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29" r:id="rId5"/>
    <p:sldMasterId id="2147483730" r:id="rId6"/>
    <p:sldMasterId id="2147483732" r:id="rId7"/>
  </p:sldMasterIdLst>
  <p:notesMasterIdLst>
    <p:notesMasterId r:id="rId54"/>
  </p:notesMasterIdLst>
  <p:sldIdLst>
    <p:sldId id="321" r:id="rId8"/>
    <p:sldId id="322" r:id="rId9"/>
    <p:sldId id="330" r:id="rId10"/>
    <p:sldId id="340" r:id="rId11"/>
    <p:sldId id="336" r:id="rId12"/>
    <p:sldId id="329" r:id="rId13"/>
    <p:sldId id="348" r:id="rId14"/>
    <p:sldId id="378" r:id="rId15"/>
    <p:sldId id="375" r:id="rId16"/>
    <p:sldId id="326" r:id="rId17"/>
    <p:sldId id="353" r:id="rId18"/>
    <p:sldId id="354" r:id="rId19"/>
    <p:sldId id="382" r:id="rId20"/>
    <p:sldId id="345" r:id="rId21"/>
    <p:sldId id="371" r:id="rId22"/>
    <p:sldId id="362" r:id="rId23"/>
    <p:sldId id="360" r:id="rId24"/>
    <p:sldId id="332" r:id="rId25"/>
    <p:sldId id="381" r:id="rId26"/>
    <p:sldId id="361" r:id="rId27"/>
    <p:sldId id="363" r:id="rId28"/>
    <p:sldId id="364" r:id="rId29"/>
    <p:sldId id="365" r:id="rId30"/>
    <p:sldId id="366" r:id="rId31"/>
    <p:sldId id="377" r:id="rId32"/>
    <p:sldId id="380" r:id="rId33"/>
    <p:sldId id="388" r:id="rId34"/>
    <p:sldId id="333" r:id="rId35"/>
    <p:sldId id="374" r:id="rId36"/>
    <p:sldId id="358" r:id="rId37"/>
    <p:sldId id="387" r:id="rId38"/>
    <p:sldId id="372" r:id="rId39"/>
    <p:sldId id="373" r:id="rId40"/>
    <p:sldId id="325" r:id="rId41"/>
    <p:sldId id="328" r:id="rId42"/>
    <p:sldId id="341" r:id="rId43"/>
    <p:sldId id="308" r:id="rId44"/>
    <p:sldId id="389" r:id="rId45"/>
    <p:sldId id="349" r:id="rId46"/>
    <p:sldId id="350" r:id="rId47"/>
    <p:sldId id="351" r:id="rId48"/>
    <p:sldId id="352" r:id="rId49"/>
    <p:sldId id="355" r:id="rId50"/>
    <p:sldId id="384" r:id="rId51"/>
    <p:sldId id="385" r:id="rId52"/>
    <p:sldId id="38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6" userDrawn="1">
          <p15:clr>
            <a:srgbClr val="A4A3A4"/>
          </p15:clr>
        </p15:guide>
        <p15:guide id="2" pos="38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17D514-3FAA-8745-3A9A-6ACBD44B99E9}" name="Caroline Williams" initials="CW" userId="S::caroline.williams@ssaihq.com::3405ad4b-21d2-41c6-a596-6f003c38d3fb" providerId="AD"/>
  <p188:author id="{1227354F-2D89-89F2-B9F8-B139AA514FAE}" name="Deanna Fanelli" initials="DF" userId="S::deanna.fanelli@ssaihq.com::1d77f9c6-1ee9-4ccc-8398-fc69550ec9de" providerId="AD"/>
  <p188:author id="{96079F6B-2024-47AC-C75F-BD4F2F2F41C1}" name="Sophia Skoglund" initials="SS" userId="S::sophia.skoglund@ssaihq.com::e785ee75-321d-4883-8c8f-abbe80df506e" providerId="AD"/>
  <p188:author id="{44FF5683-2156-1AFC-E3DF-2123FD011881}" name="Lauren Carey" initials="LC" userId="S::lauren.carey@ssaihq.com::96ccacc2-8765-4088-8d5a-e51562f75582" providerId="AD"/>
  <p188:author id="{C3E00CD3-E8F9-8265-0B4F-06B474C9FCAD}" name="Robert Byles" initials="RB" userId="S::robert.byles@ssaihq.com::c798ae76-1ca0-48cd-999b-80a00bd13fc4" providerId="AD"/>
  <p188:author id="{1EF886E0-6250-210E-C345-6D7423D163A6}" name="Paxton LaJoie" initials="PL" userId="Paxton LaJoi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oline Williams" initials="CW" lastIdx="5" clrIdx="0">
    <p:extLst>
      <p:ext uri="{19B8F6BF-5375-455C-9EA6-DF929625EA0E}">
        <p15:presenceInfo xmlns:p15="http://schemas.microsoft.com/office/powerpoint/2012/main" userId="S::caroline.williams@ssaihq.com::3405ad4b-21d2-41c6-a596-6f003c38d3fb" providerId="AD"/>
      </p:ext>
    </p:extLst>
  </p:cmAuthor>
  <p:cmAuthor id="2" name="Maria De Los Santos" initials="MS" lastIdx="2" clrIdx="1">
    <p:extLst>
      <p:ext uri="{19B8F6BF-5375-455C-9EA6-DF929625EA0E}">
        <p15:presenceInfo xmlns:p15="http://schemas.microsoft.com/office/powerpoint/2012/main" userId="S::maria.delossantos@ssaihq.com::bfb580d3-ed84-4f9e-b0c4-25e46566e41d" providerId="AD"/>
      </p:ext>
    </p:extLst>
  </p:cmAuthor>
  <p:cmAuthor id="3" name="Deanna Fanelli" initials="DF" lastIdx="1" clrIdx="2">
    <p:extLst>
      <p:ext uri="{19B8F6BF-5375-455C-9EA6-DF929625EA0E}">
        <p15:presenceInfo xmlns:p15="http://schemas.microsoft.com/office/powerpoint/2012/main" userId="S::deanna.fanelli@ssaihq.com::1d77f9c6-1ee9-4ccc-8398-fc69550ec9de" providerId="AD"/>
      </p:ext>
    </p:extLst>
  </p:cmAuthor>
  <p:cmAuthor id="4" name="Payton Ireland" initials="PI" lastIdx="1" clrIdx="3">
    <p:extLst>
      <p:ext uri="{19B8F6BF-5375-455C-9EA6-DF929625EA0E}">
        <p15:presenceInfo xmlns:p15="http://schemas.microsoft.com/office/powerpoint/2012/main" userId="S::payton.ireland@ssaihq.com::68d3a8a4-5bd9-4094-83d3-b0163fba61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3B52"/>
    <a:srgbClr val="004DA8"/>
    <a:srgbClr val="38A800"/>
    <a:srgbClr val="4C0073"/>
    <a:srgbClr val="F5DFE3"/>
    <a:srgbClr val="404040"/>
    <a:srgbClr val="E90000"/>
    <a:srgbClr val="FF4A2D"/>
    <a:srgbClr val="E7EB05"/>
    <a:srgbClr val="0AA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80E793-A3AB-806B-5C43-E6273BFC30AC}" v="2000" dt="2021-11-04T23:24:07.068"/>
    <p1510:client id="{08A5AF1D-C9C4-682D-E275-3E073B104440}" v="7" dt="2021-11-04T01:39:21.420"/>
    <p1510:client id="{0ADFC00A-967A-E276-5AC5-AAD159D58B0F}" v="105" dt="2021-11-04T13:16:57.134"/>
    <p1510:client id="{13332258-D255-4353-B2B6-FCD2E9C65897}" v="33" dt="2021-11-04T21:28:57.862"/>
    <p1510:client id="{170A53B7-2BFB-AFBB-B7C9-7076A4AB43B5}" v="629" dt="2021-11-04T20:08:57.189"/>
    <p1510:client id="{17AE14AE-10E6-BE4E-678A-460A608AD127}" v="302" dt="2021-11-04T21:56:45.810"/>
    <p1510:client id="{1E19B654-C48A-4B4A-A890-A2CAF1C4931C}" v="32" dt="2021-11-04T21:20:15.101"/>
    <p1510:client id="{1FA2BFF4-7CD1-45F0-B939-4B473BDF985B}" v="234" dt="2021-11-04T16:09:33.529"/>
    <p1510:client id="{269697D1-7E8D-4450-9721-6AB54EFE3B93}" v="362" dt="2021-11-04T18:21:15.246"/>
    <p1510:client id="{2FC4C493-4476-7459-A59F-34A79C88D8A4}" v="115" dt="2021-11-04T21:06:23.895"/>
    <p1510:client id="{341A45E4-1E38-4327-A992-FE3DF9956070}" v="20" dt="2021-11-04T21:36:47.827"/>
    <p1510:client id="{35767F98-D9E2-4AC0-863A-D8C3E7817E15}" v="9" dt="2021-11-05T00:41:15.683"/>
    <p1510:client id="{3CA7438A-9F83-DF05-80C1-D28517611676}" v="724" dt="2021-11-05T00:35:42.856"/>
    <p1510:client id="{47627443-3873-4187-92E0-BCCED3305085}" v="36" dt="2021-11-04T18:26:57.753"/>
    <p1510:client id="{53618FB9-604F-34DB-7F06-59765B9520F4}" v="6" dt="2021-11-04T13:09:00.331"/>
    <p1510:client id="{59B13D81-CE4B-4E5E-8285-93F9CDD347D3}" v="28" dt="2021-11-04T21:56:52.930"/>
    <p1510:client id="{6102C47F-4FCD-3603-C69D-B827636A4027}" v="659" dt="2021-11-04T06:09:53.318"/>
    <p1510:client id="{64B9788F-298D-6733-2249-EBFF1D6EAC0F}" v="27" dt="2021-11-04T16:50:51.521"/>
    <p1510:client id="{67361DAB-273E-4CCC-95A7-40DD4C3A809C}" v="102" dt="2021-11-04T20:35:02.793"/>
    <p1510:client id="{708BFE4F-1B4B-4AB0-2AC5-698F6F531160}" v="959" dt="2021-11-04T01:34:02.630"/>
    <p1510:client id="{783BA42C-D6BA-AB43-13BB-5BCAF39F66BA}" v="67" dt="2021-11-04T16:38:45.128"/>
    <p1510:client id="{7D0241D7-A6BA-4FF9-B781-E67AD3A201F4}" v="52" dt="2021-11-04T20:28:22.664"/>
    <p1510:client id="{870349EC-2AF1-36CC-340C-EC84770653E6}" v="10" dt="2021-11-04T23:41:38.618"/>
    <p1510:client id="{9260DA47-6572-410D-8E82-A18F8B14511D}" v="26" dt="2021-11-04T16:16:03.794"/>
    <p1510:client id="{9622DB9A-89F5-4628-B6C3-65D9CC3E2693}" v="1" dt="2021-11-04T20:04:55.463"/>
    <p1510:client id="{98FE763C-6F3C-D8FD-0362-FD23AD1E8FF8}" v="1697" dt="2021-11-04T23:19:12.545"/>
    <p1510:client id="{99A56D79-BFBA-75D8-E0B8-1D08578A38EF}" v="29" dt="2021-11-04T02:18:28.045"/>
    <p1510:client id="{A3F41950-E81A-7FB6-C7F5-0853623CDB08}" v="14" dt="2021-11-04T23:54:12.849"/>
    <p1510:client id="{ACF4EE23-E689-467E-BB64-A186211060E0}" v="176" dt="2021-11-04T16:32:28.869"/>
    <p1510:client id="{B20F92D3-4E4E-422E-9F00-0C1D8C428021}" v="7" dt="2021-11-04T21:23:05.980"/>
    <p1510:client id="{B78AA59C-F84B-9CDB-251B-0320C594E378}" v="113" dt="2021-11-04T19:18:53.988"/>
    <p1510:client id="{BB1E9301-8E6F-4FA7-B428-7419DCB75BEC}" v="757" dt="2021-11-04T16:06:00.166"/>
    <p1510:client id="{BF29E560-C52C-4D22-98B9-722F2D77EF02}" v="1186" dt="2021-11-04T15:45:12.574"/>
    <p1510:client id="{BF49AD9B-4E15-A824-8292-3D454F822A9D}" v="88" dt="2021-11-04T23:30:34.521"/>
    <p1510:client id="{D3D2B224-B0EF-4064-964C-56ACDCC3150E}" v="127" dt="2021-11-04T20:18:44.552"/>
    <p1510:client id="{D4A17416-EEC3-4A44-9415-F18F29C4942E}" v="3694" dt="2021-11-04T22:08:33.331"/>
    <p1510:client id="{DF65B7F2-F664-41C7-A52D-36FEF9C43E32}" v="104" dt="2021-11-04T19:10:23.813"/>
    <p1510:client id="{E0D931C5-76C8-7FD7-070F-5DC4A8321100}" v="16" dt="2021-11-04T19:26:29.391"/>
    <p1510:client id="{EAEA5EFD-BDF1-46AD-90C5-181BD997127B}" v="13" dt="2021-11-04T17:14:48.489"/>
    <p1510:client id="{ECC344E8-E102-E1EE-C445-845358493A1B}" v="230" dt="2021-11-04T18:04:53.141"/>
    <p1510:client id="{EDA60D4F-F05E-4B66-839B-B70DCE22192D}" v="87" dt="2021-11-04T19:26:20.513"/>
    <p1510:client id="{F5D0F148-770B-3F20-F999-43D57D41AB4D}" v="84" dt="2021-11-04T02:08:21.912"/>
    <p1510:client id="{F619764D-A7FD-4462-9339-80BA2C2D1F88}" v="62" dt="2021-11-04T16:29:16.447"/>
    <p1510:client id="{F9B7C9AE-4E32-4E11-992B-FD257507215D}" v="279" dt="2021-11-04T15:52:24.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814" autoAdjust="0"/>
  </p:normalViewPr>
  <p:slideViewPr>
    <p:cSldViewPr snapToGrid="0">
      <p:cViewPr varScale="1">
        <p:scale>
          <a:sx n="46" d="100"/>
          <a:sy n="46" d="100"/>
        </p:scale>
        <p:origin x="418" y="38"/>
      </p:cViewPr>
      <p:guideLst>
        <p:guide orient="horz" pos="576"/>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305622454750644E-2"/>
          <c:y val="0.11061335446832375"/>
          <c:w val="0.8689298836537348"/>
          <c:h val="0.73343781978176015"/>
        </c:manualLayout>
      </c:layout>
      <c:lineChart>
        <c:grouping val="standard"/>
        <c:varyColors val="0"/>
        <c:ser>
          <c:idx val="0"/>
          <c:order val="0"/>
          <c:tx>
            <c:strRef>
              <c:f>Sheet1!$B$1</c:f>
              <c:strCache>
                <c:ptCount val="1"/>
                <c:pt idx="0">
                  <c:v>GT</c:v>
                </c:pt>
              </c:strCache>
            </c:strRef>
          </c:tx>
          <c:spPr>
            <a:ln w="38100" cap="flat" cmpd="sng" algn="ctr">
              <a:solidFill>
                <a:srgbClr val="70AD47"/>
              </a:solidFill>
              <a:miter lim="800000"/>
            </a:ln>
            <a:effectLst/>
          </c:spPr>
          <c:marker>
            <c:symbol val="none"/>
          </c:marker>
          <c:cat>
            <c:numRef>
              <c:f>Sheet1!$A$3:$A$23</c:f>
              <c:numCache>
                <c:formatCode>d\-mmm\-yy</c:formatCode>
                <c:ptCount val="21"/>
                <c:pt idx="0">
                  <c:v>44134</c:v>
                </c:pt>
                <c:pt idx="1">
                  <c:v>44135</c:v>
                </c:pt>
                <c:pt idx="2">
                  <c:v>44136</c:v>
                </c:pt>
                <c:pt idx="3">
                  <c:v>44137</c:v>
                </c:pt>
                <c:pt idx="4">
                  <c:v>44138</c:v>
                </c:pt>
                <c:pt idx="5">
                  <c:v>44139</c:v>
                </c:pt>
                <c:pt idx="6">
                  <c:v>44140</c:v>
                </c:pt>
                <c:pt idx="7">
                  <c:v>44141</c:v>
                </c:pt>
                <c:pt idx="8">
                  <c:v>44142</c:v>
                </c:pt>
                <c:pt idx="9">
                  <c:v>44143</c:v>
                </c:pt>
                <c:pt idx="10">
                  <c:v>44144</c:v>
                </c:pt>
                <c:pt idx="11">
                  <c:v>44145</c:v>
                </c:pt>
                <c:pt idx="12">
                  <c:v>44146</c:v>
                </c:pt>
                <c:pt idx="13">
                  <c:v>44147</c:v>
                </c:pt>
                <c:pt idx="14">
                  <c:v>44148</c:v>
                </c:pt>
                <c:pt idx="15">
                  <c:v>44149</c:v>
                </c:pt>
                <c:pt idx="16">
                  <c:v>44150</c:v>
                </c:pt>
                <c:pt idx="17">
                  <c:v>44151</c:v>
                </c:pt>
                <c:pt idx="18">
                  <c:v>44152</c:v>
                </c:pt>
                <c:pt idx="19">
                  <c:v>44153</c:v>
                </c:pt>
                <c:pt idx="20">
                  <c:v>44154</c:v>
                </c:pt>
              </c:numCache>
            </c:numRef>
          </c:cat>
          <c:val>
            <c:numRef>
              <c:f>Sheet1!$B$3:$B$23</c:f>
              <c:numCache>
                <c:formatCode>General</c:formatCode>
                <c:ptCount val="21"/>
                <c:pt idx="0">
                  <c:v>69.932000000000002</c:v>
                </c:pt>
                <c:pt idx="1">
                  <c:v>33.28</c:v>
                </c:pt>
                <c:pt idx="2">
                  <c:v>192.273</c:v>
                </c:pt>
                <c:pt idx="3">
                  <c:v>95.388000000000005</c:v>
                </c:pt>
                <c:pt idx="4">
                  <c:v>84.945999999999998</c:v>
                </c:pt>
                <c:pt idx="5">
                  <c:v>137.24</c:v>
                </c:pt>
                <c:pt idx="6">
                  <c:v>678.2</c:v>
                </c:pt>
                <c:pt idx="7">
                  <c:v>209.38800000000001</c:v>
                </c:pt>
                <c:pt idx="8">
                  <c:v>198.643</c:v>
                </c:pt>
                <c:pt idx="9">
                  <c:v>102.465</c:v>
                </c:pt>
                <c:pt idx="10">
                  <c:v>46.408000000000001</c:v>
                </c:pt>
                <c:pt idx="11">
                  <c:v>41.406999999999996</c:v>
                </c:pt>
                <c:pt idx="12">
                  <c:v>0</c:v>
                </c:pt>
                <c:pt idx="13">
                  <c:v>9.5990000000000002</c:v>
                </c:pt>
                <c:pt idx="14">
                  <c:v>4.6260000000000003</c:v>
                </c:pt>
                <c:pt idx="15">
                  <c:v>41.347999999999999</c:v>
                </c:pt>
                <c:pt idx="16">
                  <c:v>14.682</c:v>
                </c:pt>
                <c:pt idx="17">
                  <c:v>278.19499999999999</c:v>
                </c:pt>
                <c:pt idx="18">
                  <c:v>395.73899999999998</c:v>
                </c:pt>
                <c:pt idx="19">
                  <c:v>394.00799999999998</c:v>
                </c:pt>
                <c:pt idx="20">
                  <c:v>184.964</c:v>
                </c:pt>
              </c:numCache>
            </c:numRef>
          </c:val>
          <c:smooth val="0"/>
          <c:extLst>
            <c:ext xmlns:c16="http://schemas.microsoft.com/office/drawing/2014/chart" uri="{C3380CC4-5D6E-409C-BE32-E72D297353CC}">
              <c16:uniqueId val="{00000000-FAE0-4A42-8B51-B3B7A0E2B34F}"/>
            </c:ext>
          </c:extLst>
        </c:ser>
        <c:ser>
          <c:idx val="1"/>
          <c:order val="1"/>
          <c:tx>
            <c:strRef>
              <c:f>Sheet1!$C$1</c:f>
              <c:strCache>
                <c:ptCount val="1"/>
                <c:pt idx="0">
                  <c:v>BZ</c:v>
                </c:pt>
              </c:strCache>
            </c:strRef>
          </c:tx>
          <c:spPr>
            <a:ln w="38100" cap="flat" cmpd="sng" algn="ctr">
              <a:solidFill>
                <a:schemeClr val="accent5"/>
              </a:solidFill>
              <a:miter lim="800000"/>
            </a:ln>
            <a:effectLst/>
          </c:spPr>
          <c:marker>
            <c:symbol val="none"/>
          </c:marker>
          <c:cat>
            <c:numRef>
              <c:f>Sheet1!$A$3:$A$23</c:f>
              <c:numCache>
                <c:formatCode>d\-mmm\-yy</c:formatCode>
                <c:ptCount val="21"/>
                <c:pt idx="0">
                  <c:v>44134</c:v>
                </c:pt>
                <c:pt idx="1">
                  <c:v>44135</c:v>
                </c:pt>
                <c:pt idx="2">
                  <c:v>44136</c:v>
                </c:pt>
                <c:pt idx="3">
                  <c:v>44137</c:v>
                </c:pt>
                <c:pt idx="4">
                  <c:v>44138</c:v>
                </c:pt>
                <c:pt idx="5">
                  <c:v>44139</c:v>
                </c:pt>
                <c:pt idx="6">
                  <c:v>44140</c:v>
                </c:pt>
                <c:pt idx="7">
                  <c:v>44141</c:v>
                </c:pt>
                <c:pt idx="8">
                  <c:v>44142</c:v>
                </c:pt>
                <c:pt idx="9">
                  <c:v>44143</c:v>
                </c:pt>
                <c:pt idx="10">
                  <c:v>44144</c:v>
                </c:pt>
                <c:pt idx="11">
                  <c:v>44145</c:v>
                </c:pt>
                <c:pt idx="12">
                  <c:v>44146</c:v>
                </c:pt>
                <c:pt idx="13">
                  <c:v>44147</c:v>
                </c:pt>
                <c:pt idx="14">
                  <c:v>44148</c:v>
                </c:pt>
                <c:pt idx="15">
                  <c:v>44149</c:v>
                </c:pt>
                <c:pt idx="16">
                  <c:v>44150</c:v>
                </c:pt>
                <c:pt idx="17">
                  <c:v>44151</c:v>
                </c:pt>
                <c:pt idx="18">
                  <c:v>44152</c:v>
                </c:pt>
                <c:pt idx="19">
                  <c:v>44153</c:v>
                </c:pt>
                <c:pt idx="20">
                  <c:v>44154</c:v>
                </c:pt>
              </c:numCache>
            </c:numRef>
          </c:cat>
          <c:val>
            <c:numRef>
              <c:f>Sheet1!$C$3:$C$23</c:f>
              <c:numCache>
                <c:formatCode>General</c:formatCode>
                <c:ptCount val="21"/>
                <c:pt idx="0">
                  <c:v>236.18899999999999</c:v>
                </c:pt>
                <c:pt idx="1">
                  <c:v>209.39500000000001</c:v>
                </c:pt>
                <c:pt idx="2">
                  <c:v>208.69800000000001</c:v>
                </c:pt>
                <c:pt idx="3">
                  <c:v>170.77500000000001</c:v>
                </c:pt>
                <c:pt idx="4">
                  <c:v>157.15</c:v>
                </c:pt>
                <c:pt idx="5">
                  <c:v>123.681</c:v>
                </c:pt>
                <c:pt idx="6">
                  <c:v>86.921999999999997</c:v>
                </c:pt>
                <c:pt idx="7">
                  <c:v>86.736999999999995</c:v>
                </c:pt>
                <c:pt idx="8">
                  <c:v>49.234000000000002</c:v>
                </c:pt>
                <c:pt idx="9">
                  <c:v>38.345999999999997</c:v>
                </c:pt>
                <c:pt idx="10">
                  <c:v>36.378</c:v>
                </c:pt>
                <c:pt idx="11">
                  <c:v>27.096</c:v>
                </c:pt>
                <c:pt idx="12">
                  <c:v>24.838000000000001</c:v>
                </c:pt>
                <c:pt idx="13">
                  <c:v>12.045999999999999</c:v>
                </c:pt>
                <c:pt idx="14">
                  <c:v>0</c:v>
                </c:pt>
                <c:pt idx="15">
                  <c:v>0</c:v>
                </c:pt>
                <c:pt idx="16">
                  <c:v>0</c:v>
                </c:pt>
                <c:pt idx="17">
                  <c:v>0</c:v>
                </c:pt>
                <c:pt idx="18">
                  <c:v>0</c:v>
                </c:pt>
                <c:pt idx="19">
                  <c:v>0</c:v>
                </c:pt>
                <c:pt idx="20">
                  <c:v>0</c:v>
                </c:pt>
              </c:numCache>
            </c:numRef>
          </c:val>
          <c:smooth val="0"/>
          <c:extLst>
            <c:ext xmlns:c16="http://schemas.microsoft.com/office/drawing/2014/chart" uri="{C3380CC4-5D6E-409C-BE32-E72D297353CC}">
              <c16:uniqueId val="{00000001-FAE0-4A42-8B51-B3B7A0E2B34F}"/>
            </c:ext>
          </c:extLst>
        </c:ser>
        <c:ser>
          <c:idx val="2"/>
          <c:order val="2"/>
          <c:tx>
            <c:strRef>
              <c:f>Sheet1!$D$1</c:f>
              <c:strCache>
                <c:ptCount val="1"/>
                <c:pt idx="0">
                  <c:v>SV</c:v>
                </c:pt>
              </c:strCache>
            </c:strRef>
          </c:tx>
          <c:spPr>
            <a:ln w="38100" cap="flat" cmpd="sng" algn="ctr">
              <a:solidFill>
                <a:schemeClr val="accent4"/>
              </a:solidFill>
              <a:miter lim="800000"/>
            </a:ln>
            <a:effectLst/>
          </c:spPr>
          <c:marker>
            <c:symbol val="none"/>
          </c:marker>
          <c:cat>
            <c:numRef>
              <c:f>Sheet1!$A$3:$A$23</c:f>
              <c:numCache>
                <c:formatCode>d\-mmm\-yy</c:formatCode>
                <c:ptCount val="21"/>
                <c:pt idx="0">
                  <c:v>44134</c:v>
                </c:pt>
                <c:pt idx="1">
                  <c:v>44135</c:v>
                </c:pt>
                <c:pt idx="2">
                  <c:v>44136</c:v>
                </c:pt>
                <c:pt idx="3">
                  <c:v>44137</c:v>
                </c:pt>
                <c:pt idx="4">
                  <c:v>44138</c:v>
                </c:pt>
                <c:pt idx="5">
                  <c:v>44139</c:v>
                </c:pt>
                <c:pt idx="6">
                  <c:v>44140</c:v>
                </c:pt>
                <c:pt idx="7">
                  <c:v>44141</c:v>
                </c:pt>
                <c:pt idx="8">
                  <c:v>44142</c:v>
                </c:pt>
                <c:pt idx="9">
                  <c:v>44143</c:v>
                </c:pt>
                <c:pt idx="10">
                  <c:v>44144</c:v>
                </c:pt>
                <c:pt idx="11">
                  <c:v>44145</c:v>
                </c:pt>
                <c:pt idx="12">
                  <c:v>44146</c:v>
                </c:pt>
                <c:pt idx="13">
                  <c:v>44147</c:v>
                </c:pt>
                <c:pt idx="14">
                  <c:v>44148</c:v>
                </c:pt>
                <c:pt idx="15">
                  <c:v>44149</c:v>
                </c:pt>
                <c:pt idx="16">
                  <c:v>44150</c:v>
                </c:pt>
                <c:pt idx="17">
                  <c:v>44151</c:v>
                </c:pt>
                <c:pt idx="18">
                  <c:v>44152</c:v>
                </c:pt>
                <c:pt idx="19">
                  <c:v>44153</c:v>
                </c:pt>
                <c:pt idx="20">
                  <c:v>44154</c:v>
                </c:pt>
              </c:numCache>
            </c:numRef>
          </c:cat>
          <c:val>
            <c:numRef>
              <c:f>Sheet1!$D$3:$D$23</c:f>
              <c:numCache>
                <c:formatCode>General</c:formatCode>
                <c:ptCount val="21"/>
                <c:pt idx="0">
                  <c:v>162.33600000000001</c:v>
                </c:pt>
                <c:pt idx="1">
                  <c:v>124.533</c:v>
                </c:pt>
                <c:pt idx="2">
                  <c:v>90.346999999999994</c:v>
                </c:pt>
                <c:pt idx="3">
                  <c:v>75.283000000000001</c:v>
                </c:pt>
                <c:pt idx="4">
                  <c:v>70.510999999999996</c:v>
                </c:pt>
                <c:pt idx="5">
                  <c:v>67.444000000000003</c:v>
                </c:pt>
                <c:pt idx="6">
                  <c:v>66.430999999999997</c:v>
                </c:pt>
                <c:pt idx="7">
                  <c:v>61.234000000000002</c:v>
                </c:pt>
                <c:pt idx="8">
                  <c:v>48.686</c:v>
                </c:pt>
                <c:pt idx="9">
                  <c:v>38.840000000000003</c:v>
                </c:pt>
                <c:pt idx="10">
                  <c:v>25.548999999999999</c:v>
                </c:pt>
                <c:pt idx="11">
                  <c:v>24.550999999999998</c:v>
                </c:pt>
                <c:pt idx="12">
                  <c:v>19.837</c:v>
                </c:pt>
                <c:pt idx="13">
                  <c:v>17.271999999999998</c:v>
                </c:pt>
                <c:pt idx="14">
                  <c:v>16.507000000000001</c:v>
                </c:pt>
                <c:pt idx="15">
                  <c:v>13.769</c:v>
                </c:pt>
                <c:pt idx="16">
                  <c:v>7.141</c:v>
                </c:pt>
                <c:pt idx="17">
                  <c:v>0</c:v>
                </c:pt>
                <c:pt idx="18">
                  <c:v>0</c:v>
                </c:pt>
                <c:pt idx="19">
                  <c:v>0</c:v>
                </c:pt>
                <c:pt idx="20">
                  <c:v>0</c:v>
                </c:pt>
              </c:numCache>
            </c:numRef>
          </c:val>
          <c:smooth val="0"/>
          <c:extLst>
            <c:ext xmlns:c16="http://schemas.microsoft.com/office/drawing/2014/chart" uri="{C3380CC4-5D6E-409C-BE32-E72D297353CC}">
              <c16:uniqueId val="{00000002-FAE0-4A42-8B51-B3B7A0E2B34F}"/>
            </c:ext>
          </c:extLst>
        </c:ser>
        <c:ser>
          <c:idx val="3"/>
          <c:order val="3"/>
          <c:tx>
            <c:strRef>
              <c:f>Sheet1!$E$1</c:f>
              <c:strCache>
                <c:ptCount val="1"/>
                <c:pt idx="0">
                  <c:v>HN</c:v>
                </c:pt>
              </c:strCache>
            </c:strRef>
          </c:tx>
          <c:spPr>
            <a:ln w="38100" cap="flat" cmpd="sng" algn="ctr">
              <a:solidFill>
                <a:schemeClr val="bg1">
                  <a:lumMod val="50000"/>
                </a:schemeClr>
              </a:solidFill>
              <a:miter lim="800000"/>
            </a:ln>
            <a:effectLst/>
          </c:spPr>
          <c:marker>
            <c:symbol val="none"/>
          </c:marker>
          <c:cat>
            <c:numRef>
              <c:f>Sheet1!$A$3:$A$23</c:f>
              <c:numCache>
                <c:formatCode>d\-mmm\-yy</c:formatCode>
                <c:ptCount val="21"/>
                <c:pt idx="0">
                  <c:v>44134</c:v>
                </c:pt>
                <c:pt idx="1">
                  <c:v>44135</c:v>
                </c:pt>
                <c:pt idx="2">
                  <c:v>44136</c:v>
                </c:pt>
                <c:pt idx="3">
                  <c:v>44137</c:v>
                </c:pt>
                <c:pt idx="4">
                  <c:v>44138</c:v>
                </c:pt>
                <c:pt idx="5">
                  <c:v>44139</c:v>
                </c:pt>
                <c:pt idx="6">
                  <c:v>44140</c:v>
                </c:pt>
                <c:pt idx="7">
                  <c:v>44141</c:v>
                </c:pt>
                <c:pt idx="8">
                  <c:v>44142</c:v>
                </c:pt>
                <c:pt idx="9">
                  <c:v>44143</c:v>
                </c:pt>
                <c:pt idx="10">
                  <c:v>44144</c:v>
                </c:pt>
                <c:pt idx="11">
                  <c:v>44145</c:v>
                </c:pt>
                <c:pt idx="12">
                  <c:v>44146</c:v>
                </c:pt>
                <c:pt idx="13">
                  <c:v>44147</c:v>
                </c:pt>
                <c:pt idx="14">
                  <c:v>44148</c:v>
                </c:pt>
                <c:pt idx="15">
                  <c:v>44149</c:v>
                </c:pt>
                <c:pt idx="16">
                  <c:v>44150</c:v>
                </c:pt>
                <c:pt idx="17">
                  <c:v>44151</c:v>
                </c:pt>
                <c:pt idx="18">
                  <c:v>44152</c:v>
                </c:pt>
                <c:pt idx="19">
                  <c:v>44153</c:v>
                </c:pt>
                <c:pt idx="20">
                  <c:v>44154</c:v>
                </c:pt>
              </c:numCache>
            </c:numRef>
          </c:cat>
          <c:val>
            <c:numRef>
              <c:f>Sheet1!$E$3:$E$23</c:f>
              <c:numCache>
                <c:formatCode>General</c:formatCode>
                <c:ptCount val="21"/>
                <c:pt idx="0">
                  <c:v>31.547000000000001</c:v>
                </c:pt>
                <c:pt idx="1">
                  <c:v>58.725000000000001</c:v>
                </c:pt>
                <c:pt idx="2">
                  <c:v>122.55</c:v>
                </c:pt>
                <c:pt idx="3">
                  <c:v>227.691</c:v>
                </c:pt>
                <c:pt idx="4">
                  <c:v>365.69499999999999</c:v>
                </c:pt>
                <c:pt idx="5">
                  <c:v>337.51499999999999</c:v>
                </c:pt>
                <c:pt idx="6">
                  <c:v>148.79</c:v>
                </c:pt>
                <c:pt idx="7">
                  <c:v>231.71799999999999</c:v>
                </c:pt>
                <c:pt idx="8">
                  <c:v>235.03700000000001</c:v>
                </c:pt>
                <c:pt idx="9">
                  <c:v>136.92599999999999</c:v>
                </c:pt>
                <c:pt idx="10">
                  <c:v>126.587</c:v>
                </c:pt>
                <c:pt idx="11">
                  <c:v>51.600999999999999</c:v>
                </c:pt>
                <c:pt idx="12">
                  <c:v>93.647999999999996</c:v>
                </c:pt>
                <c:pt idx="13">
                  <c:v>90.614999999999995</c:v>
                </c:pt>
                <c:pt idx="14">
                  <c:v>11.617000000000001</c:v>
                </c:pt>
                <c:pt idx="15">
                  <c:v>97.527000000000001</c:v>
                </c:pt>
                <c:pt idx="16">
                  <c:v>95.022000000000006</c:v>
                </c:pt>
                <c:pt idx="17">
                  <c:v>144.77600000000001</c:v>
                </c:pt>
                <c:pt idx="18">
                  <c:v>379.56</c:v>
                </c:pt>
                <c:pt idx="19">
                  <c:v>194.92699999999999</c:v>
                </c:pt>
                <c:pt idx="20">
                  <c:v>128.74199999999999</c:v>
                </c:pt>
              </c:numCache>
            </c:numRef>
          </c:val>
          <c:smooth val="0"/>
          <c:extLst>
            <c:ext xmlns:c16="http://schemas.microsoft.com/office/drawing/2014/chart" uri="{C3380CC4-5D6E-409C-BE32-E72D297353CC}">
              <c16:uniqueId val="{00000003-FAE0-4A42-8B51-B3B7A0E2B34F}"/>
            </c:ext>
          </c:extLst>
        </c:ser>
        <c:ser>
          <c:idx val="4"/>
          <c:order val="4"/>
          <c:tx>
            <c:strRef>
              <c:f>Sheet1!$F$1</c:f>
              <c:strCache>
                <c:ptCount val="1"/>
                <c:pt idx="0">
                  <c:v>PA</c:v>
                </c:pt>
              </c:strCache>
            </c:strRef>
          </c:tx>
          <c:spPr>
            <a:ln w="38100" cap="flat" cmpd="sng" algn="ctr">
              <a:solidFill>
                <a:schemeClr val="accent5">
                  <a:lumMod val="60000"/>
                </a:schemeClr>
              </a:solidFill>
              <a:miter lim="800000"/>
            </a:ln>
            <a:effectLst/>
          </c:spPr>
          <c:marker>
            <c:symbol val="none"/>
          </c:marker>
          <c:cat>
            <c:numRef>
              <c:f>Sheet1!$A$3:$A$23</c:f>
              <c:numCache>
                <c:formatCode>d\-mmm\-yy</c:formatCode>
                <c:ptCount val="21"/>
                <c:pt idx="0">
                  <c:v>44134</c:v>
                </c:pt>
                <c:pt idx="1">
                  <c:v>44135</c:v>
                </c:pt>
                <c:pt idx="2">
                  <c:v>44136</c:v>
                </c:pt>
                <c:pt idx="3">
                  <c:v>44137</c:v>
                </c:pt>
                <c:pt idx="4">
                  <c:v>44138</c:v>
                </c:pt>
                <c:pt idx="5">
                  <c:v>44139</c:v>
                </c:pt>
                <c:pt idx="6">
                  <c:v>44140</c:v>
                </c:pt>
                <c:pt idx="7">
                  <c:v>44141</c:v>
                </c:pt>
                <c:pt idx="8">
                  <c:v>44142</c:v>
                </c:pt>
                <c:pt idx="9">
                  <c:v>44143</c:v>
                </c:pt>
                <c:pt idx="10">
                  <c:v>44144</c:v>
                </c:pt>
                <c:pt idx="11">
                  <c:v>44145</c:v>
                </c:pt>
                <c:pt idx="12">
                  <c:v>44146</c:v>
                </c:pt>
                <c:pt idx="13">
                  <c:v>44147</c:v>
                </c:pt>
                <c:pt idx="14">
                  <c:v>44148</c:v>
                </c:pt>
                <c:pt idx="15">
                  <c:v>44149</c:v>
                </c:pt>
                <c:pt idx="16">
                  <c:v>44150</c:v>
                </c:pt>
                <c:pt idx="17">
                  <c:v>44151</c:v>
                </c:pt>
                <c:pt idx="18">
                  <c:v>44152</c:v>
                </c:pt>
                <c:pt idx="19">
                  <c:v>44153</c:v>
                </c:pt>
                <c:pt idx="20">
                  <c:v>44154</c:v>
                </c:pt>
              </c:numCache>
            </c:numRef>
          </c:cat>
          <c:val>
            <c:numRef>
              <c:f>Sheet1!$F$3:$F$23</c:f>
              <c:numCache>
                <c:formatCode>General</c:formatCode>
                <c:ptCount val="21"/>
                <c:pt idx="0">
                  <c:v>37.847999999999999</c:v>
                </c:pt>
                <c:pt idx="1">
                  <c:v>71.307000000000002</c:v>
                </c:pt>
                <c:pt idx="2">
                  <c:v>126.804</c:v>
                </c:pt>
                <c:pt idx="3">
                  <c:v>150.869</c:v>
                </c:pt>
                <c:pt idx="4">
                  <c:v>168.935</c:v>
                </c:pt>
                <c:pt idx="5">
                  <c:v>80.078999999999994</c:v>
                </c:pt>
                <c:pt idx="6">
                  <c:v>31.779</c:v>
                </c:pt>
                <c:pt idx="7">
                  <c:v>49.984000000000002</c:v>
                </c:pt>
                <c:pt idx="8">
                  <c:v>67.016999999999996</c:v>
                </c:pt>
                <c:pt idx="9">
                  <c:v>24.850999999999999</c:v>
                </c:pt>
                <c:pt idx="10">
                  <c:v>54.613999999999997</c:v>
                </c:pt>
                <c:pt idx="11">
                  <c:v>107.97</c:v>
                </c:pt>
                <c:pt idx="12">
                  <c:v>44.222000000000001</c:v>
                </c:pt>
                <c:pt idx="13">
                  <c:v>62.01</c:v>
                </c:pt>
                <c:pt idx="14">
                  <c:v>46.198999999999998</c:v>
                </c:pt>
                <c:pt idx="15">
                  <c:v>117.223</c:v>
                </c:pt>
                <c:pt idx="16">
                  <c:v>214.471</c:v>
                </c:pt>
                <c:pt idx="17">
                  <c:v>200.75800000000001</c:v>
                </c:pt>
                <c:pt idx="18">
                  <c:v>137.023</c:v>
                </c:pt>
                <c:pt idx="19">
                  <c:v>96.498000000000005</c:v>
                </c:pt>
                <c:pt idx="20">
                  <c:v>172.881</c:v>
                </c:pt>
              </c:numCache>
            </c:numRef>
          </c:val>
          <c:smooth val="0"/>
          <c:extLst>
            <c:ext xmlns:c16="http://schemas.microsoft.com/office/drawing/2014/chart" uri="{C3380CC4-5D6E-409C-BE32-E72D297353CC}">
              <c16:uniqueId val="{00000004-FAE0-4A42-8B51-B3B7A0E2B34F}"/>
            </c:ext>
          </c:extLst>
        </c:ser>
        <c:ser>
          <c:idx val="5"/>
          <c:order val="5"/>
          <c:tx>
            <c:strRef>
              <c:f>Sheet1!$G$1</c:f>
              <c:strCache>
                <c:ptCount val="1"/>
                <c:pt idx="0">
                  <c:v>NI</c:v>
                </c:pt>
              </c:strCache>
            </c:strRef>
          </c:tx>
          <c:spPr>
            <a:ln w="38100" cap="flat" cmpd="sng" algn="ctr">
              <a:solidFill>
                <a:schemeClr val="accent4">
                  <a:lumMod val="60000"/>
                </a:schemeClr>
              </a:solidFill>
              <a:miter lim="800000"/>
            </a:ln>
            <a:effectLst/>
          </c:spPr>
          <c:marker>
            <c:symbol val="none"/>
          </c:marker>
          <c:cat>
            <c:numRef>
              <c:f>Sheet1!$A$3:$A$23</c:f>
              <c:numCache>
                <c:formatCode>d\-mmm\-yy</c:formatCode>
                <c:ptCount val="21"/>
                <c:pt idx="0">
                  <c:v>44134</c:v>
                </c:pt>
                <c:pt idx="1">
                  <c:v>44135</c:v>
                </c:pt>
                <c:pt idx="2">
                  <c:v>44136</c:v>
                </c:pt>
                <c:pt idx="3">
                  <c:v>44137</c:v>
                </c:pt>
                <c:pt idx="4">
                  <c:v>44138</c:v>
                </c:pt>
                <c:pt idx="5">
                  <c:v>44139</c:v>
                </c:pt>
                <c:pt idx="6">
                  <c:v>44140</c:v>
                </c:pt>
                <c:pt idx="7">
                  <c:v>44141</c:v>
                </c:pt>
                <c:pt idx="8">
                  <c:v>44142</c:v>
                </c:pt>
                <c:pt idx="9">
                  <c:v>44143</c:v>
                </c:pt>
                <c:pt idx="10">
                  <c:v>44144</c:v>
                </c:pt>
                <c:pt idx="11">
                  <c:v>44145</c:v>
                </c:pt>
                <c:pt idx="12">
                  <c:v>44146</c:v>
                </c:pt>
                <c:pt idx="13">
                  <c:v>44147</c:v>
                </c:pt>
                <c:pt idx="14">
                  <c:v>44148</c:v>
                </c:pt>
                <c:pt idx="15">
                  <c:v>44149</c:v>
                </c:pt>
                <c:pt idx="16">
                  <c:v>44150</c:v>
                </c:pt>
                <c:pt idx="17">
                  <c:v>44151</c:v>
                </c:pt>
                <c:pt idx="18">
                  <c:v>44152</c:v>
                </c:pt>
                <c:pt idx="19">
                  <c:v>44153</c:v>
                </c:pt>
                <c:pt idx="20">
                  <c:v>44154</c:v>
                </c:pt>
              </c:numCache>
            </c:numRef>
          </c:cat>
          <c:val>
            <c:numRef>
              <c:f>Sheet1!$G$3:$G$23</c:f>
              <c:numCache>
                <c:formatCode>General</c:formatCode>
                <c:ptCount val="21"/>
                <c:pt idx="0">
                  <c:v>31.161999999999999</c:v>
                </c:pt>
                <c:pt idx="1">
                  <c:v>54.887</c:v>
                </c:pt>
                <c:pt idx="2">
                  <c:v>256.03199999999998</c:v>
                </c:pt>
                <c:pt idx="3">
                  <c:v>198.078</c:v>
                </c:pt>
                <c:pt idx="4">
                  <c:v>207.79900000000001</c:v>
                </c:pt>
                <c:pt idx="5">
                  <c:v>177.804</c:v>
                </c:pt>
                <c:pt idx="6">
                  <c:v>158.46199999999999</c:v>
                </c:pt>
                <c:pt idx="7">
                  <c:v>86.817999999999998</c:v>
                </c:pt>
                <c:pt idx="8">
                  <c:v>85.655000000000001</c:v>
                </c:pt>
                <c:pt idx="9">
                  <c:v>99.466999999999999</c:v>
                </c:pt>
                <c:pt idx="10">
                  <c:v>140.58799999999999</c:v>
                </c:pt>
                <c:pt idx="11">
                  <c:v>73.691999999999993</c:v>
                </c:pt>
                <c:pt idx="12">
                  <c:v>68.652000000000001</c:v>
                </c:pt>
                <c:pt idx="13">
                  <c:v>31.655999999999999</c:v>
                </c:pt>
                <c:pt idx="14">
                  <c:v>55.506</c:v>
                </c:pt>
                <c:pt idx="15">
                  <c:v>45.438000000000002</c:v>
                </c:pt>
                <c:pt idx="16">
                  <c:v>79.921000000000006</c:v>
                </c:pt>
                <c:pt idx="17">
                  <c:v>100.84399999999999</c:v>
                </c:pt>
                <c:pt idx="18">
                  <c:v>332.238</c:v>
                </c:pt>
                <c:pt idx="19">
                  <c:v>68.498999999999995</c:v>
                </c:pt>
                <c:pt idx="20">
                  <c:v>84.188999999999993</c:v>
                </c:pt>
              </c:numCache>
            </c:numRef>
          </c:val>
          <c:smooth val="0"/>
          <c:extLst>
            <c:ext xmlns:c16="http://schemas.microsoft.com/office/drawing/2014/chart" uri="{C3380CC4-5D6E-409C-BE32-E72D297353CC}">
              <c16:uniqueId val="{00000005-FAE0-4A42-8B51-B3B7A0E2B34F}"/>
            </c:ext>
          </c:extLst>
        </c:ser>
        <c:ser>
          <c:idx val="6"/>
          <c:order val="6"/>
          <c:tx>
            <c:strRef>
              <c:f>Sheet1!$H$1</c:f>
              <c:strCache>
                <c:ptCount val="1"/>
                <c:pt idx="0">
                  <c:v>CR</c:v>
                </c:pt>
              </c:strCache>
            </c:strRef>
          </c:tx>
          <c:spPr>
            <a:ln w="38100" cap="flat" cmpd="sng" algn="ctr">
              <a:solidFill>
                <a:schemeClr val="accent2">
                  <a:lumMod val="75000"/>
                </a:schemeClr>
              </a:solidFill>
              <a:miter lim="800000"/>
            </a:ln>
            <a:effectLst/>
          </c:spPr>
          <c:marker>
            <c:symbol val="none"/>
          </c:marker>
          <c:cat>
            <c:numRef>
              <c:f>Sheet1!$A$3:$A$23</c:f>
              <c:numCache>
                <c:formatCode>d\-mmm\-yy</c:formatCode>
                <c:ptCount val="21"/>
                <c:pt idx="0">
                  <c:v>44134</c:v>
                </c:pt>
                <c:pt idx="1">
                  <c:v>44135</c:v>
                </c:pt>
                <c:pt idx="2">
                  <c:v>44136</c:v>
                </c:pt>
                <c:pt idx="3">
                  <c:v>44137</c:v>
                </c:pt>
                <c:pt idx="4">
                  <c:v>44138</c:v>
                </c:pt>
                <c:pt idx="5">
                  <c:v>44139</c:v>
                </c:pt>
                <c:pt idx="6">
                  <c:v>44140</c:v>
                </c:pt>
                <c:pt idx="7">
                  <c:v>44141</c:v>
                </c:pt>
                <c:pt idx="8">
                  <c:v>44142</c:v>
                </c:pt>
                <c:pt idx="9">
                  <c:v>44143</c:v>
                </c:pt>
                <c:pt idx="10">
                  <c:v>44144</c:v>
                </c:pt>
                <c:pt idx="11">
                  <c:v>44145</c:v>
                </c:pt>
                <c:pt idx="12">
                  <c:v>44146</c:v>
                </c:pt>
                <c:pt idx="13">
                  <c:v>44147</c:v>
                </c:pt>
                <c:pt idx="14">
                  <c:v>44148</c:v>
                </c:pt>
                <c:pt idx="15">
                  <c:v>44149</c:v>
                </c:pt>
                <c:pt idx="16">
                  <c:v>44150</c:v>
                </c:pt>
                <c:pt idx="17">
                  <c:v>44151</c:v>
                </c:pt>
                <c:pt idx="18">
                  <c:v>44152</c:v>
                </c:pt>
                <c:pt idx="19">
                  <c:v>44153</c:v>
                </c:pt>
                <c:pt idx="20">
                  <c:v>44154</c:v>
                </c:pt>
              </c:numCache>
            </c:numRef>
          </c:cat>
          <c:val>
            <c:numRef>
              <c:f>Sheet1!$H$3:$H$23</c:f>
              <c:numCache>
                <c:formatCode>General</c:formatCode>
                <c:ptCount val="21"/>
                <c:pt idx="0">
                  <c:v>23.427</c:v>
                </c:pt>
                <c:pt idx="1">
                  <c:v>112.414</c:v>
                </c:pt>
                <c:pt idx="2">
                  <c:v>220.16</c:v>
                </c:pt>
                <c:pt idx="3">
                  <c:v>261.27800000000002</c:v>
                </c:pt>
                <c:pt idx="4">
                  <c:v>208.17500000000001</c:v>
                </c:pt>
                <c:pt idx="5">
                  <c:v>195.815</c:v>
                </c:pt>
                <c:pt idx="6">
                  <c:v>216.131</c:v>
                </c:pt>
                <c:pt idx="7">
                  <c:v>94.433999999999997</c:v>
                </c:pt>
                <c:pt idx="8">
                  <c:v>46.524999999999999</c:v>
                </c:pt>
                <c:pt idx="9">
                  <c:v>27.984000000000002</c:v>
                </c:pt>
                <c:pt idx="10">
                  <c:v>61.762</c:v>
                </c:pt>
                <c:pt idx="11">
                  <c:v>129.66900000000001</c:v>
                </c:pt>
                <c:pt idx="12">
                  <c:v>81.088999999999999</c:v>
                </c:pt>
                <c:pt idx="13">
                  <c:v>63.219000000000001</c:v>
                </c:pt>
                <c:pt idx="14">
                  <c:v>73.772000000000006</c:v>
                </c:pt>
                <c:pt idx="15">
                  <c:v>69.629000000000005</c:v>
                </c:pt>
                <c:pt idx="16">
                  <c:v>99.751999999999995</c:v>
                </c:pt>
                <c:pt idx="17">
                  <c:v>115.03100000000001</c:v>
                </c:pt>
                <c:pt idx="18">
                  <c:v>151.02199999999999</c:v>
                </c:pt>
                <c:pt idx="19">
                  <c:v>65.460999999999999</c:v>
                </c:pt>
                <c:pt idx="20">
                  <c:v>67.905000000000001</c:v>
                </c:pt>
              </c:numCache>
            </c:numRef>
          </c:val>
          <c:smooth val="0"/>
          <c:extLst>
            <c:ext xmlns:c16="http://schemas.microsoft.com/office/drawing/2014/chart" uri="{C3380CC4-5D6E-409C-BE32-E72D297353CC}">
              <c16:uniqueId val="{00000006-FAE0-4A42-8B51-B3B7A0E2B34F}"/>
            </c:ext>
          </c:extLst>
        </c:ser>
        <c:dLbls>
          <c:showLegendKey val="0"/>
          <c:showVal val="0"/>
          <c:showCatName val="0"/>
          <c:showSerName val="0"/>
          <c:showPercent val="0"/>
          <c:showBubbleSize val="0"/>
        </c:dLbls>
        <c:smooth val="0"/>
        <c:axId val="392287416"/>
        <c:axId val="392287736"/>
      </c:lineChart>
      <c:dateAx>
        <c:axId val="392287416"/>
        <c:scaling>
          <c:orientation val="minMax"/>
        </c:scaling>
        <c:delete val="0"/>
        <c:axPos val="b"/>
        <c:numFmt formatCode="d\-mmm\-yy" sourceLinked="1"/>
        <c:majorTickMark val="out"/>
        <c:minorTickMark val="cross"/>
        <c:tickLblPos val="nextTo"/>
        <c:spPr>
          <a:solidFill>
            <a:schemeClr val="bg1"/>
          </a:solidFill>
          <a:ln w="3175" cap="flat" cmpd="sng" algn="ctr">
            <a:solidFill>
              <a:schemeClr val="bg1">
                <a:lumMod val="50000"/>
              </a:schemeClr>
            </a:solidFill>
            <a:round/>
            <a:tailEnd type="none" w="med" len="lg"/>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392287736"/>
        <c:crosses val="autoZero"/>
        <c:auto val="1"/>
        <c:lblOffset val="100"/>
        <c:baseTimeUnit val="days"/>
      </c:dateAx>
      <c:valAx>
        <c:axId val="392287736"/>
        <c:scaling>
          <c:orientation val="minMax"/>
          <c:max val="800"/>
        </c:scaling>
        <c:delete val="0"/>
        <c:axPos val="l"/>
        <c:majorGridlines>
          <c:spPr>
            <a:ln w="9525" cap="flat" cmpd="sng" algn="ctr">
              <a:solidFill>
                <a:schemeClr val="bg1">
                  <a:lumMod val="50000"/>
                  <a:alpha val="57000"/>
                </a:schemeClr>
              </a:solidFill>
              <a:round/>
            </a:ln>
            <a:effectLst/>
          </c:spPr>
        </c:majorGridlines>
        <c:numFmt formatCode="General" sourceLinked="1"/>
        <c:majorTickMark val="out"/>
        <c:minorTickMark val="none"/>
        <c:tickLblPos val="nextTo"/>
        <c:spPr>
          <a:noFill/>
          <a:ln w="3175" cap="flat" cmpd="sng" algn="ctr">
            <a:solidFill>
              <a:schemeClr val="bg1">
                <a:lumMod val="50000"/>
              </a:schemeClr>
            </a:solidFill>
            <a:round/>
            <a:tailEnd type="none" w="med" len="lg"/>
          </a:ln>
          <a:effectLst/>
        </c:spPr>
        <c:txPr>
          <a:bodyPr rot="-60000000" spcFirstLastPara="1" vertOverflow="ellipsis" vert="horz" wrap="square" anchor="ctr" anchorCtr="1"/>
          <a:lstStyle/>
          <a:p>
            <a:pPr>
              <a:defRPr sz="1197" b="0" i="0" u="none" strike="noStrike" kern="1200" baseline="0">
                <a:solidFill>
                  <a:schemeClr val="tx1"/>
                </a:solidFill>
                <a:latin typeface="Century Gothic" panose="020B0502020202020204" pitchFamily="34" charset="0"/>
                <a:ea typeface="+mn-ea"/>
                <a:cs typeface="+mn-cs"/>
              </a:defRPr>
            </a:pPr>
            <a:endParaRPr lang="en-US"/>
          </a:p>
        </c:txPr>
        <c:crossAx val="392287416"/>
        <c:crossesAt val="44134"/>
        <c:crossBetween val="midCat"/>
      </c:valAx>
      <c:spPr>
        <a:noFill/>
        <a:ln>
          <a:solidFill>
            <a:schemeClr val="bg1">
              <a:lumMod val="50000"/>
            </a:schemeClr>
          </a:solidFill>
        </a:ln>
        <a:effectLst/>
      </c:spPr>
    </c:plotArea>
    <c:plotVisOnly val="1"/>
    <c:dispBlanksAs val="gap"/>
    <c:showDLblsOverMax val="0"/>
    <c:extLst/>
  </c:chart>
  <c:spPr>
    <a:noFill/>
    <a:ln>
      <a:noFill/>
    </a:ln>
    <a:effectLst/>
  </c:spPr>
  <c:txPr>
    <a:bodyPr/>
    <a:lstStyle/>
    <a:p>
      <a:pPr>
        <a:defRPr>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1197"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18C3AB-B53A-4E71-992B-85412ED87AFD}"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788047FA-CE43-4071-A87F-491EB1B122FA}">
      <dgm:prSet phldrT="[Text]" phldr="0"/>
      <dgm:spPr/>
      <dgm:t>
        <a:bodyPr/>
        <a:lstStyle/>
        <a:p>
          <a:pPr rtl="0"/>
          <a:r>
            <a:rPr lang="en-US">
              <a:latin typeface="Century Gothic"/>
            </a:rPr>
            <a:t> Identifying the period of analysis</a:t>
          </a:r>
        </a:p>
      </dgm:t>
    </dgm:pt>
    <dgm:pt modelId="{28A059D3-4AC3-4F13-BD9D-BE71BE0E4740}" type="parTrans" cxnId="{E489A01C-3F6F-4798-BDC5-DBD225BFE61F}">
      <dgm:prSet/>
      <dgm:spPr/>
      <dgm:t>
        <a:bodyPr/>
        <a:lstStyle/>
        <a:p>
          <a:endParaRPr lang="en-US"/>
        </a:p>
      </dgm:t>
    </dgm:pt>
    <dgm:pt modelId="{FA1E9A94-2DDB-4B6F-8F43-4E94B130C9AB}" type="sibTrans" cxnId="{E489A01C-3F6F-4798-BDC5-DBD225BFE61F}">
      <dgm:prSet/>
      <dgm:spPr/>
      <dgm:t>
        <a:bodyPr/>
        <a:lstStyle/>
        <a:p>
          <a:endParaRPr lang="en-US"/>
        </a:p>
      </dgm:t>
    </dgm:pt>
    <dgm:pt modelId="{B5DC9130-75EC-4125-A356-F1B532811039}">
      <dgm:prSet phldrT="[Text]" phldr="0"/>
      <dgm:spPr/>
      <dgm:t>
        <a:bodyPr/>
        <a:lstStyle/>
        <a:p>
          <a:pPr rtl="0"/>
          <a:r>
            <a:rPr lang="en-US">
              <a:latin typeface="Century Gothic"/>
            </a:rPr>
            <a:t>Identifying the areas of interest</a:t>
          </a:r>
        </a:p>
      </dgm:t>
    </dgm:pt>
    <dgm:pt modelId="{4AE0173B-D14E-4545-BEC2-B8997B07F527}" type="parTrans" cxnId="{D2D7D69D-B083-49D2-922F-9A50A96AA77C}">
      <dgm:prSet/>
      <dgm:spPr/>
      <dgm:t>
        <a:bodyPr/>
        <a:lstStyle/>
        <a:p>
          <a:endParaRPr lang="en-US"/>
        </a:p>
      </dgm:t>
    </dgm:pt>
    <dgm:pt modelId="{821D5D6C-B460-4B17-802C-6D75E8A9FE85}" type="sibTrans" cxnId="{D2D7D69D-B083-49D2-922F-9A50A96AA77C}">
      <dgm:prSet/>
      <dgm:spPr/>
      <dgm:t>
        <a:bodyPr/>
        <a:lstStyle/>
        <a:p>
          <a:endParaRPr lang="en-US"/>
        </a:p>
      </dgm:t>
    </dgm:pt>
    <dgm:pt modelId="{87458C8E-C769-4D8D-B368-3CF747D19934}">
      <dgm:prSet phldrT="[Text]" phldr="0"/>
      <dgm:spPr/>
      <dgm:t>
        <a:bodyPr/>
        <a:lstStyle/>
        <a:p>
          <a:pPr rtl="0"/>
          <a:r>
            <a:rPr lang="en-US">
              <a:latin typeface="Century Gothic"/>
            </a:rPr>
            <a:t>Processing SAR imagery using HYDRAFloods in Google </a:t>
          </a:r>
          <a:r>
            <a:rPr lang="en-US" err="1">
              <a:latin typeface="Century Gothic"/>
            </a:rPr>
            <a:t>Colab</a:t>
          </a:r>
          <a:endParaRPr lang="en-US">
            <a:latin typeface="Century Gothic"/>
          </a:endParaRPr>
        </a:p>
      </dgm:t>
    </dgm:pt>
    <dgm:pt modelId="{CFAD3295-793D-451B-873F-2450BDBE34FC}" type="parTrans" cxnId="{0A63E0C2-D498-4B1D-B644-0C85BBFABFB8}">
      <dgm:prSet/>
      <dgm:spPr/>
      <dgm:t>
        <a:bodyPr/>
        <a:lstStyle/>
        <a:p>
          <a:endParaRPr lang="en-US"/>
        </a:p>
      </dgm:t>
    </dgm:pt>
    <dgm:pt modelId="{4EAC1B1E-FE29-45CF-A5DA-3EFDF41B13C6}" type="sibTrans" cxnId="{0A63E0C2-D498-4B1D-B644-0C85BBFABFB8}">
      <dgm:prSet/>
      <dgm:spPr/>
      <dgm:t>
        <a:bodyPr/>
        <a:lstStyle/>
        <a:p>
          <a:endParaRPr lang="en-US"/>
        </a:p>
      </dgm:t>
    </dgm:pt>
    <dgm:pt modelId="{6F72B478-DC09-4486-9935-B2115AC1921B}">
      <dgm:prSet phldrT="[Text]" phldr="0"/>
      <dgm:spPr/>
      <dgm:t>
        <a:bodyPr/>
        <a:lstStyle/>
        <a:p>
          <a:pPr rtl="0"/>
          <a:r>
            <a:rPr lang="en-US">
              <a:latin typeface="Century Gothic"/>
            </a:rPr>
            <a:t> Exporting historical surface water layers</a:t>
          </a:r>
        </a:p>
      </dgm:t>
    </dgm:pt>
    <dgm:pt modelId="{AEC145C5-4B49-4EB3-8F50-AF1FA7B5E520}" type="parTrans" cxnId="{39F5EC58-2B18-4B02-BF82-5504072468DD}">
      <dgm:prSet/>
      <dgm:spPr/>
      <dgm:t>
        <a:bodyPr/>
        <a:lstStyle/>
        <a:p>
          <a:endParaRPr lang="en-US"/>
        </a:p>
      </dgm:t>
    </dgm:pt>
    <dgm:pt modelId="{2CCC22AE-2C4A-482B-A352-03D0EBC3CA91}" type="sibTrans" cxnId="{39F5EC58-2B18-4B02-BF82-5504072468DD}">
      <dgm:prSet/>
      <dgm:spPr/>
      <dgm:t>
        <a:bodyPr/>
        <a:lstStyle/>
        <a:p>
          <a:endParaRPr lang="en-US"/>
        </a:p>
      </dgm:t>
    </dgm:pt>
    <dgm:pt modelId="{6508FB65-198C-4D72-98FF-B2453C95A1FB}">
      <dgm:prSet phldrT="[Text]" phldr="0"/>
      <dgm:spPr/>
      <dgm:t>
        <a:bodyPr/>
        <a:lstStyle/>
        <a:p>
          <a:pPr rtl="0"/>
          <a:r>
            <a:rPr lang="en-US">
              <a:latin typeface="Century Gothic"/>
            </a:rPr>
            <a:t>Validating results with the JRC dataset</a:t>
          </a:r>
        </a:p>
      </dgm:t>
    </dgm:pt>
    <dgm:pt modelId="{E2647AB5-DF23-4A7F-97B1-9A43C0D48F8D}" type="parTrans" cxnId="{AF5217B0-9974-4F25-A4CF-79C3CD423EBC}">
      <dgm:prSet/>
      <dgm:spPr/>
      <dgm:t>
        <a:bodyPr/>
        <a:lstStyle/>
        <a:p>
          <a:endParaRPr lang="en-US"/>
        </a:p>
      </dgm:t>
    </dgm:pt>
    <dgm:pt modelId="{8FA931D2-E2FE-4AB3-ACD5-1926C407E57E}" type="sibTrans" cxnId="{AF5217B0-9974-4F25-A4CF-79C3CD423EBC}">
      <dgm:prSet/>
      <dgm:spPr/>
      <dgm:t>
        <a:bodyPr/>
        <a:lstStyle/>
        <a:p>
          <a:endParaRPr lang="en-US"/>
        </a:p>
      </dgm:t>
    </dgm:pt>
    <dgm:pt modelId="{88029C43-4E50-4FD6-B0D2-F0EAB87D8019}" type="pres">
      <dgm:prSet presAssocID="{1718C3AB-B53A-4E71-992B-85412ED87AFD}" presName="diagram" presStyleCnt="0">
        <dgm:presLayoutVars>
          <dgm:dir/>
          <dgm:resizeHandles val="exact"/>
        </dgm:presLayoutVars>
      </dgm:prSet>
      <dgm:spPr/>
    </dgm:pt>
    <dgm:pt modelId="{8301676F-FB00-4518-A55C-FC6A774EE304}" type="pres">
      <dgm:prSet presAssocID="{788047FA-CE43-4071-A87F-491EB1B122FA}" presName="node" presStyleLbl="node1" presStyleIdx="0" presStyleCnt="5">
        <dgm:presLayoutVars>
          <dgm:bulletEnabled val="1"/>
        </dgm:presLayoutVars>
      </dgm:prSet>
      <dgm:spPr>
        <a:solidFill>
          <a:srgbClr val="B73B52"/>
        </a:solidFill>
      </dgm:spPr>
    </dgm:pt>
    <dgm:pt modelId="{EDDFCFB8-4906-46DD-98F3-DF8F590C3266}" type="pres">
      <dgm:prSet presAssocID="{FA1E9A94-2DDB-4B6F-8F43-4E94B130C9AB}" presName="sibTrans" presStyleLbl="sibTrans2D1" presStyleIdx="0" presStyleCnt="4"/>
      <dgm:spPr>
        <a:solidFill>
          <a:srgbClr val="B73B52"/>
        </a:solidFill>
      </dgm:spPr>
    </dgm:pt>
    <dgm:pt modelId="{F72483F4-018B-4B97-9F39-B8CF6950F268}" type="pres">
      <dgm:prSet presAssocID="{FA1E9A94-2DDB-4B6F-8F43-4E94B130C9AB}" presName="connectorText" presStyleLbl="sibTrans2D1" presStyleIdx="0" presStyleCnt="4"/>
      <dgm:spPr/>
    </dgm:pt>
    <dgm:pt modelId="{A0C9E554-D786-4750-84F2-951689657C52}" type="pres">
      <dgm:prSet presAssocID="{B5DC9130-75EC-4125-A356-F1B532811039}" presName="node" presStyleLbl="node1" presStyleIdx="1" presStyleCnt="5">
        <dgm:presLayoutVars>
          <dgm:bulletEnabled val="1"/>
        </dgm:presLayoutVars>
      </dgm:prSet>
      <dgm:spPr>
        <a:solidFill>
          <a:srgbClr val="B73B52"/>
        </a:solidFill>
      </dgm:spPr>
    </dgm:pt>
    <dgm:pt modelId="{C414458C-7073-492B-9EA2-65A03771A07B}" type="pres">
      <dgm:prSet presAssocID="{821D5D6C-B460-4B17-802C-6D75E8A9FE85}" presName="sibTrans" presStyleLbl="sibTrans2D1" presStyleIdx="1" presStyleCnt="4"/>
      <dgm:spPr>
        <a:solidFill>
          <a:srgbClr val="B73B52"/>
        </a:solidFill>
      </dgm:spPr>
    </dgm:pt>
    <dgm:pt modelId="{EADC82D8-1FCF-4DF6-8F7D-B40DFBEC69C3}" type="pres">
      <dgm:prSet presAssocID="{821D5D6C-B460-4B17-802C-6D75E8A9FE85}" presName="connectorText" presStyleLbl="sibTrans2D1" presStyleIdx="1" presStyleCnt="4"/>
      <dgm:spPr/>
    </dgm:pt>
    <dgm:pt modelId="{64B38B10-C1F9-4E49-8965-E727BE14D2DD}" type="pres">
      <dgm:prSet presAssocID="{87458C8E-C769-4D8D-B368-3CF747D19934}" presName="node" presStyleLbl="node1" presStyleIdx="2" presStyleCnt="5">
        <dgm:presLayoutVars>
          <dgm:bulletEnabled val="1"/>
        </dgm:presLayoutVars>
      </dgm:prSet>
      <dgm:spPr>
        <a:solidFill>
          <a:srgbClr val="B73B52"/>
        </a:solidFill>
      </dgm:spPr>
    </dgm:pt>
    <dgm:pt modelId="{6C52A638-F6FD-4BCB-9B9C-8D3D6C166989}" type="pres">
      <dgm:prSet presAssocID="{4EAC1B1E-FE29-45CF-A5DA-3EFDF41B13C6}" presName="sibTrans" presStyleLbl="sibTrans2D1" presStyleIdx="2" presStyleCnt="4"/>
      <dgm:spPr>
        <a:solidFill>
          <a:srgbClr val="B73B52"/>
        </a:solidFill>
      </dgm:spPr>
    </dgm:pt>
    <dgm:pt modelId="{6E755434-97C5-4408-AC05-D1EFEC272BAF}" type="pres">
      <dgm:prSet presAssocID="{4EAC1B1E-FE29-45CF-A5DA-3EFDF41B13C6}" presName="connectorText" presStyleLbl="sibTrans2D1" presStyleIdx="2" presStyleCnt="4"/>
      <dgm:spPr/>
    </dgm:pt>
    <dgm:pt modelId="{94F36238-4D76-4B20-81ED-6C576ECAFDC9}" type="pres">
      <dgm:prSet presAssocID="{6F72B478-DC09-4486-9935-B2115AC1921B}" presName="node" presStyleLbl="node1" presStyleIdx="3" presStyleCnt="5">
        <dgm:presLayoutVars>
          <dgm:bulletEnabled val="1"/>
        </dgm:presLayoutVars>
      </dgm:prSet>
      <dgm:spPr>
        <a:solidFill>
          <a:srgbClr val="B73B52"/>
        </a:solidFill>
      </dgm:spPr>
    </dgm:pt>
    <dgm:pt modelId="{96C68F71-C9EF-4FD8-8D39-9A5E23099A48}" type="pres">
      <dgm:prSet presAssocID="{2CCC22AE-2C4A-482B-A352-03D0EBC3CA91}" presName="sibTrans" presStyleLbl="sibTrans2D1" presStyleIdx="3" presStyleCnt="4"/>
      <dgm:spPr>
        <a:solidFill>
          <a:srgbClr val="B73B52"/>
        </a:solidFill>
      </dgm:spPr>
    </dgm:pt>
    <dgm:pt modelId="{75FD95DD-1189-4A77-90C3-2B8D812721BD}" type="pres">
      <dgm:prSet presAssocID="{2CCC22AE-2C4A-482B-A352-03D0EBC3CA91}" presName="connectorText" presStyleLbl="sibTrans2D1" presStyleIdx="3" presStyleCnt="4"/>
      <dgm:spPr/>
    </dgm:pt>
    <dgm:pt modelId="{AEF485BB-A7D6-4403-B705-0D2E2D375627}" type="pres">
      <dgm:prSet presAssocID="{6508FB65-198C-4D72-98FF-B2453C95A1FB}" presName="node" presStyleLbl="node1" presStyleIdx="4" presStyleCnt="5">
        <dgm:presLayoutVars>
          <dgm:bulletEnabled val="1"/>
        </dgm:presLayoutVars>
      </dgm:prSet>
      <dgm:spPr>
        <a:solidFill>
          <a:srgbClr val="B73B52"/>
        </a:solidFill>
      </dgm:spPr>
    </dgm:pt>
  </dgm:ptLst>
  <dgm:cxnLst>
    <dgm:cxn modelId="{E489A01C-3F6F-4798-BDC5-DBD225BFE61F}" srcId="{1718C3AB-B53A-4E71-992B-85412ED87AFD}" destId="{788047FA-CE43-4071-A87F-491EB1B122FA}" srcOrd="0" destOrd="0" parTransId="{28A059D3-4AC3-4F13-BD9D-BE71BE0E4740}" sibTransId="{FA1E9A94-2DDB-4B6F-8F43-4E94B130C9AB}"/>
    <dgm:cxn modelId="{DE29A61D-9EDD-4225-A622-B8F3D6534E5B}" type="presOf" srcId="{FA1E9A94-2DDB-4B6F-8F43-4E94B130C9AB}" destId="{F72483F4-018B-4B97-9F39-B8CF6950F268}" srcOrd="1" destOrd="0" presId="urn:microsoft.com/office/officeart/2005/8/layout/process5"/>
    <dgm:cxn modelId="{9BEB3720-C955-4883-8A0A-16CA1E44E28E}" type="presOf" srcId="{B5DC9130-75EC-4125-A356-F1B532811039}" destId="{A0C9E554-D786-4750-84F2-951689657C52}" srcOrd="0" destOrd="0" presId="urn:microsoft.com/office/officeart/2005/8/layout/process5"/>
    <dgm:cxn modelId="{4610003D-A976-4A2B-BF2B-FA8BE6D7E243}" type="presOf" srcId="{6F72B478-DC09-4486-9935-B2115AC1921B}" destId="{94F36238-4D76-4B20-81ED-6C576ECAFDC9}" srcOrd="0" destOrd="0" presId="urn:microsoft.com/office/officeart/2005/8/layout/process5"/>
    <dgm:cxn modelId="{2155EE40-8B70-4AF1-A14E-9992AC225EAB}" type="presOf" srcId="{87458C8E-C769-4D8D-B368-3CF747D19934}" destId="{64B38B10-C1F9-4E49-8965-E727BE14D2DD}" srcOrd="0" destOrd="0" presId="urn:microsoft.com/office/officeart/2005/8/layout/process5"/>
    <dgm:cxn modelId="{771F015F-A0F3-4017-84F9-89E253970D1C}" type="presOf" srcId="{FA1E9A94-2DDB-4B6F-8F43-4E94B130C9AB}" destId="{EDDFCFB8-4906-46DD-98F3-DF8F590C3266}" srcOrd="0" destOrd="0" presId="urn:microsoft.com/office/officeart/2005/8/layout/process5"/>
    <dgm:cxn modelId="{7BD6535F-8702-4506-A4E8-29BCC087D4D4}" type="presOf" srcId="{4EAC1B1E-FE29-45CF-A5DA-3EFDF41B13C6}" destId="{6C52A638-F6FD-4BCB-9B9C-8D3D6C166989}" srcOrd="0" destOrd="0" presId="urn:microsoft.com/office/officeart/2005/8/layout/process5"/>
    <dgm:cxn modelId="{0338E048-1B6B-4043-BAB8-B9ED34FD3052}" type="presOf" srcId="{2CCC22AE-2C4A-482B-A352-03D0EBC3CA91}" destId="{75FD95DD-1189-4A77-90C3-2B8D812721BD}" srcOrd="1" destOrd="0" presId="urn:microsoft.com/office/officeart/2005/8/layout/process5"/>
    <dgm:cxn modelId="{4494C36C-264C-4A5D-81B9-DDE5F6623E9B}" type="presOf" srcId="{788047FA-CE43-4071-A87F-491EB1B122FA}" destId="{8301676F-FB00-4518-A55C-FC6A774EE304}" srcOrd="0" destOrd="0" presId="urn:microsoft.com/office/officeart/2005/8/layout/process5"/>
    <dgm:cxn modelId="{50CD7C70-A105-4667-BAD0-AC4F7C201CC5}" type="presOf" srcId="{4EAC1B1E-FE29-45CF-A5DA-3EFDF41B13C6}" destId="{6E755434-97C5-4408-AC05-D1EFEC272BAF}" srcOrd="1" destOrd="0" presId="urn:microsoft.com/office/officeart/2005/8/layout/process5"/>
    <dgm:cxn modelId="{39F5EC58-2B18-4B02-BF82-5504072468DD}" srcId="{1718C3AB-B53A-4E71-992B-85412ED87AFD}" destId="{6F72B478-DC09-4486-9935-B2115AC1921B}" srcOrd="3" destOrd="0" parTransId="{AEC145C5-4B49-4EB3-8F50-AF1FA7B5E520}" sibTransId="{2CCC22AE-2C4A-482B-A352-03D0EBC3CA91}"/>
    <dgm:cxn modelId="{D2D7D69D-B083-49D2-922F-9A50A96AA77C}" srcId="{1718C3AB-B53A-4E71-992B-85412ED87AFD}" destId="{B5DC9130-75EC-4125-A356-F1B532811039}" srcOrd="1" destOrd="0" parTransId="{4AE0173B-D14E-4545-BEC2-B8997B07F527}" sibTransId="{821D5D6C-B460-4B17-802C-6D75E8A9FE85}"/>
    <dgm:cxn modelId="{2D85E19D-DCFB-4121-B738-808E692C340F}" type="presOf" srcId="{821D5D6C-B460-4B17-802C-6D75E8A9FE85}" destId="{C414458C-7073-492B-9EA2-65A03771A07B}" srcOrd="0" destOrd="0" presId="urn:microsoft.com/office/officeart/2005/8/layout/process5"/>
    <dgm:cxn modelId="{AF5217B0-9974-4F25-A4CF-79C3CD423EBC}" srcId="{1718C3AB-B53A-4E71-992B-85412ED87AFD}" destId="{6508FB65-198C-4D72-98FF-B2453C95A1FB}" srcOrd="4" destOrd="0" parTransId="{E2647AB5-DF23-4A7F-97B1-9A43C0D48F8D}" sibTransId="{8FA931D2-E2FE-4AB3-ACD5-1926C407E57E}"/>
    <dgm:cxn modelId="{FB372EB6-08A1-461D-B214-E9D88DC2E54C}" type="presOf" srcId="{1718C3AB-B53A-4E71-992B-85412ED87AFD}" destId="{88029C43-4E50-4FD6-B0D2-F0EAB87D8019}" srcOrd="0" destOrd="0" presId="urn:microsoft.com/office/officeart/2005/8/layout/process5"/>
    <dgm:cxn modelId="{0A63E0C2-D498-4B1D-B644-0C85BBFABFB8}" srcId="{1718C3AB-B53A-4E71-992B-85412ED87AFD}" destId="{87458C8E-C769-4D8D-B368-3CF747D19934}" srcOrd="2" destOrd="0" parTransId="{CFAD3295-793D-451B-873F-2450BDBE34FC}" sibTransId="{4EAC1B1E-FE29-45CF-A5DA-3EFDF41B13C6}"/>
    <dgm:cxn modelId="{A6C0D6C9-FF7D-4D53-A4C2-B852835B7CD6}" type="presOf" srcId="{821D5D6C-B460-4B17-802C-6D75E8A9FE85}" destId="{EADC82D8-1FCF-4DF6-8F7D-B40DFBEC69C3}" srcOrd="1" destOrd="0" presId="urn:microsoft.com/office/officeart/2005/8/layout/process5"/>
    <dgm:cxn modelId="{11A418DE-4CAA-4FE3-A44E-731D92273CC7}" type="presOf" srcId="{6508FB65-198C-4D72-98FF-B2453C95A1FB}" destId="{AEF485BB-A7D6-4403-B705-0D2E2D375627}" srcOrd="0" destOrd="0" presId="urn:microsoft.com/office/officeart/2005/8/layout/process5"/>
    <dgm:cxn modelId="{676587EF-D07F-49C7-B9D3-789CA24DADEE}" type="presOf" srcId="{2CCC22AE-2C4A-482B-A352-03D0EBC3CA91}" destId="{96C68F71-C9EF-4FD8-8D39-9A5E23099A48}" srcOrd="0" destOrd="0" presId="urn:microsoft.com/office/officeart/2005/8/layout/process5"/>
    <dgm:cxn modelId="{1D9293A0-25F6-489A-A430-5324DC80312B}" type="presParOf" srcId="{88029C43-4E50-4FD6-B0D2-F0EAB87D8019}" destId="{8301676F-FB00-4518-A55C-FC6A774EE304}" srcOrd="0" destOrd="0" presId="urn:microsoft.com/office/officeart/2005/8/layout/process5"/>
    <dgm:cxn modelId="{A6DBD104-C937-4E37-9128-798523E13E2D}" type="presParOf" srcId="{88029C43-4E50-4FD6-B0D2-F0EAB87D8019}" destId="{EDDFCFB8-4906-46DD-98F3-DF8F590C3266}" srcOrd="1" destOrd="0" presId="urn:microsoft.com/office/officeart/2005/8/layout/process5"/>
    <dgm:cxn modelId="{41CE7643-D0F2-4B36-ABA7-43E41983CC59}" type="presParOf" srcId="{EDDFCFB8-4906-46DD-98F3-DF8F590C3266}" destId="{F72483F4-018B-4B97-9F39-B8CF6950F268}" srcOrd="0" destOrd="0" presId="urn:microsoft.com/office/officeart/2005/8/layout/process5"/>
    <dgm:cxn modelId="{3538D6AC-B53A-418E-8782-E39A73813082}" type="presParOf" srcId="{88029C43-4E50-4FD6-B0D2-F0EAB87D8019}" destId="{A0C9E554-D786-4750-84F2-951689657C52}" srcOrd="2" destOrd="0" presId="urn:microsoft.com/office/officeart/2005/8/layout/process5"/>
    <dgm:cxn modelId="{F8D7E894-421E-4733-B080-22D23ADEA5AF}" type="presParOf" srcId="{88029C43-4E50-4FD6-B0D2-F0EAB87D8019}" destId="{C414458C-7073-492B-9EA2-65A03771A07B}" srcOrd="3" destOrd="0" presId="urn:microsoft.com/office/officeart/2005/8/layout/process5"/>
    <dgm:cxn modelId="{49B49791-2F65-4B2F-A344-2D12BE14EF4F}" type="presParOf" srcId="{C414458C-7073-492B-9EA2-65A03771A07B}" destId="{EADC82D8-1FCF-4DF6-8F7D-B40DFBEC69C3}" srcOrd="0" destOrd="0" presId="urn:microsoft.com/office/officeart/2005/8/layout/process5"/>
    <dgm:cxn modelId="{FF323502-52A8-45EE-9319-20E75DB7D5CD}" type="presParOf" srcId="{88029C43-4E50-4FD6-B0D2-F0EAB87D8019}" destId="{64B38B10-C1F9-4E49-8965-E727BE14D2DD}" srcOrd="4" destOrd="0" presId="urn:microsoft.com/office/officeart/2005/8/layout/process5"/>
    <dgm:cxn modelId="{8B5192A3-C185-4C1A-BA72-613CD1300A7B}" type="presParOf" srcId="{88029C43-4E50-4FD6-B0D2-F0EAB87D8019}" destId="{6C52A638-F6FD-4BCB-9B9C-8D3D6C166989}" srcOrd="5" destOrd="0" presId="urn:microsoft.com/office/officeart/2005/8/layout/process5"/>
    <dgm:cxn modelId="{844E3EB6-1E5D-4C38-911C-483E49A72BEB}" type="presParOf" srcId="{6C52A638-F6FD-4BCB-9B9C-8D3D6C166989}" destId="{6E755434-97C5-4408-AC05-D1EFEC272BAF}" srcOrd="0" destOrd="0" presId="urn:microsoft.com/office/officeart/2005/8/layout/process5"/>
    <dgm:cxn modelId="{9E63CA03-A021-4283-8C1D-AA47BA1D1E04}" type="presParOf" srcId="{88029C43-4E50-4FD6-B0D2-F0EAB87D8019}" destId="{94F36238-4D76-4B20-81ED-6C576ECAFDC9}" srcOrd="6" destOrd="0" presId="urn:microsoft.com/office/officeart/2005/8/layout/process5"/>
    <dgm:cxn modelId="{C54C2A83-9900-4518-B255-6FCBECD88A2A}" type="presParOf" srcId="{88029C43-4E50-4FD6-B0D2-F0EAB87D8019}" destId="{96C68F71-C9EF-4FD8-8D39-9A5E23099A48}" srcOrd="7" destOrd="0" presId="urn:microsoft.com/office/officeart/2005/8/layout/process5"/>
    <dgm:cxn modelId="{4372E5D0-B08F-4348-A441-6B588BC48FDD}" type="presParOf" srcId="{96C68F71-C9EF-4FD8-8D39-9A5E23099A48}" destId="{75FD95DD-1189-4A77-90C3-2B8D812721BD}" srcOrd="0" destOrd="0" presId="urn:microsoft.com/office/officeart/2005/8/layout/process5"/>
    <dgm:cxn modelId="{8980A226-9739-453B-B4CA-7C583192AD1E}" type="presParOf" srcId="{88029C43-4E50-4FD6-B0D2-F0EAB87D8019}" destId="{AEF485BB-A7D6-4403-B705-0D2E2D375627}"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B611DD-E97D-471B-A37A-42E8FD436E80}" type="doc">
      <dgm:prSet loTypeId="urn:microsoft.com/office/officeart/2005/8/layout/process4" loCatId="process" qsTypeId="urn:microsoft.com/office/officeart/2005/8/quickstyle/simple1" qsCatId="simple" csTypeId="urn:microsoft.com/office/officeart/2005/8/colors/accent0_1" csCatId="mainScheme" phldr="1"/>
      <dgm:spPr/>
      <dgm:t>
        <a:bodyPr/>
        <a:lstStyle/>
        <a:p>
          <a:endParaRPr lang="en-US"/>
        </a:p>
      </dgm:t>
    </dgm:pt>
    <dgm:pt modelId="{AE3B3A93-EB92-4942-96E3-32FA65533DE3}">
      <dgm:prSet phldrT="[Text]" phldr="0" custT="1"/>
      <dgm:spPr>
        <a:ln>
          <a:solidFill>
            <a:schemeClr val="tx1">
              <a:lumMod val="75000"/>
              <a:lumOff val="25000"/>
            </a:schemeClr>
          </a:solidFill>
        </a:ln>
      </dgm:spPr>
      <dgm:t>
        <a:bodyPr/>
        <a:lstStyle/>
        <a:p>
          <a:pPr rtl="0"/>
          <a:r>
            <a:rPr lang="en-US" sz="2800" dirty="0">
              <a:latin typeface="Century Gothic"/>
            </a:rPr>
            <a:t> </a:t>
          </a:r>
          <a:r>
            <a:rPr lang="en-US" sz="2800" dirty="0">
              <a:solidFill>
                <a:schemeClr val="bg1"/>
              </a:solidFill>
              <a:latin typeface="Century Gothic"/>
            </a:rPr>
            <a:t>Surface Water Outputs</a:t>
          </a:r>
        </a:p>
      </dgm:t>
    </dgm:pt>
    <dgm:pt modelId="{A65182A5-A7F7-441A-B44B-B31026C3BBCC}" type="parTrans" cxnId="{96A02617-8535-4107-9466-C333E9F0D253}">
      <dgm:prSet/>
      <dgm:spPr/>
      <dgm:t>
        <a:bodyPr/>
        <a:lstStyle/>
        <a:p>
          <a:endParaRPr lang="en-US"/>
        </a:p>
      </dgm:t>
    </dgm:pt>
    <dgm:pt modelId="{98699816-31E5-4079-B50D-CD39E495FDCD}" type="sibTrans" cxnId="{96A02617-8535-4107-9466-C333E9F0D253}">
      <dgm:prSet/>
      <dgm:spPr/>
      <dgm:t>
        <a:bodyPr/>
        <a:lstStyle/>
        <a:p>
          <a:endParaRPr lang="en-US"/>
        </a:p>
      </dgm:t>
    </dgm:pt>
    <dgm:pt modelId="{BBD178A6-B747-43B6-BDDE-D10A3DF50065}">
      <dgm:prSet phldrT="[Text]" phldr="0" custT="1"/>
      <dgm:spPr/>
      <dgm:t>
        <a:bodyPr/>
        <a:lstStyle/>
        <a:p>
          <a:pPr rtl="0"/>
          <a:r>
            <a:rPr lang="en-US" sz="2400">
              <a:solidFill>
                <a:schemeClr val="tx1">
                  <a:lumMod val="75000"/>
                  <a:lumOff val="25000"/>
                </a:schemeClr>
              </a:solidFill>
              <a:latin typeface="Century Gothic"/>
            </a:rPr>
            <a:t>2015 output</a:t>
          </a:r>
        </a:p>
      </dgm:t>
    </dgm:pt>
    <dgm:pt modelId="{976D12F5-BF20-4C85-878C-C77EA460DD87}" type="parTrans" cxnId="{1FCDA1ED-3F65-485A-81CD-BAEAED63901C}">
      <dgm:prSet/>
      <dgm:spPr/>
      <dgm:t>
        <a:bodyPr/>
        <a:lstStyle/>
        <a:p>
          <a:endParaRPr lang="en-US"/>
        </a:p>
      </dgm:t>
    </dgm:pt>
    <dgm:pt modelId="{CF5916CF-FBD3-4175-A087-33A9EDB48558}" type="sibTrans" cxnId="{1FCDA1ED-3F65-485A-81CD-BAEAED63901C}">
      <dgm:prSet/>
      <dgm:spPr/>
      <dgm:t>
        <a:bodyPr/>
        <a:lstStyle/>
        <a:p>
          <a:endParaRPr lang="en-US"/>
        </a:p>
      </dgm:t>
    </dgm:pt>
    <dgm:pt modelId="{EB6A46FF-7AB3-4B3C-8976-8C3B439F92D6}">
      <dgm:prSet phldrT="[Text]" phldr="0" custT="1"/>
      <dgm:spPr/>
      <dgm:t>
        <a:bodyPr/>
        <a:lstStyle/>
        <a:p>
          <a:pPr rtl="0"/>
          <a:r>
            <a:rPr lang="en-US" sz="2400">
              <a:solidFill>
                <a:schemeClr val="tx1">
                  <a:lumMod val="75000"/>
                  <a:lumOff val="25000"/>
                </a:schemeClr>
              </a:solidFill>
              <a:latin typeface="Century Gothic"/>
            </a:rPr>
            <a:t>2021 output</a:t>
          </a:r>
        </a:p>
      </dgm:t>
    </dgm:pt>
    <dgm:pt modelId="{F63EF85B-C886-471E-90D0-A90722FDA577}" type="parTrans" cxnId="{E891273A-4118-45C6-8343-732C21ED31D7}">
      <dgm:prSet/>
      <dgm:spPr/>
      <dgm:t>
        <a:bodyPr/>
        <a:lstStyle/>
        <a:p>
          <a:endParaRPr lang="en-US"/>
        </a:p>
      </dgm:t>
    </dgm:pt>
    <dgm:pt modelId="{6F1847EF-D40A-4638-BAA4-F1B68D868EAD}" type="sibTrans" cxnId="{E891273A-4118-45C6-8343-732C21ED31D7}">
      <dgm:prSet/>
      <dgm:spPr/>
      <dgm:t>
        <a:bodyPr/>
        <a:lstStyle/>
        <a:p>
          <a:endParaRPr lang="en-US"/>
        </a:p>
      </dgm:t>
    </dgm:pt>
    <dgm:pt modelId="{63F3D775-C90A-4F83-9732-A5F3FA603680}">
      <dgm:prSet phldrT="[Text]" phldr="0" custT="1"/>
      <dgm:spPr/>
      <dgm:t>
        <a:bodyPr/>
        <a:lstStyle/>
        <a:p>
          <a:pPr rtl="0"/>
          <a:r>
            <a:rPr lang="en-US" sz="2800" dirty="0">
              <a:solidFill>
                <a:schemeClr val="bg1"/>
              </a:solidFill>
              <a:latin typeface="Century Gothic"/>
            </a:rPr>
            <a:t>Change Detection Analysis</a:t>
          </a:r>
        </a:p>
      </dgm:t>
    </dgm:pt>
    <dgm:pt modelId="{1258B04F-E339-4100-B6C0-3E1CF44F4434}" type="parTrans" cxnId="{C5CF7682-7B77-4F9B-ABA0-8030144672F5}">
      <dgm:prSet/>
      <dgm:spPr/>
      <dgm:t>
        <a:bodyPr/>
        <a:lstStyle/>
        <a:p>
          <a:endParaRPr lang="en-US"/>
        </a:p>
      </dgm:t>
    </dgm:pt>
    <dgm:pt modelId="{109F2C0B-2909-43B3-BD69-ACC267C6D8D6}" type="sibTrans" cxnId="{C5CF7682-7B77-4F9B-ABA0-8030144672F5}">
      <dgm:prSet/>
      <dgm:spPr/>
      <dgm:t>
        <a:bodyPr/>
        <a:lstStyle/>
        <a:p>
          <a:endParaRPr lang="en-US"/>
        </a:p>
      </dgm:t>
    </dgm:pt>
    <dgm:pt modelId="{00332963-BB1D-424B-B7C4-0E78D16F0CE9}">
      <dgm:prSet phldrT="[Text]" custT="1"/>
      <dgm:spPr/>
      <dgm:t>
        <a:bodyPr/>
        <a:lstStyle/>
        <a:p>
          <a:pPr rtl="0"/>
          <a:r>
            <a:rPr lang="en-US" sz="2800" dirty="0">
              <a:solidFill>
                <a:schemeClr val="tx1">
                  <a:lumMod val="75000"/>
                  <a:lumOff val="25000"/>
                </a:schemeClr>
              </a:solidFill>
              <a:latin typeface="Century Gothic"/>
            </a:rPr>
            <a:t>Raster calculator</a:t>
          </a:r>
        </a:p>
      </dgm:t>
    </dgm:pt>
    <dgm:pt modelId="{919FB218-1FED-47A3-BBBE-FD3EB43B220E}" type="parTrans" cxnId="{7131E951-08F3-49D3-94D6-C50BA527BE62}">
      <dgm:prSet/>
      <dgm:spPr/>
      <dgm:t>
        <a:bodyPr/>
        <a:lstStyle/>
        <a:p>
          <a:endParaRPr lang="en-US"/>
        </a:p>
      </dgm:t>
    </dgm:pt>
    <dgm:pt modelId="{EB9DB59A-1236-4428-8CE8-EAC971ADB07D}" type="sibTrans" cxnId="{7131E951-08F3-49D3-94D6-C50BA527BE62}">
      <dgm:prSet/>
      <dgm:spPr/>
      <dgm:t>
        <a:bodyPr/>
        <a:lstStyle/>
        <a:p>
          <a:endParaRPr lang="en-US"/>
        </a:p>
      </dgm:t>
    </dgm:pt>
    <dgm:pt modelId="{1595814C-F22D-405E-85D3-A3C92AF9E3A4}">
      <dgm:prSet phldrT="[Text]" custT="1"/>
      <dgm:spPr/>
      <dgm:t>
        <a:bodyPr/>
        <a:lstStyle/>
        <a:p>
          <a:pPr rtl="0"/>
          <a:r>
            <a:rPr lang="en-US" sz="2800" dirty="0">
              <a:solidFill>
                <a:schemeClr val="bg1"/>
              </a:solidFill>
              <a:latin typeface="Century Gothic"/>
            </a:rPr>
            <a:t>Change Detection Statistics</a:t>
          </a:r>
        </a:p>
      </dgm:t>
    </dgm:pt>
    <dgm:pt modelId="{D17CB7D1-901B-4F1B-B566-876BBB4463EF}" type="parTrans" cxnId="{6E919C13-2B1C-436F-B932-9B2BC3B88D5C}">
      <dgm:prSet/>
      <dgm:spPr/>
      <dgm:t>
        <a:bodyPr/>
        <a:lstStyle/>
        <a:p>
          <a:endParaRPr lang="en-US"/>
        </a:p>
      </dgm:t>
    </dgm:pt>
    <dgm:pt modelId="{320848CB-BEF5-4460-86FD-D1951BB2FC57}" type="sibTrans" cxnId="{6E919C13-2B1C-436F-B932-9B2BC3B88D5C}">
      <dgm:prSet/>
      <dgm:spPr/>
      <dgm:t>
        <a:bodyPr/>
        <a:lstStyle/>
        <a:p>
          <a:endParaRPr lang="en-US"/>
        </a:p>
      </dgm:t>
    </dgm:pt>
    <dgm:pt modelId="{CB5C8D8C-1D68-4082-A090-653B154C8D4D}">
      <dgm:prSet phldrT="[Text]" phldr="0" custT="1"/>
      <dgm:spPr/>
      <dgm:t>
        <a:bodyPr/>
        <a:lstStyle/>
        <a:p>
          <a:r>
            <a:rPr lang="en-US" sz="2800" dirty="0">
              <a:solidFill>
                <a:schemeClr val="tx1">
                  <a:lumMod val="75000"/>
                  <a:lumOff val="25000"/>
                </a:schemeClr>
              </a:solidFill>
              <a:latin typeface="Century Gothic"/>
            </a:rPr>
            <a:t>% change in surface water equation</a:t>
          </a:r>
        </a:p>
      </dgm:t>
    </dgm:pt>
    <dgm:pt modelId="{12DE1878-B8E9-4672-AB3C-1464449A4857}" type="parTrans" cxnId="{1B352FB6-CFA3-4B5A-85C1-35D60C1E8C60}">
      <dgm:prSet/>
      <dgm:spPr/>
      <dgm:t>
        <a:bodyPr/>
        <a:lstStyle/>
        <a:p>
          <a:endParaRPr lang="en-US"/>
        </a:p>
      </dgm:t>
    </dgm:pt>
    <dgm:pt modelId="{F71465E5-8A5E-4214-9EE4-D5526F2D75C4}" type="sibTrans" cxnId="{1B352FB6-CFA3-4B5A-85C1-35D60C1E8C60}">
      <dgm:prSet/>
      <dgm:spPr/>
      <dgm:t>
        <a:bodyPr/>
        <a:lstStyle/>
        <a:p>
          <a:endParaRPr lang="en-US"/>
        </a:p>
      </dgm:t>
    </dgm:pt>
    <dgm:pt modelId="{57EF1955-D7A1-492A-B7ED-A00ED6ADEAB8}" type="pres">
      <dgm:prSet presAssocID="{4FB611DD-E97D-471B-A37A-42E8FD436E80}" presName="Name0" presStyleCnt="0">
        <dgm:presLayoutVars>
          <dgm:dir/>
          <dgm:animLvl val="lvl"/>
          <dgm:resizeHandles val="exact"/>
        </dgm:presLayoutVars>
      </dgm:prSet>
      <dgm:spPr/>
    </dgm:pt>
    <dgm:pt modelId="{C9EC137F-3B63-4589-B7E2-2B86A2165C12}" type="pres">
      <dgm:prSet presAssocID="{1595814C-F22D-405E-85D3-A3C92AF9E3A4}" presName="boxAndChildren" presStyleCnt="0"/>
      <dgm:spPr/>
    </dgm:pt>
    <dgm:pt modelId="{24453401-1BFB-4743-B665-A0FE4E30EF10}" type="pres">
      <dgm:prSet presAssocID="{1595814C-F22D-405E-85D3-A3C92AF9E3A4}" presName="parentTextBox" presStyleLbl="node1" presStyleIdx="0" presStyleCnt="3"/>
      <dgm:spPr/>
    </dgm:pt>
    <dgm:pt modelId="{D058173A-D864-4227-92F7-DCC8A0017B29}" type="pres">
      <dgm:prSet presAssocID="{1595814C-F22D-405E-85D3-A3C92AF9E3A4}" presName="entireBox" presStyleLbl="node1" presStyleIdx="0" presStyleCnt="3"/>
      <dgm:spPr>
        <a:solidFill>
          <a:srgbClr val="B73B52"/>
        </a:solidFill>
      </dgm:spPr>
    </dgm:pt>
    <dgm:pt modelId="{8CAB095A-6332-4950-A020-4EFB11315866}" type="pres">
      <dgm:prSet presAssocID="{1595814C-F22D-405E-85D3-A3C92AF9E3A4}" presName="descendantBox" presStyleCnt="0"/>
      <dgm:spPr/>
    </dgm:pt>
    <dgm:pt modelId="{61591349-0D72-4791-A9B8-AA923E823160}" type="pres">
      <dgm:prSet presAssocID="{CB5C8D8C-1D68-4082-A090-653B154C8D4D}" presName="childTextBox" presStyleLbl="fgAccFollowNode1" presStyleIdx="0" presStyleCnt="4">
        <dgm:presLayoutVars>
          <dgm:bulletEnabled val="1"/>
        </dgm:presLayoutVars>
      </dgm:prSet>
      <dgm:spPr/>
    </dgm:pt>
    <dgm:pt modelId="{8D423233-50EB-4BA3-A12C-B58F6FAAF348}" type="pres">
      <dgm:prSet presAssocID="{109F2C0B-2909-43B3-BD69-ACC267C6D8D6}" presName="sp" presStyleCnt="0"/>
      <dgm:spPr/>
    </dgm:pt>
    <dgm:pt modelId="{C3C1702D-74CF-4F2C-8D78-12ABAB8813B1}" type="pres">
      <dgm:prSet presAssocID="{63F3D775-C90A-4F83-9732-A5F3FA603680}" presName="arrowAndChildren" presStyleCnt="0"/>
      <dgm:spPr/>
    </dgm:pt>
    <dgm:pt modelId="{7AE27CF0-1DCE-48BC-AFA6-4B03C06B50F4}" type="pres">
      <dgm:prSet presAssocID="{63F3D775-C90A-4F83-9732-A5F3FA603680}" presName="parentTextArrow" presStyleLbl="node1" presStyleIdx="0" presStyleCnt="3"/>
      <dgm:spPr/>
    </dgm:pt>
    <dgm:pt modelId="{AD1F5973-733E-421D-9D02-0C471CA1F346}" type="pres">
      <dgm:prSet presAssocID="{63F3D775-C90A-4F83-9732-A5F3FA603680}" presName="arrow" presStyleLbl="node1" presStyleIdx="1" presStyleCnt="3"/>
      <dgm:spPr>
        <a:solidFill>
          <a:srgbClr val="B73B52"/>
        </a:solidFill>
      </dgm:spPr>
    </dgm:pt>
    <dgm:pt modelId="{C13B4A78-7A03-4566-9D82-B21725AF5AA8}" type="pres">
      <dgm:prSet presAssocID="{63F3D775-C90A-4F83-9732-A5F3FA603680}" presName="descendantArrow" presStyleCnt="0"/>
      <dgm:spPr/>
    </dgm:pt>
    <dgm:pt modelId="{3A8BE6BF-D5E2-43B4-9D18-2A29D3A61C8E}" type="pres">
      <dgm:prSet presAssocID="{00332963-BB1D-424B-B7C4-0E78D16F0CE9}" presName="childTextArrow" presStyleLbl="fgAccFollowNode1" presStyleIdx="1" presStyleCnt="4">
        <dgm:presLayoutVars>
          <dgm:bulletEnabled val="1"/>
        </dgm:presLayoutVars>
      </dgm:prSet>
      <dgm:spPr/>
    </dgm:pt>
    <dgm:pt modelId="{6FB7EE55-511C-4FFC-99AC-B6C8AC8139B7}" type="pres">
      <dgm:prSet presAssocID="{98699816-31E5-4079-B50D-CD39E495FDCD}" presName="sp" presStyleCnt="0"/>
      <dgm:spPr/>
    </dgm:pt>
    <dgm:pt modelId="{0AD7B8A1-FA6A-4E80-93CD-D8B0EC9FC25E}" type="pres">
      <dgm:prSet presAssocID="{AE3B3A93-EB92-4942-96E3-32FA65533DE3}" presName="arrowAndChildren" presStyleCnt="0"/>
      <dgm:spPr/>
    </dgm:pt>
    <dgm:pt modelId="{F1AAEB7E-2272-4A10-AF87-D192DAF32048}" type="pres">
      <dgm:prSet presAssocID="{AE3B3A93-EB92-4942-96E3-32FA65533DE3}" presName="parentTextArrow" presStyleLbl="node1" presStyleIdx="1" presStyleCnt="3"/>
      <dgm:spPr/>
    </dgm:pt>
    <dgm:pt modelId="{82D98DB5-30AA-45BF-A28D-A5E8F997F72E}" type="pres">
      <dgm:prSet presAssocID="{AE3B3A93-EB92-4942-96E3-32FA65533DE3}" presName="arrow" presStyleLbl="node1" presStyleIdx="2" presStyleCnt="3"/>
      <dgm:spPr>
        <a:solidFill>
          <a:srgbClr val="B73B52"/>
        </a:solidFill>
      </dgm:spPr>
    </dgm:pt>
    <dgm:pt modelId="{D1790F9A-8D8F-4A09-98BF-324FA324560D}" type="pres">
      <dgm:prSet presAssocID="{AE3B3A93-EB92-4942-96E3-32FA65533DE3}" presName="descendantArrow" presStyleCnt="0"/>
      <dgm:spPr/>
    </dgm:pt>
    <dgm:pt modelId="{2FBAACBD-2006-4B5B-9211-43EDECC9DDB6}" type="pres">
      <dgm:prSet presAssocID="{BBD178A6-B747-43B6-BDDE-D10A3DF50065}" presName="childTextArrow" presStyleLbl="fgAccFollowNode1" presStyleIdx="2" presStyleCnt="4">
        <dgm:presLayoutVars>
          <dgm:bulletEnabled val="1"/>
        </dgm:presLayoutVars>
      </dgm:prSet>
      <dgm:spPr/>
    </dgm:pt>
    <dgm:pt modelId="{6BAB7ADD-9326-41F7-9EDA-43826BA1EC5F}" type="pres">
      <dgm:prSet presAssocID="{EB6A46FF-7AB3-4B3C-8976-8C3B439F92D6}" presName="childTextArrow" presStyleLbl="fgAccFollowNode1" presStyleIdx="3" presStyleCnt="4">
        <dgm:presLayoutVars>
          <dgm:bulletEnabled val="1"/>
        </dgm:presLayoutVars>
      </dgm:prSet>
      <dgm:spPr/>
    </dgm:pt>
  </dgm:ptLst>
  <dgm:cxnLst>
    <dgm:cxn modelId="{F77B920A-6C96-4CCF-AB9A-11D13781DF79}" type="presOf" srcId="{AE3B3A93-EB92-4942-96E3-32FA65533DE3}" destId="{82D98DB5-30AA-45BF-A28D-A5E8F997F72E}" srcOrd="1" destOrd="0" presId="urn:microsoft.com/office/officeart/2005/8/layout/process4"/>
    <dgm:cxn modelId="{6E919C13-2B1C-436F-B932-9B2BC3B88D5C}" srcId="{4FB611DD-E97D-471B-A37A-42E8FD436E80}" destId="{1595814C-F22D-405E-85D3-A3C92AF9E3A4}" srcOrd="2" destOrd="0" parTransId="{D17CB7D1-901B-4F1B-B566-876BBB4463EF}" sibTransId="{320848CB-BEF5-4460-86FD-D1951BB2FC57}"/>
    <dgm:cxn modelId="{96A02617-8535-4107-9466-C333E9F0D253}" srcId="{4FB611DD-E97D-471B-A37A-42E8FD436E80}" destId="{AE3B3A93-EB92-4942-96E3-32FA65533DE3}" srcOrd="0" destOrd="0" parTransId="{A65182A5-A7F7-441A-B44B-B31026C3BBCC}" sibTransId="{98699816-31E5-4079-B50D-CD39E495FDCD}"/>
    <dgm:cxn modelId="{9FF4A020-34F3-42AF-B9EB-D8627AA31C5A}" type="presOf" srcId="{4FB611DD-E97D-471B-A37A-42E8FD436E80}" destId="{57EF1955-D7A1-492A-B7ED-A00ED6ADEAB8}" srcOrd="0" destOrd="0" presId="urn:microsoft.com/office/officeart/2005/8/layout/process4"/>
    <dgm:cxn modelId="{DE520626-41E3-4ADA-8C8A-260D945FF4AF}" type="presOf" srcId="{63F3D775-C90A-4F83-9732-A5F3FA603680}" destId="{AD1F5973-733E-421D-9D02-0C471CA1F346}" srcOrd="1" destOrd="0" presId="urn:microsoft.com/office/officeart/2005/8/layout/process4"/>
    <dgm:cxn modelId="{E891273A-4118-45C6-8343-732C21ED31D7}" srcId="{AE3B3A93-EB92-4942-96E3-32FA65533DE3}" destId="{EB6A46FF-7AB3-4B3C-8976-8C3B439F92D6}" srcOrd="1" destOrd="0" parTransId="{F63EF85B-C886-471E-90D0-A90722FDA577}" sibTransId="{6F1847EF-D40A-4638-BAA4-F1B68D868EAD}"/>
    <dgm:cxn modelId="{2B210049-D044-455B-BCDD-BB76AFA1CC3A}" type="presOf" srcId="{00332963-BB1D-424B-B7C4-0E78D16F0CE9}" destId="{3A8BE6BF-D5E2-43B4-9D18-2A29D3A61C8E}" srcOrd="0" destOrd="0" presId="urn:microsoft.com/office/officeart/2005/8/layout/process4"/>
    <dgm:cxn modelId="{039A0251-32EA-45BF-AA77-4311A61B7405}" type="presOf" srcId="{63F3D775-C90A-4F83-9732-A5F3FA603680}" destId="{7AE27CF0-1DCE-48BC-AFA6-4B03C06B50F4}" srcOrd="0" destOrd="0" presId="urn:microsoft.com/office/officeart/2005/8/layout/process4"/>
    <dgm:cxn modelId="{7131E951-08F3-49D3-94D6-C50BA527BE62}" srcId="{63F3D775-C90A-4F83-9732-A5F3FA603680}" destId="{00332963-BB1D-424B-B7C4-0E78D16F0CE9}" srcOrd="0" destOrd="0" parTransId="{919FB218-1FED-47A3-BBBE-FD3EB43B220E}" sibTransId="{EB9DB59A-1236-4428-8CE8-EAC971ADB07D}"/>
    <dgm:cxn modelId="{4532DD75-36FF-457C-A868-A83B6A2C4C1E}" type="presOf" srcId="{BBD178A6-B747-43B6-BDDE-D10A3DF50065}" destId="{2FBAACBD-2006-4B5B-9211-43EDECC9DDB6}" srcOrd="0" destOrd="0" presId="urn:microsoft.com/office/officeart/2005/8/layout/process4"/>
    <dgm:cxn modelId="{BB122556-42D3-4F4F-8781-0DEE01B2F84B}" type="presOf" srcId="{1595814C-F22D-405E-85D3-A3C92AF9E3A4}" destId="{D058173A-D864-4227-92F7-DCC8A0017B29}" srcOrd="1" destOrd="0" presId="urn:microsoft.com/office/officeart/2005/8/layout/process4"/>
    <dgm:cxn modelId="{8ADD5676-879E-4C0D-848B-FBE3DAC6E6A5}" type="presOf" srcId="{CB5C8D8C-1D68-4082-A090-653B154C8D4D}" destId="{61591349-0D72-4791-A9B8-AA923E823160}" srcOrd="0" destOrd="0" presId="urn:microsoft.com/office/officeart/2005/8/layout/process4"/>
    <dgm:cxn modelId="{C5CF7682-7B77-4F9B-ABA0-8030144672F5}" srcId="{4FB611DD-E97D-471B-A37A-42E8FD436E80}" destId="{63F3D775-C90A-4F83-9732-A5F3FA603680}" srcOrd="1" destOrd="0" parTransId="{1258B04F-E339-4100-B6C0-3E1CF44F4434}" sibTransId="{109F2C0B-2909-43B3-BD69-ACC267C6D8D6}"/>
    <dgm:cxn modelId="{4ED822B1-AA62-41BD-9CD7-5FF3242AD9B9}" type="presOf" srcId="{EB6A46FF-7AB3-4B3C-8976-8C3B439F92D6}" destId="{6BAB7ADD-9326-41F7-9EDA-43826BA1EC5F}" srcOrd="0" destOrd="0" presId="urn:microsoft.com/office/officeart/2005/8/layout/process4"/>
    <dgm:cxn modelId="{1B352FB6-CFA3-4B5A-85C1-35D60C1E8C60}" srcId="{1595814C-F22D-405E-85D3-A3C92AF9E3A4}" destId="{CB5C8D8C-1D68-4082-A090-653B154C8D4D}" srcOrd="0" destOrd="0" parTransId="{12DE1878-B8E9-4672-AB3C-1464449A4857}" sibTransId="{F71465E5-8A5E-4214-9EE4-D5526F2D75C4}"/>
    <dgm:cxn modelId="{B03388E2-E109-4E42-9719-C9DD9BDF0026}" type="presOf" srcId="{AE3B3A93-EB92-4942-96E3-32FA65533DE3}" destId="{F1AAEB7E-2272-4A10-AF87-D192DAF32048}" srcOrd="0" destOrd="0" presId="urn:microsoft.com/office/officeart/2005/8/layout/process4"/>
    <dgm:cxn modelId="{DD2C0AE7-9683-4152-A319-FDB99D1B60B6}" type="presOf" srcId="{1595814C-F22D-405E-85D3-A3C92AF9E3A4}" destId="{24453401-1BFB-4743-B665-A0FE4E30EF10}" srcOrd="0" destOrd="0" presId="urn:microsoft.com/office/officeart/2005/8/layout/process4"/>
    <dgm:cxn modelId="{1FCDA1ED-3F65-485A-81CD-BAEAED63901C}" srcId="{AE3B3A93-EB92-4942-96E3-32FA65533DE3}" destId="{BBD178A6-B747-43B6-BDDE-D10A3DF50065}" srcOrd="0" destOrd="0" parTransId="{976D12F5-BF20-4C85-878C-C77EA460DD87}" sibTransId="{CF5916CF-FBD3-4175-A087-33A9EDB48558}"/>
    <dgm:cxn modelId="{842F588A-051F-4D26-9632-28DB75AE5AB1}" type="presParOf" srcId="{57EF1955-D7A1-492A-B7ED-A00ED6ADEAB8}" destId="{C9EC137F-3B63-4589-B7E2-2B86A2165C12}" srcOrd="0" destOrd="0" presId="urn:microsoft.com/office/officeart/2005/8/layout/process4"/>
    <dgm:cxn modelId="{9184F0C4-43D7-4A56-A635-48DA3628F6D8}" type="presParOf" srcId="{C9EC137F-3B63-4589-B7E2-2B86A2165C12}" destId="{24453401-1BFB-4743-B665-A0FE4E30EF10}" srcOrd="0" destOrd="0" presId="urn:microsoft.com/office/officeart/2005/8/layout/process4"/>
    <dgm:cxn modelId="{510AE73A-55ED-4489-B226-52E6BC4A693A}" type="presParOf" srcId="{C9EC137F-3B63-4589-B7E2-2B86A2165C12}" destId="{D058173A-D864-4227-92F7-DCC8A0017B29}" srcOrd="1" destOrd="0" presId="urn:microsoft.com/office/officeart/2005/8/layout/process4"/>
    <dgm:cxn modelId="{B7FC0DD4-13BA-4A30-B655-E4915BEDCF14}" type="presParOf" srcId="{C9EC137F-3B63-4589-B7E2-2B86A2165C12}" destId="{8CAB095A-6332-4950-A020-4EFB11315866}" srcOrd="2" destOrd="0" presId="urn:microsoft.com/office/officeart/2005/8/layout/process4"/>
    <dgm:cxn modelId="{0DE764E9-43EA-4C98-B003-62BC33EE3559}" type="presParOf" srcId="{8CAB095A-6332-4950-A020-4EFB11315866}" destId="{61591349-0D72-4791-A9B8-AA923E823160}" srcOrd="0" destOrd="0" presId="urn:microsoft.com/office/officeart/2005/8/layout/process4"/>
    <dgm:cxn modelId="{60AC6F1F-4E75-4599-BD7F-F26B52BA964E}" type="presParOf" srcId="{57EF1955-D7A1-492A-B7ED-A00ED6ADEAB8}" destId="{8D423233-50EB-4BA3-A12C-B58F6FAAF348}" srcOrd="1" destOrd="0" presId="urn:microsoft.com/office/officeart/2005/8/layout/process4"/>
    <dgm:cxn modelId="{86717205-323B-4D55-9E1B-40BAA1A881E3}" type="presParOf" srcId="{57EF1955-D7A1-492A-B7ED-A00ED6ADEAB8}" destId="{C3C1702D-74CF-4F2C-8D78-12ABAB8813B1}" srcOrd="2" destOrd="0" presId="urn:microsoft.com/office/officeart/2005/8/layout/process4"/>
    <dgm:cxn modelId="{363D7B18-F02C-4EE5-A66D-A954DEBB3B77}" type="presParOf" srcId="{C3C1702D-74CF-4F2C-8D78-12ABAB8813B1}" destId="{7AE27CF0-1DCE-48BC-AFA6-4B03C06B50F4}" srcOrd="0" destOrd="0" presId="urn:microsoft.com/office/officeart/2005/8/layout/process4"/>
    <dgm:cxn modelId="{B82DAA8B-E396-4563-B0DA-732CE4A1713A}" type="presParOf" srcId="{C3C1702D-74CF-4F2C-8D78-12ABAB8813B1}" destId="{AD1F5973-733E-421D-9D02-0C471CA1F346}" srcOrd="1" destOrd="0" presId="urn:microsoft.com/office/officeart/2005/8/layout/process4"/>
    <dgm:cxn modelId="{DE15B4BE-CDF4-4FE4-9043-69827C0D4527}" type="presParOf" srcId="{C3C1702D-74CF-4F2C-8D78-12ABAB8813B1}" destId="{C13B4A78-7A03-4566-9D82-B21725AF5AA8}" srcOrd="2" destOrd="0" presId="urn:microsoft.com/office/officeart/2005/8/layout/process4"/>
    <dgm:cxn modelId="{0000CF1A-FAA5-48E8-8264-30A1EE209C04}" type="presParOf" srcId="{C13B4A78-7A03-4566-9D82-B21725AF5AA8}" destId="{3A8BE6BF-D5E2-43B4-9D18-2A29D3A61C8E}" srcOrd="0" destOrd="0" presId="urn:microsoft.com/office/officeart/2005/8/layout/process4"/>
    <dgm:cxn modelId="{7B5059E4-53AF-40CE-B4F0-5DAEF2C30BC8}" type="presParOf" srcId="{57EF1955-D7A1-492A-B7ED-A00ED6ADEAB8}" destId="{6FB7EE55-511C-4FFC-99AC-B6C8AC8139B7}" srcOrd="3" destOrd="0" presId="urn:microsoft.com/office/officeart/2005/8/layout/process4"/>
    <dgm:cxn modelId="{6567897E-1135-44EF-BB93-1533F8BA4155}" type="presParOf" srcId="{57EF1955-D7A1-492A-B7ED-A00ED6ADEAB8}" destId="{0AD7B8A1-FA6A-4E80-93CD-D8B0EC9FC25E}" srcOrd="4" destOrd="0" presId="urn:microsoft.com/office/officeart/2005/8/layout/process4"/>
    <dgm:cxn modelId="{0929C38F-E02C-4D9A-AE1C-8473503AD09F}" type="presParOf" srcId="{0AD7B8A1-FA6A-4E80-93CD-D8B0EC9FC25E}" destId="{F1AAEB7E-2272-4A10-AF87-D192DAF32048}" srcOrd="0" destOrd="0" presId="urn:microsoft.com/office/officeart/2005/8/layout/process4"/>
    <dgm:cxn modelId="{04DF3A93-89EA-470C-86B6-3D3A638BF4F8}" type="presParOf" srcId="{0AD7B8A1-FA6A-4E80-93CD-D8B0EC9FC25E}" destId="{82D98DB5-30AA-45BF-A28D-A5E8F997F72E}" srcOrd="1" destOrd="0" presId="urn:microsoft.com/office/officeart/2005/8/layout/process4"/>
    <dgm:cxn modelId="{1DFCB426-7799-42C4-AFBE-F774FA805B1C}" type="presParOf" srcId="{0AD7B8A1-FA6A-4E80-93CD-D8B0EC9FC25E}" destId="{D1790F9A-8D8F-4A09-98BF-324FA324560D}" srcOrd="2" destOrd="0" presId="urn:microsoft.com/office/officeart/2005/8/layout/process4"/>
    <dgm:cxn modelId="{3DC428C7-DD54-4D67-B5DF-4A4017F17A20}" type="presParOf" srcId="{D1790F9A-8D8F-4A09-98BF-324FA324560D}" destId="{2FBAACBD-2006-4B5B-9211-43EDECC9DDB6}" srcOrd="0" destOrd="0" presId="urn:microsoft.com/office/officeart/2005/8/layout/process4"/>
    <dgm:cxn modelId="{001F08B8-A777-410F-A65A-42036AFE983F}" type="presParOf" srcId="{D1790F9A-8D8F-4A09-98BF-324FA324560D}" destId="{6BAB7ADD-9326-41F7-9EDA-43826BA1EC5F}"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01676F-FB00-4518-A55C-FC6A774EE304}">
      <dsp:nvSpPr>
        <dsp:cNvPr id="0" name=""/>
        <dsp:cNvSpPr/>
      </dsp:nvSpPr>
      <dsp:spPr>
        <a:xfrm>
          <a:off x="880578" y="3395"/>
          <a:ext cx="1818585" cy="1091151"/>
        </a:xfrm>
        <a:prstGeom prst="roundRect">
          <a:avLst>
            <a:gd name="adj" fmla="val 10000"/>
          </a:avLst>
        </a:prstGeom>
        <a:solidFill>
          <a:srgbClr val="B73B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entury Gothic"/>
            </a:rPr>
            <a:t> Identifying the period of analysis</a:t>
          </a:r>
        </a:p>
      </dsp:txBody>
      <dsp:txXfrm>
        <a:off x="912537" y="35354"/>
        <a:ext cx="1754667" cy="1027233"/>
      </dsp:txXfrm>
    </dsp:sp>
    <dsp:sp modelId="{EDDFCFB8-4906-46DD-98F3-DF8F590C3266}">
      <dsp:nvSpPr>
        <dsp:cNvPr id="0" name=""/>
        <dsp:cNvSpPr/>
      </dsp:nvSpPr>
      <dsp:spPr>
        <a:xfrm>
          <a:off x="2859199" y="323466"/>
          <a:ext cx="385540" cy="451009"/>
        </a:xfrm>
        <a:prstGeom prst="rightArrow">
          <a:avLst>
            <a:gd name="adj1" fmla="val 60000"/>
            <a:gd name="adj2" fmla="val 50000"/>
          </a:avLst>
        </a:prstGeom>
        <a:solidFill>
          <a:srgbClr val="B73B5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859199" y="413668"/>
        <a:ext cx="269878" cy="270605"/>
      </dsp:txXfrm>
    </dsp:sp>
    <dsp:sp modelId="{A0C9E554-D786-4750-84F2-951689657C52}">
      <dsp:nvSpPr>
        <dsp:cNvPr id="0" name=""/>
        <dsp:cNvSpPr/>
      </dsp:nvSpPr>
      <dsp:spPr>
        <a:xfrm>
          <a:off x="3426598" y="3395"/>
          <a:ext cx="1818585" cy="1091151"/>
        </a:xfrm>
        <a:prstGeom prst="roundRect">
          <a:avLst>
            <a:gd name="adj" fmla="val 10000"/>
          </a:avLst>
        </a:prstGeom>
        <a:solidFill>
          <a:srgbClr val="B73B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entury Gothic"/>
            </a:rPr>
            <a:t>Identifying the areas of interest</a:t>
          </a:r>
        </a:p>
      </dsp:txBody>
      <dsp:txXfrm>
        <a:off x="3458557" y="35354"/>
        <a:ext cx="1754667" cy="1027233"/>
      </dsp:txXfrm>
    </dsp:sp>
    <dsp:sp modelId="{C414458C-7073-492B-9EA2-65A03771A07B}">
      <dsp:nvSpPr>
        <dsp:cNvPr id="0" name=""/>
        <dsp:cNvSpPr/>
      </dsp:nvSpPr>
      <dsp:spPr>
        <a:xfrm rot="5400000">
          <a:off x="4143121" y="1221847"/>
          <a:ext cx="385540" cy="451009"/>
        </a:xfrm>
        <a:prstGeom prst="rightArrow">
          <a:avLst>
            <a:gd name="adj1" fmla="val 60000"/>
            <a:gd name="adj2" fmla="val 50000"/>
          </a:avLst>
        </a:prstGeom>
        <a:solidFill>
          <a:srgbClr val="B73B5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4200589" y="1254581"/>
        <a:ext cx="270605" cy="269878"/>
      </dsp:txXfrm>
    </dsp:sp>
    <dsp:sp modelId="{64B38B10-C1F9-4E49-8965-E727BE14D2DD}">
      <dsp:nvSpPr>
        <dsp:cNvPr id="0" name=""/>
        <dsp:cNvSpPr/>
      </dsp:nvSpPr>
      <dsp:spPr>
        <a:xfrm>
          <a:off x="3426598" y="1821981"/>
          <a:ext cx="1818585" cy="1091151"/>
        </a:xfrm>
        <a:prstGeom prst="roundRect">
          <a:avLst>
            <a:gd name="adj" fmla="val 10000"/>
          </a:avLst>
        </a:prstGeom>
        <a:solidFill>
          <a:srgbClr val="B73B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entury Gothic"/>
            </a:rPr>
            <a:t>Processing SAR imagery using HYDRAFloods in Google </a:t>
          </a:r>
          <a:r>
            <a:rPr lang="en-US" sz="1600" kern="1200" err="1">
              <a:latin typeface="Century Gothic"/>
            </a:rPr>
            <a:t>Colab</a:t>
          </a:r>
          <a:endParaRPr lang="en-US" sz="1600" kern="1200">
            <a:latin typeface="Century Gothic"/>
          </a:endParaRPr>
        </a:p>
      </dsp:txBody>
      <dsp:txXfrm>
        <a:off x="3458557" y="1853940"/>
        <a:ext cx="1754667" cy="1027233"/>
      </dsp:txXfrm>
    </dsp:sp>
    <dsp:sp modelId="{6C52A638-F6FD-4BCB-9B9C-8D3D6C166989}">
      <dsp:nvSpPr>
        <dsp:cNvPr id="0" name=""/>
        <dsp:cNvSpPr/>
      </dsp:nvSpPr>
      <dsp:spPr>
        <a:xfrm rot="10800000">
          <a:off x="2881022" y="2142052"/>
          <a:ext cx="385540" cy="451009"/>
        </a:xfrm>
        <a:prstGeom prst="rightArrow">
          <a:avLst>
            <a:gd name="adj1" fmla="val 60000"/>
            <a:gd name="adj2" fmla="val 50000"/>
          </a:avLst>
        </a:prstGeom>
        <a:solidFill>
          <a:srgbClr val="B73B5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2996684" y="2232254"/>
        <a:ext cx="269878" cy="270605"/>
      </dsp:txXfrm>
    </dsp:sp>
    <dsp:sp modelId="{94F36238-4D76-4B20-81ED-6C576ECAFDC9}">
      <dsp:nvSpPr>
        <dsp:cNvPr id="0" name=""/>
        <dsp:cNvSpPr/>
      </dsp:nvSpPr>
      <dsp:spPr>
        <a:xfrm>
          <a:off x="880578" y="1821981"/>
          <a:ext cx="1818585" cy="1091151"/>
        </a:xfrm>
        <a:prstGeom prst="roundRect">
          <a:avLst>
            <a:gd name="adj" fmla="val 10000"/>
          </a:avLst>
        </a:prstGeom>
        <a:solidFill>
          <a:srgbClr val="B73B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entury Gothic"/>
            </a:rPr>
            <a:t> Exporting historical surface water layers</a:t>
          </a:r>
        </a:p>
      </dsp:txBody>
      <dsp:txXfrm>
        <a:off x="912537" y="1853940"/>
        <a:ext cx="1754667" cy="1027233"/>
      </dsp:txXfrm>
    </dsp:sp>
    <dsp:sp modelId="{96C68F71-C9EF-4FD8-8D39-9A5E23099A48}">
      <dsp:nvSpPr>
        <dsp:cNvPr id="0" name=""/>
        <dsp:cNvSpPr/>
      </dsp:nvSpPr>
      <dsp:spPr>
        <a:xfrm rot="5400000">
          <a:off x="1597101" y="3040433"/>
          <a:ext cx="385540" cy="451009"/>
        </a:xfrm>
        <a:prstGeom prst="rightArrow">
          <a:avLst>
            <a:gd name="adj1" fmla="val 60000"/>
            <a:gd name="adj2" fmla="val 50000"/>
          </a:avLst>
        </a:prstGeom>
        <a:solidFill>
          <a:srgbClr val="B73B5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1654569" y="3073167"/>
        <a:ext cx="270605" cy="269878"/>
      </dsp:txXfrm>
    </dsp:sp>
    <dsp:sp modelId="{AEF485BB-A7D6-4403-B705-0D2E2D375627}">
      <dsp:nvSpPr>
        <dsp:cNvPr id="0" name=""/>
        <dsp:cNvSpPr/>
      </dsp:nvSpPr>
      <dsp:spPr>
        <a:xfrm>
          <a:off x="880578" y="3640567"/>
          <a:ext cx="1818585" cy="1091151"/>
        </a:xfrm>
        <a:prstGeom prst="roundRect">
          <a:avLst>
            <a:gd name="adj" fmla="val 10000"/>
          </a:avLst>
        </a:prstGeom>
        <a:solidFill>
          <a:srgbClr val="B73B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entury Gothic"/>
            </a:rPr>
            <a:t>Validating results with the JRC dataset</a:t>
          </a:r>
        </a:p>
      </dsp:txBody>
      <dsp:txXfrm>
        <a:off x="912537" y="3672526"/>
        <a:ext cx="1754667" cy="10272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8173A-D864-4227-92F7-DCC8A0017B29}">
      <dsp:nvSpPr>
        <dsp:cNvPr id="0" name=""/>
        <dsp:cNvSpPr/>
      </dsp:nvSpPr>
      <dsp:spPr>
        <a:xfrm>
          <a:off x="0" y="3917944"/>
          <a:ext cx="7066996" cy="1285956"/>
        </a:xfrm>
        <a:prstGeom prst="rect">
          <a:avLst/>
        </a:prstGeom>
        <a:solidFill>
          <a:srgbClr val="B73B5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bg1"/>
              </a:solidFill>
              <a:latin typeface="Century Gothic"/>
            </a:rPr>
            <a:t>Change Detection Statistics</a:t>
          </a:r>
        </a:p>
      </dsp:txBody>
      <dsp:txXfrm>
        <a:off x="0" y="3917944"/>
        <a:ext cx="7066996" cy="694416"/>
      </dsp:txXfrm>
    </dsp:sp>
    <dsp:sp modelId="{61591349-0D72-4791-A9B8-AA923E823160}">
      <dsp:nvSpPr>
        <dsp:cNvPr id="0" name=""/>
        <dsp:cNvSpPr/>
      </dsp:nvSpPr>
      <dsp:spPr>
        <a:xfrm>
          <a:off x="0" y="4586641"/>
          <a:ext cx="7066996" cy="591540"/>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lumMod val="75000"/>
                  <a:lumOff val="25000"/>
                </a:schemeClr>
              </a:solidFill>
              <a:latin typeface="Century Gothic"/>
            </a:rPr>
            <a:t>% change in surface water equation</a:t>
          </a:r>
        </a:p>
      </dsp:txBody>
      <dsp:txXfrm>
        <a:off x="0" y="4586641"/>
        <a:ext cx="7066996" cy="591540"/>
      </dsp:txXfrm>
    </dsp:sp>
    <dsp:sp modelId="{AD1F5973-733E-421D-9D02-0C471CA1F346}">
      <dsp:nvSpPr>
        <dsp:cNvPr id="0" name=""/>
        <dsp:cNvSpPr/>
      </dsp:nvSpPr>
      <dsp:spPr>
        <a:xfrm rot="10800000">
          <a:off x="0" y="1959432"/>
          <a:ext cx="7066996" cy="1977801"/>
        </a:xfrm>
        <a:prstGeom prst="upArrowCallout">
          <a:avLst/>
        </a:prstGeom>
        <a:solidFill>
          <a:srgbClr val="B73B5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bg1"/>
              </a:solidFill>
              <a:latin typeface="Century Gothic"/>
            </a:rPr>
            <a:t>Change Detection Analysis</a:t>
          </a:r>
        </a:p>
      </dsp:txBody>
      <dsp:txXfrm rot="-10800000">
        <a:off x="0" y="1959432"/>
        <a:ext cx="7066996" cy="694208"/>
      </dsp:txXfrm>
    </dsp:sp>
    <dsp:sp modelId="{3A8BE6BF-D5E2-43B4-9D18-2A29D3A61C8E}">
      <dsp:nvSpPr>
        <dsp:cNvPr id="0" name=""/>
        <dsp:cNvSpPr/>
      </dsp:nvSpPr>
      <dsp:spPr>
        <a:xfrm>
          <a:off x="0" y="2653640"/>
          <a:ext cx="7066996" cy="591362"/>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tx1">
                  <a:lumMod val="75000"/>
                  <a:lumOff val="25000"/>
                </a:schemeClr>
              </a:solidFill>
              <a:latin typeface="Century Gothic"/>
            </a:rPr>
            <a:t>Raster calculator</a:t>
          </a:r>
        </a:p>
      </dsp:txBody>
      <dsp:txXfrm>
        <a:off x="0" y="2653640"/>
        <a:ext cx="7066996" cy="591362"/>
      </dsp:txXfrm>
    </dsp:sp>
    <dsp:sp modelId="{82D98DB5-30AA-45BF-A28D-A5E8F997F72E}">
      <dsp:nvSpPr>
        <dsp:cNvPr id="0" name=""/>
        <dsp:cNvSpPr/>
      </dsp:nvSpPr>
      <dsp:spPr>
        <a:xfrm rot="10800000">
          <a:off x="0" y="919"/>
          <a:ext cx="7066996" cy="1977801"/>
        </a:xfrm>
        <a:prstGeom prst="upArrowCallout">
          <a:avLst/>
        </a:prstGeom>
        <a:solidFill>
          <a:srgbClr val="B73B52"/>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Century Gothic"/>
            </a:rPr>
            <a:t> </a:t>
          </a:r>
          <a:r>
            <a:rPr lang="en-US" sz="2800" kern="1200" dirty="0">
              <a:solidFill>
                <a:schemeClr val="bg1"/>
              </a:solidFill>
              <a:latin typeface="Century Gothic"/>
            </a:rPr>
            <a:t>Surface Water Outputs</a:t>
          </a:r>
        </a:p>
      </dsp:txBody>
      <dsp:txXfrm rot="-10800000">
        <a:off x="0" y="919"/>
        <a:ext cx="7066996" cy="694208"/>
      </dsp:txXfrm>
    </dsp:sp>
    <dsp:sp modelId="{2FBAACBD-2006-4B5B-9211-43EDECC9DDB6}">
      <dsp:nvSpPr>
        <dsp:cNvPr id="0" name=""/>
        <dsp:cNvSpPr/>
      </dsp:nvSpPr>
      <dsp:spPr>
        <a:xfrm>
          <a:off x="0" y="695128"/>
          <a:ext cx="3533497" cy="591362"/>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rtl="0">
            <a:lnSpc>
              <a:spcPct val="90000"/>
            </a:lnSpc>
            <a:spcBef>
              <a:spcPct val="0"/>
            </a:spcBef>
            <a:spcAft>
              <a:spcPct val="35000"/>
            </a:spcAft>
            <a:buNone/>
          </a:pPr>
          <a:r>
            <a:rPr lang="en-US" sz="2400" kern="1200">
              <a:solidFill>
                <a:schemeClr val="tx1">
                  <a:lumMod val="75000"/>
                  <a:lumOff val="25000"/>
                </a:schemeClr>
              </a:solidFill>
              <a:latin typeface="Century Gothic"/>
            </a:rPr>
            <a:t>2015 output</a:t>
          </a:r>
        </a:p>
      </dsp:txBody>
      <dsp:txXfrm>
        <a:off x="0" y="695128"/>
        <a:ext cx="3533497" cy="591362"/>
      </dsp:txXfrm>
    </dsp:sp>
    <dsp:sp modelId="{6BAB7ADD-9326-41F7-9EDA-43826BA1EC5F}">
      <dsp:nvSpPr>
        <dsp:cNvPr id="0" name=""/>
        <dsp:cNvSpPr/>
      </dsp:nvSpPr>
      <dsp:spPr>
        <a:xfrm>
          <a:off x="3533498" y="695128"/>
          <a:ext cx="3533497" cy="591362"/>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rtl="0">
            <a:lnSpc>
              <a:spcPct val="90000"/>
            </a:lnSpc>
            <a:spcBef>
              <a:spcPct val="0"/>
            </a:spcBef>
            <a:spcAft>
              <a:spcPct val="35000"/>
            </a:spcAft>
            <a:buNone/>
          </a:pPr>
          <a:r>
            <a:rPr lang="en-US" sz="2400" kern="1200">
              <a:solidFill>
                <a:schemeClr val="tx1">
                  <a:lumMod val="75000"/>
                  <a:lumOff val="25000"/>
                </a:schemeClr>
              </a:solidFill>
              <a:latin typeface="Century Gothic"/>
            </a:rPr>
            <a:t>2021 output</a:t>
          </a:r>
        </a:p>
      </dsp:txBody>
      <dsp:txXfrm>
        <a:off x="3533498" y="695128"/>
        <a:ext cx="3533497" cy="591362"/>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ub.arcgis.com/datasets/UIA::uia-world-countries-boundaries/explore?location=-2.688200%2C0.000000%2C0.99"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henounproject.com/search/?q=search&amp;i=4366060"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thenounproject.com/search/?q=hurricane&amp;i=1925975"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thenounproject.com/search/?q=code&amp;i=4361586"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lickr.com/photos/eu_echo/50724915508/in/photolist-2k5whEW-2k2YmLg-2khos9L-2hYTHbt-2khsEtg-2k7vsTc-2kjdi2p-2k7zR9A-2khschS-2khoqVi-2khsbgi-HZaQk-2k7vsXL-DRX861-2k7vtov-2k7zhjb-2k7vsN7-46uZse-2k7zhHC-2k7zRre-2khsCwa-2khoqxz-2khorU2-2khoraM-2khoqx4-2k7vsBW-2mcbkP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lickr.com/photos/eu_echo/50725642511/in/photolist-2khsbgi-2khoqVi-2khsCwa-2khoqxz-2khorU2-2khoraM-2khoqx4-91Gr2F-2GbEk-4DgYHU-87iNeM-3iBRiQ-mecyh-8Ewcxn-3ed881-6pdpKL-2hT3Vz-abThMz-crowo-QfipFR-crAb5-87kRFd-8i8EHj-Qfipbc-2hT1og-4DZSPQ-9bTUwJ-8abDmi-9bVNgb-9WuUNH-2hXta3-9c2NxE-i3HE-4DZSZy-4DZT6m-9c2Nnw-4DVBVR-4DZSX5-9c2CAf-9bYF5B-9bYyBT-898qK-9c2MW1-4DZSUy-wEYkZ-9c2L7j-87jmwj-87jcad-87i4CM-87gtba"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lickr.com/photos/descubriendo-el-mundo/16467345821/in/photolist-E246ac-EoVuzA-9EdYFU-z92Jak-aKSnpK-9ZEGTR-r6ascx-qw5yFV-826GBR-826GMF-8oiYTU"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gsfc/4282860484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nasa.gov/multimedia/guidelines/index.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photos/6-jTZysYY_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Speaker:</a:t>
            </a:r>
            <a:r>
              <a:rPr lang="en-US"/>
              <a:t>  </a:t>
            </a:r>
          </a:p>
          <a:p>
            <a:r>
              <a:rPr lang="en-US"/>
              <a:t>This projected was conducted by Lauren Carey, Maria De Los Santos, Deanna Fanelli, Payton Ireland, and Caroline Williams (Project Lead), remotely at the Marshall Space Flight Center (MSFC) node. We examined the floods impacts of Hurricanes Eta and Iota as well as produce historical surface water maps, precipitation maps, and a code tutorial for the Central America region. </a:t>
            </a: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These first two maps show the surface water in Central America for 2015. All of the following slides covering historical water will be split into two maps, with Guatemala, Belize, Honduras, and El Salvador on the left and Nicaragua, Costa Rica, and Panama on the right. The blue areas represent surface water, while the gray areas represent non-surface water. The black geometric lines represent watersheds. Each country has zoomed in areas of interest, which we will be following more closely as we examine the changes in surface water to the present.   </a:t>
            </a:r>
            <a:endParaRPr lang="en-US" u="sng">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666475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These are the results from 2020, which is the year that both hurricanes hit Central America. The inset map in the bottom right corner for Panama shows an increase in surface water between 2015 and 2020. The inset map for El Salvador in the bottom left corner of the map on the left shows an increase in surface water as well. The inset map for Belize in the top right corner of the map on the left appears to decrease in surface water coverage. Honduras, the map in the bottom right corner of the map on the left does not show major differences between 2015 and 2020. Nicaragua and Costa Rica also look similar between 2015 and 2020.</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945251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These are our surface water maps for 2021, which includes data through October 2021. This is the last year of our study period. Many differences are evident between the 2015 maps and the 2021 maps. The inset maps for Panama shows a large increase in the presence of surface water from 2015 to 2021, as well as for El Salvador. The maps also show differences between 2020 and 2021. Honduras appears to have increased slightly in surface water from 2020 to 2021. The surface water extent for Nicaragua also increased between 2020 and 2021. Overall, the maps show how these identified priority areas increased the amount of surface water coverage from 2015 to 2021.</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521978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To understand how surface water has changed over time, we performed a change detection analysis by subtracting the surface water outputs between 2021 and 2015. This step was performed using the raster calculator in ArcGIS Pro. Once we got the change detection output, we performed a calculation to determine how the percentage of surface water changed over time. We took the difference between the changes to surface water and changes away from surface water, and divided it by the total number of pixels in the image. We then multiplied that number by 100 to get a percentage. </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611099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endParaRPr lang="en-US">
              <a:cs typeface="Calibri"/>
            </a:endParaRPr>
          </a:p>
          <a:p>
            <a:r>
              <a:rPr lang="en-US">
                <a:cs typeface="Calibri"/>
              </a:rPr>
              <a:t>These maps show the results of the change detection analysis. The purple regions represent areas that changed into surface water, while the orange areas represent areas that were surface water in 2015 but not surface water in 2021. Gray areas indicate areas of no change. All of the inset maps have some presence of purple, indicating that these areas experienced changes to surface water across the study period. This is especially noticeable in Panama, Nicaragua, and Costa Rica. Belize, Guatemala, El Salvador, and Honduras also show an increase in surface water. </a:t>
            </a:r>
          </a:p>
          <a:p>
            <a:endParaRPr lang="en-US">
              <a:cs typeface="Calibri"/>
            </a:endParaRPr>
          </a:p>
          <a:p>
            <a:r>
              <a:rPr lang="en-US"/>
              <a:t>We also performed calculations on how the surface water changed over time using these images. The number of pixels classified as surface water actually slightly decreased for all countries except for El Salvador. This could potentially be due to increase in urban development, but this is an area for future research.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1781964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Speaker: </a:t>
            </a:r>
            <a:endParaRPr lang="en-US"/>
          </a:p>
          <a:p>
            <a:r>
              <a:rPr lang="en-US"/>
              <a:t>We conducted a case study using </a:t>
            </a:r>
            <a:r>
              <a:rPr lang="en-US" err="1"/>
              <a:t>HYDRAFloods</a:t>
            </a:r>
            <a:r>
              <a:rPr lang="en-US"/>
              <a:t> to detect flood patterns in key areas identified by partners as being impacted during Eta and Iota. The period of analysis was divided into two study periods: during the combined event, Oct 31 – Nov 18, 2020, and after (Nov 18 – Dec 2, 2020). The Analysis focused primarily on priority sites impacted during Eta and Iota in Guatemala and Honduras, though one area encompassed the El Salvador / Honduras / Nicaragua borders. These sites were identified by the partner organizations. We zoomed out from these areas to capture surrounding geographic context.  We processed SAR and optical imagery using </a:t>
            </a:r>
            <a:r>
              <a:rPr lang="en-US" err="1"/>
              <a:t>HYDRAFloods</a:t>
            </a:r>
            <a:r>
              <a:rPr lang="en-US"/>
              <a:t> in Google </a:t>
            </a:r>
            <a:r>
              <a:rPr lang="en-US" err="1"/>
              <a:t>Colab</a:t>
            </a:r>
            <a:r>
              <a:rPr lang="en-US"/>
              <a:t>. The team then mapped both permanent surface water (e.g. rivers) and flooded areas.  Cropland and built-up landcover classes were overlayed to contextualize flooded areas.  We then exported processed images based on these two time periods.  </a:t>
            </a:r>
            <a:endParaRPr lang="en-US">
              <a:cs typeface="Calibri"/>
            </a:endParaRPr>
          </a:p>
          <a:p>
            <a:endParaRPr lang="en-US">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2953357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p>
          <a:p>
            <a:pPr>
              <a:defRPr/>
            </a:pPr>
            <a:r>
              <a:rPr lang="en-US" dirty="0">
                <a:cs typeface="Calibri"/>
              </a:rPr>
              <a:t>The next few maps illustrate the use of SAR to map flood extent in several priority sites n Guatemala and Honduras identified by our partners. Floods are aggregated by two timeframes: A two-week period combining the events of Eta and Iota, and two weeks after the combined events. Three landcover classes are overlayed for context: built-up areas, cropland, and forest. Not all classes were present in every map extent. </a:t>
            </a:r>
            <a:r>
              <a:rPr lang="en-US" u="none" dirty="0">
                <a:cs typeface="Calibri"/>
              </a:rPr>
              <a:t>This map shows the San Pedro Sula Valley, in the northwestern section of Honduras near the border with Guatemala.</a:t>
            </a:r>
            <a:r>
              <a:rPr lang="en-US" dirty="0">
                <a:cs typeface="Calibri"/>
              </a:rPr>
              <a:t> </a:t>
            </a:r>
            <a:endParaRPr lang="en-US" u="none"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4275674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u="none">
                <a:cs typeface="Calibri"/>
              </a:rPr>
              <a:t>This map shows an area on the southeastern coast of Honduras in which two priority site polygons were also located. The most visible flooding is detected along the coast, with some minimal flooding picked up by SAR within the boundaries of the priority site polygons themselves.</a:t>
            </a:r>
            <a:r>
              <a:rPr lang="en-US">
                <a:cs typeface="Calibri"/>
              </a:rPr>
              <a:t> </a:t>
            </a:r>
            <a:endParaRPr lang="en-US" u="none">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76345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u="none">
                <a:cs typeface="Calibri"/>
              </a:rPr>
              <a:t>This map zooms into one of the priority sites in Alta Verapaz, Guatemala where floods were detected with SAR. Very small built-up areas can be seen adjacent to flooded area.</a:t>
            </a:r>
            <a:r>
              <a:rPr lang="en-US">
                <a:cs typeface="Calibri"/>
              </a:rPr>
              <a:t> </a:t>
            </a:r>
            <a:endParaRPr lang="en-US" u="none">
              <a:cs typeface="Calibri"/>
            </a:endParaRPr>
          </a:p>
          <a:p>
            <a:endParaRPr lang="en-US" u="none">
              <a:cs typeface="Calibri"/>
            </a:endParaRPr>
          </a:p>
          <a:p>
            <a:endParaRPr lang="en-US" u="none">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2618272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u="none">
                <a:cs typeface="Calibri"/>
              </a:rPr>
              <a:t>This map zooms into two of the priority sites; one in the department of Huehuetenango and the other in Quiché, where floods were detected with SAR. In this case, we did not detect flooding in the priority boxes using SAR.</a:t>
            </a:r>
            <a:r>
              <a:rPr lang="en-US">
                <a:cs typeface="Calibri"/>
              </a:rPr>
              <a:t> </a:t>
            </a:r>
            <a:endParaRPr lang="en-US" u="none">
              <a:cs typeface="Calibri"/>
            </a:endParaRPr>
          </a:p>
          <a:p>
            <a:endParaRPr lang="en-US" u="none">
              <a:cs typeface="Calibri"/>
            </a:endParaRPr>
          </a:p>
          <a:p>
            <a:endParaRPr lang="en-US" u="none">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202530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 </a:t>
            </a:r>
            <a:endParaRPr lang="en-US"/>
          </a:p>
          <a:p>
            <a:r>
              <a:rPr lang="en-US">
                <a:cs typeface="Calibri"/>
              </a:rPr>
              <a:t>Our project was focused on the Central American region. The specific countries studied were Belize, Guatemala, El Salvador, Honduras and Nicaragua along with portions of Costa Rica and Panama. These areas were selected as they were the most impacted by Hurricanes Eta and Iota. The case study analysis was centered on the events of Hurricane Eta and Iota which devastated Central America in November of 2020. The study focused two weeks prior to Eta, October 17, 2020, to two weeks post Iota, December 2, 2020. The historical surface water maps we produced start in January 2015 and commence in October 2021. The precipitation analysis focused on the two hurricane events which was conducted within the same time period as the case study analysis, October 31, 2020 to November 12, 2020.  </a:t>
            </a:r>
          </a:p>
          <a:p>
            <a:endParaRPr lang="en-US"/>
          </a:p>
          <a:p>
            <a:r>
              <a:rPr lang="en-US"/>
              <a:t>-------------------------</a:t>
            </a:r>
            <a:r>
              <a:rPr lang="en-US">
                <a:cs typeface="Calibri"/>
              </a:rPr>
              <a:t>Image Information Below-------------------------</a:t>
            </a:r>
            <a:endParaRPr lang="en-US"/>
          </a:p>
          <a:p>
            <a:r>
              <a:rPr lang="en-US">
                <a:cs typeface="Calibri"/>
              </a:rPr>
              <a:t>Image Credit:</a:t>
            </a:r>
            <a:r>
              <a:rPr lang="en-US" b="1">
                <a:cs typeface="Calibri"/>
              </a:rPr>
              <a:t> </a:t>
            </a:r>
            <a:r>
              <a:rPr lang="en-US">
                <a:cs typeface="Calibri"/>
              </a:rPr>
              <a:t>Lauren Carey (DEVELOP team member)</a:t>
            </a:r>
          </a:p>
          <a:p>
            <a:r>
              <a:rPr lang="en-US">
                <a:cs typeface="Calibri"/>
              </a:rPr>
              <a:t>Image Source:</a:t>
            </a:r>
            <a:r>
              <a:rPr lang="en-US" b="1">
                <a:cs typeface="Calibri"/>
              </a:rPr>
              <a:t> </a:t>
            </a:r>
            <a:r>
              <a:rPr lang="en-US">
                <a:hlinkClick r:id="rId3"/>
              </a:rPr>
              <a:t>https://hub.arcgis.com/datasets/UIA::uia-world-countries-boundaries/explore?location=-2.688200%2C0.000000%2C0.99</a:t>
            </a:r>
            <a:r>
              <a:rPr lang="en-US"/>
              <a:t> (UIA</a:t>
            </a:r>
            <a:r>
              <a:rPr lang="en-US">
                <a:cs typeface="Calibri"/>
              </a:rPr>
              <a:t> World Countries Boundaries. Published May 30, 2015. Last updated April 14, 2021. ESRI Master License. - Created by DEVELOP team member Lauren Carey)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669547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In the case study analysis for Hurricanes Eta and Iota, we examined five different satellites and sensors, including Landsat 7 which was used to produce these flood maps. The three inset maps represent different regions of interest with priority sites provided by CEPREDENAC. Each inset map has a during and after flood extent for the back to back hurricanes. During Eta and Iota represents aggregated imagery from October 31, 2020 to November 18, 2020. The After Eta and Iota period is also mosaicked Landsat 7 imagery from November 18, 2020 to December 2, 2020. Red represents flood extent, while permanent water from the JRC Global Surface Water dataset is in blue. Cropland and priority sites are also represented here.</a:t>
            </a:r>
          </a:p>
          <a:p>
            <a:endParaRPr lang="en-US">
              <a:cs typeface="Calibri"/>
            </a:endParaRPr>
          </a:p>
          <a:p>
            <a:r>
              <a:rPr lang="en-US">
                <a:cs typeface="Calibri"/>
              </a:rPr>
              <a:t>In the Alta Verapaz region, there is not much flooding detected by Landsat 7 in the during or after period. Meanwhile in the Sula Valley, we see extensive flooding in the during period. The After period shows almost no flooding. This lack of flooding in the after period is likely a result of extensive cloud cover preventing the sensor from detecting flood. Lastly, the </a:t>
            </a:r>
            <a:r>
              <a:rPr lang="en-US" err="1">
                <a:cs typeface="Calibri"/>
              </a:rPr>
              <a:t>Reserva</a:t>
            </a:r>
            <a:r>
              <a:rPr lang="en-US">
                <a:cs typeface="Calibri"/>
              </a:rPr>
              <a:t> de Vida Silvestre San Bernardo is located near other priority sites and areas of interest. Much of the permanent water is pond aquaculture with surrounding floods during and after the two hurricanes.</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121846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The</a:t>
            </a:r>
            <a:r>
              <a:rPr lang="en-US"/>
              <a:t> same sites are represented here for Landsat 8 as well. The results for Landsat 8 were minimal in these regions. The time and area with clear flood extent is in the During Eta and Iota period for the region near the </a:t>
            </a:r>
            <a:r>
              <a:rPr lang="en-US" err="1"/>
              <a:t>Reserva</a:t>
            </a:r>
            <a:r>
              <a:rPr lang="en-US"/>
              <a:t> de Vida Silvestre San Bernado. The other regions being characterized by little to no flood is likely a result of excessive cloud cover and limitation in the temporal resolution of the imagery.</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1253748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In contrast, Sentinel-2 picks up significant flooding most notably in the Sula Valley and in the </a:t>
            </a:r>
            <a:r>
              <a:rPr lang="en-US" err="1">
                <a:cs typeface="Calibri"/>
              </a:rPr>
              <a:t>Reserva</a:t>
            </a:r>
            <a:r>
              <a:rPr lang="en-US">
                <a:cs typeface="Calibri"/>
              </a:rPr>
              <a:t> de Vida Silvestre San Bernardo. With the flood extent being quite large in the During Sula Valley map, we can see this flooding occurs in nearby cropland.</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356418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t>We also extracted flood using Suomi NPP VIIRS imagery. Although the images are coarse in spatial resolution, we can still see similar areas indicate flooding around the same time periods.</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1381221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Lastly, we measured flood using Terra MODIS imagery. Similar to the prior optical imagery results we see similar flood patterns and extent, although the satellites and sensors differ.</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325654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Here we examined, flood extent across three time periods after Hurricanes Eta and Iota. One week after the events is represented in orange and depicts SAR flood maps from November 18, 2020 to November 25, 2020. Two weeks after is shown in green representing November 25, 2020 to December 2, 2020. The three week after period in purple shows flood extent during December 2, 2020 to December 9, 2020. This example of using SAR flood extent outputs over time indicates how persistent flooding can be following devastating hurricanes like Eta and Iota. Areas in the Sula Valley, with this lasting flooding also overlaps with cropland in the region, thereby impacting local agriculture.</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1272905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This map shows the zoomed in Sula Valley region which is also detailed in the overview Landsat 7 result. In comparison to the Sula Valley temporal SAR map in the previous slide, we see a larger flood extent with Landsat 7. This could potentially be explained by nearby forest causing a "double bounce" effect in the SAR, thereby reducing the extent of detected flood.</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2640011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endParaRPr lang="en-US">
              <a:cs typeface="Calibri"/>
            </a:endParaRPr>
          </a:p>
          <a:p>
            <a:r>
              <a:rPr lang="en-US">
                <a:cs typeface="Calibri"/>
              </a:rPr>
              <a:t>The precipitation analysis included several steps primarily in using Google Earth Engine (GEE). First, the period of analysis and area of interest was decided. After, using GEE we acquired </a:t>
            </a:r>
            <a:r>
              <a:rPr lang="en-US"/>
              <a:t>Climate Hazards Group InfraRed Precipitation with Station data (CHIRPS) data. The Climate Hazards Group InfraRed Precipitation with Station data (CHIRPS) was used to map daily precipitation, total event precipitation and produce a daily precipitation graph per country. Next daily and total precipitation maps were made for Hurricanes Eta and Iota. Watersheds were overlaid to calculate the amount of precipitation per watershed. The watershed analysis focused primarily on El Cajón Dam (Honduras). The partner organizations identified this site. </a:t>
            </a:r>
            <a:endParaRPr lang="en-US" u="sng"/>
          </a:p>
          <a:p>
            <a:endParaRPr lang="en-US">
              <a:cs typeface="Calibri"/>
            </a:endParaRPr>
          </a:p>
          <a:p>
            <a:r>
              <a:rPr lang="en-US">
                <a:cs typeface="Calibri"/>
              </a:rPr>
              <a:t>The period of the analysis was October 31, 2020 to November 18, 2020. We examined Hurricane Eta from October 31, 2020 to November 13, 2020 and Hurricane Iota from November 13, 2020 to November 18, 2020. The</a:t>
            </a:r>
            <a:r>
              <a:rPr lang="en-US"/>
              <a:t> analysis focused on Belize, Costa Rica, El Salvador, Guatemala, Honduras, Nicaragua, and Panama; these countries were all impacted by Hurricane Eta and Iota. The partner organizations identified these countries.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1780856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endParaRPr lang="en-US" dirty="0"/>
          </a:p>
          <a:p>
            <a:r>
              <a:rPr lang="en-US" dirty="0"/>
              <a:t>The precipitation results demonstrate that Hurricane Eta deposited more precipitation on Central America than Hurricane Iota. Most of the precipitation concentrated on the east coast of Central America, with Honduras and Guatemala receiving the majority of the precipitation. Countries like Costa Rica and Panama received less rain than Honduras and Guatemala but still suffered heavy impacts on the community.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3489786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t>El Cajon Watershed experienced 74% of the total precipitation of Hurricane Eta and Iota. </a:t>
            </a:r>
          </a:p>
          <a:p>
            <a:endParaRPr lang="en-US" u="sng">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3358808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The overarching goal of the project </a:t>
            </a:r>
            <a:r>
              <a:rPr lang="en-US"/>
              <a:t>was to support partners’ current disaster monitoring and response through remote sensing analysis and training materials.</a:t>
            </a:r>
            <a:endParaRPr lang="en-US">
              <a:cs typeface="Calibri"/>
            </a:endParaRPr>
          </a:p>
          <a:p>
            <a:endParaRPr lang="en-US">
              <a:cs typeface="Calibri"/>
            </a:endParaRPr>
          </a:p>
          <a:p>
            <a:r>
              <a:rPr lang="en-US">
                <a:cs typeface="Calibri"/>
              </a:rPr>
              <a:t>Within this framework, the project had three objectives: </a:t>
            </a:r>
            <a:endParaRPr lang="en-US" u="sng">
              <a:cs typeface="Calibri"/>
            </a:endParaRPr>
          </a:p>
          <a:p>
            <a:endParaRPr lang="en-US">
              <a:cs typeface="Calibri"/>
            </a:endParaRPr>
          </a:p>
          <a:p>
            <a:r>
              <a:rPr lang="en-US">
                <a:cs typeface="Calibri"/>
              </a:rPr>
              <a:t>- First, we wanted</a:t>
            </a:r>
            <a:r>
              <a:rPr lang="en-US"/>
              <a:t> to identify areas vulnerable to flooding by producing surface water and precipitation maps for the Central American region. </a:t>
            </a:r>
            <a:endParaRPr lang="en-US">
              <a:cs typeface="Calibri"/>
            </a:endParaRPr>
          </a:p>
          <a:p>
            <a:r>
              <a:rPr lang="en-US"/>
              <a:t>- Second, as our partners were new to </a:t>
            </a:r>
            <a:r>
              <a:rPr lang="en-US" err="1"/>
              <a:t>HYDRAFloods</a:t>
            </a:r>
            <a:r>
              <a:rPr lang="en-US"/>
              <a:t>, we conducted a case study analysis of Hurricanes Eta and Iota to demonstrate the applicability of </a:t>
            </a:r>
            <a:r>
              <a:rPr lang="en-US" err="1"/>
              <a:t>HYDRAFloods</a:t>
            </a:r>
            <a:r>
              <a:rPr lang="en-US"/>
              <a:t> for disaster monitoring in the study region. </a:t>
            </a:r>
            <a:endParaRPr lang="en-US">
              <a:cs typeface="Calibri"/>
            </a:endParaRPr>
          </a:p>
          <a:p>
            <a:r>
              <a:rPr lang="en-US">
                <a:cs typeface="Calibri"/>
              </a:rPr>
              <a:t>- Finally, create a </a:t>
            </a:r>
            <a:r>
              <a:rPr lang="en-US"/>
              <a:t>code tutorial or guide for </a:t>
            </a:r>
            <a:r>
              <a:rPr lang="en-US" err="1"/>
              <a:t>HYDRAFloods</a:t>
            </a:r>
            <a:r>
              <a:rPr lang="en-US"/>
              <a:t> tool that could be used by partners to conduct their own analyses. </a:t>
            </a:r>
            <a:endParaRPr lang="en-US">
              <a:cs typeface="Calibri"/>
            </a:endParaRPr>
          </a:p>
          <a:p>
            <a:endParaRPr lang="en-US">
              <a:cs typeface="Calibri"/>
            </a:endParaRPr>
          </a:p>
          <a:p>
            <a:r>
              <a:rPr lang="en-US"/>
              <a:t>-------------------------Image Information Below-------------------------</a:t>
            </a:r>
            <a:endParaRPr lang="en-US">
              <a:cs typeface="Calibri"/>
            </a:endParaRPr>
          </a:p>
          <a:p>
            <a:r>
              <a:rPr lang="en-US">
                <a:cs typeface="Calibri"/>
              </a:rPr>
              <a:t>Icon sources from left to right from users: </a:t>
            </a:r>
            <a:endParaRPr lang="en-US"/>
          </a:p>
          <a:p>
            <a:r>
              <a:rPr lang="en-US"/>
              <a:t>"Search" by </a:t>
            </a:r>
            <a:r>
              <a:rPr lang="en-US" err="1"/>
              <a:t>iconlabs</a:t>
            </a:r>
            <a:r>
              <a:rPr lang="en-US"/>
              <a:t> from the Noun Project </a:t>
            </a:r>
            <a:r>
              <a:rPr lang="en-US">
                <a:hlinkClick r:id="rId3"/>
              </a:rPr>
              <a:t>https://thenounproject.com/search/?q=search&amp;i=4366060</a:t>
            </a:r>
            <a:r>
              <a:rPr lang="en-US"/>
              <a:t>  (CC-BY)</a:t>
            </a:r>
            <a:endParaRPr lang="en-US">
              <a:cs typeface="Calibri"/>
            </a:endParaRPr>
          </a:p>
          <a:p>
            <a:r>
              <a:rPr lang="en-US"/>
              <a:t>"Hurricane" by icon 54 from the Noun Project  </a:t>
            </a:r>
            <a:r>
              <a:rPr lang="en-US">
                <a:hlinkClick r:id="rId4"/>
              </a:rPr>
              <a:t>https://thenounproject.com/search/?q=hurricane&amp;i=1925975</a:t>
            </a:r>
            <a:r>
              <a:rPr lang="en-US"/>
              <a:t>  (CC-BY)</a:t>
            </a:r>
            <a:endParaRPr lang="en-US">
              <a:cs typeface="Calibri"/>
            </a:endParaRPr>
          </a:p>
          <a:p>
            <a:r>
              <a:rPr lang="en-US">
                <a:cs typeface="Calibri"/>
              </a:rPr>
              <a:t>Note – the last image is just simply a textbox with "&lt;/&gt;" </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547536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t>The precipitation results demonstrate that Hurricane Eta deposited more daily precipitation than Hurricane Iota. Most of the precipitation concentrated on the east coast of Central America, with Honduras and Guatemala receiving the majority of the precipitation.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226912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p>
          <a:p>
            <a:r>
              <a:rPr lang="en-US" dirty="0"/>
              <a:t>The precipitation results demonstrate that Hurricane Eta deposited more daily precipitation than Hurricane Iota. Most of the precipitation concentrated on the east coast of Central America, with Honduras and Guatemala receiving the majority of the precipitation.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1081247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t>This graph shows Guatemala received the most precipitation of all the countries in Central America, followed by Honduras. Panama and Belize are the only countries that experienced a downward trend in precipitation over the course of the hurricanes. </a:t>
            </a: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a:p>
        </p:txBody>
      </p:sp>
    </p:spTree>
    <p:extLst>
      <p:ext uri="{BB962C8B-B14F-4D97-AF65-F5344CB8AC3E}">
        <p14:creationId xmlns:p14="http://schemas.microsoft.com/office/powerpoint/2010/main" val="1950008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A code tutorial was also produced as part of this project. The code tutorial is divided into two portions: a written tutorial and a scripted tutorial. The written tutorial describes the methods used in the Case Study Analysis and the Precipitation Analysis.  The coded portion focuses more on the </a:t>
            </a:r>
            <a:r>
              <a:rPr lang="en-US" err="1">
                <a:cs typeface="Calibri"/>
              </a:rPr>
              <a:t>HYDRAFloods</a:t>
            </a:r>
            <a:r>
              <a:rPr lang="en-US">
                <a:cs typeface="Calibri"/>
              </a:rPr>
              <a:t> tool and is housed within a Google </a:t>
            </a:r>
            <a:r>
              <a:rPr lang="en-US" err="1">
                <a:cs typeface="Calibri"/>
              </a:rPr>
              <a:t>Colab</a:t>
            </a:r>
            <a:r>
              <a:rPr lang="en-US">
                <a:cs typeface="Calibri"/>
              </a:rPr>
              <a:t> Notebook that is linked within written document. The ultimate goal of the tutorial is to give our partners the capacity to easily replicate these analyses for future flood events by using open sources such as Google Earth Engine (GEE) and the </a:t>
            </a:r>
            <a:r>
              <a:rPr lang="en-US" err="1">
                <a:cs typeface="Calibri"/>
              </a:rPr>
              <a:t>HYDRAFloods</a:t>
            </a:r>
            <a:r>
              <a:rPr lang="en-US">
                <a:cs typeface="Calibri"/>
              </a:rPr>
              <a:t> tool developed by NASA SERVIR.</a:t>
            </a:r>
          </a:p>
          <a:p>
            <a:endParaRPr lang="en-US">
              <a:cs typeface="Calibri"/>
            </a:endParaRPr>
          </a:p>
          <a:p>
            <a:r>
              <a:rPr lang="en-US"/>
              <a:t>--------------------------------------------------</a:t>
            </a:r>
            <a:endParaRPr lang="en-US">
              <a:cs typeface="Calibri"/>
            </a:endParaRPr>
          </a:p>
          <a:p>
            <a:r>
              <a:rPr lang="en-US">
                <a:cs typeface="Calibri"/>
              </a:rPr>
              <a:t>Other Notes: (For future speakers to be aware)</a:t>
            </a:r>
          </a:p>
          <a:p>
            <a:r>
              <a:rPr lang="en-US">
                <a:cs typeface="Calibri"/>
              </a:rPr>
              <a:t>Methods used in Case Study Analysis that were not methods of </a:t>
            </a:r>
            <a:r>
              <a:rPr lang="en-US" err="1">
                <a:cs typeface="Calibri"/>
              </a:rPr>
              <a:t>HYDRAFloods</a:t>
            </a:r>
            <a:r>
              <a:rPr lang="en-US">
                <a:cs typeface="Calibri"/>
              </a:rPr>
              <a:t> are not in the scripted tutorial, only in the written portion. This choice made so that partners could have the tutorials faster without having to go through the software release since </a:t>
            </a:r>
            <a:r>
              <a:rPr lang="en-US" err="1">
                <a:cs typeface="Calibri"/>
              </a:rPr>
              <a:t>HYDRAFloods</a:t>
            </a:r>
            <a:r>
              <a:rPr lang="en-US">
                <a:cs typeface="Calibri"/>
              </a:rPr>
              <a:t> has already been released by NASA SERVIR. </a:t>
            </a:r>
          </a:p>
          <a:p>
            <a:endParaRPr lang="en-US" u="sng"/>
          </a:p>
          <a:p>
            <a:r>
              <a:rPr lang="en-US"/>
              <a:t>-------------------------Image Information Below-------------------------</a:t>
            </a:r>
            <a:endParaRPr lang="en-US">
              <a:cs typeface="Calibri"/>
            </a:endParaRPr>
          </a:p>
          <a:p>
            <a:r>
              <a:rPr lang="en-US"/>
              <a:t>Image Credit: "coding" by </a:t>
            </a:r>
            <a:r>
              <a:rPr lang="en-US" err="1"/>
              <a:t>Asep</a:t>
            </a:r>
            <a:r>
              <a:rPr lang="en-US"/>
              <a:t> </a:t>
            </a:r>
            <a:r>
              <a:rPr lang="en-US" err="1"/>
              <a:t>Yopie</a:t>
            </a:r>
            <a:r>
              <a:rPr lang="en-US"/>
              <a:t> Hardi Noer from the Noun Project </a:t>
            </a:r>
            <a:r>
              <a:rPr lang="en-US">
                <a:hlinkClick r:id="rId3"/>
              </a:rPr>
              <a:t>https://thenounproject.com/search/?q=code&amp;i=4361586</a:t>
            </a:r>
            <a:r>
              <a:rPr lang="en-US"/>
              <a:t> (CC-BY)</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a:p>
        </p:txBody>
      </p:sp>
    </p:spTree>
    <p:extLst>
      <p:ext uri="{BB962C8B-B14F-4D97-AF65-F5344CB8AC3E}">
        <p14:creationId xmlns:p14="http://schemas.microsoft.com/office/powerpoint/2010/main" val="3692601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a:t>
            </a:r>
            <a:r>
              <a:rPr lang="en-US" dirty="0"/>
              <a:t>  </a:t>
            </a:r>
          </a:p>
          <a:p>
            <a:r>
              <a:rPr lang="en-US" dirty="0">
                <a:cs typeface="Calibri"/>
              </a:rPr>
              <a:t>The results of the surface water maps indicate that the priority areas identified by the partners that were shown in the inset maps did show an increase in surface water over the study period. This could mean that these areas are more vulnerable to flooding. Additionally, the change detection results showed that the pixels classified as surface water slightly decreased over the study period, but these calculations are reflective of the entire country rather than the specific smaller sites.</a:t>
            </a:r>
            <a:endParaRPr lang="en-US" dirty="0"/>
          </a:p>
          <a:p>
            <a:endParaRPr lang="en-US" dirty="0"/>
          </a:p>
          <a:p>
            <a:r>
              <a:rPr lang="en-US" dirty="0"/>
              <a:t>The Case Study Analysis with Hurricanes Eta and Iota also showed that using the combination of SAR and optical imagery is effective to detect flood following hurricane events. Additionally, we also saw agreement across these different satellite and sensors indicating that these different Earth observations detected </a:t>
            </a:r>
            <a:r>
              <a:rPr lang="en-US" dirty="0" err="1"/>
              <a:t>similarpatterns</a:t>
            </a:r>
            <a:r>
              <a:rPr lang="en-US" dirty="0"/>
              <a:t>. </a:t>
            </a:r>
            <a:endParaRPr lang="en-US" dirty="0">
              <a:cs typeface="Calibri"/>
            </a:endParaRPr>
          </a:p>
          <a:p>
            <a:endParaRPr lang="en-US" dirty="0"/>
          </a:p>
          <a:p>
            <a:r>
              <a:rPr lang="en-US" dirty="0"/>
              <a:t>We also produced precipitation maps which will help the partners better utilize Earth observations. </a:t>
            </a:r>
            <a:r>
              <a:rPr lang="en-US" dirty="0" err="1"/>
              <a:t>Hurrican</a:t>
            </a:r>
            <a:r>
              <a:rPr lang="en-US" dirty="0"/>
              <a:t> Eta and Iota deposited more than 1400 mm of rainfall, mainly on the east coast of Central America, with Guatemala and Honduras receiving most of the rain. </a:t>
            </a:r>
            <a:endParaRPr lang="en-US" dirty="0">
              <a:cs typeface="Calibri"/>
            </a:endParaRPr>
          </a:p>
          <a:p>
            <a:endParaRPr lang="en-US" dirty="0"/>
          </a:p>
          <a:p>
            <a:r>
              <a:rPr lang="en-US" dirty="0"/>
              <a:t>Additionally, we created a code tutorial of how to use the </a:t>
            </a:r>
            <a:r>
              <a:rPr lang="en-US" dirty="0" err="1"/>
              <a:t>HYDRAFloods</a:t>
            </a:r>
            <a:r>
              <a:rPr lang="en-US" dirty="0"/>
              <a:t> tool. The tutorial also covers how to perform a precipitation analysis and how to cross reference the mapping seen in </a:t>
            </a:r>
            <a:r>
              <a:rPr lang="en-US" dirty="0" err="1"/>
              <a:t>HYDRAFloods</a:t>
            </a:r>
            <a:r>
              <a:rPr lang="en-US" dirty="0"/>
              <a:t> with landcover datasets. The objective of the tutorial is to build the partners capacity to be able to replicate these studies for future flood related events. </a:t>
            </a:r>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t>Image Credit:  D. </a:t>
            </a:r>
            <a:r>
              <a:rPr lang="en-US" dirty="0" err="1"/>
              <a:t>Membreño</a:t>
            </a:r>
            <a:endParaRPr lang="en-US" dirty="0">
              <a:cs typeface="Calibri"/>
            </a:endParaRPr>
          </a:p>
          <a:p>
            <a:r>
              <a:rPr lang="en-US" dirty="0"/>
              <a:t>Image Source: </a:t>
            </a:r>
            <a:r>
              <a:rPr lang="en-US" dirty="0">
                <a:hlinkClick r:id="rId3"/>
              </a:rPr>
              <a:t>https://www.flickr.com/photos/eu_echo/50724915508/in/photolist-2k5whEW-2k2YmLg-2khos9L-2hYTHbt-2khsEtg-2k7vsTc-2kjdi2p-2k7zR9A-2khschS-2khoqVi-2khsbgi-HZaQk-2k7vsXL-DRX861-2k7vtov-2k7zhjb-2k7vsN7-46uZse-2k7zhHC-2k7zRre-2khsCwa-2khoqxz-2khorU2-2khoraM-2khoqx4-2k7vsBW-2mcbkPL</a:t>
            </a:r>
            <a:r>
              <a:rPr lang="en-US" dirty="0"/>
              <a:t>  (Public Domain CC BY-ND 2.0)</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34</a:t>
            </a:fld>
            <a:endParaRPr lang="en-US"/>
          </a:p>
        </p:txBody>
      </p:sp>
    </p:spTree>
    <p:extLst>
      <p:ext uri="{BB962C8B-B14F-4D97-AF65-F5344CB8AC3E}">
        <p14:creationId xmlns:p14="http://schemas.microsoft.com/office/powerpoint/2010/main" val="1534141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Our partner organizations have previously expressed interest in flood depth maps from Hurricanes Eta and Iota. We were unable to take on this task during our term, but it would be a great study for future DEVELOP work. Finding rain thresholds was another area of interest our partners have mentioned. Using our Historical Surface Water maps, it would be helpful to know what the rain thresholds were for these vulnerable areas that we have highlighted. SERVIR Mekong has implemented a GUI for visualizing flooding via HYDRAFloods over southern Asia. It is web-based and only requires users to input the dates of interest and zoom in to the region they wish to view. To do this for the Central American region would be beneficial to all of Central America as it could be used by anyone with access to the internet. </a:t>
            </a:r>
          </a:p>
          <a:p>
            <a:endParaRPr lang="en-US">
              <a:cs typeface="Calibri"/>
            </a:endParaRPr>
          </a:p>
          <a:p>
            <a:endParaRPr lang="en-US"/>
          </a:p>
          <a:p>
            <a:r>
              <a:rPr lang="en-US"/>
              <a:t>------------------------------Image Information Below ------------------------------</a:t>
            </a:r>
          </a:p>
          <a:p>
            <a:r>
              <a:rPr lang="en-US">
                <a:cs typeface="Calibri"/>
              </a:rPr>
              <a:t>Image Credit: EU Civil Protection and Humanitarian Aid</a:t>
            </a:r>
          </a:p>
          <a:p>
            <a:r>
              <a:rPr lang="en-US">
                <a:cs typeface="Calibri"/>
              </a:rPr>
              <a:t>Image Source: </a:t>
            </a:r>
            <a:r>
              <a:rPr lang="en-US">
                <a:hlinkClick r:id="rId3"/>
              </a:rPr>
              <a:t>https://www.flickr.com/photos/eu_echo/50725642511/in/photolist-2khsbgi-2khoqVi-2khsCwa-2khoqxz-2khorU2-2khoraM-2khoqx4-91Gr2F-2GbEk-4DgYHU-87iNeM-3iBRiQ-mecyh-8Ewcxn-3ed881-6pdpKL-2hT3Vz-abThMz-crowo-QfipFR-crAb5-87kRFd-8i8EHj-Qfipbc-2hT1og-4DZSPQ-9bTUwJ-8abDmi-9bVNgb-9WuUNH-2hXta3-9c2NxE-i3HE-4DZSZy-4DZT6m-9c2Nnw-4DVBVR-4DZSX5-9c2CAf-9bYF5B-9bYyBT-898qK-9c2MW1-4DZSUy-wEYkZ-9c2L7j-87jmwj-87jcad-87i4CM-87gtba</a:t>
            </a:r>
            <a:r>
              <a:rPr lang="en-US"/>
              <a:t> (Public Domain CC BY-ND 2.0)</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35</a:t>
            </a:fld>
            <a:endParaRPr lang="en-US"/>
          </a:p>
        </p:txBody>
      </p:sp>
    </p:spTree>
    <p:extLst>
      <p:ext uri="{BB962C8B-B14F-4D97-AF65-F5344CB8AC3E}">
        <p14:creationId xmlns:p14="http://schemas.microsoft.com/office/powerpoint/2010/main" val="1924643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a:t>
            </a:r>
            <a:r>
              <a:rPr lang="en-US" dirty="0"/>
              <a:t>  </a:t>
            </a:r>
          </a:p>
          <a:p>
            <a:r>
              <a:rPr lang="en-US" dirty="0"/>
              <a:t>Limitations and uncertainties in the results are contributed to excessive cloud cover in optical imagery, long satellite revisit times resulting in data gaps, and surface water confusion with land cover types like urban area and pond aquaculture. </a:t>
            </a:r>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t>Image Credit:  </a:t>
            </a:r>
            <a:r>
              <a:rPr lang="en-US" dirty="0" err="1"/>
              <a:t>descubriendoelmundo</a:t>
            </a:r>
            <a:endParaRPr lang="en-US" dirty="0">
              <a:cs typeface="Calibri"/>
            </a:endParaRPr>
          </a:p>
          <a:p>
            <a:r>
              <a:rPr lang="en-US" dirty="0"/>
              <a:t>Image Source: </a:t>
            </a:r>
            <a:r>
              <a:rPr lang="en-US" dirty="0">
                <a:hlinkClick r:id="rId3"/>
              </a:rPr>
              <a:t>https://www.flickr.com/photos/descubriendo-el-mundo/16467345821/in/photolist-E246ac-EoVuzA-9EdYFU-z92Jak-aKSnpK-9ZEGTR-r6ascx-qw5yFV-826GBR-826GMF-8oiYTU</a:t>
            </a:r>
            <a:r>
              <a:rPr lang="en-US" dirty="0"/>
              <a:t> (Public Domain CC BY-SA 2.0)</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36</a:t>
            </a:fld>
            <a:endParaRPr lang="en-US"/>
          </a:p>
        </p:txBody>
      </p:sp>
    </p:spTree>
    <p:extLst>
      <p:ext uri="{BB962C8B-B14F-4D97-AF65-F5344CB8AC3E}">
        <p14:creationId xmlns:p14="http://schemas.microsoft.com/office/powerpoint/2010/main" val="741989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r>
              <a:rPr lang="en-US">
                <a:cs typeface="Calibri"/>
              </a:rPr>
              <a:t> </a:t>
            </a:r>
            <a:endParaRPr lang="en-US"/>
          </a:p>
          <a:p>
            <a:r>
              <a:rPr lang="en-US">
                <a:cs typeface="Calibri"/>
              </a:rPr>
              <a:t>Thank you for joining us for our presentation today! We would like give a shoutout to our Fellow, Paxton </a:t>
            </a:r>
            <a:r>
              <a:rPr lang="en-US" err="1">
                <a:cs typeface="Calibri"/>
              </a:rPr>
              <a:t>LaJoie</a:t>
            </a:r>
            <a:r>
              <a:rPr lang="en-US">
                <a:cs typeface="Calibri"/>
              </a:rPr>
              <a:t>, for her support on this project, as well as our science advisors at Marshall Space Flight Center and the NASA SERVIR Science Coordination Office. We would also like to recognize our 3 partner organizations and our advisors from the University of Alabama – Huntsville, as well as the NASA Applied Sciences Disasters Program. You have all been extremely supportive and helped make this project what it us.</a:t>
            </a:r>
            <a:endParaRPr lang="en-US"/>
          </a:p>
          <a:p>
            <a:r>
              <a:rPr lang="en-US">
                <a:cs typeface="Calibri"/>
              </a:rPr>
              <a:t>We can open the floor to questions now.</a:t>
            </a:r>
          </a:p>
        </p:txBody>
      </p:sp>
      <p:sp>
        <p:nvSpPr>
          <p:cNvPr id="4" name="Slide Number Placeholder 3"/>
          <p:cNvSpPr>
            <a:spLocks noGrp="1"/>
          </p:cNvSpPr>
          <p:nvPr>
            <p:ph type="sldNum" sz="quarter" idx="10"/>
          </p:nvPr>
        </p:nvSpPr>
        <p:spPr/>
        <p:txBody>
          <a:bodyPr/>
          <a:lstStyle/>
          <a:p>
            <a:fld id="{66EE4239-191D-4388-B0F5-1C5222233620}" type="slidenum">
              <a:rPr lang="en-US" smtClean="0"/>
              <a:t>37</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38</a:t>
            </a:fld>
            <a:endParaRPr lang="en-US"/>
          </a:p>
        </p:txBody>
      </p:sp>
    </p:spTree>
    <p:extLst>
      <p:ext uri="{BB962C8B-B14F-4D97-AF65-F5344CB8AC3E}">
        <p14:creationId xmlns:p14="http://schemas.microsoft.com/office/powerpoint/2010/main" val="37437433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These are the surface water maps for 2016. The most obvious changes from 2015 to 2016 occur in Panama. The inset map in the bottom right corner went from having little water in 2015 to a lot of water in 2016. The inset map from Guatemala also showed an increase in surface water between the two years. </a:t>
            </a:r>
          </a:p>
        </p:txBody>
      </p:sp>
      <p:sp>
        <p:nvSpPr>
          <p:cNvPr id="4" name="Slide Number Placeholder 3"/>
          <p:cNvSpPr>
            <a:spLocks noGrp="1"/>
          </p:cNvSpPr>
          <p:nvPr>
            <p:ph type="sldNum" sz="quarter" idx="5"/>
          </p:nvPr>
        </p:nvSpPr>
        <p:spPr/>
        <p:txBody>
          <a:bodyPr/>
          <a:lstStyle/>
          <a:p>
            <a:fld id="{59FFF554-9721-473E-B7E3-8AF7A285E57C}" type="slidenum">
              <a:rPr lang="en-US" smtClean="0"/>
              <a:t>39</a:t>
            </a:fld>
            <a:endParaRPr lang="en-US"/>
          </a:p>
        </p:txBody>
      </p:sp>
    </p:spTree>
    <p:extLst>
      <p:ext uri="{BB962C8B-B14F-4D97-AF65-F5344CB8AC3E}">
        <p14:creationId xmlns:p14="http://schemas.microsoft.com/office/powerpoint/2010/main" val="3691759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For this project, we partnered with 3 organizations. Sistema de la </a:t>
            </a:r>
            <a:r>
              <a:rPr lang="en-US" err="1">
                <a:cs typeface="Calibri"/>
              </a:rPr>
              <a:t>Integración</a:t>
            </a:r>
            <a:r>
              <a:rPr lang="en-US">
                <a:cs typeface="Calibri"/>
              </a:rPr>
              <a:t> Centroamericana, or the Central American Integration System, coordinates economic and political activities between Central American countries since 1993. The administrative center is based in El Salvador. </a:t>
            </a:r>
            <a:endParaRPr lang="en-US"/>
          </a:p>
          <a:p>
            <a:endParaRPr lang="en-US">
              <a:cs typeface="Calibri"/>
            </a:endParaRPr>
          </a:p>
          <a:p>
            <a:r>
              <a:rPr lang="en-US" err="1">
                <a:cs typeface="Calibri"/>
              </a:rPr>
              <a:t>Comité</a:t>
            </a:r>
            <a:r>
              <a:rPr lang="en-US">
                <a:cs typeface="Calibri"/>
              </a:rPr>
              <a:t> Regional de </a:t>
            </a:r>
            <a:r>
              <a:rPr lang="en-US" err="1">
                <a:cs typeface="Calibri"/>
              </a:rPr>
              <a:t>Recursos</a:t>
            </a:r>
            <a:r>
              <a:rPr lang="en-US">
                <a:cs typeface="Calibri"/>
              </a:rPr>
              <a:t> </a:t>
            </a:r>
            <a:r>
              <a:rPr lang="en-US" err="1">
                <a:cs typeface="Calibri"/>
              </a:rPr>
              <a:t>Hidráulicos</a:t>
            </a:r>
            <a:r>
              <a:rPr lang="en-US">
                <a:cs typeface="Calibri"/>
              </a:rPr>
              <a:t>, or the Regional Water Resources Committee, is an intergovernmental body under SICA that focuses on water resource management – specifically by coordinating and facilitating projects and working to strengthen national water management policies. </a:t>
            </a:r>
            <a:endParaRPr lang="en-US"/>
          </a:p>
          <a:p>
            <a:endParaRPr lang="en-US"/>
          </a:p>
          <a:p>
            <a:r>
              <a:rPr lang="en-US"/>
              <a:t>Centro de </a:t>
            </a:r>
            <a:r>
              <a:rPr lang="en-US" err="1"/>
              <a:t>Coordinación</a:t>
            </a:r>
            <a:r>
              <a:rPr lang="en-US"/>
              <a:t> para la </a:t>
            </a:r>
            <a:r>
              <a:rPr lang="en-US" err="1"/>
              <a:t>Prevención</a:t>
            </a:r>
            <a:r>
              <a:rPr lang="en-US"/>
              <a:t> de los </a:t>
            </a:r>
            <a:r>
              <a:rPr lang="en-US" err="1"/>
              <a:t>Desastres</a:t>
            </a:r>
            <a:r>
              <a:rPr lang="en-US"/>
              <a:t> </a:t>
            </a:r>
            <a:r>
              <a:rPr lang="en-US" err="1"/>
              <a:t>en</a:t>
            </a:r>
            <a:r>
              <a:rPr lang="en-US"/>
              <a:t> América Central y República </a:t>
            </a:r>
            <a:r>
              <a:rPr lang="en-US" err="1"/>
              <a:t>Dominicana</a:t>
            </a:r>
            <a:r>
              <a:rPr lang="en-US"/>
              <a:t>, or The Coordination Center for the Prevention of Disasters in Central America and the Dominican Republic, is also an intergovernmental body under SICA. This organization promotes international cooperation and the exchange of information and technical support in disaster prevention, response, and mitigation.</a:t>
            </a:r>
            <a:endParaRPr lang="en-US" err="1">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531668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Here we have the surface water maps for 2017. They look very similar to the 2016 maps. The inset map in Panama in the bottom right is showing a greater presence of surface water between the two years.</a:t>
            </a:r>
          </a:p>
        </p:txBody>
      </p:sp>
      <p:sp>
        <p:nvSpPr>
          <p:cNvPr id="4" name="Slide Number Placeholder 3"/>
          <p:cNvSpPr>
            <a:spLocks noGrp="1"/>
          </p:cNvSpPr>
          <p:nvPr>
            <p:ph type="sldNum" sz="quarter" idx="5"/>
          </p:nvPr>
        </p:nvSpPr>
        <p:spPr/>
        <p:txBody>
          <a:bodyPr/>
          <a:lstStyle/>
          <a:p>
            <a:fld id="{59FFF554-9721-473E-B7E3-8AF7A285E57C}" type="slidenum">
              <a:rPr lang="en-US" smtClean="0"/>
              <a:t>40</a:t>
            </a:fld>
            <a:endParaRPr lang="en-US"/>
          </a:p>
        </p:txBody>
      </p:sp>
    </p:spTree>
    <p:extLst>
      <p:ext uri="{BB962C8B-B14F-4D97-AF65-F5344CB8AC3E}">
        <p14:creationId xmlns:p14="http://schemas.microsoft.com/office/powerpoint/2010/main" val="20653752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These are the surface water maps from 2018, which are also extremely similar to the results from 2017.</a:t>
            </a:r>
          </a:p>
        </p:txBody>
      </p:sp>
      <p:sp>
        <p:nvSpPr>
          <p:cNvPr id="4" name="Slide Number Placeholder 3"/>
          <p:cNvSpPr>
            <a:spLocks noGrp="1"/>
          </p:cNvSpPr>
          <p:nvPr>
            <p:ph type="sldNum" sz="quarter" idx="5"/>
          </p:nvPr>
        </p:nvSpPr>
        <p:spPr/>
        <p:txBody>
          <a:bodyPr/>
          <a:lstStyle/>
          <a:p>
            <a:fld id="{59FFF554-9721-473E-B7E3-8AF7A285E57C}" type="slidenum">
              <a:rPr lang="en-US" smtClean="0"/>
              <a:t>41</a:t>
            </a:fld>
            <a:endParaRPr lang="en-US"/>
          </a:p>
        </p:txBody>
      </p:sp>
    </p:spTree>
    <p:extLst>
      <p:ext uri="{BB962C8B-B14F-4D97-AF65-F5344CB8AC3E}">
        <p14:creationId xmlns:p14="http://schemas.microsoft.com/office/powerpoint/2010/main" val="2380637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Here we have the results from 2019. The maps look very similar to the results from 2018.</a:t>
            </a:r>
          </a:p>
        </p:txBody>
      </p:sp>
      <p:sp>
        <p:nvSpPr>
          <p:cNvPr id="4" name="Slide Number Placeholder 3"/>
          <p:cNvSpPr>
            <a:spLocks noGrp="1"/>
          </p:cNvSpPr>
          <p:nvPr>
            <p:ph type="sldNum" sz="quarter" idx="5"/>
          </p:nvPr>
        </p:nvSpPr>
        <p:spPr/>
        <p:txBody>
          <a:bodyPr/>
          <a:lstStyle/>
          <a:p>
            <a:fld id="{59FFF554-9721-473E-B7E3-8AF7A285E57C}" type="slidenum">
              <a:rPr lang="en-US" smtClean="0"/>
              <a:t>42</a:t>
            </a:fld>
            <a:endParaRPr lang="en-US"/>
          </a:p>
        </p:txBody>
      </p:sp>
    </p:spTree>
    <p:extLst>
      <p:ext uri="{BB962C8B-B14F-4D97-AF65-F5344CB8AC3E}">
        <p14:creationId xmlns:p14="http://schemas.microsoft.com/office/powerpoint/2010/main" val="568939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This table shows the results of the change detection statistics performed on the change detection output files. As you can see by these statistics, Guatemala and El Salvador experienced an increase in surface water, while the remaining countries slightly declined. The cause of these changes is unknown and would be a good avenue of future research.</a:t>
            </a:r>
            <a:endParaRPr lang="en-US" u="sng">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43</a:t>
            </a:fld>
            <a:endParaRPr lang="en-US"/>
          </a:p>
        </p:txBody>
      </p:sp>
    </p:spTree>
    <p:extLst>
      <p:ext uri="{BB962C8B-B14F-4D97-AF65-F5344CB8AC3E}">
        <p14:creationId xmlns:p14="http://schemas.microsoft.com/office/powerpoint/2010/main" val="3814682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This map similar, to the previous two shows flood extent in the Sula Valley during Hurricanes Eta and Iota using Sentinel-2 imagery. The flood extent is also similar if not slightly larger than the others.</a:t>
            </a:r>
            <a:endParaRPr lang="en-US" u="sng">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44</a:t>
            </a:fld>
            <a:endParaRPr lang="en-US"/>
          </a:p>
        </p:txBody>
      </p:sp>
    </p:spTree>
    <p:extLst>
      <p:ext uri="{BB962C8B-B14F-4D97-AF65-F5344CB8AC3E}">
        <p14:creationId xmlns:p14="http://schemas.microsoft.com/office/powerpoint/2010/main" val="2265474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Lastly, we have an after Hurricanes Eta and Iota zoomed in maps of flood extent using MODIS data. Like the other maps, we see a similar flood extent detected.</a:t>
            </a:r>
          </a:p>
        </p:txBody>
      </p:sp>
      <p:sp>
        <p:nvSpPr>
          <p:cNvPr id="4" name="Slide Number Placeholder 3"/>
          <p:cNvSpPr>
            <a:spLocks noGrp="1"/>
          </p:cNvSpPr>
          <p:nvPr>
            <p:ph type="sldNum" sz="quarter" idx="5"/>
          </p:nvPr>
        </p:nvSpPr>
        <p:spPr/>
        <p:txBody>
          <a:bodyPr/>
          <a:lstStyle/>
          <a:p>
            <a:fld id="{59FFF554-9721-473E-B7E3-8AF7A285E57C}" type="slidenum">
              <a:rPr lang="en-US" smtClean="0"/>
              <a:t>45</a:t>
            </a:fld>
            <a:endParaRPr lang="en-US"/>
          </a:p>
        </p:txBody>
      </p:sp>
    </p:spTree>
    <p:extLst>
      <p:ext uri="{BB962C8B-B14F-4D97-AF65-F5344CB8AC3E}">
        <p14:creationId xmlns:p14="http://schemas.microsoft.com/office/powerpoint/2010/main" val="14652665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t>El Cajon Watershed experienced 74% of the total precipitation of Hurricane Eta and Iota. </a:t>
            </a:r>
            <a:endParaRPr lang="en-US">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46</a:t>
            </a:fld>
            <a:endParaRPr lang="en-US"/>
          </a:p>
        </p:txBody>
      </p:sp>
    </p:spTree>
    <p:extLst>
      <p:ext uri="{BB962C8B-B14F-4D97-AF65-F5344CB8AC3E}">
        <p14:creationId xmlns:p14="http://schemas.microsoft.com/office/powerpoint/2010/main" val="1146058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 </a:t>
            </a:r>
            <a:endParaRPr lang="en-US" u="sng" dirty="0">
              <a:cs typeface="Calibri"/>
            </a:endParaRPr>
          </a:p>
          <a:p>
            <a:r>
              <a:rPr lang="en-US" dirty="0"/>
              <a:t>Some community concerns that drive this project are that environmental changes increase the frequency and intensity of Hurricanes. These hurricanes destroy homes and infrastructure and pose a threat to human life. </a:t>
            </a:r>
            <a:endParaRPr lang="en-US" dirty="0">
              <a:cs typeface="Calibri"/>
            </a:endParaRPr>
          </a:p>
          <a:p>
            <a:endParaRPr lang="en-US" dirty="0"/>
          </a:p>
          <a:p>
            <a:r>
              <a:rPr lang="en-US" dirty="0"/>
              <a:t>On November 3rd, 2020, Hurricane Eta made landfall in Central America, and just two weeks later, on November 16th, Hurricane Iota followed a similar path. These storms brought catastrophic wind and rain to the region affecting more than 8 million people. Combined, these storms caused an estimated $738 million in damages and 189 deaths. </a:t>
            </a:r>
            <a:endParaRPr lang="en-US" dirty="0">
              <a:cs typeface="Calibri"/>
            </a:endParaRPr>
          </a:p>
          <a:p>
            <a:endParaRPr lang="en-US" dirty="0"/>
          </a:p>
          <a:p>
            <a:r>
              <a:rPr lang="en-US" dirty="0"/>
              <a:t>With the increasing frequency of these storms, it is crucial to understand how flooding has affected communities in Central America in an effort to prepare for future events. </a:t>
            </a:r>
            <a:endParaRPr lang="en-US" dirty="0">
              <a:cs typeface="Calibri"/>
            </a:endParaRPr>
          </a:p>
          <a:p>
            <a:endParaRPr lang="en-US" dirty="0">
              <a:cs typeface="Calibri"/>
            </a:endParaRPr>
          </a:p>
          <a:p>
            <a:r>
              <a:rPr lang="en-US" dirty="0"/>
              <a:t>-------------------------Image Information Below-------------------------</a:t>
            </a:r>
            <a:endParaRPr lang="en-US" dirty="0">
              <a:cs typeface="Calibri"/>
            </a:endParaRPr>
          </a:p>
          <a:p>
            <a:r>
              <a:rPr lang="en-US" dirty="0"/>
              <a:t>Image Source: NASA Goddard Space Flight Center License: CC-BY Unknown Author. </a:t>
            </a:r>
            <a:r>
              <a:rPr lang="en-US" dirty="0">
                <a:hlinkClick r:id="rId3"/>
              </a:rPr>
              <a:t>https://www.flickr.com/photos/gsfc/42828604840/</a:t>
            </a:r>
            <a:r>
              <a:rPr lang="en-US" dirty="0"/>
              <a:t> </a:t>
            </a:r>
            <a:endParaRPr lang="en-US" dirty="0">
              <a:cs typeface="Calibri"/>
            </a:endParaRPr>
          </a:p>
          <a:p>
            <a:r>
              <a:rPr lang="en-US" dirty="0">
                <a:cs typeface="Calibri"/>
              </a:rPr>
              <a:t>Icon Source: </a:t>
            </a:r>
            <a:r>
              <a:rPr lang="en-US" dirty="0"/>
              <a:t>PowerPoint (Office 2019) [World Icon: North and South America]</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422885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endParaRPr lang="en-US" u="sng"/>
          </a:p>
          <a:p>
            <a:r>
              <a:rPr lang="en-US"/>
              <a:t>We utilized a variety of satellites and sensors including, Landsat 8 Operational Land Imager (OLI), Landsat 7 Enhanced Thematic Mapper Plus (ETM+), Sentinel-2 </a:t>
            </a:r>
            <a:r>
              <a:rPr lang="en-US" err="1"/>
              <a:t>MultiSpectral</a:t>
            </a:r>
            <a:r>
              <a:rPr lang="en-US"/>
              <a:t> Instrument (MSI), Suomi National Polar-orbiting Partnership (NPP) Visible Infrared Imaging Radiometer (VIIRS), and Terra Moderate Resolution Imaging Spectroradiometer (MODIS) for surface reflectance. Additionally, we acquired Sentinel-1 C-band Synthetic Aperture Radar (SAR) for measuring backscatter. We also used Shuttle Radar Topography Mission (SRTM) data for elevation.</a:t>
            </a:r>
            <a:endParaRPr lang="en-US">
              <a:cs typeface="Calibri"/>
            </a:endParaRPr>
          </a:p>
          <a:p>
            <a:endParaRPr lang="en-US"/>
          </a:p>
          <a:p>
            <a:r>
              <a:rPr lang="en-US"/>
              <a:t>-------------------------Image Information Below-------------------------</a:t>
            </a:r>
            <a:endParaRPr lang="en-US">
              <a:cs typeface="Calibri"/>
            </a:endParaRPr>
          </a:p>
          <a:p>
            <a:r>
              <a:rPr lang="en-US"/>
              <a:t>Satellite images from NASA Develop: </a:t>
            </a:r>
            <a:r>
              <a:rPr lang="en-US">
                <a:hlinkClick r:id="rId3"/>
              </a:rPr>
              <a:t>http://www.devpedia.developexchange.com/dp/index.php?title=List_of_Satellite_Pictures</a:t>
            </a:r>
            <a:endParaRPr lang="en-US">
              <a:cs typeface="Calibri"/>
            </a:endParaRPr>
          </a:p>
          <a:p>
            <a:r>
              <a:rPr lang="en-US"/>
              <a:t>License: Public Domain (</a:t>
            </a:r>
            <a:r>
              <a:rPr lang="en-US">
                <a:hlinkClick r:id="rId4"/>
              </a:rPr>
              <a:t>https://www.nasa.gov/multimedia/guidelines/index.html</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44324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t>The analysis was divided into four components which involved primarily using NASA SERVIR's </a:t>
            </a:r>
            <a:r>
              <a:rPr lang="en-US" err="1"/>
              <a:t>HYDRAFloods</a:t>
            </a:r>
            <a:r>
              <a:rPr lang="en-US"/>
              <a:t> tool and the Google Earth Engine Python API. Producing the Historical Surface Water Maps focused on the use of Sentinel 1 C-band SAR imagery which involved preprocessing by filtering study area and period, pseudo-terrain corrections, speckle filtering, and masking by elevation. Following this, the Edge Otsu method was used and resulted in surface water maps for the region. </a:t>
            </a:r>
          </a:p>
          <a:p>
            <a:endParaRPr lang="en-US"/>
          </a:p>
          <a:p>
            <a:r>
              <a:rPr lang="en-US"/>
              <a:t>The Case study analysis focused on flood maps for before and after Hurricanes Eta and Iota. This analysis also used the same SAR preprocessing and analysis methods but in combination with optical imagery to increase the temporal resolution and coverage of the event. This optical imagery analysis includes using Landsat 7 ETM+, Landsat 8 OLI, Sentinel 2 MSI, Terra MODIS, and Suomi NPP VIIRS. These datasets automatically included cloud masking upon import in the </a:t>
            </a:r>
            <a:r>
              <a:rPr lang="en-US" err="1"/>
              <a:t>HYDRAFloods</a:t>
            </a:r>
            <a:r>
              <a:rPr lang="en-US"/>
              <a:t> tool. We then mosaic the images and filter by study area and period. Indices were then created, specifically the Modified Normalized Difference Water Index (MNDWI) and used in the Edge Otsu method. Following this, we then had to combine the flood map outputs from each satellite and sensor and mask out land cover that causes confusion such as urban area. We then calculated zonal statistics for flood by land cover type from the event. </a:t>
            </a:r>
          </a:p>
          <a:p>
            <a:endParaRPr lang="en-US"/>
          </a:p>
          <a:p>
            <a:r>
              <a:rPr lang="en-US"/>
              <a:t>In addition to these analyses, we also preprocessed CHIRPS data and produced supplementary precipitation maps for the partners. The precipitation analysis included obtaining Climate Hazards Group InfraRed Precipitation with Station data (CHIRPS) in Google Earth Engine(GEE). Additionally, we examined the total precipitation for both Hurricanes Eta and Iota. Finally, we also created a code tutorial based on the methods used.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928793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endParaRPr lang="en-US" u="sng"/>
          </a:p>
          <a:p>
            <a:r>
              <a:rPr lang="en-US"/>
              <a:t>Landcover helps us contextualize the areas where floods occur. This is key to understanding flood impact. </a:t>
            </a:r>
            <a:endParaRPr lang="en-US">
              <a:cs typeface="Calibri"/>
            </a:endParaRPr>
          </a:p>
          <a:p>
            <a:endParaRPr lang="en-US"/>
          </a:p>
          <a:p>
            <a:r>
              <a:rPr lang="en-US"/>
              <a:t>This map shows the major landcover types for the study region. Central America is characterized by large forested and vegetated regions. Large, visible sections of cropland are seen on the southwestern coast of Guatemala, El Salvador and Nicaragua, with smaller sections seen as well in Costa Rica and Panama. </a:t>
            </a:r>
          </a:p>
          <a:p>
            <a:endParaRPr lang="en-US">
              <a:cs typeface="Calibri" panose="020F0502020204030204"/>
            </a:endParaRPr>
          </a:p>
          <a:p>
            <a:r>
              <a:rPr lang="en-US"/>
              <a:t>For this analysis we focused primarily on cropland, built-up and forest landcover classes to overlay on flooded areas. Areas of interest in Honduras and Guatemala that will be discussed later are highlighted in the inset boxes. Areas of interest in Guatemala were largely forested and vegetated, with small built-up areas. The Sula valley is characterized by cropland and built-up areas, surrounded by forest cover. The southwester coast of Honduras is similarly classified, with wetland areas at the coast.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365916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Speaker:</a:t>
            </a:r>
          </a:p>
          <a:p>
            <a:r>
              <a:rPr lang="en-US">
                <a:cs typeface="Calibri"/>
              </a:rPr>
              <a:t>We produced maps detailing surface water for every country in Central America to identify areas that could potentially be prone to flooding. The period of analysis requested by the partners was from 2015 to 2021, and we produced a surface water map for each year of the analysis. To get a better view of the surface water extent, we created inset maps that show more details. The inset maps in Nicaragua and Honduras were chosen based on priority areas identified by the partners. After processing SAR imagery using </a:t>
            </a:r>
            <a:r>
              <a:rPr lang="en-US" err="1">
                <a:cs typeface="Calibri"/>
              </a:rPr>
              <a:t>HYDRAFloods</a:t>
            </a:r>
            <a:r>
              <a:rPr lang="en-US">
                <a:cs typeface="Calibri"/>
              </a:rPr>
              <a:t> in Google </a:t>
            </a:r>
            <a:r>
              <a:rPr lang="en-US" err="1">
                <a:cs typeface="Calibri"/>
              </a:rPr>
              <a:t>Colab</a:t>
            </a:r>
            <a:r>
              <a:rPr lang="en-US">
                <a:cs typeface="Calibri"/>
              </a:rPr>
              <a:t>, we mapped the surface water outputs for each year using ArcGIS. To validate our results, we compared our outputs with the surface water outputs in the JRC dataset.</a:t>
            </a:r>
            <a:endParaRPr lang="en-US"/>
          </a:p>
          <a:p>
            <a:endParaRPr lang="en-US">
              <a:cs typeface="Calibri"/>
            </a:endParaRPr>
          </a:p>
          <a:p>
            <a:r>
              <a:rPr lang="en-US"/>
              <a:t>-------------------------Image Information Below-------------------------</a:t>
            </a:r>
            <a:endParaRPr lang="en-US">
              <a:cs typeface="Calibri"/>
            </a:endParaRPr>
          </a:p>
          <a:p>
            <a:r>
              <a:rPr lang="en-US"/>
              <a:t>Image Source: NASA License: CC-BY Unknown Author. </a:t>
            </a:r>
            <a:r>
              <a:rPr lang="en-US">
                <a:hlinkClick r:id="rId3"/>
              </a:rPr>
              <a:t>https://unsplash.com/photos/6-jTZysYY_U</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723043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29C4E4-C8E2-4B87-BE4B-E53AF85E8F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618" r="44581"/>
          <a:stretch/>
        </p:blipFill>
        <p:spPr>
          <a:xfrm>
            <a:off x="0" y="0"/>
            <a:ext cx="5576048"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B73B52"/>
                </a:solidFill>
                <a:latin typeface="Century Gothic" panose="020B0502020202020204" pitchFamily="34" charset="0"/>
              </a:rPr>
              <a:t>| </a:t>
            </a:r>
            <a:r>
              <a:rPr lang="en-US" sz="1600" spc="100" baseline="0">
                <a:solidFill>
                  <a:srgbClr val="B73B52"/>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D4FB6-F6B2-498F-A3BC-F73BC320C5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3C04A3-5386-4C8C-AD00-AAF028A6B4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7CE23F-F7C5-46C1-8064-4872F784F9A4}"/>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5" name="Footer Placeholder 4">
            <a:extLst>
              <a:ext uri="{FF2B5EF4-FFF2-40B4-BE49-F238E27FC236}">
                <a16:creationId xmlns:a16="http://schemas.microsoft.com/office/drawing/2014/main" id="{94A13AE5-DAF6-4DC8-B825-74FC8FD6C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6D84D-EA56-45BB-A0A5-DD6493486F2E}"/>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2269129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CB8-35B8-4F56-BE89-E9C46BDDE7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C26C2F-2271-4B00-A0A0-BB2F6F2C9F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4C770-AAE2-4F0D-A5C1-F80324F9D3B8}"/>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5" name="Footer Placeholder 4">
            <a:extLst>
              <a:ext uri="{FF2B5EF4-FFF2-40B4-BE49-F238E27FC236}">
                <a16:creationId xmlns:a16="http://schemas.microsoft.com/office/drawing/2014/main" id="{42792322-5076-43FF-A43B-626F64AA3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C32FC-C4ED-40B1-9E78-401043A3533C}"/>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1476928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ECF4-71CA-4FAA-9992-01C29D955D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1E4674-35FE-4C1B-B9BF-9FD0FBC0E8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CFF9F9-370B-42AE-8CF7-DB7527CF0471}"/>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5" name="Footer Placeholder 4">
            <a:extLst>
              <a:ext uri="{FF2B5EF4-FFF2-40B4-BE49-F238E27FC236}">
                <a16:creationId xmlns:a16="http://schemas.microsoft.com/office/drawing/2014/main" id="{DC5D3A13-7572-4771-B5F3-BE7534FB2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A2548-4561-4977-9537-A0CA4B7294E4}"/>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398571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CCE2A-E6FF-47C1-BFC1-7741E49235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92BE58-ABC1-440A-A157-FAB4435E46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226519-F58E-4CC2-9D87-87B993454C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FD8D87-ECA0-4A4C-AEB7-586F3D79D712}"/>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6" name="Footer Placeholder 5">
            <a:extLst>
              <a:ext uri="{FF2B5EF4-FFF2-40B4-BE49-F238E27FC236}">
                <a16:creationId xmlns:a16="http://schemas.microsoft.com/office/drawing/2014/main" id="{E46BE296-E59B-4F98-A0C5-4B2A3CCBD5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46DD3C-4439-4AC4-8A24-03F69DAD4FD8}"/>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1838335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72F03-1112-4E8B-9AA2-5297ECA505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671B67-8650-4F4C-8D91-6437CF249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196E5-0E92-44C7-BFEB-B35C72B3D5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A700E4-87F0-40B0-B0D8-2C49498071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4D1DC4-84B8-4BFB-86D9-B5CAD6CAAA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0E44FB-FC9F-4C82-A0B5-6D864949628C}"/>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8" name="Footer Placeholder 7">
            <a:extLst>
              <a:ext uri="{FF2B5EF4-FFF2-40B4-BE49-F238E27FC236}">
                <a16:creationId xmlns:a16="http://schemas.microsoft.com/office/drawing/2014/main" id="{17FBF50F-2A7D-4CAF-A7DD-284A1E046E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54D22A-FD80-4C69-A40F-32C3F3BFC62E}"/>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3942087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8AA-60C7-45FF-A824-E8D5C6FCB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AB477E-46BF-43FA-AFF4-42C89BA1242E}"/>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4" name="Footer Placeholder 3">
            <a:extLst>
              <a:ext uri="{FF2B5EF4-FFF2-40B4-BE49-F238E27FC236}">
                <a16:creationId xmlns:a16="http://schemas.microsoft.com/office/drawing/2014/main" id="{5943A1A2-EC7C-42DE-8385-6FE66565D7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79C2E5-2EDC-436F-9504-00ABFF039AC2}"/>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3902433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EC02AE-8A8C-4D3C-BFED-39B6593BF533}"/>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3" name="Footer Placeholder 2">
            <a:extLst>
              <a:ext uri="{FF2B5EF4-FFF2-40B4-BE49-F238E27FC236}">
                <a16:creationId xmlns:a16="http://schemas.microsoft.com/office/drawing/2014/main" id="{49C53119-6919-46EE-A7A0-EE9F085B07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1AF835-B822-4677-BDEB-44BB30B3345F}"/>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3235068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31CE-EB56-453B-B8E7-EE42C97C25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368818-2C2D-4B93-8A4D-3A005984AB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B27465-3376-476A-8B76-30558E9BA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CFAE18-BC93-46CF-B59F-546AD31F2167}"/>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6" name="Footer Placeholder 5">
            <a:extLst>
              <a:ext uri="{FF2B5EF4-FFF2-40B4-BE49-F238E27FC236}">
                <a16:creationId xmlns:a16="http://schemas.microsoft.com/office/drawing/2014/main" id="{FFD0A4AD-8FAA-4115-B32B-C671795483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8B8A03-ED4F-4202-8DE2-67B136028E35}"/>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3144918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E1431-25AF-4F76-B4FA-1E3C315914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BD7730-9FBE-48A5-9FB5-D32C1B1248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507BE7-B8EB-4BA2-BBB3-916F933656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0F654E-8707-4843-BD50-DE8D13022F5F}"/>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6" name="Footer Placeholder 5">
            <a:extLst>
              <a:ext uri="{FF2B5EF4-FFF2-40B4-BE49-F238E27FC236}">
                <a16:creationId xmlns:a16="http://schemas.microsoft.com/office/drawing/2014/main" id="{E98525F4-BA44-4C4A-9D05-45E2BFF549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4F968-896D-46DB-9F84-35CD7615B5C9}"/>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2583389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FA051-45D5-4952-AE7C-74D40088EE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B02BC0-D7DC-4A0A-8033-2433282FC8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6741C6-67B2-4E9A-8238-091CE87D00C4}"/>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5" name="Footer Placeholder 4">
            <a:extLst>
              <a:ext uri="{FF2B5EF4-FFF2-40B4-BE49-F238E27FC236}">
                <a16:creationId xmlns:a16="http://schemas.microsoft.com/office/drawing/2014/main" id="{5869932E-2C4B-44DB-825B-44A01F92B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4C7753-82C7-4551-AE5D-C56AD5F71685}"/>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2842863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930F24-C63D-42F7-93CB-1F4DCC266E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F2EDFD-3F48-475F-AC92-C0DDE0E85C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3E4E93-8CFB-47CA-8D14-7D5690940B5B}"/>
              </a:ext>
            </a:extLst>
          </p:cNvPr>
          <p:cNvSpPr>
            <a:spLocks noGrp="1"/>
          </p:cNvSpPr>
          <p:nvPr>
            <p:ph type="dt" sz="half" idx="10"/>
          </p:nvPr>
        </p:nvSpPr>
        <p:spPr/>
        <p:txBody>
          <a:bodyPr/>
          <a:lstStyle/>
          <a:p>
            <a:fld id="{B048B4E3-8EEE-4C8A-A1CF-61C266634D32}" type="datetimeFigureOut">
              <a:rPr lang="en-US" smtClean="0"/>
              <a:t>11/7/2021</a:t>
            </a:fld>
            <a:endParaRPr lang="en-US"/>
          </a:p>
        </p:txBody>
      </p:sp>
      <p:sp>
        <p:nvSpPr>
          <p:cNvPr id="5" name="Footer Placeholder 4">
            <a:extLst>
              <a:ext uri="{FF2B5EF4-FFF2-40B4-BE49-F238E27FC236}">
                <a16:creationId xmlns:a16="http://schemas.microsoft.com/office/drawing/2014/main" id="{5015F8E0-3DC4-4EB9-8DE3-ED4A5224D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ECEA2-B380-48FF-8B42-41615C1EBA44}"/>
              </a:ext>
            </a:extLst>
          </p:cNvPr>
          <p:cNvSpPr>
            <a:spLocks noGrp="1"/>
          </p:cNvSpPr>
          <p:nvPr>
            <p:ph type="sldNum" sz="quarter" idx="12"/>
          </p:nvPr>
        </p:nvSpPr>
        <p:spPr/>
        <p:txBody>
          <a:bodyPr/>
          <a:lstStyle/>
          <a:p>
            <a:fld id="{18D0C85D-17A6-4B94-8723-F21DD6CE0B82}" type="slidenum">
              <a:rPr lang="en-US" smtClean="0"/>
              <a:t>‹#›</a:t>
            </a:fld>
            <a:endParaRPr lang="en-US"/>
          </a:p>
        </p:txBody>
      </p:sp>
    </p:spTree>
    <p:extLst>
      <p:ext uri="{BB962C8B-B14F-4D97-AF65-F5344CB8AC3E}">
        <p14:creationId xmlns:p14="http://schemas.microsoft.com/office/powerpoint/2010/main" val="4254097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002415"/>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B1FB17-93E6-440D-88E0-BE075D560CA5}"/>
              </a:ext>
            </a:extLst>
          </p:cNvPr>
          <p:cNvSpPr>
            <a:spLocks noGrp="1"/>
          </p:cNvSpPr>
          <p:nvPr>
            <p:ph type="dt" sz="half" idx="10"/>
          </p:nvPr>
        </p:nvSpPr>
        <p:spPr/>
        <p:txBody>
          <a:bodyPr/>
          <a:lstStyle/>
          <a:p>
            <a:fld id="{39CED01F-5C33-4D2F-9C64-6F02A9C127B7}" type="datetimeFigureOut">
              <a:rPr lang="en-US" smtClean="0"/>
              <a:t>11/7/2021</a:t>
            </a:fld>
            <a:endParaRPr lang="en-US"/>
          </a:p>
        </p:txBody>
      </p:sp>
      <p:sp>
        <p:nvSpPr>
          <p:cNvPr id="3" name="Footer Placeholder 2">
            <a:extLst>
              <a:ext uri="{FF2B5EF4-FFF2-40B4-BE49-F238E27FC236}">
                <a16:creationId xmlns:a16="http://schemas.microsoft.com/office/drawing/2014/main" id="{B27B9CAD-7BFD-4C03-A1BB-ADD17E8BB6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5F4F7C-0165-4D92-A8D5-137BFFC3834A}"/>
              </a:ext>
            </a:extLst>
          </p:cNvPr>
          <p:cNvSpPr>
            <a:spLocks noGrp="1"/>
          </p:cNvSpPr>
          <p:nvPr>
            <p:ph type="sldNum" sz="quarter" idx="12"/>
          </p:nvPr>
        </p:nvSpPr>
        <p:spPr/>
        <p:txBody>
          <a:bodyPr/>
          <a:lstStyle/>
          <a:p>
            <a:fld id="{20544D1C-0B51-4AEF-9C36-8D045705E0FD}" type="slidenum">
              <a:rPr lang="en-US" smtClean="0"/>
              <a:t>‹#›</a:t>
            </a:fld>
            <a:endParaRPr lang="en-US"/>
          </a:p>
        </p:txBody>
      </p:sp>
    </p:spTree>
    <p:extLst>
      <p:ext uri="{BB962C8B-B14F-4D97-AF65-F5344CB8AC3E}">
        <p14:creationId xmlns:p14="http://schemas.microsoft.com/office/powerpoint/2010/main" val="3687359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B73B5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panose="020B0502020202020204" pitchFamily="34" charset="0"/>
              </a:rPr>
              <a:t>ACKNOWLEDGEMENTS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87855"/>
            <a:ext cx="4206240" cy="420624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4958"/>
            <a:ext cx="1468966" cy="22860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
    <p:spTree>
      <p:nvGrpSpPr>
        <p:cNvPr id="1" name=""/>
        <p:cNvGrpSpPr/>
        <p:nvPr/>
      </p:nvGrpSpPr>
      <p:grpSpPr>
        <a:xfrm>
          <a:off x="0" y="0"/>
          <a:ext cx="0" cy="0"/>
          <a:chOff x="0" y="0"/>
          <a:chExt cx="0" cy="0"/>
        </a:xfrm>
      </p:grpSpPr>
      <p:pic>
        <p:nvPicPr>
          <p:cNvPr id="5" name="Picture 4" descr="A picture containing snow, aquatic mammal&#10;&#10;Description automatically generated">
            <a:extLst>
              <a:ext uri="{FF2B5EF4-FFF2-40B4-BE49-F238E27FC236}">
                <a16:creationId xmlns:a16="http://schemas.microsoft.com/office/drawing/2014/main" id="{04BD7544-CF68-4707-8A3E-754532289D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420"/>
          <a:stretch/>
        </p:blipFill>
        <p:spPr>
          <a:xfrm>
            <a:off x="0" y="954158"/>
            <a:ext cx="12252960" cy="7158592"/>
          </a:xfrm>
          <a:prstGeom prst="rect">
            <a:avLst/>
          </a:prstGeom>
        </p:spPr>
      </p:pic>
      <p:sp>
        <p:nvSpPr>
          <p:cNvPr id="24" name="Rectangle 23"/>
          <p:cNvSpPr/>
          <p:nvPr userDrawn="1"/>
        </p:nvSpPr>
        <p:spPr>
          <a:xfrm>
            <a:off x="0" y="6172200"/>
            <a:ext cx="12192000" cy="337387"/>
          </a:xfrm>
          <a:prstGeom prst="rect">
            <a:avLst/>
          </a:prstGeom>
          <a:solidFill>
            <a:srgbClr val="B73B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32134" y="345415"/>
            <a:ext cx="10515600" cy="395898"/>
          </a:xfrm>
        </p:spPr>
        <p:txBody>
          <a:bodyPr>
            <a:noAutofit/>
          </a:bodyPr>
          <a:lstStyle>
            <a:lvl1pPr>
              <a:defRPr sz="4800" b="1">
                <a:solidFill>
                  <a:srgbClr val="B73B52"/>
                </a:solidFill>
              </a:defRPr>
            </a:lvl1pPr>
          </a:lstStyle>
          <a:p>
            <a:r>
              <a:rPr lang="en-US"/>
              <a:t>COMMUNITY CONCERNS</a:t>
            </a:r>
          </a:p>
        </p:txBody>
      </p:sp>
      <p:grpSp>
        <p:nvGrpSpPr>
          <p:cNvPr id="25" name="Group 24">
            <a:extLst>
              <a:ext uri="{FF2B5EF4-FFF2-40B4-BE49-F238E27FC236}">
                <a16:creationId xmlns:a16="http://schemas.microsoft.com/office/drawing/2014/main" id="{26B1BC6F-2F5C-4B47-AB21-88DAD93EF9B0}"/>
              </a:ext>
            </a:extLst>
          </p:cNvPr>
          <p:cNvGrpSpPr/>
          <p:nvPr userDrawn="1"/>
        </p:nvGrpSpPr>
        <p:grpSpPr>
          <a:xfrm>
            <a:off x="217475" y="1191205"/>
            <a:ext cx="11221096" cy="3995149"/>
            <a:chOff x="217475" y="1191205"/>
            <a:chExt cx="11221096" cy="3995149"/>
          </a:xfrm>
        </p:grpSpPr>
        <p:sp>
          <p:nvSpPr>
            <p:cNvPr id="16" name="Freeform: Shape 15">
              <a:extLst>
                <a:ext uri="{FF2B5EF4-FFF2-40B4-BE49-F238E27FC236}">
                  <a16:creationId xmlns:a16="http://schemas.microsoft.com/office/drawing/2014/main" id="{E9590998-FEE8-4DC3-9470-046C7305A1B4}"/>
                </a:ext>
              </a:extLst>
            </p:cNvPr>
            <p:cNvSpPr/>
            <p:nvPr/>
          </p:nvSpPr>
          <p:spPr>
            <a:xfrm>
              <a:off x="608352" y="1575597"/>
              <a:ext cx="4999106" cy="1623238"/>
            </a:xfrm>
            <a:custGeom>
              <a:avLst/>
              <a:gdLst>
                <a:gd name="connsiteX0" fmla="*/ 0 w 5194363"/>
                <a:gd name="connsiteY0" fmla="*/ 0 h 1623238"/>
                <a:gd name="connsiteX1" fmla="*/ 5194363 w 5194363"/>
                <a:gd name="connsiteY1" fmla="*/ 0 h 1623238"/>
                <a:gd name="connsiteX2" fmla="*/ 5194363 w 5194363"/>
                <a:gd name="connsiteY2" fmla="*/ 1623238 h 1623238"/>
                <a:gd name="connsiteX3" fmla="*/ 0 w 5194363"/>
                <a:gd name="connsiteY3" fmla="*/ 1623238 h 1623238"/>
                <a:gd name="connsiteX4" fmla="*/ 0 w 5194363"/>
                <a:gd name="connsiteY4" fmla="*/ 0 h 162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363" h="1623238">
                  <a:moveTo>
                    <a:pt x="0" y="0"/>
                  </a:moveTo>
                  <a:lnTo>
                    <a:pt x="5194363" y="0"/>
                  </a:lnTo>
                  <a:lnTo>
                    <a:pt x="5194363" y="1623238"/>
                  </a:lnTo>
                  <a:lnTo>
                    <a:pt x="0" y="1623238"/>
                  </a:lnTo>
                  <a:lnTo>
                    <a:pt x="0" y="0"/>
                  </a:lnTo>
                  <a:close/>
                </a:path>
              </a:pathLst>
            </a:custGeom>
            <a:solidFill>
              <a:schemeClr val="tx1">
                <a:alpha val="60000"/>
              </a:schemeClr>
            </a:solidFill>
            <a:ln>
              <a:noFill/>
            </a:ln>
            <a:effectLst>
              <a:softEdge rad="31750"/>
            </a:effectLst>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99474"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a:p>
          </p:txBody>
        </p:sp>
        <p:sp>
          <p:nvSpPr>
            <p:cNvPr id="18" name="Freeform: Shape 17">
              <a:extLst>
                <a:ext uri="{FF2B5EF4-FFF2-40B4-BE49-F238E27FC236}">
                  <a16:creationId xmlns:a16="http://schemas.microsoft.com/office/drawing/2014/main" id="{ABDF016C-2ACC-4AE9-A33A-31ADD5CEF2BB}"/>
                </a:ext>
              </a:extLst>
            </p:cNvPr>
            <p:cNvSpPr/>
            <p:nvPr/>
          </p:nvSpPr>
          <p:spPr>
            <a:xfrm>
              <a:off x="608352" y="3563116"/>
              <a:ext cx="4999106" cy="1623238"/>
            </a:xfrm>
            <a:custGeom>
              <a:avLst/>
              <a:gdLst>
                <a:gd name="connsiteX0" fmla="*/ 0 w 5194363"/>
                <a:gd name="connsiteY0" fmla="*/ 0 h 1623238"/>
                <a:gd name="connsiteX1" fmla="*/ 5194363 w 5194363"/>
                <a:gd name="connsiteY1" fmla="*/ 0 h 1623238"/>
                <a:gd name="connsiteX2" fmla="*/ 5194363 w 5194363"/>
                <a:gd name="connsiteY2" fmla="*/ 1623238 h 1623238"/>
                <a:gd name="connsiteX3" fmla="*/ 0 w 5194363"/>
                <a:gd name="connsiteY3" fmla="*/ 1623238 h 1623238"/>
                <a:gd name="connsiteX4" fmla="*/ 0 w 5194363"/>
                <a:gd name="connsiteY4" fmla="*/ 0 h 162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363" h="1623238">
                  <a:moveTo>
                    <a:pt x="0" y="0"/>
                  </a:moveTo>
                  <a:lnTo>
                    <a:pt x="5194363" y="0"/>
                  </a:lnTo>
                  <a:lnTo>
                    <a:pt x="5194363" y="1623238"/>
                  </a:lnTo>
                  <a:lnTo>
                    <a:pt x="0" y="1623238"/>
                  </a:lnTo>
                  <a:lnTo>
                    <a:pt x="0" y="0"/>
                  </a:lnTo>
                  <a:close/>
                </a:path>
              </a:pathLst>
            </a:custGeom>
            <a:solidFill>
              <a:schemeClr val="tx1">
                <a:alpha val="60000"/>
              </a:schemeClr>
            </a:solidFill>
            <a:ln>
              <a:noFill/>
            </a:ln>
            <a:effectLst>
              <a:softEdge rad="31750"/>
            </a:effectLst>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99474"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a:p>
          </p:txBody>
        </p:sp>
        <p:pic>
          <p:nvPicPr>
            <p:cNvPr id="28" name="Graphic 27" descr="Earth globe: Americas with solid fill">
              <a:extLst>
                <a:ext uri="{FF2B5EF4-FFF2-40B4-BE49-F238E27FC236}">
                  <a16:creationId xmlns:a16="http://schemas.microsoft.com/office/drawing/2014/main" id="{500872D7-F22A-40AE-97A7-DAA6DC9489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7475" y="1191205"/>
              <a:ext cx="1071908" cy="1071908"/>
            </a:xfrm>
            <a:prstGeom prst="rect">
              <a:avLst/>
            </a:prstGeom>
          </p:spPr>
        </p:pic>
        <p:pic>
          <p:nvPicPr>
            <p:cNvPr id="30" name="Graphic 29" descr="Earth globe: Americas with solid fill">
              <a:extLst>
                <a:ext uri="{FF2B5EF4-FFF2-40B4-BE49-F238E27FC236}">
                  <a16:creationId xmlns:a16="http://schemas.microsoft.com/office/drawing/2014/main" id="{7D4598CC-5597-4ECF-A1CF-880EFBE100B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7475" y="3183699"/>
              <a:ext cx="1071909" cy="1071909"/>
            </a:xfrm>
            <a:prstGeom prst="rect">
              <a:avLst/>
            </a:prstGeom>
          </p:spPr>
        </p:pic>
        <p:sp>
          <p:nvSpPr>
            <p:cNvPr id="32" name="Freeform: Shape 31">
              <a:extLst>
                <a:ext uri="{FF2B5EF4-FFF2-40B4-BE49-F238E27FC236}">
                  <a16:creationId xmlns:a16="http://schemas.microsoft.com/office/drawing/2014/main" id="{783290FD-5D3B-4349-BBD8-F38B03879385}"/>
                </a:ext>
              </a:extLst>
            </p:cNvPr>
            <p:cNvSpPr/>
            <p:nvPr userDrawn="1"/>
          </p:nvSpPr>
          <p:spPr>
            <a:xfrm>
              <a:off x="6436696" y="1575597"/>
              <a:ext cx="5001874" cy="1623238"/>
            </a:xfrm>
            <a:custGeom>
              <a:avLst/>
              <a:gdLst>
                <a:gd name="connsiteX0" fmla="*/ 0 w 5194363"/>
                <a:gd name="connsiteY0" fmla="*/ 0 h 1623238"/>
                <a:gd name="connsiteX1" fmla="*/ 5194363 w 5194363"/>
                <a:gd name="connsiteY1" fmla="*/ 0 h 1623238"/>
                <a:gd name="connsiteX2" fmla="*/ 5194363 w 5194363"/>
                <a:gd name="connsiteY2" fmla="*/ 1623238 h 1623238"/>
                <a:gd name="connsiteX3" fmla="*/ 0 w 5194363"/>
                <a:gd name="connsiteY3" fmla="*/ 1623238 h 1623238"/>
                <a:gd name="connsiteX4" fmla="*/ 0 w 5194363"/>
                <a:gd name="connsiteY4" fmla="*/ 0 h 162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363" h="1623238">
                  <a:moveTo>
                    <a:pt x="0" y="0"/>
                  </a:moveTo>
                  <a:lnTo>
                    <a:pt x="5194363" y="0"/>
                  </a:lnTo>
                  <a:lnTo>
                    <a:pt x="5194363" y="1623238"/>
                  </a:lnTo>
                  <a:lnTo>
                    <a:pt x="0" y="1623238"/>
                  </a:lnTo>
                  <a:lnTo>
                    <a:pt x="0" y="0"/>
                  </a:lnTo>
                  <a:close/>
                </a:path>
              </a:pathLst>
            </a:custGeom>
            <a:solidFill>
              <a:schemeClr val="tx1">
                <a:alpha val="60000"/>
              </a:schemeClr>
            </a:solidFill>
            <a:ln>
              <a:noFill/>
            </a:ln>
            <a:effectLst>
              <a:softEdge rad="31750"/>
            </a:effectLst>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99474"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a:p>
          </p:txBody>
        </p:sp>
        <p:sp>
          <p:nvSpPr>
            <p:cNvPr id="33" name="Freeform: Shape 32">
              <a:extLst>
                <a:ext uri="{FF2B5EF4-FFF2-40B4-BE49-F238E27FC236}">
                  <a16:creationId xmlns:a16="http://schemas.microsoft.com/office/drawing/2014/main" id="{9812F0EB-6559-41E5-97B7-5776B4101CEB}"/>
                </a:ext>
              </a:extLst>
            </p:cNvPr>
            <p:cNvSpPr/>
            <p:nvPr userDrawn="1"/>
          </p:nvSpPr>
          <p:spPr>
            <a:xfrm>
              <a:off x="6436696" y="3548837"/>
              <a:ext cx="5001875" cy="1623238"/>
            </a:xfrm>
            <a:custGeom>
              <a:avLst/>
              <a:gdLst>
                <a:gd name="connsiteX0" fmla="*/ 0 w 5194363"/>
                <a:gd name="connsiteY0" fmla="*/ 0 h 1623238"/>
                <a:gd name="connsiteX1" fmla="*/ 5194363 w 5194363"/>
                <a:gd name="connsiteY1" fmla="*/ 0 h 1623238"/>
                <a:gd name="connsiteX2" fmla="*/ 5194363 w 5194363"/>
                <a:gd name="connsiteY2" fmla="*/ 1623238 h 1623238"/>
                <a:gd name="connsiteX3" fmla="*/ 0 w 5194363"/>
                <a:gd name="connsiteY3" fmla="*/ 1623238 h 1623238"/>
                <a:gd name="connsiteX4" fmla="*/ 0 w 5194363"/>
                <a:gd name="connsiteY4" fmla="*/ 0 h 162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363" h="1623238">
                  <a:moveTo>
                    <a:pt x="0" y="0"/>
                  </a:moveTo>
                  <a:lnTo>
                    <a:pt x="5194363" y="0"/>
                  </a:lnTo>
                  <a:lnTo>
                    <a:pt x="5194363" y="1623238"/>
                  </a:lnTo>
                  <a:lnTo>
                    <a:pt x="0" y="1623238"/>
                  </a:lnTo>
                  <a:lnTo>
                    <a:pt x="0" y="0"/>
                  </a:lnTo>
                  <a:close/>
                </a:path>
              </a:pathLst>
            </a:custGeom>
            <a:solidFill>
              <a:schemeClr val="tx1">
                <a:alpha val="60000"/>
              </a:schemeClr>
            </a:solidFill>
            <a:ln>
              <a:noFill/>
            </a:ln>
            <a:effectLst>
              <a:softEdge rad="31750"/>
            </a:effectLst>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99474"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a:p>
          </p:txBody>
        </p:sp>
        <p:pic>
          <p:nvPicPr>
            <p:cNvPr id="35" name="Graphic 34" descr="Earth globe: Americas with solid fill">
              <a:extLst>
                <a:ext uri="{FF2B5EF4-FFF2-40B4-BE49-F238E27FC236}">
                  <a16:creationId xmlns:a16="http://schemas.microsoft.com/office/drawing/2014/main" id="{7490175E-DFA7-4473-9BBE-395858E13C9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1191205"/>
              <a:ext cx="1071908" cy="1071908"/>
            </a:xfrm>
            <a:prstGeom prst="rect">
              <a:avLst/>
            </a:prstGeom>
          </p:spPr>
        </p:pic>
        <p:pic>
          <p:nvPicPr>
            <p:cNvPr id="36" name="Graphic 35" descr="Earth globe: Americas with solid fill">
              <a:extLst>
                <a:ext uri="{FF2B5EF4-FFF2-40B4-BE49-F238E27FC236}">
                  <a16:creationId xmlns:a16="http://schemas.microsoft.com/office/drawing/2014/main" id="{4C235E46-46AF-4A92-B1A7-A6AB88E861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3178723"/>
              <a:ext cx="1071909" cy="1071909"/>
            </a:xfrm>
            <a:prstGeom prst="rect">
              <a:avLst/>
            </a:prstGeom>
          </p:spPr>
        </p:pic>
      </p:gr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11/7/2021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79AFBD-A32E-47E3-99BE-B00F8510E4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39C38A-1605-43C5-ADE0-EF292B3F1A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CA4CC-1EFD-42FC-87EE-E735FD4DB2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8B4E3-8EEE-4C8A-A1CF-61C266634D32}" type="datetimeFigureOut">
              <a:rPr lang="en-US" smtClean="0"/>
              <a:t>11/7/2021</a:t>
            </a:fld>
            <a:endParaRPr lang="en-US"/>
          </a:p>
        </p:txBody>
      </p:sp>
      <p:sp>
        <p:nvSpPr>
          <p:cNvPr id="5" name="Footer Placeholder 4">
            <a:extLst>
              <a:ext uri="{FF2B5EF4-FFF2-40B4-BE49-F238E27FC236}">
                <a16:creationId xmlns:a16="http://schemas.microsoft.com/office/drawing/2014/main" id="{178C4010-F438-4448-84E2-E2EB864E74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B18BFB-BACF-41E6-9A5A-14D25FF50A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0C85D-17A6-4B94-8723-F21DD6CE0B82}" type="slidenum">
              <a:rPr lang="en-US" smtClean="0"/>
              <a:t>‹#›</a:t>
            </a:fld>
            <a:endParaRPr lang="en-US"/>
          </a:p>
        </p:txBody>
      </p:sp>
    </p:spTree>
    <p:extLst>
      <p:ext uri="{BB962C8B-B14F-4D97-AF65-F5344CB8AC3E}">
        <p14:creationId xmlns:p14="http://schemas.microsoft.com/office/powerpoint/2010/main" val="89045324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1" r:id="rId7"/>
    <p:sldLayoutId id="2147483740" r:id="rId8"/>
    <p:sldLayoutId id="2147483741" r:id="rId9"/>
    <p:sldLayoutId id="2147483742" r:id="rId10"/>
    <p:sldLayoutId id="2147483743" r:id="rId11"/>
    <p:sldLayoutId id="21474837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135029-9D26-471A-AE34-4D06DD673A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94554A-46F4-41AC-B1E6-496F19A3B6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295AF-B77F-4A3D-8885-BA32AEF4FE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ED01F-5C33-4D2F-9C64-6F02A9C127B7}" type="datetimeFigureOut">
              <a:rPr lang="en-US" smtClean="0"/>
              <a:t>11/7/2021</a:t>
            </a:fld>
            <a:endParaRPr lang="en-US"/>
          </a:p>
        </p:txBody>
      </p:sp>
      <p:sp>
        <p:nvSpPr>
          <p:cNvPr id="5" name="Footer Placeholder 4">
            <a:extLst>
              <a:ext uri="{FF2B5EF4-FFF2-40B4-BE49-F238E27FC236}">
                <a16:creationId xmlns:a16="http://schemas.microsoft.com/office/drawing/2014/main" id="{C94F4768-91A6-40EA-9F58-A3FF06BCD5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CF4C46-E57F-46AA-8327-7D1C3EDEB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44D1C-0B51-4AEF-9C36-8D045705E0FD}" type="slidenum">
              <a:rPr lang="en-US" smtClean="0"/>
              <a:t>‹#›</a:t>
            </a:fld>
            <a:endParaRPr lang="en-US"/>
          </a:p>
        </p:txBody>
      </p:sp>
    </p:spTree>
    <p:extLst>
      <p:ext uri="{BB962C8B-B14F-4D97-AF65-F5344CB8AC3E}">
        <p14:creationId xmlns:p14="http://schemas.microsoft.com/office/powerpoint/2010/main" val="885338919"/>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sv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5.png"/><Relationship Id="rId7" Type="http://schemas.openxmlformats.org/officeDocument/2006/relationships/image" Target="../media/image32.sv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6.png"/><Relationship Id="rId9" Type="http://schemas.openxmlformats.org/officeDocument/2006/relationships/image" Target="../media/image34.sv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2.sv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8.png"/><Relationship Id="rId9"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8.png"/><Relationship Id="rId7" Type="http://schemas.openxmlformats.org/officeDocument/2006/relationships/image" Target="../media/image60.sv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30.png"/><Relationship Id="rId4" Type="http://schemas.openxmlformats.org/officeDocument/2006/relationships/image" Target="../media/image57.png"/><Relationship Id="rId9" Type="http://schemas.openxmlformats.org/officeDocument/2006/relationships/image" Target="../media/image32.svg"/></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1.png"/><Relationship Id="rId7" Type="http://schemas.openxmlformats.org/officeDocument/2006/relationships/image" Target="../media/image60.sv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30.png"/><Relationship Id="rId4" Type="http://schemas.openxmlformats.org/officeDocument/2006/relationships/image" Target="../media/image62.png"/><Relationship Id="rId9"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2.sv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63.gif"/><Relationship Id="rId4" Type="http://schemas.openxmlformats.org/officeDocument/2006/relationships/image" Target="../media/image26.svg"/></Relationships>
</file>

<file path=ppt/slides/_rels/slide31.xml.rels><?xml version="1.0" encoding="UTF-8" standalone="yes"?>
<Relationships xmlns="http://schemas.openxmlformats.org/package/2006/relationships"><Relationship Id="rId3" Type="http://schemas.openxmlformats.org/officeDocument/2006/relationships/image" Target="../media/image64.gif"/><Relationship Id="rId7" Type="http://schemas.openxmlformats.org/officeDocument/2006/relationships/image" Target="../media/image32.sv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26.sv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chart" Target="../charts/chart1.xml"/><Relationship Id="rId4" Type="http://schemas.openxmlformats.org/officeDocument/2006/relationships/image" Target="../media/image66.png"/><Relationship Id="rId9"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6.png"/><Relationship Id="rId7" Type="http://schemas.openxmlformats.org/officeDocument/2006/relationships/image" Target="../media/image32.sv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7.png"/><Relationship Id="rId9" Type="http://schemas.openxmlformats.org/officeDocument/2006/relationships/image" Target="../media/image34.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8.png"/><Relationship Id="rId7" Type="http://schemas.openxmlformats.org/officeDocument/2006/relationships/image" Target="../media/image32.sv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9.png"/><Relationship Id="rId9" Type="http://schemas.openxmlformats.org/officeDocument/2006/relationships/image" Target="../media/image34.svg"/></Relationships>
</file>

<file path=ppt/slides/_rels/slide4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0.png"/><Relationship Id="rId7" Type="http://schemas.openxmlformats.org/officeDocument/2006/relationships/image" Target="../media/image32.sv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1.png"/><Relationship Id="rId9" Type="http://schemas.openxmlformats.org/officeDocument/2006/relationships/image" Target="../media/image34.svg"/></Relationships>
</file>

<file path=ppt/slides/_rels/slide4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2.png"/><Relationship Id="rId7" Type="http://schemas.openxmlformats.org/officeDocument/2006/relationships/image" Target="../media/image32.sv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3.png"/><Relationship Id="rId9" Type="http://schemas.openxmlformats.org/officeDocument/2006/relationships/image" Target="../media/image34.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29709" y="5745284"/>
            <a:ext cx="2268240" cy="338554"/>
          </a:xfrm>
          <a:prstGeom prst="rect">
            <a:avLst/>
          </a:prstGeom>
        </p:spPr>
        <p:txBody>
          <a:bodyPr wrap="square" lIns="91440" tIns="45720" rIns="91440" bIns="45720" anchor="t">
            <a:spAutoFit/>
          </a:bodyPr>
          <a:lstStyle/>
          <a:p>
            <a:r>
              <a:rPr lang="en-US" sz="1600">
                <a:solidFill>
                  <a:srgbClr val="B73B52"/>
                </a:solidFill>
                <a:latin typeface="Century Gothic"/>
              </a:rPr>
              <a:t>Alabama – Marshall </a:t>
            </a:r>
            <a:endParaRPr lang="en-US">
              <a:solidFill>
                <a:srgbClr val="B73B52"/>
              </a:solidFill>
            </a:endParaRPr>
          </a:p>
        </p:txBody>
      </p:sp>
      <p:sp>
        <p:nvSpPr>
          <p:cNvPr id="3" name="Title 1"/>
          <p:cNvSpPr txBox="1">
            <a:spLocks/>
          </p:cNvSpPr>
          <p:nvPr/>
        </p:nvSpPr>
        <p:spPr>
          <a:xfrm>
            <a:off x="6102086" y="1837942"/>
            <a:ext cx="4890496"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B73B52"/>
                </a:solidFill>
                <a:latin typeface="Century Gothic"/>
              </a:rPr>
              <a:t>CENTRAL AMERICA</a:t>
            </a:r>
            <a:endParaRPr lang="en-US" sz="3700" spc="0" baseline="0" dirty="0">
              <a:solidFill>
                <a:srgbClr val="B73B52"/>
              </a:solidFill>
              <a:latin typeface="Century Gothic"/>
            </a:endParaRPr>
          </a:p>
          <a:p>
            <a:pPr algn="l"/>
            <a:r>
              <a:rPr lang="en-US" sz="2800" b="0" spc="0" dirty="0">
                <a:solidFill>
                  <a:srgbClr val="B73B52"/>
                </a:solidFill>
              </a:rPr>
              <a:t>Disasters</a:t>
            </a:r>
            <a:endParaRPr lang="en-US" sz="2800" b="0" spc="0" baseline="0" dirty="0">
              <a:solidFill>
                <a:srgbClr val="B73B52"/>
              </a:solidFill>
            </a:endParaRPr>
          </a:p>
        </p:txBody>
      </p:sp>
      <p:sp>
        <p:nvSpPr>
          <p:cNvPr id="4" name="Subtitle 2"/>
          <p:cNvSpPr txBox="1">
            <a:spLocks/>
          </p:cNvSpPr>
          <p:nvPr/>
        </p:nvSpPr>
        <p:spPr>
          <a:xfrm>
            <a:off x="6102086" y="3092179"/>
            <a:ext cx="489049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rPr>
              <a:t>Using Earth Observations to Map Flooding for Disaster Monitoring, to Inform Potential Risk, and Prepare for Possible Response </a:t>
            </a:r>
            <a:endParaRPr lang="en-US" sz="1800" dirty="0">
              <a:solidFill>
                <a:schemeClr val="tx1">
                  <a:lumMod val="75000"/>
                  <a:lumOff val="25000"/>
                </a:schemeClr>
              </a:solidFill>
            </a:endParaRPr>
          </a:p>
        </p:txBody>
      </p:sp>
      <p:sp>
        <p:nvSpPr>
          <p:cNvPr id="5" name="TextBox 4"/>
          <p:cNvSpPr txBox="1"/>
          <p:nvPr/>
        </p:nvSpPr>
        <p:spPr>
          <a:xfrm>
            <a:off x="6102086" y="4748692"/>
            <a:ext cx="4738095" cy="523220"/>
          </a:xfrm>
          <a:prstGeom prst="rect">
            <a:avLst/>
          </a:prstGeom>
          <a:noFill/>
        </p:spPr>
        <p:txBody>
          <a:bodyPr wrap="square" lIns="91440" tIns="45720" rIns="91440" bIns="45720" rtlCol="0" anchor="t">
            <a:spAutoFit/>
          </a:bodyPr>
          <a:lstStyle/>
          <a:p>
            <a:r>
              <a:rPr lang="en-US" sz="1400" dirty="0">
                <a:solidFill>
                  <a:srgbClr val="3F3F3F"/>
                </a:solidFill>
                <a:latin typeface="Century Gothic"/>
              </a:rPr>
              <a:t>Lauren Carey, Maria De Los Santos, Deanna Fanelli, Payton Ireland, and Caroline Williams</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ap&#10;&#10;Description automatically generated">
            <a:extLst>
              <a:ext uri="{FF2B5EF4-FFF2-40B4-BE49-F238E27FC236}">
                <a16:creationId xmlns:a16="http://schemas.microsoft.com/office/drawing/2014/main" id="{034B7C60-71F5-4738-B7A5-E1B99E198472}"/>
              </a:ext>
            </a:extLst>
          </p:cNvPr>
          <p:cNvPicPr>
            <a:picLocks noChangeAspect="1"/>
          </p:cNvPicPr>
          <p:nvPr/>
        </p:nvPicPr>
        <p:blipFill>
          <a:blip r:embed="rId3"/>
          <a:stretch>
            <a:fillRect/>
          </a:stretch>
        </p:blipFill>
        <p:spPr>
          <a:xfrm>
            <a:off x="126587" y="1272894"/>
            <a:ext cx="5966253" cy="4678400"/>
          </a:xfrm>
          <a:prstGeom prst="rect">
            <a:avLst/>
          </a:prstGeom>
        </p:spPr>
      </p:pic>
      <p:sp>
        <p:nvSpPr>
          <p:cNvPr id="3" name="Title 4"/>
          <p:cNvSpPr txBox="1">
            <a:spLocks/>
          </p:cNvSpPr>
          <p:nvPr/>
        </p:nvSpPr>
        <p:spPr>
          <a:xfrm>
            <a:off x="360244" y="2655"/>
            <a:ext cx="11603432" cy="10254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HISTORICAL SURFACE WATER (2015) </a:t>
            </a:r>
          </a:p>
        </p:txBody>
      </p:sp>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Clr>
                <a:srgbClr val="B73B52"/>
              </a:buClr>
              <a:buNone/>
            </a:pPr>
            <a:endParaRPr lang="en-US" sz="2000">
              <a:solidFill>
                <a:schemeClr val="tx1">
                  <a:lumMod val="75000"/>
                  <a:lumOff val="25000"/>
                </a:schemeClr>
              </a:solidFill>
              <a:latin typeface="Century Gothic" panose="020F0302020204030204"/>
            </a:endParaRPr>
          </a:p>
        </p:txBody>
      </p:sp>
      <p:pic>
        <p:nvPicPr>
          <p:cNvPr id="5" name="Picture 5" descr="Map&#10;&#10;Description automatically generated">
            <a:extLst>
              <a:ext uri="{FF2B5EF4-FFF2-40B4-BE49-F238E27FC236}">
                <a16:creationId xmlns:a16="http://schemas.microsoft.com/office/drawing/2014/main" id="{233AA7D7-0EA1-417A-A8E1-1804294681E5}"/>
              </a:ext>
            </a:extLst>
          </p:cNvPr>
          <p:cNvPicPr>
            <a:picLocks noChangeAspect="1"/>
          </p:cNvPicPr>
          <p:nvPr/>
        </p:nvPicPr>
        <p:blipFill rotWithShape="1">
          <a:blip r:embed="rId4"/>
          <a:srcRect l="2123" t="2579" r="2041" b="1766"/>
          <a:stretch/>
        </p:blipFill>
        <p:spPr>
          <a:xfrm>
            <a:off x="6157616" y="1324632"/>
            <a:ext cx="5907248" cy="4623978"/>
          </a:xfrm>
          <a:prstGeom prst="rect">
            <a:avLst/>
          </a:prstGeom>
        </p:spPr>
      </p:pic>
      <p:grpSp>
        <p:nvGrpSpPr>
          <p:cNvPr id="32" name="Group 31">
            <a:extLst>
              <a:ext uri="{FF2B5EF4-FFF2-40B4-BE49-F238E27FC236}">
                <a16:creationId xmlns:a16="http://schemas.microsoft.com/office/drawing/2014/main" id="{4AF02758-D60A-4922-B60E-D9E840C4BF9F}"/>
              </a:ext>
            </a:extLst>
          </p:cNvPr>
          <p:cNvGrpSpPr/>
          <p:nvPr/>
        </p:nvGrpSpPr>
        <p:grpSpPr>
          <a:xfrm>
            <a:off x="3524250" y="6164292"/>
            <a:ext cx="6074680" cy="322727"/>
            <a:chOff x="3285445" y="6182151"/>
            <a:chExt cx="6016174" cy="319634"/>
          </a:xfrm>
        </p:grpSpPr>
        <p:sp>
          <p:nvSpPr>
            <p:cNvPr id="43" name="Rectangle 42">
              <a:extLst>
                <a:ext uri="{FF2B5EF4-FFF2-40B4-BE49-F238E27FC236}">
                  <a16:creationId xmlns:a16="http://schemas.microsoft.com/office/drawing/2014/main" id="{EED25EFC-D447-4FAE-B948-994F3A42255F}"/>
                </a:ext>
              </a:extLst>
            </p:cNvPr>
            <p:cNvSpPr/>
            <p:nvPr/>
          </p:nvSpPr>
          <p:spPr>
            <a:xfrm>
              <a:off x="3285445" y="6232270"/>
              <a:ext cx="407517" cy="226409"/>
            </a:xfrm>
            <a:prstGeom prst="rect">
              <a:avLst/>
            </a:prstGeom>
            <a:solidFill>
              <a:srgbClr val="004DA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44" name="Rectangle 43">
              <a:extLst>
                <a:ext uri="{FF2B5EF4-FFF2-40B4-BE49-F238E27FC236}">
                  <a16:creationId xmlns:a16="http://schemas.microsoft.com/office/drawing/2014/main" id="{4B2DFF30-7C99-4694-A0EC-255C2A2A7915}"/>
                </a:ext>
              </a:extLst>
            </p:cNvPr>
            <p:cNvSpPr/>
            <p:nvPr/>
          </p:nvSpPr>
          <p:spPr>
            <a:xfrm>
              <a:off x="5463685" y="6232269"/>
              <a:ext cx="407517" cy="226409"/>
            </a:xfrm>
            <a:prstGeom prst="rect">
              <a:avLst/>
            </a:prstGeom>
            <a:solidFill>
              <a:srgbClr val="E1E1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45" name="TextBox 4">
              <a:extLst>
                <a:ext uri="{FF2B5EF4-FFF2-40B4-BE49-F238E27FC236}">
                  <a16:creationId xmlns:a16="http://schemas.microsoft.com/office/drawing/2014/main" id="{C6E40D16-EFB3-41F5-8B6F-5033350AC678}"/>
                </a:ext>
              </a:extLst>
            </p:cNvPr>
            <p:cNvSpPr txBox="1"/>
            <p:nvPr/>
          </p:nvSpPr>
          <p:spPr>
            <a:xfrm>
              <a:off x="3723867" y="6196957"/>
              <a:ext cx="1538180" cy="3048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Surface Water</a:t>
              </a:r>
              <a:endParaRPr lang="en-US" sz="2000">
                <a:solidFill>
                  <a:schemeClr val="tx1">
                    <a:lumMod val="75000"/>
                    <a:lumOff val="25000"/>
                  </a:schemeClr>
                </a:solidFill>
                <a:cs typeface="Calibri"/>
              </a:endParaRPr>
            </a:p>
          </p:txBody>
        </p:sp>
        <p:sp>
          <p:nvSpPr>
            <p:cNvPr id="46" name="TextBox 5">
              <a:extLst>
                <a:ext uri="{FF2B5EF4-FFF2-40B4-BE49-F238E27FC236}">
                  <a16:creationId xmlns:a16="http://schemas.microsoft.com/office/drawing/2014/main" id="{25600075-9162-454A-AC26-B6B64EAB634A}"/>
                </a:ext>
              </a:extLst>
            </p:cNvPr>
            <p:cNvSpPr txBox="1"/>
            <p:nvPr/>
          </p:nvSpPr>
          <p:spPr>
            <a:xfrm>
              <a:off x="7708607" y="6182151"/>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Watersheds</a:t>
              </a:r>
            </a:p>
          </p:txBody>
        </p:sp>
        <p:sp>
          <p:nvSpPr>
            <p:cNvPr id="47" name="TextBox 6">
              <a:extLst>
                <a:ext uri="{FF2B5EF4-FFF2-40B4-BE49-F238E27FC236}">
                  <a16:creationId xmlns:a16="http://schemas.microsoft.com/office/drawing/2014/main" id="{963A99DA-4341-40A6-A3FE-3BD1E96D88BB}"/>
                </a:ext>
              </a:extLst>
            </p:cNvPr>
            <p:cNvSpPr txBox="1"/>
            <p:nvPr/>
          </p:nvSpPr>
          <p:spPr>
            <a:xfrm>
              <a:off x="5938930" y="6193060"/>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Study Area</a:t>
              </a:r>
            </a:p>
          </p:txBody>
        </p:sp>
        <p:pic>
          <p:nvPicPr>
            <p:cNvPr id="48" name="Picture 47">
              <a:extLst>
                <a:ext uri="{FF2B5EF4-FFF2-40B4-BE49-F238E27FC236}">
                  <a16:creationId xmlns:a16="http://schemas.microsoft.com/office/drawing/2014/main" id="{2F902C88-7AA3-44B9-A92D-25D950AE959D}"/>
                </a:ext>
              </a:extLst>
            </p:cNvPr>
            <p:cNvPicPr>
              <a:picLocks noChangeAspect="1"/>
            </p:cNvPicPr>
            <p:nvPr/>
          </p:nvPicPr>
          <p:blipFill>
            <a:blip r:embed="rId5"/>
            <a:stretch>
              <a:fillRect/>
            </a:stretch>
          </p:blipFill>
          <p:spPr>
            <a:xfrm>
              <a:off x="7365466" y="6308174"/>
              <a:ext cx="320583" cy="74601"/>
            </a:xfrm>
            <a:prstGeom prst="rect">
              <a:avLst/>
            </a:prstGeom>
          </p:spPr>
        </p:pic>
      </p:grpSp>
      <p:grpSp>
        <p:nvGrpSpPr>
          <p:cNvPr id="33" name="Group 32">
            <a:extLst>
              <a:ext uri="{FF2B5EF4-FFF2-40B4-BE49-F238E27FC236}">
                <a16:creationId xmlns:a16="http://schemas.microsoft.com/office/drawing/2014/main" id="{D9FF183A-8E2B-4375-AA73-CBCD34339FE0}"/>
              </a:ext>
            </a:extLst>
          </p:cNvPr>
          <p:cNvGrpSpPr/>
          <p:nvPr/>
        </p:nvGrpSpPr>
        <p:grpSpPr>
          <a:xfrm>
            <a:off x="524085" y="6117267"/>
            <a:ext cx="2599036" cy="373857"/>
            <a:chOff x="524613" y="6035308"/>
            <a:chExt cx="2743198" cy="460659"/>
          </a:xfrm>
        </p:grpSpPr>
        <p:pic>
          <p:nvPicPr>
            <p:cNvPr id="40" name="Graphic 23">
              <a:extLst>
                <a:ext uri="{FF2B5EF4-FFF2-40B4-BE49-F238E27FC236}">
                  <a16:creationId xmlns:a16="http://schemas.microsoft.com/office/drawing/2014/main" id="{B13BF554-AF77-41D6-BC71-3840F80C26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41" name="TextBox 10">
              <a:extLst>
                <a:ext uri="{FF2B5EF4-FFF2-40B4-BE49-F238E27FC236}">
                  <a16:creationId xmlns:a16="http://schemas.microsoft.com/office/drawing/2014/main" id="{90B2C501-04C7-4530-8C42-3597DF57DB33}"/>
                </a:ext>
              </a:extLst>
            </p:cNvPr>
            <p:cNvSpPr txBox="1"/>
            <p:nvPr/>
          </p:nvSpPr>
          <p:spPr>
            <a:xfrm>
              <a:off x="524613" y="6035308"/>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160 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322 Km</a:t>
              </a:r>
              <a:endParaRPr lang="en-US" sz="1100" b="1">
                <a:solidFill>
                  <a:schemeClr val="tx1">
                    <a:lumMod val="75000"/>
                    <a:lumOff val="25000"/>
                  </a:schemeClr>
                </a:solidFill>
                <a:latin typeface="Century Gothic"/>
                <a:cs typeface="Calibri"/>
              </a:endParaRPr>
            </a:p>
          </p:txBody>
        </p:sp>
      </p:grpSp>
      <p:pic>
        <p:nvPicPr>
          <p:cNvPr id="34" name="Graphic 11">
            <a:extLst>
              <a:ext uri="{FF2B5EF4-FFF2-40B4-BE49-F238E27FC236}">
                <a16:creationId xmlns:a16="http://schemas.microsoft.com/office/drawing/2014/main" id="{B139D37D-FA6D-4B92-95D6-19971020A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8303" y="6385158"/>
            <a:ext cx="1330435" cy="103893"/>
          </a:xfrm>
          <a:prstGeom prst="rect">
            <a:avLst/>
          </a:prstGeom>
        </p:spPr>
      </p:pic>
      <p:pic>
        <p:nvPicPr>
          <p:cNvPr id="35" name="Graphic 12" descr="Arrow Up with solid fill">
            <a:extLst>
              <a:ext uri="{FF2B5EF4-FFF2-40B4-BE49-F238E27FC236}">
                <a16:creationId xmlns:a16="http://schemas.microsoft.com/office/drawing/2014/main" id="{8FF16695-0EEA-4F03-BE7B-F485B4827F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732" y="6027970"/>
            <a:ext cx="422317" cy="469647"/>
          </a:xfrm>
          <a:prstGeom prst="rect">
            <a:avLst/>
          </a:prstGeom>
        </p:spPr>
      </p:pic>
      <p:sp>
        <p:nvSpPr>
          <p:cNvPr id="36" name="TextBox 13">
            <a:extLst>
              <a:ext uri="{FF2B5EF4-FFF2-40B4-BE49-F238E27FC236}">
                <a16:creationId xmlns:a16="http://schemas.microsoft.com/office/drawing/2014/main" id="{1D8A62BC-0891-430B-B954-D3781BB4A1DC}"/>
              </a:ext>
            </a:extLst>
          </p:cNvPr>
          <p:cNvSpPr txBox="1"/>
          <p:nvPr/>
        </p:nvSpPr>
        <p:spPr>
          <a:xfrm>
            <a:off x="9951688" y="6107355"/>
            <a:ext cx="31235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rPr>
              <a:t>0</a:t>
            </a:r>
            <a:endParaRPr lang="en-US" sz="1200" b="1">
              <a:solidFill>
                <a:schemeClr val="tx1">
                  <a:lumMod val="75000"/>
                  <a:lumOff val="25000"/>
                </a:schemeClr>
              </a:solidFill>
              <a:latin typeface="Century Gothic"/>
              <a:cs typeface="Calibri"/>
            </a:endParaRPr>
          </a:p>
        </p:txBody>
      </p:sp>
      <p:sp>
        <p:nvSpPr>
          <p:cNvPr id="37" name="TextBox 14">
            <a:extLst>
              <a:ext uri="{FF2B5EF4-FFF2-40B4-BE49-F238E27FC236}">
                <a16:creationId xmlns:a16="http://schemas.microsoft.com/office/drawing/2014/main" id="{1647FB2D-8EA6-48A5-8352-961B08CF9DBE}"/>
              </a:ext>
            </a:extLst>
          </p:cNvPr>
          <p:cNvSpPr txBox="1"/>
          <p:nvPr/>
        </p:nvSpPr>
        <p:spPr>
          <a:xfrm>
            <a:off x="11009671" y="6107355"/>
            <a:ext cx="95470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160 Km</a:t>
            </a:r>
          </a:p>
        </p:txBody>
      </p:sp>
      <p:sp>
        <p:nvSpPr>
          <p:cNvPr id="38" name="TextBox 15">
            <a:extLst>
              <a:ext uri="{FF2B5EF4-FFF2-40B4-BE49-F238E27FC236}">
                <a16:creationId xmlns:a16="http://schemas.microsoft.com/office/drawing/2014/main" id="{CE5EB9F0-7705-41D5-9471-A03F77789532}"/>
              </a:ext>
            </a:extLst>
          </p:cNvPr>
          <p:cNvSpPr txBox="1"/>
          <p:nvPr/>
        </p:nvSpPr>
        <p:spPr>
          <a:xfrm>
            <a:off x="10600332" y="6107355"/>
            <a:ext cx="5138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rgbClr val="3F3F3F"/>
                </a:solidFill>
                <a:latin typeface="Century Gothic"/>
                <a:cs typeface="Calibri"/>
              </a:rPr>
              <a:t>80</a:t>
            </a:r>
          </a:p>
        </p:txBody>
      </p:sp>
      <p:pic>
        <p:nvPicPr>
          <p:cNvPr id="39" name="Graphic 16" descr="Arrow Up with solid fill">
            <a:extLst>
              <a:ext uri="{FF2B5EF4-FFF2-40B4-BE49-F238E27FC236}">
                <a16:creationId xmlns:a16="http://schemas.microsoft.com/office/drawing/2014/main" id="{1F8DE60C-7349-4EF3-9C82-F3A5B40276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49951" y="6027970"/>
            <a:ext cx="422317" cy="469647"/>
          </a:xfrm>
          <a:prstGeom prst="rect">
            <a:avLst/>
          </a:prstGeom>
        </p:spPr>
      </p:pic>
      <p:sp>
        <p:nvSpPr>
          <p:cNvPr id="52" name="TextBox 1">
            <a:extLst>
              <a:ext uri="{FF2B5EF4-FFF2-40B4-BE49-F238E27FC236}">
                <a16:creationId xmlns:a16="http://schemas.microsoft.com/office/drawing/2014/main" id="{732B0938-F4D6-41E7-AA68-630EC5A44086}"/>
              </a:ext>
            </a:extLst>
          </p:cNvPr>
          <p:cNvSpPr txBox="1"/>
          <p:nvPr/>
        </p:nvSpPr>
        <p:spPr>
          <a:xfrm>
            <a:off x="55132" y="1027179"/>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2015 Surface Water Map: (Guatemala, Belize, Honduras, El Salvador)</a:t>
            </a:r>
          </a:p>
        </p:txBody>
      </p:sp>
      <p:sp>
        <p:nvSpPr>
          <p:cNvPr id="54" name="TextBox 2">
            <a:extLst>
              <a:ext uri="{FF2B5EF4-FFF2-40B4-BE49-F238E27FC236}">
                <a16:creationId xmlns:a16="http://schemas.microsoft.com/office/drawing/2014/main" id="{A7FB0546-30C6-4400-9414-4EB1D936C904}"/>
              </a:ext>
            </a:extLst>
          </p:cNvPr>
          <p:cNvSpPr txBox="1"/>
          <p:nvPr/>
        </p:nvSpPr>
        <p:spPr>
          <a:xfrm>
            <a:off x="6112984" y="1029153"/>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rPr>
              <a:t>2015 Surface Water Map: (Nicaragua, Costa Rica, Panama)</a:t>
            </a:r>
          </a:p>
        </p:txBody>
      </p:sp>
    </p:spTree>
    <p:extLst>
      <p:ext uri="{BB962C8B-B14F-4D97-AF65-F5344CB8AC3E}">
        <p14:creationId xmlns:p14="http://schemas.microsoft.com/office/powerpoint/2010/main" val="1808229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Clr>
                <a:srgbClr val="B73B52"/>
              </a:buClr>
              <a:buNone/>
            </a:pPr>
            <a:endParaRPr lang="en-US" sz="2000">
              <a:solidFill>
                <a:schemeClr val="tx1">
                  <a:lumMod val="75000"/>
                  <a:lumOff val="25000"/>
                </a:schemeClr>
              </a:solidFill>
              <a:latin typeface="Century Gothic" panose="020F0302020204030204"/>
            </a:endParaRPr>
          </a:p>
        </p:txBody>
      </p:sp>
      <p:pic>
        <p:nvPicPr>
          <p:cNvPr id="17" name="Picture 17" descr="Map&#10;&#10;Description automatically generated">
            <a:extLst>
              <a:ext uri="{FF2B5EF4-FFF2-40B4-BE49-F238E27FC236}">
                <a16:creationId xmlns:a16="http://schemas.microsoft.com/office/drawing/2014/main" id="{02F51770-470E-4C1B-8D38-3F18D17052C2}"/>
              </a:ext>
            </a:extLst>
          </p:cNvPr>
          <p:cNvPicPr>
            <a:picLocks noChangeAspect="1"/>
          </p:cNvPicPr>
          <p:nvPr/>
        </p:nvPicPr>
        <p:blipFill rotWithShape="1">
          <a:blip r:embed="rId3"/>
          <a:srcRect l="2045" t="2601" r="2068" b="2851"/>
          <a:stretch/>
        </p:blipFill>
        <p:spPr>
          <a:xfrm>
            <a:off x="6161843" y="1345152"/>
            <a:ext cx="5904998" cy="4626144"/>
          </a:xfrm>
          <a:prstGeom prst="rect">
            <a:avLst/>
          </a:prstGeom>
        </p:spPr>
      </p:pic>
      <p:sp>
        <p:nvSpPr>
          <p:cNvPr id="33" name="TextBox 1">
            <a:extLst>
              <a:ext uri="{FF2B5EF4-FFF2-40B4-BE49-F238E27FC236}">
                <a16:creationId xmlns:a16="http://schemas.microsoft.com/office/drawing/2014/main" id="{732B0938-F4D6-41E7-AA68-630EC5A44086}"/>
              </a:ext>
            </a:extLst>
          </p:cNvPr>
          <p:cNvSpPr txBox="1"/>
          <p:nvPr/>
        </p:nvSpPr>
        <p:spPr>
          <a:xfrm>
            <a:off x="55132" y="1027179"/>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2020 Surface Water Map: (Guatemala, Belize, Honduras, El Salvador)</a:t>
            </a:r>
          </a:p>
        </p:txBody>
      </p:sp>
      <p:sp>
        <p:nvSpPr>
          <p:cNvPr id="34" name="TextBox 2">
            <a:extLst>
              <a:ext uri="{FF2B5EF4-FFF2-40B4-BE49-F238E27FC236}">
                <a16:creationId xmlns:a16="http://schemas.microsoft.com/office/drawing/2014/main" id="{A7FB0546-30C6-4400-9414-4EB1D936C904}"/>
              </a:ext>
            </a:extLst>
          </p:cNvPr>
          <p:cNvSpPr txBox="1"/>
          <p:nvPr/>
        </p:nvSpPr>
        <p:spPr>
          <a:xfrm>
            <a:off x="6112984" y="1029153"/>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rPr>
              <a:t>2020 Surface Water Map: (Nicaragua, Costa Rica, Panama)</a:t>
            </a:r>
          </a:p>
        </p:txBody>
      </p:sp>
      <p:pic>
        <p:nvPicPr>
          <p:cNvPr id="4" name="Picture 4" descr="Map&#10;&#10;Description automatically generated">
            <a:extLst>
              <a:ext uri="{FF2B5EF4-FFF2-40B4-BE49-F238E27FC236}">
                <a16:creationId xmlns:a16="http://schemas.microsoft.com/office/drawing/2014/main" id="{F20B60C3-9618-4C8E-82D7-E20A6172B9E2}"/>
              </a:ext>
            </a:extLst>
          </p:cNvPr>
          <p:cNvPicPr>
            <a:picLocks noChangeAspect="1"/>
          </p:cNvPicPr>
          <p:nvPr/>
        </p:nvPicPr>
        <p:blipFill>
          <a:blip r:embed="rId4"/>
          <a:stretch>
            <a:fillRect/>
          </a:stretch>
        </p:blipFill>
        <p:spPr>
          <a:xfrm>
            <a:off x="37495" y="1306106"/>
            <a:ext cx="6057295" cy="4751462"/>
          </a:xfrm>
          <a:prstGeom prst="rect">
            <a:avLst/>
          </a:prstGeom>
        </p:spPr>
      </p:pic>
      <p:sp>
        <p:nvSpPr>
          <p:cNvPr id="5" name="Title 4">
            <a:extLst>
              <a:ext uri="{FF2B5EF4-FFF2-40B4-BE49-F238E27FC236}">
                <a16:creationId xmlns:a16="http://schemas.microsoft.com/office/drawing/2014/main" id="{B301D76D-4236-4F23-9394-20DC293E0669}"/>
              </a:ext>
            </a:extLst>
          </p:cNvPr>
          <p:cNvSpPr txBox="1">
            <a:spLocks/>
          </p:cNvSpPr>
          <p:nvPr/>
        </p:nvSpPr>
        <p:spPr>
          <a:xfrm>
            <a:off x="360244" y="2655"/>
            <a:ext cx="11603432" cy="10254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HISTORICAL SURFACE WATER (2020) </a:t>
            </a:r>
          </a:p>
        </p:txBody>
      </p:sp>
      <p:grpSp>
        <p:nvGrpSpPr>
          <p:cNvPr id="7" name="Group 6">
            <a:extLst>
              <a:ext uri="{FF2B5EF4-FFF2-40B4-BE49-F238E27FC236}">
                <a16:creationId xmlns:a16="http://schemas.microsoft.com/office/drawing/2014/main" id="{31AEC65B-8326-4AC8-9470-0A43F1A4F087}"/>
              </a:ext>
            </a:extLst>
          </p:cNvPr>
          <p:cNvGrpSpPr/>
          <p:nvPr/>
        </p:nvGrpSpPr>
        <p:grpSpPr>
          <a:xfrm>
            <a:off x="3524250" y="6164292"/>
            <a:ext cx="6074680" cy="322727"/>
            <a:chOff x="3285445" y="6182151"/>
            <a:chExt cx="6016174" cy="319634"/>
          </a:xfrm>
        </p:grpSpPr>
        <p:sp>
          <p:nvSpPr>
            <p:cNvPr id="29" name="Rectangle 28">
              <a:extLst>
                <a:ext uri="{FF2B5EF4-FFF2-40B4-BE49-F238E27FC236}">
                  <a16:creationId xmlns:a16="http://schemas.microsoft.com/office/drawing/2014/main" id="{558E1E30-5AE0-45D5-840A-93B6EFCA52FA}"/>
                </a:ext>
              </a:extLst>
            </p:cNvPr>
            <p:cNvSpPr/>
            <p:nvPr/>
          </p:nvSpPr>
          <p:spPr>
            <a:xfrm>
              <a:off x="3285445" y="6232270"/>
              <a:ext cx="407517" cy="226409"/>
            </a:xfrm>
            <a:prstGeom prst="rect">
              <a:avLst/>
            </a:prstGeom>
            <a:solidFill>
              <a:srgbClr val="004DA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1" name="Rectangle 30">
              <a:extLst>
                <a:ext uri="{FF2B5EF4-FFF2-40B4-BE49-F238E27FC236}">
                  <a16:creationId xmlns:a16="http://schemas.microsoft.com/office/drawing/2014/main" id="{DCA4A781-4D39-4CDB-B08A-1B4C8F7F01FC}"/>
                </a:ext>
              </a:extLst>
            </p:cNvPr>
            <p:cNvSpPr/>
            <p:nvPr/>
          </p:nvSpPr>
          <p:spPr>
            <a:xfrm>
              <a:off x="5463685" y="6232269"/>
              <a:ext cx="407517" cy="226409"/>
            </a:xfrm>
            <a:prstGeom prst="rect">
              <a:avLst/>
            </a:prstGeom>
            <a:solidFill>
              <a:srgbClr val="E1E1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2" name="TextBox 31">
              <a:extLst>
                <a:ext uri="{FF2B5EF4-FFF2-40B4-BE49-F238E27FC236}">
                  <a16:creationId xmlns:a16="http://schemas.microsoft.com/office/drawing/2014/main" id="{319CB75F-0086-407B-B3C4-FD5FB60F9B9A}"/>
                </a:ext>
              </a:extLst>
            </p:cNvPr>
            <p:cNvSpPr txBox="1"/>
            <p:nvPr/>
          </p:nvSpPr>
          <p:spPr>
            <a:xfrm>
              <a:off x="3723867" y="6196957"/>
              <a:ext cx="1538180" cy="3048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Surface Water</a:t>
              </a:r>
              <a:endParaRPr lang="en-US" sz="2000">
                <a:solidFill>
                  <a:schemeClr val="tx1">
                    <a:lumMod val="75000"/>
                    <a:lumOff val="25000"/>
                  </a:schemeClr>
                </a:solidFill>
                <a:cs typeface="Calibri"/>
              </a:endParaRPr>
            </a:p>
          </p:txBody>
        </p:sp>
        <p:sp>
          <p:nvSpPr>
            <p:cNvPr id="35" name="TextBox 34">
              <a:extLst>
                <a:ext uri="{FF2B5EF4-FFF2-40B4-BE49-F238E27FC236}">
                  <a16:creationId xmlns:a16="http://schemas.microsoft.com/office/drawing/2014/main" id="{948F7E35-E036-45E8-AED8-5504F0A91762}"/>
                </a:ext>
              </a:extLst>
            </p:cNvPr>
            <p:cNvSpPr txBox="1"/>
            <p:nvPr/>
          </p:nvSpPr>
          <p:spPr>
            <a:xfrm>
              <a:off x="7708607" y="6182151"/>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Watersheds</a:t>
              </a:r>
            </a:p>
          </p:txBody>
        </p:sp>
        <p:sp>
          <p:nvSpPr>
            <p:cNvPr id="42" name="TextBox 41">
              <a:extLst>
                <a:ext uri="{FF2B5EF4-FFF2-40B4-BE49-F238E27FC236}">
                  <a16:creationId xmlns:a16="http://schemas.microsoft.com/office/drawing/2014/main" id="{B1D222E0-0E8E-46F1-85D9-F8A1E8663F0D}"/>
                </a:ext>
              </a:extLst>
            </p:cNvPr>
            <p:cNvSpPr txBox="1"/>
            <p:nvPr/>
          </p:nvSpPr>
          <p:spPr>
            <a:xfrm>
              <a:off x="5938930" y="6193060"/>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Study Area</a:t>
              </a:r>
            </a:p>
          </p:txBody>
        </p:sp>
        <p:pic>
          <p:nvPicPr>
            <p:cNvPr id="45" name="Picture 44">
              <a:extLst>
                <a:ext uri="{FF2B5EF4-FFF2-40B4-BE49-F238E27FC236}">
                  <a16:creationId xmlns:a16="http://schemas.microsoft.com/office/drawing/2014/main" id="{A76B7E4D-69DC-46DA-ACE5-8DE43B377641}"/>
                </a:ext>
              </a:extLst>
            </p:cNvPr>
            <p:cNvPicPr>
              <a:picLocks noChangeAspect="1"/>
            </p:cNvPicPr>
            <p:nvPr/>
          </p:nvPicPr>
          <p:blipFill>
            <a:blip r:embed="rId5"/>
            <a:stretch>
              <a:fillRect/>
            </a:stretch>
          </p:blipFill>
          <p:spPr>
            <a:xfrm>
              <a:off x="7365466" y="6308174"/>
              <a:ext cx="320583" cy="74601"/>
            </a:xfrm>
            <a:prstGeom prst="rect">
              <a:avLst/>
            </a:prstGeom>
          </p:spPr>
        </p:pic>
      </p:grpSp>
      <p:grpSp>
        <p:nvGrpSpPr>
          <p:cNvPr id="8" name="Group 7">
            <a:extLst>
              <a:ext uri="{FF2B5EF4-FFF2-40B4-BE49-F238E27FC236}">
                <a16:creationId xmlns:a16="http://schemas.microsoft.com/office/drawing/2014/main" id="{6220840C-D11A-4B4B-8B9F-004BD4B378E1}"/>
              </a:ext>
            </a:extLst>
          </p:cNvPr>
          <p:cNvGrpSpPr/>
          <p:nvPr/>
        </p:nvGrpSpPr>
        <p:grpSpPr>
          <a:xfrm>
            <a:off x="524085" y="6117267"/>
            <a:ext cx="2599036" cy="373857"/>
            <a:chOff x="524613" y="6035308"/>
            <a:chExt cx="2743198" cy="460659"/>
          </a:xfrm>
        </p:grpSpPr>
        <p:pic>
          <p:nvPicPr>
            <p:cNvPr id="49" name="Graphic 23">
              <a:extLst>
                <a:ext uri="{FF2B5EF4-FFF2-40B4-BE49-F238E27FC236}">
                  <a16:creationId xmlns:a16="http://schemas.microsoft.com/office/drawing/2014/main" id="{4E646F9A-B276-40D5-BE7B-F56D0537D1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51" name="TextBox 10">
              <a:extLst>
                <a:ext uri="{FF2B5EF4-FFF2-40B4-BE49-F238E27FC236}">
                  <a16:creationId xmlns:a16="http://schemas.microsoft.com/office/drawing/2014/main" id="{7C22B87D-F7E6-4D71-A9A6-6881ECFD181C}"/>
                </a:ext>
              </a:extLst>
            </p:cNvPr>
            <p:cNvSpPr txBox="1"/>
            <p:nvPr/>
          </p:nvSpPr>
          <p:spPr>
            <a:xfrm>
              <a:off x="524613" y="6035308"/>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160 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322 Km</a:t>
              </a:r>
              <a:endParaRPr lang="en-US" sz="1100" b="1">
                <a:solidFill>
                  <a:schemeClr val="tx1">
                    <a:lumMod val="75000"/>
                    <a:lumOff val="25000"/>
                  </a:schemeClr>
                </a:solidFill>
                <a:latin typeface="Century Gothic"/>
                <a:cs typeface="Calibri"/>
              </a:endParaRPr>
            </a:p>
          </p:txBody>
        </p:sp>
      </p:grpSp>
      <p:pic>
        <p:nvPicPr>
          <p:cNvPr id="9" name="Graphic 11">
            <a:extLst>
              <a:ext uri="{FF2B5EF4-FFF2-40B4-BE49-F238E27FC236}">
                <a16:creationId xmlns:a16="http://schemas.microsoft.com/office/drawing/2014/main" id="{326F57E3-53C0-469B-B298-AAC3767EC2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8303" y="6385158"/>
            <a:ext cx="1330435" cy="103893"/>
          </a:xfrm>
          <a:prstGeom prst="rect">
            <a:avLst/>
          </a:prstGeom>
        </p:spPr>
      </p:pic>
      <p:pic>
        <p:nvPicPr>
          <p:cNvPr id="10" name="Graphic 12" descr="Arrow Up with solid fill">
            <a:extLst>
              <a:ext uri="{FF2B5EF4-FFF2-40B4-BE49-F238E27FC236}">
                <a16:creationId xmlns:a16="http://schemas.microsoft.com/office/drawing/2014/main" id="{0B11973B-E37A-4323-AE7B-741AA962BB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732" y="6027970"/>
            <a:ext cx="422317" cy="469647"/>
          </a:xfrm>
          <a:prstGeom prst="rect">
            <a:avLst/>
          </a:prstGeom>
        </p:spPr>
      </p:pic>
      <p:sp>
        <p:nvSpPr>
          <p:cNvPr id="11" name="TextBox 13">
            <a:extLst>
              <a:ext uri="{FF2B5EF4-FFF2-40B4-BE49-F238E27FC236}">
                <a16:creationId xmlns:a16="http://schemas.microsoft.com/office/drawing/2014/main" id="{F9650EED-623B-4543-9A6F-E75E7EC17B4A}"/>
              </a:ext>
            </a:extLst>
          </p:cNvPr>
          <p:cNvSpPr txBox="1"/>
          <p:nvPr/>
        </p:nvSpPr>
        <p:spPr>
          <a:xfrm>
            <a:off x="9951688" y="6107355"/>
            <a:ext cx="31235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rPr>
              <a:t>0</a:t>
            </a:r>
            <a:endParaRPr lang="en-US" sz="1200" b="1">
              <a:solidFill>
                <a:schemeClr val="tx1">
                  <a:lumMod val="75000"/>
                  <a:lumOff val="25000"/>
                </a:schemeClr>
              </a:solidFill>
              <a:latin typeface="Century Gothic"/>
              <a:cs typeface="Calibri"/>
            </a:endParaRPr>
          </a:p>
        </p:txBody>
      </p:sp>
      <p:sp>
        <p:nvSpPr>
          <p:cNvPr id="12" name="TextBox 14">
            <a:extLst>
              <a:ext uri="{FF2B5EF4-FFF2-40B4-BE49-F238E27FC236}">
                <a16:creationId xmlns:a16="http://schemas.microsoft.com/office/drawing/2014/main" id="{D63EACE5-6F72-444A-B639-19CEB3234466}"/>
              </a:ext>
            </a:extLst>
          </p:cNvPr>
          <p:cNvSpPr txBox="1"/>
          <p:nvPr/>
        </p:nvSpPr>
        <p:spPr>
          <a:xfrm>
            <a:off x="11009671" y="6107355"/>
            <a:ext cx="95470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160 Km</a:t>
            </a:r>
          </a:p>
        </p:txBody>
      </p:sp>
      <p:sp>
        <p:nvSpPr>
          <p:cNvPr id="13" name="TextBox 15">
            <a:extLst>
              <a:ext uri="{FF2B5EF4-FFF2-40B4-BE49-F238E27FC236}">
                <a16:creationId xmlns:a16="http://schemas.microsoft.com/office/drawing/2014/main" id="{C8964142-1FCE-48B5-ADEC-476BF7BC39E2}"/>
              </a:ext>
            </a:extLst>
          </p:cNvPr>
          <p:cNvSpPr txBox="1"/>
          <p:nvPr/>
        </p:nvSpPr>
        <p:spPr>
          <a:xfrm>
            <a:off x="10600332" y="6107355"/>
            <a:ext cx="5138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rgbClr val="3F3F3F"/>
                </a:solidFill>
                <a:latin typeface="Century Gothic"/>
                <a:cs typeface="Calibri"/>
              </a:rPr>
              <a:t>80</a:t>
            </a:r>
          </a:p>
        </p:txBody>
      </p:sp>
      <p:pic>
        <p:nvPicPr>
          <p:cNvPr id="14" name="Graphic 16" descr="Arrow Up with solid fill">
            <a:extLst>
              <a:ext uri="{FF2B5EF4-FFF2-40B4-BE49-F238E27FC236}">
                <a16:creationId xmlns:a16="http://schemas.microsoft.com/office/drawing/2014/main" id="{55992946-9652-4C43-9B6F-FD653D9EC9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49951" y="6027970"/>
            <a:ext cx="422317" cy="469647"/>
          </a:xfrm>
          <a:prstGeom prst="rect">
            <a:avLst/>
          </a:prstGeom>
        </p:spPr>
      </p:pic>
    </p:spTree>
    <p:extLst>
      <p:ext uri="{BB962C8B-B14F-4D97-AF65-F5344CB8AC3E}">
        <p14:creationId xmlns:p14="http://schemas.microsoft.com/office/powerpoint/2010/main" val="1372480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None/>
            </a:pPr>
            <a:endParaRPr lang="en-US" sz="2000">
              <a:solidFill>
                <a:schemeClr val="tx1">
                  <a:lumMod val="75000"/>
                  <a:lumOff val="25000"/>
                </a:schemeClr>
              </a:solidFill>
              <a:latin typeface="Century Gothic" panose="020F0302020204030204"/>
            </a:endParaRPr>
          </a:p>
        </p:txBody>
      </p:sp>
      <p:pic>
        <p:nvPicPr>
          <p:cNvPr id="19" name="Picture 19" descr="Map&#10;&#10;Description automatically generated">
            <a:extLst>
              <a:ext uri="{FF2B5EF4-FFF2-40B4-BE49-F238E27FC236}">
                <a16:creationId xmlns:a16="http://schemas.microsoft.com/office/drawing/2014/main" id="{9EC0133B-63DB-4447-B528-E65CBB744BD9}"/>
              </a:ext>
            </a:extLst>
          </p:cNvPr>
          <p:cNvPicPr>
            <a:picLocks noChangeAspect="1"/>
          </p:cNvPicPr>
          <p:nvPr/>
        </p:nvPicPr>
        <p:blipFill rotWithShape="1">
          <a:blip r:embed="rId3"/>
          <a:srcRect l="2284" t="3318" r="2164" b="2765"/>
          <a:stretch/>
        </p:blipFill>
        <p:spPr>
          <a:xfrm>
            <a:off x="6156075" y="1358339"/>
            <a:ext cx="5907993" cy="4630413"/>
          </a:xfrm>
          <a:prstGeom prst="rect">
            <a:avLst/>
          </a:prstGeom>
        </p:spPr>
      </p:pic>
      <p:sp>
        <p:nvSpPr>
          <p:cNvPr id="30" name="TextBox 1">
            <a:extLst>
              <a:ext uri="{FF2B5EF4-FFF2-40B4-BE49-F238E27FC236}">
                <a16:creationId xmlns:a16="http://schemas.microsoft.com/office/drawing/2014/main" id="{732B0938-F4D6-41E7-AA68-630EC5A44086}"/>
              </a:ext>
            </a:extLst>
          </p:cNvPr>
          <p:cNvSpPr txBox="1"/>
          <p:nvPr/>
        </p:nvSpPr>
        <p:spPr>
          <a:xfrm>
            <a:off x="55132" y="1027179"/>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2021 Surface Water Map: (Guatemala, Belize, Honduras, El Salvador)</a:t>
            </a:r>
          </a:p>
        </p:txBody>
      </p:sp>
      <p:sp>
        <p:nvSpPr>
          <p:cNvPr id="31" name="TextBox 2">
            <a:extLst>
              <a:ext uri="{FF2B5EF4-FFF2-40B4-BE49-F238E27FC236}">
                <a16:creationId xmlns:a16="http://schemas.microsoft.com/office/drawing/2014/main" id="{A7FB0546-30C6-4400-9414-4EB1D936C904}"/>
              </a:ext>
            </a:extLst>
          </p:cNvPr>
          <p:cNvSpPr txBox="1"/>
          <p:nvPr/>
        </p:nvSpPr>
        <p:spPr>
          <a:xfrm>
            <a:off x="6112984" y="1029153"/>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rPr>
              <a:t>2021 Surface Water Map: (Nicaragua, Costa Rica, Panama)</a:t>
            </a:r>
          </a:p>
        </p:txBody>
      </p:sp>
      <p:pic>
        <p:nvPicPr>
          <p:cNvPr id="4" name="Picture 4" descr="Map&#10;&#10;Description automatically generated">
            <a:extLst>
              <a:ext uri="{FF2B5EF4-FFF2-40B4-BE49-F238E27FC236}">
                <a16:creationId xmlns:a16="http://schemas.microsoft.com/office/drawing/2014/main" id="{905445A2-E2FF-4F08-AA04-FAE563CD8596}"/>
              </a:ext>
            </a:extLst>
          </p:cNvPr>
          <p:cNvPicPr>
            <a:picLocks noChangeAspect="1"/>
          </p:cNvPicPr>
          <p:nvPr/>
        </p:nvPicPr>
        <p:blipFill>
          <a:blip r:embed="rId4"/>
          <a:stretch>
            <a:fillRect/>
          </a:stretch>
        </p:blipFill>
        <p:spPr>
          <a:xfrm>
            <a:off x="61686" y="1296337"/>
            <a:ext cx="6057295" cy="4763557"/>
          </a:xfrm>
          <a:prstGeom prst="rect">
            <a:avLst/>
          </a:prstGeom>
        </p:spPr>
      </p:pic>
      <p:sp>
        <p:nvSpPr>
          <p:cNvPr id="5" name="Title 4">
            <a:extLst>
              <a:ext uri="{FF2B5EF4-FFF2-40B4-BE49-F238E27FC236}">
                <a16:creationId xmlns:a16="http://schemas.microsoft.com/office/drawing/2014/main" id="{093FE9B4-5722-4B87-B419-C41C10E4E07E}"/>
              </a:ext>
            </a:extLst>
          </p:cNvPr>
          <p:cNvSpPr txBox="1">
            <a:spLocks/>
          </p:cNvSpPr>
          <p:nvPr/>
        </p:nvSpPr>
        <p:spPr>
          <a:xfrm>
            <a:off x="360244" y="2655"/>
            <a:ext cx="11603432" cy="10254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HISTORICAL SURFACE WATER (2021) </a:t>
            </a:r>
          </a:p>
        </p:txBody>
      </p:sp>
      <p:grpSp>
        <p:nvGrpSpPr>
          <p:cNvPr id="7" name="Group 6">
            <a:extLst>
              <a:ext uri="{FF2B5EF4-FFF2-40B4-BE49-F238E27FC236}">
                <a16:creationId xmlns:a16="http://schemas.microsoft.com/office/drawing/2014/main" id="{9B5E1358-A37C-4165-8CE9-13087218CA2E}"/>
              </a:ext>
            </a:extLst>
          </p:cNvPr>
          <p:cNvGrpSpPr/>
          <p:nvPr/>
        </p:nvGrpSpPr>
        <p:grpSpPr>
          <a:xfrm>
            <a:off x="3524250" y="6164292"/>
            <a:ext cx="6074680" cy="322727"/>
            <a:chOff x="3285445" y="6182151"/>
            <a:chExt cx="6016174" cy="319634"/>
          </a:xfrm>
        </p:grpSpPr>
        <p:sp>
          <p:nvSpPr>
            <p:cNvPr id="29" name="Rectangle 28">
              <a:extLst>
                <a:ext uri="{FF2B5EF4-FFF2-40B4-BE49-F238E27FC236}">
                  <a16:creationId xmlns:a16="http://schemas.microsoft.com/office/drawing/2014/main" id="{D159492A-BAE9-41EB-8E2B-3C4AE5ADFD11}"/>
                </a:ext>
              </a:extLst>
            </p:cNvPr>
            <p:cNvSpPr/>
            <p:nvPr/>
          </p:nvSpPr>
          <p:spPr>
            <a:xfrm>
              <a:off x="3285445" y="6232270"/>
              <a:ext cx="407517" cy="226409"/>
            </a:xfrm>
            <a:prstGeom prst="rect">
              <a:avLst/>
            </a:prstGeom>
            <a:solidFill>
              <a:srgbClr val="004DA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2" name="Rectangle 31">
              <a:extLst>
                <a:ext uri="{FF2B5EF4-FFF2-40B4-BE49-F238E27FC236}">
                  <a16:creationId xmlns:a16="http://schemas.microsoft.com/office/drawing/2014/main" id="{D6D4CD98-41EB-4CDF-8A12-528EAD370A80}"/>
                </a:ext>
              </a:extLst>
            </p:cNvPr>
            <p:cNvSpPr/>
            <p:nvPr/>
          </p:nvSpPr>
          <p:spPr>
            <a:xfrm>
              <a:off x="5463685" y="6232269"/>
              <a:ext cx="407517" cy="226409"/>
            </a:xfrm>
            <a:prstGeom prst="rect">
              <a:avLst/>
            </a:prstGeom>
            <a:solidFill>
              <a:srgbClr val="E1E1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3" name="TextBox 32">
              <a:extLst>
                <a:ext uri="{FF2B5EF4-FFF2-40B4-BE49-F238E27FC236}">
                  <a16:creationId xmlns:a16="http://schemas.microsoft.com/office/drawing/2014/main" id="{562D88B0-1132-4675-9AA1-FAE022CBE87A}"/>
                </a:ext>
              </a:extLst>
            </p:cNvPr>
            <p:cNvSpPr txBox="1"/>
            <p:nvPr/>
          </p:nvSpPr>
          <p:spPr>
            <a:xfrm>
              <a:off x="3723867" y="6196957"/>
              <a:ext cx="1538180" cy="3048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Surface Water</a:t>
              </a:r>
              <a:endParaRPr lang="en-US" sz="2000">
                <a:solidFill>
                  <a:schemeClr val="tx1">
                    <a:lumMod val="75000"/>
                    <a:lumOff val="25000"/>
                  </a:schemeClr>
                </a:solidFill>
                <a:cs typeface="Calibri"/>
              </a:endParaRPr>
            </a:p>
          </p:txBody>
        </p:sp>
        <p:sp>
          <p:nvSpPr>
            <p:cNvPr id="40" name="TextBox 39">
              <a:extLst>
                <a:ext uri="{FF2B5EF4-FFF2-40B4-BE49-F238E27FC236}">
                  <a16:creationId xmlns:a16="http://schemas.microsoft.com/office/drawing/2014/main" id="{22CD7073-824D-4F0C-8068-39A74ED104E5}"/>
                </a:ext>
              </a:extLst>
            </p:cNvPr>
            <p:cNvSpPr txBox="1"/>
            <p:nvPr/>
          </p:nvSpPr>
          <p:spPr>
            <a:xfrm>
              <a:off x="7708607" y="6182151"/>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Watersheds</a:t>
              </a:r>
            </a:p>
          </p:txBody>
        </p:sp>
        <p:sp>
          <p:nvSpPr>
            <p:cNvPr id="44" name="TextBox 43">
              <a:extLst>
                <a:ext uri="{FF2B5EF4-FFF2-40B4-BE49-F238E27FC236}">
                  <a16:creationId xmlns:a16="http://schemas.microsoft.com/office/drawing/2014/main" id="{3DB606C4-9E80-46F5-9FA5-8610461A399A}"/>
                </a:ext>
              </a:extLst>
            </p:cNvPr>
            <p:cNvSpPr txBox="1"/>
            <p:nvPr/>
          </p:nvSpPr>
          <p:spPr>
            <a:xfrm>
              <a:off x="5938930" y="6193060"/>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Study Area</a:t>
              </a:r>
            </a:p>
          </p:txBody>
        </p:sp>
        <p:pic>
          <p:nvPicPr>
            <p:cNvPr id="46" name="Picture 45">
              <a:extLst>
                <a:ext uri="{FF2B5EF4-FFF2-40B4-BE49-F238E27FC236}">
                  <a16:creationId xmlns:a16="http://schemas.microsoft.com/office/drawing/2014/main" id="{D08CC2BD-47FA-477D-944D-5E0C79BAA5F9}"/>
                </a:ext>
              </a:extLst>
            </p:cNvPr>
            <p:cNvPicPr>
              <a:picLocks noChangeAspect="1"/>
            </p:cNvPicPr>
            <p:nvPr/>
          </p:nvPicPr>
          <p:blipFill>
            <a:blip r:embed="rId5"/>
            <a:stretch>
              <a:fillRect/>
            </a:stretch>
          </p:blipFill>
          <p:spPr>
            <a:xfrm>
              <a:off x="7365466" y="6308174"/>
              <a:ext cx="320583" cy="74601"/>
            </a:xfrm>
            <a:prstGeom prst="rect">
              <a:avLst/>
            </a:prstGeom>
          </p:spPr>
        </p:pic>
      </p:grpSp>
      <p:grpSp>
        <p:nvGrpSpPr>
          <p:cNvPr id="8" name="Group 7">
            <a:extLst>
              <a:ext uri="{FF2B5EF4-FFF2-40B4-BE49-F238E27FC236}">
                <a16:creationId xmlns:a16="http://schemas.microsoft.com/office/drawing/2014/main" id="{A3CFC70B-BD23-4F3B-94F5-7336919419FD}"/>
              </a:ext>
            </a:extLst>
          </p:cNvPr>
          <p:cNvGrpSpPr/>
          <p:nvPr/>
        </p:nvGrpSpPr>
        <p:grpSpPr>
          <a:xfrm>
            <a:off x="524085" y="6117267"/>
            <a:ext cx="2599036" cy="373857"/>
            <a:chOff x="524613" y="6035308"/>
            <a:chExt cx="2743198" cy="460659"/>
          </a:xfrm>
        </p:grpSpPr>
        <p:pic>
          <p:nvPicPr>
            <p:cNvPr id="50" name="Graphic 23">
              <a:extLst>
                <a:ext uri="{FF2B5EF4-FFF2-40B4-BE49-F238E27FC236}">
                  <a16:creationId xmlns:a16="http://schemas.microsoft.com/office/drawing/2014/main" id="{CC32BD21-81C4-473C-85CF-0D0F5A4093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52" name="TextBox 10">
              <a:extLst>
                <a:ext uri="{FF2B5EF4-FFF2-40B4-BE49-F238E27FC236}">
                  <a16:creationId xmlns:a16="http://schemas.microsoft.com/office/drawing/2014/main" id="{45567998-912F-438A-A251-D2C5139289EB}"/>
                </a:ext>
              </a:extLst>
            </p:cNvPr>
            <p:cNvSpPr txBox="1"/>
            <p:nvPr/>
          </p:nvSpPr>
          <p:spPr>
            <a:xfrm>
              <a:off x="524613" y="6035308"/>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160 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322 Km</a:t>
              </a:r>
              <a:endParaRPr lang="en-US" sz="1100" b="1">
                <a:solidFill>
                  <a:schemeClr val="tx1">
                    <a:lumMod val="75000"/>
                    <a:lumOff val="25000"/>
                  </a:schemeClr>
                </a:solidFill>
                <a:latin typeface="Century Gothic"/>
                <a:cs typeface="Calibri"/>
              </a:endParaRPr>
            </a:p>
          </p:txBody>
        </p:sp>
      </p:grpSp>
      <p:pic>
        <p:nvPicPr>
          <p:cNvPr id="9" name="Graphic 11">
            <a:extLst>
              <a:ext uri="{FF2B5EF4-FFF2-40B4-BE49-F238E27FC236}">
                <a16:creationId xmlns:a16="http://schemas.microsoft.com/office/drawing/2014/main" id="{37EF7E9A-BA94-4313-AEC4-F318ED6214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8303" y="6385158"/>
            <a:ext cx="1330435" cy="103893"/>
          </a:xfrm>
          <a:prstGeom prst="rect">
            <a:avLst/>
          </a:prstGeom>
        </p:spPr>
      </p:pic>
      <p:pic>
        <p:nvPicPr>
          <p:cNvPr id="10" name="Graphic 12" descr="Arrow Up with solid fill">
            <a:extLst>
              <a:ext uri="{FF2B5EF4-FFF2-40B4-BE49-F238E27FC236}">
                <a16:creationId xmlns:a16="http://schemas.microsoft.com/office/drawing/2014/main" id="{B1075007-52EB-4CE9-A84A-3C659EB3D9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732" y="6027970"/>
            <a:ext cx="422317" cy="469647"/>
          </a:xfrm>
          <a:prstGeom prst="rect">
            <a:avLst/>
          </a:prstGeom>
        </p:spPr>
      </p:pic>
      <p:sp>
        <p:nvSpPr>
          <p:cNvPr id="11" name="TextBox 13">
            <a:extLst>
              <a:ext uri="{FF2B5EF4-FFF2-40B4-BE49-F238E27FC236}">
                <a16:creationId xmlns:a16="http://schemas.microsoft.com/office/drawing/2014/main" id="{678571AF-2C34-4DCF-BBF9-F3C959A507AD}"/>
              </a:ext>
            </a:extLst>
          </p:cNvPr>
          <p:cNvSpPr txBox="1"/>
          <p:nvPr/>
        </p:nvSpPr>
        <p:spPr>
          <a:xfrm>
            <a:off x="9951688" y="6107355"/>
            <a:ext cx="31235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rPr>
              <a:t>0</a:t>
            </a:r>
            <a:endParaRPr lang="en-US" sz="1200" b="1">
              <a:solidFill>
                <a:schemeClr val="tx1">
                  <a:lumMod val="75000"/>
                  <a:lumOff val="25000"/>
                </a:schemeClr>
              </a:solidFill>
              <a:latin typeface="Century Gothic"/>
              <a:cs typeface="Calibri"/>
            </a:endParaRPr>
          </a:p>
        </p:txBody>
      </p:sp>
      <p:sp>
        <p:nvSpPr>
          <p:cNvPr id="12" name="TextBox 14">
            <a:extLst>
              <a:ext uri="{FF2B5EF4-FFF2-40B4-BE49-F238E27FC236}">
                <a16:creationId xmlns:a16="http://schemas.microsoft.com/office/drawing/2014/main" id="{A94B8DE7-C764-442D-BD01-EF83135FD637}"/>
              </a:ext>
            </a:extLst>
          </p:cNvPr>
          <p:cNvSpPr txBox="1"/>
          <p:nvPr/>
        </p:nvSpPr>
        <p:spPr>
          <a:xfrm>
            <a:off x="11009671" y="6107355"/>
            <a:ext cx="95470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160 Km</a:t>
            </a:r>
          </a:p>
        </p:txBody>
      </p:sp>
      <p:sp>
        <p:nvSpPr>
          <p:cNvPr id="13" name="TextBox 15">
            <a:extLst>
              <a:ext uri="{FF2B5EF4-FFF2-40B4-BE49-F238E27FC236}">
                <a16:creationId xmlns:a16="http://schemas.microsoft.com/office/drawing/2014/main" id="{13FFBBC8-63E1-47CB-B712-5BDEF7A95103}"/>
              </a:ext>
            </a:extLst>
          </p:cNvPr>
          <p:cNvSpPr txBox="1"/>
          <p:nvPr/>
        </p:nvSpPr>
        <p:spPr>
          <a:xfrm>
            <a:off x="10600332" y="6107355"/>
            <a:ext cx="5138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rgbClr val="3F3F3F"/>
                </a:solidFill>
                <a:latin typeface="Century Gothic"/>
                <a:cs typeface="Calibri"/>
              </a:rPr>
              <a:t>80</a:t>
            </a:r>
          </a:p>
        </p:txBody>
      </p:sp>
      <p:pic>
        <p:nvPicPr>
          <p:cNvPr id="14" name="Graphic 16" descr="Arrow Up with solid fill">
            <a:extLst>
              <a:ext uri="{FF2B5EF4-FFF2-40B4-BE49-F238E27FC236}">
                <a16:creationId xmlns:a16="http://schemas.microsoft.com/office/drawing/2014/main" id="{3509D328-00A3-4312-8855-818A801A3B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49951" y="6027970"/>
            <a:ext cx="422317" cy="469647"/>
          </a:xfrm>
          <a:prstGeom prst="rect">
            <a:avLst/>
          </a:prstGeom>
        </p:spPr>
      </p:pic>
    </p:spTree>
    <p:extLst>
      <p:ext uri="{BB962C8B-B14F-4D97-AF65-F5344CB8AC3E}">
        <p14:creationId xmlns:p14="http://schemas.microsoft.com/office/powerpoint/2010/main" val="3850051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B53F5615-9452-4976-86F8-4CD71600A4CF}"/>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CHANGE DETECTION METHODS</a:t>
            </a:r>
          </a:p>
        </p:txBody>
      </p:sp>
      <p:graphicFrame>
        <p:nvGraphicFramePr>
          <p:cNvPr id="9" name="Diagram 10">
            <a:extLst>
              <a:ext uri="{FF2B5EF4-FFF2-40B4-BE49-F238E27FC236}">
                <a16:creationId xmlns:a16="http://schemas.microsoft.com/office/drawing/2014/main" id="{FE491A4B-EC2B-427D-84D6-4077204BB782}"/>
              </a:ext>
            </a:extLst>
          </p:cNvPr>
          <p:cNvGraphicFramePr/>
          <p:nvPr>
            <p:extLst>
              <p:ext uri="{D42A27DB-BD31-4B8C-83A1-F6EECF244321}">
                <p14:modId xmlns:p14="http://schemas.microsoft.com/office/powerpoint/2010/main" val="4205128867"/>
              </p:ext>
            </p:extLst>
          </p:nvPr>
        </p:nvGraphicFramePr>
        <p:xfrm>
          <a:off x="2622426" y="1172502"/>
          <a:ext cx="7066996" cy="5204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2369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390699" y="183946"/>
            <a:ext cx="11870943" cy="78683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rPr>
              <a:t>RESULTS: SURFACE WATER CHANGE DETECTION</a:t>
            </a:r>
          </a:p>
        </p:txBody>
      </p:sp>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B73B52"/>
              </a:buClr>
              <a:buNone/>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Clr>
                <a:srgbClr val="B73B52"/>
              </a:buClr>
              <a:buNone/>
            </a:pPr>
            <a:endParaRPr lang="en-US" sz="2000">
              <a:solidFill>
                <a:schemeClr val="tx1">
                  <a:lumMod val="75000"/>
                  <a:lumOff val="25000"/>
                </a:schemeClr>
              </a:solidFill>
              <a:latin typeface="Century Gothic" panose="020F0302020204030204"/>
            </a:endParaRPr>
          </a:p>
        </p:txBody>
      </p:sp>
      <p:pic>
        <p:nvPicPr>
          <p:cNvPr id="5" name="Picture 5" descr="Map&#10;&#10;Description automatically generated">
            <a:extLst>
              <a:ext uri="{FF2B5EF4-FFF2-40B4-BE49-F238E27FC236}">
                <a16:creationId xmlns:a16="http://schemas.microsoft.com/office/drawing/2014/main" id="{BABD81DD-0158-44C3-9D5B-77137495DDF8}"/>
              </a:ext>
            </a:extLst>
          </p:cNvPr>
          <p:cNvPicPr>
            <a:picLocks noChangeAspect="1"/>
          </p:cNvPicPr>
          <p:nvPr/>
        </p:nvPicPr>
        <p:blipFill rotWithShape="1">
          <a:blip r:embed="rId3"/>
          <a:srcRect l="2197" t="3104" r="2739" b="3118"/>
          <a:stretch/>
        </p:blipFill>
        <p:spPr>
          <a:xfrm>
            <a:off x="6147590" y="1325497"/>
            <a:ext cx="5906751" cy="4627758"/>
          </a:xfrm>
          <a:prstGeom prst="rect">
            <a:avLst/>
          </a:prstGeom>
        </p:spPr>
      </p:pic>
      <p:grpSp>
        <p:nvGrpSpPr>
          <p:cNvPr id="30" name="Group 29">
            <a:extLst>
              <a:ext uri="{FF2B5EF4-FFF2-40B4-BE49-F238E27FC236}">
                <a16:creationId xmlns:a16="http://schemas.microsoft.com/office/drawing/2014/main" id="{B1F4A7FD-C478-485B-B8BA-755C608796FA}"/>
              </a:ext>
            </a:extLst>
          </p:cNvPr>
          <p:cNvGrpSpPr/>
          <p:nvPr/>
        </p:nvGrpSpPr>
        <p:grpSpPr>
          <a:xfrm>
            <a:off x="6928691" y="6006938"/>
            <a:ext cx="1677637" cy="276999"/>
            <a:chOff x="4071191" y="6129402"/>
            <a:chExt cx="1677637" cy="276999"/>
          </a:xfrm>
        </p:grpSpPr>
        <p:sp>
          <p:nvSpPr>
            <p:cNvPr id="9" name="Rectangle 8">
              <a:extLst>
                <a:ext uri="{FF2B5EF4-FFF2-40B4-BE49-F238E27FC236}">
                  <a16:creationId xmlns:a16="http://schemas.microsoft.com/office/drawing/2014/main" id="{47EB0139-DA04-45CD-880F-7E83A94EA03B}"/>
                </a:ext>
              </a:extLst>
            </p:cNvPr>
            <p:cNvSpPr/>
            <p:nvPr/>
          </p:nvSpPr>
          <p:spPr>
            <a:xfrm>
              <a:off x="4071191" y="6223374"/>
              <a:ext cx="320675" cy="158750"/>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0" name="TextBox 9">
              <a:extLst>
                <a:ext uri="{FF2B5EF4-FFF2-40B4-BE49-F238E27FC236}">
                  <a16:creationId xmlns:a16="http://schemas.microsoft.com/office/drawing/2014/main" id="{5838DEFA-9424-434C-ABD6-6A7C78D19A60}"/>
                </a:ext>
              </a:extLst>
            </p:cNvPr>
            <p:cNvSpPr txBox="1"/>
            <p:nvPr/>
          </p:nvSpPr>
          <p:spPr>
            <a:xfrm>
              <a:off x="4434964" y="6129402"/>
              <a:ext cx="131386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cs typeface="Calibri"/>
                </a:rPr>
                <a:t>No Change</a:t>
              </a:r>
            </a:p>
          </p:txBody>
        </p:sp>
      </p:grpSp>
      <p:grpSp>
        <p:nvGrpSpPr>
          <p:cNvPr id="29" name="Group 28">
            <a:extLst>
              <a:ext uri="{FF2B5EF4-FFF2-40B4-BE49-F238E27FC236}">
                <a16:creationId xmlns:a16="http://schemas.microsoft.com/office/drawing/2014/main" id="{209EAA55-3224-4A63-9075-DE625062B65B}"/>
              </a:ext>
            </a:extLst>
          </p:cNvPr>
          <p:cNvGrpSpPr/>
          <p:nvPr/>
        </p:nvGrpSpPr>
        <p:grpSpPr>
          <a:xfrm>
            <a:off x="3565175" y="6315447"/>
            <a:ext cx="2342999" cy="276999"/>
            <a:chOff x="4071191" y="6390285"/>
            <a:chExt cx="2342999" cy="276999"/>
          </a:xfrm>
        </p:grpSpPr>
        <p:sp>
          <p:nvSpPr>
            <p:cNvPr id="8" name="Rectangle 7">
              <a:extLst>
                <a:ext uri="{FF2B5EF4-FFF2-40B4-BE49-F238E27FC236}">
                  <a16:creationId xmlns:a16="http://schemas.microsoft.com/office/drawing/2014/main" id="{E319450B-3947-42CA-A965-4272779A2FDC}"/>
                </a:ext>
              </a:extLst>
            </p:cNvPr>
            <p:cNvSpPr/>
            <p:nvPr/>
          </p:nvSpPr>
          <p:spPr>
            <a:xfrm>
              <a:off x="4071191" y="6452471"/>
              <a:ext cx="320675" cy="158750"/>
            </a:xfrm>
            <a:prstGeom prst="rect">
              <a:avLst/>
            </a:prstGeom>
            <a:solidFill>
              <a:srgbClr val="84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0" name="TextBox 19">
              <a:extLst>
                <a:ext uri="{FF2B5EF4-FFF2-40B4-BE49-F238E27FC236}">
                  <a16:creationId xmlns:a16="http://schemas.microsoft.com/office/drawing/2014/main" id="{6BF63864-0A72-41C4-B722-75BE904F9A38}"/>
                </a:ext>
              </a:extLst>
            </p:cNvPr>
            <p:cNvSpPr txBox="1"/>
            <p:nvPr/>
          </p:nvSpPr>
          <p:spPr>
            <a:xfrm>
              <a:off x="4387339" y="6390285"/>
              <a:ext cx="202685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 Change (to water)</a:t>
              </a:r>
            </a:p>
          </p:txBody>
        </p:sp>
      </p:grpSp>
      <p:grpSp>
        <p:nvGrpSpPr>
          <p:cNvPr id="31" name="Group 30">
            <a:extLst>
              <a:ext uri="{FF2B5EF4-FFF2-40B4-BE49-F238E27FC236}">
                <a16:creationId xmlns:a16="http://schemas.microsoft.com/office/drawing/2014/main" id="{8DC585C1-B620-490C-B300-B355958C79C0}"/>
              </a:ext>
            </a:extLst>
          </p:cNvPr>
          <p:cNvGrpSpPr/>
          <p:nvPr/>
        </p:nvGrpSpPr>
        <p:grpSpPr>
          <a:xfrm>
            <a:off x="6928620" y="6313157"/>
            <a:ext cx="1980668" cy="276999"/>
            <a:chOff x="4071120" y="6590402"/>
            <a:chExt cx="1980668" cy="276999"/>
          </a:xfrm>
        </p:grpSpPr>
        <p:sp>
          <p:nvSpPr>
            <p:cNvPr id="18" name="TextBox 17">
              <a:extLst>
                <a:ext uri="{FF2B5EF4-FFF2-40B4-BE49-F238E27FC236}">
                  <a16:creationId xmlns:a16="http://schemas.microsoft.com/office/drawing/2014/main" id="{72B0FD54-4559-40EB-BD20-42152962A075}"/>
                </a:ext>
              </a:extLst>
            </p:cNvPr>
            <p:cNvSpPr txBox="1"/>
            <p:nvPr/>
          </p:nvSpPr>
          <p:spPr>
            <a:xfrm>
              <a:off x="4458776" y="6590402"/>
              <a:ext cx="159301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Watersheds</a:t>
              </a:r>
            </a:p>
          </p:txBody>
        </p:sp>
        <p:pic>
          <p:nvPicPr>
            <p:cNvPr id="22" name="Picture 11">
              <a:extLst>
                <a:ext uri="{FF2B5EF4-FFF2-40B4-BE49-F238E27FC236}">
                  <a16:creationId xmlns:a16="http://schemas.microsoft.com/office/drawing/2014/main" id="{386D1744-106E-454E-ACF6-32F762466289}"/>
                </a:ext>
              </a:extLst>
            </p:cNvPr>
            <p:cNvPicPr>
              <a:picLocks noChangeAspect="1"/>
            </p:cNvPicPr>
            <p:nvPr/>
          </p:nvPicPr>
          <p:blipFill>
            <a:blip r:embed="rId4"/>
            <a:stretch>
              <a:fillRect/>
            </a:stretch>
          </p:blipFill>
          <p:spPr>
            <a:xfrm>
              <a:off x="4071120" y="6694432"/>
              <a:ext cx="320583" cy="74601"/>
            </a:xfrm>
            <a:prstGeom prst="rect">
              <a:avLst/>
            </a:prstGeom>
          </p:spPr>
        </p:pic>
      </p:grpSp>
      <p:grpSp>
        <p:nvGrpSpPr>
          <p:cNvPr id="28" name="Group 27">
            <a:extLst>
              <a:ext uri="{FF2B5EF4-FFF2-40B4-BE49-F238E27FC236}">
                <a16:creationId xmlns:a16="http://schemas.microsoft.com/office/drawing/2014/main" id="{0BA783A1-607D-4539-B201-D55916C1B9F6}"/>
              </a:ext>
            </a:extLst>
          </p:cNvPr>
          <p:cNvGrpSpPr/>
          <p:nvPr/>
        </p:nvGrpSpPr>
        <p:grpSpPr>
          <a:xfrm>
            <a:off x="3565175" y="6067723"/>
            <a:ext cx="2918428" cy="276999"/>
            <a:chOff x="3225847" y="6043911"/>
            <a:chExt cx="2918428" cy="276999"/>
          </a:xfrm>
        </p:grpSpPr>
        <p:sp>
          <p:nvSpPr>
            <p:cNvPr id="23" name="Rectangle 22">
              <a:extLst>
                <a:ext uri="{FF2B5EF4-FFF2-40B4-BE49-F238E27FC236}">
                  <a16:creationId xmlns:a16="http://schemas.microsoft.com/office/drawing/2014/main" id="{D0BF9537-F037-420A-91B6-AD7E04FD7E6D}"/>
                </a:ext>
              </a:extLst>
            </p:cNvPr>
            <p:cNvSpPr/>
            <p:nvPr/>
          </p:nvSpPr>
          <p:spPr>
            <a:xfrm>
              <a:off x="3225847" y="6106805"/>
              <a:ext cx="320675" cy="158750"/>
            </a:xfrm>
            <a:prstGeom prst="rect">
              <a:avLst/>
            </a:prstGeom>
            <a:solidFill>
              <a:srgbClr val="FF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4" name="TextBox 23">
              <a:extLst>
                <a:ext uri="{FF2B5EF4-FFF2-40B4-BE49-F238E27FC236}">
                  <a16:creationId xmlns:a16="http://schemas.microsoft.com/office/drawing/2014/main" id="{B622446A-9B39-4458-AAEC-379D126572CB}"/>
                </a:ext>
              </a:extLst>
            </p:cNvPr>
            <p:cNvSpPr txBox="1"/>
            <p:nvPr/>
          </p:nvSpPr>
          <p:spPr>
            <a:xfrm>
              <a:off x="3562266" y="6043911"/>
              <a:ext cx="258200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cs typeface="Calibri"/>
                </a:rPr>
                <a:t>- Change (away from water)</a:t>
              </a:r>
            </a:p>
          </p:txBody>
        </p:sp>
      </p:grpSp>
      <p:sp>
        <p:nvSpPr>
          <p:cNvPr id="44" name="TextBox 43">
            <a:extLst>
              <a:ext uri="{FF2B5EF4-FFF2-40B4-BE49-F238E27FC236}">
                <a16:creationId xmlns:a16="http://schemas.microsoft.com/office/drawing/2014/main" id="{409534AB-9DA9-4231-A508-D2ED33E82596}"/>
              </a:ext>
            </a:extLst>
          </p:cNvPr>
          <p:cNvSpPr txBox="1"/>
          <p:nvPr/>
        </p:nvSpPr>
        <p:spPr>
          <a:xfrm>
            <a:off x="126378" y="973002"/>
            <a:ext cx="58304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rPr>
              <a:t>Change in Surface Water (2015 to 2021)</a:t>
            </a:r>
            <a:endParaRPr lang="en-US">
              <a:solidFill>
                <a:schemeClr val="tx1">
                  <a:lumMod val="75000"/>
                  <a:lumOff val="25000"/>
                </a:schemeClr>
              </a:solidFill>
            </a:endParaRPr>
          </a:p>
        </p:txBody>
      </p:sp>
      <p:grpSp>
        <p:nvGrpSpPr>
          <p:cNvPr id="11" name="Group 10">
            <a:extLst>
              <a:ext uri="{FF2B5EF4-FFF2-40B4-BE49-F238E27FC236}">
                <a16:creationId xmlns:a16="http://schemas.microsoft.com/office/drawing/2014/main" id="{B0F4CCF7-2329-4959-BC9A-12A25355ADA0}"/>
              </a:ext>
            </a:extLst>
          </p:cNvPr>
          <p:cNvGrpSpPr/>
          <p:nvPr/>
        </p:nvGrpSpPr>
        <p:grpSpPr>
          <a:xfrm>
            <a:off x="633622" y="6067295"/>
            <a:ext cx="2599036" cy="378620"/>
            <a:chOff x="527126" y="6029440"/>
            <a:chExt cx="2743198" cy="466527"/>
          </a:xfrm>
        </p:grpSpPr>
        <p:pic>
          <p:nvPicPr>
            <p:cNvPr id="47" name="Graphic 23">
              <a:extLst>
                <a:ext uri="{FF2B5EF4-FFF2-40B4-BE49-F238E27FC236}">
                  <a16:creationId xmlns:a16="http://schemas.microsoft.com/office/drawing/2014/main" id="{3672FBFB-11E8-4568-9988-E7A2E8830A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834" y="6315634"/>
              <a:ext cx="2125355" cy="180333"/>
            </a:xfrm>
            <a:prstGeom prst="rect">
              <a:avLst/>
            </a:prstGeom>
          </p:spPr>
        </p:pic>
        <p:sp>
          <p:nvSpPr>
            <p:cNvPr id="49" name="TextBox 10">
              <a:extLst>
                <a:ext uri="{FF2B5EF4-FFF2-40B4-BE49-F238E27FC236}">
                  <a16:creationId xmlns:a16="http://schemas.microsoft.com/office/drawing/2014/main" id="{D4EC9967-B07A-456E-8DB5-ACC73B764A76}"/>
                </a:ext>
              </a:extLst>
            </p:cNvPr>
            <p:cNvSpPr txBox="1"/>
            <p:nvPr/>
          </p:nvSpPr>
          <p:spPr>
            <a:xfrm>
              <a:off x="527126" y="6029440"/>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160 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322 Km</a:t>
              </a:r>
              <a:endParaRPr lang="en-US" sz="1100" b="1">
                <a:solidFill>
                  <a:schemeClr val="tx1">
                    <a:lumMod val="75000"/>
                    <a:lumOff val="25000"/>
                  </a:schemeClr>
                </a:solidFill>
                <a:latin typeface="Century Gothic"/>
                <a:cs typeface="Calibri"/>
              </a:endParaRPr>
            </a:p>
          </p:txBody>
        </p:sp>
      </p:grpSp>
      <p:pic>
        <p:nvPicPr>
          <p:cNvPr id="14" name="Graphic 12" descr="Arrow Up with solid fill">
            <a:extLst>
              <a:ext uri="{FF2B5EF4-FFF2-40B4-BE49-F238E27FC236}">
                <a16:creationId xmlns:a16="http://schemas.microsoft.com/office/drawing/2014/main" id="{D9D4ABC7-FEBB-46E1-96E8-9ACF46B362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513" y="6066805"/>
            <a:ext cx="422317" cy="469647"/>
          </a:xfrm>
          <a:prstGeom prst="rect">
            <a:avLst/>
          </a:prstGeom>
        </p:spPr>
      </p:pic>
      <p:pic>
        <p:nvPicPr>
          <p:cNvPr id="16" name="Graphic 11">
            <a:extLst>
              <a:ext uri="{FF2B5EF4-FFF2-40B4-BE49-F238E27FC236}">
                <a16:creationId xmlns:a16="http://schemas.microsoft.com/office/drawing/2014/main" id="{6F65C036-B8F3-4CB3-911D-1F955427D2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2584" y="6349964"/>
            <a:ext cx="1330435" cy="103893"/>
          </a:xfrm>
          <a:prstGeom prst="rect">
            <a:avLst/>
          </a:prstGeom>
        </p:spPr>
      </p:pic>
      <p:sp>
        <p:nvSpPr>
          <p:cNvPr id="21" name="TextBox 13">
            <a:extLst>
              <a:ext uri="{FF2B5EF4-FFF2-40B4-BE49-F238E27FC236}">
                <a16:creationId xmlns:a16="http://schemas.microsoft.com/office/drawing/2014/main" id="{AB2E7654-9F66-40A3-9F48-ACBCAC0D13F3}"/>
              </a:ext>
            </a:extLst>
          </p:cNvPr>
          <p:cNvSpPr txBox="1"/>
          <p:nvPr/>
        </p:nvSpPr>
        <p:spPr>
          <a:xfrm>
            <a:off x="9915969" y="6072367"/>
            <a:ext cx="31235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rPr>
              <a:t>0</a:t>
            </a:r>
            <a:endParaRPr lang="en-US" sz="1200" b="1">
              <a:solidFill>
                <a:schemeClr val="tx1">
                  <a:lumMod val="75000"/>
                  <a:lumOff val="25000"/>
                </a:schemeClr>
              </a:solidFill>
              <a:latin typeface="Century Gothic"/>
              <a:cs typeface="Calibri"/>
            </a:endParaRPr>
          </a:p>
        </p:txBody>
      </p:sp>
      <p:sp>
        <p:nvSpPr>
          <p:cNvPr id="25" name="TextBox 14">
            <a:extLst>
              <a:ext uri="{FF2B5EF4-FFF2-40B4-BE49-F238E27FC236}">
                <a16:creationId xmlns:a16="http://schemas.microsoft.com/office/drawing/2014/main" id="{A6AADFB8-5FB1-4E3D-ADAF-B54A743C5DCC}"/>
              </a:ext>
            </a:extLst>
          </p:cNvPr>
          <p:cNvSpPr txBox="1"/>
          <p:nvPr/>
        </p:nvSpPr>
        <p:spPr>
          <a:xfrm>
            <a:off x="10973952" y="6084962"/>
            <a:ext cx="95470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160 Km</a:t>
            </a:r>
          </a:p>
        </p:txBody>
      </p:sp>
      <p:sp>
        <p:nvSpPr>
          <p:cNvPr id="27" name="TextBox 15">
            <a:extLst>
              <a:ext uri="{FF2B5EF4-FFF2-40B4-BE49-F238E27FC236}">
                <a16:creationId xmlns:a16="http://schemas.microsoft.com/office/drawing/2014/main" id="{FC8CFDE4-5568-406B-9D95-13FCFEF60769}"/>
              </a:ext>
            </a:extLst>
          </p:cNvPr>
          <p:cNvSpPr txBox="1"/>
          <p:nvPr/>
        </p:nvSpPr>
        <p:spPr>
          <a:xfrm>
            <a:off x="10564613" y="6078664"/>
            <a:ext cx="5138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cs typeface="Calibri"/>
              </a:rPr>
              <a:t>80</a:t>
            </a:r>
          </a:p>
        </p:txBody>
      </p:sp>
      <p:pic>
        <p:nvPicPr>
          <p:cNvPr id="55" name="Graphic 12" descr="Arrow Up with solid fill">
            <a:extLst>
              <a:ext uri="{FF2B5EF4-FFF2-40B4-BE49-F238E27FC236}">
                <a16:creationId xmlns:a16="http://schemas.microsoft.com/office/drawing/2014/main" id="{162732AE-660D-454B-99AB-EAE3EDA35C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05716" y="6126335"/>
            <a:ext cx="422317" cy="469647"/>
          </a:xfrm>
          <a:prstGeom prst="rect">
            <a:avLst/>
          </a:prstGeom>
        </p:spPr>
      </p:pic>
      <p:sp>
        <p:nvSpPr>
          <p:cNvPr id="32" name="TextBox 31">
            <a:extLst>
              <a:ext uri="{FF2B5EF4-FFF2-40B4-BE49-F238E27FC236}">
                <a16:creationId xmlns:a16="http://schemas.microsoft.com/office/drawing/2014/main" id="{3334D1EB-5A49-4AFB-B95E-C4F38A56B094}"/>
              </a:ext>
            </a:extLst>
          </p:cNvPr>
          <p:cNvSpPr txBox="1"/>
          <p:nvPr/>
        </p:nvSpPr>
        <p:spPr>
          <a:xfrm>
            <a:off x="6267546" y="973001"/>
            <a:ext cx="58304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rPr>
              <a:t>Change in Surface Water (2015 to 2021)</a:t>
            </a:r>
            <a:endParaRPr lang="en-US">
              <a:solidFill>
                <a:schemeClr val="tx1">
                  <a:lumMod val="75000"/>
                  <a:lumOff val="25000"/>
                </a:schemeClr>
              </a:solidFill>
            </a:endParaRPr>
          </a:p>
        </p:txBody>
      </p:sp>
      <p:pic>
        <p:nvPicPr>
          <p:cNvPr id="4" name="Picture 6" descr="Map&#10;&#10;Description automatically generated">
            <a:extLst>
              <a:ext uri="{FF2B5EF4-FFF2-40B4-BE49-F238E27FC236}">
                <a16:creationId xmlns:a16="http://schemas.microsoft.com/office/drawing/2014/main" id="{3BDE868C-F54E-4C2B-A861-C3DA93453199}"/>
              </a:ext>
            </a:extLst>
          </p:cNvPr>
          <p:cNvPicPr>
            <a:picLocks noChangeAspect="1"/>
          </p:cNvPicPr>
          <p:nvPr/>
        </p:nvPicPr>
        <p:blipFill rotWithShape="1">
          <a:blip r:embed="rId9"/>
          <a:srcRect l="851" t="1101" r="-359" b="1403"/>
          <a:stretch/>
        </p:blipFill>
        <p:spPr>
          <a:xfrm>
            <a:off x="128295" y="1327722"/>
            <a:ext cx="5928669" cy="4622769"/>
          </a:xfrm>
          <a:prstGeom prst="rect">
            <a:avLst/>
          </a:prstGeom>
        </p:spPr>
      </p:pic>
    </p:spTree>
    <p:extLst>
      <p:ext uri="{BB962C8B-B14F-4D97-AF65-F5344CB8AC3E}">
        <p14:creationId xmlns:p14="http://schemas.microsoft.com/office/powerpoint/2010/main" val="568032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76D45872-DC70-C742-B6F4-0FE87ED0DB4E}"/>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CASE STUDY METHODS</a:t>
            </a:r>
          </a:p>
        </p:txBody>
      </p:sp>
      <p:sp>
        <p:nvSpPr>
          <p:cNvPr id="7" name="Freeform 6">
            <a:extLst>
              <a:ext uri="{FF2B5EF4-FFF2-40B4-BE49-F238E27FC236}">
                <a16:creationId xmlns:a16="http://schemas.microsoft.com/office/drawing/2014/main" id="{2D21CE5F-0DF9-FE4C-B359-3CF387410137}"/>
              </a:ext>
            </a:extLst>
          </p:cNvPr>
          <p:cNvSpPr/>
          <p:nvPr/>
        </p:nvSpPr>
        <p:spPr>
          <a:xfrm>
            <a:off x="2585766" y="943593"/>
            <a:ext cx="3291840" cy="598611"/>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marL="0" lvl="0" indent="0" algn="ctr" defTabSz="711200" rtl="0">
              <a:lnSpc>
                <a:spcPct val="90000"/>
              </a:lnSpc>
              <a:spcBef>
                <a:spcPct val="0"/>
              </a:spcBef>
              <a:spcAft>
                <a:spcPct val="35000"/>
              </a:spcAft>
              <a:buNone/>
            </a:pPr>
            <a:r>
              <a:rPr lang="en-US" kern="1200" dirty="0">
                <a:latin typeface="Century Gothic"/>
              </a:rPr>
              <a:t> Identify the period of analysis</a:t>
            </a:r>
          </a:p>
        </p:txBody>
      </p:sp>
      <p:sp>
        <p:nvSpPr>
          <p:cNvPr id="10" name="Freeform 9">
            <a:extLst>
              <a:ext uri="{FF2B5EF4-FFF2-40B4-BE49-F238E27FC236}">
                <a16:creationId xmlns:a16="http://schemas.microsoft.com/office/drawing/2014/main" id="{AFDA5BA5-49C5-5E48-8BB1-FB211ED1458A}"/>
              </a:ext>
            </a:extLst>
          </p:cNvPr>
          <p:cNvSpPr/>
          <p:nvPr/>
        </p:nvSpPr>
        <p:spPr>
          <a:xfrm>
            <a:off x="2585766" y="1873261"/>
            <a:ext cx="3291840" cy="627322"/>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marL="0" lvl="0" indent="0" algn="ctr" defTabSz="711200" rtl="0">
              <a:lnSpc>
                <a:spcPct val="90000"/>
              </a:lnSpc>
              <a:spcBef>
                <a:spcPct val="0"/>
              </a:spcBef>
              <a:spcAft>
                <a:spcPct val="35000"/>
              </a:spcAft>
              <a:buNone/>
            </a:pPr>
            <a:r>
              <a:rPr lang="en-US" kern="1200" dirty="0">
                <a:latin typeface="Century Gothic"/>
              </a:rPr>
              <a:t>Identify areas of interest based on partner input</a:t>
            </a:r>
          </a:p>
        </p:txBody>
      </p:sp>
      <p:sp>
        <p:nvSpPr>
          <p:cNvPr id="11" name="Freeform 10">
            <a:extLst>
              <a:ext uri="{FF2B5EF4-FFF2-40B4-BE49-F238E27FC236}">
                <a16:creationId xmlns:a16="http://schemas.microsoft.com/office/drawing/2014/main" id="{5AF2361B-F13E-1244-ADBA-39378DBCF52C}"/>
              </a:ext>
            </a:extLst>
          </p:cNvPr>
          <p:cNvSpPr/>
          <p:nvPr/>
        </p:nvSpPr>
        <p:spPr>
          <a:xfrm>
            <a:off x="4006181" y="1585685"/>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12" name="Freeform 11">
            <a:extLst>
              <a:ext uri="{FF2B5EF4-FFF2-40B4-BE49-F238E27FC236}">
                <a16:creationId xmlns:a16="http://schemas.microsoft.com/office/drawing/2014/main" id="{9EF23EC2-8B63-9D47-9C7D-A7E6B1C64522}"/>
              </a:ext>
            </a:extLst>
          </p:cNvPr>
          <p:cNvSpPr/>
          <p:nvPr/>
        </p:nvSpPr>
        <p:spPr>
          <a:xfrm>
            <a:off x="2585766" y="2831640"/>
            <a:ext cx="3291840" cy="936722"/>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marL="0" lvl="0" indent="0" algn="ctr" defTabSz="711200" rtl="0">
              <a:lnSpc>
                <a:spcPct val="90000"/>
              </a:lnSpc>
              <a:spcBef>
                <a:spcPct val="0"/>
              </a:spcBef>
              <a:spcAft>
                <a:spcPct val="35000"/>
              </a:spcAft>
              <a:buNone/>
            </a:pPr>
            <a:r>
              <a:rPr lang="en-US" kern="1200">
                <a:latin typeface="Century Gothic"/>
              </a:rPr>
              <a:t>Process SAR and optical imagery using </a:t>
            </a:r>
            <a:r>
              <a:rPr lang="en-US" kern="1200" err="1">
                <a:latin typeface="Century Gothic"/>
              </a:rPr>
              <a:t>HYDRAFloods</a:t>
            </a:r>
            <a:r>
              <a:rPr lang="en-US" kern="1200">
                <a:latin typeface="Century Gothic"/>
              </a:rPr>
              <a:t> in Google </a:t>
            </a:r>
            <a:r>
              <a:rPr lang="en-US" kern="1200" err="1">
                <a:latin typeface="Century Gothic"/>
              </a:rPr>
              <a:t>Colab</a:t>
            </a:r>
            <a:endParaRPr lang="en-US" kern="1200">
              <a:latin typeface="Century Gothic"/>
            </a:endParaRPr>
          </a:p>
        </p:txBody>
      </p:sp>
      <p:sp>
        <p:nvSpPr>
          <p:cNvPr id="16" name="Freeform 15">
            <a:extLst>
              <a:ext uri="{FF2B5EF4-FFF2-40B4-BE49-F238E27FC236}">
                <a16:creationId xmlns:a16="http://schemas.microsoft.com/office/drawing/2014/main" id="{6F1B8213-5412-4D47-8C0C-6ECE6BB86B8D}"/>
              </a:ext>
            </a:extLst>
          </p:cNvPr>
          <p:cNvSpPr/>
          <p:nvPr/>
        </p:nvSpPr>
        <p:spPr>
          <a:xfrm>
            <a:off x="2585766" y="5104508"/>
            <a:ext cx="3291840" cy="532839"/>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marL="0" lvl="0" indent="0" algn="ctr" defTabSz="711200" rtl="0">
              <a:lnSpc>
                <a:spcPct val="90000"/>
              </a:lnSpc>
              <a:spcBef>
                <a:spcPct val="0"/>
              </a:spcBef>
              <a:spcAft>
                <a:spcPct val="35000"/>
              </a:spcAft>
              <a:buNone/>
            </a:pPr>
            <a:r>
              <a:rPr lang="en-US" kern="1200">
                <a:latin typeface="Century Gothic"/>
              </a:rPr>
              <a:t>Export imagery </a:t>
            </a:r>
          </a:p>
        </p:txBody>
      </p:sp>
      <p:sp>
        <p:nvSpPr>
          <p:cNvPr id="14" name="Freeform 13">
            <a:extLst>
              <a:ext uri="{FF2B5EF4-FFF2-40B4-BE49-F238E27FC236}">
                <a16:creationId xmlns:a16="http://schemas.microsoft.com/office/drawing/2014/main" id="{3AA90DCD-5D10-1642-A61C-BE840AE2B9C8}"/>
              </a:ext>
            </a:extLst>
          </p:cNvPr>
          <p:cNvSpPr/>
          <p:nvPr/>
        </p:nvSpPr>
        <p:spPr>
          <a:xfrm>
            <a:off x="2585766" y="4099419"/>
            <a:ext cx="3291840" cy="674032"/>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algn="ctr" defTabSz="711200">
              <a:lnSpc>
                <a:spcPct val="90000"/>
              </a:lnSpc>
              <a:spcBef>
                <a:spcPct val="0"/>
              </a:spcBef>
              <a:spcAft>
                <a:spcPct val="35000"/>
              </a:spcAft>
            </a:pPr>
            <a:r>
              <a:rPr lang="en-US" kern="1200">
                <a:latin typeface="Century Gothic"/>
              </a:rPr>
              <a:t> </a:t>
            </a:r>
            <a:r>
              <a:rPr lang="en-US">
                <a:solidFill>
                  <a:schemeClr val="bg1"/>
                </a:solidFill>
                <a:latin typeface="Century Gothic"/>
              </a:rPr>
              <a:t>Apply Edge Otsu threshold and aggregate outputs</a:t>
            </a:r>
          </a:p>
        </p:txBody>
      </p:sp>
      <p:pic>
        <p:nvPicPr>
          <p:cNvPr id="6" name="Picture 5" descr="Map&#10;&#10;Description automatically generated">
            <a:extLst>
              <a:ext uri="{FF2B5EF4-FFF2-40B4-BE49-F238E27FC236}">
                <a16:creationId xmlns:a16="http://schemas.microsoft.com/office/drawing/2014/main" id="{9A1933C7-AAB0-9542-BA12-7329270E20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336" t="11111" r="4343" b="41714"/>
          <a:stretch/>
        </p:blipFill>
        <p:spPr>
          <a:xfrm>
            <a:off x="6992518" y="4815008"/>
            <a:ext cx="2193284" cy="1801833"/>
          </a:xfrm>
          <a:prstGeom prst="rect">
            <a:avLst/>
          </a:prstGeom>
        </p:spPr>
      </p:pic>
      <p:pic>
        <p:nvPicPr>
          <p:cNvPr id="20" name="Picture 19" descr="Map&#10;&#10;Description automatically generated">
            <a:extLst>
              <a:ext uri="{FF2B5EF4-FFF2-40B4-BE49-F238E27FC236}">
                <a16:creationId xmlns:a16="http://schemas.microsoft.com/office/drawing/2014/main" id="{A3BCAFBA-B264-9046-B651-CE040F34D2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42" t="8173" r="19367" b="12014"/>
          <a:stretch/>
        </p:blipFill>
        <p:spPr>
          <a:xfrm>
            <a:off x="7006262" y="2898175"/>
            <a:ext cx="2179540" cy="1804335"/>
          </a:xfrm>
          <a:prstGeom prst="rect">
            <a:avLst/>
          </a:prstGeom>
        </p:spPr>
      </p:pic>
      <p:sp>
        <p:nvSpPr>
          <p:cNvPr id="21" name="Freeform 20">
            <a:extLst>
              <a:ext uri="{FF2B5EF4-FFF2-40B4-BE49-F238E27FC236}">
                <a16:creationId xmlns:a16="http://schemas.microsoft.com/office/drawing/2014/main" id="{A70EB31D-8366-FF42-A306-98C458681FE7}"/>
              </a:ext>
            </a:extLst>
          </p:cNvPr>
          <p:cNvSpPr/>
          <p:nvPr/>
        </p:nvSpPr>
        <p:spPr>
          <a:xfrm>
            <a:off x="2585766" y="5968406"/>
            <a:ext cx="3291840" cy="532839"/>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marL="0" lvl="0" indent="0" algn="ctr" defTabSz="711200" rtl="0">
              <a:lnSpc>
                <a:spcPct val="90000"/>
              </a:lnSpc>
              <a:spcBef>
                <a:spcPct val="0"/>
              </a:spcBef>
              <a:spcAft>
                <a:spcPct val="35000"/>
              </a:spcAft>
              <a:buNone/>
            </a:pPr>
            <a:r>
              <a:rPr lang="en-US" kern="1200">
                <a:latin typeface="Century Gothic"/>
              </a:rPr>
              <a:t>Overlay landcover</a:t>
            </a:r>
          </a:p>
        </p:txBody>
      </p:sp>
      <p:cxnSp>
        <p:nvCxnSpPr>
          <p:cNvPr id="25" name="Elbow Connector 24">
            <a:extLst>
              <a:ext uri="{FF2B5EF4-FFF2-40B4-BE49-F238E27FC236}">
                <a16:creationId xmlns:a16="http://schemas.microsoft.com/office/drawing/2014/main" id="{6E1AD5AC-EE1E-E744-ACC7-66442FC23620}"/>
              </a:ext>
            </a:extLst>
          </p:cNvPr>
          <p:cNvCxnSpPr>
            <a:cxnSpLocks/>
          </p:cNvCxnSpPr>
          <p:nvPr/>
        </p:nvCxnSpPr>
        <p:spPr>
          <a:xfrm flipV="1">
            <a:off x="5685365" y="1633758"/>
            <a:ext cx="1307153" cy="590965"/>
          </a:xfrm>
          <a:prstGeom prst="bentConnector3">
            <a:avLst>
              <a:gd name="adj1" fmla="val 50000"/>
            </a:avLst>
          </a:prstGeom>
          <a:ln>
            <a:solidFill>
              <a:srgbClr val="B73B52"/>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8093D450-1B22-A94C-B6C0-11A80AF24EAF}"/>
              </a:ext>
            </a:extLst>
          </p:cNvPr>
          <p:cNvSpPr/>
          <p:nvPr/>
        </p:nvSpPr>
        <p:spPr>
          <a:xfrm>
            <a:off x="4006181" y="2545449"/>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34" name="Freeform 33">
            <a:extLst>
              <a:ext uri="{FF2B5EF4-FFF2-40B4-BE49-F238E27FC236}">
                <a16:creationId xmlns:a16="http://schemas.microsoft.com/office/drawing/2014/main" id="{E63FE484-757D-B441-A75C-B0AD2F44C3A9}"/>
              </a:ext>
            </a:extLst>
          </p:cNvPr>
          <p:cNvSpPr/>
          <p:nvPr/>
        </p:nvSpPr>
        <p:spPr>
          <a:xfrm>
            <a:off x="4006181" y="3818014"/>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35" name="Freeform 34">
            <a:extLst>
              <a:ext uri="{FF2B5EF4-FFF2-40B4-BE49-F238E27FC236}">
                <a16:creationId xmlns:a16="http://schemas.microsoft.com/office/drawing/2014/main" id="{79D6D4FF-1398-434B-B602-89C0BA36968C}"/>
              </a:ext>
            </a:extLst>
          </p:cNvPr>
          <p:cNvSpPr/>
          <p:nvPr/>
        </p:nvSpPr>
        <p:spPr>
          <a:xfrm>
            <a:off x="4006181" y="4811423"/>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36" name="Freeform 35">
            <a:extLst>
              <a:ext uri="{FF2B5EF4-FFF2-40B4-BE49-F238E27FC236}">
                <a16:creationId xmlns:a16="http://schemas.microsoft.com/office/drawing/2014/main" id="{9A4367CB-6D22-7845-B296-BDCEC5096B7E}"/>
              </a:ext>
            </a:extLst>
          </p:cNvPr>
          <p:cNvSpPr/>
          <p:nvPr/>
        </p:nvSpPr>
        <p:spPr>
          <a:xfrm>
            <a:off x="4006181" y="5692182"/>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300" kern="1200"/>
          </a:p>
        </p:txBody>
      </p:sp>
      <p:cxnSp>
        <p:nvCxnSpPr>
          <p:cNvPr id="58" name="Straight Arrow Connector 57">
            <a:extLst>
              <a:ext uri="{FF2B5EF4-FFF2-40B4-BE49-F238E27FC236}">
                <a16:creationId xmlns:a16="http://schemas.microsoft.com/office/drawing/2014/main" id="{58A63930-F5E8-704A-87DA-E330925DFBD8}"/>
              </a:ext>
            </a:extLst>
          </p:cNvPr>
          <p:cNvCxnSpPr/>
          <p:nvPr/>
        </p:nvCxnSpPr>
        <p:spPr>
          <a:xfrm>
            <a:off x="5813280" y="6234825"/>
            <a:ext cx="1192982" cy="0"/>
          </a:xfrm>
          <a:prstGeom prst="straightConnector1">
            <a:avLst/>
          </a:prstGeom>
          <a:ln>
            <a:solidFill>
              <a:srgbClr val="B73B52"/>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59" descr="A picture containing text, screenshot&#10;&#10;Description automatically generated">
            <a:extLst>
              <a:ext uri="{FF2B5EF4-FFF2-40B4-BE49-F238E27FC236}">
                <a16:creationId xmlns:a16="http://schemas.microsoft.com/office/drawing/2014/main" id="{F854FE55-2BAD-A645-84FF-9AF23A4F460A}"/>
              </a:ext>
            </a:extLst>
          </p:cNvPr>
          <p:cNvPicPr>
            <a:picLocks noChangeAspect="1"/>
          </p:cNvPicPr>
          <p:nvPr/>
        </p:nvPicPr>
        <p:blipFill rotWithShape="1">
          <a:blip r:embed="rId5">
            <a:extLst>
              <a:ext uri="{28A0092B-C50C-407E-A947-70E740481C1C}">
                <a14:useLocalDpi xmlns:a14="http://schemas.microsoft.com/office/drawing/2010/main" val="0"/>
              </a:ext>
            </a:extLst>
          </a:blip>
          <a:srcRect l="12680" t="18350" r="30949" b="23742"/>
          <a:stretch/>
        </p:blipFill>
        <p:spPr>
          <a:xfrm>
            <a:off x="6992518" y="962292"/>
            <a:ext cx="2173097" cy="1823384"/>
          </a:xfrm>
          <a:prstGeom prst="rect">
            <a:avLst/>
          </a:prstGeom>
        </p:spPr>
      </p:pic>
      <p:cxnSp>
        <p:nvCxnSpPr>
          <p:cNvPr id="61" name="Elbow Connector 60">
            <a:extLst>
              <a:ext uri="{FF2B5EF4-FFF2-40B4-BE49-F238E27FC236}">
                <a16:creationId xmlns:a16="http://schemas.microsoft.com/office/drawing/2014/main" id="{8B0B9A00-2EA4-8044-B636-F131FE12463C}"/>
              </a:ext>
            </a:extLst>
          </p:cNvPr>
          <p:cNvCxnSpPr>
            <a:cxnSpLocks/>
          </p:cNvCxnSpPr>
          <p:nvPr/>
        </p:nvCxnSpPr>
        <p:spPr>
          <a:xfrm flipV="1">
            <a:off x="5570310" y="4008667"/>
            <a:ext cx="1435952" cy="1391324"/>
          </a:xfrm>
          <a:prstGeom prst="bentConnector3">
            <a:avLst>
              <a:gd name="adj1" fmla="val 50000"/>
            </a:avLst>
          </a:prstGeom>
          <a:ln>
            <a:solidFill>
              <a:srgbClr val="B73B5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06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644169-A133-BA4E-A1E8-B9870CFD0BD0}"/>
              </a:ext>
            </a:extLst>
          </p:cNvPr>
          <p:cNvGrpSpPr/>
          <p:nvPr/>
        </p:nvGrpSpPr>
        <p:grpSpPr>
          <a:xfrm>
            <a:off x="10089106" y="1745087"/>
            <a:ext cx="4094599" cy="2135505"/>
            <a:chOff x="7820622" y="4387019"/>
            <a:chExt cx="2837920" cy="1063400"/>
          </a:xfrm>
        </p:grpSpPr>
        <p:sp>
          <p:nvSpPr>
            <p:cNvPr id="8" name="TextBox 7">
              <a:extLst>
                <a:ext uri="{FF2B5EF4-FFF2-40B4-BE49-F238E27FC236}">
                  <a16:creationId xmlns:a16="http://schemas.microsoft.com/office/drawing/2014/main" id="{4A6721E9-F36D-504E-974B-C9CC21644FFB}"/>
                </a:ext>
              </a:extLst>
            </p:cNvPr>
            <p:cNvSpPr txBox="1"/>
            <p:nvPr/>
          </p:nvSpPr>
          <p:spPr>
            <a:xfrm>
              <a:off x="8059182" y="4387019"/>
              <a:ext cx="2599360" cy="1062610"/>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Built-up</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Forest</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Cropland</a:t>
              </a:r>
            </a:p>
          </p:txBody>
        </p:sp>
        <p:sp>
          <p:nvSpPr>
            <p:cNvPr id="12" name="Rectangle 11">
              <a:extLst>
                <a:ext uri="{FF2B5EF4-FFF2-40B4-BE49-F238E27FC236}">
                  <a16:creationId xmlns:a16="http://schemas.microsoft.com/office/drawing/2014/main" id="{2929F7E2-97A8-0446-98B7-F9DD391430A8}"/>
                </a:ext>
              </a:extLst>
            </p:cNvPr>
            <p:cNvSpPr/>
            <p:nvPr/>
          </p:nvSpPr>
          <p:spPr>
            <a:xfrm>
              <a:off x="7820622" y="4405938"/>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3" name="Rectangle 12">
              <a:extLst>
                <a:ext uri="{FF2B5EF4-FFF2-40B4-BE49-F238E27FC236}">
                  <a16:creationId xmlns:a16="http://schemas.microsoft.com/office/drawing/2014/main" id="{FBA6DB2D-6C55-6946-98C7-4FCDDFA960EE}"/>
                </a:ext>
              </a:extLst>
            </p:cNvPr>
            <p:cNvSpPr/>
            <p:nvPr/>
          </p:nvSpPr>
          <p:spPr>
            <a:xfrm>
              <a:off x="7820622" y="5098049"/>
              <a:ext cx="246580" cy="146161"/>
            </a:xfrm>
            <a:prstGeom prst="rect">
              <a:avLst/>
            </a:prstGeom>
            <a:pattFill prst="wdUpDiag">
              <a:fgClr>
                <a:srgbClr val="36762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4" name="Rectangle 13">
              <a:extLst>
                <a:ext uri="{FF2B5EF4-FFF2-40B4-BE49-F238E27FC236}">
                  <a16:creationId xmlns:a16="http://schemas.microsoft.com/office/drawing/2014/main" id="{CDDBC581-9BAF-214B-87C8-7FEB88649518}"/>
                </a:ext>
              </a:extLst>
            </p:cNvPr>
            <p:cNvSpPr/>
            <p:nvPr/>
          </p:nvSpPr>
          <p:spPr>
            <a:xfrm>
              <a:off x="7820622" y="4865828"/>
              <a:ext cx="246580" cy="146161"/>
            </a:xfrm>
            <a:prstGeom prst="rect">
              <a:avLst/>
            </a:prstGeom>
            <a:solidFill>
              <a:srgbClr val="FBF7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5" name="Rectangle 14">
              <a:extLst>
                <a:ext uri="{FF2B5EF4-FFF2-40B4-BE49-F238E27FC236}">
                  <a16:creationId xmlns:a16="http://schemas.microsoft.com/office/drawing/2014/main" id="{6E9C2A87-3DEB-7243-B741-52182409407F}"/>
                </a:ext>
              </a:extLst>
            </p:cNvPr>
            <p:cNvSpPr/>
            <p:nvPr/>
          </p:nvSpPr>
          <p:spPr>
            <a:xfrm>
              <a:off x="7820622" y="4638160"/>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6" name="Rectangle 15">
              <a:extLst>
                <a:ext uri="{FF2B5EF4-FFF2-40B4-BE49-F238E27FC236}">
                  <a16:creationId xmlns:a16="http://schemas.microsoft.com/office/drawing/2014/main" id="{8BDC20F3-2ED7-5D44-9685-C1553B33A33A}"/>
                </a:ext>
              </a:extLst>
            </p:cNvPr>
            <p:cNvSpPr/>
            <p:nvPr/>
          </p:nvSpPr>
          <p:spPr>
            <a:xfrm>
              <a:off x="7820622" y="5304258"/>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pic>
        <p:nvPicPr>
          <p:cNvPr id="29" name="Picture 28">
            <a:extLst>
              <a:ext uri="{FF2B5EF4-FFF2-40B4-BE49-F238E27FC236}">
                <a16:creationId xmlns:a16="http://schemas.microsoft.com/office/drawing/2014/main" id="{2453317C-471F-9448-B48E-D8C65EAF52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92460" y="958290"/>
            <a:ext cx="7378389" cy="5701483"/>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5" name="TextBox 4">
            <a:extLst>
              <a:ext uri="{FF2B5EF4-FFF2-40B4-BE49-F238E27FC236}">
                <a16:creationId xmlns:a16="http://schemas.microsoft.com/office/drawing/2014/main" id="{51AD71D4-7ECD-B44B-9E09-581F3F1616EB}"/>
              </a:ext>
            </a:extLst>
          </p:cNvPr>
          <p:cNvSpPr txBox="1"/>
          <p:nvPr/>
        </p:nvSpPr>
        <p:spPr>
          <a:xfrm>
            <a:off x="520807" y="2684187"/>
            <a:ext cx="1931433" cy="1569660"/>
          </a:xfrm>
          <a:prstGeom prst="rect">
            <a:avLst/>
          </a:prstGeom>
          <a:noFill/>
        </p:spPr>
        <p:txBody>
          <a:bodyPr wrap="square" lIns="91440" tIns="45720" rIns="91440" bIns="45720" rtlCol="0" anchor="t">
            <a:spAutoFit/>
          </a:bodyPr>
          <a:lstStyle/>
          <a:p>
            <a:r>
              <a:rPr lang="en-US" sz="2400" b="1">
                <a:solidFill>
                  <a:schemeClr val="tx1">
                    <a:lumMod val="75000"/>
                    <a:lumOff val="25000"/>
                  </a:schemeClr>
                </a:solidFill>
                <a:latin typeface="Century Gothic"/>
                <a:cs typeface="Calibri"/>
              </a:rPr>
              <a:t>SAR Flood Mapping:</a:t>
            </a: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Honduras</a:t>
            </a:r>
          </a:p>
        </p:txBody>
      </p:sp>
      <p:sp>
        <p:nvSpPr>
          <p:cNvPr id="18" name="TextBox 17">
            <a:extLst>
              <a:ext uri="{FF2B5EF4-FFF2-40B4-BE49-F238E27FC236}">
                <a16:creationId xmlns:a16="http://schemas.microsoft.com/office/drawing/2014/main" id="{3A4DA7E3-9247-8B43-977C-2E58BFCC2BC0}"/>
              </a:ext>
            </a:extLst>
          </p:cNvPr>
          <p:cNvSpPr txBox="1"/>
          <p:nvPr/>
        </p:nvSpPr>
        <p:spPr>
          <a:xfrm>
            <a:off x="2663399" y="987822"/>
            <a:ext cx="3641867" cy="738664"/>
          </a:xfrm>
          <a:prstGeom prst="rect">
            <a:avLst/>
          </a:prstGeom>
          <a:noFill/>
        </p:spPr>
        <p:txBody>
          <a:bodyPr wrap="square" lIns="91440" tIns="45720" rIns="91440" bIns="45720" rtlCol="0" anchor="t">
            <a:spAutoFit/>
          </a:bodyPr>
          <a:lstStyle/>
          <a:p>
            <a:r>
              <a:rPr lang="en-US" sz="1400">
                <a:solidFill>
                  <a:schemeClr val="bg1"/>
                </a:solidFill>
                <a:latin typeface="Century Gothic"/>
              </a:rPr>
              <a:t>Priority Site, Sula Valley </a:t>
            </a:r>
          </a:p>
          <a:p>
            <a:r>
              <a:rPr lang="en-US" sz="1400">
                <a:solidFill>
                  <a:schemeClr val="bg1"/>
                </a:solidFill>
                <a:latin typeface="Century Gothic"/>
                <a:ea typeface="+mn-lt"/>
                <a:cs typeface="+mn-lt"/>
              </a:rPr>
              <a:t>During Eta/Iota: Oct. 31 - Nov. 18,  2020</a:t>
            </a:r>
          </a:p>
          <a:p>
            <a:endParaRPr lang="en-US" sz="1400">
              <a:solidFill>
                <a:schemeClr val="bg1"/>
              </a:solidFill>
              <a:latin typeface="Century Gothic" panose="020B0502020202020204" pitchFamily="34" charset="0"/>
            </a:endParaRPr>
          </a:p>
        </p:txBody>
      </p:sp>
      <p:sp>
        <p:nvSpPr>
          <p:cNvPr id="19" name="TextBox 18">
            <a:extLst>
              <a:ext uri="{FF2B5EF4-FFF2-40B4-BE49-F238E27FC236}">
                <a16:creationId xmlns:a16="http://schemas.microsoft.com/office/drawing/2014/main" id="{5DB75582-C355-4746-9DBF-447442F8754A}"/>
              </a:ext>
            </a:extLst>
          </p:cNvPr>
          <p:cNvSpPr txBox="1"/>
          <p:nvPr/>
        </p:nvSpPr>
        <p:spPr>
          <a:xfrm>
            <a:off x="6204486" y="987822"/>
            <a:ext cx="3494593" cy="523220"/>
          </a:xfrm>
          <a:prstGeom prst="rect">
            <a:avLst/>
          </a:prstGeom>
          <a:noFill/>
        </p:spPr>
        <p:txBody>
          <a:bodyPr wrap="square" lIns="91440" tIns="45720" rIns="91440" bIns="45720" rtlCol="0" anchor="t">
            <a:spAutoFit/>
          </a:bodyPr>
          <a:lstStyle/>
          <a:p>
            <a:r>
              <a:rPr lang="en-US" sz="1400">
                <a:solidFill>
                  <a:schemeClr val="bg1"/>
                </a:solidFill>
                <a:latin typeface="Century Gothic"/>
              </a:rPr>
              <a:t>Priority Site, Sula Valley</a:t>
            </a:r>
          </a:p>
          <a:p>
            <a:r>
              <a:rPr lang="en-US" sz="1400">
                <a:solidFill>
                  <a:schemeClr val="bg1"/>
                </a:solidFill>
                <a:latin typeface="Century Gothic"/>
              </a:rPr>
              <a:t>After Eta/Iota: Nov. 18 - Dec. 2, 2020</a:t>
            </a:r>
          </a:p>
        </p:txBody>
      </p:sp>
      <p:sp>
        <p:nvSpPr>
          <p:cNvPr id="20" name="TextBox 19">
            <a:extLst>
              <a:ext uri="{FF2B5EF4-FFF2-40B4-BE49-F238E27FC236}">
                <a16:creationId xmlns:a16="http://schemas.microsoft.com/office/drawing/2014/main" id="{CCBA198D-23F2-004B-B18D-B2D4AE716A5E}"/>
              </a:ext>
            </a:extLst>
          </p:cNvPr>
          <p:cNvSpPr txBox="1"/>
          <p:nvPr/>
        </p:nvSpPr>
        <p:spPr>
          <a:xfrm>
            <a:off x="5722311" y="6349412"/>
            <a:ext cx="397676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Coordinates: 87.8290992°W, 15.3533958°N</a:t>
            </a:r>
          </a:p>
        </p:txBody>
      </p:sp>
      <p:grpSp>
        <p:nvGrpSpPr>
          <p:cNvPr id="7" name="Group 6">
            <a:extLst>
              <a:ext uri="{FF2B5EF4-FFF2-40B4-BE49-F238E27FC236}">
                <a16:creationId xmlns:a16="http://schemas.microsoft.com/office/drawing/2014/main" id="{8368C4D7-651B-4302-B7C7-A9110552EE98}"/>
              </a:ext>
            </a:extLst>
          </p:cNvPr>
          <p:cNvGrpSpPr/>
          <p:nvPr/>
        </p:nvGrpSpPr>
        <p:grpSpPr>
          <a:xfrm>
            <a:off x="2545003" y="5632789"/>
            <a:ext cx="1750008" cy="792891"/>
            <a:chOff x="2545003" y="5662868"/>
            <a:chExt cx="1750008" cy="792891"/>
          </a:xfrm>
        </p:grpSpPr>
        <p:pic>
          <p:nvPicPr>
            <p:cNvPr id="33" name="Graphic 32" descr="Arrow Up with solid fill">
              <a:extLst>
                <a:ext uri="{FF2B5EF4-FFF2-40B4-BE49-F238E27FC236}">
                  <a16:creationId xmlns:a16="http://schemas.microsoft.com/office/drawing/2014/main" id="{2F2D8E73-C914-4456-8530-906AEEE5AF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5003" y="5662868"/>
              <a:ext cx="422317" cy="412333"/>
            </a:xfrm>
            <a:prstGeom prst="rect">
              <a:avLst/>
            </a:prstGeom>
          </p:spPr>
        </p:pic>
        <p:grpSp>
          <p:nvGrpSpPr>
            <p:cNvPr id="34" name="Group 33">
              <a:extLst>
                <a:ext uri="{FF2B5EF4-FFF2-40B4-BE49-F238E27FC236}">
                  <a16:creationId xmlns:a16="http://schemas.microsoft.com/office/drawing/2014/main" id="{014ABF94-C74D-410D-A8F5-CE210BA20A8C}"/>
                </a:ext>
              </a:extLst>
            </p:cNvPr>
            <p:cNvGrpSpPr/>
            <p:nvPr/>
          </p:nvGrpSpPr>
          <p:grpSpPr>
            <a:xfrm>
              <a:off x="2629727" y="6178487"/>
              <a:ext cx="1665284" cy="277272"/>
              <a:chOff x="2629727" y="6178487"/>
              <a:chExt cx="1665284" cy="277272"/>
            </a:xfrm>
          </p:grpSpPr>
          <p:sp>
            <p:nvSpPr>
              <p:cNvPr id="35" name="TextBox 34">
                <a:extLst>
                  <a:ext uri="{FF2B5EF4-FFF2-40B4-BE49-F238E27FC236}">
                    <a16:creationId xmlns:a16="http://schemas.microsoft.com/office/drawing/2014/main" id="{15C154E6-CB5E-4FC9-898E-9E429BFCB70C}"/>
                  </a:ext>
                </a:extLst>
              </p:cNvPr>
              <p:cNvSpPr txBox="1"/>
              <p:nvPr/>
            </p:nvSpPr>
            <p:spPr>
              <a:xfrm>
                <a:off x="2629727" y="6178487"/>
                <a:ext cx="422317" cy="276999"/>
              </a:xfrm>
              <a:prstGeom prst="rect">
                <a:avLst/>
              </a:prstGeom>
              <a:noFill/>
            </p:spPr>
            <p:txBody>
              <a:bodyPr wrap="square" lIns="91440" tIns="45720" rIns="91440" bIns="45720" rtlCol="0" anchor="t">
                <a:spAutoFit/>
              </a:bodyPr>
              <a:lstStyle/>
              <a:p>
                <a:r>
                  <a:rPr lang="en-US" sz="1200">
                    <a:latin typeface="Century Gothic"/>
                  </a:rPr>
                  <a:t>0</a:t>
                </a:r>
              </a:p>
            </p:txBody>
          </p:sp>
          <p:sp>
            <p:nvSpPr>
              <p:cNvPr id="36" name="TextBox 35">
                <a:extLst>
                  <a:ext uri="{FF2B5EF4-FFF2-40B4-BE49-F238E27FC236}">
                    <a16:creationId xmlns:a16="http://schemas.microsoft.com/office/drawing/2014/main" id="{8B27459E-D090-416F-955D-8BB9BBBE9535}"/>
                  </a:ext>
                </a:extLst>
              </p:cNvPr>
              <p:cNvSpPr txBox="1"/>
              <p:nvPr/>
            </p:nvSpPr>
            <p:spPr>
              <a:xfrm>
                <a:off x="2932957" y="6178760"/>
                <a:ext cx="515090" cy="276999"/>
              </a:xfrm>
              <a:prstGeom prst="rect">
                <a:avLst/>
              </a:prstGeom>
              <a:noFill/>
            </p:spPr>
            <p:txBody>
              <a:bodyPr wrap="square" lIns="91440" tIns="45720" rIns="91440" bIns="45720" rtlCol="0" anchor="t">
                <a:spAutoFit/>
              </a:bodyPr>
              <a:lstStyle/>
              <a:p>
                <a:r>
                  <a:rPr lang="en-US" sz="1200">
                    <a:latin typeface="Century Gothic"/>
                  </a:rPr>
                  <a:t>250</a:t>
                </a:r>
              </a:p>
            </p:txBody>
          </p:sp>
          <p:sp>
            <p:nvSpPr>
              <p:cNvPr id="37" name="TextBox 36">
                <a:extLst>
                  <a:ext uri="{FF2B5EF4-FFF2-40B4-BE49-F238E27FC236}">
                    <a16:creationId xmlns:a16="http://schemas.microsoft.com/office/drawing/2014/main" id="{6B26ADB8-6D4E-482F-86BC-F960606FDD95}"/>
                  </a:ext>
                </a:extLst>
              </p:cNvPr>
              <p:cNvSpPr txBox="1"/>
              <p:nvPr/>
            </p:nvSpPr>
            <p:spPr>
              <a:xfrm>
                <a:off x="3331995" y="6178487"/>
                <a:ext cx="963016" cy="276999"/>
              </a:xfrm>
              <a:prstGeom prst="rect">
                <a:avLst/>
              </a:prstGeom>
              <a:noFill/>
            </p:spPr>
            <p:txBody>
              <a:bodyPr wrap="square" lIns="91440" tIns="45720" rIns="91440" bIns="45720" rtlCol="0" anchor="t">
                <a:spAutoFit/>
              </a:bodyPr>
              <a:lstStyle/>
              <a:p>
                <a:r>
                  <a:rPr lang="en-US" sz="1200">
                    <a:latin typeface="Century Gothic"/>
                  </a:rPr>
                  <a:t>500 Km</a:t>
                </a:r>
              </a:p>
            </p:txBody>
          </p:sp>
        </p:grpSp>
      </p:grpSp>
    </p:spTree>
    <p:extLst>
      <p:ext uri="{BB962C8B-B14F-4D97-AF65-F5344CB8AC3E}">
        <p14:creationId xmlns:p14="http://schemas.microsoft.com/office/powerpoint/2010/main" val="1055719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31D1315-E782-2744-9975-E54FCEAB5A6A}"/>
              </a:ext>
            </a:extLst>
          </p:cNvPr>
          <p:cNvGrpSpPr/>
          <p:nvPr/>
        </p:nvGrpSpPr>
        <p:grpSpPr>
          <a:xfrm>
            <a:off x="10085832" y="1746504"/>
            <a:ext cx="3578372" cy="1716057"/>
            <a:chOff x="7820622" y="4368006"/>
            <a:chExt cx="2534045" cy="862365"/>
          </a:xfrm>
        </p:grpSpPr>
        <p:sp>
          <p:nvSpPr>
            <p:cNvPr id="14" name="TextBox 13">
              <a:extLst>
                <a:ext uri="{FF2B5EF4-FFF2-40B4-BE49-F238E27FC236}">
                  <a16:creationId xmlns:a16="http://schemas.microsoft.com/office/drawing/2014/main" id="{EC63B058-4881-1643-8F57-C33787566D87}"/>
                </a:ext>
              </a:extLst>
            </p:cNvPr>
            <p:cNvSpPr txBox="1"/>
            <p:nvPr/>
          </p:nvSpPr>
          <p:spPr>
            <a:xfrm>
              <a:off x="8064094" y="4368006"/>
              <a:ext cx="2290573" cy="842930"/>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endParaRPr lang="en-US" dirty="0">
                <a:solidFill>
                  <a:schemeClr val="tx1">
                    <a:lumMod val="75000"/>
                    <a:lumOff val="25000"/>
                  </a:schemeClr>
                </a:solidFill>
              </a:endParaRP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Built-up</a:t>
              </a:r>
              <a:endParaRPr lang="en-US" dirty="0">
                <a:solidFill>
                  <a:schemeClr val="tx1">
                    <a:lumMod val="75000"/>
                    <a:lumOff val="25000"/>
                  </a:schemeClr>
                </a:solidFill>
              </a:endParaRP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Cropland</a:t>
              </a:r>
            </a:p>
          </p:txBody>
        </p:sp>
        <p:sp>
          <p:nvSpPr>
            <p:cNvPr id="15" name="Rectangle 14">
              <a:extLst>
                <a:ext uri="{FF2B5EF4-FFF2-40B4-BE49-F238E27FC236}">
                  <a16:creationId xmlns:a16="http://schemas.microsoft.com/office/drawing/2014/main" id="{2A6E7861-37BC-3B40-8E57-615A9B931575}"/>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7" name="Rectangle 16">
              <a:extLst>
                <a:ext uri="{FF2B5EF4-FFF2-40B4-BE49-F238E27FC236}">
                  <a16:creationId xmlns:a16="http://schemas.microsoft.com/office/drawing/2014/main" id="{5AFE3AFD-8CC4-9446-8BD5-018D784B6367}"/>
                </a:ext>
              </a:extLst>
            </p:cNvPr>
            <p:cNvSpPr/>
            <p:nvPr/>
          </p:nvSpPr>
          <p:spPr>
            <a:xfrm>
              <a:off x="7820622" y="4851489"/>
              <a:ext cx="246580" cy="146161"/>
            </a:xfrm>
            <a:prstGeom prst="rect">
              <a:avLst/>
            </a:prstGeom>
            <a:solidFill>
              <a:srgbClr val="FBF7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8" name="Rectangle 17">
              <a:extLst>
                <a:ext uri="{FF2B5EF4-FFF2-40B4-BE49-F238E27FC236}">
                  <a16:creationId xmlns:a16="http://schemas.microsoft.com/office/drawing/2014/main" id="{8C4BBB4E-A8B7-4C4B-A6E0-84726ACF2E33}"/>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19" name="Rectangle 18">
              <a:extLst>
                <a:ext uri="{FF2B5EF4-FFF2-40B4-BE49-F238E27FC236}">
                  <a16:creationId xmlns:a16="http://schemas.microsoft.com/office/drawing/2014/main" id="{0800617B-A667-1041-A374-5970957C86B8}"/>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pic>
        <p:nvPicPr>
          <p:cNvPr id="29" name="Picture 28">
            <a:extLst>
              <a:ext uri="{FF2B5EF4-FFF2-40B4-BE49-F238E27FC236}">
                <a16:creationId xmlns:a16="http://schemas.microsoft.com/office/drawing/2014/main" id="{6F35B93C-91B2-2645-8320-E7E97409FF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92460" y="958290"/>
            <a:ext cx="7378389" cy="5701482"/>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5" name="TextBox 4">
            <a:extLst>
              <a:ext uri="{FF2B5EF4-FFF2-40B4-BE49-F238E27FC236}">
                <a16:creationId xmlns:a16="http://schemas.microsoft.com/office/drawing/2014/main" id="{349C5E36-56C5-C44C-9BF3-6D2F763A1D4F}"/>
              </a:ext>
            </a:extLst>
          </p:cNvPr>
          <p:cNvSpPr txBox="1"/>
          <p:nvPr/>
        </p:nvSpPr>
        <p:spPr>
          <a:xfrm>
            <a:off x="520807" y="2684187"/>
            <a:ext cx="1931433" cy="1569660"/>
          </a:xfrm>
          <a:prstGeom prst="rect">
            <a:avLst/>
          </a:prstGeom>
          <a:noFill/>
        </p:spPr>
        <p:txBody>
          <a:bodyPr wrap="square" rtlCol="0">
            <a:spAutoFit/>
          </a:bodyPr>
          <a:lstStyle/>
          <a:p>
            <a:r>
              <a:rPr lang="en-US" sz="2400" b="1">
                <a:solidFill>
                  <a:schemeClr val="tx1">
                    <a:lumMod val="75000"/>
                    <a:lumOff val="25000"/>
                  </a:schemeClr>
                </a:solidFill>
                <a:latin typeface="Century Gothic"/>
                <a:cs typeface="Calibri"/>
              </a:rPr>
              <a:t>SAR Flood Mapping:</a:t>
            </a: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Honduras</a:t>
            </a:r>
            <a:endParaRPr lang="en-US" sz="2400" i="1"/>
          </a:p>
        </p:txBody>
      </p:sp>
      <p:sp>
        <p:nvSpPr>
          <p:cNvPr id="25" name="TextBox 24">
            <a:extLst>
              <a:ext uri="{FF2B5EF4-FFF2-40B4-BE49-F238E27FC236}">
                <a16:creationId xmlns:a16="http://schemas.microsoft.com/office/drawing/2014/main" id="{9C65FE09-9E1E-9F43-BD96-DCEDFC5DF8C6}"/>
              </a:ext>
            </a:extLst>
          </p:cNvPr>
          <p:cNvSpPr txBox="1"/>
          <p:nvPr/>
        </p:nvSpPr>
        <p:spPr>
          <a:xfrm>
            <a:off x="7686881" y="5630378"/>
            <a:ext cx="2008553" cy="461665"/>
          </a:xfrm>
          <a:prstGeom prst="rect">
            <a:avLst/>
          </a:prstGeom>
          <a:noFill/>
        </p:spPr>
        <p:txBody>
          <a:bodyPr wrap="square" rtlCol="0">
            <a:spAutoFit/>
          </a:bodyPr>
          <a:lstStyle/>
          <a:p>
            <a:r>
              <a:rPr lang="en-US" sz="1200" i="1">
                <a:solidFill>
                  <a:schemeClr val="bg1"/>
                </a:solidFill>
              </a:rPr>
              <a:t>*Forest not shown to facilitate visualization.</a:t>
            </a:r>
          </a:p>
        </p:txBody>
      </p:sp>
      <p:sp>
        <p:nvSpPr>
          <p:cNvPr id="22" name="TextBox 21">
            <a:extLst>
              <a:ext uri="{FF2B5EF4-FFF2-40B4-BE49-F238E27FC236}">
                <a16:creationId xmlns:a16="http://schemas.microsoft.com/office/drawing/2014/main" id="{03195E97-A2C8-2B4B-92CD-128DD6E70FCD}"/>
              </a:ext>
            </a:extLst>
          </p:cNvPr>
          <p:cNvSpPr txBox="1"/>
          <p:nvPr/>
        </p:nvSpPr>
        <p:spPr>
          <a:xfrm>
            <a:off x="2663399" y="987822"/>
            <a:ext cx="3641867" cy="738664"/>
          </a:xfrm>
          <a:prstGeom prst="rect">
            <a:avLst/>
          </a:prstGeom>
          <a:noFill/>
        </p:spPr>
        <p:txBody>
          <a:bodyPr wrap="square" lIns="91440" tIns="45720" rIns="91440" bIns="45720" rtlCol="0" anchor="t">
            <a:spAutoFit/>
          </a:bodyPr>
          <a:lstStyle/>
          <a:p>
            <a:r>
              <a:rPr lang="en-US" sz="1400">
                <a:solidFill>
                  <a:schemeClr val="bg1"/>
                </a:solidFill>
                <a:latin typeface="Century Gothic"/>
              </a:rPr>
              <a:t>Priority Site, Southwest Coast </a:t>
            </a:r>
          </a:p>
          <a:p>
            <a:r>
              <a:rPr lang="en-US" sz="1400">
                <a:solidFill>
                  <a:schemeClr val="bg1"/>
                </a:solidFill>
                <a:latin typeface="Century Gothic"/>
                <a:ea typeface="+mn-lt"/>
                <a:cs typeface="+mn-lt"/>
              </a:rPr>
              <a:t>During Eta/Iota: Oct. 31 - Nov. 18,  2020</a:t>
            </a:r>
          </a:p>
          <a:p>
            <a:endParaRPr lang="en-US" sz="1400">
              <a:solidFill>
                <a:schemeClr val="bg1"/>
              </a:solidFill>
              <a:latin typeface="Century Gothic" panose="020B0502020202020204" pitchFamily="34" charset="0"/>
            </a:endParaRPr>
          </a:p>
        </p:txBody>
      </p:sp>
      <p:sp>
        <p:nvSpPr>
          <p:cNvPr id="26" name="TextBox 25">
            <a:extLst>
              <a:ext uri="{FF2B5EF4-FFF2-40B4-BE49-F238E27FC236}">
                <a16:creationId xmlns:a16="http://schemas.microsoft.com/office/drawing/2014/main" id="{3F9EF66E-A55D-FA44-8C54-53B7C235C970}"/>
              </a:ext>
            </a:extLst>
          </p:cNvPr>
          <p:cNvSpPr txBox="1"/>
          <p:nvPr/>
        </p:nvSpPr>
        <p:spPr>
          <a:xfrm>
            <a:off x="6204486" y="987822"/>
            <a:ext cx="3494593" cy="523220"/>
          </a:xfrm>
          <a:prstGeom prst="rect">
            <a:avLst/>
          </a:prstGeom>
          <a:noFill/>
        </p:spPr>
        <p:txBody>
          <a:bodyPr wrap="square" lIns="91440" tIns="45720" rIns="91440" bIns="45720" rtlCol="0" anchor="t">
            <a:spAutoFit/>
          </a:bodyPr>
          <a:lstStyle/>
          <a:p>
            <a:r>
              <a:rPr lang="en-US" sz="1400">
                <a:solidFill>
                  <a:schemeClr val="bg1"/>
                </a:solidFill>
                <a:latin typeface="Century Gothic"/>
              </a:rPr>
              <a:t>Priority Site, Southwest Coast</a:t>
            </a:r>
          </a:p>
          <a:p>
            <a:r>
              <a:rPr lang="en-US" sz="1400">
                <a:solidFill>
                  <a:schemeClr val="bg1"/>
                </a:solidFill>
                <a:latin typeface="Century Gothic"/>
              </a:rPr>
              <a:t>After Eta/Iota: Nov. 18 - Dec. 2, 2020</a:t>
            </a:r>
          </a:p>
        </p:txBody>
      </p:sp>
      <p:sp>
        <p:nvSpPr>
          <p:cNvPr id="28" name="TextBox 27">
            <a:extLst>
              <a:ext uri="{FF2B5EF4-FFF2-40B4-BE49-F238E27FC236}">
                <a16:creationId xmlns:a16="http://schemas.microsoft.com/office/drawing/2014/main" id="{741DB8DC-5AA7-8548-9412-BAF4D17FADB4}"/>
              </a:ext>
            </a:extLst>
          </p:cNvPr>
          <p:cNvSpPr txBox="1"/>
          <p:nvPr/>
        </p:nvSpPr>
        <p:spPr>
          <a:xfrm>
            <a:off x="5722311" y="6349412"/>
            <a:ext cx="397676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Coordinates: 87.3444509°W, 13.1764580°N</a:t>
            </a:r>
          </a:p>
        </p:txBody>
      </p:sp>
      <p:grpSp>
        <p:nvGrpSpPr>
          <p:cNvPr id="4" name="Group 3">
            <a:extLst>
              <a:ext uri="{FF2B5EF4-FFF2-40B4-BE49-F238E27FC236}">
                <a16:creationId xmlns:a16="http://schemas.microsoft.com/office/drawing/2014/main" id="{4FDBA99A-5D35-4496-A38A-5D9449E68A2D}"/>
              </a:ext>
            </a:extLst>
          </p:cNvPr>
          <p:cNvGrpSpPr/>
          <p:nvPr/>
        </p:nvGrpSpPr>
        <p:grpSpPr>
          <a:xfrm>
            <a:off x="2545003" y="5632789"/>
            <a:ext cx="1750008" cy="792891"/>
            <a:chOff x="2545003" y="5662868"/>
            <a:chExt cx="1750008" cy="792891"/>
          </a:xfrm>
        </p:grpSpPr>
        <p:pic>
          <p:nvPicPr>
            <p:cNvPr id="31" name="Graphic 30" descr="Arrow Up with solid fill">
              <a:extLst>
                <a:ext uri="{FF2B5EF4-FFF2-40B4-BE49-F238E27FC236}">
                  <a16:creationId xmlns:a16="http://schemas.microsoft.com/office/drawing/2014/main" id="{D3258F52-B5BC-8347-AF06-ABAF2CF893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5003" y="5662868"/>
              <a:ext cx="422317" cy="412333"/>
            </a:xfrm>
            <a:prstGeom prst="rect">
              <a:avLst/>
            </a:prstGeom>
          </p:spPr>
        </p:pic>
        <p:grpSp>
          <p:nvGrpSpPr>
            <p:cNvPr id="2" name="Group 1">
              <a:extLst>
                <a:ext uri="{FF2B5EF4-FFF2-40B4-BE49-F238E27FC236}">
                  <a16:creationId xmlns:a16="http://schemas.microsoft.com/office/drawing/2014/main" id="{664EFBEC-FA41-4D18-B238-3E2CF7FF1D65}"/>
                </a:ext>
              </a:extLst>
            </p:cNvPr>
            <p:cNvGrpSpPr/>
            <p:nvPr/>
          </p:nvGrpSpPr>
          <p:grpSpPr>
            <a:xfrm>
              <a:off x="2629727" y="6178487"/>
              <a:ext cx="1665284" cy="277272"/>
              <a:chOff x="2629727" y="6178487"/>
              <a:chExt cx="1665284" cy="277272"/>
            </a:xfrm>
          </p:grpSpPr>
          <p:sp>
            <p:nvSpPr>
              <p:cNvPr id="32" name="TextBox 31">
                <a:extLst>
                  <a:ext uri="{FF2B5EF4-FFF2-40B4-BE49-F238E27FC236}">
                    <a16:creationId xmlns:a16="http://schemas.microsoft.com/office/drawing/2014/main" id="{54FDC26C-6D18-FE41-A0E7-CE06C37AB7AB}"/>
                  </a:ext>
                </a:extLst>
              </p:cNvPr>
              <p:cNvSpPr txBox="1"/>
              <p:nvPr/>
            </p:nvSpPr>
            <p:spPr>
              <a:xfrm>
                <a:off x="2629727" y="6178487"/>
                <a:ext cx="422317" cy="276999"/>
              </a:xfrm>
              <a:prstGeom prst="rect">
                <a:avLst/>
              </a:prstGeom>
              <a:noFill/>
            </p:spPr>
            <p:txBody>
              <a:bodyPr wrap="square" lIns="91440" tIns="45720" rIns="91440" bIns="45720" rtlCol="0" anchor="t">
                <a:spAutoFit/>
              </a:bodyPr>
              <a:lstStyle/>
              <a:p>
                <a:r>
                  <a:rPr lang="en-US" sz="1200">
                    <a:latin typeface="Century Gothic"/>
                  </a:rPr>
                  <a:t>0</a:t>
                </a:r>
              </a:p>
            </p:txBody>
          </p:sp>
          <p:sp>
            <p:nvSpPr>
              <p:cNvPr id="33" name="TextBox 32">
                <a:extLst>
                  <a:ext uri="{FF2B5EF4-FFF2-40B4-BE49-F238E27FC236}">
                    <a16:creationId xmlns:a16="http://schemas.microsoft.com/office/drawing/2014/main" id="{558442F1-BAE0-084E-AC09-F501CEB345B5}"/>
                  </a:ext>
                </a:extLst>
              </p:cNvPr>
              <p:cNvSpPr txBox="1"/>
              <p:nvPr/>
            </p:nvSpPr>
            <p:spPr>
              <a:xfrm>
                <a:off x="2932957" y="6178760"/>
                <a:ext cx="515090" cy="276999"/>
              </a:xfrm>
              <a:prstGeom prst="rect">
                <a:avLst/>
              </a:prstGeom>
              <a:noFill/>
            </p:spPr>
            <p:txBody>
              <a:bodyPr wrap="square" lIns="91440" tIns="45720" rIns="91440" bIns="45720" rtlCol="0" anchor="t">
                <a:spAutoFit/>
              </a:bodyPr>
              <a:lstStyle/>
              <a:p>
                <a:r>
                  <a:rPr lang="en-US" sz="1200">
                    <a:latin typeface="Century Gothic"/>
                  </a:rPr>
                  <a:t>250</a:t>
                </a:r>
              </a:p>
            </p:txBody>
          </p:sp>
          <p:sp>
            <p:nvSpPr>
              <p:cNvPr id="34" name="TextBox 33">
                <a:extLst>
                  <a:ext uri="{FF2B5EF4-FFF2-40B4-BE49-F238E27FC236}">
                    <a16:creationId xmlns:a16="http://schemas.microsoft.com/office/drawing/2014/main" id="{6F9F0CAD-29AA-4F49-8A8B-6C02FD02B1B9}"/>
                  </a:ext>
                </a:extLst>
              </p:cNvPr>
              <p:cNvSpPr txBox="1"/>
              <p:nvPr/>
            </p:nvSpPr>
            <p:spPr>
              <a:xfrm>
                <a:off x="3331995" y="6178487"/>
                <a:ext cx="963016" cy="276999"/>
              </a:xfrm>
              <a:prstGeom prst="rect">
                <a:avLst/>
              </a:prstGeom>
              <a:noFill/>
            </p:spPr>
            <p:txBody>
              <a:bodyPr wrap="square" lIns="91440" tIns="45720" rIns="91440" bIns="45720" rtlCol="0" anchor="t">
                <a:spAutoFit/>
              </a:bodyPr>
              <a:lstStyle/>
              <a:p>
                <a:r>
                  <a:rPr lang="en-US" sz="1200">
                    <a:latin typeface="Century Gothic"/>
                  </a:rPr>
                  <a:t>500 Km</a:t>
                </a:r>
              </a:p>
            </p:txBody>
          </p:sp>
        </p:grpSp>
      </p:grpSp>
    </p:spTree>
    <p:extLst>
      <p:ext uri="{BB962C8B-B14F-4D97-AF65-F5344CB8AC3E}">
        <p14:creationId xmlns:p14="http://schemas.microsoft.com/office/powerpoint/2010/main" val="2198128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984E299-4EB8-6342-8071-93E299FF10FC}"/>
              </a:ext>
            </a:extLst>
          </p:cNvPr>
          <p:cNvGrpSpPr/>
          <p:nvPr/>
        </p:nvGrpSpPr>
        <p:grpSpPr>
          <a:xfrm>
            <a:off x="10085832" y="1748371"/>
            <a:ext cx="2096839" cy="1677382"/>
            <a:chOff x="7828492" y="4338200"/>
            <a:chExt cx="1461839" cy="840846"/>
          </a:xfrm>
        </p:grpSpPr>
        <p:grpSp>
          <p:nvGrpSpPr>
            <p:cNvPr id="12" name="Group 11">
              <a:extLst>
                <a:ext uri="{FF2B5EF4-FFF2-40B4-BE49-F238E27FC236}">
                  <a16:creationId xmlns:a16="http://schemas.microsoft.com/office/drawing/2014/main" id="{20D52224-6C30-C943-9CC2-ED0B08A89135}"/>
                </a:ext>
              </a:extLst>
            </p:cNvPr>
            <p:cNvGrpSpPr/>
            <p:nvPr/>
          </p:nvGrpSpPr>
          <p:grpSpPr>
            <a:xfrm>
              <a:off x="7828492" y="4343842"/>
              <a:ext cx="246580" cy="829654"/>
              <a:chOff x="8280971" y="4417888"/>
              <a:chExt cx="246580" cy="829654"/>
            </a:xfrm>
          </p:grpSpPr>
          <p:sp>
            <p:nvSpPr>
              <p:cNvPr id="7" name="Rectangle 6">
                <a:extLst>
                  <a:ext uri="{FF2B5EF4-FFF2-40B4-BE49-F238E27FC236}">
                    <a16:creationId xmlns:a16="http://schemas.microsoft.com/office/drawing/2014/main" id="{88673A63-1FD4-B447-ADA7-18A799C7DF42}"/>
                  </a:ext>
                </a:extLst>
              </p:cNvPr>
              <p:cNvSpPr/>
              <p:nvPr/>
            </p:nvSpPr>
            <p:spPr>
              <a:xfrm>
                <a:off x="8280971" y="4417888"/>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26B1FDF-6A38-BD41-9F7B-35DA6648856A}"/>
                  </a:ext>
                </a:extLst>
              </p:cNvPr>
              <p:cNvSpPr/>
              <p:nvPr/>
            </p:nvSpPr>
            <p:spPr>
              <a:xfrm>
                <a:off x="8280971" y="4645719"/>
                <a:ext cx="246580" cy="146161"/>
              </a:xfrm>
              <a:prstGeom prst="rect">
                <a:avLst/>
              </a:prstGeom>
              <a:pattFill prst="wdUpDiag">
                <a:fgClr>
                  <a:srgbClr val="36762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C512535-B84A-2E47-AC7F-B2C67699DC01}"/>
                  </a:ext>
                </a:extLst>
              </p:cNvPr>
              <p:cNvSpPr/>
              <p:nvPr/>
            </p:nvSpPr>
            <p:spPr>
              <a:xfrm>
                <a:off x="8280971" y="4873550"/>
                <a:ext cx="246580" cy="146161"/>
              </a:xfrm>
              <a:prstGeom prst="rect">
                <a:avLst/>
              </a:prstGeom>
              <a:solidFill>
                <a:srgbClr val="FBF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986EA5-541C-E149-9C77-BCFBF9739DFF}"/>
                  </a:ext>
                </a:extLst>
              </p:cNvPr>
              <p:cNvSpPr/>
              <p:nvPr/>
            </p:nvSpPr>
            <p:spPr>
              <a:xfrm>
                <a:off x="8280971" y="5101381"/>
                <a:ext cx="246580" cy="146161"/>
              </a:xfrm>
              <a:prstGeom prst="rect">
                <a:avLst/>
              </a:prstGeom>
              <a:no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813F95A4-EA48-6243-9CC8-7FD902B5637B}"/>
                </a:ext>
              </a:extLst>
            </p:cNvPr>
            <p:cNvSpPr txBox="1"/>
            <p:nvPr/>
          </p:nvSpPr>
          <p:spPr>
            <a:xfrm>
              <a:off x="8075072" y="4338200"/>
              <a:ext cx="1215259" cy="84084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Forest</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Built-up</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a:t>
              </a:r>
            </a:p>
          </p:txBody>
        </p:sp>
      </p:grpSp>
      <p:pic>
        <p:nvPicPr>
          <p:cNvPr id="21" name="Picture 20">
            <a:extLst>
              <a:ext uri="{FF2B5EF4-FFF2-40B4-BE49-F238E27FC236}">
                <a16:creationId xmlns:a16="http://schemas.microsoft.com/office/drawing/2014/main" id="{6DB4157D-4B49-D54A-B56B-9709680408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92460" y="958290"/>
            <a:ext cx="7378388" cy="5701482"/>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4" name="TextBox 3">
            <a:extLst>
              <a:ext uri="{FF2B5EF4-FFF2-40B4-BE49-F238E27FC236}">
                <a16:creationId xmlns:a16="http://schemas.microsoft.com/office/drawing/2014/main" id="{ABD2DF7E-4F17-B444-935E-EF16F7073D89}"/>
              </a:ext>
            </a:extLst>
          </p:cNvPr>
          <p:cNvSpPr txBox="1"/>
          <p:nvPr/>
        </p:nvSpPr>
        <p:spPr>
          <a:xfrm>
            <a:off x="2681328" y="1000035"/>
            <a:ext cx="3541087" cy="523220"/>
          </a:xfrm>
          <a:prstGeom prst="rect">
            <a:avLst/>
          </a:prstGeom>
          <a:noFill/>
        </p:spPr>
        <p:txBody>
          <a:bodyPr wrap="square" lIns="91440" tIns="45720" rIns="91440" bIns="45720" rtlCol="0" anchor="t">
            <a:spAutoFit/>
          </a:bodyPr>
          <a:lstStyle/>
          <a:p>
            <a:r>
              <a:rPr lang="en-US" sz="1400">
                <a:solidFill>
                  <a:schemeClr val="bg1"/>
                </a:solidFill>
                <a:latin typeface="Century Gothic"/>
              </a:rPr>
              <a:t>Priority Site, Alta Verapaz</a:t>
            </a:r>
          </a:p>
          <a:p>
            <a:r>
              <a:rPr lang="en-US" sz="1400">
                <a:solidFill>
                  <a:schemeClr val="bg1"/>
                </a:solidFill>
                <a:latin typeface="Century Gothic"/>
              </a:rPr>
              <a:t>During Eta/Iota: Oct. 31 – Nov. 18, 2020</a:t>
            </a:r>
          </a:p>
        </p:txBody>
      </p:sp>
      <p:sp>
        <p:nvSpPr>
          <p:cNvPr id="6" name="TextBox 5">
            <a:extLst>
              <a:ext uri="{FF2B5EF4-FFF2-40B4-BE49-F238E27FC236}">
                <a16:creationId xmlns:a16="http://schemas.microsoft.com/office/drawing/2014/main" id="{9B0B9096-C47C-4545-A596-9171A29FD5C9}"/>
              </a:ext>
            </a:extLst>
          </p:cNvPr>
          <p:cNvSpPr txBox="1"/>
          <p:nvPr/>
        </p:nvSpPr>
        <p:spPr>
          <a:xfrm>
            <a:off x="6222415" y="1000035"/>
            <a:ext cx="3494593" cy="523220"/>
          </a:xfrm>
          <a:prstGeom prst="rect">
            <a:avLst/>
          </a:prstGeom>
          <a:noFill/>
        </p:spPr>
        <p:txBody>
          <a:bodyPr wrap="square" lIns="91440" tIns="45720" rIns="91440" bIns="45720" rtlCol="0" anchor="t">
            <a:spAutoFit/>
          </a:bodyPr>
          <a:lstStyle/>
          <a:p>
            <a:r>
              <a:rPr lang="en-US" sz="1400">
                <a:solidFill>
                  <a:schemeClr val="bg1"/>
                </a:solidFill>
                <a:latin typeface="Century Gothic"/>
              </a:rPr>
              <a:t>Priority Site, Alta Verapaz</a:t>
            </a:r>
          </a:p>
          <a:p>
            <a:r>
              <a:rPr lang="en-US" sz="1400">
                <a:solidFill>
                  <a:schemeClr val="bg1"/>
                </a:solidFill>
                <a:latin typeface="Century Gothic"/>
              </a:rPr>
              <a:t>After Eta/Iota: Nov. 18 - Dec. 2, 2020</a:t>
            </a:r>
          </a:p>
        </p:txBody>
      </p:sp>
      <p:sp>
        <p:nvSpPr>
          <p:cNvPr id="20" name="TextBox 19">
            <a:extLst>
              <a:ext uri="{FF2B5EF4-FFF2-40B4-BE49-F238E27FC236}">
                <a16:creationId xmlns:a16="http://schemas.microsoft.com/office/drawing/2014/main" id="{3F0B353B-5877-FB4F-9392-89516C52CB2F}"/>
              </a:ext>
            </a:extLst>
          </p:cNvPr>
          <p:cNvSpPr txBox="1"/>
          <p:nvPr/>
        </p:nvSpPr>
        <p:spPr>
          <a:xfrm>
            <a:off x="520807" y="2684187"/>
            <a:ext cx="1931433" cy="1569660"/>
          </a:xfrm>
          <a:prstGeom prst="rect">
            <a:avLst/>
          </a:prstGeom>
          <a:noFill/>
        </p:spPr>
        <p:txBody>
          <a:bodyPr wrap="square" rtlCol="0">
            <a:spAutoFit/>
          </a:bodyPr>
          <a:lstStyle/>
          <a:p>
            <a:r>
              <a:rPr lang="en-US" sz="2400" b="1">
                <a:solidFill>
                  <a:schemeClr val="tx1">
                    <a:lumMod val="75000"/>
                    <a:lumOff val="25000"/>
                  </a:schemeClr>
                </a:solidFill>
                <a:latin typeface="Century Gothic"/>
                <a:cs typeface="Calibri"/>
              </a:rPr>
              <a:t>SAR Flood Mapping:</a:t>
            </a: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Guatemala</a:t>
            </a:r>
            <a:endParaRPr lang="en-US" sz="2400" i="1"/>
          </a:p>
        </p:txBody>
      </p:sp>
      <p:sp>
        <p:nvSpPr>
          <p:cNvPr id="32" name="TextBox 31">
            <a:extLst>
              <a:ext uri="{FF2B5EF4-FFF2-40B4-BE49-F238E27FC236}">
                <a16:creationId xmlns:a16="http://schemas.microsoft.com/office/drawing/2014/main" id="{3E6BB19C-8AFC-8449-B79E-5FAE14D8F507}"/>
              </a:ext>
            </a:extLst>
          </p:cNvPr>
          <p:cNvSpPr txBox="1"/>
          <p:nvPr/>
        </p:nvSpPr>
        <p:spPr>
          <a:xfrm>
            <a:off x="5722311" y="6349412"/>
            <a:ext cx="397676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Coordinates: 90.2335790°W, 15.7188720°N</a:t>
            </a:r>
          </a:p>
        </p:txBody>
      </p:sp>
      <p:grpSp>
        <p:nvGrpSpPr>
          <p:cNvPr id="2" name="Group 1">
            <a:extLst>
              <a:ext uri="{FF2B5EF4-FFF2-40B4-BE49-F238E27FC236}">
                <a16:creationId xmlns:a16="http://schemas.microsoft.com/office/drawing/2014/main" id="{6369D1D8-2648-4965-8D6F-00B2DB5FF7E5}"/>
              </a:ext>
            </a:extLst>
          </p:cNvPr>
          <p:cNvGrpSpPr/>
          <p:nvPr/>
        </p:nvGrpSpPr>
        <p:grpSpPr>
          <a:xfrm>
            <a:off x="2545003" y="5632789"/>
            <a:ext cx="1750008" cy="792891"/>
            <a:chOff x="2545003" y="5662868"/>
            <a:chExt cx="1750008" cy="792891"/>
          </a:xfrm>
        </p:grpSpPr>
        <p:pic>
          <p:nvPicPr>
            <p:cNvPr id="27" name="Graphic 26" descr="Arrow Up with solid fill">
              <a:extLst>
                <a:ext uri="{FF2B5EF4-FFF2-40B4-BE49-F238E27FC236}">
                  <a16:creationId xmlns:a16="http://schemas.microsoft.com/office/drawing/2014/main" id="{34165D02-3700-4C67-8314-E7477AD6B6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5003" y="5662868"/>
              <a:ext cx="422317" cy="412333"/>
            </a:xfrm>
            <a:prstGeom prst="rect">
              <a:avLst/>
            </a:prstGeom>
          </p:spPr>
        </p:pic>
        <p:grpSp>
          <p:nvGrpSpPr>
            <p:cNvPr id="28" name="Group 27">
              <a:extLst>
                <a:ext uri="{FF2B5EF4-FFF2-40B4-BE49-F238E27FC236}">
                  <a16:creationId xmlns:a16="http://schemas.microsoft.com/office/drawing/2014/main" id="{6F1598ED-3119-4B54-A2DA-3C6AFBF2D411}"/>
                </a:ext>
              </a:extLst>
            </p:cNvPr>
            <p:cNvGrpSpPr/>
            <p:nvPr/>
          </p:nvGrpSpPr>
          <p:grpSpPr>
            <a:xfrm>
              <a:off x="2629727" y="6178487"/>
              <a:ext cx="1665284" cy="277272"/>
              <a:chOff x="2629727" y="6178487"/>
              <a:chExt cx="1665284" cy="277272"/>
            </a:xfrm>
          </p:grpSpPr>
          <p:sp>
            <p:nvSpPr>
              <p:cNvPr id="29" name="TextBox 28">
                <a:extLst>
                  <a:ext uri="{FF2B5EF4-FFF2-40B4-BE49-F238E27FC236}">
                    <a16:creationId xmlns:a16="http://schemas.microsoft.com/office/drawing/2014/main" id="{F405022A-2F3F-4498-BF5B-779654886B57}"/>
                  </a:ext>
                </a:extLst>
              </p:cNvPr>
              <p:cNvSpPr txBox="1"/>
              <p:nvPr/>
            </p:nvSpPr>
            <p:spPr>
              <a:xfrm>
                <a:off x="2629727" y="6178487"/>
                <a:ext cx="422317" cy="276999"/>
              </a:xfrm>
              <a:prstGeom prst="rect">
                <a:avLst/>
              </a:prstGeom>
              <a:noFill/>
            </p:spPr>
            <p:txBody>
              <a:bodyPr wrap="square" lIns="91440" tIns="45720" rIns="91440" bIns="45720" rtlCol="0" anchor="t">
                <a:spAutoFit/>
              </a:bodyPr>
              <a:lstStyle/>
              <a:p>
                <a:r>
                  <a:rPr lang="en-US" sz="1200">
                    <a:latin typeface="Century Gothic"/>
                  </a:rPr>
                  <a:t>0</a:t>
                </a:r>
              </a:p>
            </p:txBody>
          </p:sp>
          <p:sp>
            <p:nvSpPr>
              <p:cNvPr id="30" name="TextBox 29">
                <a:extLst>
                  <a:ext uri="{FF2B5EF4-FFF2-40B4-BE49-F238E27FC236}">
                    <a16:creationId xmlns:a16="http://schemas.microsoft.com/office/drawing/2014/main" id="{B895165B-27B0-4EF6-9870-AA6CBF29DD7A}"/>
                  </a:ext>
                </a:extLst>
              </p:cNvPr>
              <p:cNvSpPr txBox="1"/>
              <p:nvPr/>
            </p:nvSpPr>
            <p:spPr>
              <a:xfrm>
                <a:off x="2932957" y="6178760"/>
                <a:ext cx="515090" cy="276999"/>
              </a:xfrm>
              <a:prstGeom prst="rect">
                <a:avLst/>
              </a:prstGeom>
              <a:noFill/>
            </p:spPr>
            <p:txBody>
              <a:bodyPr wrap="square" lIns="91440" tIns="45720" rIns="91440" bIns="45720" rtlCol="0" anchor="t">
                <a:spAutoFit/>
              </a:bodyPr>
              <a:lstStyle/>
              <a:p>
                <a:r>
                  <a:rPr lang="en-US" sz="1200">
                    <a:latin typeface="Century Gothic"/>
                  </a:rPr>
                  <a:t>250</a:t>
                </a:r>
              </a:p>
            </p:txBody>
          </p:sp>
          <p:sp>
            <p:nvSpPr>
              <p:cNvPr id="33" name="TextBox 32">
                <a:extLst>
                  <a:ext uri="{FF2B5EF4-FFF2-40B4-BE49-F238E27FC236}">
                    <a16:creationId xmlns:a16="http://schemas.microsoft.com/office/drawing/2014/main" id="{01BA7889-00D9-431F-8456-68E2F8BE785B}"/>
                  </a:ext>
                </a:extLst>
              </p:cNvPr>
              <p:cNvSpPr txBox="1"/>
              <p:nvPr/>
            </p:nvSpPr>
            <p:spPr>
              <a:xfrm>
                <a:off x="3331995" y="6178487"/>
                <a:ext cx="963016" cy="276999"/>
              </a:xfrm>
              <a:prstGeom prst="rect">
                <a:avLst/>
              </a:prstGeom>
              <a:noFill/>
            </p:spPr>
            <p:txBody>
              <a:bodyPr wrap="square" lIns="91440" tIns="45720" rIns="91440" bIns="45720" rtlCol="0" anchor="t">
                <a:spAutoFit/>
              </a:bodyPr>
              <a:lstStyle/>
              <a:p>
                <a:r>
                  <a:rPr lang="en-US" sz="1200">
                    <a:latin typeface="Century Gothic"/>
                  </a:rPr>
                  <a:t>500 Km</a:t>
                </a:r>
              </a:p>
            </p:txBody>
          </p:sp>
        </p:grpSp>
      </p:grpSp>
    </p:spTree>
    <p:extLst>
      <p:ext uri="{BB962C8B-B14F-4D97-AF65-F5344CB8AC3E}">
        <p14:creationId xmlns:p14="http://schemas.microsoft.com/office/powerpoint/2010/main" val="506584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DB4157D-4B49-D54A-B56B-9709680408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92460" y="958290"/>
            <a:ext cx="7378388" cy="5701481"/>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4" name="TextBox 3">
            <a:extLst>
              <a:ext uri="{FF2B5EF4-FFF2-40B4-BE49-F238E27FC236}">
                <a16:creationId xmlns:a16="http://schemas.microsoft.com/office/drawing/2014/main" id="{ABD2DF7E-4F17-B444-935E-EF16F7073D89}"/>
              </a:ext>
            </a:extLst>
          </p:cNvPr>
          <p:cNvSpPr txBox="1"/>
          <p:nvPr/>
        </p:nvSpPr>
        <p:spPr>
          <a:xfrm>
            <a:off x="2681328" y="1000035"/>
            <a:ext cx="3541087" cy="523220"/>
          </a:xfrm>
          <a:prstGeom prst="rect">
            <a:avLst/>
          </a:prstGeom>
          <a:noFill/>
        </p:spPr>
        <p:txBody>
          <a:bodyPr wrap="square" lIns="91440" tIns="45720" rIns="91440" bIns="45720" rtlCol="0" anchor="t">
            <a:spAutoFit/>
          </a:bodyPr>
          <a:lstStyle/>
          <a:p>
            <a:r>
              <a:rPr lang="en-US" sz="1400">
                <a:solidFill>
                  <a:schemeClr val="bg1"/>
                </a:solidFill>
                <a:latin typeface="Century Gothic"/>
              </a:rPr>
              <a:t>Priority Sites, Huehuetenango / Quiché</a:t>
            </a:r>
          </a:p>
          <a:p>
            <a:r>
              <a:rPr lang="en-US" sz="1400">
                <a:solidFill>
                  <a:schemeClr val="bg1"/>
                </a:solidFill>
                <a:latin typeface="Century Gothic"/>
              </a:rPr>
              <a:t>During Eta/Iota: Oct. 31 – Nov. 18, 2020</a:t>
            </a:r>
          </a:p>
        </p:txBody>
      </p:sp>
      <p:sp>
        <p:nvSpPr>
          <p:cNvPr id="6" name="TextBox 5">
            <a:extLst>
              <a:ext uri="{FF2B5EF4-FFF2-40B4-BE49-F238E27FC236}">
                <a16:creationId xmlns:a16="http://schemas.microsoft.com/office/drawing/2014/main" id="{9B0B9096-C47C-4545-A596-9171A29FD5C9}"/>
              </a:ext>
            </a:extLst>
          </p:cNvPr>
          <p:cNvSpPr txBox="1"/>
          <p:nvPr/>
        </p:nvSpPr>
        <p:spPr>
          <a:xfrm>
            <a:off x="6222415" y="1000035"/>
            <a:ext cx="3494593" cy="523220"/>
          </a:xfrm>
          <a:prstGeom prst="rect">
            <a:avLst/>
          </a:prstGeom>
          <a:noFill/>
        </p:spPr>
        <p:txBody>
          <a:bodyPr wrap="square" lIns="91440" tIns="45720" rIns="91440" bIns="45720" rtlCol="0" anchor="t">
            <a:spAutoFit/>
          </a:bodyPr>
          <a:lstStyle/>
          <a:p>
            <a:r>
              <a:rPr lang="en-US" sz="1400">
                <a:solidFill>
                  <a:schemeClr val="bg1"/>
                </a:solidFill>
                <a:latin typeface="Century Gothic"/>
              </a:rPr>
              <a:t>Priority Sites, Huehuetenango / Quiché</a:t>
            </a:r>
          </a:p>
          <a:p>
            <a:r>
              <a:rPr lang="en-US" sz="1400">
                <a:solidFill>
                  <a:schemeClr val="bg1"/>
                </a:solidFill>
                <a:latin typeface="Century Gothic"/>
              </a:rPr>
              <a:t>After Eta/Iota: Nov. 18 - Dec. 2, 2020</a:t>
            </a:r>
          </a:p>
        </p:txBody>
      </p:sp>
      <p:sp>
        <p:nvSpPr>
          <p:cNvPr id="20" name="TextBox 19">
            <a:extLst>
              <a:ext uri="{FF2B5EF4-FFF2-40B4-BE49-F238E27FC236}">
                <a16:creationId xmlns:a16="http://schemas.microsoft.com/office/drawing/2014/main" id="{3F0B353B-5877-FB4F-9392-89516C52CB2F}"/>
              </a:ext>
            </a:extLst>
          </p:cNvPr>
          <p:cNvSpPr txBox="1"/>
          <p:nvPr/>
        </p:nvSpPr>
        <p:spPr>
          <a:xfrm>
            <a:off x="520807" y="2684187"/>
            <a:ext cx="1931433" cy="1569660"/>
          </a:xfrm>
          <a:prstGeom prst="rect">
            <a:avLst/>
          </a:prstGeom>
          <a:noFill/>
        </p:spPr>
        <p:txBody>
          <a:bodyPr wrap="square" rtlCol="0">
            <a:spAutoFit/>
          </a:bodyPr>
          <a:lstStyle/>
          <a:p>
            <a:r>
              <a:rPr lang="en-US" sz="2400" b="1">
                <a:solidFill>
                  <a:schemeClr val="tx1">
                    <a:lumMod val="75000"/>
                    <a:lumOff val="25000"/>
                  </a:schemeClr>
                </a:solidFill>
                <a:latin typeface="Century Gothic"/>
                <a:cs typeface="Calibri"/>
              </a:rPr>
              <a:t>SAR Flood Mapping:</a:t>
            </a: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Guatemala</a:t>
            </a:r>
            <a:endParaRPr lang="en-US" sz="2400" i="1"/>
          </a:p>
        </p:txBody>
      </p:sp>
      <p:sp>
        <p:nvSpPr>
          <p:cNvPr id="32" name="TextBox 31">
            <a:extLst>
              <a:ext uri="{FF2B5EF4-FFF2-40B4-BE49-F238E27FC236}">
                <a16:creationId xmlns:a16="http://schemas.microsoft.com/office/drawing/2014/main" id="{3E6BB19C-8AFC-8449-B79E-5FAE14D8F507}"/>
              </a:ext>
            </a:extLst>
          </p:cNvPr>
          <p:cNvSpPr txBox="1"/>
          <p:nvPr/>
        </p:nvSpPr>
        <p:spPr>
          <a:xfrm>
            <a:off x="5722311" y="6349412"/>
            <a:ext cx="397676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Coordinates: 91.3174074°W, 15.5168069°N</a:t>
            </a:r>
          </a:p>
        </p:txBody>
      </p:sp>
      <p:sp>
        <p:nvSpPr>
          <p:cNvPr id="2" name="TextBox 1">
            <a:extLst>
              <a:ext uri="{FF2B5EF4-FFF2-40B4-BE49-F238E27FC236}">
                <a16:creationId xmlns:a16="http://schemas.microsoft.com/office/drawing/2014/main" id="{5A9B6229-2A76-E248-8833-E594D2BB6A19}"/>
              </a:ext>
            </a:extLst>
          </p:cNvPr>
          <p:cNvSpPr txBox="1"/>
          <p:nvPr/>
        </p:nvSpPr>
        <p:spPr>
          <a:xfrm rot="19034027">
            <a:off x="4090918" y="1621531"/>
            <a:ext cx="1936376" cy="246221"/>
          </a:xfrm>
          <a:prstGeom prst="rect">
            <a:avLst/>
          </a:prstGeom>
          <a:noFill/>
        </p:spPr>
        <p:txBody>
          <a:bodyPr wrap="square" rtlCol="0">
            <a:spAutoFit/>
          </a:bodyPr>
          <a:lstStyle/>
          <a:p>
            <a:r>
              <a:rPr lang="en-US" sz="1000">
                <a:latin typeface="Century Gothic" panose="020B0502020202020204" pitchFamily="34" charset="0"/>
              </a:rPr>
              <a:t>Huehuetenango</a:t>
            </a:r>
          </a:p>
        </p:txBody>
      </p:sp>
      <p:sp>
        <p:nvSpPr>
          <p:cNvPr id="26" name="TextBox 25">
            <a:extLst>
              <a:ext uri="{FF2B5EF4-FFF2-40B4-BE49-F238E27FC236}">
                <a16:creationId xmlns:a16="http://schemas.microsoft.com/office/drawing/2014/main" id="{1E4728C6-E052-8C4E-86B7-139C3E38CF52}"/>
              </a:ext>
            </a:extLst>
          </p:cNvPr>
          <p:cNvSpPr txBox="1"/>
          <p:nvPr/>
        </p:nvSpPr>
        <p:spPr>
          <a:xfrm rot="18969002">
            <a:off x="4733515" y="2017103"/>
            <a:ext cx="901197" cy="252843"/>
          </a:xfrm>
          <a:prstGeom prst="rect">
            <a:avLst/>
          </a:prstGeom>
          <a:noFill/>
        </p:spPr>
        <p:txBody>
          <a:bodyPr wrap="square" rtlCol="0">
            <a:spAutoFit/>
          </a:bodyPr>
          <a:lstStyle/>
          <a:p>
            <a:r>
              <a:rPr lang="en-US" sz="1000">
                <a:latin typeface="Century Gothic" panose="020B0502020202020204" pitchFamily="34" charset="0"/>
              </a:rPr>
              <a:t>Quiché</a:t>
            </a:r>
          </a:p>
        </p:txBody>
      </p:sp>
      <p:grpSp>
        <p:nvGrpSpPr>
          <p:cNvPr id="5" name="Group 4">
            <a:extLst>
              <a:ext uri="{FF2B5EF4-FFF2-40B4-BE49-F238E27FC236}">
                <a16:creationId xmlns:a16="http://schemas.microsoft.com/office/drawing/2014/main" id="{78EBC1D5-9DF9-483F-A25A-181846453C27}"/>
              </a:ext>
            </a:extLst>
          </p:cNvPr>
          <p:cNvGrpSpPr/>
          <p:nvPr/>
        </p:nvGrpSpPr>
        <p:grpSpPr>
          <a:xfrm>
            <a:off x="2545003" y="5632789"/>
            <a:ext cx="1750008" cy="792891"/>
            <a:chOff x="2545003" y="5662868"/>
            <a:chExt cx="1750008" cy="792891"/>
          </a:xfrm>
        </p:grpSpPr>
        <p:pic>
          <p:nvPicPr>
            <p:cNvPr id="28" name="Graphic 27" descr="Arrow Up with solid fill">
              <a:extLst>
                <a:ext uri="{FF2B5EF4-FFF2-40B4-BE49-F238E27FC236}">
                  <a16:creationId xmlns:a16="http://schemas.microsoft.com/office/drawing/2014/main" id="{3518C501-AA73-4AD7-9EA9-FC55476843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5003" y="5662868"/>
              <a:ext cx="422317" cy="412333"/>
            </a:xfrm>
            <a:prstGeom prst="rect">
              <a:avLst/>
            </a:prstGeom>
          </p:spPr>
        </p:pic>
        <p:grpSp>
          <p:nvGrpSpPr>
            <p:cNvPr id="29" name="Group 28">
              <a:extLst>
                <a:ext uri="{FF2B5EF4-FFF2-40B4-BE49-F238E27FC236}">
                  <a16:creationId xmlns:a16="http://schemas.microsoft.com/office/drawing/2014/main" id="{5B7D93AA-F106-4E3B-82B3-91CB343FC81A}"/>
                </a:ext>
              </a:extLst>
            </p:cNvPr>
            <p:cNvGrpSpPr/>
            <p:nvPr/>
          </p:nvGrpSpPr>
          <p:grpSpPr>
            <a:xfrm>
              <a:off x="2629727" y="6178487"/>
              <a:ext cx="1665284" cy="277272"/>
              <a:chOff x="2629727" y="6178487"/>
              <a:chExt cx="1665284" cy="277272"/>
            </a:xfrm>
          </p:grpSpPr>
          <p:sp>
            <p:nvSpPr>
              <p:cNvPr id="30" name="TextBox 29">
                <a:extLst>
                  <a:ext uri="{FF2B5EF4-FFF2-40B4-BE49-F238E27FC236}">
                    <a16:creationId xmlns:a16="http://schemas.microsoft.com/office/drawing/2014/main" id="{100CF92C-4D64-4288-9E9A-492F127DB4DB}"/>
                  </a:ext>
                </a:extLst>
              </p:cNvPr>
              <p:cNvSpPr txBox="1"/>
              <p:nvPr/>
            </p:nvSpPr>
            <p:spPr>
              <a:xfrm>
                <a:off x="2629727" y="6178487"/>
                <a:ext cx="422317" cy="276999"/>
              </a:xfrm>
              <a:prstGeom prst="rect">
                <a:avLst/>
              </a:prstGeom>
              <a:noFill/>
            </p:spPr>
            <p:txBody>
              <a:bodyPr wrap="square" lIns="91440" tIns="45720" rIns="91440" bIns="45720" rtlCol="0" anchor="t">
                <a:spAutoFit/>
              </a:bodyPr>
              <a:lstStyle/>
              <a:p>
                <a:r>
                  <a:rPr lang="en-US" sz="1200">
                    <a:latin typeface="Century Gothic"/>
                  </a:rPr>
                  <a:t>0</a:t>
                </a:r>
              </a:p>
            </p:txBody>
          </p:sp>
          <p:sp>
            <p:nvSpPr>
              <p:cNvPr id="33" name="TextBox 32">
                <a:extLst>
                  <a:ext uri="{FF2B5EF4-FFF2-40B4-BE49-F238E27FC236}">
                    <a16:creationId xmlns:a16="http://schemas.microsoft.com/office/drawing/2014/main" id="{7B15043C-911E-47C0-A04F-012AEE698BBF}"/>
                  </a:ext>
                </a:extLst>
              </p:cNvPr>
              <p:cNvSpPr txBox="1"/>
              <p:nvPr/>
            </p:nvSpPr>
            <p:spPr>
              <a:xfrm>
                <a:off x="2932957" y="6178760"/>
                <a:ext cx="515090" cy="276999"/>
              </a:xfrm>
              <a:prstGeom prst="rect">
                <a:avLst/>
              </a:prstGeom>
              <a:noFill/>
            </p:spPr>
            <p:txBody>
              <a:bodyPr wrap="square" lIns="91440" tIns="45720" rIns="91440" bIns="45720" rtlCol="0" anchor="t">
                <a:spAutoFit/>
              </a:bodyPr>
              <a:lstStyle/>
              <a:p>
                <a:r>
                  <a:rPr lang="en-US" sz="1200">
                    <a:latin typeface="Century Gothic"/>
                  </a:rPr>
                  <a:t>250</a:t>
                </a:r>
              </a:p>
            </p:txBody>
          </p:sp>
          <p:sp>
            <p:nvSpPr>
              <p:cNvPr id="34" name="TextBox 33">
                <a:extLst>
                  <a:ext uri="{FF2B5EF4-FFF2-40B4-BE49-F238E27FC236}">
                    <a16:creationId xmlns:a16="http://schemas.microsoft.com/office/drawing/2014/main" id="{826385A7-99F7-40DE-B106-4669400527C8}"/>
                  </a:ext>
                </a:extLst>
              </p:cNvPr>
              <p:cNvSpPr txBox="1"/>
              <p:nvPr/>
            </p:nvSpPr>
            <p:spPr>
              <a:xfrm>
                <a:off x="3331995" y="6178487"/>
                <a:ext cx="963016" cy="276999"/>
              </a:xfrm>
              <a:prstGeom prst="rect">
                <a:avLst/>
              </a:prstGeom>
              <a:noFill/>
            </p:spPr>
            <p:txBody>
              <a:bodyPr wrap="square" lIns="91440" tIns="45720" rIns="91440" bIns="45720" rtlCol="0" anchor="t">
                <a:spAutoFit/>
              </a:bodyPr>
              <a:lstStyle/>
              <a:p>
                <a:r>
                  <a:rPr lang="en-US" sz="1200">
                    <a:latin typeface="Century Gothic"/>
                  </a:rPr>
                  <a:t>500 Km</a:t>
                </a:r>
              </a:p>
            </p:txBody>
          </p:sp>
        </p:grpSp>
      </p:grpSp>
      <p:grpSp>
        <p:nvGrpSpPr>
          <p:cNvPr id="7" name="Group 6">
            <a:extLst>
              <a:ext uri="{FF2B5EF4-FFF2-40B4-BE49-F238E27FC236}">
                <a16:creationId xmlns:a16="http://schemas.microsoft.com/office/drawing/2014/main" id="{4A00690B-DA83-4B19-B091-DA066D729A87}"/>
              </a:ext>
            </a:extLst>
          </p:cNvPr>
          <p:cNvGrpSpPr/>
          <p:nvPr/>
        </p:nvGrpSpPr>
        <p:grpSpPr>
          <a:xfrm>
            <a:off x="10085832" y="1748371"/>
            <a:ext cx="2096836" cy="1677382"/>
            <a:chOff x="7828492" y="4338200"/>
            <a:chExt cx="1461839" cy="840846"/>
          </a:xfrm>
        </p:grpSpPr>
        <p:grpSp>
          <p:nvGrpSpPr>
            <p:cNvPr id="24" name="Group 23">
              <a:extLst>
                <a:ext uri="{FF2B5EF4-FFF2-40B4-BE49-F238E27FC236}">
                  <a16:creationId xmlns:a16="http://schemas.microsoft.com/office/drawing/2014/main" id="{6A5064ED-96A8-4EAA-9450-572FE46E29C2}"/>
                </a:ext>
              </a:extLst>
            </p:cNvPr>
            <p:cNvGrpSpPr/>
            <p:nvPr/>
          </p:nvGrpSpPr>
          <p:grpSpPr>
            <a:xfrm>
              <a:off x="7828492" y="4343842"/>
              <a:ext cx="246580" cy="829654"/>
              <a:chOff x="8280971" y="4417888"/>
              <a:chExt cx="246580" cy="829654"/>
            </a:xfrm>
          </p:grpSpPr>
          <p:sp>
            <p:nvSpPr>
              <p:cNvPr id="27" name="Rectangle 26">
                <a:extLst>
                  <a:ext uri="{FF2B5EF4-FFF2-40B4-BE49-F238E27FC236}">
                    <a16:creationId xmlns:a16="http://schemas.microsoft.com/office/drawing/2014/main" id="{63ABE51E-A2B2-45AE-AEFB-CE7DB95EA878}"/>
                  </a:ext>
                </a:extLst>
              </p:cNvPr>
              <p:cNvSpPr/>
              <p:nvPr/>
            </p:nvSpPr>
            <p:spPr>
              <a:xfrm>
                <a:off x="8280971" y="4417888"/>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7865063-B9C1-4CC7-A821-FCFD7518AD64}"/>
                  </a:ext>
                </a:extLst>
              </p:cNvPr>
              <p:cNvSpPr/>
              <p:nvPr/>
            </p:nvSpPr>
            <p:spPr>
              <a:xfrm>
                <a:off x="8280971" y="4645719"/>
                <a:ext cx="246580" cy="146161"/>
              </a:xfrm>
              <a:prstGeom prst="rect">
                <a:avLst/>
              </a:prstGeom>
              <a:pattFill prst="wdUpDiag">
                <a:fgClr>
                  <a:srgbClr val="36762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D1B5BD3-9DC7-4A71-982B-E97E0B9188E6}"/>
                  </a:ext>
                </a:extLst>
              </p:cNvPr>
              <p:cNvSpPr/>
              <p:nvPr/>
            </p:nvSpPr>
            <p:spPr>
              <a:xfrm>
                <a:off x="8280971" y="4873550"/>
                <a:ext cx="246580" cy="146161"/>
              </a:xfrm>
              <a:prstGeom prst="rect">
                <a:avLst/>
              </a:prstGeom>
              <a:solidFill>
                <a:srgbClr val="FBF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23E1914-7554-4F49-A7B2-6FB37C8B8961}"/>
                  </a:ext>
                </a:extLst>
              </p:cNvPr>
              <p:cNvSpPr/>
              <p:nvPr/>
            </p:nvSpPr>
            <p:spPr>
              <a:xfrm>
                <a:off x="8280971" y="5101381"/>
                <a:ext cx="246580" cy="146161"/>
              </a:xfrm>
              <a:prstGeom prst="rect">
                <a:avLst/>
              </a:prstGeom>
              <a:no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86E6394E-A950-4030-A3E5-8D00DC64CDC8}"/>
                </a:ext>
              </a:extLst>
            </p:cNvPr>
            <p:cNvSpPr txBox="1"/>
            <p:nvPr/>
          </p:nvSpPr>
          <p:spPr>
            <a:xfrm>
              <a:off x="8075072" y="4338200"/>
              <a:ext cx="1215259" cy="84084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Forest</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Built-up</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a:t>
              </a:r>
            </a:p>
          </p:txBody>
        </p:sp>
      </p:grpSp>
    </p:spTree>
    <p:extLst>
      <p:ext uri="{BB962C8B-B14F-4D97-AF65-F5344CB8AC3E}">
        <p14:creationId xmlns:p14="http://schemas.microsoft.com/office/powerpoint/2010/main" val="54660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panose="020F0302020204030204"/>
              </a:rPr>
              <a:t>STUDY AREA</a:t>
            </a:r>
          </a:p>
        </p:txBody>
      </p:sp>
      <p:sp>
        <p:nvSpPr>
          <p:cNvPr id="6" name="Rectangle 5"/>
          <p:cNvSpPr/>
          <p:nvPr/>
        </p:nvSpPr>
        <p:spPr>
          <a:xfrm>
            <a:off x="405581" y="505360"/>
            <a:ext cx="4890227" cy="7325082"/>
          </a:xfrm>
          <a:prstGeom prst="rect">
            <a:avLst/>
          </a:prstGeom>
        </p:spPr>
        <p:txBody>
          <a:bodyPr wrap="square" lIns="91440" tIns="45720" rIns="91440" bIns="45720" anchor="t">
            <a:spAutoFit/>
          </a:bodyPr>
          <a:lstStyle/>
          <a:p>
            <a:pPr>
              <a:spcAft>
                <a:spcPts val="600"/>
              </a:spcAft>
            </a:pPr>
            <a:endParaRPr lang="en-US" sz="2000">
              <a:solidFill>
                <a:schemeClr val="tx1">
                  <a:lumMod val="75000"/>
                  <a:lumOff val="25000"/>
                </a:schemeClr>
              </a:solidFill>
              <a:latin typeface="Century Gothic"/>
            </a:endParaRPr>
          </a:p>
          <a:p>
            <a:pPr marL="342900" indent="-342900">
              <a:spcAft>
                <a:spcPts val="600"/>
              </a:spcAft>
              <a:buClr>
                <a:srgbClr val="B73B52"/>
              </a:buClr>
              <a:buFont typeface="Arial" panose="020B0604020202020204" pitchFamily="34" charset="0"/>
              <a:buChar char="•"/>
            </a:pPr>
            <a:r>
              <a:rPr lang="en-US" sz="2000">
                <a:solidFill>
                  <a:schemeClr val="tx1">
                    <a:lumMod val="75000"/>
                    <a:lumOff val="25000"/>
                  </a:schemeClr>
                </a:solidFill>
                <a:latin typeface="Century Gothic"/>
              </a:rPr>
              <a:t>Central America including: </a:t>
            </a:r>
          </a:p>
          <a:p>
            <a:pPr marL="800100" lvl="1" indent="-342900">
              <a:spcAft>
                <a:spcPts val="600"/>
              </a:spcAft>
              <a:buClr>
                <a:srgbClr val="B73B52"/>
              </a:buClr>
              <a:buFont typeface="Arial" panose="020B0604020202020204" pitchFamily="34" charset="0"/>
              <a:buChar char="•"/>
            </a:pPr>
            <a:r>
              <a:rPr lang="en-US" sz="2000">
                <a:solidFill>
                  <a:schemeClr val="tx1">
                    <a:lumMod val="75000"/>
                    <a:lumOff val="25000"/>
                  </a:schemeClr>
                </a:solidFill>
                <a:latin typeface="Century Gothic"/>
              </a:rPr>
              <a:t>Belize</a:t>
            </a:r>
          </a:p>
          <a:p>
            <a:pPr marL="800100" lvl="1" indent="-342900">
              <a:spcAft>
                <a:spcPts val="600"/>
              </a:spcAft>
              <a:buClr>
                <a:srgbClr val="B73B52"/>
              </a:buClr>
              <a:buFont typeface="Arial" panose="020B0604020202020204" pitchFamily="34" charset="0"/>
              <a:buChar char="•"/>
            </a:pPr>
            <a:r>
              <a:rPr lang="en-US" sz="2000">
                <a:solidFill>
                  <a:schemeClr val="tx1">
                    <a:lumMod val="75000"/>
                    <a:lumOff val="25000"/>
                  </a:schemeClr>
                </a:solidFill>
                <a:latin typeface="Century Gothic"/>
              </a:rPr>
              <a:t>Costa Rica</a:t>
            </a:r>
          </a:p>
          <a:p>
            <a:pPr marL="800100" lvl="1" indent="-342900">
              <a:spcAft>
                <a:spcPts val="600"/>
              </a:spcAft>
              <a:buClr>
                <a:srgbClr val="B73B52"/>
              </a:buClr>
              <a:buFont typeface="Arial" panose="020B0604020202020204" pitchFamily="34" charset="0"/>
              <a:buChar char="•"/>
            </a:pPr>
            <a:r>
              <a:rPr lang="en-US" sz="2000">
                <a:solidFill>
                  <a:schemeClr val="tx1">
                    <a:lumMod val="75000"/>
                    <a:lumOff val="25000"/>
                  </a:schemeClr>
                </a:solidFill>
                <a:latin typeface="Century Gothic"/>
              </a:rPr>
              <a:t>El Salvador</a:t>
            </a:r>
          </a:p>
          <a:p>
            <a:pPr marL="800100" lvl="1" indent="-342900">
              <a:spcAft>
                <a:spcPts val="600"/>
              </a:spcAft>
              <a:buClr>
                <a:srgbClr val="B73B52"/>
              </a:buClr>
              <a:buFont typeface="Arial" panose="020B0604020202020204" pitchFamily="34" charset="0"/>
              <a:buChar char="•"/>
            </a:pPr>
            <a:r>
              <a:rPr lang="en-US" sz="2000">
                <a:solidFill>
                  <a:schemeClr val="tx1">
                    <a:lumMod val="75000"/>
                    <a:lumOff val="25000"/>
                  </a:schemeClr>
                </a:solidFill>
                <a:latin typeface="Century Gothic"/>
              </a:rPr>
              <a:t>Guatemala</a:t>
            </a:r>
          </a:p>
          <a:p>
            <a:pPr marL="800100" lvl="1"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a:p>
            <a:pPr marL="800100" lvl="1"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a:p>
            <a:pPr marL="800100" lvl="1"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a:p>
            <a:pPr marL="800100" lvl="1"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a:p>
            <a:pPr lvl="1">
              <a:spcAft>
                <a:spcPts val="600"/>
              </a:spcAft>
              <a:buClr>
                <a:srgbClr val="B73B52"/>
              </a:buClr>
            </a:pPr>
            <a:endParaRPr lang="en-US" sz="2000">
              <a:solidFill>
                <a:schemeClr val="tx1">
                  <a:lumMod val="75000"/>
                  <a:lumOff val="25000"/>
                </a:schemeClr>
              </a:solidFill>
              <a:latin typeface="Century Gothic"/>
            </a:endParaRPr>
          </a:p>
          <a:p>
            <a:pPr lvl="1">
              <a:spcAft>
                <a:spcPts val="600"/>
              </a:spcAft>
              <a:buFont typeface="Arial" panose="020B0604020202020204" pitchFamily="34" charset="0"/>
            </a:pPr>
            <a:endParaRPr lang="en-US" sz="2000">
              <a:solidFill>
                <a:schemeClr val="tx1">
                  <a:lumMod val="75000"/>
                  <a:lumOff val="25000"/>
                </a:schemeClr>
              </a:solidFill>
              <a:latin typeface="Century Gothic"/>
            </a:endParaRPr>
          </a:p>
          <a:p>
            <a:pPr lvl="1">
              <a:spcAft>
                <a:spcPts val="600"/>
              </a:spcAft>
              <a:buFont typeface="Arial" panose="020B0604020202020204" pitchFamily="34" charset="0"/>
            </a:pPr>
            <a:endParaRPr lang="en-US" sz="2000">
              <a:solidFill>
                <a:schemeClr val="tx1">
                  <a:lumMod val="75000"/>
                  <a:lumOff val="25000"/>
                </a:schemeClr>
              </a:solidFill>
              <a:latin typeface="Century Gothic"/>
            </a:endParaRPr>
          </a:p>
          <a:p>
            <a:pPr lvl="1">
              <a:spcAft>
                <a:spcPts val="600"/>
              </a:spcAft>
              <a:buClr>
                <a:srgbClr val="B73B52"/>
              </a:buClr>
            </a:pPr>
            <a:endParaRPr lang="en-US" sz="2000">
              <a:solidFill>
                <a:schemeClr val="tx1">
                  <a:lumMod val="75000"/>
                  <a:lumOff val="25000"/>
                </a:schemeClr>
              </a:solidFill>
              <a:latin typeface="Century Gothic"/>
            </a:endParaRPr>
          </a:p>
          <a:p>
            <a:pPr lvl="1">
              <a:spcAft>
                <a:spcPts val="600"/>
              </a:spcAft>
              <a:buClr>
                <a:srgbClr val="B73B52"/>
              </a:buClr>
            </a:pPr>
            <a:endParaRPr lang="en-US" sz="2000">
              <a:solidFill>
                <a:schemeClr val="tx1">
                  <a:lumMod val="75000"/>
                  <a:lumOff val="25000"/>
                </a:schemeClr>
              </a:solidFill>
              <a:latin typeface="Century Gothic"/>
            </a:endParaRPr>
          </a:p>
          <a:p>
            <a:pPr marL="342900"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a:p>
            <a:pPr marL="800100" lvl="1"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a:p>
            <a:pPr marL="342900"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a:p>
            <a:pPr>
              <a:spcAft>
                <a:spcPts val="600"/>
              </a:spcAft>
              <a:buClr>
                <a:srgbClr val="B73B52"/>
              </a:buClr>
            </a:pPr>
            <a:endParaRPr lang="en-US" sz="200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503A17D8-2575-4C75-B2E3-4ECB9D4F23B7}"/>
              </a:ext>
            </a:extLst>
          </p:cNvPr>
          <p:cNvSpPr txBox="1"/>
          <p:nvPr/>
        </p:nvSpPr>
        <p:spPr>
          <a:xfrm>
            <a:off x="6500951" y="2548689"/>
            <a:ext cx="41031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rPr>
              <a:t>&lt;Include editable study area map here&gt;</a:t>
            </a:r>
          </a:p>
        </p:txBody>
      </p:sp>
      <p:pic>
        <p:nvPicPr>
          <p:cNvPr id="3" name="Picture 3" descr="Map&#10;&#10;Description automatically generated">
            <a:extLst>
              <a:ext uri="{FF2B5EF4-FFF2-40B4-BE49-F238E27FC236}">
                <a16:creationId xmlns:a16="http://schemas.microsoft.com/office/drawing/2014/main" id="{3F59FA5A-074E-4BEC-8E58-2785FF6C0603}"/>
              </a:ext>
            </a:extLst>
          </p:cNvPr>
          <p:cNvPicPr>
            <a:picLocks noChangeAspect="1"/>
          </p:cNvPicPr>
          <p:nvPr/>
        </p:nvPicPr>
        <p:blipFill>
          <a:blip r:embed="rId3"/>
          <a:stretch>
            <a:fillRect/>
          </a:stretch>
        </p:blipFill>
        <p:spPr>
          <a:xfrm>
            <a:off x="5888967" y="231476"/>
            <a:ext cx="5949348" cy="5949348"/>
          </a:xfrm>
          <a:prstGeom prst="rect">
            <a:avLst/>
          </a:prstGeom>
        </p:spPr>
      </p:pic>
      <p:sp>
        <p:nvSpPr>
          <p:cNvPr id="4" name="TextBox 3">
            <a:extLst>
              <a:ext uri="{FF2B5EF4-FFF2-40B4-BE49-F238E27FC236}">
                <a16:creationId xmlns:a16="http://schemas.microsoft.com/office/drawing/2014/main" id="{F448C829-EF9F-4E45-B61A-D68DC7D704A7}"/>
              </a:ext>
            </a:extLst>
          </p:cNvPr>
          <p:cNvSpPr txBox="1"/>
          <p:nvPr/>
        </p:nvSpPr>
        <p:spPr>
          <a:xfrm>
            <a:off x="5888966" y="2682815"/>
            <a:ext cx="1664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Century Gothic"/>
              </a:rPr>
              <a:t>GUATEMALA</a:t>
            </a:r>
            <a:endParaRPr lang="en-US">
              <a:solidFill>
                <a:srgbClr val="3F3F3F"/>
              </a:solidFill>
            </a:endParaRPr>
          </a:p>
        </p:txBody>
      </p:sp>
      <p:sp>
        <p:nvSpPr>
          <p:cNvPr id="10" name="TextBox 9">
            <a:extLst>
              <a:ext uri="{FF2B5EF4-FFF2-40B4-BE49-F238E27FC236}">
                <a16:creationId xmlns:a16="http://schemas.microsoft.com/office/drawing/2014/main" id="{A8E5B17B-E9E0-46D2-ADDC-0874262B03BA}"/>
              </a:ext>
            </a:extLst>
          </p:cNvPr>
          <p:cNvSpPr txBox="1"/>
          <p:nvPr/>
        </p:nvSpPr>
        <p:spPr>
          <a:xfrm>
            <a:off x="8361871" y="1230700"/>
            <a:ext cx="1664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Century Gothic"/>
              </a:rPr>
              <a:t>BELIZE</a:t>
            </a:r>
            <a:endParaRPr lang="en-US">
              <a:solidFill>
                <a:srgbClr val="3F3F3F"/>
              </a:solidFill>
            </a:endParaRPr>
          </a:p>
        </p:txBody>
      </p:sp>
      <p:sp>
        <p:nvSpPr>
          <p:cNvPr id="11" name="TextBox 10">
            <a:extLst>
              <a:ext uri="{FF2B5EF4-FFF2-40B4-BE49-F238E27FC236}">
                <a16:creationId xmlns:a16="http://schemas.microsoft.com/office/drawing/2014/main" id="{068552D9-6C6C-4A62-82ED-EACFADD23169}"/>
              </a:ext>
            </a:extLst>
          </p:cNvPr>
          <p:cNvSpPr txBox="1"/>
          <p:nvPr/>
        </p:nvSpPr>
        <p:spPr>
          <a:xfrm>
            <a:off x="6694099" y="2955984"/>
            <a:ext cx="1664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Century Gothic"/>
              </a:rPr>
              <a:t>EL SALVADOR</a:t>
            </a:r>
            <a:endParaRPr lang="en-US">
              <a:solidFill>
                <a:srgbClr val="3F3F3F"/>
              </a:solidFill>
            </a:endParaRPr>
          </a:p>
        </p:txBody>
      </p:sp>
      <p:sp>
        <p:nvSpPr>
          <p:cNvPr id="12" name="TextBox 11">
            <a:extLst>
              <a:ext uri="{FF2B5EF4-FFF2-40B4-BE49-F238E27FC236}">
                <a16:creationId xmlns:a16="http://schemas.microsoft.com/office/drawing/2014/main" id="{1E4E29D2-524F-4274-ADCF-33B8AD94ACA2}"/>
              </a:ext>
            </a:extLst>
          </p:cNvPr>
          <p:cNvSpPr txBox="1"/>
          <p:nvPr/>
        </p:nvSpPr>
        <p:spPr>
          <a:xfrm>
            <a:off x="7901796" y="2136474"/>
            <a:ext cx="1664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rPr>
              <a:t>HONDURAS</a:t>
            </a:r>
            <a:endParaRPr lang="en-US">
              <a:solidFill>
                <a:schemeClr val="bg1"/>
              </a:solidFill>
              <a:cs typeface="Calibri" panose="020F0502020204030204"/>
            </a:endParaRPr>
          </a:p>
        </p:txBody>
      </p:sp>
      <p:sp>
        <p:nvSpPr>
          <p:cNvPr id="13" name="TextBox 12">
            <a:extLst>
              <a:ext uri="{FF2B5EF4-FFF2-40B4-BE49-F238E27FC236}">
                <a16:creationId xmlns:a16="http://schemas.microsoft.com/office/drawing/2014/main" id="{C006FF20-B13D-4A34-B4AF-F0F464746A85}"/>
              </a:ext>
            </a:extLst>
          </p:cNvPr>
          <p:cNvSpPr txBox="1"/>
          <p:nvPr/>
        </p:nvSpPr>
        <p:spPr>
          <a:xfrm>
            <a:off x="8361872" y="2786017"/>
            <a:ext cx="1664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rPr>
              <a:t>NICARAGUA</a:t>
            </a:r>
            <a:endParaRPr lang="en-US">
              <a:solidFill>
                <a:schemeClr val="bg1"/>
              </a:solidFill>
            </a:endParaRPr>
          </a:p>
        </p:txBody>
      </p:sp>
      <p:sp>
        <p:nvSpPr>
          <p:cNvPr id="14" name="TextBox 13">
            <a:extLst>
              <a:ext uri="{FF2B5EF4-FFF2-40B4-BE49-F238E27FC236}">
                <a16:creationId xmlns:a16="http://schemas.microsoft.com/office/drawing/2014/main" id="{4D1A167F-3E44-400F-8317-A1CDCD1754D5}"/>
              </a:ext>
            </a:extLst>
          </p:cNvPr>
          <p:cNvSpPr txBox="1"/>
          <p:nvPr/>
        </p:nvSpPr>
        <p:spPr>
          <a:xfrm>
            <a:off x="9526437" y="3171643"/>
            <a:ext cx="1664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Century Gothic"/>
              </a:rPr>
              <a:t>COSTA RICA</a:t>
            </a:r>
            <a:endParaRPr lang="en-US">
              <a:solidFill>
                <a:srgbClr val="3F3F3F"/>
              </a:solidFill>
              <a:cs typeface="Calibri"/>
            </a:endParaRPr>
          </a:p>
        </p:txBody>
      </p:sp>
      <p:sp>
        <p:nvSpPr>
          <p:cNvPr id="15" name="TextBox 14">
            <a:extLst>
              <a:ext uri="{FF2B5EF4-FFF2-40B4-BE49-F238E27FC236}">
                <a16:creationId xmlns:a16="http://schemas.microsoft.com/office/drawing/2014/main" id="{EB21D22F-1AAA-4016-BB0B-207B3C1688C6}"/>
              </a:ext>
            </a:extLst>
          </p:cNvPr>
          <p:cNvSpPr txBox="1"/>
          <p:nvPr/>
        </p:nvSpPr>
        <p:spPr>
          <a:xfrm>
            <a:off x="10590362" y="3387306"/>
            <a:ext cx="1664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PANAMA</a:t>
            </a:r>
            <a:endParaRPr lang="en-US">
              <a:solidFill>
                <a:schemeClr val="tx1">
                  <a:lumMod val="75000"/>
                  <a:lumOff val="25000"/>
                </a:schemeClr>
              </a:solidFill>
            </a:endParaRPr>
          </a:p>
        </p:txBody>
      </p:sp>
      <p:sp>
        <p:nvSpPr>
          <p:cNvPr id="20" name="TextBox 19">
            <a:extLst>
              <a:ext uri="{FF2B5EF4-FFF2-40B4-BE49-F238E27FC236}">
                <a16:creationId xmlns:a16="http://schemas.microsoft.com/office/drawing/2014/main" id="{C81240A9-5ABE-4F5B-AB2B-235BA1A684B6}"/>
              </a:ext>
            </a:extLst>
          </p:cNvPr>
          <p:cNvSpPr txBox="1"/>
          <p:nvPr/>
        </p:nvSpPr>
        <p:spPr>
          <a:xfrm>
            <a:off x="11036060" y="655606"/>
            <a:ext cx="15930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150 KM</a:t>
            </a:r>
            <a:endParaRPr lang="en-US">
              <a:solidFill>
                <a:schemeClr val="tx1">
                  <a:lumMod val="75000"/>
                  <a:lumOff val="25000"/>
                </a:schemeClr>
              </a:solidFill>
            </a:endParaRPr>
          </a:p>
        </p:txBody>
      </p:sp>
      <p:sp>
        <p:nvSpPr>
          <p:cNvPr id="21" name="TextBox 20">
            <a:extLst>
              <a:ext uri="{FF2B5EF4-FFF2-40B4-BE49-F238E27FC236}">
                <a16:creationId xmlns:a16="http://schemas.microsoft.com/office/drawing/2014/main" id="{6FA89E60-3F5F-44A5-BEC2-5E18DB67D574}"/>
              </a:ext>
            </a:extLst>
          </p:cNvPr>
          <p:cNvSpPr txBox="1"/>
          <p:nvPr/>
        </p:nvSpPr>
        <p:spPr>
          <a:xfrm>
            <a:off x="6291531" y="5917718"/>
            <a:ext cx="1664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1000 KM</a:t>
            </a:r>
            <a:endParaRPr lang="en-US">
              <a:solidFill>
                <a:schemeClr val="tx1">
                  <a:lumMod val="75000"/>
                  <a:lumOff val="25000"/>
                </a:schemeClr>
              </a:solidFill>
            </a:endParaRPr>
          </a:p>
        </p:txBody>
      </p:sp>
      <p:pic>
        <p:nvPicPr>
          <p:cNvPr id="5" name="Graphic 6" descr="Arrow Up with solid fill">
            <a:extLst>
              <a:ext uri="{FF2B5EF4-FFF2-40B4-BE49-F238E27FC236}">
                <a16:creationId xmlns:a16="http://schemas.microsoft.com/office/drawing/2014/main" id="{51922CC3-063C-4E80-86F1-9D54E93BDA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53932" y="441383"/>
            <a:ext cx="411193" cy="497457"/>
          </a:xfrm>
          <a:prstGeom prst="rect">
            <a:avLst/>
          </a:prstGeom>
        </p:spPr>
      </p:pic>
      <p:cxnSp>
        <p:nvCxnSpPr>
          <p:cNvPr id="7" name="Straight Arrow Connector 6">
            <a:extLst>
              <a:ext uri="{FF2B5EF4-FFF2-40B4-BE49-F238E27FC236}">
                <a16:creationId xmlns:a16="http://schemas.microsoft.com/office/drawing/2014/main" id="{EF8D238F-2061-4EAC-9CDE-1E5A67AA8AAA}"/>
              </a:ext>
            </a:extLst>
          </p:cNvPr>
          <p:cNvCxnSpPr/>
          <p:nvPr/>
        </p:nvCxnSpPr>
        <p:spPr>
          <a:xfrm flipH="1">
            <a:off x="6615560" y="2323920"/>
            <a:ext cx="301926" cy="330679"/>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5840206-0EB8-4827-8C66-E51D31D84CC8}"/>
              </a:ext>
            </a:extLst>
          </p:cNvPr>
          <p:cNvSpPr/>
          <p:nvPr/>
        </p:nvSpPr>
        <p:spPr>
          <a:xfrm>
            <a:off x="9560764" y="5874768"/>
            <a:ext cx="307495" cy="158510"/>
          </a:xfrm>
          <a:prstGeom prst="rect">
            <a:avLst/>
          </a:prstGeom>
          <a:solidFill>
            <a:srgbClr val="4C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2" name="TextBox 1">
            <a:extLst>
              <a:ext uri="{FF2B5EF4-FFF2-40B4-BE49-F238E27FC236}">
                <a16:creationId xmlns:a16="http://schemas.microsoft.com/office/drawing/2014/main" id="{DB622611-53D9-4749-8DEA-D96D0F026636}"/>
              </a:ext>
            </a:extLst>
          </p:cNvPr>
          <p:cNvSpPr txBox="1"/>
          <p:nvPr/>
        </p:nvSpPr>
        <p:spPr>
          <a:xfrm>
            <a:off x="9866282" y="5822469"/>
            <a:ext cx="159301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STUDY AREA</a:t>
            </a:r>
            <a:endParaRPr lang="en-US">
              <a:solidFill>
                <a:schemeClr val="tx1">
                  <a:lumMod val="75000"/>
                  <a:lumOff val="25000"/>
                </a:schemeClr>
              </a:solidFill>
            </a:endParaRPr>
          </a:p>
        </p:txBody>
      </p:sp>
      <p:sp>
        <p:nvSpPr>
          <p:cNvPr id="23" name="Title 4">
            <a:extLst>
              <a:ext uri="{FF2B5EF4-FFF2-40B4-BE49-F238E27FC236}">
                <a16:creationId xmlns:a16="http://schemas.microsoft.com/office/drawing/2014/main" id="{A5F7601D-39CA-4195-878C-13961F2B6D92}"/>
              </a:ext>
            </a:extLst>
          </p:cNvPr>
          <p:cNvSpPr txBox="1">
            <a:spLocks/>
          </p:cNvSpPr>
          <p:nvPr/>
        </p:nvSpPr>
        <p:spPr>
          <a:xfrm>
            <a:off x="495300" y="317600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panose="020F0302020204030204"/>
              </a:rPr>
              <a:t>STUDY PERIOD</a:t>
            </a:r>
          </a:p>
        </p:txBody>
      </p:sp>
      <p:sp>
        <p:nvSpPr>
          <p:cNvPr id="24" name="Rectangle 23">
            <a:extLst>
              <a:ext uri="{FF2B5EF4-FFF2-40B4-BE49-F238E27FC236}">
                <a16:creationId xmlns:a16="http://schemas.microsoft.com/office/drawing/2014/main" id="{02CE2C50-75D7-489B-8410-ACF0D0851FE0}"/>
              </a:ext>
            </a:extLst>
          </p:cNvPr>
          <p:cNvSpPr/>
          <p:nvPr/>
        </p:nvSpPr>
        <p:spPr>
          <a:xfrm>
            <a:off x="2575394" y="705885"/>
            <a:ext cx="3080182" cy="4227265"/>
          </a:xfrm>
          <a:prstGeom prst="rect">
            <a:avLst/>
          </a:prstGeom>
        </p:spPr>
        <p:txBody>
          <a:bodyPr wrap="square" lIns="91440" tIns="45720" rIns="91440" bIns="45720" anchor="t">
            <a:spAutoFit/>
          </a:bodyPr>
          <a:lstStyle/>
          <a:p>
            <a:pPr>
              <a:spcAft>
                <a:spcPts val="600"/>
              </a:spcAft>
            </a:pPr>
            <a:endParaRPr lang="en-US" sz="2000">
              <a:solidFill>
                <a:schemeClr val="tx1">
                  <a:lumMod val="75000"/>
                  <a:lumOff val="25000"/>
                </a:schemeClr>
              </a:solidFill>
              <a:latin typeface="Century Gothic"/>
            </a:endParaRPr>
          </a:p>
          <a:p>
            <a:pPr marL="342900"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a:p>
            <a:pPr marL="800100" lvl="1" indent="-342900">
              <a:spcAft>
                <a:spcPts val="600"/>
              </a:spcAft>
              <a:buClr>
                <a:srgbClr val="B73B52"/>
              </a:buClr>
              <a:buFont typeface="Arial" panose="020B0604020202020204" pitchFamily="34" charset="0"/>
              <a:buChar char="•"/>
            </a:pPr>
            <a:r>
              <a:rPr lang="en-US" sz="2000">
                <a:solidFill>
                  <a:schemeClr val="tx1">
                    <a:lumMod val="75000"/>
                    <a:lumOff val="25000"/>
                  </a:schemeClr>
                </a:solidFill>
                <a:latin typeface="Century Gothic"/>
              </a:rPr>
              <a:t>Nicaragua</a:t>
            </a:r>
          </a:p>
          <a:p>
            <a:pPr marL="800100" lvl="1" indent="-342900">
              <a:spcAft>
                <a:spcPts val="600"/>
              </a:spcAft>
              <a:buClr>
                <a:srgbClr val="B73B52"/>
              </a:buClr>
              <a:buFont typeface="Arial" panose="020B0604020202020204" pitchFamily="34" charset="0"/>
              <a:buChar char="•"/>
            </a:pPr>
            <a:r>
              <a:rPr lang="en-US" sz="2000">
                <a:solidFill>
                  <a:schemeClr val="tx1">
                    <a:lumMod val="75000"/>
                    <a:lumOff val="25000"/>
                  </a:schemeClr>
                </a:solidFill>
                <a:latin typeface="Century Gothic"/>
              </a:rPr>
              <a:t>Honduras</a:t>
            </a:r>
          </a:p>
          <a:p>
            <a:pPr marL="800100" lvl="1" indent="-342900">
              <a:spcAft>
                <a:spcPts val="600"/>
              </a:spcAft>
              <a:buClr>
                <a:srgbClr val="B73B52"/>
              </a:buClr>
              <a:buFont typeface="Arial" panose="020B0604020202020204" pitchFamily="34" charset="0"/>
              <a:buChar char="•"/>
            </a:pPr>
            <a:r>
              <a:rPr lang="en-US" sz="2000">
                <a:solidFill>
                  <a:schemeClr val="tx1">
                    <a:lumMod val="75000"/>
                    <a:lumOff val="25000"/>
                  </a:schemeClr>
                </a:solidFill>
                <a:latin typeface="Century Gothic"/>
              </a:rPr>
              <a:t>Panama</a:t>
            </a:r>
          </a:p>
          <a:p>
            <a:pPr lvl="1">
              <a:spcAft>
                <a:spcPts val="600"/>
              </a:spcAft>
              <a:buClr>
                <a:srgbClr val="B73B52"/>
              </a:buClr>
            </a:pPr>
            <a:endParaRPr lang="en-US" sz="2000">
              <a:solidFill>
                <a:schemeClr val="tx1">
                  <a:lumMod val="75000"/>
                  <a:lumOff val="25000"/>
                </a:schemeClr>
              </a:solidFill>
              <a:latin typeface="Century Gothic"/>
            </a:endParaRPr>
          </a:p>
          <a:p>
            <a:pPr marL="800100" lvl="1" indent="-342900">
              <a:spcAft>
                <a:spcPts val="600"/>
              </a:spcAft>
              <a:buClr>
                <a:srgbClr val="B73B52"/>
              </a:buClr>
              <a:buFont typeface="Wingdings" panose="020B0604020202020204" pitchFamily="34" charset="0"/>
              <a:buChar char="Ø"/>
            </a:pPr>
            <a:endParaRPr lang="en-US" sz="2000">
              <a:solidFill>
                <a:schemeClr val="tx1">
                  <a:lumMod val="75000"/>
                  <a:lumOff val="25000"/>
                </a:schemeClr>
              </a:solidFill>
              <a:latin typeface="Century Gothic"/>
            </a:endParaRPr>
          </a:p>
          <a:p>
            <a:pPr lvl="1">
              <a:spcAft>
                <a:spcPts val="600"/>
              </a:spcAft>
              <a:buClr>
                <a:srgbClr val="B73B52"/>
              </a:buClr>
            </a:pPr>
            <a:endParaRPr lang="en-US" sz="2000">
              <a:solidFill>
                <a:schemeClr val="tx1">
                  <a:lumMod val="75000"/>
                  <a:lumOff val="25000"/>
                </a:schemeClr>
              </a:solidFill>
              <a:latin typeface="Century Gothic"/>
            </a:endParaRPr>
          </a:p>
          <a:p>
            <a:pPr marL="342900" indent="-342900">
              <a:spcAft>
                <a:spcPts val="600"/>
              </a:spcAft>
              <a:buClr>
                <a:srgbClr val="B73B52"/>
              </a:buClr>
              <a:buFont typeface="Wingdings" panose="020B0604020202020204" pitchFamily="34" charset="0"/>
              <a:buChar char="Ø"/>
            </a:pPr>
            <a:endParaRPr lang="en-US" sz="2000">
              <a:solidFill>
                <a:schemeClr val="tx1">
                  <a:lumMod val="75000"/>
                  <a:lumOff val="25000"/>
                </a:schemeClr>
              </a:solidFill>
              <a:latin typeface="Century Gothic"/>
            </a:endParaRPr>
          </a:p>
          <a:p>
            <a:pPr marL="342900" indent="-342900">
              <a:spcAft>
                <a:spcPts val="600"/>
              </a:spcAft>
              <a:buClr>
                <a:srgbClr val="B73B52"/>
              </a:buClr>
              <a:buFont typeface="Wingdings" panose="020B0604020202020204" pitchFamily="34" charset="0"/>
              <a:buChar char="Ø"/>
            </a:pPr>
            <a:endParaRPr lang="en-US" sz="2000">
              <a:solidFill>
                <a:schemeClr val="tx1">
                  <a:lumMod val="75000"/>
                  <a:lumOff val="25000"/>
                </a:schemeClr>
              </a:solidFill>
              <a:latin typeface="Century Gothic"/>
            </a:endParaRPr>
          </a:p>
          <a:p>
            <a:pPr marL="342900" indent="-342900">
              <a:spcAft>
                <a:spcPts val="600"/>
              </a:spcAft>
              <a:buClr>
                <a:srgbClr val="B73B52"/>
              </a:buClr>
              <a:buFont typeface="Arial" panose="020B0604020202020204" pitchFamily="34" charset="0"/>
              <a:buChar char="•"/>
            </a:pPr>
            <a:endParaRPr lang="en-US" sz="2000">
              <a:solidFill>
                <a:schemeClr val="tx1">
                  <a:lumMod val="75000"/>
                  <a:lumOff val="25000"/>
                </a:schemeClr>
              </a:solidFill>
              <a:latin typeface="Century Gothic"/>
            </a:endParaRPr>
          </a:p>
        </p:txBody>
      </p:sp>
      <p:sp>
        <p:nvSpPr>
          <p:cNvPr id="25" name="Rectangle 24">
            <a:extLst>
              <a:ext uri="{FF2B5EF4-FFF2-40B4-BE49-F238E27FC236}">
                <a16:creationId xmlns:a16="http://schemas.microsoft.com/office/drawing/2014/main" id="{0F843BF2-3A72-4B71-90F7-08EF47C30896}"/>
              </a:ext>
            </a:extLst>
          </p:cNvPr>
          <p:cNvSpPr/>
          <p:nvPr/>
        </p:nvSpPr>
        <p:spPr>
          <a:xfrm>
            <a:off x="-61527" y="3092147"/>
            <a:ext cx="4894944" cy="5401479"/>
          </a:xfrm>
          <a:prstGeom prst="rect">
            <a:avLst/>
          </a:prstGeom>
        </p:spPr>
        <p:txBody>
          <a:bodyPr wrap="square" lIns="91440" tIns="45720" rIns="91440" bIns="45720" anchor="t">
            <a:spAutoFit/>
          </a:bodyPr>
          <a:lstStyle/>
          <a:p>
            <a:pPr>
              <a:spcAft>
                <a:spcPts val="600"/>
              </a:spcAft>
            </a:pPr>
            <a:endParaRPr lang="en-US" sz="2000" dirty="0">
              <a:solidFill>
                <a:schemeClr val="tx1">
                  <a:lumMod val="75000"/>
                  <a:lumOff val="25000"/>
                </a:schemeClr>
              </a:solidFill>
              <a:latin typeface="Century Gothic"/>
            </a:endParaRPr>
          </a:p>
          <a:p>
            <a:pPr marL="342900" indent="-342900">
              <a:spcAft>
                <a:spcPts val="600"/>
              </a:spcAft>
              <a:buClr>
                <a:srgbClr val="B73B52"/>
              </a:buClr>
              <a:buFont typeface="Arial" panose="020B0604020202020204" pitchFamily="34" charset="0"/>
              <a:buChar char="•"/>
            </a:pPr>
            <a:endParaRPr lang="en-US" sz="2000" dirty="0">
              <a:solidFill>
                <a:schemeClr val="tx1">
                  <a:lumMod val="75000"/>
                  <a:lumOff val="25000"/>
                </a:schemeClr>
              </a:solidFill>
              <a:latin typeface="Century Gothic"/>
            </a:endParaRPr>
          </a:p>
          <a:p>
            <a:pPr marL="800100" lvl="1"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a:rPr>
              <a:t>Case Study Analysis</a:t>
            </a:r>
          </a:p>
          <a:p>
            <a:pPr marL="1257300" lvl="2"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a:rPr>
              <a:t>Oct 17, 2020 – Dec 2, 2020</a:t>
            </a:r>
          </a:p>
          <a:p>
            <a:pPr marL="800100" lvl="1"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a:rPr>
              <a:t>Historical Surface Water Maps</a:t>
            </a:r>
          </a:p>
          <a:p>
            <a:pPr marL="1257300" lvl="2"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a:rPr>
              <a:t>Jan 2015 – Oct 2021</a:t>
            </a:r>
          </a:p>
          <a:p>
            <a:pPr marL="800100" lvl="1"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a:rPr>
              <a:t>Precipitation Analysis</a:t>
            </a:r>
          </a:p>
          <a:p>
            <a:pPr marL="1257300" lvl="2"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a:rPr>
              <a:t>Oct 31, 2020 – Nov 18, 2020</a:t>
            </a:r>
          </a:p>
          <a:p>
            <a:pPr lvl="1">
              <a:spcAft>
                <a:spcPts val="600"/>
              </a:spcAft>
              <a:buClr>
                <a:srgbClr val="B73B52"/>
              </a:buClr>
            </a:pPr>
            <a:endParaRPr lang="en-US" sz="2000" dirty="0">
              <a:solidFill>
                <a:schemeClr val="tx1">
                  <a:lumMod val="75000"/>
                  <a:lumOff val="25000"/>
                </a:schemeClr>
              </a:solidFill>
              <a:latin typeface="Century Gothic"/>
            </a:endParaRPr>
          </a:p>
          <a:p>
            <a:pPr marL="800100" lvl="1" indent="-342900">
              <a:spcAft>
                <a:spcPts val="600"/>
              </a:spcAft>
              <a:buClr>
                <a:srgbClr val="B73B52"/>
              </a:buClr>
              <a:buFont typeface="Wingdings" panose="020B0604020202020204" pitchFamily="34" charset="0"/>
              <a:buChar char="Ø"/>
            </a:pPr>
            <a:endParaRPr lang="en-US" sz="2000" dirty="0">
              <a:solidFill>
                <a:schemeClr val="tx1">
                  <a:lumMod val="75000"/>
                  <a:lumOff val="25000"/>
                </a:schemeClr>
              </a:solidFill>
              <a:latin typeface="Century Gothic"/>
            </a:endParaRPr>
          </a:p>
          <a:p>
            <a:pPr lvl="1">
              <a:spcAft>
                <a:spcPts val="600"/>
              </a:spcAft>
              <a:buClr>
                <a:srgbClr val="B73B52"/>
              </a:buClr>
            </a:pPr>
            <a:endParaRPr lang="en-US" sz="2000" dirty="0">
              <a:solidFill>
                <a:schemeClr val="tx1">
                  <a:lumMod val="75000"/>
                  <a:lumOff val="25000"/>
                </a:schemeClr>
              </a:solidFill>
              <a:latin typeface="Century Gothic"/>
            </a:endParaRPr>
          </a:p>
          <a:p>
            <a:pPr marL="342900" indent="-342900">
              <a:spcAft>
                <a:spcPts val="600"/>
              </a:spcAft>
              <a:buClr>
                <a:srgbClr val="B73B52"/>
              </a:buClr>
              <a:buFont typeface="Wingdings" panose="020B0604020202020204" pitchFamily="34" charset="0"/>
              <a:buChar char="Ø"/>
            </a:pPr>
            <a:endParaRPr lang="en-US" sz="2000" dirty="0">
              <a:solidFill>
                <a:schemeClr val="tx1">
                  <a:lumMod val="75000"/>
                  <a:lumOff val="25000"/>
                </a:schemeClr>
              </a:solidFill>
              <a:latin typeface="Century Gothic"/>
            </a:endParaRPr>
          </a:p>
          <a:p>
            <a:pPr marL="342900" indent="-342900">
              <a:spcAft>
                <a:spcPts val="600"/>
              </a:spcAft>
              <a:buClr>
                <a:srgbClr val="B73B52"/>
              </a:buClr>
              <a:buFont typeface="Wingdings" panose="020B0604020202020204" pitchFamily="34" charset="0"/>
              <a:buChar char="Ø"/>
            </a:pPr>
            <a:endParaRPr lang="en-US" sz="2000" dirty="0">
              <a:solidFill>
                <a:schemeClr val="tx1">
                  <a:lumMod val="75000"/>
                  <a:lumOff val="25000"/>
                </a:schemeClr>
              </a:solidFill>
              <a:latin typeface="Century Gothic"/>
            </a:endParaRPr>
          </a:p>
          <a:p>
            <a:pPr marL="342900" indent="-342900">
              <a:spcAft>
                <a:spcPts val="600"/>
              </a:spcAft>
              <a:buClr>
                <a:srgbClr val="B73B52"/>
              </a:buClr>
              <a:buFont typeface="Arial" panose="020B0604020202020204" pitchFamily="34" charset="0"/>
              <a:buChar char="•"/>
            </a:pPr>
            <a:endParaRPr lang="en-US" sz="20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770836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B0D0F2B-E33E-4317-A046-8D644DA9E649}"/>
              </a:ext>
            </a:extLst>
          </p:cNvPr>
          <p:cNvPicPr>
            <a:picLocks noChangeAspect="1"/>
          </p:cNvPicPr>
          <p:nvPr/>
        </p:nvPicPr>
        <p:blipFill>
          <a:blip r:embed="rId3"/>
          <a:stretch>
            <a:fillRect/>
          </a:stretch>
        </p:blipFill>
        <p:spPr>
          <a:xfrm>
            <a:off x="2495266" y="892391"/>
            <a:ext cx="8736841" cy="5675996"/>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6" name="TextBox 5">
            <a:extLst>
              <a:ext uri="{FF2B5EF4-FFF2-40B4-BE49-F238E27FC236}">
                <a16:creationId xmlns:a16="http://schemas.microsoft.com/office/drawing/2014/main" id="{13CEB91F-2CA8-4FB3-9E83-B4410254A7F9}"/>
              </a:ext>
            </a:extLst>
          </p:cNvPr>
          <p:cNvSpPr txBox="1"/>
          <p:nvPr/>
        </p:nvSpPr>
        <p:spPr>
          <a:xfrm>
            <a:off x="520807" y="2684187"/>
            <a:ext cx="1931433" cy="1938992"/>
          </a:xfrm>
          <a:prstGeom prst="rect">
            <a:avLst/>
          </a:prstGeom>
          <a:noFill/>
        </p:spPr>
        <p:txBody>
          <a:bodyPr wrap="square" lIns="91440" tIns="45720" rIns="91440" bIns="45720" rtlCol="0" anchor="t">
            <a:spAutoFit/>
          </a:bodyPr>
          <a:lstStyle/>
          <a:p>
            <a:r>
              <a:rPr lang="en-US" sz="2400" b="1" i="1">
                <a:solidFill>
                  <a:schemeClr val="tx1">
                    <a:lumMod val="75000"/>
                    <a:lumOff val="25000"/>
                  </a:schemeClr>
                </a:solidFill>
                <a:latin typeface="Century Gothic"/>
                <a:cs typeface="Calibri"/>
              </a:rPr>
              <a:t>Optical Flood Mapping:</a:t>
            </a:r>
            <a:endParaRPr lang="en-US" sz="2400" i="1">
              <a:solidFill>
                <a:schemeClr val="tx1">
                  <a:lumMod val="75000"/>
                  <a:lumOff val="25000"/>
                </a:schemeClr>
              </a:solidFill>
              <a:latin typeface="Calibri" panose="020F0502020204030204"/>
              <a:cs typeface="Calibri"/>
            </a:endParaRP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Landsat 7</a:t>
            </a:r>
            <a:endParaRPr lang="en-US" sz="2400" i="1">
              <a:solidFill>
                <a:schemeClr val="tx1">
                  <a:lumMod val="75000"/>
                  <a:lumOff val="25000"/>
                </a:schemeClr>
              </a:solidFill>
              <a:cs typeface="Calibri"/>
            </a:endParaRPr>
          </a:p>
        </p:txBody>
      </p:sp>
      <p:sp>
        <p:nvSpPr>
          <p:cNvPr id="11" name="TextBox 10">
            <a:extLst>
              <a:ext uri="{FF2B5EF4-FFF2-40B4-BE49-F238E27FC236}">
                <a16:creationId xmlns:a16="http://schemas.microsoft.com/office/drawing/2014/main" id="{E9FC0556-692D-4AD2-89EF-F93E40EB89DD}"/>
              </a:ext>
            </a:extLst>
          </p:cNvPr>
          <p:cNvSpPr txBox="1"/>
          <p:nvPr/>
        </p:nvSpPr>
        <p:spPr>
          <a:xfrm>
            <a:off x="5602541" y="762503"/>
            <a:ext cx="3541087"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Sula Valley</a:t>
            </a:r>
          </a:p>
        </p:txBody>
      </p:sp>
      <p:sp>
        <p:nvSpPr>
          <p:cNvPr id="17" name="TextBox 16">
            <a:extLst>
              <a:ext uri="{FF2B5EF4-FFF2-40B4-BE49-F238E27FC236}">
                <a16:creationId xmlns:a16="http://schemas.microsoft.com/office/drawing/2014/main" id="{383F4427-2BCA-41F3-875A-0D588B6C1FE4}"/>
              </a:ext>
            </a:extLst>
          </p:cNvPr>
          <p:cNvSpPr txBox="1"/>
          <p:nvPr/>
        </p:nvSpPr>
        <p:spPr>
          <a:xfrm>
            <a:off x="241326" y="762502"/>
            <a:ext cx="3432230"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Alta Verapaz</a:t>
            </a:r>
          </a:p>
        </p:txBody>
      </p:sp>
      <p:sp>
        <p:nvSpPr>
          <p:cNvPr id="20" name="TextBox 19">
            <a:extLst>
              <a:ext uri="{FF2B5EF4-FFF2-40B4-BE49-F238E27FC236}">
                <a16:creationId xmlns:a16="http://schemas.microsoft.com/office/drawing/2014/main" id="{97CDC8D4-7DB3-4138-A4EF-A340FFBEDADC}"/>
              </a:ext>
            </a:extLst>
          </p:cNvPr>
          <p:cNvSpPr txBox="1"/>
          <p:nvPr/>
        </p:nvSpPr>
        <p:spPr>
          <a:xfrm>
            <a:off x="7498466" y="3846786"/>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3" name="TextBox 22">
            <a:extLst>
              <a:ext uri="{FF2B5EF4-FFF2-40B4-BE49-F238E27FC236}">
                <a16:creationId xmlns:a16="http://schemas.microsoft.com/office/drawing/2014/main" id="{E3A4B236-2ADE-462D-A2CA-07D5BFB60FDA}"/>
              </a:ext>
            </a:extLst>
          </p:cNvPr>
          <p:cNvSpPr txBox="1"/>
          <p:nvPr/>
        </p:nvSpPr>
        <p:spPr>
          <a:xfrm>
            <a:off x="7371468" y="2304644"/>
            <a:ext cx="1617945" cy="492443"/>
          </a:xfrm>
          <a:prstGeom prst="rect">
            <a:avLst/>
          </a:prstGeom>
          <a:noFill/>
        </p:spPr>
        <p:txBody>
          <a:bodyPr wrap="square" lIns="91440" tIns="45720" rIns="91440" bIns="45720" rtlCol="0" anchor="t">
            <a:spAutoFit/>
          </a:bodyPr>
          <a:lstStyle/>
          <a:p>
            <a:r>
              <a:rPr lang="en-US" sz="1200" b="1">
                <a:solidFill>
                  <a:srgbClr val="3F3F3F"/>
                </a:solidFill>
                <a:latin typeface="Century Gothic"/>
              </a:rPr>
              <a:t>During Eta/Iota</a:t>
            </a:r>
            <a:endParaRPr lang="en-US" sz="1200">
              <a:solidFill>
                <a:srgbClr val="3F3F3F"/>
              </a:solidFill>
              <a:latin typeface="Century Gothic"/>
              <a:ea typeface="+mn-lt"/>
              <a:cs typeface="+mn-lt"/>
            </a:endParaRPr>
          </a:p>
          <a:p>
            <a:endParaRPr lang="en-US" sz="1400">
              <a:solidFill>
                <a:srgbClr val="3F3F3F"/>
              </a:solidFill>
              <a:latin typeface="Century Gothic"/>
            </a:endParaRPr>
          </a:p>
        </p:txBody>
      </p:sp>
      <p:sp>
        <p:nvSpPr>
          <p:cNvPr id="25" name="TextBox 24">
            <a:extLst>
              <a:ext uri="{FF2B5EF4-FFF2-40B4-BE49-F238E27FC236}">
                <a16:creationId xmlns:a16="http://schemas.microsoft.com/office/drawing/2014/main" id="{17F038A5-E5A7-4ADE-8801-1D96E9FBA9A8}"/>
              </a:ext>
            </a:extLst>
          </p:cNvPr>
          <p:cNvSpPr txBox="1"/>
          <p:nvPr/>
        </p:nvSpPr>
        <p:spPr>
          <a:xfrm>
            <a:off x="9575822" y="4663214"/>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6" name="TextBox 25">
            <a:extLst>
              <a:ext uri="{FF2B5EF4-FFF2-40B4-BE49-F238E27FC236}">
                <a16:creationId xmlns:a16="http://schemas.microsoft.com/office/drawing/2014/main" id="{658F26A8-980A-4D28-A362-182963CB349B}"/>
              </a:ext>
            </a:extLst>
          </p:cNvPr>
          <p:cNvSpPr txBox="1"/>
          <p:nvPr/>
        </p:nvSpPr>
        <p:spPr>
          <a:xfrm>
            <a:off x="2908322" y="2458857"/>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F6808663-02B4-4FC6-9633-FBDD1F2F96F0}"/>
              </a:ext>
            </a:extLst>
          </p:cNvPr>
          <p:cNvSpPr txBox="1"/>
          <p:nvPr/>
        </p:nvSpPr>
        <p:spPr>
          <a:xfrm>
            <a:off x="7371467" y="46632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8" name="TextBox 27">
            <a:extLst>
              <a:ext uri="{FF2B5EF4-FFF2-40B4-BE49-F238E27FC236}">
                <a16:creationId xmlns:a16="http://schemas.microsoft.com/office/drawing/2014/main" id="{AB52CDEC-7D62-4D02-83B7-EDAEF61AD0DE}"/>
              </a:ext>
            </a:extLst>
          </p:cNvPr>
          <p:cNvSpPr txBox="1"/>
          <p:nvPr/>
        </p:nvSpPr>
        <p:spPr>
          <a:xfrm>
            <a:off x="2835753" y="9167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30" name="TextBox 29">
            <a:extLst>
              <a:ext uri="{FF2B5EF4-FFF2-40B4-BE49-F238E27FC236}">
                <a16:creationId xmlns:a16="http://schemas.microsoft.com/office/drawing/2014/main" id="{37093C7F-7F78-4D6A-8425-682F6061E6AD}"/>
              </a:ext>
            </a:extLst>
          </p:cNvPr>
          <p:cNvSpPr txBox="1"/>
          <p:nvPr/>
        </p:nvSpPr>
        <p:spPr>
          <a:xfrm>
            <a:off x="7888539" y="4218715"/>
            <a:ext cx="3151016" cy="523220"/>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Reserva de Vida Silvestre San Bernardo</a:t>
            </a:r>
          </a:p>
        </p:txBody>
      </p:sp>
      <p:pic>
        <p:nvPicPr>
          <p:cNvPr id="32" name="Graphic 31" descr="Arrow Up with solid fill">
            <a:extLst>
              <a:ext uri="{FF2B5EF4-FFF2-40B4-BE49-F238E27FC236}">
                <a16:creationId xmlns:a16="http://schemas.microsoft.com/office/drawing/2014/main" id="{397B89E6-1D5B-4E19-9B03-3576E86AFC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33" name="TextBox 32">
            <a:extLst>
              <a:ext uri="{FF2B5EF4-FFF2-40B4-BE49-F238E27FC236}">
                <a16:creationId xmlns:a16="http://schemas.microsoft.com/office/drawing/2014/main" id="{F405B290-A41F-44CF-8E6B-871CFC339EFC}"/>
              </a:ext>
            </a:extLst>
          </p:cNvPr>
          <p:cNvSpPr txBox="1"/>
          <p:nvPr/>
        </p:nvSpPr>
        <p:spPr>
          <a:xfrm>
            <a:off x="2911727" y="6087995"/>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6" name="TextBox 35">
            <a:extLst>
              <a:ext uri="{FF2B5EF4-FFF2-40B4-BE49-F238E27FC236}">
                <a16:creationId xmlns:a16="http://schemas.microsoft.com/office/drawing/2014/main" id="{72474233-CA91-4A1E-A6FE-58C1D4B6B63B}"/>
              </a:ext>
            </a:extLst>
          </p:cNvPr>
          <p:cNvSpPr txBox="1"/>
          <p:nvPr/>
        </p:nvSpPr>
        <p:spPr>
          <a:xfrm>
            <a:off x="3364166" y="6087994"/>
            <a:ext cx="56736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230</a:t>
            </a:r>
          </a:p>
        </p:txBody>
      </p:sp>
      <p:sp>
        <p:nvSpPr>
          <p:cNvPr id="37" name="TextBox 36">
            <a:extLst>
              <a:ext uri="{FF2B5EF4-FFF2-40B4-BE49-F238E27FC236}">
                <a16:creationId xmlns:a16="http://schemas.microsoft.com/office/drawing/2014/main" id="{573927B3-094A-437E-A06F-8990BD7BEC50}"/>
              </a:ext>
            </a:extLst>
          </p:cNvPr>
          <p:cNvSpPr txBox="1"/>
          <p:nvPr/>
        </p:nvSpPr>
        <p:spPr>
          <a:xfrm>
            <a:off x="3864228" y="6087994"/>
            <a:ext cx="85311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450 km</a:t>
            </a:r>
          </a:p>
        </p:txBody>
      </p:sp>
      <p:grpSp>
        <p:nvGrpSpPr>
          <p:cNvPr id="45" name="Group 44">
            <a:extLst>
              <a:ext uri="{FF2B5EF4-FFF2-40B4-BE49-F238E27FC236}">
                <a16:creationId xmlns:a16="http://schemas.microsoft.com/office/drawing/2014/main" id="{FF9873FC-1D23-45D7-BCBE-C0DFCCD6C379}"/>
              </a:ext>
            </a:extLst>
          </p:cNvPr>
          <p:cNvGrpSpPr/>
          <p:nvPr/>
        </p:nvGrpSpPr>
        <p:grpSpPr>
          <a:xfrm>
            <a:off x="8761215" y="1941566"/>
            <a:ext cx="3119478" cy="1690055"/>
            <a:chOff x="7820622" y="4386045"/>
            <a:chExt cx="2191402" cy="847541"/>
          </a:xfrm>
        </p:grpSpPr>
        <p:sp>
          <p:nvSpPr>
            <p:cNvPr id="40" name="TextBox 39">
              <a:extLst>
                <a:ext uri="{FF2B5EF4-FFF2-40B4-BE49-F238E27FC236}">
                  <a16:creationId xmlns:a16="http://schemas.microsoft.com/office/drawing/2014/main" id="{50F87064-0FD9-48D3-91E2-FA3184BD5DF8}"/>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Sites</a:t>
              </a:r>
              <a:endParaRPr lang="en-US" sz="140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41" name="Rectangle 40">
              <a:extLst>
                <a:ext uri="{FF2B5EF4-FFF2-40B4-BE49-F238E27FC236}">
                  <a16:creationId xmlns:a16="http://schemas.microsoft.com/office/drawing/2014/main" id="{2ABF24F4-E6B0-4FCE-9DD5-19A763F5050B}"/>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2" name="Rectangle 41">
              <a:extLst>
                <a:ext uri="{FF2B5EF4-FFF2-40B4-BE49-F238E27FC236}">
                  <a16:creationId xmlns:a16="http://schemas.microsoft.com/office/drawing/2014/main" id="{F7A9C7DC-4DAF-4705-9537-112D938B404F}"/>
                </a:ext>
              </a:extLst>
            </p:cNvPr>
            <p:cNvSpPr/>
            <p:nvPr/>
          </p:nvSpPr>
          <p:spPr>
            <a:xfrm>
              <a:off x="7820622" y="4851489"/>
              <a:ext cx="246580" cy="14616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3" name="Rectangle 42">
              <a:extLst>
                <a:ext uri="{FF2B5EF4-FFF2-40B4-BE49-F238E27FC236}">
                  <a16:creationId xmlns:a16="http://schemas.microsoft.com/office/drawing/2014/main" id="{123336E7-75B0-4295-9229-5B7956B24AE5}"/>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4" name="Rectangle 43">
              <a:extLst>
                <a:ext uri="{FF2B5EF4-FFF2-40B4-BE49-F238E27FC236}">
                  <a16:creationId xmlns:a16="http://schemas.microsoft.com/office/drawing/2014/main" id="{29D686E2-6CAC-4514-84B1-019969A6DCDD}"/>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
        <p:nvSpPr>
          <p:cNvPr id="47" name="TextBox 46">
            <a:extLst>
              <a:ext uri="{FF2B5EF4-FFF2-40B4-BE49-F238E27FC236}">
                <a16:creationId xmlns:a16="http://schemas.microsoft.com/office/drawing/2014/main" id="{F81471AC-C873-49A2-B125-16A47DDF6CE5}"/>
              </a:ext>
            </a:extLst>
          </p:cNvPr>
          <p:cNvSpPr txBox="1"/>
          <p:nvPr/>
        </p:nvSpPr>
        <p:spPr>
          <a:xfrm>
            <a:off x="493675" y="4660328"/>
            <a:ext cx="1609698" cy="101566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*Maps with little to no flooding present demonstrate limitations due to cloud cover</a:t>
            </a:r>
          </a:p>
        </p:txBody>
      </p:sp>
    </p:spTree>
    <p:extLst>
      <p:ext uri="{BB962C8B-B14F-4D97-AF65-F5344CB8AC3E}">
        <p14:creationId xmlns:p14="http://schemas.microsoft.com/office/powerpoint/2010/main" val="1878774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C9DDDBF-27A1-40A8-8E62-E9FE05EE85EC}"/>
              </a:ext>
            </a:extLst>
          </p:cNvPr>
          <p:cNvPicPr>
            <a:picLocks noChangeAspect="1"/>
          </p:cNvPicPr>
          <p:nvPr/>
        </p:nvPicPr>
        <p:blipFill>
          <a:blip r:embed="rId3"/>
          <a:stretch>
            <a:fillRect/>
          </a:stretch>
        </p:blipFill>
        <p:spPr>
          <a:xfrm>
            <a:off x="2495266" y="892390"/>
            <a:ext cx="8736841" cy="5675997"/>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6" name="TextBox 5">
            <a:extLst>
              <a:ext uri="{FF2B5EF4-FFF2-40B4-BE49-F238E27FC236}">
                <a16:creationId xmlns:a16="http://schemas.microsoft.com/office/drawing/2014/main" id="{13CEB91F-2CA8-4FB3-9E83-B4410254A7F9}"/>
              </a:ext>
            </a:extLst>
          </p:cNvPr>
          <p:cNvSpPr txBox="1"/>
          <p:nvPr/>
        </p:nvSpPr>
        <p:spPr>
          <a:xfrm>
            <a:off x="520807" y="2684187"/>
            <a:ext cx="1931433" cy="1938992"/>
          </a:xfrm>
          <a:prstGeom prst="rect">
            <a:avLst/>
          </a:prstGeom>
          <a:noFill/>
        </p:spPr>
        <p:txBody>
          <a:bodyPr wrap="square" lIns="91440" tIns="45720" rIns="91440" bIns="45720" rtlCol="0" anchor="t">
            <a:spAutoFit/>
          </a:bodyPr>
          <a:lstStyle/>
          <a:p>
            <a:r>
              <a:rPr lang="en-US" sz="2400" b="1" i="1">
                <a:solidFill>
                  <a:schemeClr val="tx1">
                    <a:lumMod val="75000"/>
                    <a:lumOff val="25000"/>
                  </a:schemeClr>
                </a:solidFill>
                <a:latin typeface="Century Gothic"/>
                <a:cs typeface="Calibri"/>
              </a:rPr>
              <a:t>Optical Flood Mapping:</a:t>
            </a:r>
            <a:endParaRPr lang="en-US" sz="1400" b="1" i="1">
              <a:solidFill>
                <a:schemeClr val="tx1">
                  <a:lumMod val="75000"/>
                  <a:lumOff val="25000"/>
                </a:schemeClr>
              </a:solidFill>
              <a:latin typeface="Century Gothic"/>
              <a:cs typeface="Calibri"/>
            </a:endParaRP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Landsat 8</a:t>
            </a:r>
            <a:endParaRPr lang="en-US" sz="1400" b="1" i="1">
              <a:solidFill>
                <a:schemeClr val="tx1">
                  <a:lumMod val="75000"/>
                  <a:lumOff val="25000"/>
                </a:schemeClr>
              </a:solidFill>
              <a:latin typeface="Century Gothic"/>
              <a:cs typeface="Calibri"/>
            </a:endParaRPr>
          </a:p>
        </p:txBody>
      </p:sp>
      <p:sp>
        <p:nvSpPr>
          <p:cNvPr id="9" name="TextBox 8">
            <a:extLst>
              <a:ext uri="{FF2B5EF4-FFF2-40B4-BE49-F238E27FC236}">
                <a16:creationId xmlns:a16="http://schemas.microsoft.com/office/drawing/2014/main" id="{17B7D5FF-B4CF-4DD8-A270-008C44070A65}"/>
              </a:ext>
            </a:extLst>
          </p:cNvPr>
          <p:cNvSpPr txBox="1"/>
          <p:nvPr/>
        </p:nvSpPr>
        <p:spPr>
          <a:xfrm>
            <a:off x="5602541" y="762503"/>
            <a:ext cx="3541087"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Sula Valley</a:t>
            </a:r>
          </a:p>
        </p:txBody>
      </p:sp>
      <p:sp>
        <p:nvSpPr>
          <p:cNvPr id="15" name="TextBox 14">
            <a:extLst>
              <a:ext uri="{FF2B5EF4-FFF2-40B4-BE49-F238E27FC236}">
                <a16:creationId xmlns:a16="http://schemas.microsoft.com/office/drawing/2014/main" id="{893555D1-B62C-4544-854C-002E2621F590}"/>
              </a:ext>
            </a:extLst>
          </p:cNvPr>
          <p:cNvSpPr txBox="1"/>
          <p:nvPr/>
        </p:nvSpPr>
        <p:spPr>
          <a:xfrm>
            <a:off x="241326" y="762502"/>
            <a:ext cx="3432230"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Alta Verapaz</a:t>
            </a:r>
          </a:p>
        </p:txBody>
      </p:sp>
      <p:sp>
        <p:nvSpPr>
          <p:cNvPr id="17" name="TextBox 16">
            <a:extLst>
              <a:ext uri="{FF2B5EF4-FFF2-40B4-BE49-F238E27FC236}">
                <a16:creationId xmlns:a16="http://schemas.microsoft.com/office/drawing/2014/main" id="{9E9AEB74-AF50-49E0-8BC4-6F0FB497C42F}"/>
              </a:ext>
            </a:extLst>
          </p:cNvPr>
          <p:cNvSpPr txBox="1"/>
          <p:nvPr/>
        </p:nvSpPr>
        <p:spPr>
          <a:xfrm>
            <a:off x="7498466" y="3846786"/>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B7AB7518-E5F9-4720-B361-A7D7A07EA24C}"/>
              </a:ext>
            </a:extLst>
          </p:cNvPr>
          <p:cNvSpPr txBox="1"/>
          <p:nvPr/>
        </p:nvSpPr>
        <p:spPr>
          <a:xfrm>
            <a:off x="7371468" y="2304644"/>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FCEE266B-9D40-4195-AC30-F6B8C875A7B4}"/>
              </a:ext>
            </a:extLst>
          </p:cNvPr>
          <p:cNvSpPr txBox="1"/>
          <p:nvPr/>
        </p:nvSpPr>
        <p:spPr>
          <a:xfrm>
            <a:off x="9575822" y="4663214"/>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3" name="TextBox 22">
            <a:extLst>
              <a:ext uri="{FF2B5EF4-FFF2-40B4-BE49-F238E27FC236}">
                <a16:creationId xmlns:a16="http://schemas.microsoft.com/office/drawing/2014/main" id="{7E4492B0-ECAC-453F-A50F-31D7EB47F7D6}"/>
              </a:ext>
            </a:extLst>
          </p:cNvPr>
          <p:cNvSpPr txBox="1"/>
          <p:nvPr/>
        </p:nvSpPr>
        <p:spPr>
          <a:xfrm>
            <a:off x="2908322" y="2458857"/>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E8BCA14A-9E26-4AC4-88A1-10816DD5AE18}"/>
              </a:ext>
            </a:extLst>
          </p:cNvPr>
          <p:cNvSpPr txBox="1"/>
          <p:nvPr/>
        </p:nvSpPr>
        <p:spPr>
          <a:xfrm>
            <a:off x="7371467" y="46632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5EEFA504-0C66-4F9B-89DB-F1012407A81B}"/>
              </a:ext>
            </a:extLst>
          </p:cNvPr>
          <p:cNvSpPr txBox="1"/>
          <p:nvPr/>
        </p:nvSpPr>
        <p:spPr>
          <a:xfrm>
            <a:off x="2835753" y="9167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9" name="TextBox 28">
            <a:extLst>
              <a:ext uri="{FF2B5EF4-FFF2-40B4-BE49-F238E27FC236}">
                <a16:creationId xmlns:a16="http://schemas.microsoft.com/office/drawing/2014/main" id="{9DCBD8C5-EEF9-4FC1-BD6B-5DBDDEED4FF7}"/>
              </a:ext>
            </a:extLst>
          </p:cNvPr>
          <p:cNvSpPr txBox="1"/>
          <p:nvPr/>
        </p:nvSpPr>
        <p:spPr>
          <a:xfrm>
            <a:off x="7888539" y="4218715"/>
            <a:ext cx="3151016" cy="523220"/>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Reserva de Vida Silvestre San Bernardo</a:t>
            </a:r>
          </a:p>
        </p:txBody>
      </p:sp>
      <p:sp>
        <p:nvSpPr>
          <p:cNvPr id="31" name="TextBox 30">
            <a:extLst>
              <a:ext uri="{FF2B5EF4-FFF2-40B4-BE49-F238E27FC236}">
                <a16:creationId xmlns:a16="http://schemas.microsoft.com/office/drawing/2014/main" id="{47195FB2-5657-43AB-A255-ABF1955645E1}"/>
              </a:ext>
            </a:extLst>
          </p:cNvPr>
          <p:cNvSpPr txBox="1"/>
          <p:nvPr/>
        </p:nvSpPr>
        <p:spPr>
          <a:xfrm>
            <a:off x="3864228" y="6087994"/>
            <a:ext cx="85311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450 km</a:t>
            </a:r>
          </a:p>
        </p:txBody>
      </p:sp>
      <p:sp>
        <p:nvSpPr>
          <p:cNvPr id="39" name="TextBox 38">
            <a:extLst>
              <a:ext uri="{FF2B5EF4-FFF2-40B4-BE49-F238E27FC236}">
                <a16:creationId xmlns:a16="http://schemas.microsoft.com/office/drawing/2014/main" id="{7CE3EA1E-ECB2-443A-9FD8-A6912837E86D}"/>
              </a:ext>
            </a:extLst>
          </p:cNvPr>
          <p:cNvSpPr txBox="1"/>
          <p:nvPr/>
        </p:nvSpPr>
        <p:spPr>
          <a:xfrm>
            <a:off x="493675" y="4660328"/>
            <a:ext cx="1609698" cy="101566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*Maps with little to no flooding present demonstrate limitations due to cloud cover</a:t>
            </a:r>
          </a:p>
        </p:txBody>
      </p:sp>
      <p:pic>
        <p:nvPicPr>
          <p:cNvPr id="41" name="Graphic 40" descr="Arrow Up with solid fill">
            <a:extLst>
              <a:ext uri="{FF2B5EF4-FFF2-40B4-BE49-F238E27FC236}">
                <a16:creationId xmlns:a16="http://schemas.microsoft.com/office/drawing/2014/main" id="{FF44A51A-6715-4E53-9213-8BC035FFA0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43" name="TextBox 42">
            <a:extLst>
              <a:ext uri="{FF2B5EF4-FFF2-40B4-BE49-F238E27FC236}">
                <a16:creationId xmlns:a16="http://schemas.microsoft.com/office/drawing/2014/main" id="{4A065B90-4A20-4171-BE0C-8B43575B493E}"/>
              </a:ext>
            </a:extLst>
          </p:cNvPr>
          <p:cNvSpPr txBox="1"/>
          <p:nvPr/>
        </p:nvSpPr>
        <p:spPr>
          <a:xfrm>
            <a:off x="2911727" y="6087995"/>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45" name="TextBox 44">
            <a:extLst>
              <a:ext uri="{FF2B5EF4-FFF2-40B4-BE49-F238E27FC236}">
                <a16:creationId xmlns:a16="http://schemas.microsoft.com/office/drawing/2014/main" id="{05D99663-0947-47E5-AEF9-8F26C159A73D}"/>
              </a:ext>
            </a:extLst>
          </p:cNvPr>
          <p:cNvSpPr txBox="1"/>
          <p:nvPr/>
        </p:nvSpPr>
        <p:spPr>
          <a:xfrm>
            <a:off x="3364166" y="6087994"/>
            <a:ext cx="56736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230</a:t>
            </a:r>
          </a:p>
        </p:txBody>
      </p:sp>
      <p:grpSp>
        <p:nvGrpSpPr>
          <p:cNvPr id="2" name="Group 1">
            <a:extLst>
              <a:ext uri="{FF2B5EF4-FFF2-40B4-BE49-F238E27FC236}">
                <a16:creationId xmlns:a16="http://schemas.microsoft.com/office/drawing/2014/main" id="{76F7404C-9E82-4C3D-97F0-5E3DAD3BBDD0}"/>
              </a:ext>
            </a:extLst>
          </p:cNvPr>
          <p:cNvGrpSpPr/>
          <p:nvPr/>
        </p:nvGrpSpPr>
        <p:grpSpPr>
          <a:xfrm>
            <a:off x="8761215" y="1941566"/>
            <a:ext cx="3119478" cy="1690055"/>
            <a:chOff x="7820622" y="4386045"/>
            <a:chExt cx="2191402" cy="847541"/>
          </a:xfrm>
        </p:grpSpPr>
        <p:sp>
          <p:nvSpPr>
            <p:cNvPr id="28" name="TextBox 27">
              <a:extLst>
                <a:ext uri="{FF2B5EF4-FFF2-40B4-BE49-F238E27FC236}">
                  <a16:creationId xmlns:a16="http://schemas.microsoft.com/office/drawing/2014/main" id="{01749B0C-5BE2-41A7-BE23-429D82D5C719}"/>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Sites</a:t>
              </a:r>
              <a:endParaRPr lang="en-US" sz="140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30" name="Rectangle 29">
              <a:extLst>
                <a:ext uri="{FF2B5EF4-FFF2-40B4-BE49-F238E27FC236}">
                  <a16:creationId xmlns:a16="http://schemas.microsoft.com/office/drawing/2014/main" id="{CBB5D00F-BC45-4CB5-A353-F58ADF6B34CE}"/>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2" name="Rectangle 31">
              <a:extLst>
                <a:ext uri="{FF2B5EF4-FFF2-40B4-BE49-F238E27FC236}">
                  <a16:creationId xmlns:a16="http://schemas.microsoft.com/office/drawing/2014/main" id="{58129A4F-17DD-48EA-B64B-4939A734400C}"/>
                </a:ext>
              </a:extLst>
            </p:cNvPr>
            <p:cNvSpPr/>
            <p:nvPr/>
          </p:nvSpPr>
          <p:spPr>
            <a:xfrm>
              <a:off x="7820622" y="4851489"/>
              <a:ext cx="246580" cy="14616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0" name="Rectangle 39">
              <a:extLst>
                <a:ext uri="{FF2B5EF4-FFF2-40B4-BE49-F238E27FC236}">
                  <a16:creationId xmlns:a16="http://schemas.microsoft.com/office/drawing/2014/main" id="{960F97E3-A6CC-4979-8129-52F8280E1551}"/>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2" name="Rectangle 41">
              <a:extLst>
                <a:ext uri="{FF2B5EF4-FFF2-40B4-BE49-F238E27FC236}">
                  <a16:creationId xmlns:a16="http://schemas.microsoft.com/office/drawing/2014/main" id="{1298B7F9-A427-4A9A-A371-AA1F0B15C6E6}"/>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Tree>
    <p:extLst>
      <p:ext uri="{BB962C8B-B14F-4D97-AF65-F5344CB8AC3E}">
        <p14:creationId xmlns:p14="http://schemas.microsoft.com/office/powerpoint/2010/main" val="3849051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8745237-08F7-4BDF-A23F-D0D52FEEF1D3}"/>
              </a:ext>
            </a:extLst>
          </p:cNvPr>
          <p:cNvPicPr>
            <a:picLocks noChangeAspect="1"/>
          </p:cNvPicPr>
          <p:nvPr/>
        </p:nvPicPr>
        <p:blipFill>
          <a:blip r:embed="rId3"/>
          <a:stretch>
            <a:fillRect/>
          </a:stretch>
        </p:blipFill>
        <p:spPr>
          <a:xfrm>
            <a:off x="2495266" y="892391"/>
            <a:ext cx="8736841" cy="5675996"/>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6" name="TextBox 5">
            <a:extLst>
              <a:ext uri="{FF2B5EF4-FFF2-40B4-BE49-F238E27FC236}">
                <a16:creationId xmlns:a16="http://schemas.microsoft.com/office/drawing/2014/main" id="{13CEB91F-2CA8-4FB3-9E83-B4410254A7F9}"/>
              </a:ext>
            </a:extLst>
          </p:cNvPr>
          <p:cNvSpPr txBox="1"/>
          <p:nvPr/>
        </p:nvSpPr>
        <p:spPr>
          <a:xfrm>
            <a:off x="520807" y="2684187"/>
            <a:ext cx="1931433" cy="1938992"/>
          </a:xfrm>
          <a:prstGeom prst="rect">
            <a:avLst/>
          </a:prstGeom>
          <a:noFill/>
        </p:spPr>
        <p:txBody>
          <a:bodyPr wrap="square" lIns="91440" tIns="45720" rIns="91440" bIns="45720" rtlCol="0" anchor="t">
            <a:spAutoFit/>
          </a:bodyPr>
          <a:lstStyle/>
          <a:p>
            <a:r>
              <a:rPr lang="en-US" sz="2400" b="1" i="1">
                <a:solidFill>
                  <a:schemeClr val="tx1">
                    <a:lumMod val="75000"/>
                    <a:lumOff val="25000"/>
                  </a:schemeClr>
                </a:solidFill>
                <a:latin typeface="Century Gothic"/>
                <a:cs typeface="Calibri"/>
              </a:rPr>
              <a:t>Optical Flood Mapping:</a:t>
            </a: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Sentinel-2</a:t>
            </a:r>
            <a:endParaRPr lang="en-US">
              <a:solidFill>
                <a:schemeClr val="tx1">
                  <a:lumMod val="75000"/>
                  <a:lumOff val="25000"/>
                </a:schemeClr>
              </a:solidFill>
            </a:endParaRPr>
          </a:p>
        </p:txBody>
      </p:sp>
      <p:sp>
        <p:nvSpPr>
          <p:cNvPr id="9" name="TextBox 8">
            <a:extLst>
              <a:ext uri="{FF2B5EF4-FFF2-40B4-BE49-F238E27FC236}">
                <a16:creationId xmlns:a16="http://schemas.microsoft.com/office/drawing/2014/main" id="{E9584EBF-B968-41BC-A689-220ABE573640}"/>
              </a:ext>
            </a:extLst>
          </p:cNvPr>
          <p:cNvSpPr txBox="1"/>
          <p:nvPr/>
        </p:nvSpPr>
        <p:spPr>
          <a:xfrm>
            <a:off x="5602541" y="762503"/>
            <a:ext cx="3541087"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Sula Valley</a:t>
            </a:r>
          </a:p>
        </p:txBody>
      </p:sp>
      <p:sp>
        <p:nvSpPr>
          <p:cNvPr id="15" name="TextBox 14">
            <a:extLst>
              <a:ext uri="{FF2B5EF4-FFF2-40B4-BE49-F238E27FC236}">
                <a16:creationId xmlns:a16="http://schemas.microsoft.com/office/drawing/2014/main" id="{038DCF13-1745-478C-A13E-3DA0267A6960}"/>
              </a:ext>
            </a:extLst>
          </p:cNvPr>
          <p:cNvSpPr txBox="1"/>
          <p:nvPr/>
        </p:nvSpPr>
        <p:spPr>
          <a:xfrm>
            <a:off x="241326" y="762502"/>
            <a:ext cx="3432230"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Alta Verapaz</a:t>
            </a:r>
          </a:p>
        </p:txBody>
      </p:sp>
      <p:sp>
        <p:nvSpPr>
          <p:cNvPr id="17" name="TextBox 16">
            <a:extLst>
              <a:ext uri="{FF2B5EF4-FFF2-40B4-BE49-F238E27FC236}">
                <a16:creationId xmlns:a16="http://schemas.microsoft.com/office/drawing/2014/main" id="{6E5C2F00-B3A3-4CE4-8B5C-E3523647BAB5}"/>
              </a:ext>
            </a:extLst>
          </p:cNvPr>
          <p:cNvSpPr txBox="1"/>
          <p:nvPr/>
        </p:nvSpPr>
        <p:spPr>
          <a:xfrm>
            <a:off x="7498466" y="3846786"/>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B181D4CC-DF71-42FD-8486-440A1E749187}"/>
              </a:ext>
            </a:extLst>
          </p:cNvPr>
          <p:cNvSpPr txBox="1"/>
          <p:nvPr/>
        </p:nvSpPr>
        <p:spPr>
          <a:xfrm>
            <a:off x="7371468" y="2304644"/>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4996F29E-D501-4EAF-8FCC-337E9E259CEE}"/>
              </a:ext>
            </a:extLst>
          </p:cNvPr>
          <p:cNvSpPr txBox="1"/>
          <p:nvPr/>
        </p:nvSpPr>
        <p:spPr>
          <a:xfrm>
            <a:off x="9575822" y="4663214"/>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3" name="TextBox 22">
            <a:extLst>
              <a:ext uri="{FF2B5EF4-FFF2-40B4-BE49-F238E27FC236}">
                <a16:creationId xmlns:a16="http://schemas.microsoft.com/office/drawing/2014/main" id="{8618054D-A391-4F3B-8D36-969E06474312}"/>
              </a:ext>
            </a:extLst>
          </p:cNvPr>
          <p:cNvSpPr txBox="1"/>
          <p:nvPr/>
        </p:nvSpPr>
        <p:spPr>
          <a:xfrm>
            <a:off x="2908322" y="2458857"/>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10108541-DDF2-4978-B9D6-DF9A4D4A8BBD}"/>
              </a:ext>
            </a:extLst>
          </p:cNvPr>
          <p:cNvSpPr txBox="1"/>
          <p:nvPr/>
        </p:nvSpPr>
        <p:spPr>
          <a:xfrm>
            <a:off x="7371467" y="46632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E2C3ACF7-C6ED-4DBF-8C3D-1A5E443FFDF4}"/>
              </a:ext>
            </a:extLst>
          </p:cNvPr>
          <p:cNvSpPr txBox="1"/>
          <p:nvPr/>
        </p:nvSpPr>
        <p:spPr>
          <a:xfrm>
            <a:off x="2835753" y="9167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9" name="TextBox 28">
            <a:extLst>
              <a:ext uri="{FF2B5EF4-FFF2-40B4-BE49-F238E27FC236}">
                <a16:creationId xmlns:a16="http://schemas.microsoft.com/office/drawing/2014/main" id="{CFBDC2CB-3D2A-402A-856B-31A84835529E}"/>
              </a:ext>
            </a:extLst>
          </p:cNvPr>
          <p:cNvSpPr txBox="1"/>
          <p:nvPr/>
        </p:nvSpPr>
        <p:spPr>
          <a:xfrm>
            <a:off x="7888539" y="4218715"/>
            <a:ext cx="3151016" cy="523220"/>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Reserva de Vida Silvestre San Bernardo</a:t>
            </a:r>
          </a:p>
        </p:txBody>
      </p:sp>
      <p:sp>
        <p:nvSpPr>
          <p:cNvPr id="31" name="TextBox 30">
            <a:extLst>
              <a:ext uri="{FF2B5EF4-FFF2-40B4-BE49-F238E27FC236}">
                <a16:creationId xmlns:a16="http://schemas.microsoft.com/office/drawing/2014/main" id="{91F9AF89-82D6-475C-A040-0457D4878AED}"/>
              </a:ext>
            </a:extLst>
          </p:cNvPr>
          <p:cNvSpPr txBox="1"/>
          <p:nvPr/>
        </p:nvSpPr>
        <p:spPr>
          <a:xfrm>
            <a:off x="3864228" y="6087994"/>
            <a:ext cx="85311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450 km</a:t>
            </a:r>
          </a:p>
        </p:txBody>
      </p:sp>
      <p:pic>
        <p:nvPicPr>
          <p:cNvPr id="40" name="Graphic 39" descr="Arrow Up with solid fill">
            <a:extLst>
              <a:ext uri="{FF2B5EF4-FFF2-40B4-BE49-F238E27FC236}">
                <a16:creationId xmlns:a16="http://schemas.microsoft.com/office/drawing/2014/main" id="{0FEE07B6-95D4-4264-8A7C-1B0C9783C8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42" name="TextBox 41">
            <a:extLst>
              <a:ext uri="{FF2B5EF4-FFF2-40B4-BE49-F238E27FC236}">
                <a16:creationId xmlns:a16="http://schemas.microsoft.com/office/drawing/2014/main" id="{B42701BE-6E2C-4AF6-9084-633D596D7838}"/>
              </a:ext>
            </a:extLst>
          </p:cNvPr>
          <p:cNvSpPr txBox="1"/>
          <p:nvPr/>
        </p:nvSpPr>
        <p:spPr>
          <a:xfrm>
            <a:off x="2911727" y="6087995"/>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44" name="TextBox 43">
            <a:extLst>
              <a:ext uri="{FF2B5EF4-FFF2-40B4-BE49-F238E27FC236}">
                <a16:creationId xmlns:a16="http://schemas.microsoft.com/office/drawing/2014/main" id="{D1CAC068-EC37-4386-A3C5-F9B5CE79C9F4}"/>
              </a:ext>
            </a:extLst>
          </p:cNvPr>
          <p:cNvSpPr txBox="1"/>
          <p:nvPr/>
        </p:nvSpPr>
        <p:spPr>
          <a:xfrm>
            <a:off x="3364166" y="6087994"/>
            <a:ext cx="56736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230</a:t>
            </a:r>
          </a:p>
        </p:txBody>
      </p:sp>
      <p:grpSp>
        <p:nvGrpSpPr>
          <p:cNvPr id="4" name="Group 3">
            <a:extLst>
              <a:ext uri="{FF2B5EF4-FFF2-40B4-BE49-F238E27FC236}">
                <a16:creationId xmlns:a16="http://schemas.microsoft.com/office/drawing/2014/main" id="{B6783CD6-6D7A-4207-B081-45A585BAF7A2}"/>
              </a:ext>
            </a:extLst>
          </p:cNvPr>
          <p:cNvGrpSpPr/>
          <p:nvPr/>
        </p:nvGrpSpPr>
        <p:grpSpPr>
          <a:xfrm>
            <a:off x="8761215" y="1941566"/>
            <a:ext cx="3119478" cy="1690055"/>
            <a:chOff x="7820622" y="4386045"/>
            <a:chExt cx="2191402" cy="847541"/>
          </a:xfrm>
        </p:grpSpPr>
        <p:sp>
          <p:nvSpPr>
            <p:cNvPr id="26" name="TextBox 25">
              <a:extLst>
                <a:ext uri="{FF2B5EF4-FFF2-40B4-BE49-F238E27FC236}">
                  <a16:creationId xmlns:a16="http://schemas.microsoft.com/office/drawing/2014/main" id="{14FD5E77-AB27-4E6B-8A5A-B5D0222074EB}"/>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Sites</a:t>
              </a:r>
              <a:endParaRPr lang="en-US" sz="140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28" name="Rectangle 27">
              <a:extLst>
                <a:ext uri="{FF2B5EF4-FFF2-40B4-BE49-F238E27FC236}">
                  <a16:creationId xmlns:a16="http://schemas.microsoft.com/office/drawing/2014/main" id="{04463CFC-E34D-4372-8EB9-E6A814DE3B57}"/>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0" name="Rectangle 29">
              <a:extLst>
                <a:ext uri="{FF2B5EF4-FFF2-40B4-BE49-F238E27FC236}">
                  <a16:creationId xmlns:a16="http://schemas.microsoft.com/office/drawing/2014/main" id="{E4E4B470-D987-4BCA-A558-BFB73DE6BA34}"/>
                </a:ext>
              </a:extLst>
            </p:cNvPr>
            <p:cNvSpPr/>
            <p:nvPr/>
          </p:nvSpPr>
          <p:spPr>
            <a:xfrm>
              <a:off x="7820622" y="4851489"/>
              <a:ext cx="246580" cy="14616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2" name="Rectangle 31">
              <a:extLst>
                <a:ext uri="{FF2B5EF4-FFF2-40B4-BE49-F238E27FC236}">
                  <a16:creationId xmlns:a16="http://schemas.microsoft.com/office/drawing/2014/main" id="{46CEBCCD-7B76-44FD-9962-010C53357818}"/>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9" name="Rectangle 38">
              <a:extLst>
                <a:ext uri="{FF2B5EF4-FFF2-40B4-BE49-F238E27FC236}">
                  <a16:creationId xmlns:a16="http://schemas.microsoft.com/office/drawing/2014/main" id="{8C7EB691-A075-4E11-838D-648AD9F92DD9}"/>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Tree>
    <p:extLst>
      <p:ext uri="{BB962C8B-B14F-4D97-AF65-F5344CB8AC3E}">
        <p14:creationId xmlns:p14="http://schemas.microsoft.com/office/powerpoint/2010/main" val="180711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540231D-4A26-4A61-ABA5-A20147779F3A}"/>
              </a:ext>
            </a:extLst>
          </p:cNvPr>
          <p:cNvPicPr>
            <a:picLocks noChangeAspect="1"/>
          </p:cNvPicPr>
          <p:nvPr/>
        </p:nvPicPr>
        <p:blipFill>
          <a:blip r:embed="rId3"/>
          <a:stretch>
            <a:fillRect/>
          </a:stretch>
        </p:blipFill>
        <p:spPr>
          <a:xfrm>
            <a:off x="2495266" y="892390"/>
            <a:ext cx="8736841" cy="5675997"/>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6" name="TextBox 5">
            <a:extLst>
              <a:ext uri="{FF2B5EF4-FFF2-40B4-BE49-F238E27FC236}">
                <a16:creationId xmlns:a16="http://schemas.microsoft.com/office/drawing/2014/main" id="{13CEB91F-2CA8-4FB3-9E83-B4410254A7F9}"/>
              </a:ext>
            </a:extLst>
          </p:cNvPr>
          <p:cNvSpPr txBox="1"/>
          <p:nvPr/>
        </p:nvSpPr>
        <p:spPr>
          <a:xfrm>
            <a:off x="520807" y="2684187"/>
            <a:ext cx="1931433" cy="2308324"/>
          </a:xfrm>
          <a:prstGeom prst="rect">
            <a:avLst/>
          </a:prstGeom>
          <a:noFill/>
        </p:spPr>
        <p:txBody>
          <a:bodyPr wrap="square" lIns="91440" tIns="45720" rIns="91440" bIns="45720" rtlCol="0" anchor="t">
            <a:spAutoFit/>
          </a:bodyPr>
          <a:lstStyle/>
          <a:p>
            <a:r>
              <a:rPr lang="en-US" sz="2400" b="1" i="1">
                <a:solidFill>
                  <a:schemeClr val="tx1">
                    <a:lumMod val="75000"/>
                    <a:lumOff val="25000"/>
                  </a:schemeClr>
                </a:solidFill>
                <a:latin typeface="Century Gothic"/>
                <a:cs typeface="Calibri"/>
              </a:rPr>
              <a:t>Optical Flood Mapping:</a:t>
            </a:r>
            <a:endParaRPr lang="en-US">
              <a:solidFill>
                <a:schemeClr val="tx1">
                  <a:lumMod val="75000"/>
                  <a:lumOff val="25000"/>
                </a:schemeClr>
              </a:solidFill>
              <a:latin typeface="Calibri" panose="020F0502020204030204"/>
              <a:cs typeface="Calibri"/>
            </a:endParaRP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Suomi NPP VIIRS</a:t>
            </a:r>
            <a:endParaRPr lang="en-US">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id="{C74A87F1-6741-4C8D-AAEB-17BC92B4C110}"/>
              </a:ext>
            </a:extLst>
          </p:cNvPr>
          <p:cNvSpPr txBox="1"/>
          <p:nvPr/>
        </p:nvSpPr>
        <p:spPr>
          <a:xfrm>
            <a:off x="5602541" y="762503"/>
            <a:ext cx="3541087"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Sula Valley</a:t>
            </a:r>
          </a:p>
        </p:txBody>
      </p:sp>
      <p:sp>
        <p:nvSpPr>
          <p:cNvPr id="15" name="TextBox 14">
            <a:extLst>
              <a:ext uri="{FF2B5EF4-FFF2-40B4-BE49-F238E27FC236}">
                <a16:creationId xmlns:a16="http://schemas.microsoft.com/office/drawing/2014/main" id="{7B766576-834F-45F5-BD27-752F45705531}"/>
              </a:ext>
            </a:extLst>
          </p:cNvPr>
          <p:cNvSpPr txBox="1"/>
          <p:nvPr/>
        </p:nvSpPr>
        <p:spPr>
          <a:xfrm>
            <a:off x="241326" y="762502"/>
            <a:ext cx="3432230"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Alta Verapaz</a:t>
            </a:r>
          </a:p>
        </p:txBody>
      </p:sp>
      <p:sp>
        <p:nvSpPr>
          <p:cNvPr id="17" name="TextBox 16">
            <a:extLst>
              <a:ext uri="{FF2B5EF4-FFF2-40B4-BE49-F238E27FC236}">
                <a16:creationId xmlns:a16="http://schemas.microsoft.com/office/drawing/2014/main" id="{B51B96E3-497D-45BE-834C-CC814535F1BD}"/>
              </a:ext>
            </a:extLst>
          </p:cNvPr>
          <p:cNvSpPr txBox="1"/>
          <p:nvPr/>
        </p:nvSpPr>
        <p:spPr>
          <a:xfrm>
            <a:off x="7498466" y="3846786"/>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931B1664-0FFF-49E4-9118-D9DF845F4508}"/>
              </a:ext>
            </a:extLst>
          </p:cNvPr>
          <p:cNvSpPr txBox="1"/>
          <p:nvPr/>
        </p:nvSpPr>
        <p:spPr>
          <a:xfrm>
            <a:off x="7371468" y="2304644"/>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AF6351B8-8321-48F2-A66E-B7D1771AD66D}"/>
              </a:ext>
            </a:extLst>
          </p:cNvPr>
          <p:cNvSpPr txBox="1"/>
          <p:nvPr/>
        </p:nvSpPr>
        <p:spPr>
          <a:xfrm>
            <a:off x="9575822" y="4663214"/>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3" name="TextBox 22">
            <a:extLst>
              <a:ext uri="{FF2B5EF4-FFF2-40B4-BE49-F238E27FC236}">
                <a16:creationId xmlns:a16="http://schemas.microsoft.com/office/drawing/2014/main" id="{5772AB38-B516-4155-82FF-4D0788547A88}"/>
              </a:ext>
            </a:extLst>
          </p:cNvPr>
          <p:cNvSpPr txBox="1"/>
          <p:nvPr/>
        </p:nvSpPr>
        <p:spPr>
          <a:xfrm>
            <a:off x="2908322" y="2458857"/>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E1C2788C-C0FA-4825-B2D3-4F4799330279}"/>
              </a:ext>
            </a:extLst>
          </p:cNvPr>
          <p:cNvSpPr txBox="1"/>
          <p:nvPr/>
        </p:nvSpPr>
        <p:spPr>
          <a:xfrm>
            <a:off x="7371467" y="46632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531DCE77-3660-4714-A969-E24AF82160D7}"/>
              </a:ext>
            </a:extLst>
          </p:cNvPr>
          <p:cNvSpPr txBox="1"/>
          <p:nvPr/>
        </p:nvSpPr>
        <p:spPr>
          <a:xfrm>
            <a:off x="2835753" y="9167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9" name="TextBox 28">
            <a:extLst>
              <a:ext uri="{FF2B5EF4-FFF2-40B4-BE49-F238E27FC236}">
                <a16:creationId xmlns:a16="http://schemas.microsoft.com/office/drawing/2014/main" id="{F1143FA1-DACE-4816-9E0E-8294FBA1C277}"/>
              </a:ext>
            </a:extLst>
          </p:cNvPr>
          <p:cNvSpPr txBox="1"/>
          <p:nvPr/>
        </p:nvSpPr>
        <p:spPr>
          <a:xfrm>
            <a:off x="7888539" y="4218715"/>
            <a:ext cx="3151016" cy="523220"/>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Reserva de Vida Silvestre San Bernardo</a:t>
            </a:r>
          </a:p>
        </p:txBody>
      </p:sp>
      <p:sp>
        <p:nvSpPr>
          <p:cNvPr id="31" name="TextBox 30">
            <a:extLst>
              <a:ext uri="{FF2B5EF4-FFF2-40B4-BE49-F238E27FC236}">
                <a16:creationId xmlns:a16="http://schemas.microsoft.com/office/drawing/2014/main" id="{B59F3621-42C9-4282-8A6E-35B0BD1F9E80}"/>
              </a:ext>
            </a:extLst>
          </p:cNvPr>
          <p:cNvSpPr txBox="1"/>
          <p:nvPr/>
        </p:nvSpPr>
        <p:spPr>
          <a:xfrm>
            <a:off x="3864228" y="6087994"/>
            <a:ext cx="85311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450 km</a:t>
            </a:r>
          </a:p>
        </p:txBody>
      </p:sp>
      <p:pic>
        <p:nvPicPr>
          <p:cNvPr id="40" name="Graphic 39" descr="Arrow Up with solid fill">
            <a:extLst>
              <a:ext uri="{FF2B5EF4-FFF2-40B4-BE49-F238E27FC236}">
                <a16:creationId xmlns:a16="http://schemas.microsoft.com/office/drawing/2014/main" id="{F911AE40-E900-47AB-BE84-50C9489176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42" name="TextBox 41">
            <a:extLst>
              <a:ext uri="{FF2B5EF4-FFF2-40B4-BE49-F238E27FC236}">
                <a16:creationId xmlns:a16="http://schemas.microsoft.com/office/drawing/2014/main" id="{E8E48594-40C7-41BF-A8E1-B96D293BB2D7}"/>
              </a:ext>
            </a:extLst>
          </p:cNvPr>
          <p:cNvSpPr txBox="1"/>
          <p:nvPr/>
        </p:nvSpPr>
        <p:spPr>
          <a:xfrm>
            <a:off x="2911727" y="6087995"/>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44" name="TextBox 43">
            <a:extLst>
              <a:ext uri="{FF2B5EF4-FFF2-40B4-BE49-F238E27FC236}">
                <a16:creationId xmlns:a16="http://schemas.microsoft.com/office/drawing/2014/main" id="{34A27C7B-99F0-4BB9-B08F-01AAA9390F28}"/>
              </a:ext>
            </a:extLst>
          </p:cNvPr>
          <p:cNvSpPr txBox="1"/>
          <p:nvPr/>
        </p:nvSpPr>
        <p:spPr>
          <a:xfrm>
            <a:off x="3364166" y="6087994"/>
            <a:ext cx="56736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230</a:t>
            </a:r>
          </a:p>
        </p:txBody>
      </p:sp>
      <p:grpSp>
        <p:nvGrpSpPr>
          <p:cNvPr id="5" name="Group 4">
            <a:extLst>
              <a:ext uri="{FF2B5EF4-FFF2-40B4-BE49-F238E27FC236}">
                <a16:creationId xmlns:a16="http://schemas.microsoft.com/office/drawing/2014/main" id="{E0AF169D-EB43-4169-9E95-BE1C4384D36C}"/>
              </a:ext>
            </a:extLst>
          </p:cNvPr>
          <p:cNvGrpSpPr/>
          <p:nvPr/>
        </p:nvGrpSpPr>
        <p:grpSpPr>
          <a:xfrm>
            <a:off x="8761215" y="1941566"/>
            <a:ext cx="3119478" cy="1690055"/>
            <a:chOff x="7820622" y="4386045"/>
            <a:chExt cx="2191402" cy="847541"/>
          </a:xfrm>
        </p:grpSpPr>
        <p:sp>
          <p:nvSpPr>
            <p:cNvPr id="43" name="TextBox 42">
              <a:extLst>
                <a:ext uri="{FF2B5EF4-FFF2-40B4-BE49-F238E27FC236}">
                  <a16:creationId xmlns:a16="http://schemas.microsoft.com/office/drawing/2014/main" id="{0A184A76-7F5F-4F5C-904D-1FFF36C95F6E}"/>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Sites</a:t>
              </a:r>
              <a:endParaRPr lang="en-US" sz="140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45" name="Rectangle 44">
              <a:extLst>
                <a:ext uri="{FF2B5EF4-FFF2-40B4-BE49-F238E27FC236}">
                  <a16:creationId xmlns:a16="http://schemas.microsoft.com/office/drawing/2014/main" id="{B20BDCD0-DFC7-4D3B-9EAA-BF9A62B0D801}"/>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6" name="Rectangle 45">
              <a:extLst>
                <a:ext uri="{FF2B5EF4-FFF2-40B4-BE49-F238E27FC236}">
                  <a16:creationId xmlns:a16="http://schemas.microsoft.com/office/drawing/2014/main" id="{F833ED0B-687C-4B51-9EFF-447FEEA393EC}"/>
                </a:ext>
              </a:extLst>
            </p:cNvPr>
            <p:cNvSpPr/>
            <p:nvPr/>
          </p:nvSpPr>
          <p:spPr>
            <a:xfrm>
              <a:off x="7820622" y="4851489"/>
              <a:ext cx="246580" cy="14616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7" name="Rectangle 46">
              <a:extLst>
                <a:ext uri="{FF2B5EF4-FFF2-40B4-BE49-F238E27FC236}">
                  <a16:creationId xmlns:a16="http://schemas.microsoft.com/office/drawing/2014/main" id="{6C4CB342-99EA-4646-867B-51F9317F3055}"/>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8" name="Rectangle 47">
              <a:extLst>
                <a:ext uri="{FF2B5EF4-FFF2-40B4-BE49-F238E27FC236}">
                  <a16:creationId xmlns:a16="http://schemas.microsoft.com/office/drawing/2014/main" id="{E7A7B901-A0E5-40BD-8718-16BF89430DCE}"/>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Tree>
    <p:extLst>
      <p:ext uri="{BB962C8B-B14F-4D97-AF65-F5344CB8AC3E}">
        <p14:creationId xmlns:p14="http://schemas.microsoft.com/office/powerpoint/2010/main" val="739683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hart, map, scatter chart&#10;&#10;Description automatically generated">
            <a:extLst>
              <a:ext uri="{FF2B5EF4-FFF2-40B4-BE49-F238E27FC236}">
                <a16:creationId xmlns:a16="http://schemas.microsoft.com/office/drawing/2014/main" id="{E622E975-BEA6-4DA1-A5A2-C559D009CAAE}"/>
              </a:ext>
            </a:extLst>
          </p:cNvPr>
          <p:cNvPicPr>
            <a:picLocks noChangeAspect="1"/>
          </p:cNvPicPr>
          <p:nvPr/>
        </p:nvPicPr>
        <p:blipFill>
          <a:blip r:embed="rId3"/>
          <a:stretch>
            <a:fillRect/>
          </a:stretch>
        </p:blipFill>
        <p:spPr>
          <a:xfrm>
            <a:off x="2495266" y="892390"/>
            <a:ext cx="8736841" cy="5675997"/>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6" name="TextBox 5">
            <a:extLst>
              <a:ext uri="{FF2B5EF4-FFF2-40B4-BE49-F238E27FC236}">
                <a16:creationId xmlns:a16="http://schemas.microsoft.com/office/drawing/2014/main" id="{13CEB91F-2CA8-4FB3-9E83-B4410254A7F9}"/>
              </a:ext>
            </a:extLst>
          </p:cNvPr>
          <p:cNvSpPr txBox="1"/>
          <p:nvPr/>
        </p:nvSpPr>
        <p:spPr>
          <a:xfrm>
            <a:off x="520807" y="2684187"/>
            <a:ext cx="1931433" cy="2308324"/>
          </a:xfrm>
          <a:prstGeom prst="rect">
            <a:avLst/>
          </a:prstGeom>
          <a:noFill/>
        </p:spPr>
        <p:txBody>
          <a:bodyPr wrap="square" lIns="91440" tIns="45720" rIns="91440" bIns="45720" rtlCol="0" anchor="t">
            <a:spAutoFit/>
          </a:bodyPr>
          <a:lstStyle/>
          <a:p>
            <a:r>
              <a:rPr lang="en-US" sz="2400" b="1" i="1">
                <a:solidFill>
                  <a:schemeClr val="tx1">
                    <a:lumMod val="75000"/>
                    <a:lumOff val="25000"/>
                  </a:schemeClr>
                </a:solidFill>
                <a:latin typeface="Century Gothic"/>
                <a:cs typeface="Calibri"/>
              </a:rPr>
              <a:t>Optical Flood Mapping:</a:t>
            </a:r>
            <a:endParaRPr lang="en-US">
              <a:solidFill>
                <a:schemeClr val="tx1">
                  <a:lumMod val="75000"/>
                  <a:lumOff val="25000"/>
                </a:schemeClr>
              </a:solidFill>
              <a:latin typeface="Calibri" panose="020F0502020204030204"/>
              <a:cs typeface="Calibri"/>
            </a:endParaRP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Terra MODIS</a:t>
            </a:r>
            <a:endParaRPr lang="en-US">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id="{145388FA-66F7-4253-8AAE-FDD916339A7E}"/>
              </a:ext>
            </a:extLst>
          </p:cNvPr>
          <p:cNvSpPr txBox="1"/>
          <p:nvPr/>
        </p:nvSpPr>
        <p:spPr>
          <a:xfrm>
            <a:off x="5602541" y="762503"/>
            <a:ext cx="3541087"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Sula Valley</a:t>
            </a:r>
          </a:p>
        </p:txBody>
      </p:sp>
      <p:sp>
        <p:nvSpPr>
          <p:cNvPr id="15" name="TextBox 14">
            <a:extLst>
              <a:ext uri="{FF2B5EF4-FFF2-40B4-BE49-F238E27FC236}">
                <a16:creationId xmlns:a16="http://schemas.microsoft.com/office/drawing/2014/main" id="{E78C0187-3914-416F-B616-3E66831666F1}"/>
              </a:ext>
            </a:extLst>
          </p:cNvPr>
          <p:cNvSpPr txBox="1"/>
          <p:nvPr/>
        </p:nvSpPr>
        <p:spPr>
          <a:xfrm>
            <a:off x="241326" y="762502"/>
            <a:ext cx="3432230"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Alta Verapaz</a:t>
            </a:r>
          </a:p>
        </p:txBody>
      </p:sp>
      <p:sp>
        <p:nvSpPr>
          <p:cNvPr id="17" name="TextBox 16">
            <a:extLst>
              <a:ext uri="{FF2B5EF4-FFF2-40B4-BE49-F238E27FC236}">
                <a16:creationId xmlns:a16="http://schemas.microsoft.com/office/drawing/2014/main" id="{C2EA0F42-ECAE-4692-A0D4-C9A81A2C77AC}"/>
              </a:ext>
            </a:extLst>
          </p:cNvPr>
          <p:cNvSpPr txBox="1"/>
          <p:nvPr/>
        </p:nvSpPr>
        <p:spPr>
          <a:xfrm>
            <a:off x="7498466" y="3846786"/>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78C9F8ED-3D26-492A-BC15-BCFE4ED79407}"/>
              </a:ext>
            </a:extLst>
          </p:cNvPr>
          <p:cNvSpPr txBox="1"/>
          <p:nvPr/>
        </p:nvSpPr>
        <p:spPr>
          <a:xfrm>
            <a:off x="7371468" y="2304644"/>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B1CF32EA-9387-4E0D-8FE2-D40E0B456F59}"/>
              </a:ext>
            </a:extLst>
          </p:cNvPr>
          <p:cNvSpPr txBox="1"/>
          <p:nvPr/>
        </p:nvSpPr>
        <p:spPr>
          <a:xfrm>
            <a:off x="9575822" y="4663214"/>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3" name="TextBox 22">
            <a:extLst>
              <a:ext uri="{FF2B5EF4-FFF2-40B4-BE49-F238E27FC236}">
                <a16:creationId xmlns:a16="http://schemas.microsoft.com/office/drawing/2014/main" id="{E47E03C2-24E3-4868-9FE5-2BDB656DA46E}"/>
              </a:ext>
            </a:extLst>
          </p:cNvPr>
          <p:cNvSpPr txBox="1"/>
          <p:nvPr/>
        </p:nvSpPr>
        <p:spPr>
          <a:xfrm>
            <a:off x="2908322" y="2458857"/>
            <a:ext cx="1617945" cy="276999"/>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After Eta/Iota</a:t>
            </a:r>
            <a:endParaRPr lang="en-US" sz="1200">
              <a:solidFill>
                <a:schemeClr val="tx1">
                  <a:lumMod val="75000"/>
                  <a:lumOff val="25000"/>
                </a:schemeClr>
              </a:solidFill>
              <a:latin typeface="Century Gothic"/>
            </a:endParaRPr>
          </a:p>
        </p:txBody>
      </p:sp>
      <p:sp>
        <p:nvSpPr>
          <p:cNvPr id="25" name="TextBox 24">
            <a:extLst>
              <a:ext uri="{FF2B5EF4-FFF2-40B4-BE49-F238E27FC236}">
                <a16:creationId xmlns:a16="http://schemas.microsoft.com/office/drawing/2014/main" id="{2729B8F9-88F2-4FDA-B3E8-66F72B4DCEE7}"/>
              </a:ext>
            </a:extLst>
          </p:cNvPr>
          <p:cNvSpPr txBox="1"/>
          <p:nvPr/>
        </p:nvSpPr>
        <p:spPr>
          <a:xfrm>
            <a:off x="7371467" y="46632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C4DFC33D-CF29-4EE9-957A-4FEB79293BE5}"/>
              </a:ext>
            </a:extLst>
          </p:cNvPr>
          <p:cNvSpPr txBox="1"/>
          <p:nvPr/>
        </p:nvSpPr>
        <p:spPr>
          <a:xfrm>
            <a:off x="2835753" y="916715"/>
            <a:ext cx="1617945" cy="492443"/>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During Eta/Iota</a:t>
            </a:r>
            <a:endParaRPr lang="en-US" sz="1200">
              <a:solidFill>
                <a:schemeClr val="tx1">
                  <a:lumMod val="75000"/>
                  <a:lumOff val="25000"/>
                </a:schemeClr>
              </a:solidFill>
              <a:latin typeface="Century Gothic"/>
              <a:ea typeface="+mn-lt"/>
              <a:cs typeface="+mn-lt"/>
            </a:endParaRPr>
          </a:p>
          <a:p>
            <a:endParaRPr lang="en-US" sz="1400">
              <a:solidFill>
                <a:schemeClr val="tx1">
                  <a:lumMod val="75000"/>
                  <a:lumOff val="25000"/>
                </a:schemeClr>
              </a:solidFill>
              <a:latin typeface="Century Gothic"/>
            </a:endParaRPr>
          </a:p>
        </p:txBody>
      </p:sp>
      <p:sp>
        <p:nvSpPr>
          <p:cNvPr id="29" name="TextBox 28">
            <a:extLst>
              <a:ext uri="{FF2B5EF4-FFF2-40B4-BE49-F238E27FC236}">
                <a16:creationId xmlns:a16="http://schemas.microsoft.com/office/drawing/2014/main" id="{E2AB4087-00D4-406C-B7E6-50B1311BE3C4}"/>
              </a:ext>
            </a:extLst>
          </p:cNvPr>
          <p:cNvSpPr txBox="1"/>
          <p:nvPr/>
        </p:nvSpPr>
        <p:spPr>
          <a:xfrm>
            <a:off x="7888539" y="4218715"/>
            <a:ext cx="3151016" cy="523220"/>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Priority Site, </a:t>
            </a:r>
            <a:r>
              <a:rPr lang="en-US" sz="1400" b="1">
                <a:solidFill>
                  <a:schemeClr val="tx1">
                    <a:lumMod val="75000"/>
                    <a:lumOff val="25000"/>
                  </a:schemeClr>
                </a:solidFill>
                <a:latin typeface="Century Gothic"/>
              </a:rPr>
              <a:t>Reserva de Vida Silvestre San Bernardo</a:t>
            </a:r>
          </a:p>
        </p:txBody>
      </p:sp>
      <p:sp>
        <p:nvSpPr>
          <p:cNvPr id="31" name="TextBox 30">
            <a:extLst>
              <a:ext uri="{FF2B5EF4-FFF2-40B4-BE49-F238E27FC236}">
                <a16:creationId xmlns:a16="http://schemas.microsoft.com/office/drawing/2014/main" id="{42E7FFED-D353-4F75-92FB-1AC1BF354B4A}"/>
              </a:ext>
            </a:extLst>
          </p:cNvPr>
          <p:cNvSpPr txBox="1"/>
          <p:nvPr/>
        </p:nvSpPr>
        <p:spPr>
          <a:xfrm>
            <a:off x="3864228" y="6087994"/>
            <a:ext cx="85311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450 km</a:t>
            </a:r>
          </a:p>
        </p:txBody>
      </p:sp>
      <p:pic>
        <p:nvPicPr>
          <p:cNvPr id="40" name="Graphic 39" descr="Arrow Up with solid fill">
            <a:extLst>
              <a:ext uri="{FF2B5EF4-FFF2-40B4-BE49-F238E27FC236}">
                <a16:creationId xmlns:a16="http://schemas.microsoft.com/office/drawing/2014/main" id="{6B11493C-63FB-4964-A0B8-3A0B663E05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42" name="TextBox 41">
            <a:extLst>
              <a:ext uri="{FF2B5EF4-FFF2-40B4-BE49-F238E27FC236}">
                <a16:creationId xmlns:a16="http://schemas.microsoft.com/office/drawing/2014/main" id="{DB607819-B252-458E-AB07-CE85E4A1C397}"/>
              </a:ext>
            </a:extLst>
          </p:cNvPr>
          <p:cNvSpPr txBox="1"/>
          <p:nvPr/>
        </p:nvSpPr>
        <p:spPr>
          <a:xfrm>
            <a:off x="2911727" y="6087995"/>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44" name="TextBox 43">
            <a:extLst>
              <a:ext uri="{FF2B5EF4-FFF2-40B4-BE49-F238E27FC236}">
                <a16:creationId xmlns:a16="http://schemas.microsoft.com/office/drawing/2014/main" id="{6727FF8C-084C-4239-8CE8-FE29342E4837}"/>
              </a:ext>
            </a:extLst>
          </p:cNvPr>
          <p:cNvSpPr txBox="1"/>
          <p:nvPr/>
        </p:nvSpPr>
        <p:spPr>
          <a:xfrm>
            <a:off x="3364166" y="6087994"/>
            <a:ext cx="567360"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230</a:t>
            </a:r>
          </a:p>
        </p:txBody>
      </p:sp>
      <p:grpSp>
        <p:nvGrpSpPr>
          <p:cNvPr id="4" name="Group 3">
            <a:extLst>
              <a:ext uri="{FF2B5EF4-FFF2-40B4-BE49-F238E27FC236}">
                <a16:creationId xmlns:a16="http://schemas.microsoft.com/office/drawing/2014/main" id="{6AFDA744-9605-41B8-8936-C2D8710049BF}"/>
              </a:ext>
            </a:extLst>
          </p:cNvPr>
          <p:cNvGrpSpPr/>
          <p:nvPr/>
        </p:nvGrpSpPr>
        <p:grpSpPr>
          <a:xfrm>
            <a:off x="8761215" y="1941566"/>
            <a:ext cx="3119478" cy="1690055"/>
            <a:chOff x="7820622" y="4386045"/>
            <a:chExt cx="2191402" cy="847541"/>
          </a:xfrm>
        </p:grpSpPr>
        <p:sp>
          <p:nvSpPr>
            <p:cNvPr id="26" name="TextBox 25">
              <a:extLst>
                <a:ext uri="{FF2B5EF4-FFF2-40B4-BE49-F238E27FC236}">
                  <a16:creationId xmlns:a16="http://schemas.microsoft.com/office/drawing/2014/main" id="{D264F103-C40C-4085-B9F8-B0B07D8069E5}"/>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Sites</a:t>
              </a:r>
              <a:endParaRPr lang="en-US" sz="140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28" name="Rectangle 27">
              <a:extLst>
                <a:ext uri="{FF2B5EF4-FFF2-40B4-BE49-F238E27FC236}">
                  <a16:creationId xmlns:a16="http://schemas.microsoft.com/office/drawing/2014/main" id="{A54C57BA-B8B7-4B22-A13B-B425E22D908C}"/>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0" name="Rectangle 29">
              <a:extLst>
                <a:ext uri="{FF2B5EF4-FFF2-40B4-BE49-F238E27FC236}">
                  <a16:creationId xmlns:a16="http://schemas.microsoft.com/office/drawing/2014/main" id="{4215D182-CEF8-4B8C-A0FD-2D7B888DCEE1}"/>
                </a:ext>
              </a:extLst>
            </p:cNvPr>
            <p:cNvSpPr/>
            <p:nvPr/>
          </p:nvSpPr>
          <p:spPr>
            <a:xfrm>
              <a:off x="7820622" y="4851489"/>
              <a:ext cx="246580" cy="14616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2" name="Rectangle 31">
              <a:extLst>
                <a:ext uri="{FF2B5EF4-FFF2-40B4-BE49-F238E27FC236}">
                  <a16:creationId xmlns:a16="http://schemas.microsoft.com/office/drawing/2014/main" id="{938EEDD6-03B3-480B-8970-9503D62B5AD4}"/>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9" name="Rectangle 38">
              <a:extLst>
                <a:ext uri="{FF2B5EF4-FFF2-40B4-BE49-F238E27FC236}">
                  <a16:creationId xmlns:a16="http://schemas.microsoft.com/office/drawing/2014/main" id="{93EF0132-15B7-44EE-A019-0F668BAF3345}"/>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Tree>
    <p:extLst>
      <p:ext uri="{BB962C8B-B14F-4D97-AF65-F5344CB8AC3E}">
        <p14:creationId xmlns:p14="http://schemas.microsoft.com/office/powerpoint/2010/main" val="2830854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E53A064-8611-43EB-8869-148CD96CE041}"/>
              </a:ext>
            </a:extLst>
          </p:cNvPr>
          <p:cNvPicPr>
            <a:picLocks noChangeAspect="1"/>
          </p:cNvPicPr>
          <p:nvPr/>
        </p:nvPicPr>
        <p:blipFill>
          <a:blip r:embed="rId3"/>
          <a:stretch>
            <a:fillRect/>
          </a:stretch>
        </p:blipFill>
        <p:spPr>
          <a:xfrm>
            <a:off x="2484304" y="888965"/>
            <a:ext cx="8811657" cy="5695180"/>
          </a:xfrm>
          <a:prstGeom prst="rect">
            <a:avLst/>
          </a:prstGeom>
        </p:spPr>
      </p:pic>
      <p:sp>
        <p:nvSpPr>
          <p:cNvPr id="3" name="Title 4">
            <a:extLst>
              <a:ext uri="{FF2B5EF4-FFF2-40B4-BE49-F238E27FC236}">
                <a16:creationId xmlns:a16="http://schemas.microsoft.com/office/drawing/2014/main" id="{8276139E-3EAD-4C21-AFE1-DC497C3BAB24}"/>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5" name="TextBox 4">
            <a:extLst>
              <a:ext uri="{FF2B5EF4-FFF2-40B4-BE49-F238E27FC236}">
                <a16:creationId xmlns:a16="http://schemas.microsoft.com/office/drawing/2014/main" id="{B13194BC-FF45-44F0-A266-BF1A0485C1A2}"/>
              </a:ext>
            </a:extLst>
          </p:cNvPr>
          <p:cNvSpPr txBox="1"/>
          <p:nvPr/>
        </p:nvSpPr>
        <p:spPr>
          <a:xfrm>
            <a:off x="520807" y="2684187"/>
            <a:ext cx="1931433" cy="1569660"/>
          </a:xfrm>
          <a:prstGeom prst="rect">
            <a:avLst/>
          </a:prstGeom>
          <a:noFill/>
        </p:spPr>
        <p:txBody>
          <a:bodyPr wrap="square" lIns="91440" tIns="45720" rIns="91440" bIns="45720" rtlCol="0" anchor="t">
            <a:spAutoFit/>
          </a:bodyPr>
          <a:lstStyle/>
          <a:p>
            <a:r>
              <a:rPr lang="en-US" sz="2400" b="1" i="1">
                <a:solidFill>
                  <a:schemeClr val="tx1">
                    <a:lumMod val="75000"/>
                    <a:lumOff val="25000"/>
                  </a:schemeClr>
                </a:solidFill>
                <a:latin typeface="Century Gothic"/>
                <a:cs typeface="Calibri"/>
              </a:rPr>
              <a:t>SAR Flood Mapping:</a:t>
            </a:r>
            <a:endParaRPr lang="en-US">
              <a:solidFill>
                <a:schemeClr val="tx1">
                  <a:lumMod val="75000"/>
                  <a:lumOff val="25000"/>
                </a:schemeClr>
              </a:solidFill>
              <a:latin typeface="Calibri" panose="020F0502020204030204"/>
              <a:cs typeface="Calibri"/>
            </a:endParaRP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Sula Valley</a:t>
            </a:r>
            <a:endParaRPr lang="en-US">
              <a:solidFill>
                <a:schemeClr val="tx1">
                  <a:lumMod val="75000"/>
                  <a:lumOff val="25000"/>
                </a:schemeClr>
              </a:solidFill>
              <a:cs typeface="Calibri"/>
            </a:endParaRPr>
          </a:p>
        </p:txBody>
      </p:sp>
      <p:sp>
        <p:nvSpPr>
          <p:cNvPr id="22" name="Rectangle 21">
            <a:extLst>
              <a:ext uri="{FF2B5EF4-FFF2-40B4-BE49-F238E27FC236}">
                <a16:creationId xmlns:a16="http://schemas.microsoft.com/office/drawing/2014/main" id="{4DE3E12C-F771-4353-8DFC-A0B18E593AED}"/>
              </a:ext>
            </a:extLst>
          </p:cNvPr>
          <p:cNvSpPr/>
          <p:nvPr/>
        </p:nvSpPr>
        <p:spPr>
          <a:xfrm>
            <a:off x="364431" y="4417962"/>
            <a:ext cx="344272" cy="292698"/>
          </a:xfrm>
          <a:prstGeom prst="rect">
            <a:avLst/>
          </a:prstGeom>
          <a:solidFill>
            <a:srgbClr val="FFAA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5" name="TextBox 24">
            <a:extLst>
              <a:ext uri="{FF2B5EF4-FFF2-40B4-BE49-F238E27FC236}">
                <a16:creationId xmlns:a16="http://schemas.microsoft.com/office/drawing/2014/main" id="{24DACD8C-400A-4AC6-8BA0-2D43078AF4CB}"/>
              </a:ext>
            </a:extLst>
          </p:cNvPr>
          <p:cNvSpPr txBox="1"/>
          <p:nvPr/>
        </p:nvSpPr>
        <p:spPr>
          <a:xfrm>
            <a:off x="685939" y="445722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1 Week After</a:t>
            </a:r>
            <a:endParaRPr lang="en-US" sz="1400" dirty="0">
              <a:solidFill>
                <a:schemeClr val="tx1">
                  <a:lumMod val="75000"/>
                  <a:lumOff val="25000"/>
                </a:schemeClr>
              </a:solidFill>
            </a:endParaRPr>
          </a:p>
        </p:txBody>
      </p:sp>
      <p:pic>
        <p:nvPicPr>
          <p:cNvPr id="27" name="Graphic 26" descr="Arrow Up with solid fill">
            <a:extLst>
              <a:ext uri="{FF2B5EF4-FFF2-40B4-BE49-F238E27FC236}">
                <a16:creationId xmlns:a16="http://schemas.microsoft.com/office/drawing/2014/main" id="{70A3B28F-A6DC-4789-BAD9-BFE586D51B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29" name="TextBox 28">
            <a:extLst>
              <a:ext uri="{FF2B5EF4-FFF2-40B4-BE49-F238E27FC236}">
                <a16:creationId xmlns:a16="http://schemas.microsoft.com/office/drawing/2014/main" id="{A6B88452-B5DD-4647-A4F9-4FDB3DA955C8}"/>
              </a:ext>
            </a:extLst>
          </p:cNvPr>
          <p:cNvSpPr txBox="1"/>
          <p:nvPr/>
        </p:nvSpPr>
        <p:spPr>
          <a:xfrm>
            <a:off x="2534081" y="3231861"/>
            <a:ext cx="2761137" cy="1815882"/>
          </a:xfrm>
          <a:prstGeom prst="rect">
            <a:avLst/>
          </a:prstGeom>
          <a:noFill/>
        </p:spPr>
        <p:txBody>
          <a:bodyPr wrap="square" lIns="91440" tIns="45720" rIns="91440" bIns="45720" rtlCol="0" anchor="t">
            <a:spAutoFit/>
          </a:bodyPr>
          <a:lstStyle/>
          <a:p>
            <a:r>
              <a:rPr lang="en-US" sz="1400" b="1">
                <a:solidFill>
                  <a:schemeClr val="tx1">
                    <a:lumMod val="75000"/>
                    <a:lumOff val="25000"/>
                  </a:schemeClr>
                </a:solidFill>
                <a:latin typeface="Century Gothic"/>
              </a:rPr>
              <a:t>SAR</a:t>
            </a:r>
          </a:p>
          <a:p>
            <a:r>
              <a:rPr lang="en-US" sz="1400" b="1">
                <a:solidFill>
                  <a:schemeClr val="tx1">
                    <a:lumMod val="75000"/>
                    <a:lumOff val="25000"/>
                  </a:schemeClr>
                </a:solidFill>
                <a:latin typeface="Century Gothic"/>
              </a:rPr>
              <a:t>1 Week After:</a:t>
            </a:r>
            <a:r>
              <a:rPr lang="en-US" sz="1400">
                <a:solidFill>
                  <a:schemeClr val="tx1">
                    <a:lumMod val="75000"/>
                    <a:lumOff val="25000"/>
                  </a:schemeClr>
                </a:solidFill>
                <a:latin typeface="Century Gothic"/>
              </a:rPr>
              <a:t> Nov.18, 2020 – Nov. 25, 2020</a:t>
            </a:r>
            <a:endParaRPr lang="en-US" sz="1400">
              <a:solidFill>
                <a:schemeClr val="tx1">
                  <a:lumMod val="75000"/>
                  <a:lumOff val="25000"/>
                </a:schemeClr>
              </a:solidFill>
              <a:ea typeface="+mn-lt"/>
              <a:cs typeface="+mn-lt"/>
            </a:endParaRPr>
          </a:p>
          <a:p>
            <a:r>
              <a:rPr lang="en-US" sz="1400" b="1">
                <a:solidFill>
                  <a:schemeClr val="tx1">
                    <a:lumMod val="75000"/>
                    <a:lumOff val="25000"/>
                  </a:schemeClr>
                </a:solidFill>
                <a:latin typeface="Century Gothic"/>
              </a:rPr>
              <a:t>2 Weeks After:</a:t>
            </a:r>
            <a:r>
              <a:rPr lang="en-US" sz="1400">
                <a:solidFill>
                  <a:schemeClr val="tx1">
                    <a:lumMod val="75000"/>
                    <a:lumOff val="25000"/>
                  </a:schemeClr>
                </a:solidFill>
                <a:latin typeface="Century Gothic"/>
              </a:rPr>
              <a:t> Nov. 25, 2020 – Dec. 2, 2020</a:t>
            </a:r>
            <a:endParaRPr lang="en-US">
              <a:solidFill>
                <a:schemeClr val="tx1">
                  <a:lumMod val="75000"/>
                  <a:lumOff val="25000"/>
                </a:schemeClr>
              </a:solidFill>
            </a:endParaRPr>
          </a:p>
          <a:p>
            <a:r>
              <a:rPr lang="en-US" sz="1400" b="1">
                <a:solidFill>
                  <a:schemeClr val="tx1">
                    <a:lumMod val="75000"/>
                    <a:lumOff val="25000"/>
                  </a:schemeClr>
                </a:solidFill>
                <a:latin typeface="Century Gothic"/>
              </a:rPr>
              <a:t>3 Weeks After:</a:t>
            </a:r>
            <a:r>
              <a:rPr lang="en-US" sz="1400">
                <a:solidFill>
                  <a:schemeClr val="tx1">
                    <a:lumMod val="75000"/>
                    <a:lumOff val="25000"/>
                  </a:schemeClr>
                </a:solidFill>
                <a:latin typeface="Century Gothic"/>
              </a:rPr>
              <a:t> Dec. 2, 2020 – Dec. 9, 2020</a:t>
            </a:r>
            <a:endParaRPr lang="en-US">
              <a:solidFill>
                <a:schemeClr val="tx1">
                  <a:lumMod val="75000"/>
                  <a:lumOff val="25000"/>
                </a:schemeClr>
              </a:solidFill>
            </a:endParaRPr>
          </a:p>
          <a:p>
            <a:endParaRPr lang="en-US" sz="1400">
              <a:solidFill>
                <a:schemeClr val="tx1">
                  <a:lumMod val="75000"/>
                  <a:lumOff val="25000"/>
                </a:schemeClr>
              </a:solidFill>
              <a:latin typeface="Century Gothic"/>
            </a:endParaRPr>
          </a:p>
        </p:txBody>
      </p:sp>
      <p:sp>
        <p:nvSpPr>
          <p:cNvPr id="32" name="TextBox 31">
            <a:extLst>
              <a:ext uri="{FF2B5EF4-FFF2-40B4-BE49-F238E27FC236}">
                <a16:creationId xmlns:a16="http://schemas.microsoft.com/office/drawing/2014/main" id="{239422D7-C523-4C46-B7E2-BC12B81CA036}"/>
              </a:ext>
            </a:extLst>
          </p:cNvPr>
          <p:cNvSpPr txBox="1"/>
          <p:nvPr/>
        </p:nvSpPr>
        <p:spPr>
          <a:xfrm>
            <a:off x="9340089" y="6104208"/>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3" name="TextBox 32">
            <a:extLst>
              <a:ext uri="{FF2B5EF4-FFF2-40B4-BE49-F238E27FC236}">
                <a16:creationId xmlns:a16="http://schemas.microsoft.com/office/drawing/2014/main" id="{FEE9EB28-BD45-496E-8745-94E1606EB0CA}"/>
              </a:ext>
            </a:extLst>
          </p:cNvPr>
          <p:cNvSpPr txBox="1"/>
          <p:nvPr/>
        </p:nvSpPr>
        <p:spPr>
          <a:xfrm>
            <a:off x="9704876" y="6104207"/>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3</a:t>
            </a:r>
          </a:p>
        </p:txBody>
      </p:sp>
      <p:sp>
        <p:nvSpPr>
          <p:cNvPr id="34" name="TextBox 33">
            <a:extLst>
              <a:ext uri="{FF2B5EF4-FFF2-40B4-BE49-F238E27FC236}">
                <a16:creationId xmlns:a16="http://schemas.microsoft.com/office/drawing/2014/main" id="{86246ED7-F14D-4257-8658-E788616A68AB}"/>
              </a:ext>
            </a:extLst>
          </p:cNvPr>
          <p:cNvSpPr txBox="1"/>
          <p:nvPr/>
        </p:nvSpPr>
        <p:spPr>
          <a:xfrm>
            <a:off x="10061556" y="6104207"/>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6</a:t>
            </a:r>
          </a:p>
        </p:txBody>
      </p:sp>
      <p:sp>
        <p:nvSpPr>
          <p:cNvPr id="35" name="TextBox 34">
            <a:extLst>
              <a:ext uri="{FF2B5EF4-FFF2-40B4-BE49-F238E27FC236}">
                <a16:creationId xmlns:a16="http://schemas.microsoft.com/office/drawing/2014/main" id="{90B834EB-A160-41BF-B14D-AF22C7E22DA1}"/>
              </a:ext>
            </a:extLst>
          </p:cNvPr>
          <p:cNvSpPr txBox="1"/>
          <p:nvPr/>
        </p:nvSpPr>
        <p:spPr>
          <a:xfrm>
            <a:off x="10726280" y="6120420"/>
            <a:ext cx="869576"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12 km</a:t>
            </a:r>
          </a:p>
        </p:txBody>
      </p:sp>
      <p:sp>
        <p:nvSpPr>
          <p:cNvPr id="36" name="TextBox 35">
            <a:extLst>
              <a:ext uri="{FF2B5EF4-FFF2-40B4-BE49-F238E27FC236}">
                <a16:creationId xmlns:a16="http://schemas.microsoft.com/office/drawing/2014/main" id="{BC2CB3B1-0C2B-4D41-9628-DBC1AA1F1529}"/>
              </a:ext>
            </a:extLst>
          </p:cNvPr>
          <p:cNvSpPr txBox="1"/>
          <p:nvPr/>
        </p:nvSpPr>
        <p:spPr>
          <a:xfrm>
            <a:off x="2530727" y="2723846"/>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7" name="TextBox 36">
            <a:extLst>
              <a:ext uri="{FF2B5EF4-FFF2-40B4-BE49-F238E27FC236}">
                <a16:creationId xmlns:a16="http://schemas.microsoft.com/office/drawing/2014/main" id="{64B4EAB6-B264-43A3-9D71-00D85B8438C5}"/>
              </a:ext>
            </a:extLst>
          </p:cNvPr>
          <p:cNvSpPr txBox="1"/>
          <p:nvPr/>
        </p:nvSpPr>
        <p:spPr>
          <a:xfrm>
            <a:off x="3049536" y="2723846"/>
            <a:ext cx="861469"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500 km</a:t>
            </a:r>
          </a:p>
        </p:txBody>
      </p:sp>
      <p:grpSp>
        <p:nvGrpSpPr>
          <p:cNvPr id="7" name="Group 6">
            <a:extLst>
              <a:ext uri="{FF2B5EF4-FFF2-40B4-BE49-F238E27FC236}">
                <a16:creationId xmlns:a16="http://schemas.microsoft.com/office/drawing/2014/main" id="{DCF798A1-71C8-44FC-BA7A-44A719FF8452}"/>
              </a:ext>
            </a:extLst>
          </p:cNvPr>
          <p:cNvGrpSpPr/>
          <p:nvPr/>
        </p:nvGrpSpPr>
        <p:grpSpPr>
          <a:xfrm>
            <a:off x="359676" y="4843027"/>
            <a:ext cx="3119478" cy="1690055"/>
            <a:chOff x="7820622" y="4386045"/>
            <a:chExt cx="2191402" cy="847541"/>
          </a:xfrm>
        </p:grpSpPr>
        <p:sp>
          <p:nvSpPr>
            <p:cNvPr id="38" name="TextBox 37">
              <a:extLst>
                <a:ext uri="{FF2B5EF4-FFF2-40B4-BE49-F238E27FC236}">
                  <a16:creationId xmlns:a16="http://schemas.microsoft.com/office/drawing/2014/main" id="{3F0B9060-B800-411E-BDAE-1E2D0EB7BC07}"/>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2 Weeks After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3 Weeks After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endParaRPr lang="en-US" sz="1400" dirty="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39" name="Rectangle 38">
              <a:extLst>
                <a:ext uri="{FF2B5EF4-FFF2-40B4-BE49-F238E27FC236}">
                  <a16:creationId xmlns:a16="http://schemas.microsoft.com/office/drawing/2014/main" id="{C4D125BF-B61B-456C-8223-F5A6427AA2B5}"/>
                </a:ext>
              </a:extLst>
            </p:cNvPr>
            <p:cNvSpPr/>
            <p:nvPr/>
          </p:nvSpPr>
          <p:spPr>
            <a:xfrm>
              <a:off x="7820622" y="4386045"/>
              <a:ext cx="246580" cy="146161"/>
            </a:xfrm>
            <a:prstGeom prst="rect">
              <a:avLst/>
            </a:prstGeom>
            <a:solidFill>
              <a:srgbClr val="38A8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0" name="Rectangle 39">
              <a:extLst>
                <a:ext uri="{FF2B5EF4-FFF2-40B4-BE49-F238E27FC236}">
                  <a16:creationId xmlns:a16="http://schemas.microsoft.com/office/drawing/2014/main" id="{0C8127E4-0898-4724-8482-51525B56EA1F}"/>
                </a:ext>
              </a:extLst>
            </p:cNvPr>
            <p:cNvSpPr/>
            <p:nvPr/>
          </p:nvSpPr>
          <p:spPr>
            <a:xfrm>
              <a:off x="7820622" y="4851489"/>
              <a:ext cx="246580" cy="146161"/>
            </a:xfrm>
            <a:prstGeom prst="rect">
              <a:avLst/>
            </a:prstGeom>
            <a:solidFill>
              <a:srgbClr val="004DA8"/>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1" name="Rectangle 40">
              <a:extLst>
                <a:ext uri="{FF2B5EF4-FFF2-40B4-BE49-F238E27FC236}">
                  <a16:creationId xmlns:a16="http://schemas.microsoft.com/office/drawing/2014/main" id="{0A3B4BE0-50A7-4E73-97AE-09D7A5809351}"/>
                </a:ext>
              </a:extLst>
            </p:cNvPr>
            <p:cNvSpPr/>
            <p:nvPr/>
          </p:nvSpPr>
          <p:spPr>
            <a:xfrm>
              <a:off x="7820622" y="4618767"/>
              <a:ext cx="246580" cy="146161"/>
            </a:xfrm>
            <a:prstGeom prst="rect">
              <a:avLst/>
            </a:prstGeom>
            <a:solidFill>
              <a:srgbClr val="4C0073"/>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42" name="Rectangle 41">
              <a:extLst>
                <a:ext uri="{FF2B5EF4-FFF2-40B4-BE49-F238E27FC236}">
                  <a16:creationId xmlns:a16="http://schemas.microsoft.com/office/drawing/2014/main" id="{1E9BFB0B-B28E-44DC-979C-D8D0BEEAB901}"/>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Tree>
    <p:extLst>
      <p:ext uri="{BB962C8B-B14F-4D97-AF65-F5344CB8AC3E}">
        <p14:creationId xmlns:p14="http://schemas.microsoft.com/office/powerpoint/2010/main" val="1346334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4" descr="Chart, scatter chart&#10;&#10;Description automatically generated">
            <a:extLst>
              <a:ext uri="{FF2B5EF4-FFF2-40B4-BE49-F238E27FC236}">
                <a16:creationId xmlns:a16="http://schemas.microsoft.com/office/drawing/2014/main" id="{8FA93900-4183-41EF-8B81-0EC8D46A2BD9}"/>
              </a:ext>
            </a:extLst>
          </p:cNvPr>
          <p:cNvPicPr>
            <a:picLocks noChangeAspect="1"/>
          </p:cNvPicPr>
          <p:nvPr/>
        </p:nvPicPr>
        <p:blipFill>
          <a:blip r:embed="rId3"/>
          <a:stretch>
            <a:fillRect/>
          </a:stretch>
        </p:blipFill>
        <p:spPr>
          <a:xfrm>
            <a:off x="2484305" y="888965"/>
            <a:ext cx="8813368" cy="5701249"/>
          </a:xfrm>
          <a:prstGeom prst="rect">
            <a:avLst/>
          </a:prstGeom>
        </p:spPr>
      </p:pic>
      <p:sp>
        <p:nvSpPr>
          <p:cNvPr id="3" name="Title 4">
            <a:extLst>
              <a:ext uri="{FF2B5EF4-FFF2-40B4-BE49-F238E27FC236}">
                <a16:creationId xmlns:a16="http://schemas.microsoft.com/office/drawing/2014/main" id="{8276139E-3EAD-4C21-AFE1-DC497C3BAB24}"/>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sp>
        <p:nvSpPr>
          <p:cNvPr id="5" name="TextBox 4">
            <a:extLst>
              <a:ext uri="{FF2B5EF4-FFF2-40B4-BE49-F238E27FC236}">
                <a16:creationId xmlns:a16="http://schemas.microsoft.com/office/drawing/2014/main" id="{B13194BC-FF45-44F0-A266-BF1A0485C1A2}"/>
              </a:ext>
            </a:extLst>
          </p:cNvPr>
          <p:cNvSpPr txBox="1"/>
          <p:nvPr/>
        </p:nvSpPr>
        <p:spPr>
          <a:xfrm>
            <a:off x="520807" y="2684187"/>
            <a:ext cx="1931433" cy="1938992"/>
          </a:xfrm>
          <a:prstGeom prst="rect">
            <a:avLst/>
          </a:prstGeom>
          <a:noFill/>
        </p:spPr>
        <p:txBody>
          <a:bodyPr wrap="square" lIns="91440" tIns="45720" rIns="91440" bIns="45720" rtlCol="0" anchor="t">
            <a:spAutoFit/>
          </a:bodyPr>
          <a:lstStyle/>
          <a:p>
            <a:r>
              <a:rPr lang="en-US" sz="2400" b="1" i="1">
                <a:solidFill>
                  <a:schemeClr val="tx1">
                    <a:lumMod val="75000"/>
                    <a:lumOff val="25000"/>
                  </a:schemeClr>
                </a:solidFill>
                <a:latin typeface="Century Gothic"/>
                <a:cs typeface="Calibri"/>
              </a:rPr>
              <a:t>Optical Flood Mapping:</a:t>
            </a:r>
            <a:endParaRPr lang="en-US">
              <a:solidFill>
                <a:schemeClr val="tx1">
                  <a:lumMod val="75000"/>
                  <a:lumOff val="25000"/>
                </a:schemeClr>
              </a:solidFill>
              <a:latin typeface="Calibri" panose="020F0502020204030204"/>
              <a:cs typeface="Calibri"/>
            </a:endParaRP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Sula Valley</a:t>
            </a:r>
            <a:endParaRPr lang="en-US">
              <a:solidFill>
                <a:schemeClr val="tx1">
                  <a:lumMod val="75000"/>
                  <a:lumOff val="25000"/>
                </a:schemeClr>
              </a:solidFill>
              <a:cs typeface="Calibri"/>
            </a:endParaRPr>
          </a:p>
        </p:txBody>
      </p:sp>
      <p:pic>
        <p:nvPicPr>
          <p:cNvPr id="27" name="Graphic 26" descr="Arrow Up with solid fill">
            <a:extLst>
              <a:ext uri="{FF2B5EF4-FFF2-40B4-BE49-F238E27FC236}">
                <a16:creationId xmlns:a16="http://schemas.microsoft.com/office/drawing/2014/main" id="{70A3B28F-A6DC-4789-BAD9-BFE586D51B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29" name="TextBox 28">
            <a:extLst>
              <a:ext uri="{FF2B5EF4-FFF2-40B4-BE49-F238E27FC236}">
                <a16:creationId xmlns:a16="http://schemas.microsoft.com/office/drawing/2014/main" id="{A6B88452-B5DD-4647-A4F9-4FDB3DA955C8}"/>
              </a:ext>
            </a:extLst>
          </p:cNvPr>
          <p:cNvSpPr txBox="1"/>
          <p:nvPr/>
        </p:nvSpPr>
        <p:spPr>
          <a:xfrm>
            <a:off x="2534081" y="3231861"/>
            <a:ext cx="2761137" cy="954107"/>
          </a:xfrm>
          <a:prstGeom prst="rect">
            <a:avLst/>
          </a:prstGeom>
          <a:noFill/>
        </p:spPr>
        <p:txBody>
          <a:bodyPr wrap="square" lIns="91440" tIns="45720" rIns="91440" bIns="45720" rtlCol="0" anchor="t">
            <a:spAutoFit/>
          </a:bodyPr>
          <a:lstStyle/>
          <a:p>
            <a:r>
              <a:rPr lang="en-US" sz="1400" b="1">
                <a:solidFill>
                  <a:schemeClr val="tx1">
                    <a:lumMod val="75000"/>
                    <a:lumOff val="25000"/>
                  </a:schemeClr>
                </a:solidFill>
                <a:latin typeface="Century Gothic"/>
              </a:rPr>
              <a:t>Landsat 7 </a:t>
            </a:r>
            <a:endParaRPr lang="en-US">
              <a:solidFill>
                <a:schemeClr val="tx1">
                  <a:lumMod val="75000"/>
                  <a:lumOff val="25000"/>
                </a:schemeClr>
              </a:solidFill>
              <a:latin typeface="Calibri" panose="020F0502020204030204"/>
              <a:cs typeface="Calibri" panose="020F0502020204030204"/>
            </a:endParaRPr>
          </a:p>
          <a:p>
            <a:r>
              <a:rPr lang="en-US" sz="1400" b="1">
                <a:solidFill>
                  <a:schemeClr val="tx1">
                    <a:lumMod val="75000"/>
                    <a:lumOff val="25000"/>
                  </a:schemeClr>
                </a:solidFill>
                <a:latin typeface="Century Gothic"/>
              </a:rPr>
              <a:t>During Eta/Iota:</a:t>
            </a:r>
            <a:r>
              <a:rPr lang="en-US" sz="1400">
                <a:solidFill>
                  <a:schemeClr val="tx1">
                    <a:lumMod val="75000"/>
                    <a:lumOff val="25000"/>
                  </a:schemeClr>
                </a:solidFill>
                <a:latin typeface="Century Gothic"/>
              </a:rPr>
              <a:t> Oct. 31, 2020 – Nov. 18, 2020</a:t>
            </a:r>
            <a:endParaRPr lang="en-US">
              <a:solidFill>
                <a:schemeClr val="tx1">
                  <a:lumMod val="75000"/>
                  <a:lumOff val="25000"/>
                </a:schemeClr>
              </a:solidFill>
              <a:cs typeface="Calibri"/>
            </a:endParaRPr>
          </a:p>
          <a:p>
            <a:endParaRPr lang="en-US" sz="1400">
              <a:solidFill>
                <a:schemeClr val="tx1">
                  <a:lumMod val="75000"/>
                  <a:lumOff val="25000"/>
                </a:schemeClr>
              </a:solidFill>
              <a:latin typeface="Century Gothic"/>
            </a:endParaRPr>
          </a:p>
        </p:txBody>
      </p:sp>
      <p:sp>
        <p:nvSpPr>
          <p:cNvPr id="32" name="TextBox 31">
            <a:extLst>
              <a:ext uri="{FF2B5EF4-FFF2-40B4-BE49-F238E27FC236}">
                <a16:creationId xmlns:a16="http://schemas.microsoft.com/office/drawing/2014/main" id="{239422D7-C523-4C46-B7E2-BC12B81CA036}"/>
              </a:ext>
            </a:extLst>
          </p:cNvPr>
          <p:cNvSpPr txBox="1"/>
          <p:nvPr/>
        </p:nvSpPr>
        <p:spPr>
          <a:xfrm>
            <a:off x="9340089" y="6104208"/>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3" name="TextBox 32">
            <a:extLst>
              <a:ext uri="{FF2B5EF4-FFF2-40B4-BE49-F238E27FC236}">
                <a16:creationId xmlns:a16="http://schemas.microsoft.com/office/drawing/2014/main" id="{FEE9EB28-BD45-496E-8745-94E1606EB0CA}"/>
              </a:ext>
            </a:extLst>
          </p:cNvPr>
          <p:cNvSpPr txBox="1"/>
          <p:nvPr/>
        </p:nvSpPr>
        <p:spPr>
          <a:xfrm>
            <a:off x="9704876" y="6104207"/>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3</a:t>
            </a:r>
          </a:p>
        </p:txBody>
      </p:sp>
      <p:sp>
        <p:nvSpPr>
          <p:cNvPr id="34" name="TextBox 33">
            <a:extLst>
              <a:ext uri="{FF2B5EF4-FFF2-40B4-BE49-F238E27FC236}">
                <a16:creationId xmlns:a16="http://schemas.microsoft.com/office/drawing/2014/main" id="{86246ED7-F14D-4257-8658-E788616A68AB}"/>
              </a:ext>
            </a:extLst>
          </p:cNvPr>
          <p:cNvSpPr txBox="1"/>
          <p:nvPr/>
        </p:nvSpPr>
        <p:spPr>
          <a:xfrm>
            <a:off x="10061556" y="6104207"/>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6</a:t>
            </a:r>
          </a:p>
        </p:txBody>
      </p:sp>
      <p:sp>
        <p:nvSpPr>
          <p:cNvPr id="35" name="TextBox 34">
            <a:extLst>
              <a:ext uri="{FF2B5EF4-FFF2-40B4-BE49-F238E27FC236}">
                <a16:creationId xmlns:a16="http://schemas.microsoft.com/office/drawing/2014/main" id="{90B834EB-A160-41BF-B14D-AF22C7E22DA1}"/>
              </a:ext>
            </a:extLst>
          </p:cNvPr>
          <p:cNvSpPr txBox="1"/>
          <p:nvPr/>
        </p:nvSpPr>
        <p:spPr>
          <a:xfrm>
            <a:off x="10726280" y="6120420"/>
            <a:ext cx="869576"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12 km</a:t>
            </a:r>
          </a:p>
        </p:txBody>
      </p:sp>
      <p:sp>
        <p:nvSpPr>
          <p:cNvPr id="36" name="TextBox 35">
            <a:extLst>
              <a:ext uri="{FF2B5EF4-FFF2-40B4-BE49-F238E27FC236}">
                <a16:creationId xmlns:a16="http://schemas.microsoft.com/office/drawing/2014/main" id="{BC2CB3B1-0C2B-4D41-9628-DBC1AA1F1529}"/>
              </a:ext>
            </a:extLst>
          </p:cNvPr>
          <p:cNvSpPr txBox="1"/>
          <p:nvPr/>
        </p:nvSpPr>
        <p:spPr>
          <a:xfrm>
            <a:off x="2530727" y="2723846"/>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7" name="TextBox 36">
            <a:extLst>
              <a:ext uri="{FF2B5EF4-FFF2-40B4-BE49-F238E27FC236}">
                <a16:creationId xmlns:a16="http://schemas.microsoft.com/office/drawing/2014/main" id="{64B4EAB6-B264-43A3-9D71-00D85B8438C5}"/>
              </a:ext>
            </a:extLst>
          </p:cNvPr>
          <p:cNvSpPr txBox="1"/>
          <p:nvPr/>
        </p:nvSpPr>
        <p:spPr>
          <a:xfrm>
            <a:off x="3049536" y="2723846"/>
            <a:ext cx="861469"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500 km</a:t>
            </a:r>
          </a:p>
        </p:txBody>
      </p:sp>
      <p:grpSp>
        <p:nvGrpSpPr>
          <p:cNvPr id="2" name="Group 1">
            <a:extLst>
              <a:ext uri="{FF2B5EF4-FFF2-40B4-BE49-F238E27FC236}">
                <a16:creationId xmlns:a16="http://schemas.microsoft.com/office/drawing/2014/main" id="{3CA92A77-EDD5-4C45-A9C9-3DB76EBDB205}"/>
              </a:ext>
            </a:extLst>
          </p:cNvPr>
          <p:cNvGrpSpPr/>
          <p:nvPr/>
        </p:nvGrpSpPr>
        <p:grpSpPr>
          <a:xfrm>
            <a:off x="359676" y="4843027"/>
            <a:ext cx="3119478" cy="1690055"/>
            <a:chOff x="7820622" y="4386045"/>
            <a:chExt cx="2191402" cy="847541"/>
          </a:xfrm>
        </p:grpSpPr>
        <p:sp>
          <p:nvSpPr>
            <p:cNvPr id="19" name="TextBox 18">
              <a:extLst>
                <a:ext uri="{FF2B5EF4-FFF2-40B4-BE49-F238E27FC236}">
                  <a16:creationId xmlns:a16="http://schemas.microsoft.com/office/drawing/2014/main" id="{BDFE11B7-D147-408A-A296-167B91C29041}"/>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Sites</a:t>
              </a:r>
              <a:endParaRPr lang="en-US" sz="140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20" name="Rectangle 19">
              <a:extLst>
                <a:ext uri="{FF2B5EF4-FFF2-40B4-BE49-F238E27FC236}">
                  <a16:creationId xmlns:a16="http://schemas.microsoft.com/office/drawing/2014/main" id="{8345241C-4140-4284-A9EF-B9E3A3EE2EB3}"/>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1" name="Rectangle 20">
              <a:extLst>
                <a:ext uri="{FF2B5EF4-FFF2-40B4-BE49-F238E27FC236}">
                  <a16:creationId xmlns:a16="http://schemas.microsoft.com/office/drawing/2014/main" id="{6CECB1ED-2ED7-42B5-BB81-5407AB51FE6B}"/>
                </a:ext>
              </a:extLst>
            </p:cNvPr>
            <p:cNvSpPr/>
            <p:nvPr/>
          </p:nvSpPr>
          <p:spPr>
            <a:xfrm>
              <a:off x="7820622" y="4851489"/>
              <a:ext cx="246580" cy="14616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2" name="Rectangle 21">
              <a:extLst>
                <a:ext uri="{FF2B5EF4-FFF2-40B4-BE49-F238E27FC236}">
                  <a16:creationId xmlns:a16="http://schemas.microsoft.com/office/drawing/2014/main" id="{8A0BA19D-0157-4C4D-9C7C-D6A893CDF415}"/>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4" name="Rectangle 23">
              <a:extLst>
                <a:ext uri="{FF2B5EF4-FFF2-40B4-BE49-F238E27FC236}">
                  <a16:creationId xmlns:a16="http://schemas.microsoft.com/office/drawing/2014/main" id="{2A9A9D1F-BDCE-4B3E-8DED-1D6D98C2BC6A}"/>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Tree>
    <p:extLst>
      <p:ext uri="{BB962C8B-B14F-4D97-AF65-F5344CB8AC3E}">
        <p14:creationId xmlns:p14="http://schemas.microsoft.com/office/powerpoint/2010/main" val="2219398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72BA4AB-C86A-4589-895F-49C7A6CA0217}"/>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PRECIPITATION ANALYSIS METHODS</a:t>
            </a:r>
            <a:endParaRPr lang="en-US"/>
          </a:p>
        </p:txBody>
      </p:sp>
      <p:sp>
        <p:nvSpPr>
          <p:cNvPr id="3" name="Freeform 6">
            <a:extLst>
              <a:ext uri="{FF2B5EF4-FFF2-40B4-BE49-F238E27FC236}">
                <a16:creationId xmlns:a16="http://schemas.microsoft.com/office/drawing/2014/main" id="{70A47CD2-A409-4882-81F9-EC78E3B60204}"/>
              </a:ext>
            </a:extLst>
          </p:cNvPr>
          <p:cNvSpPr/>
          <p:nvPr/>
        </p:nvSpPr>
        <p:spPr>
          <a:xfrm>
            <a:off x="1847009" y="1130498"/>
            <a:ext cx="3200400" cy="598611"/>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a:rPr>
              <a:t> Identify the period of analysis</a:t>
            </a:r>
          </a:p>
        </p:txBody>
      </p:sp>
      <p:sp>
        <p:nvSpPr>
          <p:cNvPr id="5" name="Freeform 6">
            <a:extLst>
              <a:ext uri="{FF2B5EF4-FFF2-40B4-BE49-F238E27FC236}">
                <a16:creationId xmlns:a16="http://schemas.microsoft.com/office/drawing/2014/main" id="{ADDF9A7E-BEA4-411C-BA9C-E90147666B4E}"/>
              </a:ext>
            </a:extLst>
          </p:cNvPr>
          <p:cNvSpPr/>
          <p:nvPr/>
        </p:nvSpPr>
        <p:spPr>
          <a:xfrm>
            <a:off x="1847009" y="2145540"/>
            <a:ext cx="3200400" cy="598611"/>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algn="ctr" defTabSz="711200">
              <a:lnSpc>
                <a:spcPct val="90000"/>
              </a:lnSpc>
              <a:spcBef>
                <a:spcPct val="0"/>
              </a:spcBef>
              <a:spcAft>
                <a:spcPct val="35000"/>
              </a:spcAft>
            </a:pPr>
            <a:r>
              <a:rPr lang="en-US" sz="1600" kern="1200" dirty="0">
                <a:latin typeface="Century Gothic"/>
              </a:rPr>
              <a:t> Identify </a:t>
            </a:r>
            <a:r>
              <a:rPr lang="en-US" sz="1600" dirty="0">
                <a:latin typeface="Century Gothic"/>
              </a:rPr>
              <a:t>areas of interest</a:t>
            </a:r>
            <a:endParaRPr lang="en-US" sz="1600" kern="1200" dirty="0">
              <a:latin typeface="Century Gothic"/>
            </a:endParaRPr>
          </a:p>
        </p:txBody>
      </p:sp>
      <p:sp>
        <p:nvSpPr>
          <p:cNvPr id="12" name="Freeform 6">
            <a:extLst>
              <a:ext uri="{FF2B5EF4-FFF2-40B4-BE49-F238E27FC236}">
                <a16:creationId xmlns:a16="http://schemas.microsoft.com/office/drawing/2014/main" id="{1A9B4C9E-6502-412D-AF5B-F1D4DD5973D1}"/>
              </a:ext>
            </a:extLst>
          </p:cNvPr>
          <p:cNvSpPr/>
          <p:nvPr/>
        </p:nvSpPr>
        <p:spPr>
          <a:xfrm>
            <a:off x="1847009" y="3281352"/>
            <a:ext cx="3200400" cy="986799"/>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algn="ctr" defTabSz="711200">
              <a:lnSpc>
                <a:spcPct val="90000"/>
              </a:lnSpc>
              <a:spcBef>
                <a:spcPct val="0"/>
              </a:spcBef>
              <a:spcAft>
                <a:spcPct val="35000"/>
              </a:spcAft>
            </a:pPr>
            <a:r>
              <a:rPr lang="en-US" sz="1600">
                <a:latin typeface="Century Gothic"/>
              </a:rPr>
              <a:t>Process Climate Hazards Group InfraRed Precipitation (CHIRPS) with Station data in Google Earth Engine (GEE)</a:t>
            </a:r>
            <a:endParaRPr lang="en-US" sz="1600"/>
          </a:p>
        </p:txBody>
      </p:sp>
      <p:sp>
        <p:nvSpPr>
          <p:cNvPr id="14" name="Freeform 6">
            <a:extLst>
              <a:ext uri="{FF2B5EF4-FFF2-40B4-BE49-F238E27FC236}">
                <a16:creationId xmlns:a16="http://schemas.microsoft.com/office/drawing/2014/main" id="{1C0D7401-8145-46CA-A6EF-957D2EE25759}"/>
              </a:ext>
            </a:extLst>
          </p:cNvPr>
          <p:cNvSpPr/>
          <p:nvPr/>
        </p:nvSpPr>
        <p:spPr>
          <a:xfrm>
            <a:off x="1847009" y="4805352"/>
            <a:ext cx="3200400" cy="958044"/>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algn="ctr" defTabSz="711200">
              <a:lnSpc>
                <a:spcPct val="90000"/>
              </a:lnSpc>
              <a:spcBef>
                <a:spcPct val="0"/>
              </a:spcBef>
              <a:spcAft>
                <a:spcPct val="35000"/>
              </a:spcAft>
            </a:pPr>
            <a:r>
              <a:rPr lang="en-US" sz="1600" kern="1200">
                <a:latin typeface="Century Gothic"/>
              </a:rPr>
              <a:t> </a:t>
            </a:r>
            <a:r>
              <a:rPr lang="en-US" sz="1600">
                <a:latin typeface="Century Gothic"/>
              </a:rPr>
              <a:t>Generate daily precipitation maps and figures, including total and daily precipitation by country</a:t>
            </a:r>
            <a:endParaRPr lang="en-US" sz="1600" kern="1200">
              <a:latin typeface="Century Gothic"/>
            </a:endParaRPr>
          </a:p>
        </p:txBody>
      </p:sp>
      <p:sp>
        <p:nvSpPr>
          <p:cNvPr id="16" name="Freeform 6">
            <a:extLst>
              <a:ext uri="{FF2B5EF4-FFF2-40B4-BE49-F238E27FC236}">
                <a16:creationId xmlns:a16="http://schemas.microsoft.com/office/drawing/2014/main" id="{7AD1BE17-BAB5-4B2F-B164-F65B38192E36}"/>
              </a:ext>
            </a:extLst>
          </p:cNvPr>
          <p:cNvSpPr/>
          <p:nvPr/>
        </p:nvSpPr>
        <p:spPr>
          <a:xfrm>
            <a:off x="6450543" y="1124747"/>
            <a:ext cx="3291840" cy="731520"/>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algn="ctr" defTabSz="711200">
              <a:lnSpc>
                <a:spcPct val="90000"/>
              </a:lnSpc>
              <a:spcBef>
                <a:spcPct val="0"/>
              </a:spcBef>
              <a:spcAft>
                <a:spcPct val="35000"/>
              </a:spcAft>
            </a:pPr>
            <a:r>
              <a:rPr lang="en-US" sz="1600" dirty="0">
                <a:latin typeface="Century Gothic"/>
              </a:rPr>
              <a:t>Export total precipitation maps for Hurricanes Eta and Iota</a:t>
            </a:r>
            <a:endParaRPr lang="en-US" sz="1600" dirty="0"/>
          </a:p>
        </p:txBody>
      </p:sp>
      <p:sp>
        <p:nvSpPr>
          <p:cNvPr id="18" name="Freeform 6">
            <a:extLst>
              <a:ext uri="{FF2B5EF4-FFF2-40B4-BE49-F238E27FC236}">
                <a16:creationId xmlns:a16="http://schemas.microsoft.com/office/drawing/2014/main" id="{D1B0BD37-5140-41FF-BB3E-3A24889BD6E5}"/>
              </a:ext>
            </a:extLst>
          </p:cNvPr>
          <p:cNvSpPr/>
          <p:nvPr/>
        </p:nvSpPr>
        <p:spPr>
          <a:xfrm>
            <a:off x="6450543" y="2235344"/>
            <a:ext cx="3291840" cy="731520"/>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algn="ctr" defTabSz="711200">
              <a:lnSpc>
                <a:spcPct val="90000"/>
              </a:lnSpc>
              <a:spcBef>
                <a:spcPct val="0"/>
              </a:spcBef>
              <a:spcAft>
                <a:spcPct val="35000"/>
              </a:spcAft>
            </a:pPr>
            <a:r>
              <a:rPr lang="en-US" sz="1600" dirty="0">
                <a:latin typeface="Century Gothic"/>
              </a:rPr>
              <a:t>Overlay watersheds on total precipitation maps</a:t>
            </a:r>
          </a:p>
        </p:txBody>
      </p:sp>
      <p:sp>
        <p:nvSpPr>
          <p:cNvPr id="20" name="Freeform 6">
            <a:extLst>
              <a:ext uri="{FF2B5EF4-FFF2-40B4-BE49-F238E27FC236}">
                <a16:creationId xmlns:a16="http://schemas.microsoft.com/office/drawing/2014/main" id="{F694A340-CA52-4177-8E21-6AFF6DF66BB7}"/>
              </a:ext>
            </a:extLst>
          </p:cNvPr>
          <p:cNvSpPr/>
          <p:nvPr/>
        </p:nvSpPr>
        <p:spPr>
          <a:xfrm>
            <a:off x="6450543" y="3371155"/>
            <a:ext cx="3291840" cy="822960"/>
          </a:xfrm>
          <a:custGeom>
            <a:avLst/>
            <a:gdLst>
              <a:gd name="connsiteX0" fmla="*/ 0 w 1818585"/>
              <a:gd name="connsiteY0" fmla="*/ 109115 h 1091151"/>
              <a:gd name="connsiteX1" fmla="*/ 109115 w 1818585"/>
              <a:gd name="connsiteY1" fmla="*/ 0 h 1091151"/>
              <a:gd name="connsiteX2" fmla="*/ 1709470 w 1818585"/>
              <a:gd name="connsiteY2" fmla="*/ 0 h 1091151"/>
              <a:gd name="connsiteX3" fmla="*/ 1818585 w 1818585"/>
              <a:gd name="connsiteY3" fmla="*/ 109115 h 1091151"/>
              <a:gd name="connsiteX4" fmla="*/ 1818585 w 1818585"/>
              <a:gd name="connsiteY4" fmla="*/ 982036 h 1091151"/>
              <a:gd name="connsiteX5" fmla="*/ 1709470 w 1818585"/>
              <a:gd name="connsiteY5" fmla="*/ 1091151 h 1091151"/>
              <a:gd name="connsiteX6" fmla="*/ 109115 w 1818585"/>
              <a:gd name="connsiteY6" fmla="*/ 1091151 h 1091151"/>
              <a:gd name="connsiteX7" fmla="*/ 0 w 1818585"/>
              <a:gd name="connsiteY7" fmla="*/ 982036 h 1091151"/>
              <a:gd name="connsiteX8" fmla="*/ 0 w 1818585"/>
              <a:gd name="connsiteY8" fmla="*/ 109115 h 109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585" h="1091151">
                <a:moveTo>
                  <a:pt x="0" y="109115"/>
                </a:moveTo>
                <a:cubicBezTo>
                  <a:pt x="0" y="48852"/>
                  <a:pt x="48852" y="0"/>
                  <a:pt x="109115" y="0"/>
                </a:cubicBezTo>
                <a:lnTo>
                  <a:pt x="1709470" y="0"/>
                </a:lnTo>
                <a:cubicBezTo>
                  <a:pt x="1769733" y="0"/>
                  <a:pt x="1818585" y="48852"/>
                  <a:pt x="1818585" y="109115"/>
                </a:cubicBezTo>
                <a:lnTo>
                  <a:pt x="1818585" y="982036"/>
                </a:lnTo>
                <a:cubicBezTo>
                  <a:pt x="1818585" y="1042299"/>
                  <a:pt x="1769733" y="1091151"/>
                  <a:pt x="1709470" y="1091151"/>
                </a:cubicBezTo>
                <a:lnTo>
                  <a:pt x="109115" y="1091151"/>
                </a:lnTo>
                <a:cubicBezTo>
                  <a:pt x="48852" y="1091151"/>
                  <a:pt x="0" y="1042299"/>
                  <a:pt x="0" y="982036"/>
                </a:cubicBezTo>
                <a:lnTo>
                  <a:pt x="0" y="109115"/>
                </a:lnTo>
                <a:close/>
              </a:path>
            </a:pathLst>
          </a:custGeom>
          <a:solidFill>
            <a:srgbClr val="B73B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19" tIns="92919" rIns="92919" bIns="92919" numCol="1" spcCol="1270" anchor="ctr" anchorCtr="0">
            <a:noAutofit/>
          </a:bodyPr>
          <a:lstStyle/>
          <a:p>
            <a:pPr algn="ctr" defTabSz="711200">
              <a:lnSpc>
                <a:spcPct val="90000"/>
              </a:lnSpc>
              <a:spcBef>
                <a:spcPct val="0"/>
              </a:spcBef>
              <a:spcAft>
                <a:spcPct val="35000"/>
              </a:spcAft>
            </a:pPr>
            <a:r>
              <a:rPr lang="en-US" sz="1600" dirty="0">
                <a:latin typeface="Century Gothic"/>
              </a:rPr>
              <a:t> Calculate the total event precipitation volume of the El Cajon Dam watershed</a:t>
            </a:r>
            <a:endParaRPr lang="en-US" sz="1600" kern="1200" dirty="0">
              <a:latin typeface="Century Gothic"/>
            </a:endParaRPr>
          </a:p>
        </p:txBody>
      </p:sp>
      <p:pic>
        <p:nvPicPr>
          <p:cNvPr id="22" name="Picture 24" descr="Map&#10;&#10;Description automatically generated">
            <a:extLst>
              <a:ext uri="{FF2B5EF4-FFF2-40B4-BE49-F238E27FC236}">
                <a16:creationId xmlns:a16="http://schemas.microsoft.com/office/drawing/2014/main" id="{664DCBC3-4157-4299-800C-B0D4BBE06DAE}"/>
              </a:ext>
            </a:extLst>
          </p:cNvPr>
          <p:cNvPicPr>
            <a:picLocks noChangeAspect="1"/>
          </p:cNvPicPr>
          <p:nvPr/>
        </p:nvPicPr>
        <p:blipFill>
          <a:blip r:embed="rId3"/>
          <a:stretch>
            <a:fillRect/>
          </a:stretch>
        </p:blipFill>
        <p:spPr>
          <a:xfrm>
            <a:off x="6917062" y="4530806"/>
            <a:ext cx="2358803" cy="1651008"/>
          </a:xfrm>
          <a:prstGeom prst="rect">
            <a:avLst/>
          </a:prstGeom>
        </p:spPr>
      </p:pic>
      <p:sp>
        <p:nvSpPr>
          <p:cNvPr id="27" name="Freeform 10">
            <a:extLst>
              <a:ext uri="{FF2B5EF4-FFF2-40B4-BE49-F238E27FC236}">
                <a16:creationId xmlns:a16="http://schemas.microsoft.com/office/drawing/2014/main" id="{EBD491B1-8DC2-4C40-88AE-EF964BA25ACC}"/>
              </a:ext>
            </a:extLst>
          </p:cNvPr>
          <p:cNvSpPr/>
          <p:nvPr/>
        </p:nvSpPr>
        <p:spPr>
          <a:xfrm>
            <a:off x="3221704" y="1815723"/>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600" kern="1200"/>
          </a:p>
        </p:txBody>
      </p:sp>
      <p:sp>
        <p:nvSpPr>
          <p:cNvPr id="29" name="Freeform 10">
            <a:extLst>
              <a:ext uri="{FF2B5EF4-FFF2-40B4-BE49-F238E27FC236}">
                <a16:creationId xmlns:a16="http://schemas.microsoft.com/office/drawing/2014/main" id="{3AF11262-5983-4B39-92D7-E9E7DBB87367}"/>
              </a:ext>
            </a:extLst>
          </p:cNvPr>
          <p:cNvSpPr/>
          <p:nvPr/>
        </p:nvSpPr>
        <p:spPr>
          <a:xfrm>
            <a:off x="3221704" y="2865270"/>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600" kern="1200"/>
          </a:p>
        </p:txBody>
      </p:sp>
      <p:sp>
        <p:nvSpPr>
          <p:cNvPr id="31" name="Freeform 10">
            <a:extLst>
              <a:ext uri="{FF2B5EF4-FFF2-40B4-BE49-F238E27FC236}">
                <a16:creationId xmlns:a16="http://schemas.microsoft.com/office/drawing/2014/main" id="{EF97467C-5C49-4D73-BDFE-624ED2A39FC6}"/>
              </a:ext>
            </a:extLst>
          </p:cNvPr>
          <p:cNvSpPr/>
          <p:nvPr/>
        </p:nvSpPr>
        <p:spPr>
          <a:xfrm>
            <a:off x="3221704" y="4461157"/>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600" kern="1200"/>
          </a:p>
        </p:txBody>
      </p:sp>
      <p:sp>
        <p:nvSpPr>
          <p:cNvPr id="33" name="Freeform 10">
            <a:extLst>
              <a:ext uri="{FF2B5EF4-FFF2-40B4-BE49-F238E27FC236}">
                <a16:creationId xmlns:a16="http://schemas.microsoft.com/office/drawing/2014/main" id="{E4567BE7-D992-4DC2-977F-96DBCC92DF42}"/>
              </a:ext>
            </a:extLst>
          </p:cNvPr>
          <p:cNvSpPr/>
          <p:nvPr/>
        </p:nvSpPr>
        <p:spPr>
          <a:xfrm>
            <a:off x="7870958" y="1905527"/>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600" kern="1200"/>
          </a:p>
        </p:txBody>
      </p:sp>
      <p:sp>
        <p:nvSpPr>
          <p:cNvPr id="35" name="Freeform 10">
            <a:extLst>
              <a:ext uri="{FF2B5EF4-FFF2-40B4-BE49-F238E27FC236}">
                <a16:creationId xmlns:a16="http://schemas.microsoft.com/office/drawing/2014/main" id="{6BAA4DC7-2324-45DA-8257-A76834B68E19}"/>
              </a:ext>
            </a:extLst>
          </p:cNvPr>
          <p:cNvSpPr/>
          <p:nvPr/>
        </p:nvSpPr>
        <p:spPr>
          <a:xfrm>
            <a:off x="7870958" y="3020386"/>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600" kern="1200"/>
          </a:p>
        </p:txBody>
      </p:sp>
      <p:sp>
        <p:nvSpPr>
          <p:cNvPr id="37" name="Freeform 10">
            <a:extLst>
              <a:ext uri="{FF2B5EF4-FFF2-40B4-BE49-F238E27FC236}">
                <a16:creationId xmlns:a16="http://schemas.microsoft.com/office/drawing/2014/main" id="{5A84D029-C2F4-406A-8006-36F26FEA1019}"/>
              </a:ext>
            </a:extLst>
          </p:cNvPr>
          <p:cNvSpPr/>
          <p:nvPr/>
        </p:nvSpPr>
        <p:spPr>
          <a:xfrm rot="16200000">
            <a:off x="6002780" y="1283761"/>
            <a:ext cx="451010" cy="276222"/>
          </a:xfrm>
          <a:custGeom>
            <a:avLst/>
            <a:gdLst>
              <a:gd name="connsiteX0" fmla="*/ 0 w 385540"/>
              <a:gd name="connsiteY0" fmla="*/ 90202 h 451009"/>
              <a:gd name="connsiteX1" fmla="*/ 192770 w 385540"/>
              <a:gd name="connsiteY1" fmla="*/ 90202 h 451009"/>
              <a:gd name="connsiteX2" fmla="*/ 192770 w 385540"/>
              <a:gd name="connsiteY2" fmla="*/ 0 h 451009"/>
              <a:gd name="connsiteX3" fmla="*/ 385540 w 385540"/>
              <a:gd name="connsiteY3" fmla="*/ 225505 h 451009"/>
              <a:gd name="connsiteX4" fmla="*/ 192770 w 385540"/>
              <a:gd name="connsiteY4" fmla="*/ 451009 h 451009"/>
              <a:gd name="connsiteX5" fmla="*/ 192770 w 385540"/>
              <a:gd name="connsiteY5" fmla="*/ 360807 h 451009"/>
              <a:gd name="connsiteX6" fmla="*/ 0 w 385540"/>
              <a:gd name="connsiteY6" fmla="*/ 360807 h 451009"/>
              <a:gd name="connsiteX7" fmla="*/ 0 w 385540"/>
              <a:gd name="connsiteY7" fmla="*/ 90202 h 45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40" h="451009">
                <a:moveTo>
                  <a:pt x="308432" y="1"/>
                </a:moveTo>
                <a:lnTo>
                  <a:pt x="308432" y="225505"/>
                </a:lnTo>
                <a:lnTo>
                  <a:pt x="385540" y="225504"/>
                </a:lnTo>
                <a:lnTo>
                  <a:pt x="192770" y="451008"/>
                </a:lnTo>
                <a:lnTo>
                  <a:pt x="0" y="225505"/>
                </a:lnTo>
                <a:lnTo>
                  <a:pt x="77108" y="225505"/>
                </a:lnTo>
                <a:lnTo>
                  <a:pt x="77108" y="1"/>
                </a:lnTo>
                <a:lnTo>
                  <a:pt x="308432" y="1"/>
                </a:lnTo>
                <a:close/>
              </a:path>
            </a:pathLst>
          </a:custGeom>
          <a:solidFill>
            <a:srgbClr val="B73B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0203" tIns="0" rIns="90202" bIns="115663" numCol="1" spcCol="1270" anchor="ctr" anchorCtr="0">
            <a:noAutofit/>
          </a:bodyPr>
          <a:lstStyle/>
          <a:p>
            <a:pPr marL="0" lvl="0" indent="0" algn="ctr" defTabSz="577850">
              <a:lnSpc>
                <a:spcPct val="90000"/>
              </a:lnSpc>
              <a:spcBef>
                <a:spcPct val="0"/>
              </a:spcBef>
              <a:spcAft>
                <a:spcPct val="35000"/>
              </a:spcAft>
              <a:buNone/>
            </a:pPr>
            <a:endParaRPr lang="en-US" sz="1600" kern="1200"/>
          </a:p>
        </p:txBody>
      </p:sp>
      <p:sp>
        <p:nvSpPr>
          <p:cNvPr id="38" name="Rectangle 37">
            <a:extLst>
              <a:ext uri="{FF2B5EF4-FFF2-40B4-BE49-F238E27FC236}">
                <a16:creationId xmlns:a16="http://schemas.microsoft.com/office/drawing/2014/main" id="{9F7C52E6-E4CF-4F1C-8C4C-AA6C286568B2}"/>
              </a:ext>
            </a:extLst>
          </p:cNvPr>
          <p:cNvSpPr/>
          <p:nvPr/>
        </p:nvSpPr>
        <p:spPr>
          <a:xfrm>
            <a:off x="5566913" y="1289648"/>
            <a:ext cx="661358" cy="287548"/>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Rectangle 38">
            <a:extLst>
              <a:ext uri="{FF2B5EF4-FFF2-40B4-BE49-F238E27FC236}">
                <a16:creationId xmlns:a16="http://schemas.microsoft.com/office/drawing/2014/main" id="{010E0679-1FCD-46B2-9CEC-9866CFD8175F}"/>
              </a:ext>
            </a:extLst>
          </p:cNvPr>
          <p:cNvSpPr/>
          <p:nvPr/>
        </p:nvSpPr>
        <p:spPr>
          <a:xfrm rot="5400000">
            <a:off x="3669102" y="3187459"/>
            <a:ext cx="4068791" cy="273171"/>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0" name="Rectangle 39">
            <a:extLst>
              <a:ext uri="{FF2B5EF4-FFF2-40B4-BE49-F238E27FC236}">
                <a16:creationId xmlns:a16="http://schemas.microsoft.com/office/drawing/2014/main" id="{669B4BA8-5A8C-40A7-8F65-8C19C77A8363}"/>
              </a:ext>
            </a:extLst>
          </p:cNvPr>
          <p:cNvSpPr/>
          <p:nvPr/>
        </p:nvSpPr>
        <p:spPr>
          <a:xfrm>
            <a:off x="5078083" y="5128403"/>
            <a:ext cx="747622" cy="287548"/>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4" name="Straight Arrow Connector 43">
            <a:extLst>
              <a:ext uri="{FF2B5EF4-FFF2-40B4-BE49-F238E27FC236}">
                <a16:creationId xmlns:a16="http://schemas.microsoft.com/office/drawing/2014/main" id="{11E30BA3-BDDF-4675-8836-06DF9AD314D9}"/>
              </a:ext>
            </a:extLst>
          </p:cNvPr>
          <p:cNvCxnSpPr/>
          <p:nvPr/>
        </p:nvCxnSpPr>
        <p:spPr>
          <a:xfrm flipV="1">
            <a:off x="9289751" y="2601104"/>
            <a:ext cx="1193320" cy="1"/>
          </a:xfrm>
          <a:prstGeom prst="straightConnector1">
            <a:avLst/>
          </a:prstGeom>
          <a:ln w="6350">
            <a:solidFill>
              <a:srgbClr val="B73B52"/>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14245C7-0ACB-424C-9465-2D5D646A40D8}"/>
              </a:ext>
            </a:extLst>
          </p:cNvPr>
          <p:cNvCxnSpPr>
            <a:cxnSpLocks/>
          </p:cNvCxnSpPr>
          <p:nvPr/>
        </p:nvCxnSpPr>
        <p:spPr>
          <a:xfrm flipH="1" flipV="1">
            <a:off x="10485311" y="2597058"/>
            <a:ext cx="0" cy="2759252"/>
          </a:xfrm>
          <a:prstGeom prst="straightConnector1">
            <a:avLst/>
          </a:prstGeom>
          <a:ln w="6350">
            <a:solidFill>
              <a:srgbClr val="B73B52"/>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ED18A8F-DA2F-4BE9-A0B8-B2CAA1395EC2}"/>
              </a:ext>
            </a:extLst>
          </p:cNvPr>
          <p:cNvCxnSpPr>
            <a:cxnSpLocks/>
            <a:endCxn id="22" idx="3"/>
          </p:cNvCxnSpPr>
          <p:nvPr/>
        </p:nvCxnSpPr>
        <p:spPr>
          <a:xfrm flipH="1">
            <a:off x="9275865" y="5356310"/>
            <a:ext cx="1207206" cy="0"/>
          </a:xfrm>
          <a:prstGeom prst="straightConnector1">
            <a:avLst/>
          </a:prstGeom>
          <a:ln>
            <a:solidFill>
              <a:srgbClr val="B73B5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037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descr="Map&#10;&#10;Description automatically generated">
            <a:extLst>
              <a:ext uri="{FF2B5EF4-FFF2-40B4-BE49-F238E27FC236}">
                <a16:creationId xmlns:a16="http://schemas.microsoft.com/office/drawing/2014/main" id="{03219518-768B-47B8-8CB8-BE6278C6C7EA}"/>
              </a:ext>
            </a:extLst>
          </p:cNvPr>
          <p:cNvPicPr>
            <a:picLocks noChangeAspect="1"/>
          </p:cNvPicPr>
          <p:nvPr/>
        </p:nvPicPr>
        <p:blipFill>
          <a:blip r:embed="rId3"/>
          <a:stretch>
            <a:fillRect/>
          </a:stretch>
        </p:blipFill>
        <p:spPr>
          <a:xfrm>
            <a:off x="6182096" y="1752437"/>
            <a:ext cx="5881254" cy="4109535"/>
          </a:xfrm>
          <a:prstGeom prst="rect">
            <a:avLst/>
          </a:prstGeom>
        </p:spPr>
      </p:pic>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PRECIPITATION ANALYSIS</a:t>
            </a:r>
          </a:p>
        </p:txBody>
      </p:sp>
      <p:pic>
        <p:nvPicPr>
          <p:cNvPr id="24" name="Picture 24" descr="Map&#10;&#10;Description automatically generated">
            <a:extLst>
              <a:ext uri="{FF2B5EF4-FFF2-40B4-BE49-F238E27FC236}">
                <a16:creationId xmlns:a16="http://schemas.microsoft.com/office/drawing/2014/main" id="{66DE15A0-C4BF-4E77-BE72-C4341B598F59}"/>
              </a:ext>
            </a:extLst>
          </p:cNvPr>
          <p:cNvPicPr>
            <a:picLocks noChangeAspect="1"/>
          </p:cNvPicPr>
          <p:nvPr/>
        </p:nvPicPr>
        <p:blipFill>
          <a:blip r:embed="rId4"/>
          <a:stretch>
            <a:fillRect/>
          </a:stretch>
        </p:blipFill>
        <p:spPr>
          <a:xfrm>
            <a:off x="174170" y="1752436"/>
            <a:ext cx="5881255" cy="4109536"/>
          </a:xfrm>
          <a:prstGeom prst="rect">
            <a:avLst/>
          </a:prstGeom>
        </p:spPr>
      </p:pic>
      <p:sp>
        <p:nvSpPr>
          <p:cNvPr id="51" name="TextBox 50">
            <a:extLst>
              <a:ext uri="{FF2B5EF4-FFF2-40B4-BE49-F238E27FC236}">
                <a16:creationId xmlns:a16="http://schemas.microsoft.com/office/drawing/2014/main" id="{47B7346F-589B-4C2B-BC90-ACA881BBD54D}"/>
              </a:ext>
            </a:extLst>
          </p:cNvPr>
          <p:cNvSpPr txBox="1"/>
          <p:nvPr/>
        </p:nvSpPr>
        <p:spPr>
          <a:xfrm>
            <a:off x="529442" y="1375262"/>
            <a:ext cx="5941422"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Total Event Precipitation: Hurricane Eta</a:t>
            </a:r>
            <a:endParaRPr lang="en-US" sz="2000">
              <a:solidFill>
                <a:schemeClr val="tx1">
                  <a:lumMod val="75000"/>
                  <a:lumOff val="25000"/>
                </a:schemeClr>
              </a:solidFill>
              <a:latin typeface="Century Gothic"/>
              <a:cs typeface="Calibri"/>
            </a:endParaRPr>
          </a:p>
          <a:p>
            <a:pPr algn="l"/>
            <a:endParaRPr lang="en-US">
              <a:cs typeface="Calibri"/>
            </a:endParaRPr>
          </a:p>
        </p:txBody>
      </p:sp>
      <p:sp>
        <p:nvSpPr>
          <p:cNvPr id="9" name="TextBox 8">
            <a:extLst>
              <a:ext uri="{FF2B5EF4-FFF2-40B4-BE49-F238E27FC236}">
                <a16:creationId xmlns:a16="http://schemas.microsoft.com/office/drawing/2014/main" id="{87ADA58F-D92F-4506-8A8B-63E0D0BD3F21}"/>
              </a:ext>
            </a:extLst>
          </p:cNvPr>
          <p:cNvSpPr txBox="1"/>
          <p:nvPr/>
        </p:nvSpPr>
        <p:spPr>
          <a:xfrm>
            <a:off x="6387045" y="1380705"/>
            <a:ext cx="5473337"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Total Event Precipitation: Hurricane Iota</a:t>
            </a:r>
            <a:r>
              <a:rPr lang="en-US" sz="2000" dirty="0">
                <a:solidFill>
                  <a:schemeClr val="tx1">
                    <a:lumMod val="75000"/>
                    <a:lumOff val="25000"/>
                  </a:schemeClr>
                </a:solidFill>
                <a:latin typeface="Centur Gothic"/>
                <a:cs typeface="Calibri"/>
              </a:rPr>
              <a:t> </a:t>
            </a:r>
          </a:p>
          <a:p>
            <a:pPr algn="l"/>
            <a:endParaRPr lang="en-US">
              <a:cs typeface="Calibri"/>
            </a:endParaRPr>
          </a:p>
        </p:txBody>
      </p:sp>
      <p:sp>
        <p:nvSpPr>
          <p:cNvPr id="25" name="TextBox 24">
            <a:extLst>
              <a:ext uri="{FF2B5EF4-FFF2-40B4-BE49-F238E27FC236}">
                <a16:creationId xmlns:a16="http://schemas.microsoft.com/office/drawing/2014/main" id="{54997474-4F2B-4D7A-85CB-D534CD6050E2}"/>
              </a:ext>
            </a:extLst>
          </p:cNvPr>
          <p:cNvSpPr txBox="1"/>
          <p:nvPr/>
        </p:nvSpPr>
        <p:spPr>
          <a:xfrm>
            <a:off x="10768316" y="6154437"/>
            <a:ext cx="1581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Watersheds</a:t>
            </a:r>
          </a:p>
        </p:txBody>
      </p:sp>
      <p:pic>
        <p:nvPicPr>
          <p:cNvPr id="49" name="Picture 11">
            <a:extLst>
              <a:ext uri="{FF2B5EF4-FFF2-40B4-BE49-F238E27FC236}">
                <a16:creationId xmlns:a16="http://schemas.microsoft.com/office/drawing/2014/main" id="{DF1DC22F-5615-4B7B-9BED-2E8795DBF376}"/>
              </a:ext>
            </a:extLst>
          </p:cNvPr>
          <p:cNvPicPr>
            <a:picLocks noChangeAspect="1"/>
          </p:cNvPicPr>
          <p:nvPr/>
        </p:nvPicPr>
        <p:blipFill>
          <a:blip r:embed="rId5"/>
          <a:stretch>
            <a:fillRect/>
          </a:stretch>
        </p:blipFill>
        <p:spPr>
          <a:xfrm>
            <a:off x="10250468" y="6241102"/>
            <a:ext cx="530143" cy="163065"/>
          </a:xfrm>
          <a:prstGeom prst="rect">
            <a:avLst/>
          </a:prstGeom>
        </p:spPr>
      </p:pic>
      <p:sp>
        <p:nvSpPr>
          <p:cNvPr id="2" name="Rectangle 1">
            <a:extLst>
              <a:ext uri="{FF2B5EF4-FFF2-40B4-BE49-F238E27FC236}">
                <a16:creationId xmlns:a16="http://schemas.microsoft.com/office/drawing/2014/main" id="{EE1E5242-B960-4752-8087-C82008830E25}"/>
              </a:ext>
            </a:extLst>
          </p:cNvPr>
          <p:cNvSpPr/>
          <p:nvPr/>
        </p:nvSpPr>
        <p:spPr>
          <a:xfrm>
            <a:off x="2575499" y="6162927"/>
            <a:ext cx="590437" cy="256474"/>
          </a:xfrm>
          <a:prstGeom prst="rect">
            <a:avLst/>
          </a:prstGeom>
          <a:solidFill>
            <a:srgbClr val="F7FC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47B4F1E-1E2E-47BC-8E8F-221A2C097A70}"/>
              </a:ext>
            </a:extLst>
          </p:cNvPr>
          <p:cNvSpPr/>
          <p:nvPr/>
        </p:nvSpPr>
        <p:spPr>
          <a:xfrm>
            <a:off x="8745648" y="6162927"/>
            <a:ext cx="590437" cy="256474"/>
          </a:xfrm>
          <a:prstGeom prst="rect">
            <a:avLst/>
          </a:prstGeom>
          <a:solidFill>
            <a:srgbClr val="0840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9E451A-2BD9-40EB-B61E-CBEC328B2357}"/>
              </a:ext>
            </a:extLst>
          </p:cNvPr>
          <p:cNvSpPr/>
          <p:nvPr/>
        </p:nvSpPr>
        <p:spPr>
          <a:xfrm>
            <a:off x="4093077" y="6162926"/>
            <a:ext cx="590437" cy="256474"/>
          </a:xfrm>
          <a:prstGeom prst="rect">
            <a:avLst/>
          </a:prstGeom>
          <a:solidFill>
            <a:srgbClr val="CCEB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489BF12-C11A-4EA1-A921-1D6261883222}"/>
              </a:ext>
            </a:extLst>
          </p:cNvPr>
          <p:cNvSpPr/>
          <p:nvPr/>
        </p:nvSpPr>
        <p:spPr>
          <a:xfrm>
            <a:off x="5621325" y="6162926"/>
            <a:ext cx="590437" cy="256474"/>
          </a:xfrm>
          <a:prstGeom prst="rect">
            <a:avLst/>
          </a:prstGeom>
          <a:solidFill>
            <a:srgbClr val="7BCC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D13E43F-7974-4C07-96C3-E675B40CA663}"/>
              </a:ext>
            </a:extLst>
          </p:cNvPr>
          <p:cNvSpPr/>
          <p:nvPr/>
        </p:nvSpPr>
        <p:spPr>
          <a:xfrm>
            <a:off x="7177117" y="6162926"/>
            <a:ext cx="590437" cy="256474"/>
          </a:xfrm>
          <a:prstGeom prst="rect">
            <a:avLst/>
          </a:prstGeom>
          <a:solidFill>
            <a:srgbClr val="2B8C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9BE6425-DDB7-47D3-9A55-24F0949FE55E}"/>
              </a:ext>
            </a:extLst>
          </p:cNvPr>
          <p:cNvSpPr txBox="1"/>
          <p:nvPr/>
        </p:nvSpPr>
        <p:spPr>
          <a:xfrm>
            <a:off x="3120020" y="6151649"/>
            <a:ext cx="11736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0.00-131</a:t>
            </a:r>
            <a:endParaRPr lang="en-US" sz="1600">
              <a:solidFill>
                <a:schemeClr val="tx1">
                  <a:lumMod val="75000"/>
                  <a:lumOff val="25000"/>
                </a:schemeClr>
              </a:solidFill>
              <a:latin typeface="Century Gothic"/>
              <a:cs typeface="Calibri"/>
            </a:endParaRPr>
          </a:p>
        </p:txBody>
      </p:sp>
      <p:sp>
        <p:nvSpPr>
          <p:cNvPr id="21" name="TextBox 20">
            <a:extLst>
              <a:ext uri="{FF2B5EF4-FFF2-40B4-BE49-F238E27FC236}">
                <a16:creationId xmlns:a16="http://schemas.microsoft.com/office/drawing/2014/main" id="{C927B3D9-19EB-488F-A113-04DAE185CF46}"/>
              </a:ext>
            </a:extLst>
          </p:cNvPr>
          <p:cNvSpPr txBox="1"/>
          <p:nvPr/>
        </p:nvSpPr>
        <p:spPr>
          <a:xfrm>
            <a:off x="7779214" y="6153188"/>
            <a:ext cx="11736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363-546</a:t>
            </a:r>
          </a:p>
        </p:txBody>
      </p:sp>
      <p:sp>
        <p:nvSpPr>
          <p:cNvPr id="23" name="TextBox 22">
            <a:extLst>
              <a:ext uri="{FF2B5EF4-FFF2-40B4-BE49-F238E27FC236}">
                <a16:creationId xmlns:a16="http://schemas.microsoft.com/office/drawing/2014/main" id="{0A96FA41-BBA6-4B60-92D8-1C0CCE465BAD}"/>
              </a:ext>
            </a:extLst>
          </p:cNvPr>
          <p:cNvSpPr txBox="1"/>
          <p:nvPr/>
        </p:nvSpPr>
        <p:spPr>
          <a:xfrm>
            <a:off x="6178666" y="6155204"/>
            <a:ext cx="11736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236-362</a:t>
            </a:r>
            <a:endParaRPr lang="en-US" sz="1600">
              <a:solidFill>
                <a:schemeClr val="tx1">
                  <a:lumMod val="75000"/>
                  <a:lumOff val="25000"/>
                </a:schemeClr>
              </a:solidFill>
              <a:latin typeface="Century Gothic"/>
              <a:cs typeface="Calibri"/>
            </a:endParaRPr>
          </a:p>
        </p:txBody>
      </p:sp>
      <p:sp>
        <p:nvSpPr>
          <p:cNvPr id="26" name="TextBox 25">
            <a:extLst>
              <a:ext uri="{FF2B5EF4-FFF2-40B4-BE49-F238E27FC236}">
                <a16:creationId xmlns:a16="http://schemas.microsoft.com/office/drawing/2014/main" id="{424C780C-092B-42C0-A1E5-F857B412591C}"/>
              </a:ext>
            </a:extLst>
          </p:cNvPr>
          <p:cNvSpPr txBox="1"/>
          <p:nvPr/>
        </p:nvSpPr>
        <p:spPr>
          <a:xfrm>
            <a:off x="4625545" y="6151645"/>
            <a:ext cx="11736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132-235</a:t>
            </a:r>
            <a:endParaRPr lang="en-US" sz="1600">
              <a:solidFill>
                <a:schemeClr val="tx1">
                  <a:lumMod val="75000"/>
                  <a:lumOff val="25000"/>
                </a:schemeClr>
              </a:solidFill>
              <a:latin typeface="Century Gothic"/>
              <a:cs typeface="Calibri"/>
            </a:endParaRPr>
          </a:p>
        </p:txBody>
      </p:sp>
      <p:sp>
        <p:nvSpPr>
          <p:cNvPr id="28" name="TextBox 27">
            <a:extLst>
              <a:ext uri="{FF2B5EF4-FFF2-40B4-BE49-F238E27FC236}">
                <a16:creationId xmlns:a16="http://schemas.microsoft.com/office/drawing/2014/main" id="{15BB53FD-ADD5-49EE-A48C-F03739C8FBD5}"/>
              </a:ext>
            </a:extLst>
          </p:cNvPr>
          <p:cNvSpPr txBox="1"/>
          <p:nvPr/>
        </p:nvSpPr>
        <p:spPr>
          <a:xfrm>
            <a:off x="9274117" y="6154818"/>
            <a:ext cx="11736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547-957</a:t>
            </a:r>
            <a:endParaRPr lang="en-US" sz="1600">
              <a:solidFill>
                <a:schemeClr val="tx1">
                  <a:lumMod val="75000"/>
                  <a:lumOff val="25000"/>
                </a:schemeClr>
              </a:solidFill>
              <a:latin typeface="Century Gothic"/>
              <a:cs typeface="Calibri"/>
            </a:endParaRPr>
          </a:p>
        </p:txBody>
      </p:sp>
      <p:pic>
        <p:nvPicPr>
          <p:cNvPr id="5" name="Graphic 6" descr="Arrow Up with solid fill">
            <a:extLst>
              <a:ext uri="{FF2B5EF4-FFF2-40B4-BE49-F238E27FC236}">
                <a16:creationId xmlns:a16="http://schemas.microsoft.com/office/drawing/2014/main" id="{4E21DBC8-D25B-4673-AE3C-DD395281DD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407" y="5332873"/>
            <a:ext cx="422317" cy="482242"/>
          </a:xfrm>
          <a:prstGeom prst="rect">
            <a:avLst/>
          </a:prstGeom>
        </p:spPr>
      </p:pic>
      <p:grpSp>
        <p:nvGrpSpPr>
          <p:cNvPr id="7" name="Group 6">
            <a:extLst>
              <a:ext uri="{FF2B5EF4-FFF2-40B4-BE49-F238E27FC236}">
                <a16:creationId xmlns:a16="http://schemas.microsoft.com/office/drawing/2014/main" id="{43832491-86BE-40F1-8499-D632ED133F1B}"/>
              </a:ext>
            </a:extLst>
          </p:cNvPr>
          <p:cNvGrpSpPr/>
          <p:nvPr/>
        </p:nvGrpSpPr>
        <p:grpSpPr>
          <a:xfrm>
            <a:off x="515581" y="5432693"/>
            <a:ext cx="2599036" cy="378621"/>
            <a:chOff x="527126" y="6029439"/>
            <a:chExt cx="2743198" cy="466528"/>
          </a:xfrm>
        </p:grpSpPr>
        <p:pic>
          <p:nvPicPr>
            <p:cNvPr id="33" name="Graphic 23">
              <a:extLst>
                <a:ext uri="{FF2B5EF4-FFF2-40B4-BE49-F238E27FC236}">
                  <a16:creationId xmlns:a16="http://schemas.microsoft.com/office/drawing/2014/main" id="{77D26063-0B0E-4FA7-B3CC-DA7FC5811B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834" y="6315634"/>
              <a:ext cx="2125355" cy="180333"/>
            </a:xfrm>
            <a:prstGeom prst="rect">
              <a:avLst/>
            </a:prstGeom>
          </p:spPr>
        </p:pic>
        <p:sp>
          <p:nvSpPr>
            <p:cNvPr id="34" name="TextBox 10">
              <a:extLst>
                <a:ext uri="{FF2B5EF4-FFF2-40B4-BE49-F238E27FC236}">
                  <a16:creationId xmlns:a16="http://schemas.microsoft.com/office/drawing/2014/main" id="{A7AC7110-F9A9-4B3F-A9DE-D4A0E19CF87B}"/>
                </a:ext>
              </a:extLst>
            </p:cNvPr>
            <p:cNvSpPr txBox="1"/>
            <p:nvPr/>
          </p:nvSpPr>
          <p:spPr>
            <a:xfrm>
              <a:off x="527126" y="6029439"/>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cs typeface="Calibri"/>
                </a:rPr>
                <a:t>0   </a:t>
              </a:r>
              <a:r>
                <a:rPr lang="en-US" sz="1100" b="1" dirty="0">
                  <a:solidFill>
                    <a:schemeClr val="tx1">
                      <a:lumMod val="75000"/>
                      <a:lumOff val="25000"/>
                    </a:schemeClr>
                  </a:solidFill>
                  <a:latin typeface="Century Gothic"/>
                  <a:cs typeface="Calibri"/>
                </a:rPr>
                <a:t>                   </a:t>
              </a:r>
              <a:r>
                <a:rPr lang="en-US" sz="1200" b="1" dirty="0">
                  <a:solidFill>
                    <a:schemeClr val="tx1">
                      <a:lumMod val="75000"/>
                      <a:lumOff val="25000"/>
                    </a:schemeClr>
                  </a:solidFill>
                  <a:latin typeface="Century Gothic"/>
                  <a:cs typeface="Calibri"/>
                </a:rPr>
                <a:t>160 </a:t>
              </a:r>
              <a:r>
                <a:rPr lang="en-US" sz="1100" b="1" dirty="0">
                  <a:solidFill>
                    <a:schemeClr val="tx1">
                      <a:lumMod val="75000"/>
                      <a:lumOff val="25000"/>
                    </a:schemeClr>
                  </a:solidFill>
                  <a:latin typeface="Century Gothic"/>
                  <a:cs typeface="Calibri"/>
                </a:rPr>
                <a:t>              </a:t>
              </a:r>
              <a:r>
                <a:rPr lang="en-US" sz="1200" b="1" dirty="0">
                  <a:solidFill>
                    <a:schemeClr val="tx1">
                      <a:lumMod val="75000"/>
                      <a:lumOff val="25000"/>
                    </a:schemeClr>
                  </a:solidFill>
                  <a:latin typeface="Century Gothic"/>
                  <a:cs typeface="Calibri"/>
                </a:rPr>
                <a:t>322 Km</a:t>
              </a:r>
              <a:endParaRPr lang="en-US" sz="1100" b="1" dirty="0">
                <a:solidFill>
                  <a:schemeClr val="tx1">
                    <a:lumMod val="75000"/>
                    <a:lumOff val="25000"/>
                  </a:schemeClr>
                </a:solidFill>
                <a:latin typeface="Century Gothic"/>
                <a:cs typeface="Calibri"/>
              </a:endParaRPr>
            </a:p>
          </p:txBody>
        </p:sp>
      </p:grpSp>
      <p:grpSp>
        <p:nvGrpSpPr>
          <p:cNvPr id="37" name="Group 36">
            <a:extLst>
              <a:ext uri="{FF2B5EF4-FFF2-40B4-BE49-F238E27FC236}">
                <a16:creationId xmlns:a16="http://schemas.microsoft.com/office/drawing/2014/main" id="{B66DFB5C-B77D-4C78-A031-B47558C6DDEB}"/>
              </a:ext>
            </a:extLst>
          </p:cNvPr>
          <p:cNvGrpSpPr/>
          <p:nvPr/>
        </p:nvGrpSpPr>
        <p:grpSpPr>
          <a:xfrm>
            <a:off x="6524495" y="5432693"/>
            <a:ext cx="2599036" cy="378621"/>
            <a:chOff x="527126" y="6029439"/>
            <a:chExt cx="2743198" cy="466528"/>
          </a:xfrm>
        </p:grpSpPr>
        <p:pic>
          <p:nvPicPr>
            <p:cNvPr id="38" name="Graphic 23">
              <a:extLst>
                <a:ext uri="{FF2B5EF4-FFF2-40B4-BE49-F238E27FC236}">
                  <a16:creationId xmlns:a16="http://schemas.microsoft.com/office/drawing/2014/main" id="{DD57A0C7-A4CB-4F7B-AFCB-33806F46E0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834" y="6315634"/>
              <a:ext cx="2125355" cy="180333"/>
            </a:xfrm>
            <a:prstGeom prst="rect">
              <a:avLst/>
            </a:prstGeom>
          </p:spPr>
        </p:pic>
        <p:sp>
          <p:nvSpPr>
            <p:cNvPr id="41" name="TextBox 10">
              <a:extLst>
                <a:ext uri="{FF2B5EF4-FFF2-40B4-BE49-F238E27FC236}">
                  <a16:creationId xmlns:a16="http://schemas.microsoft.com/office/drawing/2014/main" id="{C48D2432-58C9-484B-9137-435516D6BD0B}"/>
                </a:ext>
              </a:extLst>
            </p:cNvPr>
            <p:cNvSpPr txBox="1"/>
            <p:nvPr/>
          </p:nvSpPr>
          <p:spPr>
            <a:xfrm>
              <a:off x="527126" y="6029439"/>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cs typeface="Calibri"/>
                </a:rPr>
                <a:t>0   </a:t>
              </a:r>
              <a:r>
                <a:rPr lang="en-US" sz="1100" b="1" dirty="0">
                  <a:solidFill>
                    <a:schemeClr val="tx1">
                      <a:lumMod val="75000"/>
                      <a:lumOff val="25000"/>
                    </a:schemeClr>
                  </a:solidFill>
                  <a:latin typeface="Century Gothic"/>
                  <a:cs typeface="Calibri"/>
                </a:rPr>
                <a:t>                   </a:t>
              </a:r>
              <a:r>
                <a:rPr lang="en-US" sz="1200" b="1" dirty="0">
                  <a:solidFill>
                    <a:schemeClr val="tx1">
                      <a:lumMod val="75000"/>
                      <a:lumOff val="25000"/>
                    </a:schemeClr>
                  </a:solidFill>
                  <a:latin typeface="Century Gothic"/>
                  <a:cs typeface="Calibri"/>
                </a:rPr>
                <a:t>160 </a:t>
              </a:r>
              <a:r>
                <a:rPr lang="en-US" sz="1100" b="1" dirty="0">
                  <a:solidFill>
                    <a:schemeClr val="tx1">
                      <a:lumMod val="75000"/>
                      <a:lumOff val="25000"/>
                    </a:schemeClr>
                  </a:solidFill>
                  <a:latin typeface="Century Gothic"/>
                  <a:cs typeface="Calibri"/>
                </a:rPr>
                <a:t>              </a:t>
              </a:r>
              <a:r>
                <a:rPr lang="en-US" sz="1200" b="1" dirty="0">
                  <a:solidFill>
                    <a:schemeClr val="tx1">
                      <a:lumMod val="75000"/>
                      <a:lumOff val="25000"/>
                    </a:schemeClr>
                  </a:solidFill>
                  <a:latin typeface="Century Gothic"/>
                  <a:cs typeface="Calibri"/>
                </a:rPr>
                <a:t>322 Km</a:t>
              </a:r>
              <a:endParaRPr lang="en-US" sz="1100" b="1" dirty="0">
                <a:solidFill>
                  <a:schemeClr val="tx1">
                    <a:lumMod val="75000"/>
                    <a:lumOff val="25000"/>
                  </a:schemeClr>
                </a:solidFill>
                <a:latin typeface="Century Gothic"/>
                <a:cs typeface="Calibri"/>
              </a:endParaRPr>
            </a:p>
          </p:txBody>
        </p:sp>
      </p:grpSp>
      <p:pic>
        <p:nvPicPr>
          <p:cNvPr id="42" name="Graphic 6" descr="Arrow Up with solid fill">
            <a:extLst>
              <a:ext uri="{FF2B5EF4-FFF2-40B4-BE49-F238E27FC236}">
                <a16:creationId xmlns:a16="http://schemas.microsoft.com/office/drawing/2014/main" id="{13E7E793-7803-46CE-91F6-8129A25156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7321" y="5332873"/>
            <a:ext cx="422317" cy="482242"/>
          </a:xfrm>
          <a:prstGeom prst="rect">
            <a:avLst/>
          </a:prstGeom>
        </p:spPr>
      </p:pic>
      <p:sp>
        <p:nvSpPr>
          <p:cNvPr id="8" name="TextBox 7">
            <a:extLst>
              <a:ext uri="{FF2B5EF4-FFF2-40B4-BE49-F238E27FC236}">
                <a16:creationId xmlns:a16="http://schemas.microsoft.com/office/drawing/2014/main" id="{40518570-5611-4FBA-98E2-80171B8F3B13}"/>
              </a:ext>
            </a:extLst>
          </p:cNvPr>
          <p:cNvSpPr txBox="1"/>
          <p:nvPr/>
        </p:nvSpPr>
        <p:spPr>
          <a:xfrm>
            <a:off x="87085" y="608511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Precipitation in mm:</a:t>
            </a:r>
            <a:endParaRPr lang="en-US">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1452468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76BE4D-B08A-4ED6-B29F-EC12C5AC79CB}"/>
              </a:ext>
            </a:extLst>
          </p:cNvPr>
          <p:cNvSpPr txBox="1"/>
          <p:nvPr/>
        </p:nvSpPr>
        <p:spPr>
          <a:xfrm>
            <a:off x="2145306" y="870001"/>
            <a:ext cx="3740153" cy="776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 Gothic"/>
              </a:rPr>
              <a:t>Total Event Precipitation: Hurricane Eta</a:t>
            </a:r>
            <a:endParaRPr lang="en-US" b="1">
              <a:solidFill>
                <a:schemeClr val="bg1"/>
              </a:solidFill>
              <a:cs typeface="Calibri"/>
            </a:endParaRPr>
          </a:p>
        </p:txBody>
      </p:sp>
      <p:grpSp>
        <p:nvGrpSpPr>
          <p:cNvPr id="71" name="Group 70">
            <a:extLst>
              <a:ext uri="{FF2B5EF4-FFF2-40B4-BE49-F238E27FC236}">
                <a16:creationId xmlns:a16="http://schemas.microsoft.com/office/drawing/2014/main" id="{64494BB1-C5F2-4CCD-B78A-9E2D78DB140D}"/>
              </a:ext>
            </a:extLst>
          </p:cNvPr>
          <p:cNvGrpSpPr/>
          <p:nvPr/>
        </p:nvGrpSpPr>
        <p:grpSpPr>
          <a:xfrm>
            <a:off x="3752584" y="1533055"/>
            <a:ext cx="8924114" cy="3890660"/>
            <a:chOff x="1981449" y="1224136"/>
            <a:chExt cx="8924114" cy="3890660"/>
          </a:xfrm>
        </p:grpSpPr>
        <p:pic>
          <p:nvPicPr>
            <p:cNvPr id="8" name="Picture 8" descr="Map&#10;&#10;Description automatically generated">
              <a:extLst>
                <a:ext uri="{FF2B5EF4-FFF2-40B4-BE49-F238E27FC236}">
                  <a16:creationId xmlns:a16="http://schemas.microsoft.com/office/drawing/2014/main" id="{AC461DD0-A996-4370-B1AB-B3A7329667D3}"/>
                </a:ext>
              </a:extLst>
            </p:cNvPr>
            <p:cNvPicPr>
              <a:picLocks noChangeAspect="1"/>
            </p:cNvPicPr>
            <p:nvPr/>
          </p:nvPicPr>
          <p:blipFill>
            <a:blip r:embed="rId3"/>
            <a:stretch>
              <a:fillRect/>
            </a:stretch>
          </p:blipFill>
          <p:spPr>
            <a:xfrm>
              <a:off x="2070701" y="1538316"/>
              <a:ext cx="4072707" cy="2985211"/>
            </a:xfrm>
            <a:prstGeom prst="rect">
              <a:avLst/>
            </a:prstGeom>
          </p:spPr>
        </p:pic>
        <p:pic>
          <p:nvPicPr>
            <p:cNvPr id="9" name="Picture 9" descr="Map&#10;&#10;Description automatically generated">
              <a:extLst>
                <a:ext uri="{FF2B5EF4-FFF2-40B4-BE49-F238E27FC236}">
                  <a16:creationId xmlns:a16="http://schemas.microsoft.com/office/drawing/2014/main" id="{7C1110A2-8F6E-4DB6-9680-2EE02ED611EC}"/>
                </a:ext>
              </a:extLst>
            </p:cNvPr>
            <p:cNvPicPr>
              <a:picLocks noChangeAspect="1"/>
            </p:cNvPicPr>
            <p:nvPr/>
          </p:nvPicPr>
          <p:blipFill>
            <a:blip r:embed="rId4"/>
            <a:stretch>
              <a:fillRect/>
            </a:stretch>
          </p:blipFill>
          <p:spPr>
            <a:xfrm>
              <a:off x="6312836" y="1538316"/>
              <a:ext cx="3856071" cy="2985211"/>
            </a:xfrm>
            <a:prstGeom prst="rect">
              <a:avLst/>
            </a:prstGeom>
          </p:spPr>
        </p:pic>
        <p:sp>
          <p:nvSpPr>
            <p:cNvPr id="7" name="TextBox 6">
              <a:extLst>
                <a:ext uri="{FF2B5EF4-FFF2-40B4-BE49-F238E27FC236}">
                  <a16:creationId xmlns:a16="http://schemas.microsoft.com/office/drawing/2014/main" id="{40D6A614-9D3A-4FDE-805A-43A6A75B2107}"/>
                </a:ext>
              </a:extLst>
            </p:cNvPr>
            <p:cNvSpPr txBox="1"/>
            <p:nvPr/>
          </p:nvSpPr>
          <p:spPr>
            <a:xfrm>
              <a:off x="6292409" y="1259607"/>
              <a:ext cx="46131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3F3F3F"/>
                  </a:solidFill>
                  <a:latin typeface="Century Gothic"/>
                </a:rPr>
                <a:t>Total Event Precipitation: Hurricane Iota</a:t>
              </a:r>
              <a:endParaRPr lang="en-US" sz="1600" dirty="0">
                <a:solidFill>
                  <a:srgbClr val="3F3F3F"/>
                </a:solidFill>
                <a:latin typeface="Century Gothic"/>
                <a:cs typeface="Calibri"/>
              </a:endParaRPr>
            </a:p>
          </p:txBody>
        </p:sp>
        <p:sp>
          <p:nvSpPr>
            <p:cNvPr id="10" name="TextBox 9">
              <a:extLst>
                <a:ext uri="{FF2B5EF4-FFF2-40B4-BE49-F238E27FC236}">
                  <a16:creationId xmlns:a16="http://schemas.microsoft.com/office/drawing/2014/main" id="{69EF9F8D-A004-4CDA-AF41-8022AFCA347B}"/>
                </a:ext>
              </a:extLst>
            </p:cNvPr>
            <p:cNvSpPr txBox="1"/>
            <p:nvPr/>
          </p:nvSpPr>
          <p:spPr>
            <a:xfrm>
              <a:off x="2165271" y="1224136"/>
              <a:ext cx="418521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3F3F3F"/>
                  </a:solidFill>
                  <a:latin typeface="Century Gothic"/>
                  <a:cs typeface="Calibri"/>
                </a:rPr>
                <a:t>Total Event Precipitation: Hurricane Eta</a:t>
              </a:r>
              <a:endParaRPr lang="en-US" sz="1600" dirty="0">
                <a:solidFill>
                  <a:srgbClr val="3F3F3F"/>
                </a:solidFill>
                <a:cs typeface="Calibri"/>
              </a:endParaRPr>
            </a:p>
          </p:txBody>
        </p:sp>
        <p:pic>
          <p:nvPicPr>
            <p:cNvPr id="3" name="Picture 11">
              <a:extLst>
                <a:ext uri="{FF2B5EF4-FFF2-40B4-BE49-F238E27FC236}">
                  <a16:creationId xmlns:a16="http://schemas.microsoft.com/office/drawing/2014/main" id="{CEDDE276-93F8-4E8D-8E09-75DFA104D503}"/>
                </a:ext>
              </a:extLst>
            </p:cNvPr>
            <p:cNvPicPr>
              <a:picLocks noChangeAspect="1"/>
            </p:cNvPicPr>
            <p:nvPr/>
          </p:nvPicPr>
          <p:blipFill>
            <a:blip r:embed="rId5"/>
            <a:stretch>
              <a:fillRect/>
            </a:stretch>
          </p:blipFill>
          <p:spPr>
            <a:xfrm>
              <a:off x="9069245" y="4659692"/>
              <a:ext cx="363806" cy="114265"/>
            </a:xfrm>
            <a:prstGeom prst="rect">
              <a:avLst/>
            </a:prstGeom>
          </p:spPr>
        </p:pic>
        <p:sp>
          <p:nvSpPr>
            <p:cNvPr id="4" name="Rectangle 3">
              <a:extLst>
                <a:ext uri="{FF2B5EF4-FFF2-40B4-BE49-F238E27FC236}">
                  <a16:creationId xmlns:a16="http://schemas.microsoft.com/office/drawing/2014/main" id="{CECA454E-2173-4733-9B98-0516D5188786}"/>
                </a:ext>
              </a:extLst>
            </p:cNvPr>
            <p:cNvSpPr/>
            <p:nvPr/>
          </p:nvSpPr>
          <p:spPr>
            <a:xfrm>
              <a:off x="3668505" y="4625507"/>
              <a:ext cx="405182" cy="179720"/>
            </a:xfrm>
            <a:prstGeom prst="rect">
              <a:avLst/>
            </a:prstGeom>
            <a:solidFill>
              <a:srgbClr val="F7FC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5" name="Rectangle 4">
              <a:extLst>
                <a:ext uri="{FF2B5EF4-FFF2-40B4-BE49-F238E27FC236}">
                  <a16:creationId xmlns:a16="http://schemas.microsoft.com/office/drawing/2014/main" id="{03760900-378C-46F7-A0C9-9F161DA48CF7}"/>
                </a:ext>
              </a:extLst>
            </p:cNvPr>
            <p:cNvSpPr/>
            <p:nvPr/>
          </p:nvSpPr>
          <p:spPr>
            <a:xfrm>
              <a:off x="7897813" y="4625975"/>
              <a:ext cx="407988" cy="179388"/>
            </a:xfrm>
            <a:prstGeom prst="rect">
              <a:avLst/>
            </a:prstGeom>
            <a:solidFill>
              <a:srgbClr val="0840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6" name="Rectangle 5">
              <a:extLst>
                <a:ext uri="{FF2B5EF4-FFF2-40B4-BE49-F238E27FC236}">
                  <a16:creationId xmlns:a16="http://schemas.microsoft.com/office/drawing/2014/main" id="{2DAA7EA4-76DB-4BC9-AC04-A98CDCAAEEBC}"/>
                </a:ext>
              </a:extLst>
            </p:cNvPr>
            <p:cNvSpPr/>
            <p:nvPr/>
          </p:nvSpPr>
          <p:spPr>
            <a:xfrm>
              <a:off x="4727057" y="4625506"/>
              <a:ext cx="405182" cy="179720"/>
            </a:xfrm>
            <a:prstGeom prst="rect">
              <a:avLst/>
            </a:prstGeom>
            <a:solidFill>
              <a:srgbClr val="CCEB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1" name="Rectangle 10">
              <a:extLst>
                <a:ext uri="{FF2B5EF4-FFF2-40B4-BE49-F238E27FC236}">
                  <a16:creationId xmlns:a16="http://schemas.microsoft.com/office/drawing/2014/main" id="{5C4BF01D-351A-4D2D-B451-62C5F32FCFA8}"/>
                </a:ext>
              </a:extLst>
            </p:cNvPr>
            <p:cNvSpPr/>
            <p:nvPr/>
          </p:nvSpPr>
          <p:spPr>
            <a:xfrm>
              <a:off x="5785608" y="4625506"/>
              <a:ext cx="405182" cy="179720"/>
            </a:xfrm>
            <a:prstGeom prst="rect">
              <a:avLst/>
            </a:prstGeom>
            <a:solidFill>
              <a:srgbClr val="7BCC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3" name="Rectangle 12">
              <a:extLst>
                <a:ext uri="{FF2B5EF4-FFF2-40B4-BE49-F238E27FC236}">
                  <a16:creationId xmlns:a16="http://schemas.microsoft.com/office/drawing/2014/main" id="{8521A547-2011-41E9-A359-CC8CE760BDA7}"/>
                </a:ext>
              </a:extLst>
            </p:cNvPr>
            <p:cNvSpPr/>
            <p:nvPr/>
          </p:nvSpPr>
          <p:spPr>
            <a:xfrm>
              <a:off x="6840538" y="4625975"/>
              <a:ext cx="407988" cy="179388"/>
            </a:xfrm>
            <a:prstGeom prst="rect">
              <a:avLst/>
            </a:prstGeom>
            <a:solidFill>
              <a:srgbClr val="2B8C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5" name="TextBox 14">
              <a:extLst>
                <a:ext uri="{FF2B5EF4-FFF2-40B4-BE49-F238E27FC236}">
                  <a16:creationId xmlns:a16="http://schemas.microsoft.com/office/drawing/2014/main" id="{ACCF3B65-3E67-4627-B5A0-B8FC4A4843E4}"/>
                </a:ext>
              </a:extLst>
            </p:cNvPr>
            <p:cNvSpPr txBox="1"/>
            <p:nvPr/>
          </p:nvSpPr>
          <p:spPr>
            <a:xfrm>
              <a:off x="4021583" y="4578636"/>
              <a:ext cx="82599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cs typeface="Calibri"/>
                </a:rPr>
                <a:t>0.00-131</a:t>
              </a:r>
            </a:p>
          </p:txBody>
        </p:sp>
        <p:sp>
          <p:nvSpPr>
            <p:cNvPr id="17" name="TextBox 16">
              <a:extLst>
                <a:ext uri="{FF2B5EF4-FFF2-40B4-BE49-F238E27FC236}">
                  <a16:creationId xmlns:a16="http://schemas.microsoft.com/office/drawing/2014/main" id="{CB4B9488-A120-4099-927D-03F50D4BA155}"/>
                </a:ext>
              </a:extLst>
            </p:cNvPr>
            <p:cNvSpPr txBox="1"/>
            <p:nvPr/>
          </p:nvSpPr>
          <p:spPr>
            <a:xfrm>
              <a:off x="7197744" y="4578636"/>
              <a:ext cx="8054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cs typeface="Calibri"/>
                </a:rPr>
                <a:t>363-546</a:t>
              </a:r>
            </a:p>
          </p:txBody>
        </p:sp>
        <p:sp>
          <p:nvSpPr>
            <p:cNvPr id="19" name="TextBox 18">
              <a:extLst>
                <a:ext uri="{FF2B5EF4-FFF2-40B4-BE49-F238E27FC236}">
                  <a16:creationId xmlns:a16="http://schemas.microsoft.com/office/drawing/2014/main" id="{877CE76B-88B1-4A10-9807-CCA5E473793A}"/>
                </a:ext>
              </a:extLst>
            </p:cNvPr>
            <p:cNvSpPr txBox="1"/>
            <p:nvPr/>
          </p:nvSpPr>
          <p:spPr>
            <a:xfrm>
              <a:off x="6140858" y="4578636"/>
              <a:ext cx="8054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cs typeface="Calibri"/>
                </a:rPr>
                <a:t>236-362</a:t>
              </a:r>
            </a:p>
          </p:txBody>
        </p:sp>
        <p:sp>
          <p:nvSpPr>
            <p:cNvPr id="21" name="TextBox 20">
              <a:extLst>
                <a:ext uri="{FF2B5EF4-FFF2-40B4-BE49-F238E27FC236}">
                  <a16:creationId xmlns:a16="http://schemas.microsoft.com/office/drawing/2014/main" id="{A8B55682-4C9B-4F28-B1BE-429E6E988D56}"/>
                </a:ext>
              </a:extLst>
            </p:cNvPr>
            <p:cNvSpPr txBox="1"/>
            <p:nvPr/>
          </p:nvSpPr>
          <p:spPr>
            <a:xfrm>
              <a:off x="5081936" y="4578636"/>
              <a:ext cx="8054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cs typeface="Calibri"/>
                </a:rPr>
                <a:t>132-235</a:t>
              </a:r>
            </a:p>
          </p:txBody>
        </p:sp>
        <p:sp>
          <p:nvSpPr>
            <p:cNvPr id="43" name="TextBox 42">
              <a:extLst>
                <a:ext uri="{FF2B5EF4-FFF2-40B4-BE49-F238E27FC236}">
                  <a16:creationId xmlns:a16="http://schemas.microsoft.com/office/drawing/2014/main" id="{100B882E-AB57-4320-8957-01A8B20FEBA8}"/>
                </a:ext>
              </a:extLst>
            </p:cNvPr>
            <p:cNvSpPr txBox="1"/>
            <p:nvPr/>
          </p:nvSpPr>
          <p:spPr>
            <a:xfrm>
              <a:off x="8285391" y="4578636"/>
              <a:ext cx="8054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cs typeface="Calibri"/>
                </a:rPr>
                <a:t>547-957</a:t>
              </a:r>
            </a:p>
          </p:txBody>
        </p:sp>
        <p:sp>
          <p:nvSpPr>
            <p:cNvPr id="45" name="TextBox 44">
              <a:extLst>
                <a:ext uri="{FF2B5EF4-FFF2-40B4-BE49-F238E27FC236}">
                  <a16:creationId xmlns:a16="http://schemas.microsoft.com/office/drawing/2014/main" id="{87915536-3A55-4224-A8EA-92EEA708AF82}"/>
                </a:ext>
              </a:extLst>
            </p:cNvPr>
            <p:cNvSpPr txBox="1"/>
            <p:nvPr/>
          </p:nvSpPr>
          <p:spPr>
            <a:xfrm>
              <a:off x="1981449" y="4591576"/>
              <a:ext cx="15014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Precipitation in mm:</a:t>
              </a:r>
            </a:p>
          </p:txBody>
        </p:sp>
        <p:sp>
          <p:nvSpPr>
            <p:cNvPr id="47" name="TextBox 46">
              <a:extLst>
                <a:ext uri="{FF2B5EF4-FFF2-40B4-BE49-F238E27FC236}">
                  <a16:creationId xmlns:a16="http://schemas.microsoft.com/office/drawing/2014/main" id="{0E495939-6839-4E91-8B31-F5D070C7FE40}"/>
                </a:ext>
              </a:extLst>
            </p:cNvPr>
            <p:cNvSpPr txBox="1"/>
            <p:nvPr/>
          </p:nvSpPr>
          <p:spPr>
            <a:xfrm>
              <a:off x="9393721" y="4578636"/>
              <a:ext cx="13940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cs typeface="Calibri"/>
                </a:rPr>
                <a:t>Watersheds</a:t>
              </a:r>
            </a:p>
          </p:txBody>
        </p:sp>
        <p:pic>
          <p:nvPicPr>
            <p:cNvPr id="57" name="Graphic 6" descr="Arrow Up with solid fill">
              <a:extLst>
                <a:ext uri="{FF2B5EF4-FFF2-40B4-BE49-F238E27FC236}">
                  <a16:creationId xmlns:a16="http://schemas.microsoft.com/office/drawing/2014/main" id="{7DF7576A-EE77-42AE-956E-76B62E8647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1643" y="4150651"/>
              <a:ext cx="289811" cy="337924"/>
            </a:xfrm>
            <a:prstGeom prst="rect">
              <a:avLst/>
            </a:prstGeom>
          </p:spPr>
        </p:pic>
        <p:grpSp>
          <p:nvGrpSpPr>
            <p:cNvPr id="61" name="Group 60">
              <a:extLst>
                <a:ext uri="{FF2B5EF4-FFF2-40B4-BE49-F238E27FC236}">
                  <a16:creationId xmlns:a16="http://schemas.microsoft.com/office/drawing/2014/main" id="{0876B811-1669-4652-AD1F-02D96B823CB4}"/>
                </a:ext>
              </a:extLst>
            </p:cNvPr>
            <p:cNvGrpSpPr/>
            <p:nvPr/>
          </p:nvGrpSpPr>
          <p:grpSpPr>
            <a:xfrm>
              <a:off x="2284787" y="4220599"/>
              <a:ext cx="1948320" cy="265313"/>
              <a:chOff x="527126" y="6029439"/>
              <a:chExt cx="2996600" cy="466528"/>
            </a:xfrm>
          </p:grpSpPr>
          <p:pic>
            <p:nvPicPr>
              <p:cNvPr id="59" name="Graphic 23">
                <a:extLst>
                  <a:ext uri="{FF2B5EF4-FFF2-40B4-BE49-F238E27FC236}">
                    <a16:creationId xmlns:a16="http://schemas.microsoft.com/office/drawing/2014/main" id="{E5E9378D-55F3-4A74-B70C-EAD138C1D9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834" y="6315634"/>
                <a:ext cx="2125355" cy="180333"/>
              </a:xfrm>
              <a:prstGeom prst="rect">
                <a:avLst/>
              </a:prstGeom>
            </p:spPr>
          </p:pic>
          <p:sp>
            <p:nvSpPr>
              <p:cNvPr id="60" name="TextBox 10">
                <a:extLst>
                  <a:ext uri="{FF2B5EF4-FFF2-40B4-BE49-F238E27FC236}">
                    <a16:creationId xmlns:a16="http://schemas.microsoft.com/office/drawing/2014/main" id="{DA7988D0-D011-4F8B-82D2-08BC5D45C8BC}"/>
                  </a:ext>
                </a:extLst>
              </p:cNvPr>
              <p:cNvSpPr txBox="1"/>
              <p:nvPr/>
            </p:nvSpPr>
            <p:spPr>
              <a:xfrm>
                <a:off x="527126" y="6029439"/>
                <a:ext cx="2996600" cy="4464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dirty="0">
                    <a:solidFill>
                      <a:srgbClr val="3F3F3F"/>
                    </a:solidFill>
                    <a:latin typeface="Century Gothic"/>
                    <a:cs typeface="Calibri"/>
                  </a:rPr>
                  <a:t>0   </a:t>
                </a:r>
                <a:r>
                  <a:rPr lang="en-US" sz="1000" b="1" dirty="0">
                    <a:solidFill>
                      <a:srgbClr val="3F3F3F"/>
                    </a:solidFill>
                    <a:latin typeface="Century Gothic"/>
                    <a:cs typeface="Calibri"/>
                  </a:rPr>
                  <a:t>             160         </a:t>
                </a:r>
                <a:r>
                  <a:rPr lang="en-US" sz="1050" b="1" dirty="0">
                    <a:solidFill>
                      <a:srgbClr val="3F3F3F"/>
                    </a:solidFill>
                    <a:latin typeface="Century Gothic"/>
                    <a:cs typeface="Calibri"/>
                  </a:rPr>
                  <a:t>322 Km</a:t>
                </a:r>
              </a:p>
            </p:txBody>
          </p:sp>
        </p:grpSp>
        <p:pic>
          <p:nvPicPr>
            <p:cNvPr id="63" name="Graphic 6" descr="Arrow Up with solid fill">
              <a:extLst>
                <a:ext uri="{FF2B5EF4-FFF2-40B4-BE49-F238E27FC236}">
                  <a16:creationId xmlns:a16="http://schemas.microsoft.com/office/drawing/2014/main" id="{1FCB0F5B-C415-4750-8213-D50DB790DE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42197" y="4158279"/>
              <a:ext cx="289811" cy="337924"/>
            </a:xfrm>
            <a:prstGeom prst="rect">
              <a:avLst/>
            </a:prstGeom>
          </p:spPr>
        </p:pic>
        <p:grpSp>
          <p:nvGrpSpPr>
            <p:cNvPr id="67" name="Group 66">
              <a:extLst>
                <a:ext uri="{FF2B5EF4-FFF2-40B4-BE49-F238E27FC236}">
                  <a16:creationId xmlns:a16="http://schemas.microsoft.com/office/drawing/2014/main" id="{0D568B8F-B8D2-410A-A0FF-E6748B0430FD}"/>
                </a:ext>
              </a:extLst>
            </p:cNvPr>
            <p:cNvGrpSpPr/>
            <p:nvPr/>
          </p:nvGrpSpPr>
          <p:grpSpPr>
            <a:xfrm>
              <a:off x="6535341" y="4228227"/>
              <a:ext cx="2174859" cy="265313"/>
              <a:chOff x="527126" y="6029439"/>
              <a:chExt cx="3345028" cy="466528"/>
            </a:xfrm>
          </p:grpSpPr>
          <p:pic>
            <p:nvPicPr>
              <p:cNvPr id="65" name="Graphic 23">
                <a:extLst>
                  <a:ext uri="{FF2B5EF4-FFF2-40B4-BE49-F238E27FC236}">
                    <a16:creationId xmlns:a16="http://schemas.microsoft.com/office/drawing/2014/main" id="{3CDBAFDE-8522-4148-B009-9B1E301F0C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834" y="6315634"/>
                <a:ext cx="2125355" cy="180333"/>
              </a:xfrm>
              <a:prstGeom prst="rect">
                <a:avLst/>
              </a:prstGeom>
            </p:spPr>
          </p:pic>
          <p:sp>
            <p:nvSpPr>
              <p:cNvPr id="66" name="TextBox 10">
                <a:extLst>
                  <a:ext uri="{FF2B5EF4-FFF2-40B4-BE49-F238E27FC236}">
                    <a16:creationId xmlns:a16="http://schemas.microsoft.com/office/drawing/2014/main" id="{257B86B0-72B2-4EE1-952C-FBC35BAA6C78}"/>
                  </a:ext>
                </a:extLst>
              </p:cNvPr>
              <p:cNvSpPr txBox="1"/>
              <p:nvPr/>
            </p:nvSpPr>
            <p:spPr>
              <a:xfrm>
                <a:off x="527126" y="6029439"/>
                <a:ext cx="3345028" cy="4464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dirty="0">
                    <a:solidFill>
                      <a:srgbClr val="3F3F3F"/>
                    </a:solidFill>
                    <a:latin typeface="Century Gothic"/>
                    <a:cs typeface="Calibri"/>
                  </a:rPr>
                  <a:t>0             160          322 Km</a:t>
                </a:r>
              </a:p>
            </p:txBody>
          </p:sp>
        </p:grpSp>
      </p:grpSp>
      <p:graphicFrame>
        <p:nvGraphicFramePr>
          <p:cNvPr id="70" name="Table 34">
            <a:extLst>
              <a:ext uri="{FF2B5EF4-FFF2-40B4-BE49-F238E27FC236}">
                <a16:creationId xmlns:a16="http://schemas.microsoft.com/office/drawing/2014/main" id="{2BA5971D-9E9A-4A5C-8645-CC0C8322021F}"/>
              </a:ext>
            </a:extLst>
          </p:cNvPr>
          <p:cNvGraphicFramePr>
            <a:graphicFrameLocks noGrp="1"/>
          </p:cNvGraphicFramePr>
          <p:nvPr>
            <p:extLst>
              <p:ext uri="{D42A27DB-BD31-4B8C-83A1-F6EECF244321}">
                <p14:modId xmlns:p14="http://schemas.microsoft.com/office/powerpoint/2010/main" val="1082036969"/>
              </p:ext>
            </p:extLst>
          </p:nvPr>
        </p:nvGraphicFramePr>
        <p:xfrm>
          <a:off x="113270" y="1060621"/>
          <a:ext cx="3406699" cy="5383578"/>
        </p:xfrm>
        <a:graphic>
          <a:graphicData uri="http://schemas.openxmlformats.org/drawingml/2006/table">
            <a:tbl>
              <a:tblPr firstRow="1" bandRow="1">
                <a:tableStyleId>{7E9639D4-E3E2-4D34-9284-5A2195B3D0D7}</a:tableStyleId>
              </a:tblPr>
              <a:tblGrid>
                <a:gridCol w="2569539">
                  <a:extLst>
                    <a:ext uri="{9D8B030D-6E8A-4147-A177-3AD203B41FA5}">
                      <a16:colId xmlns:a16="http://schemas.microsoft.com/office/drawing/2014/main" val="2184926862"/>
                    </a:ext>
                  </a:extLst>
                </a:gridCol>
                <a:gridCol w="837160">
                  <a:extLst>
                    <a:ext uri="{9D8B030D-6E8A-4147-A177-3AD203B41FA5}">
                      <a16:colId xmlns:a16="http://schemas.microsoft.com/office/drawing/2014/main" val="1434804357"/>
                    </a:ext>
                  </a:extLst>
                </a:gridCol>
              </a:tblGrid>
              <a:tr h="607240">
                <a:tc gridSpan="2">
                  <a:txBody>
                    <a:bodyPr/>
                    <a:lstStyle/>
                    <a:p>
                      <a:r>
                        <a:rPr lang="en-US" dirty="0">
                          <a:solidFill>
                            <a:schemeClr val="tx1">
                              <a:lumMod val="75000"/>
                              <a:lumOff val="25000"/>
                            </a:schemeClr>
                          </a:solidFill>
                          <a:latin typeface="Century Gothic"/>
                        </a:rPr>
                        <a:t>Total Precipitation for El Cajón Dam (Honduras)</a:t>
                      </a:r>
                    </a:p>
                  </a:txBody>
                  <a:tcPr>
                    <a:lnL w="12700">
                      <a:solidFill>
                        <a:srgbClr val="B73B52"/>
                      </a:solidFill>
                    </a:lnL>
                    <a:lnR w="12700">
                      <a:solidFill>
                        <a:srgbClr val="B73B52"/>
                      </a:solidFill>
                    </a:lnR>
                    <a:lnT w="12700">
                      <a:solidFill>
                        <a:srgbClr val="B73B52"/>
                      </a:solidFill>
                    </a:lnT>
                    <a:lnB w="12700">
                      <a:solidFill>
                        <a:srgbClr val="B73B52"/>
                      </a:solidFill>
                    </a:lnB>
                    <a:solidFill>
                      <a:srgbClr val="B73B52"/>
                    </a:solidFill>
                  </a:tcPr>
                </a:tc>
                <a:tc hMerge="1">
                  <a:txBody>
                    <a:bodyPr/>
                    <a:lstStyle/>
                    <a:p>
                      <a:endParaRPr lang="en-US"/>
                    </a:p>
                  </a:txBody>
                  <a:tcPr marL="0" marR="0" marT="0" marB="0" horzOverflow="overflow"/>
                </a:tc>
                <a:extLst>
                  <a:ext uri="{0D108BD9-81ED-4DB2-BD59-A6C34878D82A}">
                    <a16:rowId xmlns:a16="http://schemas.microsoft.com/office/drawing/2014/main" val="1364348203"/>
                  </a:ext>
                </a:extLst>
              </a:tr>
              <a:tr h="692253">
                <a:tc>
                  <a:txBody>
                    <a:bodyPr/>
                    <a:lstStyle/>
                    <a:p>
                      <a:r>
                        <a:rPr lang="en-US" dirty="0">
                          <a:solidFill>
                            <a:schemeClr val="tx1">
                              <a:lumMod val="75000"/>
                              <a:lumOff val="25000"/>
                            </a:schemeClr>
                          </a:solidFill>
                          <a:latin typeface="Century Gothic"/>
                        </a:rPr>
                        <a:t>Watershed Area:</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tc>
                  <a:txBody>
                    <a:bodyPr/>
                    <a:lstStyle/>
                    <a:p>
                      <a:r>
                        <a:rPr lang="en-US" dirty="0">
                          <a:solidFill>
                            <a:schemeClr val="tx1">
                              <a:lumMod val="75000"/>
                              <a:lumOff val="25000"/>
                            </a:schemeClr>
                          </a:solidFill>
                          <a:latin typeface="Century Gothic"/>
                        </a:rPr>
                        <a:t>21,963 km</a:t>
                      </a:r>
                      <a:r>
                        <a:rPr lang="en-US" baseline="30000" dirty="0">
                          <a:solidFill>
                            <a:schemeClr val="tx1">
                              <a:lumMod val="75000"/>
                              <a:lumOff val="25000"/>
                            </a:schemeClr>
                          </a:solidFill>
                          <a:latin typeface="Century Gothic"/>
                        </a:rPr>
                        <a:t>2</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extLst>
                  <a:ext uri="{0D108BD9-81ED-4DB2-BD59-A6C34878D82A}">
                    <a16:rowId xmlns:a16="http://schemas.microsoft.com/office/drawing/2014/main" val="840098613"/>
                  </a:ext>
                </a:extLst>
              </a:tr>
              <a:tr h="862281">
                <a:tc>
                  <a:txBody>
                    <a:bodyPr/>
                    <a:lstStyle/>
                    <a:p>
                      <a:r>
                        <a:rPr lang="en-US" dirty="0">
                          <a:solidFill>
                            <a:schemeClr val="tx1">
                              <a:lumMod val="75000"/>
                              <a:lumOff val="25000"/>
                            </a:schemeClr>
                          </a:solidFill>
                          <a:latin typeface="Century Gothic"/>
                        </a:rPr>
                        <a:t>Watershed Precipitation: </a:t>
                      </a:r>
                      <a:r>
                        <a:rPr lang="en-US" sz="1800" u="none" strike="noStrike" noProof="0" dirty="0">
                          <a:solidFill>
                            <a:schemeClr val="tx1">
                              <a:lumMod val="75000"/>
                              <a:lumOff val="25000"/>
                            </a:schemeClr>
                          </a:solidFill>
                          <a:latin typeface="Century Gothic"/>
                        </a:rPr>
                        <a:t>Hurricane Eta</a:t>
                      </a:r>
                      <a:endParaRPr lang="en-US" dirty="0">
                        <a:solidFill>
                          <a:schemeClr val="tx1">
                            <a:lumMod val="75000"/>
                            <a:lumOff val="25000"/>
                          </a:schemeClr>
                        </a:solidFill>
                        <a:latin typeface="Century Gothic"/>
                      </a:endParaRP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tc>
                  <a:txBody>
                    <a:bodyPr/>
                    <a:lstStyle/>
                    <a:p>
                      <a:r>
                        <a:rPr lang="en-US" dirty="0">
                          <a:solidFill>
                            <a:schemeClr val="tx1">
                              <a:lumMod val="75000"/>
                              <a:lumOff val="25000"/>
                            </a:schemeClr>
                          </a:solidFill>
                          <a:latin typeface="Century Gothic"/>
                        </a:rPr>
                        <a:t>649 mm</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extLst>
                  <a:ext uri="{0D108BD9-81ED-4DB2-BD59-A6C34878D82A}">
                    <a16:rowId xmlns:a16="http://schemas.microsoft.com/office/drawing/2014/main" val="1555345696"/>
                  </a:ext>
                </a:extLst>
              </a:tr>
              <a:tr h="862281">
                <a:tc>
                  <a:txBody>
                    <a:bodyPr/>
                    <a:lstStyle/>
                    <a:p>
                      <a:pPr lvl="0">
                        <a:buNone/>
                      </a:pPr>
                      <a:r>
                        <a:rPr lang="en-US" sz="1800" u="none" strike="noStrike" noProof="0" dirty="0">
                          <a:solidFill>
                            <a:schemeClr val="tx1">
                              <a:lumMod val="75000"/>
                              <a:lumOff val="25000"/>
                            </a:schemeClr>
                          </a:solidFill>
                          <a:latin typeface="Century Gothic"/>
                        </a:rPr>
                        <a:t>Watershed Precipitation: Hurricane Iota </a:t>
                      </a:r>
                      <a:endParaRPr lang="en-US" dirty="0">
                        <a:solidFill>
                          <a:schemeClr val="tx1">
                            <a:lumMod val="75000"/>
                            <a:lumOff val="25000"/>
                          </a:schemeClr>
                        </a:solidFill>
                        <a:latin typeface="Century Gothic"/>
                      </a:endParaRP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tc>
                  <a:txBody>
                    <a:bodyPr/>
                    <a:lstStyle/>
                    <a:p>
                      <a:r>
                        <a:rPr lang="en-US" dirty="0">
                          <a:solidFill>
                            <a:schemeClr val="tx1">
                              <a:lumMod val="75000"/>
                              <a:lumOff val="25000"/>
                            </a:schemeClr>
                          </a:solidFill>
                          <a:latin typeface="Century Gothic"/>
                        </a:rPr>
                        <a:t>430 mm</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extLst>
                  <a:ext uri="{0D108BD9-81ED-4DB2-BD59-A6C34878D82A}">
                    <a16:rowId xmlns:a16="http://schemas.microsoft.com/office/drawing/2014/main" val="1413015209"/>
                  </a:ext>
                </a:extLst>
              </a:tr>
              <a:tr h="862281">
                <a:tc>
                  <a:txBody>
                    <a:bodyPr/>
                    <a:lstStyle/>
                    <a:p>
                      <a:pPr lvl="0">
                        <a:buNone/>
                      </a:pPr>
                      <a:r>
                        <a:rPr lang="en-US" sz="1800" u="none" strike="noStrike" noProof="0" dirty="0">
                          <a:solidFill>
                            <a:schemeClr val="tx1">
                              <a:lumMod val="75000"/>
                              <a:lumOff val="25000"/>
                            </a:schemeClr>
                          </a:solidFill>
                          <a:latin typeface="Century Gothic"/>
                        </a:rPr>
                        <a:t>Total Watershed Precipitation: Hurricane Eta &amp; Iota</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tc>
                  <a:txBody>
                    <a:bodyPr/>
                    <a:lstStyle/>
                    <a:p>
                      <a:pPr lvl="0">
                        <a:buNone/>
                      </a:pPr>
                      <a:r>
                        <a:rPr lang="en-US" dirty="0">
                          <a:solidFill>
                            <a:schemeClr val="tx1">
                              <a:lumMod val="75000"/>
                              <a:lumOff val="25000"/>
                            </a:schemeClr>
                          </a:solidFill>
                          <a:latin typeface="Century Gothic"/>
                        </a:rPr>
                        <a:t>1,079 mm</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extLst>
                  <a:ext uri="{0D108BD9-81ED-4DB2-BD59-A6C34878D82A}">
                    <a16:rowId xmlns:a16="http://schemas.microsoft.com/office/drawing/2014/main" val="3167312598"/>
                  </a:ext>
                </a:extLst>
              </a:tr>
              <a:tr h="667965">
                <a:tc>
                  <a:txBody>
                    <a:bodyPr/>
                    <a:lstStyle/>
                    <a:p>
                      <a:r>
                        <a:rPr lang="en-US" dirty="0">
                          <a:solidFill>
                            <a:schemeClr val="tx1">
                              <a:lumMod val="75000"/>
                              <a:lumOff val="25000"/>
                            </a:schemeClr>
                          </a:solidFill>
                          <a:latin typeface="Century Gothic"/>
                        </a:rPr>
                        <a:t>Total Precipitation: Hurricane Eta &amp; Iota</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tc>
                  <a:txBody>
                    <a:bodyPr/>
                    <a:lstStyle/>
                    <a:p>
                      <a:r>
                        <a:rPr lang="en-US" dirty="0">
                          <a:solidFill>
                            <a:schemeClr val="tx1">
                              <a:lumMod val="75000"/>
                              <a:lumOff val="25000"/>
                            </a:schemeClr>
                          </a:solidFill>
                          <a:latin typeface="Century Gothic"/>
                        </a:rPr>
                        <a:t>1451 mm</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extLst>
                  <a:ext uri="{0D108BD9-81ED-4DB2-BD59-A6C34878D82A}">
                    <a16:rowId xmlns:a16="http://schemas.microsoft.com/office/drawing/2014/main" val="1180548984"/>
                  </a:ext>
                </a:extLst>
              </a:tr>
              <a:tr h="607240">
                <a:tc>
                  <a:txBody>
                    <a:bodyPr/>
                    <a:lstStyle/>
                    <a:p>
                      <a:r>
                        <a:rPr lang="en-US" dirty="0">
                          <a:solidFill>
                            <a:schemeClr val="tx1">
                              <a:lumMod val="75000"/>
                              <a:lumOff val="25000"/>
                            </a:schemeClr>
                          </a:solidFill>
                          <a:latin typeface="Century Gothic"/>
                        </a:rPr>
                        <a:t>Percent of Total Precipitation: </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tc>
                  <a:txBody>
                    <a:bodyPr/>
                    <a:lstStyle/>
                    <a:p>
                      <a:r>
                        <a:rPr lang="en-US" dirty="0">
                          <a:solidFill>
                            <a:schemeClr val="tx1">
                              <a:lumMod val="75000"/>
                              <a:lumOff val="25000"/>
                            </a:schemeClr>
                          </a:solidFill>
                          <a:latin typeface="Century Gothic"/>
                        </a:rPr>
                        <a:t>74%</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extLst>
                  <a:ext uri="{0D108BD9-81ED-4DB2-BD59-A6C34878D82A}">
                    <a16:rowId xmlns:a16="http://schemas.microsoft.com/office/drawing/2014/main" val="2352873408"/>
                  </a:ext>
                </a:extLst>
              </a:tr>
            </a:tbl>
          </a:graphicData>
        </a:graphic>
      </p:graphicFrame>
      <p:sp>
        <p:nvSpPr>
          <p:cNvPr id="12" name="Title 4">
            <a:extLst>
              <a:ext uri="{FF2B5EF4-FFF2-40B4-BE49-F238E27FC236}">
                <a16:creationId xmlns:a16="http://schemas.microsoft.com/office/drawing/2014/main" id="{320475C5-88C8-49C9-957B-4C6D298D5E5D}"/>
              </a:ext>
            </a:extLst>
          </p:cNvPr>
          <p:cNvSpPr txBox="1">
            <a:spLocks/>
          </p:cNvSpPr>
          <p:nvPr/>
        </p:nvSpPr>
        <p:spPr>
          <a:xfrm>
            <a:off x="495300" y="356755"/>
            <a:ext cx="11586096"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B73B52"/>
                </a:solidFill>
                <a:latin typeface="Century Gothic"/>
              </a:rPr>
              <a:t>RESULTS: EL CAJON DAM WATERSHED ANALYSIS </a:t>
            </a:r>
            <a:endParaRPr lang="en-US" sz="3600" dirty="0">
              <a:cs typeface="Calibri Light" panose="020F0302020204030204"/>
            </a:endParaRPr>
          </a:p>
        </p:txBody>
      </p:sp>
    </p:spTree>
    <p:extLst>
      <p:ext uri="{BB962C8B-B14F-4D97-AF65-F5344CB8AC3E}">
        <p14:creationId xmlns:p14="http://schemas.microsoft.com/office/powerpoint/2010/main" val="527234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FAFC43D-61F6-4496-9463-57724FC1B9AB}"/>
              </a:ext>
            </a:extLst>
          </p:cNvPr>
          <p:cNvSpPr txBox="1">
            <a:spLocks/>
          </p:cNvSpPr>
          <p:nvPr/>
        </p:nvSpPr>
        <p:spPr>
          <a:xfrm>
            <a:off x="495300" y="36246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panose="020F0302020204030204"/>
              </a:rPr>
              <a:t>OBJECTIVES</a:t>
            </a:r>
          </a:p>
        </p:txBody>
      </p:sp>
      <p:sp>
        <p:nvSpPr>
          <p:cNvPr id="5" name="Text Placeholder 5">
            <a:extLst>
              <a:ext uri="{FF2B5EF4-FFF2-40B4-BE49-F238E27FC236}">
                <a16:creationId xmlns:a16="http://schemas.microsoft.com/office/drawing/2014/main" id="{3DA73102-25E1-46BA-A8E3-082482370C6B}"/>
              </a:ext>
            </a:extLst>
          </p:cNvPr>
          <p:cNvSpPr txBox="1">
            <a:spLocks/>
          </p:cNvSpPr>
          <p:nvPr/>
        </p:nvSpPr>
        <p:spPr>
          <a:xfrm>
            <a:off x="1008272" y="3643114"/>
            <a:ext cx="2446442" cy="175348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tx1">
                    <a:lumMod val="75000"/>
                    <a:lumOff val="25000"/>
                  </a:schemeClr>
                </a:solidFill>
                <a:latin typeface="Century Gothic"/>
                <a:cs typeface="Calibri"/>
              </a:rPr>
              <a:t>Identify </a:t>
            </a:r>
            <a:endParaRPr lang="en-US">
              <a:solidFill>
                <a:schemeClr val="tx1">
                  <a:lumMod val="75000"/>
                  <a:lumOff val="25000"/>
                </a:schemeClr>
              </a:solidFill>
              <a:latin typeface="Calibri" panose="020F0502020204030204"/>
              <a:cs typeface="Calibri"/>
            </a:endParaRPr>
          </a:p>
          <a:p>
            <a:pPr marL="0" indent="0" algn="ctr">
              <a:lnSpc>
                <a:spcPct val="100000"/>
              </a:lnSpc>
              <a:spcBef>
                <a:spcPts val="0"/>
              </a:spcBef>
              <a:spcAft>
                <a:spcPts val="600"/>
              </a:spcAft>
              <a:buNone/>
            </a:pPr>
            <a:r>
              <a:rPr lang="en-US" sz="1800">
                <a:solidFill>
                  <a:schemeClr val="tx1">
                    <a:lumMod val="75000"/>
                    <a:lumOff val="25000"/>
                  </a:schemeClr>
                </a:solidFill>
                <a:latin typeface="Century Gothic"/>
                <a:cs typeface="Calibri"/>
              </a:rPr>
              <a:t>areas of possible flood vulnerability through the creation of historical surface water and precipitation maps. </a:t>
            </a:r>
            <a:endParaRPr lang="en-US">
              <a:solidFill>
                <a:schemeClr val="tx1">
                  <a:lumMod val="75000"/>
                  <a:lumOff val="25000"/>
                </a:schemeClr>
              </a:solidFill>
              <a:cs typeface="Calibri" panose="020F0502020204030204"/>
            </a:endParaRPr>
          </a:p>
        </p:txBody>
      </p:sp>
      <p:sp>
        <p:nvSpPr>
          <p:cNvPr id="6" name="Text Placeholder 5">
            <a:extLst>
              <a:ext uri="{FF2B5EF4-FFF2-40B4-BE49-F238E27FC236}">
                <a16:creationId xmlns:a16="http://schemas.microsoft.com/office/drawing/2014/main" id="{92359B0D-B01E-4A9D-9EAD-03311C5A7C90}"/>
              </a:ext>
            </a:extLst>
          </p:cNvPr>
          <p:cNvSpPr txBox="1">
            <a:spLocks/>
          </p:cNvSpPr>
          <p:nvPr/>
        </p:nvSpPr>
        <p:spPr>
          <a:xfrm>
            <a:off x="4871417" y="3643113"/>
            <a:ext cx="2505235" cy="175348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tx1">
                    <a:lumMod val="75000"/>
                    <a:lumOff val="25000"/>
                  </a:schemeClr>
                </a:solidFill>
                <a:latin typeface="Century Gothic"/>
                <a:cs typeface="Calibri"/>
              </a:rPr>
              <a:t>Demonstrate </a:t>
            </a:r>
            <a:endParaRPr lang="en-US">
              <a:solidFill>
                <a:schemeClr val="tx1">
                  <a:lumMod val="75000"/>
                  <a:lumOff val="25000"/>
                </a:schemeClr>
              </a:solidFill>
              <a:latin typeface="Calibri" panose="020F0502020204030204"/>
              <a:cs typeface="Calibri"/>
            </a:endParaRPr>
          </a:p>
          <a:p>
            <a:pPr marL="0" indent="0" algn="ctr">
              <a:lnSpc>
                <a:spcPct val="100000"/>
              </a:lnSpc>
              <a:spcBef>
                <a:spcPts val="0"/>
              </a:spcBef>
              <a:spcAft>
                <a:spcPts val="600"/>
              </a:spcAft>
              <a:buNone/>
            </a:pPr>
            <a:r>
              <a:rPr lang="en-US" sz="1800">
                <a:solidFill>
                  <a:schemeClr val="tx1">
                    <a:lumMod val="75000"/>
                    <a:lumOff val="25000"/>
                  </a:schemeClr>
                </a:solidFill>
                <a:latin typeface="Century Gothic"/>
                <a:cs typeface="Calibri"/>
              </a:rPr>
              <a:t>the potential of the </a:t>
            </a:r>
            <a:r>
              <a:rPr lang="en-US" sz="1800" err="1">
                <a:solidFill>
                  <a:schemeClr val="tx1">
                    <a:lumMod val="75000"/>
                    <a:lumOff val="25000"/>
                  </a:schemeClr>
                </a:solidFill>
                <a:latin typeface="Century Gothic"/>
                <a:cs typeface="Calibri"/>
              </a:rPr>
              <a:t>HYDRAFloods</a:t>
            </a:r>
            <a:r>
              <a:rPr lang="en-US" sz="1800">
                <a:solidFill>
                  <a:schemeClr val="tx1">
                    <a:lumMod val="75000"/>
                    <a:lumOff val="25000"/>
                  </a:schemeClr>
                </a:solidFill>
                <a:latin typeface="Century Gothic"/>
                <a:cs typeface="Calibri"/>
              </a:rPr>
              <a:t> tool for disaster analysis through a case study of Hurricanes Eta and Iota.</a:t>
            </a:r>
            <a:endParaRPr lang="en-US">
              <a:solidFill>
                <a:schemeClr val="tx1">
                  <a:lumMod val="75000"/>
                  <a:lumOff val="25000"/>
                </a:schemeClr>
              </a:solidFill>
              <a:cs typeface="Calibri" panose="020F0502020204030204"/>
            </a:endParaRPr>
          </a:p>
        </p:txBody>
      </p:sp>
      <p:sp>
        <p:nvSpPr>
          <p:cNvPr id="7" name="Text Placeholder 5">
            <a:extLst>
              <a:ext uri="{FF2B5EF4-FFF2-40B4-BE49-F238E27FC236}">
                <a16:creationId xmlns:a16="http://schemas.microsoft.com/office/drawing/2014/main" id="{EDF04D81-AF1F-47A4-9756-FE9AA053B578}"/>
              </a:ext>
            </a:extLst>
          </p:cNvPr>
          <p:cNvSpPr txBox="1">
            <a:spLocks/>
          </p:cNvSpPr>
          <p:nvPr/>
        </p:nvSpPr>
        <p:spPr>
          <a:xfrm>
            <a:off x="8715818" y="3643112"/>
            <a:ext cx="2390216" cy="175348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tx1">
                    <a:lumMod val="75000"/>
                    <a:lumOff val="25000"/>
                  </a:schemeClr>
                </a:solidFill>
                <a:latin typeface="Century Gothic"/>
                <a:cs typeface="Calibri"/>
              </a:rPr>
              <a:t>Design</a:t>
            </a:r>
            <a:r>
              <a:rPr lang="en-US" sz="2400">
                <a:solidFill>
                  <a:schemeClr val="tx1">
                    <a:lumMod val="75000"/>
                    <a:lumOff val="25000"/>
                  </a:schemeClr>
                </a:solidFill>
                <a:latin typeface="Century Gothic"/>
                <a:cs typeface="Calibri"/>
              </a:rPr>
              <a:t> </a:t>
            </a:r>
            <a:endParaRPr lang="en-US">
              <a:solidFill>
                <a:schemeClr val="tx1">
                  <a:lumMod val="75000"/>
                  <a:lumOff val="25000"/>
                </a:schemeClr>
              </a:solidFill>
              <a:cs typeface="Calibri" panose="020F0502020204030204"/>
            </a:endParaRPr>
          </a:p>
          <a:p>
            <a:pPr marL="0" indent="0" algn="ctr">
              <a:lnSpc>
                <a:spcPct val="100000"/>
              </a:lnSpc>
              <a:spcBef>
                <a:spcPts val="0"/>
              </a:spcBef>
              <a:spcAft>
                <a:spcPts val="600"/>
              </a:spcAft>
              <a:buNone/>
            </a:pPr>
            <a:r>
              <a:rPr lang="en-US" sz="1800">
                <a:solidFill>
                  <a:schemeClr val="tx1">
                    <a:lumMod val="75000"/>
                    <a:lumOff val="25000"/>
                  </a:schemeClr>
                </a:solidFill>
                <a:latin typeface="Century Gothic"/>
                <a:cs typeface="Calibri"/>
              </a:rPr>
              <a:t>a </a:t>
            </a:r>
            <a:r>
              <a:rPr lang="en-US" sz="1800" err="1">
                <a:solidFill>
                  <a:schemeClr val="tx1">
                    <a:lumMod val="75000"/>
                    <a:lumOff val="25000"/>
                  </a:schemeClr>
                </a:solidFill>
                <a:latin typeface="Century Gothic"/>
                <a:cs typeface="Calibri"/>
              </a:rPr>
              <a:t>HYDRAFloods</a:t>
            </a:r>
            <a:r>
              <a:rPr lang="en-US" sz="1800">
                <a:solidFill>
                  <a:schemeClr val="tx1">
                    <a:lumMod val="75000"/>
                    <a:lumOff val="25000"/>
                  </a:schemeClr>
                </a:solidFill>
                <a:latin typeface="Century Gothic"/>
                <a:cs typeface="Calibri"/>
              </a:rPr>
              <a:t> code tutorial to support and enhance partners' monitoring capacity.</a:t>
            </a:r>
            <a:endParaRPr lang="en-US">
              <a:solidFill>
                <a:schemeClr val="tx1">
                  <a:lumMod val="75000"/>
                  <a:lumOff val="25000"/>
                </a:schemeClr>
              </a:solidFill>
              <a:cs typeface="Calibri" panose="020F0502020204030204"/>
            </a:endParaRPr>
          </a:p>
        </p:txBody>
      </p:sp>
      <p:sp>
        <p:nvSpPr>
          <p:cNvPr id="8" name="Text Placeholder 5">
            <a:extLst>
              <a:ext uri="{FF2B5EF4-FFF2-40B4-BE49-F238E27FC236}">
                <a16:creationId xmlns:a16="http://schemas.microsoft.com/office/drawing/2014/main" id="{DB886B8A-AB0E-4951-B1EC-9E2D22DF87CF}"/>
              </a:ext>
            </a:extLst>
          </p:cNvPr>
          <p:cNvSpPr txBox="1">
            <a:spLocks/>
          </p:cNvSpPr>
          <p:nvPr/>
        </p:nvSpPr>
        <p:spPr>
          <a:xfrm>
            <a:off x="8329903" y="6471204"/>
            <a:ext cx="4554777" cy="41254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100" dirty="0">
                <a:solidFill>
                  <a:schemeClr val="tx1">
                    <a:lumMod val="75000"/>
                    <a:lumOff val="25000"/>
                  </a:schemeClr>
                </a:solidFill>
                <a:latin typeface="Century Gothic"/>
                <a:cs typeface="Calibri"/>
              </a:rPr>
              <a:t>Image Credit: "Search" by </a:t>
            </a:r>
            <a:r>
              <a:rPr lang="en-US" sz="1100" dirty="0" err="1">
                <a:solidFill>
                  <a:schemeClr val="tx1">
                    <a:lumMod val="75000"/>
                    <a:lumOff val="25000"/>
                  </a:schemeClr>
                </a:solidFill>
                <a:latin typeface="Century Gothic"/>
                <a:cs typeface="Calibri"/>
              </a:rPr>
              <a:t>iconlabs</a:t>
            </a:r>
            <a:r>
              <a:rPr lang="en-US" sz="1100" dirty="0">
                <a:solidFill>
                  <a:schemeClr val="tx1">
                    <a:lumMod val="75000"/>
                    <a:lumOff val="25000"/>
                  </a:schemeClr>
                </a:solidFill>
                <a:latin typeface="Century Gothic"/>
                <a:cs typeface="Calibri"/>
              </a:rPr>
              <a:t> from the Noun Project,  "Hurricane" by icon 54 from the Noun Project</a:t>
            </a:r>
          </a:p>
        </p:txBody>
      </p:sp>
      <p:sp>
        <p:nvSpPr>
          <p:cNvPr id="13" name="Rectangle: Rounded Corners 12">
            <a:extLst>
              <a:ext uri="{FF2B5EF4-FFF2-40B4-BE49-F238E27FC236}">
                <a16:creationId xmlns:a16="http://schemas.microsoft.com/office/drawing/2014/main" id="{BF57A68A-B072-4C2D-8059-4AE6C452AAE2}"/>
              </a:ext>
            </a:extLst>
          </p:cNvPr>
          <p:cNvSpPr/>
          <p:nvPr/>
        </p:nvSpPr>
        <p:spPr>
          <a:xfrm>
            <a:off x="1180024" y="1243842"/>
            <a:ext cx="2100605" cy="2124064"/>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6DA3FC2-FA62-4C43-80B0-6D6465D13012}"/>
              </a:ext>
            </a:extLst>
          </p:cNvPr>
          <p:cNvSpPr/>
          <p:nvPr/>
        </p:nvSpPr>
        <p:spPr>
          <a:xfrm>
            <a:off x="5076287" y="1215086"/>
            <a:ext cx="2100605" cy="2124064"/>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416A61A-8E88-4409-81B0-66BB128C63D2}"/>
              </a:ext>
            </a:extLst>
          </p:cNvPr>
          <p:cNvGrpSpPr/>
          <p:nvPr/>
        </p:nvGrpSpPr>
        <p:grpSpPr>
          <a:xfrm>
            <a:off x="8638285" y="1215087"/>
            <a:ext cx="2505235" cy="2124064"/>
            <a:chOff x="8352535" y="1187873"/>
            <a:chExt cx="2505235" cy="2124064"/>
          </a:xfrm>
        </p:grpSpPr>
        <p:sp>
          <p:nvSpPr>
            <p:cNvPr id="15" name="Rectangle: Rounded Corners 14">
              <a:extLst>
                <a:ext uri="{FF2B5EF4-FFF2-40B4-BE49-F238E27FC236}">
                  <a16:creationId xmlns:a16="http://schemas.microsoft.com/office/drawing/2014/main" id="{1C57002B-ABEE-40DF-83CB-CDC53F7ECE47}"/>
                </a:ext>
              </a:extLst>
            </p:cNvPr>
            <p:cNvSpPr/>
            <p:nvPr/>
          </p:nvSpPr>
          <p:spPr>
            <a:xfrm>
              <a:off x="8528652" y="1187873"/>
              <a:ext cx="2100605" cy="2124064"/>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B41B78CB-1E29-4EB9-ACEA-C86742560D94}"/>
                </a:ext>
              </a:extLst>
            </p:cNvPr>
            <p:cNvSpPr txBox="1">
              <a:spLocks/>
            </p:cNvSpPr>
            <p:nvPr/>
          </p:nvSpPr>
          <p:spPr>
            <a:xfrm>
              <a:off x="8352535" y="1397933"/>
              <a:ext cx="2505235" cy="1753487"/>
            </a:xfrm>
            <a:prstGeom prst="rect">
              <a:avLst/>
            </a:prstGeom>
            <a:ln>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9000" b="1">
                  <a:latin typeface="Century Gothic"/>
                  <a:cs typeface="Calibri"/>
                </a:rPr>
                <a:t>&lt;/&gt;</a:t>
              </a:r>
              <a:endParaRPr lang="en-US" sz="9000">
                <a:cs typeface="Calibri"/>
              </a:endParaRPr>
            </a:p>
          </p:txBody>
        </p:sp>
      </p:grpSp>
      <p:pic>
        <p:nvPicPr>
          <p:cNvPr id="2" name="Picture 3">
            <a:extLst>
              <a:ext uri="{FF2B5EF4-FFF2-40B4-BE49-F238E27FC236}">
                <a16:creationId xmlns:a16="http://schemas.microsoft.com/office/drawing/2014/main" id="{D438B28C-ACDD-4422-8867-F322B02A234B}"/>
              </a:ext>
            </a:extLst>
          </p:cNvPr>
          <p:cNvPicPr>
            <a:picLocks noChangeAspect="1"/>
          </p:cNvPicPr>
          <p:nvPr/>
        </p:nvPicPr>
        <p:blipFill rotWithShape="1">
          <a:blip r:embed="rId3"/>
          <a:srcRect l="2532" t="629" r="-2532" b="13836"/>
          <a:stretch/>
        </p:blipFill>
        <p:spPr>
          <a:xfrm>
            <a:off x="1183341" y="1316151"/>
            <a:ext cx="2227732" cy="1924653"/>
          </a:xfrm>
          <a:prstGeom prst="rect">
            <a:avLst/>
          </a:prstGeom>
        </p:spPr>
      </p:pic>
      <p:pic>
        <p:nvPicPr>
          <p:cNvPr id="4" name="Picture 11">
            <a:extLst>
              <a:ext uri="{FF2B5EF4-FFF2-40B4-BE49-F238E27FC236}">
                <a16:creationId xmlns:a16="http://schemas.microsoft.com/office/drawing/2014/main" id="{87654A0A-F5B0-4B36-90BC-3B58122FC73A}"/>
              </a:ext>
            </a:extLst>
          </p:cNvPr>
          <p:cNvPicPr>
            <a:picLocks noChangeAspect="1"/>
          </p:cNvPicPr>
          <p:nvPr/>
        </p:nvPicPr>
        <p:blipFill rotWithShape="1">
          <a:blip r:embed="rId4"/>
          <a:srcRect l="610" t="168" r="-610" b="15500"/>
          <a:stretch/>
        </p:blipFill>
        <p:spPr>
          <a:xfrm>
            <a:off x="4969014" y="1284932"/>
            <a:ext cx="2307659" cy="1964737"/>
          </a:xfrm>
          <a:prstGeom prst="rect">
            <a:avLst/>
          </a:prstGeom>
        </p:spPr>
      </p:pic>
    </p:spTree>
    <p:extLst>
      <p:ext uri="{BB962C8B-B14F-4D97-AF65-F5344CB8AC3E}">
        <p14:creationId xmlns:p14="http://schemas.microsoft.com/office/powerpoint/2010/main" val="2263624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phic 6" descr="Arrow Up with solid fill">
            <a:extLst>
              <a:ext uri="{FF2B5EF4-FFF2-40B4-BE49-F238E27FC236}">
                <a16:creationId xmlns:a16="http://schemas.microsoft.com/office/drawing/2014/main" id="{A4C93166-7ADF-47CA-8B04-6FF0DEB5D1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7187" y="1424902"/>
            <a:ext cx="422317" cy="482242"/>
          </a:xfrm>
          <a:prstGeom prst="rect">
            <a:avLst/>
          </a:prstGeom>
        </p:spPr>
      </p:pic>
      <p:pic>
        <p:nvPicPr>
          <p:cNvPr id="3" name="Picture 3" descr="Map&#10;&#10;Description automatically generated">
            <a:extLst>
              <a:ext uri="{FF2B5EF4-FFF2-40B4-BE49-F238E27FC236}">
                <a16:creationId xmlns:a16="http://schemas.microsoft.com/office/drawing/2014/main" id="{DF96B0BC-FEE8-4A1F-B701-C6B1EB8B18CE}"/>
              </a:ext>
            </a:extLst>
          </p:cNvPr>
          <p:cNvPicPr>
            <a:picLocks noChangeAspect="1"/>
          </p:cNvPicPr>
          <p:nvPr/>
        </p:nvPicPr>
        <p:blipFill>
          <a:blip r:embed="rId5"/>
          <a:stretch>
            <a:fillRect/>
          </a:stretch>
        </p:blipFill>
        <p:spPr>
          <a:xfrm>
            <a:off x="3079063" y="1461448"/>
            <a:ext cx="6611911" cy="5131060"/>
          </a:xfrm>
          <a:prstGeom prst="rect">
            <a:avLst/>
          </a:prstGeom>
        </p:spPr>
      </p:pic>
      <p:sp>
        <p:nvSpPr>
          <p:cNvPr id="6" name="TextBox 5">
            <a:extLst>
              <a:ext uri="{FF2B5EF4-FFF2-40B4-BE49-F238E27FC236}">
                <a16:creationId xmlns:a16="http://schemas.microsoft.com/office/drawing/2014/main" id="{B1F89694-D63A-40CE-A3C5-4F745BB02324}"/>
              </a:ext>
            </a:extLst>
          </p:cNvPr>
          <p:cNvSpPr txBox="1"/>
          <p:nvPr/>
        </p:nvSpPr>
        <p:spPr>
          <a:xfrm>
            <a:off x="2854097" y="1002826"/>
            <a:ext cx="75110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cs typeface="Calibri"/>
              </a:rPr>
              <a:t>Hurricane Eta</a:t>
            </a:r>
            <a:r>
              <a:rPr lang="en-US" sz="2400" dirty="0">
                <a:solidFill>
                  <a:schemeClr val="tx1">
                    <a:lumMod val="75000"/>
                    <a:lumOff val="25000"/>
                  </a:schemeClr>
                </a:solidFill>
                <a:latin typeface="Century Gothic"/>
                <a:cs typeface="Calibri"/>
              </a:rPr>
              <a:t> Daily Precipitation 31 Oct-13 Nov</a:t>
            </a:r>
          </a:p>
        </p:txBody>
      </p:sp>
      <p:sp>
        <p:nvSpPr>
          <p:cNvPr id="2" name="Title 4">
            <a:extLst>
              <a:ext uri="{FF2B5EF4-FFF2-40B4-BE49-F238E27FC236}">
                <a16:creationId xmlns:a16="http://schemas.microsoft.com/office/drawing/2014/main" id="{7BAB9274-775D-441E-BE17-992F14E30E78}"/>
              </a:ext>
            </a:extLst>
          </p:cNvPr>
          <p:cNvSpPr txBox="1">
            <a:spLocks/>
          </p:cNvSpPr>
          <p:nvPr/>
        </p:nvSpPr>
        <p:spPr>
          <a:xfrm>
            <a:off x="467091" y="186069"/>
            <a:ext cx="11572509" cy="74270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B73B52"/>
                </a:solidFill>
                <a:latin typeface="Century Gothic"/>
              </a:rPr>
              <a:t>RESULTS: HURRICANE ETA PRECIPITATION ANALYSIS</a:t>
            </a:r>
          </a:p>
        </p:txBody>
      </p:sp>
      <p:grpSp>
        <p:nvGrpSpPr>
          <p:cNvPr id="64" name="Group 63">
            <a:extLst>
              <a:ext uri="{FF2B5EF4-FFF2-40B4-BE49-F238E27FC236}">
                <a16:creationId xmlns:a16="http://schemas.microsoft.com/office/drawing/2014/main" id="{8FFCEE21-2EBD-44D9-8D93-C4C20FD8ED98}"/>
              </a:ext>
            </a:extLst>
          </p:cNvPr>
          <p:cNvGrpSpPr/>
          <p:nvPr/>
        </p:nvGrpSpPr>
        <p:grpSpPr>
          <a:xfrm>
            <a:off x="191843" y="4116567"/>
            <a:ext cx="2734929" cy="2085895"/>
            <a:chOff x="6777701" y="2503714"/>
            <a:chExt cx="2734929" cy="2085895"/>
          </a:xfrm>
        </p:grpSpPr>
        <p:sp>
          <p:nvSpPr>
            <p:cNvPr id="12" name="Rectangle 11">
              <a:extLst>
                <a:ext uri="{FF2B5EF4-FFF2-40B4-BE49-F238E27FC236}">
                  <a16:creationId xmlns:a16="http://schemas.microsoft.com/office/drawing/2014/main" id="{2B4D5B07-F30E-4964-8D75-A9F95DEF3B49}"/>
                </a:ext>
              </a:extLst>
            </p:cNvPr>
            <p:cNvSpPr/>
            <p:nvPr/>
          </p:nvSpPr>
          <p:spPr>
            <a:xfrm>
              <a:off x="6886242" y="2853315"/>
              <a:ext cx="276895" cy="274005"/>
            </a:xfrm>
            <a:prstGeom prst="rect">
              <a:avLst/>
            </a:prstGeom>
            <a:solidFill>
              <a:srgbClr val="001137">
                <a:alpha val="8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id="{5EE33A43-9609-4D9D-B08E-5D9AFEEDCFDB}"/>
                </a:ext>
              </a:extLst>
            </p:cNvPr>
            <p:cNvSpPr/>
            <p:nvPr/>
          </p:nvSpPr>
          <p:spPr>
            <a:xfrm>
              <a:off x="6882201" y="4252727"/>
              <a:ext cx="266010" cy="274005"/>
            </a:xfrm>
            <a:prstGeom prst="rect">
              <a:avLst/>
            </a:prstGeom>
            <a:solidFill>
              <a:srgbClr val="E9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18" name="Rectangle 17">
              <a:extLst>
                <a:ext uri="{FF2B5EF4-FFF2-40B4-BE49-F238E27FC236}">
                  <a16:creationId xmlns:a16="http://schemas.microsoft.com/office/drawing/2014/main" id="{24928179-E919-4DF3-93AF-3E84F2C3C058}"/>
                </a:ext>
              </a:extLst>
            </p:cNvPr>
            <p:cNvSpPr/>
            <p:nvPr/>
          </p:nvSpPr>
          <p:spPr>
            <a:xfrm>
              <a:off x="6884137" y="3209260"/>
              <a:ext cx="266010" cy="274005"/>
            </a:xfrm>
            <a:prstGeom prst="rect">
              <a:avLst/>
            </a:prstGeom>
            <a:solidFill>
              <a:srgbClr val="0AAB1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19" name="Rectangle 18">
              <a:extLst>
                <a:ext uri="{FF2B5EF4-FFF2-40B4-BE49-F238E27FC236}">
                  <a16:creationId xmlns:a16="http://schemas.microsoft.com/office/drawing/2014/main" id="{7A105011-3004-4A11-81E0-2C15B0B88100}"/>
                </a:ext>
              </a:extLst>
            </p:cNvPr>
            <p:cNvSpPr/>
            <p:nvPr/>
          </p:nvSpPr>
          <p:spPr>
            <a:xfrm>
              <a:off x="6883263" y="3570941"/>
              <a:ext cx="266010" cy="274004"/>
            </a:xfrm>
            <a:prstGeom prst="rect">
              <a:avLst/>
            </a:prstGeom>
            <a:solidFill>
              <a:srgbClr val="E7EB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20" name="Rectangle 19">
              <a:extLst>
                <a:ext uri="{FF2B5EF4-FFF2-40B4-BE49-F238E27FC236}">
                  <a16:creationId xmlns:a16="http://schemas.microsoft.com/office/drawing/2014/main" id="{37AE6B36-89A3-4E53-8C14-0B9F7D5AEAF9}"/>
                </a:ext>
              </a:extLst>
            </p:cNvPr>
            <p:cNvSpPr/>
            <p:nvPr/>
          </p:nvSpPr>
          <p:spPr>
            <a:xfrm>
              <a:off x="6888759" y="3915812"/>
              <a:ext cx="276895" cy="274005"/>
            </a:xfrm>
            <a:prstGeom prst="rect">
              <a:avLst/>
            </a:prstGeom>
            <a:solidFill>
              <a:srgbClr val="FF4A2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3252C0DA-5D46-4535-A573-8FA004926D7C}"/>
                </a:ext>
              </a:extLst>
            </p:cNvPr>
            <p:cNvSpPr txBox="1"/>
            <p:nvPr/>
          </p:nvSpPr>
          <p:spPr>
            <a:xfrm>
              <a:off x="7156482" y="2837282"/>
              <a:ext cx="8741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panose="020B0502020202020204" pitchFamily="34" charset="0"/>
                  <a:cs typeface="Calibri"/>
                </a:rPr>
                <a:t>0-21</a:t>
              </a:r>
            </a:p>
          </p:txBody>
        </p:sp>
        <p:sp>
          <p:nvSpPr>
            <p:cNvPr id="22" name="TextBox 21">
              <a:extLst>
                <a:ext uri="{FF2B5EF4-FFF2-40B4-BE49-F238E27FC236}">
                  <a16:creationId xmlns:a16="http://schemas.microsoft.com/office/drawing/2014/main" id="{9622B02F-AB86-4ABD-B26E-9B02D86DF81F}"/>
                </a:ext>
              </a:extLst>
            </p:cNvPr>
            <p:cNvSpPr txBox="1"/>
            <p:nvPr/>
          </p:nvSpPr>
          <p:spPr>
            <a:xfrm>
              <a:off x="7088248" y="3919295"/>
              <a:ext cx="10047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panose="020B0502020202020204" pitchFamily="34" charset="0"/>
                  <a:cs typeface="Calibri"/>
                </a:rPr>
                <a:t>138-258</a:t>
              </a:r>
            </a:p>
          </p:txBody>
        </p:sp>
        <p:sp>
          <p:nvSpPr>
            <p:cNvPr id="23" name="TextBox 22">
              <a:extLst>
                <a:ext uri="{FF2B5EF4-FFF2-40B4-BE49-F238E27FC236}">
                  <a16:creationId xmlns:a16="http://schemas.microsoft.com/office/drawing/2014/main" id="{A5D165B9-D3A0-40E0-B86D-8EFF5B0F5311}"/>
                </a:ext>
              </a:extLst>
            </p:cNvPr>
            <p:cNvSpPr txBox="1"/>
            <p:nvPr/>
          </p:nvSpPr>
          <p:spPr>
            <a:xfrm>
              <a:off x="7089467" y="3573200"/>
              <a:ext cx="8534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panose="020B0502020202020204" pitchFamily="34" charset="0"/>
                  <a:cs typeface="Calibri"/>
                </a:rPr>
                <a:t>70-137</a:t>
              </a:r>
            </a:p>
          </p:txBody>
        </p:sp>
        <p:sp>
          <p:nvSpPr>
            <p:cNvPr id="25" name="TextBox 24">
              <a:extLst>
                <a:ext uri="{FF2B5EF4-FFF2-40B4-BE49-F238E27FC236}">
                  <a16:creationId xmlns:a16="http://schemas.microsoft.com/office/drawing/2014/main" id="{E4167A90-96F8-47C5-86FF-26CF55DA82F5}"/>
                </a:ext>
              </a:extLst>
            </p:cNvPr>
            <p:cNvSpPr txBox="1"/>
            <p:nvPr/>
          </p:nvSpPr>
          <p:spPr>
            <a:xfrm>
              <a:off x="7088975" y="3180432"/>
              <a:ext cx="10047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panose="020B0502020202020204" pitchFamily="34" charset="0"/>
                  <a:cs typeface="Calibri"/>
                </a:rPr>
                <a:t>22-69</a:t>
              </a:r>
            </a:p>
          </p:txBody>
        </p:sp>
        <p:sp>
          <p:nvSpPr>
            <p:cNvPr id="27" name="TextBox 26">
              <a:extLst>
                <a:ext uri="{FF2B5EF4-FFF2-40B4-BE49-F238E27FC236}">
                  <a16:creationId xmlns:a16="http://schemas.microsoft.com/office/drawing/2014/main" id="{7EE585D6-E3EC-42A4-A396-BF390838A033}"/>
                </a:ext>
              </a:extLst>
            </p:cNvPr>
            <p:cNvSpPr txBox="1"/>
            <p:nvPr/>
          </p:nvSpPr>
          <p:spPr>
            <a:xfrm>
              <a:off x="7091648" y="4251055"/>
              <a:ext cx="10047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panose="020B0502020202020204" pitchFamily="34" charset="0"/>
                  <a:cs typeface="Calibri"/>
                </a:rPr>
                <a:t>259-678</a:t>
              </a:r>
            </a:p>
          </p:txBody>
        </p:sp>
        <p:sp>
          <p:nvSpPr>
            <p:cNvPr id="47" name="TextBox 46">
              <a:extLst>
                <a:ext uri="{FF2B5EF4-FFF2-40B4-BE49-F238E27FC236}">
                  <a16:creationId xmlns:a16="http://schemas.microsoft.com/office/drawing/2014/main" id="{CAF9B9FD-227F-4495-9486-0B49E578BF36}"/>
                </a:ext>
              </a:extLst>
            </p:cNvPr>
            <p:cNvSpPr txBox="1"/>
            <p:nvPr/>
          </p:nvSpPr>
          <p:spPr>
            <a:xfrm>
              <a:off x="6777701" y="2503714"/>
              <a:ext cx="27349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panose="020B0502020202020204" pitchFamily="34" charset="0"/>
                  <a:cs typeface="Calibri"/>
                </a:rPr>
                <a:t>Precipitation in mm/day:</a:t>
              </a:r>
            </a:p>
          </p:txBody>
        </p:sp>
      </p:grpSp>
      <p:grpSp>
        <p:nvGrpSpPr>
          <p:cNvPr id="57" name="Group 56">
            <a:extLst>
              <a:ext uri="{FF2B5EF4-FFF2-40B4-BE49-F238E27FC236}">
                <a16:creationId xmlns:a16="http://schemas.microsoft.com/office/drawing/2014/main" id="{EE4C0922-0674-45FA-B6E3-7733D0694DE8}"/>
              </a:ext>
            </a:extLst>
          </p:cNvPr>
          <p:cNvGrpSpPr/>
          <p:nvPr/>
        </p:nvGrpSpPr>
        <p:grpSpPr>
          <a:xfrm>
            <a:off x="263151" y="6209403"/>
            <a:ext cx="2599036" cy="378621"/>
            <a:chOff x="527126" y="6029439"/>
            <a:chExt cx="2743198" cy="466528"/>
          </a:xfrm>
        </p:grpSpPr>
        <p:pic>
          <p:nvPicPr>
            <p:cNvPr id="55" name="Graphic 23">
              <a:extLst>
                <a:ext uri="{FF2B5EF4-FFF2-40B4-BE49-F238E27FC236}">
                  <a16:creationId xmlns:a16="http://schemas.microsoft.com/office/drawing/2014/main" id="{98D2DE18-8239-4FE6-8DF3-1A0605AAA8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56" name="TextBox 10">
              <a:extLst>
                <a:ext uri="{FF2B5EF4-FFF2-40B4-BE49-F238E27FC236}">
                  <a16:creationId xmlns:a16="http://schemas.microsoft.com/office/drawing/2014/main" id="{924F2A89-E039-4D4D-A362-067B0720D241}"/>
                </a:ext>
              </a:extLst>
            </p:cNvPr>
            <p:cNvSpPr txBox="1"/>
            <p:nvPr/>
          </p:nvSpPr>
          <p:spPr>
            <a:xfrm>
              <a:off x="527126" y="6029439"/>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3F3F3F"/>
                  </a:solidFill>
                  <a:latin typeface="Century Gothic"/>
                  <a:cs typeface="Calibri"/>
                </a:rPr>
                <a:t>0   </a:t>
              </a:r>
              <a:r>
                <a:rPr lang="en-US" sz="1100" b="1" dirty="0">
                  <a:solidFill>
                    <a:srgbClr val="3F3F3F"/>
                  </a:solidFill>
                  <a:latin typeface="Century Gothic"/>
                  <a:cs typeface="Calibri"/>
                </a:rPr>
                <a:t>                   </a:t>
              </a:r>
              <a:r>
                <a:rPr lang="en-US" sz="1200" b="1" dirty="0">
                  <a:solidFill>
                    <a:srgbClr val="3F3F3F"/>
                  </a:solidFill>
                  <a:latin typeface="Century Gothic"/>
                  <a:cs typeface="Calibri"/>
                </a:rPr>
                <a:t>160 </a:t>
              </a:r>
              <a:r>
                <a:rPr lang="en-US" sz="1100" b="1" dirty="0">
                  <a:solidFill>
                    <a:srgbClr val="3F3F3F"/>
                  </a:solidFill>
                  <a:latin typeface="Century Gothic"/>
                  <a:cs typeface="Calibri"/>
                </a:rPr>
                <a:t>              </a:t>
              </a:r>
              <a:r>
                <a:rPr lang="en-US" sz="1200" b="1" dirty="0">
                  <a:solidFill>
                    <a:srgbClr val="3F3F3F"/>
                  </a:solidFill>
                  <a:latin typeface="Century Gothic"/>
                  <a:cs typeface="Calibri"/>
                </a:rPr>
                <a:t>322 Km</a:t>
              </a:r>
              <a:endParaRPr lang="en-US" sz="1100" b="1" dirty="0">
                <a:solidFill>
                  <a:srgbClr val="3F3F3F"/>
                </a:solidFill>
                <a:latin typeface="Century Gothic"/>
                <a:cs typeface="Calibri"/>
              </a:endParaRPr>
            </a:p>
          </p:txBody>
        </p:sp>
      </p:grpSp>
      <p:pic>
        <p:nvPicPr>
          <p:cNvPr id="70" name="Graphic 69" descr="Arrow Up with solid fill">
            <a:extLst>
              <a:ext uri="{FF2B5EF4-FFF2-40B4-BE49-F238E27FC236}">
                <a16:creationId xmlns:a16="http://schemas.microsoft.com/office/drawing/2014/main" id="{BFBABF13-010B-4ACA-AC24-28B054C0C1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5623" y="6116679"/>
            <a:ext cx="422317" cy="412333"/>
          </a:xfrm>
          <a:prstGeom prst="rect">
            <a:avLst/>
          </a:prstGeom>
        </p:spPr>
      </p:pic>
    </p:spTree>
    <p:extLst>
      <p:ext uri="{BB962C8B-B14F-4D97-AF65-F5344CB8AC3E}">
        <p14:creationId xmlns:p14="http://schemas.microsoft.com/office/powerpoint/2010/main" val="1951899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2" descr="Map&#10;&#10;Description automatically generated">
            <a:extLst>
              <a:ext uri="{FF2B5EF4-FFF2-40B4-BE49-F238E27FC236}">
                <a16:creationId xmlns:a16="http://schemas.microsoft.com/office/drawing/2014/main" id="{61165FBD-EC4F-425B-A7AE-C027309C7647}"/>
              </a:ext>
            </a:extLst>
          </p:cNvPr>
          <p:cNvPicPr>
            <a:picLocks noChangeAspect="1"/>
          </p:cNvPicPr>
          <p:nvPr/>
        </p:nvPicPr>
        <p:blipFill>
          <a:blip r:embed="rId3"/>
          <a:stretch>
            <a:fillRect/>
          </a:stretch>
        </p:blipFill>
        <p:spPr>
          <a:xfrm>
            <a:off x="2997984" y="1464203"/>
            <a:ext cx="6774985" cy="5120980"/>
          </a:xfrm>
          <a:prstGeom prst="rect">
            <a:avLst/>
          </a:prstGeom>
        </p:spPr>
      </p:pic>
      <p:sp>
        <p:nvSpPr>
          <p:cNvPr id="5" name="TextBox 4">
            <a:extLst>
              <a:ext uri="{FF2B5EF4-FFF2-40B4-BE49-F238E27FC236}">
                <a16:creationId xmlns:a16="http://schemas.microsoft.com/office/drawing/2014/main" id="{C5973CC1-0C5D-4E98-81CA-95D430F591E2}"/>
              </a:ext>
            </a:extLst>
          </p:cNvPr>
          <p:cNvSpPr txBox="1"/>
          <p:nvPr/>
        </p:nvSpPr>
        <p:spPr>
          <a:xfrm>
            <a:off x="2854363" y="1003300"/>
            <a:ext cx="76367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cs typeface="Calibri"/>
              </a:rPr>
              <a:t>Hurricane Iota </a:t>
            </a:r>
            <a:r>
              <a:rPr lang="en-US" sz="2400" dirty="0">
                <a:solidFill>
                  <a:schemeClr val="tx1">
                    <a:lumMod val="75000"/>
                    <a:lumOff val="25000"/>
                  </a:schemeClr>
                </a:solidFill>
                <a:latin typeface="Century Gothic"/>
                <a:cs typeface="Calibri"/>
              </a:rPr>
              <a:t>Daily Precipitation 13 Nov-18 Nov</a:t>
            </a:r>
          </a:p>
        </p:txBody>
      </p:sp>
      <p:pic>
        <p:nvPicPr>
          <p:cNvPr id="7" name="Graphic 6" descr="Arrow Up with solid fill">
            <a:extLst>
              <a:ext uri="{FF2B5EF4-FFF2-40B4-BE49-F238E27FC236}">
                <a16:creationId xmlns:a16="http://schemas.microsoft.com/office/drawing/2014/main" id="{54EDC558-0FB6-498B-8C23-0A4337BDF1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53133" y="6076957"/>
            <a:ext cx="422317" cy="412333"/>
          </a:xfrm>
          <a:prstGeom prst="rect">
            <a:avLst/>
          </a:prstGeom>
        </p:spPr>
      </p:pic>
      <p:sp>
        <p:nvSpPr>
          <p:cNvPr id="9" name="Title 4">
            <a:extLst>
              <a:ext uri="{FF2B5EF4-FFF2-40B4-BE49-F238E27FC236}">
                <a16:creationId xmlns:a16="http://schemas.microsoft.com/office/drawing/2014/main" id="{14806218-2B24-4570-B96C-352271A26728}"/>
              </a:ext>
            </a:extLst>
          </p:cNvPr>
          <p:cNvSpPr txBox="1">
            <a:spLocks/>
          </p:cNvSpPr>
          <p:nvPr/>
        </p:nvSpPr>
        <p:spPr>
          <a:xfrm>
            <a:off x="381979" y="182880"/>
            <a:ext cx="11666220" cy="74270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B73B52"/>
                </a:solidFill>
                <a:latin typeface="Century Gothic"/>
              </a:rPr>
              <a:t>RESULTS: HURRICANE IOTA PRECIPITATION ANALYSIS</a:t>
            </a:r>
          </a:p>
        </p:txBody>
      </p:sp>
      <p:grpSp>
        <p:nvGrpSpPr>
          <p:cNvPr id="2" name="Group 1">
            <a:extLst>
              <a:ext uri="{FF2B5EF4-FFF2-40B4-BE49-F238E27FC236}">
                <a16:creationId xmlns:a16="http://schemas.microsoft.com/office/drawing/2014/main" id="{7E6A8D87-0A14-4E22-A0EF-D8F21A28A351}"/>
              </a:ext>
            </a:extLst>
          </p:cNvPr>
          <p:cNvGrpSpPr/>
          <p:nvPr/>
        </p:nvGrpSpPr>
        <p:grpSpPr>
          <a:xfrm>
            <a:off x="191843" y="4116567"/>
            <a:ext cx="2734929" cy="2085895"/>
            <a:chOff x="6777701" y="2503714"/>
            <a:chExt cx="2734929" cy="2085895"/>
          </a:xfrm>
        </p:grpSpPr>
        <p:sp>
          <p:nvSpPr>
            <p:cNvPr id="25" name="Rectangle 24">
              <a:extLst>
                <a:ext uri="{FF2B5EF4-FFF2-40B4-BE49-F238E27FC236}">
                  <a16:creationId xmlns:a16="http://schemas.microsoft.com/office/drawing/2014/main" id="{E3BFCB55-CDC4-4651-A631-0599AD0D6DCD}"/>
                </a:ext>
              </a:extLst>
            </p:cNvPr>
            <p:cNvSpPr/>
            <p:nvPr/>
          </p:nvSpPr>
          <p:spPr>
            <a:xfrm>
              <a:off x="6886242" y="2853315"/>
              <a:ext cx="276895" cy="274005"/>
            </a:xfrm>
            <a:prstGeom prst="rect">
              <a:avLst/>
            </a:prstGeom>
            <a:solidFill>
              <a:srgbClr val="001137">
                <a:alpha val="8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9" name="Rectangle 28">
              <a:extLst>
                <a:ext uri="{FF2B5EF4-FFF2-40B4-BE49-F238E27FC236}">
                  <a16:creationId xmlns:a16="http://schemas.microsoft.com/office/drawing/2014/main" id="{43AFD500-A5F4-4716-931A-40F110A28FA9}"/>
                </a:ext>
              </a:extLst>
            </p:cNvPr>
            <p:cNvSpPr/>
            <p:nvPr/>
          </p:nvSpPr>
          <p:spPr>
            <a:xfrm>
              <a:off x="6882201" y="4252727"/>
              <a:ext cx="266010" cy="274005"/>
            </a:xfrm>
            <a:prstGeom prst="rect">
              <a:avLst/>
            </a:prstGeom>
            <a:solidFill>
              <a:srgbClr val="E9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0" name="Rectangle 29">
              <a:extLst>
                <a:ext uri="{FF2B5EF4-FFF2-40B4-BE49-F238E27FC236}">
                  <a16:creationId xmlns:a16="http://schemas.microsoft.com/office/drawing/2014/main" id="{852C44E2-8DA1-4C7A-AF66-1F514CD74B83}"/>
                </a:ext>
              </a:extLst>
            </p:cNvPr>
            <p:cNvSpPr/>
            <p:nvPr/>
          </p:nvSpPr>
          <p:spPr>
            <a:xfrm>
              <a:off x="6884137" y="3209260"/>
              <a:ext cx="266010" cy="274005"/>
            </a:xfrm>
            <a:prstGeom prst="rect">
              <a:avLst/>
            </a:prstGeom>
            <a:solidFill>
              <a:srgbClr val="0AAB1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1" name="Rectangle 30">
              <a:extLst>
                <a:ext uri="{FF2B5EF4-FFF2-40B4-BE49-F238E27FC236}">
                  <a16:creationId xmlns:a16="http://schemas.microsoft.com/office/drawing/2014/main" id="{D8598D41-5A1B-4E3A-92CC-7E72B2E4D5AE}"/>
                </a:ext>
              </a:extLst>
            </p:cNvPr>
            <p:cNvSpPr/>
            <p:nvPr/>
          </p:nvSpPr>
          <p:spPr>
            <a:xfrm>
              <a:off x="6883263" y="3570941"/>
              <a:ext cx="266010" cy="274004"/>
            </a:xfrm>
            <a:prstGeom prst="rect">
              <a:avLst/>
            </a:prstGeom>
            <a:solidFill>
              <a:srgbClr val="E7EB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2" name="Rectangle 31">
              <a:extLst>
                <a:ext uri="{FF2B5EF4-FFF2-40B4-BE49-F238E27FC236}">
                  <a16:creationId xmlns:a16="http://schemas.microsoft.com/office/drawing/2014/main" id="{45A5EDEB-7506-4CC3-B70D-129F29AB9CAC}"/>
                </a:ext>
              </a:extLst>
            </p:cNvPr>
            <p:cNvSpPr/>
            <p:nvPr/>
          </p:nvSpPr>
          <p:spPr>
            <a:xfrm>
              <a:off x="6888759" y="3915812"/>
              <a:ext cx="276895" cy="274005"/>
            </a:xfrm>
            <a:prstGeom prst="rect">
              <a:avLst/>
            </a:prstGeom>
            <a:solidFill>
              <a:srgbClr val="FF4A2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3" name="TextBox 32">
              <a:extLst>
                <a:ext uri="{FF2B5EF4-FFF2-40B4-BE49-F238E27FC236}">
                  <a16:creationId xmlns:a16="http://schemas.microsoft.com/office/drawing/2014/main" id="{4925A9AF-3C9E-46F0-8300-AA57C9C62E15}"/>
                </a:ext>
              </a:extLst>
            </p:cNvPr>
            <p:cNvSpPr txBox="1"/>
            <p:nvPr/>
          </p:nvSpPr>
          <p:spPr>
            <a:xfrm>
              <a:off x="7156482" y="2838146"/>
              <a:ext cx="8741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0-21</a:t>
              </a:r>
            </a:p>
          </p:txBody>
        </p:sp>
        <p:sp>
          <p:nvSpPr>
            <p:cNvPr id="34" name="TextBox 33">
              <a:extLst>
                <a:ext uri="{FF2B5EF4-FFF2-40B4-BE49-F238E27FC236}">
                  <a16:creationId xmlns:a16="http://schemas.microsoft.com/office/drawing/2014/main" id="{B1589B70-2DB4-4012-9818-52B5CD9BBEBC}"/>
                </a:ext>
              </a:extLst>
            </p:cNvPr>
            <p:cNvSpPr txBox="1"/>
            <p:nvPr/>
          </p:nvSpPr>
          <p:spPr>
            <a:xfrm>
              <a:off x="7088248" y="3919295"/>
              <a:ext cx="10047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138-258</a:t>
              </a:r>
            </a:p>
          </p:txBody>
        </p:sp>
        <p:sp>
          <p:nvSpPr>
            <p:cNvPr id="35" name="TextBox 34">
              <a:extLst>
                <a:ext uri="{FF2B5EF4-FFF2-40B4-BE49-F238E27FC236}">
                  <a16:creationId xmlns:a16="http://schemas.microsoft.com/office/drawing/2014/main" id="{236FEBFD-B98F-4049-B837-92BA71A83664}"/>
                </a:ext>
              </a:extLst>
            </p:cNvPr>
            <p:cNvSpPr txBox="1"/>
            <p:nvPr/>
          </p:nvSpPr>
          <p:spPr>
            <a:xfrm>
              <a:off x="7089467" y="3573200"/>
              <a:ext cx="8534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70-137</a:t>
              </a:r>
            </a:p>
          </p:txBody>
        </p:sp>
        <p:sp>
          <p:nvSpPr>
            <p:cNvPr id="36" name="TextBox 35">
              <a:extLst>
                <a:ext uri="{FF2B5EF4-FFF2-40B4-BE49-F238E27FC236}">
                  <a16:creationId xmlns:a16="http://schemas.microsoft.com/office/drawing/2014/main" id="{7AF3126B-64A3-47D6-A8E5-DB8B7D710FE3}"/>
                </a:ext>
              </a:extLst>
            </p:cNvPr>
            <p:cNvSpPr txBox="1"/>
            <p:nvPr/>
          </p:nvSpPr>
          <p:spPr>
            <a:xfrm>
              <a:off x="7088975" y="3180432"/>
              <a:ext cx="10047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22-69</a:t>
              </a:r>
            </a:p>
          </p:txBody>
        </p:sp>
        <p:sp>
          <p:nvSpPr>
            <p:cNvPr id="37" name="TextBox 36">
              <a:extLst>
                <a:ext uri="{FF2B5EF4-FFF2-40B4-BE49-F238E27FC236}">
                  <a16:creationId xmlns:a16="http://schemas.microsoft.com/office/drawing/2014/main" id="{161FBA48-400B-40B7-8E11-7990B100EC39}"/>
                </a:ext>
              </a:extLst>
            </p:cNvPr>
            <p:cNvSpPr txBox="1"/>
            <p:nvPr/>
          </p:nvSpPr>
          <p:spPr>
            <a:xfrm>
              <a:off x="7091648" y="4251055"/>
              <a:ext cx="10047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259-678</a:t>
              </a:r>
            </a:p>
          </p:txBody>
        </p:sp>
        <p:sp>
          <p:nvSpPr>
            <p:cNvPr id="38" name="TextBox 37">
              <a:extLst>
                <a:ext uri="{FF2B5EF4-FFF2-40B4-BE49-F238E27FC236}">
                  <a16:creationId xmlns:a16="http://schemas.microsoft.com/office/drawing/2014/main" id="{3C8948D2-EF57-4A5E-B9C5-A818D0B2B700}"/>
                </a:ext>
              </a:extLst>
            </p:cNvPr>
            <p:cNvSpPr txBox="1"/>
            <p:nvPr/>
          </p:nvSpPr>
          <p:spPr>
            <a:xfrm>
              <a:off x="6777701" y="2503714"/>
              <a:ext cx="27349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Precipitation in mm/day:</a:t>
              </a:r>
            </a:p>
          </p:txBody>
        </p:sp>
      </p:grpSp>
      <p:grpSp>
        <p:nvGrpSpPr>
          <p:cNvPr id="4" name="Group 3">
            <a:extLst>
              <a:ext uri="{FF2B5EF4-FFF2-40B4-BE49-F238E27FC236}">
                <a16:creationId xmlns:a16="http://schemas.microsoft.com/office/drawing/2014/main" id="{50D5A2BB-A4EC-48F1-A170-84F53F739991}"/>
              </a:ext>
            </a:extLst>
          </p:cNvPr>
          <p:cNvGrpSpPr/>
          <p:nvPr/>
        </p:nvGrpSpPr>
        <p:grpSpPr>
          <a:xfrm>
            <a:off x="263151" y="6209403"/>
            <a:ext cx="2599036" cy="378621"/>
            <a:chOff x="527126" y="6029439"/>
            <a:chExt cx="2743198" cy="466528"/>
          </a:xfrm>
        </p:grpSpPr>
        <p:pic>
          <p:nvPicPr>
            <p:cNvPr id="40" name="Graphic 23">
              <a:extLst>
                <a:ext uri="{FF2B5EF4-FFF2-40B4-BE49-F238E27FC236}">
                  <a16:creationId xmlns:a16="http://schemas.microsoft.com/office/drawing/2014/main" id="{A3EC62AA-1E3E-4493-BD98-D83F1CB6EC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41" name="TextBox 10">
              <a:extLst>
                <a:ext uri="{FF2B5EF4-FFF2-40B4-BE49-F238E27FC236}">
                  <a16:creationId xmlns:a16="http://schemas.microsoft.com/office/drawing/2014/main" id="{8B9172EF-0ED9-418E-9C2E-4A2C086CEA20}"/>
                </a:ext>
              </a:extLst>
            </p:cNvPr>
            <p:cNvSpPr txBox="1"/>
            <p:nvPr/>
          </p:nvSpPr>
          <p:spPr>
            <a:xfrm>
              <a:off x="527126" y="6029439"/>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tx1">
                      <a:lumMod val="75000"/>
                      <a:lumOff val="25000"/>
                    </a:schemeClr>
                  </a:solidFill>
                  <a:latin typeface="Century Gothic"/>
                  <a:cs typeface="Calibri"/>
                </a:rPr>
                <a:t>0   </a:t>
              </a:r>
              <a:r>
                <a:rPr lang="en-US" sz="1100" b="1" dirty="0">
                  <a:solidFill>
                    <a:schemeClr val="tx1">
                      <a:lumMod val="75000"/>
                      <a:lumOff val="25000"/>
                    </a:schemeClr>
                  </a:solidFill>
                  <a:latin typeface="Century Gothic"/>
                  <a:cs typeface="Calibri"/>
                </a:rPr>
                <a:t>                   </a:t>
              </a:r>
              <a:r>
                <a:rPr lang="en-US" sz="1200" b="1" dirty="0">
                  <a:solidFill>
                    <a:schemeClr val="tx1">
                      <a:lumMod val="75000"/>
                      <a:lumOff val="25000"/>
                    </a:schemeClr>
                  </a:solidFill>
                  <a:latin typeface="Century Gothic"/>
                  <a:cs typeface="Calibri"/>
                </a:rPr>
                <a:t>160 </a:t>
              </a:r>
              <a:r>
                <a:rPr lang="en-US" sz="1100" b="1" dirty="0">
                  <a:solidFill>
                    <a:schemeClr val="tx1">
                      <a:lumMod val="75000"/>
                      <a:lumOff val="25000"/>
                    </a:schemeClr>
                  </a:solidFill>
                  <a:latin typeface="Century Gothic"/>
                  <a:cs typeface="Calibri"/>
                </a:rPr>
                <a:t>              </a:t>
              </a:r>
              <a:r>
                <a:rPr lang="en-US" sz="1200" b="1" dirty="0">
                  <a:solidFill>
                    <a:schemeClr val="tx1">
                      <a:lumMod val="75000"/>
                      <a:lumOff val="25000"/>
                    </a:schemeClr>
                  </a:solidFill>
                  <a:latin typeface="Century Gothic"/>
                  <a:cs typeface="Calibri"/>
                </a:rPr>
                <a:t>322 Km</a:t>
              </a:r>
              <a:endParaRPr lang="en-US" sz="1100" b="1" dirty="0">
                <a:solidFill>
                  <a:schemeClr val="tx1">
                    <a:lumMod val="75000"/>
                    <a:lumOff val="25000"/>
                  </a:schemeClr>
                </a:solidFill>
                <a:latin typeface="Century Gothic"/>
                <a:cs typeface="Calibri"/>
              </a:endParaRPr>
            </a:p>
          </p:txBody>
        </p:sp>
      </p:grpSp>
    </p:spTree>
    <p:extLst>
      <p:ext uri="{BB962C8B-B14F-4D97-AF65-F5344CB8AC3E}">
        <p14:creationId xmlns:p14="http://schemas.microsoft.com/office/powerpoint/2010/main" val="234750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45DC656-F2F2-48B7-AD72-05A71A2E328F}"/>
              </a:ext>
            </a:extLst>
          </p:cNvPr>
          <p:cNvSpPr/>
          <p:nvPr/>
        </p:nvSpPr>
        <p:spPr>
          <a:xfrm>
            <a:off x="2081663" y="1334262"/>
            <a:ext cx="6025620" cy="4380160"/>
          </a:xfrm>
          <a:prstGeom prst="rect">
            <a:avLst/>
          </a:prstGeom>
          <a:solidFill>
            <a:srgbClr val="CBE3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3AEFF99-3C1A-4237-AAC3-3D4A6111C3F1}"/>
              </a:ext>
            </a:extLst>
          </p:cNvPr>
          <p:cNvSpPr/>
          <p:nvPr/>
        </p:nvSpPr>
        <p:spPr>
          <a:xfrm>
            <a:off x="8096945" y="1334262"/>
            <a:ext cx="2092828" cy="4376924"/>
          </a:xfrm>
          <a:prstGeom prst="rect">
            <a:avLst/>
          </a:prstGeom>
          <a:solidFill>
            <a:srgbClr val="EACB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7630A33-9ADC-44A5-AB07-2C5EF7B6A7EC}"/>
              </a:ext>
            </a:extLst>
          </p:cNvPr>
          <p:cNvGrpSpPr/>
          <p:nvPr/>
        </p:nvGrpSpPr>
        <p:grpSpPr>
          <a:xfrm>
            <a:off x="2093944" y="1516343"/>
            <a:ext cx="6014694" cy="399595"/>
            <a:chOff x="2309133" y="2007950"/>
            <a:chExt cx="5867399" cy="369332"/>
          </a:xfrm>
        </p:grpSpPr>
        <p:cxnSp>
          <p:nvCxnSpPr>
            <p:cNvPr id="19" name="Straight Arrow Connector 18">
              <a:extLst>
                <a:ext uri="{FF2B5EF4-FFF2-40B4-BE49-F238E27FC236}">
                  <a16:creationId xmlns:a16="http://schemas.microsoft.com/office/drawing/2014/main" id="{72BA35A8-44B6-499B-A26F-D135E6EBCF2D}"/>
                </a:ext>
              </a:extLst>
            </p:cNvPr>
            <p:cNvCxnSpPr/>
            <p:nvPr/>
          </p:nvCxnSpPr>
          <p:spPr>
            <a:xfrm flipV="1">
              <a:off x="2309133" y="2156732"/>
              <a:ext cx="2057399" cy="10886"/>
            </a:xfrm>
            <a:prstGeom prst="straightConnector1">
              <a:avLst/>
            </a:prstGeom>
            <a:ln w="28575">
              <a:no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807C238-8A1F-4CE1-B266-2000A0543D54}"/>
                </a:ext>
              </a:extLst>
            </p:cNvPr>
            <p:cNvSpPr txBox="1"/>
            <p:nvPr/>
          </p:nvSpPr>
          <p:spPr>
            <a:xfrm>
              <a:off x="4282351" y="2007950"/>
              <a:ext cx="155665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F5597"/>
                  </a:solidFill>
                  <a:cs typeface="Calibri"/>
                </a:rPr>
                <a:t> Hurricane Eta</a:t>
              </a:r>
            </a:p>
          </p:txBody>
        </p:sp>
        <p:cxnSp>
          <p:nvCxnSpPr>
            <p:cNvPr id="21" name="Straight Arrow Connector 20">
              <a:extLst>
                <a:ext uri="{FF2B5EF4-FFF2-40B4-BE49-F238E27FC236}">
                  <a16:creationId xmlns:a16="http://schemas.microsoft.com/office/drawing/2014/main" id="{13599239-606E-43A5-A34C-F2A43AB15843}"/>
                </a:ext>
              </a:extLst>
            </p:cNvPr>
            <p:cNvCxnSpPr>
              <a:cxnSpLocks/>
            </p:cNvCxnSpPr>
            <p:nvPr/>
          </p:nvCxnSpPr>
          <p:spPr>
            <a:xfrm flipV="1">
              <a:off x="5738133" y="2156732"/>
              <a:ext cx="2438399" cy="10886"/>
            </a:xfrm>
            <a:prstGeom prst="straightConnector1">
              <a:avLst/>
            </a:prstGeom>
            <a:ln w="28575">
              <a:no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96AA7B87-5D4B-4765-8716-F1400BA7C4DF}"/>
              </a:ext>
            </a:extLst>
          </p:cNvPr>
          <p:cNvSpPr txBox="1"/>
          <p:nvPr/>
        </p:nvSpPr>
        <p:spPr>
          <a:xfrm>
            <a:off x="8466744" y="1516311"/>
            <a:ext cx="1874710" cy="39958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030A0"/>
                </a:solidFill>
                <a:cs typeface="Calibri"/>
              </a:rPr>
              <a:t> Hurricane Iota</a:t>
            </a:r>
          </a:p>
        </p:txBody>
      </p:sp>
      <p:cxnSp>
        <p:nvCxnSpPr>
          <p:cNvPr id="26" name="Straight Arrow Connector 25">
            <a:extLst>
              <a:ext uri="{FF2B5EF4-FFF2-40B4-BE49-F238E27FC236}">
                <a16:creationId xmlns:a16="http://schemas.microsoft.com/office/drawing/2014/main" id="{682E0B2B-B947-424B-81A9-C1622B9ECDFA}"/>
              </a:ext>
            </a:extLst>
          </p:cNvPr>
          <p:cNvCxnSpPr>
            <a:cxnSpLocks/>
          </p:cNvCxnSpPr>
          <p:nvPr/>
        </p:nvCxnSpPr>
        <p:spPr>
          <a:xfrm flipV="1">
            <a:off x="9894075" y="1677281"/>
            <a:ext cx="502154" cy="1"/>
          </a:xfrm>
          <a:prstGeom prst="straightConnector1">
            <a:avLst/>
          </a:prstGeom>
          <a:ln w="28575">
            <a:no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1B74C98-5FAE-44DF-9B72-8D3C122B228F}"/>
              </a:ext>
            </a:extLst>
          </p:cNvPr>
          <p:cNvCxnSpPr>
            <a:cxnSpLocks/>
          </p:cNvCxnSpPr>
          <p:nvPr/>
        </p:nvCxnSpPr>
        <p:spPr>
          <a:xfrm flipV="1">
            <a:off x="8108637" y="1677277"/>
            <a:ext cx="412881" cy="1"/>
          </a:xfrm>
          <a:prstGeom prst="straightConnector1">
            <a:avLst/>
          </a:prstGeom>
          <a:ln w="28575">
            <a:no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F6B8082-E221-4AEB-9F53-2F4690111EB0}"/>
              </a:ext>
            </a:extLst>
          </p:cNvPr>
          <p:cNvSpPr txBox="1"/>
          <p:nvPr/>
        </p:nvSpPr>
        <p:spPr>
          <a:xfrm rot="16200000">
            <a:off x="-519330" y="3221718"/>
            <a:ext cx="24873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Precipitation mm/day</a:t>
            </a:r>
          </a:p>
        </p:txBody>
      </p:sp>
      <p:cxnSp>
        <p:nvCxnSpPr>
          <p:cNvPr id="59" name="Straight Arrow Connector 58">
            <a:extLst>
              <a:ext uri="{FF2B5EF4-FFF2-40B4-BE49-F238E27FC236}">
                <a16:creationId xmlns:a16="http://schemas.microsoft.com/office/drawing/2014/main" id="{FFA6BD59-7775-4699-A570-0B0F6F6B6525}"/>
              </a:ext>
            </a:extLst>
          </p:cNvPr>
          <p:cNvCxnSpPr/>
          <p:nvPr/>
        </p:nvCxnSpPr>
        <p:spPr>
          <a:xfrm flipV="1">
            <a:off x="2085783" y="1713037"/>
            <a:ext cx="2154057" cy="1"/>
          </a:xfrm>
          <a:prstGeom prst="straightConnector1">
            <a:avLst/>
          </a:prstGeom>
          <a:ln w="57150">
            <a:solidFill>
              <a:srgbClr val="004DA7"/>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F136AC8-F3E5-47BC-BE30-7013DD2A6851}"/>
              </a:ext>
            </a:extLst>
          </p:cNvPr>
          <p:cNvCxnSpPr>
            <a:cxnSpLocks/>
          </p:cNvCxnSpPr>
          <p:nvPr/>
        </p:nvCxnSpPr>
        <p:spPr>
          <a:xfrm>
            <a:off x="5582070" y="1713037"/>
            <a:ext cx="2597856" cy="2"/>
          </a:xfrm>
          <a:prstGeom prst="straightConnector1">
            <a:avLst/>
          </a:prstGeom>
          <a:ln w="57150">
            <a:solidFill>
              <a:srgbClr val="004DA7"/>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3E90562-0F43-4011-9826-4A8AE4A1E3DC}"/>
              </a:ext>
            </a:extLst>
          </p:cNvPr>
          <p:cNvCxnSpPr>
            <a:cxnSpLocks/>
          </p:cNvCxnSpPr>
          <p:nvPr/>
        </p:nvCxnSpPr>
        <p:spPr>
          <a:xfrm>
            <a:off x="8093334" y="1713036"/>
            <a:ext cx="465446" cy="2"/>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FECD228-CE77-426F-880C-F19179718B2F}"/>
              </a:ext>
            </a:extLst>
          </p:cNvPr>
          <p:cNvCxnSpPr>
            <a:cxnSpLocks/>
          </p:cNvCxnSpPr>
          <p:nvPr/>
        </p:nvCxnSpPr>
        <p:spPr>
          <a:xfrm>
            <a:off x="10041729" y="1713036"/>
            <a:ext cx="150375" cy="2"/>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 name="Title 4">
            <a:extLst>
              <a:ext uri="{FF2B5EF4-FFF2-40B4-BE49-F238E27FC236}">
                <a16:creationId xmlns:a16="http://schemas.microsoft.com/office/drawing/2014/main" id="{9387ECD1-57C6-4D81-909A-B6FBBB69FD3A}"/>
              </a:ext>
            </a:extLst>
          </p:cNvPr>
          <p:cNvSpPr txBox="1">
            <a:spLocks/>
          </p:cNvSpPr>
          <p:nvPr/>
        </p:nvSpPr>
        <p:spPr>
          <a:xfrm>
            <a:off x="495300" y="2805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PRECIPITATION ANALYSIS</a:t>
            </a:r>
          </a:p>
        </p:txBody>
      </p:sp>
      <p:sp>
        <p:nvSpPr>
          <p:cNvPr id="34" name="TextBox 33">
            <a:extLst>
              <a:ext uri="{FF2B5EF4-FFF2-40B4-BE49-F238E27FC236}">
                <a16:creationId xmlns:a16="http://schemas.microsoft.com/office/drawing/2014/main" id="{B2914F8A-292D-4C18-AFA6-0517BEBE8C38}"/>
              </a:ext>
            </a:extLst>
          </p:cNvPr>
          <p:cNvSpPr txBox="1"/>
          <p:nvPr/>
        </p:nvSpPr>
        <p:spPr>
          <a:xfrm>
            <a:off x="4831126" y="6457016"/>
            <a:ext cx="27277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Day of Month</a:t>
            </a:r>
          </a:p>
        </p:txBody>
      </p:sp>
      <p:sp>
        <p:nvSpPr>
          <p:cNvPr id="36" name="TextBox 35">
            <a:extLst>
              <a:ext uri="{FF2B5EF4-FFF2-40B4-BE49-F238E27FC236}">
                <a16:creationId xmlns:a16="http://schemas.microsoft.com/office/drawing/2014/main" id="{39013ECB-FEC4-465D-893F-85E3FB938A81}"/>
              </a:ext>
            </a:extLst>
          </p:cNvPr>
          <p:cNvSpPr txBox="1"/>
          <p:nvPr/>
        </p:nvSpPr>
        <p:spPr>
          <a:xfrm>
            <a:off x="4246607" y="732163"/>
            <a:ext cx="48168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cs typeface="Calibri"/>
              </a:rPr>
              <a:t>Precipitation By Country</a:t>
            </a:r>
          </a:p>
        </p:txBody>
      </p:sp>
      <p:pic>
        <p:nvPicPr>
          <p:cNvPr id="38" name="Picture 21">
            <a:extLst>
              <a:ext uri="{FF2B5EF4-FFF2-40B4-BE49-F238E27FC236}">
                <a16:creationId xmlns:a16="http://schemas.microsoft.com/office/drawing/2014/main" id="{8F1A061A-C3A6-479D-806D-2D1005BD8469}"/>
              </a:ext>
            </a:extLst>
          </p:cNvPr>
          <p:cNvPicPr>
            <a:picLocks noChangeAspect="1"/>
          </p:cNvPicPr>
          <p:nvPr/>
        </p:nvPicPr>
        <p:blipFill>
          <a:blip r:embed="rId3"/>
          <a:stretch>
            <a:fillRect/>
          </a:stretch>
        </p:blipFill>
        <p:spPr>
          <a:xfrm>
            <a:off x="3923226" y="1188672"/>
            <a:ext cx="322026" cy="34547"/>
          </a:xfrm>
          <a:prstGeom prst="rect">
            <a:avLst/>
          </a:prstGeom>
        </p:spPr>
      </p:pic>
      <p:pic>
        <p:nvPicPr>
          <p:cNvPr id="40" name="Picture 22">
            <a:extLst>
              <a:ext uri="{FF2B5EF4-FFF2-40B4-BE49-F238E27FC236}">
                <a16:creationId xmlns:a16="http://schemas.microsoft.com/office/drawing/2014/main" id="{4100CEDD-FFD8-4B9B-A126-54926C11206C}"/>
              </a:ext>
            </a:extLst>
          </p:cNvPr>
          <p:cNvPicPr>
            <a:picLocks noChangeAspect="1"/>
          </p:cNvPicPr>
          <p:nvPr/>
        </p:nvPicPr>
        <p:blipFill>
          <a:blip r:embed="rId4"/>
          <a:stretch>
            <a:fillRect/>
          </a:stretch>
        </p:blipFill>
        <p:spPr>
          <a:xfrm>
            <a:off x="4594342" y="1188671"/>
            <a:ext cx="322026" cy="34547"/>
          </a:xfrm>
          <a:prstGeom prst="rect">
            <a:avLst/>
          </a:prstGeom>
        </p:spPr>
      </p:pic>
      <p:pic>
        <p:nvPicPr>
          <p:cNvPr id="42" name="Picture 23">
            <a:extLst>
              <a:ext uri="{FF2B5EF4-FFF2-40B4-BE49-F238E27FC236}">
                <a16:creationId xmlns:a16="http://schemas.microsoft.com/office/drawing/2014/main" id="{4A83DF60-6144-47A4-867B-461C64FBB40F}"/>
              </a:ext>
            </a:extLst>
          </p:cNvPr>
          <p:cNvPicPr>
            <a:picLocks noChangeAspect="1"/>
          </p:cNvPicPr>
          <p:nvPr/>
        </p:nvPicPr>
        <p:blipFill>
          <a:blip r:embed="rId5"/>
          <a:stretch>
            <a:fillRect/>
          </a:stretch>
        </p:blipFill>
        <p:spPr>
          <a:xfrm>
            <a:off x="5254631" y="1188671"/>
            <a:ext cx="322026" cy="34547"/>
          </a:xfrm>
          <a:prstGeom prst="rect">
            <a:avLst/>
          </a:prstGeom>
        </p:spPr>
      </p:pic>
      <p:pic>
        <p:nvPicPr>
          <p:cNvPr id="44" name="Picture 24">
            <a:extLst>
              <a:ext uri="{FF2B5EF4-FFF2-40B4-BE49-F238E27FC236}">
                <a16:creationId xmlns:a16="http://schemas.microsoft.com/office/drawing/2014/main" id="{B40AF54D-6777-4A99-B1A5-572B6E9F4BB3}"/>
              </a:ext>
            </a:extLst>
          </p:cNvPr>
          <p:cNvPicPr>
            <a:picLocks noChangeAspect="1"/>
          </p:cNvPicPr>
          <p:nvPr/>
        </p:nvPicPr>
        <p:blipFill>
          <a:blip r:embed="rId6"/>
          <a:stretch>
            <a:fillRect/>
          </a:stretch>
        </p:blipFill>
        <p:spPr>
          <a:xfrm>
            <a:off x="5914921" y="1188671"/>
            <a:ext cx="322026" cy="34547"/>
          </a:xfrm>
          <a:prstGeom prst="rect">
            <a:avLst/>
          </a:prstGeom>
        </p:spPr>
      </p:pic>
      <p:pic>
        <p:nvPicPr>
          <p:cNvPr id="46" name="Picture 26">
            <a:extLst>
              <a:ext uri="{FF2B5EF4-FFF2-40B4-BE49-F238E27FC236}">
                <a16:creationId xmlns:a16="http://schemas.microsoft.com/office/drawing/2014/main" id="{2935F16A-42FE-4BCE-8210-B347AE1218DA}"/>
              </a:ext>
            </a:extLst>
          </p:cNvPr>
          <p:cNvPicPr>
            <a:picLocks noChangeAspect="1"/>
          </p:cNvPicPr>
          <p:nvPr/>
        </p:nvPicPr>
        <p:blipFill>
          <a:blip r:embed="rId7"/>
          <a:stretch>
            <a:fillRect/>
          </a:stretch>
        </p:blipFill>
        <p:spPr>
          <a:xfrm>
            <a:off x="6575210" y="1188671"/>
            <a:ext cx="322026" cy="34547"/>
          </a:xfrm>
          <a:prstGeom prst="rect">
            <a:avLst/>
          </a:prstGeom>
        </p:spPr>
      </p:pic>
      <p:pic>
        <p:nvPicPr>
          <p:cNvPr id="48" name="Picture 27">
            <a:extLst>
              <a:ext uri="{FF2B5EF4-FFF2-40B4-BE49-F238E27FC236}">
                <a16:creationId xmlns:a16="http://schemas.microsoft.com/office/drawing/2014/main" id="{F8525952-87BD-417B-B9F8-B5ECAFE734AB}"/>
              </a:ext>
            </a:extLst>
          </p:cNvPr>
          <p:cNvPicPr>
            <a:picLocks noChangeAspect="1"/>
          </p:cNvPicPr>
          <p:nvPr/>
        </p:nvPicPr>
        <p:blipFill>
          <a:blip r:embed="rId8"/>
          <a:stretch>
            <a:fillRect/>
          </a:stretch>
        </p:blipFill>
        <p:spPr>
          <a:xfrm>
            <a:off x="7235500" y="1188671"/>
            <a:ext cx="322026" cy="34547"/>
          </a:xfrm>
          <a:prstGeom prst="rect">
            <a:avLst/>
          </a:prstGeom>
        </p:spPr>
      </p:pic>
      <p:pic>
        <p:nvPicPr>
          <p:cNvPr id="50" name="Picture 28">
            <a:extLst>
              <a:ext uri="{FF2B5EF4-FFF2-40B4-BE49-F238E27FC236}">
                <a16:creationId xmlns:a16="http://schemas.microsoft.com/office/drawing/2014/main" id="{5F8D9D28-B0E7-4CF1-BDC4-2F74490127F7}"/>
              </a:ext>
            </a:extLst>
          </p:cNvPr>
          <p:cNvPicPr>
            <a:picLocks noChangeAspect="1"/>
          </p:cNvPicPr>
          <p:nvPr/>
        </p:nvPicPr>
        <p:blipFill>
          <a:blip r:embed="rId9"/>
          <a:stretch>
            <a:fillRect/>
          </a:stretch>
        </p:blipFill>
        <p:spPr>
          <a:xfrm>
            <a:off x="7895789" y="1188671"/>
            <a:ext cx="322026" cy="34547"/>
          </a:xfrm>
          <a:prstGeom prst="rect">
            <a:avLst/>
          </a:prstGeom>
        </p:spPr>
      </p:pic>
      <p:sp>
        <p:nvSpPr>
          <p:cNvPr id="52" name="TextBox 51">
            <a:extLst>
              <a:ext uri="{FF2B5EF4-FFF2-40B4-BE49-F238E27FC236}">
                <a16:creationId xmlns:a16="http://schemas.microsoft.com/office/drawing/2014/main" id="{A8C0E3F2-8B52-450B-AB60-419B7599D71A}"/>
              </a:ext>
            </a:extLst>
          </p:cNvPr>
          <p:cNvSpPr txBox="1"/>
          <p:nvPr/>
        </p:nvSpPr>
        <p:spPr>
          <a:xfrm rot="10800000" flipV="1">
            <a:off x="3998998" y="1065946"/>
            <a:ext cx="60833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lumMod val="50000"/>
                  </a:schemeClr>
                </a:solidFill>
                <a:latin typeface="Century Gothic"/>
                <a:cs typeface="Calibri"/>
              </a:rPr>
              <a:t>    </a:t>
            </a:r>
            <a:r>
              <a:rPr lang="en-US" sz="1200" b="1">
                <a:latin typeface="Century Gothic"/>
                <a:cs typeface="Calibri"/>
              </a:rPr>
              <a:t>GT</a:t>
            </a:r>
            <a:r>
              <a:rPr lang="en-US" sz="1200" b="1">
                <a:solidFill>
                  <a:schemeClr val="bg1">
                    <a:lumMod val="50000"/>
                  </a:schemeClr>
                </a:solidFill>
                <a:latin typeface="Century Gothic"/>
                <a:cs typeface="Calibri"/>
              </a:rPr>
              <a:t>           </a:t>
            </a:r>
            <a:r>
              <a:rPr lang="en-US" sz="1200" b="1">
                <a:latin typeface="Century Gothic"/>
                <a:cs typeface="Calibri"/>
              </a:rPr>
              <a:t>BZ</a:t>
            </a:r>
            <a:r>
              <a:rPr lang="en-US" sz="1200" b="1">
                <a:solidFill>
                  <a:schemeClr val="bg1">
                    <a:lumMod val="50000"/>
                  </a:schemeClr>
                </a:solidFill>
                <a:latin typeface="Century Gothic"/>
                <a:cs typeface="Calibri"/>
              </a:rPr>
              <a:t>            </a:t>
            </a:r>
            <a:r>
              <a:rPr lang="en-US" sz="1200" b="1">
                <a:latin typeface="Century Gothic"/>
                <a:cs typeface="Calibri"/>
              </a:rPr>
              <a:t>SV</a:t>
            </a:r>
            <a:r>
              <a:rPr lang="en-US" sz="1200" b="1">
                <a:solidFill>
                  <a:schemeClr val="bg1">
                    <a:lumMod val="50000"/>
                  </a:schemeClr>
                </a:solidFill>
                <a:latin typeface="Century Gothic"/>
                <a:cs typeface="Calibri"/>
              </a:rPr>
              <a:t>           </a:t>
            </a:r>
            <a:r>
              <a:rPr lang="en-US" sz="1200" b="1">
                <a:latin typeface="Century Gothic"/>
                <a:cs typeface="Calibri"/>
              </a:rPr>
              <a:t>HN</a:t>
            </a:r>
            <a:r>
              <a:rPr lang="en-US" sz="1200" b="1">
                <a:solidFill>
                  <a:schemeClr val="bg1">
                    <a:lumMod val="50000"/>
                  </a:schemeClr>
                </a:solidFill>
                <a:latin typeface="Century Gothic"/>
                <a:cs typeface="Calibri"/>
              </a:rPr>
              <a:t>           </a:t>
            </a:r>
            <a:r>
              <a:rPr lang="en-US" sz="1200" b="1">
                <a:latin typeface="Century Gothic"/>
                <a:cs typeface="Calibri"/>
              </a:rPr>
              <a:t>PA</a:t>
            </a:r>
            <a:r>
              <a:rPr lang="en-US" sz="1200" b="1">
                <a:solidFill>
                  <a:schemeClr val="bg1">
                    <a:lumMod val="50000"/>
                  </a:schemeClr>
                </a:solidFill>
                <a:latin typeface="Century Gothic"/>
                <a:cs typeface="Calibri"/>
              </a:rPr>
              <a:t>           </a:t>
            </a:r>
            <a:r>
              <a:rPr lang="en-US" sz="1200" b="1">
                <a:latin typeface="Century Gothic"/>
                <a:cs typeface="Calibri"/>
              </a:rPr>
              <a:t>NI</a:t>
            </a:r>
            <a:r>
              <a:rPr lang="en-US" sz="1200" b="1">
                <a:solidFill>
                  <a:schemeClr val="bg1">
                    <a:lumMod val="50000"/>
                  </a:schemeClr>
                </a:solidFill>
                <a:latin typeface="Century Gothic"/>
                <a:cs typeface="Calibri"/>
              </a:rPr>
              <a:t>            </a:t>
            </a:r>
            <a:r>
              <a:rPr lang="en-US" sz="1200" b="1">
                <a:latin typeface="Century Gothic"/>
                <a:cs typeface="Calibri"/>
              </a:rPr>
              <a:t>CR</a:t>
            </a:r>
            <a:endParaRPr lang="en-US" b="1">
              <a:cs typeface="Calibri"/>
            </a:endParaRPr>
          </a:p>
        </p:txBody>
      </p:sp>
      <p:graphicFrame>
        <p:nvGraphicFramePr>
          <p:cNvPr id="33" name="Chart 32">
            <a:extLst>
              <a:ext uri="{FF2B5EF4-FFF2-40B4-BE49-F238E27FC236}">
                <a16:creationId xmlns:a16="http://schemas.microsoft.com/office/drawing/2014/main" id="{DDD32B01-F0FE-4F67-AB5A-05E2129F8F42}"/>
              </a:ext>
            </a:extLst>
          </p:cNvPr>
          <p:cNvGraphicFramePr/>
          <p:nvPr>
            <p:extLst>
              <p:ext uri="{D42A27DB-BD31-4B8C-83A1-F6EECF244321}">
                <p14:modId xmlns:p14="http://schemas.microsoft.com/office/powerpoint/2010/main" val="3053886770"/>
              </p:ext>
            </p:extLst>
          </p:nvPr>
        </p:nvGraphicFramePr>
        <p:xfrm>
          <a:off x="1042251" y="655937"/>
          <a:ext cx="10399934" cy="6022153"/>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660503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a:extLst>
              <a:ext uri="{FF2B5EF4-FFF2-40B4-BE49-F238E27FC236}">
                <a16:creationId xmlns:a16="http://schemas.microsoft.com/office/drawing/2014/main" id="{00C044CD-F36A-42AD-8CB4-94C3F4ED9AB2}"/>
              </a:ext>
            </a:extLst>
          </p:cNvPr>
          <p:cNvSpPr/>
          <p:nvPr/>
        </p:nvSpPr>
        <p:spPr>
          <a:xfrm>
            <a:off x="8047751" y="1430992"/>
            <a:ext cx="3653116" cy="3328145"/>
          </a:xfrm>
          <a:prstGeom prst="hexagon">
            <a:avLst/>
          </a:prstGeom>
          <a:ln w="28575">
            <a:solidFill>
              <a:srgbClr val="B73B5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8" name="Picture 8">
            <a:extLst>
              <a:ext uri="{FF2B5EF4-FFF2-40B4-BE49-F238E27FC236}">
                <a16:creationId xmlns:a16="http://schemas.microsoft.com/office/drawing/2014/main" id="{2B89B0C3-9966-4DD0-BEE3-F57134BA243F}"/>
              </a:ext>
            </a:extLst>
          </p:cNvPr>
          <p:cNvPicPr>
            <a:picLocks noChangeAspect="1"/>
          </p:cNvPicPr>
          <p:nvPr/>
        </p:nvPicPr>
        <p:blipFill rotWithShape="1">
          <a:blip r:embed="rId3"/>
          <a:srcRect r="408" b="12245"/>
          <a:stretch/>
        </p:blipFill>
        <p:spPr>
          <a:xfrm>
            <a:off x="8511988" y="1934135"/>
            <a:ext cx="2732005" cy="2407301"/>
          </a:xfrm>
          <a:prstGeom prst="rect">
            <a:avLst/>
          </a:prstGeom>
        </p:spPr>
      </p:pic>
      <p:sp>
        <p:nvSpPr>
          <p:cNvPr id="11" name="Rectangle 10">
            <a:extLst>
              <a:ext uri="{FF2B5EF4-FFF2-40B4-BE49-F238E27FC236}">
                <a16:creationId xmlns:a16="http://schemas.microsoft.com/office/drawing/2014/main" id="{37D4BEF3-2475-4DF4-AED7-00464F15B557}"/>
              </a:ext>
            </a:extLst>
          </p:cNvPr>
          <p:cNvSpPr/>
          <p:nvPr/>
        </p:nvSpPr>
        <p:spPr>
          <a:xfrm>
            <a:off x="517072" y="353786"/>
            <a:ext cx="7487809" cy="419100"/>
          </a:xfrm>
          <a:prstGeom prst="rect">
            <a:avLst/>
          </a:prstGeom>
        </p:spPr>
        <p:txBody>
          <a:bodyPr wrap="none" lIns="91440" tIns="45720" rIns="91440" bIns="45720" anchor="ctr" anchorCtr="0">
            <a:noAutofit/>
          </a:bodyPr>
          <a:lstStyle/>
          <a:p>
            <a:r>
              <a:rPr lang="en-US" sz="4000" b="1">
                <a:solidFill>
                  <a:srgbClr val="B73B52"/>
                </a:solidFill>
                <a:latin typeface="Century Gothic" panose="020F0302020204030204"/>
              </a:rPr>
              <a:t>CODE TUTORIAL</a:t>
            </a:r>
          </a:p>
        </p:txBody>
      </p:sp>
      <p:sp>
        <p:nvSpPr>
          <p:cNvPr id="12" name="TextBox 11">
            <a:extLst>
              <a:ext uri="{FF2B5EF4-FFF2-40B4-BE49-F238E27FC236}">
                <a16:creationId xmlns:a16="http://schemas.microsoft.com/office/drawing/2014/main" id="{E4EE695E-A81F-4068-B672-2BA7B4E10A8A}"/>
              </a:ext>
            </a:extLst>
          </p:cNvPr>
          <p:cNvSpPr txBox="1"/>
          <p:nvPr/>
        </p:nvSpPr>
        <p:spPr>
          <a:xfrm>
            <a:off x="7620000" y="6457890"/>
            <a:ext cx="279633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latin typeface="Century Gothic"/>
              </a:rPr>
              <a:t>Image Credit: "</a:t>
            </a:r>
            <a:r>
              <a:rPr lang="en-US" sz="1000" dirty="0">
                <a:solidFill>
                  <a:schemeClr val="bg1"/>
                </a:solidFill>
                <a:latin typeface="Century Gothic"/>
                <a:ea typeface="+mn-lt"/>
                <a:cs typeface="+mn-lt"/>
              </a:rPr>
              <a:t>coding" by </a:t>
            </a:r>
            <a:r>
              <a:rPr lang="en-US" sz="1000" dirty="0" err="1">
                <a:solidFill>
                  <a:schemeClr val="bg1"/>
                </a:solidFill>
                <a:latin typeface="Century Gothic"/>
                <a:ea typeface="+mn-lt"/>
                <a:cs typeface="+mn-lt"/>
              </a:rPr>
              <a:t>Asep</a:t>
            </a:r>
            <a:r>
              <a:rPr lang="en-US" sz="1000" dirty="0">
                <a:solidFill>
                  <a:schemeClr val="bg1"/>
                </a:solidFill>
                <a:latin typeface="Century Gothic"/>
                <a:ea typeface="+mn-lt"/>
                <a:cs typeface="+mn-lt"/>
              </a:rPr>
              <a:t> </a:t>
            </a:r>
            <a:r>
              <a:rPr lang="en-US" sz="1000" dirty="0" err="1">
                <a:solidFill>
                  <a:schemeClr val="bg1"/>
                </a:solidFill>
                <a:latin typeface="Century Gothic"/>
                <a:ea typeface="+mn-lt"/>
                <a:cs typeface="+mn-lt"/>
              </a:rPr>
              <a:t>Yopie</a:t>
            </a:r>
            <a:r>
              <a:rPr lang="en-US" sz="1000" dirty="0">
                <a:solidFill>
                  <a:schemeClr val="bg1"/>
                </a:solidFill>
                <a:latin typeface="Century Gothic"/>
                <a:ea typeface="+mn-lt"/>
                <a:cs typeface="+mn-lt"/>
              </a:rPr>
              <a:t> Hardi Noer from the Noun Project</a:t>
            </a:r>
            <a:endParaRPr lang="en-US" sz="1000" dirty="0">
              <a:solidFill>
                <a:schemeClr val="bg1"/>
              </a:solidFill>
              <a:latin typeface="Century Gothic"/>
            </a:endParaRPr>
          </a:p>
        </p:txBody>
      </p:sp>
      <p:sp>
        <p:nvSpPr>
          <p:cNvPr id="14" name="Text Placeholder 3">
            <a:extLst>
              <a:ext uri="{FF2B5EF4-FFF2-40B4-BE49-F238E27FC236}">
                <a16:creationId xmlns:a16="http://schemas.microsoft.com/office/drawing/2014/main" id="{18AC33BC-2CF8-4013-99B1-593BD2F7506F}"/>
              </a:ext>
            </a:extLst>
          </p:cNvPr>
          <p:cNvSpPr txBox="1">
            <a:spLocks/>
          </p:cNvSpPr>
          <p:nvPr/>
        </p:nvSpPr>
        <p:spPr>
          <a:xfrm>
            <a:off x="513028" y="1217953"/>
            <a:ext cx="5491822"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r>
              <a:rPr lang="en-US" sz="2000" dirty="0">
                <a:solidFill>
                  <a:schemeClr val="tx1">
                    <a:lumMod val="75000"/>
                    <a:lumOff val="25000"/>
                  </a:schemeClr>
                </a:solidFill>
                <a:latin typeface="Century Gothic" panose="020F0302020204030204"/>
              </a:rPr>
              <a:t>Written portion contains the methodologies used for the Case Study Analysis and the Precipitation Analysis</a:t>
            </a:r>
          </a:p>
          <a:p>
            <a:pPr marL="0" indent="0">
              <a:lnSpc>
                <a:spcPct val="100000"/>
              </a:lnSpc>
              <a:spcAft>
                <a:spcPts val="600"/>
              </a:spcAft>
              <a:buClr>
                <a:srgbClr val="B73B52"/>
              </a:buClr>
              <a:buNone/>
            </a:pPr>
            <a:endParaRPr lang="en-US" sz="2000" dirty="0">
              <a:solidFill>
                <a:schemeClr val="tx1">
                  <a:lumMod val="75000"/>
                  <a:lumOff val="25000"/>
                </a:schemeClr>
              </a:solidFill>
              <a:latin typeface="Century Gothic"/>
              <a:cs typeface="Calibri"/>
            </a:endParaRPr>
          </a:p>
          <a:p>
            <a:pPr>
              <a:lnSpc>
                <a:spcPct val="100000"/>
              </a:lnSpc>
              <a:spcAft>
                <a:spcPts val="600"/>
              </a:spcAft>
              <a:buClr>
                <a:srgbClr val="B73B52"/>
              </a:buClr>
            </a:pPr>
            <a:r>
              <a:rPr lang="en-US" sz="2000" dirty="0">
                <a:solidFill>
                  <a:schemeClr val="tx1">
                    <a:lumMod val="75000"/>
                    <a:lumOff val="25000"/>
                  </a:schemeClr>
                </a:solidFill>
                <a:latin typeface="Century Gothic"/>
                <a:cs typeface="Calibri"/>
              </a:rPr>
              <a:t>Scripted portion contains a workflow for NASA SERVIR's </a:t>
            </a:r>
            <a:r>
              <a:rPr lang="en-US" sz="2000" dirty="0" err="1">
                <a:solidFill>
                  <a:schemeClr val="tx1">
                    <a:lumMod val="75000"/>
                    <a:lumOff val="25000"/>
                  </a:schemeClr>
                </a:solidFill>
                <a:latin typeface="Century Gothic"/>
                <a:cs typeface="Calibri"/>
              </a:rPr>
              <a:t>HYDRAFloods</a:t>
            </a:r>
            <a:r>
              <a:rPr lang="en-US" sz="2000" dirty="0">
                <a:solidFill>
                  <a:schemeClr val="tx1">
                    <a:lumMod val="75000"/>
                    <a:lumOff val="25000"/>
                  </a:schemeClr>
                </a:solidFill>
                <a:latin typeface="Century Gothic"/>
                <a:cs typeface="Calibri"/>
              </a:rPr>
              <a:t> tool</a:t>
            </a:r>
          </a:p>
          <a:p>
            <a:pPr marL="0" indent="0">
              <a:lnSpc>
                <a:spcPct val="100000"/>
              </a:lnSpc>
              <a:spcAft>
                <a:spcPts val="600"/>
              </a:spcAft>
              <a:buClr>
                <a:srgbClr val="B73B52"/>
              </a:buClr>
              <a:buNone/>
            </a:pPr>
            <a:endParaRPr lang="en-US" sz="2000" dirty="0">
              <a:solidFill>
                <a:schemeClr val="tx1">
                  <a:lumMod val="75000"/>
                  <a:lumOff val="25000"/>
                </a:schemeClr>
              </a:solidFill>
              <a:latin typeface="Century Gothic"/>
              <a:cs typeface="Calibri"/>
            </a:endParaRPr>
          </a:p>
          <a:p>
            <a:pPr>
              <a:lnSpc>
                <a:spcPct val="100000"/>
              </a:lnSpc>
              <a:spcAft>
                <a:spcPts val="600"/>
              </a:spcAft>
              <a:buClr>
                <a:srgbClr val="B73B52"/>
              </a:buClr>
            </a:pPr>
            <a:r>
              <a:rPr lang="en-US" sz="2000" dirty="0">
                <a:solidFill>
                  <a:schemeClr val="tx1">
                    <a:lumMod val="75000"/>
                    <a:lumOff val="25000"/>
                  </a:schemeClr>
                </a:solidFill>
                <a:latin typeface="Century Gothic" panose="020F0302020204030204"/>
              </a:rPr>
              <a:t>Goal: Give partners the capacity to replicate these analyses for future flood events</a:t>
            </a:r>
          </a:p>
          <a:p>
            <a:pPr>
              <a:lnSpc>
                <a:spcPct val="100000"/>
              </a:lnSpc>
              <a:spcAft>
                <a:spcPts val="600"/>
              </a:spcAft>
              <a:buClr>
                <a:srgbClr val="B73B52"/>
              </a:buClr>
            </a:pPr>
            <a:endParaRPr lang="en-US" sz="2000" b="1"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3763608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15E88B-03D0-4A1F-96C8-561D5670ADF3}"/>
              </a:ext>
            </a:extLst>
          </p:cNvPr>
          <p:cNvSpPr/>
          <p:nvPr/>
        </p:nvSpPr>
        <p:spPr>
          <a:xfrm>
            <a:off x="495300" y="342900"/>
            <a:ext cx="7487809" cy="419100"/>
          </a:xfrm>
          <a:prstGeom prst="rect">
            <a:avLst/>
          </a:prstGeom>
        </p:spPr>
        <p:txBody>
          <a:bodyPr wrap="none" lIns="91440" tIns="45720" rIns="91440" bIns="45720" anchor="ctr" anchorCtr="0">
            <a:noAutofit/>
          </a:bodyPr>
          <a:lstStyle/>
          <a:p>
            <a:pPr lvl="0"/>
            <a:r>
              <a:rPr lang="en-US" sz="4000" b="1">
                <a:solidFill>
                  <a:srgbClr val="B73B52"/>
                </a:solidFill>
                <a:latin typeface="Century Gothic" panose="020F0302020204030204"/>
              </a:rPr>
              <a:t>CONCLUSIONS</a:t>
            </a:r>
          </a:p>
        </p:txBody>
      </p:sp>
      <p:sp>
        <p:nvSpPr>
          <p:cNvPr id="5" name="Text Placeholder 3">
            <a:extLst>
              <a:ext uri="{FF2B5EF4-FFF2-40B4-BE49-F238E27FC236}">
                <a16:creationId xmlns:a16="http://schemas.microsoft.com/office/drawing/2014/main" id="{698328A7-A440-4D48-96F8-B1A278051639}"/>
              </a:ext>
            </a:extLst>
          </p:cNvPr>
          <p:cNvSpPr txBox="1">
            <a:spLocks/>
          </p:cNvSpPr>
          <p:nvPr/>
        </p:nvSpPr>
        <p:spPr>
          <a:xfrm>
            <a:off x="498651" y="1147769"/>
            <a:ext cx="4415287"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r>
              <a:rPr lang="en-US" sz="1600" dirty="0">
                <a:solidFill>
                  <a:schemeClr val="tx1">
                    <a:lumMod val="75000"/>
                    <a:lumOff val="25000"/>
                  </a:schemeClr>
                </a:solidFill>
                <a:latin typeface="Century Gothic" panose="020B0502020202020204" pitchFamily="34" charset="0"/>
              </a:rPr>
              <a:t>Although the % of surface water declined slightly between 2015 – 2021 for most countries, the inset maps visibly show that surface water has increased in priority and coastal areas.</a:t>
            </a:r>
          </a:p>
          <a:p>
            <a:pPr>
              <a:lnSpc>
                <a:spcPct val="100000"/>
              </a:lnSpc>
              <a:spcAft>
                <a:spcPts val="600"/>
              </a:spcAft>
              <a:buClr>
                <a:srgbClr val="B73B52"/>
              </a:buClr>
            </a:pPr>
            <a:r>
              <a:rPr lang="en-US" sz="1600" dirty="0">
                <a:solidFill>
                  <a:schemeClr val="tx1">
                    <a:lumMod val="75000"/>
                    <a:lumOff val="25000"/>
                  </a:schemeClr>
                </a:solidFill>
                <a:latin typeface="Century Gothic" panose="020B0502020202020204" pitchFamily="34" charset="0"/>
              </a:rPr>
              <a:t>In examining Hurricanes Eta and Iota, we observed similar flood patterns and extent during and after the two events using SAR and optical imagery.</a:t>
            </a:r>
          </a:p>
          <a:p>
            <a:pPr>
              <a:lnSpc>
                <a:spcPct val="100000"/>
              </a:lnSpc>
              <a:spcAft>
                <a:spcPts val="600"/>
              </a:spcAft>
              <a:buClr>
                <a:srgbClr val="B73B52"/>
              </a:buClr>
            </a:pPr>
            <a:r>
              <a:rPr lang="en-US" sz="1600" dirty="0">
                <a:solidFill>
                  <a:schemeClr val="tx1">
                    <a:lumMod val="75000"/>
                    <a:lumOff val="25000"/>
                  </a:schemeClr>
                </a:solidFill>
                <a:latin typeface="Century Gothic" panose="020B0502020202020204" pitchFamily="34" charset="0"/>
                <a:ea typeface="+mn-lt"/>
                <a:cs typeface="+mn-lt"/>
              </a:rPr>
              <a:t>Hurrican Eta and Iota deposited more than 1400 mm of rainfall, mainly on the east coast of Central America, with Guatemala and Honduras receiving most of the rain. </a:t>
            </a:r>
            <a:endParaRPr lang="en-US" sz="1600" dirty="0">
              <a:solidFill>
                <a:schemeClr val="tx1">
                  <a:lumMod val="75000"/>
                  <a:lumOff val="25000"/>
                </a:schemeClr>
              </a:solidFill>
              <a:latin typeface="Century Gothic" panose="020B0502020202020204" pitchFamily="34" charset="0"/>
            </a:endParaRPr>
          </a:p>
          <a:p>
            <a:pPr>
              <a:lnSpc>
                <a:spcPct val="100000"/>
              </a:lnSpc>
              <a:spcAft>
                <a:spcPts val="600"/>
              </a:spcAft>
              <a:buClr>
                <a:srgbClr val="B73B52"/>
              </a:buClr>
            </a:pPr>
            <a:r>
              <a:rPr lang="en-US" sz="1600" dirty="0">
                <a:solidFill>
                  <a:schemeClr val="tx1">
                    <a:lumMod val="75000"/>
                    <a:lumOff val="25000"/>
                  </a:schemeClr>
                </a:solidFill>
                <a:latin typeface="Century Gothic" panose="020B0502020202020204" pitchFamily="34" charset="0"/>
              </a:rPr>
              <a:t>The Code Tutorial will allow users to replicate these analyses for future flood events. </a:t>
            </a:r>
          </a:p>
        </p:txBody>
      </p:sp>
      <p:sp>
        <p:nvSpPr>
          <p:cNvPr id="6" name="Rectangle: Diagonal Corners Snipped 5">
            <a:extLst>
              <a:ext uri="{FF2B5EF4-FFF2-40B4-BE49-F238E27FC236}">
                <a16:creationId xmlns:a16="http://schemas.microsoft.com/office/drawing/2014/main" id="{6F4A64B0-C1DE-4B1F-AA5E-98B0055E3F4B}"/>
              </a:ext>
            </a:extLst>
          </p:cNvPr>
          <p:cNvSpPr/>
          <p:nvPr/>
        </p:nvSpPr>
        <p:spPr>
          <a:xfrm rot="5400000">
            <a:off x="5789760" y="764876"/>
            <a:ext cx="4025658" cy="5794074"/>
          </a:xfrm>
          <a:prstGeom prst="snip2Diag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picture containing mountain, outdoor&#10;&#10;Description automatically generated">
            <a:extLst>
              <a:ext uri="{FF2B5EF4-FFF2-40B4-BE49-F238E27FC236}">
                <a16:creationId xmlns:a16="http://schemas.microsoft.com/office/drawing/2014/main" id="{87F51D75-E216-4EF4-BDA7-6D6D1A8CEFB7}"/>
              </a:ext>
            </a:extLst>
          </p:cNvPr>
          <p:cNvPicPr>
            <a:picLocks noChangeAspect="1"/>
          </p:cNvPicPr>
          <p:nvPr/>
        </p:nvPicPr>
        <p:blipFill>
          <a:blip r:embed="rId3"/>
          <a:stretch>
            <a:fillRect/>
          </a:stretch>
        </p:blipFill>
        <p:spPr>
          <a:xfrm>
            <a:off x="5270740" y="1609184"/>
            <a:ext cx="5446143" cy="3639633"/>
          </a:xfrm>
          <a:prstGeom prst="rect">
            <a:avLst/>
          </a:prstGeom>
        </p:spPr>
      </p:pic>
      <p:sp>
        <p:nvSpPr>
          <p:cNvPr id="8" name="TextBox 7">
            <a:extLst>
              <a:ext uri="{FF2B5EF4-FFF2-40B4-BE49-F238E27FC236}">
                <a16:creationId xmlns:a16="http://schemas.microsoft.com/office/drawing/2014/main" id="{D7AB1E07-0296-4D61-BFD6-180A726A8650}"/>
              </a:ext>
            </a:extLst>
          </p:cNvPr>
          <p:cNvSpPr txBox="1"/>
          <p:nvPr/>
        </p:nvSpPr>
        <p:spPr>
          <a:xfrm>
            <a:off x="5163580" y="5285251"/>
            <a:ext cx="3449847" cy="261610"/>
          </a:xfrm>
          <a:prstGeom prst="rect">
            <a:avLst/>
          </a:prstGeom>
          <a:noFill/>
        </p:spPr>
        <p:txBody>
          <a:bodyPr wrap="square" lIns="91440" tIns="45720" rIns="91440" bIns="45720" rtlCol="0" anchor="t">
            <a:spAutoFit/>
          </a:bodyPr>
          <a:lstStyle/>
          <a:p>
            <a:r>
              <a:rPr lang="en-US" sz="1050">
                <a:solidFill>
                  <a:schemeClr val="bg1"/>
                </a:solidFill>
                <a:latin typeface="Century Gothic"/>
              </a:rPr>
              <a:t>Image Credit: </a:t>
            </a:r>
            <a:r>
              <a:rPr lang="en-US" sz="1050">
                <a:solidFill>
                  <a:schemeClr val="bg1"/>
                </a:solidFill>
                <a:latin typeface="Century Gothic"/>
                <a:ea typeface="+mn-lt"/>
                <a:cs typeface="+mn-lt"/>
              </a:rPr>
              <a:t>D. Membreño</a:t>
            </a:r>
            <a:endParaRPr lang="en-US" sz="1050">
              <a:solidFill>
                <a:schemeClr val="bg1"/>
              </a:solidFill>
              <a:latin typeface="Century Gothic"/>
            </a:endParaRPr>
          </a:p>
        </p:txBody>
      </p:sp>
    </p:spTree>
    <p:extLst>
      <p:ext uri="{BB962C8B-B14F-4D97-AF65-F5344CB8AC3E}">
        <p14:creationId xmlns:p14="http://schemas.microsoft.com/office/powerpoint/2010/main" val="2386208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640A0AD-3ADD-423C-9C1A-BC4DBA1908A3}"/>
              </a:ext>
            </a:extLst>
          </p:cNvPr>
          <p:cNvGrpSpPr/>
          <p:nvPr/>
        </p:nvGrpSpPr>
        <p:grpSpPr>
          <a:xfrm>
            <a:off x="143052" y="1525937"/>
            <a:ext cx="5806502" cy="4028490"/>
            <a:chOff x="6188920" y="1235173"/>
            <a:chExt cx="5806502" cy="4028490"/>
          </a:xfrm>
        </p:grpSpPr>
        <p:sp>
          <p:nvSpPr>
            <p:cNvPr id="4" name="Rectangle: Diagonal Corners Snipped 3">
              <a:extLst>
                <a:ext uri="{FF2B5EF4-FFF2-40B4-BE49-F238E27FC236}">
                  <a16:creationId xmlns:a16="http://schemas.microsoft.com/office/drawing/2014/main" id="{584476C6-9138-4657-A89D-D445DF60B5CD}"/>
                </a:ext>
              </a:extLst>
            </p:cNvPr>
            <p:cNvSpPr/>
            <p:nvPr/>
          </p:nvSpPr>
          <p:spPr>
            <a:xfrm rot="5400000">
              <a:off x="7073128" y="353797"/>
              <a:ext cx="4025658" cy="5794074"/>
            </a:xfrm>
            <a:prstGeom prst="snip2Diag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71E25B0-A35E-4D7E-B393-C1A51F2A9750}"/>
                </a:ext>
              </a:extLst>
            </p:cNvPr>
            <p:cNvSpPr txBox="1"/>
            <p:nvPr/>
          </p:nvSpPr>
          <p:spPr>
            <a:xfrm>
              <a:off x="6471472" y="4896331"/>
              <a:ext cx="43901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a:rPr>
                <a:t>Image Credit: EU Civil Protection and Humanitarian Aid</a:t>
              </a:r>
            </a:p>
          </p:txBody>
        </p:sp>
        <p:pic>
          <p:nvPicPr>
            <p:cNvPr id="10" name="Picture 10">
              <a:extLst>
                <a:ext uri="{FF2B5EF4-FFF2-40B4-BE49-F238E27FC236}">
                  <a16:creationId xmlns:a16="http://schemas.microsoft.com/office/drawing/2014/main" id="{8F1271BE-8883-495C-886F-BDFC73BC6A6D}"/>
                </a:ext>
              </a:extLst>
            </p:cNvPr>
            <p:cNvPicPr>
              <a:picLocks noChangeAspect="1"/>
            </p:cNvPicPr>
            <p:nvPr/>
          </p:nvPicPr>
          <p:blipFill>
            <a:blip r:embed="rId3"/>
            <a:stretch>
              <a:fillRect/>
            </a:stretch>
          </p:blipFill>
          <p:spPr>
            <a:xfrm>
              <a:off x="6523771" y="1235173"/>
              <a:ext cx="5471651" cy="3655141"/>
            </a:xfrm>
            <a:prstGeom prst="rect">
              <a:avLst/>
            </a:prstGeom>
          </p:spPr>
        </p:pic>
      </p:grpSp>
      <p:sp>
        <p:nvSpPr>
          <p:cNvPr id="3" name="Rectangle 2">
            <a:extLst>
              <a:ext uri="{FF2B5EF4-FFF2-40B4-BE49-F238E27FC236}">
                <a16:creationId xmlns:a16="http://schemas.microsoft.com/office/drawing/2014/main" id="{9615E88B-03D0-4A1F-96C8-561D5670ADF3}"/>
              </a:ext>
            </a:extLst>
          </p:cNvPr>
          <p:cNvSpPr/>
          <p:nvPr/>
        </p:nvSpPr>
        <p:spPr>
          <a:xfrm>
            <a:off x="517072" y="353786"/>
            <a:ext cx="7487809" cy="419100"/>
          </a:xfrm>
          <a:prstGeom prst="rect">
            <a:avLst/>
          </a:prstGeom>
        </p:spPr>
        <p:txBody>
          <a:bodyPr wrap="none" lIns="91440" tIns="45720" rIns="91440" bIns="45720" anchor="ctr" anchorCtr="0">
            <a:noAutofit/>
          </a:bodyPr>
          <a:lstStyle/>
          <a:p>
            <a:r>
              <a:rPr lang="en-US" sz="4000" b="1">
                <a:solidFill>
                  <a:srgbClr val="B73B52"/>
                </a:solidFill>
                <a:latin typeface="Century Gothic" panose="020F0302020204030204"/>
              </a:rPr>
              <a:t>FUTURE WORK</a:t>
            </a:r>
          </a:p>
        </p:txBody>
      </p:sp>
      <p:grpSp>
        <p:nvGrpSpPr>
          <p:cNvPr id="21" name="Group 20">
            <a:extLst>
              <a:ext uri="{FF2B5EF4-FFF2-40B4-BE49-F238E27FC236}">
                <a16:creationId xmlns:a16="http://schemas.microsoft.com/office/drawing/2014/main" id="{65F7640C-3544-4B99-B62F-B769014EAFD8}"/>
              </a:ext>
            </a:extLst>
          </p:cNvPr>
          <p:cNvGrpSpPr/>
          <p:nvPr/>
        </p:nvGrpSpPr>
        <p:grpSpPr>
          <a:xfrm>
            <a:off x="9102890" y="2284998"/>
            <a:ext cx="2723650" cy="2356181"/>
            <a:chOff x="3097128" y="2124577"/>
            <a:chExt cx="2723650" cy="2356181"/>
          </a:xfrm>
        </p:grpSpPr>
        <p:sp>
          <p:nvSpPr>
            <p:cNvPr id="16" name="Cloud 15">
              <a:extLst>
                <a:ext uri="{FF2B5EF4-FFF2-40B4-BE49-F238E27FC236}">
                  <a16:creationId xmlns:a16="http://schemas.microsoft.com/office/drawing/2014/main" id="{4AC58BB3-C7F4-4561-9AB8-8148DAF6D2F2}"/>
                </a:ext>
              </a:extLst>
            </p:cNvPr>
            <p:cNvSpPr/>
            <p:nvPr/>
          </p:nvSpPr>
          <p:spPr>
            <a:xfrm>
              <a:off x="3097128" y="2124577"/>
              <a:ext cx="2656971" cy="2356181"/>
            </a:xfrm>
            <a:prstGeom prst="cloud">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C6CC6C7-BD9F-4A13-B5C3-E219C5A8EB51}"/>
                </a:ext>
              </a:extLst>
            </p:cNvPr>
            <p:cNvSpPr txBox="1"/>
            <p:nvPr/>
          </p:nvSpPr>
          <p:spPr>
            <a:xfrm>
              <a:off x="3408447" y="2516103"/>
              <a:ext cx="241233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y Gothic"/>
                  <a:cs typeface="Calibri"/>
                </a:rPr>
                <a:t>Find rain thresholds for areas the Surface Water Maps identified as vulnerable </a:t>
              </a:r>
            </a:p>
          </p:txBody>
        </p:sp>
      </p:grpSp>
      <p:grpSp>
        <p:nvGrpSpPr>
          <p:cNvPr id="22" name="Group 21">
            <a:extLst>
              <a:ext uri="{FF2B5EF4-FFF2-40B4-BE49-F238E27FC236}">
                <a16:creationId xmlns:a16="http://schemas.microsoft.com/office/drawing/2014/main" id="{87A4F3DC-E9BA-4EDE-9D78-8C981BAB8C4E}"/>
              </a:ext>
            </a:extLst>
          </p:cNvPr>
          <p:cNvGrpSpPr/>
          <p:nvPr/>
        </p:nvGrpSpPr>
        <p:grpSpPr>
          <a:xfrm>
            <a:off x="6150627" y="3427996"/>
            <a:ext cx="2988134" cy="2356181"/>
            <a:chOff x="480260" y="3668628"/>
            <a:chExt cx="2926683" cy="2356181"/>
          </a:xfrm>
        </p:grpSpPr>
        <p:sp>
          <p:nvSpPr>
            <p:cNvPr id="17" name="Cloud 16">
              <a:extLst>
                <a:ext uri="{FF2B5EF4-FFF2-40B4-BE49-F238E27FC236}">
                  <a16:creationId xmlns:a16="http://schemas.microsoft.com/office/drawing/2014/main" id="{122BA9AC-7C93-44B6-BF2E-2E41959ED42F}"/>
                </a:ext>
              </a:extLst>
            </p:cNvPr>
            <p:cNvSpPr/>
            <p:nvPr/>
          </p:nvSpPr>
          <p:spPr>
            <a:xfrm>
              <a:off x="480260" y="3668628"/>
              <a:ext cx="2656971" cy="2356181"/>
            </a:xfrm>
            <a:prstGeom prst="cloud">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B49734E-F32B-41B0-A5AE-97D14907DAC1}"/>
                </a:ext>
              </a:extLst>
            </p:cNvPr>
            <p:cNvSpPr txBox="1"/>
            <p:nvPr/>
          </p:nvSpPr>
          <p:spPr>
            <a:xfrm>
              <a:off x="643691" y="4313322"/>
              <a:ext cx="276325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y Gothic"/>
                  <a:cs typeface="Calibri"/>
                </a:rPr>
                <a:t>Create a GUI utilizing </a:t>
              </a:r>
              <a:r>
                <a:rPr lang="en-US" err="1">
                  <a:solidFill>
                    <a:schemeClr val="bg1"/>
                  </a:solidFill>
                  <a:latin typeface="Century Gothic"/>
                  <a:cs typeface="Calibri"/>
                </a:rPr>
                <a:t>HYDRAFloods</a:t>
              </a:r>
              <a:r>
                <a:rPr lang="en-US">
                  <a:solidFill>
                    <a:schemeClr val="bg1"/>
                  </a:solidFill>
                  <a:latin typeface="Century Gothic"/>
                  <a:cs typeface="Calibri"/>
                </a:rPr>
                <a:t> for Central America </a:t>
              </a:r>
            </a:p>
          </p:txBody>
        </p:sp>
      </p:grpSp>
      <p:grpSp>
        <p:nvGrpSpPr>
          <p:cNvPr id="20" name="Group 19">
            <a:extLst>
              <a:ext uri="{FF2B5EF4-FFF2-40B4-BE49-F238E27FC236}">
                <a16:creationId xmlns:a16="http://schemas.microsoft.com/office/drawing/2014/main" id="{8207127B-7EE1-476D-B33F-16F6C548315A}"/>
              </a:ext>
            </a:extLst>
          </p:cNvPr>
          <p:cNvGrpSpPr/>
          <p:nvPr/>
        </p:nvGrpSpPr>
        <p:grpSpPr>
          <a:xfrm>
            <a:off x="7077574" y="349916"/>
            <a:ext cx="2656971" cy="2356181"/>
            <a:chOff x="480258" y="1162048"/>
            <a:chExt cx="2656971" cy="2356181"/>
          </a:xfrm>
        </p:grpSpPr>
        <p:sp>
          <p:nvSpPr>
            <p:cNvPr id="18" name="Cloud 17">
              <a:extLst>
                <a:ext uri="{FF2B5EF4-FFF2-40B4-BE49-F238E27FC236}">
                  <a16:creationId xmlns:a16="http://schemas.microsoft.com/office/drawing/2014/main" id="{34183F1B-BE23-46F5-B99E-CBEE15A894A2}"/>
                </a:ext>
              </a:extLst>
            </p:cNvPr>
            <p:cNvSpPr/>
            <p:nvPr/>
          </p:nvSpPr>
          <p:spPr>
            <a:xfrm>
              <a:off x="480258" y="1162048"/>
              <a:ext cx="2656971" cy="2356181"/>
            </a:xfrm>
            <a:prstGeom prst="cloud">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76537E5-1FD3-41EB-AF61-C8B020C176AE}"/>
                </a:ext>
              </a:extLst>
            </p:cNvPr>
            <p:cNvSpPr txBox="1"/>
            <p:nvPr/>
          </p:nvSpPr>
          <p:spPr>
            <a:xfrm>
              <a:off x="839202" y="1711494"/>
              <a:ext cx="22118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y Gothic"/>
                  <a:cs typeface="Calibri"/>
                </a:rPr>
                <a:t>Use </a:t>
              </a:r>
              <a:r>
                <a:rPr lang="en-US" err="1">
                  <a:solidFill>
                    <a:schemeClr val="bg1"/>
                  </a:solidFill>
                  <a:latin typeface="Century Gothic"/>
                  <a:cs typeface="Calibri"/>
                </a:rPr>
                <a:t>HYDRAFloods</a:t>
              </a:r>
              <a:r>
                <a:rPr lang="en-US">
                  <a:solidFill>
                    <a:schemeClr val="bg1"/>
                  </a:solidFill>
                  <a:latin typeface="Century Gothic"/>
                  <a:cs typeface="Calibri"/>
                </a:rPr>
                <a:t> to create flood depth estimation maps</a:t>
              </a:r>
            </a:p>
          </p:txBody>
        </p:sp>
      </p:grpSp>
    </p:spTree>
    <p:extLst>
      <p:ext uri="{BB962C8B-B14F-4D97-AF65-F5344CB8AC3E}">
        <p14:creationId xmlns:p14="http://schemas.microsoft.com/office/powerpoint/2010/main" val="1094497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Diagonal Corners Snipped 9">
            <a:extLst>
              <a:ext uri="{FF2B5EF4-FFF2-40B4-BE49-F238E27FC236}">
                <a16:creationId xmlns:a16="http://schemas.microsoft.com/office/drawing/2014/main" id="{D5C78CAD-8529-4546-BD79-FFF35E63FDA0}"/>
              </a:ext>
            </a:extLst>
          </p:cNvPr>
          <p:cNvSpPr/>
          <p:nvPr/>
        </p:nvSpPr>
        <p:spPr>
          <a:xfrm rot="5400000">
            <a:off x="6093455" y="439093"/>
            <a:ext cx="3473485" cy="5827204"/>
          </a:xfrm>
          <a:prstGeom prst="snip2Diag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615E88B-03D0-4A1F-96C8-561D5670ADF3}"/>
              </a:ext>
            </a:extLst>
          </p:cNvPr>
          <p:cNvSpPr/>
          <p:nvPr/>
        </p:nvSpPr>
        <p:spPr>
          <a:xfrm>
            <a:off x="495300" y="342900"/>
            <a:ext cx="7487809" cy="419100"/>
          </a:xfrm>
          <a:prstGeom prst="rect">
            <a:avLst/>
          </a:prstGeom>
        </p:spPr>
        <p:txBody>
          <a:bodyPr wrap="none" lIns="91440" tIns="45720" rIns="91440" bIns="45720" anchor="ctr" anchorCtr="0">
            <a:noAutofit/>
          </a:bodyPr>
          <a:lstStyle/>
          <a:p>
            <a:r>
              <a:rPr lang="en-US" sz="4000" b="1">
                <a:solidFill>
                  <a:srgbClr val="B73B52"/>
                </a:solidFill>
                <a:latin typeface="Century Gothic" panose="020F0302020204030204"/>
              </a:rPr>
              <a:t>ERRORS &amp;UNCERTAINTIES</a:t>
            </a:r>
            <a:endParaRPr lang="en-US"/>
          </a:p>
        </p:txBody>
      </p:sp>
      <p:sp>
        <p:nvSpPr>
          <p:cNvPr id="5" name="Text Placeholder 3">
            <a:extLst>
              <a:ext uri="{FF2B5EF4-FFF2-40B4-BE49-F238E27FC236}">
                <a16:creationId xmlns:a16="http://schemas.microsoft.com/office/drawing/2014/main" id="{698328A7-A440-4D48-96F8-B1A278051639}"/>
              </a:ext>
            </a:extLst>
          </p:cNvPr>
          <p:cNvSpPr txBox="1">
            <a:spLocks/>
          </p:cNvSpPr>
          <p:nvPr/>
        </p:nvSpPr>
        <p:spPr>
          <a:xfrm>
            <a:off x="498651" y="1147769"/>
            <a:ext cx="4410078" cy="4929182"/>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r>
              <a:rPr lang="en-US" sz="2000" dirty="0">
                <a:solidFill>
                  <a:schemeClr val="tx1">
                    <a:lumMod val="75000"/>
                    <a:lumOff val="25000"/>
                  </a:schemeClr>
                </a:solidFill>
                <a:latin typeface="Century Gothic" panose="020F0302020204030204"/>
              </a:rPr>
              <a:t>Although we used optical imagery in conjunction with SAR, limitations with optical imagery include excessive cloud cover during hurricane and flood events</a:t>
            </a:r>
          </a:p>
          <a:p>
            <a:pPr>
              <a:lnSpc>
                <a:spcPct val="100000"/>
              </a:lnSpc>
              <a:spcAft>
                <a:spcPts val="600"/>
              </a:spcAft>
              <a:buClr>
                <a:srgbClr val="B73B52"/>
              </a:buClr>
            </a:pPr>
            <a:r>
              <a:rPr lang="en-US" sz="2000" dirty="0">
                <a:solidFill>
                  <a:schemeClr val="tx1">
                    <a:lumMod val="75000"/>
                    <a:lumOff val="25000"/>
                  </a:schemeClr>
                </a:solidFill>
                <a:latin typeface="Century Gothic" panose="020F0302020204030204"/>
              </a:rPr>
              <a:t>Using SAR to detect flooding in areas dominated by tree cover or built-up urban areas is not always reliable. </a:t>
            </a:r>
          </a:p>
          <a:p>
            <a:pPr>
              <a:lnSpc>
                <a:spcPct val="100000"/>
              </a:lnSpc>
              <a:spcAft>
                <a:spcPts val="600"/>
              </a:spcAft>
              <a:buClr>
                <a:srgbClr val="B73B52"/>
              </a:buClr>
            </a:pPr>
            <a:r>
              <a:rPr lang="en-US" sz="2000" dirty="0">
                <a:solidFill>
                  <a:schemeClr val="tx1">
                    <a:lumMod val="75000"/>
                    <a:lumOff val="25000"/>
                  </a:schemeClr>
                </a:solidFill>
                <a:latin typeface="Century Gothic" panose="020F0302020204030204"/>
              </a:rPr>
              <a:t>Limitations also include long revisit periods with satellites, which contributes to gaps in data</a:t>
            </a:r>
          </a:p>
          <a:p>
            <a:pPr>
              <a:lnSpc>
                <a:spcPct val="100000"/>
              </a:lnSpc>
              <a:spcAft>
                <a:spcPts val="600"/>
              </a:spcAft>
              <a:buClr>
                <a:srgbClr val="B73B52"/>
              </a:buClr>
            </a:pPr>
            <a:r>
              <a:rPr lang="en-US" sz="2000" dirty="0">
                <a:solidFill>
                  <a:schemeClr val="tx1">
                    <a:lumMod val="75000"/>
                    <a:lumOff val="25000"/>
                  </a:schemeClr>
                </a:solidFill>
                <a:latin typeface="Century Gothic" panose="020F0302020204030204"/>
              </a:rPr>
              <a:t>Detecting and classifying flood water using satellite imagery can be confused with other land cover types such as urban area and pond aquaculture</a:t>
            </a:r>
          </a:p>
        </p:txBody>
      </p:sp>
      <p:sp>
        <p:nvSpPr>
          <p:cNvPr id="12" name="TextBox 11">
            <a:extLst>
              <a:ext uri="{FF2B5EF4-FFF2-40B4-BE49-F238E27FC236}">
                <a16:creationId xmlns:a16="http://schemas.microsoft.com/office/drawing/2014/main" id="{E5432B85-FC69-4F14-B634-900B3E8E9C1A}"/>
              </a:ext>
            </a:extLst>
          </p:cNvPr>
          <p:cNvSpPr txBox="1"/>
          <p:nvPr/>
        </p:nvSpPr>
        <p:spPr>
          <a:xfrm>
            <a:off x="5179093" y="4702052"/>
            <a:ext cx="43901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bg1"/>
                </a:solidFill>
                <a:latin typeface="Century Gothic"/>
              </a:rPr>
              <a:t>Image Credit: </a:t>
            </a:r>
            <a:r>
              <a:rPr lang="en-US" sz="1050">
                <a:solidFill>
                  <a:schemeClr val="bg1"/>
                </a:solidFill>
                <a:latin typeface="Century Gothic"/>
                <a:ea typeface="+mn-lt"/>
                <a:cs typeface="+mn-lt"/>
              </a:rPr>
              <a:t>descubriendoelmundo</a:t>
            </a:r>
            <a:endParaRPr lang="en-US" sz="1050">
              <a:solidFill>
                <a:schemeClr val="bg1"/>
              </a:solidFill>
              <a:latin typeface="Century Gothic"/>
            </a:endParaRPr>
          </a:p>
        </p:txBody>
      </p:sp>
      <p:pic>
        <p:nvPicPr>
          <p:cNvPr id="8" name="Picture 8">
            <a:extLst>
              <a:ext uri="{FF2B5EF4-FFF2-40B4-BE49-F238E27FC236}">
                <a16:creationId xmlns:a16="http://schemas.microsoft.com/office/drawing/2014/main" id="{5C23AFB0-07E0-496E-B8B3-01F63624BAC1}"/>
              </a:ext>
            </a:extLst>
          </p:cNvPr>
          <p:cNvPicPr>
            <a:picLocks noChangeAspect="1"/>
          </p:cNvPicPr>
          <p:nvPr/>
        </p:nvPicPr>
        <p:blipFill>
          <a:blip r:embed="rId3"/>
          <a:stretch>
            <a:fillRect/>
          </a:stretch>
        </p:blipFill>
        <p:spPr>
          <a:xfrm>
            <a:off x="5276573" y="1586335"/>
            <a:ext cx="5481983" cy="3088980"/>
          </a:xfrm>
          <a:prstGeom prst="rect">
            <a:avLst/>
          </a:prstGeom>
        </p:spPr>
      </p:pic>
    </p:spTree>
    <p:extLst>
      <p:ext uri="{BB962C8B-B14F-4D97-AF65-F5344CB8AC3E}">
        <p14:creationId xmlns:p14="http://schemas.microsoft.com/office/powerpoint/2010/main" val="1172111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140371"/>
            <a:ext cx="11217729" cy="32804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Dr. Jeffrey </a:t>
            </a:r>
            <a:r>
              <a:rPr lang="en-US" b="1" dirty="0" err="1">
                <a:latin typeface="Century Gothic"/>
              </a:rPr>
              <a:t>Luvall</a:t>
            </a:r>
            <a:r>
              <a:rPr lang="en-US" dirty="0">
                <a:latin typeface="Century Gothic"/>
              </a:rPr>
              <a:t>, NASA Marshall Space Flight Center</a:t>
            </a:r>
            <a:endParaRPr lang="en-US" b="0" i="0" u="none" strike="noStrike" kern="1200" cap="none" spc="0" normalizeH="0" baseline="0" noProof="0" dirty="0">
              <a:ln>
                <a:noFill/>
              </a:ln>
              <a:effectLst/>
              <a:uLnTx/>
              <a:uFillTx/>
              <a:latin typeface="Century Gothic"/>
            </a:endParaRP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Kel Market</a:t>
            </a:r>
            <a:r>
              <a:rPr lang="en-US" dirty="0">
                <a:latin typeface="Century Gothic"/>
              </a:rPr>
              <a:t>, NASA SERVIR Science Coordination Office</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Eric Anderson</a:t>
            </a:r>
            <a:r>
              <a:rPr lang="en-US" dirty="0">
                <a:latin typeface="Century Gothic"/>
              </a:rPr>
              <a:t>, NASA SERVIR Science Coordination Office</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Betzy Hernández</a:t>
            </a:r>
            <a:r>
              <a:rPr lang="en-US" dirty="0">
                <a:latin typeface="Century Gothic"/>
              </a:rPr>
              <a:t>, NASA SERVIR Science Coordination Office</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Emil Cherrington</a:t>
            </a:r>
            <a:r>
              <a:rPr lang="en-US" dirty="0">
                <a:latin typeface="Century Gothic"/>
              </a:rPr>
              <a:t>, NASA SERVIR Science Coordination Office</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Vanesa Martin</a:t>
            </a:r>
            <a:r>
              <a:rPr lang="en-US" dirty="0">
                <a:latin typeface="Century Gothic"/>
              </a:rPr>
              <a:t>, NASA SERVIR Science Coordination Office</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Ronan Lucey</a:t>
            </a:r>
            <a:r>
              <a:rPr lang="en-US" dirty="0">
                <a:latin typeface="Century Gothic"/>
              </a:rPr>
              <a:t>, NASA Applied Sciences Disasters Program</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Robert Griffin</a:t>
            </a:r>
            <a:r>
              <a:rPr lang="en-US" dirty="0">
                <a:latin typeface="Century Gothic"/>
              </a:rPr>
              <a:t>, University of Alabama Huntsville</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Paxton </a:t>
            </a:r>
            <a:r>
              <a:rPr lang="en-US" b="1" dirty="0" err="1">
                <a:latin typeface="Century Gothic"/>
              </a:rPr>
              <a:t>LaJoie</a:t>
            </a:r>
            <a:r>
              <a:rPr lang="en-US" dirty="0">
                <a:latin typeface="Century Gothic"/>
              </a:rPr>
              <a:t>, NASA DEVELOP</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Berta Olmedo Vernaza</a:t>
            </a:r>
            <a:r>
              <a:rPr lang="en-US" dirty="0">
                <a:latin typeface="Century Gothic"/>
              </a:rPr>
              <a:t>, CRRH</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Marcelo Oyuela</a:t>
            </a:r>
            <a:r>
              <a:rPr lang="en-US" dirty="0">
                <a:latin typeface="Century Gothic"/>
              </a:rPr>
              <a:t>, CEPREDENAC</a:t>
            </a:r>
          </a:p>
          <a:p>
            <a:pPr marL="342900" indent="-342900">
              <a:lnSpc>
                <a:spcPct val="100000"/>
              </a:lnSpc>
              <a:spcBef>
                <a:spcPts val="0"/>
              </a:spcBef>
              <a:spcAft>
                <a:spcPts val="600"/>
              </a:spcAft>
              <a:buClr>
                <a:srgbClr val="B73B52"/>
              </a:buClr>
              <a:buFont typeface="Webdings" panose="05030102010509060703" pitchFamily="18" charset="2"/>
              <a:buChar char="4"/>
              <a:defRPr/>
            </a:pPr>
            <a:r>
              <a:rPr lang="en-US" b="1" dirty="0">
                <a:latin typeface="Century Gothic"/>
              </a:rPr>
              <a:t>Jorge Cabrera</a:t>
            </a:r>
            <a:r>
              <a:rPr lang="en-US" dirty="0">
                <a:latin typeface="Century Gothic"/>
              </a:rPr>
              <a:t>, SICA</a:t>
            </a:r>
          </a:p>
          <a:p>
            <a:pPr marL="342900" indent="-342900">
              <a:lnSpc>
                <a:spcPct val="100000"/>
              </a:lnSpc>
              <a:spcBef>
                <a:spcPts val="0"/>
              </a:spcBef>
              <a:spcAft>
                <a:spcPts val="600"/>
              </a:spcAft>
              <a:buClr>
                <a:srgbClr val="B73B52"/>
              </a:buClr>
              <a:buFont typeface="Wingdings" panose="020B0604020202020204" pitchFamily="34" charset="0"/>
              <a:buChar char="Ø"/>
              <a:defRPr/>
            </a:pPr>
            <a:endParaRPr lang="en-US" dirty="0">
              <a:latin typeface="Century Gothic"/>
            </a:endParaRPr>
          </a:p>
          <a:p>
            <a:pPr>
              <a:lnSpc>
                <a:spcPct val="100000"/>
              </a:lnSpc>
              <a:spcBef>
                <a:spcPts val="0"/>
              </a:spcBef>
              <a:spcAft>
                <a:spcPts val="600"/>
              </a:spcAft>
              <a:buClr>
                <a:srgbClr val="B73B52"/>
              </a:buClr>
              <a:defRPr/>
            </a:pPr>
            <a:r>
              <a:rPr kumimoji="0" lang="en-US" b="0" i="1" u="none" strike="noStrike" kern="1200" cap="none" spc="0" normalizeH="0" baseline="0" noProof="0" dirty="0">
                <a:ln>
                  <a:noFill/>
                </a:ln>
                <a:effectLst/>
                <a:uLnTx/>
                <a:uFillTx/>
                <a:latin typeface="Century Gothic"/>
              </a:rPr>
              <a:t>This material contains modified Copernicus Sentinel data </a:t>
            </a:r>
            <a:r>
              <a:rPr lang="en-US" i="1" dirty="0">
                <a:latin typeface="Century Gothic"/>
              </a:rPr>
              <a:t>(2015-2021),</a:t>
            </a:r>
            <a:r>
              <a:rPr kumimoji="0" lang="en-US" b="0" i="1" u="none" strike="noStrike" kern="1200" cap="none" spc="0" normalizeH="0" baseline="0" noProof="0" dirty="0">
                <a:ln>
                  <a:noFill/>
                </a:ln>
                <a:effectLst/>
                <a:uLnTx/>
                <a:uFillTx/>
                <a:latin typeface="Century Gothic"/>
              </a:rPr>
              <a:t> processed by ESA.</a:t>
            </a:r>
            <a:r>
              <a:rPr lang="en-US" i="1" dirty="0">
                <a:latin typeface="Century Gothic"/>
              </a:rPr>
              <a:t> </a:t>
            </a:r>
            <a:endParaRPr lang="en-US" b="0" i="1"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960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15E88B-03D0-4A1F-96C8-561D5670ADF3}"/>
              </a:ext>
            </a:extLst>
          </p:cNvPr>
          <p:cNvSpPr/>
          <p:nvPr/>
        </p:nvSpPr>
        <p:spPr>
          <a:xfrm>
            <a:off x="517072" y="353786"/>
            <a:ext cx="7487809" cy="419100"/>
          </a:xfrm>
          <a:prstGeom prst="rect">
            <a:avLst/>
          </a:prstGeom>
        </p:spPr>
        <p:txBody>
          <a:bodyPr wrap="none" lIns="91440" tIns="45720" rIns="91440" bIns="45720" anchor="ctr" anchorCtr="0">
            <a:noAutofit/>
          </a:bodyPr>
          <a:lstStyle/>
          <a:p>
            <a:r>
              <a:rPr lang="en-US" sz="4000" b="1" dirty="0">
                <a:solidFill>
                  <a:srgbClr val="B73B52"/>
                </a:solidFill>
                <a:latin typeface="Century Gothic" panose="020F0302020204030204"/>
              </a:rPr>
              <a:t>BACKUP SLIDES</a:t>
            </a:r>
          </a:p>
        </p:txBody>
      </p:sp>
    </p:spTree>
    <p:extLst>
      <p:ext uri="{BB962C8B-B14F-4D97-AF65-F5344CB8AC3E}">
        <p14:creationId xmlns:p14="http://schemas.microsoft.com/office/powerpoint/2010/main" val="2837880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Map&#10;&#10;Description automatically generated">
            <a:extLst>
              <a:ext uri="{FF2B5EF4-FFF2-40B4-BE49-F238E27FC236}">
                <a16:creationId xmlns:a16="http://schemas.microsoft.com/office/drawing/2014/main" id="{3BC9C143-98A2-4461-A285-643ADAC95172}"/>
              </a:ext>
            </a:extLst>
          </p:cNvPr>
          <p:cNvPicPr>
            <a:picLocks noChangeAspect="1"/>
          </p:cNvPicPr>
          <p:nvPr/>
        </p:nvPicPr>
        <p:blipFill>
          <a:blip r:embed="rId3"/>
          <a:stretch>
            <a:fillRect/>
          </a:stretch>
        </p:blipFill>
        <p:spPr>
          <a:xfrm>
            <a:off x="93079" y="1253747"/>
            <a:ext cx="6007443" cy="4740185"/>
          </a:xfrm>
          <a:prstGeom prst="rect">
            <a:avLst/>
          </a:prstGeom>
        </p:spPr>
      </p:pic>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Clr>
                <a:srgbClr val="B73B52"/>
              </a:buClr>
              <a:buNone/>
            </a:pPr>
            <a:endParaRPr lang="en-US" sz="2000">
              <a:solidFill>
                <a:schemeClr val="tx1">
                  <a:lumMod val="75000"/>
                  <a:lumOff val="25000"/>
                </a:schemeClr>
              </a:solidFill>
              <a:latin typeface="Century Gothic" panose="020F0302020204030204"/>
            </a:endParaRPr>
          </a:p>
        </p:txBody>
      </p:sp>
      <p:pic>
        <p:nvPicPr>
          <p:cNvPr id="7" name="Picture 7" descr="Map&#10;&#10;Description automatically generated">
            <a:extLst>
              <a:ext uri="{FF2B5EF4-FFF2-40B4-BE49-F238E27FC236}">
                <a16:creationId xmlns:a16="http://schemas.microsoft.com/office/drawing/2014/main" id="{5A27C26E-28DB-4BBE-8D2D-9C6E62CCA8E7}"/>
              </a:ext>
            </a:extLst>
          </p:cNvPr>
          <p:cNvPicPr>
            <a:picLocks noChangeAspect="1"/>
          </p:cNvPicPr>
          <p:nvPr/>
        </p:nvPicPr>
        <p:blipFill rotWithShape="1">
          <a:blip r:embed="rId4"/>
          <a:srcRect l="2249" t="2674" r="2239" b="3833"/>
          <a:stretch/>
        </p:blipFill>
        <p:spPr>
          <a:xfrm>
            <a:off x="6188920" y="1308298"/>
            <a:ext cx="5907096" cy="4625463"/>
          </a:xfrm>
          <a:prstGeom prst="rect">
            <a:avLst/>
          </a:prstGeom>
        </p:spPr>
      </p:pic>
      <p:sp>
        <p:nvSpPr>
          <p:cNvPr id="30" name="TextBox 1">
            <a:extLst>
              <a:ext uri="{FF2B5EF4-FFF2-40B4-BE49-F238E27FC236}">
                <a16:creationId xmlns:a16="http://schemas.microsoft.com/office/drawing/2014/main" id="{732B0938-F4D6-41E7-AA68-630EC5A44086}"/>
              </a:ext>
            </a:extLst>
          </p:cNvPr>
          <p:cNvSpPr txBox="1"/>
          <p:nvPr/>
        </p:nvSpPr>
        <p:spPr>
          <a:xfrm>
            <a:off x="55132" y="1027179"/>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2016 Surface Water Map: (Guatemala, Belize, Honduras, El Salvador)</a:t>
            </a:r>
          </a:p>
        </p:txBody>
      </p:sp>
      <p:sp>
        <p:nvSpPr>
          <p:cNvPr id="34" name="TextBox 2">
            <a:extLst>
              <a:ext uri="{FF2B5EF4-FFF2-40B4-BE49-F238E27FC236}">
                <a16:creationId xmlns:a16="http://schemas.microsoft.com/office/drawing/2014/main" id="{A7FB0546-30C6-4400-9414-4EB1D936C904}"/>
              </a:ext>
            </a:extLst>
          </p:cNvPr>
          <p:cNvSpPr txBox="1"/>
          <p:nvPr/>
        </p:nvSpPr>
        <p:spPr>
          <a:xfrm>
            <a:off x="6112984" y="1029153"/>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rPr>
              <a:t>2016 Surface Water Map: (Nicaragua, Costa Rica, Panama)</a:t>
            </a:r>
          </a:p>
        </p:txBody>
      </p:sp>
      <p:sp>
        <p:nvSpPr>
          <p:cNvPr id="9" name="Title 4">
            <a:extLst>
              <a:ext uri="{FF2B5EF4-FFF2-40B4-BE49-F238E27FC236}">
                <a16:creationId xmlns:a16="http://schemas.microsoft.com/office/drawing/2014/main" id="{28ED5982-1A99-40BE-9A26-26DEE0DEB735}"/>
              </a:ext>
            </a:extLst>
          </p:cNvPr>
          <p:cNvSpPr txBox="1">
            <a:spLocks/>
          </p:cNvSpPr>
          <p:nvPr/>
        </p:nvSpPr>
        <p:spPr>
          <a:xfrm>
            <a:off x="360244" y="2655"/>
            <a:ext cx="11603432" cy="10254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HISTORICAL SURFACE WATER (2016) </a:t>
            </a:r>
          </a:p>
        </p:txBody>
      </p:sp>
      <p:grpSp>
        <p:nvGrpSpPr>
          <p:cNvPr id="11" name="Group 10">
            <a:extLst>
              <a:ext uri="{FF2B5EF4-FFF2-40B4-BE49-F238E27FC236}">
                <a16:creationId xmlns:a16="http://schemas.microsoft.com/office/drawing/2014/main" id="{5985EC6B-85C1-4136-96E8-37D0EFF59A6E}"/>
              </a:ext>
            </a:extLst>
          </p:cNvPr>
          <p:cNvGrpSpPr/>
          <p:nvPr/>
        </p:nvGrpSpPr>
        <p:grpSpPr>
          <a:xfrm>
            <a:off x="3524250" y="6164292"/>
            <a:ext cx="6074680" cy="322727"/>
            <a:chOff x="3285445" y="6182151"/>
            <a:chExt cx="6016174" cy="319634"/>
          </a:xfrm>
        </p:grpSpPr>
        <p:sp>
          <p:nvSpPr>
            <p:cNvPr id="32" name="Rectangle 31">
              <a:extLst>
                <a:ext uri="{FF2B5EF4-FFF2-40B4-BE49-F238E27FC236}">
                  <a16:creationId xmlns:a16="http://schemas.microsoft.com/office/drawing/2014/main" id="{5070EF3B-2D68-40C3-A73E-C566C034DB62}"/>
                </a:ext>
              </a:extLst>
            </p:cNvPr>
            <p:cNvSpPr/>
            <p:nvPr/>
          </p:nvSpPr>
          <p:spPr>
            <a:xfrm>
              <a:off x="3285445" y="6232270"/>
              <a:ext cx="407517" cy="226409"/>
            </a:xfrm>
            <a:prstGeom prst="rect">
              <a:avLst/>
            </a:prstGeom>
            <a:solidFill>
              <a:srgbClr val="004DA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3" name="Rectangle 32">
              <a:extLst>
                <a:ext uri="{FF2B5EF4-FFF2-40B4-BE49-F238E27FC236}">
                  <a16:creationId xmlns:a16="http://schemas.microsoft.com/office/drawing/2014/main" id="{409C077C-5926-4851-9974-2D1C98450ED0}"/>
                </a:ext>
              </a:extLst>
            </p:cNvPr>
            <p:cNvSpPr/>
            <p:nvPr/>
          </p:nvSpPr>
          <p:spPr>
            <a:xfrm>
              <a:off x="5463685" y="6232269"/>
              <a:ext cx="407517" cy="226409"/>
            </a:xfrm>
            <a:prstGeom prst="rect">
              <a:avLst/>
            </a:prstGeom>
            <a:solidFill>
              <a:srgbClr val="E1E1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5" name="TextBox 34">
              <a:extLst>
                <a:ext uri="{FF2B5EF4-FFF2-40B4-BE49-F238E27FC236}">
                  <a16:creationId xmlns:a16="http://schemas.microsoft.com/office/drawing/2014/main" id="{86594158-C2F9-4D3A-82BE-185880C27475}"/>
                </a:ext>
              </a:extLst>
            </p:cNvPr>
            <p:cNvSpPr txBox="1"/>
            <p:nvPr/>
          </p:nvSpPr>
          <p:spPr>
            <a:xfrm>
              <a:off x="3723867" y="6196957"/>
              <a:ext cx="1538180" cy="3048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Surface Water</a:t>
              </a:r>
              <a:endParaRPr lang="en-US" sz="2000">
                <a:solidFill>
                  <a:schemeClr val="tx1">
                    <a:lumMod val="75000"/>
                    <a:lumOff val="25000"/>
                  </a:schemeClr>
                </a:solidFill>
                <a:cs typeface="Calibri"/>
              </a:endParaRPr>
            </a:p>
          </p:txBody>
        </p:sp>
        <p:sp>
          <p:nvSpPr>
            <p:cNvPr id="36" name="TextBox 35">
              <a:extLst>
                <a:ext uri="{FF2B5EF4-FFF2-40B4-BE49-F238E27FC236}">
                  <a16:creationId xmlns:a16="http://schemas.microsoft.com/office/drawing/2014/main" id="{D7EC8A69-6A6E-404D-BFFA-64C48FBCA9D2}"/>
                </a:ext>
              </a:extLst>
            </p:cNvPr>
            <p:cNvSpPr txBox="1"/>
            <p:nvPr/>
          </p:nvSpPr>
          <p:spPr>
            <a:xfrm>
              <a:off x="7708607" y="6182151"/>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Watersheds</a:t>
              </a:r>
            </a:p>
          </p:txBody>
        </p:sp>
        <p:sp>
          <p:nvSpPr>
            <p:cNvPr id="37" name="TextBox 36">
              <a:extLst>
                <a:ext uri="{FF2B5EF4-FFF2-40B4-BE49-F238E27FC236}">
                  <a16:creationId xmlns:a16="http://schemas.microsoft.com/office/drawing/2014/main" id="{037301D1-B85D-45E2-B3C0-9B329E0C7B9B}"/>
                </a:ext>
              </a:extLst>
            </p:cNvPr>
            <p:cNvSpPr txBox="1"/>
            <p:nvPr/>
          </p:nvSpPr>
          <p:spPr>
            <a:xfrm>
              <a:off x="5938930" y="6193060"/>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Study Area</a:t>
              </a:r>
            </a:p>
          </p:txBody>
        </p:sp>
        <p:pic>
          <p:nvPicPr>
            <p:cNvPr id="44" name="Picture 43">
              <a:extLst>
                <a:ext uri="{FF2B5EF4-FFF2-40B4-BE49-F238E27FC236}">
                  <a16:creationId xmlns:a16="http://schemas.microsoft.com/office/drawing/2014/main" id="{E5D97DAB-7B9D-44A4-B21A-4F206B759144}"/>
                </a:ext>
              </a:extLst>
            </p:cNvPr>
            <p:cNvPicPr>
              <a:picLocks noChangeAspect="1"/>
            </p:cNvPicPr>
            <p:nvPr/>
          </p:nvPicPr>
          <p:blipFill>
            <a:blip r:embed="rId5"/>
            <a:stretch>
              <a:fillRect/>
            </a:stretch>
          </p:blipFill>
          <p:spPr>
            <a:xfrm>
              <a:off x="7365466" y="6308174"/>
              <a:ext cx="320583" cy="74601"/>
            </a:xfrm>
            <a:prstGeom prst="rect">
              <a:avLst/>
            </a:prstGeom>
          </p:spPr>
        </p:pic>
      </p:grpSp>
      <p:grpSp>
        <p:nvGrpSpPr>
          <p:cNvPr id="13" name="Group 12">
            <a:extLst>
              <a:ext uri="{FF2B5EF4-FFF2-40B4-BE49-F238E27FC236}">
                <a16:creationId xmlns:a16="http://schemas.microsoft.com/office/drawing/2014/main" id="{ECE1D499-18D1-4197-98F7-BDC73D851B78}"/>
              </a:ext>
            </a:extLst>
          </p:cNvPr>
          <p:cNvGrpSpPr/>
          <p:nvPr/>
        </p:nvGrpSpPr>
        <p:grpSpPr>
          <a:xfrm>
            <a:off x="524085" y="6117267"/>
            <a:ext cx="2599036" cy="373857"/>
            <a:chOff x="524613" y="6035308"/>
            <a:chExt cx="2743198" cy="460659"/>
          </a:xfrm>
        </p:grpSpPr>
        <p:pic>
          <p:nvPicPr>
            <p:cNvPr id="48" name="Graphic 23">
              <a:extLst>
                <a:ext uri="{FF2B5EF4-FFF2-40B4-BE49-F238E27FC236}">
                  <a16:creationId xmlns:a16="http://schemas.microsoft.com/office/drawing/2014/main" id="{E8C4259F-F4FA-4421-AEC5-09334B9EFF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49" name="TextBox 10">
              <a:extLst>
                <a:ext uri="{FF2B5EF4-FFF2-40B4-BE49-F238E27FC236}">
                  <a16:creationId xmlns:a16="http://schemas.microsoft.com/office/drawing/2014/main" id="{C55D9948-C1D5-4C71-8828-1C5FFDB0179E}"/>
                </a:ext>
              </a:extLst>
            </p:cNvPr>
            <p:cNvSpPr txBox="1"/>
            <p:nvPr/>
          </p:nvSpPr>
          <p:spPr>
            <a:xfrm>
              <a:off x="524613" y="6035308"/>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160 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322 Km</a:t>
              </a:r>
              <a:endParaRPr lang="en-US" sz="1100" b="1">
                <a:solidFill>
                  <a:schemeClr val="tx1">
                    <a:lumMod val="75000"/>
                    <a:lumOff val="25000"/>
                  </a:schemeClr>
                </a:solidFill>
                <a:latin typeface="Century Gothic"/>
                <a:cs typeface="Calibri"/>
              </a:endParaRPr>
            </a:p>
          </p:txBody>
        </p:sp>
      </p:grpSp>
      <p:pic>
        <p:nvPicPr>
          <p:cNvPr id="14" name="Graphic 11">
            <a:extLst>
              <a:ext uri="{FF2B5EF4-FFF2-40B4-BE49-F238E27FC236}">
                <a16:creationId xmlns:a16="http://schemas.microsoft.com/office/drawing/2014/main" id="{252EF887-0845-419E-BECB-C79AFD0337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8303" y="6385158"/>
            <a:ext cx="1330435" cy="103893"/>
          </a:xfrm>
          <a:prstGeom prst="rect">
            <a:avLst/>
          </a:prstGeom>
        </p:spPr>
      </p:pic>
      <p:pic>
        <p:nvPicPr>
          <p:cNvPr id="15" name="Graphic 12" descr="Arrow Up with solid fill">
            <a:extLst>
              <a:ext uri="{FF2B5EF4-FFF2-40B4-BE49-F238E27FC236}">
                <a16:creationId xmlns:a16="http://schemas.microsoft.com/office/drawing/2014/main" id="{E3E7B890-A7CA-4AFE-B02A-99BBDE9A3A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732" y="6027970"/>
            <a:ext cx="422317" cy="469647"/>
          </a:xfrm>
          <a:prstGeom prst="rect">
            <a:avLst/>
          </a:prstGeom>
        </p:spPr>
      </p:pic>
      <p:sp>
        <p:nvSpPr>
          <p:cNvPr id="16" name="TextBox 13">
            <a:extLst>
              <a:ext uri="{FF2B5EF4-FFF2-40B4-BE49-F238E27FC236}">
                <a16:creationId xmlns:a16="http://schemas.microsoft.com/office/drawing/2014/main" id="{9D2EA054-D9A8-471E-AF89-EFEF7B291BCD}"/>
              </a:ext>
            </a:extLst>
          </p:cNvPr>
          <p:cNvSpPr txBox="1"/>
          <p:nvPr/>
        </p:nvSpPr>
        <p:spPr>
          <a:xfrm>
            <a:off x="9951688" y="6107355"/>
            <a:ext cx="31235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rPr>
              <a:t>0</a:t>
            </a:r>
            <a:endParaRPr lang="en-US" sz="1200" b="1">
              <a:solidFill>
                <a:schemeClr val="tx1">
                  <a:lumMod val="75000"/>
                  <a:lumOff val="25000"/>
                </a:schemeClr>
              </a:solidFill>
              <a:latin typeface="Century Gothic"/>
              <a:cs typeface="Calibri"/>
            </a:endParaRPr>
          </a:p>
        </p:txBody>
      </p:sp>
      <p:sp>
        <p:nvSpPr>
          <p:cNvPr id="17" name="TextBox 14">
            <a:extLst>
              <a:ext uri="{FF2B5EF4-FFF2-40B4-BE49-F238E27FC236}">
                <a16:creationId xmlns:a16="http://schemas.microsoft.com/office/drawing/2014/main" id="{92D5A2C7-23AE-46D7-8A02-4F1E59AE7B62}"/>
              </a:ext>
            </a:extLst>
          </p:cNvPr>
          <p:cNvSpPr txBox="1"/>
          <p:nvPr/>
        </p:nvSpPr>
        <p:spPr>
          <a:xfrm>
            <a:off x="11009671" y="6107355"/>
            <a:ext cx="95470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160 Km</a:t>
            </a:r>
          </a:p>
        </p:txBody>
      </p:sp>
      <p:sp>
        <p:nvSpPr>
          <p:cNvPr id="18" name="TextBox 15">
            <a:extLst>
              <a:ext uri="{FF2B5EF4-FFF2-40B4-BE49-F238E27FC236}">
                <a16:creationId xmlns:a16="http://schemas.microsoft.com/office/drawing/2014/main" id="{40781A18-A2B8-45FC-B101-6E8ECB44AFC3}"/>
              </a:ext>
            </a:extLst>
          </p:cNvPr>
          <p:cNvSpPr txBox="1"/>
          <p:nvPr/>
        </p:nvSpPr>
        <p:spPr>
          <a:xfrm>
            <a:off x="10600332" y="6107355"/>
            <a:ext cx="5138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rgbClr val="3F3F3F"/>
                </a:solidFill>
                <a:latin typeface="Century Gothic"/>
                <a:cs typeface="Calibri"/>
              </a:rPr>
              <a:t>80</a:t>
            </a:r>
          </a:p>
        </p:txBody>
      </p:sp>
      <p:pic>
        <p:nvPicPr>
          <p:cNvPr id="19" name="Graphic 16" descr="Arrow Up with solid fill">
            <a:extLst>
              <a:ext uri="{FF2B5EF4-FFF2-40B4-BE49-F238E27FC236}">
                <a16:creationId xmlns:a16="http://schemas.microsoft.com/office/drawing/2014/main" id="{09C17F66-64E4-475F-B042-2E7516C49C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49951" y="6027970"/>
            <a:ext cx="422317" cy="469647"/>
          </a:xfrm>
          <a:prstGeom prst="rect">
            <a:avLst/>
          </a:prstGeom>
        </p:spPr>
      </p:pic>
    </p:spTree>
    <p:extLst>
      <p:ext uri="{BB962C8B-B14F-4D97-AF65-F5344CB8AC3E}">
        <p14:creationId xmlns:p14="http://schemas.microsoft.com/office/powerpoint/2010/main" val="403630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63A1F204-5163-40F7-B51C-9A5340F97CF8}"/>
              </a:ext>
            </a:extLst>
          </p:cNvPr>
          <p:cNvSpPr txBox="1">
            <a:spLocks/>
          </p:cNvSpPr>
          <p:nvPr/>
        </p:nvSpPr>
        <p:spPr>
          <a:xfrm>
            <a:off x="495300" y="355517"/>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PARTNERS</a:t>
            </a:r>
            <a:endParaRPr lang="en-US" dirty="0">
              <a:cs typeface="Calibri Light" panose="020F0302020204030204"/>
            </a:endParaRPr>
          </a:p>
        </p:txBody>
      </p:sp>
      <p:sp>
        <p:nvSpPr>
          <p:cNvPr id="19" name="TextBox 18">
            <a:extLst>
              <a:ext uri="{FF2B5EF4-FFF2-40B4-BE49-F238E27FC236}">
                <a16:creationId xmlns:a16="http://schemas.microsoft.com/office/drawing/2014/main" id="{7A2BFF49-A577-4D3F-B523-96D4E26026DC}"/>
              </a:ext>
            </a:extLst>
          </p:cNvPr>
          <p:cNvSpPr txBox="1"/>
          <p:nvPr/>
        </p:nvSpPr>
        <p:spPr>
          <a:xfrm>
            <a:off x="495300" y="4811015"/>
            <a:ext cx="1161213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dirty="0">
                <a:solidFill>
                  <a:schemeClr val="tx1">
                    <a:lumMod val="75000"/>
                    <a:lumOff val="25000"/>
                  </a:schemeClr>
                </a:solidFill>
                <a:latin typeface="Century Gothic"/>
                <a:cs typeface="Calibri"/>
              </a:rPr>
              <a:t>SICA</a:t>
            </a:r>
            <a:r>
              <a:rPr lang="en-US" sz="2000" dirty="0">
                <a:solidFill>
                  <a:schemeClr val="tx1">
                    <a:lumMod val="75000"/>
                    <a:lumOff val="25000"/>
                  </a:schemeClr>
                </a:solidFill>
                <a:latin typeface="Century Gothic"/>
                <a:cs typeface="Calibri"/>
              </a:rPr>
              <a:t>: </a:t>
            </a:r>
            <a:r>
              <a:rPr lang="en-US" sz="2000" dirty="0">
                <a:solidFill>
                  <a:schemeClr val="tx1">
                    <a:lumMod val="75000"/>
                    <a:lumOff val="25000"/>
                  </a:schemeClr>
                </a:solidFill>
                <a:latin typeface="Century Gothic"/>
                <a:ea typeface="+mn-lt"/>
                <a:cs typeface="+mn-lt"/>
              </a:rPr>
              <a:t>coordinates </a:t>
            </a:r>
            <a:r>
              <a:rPr lang="en-US" sz="2000" b="1" dirty="0">
                <a:solidFill>
                  <a:schemeClr val="tx1">
                    <a:lumMod val="75000"/>
                    <a:lumOff val="25000"/>
                  </a:schemeClr>
                </a:solidFill>
                <a:latin typeface="Century Gothic"/>
                <a:ea typeface="+mn-lt"/>
                <a:cs typeface="+mn-lt"/>
              </a:rPr>
              <a:t>political and economic activities</a:t>
            </a:r>
            <a:r>
              <a:rPr lang="en-US" sz="2000" dirty="0">
                <a:solidFill>
                  <a:schemeClr val="tx1">
                    <a:lumMod val="75000"/>
                    <a:lumOff val="25000"/>
                  </a:schemeClr>
                </a:solidFill>
                <a:latin typeface="Century Gothic"/>
                <a:ea typeface="+mn-lt"/>
                <a:cs typeface="+mn-lt"/>
              </a:rPr>
              <a:t> between member states</a:t>
            </a:r>
            <a:endParaRPr lang="en-US" sz="2000" dirty="0">
              <a:solidFill>
                <a:schemeClr val="tx1">
                  <a:lumMod val="75000"/>
                  <a:lumOff val="25000"/>
                </a:schemeClr>
              </a:solidFill>
              <a:latin typeface="Century Gothic"/>
              <a:cs typeface="Calibri"/>
            </a:endParaRPr>
          </a:p>
          <a:p>
            <a:endParaRPr lang="en-US" sz="2000" dirty="0">
              <a:solidFill>
                <a:schemeClr val="tx1">
                  <a:lumMod val="75000"/>
                  <a:lumOff val="25000"/>
                </a:schemeClr>
              </a:solidFill>
              <a:latin typeface="Century Gothic"/>
              <a:cs typeface="Calibri"/>
            </a:endParaRPr>
          </a:p>
          <a:p>
            <a:r>
              <a:rPr lang="en-US" sz="2000" i="1" dirty="0">
                <a:solidFill>
                  <a:schemeClr val="tx1">
                    <a:lumMod val="75000"/>
                    <a:lumOff val="25000"/>
                  </a:schemeClr>
                </a:solidFill>
                <a:latin typeface="Century Gothic"/>
                <a:cs typeface="Calibri"/>
              </a:rPr>
              <a:t>CRRH</a:t>
            </a:r>
            <a:r>
              <a:rPr lang="en-US" sz="2000" dirty="0">
                <a:solidFill>
                  <a:schemeClr val="tx1">
                    <a:lumMod val="75000"/>
                    <a:lumOff val="25000"/>
                  </a:schemeClr>
                </a:solidFill>
                <a:latin typeface="Century Gothic"/>
                <a:cs typeface="Calibri"/>
              </a:rPr>
              <a:t>: focuses</a:t>
            </a:r>
            <a:r>
              <a:rPr lang="en-US" sz="2000" dirty="0">
                <a:solidFill>
                  <a:schemeClr val="tx1">
                    <a:lumMod val="75000"/>
                    <a:lumOff val="25000"/>
                  </a:schemeClr>
                </a:solidFill>
                <a:latin typeface="Century Gothic"/>
                <a:ea typeface="+mn-lt"/>
                <a:cs typeface="+mn-lt"/>
              </a:rPr>
              <a:t> on </a:t>
            </a:r>
            <a:r>
              <a:rPr lang="en-US" sz="2000" b="1" dirty="0">
                <a:solidFill>
                  <a:schemeClr val="tx1">
                    <a:lumMod val="75000"/>
                    <a:lumOff val="25000"/>
                  </a:schemeClr>
                </a:solidFill>
                <a:latin typeface="Century Gothic"/>
                <a:ea typeface="+mn-lt"/>
                <a:cs typeface="+mn-lt"/>
              </a:rPr>
              <a:t>water resource management</a:t>
            </a:r>
            <a:endParaRPr lang="en-US" sz="2000" dirty="0">
              <a:solidFill>
                <a:schemeClr val="tx1">
                  <a:lumMod val="75000"/>
                  <a:lumOff val="25000"/>
                </a:schemeClr>
              </a:solidFill>
              <a:latin typeface="Century Gothic"/>
              <a:ea typeface="+mn-lt"/>
              <a:cs typeface="+mn-lt"/>
            </a:endParaRPr>
          </a:p>
          <a:p>
            <a:endParaRPr lang="en-US" sz="2000" dirty="0">
              <a:solidFill>
                <a:schemeClr val="tx1">
                  <a:lumMod val="75000"/>
                  <a:lumOff val="25000"/>
                </a:schemeClr>
              </a:solidFill>
              <a:latin typeface="Century Gothic"/>
              <a:ea typeface="+mn-lt"/>
              <a:cs typeface="+mn-lt"/>
            </a:endParaRPr>
          </a:p>
          <a:p>
            <a:r>
              <a:rPr lang="en-US" sz="2000" i="1" dirty="0">
                <a:solidFill>
                  <a:schemeClr val="tx1">
                    <a:lumMod val="75000"/>
                    <a:lumOff val="25000"/>
                  </a:schemeClr>
                </a:solidFill>
                <a:latin typeface="Century Gothic"/>
                <a:ea typeface="+mn-lt"/>
                <a:cs typeface="+mn-lt"/>
              </a:rPr>
              <a:t>CEPREDENAC</a:t>
            </a:r>
            <a:r>
              <a:rPr lang="en-US" sz="2000" dirty="0">
                <a:solidFill>
                  <a:schemeClr val="tx1">
                    <a:lumMod val="75000"/>
                    <a:lumOff val="25000"/>
                  </a:schemeClr>
                </a:solidFill>
                <a:latin typeface="Century Gothic"/>
                <a:ea typeface="+mn-lt"/>
                <a:cs typeface="+mn-lt"/>
              </a:rPr>
              <a:t>: examines </a:t>
            </a:r>
            <a:r>
              <a:rPr lang="en-US" sz="2000" b="1" dirty="0">
                <a:solidFill>
                  <a:schemeClr val="tx1">
                    <a:lumMod val="75000"/>
                    <a:lumOff val="25000"/>
                  </a:schemeClr>
                </a:solidFill>
                <a:latin typeface="Century Gothic"/>
                <a:ea typeface="+mn-lt"/>
                <a:cs typeface="+mn-lt"/>
              </a:rPr>
              <a:t>disaster response and mitigation strategies</a:t>
            </a:r>
            <a:endParaRPr lang="en-US" sz="2000" dirty="0">
              <a:solidFill>
                <a:schemeClr val="tx1">
                  <a:lumMod val="75000"/>
                  <a:lumOff val="25000"/>
                </a:schemeClr>
              </a:solidFill>
              <a:latin typeface="Century Gothic"/>
              <a:ea typeface="+mn-lt"/>
              <a:cs typeface="+mn-lt"/>
            </a:endParaRPr>
          </a:p>
        </p:txBody>
      </p:sp>
      <p:cxnSp>
        <p:nvCxnSpPr>
          <p:cNvPr id="145" name="Straight Arrow Connector 144">
            <a:extLst>
              <a:ext uri="{FF2B5EF4-FFF2-40B4-BE49-F238E27FC236}">
                <a16:creationId xmlns:a16="http://schemas.microsoft.com/office/drawing/2014/main" id="{75CFB435-1704-4B0D-876C-A810F4312F35}"/>
              </a:ext>
            </a:extLst>
          </p:cNvPr>
          <p:cNvCxnSpPr/>
          <p:nvPr/>
        </p:nvCxnSpPr>
        <p:spPr>
          <a:xfrm>
            <a:off x="6016660" y="1700054"/>
            <a:ext cx="8373" cy="762000"/>
          </a:xfrm>
          <a:prstGeom prst="straightConnector1">
            <a:avLst/>
          </a:prstGeom>
          <a:ln/>
        </p:spPr>
        <p:style>
          <a:lnRef idx="3">
            <a:schemeClr val="dk1"/>
          </a:lnRef>
          <a:fillRef idx="0">
            <a:schemeClr val="dk1"/>
          </a:fillRef>
          <a:effectRef idx="2">
            <a:schemeClr val="dk1"/>
          </a:effectRef>
          <a:fontRef idx="minor">
            <a:schemeClr val="tx1"/>
          </a:fontRef>
        </p:style>
      </p:cxnSp>
      <p:sp>
        <p:nvSpPr>
          <p:cNvPr id="128" name="Rectangle 127">
            <a:extLst>
              <a:ext uri="{FF2B5EF4-FFF2-40B4-BE49-F238E27FC236}">
                <a16:creationId xmlns:a16="http://schemas.microsoft.com/office/drawing/2014/main" id="{F311A38B-8040-464B-8258-5AC6D5D8479E}"/>
              </a:ext>
            </a:extLst>
          </p:cNvPr>
          <p:cNvSpPr/>
          <p:nvPr/>
        </p:nvSpPr>
        <p:spPr>
          <a:xfrm>
            <a:off x="4499986" y="292238"/>
            <a:ext cx="3140109" cy="1817076"/>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Century Gothic"/>
                <a:ea typeface="+mn-lt"/>
                <a:cs typeface="+mn-lt"/>
              </a:rPr>
              <a:t>Sistema de la </a:t>
            </a:r>
            <a:r>
              <a:rPr lang="en-US" sz="2400" err="1">
                <a:latin typeface="Century Gothic"/>
                <a:ea typeface="+mn-lt"/>
                <a:cs typeface="+mn-lt"/>
              </a:rPr>
              <a:t>Integración</a:t>
            </a:r>
            <a:endParaRPr lang="en-US" err="1">
              <a:latin typeface="Calibri" panose="020F0502020204030204"/>
              <a:ea typeface="+mn-lt"/>
              <a:cs typeface="+mn-lt"/>
            </a:endParaRPr>
          </a:p>
          <a:p>
            <a:pPr algn="ctr"/>
            <a:r>
              <a:rPr lang="en-US" sz="2400">
                <a:latin typeface="Century Gothic"/>
                <a:ea typeface="+mn-lt"/>
                <a:cs typeface="+mn-lt"/>
              </a:rPr>
              <a:t>Centroamericana (SICA)</a:t>
            </a:r>
            <a:endParaRPr lang="en-US">
              <a:cs typeface="Calibri"/>
            </a:endParaRPr>
          </a:p>
        </p:txBody>
      </p:sp>
      <p:cxnSp>
        <p:nvCxnSpPr>
          <p:cNvPr id="158" name="Straight Arrow Connector 157">
            <a:extLst>
              <a:ext uri="{FF2B5EF4-FFF2-40B4-BE49-F238E27FC236}">
                <a16:creationId xmlns:a16="http://schemas.microsoft.com/office/drawing/2014/main" id="{8EC1E7DD-5A8A-4443-AAB3-98E9AE3850EA}"/>
              </a:ext>
            </a:extLst>
          </p:cNvPr>
          <p:cNvCxnSpPr/>
          <p:nvPr/>
        </p:nvCxnSpPr>
        <p:spPr>
          <a:xfrm flipH="1" flipV="1">
            <a:off x="4241973" y="2464670"/>
            <a:ext cx="1783583"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71" name="Straight Arrow Connector 170">
            <a:extLst>
              <a:ext uri="{FF2B5EF4-FFF2-40B4-BE49-F238E27FC236}">
                <a16:creationId xmlns:a16="http://schemas.microsoft.com/office/drawing/2014/main" id="{21530C2F-CDDD-40B4-A145-1576668F7736}"/>
              </a:ext>
            </a:extLst>
          </p:cNvPr>
          <p:cNvCxnSpPr>
            <a:cxnSpLocks/>
          </p:cNvCxnSpPr>
          <p:nvPr/>
        </p:nvCxnSpPr>
        <p:spPr>
          <a:xfrm flipH="1" flipV="1">
            <a:off x="5983686" y="2464670"/>
            <a:ext cx="1783583"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72" name="Straight Arrow Connector 171">
            <a:extLst>
              <a:ext uri="{FF2B5EF4-FFF2-40B4-BE49-F238E27FC236}">
                <a16:creationId xmlns:a16="http://schemas.microsoft.com/office/drawing/2014/main" id="{45D0EE85-D3C2-4353-9629-498157D46841}"/>
              </a:ext>
            </a:extLst>
          </p:cNvPr>
          <p:cNvCxnSpPr>
            <a:cxnSpLocks/>
          </p:cNvCxnSpPr>
          <p:nvPr/>
        </p:nvCxnSpPr>
        <p:spPr>
          <a:xfrm flipV="1">
            <a:off x="4249824" y="2464670"/>
            <a:ext cx="5755" cy="503464"/>
          </a:xfrm>
          <a:prstGeom prst="straightConnector1">
            <a:avLst/>
          </a:prstGeom>
        </p:spPr>
        <p:style>
          <a:lnRef idx="3">
            <a:schemeClr val="dk1"/>
          </a:lnRef>
          <a:fillRef idx="0">
            <a:schemeClr val="dk1"/>
          </a:fillRef>
          <a:effectRef idx="2">
            <a:schemeClr val="dk1"/>
          </a:effectRef>
          <a:fontRef idx="minor">
            <a:schemeClr val="tx1"/>
          </a:fontRef>
        </p:style>
      </p:cxnSp>
      <p:sp>
        <p:nvSpPr>
          <p:cNvPr id="130" name="Rectangle 129">
            <a:extLst>
              <a:ext uri="{FF2B5EF4-FFF2-40B4-BE49-F238E27FC236}">
                <a16:creationId xmlns:a16="http://schemas.microsoft.com/office/drawing/2014/main" id="{1BF9B508-8646-42D5-A0EC-E7E34C4E85F4}"/>
              </a:ext>
            </a:extLst>
          </p:cNvPr>
          <p:cNvSpPr/>
          <p:nvPr/>
        </p:nvSpPr>
        <p:spPr>
          <a:xfrm>
            <a:off x="2724866" y="2805339"/>
            <a:ext cx="3140075" cy="18161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err="1">
                <a:latin typeface="Century Gothic"/>
              </a:rPr>
              <a:t>Comité</a:t>
            </a:r>
            <a:r>
              <a:rPr lang="en-US" sz="2400">
                <a:latin typeface="Century Gothic"/>
              </a:rPr>
              <a:t> Regional de </a:t>
            </a:r>
            <a:r>
              <a:rPr lang="en-US" sz="2400" err="1">
                <a:latin typeface="Century Gothic"/>
              </a:rPr>
              <a:t>Recursos</a:t>
            </a:r>
            <a:endParaRPr lang="en-US" sz="2400" err="1">
              <a:latin typeface="Century Gothic"/>
              <a:cs typeface="Calibri"/>
            </a:endParaRPr>
          </a:p>
          <a:p>
            <a:pPr algn="ctr"/>
            <a:r>
              <a:rPr lang="en-US" sz="2400" err="1">
                <a:latin typeface="Century Gothic"/>
              </a:rPr>
              <a:t>Hidráulicos</a:t>
            </a:r>
            <a:r>
              <a:rPr lang="en-US" sz="2400">
                <a:latin typeface="Century Gothic"/>
              </a:rPr>
              <a:t> (CRRH)</a:t>
            </a:r>
            <a:endParaRPr lang="en-US" sz="2400">
              <a:latin typeface="Century Gothic"/>
              <a:cs typeface="Calibri"/>
            </a:endParaRPr>
          </a:p>
        </p:txBody>
      </p:sp>
      <p:cxnSp>
        <p:nvCxnSpPr>
          <p:cNvPr id="179" name="Straight Arrow Connector 178">
            <a:extLst>
              <a:ext uri="{FF2B5EF4-FFF2-40B4-BE49-F238E27FC236}">
                <a16:creationId xmlns:a16="http://schemas.microsoft.com/office/drawing/2014/main" id="{C6ACCB2B-CBA1-4B73-8D90-08F23FFEFEE8}"/>
              </a:ext>
            </a:extLst>
          </p:cNvPr>
          <p:cNvCxnSpPr>
            <a:cxnSpLocks/>
          </p:cNvCxnSpPr>
          <p:nvPr/>
        </p:nvCxnSpPr>
        <p:spPr>
          <a:xfrm flipV="1">
            <a:off x="7753663" y="2457866"/>
            <a:ext cx="5755" cy="503464"/>
          </a:xfrm>
          <a:prstGeom prst="straightConnector1">
            <a:avLst/>
          </a:prstGeom>
        </p:spPr>
        <p:style>
          <a:lnRef idx="3">
            <a:schemeClr val="dk1"/>
          </a:lnRef>
          <a:fillRef idx="0">
            <a:schemeClr val="dk1"/>
          </a:fillRef>
          <a:effectRef idx="2">
            <a:schemeClr val="dk1"/>
          </a:effectRef>
          <a:fontRef idx="minor">
            <a:schemeClr val="tx1"/>
          </a:fontRef>
        </p:style>
      </p:cxnSp>
      <p:sp>
        <p:nvSpPr>
          <p:cNvPr id="129" name="Rectangle 128">
            <a:extLst>
              <a:ext uri="{FF2B5EF4-FFF2-40B4-BE49-F238E27FC236}">
                <a16:creationId xmlns:a16="http://schemas.microsoft.com/office/drawing/2014/main" id="{B58D03B3-0E10-4EBB-A00A-3E25B738B263}"/>
              </a:ext>
            </a:extLst>
          </p:cNvPr>
          <p:cNvSpPr/>
          <p:nvPr/>
        </p:nvSpPr>
        <p:spPr>
          <a:xfrm>
            <a:off x="6157755" y="2805339"/>
            <a:ext cx="3140075" cy="18161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Centro de </a:t>
            </a:r>
            <a:r>
              <a:rPr lang="en-US" err="1">
                <a:latin typeface="Century Gothic"/>
              </a:rPr>
              <a:t>Coordinación</a:t>
            </a:r>
            <a:r>
              <a:rPr lang="en-US">
                <a:latin typeface="Century Gothic"/>
              </a:rPr>
              <a:t> </a:t>
            </a:r>
            <a:endParaRPr lang="en-US">
              <a:latin typeface="Century Gothic"/>
              <a:cs typeface="Calibri"/>
            </a:endParaRPr>
          </a:p>
          <a:p>
            <a:pPr algn="ctr"/>
            <a:r>
              <a:rPr lang="en-US">
                <a:latin typeface="Century Gothic"/>
              </a:rPr>
              <a:t>para la </a:t>
            </a:r>
            <a:r>
              <a:rPr lang="en-US" err="1">
                <a:latin typeface="Century Gothic"/>
              </a:rPr>
              <a:t>Prevención</a:t>
            </a:r>
            <a:r>
              <a:rPr lang="en-US">
                <a:latin typeface="Century Gothic"/>
              </a:rPr>
              <a:t> de los </a:t>
            </a:r>
            <a:r>
              <a:rPr lang="en-US" err="1">
                <a:latin typeface="Century Gothic"/>
              </a:rPr>
              <a:t>Desastres</a:t>
            </a:r>
            <a:r>
              <a:rPr lang="en-US">
                <a:latin typeface="Century Gothic"/>
              </a:rPr>
              <a:t> </a:t>
            </a:r>
            <a:r>
              <a:rPr lang="en-US" err="1">
                <a:latin typeface="Century Gothic"/>
              </a:rPr>
              <a:t>en</a:t>
            </a:r>
            <a:r>
              <a:rPr lang="en-US">
                <a:latin typeface="Century Gothic"/>
              </a:rPr>
              <a:t> América Central y República </a:t>
            </a:r>
            <a:r>
              <a:rPr lang="en-US" err="1">
                <a:latin typeface="Century Gothic"/>
              </a:rPr>
              <a:t>Dominicana</a:t>
            </a:r>
            <a:endParaRPr lang="en-US">
              <a:latin typeface="Century Gothic"/>
              <a:cs typeface="Calibri"/>
            </a:endParaRPr>
          </a:p>
          <a:p>
            <a:pPr algn="ctr"/>
            <a:r>
              <a:rPr lang="en-US">
                <a:latin typeface="Century Gothic"/>
              </a:rPr>
              <a:t>(CEPREDENAC)</a:t>
            </a:r>
            <a:r>
              <a:rPr lang="en-US">
                <a:latin typeface="Century Gothic"/>
                <a:ea typeface="Calibri"/>
                <a:cs typeface="Calibri"/>
              </a:rPr>
              <a:t>​</a:t>
            </a:r>
            <a:endParaRPr lang="en-US">
              <a:latin typeface="Century Gothic"/>
              <a:cs typeface="Calibri"/>
            </a:endParaRPr>
          </a:p>
        </p:txBody>
      </p:sp>
    </p:spTree>
    <p:extLst>
      <p:ext uri="{BB962C8B-B14F-4D97-AF65-F5344CB8AC3E}">
        <p14:creationId xmlns:p14="http://schemas.microsoft.com/office/powerpoint/2010/main" val="937113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Clr>
                <a:srgbClr val="B73B52"/>
              </a:buClr>
              <a:buNone/>
            </a:pPr>
            <a:endParaRPr lang="en-US" sz="2000">
              <a:solidFill>
                <a:schemeClr val="tx1">
                  <a:lumMod val="75000"/>
                  <a:lumOff val="25000"/>
                </a:schemeClr>
              </a:solidFill>
              <a:latin typeface="Century Gothic" panose="020F0302020204030204"/>
            </a:endParaRPr>
          </a:p>
        </p:txBody>
      </p:sp>
      <p:pic>
        <p:nvPicPr>
          <p:cNvPr id="9" name="Picture 9" descr="Map&#10;&#10;Description automatically generated">
            <a:extLst>
              <a:ext uri="{FF2B5EF4-FFF2-40B4-BE49-F238E27FC236}">
                <a16:creationId xmlns:a16="http://schemas.microsoft.com/office/drawing/2014/main" id="{2F08226B-16BB-400E-B99B-263B59999442}"/>
              </a:ext>
            </a:extLst>
          </p:cNvPr>
          <p:cNvPicPr>
            <a:picLocks noChangeAspect="1"/>
          </p:cNvPicPr>
          <p:nvPr/>
        </p:nvPicPr>
        <p:blipFill rotWithShape="1">
          <a:blip r:embed="rId3"/>
          <a:srcRect l="2007" t="2861" r="2216" b="2731"/>
          <a:stretch/>
        </p:blipFill>
        <p:spPr>
          <a:xfrm>
            <a:off x="6164666" y="1416041"/>
            <a:ext cx="5904552" cy="4631950"/>
          </a:xfrm>
          <a:prstGeom prst="rect">
            <a:avLst/>
          </a:prstGeom>
        </p:spPr>
      </p:pic>
      <p:sp>
        <p:nvSpPr>
          <p:cNvPr id="31" name="TextBox 1">
            <a:extLst>
              <a:ext uri="{FF2B5EF4-FFF2-40B4-BE49-F238E27FC236}">
                <a16:creationId xmlns:a16="http://schemas.microsoft.com/office/drawing/2014/main" id="{732B0938-F4D6-41E7-AA68-630EC5A44086}"/>
              </a:ext>
            </a:extLst>
          </p:cNvPr>
          <p:cNvSpPr txBox="1"/>
          <p:nvPr/>
        </p:nvSpPr>
        <p:spPr>
          <a:xfrm>
            <a:off x="55132" y="1027179"/>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2017 Surface Water Map: (Guatemala, Belize, Honduras, El Salvador)</a:t>
            </a:r>
          </a:p>
        </p:txBody>
      </p:sp>
      <p:sp>
        <p:nvSpPr>
          <p:cNvPr id="33" name="TextBox 2">
            <a:extLst>
              <a:ext uri="{FF2B5EF4-FFF2-40B4-BE49-F238E27FC236}">
                <a16:creationId xmlns:a16="http://schemas.microsoft.com/office/drawing/2014/main" id="{A7FB0546-30C6-4400-9414-4EB1D936C904}"/>
              </a:ext>
            </a:extLst>
          </p:cNvPr>
          <p:cNvSpPr txBox="1"/>
          <p:nvPr/>
        </p:nvSpPr>
        <p:spPr>
          <a:xfrm>
            <a:off x="6112984" y="1029153"/>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rPr>
              <a:t>2017 Surface Water Map: (Nicaragua, Costa Rica, Panama)</a:t>
            </a:r>
          </a:p>
        </p:txBody>
      </p:sp>
      <p:pic>
        <p:nvPicPr>
          <p:cNvPr id="4" name="Picture 4">
            <a:extLst>
              <a:ext uri="{FF2B5EF4-FFF2-40B4-BE49-F238E27FC236}">
                <a16:creationId xmlns:a16="http://schemas.microsoft.com/office/drawing/2014/main" id="{8AC8B1D5-3BB3-4DEF-BAFA-19C7A61BD56C}"/>
              </a:ext>
            </a:extLst>
          </p:cNvPr>
          <p:cNvPicPr>
            <a:picLocks noChangeAspect="1"/>
          </p:cNvPicPr>
          <p:nvPr/>
        </p:nvPicPr>
        <p:blipFill>
          <a:blip r:embed="rId4"/>
          <a:stretch>
            <a:fillRect/>
          </a:stretch>
        </p:blipFill>
        <p:spPr>
          <a:xfrm>
            <a:off x="131806" y="1347233"/>
            <a:ext cx="5976550" cy="4781372"/>
          </a:xfrm>
          <a:prstGeom prst="rect">
            <a:avLst/>
          </a:prstGeom>
        </p:spPr>
      </p:pic>
      <p:sp>
        <p:nvSpPr>
          <p:cNvPr id="5" name="Title 4">
            <a:extLst>
              <a:ext uri="{FF2B5EF4-FFF2-40B4-BE49-F238E27FC236}">
                <a16:creationId xmlns:a16="http://schemas.microsoft.com/office/drawing/2014/main" id="{AA493041-E65F-47A4-812A-162747080165}"/>
              </a:ext>
            </a:extLst>
          </p:cNvPr>
          <p:cNvSpPr txBox="1">
            <a:spLocks/>
          </p:cNvSpPr>
          <p:nvPr/>
        </p:nvSpPr>
        <p:spPr>
          <a:xfrm>
            <a:off x="360244" y="2655"/>
            <a:ext cx="11603432" cy="10254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HISTORICAL SURFACE WATER (2017) </a:t>
            </a:r>
          </a:p>
        </p:txBody>
      </p:sp>
      <p:grpSp>
        <p:nvGrpSpPr>
          <p:cNvPr id="7" name="Group 6">
            <a:extLst>
              <a:ext uri="{FF2B5EF4-FFF2-40B4-BE49-F238E27FC236}">
                <a16:creationId xmlns:a16="http://schemas.microsoft.com/office/drawing/2014/main" id="{417F3B5E-57D1-4A2A-9B49-8535BA26929E}"/>
              </a:ext>
            </a:extLst>
          </p:cNvPr>
          <p:cNvGrpSpPr/>
          <p:nvPr/>
        </p:nvGrpSpPr>
        <p:grpSpPr>
          <a:xfrm>
            <a:off x="3524250" y="6164292"/>
            <a:ext cx="6074680" cy="322727"/>
            <a:chOff x="3285445" y="6182151"/>
            <a:chExt cx="6016174" cy="319634"/>
          </a:xfrm>
        </p:grpSpPr>
        <p:sp>
          <p:nvSpPr>
            <p:cNvPr id="28" name="Rectangle 27">
              <a:extLst>
                <a:ext uri="{FF2B5EF4-FFF2-40B4-BE49-F238E27FC236}">
                  <a16:creationId xmlns:a16="http://schemas.microsoft.com/office/drawing/2014/main" id="{77C27916-8036-4C9E-9342-3882F6157283}"/>
                </a:ext>
              </a:extLst>
            </p:cNvPr>
            <p:cNvSpPr/>
            <p:nvPr/>
          </p:nvSpPr>
          <p:spPr>
            <a:xfrm>
              <a:off x="3285445" y="6232270"/>
              <a:ext cx="407517" cy="226409"/>
            </a:xfrm>
            <a:prstGeom prst="rect">
              <a:avLst/>
            </a:prstGeom>
            <a:solidFill>
              <a:srgbClr val="004DA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0" name="Rectangle 29">
              <a:extLst>
                <a:ext uri="{FF2B5EF4-FFF2-40B4-BE49-F238E27FC236}">
                  <a16:creationId xmlns:a16="http://schemas.microsoft.com/office/drawing/2014/main" id="{0307C72E-B1B4-4FF8-8C7A-8004DD175BDD}"/>
                </a:ext>
              </a:extLst>
            </p:cNvPr>
            <p:cNvSpPr/>
            <p:nvPr/>
          </p:nvSpPr>
          <p:spPr>
            <a:xfrm>
              <a:off x="5463685" y="6232269"/>
              <a:ext cx="407517" cy="226409"/>
            </a:xfrm>
            <a:prstGeom prst="rect">
              <a:avLst/>
            </a:prstGeom>
            <a:solidFill>
              <a:srgbClr val="E1E1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2" name="TextBox 31">
              <a:extLst>
                <a:ext uri="{FF2B5EF4-FFF2-40B4-BE49-F238E27FC236}">
                  <a16:creationId xmlns:a16="http://schemas.microsoft.com/office/drawing/2014/main" id="{32810322-8E2C-4A06-9A62-31D7C8C56314}"/>
                </a:ext>
              </a:extLst>
            </p:cNvPr>
            <p:cNvSpPr txBox="1"/>
            <p:nvPr/>
          </p:nvSpPr>
          <p:spPr>
            <a:xfrm>
              <a:off x="3723867" y="6196957"/>
              <a:ext cx="1538180" cy="3048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Surface Water</a:t>
              </a:r>
              <a:endParaRPr lang="en-US" sz="2000">
                <a:solidFill>
                  <a:schemeClr val="tx1">
                    <a:lumMod val="75000"/>
                    <a:lumOff val="25000"/>
                  </a:schemeClr>
                </a:solidFill>
                <a:cs typeface="Calibri"/>
              </a:endParaRPr>
            </a:p>
          </p:txBody>
        </p:sp>
        <p:sp>
          <p:nvSpPr>
            <p:cNvPr id="34" name="TextBox 33">
              <a:extLst>
                <a:ext uri="{FF2B5EF4-FFF2-40B4-BE49-F238E27FC236}">
                  <a16:creationId xmlns:a16="http://schemas.microsoft.com/office/drawing/2014/main" id="{EE3B0F09-345D-455F-B73E-29B549015FDA}"/>
                </a:ext>
              </a:extLst>
            </p:cNvPr>
            <p:cNvSpPr txBox="1"/>
            <p:nvPr/>
          </p:nvSpPr>
          <p:spPr>
            <a:xfrm>
              <a:off x="7708607" y="6182151"/>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Watersheds</a:t>
              </a:r>
            </a:p>
          </p:txBody>
        </p:sp>
        <p:sp>
          <p:nvSpPr>
            <p:cNvPr id="35" name="TextBox 34">
              <a:extLst>
                <a:ext uri="{FF2B5EF4-FFF2-40B4-BE49-F238E27FC236}">
                  <a16:creationId xmlns:a16="http://schemas.microsoft.com/office/drawing/2014/main" id="{AE9655BC-E59B-4D8E-BDCA-BC58752A924B}"/>
                </a:ext>
              </a:extLst>
            </p:cNvPr>
            <p:cNvSpPr txBox="1"/>
            <p:nvPr/>
          </p:nvSpPr>
          <p:spPr>
            <a:xfrm>
              <a:off x="5938930" y="6193060"/>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Study Area</a:t>
              </a:r>
            </a:p>
          </p:txBody>
        </p:sp>
        <p:pic>
          <p:nvPicPr>
            <p:cNvPr id="42" name="Picture 41">
              <a:extLst>
                <a:ext uri="{FF2B5EF4-FFF2-40B4-BE49-F238E27FC236}">
                  <a16:creationId xmlns:a16="http://schemas.microsoft.com/office/drawing/2014/main" id="{E932FF59-661D-403F-94E0-A1E5EB50423C}"/>
                </a:ext>
              </a:extLst>
            </p:cNvPr>
            <p:cNvPicPr>
              <a:picLocks noChangeAspect="1"/>
            </p:cNvPicPr>
            <p:nvPr/>
          </p:nvPicPr>
          <p:blipFill>
            <a:blip r:embed="rId5"/>
            <a:stretch>
              <a:fillRect/>
            </a:stretch>
          </p:blipFill>
          <p:spPr>
            <a:xfrm>
              <a:off x="7365466" y="6308174"/>
              <a:ext cx="320583" cy="74601"/>
            </a:xfrm>
            <a:prstGeom prst="rect">
              <a:avLst/>
            </a:prstGeom>
          </p:spPr>
        </p:pic>
      </p:grpSp>
      <p:grpSp>
        <p:nvGrpSpPr>
          <p:cNvPr id="8" name="Group 7">
            <a:extLst>
              <a:ext uri="{FF2B5EF4-FFF2-40B4-BE49-F238E27FC236}">
                <a16:creationId xmlns:a16="http://schemas.microsoft.com/office/drawing/2014/main" id="{0B5E4257-3116-4DEB-A302-1508475467A7}"/>
              </a:ext>
            </a:extLst>
          </p:cNvPr>
          <p:cNvGrpSpPr/>
          <p:nvPr/>
        </p:nvGrpSpPr>
        <p:grpSpPr>
          <a:xfrm>
            <a:off x="524085" y="6117267"/>
            <a:ext cx="2599036" cy="373857"/>
            <a:chOff x="524613" y="6035308"/>
            <a:chExt cx="2743198" cy="460659"/>
          </a:xfrm>
        </p:grpSpPr>
        <p:pic>
          <p:nvPicPr>
            <p:cNvPr id="46" name="Graphic 23">
              <a:extLst>
                <a:ext uri="{FF2B5EF4-FFF2-40B4-BE49-F238E27FC236}">
                  <a16:creationId xmlns:a16="http://schemas.microsoft.com/office/drawing/2014/main" id="{988B8FC9-E2F1-463F-B516-0664A2AC26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48" name="TextBox 10">
              <a:extLst>
                <a:ext uri="{FF2B5EF4-FFF2-40B4-BE49-F238E27FC236}">
                  <a16:creationId xmlns:a16="http://schemas.microsoft.com/office/drawing/2014/main" id="{F122CADF-CA23-4218-9C37-125A0BE30CD1}"/>
                </a:ext>
              </a:extLst>
            </p:cNvPr>
            <p:cNvSpPr txBox="1"/>
            <p:nvPr/>
          </p:nvSpPr>
          <p:spPr>
            <a:xfrm>
              <a:off x="524613" y="6035308"/>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160 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322 Km</a:t>
              </a:r>
              <a:endParaRPr lang="en-US" sz="1100" b="1">
                <a:solidFill>
                  <a:schemeClr val="tx1">
                    <a:lumMod val="75000"/>
                    <a:lumOff val="25000"/>
                  </a:schemeClr>
                </a:solidFill>
                <a:latin typeface="Century Gothic"/>
                <a:cs typeface="Calibri"/>
              </a:endParaRPr>
            </a:p>
          </p:txBody>
        </p:sp>
      </p:grpSp>
      <p:pic>
        <p:nvPicPr>
          <p:cNvPr id="10" name="Graphic 11">
            <a:extLst>
              <a:ext uri="{FF2B5EF4-FFF2-40B4-BE49-F238E27FC236}">
                <a16:creationId xmlns:a16="http://schemas.microsoft.com/office/drawing/2014/main" id="{09EFF40C-5C51-4FBC-B972-6375B346F8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8303" y="6385158"/>
            <a:ext cx="1330435" cy="103893"/>
          </a:xfrm>
          <a:prstGeom prst="rect">
            <a:avLst/>
          </a:prstGeom>
        </p:spPr>
      </p:pic>
      <p:pic>
        <p:nvPicPr>
          <p:cNvPr id="11" name="Graphic 12" descr="Arrow Up with solid fill">
            <a:extLst>
              <a:ext uri="{FF2B5EF4-FFF2-40B4-BE49-F238E27FC236}">
                <a16:creationId xmlns:a16="http://schemas.microsoft.com/office/drawing/2014/main" id="{28AF5391-5B43-4E1C-A08E-80E50C9CB1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732" y="6027970"/>
            <a:ext cx="422317" cy="469647"/>
          </a:xfrm>
          <a:prstGeom prst="rect">
            <a:avLst/>
          </a:prstGeom>
        </p:spPr>
      </p:pic>
      <p:sp>
        <p:nvSpPr>
          <p:cNvPr id="13" name="TextBox 13">
            <a:extLst>
              <a:ext uri="{FF2B5EF4-FFF2-40B4-BE49-F238E27FC236}">
                <a16:creationId xmlns:a16="http://schemas.microsoft.com/office/drawing/2014/main" id="{AE7C836F-5914-4443-BBBD-0CEC82480ABD}"/>
              </a:ext>
            </a:extLst>
          </p:cNvPr>
          <p:cNvSpPr txBox="1"/>
          <p:nvPr/>
        </p:nvSpPr>
        <p:spPr>
          <a:xfrm>
            <a:off x="9951688" y="6107355"/>
            <a:ext cx="31235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rPr>
              <a:t>0</a:t>
            </a:r>
            <a:endParaRPr lang="en-US" sz="1200" b="1">
              <a:solidFill>
                <a:schemeClr val="tx1">
                  <a:lumMod val="75000"/>
                  <a:lumOff val="25000"/>
                </a:schemeClr>
              </a:solidFill>
              <a:latin typeface="Century Gothic"/>
              <a:cs typeface="Calibri"/>
            </a:endParaRPr>
          </a:p>
        </p:txBody>
      </p:sp>
      <p:sp>
        <p:nvSpPr>
          <p:cNvPr id="14" name="TextBox 14">
            <a:extLst>
              <a:ext uri="{FF2B5EF4-FFF2-40B4-BE49-F238E27FC236}">
                <a16:creationId xmlns:a16="http://schemas.microsoft.com/office/drawing/2014/main" id="{DA3CADDF-017D-43AE-86DC-60F8070DA049}"/>
              </a:ext>
            </a:extLst>
          </p:cNvPr>
          <p:cNvSpPr txBox="1"/>
          <p:nvPr/>
        </p:nvSpPr>
        <p:spPr>
          <a:xfrm>
            <a:off x="11009671" y="6107355"/>
            <a:ext cx="95470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160 Km</a:t>
            </a:r>
          </a:p>
        </p:txBody>
      </p:sp>
      <p:sp>
        <p:nvSpPr>
          <p:cNvPr id="15" name="TextBox 15">
            <a:extLst>
              <a:ext uri="{FF2B5EF4-FFF2-40B4-BE49-F238E27FC236}">
                <a16:creationId xmlns:a16="http://schemas.microsoft.com/office/drawing/2014/main" id="{733B4A2C-3A00-4293-897C-AE3881AB8DEA}"/>
              </a:ext>
            </a:extLst>
          </p:cNvPr>
          <p:cNvSpPr txBox="1"/>
          <p:nvPr/>
        </p:nvSpPr>
        <p:spPr>
          <a:xfrm>
            <a:off x="10600332" y="6107355"/>
            <a:ext cx="5138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rgbClr val="3F3F3F"/>
                </a:solidFill>
                <a:latin typeface="Century Gothic"/>
                <a:cs typeface="Calibri"/>
              </a:rPr>
              <a:t>80</a:t>
            </a:r>
          </a:p>
        </p:txBody>
      </p:sp>
      <p:pic>
        <p:nvPicPr>
          <p:cNvPr id="16" name="Graphic 16" descr="Arrow Up with solid fill">
            <a:extLst>
              <a:ext uri="{FF2B5EF4-FFF2-40B4-BE49-F238E27FC236}">
                <a16:creationId xmlns:a16="http://schemas.microsoft.com/office/drawing/2014/main" id="{7E81A96E-33B3-44B0-BD7F-12C47ADF9C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49951" y="6027970"/>
            <a:ext cx="422317" cy="469647"/>
          </a:xfrm>
          <a:prstGeom prst="rect">
            <a:avLst/>
          </a:prstGeom>
        </p:spPr>
      </p:pic>
    </p:spTree>
    <p:extLst>
      <p:ext uri="{BB962C8B-B14F-4D97-AF65-F5344CB8AC3E}">
        <p14:creationId xmlns:p14="http://schemas.microsoft.com/office/powerpoint/2010/main" val="1820564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Clr>
                <a:srgbClr val="B73B52"/>
              </a:buClr>
              <a:buNone/>
            </a:pPr>
            <a:endParaRPr lang="en-US" sz="2000">
              <a:solidFill>
                <a:schemeClr val="tx1">
                  <a:lumMod val="75000"/>
                  <a:lumOff val="25000"/>
                </a:schemeClr>
              </a:solidFill>
              <a:latin typeface="Century Gothic" panose="020F0302020204030204"/>
            </a:endParaRPr>
          </a:p>
        </p:txBody>
      </p:sp>
      <p:pic>
        <p:nvPicPr>
          <p:cNvPr id="14" name="Picture 14" descr="Map&#10;&#10;Description automatically generated">
            <a:extLst>
              <a:ext uri="{FF2B5EF4-FFF2-40B4-BE49-F238E27FC236}">
                <a16:creationId xmlns:a16="http://schemas.microsoft.com/office/drawing/2014/main" id="{6CD24D94-8833-498C-A9AE-FB33271F6E16}"/>
              </a:ext>
            </a:extLst>
          </p:cNvPr>
          <p:cNvPicPr>
            <a:picLocks noChangeAspect="1"/>
          </p:cNvPicPr>
          <p:nvPr/>
        </p:nvPicPr>
        <p:blipFill rotWithShape="1">
          <a:blip r:embed="rId3"/>
          <a:srcRect l="1431" t="2861" r="2249" b="3198"/>
          <a:stretch/>
        </p:blipFill>
        <p:spPr>
          <a:xfrm>
            <a:off x="6110635" y="1422338"/>
            <a:ext cx="5906431" cy="4628256"/>
          </a:xfrm>
          <a:prstGeom prst="rect">
            <a:avLst/>
          </a:prstGeom>
        </p:spPr>
      </p:pic>
      <p:sp>
        <p:nvSpPr>
          <p:cNvPr id="30" name="TextBox 1">
            <a:extLst>
              <a:ext uri="{FF2B5EF4-FFF2-40B4-BE49-F238E27FC236}">
                <a16:creationId xmlns:a16="http://schemas.microsoft.com/office/drawing/2014/main" id="{732B0938-F4D6-41E7-AA68-630EC5A44086}"/>
              </a:ext>
            </a:extLst>
          </p:cNvPr>
          <p:cNvSpPr txBox="1"/>
          <p:nvPr/>
        </p:nvSpPr>
        <p:spPr>
          <a:xfrm>
            <a:off x="55132" y="1027179"/>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2018 Surface Water Map: (Guatemala, Belize, Honduras, El Salvador)</a:t>
            </a:r>
          </a:p>
        </p:txBody>
      </p:sp>
      <p:sp>
        <p:nvSpPr>
          <p:cNvPr id="31" name="TextBox 2">
            <a:extLst>
              <a:ext uri="{FF2B5EF4-FFF2-40B4-BE49-F238E27FC236}">
                <a16:creationId xmlns:a16="http://schemas.microsoft.com/office/drawing/2014/main" id="{A7FB0546-30C6-4400-9414-4EB1D936C904}"/>
              </a:ext>
            </a:extLst>
          </p:cNvPr>
          <p:cNvSpPr txBox="1"/>
          <p:nvPr/>
        </p:nvSpPr>
        <p:spPr>
          <a:xfrm>
            <a:off x="6112984" y="1029153"/>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rPr>
              <a:t>2018 Surface Water Map: (Nicaragua, Costa Rica, Panama)</a:t>
            </a:r>
          </a:p>
        </p:txBody>
      </p:sp>
      <p:pic>
        <p:nvPicPr>
          <p:cNvPr id="4" name="Picture 4" descr="Map&#10;&#10;Description automatically generated">
            <a:extLst>
              <a:ext uri="{FF2B5EF4-FFF2-40B4-BE49-F238E27FC236}">
                <a16:creationId xmlns:a16="http://schemas.microsoft.com/office/drawing/2014/main" id="{8B52E5BD-BEE0-49B3-AFBF-35CF286AFC43}"/>
              </a:ext>
            </a:extLst>
          </p:cNvPr>
          <p:cNvPicPr>
            <a:picLocks noChangeAspect="1"/>
          </p:cNvPicPr>
          <p:nvPr/>
        </p:nvPicPr>
        <p:blipFill>
          <a:blip r:embed="rId4"/>
          <a:stretch>
            <a:fillRect/>
          </a:stretch>
        </p:blipFill>
        <p:spPr>
          <a:xfrm>
            <a:off x="59724" y="1378124"/>
            <a:ext cx="6058930" cy="4657806"/>
          </a:xfrm>
          <a:prstGeom prst="rect">
            <a:avLst/>
          </a:prstGeom>
        </p:spPr>
      </p:pic>
      <p:sp>
        <p:nvSpPr>
          <p:cNvPr id="5" name="Title 4">
            <a:extLst>
              <a:ext uri="{FF2B5EF4-FFF2-40B4-BE49-F238E27FC236}">
                <a16:creationId xmlns:a16="http://schemas.microsoft.com/office/drawing/2014/main" id="{C632889C-FDB1-41ED-B22A-EE3DD7F02B33}"/>
              </a:ext>
            </a:extLst>
          </p:cNvPr>
          <p:cNvSpPr txBox="1">
            <a:spLocks/>
          </p:cNvSpPr>
          <p:nvPr/>
        </p:nvSpPr>
        <p:spPr>
          <a:xfrm>
            <a:off x="360244" y="2655"/>
            <a:ext cx="11603432" cy="10254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HISTORICAL SURFACE WATER (2018) </a:t>
            </a:r>
          </a:p>
        </p:txBody>
      </p:sp>
      <p:grpSp>
        <p:nvGrpSpPr>
          <p:cNvPr id="7" name="Group 6">
            <a:extLst>
              <a:ext uri="{FF2B5EF4-FFF2-40B4-BE49-F238E27FC236}">
                <a16:creationId xmlns:a16="http://schemas.microsoft.com/office/drawing/2014/main" id="{B5221A8B-2AE6-46DF-8397-55C68E547C7D}"/>
              </a:ext>
            </a:extLst>
          </p:cNvPr>
          <p:cNvGrpSpPr/>
          <p:nvPr/>
        </p:nvGrpSpPr>
        <p:grpSpPr>
          <a:xfrm>
            <a:off x="3524250" y="6164292"/>
            <a:ext cx="6074680" cy="322727"/>
            <a:chOff x="3285445" y="6182151"/>
            <a:chExt cx="6016174" cy="319634"/>
          </a:xfrm>
        </p:grpSpPr>
        <p:sp>
          <p:nvSpPr>
            <p:cNvPr id="29" name="Rectangle 28">
              <a:extLst>
                <a:ext uri="{FF2B5EF4-FFF2-40B4-BE49-F238E27FC236}">
                  <a16:creationId xmlns:a16="http://schemas.microsoft.com/office/drawing/2014/main" id="{8F3F738F-C7CE-4A1B-9BE2-10061793FB40}"/>
                </a:ext>
              </a:extLst>
            </p:cNvPr>
            <p:cNvSpPr/>
            <p:nvPr/>
          </p:nvSpPr>
          <p:spPr>
            <a:xfrm>
              <a:off x="3285445" y="6232270"/>
              <a:ext cx="407517" cy="226409"/>
            </a:xfrm>
            <a:prstGeom prst="rect">
              <a:avLst/>
            </a:prstGeom>
            <a:solidFill>
              <a:srgbClr val="004DA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2" name="Rectangle 31">
              <a:extLst>
                <a:ext uri="{FF2B5EF4-FFF2-40B4-BE49-F238E27FC236}">
                  <a16:creationId xmlns:a16="http://schemas.microsoft.com/office/drawing/2014/main" id="{E413C470-C254-4876-AA12-2B1181B6C2EF}"/>
                </a:ext>
              </a:extLst>
            </p:cNvPr>
            <p:cNvSpPr/>
            <p:nvPr/>
          </p:nvSpPr>
          <p:spPr>
            <a:xfrm>
              <a:off x="5463685" y="6232269"/>
              <a:ext cx="407517" cy="226409"/>
            </a:xfrm>
            <a:prstGeom prst="rect">
              <a:avLst/>
            </a:prstGeom>
            <a:solidFill>
              <a:srgbClr val="E1E1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3" name="TextBox 32">
              <a:extLst>
                <a:ext uri="{FF2B5EF4-FFF2-40B4-BE49-F238E27FC236}">
                  <a16:creationId xmlns:a16="http://schemas.microsoft.com/office/drawing/2014/main" id="{25DFD6CF-0AFE-49B5-8081-7A99E8963EB2}"/>
                </a:ext>
              </a:extLst>
            </p:cNvPr>
            <p:cNvSpPr txBox="1"/>
            <p:nvPr/>
          </p:nvSpPr>
          <p:spPr>
            <a:xfrm>
              <a:off x="3723867" y="6196957"/>
              <a:ext cx="1538180" cy="3048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Surface Water</a:t>
              </a:r>
              <a:endParaRPr lang="en-US" sz="2000">
                <a:solidFill>
                  <a:schemeClr val="tx1">
                    <a:lumMod val="75000"/>
                    <a:lumOff val="25000"/>
                  </a:schemeClr>
                </a:solidFill>
                <a:cs typeface="Calibri"/>
              </a:endParaRPr>
            </a:p>
          </p:txBody>
        </p:sp>
        <p:sp>
          <p:nvSpPr>
            <p:cNvPr id="40" name="TextBox 39">
              <a:extLst>
                <a:ext uri="{FF2B5EF4-FFF2-40B4-BE49-F238E27FC236}">
                  <a16:creationId xmlns:a16="http://schemas.microsoft.com/office/drawing/2014/main" id="{07A6D575-2D6F-4F20-934D-935FCB7F6408}"/>
                </a:ext>
              </a:extLst>
            </p:cNvPr>
            <p:cNvSpPr txBox="1"/>
            <p:nvPr/>
          </p:nvSpPr>
          <p:spPr>
            <a:xfrm>
              <a:off x="7708607" y="6182151"/>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Watersheds</a:t>
              </a:r>
            </a:p>
          </p:txBody>
        </p:sp>
        <p:sp>
          <p:nvSpPr>
            <p:cNvPr id="44" name="TextBox 43">
              <a:extLst>
                <a:ext uri="{FF2B5EF4-FFF2-40B4-BE49-F238E27FC236}">
                  <a16:creationId xmlns:a16="http://schemas.microsoft.com/office/drawing/2014/main" id="{11B8E512-3924-4BF9-ABBE-0D8777498565}"/>
                </a:ext>
              </a:extLst>
            </p:cNvPr>
            <p:cNvSpPr txBox="1"/>
            <p:nvPr/>
          </p:nvSpPr>
          <p:spPr>
            <a:xfrm>
              <a:off x="5938930" y="6193060"/>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Study Area</a:t>
              </a:r>
            </a:p>
          </p:txBody>
        </p:sp>
        <p:pic>
          <p:nvPicPr>
            <p:cNvPr id="46" name="Picture 45">
              <a:extLst>
                <a:ext uri="{FF2B5EF4-FFF2-40B4-BE49-F238E27FC236}">
                  <a16:creationId xmlns:a16="http://schemas.microsoft.com/office/drawing/2014/main" id="{3215E0C7-7695-4402-86C8-7DC710D15615}"/>
                </a:ext>
              </a:extLst>
            </p:cNvPr>
            <p:cNvPicPr>
              <a:picLocks noChangeAspect="1"/>
            </p:cNvPicPr>
            <p:nvPr/>
          </p:nvPicPr>
          <p:blipFill>
            <a:blip r:embed="rId5"/>
            <a:stretch>
              <a:fillRect/>
            </a:stretch>
          </p:blipFill>
          <p:spPr>
            <a:xfrm>
              <a:off x="7365466" y="6308174"/>
              <a:ext cx="320583" cy="74601"/>
            </a:xfrm>
            <a:prstGeom prst="rect">
              <a:avLst/>
            </a:prstGeom>
          </p:spPr>
        </p:pic>
      </p:grpSp>
      <p:grpSp>
        <p:nvGrpSpPr>
          <p:cNvPr id="8" name="Group 7">
            <a:extLst>
              <a:ext uri="{FF2B5EF4-FFF2-40B4-BE49-F238E27FC236}">
                <a16:creationId xmlns:a16="http://schemas.microsoft.com/office/drawing/2014/main" id="{0D183C92-5C3F-453E-9121-C8585928BC79}"/>
              </a:ext>
            </a:extLst>
          </p:cNvPr>
          <p:cNvGrpSpPr/>
          <p:nvPr/>
        </p:nvGrpSpPr>
        <p:grpSpPr>
          <a:xfrm>
            <a:off x="524085" y="6117267"/>
            <a:ext cx="2599036" cy="373857"/>
            <a:chOff x="524613" y="6035308"/>
            <a:chExt cx="2743198" cy="460659"/>
          </a:xfrm>
        </p:grpSpPr>
        <p:pic>
          <p:nvPicPr>
            <p:cNvPr id="50" name="Graphic 23">
              <a:extLst>
                <a:ext uri="{FF2B5EF4-FFF2-40B4-BE49-F238E27FC236}">
                  <a16:creationId xmlns:a16="http://schemas.microsoft.com/office/drawing/2014/main" id="{E2913EC8-0819-423F-9BD0-F9BAEE235E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52" name="TextBox 10">
              <a:extLst>
                <a:ext uri="{FF2B5EF4-FFF2-40B4-BE49-F238E27FC236}">
                  <a16:creationId xmlns:a16="http://schemas.microsoft.com/office/drawing/2014/main" id="{610025F8-360E-4008-94CD-2E183C8E5647}"/>
                </a:ext>
              </a:extLst>
            </p:cNvPr>
            <p:cNvSpPr txBox="1"/>
            <p:nvPr/>
          </p:nvSpPr>
          <p:spPr>
            <a:xfrm>
              <a:off x="524613" y="6035308"/>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160 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322 Km</a:t>
              </a:r>
              <a:endParaRPr lang="en-US" sz="1100" b="1">
                <a:solidFill>
                  <a:schemeClr val="tx1">
                    <a:lumMod val="75000"/>
                    <a:lumOff val="25000"/>
                  </a:schemeClr>
                </a:solidFill>
                <a:latin typeface="Century Gothic"/>
                <a:cs typeface="Calibri"/>
              </a:endParaRPr>
            </a:p>
          </p:txBody>
        </p:sp>
      </p:grpSp>
      <p:pic>
        <p:nvPicPr>
          <p:cNvPr id="9" name="Graphic 11">
            <a:extLst>
              <a:ext uri="{FF2B5EF4-FFF2-40B4-BE49-F238E27FC236}">
                <a16:creationId xmlns:a16="http://schemas.microsoft.com/office/drawing/2014/main" id="{4562482A-2F57-4E8B-A835-699A05072B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8303" y="6385158"/>
            <a:ext cx="1330435" cy="103893"/>
          </a:xfrm>
          <a:prstGeom prst="rect">
            <a:avLst/>
          </a:prstGeom>
        </p:spPr>
      </p:pic>
      <p:pic>
        <p:nvPicPr>
          <p:cNvPr id="10" name="Graphic 12" descr="Arrow Up with solid fill">
            <a:extLst>
              <a:ext uri="{FF2B5EF4-FFF2-40B4-BE49-F238E27FC236}">
                <a16:creationId xmlns:a16="http://schemas.microsoft.com/office/drawing/2014/main" id="{99888F9A-DFB4-47B9-9469-2C1B48688C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732" y="6027970"/>
            <a:ext cx="422317" cy="469647"/>
          </a:xfrm>
          <a:prstGeom prst="rect">
            <a:avLst/>
          </a:prstGeom>
        </p:spPr>
      </p:pic>
      <p:sp>
        <p:nvSpPr>
          <p:cNvPr id="11" name="TextBox 13">
            <a:extLst>
              <a:ext uri="{FF2B5EF4-FFF2-40B4-BE49-F238E27FC236}">
                <a16:creationId xmlns:a16="http://schemas.microsoft.com/office/drawing/2014/main" id="{D69E0BD6-B416-46DF-ADB8-9C4CC404A348}"/>
              </a:ext>
            </a:extLst>
          </p:cNvPr>
          <p:cNvSpPr txBox="1"/>
          <p:nvPr/>
        </p:nvSpPr>
        <p:spPr>
          <a:xfrm>
            <a:off x="9951688" y="6107355"/>
            <a:ext cx="31235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rPr>
              <a:t>0</a:t>
            </a:r>
            <a:endParaRPr lang="en-US" sz="1200" b="1">
              <a:solidFill>
                <a:schemeClr val="tx1">
                  <a:lumMod val="75000"/>
                  <a:lumOff val="25000"/>
                </a:schemeClr>
              </a:solidFill>
              <a:latin typeface="Century Gothic"/>
              <a:cs typeface="Calibri"/>
            </a:endParaRPr>
          </a:p>
        </p:txBody>
      </p:sp>
      <p:sp>
        <p:nvSpPr>
          <p:cNvPr id="12" name="TextBox 14">
            <a:extLst>
              <a:ext uri="{FF2B5EF4-FFF2-40B4-BE49-F238E27FC236}">
                <a16:creationId xmlns:a16="http://schemas.microsoft.com/office/drawing/2014/main" id="{E377310D-0D24-4303-B3AF-3978352CBFAD}"/>
              </a:ext>
            </a:extLst>
          </p:cNvPr>
          <p:cNvSpPr txBox="1"/>
          <p:nvPr/>
        </p:nvSpPr>
        <p:spPr>
          <a:xfrm>
            <a:off x="11009671" y="6107355"/>
            <a:ext cx="95470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160 Km</a:t>
            </a:r>
          </a:p>
        </p:txBody>
      </p:sp>
      <p:sp>
        <p:nvSpPr>
          <p:cNvPr id="13" name="TextBox 15">
            <a:extLst>
              <a:ext uri="{FF2B5EF4-FFF2-40B4-BE49-F238E27FC236}">
                <a16:creationId xmlns:a16="http://schemas.microsoft.com/office/drawing/2014/main" id="{B9583DC4-57AE-4173-8E0B-024DC7977874}"/>
              </a:ext>
            </a:extLst>
          </p:cNvPr>
          <p:cNvSpPr txBox="1"/>
          <p:nvPr/>
        </p:nvSpPr>
        <p:spPr>
          <a:xfrm>
            <a:off x="10600332" y="6107355"/>
            <a:ext cx="5138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rgbClr val="3F3F3F"/>
                </a:solidFill>
                <a:latin typeface="Century Gothic"/>
                <a:cs typeface="Calibri"/>
              </a:rPr>
              <a:t>80</a:t>
            </a:r>
          </a:p>
        </p:txBody>
      </p:sp>
      <p:pic>
        <p:nvPicPr>
          <p:cNvPr id="15" name="Graphic 16" descr="Arrow Up with solid fill">
            <a:extLst>
              <a:ext uri="{FF2B5EF4-FFF2-40B4-BE49-F238E27FC236}">
                <a16:creationId xmlns:a16="http://schemas.microsoft.com/office/drawing/2014/main" id="{7F792804-D8AF-4D21-8EF5-57D4D92D8F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49951" y="6027970"/>
            <a:ext cx="422317" cy="469647"/>
          </a:xfrm>
          <a:prstGeom prst="rect">
            <a:avLst/>
          </a:prstGeom>
        </p:spPr>
      </p:pic>
    </p:spTree>
    <p:extLst>
      <p:ext uri="{BB962C8B-B14F-4D97-AF65-F5344CB8AC3E}">
        <p14:creationId xmlns:p14="http://schemas.microsoft.com/office/powerpoint/2010/main" val="1734525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Clr>
                <a:srgbClr val="B73B52"/>
              </a:buClr>
              <a:buNone/>
            </a:pPr>
            <a:endParaRPr lang="en-US" sz="2000">
              <a:solidFill>
                <a:schemeClr val="tx1">
                  <a:lumMod val="75000"/>
                  <a:lumOff val="25000"/>
                </a:schemeClr>
              </a:solidFill>
              <a:latin typeface="Century Gothic" panose="020F0302020204030204"/>
            </a:endParaRPr>
          </a:p>
        </p:txBody>
      </p:sp>
      <p:pic>
        <p:nvPicPr>
          <p:cNvPr id="15" name="Picture 15" descr="Map&#10;&#10;Description automatically generated">
            <a:extLst>
              <a:ext uri="{FF2B5EF4-FFF2-40B4-BE49-F238E27FC236}">
                <a16:creationId xmlns:a16="http://schemas.microsoft.com/office/drawing/2014/main" id="{9D6D8FE1-C45F-446C-ACE3-272EDDA025D3}"/>
              </a:ext>
            </a:extLst>
          </p:cNvPr>
          <p:cNvPicPr>
            <a:picLocks noChangeAspect="1"/>
          </p:cNvPicPr>
          <p:nvPr/>
        </p:nvPicPr>
        <p:blipFill rotWithShape="1">
          <a:blip r:embed="rId3"/>
          <a:srcRect l="2134" t="3125" r="2317" b="2432"/>
          <a:stretch/>
        </p:blipFill>
        <p:spPr>
          <a:xfrm>
            <a:off x="6166485" y="1463893"/>
            <a:ext cx="5903075" cy="4627321"/>
          </a:xfrm>
          <a:prstGeom prst="rect">
            <a:avLst/>
          </a:prstGeom>
        </p:spPr>
      </p:pic>
      <p:sp>
        <p:nvSpPr>
          <p:cNvPr id="30" name="TextBox 1">
            <a:extLst>
              <a:ext uri="{FF2B5EF4-FFF2-40B4-BE49-F238E27FC236}">
                <a16:creationId xmlns:a16="http://schemas.microsoft.com/office/drawing/2014/main" id="{732B0938-F4D6-41E7-AA68-630EC5A44086}"/>
              </a:ext>
            </a:extLst>
          </p:cNvPr>
          <p:cNvSpPr txBox="1"/>
          <p:nvPr/>
        </p:nvSpPr>
        <p:spPr>
          <a:xfrm>
            <a:off x="55132" y="1027179"/>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2019 Surface Water Map: (Guatemala, Belize, Honduras, El Salvador)</a:t>
            </a:r>
          </a:p>
        </p:txBody>
      </p:sp>
      <p:sp>
        <p:nvSpPr>
          <p:cNvPr id="31" name="TextBox 2">
            <a:extLst>
              <a:ext uri="{FF2B5EF4-FFF2-40B4-BE49-F238E27FC236}">
                <a16:creationId xmlns:a16="http://schemas.microsoft.com/office/drawing/2014/main" id="{A7FB0546-30C6-4400-9414-4EB1D936C904}"/>
              </a:ext>
            </a:extLst>
          </p:cNvPr>
          <p:cNvSpPr txBox="1"/>
          <p:nvPr/>
        </p:nvSpPr>
        <p:spPr>
          <a:xfrm>
            <a:off x="6112984" y="1029153"/>
            <a:ext cx="62045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rPr>
              <a:t>2019 Surface Water Map: (Nicaragua, Costa Rica, Panama)</a:t>
            </a:r>
          </a:p>
        </p:txBody>
      </p:sp>
      <p:pic>
        <p:nvPicPr>
          <p:cNvPr id="4" name="Picture 4" descr="Map&#10;&#10;Description automatically generated">
            <a:extLst>
              <a:ext uri="{FF2B5EF4-FFF2-40B4-BE49-F238E27FC236}">
                <a16:creationId xmlns:a16="http://schemas.microsoft.com/office/drawing/2014/main" id="{80BB93EE-96FF-4627-A056-9936C8F89D16}"/>
              </a:ext>
            </a:extLst>
          </p:cNvPr>
          <p:cNvPicPr>
            <a:picLocks noChangeAspect="1"/>
          </p:cNvPicPr>
          <p:nvPr/>
        </p:nvPicPr>
        <p:blipFill>
          <a:blip r:embed="rId4"/>
          <a:stretch>
            <a:fillRect/>
          </a:stretch>
        </p:blipFill>
        <p:spPr>
          <a:xfrm>
            <a:off x="55638" y="1419150"/>
            <a:ext cx="6057295" cy="4660748"/>
          </a:xfrm>
          <a:prstGeom prst="rect">
            <a:avLst/>
          </a:prstGeom>
        </p:spPr>
      </p:pic>
      <p:sp>
        <p:nvSpPr>
          <p:cNvPr id="5" name="Title 4">
            <a:extLst>
              <a:ext uri="{FF2B5EF4-FFF2-40B4-BE49-F238E27FC236}">
                <a16:creationId xmlns:a16="http://schemas.microsoft.com/office/drawing/2014/main" id="{00D2721F-025B-498F-B5BE-F73275C314D4}"/>
              </a:ext>
            </a:extLst>
          </p:cNvPr>
          <p:cNvSpPr txBox="1">
            <a:spLocks/>
          </p:cNvSpPr>
          <p:nvPr/>
        </p:nvSpPr>
        <p:spPr>
          <a:xfrm>
            <a:off x="360244" y="2655"/>
            <a:ext cx="11603432" cy="10254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HISTORICAL SURFACE WATER (2019) </a:t>
            </a:r>
          </a:p>
        </p:txBody>
      </p:sp>
      <p:grpSp>
        <p:nvGrpSpPr>
          <p:cNvPr id="7" name="Group 6">
            <a:extLst>
              <a:ext uri="{FF2B5EF4-FFF2-40B4-BE49-F238E27FC236}">
                <a16:creationId xmlns:a16="http://schemas.microsoft.com/office/drawing/2014/main" id="{D8755BD1-1703-4430-928E-9D20D1E672A8}"/>
              </a:ext>
            </a:extLst>
          </p:cNvPr>
          <p:cNvGrpSpPr/>
          <p:nvPr/>
        </p:nvGrpSpPr>
        <p:grpSpPr>
          <a:xfrm>
            <a:off x="3524250" y="6164292"/>
            <a:ext cx="6074680" cy="322727"/>
            <a:chOff x="3285445" y="6182151"/>
            <a:chExt cx="6016174" cy="319634"/>
          </a:xfrm>
        </p:grpSpPr>
        <p:sp>
          <p:nvSpPr>
            <p:cNvPr id="29" name="Rectangle 28">
              <a:extLst>
                <a:ext uri="{FF2B5EF4-FFF2-40B4-BE49-F238E27FC236}">
                  <a16:creationId xmlns:a16="http://schemas.microsoft.com/office/drawing/2014/main" id="{4E66A4BC-5781-4FFF-AB67-4F14B7206B41}"/>
                </a:ext>
              </a:extLst>
            </p:cNvPr>
            <p:cNvSpPr/>
            <p:nvPr/>
          </p:nvSpPr>
          <p:spPr>
            <a:xfrm>
              <a:off x="3285445" y="6232270"/>
              <a:ext cx="407517" cy="226409"/>
            </a:xfrm>
            <a:prstGeom prst="rect">
              <a:avLst/>
            </a:prstGeom>
            <a:solidFill>
              <a:srgbClr val="004DA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2" name="Rectangle 31">
              <a:extLst>
                <a:ext uri="{FF2B5EF4-FFF2-40B4-BE49-F238E27FC236}">
                  <a16:creationId xmlns:a16="http://schemas.microsoft.com/office/drawing/2014/main" id="{0195AD0B-351F-4815-A30B-12D376546CAE}"/>
                </a:ext>
              </a:extLst>
            </p:cNvPr>
            <p:cNvSpPr/>
            <p:nvPr/>
          </p:nvSpPr>
          <p:spPr>
            <a:xfrm>
              <a:off x="5463685" y="6232269"/>
              <a:ext cx="407517" cy="226409"/>
            </a:xfrm>
            <a:prstGeom prst="rect">
              <a:avLst/>
            </a:prstGeom>
            <a:solidFill>
              <a:srgbClr val="E1E1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3" name="TextBox 32">
              <a:extLst>
                <a:ext uri="{FF2B5EF4-FFF2-40B4-BE49-F238E27FC236}">
                  <a16:creationId xmlns:a16="http://schemas.microsoft.com/office/drawing/2014/main" id="{B3E7DDAB-2059-4B18-A6B7-130332B88E7F}"/>
                </a:ext>
              </a:extLst>
            </p:cNvPr>
            <p:cNvSpPr txBox="1"/>
            <p:nvPr/>
          </p:nvSpPr>
          <p:spPr>
            <a:xfrm>
              <a:off x="3723867" y="6196957"/>
              <a:ext cx="1538180" cy="3048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Surface Water</a:t>
              </a:r>
              <a:endParaRPr lang="en-US" sz="2000">
                <a:solidFill>
                  <a:schemeClr val="tx1">
                    <a:lumMod val="75000"/>
                    <a:lumOff val="25000"/>
                  </a:schemeClr>
                </a:solidFill>
                <a:cs typeface="Calibri"/>
              </a:endParaRPr>
            </a:p>
          </p:txBody>
        </p:sp>
        <p:sp>
          <p:nvSpPr>
            <p:cNvPr id="40" name="TextBox 39">
              <a:extLst>
                <a:ext uri="{FF2B5EF4-FFF2-40B4-BE49-F238E27FC236}">
                  <a16:creationId xmlns:a16="http://schemas.microsoft.com/office/drawing/2014/main" id="{E3EFB1EA-C325-42C1-A8DC-C42ABB7FBBD9}"/>
                </a:ext>
              </a:extLst>
            </p:cNvPr>
            <p:cNvSpPr txBox="1"/>
            <p:nvPr/>
          </p:nvSpPr>
          <p:spPr>
            <a:xfrm>
              <a:off x="7708607" y="6182151"/>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Watersheds</a:t>
              </a:r>
            </a:p>
          </p:txBody>
        </p:sp>
        <p:sp>
          <p:nvSpPr>
            <p:cNvPr id="44" name="TextBox 43">
              <a:extLst>
                <a:ext uri="{FF2B5EF4-FFF2-40B4-BE49-F238E27FC236}">
                  <a16:creationId xmlns:a16="http://schemas.microsoft.com/office/drawing/2014/main" id="{9D5D015C-9CE7-4274-B113-A17E74414D38}"/>
                </a:ext>
              </a:extLst>
            </p:cNvPr>
            <p:cNvSpPr txBox="1"/>
            <p:nvPr/>
          </p:nvSpPr>
          <p:spPr>
            <a:xfrm>
              <a:off x="5938930" y="6193060"/>
              <a:ext cx="1593012" cy="304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Study Area</a:t>
              </a:r>
            </a:p>
          </p:txBody>
        </p:sp>
        <p:pic>
          <p:nvPicPr>
            <p:cNvPr id="46" name="Picture 45">
              <a:extLst>
                <a:ext uri="{FF2B5EF4-FFF2-40B4-BE49-F238E27FC236}">
                  <a16:creationId xmlns:a16="http://schemas.microsoft.com/office/drawing/2014/main" id="{FA1AFB03-FA03-4F27-822A-ED7DCD8EB330}"/>
                </a:ext>
              </a:extLst>
            </p:cNvPr>
            <p:cNvPicPr>
              <a:picLocks noChangeAspect="1"/>
            </p:cNvPicPr>
            <p:nvPr/>
          </p:nvPicPr>
          <p:blipFill>
            <a:blip r:embed="rId5"/>
            <a:stretch>
              <a:fillRect/>
            </a:stretch>
          </p:blipFill>
          <p:spPr>
            <a:xfrm>
              <a:off x="7365466" y="6308174"/>
              <a:ext cx="320583" cy="74601"/>
            </a:xfrm>
            <a:prstGeom prst="rect">
              <a:avLst/>
            </a:prstGeom>
          </p:spPr>
        </p:pic>
      </p:grpSp>
      <p:grpSp>
        <p:nvGrpSpPr>
          <p:cNvPr id="8" name="Group 7">
            <a:extLst>
              <a:ext uri="{FF2B5EF4-FFF2-40B4-BE49-F238E27FC236}">
                <a16:creationId xmlns:a16="http://schemas.microsoft.com/office/drawing/2014/main" id="{4ED0ED4A-7668-449E-A000-C967AEC94417}"/>
              </a:ext>
            </a:extLst>
          </p:cNvPr>
          <p:cNvGrpSpPr/>
          <p:nvPr/>
        </p:nvGrpSpPr>
        <p:grpSpPr>
          <a:xfrm>
            <a:off x="524085" y="6117267"/>
            <a:ext cx="2599036" cy="373857"/>
            <a:chOff x="524613" y="6035308"/>
            <a:chExt cx="2743198" cy="460659"/>
          </a:xfrm>
        </p:grpSpPr>
        <p:pic>
          <p:nvPicPr>
            <p:cNvPr id="50" name="Graphic 23">
              <a:extLst>
                <a:ext uri="{FF2B5EF4-FFF2-40B4-BE49-F238E27FC236}">
                  <a16:creationId xmlns:a16="http://schemas.microsoft.com/office/drawing/2014/main" id="{DF36980A-BEC7-46D5-8155-63DB77C2E2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834" y="6315634"/>
              <a:ext cx="2125355" cy="180333"/>
            </a:xfrm>
            <a:prstGeom prst="rect">
              <a:avLst/>
            </a:prstGeom>
          </p:spPr>
        </p:pic>
        <p:sp>
          <p:nvSpPr>
            <p:cNvPr id="52" name="TextBox 10">
              <a:extLst>
                <a:ext uri="{FF2B5EF4-FFF2-40B4-BE49-F238E27FC236}">
                  <a16:creationId xmlns:a16="http://schemas.microsoft.com/office/drawing/2014/main" id="{0F68068E-AA7B-4A16-B54C-E1C239EF1E5D}"/>
                </a:ext>
              </a:extLst>
            </p:cNvPr>
            <p:cNvSpPr txBox="1"/>
            <p:nvPr/>
          </p:nvSpPr>
          <p:spPr>
            <a:xfrm>
              <a:off x="524613" y="6035308"/>
              <a:ext cx="2743198" cy="341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160 </a:t>
              </a:r>
              <a:r>
                <a:rPr lang="en-US" sz="1100" b="1">
                  <a:solidFill>
                    <a:schemeClr val="tx1">
                      <a:lumMod val="75000"/>
                      <a:lumOff val="25000"/>
                    </a:schemeClr>
                  </a:solidFill>
                  <a:latin typeface="Century Gothic"/>
                  <a:cs typeface="Calibri"/>
                </a:rPr>
                <a:t>              </a:t>
              </a:r>
              <a:r>
                <a:rPr lang="en-US" sz="1200" b="1">
                  <a:solidFill>
                    <a:schemeClr val="tx1">
                      <a:lumMod val="75000"/>
                      <a:lumOff val="25000"/>
                    </a:schemeClr>
                  </a:solidFill>
                  <a:latin typeface="Century Gothic"/>
                  <a:cs typeface="Calibri"/>
                </a:rPr>
                <a:t>322 Km</a:t>
              </a:r>
              <a:endParaRPr lang="en-US" sz="1100" b="1">
                <a:solidFill>
                  <a:schemeClr val="tx1">
                    <a:lumMod val="75000"/>
                    <a:lumOff val="25000"/>
                  </a:schemeClr>
                </a:solidFill>
                <a:latin typeface="Century Gothic"/>
                <a:cs typeface="Calibri"/>
              </a:endParaRPr>
            </a:p>
          </p:txBody>
        </p:sp>
      </p:grpSp>
      <p:pic>
        <p:nvPicPr>
          <p:cNvPr id="9" name="Graphic 11">
            <a:extLst>
              <a:ext uri="{FF2B5EF4-FFF2-40B4-BE49-F238E27FC236}">
                <a16:creationId xmlns:a16="http://schemas.microsoft.com/office/drawing/2014/main" id="{A1E5DA51-4E5C-4AF6-9477-FB74EB730C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8303" y="6385158"/>
            <a:ext cx="1330435" cy="103893"/>
          </a:xfrm>
          <a:prstGeom prst="rect">
            <a:avLst/>
          </a:prstGeom>
        </p:spPr>
      </p:pic>
      <p:pic>
        <p:nvPicPr>
          <p:cNvPr id="10" name="Graphic 12" descr="Arrow Up with solid fill">
            <a:extLst>
              <a:ext uri="{FF2B5EF4-FFF2-40B4-BE49-F238E27FC236}">
                <a16:creationId xmlns:a16="http://schemas.microsoft.com/office/drawing/2014/main" id="{40EEF30E-E3DD-407C-A49E-F75004CD45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732" y="6027970"/>
            <a:ext cx="422317" cy="469647"/>
          </a:xfrm>
          <a:prstGeom prst="rect">
            <a:avLst/>
          </a:prstGeom>
        </p:spPr>
      </p:pic>
      <p:sp>
        <p:nvSpPr>
          <p:cNvPr id="11" name="TextBox 13">
            <a:extLst>
              <a:ext uri="{FF2B5EF4-FFF2-40B4-BE49-F238E27FC236}">
                <a16:creationId xmlns:a16="http://schemas.microsoft.com/office/drawing/2014/main" id="{A3B587C3-7F8D-48A8-9286-9E5BCC1F8DCD}"/>
              </a:ext>
            </a:extLst>
          </p:cNvPr>
          <p:cNvSpPr txBox="1"/>
          <p:nvPr/>
        </p:nvSpPr>
        <p:spPr>
          <a:xfrm>
            <a:off x="9951688" y="6107355"/>
            <a:ext cx="31235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tx1">
                    <a:lumMod val="75000"/>
                    <a:lumOff val="25000"/>
                  </a:schemeClr>
                </a:solidFill>
                <a:latin typeface="Century Gothic"/>
              </a:rPr>
              <a:t>0</a:t>
            </a:r>
            <a:endParaRPr lang="en-US" sz="1200" b="1">
              <a:solidFill>
                <a:schemeClr val="tx1">
                  <a:lumMod val="75000"/>
                  <a:lumOff val="25000"/>
                </a:schemeClr>
              </a:solidFill>
              <a:latin typeface="Century Gothic"/>
              <a:cs typeface="Calibri"/>
            </a:endParaRPr>
          </a:p>
        </p:txBody>
      </p:sp>
      <p:sp>
        <p:nvSpPr>
          <p:cNvPr id="12" name="TextBox 14">
            <a:extLst>
              <a:ext uri="{FF2B5EF4-FFF2-40B4-BE49-F238E27FC236}">
                <a16:creationId xmlns:a16="http://schemas.microsoft.com/office/drawing/2014/main" id="{BB141798-43A6-4D57-AD1B-7444CB05BF01}"/>
              </a:ext>
            </a:extLst>
          </p:cNvPr>
          <p:cNvSpPr txBox="1"/>
          <p:nvPr/>
        </p:nvSpPr>
        <p:spPr>
          <a:xfrm>
            <a:off x="11009671" y="6107355"/>
            <a:ext cx="95470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a:cs typeface="Calibri"/>
              </a:rPr>
              <a:t>160 Km</a:t>
            </a:r>
          </a:p>
        </p:txBody>
      </p:sp>
      <p:sp>
        <p:nvSpPr>
          <p:cNvPr id="13" name="TextBox 15">
            <a:extLst>
              <a:ext uri="{FF2B5EF4-FFF2-40B4-BE49-F238E27FC236}">
                <a16:creationId xmlns:a16="http://schemas.microsoft.com/office/drawing/2014/main" id="{DC543FDB-A4A9-428D-88BC-14DACACBB3F3}"/>
              </a:ext>
            </a:extLst>
          </p:cNvPr>
          <p:cNvSpPr txBox="1"/>
          <p:nvPr/>
        </p:nvSpPr>
        <p:spPr>
          <a:xfrm>
            <a:off x="10600332" y="6107355"/>
            <a:ext cx="51387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rgbClr val="3F3F3F"/>
                </a:solidFill>
                <a:latin typeface="Century Gothic"/>
                <a:cs typeface="Calibri"/>
              </a:rPr>
              <a:t>80</a:t>
            </a:r>
          </a:p>
        </p:txBody>
      </p:sp>
      <p:pic>
        <p:nvPicPr>
          <p:cNvPr id="14" name="Graphic 16" descr="Arrow Up with solid fill">
            <a:extLst>
              <a:ext uri="{FF2B5EF4-FFF2-40B4-BE49-F238E27FC236}">
                <a16:creationId xmlns:a16="http://schemas.microsoft.com/office/drawing/2014/main" id="{0765F906-9B65-4C54-BCBA-8AA5E50638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49951" y="6027970"/>
            <a:ext cx="422317" cy="469647"/>
          </a:xfrm>
          <a:prstGeom prst="rect">
            <a:avLst/>
          </a:prstGeom>
        </p:spPr>
      </p:pic>
    </p:spTree>
    <p:extLst>
      <p:ext uri="{BB962C8B-B14F-4D97-AF65-F5344CB8AC3E}">
        <p14:creationId xmlns:p14="http://schemas.microsoft.com/office/powerpoint/2010/main" val="9191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487387"/>
            <a:ext cx="11305886" cy="785367"/>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a:rPr>
              <a:t>RESULTS: HISTORICAL SURFACE WATER CHANGE DETECTION</a:t>
            </a:r>
          </a:p>
        </p:txBody>
      </p:sp>
      <p:sp>
        <p:nvSpPr>
          <p:cNvPr id="2" name="Text Placeholder 3">
            <a:extLst>
              <a:ext uri="{FF2B5EF4-FFF2-40B4-BE49-F238E27FC236}">
                <a16:creationId xmlns:a16="http://schemas.microsoft.com/office/drawing/2014/main" id="{25410A77-DBD9-49F2-B6E8-55F00748328A}"/>
              </a:ext>
            </a:extLst>
          </p:cNvPr>
          <p:cNvSpPr txBox="1">
            <a:spLocks/>
          </p:cNvSpPr>
          <p:nvPr/>
        </p:nvSpPr>
        <p:spPr>
          <a:xfrm>
            <a:off x="495710" y="1147769"/>
            <a:ext cx="11210058"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B73B52"/>
              </a:buClr>
              <a:buNone/>
            </a:pPr>
            <a:endParaRPr lang="en-US" sz="2000" b="1">
              <a:solidFill>
                <a:schemeClr val="tx1">
                  <a:lumMod val="75000"/>
                  <a:lumOff val="25000"/>
                </a:schemeClr>
              </a:solidFill>
              <a:latin typeface="Century Gothic" panose="020F0302020204030204"/>
            </a:endParaRPr>
          </a:p>
          <a:p>
            <a:pPr marL="0" indent="0">
              <a:lnSpc>
                <a:spcPct val="100000"/>
              </a:lnSpc>
              <a:spcAft>
                <a:spcPts val="600"/>
              </a:spcAft>
              <a:buClr>
                <a:srgbClr val="B73B52"/>
              </a:buClr>
              <a:buNone/>
            </a:pPr>
            <a:endParaRPr lang="en-US" sz="2000">
              <a:solidFill>
                <a:schemeClr val="tx1">
                  <a:lumMod val="75000"/>
                  <a:lumOff val="25000"/>
                </a:schemeClr>
              </a:solidFill>
              <a:latin typeface="Century Gothic" panose="020F0302020204030204"/>
            </a:endParaRPr>
          </a:p>
        </p:txBody>
      </p:sp>
      <p:graphicFrame>
        <p:nvGraphicFramePr>
          <p:cNvPr id="5" name="Table 4">
            <a:extLst>
              <a:ext uri="{FF2B5EF4-FFF2-40B4-BE49-F238E27FC236}">
                <a16:creationId xmlns:a16="http://schemas.microsoft.com/office/drawing/2014/main" id="{29CD62D3-8A4C-4A20-954B-CA71CD332AC7}"/>
              </a:ext>
            </a:extLst>
          </p:cNvPr>
          <p:cNvGraphicFramePr>
            <a:graphicFrameLocks noGrp="1"/>
          </p:cNvGraphicFramePr>
          <p:nvPr>
            <p:extLst>
              <p:ext uri="{D42A27DB-BD31-4B8C-83A1-F6EECF244321}">
                <p14:modId xmlns:p14="http://schemas.microsoft.com/office/powerpoint/2010/main" val="1695256941"/>
              </p:ext>
            </p:extLst>
          </p:nvPr>
        </p:nvGraphicFramePr>
        <p:xfrm>
          <a:off x="865418" y="1824990"/>
          <a:ext cx="10580915" cy="3421380"/>
        </p:xfrm>
        <a:graphic>
          <a:graphicData uri="http://schemas.openxmlformats.org/drawingml/2006/table">
            <a:tbl>
              <a:tblPr firstRow="1" bandRow="1">
                <a:tableStyleId>{5C22544A-7EE6-4342-B048-85BDC9FD1C3A}</a:tableStyleId>
              </a:tblPr>
              <a:tblGrid>
                <a:gridCol w="5299455">
                  <a:extLst>
                    <a:ext uri="{9D8B030D-6E8A-4147-A177-3AD203B41FA5}">
                      <a16:colId xmlns:a16="http://schemas.microsoft.com/office/drawing/2014/main" val="1974173413"/>
                    </a:ext>
                  </a:extLst>
                </a:gridCol>
                <a:gridCol w="5281460">
                  <a:extLst>
                    <a:ext uri="{9D8B030D-6E8A-4147-A177-3AD203B41FA5}">
                      <a16:colId xmlns:a16="http://schemas.microsoft.com/office/drawing/2014/main" val="17356129"/>
                    </a:ext>
                  </a:extLst>
                </a:gridCol>
              </a:tblGrid>
              <a:tr h="647700">
                <a:tc>
                  <a:txBody>
                    <a:bodyPr/>
                    <a:lstStyle/>
                    <a:p>
                      <a:pPr fontAlgn="base"/>
                      <a:r>
                        <a:rPr lang="en-US" sz="2000">
                          <a:effectLst/>
                          <a:latin typeface="Century Gothic" panose="020B0502020202020204" pitchFamily="34" charset="0"/>
                        </a:rPr>
                        <a:t>Country​</a:t>
                      </a:r>
                      <a:endParaRPr lang="en-US" sz="2000" b="1">
                        <a:solidFill>
                          <a:srgbClr val="FFFFFF"/>
                        </a:solidFill>
                        <a:effectLst/>
                        <a:latin typeface="Century Gothic" panose="020B0502020202020204" pitchFamily="34" charset="0"/>
                      </a:endParaRPr>
                    </a:p>
                  </a:txBody>
                  <a:tcPr anchor="ctr">
                    <a:solidFill>
                      <a:srgbClr val="B73B52"/>
                    </a:solidFill>
                  </a:tcPr>
                </a:tc>
                <a:tc>
                  <a:txBody>
                    <a:bodyPr/>
                    <a:lstStyle/>
                    <a:p>
                      <a:pPr fontAlgn="base"/>
                      <a:r>
                        <a:rPr lang="en-US" sz="2000" dirty="0">
                          <a:effectLst/>
                          <a:latin typeface="Century Gothic" panose="020B0502020202020204" pitchFamily="34" charset="0"/>
                        </a:rPr>
                        <a:t>% Change in Surface Water (2015 – 2021)​</a:t>
                      </a:r>
                      <a:endParaRPr lang="en-US" sz="2000" b="1" dirty="0">
                        <a:solidFill>
                          <a:srgbClr val="FFFFFF"/>
                        </a:solidFill>
                        <a:effectLst/>
                        <a:latin typeface="Century Gothic" panose="020B0502020202020204" pitchFamily="34" charset="0"/>
                      </a:endParaRPr>
                    </a:p>
                  </a:txBody>
                  <a:tcPr anchor="ctr">
                    <a:solidFill>
                      <a:srgbClr val="B73B52"/>
                    </a:solidFill>
                  </a:tcPr>
                </a:tc>
                <a:extLst>
                  <a:ext uri="{0D108BD9-81ED-4DB2-BD59-A6C34878D82A}">
                    <a16:rowId xmlns:a16="http://schemas.microsoft.com/office/drawing/2014/main" val="3123775973"/>
                  </a:ext>
                </a:extLst>
              </a:tr>
              <a:tr h="361950">
                <a:tc>
                  <a:txBody>
                    <a:bodyPr/>
                    <a:lstStyle/>
                    <a:p>
                      <a:pPr fontAlgn="base"/>
                      <a:r>
                        <a:rPr lang="en-US" sz="2000">
                          <a:solidFill>
                            <a:schemeClr val="tx1">
                              <a:lumMod val="75000"/>
                              <a:lumOff val="25000"/>
                            </a:schemeClr>
                          </a:solidFill>
                          <a:effectLst/>
                          <a:latin typeface="Century Gothic" panose="020B0502020202020204" pitchFamily="34" charset="0"/>
                        </a:rPr>
                        <a:t>Belize​</a:t>
                      </a:r>
                    </a:p>
                  </a:txBody>
                  <a:tcPr>
                    <a:solidFill>
                      <a:srgbClr val="DC94A2"/>
                    </a:solidFill>
                  </a:tcPr>
                </a:tc>
                <a:tc>
                  <a:txBody>
                    <a:bodyPr/>
                    <a:lstStyle/>
                    <a:p>
                      <a:pPr fontAlgn="base"/>
                      <a:r>
                        <a:rPr lang="en-US" sz="2000">
                          <a:solidFill>
                            <a:schemeClr val="tx1">
                              <a:lumMod val="75000"/>
                              <a:lumOff val="25000"/>
                            </a:schemeClr>
                          </a:solidFill>
                          <a:effectLst/>
                          <a:latin typeface="Century Gothic" panose="020B0502020202020204" pitchFamily="34" charset="0"/>
                        </a:rPr>
                        <a:t>-1.31%</a:t>
                      </a:r>
                    </a:p>
                  </a:txBody>
                  <a:tcPr>
                    <a:solidFill>
                      <a:srgbClr val="DC94A2"/>
                    </a:solidFill>
                  </a:tcPr>
                </a:tc>
                <a:extLst>
                  <a:ext uri="{0D108BD9-81ED-4DB2-BD59-A6C34878D82A}">
                    <a16:rowId xmlns:a16="http://schemas.microsoft.com/office/drawing/2014/main" val="476797471"/>
                  </a:ext>
                </a:extLst>
              </a:tr>
              <a:tr h="361950">
                <a:tc>
                  <a:txBody>
                    <a:bodyPr/>
                    <a:lstStyle/>
                    <a:p>
                      <a:pPr fontAlgn="base"/>
                      <a:r>
                        <a:rPr lang="en-US" sz="2000">
                          <a:solidFill>
                            <a:schemeClr val="tx1">
                              <a:lumMod val="75000"/>
                              <a:lumOff val="25000"/>
                            </a:schemeClr>
                          </a:solidFill>
                          <a:effectLst/>
                          <a:latin typeface="Century Gothic" panose="020B0502020202020204" pitchFamily="34" charset="0"/>
                        </a:rPr>
                        <a:t>Guatemala​</a:t>
                      </a:r>
                    </a:p>
                  </a:txBody>
                  <a:tcPr>
                    <a:solidFill>
                      <a:srgbClr val="F5DFE3"/>
                    </a:solidFill>
                  </a:tcPr>
                </a:tc>
                <a:tc>
                  <a:txBody>
                    <a:bodyPr/>
                    <a:lstStyle/>
                    <a:p>
                      <a:pPr fontAlgn="base"/>
                      <a:r>
                        <a:rPr lang="en-US" sz="2000">
                          <a:solidFill>
                            <a:schemeClr val="tx1">
                              <a:lumMod val="75000"/>
                              <a:lumOff val="25000"/>
                            </a:schemeClr>
                          </a:solidFill>
                          <a:effectLst/>
                          <a:latin typeface="Century Gothic" panose="020B0502020202020204" pitchFamily="34" charset="0"/>
                        </a:rPr>
                        <a:t>+0.70%</a:t>
                      </a:r>
                    </a:p>
                  </a:txBody>
                  <a:tcPr>
                    <a:solidFill>
                      <a:srgbClr val="F5DFE3"/>
                    </a:solidFill>
                  </a:tcPr>
                </a:tc>
                <a:extLst>
                  <a:ext uri="{0D108BD9-81ED-4DB2-BD59-A6C34878D82A}">
                    <a16:rowId xmlns:a16="http://schemas.microsoft.com/office/drawing/2014/main" val="991090067"/>
                  </a:ext>
                </a:extLst>
              </a:tr>
              <a:tr h="361950">
                <a:tc>
                  <a:txBody>
                    <a:bodyPr/>
                    <a:lstStyle/>
                    <a:p>
                      <a:pPr fontAlgn="base"/>
                      <a:r>
                        <a:rPr lang="en-US" sz="2000">
                          <a:solidFill>
                            <a:schemeClr val="tx1">
                              <a:lumMod val="75000"/>
                              <a:lumOff val="25000"/>
                            </a:schemeClr>
                          </a:solidFill>
                          <a:effectLst/>
                          <a:latin typeface="Century Gothic" panose="020B0502020202020204" pitchFamily="34" charset="0"/>
                        </a:rPr>
                        <a:t>Honduras​</a:t>
                      </a:r>
                    </a:p>
                  </a:txBody>
                  <a:tcPr>
                    <a:solidFill>
                      <a:srgbClr val="DC94A2"/>
                    </a:solidFill>
                  </a:tcPr>
                </a:tc>
                <a:tc>
                  <a:txBody>
                    <a:bodyPr/>
                    <a:lstStyle/>
                    <a:p>
                      <a:pPr fontAlgn="base"/>
                      <a:r>
                        <a:rPr lang="en-US" sz="2000">
                          <a:solidFill>
                            <a:schemeClr val="tx1">
                              <a:lumMod val="75000"/>
                              <a:lumOff val="25000"/>
                            </a:schemeClr>
                          </a:solidFill>
                          <a:effectLst/>
                          <a:latin typeface="Century Gothic" panose="020B0502020202020204" pitchFamily="34" charset="0"/>
                        </a:rPr>
                        <a:t>-0.68%</a:t>
                      </a:r>
                    </a:p>
                  </a:txBody>
                  <a:tcPr>
                    <a:solidFill>
                      <a:srgbClr val="DC94A2"/>
                    </a:solidFill>
                  </a:tcPr>
                </a:tc>
                <a:extLst>
                  <a:ext uri="{0D108BD9-81ED-4DB2-BD59-A6C34878D82A}">
                    <a16:rowId xmlns:a16="http://schemas.microsoft.com/office/drawing/2014/main" val="901960526"/>
                  </a:ext>
                </a:extLst>
              </a:tr>
              <a:tr h="361950">
                <a:tc>
                  <a:txBody>
                    <a:bodyPr/>
                    <a:lstStyle/>
                    <a:p>
                      <a:pPr fontAlgn="base"/>
                      <a:r>
                        <a:rPr lang="en-US" sz="2000">
                          <a:solidFill>
                            <a:schemeClr val="tx1">
                              <a:lumMod val="75000"/>
                              <a:lumOff val="25000"/>
                            </a:schemeClr>
                          </a:solidFill>
                          <a:effectLst/>
                          <a:latin typeface="Century Gothic" panose="020B0502020202020204" pitchFamily="34" charset="0"/>
                        </a:rPr>
                        <a:t>El Salvador* (2016-2021)​</a:t>
                      </a:r>
                    </a:p>
                  </a:txBody>
                  <a:tcPr>
                    <a:solidFill>
                      <a:srgbClr val="F5DFE3"/>
                    </a:solidFill>
                  </a:tcPr>
                </a:tc>
                <a:tc>
                  <a:txBody>
                    <a:bodyPr/>
                    <a:lstStyle/>
                    <a:p>
                      <a:pPr fontAlgn="base"/>
                      <a:r>
                        <a:rPr lang="en-US" sz="2000">
                          <a:solidFill>
                            <a:schemeClr val="tx1">
                              <a:lumMod val="75000"/>
                              <a:lumOff val="25000"/>
                            </a:schemeClr>
                          </a:solidFill>
                          <a:effectLst/>
                          <a:latin typeface="Century Gothic" panose="020B0502020202020204" pitchFamily="34" charset="0"/>
                        </a:rPr>
                        <a:t>+0.22%</a:t>
                      </a:r>
                    </a:p>
                  </a:txBody>
                  <a:tcPr>
                    <a:solidFill>
                      <a:srgbClr val="F5DFE3"/>
                    </a:solidFill>
                  </a:tcPr>
                </a:tc>
                <a:extLst>
                  <a:ext uri="{0D108BD9-81ED-4DB2-BD59-A6C34878D82A}">
                    <a16:rowId xmlns:a16="http://schemas.microsoft.com/office/drawing/2014/main" val="1892722264"/>
                  </a:ext>
                </a:extLst>
              </a:tr>
              <a:tr h="361950">
                <a:tc>
                  <a:txBody>
                    <a:bodyPr/>
                    <a:lstStyle/>
                    <a:p>
                      <a:pPr fontAlgn="base"/>
                      <a:r>
                        <a:rPr lang="en-US" sz="2000">
                          <a:solidFill>
                            <a:schemeClr val="tx1">
                              <a:lumMod val="75000"/>
                              <a:lumOff val="25000"/>
                            </a:schemeClr>
                          </a:solidFill>
                          <a:effectLst/>
                          <a:latin typeface="Century Gothic" panose="020B0502020202020204" pitchFamily="34" charset="0"/>
                        </a:rPr>
                        <a:t>Nicaragua​</a:t>
                      </a:r>
                    </a:p>
                  </a:txBody>
                  <a:tcPr>
                    <a:solidFill>
                      <a:srgbClr val="DC94A2"/>
                    </a:solidFill>
                  </a:tcPr>
                </a:tc>
                <a:tc>
                  <a:txBody>
                    <a:bodyPr/>
                    <a:lstStyle/>
                    <a:p>
                      <a:pPr fontAlgn="base"/>
                      <a:r>
                        <a:rPr lang="en-US" sz="2000">
                          <a:solidFill>
                            <a:schemeClr val="tx1">
                              <a:lumMod val="75000"/>
                              <a:lumOff val="25000"/>
                            </a:schemeClr>
                          </a:solidFill>
                          <a:effectLst/>
                          <a:latin typeface="Century Gothic" panose="020B0502020202020204" pitchFamily="34" charset="0"/>
                        </a:rPr>
                        <a:t>-2.13%​</a:t>
                      </a:r>
                    </a:p>
                  </a:txBody>
                  <a:tcPr>
                    <a:solidFill>
                      <a:srgbClr val="DC94A2"/>
                    </a:solidFill>
                  </a:tcPr>
                </a:tc>
                <a:extLst>
                  <a:ext uri="{0D108BD9-81ED-4DB2-BD59-A6C34878D82A}">
                    <a16:rowId xmlns:a16="http://schemas.microsoft.com/office/drawing/2014/main" val="1053687749"/>
                  </a:ext>
                </a:extLst>
              </a:tr>
              <a:tr h="361950">
                <a:tc>
                  <a:txBody>
                    <a:bodyPr/>
                    <a:lstStyle/>
                    <a:p>
                      <a:pPr fontAlgn="base"/>
                      <a:r>
                        <a:rPr lang="en-US" sz="2000">
                          <a:solidFill>
                            <a:schemeClr val="tx1">
                              <a:lumMod val="75000"/>
                              <a:lumOff val="25000"/>
                            </a:schemeClr>
                          </a:solidFill>
                          <a:effectLst/>
                          <a:latin typeface="Century Gothic" panose="020B0502020202020204" pitchFamily="34" charset="0"/>
                        </a:rPr>
                        <a:t>Costa Rica​</a:t>
                      </a:r>
                    </a:p>
                  </a:txBody>
                  <a:tcPr>
                    <a:solidFill>
                      <a:srgbClr val="F5DFE3"/>
                    </a:solidFill>
                  </a:tcPr>
                </a:tc>
                <a:tc>
                  <a:txBody>
                    <a:bodyPr/>
                    <a:lstStyle/>
                    <a:p>
                      <a:pPr fontAlgn="base"/>
                      <a:r>
                        <a:rPr lang="en-US" sz="2000">
                          <a:solidFill>
                            <a:schemeClr val="tx1">
                              <a:lumMod val="75000"/>
                              <a:lumOff val="25000"/>
                            </a:schemeClr>
                          </a:solidFill>
                          <a:effectLst/>
                          <a:latin typeface="Century Gothic" panose="020B0502020202020204" pitchFamily="34" charset="0"/>
                        </a:rPr>
                        <a:t>-0.95%​</a:t>
                      </a:r>
                    </a:p>
                  </a:txBody>
                  <a:tcPr>
                    <a:solidFill>
                      <a:srgbClr val="F5DFE3"/>
                    </a:solidFill>
                  </a:tcPr>
                </a:tc>
                <a:extLst>
                  <a:ext uri="{0D108BD9-81ED-4DB2-BD59-A6C34878D82A}">
                    <a16:rowId xmlns:a16="http://schemas.microsoft.com/office/drawing/2014/main" val="3852789946"/>
                  </a:ext>
                </a:extLst>
              </a:tr>
              <a:tr h="363453">
                <a:tc>
                  <a:txBody>
                    <a:bodyPr/>
                    <a:lstStyle/>
                    <a:p>
                      <a:pPr fontAlgn="base"/>
                      <a:r>
                        <a:rPr lang="en-US" sz="2000">
                          <a:solidFill>
                            <a:schemeClr val="tx1">
                              <a:lumMod val="75000"/>
                              <a:lumOff val="25000"/>
                            </a:schemeClr>
                          </a:solidFill>
                          <a:effectLst/>
                          <a:latin typeface="Century Gothic" panose="020B0502020202020204" pitchFamily="34" charset="0"/>
                        </a:rPr>
                        <a:t>Panama​</a:t>
                      </a:r>
                    </a:p>
                  </a:txBody>
                  <a:tcPr>
                    <a:solidFill>
                      <a:srgbClr val="DC94A2"/>
                    </a:solidFill>
                  </a:tcPr>
                </a:tc>
                <a:tc>
                  <a:txBody>
                    <a:bodyPr/>
                    <a:lstStyle/>
                    <a:p>
                      <a:pPr fontAlgn="base"/>
                      <a:r>
                        <a:rPr lang="en-US" sz="2000" dirty="0">
                          <a:solidFill>
                            <a:schemeClr val="tx1">
                              <a:lumMod val="75000"/>
                              <a:lumOff val="25000"/>
                            </a:schemeClr>
                          </a:solidFill>
                          <a:effectLst/>
                          <a:latin typeface="Century Gothic" panose="020B0502020202020204" pitchFamily="34" charset="0"/>
                        </a:rPr>
                        <a:t>-0.84%​</a:t>
                      </a:r>
                    </a:p>
                  </a:txBody>
                  <a:tcPr>
                    <a:solidFill>
                      <a:srgbClr val="DC94A2"/>
                    </a:solidFill>
                  </a:tcPr>
                </a:tc>
                <a:extLst>
                  <a:ext uri="{0D108BD9-81ED-4DB2-BD59-A6C34878D82A}">
                    <a16:rowId xmlns:a16="http://schemas.microsoft.com/office/drawing/2014/main" val="863640240"/>
                  </a:ext>
                </a:extLst>
              </a:tr>
            </a:tbl>
          </a:graphicData>
        </a:graphic>
      </p:graphicFrame>
    </p:spTree>
    <p:extLst>
      <p:ext uri="{BB962C8B-B14F-4D97-AF65-F5344CB8AC3E}">
        <p14:creationId xmlns:p14="http://schemas.microsoft.com/office/powerpoint/2010/main" val="2910172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4" descr="A picture containing scatter chart&#10;&#10;Description automatically generated">
            <a:extLst>
              <a:ext uri="{FF2B5EF4-FFF2-40B4-BE49-F238E27FC236}">
                <a16:creationId xmlns:a16="http://schemas.microsoft.com/office/drawing/2014/main" id="{1AA37B62-683D-461A-9651-35480F2C4C29}"/>
              </a:ext>
            </a:extLst>
          </p:cNvPr>
          <p:cNvPicPr>
            <a:picLocks noChangeAspect="1"/>
          </p:cNvPicPr>
          <p:nvPr/>
        </p:nvPicPr>
        <p:blipFill>
          <a:blip r:embed="rId3"/>
          <a:stretch>
            <a:fillRect/>
          </a:stretch>
        </p:blipFill>
        <p:spPr>
          <a:xfrm>
            <a:off x="2490562" y="894049"/>
            <a:ext cx="8814816" cy="5705856"/>
          </a:xfrm>
          <a:prstGeom prst="rect">
            <a:avLst/>
          </a:prstGeom>
        </p:spPr>
      </p:pic>
      <p:sp>
        <p:nvSpPr>
          <p:cNvPr id="3" name="Title 4">
            <a:extLst>
              <a:ext uri="{FF2B5EF4-FFF2-40B4-BE49-F238E27FC236}">
                <a16:creationId xmlns:a16="http://schemas.microsoft.com/office/drawing/2014/main" id="{8276139E-3EAD-4C21-AFE1-DC497C3BAB24}"/>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pic>
        <p:nvPicPr>
          <p:cNvPr id="27" name="Graphic 26" descr="Arrow Up with solid fill">
            <a:extLst>
              <a:ext uri="{FF2B5EF4-FFF2-40B4-BE49-F238E27FC236}">
                <a16:creationId xmlns:a16="http://schemas.microsoft.com/office/drawing/2014/main" id="{70A3B28F-A6DC-4789-BAD9-BFE586D51B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29" name="TextBox 28">
            <a:extLst>
              <a:ext uri="{FF2B5EF4-FFF2-40B4-BE49-F238E27FC236}">
                <a16:creationId xmlns:a16="http://schemas.microsoft.com/office/drawing/2014/main" id="{A6B88452-B5DD-4647-A4F9-4FDB3DA955C8}"/>
              </a:ext>
            </a:extLst>
          </p:cNvPr>
          <p:cNvSpPr txBox="1"/>
          <p:nvPr/>
        </p:nvSpPr>
        <p:spPr>
          <a:xfrm>
            <a:off x="2534081" y="3231861"/>
            <a:ext cx="2761137" cy="954107"/>
          </a:xfrm>
          <a:prstGeom prst="rect">
            <a:avLst/>
          </a:prstGeom>
          <a:noFill/>
        </p:spPr>
        <p:txBody>
          <a:bodyPr wrap="square" lIns="91440" tIns="45720" rIns="91440" bIns="45720" rtlCol="0" anchor="t">
            <a:spAutoFit/>
          </a:bodyPr>
          <a:lstStyle/>
          <a:p>
            <a:r>
              <a:rPr lang="en-US" sz="1400" b="1">
                <a:solidFill>
                  <a:schemeClr val="tx1">
                    <a:lumMod val="75000"/>
                    <a:lumOff val="25000"/>
                  </a:schemeClr>
                </a:solidFill>
                <a:latin typeface="Century Gothic"/>
                <a:cs typeface="Calibri" panose="020F0502020204030204"/>
              </a:rPr>
              <a:t>Sentinel-2 </a:t>
            </a:r>
            <a:endParaRPr lang="en-US">
              <a:solidFill>
                <a:schemeClr val="tx1">
                  <a:lumMod val="75000"/>
                  <a:lumOff val="25000"/>
                </a:schemeClr>
              </a:solidFill>
              <a:latin typeface="Century Gothic"/>
              <a:cs typeface="Calibri" panose="020F0502020204030204"/>
            </a:endParaRPr>
          </a:p>
          <a:p>
            <a:r>
              <a:rPr lang="en-US" sz="1400" b="1">
                <a:solidFill>
                  <a:schemeClr val="tx1">
                    <a:lumMod val="75000"/>
                    <a:lumOff val="25000"/>
                  </a:schemeClr>
                </a:solidFill>
                <a:latin typeface="Century Gothic"/>
              </a:rPr>
              <a:t>During Eta/Iota:</a:t>
            </a:r>
            <a:r>
              <a:rPr lang="en-US" sz="1400">
                <a:solidFill>
                  <a:schemeClr val="tx1">
                    <a:lumMod val="75000"/>
                    <a:lumOff val="25000"/>
                  </a:schemeClr>
                </a:solidFill>
                <a:latin typeface="Century Gothic"/>
              </a:rPr>
              <a:t> Oct. 31, 2020 – Nov. 18, 2020</a:t>
            </a:r>
            <a:endParaRPr lang="en-US">
              <a:solidFill>
                <a:schemeClr val="tx1">
                  <a:lumMod val="75000"/>
                  <a:lumOff val="25000"/>
                </a:schemeClr>
              </a:solidFill>
              <a:cs typeface="Calibri"/>
            </a:endParaRPr>
          </a:p>
          <a:p>
            <a:endParaRPr lang="en-US" sz="1400">
              <a:solidFill>
                <a:schemeClr val="tx1">
                  <a:lumMod val="75000"/>
                  <a:lumOff val="25000"/>
                </a:schemeClr>
              </a:solidFill>
              <a:latin typeface="Century Gothic"/>
            </a:endParaRPr>
          </a:p>
        </p:txBody>
      </p:sp>
      <p:sp>
        <p:nvSpPr>
          <p:cNvPr id="32" name="TextBox 31">
            <a:extLst>
              <a:ext uri="{FF2B5EF4-FFF2-40B4-BE49-F238E27FC236}">
                <a16:creationId xmlns:a16="http://schemas.microsoft.com/office/drawing/2014/main" id="{239422D7-C523-4C46-B7E2-BC12B81CA036}"/>
              </a:ext>
            </a:extLst>
          </p:cNvPr>
          <p:cNvSpPr txBox="1"/>
          <p:nvPr/>
        </p:nvSpPr>
        <p:spPr>
          <a:xfrm>
            <a:off x="9340089" y="6104208"/>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3" name="TextBox 32">
            <a:extLst>
              <a:ext uri="{FF2B5EF4-FFF2-40B4-BE49-F238E27FC236}">
                <a16:creationId xmlns:a16="http://schemas.microsoft.com/office/drawing/2014/main" id="{FEE9EB28-BD45-496E-8745-94E1606EB0CA}"/>
              </a:ext>
            </a:extLst>
          </p:cNvPr>
          <p:cNvSpPr txBox="1"/>
          <p:nvPr/>
        </p:nvSpPr>
        <p:spPr>
          <a:xfrm>
            <a:off x="9704876" y="6104207"/>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3</a:t>
            </a:r>
          </a:p>
        </p:txBody>
      </p:sp>
      <p:sp>
        <p:nvSpPr>
          <p:cNvPr id="34" name="TextBox 33">
            <a:extLst>
              <a:ext uri="{FF2B5EF4-FFF2-40B4-BE49-F238E27FC236}">
                <a16:creationId xmlns:a16="http://schemas.microsoft.com/office/drawing/2014/main" id="{86246ED7-F14D-4257-8658-E788616A68AB}"/>
              </a:ext>
            </a:extLst>
          </p:cNvPr>
          <p:cNvSpPr txBox="1"/>
          <p:nvPr/>
        </p:nvSpPr>
        <p:spPr>
          <a:xfrm>
            <a:off x="10061556" y="6104207"/>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6</a:t>
            </a:r>
          </a:p>
        </p:txBody>
      </p:sp>
      <p:sp>
        <p:nvSpPr>
          <p:cNvPr id="35" name="TextBox 34">
            <a:extLst>
              <a:ext uri="{FF2B5EF4-FFF2-40B4-BE49-F238E27FC236}">
                <a16:creationId xmlns:a16="http://schemas.microsoft.com/office/drawing/2014/main" id="{90B834EB-A160-41BF-B14D-AF22C7E22DA1}"/>
              </a:ext>
            </a:extLst>
          </p:cNvPr>
          <p:cNvSpPr txBox="1"/>
          <p:nvPr/>
        </p:nvSpPr>
        <p:spPr>
          <a:xfrm>
            <a:off x="10726280" y="6120420"/>
            <a:ext cx="869576"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12 km</a:t>
            </a:r>
          </a:p>
        </p:txBody>
      </p:sp>
      <p:sp>
        <p:nvSpPr>
          <p:cNvPr id="36" name="TextBox 35">
            <a:extLst>
              <a:ext uri="{FF2B5EF4-FFF2-40B4-BE49-F238E27FC236}">
                <a16:creationId xmlns:a16="http://schemas.microsoft.com/office/drawing/2014/main" id="{BC2CB3B1-0C2B-4D41-9628-DBC1AA1F1529}"/>
              </a:ext>
            </a:extLst>
          </p:cNvPr>
          <p:cNvSpPr txBox="1"/>
          <p:nvPr/>
        </p:nvSpPr>
        <p:spPr>
          <a:xfrm>
            <a:off x="2530727" y="2723846"/>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7" name="TextBox 36">
            <a:extLst>
              <a:ext uri="{FF2B5EF4-FFF2-40B4-BE49-F238E27FC236}">
                <a16:creationId xmlns:a16="http://schemas.microsoft.com/office/drawing/2014/main" id="{64B4EAB6-B264-43A3-9D71-00D85B8438C5}"/>
              </a:ext>
            </a:extLst>
          </p:cNvPr>
          <p:cNvSpPr txBox="1"/>
          <p:nvPr/>
        </p:nvSpPr>
        <p:spPr>
          <a:xfrm>
            <a:off x="3049536" y="2723846"/>
            <a:ext cx="861469"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500 km</a:t>
            </a:r>
          </a:p>
        </p:txBody>
      </p:sp>
      <p:sp>
        <p:nvSpPr>
          <p:cNvPr id="16" name="TextBox 15">
            <a:extLst>
              <a:ext uri="{FF2B5EF4-FFF2-40B4-BE49-F238E27FC236}">
                <a16:creationId xmlns:a16="http://schemas.microsoft.com/office/drawing/2014/main" id="{C5475B5E-6629-475B-B58F-1CA53153F312}"/>
              </a:ext>
            </a:extLst>
          </p:cNvPr>
          <p:cNvSpPr txBox="1"/>
          <p:nvPr/>
        </p:nvSpPr>
        <p:spPr>
          <a:xfrm>
            <a:off x="520807" y="2684187"/>
            <a:ext cx="1931433" cy="1938992"/>
          </a:xfrm>
          <a:prstGeom prst="rect">
            <a:avLst/>
          </a:prstGeom>
          <a:noFill/>
        </p:spPr>
        <p:txBody>
          <a:bodyPr wrap="square" lIns="91440" tIns="45720" rIns="91440" bIns="45720" rtlCol="0" anchor="t">
            <a:spAutoFit/>
          </a:bodyPr>
          <a:lstStyle/>
          <a:p>
            <a:r>
              <a:rPr lang="en-US" sz="2400" b="1" i="1">
                <a:solidFill>
                  <a:schemeClr val="tx1">
                    <a:lumMod val="75000"/>
                    <a:lumOff val="25000"/>
                  </a:schemeClr>
                </a:solidFill>
                <a:latin typeface="Century Gothic"/>
                <a:cs typeface="Calibri"/>
              </a:rPr>
              <a:t>Optical Flood Mapping:</a:t>
            </a:r>
            <a:endParaRPr lang="en-US">
              <a:solidFill>
                <a:schemeClr val="tx1">
                  <a:lumMod val="75000"/>
                  <a:lumOff val="25000"/>
                </a:schemeClr>
              </a:solidFill>
              <a:latin typeface="Calibri" panose="020F0502020204030204"/>
              <a:cs typeface="Calibri"/>
            </a:endParaRPr>
          </a:p>
          <a:p>
            <a:endParaRPr lang="en-US" sz="2400" b="1" i="1">
              <a:solidFill>
                <a:schemeClr val="tx1">
                  <a:lumMod val="75000"/>
                  <a:lumOff val="25000"/>
                </a:schemeClr>
              </a:solidFill>
              <a:latin typeface="Century Gothic"/>
              <a:cs typeface="Calibri"/>
            </a:endParaRPr>
          </a:p>
          <a:p>
            <a:r>
              <a:rPr lang="en-US" sz="2400" b="1" i="1">
                <a:solidFill>
                  <a:schemeClr val="tx1">
                    <a:lumMod val="75000"/>
                    <a:lumOff val="25000"/>
                  </a:schemeClr>
                </a:solidFill>
                <a:latin typeface="Century Gothic"/>
                <a:cs typeface="Calibri"/>
              </a:rPr>
              <a:t>Sula Valley</a:t>
            </a:r>
            <a:endParaRPr lang="en-US">
              <a:solidFill>
                <a:schemeClr val="tx1">
                  <a:lumMod val="75000"/>
                  <a:lumOff val="25000"/>
                </a:schemeClr>
              </a:solidFill>
              <a:cs typeface="Calibri"/>
            </a:endParaRPr>
          </a:p>
        </p:txBody>
      </p:sp>
      <p:grpSp>
        <p:nvGrpSpPr>
          <p:cNvPr id="4" name="Group 3">
            <a:extLst>
              <a:ext uri="{FF2B5EF4-FFF2-40B4-BE49-F238E27FC236}">
                <a16:creationId xmlns:a16="http://schemas.microsoft.com/office/drawing/2014/main" id="{B6BEC675-47D2-4DBA-B56B-466434D4725B}"/>
              </a:ext>
            </a:extLst>
          </p:cNvPr>
          <p:cNvGrpSpPr/>
          <p:nvPr/>
        </p:nvGrpSpPr>
        <p:grpSpPr>
          <a:xfrm>
            <a:off x="359676" y="4843027"/>
            <a:ext cx="3119478" cy="1690055"/>
            <a:chOff x="7820622" y="4386045"/>
            <a:chExt cx="2191402" cy="847541"/>
          </a:xfrm>
        </p:grpSpPr>
        <p:sp>
          <p:nvSpPr>
            <p:cNvPr id="26" name="TextBox 25">
              <a:extLst>
                <a:ext uri="{FF2B5EF4-FFF2-40B4-BE49-F238E27FC236}">
                  <a16:creationId xmlns:a16="http://schemas.microsoft.com/office/drawing/2014/main" id="{A862B3C1-52DD-4DFB-9B13-63904230B698}"/>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Sites</a:t>
              </a:r>
              <a:endParaRPr lang="en-US" sz="140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28" name="Rectangle 27">
              <a:extLst>
                <a:ext uri="{FF2B5EF4-FFF2-40B4-BE49-F238E27FC236}">
                  <a16:creationId xmlns:a16="http://schemas.microsoft.com/office/drawing/2014/main" id="{97AC1AA0-F976-429A-BD75-176D52F490C0}"/>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0" name="Rectangle 29">
              <a:extLst>
                <a:ext uri="{FF2B5EF4-FFF2-40B4-BE49-F238E27FC236}">
                  <a16:creationId xmlns:a16="http://schemas.microsoft.com/office/drawing/2014/main" id="{56D1275F-8FCA-4C70-BA86-D71B06666415}"/>
                </a:ext>
              </a:extLst>
            </p:cNvPr>
            <p:cNvSpPr/>
            <p:nvPr/>
          </p:nvSpPr>
          <p:spPr>
            <a:xfrm>
              <a:off x="7820622" y="4851489"/>
              <a:ext cx="246580" cy="14616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1" name="Rectangle 30">
              <a:extLst>
                <a:ext uri="{FF2B5EF4-FFF2-40B4-BE49-F238E27FC236}">
                  <a16:creationId xmlns:a16="http://schemas.microsoft.com/office/drawing/2014/main" id="{C0A381C1-ED2D-482C-B332-B268058F3028}"/>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38" name="Rectangle 37">
              <a:extLst>
                <a:ext uri="{FF2B5EF4-FFF2-40B4-BE49-F238E27FC236}">
                  <a16:creationId xmlns:a16="http://schemas.microsoft.com/office/drawing/2014/main" id="{1E278390-4242-47D2-88DB-EA4F8E20D226}"/>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Tree>
    <p:extLst>
      <p:ext uri="{BB962C8B-B14F-4D97-AF65-F5344CB8AC3E}">
        <p14:creationId xmlns:p14="http://schemas.microsoft.com/office/powerpoint/2010/main" val="796995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4" descr="Scatter chart&#10;&#10;Description automatically generated">
            <a:extLst>
              <a:ext uri="{FF2B5EF4-FFF2-40B4-BE49-F238E27FC236}">
                <a16:creationId xmlns:a16="http://schemas.microsoft.com/office/drawing/2014/main" id="{8FA93900-4183-41EF-8B81-0EC8D46A2BD9}"/>
              </a:ext>
            </a:extLst>
          </p:cNvPr>
          <p:cNvPicPr>
            <a:picLocks noChangeAspect="1"/>
          </p:cNvPicPr>
          <p:nvPr/>
        </p:nvPicPr>
        <p:blipFill>
          <a:blip r:embed="rId3"/>
          <a:stretch>
            <a:fillRect/>
          </a:stretch>
        </p:blipFill>
        <p:spPr>
          <a:xfrm>
            <a:off x="2485478" y="888965"/>
            <a:ext cx="8811021" cy="5701248"/>
          </a:xfrm>
          <a:prstGeom prst="rect">
            <a:avLst/>
          </a:prstGeom>
        </p:spPr>
      </p:pic>
      <p:sp>
        <p:nvSpPr>
          <p:cNvPr id="3" name="Title 4">
            <a:extLst>
              <a:ext uri="{FF2B5EF4-FFF2-40B4-BE49-F238E27FC236}">
                <a16:creationId xmlns:a16="http://schemas.microsoft.com/office/drawing/2014/main" id="{8276139E-3EAD-4C21-AFE1-DC497C3BAB24}"/>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RESULTS: CASE STUDY ANALYSIS</a:t>
            </a:r>
          </a:p>
        </p:txBody>
      </p:sp>
      <p:pic>
        <p:nvPicPr>
          <p:cNvPr id="27" name="Graphic 26" descr="Arrow Up with solid fill">
            <a:extLst>
              <a:ext uri="{FF2B5EF4-FFF2-40B4-BE49-F238E27FC236}">
                <a16:creationId xmlns:a16="http://schemas.microsoft.com/office/drawing/2014/main" id="{70A3B28F-A6DC-4789-BAD9-BFE586D51B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5932" y="6047980"/>
            <a:ext cx="422317" cy="412333"/>
          </a:xfrm>
          <a:prstGeom prst="rect">
            <a:avLst/>
          </a:prstGeom>
        </p:spPr>
      </p:pic>
      <p:sp>
        <p:nvSpPr>
          <p:cNvPr id="29" name="TextBox 28">
            <a:extLst>
              <a:ext uri="{FF2B5EF4-FFF2-40B4-BE49-F238E27FC236}">
                <a16:creationId xmlns:a16="http://schemas.microsoft.com/office/drawing/2014/main" id="{A6B88452-B5DD-4647-A4F9-4FDB3DA955C8}"/>
              </a:ext>
            </a:extLst>
          </p:cNvPr>
          <p:cNvSpPr txBox="1"/>
          <p:nvPr/>
        </p:nvSpPr>
        <p:spPr>
          <a:xfrm>
            <a:off x="2534081" y="3231861"/>
            <a:ext cx="2761137" cy="954107"/>
          </a:xfrm>
          <a:prstGeom prst="rect">
            <a:avLst/>
          </a:prstGeom>
          <a:noFill/>
        </p:spPr>
        <p:txBody>
          <a:bodyPr wrap="square" lIns="91440" tIns="45720" rIns="91440" bIns="45720" rtlCol="0" anchor="t">
            <a:spAutoFit/>
          </a:bodyPr>
          <a:lstStyle/>
          <a:p>
            <a:r>
              <a:rPr lang="en-US" sz="1400" b="1">
                <a:solidFill>
                  <a:schemeClr val="tx1">
                    <a:lumMod val="75000"/>
                    <a:lumOff val="25000"/>
                  </a:schemeClr>
                </a:solidFill>
                <a:latin typeface="Century Gothic"/>
                <a:cs typeface="Calibri" panose="020F0502020204030204"/>
              </a:rPr>
              <a:t>MODIS </a:t>
            </a:r>
            <a:endParaRPr lang="en-US">
              <a:solidFill>
                <a:schemeClr val="tx1">
                  <a:lumMod val="75000"/>
                  <a:lumOff val="25000"/>
                </a:schemeClr>
              </a:solidFill>
              <a:latin typeface="Century Gothic"/>
              <a:cs typeface="Calibri" panose="020F0502020204030204"/>
            </a:endParaRPr>
          </a:p>
          <a:p>
            <a:r>
              <a:rPr lang="en-US" sz="1400" b="1">
                <a:solidFill>
                  <a:schemeClr val="tx1">
                    <a:lumMod val="75000"/>
                    <a:lumOff val="25000"/>
                  </a:schemeClr>
                </a:solidFill>
                <a:latin typeface="Century Gothic"/>
              </a:rPr>
              <a:t>After Eta/Iota:</a:t>
            </a:r>
            <a:r>
              <a:rPr lang="en-US" sz="1400">
                <a:solidFill>
                  <a:schemeClr val="tx1">
                    <a:lumMod val="75000"/>
                    <a:lumOff val="25000"/>
                  </a:schemeClr>
                </a:solidFill>
                <a:latin typeface="Century Gothic"/>
              </a:rPr>
              <a:t> Nov. 18, 2020 – Dec. 2, 2020</a:t>
            </a:r>
            <a:endParaRPr lang="en-US">
              <a:solidFill>
                <a:schemeClr val="tx1">
                  <a:lumMod val="75000"/>
                  <a:lumOff val="25000"/>
                </a:schemeClr>
              </a:solidFill>
              <a:cs typeface="Calibri"/>
            </a:endParaRPr>
          </a:p>
          <a:p>
            <a:endParaRPr lang="en-US" sz="1400">
              <a:solidFill>
                <a:schemeClr val="tx1">
                  <a:lumMod val="75000"/>
                  <a:lumOff val="25000"/>
                </a:schemeClr>
              </a:solidFill>
              <a:latin typeface="Century Gothic"/>
            </a:endParaRPr>
          </a:p>
        </p:txBody>
      </p:sp>
      <p:sp>
        <p:nvSpPr>
          <p:cNvPr id="32" name="TextBox 31">
            <a:extLst>
              <a:ext uri="{FF2B5EF4-FFF2-40B4-BE49-F238E27FC236}">
                <a16:creationId xmlns:a16="http://schemas.microsoft.com/office/drawing/2014/main" id="{239422D7-C523-4C46-B7E2-BC12B81CA036}"/>
              </a:ext>
            </a:extLst>
          </p:cNvPr>
          <p:cNvSpPr txBox="1"/>
          <p:nvPr/>
        </p:nvSpPr>
        <p:spPr>
          <a:xfrm>
            <a:off x="9340089" y="6104208"/>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3" name="TextBox 32">
            <a:extLst>
              <a:ext uri="{FF2B5EF4-FFF2-40B4-BE49-F238E27FC236}">
                <a16:creationId xmlns:a16="http://schemas.microsoft.com/office/drawing/2014/main" id="{FEE9EB28-BD45-496E-8745-94E1606EB0CA}"/>
              </a:ext>
            </a:extLst>
          </p:cNvPr>
          <p:cNvSpPr txBox="1"/>
          <p:nvPr/>
        </p:nvSpPr>
        <p:spPr>
          <a:xfrm>
            <a:off x="9704876" y="6104207"/>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3</a:t>
            </a:r>
          </a:p>
        </p:txBody>
      </p:sp>
      <p:sp>
        <p:nvSpPr>
          <p:cNvPr id="34" name="TextBox 33">
            <a:extLst>
              <a:ext uri="{FF2B5EF4-FFF2-40B4-BE49-F238E27FC236}">
                <a16:creationId xmlns:a16="http://schemas.microsoft.com/office/drawing/2014/main" id="{86246ED7-F14D-4257-8658-E788616A68AB}"/>
              </a:ext>
            </a:extLst>
          </p:cNvPr>
          <p:cNvSpPr txBox="1"/>
          <p:nvPr/>
        </p:nvSpPr>
        <p:spPr>
          <a:xfrm>
            <a:off x="10061556" y="6104207"/>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6</a:t>
            </a:r>
          </a:p>
        </p:txBody>
      </p:sp>
      <p:sp>
        <p:nvSpPr>
          <p:cNvPr id="35" name="TextBox 34">
            <a:extLst>
              <a:ext uri="{FF2B5EF4-FFF2-40B4-BE49-F238E27FC236}">
                <a16:creationId xmlns:a16="http://schemas.microsoft.com/office/drawing/2014/main" id="{90B834EB-A160-41BF-B14D-AF22C7E22DA1}"/>
              </a:ext>
            </a:extLst>
          </p:cNvPr>
          <p:cNvSpPr txBox="1"/>
          <p:nvPr/>
        </p:nvSpPr>
        <p:spPr>
          <a:xfrm>
            <a:off x="10726280" y="6120420"/>
            <a:ext cx="869576"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12 km</a:t>
            </a:r>
          </a:p>
        </p:txBody>
      </p:sp>
      <p:sp>
        <p:nvSpPr>
          <p:cNvPr id="36" name="TextBox 35">
            <a:extLst>
              <a:ext uri="{FF2B5EF4-FFF2-40B4-BE49-F238E27FC236}">
                <a16:creationId xmlns:a16="http://schemas.microsoft.com/office/drawing/2014/main" id="{BC2CB3B1-0C2B-4D41-9628-DBC1AA1F1529}"/>
              </a:ext>
            </a:extLst>
          </p:cNvPr>
          <p:cNvSpPr txBox="1"/>
          <p:nvPr/>
        </p:nvSpPr>
        <p:spPr>
          <a:xfrm>
            <a:off x="2530727" y="2723846"/>
            <a:ext cx="269705"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a:t>
            </a:r>
            <a:endParaRPr lang="en-US" sz="1200" b="1">
              <a:solidFill>
                <a:schemeClr val="tx1">
                  <a:lumMod val="75000"/>
                  <a:lumOff val="25000"/>
                </a:schemeClr>
              </a:solidFill>
              <a:latin typeface="Century Gothic"/>
            </a:endParaRPr>
          </a:p>
        </p:txBody>
      </p:sp>
      <p:sp>
        <p:nvSpPr>
          <p:cNvPr id="37" name="TextBox 36">
            <a:extLst>
              <a:ext uri="{FF2B5EF4-FFF2-40B4-BE49-F238E27FC236}">
                <a16:creationId xmlns:a16="http://schemas.microsoft.com/office/drawing/2014/main" id="{64B4EAB6-B264-43A3-9D71-00D85B8438C5}"/>
              </a:ext>
            </a:extLst>
          </p:cNvPr>
          <p:cNvSpPr txBox="1"/>
          <p:nvPr/>
        </p:nvSpPr>
        <p:spPr>
          <a:xfrm>
            <a:off x="3049536" y="2723846"/>
            <a:ext cx="861469" cy="276999"/>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500 km</a:t>
            </a:r>
          </a:p>
        </p:txBody>
      </p:sp>
      <p:sp>
        <p:nvSpPr>
          <p:cNvPr id="2" name="TextBox 1">
            <a:extLst>
              <a:ext uri="{FF2B5EF4-FFF2-40B4-BE49-F238E27FC236}">
                <a16:creationId xmlns:a16="http://schemas.microsoft.com/office/drawing/2014/main" id="{183D70A5-D6E2-4A40-9110-5A4C56E25193}"/>
              </a:ext>
            </a:extLst>
          </p:cNvPr>
          <p:cNvSpPr txBox="1"/>
          <p:nvPr/>
        </p:nvSpPr>
        <p:spPr>
          <a:xfrm>
            <a:off x="520807" y="2684187"/>
            <a:ext cx="1931433" cy="1938992"/>
          </a:xfrm>
          <a:prstGeom prst="rect">
            <a:avLst/>
          </a:prstGeom>
          <a:noFill/>
        </p:spPr>
        <p:txBody>
          <a:bodyPr wrap="square" lIns="91440" tIns="45720" rIns="91440" bIns="45720" rtlCol="0" anchor="t">
            <a:spAutoFit/>
          </a:bodyPr>
          <a:lstStyle/>
          <a:p>
            <a:r>
              <a:rPr lang="en-US" sz="2400" b="1" i="1" dirty="0">
                <a:solidFill>
                  <a:schemeClr val="tx1">
                    <a:lumMod val="75000"/>
                    <a:lumOff val="25000"/>
                  </a:schemeClr>
                </a:solidFill>
                <a:latin typeface="Century Gothic" panose="020B0502020202020204" pitchFamily="34" charset="0"/>
                <a:cs typeface="Calibri"/>
              </a:rPr>
              <a:t>Optical Flood Mapping:</a:t>
            </a:r>
            <a:endParaRPr lang="en-US" dirty="0">
              <a:solidFill>
                <a:schemeClr val="tx1">
                  <a:lumMod val="75000"/>
                  <a:lumOff val="25000"/>
                </a:schemeClr>
              </a:solidFill>
              <a:latin typeface="Century Gothic" panose="020B0502020202020204" pitchFamily="34" charset="0"/>
              <a:cs typeface="Calibri"/>
            </a:endParaRPr>
          </a:p>
          <a:p>
            <a:endParaRPr lang="en-US" sz="2400" b="1" i="1" dirty="0">
              <a:solidFill>
                <a:schemeClr val="tx1">
                  <a:lumMod val="75000"/>
                  <a:lumOff val="25000"/>
                </a:schemeClr>
              </a:solidFill>
              <a:latin typeface="Century Gothic" panose="020B0502020202020204" pitchFamily="34" charset="0"/>
              <a:cs typeface="Calibri"/>
            </a:endParaRPr>
          </a:p>
          <a:p>
            <a:r>
              <a:rPr lang="en-US" sz="2400" b="1" i="1" dirty="0">
                <a:solidFill>
                  <a:schemeClr val="tx1">
                    <a:lumMod val="75000"/>
                    <a:lumOff val="25000"/>
                  </a:schemeClr>
                </a:solidFill>
                <a:latin typeface="Century Gothic" panose="020B0502020202020204" pitchFamily="34" charset="0"/>
                <a:cs typeface="Calibri"/>
              </a:rPr>
              <a:t>Sula Valley</a:t>
            </a:r>
            <a:endParaRPr lang="en-US" dirty="0">
              <a:solidFill>
                <a:schemeClr val="tx1">
                  <a:lumMod val="75000"/>
                  <a:lumOff val="25000"/>
                </a:schemeClr>
              </a:solidFill>
              <a:latin typeface="Century Gothic" panose="020B0502020202020204" pitchFamily="34" charset="0"/>
              <a:cs typeface="Calibri"/>
            </a:endParaRPr>
          </a:p>
        </p:txBody>
      </p:sp>
      <p:grpSp>
        <p:nvGrpSpPr>
          <p:cNvPr id="4" name="Group 3">
            <a:extLst>
              <a:ext uri="{FF2B5EF4-FFF2-40B4-BE49-F238E27FC236}">
                <a16:creationId xmlns:a16="http://schemas.microsoft.com/office/drawing/2014/main" id="{29FDD33C-04CC-4640-8763-84DFABC26B58}"/>
              </a:ext>
            </a:extLst>
          </p:cNvPr>
          <p:cNvGrpSpPr/>
          <p:nvPr/>
        </p:nvGrpSpPr>
        <p:grpSpPr>
          <a:xfrm>
            <a:off x="359676" y="4843027"/>
            <a:ext cx="3119478" cy="1690055"/>
            <a:chOff x="7820622" y="4386045"/>
            <a:chExt cx="2191402" cy="847541"/>
          </a:xfrm>
        </p:grpSpPr>
        <p:sp>
          <p:nvSpPr>
            <p:cNvPr id="19" name="TextBox 18">
              <a:extLst>
                <a:ext uri="{FF2B5EF4-FFF2-40B4-BE49-F238E27FC236}">
                  <a16:creationId xmlns:a16="http://schemas.microsoft.com/office/drawing/2014/main" id="{0918EA19-5721-4CA8-AE76-FA1C3341B157}"/>
                </a:ext>
              </a:extLst>
            </p:cNvPr>
            <p:cNvSpPr txBox="1"/>
            <p:nvPr/>
          </p:nvSpPr>
          <p:spPr>
            <a:xfrm>
              <a:off x="8067202" y="4392400"/>
              <a:ext cx="1944822" cy="841186"/>
            </a:xfrm>
            <a:prstGeom prst="rect">
              <a:avLst/>
            </a:prstGeom>
            <a:noFill/>
          </p:spPr>
          <p:txBody>
            <a:bodyPr wrap="square" lIns="91440" tIns="45720" rIns="91440" bIns="45720" rtlCol="0" anchor="t">
              <a:spAutoFit/>
            </a:bodyPr>
            <a:lstStyle/>
            <a:p>
              <a:pPr>
                <a:spcBef>
                  <a:spcPts val="100"/>
                </a:spcBef>
              </a:pPr>
              <a:r>
                <a:rPr lang="en-US" sz="1400" dirty="0">
                  <a:solidFill>
                    <a:schemeClr val="tx1">
                      <a:lumMod val="75000"/>
                      <a:lumOff val="25000"/>
                    </a:schemeClr>
                  </a:solidFill>
                  <a:latin typeface="Century Gothic"/>
                </a:rPr>
                <a:t>Flood</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Permanent Water</a:t>
              </a:r>
            </a:p>
            <a:p>
              <a:pPr>
                <a:spcBef>
                  <a:spcPts val="100"/>
                </a:spcBef>
              </a:pPr>
              <a:endParaRPr lang="en-US" sz="1400" dirty="0">
                <a:solidFill>
                  <a:schemeClr val="tx1">
                    <a:lumMod val="75000"/>
                    <a:lumOff val="25000"/>
                  </a:schemeClr>
                </a:solidFill>
                <a:latin typeface="Century Gothic"/>
              </a:endParaRPr>
            </a:p>
            <a:p>
              <a:pPr>
                <a:spcBef>
                  <a:spcPts val="100"/>
                </a:spcBef>
              </a:pPr>
              <a:r>
                <a:rPr lang="en-US" sz="1400" dirty="0">
                  <a:solidFill>
                    <a:schemeClr val="tx1">
                      <a:lumMod val="75000"/>
                      <a:lumOff val="25000"/>
                    </a:schemeClr>
                  </a:solidFill>
                  <a:latin typeface="Century Gothic"/>
                </a:rPr>
                <a:t>Priority Sites</a:t>
              </a:r>
              <a:endParaRPr lang="en-US" sz="1400">
                <a:solidFill>
                  <a:schemeClr val="tx1">
                    <a:lumMod val="75000"/>
                    <a:lumOff val="25000"/>
                  </a:schemeClr>
                </a:solidFill>
                <a:latin typeface="Century Gothic" panose="020B0502020202020204" pitchFamily="34" charset="0"/>
              </a:endParaRPr>
            </a:p>
            <a:p>
              <a:pPr>
                <a:spcBef>
                  <a:spcPts val="100"/>
                </a:spcBef>
              </a:pPr>
              <a:endParaRPr lang="en-US" sz="1400" dirty="0">
                <a:solidFill>
                  <a:schemeClr val="tx1">
                    <a:lumMod val="75000"/>
                    <a:lumOff val="25000"/>
                  </a:schemeClr>
                </a:solidFill>
                <a:latin typeface="Century Gothic" panose="020B0502020202020204" pitchFamily="34" charset="0"/>
              </a:endParaRPr>
            </a:p>
            <a:p>
              <a:pPr>
                <a:spcBef>
                  <a:spcPts val="100"/>
                </a:spcBef>
              </a:pPr>
              <a:r>
                <a:rPr lang="en-US" sz="1400" dirty="0">
                  <a:solidFill>
                    <a:schemeClr val="tx1">
                      <a:lumMod val="75000"/>
                      <a:lumOff val="25000"/>
                    </a:schemeClr>
                  </a:solidFill>
                  <a:latin typeface="Century Gothic"/>
                </a:rPr>
                <a:t>Cropland</a:t>
              </a:r>
            </a:p>
          </p:txBody>
        </p:sp>
        <p:sp>
          <p:nvSpPr>
            <p:cNvPr id="20" name="Rectangle 19">
              <a:extLst>
                <a:ext uri="{FF2B5EF4-FFF2-40B4-BE49-F238E27FC236}">
                  <a16:creationId xmlns:a16="http://schemas.microsoft.com/office/drawing/2014/main" id="{B543E19C-D277-43D1-A3C7-9C100E1DC55B}"/>
                </a:ext>
              </a:extLst>
            </p:cNvPr>
            <p:cNvSpPr/>
            <p:nvPr/>
          </p:nvSpPr>
          <p:spPr>
            <a:xfrm>
              <a:off x="7820622" y="4386045"/>
              <a:ext cx="246580" cy="146161"/>
            </a:xfrm>
            <a:prstGeom prst="rect">
              <a:avLst/>
            </a:prstGeom>
            <a:solidFill>
              <a:srgbClr val="E5432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1" name="Rectangle 20">
              <a:extLst>
                <a:ext uri="{FF2B5EF4-FFF2-40B4-BE49-F238E27FC236}">
                  <a16:creationId xmlns:a16="http://schemas.microsoft.com/office/drawing/2014/main" id="{859EDA6C-450E-44FC-8723-8E7AD1A2D662}"/>
                </a:ext>
              </a:extLst>
            </p:cNvPr>
            <p:cNvSpPr/>
            <p:nvPr/>
          </p:nvSpPr>
          <p:spPr>
            <a:xfrm>
              <a:off x="7820622" y="4851489"/>
              <a:ext cx="246580" cy="14616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2" name="Rectangle 21">
              <a:extLst>
                <a:ext uri="{FF2B5EF4-FFF2-40B4-BE49-F238E27FC236}">
                  <a16:creationId xmlns:a16="http://schemas.microsoft.com/office/drawing/2014/main" id="{C9FA53D2-631F-484D-AA2F-BA29E3F4E758}"/>
                </a:ext>
              </a:extLst>
            </p:cNvPr>
            <p:cNvSpPr/>
            <p:nvPr/>
          </p:nvSpPr>
          <p:spPr>
            <a:xfrm>
              <a:off x="7820622" y="4618767"/>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4" name="Rectangle 23">
              <a:extLst>
                <a:ext uri="{FF2B5EF4-FFF2-40B4-BE49-F238E27FC236}">
                  <a16:creationId xmlns:a16="http://schemas.microsoft.com/office/drawing/2014/main" id="{402AB5A3-304A-4379-90A9-9C4426B1492D}"/>
                </a:ext>
              </a:extLst>
            </p:cNvPr>
            <p:cNvSpPr/>
            <p:nvPr/>
          </p:nvSpPr>
          <p:spPr>
            <a:xfrm>
              <a:off x="7828492" y="5084210"/>
              <a:ext cx="246580" cy="146161"/>
            </a:xfrm>
            <a:prstGeom prst="rect">
              <a:avLst/>
            </a:prstGeom>
            <a:pattFill prst="wdUpDiag">
              <a:fgClr>
                <a:srgbClr val="C759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grpSp>
    </p:spTree>
    <p:extLst>
      <p:ext uri="{BB962C8B-B14F-4D97-AF65-F5344CB8AC3E}">
        <p14:creationId xmlns:p14="http://schemas.microsoft.com/office/powerpoint/2010/main" val="1941747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4">
            <a:extLst>
              <a:ext uri="{FF2B5EF4-FFF2-40B4-BE49-F238E27FC236}">
                <a16:creationId xmlns:a16="http://schemas.microsoft.com/office/drawing/2014/main" id="{3BE12BB0-95CE-4A5A-8523-7410F7075370}"/>
              </a:ext>
            </a:extLst>
          </p:cNvPr>
          <p:cNvGraphicFramePr>
            <a:graphicFrameLocks noGrp="1"/>
          </p:cNvGraphicFramePr>
          <p:nvPr>
            <p:extLst>
              <p:ext uri="{D42A27DB-BD31-4B8C-83A1-F6EECF244321}">
                <p14:modId xmlns:p14="http://schemas.microsoft.com/office/powerpoint/2010/main" val="1920193877"/>
              </p:ext>
            </p:extLst>
          </p:nvPr>
        </p:nvGraphicFramePr>
        <p:xfrm>
          <a:off x="471909" y="1464570"/>
          <a:ext cx="11039063" cy="4173034"/>
        </p:xfrm>
        <a:graphic>
          <a:graphicData uri="http://schemas.openxmlformats.org/drawingml/2006/table">
            <a:tbl>
              <a:tblPr firstRow="1" bandRow="1">
                <a:tableStyleId>{7E9639D4-E3E2-4D34-9284-5A2195B3D0D7}</a:tableStyleId>
              </a:tblPr>
              <a:tblGrid>
                <a:gridCol w="8326325">
                  <a:extLst>
                    <a:ext uri="{9D8B030D-6E8A-4147-A177-3AD203B41FA5}">
                      <a16:colId xmlns:a16="http://schemas.microsoft.com/office/drawing/2014/main" val="2184926862"/>
                    </a:ext>
                  </a:extLst>
                </a:gridCol>
                <a:gridCol w="2712738">
                  <a:extLst>
                    <a:ext uri="{9D8B030D-6E8A-4147-A177-3AD203B41FA5}">
                      <a16:colId xmlns:a16="http://schemas.microsoft.com/office/drawing/2014/main" val="1434804357"/>
                    </a:ext>
                  </a:extLst>
                </a:gridCol>
              </a:tblGrid>
              <a:tr h="590126">
                <a:tc gridSpan="2">
                  <a:txBody>
                    <a:bodyPr/>
                    <a:lstStyle/>
                    <a:p>
                      <a:r>
                        <a:rPr lang="en-US" dirty="0">
                          <a:solidFill>
                            <a:schemeClr val="tx1">
                              <a:lumMod val="75000"/>
                              <a:lumOff val="25000"/>
                            </a:schemeClr>
                          </a:solidFill>
                          <a:latin typeface="Century Gothic"/>
                        </a:rPr>
                        <a:t>Total Precipitation for El Cajón Dam (Honduras)</a:t>
                      </a:r>
                    </a:p>
                  </a:txBody>
                  <a:tcPr>
                    <a:lnL w="12700">
                      <a:solidFill>
                        <a:srgbClr val="B73B52"/>
                      </a:solidFill>
                    </a:lnL>
                    <a:lnR w="12700">
                      <a:solidFill>
                        <a:srgbClr val="B73B52"/>
                      </a:solidFill>
                    </a:lnR>
                    <a:lnT w="12700">
                      <a:solidFill>
                        <a:srgbClr val="B73B52"/>
                      </a:solidFill>
                    </a:lnT>
                    <a:lnB w="12700">
                      <a:solidFill>
                        <a:srgbClr val="B73B52"/>
                      </a:solidFill>
                    </a:lnB>
                    <a:solidFill>
                      <a:srgbClr val="B73B52"/>
                    </a:solidFill>
                  </a:tcPr>
                </a:tc>
                <a:tc hMerge="1">
                  <a:txBody>
                    <a:bodyPr/>
                    <a:lstStyle/>
                    <a:p>
                      <a:endParaRPr lang="en-US"/>
                    </a:p>
                  </a:txBody>
                  <a:tcPr marL="0" marR="0" marT="0" marB="0" horzOverflow="overflow"/>
                </a:tc>
                <a:extLst>
                  <a:ext uri="{0D108BD9-81ED-4DB2-BD59-A6C34878D82A}">
                    <a16:rowId xmlns:a16="http://schemas.microsoft.com/office/drawing/2014/main" val="1364348203"/>
                  </a:ext>
                </a:extLst>
              </a:tr>
              <a:tr h="632278">
                <a:tc>
                  <a:txBody>
                    <a:bodyPr/>
                    <a:lstStyle/>
                    <a:p>
                      <a:r>
                        <a:rPr lang="en-US" dirty="0">
                          <a:solidFill>
                            <a:schemeClr val="tx1">
                              <a:lumMod val="75000"/>
                              <a:lumOff val="25000"/>
                            </a:schemeClr>
                          </a:solidFill>
                          <a:latin typeface="Century Gothic"/>
                        </a:rPr>
                        <a:t>Watershed Area:</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tc>
                  <a:txBody>
                    <a:bodyPr/>
                    <a:lstStyle/>
                    <a:p>
                      <a:r>
                        <a:rPr lang="en-US" dirty="0">
                          <a:solidFill>
                            <a:schemeClr val="tx1">
                              <a:lumMod val="75000"/>
                              <a:lumOff val="25000"/>
                            </a:schemeClr>
                          </a:solidFill>
                          <a:latin typeface="Century Gothic"/>
                        </a:rPr>
                        <a:t>21,963 km</a:t>
                      </a:r>
                      <a:r>
                        <a:rPr lang="en-US" baseline="30000" dirty="0">
                          <a:solidFill>
                            <a:schemeClr val="tx1">
                              <a:lumMod val="75000"/>
                              <a:lumOff val="25000"/>
                            </a:schemeClr>
                          </a:solidFill>
                          <a:latin typeface="Century Gothic"/>
                        </a:rPr>
                        <a:t>2</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extLst>
                  <a:ext uri="{0D108BD9-81ED-4DB2-BD59-A6C34878D82A}">
                    <a16:rowId xmlns:a16="http://schemas.microsoft.com/office/drawing/2014/main" val="840098613"/>
                  </a:ext>
                </a:extLst>
              </a:tr>
              <a:tr h="590126">
                <a:tc>
                  <a:txBody>
                    <a:bodyPr/>
                    <a:lstStyle/>
                    <a:p>
                      <a:r>
                        <a:rPr lang="en-US" dirty="0">
                          <a:solidFill>
                            <a:schemeClr val="tx1">
                              <a:lumMod val="75000"/>
                              <a:lumOff val="25000"/>
                            </a:schemeClr>
                          </a:solidFill>
                          <a:latin typeface="Century Gothic"/>
                        </a:rPr>
                        <a:t>Watershed Precipitation: </a:t>
                      </a:r>
                      <a:r>
                        <a:rPr lang="en-US" sz="1800" u="none" strike="noStrike" noProof="0" dirty="0">
                          <a:solidFill>
                            <a:schemeClr val="tx1">
                              <a:lumMod val="75000"/>
                              <a:lumOff val="25000"/>
                            </a:schemeClr>
                          </a:solidFill>
                          <a:latin typeface="Century Gothic"/>
                        </a:rPr>
                        <a:t>Hurricane Eta</a:t>
                      </a:r>
                      <a:endParaRPr lang="en-US" dirty="0">
                        <a:solidFill>
                          <a:schemeClr val="tx1">
                            <a:lumMod val="75000"/>
                            <a:lumOff val="25000"/>
                          </a:schemeClr>
                        </a:solidFill>
                        <a:latin typeface="Century Gothic"/>
                      </a:endParaRP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tc>
                  <a:txBody>
                    <a:bodyPr/>
                    <a:lstStyle/>
                    <a:p>
                      <a:r>
                        <a:rPr lang="en-US" dirty="0">
                          <a:solidFill>
                            <a:schemeClr val="tx1">
                              <a:lumMod val="75000"/>
                              <a:lumOff val="25000"/>
                            </a:schemeClr>
                          </a:solidFill>
                          <a:latin typeface="Century Gothic"/>
                        </a:rPr>
                        <a:t>649 mm</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extLst>
                  <a:ext uri="{0D108BD9-81ED-4DB2-BD59-A6C34878D82A}">
                    <a16:rowId xmlns:a16="http://schemas.microsoft.com/office/drawing/2014/main" val="1555345696"/>
                  </a:ext>
                </a:extLst>
              </a:tr>
              <a:tr h="590126">
                <a:tc>
                  <a:txBody>
                    <a:bodyPr/>
                    <a:lstStyle/>
                    <a:p>
                      <a:pPr lvl="0">
                        <a:buNone/>
                      </a:pPr>
                      <a:r>
                        <a:rPr lang="en-US" sz="1800" u="none" strike="noStrike" noProof="0" dirty="0">
                          <a:solidFill>
                            <a:schemeClr val="tx1">
                              <a:lumMod val="75000"/>
                              <a:lumOff val="25000"/>
                            </a:schemeClr>
                          </a:solidFill>
                          <a:latin typeface="Century Gothic"/>
                        </a:rPr>
                        <a:t>Watershed Precipitation: Hurricane Iota </a:t>
                      </a:r>
                      <a:endParaRPr lang="en-US" dirty="0">
                        <a:solidFill>
                          <a:schemeClr val="tx1">
                            <a:lumMod val="75000"/>
                            <a:lumOff val="25000"/>
                          </a:schemeClr>
                        </a:solidFill>
                        <a:latin typeface="Century Gothic"/>
                      </a:endParaRP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tc>
                  <a:txBody>
                    <a:bodyPr/>
                    <a:lstStyle/>
                    <a:p>
                      <a:r>
                        <a:rPr lang="en-US" dirty="0">
                          <a:solidFill>
                            <a:schemeClr val="tx1">
                              <a:lumMod val="75000"/>
                              <a:lumOff val="25000"/>
                            </a:schemeClr>
                          </a:solidFill>
                          <a:latin typeface="Century Gothic"/>
                        </a:rPr>
                        <a:t>430 mm</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extLst>
                  <a:ext uri="{0D108BD9-81ED-4DB2-BD59-A6C34878D82A}">
                    <a16:rowId xmlns:a16="http://schemas.microsoft.com/office/drawing/2014/main" val="1413015209"/>
                  </a:ext>
                </a:extLst>
              </a:tr>
              <a:tr h="590126">
                <a:tc>
                  <a:txBody>
                    <a:bodyPr/>
                    <a:lstStyle/>
                    <a:p>
                      <a:pPr lvl="0">
                        <a:buNone/>
                      </a:pPr>
                      <a:r>
                        <a:rPr lang="en-US" sz="1800" u="none" strike="noStrike" noProof="0" dirty="0">
                          <a:solidFill>
                            <a:schemeClr val="tx1">
                              <a:lumMod val="75000"/>
                              <a:lumOff val="25000"/>
                            </a:schemeClr>
                          </a:solidFill>
                          <a:latin typeface="Century Gothic"/>
                        </a:rPr>
                        <a:t>Total Watershed Precipitation: Hurricane Eta &amp; Iota</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tc>
                  <a:txBody>
                    <a:bodyPr/>
                    <a:lstStyle/>
                    <a:p>
                      <a:pPr lvl="0">
                        <a:buNone/>
                      </a:pPr>
                      <a:r>
                        <a:rPr lang="en-US" dirty="0">
                          <a:solidFill>
                            <a:schemeClr val="tx1">
                              <a:lumMod val="75000"/>
                              <a:lumOff val="25000"/>
                            </a:schemeClr>
                          </a:solidFill>
                          <a:latin typeface="Century Gothic"/>
                        </a:rPr>
                        <a:t>1,079 mm</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extLst>
                  <a:ext uri="{0D108BD9-81ED-4DB2-BD59-A6C34878D82A}">
                    <a16:rowId xmlns:a16="http://schemas.microsoft.com/office/drawing/2014/main" val="3167312598"/>
                  </a:ext>
                </a:extLst>
              </a:tr>
              <a:tr h="590126">
                <a:tc>
                  <a:txBody>
                    <a:bodyPr/>
                    <a:lstStyle/>
                    <a:p>
                      <a:r>
                        <a:rPr lang="en-US" dirty="0">
                          <a:solidFill>
                            <a:schemeClr val="tx1">
                              <a:lumMod val="75000"/>
                              <a:lumOff val="25000"/>
                            </a:schemeClr>
                          </a:solidFill>
                          <a:latin typeface="Century Gothic"/>
                        </a:rPr>
                        <a:t>Total Precipitation: Hurricane Eta &amp; Iota</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tc>
                  <a:txBody>
                    <a:bodyPr/>
                    <a:lstStyle/>
                    <a:p>
                      <a:r>
                        <a:rPr lang="en-US" dirty="0">
                          <a:solidFill>
                            <a:schemeClr val="tx1">
                              <a:lumMod val="75000"/>
                              <a:lumOff val="25000"/>
                            </a:schemeClr>
                          </a:solidFill>
                          <a:latin typeface="Century Gothic"/>
                        </a:rPr>
                        <a:t>1451 mm</a:t>
                      </a:r>
                    </a:p>
                  </a:txBody>
                  <a:tcPr>
                    <a:lnL w="12700">
                      <a:solidFill>
                        <a:srgbClr val="B73B52"/>
                      </a:solidFill>
                    </a:lnL>
                    <a:lnR w="12700">
                      <a:solidFill>
                        <a:srgbClr val="B73B52"/>
                      </a:solidFill>
                    </a:lnR>
                    <a:lnT w="12700">
                      <a:solidFill>
                        <a:srgbClr val="B73B52"/>
                      </a:solidFill>
                    </a:lnT>
                    <a:lnB w="12700">
                      <a:solidFill>
                        <a:srgbClr val="B73B52"/>
                      </a:solidFill>
                    </a:lnB>
                    <a:solidFill>
                      <a:srgbClr val="DC94A2"/>
                    </a:solidFill>
                  </a:tcPr>
                </a:tc>
                <a:extLst>
                  <a:ext uri="{0D108BD9-81ED-4DB2-BD59-A6C34878D82A}">
                    <a16:rowId xmlns:a16="http://schemas.microsoft.com/office/drawing/2014/main" val="1180548984"/>
                  </a:ext>
                </a:extLst>
              </a:tr>
              <a:tr h="590126">
                <a:tc>
                  <a:txBody>
                    <a:bodyPr/>
                    <a:lstStyle/>
                    <a:p>
                      <a:r>
                        <a:rPr lang="en-US" dirty="0">
                          <a:solidFill>
                            <a:schemeClr val="tx1">
                              <a:lumMod val="75000"/>
                              <a:lumOff val="25000"/>
                            </a:schemeClr>
                          </a:solidFill>
                          <a:latin typeface="Century Gothic"/>
                        </a:rPr>
                        <a:t>Percent of Total Precipitation: </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tc>
                  <a:txBody>
                    <a:bodyPr/>
                    <a:lstStyle/>
                    <a:p>
                      <a:r>
                        <a:rPr lang="en-US" dirty="0">
                          <a:solidFill>
                            <a:schemeClr val="tx1">
                              <a:lumMod val="75000"/>
                              <a:lumOff val="25000"/>
                            </a:schemeClr>
                          </a:solidFill>
                          <a:latin typeface="Century Gothic"/>
                        </a:rPr>
                        <a:t>74%</a:t>
                      </a:r>
                    </a:p>
                  </a:txBody>
                  <a:tcPr>
                    <a:lnL w="12700">
                      <a:solidFill>
                        <a:srgbClr val="B73B52"/>
                      </a:solidFill>
                    </a:lnL>
                    <a:lnR w="12700">
                      <a:solidFill>
                        <a:srgbClr val="B73B52"/>
                      </a:solidFill>
                    </a:lnR>
                    <a:lnT w="12700">
                      <a:solidFill>
                        <a:srgbClr val="B73B52"/>
                      </a:solidFill>
                    </a:lnT>
                    <a:lnB w="12700">
                      <a:solidFill>
                        <a:srgbClr val="B73B52"/>
                      </a:solidFill>
                    </a:lnB>
                    <a:solidFill>
                      <a:srgbClr val="F5DFE3"/>
                    </a:solidFill>
                  </a:tcPr>
                </a:tc>
                <a:extLst>
                  <a:ext uri="{0D108BD9-81ED-4DB2-BD59-A6C34878D82A}">
                    <a16:rowId xmlns:a16="http://schemas.microsoft.com/office/drawing/2014/main" val="2352873408"/>
                  </a:ext>
                </a:extLst>
              </a:tr>
            </a:tbl>
          </a:graphicData>
        </a:graphic>
      </p:graphicFrame>
      <p:sp>
        <p:nvSpPr>
          <p:cNvPr id="2" name="Title 4">
            <a:extLst>
              <a:ext uri="{FF2B5EF4-FFF2-40B4-BE49-F238E27FC236}">
                <a16:creationId xmlns:a16="http://schemas.microsoft.com/office/drawing/2014/main" id="{8165DF06-B7D9-4BCC-B1E4-E5816267C400}"/>
              </a:ext>
            </a:extLst>
          </p:cNvPr>
          <p:cNvSpPr txBox="1">
            <a:spLocks/>
          </p:cNvSpPr>
          <p:nvPr/>
        </p:nvSpPr>
        <p:spPr>
          <a:xfrm>
            <a:off x="495300" y="356755"/>
            <a:ext cx="11586096"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B73B52"/>
                </a:solidFill>
                <a:latin typeface="Century Gothic"/>
              </a:rPr>
              <a:t>RESULTS: EL CAJON DAM WATERSHED ANALYSIS </a:t>
            </a:r>
            <a:endParaRPr lang="en-US" sz="3600" dirty="0">
              <a:cs typeface="Calibri Light" panose="020F0302020204030204"/>
            </a:endParaRPr>
          </a:p>
        </p:txBody>
      </p:sp>
    </p:spTree>
    <p:extLst>
      <p:ext uri="{BB962C8B-B14F-4D97-AF65-F5344CB8AC3E}">
        <p14:creationId xmlns:p14="http://schemas.microsoft.com/office/powerpoint/2010/main" val="3119646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9AFC0-5F86-492A-BCEF-98A66AA1BAB6}"/>
              </a:ext>
            </a:extLst>
          </p:cNvPr>
          <p:cNvSpPr>
            <a:spLocks noGrp="1"/>
          </p:cNvSpPr>
          <p:nvPr>
            <p:ph type="title"/>
          </p:nvPr>
        </p:nvSpPr>
        <p:spPr>
          <a:xfrm>
            <a:off x="432134" y="345415"/>
            <a:ext cx="7040880" cy="395898"/>
          </a:xfrm>
        </p:spPr>
        <p:txBody>
          <a:bodyPr>
            <a:normAutofit fontScale="90000"/>
          </a:bodyPr>
          <a:lstStyle/>
          <a:p>
            <a:r>
              <a:rPr lang="en-US"/>
              <a:t>COMMUNITY CONCERNS</a:t>
            </a:r>
          </a:p>
        </p:txBody>
      </p:sp>
      <p:sp>
        <p:nvSpPr>
          <p:cNvPr id="7" name="TextBox 6">
            <a:extLst>
              <a:ext uri="{FF2B5EF4-FFF2-40B4-BE49-F238E27FC236}">
                <a16:creationId xmlns:a16="http://schemas.microsoft.com/office/drawing/2014/main" id="{E9A7B878-D158-4F5D-85F8-E5FB19E17C15}"/>
              </a:ext>
            </a:extLst>
          </p:cNvPr>
          <p:cNvSpPr txBox="1"/>
          <p:nvPr/>
        </p:nvSpPr>
        <p:spPr>
          <a:xfrm>
            <a:off x="10619500" y="6184463"/>
            <a:ext cx="3162300" cy="261610"/>
          </a:xfrm>
          <a:prstGeom prst="rect">
            <a:avLst/>
          </a:prstGeom>
          <a:noFill/>
        </p:spPr>
        <p:txBody>
          <a:bodyPr wrap="square" rtlCol="0">
            <a:spAutoFit/>
          </a:bodyPr>
          <a:lstStyle/>
          <a:p>
            <a:r>
              <a:rPr lang="en-US" sz="1100" dirty="0">
                <a:solidFill>
                  <a:schemeClr val="bg1"/>
                </a:solidFill>
              </a:rPr>
              <a:t>Image Credit: NASA</a:t>
            </a:r>
          </a:p>
        </p:txBody>
      </p:sp>
      <p:sp>
        <p:nvSpPr>
          <p:cNvPr id="8" name="TextBox 7">
            <a:extLst>
              <a:ext uri="{FF2B5EF4-FFF2-40B4-BE49-F238E27FC236}">
                <a16:creationId xmlns:a16="http://schemas.microsoft.com/office/drawing/2014/main" id="{6F0A38EB-ACF4-49DC-9518-04406004C814}"/>
              </a:ext>
            </a:extLst>
          </p:cNvPr>
          <p:cNvSpPr txBox="1"/>
          <p:nvPr/>
        </p:nvSpPr>
        <p:spPr>
          <a:xfrm>
            <a:off x="1244266" y="1834173"/>
            <a:ext cx="4714875" cy="1323439"/>
          </a:xfrm>
          <a:prstGeom prst="rect">
            <a:avLst/>
          </a:prstGeom>
          <a:noFill/>
        </p:spPr>
        <p:txBody>
          <a:bodyPr wrap="square" rtlCol="0">
            <a:spAutoFit/>
          </a:bodyPr>
          <a:lstStyle/>
          <a:p>
            <a:r>
              <a:rPr lang="en-US" sz="2000">
                <a:solidFill>
                  <a:schemeClr val="bg1"/>
                </a:solidFill>
                <a:effectLst>
                  <a:outerShdw blurRad="38100" dist="38100" dir="2700000" algn="tl">
                    <a:srgbClr val="000000">
                      <a:alpha val="43137"/>
                    </a:srgbClr>
                  </a:outerShdw>
                </a:effectLst>
                <a:latin typeface="Century Gothic" panose="020B0502020202020204" pitchFamily="34" charset="0"/>
              </a:rPr>
              <a:t>Environmental changes are </a:t>
            </a:r>
            <a:r>
              <a:rPr lang="en-US" sz="2000" b="1">
                <a:solidFill>
                  <a:schemeClr val="bg1"/>
                </a:solidFill>
                <a:effectLst>
                  <a:outerShdw blurRad="38100" dist="38100" dir="2700000" algn="tl">
                    <a:srgbClr val="000000">
                      <a:alpha val="43137"/>
                    </a:srgbClr>
                  </a:outerShdw>
                </a:effectLst>
                <a:latin typeface="Century Gothic" panose="020B0502020202020204" pitchFamily="34" charset="0"/>
              </a:rPr>
              <a:t>increasing the frequency and intensity of Hurricanes </a:t>
            </a:r>
          </a:p>
          <a:p>
            <a:endParaRPr lang="en-US" sz="2000"/>
          </a:p>
        </p:txBody>
      </p:sp>
      <p:sp>
        <p:nvSpPr>
          <p:cNvPr id="9" name="TextBox 8">
            <a:extLst>
              <a:ext uri="{FF2B5EF4-FFF2-40B4-BE49-F238E27FC236}">
                <a16:creationId xmlns:a16="http://schemas.microsoft.com/office/drawing/2014/main" id="{92973A84-1BAF-4A17-821C-E8A3DEAF43F7}"/>
              </a:ext>
            </a:extLst>
          </p:cNvPr>
          <p:cNvSpPr txBox="1"/>
          <p:nvPr/>
        </p:nvSpPr>
        <p:spPr>
          <a:xfrm>
            <a:off x="7105650" y="1834173"/>
            <a:ext cx="4010025" cy="1323439"/>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Century Gothic" panose="020B0502020202020204" pitchFamily="34" charset="0"/>
              </a:rPr>
              <a:t>Hurricanes destroy homes and infrastructure</a:t>
            </a:r>
            <a:r>
              <a:rPr lang="en-US" sz="2000" dirty="0">
                <a:solidFill>
                  <a:schemeClr val="bg1"/>
                </a:solidFill>
                <a:effectLst>
                  <a:outerShdw blurRad="38100" dist="38100" dir="2700000" algn="tl">
                    <a:srgbClr val="000000">
                      <a:alpha val="43137"/>
                    </a:srgbClr>
                  </a:outerShdw>
                </a:effectLst>
                <a:latin typeface="Century Gothic" panose="020B0502020202020204" pitchFamily="34" charset="0"/>
              </a:rPr>
              <a:t> and pose a </a:t>
            </a:r>
            <a:r>
              <a:rPr lang="en-US" sz="2000" b="1" dirty="0">
                <a:solidFill>
                  <a:schemeClr val="bg1"/>
                </a:solidFill>
                <a:effectLst>
                  <a:outerShdw blurRad="38100" dist="38100" dir="2700000" algn="tl">
                    <a:srgbClr val="000000">
                      <a:alpha val="43137"/>
                    </a:srgbClr>
                  </a:outerShdw>
                </a:effectLst>
                <a:latin typeface="Century Gothic" panose="020B0502020202020204" pitchFamily="34" charset="0"/>
              </a:rPr>
              <a:t>threat to human life</a:t>
            </a:r>
            <a:endParaRPr lang="en-US" sz="2000" dirty="0">
              <a:solidFill>
                <a:schemeClr val="bg1"/>
              </a:solidFill>
              <a:effectLst>
                <a:outerShdw blurRad="38100" dist="38100" dir="2700000" algn="tl">
                  <a:srgbClr val="000000">
                    <a:alpha val="43137"/>
                  </a:srgbClr>
                </a:outerShdw>
              </a:effectLst>
              <a:latin typeface="Century Gothic" panose="020B0502020202020204" pitchFamily="34" charset="0"/>
            </a:endParaRPr>
          </a:p>
          <a:p>
            <a:endParaRPr lang="en-US" sz="2000" dirty="0"/>
          </a:p>
        </p:txBody>
      </p:sp>
      <p:sp>
        <p:nvSpPr>
          <p:cNvPr id="10" name="TextBox 9">
            <a:extLst>
              <a:ext uri="{FF2B5EF4-FFF2-40B4-BE49-F238E27FC236}">
                <a16:creationId xmlns:a16="http://schemas.microsoft.com/office/drawing/2014/main" id="{9784655B-72B4-49A2-98E1-DF43B9D85C46}"/>
              </a:ext>
            </a:extLst>
          </p:cNvPr>
          <p:cNvSpPr txBox="1"/>
          <p:nvPr/>
        </p:nvSpPr>
        <p:spPr>
          <a:xfrm>
            <a:off x="1244266" y="3733398"/>
            <a:ext cx="4067175" cy="1323439"/>
          </a:xfrm>
          <a:prstGeom prst="rect">
            <a:avLst/>
          </a:prstGeom>
          <a:noFill/>
        </p:spPr>
        <p:txBody>
          <a:bodyPr wrap="square" rtlCol="0" anchor="ctr">
            <a:spAutoFit/>
          </a:bodyPr>
          <a:lstStyle/>
          <a:p>
            <a:r>
              <a:rPr lang="en-US" sz="2000" b="1">
                <a:solidFill>
                  <a:schemeClr val="bg1"/>
                </a:solidFill>
                <a:effectLst/>
                <a:latin typeface="Century Gothic" panose="020B0502020202020204" pitchFamily="34" charset="0"/>
              </a:rPr>
              <a:t>Hurricane Eta and Iota </a:t>
            </a:r>
            <a:r>
              <a:rPr lang="en-US" sz="2000">
                <a:solidFill>
                  <a:schemeClr val="bg1"/>
                </a:solidFill>
                <a:effectLst/>
                <a:latin typeface="Century Gothic" panose="020B0502020202020204" pitchFamily="34" charset="0"/>
              </a:rPr>
              <a:t>affected more than </a:t>
            </a:r>
            <a:r>
              <a:rPr lang="en-US" sz="2000" b="1">
                <a:solidFill>
                  <a:schemeClr val="bg1"/>
                </a:solidFill>
                <a:effectLst/>
                <a:latin typeface="Century Gothic" panose="020B0502020202020204" pitchFamily="34" charset="0"/>
              </a:rPr>
              <a:t>8 million people</a:t>
            </a:r>
            <a:r>
              <a:rPr lang="en-US" sz="2000">
                <a:solidFill>
                  <a:schemeClr val="bg1"/>
                </a:solidFill>
                <a:latin typeface="Century Gothic" panose="020B0502020202020204" pitchFamily="34" charset="0"/>
              </a:rPr>
              <a:t> in Central America</a:t>
            </a:r>
            <a:endParaRPr lang="en-US" sz="2000">
              <a:solidFill>
                <a:schemeClr val="bg1"/>
              </a:solidFill>
              <a:effectLst/>
              <a:latin typeface="Century Gothic" panose="020B0502020202020204" pitchFamily="34" charset="0"/>
            </a:endParaRPr>
          </a:p>
          <a:p>
            <a:endParaRPr lang="en-US" sz="2000"/>
          </a:p>
        </p:txBody>
      </p:sp>
      <p:sp>
        <p:nvSpPr>
          <p:cNvPr id="11" name="TextBox 10">
            <a:extLst>
              <a:ext uri="{FF2B5EF4-FFF2-40B4-BE49-F238E27FC236}">
                <a16:creationId xmlns:a16="http://schemas.microsoft.com/office/drawing/2014/main" id="{526C84E6-6FD7-42E4-B6F1-0A1ADB2120F1}"/>
              </a:ext>
            </a:extLst>
          </p:cNvPr>
          <p:cNvSpPr txBox="1"/>
          <p:nvPr/>
        </p:nvSpPr>
        <p:spPr>
          <a:xfrm>
            <a:off x="7091362" y="3579509"/>
            <a:ext cx="4038600" cy="1631216"/>
          </a:xfrm>
          <a:prstGeom prst="rect">
            <a:avLst/>
          </a:prstGeom>
          <a:noFill/>
        </p:spPr>
        <p:txBody>
          <a:bodyPr wrap="square" lIns="91440" tIns="45720" rIns="91440" bIns="45720" rtlCol="0" anchor="t">
            <a:spAutoFit/>
          </a:bodyPr>
          <a:lstStyle/>
          <a:p>
            <a:r>
              <a:rPr lang="en-US" sz="2000">
                <a:solidFill>
                  <a:schemeClr val="bg1"/>
                </a:solidFill>
                <a:effectLst/>
                <a:latin typeface="Century Gothic"/>
              </a:rPr>
              <a:t>The </a:t>
            </a:r>
            <a:r>
              <a:rPr lang="en-US" sz="2000">
                <a:solidFill>
                  <a:schemeClr val="bg1"/>
                </a:solidFill>
                <a:latin typeface="Century Gothic"/>
              </a:rPr>
              <a:t>storms </a:t>
            </a:r>
            <a:r>
              <a:rPr lang="en-US" sz="2000">
                <a:solidFill>
                  <a:schemeClr val="bg1"/>
                </a:solidFill>
                <a:effectLst/>
                <a:latin typeface="Century Gothic"/>
              </a:rPr>
              <a:t>severely</a:t>
            </a:r>
            <a:r>
              <a:rPr lang="en-US" sz="2000">
                <a:solidFill>
                  <a:schemeClr val="bg1"/>
                </a:solidFill>
                <a:latin typeface="Century Gothic"/>
              </a:rPr>
              <a:t> damaged homes </a:t>
            </a:r>
            <a:r>
              <a:rPr lang="en-US" sz="2000" b="0" i="0">
                <a:solidFill>
                  <a:schemeClr val="bg1"/>
                </a:solidFill>
                <a:effectLst/>
                <a:latin typeface="Century Gothic"/>
              </a:rPr>
              <a:t>and infrastructure, causing an estimated </a:t>
            </a:r>
            <a:r>
              <a:rPr lang="en-US" sz="2000" b="1" i="0">
                <a:solidFill>
                  <a:schemeClr val="bg1"/>
                </a:solidFill>
                <a:effectLst/>
                <a:latin typeface="Century Gothic"/>
              </a:rPr>
              <a:t>$738 million in damages and 189 deaths</a:t>
            </a:r>
            <a:endParaRPr lang="en-US" sz="2000">
              <a:solidFill>
                <a:schemeClr val="bg1"/>
              </a:solidFill>
              <a:latin typeface="Century Gothic"/>
            </a:endParaRPr>
          </a:p>
        </p:txBody>
      </p:sp>
    </p:spTree>
    <p:extLst>
      <p:ext uri="{BB962C8B-B14F-4D97-AF65-F5344CB8AC3E}">
        <p14:creationId xmlns:p14="http://schemas.microsoft.com/office/powerpoint/2010/main" val="4120105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7ED87D2D-B636-4E66-BF86-7DC5C6CCA81A}"/>
              </a:ext>
            </a:extLst>
          </p:cNvPr>
          <p:cNvSpPr txBox="1">
            <a:spLocks/>
          </p:cNvSpPr>
          <p:nvPr/>
        </p:nvSpPr>
        <p:spPr>
          <a:xfrm>
            <a:off x="495300" y="36246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panose="020F0302020204030204"/>
              </a:rPr>
              <a:t>EARTH OBSERVATIONS</a:t>
            </a:r>
            <a:endParaRPr lang="en-US"/>
          </a:p>
        </p:txBody>
      </p:sp>
      <p:pic>
        <p:nvPicPr>
          <p:cNvPr id="19" name="Picture 19">
            <a:extLst>
              <a:ext uri="{FF2B5EF4-FFF2-40B4-BE49-F238E27FC236}">
                <a16:creationId xmlns:a16="http://schemas.microsoft.com/office/drawing/2014/main" id="{9D89573C-1497-4408-865A-29D160E605F3}"/>
              </a:ext>
            </a:extLst>
          </p:cNvPr>
          <p:cNvPicPr>
            <a:picLocks noChangeAspect="1"/>
          </p:cNvPicPr>
          <p:nvPr/>
        </p:nvPicPr>
        <p:blipFill>
          <a:blip r:embed="rId3"/>
          <a:stretch>
            <a:fillRect/>
          </a:stretch>
        </p:blipFill>
        <p:spPr>
          <a:xfrm>
            <a:off x="1731934" y="3742632"/>
            <a:ext cx="2484921" cy="2010121"/>
          </a:xfrm>
          <a:prstGeom prst="rect">
            <a:avLst/>
          </a:prstGeom>
        </p:spPr>
      </p:pic>
      <p:pic>
        <p:nvPicPr>
          <p:cNvPr id="22" name="Picture 22" descr="A picture containing table, satellite&#10;&#10;Description automatically generated">
            <a:extLst>
              <a:ext uri="{FF2B5EF4-FFF2-40B4-BE49-F238E27FC236}">
                <a16:creationId xmlns:a16="http://schemas.microsoft.com/office/drawing/2014/main" id="{47A3669D-47AE-459B-9465-892E53743F6F}"/>
              </a:ext>
            </a:extLst>
          </p:cNvPr>
          <p:cNvPicPr>
            <a:picLocks noChangeAspect="1"/>
          </p:cNvPicPr>
          <p:nvPr/>
        </p:nvPicPr>
        <p:blipFill>
          <a:blip r:embed="rId4"/>
          <a:stretch>
            <a:fillRect/>
          </a:stretch>
        </p:blipFill>
        <p:spPr>
          <a:xfrm>
            <a:off x="5267979" y="3827712"/>
            <a:ext cx="2352702" cy="1677855"/>
          </a:xfrm>
          <a:prstGeom prst="rect">
            <a:avLst/>
          </a:prstGeom>
        </p:spPr>
      </p:pic>
      <p:pic>
        <p:nvPicPr>
          <p:cNvPr id="26" name="Picture 26">
            <a:extLst>
              <a:ext uri="{FF2B5EF4-FFF2-40B4-BE49-F238E27FC236}">
                <a16:creationId xmlns:a16="http://schemas.microsoft.com/office/drawing/2014/main" id="{126E1FC1-7D9D-4CA2-BB03-3E42A700F63B}"/>
              </a:ext>
            </a:extLst>
          </p:cNvPr>
          <p:cNvPicPr>
            <a:picLocks noChangeAspect="1"/>
          </p:cNvPicPr>
          <p:nvPr/>
        </p:nvPicPr>
        <p:blipFill>
          <a:blip r:embed="rId5"/>
          <a:stretch>
            <a:fillRect/>
          </a:stretch>
        </p:blipFill>
        <p:spPr>
          <a:xfrm>
            <a:off x="8529278" y="3498881"/>
            <a:ext cx="1765541" cy="2012130"/>
          </a:xfrm>
          <a:prstGeom prst="rect">
            <a:avLst/>
          </a:prstGeom>
        </p:spPr>
      </p:pic>
      <p:pic>
        <p:nvPicPr>
          <p:cNvPr id="29" name="Picture 29" descr="A picture containing light, satellite&#10;&#10;Description automatically generated">
            <a:extLst>
              <a:ext uri="{FF2B5EF4-FFF2-40B4-BE49-F238E27FC236}">
                <a16:creationId xmlns:a16="http://schemas.microsoft.com/office/drawing/2014/main" id="{A266282F-BC27-43A2-B76F-FBF220423BD0}"/>
              </a:ext>
            </a:extLst>
          </p:cNvPr>
          <p:cNvPicPr>
            <a:picLocks noChangeAspect="1"/>
          </p:cNvPicPr>
          <p:nvPr/>
        </p:nvPicPr>
        <p:blipFill>
          <a:blip r:embed="rId6"/>
          <a:stretch>
            <a:fillRect/>
          </a:stretch>
        </p:blipFill>
        <p:spPr>
          <a:xfrm>
            <a:off x="6455129" y="1140188"/>
            <a:ext cx="2777648" cy="1696340"/>
          </a:xfrm>
          <a:prstGeom prst="rect">
            <a:avLst/>
          </a:prstGeom>
        </p:spPr>
      </p:pic>
      <p:pic>
        <p:nvPicPr>
          <p:cNvPr id="32" name="Picture 32" descr="A picture containing transport, satellite&#10;&#10;Description automatically generated">
            <a:extLst>
              <a:ext uri="{FF2B5EF4-FFF2-40B4-BE49-F238E27FC236}">
                <a16:creationId xmlns:a16="http://schemas.microsoft.com/office/drawing/2014/main" id="{25F68FBC-F6BB-42A9-BA1F-624DDAD60187}"/>
              </a:ext>
            </a:extLst>
          </p:cNvPr>
          <p:cNvPicPr>
            <a:picLocks noChangeAspect="1"/>
          </p:cNvPicPr>
          <p:nvPr/>
        </p:nvPicPr>
        <p:blipFill>
          <a:blip r:embed="rId7"/>
          <a:stretch>
            <a:fillRect/>
          </a:stretch>
        </p:blipFill>
        <p:spPr>
          <a:xfrm>
            <a:off x="9702946" y="1121757"/>
            <a:ext cx="2120795" cy="1638468"/>
          </a:xfrm>
          <a:prstGeom prst="rect">
            <a:avLst/>
          </a:prstGeom>
        </p:spPr>
      </p:pic>
      <p:sp>
        <p:nvSpPr>
          <p:cNvPr id="40" name="Text Placeholder 5">
            <a:extLst>
              <a:ext uri="{FF2B5EF4-FFF2-40B4-BE49-F238E27FC236}">
                <a16:creationId xmlns:a16="http://schemas.microsoft.com/office/drawing/2014/main" id="{923DB7F9-4DD7-493B-8F7A-32E13CED9B78}"/>
              </a:ext>
            </a:extLst>
          </p:cNvPr>
          <p:cNvSpPr txBox="1">
            <a:spLocks/>
          </p:cNvSpPr>
          <p:nvPr/>
        </p:nvSpPr>
        <p:spPr>
          <a:xfrm>
            <a:off x="10178713" y="6573232"/>
            <a:ext cx="2771983" cy="47005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100" dirty="0">
                <a:solidFill>
                  <a:schemeClr val="tx1">
                    <a:lumMod val="75000"/>
                    <a:lumOff val="25000"/>
                  </a:schemeClr>
                </a:solidFill>
                <a:latin typeface="Century Gothic"/>
                <a:cs typeface="Calibri"/>
              </a:rPr>
              <a:t>Image Credit: NASA, ESA</a:t>
            </a:r>
            <a:endParaRPr lang="en-US" sz="1100" dirty="0">
              <a:solidFill>
                <a:schemeClr val="tx1">
                  <a:lumMod val="75000"/>
                  <a:lumOff val="25000"/>
                </a:schemeClr>
              </a:solidFill>
              <a:cs typeface="Calibri"/>
            </a:endParaRPr>
          </a:p>
        </p:txBody>
      </p:sp>
      <p:pic>
        <p:nvPicPr>
          <p:cNvPr id="15" name="Picture 15">
            <a:extLst>
              <a:ext uri="{FF2B5EF4-FFF2-40B4-BE49-F238E27FC236}">
                <a16:creationId xmlns:a16="http://schemas.microsoft.com/office/drawing/2014/main" id="{920262C7-B7E9-4CBD-90C4-DC815F85730B}"/>
              </a:ext>
            </a:extLst>
          </p:cNvPr>
          <p:cNvPicPr>
            <a:picLocks noChangeAspect="1"/>
          </p:cNvPicPr>
          <p:nvPr/>
        </p:nvPicPr>
        <p:blipFill>
          <a:blip r:embed="rId8"/>
          <a:stretch>
            <a:fillRect/>
          </a:stretch>
        </p:blipFill>
        <p:spPr>
          <a:xfrm>
            <a:off x="683979" y="1186046"/>
            <a:ext cx="1979070" cy="1687999"/>
          </a:xfrm>
          <a:prstGeom prst="rect">
            <a:avLst/>
          </a:prstGeom>
        </p:spPr>
      </p:pic>
      <p:sp>
        <p:nvSpPr>
          <p:cNvPr id="2" name="TextBox 1">
            <a:extLst>
              <a:ext uri="{FF2B5EF4-FFF2-40B4-BE49-F238E27FC236}">
                <a16:creationId xmlns:a16="http://schemas.microsoft.com/office/drawing/2014/main" id="{BF52EAA7-F137-4AF0-9EB3-767C40D4FB5B}"/>
              </a:ext>
            </a:extLst>
          </p:cNvPr>
          <p:cNvSpPr txBox="1"/>
          <p:nvPr/>
        </p:nvSpPr>
        <p:spPr>
          <a:xfrm>
            <a:off x="741872" y="2984739"/>
            <a:ext cx="21249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Landsat 8 OLI</a:t>
            </a:r>
          </a:p>
        </p:txBody>
      </p:sp>
      <p:pic>
        <p:nvPicPr>
          <p:cNvPr id="11" name="Picture 11" descr="A picture containing indoor&#10;&#10;Description automatically generated">
            <a:extLst>
              <a:ext uri="{FF2B5EF4-FFF2-40B4-BE49-F238E27FC236}">
                <a16:creationId xmlns:a16="http://schemas.microsoft.com/office/drawing/2014/main" id="{3CE95CD1-BF7C-4B65-A54B-2788AE5D159E}"/>
              </a:ext>
            </a:extLst>
          </p:cNvPr>
          <p:cNvPicPr>
            <a:picLocks noChangeAspect="1"/>
          </p:cNvPicPr>
          <p:nvPr/>
        </p:nvPicPr>
        <p:blipFill>
          <a:blip r:embed="rId9"/>
          <a:stretch>
            <a:fillRect/>
          </a:stretch>
        </p:blipFill>
        <p:spPr>
          <a:xfrm>
            <a:off x="2737782" y="1522107"/>
            <a:ext cx="3123354" cy="1233680"/>
          </a:xfrm>
          <a:prstGeom prst="rect">
            <a:avLst/>
          </a:prstGeom>
        </p:spPr>
      </p:pic>
      <p:sp>
        <p:nvSpPr>
          <p:cNvPr id="18" name="TextBox 17">
            <a:extLst>
              <a:ext uri="{FF2B5EF4-FFF2-40B4-BE49-F238E27FC236}">
                <a16:creationId xmlns:a16="http://schemas.microsoft.com/office/drawing/2014/main" id="{6616FD98-8920-4A83-B0E3-FA692D1885B3}"/>
              </a:ext>
            </a:extLst>
          </p:cNvPr>
          <p:cNvSpPr txBox="1"/>
          <p:nvPr/>
        </p:nvSpPr>
        <p:spPr>
          <a:xfrm>
            <a:off x="3169334" y="2984739"/>
            <a:ext cx="19129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Landsat 7 ETM+</a:t>
            </a:r>
          </a:p>
        </p:txBody>
      </p:sp>
      <p:sp>
        <p:nvSpPr>
          <p:cNvPr id="10" name="TextBox 9">
            <a:extLst>
              <a:ext uri="{FF2B5EF4-FFF2-40B4-BE49-F238E27FC236}">
                <a16:creationId xmlns:a16="http://schemas.microsoft.com/office/drawing/2014/main" id="{B667CD5C-6B4B-443F-9A8A-9EF9533E391E}"/>
              </a:ext>
            </a:extLst>
          </p:cNvPr>
          <p:cNvSpPr txBox="1"/>
          <p:nvPr/>
        </p:nvSpPr>
        <p:spPr>
          <a:xfrm>
            <a:off x="2084436" y="5630173"/>
            <a:ext cx="1779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Sentinel-1 SAR</a:t>
            </a:r>
            <a:endParaRPr lang="en-US">
              <a:solidFill>
                <a:schemeClr val="tx1">
                  <a:lumMod val="75000"/>
                  <a:lumOff val="25000"/>
                </a:schemeClr>
              </a:solidFill>
            </a:endParaRPr>
          </a:p>
        </p:txBody>
      </p:sp>
      <p:sp>
        <p:nvSpPr>
          <p:cNvPr id="24" name="TextBox 23">
            <a:extLst>
              <a:ext uri="{FF2B5EF4-FFF2-40B4-BE49-F238E27FC236}">
                <a16:creationId xmlns:a16="http://schemas.microsoft.com/office/drawing/2014/main" id="{9C96D6BA-63AE-4425-93A5-3149911D25C4}"/>
              </a:ext>
            </a:extLst>
          </p:cNvPr>
          <p:cNvSpPr txBox="1"/>
          <p:nvPr/>
        </p:nvSpPr>
        <p:spPr>
          <a:xfrm>
            <a:off x="5554372" y="5630173"/>
            <a:ext cx="1779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Sentinel-2 MSI</a:t>
            </a:r>
            <a:endParaRPr lang="en-US">
              <a:solidFill>
                <a:schemeClr val="tx1">
                  <a:lumMod val="75000"/>
                  <a:lumOff val="25000"/>
                </a:schemeClr>
              </a:solidFill>
            </a:endParaRPr>
          </a:p>
        </p:txBody>
      </p:sp>
      <p:sp>
        <p:nvSpPr>
          <p:cNvPr id="25" name="TextBox 24">
            <a:extLst>
              <a:ext uri="{FF2B5EF4-FFF2-40B4-BE49-F238E27FC236}">
                <a16:creationId xmlns:a16="http://schemas.microsoft.com/office/drawing/2014/main" id="{9DAF9215-8DC0-42FF-893B-3936EC16F88A}"/>
              </a:ext>
            </a:extLst>
          </p:cNvPr>
          <p:cNvSpPr txBox="1"/>
          <p:nvPr/>
        </p:nvSpPr>
        <p:spPr>
          <a:xfrm>
            <a:off x="7111040" y="2984739"/>
            <a:ext cx="2124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Suomi NPP VIRRS</a:t>
            </a:r>
            <a:endParaRPr lang="en-US">
              <a:solidFill>
                <a:schemeClr val="tx1">
                  <a:lumMod val="75000"/>
                  <a:lumOff val="25000"/>
                </a:schemeClr>
              </a:solidFill>
            </a:endParaRPr>
          </a:p>
        </p:txBody>
      </p:sp>
      <p:sp>
        <p:nvSpPr>
          <p:cNvPr id="27" name="TextBox 26">
            <a:extLst>
              <a:ext uri="{FF2B5EF4-FFF2-40B4-BE49-F238E27FC236}">
                <a16:creationId xmlns:a16="http://schemas.microsoft.com/office/drawing/2014/main" id="{66543C1C-CB50-4713-8797-34BACDAA5FDC}"/>
              </a:ext>
            </a:extLst>
          </p:cNvPr>
          <p:cNvSpPr txBox="1"/>
          <p:nvPr/>
        </p:nvSpPr>
        <p:spPr>
          <a:xfrm>
            <a:off x="9871494" y="2984739"/>
            <a:ext cx="1779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Terra MODIS</a:t>
            </a:r>
            <a:endParaRPr lang="en-US">
              <a:solidFill>
                <a:schemeClr val="tx1">
                  <a:lumMod val="75000"/>
                  <a:lumOff val="25000"/>
                </a:schemeClr>
              </a:solidFill>
            </a:endParaRPr>
          </a:p>
        </p:txBody>
      </p:sp>
      <p:sp>
        <p:nvSpPr>
          <p:cNvPr id="28" name="TextBox 27">
            <a:extLst>
              <a:ext uri="{FF2B5EF4-FFF2-40B4-BE49-F238E27FC236}">
                <a16:creationId xmlns:a16="http://schemas.microsoft.com/office/drawing/2014/main" id="{6D988410-6149-457A-BA0E-2A1E737FBDD2}"/>
              </a:ext>
            </a:extLst>
          </p:cNvPr>
          <p:cNvSpPr txBox="1"/>
          <p:nvPr/>
        </p:nvSpPr>
        <p:spPr>
          <a:xfrm>
            <a:off x="8522090" y="5630173"/>
            <a:ext cx="1779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SRTM</a:t>
            </a:r>
            <a:endParaRPr lang="en-US">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125840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74160A90-3502-454A-8389-6B85C72B78C0}"/>
              </a:ext>
            </a:extLst>
          </p:cNvPr>
          <p:cNvSpPr/>
          <p:nvPr/>
        </p:nvSpPr>
        <p:spPr>
          <a:xfrm>
            <a:off x="114521" y="867407"/>
            <a:ext cx="2219035" cy="590795"/>
          </a:xfrm>
          <a:prstGeom prst="flowChartAlternateProcess">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latin typeface="Century Gothic"/>
              </a:rPr>
              <a:t>Earth Observations</a:t>
            </a:r>
            <a:endParaRPr lang="en-US" sz="1400" dirty="0">
              <a:latin typeface="Century Gothic" panose="020B0502020202020204" pitchFamily="34" charset="0"/>
            </a:endParaRPr>
          </a:p>
        </p:txBody>
      </p:sp>
      <p:sp>
        <p:nvSpPr>
          <p:cNvPr id="5" name="Rectangle: Rounded Corners 4">
            <a:extLst>
              <a:ext uri="{FF2B5EF4-FFF2-40B4-BE49-F238E27FC236}">
                <a16:creationId xmlns:a16="http://schemas.microsoft.com/office/drawing/2014/main" id="{284B3BDD-03A7-4310-9D1C-5366D6BDD66B}"/>
              </a:ext>
            </a:extLst>
          </p:cNvPr>
          <p:cNvSpPr/>
          <p:nvPr/>
        </p:nvSpPr>
        <p:spPr>
          <a:xfrm>
            <a:off x="9603073" y="338863"/>
            <a:ext cx="2219035" cy="39568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Ancillary Data</a:t>
            </a:r>
          </a:p>
        </p:txBody>
      </p:sp>
      <p:sp>
        <p:nvSpPr>
          <p:cNvPr id="10" name="Flowchart: Connector 9">
            <a:extLst>
              <a:ext uri="{FF2B5EF4-FFF2-40B4-BE49-F238E27FC236}">
                <a16:creationId xmlns:a16="http://schemas.microsoft.com/office/drawing/2014/main" id="{C152405D-A115-4CDE-8C74-ADFA43D996B2}"/>
              </a:ext>
            </a:extLst>
          </p:cNvPr>
          <p:cNvSpPr/>
          <p:nvPr/>
        </p:nvSpPr>
        <p:spPr>
          <a:xfrm>
            <a:off x="2491065" y="853875"/>
            <a:ext cx="1603857" cy="604327"/>
          </a:xfrm>
          <a:prstGeom prst="flowChartConnector">
            <a:avLst/>
          </a:prstGeom>
          <a:solidFill>
            <a:srgbClr val="DC94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a:rPr>
              <a:t>Optical Imagery</a:t>
            </a:r>
            <a:endParaRPr lang="en-US"/>
          </a:p>
        </p:txBody>
      </p:sp>
      <p:sp>
        <p:nvSpPr>
          <p:cNvPr id="11" name="Flowchart: Connector 10">
            <a:extLst>
              <a:ext uri="{FF2B5EF4-FFF2-40B4-BE49-F238E27FC236}">
                <a16:creationId xmlns:a16="http://schemas.microsoft.com/office/drawing/2014/main" id="{1B3EF978-C1E0-4646-B642-FF3C25DBD470}"/>
              </a:ext>
            </a:extLst>
          </p:cNvPr>
          <p:cNvSpPr/>
          <p:nvPr/>
        </p:nvSpPr>
        <p:spPr>
          <a:xfrm>
            <a:off x="4226172" y="867407"/>
            <a:ext cx="1603857" cy="604328"/>
          </a:xfrm>
          <a:prstGeom prst="flowChartConnector">
            <a:avLst/>
          </a:prstGeom>
          <a:solidFill>
            <a:srgbClr val="DC94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a:rPr>
              <a:t>SAR</a:t>
            </a:r>
            <a:endParaRPr lang="en-US"/>
          </a:p>
        </p:txBody>
      </p:sp>
      <p:sp>
        <p:nvSpPr>
          <p:cNvPr id="19" name="Flowchart: Connector 18">
            <a:extLst>
              <a:ext uri="{FF2B5EF4-FFF2-40B4-BE49-F238E27FC236}">
                <a16:creationId xmlns:a16="http://schemas.microsoft.com/office/drawing/2014/main" id="{955D21DA-D4A5-4207-AC02-86EE0372EE3D}"/>
              </a:ext>
            </a:extLst>
          </p:cNvPr>
          <p:cNvSpPr/>
          <p:nvPr/>
        </p:nvSpPr>
        <p:spPr>
          <a:xfrm>
            <a:off x="9700935" y="779893"/>
            <a:ext cx="1967379" cy="665916"/>
          </a:xfrm>
          <a:prstGeom prst="flowChartConnector">
            <a:avLst/>
          </a:prstGeom>
          <a:solidFill>
            <a:srgbClr val="DC94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a:rPr>
              <a:t>ESA WorldCover 10m v100</a:t>
            </a:r>
          </a:p>
        </p:txBody>
      </p:sp>
      <p:sp>
        <p:nvSpPr>
          <p:cNvPr id="20" name="Flowchart: Alternate Process 19">
            <a:extLst>
              <a:ext uri="{FF2B5EF4-FFF2-40B4-BE49-F238E27FC236}">
                <a16:creationId xmlns:a16="http://schemas.microsoft.com/office/drawing/2014/main" id="{D89A7716-B764-431B-81CB-B31FBD84758A}"/>
              </a:ext>
            </a:extLst>
          </p:cNvPr>
          <p:cNvSpPr/>
          <p:nvPr/>
        </p:nvSpPr>
        <p:spPr>
          <a:xfrm>
            <a:off x="114522" y="1533531"/>
            <a:ext cx="2239860" cy="2325084"/>
          </a:xfrm>
          <a:prstGeom prst="flowChartAlternateProcess">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Preprocessing</a:t>
            </a:r>
          </a:p>
        </p:txBody>
      </p:sp>
      <p:sp>
        <p:nvSpPr>
          <p:cNvPr id="21" name="Rectangle: Rounded Corners 20">
            <a:extLst>
              <a:ext uri="{FF2B5EF4-FFF2-40B4-BE49-F238E27FC236}">
                <a16:creationId xmlns:a16="http://schemas.microsoft.com/office/drawing/2014/main" id="{042E93FD-98C4-4F47-BA77-3B4CC16F40C7}"/>
              </a:ext>
            </a:extLst>
          </p:cNvPr>
          <p:cNvSpPr/>
          <p:nvPr/>
        </p:nvSpPr>
        <p:spPr>
          <a:xfrm>
            <a:off x="114521" y="3932762"/>
            <a:ext cx="2219035" cy="1843637"/>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Analysis</a:t>
            </a:r>
          </a:p>
        </p:txBody>
      </p:sp>
      <p:sp>
        <p:nvSpPr>
          <p:cNvPr id="23" name="Flowchart: Off-page Connector 22">
            <a:extLst>
              <a:ext uri="{FF2B5EF4-FFF2-40B4-BE49-F238E27FC236}">
                <a16:creationId xmlns:a16="http://schemas.microsoft.com/office/drawing/2014/main" id="{7BF92FD5-1E75-492C-A290-CF0CE7101C40}"/>
              </a:ext>
            </a:extLst>
          </p:cNvPr>
          <p:cNvSpPr/>
          <p:nvPr/>
        </p:nvSpPr>
        <p:spPr>
          <a:xfrm>
            <a:off x="2575830" y="1533531"/>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Filter by Study Area &amp; Period</a:t>
            </a:r>
          </a:p>
        </p:txBody>
      </p:sp>
      <p:sp>
        <p:nvSpPr>
          <p:cNvPr id="68" name="Flowchart: Connector 67">
            <a:extLst>
              <a:ext uri="{FF2B5EF4-FFF2-40B4-BE49-F238E27FC236}">
                <a16:creationId xmlns:a16="http://schemas.microsoft.com/office/drawing/2014/main" id="{402AABF5-8CCC-4250-8978-48F28EFC49B3}"/>
              </a:ext>
            </a:extLst>
          </p:cNvPr>
          <p:cNvSpPr/>
          <p:nvPr/>
        </p:nvSpPr>
        <p:spPr>
          <a:xfrm>
            <a:off x="7696385" y="883254"/>
            <a:ext cx="1603857" cy="570195"/>
          </a:xfrm>
          <a:prstGeom prst="flowChartConnector">
            <a:avLst/>
          </a:prstGeom>
          <a:solidFill>
            <a:srgbClr val="DC9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CHIRPS</a:t>
            </a:r>
          </a:p>
        </p:txBody>
      </p:sp>
      <p:sp>
        <p:nvSpPr>
          <p:cNvPr id="2" name="Title 4">
            <a:extLst>
              <a:ext uri="{FF2B5EF4-FFF2-40B4-BE49-F238E27FC236}">
                <a16:creationId xmlns:a16="http://schemas.microsoft.com/office/drawing/2014/main" id="{1CD56977-C1A5-4421-9CA3-F40966FC7B18}"/>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METHODOLOGY</a:t>
            </a:r>
            <a:endParaRPr lang="en-US"/>
          </a:p>
        </p:txBody>
      </p:sp>
      <p:sp>
        <p:nvSpPr>
          <p:cNvPr id="63" name="Flowchart: Terminator 62">
            <a:extLst>
              <a:ext uri="{FF2B5EF4-FFF2-40B4-BE49-F238E27FC236}">
                <a16:creationId xmlns:a16="http://schemas.microsoft.com/office/drawing/2014/main" id="{7AD4C28D-B595-4C02-BA00-808D55C362A0}"/>
              </a:ext>
            </a:extLst>
          </p:cNvPr>
          <p:cNvSpPr/>
          <p:nvPr/>
        </p:nvSpPr>
        <p:spPr>
          <a:xfrm>
            <a:off x="1991956" y="5981484"/>
            <a:ext cx="2446540" cy="661417"/>
          </a:xfrm>
          <a:prstGeom prst="flowChartTerminator">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Case Study Analysis Hurricanes Eta and Iota </a:t>
            </a:r>
          </a:p>
        </p:txBody>
      </p:sp>
      <p:sp>
        <p:nvSpPr>
          <p:cNvPr id="86" name="Flowchart: Connector 85">
            <a:extLst>
              <a:ext uri="{FF2B5EF4-FFF2-40B4-BE49-F238E27FC236}">
                <a16:creationId xmlns:a16="http://schemas.microsoft.com/office/drawing/2014/main" id="{026D371D-0AE1-4C81-914E-74F52DFEA1DC}"/>
              </a:ext>
            </a:extLst>
          </p:cNvPr>
          <p:cNvSpPr/>
          <p:nvPr/>
        </p:nvSpPr>
        <p:spPr>
          <a:xfrm>
            <a:off x="5961279" y="846842"/>
            <a:ext cx="1603857" cy="598967"/>
          </a:xfrm>
          <a:prstGeom prst="flowChartConnector">
            <a:avLst/>
          </a:prstGeom>
          <a:solidFill>
            <a:srgbClr val="DC94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a:rPr>
              <a:t>MERIT HYDRO</a:t>
            </a:r>
            <a:endParaRPr lang="en-US" sz="1400">
              <a:latin typeface="Century Gothic" panose="020B0502020202020204" pitchFamily="34" charset="0"/>
            </a:endParaRPr>
          </a:p>
        </p:txBody>
      </p:sp>
      <p:sp>
        <p:nvSpPr>
          <p:cNvPr id="70" name="Flowchart: Off-page Connector 69">
            <a:extLst>
              <a:ext uri="{FF2B5EF4-FFF2-40B4-BE49-F238E27FC236}">
                <a16:creationId xmlns:a16="http://schemas.microsoft.com/office/drawing/2014/main" id="{10DCD852-0D85-4D65-873C-2245F4E1871F}"/>
              </a:ext>
            </a:extLst>
          </p:cNvPr>
          <p:cNvSpPr/>
          <p:nvPr/>
        </p:nvSpPr>
        <p:spPr>
          <a:xfrm>
            <a:off x="7681216" y="1533531"/>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Filter by Study Area &amp; Period</a:t>
            </a:r>
          </a:p>
        </p:txBody>
      </p:sp>
      <p:sp>
        <p:nvSpPr>
          <p:cNvPr id="75" name="Flowchart: Off-page Connector 74">
            <a:extLst>
              <a:ext uri="{FF2B5EF4-FFF2-40B4-BE49-F238E27FC236}">
                <a16:creationId xmlns:a16="http://schemas.microsoft.com/office/drawing/2014/main" id="{1B3CC20B-0416-4562-A775-E5B29E55806D}"/>
              </a:ext>
            </a:extLst>
          </p:cNvPr>
          <p:cNvSpPr/>
          <p:nvPr/>
        </p:nvSpPr>
        <p:spPr>
          <a:xfrm>
            <a:off x="4259367" y="1525758"/>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Filter by Study Area &amp; Period</a:t>
            </a:r>
          </a:p>
        </p:txBody>
      </p:sp>
      <p:sp>
        <p:nvSpPr>
          <p:cNvPr id="77" name="Flowchart: Off-page Connector 76">
            <a:extLst>
              <a:ext uri="{FF2B5EF4-FFF2-40B4-BE49-F238E27FC236}">
                <a16:creationId xmlns:a16="http://schemas.microsoft.com/office/drawing/2014/main" id="{19D42258-C9AE-488F-ADB3-39EA31D8F3C1}"/>
              </a:ext>
            </a:extLst>
          </p:cNvPr>
          <p:cNvSpPr/>
          <p:nvPr/>
        </p:nvSpPr>
        <p:spPr>
          <a:xfrm>
            <a:off x="2557457" y="2121072"/>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Cloud Masking</a:t>
            </a:r>
          </a:p>
        </p:txBody>
      </p:sp>
      <p:sp>
        <p:nvSpPr>
          <p:cNvPr id="78" name="Flowchart: Off-page Connector 77">
            <a:extLst>
              <a:ext uri="{FF2B5EF4-FFF2-40B4-BE49-F238E27FC236}">
                <a16:creationId xmlns:a16="http://schemas.microsoft.com/office/drawing/2014/main" id="{A99CACF5-9B09-4678-A6DA-B7374FC31EA4}"/>
              </a:ext>
            </a:extLst>
          </p:cNvPr>
          <p:cNvSpPr/>
          <p:nvPr/>
        </p:nvSpPr>
        <p:spPr>
          <a:xfrm>
            <a:off x="2554365" y="2700491"/>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Mosaic Imagery</a:t>
            </a:r>
          </a:p>
        </p:txBody>
      </p:sp>
      <p:sp>
        <p:nvSpPr>
          <p:cNvPr id="79" name="Flowchart: Off-page Connector 78">
            <a:extLst>
              <a:ext uri="{FF2B5EF4-FFF2-40B4-BE49-F238E27FC236}">
                <a16:creationId xmlns:a16="http://schemas.microsoft.com/office/drawing/2014/main" id="{CA08BD3F-7243-44A0-8A2D-F1C0DF32380F}"/>
              </a:ext>
            </a:extLst>
          </p:cNvPr>
          <p:cNvSpPr/>
          <p:nvPr/>
        </p:nvSpPr>
        <p:spPr>
          <a:xfrm>
            <a:off x="2554365" y="3279080"/>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Calculate MNDWI</a:t>
            </a:r>
          </a:p>
        </p:txBody>
      </p:sp>
      <p:sp>
        <p:nvSpPr>
          <p:cNvPr id="81" name="Flowchart: Off-page Connector 80">
            <a:extLst>
              <a:ext uri="{FF2B5EF4-FFF2-40B4-BE49-F238E27FC236}">
                <a16:creationId xmlns:a16="http://schemas.microsoft.com/office/drawing/2014/main" id="{ED0282A5-2A13-4535-B450-B2C49FE624BF}"/>
              </a:ext>
            </a:extLst>
          </p:cNvPr>
          <p:cNvSpPr/>
          <p:nvPr/>
        </p:nvSpPr>
        <p:spPr>
          <a:xfrm>
            <a:off x="4259366" y="3284348"/>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Elevation Mask</a:t>
            </a:r>
          </a:p>
        </p:txBody>
      </p:sp>
      <p:sp>
        <p:nvSpPr>
          <p:cNvPr id="84" name="Flowchart: Off-page Connector 83">
            <a:extLst>
              <a:ext uri="{FF2B5EF4-FFF2-40B4-BE49-F238E27FC236}">
                <a16:creationId xmlns:a16="http://schemas.microsoft.com/office/drawing/2014/main" id="{726F6B6B-8669-4B6B-8D5B-369C66BBF13E}"/>
              </a:ext>
            </a:extLst>
          </p:cNvPr>
          <p:cNvSpPr/>
          <p:nvPr/>
        </p:nvSpPr>
        <p:spPr>
          <a:xfrm>
            <a:off x="4259366" y="2697539"/>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Speckle Filter</a:t>
            </a:r>
          </a:p>
        </p:txBody>
      </p:sp>
      <p:sp>
        <p:nvSpPr>
          <p:cNvPr id="88" name="Flowchart: Off-page Connector 87">
            <a:extLst>
              <a:ext uri="{FF2B5EF4-FFF2-40B4-BE49-F238E27FC236}">
                <a16:creationId xmlns:a16="http://schemas.microsoft.com/office/drawing/2014/main" id="{3296F81C-E161-4E18-91B9-10890212C5B6}"/>
              </a:ext>
            </a:extLst>
          </p:cNvPr>
          <p:cNvSpPr/>
          <p:nvPr/>
        </p:nvSpPr>
        <p:spPr>
          <a:xfrm>
            <a:off x="4259367" y="2111018"/>
            <a:ext cx="1537465" cy="579535"/>
          </a:xfrm>
          <a:prstGeom prst="flowChartOffpageConnector">
            <a:avLst/>
          </a:prstGeom>
          <a:solidFill>
            <a:srgbClr val="C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Pseudo-Terrain Flattening</a:t>
            </a:r>
          </a:p>
        </p:txBody>
      </p:sp>
      <p:sp>
        <p:nvSpPr>
          <p:cNvPr id="89" name="Flowchart: Manual Operation 88">
            <a:extLst>
              <a:ext uri="{FF2B5EF4-FFF2-40B4-BE49-F238E27FC236}">
                <a16:creationId xmlns:a16="http://schemas.microsoft.com/office/drawing/2014/main" id="{C38D4190-B727-4A06-9181-D61B93DA2700}"/>
              </a:ext>
            </a:extLst>
          </p:cNvPr>
          <p:cNvSpPr/>
          <p:nvPr/>
        </p:nvSpPr>
        <p:spPr>
          <a:xfrm>
            <a:off x="3017589" y="4409072"/>
            <a:ext cx="2239860" cy="395685"/>
          </a:xfrm>
          <a:prstGeom prst="flowChartManualOperation">
            <a:avLst/>
          </a:prstGeom>
          <a:solidFill>
            <a:srgbClr val="C5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Aggregate Outputs</a:t>
            </a:r>
          </a:p>
        </p:txBody>
      </p:sp>
      <p:sp>
        <p:nvSpPr>
          <p:cNvPr id="91" name="Flowchart: Manual Operation 90">
            <a:extLst>
              <a:ext uri="{FF2B5EF4-FFF2-40B4-BE49-F238E27FC236}">
                <a16:creationId xmlns:a16="http://schemas.microsoft.com/office/drawing/2014/main" id="{26D3425F-2E02-4445-A0DF-CD088A40E98E}"/>
              </a:ext>
            </a:extLst>
          </p:cNvPr>
          <p:cNvSpPr/>
          <p:nvPr/>
        </p:nvSpPr>
        <p:spPr>
          <a:xfrm>
            <a:off x="3018792" y="4864899"/>
            <a:ext cx="2239860" cy="395685"/>
          </a:xfrm>
          <a:prstGeom prst="flowChartManualOperation">
            <a:avLst/>
          </a:prstGeom>
          <a:solidFill>
            <a:srgbClr val="C5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Validation &amp; Statistics</a:t>
            </a:r>
          </a:p>
        </p:txBody>
      </p:sp>
      <p:sp>
        <p:nvSpPr>
          <p:cNvPr id="93" name="Flowchart: Manual Operation 92">
            <a:extLst>
              <a:ext uri="{FF2B5EF4-FFF2-40B4-BE49-F238E27FC236}">
                <a16:creationId xmlns:a16="http://schemas.microsoft.com/office/drawing/2014/main" id="{88537ED0-BA43-4FC2-99C9-C62CC69FCF89}"/>
              </a:ext>
            </a:extLst>
          </p:cNvPr>
          <p:cNvSpPr/>
          <p:nvPr/>
        </p:nvSpPr>
        <p:spPr>
          <a:xfrm>
            <a:off x="3017589" y="3932763"/>
            <a:ext cx="2239860" cy="395685"/>
          </a:xfrm>
          <a:prstGeom prst="flowChartManualOperation">
            <a:avLst/>
          </a:prstGeom>
          <a:solidFill>
            <a:srgbClr val="C5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Edge Otsu Threshold</a:t>
            </a:r>
          </a:p>
        </p:txBody>
      </p:sp>
      <p:sp>
        <p:nvSpPr>
          <p:cNvPr id="33" name="Flowchart: Terminator 32">
            <a:extLst>
              <a:ext uri="{FF2B5EF4-FFF2-40B4-BE49-F238E27FC236}">
                <a16:creationId xmlns:a16="http://schemas.microsoft.com/office/drawing/2014/main" id="{C9959F72-E1B2-459F-9F30-99771A30EDBD}"/>
              </a:ext>
            </a:extLst>
          </p:cNvPr>
          <p:cNvSpPr/>
          <p:nvPr/>
        </p:nvSpPr>
        <p:spPr>
          <a:xfrm>
            <a:off x="9603073" y="5984187"/>
            <a:ext cx="2446540" cy="661417"/>
          </a:xfrm>
          <a:prstGeom prst="flowChartTerminator">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Historical Surface Water Maps</a:t>
            </a:r>
          </a:p>
        </p:txBody>
      </p:sp>
      <p:sp>
        <p:nvSpPr>
          <p:cNvPr id="35" name="Flowchart: Terminator 34">
            <a:extLst>
              <a:ext uri="{FF2B5EF4-FFF2-40B4-BE49-F238E27FC236}">
                <a16:creationId xmlns:a16="http://schemas.microsoft.com/office/drawing/2014/main" id="{7A5CF513-96F3-42FB-AF1C-26C12671C41F}"/>
              </a:ext>
            </a:extLst>
          </p:cNvPr>
          <p:cNvSpPr/>
          <p:nvPr/>
        </p:nvSpPr>
        <p:spPr>
          <a:xfrm>
            <a:off x="7066034" y="5981484"/>
            <a:ext cx="2446540" cy="661417"/>
          </a:xfrm>
          <a:prstGeom prst="flowChartTerminator">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Precipitation Analysis</a:t>
            </a:r>
          </a:p>
        </p:txBody>
      </p:sp>
      <p:sp>
        <p:nvSpPr>
          <p:cNvPr id="36" name="Flowchart: Terminator 35">
            <a:extLst>
              <a:ext uri="{FF2B5EF4-FFF2-40B4-BE49-F238E27FC236}">
                <a16:creationId xmlns:a16="http://schemas.microsoft.com/office/drawing/2014/main" id="{02ED20EA-FBA8-4A82-8086-A1826ECD8B47}"/>
              </a:ext>
            </a:extLst>
          </p:cNvPr>
          <p:cNvSpPr/>
          <p:nvPr/>
        </p:nvSpPr>
        <p:spPr>
          <a:xfrm>
            <a:off x="4528995" y="5990593"/>
            <a:ext cx="2446540" cy="661417"/>
          </a:xfrm>
          <a:prstGeom prst="flowChartTerminator">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Century Gothic" panose="020B0502020202020204" pitchFamily="34" charset="0"/>
              </a:rPr>
              <a:t>Code Tutorial</a:t>
            </a:r>
          </a:p>
        </p:txBody>
      </p:sp>
      <p:cxnSp>
        <p:nvCxnSpPr>
          <p:cNvPr id="6" name="Straight Arrow Connector 5">
            <a:extLst>
              <a:ext uri="{FF2B5EF4-FFF2-40B4-BE49-F238E27FC236}">
                <a16:creationId xmlns:a16="http://schemas.microsoft.com/office/drawing/2014/main" id="{E94B00BA-A817-4CEC-9D66-C0CED0EF4C9E}"/>
              </a:ext>
            </a:extLst>
          </p:cNvPr>
          <p:cNvCxnSpPr>
            <a:cxnSpLocks/>
            <a:stCxn id="86" idx="4"/>
          </p:cNvCxnSpPr>
          <p:nvPr/>
        </p:nvCxnSpPr>
        <p:spPr>
          <a:xfrm flipH="1">
            <a:off x="5785818" y="3525315"/>
            <a:ext cx="986050" cy="11430"/>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36047AFB-463C-427F-A808-C8875858011D}"/>
              </a:ext>
            </a:extLst>
          </p:cNvPr>
          <p:cNvCxnSpPr>
            <a:stCxn id="19" idx="4"/>
          </p:cNvCxnSpPr>
          <p:nvPr/>
        </p:nvCxnSpPr>
        <p:spPr>
          <a:xfrm flipH="1">
            <a:off x="4977965" y="5073967"/>
            <a:ext cx="2364252" cy="14221"/>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0DE396CC-6344-4885-A671-98A2600AE252}"/>
              </a:ext>
            </a:extLst>
          </p:cNvPr>
          <p:cNvCxnSpPr>
            <a:cxnSpLocks/>
          </p:cNvCxnSpPr>
          <p:nvPr/>
        </p:nvCxnSpPr>
        <p:spPr>
          <a:xfrm>
            <a:off x="8483144" y="2064437"/>
            <a:ext cx="0" cy="39170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CBB0FD39-51FE-46FA-B455-AF5AB0F87998}"/>
              </a:ext>
            </a:extLst>
          </p:cNvPr>
          <p:cNvCxnSpPr>
            <a:cxnSpLocks/>
          </p:cNvCxnSpPr>
          <p:nvPr/>
        </p:nvCxnSpPr>
        <p:spPr>
          <a:xfrm flipH="1">
            <a:off x="10825158" y="4135430"/>
            <a:ext cx="51" cy="18535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70B7EA50-71AE-48B6-8322-BB78C169BB61}"/>
              </a:ext>
            </a:extLst>
          </p:cNvPr>
          <p:cNvCxnSpPr>
            <a:cxnSpLocks/>
          </p:cNvCxnSpPr>
          <p:nvPr/>
        </p:nvCxnSpPr>
        <p:spPr>
          <a:xfrm flipH="1">
            <a:off x="3213978" y="5583314"/>
            <a:ext cx="1380" cy="4009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1CCA816D-E696-4D52-9135-55A237455333}"/>
              </a:ext>
            </a:extLst>
          </p:cNvPr>
          <p:cNvCxnSpPr/>
          <p:nvPr/>
        </p:nvCxnSpPr>
        <p:spPr>
          <a:xfrm>
            <a:off x="6750474" y="1447239"/>
            <a:ext cx="8353" cy="2079813"/>
          </a:xfrm>
          <a:prstGeom prst="straightConnector1">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4C318C4-A007-4849-B3CC-5155F164DB87}"/>
              </a:ext>
            </a:extLst>
          </p:cNvPr>
          <p:cNvCxnSpPr>
            <a:cxnSpLocks/>
          </p:cNvCxnSpPr>
          <p:nvPr/>
        </p:nvCxnSpPr>
        <p:spPr>
          <a:xfrm>
            <a:off x="4176991" y="5257239"/>
            <a:ext cx="1" cy="322731"/>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A95624E-063D-4A9E-8EBE-D827667CE129}"/>
              </a:ext>
            </a:extLst>
          </p:cNvPr>
          <p:cNvCxnSpPr>
            <a:cxnSpLocks/>
          </p:cNvCxnSpPr>
          <p:nvPr/>
        </p:nvCxnSpPr>
        <p:spPr>
          <a:xfrm>
            <a:off x="3217769" y="5579967"/>
            <a:ext cx="959223" cy="2"/>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432FA9D-FED8-4342-BEBB-7639A9A0DFFD}"/>
              </a:ext>
            </a:extLst>
          </p:cNvPr>
          <p:cNvCxnSpPr>
            <a:cxnSpLocks/>
          </p:cNvCxnSpPr>
          <p:nvPr/>
        </p:nvCxnSpPr>
        <p:spPr>
          <a:xfrm flipH="1">
            <a:off x="5795813" y="4604837"/>
            <a:ext cx="1380" cy="13794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804DE22C-B332-4452-9ED4-CF8759B9DC85}"/>
              </a:ext>
            </a:extLst>
          </p:cNvPr>
          <p:cNvCxnSpPr>
            <a:cxnSpLocks/>
          </p:cNvCxnSpPr>
          <p:nvPr/>
        </p:nvCxnSpPr>
        <p:spPr>
          <a:xfrm>
            <a:off x="5027518" y="4601489"/>
            <a:ext cx="768724" cy="8661"/>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2DABCF0-461E-4802-8755-0DFE116745DA}"/>
              </a:ext>
            </a:extLst>
          </p:cNvPr>
          <p:cNvCxnSpPr>
            <a:cxnSpLocks/>
          </p:cNvCxnSpPr>
          <p:nvPr/>
        </p:nvCxnSpPr>
        <p:spPr>
          <a:xfrm>
            <a:off x="5027517" y="4125238"/>
            <a:ext cx="5799655" cy="17320"/>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A6A9A50-DE1D-45A8-AC44-2205555005BD}"/>
              </a:ext>
            </a:extLst>
          </p:cNvPr>
          <p:cNvCxnSpPr>
            <a:cxnSpLocks/>
          </p:cNvCxnSpPr>
          <p:nvPr/>
        </p:nvCxnSpPr>
        <p:spPr>
          <a:xfrm flipH="1">
            <a:off x="7338986" y="2988557"/>
            <a:ext cx="306" cy="2097131"/>
          </a:xfrm>
          <a:prstGeom prst="straightConnector1">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55D42B7-4649-48C9-8706-B5B46422E38C}"/>
              </a:ext>
            </a:extLst>
          </p:cNvPr>
          <p:cNvCxnSpPr>
            <a:cxnSpLocks/>
          </p:cNvCxnSpPr>
          <p:nvPr/>
        </p:nvCxnSpPr>
        <p:spPr>
          <a:xfrm flipH="1">
            <a:off x="7338986" y="2988557"/>
            <a:ext cx="3437965" cy="10291"/>
          </a:xfrm>
          <a:prstGeom prst="straightConnector1">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489D7AF-DDA3-44BE-8379-79E59F878C95}"/>
              </a:ext>
            </a:extLst>
          </p:cNvPr>
          <p:cNvCxnSpPr>
            <a:cxnSpLocks/>
          </p:cNvCxnSpPr>
          <p:nvPr/>
        </p:nvCxnSpPr>
        <p:spPr>
          <a:xfrm>
            <a:off x="10750974" y="1447238"/>
            <a:ext cx="8353" cy="1534291"/>
          </a:xfrm>
          <a:prstGeom prst="straightConnector1">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883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592A15-5937-4644-98C2-0C6CFA7EC5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70593" y="325951"/>
            <a:ext cx="7991557" cy="6175294"/>
          </a:xfrm>
          <a:prstGeom prst="rect">
            <a:avLst/>
          </a:prstGeom>
        </p:spPr>
      </p:pic>
      <p:sp>
        <p:nvSpPr>
          <p:cNvPr id="4" name="Title 4">
            <a:extLst>
              <a:ext uri="{FF2B5EF4-FFF2-40B4-BE49-F238E27FC236}">
                <a16:creationId xmlns:a16="http://schemas.microsoft.com/office/drawing/2014/main" id="{365D367A-96C6-6D4D-B280-2320B2CF7963}"/>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LANDCOVER</a:t>
            </a:r>
            <a:endParaRPr lang="en-US"/>
          </a:p>
        </p:txBody>
      </p:sp>
      <p:pic>
        <p:nvPicPr>
          <p:cNvPr id="17" name="Graphic 16" descr="Arrow Up with solid fill">
            <a:extLst>
              <a:ext uri="{FF2B5EF4-FFF2-40B4-BE49-F238E27FC236}">
                <a16:creationId xmlns:a16="http://schemas.microsoft.com/office/drawing/2014/main" id="{E2F0E01E-651A-7244-8339-0333F1CC05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14020" y="5888079"/>
            <a:ext cx="422317" cy="412333"/>
          </a:xfrm>
          <a:prstGeom prst="rect">
            <a:avLst/>
          </a:prstGeom>
        </p:spPr>
      </p:pic>
      <p:grpSp>
        <p:nvGrpSpPr>
          <p:cNvPr id="22" name="Group 21">
            <a:extLst>
              <a:ext uri="{FF2B5EF4-FFF2-40B4-BE49-F238E27FC236}">
                <a16:creationId xmlns:a16="http://schemas.microsoft.com/office/drawing/2014/main" id="{2A655F52-D98D-B148-970D-8997C1F36832}"/>
              </a:ext>
            </a:extLst>
          </p:cNvPr>
          <p:cNvGrpSpPr/>
          <p:nvPr/>
        </p:nvGrpSpPr>
        <p:grpSpPr>
          <a:xfrm>
            <a:off x="9607761" y="5939369"/>
            <a:ext cx="1950827" cy="293375"/>
            <a:chOff x="9607761" y="5939369"/>
            <a:chExt cx="1950827" cy="293375"/>
          </a:xfrm>
        </p:grpSpPr>
        <p:sp>
          <p:nvSpPr>
            <p:cNvPr id="19" name="TextBox 18">
              <a:extLst>
                <a:ext uri="{FF2B5EF4-FFF2-40B4-BE49-F238E27FC236}">
                  <a16:creationId xmlns:a16="http://schemas.microsoft.com/office/drawing/2014/main" id="{BFC41FD0-A8A4-684D-ABBE-CF35733A1F71}"/>
                </a:ext>
              </a:extLst>
            </p:cNvPr>
            <p:cNvSpPr txBox="1"/>
            <p:nvPr/>
          </p:nvSpPr>
          <p:spPr>
            <a:xfrm>
              <a:off x="9607761" y="5939369"/>
              <a:ext cx="222038" cy="276999"/>
            </a:xfrm>
            <a:prstGeom prst="rect">
              <a:avLst/>
            </a:prstGeom>
            <a:noFill/>
          </p:spPr>
          <p:txBody>
            <a:bodyPr wrap="square" rtlCol="0">
              <a:spAutoFit/>
            </a:bodyPr>
            <a:lstStyle/>
            <a:p>
              <a:r>
                <a:rPr lang="en-US" sz="1200">
                  <a:latin typeface="Century Gothic" panose="020B0502020202020204" pitchFamily="34" charset="0"/>
                </a:rPr>
                <a:t>0</a:t>
              </a:r>
            </a:p>
          </p:txBody>
        </p:sp>
        <p:sp>
          <p:nvSpPr>
            <p:cNvPr id="20" name="TextBox 19">
              <a:extLst>
                <a:ext uri="{FF2B5EF4-FFF2-40B4-BE49-F238E27FC236}">
                  <a16:creationId xmlns:a16="http://schemas.microsoft.com/office/drawing/2014/main" id="{DC605754-8636-564A-9EF6-321E25AC67FB}"/>
                </a:ext>
              </a:extLst>
            </p:cNvPr>
            <p:cNvSpPr txBox="1"/>
            <p:nvPr/>
          </p:nvSpPr>
          <p:spPr>
            <a:xfrm>
              <a:off x="10154247" y="5955745"/>
              <a:ext cx="548265" cy="276999"/>
            </a:xfrm>
            <a:prstGeom prst="rect">
              <a:avLst/>
            </a:prstGeom>
            <a:noFill/>
          </p:spPr>
          <p:txBody>
            <a:bodyPr wrap="square" rtlCol="0">
              <a:spAutoFit/>
            </a:bodyPr>
            <a:lstStyle/>
            <a:p>
              <a:r>
                <a:rPr lang="en-US" sz="1200">
                  <a:latin typeface="Century Gothic" panose="020B0502020202020204" pitchFamily="34" charset="0"/>
                </a:rPr>
                <a:t>100</a:t>
              </a:r>
            </a:p>
          </p:txBody>
        </p:sp>
        <p:sp>
          <p:nvSpPr>
            <p:cNvPr id="21" name="TextBox 20">
              <a:extLst>
                <a:ext uri="{FF2B5EF4-FFF2-40B4-BE49-F238E27FC236}">
                  <a16:creationId xmlns:a16="http://schemas.microsoft.com/office/drawing/2014/main" id="{CF3A8103-4B05-5F4A-A8D6-ACFFED0BEF9B}"/>
                </a:ext>
              </a:extLst>
            </p:cNvPr>
            <p:cNvSpPr txBox="1"/>
            <p:nvPr/>
          </p:nvSpPr>
          <p:spPr>
            <a:xfrm>
              <a:off x="10834073" y="5955745"/>
              <a:ext cx="724515" cy="276999"/>
            </a:xfrm>
            <a:prstGeom prst="rect">
              <a:avLst/>
            </a:prstGeom>
            <a:noFill/>
          </p:spPr>
          <p:txBody>
            <a:bodyPr wrap="square" rtlCol="0">
              <a:spAutoFit/>
            </a:bodyPr>
            <a:lstStyle/>
            <a:p>
              <a:r>
                <a:rPr lang="en-US" sz="1200">
                  <a:latin typeface="Century Gothic" panose="020B0502020202020204" pitchFamily="34" charset="0"/>
                </a:rPr>
                <a:t>200 Km</a:t>
              </a:r>
            </a:p>
          </p:txBody>
        </p:sp>
      </p:grpSp>
      <p:grpSp>
        <p:nvGrpSpPr>
          <p:cNvPr id="40" name="Group 39">
            <a:extLst>
              <a:ext uri="{FF2B5EF4-FFF2-40B4-BE49-F238E27FC236}">
                <a16:creationId xmlns:a16="http://schemas.microsoft.com/office/drawing/2014/main" id="{A4769DFE-2C0C-7145-A65A-375057F4C6E0}"/>
              </a:ext>
            </a:extLst>
          </p:cNvPr>
          <p:cNvGrpSpPr/>
          <p:nvPr/>
        </p:nvGrpSpPr>
        <p:grpSpPr>
          <a:xfrm>
            <a:off x="354302" y="1276563"/>
            <a:ext cx="8023476" cy="4700710"/>
            <a:chOff x="664706" y="1463305"/>
            <a:chExt cx="2728011" cy="1833690"/>
          </a:xfrm>
        </p:grpSpPr>
        <p:sp>
          <p:nvSpPr>
            <p:cNvPr id="7" name="TextBox 6">
              <a:extLst>
                <a:ext uri="{FF2B5EF4-FFF2-40B4-BE49-F238E27FC236}">
                  <a16:creationId xmlns:a16="http://schemas.microsoft.com/office/drawing/2014/main" id="{A7EDF987-D2B3-F049-AF80-55DB8E690733}"/>
                </a:ext>
              </a:extLst>
            </p:cNvPr>
            <p:cNvSpPr txBox="1"/>
            <p:nvPr/>
          </p:nvSpPr>
          <p:spPr>
            <a:xfrm>
              <a:off x="921062" y="1477250"/>
              <a:ext cx="2471655" cy="1796897"/>
            </a:xfrm>
            <a:prstGeom prst="rect">
              <a:avLst/>
            </a:prstGeom>
            <a:noFill/>
          </p:spPr>
          <p:txBody>
            <a:bodyPr wrap="square" lIns="91440" tIns="45720" rIns="91440" bIns="45720" rtlCol="0" anchor="t">
              <a:spAutoFit/>
            </a:bodyPr>
            <a:lstStyle/>
            <a:p>
              <a:pPr>
                <a:spcBef>
                  <a:spcPts val="230"/>
                </a:spcBef>
              </a:pPr>
              <a:r>
                <a:rPr lang="en-US" dirty="0">
                  <a:solidFill>
                    <a:schemeClr val="tx1">
                      <a:lumMod val="75000"/>
                      <a:lumOff val="25000"/>
                    </a:schemeClr>
                  </a:solidFill>
                  <a:latin typeface="Century Gothic"/>
                </a:rPr>
                <a:t>Forest</a:t>
              </a:r>
            </a:p>
            <a:p>
              <a:pPr>
                <a:spcBef>
                  <a:spcPts val="229"/>
                </a:spcBef>
              </a:pPr>
              <a:endParaRPr lang="en-US" dirty="0">
                <a:solidFill>
                  <a:schemeClr val="tx1">
                    <a:lumMod val="75000"/>
                    <a:lumOff val="25000"/>
                  </a:schemeClr>
                </a:solidFill>
                <a:latin typeface="Century Gothic"/>
              </a:endParaRPr>
            </a:p>
            <a:p>
              <a:pPr>
                <a:spcBef>
                  <a:spcPts val="229"/>
                </a:spcBef>
              </a:pPr>
              <a:r>
                <a:rPr lang="en-US" dirty="0">
                  <a:solidFill>
                    <a:schemeClr val="tx1">
                      <a:lumMod val="75000"/>
                      <a:lumOff val="25000"/>
                    </a:schemeClr>
                  </a:solidFill>
                  <a:latin typeface="Century Gothic"/>
                </a:rPr>
                <a:t>Vegetated</a:t>
              </a:r>
              <a:endParaRPr lang="en-US" dirty="0">
                <a:solidFill>
                  <a:schemeClr val="tx1">
                    <a:lumMod val="75000"/>
                    <a:lumOff val="25000"/>
                  </a:schemeClr>
                </a:solidFill>
                <a:latin typeface="Century Gothic"/>
                <a:cs typeface="Calibri"/>
              </a:endParaRPr>
            </a:p>
            <a:p>
              <a:pPr>
                <a:spcBef>
                  <a:spcPts val="229"/>
                </a:spcBef>
              </a:pPr>
              <a:endParaRPr lang="en-US" dirty="0">
                <a:solidFill>
                  <a:schemeClr val="tx1">
                    <a:lumMod val="75000"/>
                    <a:lumOff val="25000"/>
                  </a:schemeClr>
                </a:solidFill>
                <a:latin typeface="Century Gothic"/>
              </a:endParaRPr>
            </a:p>
            <a:p>
              <a:pPr>
                <a:spcBef>
                  <a:spcPts val="229"/>
                </a:spcBef>
              </a:pPr>
              <a:r>
                <a:rPr lang="en-US" dirty="0">
                  <a:solidFill>
                    <a:schemeClr val="tx1">
                      <a:lumMod val="75000"/>
                      <a:lumOff val="25000"/>
                    </a:schemeClr>
                  </a:solidFill>
                  <a:latin typeface="Century Gothic"/>
                </a:rPr>
                <a:t>Cropland</a:t>
              </a:r>
              <a:endParaRPr lang="en-US" dirty="0">
                <a:solidFill>
                  <a:schemeClr val="tx1">
                    <a:lumMod val="75000"/>
                    <a:lumOff val="25000"/>
                  </a:schemeClr>
                </a:solidFill>
                <a:latin typeface="Century Gothic"/>
                <a:cs typeface="Calibri"/>
              </a:endParaRPr>
            </a:p>
            <a:p>
              <a:pPr>
                <a:spcBef>
                  <a:spcPts val="229"/>
                </a:spcBef>
              </a:pPr>
              <a:endParaRPr lang="en-US" dirty="0">
                <a:solidFill>
                  <a:schemeClr val="tx1">
                    <a:lumMod val="75000"/>
                    <a:lumOff val="25000"/>
                  </a:schemeClr>
                </a:solidFill>
                <a:latin typeface="Century Gothic"/>
              </a:endParaRPr>
            </a:p>
            <a:p>
              <a:pPr>
                <a:spcBef>
                  <a:spcPts val="229"/>
                </a:spcBef>
              </a:pPr>
              <a:r>
                <a:rPr lang="en-US" dirty="0">
                  <a:solidFill>
                    <a:schemeClr val="tx1">
                      <a:lumMod val="75000"/>
                      <a:lumOff val="25000"/>
                    </a:schemeClr>
                  </a:solidFill>
                  <a:latin typeface="Century Gothic"/>
                </a:rPr>
                <a:t>Built up</a:t>
              </a:r>
              <a:endParaRPr lang="en-US" dirty="0">
                <a:solidFill>
                  <a:schemeClr val="tx1">
                    <a:lumMod val="75000"/>
                    <a:lumOff val="25000"/>
                  </a:schemeClr>
                </a:solidFill>
                <a:latin typeface="Century Gothic"/>
                <a:cs typeface="Calibri"/>
              </a:endParaRPr>
            </a:p>
            <a:p>
              <a:pPr>
                <a:spcBef>
                  <a:spcPts val="229"/>
                </a:spcBef>
              </a:pPr>
              <a:endParaRPr lang="en-US" dirty="0">
                <a:solidFill>
                  <a:schemeClr val="tx1">
                    <a:lumMod val="75000"/>
                    <a:lumOff val="25000"/>
                  </a:schemeClr>
                </a:solidFill>
                <a:latin typeface="Century Gothic"/>
              </a:endParaRPr>
            </a:p>
            <a:p>
              <a:pPr>
                <a:spcBef>
                  <a:spcPts val="229"/>
                </a:spcBef>
              </a:pPr>
              <a:r>
                <a:rPr lang="en-US" dirty="0">
                  <a:solidFill>
                    <a:schemeClr val="tx1">
                      <a:lumMod val="75000"/>
                      <a:lumOff val="25000"/>
                    </a:schemeClr>
                  </a:solidFill>
                  <a:latin typeface="Century Gothic"/>
                </a:rPr>
                <a:t>Bare / sparse vegetated</a:t>
              </a:r>
              <a:endParaRPr lang="en-US" dirty="0">
                <a:solidFill>
                  <a:schemeClr val="tx1">
                    <a:lumMod val="75000"/>
                    <a:lumOff val="25000"/>
                  </a:schemeClr>
                </a:solidFill>
                <a:cs typeface="Calibri"/>
              </a:endParaRPr>
            </a:p>
            <a:p>
              <a:pPr>
                <a:spcBef>
                  <a:spcPts val="229"/>
                </a:spcBef>
              </a:pPr>
              <a:endParaRPr lang="en-US" dirty="0">
                <a:solidFill>
                  <a:schemeClr val="tx1">
                    <a:lumMod val="75000"/>
                    <a:lumOff val="25000"/>
                  </a:schemeClr>
                </a:solidFill>
                <a:latin typeface="Century Gothic"/>
              </a:endParaRPr>
            </a:p>
            <a:p>
              <a:pPr>
                <a:spcBef>
                  <a:spcPts val="229"/>
                </a:spcBef>
              </a:pPr>
              <a:r>
                <a:rPr lang="en-US" dirty="0">
                  <a:solidFill>
                    <a:schemeClr val="tx1">
                      <a:lumMod val="75000"/>
                      <a:lumOff val="25000"/>
                    </a:schemeClr>
                  </a:solidFill>
                  <a:latin typeface="Century Gothic"/>
                </a:rPr>
                <a:t>Permanent water</a:t>
              </a:r>
              <a:endParaRPr lang="en-US" dirty="0">
                <a:solidFill>
                  <a:schemeClr val="tx1">
                    <a:lumMod val="75000"/>
                    <a:lumOff val="25000"/>
                  </a:schemeClr>
                </a:solidFill>
                <a:cs typeface="Calibri"/>
              </a:endParaRPr>
            </a:p>
            <a:p>
              <a:pPr>
                <a:spcBef>
                  <a:spcPts val="229"/>
                </a:spcBef>
              </a:pPr>
              <a:endParaRPr lang="en-US" dirty="0">
                <a:solidFill>
                  <a:schemeClr val="tx1">
                    <a:lumMod val="75000"/>
                    <a:lumOff val="25000"/>
                  </a:schemeClr>
                </a:solidFill>
                <a:latin typeface="Century Gothic"/>
              </a:endParaRPr>
            </a:p>
            <a:p>
              <a:pPr>
                <a:spcBef>
                  <a:spcPts val="229"/>
                </a:spcBef>
              </a:pPr>
              <a:r>
                <a:rPr lang="en-US" dirty="0">
                  <a:solidFill>
                    <a:schemeClr val="tx1">
                      <a:lumMod val="75000"/>
                      <a:lumOff val="25000"/>
                    </a:schemeClr>
                  </a:solidFill>
                  <a:latin typeface="Century Gothic"/>
                </a:rPr>
                <a:t>Wetland / mangroves</a:t>
              </a:r>
              <a:endParaRPr lang="en-US" dirty="0">
                <a:solidFill>
                  <a:schemeClr val="tx1">
                    <a:lumMod val="75000"/>
                    <a:lumOff val="25000"/>
                  </a:schemeClr>
                </a:solidFill>
                <a:cs typeface="Calibri"/>
              </a:endParaRPr>
            </a:p>
            <a:p>
              <a:pPr>
                <a:spcBef>
                  <a:spcPts val="229"/>
                </a:spcBef>
              </a:pPr>
              <a:endParaRPr lang="en-US" dirty="0">
                <a:solidFill>
                  <a:schemeClr val="tx1">
                    <a:lumMod val="75000"/>
                    <a:lumOff val="25000"/>
                  </a:schemeClr>
                </a:solidFill>
                <a:latin typeface="Century Gothic"/>
              </a:endParaRPr>
            </a:p>
            <a:p>
              <a:pPr>
                <a:spcBef>
                  <a:spcPts val="229"/>
                </a:spcBef>
              </a:pPr>
              <a:r>
                <a:rPr lang="en-US" dirty="0">
                  <a:solidFill>
                    <a:schemeClr val="tx1">
                      <a:lumMod val="75000"/>
                      <a:lumOff val="25000"/>
                    </a:schemeClr>
                  </a:solidFill>
                  <a:latin typeface="Century Gothic"/>
                </a:rPr>
                <a:t>Country borders</a:t>
              </a:r>
              <a:endParaRPr lang="en-US" dirty="0">
                <a:solidFill>
                  <a:schemeClr val="tx1">
                    <a:lumMod val="75000"/>
                    <a:lumOff val="25000"/>
                  </a:schemeClr>
                </a:solidFill>
                <a:cs typeface="Calibri"/>
              </a:endParaRPr>
            </a:p>
          </p:txBody>
        </p:sp>
        <p:grpSp>
          <p:nvGrpSpPr>
            <p:cNvPr id="39" name="Group 38">
              <a:extLst>
                <a:ext uri="{FF2B5EF4-FFF2-40B4-BE49-F238E27FC236}">
                  <a16:creationId xmlns:a16="http://schemas.microsoft.com/office/drawing/2014/main" id="{448F859E-CDAD-EA4B-B219-53FC54DB1410}"/>
                </a:ext>
              </a:extLst>
            </p:cNvPr>
            <p:cNvGrpSpPr/>
            <p:nvPr/>
          </p:nvGrpSpPr>
          <p:grpSpPr>
            <a:xfrm>
              <a:off x="664706" y="1463305"/>
              <a:ext cx="246580" cy="1833690"/>
              <a:chOff x="664706" y="1463305"/>
              <a:chExt cx="246580" cy="1833690"/>
            </a:xfrm>
          </p:grpSpPr>
          <p:sp>
            <p:nvSpPr>
              <p:cNvPr id="8" name="Rectangle 7">
                <a:extLst>
                  <a:ext uri="{FF2B5EF4-FFF2-40B4-BE49-F238E27FC236}">
                    <a16:creationId xmlns:a16="http://schemas.microsoft.com/office/drawing/2014/main" id="{86EA252A-3CEB-E34A-AEEC-6C0070582CB1}"/>
                  </a:ext>
                </a:extLst>
              </p:cNvPr>
              <p:cNvSpPr/>
              <p:nvPr/>
            </p:nvSpPr>
            <p:spPr>
              <a:xfrm>
                <a:off x="664706" y="1463305"/>
                <a:ext cx="246580" cy="146161"/>
              </a:xfrm>
              <a:prstGeom prst="rect">
                <a:avLst/>
              </a:prstGeom>
              <a:solidFill>
                <a:srgbClr val="4B73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57F257-60D6-894E-8D73-298FD75C790F}"/>
                  </a:ext>
                </a:extLst>
              </p:cNvPr>
              <p:cNvSpPr/>
              <p:nvPr/>
            </p:nvSpPr>
            <p:spPr>
              <a:xfrm>
                <a:off x="664706" y="1704381"/>
                <a:ext cx="246580" cy="146161"/>
              </a:xfrm>
              <a:prstGeom prst="rect">
                <a:avLst/>
              </a:prstGeom>
              <a:solidFill>
                <a:srgbClr val="A7A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CA65A5-579D-F747-ADBB-6271779EC8BB}"/>
                  </a:ext>
                </a:extLst>
              </p:cNvPr>
              <p:cNvSpPr/>
              <p:nvPr/>
            </p:nvSpPr>
            <p:spPr>
              <a:xfrm>
                <a:off x="664706" y="1945457"/>
                <a:ext cx="246580" cy="146161"/>
              </a:xfrm>
              <a:prstGeom prst="rect">
                <a:avLst/>
              </a:prstGeom>
              <a:solidFill>
                <a:srgbClr val="C75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86B7D8-F8BC-9C4D-A660-3118F42F84BA}"/>
                  </a:ext>
                </a:extLst>
              </p:cNvPr>
              <p:cNvSpPr/>
              <p:nvPr/>
            </p:nvSpPr>
            <p:spPr>
              <a:xfrm>
                <a:off x="664706" y="2186533"/>
                <a:ext cx="246580" cy="146161"/>
              </a:xfrm>
              <a:prstGeom prst="rect">
                <a:avLst/>
              </a:prstGeom>
              <a:solidFill>
                <a:srgbClr val="FCF633"/>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E13C17-A8B8-EA49-A0B7-B9DAEEA98606}"/>
                  </a:ext>
                </a:extLst>
              </p:cNvPr>
              <p:cNvSpPr/>
              <p:nvPr/>
            </p:nvSpPr>
            <p:spPr>
              <a:xfrm>
                <a:off x="664706" y="2427609"/>
                <a:ext cx="246580" cy="146161"/>
              </a:xfrm>
              <a:prstGeom prst="rect">
                <a:avLst/>
              </a:prstGeom>
              <a:solidFill>
                <a:srgbClr val="E0E0E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15B577-B6F4-3247-99B1-37A22032AD43}"/>
                  </a:ext>
                </a:extLst>
              </p:cNvPr>
              <p:cNvSpPr/>
              <p:nvPr/>
            </p:nvSpPr>
            <p:spPr>
              <a:xfrm>
                <a:off x="664706" y="2668685"/>
                <a:ext cx="246580" cy="146161"/>
              </a:xfrm>
              <a:prstGeom prst="rect">
                <a:avLst/>
              </a:prstGeom>
              <a:solidFill>
                <a:srgbClr val="004DA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5460661-3C21-B24D-AC66-415718908057}"/>
                  </a:ext>
                </a:extLst>
              </p:cNvPr>
              <p:cNvSpPr/>
              <p:nvPr/>
            </p:nvSpPr>
            <p:spPr>
              <a:xfrm>
                <a:off x="664706" y="2909761"/>
                <a:ext cx="246580" cy="146161"/>
              </a:xfrm>
              <a:prstGeom prst="rect">
                <a:avLst/>
              </a:prstGeom>
              <a:solidFill>
                <a:srgbClr val="D19E57"/>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1118FB9-A497-464A-AA8A-4B7964E0D342}"/>
                  </a:ext>
                </a:extLst>
              </p:cNvPr>
              <p:cNvGrpSpPr/>
              <p:nvPr/>
            </p:nvGrpSpPr>
            <p:grpSpPr>
              <a:xfrm>
                <a:off x="664706" y="3150834"/>
                <a:ext cx="246580" cy="146161"/>
                <a:chOff x="673703" y="3150834"/>
                <a:chExt cx="246580" cy="146161"/>
              </a:xfrm>
            </p:grpSpPr>
            <p:sp>
              <p:nvSpPr>
                <p:cNvPr id="23" name="Rectangle 22">
                  <a:extLst>
                    <a:ext uri="{FF2B5EF4-FFF2-40B4-BE49-F238E27FC236}">
                      <a16:creationId xmlns:a16="http://schemas.microsoft.com/office/drawing/2014/main" id="{7B504712-52F0-F047-8642-E4F7F963ED5C}"/>
                    </a:ext>
                  </a:extLst>
                </p:cNvPr>
                <p:cNvSpPr/>
                <p:nvPr/>
              </p:nvSpPr>
              <p:spPr>
                <a:xfrm>
                  <a:off x="673703" y="3150834"/>
                  <a:ext cx="246580" cy="146161"/>
                </a:xfrm>
                <a:prstGeom prst="rect">
                  <a:avLst/>
                </a:prstGeom>
                <a:solidFill>
                  <a:schemeClr val="tx1">
                    <a:lumMod val="50000"/>
                    <a:lumOff val="5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741AF6E0-8F1E-0849-91CF-904CD4B35FC0}"/>
                    </a:ext>
                  </a:extLst>
                </p:cNvPr>
                <p:cNvSpPr/>
                <p:nvPr/>
              </p:nvSpPr>
              <p:spPr>
                <a:xfrm>
                  <a:off x="683342" y="3185396"/>
                  <a:ext cx="219399" cy="74069"/>
                </a:xfrm>
                <a:custGeom>
                  <a:avLst/>
                  <a:gdLst>
                    <a:gd name="connsiteX0" fmla="*/ 0 w 219399"/>
                    <a:gd name="connsiteY0" fmla="*/ 54333 h 74069"/>
                    <a:gd name="connsiteX1" fmla="*/ 73742 w 219399"/>
                    <a:gd name="connsiteY1" fmla="*/ 256 h 74069"/>
                    <a:gd name="connsiteX2" fmla="*/ 147484 w 219399"/>
                    <a:gd name="connsiteY2" fmla="*/ 73998 h 74069"/>
                    <a:gd name="connsiteX3" fmla="*/ 211393 w 219399"/>
                    <a:gd name="connsiteY3" fmla="*/ 15004 h 74069"/>
                    <a:gd name="connsiteX4" fmla="*/ 216310 w 219399"/>
                    <a:gd name="connsiteY4" fmla="*/ 15004 h 74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99" h="74069">
                      <a:moveTo>
                        <a:pt x="0" y="54333"/>
                      </a:moveTo>
                      <a:cubicBezTo>
                        <a:pt x="24580" y="25656"/>
                        <a:pt x="49161" y="-3021"/>
                        <a:pt x="73742" y="256"/>
                      </a:cubicBezTo>
                      <a:cubicBezTo>
                        <a:pt x="98323" y="3533"/>
                        <a:pt x="124542" y="71540"/>
                        <a:pt x="147484" y="73998"/>
                      </a:cubicBezTo>
                      <a:cubicBezTo>
                        <a:pt x="170426" y="76456"/>
                        <a:pt x="211393" y="15004"/>
                        <a:pt x="211393" y="15004"/>
                      </a:cubicBezTo>
                      <a:cubicBezTo>
                        <a:pt x="222864" y="5172"/>
                        <a:pt x="219587" y="10088"/>
                        <a:pt x="216310" y="1500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191610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B53F5615-9452-4976-86F8-4CD71600A4CF}"/>
              </a:ext>
            </a:extLst>
          </p:cNvPr>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73B52"/>
                </a:solidFill>
                <a:latin typeface="Century Gothic"/>
              </a:rPr>
              <a:t>HISTORICAL SURFACE WATER METHODS</a:t>
            </a:r>
          </a:p>
        </p:txBody>
      </p:sp>
      <p:graphicFrame>
        <p:nvGraphicFramePr>
          <p:cNvPr id="2" name="Diagram 2">
            <a:extLst>
              <a:ext uri="{FF2B5EF4-FFF2-40B4-BE49-F238E27FC236}">
                <a16:creationId xmlns:a16="http://schemas.microsoft.com/office/drawing/2014/main" id="{3250ED85-BDDA-4375-BA3E-0FD14DEDE17E}"/>
              </a:ext>
            </a:extLst>
          </p:cNvPr>
          <p:cNvGraphicFramePr/>
          <p:nvPr>
            <p:extLst>
              <p:ext uri="{D42A27DB-BD31-4B8C-83A1-F6EECF244321}">
                <p14:modId xmlns:p14="http://schemas.microsoft.com/office/powerpoint/2010/main" val="2847816564"/>
              </p:ext>
            </p:extLst>
          </p:nvPr>
        </p:nvGraphicFramePr>
        <p:xfrm>
          <a:off x="190499" y="1308498"/>
          <a:ext cx="6125763" cy="4735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28" name="Rectangle: Diagonal Corners Snipped 2327">
            <a:extLst>
              <a:ext uri="{FF2B5EF4-FFF2-40B4-BE49-F238E27FC236}">
                <a16:creationId xmlns:a16="http://schemas.microsoft.com/office/drawing/2014/main" id="{6EE45DBE-4AA7-4384-97DF-5FBB17C47F18}"/>
              </a:ext>
            </a:extLst>
          </p:cNvPr>
          <p:cNvSpPr/>
          <p:nvPr/>
        </p:nvSpPr>
        <p:spPr>
          <a:xfrm rot="5400000">
            <a:off x="6846440" y="1166712"/>
            <a:ext cx="3662518" cy="4972543"/>
          </a:xfrm>
          <a:prstGeom prst="snip2Diag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0" name="TextBox 2329">
            <a:extLst>
              <a:ext uri="{FF2B5EF4-FFF2-40B4-BE49-F238E27FC236}">
                <a16:creationId xmlns:a16="http://schemas.microsoft.com/office/drawing/2014/main" id="{3F6D5772-88C5-46DB-8F89-35550A65A774}"/>
              </a:ext>
            </a:extLst>
          </p:cNvPr>
          <p:cNvSpPr txBox="1"/>
          <p:nvPr/>
        </p:nvSpPr>
        <p:spPr>
          <a:xfrm>
            <a:off x="6580424" y="5094751"/>
            <a:ext cx="3449847" cy="276999"/>
          </a:xfrm>
          <a:prstGeom prst="rect">
            <a:avLst/>
          </a:prstGeom>
          <a:noFill/>
        </p:spPr>
        <p:txBody>
          <a:bodyPr wrap="square" lIns="91440" tIns="45720" rIns="91440" bIns="45720" rtlCol="0" anchor="t">
            <a:spAutoFit/>
          </a:bodyPr>
          <a:lstStyle/>
          <a:p>
            <a:r>
              <a:rPr lang="en-US" sz="1200">
                <a:solidFill>
                  <a:schemeClr val="bg1"/>
                </a:solidFill>
                <a:latin typeface="Century Gothic"/>
              </a:rPr>
              <a:t>Image Credit: NASA</a:t>
            </a:r>
            <a:endParaRPr lang="en-US" sz="1200">
              <a:solidFill>
                <a:schemeClr val="bg1"/>
              </a:solidFill>
              <a:latin typeface="Century Gothic"/>
              <a:cs typeface="Calibri"/>
            </a:endParaRPr>
          </a:p>
        </p:txBody>
      </p:sp>
      <p:pic>
        <p:nvPicPr>
          <p:cNvPr id="2331" name="Picture 2331">
            <a:extLst>
              <a:ext uri="{FF2B5EF4-FFF2-40B4-BE49-F238E27FC236}">
                <a16:creationId xmlns:a16="http://schemas.microsoft.com/office/drawing/2014/main" id="{2574254C-6431-4FD1-B948-931D767809F9}"/>
              </a:ext>
            </a:extLst>
          </p:cNvPr>
          <p:cNvPicPr>
            <a:picLocks noChangeAspect="1"/>
          </p:cNvPicPr>
          <p:nvPr/>
        </p:nvPicPr>
        <p:blipFill>
          <a:blip r:embed="rId8"/>
          <a:stretch>
            <a:fillRect/>
          </a:stretch>
        </p:blipFill>
        <p:spPr>
          <a:xfrm>
            <a:off x="6700837" y="1724953"/>
            <a:ext cx="4808935" cy="3366419"/>
          </a:xfrm>
          <a:prstGeom prst="rect">
            <a:avLst/>
          </a:prstGeom>
        </p:spPr>
      </p:pic>
    </p:spTree>
    <p:extLst>
      <p:ext uri="{BB962C8B-B14F-4D97-AF65-F5344CB8AC3E}">
        <p14:creationId xmlns:p14="http://schemas.microsoft.com/office/powerpoint/2010/main" val="1025795674"/>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Sydney Neugebauer</DisplayName>
        <AccountId>10</AccountId>
        <AccountType/>
      </UserInfo>
      <UserInfo>
        <DisplayName>Kaitlyn Bretz</DisplayName>
        <AccountId>18</AccountId>
        <AccountType/>
      </UserInfo>
      <UserInfo>
        <DisplayName>SharingLinks.5221bb29-d94c-4771-b432-cefb506290e7.OrganizationEdit.57e88c3e-8551-4a89-906e-356ad33ef266</DisplayName>
        <AccountId>15</AccountId>
        <AccountType/>
      </UserInfo>
      <UserInfo>
        <DisplayName>Zachary Bengtsson</DisplayName>
        <AccountId>13</AccountId>
        <AccountType/>
      </UserInfo>
      <UserInfo>
        <DisplayName>Amanda Clayton</DisplayName>
        <AccountId>14</AccountId>
        <AccountType/>
      </UserInfo>
      <UserInfo>
        <DisplayName>Shelby Ingram</DisplayName>
        <AccountId>12</AccountId>
        <AccountType/>
      </UserInfo>
      <UserInfo>
        <DisplayName>Lauren Carey</DisplayName>
        <AccountId>588</AccountId>
        <AccountType/>
      </UserInfo>
      <UserInfo>
        <DisplayName>Paxton LaJoie</DisplayName>
        <AccountId>261</AccountId>
        <AccountType/>
      </UserInfo>
      <UserInfo>
        <DisplayName>Sophia Skoglund</DisplayName>
        <AccountId>466</AccountId>
        <AccountType/>
      </UserInfo>
      <UserInfo>
        <DisplayName>Erica Kriner</DisplayName>
        <AccountId>356</AccountId>
        <AccountType/>
      </UserInfo>
    </SharedWithUsers>
  </documentManagement>
</p:properties>
</file>

<file path=customXml/itemProps1.xml><?xml version="1.0" encoding="utf-8"?>
<ds:datastoreItem xmlns:ds="http://schemas.openxmlformats.org/officeDocument/2006/customXml" ds:itemID="{461022A0-6F96-40DF-BA9F-E12F980CA23A}"/>
</file>

<file path=customXml/itemProps2.xml><?xml version="1.0" encoding="utf-8"?>
<ds:datastoreItem xmlns:ds="http://schemas.openxmlformats.org/officeDocument/2006/customXml" ds:itemID="{943BEE3A-63C3-4F95-8612-14889B8F0783}">
  <ds:schemaRefs>
    <ds:schemaRef ds:uri="http://schemas.microsoft.com/sharepoint/v3/contenttype/forms"/>
  </ds:schemaRefs>
</ds:datastoreItem>
</file>

<file path=customXml/itemProps3.xml><?xml version="1.0" encoding="utf-8"?>
<ds:datastoreItem xmlns:ds="http://schemas.openxmlformats.org/officeDocument/2006/customXml" ds:itemID="{C54099B5-F74F-4A51-806F-A8E26A357937}">
  <ds:schemaRefs>
    <ds:schemaRef ds:uri="877ea699-ae78-4122-ac68-773db6b18bbd"/>
    <ds:schemaRef ds:uri="ed3ea483-9a81-48a0-9353-113f0d20b5e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e62cf21-107c-46f9-8b49-2794bb6ce1a0"/>
  </ds:schemaRefs>
</ds:datastoreItem>
</file>

<file path=docProps/app.xml><?xml version="1.0" encoding="utf-8"?>
<Properties xmlns="http://schemas.openxmlformats.org/officeDocument/2006/extended-properties" xmlns:vt="http://schemas.openxmlformats.org/officeDocument/2006/docPropsVTypes">
  <TotalTime>31</TotalTime>
  <Words>7493</Words>
  <Application>Microsoft Office PowerPoint</Application>
  <PresentationFormat>Widescreen</PresentationFormat>
  <Paragraphs>871</Paragraphs>
  <Slides>46</Slides>
  <Notes>46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46</vt:i4>
      </vt:variant>
    </vt:vector>
  </HeadingPairs>
  <TitlesOfParts>
    <vt:vector size="57" baseType="lpstr">
      <vt:lpstr>Arial</vt:lpstr>
      <vt:lpstr>Calibri</vt:lpstr>
      <vt:lpstr>Calibri Light</vt:lpstr>
      <vt:lpstr>Centur Gothic</vt:lpstr>
      <vt:lpstr>Century Gothic</vt:lpstr>
      <vt:lpstr>Webdings</vt:lpstr>
      <vt:lpstr>Wingdings</vt:lpstr>
      <vt:lpstr>Favorites</vt:lpstr>
      <vt:lpstr>Office Theme</vt:lpstr>
      <vt:lpstr>Office Theme</vt:lpstr>
      <vt:lpstr>Office Theme</vt:lpstr>
      <vt:lpstr>PowerPoint Presentation</vt:lpstr>
      <vt:lpstr>PowerPoint Presentation</vt:lpstr>
      <vt:lpstr>PowerPoint Presentation</vt:lpstr>
      <vt:lpstr>PowerPoint Presentation</vt:lpstr>
      <vt:lpstr>COMMUNITY CONCERNS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428</cp:revision>
  <dcterms:created xsi:type="dcterms:W3CDTF">2019-11-12T17:46:59Z</dcterms:created>
  <dcterms:modified xsi:type="dcterms:W3CDTF">2021-11-08T04:09:04Z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