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Zach Bengtsson" initials="ZB" lastIdx="6" clrIdx="1">
    <p:extLst>
      <p:ext uri="{19B8F6BF-5375-455C-9EA6-DF929625EA0E}">
        <p15:presenceInfo xmlns:p15="http://schemas.microsoft.com/office/powerpoint/2012/main" userId="Zach Bengtsson" providerId="None"/>
      </p:ext>
    </p:extLst>
  </p:cmAuthor>
  <p:cmAuthor id="3" name="Shelby I" initials="SI" lastIdx="10" clrIdx="2">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4"/>
    <a:srgbClr val="379CC3"/>
    <a:srgbClr val="238754"/>
    <a:srgbClr val="964135"/>
    <a:srgbClr val="389CC4"/>
    <a:srgbClr val="FFFFFF"/>
    <a:srgbClr val="7DB761"/>
    <a:srgbClr val="9299A8"/>
    <a:srgbClr val="7DB961"/>
    <a:srgbClr val="75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7" autoAdjust="0"/>
    <p:restoredTop sz="94660"/>
  </p:normalViewPr>
  <p:slideViewPr>
    <p:cSldViewPr snapToGrid="0">
      <p:cViewPr>
        <p:scale>
          <a:sx n="40" d="100"/>
          <a:sy n="40" d="100"/>
        </p:scale>
        <p:origin x="99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7BC66-FD2A-42C3-BCB8-6209502EE8F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9ACBF53-B1A3-47C8-A3C5-69F969997365}">
      <dgm:prSet phldrT="[Text]"/>
      <dgm:spPr>
        <a:solidFill>
          <a:srgbClr val="389CC4"/>
        </a:solidFill>
      </dgm:spPr>
      <dgm:t>
        <a:bodyPr/>
        <a:lstStyle/>
        <a:p>
          <a:r>
            <a:rPr lang="en-US" dirty="0">
              <a:latin typeface="+mj-lt"/>
            </a:rPr>
            <a:t>Tree Cover Isolation</a:t>
          </a:r>
        </a:p>
      </dgm:t>
    </dgm:pt>
    <dgm:pt modelId="{583E8577-5883-4D02-8826-3BE96CDA3D31}" type="parTrans" cxnId="{64173A17-A66E-425C-ACAE-ED5B0012B9CA}">
      <dgm:prSet/>
      <dgm:spPr/>
      <dgm:t>
        <a:bodyPr/>
        <a:lstStyle/>
        <a:p>
          <a:endParaRPr lang="en-US">
            <a:latin typeface="Garamond" panose="02020404030301010803" pitchFamily="18" charset="0"/>
          </a:endParaRPr>
        </a:p>
      </dgm:t>
    </dgm:pt>
    <dgm:pt modelId="{F99D5087-EECD-4BD8-B27E-321C57A77FCA}" type="sibTrans" cxnId="{64173A17-A66E-425C-ACAE-ED5B0012B9CA}">
      <dgm:prSet/>
      <dgm:spPr/>
      <dgm:t>
        <a:bodyPr/>
        <a:lstStyle/>
        <a:p>
          <a:endParaRPr lang="en-US">
            <a:latin typeface="Garamond" panose="02020404030301010803" pitchFamily="18" charset="0"/>
          </a:endParaRPr>
        </a:p>
      </dgm:t>
    </dgm:pt>
    <dgm:pt modelId="{2431E990-2DDB-48D2-843D-A47EF2B41723}">
      <dgm:prSet phldrT="[Text]" custT="1"/>
      <dgm:spPr>
        <a:ln>
          <a:solidFill>
            <a:srgbClr val="389CC4"/>
          </a:solidFill>
        </a:ln>
      </dgm:spPr>
      <dgm:t>
        <a:bodyPr/>
        <a:lstStyle/>
        <a:p>
          <a:r>
            <a:rPr lang="en-US" sz="2400" dirty="0">
              <a:solidFill>
                <a:schemeClr val="tx1">
                  <a:lumMod val="75000"/>
                  <a:lumOff val="25000"/>
                </a:schemeClr>
              </a:solidFill>
              <a:latin typeface="+mn-lt"/>
            </a:rPr>
            <a:t>Mosaic NAIP imagery and calculate NDVI</a:t>
          </a:r>
        </a:p>
      </dgm:t>
    </dgm:pt>
    <dgm:pt modelId="{9930A52C-AB73-42E6-9501-F8D9EDE6D129}" type="parTrans" cxnId="{55E7B59E-CE42-4E3E-B212-37D24839504A}">
      <dgm:prSet/>
      <dgm:spPr/>
      <dgm:t>
        <a:bodyPr/>
        <a:lstStyle/>
        <a:p>
          <a:endParaRPr lang="en-US">
            <a:latin typeface="Garamond" panose="02020404030301010803" pitchFamily="18" charset="0"/>
          </a:endParaRPr>
        </a:p>
      </dgm:t>
    </dgm:pt>
    <dgm:pt modelId="{951225A5-56E3-4A17-A219-96EEC160CC93}" type="sibTrans" cxnId="{55E7B59E-CE42-4E3E-B212-37D24839504A}">
      <dgm:prSet/>
      <dgm:spPr/>
      <dgm:t>
        <a:bodyPr/>
        <a:lstStyle/>
        <a:p>
          <a:endParaRPr lang="en-US">
            <a:latin typeface="Garamond" panose="02020404030301010803" pitchFamily="18" charset="0"/>
          </a:endParaRPr>
        </a:p>
      </dgm:t>
    </dgm:pt>
    <dgm:pt modelId="{46543937-0766-45DC-A4E6-49B5253D50A9}">
      <dgm:prSet phldrT="[Text]"/>
      <dgm:spPr>
        <a:solidFill>
          <a:srgbClr val="389CC4"/>
        </a:solidFill>
      </dgm:spPr>
      <dgm:t>
        <a:bodyPr/>
        <a:lstStyle/>
        <a:p>
          <a:r>
            <a:rPr lang="en-US" dirty="0">
              <a:latin typeface="+mj-lt"/>
            </a:rPr>
            <a:t>Mortality Detection</a:t>
          </a:r>
        </a:p>
      </dgm:t>
    </dgm:pt>
    <dgm:pt modelId="{47CE6F9C-5019-4A10-BCB6-6560F864C0C1}" type="parTrans" cxnId="{54DDA757-9439-4B15-A0EA-1FDE4990C713}">
      <dgm:prSet/>
      <dgm:spPr/>
      <dgm:t>
        <a:bodyPr/>
        <a:lstStyle/>
        <a:p>
          <a:endParaRPr lang="en-US">
            <a:latin typeface="Garamond" panose="02020404030301010803" pitchFamily="18" charset="0"/>
          </a:endParaRPr>
        </a:p>
      </dgm:t>
    </dgm:pt>
    <dgm:pt modelId="{6E991C3E-CACB-40FD-A37E-31FDEBD161CD}" type="sibTrans" cxnId="{54DDA757-9439-4B15-A0EA-1FDE4990C713}">
      <dgm:prSet/>
      <dgm:spPr/>
      <dgm:t>
        <a:bodyPr/>
        <a:lstStyle/>
        <a:p>
          <a:endParaRPr lang="en-US">
            <a:latin typeface="Garamond" panose="02020404030301010803" pitchFamily="18" charset="0"/>
          </a:endParaRPr>
        </a:p>
      </dgm:t>
    </dgm:pt>
    <dgm:pt modelId="{6F888388-A844-44B1-95C3-21D1CCA7792B}">
      <dgm:prSet phldrT="[Text]" custT="1"/>
      <dgm:spPr>
        <a:ln>
          <a:solidFill>
            <a:srgbClr val="389CC4"/>
          </a:solidFill>
        </a:ln>
      </dgm:spPr>
      <dgm:t>
        <a:bodyPr/>
        <a:lstStyle/>
        <a:p>
          <a:r>
            <a:rPr lang="en-US" sz="2400" dirty="0">
              <a:solidFill>
                <a:schemeClr val="tx1">
                  <a:lumMod val="75000"/>
                  <a:lumOff val="25000"/>
                </a:schemeClr>
              </a:solidFill>
              <a:latin typeface="+mn-lt"/>
            </a:rPr>
            <a:t>Isolate tree canopy layer</a:t>
          </a:r>
        </a:p>
      </dgm:t>
    </dgm:pt>
    <dgm:pt modelId="{10C02B77-627B-46F2-A837-5AAF46CE25D8}" type="parTrans" cxnId="{9AECA810-1B92-4768-993C-34BD7CADDD64}">
      <dgm:prSet/>
      <dgm:spPr/>
      <dgm:t>
        <a:bodyPr/>
        <a:lstStyle/>
        <a:p>
          <a:endParaRPr lang="en-US">
            <a:latin typeface="Garamond" panose="02020404030301010803" pitchFamily="18" charset="0"/>
          </a:endParaRPr>
        </a:p>
      </dgm:t>
    </dgm:pt>
    <dgm:pt modelId="{B33CF43E-7FE4-43CA-9C68-DECF1FB55B4D}" type="sibTrans" cxnId="{9AECA810-1B92-4768-993C-34BD7CADDD64}">
      <dgm:prSet/>
      <dgm:spPr/>
      <dgm:t>
        <a:bodyPr/>
        <a:lstStyle/>
        <a:p>
          <a:endParaRPr lang="en-US">
            <a:latin typeface="Garamond" panose="02020404030301010803" pitchFamily="18" charset="0"/>
          </a:endParaRPr>
        </a:p>
      </dgm:t>
    </dgm:pt>
    <dgm:pt modelId="{F3082C25-6148-4490-B29C-DAE629D22935}">
      <dgm:prSet phldrT="[Text]"/>
      <dgm:spPr>
        <a:solidFill>
          <a:srgbClr val="389CC4"/>
        </a:solidFill>
      </dgm:spPr>
      <dgm:t>
        <a:bodyPr/>
        <a:lstStyle/>
        <a:p>
          <a:r>
            <a:rPr lang="en-US" dirty="0">
              <a:latin typeface="+mj-lt"/>
            </a:rPr>
            <a:t>Landsat Aggregation</a:t>
          </a:r>
        </a:p>
      </dgm:t>
    </dgm:pt>
    <dgm:pt modelId="{1F4B85C6-3370-40B7-952F-62797A5841CF}" type="parTrans" cxnId="{E458FDB5-837C-48AB-8497-B67344290158}">
      <dgm:prSet/>
      <dgm:spPr/>
      <dgm:t>
        <a:bodyPr/>
        <a:lstStyle/>
        <a:p>
          <a:endParaRPr lang="en-US">
            <a:latin typeface="Garamond" panose="02020404030301010803" pitchFamily="18" charset="0"/>
          </a:endParaRPr>
        </a:p>
      </dgm:t>
    </dgm:pt>
    <dgm:pt modelId="{6F7FC92E-9910-4B46-A3E7-1FC1FB4F9015}" type="sibTrans" cxnId="{E458FDB5-837C-48AB-8497-B67344290158}">
      <dgm:prSet/>
      <dgm:spPr/>
      <dgm:t>
        <a:bodyPr/>
        <a:lstStyle/>
        <a:p>
          <a:endParaRPr lang="en-US">
            <a:latin typeface="Garamond" panose="02020404030301010803" pitchFamily="18" charset="0"/>
          </a:endParaRPr>
        </a:p>
      </dgm:t>
    </dgm:pt>
    <dgm:pt modelId="{59671AAD-80A0-4B49-8C9C-742482C5C52F}">
      <dgm:prSet phldrT="[Text]" custT="1"/>
      <dgm:spPr>
        <a:ln>
          <a:solidFill>
            <a:srgbClr val="389CC4"/>
          </a:solidFill>
        </a:ln>
      </dgm:spPr>
      <dgm:t>
        <a:bodyPr/>
        <a:lstStyle/>
        <a:p>
          <a:endParaRPr lang="en-US" sz="2400" dirty="0">
            <a:latin typeface="+mn-lt"/>
          </a:endParaRPr>
        </a:p>
      </dgm:t>
    </dgm:pt>
    <dgm:pt modelId="{86261E07-61CF-4D63-A336-B57E6EACF5B3}" type="parTrans" cxnId="{3EBC80A5-BF97-4B02-8820-7C890AD94D6E}">
      <dgm:prSet/>
      <dgm:spPr/>
      <dgm:t>
        <a:bodyPr/>
        <a:lstStyle/>
        <a:p>
          <a:endParaRPr lang="en-US">
            <a:latin typeface="Garamond" panose="02020404030301010803" pitchFamily="18" charset="0"/>
          </a:endParaRPr>
        </a:p>
      </dgm:t>
    </dgm:pt>
    <dgm:pt modelId="{227E25E6-B527-479B-94B2-AB8B995A5EAE}" type="sibTrans" cxnId="{3EBC80A5-BF97-4B02-8820-7C890AD94D6E}">
      <dgm:prSet/>
      <dgm:spPr/>
      <dgm:t>
        <a:bodyPr/>
        <a:lstStyle/>
        <a:p>
          <a:endParaRPr lang="en-US">
            <a:latin typeface="Garamond" panose="02020404030301010803" pitchFamily="18" charset="0"/>
          </a:endParaRPr>
        </a:p>
      </dgm:t>
    </dgm:pt>
    <dgm:pt modelId="{7B2FBEA1-48DD-4A7D-92DC-C1BD7C3D5787}">
      <dgm:prSet custT="1"/>
      <dgm:spPr>
        <a:ln>
          <a:solidFill>
            <a:srgbClr val="389CC4"/>
          </a:solidFill>
        </a:ln>
      </dgm:spPr>
      <dgm:t>
        <a:bodyPr/>
        <a:lstStyle/>
        <a:p>
          <a:r>
            <a:rPr lang="en-US" sz="2400" dirty="0">
              <a:solidFill>
                <a:schemeClr val="tx1">
                  <a:lumMod val="75000"/>
                  <a:lumOff val="25000"/>
                </a:schemeClr>
              </a:solidFill>
              <a:latin typeface="+mn-lt"/>
            </a:rPr>
            <a:t>Create texture layer to help distinguish between grass and trees</a:t>
          </a:r>
        </a:p>
      </dgm:t>
    </dgm:pt>
    <dgm:pt modelId="{377AA221-B5D6-4353-814D-930D57E75FF9}" type="parTrans" cxnId="{0FA8FCC8-715A-41CC-9C9F-E4B931631664}">
      <dgm:prSet/>
      <dgm:spPr/>
      <dgm:t>
        <a:bodyPr/>
        <a:lstStyle/>
        <a:p>
          <a:endParaRPr lang="en-US">
            <a:latin typeface="Garamond" panose="02020404030301010803" pitchFamily="18" charset="0"/>
          </a:endParaRPr>
        </a:p>
      </dgm:t>
    </dgm:pt>
    <dgm:pt modelId="{8301A4B4-5A6E-47E5-832B-FF14B3500F70}" type="sibTrans" cxnId="{0FA8FCC8-715A-41CC-9C9F-E4B931631664}">
      <dgm:prSet/>
      <dgm:spPr/>
      <dgm:t>
        <a:bodyPr/>
        <a:lstStyle/>
        <a:p>
          <a:endParaRPr lang="en-US">
            <a:latin typeface="Garamond" panose="02020404030301010803" pitchFamily="18" charset="0"/>
          </a:endParaRPr>
        </a:p>
      </dgm:t>
    </dgm:pt>
    <dgm:pt modelId="{7334DA25-5D2D-44C5-8BEC-646530109FD1}">
      <dgm:prSet custT="1"/>
      <dgm:spPr>
        <a:ln>
          <a:solidFill>
            <a:srgbClr val="389CC4"/>
          </a:solidFill>
        </a:ln>
      </dgm:spPr>
      <dgm:t>
        <a:bodyPr/>
        <a:lstStyle/>
        <a:p>
          <a:r>
            <a:rPr lang="en-US" sz="2400" dirty="0">
              <a:solidFill>
                <a:schemeClr val="tx1">
                  <a:lumMod val="75000"/>
                  <a:lumOff val="25000"/>
                </a:schemeClr>
              </a:solidFill>
              <a:latin typeface="+mn-lt"/>
            </a:rPr>
            <a:t>Run an </a:t>
          </a:r>
          <a:r>
            <a:rPr lang="en-US" sz="2400" dirty="0" err="1">
              <a:solidFill>
                <a:schemeClr val="tx1">
                  <a:lumMod val="75000"/>
                  <a:lumOff val="25000"/>
                </a:schemeClr>
              </a:solidFill>
              <a:latin typeface="+mn-lt"/>
            </a:rPr>
            <a:t>Iso</a:t>
          </a:r>
          <a:r>
            <a:rPr lang="en-US" sz="2400" dirty="0">
              <a:solidFill>
                <a:schemeClr val="tx1">
                  <a:lumMod val="75000"/>
                  <a:lumOff val="25000"/>
                </a:schemeClr>
              </a:solidFill>
              <a:latin typeface="+mn-lt"/>
            </a:rPr>
            <a:t> unsupervised classification</a:t>
          </a:r>
        </a:p>
      </dgm:t>
    </dgm:pt>
    <dgm:pt modelId="{BB5F3229-BA91-44F6-B9E1-8FACD0B13EF6}" type="parTrans" cxnId="{0965FC5E-F3C6-494F-A828-1FB65BC69F51}">
      <dgm:prSet/>
      <dgm:spPr/>
      <dgm:t>
        <a:bodyPr/>
        <a:lstStyle/>
        <a:p>
          <a:endParaRPr lang="en-US">
            <a:latin typeface="Garamond" panose="02020404030301010803" pitchFamily="18" charset="0"/>
          </a:endParaRPr>
        </a:p>
      </dgm:t>
    </dgm:pt>
    <dgm:pt modelId="{D300DA02-0E54-4497-AF6F-09F7E32F41C1}" type="sibTrans" cxnId="{0965FC5E-F3C6-494F-A828-1FB65BC69F51}">
      <dgm:prSet/>
      <dgm:spPr/>
      <dgm:t>
        <a:bodyPr/>
        <a:lstStyle/>
        <a:p>
          <a:endParaRPr lang="en-US">
            <a:latin typeface="Garamond" panose="02020404030301010803" pitchFamily="18" charset="0"/>
          </a:endParaRPr>
        </a:p>
      </dgm:t>
    </dgm:pt>
    <dgm:pt modelId="{9D5B44F6-E5DC-481A-AC2F-0F5784DEE972}">
      <dgm:prSet custT="1"/>
      <dgm:spPr>
        <a:ln>
          <a:solidFill>
            <a:srgbClr val="389CC4"/>
          </a:solidFill>
        </a:ln>
      </dgm:spPr>
      <dgm:t>
        <a:bodyPr/>
        <a:lstStyle/>
        <a:p>
          <a:r>
            <a:rPr lang="en-US" sz="2400" dirty="0">
              <a:solidFill>
                <a:schemeClr val="tx1">
                  <a:lumMod val="75000"/>
                  <a:lumOff val="25000"/>
                </a:schemeClr>
              </a:solidFill>
              <a:latin typeface="+mn-lt"/>
            </a:rPr>
            <a:t>Run an </a:t>
          </a:r>
          <a:r>
            <a:rPr lang="en-US" sz="2400" dirty="0" err="1">
              <a:solidFill>
                <a:schemeClr val="tx1">
                  <a:lumMod val="75000"/>
                  <a:lumOff val="25000"/>
                </a:schemeClr>
              </a:solidFill>
              <a:latin typeface="+mn-lt"/>
            </a:rPr>
            <a:t>Iso</a:t>
          </a:r>
          <a:r>
            <a:rPr lang="en-US" sz="2400" dirty="0">
              <a:solidFill>
                <a:schemeClr val="tx1">
                  <a:lumMod val="75000"/>
                  <a:lumOff val="25000"/>
                </a:schemeClr>
              </a:solidFill>
              <a:latin typeface="+mn-lt"/>
            </a:rPr>
            <a:t> unsupervised classification to identify dead and live canopy</a:t>
          </a:r>
        </a:p>
      </dgm:t>
    </dgm:pt>
    <dgm:pt modelId="{0EEA4DC5-8666-408B-9E86-EF9AAAAACF4C}" type="parTrans" cxnId="{5A68AA28-5D62-44CA-95AD-D519F2DB6B37}">
      <dgm:prSet/>
      <dgm:spPr/>
      <dgm:t>
        <a:bodyPr/>
        <a:lstStyle/>
        <a:p>
          <a:endParaRPr lang="en-US">
            <a:latin typeface="Garamond" panose="02020404030301010803" pitchFamily="18" charset="0"/>
          </a:endParaRPr>
        </a:p>
      </dgm:t>
    </dgm:pt>
    <dgm:pt modelId="{6076F1DE-0EB0-461D-9FFA-6243C60A5BEB}" type="sibTrans" cxnId="{5A68AA28-5D62-44CA-95AD-D519F2DB6B37}">
      <dgm:prSet/>
      <dgm:spPr/>
      <dgm:t>
        <a:bodyPr/>
        <a:lstStyle/>
        <a:p>
          <a:endParaRPr lang="en-US">
            <a:latin typeface="Garamond" panose="02020404030301010803" pitchFamily="18" charset="0"/>
          </a:endParaRPr>
        </a:p>
      </dgm:t>
    </dgm:pt>
    <dgm:pt modelId="{E7FE9F1A-845B-4583-B456-026C20337307}">
      <dgm:prSet custT="1"/>
      <dgm:spPr>
        <a:ln>
          <a:solidFill>
            <a:srgbClr val="389CC4"/>
          </a:solidFill>
        </a:ln>
      </dgm:spPr>
      <dgm:t>
        <a:bodyPr/>
        <a:lstStyle/>
        <a:p>
          <a:r>
            <a:rPr lang="en-US" sz="2400" dirty="0">
              <a:solidFill>
                <a:schemeClr val="tx1">
                  <a:lumMod val="75000"/>
                  <a:lumOff val="25000"/>
                </a:schemeClr>
              </a:solidFill>
              <a:latin typeface="+mn-lt"/>
            </a:rPr>
            <a:t>Aggregate percent mortality layer to 30-m  resolution and filter for density</a:t>
          </a:r>
        </a:p>
      </dgm:t>
    </dgm:pt>
    <dgm:pt modelId="{D69F75B1-011F-42B3-9E77-C1214BEF22A7}" type="parTrans" cxnId="{5D4EEEEB-D25C-4C6B-9B3D-DAF6B64527F5}">
      <dgm:prSet/>
      <dgm:spPr/>
      <dgm:t>
        <a:bodyPr/>
        <a:lstStyle/>
        <a:p>
          <a:endParaRPr lang="en-US">
            <a:latin typeface="Garamond" panose="02020404030301010803" pitchFamily="18" charset="0"/>
          </a:endParaRPr>
        </a:p>
      </dgm:t>
    </dgm:pt>
    <dgm:pt modelId="{E430A3BA-B0D8-4053-B367-B1290CA4857F}" type="sibTrans" cxnId="{5D4EEEEB-D25C-4C6B-9B3D-DAF6B64527F5}">
      <dgm:prSet/>
      <dgm:spPr/>
      <dgm:t>
        <a:bodyPr/>
        <a:lstStyle/>
        <a:p>
          <a:endParaRPr lang="en-US">
            <a:latin typeface="Garamond" panose="02020404030301010803" pitchFamily="18" charset="0"/>
          </a:endParaRPr>
        </a:p>
      </dgm:t>
    </dgm:pt>
    <dgm:pt modelId="{889AE438-2C6E-494F-8193-219C1896BB98}">
      <dgm:prSet custT="1"/>
      <dgm:spPr>
        <a:ln>
          <a:solidFill>
            <a:srgbClr val="389CC4"/>
          </a:solidFill>
        </a:ln>
      </dgm:spPr>
      <dgm:t>
        <a:bodyPr/>
        <a:lstStyle/>
        <a:p>
          <a:r>
            <a:rPr lang="en-US" sz="2400" dirty="0">
              <a:solidFill>
                <a:schemeClr val="tx1">
                  <a:lumMod val="75000"/>
                  <a:lumOff val="25000"/>
                </a:schemeClr>
              </a:solidFill>
              <a:latin typeface="+mn-lt"/>
            </a:rPr>
            <a:t>Calculate Landsat NDVI anomalies</a:t>
          </a:r>
        </a:p>
      </dgm:t>
    </dgm:pt>
    <dgm:pt modelId="{7856156D-F6F5-495B-BB71-49BD91D413BE}" type="parTrans" cxnId="{740F0067-5F58-4D9C-A9D3-577CA57F8CBF}">
      <dgm:prSet/>
      <dgm:spPr/>
      <dgm:t>
        <a:bodyPr/>
        <a:lstStyle/>
        <a:p>
          <a:endParaRPr lang="en-US">
            <a:latin typeface="Garamond" panose="02020404030301010803" pitchFamily="18" charset="0"/>
          </a:endParaRPr>
        </a:p>
      </dgm:t>
    </dgm:pt>
    <dgm:pt modelId="{E4EED981-4842-4413-9B00-D8C112E11305}" type="sibTrans" cxnId="{740F0067-5F58-4D9C-A9D3-577CA57F8CBF}">
      <dgm:prSet/>
      <dgm:spPr/>
      <dgm:t>
        <a:bodyPr/>
        <a:lstStyle/>
        <a:p>
          <a:endParaRPr lang="en-US">
            <a:latin typeface="Garamond" panose="02020404030301010803" pitchFamily="18" charset="0"/>
          </a:endParaRPr>
        </a:p>
      </dgm:t>
    </dgm:pt>
    <dgm:pt modelId="{8BC7FBE8-401E-8A4E-AF2E-3DC422F550ED}">
      <dgm:prSet custT="1"/>
      <dgm:spPr>
        <a:ln>
          <a:solidFill>
            <a:srgbClr val="389CC4"/>
          </a:solidFill>
        </a:ln>
      </dgm:spPr>
      <dgm:t>
        <a:bodyPr/>
        <a:lstStyle/>
        <a:p>
          <a:endParaRPr lang="en-US" sz="2400" dirty="0">
            <a:latin typeface="+mn-lt"/>
          </a:endParaRPr>
        </a:p>
      </dgm:t>
    </dgm:pt>
    <dgm:pt modelId="{7B4BE020-920C-A541-A594-233DB9A0B4AA}" type="parTrans" cxnId="{0E803566-205A-554B-A9BC-983907769009}">
      <dgm:prSet/>
      <dgm:spPr/>
      <dgm:t>
        <a:bodyPr/>
        <a:lstStyle/>
        <a:p>
          <a:endParaRPr lang="en-US"/>
        </a:p>
      </dgm:t>
    </dgm:pt>
    <dgm:pt modelId="{20C73CCE-9DD5-EC47-9A83-98859E8958F5}" type="sibTrans" cxnId="{0E803566-205A-554B-A9BC-983907769009}">
      <dgm:prSet/>
      <dgm:spPr/>
      <dgm:t>
        <a:bodyPr/>
        <a:lstStyle/>
        <a:p>
          <a:endParaRPr lang="en-US"/>
        </a:p>
      </dgm:t>
    </dgm:pt>
    <dgm:pt modelId="{FE1E97EC-3E03-D840-9DBB-EE96AE10838C}">
      <dgm:prSet custT="1"/>
      <dgm:spPr>
        <a:ln>
          <a:solidFill>
            <a:srgbClr val="389CC4"/>
          </a:solidFill>
        </a:ln>
      </dgm:spPr>
      <dgm:t>
        <a:bodyPr/>
        <a:lstStyle/>
        <a:p>
          <a:r>
            <a:rPr lang="en-US" sz="2400" dirty="0">
              <a:solidFill>
                <a:schemeClr val="tx1">
                  <a:lumMod val="75000"/>
                  <a:lumOff val="25000"/>
                </a:schemeClr>
              </a:solidFill>
              <a:latin typeface="+mn-lt"/>
            </a:rPr>
            <a:t>Perform a regression analysis between NDVI anomalies and dead canopy</a:t>
          </a:r>
        </a:p>
      </dgm:t>
    </dgm:pt>
    <dgm:pt modelId="{BC71D4CB-390C-5D4F-AF15-A6C7C1D30593}" type="parTrans" cxnId="{F8325D1F-2E0A-0A4B-9F28-0B75D020543C}">
      <dgm:prSet/>
      <dgm:spPr/>
      <dgm:t>
        <a:bodyPr/>
        <a:lstStyle/>
        <a:p>
          <a:endParaRPr lang="en-US"/>
        </a:p>
      </dgm:t>
    </dgm:pt>
    <dgm:pt modelId="{D197AA54-03FD-064A-A008-D8FD769AFF0B}" type="sibTrans" cxnId="{F8325D1F-2E0A-0A4B-9F28-0B75D020543C}">
      <dgm:prSet/>
      <dgm:spPr/>
      <dgm:t>
        <a:bodyPr/>
        <a:lstStyle/>
        <a:p>
          <a:endParaRPr lang="en-US"/>
        </a:p>
      </dgm:t>
    </dgm:pt>
    <dgm:pt modelId="{3620ABF2-FDCF-CD40-BE44-B3C3E5E820E6}">
      <dgm:prSet custT="1"/>
      <dgm:spPr>
        <a:ln>
          <a:solidFill>
            <a:srgbClr val="389CC4"/>
          </a:solidFill>
        </a:ln>
      </dgm:spPr>
      <dgm:t>
        <a:bodyPr/>
        <a:lstStyle/>
        <a:p>
          <a:r>
            <a:rPr lang="en-US" sz="2400" dirty="0">
              <a:solidFill>
                <a:schemeClr val="tx1">
                  <a:lumMod val="75000"/>
                  <a:lumOff val="25000"/>
                </a:schemeClr>
              </a:solidFill>
              <a:latin typeface="+mn-lt"/>
            </a:rPr>
            <a:t>Reclassify dead/live canopy to create a “percent mortality” layer</a:t>
          </a:r>
        </a:p>
      </dgm:t>
    </dgm:pt>
    <dgm:pt modelId="{967254C7-C7AC-F34C-95B7-E3D216C0FF30}" type="parTrans" cxnId="{496819A4-2C89-7B4E-A2F4-536A35F1DA75}">
      <dgm:prSet/>
      <dgm:spPr/>
      <dgm:t>
        <a:bodyPr/>
        <a:lstStyle/>
        <a:p>
          <a:endParaRPr lang="en-US"/>
        </a:p>
      </dgm:t>
    </dgm:pt>
    <dgm:pt modelId="{5FDB7796-E514-614B-BDB5-DEEB3D1B3EBD}" type="sibTrans" cxnId="{496819A4-2C89-7B4E-A2F4-536A35F1DA75}">
      <dgm:prSet/>
      <dgm:spPr/>
      <dgm:t>
        <a:bodyPr/>
        <a:lstStyle/>
        <a:p>
          <a:endParaRPr lang="en-US"/>
        </a:p>
      </dgm:t>
    </dgm:pt>
    <dgm:pt modelId="{112FC47F-8438-48AE-A202-F1CC48D5CC50}" type="pres">
      <dgm:prSet presAssocID="{7237BC66-FD2A-42C3-BCB8-6209502EE8FB}" presName="linearFlow" presStyleCnt="0">
        <dgm:presLayoutVars>
          <dgm:dir/>
          <dgm:animLvl val="lvl"/>
          <dgm:resizeHandles val="exact"/>
        </dgm:presLayoutVars>
      </dgm:prSet>
      <dgm:spPr/>
    </dgm:pt>
    <dgm:pt modelId="{ADEA998E-DC2D-457C-9F64-AFB90C6DDE2F}" type="pres">
      <dgm:prSet presAssocID="{C9ACBF53-B1A3-47C8-A3C5-69F969997365}" presName="composite" presStyleCnt="0"/>
      <dgm:spPr/>
    </dgm:pt>
    <dgm:pt modelId="{399B4799-A1F2-446D-9A60-2F0B3BE3B2F3}" type="pres">
      <dgm:prSet presAssocID="{C9ACBF53-B1A3-47C8-A3C5-69F969997365}" presName="parentText" presStyleLbl="alignNode1" presStyleIdx="0" presStyleCnt="3">
        <dgm:presLayoutVars>
          <dgm:chMax val="1"/>
          <dgm:bulletEnabled val="1"/>
        </dgm:presLayoutVars>
      </dgm:prSet>
      <dgm:spPr/>
    </dgm:pt>
    <dgm:pt modelId="{ADFB6B40-5CC4-410D-B039-93A46E61D2A4}" type="pres">
      <dgm:prSet presAssocID="{C9ACBF53-B1A3-47C8-A3C5-69F969997365}" presName="descendantText" presStyleLbl="alignAcc1" presStyleIdx="0" presStyleCnt="3">
        <dgm:presLayoutVars>
          <dgm:bulletEnabled val="1"/>
        </dgm:presLayoutVars>
      </dgm:prSet>
      <dgm:spPr/>
    </dgm:pt>
    <dgm:pt modelId="{FA3C82C9-D220-4C75-9A39-2D7A8F4082D4}" type="pres">
      <dgm:prSet presAssocID="{F99D5087-EECD-4BD8-B27E-321C57A77FCA}" presName="sp" presStyleCnt="0"/>
      <dgm:spPr/>
    </dgm:pt>
    <dgm:pt modelId="{407ACCCD-8146-4089-A361-9B97B28CDE26}" type="pres">
      <dgm:prSet presAssocID="{46543937-0766-45DC-A4E6-49B5253D50A9}" presName="composite" presStyleCnt="0"/>
      <dgm:spPr/>
    </dgm:pt>
    <dgm:pt modelId="{3BFD5114-B0A0-4DBF-AFA7-ED064A3FEF13}" type="pres">
      <dgm:prSet presAssocID="{46543937-0766-45DC-A4E6-49B5253D50A9}" presName="parentText" presStyleLbl="alignNode1" presStyleIdx="1" presStyleCnt="3">
        <dgm:presLayoutVars>
          <dgm:chMax val="1"/>
          <dgm:bulletEnabled val="1"/>
        </dgm:presLayoutVars>
      </dgm:prSet>
      <dgm:spPr/>
    </dgm:pt>
    <dgm:pt modelId="{5AC34331-DF90-49E9-A182-A7272E797C9F}" type="pres">
      <dgm:prSet presAssocID="{46543937-0766-45DC-A4E6-49B5253D50A9}" presName="descendantText" presStyleLbl="alignAcc1" presStyleIdx="1" presStyleCnt="3">
        <dgm:presLayoutVars>
          <dgm:bulletEnabled val="1"/>
        </dgm:presLayoutVars>
      </dgm:prSet>
      <dgm:spPr/>
    </dgm:pt>
    <dgm:pt modelId="{527CFA2E-AA5C-410B-A7AE-1CB8C6494176}" type="pres">
      <dgm:prSet presAssocID="{6E991C3E-CACB-40FD-A37E-31FDEBD161CD}" presName="sp" presStyleCnt="0"/>
      <dgm:spPr/>
    </dgm:pt>
    <dgm:pt modelId="{2B4F2AD8-69CB-4FC5-AB58-1B31A8E89EFA}" type="pres">
      <dgm:prSet presAssocID="{F3082C25-6148-4490-B29C-DAE629D22935}" presName="composite" presStyleCnt="0"/>
      <dgm:spPr/>
    </dgm:pt>
    <dgm:pt modelId="{AA012AF1-A95A-469F-B310-C41652B0ADC7}" type="pres">
      <dgm:prSet presAssocID="{F3082C25-6148-4490-B29C-DAE629D22935}" presName="parentText" presStyleLbl="alignNode1" presStyleIdx="2" presStyleCnt="3">
        <dgm:presLayoutVars>
          <dgm:chMax val="1"/>
          <dgm:bulletEnabled val="1"/>
        </dgm:presLayoutVars>
      </dgm:prSet>
      <dgm:spPr/>
    </dgm:pt>
    <dgm:pt modelId="{977C8FB2-8A12-41E5-B3FC-39AB1AAE2094}" type="pres">
      <dgm:prSet presAssocID="{F3082C25-6148-4490-B29C-DAE629D22935}" presName="descendantText" presStyleLbl="alignAcc1" presStyleIdx="2" presStyleCnt="3">
        <dgm:presLayoutVars>
          <dgm:bulletEnabled val="1"/>
        </dgm:presLayoutVars>
      </dgm:prSet>
      <dgm:spPr/>
    </dgm:pt>
  </dgm:ptLst>
  <dgm:cxnLst>
    <dgm:cxn modelId="{E500B403-6740-447E-97AB-23EDAA516AC3}" type="presOf" srcId="{59671AAD-80A0-4B49-8C9C-742482C5C52F}" destId="{977C8FB2-8A12-41E5-B3FC-39AB1AAE2094}" srcOrd="0" destOrd="0" presId="urn:microsoft.com/office/officeart/2005/8/layout/chevron2"/>
    <dgm:cxn modelId="{E7486105-417A-4E55-B88C-37623EA58A38}" type="presOf" srcId="{C9ACBF53-B1A3-47C8-A3C5-69F969997365}" destId="{399B4799-A1F2-446D-9A60-2F0B3BE3B2F3}" srcOrd="0" destOrd="0" presId="urn:microsoft.com/office/officeart/2005/8/layout/chevron2"/>
    <dgm:cxn modelId="{9AECA810-1B92-4768-993C-34BD7CADDD64}" srcId="{46543937-0766-45DC-A4E6-49B5253D50A9}" destId="{6F888388-A844-44B1-95C3-21D1CCA7792B}" srcOrd="0" destOrd="0" parTransId="{10C02B77-627B-46F2-A837-5AAF46CE25D8}" sibTransId="{B33CF43E-7FE4-43CA-9C68-DECF1FB55B4D}"/>
    <dgm:cxn modelId="{D8D21715-A3EC-4E08-998C-BB1517E9A7E1}" type="presOf" srcId="{889AE438-2C6E-494F-8193-219C1896BB98}" destId="{977C8FB2-8A12-41E5-B3FC-39AB1AAE2094}" srcOrd="0" destOrd="2" presId="urn:microsoft.com/office/officeart/2005/8/layout/chevron2"/>
    <dgm:cxn modelId="{64173A17-A66E-425C-ACAE-ED5B0012B9CA}" srcId="{7237BC66-FD2A-42C3-BCB8-6209502EE8FB}" destId="{C9ACBF53-B1A3-47C8-A3C5-69F969997365}" srcOrd="0" destOrd="0" parTransId="{583E8577-5883-4D02-8826-3BE96CDA3D31}" sibTransId="{F99D5087-EECD-4BD8-B27E-321C57A77FCA}"/>
    <dgm:cxn modelId="{F8325D1F-2E0A-0A4B-9F28-0B75D020543C}" srcId="{F3082C25-6148-4490-B29C-DAE629D22935}" destId="{FE1E97EC-3E03-D840-9DBB-EE96AE10838C}" srcOrd="3" destOrd="0" parTransId="{BC71D4CB-390C-5D4F-AF15-A6C7C1D30593}" sibTransId="{D197AA54-03FD-064A-A008-D8FD769AFF0B}"/>
    <dgm:cxn modelId="{5A68AA28-5D62-44CA-95AD-D519F2DB6B37}" srcId="{46543937-0766-45DC-A4E6-49B5253D50A9}" destId="{9D5B44F6-E5DC-481A-AC2F-0F5784DEE972}" srcOrd="1" destOrd="0" parTransId="{0EEA4DC5-8666-408B-9E86-EF9AAAAACF4C}" sibTransId="{6076F1DE-0EB0-461D-9FFA-6243C60A5BEB}"/>
    <dgm:cxn modelId="{7B09024D-5B93-492C-BAE8-E8FA9947554D}" type="presOf" srcId="{E7FE9F1A-845B-4583-B456-026C20337307}" destId="{977C8FB2-8A12-41E5-B3FC-39AB1AAE2094}" srcOrd="0" destOrd="1" presId="urn:microsoft.com/office/officeart/2005/8/layout/chevron2"/>
    <dgm:cxn modelId="{7A13B84E-D3E7-4FA5-990E-CB788B670328}" type="presOf" srcId="{7334DA25-5D2D-44C5-8BEC-646530109FD1}" destId="{ADFB6B40-5CC4-410D-B039-93A46E61D2A4}" srcOrd="0" destOrd="2" presId="urn:microsoft.com/office/officeart/2005/8/layout/chevron2"/>
    <dgm:cxn modelId="{6F57CF51-6B1F-4840-91FC-E3A57429BF9F}" type="presOf" srcId="{9D5B44F6-E5DC-481A-AC2F-0F5784DEE972}" destId="{5AC34331-DF90-49E9-A182-A7272E797C9F}" srcOrd="0" destOrd="1" presId="urn:microsoft.com/office/officeart/2005/8/layout/chevron2"/>
    <dgm:cxn modelId="{54DDA757-9439-4B15-A0EA-1FDE4990C713}" srcId="{7237BC66-FD2A-42C3-BCB8-6209502EE8FB}" destId="{46543937-0766-45DC-A4E6-49B5253D50A9}" srcOrd="1" destOrd="0" parTransId="{47CE6F9C-5019-4A10-BCB6-6560F864C0C1}" sibTransId="{6E991C3E-CACB-40FD-A37E-31FDEBD161CD}"/>
    <dgm:cxn modelId="{F913A95E-676F-4EA0-AFF2-FD0F9BC596F1}" type="presOf" srcId="{2431E990-2DDB-48D2-843D-A47EF2B41723}" destId="{ADFB6B40-5CC4-410D-B039-93A46E61D2A4}" srcOrd="0" destOrd="0" presId="urn:microsoft.com/office/officeart/2005/8/layout/chevron2"/>
    <dgm:cxn modelId="{0965FC5E-F3C6-494F-A828-1FB65BC69F51}" srcId="{C9ACBF53-B1A3-47C8-A3C5-69F969997365}" destId="{7334DA25-5D2D-44C5-8BEC-646530109FD1}" srcOrd="2" destOrd="0" parTransId="{BB5F3229-BA91-44F6-B9E1-8FACD0B13EF6}" sibTransId="{D300DA02-0E54-4497-AF6F-09F7E32F41C1}"/>
    <dgm:cxn modelId="{0E803566-205A-554B-A9BC-983907769009}" srcId="{F3082C25-6148-4490-B29C-DAE629D22935}" destId="{8BC7FBE8-401E-8A4E-AF2E-3DC422F550ED}" srcOrd="4" destOrd="0" parTransId="{7B4BE020-920C-A541-A594-233DB9A0B4AA}" sibTransId="{20C73CCE-9DD5-EC47-9A83-98859E8958F5}"/>
    <dgm:cxn modelId="{740F0067-5F58-4D9C-A9D3-577CA57F8CBF}" srcId="{F3082C25-6148-4490-B29C-DAE629D22935}" destId="{889AE438-2C6E-494F-8193-219C1896BB98}" srcOrd="2" destOrd="0" parTransId="{7856156D-F6F5-495B-BB71-49BD91D413BE}" sibTransId="{E4EED981-4842-4413-9B00-D8C112E11305}"/>
    <dgm:cxn modelId="{ABEDB77D-1363-402B-8FE4-994BBF5CC075}" type="presOf" srcId="{F3082C25-6148-4490-B29C-DAE629D22935}" destId="{AA012AF1-A95A-469F-B310-C41652B0ADC7}" srcOrd="0" destOrd="0" presId="urn:microsoft.com/office/officeart/2005/8/layout/chevron2"/>
    <dgm:cxn modelId="{55E7B59E-CE42-4E3E-B212-37D24839504A}" srcId="{C9ACBF53-B1A3-47C8-A3C5-69F969997365}" destId="{2431E990-2DDB-48D2-843D-A47EF2B41723}" srcOrd="0" destOrd="0" parTransId="{9930A52C-AB73-42E6-9501-F8D9EDE6D129}" sibTransId="{951225A5-56E3-4A17-A219-96EEC160CC93}"/>
    <dgm:cxn modelId="{496819A4-2C89-7B4E-A2F4-536A35F1DA75}" srcId="{46543937-0766-45DC-A4E6-49B5253D50A9}" destId="{3620ABF2-FDCF-CD40-BE44-B3C3E5E820E6}" srcOrd="2" destOrd="0" parTransId="{967254C7-C7AC-F34C-95B7-E3D216C0FF30}" sibTransId="{5FDB7796-E514-614B-BDB5-DEEB3D1B3EBD}"/>
    <dgm:cxn modelId="{3EBC80A5-BF97-4B02-8820-7C890AD94D6E}" srcId="{F3082C25-6148-4490-B29C-DAE629D22935}" destId="{59671AAD-80A0-4B49-8C9C-742482C5C52F}" srcOrd="0" destOrd="0" parTransId="{86261E07-61CF-4D63-A336-B57E6EACF5B3}" sibTransId="{227E25E6-B527-479B-94B2-AB8B995A5EAE}"/>
    <dgm:cxn modelId="{17CFD1AB-6EB1-4669-8F64-DB1A63E80111}" type="presOf" srcId="{7B2FBEA1-48DD-4A7D-92DC-C1BD7C3D5787}" destId="{ADFB6B40-5CC4-410D-B039-93A46E61D2A4}" srcOrd="0" destOrd="1" presId="urn:microsoft.com/office/officeart/2005/8/layout/chevron2"/>
    <dgm:cxn modelId="{E458FDB5-837C-48AB-8497-B67344290158}" srcId="{7237BC66-FD2A-42C3-BCB8-6209502EE8FB}" destId="{F3082C25-6148-4490-B29C-DAE629D22935}" srcOrd="2" destOrd="0" parTransId="{1F4B85C6-3370-40B7-952F-62797A5841CF}" sibTransId="{6F7FC92E-9910-4B46-A3E7-1FC1FB4F9015}"/>
    <dgm:cxn modelId="{9BBE2FB6-3D8E-7A46-9F9C-28BF81E4539B}" type="presOf" srcId="{3620ABF2-FDCF-CD40-BE44-B3C3E5E820E6}" destId="{5AC34331-DF90-49E9-A182-A7272E797C9F}" srcOrd="0" destOrd="2" presId="urn:microsoft.com/office/officeart/2005/8/layout/chevron2"/>
    <dgm:cxn modelId="{FE90A2BA-47DC-7F4D-8729-9A29DDBDC62A}" type="presOf" srcId="{FE1E97EC-3E03-D840-9DBB-EE96AE10838C}" destId="{977C8FB2-8A12-41E5-B3FC-39AB1AAE2094}" srcOrd="0" destOrd="3" presId="urn:microsoft.com/office/officeart/2005/8/layout/chevron2"/>
    <dgm:cxn modelId="{199C5AC5-D67F-0D43-A9C5-6694B11E9AB7}" type="presOf" srcId="{8BC7FBE8-401E-8A4E-AF2E-3DC422F550ED}" destId="{977C8FB2-8A12-41E5-B3FC-39AB1AAE2094}" srcOrd="0" destOrd="4" presId="urn:microsoft.com/office/officeart/2005/8/layout/chevron2"/>
    <dgm:cxn modelId="{0FA8FCC8-715A-41CC-9C9F-E4B931631664}" srcId="{C9ACBF53-B1A3-47C8-A3C5-69F969997365}" destId="{7B2FBEA1-48DD-4A7D-92DC-C1BD7C3D5787}" srcOrd="1" destOrd="0" parTransId="{377AA221-B5D6-4353-814D-930D57E75FF9}" sibTransId="{8301A4B4-5A6E-47E5-832B-FF14B3500F70}"/>
    <dgm:cxn modelId="{ED3D65E8-5BA8-4A3F-BA36-1D02F077A449}" type="presOf" srcId="{6F888388-A844-44B1-95C3-21D1CCA7792B}" destId="{5AC34331-DF90-49E9-A182-A7272E797C9F}" srcOrd="0" destOrd="0" presId="urn:microsoft.com/office/officeart/2005/8/layout/chevron2"/>
    <dgm:cxn modelId="{5D4EEEEB-D25C-4C6B-9B3D-DAF6B64527F5}" srcId="{F3082C25-6148-4490-B29C-DAE629D22935}" destId="{E7FE9F1A-845B-4583-B456-026C20337307}" srcOrd="1" destOrd="0" parTransId="{D69F75B1-011F-42B3-9E77-C1214BEF22A7}" sibTransId="{E430A3BA-B0D8-4053-B367-B1290CA4857F}"/>
    <dgm:cxn modelId="{1A3032F6-1701-4C0D-B934-73471006ABC6}" type="presOf" srcId="{46543937-0766-45DC-A4E6-49B5253D50A9}" destId="{3BFD5114-B0A0-4DBF-AFA7-ED064A3FEF13}" srcOrd="0" destOrd="0" presId="urn:microsoft.com/office/officeart/2005/8/layout/chevron2"/>
    <dgm:cxn modelId="{D55FBAF9-1296-4F79-A550-F541F8E01F78}" type="presOf" srcId="{7237BC66-FD2A-42C3-BCB8-6209502EE8FB}" destId="{112FC47F-8438-48AE-A202-F1CC48D5CC50}" srcOrd="0" destOrd="0" presId="urn:microsoft.com/office/officeart/2005/8/layout/chevron2"/>
    <dgm:cxn modelId="{33754027-2984-4097-906C-01DFDC35C606}" type="presParOf" srcId="{112FC47F-8438-48AE-A202-F1CC48D5CC50}" destId="{ADEA998E-DC2D-457C-9F64-AFB90C6DDE2F}" srcOrd="0" destOrd="0" presId="urn:microsoft.com/office/officeart/2005/8/layout/chevron2"/>
    <dgm:cxn modelId="{E3AC1C2B-FA70-4CE9-A7F3-8D3410035C20}" type="presParOf" srcId="{ADEA998E-DC2D-457C-9F64-AFB90C6DDE2F}" destId="{399B4799-A1F2-446D-9A60-2F0B3BE3B2F3}" srcOrd="0" destOrd="0" presId="urn:microsoft.com/office/officeart/2005/8/layout/chevron2"/>
    <dgm:cxn modelId="{C9A2F111-FBD8-4B9F-8654-135BD86B8B6E}" type="presParOf" srcId="{ADEA998E-DC2D-457C-9F64-AFB90C6DDE2F}" destId="{ADFB6B40-5CC4-410D-B039-93A46E61D2A4}" srcOrd="1" destOrd="0" presId="urn:microsoft.com/office/officeart/2005/8/layout/chevron2"/>
    <dgm:cxn modelId="{421D3656-EAE9-4140-B180-177700602736}" type="presParOf" srcId="{112FC47F-8438-48AE-A202-F1CC48D5CC50}" destId="{FA3C82C9-D220-4C75-9A39-2D7A8F4082D4}" srcOrd="1" destOrd="0" presId="urn:microsoft.com/office/officeart/2005/8/layout/chevron2"/>
    <dgm:cxn modelId="{EBD08828-0904-414E-80F1-F5029C4F097E}" type="presParOf" srcId="{112FC47F-8438-48AE-A202-F1CC48D5CC50}" destId="{407ACCCD-8146-4089-A361-9B97B28CDE26}" srcOrd="2" destOrd="0" presId="urn:microsoft.com/office/officeart/2005/8/layout/chevron2"/>
    <dgm:cxn modelId="{F6655DA9-2383-47C0-B935-397C235D58DD}" type="presParOf" srcId="{407ACCCD-8146-4089-A361-9B97B28CDE26}" destId="{3BFD5114-B0A0-4DBF-AFA7-ED064A3FEF13}" srcOrd="0" destOrd="0" presId="urn:microsoft.com/office/officeart/2005/8/layout/chevron2"/>
    <dgm:cxn modelId="{0343B731-33F7-4FAC-A751-A2111B9832CA}" type="presParOf" srcId="{407ACCCD-8146-4089-A361-9B97B28CDE26}" destId="{5AC34331-DF90-49E9-A182-A7272E797C9F}" srcOrd="1" destOrd="0" presId="urn:microsoft.com/office/officeart/2005/8/layout/chevron2"/>
    <dgm:cxn modelId="{BD4B924B-8B60-48E8-9D8E-B2A5E9A1AA8B}" type="presParOf" srcId="{112FC47F-8438-48AE-A202-F1CC48D5CC50}" destId="{527CFA2E-AA5C-410B-A7AE-1CB8C6494176}" srcOrd="3" destOrd="0" presId="urn:microsoft.com/office/officeart/2005/8/layout/chevron2"/>
    <dgm:cxn modelId="{A6EDEB1B-D95C-4F05-94D9-B5226D416D17}" type="presParOf" srcId="{112FC47F-8438-48AE-A202-F1CC48D5CC50}" destId="{2B4F2AD8-69CB-4FC5-AB58-1B31A8E89EFA}" srcOrd="4" destOrd="0" presId="urn:microsoft.com/office/officeart/2005/8/layout/chevron2"/>
    <dgm:cxn modelId="{832EC6AA-A70F-47D8-95A6-9B3FAEA1F370}" type="presParOf" srcId="{2B4F2AD8-69CB-4FC5-AB58-1B31A8E89EFA}" destId="{AA012AF1-A95A-469F-B310-C41652B0ADC7}" srcOrd="0" destOrd="0" presId="urn:microsoft.com/office/officeart/2005/8/layout/chevron2"/>
    <dgm:cxn modelId="{DB41EAFC-42CE-4AA3-B159-6A075D5748D0}" type="presParOf" srcId="{2B4F2AD8-69CB-4FC5-AB58-1B31A8E89EFA}" destId="{977C8FB2-8A12-41E5-B3FC-39AB1AAE2094}" srcOrd="1" destOrd="0" presId="urn:microsoft.com/office/officeart/2005/8/layout/chevron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B4799-A1F2-446D-9A60-2F0B3BE3B2F3}">
      <dsp:nvSpPr>
        <dsp:cNvPr id="0" name=""/>
        <dsp:cNvSpPr/>
      </dsp:nvSpPr>
      <dsp:spPr>
        <a:xfrm rot="5400000">
          <a:off x="-477907" y="483943"/>
          <a:ext cx="3186047" cy="2230233"/>
        </a:xfrm>
        <a:prstGeom prst="chevron">
          <a:avLst/>
        </a:prstGeom>
        <a:solidFill>
          <a:srgbClr val="389C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Tree Cover Isolation</a:t>
          </a:r>
        </a:p>
      </dsp:txBody>
      <dsp:txXfrm rot="-5400000">
        <a:off x="1" y="1121153"/>
        <a:ext cx="2230233" cy="955814"/>
      </dsp:txXfrm>
    </dsp:sp>
    <dsp:sp modelId="{ADFB6B40-5CC4-410D-B039-93A46E61D2A4}">
      <dsp:nvSpPr>
        <dsp:cNvPr id="0" name=""/>
        <dsp:cNvSpPr/>
      </dsp:nvSpPr>
      <dsp:spPr>
        <a:xfrm rot="5400000">
          <a:off x="4343231" y="-2106961"/>
          <a:ext cx="2070930" cy="6296926"/>
        </a:xfrm>
        <a:prstGeom prst="round2SameRect">
          <a:avLst/>
        </a:prstGeom>
        <a:solidFill>
          <a:schemeClr val="lt1">
            <a:alpha val="90000"/>
            <a:hueOff val="0"/>
            <a:satOff val="0"/>
            <a:lumOff val="0"/>
            <a:alphaOff val="0"/>
          </a:schemeClr>
        </a:solidFill>
        <a:ln w="12700" cap="flat" cmpd="sng" algn="ctr">
          <a:solidFill>
            <a:srgbClr val="389C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Mosaic NAIP imagery and calculate NDVI</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Create texture layer to help distinguish between grass and trees</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Run an </a:t>
          </a:r>
          <a:r>
            <a:rPr lang="en-US" sz="2400" kern="1200" dirty="0" err="1">
              <a:solidFill>
                <a:schemeClr val="tx1">
                  <a:lumMod val="75000"/>
                  <a:lumOff val="25000"/>
                </a:schemeClr>
              </a:solidFill>
              <a:latin typeface="+mn-lt"/>
            </a:rPr>
            <a:t>Iso</a:t>
          </a:r>
          <a:r>
            <a:rPr lang="en-US" sz="2400" kern="1200" dirty="0">
              <a:solidFill>
                <a:schemeClr val="tx1">
                  <a:lumMod val="75000"/>
                  <a:lumOff val="25000"/>
                </a:schemeClr>
              </a:solidFill>
              <a:latin typeface="+mn-lt"/>
            </a:rPr>
            <a:t> unsupervised classification</a:t>
          </a:r>
        </a:p>
      </dsp:txBody>
      <dsp:txXfrm rot="-5400000">
        <a:off x="2230233" y="107131"/>
        <a:ext cx="6195832" cy="1868742"/>
      </dsp:txXfrm>
    </dsp:sp>
    <dsp:sp modelId="{3BFD5114-B0A0-4DBF-AFA7-ED064A3FEF13}">
      <dsp:nvSpPr>
        <dsp:cNvPr id="0" name=""/>
        <dsp:cNvSpPr/>
      </dsp:nvSpPr>
      <dsp:spPr>
        <a:xfrm rot="5400000">
          <a:off x="-477907" y="3484463"/>
          <a:ext cx="3186047" cy="2230233"/>
        </a:xfrm>
        <a:prstGeom prst="chevron">
          <a:avLst/>
        </a:prstGeom>
        <a:solidFill>
          <a:srgbClr val="389C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Mortality Detection</a:t>
          </a:r>
        </a:p>
      </dsp:txBody>
      <dsp:txXfrm rot="-5400000">
        <a:off x="1" y="4121673"/>
        <a:ext cx="2230233" cy="955814"/>
      </dsp:txXfrm>
    </dsp:sp>
    <dsp:sp modelId="{5AC34331-DF90-49E9-A182-A7272E797C9F}">
      <dsp:nvSpPr>
        <dsp:cNvPr id="0" name=""/>
        <dsp:cNvSpPr/>
      </dsp:nvSpPr>
      <dsp:spPr>
        <a:xfrm rot="5400000">
          <a:off x="4343231" y="893558"/>
          <a:ext cx="2070930" cy="6296926"/>
        </a:xfrm>
        <a:prstGeom prst="round2SameRect">
          <a:avLst/>
        </a:prstGeom>
        <a:solidFill>
          <a:schemeClr val="lt1">
            <a:alpha val="90000"/>
            <a:hueOff val="0"/>
            <a:satOff val="0"/>
            <a:lumOff val="0"/>
            <a:alphaOff val="0"/>
          </a:schemeClr>
        </a:solidFill>
        <a:ln w="12700" cap="flat" cmpd="sng" algn="ctr">
          <a:solidFill>
            <a:srgbClr val="389C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Isolate tree canopy layer</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Run an </a:t>
          </a:r>
          <a:r>
            <a:rPr lang="en-US" sz="2400" kern="1200" dirty="0" err="1">
              <a:solidFill>
                <a:schemeClr val="tx1">
                  <a:lumMod val="75000"/>
                  <a:lumOff val="25000"/>
                </a:schemeClr>
              </a:solidFill>
              <a:latin typeface="+mn-lt"/>
            </a:rPr>
            <a:t>Iso</a:t>
          </a:r>
          <a:r>
            <a:rPr lang="en-US" sz="2400" kern="1200" dirty="0">
              <a:solidFill>
                <a:schemeClr val="tx1">
                  <a:lumMod val="75000"/>
                  <a:lumOff val="25000"/>
                </a:schemeClr>
              </a:solidFill>
              <a:latin typeface="+mn-lt"/>
            </a:rPr>
            <a:t> unsupervised classification to identify dead and live canopy</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Reclassify dead/live canopy to create a “percent mortality” layer</a:t>
          </a:r>
        </a:p>
      </dsp:txBody>
      <dsp:txXfrm rot="-5400000">
        <a:off x="2230233" y="3107650"/>
        <a:ext cx="6195832" cy="1868742"/>
      </dsp:txXfrm>
    </dsp:sp>
    <dsp:sp modelId="{AA012AF1-A95A-469F-B310-C41652B0ADC7}">
      <dsp:nvSpPr>
        <dsp:cNvPr id="0" name=""/>
        <dsp:cNvSpPr/>
      </dsp:nvSpPr>
      <dsp:spPr>
        <a:xfrm rot="5400000">
          <a:off x="-477907" y="6484982"/>
          <a:ext cx="3186047" cy="2230233"/>
        </a:xfrm>
        <a:prstGeom prst="chevron">
          <a:avLst/>
        </a:prstGeom>
        <a:solidFill>
          <a:srgbClr val="389C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j-lt"/>
            </a:rPr>
            <a:t>Landsat Aggregation</a:t>
          </a:r>
        </a:p>
      </dsp:txBody>
      <dsp:txXfrm rot="-5400000">
        <a:off x="1" y="7122192"/>
        <a:ext cx="2230233" cy="955814"/>
      </dsp:txXfrm>
    </dsp:sp>
    <dsp:sp modelId="{977C8FB2-8A12-41E5-B3FC-39AB1AAE2094}">
      <dsp:nvSpPr>
        <dsp:cNvPr id="0" name=""/>
        <dsp:cNvSpPr/>
      </dsp:nvSpPr>
      <dsp:spPr>
        <a:xfrm rot="5400000">
          <a:off x="4343231" y="3894077"/>
          <a:ext cx="2070930" cy="6296926"/>
        </a:xfrm>
        <a:prstGeom prst="round2SameRect">
          <a:avLst/>
        </a:prstGeom>
        <a:solidFill>
          <a:schemeClr val="lt1">
            <a:alpha val="90000"/>
            <a:hueOff val="0"/>
            <a:satOff val="0"/>
            <a:lumOff val="0"/>
            <a:alphaOff val="0"/>
          </a:schemeClr>
        </a:solidFill>
        <a:ln w="12700" cap="flat" cmpd="sng" algn="ctr">
          <a:solidFill>
            <a:srgbClr val="389CC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endParaRPr lang="en-US" sz="2400" kern="1200" dirty="0">
            <a:latin typeface="+mn-lt"/>
          </a:endParaRP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Aggregate percent mortality layer to 30-m  resolution and filter for density</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Calculate Landsat NDVI anomalies</a:t>
          </a:r>
        </a:p>
        <a:p>
          <a:pPr marL="228600" lvl="1" indent="-228600" algn="l" defTabSz="1066800">
            <a:lnSpc>
              <a:spcPct val="90000"/>
            </a:lnSpc>
            <a:spcBef>
              <a:spcPct val="0"/>
            </a:spcBef>
            <a:spcAft>
              <a:spcPct val="15000"/>
            </a:spcAft>
            <a:buChar char="•"/>
          </a:pPr>
          <a:r>
            <a:rPr lang="en-US" sz="2400" kern="1200" dirty="0">
              <a:solidFill>
                <a:schemeClr val="tx1">
                  <a:lumMod val="75000"/>
                  <a:lumOff val="25000"/>
                </a:schemeClr>
              </a:solidFill>
              <a:latin typeface="+mn-lt"/>
            </a:rPr>
            <a:t>Perform a regression analysis between NDVI anomalies and dead canopy</a:t>
          </a:r>
        </a:p>
        <a:p>
          <a:pPr marL="228600" lvl="1" indent="-228600" algn="l" defTabSz="1066800">
            <a:lnSpc>
              <a:spcPct val="90000"/>
            </a:lnSpc>
            <a:spcBef>
              <a:spcPct val="0"/>
            </a:spcBef>
            <a:spcAft>
              <a:spcPct val="15000"/>
            </a:spcAft>
            <a:buChar char="•"/>
          </a:pPr>
          <a:endParaRPr lang="en-US" sz="2400" kern="1200" dirty="0">
            <a:latin typeface="+mn-lt"/>
          </a:endParaRPr>
        </a:p>
      </dsp:txBody>
      <dsp:txXfrm rot="-5400000">
        <a:off x="2230233" y="6108169"/>
        <a:ext cx="6195832" cy="18687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379CC3"/>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533" y="8917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34529480"/>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mod="1">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4/18/19</a:t>
            </a:fld>
            <a:endParaRPr lang="en-US" dirty="0"/>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dirty="0"/>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diagramColors" Target="../diagrams/colors1.xml"/><Relationship Id="rId18" Type="http://schemas.openxmlformats.org/officeDocument/2006/relationships/image" Target="../media/image15.png"/><Relationship Id="rId26" Type="http://schemas.openxmlformats.org/officeDocument/2006/relationships/image" Target="../media/image20.PNG"/><Relationship Id="rId3" Type="http://schemas.openxmlformats.org/officeDocument/2006/relationships/image" Target="../media/image5.jpeg"/><Relationship Id="rId21" Type="http://schemas.microsoft.com/office/2007/relationships/hdphoto" Target="../media/hdphoto1.wdp"/><Relationship Id="rId34" Type="http://schemas.openxmlformats.org/officeDocument/2006/relationships/image" Target="../media/image28.png"/><Relationship Id="rId7" Type="http://schemas.openxmlformats.org/officeDocument/2006/relationships/image" Target="../media/image9.jpeg"/><Relationship Id="rId12" Type="http://schemas.openxmlformats.org/officeDocument/2006/relationships/diagramQuickStyle" Target="../diagrams/quickStyle1.xml"/><Relationship Id="rId17" Type="http://schemas.openxmlformats.org/officeDocument/2006/relationships/image" Target="../media/image14.png"/><Relationship Id="rId25" Type="http://schemas.microsoft.com/office/2007/relationships/hdphoto" Target="../media/hdphoto3.wdp"/><Relationship Id="rId33" Type="http://schemas.openxmlformats.org/officeDocument/2006/relationships/image" Target="../media/image27.jpg"/><Relationship Id="rId2" Type="http://schemas.openxmlformats.org/officeDocument/2006/relationships/image" Target="../media/image4.jpe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diagramLayout" Target="../diagrams/layout1.xml"/><Relationship Id="rId24" Type="http://schemas.openxmlformats.org/officeDocument/2006/relationships/image" Target="../media/image19.png"/><Relationship Id="rId32" Type="http://schemas.openxmlformats.org/officeDocument/2006/relationships/image" Target="../media/image26.jpg"/><Relationship Id="rId5" Type="http://schemas.openxmlformats.org/officeDocument/2006/relationships/image" Target="../media/image7.png"/><Relationship Id="rId15" Type="http://schemas.openxmlformats.org/officeDocument/2006/relationships/image" Target="../media/image12.png"/><Relationship Id="rId23" Type="http://schemas.microsoft.com/office/2007/relationships/hdphoto" Target="../media/hdphoto2.wdp"/><Relationship Id="rId28" Type="http://schemas.openxmlformats.org/officeDocument/2006/relationships/image" Target="../media/image22.png"/><Relationship Id="rId10" Type="http://schemas.openxmlformats.org/officeDocument/2006/relationships/diagramData" Target="../diagrams/data1.xml"/><Relationship Id="rId19" Type="http://schemas.openxmlformats.org/officeDocument/2006/relationships/image" Target="../media/image16.png"/><Relationship Id="rId31" Type="http://schemas.openxmlformats.org/officeDocument/2006/relationships/image" Target="../media/image25.jpg"/><Relationship Id="rId4" Type="http://schemas.openxmlformats.org/officeDocument/2006/relationships/image" Target="../media/image6.jpeg"/><Relationship Id="rId9" Type="http://schemas.openxmlformats.org/officeDocument/2006/relationships/image" Target="../media/image11.jpeg"/><Relationship Id="rId14" Type="http://schemas.microsoft.com/office/2007/relationships/diagramDrawing" Target="../diagrams/drawing1.xml"/><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image" Target="../media/image24.png"/><Relationship Id="rId35" Type="http://schemas.openxmlformats.org/officeDocument/2006/relationships/image" Target="../media/image29.jpeg"/><Relationship Id="rId8"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6D2ECC57-1CD0-B24D-BCAD-C244A93E69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076" b="22222"/>
          <a:stretch/>
        </p:blipFill>
        <p:spPr>
          <a:xfrm>
            <a:off x="13333014" y="19865137"/>
            <a:ext cx="4574661" cy="3593592"/>
          </a:xfrm>
          <a:prstGeom prst="rect">
            <a:avLst/>
          </a:prstGeom>
        </p:spPr>
      </p:pic>
      <p:pic>
        <p:nvPicPr>
          <p:cNvPr id="109" name="Picture 108">
            <a:extLst>
              <a:ext uri="{FF2B5EF4-FFF2-40B4-BE49-F238E27FC236}">
                <a16:creationId xmlns:a16="http://schemas.microsoft.com/office/drawing/2014/main" id="{407F7A39-8C33-974B-9B6F-180E97C6EB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494" b="19683"/>
          <a:stretch/>
        </p:blipFill>
        <p:spPr>
          <a:xfrm>
            <a:off x="19780748" y="15648956"/>
            <a:ext cx="4114800" cy="3718134"/>
          </a:xfrm>
          <a:prstGeom prst="rect">
            <a:avLst/>
          </a:prstGeom>
        </p:spPr>
      </p:pic>
      <p:pic>
        <p:nvPicPr>
          <p:cNvPr id="108" name="Picture 107">
            <a:extLst>
              <a:ext uri="{FF2B5EF4-FFF2-40B4-BE49-F238E27FC236}">
                <a16:creationId xmlns:a16="http://schemas.microsoft.com/office/drawing/2014/main" id="{65C1A43A-CEB1-8544-984F-B2CD22247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29" b="20741"/>
          <a:stretch/>
        </p:blipFill>
        <p:spPr>
          <a:xfrm>
            <a:off x="13564639" y="15648956"/>
            <a:ext cx="4114800" cy="3707803"/>
          </a:xfrm>
          <a:prstGeom prst="rect">
            <a:avLst/>
          </a:prstGeom>
        </p:spPr>
      </p:pic>
      <p:sp>
        <p:nvSpPr>
          <p:cNvPr id="45" name="Title 3"/>
          <p:cNvSpPr txBox="1">
            <a:spLocks/>
          </p:cNvSpPr>
          <p:nvPr/>
        </p:nvSpPr>
        <p:spPr>
          <a:xfrm>
            <a:off x="24604661" y="4675309"/>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4000" b="1" dirty="0">
                <a:solidFill>
                  <a:srgbClr val="379CC3"/>
                </a:solidFill>
              </a:rPr>
              <a:t>Texas</a:t>
            </a:r>
            <a:r>
              <a:rPr lang="en-US" sz="14000" dirty="0">
                <a:solidFill>
                  <a:srgbClr val="379CC3"/>
                </a:solidFill>
              </a:rPr>
              <a:t> Water Resources</a:t>
            </a:r>
          </a:p>
        </p:txBody>
      </p:sp>
      <p:sp>
        <p:nvSpPr>
          <p:cNvPr id="15" name="TextBox 14"/>
          <p:cNvSpPr txBox="1"/>
          <p:nvPr/>
        </p:nvSpPr>
        <p:spPr>
          <a:xfrm>
            <a:off x="878674" y="4388181"/>
            <a:ext cx="2475358"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Abstract</a:t>
            </a:r>
          </a:p>
        </p:txBody>
      </p:sp>
      <p:sp>
        <p:nvSpPr>
          <p:cNvPr id="14" name="Text Placeholder 16"/>
          <p:cNvSpPr txBox="1">
            <a:spLocks/>
          </p:cNvSpPr>
          <p:nvPr/>
        </p:nvSpPr>
        <p:spPr>
          <a:xfrm>
            <a:off x="16953276" y="5215965"/>
            <a:ext cx="8749008" cy="386479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800" b="1" dirty="0">
                <a:solidFill>
                  <a:srgbClr val="379CC3"/>
                </a:solidFill>
                <a:latin typeface="Garamond" panose="02020404030301010803" pitchFamily="18" charset="0"/>
              </a:rPr>
              <a:t>Employ</a:t>
            </a:r>
            <a:r>
              <a:rPr lang="en-US" sz="2800" dirty="0">
                <a:solidFill>
                  <a:schemeClr val="tx1">
                    <a:lumMod val="75000"/>
                    <a:lumOff val="25000"/>
                  </a:schemeClr>
                </a:solidFill>
                <a:latin typeface="Garamond" panose="02020404030301010803" pitchFamily="18" charset="0"/>
              </a:rPr>
              <a:t> NASA Earth observations (EO) and National Oceanic and Atmospheric Administration (NOAA) drought indices to monitor drought impacts</a:t>
            </a:r>
          </a:p>
          <a:p>
            <a:pPr>
              <a:lnSpc>
                <a:spcPct val="100000"/>
              </a:lnSpc>
              <a:spcBef>
                <a:spcPts val="0"/>
              </a:spcBef>
              <a:spcAft>
                <a:spcPts val="600"/>
              </a:spcAft>
              <a:buClr>
                <a:srgbClr val="379CC3"/>
              </a:buClr>
            </a:pPr>
            <a:r>
              <a:rPr lang="en-US" sz="2800" b="1" dirty="0">
                <a:solidFill>
                  <a:srgbClr val="379CC3"/>
                </a:solidFill>
                <a:latin typeface="Garamond" panose="02020404030301010803" pitchFamily="18" charset="0"/>
              </a:rPr>
              <a:t>Analyze</a:t>
            </a:r>
            <a:r>
              <a:rPr lang="en-US" sz="2800" dirty="0">
                <a:solidFill>
                  <a:schemeClr val="tx1">
                    <a:lumMod val="75000"/>
                    <a:lumOff val="25000"/>
                  </a:schemeClr>
                </a:solidFill>
                <a:latin typeface="Garamond" panose="02020404030301010803" pitchFamily="18" charset="0"/>
              </a:rPr>
              <a:t> the response of UTC cover in Austin and Houston to drought using unsupervised classification methods</a:t>
            </a:r>
          </a:p>
          <a:p>
            <a:pPr>
              <a:lnSpc>
                <a:spcPct val="100000"/>
              </a:lnSpc>
              <a:spcBef>
                <a:spcPts val="0"/>
              </a:spcBef>
              <a:spcAft>
                <a:spcPts val="600"/>
              </a:spcAft>
              <a:buClr>
                <a:srgbClr val="379CC3"/>
              </a:buClr>
            </a:pPr>
            <a:r>
              <a:rPr lang="en-US" sz="2800" b="1" dirty="0">
                <a:solidFill>
                  <a:srgbClr val="379CC3"/>
                </a:solidFill>
                <a:latin typeface="Garamond" panose="02020404030301010803" pitchFamily="18" charset="0"/>
              </a:rPr>
              <a:t>Investigate </a:t>
            </a:r>
            <a:r>
              <a:rPr lang="en-US" sz="2800" dirty="0">
                <a:solidFill>
                  <a:schemeClr val="tx1">
                    <a:lumMod val="75000"/>
                    <a:lumOff val="25000"/>
                  </a:schemeClr>
                </a:solidFill>
                <a:latin typeface="Garamond" panose="02020404030301010803" pitchFamily="18" charset="0"/>
              </a:rPr>
              <a:t>the relationship between NDVI anomalies and canopy mortality</a:t>
            </a:r>
          </a:p>
        </p:txBody>
      </p:sp>
      <p:sp>
        <p:nvSpPr>
          <p:cNvPr id="16" name="TextBox 15"/>
          <p:cNvSpPr txBox="1"/>
          <p:nvPr/>
        </p:nvSpPr>
        <p:spPr>
          <a:xfrm>
            <a:off x="16953276" y="4388181"/>
            <a:ext cx="3127779"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Objectives</a:t>
            </a:r>
          </a:p>
        </p:txBody>
      </p:sp>
      <p:sp>
        <p:nvSpPr>
          <p:cNvPr id="17" name="TextBox 16"/>
          <p:cNvSpPr txBox="1"/>
          <p:nvPr/>
        </p:nvSpPr>
        <p:spPr>
          <a:xfrm>
            <a:off x="878674" y="14319502"/>
            <a:ext cx="3849131"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Methodology</a:t>
            </a:r>
          </a:p>
        </p:txBody>
      </p:sp>
      <p:sp>
        <p:nvSpPr>
          <p:cNvPr id="19" name="TextBox 18"/>
          <p:cNvSpPr txBox="1"/>
          <p:nvPr/>
        </p:nvSpPr>
        <p:spPr>
          <a:xfrm>
            <a:off x="17457886" y="9061028"/>
            <a:ext cx="5272597"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Earth Observations</a:t>
            </a:r>
          </a:p>
        </p:txBody>
      </p:sp>
      <p:sp>
        <p:nvSpPr>
          <p:cNvPr id="20" name="TextBox 19"/>
          <p:cNvSpPr txBox="1"/>
          <p:nvPr/>
        </p:nvSpPr>
        <p:spPr>
          <a:xfrm>
            <a:off x="12796468" y="14319502"/>
            <a:ext cx="2012089"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Results</a:t>
            </a:r>
          </a:p>
        </p:txBody>
      </p:sp>
      <p:sp>
        <p:nvSpPr>
          <p:cNvPr id="23" name="TextBox 22"/>
          <p:cNvSpPr txBox="1"/>
          <p:nvPr/>
        </p:nvSpPr>
        <p:spPr>
          <a:xfrm>
            <a:off x="12796468" y="27693699"/>
            <a:ext cx="4403770"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Project Partners</a:t>
            </a:r>
          </a:p>
        </p:txBody>
      </p:sp>
      <p:sp>
        <p:nvSpPr>
          <p:cNvPr id="24" name="TextBox 23"/>
          <p:cNvSpPr txBox="1"/>
          <p:nvPr/>
        </p:nvSpPr>
        <p:spPr>
          <a:xfrm>
            <a:off x="12796468" y="29760812"/>
            <a:ext cx="4542503"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Team Members</a:t>
            </a:r>
          </a:p>
        </p:txBody>
      </p:sp>
      <p:sp>
        <p:nvSpPr>
          <p:cNvPr id="43" name="Text Placeholder 42"/>
          <p:cNvSpPr>
            <a:spLocks noGrp="1"/>
          </p:cNvSpPr>
          <p:nvPr>
            <p:ph type="body" sz="quarter" idx="11"/>
          </p:nvPr>
        </p:nvSpPr>
        <p:spPr>
          <a:xfrm>
            <a:off x="6257495" y="939038"/>
            <a:ext cx="14917009" cy="2313975"/>
          </a:xfrm>
        </p:spPr>
        <p:txBody>
          <a:bodyPr>
            <a:noAutofit/>
          </a:bodyPr>
          <a:lstStyle/>
          <a:p>
            <a:r>
              <a:rPr lang="en-US" sz="6000"/>
              <a:t>Analyzing Drought-related </a:t>
            </a:r>
            <a:r>
              <a:rPr lang="en-US" sz="6000" dirty="0"/>
              <a:t>Impacts on Urban Tree Inventory Conditions and Recovery in Texas</a:t>
            </a:r>
          </a:p>
        </p:txBody>
      </p:sp>
      <p:sp>
        <p:nvSpPr>
          <p:cNvPr id="44" name="Text Placeholder 11"/>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379CC3"/>
                </a:solidFill>
              </a:rPr>
              <a:t> North Carolina </a:t>
            </a:r>
            <a:r>
              <a:rPr lang="en-US" sz="5200" dirty="0">
                <a:solidFill>
                  <a:srgbClr val="379CC3"/>
                </a:solidFill>
                <a:latin typeface="Engravers MT" panose="02090707080505020304" pitchFamily="18" charset="0"/>
              </a:rPr>
              <a:t>–</a:t>
            </a:r>
            <a:r>
              <a:rPr lang="en-US" sz="5200" dirty="0">
                <a:solidFill>
                  <a:srgbClr val="379CC3"/>
                </a:solidFill>
              </a:rPr>
              <a:t> NCEI | </a:t>
            </a:r>
            <a:r>
              <a:rPr lang="en-US" sz="5200" spc="100" baseline="0" dirty="0">
                <a:solidFill>
                  <a:srgbClr val="379CC3"/>
                </a:solidFill>
              </a:rPr>
              <a:t>Spring</a:t>
            </a:r>
            <a:r>
              <a:rPr lang="en-US" sz="5200" dirty="0">
                <a:solidFill>
                  <a:srgbClr val="379CC3"/>
                </a:solidFill>
              </a:rPr>
              <a:t> 2019</a:t>
            </a:r>
          </a:p>
        </p:txBody>
      </p:sp>
      <p:sp>
        <p:nvSpPr>
          <p:cNvPr id="68" name="Text Placeholder 16"/>
          <p:cNvSpPr txBox="1">
            <a:spLocks/>
          </p:cNvSpPr>
          <p:nvPr/>
        </p:nvSpPr>
        <p:spPr>
          <a:xfrm>
            <a:off x="914399" y="5134747"/>
            <a:ext cx="7916780" cy="863463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endParaRPr lang="en-US" sz="2000" dirty="0">
              <a:solidFill>
                <a:schemeClr val="tx1">
                  <a:lumMod val="75000"/>
                  <a:lumOff val="25000"/>
                </a:schemeClr>
              </a:solidFill>
              <a:latin typeface="Garamond" panose="02020404030301010803" pitchFamily="18" charset="0"/>
            </a:endParaRPr>
          </a:p>
        </p:txBody>
      </p:sp>
      <p:grpSp>
        <p:nvGrpSpPr>
          <p:cNvPr id="5" name="Group 4">
            <a:extLst>
              <a:ext uri="{FF2B5EF4-FFF2-40B4-BE49-F238E27FC236}">
                <a16:creationId xmlns:a16="http://schemas.microsoft.com/office/drawing/2014/main" id="{67CCBCC4-7386-47F5-A824-F5CD56C42B53}"/>
              </a:ext>
            </a:extLst>
          </p:cNvPr>
          <p:cNvGrpSpPr/>
          <p:nvPr/>
        </p:nvGrpSpPr>
        <p:grpSpPr>
          <a:xfrm>
            <a:off x="12754410" y="30318387"/>
            <a:ext cx="11615955" cy="3569170"/>
            <a:chOff x="12724635" y="30809650"/>
            <a:chExt cx="11615955" cy="3569170"/>
          </a:xfrm>
        </p:grpSpPr>
        <p:grpSp>
          <p:nvGrpSpPr>
            <p:cNvPr id="47" name="Group 46"/>
            <p:cNvGrpSpPr/>
            <p:nvPr/>
          </p:nvGrpSpPr>
          <p:grpSpPr>
            <a:xfrm>
              <a:off x="15735721" y="30809650"/>
              <a:ext cx="8217348" cy="2738173"/>
              <a:chOff x="3855109" y="30803119"/>
              <a:chExt cx="8217348" cy="2738173"/>
            </a:xfrm>
          </p:grpSpPr>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7878" y="30803119"/>
                <a:ext cx="2104579" cy="2103120"/>
              </a:xfrm>
              <a:prstGeom prst="rect">
                <a:avLst/>
              </a:prstGeom>
            </p:spPr>
          </p:pic>
          <p:sp>
            <p:nvSpPr>
              <p:cNvPr id="49" name="Text Placeholder 16"/>
              <p:cNvSpPr txBox="1">
                <a:spLocks/>
              </p:cNvSpPr>
              <p:nvPr/>
            </p:nvSpPr>
            <p:spPr>
              <a:xfrm>
                <a:off x="3855109" y="33033461"/>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Millie Smith </a:t>
                </a:r>
              </a:p>
            </p:txBody>
          </p:sp>
        </p:grpSp>
        <p:grpSp>
          <p:nvGrpSpPr>
            <p:cNvPr id="4" name="Group 3">
              <a:extLst>
                <a:ext uri="{FF2B5EF4-FFF2-40B4-BE49-F238E27FC236}">
                  <a16:creationId xmlns:a16="http://schemas.microsoft.com/office/drawing/2014/main" id="{764A4FF3-AB93-442F-AD66-800C5DCBC89B}"/>
                </a:ext>
              </a:extLst>
            </p:cNvPr>
            <p:cNvGrpSpPr/>
            <p:nvPr/>
          </p:nvGrpSpPr>
          <p:grpSpPr>
            <a:xfrm>
              <a:off x="12724635" y="30809650"/>
              <a:ext cx="11615955" cy="3569170"/>
              <a:chOff x="12724635" y="30809650"/>
              <a:chExt cx="11615955" cy="3569170"/>
            </a:xfrm>
          </p:grpSpPr>
          <p:grpSp>
            <p:nvGrpSpPr>
              <p:cNvPr id="41" name="Group 40"/>
              <p:cNvGrpSpPr/>
              <p:nvPr/>
            </p:nvGrpSpPr>
            <p:grpSpPr>
              <a:xfrm>
                <a:off x="18928882" y="30809650"/>
                <a:ext cx="5411708" cy="2738173"/>
                <a:chOff x="7048270" y="30803119"/>
                <a:chExt cx="5411708" cy="2738173"/>
              </a:xfrm>
            </p:grpSpPr>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8270" y="30803119"/>
                  <a:ext cx="2104579" cy="2103120"/>
                </a:xfrm>
                <a:prstGeom prst="rect">
                  <a:avLst/>
                </a:prstGeom>
              </p:spPr>
            </p:pic>
            <p:sp>
              <p:nvSpPr>
                <p:cNvPr id="46" name="Text Placeholder 16"/>
                <p:cNvSpPr txBox="1">
                  <a:spLocks/>
                </p:cNvSpPr>
                <p:nvPr/>
              </p:nvSpPr>
              <p:spPr>
                <a:xfrm>
                  <a:off x="9625338" y="33033461"/>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Sally Ross</a:t>
                  </a:r>
                </a:p>
              </p:txBody>
            </p:sp>
          </p:grpSp>
          <p:grpSp>
            <p:nvGrpSpPr>
              <p:cNvPr id="3" name="Group 2">
                <a:extLst>
                  <a:ext uri="{FF2B5EF4-FFF2-40B4-BE49-F238E27FC236}">
                    <a16:creationId xmlns:a16="http://schemas.microsoft.com/office/drawing/2014/main" id="{9B076FB2-EB42-4C0E-A79D-FFEF1744F812}"/>
                  </a:ext>
                </a:extLst>
              </p:cNvPr>
              <p:cNvGrpSpPr/>
              <p:nvPr/>
            </p:nvGrpSpPr>
            <p:grpSpPr>
              <a:xfrm>
                <a:off x="12724635" y="30809650"/>
                <a:ext cx="8781315" cy="3569170"/>
                <a:chOff x="12724635" y="30809650"/>
                <a:chExt cx="8781315" cy="3569170"/>
              </a:xfrm>
            </p:grpSpPr>
            <p:grpSp>
              <p:nvGrpSpPr>
                <p:cNvPr id="50" name="Group 49"/>
                <p:cNvGrpSpPr/>
                <p:nvPr/>
              </p:nvGrpSpPr>
              <p:grpSpPr>
                <a:xfrm>
                  <a:off x="16009274" y="30809650"/>
                  <a:ext cx="5496676" cy="2738173"/>
                  <a:chOff x="4128662" y="30803119"/>
                  <a:chExt cx="5496676" cy="2738173"/>
                </a:xfrm>
              </p:grpSpPr>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8662" y="30803119"/>
                    <a:ext cx="2104579" cy="2103120"/>
                  </a:xfrm>
                  <a:prstGeom prst="rect">
                    <a:avLst/>
                  </a:prstGeom>
                </p:spPr>
              </p:pic>
              <p:sp>
                <p:nvSpPr>
                  <p:cNvPr id="52" name="Text Placeholder 16"/>
                  <p:cNvSpPr txBox="1">
                    <a:spLocks/>
                  </p:cNvSpPr>
                  <p:nvPr/>
                </p:nvSpPr>
                <p:spPr>
                  <a:xfrm>
                    <a:off x="6790698" y="33033461"/>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Nicholas Roberts</a:t>
                    </a:r>
                  </a:p>
                </p:txBody>
              </p:sp>
            </p:grpSp>
            <p:grpSp>
              <p:nvGrpSpPr>
                <p:cNvPr id="2" name="Group 1">
                  <a:extLst>
                    <a:ext uri="{FF2B5EF4-FFF2-40B4-BE49-F238E27FC236}">
                      <a16:creationId xmlns:a16="http://schemas.microsoft.com/office/drawing/2014/main" id="{9794FA15-1760-4D93-8009-80E7D83FA9B8}"/>
                    </a:ext>
                  </a:extLst>
                </p:cNvPr>
                <p:cNvGrpSpPr/>
                <p:nvPr/>
              </p:nvGrpSpPr>
              <p:grpSpPr>
                <a:xfrm>
                  <a:off x="12724635" y="30809650"/>
                  <a:ext cx="2834640" cy="3569170"/>
                  <a:chOff x="12724635" y="30809650"/>
                  <a:chExt cx="2834640" cy="3569170"/>
                </a:xfrm>
              </p:grpSpPr>
              <p:grpSp>
                <p:nvGrpSpPr>
                  <p:cNvPr id="38" name="Group 37"/>
                  <p:cNvGrpSpPr/>
                  <p:nvPr/>
                </p:nvGrpSpPr>
                <p:grpSpPr>
                  <a:xfrm>
                    <a:off x="12724635" y="30809650"/>
                    <a:ext cx="2834640" cy="3569170"/>
                    <a:chOff x="844023" y="30803119"/>
                    <a:chExt cx="2834640" cy="3569170"/>
                  </a:xfrm>
                </p:grpSpPr>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9054" y="30803119"/>
                      <a:ext cx="2104579" cy="2103120"/>
                    </a:xfrm>
                    <a:prstGeom prst="rect">
                      <a:avLst/>
                    </a:prstGeom>
                  </p:spPr>
                </p:pic>
                <p:sp>
                  <p:nvSpPr>
                    <p:cNvPr id="40" name="Text Placeholder 16"/>
                    <p:cNvSpPr txBox="1">
                      <a:spLocks/>
                    </p:cNvSpPr>
                    <p:nvPr/>
                  </p:nvSpPr>
                  <p:spPr>
                    <a:xfrm>
                      <a:off x="844023" y="33033461"/>
                      <a:ext cx="2834640" cy="1338828"/>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Anna Stamatogiannakis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sp>
                <p:nvSpPr>
                  <p:cNvPr id="53" name="Oval 52">
                    <a:extLst>
                      <a:ext uri="{FF2B5EF4-FFF2-40B4-BE49-F238E27FC236}">
                        <a16:creationId xmlns:a16="http://schemas.microsoft.com/office/drawing/2014/main" id="{5E8FBB85-B8ED-48C6-87E4-C813674A00FF}"/>
                      </a:ext>
                    </a:extLst>
                  </p:cNvPr>
                  <p:cNvSpPr/>
                  <p:nvPr/>
                </p:nvSpPr>
                <p:spPr>
                  <a:xfrm>
                    <a:off x="13327661" y="31038250"/>
                    <a:ext cx="1645920" cy="1645920"/>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4" name="Oval 53">
                  <a:extLst>
                    <a:ext uri="{FF2B5EF4-FFF2-40B4-BE49-F238E27FC236}">
                      <a16:creationId xmlns:a16="http://schemas.microsoft.com/office/drawing/2014/main" id="{EBF53E19-34C4-466F-9712-D8F45545386D}"/>
                    </a:ext>
                  </a:extLst>
                </p:cNvPr>
                <p:cNvSpPr/>
                <p:nvPr/>
              </p:nvSpPr>
              <p:spPr>
                <a:xfrm>
                  <a:off x="19158211" y="31038250"/>
                  <a:ext cx="1645920" cy="164592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Oval 54">
                <a:extLst>
                  <a:ext uri="{FF2B5EF4-FFF2-40B4-BE49-F238E27FC236}">
                    <a16:creationId xmlns:a16="http://schemas.microsoft.com/office/drawing/2014/main" id="{B9B24929-37A2-48AD-A0B1-3503DBF6FC4E}"/>
                  </a:ext>
                </a:extLst>
              </p:cNvPr>
              <p:cNvSpPr/>
              <p:nvPr/>
            </p:nvSpPr>
            <p:spPr>
              <a:xfrm>
                <a:off x="22077819" y="31038250"/>
                <a:ext cx="1645920" cy="1645920"/>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Oval 55">
              <a:extLst>
                <a:ext uri="{FF2B5EF4-FFF2-40B4-BE49-F238E27FC236}">
                  <a16:creationId xmlns:a16="http://schemas.microsoft.com/office/drawing/2014/main" id="{B3FAD2BF-D56F-4FF8-97F1-09A4BCB65455}"/>
                </a:ext>
              </a:extLst>
            </p:cNvPr>
            <p:cNvSpPr/>
            <p:nvPr/>
          </p:nvSpPr>
          <p:spPr>
            <a:xfrm>
              <a:off x="16238603" y="31038250"/>
              <a:ext cx="1645920" cy="1645920"/>
            </a:xfrm>
            <a:prstGeom prst="ellipse">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Placeholder 16">
            <a:extLst>
              <a:ext uri="{FF2B5EF4-FFF2-40B4-BE49-F238E27FC236}">
                <a16:creationId xmlns:a16="http://schemas.microsoft.com/office/drawing/2014/main" id="{A4DF249C-70FB-4A89-94BF-3008DD382C07}"/>
              </a:ext>
            </a:extLst>
          </p:cNvPr>
          <p:cNvSpPr txBox="1">
            <a:spLocks/>
          </p:cNvSpPr>
          <p:nvPr/>
        </p:nvSpPr>
        <p:spPr>
          <a:xfrm>
            <a:off x="12724051" y="28586142"/>
            <a:ext cx="11880609" cy="1686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800" dirty="0">
                <a:solidFill>
                  <a:schemeClr val="tx1">
                    <a:lumMod val="75000"/>
                    <a:lumOff val="25000"/>
                  </a:schemeClr>
                </a:solidFill>
                <a:latin typeface="Garamond" panose="02020404030301010803" pitchFamily="18" charset="0"/>
              </a:rPr>
              <a:t>Texas A&amp;M Forest Service, Sustainable Forestry Department </a:t>
            </a:r>
          </a:p>
          <a:p>
            <a:pPr>
              <a:lnSpc>
                <a:spcPct val="100000"/>
              </a:lnSpc>
              <a:spcBef>
                <a:spcPts val="0"/>
              </a:spcBef>
              <a:spcAft>
                <a:spcPts val="600"/>
              </a:spcAft>
              <a:buClr>
                <a:srgbClr val="379CC3"/>
              </a:buClr>
            </a:pPr>
            <a:r>
              <a:rPr lang="en-US" sz="2800" dirty="0">
                <a:solidFill>
                  <a:schemeClr val="tx1">
                    <a:lumMod val="75000"/>
                    <a:lumOff val="25000"/>
                  </a:schemeClr>
                </a:solidFill>
                <a:latin typeface="Garamond" panose="02020404030301010803" pitchFamily="18" charset="0"/>
              </a:rPr>
              <a:t>USDA, US Forest Service, Southern Research Station Threat Assessment Center</a:t>
            </a:r>
            <a:endParaRPr lang="en-US"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79CC3"/>
              </a:buClr>
            </a:pPr>
            <a:endParaRPr lang="en-US" dirty="0">
              <a:solidFill>
                <a:schemeClr val="tx1">
                  <a:lumMod val="75000"/>
                  <a:lumOff val="25000"/>
                </a:schemeClr>
              </a:solidFill>
              <a:latin typeface="Garamond" panose="02020404030301010803" pitchFamily="18" charset="0"/>
            </a:endParaRPr>
          </a:p>
        </p:txBody>
      </p:sp>
      <p:graphicFrame>
        <p:nvGraphicFramePr>
          <p:cNvPr id="6" name="Diagram 5">
            <a:extLst>
              <a:ext uri="{FF2B5EF4-FFF2-40B4-BE49-F238E27FC236}">
                <a16:creationId xmlns:a16="http://schemas.microsoft.com/office/drawing/2014/main" id="{91FE1D79-1F99-4123-8164-68ADBE42BA49}"/>
              </a:ext>
            </a:extLst>
          </p:cNvPr>
          <p:cNvGraphicFramePr/>
          <p:nvPr>
            <p:extLst>
              <p:ext uri="{D42A27DB-BD31-4B8C-83A1-F6EECF244321}">
                <p14:modId xmlns:p14="http://schemas.microsoft.com/office/powerpoint/2010/main" val="2068346256"/>
              </p:ext>
            </p:extLst>
          </p:nvPr>
        </p:nvGraphicFramePr>
        <p:xfrm>
          <a:off x="1026180" y="15279843"/>
          <a:ext cx="8527160" cy="91991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Picture 11" descr="A close up of a sign&#10;&#10;Description generated with very high confidence">
            <a:extLst>
              <a:ext uri="{FF2B5EF4-FFF2-40B4-BE49-F238E27FC236}">
                <a16:creationId xmlns:a16="http://schemas.microsoft.com/office/drawing/2014/main" id="{6A750700-5EDD-45ED-8243-2749EE25E6D3}"/>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21483459" y="833362"/>
            <a:ext cx="2194560" cy="2194560"/>
          </a:xfrm>
          <a:prstGeom prst="rect">
            <a:avLst/>
          </a:prstGeom>
        </p:spPr>
      </p:pic>
      <p:pic>
        <p:nvPicPr>
          <p:cNvPr id="26" name="Picture 25" descr="A close up of a logo&#10;&#10;Description generated with very high confidence">
            <a:extLst>
              <a:ext uri="{FF2B5EF4-FFF2-40B4-BE49-F238E27FC236}">
                <a16:creationId xmlns:a16="http://schemas.microsoft.com/office/drawing/2014/main" id="{F87289C1-FCCD-4AE0-9EA7-9A8ADF51816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32965" y="833362"/>
            <a:ext cx="2194560" cy="2194560"/>
          </a:xfrm>
          <a:prstGeom prst="rect">
            <a:avLst/>
          </a:prstGeom>
        </p:spPr>
      </p:pic>
      <p:sp>
        <p:nvSpPr>
          <p:cNvPr id="31" name="Rectangle 30">
            <a:extLst>
              <a:ext uri="{FF2B5EF4-FFF2-40B4-BE49-F238E27FC236}">
                <a16:creationId xmlns:a16="http://schemas.microsoft.com/office/drawing/2014/main" id="{EC8F3401-169E-4660-A0BC-44360630CEBD}"/>
              </a:ext>
            </a:extLst>
          </p:cNvPr>
          <p:cNvSpPr/>
          <p:nvPr/>
        </p:nvSpPr>
        <p:spPr>
          <a:xfrm>
            <a:off x="942227" y="5170368"/>
            <a:ext cx="8485589" cy="9325630"/>
          </a:xfrm>
          <a:prstGeom prst="rect">
            <a:avLst/>
          </a:prstGeom>
        </p:spPr>
        <p:txBody>
          <a:bodyPr wrap="square">
            <a:spAutoFit/>
          </a:bodyPr>
          <a:lstStyle/>
          <a:p>
            <a:r>
              <a:rPr lang="en-US" sz="2400" dirty="0">
                <a:solidFill>
                  <a:schemeClr val="tx1">
                    <a:lumMod val="75000"/>
                    <a:lumOff val="25000"/>
                  </a:schemeClr>
                </a:solidFill>
                <a:latin typeface="Garamond" panose="02020404030301010803" pitchFamily="18" charset="0"/>
              </a:rPr>
              <a:t>In 2011, Texas experienced a severe drought that caused substantial economic and environmental losses. The Texas A&amp;M Forest Service (TFS) estimated that 300 million trees succumbed to the severe drought conditions, with urban areas, in particular, losing about 5.6 million shade trees. For these estimations, the TFS uses resource-intensive </a:t>
            </a:r>
            <a:r>
              <a:rPr lang="en-US" sz="2400" i="1" dirty="0">
                <a:solidFill>
                  <a:schemeClr val="tx1">
                    <a:lumMod val="75000"/>
                    <a:lumOff val="25000"/>
                  </a:schemeClr>
                </a:solidFill>
                <a:latin typeface="Garamond" panose="02020404030301010803" pitchFamily="18" charset="0"/>
              </a:rPr>
              <a:t>in situ </a:t>
            </a:r>
            <a:r>
              <a:rPr lang="en-US" sz="2400" dirty="0">
                <a:solidFill>
                  <a:schemeClr val="tx1">
                    <a:lumMod val="75000"/>
                    <a:lumOff val="25000"/>
                  </a:schemeClr>
                </a:solidFill>
                <a:latin typeface="Garamond" panose="02020404030301010803" pitchFamily="18" charset="0"/>
              </a:rPr>
              <a:t>data collection methods. Studies have shown that ground-based inventories of the Urban Tree Canopy (UTC) can be augmented with remote sensing data. To explore this, the TFS Sustainable Forestry Department and the US Forest Service Southern Research Station partnered with NASA DEVELOP. For this project, our team aimed to assess pre- and post-drought canopy mortality in Austin and Houston. We implemented an unsupervised classification technique on National Agriculture Imagery Program (NAIP) high-resolution aerial imagery to determine the extent of the UTC. Then, using the Normalized Difference Vegetation Index (NDVI) derived from Landsat 5 Thematic Mapper (TM), Landsat 7 Enhanced Thematic Mapper Plus (ETM+), and Landsat 8 Operational Land Imager (OLI) data, we analyzed the relationship between NDVI anomalies and canopy mortality. Additionally, we utilized the Standardized Precipitation-Evapotranspiration Index (SPEI) derived from the National Oceanic and Atmospheric Administration’s </a:t>
            </a:r>
            <a:r>
              <a:rPr lang="en-US" sz="2400" dirty="0" err="1">
                <a:solidFill>
                  <a:schemeClr val="tx1">
                    <a:lumMod val="75000"/>
                    <a:lumOff val="25000"/>
                  </a:schemeClr>
                </a:solidFill>
                <a:latin typeface="Garamond" panose="02020404030301010803" pitchFamily="18" charset="0"/>
              </a:rPr>
              <a:t>nClimGrid</a:t>
            </a:r>
            <a:r>
              <a:rPr lang="en-US" sz="2400" dirty="0">
                <a:solidFill>
                  <a:schemeClr val="tx1">
                    <a:lumMod val="75000"/>
                    <a:lumOff val="25000"/>
                  </a:schemeClr>
                </a:solidFill>
                <a:latin typeface="Garamond" panose="02020404030301010803" pitchFamily="18" charset="0"/>
              </a:rPr>
              <a:t> dataset to give a broader context of climatic variables surrounding canopy loss. Ultimately, our results will be used by the TFS to identify areas that are likely to experience higher instances of UTC mortality and to monitor trends in recovery.</a:t>
            </a:r>
          </a:p>
        </p:txBody>
      </p:sp>
      <p:grpSp>
        <p:nvGrpSpPr>
          <p:cNvPr id="9" name="Group 8"/>
          <p:cNvGrpSpPr/>
          <p:nvPr/>
        </p:nvGrpSpPr>
        <p:grpSpPr>
          <a:xfrm>
            <a:off x="17470616" y="10035022"/>
            <a:ext cx="8089044" cy="4362913"/>
            <a:chOff x="18195281" y="10035178"/>
            <a:chExt cx="8089044" cy="4362913"/>
          </a:xfrm>
        </p:grpSpPr>
        <p:pic>
          <p:nvPicPr>
            <p:cNvPr id="58" name="Picture 57" descr="A satellite in space&#10;&#10;Description generated with high confidence">
              <a:extLst>
                <a:ext uri="{FF2B5EF4-FFF2-40B4-BE49-F238E27FC236}">
                  <a16:creationId xmlns:a16="http://schemas.microsoft.com/office/drawing/2014/main" id="{C3AF5EC8-E8B2-48C8-A044-86AAD5E0947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8195281" y="10035178"/>
              <a:ext cx="2382657" cy="2301931"/>
            </a:xfrm>
            <a:prstGeom prst="rect">
              <a:avLst/>
            </a:prstGeom>
          </p:spPr>
        </p:pic>
        <p:pic>
          <p:nvPicPr>
            <p:cNvPr id="59" name="Picture 58" descr="A picture containing sky, LEGO&#10;&#10;Description generated with high confidence">
              <a:extLst>
                <a:ext uri="{FF2B5EF4-FFF2-40B4-BE49-F238E27FC236}">
                  <a16:creationId xmlns:a16="http://schemas.microsoft.com/office/drawing/2014/main" id="{C9CEFB8D-CB3E-4132-B002-191D0E5E54F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722505" y="10044505"/>
              <a:ext cx="2998406" cy="2450592"/>
            </a:xfrm>
            <a:prstGeom prst="rect">
              <a:avLst/>
            </a:prstGeom>
          </p:spPr>
        </p:pic>
        <p:sp>
          <p:nvSpPr>
            <p:cNvPr id="60" name="TextBox 59">
              <a:extLst>
                <a:ext uri="{FF2B5EF4-FFF2-40B4-BE49-F238E27FC236}">
                  <a16:creationId xmlns:a16="http://schemas.microsoft.com/office/drawing/2014/main" id="{A6728FBD-1AF7-465C-AC59-DE427D5F90E7}"/>
                </a:ext>
              </a:extLst>
            </p:cNvPr>
            <p:cNvSpPr txBox="1"/>
            <p:nvPr/>
          </p:nvSpPr>
          <p:spPr>
            <a:xfrm>
              <a:off x="20076693" y="10315530"/>
              <a:ext cx="1397186" cy="923330"/>
            </a:xfrm>
            <a:prstGeom prst="rect">
              <a:avLst/>
            </a:prstGeom>
            <a:noFill/>
          </p:spPr>
          <p:txBody>
            <a:bodyPr wrap="square" rtlCol="0">
              <a:spAutoFit/>
            </a:bodyPr>
            <a:lstStyle/>
            <a:p>
              <a:r>
                <a:rPr lang="en-US" sz="2700" b="1" dirty="0">
                  <a:solidFill>
                    <a:schemeClr val="tx1">
                      <a:lumMod val="75000"/>
                      <a:lumOff val="25000"/>
                    </a:schemeClr>
                  </a:solidFill>
                  <a:latin typeface="Garamond" panose="02020404030301010803" pitchFamily="18" charset="0"/>
                </a:rPr>
                <a:t>Landsat 5 </a:t>
              </a:r>
              <a:r>
                <a:rPr lang="en-US" sz="2700" dirty="0">
                  <a:solidFill>
                    <a:schemeClr val="tx1">
                      <a:lumMod val="75000"/>
                      <a:lumOff val="25000"/>
                    </a:schemeClr>
                  </a:solidFill>
                  <a:latin typeface="Garamond" panose="02020404030301010803" pitchFamily="18" charset="0"/>
                </a:rPr>
                <a:t>TM</a:t>
              </a:r>
            </a:p>
          </p:txBody>
        </p:sp>
        <p:sp>
          <p:nvSpPr>
            <p:cNvPr id="61" name="TextBox 60">
              <a:extLst>
                <a:ext uri="{FF2B5EF4-FFF2-40B4-BE49-F238E27FC236}">
                  <a16:creationId xmlns:a16="http://schemas.microsoft.com/office/drawing/2014/main" id="{5C27F4B4-9AD3-4D0F-BEBB-3B88CB201619}"/>
                </a:ext>
              </a:extLst>
            </p:cNvPr>
            <p:cNvSpPr txBox="1"/>
            <p:nvPr/>
          </p:nvSpPr>
          <p:spPr>
            <a:xfrm>
              <a:off x="24743661" y="10315530"/>
              <a:ext cx="1540664" cy="923330"/>
            </a:xfrm>
            <a:prstGeom prst="rect">
              <a:avLst/>
            </a:prstGeom>
            <a:noFill/>
          </p:spPr>
          <p:txBody>
            <a:bodyPr wrap="square" rtlCol="0">
              <a:spAutoFit/>
            </a:bodyPr>
            <a:lstStyle/>
            <a:p>
              <a:r>
                <a:rPr lang="en-US" sz="2700" b="1" dirty="0">
                  <a:solidFill>
                    <a:schemeClr val="tx1">
                      <a:lumMod val="75000"/>
                      <a:lumOff val="25000"/>
                    </a:schemeClr>
                  </a:solidFill>
                  <a:latin typeface="Garamond" panose="02020404030301010803" pitchFamily="18" charset="0"/>
                </a:rPr>
                <a:t>Landsat 8 </a:t>
              </a:r>
              <a:r>
                <a:rPr lang="en-US" sz="2700" dirty="0">
                  <a:solidFill>
                    <a:schemeClr val="tx1">
                      <a:lumMod val="75000"/>
                      <a:lumOff val="25000"/>
                    </a:schemeClr>
                  </a:solidFill>
                  <a:latin typeface="Garamond" panose="02020404030301010803" pitchFamily="18" charset="0"/>
                </a:rPr>
                <a:t>OLI</a:t>
              </a:r>
            </a:p>
          </p:txBody>
        </p:sp>
        <p:pic>
          <p:nvPicPr>
            <p:cNvPr id="1026" name="Picture 2" descr="http://www.devpedia.developexchange.com/dp/images/3/39/02_Landsat7.png">
              <a:extLst>
                <a:ext uri="{FF2B5EF4-FFF2-40B4-BE49-F238E27FC236}">
                  <a16:creationId xmlns:a16="http://schemas.microsoft.com/office/drawing/2014/main" id="{F5DBA282-319F-462B-8885-2AEB8DF93A8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240487" y="12719818"/>
              <a:ext cx="4126906" cy="167827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54A141F-B6C4-4708-BE79-D6A960BF99EA}"/>
                </a:ext>
              </a:extLst>
            </p:cNvPr>
            <p:cNvSpPr txBox="1"/>
            <p:nvPr/>
          </p:nvSpPr>
          <p:spPr>
            <a:xfrm>
              <a:off x="23593842" y="13007441"/>
              <a:ext cx="1524599" cy="923330"/>
            </a:xfrm>
            <a:prstGeom prst="rect">
              <a:avLst/>
            </a:prstGeom>
            <a:noFill/>
          </p:spPr>
          <p:txBody>
            <a:bodyPr wrap="square" rtlCol="0">
              <a:spAutoFit/>
            </a:bodyPr>
            <a:lstStyle/>
            <a:p>
              <a:r>
                <a:rPr lang="en-US" sz="2700" b="1" dirty="0">
                  <a:solidFill>
                    <a:schemeClr val="tx1">
                      <a:lumMod val="75000"/>
                      <a:lumOff val="25000"/>
                    </a:schemeClr>
                  </a:solidFill>
                  <a:latin typeface="Garamond" panose="02020404030301010803" pitchFamily="18" charset="0"/>
                </a:rPr>
                <a:t>Landsat 7 </a:t>
              </a:r>
              <a:r>
                <a:rPr lang="en-US" sz="2700" dirty="0">
                  <a:solidFill>
                    <a:schemeClr val="tx1">
                      <a:lumMod val="75000"/>
                      <a:lumOff val="25000"/>
                    </a:schemeClr>
                  </a:solidFill>
                  <a:latin typeface="Garamond" panose="02020404030301010803" pitchFamily="18" charset="0"/>
                </a:rPr>
                <a:t>ETM+</a:t>
              </a:r>
            </a:p>
          </p:txBody>
        </p:sp>
      </p:grpSp>
      <p:sp>
        <p:nvSpPr>
          <p:cNvPr id="18" name="TextBox 17"/>
          <p:cNvSpPr txBox="1"/>
          <p:nvPr/>
        </p:nvSpPr>
        <p:spPr>
          <a:xfrm>
            <a:off x="9562293" y="4388181"/>
            <a:ext cx="3172663"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Study Area</a:t>
            </a:r>
          </a:p>
        </p:txBody>
      </p:sp>
      <p:grpSp>
        <p:nvGrpSpPr>
          <p:cNvPr id="85" name="Group 84">
            <a:extLst>
              <a:ext uri="{FF2B5EF4-FFF2-40B4-BE49-F238E27FC236}">
                <a16:creationId xmlns:a16="http://schemas.microsoft.com/office/drawing/2014/main" id="{7924C765-346E-044C-88F1-0D6B48528264}"/>
              </a:ext>
            </a:extLst>
          </p:cNvPr>
          <p:cNvGrpSpPr>
            <a:grpSpLocks noChangeAspect="1"/>
          </p:cNvGrpSpPr>
          <p:nvPr/>
        </p:nvGrpSpPr>
        <p:grpSpPr>
          <a:xfrm>
            <a:off x="9454116" y="5169498"/>
            <a:ext cx="8345293" cy="8621318"/>
            <a:chOff x="1558348" y="-48160"/>
            <a:chExt cx="6137442" cy="6340441"/>
          </a:xfrm>
        </p:grpSpPr>
        <p:pic>
          <p:nvPicPr>
            <p:cNvPr id="86" name="Picture 85">
              <a:extLst>
                <a:ext uri="{FF2B5EF4-FFF2-40B4-BE49-F238E27FC236}">
                  <a16:creationId xmlns:a16="http://schemas.microsoft.com/office/drawing/2014/main" id="{FB0CB357-9E93-8547-B87E-AF9CC39EE3E8}"/>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2931" b="93276" l="13267" r="90585"/>
                      </a14:imgEffect>
                    </a14:imgLayer>
                  </a14:imgProps>
                </a:ext>
              </a:extLst>
            </a:blip>
            <a:srcRect l="15278" t="8760" r="17076" b="12015"/>
            <a:stretch/>
          </p:blipFill>
          <p:spPr>
            <a:xfrm>
              <a:off x="1558348" y="448155"/>
              <a:ext cx="2885416" cy="2799971"/>
            </a:xfrm>
            <a:prstGeom prst="rect">
              <a:avLst/>
            </a:prstGeom>
          </p:spPr>
        </p:pic>
        <p:sp>
          <p:nvSpPr>
            <p:cNvPr id="87" name="Triangle 86">
              <a:extLst>
                <a:ext uri="{FF2B5EF4-FFF2-40B4-BE49-F238E27FC236}">
                  <a16:creationId xmlns:a16="http://schemas.microsoft.com/office/drawing/2014/main" id="{00CFF9BB-2E2D-EB4C-B6DE-246A58ED8BC6}"/>
                </a:ext>
              </a:extLst>
            </p:cNvPr>
            <p:cNvSpPr/>
            <p:nvPr/>
          </p:nvSpPr>
          <p:spPr>
            <a:xfrm rot="21207741">
              <a:off x="2836212" y="2179869"/>
              <a:ext cx="3045344" cy="2589398"/>
            </a:xfrm>
            <a:prstGeom prst="triangle">
              <a:avLst>
                <a:gd name="adj" fmla="val 41838"/>
              </a:avLst>
            </a:prstGeom>
            <a:gradFill flip="none" rotWithShape="1">
              <a:gsLst>
                <a:gs pos="0">
                  <a:srgbClr val="C00000">
                    <a:tint val="66000"/>
                    <a:satMod val="160000"/>
                    <a:alpha val="15000"/>
                  </a:srgbClr>
                </a:gs>
                <a:gs pos="31000">
                  <a:srgbClr val="C00000">
                    <a:tint val="44500"/>
                    <a:satMod val="160000"/>
                  </a:srgbClr>
                </a:gs>
                <a:gs pos="76000">
                  <a:schemeClr val="bg1">
                    <a:alpha val="12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riangle 87">
              <a:extLst>
                <a:ext uri="{FF2B5EF4-FFF2-40B4-BE49-F238E27FC236}">
                  <a16:creationId xmlns:a16="http://schemas.microsoft.com/office/drawing/2014/main" id="{D4998FF5-29A3-1E47-A665-78E808F16D5D}"/>
                </a:ext>
              </a:extLst>
            </p:cNvPr>
            <p:cNvSpPr/>
            <p:nvPr/>
          </p:nvSpPr>
          <p:spPr>
            <a:xfrm rot="16200000">
              <a:off x="3892231" y="-51944"/>
              <a:ext cx="1835847" cy="2711509"/>
            </a:xfrm>
            <a:prstGeom prst="triangle">
              <a:avLst>
                <a:gd name="adj" fmla="val 7854"/>
              </a:avLst>
            </a:prstGeom>
            <a:gradFill flip="none" rotWithShape="1">
              <a:gsLst>
                <a:gs pos="0">
                  <a:srgbClr val="C00000">
                    <a:tint val="66000"/>
                    <a:satMod val="160000"/>
                    <a:alpha val="15000"/>
                  </a:srgbClr>
                </a:gs>
                <a:gs pos="17000">
                  <a:srgbClr val="C00000">
                    <a:tint val="44500"/>
                    <a:satMod val="160000"/>
                  </a:srgbClr>
                </a:gs>
                <a:gs pos="83000">
                  <a:schemeClr val="bg1">
                    <a:alpha val="1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45C935C4-E18D-6D47-B25F-4AFDE8F06486}"/>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7338" b="89099" l="13872" r="92378">
                          <a14:foregroundMark x1="73171" y1="15304" x2="73171" y2="15304"/>
                          <a14:foregroundMark x1="76982" y1="32285" x2="76982" y2="32285"/>
                          <a14:foregroundMark x1="39177" y1="29979" x2="39177" y2="29979"/>
                          <a14:foregroundMark x1="50152" y1="20964" x2="50152" y2="20964"/>
                          <a14:foregroundMark x1="50915" y1="21593" x2="50915" y2="21593"/>
                          <a14:foregroundMark x1="51524" y1="25577" x2="51524" y2="25577"/>
                          <a14:foregroundMark x1="52134" y1="25577" x2="52134" y2="25577"/>
                          <a14:foregroundMark x1="55488" y1="30189" x2="55488" y2="30189"/>
                          <a14:foregroundMark x1="58384" y1="38365" x2="58384" y2="38365"/>
                          <a14:foregroundMark x1="43293" y1="36897" x2="43293" y2="36897"/>
                          <a14:foregroundMark x1="50152" y1="15723" x2="50152" y2="15723"/>
                          <a14:foregroundMark x1="50305" y1="18239" x2="50305" y2="18239"/>
                          <a14:foregroundMark x1="50915" y1="14885" x2="50915" y2="14885"/>
                          <a14:foregroundMark x1="16463" y1="52830" x2="16463" y2="52830"/>
                          <a14:foregroundMark x1="21494" y1="53040" x2="21494" y2="53040"/>
                          <a14:foregroundMark x1="84299" y1="56604" x2="84299" y2="56604"/>
                          <a14:foregroundMark x1="87195" y1="60587" x2="87195" y2="60587"/>
                          <a14:foregroundMark x1="89787" y1="61006" x2="89787" y2="61006"/>
                          <a14:foregroundMark x1="90091" y1="63522" x2="90091" y2="63522"/>
                          <a14:foregroundMark x1="88110" y1="60797" x2="88110" y2="60797"/>
                          <a14:foregroundMark x1="79878" y1="60168" x2="79878" y2="60168"/>
                          <a14:foregroundMark x1="81707" y1="58910" x2="81707" y2="58910"/>
                          <a14:foregroundMark x1="82317" y1="58491" x2="82317" y2="58491"/>
                          <a14:foregroundMark x1="77591" y1="60168" x2="77591" y2="60168"/>
                          <a14:foregroundMark x1="76067" y1="58910" x2="76067" y2="58910"/>
                          <a14:foregroundMark x1="78049" y1="60168" x2="78049" y2="60168"/>
                          <a14:foregroundMark x1="76220" y1="59119" x2="76220" y2="59119"/>
                          <a14:foregroundMark x1="75305" y1="57862" x2="75305" y2="57862"/>
                          <a14:foregroundMark x1="73628" y1="58910" x2="73628" y2="58910"/>
                          <a14:foregroundMark x1="71799" y1="61216" x2="71799" y2="61216"/>
                          <a14:foregroundMark x1="69512" y1="61635" x2="69512" y2="61635"/>
                          <a14:foregroundMark x1="70122" y1="61216" x2="70122" y2="61216"/>
                          <a14:foregroundMark x1="71799" y1="60377" x2="71799" y2="60377"/>
                          <a14:foregroundMark x1="82622" y1="58281" x2="82622" y2="58281"/>
                        </a14:backgroundRemoval>
                      </a14:imgEffect>
                    </a14:imgLayer>
                  </a14:imgProps>
                </a:ext>
              </a:extLst>
            </a:blip>
            <a:srcRect l="6690" t="8550" r="7218" b="9118"/>
            <a:stretch/>
          </p:blipFill>
          <p:spPr>
            <a:xfrm>
              <a:off x="1614455" y="2992500"/>
              <a:ext cx="4755280" cy="3299781"/>
            </a:xfrm>
            <a:prstGeom prst="rect">
              <a:avLst/>
            </a:prstGeom>
            <a:ln w="12700">
              <a:noFill/>
            </a:ln>
          </p:spPr>
        </p:pic>
        <p:pic>
          <p:nvPicPr>
            <p:cNvPr id="91" name="Picture 90">
              <a:extLst>
                <a:ext uri="{FF2B5EF4-FFF2-40B4-BE49-F238E27FC236}">
                  <a16:creationId xmlns:a16="http://schemas.microsoft.com/office/drawing/2014/main" id="{A319E455-E958-DD46-9C7A-6DFCCFAB8CDC}"/>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9877" b="67741" l="27498" r="66296"/>
                      </a14:imgEffect>
                    </a14:imgLayer>
                  </a14:imgProps>
                </a:ext>
              </a:extLst>
            </a:blip>
            <a:srcRect l="22648" t="13894" r="28855" b="26276"/>
            <a:stretch/>
          </p:blipFill>
          <p:spPr>
            <a:xfrm>
              <a:off x="4899581" y="-48160"/>
              <a:ext cx="2796209" cy="2796208"/>
            </a:xfrm>
            <a:prstGeom prst="rect">
              <a:avLst/>
            </a:prstGeom>
          </p:spPr>
        </p:pic>
        <p:sp>
          <p:nvSpPr>
            <p:cNvPr id="92" name="Rectangle 91">
              <a:extLst>
                <a:ext uri="{FF2B5EF4-FFF2-40B4-BE49-F238E27FC236}">
                  <a16:creationId xmlns:a16="http://schemas.microsoft.com/office/drawing/2014/main" id="{A170C3B2-154C-D449-81F9-2D494307AE92}"/>
                </a:ext>
              </a:extLst>
            </p:cNvPr>
            <p:cNvSpPr/>
            <p:nvPr/>
          </p:nvSpPr>
          <p:spPr>
            <a:xfrm>
              <a:off x="3416300" y="2051050"/>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B871000E-9AB9-A14B-88C4-93E9F5A1A905}"/>
                </a:ext>
              </a:extLst>
            </p:cNvPr>
            <p:cNvSpPr/>
            <p:nvPr/>
          </p:nvSpPr>
          <p:spPr>
            <a:xfrm>
              <a:off x="3925181" y="2164061"/>
              <a:ext cx="88900" cy="85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32822510-5A0D-ED4B-89A0-43D534B649BD}"/>
                </a:ext>
              </a:extLst>
            </p:cNvPr>
            <p:cNvSpPr txBox="1"/>
            <p:nvPr/>
          </p:nvSpPr>
          <p:spPr>
            <a:xfrm>
              <a:off x="3784227" y="4698125"/>
              <a:ext cx="1138555" cy="339526"/>
            </a:xfrm>
            <a:prstGeom prst="rect">
              <a:avLst/>
            </a:prstGeom>
            <a:noFill/>
          </p:spPr>
          <p:txBody>
            <a:bodyPr wrap="square" rtlCol="0">
              <a:spAutoFit/>
            </a:bodyPr>
            <a:lstStyle/>
            <a:p>
              <a:r>
                <a:rPr lang="en-US" sz="24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Houston</a:t>
              </a:r>
            </a:p>
          </p:txBody>
        </p:sp>
        <p:sp>
          <p:nvSpPr>
            <p:cNvPr id="96" name="TextBox 95">
              <a:extLst>
                <a:ext uri="{FF2B5EF4-FFF2-40B4-BE49-F238E27FC236}">
                  <a16:creationId xmlns:a16="http://schemas.microsoft.com/office/drawing/2014/main" id="{728C100D-386F-2040-B09C-4C6ADA7D48D1}"/>
                </a:ext>
              </a:extLst>
            </p:cNvPr>
            <p:cNvSpPr txBox="1"/>
            <p:nvPr/>
          </p:nvSpPr>
          <p:spPr>
            <a:xfrm>
              <a:off x="2809043" y="1545883"/>
              <a:ext cx="1226478" cy="339526"/>
            </a:xfrm>
            <a:prstGeom prst="rect">
              <a:avLst/>
            </a:prstGeom>
            <a:noFill/>
          </p:spPr>
          <p:txBody>
            <a:bodyPr wrap="square" rtlCol="0">
              <a:spAutoFit/>
            </a:bodyPr>
            <a:lstStyle/>
            <a:p>
              <a:r>
                <a:rPr lang="en-US" sz="2400" b="1" dirty="0">
                  <a:solidFill>
                    <a:schemeClr val="bg1"/>
                  </a:solidFill>
                  <a:effectLst>
                    <a:glow rad="127000">
                      <a:schemeClr val="tx1">
                        <a:lumMod val="95000"/>
                        <a:lumOff val="5000"/>
                        <a:alpha val="60000"/>
                      </a:schemeClr>
                    </a:glow>
                  </a:effectLst>
                  <a:latin typeface="+mj-lt"/>
                  <a:cs typeface="Times New Roman" panose="02020603050405020304" pitchFamily="18" charset="0"/>
                </a:rPr>
                <a:t>Texas</a:t>
              </a:r>
            </a:p>
          </p:txBody>
        </p:sp>
        <p:sp>
          <p:nvSpPr>
            <p:cNvPr id="97" name="TextBox 96">
              <a:extLst>
                <a:ext uri="{FF2B5EF4-FFF2-40B4-BE49-F238E27FC236}">
                  <a16:creationId xmlns:a16="http://schemas.microsoft.com/office/drawing/2014/main" id="{B8BD9F65-78FD-3B46-B61D-2FB67FAD6B91}"/>
                </a:ext>
              </a:extLst>
            </p:cNvPr>
            <p:cNvSpPr txBox="1"/>
            <p:nvPr/>
          </p:nvSpPr>
          <p:spPr>
            <a:xfrm>
              <a:off x="5905455" y="801142"/>
              <a:ext cx="897082" cy="339526"/>
            </a:xfrm>
            <a:prstGeom prst="rect">
              <a:avLst/>
            </a:prstGeom>
            <a:noFill/>
          </p:spPr>
          <p:txBody>
            <a:bodyPr wrap="square" rtlCol="0">
              <a:spAutoFit/>
            </a:bodyPr>
            <a:lstStyle/>
            <a:p>
              <a:r>
                <a:rPr lang="en-US" sz="2400" b="1" dirty="0">
                  <a:solidFill>
                    <a:schemeClr val="bg1"/>
                  </a:solidFill>
                  <a:effectLst>
                    <a:glow rad="127000">
                      <a:schemeClr val="tx1">
                        <a:alpha val="60000"/>
                      </a:schemeClr>
                    </a:glow>
                  </a:effectLst>
                  <a:latin typeface="+mj-lt"/>
                  <a:cs typeface="Times New Roman" panose="02020603050405020304" pitchFamily="18" charset="0"/>
                </a:rPr>
                <a:t>Austin</a:t>
              </a:r>
            </a:p>
          </p:txBody>
        </p:sp>
      </p:grpSp>
      <p:pic>
        <p:nvPicPr>
          <p:cNvPr id="75" name="Picture 74">
            <a:extLst>
              <a:ext uri="{FF2B5EF4-FFF2-40B4-BE49-F238E27FC236}">
                <a16:creationId xmlns:a16="http://schemas.microsoft.com/office/drawing/2014/main" id="{C5268B8B-D9A7-C14A-A40C-BE0949AD5887}"/>
              </a:ext>
            </a:extLst>
          </p:cNvPr>
          <p:cNvPicPr>
            <a:picLocks noChangeAspect="1"/>
          </p:cNvPicPr>
          <p:nvPr/>
        </p:nvPicPr>
        <p:blipFill rotWithShape="1">
          <a:blip r:embed="rId26"/>
          <a:srcRect l="7609" t="81038" r="70117" b="6249"/>
          <a:stretch/>
        </p:blipFill>
        <p:spPr>
          <a:xfrm>
            <a:off x="15763705" y="8876750"/>
            <a:ext cx="1130556" cy="468234"/>
          </a:xfrm>
          <a:prstGeom prst="rect">
            <a:avLst/>
          </a:prstGeom>
        </p:spPr>
      </p:pic>
      <p:sp>
        <p:nvSpPr>
          <p:cNvPr id="76" name="Rectangle 75">
            <a:extLst>
              <a:ext uri="{FF2B5EF4-FFF2-40B4-BE49-F238E27FC236}">
                <a16:creationId xmlns:a16="http://schemas.microsoft.com/office/drawing/2014/main" id="{FBDD6D29-5CF9-604F-81E4-B8A737C65433}"/>
              </a:ext>
            </a:extLst>
          </p:cNvPr>
          <p:cNvSpPr/>
          <p:nvPr/>
        </p:nvSpPr>
        <p:spPr>
          <a:xfrm>
            <a:off x="15829259" y="9420051"/>
            <a:ext cx="1018518" cy="15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km</a:t>
            </a:r>
          </a:p>
        </p:txBody>
      </p:sp>
      <p:sp>
        <p:nvSpPr>
          <p:cNvPr id="77" name="Rectangle 76">
            <a:extLst>
              <a:ext uri="{FF2B5EF4-FFF2-40B4-BE49-F238E27FC236}">
                <a16:creationId xmlns:a16="http://schemas.microsoft.com/office/drawing/2014/main" id="{86CAE952-7D5D-DC46-BDE8-7FA57A9511E1}"/>
              </a:ext>
            </a:extLst>
          </p:cNvPr>
          <p:cNvSpPr/>
          <p:nvPr/>
        </p:nvSpPr>
        <p:spPr>
          <a:xfrm>
            <a:off x="15498116" y="8962907"/>
            <a:ext cx="1699130" cy="2730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entury Gothic" panose="020B0502020202020204" pitchFamily="34" charset="0"/>
              </a:rPr>
              <a:t>0      10     20</a:t>
            </a:r>
          </a:p>
        </p:txBody>
      </p:sp>
      <p:pic>
        <p:nvPicPr>
          <p:cNvPr id="79" name="Picture 78">
            <a:extLst>
              <a:ext uri="{FF2B5EF4-FFF2-40B4-BE49-F238E27FC236}">
                <a16:creationId xmlns:a16="http://schemas.microsoft.com/office/drawing/2014/main" id="{62519819-392E-9948-A1C2-DBC862687D0F}"/>
              </a:ext>
            </a:extLst>
          </p:cNvPr>
          <p:cNvPicPr>
            <a:picLocks noChangeAspect="1"/>
          </p:cNvPicPr>
          <p:nvPr/>
        </p:nvPicPr>
        <p:blipFill rotWithShape="1">
          <a:blip r:embed="rId27"/>
          <a:srcRect l="79419" t="84722" r="2042" b="794"/>
          <a:stretch/>
        </p:blipFill>
        <p:spPr>
          <a:xfrm>
            <a:off x="15866790" y="9816174"/>
            <a:ext cx="1143390" cy="1161535"/>
          </a:xfrm>
          <a:prstGeom prst="rect">
            <a:avLst/>
          </a:prstGeom>
        </p:spPr>
      </p:pic>
      <p:sp>
        <p:nvSpPr>
          <p:cNvPr id="110" name="TextBox 109">
            <a:extLst>
              <a:ext uri="{FF2B5EF4-FFF2-40B4-BE49-F238E27FC236}">
                <a16:creationId xmlns:a16="http://schemas.microsoft.com/office/drawing/2014/main" id="{76EFAA05-253E-1944-AE9E-C67829C66070}"/>
              </a:ext>
            </a:extLst>
          </p:cNvPr>
          <p:cNvSpPr txBox="1"/>
          <p:nvPr/>
        </p:nvSpPr>
        <p:spPr>
          <a:xfrm>
            <a:off x="12796468" y="14907098"/>
            <a:ext cx="11499404" cy="430887"/>
          </a:xfrm>
          <a:prstGeom prst="rect">
            <a:avLst/>
          </a:prstGeom>
          <a:noFill/>
        </p:spPr>
        <p:txBody>
          <a:bodyPr wrap="square" rtlCol="0">
            <a:spAutoFit/>
          </a:bodyPr>
          <a:lstStyle/>
          <a:p>
            <a:pPr algn="ctr"/>
            <a:r>
              <a:rPr lang="en-US" sz="2200" dirty="0">
                <a:solidFill>
                  <a:schemeClr val="tx1">
                    <a:lumMod val="75000"/>
                    <a:lumOff val="25000"/>
                  </a:schemeClr>
                </a:solidFill>
                <a:latin typeface="Garamond" panose="02020404030301010803" pitchFamily="18" charset="0"/>
              </a:rPr>
              <a:t>Percent Mortality at 30-meter Resolution</a:t>
            </a:r>
          </a:p>
        </p:txBody>
      </p:sp>
      <p:sp>
        <p:nvSpPr>
          <p:cNvPr id="116" name="TextBox 115">
            <a:extLst>
              <a:ext uri="{FF2B5EF4-FFF2-40B4-BE49-F238E27FC236}">
                <a16:creationId xmlns:a16="http://schemas.microsoft.com/office/drawing/2014/main" id="{938C22B0-C29F-754D-965A-42E637AA40AA}"/>
              </a:ext>
            </a:extLst>
          </p:cNvPr>
          <p:cNvSpPr txBox="1"/>
          <p:nvPr/>
        </p:nvSpPr>
        <p:spPr>
          <a:xfrm>
            <a:off x="13048759" y="15477904"/>
            <a:ext cx="10493794"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Austin</a:t>
            </a:r>
          </a:p>
        </p:txBody>
      </p:sp>
      <p:sp>
        <p:nvSpPr>
          <p:cNvPr id="117" name="TextBox 116">
            <a:extLst>
              <a:ext uri="{FF2B5EF4-FFF2-40B4-BE49-F238E27FC236}">
                <a16:creationId xmlns:a16="http://schemas.microsoft.com/office/drawing/2014/main" id="{FDDD1AB2-AF06-D248-BDD3-4568C937DEC8}"/>
              </a:ext>
            </a:extLst>
          </p:cNvPr>
          <p:cNvSpPr txBox="1"/>
          <p:nvPr/>
        </p:nvSpPr>
        <p:spPr>
          <a:xfrm>
            <a:off x="13048759" y="18866491"/>
            <a:ext cx="858205"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118" name="TextBox 117">
            <a:extLst>
              <a:ext uri="{FF2B5EF4-FFF2-40B4-BE49-F238E27FC236}">
                <a16:creationId xmlns:a16="http://schemas.microsoft.com/office/drawing/2014/main" id="{6578B966-F2B2-DF4D-B854-6978F00A3D8A}"/>
              </a:ext>
            </a:extLst>
          </p:cNvPr>
          <p:cNvSpPr txBox="1"/>
          <p:nvPr/>
        </p:nvSpPr>
        <p:spPr>
          <a:xfrm>
            <a:off x="13048759" y="22930321"/>
            <a:ext cx="807712"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2010</a:t>
            </a:r>
          </a:p>
        </p:txBody>
      </p:sp>
      <p:sp>
        <p:nvSpPr>
          <p:cNvPr id="119" name="TextBox 118">
            <a:extLst>
              <a:ext uri="{FF2B5EF4-FFF2-40B4-BE49-F238E27FC236}">
                <a16:creationId xmlns:a16="http://schemas.microsoft.com/office/drawing/2014/main" id="{B17C30DC-7D6C-A242-87D2-4341FF58AE9F}"/>
              </a:ext>
            </a:extLst>
          </p:cNvPr>
          <p:cNvSpPr txBox="1"/>
          <p:nvPr/>
        </p:nvSpPr>
        <p:spPr>
          <a:xfrm>
            <a:off x="21641322" y="22869587"/>
            <a:ext cx="1312140"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sp>
        <p:nvSpPr>
          <p:cNvPr id="120" name="TextBox 119">
            <a:extLst>
              <a:ext uri="{FF2B5EF4-FFF2-40B4-BE49-F238E27FC236}">
                <a16:creationId xmlns:a16="http://schemas.microsoft.com/office/drawing/2014/main" id="{2B1613E6-73CE-1942-A3AA-0A04DCD20B59}"/>
              </a:ext>
            </a:extLst>
          </p:cNvPr>
          <p:cNvSpPr txBox="1"/>
          <p:nvPr/>
        </p:nvSpPr>
        <p:spPr>
          <a:xfrm>
            <a:off x="19685701" y="18866491"/>
            <a:ext cx="817206"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sp>
        <p:nvSpPr>
          <p:cNvPr id="121" name="TextBox 120">
            <a:extLst>
              <a:ext uri="{FF2B5EF4-FFF2-40B4-BE49-F238E27FC236}">
                <a16:creationId xmlns:a16="http://schemas.microsoft.com/office/drawing/2014/main" id="{0764D3E0-99B9-0840-B36E-97945536E508}"/>
              </a:ext>
            </a:extLst>
          </p:cNvPr>
          <p:cNvSpPr txBox="1"/>
          <p:nvPr/>
        </p:nvSpPr>
        <p:spPr>
          <a:xfrm>
            <a:off x="13048759" y="19593829"/>
            <a:ext cx="10493813" cy="430887"/>
          </a:xfrm>
          <a:prstGeom prst="rect">
            <a:avLst/>
          </a:prstGeom>
          <a:noFill/>
        </p:spPr>
        <p:txBody>
          <a:bodyPr wrap="square" rtlCol="0">
            <a:spAutoFit/>
          </a:bodyPr>
          <a:lstStyle/>
          <a:p>
            <a:r>
              <a:rPr lang="en-US" sz="2200" dirty="0">
                <a:solidFill>
                  <a:schemeClr val="tx1">
                    <a:lumMod val="65000"/>
                    <a:lumOff val="35000"/>
                  </a:schemeClr>
                </a:solidFill>
                <a:latin typeface="Century Gothic" panose="020B0502020202020204" pitchFamily="34" charset="0"/>
              </a:rPr>
              <a:t>Houston</a:t>
            </a:r>
          </a:p>
        </p:txBody>
      </p:sp>
      <p:pic>
        <p:nvPicPr>
          <p:cNvPr id="36" name="Picture 35">
            <a:extLst>
              <a:ext uri="{FF2B5EF4-FFF2-40B4-BE49-F238E27FC236}">
                <a16:creationId xmlns:a16="http://schemas.microsoft.com/office/drawing/2014/main" id="{8000D611-ECFE-A04D-AB9C-7DC9B4BE9506}"/>
              </a:ext>
            </a:extLst>
          </p:cNvPr>
          <p:cNvPicPr>
            <a:picLocks noChangeAspect="1"/>
          </p:cNvPicPr>
          <p:nvPr/>
        </p:nvPicPr>
        <p:blipFill rotWithShape="1">
          <a:blip r:embed="rId28">
            <a:extLst>
              <a:ext uri="{28A0092B-C50C-407E-A947-70E740481C1C}">
                <a14:useLocalDpi xmlns:a14="http://schemas.microsoft.com/office/drawing/2010/main" val="0"/>
              </a:ext>
            </a:extLst>
          </a:blip>
          <a:srcRect l="5986" t="3658" r="3818" b="8216"/>
          <a:stretch/>
        </p:blipFill>
        <p:spPr>
          <a:xfrm>
            <a:off x="13269301" y="24237709"/>
            <a:ext cx="4776491" cy="3061410"/>
          </a:xfrm>
          <a:prstGeom prst="rect">
            <a:avLst/>
          </a:prstGeom>
        </p:spPr>
      </p:pic>
      <p:sp>
        <p:nvSpPr>
          <p:cNvPr id="131" name="TextBox 130">
            <a:extLst>
              <a:ext uri="{FF2B5EF4-FFF2-40B4-BE49-F238E27FC236}">
                <a16:creationId xmlns:a16="http://schemas.microsoft.com/office/drawing/2014/main" id="{04176F9D-1A16-E34E-AEDF-558FF1A1222C}"/>
              </a:ext>
            </a:extLst>
          </p:cNvPr>
          <p:cNvSpPr txBox="1"/>
          <p:nvPr/>
        </p:nvSpPr>
        <p:spPr>
          <a:xfrm rot="16200000">
            <a:off x="11369879" y="25612561"/>
            <a:ext cx="3517449" cy="338554"/>
          </a:xfrm>
          <a:prstGeom prst="rect">
            <a:avLst/>
          </a:prstGeom>
          <a:solidFill>
            <a:schemeClr val="bg1"/>
          </a:solid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0	         	50		        100</a:t>
            </a:r>
          </a:p>
        </p:txBody>
      </p:sp>
      <p:pic>
        <p:nvPicPr>
          <p:cNvPr id="34" name="Picture 33">
            <a:extLst>
              <a:ext uri="{FF2B5EF4-FFF2-40B4-BE49-F238E27FC236}">
                <a16:creationId xmlns:a16="http://schemas.microsoft.com/office/drawing/2014/main" id="{6CFB88A3-B2FC-4949-A498-CB2E2E850E64}"/>
              </a:ext>
            </a:extLst>
          </p:cNvPr>
          <p:cNvPicPr>
            <a:picLocks noChangeAspect="1"/>
          </p:cNvPicPr>
          <p:nvPr/>
        </p:nvPicPr>
        <p:blipFill rotWithShape="1">
          <a:blip r:embed="rId29">
            <a:extLst>
              <a:ext uri="{28A0092B-C50C-407E-A947-70E740481C1C}">
                <a14:useLocalDpi xmlns:a14="http://schemas.microsoft.com/office/drawing/2010/main" val="0"/>
              </a:ext>
            </a:extLst>
          </a:blip>
          <a:srcRect l="10" t="3331" r="2425"/>
          <a:stretch/>
        </p:blipFill>
        <p:spPr>
          <a:xfrm>
            <a:off x="18971659" y="24255102"/>
            <a:ext cx="4725063" cy="3057871"/>
          </a:xfrm>
          <a:prstGeom prst="rect">
            <a:avLst/>
          </a:prstGeom>
        </p:spPr>
      </p:pic>
      <p:sp>
        <p:nvSpPr>
          <p:cNvPr id="132" name="TextBox 131">
            <a:extLst>
              <a:ext uri="{FF2B5EF4-FFF2-40B4-BE49-F238E27FC236}">
                <a16:creationId xmlns:a16="http://schemas.microsoft.com/office/drawing/2014/main" id="{1935CFD9-D2A3-5E42-81A3-0D28EEB12A45}"/>
              </a:ext>
            </a:extLst>
          </p:cNvPr>
          <p:cNvSpPr txBox="1"/>
          <p:nvPr/>
        </p:nvSpPr>
        <p:spPr>
          <a:xfrm>
            <a:off x="18100228" y="27216804"/>
            <a:ext cx="6548080"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0	         	               50	 	                      100</a:t>
            </a:r>
          </a:p>
        </p:txBody>
      </p:sp>
      <p:sp>
        <p:nvSpPr>
          <p:cNvPr id="133" name="TextBox 132">
            <a:extLst>
              <a:ext uri="{FF2B5EF4-FFF2-40B4-BE49-F238E27FC236}">
                <a16:creationId xmlns:a16="http://schemas.microsoft.com/office/drawing/2014/main" id="{C13BC373-ED8E-F745-9243-AE563FE5AAAB}"/>
              </a:ext>
            </a:extLst>
          </p:cNvPr>
          <p:cNvSpPr txBox="1"/>
          <p:nvPr/>
        </p:nvSpPr>
        <p:spPr>
          <a:xfrm>
            <a:off x="12748937" y="23716433"/>
            <a:ext cx="5874094" cy="430887"/>
          </a:xfrm>
          <a:prstGeom prst="rect">
            <a:avLst/>
          </a:prstGeom>
          <a:noFill/>
        </p:spPr>
        <p:txBody>
          <a:bodyPr wrap="square" rtlCol="0">
            <a:spAutoFit/>
          </a:bodyPr>
          <a:lstStyle/>
          <a:p>
            <a:pPr algn="ctr"/>
            <a:r>
              <a:rPr lang="en-US" sz="2200" dirty="0">
                <a:solidFill>
                  <a:schemeClr val="tx1">
                    <a:lumMod val="75000"/>
                    <a:lumOff val="25000"/>
                  </a:schemeClr>
                </a:solidFill>
                <a:latin typeface="Garamond" panose="02020404030301010803" pitchFamily="18" charset="0"/>
              </a:rPr>
              <a:t>Prediction Model of % Canopy Mortality</a:t>
            </a:r>
          </a:p>
        </p:txBody>
      </p:sp>
      <p:sp>
        <p:nvSpPr>
          <p:cNvPr id="134" name="TextBox 133">
            <a:extLst>
              <a:ext uri="{FF2B5EF4-FFF2-40B4-BE49-F238E27FC236}">
                <a16:creationId xmlns:a16="http://schemas.microsoft.com/office/drawing/2014/main" id="{8D7D7338-75C8-C947-9910-16E94E43C4D3}"/>
              </a:ext>
            </a:extLst>
          </p:cNvPr>
          <p:cNvSpPr txBox="1"/>
          <p:nvPr/>
        </p:nvSpPr>
        <p:spPr>
          <a:xfrm>
            <a:off x="18595981" y="23715694"/>
            <a:ext cx="5754312" cy="430887"/>
          </a:xfrm>
          <a:prstGeom prst="rect">
            <a:avLst/>
          </a:prstGeom>
          <a:noFill/>
        </p:spPr>
        <p:txBody>
          <a:bodyPr wrap="square" rtlCol="0">
            <a:spAutoFit/>
          </a:bodyPr>
          <a:lstStyle/>
          <a:p>
            <a:pPr algn="ctr"/>
            <a:r>
              <a:rPr lang="en-US" sz="2200" dirty="0">
                <a:solidFill>
                  <a:schemeClr val="tx1">
                    <a:lumMod val="75000"/>
                    <a:lumOff val="25000"/>
                  </a:schemeClr>
                </a:solidFill>
                <a:latin typeface="Garamond" panose="02020404030301010803" pitchFamily="18" charset="0"/>
              </a:rPr>
              <a:t>Predicted vs. Observed % Mortality Rates</a:t>
            </a:r>
          </a:p>
        </p:txBody>
      </p:sp>
      <p:sp>
        <p:nvSpPr>
          <p:cNvPr id="138" name="TextBox 137">
            <a:extLst>
              <a:ext uri="{FF2B5EF4-FFF2-40B4-BE49-F238E27FC236}">
                <a16:creationId xmlns:a16="http://schemas.microsoft.com/office/drawing/2014/main" id="{2062748A-2472-614E-B528-82543A0CBFFA}"/>
              </a:ext>
            </a:extLst>
          </p:cNvPr>
          <p:cNvSpPr txBox="1"/>
          <p:nvPr/>
        </p:nvSpPr>
        <p:spPr>
          <a:xfrm>
            <a:off x="13767214" y="27248665"/>
            <a:ext cx="4933381"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-0.5	         	           0	                         0.5</a:t>
            </a:r>
          </a:p>
        </p:txBody>
      </p:sp>
      <p:pic>
        <p:nvPicPr>
          <p:cNvPr id="30" name="Picture 29">
            <a:extLst>
              <a:ext uri="{FF2B5EF4-FFF2-40B4-BE49-F238E27FC236}">
                <a16:creationId xmlns:a16="http://schemas.microsoft.com/office/drawing/2014/main" id="{6084CDA6-F24B-C04D-9BD9-57B75E3EAF40}"/>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477649" y="26442531"/>
            <a:ext cx="179675" cy="730025"/>
          </a:xfrm>
          <a:prstGeom prst="rect">
            <a:avLst/>
          </a:prstGeom>
        </p:spPr>
      </p:pic>
      <p:sp>
        <p:nvSpPr>
          <p:cNvPr id="139" name="TextBox 138">
            <a:extLst>
              <a:ext uri="{FF2B5EF4-FFF2-40B4-BE49-F238E27FC236}">
                <a16:creationId xmlns:a16="http://schemas.microsoft.com/office/drawing/2014/main" id="{8C62078C-AB02-3A40-80FA-54785149CBE7}"/>
              </a:ext>
            </a:extLst>
          </p:cNvPr>
          <p:cNvSpPr txBox="1"/>
          <p:nvPr/>
        </p:nvSpPr>
        <p:spPr>
          <a:xfrm>
            <a:off x="13592426" y="26380941"/>
            <a:ext cx="644172" cy="954107"/>
          </a:xfrm>
          <a:prstGeom prst="rect">
            <a:avLst/>
          </a:prstGeom>
          <a:noFill/>
        </p:spPr>
        <p:txBody>
          <a:bodyPr wrap="square" rtlCol="0">
            <a:spAutoFit/>
          </a:bodyPr>
          <a:lstStyle/>
          <a:p>
            <a:r>
              <a:rPr lang="en-US" sz="1600" dirty="0">
                <a:solidFill>
                  <a:schemeClr val="tx1">
                    <a:lumMod val="65000"/>
                    <a:lumOff val="35000"/>
                  </a:schemeClr>
                </a:solidFill>
                <a:latin typeface="Century Gothic" panose="020B0502020202020204" pitchFamily="34" charset="0"/>
              </a:rPr>
              <a:t>High</a:t>
            </a: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endParaRPr lang="en-US" sz="800" dirty="0">
              <a:solidFill>
                <a:schemeClr val="tx1">
                  <a:lumMod val="65000"/>
                  <a:lumOff val="35000"/>
                </a:schemeClr>
              </a:solidFill>
              <a:latin typeface="Century Gothic" panose="020B0502020202020204" pitchFamily="34" charset="0"/>
            </a:endParaRPr>
          </a:p>
          <a:p>
            <a:r>
              <a:rPr lang="en-US" sz="1600" dirty="0">
                <a:solidFill>
                  <a:schemeClr val="tx1">
                    <a:lumMod val="65000"/>
                    <a:lumOff val="35000"/>
                  </a:schemeClr>
                </a:solidFill>
                <a:latin typeface="Century Gothic" panose="020B0502020202020204" pitchFamily="34" charset="0"/>
              </a:rPr>
              <a:t>Low</a:t>
            </a:r>
          </a:p>
        </p:txBody>
      </p:sp>
      <p:sp>
        <p:nvSpPr>
          <p:cNvPr id="140" name="TextBox 139">
            <a:extLst>
              <a:ext uri="{FF2B5EF4-FFF2-40B4-BE49-F238E27FC236}">
                <a16:creationId xmlns:a16="http://schemas.microsoft.com/office/drawing/2014/main" id="{9A93F02C-5CCC-724D-A64A-6851D753F63E}"/>
              </a:ext>
            </a:extLst>
          </p:cNvPr>
          <p:cNvSpPr txBox="1"/>
          <p:nvPr/>
        </p:nvSpPr>
        <p:spPr>
          <a:xfrm rot="16200000">
            <a:off x="17444141" y="25345725"/>
            <a:ext cx="2896154"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	       50	  	         100</a:t>
            </a:r>
          </a:p>
        </p:txBody>
      </p:sp>
      <p:sp>
        <p:nvSpPr>
          <p:cNvPr id="141" name="TextBox 140">
            <a:extLst>
              <a:ext uri="{FF2B5EF4-FFF2-40B4-BE49-F238E27FC236}">
                <a16:creationId xmlns:a16="http://schemas.microsoft.com/office/drawing/2014/main" id="{4F2DEB8F-A4C0-3F49-B78D-52E74E2F911E}"/>
              </a:ext>
            </a:extLst>
          </p:cNvPr>
          <p:cNvSpPr txBox="1"/>
          <p:nvPr/>
        </p:nvSpPr>
        <p:spPr>
          <a:xfrm rot="16200000">
            <a:off x="17064056" y="25690961"/>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Predicted</a:t>
            </a:r>
          </a:p>
        </p:txBody>
      </p:sp>
      <p:sp>
        <p:nvSpPr>
          <p:cNvPr id="142" name="TextBox 141">
            <a:extLst>
              <a:ext uri="{FF2B5EF4-FFF2-40B4-BE49-F238E27FC236}">
                <a16:creationId xmlns:a16="http://schemas.microsoft.com/office/drawing/2014/main" id="{E20A5F42-DAB8-514F-BEC5-E70E41423C84}"/>
              </a:ext>
            </a:extLst>
          </p:cNvPr>
          <p:cNvSpPr txBox="1"/>
          <p:nvPr/>
        </p:nvSpPr>
        <p:spPr>
          <a:xfrm>
            <a:off x="14178890" y="27431434"/>
            <a:ext cx="4061563"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NDVI Anomalies</a:t>
            </a:r>
          </a:p>
        </p:txBody>
      </p:sp>
      <p:sp>
        <p:nvSpPr>
          <p:cNvPr id="143" name="TextBox 142">
            <a:extLst>
              <a:ext uri="{FF2B5EF4-FFF2-40B4-BE49-F238E27FC236}">
                <a16:creationId xmlns:a16="http://schemas.microsoft.com/office/drawing/2014/main" id="{6EF52509-45A7-C24B-9348-2350518000E5}"/>
              </a:ext>
            </a:extLst>
          </p:cNvPr>
          <p:cNvSpPr txBox="1"/>
          <p:nvPr/>
        </p:nvSpPr>
        <p:spPr>
          <a:xfrm>
            <a:off x="19708258" y="27440195"/>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p>
        </p:txBody>
      </p:sp>
      <p:sp>
        <p:nvSpPr>
          <p:cNvPr id="144" name="TextBox 143">
            <a:extLst>
              <a:ext uri="{FF2B5EF4-FFF2-40B4-BE49-F238E27FC236}">
                <a16:creationId xmlns:a16="http://schemas.microsoft.com/office/drawing/2014/main" id="{D1BCD158-6BC0-5B41-975B-6CE441D73B1C}"/>
              </a:ext>
            </a:extLst>
          </p:cNvPr>
          <p:cNvSpPr txBox="1"/>
          <p:nvPr/>
        </p:nvSpPr>
        <p:spPr>
          <a:xfrm rot="16200000">
            <a:off x="11309798" y="25640160"/>
            <a:ext cx="3260196" cy="338554"/>
          </a:xfrm>
          <a:prstGeom prst="rect">
            <a:avLst/>
          </a:prstGeom>
          <a:noFill/>
        </p:spPr>
        <p:txBody>
          <a:bodyPr wrap="square" rtlCol="0">
            <a:spAutoFit/>
          </a:bodyPr>
          <a:lstStyle/>
          <a:p>
            <a:pPr algn="ctr"/>
            <a:r>
              <a:rPr lang="en-US" sz="1600" dirty="0">
                <a:solidFill>
                  <a:schemeClr val="tx1">
                    <a:lumMod val="65000"/>
                    <a:lumOff val="35000"/>
                  </a:schemeClr>
                </a:solidFill>
                <a:latin typeface="Century Gothic" panose="020B0502020202020204" pitchFamily="34" charset="0"/>
              </a:rPr>
              <a:t>Percent</a:t>
            </a:r>
          </a:p>
        </p:txBody>
      </p:sp>
      <p:sp>
        <p:nvSpPr>
          <p:cNvPr id="145" name="TextBox 144">
            <a:extLst>
              <a:ext uri="{FF2B5EF4-FFF2-40B4-BE49-F238E27FC236}">
                <a16:creationId xmlns:a16="http://schemas.microsoft.com/office/drawing/2014/main" id="{7CC4FABF-B5A6-E14F-B7CD-5590D7A12817}"/>
              </a:ext>
            </a:extLst>
          </p:cNvPr>
          <p:cNvSpPr txBox="1"/>
          <p:nvPr/>
        </p:nvSpPr>
        <p:spPr>
          <a:xfrm>
            <a:off x="13372747" y="26156601"/>
            <a:ext cx="973933" cy="338554"/>
          </a:xfrm>
          <a:prstGeom prst="rect">
            <a:avLst/>
          </a:prstGeom>
          <a:noFill/>
        </p:spPr>
        <p:txBody>
          <a:bodyPr wrap="square" rtlCol="0">
            <a:spAutoFit/>
          </a:bodyPr>
          <a:lstStyle/>
          <a:p>
            <a:r>
              <a:rPr lang="en-US" sz="1600" dirty="0">
                <a:solidFill>
                  <a:schemeClr val="tx1">
                    <a:lumMod val="65000"/>
                    <a:lumOff val="35000"/>
                  </a:schemeClr>
                </a:solidFill>
                <a:latin typeface="Century Gothic" panose="020B0502020202020204" pitchFamily="34" charset="0"/>
              </a:rPr>
              <a:t>Density</a:t>
            </a:r>
          </a:p>
        </p:txBody>
      </p:sp>
      <p:sp>
        <p:nvSpPr>
          <p:cNvPr id="151" name="Text Placeholder 16">
            <a:extLst>
              <a:ext uri="{FF2B5EF4-FFF2-40B4-BE49-F238E27FC236}">
                <a16:creationId xmlns:a16="http://schemas.microsoft.com/office/drawing/2014/main" id="{7FEE7224-9DA7-9546-A156-13F3F3532C5F}"/>
              </a:ext>
            </a:extLst>
          </p:cNvPr>
          <p:cNvSpPr txBox="1">
            <a:spLocks/>
          </p:cNvSpPr>
          <p:nvPr/>
        </p:nvSpPr>
        <p:spPr>
          <a:xfrm>
            <a:off x="896737" y="25235596"/>
            <a:ext cx="11575766" cy="452521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800" dirty="0">
                <a:solidFill>
                  <a:schemeClr val="tx1">
                    <a:lumMod val="75000"/>
                    <a:lumOff val="25000"/>
                  </a:schemeClr>
                </a:solidFill>
                <a:latin typeface="Garamond" panose="02020404030301010803" pitchFamily="18" charset="0"/>
              </a:rPr>
              <a:t>From 2010 to 2012, canopy mortality increased from 1.75% to 19.64% (Austin) and from 1.99% to 19.56% (Houston). Accuracy of classification was 82% (Austin) and 88% (Houston). </a:t>
            </a:r>
          </a:p>
          <a:p>
            <a:pPr>
              <a:lnSpc>
                <a:spcPct val="100000"/>
              </a:lnSpc>
              <a:spcBef>
                <a:spcPts val="0"/>
              </a:spcBef>
              <a:spcAft>
                <a:spcPts val="600"/>
              </a:spcAft>
              <a:buClr>
                <a:srgbClr val="379CC3"/>
              </a:buClr>
            </a:pPr>
            <a:r>
              <a:rPr lang="en-US" sz="2800" dirty="0">
                <a:solidFill>
                  <a:schemeClr val="tx1">
                    <a:lumMod val="75000"/>
                    <a:lumOff val="25000"/>
                  </a:schemeClr>
                </a:solidFill>
                <a:latin typeface="Garamond" panose="02020404030301010803" pitchFamily="18" charset="0"/>
              </a:rPr>
              <a:t>Out of four proposed logistic regression models, the model using stratified random sampling and simple NDVI anomalies performed the best, with the lowest </a:t>
            </a:r>
            <a:r>
              <a:rPr lang="en-US" sz="2800" dirty="0" err="1">
                <a:solidFill>
                  <a:schemeClr val="tx1">
                    <a:lumMod val="75000"/>
                    <a:lumOff val="25000"/>
                  </a:schemeClr>
                </a:solidFill>
                <a:latin typeface="Garamond" panose="02020404030301010803" pitchFamily="18" charset="0"/>
              </a:rPr>
              <a:t>Akaike</a:t>
            </a:r>
            <a:r>
              <a:rPr lang="en-US" sz="2800" dirty="0">
                <a:solidFill>
                  <a:schemeClr val="tx1">
                    <a:lumMod val="75000"/>
                    <a:lumOff val="25000"/>
                  </a:schemeClr>
                </a:solidFill>
                <a:latin typeface="Garamond" panose="02020404030301010803" pitchFamily="18" charset="0"/>
              </a:rPr>
              <a:t> information criterion and most accurate residual plot.</a:t>
            </a:r>
          </a:p>
          <a:p>
            <a:pPr>
              <a:lnSpc>
                <a:spcPct val="100000"/>
              </a:lnSpc>
              <a:spcBef>
                <a:spcPts val="0"/>
              </a:spcBef>
              <a:spcAft>
                <a:spcPts val="600"/>
              </a:spcAft>
              <a:buClr>
                <a:srgbClr val="379CC3"/>
              </a:buClr>
            </a:pPr>
            <a:r>
              <a:rPr lang="en-US" sz="2800" dirty="0">
                <a:solidFill>
                  <a:schemeClr val="tx1">
                    <a:lumMod val="75000"/>
                    <a:lumOff val="25000"/>
                  </a:schemeClr>
                </a:solidFill>
                <a:latin typeface="Garamond" panose="02020404030301010803" pitchFamily="18" charset="0"/>
              </a:rPr>
              <a:t>TFS can use our model and methods as a framework for comparing changes in tree canopy to NDVI anomalies derived from Landsat or other high spatial/temporal resolution sensors. Future work can incorporate ground-based measurements to refine the model and apply it to different disaster scenarios.</a:t>
            </a:r>
          </a:p>
          <a:p>
            <a:pPr>
              <a:lnSpc>
                <a:spcPct val="100000"/>
              </a:lnSpc>
              <a:spcBef>
                <a:spcPts val="0"/>
              </a:spcBef>
              <a:spcAft>
                <a:spcPts val="600"/>
              </a:spcAft>
              <a:buClr>
                <a:srgbClr val="379CC3"/>
              </a:buClr>
            </a:pPr>
            <a:endParaRPr lang="en-US" sz="2800" dirty="0">
              <a:solidFill>
                <a:schemeClr val="tx1">
                  <a:lumMod val="75000"/>
                  <a:lumOff val="25000"/>
                </a:schemeClr>
              </a:solidFill>
              <a:latin typeface="Garamond" panose="02020404030301010803" pitchFamily="18" charset="0"/>
            </a:endParaRPr>
          </a:p>
        </p:txBody>
      </p:sp>
      <p:sp>
        <p:nvSpPr>
          <p:cNvPr id="152" name="TextBox 151">
            <a:extLst>
              <a:ext uri="{FF2B5EF4-FFF2-40B4-BE49-F238E27FC236}">
                <a16:creationId xmlns:a16="http://schemas.microsoft.com/office/drawing/2014/main" id="{8AD7E919-F5B9-6F4C-8799-C206B90717D9}"/>
              </a:ext>
            </a:extLst>
          </p:cNvPr>
          <p:cNvSpPr txBox="1"/>
          <p:nvPr/>
        </p:nvSpPr>
        <p:spPr>
          <a:xfrm>
            <a:off x="951314" y="24473326"/>
            <a:ext cx="3486852"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Conclusions</a:t>
            </a:r>
          </a:p>
        </p:txBody>
      </p:sp>
      <p:sp>
        <p:nvSpPr>
          <p:cNvPr id="153" name="Text Placeholder 16">
            <a:extLst>
              <a:ext uri="{FF2B5EF4-FFF2-40B4-BE49-F238E27FC236}">
                <a16:creationId xmlns:a16="http://schemas.microsoft.com/office/drawing/2014/main" id="{DF65FBCA-4713-2544-92CB-FCC7A4C72DDD}"/>
              </a:ext>
            </a:extLst>
          </p:cNvPr>
          <p:cNvSpPr txBox="1">
            <a:spLocks/>
          </p:cNvSpPr>
          <p:nvPr/>
        </p:nvSpPr>
        <p:spPr>
          <a:xfrm>
            <a:off x="896737" y="30610607"/>
            <a:ext cx="11338143" cy="340566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800" dirty="0">
                <a:solidFill>
                  <a:schemeClr val="tx1">
                    <a:lumMod val="75000"/>
                    <a:lumOff val="25000"/>
                  </a:schemeClr>
                </a:solidFill>
                <a:latin typeface="Garamond" panose="02020404030301010803" pitchFamily="18" charset="0"/>
              </a:rPr>
              <a:t>We thank our advisors </a:t>
            </a:r>
            <a:r>
              <a:rPr lang="en-US" sz="2800" b="1" dirty="0">
                <a:solidFill>
                  <a:schemeClr val="tx1">
                    <a:lumMod val="75000"/>
                    <a:lumOff val="25000"/>
                  </a:schemeClr>
                </a:solidFill>
                <a:latin typeface="Garamond" panose="02020404030301010803" pitchFamily="18" charset="0"/>
              </a:rPr>
              <a:t>Dr. Jessica Matthews </a:t>
            </a:r>
            <a:r>
              <a:rPr lang="en-US" sz="2800" dirty="0">
                <a:solidFill>
                  <a:schemeClr val="tx1">
                    <a:lumMod val="75000"/>
                    <a:lumOff val="25000"/>
                  </a:schemeClr>
                </a:solidFill>
                <a:latin typeface="Garamond" panose="02020404030301010803" pitchFamily="18" charset="0"/>
              </a:rPr>
              <a:t>and </a:t>
            </a:r>
            <a:r>
              <a:rPr lang="en-US" sz="2800" b="1" dirty="0">
                <a:solidFill>
                  <a:schemeClr val="tx1">
                    <a:lumMod val="75000"/>
                    <a:lumOff val="25000"/>
                  </a:schemeClr>
                </a:solidFill>
                <a:latin typeface="Garamond" panose="02020404030301010803" pitchFamily="18" charset="0"/>
              </a:rPr>
              <a:t>Joe Spruce </a:t>
            </a:r>
            <a:r>
              <a:rPr lang="en-US" sz="2800" dirty="0">
                <a:solidFill>
                  <a:schemeClr val="tx1">
                    <a:lumMod val="75000"/>
                    <a:lumOff val="25000"/>
                  </a:schemeClr>
                </a:solidFill>
                <a:latin typeface="Garamond" panose="02020404030301010803" pitchFamily="18" charset="0"/>
              </a:rPr>
              <a:t>for their mentorship and Center Lead </a:t>
            </a:r>
            <a:r>
              <a:rPr lang="en-US" sz="2800" b="1" dirty="0">
                <a:solidFill>
                  <a:schemeClr val="tx1">
                    <a:lumMod val="75000"/>
                    <a:lumOff val="25000"/>
                  </a:schemeClr>
                </a:solidFill>
                <a:latin typeface="Garamond" panose="02020404030301010803" pitchFamily="18" charset="0"/>
              </a:rPr>
              <a:t>Andrew Shannon </a:t>
            </a:r>
            <a:r>
              <a:rPr lang="en-US" sz="2800" dirty="0">
                <a:solidFill>
                  <a:schemeClr val="tx1">
                    <a:lumMod val="75000"/>
                    <a:lumOff val="25000"/>
                  </a:schemeClr>
                </a:solidFill>
                <a:latin typeface="Garamond" panose="02020404030301010803" pitchFamily="18" charset="0"/>
              </a:rPr>
              <a:t>for his guidance. We also thank our partners </a:t>
            </a:r>
            <a:r>
              <a:rPr lang="en-US" sz="2800" b="1" dirty="0">
                <a:solidFill>
                  <a:schemeClr val="tx1">
                    <a:lumMod val="75000"/>
                    <a:lumOff val="25000"/>
                  </a:schemeClr>
                </a:solidFill>
                <a:latin typeface="Garamond" panose="02020404030301010803" pitchFamily="18" charset="0"/>
              </a:rPr>
              <a:t>Rebekah Zehnder, Burl </a:t>
            </a:r>
            <a:r>
              <a:rPr lang="en-US" sz="2800" b="1" dirty="0" err="1">
                <a:solidFill>
                  <a:schemeClr val="tx1">
                    <a:lumMod val="75000"/>
                    <a:lumOff val="25000"/>
                  </a:schemeClr>
                </a:solidFill>
                <a:latin typeface="Garamond" panose="02020404030301010803" pitchFamily="18" charset="0"/>
              </a:rPr>
              <a:t>Carraway</a:t>
            </a:r>
            <a:r>
              <a:rPr lang="en-US" sz="2800" dirty="0">
                <a:solidFill>
                  <a:schemeClr val="tx1">
                    <a:lumMod val="75000"/>
                    <a:lumOff val="25000"/>
                  </a:schemeClr>
                </a:solidFill>
                <a:latin typeface="Garamond" panose="02020404030301010803" pitchFamily="18" charset="0"/>
              </a:rPr>
              <a:t>, </a:t>
            </a:r>
            <a:r>
              <a:rPr lang="en-US" sz="2800" b="1" dirty="0">
                <a:solidFill>
                  <a:schemeClr val="tx1">
                    <a:lumMod val="75000"/>
                    <a:lumOff val="25000"/>
                  </a:schemeClr>
                </a:solidFill>
                <a:latin typeface="Garamond" panose="02020404030301010803" pitchFamily="18" charset="0"/>
              </a:rPr>
              <a:t>Lars </a:t>
            </a:r>
            <a:r>
              <a:rPr lang="en-US" sz="2800" b="1" dirty="0" err="1">
                <a:solidFill>
                  <a:schemeClr val="tx1">
                    <a:lumMod val="75000"/>
                    <a:lumOff val="25000"/>
                  </a:schemeClr>
                </a:solidFill>
                <a:latin typeface="Garamond" panose="02020404030301010803" pitchFamily="18" charset="0"/>
              </a:rPr>
              <a:t>Pomara</a:t>
            </a:r>
            <a:r>
              <a:rPr lang="en-US" sz="2800" dirty="0">
                <a:solidFill>
                  <a:schemeClr val="tx1">
                    <a:lumMod val="75000"/>
                    <a:lumOff val="25000"/>
                  </a:schemeClr>
                </a:solidFill>
                <a:latin typeface="Garamond" panose="02020404030301010803" pitchFamily="18" charset="0"/>
              </a:rPr>
              <a:t>, and </a:t>
            </a:r>
            <a:r>
              <a:rPr lang="en-US" sz="2800" b="1" dirty="0">
                <a:solidFill>
                  <a:schemeClr val="tx1">
                    <a:lumMod val="75000"/>
                    <a:lumOff val="25000"/>
                  </a:schemeClr>
                </a:solidFill>
                <a:latin typeface="Garamond" panose="02020404030301010803" pitchFamily="18" charset="0"/>
              </a:rPr>
              <a:t>Steve Norman </a:t>
            </a:r>
            <a:r>
              <a:rPr lang="en-US" sz="2800" dirty="0">
                <a:solidFill>
                  <a:schemeClr val="tx1">
                    <a:lumMod val="75000"/>
                    <a:lumOff val="25000"/>
                  </a:schemeClr>
                </a:solidFill>
                <a:latin typeface="Garamond" panose="02020404030301010803" pitchFamily="18" charset="0"/>
              </a:rPr>
              <a:t>for their expertise and insightful suggestions and comments.</a:t>
            </a:r>
          </a:p>
        </p:txBody>
      </p:sp>
      <p:sp>
        <p:nvSpPr>
          <p:cNvPr id="154" name="TextBox 153">
            <a:extLst>
              <a:ext uri="{FF2B5EF4-FFF2-40B4-BE49-F238E27FC236}">
                <a16:creationId xmlns:a16="http://schemas.microsoft.com/office/drawing/2014/main" id="{94A63B0E-D92F-184C-A27A-F1330636146F}"/>
              </a:ext>
            </a:extLst>
          </p:cNvPr>
          <p:cNvSpPr txBox="1"/>
          <p:nvPr/>
        </p:nvSpPr>
        <p:spPr>
          <a:xfrm>
            <a:off x="838917" y="29760812"/>
            <a:ext cx="5687776"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Acknowledgements</a:t>
            </a:r>
          </a:p>
        </p:txBody>
      </p:sp>
      <p:sp>
        <p:nvSpPr>
          <p:cNvPr id="155" name="TextBox 154">
            <a:extLst>
              <a:ext uri="{FF2B5EF4-FFF2-40B4-BE49-F238E27FC236}">
                <a16:creationId xmlns:a16="http://schemas.microsoft.com/office/drawing/2014/main" id="{B314486B-979A-0A4A-8D87-0D724AF8415D}"/>
              </a:ext>
            </a:extLst>
          </p:cNvPr>
          <p:cNvSpPr txBox="1"/>
          <p:nvPr/>
        </p:nvSpPr>
        <p:spPr>
          <a:xfrm>
            <a:off x="850320" y="32478391"/>
            <a:ext cx="11084115" cy="1384995"/>
          </a:xfrm>
          <a:prstGeom prst="rect">
            <a:avLst/>
          </a:prstGeom>
          <a:noFill/>
        </p:spPr>
        <p:txBody>
          <a:bodyPr wrap="square" rtlCol="0">
            <a:spAutoFit/>
          </a:bodyPr>
          <a:lstStyle/>
          <a:p>
            <a:r>
              <a:rPr lang="en-US" sz="2800" dirty="0">
                <a:solidFill>
                  <a:schemeClr val="tx1">
                    <a:lumMod val="75000"/>
                    <a:lumOff val="25000"/>
                  </a:schemeClr>
                </a:solidFill>
                <a:latin typeface="Garamond" panose="02020404030301010803" pitchFamily="18" charset="0"/>
              </a:rPr>
              <a:t>Additionally, we would like to extend our thanks to the National Integrated Drought Information System (NIDIS), and to the NOAA NCEI employees that have helped support this project</a:t>
            </a:r>
            <a:r>
              <a:rPr lang="en-US" sz="2800" b="1" dirty="0">
                <a:solidFill>
                  <a:schemeClr val="tx1">
                    <a:lumMod val="75000"/>
                    <a:lumOff val="25000"/>
                  </a:schemeClr>
                </a:solidFill>
                <a:latin typeface="Garamond" panose="02020404030301010803" pitchFamily="18" charset="0"/>
              </a:rPr>
              <a:t>. </a:t>
            </a:r>
            <a:endParaRPr lang="en-US" sz="2800" dirty="0">
              <a:solidFill>
                <a:schemeClr val="tx1">
                  <a:lumMod val="75000"/>
                  <a:lumOff val="25000"/>
                </a:schemeClr>
              </a:solidFill>
              <a:latin typeface="Garamond" panose="02020404030301010803" pitchFamily="18" charset="0"/>
            </a:endParaRPr>
          </a:p>
        </p:txBody>
      </p:sp>
      <p:pic>
        <p:nvPicPr>
          <p:cNvPr id="156" name="Picture 155">
            <a:extLst>
              <a:ext uri="{FF2B5EF4-FFF2-40B4-BE49-F238E27FC236}">
                <a16:creationId xmlns:a16="http://schemas.microsoft.com/office/drawing/2014/main" id="{BC857507-99BD-8A42-BE53-A14F292DBB25}"/>
              </a:ext>
            </a:extLst>
          </p:cNvPr>
          <p:cNvPicPr>
            <a:picLocks/>
          </p:cNvPicPr>
          <p:nvPr/>
        </p:nvPicPr>
        <p:blipFill>
          <a:blip r:embed="rId31"/>
          <a:stretch>
            <a:fillRect/>
          </a:stretch>
        </p:blipFill>
        <p:spPr>
          <a:xfrm>
            <a:off x="9771705" y="15114351"/>
            <a:ext cx="2286000" cy="2286000"/>
          </a:xfrm>
          <a:prstGeom prst="roundRect">
            <a:avLst/>
          </a:prstGeom>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7" name="Picture 156">
            <a:extLst>
              <a:ext uri="{FF2B5EF4-FFF2-40B4-BE49-F238E27FC236}">
                <a16:creationId xmlns:a16="http://schemas.microsoft.com/office/drawing/2014/main" id="{00DF4CD9-8558-A044-BD65-298D039FCFC1}"/>
              </a:ext>
            </a:extLst>
          </p:cNvPr>
          <p:cNvPicPr>
            <a:picLocks/>
          </p:cNvPicPr>
          <p:nvPr/>
        </p:nvPicPr>
        <p:blipFill>
          <a:blip r:embed="rId32"/>
          <a:stretch>
            <a:fillRect/>
          </a:stretch>
        </p:blipFill>
        <p:spPr>
          <a:xfrm>
            <a:off x="9771705" y="18187796"/>
            <a:ext cx="2286000" cy="2286000"/>
          </a:xfrm>
          <a:prstGeom prst="roundRect">
            <a:avLst/>
          </a:prstGeom>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8" name="Picture 157">
            <a:extLst>
              <a:ext uri="{FF2B5EF4-FFF2-40B4-BE49-F238E27FC236}">
                <a16:creationId xmlns:a16="http://schemas.microsoft.com/office/drawing/2014/main" id="{5A408029-3B31-654E-B8D2-A332E1CC082A}"/>
              </a:ext>
            </a:extLst>
          </p:cNvPr>
          <p:cNvPicPr>
            <a:picLocks/>
          </p:cNvPicPr>
          <p:nvPr/>
        </p:nvPicPr>
        <p:blipFill>
          <a:blip r:embed="rId33"/>
          <a:stretch>
            <a:fillRect/>
          </a:stretch>
        </p:blipFill>
        <p:spPr>
          <a:xfrm>
            <a:off x="9771705" y="21261241"/>
            <a:ext cx="2286000" cy="2286000"/>
          </a:xfrm>
          <a:prstGeom prst="roundRect">
            <a:avLst/>
          </a:prstGeom>
          <a:ln>
            <a:noFill/>
          </a:ln>
          <a:effectLst>
            <a:glow rad="1016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5" name="Picture 134">
            <a:extLst>
              <a:ext uri="{FF2B5EF4-FFF2-40B4-BE49-F238E27FC236}">
                <a16:creationId xmlns:a16="http://schemas.microsoft.com/office/drawing/2014/main" id="{C03B0AF0-0E17-9146-92B5-69E0913DAB06}"/>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7736156" y="18770048"/>
            <a:ext cx="475488" cy="1395984"/>
          </a:xfrm>
          <a:prstGeom prst="rect">
            <a:avLst/>
          </a:prstGeom>
        </p:spPr>
      </p:pic>
      <p:sp>
        <p:nvSpPr>
          <p:cNvPr id="136" name="TextBox 135">
            <a:extLst>
              <a:ext uri="{FF2B5EF4-FFF2-40B4-BE49-F238E27FC236}">
                <a16:creationId xmlns:a16="http://schemas.microsoft.com/office/drawing/2014/main" id="{76896EC6-76EC-DF48-B0B3-BC2496806A50}"/>
              </a:ext>
            </a:extLst>
          </p:cNvPr>
          <p:cNvSpPr txBox="1"/>
          <p:nvPr/>
        </p:nvSpPr>
        <p:spPr>
          <a:xfrm>
            <a:off x="18195502" y="18733495"/>
            <a:ext cx="960702" cy="307777"/>
          </a:xfrm>
          <a:prstGeom prst="rect">
            <a:avLst/>
          </a:prstGeom>
          <a:noFill/>
        </p:spPr>
        <p:txBody>
          <a:bodyPr wrap="square" rtlCol="0">
            <a:spAutoFit/>
          </a:bodyPr>
          <a:lstStyle/>
          <a:p>
            <a:r>
              <a:rPr lang="en-US" sz="1400" dirty="0"/>
              <a:t>0 - 10</a:t>
            </a:r>
          </a:p>
        </p:txBody>
      </p:sp>
      <p:sp>
        <p:nvSpPr>
          <p:cNvPr id="137" name="TextBox 136">
            <a:extLst>
              <a:ext uri="{FF2B5EF4-FFF2-40B4-BE49-F238E27FC236}">
                <a16:creationId xmlns:a16="http://schemas.microsoft.com/office/drawing/2014/main" id="{3472A954-415D-F345-9CC1-89F747361D8E}"/>
              </a:ext>
            </a:extLst>
          </p:cNvPr>
          <p:cNvSpPr txBox="1"/>
          <p:nvPr/>
        </p:nvSpPr>
        <p:spPr>
          <a:xfrm>
            <a:off x="18195502" y="19021223"/>
            <a:ext cx="960702" cy="307777"/>
          </a:xfrm>
          <a:prstGeom prst="rect">
            <a:avLst/>
          </a:prstGeom>
          <a:noFill/>
        </p:spPr>
        <p:txBody>
          <a:bodyPr wrap="square" rtlCol="0">
            <a:spAutoFit/>
          </a:bodyPr>
          <a:lstStyle/>
          <a:p>
            <a:r>
              <a:rPr lang="en-US" sz="1400" dirty="0"/>
              <a:t>10 - 25</a:t>
            </a:r>
          </a:p>
        </p:txBody>
      </p:sp>
      <p:sp>
        <p:nvSpPr>
          <p:cNvPr id="146" name="TextBox 145">
            <a:extLst>
              <a:ext uri="{FF2B5EF4-FFF2-40B4-BE49-F238E27FC236}">
                <a16:creationId xmlns:a16="http://schemas.microsoft.com/office/drawing/2014/main" id="{BBA8D4FB-A342-FB46-AD2C-3E4FD9084BBA}"/>
              </a:ext>
            </a:extLst>
          </p:cNvPr>
          <p:cNvSpPr txBox="1"/>
          <p:nvPr/>
        </p:nvSpPr>
        <p:spPr>
          <a:xfrm>
            <a:off x="18195502" y="19299850"/>
            <a:ext cx="960702" cy="307777"/>
          </a:xfrm>
          <a:prstGeom prst="rect">
            <a:avLst/>
          </a:prstGeom>
          <a:noFill/>
        </p:spPr>
        <p:txBody>
          <a:bodyPr wrap="square" rtlCol="0">
            <a:spAutoFit/>
          </a:bodyPr>
          <a:lstStyle/>
          <a:p>
            <a:r>
              <a:rPr lang="en-US" sz="1400" dirty="0"/>
              <a:t>25 - 50</a:t>
            </a:r>
          </a:p>
        </p:txBody>
      </p:sp>
      <p:sp>
        <p:nvSpPr>
          <p:cNvPr id="147" name="TextBox 146">
            <a:extLst>
              <a:ext uri="{FF2B5EF4-FFF2-40B4-BE49-F238E27FC236}">
                <a16:creationId xmlns:a16="http://schemas.microsoft.com/office/drawing/2014/main" id="{B90A9374-B1B5-B549-B5DB-7D593DADA947}"/>
              </a:ext>
            </a:extLst>
          </p:cNvPr>
          <p:cNvSpPr txBox="1"/>
          <p:nvPr/>
        </p:nvSpPr>
        <p:spPr>
          <a:xfrm>
            <a:off x="18195502" y="19601852"/>
            <a:ext cx="960702" cy="307777"/>
          </a:xfrm>
          <a:prstGeom prst="rect">
            <a:avLst/>
          </a:prstGeom>
          <a:noFill/>
        </p:spPr>
        <p:txBody>
          <a:bodyPr wrap="square" rtlCol="0">
            <a:spAutoFit/>
          </a:bodyPr>
          <a:lstStyle/>
          <a:p>
            <a:r>
              <a:rPr lang="en-US" sz="1400" dirty="0"/>
              <a:t>50 - 75</a:t>
            </a:r>
          </a:p>
        </p:txBody>
      </p:sp>
      <p:sp>
        <p:nvSpPr>
          <p:cNvPr id="148" name="TextBox 147">
            <a:extLst>
              <a:ext uri="{FF2B5EF4-FFF2-40B4-BE49-F238E27FC236}">
                <a16:creationId xmlns:a16="http://schemas.microsoft.com/office/drawing/2014/main" id="{6D777668-B172-2E4F-B0AC-7C1F3F65D654}"/>
              </a:ext>
            </a:extLst>
          </p:cNvPr>
          <p:cNvSpPr txBox="1"/>
          <p:nvPr/>
        </p:nvSpPr>
        <p:spPr>
          <a:xfrm>
            <a:off x="18195502" y="19894847"/>
            <a:ext cx="960702" cy="307777"/>
          </a:xfrm>
          <a:prstGeom prst="rect">
            <a:avLst/>
          </a:prstGeom>
          <a:noFill/>
        </p:spPr>
        <p:txBody>
          <a:bodyPr wrap="square" rtlCol="0">
            <a:spAutoFit/>
          </a:bodyPr>
          <a:lstStyle/>
          <a:p>
            <a:r>
              <a:rPr lang="en-US" sz="1400" dirty="0"/>
              <a:t>75 - 100</a:t>
            </a:r>
          </a:p>
        </p:txBody>
      </p:sp>
      <p:sp>
        <p:nvSpPr>
          <p:cNvPr id="149" name="TextBox 148">
            <a:extLst>
              <a:ext uri="{FF2B5EF4-FFF2-40B4-BE49-F238E27FC236}">
                <a16:creationId xmlns:a16="http://schemas.microsoft.com/office/drawing/2014/main" id="{1C9DBD60-09CD-D94F-811D-BC691FDEA3BA}"/>
              </a:ext>
            </a:extLst>
          </p:cNvPr>
          <p:cNvSpPr txBox="1"/>
          <p:nvPr/>
        </p:nvSpPr>
        <p:spPr>
          <a:xfrm>
            <a:off x="17672548" y="18448978"/>
            <a:ext cx="2107870" cy="307777"/>
          </a:xfrm>
          <a:prstGeom prst="rect">
            <a:avLst/>
          </a:prstGeom>
          <a:noFill/>
        </p:spPr>
        <p:txBody>
          <a:bodyPr wrap="square" rtlCol="0">
            <a:spAutoFit/>
          </a:bodyPr>
          <a:lstStyle/>
          <a:p>
            <a:r>
              <a:rPr lang="en-US" sz="1400" b="1" dirty="0"/>
              <a:t>Percent Mortality</a:t>
            </a:r>
          </a:p>
        </p:txBody>
      </p:sp>
      <p:pic>
        <p:nvPicPr>
          <p:cNvPr id="150" name="Picture 149">
            <a:extLst>
              <a:ext uri="{FF2B5EF4-FFF2-40B4-BE49-F238E27FC236}">
                <a16:creationId xmlns:a16="http://schemas.microsoft.com/office/drawing/2014/main" id="{AB11BC0F-1EC5-CA4D-8111-5C1941CCA6D5}"/>
              </a:ext>
            </a:extLst>
          </p:cNvPr>
          <p:cNvPicPr>
            <a:picLocks noChangeAspect="1"/>
          </p:cNvPicPr>
          <p:nvPr/>
        </p:nvPicPr>
        <p:blipFill rotWithShape="1">
          <a:blip r:embed="rId35" cstate="print">
            <a:extLst>
              <a:ext uri="{28A0092B-C50C-407E-A947-70E740481C1C}">
                <a14:useLocalDpi xmlns:a14="http://schemas.microsoft.com/office/drawing/2010/main" val="0"/>
              </a:ext>
            </a:extLst>
          </a:blip>
          <a:srcRect t="16050" b="21728"/>
          <a:stretch/>
        </p:blipFill>
        <p:spPr>
          <a:xfrm>
            <a:off x="19229231" y="19714731"/>
            <a:ext cx="4576379" cy="3685032"/>
          </a:xfrm>
          <a:prstGeom prst="rect">
            <a:avLst/>
          </a:prstGeom>
        </p:spPr>
      </p:pic>
      <p:sp>
        <p:nvSpPr>
          <p:cNvPr id="159" name="TextBox 158">
            <a:extLst>
              <a:ext uri="{FF2B5EF4-FFF2-40B4-BE49-F238E27FC236}">
                <a16:creationId xmlns:a16="http://schemas.microsoft.com/office/drawing/2014/main" id="{6A8F2D8C-A892-8041-B9CC-976412BF0DC9}"/>
              </a:ext>
            </a:extLst>
          </p:cNvPr>
          <p:cNvSpPr txBox="1"/>
          <p:nvPr/>
        </p:nvSpPr>
        <p:spPr>
          <a:xfrm>
            <a:off x="19685701" y="22930321"/>
            <a:ext cx="817206" cy="430887"/>
          </a:xfrm>
          <a:prstGeom prst="rect">
            <a:avLst/>
          </a:prstGeom>
          <a:noFill/>
        </p:spPr>
        <p:txBody>
          <a:bodyPr wrap="square" rtlCol="0">
            <a:spAutoFit/>
          </a:bodyPr>
          <a:lstStyle/>
          <a:p>
            <a:pPr algn="r"/>
            <a:r>
              <a:rPr lang="en-US" sz="2200" dirty="0">
                <a:solidFill>
                  <a:schemeClr val="tx1">
                    <a:lumMod val="65000"/>
                    <a:lumOff val="35000"/>
                  </a:schemeClr>
                </a:solidFill>
                <a:latin typeface="Century Gothic" panose="020B0502020202020204" pitchFamily="34" charset="0"/>
              </a:rPr>
              <a:t>2012</a:t>
            </a:r>
          </a:p>
        </p:txBody>
      </p:sp>
    </p:spTree>
    <p:extLst>
      <p:ext uri="{BB962C8B-B14F-4D97-AF65-F5344CB8AC3E}">
        <p14:creationId xmlns:p14="http://schemas.microsoft.com/office/powerpoint/2010/main" val="39024883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17312</TotalTime>
  <Words>742</Words>
  <Application>Microsoft Macintosh PowerPoint</Application>
  <PresentationFormat>Custom</PresentationFormat>
  <Paragraphs>79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Engravers MT</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Ingram</cp:lastModifiedBy>
  <cp:revision>328</cp:revision>
  <dcterms:created xsi:type="dcterms:W3CDTF">2019-02-05T16:32:03Z</dcterms:created>
  <dcterms:modified xsi:type="dcterms:W3CDTF">2019-04-19T00:39:43Z</dcterms:modified>
</cp:coreProperties>
</file>