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9"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pos="5400" userDrawn="1">
          <p15:clr>
            <a:srgbClr val="A4A3A4"/>
          </p15:clr>
        </p15:guide>
        <p15:guide id="2" orient="horz" pos="11520">
          <p15:clr>
            <a:srgbClr val="A4A3A4"/>
          </p15:clr>
        </p15:guide>
        <p15:guide id="3" orient="horz" pos="19478">
          <p15:clr>
            <a:srgbClr val="A4A3A4"/>
          </p15:clr>
        </p15:guide>
        <p15:guide id="4" orient="horz" pos="21160">
          <p15:clr>
            <a:srgbClr val="A4A3A4"/>
          </p15:clr>
        </p15:guide>
        <p15:guide id="5" orient="horz" pos="8579">
          <p15:clr>
            <a:srgbClr val="A4A3A4"/>
          </p15:clr>
        </p15:guide>
        <p15:guide id="6" orient="horz" pos="21026">
          <p15:clr>
            <a:srgbClr val="A4A3A4"/>
          </p15:clr>
        </p15:guide>
        <p15:guide id="7" orient="horz" pos="19670">
          <p15:clr>
            <a:srgbClr val="A4A3A4"/>
          </p15:clr>
        </p15:guide>
        <p15:guide id="8" pos="580">
          <p15:clr>
            <a:srgbClr val="A4A3A4"/>
          </p15:clr>
        </p15:guide>
        <p15:guide id="9" pos="10705">
          <p15:clr>
            <a:srgbClr val="A4A3A4"/>
          </p15:clr>
        </p15:guide>
        <p15:guide id="10" pos="5703">
          <p15:clr>
            <a:srgbClr val="A4A3A4"/>
          </p15:clr>
        </p15:guide>
        <p15:guide id="11" pos="2444">
          <p15:clr>
            <a:srgbClr val="A4A3A4"/>
          </p15:clr>
        </p15:guide>
        <p15:guide id="12" pos="3936" userDrawn="1">
          <p15:clr>
            <a:srgbClr val="A4A3A4"/>
          </p15:clr>
        </p15:guide>
        <p15:guide id="13" pos="1626">
          <p15:clr>
            <a:srgbClr val="A4A3A4"/>
          </p15:clr>
        </p15:guide>
        <p15:guide id="14" orient="horz" pos="2865">
          <p15:clr>
            <a:srgbClr val="A4A3A4"/>
          </p15:clr>
        </p15:guide>
        <p15:guide id="15" pos="1497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c Courtright" initials="AC" lastIdx="1" clrIdx="0"/>
  <p:cmAuthor id="1" name="Arya, Vishal (LARC)[DEVELOP]" initials="AV(" lastIdx="10"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555"/>
    <a:srgbClr val="F0EA00"/>
    <a:srgbClr val="E4C956"/>
    <a:srgbClr val="DAD500"/>
    <a:srgbClr val="CC5300"/>
    <a:srgbClr val="A84400"/>
    <a:srgbClr val="D65700"/>
    <a:srgbClr val="FF6600"/>
    <a:srgbClr val="FFAA7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4441" autoAdjust="0"/>
    <p:restoredTop sz="99865" autoAdjust="0"/>
  </p:normalViewPr>
  <p:slideViewPr>
    <p:cSldViewPr snapToGrid="0">
      <p:cViewPr>
        <p:scale>
          <a:sx n="29" d="100"/>
          <a:sy n="29" d="100"/>
        </p:scale>
        <p:origin x="2784" y="-450"/>
      </p:cViewPr>
      <p:guideLst>
        <p:guide pos="5400"/>
        <p:guide orient="horz" pos="11520"/>
        <p:guide orient="horz" pos="19478"/>
        <p:guide orient="horz" pos="21160"/>
        <p:guide orient="horz" pos="8579"/>
        <p:guide orient="horz" pos="21026"/>
        <p:guide orient="horz" pos="19670"/>
        <p:guide pos="580"/>
        <p:guide pos="10705"/>
        <p:guide pos="5703"/>
        <p:guide pos="2444"/>
        <p:guide pos="3936"/>
        <p:guide pos="1626"/>
        <p:guide orient="horz" pos="2865"/>
        <p:guide pos="1497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rgbClr val="595555"/>
                </a:solidFill>
              </a:defRPr>
            </a:pPr>
            <a:r>
              <a:rPr lang="en-US" dirty="0">
                <a:solidFill>
                  <a:srgbClr val="595555"/>
                </a:solidFill>
              </a:rPr>
              <a:t>Monthly Aerosol</a:t>
            </a:r>
            <a:r>
              <a:rPr lang="en-US" baseline="0" dirty="0">
                <a:solidFill>
                  <a:srgbClr val="595555"/>
                </a:solidFill>
              </a:rPr>
              <a:t> Time-series: </a:t>
            </a:r>
            <a:r>
              <a:rPr lang="en-US" dirty="0">
                <a:solidFill>
                  <a:srgbClr val="595555"/>
                </a:solidFill>
              </a:rPr>
              <a:t>Miami</a:t>
            </a:r>
            <a:r>
              <a:rPr lang="en-US" baseline="0" dirty="0">
                <a:solidFill>
                  <a:srgbClr val="595555"/>
                </a:solidFill>
              </a:rPr>
              <a:t> Beach, FL</a:t>
            </a:r>
            <a:endParaRPr lang="en-US" dirty="0">
              <a:solidFill>
                <a:srgbClr val="595555"/>
              </a:solidFill>
            </a:endParaRPr>
          </a:p>
        </c:rich>
      </c:tx>
      <c:layout/>
      <c:overlay val="0"/>
    </c:title>
    <c:autoTitleDeleted val="0"/>
    <c:plotArea>
      <c:layout>
        <c:manualLayout>
          <c:layoutTarget val="inner"/>
          <c:xMode val="edge"/>
          <c:yMode val="edge"/>
          <c:x val="9.6023122483446452E-2"/>
          <c:y val="8.7749110056048435E-2"/>
          <c:w val="0.73996186150941401"/>
          <c:h val="0.85362787047117505"/>
        </c:manualLayout>
      </c:layout>
      <c:scatterChart>
        <c:scatterStyle val="lineMarker"/>
        <c:varyColors val="0"/>
        <c:ser>
          <c:idx val="0"/>
          <c:order val="0"/>
          <c:tx>
            <c:v>AVHRR</c:v>
          </c:tx>
          <c:spPr>
            <a:ln>
              <a:solidFill>
                <a:schemeClr val="accent2">
                  <a:lumMod val="40000"/>
                  <a:lumOff val="60000"/>
                </a:schemeClr>
              </a:solidFill>
              <a:prstDash val="solid"/>
            </a:ln>
          </c:spPr>
          <c:marker>
            <c:symbol val="none"/>
          </c:marker>
          <c:trendline>
            <c:name>Moving Ave (AVHRR)</c:name>
            <c:spPr>
              <a:ln w="19050">
                <a:solidFill>
                  <a:schemeClr val="accent2">
                    <a:lumMod val="75000"/>
                  </a:schemeClr>
                </a:solidFill>
                <a:prstDash val="solid"/>
              </a:ln>
            </c:spPr>
            <c:trendlineType val="movingAvg"/>
            <c:period val="5"/>
            <c:dispRSqr val="0"/>
            <c:dispEq val="0"/>
          </c:trendline>
          <c:xVal>
            <c:strRef>
              <c:f>'Miami Trend'!$F$2:$F$421</c:f>
              <c:strCache>
                <c:ptCount val="420"/>
                <c:pt idx="0">
                  <c:v>Jan-1981</c:v>
                </c:pt>
                <c:pt idx="1">
                  <c:v>Feb-1981</c:v>
                </c:pt>
                <c:pt idx="2">
                  <c:v>Mar-1981</c:v>
                </c:pt>
                <c:pt idx="3">
                  <c:v>Apr-1981</c:v>
                </c:pt>
                <c:pt idx="4">
                  <c:v>May-1981</c:v>
                </c:pt>
                <c:pt idx="5">
                  <c:v>Jun-1981</c:v>
                </c:pt>
                <c:pt idx="6">
                  <c:v>Jul-1981</c:v>
                </c:pt>
                <c:pt idx="7">
                  <c:v>Aug-1981</c:v>
                </c:pt>
                <c:pt idx="8">
                  <c:v>Sep-1981</c:v>
                </c:pt>
                <c:pt idx="9">
                  <c:v>Oct-1981</c:v>
                </c:pt>
                <c:pt idx="10">
                  <c:v>Nov-1981</c:v>
                </c:pt>
                <c:pt idx="11">
                  <c:v>Dec-1981</c:v>
                </c:pt>
                <c:pt idx="12">
                  <c:v>Jan-1982</c:v>
                </c:pt>
                <c:pt idx="13">
                  <c:v>Feb-1982</c:v>
                </c:pt>
                <c:pt idx="14">
                  <c:v>Mar-1982</c:v>
                </c:pt>
                <c:pt idx="15">
                  <c:v>Apr-1982</c:v>
                </c:pt>
                <c:pt idx="16">
                  <c:v>May-1982</c:v>
                </c:pt>
                <c:pt idx="17">
                  <c:v>Jun-1982</c:v>
                </c:pt>
                <c:pt idx="18">
                  <c:v>Jul-1982</c:v>
                </c:pt>
                <c:pt idx="19">
                  <c:v>Aug-1982</c:v>
                </c:pt>
                <c:pt idx="20">
                  <c:v>Sep-1982</c:v>
                </c:pt>
                <c:pt idx="21">
                  <c:v>Oct-1982</c:v>
                </c:pt>
                <c:pt idx="22">
                  <c:v>Nov-1982</c:v>
                </c:pt>
                <c:pt idx="23">
                  <c:v>Dec-1982</c:v>
                </c:pt>
                <c:pt idx="24">
                  <c:v>Jan-1983</c:v>
                </c:pt>
                <c:pt idx="25">
                  <c:v>Feb-1983</c:v>
                </c:pt>
                <c:pt idx="26">
                  <c:v>Mar-1983</c:v>
                </c:pt>
                <c:pt idx="27">
                  <c:v>Apr-1983</c:v>
                </c:pt>
                <c:pt idx="28">
                  <c:v>May-1983</c:v>
                </c:pt>
                <c:pt idx="29">
                  <c:v>Jun-1983</c:v>
                </c:pt>
                <c:pt idx="30">
                  <c:v>Jul-1983</c:v>
                </c:pt>
                <c:pt idx="31">
                  <c:v>Aug-1983</c:v>
                </c:pt>
                <c:pt idx="32">
                  <c:v>Sep-1983</c:v>
                </c:pt>
                <c:pt idx="33">
                  <c:v>Oct-1983</c:v>
                </c:pt>
                <c:pt idx="34">
                  <c:v>Nov-1983</c:v>
                </c:pt>
                <c:pt idx="35">
                  <c:v>Dec-1983</c:v>
                </c:pt>
                <c:pt idx="36">
                  <c:v>Jan-1984</c:v>
                </c:pt>
                <c:pt idx="37">
                  <c:v>Feb-1984</c:v>
                </c:pt>
                <c:pt idx="38">
                  <c:v>Mar-1984</c:v>
                </c:pt>
                <c:pt idx="39">
                  <c:v>Apr-1984</c:v>
                </c:pt>
                <c:pt idx="40">
                  <c:v>May-1984</c:v>
                </c:pt>
                <c:pt idx="41">
                  <c:v>Jun-1984</c:v>
                </c:pt>
                <c:pt idx="42">
                  <c:v>Jul-1984</c:v>
                </c:pt>
                <c:pt idx="43">
                  <c:v>Aug-1984</c:v>
                </c:pt>
                <c:pt idx="44">
                  <c:v>Sep-1984</c:v>
                </c:pt>
                <c:pt idx="45">
                  <c:v>Oct-1984</c:v>
                </c:pt>
                <c:pt idx="46">
                  <c:v>Nov-1984</c:v>
                </c:pt>
                <c:pt idx="47">
                  <c:v>Dec-1984</c:v>
                </c:pt>
                <c:pt idx="48">
                  <c:v>Jan-1985</c:v>
                </c:pt>
                <c:pt idx="49">
                  <c:v>Feb-1985</c:v>
                </c:pt>
                <c:pt idx="50">
                  <c:v>Mar-1985</c:v>
                </c:pt>
                <c:pt idx="51">
                  <c:v>Apr-1985</c:v>
                </c:pt>
                <c:pt idx="52">
                  <c:v>May-1985</c:v>
                </c:pt>
                <c:pt idx="53">
                  <c:v>Jun-1985</c:v>
                </c:pt>
                <c:pt idx="54">
                  <c:v>Jul-1985</c:v>
                </c:pt>
                <c:pt idx="55">
                  <c:v>Aug-1985</c:v>
                </c:pt>
                <c:pt idx="56">
                  <c:v>Sep-1985</c:v>
                </c:pt>
                <c:pt idx="57">
                  <c:v>Oct-1985</c:v>
                </c:pt>
                <c:pt idx="58">
                  <c:v>Nov-1985</c:v>
                </c:pt>
                <c:pt idx="59">
                  <c:v>Dec-1985</c:v>
                </c:pt>
                <c:pt idx="60">
                  <c:v>Jan-1986</c:v>
                </c:pt>
                <c:pt idx="61">
                  <c:v>Feb-1986</c:v>
                </c:pt>
                <c:pt idx="62">
                  <c:v>Mar-1986</c:v>
                </c:pt>
                <c:pt idx="63">
                  <c:v>Apr-1986</c:v>
                </c:pt>
                <c:pt idx="64">
                  <c:v>May-1986</c:v>
                </c:pt>
                <c:pt idx="65">
                  <c:v>Jun-1986</c:v>
                </c:pt>
                <c:pt idx="66">
                  <c:v>Jul-1986</c:v>
                </c:pt>
                <c:pt idx="67">
                  <c:v>Aug-1986</c:v>
                </c:pt>
                <c:pt idx="68">
                  <c:v>Sep-1986</c:v>
                </c:pt>
                <c:pt idx="69">
                  <c:v>Oct-1986</c:v>
                </c:pt>
                <c:pt idx="70">
                  <c:v>Nov-1986</c:v>
                </c:pt>
                <c:pt idx="71">
                  <c:v>Dec-1986</c:v>
                </c:pt>
                <c:pt idx="72">
                  <c:v>Jan-1987</c:v>
                </c:pt>
                <c:pt idx="73">
                  <c:v>Feb-1987</c:v>
                </c:pt>
                <c:pt idx="74">
                  <c:v>Mar-1987</c:v>
                </c:pt>
                <c:pt idx="75">
                  <c:v>Apr-1987</c:v>
                </c:pt>
                <c:pt idx="76">
                  <c:v>May-1987</c:v>
                </c:pt>
                <c:pt idx="77">
                  <c:v>Jun-1987</c:v>
                </c:pt>
                <c:pt idx="78">
                  <c:v>Jul-1987</c:v>
                </c:pt>
                <c:pt idx="79">
                  <c:v>Aug-1987</c:v>
                </c:pt>
                <c:pt idx="80">
                  <c:v>Sep-1987</c:v>
                </c:pt>
                <c:pt idx="81">
                  <c:v>Oct-1987</c:v>
                </c:pt>
                <c:pt idx="82">
                  <c:v>Nov-1987</c:v>
                </c:pt>
                <c:pt idx="83">
                  <c:v>Dec-1987</c:v>
                </c:pt>
                <c:pt idx="84">
                  <c:v>Jan-1988</c:v>
                </c:pt>
                <c:pt idx="85">
                  <c:v>Feb-1988</c:v>
                </c:pt>
                <c:pt idx="86">
                  <c:v>Mar-1988</c:v>
                </c:pt>
                <c:pt idx="87">
                  <c:v>Apr-1988</c:v>
                </c:pt>
                <c:pt idx="88">
                  <c:v>May-1988</c:v>
                </c:pt>
                <c:pt idx="89">
                  <c:v>Jun-1988</c:v>
                </c:pt>
                <c:pt idx="90">
                  <c:v>Jul-1988</c:v>
                </c:pt>
                <c:pt idx="91">
                  <c:v>Aug-1988</c:v>
                </c:pt>
                <c:pt idx="92">
                  <c:v>Sep-1988</c:v>
                </c:pt>
                <c:pt idx="93">
                  <c:v>Oct-1988</c:v>
                </c:pt>
                <c:pt idx="94">
                  <c:v>Nov-1988</c:v>
                </c:pt>
                <c:pt idx="95">
                  <c:v>Dec-1988</c:v>
                </c:pt>
                <c:pt idx="96">
                  <c:v>Jan-1989</c:v>
                </c:pt>
                <c:pt idx="97">
                  <c:v>Feb-1989</c:v>
                </c:pt>
                <c:pt idx="98">
                  <c:v>Mar-1989</c:v>
                </c:pt>
                <c:pt idx="99">
                  <c:v>Apr-1989</c:v>
                </c:pt>
                <c:pt idx="100">
                  <c:v>May-1989</c:v>
                </c:pt>
                <c:pt idx="101">
                  <c:v>Jun-1989</c:v>
                </c:pt>
                <c:pt idx="102">
                  <c:v>Jul-1989</c:v>
                </c:pt>
                <c:pt idx="103">
                  <c:v>Aug-1989</c:v>
                </c:pt>
                <c:pt idx="104">
                  <c:v>Sep-1989</c:v>
                </c:pt>
                <c:pt idx="105">
                  <c:v>Oct-1989</c:v>
                </c:pt>
                <c:pt idx="106">
                  <c:v>Nov-1989</c:v>
                </c:pt>
                <c:pt idx="107">
                  <c:v>Dec-1989</c:v>
                </c:pt>
                <c:pt idx="108">
                  <c:v>Jan-1990</c:v>
                </c:pt>
                <c:pt idx="109">
                  <c:v>Feb-1990</c:v>
                </c:pt>
                <c:pt idx="110">
                  <c:v>Mar-1990</c:v>
                </c:pt>
                <c:pt idx="111">
                  <c:v>Apr-1990</c:v>
                </c:pt>
                <c:pt idx="112">
                  <c:v>May-1990</c:v>
                </c:pt>
                <c:pt idx="113">
                  <c:v>Jun-1990</c:v>
                </c:pt>
                <c:pt idx="114">
                  <c:v>Jul-1990</c:v>
                </c:pt>
                <c:pt idx="115">
                  <c:v>Aug-1990</c:v>
                </c:pt>
                <c:pt idx="116">
                  <c:v>Sep-1990</c:v>
                </c:pt>
                <c:pt idx="117">
                  <c:v>Oct-1990</c:v>
                </c:pt>
                <c:pt idx="118">
                  <c:v>Nov-1990</c:v>
                </c:pt>
                <c:pt idx="119">
                  <c:v>Dec-1990</c:v>
                </c:pt>
                <c:pt idx="120">
                  <c:v>Jan-1991</c:v>
                </c:pt>
                <c:pt idx="121">
                  <c:v>Feb-1991</c:v>
                </c:pt>
                <c:pt idx="122">
                  <c:v>Mar-1991</c:v>
                </c:pt>
                <c:pt idx="123">
                  <c:v>Apr-1991</c:v>
                </c:pt>
                <c:pt idx="124">
                  <c:v>May-1991</c:v>
                </c:pt>
                <c:pt idx="125">
                  <c:v>Jun-1991</c:v>
                </c:pt>
                <c:pt idx="126">
                  <c:v>Jul-1991</c:v>
                </c:pt>
                <c:pt idx="127">
                  <c:v>Aug-1991</c:v>
                </c:pt>
                <c:pt idx="128">
                  <c:v>Sep-1991</c:v>
                </c:pt>
                <c:pt idx="129">
                  <c:v>Oct-1991</c:v>
                </c:pt>
                <c:pt idx="130">
                  <c:v>Nov-1991</c:v>
                </c:pt>
                <c:pt idx="131">
                  <c:v>Dec-1991</c:v>
                </c:pt>
                <c:pt idx="132">
                  <c:v>Jan-1992</c:v>
                </c:pt>
                <c:pt idx="133">
                  <c:v>Feb-1992</c:v>
                </c:pt>
                <c:pt idx="134">
                  <c:v>Mar-1992</c:v>
                </c:pt>
                <c:pt idx="135">
                  <c:v>Apr-1992</c:v>
                </c:pt>
                <c:pt idx="136">
                  <c:v>May-1992</c:v>
                </c:pt>
                <c:pt idx="137">
                  <c:v>Jun-1992</c:v>
                </c:pt>
                <c:pt idx="138">
                  <c:v>Jul-1992</c:v>
                </c:pt>
                <c:pt idx="139">
                  <c:v>Aug-1992</c:v>
                </c:pt>
                <c:pt idx="140">
                  <c:v>Sep-1992</c:v>
                </c:pt>
                <c:pt idx="141">
                  <c:v>Oct-1992</c:v>
                </c:pt>
                <c:pt idx="142">
                  <c:v>Nov-1992</c:v>
                </c:pt>
                <c:pt idx="143">
                  <c:v>Dec-1992</c:v>
                </c:pt>
                <c:pt idx="144">
                  <c:v>Jan-1993</c:v>
                </c:pt>
                <c:pt idx="145">
                  <c:v>Feb-1993</c:v>
                </c:pt>
                <c:pt idx="146">
                  <c:v>Mar-1993</c:v>
                </c:pt>
                <c:pt idx="147">
                  <c:v>Apr-1993</c:v>
                </c:pt>
                <c:pt idx="148">
                  <c:v>May-1993</c:v>
                </c:pt>
                <c:pt idx="149">
                  <c:v>Jun-1993</c:v>
                </c:pt>
                <c:pt idx="150">
                  <c:v>Jul-1993</c:v>
                </c:pt>
                <c:pt idx="151">
                  <c:v>Aug-1993</c:v>
                </c:pt>
                <c:pt idx="152">
                  <c:v>Sep-1993</c:v>
                </c:pt>
                <c:pt idx="153">
                  <c:v>Oct-1993</c:v>
                </c:pt>
                <c:pt idx="154">
                  <c:v>Nov-1993</c:v>
                </c:pt>
                <c:pt idx="155">
                  <c:v>Dec-1993</c:v>
                </c:pt>
                <c:pt idx="156">
                  <c:v>Jan-1994</c:v>
                </c:pt>
                <c:pt idx="157">
                  <c:v>Feb-1994</c:v>
                </c:pt>
                <c:pt idx="158">
                  <c:v>Mar-1994</c:v>
                </c:pt>
                <c:pt idx="159">
                  <c:v>Apr-1994</c:v>
                </c:pt>
                <c:pt idx="160">
                  <c:v>May-1994</c:v>
                </c:pt>
                <c:pt idx="161">
                  <c:v>Jun-1994</c:v>
                </c:pt>
                <c:pt idx="162">
                  <c:v>Jul-1994</c:v>
                </c:pt>
                <c:pt idx="163">
                  <c:v>Aug-1994</c:v>
                </c:pt>
                <c:pt idx="164">
                  <c:v>Sep-1994</c:v>
                </c:pt>
                <c:pt idx="165">
                  <c:v>Oct-1994</c:v>
                </c:pt>
                <c:pt idx="166">
                  <c:v>Nov-1994</c:v>
                </c:pt>
                <c:pt idx="167">
                  <c:v>Dec-1994</c:v>
                </c:pt>
                <c:pt idx="168">
                  <c:v>Jan-1995</c:v>
                </c:pt>
                <c:pt idx="169">
                  <c:v>Feb-1995</c:v>
                </c:pt>
                <c:pt idx="170">
                  <c:v>Mar-1995</c:v>
                </c:pt>
                <c:pt idx="171">
                  <c:v>Apr-1995</c:v>
                </c:pt>
                <c:pt idx="172">
                  <c:v>May-1995</c:v>
                </c:pt>
                <c:pt idx="173">
                  <c:v>Jun-1995</c:v>
                </c:pt>
                <c:pt idx="174">
                  <c:v>Jul-1995</c:v>
                </c:pt>
                <c:pt idx="175">
                  <c:v>Aug-1995</c:v>
                </c:pt>
                <c:pt idx="176">
                  <c:v>Sep-1995</c:v>
                </c:pt>
                <c:pt idx="177">
                  <c:v>Oct-1995</c:v>
                </c:pt>
                <c:pt idx="178">
                  <c:v>Nov-1995</c:v>
                </c:pt>
                <c:pt idx="179">
                  <c:v>Dec-1995</c:v>
                </c:pt>
                <c:pt idx="180">
                  <c:v>Jan-1996</c:v>
                </c:pt>
                <c:pt idx="181">
                  <c:v>Feb-1996</c:v>
                </c:pt>
                <c:pt idx="182">
                  <c:v>Mar-1996</c:v>
                </c:pt>
                <c:pt idx="183">
                  <c:v>Apr-1996</c:v>
                </c:pt>
                <c:pt idx="184">
                  <c:v>May-1996</c:v>
                </c:pt>
                <c:pt idx="185">
                  <c:v>Jun-1996</c:v>
                </c:pt>
                <c:pt idx="186">
                  <c:v>Jul-1996</c:v>
                </c:pt>
                <c:pt idx="187">
                  <c:v>Aug-1996</c:v>
                </c:pt>
                <c:pt idx="188">
                  <c:v>Sep-1996</c:v>
                </c:pt>
                <c:pt idx="189">
                  <c:v>Oct-1996</c:v>
                </c:pt>
                <c:pt idx="190">
                  <c:v>Nov-1996</c:v>
                </c:pt>
                <c:pt idx="191">
                  <c:v>Dec-1996</c:v>
                </c:pt>
                <c:pt idx="192">
                  <c:v>Jan-1997</c:v>
                </c:pt>
                <c:pt idx="193">
                  <c:v>Feb-1997</c:v>
                </c:pt>
                <c:pt idx="194">
                  <c:v>Mar-1997</c:v>
                </c:pt>
                <c:pt idx="195">
                  <c:v>Apr-1997</c:v>
                </c:pt>
                <c:pt idx="196">
                  <c:v>May-1997</c:v>
                </c:pt>
                <c:pt idx="197">
                  <c:v>Jun-1997</c:v>
                </c:pt>
                <c:pt idx="198">
                  <c:v>Jul-1997</c:v>
                </c:pt>
                <c:pt idx="199">
                  <c:v>Aug-1997</c:v>
                </c:pt>
                <c:pt idx="200">
                  <c:v>Sep-1997</c:v>
                </c:pt>
                <c:pt idx="201">
                  <c:v>Oct-1997</c:v>
                </c:pt>
                <c:pt idx="202">
                  <c:v>Nov-1997</c:v>
                </c:pt>
                <c:pt idx="203">
                  <c:v>Dec-1997</c:v>
                </c:pt>
                <c:pt idx="204">
                  <c:v>Jan-1998</c:v>
                </c:pt>
                <c:pt idx="205">
                  <c:v>Feb-1998</c:v>
                </c:pt>
                <c:pt idx="206">
                  <c:v>Mar-1998</c:v>
                </c:pt>
                <c:pt idx="207">
                  <c:v>Apr-1998</c:v>
                </c:pt>
                <c:pt idx="208">
                  <c:v>May-1998</c:v>
                </c:pt>
                <c:pt idx="209">
                  <c:v>Jun-1998</c:v>
                </c:pt>
                <c:pt idx="210">
                  <c:v>Jul-1998</c:v>
                </c:pt>
                <c:pt idx="211">
                  <c:v>Aug-1998</c:v>
                </c:pt>
                <c:pt idx="212">
                  <c:v>Sep-1998</c:v>
                </c:pt>
                <c:pt idx="213">
                  <c:v>Oct-1998</c:v>
                </c:pt>
                <c:pt idx="214">
                  <c:v>Nov-1998</c:v>
                </c:pt>
                <c:pt idx="215">
                  <c:v>Dec-1998</c:v>
                </c:pt>
                <c:pt idx="216">
                  <c:v>Jan-1999</c:v>
                </c:pt>
                <c:pt idx="217">
                  <c:v>Feb-1999</c:v>
                </c:pt>
                <c:pt idx="218">
                  <c:v>Mar-1999</c:v>
                </c:pt>
                <c:pt idx="219">
                  <c:v>Apr-1999</c:v>
                </c:pt>
                <c:pt idx="220">
                  <c:v>May-1999</c:v>
                </c:pt>
                <c:pt idx="221">
                  <c:v>Jun-1999</c:v>
                </c:pt>
                <c:pt idx="222">
                  <c:v>Jul-1999</c:v>
                </c:pt>
                <c:pt idx="223">
                  <c:v>Aug-1999</c:v>
                </c:pt>
                <c:pt idx="224">
                  <c:v>Sep-1999</c:v>
                </c:pt>
                <c:pt idx="225">
                  <c:v>Oct-1999</c:v>
                </c:pt>
                <c:pt idx="226">
                  <c:v>Nov-1999</c:v>
                </c:pt>
                <c:pt idx="227">
                  <c:v>Dec-1999</c:v>
                </c:pt>
                <c:pt idx="228">
                  <c:v>Jan-2000</c:v>
                </c:pt>
                <c:pt idx="229">
                  <c:v>Feb-2000</c:v>
                </c:pt>
                <c:pt idx="230">
                  <c:v>Mar-2000</c:v>
                </c:pt>
                <c:pt idx="231">
                  <c:v>Apr-2000</c:v>
                </c:pt>
                <c:pt idx="232">
                  <c:v>May-2000</c:v>
                </c:pt>
                <c:pt idx="233">
                  <c:v>Jun-2000</c:v>
                </c:pt>
                <c:pt idx="234">
                  <c:v>Jul-2000</c:v>
                </c:pt>
                <c:pt idx="235">
                  <c:v>Aug-2000</c:v>
                </c:pt>
                <c:pt idx="236">
                  <c:v>Sep-2000</c:v>
                </c:pt>
                <c:pt idx="237">
                  <c:v>Oct-2000</c:v>
                </c:pt>
                <c:pt idx="238">
                  <c:v>Nov-2000</c:v>
                </c:pt>
                <c:pt idx="239">
                  <c:v>Dec-2000</c:v>
                </c:pt>
                <c:pt idx="240">
                  <c:v>Jan-2001</c:v>
                </c:pt>
                <c:pt idx="241">
                  <c:v>Feb-2001</c:v>
                </c:pt>
                <c:pt idx="242">
                  <c:v>Mar-2001</c:v>
                </c:pt>
                <c:pt idx="243">
                  <c:v>Apr-2001</c:v>
                </c:pt>
                <c:pt idx="244">
                  <c:v>May-2001</c:v>
                </c:pt>
                <c:pt idx="245">
                  <c:v>Jun-2001</c:v>
                </c:pt>
                <c:pt idx="246">
                  <c:v>Jul-2001</c:v>
                </c:pt>
                <c:pt idx="247">
                  <c:v>Aug-2001</c:v>
                </c:pt>
                <c:pt idx="248">
                  <c:v>Sep-2001</c:v>
                </c:pt>
                <c:pt idx="249">
                  <c:v>Oct-2001</c:v>
                </c:pt>
                <c:pt idx="250">
                  <c:v>Nov-2001</c:v>
                </c:pt>
                <c:pt idx="251">
                  <c:v>Dec-2001</c:v>
                </c:pt>
                <c:pt idx="252">
                  <c:v>Jan-2002</c:v>
                </c:pt>
                <c:pt idx="253">
                  <c:v>Feb-2002</c:v>
                </c:pt>
                <c:pt idx="254">
                  <c:v>Mar-2002</c:v>
                </c:pt>
                <c:pt idx="255">
                  <c:v>Apr-2002</c:v>
                </c:pt>
                <c:pt idx="256">
                  <c:v>May-2002</c:v>
                </c:pt>
                <c:pt idx="257">
                  <c:v>Jun-2002</c:v>
                </c:pt>
                <c:pt idx="258">
                  <c:v>Jul-2002</c:v>
                </c:pt>
                <c:pt idx="259">
                  <c:v>Aug-2002</c:v>
                </c:pt>
                <c:pt idx="260">
                  <c:v>Sep-2002</c:v>
                </c:pt>
                <c:pt idx="261">
                  <c:v>Oct-2002</c:v>
                </c:pt>
                <c:pt idx="262">
                  <c:v>Nov-2002</c:v>
                </c:pt>
                <c:pt idx="263">
                  <c:v>Dec-2002</c:v>
                </c:pt>
                <c:pt idx="264">
                  <c:v>Jan-2003</c:v>
                </c:pt>
                <c:pt idx="265">
                  <c:v>Feb-2003</c:v>
                </c:pt>
                <c:pt idx="266">
                  <c:v>Mar-2003</c:v>
                </c:pt>
                <c:pt idx="267">
                  <c:v>Apr-2003</c:v>
                </c:pt>
                <c:pt idx="268">
                  <c:v>May-2003</c:v>
                </c:pt>
                <c:pt idx="269">
                  <c:v>Jun-2003</c:v>
                </c:pt>
                <c:pt idx="270">
                  <c:v>Jul-2003</c:v>
                </c:pt>
                <c:pt idx="271">
                  <c:v>Aug-2003</c:v>
                </c:pt>
                <c:pt idx="272">
                  <c:v>Sep-2003</c:v>
                </c:pt>
                <c:pt idx="273">
                  <c:v>Oct-2003</c:v>
                </c:pt>
                <c:pt idx="274">
                  <c:v>Nov-2003</c:v>
                </c:pt>
                <c:pt idx="275">
                  <c:v>Dec-2003</c:v>
                </c:pt>
                <c:pt idx="276">
                  <c:v>Jan-2004</c:v>
                </c:pt>
                <c:pt idx="277">
                  <c:v>Feb-2004</c:v>
                </c:pt>
                <c:pt idx="278">
                  <c:v>Mar-2004</c:v>
                </c:pt>
                <c:pt idx="279">
                  <c:v>Apr-2004</c:v>
                </c:pt>
                <c:pt idx="280">
                  <c:v>May-2004</c:v>
                </c:pt>
                <c:pt idx="281">
                  <c:v>Jun-2004</c:v>
                </c:pt>
                <c:pt idx="282">
                  <c:v>Jul-2004</c:v>
                </c:pt>
                <c:pt idx="283">
                  <c:v>Aug-2004</c:v>
                </c:pt>
                <c:pt idx="284">
                  <c:v>Sep-2004</c:v>
                </c:pt>
                <c:pt idx="285">
                  <c:v>Oct-2004</c:v>
                </c:pt>
                <c:pt idx="286">
                  <c:v>Nov-2004</c:v>
                </c:pt>
                <c:pt idx="287">
                  <c:v>Dec-2004</c:v>
                </c:pt>
                <c:pt idx="288">
                  <c:v>Jan-2005</c:v>
                </c:pt>
                <c:pt idx="289">
                  <c:v>Feb-2005</c:v>
                </c:pt>
                <c:pt idx="290">
                  <c:v>Mar-2005</c:v>
                </c:pt>
                <c:pt idx="291">
                  <c:v>Apr-2005</c:v>
                </c:pt>
                <c:pt idx="292">
                  <c:v>May-2005</c:v>
                </c:pt>
                <c:pt idx="293">
                  <c:v>Jun-2005</c:v>
                </c:pt>
                <c:pt idx="294">
                  <c:v>Jul-2005</c:v>
                </c:pt>
                <c:pt idx="295">
                  <c:v>Aug-2005</c:v>
                </c:pt>
                <c:pt idx="296">
                  <c:v>Sep-2005</c:v>
                </c:pt>
                <c:pt idx="297">
                  <c:v>Oct-2005</c:v>
                </c:pt>
                <c:pt idx="298">
                  <c:v>Nov-2005</c:v>
                </c:pt>
                <c:pt idx="299">
                  <c:v>Dec-2005</c:v>
                </c:pt>
                <c:pt idx="300">
                  <c:v>Jan-2006</c:v>
                </c:pt>
                <c:pt idx="301">
                  <c:v>Feb-2006</c:v>
                </c:pt>
                <c:pt idx="302">
                  <c:v>Mar-2006</c:v>
                </c:pt>
                <c:pt idx="303">
                  <c:v>Apr-2006</c:v>
                </c:pt>
                <c:pt idx="304">
                  <c:v>May-2006</c:v>
                </c:pt>
                <c:pt idx="305">
                  <c:v>Jun-2006</c:v>
                </c:pt>
                <c:pt idx="306">
                  <c:v>Jul-2006</c:v>
                </c:pt>
                <c:pt idx="307">
                  <c:v>Aug-2006</c:v>
                </c:pt>
                <c:pt idx="308">
                  <c:v>Sep-2006</c:v>
                </c:pt>
                <c:pt idx="309">
                  <c:v>Oct-2006</c:v>
                </c:pt>
                <c:pt idx="310">
                  <c:v>Nov-2006</c:v>
                </c:pt>
                <c:pt idx="311">
                  <c:v>Dec-2006</c:v>
                </c:pt>
                <c:pt idx="312">
                  <c:v>Jan-2007</c:v>
                </c:pt>
                <c:pt idx="313">
                  <c:v>Feb-2007</c:v>
                </c:pt>
                <c:pt idx="314">
                  <c:v>Mar-2007</c:v>
                </c:pt>
                <c:pt idx="315">
                  <c:v>Apr-2007</c:v>
                </c:pt>
                <c:pt idx="316">
                  <c:v>May-2007</c:v>
                </c:pt>
                <c:pt idx="317">
                  <c:v>Jun-2007</c:v>
                </c:pt>
                <c:pt idx="318">
                  <c:v>Jul-2007</c:v>
                </c:pt>
                <c:pt idx="319">
                  <c:v>Aug-2007</c:v>
                </c:pt>
                <c:pt idx="320">
                  <c:v>Sep-2007</c:v>
                </c:pt>
                <c:pt idx="321">
                  <c:v>Oct-2007</c:v>
                </c:pt>
                <c:pt idx="322">
                  <c:v>Nov-2007</c:v>
                </c:pt>
                <c:pt idx="323">
                  <c:v>Dec-2007</c:v>
                </c:pt>
                <c:pt idx="324">
                  <c:v>Jan-2008</c:v>
                </c:pt>
                <c:pt idx="325">
                  <c:v>Feb-2008</c:v>
                </c:pt>
                <c:pt idx="326">
                  <c:v>Mar-2008</c:v>
                </c:pt>
                <c:pt idx="327">
                  <c:v>Apr-2008</c:v>
                </c:pt>
                <c:pt idx="328">
                  <c:v>May-2008</c:v>
                </c:pt>
                <c:pt idx="329">
                  <c:v>Jun-2008</c:v>
                </c:pt>
                <c:pt idx="330">
                  <c:v>Jul-2008</c:v>
                </c:pt>
                <c:pt idx="331">
                  <c:v>Aug-2008</c:v>
                </c:pt>
                <c:pt idx="332">
                  <c:v>Sep-2008</c:v>
                </c:pt>
                <c:pt idx="333">
                  <c:v>Oct-2008</c:v>
                </c:pt>
                <c:pt idx="334">
                  <c:v>Nov-2008</c:v>
                </c:pt>
                <c:pt idx="335">
                  <c:v>Dec-2008</c:v>
                </c:pt>
                <c:pt idx="336">
                  <c:v>Jan-2009</c:v>
                </c:pt>
                <c:pt idx="337">
                  <c:v>Feb-2009</c:v>
                </c:pt>
                <c:pt idx="338">
                  <c:v>Mar-2009</c:v>
                </c:pt>
                <c:pt idx="339">
                  <c:v>Apr-2009</c:v>
                </c:pt>
                <c:pt idx="340">
                  <c:v>May-2009</c:v>
                </c:pt>
                <c:pt idx="341">
                  <c:v>Jun-2009</c:v>
                </c:pt>
                <c:pt idx="342">
                  <c:v>Jul-2009</c:v>
                </c:pt>
                <c:pt idx="343">
                  <c:v>Aug-2009</c:v>
                </c:pt>
                <c:pt idx="344">
                  <c:v>Sep-2009</c:v>
                </c:pt>
                <c:pt idx="345">
                  <c:v>Oct-2009</c:v>
                </c:pt>
                <c:pt idx="346">
                  <c:v>Nov-2009</c:v>
                </c:pt>
                <c:pt idx="347">
                  <c:v>Dec-2009</c:v>
                </c:pt>
                <c:pt idx="348">
                  <c:v>Jan-2010</c:v>
                </c:pt>
                <c:pt idx="349">
                  <c:v>Feb-2010</c:v>
                </c:pt>
                <c:pt idx="350">
                  <c:v>Mar-2010</c:v>
                </c:pt>
                <c:pt idx="351">
                  <c:v>Apr-2010</c:v>
                </c:pt>
                <c:pt idx="352">
                  <c:v>May-2010</c:v>
                </c:pt>
                <c:pt idx="353">
                  <c:v>Jun-2010</c:v>
                </c:pt>
                <c:pt idx="354">
                  <c:v>Jul-2010</c:v>
                </c:pt>
                <c:pt idx="355">
                  <c:v>Aug-2010</c:v>
                </c:pt>
                <c:pt idx="356">
                  <c:v>Sep-2010</c:v>
                </c:pt>
                <c:pt idx="357">
                  <c:v>Oct-2010</c:v>
                </c:pt>
                <c:pt idx="358">
                  <c:v>Nov-2010</c:v>
                </c:pt>
                <c:pt idx="359">
                  <c:v>Dec-2010</c:v>
                </c:pt>
                <c:pt idx="360">
                  <c:v>Jan-2011</c:v>
                </c:pt>
                <c:pt idx="361">
                  <c:v>Feb-2011</c:v>
                </c:pt>
                <c:pt idx="362">
                  <c:v>Mar-2011</c:v>
                </c:pt>
                <c:pt idx="363">
                  <c:v>Apr-2011</c:v>
                </c:pt>
                <c:pt idx="364">
                  <c:v>May-2011</c:v>
                </c:pt>
                <c:pt idx="365">
                  <c:v>Jun-2011</c:v>
                </c:pt>
                <c:pt idx="366">
                  <c:v>Jul-2011</c:v>
                </c:pt>
                <c:pt idx="367">
                  <c:v>Aug-2011</c:v>
                </c:pt>
                <c:pt idx="368">
                  <c:v>Sep-2011</c:v>
                </c:pt>
                <c:pt idx="369">
                  <c:v>Oct-2011</c:v>
                </c:pt>
                <c:pt idx="370">
                  <c:v>Nov-2011</c:v>
                </c:pt>
                <c:pt idx="371">
                  <c:v>Dec-2011</c:v>
                </c:pt>
                <c:pt idx="372">
                  <c:v>Jan-2012</c:v>
                </c:pt>
                <c:pt idx="373">
                  <c:v>Feb-2012</c:v>
                </c:pt>
                <c:pt idx="374">
                  <c:v>Mar-2012</c:v>
                </c:pt>
                <c:pt idx="375">
                  <c:v>Apr-2012</c:v>
                </c:pt>
                <c:pt idx="376">
                  <c:v>May-2012</c:v>
                </c:pt>
                <c:pt idx="377">
                  <c:v>Jun-2012</c:v>
                </c:pt>
                <c:pt idx="378">
                  <c:v>Jul-2012</c:v>
                </c:pt>
                <c:pt idx="379">
                  <c:v>Aug-2012</c:v>
                </c:pt>
                <c:pt idx="380">
                  <c:v>Sep-2012</c:v>
                </c:pt>
                <c:pt idx="381">
                  <c:v>Oct-2012</c:v>
                </c:pt>
                <c:pt idx="382">
                  <c:v>Nov-2012</c:v>
                </c:pt>
                <c:pt idx="383">
                  <c:v>Dec-2012</c:v>
                </c:pt>
                <c:pt idx="384">
                  <c:v>Jan-2013</c:v>
                </c:pt>
                <c:pt idx="385">
                  <c:v>Feb-2013</c:v>
                </c:pt>
                <c:pt idx="386">
                  <c:v>Mar-2013</c:v>
                </c:pt>
                <c:pt idx="387">
                  <c:v>Apr-2013</c:v>
                </c:pt>
                <c:pt idx="388">
                  <c:v>May-2013</c:v>
                </c:pt>
                <c:pt idx="389">
                  <c:v>Jun-2013</c:v>
                </c:pt>
                <c:pt idx="390">
                  <c:v>Jul-2013</c:v>
                </c:pt>
                <c:pt idx="391">
                  <c:v>Aug-2013</c:v>
                </c:pt>
                <c:pt idx="392">
                  <c:v>Sep-2013</c:v>
                </c:pt>
                <c:pt idx="393">
                  <c:v>Oct-2013</c:v>
                </c:pt>
                <c:pt idx="394">
                  <c:v>Nov-2013</c:v>
                </c:pt>
                <c:pt idx="395">
                  <c:v>Dec-2013</c:v>
                </c:pt>
                <c:pt idx="396">
                  <c:v>Jan-2014</c:v>
                </c:pt>
                <c:pt idx="397">
                  <c:v>Feb-2014</c:v>
                </c:pt>
                <c:pt idx="398">
                  <c:v>Mar-2014</c:v>
                </c:pt>
                <c:pt idx="399">
                  <c:v>Apr-2014</c:v>
                </c:pt>
                <c:pt idx="400">
                  <c:v>May-2014</c:v>
                </c:pt>
                <c:pt idx="401">
                  <c:v>Jun-2014</c:v>
                </c:pt>
                <c:pt idx="402">
                  <c:v>Jul-2014</c:v>
                </c:pt>
                <c:pt idx="403">
                  <c:v>Aug-2014</c:v>
                </c:pt>
                <c:pt idx="404">
                  <c:v>Sep-2014</c:v>
                </c:pt>
                <c:pt idx="405">
                  <c:v>Oct-2014</c:v>
                </c:pt>
                <c:pt idx="406">
                  <c:v>Nov-2014</c:v>
                </c:pt>
                <c:pt idx="407">
                  <c:v>Dec-2014</c:v>
                </c:pt>
                <c:pt idx="408">
                  <c:v>Jan-2015</c:v>
                </c:pt>
                <c:pt idx="409">
                  <c:v>Feb-2015</c:v>
                </c:pt>
                <c:pt idx="410">
                  <c:v>Mar-2015</c:v>
                </c:pt>
                <c:pt idx="411">
                  <c:v>Apr-2015</c:v>
                </c:pt>
                <c:pt idx="412">
                  <c:v>May-2015</c:v>
                </c:pt>
                <c:pt idx="413">
                  <c:v>Jun-2015</c:v>
                </c:pt>
                <c:pt idx="414">
                  <c:v>Jul-2015</c:v>
                </c:pt>
                <c:pt idx="415">
                  <c:v>Aug-2015</c:v>
                </c:pt>
                <c:pt idx="416">
                  <c:v>Sep-2015</c:v>
                </c:pt>
                <c:pt idx="417">
                  <c:v>Oct-2015</c:v>
                </c:pt>
                <c:pt idx="418">
                  <c:v>Nov-2015</c:v>
                </c:pt>
                <c:pt idx="419">
                  <c:v>Dec-2015</c:v>
                </c:pt>
              </c:strCache>
            </c:strRef>
          </c:xVal>
          <c:yVal>
            <c:numRef>
              <c:f>'Miami Trend'!$G$2:$G$421</c:f>
              <c:numCache>
                <c:formatCode>General</c:formatCode>
                <c:ptCount val="420"/>
                <c:pt idx="0">
                  <c:v>0</c:v>
                </c:pt>
                <c:pt idx="1">
                  <c:v>0</c:v>
                </c:pt>
                <c:pt idx="2">
                  <c:v>0.21970000000000001</c:v>
                </c:pt>
                <c:pt idx="3">
                  <c:v>-0.13599999999999998</c:v>
                </c:pt>
                <c:pt idx="4">
                  <c:v>-0.1115</c:v>
                </c:pt>
                <c:pt idx="5">
                  <c:v>-0.20500000000000002</c:v>
                </c:pt>
                <c:pt idx="6">
                  <c:v>-0.79869999999999997</c:v>
                </c:pt>
                <c:pt idx="7">
                  <c:v>8.8400000000000006E-2</c:v>
                </c:pt>
                <c:pt idx="8">
                  <c:v>2.1993</c:v>
                </c:pt>
                <c:pt idx="9">
                  <c:v>2.4986999999999999</c:v>
                </c:pt>
                <c:pt idx="10">
                  <c:v>1.0279</c:v>
                </c:pt>
                <c:pt idx="11">
                  <c:v>0.95600000000000007</c:v>
                </c:pt>
                <c:pt idx="12">
                  <c:v>1.5179</c:v>
                </c:pt>
                <c:pt idx="13">
                  <c:v>2.2301000000000002</c:v>
                </c:pt>
                <c:pt idx="14">
                  <c:v>2.8027999999999995</c:v>
                </c:pt>
                <c:pt idx="15">
                  <c:v>3.4533999999999998</c:v>
                </c:pt>
                <c:pt idx="16">
                  <c:v>5.0719000000000003</c:v>
                </c:pt>
                <c:pt idx="17">
                  <c:v>5.4688999999999997</c:v>
                </c:pt>
                <c:pt idx="18">
                  <c:v>5.1440000000000001</c:v>
                </c:pt>
                <c:pt idx="19">
                  <c:v>4.3952</c:v>
                </c:pt>
                <c:pt idx="20">
                  <c:v>4.2058999999999997</c:v>
                </c:pt>
                <c:pt idx="21">
                  <c:v>3.0869</c:v>
                </c:pt>
                <c:pt idx="22">
                  <c:v>1.9196</c:v>
                </c:pt>
                <c:pt idx="23">
                  <c:v>1.5057</c:v>
                </c:pt>
                <c:pt idx="24">
                  <c:v>2.5059999999999998</c:v>
                </c:pt>
                <c:pt idx="25">
                  <c:v>2.9295</c:v>
                </c:pt>
                <c:pt idx="26">
                  <c:v>3.1555</c:v>
                </c:pt>
                <c:pt idx="27">
                  <c:v>2.9823</c:v>
                </c:pt>
                <c:pt idx="28">
                  <c:v>3.5692000000000004</c:v>
                </c:pt>
                <c:pt idx="29">
                  <c:v>2.7451999999999996</c:v>
                </c:pt>
                <c:pt idx="30">
                  <c:v>3.3040000000000003</c:v>
                </c:pt>
                <c:pt idx="31">
                  <c:v>2.6223999999999998</c:v>
                </c:pt>
                <c:pt idx="32">
                  <c:v>2.8344000000000005</c:v>
                </c:pt>
                <c:pt idx="33">
                  <c:v>1.7981</c:v>
                </c:pt>
                <c:pt idx="34">
                  <c:v>2.403</c:v>
                </c:pt>
                <c:pt idx="35">
                  <c:v>1.1128</c:v>
                </c:pt>
                <c:pt idx="36">
                  <c:v>1.9069</c:v>
                </c:pt>
                <c:pt idx="37">
                  <c:v>2.1934</c:v>
                </c:pt>
                <c:pt idx="38">
                  <c:v>2.2783000000000002</c:v>
                </c:pt>
                <c:pt idx="39">
                  <c:v>2.0968999999999998</c:v>
                </c:pt>
                <c:pt idx="40">
                  <c:v>2.0541999999999998</c:v>
                </c:pt>
                <c:pt idx="41">
                  <c:v>2.9715999999999996</c:v>
                </c:pt>
                <c:pt idx="42">
                  <c:v>3.8918999999999997</c:v>
                </c:pt>
                <c:pt idx="43">
                  <c:v>2.5746000000000002</c:v>
                </c:pt>
                <c:pt idx="44">
                  <c:v>2.3913000000000002</c:v>
                </c:pt>
                <c:pt idx="45">
                  <c:v>1.5964</c:v>
                </c:pt>
                <c:pt idx="46">
                  <c:v>0</c:v>
                </c:pt>
                <c:pt idx="47">
                  <c:v>0</c:v>
                </c:pt>
                <c:pt idx="48">
                  <c:v>1.3514000000000002</c:v>
                </c:pt>
                <c:pt idx="49">
                  <c:v>2.0278999999999998</c:v>
                </c:pt>
                <c:pt idx="50">
                  <c:v>2.8082000000000003</c:v>
                </c:pt>
                <c:pt idx="51">
                  <c:v>2.7168999999999999</c:v>
                </c:pt>
                <c:pt idx="52">
                  <c:v>3.2416</c:v>
                </c:pt>
                <c:pt idx="53">
                  <c:v>3.5217000000000001</c:v>
                </c:pt>
                <c:pt idx="54">
                  <c:v>1.9839000000000002</c:v>
                </c:pt>
                <c:pt idx="55">
                  <c:v>1.5454000000000001</c:v>
                </c:pt>
                <c:pt idx="56">
                  <c:v>1.7829999999999999</c:v>
                </c:pt>
                <c:pt idx="57">
                  <c:v>1.3127</c:v>
                </c:pt>
                <c:pt idx="58">
                  <c:v>1.8833</c:v>
                </c:pt>
                <c:pt idx="59">
                  <c:v>2.3673000000000002</c:v>
                </c:pt>
                <c:pt idx="60">
                  <c:v>1.4590000000000001</c:v>
                </c:pt>
                <c:pt idx="61">
                  <c:v>1.573</c:v>
                </c:pt>
                <c:pt idx="62">
                  <c:v>2.0487000000000002</c:v>
                </c:pt>
                <c:pt idx="63">
                  <c:v>2.5526999999999997</c:v>
                </c:pt>
                <c:pt idx="64">
                  <c:v>2.7912999999999997</c:v>
                </c:pt>
                <c:pt idx="65">
                  <c:v>2.6175999999999999</c:v>
                </c:pt>
                <c:pt idx="66">
                  <c:v>3.4241999999999999</c:v>
                </c:pt>
                <c:pt idx="67">
                  <c:v>1.9879</c:v>
                </c:pt>
                <c:pt idx="68">
                  <c:v>1.6234000000000002</c:v>
                </c:pt>
                <c:pt idx="69">
                  <c:v>1.3548</c:v>
                </c:pt>
                <c:pt idx="70">
                  <c:v>1.4904000000000002</c:v>
                </c:pt>
                <c:pt idx="71">
                  <c:v>0.67189999999999994</c:v>
                </c:pt>
                <c:pt idx="72">
                  <c:v>1.7612000000000001</c:v>
                </c:pt>
                <c:pt idx="73">
                  <c:v>1.2907</c:v>
                </c:pt>
                <c:pt idx="74">
                  <c:v>2.4141000000000004</c:v>
                </c:pt>
                <c:pt idx="75">
                  <c:v>4.6513</c:v>
                </c:pt>
                <c:pt idx="76">
                  <c:v>2.2805</c:v>
                </c:pt>
                <c:pt idx="77">
                  <c:v>1.8571</c:v>
                </c:pt>
                <c:pt idx="78">
                  <c:v>2.6269</c:v>
                </c:pt>
                <c:pt idx="79">
                  <c:v>3.157</c:v>
                </c:pt>
                <c:pt idx="80">
                  <c:v>0.95439999999999992</c:v>
                </c:pt>
                <c:pt idx="81">
                  <c:v>1.5429999999999999</c:v>
                </c:pt>
                <c:pt idx="82">
                  <c:v>1.5952999999999999</c:v>
                </c:pt>
                <c:pt idx="83">
                  <c:v>0.24309999999999998</c:v>
                </c:pt>
                <c:pt idx="84">
                  <c:v>0.81699999999999995</c:v>
                </c:pt>
                <c:pt idx="85">
                  <c:v>1.8338999999999999</c:v>
                </c:pt>
                <c:pt idx="86">
                  <c:v>1.8071000000000002</c:v>
                </c:pt>
                <c:pt idx="87">
                  <c:v>1.7363999999999999</c:v>
                </c:pt>
                <c:pt idx="88">
                  <c:v>1.5023</c:v>
                </c:pt>
                <c:pt idx="89">
                  <c:v>0.9647</c:v>
                </c:pt>
                <c:pt idx="90">
                  <c:v>2.0966999999999998</c:v>
                </c:pt>
                <c:pt idx="91">
                  <c:v>1.7622</c:v>
                </c:pt>
                <c:pt idx="92">
                  <c:v>1.7488999999999999</c:v>
                </c:pt>
                <c:pt idx="93">
                  <c:v>1.0255000000000001</c:v>
                </c:pt>
                <c:pt idx="94">
                  <c:v>2.2014</c:v>
                </c:pt>
                <c:pt idx="95">
                  <c:v>2.6383000000000001</c:v>
                </c:pt>
                <c:pt idx="96">
                  <c:v>3.1002000000000001</c:v>
                </c:pt>
                <c:pt idx="97">
                  <c:v>1.3420999999999998</c:v>
                </c:pt>
                <c:pt idx="98">
                  <c:v>2.1364000000000001</c:v>
                </c:pt>
                <c:pt idx="99">
                  <c:v>1.5863</c:v>
                </c:pt>
                <c:pt idx="100">
                  <c:v>2.4857999999999998</c:v>
                </c:pt>
                <c:pt idx="101">
                  <c:v>2.2566999999999999</c:v>
                </c:pt>
                <c:pt idx="102">
                  <c:v>1.6788000000000001</c:v>
                </c:pt>
                <c:pt idx="103">
                  <c:v>2.4623999999999997</c:v>
                </c:pt>
                <c:pt idx="104">
                  <c:v>1.496</c:v>
                </c:pt>
                <c:pt idx="105">
                  <c:v>1.6930999999999998</c:v>
                </c:pt>
                <c:pt idx="106">
                  <c:v>1.7264999999999999</c:v>
                </c:pt>
                <c:pt idx="107">
                  <c:v>2.7250000000000001</c:v>
                </c:pt>
                <c:pt idx="108">
                  <c:v>2.9374000000000002</c:v>
                </c:pt>
                <c:pt idx="109">
                  <c:v>2.3422000000000001</c:v>
                </c:pt>
                <c:pt idx="110">
                  <c:v>2.0483000000000002</c:v>
                </c:pt>
                <c:pt idx="111">
                  <c:v>2.2917000000000001</c:v>
                </c:pt>
                <c:pt idx="112">
                  <c:v>2.0017999999999998</c:v>
                </c:pt>
                <c:pt idx="113">
                  <c:v>1.6280000000000001</c:v>
                </c:pt>
                <c:pt idx="114">
                  <c:v>2.3437999999999999</c:v>
                </c:pt>
                <c:pt idx="115">
                  <c:v>1.9232</c:v>
                </c:pt>
                <c:pt idx="116">
                  <c:v>2.0530999999999997</c:v>
                </c:pt>
                <c:pt idx="117">
                  <c:v>1.5895000000000001</c:v>
                </c:pt>
                <c:pt idx="118">
                  <c:v>1.488</c:v>
                </c:pt>
                <c:pt idx="119">
                  <c:v>1.3986000000000001</c:v>
                </c:pt>
                <c:pt idx="120">
                  <c:v>1.3629</c:v>
                </c:pt>
                <c:pt idx="121">
                  <c:v>1.8925000000000001</c:v>
                </c:pt>
                <c:pt idx="122">
                  <c:v>2.7044000000000001</c:v>
                </c:pt>
                <c:pt idx="123">
                  <c:v>2.9899999999999998</c:v>
                </c:pt>
                <c:pt idx="124">
                  <c:v>2.9641999999999999</c:v>
                </c:pt>
                <c:pt idx="125">
                  <c:v>2.4131</c:v>
                </c:pt>
                <c:pt idx="126">
                  <c:v>3.9689999999999999</c:v>
                </c:pt>
                <c:pt idx="127">
                  <c:v>3.2515000000000001</c:v>
                </c:pt>
                <c:pt idx="128">
                  <c:v>3.9845999999999999</c:v>
                </c:pt>
                <c:pt idx="129">
                  <c:v>2.0580000000000003</c:v>
                </c:pt>
                <c:pt idx="130">
                  <c:v>1.9958999999999998</c:v>
                </c:pt>
                <c:pt idx="131">
                  <c:v>3.2289000000000003</c:v>
                </c:pt>
                <c:pt idx="132">
                  <c:v>3.1677</c:v>
                </c:pt>
                <c:pt idx="133">
                  <c:v>2.2805</c:v>
                </c:pt>
                <c:pt idx="134">
                  <c:v>3.1052</c:v>
                </c:pt>
                <c:pt idx="135">
                  <c:v>3.2106000000000003</c:v>
                </c:pt>
                <c:pt idx="136">
                  <c:v>3.0792000000000002</c:v>
                </c:pt>
                <c:pt idx="137">
                  <c:v>2.9442000000000004</c:v>
                </c:pt>
                <c:pt idx="138">
                  <c:v>3.2622</c:v>
                </c:pt>
                <c:pt idx="139">
                  <c:v>2.4149000000000003</c:v>
                </c:pt>
                <c:pt idx="140">
                  <c:v>2.4318</c:v>
                </c:pt>
                <c:pt idx="141">
                  <c:v>2.2151999999999998</c:v>
                </c:pt>
                <c:pt idx="142">
                  <c:v>1.5985</c:v>
                </c:pt>
                <c:pt idx="143">
                  <c:v>0.94700000000000006</c:v>
                </c:pt>
                <c:pt idx="144">
                  <c:v>2.3108999999999997</c:v>
                </c:pt>
                <c:pt idx="145">
                  <c:v>1.6219000000000001</c:v>
                </c:pt>
                <c:pt idx="146">
                  <c:v>2.1189</c:v>
                </c:pt>
                <c:pt idx="147">
                  <c:v>2.1956000000000002</c:v>
                </c:pt>
                <c:pt idx="148">
                  <c:v>2.4946999999999999</c:v>
                </c:pt>
                <c:pt idx="149">
                  <c:v>2.024</c:v>
                </c:pt>
                <c:pt idx="150">
                  <c:v>1.9245999999999999</c:v>
                </c:pt>
                <c:pt idx="151">
                  <c:v>2.6254</c:v>
                </c:pt>
                <c:pt idx="152">
                  <c:v>1.1258999999999999</c:v>
                </c:pt>
                <c:pt idx="153">
                  <c:v>0.53849999999999998</c:v>
                </c:pt>
                <c:pt idx="154">
                  <c:v>0</c:v>
                </c:pt>
                <c:pt idx="155">
                  <c:v>0</c:v>
                </c:pt>
                <c:pt idx="156">
                  <c:v>0</c:v>
                </c:pt>
                <c:pt idx="157">
                  <c:v>0</c:v>
                </c:pt>
                <c:pt idx="158">
                  <c:v>1.3687</c:v>
                </c:pt>
                <c:pt idx="159">
                  <c:v>1.194</c:v>
                </c:pt>
                <c:pt idx="160">
                  <c:v>1.3566</c:v>
                </c:pt>
                <c:pt idx="161">
                  <c:v>1.2349000000000001</c:v>
                </c:pt>
                <c:pt idx="162">
                  <c:v>1.4451000000000001</c:v>
                </c:pt>
                <c:pt idx="163">
                  <c:v>1.1779000000000002</c:v>
                </c:pt>
                <c:pt idx="164">
                  <c:v>1.4117999999999999</c:v>
                </c:pt>
                <c:pt idx="165">
                  <c:v>0.65010000000000001</c:v>
                </c:pt>
                <c:pt idx="166">
                  <c:v>0</c:v>
                </c:pt>
                <c:pt idx="167">
                  <c:v>0</c:v>
                </c:pt>
                <c:pt idx="168">
                  <c:v>0</c:v>
                </c:pt>
                <c:pt idx="169">
                  <c:v>3.0282</c:v>
                </c:pt>
                <c:pt idx="170">
                  <c:v>3.6665999999999999</c:v>
                </c:pt>
                <c:pt idx="171">
                  <c:v>2.8313999999999999</c:v>
                </c:pt>
                <c:pt idx="172">
                  <c:v>2.4995000000000003</c:v>
                </c:pt>
                <c:pt idx="173">
                  <c:v>2.8963000000000001</c:v>
                </c:pt>
                <c:pt idx="174">
                  <c:v>1.8129999999999999</c:v>
                </c:pt>
                <c:pt idx="175">
                  <c:v>3.2495000000000003</c:v>
                </c:pt>
                <c:pt idx="176">
                  <c:v>2.6051000000000002</c:v>
                </c:pt>
                <c:pt idx="177">
                  <c:v>1.6691</c:v>
                </c:pt>
                <c:pt idx="178">
                  <c:v>1.2831999999999999</c:v>
                </c:pt>
                <c:pt idx="179">
                  <c:v>1.4575</c:v>
                </c:pt>
                <c:pt idx="180">
                  <c:v>1.5998000000000001</c:v>
                </c:pt>
                <c:pt idx="181">
                  <c:v>1.5207999999999999</c:v>
                </c:pt>
                <c:pt idx="182">
                  <c:v>2.3834</c:v>
                </c:pt>
                <c:pt idx="183">
                  <c:v>3.4054000000000002</c:v>
                </c:pt>
                <c:pt idx="184">
                  <c:v>2.0434999999999999</c:v>
                </c:pt>
                <c:pt idx="185">
                  <c:v>2.5282999999999998</c:v>
                </c:pt>
                <c:pt idx="186">
                  <c:v>2.5242999999999998</c:v>
                </c:pt>
                <c:pt idx="187">
                  <c:v>2.6040999999999999</c:v>
                </c:pt>
                <c:pt idx="188">
                  <c:v>2.7349000000000001</c:v>
                </c:pt>
                <c:pt idx="189">
                  <c:v>1.6939000000000002</c:v>
                </c:pt>
                <c:pt idx="190">
                  <c:v>1.7347999999999999</c:v>
                </c:pt>
                <c:pt idx="191">
                  <c:v>1.1829000000000001</c:v>
                </c:pt>
                <c:pt idx="192">
                  <c:v>1.5903</c:v>
                </c:pt>
                <c:pt idx="193">
                  <c:v>2.1465000000000001</c:v>
                </c:pt>
                <c:pt idx="194">
                  <c:v>2.8534999999999999</c:v>
                </c:pt>
                <c:pt idx="195">
                  <c:v>2.9232999999999998</c:v>
                </c:pt>
                <c:pt idx="196">
                  <c:v>3.3302999999999998</c:v>
                </c:pt>
                <c:pt idx="197">
                  <c:v>2.4818000000000002</c:v>
                </c:pt>
                <c:pt idx="198">
                  <c:v>2.5811000000000002</c:v>
                </c:pt>
                <c:pt idx="199">
                  <c:v>2.2736000000000001</c:v>
                </c:pt>
                <c:pt idx="200">
                  <c:v>2.1545000000000001</c:v>
                </c:pt>
                <c:pt idx="201">
                  <c:v>2.2715999999999998</c:v>
                </c:pt>
                <c:pt idx="202">
                  <c:v>1.5666</c:v>
                </c:pt>
                <c:pt idx="203">
                  <c:v>1.0225</c:v>
                </c:pt>
                <c:pt idx="204">
                  <c:v>1.5968</c:v>
                </c:pt>
                <c:pt idx="205">
                  <c:v>2.0278</c:v>
                </c:pt>
                <c:pt idx="206">
                  <c:v>2.7469000000000001</c:v>
                </c:pt>
                <c:pt idx="207">
                  <c:v>2.8502999999999998</c:v>
                </c:pt>
                <c:pt idx="208">
                  <c:v>4.3780999999999999</c:v>
                </c:pt>
                <c:pt idx="209">
                  <c:v>2.0451000000000001</c:v>
                </c:pt>
                <c:pt idx="210">
                  <c:v>4.4292999999999996</c:v>
                </c:pt>
                <c:pt idx="211">
                  <c:v>2.2172000000000001</c:v>
                </c:pt>
                <c:pt idx="212">
                  <c:v>1.8694</c:v>
                </c:pt>
                <c:pt idx="213">
                  <c:v>1.25</c:v>
                </c:pt>
                <c:pt idx="214">
                  <c:v>1.1083000000000001</c:v>
                </c:pt>
                <c:pt idx="215">
                  <c:v>0.98849999999999993</c:v>
                </c:pt>
                <c:pt idx="216">
                  <c:v>1.5212000000000001</c:v>
                </c:pt>
                <c:pt idx="217">
                  <c:v>1.5766</c:v>
                </c:pt>
                <c:pt idx="218">
                  <c:v>1.7642</c:v>
                </c:pt>
                <c:pt idx="219">
                  <c:v>2.4196999999999997</c:v>
                </c:pt>
                <c:pt idx="220">
                  <c:v>2.2273000000000001</c:v>
                </c:pt>
                <c:pt idx="221">
                  <c:v>2.9687999999999999</c:v>
                </c:pt>
                <c:pt idx="222">
                  <c:v>1.8186</c:v>
                </c:pt>
                <c:pt idx="223">
                  <c:v>1.6903000000000001</c:v>
                </c:pt>
                <c:pt idx="224">
                  <c:v>1.8673999999999999</c:v>
                </c:pt>
                <c:pt idx="225">
                  <c:v>0.84860000000000002</c:v>
                </c:pt>
                <c:pt idx="226">
                  <c:v>0.39419999999999999</c:v>
                </c:pt>
                <c:pt idx="227">
                  <c:v>0</c:v>
                </c:pt>
                <c:pt idx="228">
                  <c:v>1.2092000000000001</c:v>
                </c:pt>
                <c:pt idx="229">
                  <c:v>1.1754</c:v>
                </c:pt>
                <c:pt idx="230">
                  <c:v>1.3711000000000002</c:v>
                </c:pt>
                <c:pt idx="231">
                  <c:v>1.8779000000000001</c:v>
                </c:pt>
                <c:pt idx="232">
                  <c:v>1.597</c:v>
                </c:pt>
                <c:pt idx="233">
                  <c:v>1.7877999999999998</c:v>
                </c:pt>
                <c:pt idx="234">
                  <c:v>1.6846000000000001</c:v>
                </c:pt>
                <c:pt idx="235">
                  <c:v>2.0922999999999998</c:v>
                </c:pt>
                <c:pt idx="236">
                  <c:v>0.99049999999999994</c:v>
                </c:pt>
                <c:pt idx="237">
                  <c:v>0</c:v>
                </c:pt>
                <c:pt idx="238">
                  <c:v>0</c:v>
                </c:pt>
                <c:pt idx="239">
                  <c:v>0</c:v>
                </c:pt>
                <c:pt idx="240">
                  <c:v>0</c:v>
                </c:pt>
                <c:pt idx="241">
                  <c:v>0</c:v>
                </c:pt>
                <c:pt idx="242">
                  <c:v>2.9587999999999997</c:v>
                </c:pt>
                <c:pt idx="243">
                  <c:v>1.3443000000000001</c:v>
                </c:pt>
                <c:pt idx="244">
                  <c:v>2.0402999999999998</c:v>
                </c:pt>
                <c:pt idx="245">
                  <c:v>1.9051</c:v>
                </c:pt>
                <c:pt idx="246">
                  <c:v>2.1626000000000003</c:v>
                </c:pt>
                <c:pt idx="247">
                  <c:v>1.7674999999999998</c:v>
                </c:pt>
                <c:pt idx="248">
                  <c:v>2.3123</c:v>
                </c:pt>
                <c:pt idx="249">
                  <c:v>1.7877999999999998</c:v>
                </c:pt>
                <c:pt idx="250">
                  <c:v>1.5298999999999998</c:v>
                </c:pt>
                <c:pt idx="251">
                  <c:v>1.5573999999999999</c:v>
                </c:pt>
                <c:pt idx="252">
                  <c:v>1.3617999999999999</c:v>
                </c:pt>
                <c:pt idx="253">
                  <c:v>1.9196</c:v>
                </c:pt>
                <c:pt idx="254">
                  <c:v>2.024</c:v>
                </c:pt>
                <c:pt idx="255">
                  <c:v>1.9794</c:v>
                </c:pt>
                <c:pt idx="256">
                  <c:v>1.6561999999999999</c:v>
                </c:pt>
                <c:pt idx="257">
                  <c:v>3.1071999999999997</c:v>
                </c:pt>
                <c:pt idx="258">
                  <c:v>2.2747999999999999</c:v>
                </c:pt>
                <c:pt idx="259">
                  <c:v>2.4190999999999998</c:v>
                </c:pt>
                <c:pt idx="260">
                  <c:v>2.2795000000000001</c:v>
                </c:pt>
                <c:pt idx="261">
                  <c:v>2.4815999999999998</c:v>
                </c:pt>
                <c:pt idx="262">
                  <c:v>1.5204</c:v>
                </c:pt>
                <c:pt idx="263">
                  <c:v>2.0483000000000002</c:v>
                </c:pt>
                <c:pt idx="264">
                  <c:v>1.3308</c:v>
                </c:pt>
                <c:pt idx="265">
                  <c:v>1.9731999999999998</c:v>
                </c:pt>
                <c:pt idx="266">
                  <c:v>3.0075000000000003</c:v>
                </c:pt>
                <c:pt idx="267">
                  <c:v>3.4965000000000002</c:v>
                </c:pt>
                <c:pt idx="268">
                  <c:v>1.9467999999999999</c:v>
                </c:pt>
                <c:pt idx="269">
                  <c:v>2.4922</c:v>
                </c:pt>
                <c:pt idx="270">
                  <c:v>2.5779000000000001</c:v>
                </c:pt>
                <c:pt idx="271">
                  <c:v>2.1095999999999999</c:v>
                </c:pt>
                <c:pt idx="272">
                  <c:v>2.1956000000000002</c:v>
                </c:pt>
                <c:pt idx="273">
                  <c:v>2.1854</c:v>
                </c:pt>
                <c:pt idx="274">
                  <c:v>1.8265</c:v>
                </c:pt>
                <c:pt idx="275">
                  <c:v>1.8548999999999998</c:v>
                </c:pt>
                <c:pt idx="276">
                  <c:v>1.6927000000000001</c:v>
                </c:pt>
                <c:pt idx="277">
                  <c:v>1.4209000000000001</c:v>
                </c:pt>
                <c:pt idx="278">
                  <c:v>2.8624000000000001</c:v>
                </c:pt>
                <c:pt idx="279">
                  <c:v>2.8874</c:v>
                </c:pt>
                <c:pt idx="280">
                  <c:v>2.59</c:v>
                </c:pt>
                <c:pt idx="281">
                  <c:v>1.9089</c:v>
                </c:pt>
                <c:pt idx="282">
                  <c:v>2.3913000000000002</c:v>
                </c:pt>
                <c:pt idx="283">
                  <c:v>1.8859000000000001</c:v>
                </c:pt>
                <c:pt idx="284">
                  <c:v>1.9927000000000001</c:v>
                </c:pt>
                <c:pt idx="285">
                  <c:v>1.8779000000000001</c:v>
                </c:pt>
                <c:pt idx="286">
                  <c:v>1.3131000000000002</c:v>
                </c:pt>
                <c:pt idx="287">
                  <c:v>1.0352000000000001</c:v>
                </c:pt>
                <c:pt idx="288">
                  <c:v>1.2406999999999999</c:v>
                </c:pt>
                <c:pt idx="289">
                  <c:v>1.7147000000000001</c:v>
                </c:pt>
                <c:pt idx="290">
                  <c:v>2.94</c:v>
                </c:pt>
                <c:pt idx="291">
                  <c:v>1.9484000000000001</c:v>
                </c:pt>
                <c:pt idx="292">
                  <c:v>2.5535000000000001</c:v>
                </c:pt>
                <c:pt idx="293">
                  <c:v>1.9212000000000002</c:v>
                </c:pt>
                <c:pt idx="294">
                  <c:v>2.4857999999999998</c:v>
                </c:pt>
                <c:pt idx="295">
                  <c:v>2.1692</c:v>
                </c:pt>
                <c:pt idx="296">
                  <c:v>1.8543000000000001</c:v>
                </c:pt>
                <c:pt idx="297">
                  <c:v>1.2873000000000001</c:v>
                </c:pt>
                <c:pt idx="298">
                  <c:v>1.6345000000000001</c:v>
                </c:pt>
                <c:pt idx="299">
                  <c:v>1.244</c:v>
                </c:pt>
                <c:pt idx="300">
                  <c:v>1.5575000000000001</c:v>
                </c:pt>
                <c:pt idx="301">
                  <c:v>1.0972999999999999</c:v>
                </c:pt>
                <c:pt idx="302">
                  <c:v>2.5223</c:v>
                </c:pt>
                <c:pt idx="303">
                  <c:v>2.3405</c:v>
                </c:pt>
                <c:pt idx="304">
                  <c:v>2.3052999999999999</c:v>
                </c:pt>
                <c:pt idx="305">
                  <c:v>2.5122</c:v>
                </c:pt>
                <c:pt idx="306">
                  <c:v>1.9239999999999999</c:v>
                </c:pt>
                <c:pt idx="307">
                  <c:v>2.9722</c:v>
                </c:pt>
                <c:pt idx="308">
                  <c:v>2.0291999999999999</c:v>
                </c:pt>
                <c:pt idx="309">
                  <c:v>1.6378999999999999</c:v>
                </c:pt>
                <c:pt idx="310">
                  <c:v>1.6458999999999999</c:v>
                </c:pt>
                <c:pt idx="311">
                  <c:v>1.7774999999999999</c:v>
                </c:pt>
                <c:pt idx="312">
                  <c:v>1.1722000000000001</c:v>
                </c:pt>
                <c:pt idx="313">
                  <c:v>2.2907000000000002</c:v>
                </c:pt>
                <c:pt idx="314">
                  <c:v>2.4970999999999997</c:v>
                </c:pt>
                <c:pt idx="315">
                  <c:v>2.5846999999999998</c:v>
                </c:pt>
                <c:pt idx="316">
                  <c:v>3.8151000000000002</c:v>
                </c:pt>
                <c:pt idx="317">
                  <c:v>2.2136</c:v>
                </c:pt>
                <c:pt idx="318">
                  <c:v>1.7730999999999999</c:v>
                </c:pt>
                <c:pt idx="319">
                  <c:v>2.6179999999999999</c:v>
                </c:pt>
                <c:pt idx="320">
                  <c:v>1.7959000000000001</c:v>
                </c:pt>
                <c:pt idx="321">
                  <c:v>2.6357000000000004</c:v>
                </c:pt>
                <c:pt idx="322">
                  <c:v>1.5263</c:v>
                </c:pt>
                <c:pt idx="323">
                  <c:v>1.2343</c:v>
                </c:pt>
                <c:pt idx="324">
                  <c:v>1.3711000000000002</c:v>
                </c:pt>
                <c:pt idx="325">
                  <c:v>2.0263999999999998</c:v>
                </c:pt>
                <c:pt idx="326">
                  <c:v>2.8256999999999999</c:v>
                </c:pt>
                <c:pt idx="327">
                  <c:v>3.1302000000000003</c:v>
                </c:pt>
                <c:pt idx="328">
                  <c:v>2.6095000000000002</c:v>
                </c:pt>
                <c:pt idx="329">
                  <c:v>2.2448000000000001</c:v>
                </c:pt>
                <c:pt idx="330">
                  <c:v>2.2856999999999998</c:v>
                </c:pt>
                <c:pt idx="331">
                  <c:v>2.2103999999999999</c:v>
                </c:pt>
                <c:pt idx="332">
                  <c:v>2.0512000000000001</c:v>
                </c:pt>
                <c:pt idx="333">
                  <c:v>1.4656</c:v>
                </c:pt>
                <c:pt idx="334">
                  <c:v>1.3039999999999998</c:v>
                </c:pt>
                <c:pt idx="335">
                  <c:v>1.1967999999999999</c:v>
                </c:pt>
                <c:pt idx="336">
                  <c:v>1.1505000000000001</c:v>
                </c:pt>
                <c:pt idx="337">
                  <c:v>1.6208</c:v>
                </c:pt>
                <c:pt idx="338">
                  <c:v>1.8633999999999999</c:v>
                </c:pt>
                <c:pt idx="339">
                  <c:v>2.3066999999999998</c:v>
                </c:pt>
                <c:pt idx="340">
                  <c:v>1.7523</c:v>
                </c:pt>
                <c:pt idx="341">
                  <c:v>2.4262000000000001</c:v>
                </c:pt>
                <c:pt idx="342">
                  <c:v>3.0403000000000002</c:v>
                </c:pt>
                <c:pt idx="343">
                  <c:v>2.4500999999999999</c:v>
                </c:pt>
                <c:pt idx="344">
                  <c:v>1.6464000000000001</c:v>
                </c:pt>
                <c:pt idx="345">
                  <c:v>1.4186999999999999</c:v>
                </c:pt>
                <c:pt idx="346">
                  <c:v>1.1795</c:v>
                </c:pt>
                <c:pt idx="347">
                  <c:v>1.1700000000000002</c:v>
                </c:pt>
                <c:pt idx="348">
                  <c:v>1.1017000000000001</c:v>
                </c:pt>
                <c:pt idx="349">
                  <c:v>0.83570000000000011</c:v>
                </c:pt>
                <c:pt idx="350">
                  <c:v>1.5923</c:v>
                </c:pt>
                <c:pt idx="351">
                  <c:v>2.5226999999999999</c:v>
                </c:pt>
                <c:pt idx="352">
                  <c:v>2.1055999999999999</c:v>
                </c:pt>
                <c:pt idx="353">
                  <c:v>2.0183</c:v>
                </c:pt>
                <c:pt idx="354">
                  <c:v>1.9667000000000001</c:v>
                </c:pt>
                <c:pt idx="355">
                  <c:v>1.9635</c:v>
                </c:pt>
                <c:pt idx="356">
                  <c:v>2.0512000000000001</c:v>
                </c:pt>
                <c:pt idx="357">
                  <c:v>1.5063</c:v>
                </c:pt>
                <c:pt idx="358">
                  <c:v>0.97370000000000001</c:v>
                </c:pt>
                <c:pt idx="359">
                  <c:v>0.90060000000000007</c:v>
                </c:pt>
                <c:pt idx="360">
                  <c:v>1.3905999999999998</c:v>
                </c:pt>
                <c:pt idx="361">
                  <c:v>1.3734999999999999</c:v>
                </c:pt>
                <c:pt idx="362">
                  <c:v>1.5387</c:v>
                </c:pt>
                <c:pt idx="363">
                  <c:v>2.3530000000000002</c:v>
                </c:pt>
                <c:pt idx="364">
                  <c:v>2.6326999999999998</c:v>
                </c:pt>
                <c:pt idx="365">
                  <c:v>2.1868000000000003</c:v>
                </c:pt>
                <c:pt idx="366">
                  <c:v>2.08</c:v>
                </c:pt>
                <c:pt idx="367">
                  <c:v>2.4217</c:v>
                </c:pt>
                <c:pt idx="368">
                  <c:v>1.7086000000000001</c:v>
                </c:pt>
                <c:pt idx="369">
                  <c:v>1.7967</c:v>
                </c:pt>
                <c:pt idx="370">
                  <c:v>1.5043000000000002</c:v>
                </c:pt>
                <c:pt idx="371">
                  <c:v>1.2383</c:v>
                </c:pt>
                <c:pt idx="372">
                  <c:v>1.3978999999999999</c:v>
                </c:pt>
                <c:pt idx="373">
                  <c:v>1.7730999999999999</c:v>
                </c:pt>
                <c:pt idx="374">
                  <c:v>1.7571999999999999</c:v>
                </c:pt>
                <c:pt idx="375">
                  <c:v>2.2609000000000004</c:v>
                </c:pt>
                <c:pt idx="376">
                  <c:v>2.1623999999999999</c:v>
                </c:pt>
                <c:pt idx="377">
                  <c:v>2.5125999999999999</c:v>
                </c:pt>
                <c:pt idx="378">
                  <c:v>2.8780999999999999</c:v>
                </c:pt>
                <c:pt idx="379">
                  <c:v>2.1274999999999999</c:v>
                </c:pt>
                <c:pt idx="380">
                  <c:v>1.5054999999999998</c:v>
                </c:pt>
                <c:pt idx="381">
                  <c:v>1.7674999999999998</c:v>
                </c:pt>
                <c:pt idx="382">
                  <c:v>1.413</c:v>
                </c:pt>
                <c:pt idx="383">
                  <c:v>1.1440000000000001</c:v>
                </c:pt>
                <c:pt idx="384">
                  <c:v>1.2715999999999998</c:v>
                </c:pt>
                <c:pt idx="385">
                  <c:v>1.7255</c:v>
                </c:pt>
                <c:pt idx="386">
                  <c:v>2.1295000000000002</c:v>
                </c:pt>
                <c:pt idx="387">
                  <c:v>2.6662999999999997</c:v>
                </c:pt>
                <c:pt idx="388">
                  <c:v>2.1368</c:v>
                </c:pt>
                <c:pt idx="389">
                  <c:v>2.347</c:v>
                </c:pt>
                <c:pt idx="390">
                  <c:v>1.7916000000000001</c:v>
                </c:pt>
                <c:pt idx="391">
                  <c:v>1.8267</c:v>
                </c:pt>
                <c:pt idx="392">
                  <c:v>1.5587</c:v>
                </c:pt>
                <c:pt idx="393">
                  <c:v>0.97449999999999992</c:v>
                </c:pt>
                <c:pt idx="394">
                  <c:v>1.8218999999999999</c:v>
                </c:pt>
                <c:pt idx="395">
                  <c:v>1.4839</c:v>
                </c:pt>
                <c:pt idx="396">
                  <c:v>0.64969999999999994</c:v>
                </c:pt>
                <c:pt idx="397">
                  <c:v>1.3399000000000001</c:v>
                </c:pt>
                <c:pt idx="398">
                  <c:v>1.4995000000000001</c:v>
                </c:pt>
                <c:pt idx="399">
                  <c:v>1.8063000000000002</c:v>
                </c:pt>
                <c:pt idx="400">
                  <c:v>1.9362999999999999</c:v>
                </c:pt>
                <c:pt idx="401">
                  <c:v>1.6514000000000002</c:v>
                </c:pt>
                <c:pt idx="402">
                  <c:v>1.6517999999999999</c:v>
                </c:pt>
                <c:pt idx="403">
                  <c:v>1.8473999999999999</c:v>
                </c:pt>
                <c:pt idx="404">
                  <c:v>2.1015000000000001</c:v>
                </c:pt>
                <c:pt idx="405">
                  <c:v>1.2859</c:v>
                </c:pt>
                <c:pt idx="406">
                  <c:v>1.4934000000000001</c:v>
                </c:pt>
                <c:pt idx="407">
                  <c:v>1.4358000000000002</c:v>
                </c:pt>
                <c:pt idx="408">
                  <c:v>1.4421999999999999</c:v>
                </c:pt>
                <c:pt idx="409">
                  <c:v>1.7827999999999999</c:v>
                </c:pt>
                <c:pt idx="410">
                  <c:v>1.9159999999999999</c:v>
                </c:pt>
                <c:pt idx="411">
                  <c:v>2.1973000000000003</c:v>
                </c:pt>
                <c:pt idx="412">
                  <c:v>1.7843999999999998</c:v>
                </c:pt>
                <c:pt idx="413">
                  <c:v>1.4656</c:v>
                </c:pt>
                <c:pt idx="414">
                  <c:v>1.7751000000000001</c:v>
                </c:pt>
                <c:pt idx="415">
                  <c:v>1.7877999999999998</c:v>
                </c:pt>
                <c:pt idx="416">
                  <c:v>1.9015000000000002</c:v>
                </c:pt>
                <c:pt idx="417">
                  <c:v>1.9894999999999998</c:v>
                </c:pt>
                <c:pt idx="418">
                  <c:v>1.6822000000000001</c:v>
                </c:pt>
                <c:pt idx="419">
                  <c:v>1.3165</c:v>
                </c:pt>
              </c:numCache>
            </c:numRef>
          </c:yVal>
          <c:smooth val="0"/>
        </c:ser>
        <c:ser>
          <c:idx val="1"/>
          <c:order val="1"/>
          <c:tx>
            <c:v>Station</c:v>
          </c:tx>
          <c:spPr>
            <a:ln>
              <a:solidFill>
                <a:srgbClr val="FF8181"/>
              </a:solidFill>
            </a:ln>
          </c:spPr>
          <c:marker>
            <c:symbol val="none"/>
          </c:marker>
          <c:trendline>
            <c:name>Moving Ave (Station)</c:name>
            <c:spPr>
              <a:ln w="19050">
                <a:solidFill>
                  <a:srgbClr val="C00000"/>
                </a:solidFill>
              </a:ln>
            </c:spPr>
            <c:trendlineType val="movingAvg"/>
            <c:period val="5"/>
            <c:dispRSqr val="0"/>
            <c:dispEq val="1"/>
            <c:trendlineLbl>
              <c:numFmt formatCode="General" sourceLinked="0"/>
            </c:trendlineLbl>
          </c:trendline>
          <c:xVal>
            <c:strRef>
              <c:f>'Miami Trend'!$F$2:$F$421</c:f>
              <c:strCache>
                <c:ptCount val="420"/>
                <c:pt idx="0">
                  <c:v>Jan-1981</c:v>
                </c:pt>
                <c:pt idx="1">
                  <c:v>Feb-1981</c:v>
                </c:pt>
                <c:pt idx="2">
                  <c:v>Mar-1981</c:v>
                </c:pt>
                <c:pt idx="3">
                  <c:v>Apr-1981</c:v>
                </c:pt>
                <c:pt idx="4">
                  <c:v>May-1981</c:v>
                </c:pt>
                <c:pt idx="5">
                  <c:v>Jun-1981</c:v>
                </c:pt>
                <c:pt idx="6">
                  <c:v>Jul-1981</c:v>
                </c:pt>
                <c:pt idx="7">
                  <c:v>Aug-1981</c:v>
                </c:pt>
                <c:pt idx="8">
                  <c:v>Sep-1981</c:v>
                </c:pt>
                <c:pt idx="9">
                  <c:v>Oct-1981</c:v>
                </c:pt>
                <c:pt idx="10">
                  <c:v>Nov-1981</c:v>
                </c:pt>
                <c:pt idx="11">
                  <c:v>Dec-1981</c:v>
                </c:pt>
                <c:pt idx="12">
                  <c:v>Jan-1982</c:v>
                </c:pt>
                <c:pt idx="13">
                  <c:v>Feb-1982</c:v>
                </c:pt>
                <c:pt idx="14">
                  <c:v>Mar-1982</c:v>
                </c:pt>
                <c:pt idx="15">
                  <c:v>Apr-1982</c:v>
                </c:pt>
                <c:pt idx="16">
                  <c:v>May-1982</c:v>
                </c:pt>
                <c:pt idx="17">
                  <c:v>Jun-1982</c:v>
                </c:pt>
                <c:pt idx="18">
                  <c:v>Jul-1982</c:v>
                </c:pt>
                <c:pt idx="19">
                  <c:v>Aug-1982</c:v>
                </c:pt>
                <c:pt idx="20">
                  <c:v>Sep-1982</c:v>
                </c:pt>
                <c:pt idx="21">
                  <c:v>Oct-1982</c:v>
                </c:pt>
                <c:pt idx="22">
                  <c:v>Nov-1982</c:v>
                </c:pt>
                <c:pt idx="23">
                  <c:v>Dec-1982</c:v>
                </c:pt>
                <c:pt idx="24">
                  <c:v>Jan-1983</c:v>
                </c:pt>
                <c:pt idx="25">
                  <c:v>Feb-1983</c:v>
                </c:pt>
                <c:pt idx="26">
                  <c:v>Mar-1983</c:v>
                </c:pt>
                <c:pt idx="27">
                  <c:v>Apr-1983</c:v>
                </c:pt>
                <c:pt idx="28">
                  <c:v>May-1983</c:v>
                </c:pt>
                <c:pt idx="29">
                  <c:v>Jun-1983</c:v>
                </c:pt>
                <c:pt idx="30">
                  <c:v>Jul-1983</c:v>
                </c:pt>
                <c:pt idx="31">
                  <c:v>Aug-1983</c:v>
                </c:pt>
                <c:pt idx="32">
                  <c:v>Sep-1983</c:v>
                </c:pt>
                <c:pt idx="33">
                  <c:v>Oct-1983</c:v>
                </c:pt>
                <c:pt idx="34">
                  <c:v>Nov-1983</c:v>
                </c:pt>
                <c:pt idx="35">
                  <c:v>Dec-1983</c:v>
                </c:pt>
                <c:pt idx="36">
                  <c:v>Jan-1984</c:v>
                </c:pt>
                <c:pt idx="37">
                  <c:v>Feb-1984</c:v>
                </c:pt>
                <c:pt idx="38">
                  <c:v>Mar-1984</c:v>
                </c:pt>
                <c:pt idx="39">
                  <c:v>Apr-1984</c:v>
                </c:pt>
                <c:pt idx="40">
                  <c:v>May-1984</c:v>
                </c:pt>
                <c:pt idx="41">
                  <c:v>Jun-1984</c:v>
                </c:pt>
                <c:pt idx="42">
                  <c:v>Jul-1984</c:v>
                </c:pt>
                <c:pt idx="43">
                  <c:v>Aug-1984</c:v>
                </c:pt>
                <c:pt idx="44">
                  <c:v>Sep-1984</c:v>
                </c:pt>
                <c:pt idx="45">
                  <c:v>Oct-1984</c:v>
                </c:pt>
                <c:pt idx="46">
                  <c:v>Nov-1984</c:v>
                </c:pt>
                <c:pt idx="47">
                  <c:v>Dec-1984</c:v>
                </c:pt>
                <c:pt idx="48">
                  <c:v>Jan-1985</c:v>
                </c:pt>
                <c:pt idx="49">
                  <c:v>Feb-1985</c:v>
                </c:pt>
                <c:pt idx="50">
                  <c:v>Mar-1985</c:v>
                </c:pt>
                <c:pt idx="51">
                  <c:v>Apr-1985</c:v>
                </c:pt>
                <c:pt idx="52">
                  <c:v>May-1985</c:v>
                </c:pt>
                <c:pt idx="53">
                  <c:v>Jun-1985</c:v>
                </c:pt>
                <c:pt idx="54">
                  <c:v>Jul-1985</c:v>
                </c:pt>
                <c:pt idx="55">
                  <c:v>Aug-1985</c:v>
                </c:pt>
                <c:pt idx="56">
                  <c:v>Sep-1985</c:v>
                </c:pt>
                <c:pt idx="57">
                  <c:v>Oct-1985</c:v>
                </c:pt>
                <c:pt idx="58">
                  <c:v>Nov-1985</c:v>
                </c:pt>
                <c:pt idx="59">
                  <c:v>Dec-1985</c:v>
                </c:pt>
                <c:pt idx="60">
                  <c:v>Jan-1986</c:v>
                </c:pt>
                <c:pt idx="61">
                  <c:v>Feb-1986</c:v>
                </c:pt>
                <c:pt idx="62">
                  <c:v>Mar-1986</c:v>
                </c:pt>
                <c:pt idx="63">
                  <c:v>Apr-1986</c:v>
                </c:pt>
                <c:pt idx="64">
                  <c:v>May-1986</c:v>
                </c:pt>
                <c:pt idx="65">
                  <c:v>Jun-1986</c:v>
                </c:pt>
                <c:pt idx="66">
                  <c:v>Jul-1986</c:v>
                </c:pt>
                <c:pt idx="67">
                  <c:v>Aug-1986</c:v>
                </c:pt>
                <c:pt idx="68">
                  <c:v>Sep-1986</c:v>
                </c:pt>
                <c:pt idx="69">
                  <c:v>Oct-1986</c:v>
                </c:pt>
                <c:pt idx="70">
                  <c:v>Nov-1986</c:v>
                </c:pt>
                <c:pt idx="71">
                  <c:v>Dec-1986</c:v>
                </c:pt>
                <c:pt idx="72">
                  <c:v>Jan-1987</c:v>
                </c:pt>
                <c:pt idx="73">
                  <c:v>Feb-1987</c:v>
                </c:pt>
                <c:pt idx="74">
                  <c:v>Mar-1987</c:v>
                </c:pt>
                <c:pt idx="75">
                  <c:v>Apr-1987</c:v>
                </c:pt>
                <c:pt idx="76">
                  <c:v>May-1987</c:v>
                </c:pt>
                <c:pt idx="77">
                  <c:v>Jun-1987</c:v>
                </c:pt>
                <c:pt idx="78">
                  <c:v>Jul-1987</c:v>
                </c:pt>
                <c:pt idx="79">
                  <c:v>Aug-1987</c:v>
                </c:pt>
                <c:pt idx="80">
                  <c:v>Sep-1987</c:v>
                </c:pt>
                <c:pt idx="81">
                  <c:v>Oct-1987</c:v>
                </c:pt>
                <c:pt idx="82">
                  <c:v>Nov-1987</c:v>
                </c:pt>
                <c:pt idx="83">
                  <c:v>Dec-1987</c:v>
                </c:pt>
                <c:pt idx="84">
                  <c:v>Jan-1988</c:v>
                </c:pt>
                <c:pt idx="85">
                  <c:v>Feb-1988</c:v>
                </c:pt>
                <c:pt idx="86">
                  <c:v>Mar-1988</c:v>
                </c:pt>
                <c:pt idx="87">
                  <c:v>Apr-1988</c:v>
                </c:pt>
                <c:pt idx="88">
                  <c:v>May-1988</c:v>
                </c:pt>
                <c:pt idx="89">
                  <c:v>Jun-1988</c:v>
                </c:pt>
                <c:pt idx="90">
                  <c:v>Jul-1988</c:v>
                </c:pt>
                <c:pt idx="91">
                  <c:v>Aug-1988</c:v>
                </c:pt>
                <c:pt idx="92">
                  <c:v>Sep-1988</c:v>
                </c:pt>
                <c:pt idx="93">
                  <c:v>Oct-1988</c:v>
                </c:pt>
                <c:pt idx="94">
                  <c:v>Nov-1988</c:v>
                </c:pt>
                <c:pt idx="95">
                  <c:v>Dec-1988</c:v>
                </c:pt>
                <c:pt idx="96">
                  <c:v>Jan-1989</c:v>
                </c:pt>
                <c:pt idx="97">
                  <c:v>Feb-1989</c:v>
                </c:pt>
                <c:pt idx="98">
                  <c:v>Mar-1989</c:v>
                </c:pt>
                <c:pt idx="99">
                  <c:v>Apr-1989</c:v>
                </c:pt>
                <c:pt idx="100">
                  <c:v>May-1989</c:v>
                </c:pt>
                <c:pt idx="101">
                  <c:v>Jun-1989</c:v>
                </c:pt>
                <c:pt idx="102">
                  <c:v>Jul-1989</c:v>
                </c:pt>
                <c:pt idx="103">
                  <c:v>Aug-1989</c:v>
                </c:pt>
                <c:pt idx="104">
                  <c:v>Sep-1989</c:v>
                </c:pt>
                <c:pt idx="105">
                  <c:v>Oct-1989</c:v>
                </c:pt>
                <c:pt idx="106">
                  <c:v>Nov-1989</c:v>
                </c:pt>
                <c:pt idx="107">
                  <c:v>Dec-1989</c:v>
                </c:pt>
                <c:pt idx="108">
                  <c:v>Jan-1990</c:v>
                </c:pt>
                <c:pt idx="109">
                  <c:v>Feb-1990</c:v>
                </c:pt>
                <c:pt idx="110">
                  <c:v>Mar-1990</c:v>
                </c:pt>
                <c:pt idx="111">
                  <c:v>Apr-1990</c:v>
                </c:pt>
                <c:pt idx="112">
                  <c:v>May-1990</c:v>
                </c:pt>
                <c:pt idx="113">
                  <c:v>Jun-1990</c:v>
                </c:pt>
                <c:pt idx="114">
                  <c:v>Jul-1990</c:v>
                </c:pt>
                <c:pt idx="115">
                  <c:v>Aug-1990</c:v>
                </c:pt>
                <c:pt idx="116">
                  <c:v>Sep-1990</c:v>
                </c:pt>
                <c:pt idx="117">
                  <c:v>Oct-1990</c:v>
                </c:pt>
                <c:pt idx="118">
                  <c:v>Nov-1990</c:v>
                </c:pt>
                <c:pt idx="119">
                  <c:v>Dec-1990</c:v>
                </c:pt>
                <c:pt idx="120">
                  <c:v>Jan-1991</c:v>
                </c:pt>
                <c:pt idx="121">
                  <c:v>Feb-1991</c:v>
                </c:pt>
                <c:pt idx="122">
                  <c:v>Mar-1991</c:v>
                </c:pt>
                <c:pt idx="123">
                  <c:v>Apr-1991</c:v>
                </c:pt>
                <c:pt idx="124">
                  <c:v>May-1991</c:v>
                </c:pt>
                <c:pt idx="125">
                  <c:v>Jun-1991</c:v>
                </c:pt>
                <c:pt idx="126">
                  <c:v>Jul-1991</c:v>
                </c:pt>
                <c:pt idx="127">
                  <c:v>Aug-1991</c:v>
                </c:pt>
                <c:pt idx="128">
                  <c:v>Sep-1991</c:v>
                </c:pt>
                <c:pt idx="129">
                  <c:v>Oct-1991</c:v>
                </c:pt>
                <c:pt idx="130">
                  <c:v>Nov-1991</c:v>
                </c:pt>
                <c:pt idx="131">
                  <c:v>Dec-1991</c:v>
                </c:pt>
                <c:pt idx="132">
                  <c:v>Jan-1992</c:v>
                </c:pt>
                <c:pt idx="133">
                  <c:v>Feb-1992</c:v>
                </c:pt>
                <c:pt idx="134">
                  <c:v>Mar-1992</c:v>
                </c:pt>
                <c:pt idx="135">
                  <c:v>Apr-1992</c:v>
                </c:pt>
                <c:pt idx="136">
                  <c:v>May-1992</c:v>
                </c:pt>
                <c:pt idx="137">
                  <c:v>Jun-1992</c:v>
                </c:pt>
                <c:pt idx="138">
                  <c:v>Jul-1992</c:v>
                </c:pt>
                <c:pt idx="139">
                  <c:v>Aug-1992</c:v>
                </c:pt>
                <c:pt idx="140">
                  <c:v>Sep-1992</c:v>
                </c:pt>
                <c:pt idx="141">
                  <c:v>Oct-1992</c:v>
                </c:pt>
                <c:pt idx="142">
                  <c:v>Nov-1992</c:v>
                </c:pt>
                <c:pt idx="143">
                  <c:v>Dec-1992</c:v>
                </c:pt>
                <c:pt idx="144">
                  <c:v>Jan-1993</c:v>
                </c:pt>
                <c:pt idx="145">
                  <c:v>Feb-1993</c:v>
                </c:pt>
                <c:pt idx="146">
                  <c:v>Mar-1993</c:v>
                </c:pt>
                <c:pt idx="147">
                  <c:v>Apr-1993</c:v>
                </c:pt>
                <c:pt idx="148">
                  <c:v>May-1993</c:v>
                </c:pt>
                <c:pt idx="149">
                  <c:v>Jun-1993</c:v>
                </c:pt>
                <c:pt idx="150">
                  <c:v>Jul-1993</c:v>
                </c:pt>
                <c:pt idx="151">
                  <c:v>Aug-1993</c:v>
                </c:pt>
                <c:pt idx="152">
                  <c:v>Sep-1993</c:v>
                </c:pt>
                <c:pt idx="153">
                  <c:v>Oct-1993</c:v>
                </c:pt>
                <c:pt idx="154">
                  <c:v>Nov-1993</c:v>
                </c:pt>
                <c:pt idx="155">
                  <c:v>Dec-1993</c:v>
                </c:pt>
                <c:pt idx="156">
                  <c:v>Jan-1994</c:v>
                </c:pt>
                <c:pt idx="157">
                  <c:v>Feb-1994</c:v>
                </c:pt>
                <c:pt idx="158">
                  <c:v>Mar-1994</c:v>
                </c:pt>
                <c:pt idx="159">
                  <c:v>Apr-1994</c:v>
                </c:pt>
                <c:pt idx="160">
                  <c:v>May-1994</c:v>
                </c:pt>
                <c:pt idx="161">
                  <c:v>Jun-1994</c:v>
                </c:pt>
                <c:pt idx="162">
                  <c:v>Jul-1994</c:v>
                </c:pt>
                <c:pt idx="163">
                  <c:v>Aug-1994</c:v>
                </c:pt>
                <c:pt idx="164">
                  <c:v>Sep-1994</c:v>
                </c:pt>
                <c:pt idx="165">
                  <c:v>Oct-1994</c:v>
                </c:pt>
                <c:pt idx="166">
                  <c:v>Nov-1994</c:v>
                </c:pt>
                <c:pt idx="167">
                  <c:v>Dec-1994</c:v>
                </c:pt>
                <c:pt idx="168">
                  <c:v>Jan-1995</c:v>
                </c:pt>
                <c:pt idx="169">
                  <c:v>Feb-1995</c:v>
                </c:pt>
                <c:pt idx="170">
                  <c:v>Mar-1995</c:v>
                </c:pt>
                <c:pt idx="171">
                  <c:v>Apr-1995</c:v>
                </c:pt>
                <c:pt idx="172">
                  <c:v>May-1995</c:v>
                </c:pt>
                <c:pt idx="173">
                  <c:v>Jun-1995</c:v>
                </c:pt>
                <c:pt idx="174">
                  <c:v>Jul-1995</c:v>
                </c:pt>
                <c:pt idx="175">
                  <c:v>Aug-1995</c:v>
                </c:pt>
                <c:pt idx="176">
                  <c:v>Sep-1995</c:v>
                </c:pt>
                <c:pt idx="177">
                  <c:v>Oct-1995</c:v>
                </c:pt>
                <c:pt idx="178">
                  <c:v>Nov-1995</c:v>
                </c:pt>
                <c:pt idx="179">
                  <c:v>Dec-1995</c:v>
                </c:pt>
                <c:pt idx="180">
                  <c:v>Jan-1996</c:v>
                </c:pt>
                <c:pt idx="181">
                  <c:v>Feb-1996</c:v>
                </c:pt>
                <c:pt idx="182">
                  <c:v>Mar-1996</c:v>
                </c:pt>
                <c:pt idx="183">
                  <c:v>Apr-1996</c:v>
                </c:pt>
                <c:pt idx="184">
                  <c:v>May-1996</c:v>
                </c:pt>
                <c:pt idx="185">
                  <c:v>Jun-1996</c:v>
                </c:pt>
                <c:pt idx="186">
                  <c:v>Jul-1996</c:v>
                </c:pt>
                <c:pt idx="187">
                  <c:v>Aug-1996</c:v>
                </c:pt>
                <c:pt idx="188">
                  <c:v>Sep-1996</c:v>
                </c:pt>
                <c:pt idx="189">
                  <c:v>Oct-1996</c:v>
                </c:pt>
                <c:pt idx="190">
                  <c:v>Nov-1996</c:v>
                </c:pt>
                <c:pt idx="191">
                  <c:v>Dec-1996</c:v>
                </c:pt>
                <c:pt idx="192">
                  <c:v>Jan-1997</c:v>
                </c:pt>
                <c:pt idx="193">
                  <c:v>Feb-1997</c:v>
                </c:pt>
                <c:pt idx="194">
                  <c:v>Mar-1997</c:v>
                </c:pt>
                <c:pt idx="195">
                  <c:v>Apr-1997</c:v>
                </c:pt>
                <c:pt idx="196">
                  <c:v>May-1997</c:v>
                </c:pt>
                <c:pt idx="197">
                  <c:v>Jun-1997</c:v>
                </c:pt>
                <c:pt idx="198">
                  <c:v>Jul-1997</c:v>
                </c:pt>
                <c:pt idx="199">
                  <c:v>Aug-1997</c:v>
                </c:pt>
                <c:pt idx="200">
                  <c:v>Sep-1997</c:v>
                </c:pt>
                <c:pt idx="201">
                  <c:v>Oct-1997</c:v>
                </c:pt>
                <c:pt idx="202">
                  <c:v>Nov-1997</c:v>
                </c:pt>
                <c:pt idx="203">
                  <c:v>Dec-1997</c:v>
                </c:pt>
                <c:pt idx="204">
                  <c:v>Jan-1998</c:v>
                </c:pt>
                <c:pt idx="205">
                  <c:v>Feb-1998</c:v>
                </c:pt>
                <c:pt idx="206">
                  <c:v>Mar-1998</c:v>
                </c:pt>
                <c:pt idx="207">
                  <c:v>Apr-1998</c:v>
                </c:pt>
                <c:pt idx="208">
                  <c:v>May-1998</c:v>
                </c:pt>
                <c:pt idx="209">
                  <c:v>Jun-1998</c:v>
                </c:pt>
                <c:pt idx="210">
                  <c:v>Jul-1998</c:v>
                </c:pt>
                <c:pt idx="211">
                  <c:v>Aug-1998</c:v>
                </c:pt>
                <c:pt idx="212">
                  <c:v>Sep-1998</c:v>
                </c:pt>
                <c:pt idx="213">
                  <c:v>Oct-1998</c:v>
                </c:pt>
                <c:pt idx="214">
                  <c:v>Nov-1998</c:v>
                </c:pt>
                <c:pt idx="215">
                  <c:v>Dec-1998</c:v>
                </c:pt>
                <c:pt idx="216">
                  <c:v>Jan-1999</c:v>
                </c:pt>
                <c:pt idx="217">
                  <c:v>Feb-1999</c:v>
                </c:pt>
                <c:pt idx="218">
                  <c:v>Mar-1999</c:v>
                </c:pt>
                <c:pt idx="219">
                  <c:v>Apr-1999</c:v>
                </c:pt>
                <c:pt idx="220">
                  <c:v>May-1999</c:v>
                </c:pt>
                <c:pt idx="221">
                  <c:v>Jun-1999</c:v>
                </c:pt>
                <c:pt idx="222">
                  <c:v>Jul-1999</c:v>
                </c:pt>
                <c:pt idx="223">
                  <c:v>Aug-1999</c:v>
                </c:pt>
                <c:pt idx="224">
                  <c:v>Sep-1999</c:v>
                </c:pt>
                <c:pt idx="225">
                  <c:v>Oct-1999</c:v>
                </c:pt>
                <c:pt idx="226">
                  <c:v>Nov-1999</c:v>
                </c:pt>
                <c:pt idx="227">
                  <c:v>Dec-1999</c:v>
                </c:pt>
                <c:pt idx="228">
                  <c:v>Jan-2000</c:v>
                </c:pt>
                <c:pt idx="229">
                  <c:v>Feb-2000</c:v>
                </c:pt>
                <c:pt idx="230">
                  <c:v>Mar-2000</c:v>
                </c:pt>
                <c:pt idx="231">
                  <c:v>Apr-2000</c:v>
                </c:pt>
                <c:pt idx="232">
                  <c:v>May-2000</c:v>
                </c:pt>
                <c:pt idx="233">
                  <c:v>Jun-2000</c:v>
                </c:pt>
                <c:pt idx="234">
                  <c:v>Jul-2000</c:v>
                </c:pt>
                <c:pt idx="235">
                  <c:v>Aug-2000</c:v>
                </c:pt>
                <c:pt idx="236">
                  <c:v>Sep-2000</c:v>
                </c:pt>
                <c:pt idx="237">
                  <c:v>Oct-2000</c:v>
                </c:pt>
                <c:pt idx="238">
                  <c:v>Nov-2000</c:v>
                </c:pt>
                <c:pt idx="239">
                  <c:v>Dec-2000</c:v>
                </c:pt>
                <c:pt idx="240">
                  <c:v>Jan-2001</c:v>
                </c:pt>
                <c:pt idx="241">
                  <c:v>Feb-2001</c:v>
                </c:pt>
                <c:pt idx="242">
                  <c:v>Mar-2001</c:v>
                </c:pt>
                <c:pt idx="243">
                  <c:v>Apr-2001</c:v>
                </c:pt>
                <c:pt idx="244">
                  <c:v>May-2001</c:v>
                </c:pt>
                <c:pt idx="245">
                  <c:v>Jun-2001</c:v>
                </c:pt>
                <c:pt idx="246">
                  <c:v>Jul-2001</c:v>
                </c:pt>
                <c:pt idx="247">
                  <c:v>Aug-2001</c:v>
                </c:pt>
                <c:pt idx="248">
                  <c:v>Sep-2001</c:v>
                </c:pt>
                <c:pt idx="249">
                  <c:v>Oct-2001</c:v>
                </c:pt>
                <c:pt idx="250">
                  <c:v>Nov-2001</c:v>
                </c:pt>
                <c:pt idx="251">
                  <c:v>Dec-2001</c:v>
                </c:pt>
                <c:pt idx="252">
                  <c:v>Jan-2002</c:v>
                </c:pt>
                <c:pt idx="253">
                  <c:v>Feb-2002</c:v>
                </c:pt>
                <c:pt idx="254">
                  <c:v>Mar-2002</c:v>
                </c:pt>
                <c:pt idx="255">
                  <c:v>Apr-2002</c:v>
                </c:pt>
                <c:pt idx="256">
                  <c:v>May-2002</c:v>
                </c:pt>
                <c:pt idx="257">
                  <c:v>Jun-2002</c:v>
                </c:pt>
                <c:pt idx="258">
                  <c:v>Jul-2002</c:v>
                </c:pt>
                <c:pt idx="259">
                  <c:v>Aug-2002</c:v>
                </c:pt>
                <c:pt idx="260">
                  <c:v>Sep-2002</c:v>
                </c:pt>
                <c:pt idx="261">
                  <c:v>Oct-2002</c:v>
                </c:pt>
                <c:pt idx="262">
                  <c:v>Nov-2002</c:v>
                </c:pt>
                <c:pt idx="263">
                  <c:v>Dec-2002</c:v>
                </c:pt>
                <c:pt idx="264">
                  <c:v>Jan-2003</c:v>
                </c:pt>
                <c:pt idx="265">
                  <c:v>Feb-2003</c:v>
                </c:pt>
                <c:pt idx="266">
                  <c:v>Mar-2003</c:v>
                </c:pt>
                <c:pt idx="267">
                  <c:v>Apr-2003</c:v>
                </c:pt>
                <c:pt idx="268">
                  <c:v>May-2003</c:v>
                </c:pt>
                <c:pt idx="269">
                  <c:v>Jun-2003</c:v>
                </c:pt>
                <c:pt idx="270">
                  <c:v>Jul-2003</c:v>
                </c:pt>
                <c:pt idx="271">
                  <c:v>Aug-2003</c:v>
                </c:pt>
                <c:pt idx="272">
                  <c:v>Sep-2003</c:v>
                </c:pt>
                <c:pt idx="273">
                  <c:v>Oct-2003</c:v>
                </c:pt>
                <c:pt idx="274">
                  <c:v>Nov-2003</c:v>
                </c:pt>
                <c:pt idx="275">
                  <c:v>Dec-2003</c:v>
                </c:pt>
                <c:pt idx="276">
                  <c:v>Jan-2004</c:v>
                </c:pt>
                <c:pt idx="277">
                  <c:v>Feb-2004</c:v>
                </c:pt>
                <c:pt idx="278">
                  <c:v>Mar-2004</c:v>
                </c:pt>
                <c:pt idx="279">
                  <c:v>Apr-2004</c:v>
                </c:pt>
                <c:pt idx="280">
                  <c:v>May-2004</c:v>
                </c:pt>
                <c:pt idx="281">
                  <c:v>Jun-2004</c:v>
                </c:pt>
                <c:pt idx="282">
                  <c:v>Jul-2004</c:v>
                </c:pt>
                <c:pt idx="283">
                  <c:v>Aug-2004</c:v>
                </c:pt>
                <c:pt idx="284">
                  <c:v>Sep-2004</c:v>
                </c:pt>
                <c:pt idx="285">
                  <c:v>Oct-2004</c:v>
                </c:pt>
                <c:pt idx="286">
                  <c:v>Nov-2004</c:v>
                </c:pt>
                <c:pt idx="287">
                  <c:v>Dec-2004</c:v>
                </c:pt>
                <c:pt idx="288">
                  <c:v>Jan-2005</c:v>
                </c:pt>
                <c:pt idx="289">
                  <c:v>Feb-2005</c:v>
                </c:pt>
                <c:pt idx="290">
                  <c:v>Mar-2005</c:v>
                </c:pt>
                <c:pt idx="291">
                  <c:v>Apr-2005</c:v>
                </c:pt>
                <c:pt idx="292">
                  <c:v>May-2005</c:v>
                </c:pt>
                <c:pt idx="293">
                  <c:v>Jun-2005</c:v>
                </c:pt>
                <c:pt idx="294">
                  <c:v>Jul-2005</c:v>
                </c:pt>
                <c:pt idx="295">
                  <c:v>Aug-2005</c:v>
                </c:pt>
                <c:pt idx="296">
                  <c:v>Sep-2005</c:v>
                </c:pt>
                <c:pt idx="297">
                  <c:v>Oct-2005</c:v>
                </c:pt>
                <c:pt idx="298">
                  <c:v>Nov-2005</c:v>
                </c:pt>
                <c:pt idx="299">
                  <c:v>Dec-2005</c:v>
                </c:pt>
                <c:pt idx="300">
                  <c:v>Jan-2006</c:v>
                </c:pt>
                <c:pt idx="301">
                  <c:v>Feb-2006</c:v>
                </c:pt>
                <c:pt idx="302">
                  <c:v>Mar-2006</c:v>
                </c:pt>
                <c:pt idx="303">
                  <c:v>Apr-2006</c:v>
                </c:pt>
                <c:pt idx="304">
                  <c:v>May-2006</c:v>
                </c:pt>
                <c:pt idx="305">
                  <c:v>Jun-2006</c:v>
                </c:pt>
                <c:pt idx="306">
                  <c:v>Jul-2006</c:v>
                </c:pt>
                <c:pt idx="307">
                  <c:v>Aug-2006</c:v>
                </c:pt>
                <c:pt idx="308">
                  <c:v>Sep-2006</c:v>
                </c:pt>
                <c:pt idx="309">
                  <c:v>Oct-2006</c:v>
                </c:pt>
                <c:pt idx="310">
                  <c:v>Nov-2006</c:v>
                </c:pt>
                <c:pt idx="311">
                  <c:v>Dec-2006</c:v>
                </c:pt>
                <c:pt idx="312">
                  <c:v>Jan-2007</c:v>
                </c:pt>
                <c:pt idx="313">
                  <c:v>Feb-2007</c:v>
                </c:pt>
                <c:pt idx="314">
                  <c:v>Mar-2007</c:v>
                </c:pt>
                <c:pt idx="315">
                  <c:v>Apr-2007</c:v>
                </c:pt>
                <c:pt idx="316">
                  <c:v>May-2007</c:v>
                </c:pt>
                <c:pt idx="317">
                  <c:v>Jun-2007</c:v>
                </c:pt>
                <c:pt idx="318">
                  <c:v>Jul-2007</c:v>
                </c:pt>
                <c:pt idx="319">
                  <c:v>Aug-2007</c:v>
                </c:pt>
                <c:pt idx="320">
                  <c:v>Sep-2007</c:v>
                </c:pt>
                <c:pt idx="321">
                  <c:v>Oct-2007</c:v>
                </c:pt>
                <c:pt idx="322">
                  <c:v>Nov-2007</c:v>
                </c:pt>
                <c:pt idx="323">
                  <c:v>Dec-2007</c:v>
                </c:pt>
                <c:pt idx="324">
                  <c:v>Jan-2008</c:v>
                </c:pt>
                <c:pt idx="325">
                  <c:v>Feb-2008</c:v>
                </c:pt>
                <c:pt idx="326">
                  <c:v>Mar-2008</c:v>
                </c:pt>
                <c:pt idx="327">
                  <c:v>Apr-2008</c:v>
                </c:pt>
                <c:pt idx="328">
                  <c:v>May-2008</c:v>
                </c:pt>
                <c:pt idx="329">
                  <c:v>Jun-2008</c:v>
                </c:pt>
                <c:pt idx="330">
                  <c:v>Jul-2008</c:v>
                </c:pt>
                <c:pt idx="331">
                  <c:v>Aug-2008</c:v>
                </c:pt>
                <c:pt idx="332">
                  <c:v>Sep-2008</c:v>
                </c:pt>
                <c:pt idx="333">
                  <c:v>Oct-2008</c:v>
                </c:pt>
                <c:pt idx="334">
                  <c:v>Nov-2008</c:v>
                </c:pt>
                <c:pt idx="335">
                  <c:v>Dec-2008</c:v>
                </c:pt>
                <c:pt idx="336">
                  <c:v>Jan-2009</c:v>
                </c:pt>
                <c:pt idx="337">
                  <c:v>Feb-2009</c:v>
                </c:pt>
                <c:pt idx="338">
                  <c:v>Mar-2009</c:v>
                </c:pt>
                <c:pt idx="339">
                  <c:v>Apr-2009</c:v>
                </c:pt>
                <c:pt idx="340">
                  <c:v>May-2009</c:v>
                </c:pt>
                <c:pt idx="341">
                  <c:v>Jun-2009</c:v>
                </c:pt>
                <c:pt idx="342">
                  <c:v>Jul-2009</c:v>
                </c:pt>
                <c:pt idx="343">
                  <c:v>Aug-2009</c:v>
                </c:pt>
                <c:pt idx="344">
                  <c:v>Sep-2009</c:v>
                </c:pt>
                <c:pt idx="345">
                  <c:v>Oct-2009</c:v>
                </c:pt>
                <c:pt idx="346">
                  <c:v>Nov-2009</c:v>
                </c:pt>
                <c:pt idx="347">
                  <c:v>Dec-2009</c:v>
                </c:pt>
                <c:pt idx="348">
                  <c:v>Jan-2010</c:v>
                </c:pt>
                <c:pt idx="349">
                  <c:v>Feb-2010</c:v>
                </c:pt>
                <c:pt idx="350">
                  <c:v>Mar-2010</c:v>
                </c:pt>
                <c:pt idx="351">
                  <c:v>Apr-2010</c:v>
                </c:pt>
                <c:pt idx="352">
                  <c:v>May-2010</c:v>
                </c:pt>
                <c:pt idx="353">
                  <c:v>Jun-2010</c:v>
                </c:pt>
                <c:pt idx="354">
                  <c:v>Jul-2010</c:v>
                </c:pt>
                <c:pt idx="355">
                  <c:v>Aug-2010</c:v>
                </c:pt>
                <c:pt idx="356">
                  <c:v>Sep-2010</c:v>
                </c:pt>
                <c:pt idx="357">
                  <c:v>Oct-2010</c:v>
                </c:pt>
                <c:pt idx="358">
                  <c:v>Nov-2010</c:v>
                </c:pt>
                <c:pt idx="359">
                  <c:v>Dec-2010</c:v>
                </c:pt>
                <c:pt idx="360">
                  <c:v>Jan-2011</c:v>
                </c:pt>
                <c:pt idx="361">
                  <c:v>Feb-2011</c:v>
                </c:pt>
                <c:pt idx="362">
                  <c:v>Mar-2011</c:v>
                </c:pt>
                <c:pt idx="363">
                  <c:v>Apr-2011</c:v>
                </c:pt>
                <c:pt idx="364">
                  <c:v>May-2011</c:v>
                </c:pt>
                <c:pt idx="365">
                  <c:v>Jun-2011</c:v>
                </c:pt>
                <c:pt idx="366">
                  <c:v>Jul-2011</c:v>
                </c:pt>
                <c:pt idx="367">
                  <c:v>Aug-2011</c:v>
                </c:pt>
                <c:pt idx="368">
                  <c:v>Sep-2011</c:v>
                </c:pt>
                <c:pt idx="369">
                  <c:v>Oct-2011</c:v>
                </c:pt>
                <c:pt idx="370">
                  <c:v>Nov-2011</c:v>
                </c:pt>
                <c:pt idx="371">
                  <c:v>Dec-2011</c:v>
                </c:pt>
                <c:pt idx="372">
                  <c:v>Jan-2012</c:v>
                </c:pt>
                <c:pt idx="373">
                  <c:v>Feb-2012</c:v>
                </c:pt>
                <c:pt idx="374">
                  <c:v>Mar-2012</c:v>
                </c:pt>
                <c:pt idx="375">
                  <c:v>Apr-2012</c:v>
                </c:pt>
                <c:pt idx="376">
                  <c:v>May-2012</c:v>
                </c:pt>
                <c:pt idx="377">
                  <c:v>Jun-2012</c:v>
                </c:pt>
                <c:pt idx="378">
                  <c:v>Jul-2012</c:v>
                </c:pt>
                <c:pt idx="379">
                  <c:v>Aug-2012</c:v>
                </c:pt>
                <c:pt idx="380">
                  <c:v>Sep-2012</c:v>
                </c:pt>
                <c:pt idx="381">
                  <c:v>Oct-2012</c:v>
                </c:pt>
                <c:pt idx="382">
                  <c:v>Nov-2012</c:v>
                </c:pt>
                <c:pt idx="383">
                  <c:v>Dec-2012</c:v>
                </c:pt>
                <c:pt idx="384">
                  <c:v>Jan-2013</c:v>
                </c:pt>
                <c:pt idx="385">
                  <c:v>Feb-2013</c:v>
                </c:pt>
                <c:pt idx="386">
                  <c:v>Mar-2013</c:v>
                </c:pt>
                <c:pt idx="387">
                  <c:v>Apr-2013</c:v>
                </c:pt>
                <c:pt idx="388">
                  <c:v>May-2013</c:v>
                </c:pt>
                <c:pt idx="389">
                  <c:v>Jun-2013</c:v>
                </c:pt>
                <c:pt idx="390">
                  <c:v>Jul-2013</c:v>
                </c:pt>
                <c:pt idx="391">
                  <c:v>Aug-2013</c:v>
                </c:pt>
                <c:pt idx="392">
                  <c:v>Sep-2013</c:v>
                </c:pt>
                <c:pt idx="393">
                  <c:v>Oct-2013</c:v>
                </c:pt>
                <c:pt idx="394">
                  <c:v>Nov-2013</c:v>
                </c:pt>
                <c:pt idx="395">
                  <c:v>Dec-2013</c:v>
                </c:pt>
                <c:pt idx="396">
                  <c:v>Jan-2014</c:v>
                </c:pt>
                <c:pt idx="397">
                  <c:v>Feb-2014</c:v>
                </c:pt>
                <c:pt idx="398">
                  <c:v>Mar-2014</c:v>
                </c:pt>
                <c:pt idx="399">
                  <c:v>Apr-2014</c:v>
                </c:pt>
                <c:pt idx="400">
                  <c:v>May-2014</c:v>
                </c:pt>
                <c:pt idx="401">
                  <c:v>Jun-2014</c:v>
                </c:pt>
                <c:pt idx="402">
                  <c:v>Jul-2014</c:v>
                </c:pt>
                <c:pt idx="403">
                  <c:v>Aug-2014</c:v>
                </c:pt>
                <c:pt idx="404">
                  <c:v>Sep-2014</c:v>
                </c:pt>
                <c:pt idx="405">
                  <c:v>Oct-2014</c:v>
                </c:pt>
                <c:pt idx="406">
                  <c:v>Nov-2014</c:v>
                </c:pt>
                <c:pt idx="407">
                  <c:v>Dec-2014</c:v>
                </c:pt>
                <c:pt idx="408">
                  <c:v>Jan-2015</c:v>
                </c:pt>
                <c:pt idx="409">
                  <c:v>Feb-2015</c:v>
                </c:pt>
                <c:pt idx="410">
                  <c:v>Mar-2015</c:v>
                </c:pt>
                <c:pt idx="411">
                  <c:v>Apr-2015</c:v>
                </c:pt>
                <c:pt idx="412">
                  <c:v>May-2015</c:v>
                </c:pt>
                <c:pt idx="413">
                  <c:v>Jun-2015</c:v>
                </c:pt>
                <c:pt idx="414">
                  <c:v>Jul-2015</c:v>
                </c:pt>
                <c:pt idx="415">
                  <c:v>Aug-2015</c:v>
                </c:pt>
                <c:pt idx="416">
                  <c:v>Sep-2015</c:v>
                </c:pt>
                <c:pt idx="417">
                  <c:v>Oct-2015</c:v>
                </c:pt>
                <c:pt idx="418">
                  <c:v>Nov-2015</c:v>
                </c:pt>
                <c:pt idx="419">
                  <c:v>Dec-2015</c:v>
                </c:pt>
              </c:strCache>
            </c:strRef>
          </c:xVal>
          <c:yVal>
            <c:numRef>
              <c:f>'Miami Trend'!$H$2:$H$421</c:f>
              <c:numCache>
                <c:formatCode>General</c:formatCode>
                <c:ptCount val="420"/>
                <c:pt idx="0">
                  <c:v>#N/A</c:v>
                </c:pt>
                <c:pt idx="229">
                  <c:v>12.468965517241401</c:v>
                </c:pt>
                <c:pt idx="230">
                  <c:v>9.8294117647058794</c:v>
                </c:pt>
                <c:pt idx="231">
                  <c:v>11.633333333333301</c:v>
                </c:pt>
                <c:pt idx="232">
                  <c:v>10.625</c:v>
                </c:pt>
                <c:pt idx="233">
                  <c:v>10.794117647058799</c:v>
                </c:pt>
                <c:pt idx="234">
                  <c:v>12.3</c:v>
                </c:pt>
                <c:pt idx="235">
                  <c:v>11.6259259259259</c:v>
                </c:pt>
                <c:pt idx="236">
                  <c:v>10.49375</c:v>
                </c:pt>
                <c:pt idx="237">
                  <c:v>14.3088235294118</c:v>
                </c:pt>
                <c:pt idx="238">
                  <c:v>11.9941176470588</c:v>
                </c:pt>
                <c:pt idx="239">
                  <c:v>10.1277777777778</c:v>
                </c:pt>
                <c:pt idx="240">
                  <c:v>12.71</c:v>
                </c:pt>
                <c:pt idx="241">
                  <c:v>8.8000000000000007</c:v>
                </c:pt>
                <c:pt idx="242">
                  <c:v>12.8484848484848</c:v>
                </c:pt>
                <c:pt idx="243">
                  <c:v>9.9032258064516103</c:v>
                </c:pt>
                <c:pt idx="244">
                  <c:v>10.6962962962963</c:v>
                </c:pt>
                <c:pt idx="245">
                  <c:v>11.623333333333299</c:v>
                </c:pt>
                <c:pt idx="246">
                  <c:v>10.2764705882353</c:v>
                </c:pt>
                <c:pt idx="247">
                  <c:v>10.9935483870968</c:v>
                </c:pt>
                <c:pt idx="248">
                  <c:v>7.9882352941176498</c:v>
                </c:pt>
                <c:pt idx="249">
                  <c:v>7.8951219512195099</c:v>
                </c:pt>
                <c:pt idx="250">
                  <c:v>10.3487179487179</c:v>
                </c:pt>
                <c:pt idx="251">
                  <c:v>7.77</c:v>
                </c:pt>
                <c:pt idx="252">
                  <c:v>10.740540540540501</c:v>
                </c:pt>
                <c:pt idx="253">
                  <c:v>11.948717948717899</c:v>
                </c:pt>
                <c:pt idx="254">
                  <c:v>9.68888888888889</c:v>
                </c:pt>
                <c:pt idx="255">
                  <c:v>12.3738461538462</c:v>
                </c:pt>
                <c:pt idx="256">
                  <c:v>10.930357142857099</c:v>
                </c:pt>
                <c:pt idx="257">
                  <c:v>11.171448087431701</c:v>
                </c:pt>
                <c:pt idx="258">
                  <c:v>14.045500633713599</c:v>
                </c:pt>
                <c:pt idx="259">
                  <c:v>12.143274111675099</c:v>
                </c:pt>
                <c:pt idx="260">
                  <c:v>10.38</c:v>
                </c:pt>
                <c:pt idx="261">
                  <c:v>9.8642201834862409</c:v>
                </c:pt>
                <c:pt idx="262">
                  <c:v>11.8911725955204</c:v>
                </c:pt>
                <c:pt idx="263">
                  <c:v>11.1364795918367</c:v>
                </c:pt>
                <c:pt idx="264">
                  <c:v>13.3400534045394</c:v>
                </c:pt>
                <c:pt idx="265">
                  <c:v>12.542625368731599</c:v>
                </c:pt>
                <c:pt idx="266">
                  <c:v>14.994659546061399</c:v>
                </c:pt>
                <c:pt idx="267">
                  <c:v>12.3237400530504</c:v>
                </c:pt>
                <c:pt idx="268">
                  <c:v>11.619562419562399</c:v>
                </c:pt>
                <c:pt idx="269">
                  <c:v>14.3659846547315</c:v>
                </c:pt>
                <c:pt idx="270">
                  <c:v>11.9335085413929</c:v>
                </c:pt>
                <c:pt idx="271">
                  <c:v>10.686923076923099</c:v>
                </c:pt>
                <c:pt idx="272">
                  <c:v>10.703018372703401</c:v>
                </c:pt>
                <c:pt idx="273">
                  <c:v>11.449265905383401</c:v>
                </c:pt>
                <c:pt idx="274">
                  <c:v>9.1626806833114305</c:v>
                </c:pt>
                <c:pt idx="275">
                  <c:v>12.477857142857101</c:v>
                </c:pt>
                <c:pt idx="276">
                  <c:v>16.159132720105099</c:v>
                </c:pt>
                <c:pt idx="277">
                  <c:v>13.1694868238558</c:v>
                </c:pt>
                <c:pt idx="278">
                  <c:v>12.8174358974359</c:v>
                </c:pt>
                <c:pt idx="279">
                  <c:v>15.3425141242938</c:v>
                </c:pt>
                <c:pt idx="280">
                  <c:v>12.1818298969072</c:v>
                </c:pt>
                <c:pt idx="281">
                  <c:v>14.033202099737499</c:v>
                </c:pt>
                <c:pt idx="282">
                  <c:v>15.1641221374046</c:v>
                </c:pt>
                <c:pt idx="283">
                  <c:v>11.7668773704172</c:v>
                </c:pt>
                <c:pt idx="284">
                  <c:v>11.4685393258427</c:v>
                </c:pt>
                <c:pt idx="285">
                  <c:v>11.4632102272727</c:v>
                </c:pt>
                <c:pt idx="286">
                  <c:v>10.956728232190001</c:v>
                </c:pt>
                <c:pt idx="287">
                  <c:v>11.304951856946399</c:v>
                </c:pt>
                <c:pt idx="288">
                  <c:v>10.763969658659899</c:v>
                </c:pt>
                <c:pt idx="289">
                  <c:v>12.1188202247191</c:v>
                </c:pt>
                <c:pt idx="290">
                  <c:v>14.11</c:v>
                </c:pt>
                <c:pt idx="291">
                  <c:v>12.075625823451899</c:v>
                </c:pt>
                <c:pt idx="292">
                  <c:v>15.1964601769912</c:v>
                </c:pt>
                <c:pt idx="293">
                  <c:v>11.348815789473701</c:v>
                </c:pt>
                <c:pt idx="294">
                  <c:v>14.932970027248</c:v>
                </c:pt>
                <c:pt idx="295">
                  <c:v>11.8270304568528</c:v>
                </c:pt>
                <c:pt idx="296">
                  <c:v>12.3942693409742</c:v>
                </c:pt>
                <c:pt idx="297">
                  <c:v>11.2998080614203</c:v>
                </c:pt>
                <c:pt idx="298">
                  <c:v>11.2754940711462</c:v>
                </c:pt>
                <c:pt idx="299">
                  <c:v>12.918637532133699</c:v>
                </c:pt>
                <c:pt idx="300">
                  <c:v>11.4750320102433</c:v>
                </c:pt>
                <c:pt idx="301">
                  <c:v>11.541880341880301</c:v>
                </c:pt>
                <c:pt idx="302">
                  <c:v>14.344144144144099</c:v>
                </c:pt>
                <c:pt idx="303">
                  <c:v>12.9533954727031</c:v>
                </c:pt>
                <c:pt idx="304">
                  <c:v>15.0573315719947</c:v>
                </c:pt>
                <c:pt idx="305">
                  <c:v>14.389893617021301</c:v>
                </c:pt>
                <c:pt idx="306">
                  <c:v>13.3723076923077</c:v>
                </c:pt>
                <c:pt idx="307">
                  <c:v>13.832000000000001</c:v>
                </c:pt>
                <c:pt idx="308">
                  <c:v>11.8846870838881</c:v>
                </c:pt>
                <c:pt idx="309">
                  <c:v>11.006657789613801</c:v>
                </c:pt>
                <c:pt idx="310">
                  <c:v>11.9745333333333</c:v>
                </c:pt>
                <c:pt idx="311">
                  <c:v>10.4927016645326</c:v>
                </c:pt>
                <c:pt idx="312">
                  <c:v>9.7831619537275092</c:v>
                </c:pt>
                <c:pt idx="313">
                  <c:v>13.076604850214</c:v>
                </c:pt>
                <c:pt idx="314">
                  <c:v>11.198835705045299</c:v>
                </c:pt>
                <c:pt idx="315">
                  <c:v>11.5275956284153</c:v>
                </c:pt>
                <c:pt idx="316">
                  <c:v>18.046770025839798</c:v>
                </c:pt>
                <c:pt idx="317">
                  <c:v>12.8374501992032</c:v>
                </c:pt>
                <c:pt idx="318">
                  <c:v>12.3938239159001</c:v>
                </c:pt>
                <c:pt idx="319">
                  <c:v>14.191538461538499</c:v>
                </c:pt>
                <c:pt idx="320">
                  <c:v>9.5687943262411306</c:v>
                </c:pt>
                <c:pt idx="321">
                  <c:v>8.96719424460432</c:v>
                </c:pt>
                <c:pt idx="322">
                  <c:v>11.2856953642384</c:v>
                </c:pt>
                <c:pt idx="323">
                  <c:v>9.4666238767650803</c:v>
                </c:pt>
                <c:pt idx="324">
                  <c:v>10.141441441441399</c:v>
                </c:pt>
                <c:pt idx="325">
                  <c:v>10.3215796897038</c:v>
                </c:pt>
                <c:pt idx="326">
                  <c:v>11.614470284237701</c:v>
                </c:pt>
                <c:pt idx="327">
                  <c:v>10.6446896551724</c:v>
                </c:pt>
                <c:pt idx="328">
                  <c:v>14.1796915167095</c:v>
                </c:pt>
                <c:pt idx="329">
                  <c:v>11.706241699867199</c:v>
                </c:pt>
                <c:pt idx="330">
                  <c:v>11.985622593067999</c:v>
                </c:pt>
                <c:pt idx="331">
                  <c:v>13.054075032341499</c:v>
                </c:pt>
                <c:pt idx="332">
                  <c:v>10.2193197278912</c:v>
                </c:pt>
                <c:pt idx="333">
                  <c:v>9.5138769670958503</c:v>
                </c:pt>
                <c:pt idx="334">
                  <c:v>9.5604249667994701</c:v>
                </c:pt>
                <c:pt idx="335">
                  <c:v>9.5429160935350801</c:v>
                </c:pt>
                <c:pt idx="336">
                  <c:v>10.1762580645161</c:v>
                </c:pt>
                <c:pt idx="337">
                  <c:v>9.6727011494252899</c:v>
                </c:pt>
                <c:pt idx="338">
                  <c:v>9.4256476683937809</c:v>
                </c:pt>
                <c:pt idx="339">
                  <c:v>10.7785135135135</c:v>
                </c:pt>
                <c:pt idx="340">
                  <c:v>8.4520208604954394</c:v>
                </c:pt>
                <c:pt idx="341">
                  <c:v>11.1434027777778</c:v>
                </c:pt>
                <c:pt idx="342">
                  <c:v>16.007682291666701</c:v>
                </c:pt>
                <c:pt idx="343">
                  <c:v>12.6697009102731</c:v>
                </c:pt>
                <c:pt idx="344">
                  <c:v>7.8822972972973</c:v>
                </c:pt>
                <c:pt idx="345">
                  <c:v>8.1200270635994602</c:v>
                </c:pt>
                <c:pt idx="346">
                  <c:v>8.5127688172043001</c:v>
                </c:pt>
                <c:pt idx="347">
                  <c:v>9.0853562005277002</c:v>
                </c:pt>
                <c:pt idx="348">
                  <c:v>9.9142118863049102</c:v>
                </c:pt>
                <c:pt idx="349">
                  <c:v>8.6842415316642096</c:v>
                </c:pt>
                <c:pt idx="350">
                  <c:v>10.365079365079399</c:v>
                </c:pt>
                <c:pt idx="351">
                  <c:v>10.460805369127501</c:v>
                </c:pt>
                <c:pt idx="352">
                  <c:v>10.7463022508039</c:v>
                </c:pt>
                <c:pt idx="353">
                  <c:v>11.7872801082544</c:v>
                </c:pt>
                <c:pt idx="354">
                  <c:v>12.4798128342246</c:v>
                </c:pt>
                <c:pt idx="355">
                  <c:v>9.93041237113402</c:v>
                </c:pt>
                <c:pt idx="356">
                  <c:v>8.6195622435020507</c:v>
                </c:pt>
                <c:pt idx="357">
                  <c:v>10.8334196891192</c:v>
                </c:pt>
                <c:pt idx="358">
                  <c:v>8.5502732240437194</c:v>
                </c:pt>
                <c:pt idx="359">
                  <c:v>9.5562982005141404</c:v>
                </c:pt>
                <c:pt idx="360">
                  <c:v>9.5166449934980495</c:v>
                </c:pt>
                <c:pt idx="361">
                  <c:v>10.327027027027</c:v>
                </c:pt>
                <c:pt idx="362">
                  <c:v>11.0735602094241</c:v>
                </c:pt>
                <c:pt idx="363">
                  <c:v>10.9452127659574</c:v>
                </c:pt>
                <c:pt idx="364">
                  <c:v>9.4482806052269606</c:v>
                </c:pt>
                <c:pt idx="365">
                  <c:v>5.5918666666666699</c:v>
                </c:pt>
                <c:pt idx="366">
                  <c:v>7.5759740259740296</c:v>
                </c:pt>
                <c:pt idx="367">
                  <c:v>10.7522580645161</c:v>
                </c:pt>
                <c:pt idx="368">
                  <c:v>8.3867197875166006</c:v>
                </c:pt>
                <c:pt idx="369">
                  <c:v>8.3200549450549506</c:v>
                </c:pt>
                <c:pt idx="370">
                  <c:v>8.1332443257676896</c:v>
                </c:pt>
                <c:pt idx="371">
                  <c:v>8.2715584415584402</c:v>
                </c:pt>
                <c:pt idx="372">
                  <c:v>9.3719999999999999</c:v>
                </c:pt>
                <c:pt idx="373">
                  <c:v>8.9225626740947099</c:v>
                </c:pt>
                <c:pt idx="374">
                  <c:v>8.8620957309184991</c:v>
                </c:pt>
                <c:pt idx="375">
                  <c:v>10.1419571045576</c:v>
                </c:pt>
                <c:pt idx="376">
                  <c:v>10.4664928292047</c:v>
                </c:pt>
                <c:pt idx="377">
                  <c:v>11.857104913678601</c:v>
                </c:pt>
                <c:pt idx="378">
                  <c:v>15.533687002652499</c:v>
                </c:pt>
                <c:pt idx="379">
                  <c:v>13.831462140992199</c:v>
                </c:pt>
                <c:pt idx="380">
                  <c:v>8.5428571428571392</c:v>
                </c:pt>
                <c:pt idx="381">
                  <c:v>8.8489247311827999</c:v>
                </c:pt>
                <c:pt idx="382">
                  <c:v>10.428769017980599</c:v>
                </c:pt>
                <c:pt idx="383">
                  <c:v>8.5108072916666693</c:v>
                </c:pt>
                <c:pt idx="384">
                  <c:v>9.4979139504563204</c:v>
                </c:pt>
                <c:pt idx="385">
                  <c:v>9.1072857142857107</c:v>
                </c:pt>
                <c:pt idx="386">
                  <c:v>10.7644329896907</c:v>
                </c:pt>
                <c:pt idx="387">
                  <c:v>9.6218375499334208</c:v>
                </c:pt>
                <c:pt idx="388">
                  <c:v>9.4432653061224503</c:v>
                </c:pt>
                <c:pt idx="389">
                  <c:v>12.4037634408602</c:v>
                </c:pt>
                <c:pt idx="390">
                  <c:v>11.992000000000001</c:v>
                </c:pt>
                <c:pt idx="391">
                  <c:v>10.241796875</c:v>
                </c:pt>
                <c:pt idx="392">
                  <c:v>9.6085447263017407</c:v>
                </c:pt>
                <c:pt idx="393">
                  <c:v>8.1320261437908492</c:v>
                </c:pt>
                <c:pt idx="394">
                  <c:v>8.3713178294573591</c:v>
                </c:pt>
                <c:pt idx="395">
                  <c:v>0</c:v>
                </c:pt>
                <c:pt idx="396">
                  <c:v>8.1202380952381006</c:v>
                </c:pt>
                <c:pt idx="397">
                  <c:v>8.5058309037900894</c:v>
                </c:pt>
                <c:pt idx="398">
                  <c:v>9.0354005167958693</c:v>
                </c:pt>
                <c:pt idx="399">
                  <c:v>9.4561917443408792</c:v>
                </c:pt>
                <c:pt idx="400">
                  <c:v>9.6260700389105107</c:v>
                </c:pt>
                <c:pt idx="401">
                  <c:v>11.5432506887052</c:v>
                </c:pt>
                <c:pt idx="402">
                  <c:v>11.736175710594299</c:v>
                </c:pt>
                <c:pt idx="403">
                  <c:v>13.1469598965071</c:v>
                </c:pt>
                <c:pt idx="404">
                  <c:v>9.40490463215259</c:v>
                </c:pt>
                <c:pt idx="405">
                  <c:v>8.5713914174252306</c:v>
                </c:pt>
                <c:pt idx="406">
                  <c:v>8.8850828729281801</c:v>
                </c:pt>
                <c:pt idx="407">
                  <c:v>10.0310967741935</c:v>
                </c:pt>
                <c:pt idx="408">
                  <c:v>8.4588330632090791</c:v>
                </c:pt>
                <c:pt idx="409">
                  <c:v>9.4219827586206897</c:v>
                </c:pt>
                <c:pt idx="410">
                  <c:v>10.1581514762516</c:v>
                </c:pt>
                <c:pt idx="411">
                  <c:v>10.854993342210401</c:v>
                </c:pt>
                <c:pt idx="412">
                  <c:v>10.155096774193501</c:v>
                </c:pt>
                <c:pt idx="413">
                  <c:v>11.083064516128999</c:v>
                </c:pt>
                <c:pt idx="414">
                  <c:v>13.3728682170543</c:v>
                </c:pt>
                <c:pt idx="415">
                  <c:v>10.2097922848665</c:v>
                </c:pt>
                <c:pt idx="416">
                  <c:v>8.2677376171352108</c:v>
                </c:pt>
                <c:pt idx="417">
                  <c:v>8.2063225806451605</c:v>
                </c:pt>
                <c:pt idx="418">
                  <c:v>7.5585885486018602</c:v>
                </c:pt>
                <c:pt idx="419">
                  <c:v>8.0158389261744993</c:v>
                </c:pt>
              </c:numCache>
            </c:numRef>
          </c:yVal>
          <c:smooth val="0"/>
        </c:ser>
        <c:ser>
          <c:idx val="2"/>
          <c:order val="2"/>
          <c:tx>
            <c:v>MODIS</c:v>
          </c:tx>
          <c:spPr>
            <a:ln>
              <a:solidFill>
                <a:srgbClr val="FFAA71"/>
              </a:solidFill>
            </a:ln>
          </c:spPr>
          <c:marker>
            <c:symbol val="none"/>
          </c:marker>
          <c:trendline>
            <c:name>Moving Ave (MODIS)</c:name>
            <c:spPr>
              <a:ln w="19050">
                <a:solidFill>
                  <a:srgbClr val="CC5300"/>
                </a:solidFill>
              </a:ln>
            </c:spPr>
            <c:trendlineType val="movingAvg"/>
            <c:period val="5"/>
            <c:dispRSqr val="0"/>
            <c:dispEq val="0"/>
          </c:trendline>
          <c:xVal>
            <c:strRef>
              <c:f>'Miami Trend'!$F$2:$F$421</c:f>
              <c:strCache>
                <c:ptCount val="420"/>
                <c:pt idx="0">
                  <c:v>Jan-1981</c:v>
                </c:pt>
                <c:pt idx="1">
                  <c:v>Feb-1981</c:v>
                </c:pt>
                <c:pt idx="2">
                  <c:v>Mar-1981</c:v>
                </c:pt>
                <c:pt idx="3">
                  <c:v>Apr-1981</c:v>
                </c:pt>
                <c:pt idx="4">
                  <c:v>May-1981</c:v>
                </c:pt>
                <c:pt idx="5">
                  <c:v>Jun-1981</c:v>
                </c:pt>
                <c:pt idx="6">
                  <c:v>Jul-1981</c:v>
                </c:pt>
                <c:pt idx="7">
                  <c:v>Aug-1981</c:v>
                </c:pt>
                <c:pt idx="8">
                  <c:v>Sep-1981</c:v>
                </c:pt>
                <c:pt idx="9">
                  <c:v>Oct-1981</c:v>
                </c:pt>
                <c:pt idx="10">
                  <c:v>Nov-1981</c:v>
                </c:pt>
                <c:pt idx="11">
                  <c:v>Dec-1981</c:v>
                </c:pt>
                <c:pt idx="12">
                  <c:v>Jan-1982</c:v>
                </c:pt>
                <c:pt idx="13">
                  <c:v>Feb-1982</c:v>
                </c:pt>
                <c:pt idx="14">
                  <c:v>Mar-1982</c:v>
                </c:pt>
                <c:pt idx="15">
                  <c:v>Apr-1982</c:v>
                </c:pt>
                <c:pt idx="16">
                  <c:v>May-1982</c:v>
                </c:pt>
                <c:pt idx="17">
                  <c:v>Jun-1982</c:v>
                </c:pt>
                <c:pt idx="18">
                  <c:v>Jul-1982</c:v>
                </c:pt>
                <c:pt idx="19">
                  <c:v>Aug-1982</c:v>
                </c:pt>
                <c:pt idx="20">
                  <c:v>Sep-1982</c:v>
                </c:pt>
                <c:pt idx="21">
                  <c:v>Oct-1982</c:v>
                </c:pt>
                <c:pt idx="22">
                  <c:v>Nov-1982</c:v>
                </c:pt>
                <c:pt idx="23">
                  <c:v>Dec-1982</c:v>
                </c:pt>
                <c:pt idx="24">
                  <c:v>Jan-1983</c:v>
                </c:pt>
                <c:pt idx="25">
                  <c:v>Feb-1983</c:v>
                </c:pt>
                <c:pt idx="26">
                  <c:v>Mar-1983</c:v>
                </c:pt>
                <c:pt idx="27">
                  <c:v>Apr-1983</c:v>
                </c:pt>
                <c:pt idx="28">
                  <c:v>May-1983</c:v>
                </c:pt>
                <c:pt idx="29">
                  <c:v>Jun-1983</c:v>
                </c:pt>
                <c:pt idx="30">
                  <c:v>Jul-1983</c:v>
                </c:pt>
                <c:pt idx="31">
                  <c:v>Aug-1983</c:v>
                </c:pt>
                <c:pt idx="32">
                  <c:v>Sep-1983</c:v>
                </c:pt>
                <c:pt idx="33">
                  <c:v>Oct-1983</c:v>
                </c:pt>
                <c:pt idx="34">
                  <c:v>Nov-1983</c:v>
                </c:pt>
                <c:pt idx="35">
                  <c:v>Dec-1983</c:v>
                </c:pt>
                <c:pt idx="36">
                  <c:v>Jan-1984</c:v>
                </c:pt>
                <c:pt idx="37">
                  <c:v>Feb-1984</c:v>
                </c:pt>
                <c:pt idx="38">
                  <c:v>Mar-1984</c:v>
                </c:pt>
                <c:pt idx="39">
                  <c:v>Apr-1984</c:v>
                </c:pt>
                <c:pt idx="40">
                  <c:v>May-1984</c:v>
                </c:pt>
                <c:pt idx="41">
                  <c:v>Jun-1984</c:v>
                </c:pt>
                <c:pt idx="42">
                  <c:v>Jul-1984</c:v>
                </c:pt>
                <c:pt idx="43">
                  <c:v>Aug-1984</c:v>
                </c:pt>
                <c:pt idx="44">
                  <c:v>Sep-1984</c:v>
                </c:pt>
                <c:pt idx="45">
                  <c:v>Oct-1984</c:v>
                </c:pt>
                <c:pt idx="46">
                  <c:v>Nov-1984</c:v>
                </c:pt>
                <c:pt idx="47">
                  <c:v>Dec-1984</c:v>
                </c:pt>
                <c:pt idx="48">
                  <c:v>Jan-1985</c:v>
                </c:pt>
                <c:pt idx="49">
                  <c:v>Feb-1985</c:v>
                </c:pt>
                <c:pt idx="50">
                  <c:v>Mar-1985</c:v>
                </c:pt>
                <c:pt idx="51">
                  <c:v>Apr-1985</c:v>
                </c:pt>
                <c:pt idx="52">
                  <c:v>May-1985</c:v>
                </c:pt>
                <c:pt idx="53">
                  <c:v>Jun-1985</c:v>
                </c:pt>
                <c:pt idx="54">
                  <c:v>Jul-1985</c:v>
                </c:pt>
                <c:pt idx="55">
                  <c:v>Aug-1985</c:v>
                </c:pt>
                <c:pt idx="56">
                  <c:v>Sep-1985</c:v>
                </c:pt>
                <c:pt idx="57">
                  <c:v>Oct-1985</c:v>
                </c:pt>
                <c:pt idx="58">
                  <c:v>Nov-1985</c:v>
                </c:pt>
                <c:pt idx="59">
                  <c:v>Dec-1985</c:v>
                </c:pt>
                <c:pt idx="60">
                  <c:v>Jan-1986</c:v>
                </c:pt>
                <c:pt idx="61">
                  <c:v>Feb-1986</c:v>
                </c:pt>
                <c:pt idx="62">
                  <c:v>Mar-1986</c:v>
                </c:pt>
                <c:pt idx="63">
                  <c:v>Apr-1986</c:v>
                </c:pt>
                <c:pt idx="64">
                  <c:v>May-1986</c:v>
                </c:pt>
                <c:pt idx="65">
                  <c:v>Jun-1986</c:v>
                </c:pt>
                <c:pt idx="66">
                  <c:v>Jul-1986</c:v>
                </c:pt>
                <c:pt idx="67">
                  <c:v>Aug-1986</c:v>
                </c:pt>
                <c:pt idx="68">
                  <c:v>Sep-1986</c:v>
                </c:pt>
                <c:pt idx="69">
                  <c:v>Oct-1986</c:v>
                </c:pt>
                <c:pt idx="70">
                  <c:v>Nov-1986</c:v>
                </c:pt>
                <c:pt idx="71">
                  <c:v>Dec-1986</c:v>
                </c:pt>
                <c:pt idx="72">
                  <c:v>Jan-1987</c:v>
                </c:pt>
                <c:pt idx="73">
                  <c:v>Feb-1987</c:v>
                </c:pt>
                <c:pt idx="74">
                  <c:v>Mar-1987</c:v>
                </c:pt>
                <c:pt idx="75">
                  <c:v>Apr-1987</c:v>
                </c:pt>
                <c:pt idx="76">
                  <c:v>May-1987</c:v>
                </c:pt>
                <c:pt idx="77">
                  <c:v>Jun-1987</c:v>
                </c:pt>
                <c:pt idx="78">
                  <c:v>Jul-1987</c:v>
                </c:pt>
                <c:pt idx="79">
                  <c:v>Aug-1987</c:v>
                </c:pt>
                <c:pt idx="80">
                  <c:v>Sep-1987</c:v>
                </c:pt>
                <c:pt idx="81">
                  <c:v>Oct-1987</c:v>
                </c:pt>
                <c:pt idx="82">
                  <c:v>Nov-1987</c:v>
                </c:pt>
                <c:pt idx="83">
                  <c:v>Dec-1987</c:v>
                </c:pt>
                <c:pt idx="84">
                  <c:v>Jan-1988</c:v>
                </c:pt>
                <c:pt idx="85">
                  <c:v>Feb-1988</c:v>
                </c:pt>
                <c:pt idx="86">
                  <c:v>Mar-1988</c:v>
                </c:pt>
                <c:pt idx="87">
                  <c:v>Apr-1988</c:v>
                </c:pt>
                <c:pt idx="88">
                  <c:v>May-1988</c:v>
                </c:pt>
                <c:pt idx="89">
                  <c:v>Jun-1988</c:v>
                </c:pt>
                <c:pt idx="90">
                  <c:v>Jul-1988</c:v>
                </c:pt>
                <c:pt idx="91">
                  <c:v>Aug-1988</c:v>
                </c:pt>
                <c:pt idx="92">
                  <c:v>Sep-1988</c:v>
                </c:pt>
                <c:pt idx="93">
                  <c:v>Oct-1988</c:v>
                </c:pt>
                <c:pt idx="94">
                  <c:v>Nov-1988</c:v>
                </c:pt>
                <c:pt idx="95">
                  <c:v>Dec-1988</c:v>
                </c:pt>
                <c:pt idx="96">
                  <c:v>Jan-1989</c:v>
                </c:pt>
                <c:pt idx="97">
                  <c:v>Feb-1989</c:v>
                </c:pt>
                <c:pt idx="98">
                  <c:v>Mar-1989</c:v>
                </c:pt>
                <c:pt idx="99">
                  <c:v>Apr-1989</c:v>
                </c:pt>
                <c:pt idx="100">
                  <c:v>May-1989</c:v>
                </c:pt>
                <c:pt idx="101">
                  <c:v>Jun-1989</c:v>
                </c:pt>
                <c:pt idx="102">
                  <c:v>Jul-1989</c:v>
                </c:pt>
                <c:pt idx="103">
                  <c:v>Aug-1989</c:v>
                </c:pt>
                <c:pt idx="104">
                  <c:v>Sep-1989</c:v>
                </c:pt>
                <c:pt idx="105">
                  <c:v>Oct-1989</c:v>
                </c:pt>
                <c:pt idx="106">
                  <c:v>Nov-1989</c:v>
                </c:pt>
                <c:pt idx="107">
                  <c:v>Dec-1989</c:v>
                </c:pt>
                <c:pt idx="108">
                  <c:v>Jan-1990</c:v>
                </c:pt>
                <c:pt idx="109">
                  <c:v>Feb-1990</c:v>
                </c:pt>
                <c:pt idx="110">
                  <c:v>Mar-1990</c:v>
                </c:pt>
                <c:pt idx="111">
                  <c:v>Apr-1990</c:v>
                </c:pt>
                <c:pt idx="112">
                  <c:v>May-1990</c:v>
                </c:pt>
                <c:pt idx="113">
                  <c:v>Jun-1990</c:v>
                </c:pt>
                <c:pt idx="114">
                  <c:v>Jul-1990</c:v>
                </c:pt>
                <c:pt idx="115">
                  <c:v>Aug-1990</c:v>
                </c:pt>
                <c:pt idx="116">
                  <c:v>Sep-1990</c:v>
                </c:pt>
                <c:pt idx="117">
                  <c:v>Oct-1990</c:v>
                </c:pt>
                <c:pt idx="118">
                  <c:v>Nov-1990</c:v>
                </c:pt>
                <c:pt idx="119">
                  <c:v>Dec-1990</c:v>
                </c:pt>
                <c:pt idx="120">
                  <c:v>Jan-1991</c:v>
                </c:pt>
                <c:pt idx="121">
                  <c:v>Feb-1991</c:v>
                </c:pt>
                <c:pt idx="122">
                  <c:v>Mar-1991</c:v>
                </c:pt>
                <c:pt idx="123">
                  <c:v>Apr-1991</c:v>
                </c:pt>
                <c:pt idx="124">
                  <c:v>May-1991</c:v>
                </c:pt>
                <c:pt idx="125">
                  <c:v>Jun-1991</c:v>
                </c:pt>
                <c:pt idx="126">
                  <c:v>Jul-1991</c:v>
                </c:pt>
                <c:pt idx="127">
                  <c:v>Aug-1991</c:v>
                </c:pt>
                <c:pt idx="128">
                  <c:v>Sep-1991</c:v>
                </c:pt>
                <c:pt idx="129">
                  <c:v>Oct-1991</c:v>
                </c:pt>
                <c:pt idx="130">
                  <c:v>Nov-1991</c:v>
                </c:pt>
                <c:pt idx="131">
                  <c:v>Dec-1991</c:v>
                </c:pt>
                <c:pt idx="132">
                  <c:v>Jan-1992</c:v>
                </c:pt>
                <c:pt idx="133">
                  <c:v>Feb-1992</c:v>
                </c:pt>
                <c:pt idx="134">
                  <c:v>Mar-1992</c:v>
                </c:pt>
                <c:pt idx="135">
                  <c:v>Apr-1992</c:v>
                </c:pt>
                <c:pt idx="136">
                  <c:v>May-1992</c:v>
                </c:pt>
                <c:pt idx="137">
                  <c:v>Jun-1992</c:v>
                </c:pt>
                <c:pt idx="138">
                  <c:v>Jul-1992</c:v>
                </c:pt>
                <c:pt idx="139">
                  <c:v>Aug-1992</c:v>
                </c:pt>
                <c:pt idx="140">
                  <c:v>Sep-1992</c:v>
                </c:pt>
                <c:pt idx="141">
                  <c:v>Oct-1992</c:v>
                </c:pt>
                <c:pt idx="142">
                  <c:v>Nov-1992</c:v>
                </c:pt>
                <c:pt idx="143">
                  <c:v>Dec-1992</c:v>
                </c:pt>
                <c:pt idx="144">
                  <c:v>Jan-1993</c:v>
                </c:pt>
                <c:pt idx="145">
                  <c:v>Feb-1993</c:v>
                </c:pt>
                <c:pt idx="146">
                  <c:v>Mar-1993</c:v>
                </c:pt>
                <c:pt idx="147">
                  <c:v>Apr-1993</c:v>
                </c:pt>
                <c:pt idx="148">
                  <c:v>May-1993</c:v>
                </c:pt>
                <c:pt idx="149">
                  <c:v>Jun-1993</c:v>
                </c:pt>
                <c:pt idx="150">
                  <c:v>Jul-1993</c:v>
                </c:pt>
                <c:pt idx="151">
                  <c:v>Aug-1993</c:v>
                </c:pt>
                <c:pt idx="152">
                  <c:v>Sep-1993</c:v>
                </c:pt>
                <c:pt idx="153">
                  <c:v>Oct-1993</c:v>
                </c:pt>
                <c:pt idx="154">
                  <c:v>Nov-1993</c:v>
                </c:pt>
                <c:pt idx="155">
                  <c:v>Dec-1993</c:v>
                </c:pt>
                <c:pt idx="156">
                  <c:v>Jan-1994</c:v>
                </c:pt>
                <c:pt idx="157">
                  <c:v>Feb-1994</c:v>
                </c:pt>
                <c:pt idx="158">
                  <c:v>Mar-1994</c:v>
                </c:pt>
                <c:pt idx="159">
                  <c:v>Apr-1994</c:v>
                </c:pt>
                <c:pt idx="160">
                  <c:v>May-1994</c:v>
                </c:pt>
                <c:pt idx="161">
                  <c:v>Jun-1994</c:v>
                </c:pt>
                <c:pt idx="162">
                  <c:v>Jul-1994</c:v>
                </c:pt>
                <c:pt idx="163">
                  <c:v>Aug-1994</c:v>
                </c:pt>
                <c:pt idx="164">
                  <c:v>Sep-1994</c:v>
                </c:pt>
                <c:pt idx="165">
                  <c:v>Oct-1994</c:v>
                </c:pt>
                <c:pt idx="166">
                  <c:v>Nov-1994</c:v>
                </c:pt>
                <c:pt idx="167">
                  <c:v>Dec-1994</c:v>
                </c:pt>
                <c:pt idx="168">
                  <c:v>Jan-1995</c:v>
                </c:pt>
                <c:pt idx="169">
                  <c:v>Feb-1995</c:v>
                </c:pt>
                <c:pt idx="170">
                  <c:v>Mar-1995</c:v>
                </c:pt>
                <c:pt idx="171">
                  <c:v>Apr-1995</c:v>
                </c:pt>
                <c:pt idx="172">
                  <c:v>May-1995</c:v>
                </c:pt>
                <c:pt idx="173">
                  <c:v>Jun-1995</c:v>
                </c:pt>
                <c:pt idx="174">
                  <c:v>Jul-1995</c:v>
                </c:pt>
                <c:pt idx="175">
                  <c:v>Aug-1995</c:v>
                </c:pt>
                <c:pt idx="176">
                  <c:v>Sep-1995</c:v>
                </c:pt>
                <c:pt idx="177">
                  <c:v>Oct-1995</c:v>
                </c:pt>
                <c:pt idx="178">
                  <c:v>Nov-1995</c:v>
                </c:pt>
                <c:pt idx="179">
                  <c:v>Dec-1995</c:v>
                </c:pt>
                <c:pt idx="180">
                  <c:v>Jan-1996</c:v>
                </c:pt>
                <c:pt idx="181">
                  <c:v>Feb-1996</c:v>
                </c:pt>
                <c:pt idx="182">
                  <c:v>Mar-1996</c:v>
                </c:pt>
                <c:pt idx="183">
                  <c:v>Apr-1996</c:v>
                </c:pt>
                <c:pt idx="184">
                  <c:v>May-1996</c:v>
                </c:pt>
                <c:pt idx="185">
                  <c:v>Jun-1996</c:v>
                </c:pt>
                <c:pt idx="186">
                  <c:v>Jul-1996</c:v>
                </c:pt>
                <c:pt idx="187">
                  <c:v>Aug-1996</c:v>
                </c:pt>
                <c:pt idx="188">
                  <c:v>Sep-1996</c:v>
                </c:pt>
                <c:pt idx="189">
                  <c:v>Oct-1996</c:v>
                </c:pt>
                <c:pt idx="190">
                  <c:v>Nov-1996</c:v>
                </c:pt>
                <c:pt idx="191">
                  <c:v>Dec-1996</c:v>
                </c:pt>
                <c:pt idx="192">
                  <c:v>Jan-1997</c:v>
                </c:pt>
                <c:pt idx="193">
                  <c:v>Feb-1997</c:v>
                </c:pt>
                <c:pt idx="194">
                  <c:v>Mar-1997</c:v>
                </c:pt>
                <c:pt idx="195">
                  <c:v>Apr-1997</c:v>
                </c:pt>
                <c:pt idx="196">
                  <c:v>May-1997</c:v>
                </c:pt>
                <c:pt idx="197">
                  <c:v>Jun-1997</c:v>
                </c:pt>
                <c:pt idx="198">
                  <c:v>Jul-1997</c:v>
                </c:pt>
                <c:pt idx="199">
                  <c:v>Aug-1997</c:v>
                </c:pt>
                <c:pt idx="200">
                  <c:v>Sep-1997</c:v>
                </c:pt>
                <c:pt idx="201">
                  <c:v>Oct-1997</c:v>
                </c:pt>
                <c:pt idx="202">
                  <c:v>Nov-1997</c:v>
                </c:pt>
                <c:pt idx="203">
                  <c:v>Dec-1997</c:v>
                </c:pt>
                <c:pt idx="204">
                  <c:v>Jan-1998</c:v>
                </c:pt>
                <c:pt idx="205">
                  <c:v>Feb-1998</c:v>
                </c:pt>
                <c:pt idx="206">
                  <c:v>Mar-1998</c:v>
                </c:pt>
                <c:pt idx="207">
                  <c:v>Apr-1998</c:v>
                </c:pt>
                <c:pt idx="208">
                  <c:v>May-1998</c:v>
                </c:pt>
                <c:pt idx="209">
                  <c:v>Jun-1998</c:v>
                </c:pt>
                <c:pt idx="210">
                  <c:v>Jul-1998</c:v>
                </c:pt>
                <c:pt idx="211">
                  <c:v>Aug-1998</c:v>
                </c:pt>
                <c:pt idx="212">
                  <c:v>Sep-1998</c:v>
                </c:pt>
                <c:pt idx="213">
                  <c:v>Oct-1998</c:v>
                </c:pt>
                <c:pt idx="214">
                  <c:v>Nov-1998</c:v>
                </c:pt>
                <c:pt idx="215">
                  <c:v>Dec-1998</c:v>
                </c:pt>
                <c:pt idx="216">
                  <c:v>Jan-1999</c:v>
                </c:pt>
                <c:pt idx="217">
                  <c:v>Feb-1999</c:v>
                </c:pt>
                <c:pt idx="218">
                  <c:v>Mar-1999</c:v>
                </c:pt>
                <c:pt idx="219">
                  <c:v>Apr-1999</c:v>
                </c:pt>
                <c:pt idx="220">
                  <c:v>May-1999</c:v>
                </c:pt>
                <c:pt idx="221">
                  <c:v>Jun-1999</c:v>
                </c:pt>
                <c:pt idx="222">
                  <c:v>Jul-1999</c:v>
                </c:pt>
                <c:pt idx="223">
                  <c:v>Aug-1999</c:v>
                </c:pt>
                <c:pt idx="224">
                  <c:v>Sep-1999</c:v>
                </c:pt>
                <c:pt idx="225">
                  <c:v>Oct-1999</c:v>
                </c:pt>
                <c:pt idx="226">
                  <c:v>Nov-1999</c:v>
                </c:pt>
                <c:pt idx="227">
                  <c:v>Dec-1999</c:v>
                </c:pt>
                <c:pt idx="228">
                  <c:v>Jan-2000</c:v>
                </c:pt>
                <c:pt idx="229">
                  <c:v>Feb-2000</c:v>
                </c:pt>
                <c:pt idx="230">
                  <c:v>Mar-2000</c:v>
                </c:pt>
                <c:pt idx="231">
                  <c:v>Apr-2000</c:v>
                </c:pt>
                <c:pt idx="232">
                  <c:v>May-2000</c:v>
                </c:pt>
                <c:pt idx="233">
                  <c:v>Jun-2000</c:v>
                </c:pt>
                <c:pt idx="234">
                  <c:v>Jul-2000</c:v>
                </c:pt>
                <c:pt idx="235">
                  <c:v>Aug-2000</c:v>
                </c:pt>
                <c:pt idx="236">
                  <c:v>Sep-2000</c:v>
                </c:pt>
                <c:pt idx="237">
                  <c:v>Oct-2000</c:v>
                </c:pt>
                <c:pt idx="238">
                  <c:v>Nov-2000</c:v>
                </c:pt>
                <c:pt idx="239">
                  <c:v>Dec-2000</c:v>
                </c:pt>
                <c:pt idx="240">
                  <c:v>Jan-2001</c:v>
                </c:pt>
                <c:pt idx="241">
                  <c:v>Feb-2001</c:v>
                </c:pt>
                <c:pt idx="242">
                  <c:v>Mar-2001</c:v>
                </c:pt>
                <c:pt idx="243">
                  <c:v>Apr-2001</c:v>
                </c:pt>
                <c:pt idx="244">
                  <c:v>May-2001</c:v>
                </c:pt>
                <c:pt idx="245">
                  <c:v>Jun-2001</c:v>
                </c:pt>
                <c:pt idx="246">
                  <c:v>Jul-2001</c:v>
                </c:pt>
                <c:pt idx="247">
                  <c:v>Aug-2001</c:v>
                </c:pt>
                <c:pt idx="248">
                  <c:v>Sep-2001</c:v>
                </c:pt>
                <c:pt idx="249">
                  <c:v>Oct-2001</c:v>
                </c:pt>
                <c:pt idx="250">
                  <c:v>Nov-2001</c:v>
                </c:pt>
                <c:pt idx="251">
                  <c:v>Dec-2001</c:v>
                </c:pt>
                <c:pt idx="252">
                  <c:v>Jan-2002</c:v>
                </c:pt>
                <c:pt idx="253">
                  <c:v>Feb-2002</c:v>
                </c:pt>
                <c:pt idx="254">
                  <c:v>Mar-2002</c:v>
                </c:pt>
                <c:pt idx="255">
                  <c:v>Apr-2002</c:v>
                </c:pt>
                <c:pt idx="256">
                  <c:v>May-2002</c:v>
                </c:pt>
                <c:pt idx="257">
                  <c:v>Jun-2002</c:v>
                </c:pt>
                <c:pt idx="258">
                  <c:v>Jul-2002</c:v>
                </c:pt>
                <c:pt idx="259">
                  <c:v>Aug-2002</c:v>
                </c:pt>
                <c:pt idx="260">
                  <c:v>Sep-2002</c:v>
                </c:pt>
                <c:pt idx="261">
                  <c:v>Oct-2002</c:v>
                </c:pt>
                <c:pt idx="262">
                  <c:v>Nov-2002</c:v>
                </c:pt>
                <c:pt idx="263">
                  <c:v>Dec-2002</c:v>
                </c:pt>
                <c:pt idx="264">
                  <c:v>Jan-2003</c:v>
                </c:pt>
                <c:pt idx="265">
                  <c:v>Feb-2003</c:v>
                </c:pt>
                <c:pt idx="266">
                  <c:v>Mar-2003</c:v>
                </c:pt>
                <c:pt idx="267">
                  <c:v>Apr-2003</c:v>
                </c:pt>
                <c:pt idx="268">
                  <c:v>May-2003</c:v>
                </c:pt>
                <c:pt idx="269">
                  <c:v>Jun-2003</c:v>
                </c:pt>
                <c:pt idx="270">
                  <c:v>Jul-2003</c:v>
                </c:pt>
                <c:pt idx="271">
                  <c:v>Aug-2003</c:v>
                </c:pt>
                <c:pt idx="272">
                  <c:v>Sep-2003</c:v>
                </c:pt>
                <c:pt idx="273">
                  <c:v>Oct-2003</c:v>
                </c:pt>
                <c:pt idx="274">
                  <c:v>Nov-2003</c:v>
                </c:pt>
                <c:pt idx="275">
                  <c:v>Dec-2003</c:v>
                </c:pt>
                <c:pt idx="276">
                  <c:v>Jan-2004</c:v>
                </c:pt>
                <c:pt idx="277">
                  <c:v>Feb-2004</c:v>
                </c:pt>
                <c:pt idx="278">
                  <c:v>Mar-2004</c:v>
                </c:pt>
                <c:pt idx="279">
                  <c:v>Apr-2004</c:v>
                </c:pt>
                <c:pt idx="280">
                  <c:v>May-2004</c:v>
                </c:pt>
                <c:pt idx="281">
                  <c:v>Jun-2004</c:v>
                </c:pt>
                <c:pt idx="282">
                  <c:v>Jul-2004</c:v>
                </c:pt>
                <c:pt idx="283">
                  <c:v>Aug-2004</c:v>
                </c:pt>
                <c:pt idx="284">
                  <c:v>Sep-2004</c:v>
                </c:pt>
                <c:pt idx="285">
                  <c:v>Oct-2004</c:v>
                </c:pt>
                <c:pt idx="286">
                  <c:v>Nov-2004</c:v>
                </c:pt>
                <c:pt idx="287">
                  <c:v>Dec-2004</c:v>
                </c:pt>
                <c:pt idx="288">
                  <c:v>Jan-2005</c:v>
                </c:pt>
                <c:pt idx="289">
                  <c:v>Feb-2005</c:v>
                </c:pt>
                <c:pt idx="290">
                  <c:v>Mar-2005</c:v>
                </c:pt>
                <c:pt idx="291">
                  <c:v>Apr-2005</c:v>
                </c:pt>
                <c:pt idx="292">
                  <c:v>May-2005</c:v>
                </c:pt>
                <c:pt idx="293">
                  <c:v>Jun-2005</c:v>
                </c:pt>
                <c:pt idx="294">
                  <c:v>Jul-2005</c:v>
                </c:pt>
                <c:pt idx="295">
                  <c:v>Aug-2005</c:v>
                </c:pt>
                <c:pt idx="296">
                  <c:v>Sep-2005</c:v>
                </c:pt>
                <c:pt idx="297">
                  <c:v>Oct-2005</c:v>
                </c:pt>
                <c:pt idx="298">
                  <c:v>Nov-2005</c:v>
                </c:pt>
                <c:pt idx="299">
                  <c:v>Dec-2005</c:v>
                </c:pt>
                <c:pt idx="300">
                  <c:v>Jan-2006</c:v>
                </c:pt>
                <c:pt idx="301">
                  <c:v>Feb-2006</c:v>
                </c:pt>
                <c:pt idx="302">
                  <c:v>Mar-2006</c:v>
                </c:pt>
                <c:pt idx="303">
                  <c:v>Apr-2006</c:v>
                </c:pt>
                <c:pt idx="304">
                  <c:v>May-2006</c:v>
                </c:pt>
                <c:pt idx="305">
                  <c:v>Jun-2006</c:v>
                </c:pt>
                <c:pt idx="306">
                  <c:v>Jul-2006</c:v>
                </c:pt>
                <c:pt idx="307">
                  <c:v>Aug-2006</c:v>
                </c:pt>
                <c:pt idx="308">
                  <c:v>Sep-2006</c:v>
                </c:pt>
                <c:pt idx="309">
                  <c:v>Oct-2006</c:v>
                </c:pt>
                <c:pt idx="310">
                  <c:v>Nov-2006</c:v>
                </c:pt>
                <c:pt idx="311">
                  <c:v>Dec-2006</c:v>
                </c:pt>
                <c:pt idx="312">
                  <c:v>Jan-2007</c:v>
                </c:pt>
                <c:pt idx="313">
                  <c:v>Feb-2007</c:v>
                </c:pt>
                <c:pt idx="314">
                  <c:v>Mar-2007</c:v>
                </c:pt>
                <c:pt idx="315">
                  <c:v>Apr-2007</c:v>
                </c:pt>
                <c:pt idx="316">
                  <c:v>May-2007</c:v>
                </c:pt>
                <c:pt idx="317">
                  <c:v>Jun-2007</c:v>
                </c:pt>
                <c:pt idx="318">
                  <c:v>Jul-2007</c:v>
                </c:pt>
                <c:pt idx="319">
                  <c:v>Aug-2007</c:v>
                </c:pt>
                <c:pt idx="320">
                  <c:v>Sep-2007</c:v>
                </c:pt>
                <c:pt idx="321">
                  <c:v>Oct-2007</c:v>
                </c:pt>
                <c:pt idx="322">
                  <c:v>Nov-2007</c:v>
                </c:pt>
                <c:pt idx="323">
                  <c:v>Dec-2007</c:v>
                </c:pt>
                <c:pt idx="324">
                  <c:v>Jan-2008</c:v>
                </c:pt>
                <c:pt idx="325">
                  <c:v>Feb-2008</c:v>
                </c:pt>
                <c:pt idx="326">
                  <c:v>Mar-2008</c:v>
                </c:pt>
                <c:pt idx="327">
                  <c:v>Apr-2008</c:v>
                </c:pt>
                <c:pt idx="328">
                  <c:v>May-2008</c:v>
                </c:pt>
                <c:pt idx="329">
                  <c:v>Jun-2008</c:v>
                </c:pt>
                <c:pt idx="330">
                  <c:v>Jul-2008</c:v>
                </c:pt>
                <c:pt idx="331">
                  <c:v>Aug-2008</c:v>
                </c:pt>
                <c:pt idx="332">
                  <c:v>Sep-2008</c:v>
                </c:pt>
                <c:pt idx="333">
                  <c:v>Oct-2008</c:v>
                </c:pt>
                <c:pt idx="334">
                  <c:v>Nov-2008</c:v>
                </c:pt>
                <c:pt idx="335">
                  <c:v>Dec-2008</c:v>
                </c:pt>
                <c:pt idx="336">
                  <c:v>Jan-2009</c:v>
                </c:pt>
                <c:pt idx="337">
                  <c:v>Feb-2009</c:v>
                </c:pt>
                <c:pt idx="338">
                  <c:v>Mar-2009</c:v>
                </c:pt>
                <c:pt idx="339">
                  <c:v>Apr-2009</c:v>
                </c:pt>
                <c:pt idx="340">
                  <c:v>May-2009</c:v>
                </c:pt>
                <c:pt idx="341">
                  <c:v>Jun-2009</c:v>
                </c:pt>
                <c:pt idx="342">
                  <c:v>Jul-2009</c:v>
                </c:pt>
                <c:pt idx="343">
                  <c:v>Aug-2009</c:v>
                </c:pt>
                <c:pt idx="344">
                  <c:v>Sep-2009</c:v>
                </c:pt>
                <c:pt idx="345">
                  <c:v>Oct-2009</c:v>
                </c:pt>
                <c:pt idx="346">
                  <c:v>Nov-2009</c:v>
                </c:pt>
                <c:pt idx="347">
                  <c:v>Dec-2009</c:v>
                </c:pt>
                <c:pt idx="348">
                  <c:v>Jan-2010</c:v>
                </c:pt>
                <c:pt idx="349">
                  <c:v>Feb-2010</c:v>
                </c:pt>
                <c:pt idx="350">
                  <c:v>Mar-2010</c:v>
                </c:pt>
                <c:pt idx="351">
                  <c:v>Apr-2010</c:v>
                </c:pt>
                <c:pt idx="352">
                  <c:v>May-2010</c:v>
                </c:pt>
                <c:pt idx="353">
                  <c:v>Jun-2010</c:v>
                </c:pt>
                <c:pt idx="354">
                  <c:v>Jul-2010</c:v>
                </c:pt>
                <c:pt idx="355">
                  <c:v>Aug-2010</c:v>
                </c:pt>
                <c:pt idx="356">
                  <c:v>Sep-2010</c:v>
                </c:pt>
                <c:pt idx="357">
                  <c:v>Oct-2010</c:v>
                </c:pt>
                <c:pt idx="358">
                  <c:v>Nov-2010</c:v>
                </c:pt>
                <c:pt idx="359">
                  <c:v>Dec-2010</c:v>
                </c:pt>
                <c:pt idx="360">
                  <c:v>Jan-2011</c:v>
                </c:pt>
                <c:pt idx="361">
                  <c:v>Feb-2011</c:v>
                </c:pt>
                <c:pt idx="362">
                  <c:v>Mar-2011</c:v>
                </c:pt>
                <c:pt idx="363">
                  <c:v>Apr-2011</c:v>
                </c:pt>
                <c:pt idx="364">
                  <c:v>May-2011</c:v>
                </c:pt>
                <c:pt idx="365">
                  <c:v>Jun-2011</c:v>
                </c:pt>
                <c:pt idx="366">
                  <c:v>Jul-2011</c:v>
                </c:pt>
                <c:pt idx="367">
                  <c:v>Aug-2011</c:v>
                </c:pt>
                <c:pt idx="368">
                  <c:v>Sep-2011</c:v>
                </c:pt>
                <c:pt idx="369">
                  <c:v>Oct-2011</c:v>
                </c:pt>
                <c:pt idx="370">
                  <c:v>Nov-2011</c:v>
                </c:pt>
                <c:pt idx="371">
                  <c:v>Dec-2011</c:v>
                </c:pt>
                <c:pt idx="372">
                  <c:v>Jan-2012</c:v>
                </c:pt>
                <c:pt idx="373">
                  <c:v>Feb-2012</c:v>
                </c:pt>
                <c:pt idx="374">
                  <c:v>Mar-2012</c:v>
                </c:pt>
                <c:pt idx="375">
                  <c:v>Apr-2012</c:v>
                </c:pt>
                <c:pt idx="376">
                  <c:v>May-2012</c:v>
                </c:pt>
                <c:pt idx="377">
                  <c:v>Jun-2012</c:v>
                </c:pt>
                <c:pt idx="378">
                  <c:v>Jul-2012</c:v>
                </c:pt>
                <c:pt idx="379">
                  <c:v>Aug-2012</c:v>
                </c:pt>
                <c:pt idx="380">
                  <c:v>Sep-2012</c:v>
                </c:pt>
                <c:pt idx="381">
                  <c:v>Oct-2012</c:v>
                </c:pt>
                <c:pt idx="382">
                  <c:v>Nov-2012</c:v>
                </c:pt>
                <c:pt idx="383">
                  <c:v>Dec-2012</c:v>
                </c:pt>
                <c:pt idx="384">
                  <c:v>Jan-2013</c:v>
                </c:pt>
                <c:pt idx="385">
                  <c:v>Feb-2013</c:v>
                </c:pt>
                <c:pt idx="386">
                  <c:v>Mar-2013</c:v>
                </c:pt>
                <c:pt idx="387">
                  <c:v>Apr-2013</c:v>
                </c:pt>
                <c:pt idx="388">
                  <c:v>May-2013</c:v>
                </c:pt>
                <c:pt idx="389">
                  <c:v>Jun-2013</c:v>
                </c:pt>
                <c:pt idx="390">
                  <c:v>Jul-2013</c:v>
                </c:pt>
                <c:pt idx="391">
                  <c:v>Aug-2013</c:v>
                </c:pt>
                <c:pt idx="392">
                  <c:v>Sep-2013</c:v>
                </c:pt>
                <c:pt idx="393">
                  <c:v>Oct-2013</c:v>
                </c:pt>
                <c:pt idx="394">
                  <c:v>Nov-2013</c:v>
                </c:pt>
                <c:pt idx="395">
                  <c:v>Dec-2013</c:v>
                </c:pt>
                <c:pt idx="396">
                  <c:v>Jan-2014</c:v>
                </c:pt>
                <c:pt idx="397">
                  <c:v>Feb-2014</c:v>
                </c:pt>
                <c:pt idx="398">
                  <c:v>Mar-2014</c:v>
                </c:pt>
                <c:pt idx="399">
                  <c:v>Apr-2014</c:v>
                </c:pt>
                <c:pt idx="400">
                  <c:v>May-2014</c:v>
                </c:pt>
                <c:pt idx="401">
                  <c:v>Jun-2014</c:v>
                </c:pt>
                <c:pt idx="402">
                  <c:v>Jul-2014</c:v>
                </c:pt>
                <c:pt idx="403">
                  <c:v>Aug-2014</c:v>
                </c:pt>
                <c:pt idx="404">
                  <c:v>Sep-2014</c:v>
                </c:pt>
                <c:pt idx="405">
                  <c:v>Oct-2014</c:v>
                </c:pt>
                <c:pt idx="406">
                  <c:v>Nov-2014</c:v>
                </c:pt>
                <c:pt idx="407">
                  <c:v>Dec-2014</c:v>
                </c:pt>
                <c:pt idx="408">
                  <c:v>Jan-2015</c:v>
                </c:pt>
                <c:pt idx="409">
                  <c:v>Feb-2015</c:v>
                </c:pt>
                <c:pt idx="410">
                  <c:v>Mar-2015</c:v>
                </c:pt>
                <c:pt idx="411">
                  <c:v>Apr-2015</c:v>
                </c:pt>
                <c:pt idx="412">
                  <c:v>May-2015</c:v>
                </c:pt>
                <c:pt idx="413">
                  <c:v>Jun-2015</c:v>
                </c:pt>
                <c:pt idx="414">
                  <c:v>Jul-2015</c:v>
                </c:pt>
                <c:pt idx="415">
                  <c:v>Aug-2015</c:v>
                </c:pt>
                <c:pt idx="416">
                  <c:v>Sep-2015</c:v>
                </c:pt>
                <c:pt idx="417">
                  <c:v>Oct-2015</c:v>
                </c:pt>
                <c:pt idx="418">
                  <c:v>Nov-2015</c:v>
                </c:pt>
                <c:pt idx="419">
                  <c:v>Dec-2015</c:v>
                </c:pt>
              </c:strCache>
            </c:strRef>
          </c:xVal>
          <c:yVal>
            <c:numRef>
              <c:f>'Miami Trend'!$I$2:$I$421</c:f>
              <c:numCache>
                <c:formatCode>General</c:formatCode>
                <c:ptCount val="420"/>
                <c:pt idx="229">
                  <c:v>0</c:v>
                </c:pt>
                <c:pt idx="230">
                  <c:v>2</c:v>
                </c:pt>
                <c:pt idx="231">
                  <c:v>1.66</c:v>
                </c:pt>
                <c:pt idx="232">
                  <c:v>2.04</c:v>
                </c:pt>
                <c:pt idx="233">
                  <c:v>0</c:v>
                </c:pt>
                <c:pt idx="234">
                  <c:v>0</c:v>
                </c:pt>
                <c:pt idx="235">
                  <c:v>0</c:v>
                </c:pt>
                <c:pt idx="236">
                  <c:v>0</c:v>
                </c:pt>
                <c:pt idx="237">
                  <c:v>0</c:v>
                </c:pt>
                <c:pt idx="238">
                  <c:v>0.72</c:v>
                </c:pt>
                <c:pt idx="239">
                  <c:v>0.77</c:v>
                </c:pt>
                <c:pt idx="240">
                  <c:v>0.66</c:v>
                </c:pt>
                <c:pt idx="241">
                  <c:v>1.02</c:v>
                </c:pt>
                <c:pt idx="242">
                  <c:v>1.33</c:v>
                </c:pt>
                <c:pt idx="243">
                  <c:v>0.3</c:v>
                </c:pt>
                <c:pt idx="244">
                  <c:v>3.39</c:v>
                </c:pt>
                <c:pt idx="245">
                  <c:v>0</c:v>
                </c:pt>
                <c:pt idx="246">
                  <c:v>2.34</c:v>
                </c:pt>
                <c:pt idx="247">
                  <c:v>1.73</c:v>
                </c:pt>
                <c:pt idx="248">
                  <c:v>0</c:v>
                </c:pt>
                <c:pt idx="249">
                  <c:v>0</c:v>
                </c:pt>
                <c:pt idx="250">
                  <c:v>1.86</c:v>
                </c:pt>
                <c:pt idx="251">
                  <c:v>0.8</c:v>
                </c:pt>
                <c:pt idx="252">
                  <c:v>0.7</c:v>
                </c:pt>
                <c:pt idx="253">
                  <c:v>2.0299999999999998</c:v>
                </c:pt>
                <c:pt idx="254">
                  <c:v>0.53</c:v>
                </c:pt>
                <c:pt idx="255">
                  <c:v>2.21</c:v>
                </c:pt>
                <c:pt idx="256">
                  <c:v>1.78</c:v>
                </c:pt>
                <c:pt idx="257">
                  <c:v>0</c:v>
                </c:pt>
                <c:pt idx="258">
                  <c:v>4.07</c:v>
                </c:pt>
                <c:pt idx="259">
                  <c:v>0</c:v>
                </c:pt>
                <c:pt idx="260">
                  <c:v>0</c:v>
                </c:pt>
                <c:pt idx="261">
                  <c:v>0</c:v>
                </c:pt>
                <c:pt idx="262">
                  <c:v>1.19</c:v>
                </c:pt>
                <c:pt idx="263">
                  <c:v>0.46</c:v>
                </c:pt>
                <c:pt idx="264">
                  <c:v>1.1200000000000001</c:v>
                </c:pt>
                <c:pt idx="265">
                  <c:v>1.73</c:v>
                </c:pt>
                <c:pt idx="266">
                  <c:v>3.08</c:v>
                </c:pt>
                <c:pt idx="267">
                  <c:v>2.06</c:v>
                </c:pt>
                <c:pt idx="268">
                  <c:v>2.85</c:v>
                </c:pt>
                <c:pt idx="269">
                  <c:v>2.38</c:v>
                </c:pt>
                <c:pt idx="270">
                  <c:v>2.17</c:v>
                </c:pt>
                <c:pt idx="271">
                  <c:v>1.1100000000000001</c:v>
                </c:pt>
                <c:pt idx="272">
                  <c:v>1.73</c:v>
                </c:pt>
                <c:pt idx="273">
                  <c:v>1.21</c:v>
                </c:pt>
                <c:pt idx="274">
                  <c:v>0.5</c:v>
                </c:pt>
                <c:pt idx="275">
                  <c:v>0.81</c:v>
                </c:pt>
                <c:pt idx="276">
                  <c:v>1.1200000000000001</c:v>
                </c:pt>
                <c:pt idx="277">
                  <c:v>1.48</c:v>
                </c:pt>
                <c:pt idx="278">
                  <c:v>2.11</c:v>
                </c:pt>
                <c:pt idx="279">
                  <c:v>2.44</c:v>
                </c:pt>
                <c:pt idx="280">
                  <c:v>1.99</c:v>
                </c:pt>
                <c:pt idx="281">
                  <c:v>2.5299999999999998</c:v>
                </c:pt>
                <c:pt idx="282">
                  <c:v>3.2</c:v>
                </c:pt>
                <c:pt idx="283">
                  <c:v>1.7</c:v>
                </c:pt>
                <c:pt idx="284">
                  <c:v>2.21</c:v>
                </c:pt>
                <c:pt idx="285">
                  <c:v>2.16</c:v>
                </c:pt>
                <c:pt idx="286">
                  <c:v>0.79</c:v>
                </c:pt>
                <c:pt idx="287">
                  <c:v>0.98</c:v>
                </c:pt>
                <c:pt idx="288">
                  <c:v>0.76</c:v>
                </c:pt>
                <c:pt idx="289">
                  <c:v>0.86</c:v>
                </c:pt>
                <c:pt idx="290">
                  <c:v>1.32</c:v>
                </c:pt>
                <c:pt idx="291">
                  <c:v>1.41</c:v>
                </c:pt>
                <c:pt idx="292">
                  <c:v>2.81</c:v>
                </c:pt>
                <c:pt idx="293">
                  <c:v>3.14</c:v>
                </c:pt>
                <c:pt idx="294">
                  <c:v>0</c:v>
                </c:pt>
                <c:pt idx="295">
                  <c:v>1.51</c:v>
                </c:pt>
                <c:pt idx="296">
                  <c:v>1.36</c:v>
                </c:pt>
                <c:pt idx="297">
                  <c:v>1.54</c:v>
                </c:pt>
                <c:pt idx="298">
                  <c:v>1.53</c:v>
                </c:pt>
                <c:pt idx="299">
                  <c:v>0.92</c:v>
                </c:pt>
                <c:pt idx="300">
                  <c:v>0.56000000000000005</c:v>
                </c:pt>
                <c:pt idx="301">
                  <c:v>1.17</c:v>
                </c:pt>
                <c:pt idx="302">
                  <c:v>2.4700000000000002</c:v>
                </c:pt>
                <c:pt idx="303">
                  <c:v>1.68</c:v>
                </c:pt>
                <c:pt idx="304">
                  <c:v>2.31</c:v>
                </c:pt>
                <c:pt idx="305">
                  <c:v>3.2</c:v>
                </c:pt>
                <c:pt idx="306">
                  <c:v>2.6</c:v>
                </c:pt>
                <c:pt idx="307">
                  <c:v>1.69</c:v>
                </c:pt>
                <c:pt idx="308">
                  <c:v>2.73</c:v>
                </c:pt>
                <c:pt idx="309">
                  <c:v>0.56000000000000005</c:v>
                </c:pt>
                <c:pt idx="310">
                  <c:v>0.82</c:v>
                </c:pt>
                <c:pt idx="311">
                  <c:v>1.39</c:v>
                </c:pt>
                <c:pt idx="312">
                  <c:v>1.6</c:v>
                </c:pt>
                <c:pt idx="313">
                  <c:v>1.49</c:v>
                </c:pt>
                <c:pt idx="314">
                  <c:v>1.83</c:v>
                </c:pt>
                <c:pt idx="315">
                  <c:v>2.2400000000000002</c:v>
                </c:pt>
                <c:pt idx="316">
                  <c:v>2.88</c:v>
                </c:pt>
                <c:pt idx="317">
                  <c:v>1.8</c:v>
                </c:pt>
                <c:pt idx="318">
                  <c:v>3.5</c:v>
                </c:pt>
                <c:pt idx="319">
                  <c:v>3.11</c:v>
                </c:pt>
                <c:pt idx="320">
                  <c:v>1.89</c:v>
                </c:pt>
                <c:pt idx="321">
                  <c:v>1.68</c:v>
                </c:pt>
                <c:pt idx="322">
                  <c:v>1.05</c:v>
                </c:pt>
                <c:pt idx="323">
                  <c:v>1.0900000000000001</c:v>
                </c:pt>
                <c:pt idx="324">
                  <c:v>0.82</c:v>
                </c:pt>
                <c:pt idx="325">
                  <c:v>0.99</c:v>
                </c:pt>
                <c:pt idx="326">
                  <c:v>2.44</c:v>
                </c:pt>
                <c:pt idx="327">
                  <c:v>2.09</c:v>
                </c:pt>
                <c:pt idx="328">
                  <c:v>1.7</c:v>
                </c:pt>
                <c:pt idx="329">
                  <c:v>1.79</c:v>
                </c:pt>
                <c:pt idx="330">
                  <c:v>2.0499999999999998</c:v>
                </c:pt>
                <c:pt idx="331">
                  <c:v>1.6</c:v>
                </c:pt>
                <c:pt idx="332">
                  <c:v>1.71</c:v>
                </c:pt>
                <c:pt idx="333">
                  <c:v>0.76</c:v>
                </c:pt>
                <c:pt idx="334">
                  <c:v>1.03</c:v>
                </c:pt>
                <c:pt idx="335">
                  <c:v>0.6</c:v>
                </c:pt>
                <c:pt idx="336">
                  <c:v>0.87</c:v>
                </c:pt>
                <c:pt idx="337">
                  <c:v>0.73</c:v>
                </c:pt>
                <c:pt idx="338">
                  <c:v>0.66</c:v>
                </c:pt>
                <c:pt idx="339">
                  <c:v>1.82</c:v>
                </c:pt>
                <c:pt idx="340">
                  <c:v>2.5499999999999998</c:v>
                </c:pt>
                <c:pt idx="341">
                  <c:v>3.29</c:v>
                </c:pt>
                <c:pt idx="342">
                  <c:v>4.41</c:v>
                </c:pt>
                <c:pt idx="343">
                  <c:v>1.67</c:v>
                </c:pt>
                <c:pt idx="344">
                  <c:v>1.01</c:v>
                </c:pt>
                <c:pt idx="345">
                  <c:v>1.24</c:v>
                </c:pt>
                <c:pt idx="346">
                  <c:v>0.69</c:v>
                </c:pt>
                <c:pt idx="347">
                  <c:v>0.63</c:v>
                </c:pt>
                <c:pt idx="348">
                  <c:v>0.67</c:v>
                </c:pt>
                <c:pt idx="349">
                  <c:v>0.99</c:v>
                </c:pt>
                <c:pt idx="350">
                  <c:v>1.58</c:v>
                </c:pt>
                <c:pt idx="351">
                  <c:v>1.94</c:v>
                </c:pt>
                <c:pt idx="352">
                  <c:v>2.14</c:v>
                </c:pt>
                <c:pt idx="353">
                  <c:v>1.81</c:v>
                </c:pt>
                <c:pt idx="354">
                  <c:v>2.41</c:v>
                </c:pt>
                <c:pt idx="355">
                  <c:v>2.0499999999999998</c:v>
                </c:pt>
                <c:pt idx="356">
                  <c:v>1.45</c:v>
                </c:pt>
                <c:pt idx="357">
                  <c:v>1.03</c:v>
                </c:pt>
                <c:pt idx="358">
                  <c:v>0.92</c:v>
                </c:pt>
                <c:pt idx="359">
                  <c:v>1.04</c:v>
                </c:pt>
                <c:pt idx="360">
                  <c:v>0.8</c:v>
                </c:pt>
                <c:pt idx="361">
                  <c:v>1.77</c:v>
                </c:pt>
                <c:pt idx="362">
                  <c:v>2.31</c:v>
                </c:pt>
                <c:pt idx="363">
                  <c:v>1.64</c:v>
                </c:pt>
                <c:pt idx="364">
                  <c:v>1.92</c:v>
                </c:pt>
                <c:pt idx="365">
                  <c:v>4.99</c:v>
                </c:pt>
                <c:pt idx="366">
                  <c:v>1.24</c:v>
                </c:pt>
                <c:pt idx="367">
                  <c:v>3.33</c:v>
                </c:pt>
                <c:pt idx="368">
                  <c:v>1.29</c:v>
                </c:pt>
                <c:pt idx="369">
                  <c:v>0.89</c:v>
                </c:pt>
                <c:pt idx="370">
                  <c:v>1.1499999999999999</c:v>
                </c:pt>
                <c:pt idx="371">
                  <c:v>0.66</c:v>
                </c:pt>
                <c:pt idx="372">
                  <c:v>0.84</c:v>
                </c:pt>
                <c:pt idx="373">
                  <c:v>1.42</c:v>
                </c:pt>
                <c:pt idx="374">
                  <c:v>1.48</c:v>
                </c:pt>
                <c:pt idx="375">
                  <c:v>1.45</c:v>
                </c:pt>
                <c:pt idx="376">
                  <c:v>3</c:v>
                </c:pt>
                <c:pt idx="377">
                  <c:v>2.46</c:v>
                </c:pt>
                <c:pt idx="378">
                  <c:v>2.68</c:v>
                </c:pt>
                <c:pt idx="379">
                  <c:v>2.5099999999999998</c:v>
                </c:pt>
                <c:pt idx="380">
                  <c:v>1.01</c:v>
                </c:pt>
                <c:pt idx="381">
                  <c:v>1.03</c:v>
                </c:pt>
                <c:pt idx="382">
                  <c:v>1.38</c:v>
                </c:pt>
                <c:pt idx="383">
                  <c:v>0.97</c:v>
                </c:pt>
                <c:pt idx="384">
                  <c:v>1.48</c:v>
                </c:pt>
                <c:pt idx="385">
                  <c:v>1.43</c:v>
                </c:pt>
                <c:pt idx="386">
                  <c:v>1.76</c:v>
                </c:pt>
                <c:pt idx="387">
                  <c:v>2.64</c:v>
                </c:pt>
                <c:pt idx="388">
                  <c:v>1.43</c:v>
                </c:pt>
                <c:pt idx="389">
                  <c:v>2.0499999999999998</c:v>
                </c:pt>
                <c:pt idx="390">
                  <c:v>2.25</c:v>
                </c:pt>
                <c:pt idx="391">
                  <c:v>2.78</c:v>
                </c:pt>
                <c:pt idx="392">
                  <c:v>1.29</c:v>
                </c:pt>
                <c:pt idx="393">
                  <c:v>1.02</c:v>
                </c:pt>
                <c:pt idx="394">
                  <c:v>1.02</c:v>
                </c:pt>
                <c:pt idx="395">
                  <c:v>1.38</c:v>
                </c:pt>
                <c:pt idx="396">
                  <c:v>1.06</c:v>
                </c:pt>
                <c:pt idx="397">
                  <c:v>1.01</c:v>
                </c:pt>
                <c:pt idx="398">
                  <c:v>1.3</c:v>
                </c:pt>
                <c:pt idx="399">
                  <c:v>2.2000000000000002</c:v>
                </c:pt>
                <c:pt idx="400">
                  <c:v>2.15</c:v>
                </c:pt>
                <c:pt idx="401">
                  <c:v>2.41</c:v>
                </c:pt>
                <c:pt idx="402">
                  <c:v>2.67</c:v>
                </c:pt>
                <c:pt idx="403">
                  <c:v>1.47</c:v>
                </c:pt>
                <c:pt idx="404">
                  <c:v>1.7</c:v>
                </c:pt>
                <c:pt idx="405">
                  <c:v>0.85</c:v>
                </c:pt>
                <c:pt idx="406">
                  <c:v>0.65</c:v>
                </c:pt>
                <c:pt idx="407">
                  <c:v>1.77</c:v>
                </c:pt>
                <c:pt idx="408">
                  <c:v>0.78</c:v>
                </c:pt>
                <c:pt idx="409">
                  <c:v>1.5</c:v>
                </c:pt>
                <c:pt idx="410">
                  <c:v>1.73</c:v>
                </c:pt>
                <c:pt idx="411">
                  <c:v>2.17</c:v>
                </c:pt>
                <c:pt idx="412">
                  <c:v>1.33</c:v>
                </c:pt>
                <c:pt idx="413">
                  <c:v>1.5</c:v>
                </c:pt>
                <c:pt idx="414">
                  <c:v>1.5</c:v>
                </c:pt>
                <c:pt idx="415">
                  <c:v>1.38</c:v>
                </c:pt>
                <c:pt idx="416">
                  <c:v>1.41</c:v>
                </c:pt>
                <c:pt idx="417">
                  <c:v>0.85</c:v>
                </c:pt>
                <c:pt idx="418">
                  <c:v>1.04</c:v>
                </c:pt>
                <c:pt idx="419">
                  <c:v>1.22</c:v>
                </c:pt>
              </c:numCache>
            </c:numRef>
          </c:yVal>
          <c:smooth val="0"/>
        </c:ser>
        <c:dLbls>
          <c:showLegendKey val="0"/>
          <c:showVal val="0"/>
          <c:showCatName val="0"/>
          <c:showSerName val="0"/>
          <c:showPercent val="0"/>
          <c:showBubbleSize val="0"/>
        </c:dLbls>
        <c:axId val="913724112"/>
        <c:axId val="913724504"/>
      </c:scatterChart>
      <c:valAx>
        <c:axId val="913724112"/>
        <c:scaling>
          <c:orientation val="minMax"/>
        </c:scaling>
        <c:delete val="0"/>
        <c:axPos val="b"/>
        <c:title>
          <c:tx>
            <c:rich>
              <a:bodyPr/>
              <a:lstStyle/>
              <a:p>
                <a:pPr>
                  <a:defRPr sz="1600">
                    <a:solidFill>
                      <a:srgbClr val="595555"/>
                    </a:solidFill>
                  </a:defRPr>
                </a:pPr>
                <a:r>
                  <a:rPr lang="en-US" sz="1600" dirty="0">
                    <a:solidFill>
                      <a:srgbClr val="595555"/>
                    </a:solidFill>
                  </a:rPr>
                  <a:t>Months</a:t>
                </a:r>
              </a:p>
            </c:rich>
          </c:tx>
          <c:layout/>
          <c:overlay val="0"/>
        </c:title>
        <c:majorTickMark val="none"/>
        <c:minorTickMark val="none"/>
        <c:tickLblPos val="nextTo"/>
        <c:crossAx val="913724504"/>
        <c:crosses val="autoZero"/>
        <c:crossBetween val="midCat"/>
      </c:valAx>
      <c:valAx>
        <c:axId val="913724504"/>
        <c:scaling>
          <c:orientation val="minMax"/>
        </c:scaling>
        <c:delete val="0"/>
        <c:axPos val="l"/>
        <c:majorGridlines/>
        <c:title>
          <c:tx>
            <c:rich>
              <a:bodyPr/>
              <a:lstStyle/>
              <a:p>
                <a:pPr>
                  <a:defRPr sz="1600">
                    <a:solidFill>
                      <a:srgbClr val="595555"/>
                    </a:solidFill>
                  </a:defRPr>
                </a:pPr>
                <a:r>
                  <a:rPr lang="en-US" sz="1600">
                    <a:solidFill>
                      <a:srgbClr val="595555"/>
                    </a:solidFill>
                  </a:rPr>
                  <a:t>Aerosol Levels </a:t>
                </a:r>
              </a:p>
              <a:p>
                <a:pPr>
                  <a:defRPr sz="1600">
                    <a:solidFill>
                      <a:srgbClr val="595555"/>
                    </a:solidFill>
                  </a:defRPr>
                </a:pPr>
                <a:r>
                  <a:rPr lang="en-US" sz="1600" b="0">
                    <a:solidFill>
                      <a:srgbClr val="595555"/>
                    </a:solidFill>
                  </a:rPr>
                  <a:t>Station</a:t>
                </a:r>
                <a:r>
                  <a:rPr lang="en-US" sz="1600" b="0" baseline="0">
                    <a:solidFill>
                      <a:srgbClr val="595555"/>
                    </a:solidFill>
                  </a:rPr>
                  <a:t> = </a:t>
                </a:r>
                <a:r>
                  <a:rPr lang="el-GR" sz="1600" b="0" i="0" u="none" strike="noStrike" baseline="0">
                    <a:solidFill>
                      <a:srgbClr val="595555"/>
                    </a:solidFill>
                    <a:effectLst/>
                  </a:rPr>
                  <a:t>μ</a:t>
                </a:r>
                <a:r>
                  <a:rPr lang="en-US" sz="1600" b="0" i="0" u="none" strike="noStrike" baseline="0">
                    <a:solidFill>
                      <a:srgbClr val="595555"/>
                    </a:solidFill>
                    <a:effectLst/>
                  </a:rPr>
                  <a:t>g/cm^3</a:t>
                </a:r>
              </a:p>
              <a:p>
                <a:pPr>
                  <a:defRPr sz="1600">
                    <a:solidFill>
                      <a:srgbClr val="595555"/>
                    </a:solidFill>
                  </a:defRPr>
                </a:pPr>
                <a:r>
                  <a:rPr lang="en-US" sz="1600" b="0" i="0" u="none" strike="noStrike" baseline="0">
                    <a:solidFill>
                      <a:srgbClr val="595555"/>
                    </a:solidFill>
                    <a:effectLst/>
                  </a:rPr>
                  <a:t> MODIS &amp; AVHRR = 0-1*10</a:t>
                </a:r>
                <a:endParaRPr lang="en-US" sz="1600" b="0">
                  <a:solidFill>
                    <a:srgbClr val="595555"/>
                  </a:solidFill>
                </a:endParaRPr>
              </a:p>
            </c:rich>
          </c:tx>
          <c:layout>
            <c:manualLayout>
              <c:xMode val="edge"/>
              <c:yMode val="edge"/>
              <c:x val="1.0443773069969346E-2"/>
              <c:y val="0.2920503097494811"/>
            </c:manualLayout>
          </c:layout>
          <c:overlay val="0"/>
        </c:title>
        <c:numFmt formatCode="General" sourceLinked="1"/>
        <c:majorTickMark val="none"/>
        <c:minorTickMark val="none"/>
        <c:tickLblPos val="nextTo"/>
        <c:crossAx val="913724112"/>
        <c:crosses val="autoZero"/>
        <c:crossBetween val="midCat"/>
      </c:valAx>
    </c:plotArea>
    <c:legend>
      <c:legendPos val="r"/>
      <c:layout>
        <c:manualLayout>
          <c:xMode val="edge"/>
          <c:yMode val="edge"/>
          <c:x val="0.83474400595221754"/>
          <c:y val="0.21584310157454445"/>
          <c:w val="0.15661568687723457"/>
          <c:h val="0.56780834836662641"/>
        </c:manualLayout>
      </c:layout>
      <c:overlay val="0"/>
      <c:spPr>
        <a:solidFill>
          <a:schemeClr val="bg1">
            <a:lumMod val="95000"/>
          </a:schemeClr>
        </a:solidFill>
        <a:ln w="76200"/>
      </c:spPr>
      <c:txPr>
        <a:bodyPr/>
        <a:lstStyle/>
        <a:p>
          <a:pPr>
            <a:defRPr sz="1600">
              <a:solidFill>
                <a:srgbClr val="595555"/>
              </a:solidFill>
            </a:defRPr>
          </a:pPr>
          <a:endParaRPr lang="en-US"/>
        </a:p>
      </c:txPr>
    </c:legend>
    <c:plotVisOnly val="1"/>
    <c:dispBlanksAs val="gap"/>
    <c:showDLblsOverMax val="0"/>
  </c:chart>
  <c:spPr>
    <a:ln>
      <a:solidFill>
        <a:schemeClr val="tx1">
          <a:lumMod val="40000"/>
          <a:lumOff val="60000"/>
        </a:schemeClr>
      </a:solidFill>
    </a:ln>
  </c:sp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0.51146</cdr:x>
      <cdr:y>0.08457</cdr:y>
    </cdr:from>
    <cdr:to>
      <cdr:x>0.63306</cdr:x>
      <cdr:y>0.77446</cdr:y>
    </cdr:to>
    <cdr:sp macro="" textlink="">
      <cdr:nvSpPr>
        <cdr:cNvPr id="2" name="Rectangle 1"/>
        <cdr:cNvSpPr/>
      </cdr:nvSpPr>
      <cdr:spPr>
        <a:xfrm xmlns:a="http://schemas.openxmlformats.org/drawingml/2006/main">
          <a:off x="7657136" y="418260"/>
          <a:ext cx="1820594" cy="3412112"/>
        </a:xfrm>
        <a:prstGeom xmlns:a="http://schemas.openxmlformats.org/drawingml/2006/main" prst="rect">
          <a:avLst/>
        </a:prstGeom>
        <a:solidFill xmlns:a="http://schemas.openxmlformats.org/drawingml/2006/main">
          <a:schemeClr val="accent1">
            <a:alpha val="19000"/>
          </a:schemeClr>
        </a:solidFill>
        <a:ln xmlns:a="http://schemas.openxmlformats.org/drawingml/2006/main" w="0">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riculture">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7DB862"/>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4927847" y="21990384"/>
            <a:ext cx="21373432" cy="2314074"/>
          </a:xfrm>
          <a:prstGeom prst="rect">
            <a:avLst/>
          </a:prstGeom>
        </p:spPr>
        <p:txBody>
          <a:bodyPr/>
          <a:lstStyle>
            <a:lvl1pPr marL="0" indent="0" algn="l">
              <a:buNone/>
              <a:defRPr sz="16000" b="0" baseline="0">
                <a:solidFill>
                  <a:srgbClr val="7EB761"/>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3771900"/>
            <a:ext cx="27432001"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28729"/>
            <a:ext cx="27432000" cy="1878944"/>
          </a:xfrm>
          <a:prstGeom prst="rect">
            <a:avLst/>
          </a:prstGeom>
        </p:spPr>
      </p:pic>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eather">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94A3D3"/>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94A3D4"/>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Tree>
    <p:extLst>
      <p:ext uri="{BB962C8B-B14F-4D97-AF65-F5344CB8AC3E}">
        <p14:creationId xmlns:p14="http://schemas.microsoft.com/office/powerpoint/2010/main" val="571321680"/>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imate">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E9A149"/>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120352" y="22182889"/>
            <a:ext cx="20988422" cy="2314074"/>
          </a:xfrm>
          <a:prstGeom prst="rect">
            <a:avLst/>
          </a:prstGeom>
        </p:spPr>
        <p:txBody>
          <a:bodyPr/>
          <a:lstStyle>
            <a:lvl1pPr marL="0" indent="0" algn="l">
              <a:buNone/>
              <a:defRPr sz="16000" b="0" baseline="0">
                <a:solidFill>
                  <a:srgbClr val="E9A149"/>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Tree>
    <p:extLst>
      <p:ext uri="{BB962C8B-B14F-4D97-AF65-F5344CB8AC3E}">
        <p14:creationId xmlns:p14="http://schemas.microsoft.com/office/powerpoint/2010/main" val="3382560518"/>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ross Cutting">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EA7845"/>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4903784" y="21966321"/>
            <a:ext cx="21421558" cy="2314074"/>
          </a:xfrm>
          <a:prstGeom prst="rect">
            <a:avLst/>
          </a:prstGeom>
        </p:spPr>
        <p:txBody>
          <a:bodyPr/>
          <a:lstStyle>
            <a:lvl1pPr marL="0" indent="0" algn="l">
              <a:buNone/>
              <a:defRPr sz="16000" b="0" baseline="0">
                <a:solidFill>
                  <a:srgbClr val="E97845"/>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2186971387"/>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aster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586991"/>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57688F"/>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Tree>
    <p:extLst>
      <p:ext uri="{BB962C8B-B14F-4D97-AF65-F5344CB8AC3E}">
        <p14:creationId xmlns:p14="http://schemas.microsoft.com/office/powerpoint/2010/main" val="130741380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coForecasting">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218754"/>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144415" y="22206952"/>
            <a:ext cx="20940296" cy="2314074"/>
          </a:xfrm>
          <a:prstGeom prst="rect">
            <a:avLst/>
          </a:prstGeom>
        </p:spPr>
        <p:txBody>
          <a:bodyPr/>
          <a:lstStyle>
            <a:lvl1pPr marL="0" indent="0" algn="l">
              <a:buNone/>
              <a:defRPr sz="16000" b="0" baseline="0">
                <a:solidFill>
                  <a:srgbClr val="2E8652"/>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1765088460"/>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ergy">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52B37B"/>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072225" y="22134763"/>
            <a:ext cx="21084675" cy="2314074"/>
          </a:xfrm>
          <a:prstGeom prst="rect">
            <a:avLst/>
          </a:prstGeom>
        </p:spPr>
        <p:txBody>
          <a:bodyPr/>
          <a:lstStyle>
            <a:lvl1pPr marL="0" indent="0" algn="l">
              <a:buNone/>
              <a:defRPr sz="16000" b="0" baseline="0">
                <a:solidFill>
                  <a:srgbClr val="56B27B"/>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771901"/>
            <a:ext cx="27432000" cy="335280"/>
          </a:xfrm>
          <a:prstGeom prst="rect">
            <a:avLst/>
          </a:prstGeom>
        </p:spPr>
      </p:pic>
    </p:spTree>
    <p:extLst>
      <p:ext uri="{BB962C8B-B14F-4D97-AF65-F5344CB8AC3E}">
        <p14:creationId xmlns:p14="http://schemas.microsoft.com/office/powerpoint/2010/main" val="2161174045"/>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lth &amp; Air Quality">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C15442"/>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BE5341"/>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0" y="3771900"/>
            <a:ext cx="27432000" cy="335281"/>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102227128"/>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cean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2F8AB4"/>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3289B4"/>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80615"/>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1" y="3771900"/>
            <a:ext cx="27432000" cy="335280"/>
          </a:xfrm>
          <a:prstGeom prst="rect">
            <a:avLst/>
          </a:prstGeom>
        </p:spPr>
      </p:pic>
    </p:spTree>
    <p:extLst>
      <p:ext uri="{BB962C8B-B14F-4D97-AF65-F5344CB8AC3E}">
        <p14:creationId xmlns:p14="http://schemas.microsoft.com/office/powerpoint/2010/main" val="2832765254"/>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ater Resource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73A9DB"/>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75AADB"/>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3112809566"/>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23028" y="698499"/>
            <a:ext cx="2482776" cy="2512397"/>
          </a:xfrm>
          <a:prstGeom prst="rect">
            <a:avLst/>
          </a:prstGeom>
        </p:spPr>
      </p:pic>
      <p:pic>
        <p:nvPicPr>
          <p:cNvPr id="3" name="Picture 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4055554" y="776836"/>
            <a:ext cx="2844396" cy="2355721"/>
          </a:xfrm>
          <a:prstGeom prst="rect">
            <a:avLst/>
          </a:prstGeom>
        </p:spPr>
      </p:pic>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088" userDrawn="1">
          <p15:clr>
            <a:srgbClr val="F26B43"/>
          </p15:clr>
        </p15:guide>
        <p15:guide id="2" orient="horz" pos="2376" userDrawn="1">
          <p15:clr>
            <a:srgbClr val="F26B43"/>
          </p15:clr>
        </p15:guide>
        <p15:guide id="3" pos="576" userDrawn="1">
          <p15:clr>
            <a:srgbClr val="F26B43"/>
          </p15:clr>
        </p15:guide>
        <p15:guide id="4" pos="15000" userDrawn="1">
          <p15:clr>
            <a:srgbClr val="F26B43"/>
          </p15:clr>
        </p15:guide>
        <p15:guide id="5" orient="horz" pos="21624" userDrawn="1">
          <p15:clr>
            <a:srgbClr val="F26B43"/>
          </p15:clr>
        </p15:guide>
        <p15:guide id="6" orient="horz" pos="2784" userDrawn="1">
          <p15:clr>
            <a:srgbClr val="F26B43"/>
          </p15:clr>
        </p15:guide>
        <p15:guide id="7" pos="4224" userDrawn="1">
          <p15:clr>
            <a:srgbClr val="A4A3A4"/>
          </p15:clr>
        </p15:guide>
        <p15:guide id="8" pos="4512" userDrawn="1">
          <p15:clr>
            <a:srgbClr val="A4A3A4"/>
          </p15:clr>
        </p15:guide>
        <p15:guide id="9" pos="11736" userDrawn="1">
          <p15:clr>
            <a:srgbClr val="A4A3A4"/>
          </p15:clr>
        </p15:guide>
        <p15:guide id="10" pos="11424" userDrawn="1">
          <p15:clr>
            <a:srgbClr val="A4A3A4"/>
          </p15:clr>
        </p15:guide>
        <p15:guide id="11" orient="horz" pos="22416" userDrawn="1">
          <p15:clr>
            <a:srgbClr val="F26B43"/>
          </p15:clr>
        </p15:guide>
        <p15:guide id="12" orient="horz" pos="1152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2.png"/><Relationship Id="rId18" Type="http://schemas.openxmlformats.org/officeDocument/2006/relationships/image" Target="../media/image36.png"/><Relationship Id="rId26" Type="http://schemas.openxmlformats.org/officeDocument/2006/relationships/image" Target="../media/image43.png"/><Relationship Id="rId3" Type="http://schemas.openxmlformats.org/officeDocument/2006/relationships/image" Target="../media/image24.png"/><Relationship Id="rId21" Type="http://schemas.openxmlformats.org/officeDocument/2006/relationships/image" Target="../media/image39.png"/><Relationship Id="rId7" Type="http://schemas.openxmlformats.org/officeDocument/2006/relationships/image" Target="../media/image28.png"/><Relationship Id="rId12" Type="http://schemas.openxmlformats.org/officeDocument/2006/relationships/image" Target="../media/image31.jpeg"/><Relationship Id="rId17" Type="http://schemas.microsoft.com/office/2007/relationships/hdphoto" Target="../media/hdphoto3.wdp"/><Relationship Id="rId25" Type="http://schemas.openxmlformats.org/officeDocument/2006/relationships/chart" Target="../charts/chart1.xml"/><Relationship Id="rId2" Type="http://schemas.openxmlformats.org/officeDocument/2006/relationships/image" Target="../media/image23.jpeg"/><Relationship Id="rId16" Type="http://schemas.openxmlformats.org/officeDocument/2006/relationships/image" Target="../media/image35.jpeg"/><Relationship Id="rId20"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27.jpeg"/><Relationship Id="rId11" Type="http://schemas.microsoft.com/office/2007/relationships/hdphoto" Target="../media/hdphoto2.wdp"/><Relationship Id="rId24" Type="http://schemas.openxmlformats.org/officeDocument/2006/relationships/image" Target="../media/image42.png"/><Relationship Id="rId5" Type="http://schemas.openxmlformats.org/officeDocument/2006/relationships/image" Target="../media/image26.jpeg"/><Relationship Id="rId15" Type="http://schemas.openxmlformats.org/officeDocument/2006/relationships/image" Target="../media/image34.jpg"/><Relationship Id="rId23" Type="http://schemas.openxmlformats.org/officeDocument/2006/relationships/image" Target="../media/image41.png"/><Relationship Id="rId10" Type="http://schemas.openxmlformats.org/officeDocument/2006/relationships/image" Target="../media/image30.jpeg"/><Relationship Id="rId19" Type="http://schemas.openxmlformats.org/officeDocument/2006/relationships/image" Target="../media/image37.png"/><Relationship Id="rId4" Type="http://schemas.openxmlformats.org/officeDocument/2006/relationships/image" Target="../media/image25.png"/><Relationship Id="rId9" Type="http://schemas.microsoft.com/office/2007/relationships/hdphoto" Target="../media/hdphoto1.wdp"/><Relationship Id="rId14" Type="http://schemas.openxmlformats.org/officeDocument/2006/relationships/image" Target="../media/image33.png"/><Relationship Id="rId22"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6"/>
          <p:cNvSpPr txBox="1">
            <a:spLocks/>
          </p:cNvSpPr>
          <p:nvPr/>
        </p:nvSpPr>
        <p:spPr>
          <a:xfrm>
            <a:off x="987360" y="5251928"/>
            <a:ext cx="11141927" cy="526611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spcBef>
                <a:spcPts val="0"/>
              </a:spcBef>
            </a:pPr>
            <a:r>
              <a:rPr lang="en-US" sz="2400" dirty="0" smtClean="0">
                <a:solidFill>
                  <a:srgbClr val="595555"/>
                </a:solidFill>
              </a:rPr>
              <a:t>Outdoor </a:t>
            </a:r>
            <a:r>
              <a:rPr lang="en-US" sz="2400" dirty="0">
                <a:solidFill>
                  <a:srgbClr val="595555"/>
                </a:solidFill>
              </a:rPr>
              <a:t>air pollution can have severe impacts on human </a:t>
            </a:r>
            <a:r>
              <a:rPr lang="en-US" sz="2400" dirty="0" smtClean="0">
                <a:solidFill>
                  <a:srgbClr val="595555"/>
                </a:solidFill>
              </a:rPr>
              <a:t>health, with particulate </a:t>
            </a:r>
            <a:r>
              <a:rPr lang="en-US" sz="2400" dirty="0">
                <a:solidFill>
                  <a:srgbClr val="595555"/>
                </a:solidFill>
              </a:rPr>
              <a:t>matter (</a:t>
            </a:r>
            <a:r>
              <a:rPr lang="en-US" sz="2400" dirty="0" smtClean="0">
                <a:solidFill>
                  <a:srgbClr val="595555"/>
                </a:solidFill>
              </a:rPr>
              <a:t>PM) contributing to </a:t>
            </a:r>
            <a:r>
              <a:rPr lang="en-US" sz="2400" dirty="0">
                <a:solidFill>
                  <a:srgbClr val="595555"/>
                </a:solidFill>
              </a:rPr>
              <a:t>an estimated 800,000 premature deaths </a:t>
            </a:r>
            <a:r>
              <a:rPr lang="en-US" sz="2400" dirty="0" smtClean="0">
                <a:solidFill>
                  <a:srgbClr val="595555"/>
                </a:solidFill>
              </a:rPr>
              <a:t>each year. The Environmental </a:t>
            </a:r>
            <a:r>
              <a:rPr lang="en-US" sz="2400" dirty="0">
                <a:solidFill>
                  <a:srgbClr val="595555"/>
                </a:solidFill>
              </a:rPr>
              <a:t>Protection Agency (EPA) and the Centers for Disease Control and Prevention (CDC) </a:t>
            </a:r>
            <a:r>
              <a:rPr lang="en-US" sz="2400" dirty="0" smtClean="0">
                <a:solidFill>
                  <a:srgbClr val="595555"/>
                </a:solidFill>
              </a:rPr>
              <a:t>provide air </a:t>
            </a:r>
            <a:r>
              <a:rPr lang="en-US" sz="2400" dirty="0">
                <a:solidFill>
                  <a:srgbClr val="595555"/>
                </a:solidFill>
              </a:rPr>
              <a:t>quality assessments to properly mitigate </a:t>
            </a:r>
            <a:r>
              <a:rPr lang="en-US" sz="2400" dirty="0" smtClean="0">
                <a:solidFill>
                  <a:srgbClr val="595555"/>
                </a:solidFill>
              </a:rPr>
              <a:t>such adverse </a:t>
            </a:r>
            <a:r>
              <a:rPr lang="en-US" sz="2400" dirty="0">
                <a:solidFill>
                  <a:srgbClr val="595555"/>
                </a:solidFill>
              </a:rPr>
              <a:t>health </a:t>
            </a:r>
            <a:r>
              <a:rPr lang="en-US" sz="2400" dirty="0" smtClean="0">
                <a:solidFill>
                  <a:srgbClr val="595555"/>
                </a:solidFill>
              </a:rPr>
              <a:t>effects</a:t>
            </a:r>
            <a:r>
              <a:rPr lang="en-US" sz="2400" dirty="0">
                <a:solidFill>
                  <a:srgbClr val="595555"/>
                </a:solidFill>
              </a:rPr>
              <a:t>. The EPA monitors air quality levels for the United States with </a:t>
            </a:r>
            <a:r>
              <a:rPr lang="en-US" sz="2400" dirty="0" err="1" smtClean="0">
                <a:solidFill>
                  <a:srgbClr val="595555"/>
                </a:solidFill>
              </a:rPr>
              <a:t>AirNow</a:t>
            </a:r>
            <a:r>
              <a:rPr lang="en-US" sz="2400" dirty="0" smtClean="0">
                <a:solidFill>
                  <a:srgbClr val="595555"/>
                </a:solidFill>
              </a:rPr>
              <a:t> by using </a:t>
            </a:r>
            <a:r>
              <a:rPr lang="en-US" sz="2400" i="1" dirty="0" smtClean="0">
                <a:solidFill>
                  <a:srgbClr val="595555"/>
                </a:solidFill>
              </a:rPr>
              <a:t>in </a:t>
            </a:r>
            <a:r>
              <a:rPr lang="en-US" sz="2400" i="1" dirty="0">
                <a:solidFill>
                  <a:srgbClr val="595555"/>
                </a:solidFill>
              </a:rPr>
              <a:t>situ</a:t>
            </a:r>
            <a:r>
              <a:rPr lang="en-US" sz="2400" dirty="0">
                <a:solidFill>
                  <a:srgbClr val="595555"/>
                </a:solidFill>
              </a:rPr>
              <a:t> data to </a:t>
            </a:r>
            <a:r>
              <a:rPr lang="en-US" sz="2400" dirty="0" smtClean="0">
                <a:solidFill>
                  <a:srgbClr val="595555"/>
                </a:solidFill>
              </a:rPr>
              <a:t>provide real-time air quality updates. </a:t>
            </a:r>
            <a:r>
              <a:rPr lang="en-US" sz="2400" dirty="0">
                <a:solidFill>
                  <a:srgbClr val="595555"/>
                </a:solidFill>
              </a:rPr>
              <a:t>This </a:t>
            </a:r>
            <a:r>
              <a:rPr lang="en-US" sz="2400" dirty="0" smtClean="0">
                <a:solidFill>
                  <a:srgbClr val="595555"/>
                </a:solidFill>
              </a:rPr>
              <a:t>tool is </a:t>
            </a:r>
            <a:r>
              <a:rPr lang="en-US" sz="2400" dirty="0">
                <a:solidFill>
                  <a:srgbClr val="595555"/>
                </a:solidFill>
              </a:rPr>
              <a:t>limited to </a:t>
            </a:r>
            <a:r>
              <a:rPr lang="en-US" sz="2400" dirty="0" smtClean="0">
                <a:solidFill>
                  <a:srgbClr val="595555"/>
                </a:solidFill>
              </a:rPr>
              <a:t>locations of </a:t>
            </a:r>
            <a:r>
              <a:rPr lang="en-US" sz="2400" dirty="0">
                <a:solidFill>
                  <a:srgbClr val="595555"/>
                </a:solidFill>
              </a:rPr>
              <a:t>monitoring </a:t>
            </a:r>
            <a:r>
              <a:rPr lang="en-US" sz="2400" dirty="0" smtClean="0">
                <a:solidFill>
                  <a:srgbClr val="595555"/>
                </a:solidFill>
              </a:rPr>
              <a:t>stations covering the terrestrial United </a:t>
            </a:r>
            <a:r>
              <a:rPr lang="en-US" sz="2400" dirty="0">
                <a:solidFill>
                  <a:srgbClr val="595555"/>
                </a:solidFill>
              </a:rPr>
              <a:t>States. </a:t>
            </a:r>
            <a:r>
              <a:rPr lang="en-US" sz="2400" dirty="0" smtClean="0">
                <a:solidFill>
                  <a:srgbClr val="595555"/>
                </a:solidFill>
              </a:rPr>
              <a:t>As a result, there is no </a:t>
            </a:r>
            <a:r>
              <a:rPr lang="en-US" sz="2400" dirty="0">
                <a:solidFill>
                  <a:srgbClr val="595555"/>
                </a:solidFill>
              </a:rPr>
              <a:t>long-term record of air quality measurements for </a:t>
            </a:r>
            <a:r>
              <a:rPr lang="en-US" sz="2400" dirty="0" smtClean="0">
                <a:solidFill>
                  <a:srgbClr val="595555"/>
                </a:solidFill>
              </a:rPr>
              <a:t>the US coastlines. This </a:t>
            </a:r>
            <a:r>
              <a:rPr lang="en-US" sz="2400" dirty="0">
                <a:solidFill>
                  <a:srgbClr val="595555"/>
                </a:solidFill>
              </a:rPr>
              <a:t>project </a:t>
            </a:r>
            <a:r>
              <a:rPr lang="en-US" sz="2400" dirty="0" smtClean="0">
                <a:solidFill>
                  <a:srgbClr val="595555"/>
                </a:solidFill>
              </a:rPr>
              <a:t>utilizes NASA’s Aerosol </a:t>
            </a:r>
            <a:r>
              <a:rPr lang="en-US" sz="2400" dirty="0">
                <a:solidFill>
                  <a:srgbClr val="595555"/>
                </a:solidFill>
              </a:rPr>
              <a:t>Optical Depth (AOD) </a:t>
            </a:r>
            <a:r>
              <a:rPr lang="en-US" sz="2400" dirty="0" smtClean="0">
                <a:solidFill>
                  <a:srgbClr val="595555"/>
                </a:solidFill>
              </a:rPr>
              <a:t>and NOAA’s Aerosol </a:t>
            </a:r>
            <a:r>
              <a:rPr lang="en-US" sz="2400" dirty="0">
                <a:solidFill>
                  <a:srgbClr val="595555"/>
                </a:solidFill>
              </a:rPr>
              <a:t>Optical Thickness </a:t>
            </a:r>
            <a:r>
              <a:rPr lang="en-US" sz="2400" dirty="0" smtClean="0">
                <a:solidFill>
                  <a:srgbClr val="595555"/>
                </a:solidFill>
              </a:rPr>
              <a:t>(</a:t>
            </a:r>
            <a:r>
              <a:rPr lang="en-US" sz="2400" dirty="0">
                <a:solidFill>
                  <a:srgbClr val="595555"/>
                </a:solidFill>
              </a:rPr>
              <a:t>AOT) </a:t>
            </a:r>
            <a:r>
              <a:rPr lang="en-US" sz="2400" dirty="0" smtClean="0">
                <a:solidFill>
                  <a:srgbClr val="595555"/>
                </a:solidFill>
              </a:rPr>
              <a:t>datasets to create a long-term analysis of coastal Hawaii and Florida air quality from January 1981 to December 2015. This analysis will be used to identify trends in aerosol concentrations across months, seasons, and significant events. Satellite and ground station data verification will provide quantitative support for incorporating satellite data into both the EPA’s and CDC’s current air quality reporting efforts and further serve their needs by building the foundation for comprehensive air quality studies. </a:t>
            </a:r>
          </a:p>
          <a:p>
            <a:pPr algn="just">
              <a:spcBef>
                <a:spcPts val="0"/>
              </a:spcBef>
            </a:pPr>
            <a:endParaRPr lang="en-US" sz="2400" dirty="0" smtClean="0">
              <a:solidFill>
                <a:srgbClr val="595555"/>
              </a:solidFill>
            </a:endParaRPr>
          </a:p>
        </p:txBody>
      </p:sp>
      <p:pic>
        <p:nvPicPr>
          <p:cNvPr id="1028" name="Picture 4" descr="Z:\NCEI_NASA_DEVELOP\2016\2016SpringTerm\LevantClimate\Misc\Poster_Ideas\AVHRR satellite pictur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164" b="27030"/>
          <a:stretch/>
        </p:blipFill>
        <p:spPr bwMode="auto">
          <a:xfrm>
            <a:off x="9514809" y="11148377"/>
            <a:ext cx="3126137" cy="1425687"/>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up 40"/>
          <p:cNvGrpSpPr/>
          <p:nvPr/>
        </p:nvGrpSpPr>
        <p:grpSpPr>
          <a:xfrm>
            <a:off x="709492" y="12607072"/>
            <a:ext cx="12224444" cy="1246200"/>
            <a:chOff x="-11181859" y="14451129"/>
            <a:chExt cx="12224444" cy="1246200"/>
          </a:xfrm>
        </p:grpSpPr>
        <p:sp>
          <p:nvSpPr>
            <p:cNvPr id="37" name="TextBox 36"/>
            <p:cNvSpPr txBox="1"/>
            <p:nvPr/>
          </p:nvSpPr>
          <p:spPr>
            <a:xfrm>
              <a:off x="-11181859" y="14454800"/>
              <a:ext cx="3697389" cy="1200329"/>
            </a:xfrm>
            <a:prstGeom prst="rect">
              <a:avLst/>
            </a:prstGeom>
            <a:noFill/>
          </p:spPr>
          <p:txBody>
            <a:bodyPr wrap="square" rtlCol="0">
              <a:spAutoFit/>
            </a:bodyPr>
            <a:lstStyle/>
            <a:p>
              <a:pPr algn="ctr"/>
              <a:r>
                <a:rPr lang="en-US" sz="2400" dirty="0" smtClean="0">
                  <a:solidFill>
                    <a:srgbClr val="595555"/>
                  </a:solidFill>
                </a:rPr>
                <a:t>NASA Terra MODIS</a:t>
              </a:r>
            </a:p>
            <a:p>
              <a:pPr algn="ctr"/>
              <a:r>
                <a:rPr lang="en-US" sz="2400" dirty="0">
                  <a:solidFill>
                    <a:srgbClr val="595555"/>
                  </a:solidFill>
                </a:rPr>
                <a:t>0.1° resolution daily</a:t>
              </a:r>
            </a:p>
            <a:p>
              <a:endParaRPr lang="en-US" sz="2400" dirty="0">
                <a:solidFill>
                  <a:srgbClr val="595555"/>
                </a:solidFill>
              </a:endParaRPr>
            </a:p>
          </p:txBody>
        </p:sp>
        <p:sp>
          <p:nvSpPr>
            <p:cNvPr id="99" name="TextBox 98"/>
            <p:cNvSpPr txBox="1"/>
            <p:nvPr/>
          </p:nvSpPr>
          <p:spPr>
            <a:xfrm>
              <a:off x="-6646047" y="14497000"/>
              <a:ext cx="3697389" cy="1200329"/>
            </a:xfrm>
            <a:prstGeom prst="rect">
              <a:avLst/>
            </a:prstGeom>
            <a:noFill/>
          </p:spPr>
          <p:txBody>
            <a:bodyPr wrap="square" rtlCol="0">
              <a:spAutoFit/>
            </a:bodyPr>
            <a:lstStyle/>
            <a:p>
              <a:pPr algn="ctr"/>
              <a:r>
                <a:rPr lang="en-US" sz="2400" dirty="0" smtClean="0">
                  <a:solidFill>
                    <a:srgbClr val="595555"/>
                  </a:solidFill>
                </a:rPr>
                <a:t>NASA Aqua MODIS</a:t>
              </a:r>
            </a:p>
            <a:p>
              <a:pPr algn="ctr"/>
              <a:r>
                <a:rPr lang="en-US" sz="2400" dirty="0">
                  <a:solidFill>
                    <a:srgbClr val="595555"/>
                  </a:solidFill>
                </a:rPr>
                <a:t>0.1° resolution daily</a:t>
              </a:r>
            </a:p>
            <a:p>
              <a:endParaRPr lang="en-US" sz="2400" dirty="0">
                <a:solidFill>
                  <a:srgbClr val="595555"/>
                </a:solidFill>
              </a:endParaRPr>
            </a:p>
          </p:txBody>
        </p:sp>
        <p:sp>
          <p:nvSpPr>
            <p:cNvPr id="100" name="TextBox 99"/>
            <p:cNvSpPr txBox="1"/>
            <p:nvPr/>
          </p:nvSpPr>
          <p:spPr>
            <a:xfrm>
              <a:off x="-2654804" y="14451129"/>
              <a:ext cx="3697389" cy="1200329"/>
            </a:xfrm>
            <a:prstGeom prst="rect">
              <a:avLst/>
            </a:prstGeom>
            <a:noFill/>
          </p:spPr>
          <p:txBody>
            <a:bodyPr wrap="square" rtlCol="0">
              <a:spAutoFit/>
            </a:bodyPr>
            <a:lstStyle/>
            <a:p>
              <a:pPr algn="ctr"/>
              <a:r>
                <a:rPr lang="en-US" sz="2400" dirty="0" smtClean="0">
                  <a:solidFill>
                    <a:srgbClr val="595555"/>
                  </a:solidFill>
                </a:rPr>
                <a:t>NOAA AVHRR</a:t>
              </a:r>
            </a:p>
            <a:p>
              <a:pPr algn="ctr"/>
              <a:r>
                <a:rPr lang="en-US" sz="2400" dirty="0">
                  <a:solidFill>
                    <a:srgbClr val="595555"/>
                  </a:solidFill>
                </a:rPr>
                <a:t>0.1° resolution </a:t>
              </a:r>
              <a:r>
                <a:rPr lang="en-US" sz="2400" dirty="0" smtClean="0">
                  <a:solidFill>
                    <a:srgbClr val="595555"/>
                  </a:solidFill>
                </a:rPr>
                <a:t>monthly</a:t>
              </a:r>
              <a:endParaRPr lang="en-US" sz="2400" dirty="0">
                <a:solidFill>
                  <a:srgbClr val="595555"/>
                </a:solidFill>
              </a:endParaRPr>
            </a:p>
            <a:p>
              <a:endParaRPr lang="en-US" sz="2400" dirty="0">
                <a:solidFill>
                  <a:srgbClr val="595555"/>
                </a:solidFill>
              </a:endParaRPr>
            </a:p>
          </p:txBody>
        </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1561" y="11055962"/>
            <a:ext cx="1817277" cy="136800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0132" y="11376233"/>
            <a:ext cx="2308021" cy="1209146"/>
          </a:xfrm>
          <a:prstGeom prst="rect">
            <a:avLst/>
          </a:prstGeom>
        </p:spPr>
      </p:pic>
      <p:pic>
        <p:nvPicPr>
          <p:cNvPr id="36" name="Picture 35"/>
          <p:cNvPicPr>
            <a:picLocks/>
          </p:cNvPicPr>
          <p:nvPr/>
        </p:nvPicPr>
        <p:blipFill rotWithShape="1">
          <a:blip r:embed="rId5" cstate="print">
            <a:extLst>
              <a:ext uri="{28A0092B-C50C-407E-A947-70E740481C1C}">
                <a14:useLocalDpi xmlns:a14="http://schemas.microsoft.com/office/drawing/2010/main" val="0"/>
              </a:ext>
            </a:extLst>
          </a:blip>
          <a:srcRect l="5855" t="27200" r="15185" b="35800"/>
          <a:stretch/>
        </p:blipFill>
        <p:spPr>
          <a:xfrm>
            <a:off x="17735248" y="5471713"/>
            <a:ext cx="5990218" cy="3632657"/>
          </a:xfrm>
          <a:prstGeom prst="rect">
            <a:avLst/>
          </a:prstGeom>
          <a:effectLst>
            <a:softEdge rad="127000"/>
          </a:effectLst>
        </p:spPr>
      </p:pic>
      <p:pic>
        <p:nvPicPr>
          <p:cNvPr id="32" name="Picture 31"/>
          <p:cNvPicPr>
            <a:picLocks noChangeAspect="1"/>
          </p:cNvPicPr>
          <p:nvPr/>
        </p:nvPicPr>
        <p:blipFill rotWithShape="1">
          <a:blip r:embed="rId6" cstate="print">
            <a:extLst>
              <a:ext uri="{28A0092B-C50C-407E-A947-70E740481C1C}">
                <a14:useLocalDpi xmlns:a14="http://schemas.microsoft.com/office/drawing/2010/main" val="0"/>
              </a:ext>
            </a:extLst>
          </a:blip>
          <a:srcRect l="36530" t="43203" r="14293" b="33892"/>
          <a:stretch/>
        </p:blipFill>
        <p:spPr>
          <a:xfrm>
            <a:off x="17729159" y="9122291"/>
            <a:ext cx="5990218" cy="3610671"/>
          </a:xfrm>
          <a:prstGeom prst="rect">
            <a:avLst/>
          </a:prstGeom>
          <a:effectLst>
            <a:softEdge rad="127000"/>
          </a:effectLst>
        </p:spPr>
      </p:pic>
      <p:sp>
        <p:nvSpPr>
          <p:cNvPr id="17" name="Text Placeholder 16"/>
          <p:cNvSpPr>
            <a:spLocks noGrp="1"/>
          </p:cNvSpPr>
          <p:nvPr>
            <p:ph type="body" sz="quarter" idx="11"/>
          </p:nvPr>
        </p:nvSpPr>
        <p:spPr>
          <a:xfrm>
            <a:off x="3618444" y="781964"/>
            <a:ext cx="20322528" cy="2344206"/>
          </a:xfrm>
        </p:spPr>
        <p:txBody>
          <a:bodyPr anchor="ctr"/>
          <a:lstStyle/>
          <a:p>
            <a:r>
              <a:rPr lang="en-US" sz="5800" dirty="0"/>
              <a:t>Understanding the T</a:t>
            </a:r>
            <a:r>
              <a:rPr lang="en-US" sz="5800" dirty="0" smtClean="0"/>
              <a:t>emporal </a:t>
            </a:r>
            <a:r>
              <a:rPr lang="en-US" sz="5800" dirty="0"/>
              <a:t>and S</a:t>
            </a:r>
            <a:r>
              <a:rPr lang="en-US" sz="5800" dirty="0" smtClean="0"/>
              <a:t>patial </a:t>
            </a:r>
            <a:r>
              <a:rPr lang="en-US" sz="5800" dirty="0"/>
              <a:t>V</a:t>
            </a:r>
            <a:r>
              <a:rPr lang="en-US" sz="5800" dirty="0" smtClean="0"/>
              <a:t>ariation </a:t>
            </a:r>
            <a:r>
              <a:rPr lang="en-US" sz="5800" dirty="0"/>
              <a:t>of A</a:t>
            </a:r>
            <a:r>
              <a:rPr lang="en-US" sz="5800" dirty="0" smtClean="0"/>
              <a:t>ir </a:t>
            </a:r>
            <a:r>
              <a:rPr lang="en-US" sz="5800" dirty="0"/>
              <a:t>Q</a:t>
            </a:r>
            <a:r>
              <a:rPr lang="en-US" sz="5800" dirty="0" smtClean="0"/>
              <a:t>uality </a:t>
            </a:r>
            <a:r>
              <a:rPr lang="en-US" sz="5800" dirty="0"/>
              <a:t>to </a:t>
            </a:r>
            <a:r>
              <a:rPr lang="en-US" sz="5800" dirty="0" smtClean="0"/>
              <a:t>Support the </a:t>
            </a:r>
            <a:r>
              <a:rPr lang="en-US" sz="5800" dirty="0"/>
              <a:t>U</a:t>
            </a:r>
            <a:r>
              <a:rPr lang="en-US" sz="5800" dirty="0" smtClean="0"/>
              <a:t>se </a:t>
            </a:r>
            <a:r>
              <a:rPr lang="en-US" sz="5800" dirty="0"/>
              <a:t>of </a:t>
            </a:r>
            <a:r>
              <a:rPr lang="en-US" sz="5800" dirty="0" smtClean="0"/>
              <a:t>NASA Earth </a:t>
            </a:r>
            <a:r>
              <a:rPr lang="en-US" sz="5800" dirty="0"/>
              <a:t>O</a:t>
            </a:r>
            <a:r>
              <a:rPr lang="en-US" sz="5800" dirty="0" smtClean="0"/>
              <a:t>bservations</a:t>
            </a:r>
            <a:endParaRPr lang="en-US" sz="5800" dirty="0"/>
          </a:p>
        </p:txBody>
      </p:sp>
      <p:sp>
        <p:nvSpPr>
          <p:cNvPr id="5" name="Text Placeholder 4"/>
          <p:cNvSpPr>
            <a:spLocks noGrp="1"/>
          </p:cNvSpPr>
          <p:nvPr>
            <p:ph type="body" sz="quarter" idx="10"/>
          </p:nvPr>
        </p:nvSpPr>
        <p:spPr>
          <a:xfrm rot="16200000">
            <a:off x="10497734" y="17132457"/>
            <a:ext cx="30995007" cy="2958383"/>
          </a:xfrm>
        </p:spPr>
        <p:txBody>
          <a:bodyPr/>
          <a:lstStyle/>
          <a:p>
            <a:r>
              <a:rPr lang="en-US" sz="15500" b="1" dirty="0" smtClean="0"/>
              <a:t>Coastal US </a:t>
            </a:r>
            <a:r>
              <a:rPr lang="en-US" sz="15500" dirty="0" smtClean="0"/>
              <a:t>Health &amp; Air Quality</a:t>
            </a:r>
            <a:endParaRPr lang="en-US" sz="15500" dirty="0"/>
          </a:p>
        </p:txBody>
      </p:sp>
      <p:sp>
        <p:nvSpPr>
          <p:cNvPr id="9" name="Text Placeholder 16"/>
          <p:cNvSpPr txBox="1">
            <a:spLocks/>
          </p:cNvSpPr>
          <p:nvPr/>
        </p:nvSpPr>
        <p:spPr>
          <a:xfrm>
            <a:off x="530944" y="33657794"/>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sz="2400" dirty="0" smtClean="0">
                <a:solidFill>
                  <a:srgbClr val="595555"/>
                </a:solidFill>
              </a:rPr>
              <a:t>Christie Stevens</a:t>
            </a:r>
          </a:p>
          <a:p>
            <a:pPr algn="ctr">
              <a:lnSpc>
                <a:spcPct val="100000"/>
              </a:lnSpc>
              <a:spcBef>
                <a:spcPts val="0"/>
              </a:spcBef>
            </a:pPr>
            <a:r>
              <a:rPr lang="en-US" sz="2400" i="1" dirty="0" smtClean="0">
                <a:solidFill>
                  <a:srgbClr val="595555"/>
                </a:solidFill>
              </a:rPr>
              <a:t>Project Lead</a:t>
            </a:r>
          </a:p>
        </p:txBody>
      </p:sp>
      <p:sp>
        <p:nvSpPr>
          <p:cNvPr id="11" name="Text Placeholder 16"/>
          <p:cNvSpPr txBox="1">
            <a:spLocks/>
          </p:cNvSpPr>
          <p:nvPr/>
        </p:nvSpPr>
        <p:spPr>
          <a:xfrm>
            <a:off x="16908985" y="31421640"/>
            <a:ext cx="6868425" cy="391032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spcBef>
                <a:spcPts val="0"/>
              </a:spcBef>
            </a:pPr>
            <a:r>
              <a:rPr lang="en-US" sz="2400" dirty="0" smtClean="0">
                <a:solidFill>
                  <a:srgbClr val="595555"/>
                </a:solidFill>
              </a:rPr>
              <a:t>We would like to thank Annette Hollingshead, </a:t>
            </a:r>
            <a:r>
              <a:rPr lang="en-US" sz="2400" i="1" dirty="0" smtClean="0">
                <a:solidFill>
                  <a:srgbClr val="595555"/>
                </a:solidFill>
              </a:rPr>
              <a:t>Science Advisor, </a:t>
            </a:r>
            <a:r>
              <a:rPr lang="en-US" sz="2400" dirty="0">
                <a:solidFill>
                  <a:srgbClr val="595555"/>
                </a:solidFill>
              </a:rPr>
              <a:t> </a:t>
            </a:r>
            <a:r>
              <a:rPr lang="en-US" sz="2400" dirty="0" smtClean="0">
                <a:solidFill>
                  <a:srgbClr val="595555"/>
                </a:solidFill>
              </a:rPr>
              <a:t>Global Science and Technology,  Dr. </a:t>
            </a:r>
            <a:r>
              <a:rPr lang="en-US" sz="2400" dirty="0" err="1" smtClean="0">
                <a:solidFill>
                  <a:srgbClr val="595555"/>
                </a:solidFill>
              </a:rPr>
              <a:t>Xuepeng</a:t>
            </a:r>
            <a:r>
              <a:rPr lang="en-US" sz="2400" dirty="0" smtClean="0">
                <a:solidFill>
                  <a:srgbClr val="595555"/>
                </a:solidFill>
              </a:rPr>
              <a:t> Zhao, NCEI , Alec </a:t>
            </a:r>
            <a:r>
              <a:rPr lang="en-US" sz="2400" dirty="0" err="1" smtClean="0">
                <a:solidFill>
                  <a:srgbClr val="595555"/>
                </a:solidFill>
              </a:rPr>
              <a:t>Courtright</a:t>
            </a:r>
            <a:r>
              <a:rPr lang="en-US" sz="2400" dirty="0" smtClean="0">
                <a:solidFill>
                  <a:srgbClr val="595555"/>
                </a:solidFill>
              </a:rPr>
              <a:t>, </a:t>
            </a:r>
            <a:r>
              <a:rPr lang="en-US" sz="2400" i="1" dirty="0" smtClean="0">
                <a:solidFill>
                  <a:srgbClr val="595555"/>
                </a:solidFill>
              </a:rPr>
              <a:t>Center Lead </a:t>
            </a:r>
            <a:r>
              <a:rPr lang="en-US" sz="2400" dirty="0" smtClean="0">
                <a:solidFill>
                  <a:srgbClr val="595555"/>
                </a:solidFill>
              </a:rPr>
              <a:t>at NOAA NCEI, Emma </a:t>
            </a:r>
            <a:r>
              <a:rPr lang="en-US" sz="2400" dirty="0" err="1" smtClean="0">
                <a:solidFill>
                  <a:srgbClr val="595555"/>
                </a:solidFill>
              </a:rPr>
              <a:t>Baghel</a:t>
            </a:r>
            <a:r>
              <a:rPr lang="en-US" sz="2400" dirty="0" smtClean="0">
                <a:solidFill>
                  <a:srgbClr val="595555"/>
                </a:solidFill>
              </a:rPr>
              <a:t>, </a:t>
            </a:r>
            <a:r>
              <a:rPr lang="en-US" sz="2400" i="1" dirty="0" smtClean="0">
                <a:solidFill>
                  <a:srgbClr val="595555"/>
                </a:solidFill>
              </a:rPr>
              <a:t>Assistant Center Lead </a:t>
            </a:r>
            <a:r>
              <a:rPr lang="en-US" sz="2400" dirty="0" smtClean="0">
                <a:solidFill>
                  <a:srgbClr val="595555"/>
                </a:solidFill>
              </a:rPr>
              <a:t>at NOAA NCEI</a:t>
            </a:r>
            <a:r>
              <a:rPr lang="en-US" sz="2400" i="1" dirty="0" smtClean="0">
                <a:solidFill>
                  <a:srgbClr val="595555"/>
                </a:solidFill>
              </a:rPr>
              <a:t> </a:t>
            </a:r>
            <a:r>
              <a:rPr lang="en-US" sz="2400" dirty="0" smtClean="0">
                <a:solidFill>
                  <a:srgbClr val="595555"/>
                </a:solidFill>
              </a:rPr>
              <a:t>and the US EPA and CDC, </a:t>
            </a:r>
            <a:r>
              <a:rPr lang="en-US" sz="2400" i="1" dirty="0" smtClean="0">
                <a:solidFill>
                  <a:srgbClr val="595555"/>
                </a:solidFill>
              </a:rPr>
              <a:t>end-users. </a:t>
            </a:r>
            <a:r>
              <a:rPr lang="en-US" sz="2400" dirty="0" smtClean="0">
                <a:solidFill>
                  <a:srgbClr val="595555"/>
                </a:solidFill>
              </a:rPr>
              <a:t> </a:t>
            </a:r>
          </a:p>
          <a:p>
            <a:r>
              <a:rPr lang="en-US" sz="1400" i="1" dirty="0">
                <a:solidFill>
                  <a:srgbClr val="595555"/>
                </a:solidFill>
              </a:rPr>
              <a:t>Any opinions, findings, and conclusions or recommendations expressed in this material are those of the author(s) and do not necessarily reflect the views of the National Aeronautics and Space Administration. </a:t>
            </a:r>
            <a:r>
              <a:rPr lang="en-US" sz="1400" i="1" dirty="0">
                <a:solidFill>
                  <a:srgbClr val="595555"/>
                </a:solidFill>
                <a:ea typeface="Questrial"/>
                <a:cs typeface="Arial" panose="020B0604020202020204" pitchFamily="34" charset="0"/>
                <a:sym typeface="Questrial"/>
              </a:rPr>
              <a:t>This material is based upon work supported by NASA through contract NNL11AA00B and cooperative agreement NNX14AB60A.</a:t>
            </a:r>
            <a:endParaRPr lang="en-US" sz="1400" i="1" dirty="0">
              <a:solidFill>
                <a:srgbClr val="595555"/>
              </a:solidFill>
            </a:endParaRPr>
          </a:p>
        </p:txBody>
      </p:sp>
      <p:sp>
        <p:nvSpPr>
          <p:cNvPr id="8" name="Text Placeholder 16"/>
          <p:cNvSpPr txBox="1">
            <a:spLocks/>
          </p:cNvSpPr>
          <p:nvPr/>
        </p:nvSpPr>
        <p:spPr>
          <a:xfrm>
            <a:off x="909346" y="21889993"/>
            <a:ext cx="12775749" cy="479881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sz="2400" dirty="0" smtClean="0">
              <a:solidFill>
                <a:schemeClr val="tx1">
                  <a:lumMod val="75000"/>
                </a:schemeClr>
              </a:solidFill>
            </a:endParaRPr>
          </a:p>
        </p:txBody>
      </p:sp>
      <p:sp>
        <p:nvSpPr>
          <p:cNvPr id="12" name="Text Placeholder 16"/>
          <p:cNvSpPr txBox="1">
            <a:spLocks/>
          </p:cNvSpPr>
          <p:nvPr/>
        </p:nvSpPr>
        <p:spPr>
          <a:xfrm>
            <a:off x="876725" y="27493533"/>
            <a:ext cx="10972800" cy="294021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BE5341"/>
              </a:buClr>
            </a:pPr>
            <a:r>
              <a:rPr lang="en-US" sz="2400" dirty="0" smtClean="0">
                <a:solidFill>
                  <a:srgbClr val="595555"/>
                </a:solidFill>
              </a:rPr>
              <a:t>AOT </a:t>
            </a:r>
            <a:r>
              <a:rPr lang="en-US" sz="2400" dirty="0">
                <a:solidFill>
                  <a:srgbClr val="595555"/>
                </a:solidFill>
              </a:rPr>
              <a:t>and AOD </a:t>
            </a:r>
            <a:r>
              <a:rPr lang="en-US" sz="2400" dirty="0" smtClean="0">
                <a:solidFill>
                  <a:srgbClr val="595555"/>
                </a:solidFill>
              </a:rPr>
              <a:t>values follow similar trends </a:t>
            </a:r>
            <a:r>
              <a:rPr lang="en-US" sz="2400" dirty="0">
                <a:solidFill>
                  <a:srgbClr val="595555"/>
                </a:solidFill>
              </a:rPr>
              <a:t>as g</a:t>
            </a:r>
            <a:r>
              <a:rPr lang="en-US" sz="2400" dirty="0" smtClean="0">
                <a:solidFill>
                  <a:srgbClr val="595555"/>
                </a:solidFill>
              </a:rPr>
              <a:t>round </a:t>
            </a:r>
            <a:r>
              <a:rPr lang="en-US" sz="2400" dirty="0">
                <a:solidFill>
                  <a:srgbClr val="595555"/>
                </a:solidFill>
              </a:rPr>
              <a:t>station PM2.5 values </a:t>
            </a:r>
            <a:r>
              <a:rPr lang="en-US" sz="2400" dirty="0" smtClean="0">
                <a:solidFill>
                  <a:srgbClr val="595555"/>
                </a:solidFill>
              </a:rPr>
              <a:t>when comparing monthly averages from 1981 - 2015.</a:t>
            </a:r>
          </a:p>
          <a:p>
            <a:pPr marL="347663" indent="-347663">
              <a:buClr>
                <a:srgbClr val="BE5341"/>
              </a:buClr>
            </a:pPr>
            <a:r>
              <a:rPr lang="en-US" sz="2400" dirty="0" smtClean="0">
                <a:solidFill>
                  <a:srgbClr val="595555"/>
                </a:solidFill>
              </a:rPr>
              <a:t>Satellite-observed measurements generally show a stronger correlation with </a:t>
            </a:r>
            <a:r>
              <a:rPr lang="en-US" sz="2400" i="1" dirty="0" smtClean="0">
                <a:solidFill>
                  <a:srgbClr val="595555"/>
                </a:solidFill>
              </a:rPr>
              <a:t>in situ </a:t>
            </a:r>
            <a:r>
              <a:rPr lang="en-US" sz="2400" dirty="0" smtClean="0">
                <a:solidFill>
                  <a:srgbClr val="595555"/>
                </a:solidFill>
              </a:rPr>
              <a:t>values in Florida than they do Hawaii, possibly due to the high variability of Hawaii’s wind regimes.</a:t>
            </a:r>
          </a:p>
          <a:p>
            <a:pPr marL="347663" indent="-347663">
              <a:buClr>
                <a:srgbClr val="BE5341"/>
              </a:buClr>
            </a:pPr>
            <a:r>
              <a:rPr lang="en-US" sz="2400" dirty="0" smtClean="0">
                <a:solidFill>
                  <a:srgbClr val="595555"/>
                </a:solidFill>
              </a:rPr>
              <a:t>Providing satellite-derived climatologies</a:t>
            </a:r>
            <a:r>
              <a:rPr lang="en-US" sz="2400" dirty="0">
                <a:solidFill>
                  <a:srgbClr val="595555"/>
                </a:solidFill>
              </a:rPr>
              <a:t> </a:t>
            </a:r>
            <a:r>
              <a:rPr lang="en-US" sz="2400" dirty="0" smtClean="0">
                <a:solidFill>
                  <a:srgbClr val="595555"/>
                </a:solidFill>
              </a:rPr>
              <a:t>to our end-users will enable them to incorporate long-term aerosol trends into further studies. </a:t>
            </a:r>
          </a:p>
          <a:p>
            <a:pPr marL="347663" indent="-347663">
              <a:buClr>
                <a:srgbClr val="BE5341"/>
              </a:buClr>
            </a:pPr>
            <a:endParaRPr lang="en-US" sz="2400" dirty="0" smtClean="0">
              <a:solidFill>
                <a:srgbClr val="595555"/>
              </a:solidFill>
            </a:endParaRPr>
          </a:p>
        </p:txBody>
      </p:sp>
      <p:sp>
        <p:nvSpPr>
          <p:cNvPr id="15" name="Text Placeholder 16"/>
          <p:cNvSpPr txBox="1">
            <a:spLocks/>
          </p:cNvSpPr>
          <p:nvPr/>
        </p:nvSpPr>
        <p:spPr>
          <a:xfrm>
            <a:off x="16734165" y="14280396"/>
            <a:ext cx="7085186" cy="3340906"/>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lgn="just">
              <a:buClr>
                <a:srgbClr val="BE5341"/>
              </a:buClr>
            </a:pPr>
            <a:r>
              <a:rPr lang="en-US" sz="2400" b="1" dirty="0">
                <a:solidFill>
                  <a:srgbClr val="C15442"/>
                </a:solidFill>
              </a:rPr>
              <a:t>Create</a:t>
            </a:r>
            <a:r>
              <a:rPr lang="en-US" sz="2400" dirty="0">
                <a:solidFill>
                  <a:schemeClr val="tx1">
                    <a:lumMod val="75000"/>
                  </a:schemeClr>
                </a:solidFill>
              </a:rPr>
              <a:t> </a:t>
            </a:r>
            <a:r>
              <a:rPr lang="en-US" sz="2400" dirty="0" smtClean="0">
                <a:solidFill>
                  <a:schemeClr val="tx1">
                    <a:lumMod val="75000"/>
                  </a:schemeClr>
                </a:solidFill>
              </a:rPr>
              <a:t>a </a:t>
            </a:r>
            <a:r>
              <a:rPr lang="en-US" sz="2400" dirty="0" smtClean="0">
                <a:solidFill>
                  <a:srgbClr val="595555"/>
                </a:solidFill>
              </a:rPr>
              <a:t>comprehensive climatology for </a:t>
            </a:r>
            <a:r>
              <a:rPr lang="en-US" sz="2400" dirty="0">
                <a:solidFill>
                  <a:srgbClr val="595555"/>
                </a:solidFill>
              </a:rPr>
              <a:t>Hawaii and Florida </a:t>
            </a:r>
            <a:r>
              <a:rPr lang="en-US" sz="2400" dirty="0" smtClean="0">
                <a:solidFill>
                  <a:srgbClr val="595555"/>
                </a:solidFill>
              </a:rPr>
              <a:t>to aid the EPA and CDC in assessing abnormally high aerosol estimates</a:t>
            </a:r>
            <a:endParaRPr lang="en-US" sz="2400" dirty="0">
              <a:solidFill>
                <a:srgbClr val="595555"/>
              </a:solidFill>
            </a:endParaRPr>
          </a:p>
          <a:p>
            <a:pPr marL="347663" indent="-347663" algn="just">
              <a:buClr>
                <a:srgbClr val="BE5341"/>
              </a:buClr>
            </a:pPr>
            <a:r>
              <a:rPr lang="en-US" sz="2400" b="1" dirty="0">
                <a:solidFill>
                  <a:srgbClr val="C15442"/>
                </a:solidFill>
              </a:rPr>
              <a:t>Analyze</a:t>
            </a:r>
            <a:r>
              <a:rPr lang="en-US" sz="2400" dirty="0">
                <a:solidFill>
                  <a:schemeClr val="tx1">
                    <a:lumMod val="75000"/>
                  </a:schemeClr>
                </a:solidFill>
              </a:rPr>
              <a:t> </a:t>
            </a:r>
            <a:r>
              <a:rPr lang="en-US" sz="2400" dirty="0">
                <a:solidFill>
                  <a:srgbClr val="595555"/>
                </a:solidFill>
              </a:rPr>
              <a:t>long-term trends in air quality levels through seasonal variations and case studies with Hawaii’s </a:t>
            </a:r>
            <a:r>
              <a:rPr lang="en-US" sz="2400" dirty="0" smtClean="0">
                <a:solidFill>
                  <a:srgbClr val="595555"/>
                </a:solidFill>
              </a:rPr>
              <a:t>VOG and </a:t>
            </a:r>
            <a:r>
              <a:rPr lang="en-US" sz="2400" dirty="0">
                <a:solidFill>
                  <a:srgbClr val="595555"/>
                </a:solidFill>
              </a:rPr>
              <a:t>Florida’s sugarcane </a:t>
            </a:r>
            <a:r>
              <a:rPr lang="en-US" sz="2400" dirty="0" smtClean="0">
                <a:solidFill>
                  <a:srgbClr val="595555"/>
                </a:solidFill>
              </a:rPr>
              <a:t>burning events</a:t>
            </a:r>
            <a:endParaRPr lang="en-US" sz="2400" dirty="0">
              <a:solidFill>
                <a:srgbClr val="595555"/>
              </a:solidFill>
            </a:endParaRPr>
          </a:p>
          <a:p>
            <a:pPr marL="347663" indent="-347663" algn="just">
              <a:buClr>
                <a:srgbClr val="BE5341"/>
              </a:buClr>
            </a:pPr>
            <a:r>
              <a:rPr lang="en-US" sz="2400" b="1" dirty="0" smtClean="0">
                <a:solidFill>
                  <a:srgbClr val="C15442"/>
                </a:solidFill>
              </a:rPr>
              <a:t>Evaluate</a:t>
            </a:r>
            <a:r>
              <a:rPr lang="en-US" sz="2400" dirty="0" smtClean="0">
                <a:solidFill>
                  <a:schemeClr val="tx1">
                    <a:lumMod val="75000"/>
                  </a:schemeClr>
                </a:solidFill>
              </a:rPr>
              <a:t> </a:t>
            </a:r>
            <a:r>
              <a:rPr lang="en-US" sz="2400" dirty="0">
                <a:solidFill>
                  <a:srgbClr val="595555"/>
                </a:solidFill>
              </a:rPr>
              <a:t>satellite and </a:t>
            </a:r>
            <a:r>
              <a:rPr lang="en-US" sz="2400" i="1" dirty="0">
                <a:solidFill>
                  <a:srgbClr val="595555"/>
                </a:solidFill>
              </a:rPr>
              <a:t>in situ</a:t>
            </a:r>
            <a:r>
              <a:rPr lang="en-US" sz="2400" dirty="0">
                <a:solidFill>
                  <a:srgbClr val="595555"/>
                </a:solidFill>
              </a:rPr>
              <a:t> aerosol </a:t>
            </a:r>
            <a:r>
              <a:rPr lang="en-US" sz="2400" dirty="0" smtClean="0">
                <a:solidFill>
                  <a:srgbClr val="595555"/>
                </a:solidFill>
              </a:rPr>
              <a:t>measurements using statistical methods </a:t>
            </a:r>
            <a:endParaRPr lang="en-US" sz="2400" dirty="0">
              <a:solidFill>
                <a:srgbClr val="595555"/>
              </a:solidFill>
            </a:endParaRPr>
          </a:p>
        </p:txBody>
      </p:sp>
      <p:sp>
        <p:nvSpPr>
          <p:cNvPr id="16" name="TextBox 15"/>
          <p:cNvSpPr txBox="1"/>
          <p:nvPr/>
        </p:nvSpPr>
        <p:spPr>
          <a:xfrm>
            <a:off x="915121" y="4453671"/>
            <a:ext cx="11550289" cy="769441"/>
          </a:xfrm>
          <a:prstGeom prst="rect">
            <a:avLst/>
          </a:prstGeom>
          <a:noFill/>
        </p:spPr>
        <p:txBody>
          <a:bodyPr wrap="square" rtlCol="0">
            <a:spAutoFit/>
          </a:bodyPr>
          <a:lstStyle/>
          <a:p>
            <a:r>
              <a:rPr lang="en-US" sz="4400" b="1" dirty="0" smtClean="0">
                <a:solidFill>
                  <a:srgbClr val="BE5341"/>
                </a:solidFill>
                <a:latin typeface="Century Gothic" panose="020B0502020202020204" pitchFamily="34" charset="0"/>
              </a:rPr>
              <a:t>Abstract</a:t>
            </a:r>
          </a:p>
        </p:txBody>
      </p:sp>
      <p:sp>
        <p:nvSpPr>
          <p:cNvPr id="23" name="TextBox 22"/>
          <p:cNvSpPr txBox="1"/>
          <p:nvPr/>
        </p:nvSpPr>
        <p:spPr>
          <a:xfrm>
            <a:off x="16824705" y="13510955"/>
            <a:ext cx="8229600" cy="769441"/>
          </a:xfrm>
          <a:prstGeom prst="rect">
            <a:avLst/>
          </a:prstGeom>
          <a:noFill/>
        </p:spPr>
        <p:txBody>
          <a:bodyPr wrap="square" rtlCol="0">
            <a:spAutoFit/>
          </a:bodyPr>
          <a:lstStyle/>
          <a:p>
            <a:r>
              <a:rPr lang="en-US" sz="4400" b="1" dirty="0" smtClean="0">
                <a:solidFill>
                  <a:srgbClr val="BE5341"/>
                </a:solidFill>
                <a:latin typeface="Century Gothic" panose="020B0502020202020204" pitchFamily="34" charset="0"/>
              </a:rPr>
              <a:t>Objectives</a:t>
            </a:r>
          </a:p>
        </p:txBody>
      </p:sp>
      <p:sp>
        <p:nvSpPr>
          <p:cNvPr id="24" name="TextBox 23"/>
          <p:cNvSpPr txBox="1"/>
          <p:nvPr/>
        </p:nvSpPr>
        <p:spPr>
          <a:xfrm>
            <a:off x="914399" y="13510955"/>
            <a:ext cx="4466435" cy="769441"/>
          </a:xfrm>
          <a:prstGeom prst="rect">
            <a:avLst/>
          </a:prstGeom>
          <a:noFill/>
        </p:spPr>
        <p:txBody>
          <a:bodyPr wrap="square" rtlCol="0">
            <a:spAutoFit/>
          </a:bodyPr>
          <a:lstStyle/>
          <a:p>
            <a:r>
              <a:rPr lang="en-US" sz="4400" b="1" dirty="0" smtClean="0">
                <a:solidFill>
                  <a:srgbClr val="BE5341"/>
                </a:solidFill>
                <a:latin typeface="Century Gothic" panose="020B0502020202020204" pitchFamily="34" charset="0"/>
              </a:rPr>
              <a:t>Methodology</a:t>
            </a:r>
          </a:p>
        </p:txBody>
      </p:sp>
      <p:sp>
        <p:nvSpPr>
          <p:cNvPr id="27" name="TextBox 26"/>
          <p:cNvSpPr txBox="1"/>
          <p:nvPr/>
        </p:nvSpPr>
        <p:spPr>
          <a:xfrm>
            <a:off x="924298" y="20282022"/>
            <a:ext cx="11550315" cy="769441"/>
          </a:xfrm>
          <a:prstGeom prst="rect">
            <a:avLst/>
          </a:prstGeom>
          <a:noFill/>
        </p:spPr>
        <p:txBody>
          <a:bodyPr wrap="square" rtlCol="0">
            <a:spAutoFit/>
          </a:bodyPr>
          <a:lstStyle/>
          <a:p>
            <a:r>
              <a:rPr lang="en-US" sz="4400" b="1" dirty="0" smtClean="0">
                <a:solidFill>
                  <a:srgbClr val="BE5341"/>
                </a:solidFill>
                <a:latin typeface="Century Gothic" panose="020B0502020202020204" pitchFamily="34" charset="0"/>
              </a:rPr>
              <a:t>Results</a:t>
            </a:r>
          </a:p>
        </p:txBody>
      </p:sp>
      <p:sp>
        <p:nvSpPr>
          <p:cNvPr id="28" name="TextBox 27"/>
          <p:cNvSpPr txBox="1"/>
          <p:nvPr/>
        </p:nvSpPr>
        <p:spPr>
          <a:xfrm>
            <a:off x="910233" y="26799989"/>
            <a:ext cx="8229600" cy="769441"/>
          </a:xfrm>
          <a:prstGeom prst="rect">
            <a:avLst/>
          </a:prstGeom>
          <a:noFill/>
        </p:spPr>
        <p:txBody>
          <a:bodyPr wrap="square" rtlCol="0">
            <a:spAutoFit/>
          </a:bodyPr>
          <a:lstStyle/>
          <a:p>
            <a:r>
              <a:rPr lang="en-US" sz="4400" b="1" dirty="0" smtClean="0">
                <a:solidFill>
                  <a:srgbClr val="BE5341"/>
                </a:solidFill>
                <a:latin typeface="Century Gothic" panose="020B0502020202020204" pitchFamily="34" charset="0"/>
              </a:rPr>
              <a:t>Conclusions</a:t>
            </a:r>
          </a:p>
        </p:txBody>
      </p:sp>
      <p:sp>
        <p:nvSpPr>
          <p:cNvPr id="29" name="TextBox 28"/>
          <p:cNvSpPr txBox="1"/>
          <p:nvPr/>
        </p:nvSpPr>
        <p:spPr>
          <a:xfrm>
            <a:off x="16869288" y="30572082"/>
            <a:ext cx="6840448" cy="769441"/>
          </a:xfrm>
          <a:prstGeom prst="rect">
            <a:avLst/>
          </a:prstGeom>
          <a:noFill/>
        </p:spPr>
        <p:txBody>
          <a:bodyPr wrap="square" rtlCol="0">
            <a:spAutoFit/>
          </a:bodyPr>
          <a:lstStyle/>
          <a:p>
            <a:r>
              <a:rPr lang="en-US" sz="4400" b="1" dirty="0" smtClean="0">
                <a:solidFill>
                  <a:srgbClr val="BE5341"/>
                </a:solidFill>
                <a:latin typeface="Century Gothic" panose="020B0502020202020204" pitchFamily="34" charset="0"/>
              </a:rPr>
              <a:t>Acknowledgements</a:t>
            </a:r>
          </a:p>
        </p:txBody>
      </p:sp>
      <p:sp>
        <p:nvSpPr>
          <p:cNvPr id="31" name="TextBox 30"/>
          <p:cNvSpPr txBox="1"/>
          <p:nvPr/>
        </p:nvSpPr>
        <p:spPr>
          <a:xfrm>
            <a:off x="921856" y="30557792"/>
            <a:ext cx="4542503" cy="769441"/>
          </a:xfrm>
          <a:prstGeom prst="rect">
            <a:avLst/>
          </a:prstGeom>
          <a:noFill/>
        </p:spPr>
        <p:txBody>
          <a:bodyPr wrap="square" rtlCol="0">
            <a:spAutoFit/>
          </a:bodyPr>
          <a:lstStyle/>
          <a:p>
            <a:r>
              <a:rPr lang="en-US" sz="4400" b="1" dirty="0" smtClean="0">
                <a:solidFill>
                  <a:srgbClr val="BE5341"/>
                </a:solidFill>
                <a:latin typeface="Century Gothic" panose="020B0502020202020204" pitchFamily="34" charset="0"/>
              </a:rPr>
              <a:t>Team Members</a:t>
            </a:r>
          </a:p>
        </p:txBody>
      </p:sp>
      <p:sp>
        <p:nvSpPr>
          <p:cNvPr id="34" name="Text Placeholder 16"/>
          <p:cNvSpPr txBox="1">
            <a:spLocks/>
          </p:cNvSpPr>
          <p:nvPr/>
        </p:nvSpPr>
        <p:spPr>
          <a:xfrm>
            <a:off x="2924984" y="33657794"/>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2400" dirty="0" smtClean="0">
                <a:solidFill>
                  <a:srgbClr val="595555"/>
                </a:solidFill>
              </a:rPr>
              <a:t>Toni </a:t>
            </a:r>
            <a:r>
              <a:rPr lang="en-US" sz="2400" dirty="0" err="1" smtClean="0">
                <a:solidFill>
                  <a:srgbClr val="595555"/>
                </a:solidFill>
              </a:rPr>
              <a:t>Strauch</a:t>
            </a:r>
            <a:endParaRPr lang="en-US" sz="2400" dirty="0" smtClean="0">
              <a:solidFill>
                <a:srgbClr val="595555"/>
              </a:solidFill>
            </a:endParaRPr>
          </a:p>
        </p:txBody>
      </p:sp>
      <p:sp>
        <p:nvSpPr>
          <p:cNvPr id="38" name="TextBox 37"/>
          <p:cNvSpPr txBox="1"/>
          <p:nvPr/>
        </p:nvSpPr>
        <p:spPr>
          <a:xfrm>
            <a:off x="843099" y="34704021"/>
            <a:ext cx="22237618" cy="862779"/>
          </a:xfrm>
          <a:prstGeom prst="rect">
            <a:avLst/>
          </a:prstGeom>
          <a:noFill/>
        </p:spPr>
        <p:txBody>
          <a:bodyPr wrap="square" rtlCol="0">
            <a:noAutofit/>
          </a:bodyPr>
          <a:lstStyle/>
          <a:p>
            <a:r>
              <a:rPr lang="en-US" sz="4800" dirty="0" smtClean="0">
                <a:solidFill>
                  <a:schemeClr val="bg1"/>
                </a:solidFill>
                <a:latin typeface="+mj-lt"/>
              </a:rPr>
              <a:t>NOAA National Centers for Environmental Information – Summer 2016</a:t>
            </a:r>
            <a:endParaRPr lang="en-US" sz="4800" dirty="0">
              <a:solidFill>
                <a:schemeClr val="bg1"/>
              </a:solidFill>
              <a:latin typeface="+mj-lt"/>
            </a:endParaRPr>
          </a:p>
        </p:txBody>
      </p:sp>
      <p:grpSp>
        <p:nvGrpSpPr>
          <p:cNvPr id="2" name="Group 1"/>
          <p:cNvGrpSpPr/>
          <p:nvPr/>
        </p:nvGrpSpPr>
        <p:grpSpPr>
          <a:xfrm>
            <a:off x="938368" y="31371449"/>
            <a:ext cx="2073974" cy="2098554"/>
            <a:chOff x="938368" y="31371449"/>
            <a:chExt cx="2073974" cy="2098554"/>
          </a:xfrm>
        </p:grpSpPr>
        <p:pic>
          <p:nvPicPr>
            <p:cNvPr id="19" name="Picture 18"/>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38368" y="31371449"/>
              <a:ext cx="2073974" cy="2098554"/>
            </a:xfrm>
            <a:prstGeom prst="ellipse">
              <a:avLst/>
            </a:prstGeom>
          </p:spPr>
        </p:pic>
        <p:pic>
          <p:nvPicPr>
            <p:cNvPr id="1026" name="Picture 2" descr="C:\Users\christine.stevens\Downloads\Christina Stevens (2).JPG"/>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val="0"/>
                </a:ext>
              </a:extLst>
            </a:blip>
            <a:srcRect l="26165" t="15400" r="21076" b="4224"/>
            <a:stretch/>
          </p:blipFill>
          <p:spPr bwMode="auto">
            <a:xfrm>
              <a:off x="1141866" y="31597766"/>
              <a:ext cx="1666979" cy="1645920"/>
            </a:xfrm>
            <a:prstGeom prst="ellipse">
              <a:avLst/>
            </a:prstGeom>
            <a:ln>
              <a:noFill/>
            </a:ln>
            <a:effectLst/>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3323490" y="31385116"/>
            <a:ext cx="2057404" cy="2081788"/>
            <a:chOff x="3323490" y="31385116"/>
            <a:chExt cx="2057404" cy="2081788"/>
          </a:xfrm>
        </p:grpSpPr>
        <p:pic>
          <p:nvPicPr>
            <p:cNvPr id="35" name="Picture 34"/>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23490" y="31385116"/>
              <a:ext cx="2057404" cy="2081788"/>
            </a:xfrm>
            <a:prstGeom prst="rect">
              <a:avLst/>
            </a:prstGeom>
          </p:spPr>
        </p:pic>
        <p:pic>
          <p:nvPicPr>
            <p:cNvPr id="1027" name="Picture 3" descr="C:\Users\christine.stevens\Downloads\Toni Strauch  (2).JPG"/>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val="0"/>
                </a:ext>
              </a:extLst>
            </a:blip>
            <a:srcRect l="22567" t="10513" r="20262" b="3463"/>
            <a:stretch/>
          </p:blipFill>
          <p:spPr bwMode="auto">
            <a:xfrm>
              <a:off x="3540698" y="31589807"/>
              <a:ext cx="1640822" cy="1645920"/>
            </a:xfrm>
            <a:prstGeom prst="ellipse">
              <a:avLst/>
            </a:prstGeom>
            <a:ln>
              <a:noFill/>
            </a:ln>
            <a:effectLst/>
            <a:extLst>
              <a:ext uri="{909E8E84-426E-40DD-AFC4-6F175D3DCCD1}">
                <a14:hiddenFill xmlns:a14="http://schemas.microsoft.com/office/drawing/2010/main">
                  <a:solidFill>
                    <a:srgbClr val="FFFFFF"/>
                  </a:solidFill>
                </a14:hiddenFill>
              </a:ext>
            </a:extLst>
          </p:spPr>
        </p:pic>
      </p:grpSp>
      <p:sp>
        <p:nvSpPr>
          <p:cNvPr id="26" name="TextBox 25"/>
          <p:cNvSpPr txBox="1"/>
          <p:nvPr/>
        </p:nvSpPr>
        <p:spPr>
          <a:xfrm>
            <a:off x="906837" y="10383509"/>
            <a:ext cx="8229600" cy="769441"/>
          </a:xfrm>
          <a:prstGeom prst="rect">
            <a:avLst/>
          </a:prstGeom>
          <a:noFill/>
        </p:spPr>
        <p:txBody>
          <a:bodyPr wrap="square" rtlCol="0">
            <a:spAutoFit/>
          </a:bodyPr>
          <a:lstStyle/>
          <a:p>
            <a:r>
              <a:rPr lang="en-US" sz="4400" b="1" dirty="0" smtClean="0">
                <a:solidFill>
                  <a:srgbClr val="BE5341"/>
                </a:solidFill>
                <a:latin typeface="Century Gothic" panose="020B0502020202020204" pitchFamily="34" charset="0"/>
              </a:rPr>
              <a:t>Earth Observations</a:t>
            </a:r>
          </a:p>
        </p:txBody>
      </p:sp>
      <p:sp>
        <p:nvSpPr>
          <p:cNvPr id="25" name="TextBox 24"/>
          <p:cNvSpPr txBox="1"/>
          <p:nvPr/>
        </p:nvSpPr>
        <p:spPr>
          <a:xfrm>
            <a:off x="13915857" y="4482488"/>
            <a:ext cx="8229600" cy="769441"/>
          </a:xfrm>
          <a:prstGeom prst="rect">
            <a:avLst/>
          </a:prstGeom>
          <a:noFill/>
        </p:spPr>
        <p:txBody>
          <a:bodyPr wrap="square" rtlCol="0">
            <a:spAutoFit/>
          </a:bodyPr>
          <a:lstStyle/>
          <a:p>
            <a:r>
              <a:rPr lang="en-US" sz="4400" b="1" dirty="0" smtClean="0">
                <a:solidFill>
                  <a:srgbClr val="BE5341"/>
                </a:solidFill>
                <a:latin typeface="Century Gothic" panose="020B0502020202020204" pitchFamily="34" charset="0"/>
              </a:rPr>
              <a:t>Study</a:t>
            </a:r>
            <a:r>
              <a:rPr lang="en-US" sz="4400" b="1" dirty="0" smtClean="0">
                <a:solidFill>
                  <a:srgbClr val="56B27B"/>
                </a:solidFill>
                <a:latin typeface="Century Gothic" panose="020B0502020202020204" pitchFamily="34" charset="0"/>
              </a:rPr>
              <a:t> </a:t>
            </a:r>
            <a:r>
              <a:rPr lang="en-US" sz="4400" b="1" dirty="0" smtClean="0">
                <a:solidFill>
                  <a:srgbClr val="BE5341"/>
                </a:solidFill>
                <a:latin typeface="Century Gothic" panose="020B0502020202020204" pitchFamily="34" charset="0"/>
              </a:rPr>
              <a:t>Area</a:t>
            </a:r>
          </a:p>
        </p:txBody>
      </p:sp>
      <p:sp>
        <p:nvSpPr>
          <p:cNvPr id="75" name="Text Placeholder 16"/>
          <p:cNvSpPr txBox="1">
            <a:spLocks/>
          </p:cNvSpPr>
          <p:nvPr/>
        </p:nvSpPr>
        <p:spPr>
          <a:xfrm>
            <a:off x="19181008" y="12018274"/>
            <a:ext cx="2839295" cy="98791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400" dirty="0" smtClean="0">
                <a:solidFill>
                  <a:schemeClr val="tx1">
                    <a:lumMod val="75000"/>
                  </a:schemeClr>
                </a:solidFill>
              </a:rPr>
              <a:t>Florida Coast</a:t>
            </a:r>
          </a:p>
        </p:txBody>
      </p:sp>
      <p:grpSp>
        <p:nvGrpSpPr>
          <p:cNvPr id="73" name="Group 72"/>
          <p:cNvGrpSpPr/>
          <p:nvPr/>
        </p:nvGrpSpPr>
        <p:grpSpPr>
          <a:xfrm>
            <a:off x="11965695" y="4998074"/>
            <a:ext cx="8355226" cy="8355226"/>
            <a:chOff x="285975" y="7248339"/>
            <a:chExt cx="5742313" cy="5742313"/>
          </a:xfrm>
        </p:grpSpPr>
        <p:pic>
          <p:nvPicPr>
            <p:cNvPr id="40" name="Picture 3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85975" y="7248339"/>
              <a:ext cx="5742313" cy="5742313"/>
            </a:xfrm>
            <a:prstGeom prst="ellipse">
              <a:avLst/>
            </a:prstGeom>
            <a:ln>
              <a:noFill/>
            </a:ln>
            <a:effectLst>
              <a:softEdge rad="112500"/>
            </a:effectLst>
          </p:spPr>
        </p:pic>
        <p:sp>
          <p:nvSpPr>
            <p:cNvPr id="47" name="Rectangle 46"/>
            <p:cNvSpPr/>
            <p:nvPr/>
          </p:nvSpPr>
          <p:spPr>
            <a:xfrm>
              <a:off x="2475796" y="8777219"/>
              <a:ext cx="751573" cy="69810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761915" y="9056707"/>
              <a:ext cx="751573" cy="69810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Placeholder 16"/>
          <p:cNvSpPr txBox="1">
            <a:spLocks/>
          </p:cNvSpPr>
          <p:nvPr/>
        </p:nvSpPr>
        <p:spPr>
          <a:xfrm>
            <a:off x="20767646" y="5718884"/>
            <a:ext cx="2605979" cy="53748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r"/>
            <a:r>
              <a:rPr lang="en-US" sz="2400" dirty="0" smtClean="0">
                <a:solidFill>
                  <a:schemeClr val="tx1">
                    <a:lumMod val="75000"/>
                  </a:schemeClr>
                </a:solidFill>
              </a:rPr>
              <a:t>Hawaii Coast</a:t>
            </a:r>
          </a:p>
        </p:txBody>
      </p:sp>
      <p:sp>
        <p:nvSpPr>
          <p:cNvPr id="30" name="TextBox 29"/>
          <p:cNvSpPr txBox="1"/>
          <p:nvPr/>
        </p:nvSpPr>
        <p:spPr>
          <a:xfrm>
            <a:off x="9029527" y="30572728"/>
            <a:ext cx="6475189" cy="769441"/>
          </a:xfrm>
          <a:prstGeom prst="rect">
            <a:avLst/>
          </a:prstGeom>
          <a:noFill/>
        </p:spPr>
        <p:txBody>
          <a:bodyPr wrap="square" rtlCol="0">
            <a:spAutoFit/>
          </a:bodyPr>
          <a:lstStyle/>
          <a:p>
            <a:r>
              <a:rPr lang="en-US" sz="4400" b="1" dirty="0" smtClean="0">
                <a:solidFill>
                  <a:srgbClr val="BE5341"/>
                </a:solidFill>
                <a:latin typeface="Century Gothic" panose="020B0502020202020204" pitchFamily="34" charset="0"/>
              </a:rPr>
              <a:t>Project Partners</a:t>
            </a:r>
          </a:p>
        </p:txBody>
      </p:sp>
      <p:sp>
        <p:nvSpPr>
          <p:cNvPr id="10" name="Text Placeholder 16"/>
          <p:cNvSpPr txBox="1">
            <a:spLocks/>
          </p:cNvSpPr>
          <p:nvPr/>
        </p:nvSpPr>
        <p:spPr>
          <a:xfrm>
            <a:off x="10945290" y="33344758"/>
            <a:ext cx="2840670" cy="112554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spcBef>
                <a:spcPts val="0"/>
              </a:spcBef>
            </a:pPr>
            <a:r>
              <a:rPr lang="en-US" sz="2400" dirty="0" smtClean="0">
                <a:solidFill>
                  <a:srgbClr val="595555"/>
                </a:solidFill>
              </a:rPr>
              <a:t>Centers for Disease Control and Prevention  </a:t>
            </a:r>
          </a:p>
        </p:txBody>
      </p:sp>
      <p:pic>
        <p:nvPicPr>
          <p:cNvPr id="20" name="Picture 1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390116" y="31950855"/>
            <a:ext cx="2004789" cy="1162778"/>
          </a:xfrm>
          <a:prstGeom prst="rect">
            <a:avLst/>
          </a:prstGeom>
        </p:spPr>
      </p:pic>
      <p:pic>
        <p:nvPicPr>
          <p:cNvPr id="1030" name="Picture 6" descr="https://rashmanly.files.wordpress.com/2012/11/epa-logo-gif.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842018" y="31527046"/>
            <a:ext cx="1719044" cy="1719044"/>
          </a:xfrm>
          <a:prstGeom prst="rect">
            <a:avLst/>
          </a:prstGeom>
          <a:noFill/>
          <a:extLst>
            <a:ext uri="{909E8E84-426E-40DD-AFC4-6F175D3DCCD1}">
              <a14:hiddenFill xmlns:a14="http://schemas.microsoft.com/office/drawing/2010/main">
                <a:solidFill>
                  <a:srgbClr val="FFFFFF"/>
                </a:solidFill>
              </a14:hiddenFill>
            </a:ext>
          </a:extLst>
        </p:spPr>
      </p:pic>
      <p:sp>
        <p:nvSpPr>
          <p:cNvPr id="81" name="Text Placeholder 16"/>
          <p:cNvSpPr txBox="1">
            <a:spLocks/>
          </p:cNvSpPr>
          <p:nvPr/>
        </p:nvSpPr>
        <p:spPr>
          <a:xfrm>
            <a:off x="8669577" y="33356611"/>
            <a:ext cx="2063926" cy="99731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spcBef>
                <a:spcPts val="0"/>
              </a:spcBef>
            </a:pPr>
            <a:r>
              <a:rPr lang="en-US" sz="2400" dirty="0" smtClean="0">
                <a:solidFill>
                  <a:srgbClr val="595555"/>
                </a:solidFill>
              </a:rPr>
              <a:t>Environmental Protection Agency</a:t>
            </a:r>
          </a:p>
        </p:txBody>
      </p:sp>
      <p:grpSp>
        <p:nvGrpSpPr>
          <p:cNvPr id="124" name="Group 123"/>
          <p:cNvGrpSpPr/>
          <p:nvPr/>
        </p:nvGrpSpPr>
        <p:grpSpPr>
          <a:xfrm>
            <a:off x="-448675" y="14012865"/>
            <a:ext cx="18256157" cy="6473206"/>
            <a:chOff x="-347184" y="14145888"/>
            <a:chExt cx="18256157" cy="6473206"/>
          </a:xfrm>
        </p:grpSpPr>
        <p:sp>
          <p:nvSpPr>
            <p:cNvPr id="90" name="Oval 89"/>
            <p:cNvSpPr/>
            <p:nvPr/>
          </p:nvSpPr>
          <p:spPr>
            <a:xfrm>
              <a:off x="12958065" y="15930713"/>
              <a:ext cx="2873801" cy="2873872"/>
            </a:xfrm>
            <a:prstGeom prst="ellipse">
              <a:avLst/>
            </a:prstGeom>
            <a:solidFill>
              <a:srgbClr val="88A945">
                <a:alpha val="7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1" name="Oval 90"/>
            <p:cNvSpPr/>
            <p:nvPr/>
          </p:nvSpPr>
          <p:spPr>
            <a:xfrm>
              <a:off x="11401262" y="16033630"/>
              <a:ext cx="2649478" cy="2649544"/>
            </a:xfrm>
            <a:prstGeom prst="ellipse">
              <a:avLst/>
            </a:prstGeom>
            <a:solidFill>
              <a:srgbClr val="88A945">
                <a:alpha val="70000"/>
              </a:srgbClr>
            </a:solidFill>
            <a:ln>
              <a:noFill/>
            </a:ln>
          </p:spPr>
          <p:style>
            <a:lnRef idx="2">
              <a:schemeClr val="accent6">
                <a:shade val="50000"/>
              </a:schemeClr>
            </a:lnRef>
            <a:fillRef idx="1001">
              <a:schemeClr val="lt1"/>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2" name="Oval 91"/>
            <p:cNvSpPr/>
            <p:nvPr/>
          </p:nvSpPr>
          <p:spPr>
            <a:xfrm>
              <a:off x="14950352" y="16652960"/>
              <a:ext cx="1461648" cy="1461684"/>
            </a:xfrm>
            <a:prstGeom prst="ellipse">
              <a:avLst/>
            </a:prstGeom>
            <a:solidFill>
              <a:srgbClr val="88A945">
                <a:alpha val="7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3" name="Oval 92"/>
            <p:cNvSpPr/>
            <p:nvPr/>
          </p:nvSpPr>
          <p:spPr>
            <a:xfrm>
              <a:off x="962450" y="16577630"/>
              <a:ext cx="1580855" cy="1586194"/>
            </a:xfrm>
            <a:prstGeom prst="ellipse">
              <a:avLst/>
            </a:prstGeom>
            <a:solidFill>
              <a:schemeClr val="accent6">
                <a:alpha val="70000"/>
              </a:schemeClr>
            </a:solidFill>
            <a:ln>
              <a:noFill/>
            </a:ln>
          </p:spPr>
          <p:style>
            <a:lnRef idx="2">
              <a:schemeClr val="accent6">
                <a:shade val="50000"/>
              </a:schemeClr>
            </a:lnRef>
            <a:fillRef idx="1001">
              <a:schemeClr val="lt1"/>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4" name="Oval 93"/>
            <p:cNvSpPr/>
            <p:nvPr/>
          </p:nvSpPr>
          <p:spPr>
            <a:xfrm>
              <a:off x="1925142" y="15916009"/>
              <a:ext cx="2939155" cy="2939228"/>
            </a:xfrm>
            <a:prstGeom prst="ellipse">
              <a:avLst/>
            </a:prstGeom>
            <a:solidFill>
              <a:schemeClr val="accent6">
                <a:alpha val="70000"/>
              </a:schemeClr>
            </a:solidFill>
            <a:ln>
              <a:noFill/>
            </a:ln>
          </p:spPr>
          <p:style>
            <a:lnRef idx="2">
              <a:schemeClr val="accent6">
                <a:shade val="50000"/>
              </a:schemeClr>
            </a:lnRef>
            <a:fillRef idx="1001">
              <a:schemeClr val="lt1"/>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5" name="Oval 94"/>
            <p:cNvSpPr/>
            <p:nvPr/>
          </p:nvSpPr>
          <p:spPr>
            <a:xfrm>
              <a:off x="4363868" y="16402349"/>
              <a:ext cx="2056306" cy="1967112"/>
            </a:xfrm>
            <a:prstGeom prst="ellipse">
              <a:avLst/>
            </a:prstGeom>
            <a:solidFill>
              <a:schemeClr val="accent6">
                <a:alpha val="70000"/>
              </a:schemeClr>
            </a:solidFill>
            <a:ln>
              <a:noFill/>
            </a:ln>
          </p:spPr>
          <p:style>
            <a:lnRef idx="2">
              <a:schemeClr val="accent6">
                <a:shade val="50000"/>
              </a:schemeClr>
            </a:lnRef>
            <a:fillRef idx="1001">
              <a:schemeClr val="lt1"/>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6" name="Oval 95"/>
            <p:cNvSpPr/>
            <p:nvPr/>
          </p:nvSpPr>
          <p:spPr>
            <a:xfrm>
              <a:off x="6330149" y="15754280"/>
              <a:ext cx="3218233" cy="3218313"/>
            </a:xfrm>
            <a:prstGeom prst="ellipse">
              <a:avLst/>
            </a:prstGeom>
            <a:solidFill>
              <a:schemeClr val="accent1">
                <a:lumMod val="75000"/>
                <a:alpha val="70000"/>
              </a:schemeClr>
            </a:solidFill>
            <a:ln>
              <a:noFill/>
            </a:ln>
          </p:spPr>
          <p:style>
            <a:lnRef idx="2">
              <a:schemeClr val="accent6">
                <a:shade val="50000"/>
              </a:schemeClr>
            </a:lnRef>
            <a:fillRef idx="1001">
              <a:schemeClr val="lt1"/>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7" name="Oval 96"/>
            <p:cNvSpPr/>
            <p:nvPr/>
          </p:nvSpPr>
          <p:spPr>
            <a:xfrm>
              <a:off x="8681105" y="16002382"/>
              <a:ext cx="2774882" cy="2774950"/>
            </a:xfrm>
            <a:prstGeom prst="ellipse">
              <a:avLst/>
            </a:prstGeom>
            <a:solidFill>
              <a:schemeClr val="accent1">
                <a:lumMod val="75000"/>
                <a:alpha val="70000"/>
              </a:scheme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49" name="Group 48"/>
            <p:cNvGrpSpPr/>
            <p:nvPr/>
          </p:nvGrpSpPr>
          <p:grpSpPr>
            <a:xfrm>
              <a:off x="832609" y="17972129"/>
              <a:ext cx="5130254" cy="1479314"/>
              <a:chOff x="-33388" y="-27561"/>
              <a:chExt cx="1844320" cy="531872"/>
            </a:xfrm>
          </p:grpSpPr>
          <p:sp>
            <p:nvSpPr>
              <p:cNvPr id="84" name="Oval 83"/>
              <p:cNvSpPr/>
              <p:nvPr/>
            </p:nvSpPr>
            <p:spPr>
              <a:xfrm>
                <a:off x="300650" y="-27561"/>
                <a:ext cx="394471" cy="394516"/>
              </a:xfrm>
              <a:prstGeom prst="ellipse">
                <a:avLst/>
              </a:prstGeom>
              <a:solidFill>
                <a:schemeClr val="accent6"/>
              </a:solidFill>
              <a:ln>
                <a:noFill/>
              </a:ln>
            </p:spPr>
            <p:style>
              <a:lnRef idx="2">
                <a:schemeClr val="accent6">
                  <a:shade val="50000"/>
                </a:schemeClr>
              </a:lnRef>
              <a:fillRef idx="1001">
                <a:schemeClr val="lt1"/>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5" name="Text Box 2"/>
              <p:cNvSpPr txBox="1">
                <a:spLocks noChangeArrowheads="1"/>
              </p:cNvSpPr>
              <p:nvPr/>
            </p:nvSpPr>
            <p:spPr bwMode="auto">
              <a:xfrm>
                <a:off x="-33388" y="51223"/>
                <a:ext cx="1058545" cy="236808"/>
              </a:xfrm>
              <a:prstGeom prst="rect">
                <a:avLst/>
              </a:prstGeom>
              <a:noFill/>
              <a:ln w="9525">
                <a:noFill/>
                <a:miter lim="800000"/>
                <a:headEnd/>
                <a:tailEnd/>
              </a:ln>
            </p:spPr>
            <p:txBody>
              <a:bodyPr rot="0" vert="horz" wrap="square" lIns="91440" tIns="45720" rIns="91440" bIns="45720" anchor="t" anchorCtr="0">
                <a:spAutoFit/>
              </a:bodyPr>
              <a:lstStyle/>
              <a:p>
                <a:pPr marL="0" marR="0" algn="ctr">
                  <a:lnSpc>
                    <a:spcPct val="115000"/>
                  </a:lnSpc>
                  <a:spcBef>
                    <a:spcPts val="0"/>
                  </a:spcBef>
                  <a:spcAft>
                    <a:spcPts val="0"/>
                  </a:spcAft>
                </a:pPr>
                <a:r>
                  <a:rPr lang="en-US" sz="1600" dirty="0">
                    <a:solidFill>
                      <a:srgbClr val="FFFFFF"/>
                    </a:solidFill>
                    <a:effectLst/>
                    <a:latin typeface="Century Gothic"/>
                    <a:ea typeface="Calibri"/>
                    <a:cs typeface="Times New Roman"/>
                  </a:rPr>
                  <a:t>NASA</a:t>
                </a:r>
                <a:endParaRPr lang="en-US" sz="1600" dirty="0">
                  <a:effectLst/>
                  <a:latin typeface="Calibri"/>
                  <a:ea typeface="Calibri"/>
                  <a:cs typeface="Times New Roman"/>
                </a:endParaRPr>
              </a:p>
              <a:p>
                <a:pPr marL="0" marR="0" algn="ctr">
                  <a:lnSpc>
                    <a:spcPct val="115000"/>
                  </a:lnSpc>
                  <a:spcBef>
                    <a:spcPts val="0"/>
                  </a:spcBef>
                  <a:spcAft>
                    <a:spcPts val="0"/>
                  </a:spcAft>
                </a:pPr>
                <a:r>
                  <a:rPr lang="en-US" sz="1600" dirty="0">
                    <a:solidFill>
                      <a:srgbClr val="FFFFFF"/>
                    </a:solidFill>
                    <a:effectLst/>
                    <a:latin typeface="Century Gothic"/>
                    <a:ea typeface="Calibri"/>
                    <a:cs typeface="Times New Roman"/>
                  </a:rPr>
                  <a:t>MODIS</a:t>
                </a:r>
                <a:endParaRPr lang="en-US" sz="1600" dirty="0">
                  <a:effectLst/>
                  <a:latin typeface="Calibri"/>
                  <a:ea typeface="Calibri"/>
                  <a:cs typeface="Times New Roman"/>
                </a:endParaRPr>
              </a:p>
            </p:txBody>
          </p:sp>
          <p:sp>
            <p:nvSpPr>
              <p:cNvPr id="86" name="Oval 85"/>
              <p:cNvSpPr/>
              <p:nvPr/>
            </p:nvSpPr>
            <p:spPr>
              <a:xfrm>
                <a:off x="686157" y="109795"/>
                <a:ext cx="394471" cy="394516"/>
              </a:xfrm>
              <a:prstGeom prst="ellipse">
                <a:avLst/>
              </a:prstGeom>
              <a:solidFill>
                <a:schemeClr val="accent6"/>
              </a:solidFill>
              <a:ln>
                <a:noFill/>
              </a:ln>
            </p:spPr>
            <p:style>
              <a:lnRef idx="2">
                <a:schemeClr val="accent6">
                  <a:shade val="50000"/>
                </a:schemeClr>
              </a:lnRef>
              <a:fillRef idx="1001">
                <a:schemeClr val="lt1"/>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7" name="Text Box 2"/>
              <p:cNvSpPr txBox="1">
                <a:spLocks noChangeArrowheads="1"/>
              </p:cNvSpPr>
              <p:nvPr/>
            </p:nvSpPr>
            <p:spPr bwMode="auto">
              <a:xfrm>
                <a:off x="350121" y="196488"/>
                <a:ext cx="1058545" cy="236808"/>
              </a:xfrm>
              <a:prstGeom prst="rect">
                <a:avLst/>
              </a:prstGeom>
              <a:noFill/>
              <a:ln w="9525">
                <a:noFill/>
                <a:miter lim="800000"/>
                <a:headEnd/>
                <a:tailEnd/>
              </a:ln>
            </p:spPr>
            <p:txBody>
              <a:bodyPr rot="0" vert="horz" wrap="square" lIns="91440" tIns="45720" rIns="91440" bIns="45720" anchor="t" anchorCtr="0">
                <a:spAutoFit/>
              </a:bodyPr>
              <a:lstStyle/>
              <a:p>
                <a:pPr marL="0" marR="0" algn="ctr">
                  <a:lnSpc>
                    <a:spcPct val="115000"/>
                  </a:lnSpc>
                  <a:spcBef>
                    <a:spcPts val="0"/>
                  </a:spcBef>
                  <a:spcAft>
                    <a:spcPts val="0"/>
                  </a:spcAft>
                </a:pPr>
                <a:r>
                  <a:rPr lang="en-US" sz="1600" dirty="0">
                    <a:solidFill>
                      <a:srgbClr val="FFFFFF"/>
                    </a:solidFill>
                    <a:effectLst/>
                    <a:latin typeface="Century Gothic"/>
                    <a:ea typeface="Calibri"/>
                    <a:cs typeface="Times New Roman"/>
                  </a:rPr>
                  <a:t>NOAA</a:t>
                </a:r>
                <a:endParaRPr lang="en-US" sz="1600" dirty="0">
                  <a:effectLst/>
                  <a:latin typeface="Calibri"/>
                  <a:ea typeface="Calibri"/>
                  <a:cs typeface="Times New Roman"/>
                </a:endParaRPr>
              </a:p>
              <a:p>
                <a:pPr marL="0" marR="0" algn="ctr">
                  <a:lnSpc>
                    <a:spcPct val="115000"/>
                  </a:lnSpc>
                  <a:spcBef>
                    <a:spcPts val="0"/>
                  </a:spcBef>
                  <a:spcAft>
                    <a:spcPts val="0"/>
                  </a:spcAft>
                </a:pPr>
                <a:r>
                  <a:rPr lang="en-US" sz="1600" dirty="0">
                    <a:solidFill>
                      <a:srgbClr val="FFFFFF"/>
                    </a:solidFill>
                    <a:effectLst/>
                    <a:latin typeface="Century Gothic"/>
                    <a:ea typeface="Calibri"/>
                    <a:cs typeface="Times New Roman"/>
                  </a:rPr>
                  <a:t>AVHRR</a:t>
                </a:r>
                <a:endParaRPr lang="en-US" sz="1600" dirty="0">
                  <a:effectLst/>
                  <a:latin typeface="Calibri"/>
                  <a:ea typeface="Calibri"/>
                  <a:cs typeface="Times New Roman"/>
                </a:endParaRPr>
              </a:p>
            </p:txBody>
          </p:sp>
          <p:sp>
            <p:nvSpPr>
              <p:cNvPr id="88" name="Oval 87"/>
              <p:cNvSpPr/>
              <p:nvPr/>
            </p:nvSpPr>
            <p:spPr>
              <a:xfrm>
                <a:off x="1078580" y="-27561"/>
                <a:ext cx="394471" cy="394516"/>
              </a:xfrm>
              <a:prstGeom prst="ellipse">
                <a:avLst/>
              </a:prstGeom>
              <a:solidFill>
                <a:schemeClr val="accent6"/>
              </a:solidFill>
              <a:ln>
                <a:noFill/>
              </a:ln>
            </p:spPr>
            <p:style>
              <a:lnRef idx="2">
                <a:schemeClr val="accent6">
                  <a:shade val="50000"/>
                </a:schemeClr>
              </a:lnRef>
              <a:fillRef idx="1001">
                <a:schemeClr val="lt1"/>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9" name="Text Box 2"/>
              <p:cNvSpPr txBox="1">
                <a:spLocks noChangeArrowheads="1"/>
              </p:cNvSpPr>
              <p:nvPr/>
            </p:nvSpPr>
            <p:spPr bwMode="auto">
              <a:xfrm>
                <a:off x="752387" y="49908"/>
                <a:ext cx="1058545" cy="236808"/>
              </a:xfrm>
              <a:prstGeom prst="rect">
                <a:avLst/>
              </a:prstGeom>
              <a:noFill/>
              <a:ln w="9525">
                <a:noFill/>
                <a:miter lim="800000"/>
                <a:headEnd/>
                <a:tailEnd/>
              </a:ln>
            </p:spPr>
            <p:txBody>
              <a:bodyPr rot="0" vert="horz" wrap="square" lIns="91440" tIns="45720" rIns="91440" bIns="45720" anchor="t" anchorCtr="0">
                <a:spAutoFit/>
              </a:bodyPr>
              <a:lstStyle/>
              <a:p>
                <a:pPr marL="0" marR="0" algn="ctr">
                  <a:lnSpc>
                    <a:spcPct val="115000"/>
                  </a:lnSpc>
                  <a:spcBef>
                    <a:spcPts val="0"/>
                  </a:spcBef>
                  <a:spcAft>
                    <a:spcPts val="0"/>
                  </a:spcAft>
                </a:pPr>
                <a:r>
                  <a:rPr lang="en-US" sz="1600" i="1" dirty="0" smtClean="0">
                    <a:solidFill>
                      <a:srgbClr val="FFFFFF"/>
                    </a:solidFill>
                    <a:effectLst/>
                    <a:latin typeface="Century Gothic"/>
                    <a:ea typeface="Calibri"/>
                    <a:cs typeface="Times New Roman"/>
                  </a:rPr>
                  <a:t>in </a:t>
                </a:r>
                <a:r>
                  <a:rPr lang="en-US" sz="1600" i="1" dirty="0">
                    <a:solidFill>
                      <a:srgbClr val="FFFFFF"/>
                    </a:solidFill>
                    <a:effectLst/>
                    <a:latin typeface="Century Gothic"/>
                    <a:ea typeface="Calibri"/>
                    <a:cs typeface="Times New Roman"/>
                  </a:rPr>
                  <a:t>situ</a:t>
                </a:r>
                <a:endParaRPr lang="en-US" sz="1600" dirty="0">
                  <a:effectLst/>
                  <a:latin typeface="Calibri"/>
                  <a:ea typeface="Calibri"/>
                  <a:cs typeface="Times New Roman"/>
                </a:endParaRPr>
              </a:p>
              <a:p>
                <a:pPr marL="0" marR="0" algn="ctr">
                  <a:lnSpc>
                    <a:spcPct val="115000"/>
                  </a:lnSpc>
                  <a:spcBef>
                    <a:spcPts val="0"/>
                  </a:spcBef>
                  <a:spcAft>
                    <a:spcPts val="0"/>
                  </a:spcAft>
                </a:pPr>
                <a:r>
                  <a:rPr lang="en-US" sz="1500" dirty="0" smtClean="0">
                    <a:solidFill>
                      <a:srgbClr val="FFFFFF"/>
                    </a:solidFill>
                    <a:effectLst/>
                    <a:latin typeface="Century Gothic"/>
                    <a:ea typeface="Calibri"/>
                    <a:cs typeface="Times New Roman"/>
                  </a:rPr>
                  <a:t>PM</a:t>
                </a:r>
                <a:r>
                  <a:rPr lang="en-US" sz="1500" baseline="-25000" dirty="0" smtClean="0">
                    <a:solidFill>
                      <a:srgbClr val="FFFFFF"/>
                    </a:solidFill>
                    <a:effectLst/>
                    <a:latin typeface="Century Gothic"/>
                    <a:ea typeface="Calibri"/>
                    <a:cs typeface="Times New Roman"/>
                  </a:rPr>
                  <a:t>2.5</a:t>
                </a:r>
                <a:r>
                  <a:rPr lang="en-US" sz="1500" dirty="0" smtClean="0">
                    <a:solidFill>
                      <a:srgbClr val="FFFFFF"/>
                    </a:solidFill>
                    <a:effectLst/>
                    <a:latin typeface="Century Gothic"/>
                    <a:ea typeface="Calibri"/>
                    <a:cs typeface="Times New Roman"/>
                  </a:rPr>
                  <a:t> </a:t>
                </a:r>
                <a:r>
                  <a:rPr lang="en-US" sz="1500" dirty="0">
                    <a:solidFill>
                      <a:srgbClr val="FFFFFF"/>
                    </a:solidFill>
                    <a:effectLst/>
                    <a:latin typeface="Century Gothic"/>
                    <a:ea typeface="Calibri"/>
                    <a:cs typeface="Times New Roman"/>
                  </a:rPr>
                  <a:t>PM</a:t>
                </a:r>
                <a:r>
                  <a:rPr lang="en-US" sz="1500" baseline="-25000" dirty="0">
                    <a:solidFill>
                      <a:srgbClr val="FFFFFF"/>
                    </a:solidFill>
                    <a:effectLst/>
                    <a:latin typeface="Century Gothic"/>
                    <a:ea typeface="Calibri"/>
                    <a:cs typeface="Times New Roman"/>
                  </a:rPr>
                  <a:t>10</a:t>
                </a:r>
                <a:endParaRPr lang="en-US" sz="1500" dirty="0">
                  <a:effectLst/>
                  <a:latin typeface="Calibri"/>
                  <a:ea typeface="Calibri"/>
                  <a:cs typeface="Times New Roman"/>
                </a:endParaRPr>
              </a:p>
            </p:txBody>
          </p:sp>
        </p:grpSp>
        <p:grpSp>
          <p:nvGrpSpPr>
            <p:cNvPr id="50" name="Group 49"/>
            <p:cNvGrpSpPr/>
            <p:nvPr/>
          </p:nvGrpSpPr>
          <p:grpSpPr>
            <a:xfrm>
              <a:off x="4623384" y="14941753"/>
              <a:ext cx="6575088" cy="1758625"/>
              <a:chOff x="-24036" y="0"/>
              <a:chExt cx="1808003" cy="483732"/>
            </a:xfrm>
          </p:grpSpPr>
          <p:sp>
            <p:nvSpPr>
              <p:cNvPr id="76" name="Oval 75"/>
              <p:cNvSpPr/>
              <p:nvPr/>
            </p:nvSpPr>
            <p:spPr>
              <a:xfrm>
                <a:off x="321061" y="103712"/>
                <a:ext cx="377160" cy="377276"/>
              </a:xfrm>
              <a:prstGeom prst="ellipse">
                <a:avLst/>
              </a:prstGeom>
              <a:solidFill>
                <a:schemeClr val="accent1">
                  <a:lumMod val="75000"/>
                </a:schemeClr>
              </a:solidFill>
              <a:ln>
                <a:noFill/>
              </a:ln>
            </p:spPr>
            <p:style>
              <a:lnRef idx="2">
                <a:schemeClr val="accent6">
                  <a:shade val="50000"/>
                </a:schemeClr>
              </a:lnRef>
              <a:fillRef idx="1001">
                <a:schemeClr val="lt1"/>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8" name="Text Box 2"/>
              <p:cNvSpPr txBox="1">
                <a:spLocks noChangeArrowheads="1"/>
              </p:cNvSpPr>
              <p:nvPr/>
            </p:nvSpPr>
            <p:spPr bwMode="auto">
              <a:xfrm>
                <a:off x="-24036" y="242780"/>
                <a:ext cx="1058545" cy="164518"/>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0"/>
                  </a:spcAft>
                </a:pPr>
                <a:r>
                  <a:rPr lang="en-US" sz="1600" dirty="0">
                    <a:solidFill>
                      <a:srgbClr val="FFFFFF"/>
                    </a:solidFill>
                    <a:effectLst/>
                    <a:latin typeface="Century Gothic"/>
                    <a:ea typeface="Calibri"/>
                    <a:cs typeface="Times New Roman"/>
                  </a:rPr>
                  <a:t>Climatologies </a:t>
                </a:r>
                <a:endParaRPr lang="en-US" sz="1600" dirty="0">
                  <a:effectLst/>
                  <a:latin typeface="Calibri"/>
                  <a:ea typeface="Calibri"/>
                  <a:cs typeface="Times New Roman"/>
                </a:endParaRPr>
              </a:p>
            </p:txBody>
          </p:sp>
          <p:sp>
            <p:nvSpPr>
              <p:cNvPr id="79" name="Oval 78"/>
              <p:cNvSpPr/>
              <p:nvPr/>
            </p:nvSpPr>
            <p:spPr>
              <a:xfrm>
                <a:off x="694212" y="0"/>
                <a:ext cx="377160" cy="377276"/>
              </a:xfrm>
              <a:prstGeom prst="ellipse">
                <a:avLst/>
              </a:prstGeom>
              <a:solidFill>
                <a:schemeClr val="accent1">
                  <a:lumMod val="75000"/>
                </a:schemeClr>
              </a:solidFill>
              <a:ln>
                <a:noFill/>
              </a:ln>
            </p:spPr>
            <p:style>
              <a:lnRef idx="2">
                <a:schemeClr val="accent6">
                  <a:shade val="50000"/>
                </a:schemeClr>
              </a:lnRef>
              <a:fillRef idx="1001">
                <a:schemeClr val="lt1"/>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0" name="Text Box 2"/>
              <p:cNvSpPr txBox="1">
                <a:spLocks noChangeArrowheads="1"/>
              </p:cNvSpPr>
              <p:nvPr/>
            </p:nvSpPr>
            <p:spPr bwMode="auto">
              <a:xfrm>
                <a:off x="355529" y="87255"/>
                <a:ext cx="1058545" cy="253365"/>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0"/>
                  </a:spcAft>
                </a:pPr>
                <a:r>
                  <a:rPr lang="en-US" sz="1600" dirty="0">
                    <a:solidFill>
                      <a:srgbClr val="FFFFFF"/>
                    </a:solidFill>
                    <a:effectLst/>
                    <a:latin typeface="Century Gothic"/>
                    <a:ea typeface="Calibri"/>
                    <a:cs typeface="Times New Roman"/>
                  </a:rPr>
                  <a:t>Trend</a:t>
                </a:r>
                <a:endParaRPr lang="en-US" sz="1600" dirty="0">
                  <a:effectLst/>
                  <a:latin typeface="Calibri"/>
                  <a:ea typeface="Calibri"/>
                  <a:cs typeface="Times New Roman"/>
                </a:endParaRPr>
              </a:p>
              <a:p>
                <a:pPr marL="0" marR="0" algn="ctr">
                  <a:lnSpc>
                    <a:spcPct val="115000"/>
                  </a:lnSpc>
                  <a:spcBef>
                    <a:spcPts val="0"/>
                  </a:spcBef>
                  <a:spcAft>
                    <a:spcPts val="0"/>
                  </a:spcAft>
                </a:pPr>
                <a:r>
                  <a:rPr lang="en-US" sz="1600" dirty="0">
                    <a:solidFill>
                      <a:srgbClr val="FFFFFF"/>
                    </a:solidFill>
                    <a:effectLst/>
                    <a:latin typeface="Century Gothic"/>
                    <a:ea typeface="Calibri"/>
                    <a:cs typeface="Times New Roman"/>
                  </a:rPr>
                  <a:t>Analyses </a:t>
                </a:r>
                <a:endParaRPr lang="en-US" sz="1600" dirty="0">
                  <a:effectLst/>
                  <a:latin typeface="Calibri"/>
                  <a:ea typeface="Calibri"/>
                  <a:cs typeface="Times New Roman"/>
                </a:endParaRPr>
              </a:p>
            </p:txBody>
          </p:sp>
          <p:sp>
            <p:nvSpPr>
              <p:cNvPr id="82" name="Oval 81"/>
              <p:cNvSpPr/>
              <p:nvPr/>
            </p:nvSpPr>
            <p:spPr>
              <a:xfrm>
                <a:off x="1064916" y="106456"/>
                <a:ext cx="377160" cy="377276"/>
              </a:xfrm>
              <a:prstGeom prst="ellipse">
                <a:avLst/>
              </a:prstGeom>
              <a:solidFill>
                <a:schemeClr val="accent1">
                  <a:lumMod val="75000"/>
                </a:schemeClr>
              </a:solidFill>
              <a:ln>
                <a:noFill/>
              </a:ln>
            </p:spPr>
            <p:style>
              <a:lnRef idx="2">
                <a:schemeClr val="accent6">
                  <a:shade val="50000"/>
                </a:schemeClr>
              </a:lnRef>
              <a:fillRef idx="1001">
                <a:schemeClr val="lt1"/>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3" name="Text Box 2"/>
              <p:cNvSpPr txBox="1">
                <a:spLocks noChangeArrowheads="1"/>
              </p:cNvSpPr>
              <p:nvPr/>
            </p:nvSpPr>
            <p:spPr bwMode="auto">
              <a:xfrm>
                <a:off x="725422" y="207268"/>
                <a:ext cx="1058545" cy="239395"/>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0"/>
                  </a:spcAft>
                </a:pPr>
                <a:r>
                  <a:rPr lang="en-US" sz="1600" dirty="0">
                    <a:solidFill>
                      <a:srgbClr val="FFFFFF"/>
                    </a:solidFill>
                    <a:effectLst/>
                    <a:latin typeface="Century Gothic"/>
                    <a:ea typeface="Calibri"/>
                    <a:cs typeface="Times New Roman"/>
                  </a:rPr>
                  <a:t>Anomalous</a:t>
                </a:r>
                <a:endParaRPr lang="en-US" sz="1600" dirty="0">
                  <a:effectLst/>
                  <a:latin typeface="Calibri"/>
                  <a:ea typeface="Calibri"/>
                  <a:cs typeface="Times New Roman"/>
                </a:endParaRPr>
              </a:p>
              <a:p>
                <a:pPr marL="0" marR="0" algn="ctr">
                  <a:lnSpc>
                    <a:spcPct val="115000"/>
                  </a:lnSpc>
                  <a:spcBef>
                    <a:spcPts val="0"/>
                  </a:spcBef>
                  <a:spcAft>
                    <a:spcPts val="0"/>
                  </a:spcAft>
                </a:pPr>
                <a:r>
                  <a:rPr lang="en-US" sz="1600" dirty="0">
                    <a:solidFill>
                      <a:srgbClr val="FFFFFF"/>
                    </a:solidFill>
                    <a:effectLst/>
                    <a:latin typeface="Century Gothic"/>
                    <a:ea typeface="Calibri"/>
                    <a:cs typeface="Times New Roman"/>
                  </a:rPr>
                  <a:t>Events</a:t>
                </a:r>
                <a:endParaRPr lang="en-US" sz="1600" dirty="0">
                  <a:effectLst/>
                  <a:latin typeface="Calibri"/>
                  <a:ea typeface="Calibri"/>
                  <a:cs typeface="Times New Roman"/>
                </a:endParaRPr>
              </a:p>
            </p:txBody>
          </p:sp>
        </p:grpSp>
        <p:grpSp>
          <p:nvGrpSpPr>
            <p:cNvPr id="51" name="Group 50"/>
            <p:cNvGrpSpPr/>
            <p:nvPr/>
          </p:nvGrpSpPr>
          <p:grpSpPr>
            <a:xfrm>
              <a:off x="1707646" y="16916546"/>
              <a:ext cx="14248633" cy="925574"/>
              <a:chOff x="0" y="0"/>
              <a:chExt cx="5122325" cy="332740"/>
            </a:xfrm>
          </p:grpSpPr>
          <p:sp>
            <p:nvSpPr>
              <p:cNvPr id="69" name="Rectangle 68"/>
              <p:cNvSpPr/>
              <p:nvPr/>
            </p:nvSpPr>
            <p:spPr>
              <a:xfrm>
                <a:off x="0" y="0"/>
                <a:ext cx="5122325" cy="332740"/>
              </a:xfrm>
              <a:prstGeom prst="rect">
                <a:avLst/>
              </a:prstGeom>
              <a:solidFill>
                <a:schemeClr val="bg1"/>
              </a:solidFill>
              <a:ln w="28575">
                <a:no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0" name="Rectangle 69"/>
              <p:cNvSpPr/>
              <p:nvPr/>
            </p:nvSpPr>
            <p:spPr>
              <a:xfrm>
                <a:off x="29315" y="26428"/>
                <a:ext cx="1625359" cy="280035"/>
              </a:xfrm>
              <a:prstGeom prst="rect">
                <a:avLst/>
              </a:prstGeom>
              <a:solidFill>
                <a:schemeClr val="accent6"/>
              </a:solidFill>
              <a:ln w="28575">
                <a:no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800" dirty="0">
                    <a:effectLst/>
                    <a:latin typeface="Century Gothic"/>
                    <a:ea typeface="Calibri"/>
                    <a:cs typeface="Times New Roman"/>
                  </a:rPr>
                  <a:t>Data Acquisition</a:t>
                </a:r>
                <a:endParaRPr lang="en-US" sz="2800" dirty="0">
                  <a:effectLst/>
                  <a:ea typeface="Calibri"/>
                  <a:cs typeface="Times New Roman"/>
                </a:endParaRPr>
              </a:p>
            </p:txBody>
          </p:sp>
          <p:sp>
            <p:nvSpPr>
              <p:cNvPr id="71" name="Rectangle 70"/>
              <p:cNvSpPr/>
              <p:nvPr/>
            </p:nvSpPr>
            <p:spPr>
              <a:xfrm>
                <a:off x="1683928" y="27991"/>
                <a:ext cx="1788992" cy="280035"/>
              </a:xfrm>
              <a:prstGeom prst="rect">
                <a:avLst/>
              </a:prstGeom>
              <a:solidFill>
                <a:schemeClr val="accent1">
                  <a:lumMod val="75000"/>
                </a:schemeClr>
              </a:solidFill>
              <a:ln w="28575">
                <a:no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800" dirty="0">
                    <a:effectLst/>
                    <a:latin typeface="Century Gothic"/>
                    <a:ea typeface="Calibri"/>
                    <a:cs typeface="Times New Roman"/>
                  </a:rPr>
                  <a:t>Data Analysis</a:t>
                </a:r>
                <a:endParaRPr lang="en-US" sz="2800" dirty="0">
                  <a:effectLst/>
                  <a:ea typeface="Calibri"/>
                  <a:cs typeface="Times New Roman"/>
                </a:endParaRPr>
              </a:p>
            </p:txBody>
          </p:sp>
          <p:sp>
            <p:nvSpPr>
              <p:cNvPr id="72" name="Rectangle 71"/>
              <p:cNvSpPr/>
              <p:nvPr/>
            </p:nvSpPr>
            <p:spPr>
              <a:xfrm>
                <a:off x="3504664" y="26428"/>
                <a:ext cx="1593612" cy="280035"/>
              </a:xfrm>
              <a:prstGeom prst="rect">
                <a:avLst/>
              </a:prstGeom>
              <a:solidFill>
                <a:srgbClr val="88A945"/>
              </a:solidFill>
              <a:ln w="28575">
                <a:no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800" dirty="0" smtClean="0">
                    <a:effectLst/>
                    <a:latin typeface="Century Gothic"/>
                    <a:ea typeface="Calibri"/>
                    <a:cs typeface="Times New Roman"/>
                  </a:rPr>
                  <a:t>End-Product Creation</a:t>
                </a:r>
                <a:endParaRPr lang="en-US" sz="2800" dirty="0">
                  <a:effectLst/>
                  <a:ea typeface="Calibri"/>
                  <a:cs typeface="Times New Roman"/>
                </a:endParaRPr>
              </a:p>
            </p:txBody>
          </p:sp>
        </p:grpSp>
        <p:sp>
          <p:nvSpPr>
            <p:cNvPr id="53" name="Text Box 2"/>
            <p:cNvSpPr txBox="1">
              <a:spLocks noChangeArrowheads="1"/>
            </p:cNvSpPr>
            <p:nvPr/>
          </p:nvSpPr>
          <p:spPr bwMode="auto">
            <a:xfrm>
              <a:off x="1255176" y="19618897"/>
              <a:ext cx="4281370" cy="489365"/>
            </a:xfrm>
            <a:prstGeom prst="rect">
              <a:avLst/>
            </a:prstGeom>
            <a:noFill/>
            <a:ln w="9525">
              <a:noFill/>
              <a:miter lim="800000"/>
              <a:headEnd/>
              <a:tailEnd/>
            </a:ln>
          </p:spPr>
          <p:txBody>
            <a:bodyPr rot="0" vert="horz" wrap="square" lIns="91440" tIns="45720" rIns="91440" bIns="45720" anchor="t" anchorCtr="0">
              <a:spAutoFit/>
            </a:bodyPr>
            <a:lstStyle/>
            <a:p>
              <a:pPr marL="0" marR="0" algn="ctr">
                <a:lnSpc>
                  <a:spcPct val="115000"/>
                </a:lnSpc>
                <a:spcBef>
                  <a:spcPts val="0"/>
                </a:spcBef>
                <a:spcAft>
                  <a:spcPts val="0"/>
                </a:spcAft>
              </a:pPr>
              <a:r>
                <a:rPr lang="en-US" sz="2400" dirty="0">
                  <a:solidFill>
                    <a:srgbClr val="595555"/>
                  </a:solidFill>
                  <a:effectLst/>
                  <a:latin typeface="Century Gothic"/>
                  <a:ea typeface="Calibri"/>
                  <a:cs typeface="Times New Roman"/>
                </a:rPr>
                <a:t>Data Download</a:t>
              </a:r>
              <a:endParaRPr lang="en-US" sz="2400" dirty="0">
                <a:solidFill>
                  <a:srgbClr val="595555"/>
                </a:solidFill>
                <a:effectLst/>
                <a:latin typeface="Calibri"/>
                <a:ea typeface="Calibri"/>
                <a:cs typeface="Times New Roman"/>
              </a:endParaRPr>
            </a:p>
          </p:txBody>
        </p:sp>
        <p:sp>
          <p:nvSpPr>
            <p:cNvPr id="54" name="Text Box 2"/>
            <p:cNvSpPr txBox="1">
              <a:spLocks noChangeArrowheads="1"/>
            </p:cNvSpPr>
            <p:nvPr/>
          </p:nvSpPr>
          <p:spPr bwMode="auto">
            <a:xfrm>
              <a:off x="3394509" y="14522431"/>
              <a:ext cx="4281370" cy="489365"/>
            </a:xfrm>
            <a:prstGeom prst="rect">
              <a:avLst/>
            </a:prstGeom>
            <a:noFill/>
            <a:ln w="9525">
              <a:noFill/>
              <a:miter lim="800000"/>
              <a:headEnd/>
              <a:tailEnd/>
            </a:ln>
          </p:spPr>
          <p:txBody>
            <a:bodyPr rot="0" vert="horz" wrap="square" lIns="91440" tIns="45720" rIns="91440" bIns="45720" anchor="t" anchorCtr="0">
              <a:spAutoFit/>
            </a:bodyPr>
            <a:lstStyle/>
            <a:p>
              <a:pPr marL="0" marR="0" algn="ctr">
                <a:lnSpc>
                  <a:spcPct val="115000"/>
                </a:lnSpc>
                <a:spcBef>
                  <a:spcPts val="0"/>
                </a:spcBef>
                <a:spcAft>
                  <a:spcPts val="0"/>
                </a:spcAft>
              </a:pPr>
              <a:r>
                <a:rPr lang="en-US" sz="2400" dirty="0">
                  <a:solidFill>
                    <a:srgbClr val="595555"/>
                  </a:solidFill>
                  <a:effectLst/>
                  <a:latin typeface="Century Gothic"/>
                  <a:ea typeface="Calibri"/>
                  <a:cs typeface="Times New Roman"/>
                </a:rPr>
                <a:t>Data Processing</a:t>
              </a:r>
              <a:endParaRPr lang="en-US" sz="2400" dirty="0">
                <a:solidFill>
                  <a:srgbClr val="595555"/>
                </a:solidFill>
                <a:effectLst/>
                <a:latin typeface="Calibri"/>
                <a:ea typeface="Calibri"/>
                <a:cs typeface="Times New Roman"/>
              </a:endParaRPr>
            </a:p>
          </p:txBody>
        </p:sp>
        <p:cxnSp>
          <p:nvCxnSpPr>
            <p:cNvPr id="55" name="Straight Connector 54"/>
            <p:cNvCxnSpPr/>
            <p:nvPr/>
          </p:nvCxnSpPr>
          <p:spPr>
            <a:xfrm flipV="1">
              <a:off x="5449244" y="14978277"/>
              <a:ext cx="0" cy="138597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6" name="Text Box 2"/>
            <p:cNvSpPr txBox="1">
              <a:spLocks noChangeArrowheads="1"/>
            </p:cNvSpPr>
            <p:nvPr/>
          </p:nvSpPr>
          <p:spPr bwMode="auto">
            <a:xfrm>
              <a:off x="-347184" y="14504136"/>
              <a:ext cx="4281370" cy="489365"/>
            </a:xfrm>
            <a:prstGeom prst="rect">
              <a:avLst/>
            </a:prstGeom>
            <a:noFill/>
            <a:ln w="9525">
              <a:noFill/>
              <a:miter lim="800000"/>
              <a:headEnd/>
              <a:tailEnd/>
            </a:ln>
          </p:spPr>
          <p:txBody>
            <a:bodyPr rot="0" vert="horz" wrap="square" lIns="91440" tIns="45720" rIns="91440" bIns="45720" anchor="t" anchorCtr="0">
              <a:spAutoFit/>
            </a:bodyPr>
            <a:lstStyle/>
            <a:p>
              <a:pPr marL="0" marR="0" algn="ctr">
                <a:lnSpc>
                  <a:spcPct val="115000"/>
                </a:lnSpc>
                <a:spcBef>
                  <a:spcPts val="0"/>
                </a:spcBef>
                <a:spcAft>
                  <a:spcPts val="0"/>
                </a:spcAft>
              </a:pPr>
              <a:r>
                <a:rPr lang="en-US" sz="2400" dirty="0">
                  <a:solidFill>
                    <a:srgbClr val="595555"/>
                  </a:solidFill>
                  <a:effectLst/>
                  <a:latin typeface="Century Gothic"/>
                  <a:ea typeface="Calibri"/>
                  <a:cs typeface="Times New Roman"/>
                </a:rPr>
                <a:t>Research</a:t>
              </a:r>
              <a:endParaRPr lang="en-US" sz="2400" dirty="0">
                <a:solidFill>
                  <a:srgbClr val="595555"/>
                </a:solidFill>
                <a:effectLst/>
                <a:latin typeface="Calibri"/>
                <a:ea typeface="Calibri"/>
                <a:cs typeface="Times New Roman"/>
              </a:endParaRPr>
            </a:p>
          </p:txBody>
        </p:sp>
        <p:cxnSp>
          <p:nvCxnSpPr>
            <p:cNvPr id="57" name="Straight Connector 56"/>
            <p:cNvCxnSpPr/>
            <p:nvPr/>
          </p:nvCxnSpPr>
          <p:spPr>
            <a:xfrm flipV="1">
              <a:off x="1755553" y="14941753"/>
              <a:ext cx="0" cy="158094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3351561" y="19507200"/>
              <a:ext cx="0" cy="21609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9" name="Text Box 2"/>
            <p:cNvSpPr txBox="1">
              <a:spLocks noChangeArrowheads="1"/>
            </p:cNvSpPr>
            <p:nvPr/>
          </p:nvSpPr>
          <p:spPr bwMode="auto">
            <a:xfrm>
              <a:off x="5882508" y="19627290"/>
              <a:ext cx="4281370" cy="489365"/>
            </a:xfrm>
            <a:prstGeom prst="rect">
              <a:avLst/>
            </a:prstGeom>
            <a:noFill/>
            <a:ln w="9525">
              <a:noFill/>
              <a:miter lim="800000"/>
              <a:headEnd/>
              <a:tailEnd/>
            </a:ln>
          </p:spPr>
          <p:txBody>
            <a:bodyPr rot="0" vert="horz" wrap="square" lIns="91440" tIns="45720" rIns="91440" bIns="45720" anchor="t" anchorCtr="0">
              <a:spAutoFit/>
            </a:bodyPr>
            <a:lstStyle/>
            <a:p>
              <a:pPr marL="0" marR="0" algn="ctr">
                <a:lnSpc>
                  <a:spcPct val="115000"/>
                </a:lnSpc>
                <a:spcBef>
                  <a:spcPts val="0"/>
                </a:spcBef>
                <a:spcAft>
                  <a:spcPts val="0"/>
                </a:spcAft>
              </a:pPr>
              <a:r>
                <a:rPr lang="en-US" sz="2400" dirty="0">
                  <a:solidFill>
                    <a:srgbClr val="595555"/>
                  </a:solidFill>
                  <a:effectLst/>
                  <a:latin typeface="Century Gothic"/>
                  <a:ea typeface="Calibri"/>
                  <a:cs typeface="Times New Roman"/>
                </a:rPr>
                <a:t>Long-Term Study</a:t>
              </a:r>
              <a:endParaRPr lang="en-US" sz="2400" dirty="0">
                <a:solidFill>
                  <a:srgbClr val="595555"/>
                </a:solidFill>
                <a:effectLst/>
                <a:latin typeface="Calibri"/>
                <a:ea typeface="Calibri"/>
                <a:cs typeface="Times New Roman"/>
              </a:endParaRPr>
            </a:p>
          </p:txBody>
        </p:sp>
        <p:sp>
          <p:nvSpPr>
            <p:cNvPr id="60" name="Text Box 2"/>
            <p:cNvSpPr txBox="1">
              <a:spLocks noChangeArrowheads="1"/>
            </p:cNvSpPr>
            <p:nvPr/>
          </p:nvSpPr>
          <p:spPr bwMode="auto">
            <a:xfrm>
              <a:off x="7980942" y="14145888"/>
              <a:ext cx="4281368" cy="941795"/>
            </a:xfrm>
            <a:prstGeom prst="rect">
              <a:avLst/>
            </a:prstGeom>
            <a:noFill/>
            <a:ln w="9525">
              <a:noFill/>
              <a:miter lim="800000"/>
              <a:headEnd/>
              <a:tailEnd/>
            </a:ln>
          </p:spPr>
          <p:txBody>
            <a:bodyPr rot="0" vert="horz" wrap="square" lIns="91440" tIns="45720" rIns="91440" bIns="45720" anchor="t" anchorCtr="0">
              <a:spAutoFit/>
            </a:bodyPr>
            <a:lstStyle/>
            <a:p>
              <a:pPr marL="0" marR="0" algn="ctr">
                <a:lnSpc>
                  <a:spcPct val="115000"/>
                </a:lnSpc>
                <a:spcBef>
                  <a:spcPts val="0"/>
                </a:spcBef>
                <a:spcAft>
                  <a:spcPts val="0"/>
                </a:spcAft>
              </a:pPr>
              <a:r>
                <a:rPr lang="en-US" sz="2400" dirty="0" smtClean="0">
                  <a:solidFill>
                    <a:srgbClr val="595555"/>
                  </a:solidFill>
                  <a:effectLst/>
                  <a:latin typeface="Century Gothic"/>
                  <a:ea typeface="Calibri"/>
                  <a:cs typeface="Times New Roman"/>
                </a:rPr>
                <a:t>Regression Analysis &amp; </a:t>
              </a:r>
            </a:p>
            <a:p>
              <a:pPr marL="0" marR="0" algn="ctr">
                <a:lnSpc>
                  <a:spcPct val="115000"/>
                </a:lnSpc>
                <a:spcBef>
                  <a:spcPts val="0"/>
                </a:spcBef>
                <a:spcAft>
                  <a:spcPts val="0"/>
                </a:spcAft>
              </a:pPr>
              <a:r>
                <a:rPr lang="en-US" sz="2400" dirty="0" smtClean="0">
                  <a:solidFill>
                    <a:srgbClr val="595555"/>
                  </a:solidFill>
                  <a:effectLst/>
                  <a:latin typeface="Century Gothic"/>
                  <a:ea typeface="Calibri"/>
                  <a:cs typeface="Times New Roman"/>
                </a:rPr>
                <a:t>Data Verification</a:t>
              </a:r>
              <a:endParaRPr lang="en-US" sz="2400" dirty="0">
                <a:solidFill>
                  <a:srgbClr val="595555"/>
                </a:solidFill>
                <a:effectLst/>
                <a:latin typeface="Calibri"/>
                <a:ea typeface="Calibri"/>
                <a:cs typeface="Times New Roman"/>
              </a:endParaRPr>
            </a:p>
          </p:txBody>
        </p:sp>
        <p:cxnSp>
          <p:nvCxnSpPr>
            <p:cNvPr id="61" name="Straight Connector 60"/>
            <p:cNvCxnSpPr/>
            <p:nvPr/>
          </p:nvCxnSpPr>
          <p:spPr>
            <a:xfrm flipV="1">
              <a:off x="7937996" y="19022822"/>
              <a:ext cx="0" cy="70194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10074328" y="15036883"/>
              <a:ext cx="0" cy="88199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3" name="Text Box 2"/>
            <p:cNvSpPr txBox="1">
              <a:spLocks noChangeArrowheads="1"/>
            </p:cNvSpPr>
            <p:nvPr/>
          </p:nvSpPr>
          <p:spPr bwMode="auto">
            <a:xfrm>
              <a:off x="13627603" y="19704242"/>
              <a:ext cx="4281370" cy="489365"/>
            </a:xfrm>
            <a:prstGeom prst="rect">
              <a:avLst/>
            </a:prstGeom>
            <a:noFill/>
            <a:ln w="9525">
              <a:noFill/>
              <a:miter lim="800000"/>
              <a:headEnd/>
              <a:tailEnd/>
            </a:ln>
          </p:spPr>
          <p:txBody>
            <a:bodyPr rot="0" vert="horz" wrap="square" lIns="91440" tIns="45720" rIns="91440" bIns="45720" anchor="t" anchorCtr="0">
              <a:spAutoFit/>
            </a:bodyPr>
            <a:lstStyle/>
            <a:p>
              <a:pPr marL="0" marR="0" algn="ctr">
                <a:lnSpc>
                  <a:spcPct val="115000"/>
                </a:lnSpc>
                <a:spcBef>
                  <a:spcPts val="0"/>
                </a:spcBef>
                <a:spcAft>
                  <a:spcPts val="0"/>
                </a:spcAft>
              </a:pPr>
              <a:r>
                <a:rPr lang="en-US" sz="2400" dirty="0">
                  <a:solidFill>
                    <a:srgbClr val="595555"/>
                  </a:solidFill>
                  <a:effectLst/>
                  <a:latin typeface="Century Gothic"/>
                  <a:ea typeface="Calibri"/>
                  <a:cs typeface="Times New Roman"/>
                </a:rPr>
                <a:t>Conclusions</a:t>
              </a:r>
              <a:endParaRPr lang="en-US" sz="2400" dirty="0">
                <a:solidFill>
                  <a:srgbClr val="595555"/>
                </a:solidFill>
                <a:effectLst/>
                <a:latin typeface="Calibri"/>
                <a:ea typeface="Calibri"/>
                <a:cs typeface="Times New Roman"/>
              </a:endParaRPr>
            </a:p>
          </p:txBody>
        </p:sp>
        <p:cxnSp>
          <p:nvCxnSpPr>
            <p:cNvPr id="64" name="Straight Connector 63"/>
            <p:cNvCxnSpPr/>
            <p:nvPr/>
          </p:nvCxnSpPr>
          <p:spPr>
            <a:xfrm flipV="1">
              <a:off x="15744857" y="18163824"/>
              <a:ext cx="0" cy="155467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5" name="Text Box 2"/>
            <p:cNvSpPr txBox="1">
              <a:spLocks noChangeArrowheads="1"/>
            </p:cNvSpPr>
            <p:nvPr/>
          </p:nvSpPr>
          <p:spPr bwMode="auto">
            <a:xfrm>
              <a:off x="12324382" y="14507838"/>
              <a:ext cx="4281370" cy="489365"/>
            </a:xfrm>
            <a:prstGeom prst="rect">
              <a:avLst/>
            </a:prstGeom>
            <a:noFill/>
            <a:ln w="9525">
              <a:noFill/>
              <a:miter lim="800000"/>
              <a:headEnd/>
              <a:tailEnd/>
            </a:ln>
          </p:spPr>
          <p:txBody>
            <a:bodyPr rot="0" vert="horz" wrap="square" lIns="91440" tIns="45720" rIns="91440" bIns="45720" anchor="t" anchorCtr="0">
              <a:spAutoFit/>
            </a:bodyPr>
            <a:lstStyle/>
            <a:p>
              <a:pPr marL="0" marR="0" algn="ctr">
                <a:lnSpc>
                  <a:spcPct val="115000"/>
                </a:lnSpc>
                <a:spcBef>
                  <a:spcPts val="0"/>
                </a:spcBef>
                <a:spcAft>
                  <a:spcPts val="0"/>
                </a:spcAft>
              </a:pPr>
              <a:r>
                <a:rPr lang="en-US" sz="2400" dirty="0" smtClean="0">
                  <a:solidFill>
                    <a:srgbClr val="595555"/>
                  </a:solidFill>
                  <a:latin typeface="Century Gothic"/>
                  <a:ea typeface="Calibri"/>
                  <a:cs typeface="Times New Roman"/>
                </a:rPr>
                <a:t>Statistical Evaluation</a:t>
              </a:r>
              <a:endParaRPr lang="en-US" sz="2400" dirty="0">
                <a:solidFill>
                  <a:srgbClr val="595555"/>
                </a:solidFill>
                <a:effectLst/>
                <a:latin typeface="Calibri"/>
                <a:ea typeface="Calibri"/>
                <a:cs typeface="Times New Roman"/>
              </a:endParaRPr>
            </a:p>
          </p:txBody>
        </p:sp>
        <p:cxnSp>
          <p:nvCxnSpPr>
            <p:cNvPr id="66" name="Straight Connector 65"/>
            <p:cNvCxnSpPr/>
            <p:nvPr/>
          </p:nvCxnSpPr>
          <p:spPr>
            <a:xfrm flipV="1">
              <a:off x="14395631" y="15034670"/>
              <a:ext cx="0" cy="84586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7" name="Text Box 2"/>
            <p:cNvSpPr txBox="1">
              <a:spLocks noChangeArrowheads="1"/>
            </p:cNvSpPr>
            <p:nvPr/>
          </p:nvSpPr>
          <p:spPr bwMode="auto">
            <a:xfrm>
              <a:off x="10677088" y="19704998"/>
              <a:ext cx="4281368" cy="914096"/>
            </a:xfrm>
            <a:prstGeom prst="rect">
              <a:avLst/>
            </a:prstGeom>
            <a:noFill/>
            <a:ln w="9525">
              <a:noFill/>
              <a:miter lim="800000"/>
              <a:headEnd/>
              <a:tailEnd/>
            </a:ln>
          </p:spPr>
          <p:txBody>
            <a:bodyPr rot="0" vert="horz" wrap="square" lIns="91440" tIns="45720" rIns="91440" bIns="45720" anchor="t" anchorCtr="0">
              <a:spAutoFit/>
            </a:bodyPr>
            <a:lstStyle/>
            <a:p>
              <a:pPr marL="0" marR="0" algn="ctr">
                <a:lnSpc>
                  <a:spcPct val="115000"/>
                </a:lnSpc>
                <a:spcBef>
                  <a:spcPts val="0"/>
                </a:spcBef>
                <a:spcAft>
                  <a:spcPts val="0"/>
                </a:spcAft>
              </a:pPr>
              <a:r>
                <a:rPr lang="en-US" sz="2400" dirty="0">
                  <a:solidFill>
                    <a:srgbClr val="595555"/>
                  </a:solidFill>
                  <a:effectLst/>
                  <a:latin typeface="Century Gothic"/>
                  <a:ea typeface="Calibri"/>
                  <a:cs typeface="Times New Roman"/>
                </a:rPr>
                <a:t>Statistical Support for Satellite Integration </a:t>
              </a:r>
              <a:endParaRPr lang="en-US" sz="2400" dirty="0">
                <a:solidFill>
                  <a:srgbClr val="595555"/>
                </a:solidFill>
                <a:effectLst/>
                <a:latin typeface="Calibri"/>
                <a:ea typeface="Calibri"/>
                <a:cs typeface="Times New Roman"/>
              </a:endParaRPr>
            </a:p>
          </p:txBody>
        </p:sp>
        <p:cxnSp>
          <p:nvCxnSpPr>
            <p:cNvPr id="68" name="Straight Connector 67"/>
            <p:cNvCxnSpPr/>
            <p:nvPr/>
          </p:nvCxnSpPr>
          <p:spPr>
            <a:xfrm flipV="1">
              <a:off x="12726001" y="18777332"/>
              <a:ext cx="0" cy="96327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pic>
        <p:nvPicPr>
          <p:cNvPr id="18" name="Picture 1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4189420" y="31381120"/>
            <a:ext cx="1864970" cy="1864970"/>
          </a:xfrm>
          <a:prstGeom prst="rect">
            <a:avLst/>
          </a:prstGeom>
        </p:spPr>
      </p:pic>
      <p:sp>
        <p:nvSpPr>
          <p:cNvPr id="98" name="Text Placeholder 16"/>
          <p:cNvSpPr txBox="1">
            <a:spLocks/>
          </p:cNvSpPr>
          <p:nvPr/>
        </p:nvSpPr>
        <p:spPr>
          <a:xfrm>
            <a:off x="13762269" y="33344758"/>
            <a:ext cx="2719272" cy="130175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spcBef>
                <a:spcPts val="0"/>
              </a:spcBef>
            </a:pPr>
            <a:r>
              <a:rPr lang="en-US" sz="2400" dirty="0" smtClean="0">
                <a:solidFill>
                  <a:srgbClr val="595555"/>
                </a:solidFill>
              </a:rPr>
              <a:t>   National Oceanic and Atmospheric</a:t>
            </a:r>
            <a:r>
              <a:rPr lang="en-US" sz="2400" dirty="0">
                <a:solidFill>
                  <a:srgbClr val="595555"/>
                </a:solidFill>
              </a:rPr>
              <a:t> </a:t>
            </a:r>
            <a:r>
              <a:rPr lang="en-US" sz="2400" dirty="0" smtClean="0">
                <a:solidFill>
                  <a:srgbClr val="595555"/>
                </a:solidFill>
              </a:rPr>
              <a:t>Administration</a:t>
            </a:r>
          </a:p>
        </p:txBody>
      </p:sp>
      <p:sp>
        <p:nvSpPr>
          <p:cNvPr id="104" name="Text Placeholder 16"/>
          <p:cNvSpPr txBox="1">
            <a:spLocks/>
          </p:cNvSpPr>
          <p:nvPr/>
        </p:nvSpPr>
        <p:spPr>
          <a:xfrm>
            <a:off x="5356541" y="33657794"/>
            <a:ext cx="2872251" cy="46063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2400" dirty="0" smtClean="0">
                <a:solidFill>
                  <a:srgbClr val="595555"/>
                </a:solidFill>
              </a:rPr>
              <a:t>Alec </a:t>
            </a:r>
            <a:r>
              <a:rPr lang="en-US" sz="2400" dirty="0" err="1" smtClean="0">
                <a:solidFill>
                  <a:srgbClr val="595555"/>
                </a:solidFill>
              </a:rPr>
              <a:t>Courtright</a:t>
            </a:r>
            <a:endParaRPr lang="en-US" sz="2400" dirty="0" smtClean="0">
              <a:solidFill>
                <a:srgbClr val="595555"/>
              </a:solidFill>
            </a:endParaRPr>
          </a:p>
        </p:txBody>
      </p:sp>
      <p:grpSp>
        <p:nvGrpSpPr>
          <p:cNvPr id="42" name="Group 41"/>
          <p:cNvGrpSpPr/>
          <p:nvPr/>
        </p:nvGrpSpPr>
        <p:grpSpPr>
          <a:xfrm>
            <a:off x="5761259" y="31385116"/>
            <a:ext cx="2057404" cy="2081788"/>
            <a:chOff x="5761259" y="31385116"/>
            <a:chExt cx="2057404" cy="2081788"/>
          </a:xfrm>
        </p:grpSpPr>
        <p:pic>
          <p:nvPicPr>
            <p:cNvPr id="102" name="Picture 101"/>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61259" y="31385116"/>
              <a:ext cx="2057404" cy="2081788"/>
            </a:xfrm>
            <a:prstGeom prst="rect">
              <a:avLst/>
            </a:prstGeom>
          </p:spPr>
        </p:pic>
        <p:pic>
          <p:nvPicPr>
            <p:cNvPr id="22" name="Picture 21"/>
            <p:cNvPicPr>
              <a:picLocks noChangeAspect="1"/>
            </p:cNvPicPr>
            <p:nvPr/>
          </p:nvPicPr>
          <p:blipFill>
            <a:blip r:embed="rId16">
              <a:extLst>
                <a:ext uri="{BEBA8EAE-BF5A-486C-A8C5-ECC9F3942E4B}">
                  <a14:imgProps xmlns:a14="http://schemas.microsoft.com/office/drawing/2010/main">
                    <a14:imgLayer r:embed="rId17">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978505" y="31605247"/>
              <a:ext cx="1623373" cy="1645920"/>
            </a:xfrm>
            <a:prstGeom prst="ellipse">
              <a:avLst/>
            </a:prstGeom>
            <a:ln>
              <a:noFill/>
            </a:ln>
            <a:effectLst/>
          </p:spPr>
        </p:pic>
      </p:grpSp>
      <p:pic>
        <p:nvPicPr>
          <p:cNvPr id="1039" name="Picture 15" descr="Z:\NCEI_NASA_DEVELOP\2016\2016SummerTerm\CoastalAQ\Deliverables\Final_Drafts\Poster\Results_Image_Parts\FL_Counties_Correlation_test4.PNG"/>
          <p:cNvPicPr>
            <a:picLocks noChangeAspect="1" noChangeArrowheads="1"/>
          </p:cNvPicPr>
          <p:nvPr/>
        </p:nvPicPr>
        <p:blipFill rotWithShape="1">
          <a:blip r:embed="rId18">
            <a:extLst>
              <a:ext uri="{28A0092B-C50C-407E-A947-70E740481C1C}">
                <a14:useLocalDpi xmlns:a14="http://schemas.microsoft.com/office/drawing/2010/main" val="0"/>
              </a:ext>
            </a:extLst>
          </a:blip>
          <a:srcRect l="-5763" t="9560" r="7264" b="7205"/>
          <a:stretch/>
        </p:blipFill>
        <p:spPr bwMode="auto">
          <a:xfrm>
            <a:off x="19236839" y="23806435"/>
            <a:ext cx="3806958" cy="4555512"/>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Z:\NCEI_NASA_DEVELOP\2016\2016SummerTerm\CoastalAQ\Deliverables\Final_Drafts\Poster\Results_Image_Parts\FL_whole_state_test3.jpg"/>
          <p:cNvPicPr>
            <a:picLocks noChangeAspect="1" noChangeArrowheads="1"/>
          </p:cNvPicPr>
          <p:nvPr/>
        </p:nvPicPr>
        <p:blipFill rotWithShape="1">
          <a:blip r:embed="rId19">
            <a:extLst>
              <a:ext uri="{28A0092B-C50C-407E-A947-70E740481C1C}">
                <a14:useLocalDpi xmlns:a14="http://schemas.microsoft.com/office/drawing/2010/main" val="0"/>
              </a:ext>
            </a:extLst>
          </a:blip>
          <a:srcRect l="1540" t="14511" r="1743" b="14737"/>
          <a:stretch/>
        </p:blipFill>
        <p:spPr bwMode="auto">
          <a:xfrm>
            <a:off x="16314802" y="24322789"/>
            <a:ext cx="2489937" cy="2350522"/>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p:cNvSpPr/>
          <p:nvPr/>
        </p:nvSpPr>
        <p:spPr>
          <a:xfrm>
            <a:off x="18212740" y="25719960"/>
            <a:ext cx="749992" cy="99723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p:nvPr/>
        </p:nvCxnSpPr>
        <p:spPr>
          <a:xfrm flipV="1">
            <a:off x="18257798" y="23813767"/>
            <a:ext cx="1255073" cy="1891641"/>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18217294" y="26713070"/>
            <a:ext cx="1295577" cy="1631038"/>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V="1">
            <a:off x="18946249" y="23813767"/>
            <a:ext cx="4069151" cy="1906193"/>
          </a:xfrm>
          <a:prstGeom prst="line">
            <a:avLst/>
          </a:prstGeom>
          <a:ln>
            <a:solidFill>
              <a:schemeClr val="tx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18979439" y="26717190"/>
            <a:ext cx="4062903" cy="1626918"/>
          </a:xfrm>
          <a:prstGeom prst="line">
            <a:avLst/>
          </a:prstGeom>
          <a:ln>
            <a:solidFill>
              <a:schemeClr val="tx1">
                <a:lumMod val="50000"/>
              </a:schemeClr>
            </a:solidFill>
            <a:prstDash val="lgDash"/>
          </a:ln>
        </p:spPr>
        <p:style>
          <a:lnRef idx="1">
            <a:schemeClr val="accent1"/>
          </a:lnRef>
          <a:fillRef idx="0">
            <a:schemeClr val="accent1"/>
          </a:fillRef>
          <a:effectRef idx="0">
            <a:schemeClr val="accent1"/>
          </a:effectRef>
          <a:fontRef idx="minor">
            <a:schemeClr val="tx1"/>
          </a:fontRef>
        </p:style>
      </p:cxnSp>
      <p:grpSp>
        <p:nvGrpSpPr>
          <p:cNvPr id="1043" name="Group 1042"/>
          <p:cNvGrpSpPr/>
          <p:nvPr/>
        </p:nvGrpSpPr>
        <p:grpSpPr>
          <a:xfrm>
            <a:off x="18910605" y="28963604"/>
            <a:ext cx="4723483" cy="1373070"/>
            <a:chOff x="4659703" y="25833090"/>
            <a:chExt cx="6957688" cy="2022524"/>
          </a:xfrm>
        </p:grpSpPr>
        <p:sp>
          <p:nvSpPr>
            <p:cNvPr id="105" name="TextBox 104"/>
            <p:cNvSpPr txBox="1"/>
            <p:nvPr/>
          </p:nvSpPr>
          <p:spPr>
            <a:xfrm rot="18572888">
              <a:off x="4539401" y="26453018"/>
              <a:ext cx="1012828" cy="498690"/>
            </a:xfrm>
            <a:prstGeom prst="rect">
              <a:avLst/>
            </a:prstGeom>
            <a:noFill/>
          </p:spPr>
          <p:txBody>
            <a:bodyPr wrap="square" rtlCol="0">
              <a:spAutoFit/>
            </a:bodyPr>
            <a:lstStyle/>
            <a:p>
              <a:r>
                <a:rPr lang="en-US" sz="1600" dirty="0" smtClean="0">
                  <a:solidFill>
                    <a:srgbClr val="595555"/>
                  </a:solidFill>
                  <a:latin typeface="+mj-lt"/>
                </a:rPr>
                <a:t>&lt;0.0</a:t>
              </a:r>
              <a:endParaRPr lang="en-US" sz="1600" dirty="0">
                <a:solidFill>
                  <a:srgbClr val="595555"/>
                </a:solidFill>
                <a:latin typeface="+mj-lt"/>
              </a:endParaRPr>
            </a:p>
          </p:txBody>
        </p:sp>
        <p:sp>
          <p:nvSpPr>
            <p:cNvPr id="123" name="TextBox 122"/>
            <p:cNvSpPr txBox="1"/>
            <p:nvPr/>
          </p:nvSpPr>
          <p:spPr>
            <a:xfrm rot="18470769">
              <a:off x="5425763" y="26700936"/>
              <a:ext cx="1499316" cy="498690"/>
            </a:xfrm>
            <a:prstGeom prst="rect">
              <a:avLst/>
            </a:prstGeom>
            <a:noFill/>
          </p:spPr>
          <p:txBody>
            <a:bodyPr wrap="square" rtlCol="0">
              <a:spAutoFit/>
            </a:bodyPr>
            <a:lstStyle/>
            <a:p>
              <a:r>
                <a:rPr lang="en-US" sz="1600" dirty="0" smtClean="0">
                  <a:solidFill>
                    <a:srgbClr val="595555"/>
                  </a:solidFill>
                  <a:latin typeface="+mj-lt"/>
                </a:rPr>
                <a:t>0.0 – 0.2</a:t>
              </a:r>
              <a:endParaRPr lang="en-US" sz="1600" dirty="0">
                <a:solidFill>
                  <a:srgbClr val="595555"/>
                </a:solidFill>
                <a:latin typeface="+mj-lt"/>
              </a:endParaRPr>
            </a:p>
          </p:txBody>
        </p:sp>
        <p:sp>
          <p:nvSpPr>
            <p:cNvPr id="125" name="TextBox 124"/>
            <p:cNvSpPr txBox="1"/>
            <p:nvPr/>
          </p:nvSpPr>
          <p:spPr>
            <a:xfrm rot="18569643">
              <a:off x="6524947" y="26510940"/>
              <a:ext cx="1854390" cy="498690"/>
            </a:xfrm>
            <a:prstGeom prst="rect">
              <a:avLst/>
            </a:prstGeom>
            <a:noFill/>
          </p:spPr>
          <p:txBody>
            <a:bodyPr wrap="square" rtlCol="0">
              <a:spAutoFit/>
            </a:bodyPr>
            <a:lstStyle/>
            <a:p>
              <a:r>
                <a:rPr lang="en-US" sz="1600" dirty="0" smtClean="0">
                  <a:solidFill>
                    <a:srgbClr val="595555"/>
                  </a:solidFill>
                  <a:latin typeface="+mj-lt"/>
                </a:rPr>
                <a:t>0.2 – 0.4</a:t>
              </a:r>
              <a:endParaRPr lang="en-US" sz="1600" dirty="0">
                <a:solidFill>
                  <a:srgbClr val="595555"/>
                </a:solidFill>
                <a:latin typeface="+mj-lt"/>
              </a:endParaRPr>
            </a:p>
          </p:txBody>
        </p:sp>
        <p:sp>
          <p:nvSpPr>
            <p:cNvPr id="126" name="TextBox 125"/>
            <p:cNvSpPr txBox="1"/>
            <p:nvPr/>
          </p:nvSpPr>
          <p:spPr>
            <a:xfrm rot="18472980">
              <a:off x="7542054" y="26552249"/>
              <a:ext cx="1854386" cy="498690"/>
            </a:xfrm>
            <a:prstGeom prst="rect">
              <a:avLst/>
            </a:prstGeom>
            <a:noFill/>
          </p:spPr>
          <p:txBody>
            <a:bodyPr wrap="square" rtlCol="0">
              <a:spAutoFit/>
            </a:bodyPr>
            <a:lstStyle/>
            <a:p>
              <a:r>
                <a:rPr lang="en-US" sz="1600" dirty="0" smtClean="0">
                  <a:solidFill>
                    <a:srgbClr val="595555"/>
                  </a:solidFill>
                  <a:latin typeface="+mj-lt"/>
                </a:rPr>
                <a:t>0.4 – 0.6</a:t>
              </a:r>
              <a:endParaRPr lang="en-US" sz="1600" dirty="0">
                <a:solidFill>
                  <a:srgbClr val="595555"/>
                </a:solidFill>
                <a:latin typeface="+mj-lt"/>
              </a:endParaRPr>
            </a:p>
          </p:txBody>
        </p:sp>
        <p:sp>
          <p:nvSpPr>
            <p:cNvPr id="127" name="TextBox 126"/>
            <p:cNvSpPr txBox="1"/>
            <p:nvPr/>
          </p:nvSpPr>
          <p:spPr>
            <a:xfrm rot="18191889">
              <a:off x="8870421" y="26555958"/>
              <a:ext cx="1854387" cy="498690"/>
            </a:xfrm>
            <a:prstGeom prst="rect">
              <a:avLst/>
            </a:prstGeom>
            <a:noFill/>
          </p:spPr>
          <p:txBody>
            <a:bodyPr wrap="square" rtlCol="0">
              <a:spAutoFit/>
            </a:bodyPr>
            <a:lstStyle/>
            <a:p>
              <a:r>
                <a:rPr lang="en-US" sz="1600" dirty="0" smtClean="0">
                  <a:solidFill>
                    <a:srgbClr val="595555"/>
                  </a:solidFill>
                  <a:latin typeface="+mj-lt"/>
                </a:rPr>
                <a:t>0.6 – 0.8</a:t>
              </a:r>
              <a:endParaRPr lang="en-US" sz="1600" dirty="0">
                <a:solidFill>
                  <a:srgbClr val="595555"/>
                </a:solidFill>
                <a:latin typeface="+mj-lt"/>
              </a:endParaRPr>
            </a:p>
          </p:txBody>
        </p:sp>
        <p:sp>
          <p:nvSpPr>
            <p:cNvPr id="128" name="TextBox 127"/>
            <p:cNvSpPr txBox="1"/>
            <p:nvPr/>
          </p:nvSpPr>
          <p:spPr>
            <a:xfrm rot="17938303">
              <a:off x="10055974" y="26679076"/>
              <a:ext cx="1854387" cy="498690"/>
            </a:xfrm>
            <a:prstGeom prst="rect">
              <a:avLst/>
            </a:prstGeom>
            <a:noFill/>
          </p:spPr>
          <p:txBody>
            <a:bodyPr wrap="square" rtlCol="0">
              <a:spAutoFit/>
            </a:bodyPr>
            <a:lstStyle/>
            <a:p>
              <a:r>
                <a:rPr lang="en-US" sz="1600" dirty="0" smtClean="0">
                  <a:solidFill>
                    <a:srgbClr val="595555"/>
                  </a:solidFill>
                  <a:latin typeface="+mj-lt"/>
                </a:rPr>
                <a:t>0.8 – 1.00</a:t>
              </a:r>
              <a:endParaRPr lang="en-US" sz="1600" dirty="0">
                <a:solidFill>
                  <a:srgbClr val="595555"/>
                </a:solidFill>
                <a:latin typeface="+mj-lt"/>
              </a:endParaRPr>
            </a:p>
          </p:txBody>
        </p:sp>
        <p:sp>
          <p:nvSpPr>
            <p:cNvPr id="1025" name="Rectangle 1024"/>
            <p:cNvSpPr/>
            <p:nvPr/>
          </p:nvSpPr>
          <p:spPr>
            <a:xfrm>
              <a:off x="4659703" y="26123465"/>
              <a:ext cx="1183720" cy="25232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95555"/>
                </a:solidFill>
              </a:endParaRPr>
            </a:p>
          </p:txBody>
        </p:sp>
        <p:sp>
          <p:nvSpPr>
            <p:cNvPr id="146" name="Rectangle 145"/>
            <p:cNvSpPr/>
            <p:nvPr/>
          </p:nvSpPr>
          <p:spPr>
            <a:xfrm>
              <a:off x="5864838" y="26123464"/>
              <a:ext cx="1123473" cy="252322"/>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95555"/>
                </a:solidFill>
              </a:endParaRPr>
            </a:p>
          </p:txBody>
        </p:sp>
        <p:sp>
          <p:nvSpPr>
            <p:cNvPr id="147" name="Rectangle 146"/>
            <p:cNvSpPr/>
            <p:nvPr/>
          </p:nvSpPr>
          <p:spPr>
            <a:xfrm>
              <a:off x="7000056" y="26132498"/>
              <a:ext cx="1164687" cy="243287"/>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95555"/>
                </a:solidFill>
              </a:endParaRPr>
            </a:p>
          </p:txBody>
        </p:sp>
        <p:sp>
          <p:nvSpPr>
            <p:cNvPr id="148" name="Rectangle 147"/>
            <p:cNvSpPr/>
            <p:nvPr/>
          </p:nvSpPr>
          <p:spPr>
            <a:xfrm>
              <a:off x="8159646" y="26100240"/>
              <a:ext cx="1162532" cy="278064"/>
            </a:xfrm>
            <a:prstGeom prst="rect">
              <a:avLst/>
            </a:prstGeom>
            <a:solidFill>
              <a:srgbClr val="CCFF33"/>
            </a:solidFill>
            <a:ln>
              <a:solidFill>
                <a:srgbClr val="CC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95555"/>
                </a:solidFill>
              </a:endParaRPr>
            </a:p>
          </p:txBody>
        </p:sp>
        <p:sp>
          <p:nvSpPr>
            <p:cNvPr id="149" name="Rectangle 148"/>
            <p:cNvSpPr/>
            <p:nvPr/>
          </p:nvSpPr>
          <p:spPr>
            <a:xfrm>
              <a:off x="9322178" y="26140689"/>
              <a:ext cx="1181670" cy="260838"/>
            </a:xfrm>
            <a:prstGeom prst="rect">
              <a:avLst/>
            </a:prstGeom>
            <a:solidFill>
              <a:srgbClr val="7AC238"/>
            </a:solidFill>
            <a:ln>
              <a:solidFill>
                <a:srgbClr val="7AC2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95555"/>
                </a:solidFill>
              </a:endParaRPr>
            </a:p>
          </p:txBody>
        </p:sp>
        <p:sp>
          <p:nvSpPr>
            <p:cNvPr id="150" name="Rectangle 149"/>
            <p:cNvSpPr/>
            <p:nvPr/>
          </p:nvSpPr>
          <p:spPr>
            <a:xfrm>
              <a:off x="10496320" y="26140689"/>
              <a:ext cx="1121071" cy="260838"/>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95555"/>
                </a:solidFill>
              </a:endParaRPr>
            </a:p>
          </p:txBody>
        </p:sp>
      </p:grpSp>
      <p:pic>
        <p:nvPicPr>
          <p:cNvPr id="133" name="Picture 16" descr="Z:\NCEI_NASA_DEVELOP\2016\2016SummerTerm\CoastalAQ\Deliverables\Final_Drafts\Poster\Results_Image_Parts\NorthArrow.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3074576" y="27612121"/>
            <a:ext cx="637874" cy="731987"/>
          </a:xfrm>
          <a:prstGeom prst="rect">
            <a:avLst/>
          </a:prstGeom>
          <a:noFill/>
          <a:extLst>
            <a:ext uri="{909E8E84-426E-40DD-AFC4-6F175D3DCCD1}">
              <a14:hiddenFill xmlns:a14="http://schemas.microsoft.com/office/drawing/2010/main">
                <a:solidFill>
                  <a:srgbClr val="FFFFFF"/>
                </a:solidFill>
              </a14:hiddenFill>
            </a:ext>
          </a:extLst>
        </p:spPr>
      </p:pic>
      <p:grpSp>
        <p:nvGrpSpPr>
          <p:cNvPr id="136" name="Group 135"/>
          <p:cNvGrpSpPr/>
          <p:nvPr/>
        </p:nvGrpSpPr>
        <p:grpSpPr>
          <a:xfrm>
            <a:off x="17378493" y="17795370"/>
            <a:ext cx="6226512" cy="4266438"/>
            <a:chOff x="16905291" y="18542698"/>
            <a:chExt cx="7388523" cy="5081007"/>
          </a:xfrm>
        </p:grpSpPr>
        <p:pic>
          <p:nvPicPr>
            <p:cNvPr id="21" name="Picture 4" descr="Z:\NCEI_NASA_DEVELOP\2016\2016SummerTerm\CoastalAQ\Deliverables\Final_Drafts\Poster\Results_Image_Parts\Aqua_July_Average_HI_map.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6996295" y="18670971"/>
              <a:ext cx="6540771" cy="450818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Z:\NCEI_NASA_DEVELOP\2016\2016SummerTerm\CoastalAQ\Deliverables\Final_Drafts\Poster\Results_Image_Parts\Aqua_July_Average_HI_title.PN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7291412" y="18756529"/>
              <a:ext cx="5897563" cy="342899"/>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Z:\NCEI_NASA_DEVELOP\2016\2016SummerTerm\CoastalAQ\Deliverables\Final_Drafts\Poster\Results_Image_Parts\600_km_scalebar.PN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6905291" y="23198005"/>
              <a:ext cx="2368639" cy="425700"/>
            </a:xfrm>
            <a:prstGeom prst="rect">
              <a:avLst/>
            </a:prstGeom>
            <a:noFill/>
            <a:extLst>
              <a:ext uri="{909E8E84-426E-40DD-AFC4-6F175D3DCCD1}">
                <a14:hiddenFill xmlns:a14="http://schemas.microsoft.com/office/drawing/2010/main">
                  <a:solidFill>
                    <a:srgbClr val="FFFFFF"/>
                  </a:solidFill>
                </a14:hiddenFill>
              </a:ext>
            </a:extLst>
          </p:spPr>
        </p:pic>
        <p:pic>
          <p:nvPicPr>
            <p:cNvPr id="134" name="Picture 17" descr="Z:\NCEI_NASA_DEVELOP\2016\2016SummerTerm\CoastalAQ\Deliverables\Final_Drafts\Poster\Results_Image_Parts\Aqua_July_Average_HI_AODscale.PN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3562740" y="18542698"/>
              <a:ext cx="731074" cy="4361665"/>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29" name="Chart 128"/>
          <p:cNvGraphicFramePr>
            <a:graphicFrameLocks/>
          </p:cNvGraphicFramePr>
          <p:nvPr>
            <p:extLst>
              <p:ext uri="{D42A27DB-BD31-4B8C-83A1-F6EECF244321}">
                <p14:modId xmlns:p14="http://schemas.microsoft.com/office/powerpoint/2010/main" val="2343635346"/>
              </p:ext>
            </p:extLst>
          </p:nvPr>
        </p:nvGraphicFramePr>
        <p:xfrm>
          <a:off x="883560" y="21038325"/>
          <a:ext cx="14971227" cy="4945875"/>
        </p:xfrm>
        <a:graphic>
          <a:graphicData uri="http://schemas.openxmlformats.org/drawingml/2006/chart">
            <c:chart xmlns:c="http://schemas.openxmlformats.org/drawingml/2006/chart" xmlns:r="http://schemas.openxmlformats.org/officeDocument/2006/relationships" r:id="rId25"/>
          </a:graphicData>
        </a:graphic>
      </p:graphicFrame>
      <p:sp>
        <p:nvSpPr>
          <p:cNvPr id="7" name="TextBox 6"/>
          <p:cNvSpPr txBox="1"/>
          <p:nvPr/>
        </p:nvSpPr>
        <p:spPr>
          <a:xfrm>
            <a:off x="17378493" y="22199723"/>
            <a:ext cx="6036465" cy="1077218"/>
          </a:xfrm>
          <a:prstGeom prst="rect">
            <a:avLst/>
          </a:prstGeom>
          <a:noFill/>
        </p:spPr>
        <p:txBody>
          <a:bodyPr wrap="square" rtlCol="0">
            <a:spAutoFit/>
          </a:bodyPr>
          <a:lstStyle/>
          <a:p>
            <a:pPr algn="just"/>
            <a:r>
              <a:rPr lang="en-US" sz="1600" dirty="0" smtClean="0">
                <a:solidFill>
                  <a:srgbClr val="595555"/>
                </a:solidFill>
              </a:rPr>
              <a:t>The map above displays mean  July aerosol levels for 2002 – 2015 based on Hawaii Aqua MODIS AOD data. Darker colors represents low aerosol levels and lighter colors represent high aerosol levels. The pink cluster demonstrates elevated aerosol levels emitted from Kilauea Volcano, HI. </a:t>
            </a:r>
            <a:endParaRPr lang="en-US" sz="1600" dirty="0">
              <a:solidFill>
                <a:srgbClr val="595555"/>
              </a:solidFill>
            </a:endParaRPr>
          </a:p>
        </p:txBody>
      </p:sp>
      <p:sp>
        <p:nvSpPr>
          <p:cNvPr id="45" name="Rectangle 44"/>
          <p:cNvSpPr/>
          <p:nvPr/>
        </p:nvSpPr>
        <p:spPr>
          <a:xfrm>
            <a:off x="2581273" y="24943326"/>
            <a:ext cx="10910633" cy="126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extBox 136"/>
          <p:cNvSpPr txBox="1"/>
          <p:nvPr/>
        </p:nvSpPr>
        <p:spPr>
          <a:xfrm>
            <a:off x="13109731" y="27612434"/>
            <a:ext cx="5743262" cy="2109623"/>
          </a:xfrm>
          <a:prstGeom prst="rect">
            <a:avLst/>
          </a:prstGeom>
          <a:noFill/>
        </p:spPr>
        <p:txBody>
          <a:bodyPr wrap="square" rtlCol="0">
            <a:spAutoFit/>
          </a:bodyPr>
          <a:lstStyle/>
          <a:p>
            <a:pPr algn="just"/>
            <a:r>
              <a:rPr lang="en-US" sz="1600" dirty="0" smtClean="0">
                <a:solidFill>
                  <a:srgbClr val="595555"/>
                </a:solidFill>
              </a:rPr>
              <a:t>The graphic to the right represents correlation values between MODIS AOD measurements and ground station PM2.5 observations. Three Florida counties with high population densities were selected (top-bottom): Palm Beach, Broward, and Miami-Dade. A majority of the stations show correlation values over 0.2, representing an overall low positive correlation between satellite and ground station measurements.</a:t>
            </a:r>
          </a:p>
          <a:p>
            <a:pPr algn="just"/>
            <a:endParaRPr lang="en-US" sz="1600" dirty="0">
              <a:solidFill>
                <a:srgbClr val="595555"/>
              </a:solidFill>
            </a:endParaRPr>
          </a:p>
        </p:txBody>
      </p:sp>
      <p:sp>
        <p:nvSpPr>
          <p:cNvPr id="138" name="TextBox 137"/>
          <p:cNvSpPr txBox="1"/>
          <p:nvPr/>
        </p:nvSpPr>
        <p:spPr>
          <a:xfrm>
            <a:off x="1009649" y="26111279"/>
            <a:ext cx="14884509" cy="830997"/>
          </a:xfrm>
          <a:prstGeom prst="rect">
            <a:avLst/>
          </a:prstGeom>
          <a:noFill/>
        </p:spPr>
        <p:txBody>
          <a:bodyPr wrap="square" rtlCol="0">
            <a:spAutoFit/>
          </a:bodyPr>
          <a:lstStyle/>
          <a:p>
            <a:r>
              <a:rPr lang="en-US" sz="1600" dirty="0" smtClean="0">
                <a:solidFill>
                  <a:srgbClr val="595555"/>
                </a:solidFill>
              </a:rPr>
              <a:t>The graph above demonstrates the general pattern for monthly AOT, AOD, and ground station PM2.5 measurements in Miami Beach, Florida. Moving averages are included for better visualization of overall aerosol trends from 1981 – 2015.  The shaded region highlights a period in which all three datasets align fairly well.</a:t>
            </a:r>
          </a:p>
          <a:p>
            <a:endParaRPr lang="en-US" sz="1600" dirty="0">
              <a:solidFill>
                <a:srgbClr val="595555"/>
              </a:solidFill>
            </a:endParaRPr>
          </a:p>
        </p:txBody>
      </p:sp>
      <p:cxnSp>
        <p:nvCxnSpPr>
          <p:cNvPr id="33" name="Straight Connector 32"/>
          <p:cNvCxnSpPr/>
          <p:nvPr/>
        </p:nvCxnSpPr>
        <p:spPr>
          <a:xfrm>
            <a:off x="8540696" y="21456585"/>
            <a:ext cx="0" cy="3412113"/>
          </a:xfrm>
          <a:prstGeom prst="line">
            <a:avLst/>
          </a:prstGeom>
          <a:ln w="28575">
            <a:solidFill>
              <a:srgbClr val="F0EA00"/>
            </a:solidFill>
            <a:prstDash val="solid"/>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10361290" y="21456584"/>
            <a:ext cx="0" cy="3412113"/>
          </a:xfrm>
          <a:prstGeom prst="line">
            <a:avLst/>
          </a:prstGeom>
          <a:ln w="28575">
            <a:solidFill>
              <a:srgbClr val="F0EA00"/>
            </a:solidFill>
            <a:prstDash val="solid"/>
          </a:ln>
        </p:spPr>
        <p:style>
          <a:lnRef idx="1">
            <a:schemeClr val="accent1"/>
          </a:lnRef>
          <a:fillRef idx="0">
            <a:schemeClr val="accent1"/>
          </a:fillRef>
          <a:effectRef idx="0">
            <a:schemeClr val="accent1"/>
          </a:effectRef>
          <a:fontRef idx="minor">
            <a:schemeClr val="tx1"/>
          </a:fontRef>
        </p:style>
      </p:cxnSp>
      <p:pic>
        <p:nvPicPr>
          <p:cNvPr id="140" name="Picture 16" descr="Z:\NCEI_NASA_DEVELOP\2016\2016SummerTerm\CoastalAQ\Deliverables\Final_Drafts\Poster\Results_Image_Parts\NorthArrow.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2982023" y="21339753"/>
            <a:ext cx="506354" cy="581062"/>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Z:\NCEI_NASA_DEVELOP\2016\2016SummerTerm\CoastalAQ\Deliverables\Final_Drafts\Poster\Results_Image_Parts\100_km_scalebar.PN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9327497" y="28363181"/>
            <a:ext cx="2585504" cy="513367"/>
          </a:xfrm>
          <a:prstGeom prst="rect">
            <a:avLst/>
          </a:prstGeom>
          <a:noFill/>
          <a:extLst>
            <a:ext uri="{909E8E84-426E-40DD-AFC4-6F175D3DCCD1}">
              <a14:hiddenFill xmlns:a14="http://schemas.microsoft.com/office/drawing/2010/main">
                <a:solidFill>
                  <a:srgbClr val="FFFFFF"/>
                </a:solidFill>
              </a14:hiddenFill>
            </a:ext>
          </a:extLst>
        </p:spPr>
      </p:pic>
      <p:grpSp>
        <p:nvGrpSpPr>
          <p:cNvPr id="143" name="Group 142"/>
          <p:cNvGrpSpPr/>
          <p:nvPr/>
        </p:nvGrpSpPr>
        <p:grpSpPr>
          <a:xfrm>
            <a:off x="2189538" y="24695676"/>
            <a:ext cx="10432148" cy="1030750"/>
            <a:chOff x="4664913" y="28581748"/>
            <a:chExt cx="11212136" cy="1030750"/>
          </a:xfrm>
        </p:grpSpPr>
        <p:sp>
          <p:nvSpPr>
            <p:cNvPr id="144" name="TextBox 143"/>
            <p:cNvSpPr txBox="1"/>
            <p:nvPr/>
          </p:nvSpPr>
          <p:spPr>
            <a:xfrm rot="16200000">
              <a:off x="4330908" y="28915754"/>
              <a:ext cx="998800" cy="330789"/>
            </a:xfrm>
            <a:prstGeom prst="rect">
              <a:avLst/>
            </a:prstGeom>
            <a:noFill/>
          </p:spPr>
          <p:txBody>
            <a:bodyPr wrap="square" rtlCol="0">
              <a:spAutoFit/>
            </a:bodyPr>
            <a:lstStyle/>
            <a:p>
              <a:pPr algn="ctr"/>
              <a:r>
                <a:rPr lang="en-US" sz="1400" dirty="0" smtClean="0">
                  <a:solidFill>
                    <a:srgbClr val="595555"/>
                  </a:solidFill>
                </a:rPr>
                <a:t>Jan-1981</a:t>
              </a:r>
              <a:endParaRPr lang="en-US" sz="1400" dirty="0">
                <a:solidFill>
                  <a:srgbClr val="595555"/>
                </a:solidFill>
              </a:endParaRPr>
            </a:p>
          </p:txBody>
        </p:sp>
        <p:sp>
          <p:nvSpPr>
            <p:cNvPr id="145" name="TextBox 144"/>
            <p:cNvSpPr txBox="1"/>
            <p:nvPr/>
          </p:nvSpPr>
          <p:spPr>
            <a:xfrm rot="16200000">
              <a:off x="4976742" y="28916507"/>
              <a:ext cx="998800" cy="330789"/>
            </a:xfrm>
            <a:prstGeom prst="rect">
              <a:avLst/>
            </a:prstGeom>
            <a:noFill/>
          </p:spPr>
          <p:txBody>
            <a:bodyPr wrap="square" rtlCol="0">
              <a:spAutoFit/>
            </a:bodyPr>
            <a:lstStyle/>
            <a:p>
              <a:pPr algn="ctr"/>
              <a:r>
                <a:rPr lang="en-US" sz="1400" dirty="0" smtClean="0">
                  <a:solidFill>
                    <a:srgbClr val="595555"/>
                  </a:solidFill>
                </a:rPr>
                <a:t>Jan-1983</a:t>
              </a:r>
              <a:endParaRPr lang="en-US" sz="1400" dirty="0">
                <a:solidFill>
                  <a:srgbClr val="595555"/>
                </a:solidFill>
              </a:endParaRPr>
            </a:p>
          </p:txBody>
        </p:sp>
        <p:sp>
          <p:nvSpPr>
            <p:cNvPr id="151" name="TextBox 150"/>
            <p:cNvSpPr txBox="1"/>
            <p:nvPr/>
          </p:nvSpPr>
          <p:spPr>
            <a:xfrm rot="16200000">
              <a:off x="4658014" y="28916507"/>
              <a:ext cx="998800" cy="330789"/>
            </a:xfrm>
            <a:prstGeom prst="rect">
              <a:avLst/>
            </a:prstGeom>
            <a:noFill/>
          </p:spPr>
          <p:txBody>
            <a:bodyPr wrap="square" rtlCol="0">
              <a:spAutoFit/>
            </a:bodyPr>
            <a:lstStyle/>
            <a:p>
              <a:pPr algn="ctr"/>
              <a:r>
                <a:rPr lang="en-US" sz="1400" dirty="0" smtClean="0">
                  <a:solidFill>
                    <a:srgbClr val="595555"/>
                  </a:solidFill>
                </a:rPr>
                <a:t>Jan-1982</a:t>
              </a:r>
              <a:endParaRPr lang="en-US" sz="1400" dirty="0">
                <a:solidFill>
                  <a:srgbClr val="595555"/>
                </a:solidFill>
              </a:endParaRPr>
            </a:p>
          </p:txBody>
        </p:sp>
        <p:sp>
          <p:nvSpPr>
            <p:cNvPr id="152" name="TextBox 151"/>
            <p:cNvSpPr txBox="1"/>
            <p:nvPr/>
          </p:nvSpPr>
          <p:spPr>
            <a:xfrm rot="16200000">
              <a:off x="5321908" y="28915753"/>
              <a:ext cx="998800" cy="330789"/>
            </a:xfrm>
            <a:prstGeom prst="rect">
              <a:avLst/>
            </a:prstGeom>
            <a:noFill/>
          </p:spPr>
          <p:txBody>
            <a:bodyPr wrap="square" rtlCol="0">
              <a:spAutoFit/>
            </a:bodyPr>
            <a:lstStyle/>
            <a:p>
              <a:pPr algn="ctr"/>
              <a:r>
                <a:rPr lang="en-US" sz="1400" dirty="0" smtClean="0">
                  <a:solidFill>
                    <a:srgbClr val="595555"/>
                  </a:solidFill>
                </a:rPr>
                <a:t>Jan-1984</a:t>
              </a:r>
              <a:endParaRPr lang="en-US" sz="1400" dirty="0">
                <a:solidFill>
                  <a:srgbClr val="595555"/>
                </a:solidFill>
              </a:endParaRPr>
            </a:p>
          </p:txBody>
        </p:sp>
        <p:sp>
          <p:nvSpPr>
            <p:cNvPr id="153" name="TextBox 152"/>
            <p:cNvSpPr txBox="1"/>
            <p:nvPr/>
          </p:nvSpPr>
          <p:spPr>
            <a:xfrm rot="16200000">
              <a:off x="5619449" y="28921269"/>
              <a:ext cx="998800" cy="330789"/>
            </a:xfrm>
            <a:prstGeom prst="rect">
              <a:avLst/>
            </a:prstGeom>
            <a:noFill/>
          </p:spPr>
          <p:txBody>
            <a:bodyPr wrap="square" rtlCol="0">
              <a:spAutoFit/>
            </a:bodyPr>
            <a:lstStyle/>
            <a:p>
              <a:pPr algn="ctr"/>
              <a:r>
                <a:rPr lang="en-US" sz="1400" dirty="0" smtClean="0">
                  <a:solidFill>
                    <a:srgbClr val="595555"/>
                  </a:solidFill>
                </a:rPr>
                <a:t>Jan-1985</a:t>
              </a:r>
              <a:endParaRPr lang="en-US" sz="1400" dirty="0">
                <a:solidFill>
                  <a:srgbClr val="595555"/>
                </a:solidFill>
              </a:endParaRPr>
            </a:p>
          </p:txBody>
        </p:sp>
        <p:sp>
          <p:nvSpPr>
            <p:cNvPr id="154" name="TextBox 153"/>
            <p:cNvSpPr txBox="1"/>
            <p:nvPr/>
          </p:nvSpPr>
          <p:spPr>
            <a:xfrm rot="16200000">
              <a:off x="5957937" y="28923594"/>
              <a:ext cx="998800" cy="330789"/>
            </a:xfrm>
            <a:prstGeom prst="rect">
              <a:avLst/>
            </a:prstGeom>
            <a:noFill/>
          </p:spPr>
          <p:txBody>
            <a:bodyPr wrap="square" rtlCol="0">
              <a:spAutoFit/>
            </a:bodyPr>
            <a:lstStyle/>
            <a:p>
              <a:pPr algn="ctr"/>
              <a:r>
                <a:rPr lang="en-US" sz="1400" dirty="0" smtClean="0">
                  <a:solidFill>
                    <a:srgbClr val="595555"/>
                  </a:solidFill>
                </a:rPr>
                <a:t>Jan-1986</a:t>
              </a:r>
              <a:endParaRPr lang="en-US" sz="1400" dirty="0">
                <a:solidFill>
                  <a:srgbClr val="595555"/>
                </a:solidFill>
              </a:endParaRPr>
            </a:p>
          </p:txBody>
        </p:sp>
        <p:sp>
          <p:nvSpPr>
            <p:cNvPr id="155" name="TextBox 154"/>
            <p:cNvSpPr txBox="1"/>
            <p:nvPr/>
          </p:nvSpPr>
          <p:spPr>
            <a:xfrm rot="16200000">
              <a:off x="6353096" y="28915753"/>
              <a:ext cx="998800" cy="330789"/>
            </a:xfrm>
            <a:prstGeom prst="rect">
              <a:avLst/>
            </a:prstGeom>
            <a:noFill/>
          </p:spPr>
          <p:txBody>
            <a:bodyPr wrap="square" rtlCol="0">
              <a:spAutoFit/>
            </a:bodyPr>
            <a:lstStyle/>
            <a:p>
              <a:pPr algn="ctr"/>
              <a:r>
                <a:rPr lang="en-US" sz="1400" dirty="0" smtClean="0">
                  <a:solidFill>
                    <a:srgbClr val="595555"/>
                  </a:solidFill>
                </a:rPr>
                <a:t>Jan-1987</a:t>
              </a:r>
              <a:endParaRPr lang="en-US" sz="1400" dirty="0">
                <a:solidFill>
                  <a:srgbClr val="595555"/>
                </a:solidFill>
              </a:endParaRPr>
            </a:p>
          </p:txBody>
        </p:sp>
        <p:sp>
          <p:nvSpPr>
            <p:cNvPr id="156" name="TextBox 155"/>
            <p:cNvSpPr txBox="1"/>
            <p:nvPr/>
          </p:nvSpPr>
          <p:spPr>
            <a:xfrm rot="16200000">
              <a:off x="6660874" y="28936306"/>
              <a:ext cx="998800" cy="330789"/>
            </a:xfrm>
            <a:prstGeom prst="rect">
              <a:avLst/>
            </a:prstGeom>
            <a:noFill/>
          </p:spPr>
          <p:txBody>
            <a:bodyPr wrap="square" rtlCol="0">
              <a:spAutoFit/>
            </a:bodyPr>
            <a:lstStyle/>
            <a:p>
              <a:pPr algn="ctr"/>
              <a:r>
                <a:rPr lang="en-US" sz="1400" dirty="0" smtClean="0">
                  <a:solidFill>
                    <a:srgbClr val="595555"/>
                  </a:solidFill>
                </a:rPr>
                <a:t>Jan-1988</a:t>
              </a:r>
              <a:endParaRPr lang="en-US" sz="1400" dirty="0">
                <a:solidFill>
                  <a:srgbClr val="595555"/>
                </a:solidFill>
              </a:endParaRPr>
            </a:p>
          </p:txBody>
        </p:sp>
        <p:sp>
          <p:nvSpPr>
            <p:cNvPr id="157" name="TextBox 156"/>
            <p:cNvSpPr txBox="1"/>
            <p:nvPr/>
          </p:nvSpPr>
          <p:spPr>
            <a:xfrm rot="16200000">
              <a:off x="6968652" y="28941066"/>
              <a:ext cx="998800" cy="330789"/>
            </a:xfrm>
            <a:prstGeom prst="rect">
              <a:avLst/>
            </a:prstGeom>
            <a:noFill/>
          </p:spPr>
          <p:txBody>
            <a:bodyPr wrap="square" rtlCol="0">
              <a:spAutoFit/>
            </a:bodyPr>
            <a:lstStyle/>
            <a:p>
              <a:pPr algn="ctr"/>
              <a:r>
                <a:rPr lang="en-US" sz="1400" dirty="0" smtClean="0">
                  <a:solidFill>
                    <a:srgbClr val="595555"/>
                  </a:solidFill>
                </a:rPr>
                <a:t>Jan-1989</a:t>
              </a:r>
              <a:endParaRPr lang="en-US" sz="1400" dirty="0">
                <a:solidFill>
                  <a:srgbClr val="595555"/>
                </a:solidFill>
              </a:endParaRPr>
            </a:p>
          </p:txBody>
        </p:sp>
        <p:sp>
          <p:nvSpPr>
            <p:cNvPr id="158" name="TextBox 157"/>
            <p:cNvSpPr txBox="1"/>
            <p:nvPr/>
          </p:nvSpPr>
          <p:spPr>
            <a:xfrm rot="16200000">
              <a:off x="7285158" y="28935101"/>
              <a:ext cx="998800" cy="330789"/>
            </a:xfrm>
            <a:prstGeom prst="rect">
              <a:avLst/>
            </a:prstGeom>
            <a:noFill/>
          </p:spPr>
          <p:txBody>
            <a:bodyPr wrap="square" rtlCol="0">
              <a:spAutoFit/>
            </a:bodyPr>
            <a:lstStyle/>
            <a:p>
              <a:pPr algn="ctr"/>
              <a:r>
                <a:rPr lang="en-US" sz="1400" dirty="0" smtClean="0">
                  <a:solidFill>
                    <a:srgbClr val="595555"/>
                  </a:solidFill>
                </a:rPr>
                <a:t>Jan-1990</a:t>
              </a:r>
              <a:endParaRPr lang="en-US" sz="1400" dirty="0">
                <a:solidFill>
                  <a:srgbClr val="595555"/>
                </a:solidFill>
              </a:endParaRPr>
            </a:p>
          </p:txBody>
        </p:sp>
        <p:sp>
          <p:nvSpPr>
            <p:cNvPr id="159" name="TextBox 158"/>
            <p:cNvSpPr txBox="1"/>
            <p:nvPr/>
          </p:nvSpPr>
          <p:spPr>
            <a:xfrm rot="16200000">
              <a:off x="7913643" y="28935855"/>
              <a:ext cx="998800" cy="330789"/>
            </a:xfrm>
            <a:prstGeom prst="rect">
              <a:avLst/>
            </a:prstGeom>
            <a:noFill/>
          </p:spPr>
          <p:txBody>
            <a:bodyPr wrap="square" rtlCol="0">
              <a:spAutoFit/>
            </a:bodyPr>
            <a:lstStyle/>
            <a:p>
              <a:pPr algn="ctr"/>
              <a:r>
                <a:rPr lang="en-US" sz="1400" dirty="0" smtClean="0">
                  <a:solidFill>
                    <a:srgbClr val="595555"/>
                  </a:solidFill>
                </a:rPr>
                <a:t>Jan-1992</a:t>
              </a:r>
              <a:endParaRPr lang="en-US" sz="1400" dirty="0">
                <a:solidFill>
                  <a:srgbClr val="595555"/>
                </a:solidFill>
              </a:endParaRPr>
            </a:p>
          </p:txBody>
        </p:sp>
        <p:sp>
          <p:nvSpPr>
            <p:cNvPr id="160" name="TextBox 159"/>
            <p:cNvSpPr txBox="1"/>
            <p:nvPr/>
          </p:nvSpPr>
          <p:spPr>
            <a:xfrm rot="16200000">
              <a:off x="7605865" y="28935855"/>
              <a:ext cx="998800" cy="330789"/>
            </a:xfrm>
            <a:prstGeom prst="rect">
              <a:avLst/>
            </a:prstGeom>
            <a:noFill/>
          </p:spPr>
          <p:txBody>
            <a:bodyPr wrap="square" rtlCol="0">
              <a:spAutoFit/>
            </a:bodyPr>
            <a:lstStyle/>
            <a:p>
              <a:pPr algn="ctr"/>
              <a:r>
                <a:rPr lang="en-US" sz="1400" dirty="0" smtClean="0">
                  <a:solidFill>
                    <a:srgbClr val="595555"/>
                  </a:solidFill>
                </a:rPr>
                <a:t>Jan-1991</a:t>
              </a:r>
              <a:endParaRPr lang="en-US" sz="1400" dirty="0">
                <a:solidFill>
                  <a:srgbClr val="595555"/>
                </a:solidFill>
              </a:endParaRPr>
            </a:p>
          </p:txBody>
        </p:sp>
        <p:sp>
          <p:nvSpPr>
            <p:cNvPr id="161" name="TextBox 160"/>
            <p:cNvSpPr txBox="1"/>
            <p:nvPr/>
          </p:nvSpPr>
          <p:spPr>
            <a:xfrm rot="16200000">
              <a:off x="8221421" y="28935101"/>
              <a:ext cx="998800" cy="330789"/>
            </a:xfrm>
            <a:prstGeom prst="rect">
              <a:avLst/>
            </a:prstGeom>
            <a:noFill/>
          </p:spPr>
          <p:txBody>
            <a:bodyPr wrap="square" rtlCol="0">
              <a:spAutoFit/>
            </a:bodyPr>
            <a:lstStyle/>
            <a:p>
              <a:pPr algn="ctr"/>
              <a:r>
                <a:rPr lang="en-US" sz="1400" dirty="0" smtClean="0">
                  <a:solidFill>
                    <a:srgbClr val="595555"/>
                  </a:solidFill>
                </a:rPr>
                <a:t>Jan-1993</a:t>
              </a:r>
              <a:endParaRPr lang="en-US" sz="1400" dirty="0">
                <a:solidFill>
                  <a:srgbClr val="595555"/>
                </a:solidFill>
              </a:endParaRPr>
            </a:p>
          </p:txBody>
        </p:sp>
        <p:sp>
          <p:nvSpPr>
            <p:cNvPr id="162" name="TextBox 161"/>
            <p:cNvSpPr txBox="1"/>
            <p:nvPr/>
          </p:nvSpPr>
          <p:spPr>
            <a:xfrm rot="16200000">
              <a:off x="8529199" y="28940617"/>
              <a:ext cx="998800" cy="330789"/>
            </a:xfrm>
            <a:prstGeom prst="rect">
              <a:avLst/>
            </a:prstGeom>
            <a:noFill/>
          </p:spPr>
          <p:txBody>
            <a:bodyPr wrap="square" rtlCol="0">
              <a:spAutoFit/>
            </a:bodyPr>
            <a:lstStyle/>
            <a:p>
              <a:pPr algn="ctr"/>
              <a:r>
                <a:rPr lang="en-US" sz="1400" dirty="0" smtClean="0">
                  <a:solidFill>
                    <a:srgbClr val="595555"/>
                  </a:solidFill>
                </a:rPr>
                <a:t>Jan-1994</a:t>
              </a:r>
              <a:endParaRPr lang="en-US" sz="1400" dirty="0">
                <a:solidFill>
                  <a:srgbClr val="595555"/>
                </a:solidFill>
              </a:endParaRPr>
            </a:p>
          </p:txBody>
        </p:sp>
        <p:sp>
          <p:nvSpPr>
            <p:cNvPr id="163" name="TextBox 162"/>
            <p:cNvSpPr txBox="1"/>
            <p:nvPr/>
          </p:nvSpPr>
          <p:spPr>
            <a:xfrm rot="16200000">
              <a:off x="8836977" y="28942942"/>
              <a:ext cx="998800" cy="330789"/>
            </a:xfrm>
            <a:prstGeom prst="rect">
              <a:avLst/>
            </a:prstGeom>
            <a:noFill/>
          </p:spPr>
          <p:txBody>
            <a:bodyPr wrap="square" rtlCol="0">
              <a:spAutoFit/>
            </a:bodyPr>
            <a:lstStyle/>
            <a:p>
              <a:pPr algn="ctr"/>
              <a:r>
                <a:rPr lang="en-US" sz="1400" dirty="0" smtClean="0">
                  <a:solidFill>
                    <a:srgbClr val="595555"/>
                  </a:solidFill>
                </a:rPr>
                <a:t>Jan-1995</a:t>
              </a:r>
              <a:endParaRPr lang="en-US" sz="1400" dirty="0">
                <a:solidFill>
                  <a:srgbClr val="595555"/>
                </a:solidFill>
              </a:endParaRPr>
            </a:p>
          </p:txBody>
        </p:sp>
        <p:sp>
          <p:nvSpPr>
            <p:cNvPr id="164" name="TextBox 163"/>
            <p:cNvSpPr txBox="1"/>
            <p:nvPr/>
          </p:nvSpPr>
          <p:spPr>
            <a:xfrm rot="16200000">
              <a:off x="9201424" y="28935101"/>
              <a:ext cx="998800" cy="330789"/>
            </a:xfrm>
            <a:prstGeom prst="rect">
              <a:avLst/>
            </a:prstGeom>
            <a:noFill/>
          </p:spPr>
          <p:txBody>
            <a:bodyPr wrap="square" rtlCol="0">
              <a:spAutoFit/>
            </a:bodyPr>
            <a:lstStyle/>
            <a:p>
              <a:pPr algn="ctr"/>
              <a:r>
                <a:rPr lang="en-US" sz="1400" dirty="0" smtClean="0">
                  <a:solidFill>
                    <a:srgbClr val="595555"/>
                  </a:solidFill>
                </a:rPr>
                <a:t>Jan-1996</a:t>
              </a:r>
              <a:endParaRPr lang="en-US" sz="1400" dirty="0">
                <a:solidFill>
                  <a:srgbClr val="595555"/>
                </a:solidFill>
              </a:endParaRPr>
            </a:p>
          </p:txBody>
        </p:sp>
        <p:sp>
          <p:nvSpPr>
            <p:cNvPr id="165" name="TextBox 164"/>
            <p:cNvSpPr txBox="1"/>
            <p:nvPr/>
          </p:nvSpPr>
          <p:spPr>
            <a:xfrm rot="16200000">
              <a:off x="9509202" y="28947703"/>
              <a:ext cx="998800" cy="330789"/>
            </a:xfrm>
            <a:prstGeom prst="rect">
              <a:avLst/>
            </a:prstGeom>
            <a:noFill/>
          </p:spPr>
          <p:txBody>
            <a:bodyPr wrap="square" rtlCol="0">
              <a:spAutoFit/>
            </a:bodyPr>
            <a:lstStyle/>
            <a:p>
              <a:pPr algn="ctr"/>
              <a:r>
                <a:rPr lang="en-US" sz="1400" dirty="0" smtClean="0">
                  <a:solidFill>
                    <a:srgbClr val="595555"/>
                  </a:solidFill>
                </a:rPr>
                <a:t>Jan-1997</a:t>
              </a:r>
              <a:endParaRPr lang="en-US" sz="1400" dirty="0">
                <a:solidFill>
                  <a:srgbClr val="595555"/>
                </a:solidFill>
              </a:endParaRPr>
            </a:p>
          </p:txBody>
        </p:sp>
        <p:sp>
          <p:nvSpPr>
            <p:cNvPr id="166" name="TextBox 165"/>
            <p:cNvSpPr txBox="1"/>
            <p:nvPr/>
          </p:nvSpPr>
          <p:spPr>
            <a:xfrm rot="16200000">
              <a:off x="9816980" y="28944512"/>
              <a:ext cx="998800" cy="330789"/>
            </a:xfrm>
            <a:prstGeom prst="rect">
              <a:avLst/>
            </a:prstGeom>
            <a:noFill/>
          </p:spPr>
          <p:txBody>
            <a:bodyPr wrap="square" rtlCol="0">
              <a:spAutoFit/>
            </a:bodyPr>
            <a:lstStyle/>
            <a:p>
              <a:pPr algn="ctr"/>
              <a:r>
                <a:rPr lang="en-US" sz="1400" dirty="0" smtClean="0">
                  <a:solidFill>
                    <a:srgbClr val="595555"/>
                  </a:solidFill>
                </a:rPr>
                <a:t>Jan-1998</a:t>
              </a:r>
              <a:endParaRPr lang="en-US" sz="1400" dirty="0">
                <a:solidFill>
                  <a:srgbClr val="595555"/>
                </a:solidFill>
              </a:endParaRPr>
            </a:p>
          </p:txBody>
        </p:sp>
        <p:sp>
          <p:nvSpPr>
            <p:cNvPr id="167" name="TextBox 166"/>
            <p:cNvSpPr txBox="1"/>
            <p:nvPr/>
          </p:nvSpPr>
          <p:spPr>
            <a:xfrm rot="16200000">
              <a:off x="10148611" y="28916355"/>
              <a:ext cx="998800" cy="330789"/>
            </a:xfrm>
            <a:prstGeom prst="rect">
              <a:avLst/>
            </a:prstGeom>
            <a:noFill/>
          </p:spPr>
          <p:txBody>
            <a:bodyPr wrap="square" rtlCol="0">
              <a:spAutoFit/>
            </a:bodyPr>
            <a:lstStyle/>
            <a:p>
              <a:pPr algn="ctr"/>
              <a:r>
                <a:rPr lang="en-US" sz="1400" dirty="0" smtClean="0">
                  <a:solidFill>
                    <a:srgbClr val="595555"/>
                  </a:solidFill>
                </a:rPr>
                <a:t>Jan-1999</a:t>
              </a:r>
              <a:endParaRPr lang="en-US" sz="1400" dirty="0">
                <a:solidFill>
                  <a:srgbClr val="595555"/>
                </a:solidFill>
              </a:endParaRPr>
            </a:p>
          </p:txBody>
        </p:sp>
        <p:sp>
          <p:nvSpPr>
            <p:cNvPr id="168" name="TextBox 167"/>
            <p:cNvSpPr txBox="1"/>
            <p:nvPr/>
          </p:nvSpPr>
          <p:spPr>
            <a:xfrm rot="16200000">
              <a:off x="10777096" y="28917109"/>
              <a:ext cx="998800" cy="330789"/>
            </a:xfrm>
            <a:prstGeom prst="rect">
              <a:avLst/>
            </a:prstGeom>
            <a:noFill/>
          </p:spPr>
          <p:txBody>
            <a:bodyPr wrap="square" rtlCol="0">
              <a:spAutoFit/>
            </a:bodyPr>
            <a:lstStyle/>
            <a:p>
              <a:pPr algn="ctr"/>
              <a:r>
                <a:rPr lang="en-US" sz="1400" dirty="0" smtClean="0">
                  <a:solidFill>
                    <a:srgbClr val="595555"/>
                  </a:solidFill>
                </a:rPr>
                <a:t>Jan-2001</a:t>
              </a:r>
              <a:endParaRPr lang="en-US" sz="1400" dirty="0">
                <a:solidFill>
                  <a:srgbClr val="595555"/>
                </a:solidFill>
              </a:endParaRPr>
            </a:p>
          </p:txBody>
        </p:sp>
        <p:sp>
          <p:nvSpPr>
            <p:cNvPr id="169" name="TextBox 168"/>
            <p:cNvSpPr txBox="1"/>
            <p:nvPr/>
          </p:nvSpPr>
          <p:spPr>
            <a:xfrm rot="16200000">
              <a:off x="10469318" y="28917109"/>
              <a:ext cx="998800" cy="330789"/>
            </a:xfrm>
            <a:prstGeom prst="rect">
              <a:avLst/>
            </a:prstGeom>
            <a:noFill/>
          </p:spPr>
          <p:txBody>
            <a:bodyPr wrap="square" rtlCol="0">
              <a:spAutoFit/>
            </a:bodyPr>
            <a:lstStyle/>
            <a:p>
              <a:pPr algn="ctr"/>
              <a:r>
                <a:rPr lang="en-US" sz="1400" dirty="0" smtClean="0">
                  <a:solidFill>
                    <a:srgbClr val="595555"/>
                  </a:solidFill>
                </a:rPr>
                <a:t>Jan-2000</a:t>
              </a:r>
              <a:endParaRPr lang="en-US" sz="1400" dirty="0">
                <a:solidFill>
                  <a:srgbClr val="595555"/>
                </a:solidFill>
              </a:endParaRPr>
            </a:p>
          </p:txBody>
        </p:sp>
        <p:sp>
          <p:nvSpPr>
            <p:cNvPr id="170" name="TextBox 169"/>
            <p:cNvSpPr txBox="1"/>
            <p:nvPr/>
          </p:nvSpPr>
          <p:spPr>
            <a:xfrm rot="16200000">
              <a:off x="11084874" y="28916355"/>
              <a:ext cx="998800" cy="330789"/>
            </a:xfrm>
            <a:prstGeom prst="rect">
              <a:avLst/>
            </a:prstGeom>
            <a:noFill/>
          </p:spPr>
          <p:txBody>
            <a:bodyPr wrap="square" rtlCol="0">
              <a:spAutoFit/>
            </a:bodyPr>
            <a:lstStyle/>
            <a:p>
              <a:pPr algn="ctr"/>
              <a:r>
                <a:rPr lang="en-US" sz="1400" dirty="0" smtClean="0">
                  <a:solidFill>
                    <a:srgbClr val="595555"/>
                  </a:solidFill>
                </a:rPr>
                <a:t>Jan-2002</a:t>
              </a:r>
              <a:endParaRPr lang="en-US" sz="1400" dirty="0">
                <a:solidFill>
                  <a:srgbClr val="595555"/>
                </a:solidFill>
              </a:endParaRPr>
            </a:p>
          </p:txBody>
        </p:sp>
        <p:sp>
          <p:nvSpPr>
            <p:cNvPr id="171" name="TextBox 170"/>
            <p:cNvSpPr txBox="1"/>
            <p:nvPr/>
          </p:nvSpPr>
          <p:spPr>
            <a:xfrm rot="16200000">
              <a:off x="11392652" y="28921871"/>
              <a:ext cx="998800" cy="330789"/>
            </a:xfrm>
            <a:prstGeom prst="rect">
              <a:avLst/>
            </a:prstGeom>
            <a:noFill/>
          </p:spPr>
          <p:txBody>
            <a:bodyPr wrap="square" rtlCol="0">
              <a:spAutoFit/>
            </a:bodyPr>
            <a:lstStyle/>
            <a:p>
              <a:pPr algn="ctr"/>
              <a:r>
                <a:rPr lang="en-US" sz="1400" dirty="0" smtClean="0">
                  <a:solidFill>
                    <a:srgbClr val="595555"/>
                  </a:solidFill>
                </a:rPr>
                <a:t>Jan-2003</a:t>
              </a:r>
              <a:endParaRPr lang="en-US" sz="1400" dirty="0">
                <a:solidFill>
                  <a:srgbClr val="595555"/>
                </a:solidFill>
              </a:endParaRPr>
            </a:p>
          </p:txBody>
        </p:sp>
        <p:sp>
          <p:nvSpPr>
            <p:cNvPr id="172" name="TextBox 171"/>
            <p:cNvSpPr txBox="1"/>
            <p:nvPr/>
          </p:nvSpPr>
          <p:spPr>
            <a:xfrm rot="16200000">
              <a:off x="11700430" y="28924196"/>
              <a:ext cx="998800" cy="330789"/>
            </a:xfrm>
            <a:prstGeom prst="rect">
              <a:avLst/>
            </a:prstGeom>
            <a:noFill/>
          </p:spPr>
          <p:txBody>
            <a:bodyPr wrap="square" rtlCol="0">
              <a:spAutoFit/>
            </a:bodyPr>
            <a:lstStyle/>
            <a:p>
              <a:pPr algn="ctr"/>
              <a:r>
                <a:rPr lang="en-US" sz="1400" dirty="0" smtClean="0">
                  <a:solidFill>
                    <a:srgbClr val="595555"/>
                  </a:solidFill>
                </a:rPr>
                <a:t>Jan-2004</a:t>
              </a:r>
              <a:endParaRPr lang="en-US" sz="1400" dirty="0">
                <a:solidFill>
                  <a:srgbClr val="595555"/>
                </a:solidFill>
              </a:endParaRPr>
            </a:p>
          </p:txBody>
        </p:sp>
        <p:sp>
          <p:nvSpPr>
            <p:cNvPr id="173" name="TextBox 172"/>
            <p:cNvSpPr txBox="1"/>
            <p:nvPr/>
          </p:nvSpPr>
          <p:spPr>
            <a:xfrm rot="16200000">
              <a:off x="12064877" y="28916355"/>
              <a:ext cx="998800" cy="330789"/>
            </a:xfrm>
            <a:prstGeom prst="rect">
              <a:avLst/>
            </a:prstGeom>
            <a:noFill/>
          </p:spPr>
          <p:txBody>
            <a:bodyPr wrap="square" rtlCol="0">
              <a:spAutoFit/>
            </a:bodyPr>
            <a:lstStyle/>
            <a:p>
              <a:pPr algn="ctr"/>
              <a:r>
                <a:rPr lang="en-US" sz="1400" dirty="0" smtClean="0">
                  <a:solidFill>
                    <a:srgbClr val="595555"/>
                  </a:solidFill>
                </a:rPr>
                <a:t>Jan-2005</a:t>
              </a:r>
              <a:endParaRPr lang="en-US" sz="1400" dirty="0">
                <a:solidFill>
                  <a:srgbClr val="595555"/>
                </a:solidFill>
              </a:endParaRPr>
            </a:p>
          </p:txBody>
        </p:sp>
        <p:sp>
          <p:nvSpPr>
            <p:cNvPr id="174" name="TextBox 173"/>
            <p:cNvSpPr txBox="1"/>
            <p:nvPr/>
          </p:nvSpPr>
          <p:spPr>
            <a:xfrm rot="16200000">
              <a:off x="12372655" y="28944859"/>
              <a:ext cx="998800" cy="330789"/>
            </a:xfrm>
            <a:prstGeom prst="rect">
              <a:avLst/>
            </a:prstGeom>
            <a:noFill/>
          </p:spPr>
          <p:txBody>
            <a:bodyPr wrap="square" rtlCol="0">
              <a:spAutoFit/>
            </a:bodyPr>
            <a:lstStyle/>
            <a:p>
              <a:pPr algn="ctr"/>
              <a:r>
                <a:rPr lang="en-US" sz="1400" dirty="0" smtClean="0">
                  <a:solidFill>
                    <a:srgbClr val="595555"/>
                  </a:solidFill>
                </a:rPr>
                <a:t>Jan-2006</a:t>
              </a:r>
              <a:endParaRPr lang="en-US" sz="1400" dirty="0">
                <a:solidFill>
                  <a:srgbClr val="595555"/>
                </a:solidFill>
              </a:endParaRPr>
            </a:p>
          </p:txBody>
        </p:sp>
        <p:sp>
          <p:nvSpPr>
            <p:cNvPr id="175" name="TextBox 174"/>
            <p:cNvSpPr txBox="1"/>
            <p:nvPr/>
          </p:nvSpPr>
          <p:spPr>
            <a:xfrm rot="16200000">
              <a:off x="12680433" y="28941668"/>
              <a:ext cx="998800" cy="330789"/>
            </a:xfrm>
            <a:prstGeom prst="rect">
              <a:avLst/>
            </a:prstGeom>
            <a:noFill/>
          </p:spPr>
          <p:txBody>
            <a:bodyPr wrap="square" rtlCol="0">
              <a:spAutoFit/>
            </a:bodyPr>
            <a:lstStyle/>
            <a:p>
              <a:pPr algn="ctr"/>
              <a:r>
                <a:rPr lang="en-US" sz="1400" dirty="0" smtClean="0">
                  <a:solidFill>
                    <a:srgbClr val="595555"/>
                  </a:solidFill>
                </a:rPr>
                <a:t>Jan-2007</a:t>
              </a:r>
              <a:endParaRPr lang="en-US" sz="1400" dirty="0">
                <a:solidFill>
                  <a:srgbClr val="595555"/>
                </a:solidFill>
              </a:endParaRPr>
            </a:p>
          </p:txBody>
        </p:sp>
        <p:sp>
          <p:nvSpPr>
            <p:cNvPr id="176" name="TextBox 175"/>
            <p:cNvSpPr txBox="1"/>
            <p:nvPr/>
          </p:nvSpPr>
          <p:spPr>
            <a:xfrm rot="16200000">
              <a:off x="12988211" y="28916356"/>
              <a:ext cx="998800" cy="330789"/>
            </a:xfrm>
            <a:prstGeom prst="rect">
              <a:avLst/>
            </a:prstGeom>
            <a:noFill/>
          </p:spPr>
          <p:txBody>
            <a:bodyPr wrap="square" rtlCol="0">
              <a:spAutoFit/>
            </a:bodyPr>
            <a:lstStyle/>
            <a:p>
              <a:pPr algn="ctr"/>
              <a:r>
                <a:rPr lang="en-US" sz="1400" dirty="0" smtClean="0">
                  <a:solidFill>
                    <a:srgbClr val="595555"/>
                  </a:solidFill>
                </a:rPr>
                <a:t>Jan-2008</a:t>
              </a:r>
              <a:endParaRPr lang="en-US" sz="1400" dirty="0">
                <a:solidFill>
                  <a:srgbClr val="595555"/>
                </a:solidFill>
              </a:endParaRPr>
            </a:p>
          </p:txBody>
        </p:sp>
        <p:sp>
          <p:nvSpPr>
            <p:cNvPr id="177" name="TextBox 176"/>
            <p:cNvSpPr txBox="1"/>
            <p:nvPr/>
          </p:nvSpPr>
          <p:spPr>
            <a:xfrm rot="16200000">
              <a:off x="13616696" y="28917110"/>
              <a:ext cx="998800" cy="330789"/>
            </a:xfrm>
            <a:prstGeom prst="rect">
              <a:avLst/>
            </a:prstGeom>
            <a:noFill/>
          </p:spPr>
          <p:txBody>
            <a:bodyPr wrap="square" rtlCol="0">
              <a:spAutoFit/>
            </a:bodyPr>
            <a:lstStyle/>
            <a:p>
              <a:pPr algn="ctr"/>
              <a:r>
                <a:rPr lang="en-US" sz="1400" dirty="0" smtClean="0">
                  <a:solidFill>
                    <a:srgbClr val="595555"/>
                  </a:solidFill>
                </a:rPr>
                <a:t>Jan-2010</a:t>
              </a:r>
              <a:endParaRPr lang="en-US" sz="1400" dirty="0">
                <a:solidFill>
                  <a:srgbClr val="595555"/>
                </a:solidFill>
              </a:endParaRPr>
            </a:p>
          </p:txBody>
        </p:sp>
        <p:sp>
          <p:nvSpPr>
            <p:cNvPr id="178" name="TextBox 177"/>
            <p:cNvSpPr txBox="1"/>
            <p:nvPr/>
          </p:nvSpPr>
          <p:spPr>
            <a:xfrm rot="16200000">
              <a:off x="13308918" y="28917110"/>
              <a:ext cx="998800" cy="330789"/>
            </a:xfrm>
            <a:prstGeom prst="rect">
              <a:avLst/>
            </a:prstGeom>
            <a:noFill/>
          </p:spPr>
          <p:txBody>
            <a:bodyPr wrap="square" rtlCol="0">
              <a:spAutoFit/>
            </a:bodyPr>
            <a:lstStyle/>
            <a:p>
              <a:pPr algn="ctr"/>
              <a:r>
                <a:rPr lang="en-US" sz="1400" dirty="0" smtClean="0">
                  <a:solidFill>
                    <a:srgbClr val="595555"/>
                  </a:solidFill>
                </a:rPr>
                <a:t>Jan-2009</a:t>
              </a:r>
              <a:endParaRPr lang="en-US" sz="1400" dirty="0">
                <a:solidFill>
                  <a:srgbClr val="595555"/>
                </a:solidFill>
              </a:endParaRPr>
            </a:p>
          </p:txBody>
        </p:sp>
        <p:sp>
          <p:nvSpPr>
            <p:cNvPr id="179" name="TextBox 178"/>
            <p:cNvSpPr txBox="1"/>
            <p:nvPr/>
          </p:nvSpPr>
          <p:spPr>
            <a:xfrm rot="16200000">
              <a:off x="13924474" y="28916356"/>
              <a:ext cx="998800" cy="330789"/>
            </a:xfrm>
            <a:prstGeom prst="rect">
              <a:avLst/>
            </a:prstGeom>
            <a:noFill/>
          </p:spPr>
          <p:txBody>
            <a:bodyPr wrap="square" rtlCol="0">
              <a:spAutoFit/>
            </a:bodyPr>
            <a:lstStyle/>
            <a:p>
              <a:pPr algn="ctr"/>
              <a:r>
                <a:rPr lang="en-US" sz="1400" dirty="0" smtClean="0">
                  <a:solidFill>
                    <a:srgbClr val="595555"/>
                  </a:solidFill>
                </a:rPr>
                <a:t>Jan-2011</a:t>
              </a:r>
              <a:endParaRPr lang="en-US" sz="1400" dirty="0">
                <a:solidFill>
                  <a:srgbClr val="595555"/>
                </a:solidFill>
              </a:endParaRPr>
            </a:p>
          </p:txBody>
        </p:sp>
        <p:sp>
          <p:nvSpPr>
            <p:cNvPr id="180" name="TextBox 179"/>
            <p:cNvSpPr txBox="1"/>
            <p:nvPr/>
          </p:nvSpPr>
          <p:spPr>
            <a:xfrm rot="16200000">
              <a:off x="14232252" y="28921872"/>
              <a:ext cx="998800" cy="330789"/>
            </a:xfrm>
            <a:prstGeom prst="rect">
              <a:avLst/>
            </a:prstGeom>
            <a:noFill/>
          </p:spPr>
          <p:txBody>
            <a:bodyPr wrap="square" rtlCol="0">
              <a:spAutoFit/>
            </a:bodyPr>
            <a:lstStyle/>
            <a:p>
              <a:pPr algn="ctr"/>
              <a:r>
                <a:rPr lang="en-US" sz="1400" dirty="0" smtClean="0">
                  <a:solidFill>
                    <a:srgbClr val="595555"/>
                  </a:solidFill>
                </a:rPr>
                <a:t>Jan-2012</a:t>
              </a:r>
              <a:endParaRPr lang="en-US" sz="1400" dirty="0">
                <a:solidFill>
                  <a:srgbClr val="595555"/>
                </a:solidFill>
              </a:endParaRPr>
            </a:p>
          </p:txBody>
        </p:sp>
        <p:sp>
          <p:nvSpPr>
            <p:cNvPr id="181" name="TextBox 180"/>
            <p:cNvSpPr txBox="1"/>
            <p:nvPr/>
          </p:nvSpPr>
          <p:spPr>
            <a:xfrm rot="16200000">
              <a:off x="14540030" y="28924197"/>
              <a:ext cx="998800" cy="330789"/>
            </a:xfrm>
            <a:prstGeom prst="rect">
              <a:avLst/>
            </a:prstGeom>
            <a:noFill/>
          </p:spPr>
          <p:txBody>
            <a:bodyPr wrap="square" rtlCol="0">
              <a:spAutoFit/>
            </a:bodyPr>
            <a:lstStyle/>
            <a:p>
              <a:pPr algn="ctr"/>
              <a:r>
                <a:rPr lang="en-US" sz="1400" dirty="0" smtClean="0">
                  <a:solidFill>
                    <a:srgbClr val="595555"/>
                  </a:solidFill>
                </a:rPr>
                <a:t>Jan-2013</a:t>
              </a:r>
              <a:endParaRPr lang="en-US" sz="1400" dirty="0">
                <a:solidFill>
                  <a:srgbClr val="595555"/>
                </a:solidFill>
              </a:endParaRPr>
            </a:p>
          </p:txBody>
        </p:sp>
        <p:sp>
          <p:nvSpPr>
            <p:cNvPr id="182" name="TextBox 181"/>
            <p:cNvSpPr txBox="1"/>
            <p:nvPr/>
          </p:nvSpPr>
          <p:spPr>
            <a:xfrm rot="16200000">
              <a:off x="14904477" y="28916356"/>
              <a:ext cx="998800" cy="330789"/>
            </a:xfrm>
            <a:prstGeom prst="rect">
              <a:avLst/>
            </a:prstGeom>
            <a:noFill/>
          </p:spPr>
          <p:txBody>
            <a:bodyPr wrap="square" rtlCol="0">
              <a:spAutoFit/>
            </a:bodyPr>
            <a:lstStyle/>
            <a:p>
              <a:pPr algn="ctr"/>
              <a:r>
                <a:rPr lang="en-US" sz="1400" dirty="0" smtClean="0">
                  <a:solidFill>
                    <a:srgbClr val="595555"/>
                  </a:solidFill>
                </a:rPr>
                <a:t>Jan-2014</a:t>
              </a:r>
              <a:endParaRPr lang="en-US" sz="1400" dirty="0">
                <a:solidFill>
                  <a:srgbClr val="595555"/>
                </a:solidFill>
              </a:endParaRPr>
            </a:p>
          </p:txBody>
        </p:sp>
        <p:sp>
          <p:nvSpPr>
            <p:cNvPr id="183" name="TextBox 182"/>
            <p:cNvSpPr txBox="1"/>
            <p:nvPr/>
          </p:nvSpPr>
          <p:spPr>
            <a:xfrm rot="16200000">
              <a:off x="15212255" y="28928958"/>
              <a:ext cx="998800" cy="330789"/>
            </a:xfrm>
            <a:prstGeom prst="rect">
              <a:avLst/>
            </a:prstGeom>
            <a:noFill/>
          </p:spPr>
          <p:txBody>
            <a:bodyPr wrap="square" rtlCol="0">
              <a:spAutoFit/>
            </a:bodyPr>
            <a:lstStyle/>
            <a:p>
              <a:pPr algn="ctr"/>
              <a:r>
                <a:rPr lang="en-US" sz="1400" dirty="0" smtClean="0">
                  <a:solidFill>
                    <a:srgbClr val="595555"/>
                  </a:solidFill>
                </a:rPr>
                <a:t>Jan-2015</a:t>
              </a:r>
              <a:endParaRPr lang="en-US" sz="1400" dirty="0">
                <a:solidFill>
                  <a:srgbClr val="595555"/>
                </a:solidFill>
              </a:endParaRPr>
            </a:p>
          </p:txBody>
        </p:sp>
      </p:grpSp>
      <p:sp>
        <p:nvSpPr>
          <p:cNvPr id="132" name="TextBox 131"/>
          <p:cNvSpPr txBox="1"/>
          <p:nvPr/>
        </p:nvSpPr>
        <p:spPr>
          <a:xfrm>
            <a:off x="19823544" y="28791815"/>
            <a:ext cx="2913610" cy="303202"/>
          </a:xfrm>
          <a:prstGeom prst="rect">
            <a:avLst/>
          </a:prstGeom>
          <a:noFill/>
        </p:spPr>
        <p:txBody>
          <a:bodyPr wrap="square" rtlCol="0">
            <a:spAutoFit/>
          </a:bodyPr>
          <a:lstStyle/>
          <a:p>
            <a:pPr algn="ctr"/>
            <a:r>
              <a:rPr lang="en-US" sz="1800" b="1" dirty="0" smtClean="0">
                <a:solidFill>
                  <a:srgbClr val="000000"/>
                </a:solidFill>
                <a:latin typeface="+mj-lt"/>
              </a:rPr>
              <a:t>Correlation Coefficient</a:t>
            </a:r>
            <a:endParaRPr lang="en-US" sz="1800" b="1" dirty="0">
              <a:solidFill>
                <a:srgbClr val="000000"/>
              </a:solidFill>
              <a:latin typeface="+mj-lt"/>
            </a:endParaRPr>
          </a:p>
        </p:txBody>
      </p:sp>
    </p:spTree>
    <p:extLst>
      <p:ext uri="{BB962C8B-B14F-4D97-AF65-F5344CB8AC3E}">
        <p14:creationId xmlns:p14="http://schemas.microsoft.com/office/powerpoint/2010/main" val="28025365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EVELOPv2 15">
      <a:dk1>
        <a:srgbClr val="767171"/>
      </a:dk1>
      <a:lt1>
        <a:srgbClr val="FFFFFF"/>
      </a:lt1>
      <a:dk2>
        <a:srgbClr val="767171"/>
      </a:dk2>
      <a:lt2>
        <a:srgbClr val="FFFFFF"/>
      </a:lt2>
      <a:accent1>
        <a:srgbClr val="2A5F7F"/>
      </a:accent1>
      <a:accent2>
        <a:srgbClr val="5D6A98"/>
      </a:accent2>
      <a:accent3>
        <a:srgbClr val="8577B7"/>
      </a:accent3>
      <a:accent4>
        <a:srgbClr val="E6CD61"/>
      </a:accent4>
      <a:accent5>
        <a:srgbClr val="D5A949"/>
      </a:accent5>
      <a:accent6>
        <a:srgbClr val="C78837"/>
      </a:accent6>
      <a:hlink>
        <a:srgbClr val="2A5F7F"/>
      </a:hlink>
      <a:folHlink>
        <a:srgbClr val="2A5F7F"/>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5744</TotalTime>
  <Words>789</Words>
  <Application>Microsoft Office PowerPoint</Application>
  <PresentationFormat>Custom</PresentationFormat>
  <Paragraphs>110</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Century Gothic</vt:lpstr>
      <vt:lpstr>Garamond</vt:lpstr>
      <vt:lpstr>Questrial</vt:lpstr>
      <vt:lpstr>Times New Roman</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Kelley, Carrie L. (LARC-E3)[SSAI DEVELOP]</cp:lastModifiedBy>
  <cp:revision>297</cp:revision>
  <dcterms:created xsi:type="dcterms:W3CDTF">2015-06-02T14:58:58Z</dcterms:created>
  <dcterms:modified xsi:type="dcterms:W3CDTF">2016-08-05T13:41:50Z</dcterms:modified>
</cp:coreProperties>
</file>