
<file path=[Content_Types].xml><?xml version="1.0" encoding="utf-8"?>
<Types xmlns="http://schemas.openxmlformats.org/package/2006/content-types">
  <Default Extension="png" ContentType="image/png"/>
  <Default Extension="MOV" ContentType="video/quicktime"/>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5" r:id="rId2"/>
    <p:sldId id="288" r:id="rId3"/>
    <p:sldId id="284" r:id="rId4"/>
    <p:sldId id="295" r:id="rId5"/>
    <p:sldId id="302" r:id="rId6"/>
    <p:sldId id="301" r:id="rId7"/>
    <p:sldId id="285" r:id="rId8"/>
    <p:sldId id="286" r:id="rId9"/>
    <p:sldId id="287" r:id="rId10"/>
    <p:sldId id="306" r:id="rId11"/>
    <p:sldId id="293" r:id="rId12"/>
    <p:sldId id="308" r:id="rId13"/>
    <p:sldId id="309" r:id="rId14"/>
    <p:sldId id="294" r:id="rId15"/>
    <p:sldId id="304" r:id="rId16"/>
    <p:sldId id="291" r:id="rId17"/>
    <p:sldId id="296" r:id="rId18"/>
    <p:sldId id="292" r:id="rId19"/>
    <p:sldId id="307" r:id="rId20"/>
    <p:sldId id="290" r:id="rId21"/>
    <p:sldId id="297" r:id="rId22"/>
    <p:sldId id="298" r:id="rId23"/>
    <p:sldId id="299" r:id="rId24"/>
    <p:sldId id="27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4660"/>
  </p:normalViewPr>
  <p:slideViewPr>
    <p:cSldViewPr snapToGrid="0">
      <p:cViewPr varScale="1">
        <p:scale>
          <a:sx n="113" d="100"/>
          <a:sy n="113" d="100"/>
        </p:scale>
        <p:origin x="1230" y="11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Our projects impact region was Los Angeles, California, and specifically focused on the waters of Santa Monica Bay. Santa Monica Bay stretches from Malibu to the Palos Verdes Peninsula. The bay is an ecologically important marine habitat and a valuable resource in terms of commercial or recreational fishing and tourism.</a:t>
            </a:r>
            <a:endParaRPr lang="en-US" sz="1200"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8505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2332506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498014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diversion just so happened to coincide with our DEVELOP term. We processed satellite imagery from August 30th to September 20th to get a pre-diversion baseline of what the ocean signatures around Hyperion’s outfall looked like. On September 21st Hyperion’s diversion was under way, and from then until November 2nd, we analyzed all the signatures from the effluent that was being emitted from the 1 mile outfall. After November 2nd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20, 2015</a:t>
            </a:r>
          </a:p>
          <a:p>
            <a:r>
              <a:rPr lang="en-US" sz="1200" b="1" dirty="0" smtClean="0">
                <a:solidFill>
                  <a:srgbClr val="333333"/>
                </a:solidFill>
              </a:rPr>
              <a:t>Diversion: Sept 21-Nov</a:t>
            </a:r>
            <a:r>
              <a:rPr lang="en-US" sz="1200" b="1" baseline="0" dirty="0" smtClean="0">
                <a:solidFill>
                  <a:srgbClr val="333333"/>
                </a:solidFill>
              </a:rPr>
              <a:t> 2</a:t>
            </a:r>
            <a:r>
              <a:rPr lang="en-US" sz="1200" b="1" dirty="0" smtClean="0">
                <a:solidFill>
                  <a:srgbClr val="333333"/>
                </a:solidFill>
              </a:rPr>
              <a:t>, 2015 (12:01</a:t>
            </a:r>
            <a:r>
              <a:rPr lang="en-US" sz="1200" b="1" baseline="0" dirty="0" smtClean="0">
                <a:solidFill>
                  <a:srgbClr val="333333"/>
                </a:solidFill>
              </a:rPr>
              <a:t> am)</a:t>
            </a:r>
            <a:endParaRPr lang="en-US" sz="1200" b="1" dirty="0" smtClean="0">
              <a:solidFill>
                <a:srgbClr val="333333"/>
              </a:solidFill>
            </a:endParaRPr>
          </a:p>
          <a:p>
            <a:r>
              <a:rPr lang="en-US" sz="1200" b="1" dirty="0" smtClean="0">
                <a:solidFill>
                  <a:srgbClr val="333333"/>
                </a:solidFill>
              </a:rPr>
              <a:t>Post-Diversion: Nov</a:t>
            </a:r>
            <a:r>
              <a:rPr lang="en-US" sz="1200" b="1" baseline="0" dirty="0" smtClean="0">
                <a:solidFill>
                  <a:srgbClr val="333333"/>
                </a:solidFill>
              </a:rPr>
              <a:t> 2</a:t>
            </a:r>
            <a:r>
              <a:rPr lang="en-US" sz="1200" b="1" dirty="0" smtClean="0">
                <a:solidFill>
                  <a:srgbClr val="333333"/>
                </a:solidFill>
              </a:rPr>
              <a:t>-Nov 15,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87798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diversion just so happened to coincide with our DEVELOP term. We processed satellite imagery from August 30th to September 20th to get a pre-diversion baseline of what the ocean signatures around Hyperion’s outfall looked like. On September 21st Hyperion’s diversion was under way, and from then until November 2nd, we analyzed all the signatures from the effluent that was being emitted from the 1 mile outfall. After November 2nd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20, 2015</a:t>
            </a:r>
          </a:p>
          <a:p>
            <a:r>
              <a:rPr lang="en-US" sz="1200" b="1" dirty="0" smtClean="0">
                <a:solidFill>
                  <a:srgbClr val="333333"/>
                </a:solidFill>
              </a:rPr>
              <a:t>Diversion: Sept 21-Nov</a:t>
            </a:r>
            <a:r>
              <a:rPr lang="en-US" sz="1200" b="1" baseline="0" dirty="0" smtClean="0">
                <a:solidFill>
                  <a:srgbClr val="333333"/>
                </a:solidFill>
              </a:rPr>
              <a:t> 2</a:t>
            </a:r>
            <a:r>
              <a:rPr lang="en-US" sz="1200" b="1" dirty="0" smtClean="0">
                <a:solidFill>
                  <a:srgbClr val="333333"/>
                </a:solidFill>
              </a:rPr>
              <a:t>, 2015 (12:01</a:t>
            </a:r>
            <a:r>
              <a:rPr lang="en-US" sz="1200" b="1" baseline="0" dirty="0" smtClean="0">
                <a:solidFill>
                  <a:srgbClr val="333333"/>
                </a:solidFill>
              </a:rPr>
              <a:t> am)</a:t>
            </a:r>
            <a:endParaRPr lang="en-US" sz="1200" b="1" dirty="0" smtClean="0">
              <a:solidFill>
                <a:srgbClr val="333333"/>
              </a:solidFill>
            </a:endParaRPr>
          </a:p>
          <a:p>
            <a:r>
              <a:rPr lang="en-US" sz="1200" b="1" dirty="0" smtClean="0">
                <a:solidFill>
                  <a:srgbClr val="333333"/>
                </a:solidFill>
              </a:rPr>
              <a:t>Post-Diversion: Nov</a:t>
            </a:r>
            <a:r>
              <a:rPr lang="en-US" sz="1200" b="1" baseline="0" dirty="0" smtClean="0">
                <a:solidFill>
                  <a:srgbClr val="333333"/>
                </a:solidFill>
              </a:rPr>
              <a:t> 2</a:t>
            </a:r>
            <a:r>
              <a:rPr lang="en-US" sz="1200" b="1" dirty="0" smtClean="0">
                <a:solidFill>
                  <a:srgbClr val="333333"/>
                </a:solidFill>
              </a:rPr>
              <a:t>-Nov 15,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51048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event has raised public concerns. In terms of human impacts; commercial fishing patterns could change, tourists may be discouraged from visiting the beaches, and beachgoers may be exposed to harmful contaminants. The news media has taken a strong hold of this issue and has put pressure on scientists to analyze the diversion’s impacts. In terms of ecosystem health; algal blooms can occur due to the increased oxygen and nutrient levels that the effluent puts into the sea water, this may lead to depleted oxygen levels and light attenuation which may harm organisms. Along with the colder freshwater around the 1 mile outfall, the area also will see an increased presence of oils and organics in the ocean’s surface. All these factors may disrupt the local food web in Santa Monica Bay.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77590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diversion just so happened to coincide with our DEVELOP term. We processed satellite imagery from August 30th to September 20th to get a pre-diversion baseline of what the ocean signatures around Hyperion’s outfall looked like. On September 21st Hyperion’s diversion was under way, and from then until November 2nd, we analyzed all the signatures from the effluent that was being emitted from the 1 mile outfall. After November 2nd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20, 2015</a:t>
            </a:r>
          </a:p>
          <a:p>
            <a:r>
              <a:rPr lang="en-US" sz="1200" b="1" dirty="0" smtClean="0">
                <a:solidFill>
                  <a:srgbClr val="333333"/>
                </a:solidFill>
              </a:rPr>
              <a:t>Diversion: Sept 21-Nov</a:t>
            </a:r>
            <a:r>
              <a:rPr lang="en-US" sz="1200" b="1" baseline="0" dirty="0" smtClean="0">
                <a:solidFill>
                  <a:srgbClr val="333333"/>
                </a:solidFill>
              </a:rPr>
              <a:t> 2</a:t>
            </a:r>
            <a:r>
              <a:rPr lang="en-US" sz="1200" b="1" dirty="0" smtClean="0">
                <a:solidFill>
                  <a:srgbClr val="333333"/>
                </a:solidFill>
              </a:rPr>
              <a:t>, 2015 (12:01</a:t>
            </a:r>
            <a:r>
              <a:rPr lang="en-US" sz="1200" b="1" baseline="0" dirty="0" smtClean="0">
                <a:solidFill>
                  <a:srgbClr val="333333"/>
                </a:solidFill>
              </a:rPr>
              <a:t> am)</a:t>
            </a:r>
            <a:endParaRPr lang="en-US" sz="1200" b="1" dirty="0" smtClean="0">
              <a:solidFill>
                <a:srgbClr val="333333"/>
              </a:solidFill>
            </a:endParaRPr>
          </a:p>
          <a:p>
            <a:r>
              <a:rPr lang="en-US" sz="1200" b="1" dirty="0" smtClean="0">
                <a:solidFill>
                  <a:srgbClr val="333333"/>
                </a:solidFill>
              </a:rPr>
              <a:t>Post-Diversion: Nov</a:t>
            </a:r>
            <a:r>
              <a:rPr lang="en-US" sz="1200" b="1" baseline="0" dirty="0" smtClean="0">
                <a:solidFill>
                  <a:srgbClr val="333333"/>
                </a:solidFill>
              </a:rPr>
              <a:t> 2</a:t>
            </a:r>
            <a:r>
              <a:rPr lang="en-US" sz="1200" b="1" dirty="0" smtClean="0">
                <a:solidFill>
                  <a:srgbClr val="333333"/>
                </a:solidFill>
              </a:rPr>
              <a:t>-Nov 15,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51346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measurements</a:t>
            </a:r>
            <a:r>
              <a:rPr lang="en-US" baseline="0" dirty="0" smtClean="0"/>
              <a:t> are often very labor-intensive, expensive, and limited in spatial and temporal coverage.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We have the benefit of using satellites to do Remote sensing. It is relatively i</a:t>
            </a:r>
            <a:r>
              <a:rPr lang="en-US" sz="1200" kern="1200" dirty="0" smtClean="0">
                <a:solidFill>
                  <a:schemeClr val="tx1"/>
                </a:solidFill>
                <a:effectLst/>
                <a:latin typeface="+mn-lt"/>
                <a:ea typeface="+mn-ea"/>
                <a:cs typeface="+mn-cs"/>
              </a:rPr>
              <a:t>nexpensive</a:t>
            </a:r>
            <a:r>
              <a:rPr lang="en-US" sz="1200" kern="1200" baseline="0" dirty="0" smtClean="0">
                <a:solidFill>
                  <a:schemeClr val="tx1"/>
                </a:solidFill>
                <a:effectLst/>
                <a:latin typeface="+mn-lt"/>
                <a:ea typeface="+mn-ea"/>
                <a:cs typeface="+mn-cs"/>
              </a:rPr>
              <a:t> and provides much greater </a:t>
            </a:r>
            <a:r>
              <a:rPr lang="en-US" sz="1200" kern="1200" dirty="0" smtClean="0">
                <a:solidFill>
                  <a:schemeClr val="tx1"/>
                </a:solidFill>
                <a:effectLst/>
                <a:latin typeface="+mn-lt"/>
                <a:ea typeface="+mn-ea"/>
                <a:cs typeface="+mn-cs"/>
              </a:rPr>
              <a:t>spatial coverage.</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However, remote sensing o</a:t>
            </a:r>
            <a:r>
              <a:rPr lang="en-US" sz="1200" kern="1200" dirty="0" smtClean="0">
                <a:solidFill>
                  <a:schemeClr val="tx1"/>
                </a:solidFill>
                <a:effectLst/>
                <a:latin typeface="+mn-lt"/>
                <a:ea typeface="+mn-ea"/>
                <a:cs typeface="+mn-cs"/>
              </a:rPr>
              <a:t>nly captures images at the surface of the sea,</a:t>
            </a:r>
            <a:r>
              <a:rPr lang="en-US" sz="1200" kern="1200" baseline="0" dirty="0" smtClean="0">
                <a:solidFill>
                  <a:schemeClr val="tx1"/>
                </a:solidFill>
                <a:effectLst/>
                <a:latin typeface="+mn-lt"/>
                <a:ea typeface="+mn-ea"/>
                <a:cs typeface="+mn-cs"/>
              </a:rPr>
              <a:t> versus the ability to obtain data at depth when gathered in situ.</a:t>
            </a:r>
            <a:endParaRPr lang="en-US" sz="1200" kern="1200" dirty="0" smtClean="0">
              <a:solidFill>
                <a:schemeClr val="tx1"/>
              </a:solidFill>
              <a:effectLst/>
              <a:latin typeface="+mn-lt"/>
              <a:ea typeface="+mn-ea"/>
              <a:cs typeface="+mn-cs"/>
            </a:endParaRPr>
          </a:p>
          <a:p>
            <a:pPr marL="0" indent="0">
              <a:buFontTx/>
              <a:buNone/>
            </a:pPr>
            <a:r>
              <a:rPr lang="en-US" baseline="0" dirty="0" smtClean="0"/>
              <a:t>We used multiple sensors on multiple satellites to determine the best techniques of imaging the extent of these surfaced wastewater plumes. Each sensor has its own benefits an limitations, which we explored in our images.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416728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Hyperion</a:t>
            </a:r>
            <a:r>
              <a:rPr lang="en-US" baseline="0" dirty="0" smtClean="0"/>
              <a:t> has invited us to come aboard their 2 City of Los Angeles owned boats. </a:t>
            </a:r>
          </a:p>
          <a:p>
            <a:r>
              <a:rPr lang="en-US" baseline="0" dirty="0" smtClean="0"/>
              <a:t>Many collaborators go out into the Santa Monica Bay several times a week to take in situ measurements of the diversion plume.</a:t>
            </a:r>
          </a:p>
          <a:p>
            <a:r>
              <a:rPr lang="en-US" baseline="0" dirty="0" smtClean="0"/>
              <a:t>Some of the instruments used are:</a:t>
            </a:r>
          </a:p>
          <a:p>
            <a:r>
              <a:rPr lang="en-US" baseline="0" dirty="0" smtClean="0"/>
              <a:t>Hyperion’s CTD, which stands for and measures Conductivity, Temperature, and Depth. </a:t>
            </a:r>
          </a:p>
          <a:p>
            <a:r>
              <a:rPr lang="en-US" baseline="0" dirty="0" smtClean="0"/>
              <a:t>Hyperion’s YSI Sensor takes surface measurements such as temperature, dissolved oxygen, turbidity, and </a:t>
            </a:r>
            <a:r>
              <a:rPr lang="en-US" baseline="0" dirty="0" err="1" smtClean="0"/>
              <a:t>pH.</a:t>
            </a:r>
            <a:endParaRPr lang="en-US" baseline="0" dirty="0" smtClean="0"/>
          </a:p>
          <a:p>
            <a:r>
              <a:rPr lang="en-US" baseline="0" dirty="0" smtClean="0"/>
              <a:t>University of California Santa Barbra has installed GPS drifters in the ocean to track the plume’s movement over time.</a:t>
            </a:r>
          </a:p>
          <a:p>
            <a:r>
              <a:rPr lang="en-US" baseline="0" dirty="0" smtClean="0"/>
              <a:t>University of Southern California uses laboratory methods to test the sea water for phytoplankton levels.</a:t>
            </a:r>
          </a:p>
          <a:p>
            <a:r>
              <a:rPr lang="en-US" baseline="0" dirty="0" smtClean="0"/>
              <a:t>A collaborator at JPL uses his hyperspectral instrument to measure reflectance, Absorbance, chlorophyll, and CDOM. </a:t>
            </a:r>
          </a:p>
          <a:p>
            <a:r>
              <a:rPr lang="en-US" baseline="0" dirty="0" smtClean="0"/>
              <a:t>We have access to all the results found in the field via a shared information website, and we can compare their in situ results to our remote sensing results to validate our conclusions.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425164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a:t>
            </a:r>
            <a:r>
              <a:rPr lang="en-US" baseline="0" dirty="0" smtClean="0"/>
              <a:t> signatures we are looking for in our processed satellite imagery are 1) chlorophyll-a , 2) Sea surface temperature 3) turbidity, 4) suspended solids, and 5) sea surface roughness. </a:t>
            </a:r>
          </a:p>
          <a:p>
            <a:r>
              <a:rPr lang="en-US" baseline="0" dirty="0" smtClean="0"/>
              <a:t>Both LANSAT-8 and MODIS can detect chlorophyll, sediment, and sea surface temperature. Landsat can also detect turbidity. ASTER can also detect sea surface temperature. We used Synthetic Aperture Radars (SAR) on ALOS-2 and Sentinel-1 to give us sea surface roughness data, but the signatures were not present. </a:t>
            </a:r>
            <a:endParaRPr lang="en-US" baseline="0" dirty="0"/>
          </a:p>
          <a:p>
            <a:r>
              <a:rPr lang="en-US" baseline="0" dirty="0" smtClean="0"/>
              <a:t>We collected and have access to in situ data to cross-reference our satellite imagery data in time and space. </a:t>
            </a:r>
          </a:p>
          <a:p>
            <a:r>
              <a:rPr lang="en-US" baseline="0" dirty="0" smtClean="0"/>
              <a:t>Ultimately, this analysis should give us a solid platform to answer our questions and address public and ecological concerns. </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195033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572733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t="37182" b="27782"/>
          <a:stretch/>
        </p:blipFill>
        <p:spPr>
          <a:xfrm>
            <a:off x="-1" y="4612943"/>
            <a:ext cx="9144000" cy="2245057"/>
          </a:xfrm>
          <a:prstGeom prst="rect">
            <a:avLst/>
          </a:prstGeom>
        </p:spPr>
      </p:pic>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535" y="1223044"/>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21443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094934" y="1220586"/>
            <a:ext cx="7820465" cy="916858"/>
          </a:xfrm>
        </p:spPr>
        <p:txBody>
          <a:bodyPr anchor="ctr">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3/3/2016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9" Type="http://schemas.openxmlformats.org/officeDocument/2006/relationships/image" Target="../media/image72.png"/><Relationship Id="rId21" Type="http://schemas.openxmlformats.org/officeDocument/2006/relationships/image" Target="../media/image54.png"/><Relationship Id="rId34" Type="http://schemas.openxmlformats.org/officeDocument/2006/relationships/image" Target="../media/image67.png"/><Relationship Id="rId42" Type="http://schemas.openxmlformats.org/officeDocument/2006/relationships/image" Target="../media/image75.png"/><Relationship Id="rId47" Type="http://schemas.openxmlformats.org/officeDocument/2006/relationships/image" Target="../media/image80.png"/><Relationship Id="rId50" Type="http://schemas.openxmlformats.org/officeDocument/2006/relationships/image" Target="../media/image83.png"/><Relationship Id="rId55" Type="http://schemas.openxmlformats.org/officeDocument/2006/relationships/image" Target="../media/image88.png"/><Relationship Id="rId7" Type="http://schemas.openxmlformats.org/officeDocument/2006/relationships/image" Target="../media/image4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41" Type="http://schemas.openxmlformats.org/officeDocument/2006/relationships/image" Target="../media/image74.png"/><Relationship Id="rId54" Type="http://schemas.openxmlformats.org/officeDocument/2006/relationships/image" Target="../media/image87.png"/><Relationship Id="rId6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78.png"/><Relationship Id="rId53" Type="http://schemas.openxmlformats.org/officeDocument/2006/relationships/image" Target="../media/image86.png"/><Relationship Id="rId58" Type="http://schemas.openxmlformats.org/officeDocument/2006/relationships/image" Target="../media/image91.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49" Type="http://schemas.openxmlformats.org/officeDocument/2006/relationships/image" Target="../media/image82.png"/><Relationship Id="rId57" Type="http://schemas.openxmlformats.org/officeDocument/2006/relationships/image" Target="../media/image90.png"/><Relationship Id="rId61" Type="http://schemas.openxmlformats.org/officeDocument/2006/relationships/image" Target="../media/image94.png"/><Relationship Id="rId10" Type="http://schemas.openxmlformats.org/officeDocument/2006/relationships/image" Target="../media/image43.emf"/><Relationship Id="rId19" Type="http://schemas.openxmlformats.org/officeDocument/2006/relationships/image" Target="../media/image52.png"/><Relationship Id="rId31" Type="http://schemas.openxmlformats.org/officeDocument/2006/relationships/image" Target="../media/image64.png"/><Relationship Id="rId44" Type="http://schemas.openxmlformats.org/officeDocument/2006/relationships/image" Target="../media/image77.png"/><Relationship Id="rId52" Type="http://schemas.openxmlformats.org/officeDocument/2006/relationships/image" Target="../media/image85.png"/><Relationship Id="rId60" Type="http://schemas.openxmlformats.org/officeDocument/2006/relationships/image" Target="../media/image93.png"/><Relationship Id="rId4" Type="http://schemas.openxmlformats.org/officeDocument/2006/relationships/image" Target="../media/image37.png"/><Relationship Id="rId9" Type="http://schemas.openxmlformats.org/officeDocument/2006/relationships/image" Target="../media/image42.emf"/><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43" Type="http://schemas.openxmlformats.org/officeDocument/2006/relationships/image" Target="../media/image76.png"/><Relationship Id="rId48" Type="http://schemas.openxmlformats.org/officeDocument/2006/relationships/image" Target="../media/image81.png"/><Relationship Id="rId56" Type="http://schemas.openxmlformats.org/officeDocument/2006/relationships/image" Target="../media/image89.png"/><Relationship Id="rId8" Type="http://schemas.openxmlformats.org/officeDocument/2006/relationships/image" Target="../media/image41.png"/><Relationship Id="rId51" Type="http://schemas.openxmlformats.org/officeDocument/2006/relationships/image" Target="../media/image84.png"/><Relationship Id="rId3" Type="http://schemas.openxmlformats.org/officeDocument/2006/relationships/image" Target="../media/image36.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png"/><Relationship Id="rId46" Type="http://schemas.openxmlformats.org/officeDocument/2006/relationships/image" Target="../media/image79.png"/><Relationship Id="rId59" Type="http://schemas.openxmlformats.org/officeDocument/2006/relationships/image" Target="../media/image9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algn="ctr"/>
            <a:r>
              <a:rPr lang="en-US" dirty="0" smtClean="0"/>
              <a:t>Los Angeles Oceans II</a:t>
            </a:r>
            <a:endParaRPr lang="en-US" dirty="0"/>
          </a:p>
        </p:txBody>
      </p:sp>
      <p:sp>
        <p:nvSpPr>
          <p:cNvPr id="9" name="Text Placeholder 8"/>
          <p:cNvSpPr>
            <a:spLocks noGrp="1"/>
          </p:cNvSpPr>
          <p:nvPr>
            <p:ph type="body" sz="quarter" idx="17"/>
          </p:nvPr>
        </p:nvSpPr>
        <p:spPr/>
        <p:txBody>
          <a:bodyPr>
            <a:noAutofit/>
          </a:bodyPr>
          <a:lstStyle/>
          <a:p>
            <a:r>
              <a:rPr lang="en-US" sz="2000" dirty="0"/>
              <a:t>Ground </a:t>
            </a:r>
            <a:r>
              <a:rPr lang="en-US" sz="2000" dirty="0" err="1"/>
              <a:t>Truthing</a:t>
            </a:r>
            <a:r>
              <a:rPr lang="en-US" sz="2000" dirty="0"/>
              <a:t> Satellite Observations of Wastewater Plumes and Their Biological Impact in Santa Monica Bay, California</a:t>
            </a:r>
          </a:p>
          <a:p>
            <a:endParaRPr lang="en-US" sz="2000" dirty="0"/>
          </a:p>
        </p:txBody>
      </p:sp>
      <p:sp>
        <p:nvSpPr>
          <p:cNvPr id="11" name="Text Placeholder 2"/>
          <p:cNvSpPr txBox="1">
            <a:spLocks/>
          </p:cNvSpPr>
          <p:nvPr/>
        </p:nvSpPr>
        <p:spPr>
          <a:xfrm>
            <a:off x="2516504" y="34108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Rebecca Trinh(Project Lead)</a:t>
            </a:r>
            <a:endParaRPr lang="en-US" sz="1600" dirty="0"/>
          </a:p>
        </p:txBody>
      </p:sp>
      <p:sp>
        <p:nvSpPr>
          <p:cNvPr id="19" name="Text Placeholder 2"/>
          <p:cNvSpPr txBox="1">
            <a:spLocks/>
          </p:cNvSpPr>
          <p:nvPr/>
        </p:nvSpPr>
        <p:spPr>
          <a:xfrm>
            <a:off x="2516505" y="38000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Lindsay </a:t>
            </a:r>
            <a:r>
              <a:rPr lang="en-US" sz="1600" dirty="0" err="1" smtClean="0"/>
              <a:t>Almaleh</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Atmospheric Correction</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976"/>
          <a:stretch/>
        </p:blipFill>
        <p:spPr>
          <a:xfrm>
            <a:off x="651933" y="1350487"/>
            <a:ext cx="3329072" cy="51015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326" y="3387614"/>
            <a:ext cx="4345207" cy="3154836"/>
          </a:xfrm>
          <a:prstGeom prst="rect">
            <a:avLst/>
          </a:prstGeom>
        </p:spPr>
      </p:pic>
      <p:pic>
        <p:nvPicPr>
          <p:cNvPr id="1026" name="Picture 2" descr="http://fsf.nerc.ac.uk/img/mtp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399" y="1667131"/>
            <a:ext cx="1822870" cy="13671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270894044"/>
              </p:ext>
            </p:extLst>
          </p:nvPr>
        </p:nvGraphicFramePr>
        <p:xfrm>
          <a:off x="7123341" y="1283208"/>
          <a:ext cx="1336383" cy="2133600"/>
        </p:xfrm>
        <a:graphic>
          <a:graphicData uri="http://schemas.openxmlformats.org/drawingml/2006/table">
            <a:tbl>
              <a:tblPr firstRow="1" bandRow="1">
                <a:tableStyleId>{5C22544A-7EE6-4342-B048-85BDC9FD1C3A}</a:tableStyleId>
              </a:tblPr>
              <a:tblGrid>
                <a:gridCol w="1336383"/>
              </a:tblGrid>
              <a:tr h="267807">
                <a:tc>
                  <a:txBody>
                    <a:bodyPr/>
                    <a:lstStyle/>
                    <a:p>
                      <a:pPr algn="ctr"/>
                      <a:r>
                        <a:rPr lang="en-US" sz="1400" b="0" dirty="0" smtClean="0">
                          <a:solidFill>
                            <a:srgbClr val="333333"/>
                          </a:solidFill>
                        </a:rPr>
                        <a:t>9-16-15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9-24-15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9-30-15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10-21-15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10-26-15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11-5-15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11-11-15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2" name="TextBox 1"/>
          <p:cNvSpPr txBox="1"/>
          <p:nvPr/>
        </p:nvSpPr>
        <p:spPr>
          <a:xfrm>
            <a:off x="6805673" y="1061171"/>
            <a:ext cx="1971717" cy="253916"/>
          </a:xfrm>
          <a:prstGeom prst="rect">
            <a:avLst/>
          </a:prstGeom>
          <a:noFill/>
        </p:spPr>
        <p:txBody>
          <a:bodyPr wrap="square" rtlCol="0">
            <a:spAutoFit/>
          </a:bodyPr>
          <a:lstStyle/>
          <a:p>
            <a:r>
              <a:rPr lang="en-US" sz="1050" dirty="0" smtClean="0">
                <a:solidFill>
                  <a:srgbClr val="333333"/>
                </a:solidFill>
              </a:rPr>
              <a:t>Field Measurement Dates</a:t>
            </a:r>
            <a:endParaRPr lang="en-US" sz="1050" dirty="0">
              <a:solidFill>
                <a:srgbClr val="333333"/>
              </a:solidFill>
            </a:endParaRPr>
          </a:p>
        </p:txBody>
      </p:sp>
      <p:sp>
        <p:nvSpPr>
          <p:cNvPr id="4" name="TextBox 3"/>
          <p:cNvSpPr txBox="1"/>
          <p:nvPr/>
        </p:nvSpPr>
        <p:spPr>
          <a:xfrm>
            <a:off x="5058077" y="1313801"/>
            <a:ext cx="1917513" cy="369332"/>
          </a:xfrm>
          <a:prstGeom prst="rect">
            <a:avLst/>
          </a:prstGeom>
          <a:noFill/>
        </p:spPr>
        <p:txBody>
          <a:bodyPr wrap="none" rtlCol="0">
            <a:spAutoFit/>
          </a:bodyPr>
          <a:lstStyle/>
          <a:p>
            <a:r>
              <a:rPr lang="en-US" dirty="0" err="1" smtClean="0"/>
              <a:t>Micrtops</a:t>
            </a:r>
            <a:r>
              <a:rPr lang="en-US" dirty="0" smtClean="0"/>
              <a:t> Sensor</a:t>
            </a:r>
            <a:endParaRPr lang="en-US" dirty="0"/>
          </a:p>
        </p:txBody>
      </p:sp>
      <p:sp>
        <p:nvSpPr>
          <p:cNvPr id="5" name="TextBox 4"/>
          <p:cNvSpPr txBox="1"/>
          <p:nvPr/>
        </p:nvSpPr>
        <p:spPr>
          <a:xfrm>
            <a:off x="934408" y="6325568"/>
            <a:ext cx="2861733" cy="430887"/>
          </a:xfrm>
          <a:prstGeom prst="rect">
            <a:avLst/>
          </a:prstGeom>
          <a:noFill/>
        </p:spPr>
        <p:txBody>
          <a:bodyPr wrap="square" rtlCol="0">
            <a:spAutoFit/>
          </a:bodyPr>
          <a:lstStyle/>
          <a:p>
            <a:pPr algn="ctr"/>
            <a:r>
              <a:rPr lang="en-US" sz="1100" dirty="0" smtClean="0">
                <a:solidFill>
                  <a:srgbClr val="333333"/>
                </a:solidFill>
              </a:rPr>
              <a:t>Aerosol Optical Thickness measurements from </a:t>
            </a:r>
            <a:r>
              <a:rPr lang="en-US" sz="1100" dirty="0" err="1" smtClean="0">
                <a:solidFill>
                  <a:srgbClr val="333333"/>
                </a:solidFill>
              </a:rPr>
              <a:t>Microtops</a:t>
            </a:r>
            <a:r>
              <a:rPr lang="en-US" sz="1100" dirty="0" smtClean="0">
                <a:solidFill>
                  <a:srgbClr val="333333"/>
                </a:solidFill>
              </a:rPr>
              <a:t> sensor</a:t>
            </a:r>
            <a:endParaRPr lang="en-US" sz="1100" dirty="0">
              <a:solidFill>
                <a:srgbClr val="333333"/>
              </a:solidFill>
            </a:endParaRPr>
          </a:p>
        </p:txBody>
      </p:sp>
      <p:sp>
        <p:nvSpPr>
          <p:cNvPr id="10" name="TextBox 9"/>
          <p:cNvSpPr txBox="1"/>
          <p:nvPr/>
        </p:nvSpPr>
        <p:spPr>
          <a:xfrm>
            <a:off x="3981005" y="6542450"/>
            <a:ext cx="5065384" cy="261610"/>
          </a:xfrm>
          <a:prstGeom prst="rect">
            <a:avLst/>
          </a:prstGeom>
          <a:noFill/>
        </p:spPr>
        <p:txBody>
          <a:bodyPr wrap="square" rtlCol="0">
            <a:spAutoFit/>
          </a:bodyPr>
          <a:lstStyle/>
          <a:p>
            <a:pPr algn="ctr"/>
            <a:r>
              <a:rPr lang="en-US" sz="1100" dirty="0" smtClean="0">
                <a:solidFill>
                  <a:srgbClr val="333333"/>
                </a:solidFill>
              </a:rPr>
              <a:t>Interpolated Aerosol Optical Thickness values at different wavelengths</a:t>
            </a:r>
            <a:endParaRPr lang="en-US" sz="1100" dirty="0">
              <a:solidFill>
                <a:srgbClr val="333333"/>
              </a:solidFill>
            </a:endParaRPr>
          </a:p>
        </p:txBody>
      </p:sp>
    </p:spTree>
    <p:extLst>
      <p:ext uri="{BB962C8B-B14F-4D97-AF65-F5344CB8AC3E}">
        <p14:creationId xmlns:p14="http://schemas.microsoft.com/office/powerpoint/2010/main" val="290847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MODIS Atmospheric Correction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852" y="1283208"/>
            <a:ext cx="6428562" cy="4967525"/>
          </a:xfrm>
          <a:prstGeom prst="rect">
            <a:avLst/>
          </a:prstGeom>
        </p:spPr>
      </p:pic>
    </p:spTree>
    <p:extLst>
      <p:ext uri="{BB962C8B-B14F-4D97-AF65-F5344CB8AC3E}">
        <p14:creationId xmlns:p14="http://schemas.microsoft.com/office/powerpoint/2010/main" val="967459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smtClean="0"/>
              <a:t>Landsat-8 Atmospheric Correction</a:t>
            </a:r>
            <a:endParaRPr lang="en-US" dirty="0"/>
          </a:p>
        </p:txBody>
      </p:sp>
    </p:spTree>
    <p:extLst>
      <p:ext uri="{BB962C8B-B14F-4D97-AF65-F5344CB8AC3E}">
        <p14:creationId xmlns:p14="http://schemas.microsoft.com/office/powerpoint/2010/main" val="266541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smtClean="0"/>
              <a:t>ASTER Atmospheric Correction</a:t>
            </a:r>
            <a:endParaRPr lang="en-US" dirty="0"/>
          </a:p>
        </p:txBody>
      </p:sp>
    </p:spTree>
    <p:extLst>
      <p:ext uri="{BB962C8B-B14F-4D97-AF65-F5344CB8AC3E}">
        <p14:creationId xmlns:p14="http://schemas.microsoft.com/office/powerpoint/2010/main" val="3959567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Chlorophyll Validation</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135" y="2070806"/>
            <a:ext cx="4353380" cy="336397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0104"/>
          <a:stretch/>
        </p:blipFill>
        <p:spPr>
          <a:xfrm>
            <a:off x="4681515" y="2064943"/>
            <a:ext cx="4039152" cy="3369838"/>
          </a:xfrm>
          <a:prstGeom prst="rect">
            <a:avLst/>
          </a:prstGeom>
        </p:spPr>
      </p:pic>
    </p:spTree>
    <p:extLst>
      <p:ext uri="{BB962C8B-B14F-4D97-AF65-F5344CB8AC3E}">
        <p14:creationId xmlns:p14="http://schemas.microsoft.com/office/powerpoint/2010/main" val="822579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Chlorophyll Validation</a:t>
            </a:r>
            <a:endParaRPr lang="en-US" dirty="0"/>
          </a:p>
        </p:txBody>
      </p:sp>
      <p:pic>
        <p:nvPicPr>
          <p:cNvPr id="7"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290" y="1283208"/>
            <a:ext cx="3540327" cy="2735706"/>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397" r="20421"/>
          <a:stretch/>
        </p:blipFill>
        <p:spPr>
          <a:xfrm>
            <a:off x="4423494" y="1283208"/>
            <a:ext cx="4470400" cy="5223933"/>
          </a:xfrm>
          <a:prstGeom prst="rect">
            <a:avLst/>
          </a:prstGeom>
          <a:ln>
            <a:solidFill>
              <a:srgbClr val="333333"/>
            </a:solidFill>
          </a:ln>
        </p:spPr>
      </p:pic>
      <p:pic>
        <p:nvPicPr>
          <p:cNvPr id="13" name="Content Placeholder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290" y="4018914"/>
            <a:ext cx="3540327" cy="2735706"/>
          </a:xfrm>
          <a:prstGeom prst="rect">
            <a:avLst/>
          </a:prstGeom>
        </p:spPr>
      </p:pic>
    </p:spTree>
    <p:extLst>
      <p:ext uri="{BB962C8B-B14F-4D97-AF65-F5344CB8AC3E}">
        <p14:creationId xmlns:p14="http://schemas.microsoft.com/office/powerpoint/2010/main" val="3602082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Chlorophyll Validation</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428" y="1630875"/>
            <a:ext cx="4576572" cy="343243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87" y="1626009"/>
            <a:ext cx="4667864" cy="3500898"/>
          </a:xfrm>
          <a:prstGeom prst="rect">
            <a:avLst/>
          </a:prstGeom>
        </p:spPr>
      </p:pic>
      <p:sp>
        <p:nvSpPr>
          <p:cNvPr id="10" name="TextBox 9"/>
          <p:cNvSpPr txBox="1"/>
          <p:nvPr/>
        </p:nvSpPr>
        <p:spPr>
          <a:xfrm>
            <a:off x="1025013" y="5469708"/>
            <a:ext cx="1489510" cy="369332"/>
          </a:xfrm>
          <a:prstGeom prst="rect">
            <a:avLst/>
          </a:prstGeom>
          <a:noFill/>
        </p:spPr>
        <p:txBody>
          <a:bodyPr wrap="none" rtlCol="0">
            <a:spAutoFit/>
          </a:bodyPr>
          <a:lstStyle/>
          <a:p>
            <a:r>
              <a:rPr lang="en-US" dirty="0" smtClean="0"/>
              <a:t>Add MODIS</a:t>
            </a:r>
            <a:endParaRPr lang="en-US" dirty="0"/>
          </a:p>
        </p:txBody>
      </p:sp>
    </p:spTree>
    <p:extLst>
      <p:ext uri="{BB962C8B-B14F-4D97-AF65-F5344CB8AC3E}">
        <p14:creationId xmlns:p14="http://schemas.microsoft.com/office/powerpoint/2010/main" val="19457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Satellite vs </a:t>
            </a:r>
            <a:r>
              <a:rPr lang="en-US" i="1" dirty="0"/>
              <a:t>I</a:t>
            </a:r>
            <a:r>
              <a:rPr lang="en-US" i="1" dirty="0" smtClean="0"/>
              <a:t>n Situ- Oct 28, 2015 </a:t>
            </a:r>
            <a:endParaRPr lang="en-US" dirty="0"/>
          </a:p>
        </p:txBody>
      </p:sp>
      <p:pic>
        <p:nvPicPr>
          <p:cNvPr id="6"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21" y="1186627"/>
            <a:ext cx="3647248" cy="2818327"/>
          </a:xfrm>
          <a:prstGeom prst="rect">
            <a:avLst/>
          </a:prstGeom>
        </p:spPr>
      </p:pic>
      <p:pic>
        <p:nvPicPr>
          <p:cNvPr id="7"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708" y="1172496"/>
            <a:ext cx="3691211" cy="2852298"/>
          </a:xfrm>
          <a:prstGeom prst="rect">
            <a:avLst/>
          </a:prstGeom>
        </p:spPr>
      </p:pic>
      <p:sp>
        <p:nvSpPr>
          <p:cNvPr id="8" name="Oval 7"/>
          <p:cNvSpPr/>
          <p:nvPr/>
        </p:nvSpPr>
        <p:spPr>
          <a:xfrm>
            <a:off x="2152685" y="2531533"/>
            <a:ext cx="234915" cy="23071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6079539" y="2009402"/>
            <a:ext cx="4564626" cy="369332"/>
          </a:xfrm>
          <a:prstGeom prst="rect">
            <a:avLst/>
          </a:prstGeom>
          <a:noFill/>
        </p:spPr>
        <p:txBody>
          <a:bodyPr wrap="square" rtlCol="0">
            <a:spAutoFit/>
          </a:bodyPr>
          <a:lstStyle/>
          <a:p>
            <a:r>
              <a:rPr lang="en-US" dirty="0" smtClean="0"/>
              <a:t>Insert drifter, CTD, MODIS, Prism, hyper</a:t>
            </a:r>
            <a:endParaRPr lang="en-US" dirty="0"/>
          </a:p>
        </p:txBody>
      </p:sp>
      <p:pic>
        <p:nvPicPr>
          <p:cNvPr id="10" name="Content Placehold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940" y="4004954"/>
            <a:ext cx="3540326" cy="2735705"/>
          </a:xfrm>
          <a:prstGeom prst="rect">
            <a:avLst/>
          </a:prstGeom>
        </p:spPr>
      </p:pic>
      <p:pic>
        <p:nvPicPr>
          <p:cNvPr id="11" name="Content Placeholder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4592" y="4004954"/>
            <a:ext cx="3540327" cy="2735706"/>
          </a:xfrm>
          <a:prstGeom prst="rect">
            <a:avLst/>
          </a:prstGeom>
        </p:spPr>
      </p:pic>
      <p:sp>
        <p:nvSpPr>
          <p:cNvPr id="12" name="Oval 11"/>
          <p:cNvSpPr/>
          <p:nvPr/>
        </p:nvSpPr>
        <p:spPr>
          <a:xfrm>
            <a:off x="2152685" y="5350355"/>
            <a:ext cx="269421" cy="26728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47329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Temperature Validation</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9346" y="1784555"/>
            <a:ext cx="4653118" cy="348983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826035"/>
            <a:ext cx="4542502" cy="3406877"/>
          </a:xfrm>
          <a:prstGeom prst="rect">
            <a:avLst/>
          </a:prstGeom>
        </p:spPr>
      </p:pic>
    </p:spTree>
    <p:extLst>
      <p:ext uri="{BB962C8B-B14F-4D97-AF65-F5344CB8AC3E}">
        <p14:creationId xmlns:p14="http://schemas.microsoft.com/office/powerpoint/2010/main" val="2188295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Plume Drift Validation</a:t>
            </a:r>
            <a:endParaRPr lang="en-US" dirty="0"/>
          </a:p>
        </p:txBody>
      </p:sp>
    </p:spTree>
    <p:extLst>
      <p:ext uri="{BB962C8B-B14F-4D97-AF65-F5344CB8AC3E}">
        <p14:creationId xmlns:p14="http://schemas.microsoft.com/office/powerpoint/2010/main" val="1453636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Area</a:t>
            </a:r>
          </a:p>
        </p:txBody>
      </p:sp>
      <p:grpSp>
        <p:nvGrpSpPr>
          <p:cNvPr id="5" name="Group 4"/>
          <p:cNvGrpSpPr/>
          <p:nvPr/>
        </p:nvGrpSpPr>
        <p:grpSpPr>
          <a:xfrm>
            <a:off x="157398" y="971551"/>
            <a:ext cx="8843728" cy="5781674"/>
            <a:chOff x="3419300" y="2543175"/>
            <a:chExt cx="5581825" cy="4170955"/>
          </a:xfrm>
        </p:grpSpPr>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859" t="8031" r="1313" b="9617"/>
            <a:stretch/>
          </p:blipFill>
          <p:spPr bwMode="auto">
            <a:xfrm>
              <a:off x="3419300" y="2543175"/>
              <a:ext cx="5581825" cy="417095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7" name="Straight Connector 16"/>
            <p:cNvCxnSpPr/>
            <p:nvPr/>
          </p:nvCxnSpPr>
          <p:spPr>
            <a:xfrm flipH="1">
              <a:off x="3996441" y="4507762"/>
              <a:ext cx="2878240" cy="5712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766968" y="5078967"/>
              <a:ext cx="229473" cy="3847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66968" y="4731953"/>
              <a:ext cx="229473" cy="3470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251191" y="4674506"/>
              <a:ext cx="664467" cy="3788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15855" y="2909181"/>
              <a:ext cx="1091123" cy="1025775"/>
            </a:xfrm>
            <a:prstGeom prst="rect">
              <a:avLst/>
            </a:prstGeom>
            <a:noFill/>
          </p:spPr>
          <p:txBody>
            <a:bodyPr wrap="none" rtlCol="0">
              <a:spAutoFit/>
            </a:bodyPr>
            <a:lstStyle/>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Santa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Monica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Bay</a:t>
              </a:r>
              <a:endParaRPr lang="en-US" sz="2000" b="1" i="1" dirty="0">
                <a:solidFill>
                  <a:schemeClr val="accent1">
                    <a:lumMod val="60000"/>
                    <a:lumOff val="40000"/>
                  </a:schemeClr>
                </a:solidFill>
                <a:effectLst>
                  <a:outerShdw blurRad="38100" dist="38100" dir="2700000" algn="tl">
                    <a:srgbClr val="000000">
                      <a:alpha val="43137"/>
                    </a:srgbClr>
                  </a:outerShdw>
                </a:effectLst>
              </a:endParaRPr>
            </a:p>
          </p:txBody>
        </p:sp>
        <p:sp>
          <p:nvSpPr>
            <p:cNvPr id="22" name="Freeform 21"/>
            <p:cNvSpPr/>
            <p:nvPr/>
          </p:nvSpPr>
          <p:spPr>
            <a:xfrm>
              <a:off x="6668155" y="3404687"/>
              <a:ext cx="2040664" cy="872199"/>
            </a:xfrm>
            <a:custGeom>
              <a:avLst/>
              <a:gdLst>
                <a:gd name="connsiteX0" fmla="*/ 0 w 2108200"/>
                <a:gd name="connsiteY0" fmla="*/ 33866 h 863600"/>
                <a:gd name="connsiteX1" fmla="*/ 372533 w 2108200"/>
                <a:gd name="connsiteY1" fmla="*/ 846666 h 863600"/>
                <a:gd name="connsiteX2" fmla="*/ 2108200 w 2108200"/>
                <a:gd name="connsiteY2" fmla="*/ 863600 h 863600"/>
                <a:gd name="connsiteX3" fmla="*/ 2108200 w 2108200"/>
                <a:gd name="connsiteY3" fmla="*/ 423333 h 863600"/>
                <a:gd name="connsiteX4" fmla="*/ 1439333 w 2108200"/>
                <a:gd name="connsiteY4" fmla="*/ 474133 h 863600"/>
                <a:gd name="connsiteX5" fmla="*/ 1456267 w 2108200"/>
                <a:gd name="connsiteY5" fmla="*/ 0 h 863600"/>
                <a:gd name="connsiteX6" fmla="*/ 0 w 2108200"/>
                <a:gd name="connsiteY6" fmla="*/ 33866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863600">
                  <a:moveTo>
                    <a:pt x="0" y="33866"/>
                  </a:moveTo>
                  <a:lnTo>
                    <a:pt x="372533" y="846666"/>
                  </a:lnTo>
                  <a:lnTo>
                    <a:pt x="2108200" y="863600"/>
                  </a:lnTo>
                  <a:lnTo>
                    <a:pt x="2108200" y="423333"/>
                  </a:lnTo>
                  <a:lnTo>
                    <a:pt x="1439333" y="474133"/>
                  </a:lnTo>
                  <a:lnTo>
                    <a:pt x="1456267" y="0"/>
                  </a:lnTo>
                  <a:lnTo>
                    <a:pt x="0" y="33866"/>
                  </a:lnTo>
                  <a:close/>
                </a:path>
              </a:pathLst>
            </a:custGeom>
            <a:solidFill>
              <a:schemeClr val="dk1">
                <a:alpha val="5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http://www.ub.edu/asepuma2012/wp-content/uploads/2011/12/Pla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7737" y="3616499"/>
              <a:ext cx="429926" cy="4485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407662" y="3638739"/>
              <a:ext cx="639591"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LAX</a:t>
              </a:r>
              <a:endParaRPr lang="en-US" sz="2000" b="1" dirty="0">
                <a:solidFill>
                  <a:schemeClr val="bg1"/>
                </a:solidFill>
                <a:effectLst>
                  <a:outerShdw blurRad="38100" dist="38100" dir="2700000" algn="tl">
                    <a:srgbClr val="000000">
                      <a:alpha val="43137"/>
                    </a:srgbClr>
                  </a:outerShdw>
                </a:effectLst>
              </a:endParaRPr>
            </a:p>
          </p:txBody>
        </p:sp>
        <p:sp>
          <p:nvSpPr>
            <p:cNvPr id="25" name="Freeform 24"/>
            <p:cNvSpPr/>
            <p:nvPr/>
          </p:nvSpPr>
          <p:spPr>
            <a:xfrm>
              <a:off x="6878896" y="4261005"/>
              <a:ext cx="331916" cy="483740"/>
            </a:xfrm>
            <a:custGeom>
              <a:avLst/>
              <a:gdLst>
                <a:gd name="connsiteX0" fmla="*/ 342900 w 342900"/>
                <a:gd name="connsiteY0" fmla="*/ 440871 h 478971"/>
                <a:gd name="connsiteX1" fmla="*/ 206829 w 342900"/>
                <a:gd name="connsiteY1" fmla="*/ 0 h 478971"/>
                <a:gd name="connsiteX2" fmla="*/ 0 w 342900"/>
                <a:gd name="connsiteY2" fmla="*/ 5443 h 478971"/>
                <a:gd name="connsiteX3" fmla="*/ 206829 w 342900"/>
                <a:gd name="connsiteY3" fmla="*/ 478971 h 478971"/>
                <a:gd name="connsiteX4" fmla="*/ 342900 w 342900"/>
                <a:gd name="connsiteY4" fmla="*/ 440871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78971">
                  <a:moveTo>
                    <a:pt x="342900" y="440871"/>
                  </a:moveTo>
                  <a:lnTo>
                    <a:pt x="206829" y="0"/>
                  </a:lnTo>
                  <a:lnTo>
                    <a:pt x="0" y="5443"/>
                  </a:lnTo>
                  <a:lnTo>
                    <a:pt x="206829" y="478971"/>
                  </a:lnTo>
                  <a:lnTo>
                    <a:pt x="342900" y="440871"/>
                  </a:lnTo>
                  <a:close/>
                </a:path>
              </a:pathLst>
            </a:custGeom>
            <a:solidFill>
              <a:schemeClr val="accent4">
                <a:lumMod val="75000"/>
                <a:alpha val="39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TextBox 25"/>
            <p:cNvSpPr txBox="1"/>
            <p:nvPr/>
          </p:nvSpPr>
          <p:spPr>
            <a:xfrm>
              <a:off x="6915660" y="4327859"/>
              <a:ext cx="1260251"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Hyperion</a:t>
              </a:r>
              <a:endParaRPr lang="en-US" sz="2000" b="1" dirty="0">
                <a:solidFill>
                  <a:schemeClr val="bg1"/>
                </a:solidFill>
                <a:effectLst>
                  <a:outerShdw blurRad="38100" dist="38100" dir="2700000" algn="tl">
                    <a:srgbClr val="000000">
                      <a:alpha val="43137"/>
                    </a:srgbClr>
                  </a:outerShdw>
                </a:effectLst>
              </a:endParaRPr>
            </a:p>
          </p:txBody>
        </p:sp>
        <p:sp>
          <p:nvSpPr>
            <p:cNvPr id="27" name="TextBox 26"/>
            <p:cNvSpPr txBox="1"/>
            <p:nvPr/>
          </p:nvSpPr>
          <p:spPr>
            <a:xfrm>
              <a:off x="5976767" y="2543176"/>
              <a:ext cx="2061783"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Marina Del Rey</a:t>
              </a:r>
              <a:endParaRPr lang="en-US" sz="2000" b="1" dirty="0">
                <a:solidFill>
                  <a:schemeClr val="bg1"/>
                </a:solidFill>
                <a:effectLst>
                  <a:outerShdw blurRad="38100" dist="38100" dir="2700000" algn="tl">
                    <a:srgbClr val="000000">
                      <a:alpha val="43137"/>
                    </a:srgbClr>
                  </a:outerShdw>
                </a:effectLst>
              </a:endParaRPr>
            </a:p>
          </p:txBody>
        </p:sp>
        <p:sp>
          <p:nvSpPr>
            <p:cNvPr id="28" name="TextBox 27"/>
            <p:cNvSpPr txBox="1"/>
            <p:nvPr/>
          </p:nvSpPr>
          <p:spPr>
            <a:xfrm rot="20865250">
              <a:off x="4341036" y="4491974"/>
              <a:ext cx="1775400"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5-Mile Outfall</a:t>
              </a:r>
              <a:endParaRPr lang="en-US" sz="2000" b="1" dirty="0">
                <a:solidFill>
                  <a:schemeClr val="bg1"/>
                </a:solidFill>
                <a:effectLst>
                  <a:outerShdw blurRad="38100" dist="38100" dir="2700000" algn="tl">
                    <a:srgbClr val="000000">
                      <a:alpha val="43137"/>
                    </a:srgbClr>
                  </a:outerShdw>
                </a:effectLst>
              </a:endParaRPr>
            </a:p>
          </p:txBody>
        </p:sp>
        <p:sp>
          <p:nvSpPr>
            <p:cNvPr id="29" name="TextBox 28"/>
            <p:cNvSpPr txBox="1"/>
            <p:nvPr/>
          </p:nvSpPr>
          <p:spPr>
            <a:xfrm rot="19831541">
              <a:off x="5539800" y="4661863"/>
              <a:ext cx="1775400" cy="404094"/>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1</a:t>
              </a:r>
              <a:r>
                <a:rPr lang="en-US" sz="2000" b="1" dirty="0" smtClean="0">
                  <a:solidFill>
                    <a:schemeClr val="bg1"/>
                  </a:solidFill>
                  <a:effectLst>
                    <a:outerShdw blurRad="38100" dist="38100" dir="2700000" algn="tl">
                      <a:srgbClr val="000000">
                        <a:alpha val="43137"/>
                      </a:srgbClr>
                    </a:outerShdw>
                  </a:effectLst>
                </a:rPr>
                <a:t>-Mile Outfall</a:t>
              </a:r>
              <a:endParaRPr lang="en-US" sz="2000" b="1" dirty="0">
                <a:solidFill>
                  <a:schemeClr val="bg1"/>
                </a:solidFill>
                <a:effectLst>
                  <a:outerShdw blurRad="38100" dist="38100" dir="2700000" algn="tl">
                    <a:srgbClr val="000000">
                      <a:alpha val="43137"/>
                    </a:srgbClr>
                  </a:outerShdw>
                </a:effectLst>
              </a:endParaRPr>
            </a:p>
          </p:txBody>
        </p:sp>
      </p:grpSp>
      <p:grpSp>
        <p:nvGrpSpPr>
          <p:cNvPr id="7" name="Group 6"/>
          <p:cNvGrpSpPr/>
          <p:nvPr/>
        </p:nvGrpSpPr>
        <p:grpSpPr>
          <a:xfrm>
            <a:off x="7150914" y="5019993"/>
            <a:ext cx="1797189" cy="1626397"/>
            <a:chOff x="-3467754" y="2830602"/>
            <a:chExt cx="3101449" cy="2560871"/>
          </a:xfrm>
        </p:grpSpPr>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75" t="7431" r="64125" b="24600"/>
            <a:stretch/>
          </p:blipFill>
          <p:spPr bwMode="auto">
            <a:xfrm>
              <a:off x="-3467754" y="2830602"/>
              <a:ext cx="3014174" cy="2560871"/>
            </a:xfrm>
            <a:prstGeom prst="rect">
              <a:avLst/>
            </a:prstGeom>
            <a:noFill/>
            <a:ln w="12700">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2554765">
              <a:off x="-2885226" y="3328216"/>
              <a:ext cx="1452880" cy="411922"/>
            </a:xfrm>
            <a:prstGeom prst="rect">
              <a:avLst/>
            </a:prstGeom>
            <a:noFill/>
          </p:spPr>
          <p:txBody>
            <a:bodyPr wrap="none" rtlCol="0">
              <a:spAutoFit/>
            </a:bodyPr>
            <a:lstStyle/>
            <a:p>
              <a:r>
                <a:rPr lang="en-US" sz="1050" b="1" dirty="0" smtClean="0">
                  <a:solidFill>
                    <a:schemeClr val="bg1"/>
                  </a:solidFill>
                  <a:effectLst>
                    <a:outerShdw blurRad="38100" dist="38100" dir="2700000" algn="tl">
                      <a:srgbClr val="000000">
                        <a:alpha val="43137"/>
                      </a:srgbClr>
                    </a:outerShdw>
                  </a:effectLst>
                </a:rPr>
                <a:t>California</a:t>
              </a:r>
              <a:endParaRPr lang="en-US" sz="105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1852750" y="4656689"/>
              <a:ext cx="152400" cy="117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extBox 7"/>
            <p:cNvSpPr txBox="1"/>
            <p:nvPr/>
          </p:nvSpPr>
          <p:spPr>
            <a:xfrm>
              <a:off x="-1833019" y="4377006"/>
              <a:ext cx="1466714" cy="363460"/>
            </a:xfrm>
            <a:prstGeom prst="rect">
              <a:avLst/>
            </a:prstGeom>
            <a:noFill/>
          </p:spPr>
          <p:txBody>
            <a:bodyPr wrap="none" rtlCol="0">
              <a:spAutoFit/>
            </a:bodyPr>
            <a:lstStyle/>
            <a:p>
              <a:r>
                <a:rPr lang="en-US" sz="900" b="1" dirty="0" smtClean="0">
                  <a:solidFill>
                    <a:schemeClr val="bg1"/>
                  </a:solidFill>
                  <a:effectLst>
                    <a:outerShdw blurRad="38100" dist="38100" dir="2700000" algn="tl">
                      <a:srgbClr val="000000">
                        <a:alpha val="43137"/>
                      </a:srgbClr>
                    </a:outerShdw>
                  </a:effectLst>
                </a:rPr>
                <a:t>Los Angeles</a:t>
              </a:r>
              <a:endParaRPr lang="en-US" sz="900" b="1" dirty="0">
                <a:solidFill>
                  <a:schemeClr val="bg1"/>
                </a:solidFill>
                <a:effectLst>
                  <a:outerShdw blurRad="38100" dist="38100" dir="2700000" algn="tl">
                    <a:srgbClr val="000000">
                      <a:alpha val="43137"/>
                    </a:srgbClr>
                  </a:outerShdw>
                </a:effectLst>
              </a:endParaRPr>
            </a:p>
          </p:txBody>
        </p:sp>
        <p:sp>
          <p:nvSpPr>
            <p:cNvPr id="4" name="Oval 3"/>
            <p:cNvSpPr/>
            <p:nvPr/>
          </p:nvSpPr>
          <p:spPr>
            <a:xfrm>
              <a:off x="-1805225" y="4553904"/>
              <a:ext cx="6633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Tree>
    <p:extLst>
      <p:ext uri="{BB962C8B-B14F-4D97-AF65-F5344CB8AC3E}">
        <p14:creationId xmlns:p14="http://schemas.microsoft.com/office/powerpoint/2010/main" val="2915116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6126" y="1445122"/>
            <a:ext cx="7982712" cy="1444752"/>
          </a:xfrm>
        </p:spPr>
        <p:txBody>
          <a:bodyPr/>
          <a:lstStyle/>
          <a:p>
            <a:r>
              <a:rPr lang="en-US" dirty="0" smtClean="0"/>
              <a:t>Aqua-MODIS cannot detect Earth’s surface covered by clouds.</a:t>
            </a:r>
            <a:endParaRPr lang="en-US" dirty="0"/>
          </a:p>
        </p:txBody>
      </p:sp>
      <p:sp>
        <p:nvSpPr>
          <p:cNvPr id="3" name="Text Placeholder 2"/>
          <p:cNvSpPr>
            <a:spLocks noGrp="1"/>
          </p:cNvSpPr>
          <p:nvPr>
            <p:ph type="body" sz="quarter" idx="14"/>
          </p:nvPr>
        </p:nvSpPr>
        <p:spPr/>
        <p:txBody>
          <a:bodyPr/>
          <a:lstStyle/>
          <a:p>
            <a:r>
              <a:rPr lang="en-US" dirty="0" smtClean="0"/>
              <a:t>Daily Cloud Cover</a:t>
            </a:r>
            <a:endParaRPr lang="en-US" dirty="0"/>
          </a:p>
        </p:txBody>
      </p:sp>
      <p:sp>
        <p:nvSpPr>
          <p:cNvPr id="1816" name="Rectangle 242"/>
          <p:cNvSpPr>
            <a:spLocks noChangeArrowheads="1"/>
          </p:cNvSpPr>
          <p:nvPr/>
        </p:nvSpPr>
        <p:spPr bwMode="auto">
          <a:xfrm>
            <a:off x="339605" y="266433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9/16/15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17" name="Rectangle 243"/>
          <p:cNvSpPr>
            <a:spLocks noChangeArrowheads="1"/>
          </p:cNvSpPr>
          <p:nvPr/>
        </p:nvSpPr>
        <p:spPr bwMode="auto">
          <a:xfrm>
            <a:off x="468290" y="266433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18" name="Rectangle 244"/>
          <p:cNvSpPr>
            <a:spLocks noChangeArrowheads="1"/>
          </p:cNvSpPr>
          <p:nvPr/>
        </p:nvSpPr>
        <p:spPr bwMode="auto">
          <a:xfrm>
            <a:off x="1073113" y="266433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9/17/15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19" name="Rectangle 245"/>
          <p:cNvSpPr>
            <a:spLocks noChangeArrowheads="1"/>
          </p:cNvSpPr>
          <p:nvPr/>
        </p:nvSpPr>
        <p:spPr bwMode="auto">
          <a:xfrm>
            <a:off x="1203407" y="266433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20" name="Rectangle 246"/>
          <p:cNvSpPr>
            <a:spLocks noChangeArrowheads="1"/>
          </p:cNvSpPr>
          <p:nvPr/>
        </p:nvSpPr>
        <p:spPr bwMode="auto">
          <a:xfrm>
            <a:off x="1806620" y="266433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9/18/15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21" name="Rectangle 247"/>
          <p:cNvSpPr>
            <a:spLocks noChangeArrowheads="1"/>
          </p:cNvSpPr>
          <p:nvPr/>
        </p:nvSpPr>
        <p:spPr bwMode="auto">
          <a:xfrm>
            <a:off x="1936915" y="266433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22" name="Rectangle 248"/>
          <p:cNvSpPr>
            <a:spLocks noChangeArrowheads="1"/>
          </p:cNvSpPr>
          <p:nvPr/>
        </p:nvSpPr>
        <p:spPr bwMode="auto">
          <a:xfrm>
            <a:off x="2541737" y="266433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9/19/15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23" name="Rectangle 249"/>
          <p:cNvSpPr>
            <a:spLocks noChangeArrowheads="1"/>
          </p:cNvSpPr>
          <p:nvPr/>
        </p:nvSpPr>
        <p:spPr bwMode="auto">
          <a:xfrm>
            <a:off x="2670423" y="266433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47" name="Rectangle 273"/>
          <p:cNvSpPr>
            <a:spLocks noChangeArrowheads="1"/>
          </p:cNvSpPr>
          <p:nvPr/>
        </p:nvSpPr>
        <p:spPr bwMode="auto">
          <a:xfrm>
            <a:off x="3233909"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9/20/15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48" name="Rectangle 274"/>
          <p:cNvSpPr>
            <a:spLocks noChangeArrowheads="1"/>
          </p:cNvSpPr>
          <p:nvPr/>
        </p:nvSpPr>
        <p:spPr bwMode="auto">
          <a:xfrm>
            <a:off x="3364204"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49" name="Rectangle 275"/>
          <p:cNvSpPr>
            <a:spLocks noChangeArrowheads="1"/>
          </p:cNvSpPr>
          <p:nvPr/>
        </p:nvSpPr>
        <p:spPr bwMode="auto">
          <a:xfrm>
            <a:off x="3969025"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9/21/15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0" name="Rectangle 276"/>
          <p:cNvSpPr>
            <a:spLocks noChangeArrowheads="1"/>
          </p:cNvSpPr>
          <p:nvPr/>
        </p:nvSpPr>
        <p:spPr bwMode="auto">
          <a:xfrm>
            <a:off x="4097711"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1" name="Rectangle 277"/>
          <p:cNvSpPr>
            <a:spLocks noChangeArrowheads="1"/>
          </p:cNvSpPr>
          <p:nvPr/>
        </p:nvSpPr>
        <p:spPr bwMode="auto">
          <a:xfrm>
            <a:off x="4702534"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9/22/15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2" name="Rectangle 278"/>
          <p:cNvSpPr>
            <a:spLocks noChangeArrowheads="1"/>
          </p:cNvSpPr>
          <p:nvPr/>
        </p:nvSpPr>
        <p:spPr bwMode="auto">
          <a:xfrm>
            <a:off x="4832828"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3" name="Rectangle 279"/>
          <p:cNvSpPr>
            <a:spLocks noChangeArrowheads="1"/>
          </p:cNvSpPr>
          <p:nvPr/>
        </p:nvSpPr>
        <p:spPr bwMode="auto">
          <a:xfrm>
            <a:off x="5437650"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9/23/15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4" name="Rectangle 280"/>
          <p:cNvSpPr>
            <a:spLocks noChangeArrowheads="1"/>
          </p:cNvSpPr>
          <p:nvPr/>
        </p:nvSpPr>
        <p:spPr bwMode="auto">
          <a:xfrm>
            <a:off x="5566335"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5" name="Rectangle 281"/>
          <p:cNvSpPr>
            <a:spLocks noChangeArrowheads="1"/>
          </p:cNvSpPr>
          <p:nvPr/>
        </p:nvSpPr>
        <p:spPr bwMode="auto">
          <a:xfrm>
            <a:off x="6171158"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9/24/15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6" name="Rectangle 282"/>
          <p:cNvSpPr>
            <a:spLocks noChangeArrowheads="1"/>
          </p:cNvSpPr>
          <p:nvPr/>
        </p:nvSpPr>
        <p:spPr bwMode="auto">
          <a:xfrm>
            <a:off x="6301452"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7" name="Rectangle 283"/>
          <p:cNvSpPr>
            <a:spLocks noChangeArrowheads="1"/>
          </p:cNvSpPr>
          <p:nvPr/>
        </p:nvSpPr>
        <p:spPr bwMode="auto">
          <a:xfrm>
            <a:off x="6904665"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9/25/15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8" name="Rectangle 284"/>
          <p:cNvSpPr>
            <a:spLocks noChangeArrowheads="1"/>
          </p:cNvSpPr>
          <p:nvPr/>
        </p:nvSpPr>
        <p:spPr bwMode="auto">
          <a:xfrm>
            <a:off x="7034960"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9" name="Rectangle 285"/>
          <p:cNvSpPr>
            <a:spLocks noChangeArrowheads="1"/>
          </p:cNvSpPr>
          <p:nvPr/>
        </p:nvSpPr>
        <p:spPr bwMode="auto">
          <a:xfrm>
            <a:off x="7639782"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9/26/15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60" name="Rectangle 286"/>
          <p:cNvSpPr>
            <a:spLocks noChangeArrowheads="1"/>
          </p:cNvSpPr>
          <p:nvPr/>
        </p:nvSpPr>
        <p:spPr bwMode="auto">
          <a:xfrm>
            <a:off x="7768468"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31" name="Rectangle 304"/>
          <p:cNvSpPr>
            <a:spLocks noChangeArrowheads="1"/>
          </p:cNvSpPr>
          <p:nvPr/>
        </p:nvSpPr>
        <p:spPr bwMode="auto">
          <a:xfrm>
            <a:off x="3665006"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65" name="Rectangle 306"/>
          <p:cNvSpPr>
            <a:spLocks noChangeArrowheads="1"/>
          </p:cNvSpPr>
          <p:nvPr/>
        </p:nvSpPr>
        <p:spPr bwMode="auto">
          <a:xfrm>
            <a:off x="5133630"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67" name="Rectangle 308"/>
          <p:cNvSpPr>
            <a:spLocks noChangeArrowheads="1"/>
          </p:cNvSpPr>
          <p:nvPr/>
        </p:nvSpPr>
        <p:spPr bwMode="auto">
          <a:xfrm>
            <a:off x="6602254"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70" name="Rectangle 311"/>
          <p:cNvSpPr>
            <a:spLocks noChangeArrowheads="1"/>
          </p:cNvSpPr>
          <p:nvPr/>
        </p:nvSpPr>
        <p:spPr bwMode="auto">
          <a:xfrm>
            <a:off x="8328893" y="2660739"/>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9/27/15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1" name="Rectangle 312"/>
          <p:cNvSpPr>
            <a:spLocks noChangeArrowheads="1"/>
          </p:cNvSpPr>
          <p:nvPr/>
        </p:nvSpPr>
        <p:spPr bwMode="auto">
          <a:xfrm>
            <a:off x="8459188" y="2660739"/>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2" name="Rectangle 313"/>
          <p:cNvSpPr>
            <a:spLocks noChangeArrowheads="1"/>
          </p:cNvSpPr>
          <p:nvPr/>
        </p:nvSpPr>
        <p:spPr bwMode="auto">
          <a:xfrm>
            <a:off x="348646" y="3388323"/>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9/28/15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3" name="Rectangle 314"/>
          <p:cNvSpPr>
            <a:spLocks noChangeArrowheads="1"/>
          </p:cNvSpPr>
          <p:nvPr/>
        </p:nvSpPr>
        <p:spPr bwMode="auto">
          <a:xfrm>
            <a:off x="477333" y="3388323"/>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4" name="Rectangle 315"/>
          <p:cNvSpPr>
            <a:spLocks noChangeArrowheads="1"/>
          </p:cNvSpPr>
          <p:nvPr/>
        </p:nvSpPr>
        <p:spPr bwMode="auto">
          <a:xfrm>
            <a:off x="1082154" y="3388323"/>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9/29/15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5" name="Rectangle 316"/>
          <p:cNvSpPr>
            <a:spLocks noChangeArrowheads="1"/>
          </p:cNvSpPr>
          <p:nvPr/>
        </p:nvSpPr>
        <p:spPr bwMode="auto">
          <a:xfrm>
            <a:off x="1212449" y="3388323"/>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6" name="Rectangle 317"/>
          <p:cNvSpPr>
            <a:spLocks noChangeArrowheads="1"/>
          </p:cNvSpPr>
          <p:nvPr/>
        </p:nvSpPr>
        <p:spPr bwMode="auto">
          <a:xfrm>
            <a:off x="1845543" y="339331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9/30/15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7" name="Rectangle 318"/>
          <p:cNvSpPr>
            <a:spLocks noChangeArrowheads="1"/>
          </p:cNvSpPr>
          <p:nvPr/>
        </p:nvSpPr>
        <p:spPr bwMode="auto">
          <a:xfrm>
            <a:off x="1974230" y="339331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8" name="Rectangle 319"/>
          <p:cNvSpPr>
            <a:spLocks noChangeArrowheads="1"/>
          </p:cNvSpPr>
          <p:nvPr/>
        </p:nvSpPr>
        <p:spPr bwMode="auto">
          <a:xfrm>
            <a:off x="2579051" y="339331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9" name="Rectangle 320"/>
          <p:cNvSpPr>
            <a:spLocks noChangeArrowheads="1"/>
          </p:cNvSpPr>
          <p:nvPr/>
        </p:nvSpPr>
        <p:spPr bwMode="auto">
          <a:xfrm>
            <a:off x="2709346" y="339331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80" name="Rectangle 321"/>
          <p:cNvSpPr>
            <a:spLocks noChangeArrowheads="1"/>
          </p:cNvSpPr>
          <p:nvPr/>
        </p:nvSpPr>
        <p:spPr bwMode="auto">
          <a:xfrm>
            <a:off x="3312558" y="339331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81" name="Rectangle 322"/>
          <p:cNvSpPr>
            <a:spLocks noChangeArrowheads="1"/>
          </p:cNvSpPr>
          <p:nvPr/>
        </p:nvSpPr>
        <p:spPr bwMode="auto">
          <a:xfrm>
            <a:off x="3442854" y="339331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82" name="Rectangle 323"/>
          <p:cNvSpPr>
            <a:spLocks noChangeArrowheads="1"/>
          </p:cNvSpPr>
          <p:nvPr/>
        </p:nvSpPr>
        <p:spPr bwMode="auto">
          <a:xfrm>
            <a:off x="4047675" y="339331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10/3/15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83" name="Rectangle 324"/>
          <p:cNvSpPr>
            <a:spLocks noChangeArrowheads="1"/>
          </p:cNvSpPr>
          <p:nvPr/>
        </p:nvSpPr>
        <p:spPr bwMode="auto">
          <a:xfrm>
            <a:off x="4176361" y="339331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0" name="Rectangle 348"/>
          <p:cNvSpPr>
            <a:spLocks noChangeArrowheads="1"/>
          </p:cNvSpPr>
          <p:nvPr/>
        </p:nvSpPr>
        <p:spPr bwMode="auto">
          <a:xfrm>
            <a:off x="4739687"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10/4/15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1" name="Rectangle 349"/>
          <p:cNvSpPr>
            <a:spLocks noChangeArrowheads="1"/>
          </p:cNvSpPr>
          <p:nvPr/>
        </p:nvSpPr>
        <p:spPr bwMode="auto">
          <a:xfrm>
            <a:off x="4869982"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2" name="Rectangle 350"/>
          <p:cNvSpPr>
            <a:spLocks noChangeArrowheads="1"/>
          </p:cNvSpPr>
          <p:nvPr/>
        </p:nvSpPr>
        <p:spPr bwMode="auto">
          <a:xfrm>
            <a:off x="5474803"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10/5/15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3" name="Rectangle 351"/>
          <p:cNvSpPr>
            <a:spLocks noChangeArrowheads="1"/>
          </p:cNvSpPr>
          <p:nvPr/>
        </p:nvSpPr>
        <p:spPr bwMode="auto">
          <a:xfrm>
            <a:off x="5603490"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4" name="Rectangle 352"/>
          <p:cNvSpPr>
            <a:spLocks noChangeArrowheads="1"/>
          </p:cNvSpPr>
          <p:nvPr/>
        </p:nvSpPr>
        <p:spPr bwMode="auto">
          <a:xfrm>
            <a:off x="6208311"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10/6/15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5" name="Rectangle 353"/>
          <p:cNvSpPr>
            <a:spLocks noChangeArrowheads="1"/>
          </p:cNvSpPr>
          <p:nvPr/>
        </p:nvSpPr>
        <p:spPr bwMode="auto">
          <a:xfrm>
            <a:off x="6338606"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6" name="Rectangle 354"/>
          <p:cNvSpPr>
            <a:spLocks noChangeArrowheads="1"/>
          </p:cNvSpPr>
          <p:nvPr/>
        </p:nvSpPr>
        <p:spPr bwMode="auto">
          <a:xfrm>
            <a:off x="6943427"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10/7/15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7" name="Rectangle 355"/>
          <p:cNvSpPr>
            <a:spLocks noChangeArrowheads="1"/>
          </p:cNvSpPr>
          <p:nvPr/>
        </p:nvSpPr>
        <p:spPr bwMode="auto">
          <a:xfrm>
            <a:off x="7072113"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8" name="Rectangle 356"/>
          <p:cNvSpPr>
            <a:spLocks noChangeArrowheads="1"/>
          </p:cNvSpPr>
          <p:nvPr/>
        </p:nvSpPr>
        <p:spPr bwMode="auto">
          <a:xfrm>
            <a:off x="7676935"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10/8/15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9" name="Rectangle 357"/>
          <p:cNvSpPr>
            <a:spLocks noChangeArrowheads="1"/>
          </p:cNvSpPr>
          <p:nvPr/>
        </p:nvSpPr>
        <p:spPr bwMode="auto">
          <a:xfrm>
            <a:off x="7807230"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63" name="Rectangle 358"/>
          <p:cNvSpPr>
            <a:spLocks noChangeArrowheads="1"/>
          </p:cNvSpPr>
          <p:nvPr/>
        </p:nvSpPr>
        <p:spPr bwMode="auto">
          <a:xfrm>
            <a:off x="8410442"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10/9/15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65" name="Rectangle 360"/>
          <p:cNvSpPr>
            <a:spLocks noChangeArrowheads="1"/>
          </p:cNvSpPr>
          <p:nvPr/>
        </p:nvSpPr>
        <p:spPr bwMode="auto">
          <a:xfrm>
            <a:off x="291899" y="40926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10/10/15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66" name="Rectangle 361"/>
          <p:cNvSpPr>
            <a:spLocks noChangeArrowheads="1"/>
          </p:cNvSpPr>
          <p:nvPr/>
        </p:nvSpPr>
        <p:spPr bwMode="auto">
          <a:xfrm>
            <a:off x="441497" y="409264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84" name="Rectangle 379"/>
          <p:cNvSpPr>
            <a:spLocks noChangeArrowheads="1"/>
          </p:cNvSpPr>
          <p:nvPr/>
        </p:nvSpPr>
        <p:spPr bwMode="auto">
          <a:xfrm>
            <a:off x="5905900" y="2880680"/>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590" name="Rectangle 385"/>
          <p:cNvSpPr>
            <a:spLocks noChangeArrowheads="1"/>
          </p:cNvSpPr>
          <p:nvPr/>
        </p:nvSpPr>
        <p:spPr bwMode="auto">
          <a:xfrm>
            <a:off x="1033249" y="411410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10/11/15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1" name="Rectangle 386"/>
          <p:cNvSpPr>
            <a:spLocks noChangeArrowheads="1"/>
          </p:cNvSpPr>
          <p:nvPr/>
        </p:nvSpPr>
        <p:spPr bwMode="auto">
          <a:xfrm>
            <a:off x="1182845" y="411410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2" name="Rectangle 387"/>
          <p:cNvSpPr>
            <a:spLocks noChangeArrowheads="1"/>
          </p:cNvSpPr>
          <p:nvPr/>
        </p:nvSpPr>
        <p:spPr bwMode="auto">
          <a:xfrm>
            <a:off x="1766757" y="411410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10/12/15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3" name="Rectangle 388"/>
          <p:cNvSpPr>
            <a:spLocks noChangeArrowheads="1"/>
          </p:cNvSpPr>
          <p:nvPr/>
        </p:nvSpPr>
        <p:spPr bwMode="auto">
          <a:xfrm>
            <a:off x="1917961" y="411410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4" name="Rectangle 389"/>
          <p:cNvSpPr>
            <a:spLocks noChangeArrowheads="1"/>
          </p:cNvSpPr>
          <p:nvPr/>
        </p:nvSpPr>
        <p:spPr bwMode="auto">
          <a:xfrm>
            <a:off x="2501873" y="411410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10/13/15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5" name="Rectangle 390"/>
          <p:cNvSpPr>
            <a:spLocks noChangeArrowheads="1"/>
          </p:cNvSpPr>
          <p:nvPr/>
        </p:nvSpPr>
        <p:spPr bwMode="auto">
          <a:xfrm>
            <a:off x="2651469" y="411410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6" name="Rectangle 391"/>
          <p:cNvSpPr>
            <a:spLocks noChangeArrowheads="1"/>
          </p:cNvSpPr>
          <p:nvPr/>
        </p:nvSpPr>
        <p:spPr bwMode="auto">
          <a:xfrm>
            <a:off x="3235381" y="411410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10/14/15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7" name="Rectangle 392"/>
          <p:cNvSpPr>
            <a:spLocks noChangeArrowheads="1"/>
          </p:cNvSpPr>
          <p:nvPr/>
        </p:nvSpPr>
        <p:spPr bwMode="auto">
          <a:xfrm>
            <a:off x="3386585" y="411410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8" name="Rectangle 393"/>
          <p:cNvSpPr>
            <a:spLocks noChangeArrowheads="1"/>
          </p:cNvSpPr>
          <p:nvPr/>
        </p:nvSpPr>
        <p:spPr bwMode="auto">
          <a:xfrm>
            <a:off x="4021971" y="41211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10/15/15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9" name="Rectangle 394"/>
          <p:cNvSpPr>
            <a:spLocks noChangeArrowheads="1"/>
          </p:cNvSpPr>
          <p:nvPr/>
        </p:nvSpPr>
        <p:spPr bwMode="auto">
          <a:xfrm>
            <a:off x="4171569" y="412114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00" name="Rectangle 395"/>
          <p:cNvSpPr>
            <a:spLocks noChangeArrowheads="1"/>
          </p:cNvSpPr>
          <p:nvPr/>
        </p:nvSpPr>
        <p:spPr bwMode="auto">
          <a:xfrm>
            <a:off x="4699168" y="4108020"/>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10/16/15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01" name="Rectangle 396"/>
          <p:cNvSpPr>
            <a:spLocks noChangeArrowheads="1"/>
          </p:cNvSpPr>
          <p:nvPr/>
        </p:nvSpPr>
        <p:spPr bwMode="auto">
          <a:xfrm>
            <a:off x="4848765" y="4108020"/>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02" name="Rectangle 397"/>
          <p:cNvSpPr>
            <a:spLocks noChangeArrowheads="1"/>
          </p:cNvSpPr>
          <p:nvPr/>
        </p:nvSpPr>
        <p:spPr bwMode="auto">
          <a:xfrm>
            <a:off x="5434284" y="4108020"/>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10/17/15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03" name="Rectangle 398"/>
          <p:cNvSpPr>
            <a:spLocks noChangeArrowheads="1"/>
          </p:cNvSpPr>
          <p:nvPr/>
        </p:nvSpPr>
        <p:spPr bwMode="auto">
          <a:xfrm>
            <a:off x="5583881" y="4108020"/>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22" name="Rectangle 417"/>
          <p:cNvSpPr>
            <a:spLocks noChangeArrowheads="1"/>
          </p:cNvSpPr>
          <p:nvPr/>
        </p:nvSpPr>
        <p:spPr bwMode="auto">
          <a:xfrm>
            <a:off x="2968395" y="3570438"/>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627" name="Rectangle 422"/>
          <p:cNvSpPr>
            <a:spLocks noChangeArrowheads="1"/>
          </p:cNvSpPr>
          <p:nvPr/>
        </p:nvSpPr>
        <p:spPr bwMode="auto">
          <a:xfrm>
            <a:off x="6116646" y="4103174"/>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10/18/15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28" name="Rectangle 423"/>
          <p:cNvSpPr>
            <a:spLocks noChangeArrowheads="1"/>
          </p:cNvSpPr>
          <p:nvPr/>
        </p:nvSpPr>
        <p:spPr bwMode="auto">
          <a:xfrm>
            <a:off x="6266242" y="4103174"/>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29" name="Rectangle 424"/>
          <p:cNvSpPr>
            <a:spLocks noChangeArrowheads="1"/>
          </p:cNvSpPr>
          <p:nvPr/>
        </p:nvSpPr>
        <p:spPr bwMode="auto">
          <a:xfrm>
            <a:off x="6890798" y="40926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10/19/15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0" name="Rectangle 425"/>
          <p:cNvSpPr>
            <a:spLocks noChangeArrowheads="1"/>
          </p:cNvSpPr>
          <p:nvPr/>
        </p:nvSpPr>
        <p:spPr bwMode="auto">
          <a:xfrm>
            <a:off x="7042002" y="409264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1" name="Rectangle 426"/>
          <p:cNvSpPr>
            <a:spLocks noChangeArrowheads="1"/>
          </p:cNvSpPr>
          <p:nvPr/>
        </p:nvSpPr>
        <p:spPr bwMode="auto">
          <a:xfrm>
            <a:off x="7625914" y="40926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10/20/15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2" name="Rectangle 427"/>
          <p:cNvSpPr>
            <a:spLocks noChangeArrowheads="1"/>
          </p:cNvSpPr>
          <p:nvPr/>
        </p:nvSpPr>
        <p:spPr bwMode="auto">
          <a:xfrm>
            <a:off x="7775510" y="409264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3" name="Rectangle 428"/>
          <p:cNvSpPr>
            <a:spLocks noChangeArrowheads="1"/>
          </p:cNvSpPr>
          <p:nvPr/>
        </p:nvSpPr>
        <p:spPr bwMode="auto">
          <a:xfrm>
            <a:off x="8359422" y="40926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10/21/15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5" name="Rectangle 430"/>
          <p:cNvSpPr>
            <a:spLocks noChangeArrowheads="1"/>
          </p:cNvSpPr>
          <p:nvPr/>
        </p:nvSpPr>
        <p:spPr bwMode="auto">
          <a:xfrm>
            <a:off x="339213" y="4816439"/>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10/22/15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6" name="Rectangle 431"/>
          <p:cNvSpPr>
            <a:spLocks noChangeArrowheads="1"/>
          </p:cNvSpPr>
          <p:nvPr/>
        </p:nvSpPr>
        <p:spPr bwMode="auto">
          <a:xfrm>
            <a:off x="488811" y="4816439"/>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7" name="Rectangle 432"/>
          <p:cNvSpPr>
            <a:spLocks noChangeArrowheads="1"/>
          </p:cNvSpPr>
          <p:nvPr/>
        </p:nvSpPr>
        <p:spPr bwMode="auto">
          <a:xfrm>
            <a:off x="1072722" y="4816439"/>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10/23/15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8" name="Rectangle 433"/>
          <p:cNvSpPr>
            <a:spLocks noChangeArrowheads="1"/>
          </p:cNvSpPr>
          <p:nvPr/>
        </p:nvSpPr>
        <p:spPr bwMode="auto">
          <a:xfrm>
            <a:off x="1222318" y="4816439"/>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9" name="Rectangle 434"/>
          <p:cNvSpPr>
            <a:spLocks noChangeArrowheads="1"/>
          </p:cNvSpPr>
          <p:nvPr/>
        </p:nvSpPr>
        <p:spPr bwMode="auto">
          <a:xfrm>
            <a:off x="1807837" y="4816439"/>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libri" panose="020F0502020204030204" pitchFamily="34" charset="0"/>
              </a:rPr>
              <a:t>10/24/15</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1640" name="Rectangle 435"/>
          <p:cNvSpPr>
            <a:spLocks noChangeArrowheads="1"/>
          </p:cNvSpPr>
          <p:nvPr/>
        </p:nvSpPr>
        <p:spPr bwMode="auto">
          <a:xfrm>
            <a:off x="1957435" y="4816439"/>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56" name="Rectangle 451"/>
          <p:cNvSpPr>
            <a:spLocks noChangeArrowheads="1"/>
          </p:cNvSpPr>
          <p:nvPr/>
        </p:nvSpPr>
        <p:spPr bwMode="auto">
          <a:xfrm>
            <a:off x="5849660" y="3557892"/>
            <a:ext cx="1609" cy="5661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663" name="Rectangle 458"/>
          <p:cNvSpPr>
            <a:spLocks noChangeArrowheads="1"/>
          </p:cNvSpPr>
          <p:nvPr/>
        </p:nvSpPr>
        <p:spPr bwMode="auto">
          <a:xfrm>
            <a:off x="7358928" y="3547360"/>
            <a:ext cx="1609" cy="5661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pic>
        <p:nvPicPr>
          <p:cNvPr id="1523" name="Picture 4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96"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 name="Picture 5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004"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 name="Picture 5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511"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 name="Picture 50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5009"/>
          <a:stretch/>
        </p:blipFill>
        <p:spPr bwMode="auto">
          <a:xfrm>
            <a:off x="2258629" y="2146735"/>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7" name="Picture 5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2409"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8" name="Picture 50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85917"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 name="Picture 5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9425"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0" name="Picture 50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4541"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1" name="Picture 50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3084"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2" name="Picture 50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8049"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3" name="Picture 50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1556"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4" name="Picture 510"/>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5009"/>
          <a:stretch/>
        </p:blipFill>
        <p:spPr bwMode="auto">
          <a:xfrm>
            <a:off x="7356674" y="2146735"/>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5" name="Picture 5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47394" y="2143143"/>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 name="Picture 5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538" y="2870726"/>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 name="Picture 51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9046" y="2870726"/>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 name="Picture 5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62435" y="287571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 name="Picture 51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95943" y="287571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 name="Picture 51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29450" y="287571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 name="Picture 517"/>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25910"/>
          <a:stretch/>
        </p:blipFill>
        <p:spPr bwMode="auto">
          <a:xfrm>
            <a:off x="3764567" y="2875715"/>
            <a:ext cx="693621"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 name="Picture 51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58188"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 name="Picture 51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91695"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 name="Picture 52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925203"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 name="Picture 52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660319"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 name="Picture 52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393827"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7" name="Picture 52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127334"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8" name="Picture 524"/>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r="25910"/>
          <a:stretch/>
        </p:blipFill>
        <p:spPr bwMode="auto">
          <a:xfrm>
            <a:off x="71684" y="3577478"/>
            <a:ext cx="711965"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9" name="Picture 52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87175"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0" name="Picture 526"/>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520682"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1" name="Picture 527"/>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254190" y="3570438"/>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 name="Picture 528"/>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989306"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3" name="Picture 529"/>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717977" y="3564355"/>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4" name="Picture 530"/>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451485" y="3564355"/>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5" name="Picture 531"/>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r="25910"/>
          <a:stretch/>
        </p:blipFill>
        <p:spPr bwMode="auto">
          <a:xfrm>
            <a:off x="5186601" y="3564355"/>
            <a:ext cx="693621"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 name="Picture 532"/>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870572" y="3557893"/>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 name="Picture 533"/>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644723" y="354736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8" name="Picture 534"/>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378231" y="354736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 name="Picture 535"/>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113347" y="354736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0" name="Picture 536"/>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5756" y="4298843"/>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1" name="Picture 537"/>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99264" y="4298843"/>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2" name="Picture 538"/>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r="25009"/>
          <a:stretch/>
        </p:blipFill>
        <p:spPr bwMode="auto">
          <a:xfrm>
            <a:off x="1549129" y="4298843"/>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5" name="Rectangle 542"/>
          <p:cNvSpPr>
            <a:spLocks noChangeArrowheads="1"/>
          </p:cNvSpPr>
          <p:nvPr/>
        </p:nvSpPr>
        <p:spPr bwMode="auto">
          <a:xfrm>
            <a:off x="2519966"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libri" panose="020F0502020204030204" pitchFamily="34" charset="0"/>
              </a:rPr>
              <a:t>10/25/15</a:t>
            </a:r>
            <a:endParaRPr kumimoji="0" lang="en-US" altLang="en-US" sz="900" b="0" i="0" u="none" strike="noStrike" cap="none" normalizeH="0" baseline="0" dirty="0" smtClean="0">
              <a:ln>
                <a:noFill/>
              </a:ln>
              <a:solidFill>
                <a:schemeClr val="tx1"/>
              </a:solidFill>
              <a:effectLst/>
            </a:endParaRPr>
          </a:p>
        </p:txBody>
      </p:sp>
      <p:sp>
        <p:nvSpPr>
          <p:cNvPr id="1866" name="Rectangle 543"/>
          <p:cNvSpPr>
            <a:spLocks noChangeArrowheads="1"/>
          </p:cNvSpPr>
          <p:nvPr/>
        </p:nvSpPr>
        <p:spPr bwMode="auto">
          <a:xfrm>
            <a:off x="2671340"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67" name="Rectangle 544"/>
          <p:cNvSpPr>
            <a:spLocks noChangeArrowheads="1"/>
          </p:cNvSpPr>
          <p:nvPr/>
        </p:nvSpPr>
        <p:spPr bwMode="auto">
          <a:xfrm>
            <a:off x="3263819"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10/26/15</a:t>
            </a:r>
            <a:endParaRPr kumimoji="0" lang="en-US" altLang="en-US" sz="900" b="0" i="0" u="none" strike="noStrike" cap="none" normalizeH="0" baseline="0" smtClean="0">
              <a:ln>
                <a:noFill/>
              </a:ln>
              <a:solidFill>
                <a:schemeClr val="tx1"/>
              </a:solidFill>
              <a:effectLst/>
            </a:endParaRPr>
          </a:p>
        </p:txBody>
      </p:sp>
      <p:sp>
        <p:nvSpPr>
          <p:cNvPr id="1868" name="Rectangle 545"/>
          <p:cNvSpPr>
            <a:spLocks noChangeArrowheads="1"/>
          </p:cNvSpPr>
          <p:nvPr/>
        </p:nvSpPr>
        <p:spPr bwMode="auto">
          <a:xfrm>
            <a:off x="3415194"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69" name="Rectangle 546"/>
          <p:cNvSpPr>
            <a:spLocks noChangeArrowheads="1"/>
          </p:cNvSpPr>
          <p:nvPr/>
        </p:nvSpPr>
        <p:spPr bwMode="auto">
          <a:xfrm>
            <a:off x="4007673"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10/27/15</a:t>
            </a:r>
            <a:endParaRPr kumimoji="0" lang="en-US" altLang="en-US" sz="900" b="0" i="0" u="none" strike="noStrike" cap="none" normalizeH="0" baseline="0" smtClean="0">
              <a:ln>
                <a:noFill/>
              </a:ln>
              <a:solidFill>
                <a:schemeClr val="tx1"/>
              </a:solidFill>
              <a:effectLst/>
            </a:endParaRPr>
          </a:p>
        </p:txBody>
      </p:sp>
      <p:sp>
        <p:nvSpPr>
          <p:cNvPr id="1870" name="Rectangle 547"/>
          <p:cNvSpPr>
            <a:spLocks noChangeArrowheads="1"/>
          </p:cNvSpPr>
          <p:nvPr/>
        </p:nvSpPr>
        <p:spPr bwMode="auto">
          <a:xfrm>
            <a:off x="4159047"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71" name="Rectangle 548"/>
          <p:cNvSpPr>
            <a:spLocks noChangeArrowheads="1"/>
          </p:cNvSpPr>
          <p:nvPr/>
        </p:nvSpPr>
        <p:spPr bwMode="auto">
          <a:xfrm>
            <a:off x="4749899"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10/28/15</a:t>
            </a:r>
            <a:endParaRPr kumimoji="0" lang="en-US" altLang="en-US" sz="900" b="0" i="0" u="none" strike="noStrike" cap="none" normalizeH="0" baseline="0" smtClean="0">
              <a:ln>
                <a:noFill/>
              </a:ln>
              <a:solidFill>
                <a:schemeClr val="tx1"/>
              </a:solidFill>
              <a:effectLst/>
            </a:endParaRPr>
          </a:p>
        </p:txBody>
      </p:sp>
      <p:sp>
        <p:nvSpPr>
          <p:cNvPr id="1872" name="Rectangle 549"/>
          <p:cNvSpPr>
            <a:spLocks noChangeArrowheads="1"/>
          </p:cNvSpPr>
          <p:nvPr/>
        </p:nvSpPr>
        <p:spPr bwMode="auto">
          <a:xfrm>
            <a:off x="4902901"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73" name="Rectangle 550"/>
          <p:cNvSpPr>
            <a:spLocks noChangeArrowheads="1"/>
          </p:cNvSpPr>
          <p:nvPr/>
        </p:nvSpPr>
        <p:spPr bwMode="auto">
          <a:xfrm>
            <a:off x="5493752"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10/29/15</a:t>
            </a:r>
            <a:endParaRPr kumimoji="0" lang="en-US" altLang="en-US" sz="900" b="0" i="0" u="none" strike="noStrike" cap="none" normalizeH="0" baseline="0" smtClean="0">
              <a:ln>
                <a:noFill/>
              </a:ln>
              <a:solidFill>
                <a:schemeClr val="tx1"/>
              </a:solidFill>
              <a:effectLst/>
            </a:endParaRPr>
          </a:p>
        </p:txBody>
      </p:sp>
      <p:sp>
        <p:nvSpPr>
          <p:cNvPr id="1874" name="Rectangle 551"/>
          <p:cNvSpPr>
            <a:spLocks noChangeArrowheads="1"/>
          </p:cNvSpPr>
          <p:nvPr/>
        </p:nvSpPr>
        <p:spPr bwMode="auto">
          <a:xfrm>
            <a:off x="5645127"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75" name="Rectangle 552"/>
          <p:cNvSpPr>
            <a:spLocks noChangeArrowheads="1"/>
          </p:cNvSpPr>
          <p:nvPr/>
        </p:nvSpPr>
        <p:spPr bwMode="auto">
          <a:xfrm>
            <a:off x="6237606"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10/30/15</a:t>
            </a:r>
            <a:endParaRPr kumimoji="0" lang="en-US" altLang="en-US" sz="900" b="0" i="0" u="none" strike="noStrike" cap="none" normalizeH="0" baseline="0" smtClean="0">
              <a:ln>
                <a:noFill/>
              </a:ln>
              <a:solidFill>
                <a:schemeClr val="tx1"/>
              </a:solidFill>
              <a:effectLst/>
            </a:endParaRPr>
          </a:p>
        </p:txBody>
      </p:sp>
      <p:sp>
        <p:nvSpPr>
          <p:cNvPr id="1876" name="Rectangle 553"/>
          <p:cNvSpPr>
            <a:spLocks noChangeArrowheads="1"/>
          </p:cNvSpPr>
          <p:nvPr/>
        </p:nvSpPr>
        <p:spPr bwMode="auto">
          <a:xfrm>
            <a:off x="6388980"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77" name="Rectangle 554"/>
          <p:cNvSpPr>
            <a:spLocks noChangeArrowheads="1"/>
          </p:cNvSpPr>
          <p:nvPr/>
        </p:nvSpPr>
        <p:spPr bwMode="auto">
          <a:xfrm>
            <a:off x="6979832"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10/31/15</a:t>
            </a:r>
            <a:endParaRPr kumimoji="0" lang="en-US" altLang="en-US" sz="900" b="0" i="0" u="none" strike="noStrike" cap="none" normalizeH="0" baseline="0" smtClean="0">
              <a:ln>
                <a:noFill/>
              </a:ln>
              <a:solidFill>
                <a:schemeClr val="tx1"/>
              </a:solidFill>
              <a:effectLst/>
            </a:endParaRPr>
          </a:p>
        </p:txBody>
      </p:sp>
      <p:sp>
        <p:nvSpPr>
          <p:cNvPr id="1878" name="Rectangle 555"/>
          <p:cNvSpPr>
            <a:spLocks noChangeArrowheads="1"/>
          </p:cNvSpPr>
          <p:nvPr/>
        </p:nvSpPr>
        <p:spPr bwMode="auto">
          <a:xfrm>
            <a:off x="7132834"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55" name="Rectangle 575"/>
          <p:cNvSpPr>
            <a:spLocks noChangeArrowheads="1"/>
          </p:cNvSpPr>
          <p:nvPr/>
        </p:nvSpPr>
        <p:spPr bwMode="auto">
          <a:xfrm>
            <a:off x="3709805"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7" name="Rectangle 577"/>
          <p:cNvSpPr>
            <a:spLocks noChangeArrowheads="1"/>
          </p:cNvSpPr>
          <p:nvPr/>
        </p:nvSpPr>
        <p:spPr bwMode="auto">
          <a:xfrm>
            <a:off x="5197512"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8" name="Rectangle 578"/>
          <p:cNvSpPr>
            <a:spLocks noChangeArrowheads="1"/>
          </p:cNvSpPr>
          <p:nvPr/>
        </p:nvSpPr>
        <p:spPr bwMode="auto">
          <a:xfrm>
            <a:off x="5939738"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9" name="Rectangle 579"/>
          <p:cNvSpPr>
            <a:spLocks noChangeArrowheads="1"/>
          </p:cNvSpPr>
          <p:nvPr/>
        </p:nvSpPr>
        <p:spPr bwMode="auto">
          <a:xfrm>
            <a:off x="6683592"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61" name="Rectangle 581"/>
          <p:cNvSpPr>
            <a:spLocks noChangeArrowheads="1"/>
          </p:cNvSpPr>
          <p:nvPr/>
        </p:nvSpPr>
        <p:spPr bwMode="auto">
          <a:xfrm>
            <a:off x="7664733" y="482559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11/1/15</a:t>
            </a:r>
            <a:endParaRPr kumimoji="0" lang="en-US" altLang="en-US" sz="900" b="0" i="0" u="none" strike="noStrike" cap="none" normalizeH="0" baseline="0" smtClean="0">
              <a:ln>
                <a:noFill/>
              </a:ln>
              <a:solidFill>
                <a:schemeClr val="tx1"/>
              </a:solidFill>
              <a:effectLst/>
            </a:endParaRPr>
          </a:p>
        </p:txBody>
      </p:sp>
      <p:sp>
        <p:nvSpPr>
          <p:cNvPr id="562" name="Rectangle 582"/>
          <p:cNvSpPr>
            <a:spLocks noChangeArrowheads="1"/>
          </p:cNvSpPr>
          <p:nvPr/>
        </p:nvSpPr>
        <p:spPr bwMode="auto">
          <a:xfrm>
            <a:off x="7796575" y="482559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63" name="Rectangle 583"/>
          <p:cNvSpPr>
            <a:spLocks noChangeArrowheads="1"/>
          </p:cNvSpPr>
          <p:nvPr/>
        </p:nvSpPr>
        <p:spPr bwMode="auto">
          <a:xfrm>
            <a:off x="8408586" y="482559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11/2/15</a:t>
            </a:r>
            <a:endParaRPr kumimoji="0" lang="en-US" altLang="en-US" sz="900" b="0" i="0" u="none" strike="noStrike" cap="none" normalizeH="0" baseline="0" smtClean="0">
              <a:ln>
                <a:noFill/>
              </a:ln>
              <a:solidFill>
                <a:schemeClr val="tx1"/>
              </a:solidFill>
              <a:effectLst/>
            </a:endParaRPr>
          </a:p>
        </p:txBody>
      </p:sp>
      <p:sp>
        <p:nvSpPr>
          <p:cNvPr id="564" name="Rectangle 584"/>
          <p:cNvSpPr>
            <a:spLocks noChangeArrowheads="1"/>
          </p:cNvSpPr>
          <p:nvPr/>
        </p:nvSpPr>
        <p:spPr bwMode="auto">
          <a:xfrm>
            <a:off x="8540429" y="482559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65" name="Rectangle 585"/>
          <p:cNvSpPr>
            <a:spLocks noChangeArrowheads="1"/>
          </p:cNvSpPr>
          <p:nvPr/>
        </p:nvSpPr>
        <p:spPr bwMode="auto">
          <a:xfrm>
            <a:off x="368349"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11/3/15</a:t>
            </a:r>
            <a:endParaRPr kumimoji="0" lang="en-US" altLang="en-US" sz="900" b="0" i="0" u="none" strike="noStrike" cap="none" normalizeH="0" baseline="0" smtClean="0">
              <a:ln>
                <a:noFill/>
              </a:ln>
              <a:solidFill>
                <a:schemeClr val="tx1"/>
              </a:solidFill>
              <a:effectLst/>
            </a:endParaRPr>
          </a:p>
        </p:txBody>
      </p:sp>
      <p:sp>
        <p:nvSpPr>
          <p:cNvPr id="566" name="Rectangle 586"/>
          <p:cNvSpPr>
            <a:spLocks noChangeArrowheads="1"/>
          </p:cNvSpPr>
          <p:nvPr/>
        </p:nvSpPr>
        <p:spPr bwMode="auto">
          <a:xfrm>
            <a:off x="498564"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67" name="Rectangle 587"/>
          <p:cNvSpPr>
            <a:spLocks noChangeArrowheads="1"/>
          </p:cNvSpPr>
          <p:nvPr/>
        </p:nvSpPr>
        <p:spPr bwMode="auto">
          <a:xfrm>
            <a:off x="1110575"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11/4/15</a:t>
            </a:r>
            <a:endParaRPr kumimoji="0" lang="en-US" altLang="en-US" sz="900" b="0" i="0" u="none" strike="noStrike" cap="none" normalizeH="0" baseline="0" smtClean="0">
              <a:ln>
                <a:noFill/>
              </a:ln>
              <a:solidFill>
                <a:schemeClr val="tx1"/>
              </a:solidFill>
              <a:effectLst/>
            </a:endParaRPr>
          </a:p>
        </p:txBody>
      </p:sp>
      <p:sp>
        <p:nvSpPr>
          <p:cNvPr id="568" name="Rectangle 588"/>
          <p:cNvSpPr>
            <a:spLocks noChangeArrowheads="1"/>
          </p:cNvSpPr>
          <p:nvPr/>
        </p:nvSpPr>
        <p:spPr bwMode="auto">
          <a:xfrm>
            <a:off x="1242417"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69" name="Rectangle 589"/>
          <p:cNvSpPr>
            <a:spLocks noChangeArrowheads="1"/>
          </p:cNvSpPr>
          <p:nvPr/>
        </p:nvSpPr>
        <p:spPr bwMode="auto">
          <a:xfrm>
            <a:off x="1854428"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11/5/15</a:t>
            </a:r>
            <a:endParaRPr kumimoji="0" lang="en-US" altLang="en-US" sz="900" b="0" i="0" u="none" strike="noStrike" cap="none" normalizeH="0" baseline="0" smtClean="0">
              <a:ln>
                <a:noFill/>
              </a:ln>
              <a:solidFill>
                <a:schemeClr val="tx1"/>
              </a:solidFill>
              <a:effectLst/>
            </a:endParaRPr>
          </a:p>
        </p:txBody>
      </p:sp>
      <p:sp>
        <p:nvSpPr>
          <p:cNvPr id="570" name="Rectangle 590"/>
          <p:cNvSpPr>
            <a:spLocks noChangeArrowheads="1"/>
          </p:cNvSpPr>
          <p:nvPr/>
        </p:nvSpPr>
        <p:spPr bwMode="auto">
          <a:xfrm>
            <a:off x="1986272"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71" name="Rectangle 591"/>
          <p:cNvSpPr>
            <a:spLocks noChangeArrowheads="1"/>
          </p:cNvSpPr>
          <p:nvPr/>
        </p:nvSpPr>
        <p:spPr bwMode="auto">
          <a:xfrm>
            <a:off x="2598282"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11/6/15</a:t>
            </a:r>
            <a:endParaRPr kumimoji="0" lang="en-US" altLang="en-US" sz="900" b="0" i="0" u="none" strike="noStrike" cap="none" normalizeH="0" baseline="0" smtClean="0">
              <a:ln>
                <a:noFill/>
              </a:ln>
              <a:solidFill>
                <a:schemeClr val="tx1"/>
              </a:solidFill>
              <a:effectLst/>
            </a:endParaRPr>
          </a:p>
        </p:txBody>
      </p:sp>
      <p:sp>
        <p:nvSpPr>
          <p:cNvPr id="572" name="Rectangle 592"/>
          <p:cNvSpPr>
            <a:spLocks noChangeArrowheads="1"/>
          </p:cNvSpPr>
          <p:nvPr/>
        </p:nvSpPr>
        <p:spPr bwMode="auto">
          <a:xfrm>
            <a:off x="2728497"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73" name="Rectangle 593"/>
          <p:cNvSpPr>
            <a:spLocks noChangeArrowheads="1"/>
          </p:cNvSpPr>
          <p:nvPr/>
        </p:nvSpPr>
        <p:spPr bwMode="auto">
          <a:xfrm>
            <a:off x="3342135"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11/7/15</a:t>
            </a:r>
            <a:endParaRPr kumimoji="0" lang="en-US" altLang="en-US" sz="900" b="0" i="0" u="none" strike="noStrike" cap="none" normalizeH="0" baseline="0" smtClean="0">
              <a:ln>
                <a:noFill/>
              </a:ln>
              <a:solidFill>
                <a:schemeClr val="tx1"/>
              </a:solidFill>
              <a:effectLst/>
            </a:endParaRPr>
          </a:p>
        </p:txBody>
      </p:sp>
      <p:sp>
        <p:nvSpPr>
          <p:cNvPr id="574" name="Rectangle 594"/>
          <p:cNvSpPr>
            <a:spLocks noChangeArrowheads="1"/>
          </p:cNvSpPr>
          <p:nvPr/>
        </p:nvSpPr>
        <p:spPr bwMode="auto">
          <a:xfrm>
            <a:off x="3472350"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0" name="Rectangle 618"/>
          <p:cNvSpPr>
            <a:spLocks noChangeArrowheads="1"/>
          </p:cNvSpPr>
          <p:nvPr/>
        </p:nvSpPr>
        <p:spPr bwMode="auto">
          <a:xfrm>
            <a:off x="3999767" y="5508611"/>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11/8/15</a:t>
            </a:r>
            <a:endParaRPr kumimoji="0" lang="en-US" altLang="en-US" sz="900" b="0" i="0" u="none" strike="noStrike" cap="none" normalizeH="0" baseline="0" smtClean="0">
              <a:ln>
                <a:noFill/>
              </a:ln>
              <a:solidFill>
                <a:schemeClr val="tx1"/>
              </a:solidFill>
              <a:effectLst/>
            </a:endParaRPr>
          </a:p>
        </p:txBody>
      </p:sp>
      <p:sp>
        <p:nvSpPr>
          <p:cNvPr id="1911" name="Rectangle 619"/>
          <p:cNvSpPr>
            <a:spLocks noChangeArrowheads="1"/>
          </p:cNvSpPr>
          <p:nvPr/>
        </p:nvSpPr>
        <p:spPr bwMode="auto">
          <a:xfrm>
            <a:off x="4131609"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2" name="Rectangle 620"/>
          <p:cNvSpPr>
            <a:spLocks noChangeArrowheads="1"/>
          </p:cNvSpPr>
          <p:nvPr/>
        </p:nvSpPr>
        <p:spPr bwMode="auto">
          <a:xfrm>
            <a:off x="4743620" y="5508611"/>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11/9/15</a:t>
            </a:r>
            <a:endParaRPr kumimoji="0" lang="en-US" altLang="en-US" sz="900" b="0" i="0" u="none" strike="noStrike" cap="none" normalizeH="0" baseline="0" smtClean="0">
              <a:ln>
                <a:noFill/>
              </a:ln>
              <a:solidFill>
                <a:schemeClr val="tx1"/>
              </a:solidFill>
              <a:effectLst/>
            </a:endParaRPr>
          </a:p>
        </p:txBody>
      </p:sp>
      <p:sp>
        <p:nvSpPr>
          <p:cNvPr id="1913" name="Rectangle 621"/>
          <p:cNvSpPr>
            <a:spLocks noChangeArrowheads="1"/>
          </p:cNvSpPr>
          <p:nvPr/>
        </p:nvSpPr>
        <p:spPr bwMode="auto">
          <a:xfrm>
            <a:off x="4875463"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4" name="Rectangle 622"/>
          <p:cNvSpPr>
            <a:spLocks noChangeArrowheads="1"/>
          </p:cNvSpPr>
          <p:nvPr/>
        </p:nvSpPr>
        <p:spPr bwMode="auto">
          <a:xfrm>
            <a:off x="5477708"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11/10/15</a:t>
            </a:r>
            <a:endParaRPr kumimoji="0" lang="en-US" altLang="en-US" sz="900" b="0" i="0" u="none" strike="noStrike" cap="none" normalizeH="0" baseline="0" smtClean="0">
              <a:ln>
                <a:noFill/>
              </a:ln>
              <a:solidFill>
                <a:schemeClr val="tx1"/>
              </a:solidFill>
              <a:effectLst/>
            </a:endParaRPr>
          </a:p>
        </p:txBody>
      </p:sp>
      <p:sp>
        <p:nvSpPr>
          <p:cNvPr id="1915" name="Rectangle 623"/>
          <p:cNvSpPr>
            <a:spLocks noChangeArrowheads="1"/>
          </p:cNvSpPr>
          <p:nvPr/>
        </p:nvSpPr>
        <p:spPr bwMode="auto">
          <a:xfrm>
            <a:off x="5629082"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6" name="Rectangle 624"/>
          <p:cNvSpPr>
            <a:spLocks noChangeArrowheads="1"/>
          </p:cNvSpPr>
          <p:nvPr/>
        </p:nvSpPr>
        <p:spPr bwMode="auto">
          <a:xfrm>
            <a:off x="6219933"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11/11/15</a:t>
            </a:r>
            <a:endParaRPr kumimoji="0" lang="en-US" altLang="en-US" sz="900" b="0" i="0" u="none" strike="noStrike" cap="none" normalizeH="0" baseline="0" smtClean="0">
              <a:ln>
                <a:noFill/>
              </a:ln>
              <a:solidFill>
                <a:schemeClr val="tx1"/>
              </a:solidFill>
              <a:effectLst/>
            </a:endParaRPr>
          </a:p>
        </p:txBody>
      </p:sp>
      <p:sp>
        <p:nvSpPr>
          <p:cNvPr id="1917" name="Rectangle 625"/>
          <p:cNvSpPr>
            <a:spLocks noChangeArrowheads="1"/>
          </p:cNvSpPr>
          <p:nvPr/>
        </p:nvSpPr>
        <p:spPr bwMode="auto">
          <a:xfrm>
            <a:off x="6372936"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8" name="Rectangle 626"/>
          <p:cNvSpPr>
            <a:spLocks noChangeArrowheads="1"/>
          </p:cNvSpPr>
          <p:nvPr/>
        </p:nvSpPr>
        <p:spPr bwMode="auto">
          <a:xfrm>
            <a:off x="6963787"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11/12/15</a:t>
            </a:r>
            <a:endParaRPr kumimoji="0" lang="en-US" altLang="en-US" sz="900" b="0" i="0" u="none" strike="noStrike" cap="none" normalizeH="0" baseline="0" smtClean="0">
              <a:ln>
                <a:noFill/>
              </a:ln>
              <a:solidFill>
                <a:schemeClr val="tx1"/>
              </a:solidFill>
              <a:effectLst/>
            </a:endParaRPr>
          </a:p>
        </p:txBody>
      </p:sp>
      <p:sp>
        <p:nvSpPr>
          <p:cNvPr id="1919" name="Rectangle 627"/>
          <p:cNvSpPr>
            <a:spLocks noChangeArrowheads="1"/>
          </p:cNvSpPr>
          <p:nvPr/>
        </p:nvSpPr>
        <p:spPr bwMode="auto">
          <a:xfrm>
            <a:off x="7115162"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20" name="Rectangle 628"/>
          <p:cNvSpPr>
            <a:spLocks noChangeArrowheads="1"/>
          </p:cNvSpPr>
          <p:nvPr/>
        </p:nvSpPr>
        <p:spPr bwMode="auto">
          <a:xfrm>
            <a:off x="7707641"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11/13/15</a:t>
            </a:r>
            <a:endParaRPr kumimoji="0" lang="en-US" altLang="en-US" sz="900" b="0" i="0" u="none" strike="noStrike" cap="none" normalizeH="0" baseline="0" smtClean="0">
              <a:ln>
                <a:noFill/>
              </a:ln>
              <a:solidFill>
                <a:schemeClr val="tx1"/>
              </a:solidFill>
              <a:effectLst/>
            </a:endParaRPr>
          </a:p>
        </p:txBody>
      </p:sp>
      <p:sp>
        <p:nvSpPr>
          <p:cNvPr id="1921" name="Rectangle 629"/>
          <p:cNvSpPr>
            <a:spLocks noChangeArrowheads="1"/>
          </p:cNvSpPr>
          <p:nvPr/>
        </p:nvSpPr>
        <p:spPr bwMode="auto">
          <a:xfrm>
            <a:off x="7859015"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22" name="Rectangle 630"/>
          <p:cNvSpPr>
            <a:spLocks noChangeArrowheads="1"/>
          </p:cNvSpPr>
          <p:nvPr/>
        </p:nvSpPr>
        <p:spPr bwMode="auto">
          <a:xfrm>
            <a:off x="8449866"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11/14/15</a:t>
            </a:r>
            <a:endParaRPr kumimoji="0" lang="en-US" altLang="en-US" sz="900" b="0" i="0" u="none" strike="noStrike" cap="none" normalizeH="0" baseline="0" smtClean="0">
              <a:ln>
                <a:noFill/>
              </a:ln>
              <a:solidFill>
                <a:schemeClr val="tx1"/>
              </a:solidFill>
              <a:effectLst/>
            </a:endParaRPr>
          </a:p>
        </p:txBody>
      </p:sp>
      <p:sp>
        <p:nvSpPr>
          <p:cNvPr id="1923" name="Rectangle 631"/>
          <p:cNvSpPr>
            <a:spLocks noChangeArrowheads="1"/>
          </p:cNvSpPr>
          <p:nvPr/>
        </p:nvSpPr>
        <p:spPr bwMode="auto">
          <a:xfrm>
            <a:off x="8602869"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39" name="Rectangle 647"/>
          <p:cNvSpPr>
            <a:spLocks noChangeArrowheads="1"/>
          </p:cNvSpPr>
          <p:nvPr/>
        </p:nvSpPr>
        <p:spPr bwMode="auto">
          <a:xfrm>
            <a:off x="3693761"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4" name="Rectangle 652"/>
          <p:cNvSpPr>
            <a:spLocks noChangeArrowheads="1"/>
          </p:cNvSpPr>
          <p:nvPr/>
        </p:nvSpPr>
        <p:spPr bwMode="auto">
          <a:xfrm>
            <a:off x="7409773"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6" name="Rectangle 654"/>
          <p:cNvSpPr>
            <a:spLocks noChangeArrowheads="1"/>
          </p:cNvSpPr>
          <p:nvPr/>
        </p:nvSpPr>
        <p:spPr bwMode="auto">
          <a:xfrm>
            <a:off x="8897480"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7" name="Rectangle 655"/>
          <p:cNvSpPr>
            <a:spLocks noChangeArrowheads="1"/>
          </p:cNvSpPr>
          <p:nvPr/>
        </p:nvSpPr>
        <p:spPr bwMode="auto">
          <a:xfrm>
            <a:off x="346764" y="6193737"/>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11/15/15</a:t>
            </a:r>
            <a:endParaRPr kumimoji="0" lang="en-US" altLang="en-US" sz="900" b="0" i="0" u="none" strike="noStrike" cap="none" normalizeH="0" baseline="0" smtClean="0">
              <a:ln>
                <a:noFill/>
              </a:ln>
              <a:solidFill>
                <a:schemeClr val="tx1"/>
              </a:solidFill>
              <a:effectLst/>
            </a:endParaRPr>
          </a:p>
        </p:txBody>
      </p:sp>
      <p:sp>
        <p:nvSpPr>
          <p:cNvPr id="1948" name="Rectangle 656"/>
          <p:cNvSpPr>
            <a:spLocks noChangeArrowheads="1"/>
          </p:cNvSpPr>
          <p:nvPr/>
        </p:nvSpPr>
        <p:spPr bwMode="auto">
          <a:xfrm>
            <a:off x="498138" y="619373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49" name="Rectangle 657"/>
          <p:cNvSpPr>
            <a:spLocks noChangeArrowheads="1"/>
          </p:cNvSpPr>
          <p:nvPr/>
        </p:nvSpPr>
        <p:spPr bwMode="auto">
          <a:xfrm>
            <a:off x="1165490" y="619373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70" name="Rectangle 678"/>
          <p:cNvSpPr>
            <a:spLocks noChangeArrowheads="1"/>
          </p:cNvSpPr>
          <p:nvPr/>
        </p:nvSpPr>
        <p:spPr bwMode="auto">
          <a:xfrm>
            <a:off x="50525" y="5666171"/>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71" name="Rectangle 679"/>
          <p:cNvSpPr>
            <a:spLocks noChangeArrowheads="1"/>
          </p:cNvSpPr>
          <p:nvPr/>
        </p:nvSpPr>
        <p:spPr bwMode="auto">
          <a:xfrm>
            <a:off x="50525" y="6243197"/>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72" name="Rectangle 680"/>
          <p:cNvSpPr>
            <a:spLocks noChangeArrowheads="1"/>
          </p:cNvSpPr>
          <p:nvPr/>
        </p:nvSpPr>
        <p:spPr bwMode="auto">
          <a:xfrm>
            <a:off x="50525" y="6243197"/>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95" name="Rectangle 703"/>
          <p:cNvSpPr>
            <a:spLocks noChangeArrowheads="1"/>
          </p:cNvSpPr>
          <p:nvPr/>
        </p:nvSpPr>
        <p:spPr bwMode="auto">
          <a:xfrm>
            <a:off x="50525" y="624484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pic>
        <p:nvPicPr>
          <p:cNvPr id="1996" name="Picture 704"/>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244886"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 name="Picture 705"/>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987112"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 name="Picture 706"/>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730966"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9" name="Picture 707"/>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4474819"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 name="Picture 708"/>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5217045"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1" name="Picture 709"/>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5960899"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2" name="Picture 710"/>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704752"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3" name="Picture 711"/>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7379887" y="429803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4" name="Picture 712"/>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8122113" y="4298030"/>
            <a:ext cx="90650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5" name="Picture 713"/>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1876"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6" name="Picture 714"/>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825729"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 name="Picture 715"/>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67955"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8" name="Picture 716"/>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2311809"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9" name="Picture 717"/>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3055662"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0" name="Picture 718"/>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3714921"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 name="Picture 719"/>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4457147"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2" name="Picture 720"/>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5201001"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3" name="Picture 721"/>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5944854"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4" name="Picture 722"/>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6687079"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5" name="Picture 723"/>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7430934"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6" name="Picture 724"/>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8174787" y="4982694"/>
            <a:ext cx="85192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 name="Picture 725"/>
          <p:cNvPicPr>
            <a:picLocks noChangeAspect="1" noChangeArrowheads="1"/>
          </p:cNvPicPr>
          <p:nvPr/>
        </p:nvPicPr>
        <p:blipFill rotWithShape="1">
          <a:blip r:embed="rId62" cstate="print">
            <a:extLst>
              <a:ext uri="{28A0092B-C50C-407E-A947-70E740481C1C}">
                <a14:useLocalDpi xmlns:a14="http://schemas.microsoft.com/office/drawing/2010/main" val="0"/>
              </a:ext>
            </a:extLst>
          </a:blip>
          <a:srcRect r="17088"/>
          <a:stretch/>
        </p:blipFill>
        <p:spPr bwMode="auto">
          <a:xfrm>
            <a:off x="71684" y="5666171"/>
            <a:ext cx="753049"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171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Conclusions</a:t>
            </a:r>
            <a:endParaRPr lang="en-US" dirty="0"/>
          </a:p>
        </p:txBody>
      </p:sp>
    </p:spTree>
    <p:extLst>
      <p:ext uri="{BB962C8B-B14F-4D97-AF65-F5344CB8AC3E}">
        <p14:creationId xmlns:p14="http://schemas.microsoft.com/office/powerpoint/2010/main" val="3158555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Errors &amp; Uncertainties</a:t>
            </a:r>
            <a:endParaRPr lang="en-US" dirty="0"/>
          </a:p>
        </p:txBody>
      </p:sp>
    </p:spTree>
    <p:extLst>
      <p:ext uri="{BB962C8B-B14F-4D97-AF65-F5344CB8AC3E}">
        <p14:creationId xmlns:p14="http://schemas.microsoft.com/office/powerpoint/2010/main" val="227285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Future Work</a:t>
            </a:r>
            <a:endParaRPr lang="en-US" dirty="0"/>
          </a:p>
        </p:txBody>
      </p:sp>
    </p:spTree>
    <p:extLst>
      <p:ext uri="{BB962C8B-B14F-4D97-AF65-F5344CB8AC3E}">
        <p14:creationId xmlns:p14="http://schemas.microsoft.com/office/powerpoint/2010/main" val="3543646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Ben Holt &amp; Michelle </a:t>
            </a:r>
            <a:r>
              <a:rPr lang="en-US" dirty="0" err="1" smtClean="0"/>
              <a:t>Gierach</a:t>
            </a:r>
            <a:endParaRPr lang="en-US" dirty="0" smtClean="0"/>
          </a:p>
          <a:p>
            <a:r>
              <a:rPr lang="en-US" dirty="0" smtClean="0"/>
              <a:t>NASA</a:t>
            </a:r>
            <a:r>
              <a:rPr lang="en-US" dirty="0"/>
              <a:t>, Jet  Propulsion Laboratory</a:t>
            </a:r>
          </a:p>
          <a:p>
            <a:endParaRPr lang="en-US" dirty="0"/>
          </a:p>
        </p:txBody>
      </p:sp>
      <p:sp>
        <p:nvSpPr>
          <p:cNvPr id="3" name="Text Placeholder 2"/>
          <p:cNvSpPr>
            <a:spLocks noGrp="1"/>
          </p:cNvSpPr>
          <p:nvPr>
            <p:ph type="body" sz="quarter" idx="11"/>
          </p:nvPr>
        </p:nvSpPr>
        <p:spPr>
          <a:xfrm>
            <a:off x="571208" y="2606143"/>
            <a:ext cx="8051583" cy="704088"/>
          </a:xfrm>
        </p:spPr>
        <p:txBody>
          <a:bodyPr>
            <a:normAutofit fontScale="92500" lnSpcReduction="10000"/>
          </a:bodyPr>
          <a:lstStyle/>
          <a:p>
            <a:r>
              <a:rPr lang="en-US" dirty="0"/>
              <a:t>Curtis Cash, Ashley Booth, &amp; Mas </a:t>
            </a:r>
            <a:r>
              <a:rPr lang="en-US" dirty="0" err="1" smtClean="0"/>
              <a:t>Dojiri</a:t>
            </a:r>
            <a:endParaRPr lang="en-US" dirty="0" smtClean="0"/>
          </a:p>
          <a:p>
            <a:r>
              <a:rPr lang="en-US" dirty="0" smtClean="0"/>
              <a:t>Los </a:t>
            </a:r>
            <a:r>
              <a:rPr lang="en-US" dirty="0"/>
              <a:t>Angeles City Hyperion Treatment Plant</a:t>
            </a:r>
          </a:p>
          <a:p>
            <a:endParaRPr lang="en-US" dirty="0"/>
          </a:p>
        </p:txBody>
      </p:sp>
      <p:sp>
        <p:nvSpPr>
          <p:cNvPr id="4" name="Text Placeholder 3"/>
          <p:cNvSpPr>
            <a:spLocks noGrp="1"/>
          </p:cNvSpPr>
          <p:nvPr>
            <p:ph type="body" sz="quarter" idx="12"/>
          </p:nvPr>
        </p:nvSpPr>
        <p:spPr>
          <a:xfrm>
            <a:off x="505233" y="3860688"/>
            <a:ext cx="8051582" cy="704088"/>
          </a:xfrm>
        </p:spPr>
        <p:txBody>
          <a:bodyPr>
            <a:normAutofit fontScale="92500" lnSpcReduction="10000"/>
          </a:bodyPr>
          <a:lstStyle/>
          <a:p>
            <a:r>
              <a:rPr lang="en-US" dirty="0" smtClean="0"/>
              <a:t>Mark Barker, Christine </a:t>
            </a:r>
            <a:r>
              <a:rPr lang="en-US" dirty="0"/>
              <a:t>Rains &amp; Jack </a:t>
            </a:r>
            <a:r>
              <a:rPr lang="en-US" dirty="0" smtClean="0"/>
              <a:t>Pan</a:t>
            </a:r>
          </a:p>
          <a:p>
            <a:r>
              <a:rPr lang="en-US" dirty="0" smtClean="0"/>
              <a:t>NASA </a:t>
            </a:r>
            <a:r>
              <a:rPr lang="en-US" dirty="0"/>
              <a:t>DEVELOP</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60" y="2142044"/>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05233" y="458491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8" name="Rectangle 7"/>
          <p:cNvSpPr/>
          <p:nvPr/>
        </p:nvSpPr>
        <p:spPr>
          <a:xfrm>
            <a:off x="505233" y="5039403"/>
            <a:ext cx="4572000" cy="1030860"/>
          </a:xfrm>
          <a:prstGeom prst="rect">
            <a:avLst/>
          </a:prstGeom>
        </p:spPr>
        <p:txBody>
          <a:bodyPr>
            <a:spAutoFit/>
          </a:bodyPr>
          <a:lstStyle/>
          <a:p>
            <a:pPr algn="just">
              <a:lnSpc>
                <a:spcPct val="110000"/>
              </a:lnSpc>
            </a:pPr>
            <a:r>
              <a:rPr lang="en-US" sz="1900" dirty="0" smtClean="0"/>
              <a:t>Cedric </a:t>
            </a:r>
            <a:r>
              <a:rPr lang="en-US" sz="1900" dirty="0" err="1" smtClean="0"/>
              <a:t>Fichot</a:t>
            </a:r>
            <a:r>
              <a:rPr lang="en-US" sz="1900" dirty="0" smtClean="0"/>
              <a:t>, JPL</a:t>
            </a:r>
          </a:p>
          <a:p>
            <a:pPr algn="just">
              <a:lnSpc>
                <a:spcPct val="110000"/>
              </a:lnSpc>
            </a:pPr>
            <a:r>
              <a:rPr lang="en-US" sz="1900" dirty="0" smtClean="0"/>
              <a:t>Jayme Smith, USC</a:t>
            </a:r>
          </a:p>
          <a:p>
            <a:pPr algn="just">
              <a:lnSpc>
                <a:spcPct val="110000"/>
              </a:lnSpc>
            </a:pPr>
            <a:r>
              <a:rPr lang="en-US" sz="1900" dirty="0" smtClean="0"/>
              <a:t>Carter </a:t>
            </a:r>
            <a:r>
              <a:rPr lang="en-US" sz="1900" dirty="0" err="1" smtClean="0"/>
              <a:t>Ohlmann</a:t>
            </a:r>
            <a:r>
              <a:rPr lang="en-US" sz="1900" dirty="0" smtClean="0"/>
              <a:t>, UCSB</a:t>
            </a:r>
            <a:endParaRPr lang="en-US" sz="1900" dirty="0"/>
          </a:p>
        </p:txBody>
      </p:sp>
      <p:sp>
        <p:nvSpPr>
          <p:cNvPr id="9" name="TextBox 8"/>
          <p:cNvSpPr txBox="1"/>
          <p:nvPr/>
        </p:nvSpPr>
        <p:spPr>
          <a:xfrm>
            <a:off x="505233" y="3399901"/>
            <a:ext cx="309789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Past Contributors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smtClean="0">
                <a:solidFill>
                  <a:schemeClr val="bg1"/>
                </a:solidFill>
              </a:rPr>
              <a:t>Image Credit: Ben Holt, JPL</a:t>
            </a:r>
            <a:endParaRPr lang="en-US" dirty="0">
              <a:solidFill>
                <a:schemeClr val="bg1"/>
              </a:solidFill>
            </a:endParaRPr>
          </a:p>
        </p:txBody>
      </p:sp>
      <p:cxnSp>
        <p:nvCxnSpPr>
          <p:cNvPr id="7" name="Straight Connector 6"/>
          <p:cNvCxnSpPr/>
          <p:nvPr/>
        </p:nvCxnSpPr>
        <p:spPr>
          <a:xfrm>
            <a:off x="485775" y="3388995"/>
            <a:ext cx="81381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85775" y="305371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623935" y="305371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68015" y="3404235"/>
            <a:ext cx="3276600" cy="0"/>
          </a:xfrm>
          <a:prstGeom prst="line">
            <a:avLst/>
          </a:prstGeom>
          <a:ln w="177800">
            <a:solidFill>
              <a:srgbClr val="FF000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37535" y="306895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75095" y="307657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90625" y="2982247"/>
            <a:ext cx="2148840" cy="400110"/>
          </a:xfrm>
          <a:prstGeom prst="rect">
            <a:avLst/>
          </a:prstGeom>
          <a:noFill/>
        </p:spPr>
        <p:txBody>
          <a:bodyPr wrap="square" rtlCol="0">
            <a:spAutoFit/>
          </a:bodyPr>
          <a:lstStyle/>
          <a:p>
            <a:r>
              <a:rPr lang="en-US" sz="2000" dirty="0" smtClean="0">
                <a:solidFill>
                  <a:schemeClr val="bg1">
                    <a:lumMod val="65000"/>
                  </a:schemeClr>
                </a:solidFill>
              </a:rPr>
              <a:t>Before</a:t>
            </a:r>
            <a:endParaRPr lang="en-US" sz="2000" dirty="0">
              <a:solidFill>
                <a:schemeClr val="bg1">
                  <a:lumMod val="65000"/>
                </a:schemeClr>
              </a:solidFill>
            </a:endParaRPr>
          </a:p>
        </p:txBody>
      </p:sp>
      <p:sp>
        <p:nvSpPr>
          <p:cNvPr id="20" name="TextBox 19"/>
          <p:cNvSpPr txBox="1"/>
          <p:nvPr/>
        </p:nvSpPr>
        <p:spPr>
          <a:xfrm>
            <a:off x="7075333" y="2966025"/>
            <a:ext cx="2148840" cy="400110"/>
          </a:xfrm>
          <a:prstGeom prst="rect">
            <a:avLst/>
          </a:prstGeom>
          <a:noFill/>
        </p:spPr>
        <p:txBody>
          <a:bodyPr wrap="square" rtlCol="0">
            <a:spAutoFit/>
          </a:bodyPr>
          <a:lstStyle/>
          <a:p>
            <a:r>
              <a:rPr lang="en-US" sz="2000" dirty="0" smtClean="0">
                <a:solidFill>
                  <a:schemeClr val="bg1">
                    <a:lumMod val="65000"/>
                  </a:schemeClr>
                </a:solidFill>
              </a:rPr>
              <a:t>After</a:t>
            </a:r>
            <a:endParaRPr lang="en-US" sz="2000" dirty="0">
              <a:solidFill>
                <a:schemeClr val="bg1">
                  <a:lumMod val="65000"/>
                </a:schemeClr>
              </a:solidFill>
            </a:endParaRPr>
          </a:p>
        </p:txBody>
      </p:sp>
      <p:sp>
        <p:nvSpPr>
          <p:cNvPr id="21" name="TextBox 20"/>
          <p:cNvSpPr txBox="1"/>
          <p:nvPr/>
        </p:nvSpPr>
        <p:spPr>
          <a:xfrm>
            <a:off x="3253740" y="2581304"/>
            <a:ext cx="3091339" cy="769441"/>
          </a:xfrm>
          <a:prstGeom prst="rect">
            <a:avLst/>
          </a:prstGeom>
          <a:noFill/>
        </p:spPr>
        <p:txBody>
          <a:bodyPr wrap="square" rtlCol="0">
            <a:spAutoFit/>
          </a:bodyPr>
          <a:lstStyle/>
          <a:p>
            <a:pPr algn="ctr"/>
            <a:r>
              <a:rPr lang="en-US" sz="4400" b="1" dirty="0" smtClean="0">
                <a:solidFill>
                  <a:schemeClr val="accent6">
                    <a:lumMod val="50000"/>
                  </a:schemeClr>
                </a:solidFill>
              </a:rPr>
              <a:t>DIVERSION</a:t>
            </a:r>
            <a:endParaRPr lang="en-US" sz="4400" b="1" dirty="0">
              <a:solidFill>
                <a:schemeClr val="accent6">
                  <a:lumMod val="50000"/>
                </a:schemeClr>
              </a:solidFill>
            </a:endParaRPr>
          </a:p>
        </p:txBody>
      </p:sp>
      <p:sp>
        <p:nvSpPr>
          <p:cNvPr id="22" name="TextBox 21"/>
          <p:cNvSpPr txBox="1"/>
          <p:nvPr/>
        </p:nvSpPr>
        <p:spPr>
          <a:xfrm>
            <a:off x="-429157" y="3688132"/>
            <a:ext cx="2148840" cy="461665"/>
          </a:xfrm>
          <a:prstGeom prst="rect">
            <a:avLst/>
          </a:prstGeom>
          <a:noFill/>
        </p:spPr>
        <p:txBody>
          <a:bodyPr wrap="square" rtlCol="0">
            <a:spAutoFit/>
          </a:bodyPr>
          <a:lstStyle/>
          <a:p>
            <a:pPr algn="ctr"/>
            <a:r>
              <a:rPr lang="en-US" sz="2400" dirty="0" smtClean="0">
                <a:solidFill>
                  <a:schemeClr val="bg1">
                    <a:lumMod val="50000"/>
                  </a:schemeClr>
                </a:solidFill>
              </a:rPr>
              <a:t>8/26/15</a:t>
            </a:r>
            <a:endParaRPr lang="en-US" sz="2400" dirty="0">
              <a:solidFill>
                <a:schemeClr val="bg1">
                  <a:lumMod val="50000"/>
                </a:schemeClr>
              </a:solidFill>
            </a:endParaRPr>
          </a:p>
        </p:txBody>
      </p:sp>
      <p:sp>
        <p:nvSpPr>
          <p:cNvPr id="23" name="TextBox 22"/>
          <p:cNvSpPr txBox="1"/>
          <p:nvPr/>
        </p:nvSpPr>
        <p:spPr>
          <a:xfrm>
            <a:off x="2063115" y="3701415"/>
            <a:ext cx="2148840" cy="523220"/>
          </a:xfrm>
          <a:prstGeom prst="rect">
            <a:avLst/>
          </a:prstGeom>
          <a:noFill/>
        </p:spPr>
        <p:txBody>
          <a:bodyPr wrap="square" rtlCol="0">
            <a:spAutoFit/>
          </a:bodyPr>
          <a:lstStyle/>
          <a:p>
            <a:pPr algn="ctr"/>
            <a:r>
              <a:rPr lang="en-US" sz="2800" b="1" dirty="0" smtClean="0">
                <a:solidFill>
                  <a:schemeClr val="accent6">
                    <a:lumMod val="50000"/>
                  </a:schemeClr>
                </a:solidFill>
              </a:rPr>
              <a:t>9/21/15</a:t>
            </a:r>
            <a:endParaRPr lang="en-US" sz="2800" b="1" dirty="0">
              <a:solidFill>
                <a:schemeClr val="accent6">
                  <a:lumMod val="50000"/>
                </a:schemeClr>
              </a:solidFill>
            </a:endParaRPr>
          </a:p>
        </p:txBody>
      </p:sp>
      <p:sp>
        <p:nvSpPr>
          <p:cNvPr id="24" name="TextBox 23"/>
          <p:cNvSpPr txBox="1"/>
          <p:nvPr/>
        </p:nvSpPr>
        <p:spPr>
          <a:xfrm>
            <a:off x="5370195" y="3726507"/>
            <a:ext cx="2148840" cy="523220"/>
          </a:xfrm>
          <a:prstGeom prst="rect">
            <a:avLst/>
          </a:prstGeom>
          <a:noFill/>
        </p:spPr>
        <p:txBody>
          <a:bodyPr wrap="square" rtlCol="0">
            <a:spAutoFit/>
          </a:bodyPr>
          <a:lstStyle/>
          <a:p>
            <a:pPr algn="ctr"/>
            <a:r>
              <a:rPr lang="en-US" sz="2800" b="1" dirty="0" smtClean="0">
                <a:solidFill>
                  <a:schemeClr val="accent6">
                    <a:lumMod val="50000"/>
                  </a:schemeClr>
                </a:solidFill>
              </a:rPr>
              <a:t>11/2/15</a:t>
            </a:r>
            <a:endParaRPr lang="en-US" sz="2800" b="1" dirty="0">
              <a:solidFill>
                <a:schemeClr val="accent6">
                  <a:lumMod val="50000"/>
                </a:schemeClr>
              </a:solidFill>
            </a:endParaRPr>
          </a:p>
        </p:txBody>
      </p:sp>
      <p:sp>
        <p:nvSpPr>
          <p:cNvPr id="25" name="TextBox 24"/>
          <p:cNvSpPr txBox="1"/>
          <p:nvPr/>
        </p:nvSpPr>
        <p:spPr>
          <a:xfrm>
            <a:off x="7397279" y="3736822"/>
            <a:ext cx="2148840" cy="461665"/>
          </a:xfrm>
          <a:prstGeom prst="rect">
            <a:avLst/>
          </a:prstGeom>
          <a:noFill/>
        </p:spPr>
        <p:txBody>
          <a:bodyPr wrap="square" rtlCol="0">
            <a:spAutoFit/>
          </a:bodyPr>
          <a:lstStyle/>
          <a:p>
            <a:pPr algn="ctr"/>
            <a:r>
              <a:rPr lang="en-US" sz="2400" dirty="0" smtClean="0">
                <a:solidFill>
                  <a:schemeClr val="bg1">
                    <a:lumMod val="50000"/>
                  </a:schemeClr>
                </a:solidFill>
              </a:rPr>
              <a:t>11/19/15</a:t>
            </a:r>
            <a:endParaRPr lang="en-US" sz="2400" dirty="0">
              <a:solidFill>
                <a:schemeClr val="bg1">
                  <a:lumMod val="50000"/>
                </a:schemeClr>
              </a:solidFill>
            </a:endParaRP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t>
            </a:r>
            <a:r>
              <a:rPr lang="en-US" sz="4000" b="1" dirty="0" smtClean="0">
                <a:solidFill>
                  <a:srgbClr val="3289B4"/>
                </a:solidFill>
              </a:rPr>
              <a:t>Period</a:t>
            </a:r>
            <a:endParaRPr lang="en-US" sz="4000" b="1" dirty="0">
              <a:solidFill>
                <a:srgbClr val="3289B4"/>
              </a:solidFill>
            </a:endParaRPr>
          </a:p>
        </p:txBody>
      </p:sp>
    </p:spTree>
    <p:extLst>
      <p:ext uri="{BB962C8B-B14F-4D97-AF65-F5344CB8AC3E}">
        <p14:creationId xmlns:p14="http://schemas.microsoft.com/office/powerpoint/2010/main" val="1378059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smtClean="0">
                <a:solidFill>
                  <a:schemeClr val="bg1"/>
                </a:solidFill>
              </a:rPr>
              <a:t>Image Credit: Ben Holt, JPL</a:t>
            </a:r>
            <a:endParaRPr lang="en-US" dirty="0">
              <a:solidFill>
                <a:schemeClr val="bg1"/>
              </a:solidFill>
            </a:endParaRP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The Effluent Plume</a:t>
            </a:r>
            <a:endParaRPr lang="en-US" sz="4000" b="1" dirty="0">
              <a:solidFill>
                <a:srgbClr val="3289B4"/>
              </a:solidFill>
            </a:endParaRPr>
          </a:p>
        </p:txBody>
      </p:sp>
      <p:pic>
        <p:nvPicPr>
          <p:cNvPr id="17" name="IMG_33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7109" y="1358887"/>
            <a:ext cx="7646468" cy="4584611"/>
          </a:xfrm>
          <a:prstGeom prst="rect">
            <a:avLst/>
          </a:prstGeom>
        </p:spPr>
      </p:pic>
    </p:spTree>
    <p:extLst>
      <p:ext uri="{BB962C8B-B14F-4D97-AF65-F5344CB8AC3E}">
        <p14:creationId xmlns:p14="http://schemas.microsoft.com/office/powerpoint/2010/main" val="3096263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mute="1">
                <p:cTn id="7" repeatCount="indefinite" fill="hold" display="0">
                  <p:stCondLst>
                    <p:cond delay="indefinite"/>
                  </p:stCondLst>
                </p:cTn>
                <p:tgtEl>
                  <p:spTgt spid="1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662861" y="1218597"/>
            <a:ext cx="1835495"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Humans</a:t>
            </a:r>
            <a:endParaRPr lang="en-US" sz="3200" dirty="0">
              <a:solidFill>
                <a:schemeClr val="accent1">
                  <a:lumMod val="75000"/>
                </a:schemeClr>
              </a:solidFill>
            </a:endParaRPr>
          </a:p>
        </p:txBody>
      </p:sp>
      <p:sp>
        <p:nvSpPr>
          <p:cNvPr id="9" name="Text Placeholder 2"/>
          <p:cNvSpPr txBox="1">
            <a:spLocks/>
          </p:cNvSpPr>
          <p:nvPr/>
        </p:nvSpPr>
        <p:spPr>
          <a:xfrm>
            <a:off x="5365525" y="1218597"/>
            <a:ext cx="2305966" cy="50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Ecosystem</a:t>
            </a:r>
            <a:endParaRPr lang="en-US" sz="3200" dirty="0">
              <a:solidFill>
                <a:schemeClr val="accent1">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83" y="3986365"/>
            <a:ext cx="3460546" cy="2595410"/>
          </a:xfrm>
          <a:prstGeom prst="rect">
            <a:avLst/>
          </a:prstGeom>
        </p:spPr>
      </p:pic>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Community Concerns</a:t>
            </a:r>
            <a:endParaRPr lang="en-US" sz="4000" b="1" dirty="0">
              <a:solidFill>
                <a:srgbClr val="3289B4"/>
              </a:solidFill>
            </a:endParaRPr>
          </a:p>
        </p:txBody>
      </p:sp>
      <p:sp>
        <p:nvSpPr>
          <p:cNvPr id="6" name="TextBox 5"/>
          <p:cNvSpPr txBox="1"/>
          <p:nvPr/>
        </p:nvSpPr>
        <p:spPr>
          <a:xfrm>
            <a:off x="5365525" y="1716467"/>
            <a:ext cx="3525085" cy="1585049"/>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Nutrient loading</a:t>
            </a:r>
          </a:p>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Harmful </a:t>
            </a:r>
            <a:r>
              <a:rPr lang="en-US" sz="2000" dirty="0" smtClean="0">
                <a:solidFill>
                  <a:srgbClr val="767171"/>
                </a:solidFill>
              </a:rPr>
              <a:t>Algae </a:t>
            </a:r>
            <a:r>
              <a:rPr lang="en-US" sz="2000" dirty="0">
                <a:solidFill>
                  <a:srgbClr val="767171"/>
                </a:solidFill>
              </a:rPr>
              <a:t>blooms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Depleted oxygen </a:t>
            </a:r>
            <a:r>
              <a:rPr lang="en-US" sz="2000" dirty="0" smtClean="0">
                <a:solidFill>
                  <a:srgbClr val="767171"/>
                </a:solidFill>
              </a:rPr>
              <a:t>levels </a:t>
            </a:r>
            <a:endParaRPr lang="en-US" sz="2000" dirty="0">
              <a:solidFill>
                <a:srgbClr val="767171"/>
              </a:solidFill>
            </a:endParaRPr>
          </a:p>
          <a:p>
            <a:pPr marL="342900" lvl="0" indent="-342900">
              <a:lnSpc>
                <a:spcPct val="90000"/>
              </a:lnSpc>
              <a:spcBef>
                <a:spcPts val="1000"/>
              </a:spcBef>
              <a:buFont typeface="Arial" panose="020B0604020202020204" pitchFamily="34" charset="0"/>
              <a:buChar char="•"/>
            </a:pPr>
            <a:r>
              <a:rPr lang="en-US" sz="2000" dirty="0">
                <a:solidFill>
                  <a:srgbClr val="767171"/>
                </a:solidFill>
              </a:rPr>
              <a:t>Disrupted food web</a:t>
            </a:r>
          </a:p>
        </p:txBody>
      </p:sp>
      <p:sp>
        <p:nvSpPr>
          <p:cNvPr id="11" name="TextBox 10"/>
          <p:cNvSpPr txBox="1"/>
          <p:nvPr/>
        </p:nvSpPr>
        <p:spPr>
          <a:xfrm>
            <a:off x="662860" y="1726597"/>
            <a:ext cx="4702665" cy="2139047"/>
          </a:xfrm>
          <a:prstGeom prst="rect">
            <a:avLst/>
          </a:prstGeom>
          <a:noFill/>
        </p:spPr>
        <p:txBody>
          <a:bodyPr wrap="square" rtlCol="0">
            <a:spAutoFit/>
          </a:bodyPr>
          <a:lstStyle/>
          <a:p>
            <a:pPr marL="342900" indent="-342900">
              <a:lnSpc>
                <a:spcPct val="90000"/>
              </a:lnSpc>
              <a:spcBef>
                <a:spcPts val="1000"/>
              </a:spcBef>
              <a:buFont typeface="Arial" panose="020B0604020202020204" pitchFamily="34" charset="0"/>
              <a:buChar char="•"/>
            </a:pPr>
            <a:r>
              <a:rPr lang="en-US" sz="2000" dirty="0">
                <a:solidFill>
                  <a:srgbClr val="767171"/>
                </a:solidFill>
              </a:rPr>
              <a:t>Polluted water for beachgoers</a:t>
            </a:r>
          </a:p>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Negative impact on tourism/recreation</a:t>
            </a:r>
            <a:endParaRPr lang="en-US" sz="2000" dirty="0">
              <a:solidFill>
                <a:srgbClr val="767171"/>
              </a:solidFill>
            </a:endParaRPr>
          </a:p>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Bacterial contamination</a:t>
            </a:r>
            <a:endParaRPr lang="en-US" sz="2000" dirty="0">
              <a:solidFill>
                <a:srgbClr val="767171"/>
              </a:solidFill>
            </a:endParaRPr>
          </a:p>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Materials of sewage origin washing on shore</a:t>
            </a:r>
            <a:endParaRPr lang="en-US" sz="2000" dirty="0">
              <a:solidFill>
                <a:srgbClr val="76717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222" y="3986365"/>
            <a:ext cx="3459690" cy="2595410"/>
          </a:xfrm>
          <a:prstGeom prst="rect">
            <a:avLst/>
          </a:prstGeom>
        </p:spPr>
      </p:pic>
      <p:sp>
        <p:nvSpPr>
          <p:cNvPr id="12" name="TextBox 11"/>
          <p:cNvSpPr txBox="1"/>
          <p:nvPr/>
        </p:nvSpPr>
        <p:spPr>
          <a:xfrm>
            <a:off x="6934674" y="6581775"/>
            <a:ext cx="3435386" cy="261610"/>
          </a:xfrm>
          <a:prstGeom prst="rect">
            <a:avLst/>
          </a:prstGeom>
          <a:noFill/>
        </p:spPr>
        <p:txBody>
          <a:bodyPr wrap="square" rtlCol="0">
            <a:spAutoFit/>
          </a:bodyPr>
          <a:lstStyle/>
          <a:p>
            <a:r>
              <a:rPr lang="en-US" sz="1100" dirty="0" smtClean="0">
                <a:solidFill>
                  <a:srgbClr val="000000"/>
                </a:solidFill>
              </a:rPr>
              <a:t>Image Credits: Mark Barker</a:t>
            </a:r>
            <a:endParaRPr lang="en-US" sz="1100" dirty="0">
              <a:solidFill>
                <a:srgbClr val="000000"/>
              </a:solidFill>
            </a:endParaRPr>
          </a:p>
        </p:txBody>
      </p:sp>
    </p:spTree>
    <p:extLst>
      <p:ext uri="{BB962C8B-B14F-4D97-AF65-F5344CB8AC3E}">
        <p14:creationId xmlns:p14="http://schemas.microsoft.com/office/powerpoint/2010/main" val="1205762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smtClean="0">
                <a:solidFill>
                  <a:schemeClr val="bg1"/>
                </a:solidFill>
              </a:rPr>
              <a:t>Image Credit: Ben Holt, JPL</a:t>
            </a:r>
            <a:endParaRPr lang="en-US" dirty="0">
              <a:solidFill>
                <a:schemeClr val="bg1"/>
              </a:solidFill>
            </a:endParaRPr>
          </a:p>
        </p:txBody>
      </p:sp>
      <p:sp>
        <p:nvSpPr>
          <p:cNvPr id="26" name="Text Placeholder 2"/>
          <p:cNvSpPr txBox="1">
            <a:spLocks/>
          </p:cNvSpPr>
          <p:nvPr/>
        </p:nvSpPr>
        <p:spPr>
          <a:xfrm>
            <a:off x="488986" y="305098"/>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Objectives</a:t>
            </a:r>
            <a:endParaRPr lang="en-US" sz="4000" b="1" dirty="0">
              <a:solidFill>
                <a:srgbClr val="3289B4"/>
              </a:solidFill>
            </a:endParaRPr>
          </a:p>
        </p:txBody>
      </p:sp>
      <p:sp>
        <p:nvSpPr>
          <p:cNvPr id="2" name="Rectangle 1"/>
          <p:cNvSpPr/>
          <p:nvPr/>
        </p:nvSpPr>
        <p:spPr>
          <a:xfrm>
            <a:off x="528441" y="1119797"/>
            <a:ext cx="7943257" cy="4739759"/>
          </a:xfrm>
          <a:prstGeom prst="rect">
            <a:avLst/>
          </a:prstGeom>
        </p:spPr>
        <p:txBody>
          <a:bodyPr wrap="square">
            <a:spAutoFit/>
          </a:bodyPr>
          <a:lstStyle/>
          <a:p>
            <a:pPr marL="347663" indent="-347663" algn="just"/>
            <a:r>
              <a:rPr lang="en-US" sz="2400" b="1" dirty="0"/>
              <a:t>Coordinate</a:t>
            </a:r>
            <a:r>
              <a:rPr lang="en-US" b="1" dirty="0"/>
              <a:t> </a:t>
            </a:r>
            <a:endParaRPr lang="en-US" b="1" dirty="0" smtClean="0"/>
          </a:p>
          <a:p>
            <a:pPr marL="347663" indent="-347663" algn="just"/>
            <a:r>
              <a:rPr lang="en-US" b="1" dirty="0"/>
              <a:t>	</a:t>
            </a:r>
            <a:r>
              <a:rPr lang="en-US" dirty="0" smtClean="0"/>
              <a:t>with </a:t>
            </a:r>
            <a:r>
              <a:rPr lang="en-US" dirty="0"/>
              <a:t>the Hyperion Water Reclamation Plant research team in obtaining in-situ readings taken in the LA </a:t>
            </a:r>
            <a:r>
              <a:rPr lang="en-US" dirty="0" smtClean="0"/>
              <a:t>Basin.</a:t>
            </a:r>
          </a:p>
          <a:p>
            <a:pPr marL="347663" indent="-347663" algn="just"/>
            <a:endParaRPr lang="en-US" b="1" dirty="0"/>
          </a:p>
          <a:p>
            <a:pPr marL="347663" indent="-347663" algn="just"/>
            <a:r>
              <a:rPr lang="en-US" sz="2400" b="1" dirty="0"/>
              <a:t>Combine and Compare</a:t>
            </a:r>
            <a:r>
              <a:rPr lang="en-US" sz="2400" dirty="0"/>
              <a:t> </a:t>
            </a:r>
            <a:r>
              <a:rPr lang="en-US" sz="3200" dirty="0"/>
              <a:t>	</a:t>
            </a:r>
            <a:endParaRPr lang="en-US" sz="3200" dirty="0" smtClean="0"/>
          </a:p>
          <a:p>
            <a:pPr marL="347663" indent="-347663" algn="just"/>
            <a:r>
              <a:rPr lang="en-US" sz="1600" dirty="0" smtClean="0"/>
              <a:t>	</a:t>
            </a:r>
            <a:r>
              <a:rPr lang="en-US" dirty="0" smtClean="0"/>
              <a:t>NASA Earth </a:t>
            </a:r>
            <a:r>
              <a:rPr lang="en-US" dirty="0"/>
              <a:t>observations and i</a:t>
            </a:r>
            <a:r>
              <a:rPr lang="en-US" i="1" dirty="0"/>
              <a:t>n situ</a:t>
            </a:r>
            <a:r>
              <a:rPr lang="en-US" dirty="0"/>
              <a:t> readings taken during the diversion event to determine validity</a:t>
            </a:r>
            <a:r>
              <a:rPr lang="en-US" dirty="0" smtClean="0"/>
              <a:t>.</a:t>
            </a:r>
          </a:p>
          <a:p>
            <a:pPr marL="347663" indent="-347663" algn="just"/>
            <a:endParaRPr lang="en-US" dirty="0" smtClean="0"/>
          </a:p>
          <a:p>
            <a:pPr marL="347663" indent="-347663" algn="just"/>
            <a:r>
              <a:rPr lang="en-US" sz="2400" b="1" dirty="0" smtClean="0"/>
              <a:t>Determine</a:t>
            </a:r>
            <a:r>
              <a:rPr lang="en-US" dirty="0" smtClean="0"/>
              <a:t> </a:t>
            </a:r>
          </a:p>
          <a:p>
            <a:pPr marL="347663" indent="-347663" algn="just"/>
            <a:r>
              <a:rPr lang="en-US" dirty="0"/>
              <a:t>	</a:t>
            </a:r>
            <a:r>
              <a:rPr lang="en-US" dirty="0" smtClean="0"/>
              <a:t>whether </a:t>
            </a:r>
            <a:r>
              <a:rPr lang="en-US" dirty="0"/>
              <a:t>the expelled effluent has negatively impacted the local ecosystem or washed ashore to potentially contaminate </a:t>
            </a:r>
            <a:r>
              <a:rPr lang="en-US" dirty="0" smtClean="0"/>
              <a:t>beaches.</a:t>
            </a:r>
          </a:p>
          <a:p>
            <a:pPr marL="347663" indent="-347663" algn="just"/>
            <a:endParaRPr lang="en-US" dirty="0"/>
          </a:p>
          <a:p>
            <a:pPr marL="347663" indent="-347663" algn="just"/>
            <a:r>
              <a:rPr lang="en-US" sz="2400" b="1" dirty="0"/>
              <a:t>Publish</a:t>
            </a:r>
            <a:r>
              <a:rPr lang="en-US" sz="1400" b="1" dirty="0"/>
              <a:t> </a:t>
            </a:r>
            <a:endParaRPr lang="en-US" sz="1400" b="1" dirty="0" smtClean="0"/>
          </a:p>
          <a:p>
            <a:pPr marL="347663" indent="-347663" algn="just"/>
            <a:r>
              <a:rPr lang="en-US" b="1" dirty="0"/>
              <a:t>	</a:t>
            </a:r>
            <a:r>
              <a:rPr lang="en-US" dirty="0" smtClean="0"/>
              <a:t>results </a:t>
            </a:r>
            <a:r>
              <a:rPr lang="en-US" dirty="0"/>
              <a:t>in a </a:t>
            </a:r>
            <a:r>
              <a:rPr lang="en-US" dirty="0" smtClean="0"/>
              <a:t>peer reviewed scientific journal</a:t>
            </a:r>
            <a:r>
              <a:rPr lang="en-US" dirty="0"/>
              <a:t>, </a:t>
            </a:r>
            <a:endParaRPr lang="en-US" dirty="0" smtClean="0"/>
          </a:p>
          <a:p>
            <a:pPr marL="347663" indent="-347663" algn="just"/>
            <a:r>
              <a:rPr lang="en-US" dirty="0"/>
              <a:t>	</a:t>
            </a:r>
            <a:r>
              <a:rPr lang="en-US" dirty="0" smtClean="0"/>
              <a:t>and </a:t>
            </a:r>
            <a:r>
              <a:rPr lang="en-US" dirty="0"/>
              <a:t>Hyperion’s technical report.</a:t>
            </a:r>
            <a:endParaRPr lang="en-US" b="1"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1122" t="16568" r="17588" b="13000"/>
          <a:stretch/>
        </p:blipFill>
        <p:spPr>
          <a:xfrm>
            <a:off x="6910414" y="4877993"/>
            <a:ext cx="1920652" cy="1655349"/>
          </a:xfrm>
          <a:prstGeom prst="rect">
            <a:avLst/>
          </a:prstGeom>
        </p:spPr>
      </p:pic>
    </p:spTree>
    <p:extLst>
      <p:ext uri="{BB962C8B-B14F-4D97-AF65-F5344CB8AC3E}">
        <p14:creationId xmlns:p14="http://schemas.microsoft.com/office/powerpoint/2010/main" val="2162388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152" y="1428282"/>
            <a:ext cx="2222931" cy="183852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77586">
            <a:off x="4218845" y="1602590"/>
            <a:ext cx="2588470" cy="1489905"/>
          </a:xfrm>
          <a:prstGeom prst="rect">
            <a:avLst/>
          </a:prstGeom>
        </p:spPr>
      </p:pic>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a:t>
            </a:r>
            <a:r>
              <a:rPr lang="en-US" sz="4000" b="1" dirty="0" smtClean="0">
                <a:solidFill>
                  <a:srgbClr val="3289B4"/>
                </a:solidFill>
              </a:rPr>
              <a:t>Utilized</a:t>
            </a:r>
          </a:p>
          <a:p>
            <a:pPr marL="0" lvl="0" indent="0">
              <a:lnSpc>
                <a:spcPct val="100000"/>
              </a:lnSpc>
              <a:spcBef>
                <a:spcPts val="0"/>
              </a:spcBef>
              <a:buNone/>
            </a:pPr>
            <a:r>
              <a:rPr lang="en-US" sz="2000" b="1" dirty="0" smtClean="0">
                <a:solidFill>
                  <a:srgbClr val="3289B4"/>
                </a:solidFill>
              </a:rPr>
              <a:t>Remote Sensing </a:t>
            </a:r>
            <a:endParaRPr lang="en-US" sz="2000" b="1" dirty="0">
              <a:solidFill>
                <a:srgbClr val="3289B4"/>
              </a:solidFill>
            </a:endParaRPr>
          </a:p>
        </p:txBody>
      </p:sp>
      <p:pic>
        <p:nvPicPr>
          <p:cNvPr id="1026" name="Picture 2" descr="http://landsat.gsfc.nasa.gov/wp-content/uploads/2013/01/ldcm_2012_CO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147100" flipH="1">
            <a:off x="-119238" y="1442151"/>
            <a:ext cx="4172504" cy="23470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ontent Placeholder 3"/>
          <p:cNvGraphicFramePr>
            <a:graphicFrameLocks/>
          </p:cNvGraphicFramePr>
          <p:nvPr>
            <p:extLst>
              <p:ext uri="{D42A27DB-BD31-4B8C-83A1-F6EECF244321}">
                <p14:modId xmlns:p14="http://schemas.microsoft.com/office/powerpoint/2010/main" val="3419385013"/>
              </p:ext>
            </p:extLst>
          </p:nvPr>
        </p:nvGraphicFramePr>
        <p:xfrm>
          <a:off x="128804" y="3468237"/>
          <a:ext cx="8974086" cy="3183139"/>
        </p:xfrm>
        <a:graphic>
          <a:graphicData uri="http://schemas.openxmlformats.org/drawingml/2006/table">
            <a:tbl>
              <a:tblPr firstRow="1" bandRow="1">
                <a:tableStyleId>{5C22544A-7EE6-4342-B048-85BDC9FD1C3A}</a:tableStyleId>
              </a:tblPr>
              <a:tblGrid>
                <a:gridCol w="1405073"/>
                <a:gridCol w="2412016"/>
                <a:gridCol w="2562446"/>
                <a:gridCol w="2594551"/>
              </a:tblGrid>
              <a:tr h="499205">
                <a:tc>
                  <a:txBody>
                    <a:bodyPr/>
                    <a:lstStyle/>
                    <a:p>
                      <a:pPr algn="ctr"/>
                      <a:r>
                        <a:rPr lang="en-US" sz="1400" b="1" dirty="0" smtClean="0">
                          <a:solidFill>
                            <a:schemeClr val="bg1"/>
                          </a:solidFill>
                        </a:rPr>
                        <a:t>Satellite</a:t>
                      </a:r>
                      <a:endParaRPr lang="en-US" sz="1400" b="1" dirty="0">
                        <a:solidFill>
                          <a:schemeClr val="bg1"/>
                        </a:solidFill>
                        <a:latin typeface="Century Gothic" panose="020B0502020202020204" pitchFamily="34" charset="0"/>
                      </a:endParaRPr>
                    </a:p>
                  </a:txBody>
                  <a:tcPr marL="79513" marR="79513" anchor="ctr"/>
                </a:tc>
                <a:tc>
                  <a:txBody>
                    <a:bodyPr/>
                    <a:lstStyle/>
                    <a:p>
                      <a:pPr algn="ctr"/>
                      <a:r>
                        <a:rPr lang="en-US" sz="1800" dirty="0" smtClean="0">
                          <a:solidFill>
                            <a:schemeClr val="tx1">
                              <a:lumMod val="50000"/>
                            </a:schemeClr>
                          </a:solidFill>
                        </a:rPr>
                        <a:t>Landat-8</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smtClean="0">
                          <a:solidFill>
                            <a:schemeClr val="tx1">
                              <a:lumMod val="50000"/>
                            </a:schemeClr>
                          </a:solidFill>
                        </a:rPr>
                        <a:t>Aqua</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smtClean="0">
                          <a:solidFill>
                            <a:schemeClr val="tx1">
                              <a:lumMod val="50000"/>
                            </a:schemeClr>
                          </a:solidFill>
                        </a:rPr>
                        <a:t>Terra</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r>
              <a:tr h="531378">
                <a:tc>
                  <a:txBody>
                    <a:bodyPr/>
                    <a:lstStyle/>
                    <a:p>
                      <a:pPr algn="ctr"/>
                      <a:r>
                        <a:rPr lang="en-US" sz="1400" b="1" dirty="0" smtClean="0">
                          <a:solidFill>
                            <a:schemeClr val="bg1"/>
                          </a:solidFill>
                        </a:rPr>
                        <a:t>Instrument</a:t>
                      </a:r>
                      <a:endParaRPr lang="en-US" sz="14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400" dirty="0" smtClean="0"/>
                        <a:t>OLI,</a:t>
                      </a:r>
                      <a:r>
                        <a:rPr lang="en-US" sz="1400" baseline="0" dirty="0" smtClean="0"/>
                        <a:t> TIR</a:t>
                      </a:r>
                      <a:endParaRPr lang="en-US" sz="1400" dirty="0">
                        <a:latin typeface="Century Gothic" panose="020B0502020202020204" pitchFamily="34" charset="0"/>
                      </a:endParaRPr>
                    </a:p>
                  </a:txBody>
                  <a:tcPr marL="79513" marR="79513" anchor="ctr"/>
                </a:tc>
                <a:tc>
                  <a:txBody>
                    <a:bodyPr/>
                    <a:lstStyle/>
                    <a:p>
                      <a:pPr algn="ctr"/>
                      <a:r>
                        <a:rPr lang="en-US" sz="1400" dirty="0" smtClean="0"/>
                        <a:t>MODIS</a:t>
                      </a:r>
                      <a:endParaRPr lang="en-US" sz="1400" dirty="0">
                        <a:latin typeface="Century Gothic" panose="020B0502020202020204" pitchFamily="34" charset="0"/>
                      </a:endParaRPr>
                    </a:p>
                  </a:txBody>
                  <a:tcPr marL="79513" marR="79513" anchor="ctr"/>
                </a:tc>
                <a:tc>
                  <a:txBody>
                    <a:bodyPr/>
                    <a:lstStyle/>
                    <a:p>
                      <a:pPr algn="ctr"/>
                      <a:r>
                        <a:rPr lang="en-US" sz="1400" dirty="0" smtClean="0"/>
                        <a:t>ASTER</a:t>
                      </a:r>
                      <a:endParaRPr lang="en-US" sz="1400" dirty="0">
                        <a:latin typeface="Century Gothic" panose="020B0502020202020204" pitchFamily="34" charset="0"/>
                      </a:endParaRPr>
                    </a:p>
                  </a:txBody>
                  <a:tcPr marL="79513" marR="79513" anchor="ctr"/>
                </a:tc>
              </a:tr>
              <a:tr h="440267">
                <a:tc>
                  <a:txBody>
                    <a:bodyPr/>
                    <a:lstStyle/>
                    <a:p>
                      <a:pPr algn="ctr"/>
                      <a:r>
                        <a:rPr lang="en-US" sz="1400" b="1" dirty="0" smtClean="0">
                          <a:solidFill>
                            <a:schemeClr val="bg1"/>
                          </a:solidFill>
                        </a:rPr>
                        <a:t>Resolution (m)</a:t>
                      </a:r>
                      <a:endParaRPr lang="en-US" sz="14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400" dirty="0" smtClean="0"/>
                        <a:t>30</a:t>
                      </a:r>
                      <a:endParaRPr lang="en-US" sz="14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400" dirty="0" smtClean="0"/>
                        <a:t>90</a:t>
                      </a:r>
                      <a:endParaRPr lang="en-US" sz="14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400" dirty="0" smtClean="0"/>
                        <a:t>250</a:t>
                      </a:r>
                      <a:endParaRPr lang="en-US" sz="1400" dirty="0">
                        <a:latin typeface="Century Gothic" panose="020B0502020202020204" pitchFamily="34" charset="0"/>
                      </a:endParaRPr>
                    </a:p>
                  </a:txBody>
                  <a:tcPr marL="79513" marR="79513" anchor="ctr">
                    <a:solidFill>
                      <a:schemeClr val="bg2">
                        <a:lumMod val="95000"/>
                      </a:schemeClr>
                    </a:solidFill>
                  </a:tcPr>
                </a:tc>
              </a:tr>
              <a:tr h="588223">
                <a:tc>
                  <a:txBody>
                    <a:bodyPr/>
                    <a:lstStyle/>
                    <a:p>
                      <a:pPr algn="ctr"/>
                      <a:r>
                        <a:rPr lang="en-US" sz="1400" b="1" dirty="0" smtClean="0">
                          <a:solidFill>
                            <a:schemeClr val="bg1"/>
                          </a:solidFill>
                        </a:rPr>
                        <a:t>Acquisition (days)</a:t>
                      </a:r>
                      <a:endParaRPr lang="en-US" sz="14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400" dirty="0" smtClean="0"/>
                        <a:t>16</a:t>
                      </a:r>
                      <a:endParaRPr lang="en-US" sz="1400" dirty="0">
                        <a:latin typeface="Century Gothic" panose="020B0502020202020204" pitchFamily="34" charset="0"/>
                      </a:endParaRPr>
                    </a:p>
                  </a:txBody>
                  <a:tcPr marL="79513" marR="79513" anchor="ctr"/>
                </a:tc>
                <a:tc>
                  <a:txBody>
                    <a:bodyPr/>
                    <a:lstStyle/>
                    <a:p>
                      <a:pPr algn="ctr"/>
                      <a:r>
                        <a:rPr lang="en-US" sz="1400" dirty="0" smtClean="0"/>
                        <a:t>Daily</a:t>
                      </a:r>
                      <a:endParaRPr lang="en-US" sz="1400" dirty="0">
                        <a:latin typeface="Century Gothic" panose="020B0502020202020204" pitchFamily="34" charset="0"/>
                      </a:endParaRPr>
                    </a:p>
                  </a:txBody>
                  <a:tcPr marL="79513" marR="79513" anchor="ctr"/>
                </a:tc>
                <a:tc>
                  <a:txBody>
                    <a:bodyPr/>
                    <a:lstStyle/>
                    <a:p>
                      <a:pPr algn="ctr"/>
                      <a:r>
                        <a:rPr lang="en-US" sz="1400" dirty="0" smtClean="0"/>
                        <a:t>16</a:t>
                      </a:r>
                      <a:endParaRPr lang="en-US" sz="1400" dirty="0">
                        <a:latin typeface="Century Gothic" panose="020B0502020202020204" pitchFamily="34" charset="0"/>
                      </a:endParaRPr>
                    </a:p>
                  </a:txBody>
                  <a:tcPr marL="79513" marR="79513" anchor="ctr"/>
                </a:tc>
              </a:tr>
              <a:tr h="1124066">
                <a:tc>
                  <a:txBody>
                    <a:bodyPr/>
                    <a:lstStyle/>
                    <a:p>
                      <a:pPr algn="ctr"/>
                      <a:r>
                        <a:rPr lang="en-US" sz="1400" b="1" dirty="0" smtClean="0">
                          <a:solidFill>
                            <a:schemeClr val="bg1"/>
                          </a:solidFill>
                        </a:rPr>
                        <a:t>Detection</a:t>
                      </a:r>
                      <a:endParaRPr lang="en-US" sz="14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400" dirty="0" smtClean="0"/>
                        <a:t>Sea surface temperature</a:t>
                      </a:r>
                    </a:p>
                    <a:p>
                      <a:pPr algn="ctr"/>
                      <a:r>
                        <a:rPr lang="en-US" sz="1400" dirty="0" smtClean="0"/>
                        <a:t>Chlorophyll-a</a:t>
                      </a:r>
                    </a:p>
                    <a:p>
                      <a:pPr algn="ctr"/>
                      <a:r>
                        <a:rPr lang="en-US" sz="1400" dirty="0" smtClean="0"/>
                        <a:t>Particulate</a:t>
                      </a:r>
                      <a:r>
                        <a:rPr lang="en-US" sz="1400" baseline="0" dirty="0" smtClean="0"/>
                        <a:t> reflectance</a:t>
                      </a:r>
                      <a:endParaRPr lang="en-US" sz="1400" dirty="0" smtClean="0"/>
                    </a:p>
                    <a:p>
                      <a:pPr algn="ctr"/>
                      <a:r>
                        <a:rPr lang="en-US" sz="1400" dirty="0" smtClean="0"/>
                        <a:t>Turbidity</a:t>
                      </a:r>
                      <a:endParaRPr lang="en-US" sz="14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400" dirty="0" smtClean="0"/>
                        <a:t>Chlorophyll-a</a:t>
                      </a:r>
                      <a:endParaRPr lang="en-US" sz="1400" dirty="0" smtClean="0"/>
                    </a:p>
                  </a:txBody>
                  <a:tcPr marL="79513" marR="79513" anchor="ctr">
                    <a:solidFill>
                      <a:schemeClr val="bg2">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Sea surface </a:t>
                      </a:r>
                      <a:r>
                        <a:rPr lang="en-US" sz="1400" dirty="0" smtClean="0"/>
                        <a:t>temperature</a:t>
                      </a:r>
                      <a:endParaRPr lang="en-US" sz="1400" dirty="0">
                        <a:latin typeface="Century Gothic" panose="020B0502020202020204" pitchFamily="34" charset="0"/>
                      </a:endParaRPr>
                    </a:p>
                  </a:txBody>
                  <a:tcPr marL="79513" marR="79513" anchor="ctr">
                    <a:solidFill>
                      <a:schemeClr val="bg2">
                        <a:lumMod val="95000"/>
                      </a:schemeClr>
                    </a:solidFill>
                  </a:tcPr>
                </a:tc>
              </a:tr>
            </a:tbl>
          </a:graphicData>
        </a:graphic>
      </p:graphicFrame>
    </p:spTree>
    <p:extLst>
      <p:ext uri="{BB962C8B-B14F-4D97-AF65-F5344CB8AC3E}">
        <p14:creationId xmlns:p14="http://schemas.microsoft.com/office/powerpoint/2010/main" val="3898876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maleh\Dropbox\fall 2015\NASA\2015 Fall Los Angeles Oceans\2015HTPDiversion Photos\20150930_113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8281" y="2585739"/>
            <a:ext cx="4177175" cy="22505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lmaleh\Dropbox\fall 2015\NASA\2015 Fall Los Angeles Oceans\2015HTPDiversion Photos\12027569_10153478474516928_1410000034466374200_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000" t="14234"/>
          <a:stretch/>
        </p:blipFill>
        <p:spPr bwMode="auto">
          <a:xfrm>
            <a:off x="3246064" y="4056822"/>
            <a:ext cx="22513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lmaleh\Dropbox\fall 2015\NASA\2015 Fall Los Angeles Oceans\2015HTPDiversion Photos\IMG_331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415" t="30353" r="29236" b="41228"/>
          <a:stretch/>
        </p:blipFill>
        <p:spPr bwMode="auto">
          <a:xfrm>
            <a:off x="3250954" y="1622425"/>
            <a:ext cx="2251317" cy="16349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157" y="5790075"/>
            <a:ext cx="1892300"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CTD Sensor</a:t>
            </a:r>
          </a:p>
          <a:p>
            <a:pPr algn="ctr"/>
            <a:r>
              <a:rPr lang="en-US" sz="1400" b="1" dirty="0" smtClean="0">
                <a:solidFill>
                  <a:srgbClr val="333333"/>
                </a:solidFill>
              </a:rPr>
              <a:t>City of LA</a:t>
            </a:r>
            <a:endParaRPr lang="en-US" sz="1400" b="1" dirty="0">
              <a:solidFill>
                <a:srgbClr val="333333"/>
              </a:solidFill>
            </a:endParaRPr>
          </a:p>
        </p:txBody>
      </p:sp>
      <p:sp>
        <p:nvSpPr>
          <p:cNvPr id="28" name="TextBox 27"/>
          <p:cNvSpPr txBox="1"/>
          <p:nvPr/>
        </p:nvSpPr>
        <p:spPr>
          <a:xfrm>
            <a:off x="2856014" y="3257374"/>
            <a:ext cx="3019425" cy="615553"/>
          </a:xfrm>
          <a:prstGeom prst="rect">
            <a:avLst/>
          </a:prstGeom>
          <a:solidFill>
            <a:schemeClr val="bg1">
              <a:alpha val="75000"/>
            </a:schemeClr>
          </a:solidFill>
          <a:ln>
            <a:noFill/>
          </a:ln>
        </p:spPr>
        <p:txBody>
          <a:bodyPr wrap="square" rtlCol="0">
            <a:spAutoFit/>
          </a:bodyPr>
          <a:lstStyle/>
          <a:p>
            <a:pPr algn="ctr"/>
            <a:r>
              <a:rPr lang="en-US" sz="2000" b="1" dirty="0" err="1" smtClean="0">
                <a:solidFill>
                  <a:srgbClr val="333333"/>
                </a:solidFill>
              </a:rPr>
              <a:t>Lagrangian</a:t>
            </a:r>
            <a:r>
              <a:rPr lang="en-US" sz="2000" b="1" dirty="0" smtClean="0">
                <a:solidFill>
                  <a:srgbClr val="333333"/>
                </a:solidFill>
              </a:rPr>
              <a:t> Drifters</a:t>
            </a:r>
          </a:p>
          <a:p>
            <a:pPr algn="ctr"/>
            <a:r>
              <a:rPr lang="en-US" sz="1400" b="1" dirty="0" smtClean="0">
                <a:solidFill>
                  <a:srgbClr val="333333"/>
                </a:solidFill>
              </a:rPr>
              <a:t>UCSB</a:t>
            </a:r>
            <a:endParaRPr lang="en-US" sz="1400" b="1" dirty="0">
              <a:solidFill>
                <a:srgbClr val="333333"/>
              </a:solidFill>
            </a:endParaRPr>
          </a:p>
        </p:txBody>
      </p:sp>
      <p:sp>
        <p:nvSpPr>
          <p:cNvPr id="29" name="TextBox 28"/>
          <p:cNvSpPr txBox="1"/>
          <p:nvPr/>
        </p:nvSpPr>
        <p:spPr>
          <a:xfrm>
            <a:off x="3390901" y="5883658"/>
            <a:ext cx="1803400"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YSI Sensor</a:t>
            </a:r>
          </a:p>
          <a:p>
            <a:pPr algn="ctr"/>
            <a:r>
              <a:rPr lang="en-US" sz="1400" b="1" dirty="0" smtClean="0">
                <a:solidFill>
                  <a:srgbClr val="333333"/>
                </a:solidFill>
              </a:rPr>
              <a:t>City of LA</a:t>
            </a:r>
            <a:endParaRPr lang="en-US" sz="1400" b="1" dirty="0">
              <a:solidFill>
                <a:srgbClr val="333333"/>
              </a:solidFill>
            </a:endParaRPr>
          </a:p>
        </p:txBody>
      </p:sp>
      <p:sp>
        <p:nvSpPr>
          <p:cNvPr id="30" name="TextBox 29"/>
          <p:cNvSpPr txBox="1"/>
          <p:nvPr/>
        </p:nvSpPr>
        <p:spPr>
          <a:xfrm>
            <a:off x="5524499" y="3257374"/>
            <a:ext cx="3724275" cy="584775"/>
          </a:xfrm>
          <a:prstGeom prst="rect">
            <a:avLst/>
          </a:prstGeom>
          <a:noFill/>
          <a:ln>
            <a:noFill/>
          </a:ln>
        </p:spPr>
        <p:txBody>
          <a:bodyPr wrap="square" rtlCol="0">
            <a:spAutoFit/>
          </a:bodyPr>
          <a:lstStyle/>
          <a:p>
            <a:pPr algn="ctr"/>
            <a:r>
              <a:rPr lang="en-US" b="1" dirty="0" smtClean="0">
                <a:solidFill>
                  <a:srgbClr val="333333"/>
                </a:solidFill>
              </a:rPr>
              <a:t>Phytoplankton Water Chemistry</a:t>
            </a:r>
          </a:p>
          <a:p>
            <a:pPr algn="ctr"/>
            <a:r>
              <a:rPr lang="en-US" sz="1400" b="1" dirty="0" smtClean="0">
                <a:solidFill>
                  <a:srgbClr val="333333"/>
                </a:solidFill>
              </a:rPr>
              <a:t>USC</a:t>
            </a:r>
            <a:endParaRPr lang="en-US" sz="1400" b="1" dirty="0">
              <a:solidFill>
                <a:srgbClr val="333333"/>
              </a:solidFill>
            </a:endParaRPr>
          </a:p>
        </p:txBody>
      </p:sp>
      <p:sp>
        <p:nvSpPr>
          <p:cNvPr id="31" name="TextBox 30"/>
          <p:cNvSpPr txBox="1"/>
          <p:nvPr/>
        </p:nvSpPr>
        <p:spPr>
          <a:xfrm>
            <a:off x="5667310" y="5890450"/>
            <a:ext cx="3438651"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Hyperspectral Instrument</a:t>
            </a:r>
          </a:p>
          <a:p>
            <a:pPr algn="ctr"/>
            <a:r>
              <a:rPr lang="en-US" sz="1400" b="1" dirty="0" smtClean="0">
                <a:solidFill>
                  <a:srgbClr val="333333"/>
                </a:solidFill>
              </a:rPr>
              <a:t>JPL/NASA</a:t>
            </a:r>
            <a:endParaRPr lang="en-US" sz="1400" b="1" dirty="0">
              <a:solidFill>
                <a:srgbClr val="333333"/>
              </a:solidFill>
            </a:endParaRPr>
          </a:p>
        </p:txBody>
      </p:sp>
      <p:sp>
        <p:nvSpPr>
          <p:cNvPr id="13" name="Text Placeholder 2"/>
          <p:cNvSpPr txBox="1">
            <a:spLocks/>
          </p:cNvSpPr>
          <p:nvPr/>
        </p:nvSpPr>
        <p:spPr>
          <a:xfrm>
            <a:off x="403262" y="337660"/>
            <a:ext cx="7982712" cy="1284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buNone/>
            </a:pPr>
            <a:r>
              <a:rPr lang="en-US" sz="2000" b="1" i="1" dirty="0">
                <a:solidFill>
                  <a:srgbClr val="3289B4"/>
                </a:solidFill>
              </a:rPr>
              <a:t>In Situ </a:t>
            </a:r>
            <a:r>
              <a:rPr lang="en-US" sz="2000" b="1" dirty="0" smtClean="0">
                <a:solidFill>
                  <a:srgbClr val="3289B4"/>
                </a:solidFill>
              </a:rPr>
              <a:t>Data </a:t>
            </a:r>
            <a:r>
              <a:rPr lang="en-US" sz="2000" b="1" dirty="0">
                <a:solidFill>
                  <a:srgbClr val="3289B4"/>
                </a:solidFill>
              </a:rPr>
              <a:t>Verification </a:t>
            </a:r>
          </a:p>
        </p:txBody>
      </p:sp>
      <p:sp>
        <p:nvSpPr>
          <p:cNvPr id="3" name="TextBox 2"/>
          <p:cNvSpPr txBox="1"/>
          <p:nvPr/>
        </p:nvSpPr>
        <p:spPr>
          <a:xfrm>
            <a:off x="6951980" y="6548250"/>
            <a:ext cx="3594100" cy="261610"/>
          </a:xfrm>
          <a:prstGeom prst="rect">
            <a:avLst/>
          </a:prstGeom>
          <a:noFill/>
        </p:spPr>
        <p:txBody>
          <a:bodyPr wrap="square" rtlCol="0">
            <a:spAutoFit/>
          </a:bodyPr>
          <a:lstStyle/>
          <a:p>
            <a:r>
              <a:rPr lang="en-US" sz="1100" dirty="0" smtClean="0">
                <a:solidFill>
                  <a:srgbClr val="000000"/>
                </a:solidFill>
              </a:rPr>
              <a:t>Image Credits: Rebecca Trinh</a:t>
            </a:r>
            <a:endParaRPr lang="en-US" sz="1100" dirty="0">
              <a:solidFill>
                <a:srgbClr val="000000"/>
              </a:solidFill>
            </a:endParaRPr>
          </a:p>
        </p:txBody>
      </p:sp>
      <p:pic>
        <p:nvPicPr>
          <p:cNvPr id="2050" name="Picture 2" descr="C:\Users\almaleh\Dropbox\fall 2015\NASA\2015 Fall Los Angeles Oceans\2015HTPDiversion Photos\IMG_1744.jpeg"/>
          <p:cNvPicPr>
            <a:picLocks noChangeAspect="1" noChangeArrowheads="1"/>
          </p:cNvPicPr>
          <p:nvPr/>
        </p:nvPicPr>
        <p:blipFill rotWithShape="1">
          <a:blip r:embed="rId6">
            <a:extLst>
              <a:ext uri="{28A0092B-C50C-407E-A947-70E740481C1C}">
                <a14:useLocalDpi xmlns:a14="http://schemas.microsoft.com/office/drawing/2010/main" val="0"/>
              </a:ext>
            </a:extLst>
          </a:blip>
          <a:srcRect l="16073" t="37787" r="10936" b="17213"/>
          <a:stretch/>
        </p:blipFill>
        <p:spPr bwMode="auto">
          <a:xfrm>
            <a:off x="6274260" y="4056822"/>
            <a:ext cx="222475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maleh\Dropbox\fall 2015\NASA\2015 Fall Los Angeles Oceans\2015HTPDiversion Photos\20151014_13155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494" t="20163" r="21803"/>
          <a:stretch/>
        </p:blipFill>
        <p:spPr bwMode="auto">
          <a:xfrm>
            <a:off x="6319723" y="1622424"/>
            <a:ext cx="2246427" cy="163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537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Project Methodology</a:t>
            </a:r>
            <a:endParaRPr lang="en-US" sz="4000" b="1" dirty="0">
              <a:solidFill>
                <a:srgbClr val="3289B4"/>
              </a:solidFill>
            </a:endParaRPr>
          </a:p>
        </p:txBody>
      </p:sp>
      <p:sp>
        <p:nvSpPr>
          <p:cNvPr id="24" name="Rounded Rectangle 23"/>
          <p:cNvSpPr/>
          <p:nvPr/>
        </p:nvSpPr>
        <p:spPr>
          <a:xfrm>
            <a:off x="302215" y="4000530"/>
            <a:ext cx="8727485" cy="2409423"/>
          </a:xfrm>
          <a:prstGeom prst="roundRect">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500"/>
          </a:p>
        </p:txBody>
      </p:sp>
      <p:sp>
        <p:nvSpPr>
          <p:cNvPr id="25" name="Rounded Rectangle 24"/>
          <p:cNvSpPr/>
          <p:nvPr/>
        </p:nvSpPr>
        <p:spPr>
          <a:xfrm>
            <a:off x="344052" y="1964394"/>
            <a:ext cx="2019845" cy="74588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Landsat-8, TIR , OLI</a:t>
            </a:r>
          </a:p>
          <a:p>
            <a:pPr algn="ctr"/>
            <a:r>
              <a:rPr lang="en-US" sz="1500" b="1" dirty="0"/>
              <a:t>Aqua, MODIS</a:t>
            </a:r>
          </a:p>
          <a:p>
            <a:pPr algn="ctr"/>
            <a:endParaRPr lang="en-US" sz="1500" b="1" dirty="0" smtClean="0"/>
          </a:p>
        </p:txBody>
      </p:sp>
      <p:sp>
        <p:nvSpPr>
          <p:cNvPr id="26" name="Rounded Rectangle 25"/>
          <p:cNvSpPr/>
          <p:nvPr/>
        </p:nvSpPr>
        <p:spPr>
          <a:xfrm>
            <a:off x="2830183" y="1574594"/>
            <a:ext cx="1886991" cy="995244"/>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Chlorophyll-a</a:t>
            </a:r>
          </a:p>
          <a:p>
            <a:pPr algn="ctr"/>
            <a:r>
              <a:rPr lang="en-US" sz="1500" b="1" dirty="0" smtClean="0"/>
              <a:t>Surface Sediment</a:t>
            </a:r>
          </a:p>
          <a:p>
            <a:pPr algn="ctr"/>
            <a:r>
              <a:rPr lang="en-US" sz="1500" b="1" dirty="0" smtClean="0"/>
              <a:t>Turbidity </a:t>
            </a:r>
          </a:p>
          <a:p>
            <a:pPr algn="ctr"/>
            <a:endParaRPr lang="en-US" sz="1500" dirty="0"/>
          </a:p>
        </p:txBody>
      </p:sp>
      <p:sp>
        <p:nvSpPr>
          <p:cNvPr id="27" name="Rounded Rectangle 26"/>
          <p:cNvSpPr/>
          <p:nvPr/>
        </p:nvSpPr>
        <p:spPr>
          <a:xfrm>
            <a:off x="2819158" y="2658246"/>
            <a:ext cx="1886991" cy="750764"/>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Sea Surface Temperature</a:t>
            </a:r>
          </a:p>
          <a:p>
            <a:pPr algn="ctr"/>
            <a:endParaRPr lang="en-US" sz="1500" dirty="0"/>
          </a:p>
        </p:txBody>
      </p:sp>
      <p:sp>
        <p:nvSpPr>
          <p:cNvPr id="28" name="Rounded Rectangle 27"/>
          <p:cNvSpPr/>
          <p:nvPr/>
        </p:nvSpPr>
        <p:spPr>
          <a:xfrm>
            <a:off x="327864" y="3466418"/>
            <a:ext cx="2691561" cy="419675"/>
          </a:xfrm>
          <a:prstGeom prst="roundRect">
            <a:avLst/>
          </a:prstGeom>
          <a:solidFill>
            <a:schemeClr val="accent3">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dirty="0" smtClean="0"/>
              <a:t>In </a:t>
            </a:r>
            <a:r>
              <a:rPr lang="en-US" b="1" i="1" dirty="0"/>
              <a:t>S</a:t>
            </a:r>
            <a:r>
              <a:rPr lang="en-US" b="1" i="1" dirty="0" smtClean="0"/>
              <a:t>itu </a:t>
            </a:r>
            <a:r>
              <a:rPr lang="en-US" b="1" dirty="0" smtClean="0"/>
              <a:t>Measurements</a:t>
            </a:r>
          </a:p>
          <a:p>
            <a:pPr algn="ctr"/>
            <a:endParaRPr lang="en-US" dirty="0"/>
          </a:p>
        </p:txBody>
      </p:sp>
      <p:sp>
        <p:nvSpPr>
          <p:cNvPr id="29" name="Rounded Rectangle 28"/>
          <p:cNvSpPr/>
          <p:nvPr/>
        </p:nvSpPr>
        <p:spPr>
          <a:xfrm>
            <a:off x="344052" y="1194302"/>
            <a:ext cx="2113908" cy="700628"/>
          </a:xfrm>
          <a:prstGeom prst="roundRect">
            <a:avLst/>
          </a:prstGeom>
          <a:solidFill>
            <a:schemeClr val="accent3">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t>NASA Earth observations</a:t>
            </a:r>
            <a:r>
              <a:rPr lang="en-US" sz="1500" b="1" dirty="0" smtClean="0"/>
              <a:t>:</a:t>
            </a:r>
          </a:p>
          <a:p>
            <a:pPr algn="ctr"/>
            <a:endParaRPr lang="en-US" sz="1500" dirty="0"/>
          </a:p>
        </p:txBody>
      </p:sp>
      <p:sp>
        <p:nvSpPr>
          <p:cNvPr id="30" name="Rounded Rectangle 29"/>
          <p:cNvSpPr/>
          <p:nvPr/>
        </p:nvSpPr>
        <p:spPr>
          <a:xfrm>
            <a:off x="7331567" y="2072215"/>
            <a:ext cx="1507632" cy="1602769"/>
          </a:xfrm>
          <a:prstGeom prst="roundRect">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t>Effluent</a:t>
            </a:r>
          </a:p>
          <a:p>
            <a:pPr algn="ctr"/>
            <a:r>
              <a:rPr lang="en-US" sz="1500" b="1" dirty="0" smtClean="0"/>
              <a:t>impact</a:t>
            </a:r>
          </a:p>
          <a:p>
            <a:pPr algn="ctr"/>
            <a:r>
              <a:rPr lang="en-US" sz="1500" b="1" dirty="0" smtClean="0"/>
              <a:t>on local ecosystem and human health</a:t>
            </a:r>
            <a:endParaRPr lang="en-US" sz="1500" dirty="0"/>
          </a:p>
        </p:txBody>
      </p:sp>
      <p:sp>
        <p:nvSpPr>
          <p:cNvPr id="31" name="Rounded Rectangle 30"/>
          <p:cNvSpPr/>
          <p:nvPr/>
        </p:nvSpPr>
        <p:spPr>
          <a:xfrm>
            <a:off x="5150628" y="2266950"/>
            <a:ext cx="1792664" cy="1142060"/>
          </a:xfrm>
          <a:prstGeom prst="roundRect">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Spatiotemporal </a:t>
            </a:r>
          </a:p>
          <a:p>
            <a:pPr algn="ctr"/>
            <a:r>
              <a:rPr lang="en-US" sz="1500" b="1" dirty="0" smtClean="0"/>
              <a:t>Analysis of combined </a:t>
            </a:r>
          </a:p>
          <a:p>
            <a:pPr algn="ctr"/>
            <a:r>
              <a:rPr lang="en-US" sz="1500" b="1" dirty="0" smtClean="0"/>
              <a:t>datasets</a:t>
            </a:r>
          </a:p>
          <a:p>
            <a:pPr algn="ctr"/>
            <a:endParaRPr lang="en-US" sz="1500" dirty="0"/>
          </a:p>
        </p:txBody>
      </p:sp>
      <p:cxnSp>
        <p:nvCxnSpPr>
          <p:cNvPr id="32" name="Straight Arrow Connector 31"/>
          <p:cNvCxnSpPr>
            <a:stCxn id="26" idx="3"/>
            <a:endCxn id="31" idx="1"/>
          </p:cNvCxnSpPr>
          <p:nvPr/>
        </p:nvCxnSpPr>
        <p:spPr>
          <a:xfrm>
            <a:off x="4717174" y="2072216"/>
            <a:ext cx="433454" cy="765764"/>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1" idx="3"/>
            <a:endCxn id="30" idx="1"/>
          </p:cNvCxnSpPr>
          <p:nvPr/>
        </p:nvCxnSpPr>
        <p:spPr>
          <a:xfrm>
            <a:off x="6943292" y="2837980"/>
            <a:ext cx="388275" cy="35620"/>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44052" y="2810845"/>
            <a:ext cx="2019845" cy="46948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Terra ASTER</a:t>
            </a:r>
          </a:p>
        </p:txBody>
      </p:sp>
      <p:sp>
        <p:nvSpPr>
          <p:cNvPr id="35" name="Rounded Rectangle 34"/>
          <p:cNvSpPr/>
          <p:nvPr/>
        </p:nvSpPr>
        <p:spPr>
          <a:xfrm>
            <a:off x="4763261" y="4285977"/>
            <a:ext cx="1994362" cy="841483"/>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JPL, </a:t>
            </a:r>
            <a:r>
              <a:rPr lang="en-US" sz="1500" b="1" dirty="0" err="1" smtClean="0"/>
              <a:t>Hyperpro</a:t>
            </a:r>
            <a:r>
              <a:rPr lang="en-US" sz="1500" b="1" dirty="0" smtClean="0"/>
              <a:t> Instrument, </a:t>
            </a:r>
            <a:r>
              <a:rPr lang="en-US" sz="1500" b="1" dirty="0" err="1" smtClean="0"/>
              <a:t>Microtops</a:t>
            </a:r>
            <a:endParaRPr lang="en-US" sz="1500" b="1" dirty="0" smtClean="0"/>
          </a:p>
        </p:txBody>
      </p:sp>
      <p:sp>
        <p:nvSpPr>
          <p:cNvPr id="36" name="Rounded Rectangle 35"/>
          <p:cNvSpPr/>
          <p:nvPr/>
        </p:nvSpPr>
        <p:spPr>
          <a:xfrm>
            <a:off x="414892" y="5771923"/>
            <a:ext cx="1972814" cy="37216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HWRP, CTD</a:t>
            </a:r>
          </a:p>
        </p:txBody>
      </p:sp>
      <p:sp>
        <p:nvSpPr>
          <p:cNvPr id="37" name="Rounded Rectangle 36"/>
          <p:cNvSpPr/>
          <p:nvPr/>
        </p:nvSpPr>
        <p:spPr>
          <a:xfrm>
            <a:off x="4743816" y="5632217"/>
            <a:ext cx="2013807" cy="370946"/>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HWRP, YSI</a:t>
            </a:r>
          </a:p>
        </p:txBody>
      </p:sp>
      <p:sp>
        <p:nvSpPr>
          <p:cNvPr id="38" name="Rounded Rectangle 37"/>
          <p:cNvSpPr/>
          <p:nvPr/>
        </p:nvSpPr>
        <p:spPr>
          <a:xfrm>
            <a:off x="430422" y="4181331"/>
            <a:ext cx="1957284" cy="520756"/>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UCSB, Surface drifters</a:t>
            </a:r>
          </a:p>
        </p:txBody>
      </p:sp>
      <p:sp>
        <p:nvSpPr>
          <p:cNvPr id="39" name="Rounded Rectangle 38"/>
          <p:cNvSpPr/>
          <p:nvPr/>
        </p:nvSpPr>
        <p:spPr>
          <a:xfrm>
            <a:off x="423707" y="4873323"/>
            <a:ext cx="1972814" cy="581041"/>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USC, Phytoplankton</a:t>
            </a:r>
          </a:p>
        </p:txBody>
      </p:sp>
      <p:cxnSp>
        <p:nvCxnSpPr>
          <p:cNvPr id="40" name="Straight Arrow Connector 39"/>
          <p:cNvCxnSpPr>
            <a:stCxn id="34" idx="3"/>
            <a:endCxn id="27" idx="1"/>
          </p:cNvCxnSpPr>
          <p:nvPr/>
        </p:nvCxnSpPr>
        <p:spPr>
          <a:xfrm flipV="1">
            <a:off x="2363897" y="3033629"/>
            <a:ext cx="455261" cy="11961"/>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5" idx="3"/>
            <a:endCxn id="26" idx="1"/>
          </p:cNvCxnSpPr>
          <p:nvPr/>
        </p:nvCxnSpPr>
        <p:spPr>
          <a:xfrm flipV="1">
            <a:off x="2363897" y="2072216"/>
            <a:ext cx="466286" cy="265123"/>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5" idx="3"/>
          </p:cNvCxnSpPr>
          <p:nvPr/>
        </p:nvCxnSpPr>
        <p:spPr>
          <a:xfrm>
            <a:off x="2363897" y="2336721"/>
            <a:ext cx="453833" cy="550315"/>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7" idx="3"/>
            <a:endCxn id="31" idx="1"/>
          </p:cNvCxnSpPr>
          <p:nvPr/>
        </p:nvCxnSpPr>
        <p:spPr>
          <a:xfrm flipV="1">
            <a:off x="4706149" y="2837980"/>
            <a:ext cx="444479" cy="195648"/>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7047260" y="4181332"/>
            <a:ext cx="1893757" cy="1038428"/>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err="1" smtClean="0"/>
              <a:t>Chl</a:t>
            </a:r>
            <a:r>
              <a:rPr lang="en-US" sz="1500" dirty="0" smtClean="0"/>
              <a:t>-a. CDOM, CTD, Atmospheric aerosols</a:t>
            </a:r>
            <a:endParaRPr lang="en-US" sz="1500" dirty="0"/>
          </a:p>
        </p:txBody>
      </p:sp>
      <p:sp>
        <p:nvSpPr>
          <p:cNvPr id="45" name="Rounded Rectangle 44"/>
          <p:cNvSpPr/>
          <p:nvPr/>
        </p:nvSpPr>
        <p:spPr>
          <a:xfrm>
            <a:off x="2744079" y="5512846"/>
            <a:ext cx="1917120" cy="869931"/>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smtClean="0"/>
              <a:t>Conductivity, temperature, depth</a:t>
            </a:r>
            <a:endParaRPr lang="en-US" sz="1500" dirty="0"/>
          </a:p>
        </p:txBody>
      </p:sp>
      <p:sp>
        <p:nvSpPr>
          <p:cNvPr id="61" name="Rounded Rectangle 60"/>
          <p:cNvSpPr/>
          <p:nvPr/>
        </p:nvSpPr>
        <p:spPr>
          <a:xfrm>
            <a:off x="7066090" y="5363124"/>
            <a:ext cx="1886991" cy="92344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smtClean="0"/>
              <a:t>pH, DO, salinity, TDS, optical brightness</a:t>
            </a:r>
            <a:endParaRPr lang="en-US" sz="1500" dirty="0"/>
          </a:p>
        </p:txBody>
      </p:sp>
      <p:sp>
        <p:nvSpPr>
          <p:cNvPr id="66" name="Rounded Rectangle 65"/>
          <p:cNvSpPr/>
          <p:nvPr/>
        </p:nvSpPr>
        <p:spPr>
          <a:xfrm>
            <a:off x="2731242" y="4112530"/>
            <a:ext cx="1886991" cy="646257"/>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smtClean="0"/>
              <a:t>Local current direction</a:t>
            </a:r>
            <a:endParaRPr lang="en-US" sz="1500" dirty="0"/>
          </a:p>
        </p:txBody>
      </p:sp>
      <p:sp>
        <p:nvSpPr>
          <p:cNvPr id="67" name="Rounded Rectangle 66"/>
          <p:cNvSpPr/>
          <p:nvPr/>
        </p:nvSpPr>
        <p:spPr>
          <a:xfrm>
            <a:off x="2731242" y="4893706"/>
            <a:ext cx="1886991" cy="522170"/>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smtClean="0"/>
              <a:t>Harmful algal </a:t>
            </a:r>
            <a:r>
              <a:rPr lang="en-US" sz="1500" dirty="0"/>
              <a:t>b</a:t>
            </a:r>
            <a:r>
              <a:rPr lang="en-US" sz="1500" dirty="0" smtClean="0"/>
              <a:t>looms</a:t>
            </a:r>
            <a:endParaRPr lang="en-US" sz="1500" dirty="0"/>
          </a:p>
        </p:txBody>
      </p:sp>
      <p:cxnSp>
        <p:nvCxnSpPr>
          <p:cNvPr id="68" name="Straight Arrow Connector 67"/>
          <p:cNvCxnSpPr>
            <a:stCxn id="35" idx="3"/>
            <a:endCxn id="44" idx="1"/>
          </p:cNvCxnSpPr>
          <p:nvPr/>
        </p:nvCxnSpPr>
        <p:spPr>
          <a:xfrm flipV="1">
            <a:off x="6757623" y="4700546"/>
            <a:ext cx="289637" cy="6173"/>
          </a:xfrm>
          <a:prstGeom prst="straightConnector1">
            <a:avLst/>
          </a:prstGeom>
          <a:ln w="5715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36" idx="3"/>
            <a:endCxn id="45" idx="1"/>
          </p:cNvCxnSpPr>
          <p:nvPr/>
        </p:nvCxnSpPr>
        <p:spPr>
          <a:xfrm flipV="1">
            <a:off x="2387706" y="5947812"/>
            <a:ext cx="356373" cy="10196"/>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37" idx="3"/>
            <a:endCxn id="61" idx="1"/>
          </p:cNvCxnSpPr>
          <p:nvPr/>
        </p:nvCxnSpPr>
        <p:spPr>
          <a:xfrm>
            <a:off x="6757623" y="5817690"/>
            <a:ext cx="308467" cy="7159"/>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8" idx="3"/>
            <a:endCxn id="66" idx="1"/>
          </p:cNvCxnSpPr>
          <p:nvPr/>
        </p:nvCxnSpPr>
        <p:spPr>
          <a:xfrm flipV="1">
            <a:off x="2387706" y="4435659"/>
            <a:ext cx="343536" cy="6050"/>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39" idx="3"/>
            <a:endCxn id="67" idx="1"/>
          </p:cNvCxnSpPr>
          <p:nvPr/>
        </p:nvCxnSpPr>
        <p:spPr>
          <a:xfrm flipV="1">
            <a:off x="2396521" y="5154791"/>
            <a:ext cx="334721" cy="9053"/>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endCxn id="31" idx="2"/>
          </p:cNvCxnSpPr>
          <p:nvPr/>
        </p:nvCxnSpPr>
        <p:spPr>
          <a:xfrm flipV="1">
            <a:off x="6046960" y="3409010"/>
            <a:ext cx="0" cy="591520"/>
          </a:xfrm>
          <a:prstGeom prst="straightConnector1">
            <a:avLst/>
          </a:prstGeom>
          <a:ln w="5715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765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ceans 15">
      <a:dk1>
        <a:srgbClr val="767171"/>
      </a:dk1>
      <a:lt1>
        <a:srgbClr val="FFFFFF"/>
      </a:lt1>
      <a:dk2>
        <a:srgbClr val="767171"/>
      </a:dk2>
      <a:lt2>
        <a:srgbClr val="FFFFFF"/>
      </a:lt2>
      <a:accent1>
        <a:srgbClr val="3289B4"/>
      </a:accent1>
      <a:accent2>
        <a:srgbClr val="6075AE"/>
      </a:accent2>
      <a:accent3>
        <a:srgbClr val="7A5FA9"/>
      </a:accent3>
      <a:accent4>
        <a:srgbClr val="FFD362"/>
      </a:accent4>
      <a:accent5>
        <a:srgbClr val="FBB13E"/>
      </a:accent5>
      <a:accent6>
        <a:srgbClr val="F7901F"/>
      </a:accent6>
      <a:hlink>
        <a:srgbClr val="3289B4"/>
      </a:hlink>
      <a:folHlink>
        <a:srgbClr val="3289B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2797</TotalTime>
  <Words>1518</Words>
  <Application>Microsoft Office PowerPoint</Application>
  <PresentationFormat>On-screen Show (4:3)</PresentationFormat>
  <Paragraphs>324</Paragraphs>
  <Slides>24</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Trinh, Rebecca (329D-Affiliate)</cp:lastModifiedBy>
  <cp:revision>148</cp:revision>
  <dcterms:created xsi:type="dcterms:W3CDTF">2015-05-18T13:26:09Z</dcterms:created>
  <dcterms:modified xsi:type="dcterms:W3CDTF">2016-03-03T22:12:45Z</dcterms:modified>
</cp:coreProperties>
</file>