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CEFF"/>
    <a:srgbClr val="66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2" d="100"/>
          <a:sy n="22" d="100"/>
        </p:scale>
        <p:origin x="3684" y="9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16780043" y="35379524"/>
            <a:ext cx="9966158" cy="738664"/>
          </a:xfrm>
          <a:prstGeom prst="rect">
            <a:avLst/>
          </a:prstGeom>
        </p:spPr>
        <p:txBody>
          <a:bodyPr wrap="square">
            <a:spAutoFit/>
          </a:body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NASA DEVELOP National Program USGS at Colorado State University</a:t>
            </a:r>
          </a:p>
        </p:txBody>
      </p:sp>
      <p:sp>
        <p:nvSpPr>
          <p:cNvPr id="4" name="Text Placeholder 3"/>
          <p:cNvSpPr>
            <a:spLocks noGrp="1"/>
          </p:cNvSpPr>
          <p:nvPr>
            <p:ph type="body" sz="quarter" idx="11"/>
          </p:nvPr>
        </p:nvSpPr>
        <p:spPr/>
        <p:txBody>
          <a:bodyPr/>
          <a:lstStyle/>
          <a:p>
            <a:r>
              <a:rPr lang="en-US" dirty="0" smtClean="0"/>
              <a:t>Mapping spruce beetle outbreak severity and distribution in Gunnison National Forest using Landsat and integrative spatial modelling</a:t>
            </a:r>
            <a:endParaRPr lang="en-US" dirty="0"/>
          </a:p>
        </p:txBody>
      </p:sp>
      <p:sp>
        <p:nvSpPr>
          <p:cNvPr id="5" name="Text Placeholder 4"/>
          <p:cNvSpPr>
            <a:spLocks noGrp="1"/>
          </p:cNvSpPr>
          <p:nvPr>
            <p:ph type="body" sz="quarter" idx="10"/>
          </p:nvPr>
        </p:nvSpPr>
        <p:spPr>
          <a:xfrm>
            <a:off x="4069080" y="914400"/>
            <a:ext cx="19431000" cy="1131633"/>
          </a:xfrm>
        </p:spPr>
        <p:txBody>
          <a:bodyPr/>
          <a:lstStyle/>
          <a:p>
            <a:r>
              <a:rPr lang="en-US" dirty="0" smtClean="0"/>
              <a:t>Gunnison National Forest Agriculture</a:t>
            </a:r>
            <a:endParaRPr lang="en-US"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1" name="Text Placeholder 16"/>
          <p:cNvSpPr txBox="1">
            <a:spLocks/>
          </p:cNvSpPr>
          <p:nvPr/>
        </p:nvSpPr>
        <p:spPr>
          <a:xfrm>
            <a:off x="17122690" y="29175987"/>
            <a:ext cx="96393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This project was made possible </a:t>
            </a:r>
            <a:r>
              <a:rPr lang="en-US" dirty="0" smtClean="0"/>
              <a:t>through the </a:t>
            </a:r>
            <a:r>
              <a:rPr lang="en-US" dirty="0"/>
              <a:t>support and mentorship of select individuals and organizations. We extend a kind thanks to the following:</a:t>
            </a:r>
          </a:p>
          <a:p>
            <a:r>
              <a:rPr lang="en-US" dirty="0"/>
              <a:t>Dr. Paul Evangelista, Colorado State University (CSU), Natural Resource Ecology Laboratory (NREL)</a:t>
            </a:r>
          </a:p>
          <a:p>
            <a:r>
              <a:rPr lang="en-US" dirty="0"/>
              <a:t>Tony Vorster, CSU, NREL, Bioenergy Alliance Network of the Rockies (BANR)</a:t>
            </a:r>
          </a:p>
          <a:p>
            <a:r>
              <a:rPr lang="en-US" dirty="0"/>
              <a:t>Brian Woodward, DEVELOP - Fort Collins Center Lead</a:t>
            </a:r>
          </a:p>
          <a:p>
            <a:r>
              <a:rPr lang="en-US" dirty="0"/>
              <a:t>Shannon Savage, Spatial Sciences Center of Montana State University (MSU)</a:t>
            </a:r>
          </a:p>
        </p:txBody>
      </p:sp>
      <p:sp>
        <p:nvSpPr>
          <p:cNvPr id="7" name="Text Placeholder 16"/>
          <p:cNvSpPr txBox="1">
            <a:spLocks/>
          </p:cNvSpPr>
          <p:nvPr/>
        </p:nvSpPr>
        <p:spPr>
          <a:xfrm>
            <a:off x="1358635" y="13278922"/>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5485749"/>
            <a:ext cx="14973300" cy="6518382"/>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5" name="Text Placeholder 16"/>
          <p:cNvSpPr txBox="1">
            <a:spLocks/>
          </p:cNvSpPr>
          <p:nvPr/>
        </p:nvSpPr>
        <p:spPr>
          <a:xfrm>
            <a:off x="16878300" y="5837011"/>
            <a:ext cx="9639300" cy="278969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b="1" dirty="0" smtClean="0">
                <a:solidFill>
                  <a:schemeClr val="accent1"/>
                </a:solidFill>
              </a:rPr>
              <a:t>Create </a:t>
            </a:r>
            <a:r>
              <a:rPr lang="en-US" sz="2800" dirty="0" smtClean="0"/>
              <a:t>reference data using a novel data collection methodology</a:t>
            </a:r>
            <a:endParaRPr lang="en-US" sz="2800" b="1" dirty="0" smtClean="0">
              <a:solidFill>
                <a:schemeClr val="accent1"/>
              </a:solidFill>
            </a:endParaRPr>
          </a:p>
          <a:p>
            <a:pPr marL="347663" indent="-347663"/>
            <a:r>
              <a:rPr lang="en-US" sz="2800" b="1" dirty="0" smtClean="0">
                <a:solidFill>
                  <a:schemeClr val="accent1"/>
                </a:solidFill>
              </a:rPr>
              <a:t>Produce </a:t>
            </a:r>
            <a:r>
              <a:rPr lang="en-US" sz="2800" dirty="0" smtClean="0"/>
              <a:t>fine scale maps of spruce mortality in southwest Colorado</a:t>
            </a:r>
          </a:p>
          <a:p>
            <a:pPr marL="347663" indent="-347663"/>
            <a:r>
              <a:rPr lang="en-US" sz="2800" b="1" dirty="0" smtClean="0">
                <a:solidFill>
                  <a:schemeClr val="accent1"/>
                </a:solidFill>
              </a:rPr>
              <a:t>Inform </a:t>
            </a:r>
            <a:r>
              <a:rPr lang="en-US" sz="2800" dirty="0" smtClean="0"/>
              <a:t>forest management plans that address wildlife habitat analyses and biomass estimation</a:t>
            </a:r>
          </a:p>
        </p:txBody>
      </p:sp>
      <p:sp>
        <p:nvSpPr>
          <p:cNvPr id="16" name="TextBox 15"/>
          <p:cNvSpPr txBox="1"/>
          <p:nvPr/>
        </p:nvSpPr>
        <p:spPr>
          <a:xfrm>
            <a:off x="912450" y="5049946"/>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6878903" y="505471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2085" y="12425284"/>
            <a:ext cx="1274260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6865205" y="8753703"/>
            <a:ext cx="7668605"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7" name="TextBox 26"/>
          <p:cNvSpPr txBox="1"/>
          <p:nvPr/>
        </p:nvSpPr>
        <p:spPr>
          <a:xfrm>
            <a:off x="933450" y="19435062"/>
            <a:ext cx="5857945"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9" name="TextBox 28"/>
          <p:cNvSpPr txBox="1"/>
          <p:nvPr/>
        </p:nvSpPr>
        <p:spPr>
          <a:xfrm>
            <a:off x="17054965" y="282328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1" name="TextBox 30"/>
          <p:cNvSpPr txBox="1"/>
          <p:nvPr/>
        </p:nvSpPr>
        <p:spPr>
          <a:xfrm>
            <a:off x="896963" y="282833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Eric Rounds (Project Lead), Sarah Carroll, Oliver Miltenberger, </a:t>
            </a:r>
            <a:r>
              <a:rPr lang="en-US" dirty="0" err="1" smtClean="0"/>
              <a:t>Peder</a:t>
            </a:r>
            <a:r>
              <a:rPr lang="en-US" dirty="0" smtClean="0"/>
              <a:t> </a:t>
            </a:r>
            <a:r>
              <a:rPr lang="en-US" dirty="0" err="1" smtClean="0"/>
              <a:t>Engelstad</a:t>
            </a:r>
            <a:endParaRPr lang="en-US" dirty="0" smtClean="0"/>
          </a:p>
          <a:p>
            <a:r>
              <a:rPr lang="en-US" sz="2400" dirty="0" smtClean="0"/>
              <a:t>DEVELOP National Program at USGS at Colorado State University, Fort Collins</a:t>
            </a: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3127" r="1478"/>
          <a:stretch/>
        </p:blipFill>
        <p:spPr>
          <a:xfrm>
            <a:off x="933450" y="29144496"/>
            <a:ext cx="8210550" cy="4718585"/>
          </a:xfrm>
          <a:prstGeom prst="rect">
            <a:avLst/>
          </a:prstGeom>
        </p:spPr>
      </p:pic>
      <p:sp>
        <p:nvSpPr>
          <p:cNvPr id="142" name="TextBox 141"/>
          <p:cNvSpPr txBox="1"/>
          <p:nvPr/>
        </p:nvSpPr>
        <p:spPr>
          <a:xfrm>
            <a:off x="912085" y="33900264"/>
            <a:ext cx="8231915" cy="830997"/>
          </a:xfrm>
          <a:prstGeom prst="rect">
            <a:avLst/>
          </a:prstGeom>
          <a:noFill/>
        </p:spPr>
        <p:txBody>
          <a:bodyPr wrap="square" rtlCol="0">
            <a:spAutoFit/>
          </a:bodyPr>
          <a:lstStyle/>
          <a:p>
            <a:r>
              <a:rPr lang="en-US" sz="2400" dirty="0" smtClean="0"/>
              <a:t>(Left to Right): Eric Rounds, Sarah Carroll, Peder Engelstad, and Oliver Miltenberger</a:t>
            </a:r>
            <a:endParaRPr lang="en-US" sz="2400" dirty="0"/>
          </a:p>
        </p:txBody>
      </p:sp>
      <p:sp>
        <p:nvSpPr>
          <p:cNvPr id="12" name="Text Placeholder 16"/>
          <p:cNvSpPr txBox="1">
            <a:spLocks/>
          </p:cNvSpPr>
          <p:nvPr/>
        </p:nvSpPr>
        <p:spPr>
          <a:xfrm>
            <a:off x="16844826" y="23504682"/>
            <a:ext cx="9213232" cy="433056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dirty="0" smtClean="0"/>
              <a:t>Our novel methodology is effective in training these models, and is reasonably efficient and repeatable both within this study area and elsewhere. </a:t>
            </a:r>
          </a:p>
          <a:p>
            <a:pPr marL="347663" indent="-347663"/>
            <a:r>
              <a:rPr lang="en-US" sz="2800" dirty="0" smtClean="0"/>
              <a:t>The continuous spruce mortality map will provide a baseline of data and supplement current records to support operations both for end-users’ management decisions and future scientific inquiries. </a:t>
            </a:r>
          </a:p>
          <a:p>
            <a:pPr marL="347663" indent="-347663"/>
            <a:r>
              <a:rPr lang="en-US" sz="2800" dirty="0" smtClean="0"/>
              <a:t>Integrating the 2006, 2013, and 2015 processed data will show trends in spread over time, and can be created at finer scale.</a:t>
            </a:r>
          </a:p>
        </p:txBody>
      </p:sp>
      <p:sp>
        <p:nvSpPr>
          <p:cNvPr id="14" name="Text Placeholder 16"/>
          <p:cNvSpPr txBox="1">
            <a:spLocks/>
          </p:cNvSpPr>
          <p:nvPr/>
        </p:nvSpPr>
        <p:spPr>
          <a:xfrm>
            <a:off x="1527821" y="20729154"/>
            <a:ext cx="10916123" cy="27213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26" name="TextBox 25"/>
          <p:cNvSpPr txBox="1"/>
          <p:nvPr/>
        </p:nvSpPr>
        <p:spPr>
          <a:xfrm>
            <a:off x="16878300" y="17845408"/>
            <a:ext cx="10916123" cy="738687"/>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8" name="TextBox 27"/>
          <p:cNvSpPr txBox="1"/>
          <p:nvPr/>
        </p:nvSpPr>
        <p:spPr>
          <a:xfrm>
            <a:off x="16862294" y="22379652"/>
            <a:ext cx="11517449" cy="738687"/>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 and Future Studies</a:t>
            </a:r>
          </a:p>
        </p:txBody>
      </p:sp>
      <p:grpSp>
        <p:nvGrpSpPr>
          <p:cNvPr id="13" name="Group 12"/>
          <p:cNvGrpSpPr/>
          <p:nvPr/>
        </p:nvGrpSpPr>
        <p:grpSpPr>
          <a:xfrm>
            <a:off x="16878300" y="18955488"/>
            <a:ext cx="8912207" cy="2826672"/>
            <a:chOff x="16878300" y="18447488"/>
            <a:chExt cx="8912207" cy="2826672"/>
          </a:xfrm>
        </p:grpSpPr>
        <p:pic>
          <p:nvPicPr>
            <p:cNvPr id="143" name="Shape 145"/>
            <p:cNvPicPr preferRelativeResize="0"/>
            <p:nvPr/>
          </p:nvPicPr>
          <p:blipFill>
            <a:blip r:embed="rId3">
              <a:alphaModFix/>
            </a:blip>
            <a:stretch>
              <a:fillRect/>
            </a:stretch>
          </p:blipFill>
          <p:spPr>
            <a:xfrm>
              <a:off x="20072627" y="18494413"/>
              <a:ext cx="2425805" cy="1755707"/>
            </a:xfrm>
            <a:prstGeom prst="rect">
              <a:avLst/>
            </a:prstGeom>
            <a:noFill/>
            <a:ln>
              <a:noFill/>
            </a:ln>
          </p:spPr>
        </p:pic>
        <p:pic>
          <p:nvPicPr>
            <p:cNvPr id="144" name="Picture 2" descr="03 Landsat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8300" y="18494413"/>
              <a:ext cx="2704359" cy="1755707"/>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descr="12 SRT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689662" y="18029043"/>
              <a:ext cx="1588915" cy="2425805"/>
            </a:xfrm>
            <a:prstGeom prst="rect">
              <a:avLst/>
            </a:prstGeom>
            <a:noFill/>
            <a:extLst>
              <a:ext uri="{909E8E84-426E-40DD-AFC4-6F175D3DCCD1}">
                <a14:hiddenFill xmlns:a14="http://schemas.microsoft.com/office/drawing/2010/main">
                  <a:solidFill>
                    <a:srgbClr val="FFFFFF"/>
                  </a:solidFill>
                </a14:hiddenFill>
              </a:ext>
            </a:extLst>
          </p:spPr>
        </p:pic>
        <p:sp>
          <p:nvSpPr>
            <p:cNvPr id="149" name="Text Placeholder 16"/>
            <p:cNvSpPr txBox="1">
              <a:spLocks/>
            </p:cNvSpPr>
            <p:nvPr/>
          </p:nvSpPr>
          <p:spPr>
            <a:xfrm>
              <a:off x="17035528" y="20489757"/>
              <a:ext cx="2704359" cy="60126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3200" dirty="0" smtClean="0"/>
                <a:t>Landsat 8 OLI &amp; TIRS</a:t>
              </a:r>
            </a:p>
            <a:p>
              <a:endParaRPr lang="en-US" sz="2400" dirty="0" smtClean="0"/>
            </a:p>
          </p:txBody>
        </p:sp>
        <p:sp>
          <p:nvSpPr>
            <p:cNvPr id="150" name="Text Placeholder 16"/>
            <p:cNvSpPr txBox="1">
              <a:spLocks/>
            </p:cNvSpPr>
            <p:nvPr/>
          </p:nvSpPr>
          <p:spPr>
            <a:xfrm>
              <a:off x="22713763" y="20197767"/>
              <a:ext cx="3076744" cy="10763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3200" dirty="0" smtClean="0"/>
                <a:t>Shuttle Radar Topography Mission (SRTM)</a:t>
              </a:r>
            </a:p>
            <a:p>
              <a:endParaRPr lang="en-US" dirty="0" smtClean="0"/>
            </a:p>
            <a:p>
              <a:endParaRPr lang="en-US" dirty="0" smtClean="0"/>
            </a:p>
          </p:txBody>
        </p:sp>
        <p:sp>
          <p:nvSpPr>
            <p:cNvPr id="151" name="Text Placeholder 16"/>
            <p:cNvSpPr txBox="1">
              <a:spLocks/>
            </p:cNvSpPr>
            <p:nvPr/>
          </p:nvSpPr>
          <p:spPr>
            <a:xfrm>
              <a:off x="20265402" y="20417240"/>
              <a:ext cx="1808726" cy="60126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3200" dirty="0" smtClean="0"/>
                <a:t>Landsat 5 TM</a:t>
              </a:r>
            </a:p>
          </p:txBody>
        </p:sp>
      </p:grpSp>
      <p:sp>
        <p:nvSpPr>
          <p:cNvPr id="153" name="TextBox 152"/>
          <p:cNvSpPr txBox="1"/>
          <p:nvPr/>
        </p:nvSpPr>
        <p:spPr>
          <a:xfrm>
            <a:off x="9518947" y="28283389"/>
            <a:ext cx="618430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154" name="Text Placeholder 16"/>
          <p:cNvSpPr txBox="1">
            <a:spLocks/>
          </p:cNvSpPr>
          <p:nvPr/>
        </p:nvSpPr>
        <p:spPr>
          <a:xfrm>
            <a:off x="9518947" y="29286987"/>
            <a:ext cx="6984406" cy="483315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dirty="0"/>
              <a:t>Bioenergy Alliance Network of the Rockies (BANR</a:t>
            </a:r>
            <a:r>
              <a:rPr lang="en-US" sz="2800" dirty="0" smtClean="0"/>
              <a:t>)</a:t>
            </a:r>
            <a:endParaRPr lang="en-US" sz="2800" dirty="0"/>
          </a:p>
          <a:p>
            <a:pPr marL="347663" indent="-347663"/>
            <a:r>
              <a:rPr lang="en-US" sz="2800" dirty="0" smtClean="0"/>
              <a:t>Spatial Sciences Center, Montana State University</a:t>
            </a:r>
          </a:p>
          <a:p>
            <a:pPr marL="347663" indent="-347663"/>
            <a:r>
              <a:rPr lang="en-US" sz="2800" dirty="0" smtClean="0"/>
              <a:t>Natural Resource Ecology Laboratory (NREL)</a:t>
            </a:r>
          </a:p>
          <a:p>
            <a:pPr marL="347663" indent="-347663"/>
            <a:r>
              <a:rPr lang="en-US" sz="2800" dirty="0" smtClean="0"/>
              <a:t>USFS, Gunnison District</a:t>
            </a:r>
          </a:p>
          <a:p>
            <a:pPr marL="347663" indent="-347663"/>
            <a:r>
              <a:rPr lang="en-US" sz="2800" dirty="0" smtClean="0"/>
              <a:t>USFS Rocky Mountain Research Station</a:t>
            </a:r>
          </a:p>
          <a:p>
            <a:pPr marL="347663" indent="-347663"/>
            <a:endParaRPr lang="en-US" dirty="0"/>
          </a:p>
        </p:txBody>
      </p:sp>
      <p:sp>
        <p:nvSpPr>
          <p:cNvPr id="63" name="Right Arrow 62"/>
          <p:cNvSpPr/>
          <p:nvPr/>
        </p:nvSpPr>
        <p:spPr>
          <a:xfrm rot="900000">
            <a:off x="2773874" y="18036944"/>
            <a:ext cx="2532880"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Model Step 2</a:t>
            </a:r>
            <a:endParaRPr lang="en-US" sz="2000" dirty="0"/>
          </a:p>
        </p:txBody>
      </p:sp>
      <p:sp>
        <p:nvSpPr>
          <p:cNvPr id="64" name="Right Arrow 63"/>
          <p:cNvSpPr/>
          <p:nvPr/>
        </p:nvSpPr>
        <p:spPr>
          <a:xfrm rot="20700000">
            <a:off x="2775040" y="16999807"/>
            <a:ext cx="2536731"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Model Step 1</a:t>
            </a:r>
            <a:endParaRPr lang="en-US" sz="2000" dirty="0"/>
          </a:p>
        </p:txBody>
      </p:sp>
      <p:sp>
        <p:nvSpPr>
          <p:cNvPr id="65" name="Right Arrow 64"/>
          <p:cNvSpPr/>
          <p:nvPr/>
        </p:nvSpPr>
        <p:spPr>
          <a:xfrm rot="900000">
            <a:off x="2778825" y="14689735"/>
            <a:ext cx="2532880"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Imagery Processing</a:t>
            </a:r>
            <a:endParaRPr lang="en-US" sz="2000" dirty="0"/>
          </a:p>
        </p:txBody>
      </p:sp>
      <p:sp>
        <p:nvSpPr>
          <p:cNvPr id="66" name="Rounded Rectangle 65"/>
          <p:cNvSpPr/>
          <p:nvPr/>
        </p:nvSpPr>
        <p:spPr>
          <a:xfrm>
            <a:off x="10947636" y="17257548"/>
            <a:ext cx="2377440" cy="15087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Combine outputs to create final map of spruce mortality in southwest Colorado</a:t>
            </a:r>
          </a:p>
        </p:txBody>
      </p:sp>
      <p:sp>
        <p:nvSpPr>
          <p:cNvPr id="67" name="Rounded Rectangle 66"/>
          <p:cNvSpPr/>
          <p:nvPr/>
        </p:nvSpPr>
        <p:spPr>
          <a:xfrm>
            <a:off x="5306528" y="14815544"/>
            <a:ext cx="2377440" cy="1502192"/>
          </a:xfrm>
          <a:prstGeom prst="roundRect">
            <a:avLst/>
          </a:prstGeom>
          <a:solidFill>
            <a:schemeClr val="accent6">
              <a:lumMod val="60000"/>
              <a:lumOff val="40000"/>
            </a:schemeClr>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Stack 2006/13 &amp; 2015 imagery </a:t>
            </a:r>
            <a:r>
              <a:rPr lang="en-US" sz="2000" dirty="0" smtClean="0">
                <a:solidFill>
                  <a:srgbClr val="000000"/>
                </a:solidFill>
              </a:rPr>
              <a:t>separately </a:t>
            </a:r>
            <a:r>
              <a:rPr lang="en-US" sz="2000" dirty="0">
                <a:solidFill>
                  <a:srgbClr val="000000"/>
                </a:solidFill>
              </a:rPr>
              <a:t>and clip to study area</a:t>
            </a:r>
          </a:p>
        </p:txBody>
      </p:sp>
      <p:sp>
        <p:nvSpPr>
          <p:cNvPr id="68" name="Flowchart: Alternate Process 67"/>
          <p:cNvSpPr/>
          <p:nvPr/>
        </p:nvSpPr>
        <p:spPr>
          <a:xfrm>
            <a:off x="8057930" y="18178139"/>
            <a:ext cx="2377440" cy="1508760"/>
          </a:xfrm>
          <a:prstGeom prst="flowChartAlternateProcess">
            <a:avLst/>
          </a:prstGeom>
          <a:solidFill>
            <a:srgbClr val="FFFF00"/>
          </a:solidFill>
          <a:ln>
            <a:solidFill>
              <a:srgbClr val="82B96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dirty="0" smtClean="0">
              <a:solidFill>
                <a:srgbClr val="000000"/>
              </a:solidFill>
            </a:endParaRPr>
          </a:p>
          <a:p>
            <a:pPr algn="ctr"/>
            <a:endParaRPr lang="en-US" sz="2000" b="1" dirty="0">
              <a:solidFill>
                <a:srgbClr val="000000"/>
              </a:solidFill>
            </a:endParaRPr>
          </a:p>
          <a:p>
            <a:pPr algn="ctr"/>
            <a:endParaRPr lang="en-US" sz="2000" b="1" dirty="0">
              <a:solidFill>
                <a:srgbClr val="000000"/>
              </a:solidFill>
            </a:endParaRPr>
          </a:p>
          <a:p>
            <a:pPr algn="ctr"/>
            <a:r>
              <a:rPr lang="en-US" sz="2000" dirty="0" smtClean="0">
                <a:solidFill>
                  <a:srgbClr val="000000"/>
                </a:solidFill>
              </a:rPr>
              <a:t>Continuous Map </a:t>
            </a:r>
            <a:r>
              <a:rPr lang="en-US" sz="2000" dirty="0">
                <a:solidFill>
                  <a:srgbClr val="000000"/>
                </a:solidFill>
              </a:rPr>
              <a:t>of </a:t>
            </a:r>
            <a:r>
              <a:rPr lang="en-US" sz="2000" dirty="0" smtClean="0">
                <a:solidFill>
                  <a:srgbClr val="000000"/>
                </a:solidFill>
              </a:rPr>
              <a:t>Study Area</a:t>
            </a:r>
            <a:endParaRPr lang="en-US" sz="2000" dirty="0">
              <a:solidFill>
                <a:srgbClr val="000000"/>
              </a:solidFill>
            </a:endParaRPr>
          </a:p>
          <a:p>
            <a:pPr algn="ctr"/>
            <a:endParaRPr lang="en-US" dirty="0"/>
          </a:p>
        </p:txBody>
      </p:sp>
      <p:sp>
        <p:nvSpPr>
          <p:cNvPr id="69" name="Flowchart: Alternate Process 68"/>
          <p:cNvSpPr/>
          <p:nvPr/>
        </p:nvSpPr>
        <p:spPr>
          <a:xfrm>
            <a:off x="8057930" y="16455806"/>
            <a:ext cx="2377440" cy="1508760"/>
          </a:xfrm>
          <a:prstGeom prst="flowChartAlternateProcess">
            <a:avLst/>
          </a:prstGeom>
          <a:solidFill>
            <a:srgbClr val="FFFF00"/>
          </a:solidFill>
          <a:ln>
            <a:solidFill>
              <a:srgbClr val="82B96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dirty="0" smtClean="0">
              <a:solidFill>
                <a:srgbClr val="000000"/>
              </a:solidFill>
            </a:endParaRPr>
          </a:p>
          <a:p>
            <a:pPr algn="ctr"/>
            <a:endParaRPr lang="en-US" sz="2000" b="1" dirty="0">
              <a:solidFill>
                <a:srgbClr val="000000"/>
              </a:solidFill>
            </a:endParaRPr>
          </a:p>
          <a:p>
            <a:pPr algn="ctr"/>
            <a:endParaRPr lang="en-US" sz="2000" b="1" dirty="0" smtClean="0">
              <a:solidFill>
                <a:srgbClr val="000000"/>
              </a:solidFill>
            </a:endParaRPr>
          </a:p>
          <a:p>
            <a:pPr algn="ctr"/>
            <a:r>
              <a:rPr lang="en-US" sz="2000" dirty="0" smtClean="0">
                <a:solidFill>
                  <a:srgbClr val="000000"/>
                </a:solidFill>
              </a:rPr>
              <a:t>Binary </a:t>
            </a:r>
            <a:r>
              <a:rPr lang="en-US" sz="2000" dirty="0">
                <a:solidFill>
                  <a:srgbClr val="000000"/>
                </a:solidFill>
              </a:rPr>
              <a:t>map of study </a:t>
            </a:r>
            <a:r>
              <a:rPr lang="en-US" sz="2000" dirty="0" smtClean="0">
                <a:solidFill>
                  <a:srgbClr val="000000"/>
                </a:solidFill>
              </a:rPr>
              <a:t>area</a:t>
            </a:r>
            <a:endParaRPr lang="en-US" sz="2000" dirty="0">
              <a:solidFill>
                <a:srgbClr val="000000"/>
              </a:solidFill>
            </a:endParaRPr>
          </a:p>
          <a:p>
            <a:pPr algn="ctr"/>
            <a:endParaRPr lang="en-US" dirty="0"/>
          </a:p>
        </p:txBody>
      </p:sp>
      <p:sp>
        <p:nvSpPr>
          <p:cNvPr id="70" name="Rounded Rectangle 69"/>
          <p:cNvSpPr/>
          <p:nvPr/>
        </p:nvSpPr>
        <p:spPr>
          <a:xfrm>
            <a:off x="5306528" y="18178139"/>
            <a:ext cx="2377440" cy="15087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Continuous classification of study areas for each species</a:t>
            </a:r>
          </a:p>
        </p:txBody>
      </p:sp>
      <p:sp>
        <p:nvSpPr>
          <p:cNvPr id="71" name="Rounded Rectangle 70"/>
          <p:cNvSpPr/>
          <p:nvPr/>
        </p:nvSpPr>
        <p:spPr>
          <a:xfrm>
            <a:off x="5306528" y="16455806"/>
            <a:ext cx="2377440" cy="15087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rgbClr val="000000"/>
              </a:solidFill>
              <a:cs typeface="Arial" panose="020B0604020202020204" pitchFamily="34" charset="0"/>
            </a:endParaRPr>
          </a:p>
          <a:p>
            <a:pPr algn="ctr"/>
            <a:r>
              <a:rPr lang="en-US" sz="2000" dirty="0" smtClean="0">
                <a:solidFill>
                  <a:srgbClr val="000000"/>
                </a:solidFill>
                <a:cs typeface="Arial" panose="020B0604020202020204" pitchFamily="34" charset="0"/>
              </a:rPr>
              <a:t>Binary classification</a:t>
            </a:r>
          </a:p>
          <a:p>
            <a:pPr algn="ctr"/>
            <a:r>
              <a:rPr lang="en-US" sz="2000" dirty="0">
                <a:solidFill>
                  <a:srgbClr val="000000"/>
                </a:solidFill>
                <a:cs typeface="Arial" panose="020B0604020202020204" pitchFamily="34" charset="0"/>
              </a:rPr>
              <a:t>Presence = 1 </a:t>
            </a:r>
          </a:p>
          <a:p>
            <a:pPr algn="ctr"/>
            <a:r>
              <a:rPr lang="en-US" sz="2000" dirty="0">
                <a:solidFill>
                  <a:srgbClr val="000000"/>
                </a:solidFill>
                <a:cs typeface="Arial" panose="020B0604020202020204" pitchFamily="34" charset="0"/>
              </a:rPr>
              <a:t>Absence = 0</a:t>
            </a:r>
          </a:p>
          <a:p>
            <a:pPr algn="ctr"/>
            <a:endParaRPr lang="en-US" sz="2000" dirty="0">
              <a:solidFill>
                <a:srgbClr val="000000"/>
              </a:solidFill>
              <a:cs typeface="Arial" panose="020B0604020202020204" pitchFamily="34" charset="0"/>
            </a:endParaRPr>
          </a:p>
        </p:txBody>
      </p:sp>
      <p:sp>
        <p:nvSpPr>
          <p:cNvPr id="72" name="Rounded Rectangle 71"/>
          <p:cNvSpPr/>
          <p:nvPr/>
        </p:nvSpPr>
        <p:spPr>
          <a:xfrm>
            <a:off x="8057930" y="14810128"/>
            <a:ext cx="2377440" cy="1508760"/>
          </a:xfrm>
          <a:prstGeom prst="roundRect">
            <a:avLst/>
          </a:prstGeom>
          <a:solidFill>
            <a:schemeClr val="accent6">
              <a:lumMod val="60000"/>
              <a:lumOff val="40000"/>
            </a:schemeClr>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Extract spectral values of stack layers that correspond to each reference data point</a:t>
            </a:r>
          </a:p>
        </p:txBody>
      </p:sp>
      <p:sp>
        <p:nvSpPr>
          <p:cNvPr id="73" name="Right Arrow 72"/>
          <p:cNvSpPr/>
          <p:nvPr/>
        </p:nvSpPr>
        <p:spPr>
          <a:xfrm rot="20700000">
            <a:off x="2779991" y="13652598"/>
            <a:ext cx="2536731"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Reference Data</a:t>
            </a:r>
            <a:endParaRPr lang="en-US" sz="2000" dirty="0"/>
          </a:p>
        </p:txBody>
      </p:sp>
      <p:sp>
        <p:nvSpPr>
          <p:cNvPr id="74" name="Rounded Rectangle 73"/>
          <p:cNvSpPr/>
          <p:nvPr/>
        </p:nvSpPr>
        <p:spPr>
          <a:xfrm>
            <a:off x="5309985" y="13087795"/>
            <a:ext cx="2377440" cy="1508760"/>
          </a:xfrm>
          <a:prstGeom prst="roundRect">
            <a:avLst/>
          </a:prstGeom>
          <a:solidFill>
            <a:srgbClr val="FFC000"/>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Classify Land </a:t>
            </a:r>
            <a:r>
              <a:rPr lang="en-US" sz="2000" dirty="0" smtClean="0">
                <a:solidFill>
                  <a:srgbClr val="000000"/>
                </a:solidFill>
              </a:rPr>
              <a:t>Cover (live/dead trees) within 30m pixels using 1m resolution imagery</a:t>
            </a:r>
            <a:endParaRPr lang="en-US" sz="2000" dirty="0">
              <a:solidFill>
                <a:srgbClr val="000000"/>
              </a:solidFill>
            </a:endParaRPr>
          </a:p>
        </p:txBody>
      </p:sp>
      <p:sp>
        <p:nvSpPr>
          <p:cNvPr id="75" name="Rounded Rectangle 74"/>
          <p:cNvSpPr/>
          <p:nvPr/>
        </p:nvSpPr>
        <p:spPr>
          <a:xfrm>
            <a:off x="8057930" y="13087795"/>
            <a:ext cx="2377440" cy="1508760"/>
          </a:xfrm>
          <a:prstGeom prst="roundRect">
            <a:avLst/>
          </a:prstGeom>
          <a:solidFill>
            <a:srgbClr val="FFC000"/>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Calculate percent mortality of trees for each randomly selected pixel  </a:t>
            </a:r>
          </a:p>
        </p:txBody>
      </p:sp>
      <p:sp>
        <p:nvSpPr>
          <p:cNvPr id="82" name="Rounded Rectangle 81"/>
          <p:cNvSpPr/>
          <p:nvPr/>
        </p:nvSpPr>
        <p:spPr>
          <a:xfrm>
            <a:off x="1120879" y="13927239"/>
            <a:ext cx="1828800" cy="1490472"/>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50000"/>
                  </a:schemeClr>
                </a:solidFill>
              </a:rPr>
              <a:t>Creating Model Inputs</a:t>
            </a:r>
            <a:endParaRPr lang="en-US" sz="2000" dirty="0">
              <a:solidFill>
                <a:schemeClr val="tx1">
                  <a:lumMod val="50000"/>
                </a:schemeClr>
              </a:solidFill>
            </a:endParaRPr>
          </a:p>
        </p:txBody>
      </p:sp>
      <p:sp>
        <p:nvSpPr>
          <p:cNvPr id="83" name="Rounded Rectangle 82"/>
          <p:cNvSpPr/>
          <p:nvPr/>
        </p:nvSpPr>
        <p:spPr>
          <a:xfrm>
            <a:off x="1118929" y="17272746"/>
            <a:ext cx="1828800" cy="1490472"/>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Percent Mortality &amp; Spectral Values of reference points</a:t>
            </a:r>
          </a:p>
        </p:txBody>
      </p:sp>
      <p:grpSp>
        <p:nvGrpSpPr>
          <p:cNvPr id="20" name="Group 19"/>
          <p:cNvGrpSpPr/>
          <p:nvPr/>
        </p:nvGrpSpPr>
        <p:grpSpPr>
          <a:xfrm>
            <a:off x="11079873" y="13487643"/>
            <a:ext cx="3383280" cy="2560320"/>
            <a:chOff x="10400954" y="12942605"/>
            <a:chExt cx="3383280" cy="2560320"/>
          </a:xfrm>
        </p:grpSpPr>
        <p:grpSp>
          <p:nvGrpSpPr>
            <p:cNvPr id="76" name="Group 75"/>
            <p:cNvGrpSpPr/>
            <p:nvPr/>
          </p:nvGrpSpPr>
          <p:grpSpPr>
            <a:xfrm>
              <a:off x="10400954" y="12942605"/>
              <a:ext cx="3383280" cy="2560320"/>
              <a:chOff x="10874640" y="19007888"/>
              <a:chExt cx="3383280" cy="2560320"/>
            </a:xfrm>
          </p:grpSpPr>
          <p:sp>
            <p:nvSpPr>
              <p:cNvPr id="77" name="TextBox 76"/>
              <p:cNvSpPr txBox="1"/>
              <p:nvPr/>
            </p:nvSpPr>
            <p:spPr>
              <a:xfrm>
                <a:off x="10874640" y="19007888"/>
                <a:ext cx="3383280" cy="2560320"/>
              </a:xfrm>
              <a:prstGeom prst="rect">
                <a:avLst/>
              </a:prstGeom>
              <a:noFill/>
              <a:ln>
                <a:solidFill>
                  <a:srgbClr val="000000"/>
                </a:solidFill>
              </a:ln>
            </p:spPr>
            <p:txBody>
              <a:bodyPr wrap="square" rtlCol="0">
                <a:spAutoFit/>
              </a:bodyPr>
              <a:lstStyle/>
              <a:p>
                <a:pPr>
                  <a:lnSpc>
                    <a:spcPct val="150000"/>
                  </a:lnSpc>
                </a:pPr>
                <a:r>
                  <a:rPr lang="en-US" sz="2000" dirty="0" smtClean="0"/>
                  <a:t>            Reference Data Creation    </a:t>
                </a:r>
              </a:p>
              <a:p>
                <a:pPr>
                  <a:lnSpc>
                    <a:spcPct val="150000"/>
                  </a:lnSpc>
                </a:pPr>
                <a:r>
                  <a:rPr lang="en-US" sz="2000" dirty="0"/>
                  <a:t> </a:t>
                </a:r>
                <a:r>
                  <a:rPr lang="en-US" sz="2000" dirty="0" smtClean="0"/>
                  <a:t>           Imagery Processing</a:t>
                </a:r>
              </a:p>
              <a:p>
                <a:pPr>
                  <a:lnSpc>
                    <a:spcPct val="150000"/>
                  </a:lnSpc>
                </a:pPr>
                <a:r>
                  <a:rPr lang="en-US" sz="2000" dirty="0" smtClean="0"/>
                  <a:t>            Model Processes</a:t>
                </a:r>
                <a:br>
                  <a:rPr lang="en-US" sz="2000" dirty="0" smtClean="0"/>
                </a:br>
                <a:r>
                  <a:rPr lang="en-US" sz="2000" dirty="0" smtClean="0"/>
                  <a:t>            Inputs</a:t>
                </a:r>
              </a:p>
              <a:p>
                <a:pPr>
                  <a:lnSpc>
                    <a:spcPct val="150000"/>
                  </a:lnSpc>
                </a:pPr>
                <a:r>
                  <a:rPr lang="en-US" sz="2000" dirty="0" smtClean="0"/>
                  <a:t>            Outputs</a:t>
                </a:r>
              </a:p>
              <a:p>
                <a:pPr>
                  <a:lnSpc>
                    <a:spcPct val="150000"/>
                  </a:lnSpc>
                </a:pPr>
                <a:r>
                  <a:rPr lang="en-US" sz="2000" dirty="0" smtClean="0"/>
                  <a:t>	</a:t>
                </a:r>
              </a:p>
              <a:p>
                <a:pPr>
                  <a:lnSpc>
                    <a:spcPct val="150000"/>
                  </a:lnSpc>
                </a:pPr>
                <a:endParaRPr lang="en-US" sz="2000" dirty="0" smtClean="0"/>
              </a:p>
            </p:txBody>
          </p:sp>
          <p:grpSp>
            <p:nvGrpSpPr>
              <p:cNvPr id="78" name="Group 77"/>
              <p:cNvGrpSpPr/>
              <p:nvPr/>
            </p:nvGrpSpPr>
            <p:grpSpPr>
              <a:xfrm>
                <a:off x="11142467" y="19218250"/>
                <a:ext cx="402181" cy="1099058"/>
                <a:chOff x="9447960" y="21505890"/>
                <a:chExt cx="402181" cy="1099058"/>
              </a:xfrm>
            </p:grpSpPr>
            <p:sp>
              <p:nvSpPr>
                <p:cNvPr id="79" name="Rounded Rectangle 78"/>
                <p:cNvSpPr/>
                <p:nvPr/>
              </p:nvSpPr>
              <p:spPr>
                <a:xfrm>
                  <a:off x="9447960" y="21973905"/>
                  <a:ext cx="402181" cy="20109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0" name="Rounded Rectangle 79"/>
                <p:cNvSpPr/>
                <p:nvPr/>
              </p:nvSpPr>
              <p:spPr>
                <a:xfrm>
                  <a:off x="9447960" y="22403857"/>
                  <a:ext cx="402181" cy="20109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1" name="Rounded Rectangle 80"/>
                <p:cNvSpPr/>
                <p:nvPr/>
              </p:nvSpPr>
              <p:spPr>
                <a:xfrm>
                  <a:off x="9447960" y="21505890"/>
                  <a:ext cx="402181" cy="20109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sp>
          <p:nvSpPr>
            <p:cNvPr id="84" name="Rounded Rectangle 83"/>
            <p:cNvSpPr/>
            <p:nvPr/>
          </p:nvSpPr>
          <p:spPr>
            <a:xfrm>
              <a:off x="10680876" y="14961290"/>
              <a:ext cx="402336" cy="201168"/>
            </a:xfrm>
            <a:prstGeom prst="roundRect">
              <a:avLst/>
            </a:prstGeom>
            <a:solidFill>
              <a:srgbClr val="FFFF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rgbClr val="000000"/>
                </a:solidFill>
              </a:endParaRPr>
            </a:p>
          </p:txBody>
        </p:sp>
        <p:sp>
          <p:nvSpPr>
            <p:cNvPr id="85" name="Rounded Rectangle 84"/>
            <p:cNvSpPr/>
            <p:nvPr/>
          </p:nvSpPr>
          <p:spPr>
            <a:xfrm>
              <a:off x="10680876" y="14506277"/>
              <a:ext cx="402336" cy="201168"/>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50000"/>
                  </a:schemeClr>
                </a:solidFill>
              </a:endParaRPr>
            </a:p>
          </p:txBody>
        </p:sp>
      </p:grpSp>
      <p:cxnSp>
        <p:nvCxnSpPr>
          <p:cNvPr id="10" name="Straight Arrow Connector 9"/>
          <p:cNvCxnSpPr>
            <a:stCxn id="74" idx="3"/>
            <a:endCxn id="75" idx="1"/>
          </p:cNvCxnSpPr>
          <p:nvPr/>
        </p:nvCxnSpPr>
        <p:spPr>
          <a:xfrm>
            <a:off x="7687425" y="13842175"/>
            <a:ext cx="3705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67" idx="3"/>
            <a:endCxn id="72" idx="1"/>
          </p:cNvCxnSpPr>
          <p:nvPr/>
        </p:nvCxnSpPr>
        <p:spPr>
          <a:xfrm flipV="1">
            <a:off x="7683968" y="15564508"/>
            <a:ext cx="373962" cy="2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1" idx="3"/>
            <a:endCxn id="69" idx="1"/>
          </p:cNvCxnSpPr>
          <p:nvPr/>
        </p:nvCxnSpPr>
        <p:spPr>
          <a:xfrm>
            <a:off x="7683968" y="17210186"/>
            <a:ext cx="373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0" idx="3"/>
            <a:endCxn id="68" idx="1"/>
          </p:cNvCxnSpPr>
          <p:nvPr/>
        </p:nvCxnSpPr>
        <p:spPr>
          <a:xfrm>
            <a:off x="7683968" y="18932519"/>
            <a:ext cx="373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68" idx="3"/>
            <a:endCxn id="66" idx="1"/>
          </p:cNvCxnSpPr>
          <p:nvPr/>
        </p:nvCxnSpPr>
        <p:spPr>
          <a:xfrm flipV="1">
            <a:off x="10435370" y="18011928"/>
            <a:ext cx="512266" cy="920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69" idx="3"/>
            <a:endCxn id="66" idx="1"/>
          </p:cNvCxnSpPr>
          <p:nvPr/>
        </p:nvCxnSpPr>
        <p:spPr>
          <a:xfrm>
            <a:off x="10435370" y="17210186"/>
            <a:ext cx="512266" cy="801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58049" y="5692385"/>
            <a:ext cx="14911753" cy="6986528"/>
          </a:xfrm>
          <a:prstGeom prst="rect">
            <a:avLst/>
          </a:prstGeom>
          <a:noFill/>
        </p:spPr>
        <p:txBody>
          <a:bodyPr wrap="square" rtlCol="0">
            <a:spAutoFit/>
          </a:bodyPr>
          <a:lstStyle/>
          <a:p>
            <a:r>
              <a:rPr lang="en-US" sz="2700" dirty="0"/>
              <a:t>Over the last fifteen years, Colorado forests have experienced epidemic bark beetle outbreaks with increasing severity. The outbreaks have wide-reaching impacts on forest health, wildlife habitat, wildfire regimes, and the safety of recreational forest users. These impacts are of great concern to land managers and project partners at the US Forest Service (USFS) who are working to maintain ecological integrity and safe public access in national forest lands. While there is substantial research focused on mountain pine beetles (</a:t>
            </a:r>
            <a:r>
              <a:rPr lang="en-US" sz="2700" i="1" dirty="0" err="1"/>
              <a:t>Dendroctonus</a:t>
            </a:r>
            <a:r>
              <a:rPr lang="en-US" sz="2700" i="1" dirty="0"/>
              <a:t> </a:t>
            </a:r>
            <a:r>
              <a:rPr lang="en-US" sz="2700" i="1" dirty="0" err="1"/>
              <a:t>ponderosae</a:t>
            </a:r>
            <a:r>
              <a:rPr lang="en-US" sz="2700" dirty="0"/>
              <a:t>), there are fewer resources available to land managers concerned with the ongoing spruce beetle (</a:t>
            </a:r>
            <a:r>
              <a:rPr lang="en-US" sz="2700" i="1" dirty="0" err="1"/>
              <a:t>Dendroctonus</a:t>
            </a:r>
            <a:r>
              <a:rPr lang="en-US" sz="2700" i="1" dirty="0"/>
              <a:t> </a:t>
            </a:r>
            <a:r>
              <a:rPr lang="en-US" sz="2700" i="1" dirty="0" err="1"/>
              <a:t>rufipennis</a:t>
            </a:r>
            <a:r>
              <a:rPr lang="en-US" sz="2700" dirty="0"/>
              <a:t>) outbreak, which is currently the largest active outbreak in Colorado. This project utilized Landsat 8 Operational Land Imager (OLI), Thermal Infrared Sensor (TIRS), Landsat 5 Thematic Mapper (TM), and high-resolution Microsoft Global Ortho Program imagery to produce spruce mortality data. These data were utilized in an integrative spatial model developed by researchers at Montana State University’s Spatial Sciences Center to produce a fine scale map of spruce mortality across Colorado for the year 2011. This product provides a baseline of spruce mortality that can be utilized by partners to model mortality for more recent years. To facilitate this, we processed imagery for the years 2013 and 2015 and constructed a novel, repeatable sampling method protocol. These products have the potential to be an improvement on the roughly estimated maps available to our partners and will be used to plan treatment operations and estimate aboveground biomass in the study area.</a:t>
            </a:r>
            <a:endParaRPr lang="en-US" sz="2700" dirty="0">
              <a:effectLst/>
            </a:endParaRPr>
          </a:p>
        </p:txBody>
      </p:sp>
      <p:pic>
        <p:nvPicPr>
          <p:cNvPr id="1030" name="Picture 6" descr="Final_Fullextent_map_no lengen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805" y="20182543"/>
            <a:ext cx="6075108" cy="7915092"/>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a:grpSpLocks noChangeAspect="1"/>
          </p:cNvGrpSpPr>
          <p:nvPr/>
        </p:nvGrpSpPr>
        <p:grpSpPr>
          <a:xfrm>
            <a:off x="16878300" y="9620836"/>
            <a:ext cx="9867900" cy="7603710"/>
            <a:chOff x="16308633" y="8743312"/>
            <a:chExt cx="10017616" cy="7740885"/>
          </a:xfrm>
        </p:grpSpPr>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08633" y="8743312"/>
              <a:ext cx="10017616" cy="7740885"/>
            </a:xfrm>
            <a:prstGeom prst="rect">
              <a:avLst/>
            </a:prstGeom>
          </p:spPr>
        </p:pic>
        <p:grpSp>
          <p:nvGrpSpPr>
            <p:cNvPr id="19" name="Group 18"/>
            <p:cNvGrpSpPr/>
            <p:nvPr/>
          </p:nvGrpSpPr>
          <p:grpSpPr>
            <a:xfrm>
              <a:off x="16487978" y="11251296"/>
              <a:ext cx="3622292" cy="2150372"/>
              <a:chOff x="17943966" y="9382184"/>
              <a:chExt cx="2675202" cy="1482491"/>
            </a:xfrm>
          </p:grpSpPr>
          <p:sp>
            <p:nvSpPr>
              <p:cNvPr id="91" name="Rectangle 90"/>
              <p:cNvSpPr>
                <a:spLocks noChangeArrowheads="1"/>
              </p:cNvSpPr>
              <p:nvPr/>
            </p:nvSpPr>
            <p:spPr bwMode="auto">
              <a:xfrm>
                <a:off x="17943966" y="9382184"/>
                <a:ext cx="2675202" cy="1482491"/>
              </a:xfrm>
              <a:prstGeom prst="rect">
                <a:avLst/>
              </a:prstGeom>
              <a:solidFill>
                <a:schemeClr val="bg2">
                  <a:lumMod val="85000"/>
                </a:schemeClr>
              </a:solidFill>
              <a:ln w="9525">
                <a:solidFill>
                  <a:srgbClr val="000000"/>
                </a:solidFill>
                <a:miter lim="800000"/>
                <a:headEnd/>
                <a:tailEnd/>
              </a:ln>
              <a:extLst/>
            </p:spPr>
            <p:txBody>
              <a:bodyPr rot="0" vert="horz" wrap="square" lIns="91440" tIns="45720" rIns="91440" bIns="45720" anchor="t" anchorCtr="0" upright="1">
                <a:noAutofit/>
              </a:bodyPr>
              <a:lstStyle/>
              <a:p>
                <a:endParaRPr lang="en-US"/>
              </a:p>
            </p:txBody>
          </p:sp>
          <p:sp>
            <p:nvSpPr>
              <p:cNvPr id="92" name="Rectangle 91"/>
              <p:cNvSpPr>
                <a:spLocks noChangeArrowheads="1"/>
              </p:cNvSpPr>
              <p:nvPr/>
            </p:nvSpPr>
            <p:spPr bwMode="auto">
              <a:xfrm>
                <a:off x="18599545" y="9725066"/>
                <a:ext cx="1325945" cy="21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1800" dirty="0">
                    <a:solidFill>
                      <a:srgbClr val="000000"/>
                    </a:solidFill>
                    <a:effectLst/>
                    <a:latin typeface="+mj-lt"/>
                    <a:ea typeface="Calibri" panose="020F0502020204030204" pitchFamily="34" charset="0"/>
                    <a:cs typeface="Times New Roman" panose="02020603050405020304" pitchFamily="18" charset="0"/>
                  </a:rPr>
                  <a:t>Spruce-Fir Forest</a:t>
                </a:r>
                <a:endParaRPr lang="en-US" sz="1800" dirty="0">
                  <a:effectLst/>
                  <a:latin typeface="+mj-lt"/>
                  <a:ea typeface="Calibri" panose="020F0502020204030204" pitchFamily="34" charset="0"/>
                  <a:cs typeface="Times New Roman" panose="02020603050405020304" pitchFamily="18" charset="0"/>
                </a:endParaRPr>
              </a:p>
            </p:txBody>
          </p:sp>
          <p:sp>
            <p:nvSpPr>
              <p:cNvPr id="93" name="Rectangle 92"/>
              <p:cNvSpPr>
                <a:spLocks noChangeArrowheads="1"/>
              </p:cNvSpPr>
              <p:nvPr/>
            </p:nvSpPr>
            <p:spPr bwMode="auto">
              <a:xfrm>
                <a:off x="18599545" y="10143312"/>
                <a:ext cx="1759245" cy="21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1800" dirty="0">
                    <a:solidFill>
                      <a:srgbClr val="000000"/>
                    </a:solidFill>
                    <a:effectLst/>
                    <a:latin typeface="+mj-lt"/>
                    <a:ea typeface="Calibri" panose="020F0502020204030204" pitchFamily="34" charset="0"/>
                    <a:cs typeface="Times New Roman" panose="02020603050405020304" pitchFamily="18" charset="0"/>
                  </a:rPr>
                  <a:t>National Forest Lands</a:t>
                </a:r>
                <a:endParaRPr lang="en-US" sz="1800" dirty="0">
                  <a:effectLst/>
                  <a:latin typeface="+mj-lt"/>
                  <a:ea typeface="Calibri" panose="020F0502020204030204" pitchFamily="34" charset="0"/>
                  <a:cs typeface="Times New Roman" panose="02020603050405020304" pitchFamily="18" charset="0"/>
                </a:endParaRPr>
              </a:p>
            </p:txBody>
          </p:sp>
          <p:sp>
            <p:nvSpPr>
              <p:cNvPr id="94" name="Rectangle 93"/>
              <p:cNvSpPr>
                <a:spLocks noChangeArrowheads="1"/>
              </p:cNvSpPr>
              <p:nvPr/>
            </p:nvSpPr>
            <p:spPr bwMode="auto">
              <a:xfrm>
                <a:off x="18628796" y="10577828"/>
                <a:ext cx="908036" cy="21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1800" dirty="0">
                    <a:solidFill>
                      <a:srgbClr val="000000"/>
                    </a:solidFill>
                    <a:effectLst/>
                    <a:latin typeface="+mj-lt"/>
                    <a:ea typeface="Calibri" panose="020F0502020204030204" pitchFamily="34" charset="0"/>
                    <a:cs typeface="Times New Roman" panose="02020603050405020304" pitchFamily="18" charset="0"/>
                  </a:rPr>
                  <a:t>Study Area</a:t>
                </a:r>
                <a:endParaRPr lang="en-US" sz="1800" dirty="0">
                  <a:effectLst/>
                  <a:latin typeface="+mj-lt"/>
                  <a:ea typeface="Calibri" panose="020F0502020204030204" pitchFamily="34" charset="0"/>
                  <a:cs typeface="Times New Roman" panose="02020603050405020304" pitchFamily="18" charset="0"/>
                </a:endParaRPr>
              </a:p>
            </p:txBody>
          </p:sp>
          <p:sp>
            <p:nvSpPr>
              <p:cNvPr id="95" name="Rectangle 94"/>
              <p:cNvSpPr>
                <a:spLocks noChangeArrowheads="1"/>
              </p:cNvSpPr>
              <p:nvPr/>
            </p:nvSpPr>
            <p:spPr bwMode="auto">
              <a:xfrm>
                <a:off x="18907314" y="9401183"/>
                <a:ext cx="903396" cy="3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2400" b="1" dirty="0">
                    <a:solidFill>
                      <a:srgbClr val="000000"/>
                    </a:solidFill>
                    <a:effectLst/>
                    <a:latin typeface="+mj-lt"/>
                    <a:ea typeface="Calibri" panose="020F0502020204030204" pitchFamily="34" charset="0"/>
                    <a:cs typeface="Times New Roman" panose="02020603050405020304" pitchFamily="18" charset="0"/>
                  </a:rPr>
                  <a:t>Legend</a:t>
                </a:r>
                <a:endParaRPr lang="en-US" sz="1100" dirty="0">
                  <a:effectLst/>
                  <a:latin typeface="+mj-lt"/>
                  <a:ea typeface="Calibri" panose="020F0502020204030204" pitchFamily="34" charset="0"/>
                  <a:cs typeface="Times New Roman" panose="02020603050405020304" pitchFamily="18" charset="0"/>
                </a:endParaRPr>
              </a:p>
            </p:txBody>
          </p:sp>
          <p:sp>
            <p:nvSpPr>
              <p:cNvPr id="96" name="Rectangle 95"/>
              <p:cNvSpPr>
                <a:spLocks noChangeArrowheads="1"/>
              </p:cNvSpPr>
              <p:nvPr/>
            </p:nvSpPr>
            <p:spPr bwMode="auto">
              <a:xfrm>
                <a:off x="18096050" y="9702024"/>
                <a:ext cx="419684" cy="249455"/>
              </a:xfrm>
              <a:prstGeom prst="rect">
                <a:avLst/>
              </a:prstGeom>
              <a:solidFill>
                <a:srgbClr val="4CE600"/>
              </a:solidFill>
              <a:ln w="0">
                <a:solidFill>
                  <a:srgbClr val="000000"/>
                </a:solidFill>
                <a:prstDash val="solid"/>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Rectangle 96"/>
              <p:cNvSpPr>
                <a:spLocks noChangeArrowheads="1"/>
              </p:cNvSpPr>
              <p:nvPr/>
            </p:nvSpPr>
            <p:spPr bwMode="auto">
              <a:xfrm>
                <a:off x="18107530" y="10110605"/>
                <a:ext cx="419684" cy="249455"/>
              </a:xfrm>
              <a:prstGeom prst="rect">
                <a:avLst/>
              </a:prstGeom>
              <a:solidFill>
                <a:srgbClr val="1A7E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Rectangle 97"/>
              <p:cNvSpPr>
                <a:spLocks noChangeArrowheads="1"/>
              </p:cNvSpPr>
              <p:nvPr/>
            </p:nvSpPr>
            <p:spPr bwMode="auto">
              <a:xfrm>
                <a:off x="18076663" y="10546966"/>
                <a:ext cx="419684" cy="250513"/>
              </a:xfrm>
              <a:prstGeom prst="rect">
                <a:avLst/>
              </a:prstGeom>
              <a:noFill/>
              <a:ln w="9525">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99" name="Picture 98"/>
            <p:cNvPicPr/>
            <p:nvPr/>
          </p:nvPicPr>
          <p:blipFill>
            <a:blip r:embed="rId8">
              <a:extLst>
                <a:ext uri="{28A0092B-C50C-407E-A947-70E740481C1C}">
                  <a14:useLocalDpi xmlns:a14="http://schemas.microsoft.com/office/drawing/2010/main" val="0"/>
                </a:ext>
              </a:extLst>
            </a:blip>
            <a:srcRect/>
            <a:stretch>
              <a:fillRect/>
            </a:stretch>
          </p:blipFill>
          <p:spPr bwMode="auto">
            <a:xfrm>
              <a:off x="16556731" y="8945234"/>
              <a:ext cx="3326480" cy="2231816"/>
            </a:xfrm>
            <a:prstGeom prst="rect">
              <a:avLst/>
            </a:prstGeom>
            <a:noFill/>
            <a:ln>
              <a:noFill/>
            </a:ln>
          </p:spPr>
        </p:pic>
      </p:grpSp>
      <p:grpSp>
        <p:nvGrpSpPr>
          <p:cNvPr id="100" name="Group 99"/>
          <p:cNvGrpSpPr/>
          <p:nvPr/>
        </p:nvGrpSpPr>
        <p:grpSpPr>
          <a:xfrm>
            <a:off x="892179" y="20143681"/>
            <a:ext cx="3281846" cy="1683350"/>
            <a:chOff x="356115" y="14569583"/>
            <a:chExt cx="7875640" cy="4676616"/>
          </a:xfrm>
        </p:grpSpPr>
        <p:sp>
          <p:nvSpPr>
            <p:cNvPr id="101" name="Rectangle 100"/>
            <p:cNvSpPr/>
            <p:nvPr/>
          </p:nvSpPr>
          <p:spPr>
            <a:xfrm>
              <a:off x="702649" y="14708522"/>
              <a:ext cx="6993542" cy="4537677"/>
            </a:xfrm>
            <a:prstGeom prst="rect">
              <a:avLst/>
            </a:prstGeom>
            <a:solidFill>
              <a:schemeClr val="bg1">
                <a:lumMod val="8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356115" y="14569583"/>
              <a:ext cx="7875640" cy="1680753"/>
            </a:xfrm>
            <a:prstGeom prst="rect">
              <a:avLst/>
            </a:prstGeom>
            <a:noFill/>
          </p:spPr>
          <p:txBody>
            <a:bodyPr wrap="square" rtlCol="0">
              <a:spAutoFit/>
            </a:bodyPr>
            <a:lstStyle/>
            <a:p>
              <a:pPr algn="ctr"/>
              <a:r>
                <a:rPr lang="en-US" sz="1800" b="1" dirty="0" smtClean="0">
                  <a:solidFill>
                    <a:srgbClr val="000000"/>
                  </a:solidFill>
                </a:rPr>
                <a:t>Colorado Spruce-Fir Forests Mortality Percent Cover</a:t>
              </a:r>
              <a:endParaRPr lang="en-US" sz="1800" b="1" dirty="0">
                <a:solidFill>
                  <a:srgbClr val="000000"/>
                </a:solidFill>
              </a:endParaRPr>
            </a:p>
          </p:txBody>
        </p:sp>
        <p:grpSp>
          <p:nvGrpSpPr>
            <p:cNvPr id="103" name="Group 102"/>
            <p:cNvGrpSpPr/>
            <p:nvPr/>
          </p:nvGrpSpPr>
          <p:grpSpPr>
            <a:xfrm>
              <a:off x="1093528" y="16215040"/>
              <a:ext cx="4186621" cy="1990682"/>
              <a:chOff x="61142" y="15802082"/>
              <a:chExt cx="4186621" cy="1990682"/>
            </a:xfrm>
          </p:grpSpPr>
          <p:sp>
            <p:nvSpPr>
              <p:cNvPr id="106" name="Rectangle 105"/>
              <p:cNvSpPr/>
              <p:nvPr/>
            </p:nvSpPr>
            <p:spPr>
              <a:xfrm>
                <a:off x="61142" y="16140666"/>
                <a:ext cx="855406" cy="1238865"/>
              </a:xfrm>
              <a:prstGeom prst="rect">
                <a:avLst/>
              </a:prstGeom>
              <a:gradFill flip="none" rotWithShape="1">
                <a:gsLst>
                  <a:gs pos="0">
                    <a:schemeClr val="accent1">
                      <a:lumMod val="0"/>
                      <a:lumOff val="100000"/>
                    </a:schemeClr>
                  </a:gs>
                  <a:gs pos="38000">
                    <a:srgbClr val="FF0000"/>
                  </a:gs>
                  <a:gs pos="100000">
                    <a:srgbClr val="FFC000"/>
                  </a:gs>
                </a:gsLst>
                <a:path path="circle">
                  <a:fillToRect l="50000" t="-80000" r="50000" b="180000"/>
                </a:path>
                <a:tileRect/>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p:nvPr/>
            </p:nvCxnSpPr>
            <p:spPr>
              <a:xfrm>
                <a:off x="665825" y="16140666"/>
                <a:ext cx="5014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65825" y="17379530"/>
                <a:ext cx="5014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300008" y="15802082"/>
                <a:ext cx="2947755" cy="960433"/>
              </a:xfrm>
              <a:prstGeom prst="rect">
                <a:avLst/>
              </a:prstGeom>
              <a:noFill/>
            </p:spPr>
            <p:txBody>
              <a:bodyPr wrap="square" rtlCol="0">
                <a:spAutoFit/>
              </a:bodyPr>
              <a:lstStyle/>
              <a:p>
                <a:r>
                  <a:rPr lang="en-US" sz="1800" dirty="0" smtClean="0">
                    <a:solidFill>
                      <a:srgbClr val="000000"/>
                    </a:solidFill>
                  </a:rPr>
                  <a:t>High: 61</a:t>
                </a:r>
                <a:endParaRPr lang="en-US" sz="1800" dirty="0">
                  <a:solidFill>
                    <a:srgbClr val="000000"/>
                  </a:solidFill>
                </a:endParaRPr>
              </a:p>
            </p:txBody>
          </p:sp>
          <p:sp>
            <p:nvSpPr>
              <p:cNvPr id="111" name="TextBox 110"/>
              <p:cNvSpPr txBox="1"/>
              <p:nvPr/>
            </p:nvSpPr>
            <p:spPr>
              <a:xfrm>
                <a:off x="1387148" y="16832334"/>
                <a:ext cx="2201775" cy="960430"/>
              </a:xfrm>
              <a:prstGeom prst="rect">
                <a:avLst/>
              </a:prstGeom>
              <a:noFill/>
            </p:spPr>
            <p:txBody>
              <a:bodyPr wrap="square" rtlCol="0">
                <a:spAutoFit/>
              </a:bodyPr>
              <a:lstStyle/>
              <a:p>
                <a:r>
                  <a:rPr lang="en-US" sz="1800" dirty="0" smtClean="0">
                    <a:solidFill>
                      <a:srgbClr val="000000"/>
                    </a:solidFill>
                  </a:rPr>
                  <a:t>Low: 1</a:t>
                </a:r>
                <a:endParaRPr lang="en-US" sz="1800" dirty="0">
                  <a:solidFill>
                    <a:srgbClr val="000000"/>
                  </a:solidFill>
                </a:endParaRPr>
              </a:p>
            </p:txBody>
          </p:sp>
        </p:grpSp>
        <p:cxnSp>
          <p:nvCxnSpPr>
            <p:cNvPr id="104" name="Straight Connector 103"/>
            <p:cNvCxnSpPr/>
            <p:nvPr/>
          </p:nvCxnSpPr>
          <p:spPr>
            <a:xfrm flipV="1">
              <a:off x="1157761" y="18565308"/>
              <a:ext cx="715277" cy="986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200663" y="18091346"/>
              <a:ext cx="5025355" cy="1026063"/>
            </a:xfrm>
            <a:prstGeom prst="rect">
              <a:avLst/>
            </a:prstGeom>
            <a:noFill/>
          </p:spPr>
          <p:txBody>
            <a:bodyPr wrap="square" rtlCol="0">
              <a:spAutoFit/>
            </a:bodyPr>
            <a:lstStyle/>
            <a:p>
              <a:r>
                <a:rPr lang="en-US" sz="1800" b="1" dirty="0" smtClean="0">
                  <a:solidFill>
                    <a:srgbClr val="000000"/>
                  </a:solidFill>
                </a:rPr>
                <a:t>Colorado Boundary</a:t>
              </a:r>
              <a:endParaRPr lang="en-US" sz="1800" b="1" dirty="0">
                <a:solidFill>
                  <a:srgbClr val="000000"/>
                </a:solidFill>
              </a:endParaRPr>
            </a:p>
          </p:txBody>
        </p:sp>
      </p:grpSp>
      <p:pic>
        <p:nvPicPr>
          <p:cNvPr id="38" name="Picture 37"/>
          <p:cNvPicPr>
            <a:picLocks noChangeAspect="1"/>
          </p:cNvPicPr>
          <p:nvPr/>
        </p:nvPicPr>
        <p:blipFill rotWithShape="1">
          <a:blip r:embed="rId9" cstate="print">
            <a:extLst>
              <a:ext uri="{28A0092B-C50C-407E-A947-70E740481C1C}">
                <a14:useLocalDpi xmlns:a14="http://schemas.microsoft.com/office/drawing/2010/main" val="0"/>
              </a:ext>
            </a:extLst>
          </a:blip>
          <a:srcRect l="13021" t="1319" r="18115" b="1897"/>
          <a:stretch/>
        </p:blipFill>
        <p:spPr>
          <a:xfrm>
            <a:off x="7238910" y="20199919"/>
            <a:ext cx="4252365" cy="4618161"/>
          </a:xfrm>
          <a:prstGeom prst="rect">
            <a:avLst/>
          </a:prstGeom>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642929" y="20326391"/>
            <a:ext cx="4625269" cy="3574072"/>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688584" y="24369508"/>
            <a:ext cx="4625269" cy="3574072"/>
          </a:xfrm>
          <a:prstGeom prst="rect">
            <a:avLst/>
          </a:prstGeom>
        </p:spPr>
      </p:pic>
      <p:cxnSp>
        <p:nvCxnSpPr>
          <p:cNvPr id="113" name="Straight Connector 112"/>
          <p:cNvCxnSpPr/>
          <p:nvPr/>
        </p:nvCxnSpPr>
        <p:spPr>
          <a:xfrm flipH="1">
            <a:off x="10785988" y="20336067"/>
            <a:ext cx="864974" cy="2305500"/>
          </a:xfrm>
          <a:prstGeom prst="line">
            <a:avLst/>
          </a:prstGeom>
          <a:ln w="28575">
            <a:solidFill>
              <a:srgbClr val="43CEFF"/>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flipV="1">
            <a:off x="10792498" y="22630896"/>
            <a:ext cx="869974" cy="1253804"/>
          </a:xfrm>
          <a:prstGeom prst="line">
            <a:avLst/>
          </a:prstGeom>
          <a:ln w="28575">
            <a:solidFill>
              <a:srgbClr val="43CEFF"/>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7342059" y="25183500"/>
            <a:ext cx="3809182" cy="1899097"/>
            <a:chOff x="9971418" y="19397260"/>
            <a:chExt cx="3809182" cy="1899097"/>
          </a:xfrm>
        </p:grpSpPr>
        <p:sp>
          <p:nvSpPr>
            <p:cNvPr id="135" name="Rectangle 5"/>
            <p:cNvSpPr>
              <a:spLocks noChangeArrowheads="1"/>
            </p:cNvSpPr>
            <p:nvPr/>
          </p:nvSpPr>
          <p:spPr bwMode="auto">
            <a:xfrm>
              <a:off x="10018616" y="19397260"/>
              <a:ext cx="3761983" cy="189909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6"/>
            <p:cNvSpPr>
              <a:spLocks noChangeArrowheads="1"/>
            </p:cNvSpPr>
            <p:nvPr/>
          </p:nvSpPr>
          <p:spPr bwMode="auto">
            <a:xfrm>
              <a:off x="9971418" y="19418860"/>
              <a:ext cx="3809181" cy="27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800" b="1" dirty="0" smtClean="0">
                  <a:solidFill>
                    <a:srgbClr val="000000"/>
                  </a:solidFill>
                  <a:latin typeface="+mj-lt"/>
                </a:rPr>
                <a:t>Gunnison District Spruce-Fir Forests</a:t>
              </a:r>
            </a:p>
          </p:txBody>
        </p:sp>
        <p:sp>
          <p:nvSpPr>
            <p:cNvPr id="138" name="Rectangle 8"/>
            <p:cNvSpPr>
              <a:spLocks noChangeArrowheads="1"/>
            </p:cNvSpPr>
            <p:nvPr/>
          </p:nvSpPr>
          <p:spPr bwMode="auto">
            <a:xfrm>
              <a:off x="10786390" y="20689173"/>
              <a:ext cx="286830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rPr>
                <a:t>Gunnison National Forest Boundary </a:t>
              </a:r>
              <a:endParaRPr kumimoji="0" lang="en-US" altLang="en-US" sz="1800" b="0" i="0" u="none" strike="noStrike" cap="none" normalizeH="0" baseline="0" dirty="0" smtClean="0">
                <a:ln>
                  <a:noFill/>
                </a:ln>
                <a:solidFill>
                  <a:schemeClr val="tx1"/>
                </a:solidFill>
                <a:effectLst/>
                <a:latin typeface="+mn-lt"/>
              </a:endParaRPr>
            </a:p>
          </p:txBody>
        </p:sp>
        <p:sp>
          <p:nvSpPr>
            <p:cNvPr id="140" name="Rectangle 10"/>
            <p:cNvSpPr>
              <a:spLocks noChangeArrowheads="1"/>
            </p:cNvSpPr>
            <p:nvPr/>
          </p:nvSpPr>
          <p:spPr bwMode="auto">
            <a:xfrm>
              <a:off x="10685639" y="19686628"/>
              <a:ext cx="2380738" cy="27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n-lt"/>
                </a:rPr>
                <a:t>Mortality Percent Cover </a:t>
              </a:r>
              <a:endParaRPr kumimoji="0" lang="en-US" altLang="en-US" sz="1800" b="0" i="0" u="none" strike="noStrike" cap="none" normalizeH="0" baseline="0" dirty="0" smtClean="0">
                <a:ln>
                  <a:noFill/>
                </a:ln>
                <a:solidFill>
                  <a:schemeClr val="tx1"/>
                </a:solidFill>
                <a:effectLst/>
                <a:latin typeface="+mn-lt"/>
              </a:endParaRPr>
            </a:p>
          </p:txBody>
        </p:sp>
        <p:sp>
          <p:nvSpPr>
            <p:cNvPr id="255" name="Rectangle 116"/>
            <p:cNvSpPr>
              <a:spLocks noChangeArrowheads="1"/>
            </p:cNvSpPr>
            <p:nvPr/>
          </p:nvSpPr>
          <p:spPr bwMode="auto">
            <a:xfrm>
              <a:off x="10909080" y="19993294"/>
              <a:ext cx="827366" cy="27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rPr>
                <a:t>High : 47</a:t>
              </a:r>
              <a:endParaRPr kumimoji="0" lang="en-US" altLang="en-US" sz="1800" b="0" i="0" u="none" strike="noStrike" cap="none" normalizeH="0" baseline="0" dirty="0" smtClean="0">
                <a:ln>
                  <a:noFill/>
                </a:ln>
                <a:solidFill>
                  <a:schemeClr val="tx1"/>
                </a:solidFill>
                <a:effectLst/>
                <a:latin typeface="+mn-lt"/>
              </a:endParaRPr>
            </a:p>
          </p:txBody>
        </p:sp>
        <p:sp>
          <p:nvSpPr>
            <p:cNvPr id="133" name="Rectangle 224"/>
            <p:cNvSpPr>
              <a:spLocks noChangeArrowheads="1"/>
            </p:cNvSpPr>
            <p:nvPr/>
          </p:nvSpPr>
          <p:spPr bwMode="auto">
            <a:xfrm>
              <a:off x="10907267" y="20358931"/>
              <a:ext cx="671793" cy="27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rPr>
                <a:t>Low : 1</a:t>
              </a:r>
              <a:endParaRPr kumimoji="0" lang="en-US" altLang="en-US" sz="1800" b="0" i="0" u="none" strike="noStrike" cap="none" normalizeH="0" baseline="0" dirty="0" smtClean="0">
                <a:ln>
                  <a:noFill/>
                </a:ln>
                <a:solidFill>
                  <a:schemeClr val="tx1"/>
                </a:solidFill>
                <a:effectLst/>
                <a:latin typeface="+mn-lt"/>
              </a:endParaRPr>
            </a:p>
          </p:txBody>
        </p:sp>
        <p:sp>
          <p:nvSpPr>
            <p:cNvPr id="134" name="Freeform 225"/>
            <p:cNvSpPr>
              <a:spLocks/>
            </p:cNvSpPr>
            <p:nvPr/>
          </p:nvSpPr>
          <p:spPr bwMode="auto">
            <a:xfrm>
              <a:off x="10018616" y="19401978"/>
              <a:ext cx="3761984" cy="1894379"/>
            </a:xfrm>
            <a:custGeom>
              <a:avLst/>
              <a:gdLst>
                <a:gd name="T0" fmla="*/ 0 w 1923"/>
                <a:gd name="T1" fmla="*/ 633 h 1266"/>
                <a:gd name="T2" fmla="*/ 0 w 1923"/>
                <a:gd name="T3" fmla="*/ 0 h 1266"/>
                <a:gd name="T4" fmla="*/ 1923 w 1923"/>
                <a:gd name="T5" fmla="*/ 0 h 1266"/>
                <a:gd name="T6" fmla="*/ 1923 w 1923"/>
                <a:gd name="T7" fmla="*/ 1266 h 1266"/>
                <a:gd name="T8" fmla="*/ 0 w 1923"/>
                <a:gd name="T9" fmla="*/ 1266 h 1266"/>
                <a:gd name="T10" fmla="*/ 0 w 1923"/>
                <a:gd name="T11" fmla="*/ 633 h 1266"/>
              </a:gdLst>
              <a:ahLst/>
              <a:cxnLst>
                <a:cxn ang="0">
                  <a:pos x="T0" y="T1"/>
                </a:cxn>
                <a:cxn ang="0">
                  <a:pos x="T2" y="T3"/>
                </a:cxn>
                <a:cxn ang="0">
                  <a:pos x="T4" y="T5"/>
                </a:cxn>
                <a:cxn ang="0">
                  <a:pos x="T6" y="T7"/>
                </a:cxn>
                <a:cxn ang="0">
                  <a:pos x="T8" y="T9"/>
                </a:cxn>
                <a:cxn ang="0">
                  <a:pos x="T10" y="T11"/>
                </a:cxn>
              </a:cxnLst>
              <a:rect l="0" t="0" r="r" b="b"/>
              <a:pathLst>
                <a:path w="1923" h="1266">
                  <a:moveTo>
                    <a:pt x="0" y="633"/>
                  </a:moveTo>
                  <a:lnTo>
                    <a:pt x="0" y="0"/>
                  </a:lnTo>
                  <a:lnTo>
                    <a:pt x="1923" y="0"/>
                  </a:lnTo>
                  <a:lnTo>
                    <a:pt x="1923" y="1266"/>
                  </a:lnTo>
                  <a:lnTo>
                    <a:pt x="0" y="1266"/>
                  </a:lnTo>
                  <a:lnTo>
                    <a:pt x="0" y="633"/>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 name="Rectangle 343"/>
            <p:cNvSpPr/>
            <p:nvPr/>
          </p:nvSpPr>
          <p:spPr>
            <a:xfrm>
              <a:off x="10194708" y="20092317"/>
              <a:ext cx="356455" cy="439457"/>
            </a:xfrm>
            <a:prstGeom prst="rect">
              <a:avLst/>
            </a:prstGeom>
            <a:gradFill flip="none" rotWithShape="1">
              <a:gsLst>
                <a:gs pos="0">
                  <a:schemeClr val="accent1">
                    <a:lumMod val="0"/>
                    <a:lumOff val="100000"/>
                  </a:schemeClr>
                </a:gs>
                <a:gs pos="38000">
                  <a:srgbClr val="FF0000"/>
                </a:gs>
                <a:gs pos="100000">
                  <a:srgbClr val="FFC000"/>
                </a:gs>
              </a:gsLst>
              <a:path path="circle">
                <a:fillToRect l="50000" t="-80000" r="50000" b="180000"/>
              </a:path>
              <a:tileRect/>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5" name="Straight Connector 344"/>
            <p:cNvCxnSpPr/>
            <p:nvPr/>
          </p:nvCxnSpPr>
          <p:spPr>
            <a:xfrm>
              <a:off x="10446684" y="20092317"/>
              <a:ext cx="20895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a:off x="10446684" y="20534091"/>
              <a:ext cx="20895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47" name="Rectangle 231"/>
            <p:cNvSpPr>
              <a:spLocks noChangeArrowheads="1"/>
            </p:cNvSpPr>
            <p:nvPr/>
          </p:nvSpPr>
          <p:spPr bwMode="auto">
            <a:xfrm>
              <a:off x="10221283" y="20749796"/>
              <a:ext cx="382587" cy="187735"/>
            </a:xfrm>
            <a:prstGeom prst="rect">
              <a:avLst/>
            </a:prstGeom>
            <a:noFill/>
            <a:ln w="25400">
              <a:solidFill>
                <a:srgbClr val="007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cxnSp>
        <p:nvCxnSpPr>
          <p:cNvPr id="132" name="Straight Connector 131"/>
          <p:cNvCxnSpPr/>
          <p:nvPr/>
        </p:nvCxnSpPr>
        <p:spPr>
          <a:xfrm flipV="1">
            <a:off x="8277908" y="22630896"/>
            <a:ext cx="2514588" cy="1454400"/>
          </a:xfrm>
          <a:prstGeom prst="line">
            <a:avLst/>
          </a:prstGeom>
          <a:ln w="28575">
            <a:solidFill>
              <a:srgbClr val="43CEFF"/>
            </a:solidFill>
          </a:ln>
        </p:spPr>
        <p:style>
          <a:lnRef idx="1">
            <a:schemeClr val="accent1"/>
          </a:lnRef>
          <a:fillRef idx="0">
            <a:schemeClr val="accent1"/>
          </a:fillRef>
          <a:effectRef idx="0">
            <a:schemeClr val="accent1"/>
          </a:effectRef>
          <a:fontRef idx="minor">
            <a:schemeClr val="tx1"/>
          </a:fontRef>
        </p:style>
      </p:cxnSp>
      <p:sp>
        <p:nvSpPr>
          <p:cNvPr id="249" name="Right Arrow 248"/>
          <p:cNvSpPr/>
          <p:nvPr/>
        </p:nvSpPr>
        <p:spPr>
          <a:xfrm rot="5400000">
            <a:off x="13721041" y="23991131"/>
            <a:ext cx="469042" cy="287712"/>
          </a:xfrm>
          <a:prstGeom prst="rightArrow">
            <a:avLst/>
          </a:prstGeom>
          <a:solidFill>
            <a:srgbClr val="43CEFF"/>
          </a:solidFill>
          <a:ln>
            <a:solidFill>
              <a:srgbClr val="43C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3728</TotalTime>
  <Words>757</Words>
  <Application>Microsoft Office PowerPoint</Application>
  <PresentationFormat>Custom</PresentationFormat>
  <Paragraphs>78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Century Gothic</vt:lpstr>
      <vt:lpstr>Garamond</vt:lpstr>
      <vt:lpstr>Questrial</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143</cp:revision>
  <dcterms:created xsi:type="dcterms:W3CDTF">2015-06-02T14:58:58Z</dcterms:created>
  <dcterms:modified xsi:type="dcterms:W3CDTF">2016-04-08T16:30:30Z</dcterms:modified>
</cp:coreProperties>
</file>