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33" d="100"/>
          <a:sy n="33" d="100"/>
        </p:scale>
        <p:origin x="-1504" y="312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40642-E83D-42C9-8677-06D4B5926C47}" type="doc">
      <dgm:prSet loTypeId="urn:microsoft.com/office/officeart/2005/8/layout/chevron1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E0B936F-4C4F-4B33-8F91-D52AB452A2FE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Acquire &amp; Process Ground Truth Data</a:t>
          </a:r>
          <a:endParaRPr lang="en-US" dirty="0">
            <a:latin typeface="+mj-lt"/>
          </a:endParaRPr>
        </a:p>
      </dgm:t>
    </dgm:pt>
    <dgm:pt modelId="{50466DAC-3C3F-44CE-9726-2F9E78538C12}" type="parTrans" cxnId="{ED0B9686-A5D0-499F-824B-CA60BBAA7B30}">
      <dgm:prSet/>
      <dgm:spPr/>
      <dgm:t>
        <a:bodyPr/>
        <a:lstStyle/>
        <a:p>
          <a:endParaRPr lang="en-US"/>
        </a:p>
      </dgm:t>
    </dgm:pt>
    <dgm:pt modelId="{E836FAC0-18D6-4A2B-A072-9085BB0F2CC1}" type="sibTrans" cxnId="{ED0B9686-A5D0-499F-824B-CA60BBAA7B30}">
      <dgm:prSet/>
      <dgm:spPr/>
      <dgm:t>
        <a:bodyPr/>
        <a:lstStyle/>
        <a:p>
          <a:endParaRPr lang="en-US"/>
        </a:p>
      </dgm:t>
    </dgm:pt>
    <dgm:pt modelId="{5193FF42-1E8B-4768-8C89-346EBBF6101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Group Flood Products</a:t>
          </a:r>
          <a:endParaRPr lang="en-US" dirty="0">
            <a:latin typeface="+mj-lt"/>
          </a:endParaRPr>
        </a:p>
      </dgm:t>
    </dgm:pt>
    <dgm:pt modelId="{9A9D58C9-A5C0-4D04-80E3-BD83CA365AA6}" type="parTrans" cxnId="{F52C5DAA-B235-4731-9D6A-994A2B9F1295}">
      <dgm:prSet/>
      <dgm:spPr/>
      <dgm:t>
        <a:bodyPr/>
        <a:lstStyle/>
        <a:p>
          <a:endParaRPr lang="en-US"/>
        </a:p>
      </dgm:t>
    </dgm:pt>
    <dgm:pt modelId="{19E12403-AECE-4A3D-9534-679A903554CA}" type="sibTrans" cxnId="{F52C5DAA-B235-4731-9D6A-994A2B9F1295}">
      <dgm:prSet/>
      <dgm:spPr/>
      <dgm:t>
        <a:bodyPr/>
        <a:lstStyle/>
        <a:p>
          <a:endParaRPr lang="en-US"/>
        </a:p>
      </dgm:t>
    </dgm:pt>
    <dgm:pt modelId="{090D935E-643E-44F8-8BA9-3A4DDB4BAA4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Comparison &amp; Validation</a:t>
          </a:r>
          <a:endParaRPr lang="en-US" dirty="0">
            <a:latin typeface="+mj-lt"/>
          </a:endParaRPr>
        </a:p>
      </dgm:t>
    </dgm:pt>
    <dgm:pt modelId="{170AF6D7-7DDA-4AF1-BBD7-727902F26AD6}" type="parTrans" cxnId="{094B9DAA-0BAF-4EE8-A5F8-E00E544A7B24}">
      <dgm:prSet/>
      <dgm:spPr/>
      <dgm:t>
        <a:bodyPr/>
        <a:lstStyle/>
        <a:p>
          <a:endParaRPr lang="en-US"/>
        </a:p>
      </dgm:t>
    </dgm:pt>
    <dgm:pt modelId="{CF3DBDF9-2B40-412F-9735-22666463DFBA}" type="sibTrans" cxnId="{094B9DAA-0BAF-4EE8-A5F8-E00E544A7B24}">
      <dgm:prSet/>
      <dgm:spPr/>
      <dgm:t>
        <a:bodyPr/>
        <a:lstStyle/>
        <a:p>
          <a:endParaRPr lang="en-US"/>
        </a:p>
      </dgm:t>
    </dgm:pt>
    <dgm:pt modelId="{4D057860-FA02-42BD-90EC-5944340F3918}" type="pres">
      <dgm:prSet presAssocID="{FAD40642-E83D-42C9-8677-06D4B5926C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E5FCE1-CA24-4F75-AC5B-48B3765B2081}" type="pres">
      <dgm:prSet presAssocID="{7E0B936F-4C4F-4B33-8F91-D52AB452A2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669CF-A991-4421-9C7C-3AB242BC6BC8}" type="pres">
      <dgm:prSet presAssocID="{E836FAC0-18D6-4A2B-A072-9085BB0F2CC1}" presName="parTxOnlySpace" presStyleCnt="0"/>
      <dgm:spPr/>
    </dgm:pt>
    <dgm:pt modelId="{A9539FC0-EC9B-4CC7-AA89-1FBE1334C958}" type="pres">
      <dgm:prSet presAssocID="{5193FF42-1E8B-4768-8C89-346EBBF61010}" presName="parTxOnly" presStyleLbl="node1" presStyleIdx="1" presStyleCnt="3" custLinFactNeighborY="2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35ABA-CCB6-4174-89E8-8EB42E966B19}" type="pres">
      <dgm:prSet presAssocID="{19E12403-AECE-4A3D-9534-679A903554CA}" presName="parTxOnlySpace" presStyleCnt="0"/>
      <dgm:spPr/>
    </dgm:pt>
    <dgm:pt modelId="{1BF4A2C9-067A-4931-BD27-97D1312BDB17}" type="pres">
      <dgm:prSet presAssocID="{090D935E-643E-44F8-8BA9-3A4DDB4BAA4C}" presName="parTxOnly" presStyleLbl="node1" presStyleIdx="2" presStyleCnt="3" custLinFactY="6119" custLinFactNeighborX="665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63601-A064-4C11-9996-69AD9913EA13}" type="presOf" srcId="{090D935E-643E-44F8-8BA9-3A4DDB4BAA4C}" destId="{1BF4A2C9-067A-4931-BD27-97D1312BDB17}" srcOrd="0" destOrd="0" presId="urn:microsoft.com/office/officeart/2005/8/layout/chevron1"/>
    <dgm:cxn modelId="{AC075FAE-4460-462B-8CEC-8182998480FD}" type="presOf" srcId="{FAD40642-E83D-42C9-8677-06D4B5926C47}" destId="{4D057860-FA02-42BD-90EC-5944340F3918}" srcOrd="0" destOrd="0" presId="urn:microsoft.com/office/officeart/2005/8/layout/chevron1"/>
    <dgm:cxn modelId="{103AEA87-6270-40C2-A34A-F4D85DF2B07F}" type="presOf" srcId="{5193FF42-1E8B-4768-8C89-346EBBF61010}" destId="{A9539FC0-EC9B-4CC7-AA89-1FBE1334C958}" srcOrd="0" destOrd="0" presId="urn:microsoft.com/office/officeart/2005/8/layout/chevron1"/>
    <dgm:cxn modelId="{7958DA14-8A47-457C-AF55-4FC760D0D409}" type="presOf" srcId="{7E0B936F-4C4F-4B33-8F91-D52AB452A2FE}" destId="{C3E5FCE1-CA24-4F75-AC5B-48B3765B2081}" srcOrd="0" destOrd="0" presId="urn:microsoft.com/office/officeart/2005/8/layout/chevron1"/>
    <dgm:cxn modelId="{094B9DAA-0BAF-4EE8-A5F8-E00E544A7B24}" srcId="{FAD40642-E83D-42C9-8677-06D4B5926C47}" destId="{090D935E-643E-44F8-8BA9-3A4DDB4BAA4C}" srcOrd="2" destOrd="0" parTransId="{170AF6D7-7DDA-4AF1-BBD7-727902F26AD6}" sibTransId="{CF3DBDF9-2B40-412F-9735-22666463DFBA}"/>
    <dgm:cxn modelId="{ED0B9686-A5D0-499F-824B-CA60BBAA7B30}" srcId="{FAD40642-E83D-42C9-8677-06D4B5926C47}" destId="{7E0B936F-4C4F-4B33-8F91-D52AB452A2FE}" srcOrd="0" destOrd="0" parTransId="{50466DAC-3C3F-44CE-9726-2F9E78538C12}" sibTransId="{E836FAC0-18D6-4A2B-A072-9085BB0F2CC1}"/>
    <dgm:cxn modelId="{F52C5DAA-B235-4731-9D6A-994A2B9F1295}" srcId="{FAD40642-E83D-42C9-8677-06D4B5926C47}" destId="{5193FF42-1E8B-4768-8C89-346EBBF61010}" srcOrd="1" destOrd="0" parTransId="{9A9D58C9-A5C0-4D04-80E3-BD83CA365AA6}" sibTransId="{19E12403-AECE-4A3D-9534-679A903554CA}"/>
    <dgm:cxn modelId="{E5D2DBE3-8EF7-41B2-B8D8-6F156696FA9F}" type="presParOf" srcId="{4D057860-FA02-42BD-90EC-5944340F3918}" destId="{C3E5FCE1-CA24-4F75-AC5B-48B3765B2081}" srcOrd="0" destOrd="0" presId="urn:microsoft.com/office/officeart/2005/8/layout/chevron1"/>
    <dgm:cxn modelId="{EFE7ADA3-E3D4-4B6C-9F2A-37D3F4B50E7B}" type="presParOf" srcId="{4D057860-FA02-42BD-90EC-5944340F3918}" destId="{139669CF-A991-4421-9C7C-3AB242BC6BC8}" srcOrd="1" destOrd="0" presId="urn:microsoft.com/office/officeart/2005/8/layout/chevron1"/>
    <dgm:cxn modelId="{63FD3129-3CCD-447A-AA9E-1DFF6AEA8B78}" type="presParOf" srcId="{4D057860-FA02-42BD-90EC-5944340F3918}" destId="{A9539FC0-EC9B-4CC7-AA89-1FBE1334C958}" srcOrd="2" destOrd="0" presId="urn:microsoft.com/office/officeart/2005/8/layout/chevron1"/>
    <dgm:cxn modelId="{24E5D352-D304-41F7-A4DE-EAF9404408B5}" type="presParOf" srcId="{4D057860-FA02-42BD-90EC-5944340F3918}" destId="{C8035ABA-CCB6-4174-89E8-8EB42E966B19}" srcOrd="3" destOrd="0" presId="urn:microsoft.com/office/officeart/2005/8/layout/chevron1"/>
    <dgm:cxn modelId="{E0657C70-AFE7-463E-B5BB-78FE0D52CF6E}" type="presParOf" srcId="{4D057860-FA02-42BD-90EC-5944340F3918}" destId="{1BF4A2C9-067A-4931-BD27-97D1312BDB1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D89A5-0EAA-4753-8FAC-2B89FA5FC1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62D07-B9F6-41D6-B47E-F92F0A7C5540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2606A1BB-2C48-4D4B-81CA-13511881C70C}" type="parTrans" cxnId="{1DB9EC5C-BD2E-43C3-9C20-BEA24A354A32}">
      <dgm:prSet/>
      <dgm:spPr/>
      <dgm:t>
        <a:bodyPr/>
        <a:lstStyle/>
        <a:p>
          <a:endParaRPr lang="en-US"/>
        </a:p>
      </dgm:t>
    </dgm:pt>
    <dgm:pt modelId="{2C9D785C-2F8F-4151-9960-66F783CB7862}" type="sibTrans" cxnId="{1DB9EC5C-BD2E-43C3-9C20-BEA24A354A32}">
      <dgm:prSet/>
      <dgm:spPr/>
      <dgm:t>
        <a:bodyPr/>
        <a:lstStyle/>
        <a:p>
          <a:endParaRPr lang="en-US"/>
        </a:p>
      </dgm:t>
    </dgm:pt>
    <dgm:pt modelId="{E0B9EBD0-3D3A-4911-AD02-6D31899A5643}">
      <dgm:prSet phldrT="[Text]" phldr="1"/>
      <dgm:spPr>
        <a:noFill/>
      </dgm:spPr>
      <dgm:t>
        <a:bodyPr/>
        <a:lstStyle/>
        <a:p>
          <a:endParaRPr lang="en-US"/>
        </a:p>
      </dgm:t>
    </dgm:pt>
    <dgm:pt modelId="{F9508B84-2807-464B-92C6-14D6C4742064}" type="parTrans" cxnId="{F985FDF2-A17F-4441-AFC0-839DE060E54A}">
      <dgm:prSet/>
      <dgm:spPr/>
      <dgm:t>
        <a:bodyPr/>
        <a:lstStyle/>
        <a:p>
          <a:endParaRPr lang="en-US"/>
        </a:p>
      </dgm:t>
    </dgm:pt>
    <dgm:pt modelId="{E51E5BF9-BBBD-46A6-A70A-8FB620A9672F}" type="sibTrans" cxnId="{F985FDF2-A17F-4441-AFC0-839DE060E54A}">
      <dgm:prSet/>
      <dgm:spPr/>
      <dgm:t>
        <a:bodyPr/>
        <a:lstStyle/>
        <a:p>
          <a:endParaRPr lang="en-US"/>
        </a:p>
      </dgm:t>
    </dgm:pt>
    <dgm:pt modelId="{D4E68540-2F64-4D0C-A5FF-FB7CC7323376}">
      <dgm:prSet phldrT="[Text]" custT="1"/>
      <dgm:spPr/>
      <dgm:t>
        <a:bodyPr/>
        <a:lstStyle/>
        <a:p>
          <a:r>
            <a:rPr lang="en-US" sz="1600" dirty="0" smtClean="0"/>
            <a:t>Flooded Villages Layer</a:t>
          </a:r>
          <a:endParaRPr lang="en-US" sz="1600" dirty="0"/>
        </a:p>
      </dgm:t>
    </dgm:pt>
    <dgm:pt modelId="{92ECDE10-97DD-4B9C-A026-032B78DC723D}" type="parTrans" cxnId="{CE59B7DF-F67A-433A-AA34-F09D9106E817}">
      <dgm:prSet/>
      <dgm:spPr/>
      <dgm:t>
        <a:bodyPr/>
        <a:lstStyle/>
        <a:p>
          <a:endParaRPr lang="en-US"/>
        </a:p>
      </dgm:t>
    </dgm:pt>
    <dgm:pt modelId="{F76255B2-EF1E-433E-896F-BD8CBD6445B3}" type="sibTrans" cxnId="{CE59B7DF-F67A-433A-AA34-F09D9106E817}">
      <dgm:prSet/>
      <dgm:spPr/>
      <dgm:t>
        <a:bodyPr/>
        <a:lstStyle/>
        <a:p>
          <a:endParaRPr lang="en-US"/>
        </a:p>
      </dgm:t>
    </dgm:pt>
    <dgm:pt modelId="{38A49761-88DF-4D60-B2D4-4759805079D6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F47B9C2F-E90C-422B-983C-70F654E7F4C2}" type="parTrans" cxnId="{57BEB5E1-1211-4FAC-AE47-2E373639771F}">
      <dgm:prSet/>
      <dgm:spPr/>
      <dgm:t>
        <a:bodyPr/>
        <a:lstStyle/>
        <a:p>
          <a:endParaRPr lang="en-US"/>
        </a:p>
      </dgm:t>
    </dgm:pt>
    <dgm:pt modelId="{B6434146-3EAA-40A2-A8CB-7C5307267200}" type="sibTrans" cxnId="{57BEB5E1-1211-4FAC-AE47-2E373639771F}">
      <dgm:prSet/>
      <dgm:spPr/>
      <dgm:t>
        <a:bodyPr/>
        <a:lstStyle/>
        <a:p>
          <a:endParaRPr lang="en-US"/>
        </a:p>
      </dgm:t>
    </dgm:pt>
    <dgm:pt modelId="{422AEB4A-D7A8-4FBD-B610-F3B247D0CEE2}">
      <dgm:prSet phldrT="[Text]" custT="1"/>
      <dgm:spPr/>
      <dgm:t>
        <a:bodyPr/>
        <a:lstStyle/>
        <a:p>
          <a:r>
            <a:rPr lang="en-US" sz="1600" dirty="0" smtClean="0"/>
            <a:t>Flood Detection Products (RADARSAT, RADARSAT-2, </a:t>
          </a:r>
          <a:r>
            <a:rPr lang="en-US" sz="1600" dirty="0" err="1" smtClean="0"/>
            <a:t>TerraSAR</a:t>
          </a:r>
          <a:r>
            <a:rPr lang="en-US" sz="1600" dirty="0" smtClean="0"/>
            <a:t>-X, DFO, NRT-GFM, GFMS-FD, &amp; GFMS-I)</a:t>
          </a:r>
          <a:endParaRPr lang="en-US" sz="1600" dirty="0"/>
        </a:p>
      </dgm:t>
    </dgm:pt>
    <dgm:pt modelId="{E7CED1F5-232F-463F-8145-98160FF48415}" type="parTrans" cxnId="{B1213C00-6008-4A9E-B287-7DB253A5BCE8}">
      <dgm:prSet/>
      <dgm:spPr/>
      <dgm:t>
        <a:bodyPr/>
        <a:lstStyle/>
        <a:p>
          <a:endParaRPr lang="en-US"/>
        </a:p>
      </dgm:t>
    </dgm:pt>
    <dgm:pt modelId="{C87C3384-39F8-43C7-9633-28DF6ED3955C}" type="sibTrans" cxnId="{B1213C00-6008-4A9E-B287-7DB253A5BCE8}">
      <dgm:prSet/>
      <dgm:spPr/>
      <dgm:t>
        <a:bodyPr/>
        <a:lstStyle/>
        <a:p>
          <a:endParaRPr lang="en-US"/>
        </a:p>
      </dgm:t>
    </dgm:pt>
    <dgm:pt modelId="{00904935-33CD-4F4D-A802-BF5D47878F38}">
      <dgm:prSet phldrT="[Text]" custT="1"/>
      <dgm:spPr/>
      <dgm:t>
        <a:bodyPr/>
        <a:lstStyle/>
        <a:p>
          <a:r>
            <a:rPr lang="en-US" sz="1600" dirty="0" smtClean="0"/>
            <a:t>Shelter Sites Layer</a:t>
          </a:r>
          <a:endParaRPr lang="en-US" sz="1600" dirty="0"/>
        </a:p>
      </dgm:t>
    </dgm:pt>
    <dgm:pt modelId="{DD5AFB63-8802-460B-A6CC-010FDEB511C2}" type="sibTrans" cxnId="{5CAED81E-B108-4F9E-81C7-66AE2E33F4A0}">
      <dgm:prSet/>
      <dgm:spPr/>
      <dgm:t>
        <a:bodyPr/>
        <a:lstStyle/>
        <a:p>
          <a:endParaRPr lang="en-US"/>
        </a:p>
      </dgm:t>
    </dgm:pt>
    <dgm:pt modelId="{3F87F3B5-7532-4D9F-BA74-A812902EFB29}" type="parTrans" cxnId="{5CAED81E-B108-4F9E-81C7-66AE2E33F4A0}">
      <dgm:prSet/>
      <dgm:spPr/>
      <dgm:t>
        <a:bodyPr/>
        <a:lstStyle/>
        <a:p>
          <a:endParaRPr lang="en-US"/>
        </a:p>
      </dgm:t>
    </dgm:pt>
    <dgm:pt modelId="{A5439FA8-7012-41DC-9475-80036213992B}">
      <dgm:prSet phldrT="[Text]" custT="1"/>
      <dgm:spPr/>
      <dgm:t>
        <a:bodyPr/>
        <a:lstStyle/>
        <a:p>
          <a:r>
            <a:rPr lang="en-US" sz="1600" dirty="0" smtClean="0"/>
            <a:t>Base Layer (Open Street Map)</a:t>
          </a:r>
          <a:endParaRPr lang="en-US" sz="1600" dirty="0"/>
        </a:p>
      </dgm:t>
    </dgm:pt>
    <dgm:pt modelId="{151723E4-E9E3-4558-869C-E9489BF363A1}" type="parTrans" cxnId="{753C11D3-5471-4C24-A30F-66DE090F31CE}">
      <dgm:prSet/>
      <dgm:spPr/>
      <dgm:t>
        <a:bodyPr/>
        <a:lstStyle/>
        <a:p>
          <a:endParaRPr lang="en-US"/>
        </a:p>
      </dgm:t>
    </dgm:pt>
    <dgm:pt modelId="{14FB4A00-C9EA-4525-80FC-B4E73F9236F4}" type="sibTrans" cxnId="{753C11D3-5471-4C24-A30F-66DE090F31CE}">
      <dgm:prSet/>
      <dgm:spPr/>
      <dgm:t>
        <a:bodyPr/>
        <a:lstStyle/>
        <a:p>
          <a:endParaRPr lang="en-US"/>
        </a:p>
      </dgm:t>
    </dgm:pt>
    <dgm:pt modelId="{9BC0730C-41B9-43C5-BFEA-B5C8D353F165}">
      <dgm:prSet phldrT="[Text]"/>
      <dgm:spPr>
        <a:noFill/>
      </dgm:spPr>
      <dgm:t>
        <a:bodyPr/>
        <a:lstStyle/>
        <a:p>
          <a:endParaRPr lang="en-US" dirty="0"/>
        </a:p>
      </dgm:t>
    </dgm:pt>
    <dgm:pt modelId="{FEC85D8D-0058-45B2-BCE3-5A1BBC347C09}" type="sibTrans" cxnId="{266DF9CC-E0B9-4C8F-A6D9-D26785E6433F}">
      <dgm:prSet/>
      <dgm:spPr/>
      <dgm:t>
        <a:bodyPr/>
        <a:lstStyle/>
        <a:p>
          <a:endParaRPr lang="en-US"/>
        </a:p>
      </dgm:t>
    </dgm:pt>
    <dgm:pt modelId="{EEF6D0E3-6288-4B69-924F-42DA3E39D65E}" type="parTrans" cxnId="{266DF9CC-E0B9-4C8F-A6D9-D26785E6433F}">
      <dgm:prSet/>
      <dgm:spPr/>
      <dgm:t>
        <a:bodyPr/>
        <a:lstStyle/>
        <a:p>
          <a:endParaRPr lang="en-US"/>
        </a:p>
      </dgm:t>
    </dgm:pt>
    <dgm:pt modelId="{F56EAC08-F270-442E-B710-15B25D6DB1D9}" type="pres">
      <dgm:prSet presAssocID="{866D89A5-0EAA-4753-8FAC-2B89FA5FC1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9CE00-1B50-4A1F-AE5E-EE6230B3857E}" type="pres">
      <dgm:prSet presAssocID="{FDE62D07-B9F6-41D6-B47E-F92F0A7C5540}" presName="composite" presStyleCnt="0"/>
      <dgm:spPr/>
    </dgm:pt>
    <dgm:pt modelId="{2C5DAE1E-573E-40B5-B813-A936A81A599D}" type="pres">
      <dgm:prSet presAssocID="{FDE62D07-B9F6-41D6-B47E-F92F0A7C554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C8B93-B984-4D36-A458-44EB515206FD}" type="pres">
      <dgm:prSet presAssocID="{FDE62D07-B9F6-41D6-B47E-F92F0A7C554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C7A73-A1AA-4BBA-B948-04B35335367B}" type="pres">
      <dgm:prSet presAssocID="{2C9D785C-2F8F-4151-9960-66F783CB7862}" presName="sp" presStyleCnt="0"/>
      <dgm:spPr/>
    </dgm:pt>
    <dgm:pt modelId="{0801C979-2596-40E6-971C-8C7E8F683C5F}" type="pres">
      <dgm:prSet presAssocID="{E0B9EBD0-3D3A-4911-AD02-6D31899A5643}" presName="composite" presStyleCnt="0"/>
      <dgm:spPr/>
    </dgm:pt>
    <dgm:pt modelId="{CC177D22-5551-4C41-8806-E7BB65560081}" type="pres">
      <dgm:prSet presAssocID="{E0B9EBD0-3D3A-4911-AD02-6D31899A564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908D5-56A0-436D-88ED-146C0CDEC4BA}" type="pres">
      <dgm:prSet presAssocID="{E0B9EBD0-3D3A-4911-AD02-6D31899A564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11E7F-0B03-4079-8693-881B425EC8D4}" type="pres">
      <dgm:prSet presAssocID="{E51E5BF9-BBBD-46A6-A70A-8FB620A9672F}" presName="sp" presStyleCnt="0"/>
      <dgm:spPr/>
    </dgm:pt>
    <dgm:pt modelId="{7D791DF0-34F2-45FF-B21C-B312EA5AEDFA}" type="pres">
      <dgm:prSet presAssocID="{38A49761-88DF-4D60-B2D4-4759805079D6}" presName="composite" presStyleCnt="0"/>
      <dgm:spPr/>
    </dgm:pt>
    <dgm:pt modelId="{6B26B7FA-553A-4724-91EE-E4EB4094FF18}" type="pres">
      <dgm:prSet presAssocID="{38A49761-88DF-4D60-B2D4-4759805079D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A31D8-D13B-4A55-8C5C-8BFD13100C3A}" type="pres">
      <dgm:prSet presAssocID="{38A49761-88DF-4D60-B2D4-4759805079D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0E048-E2B7-479D-AF65-D8DA96AF3A9B}" type="pres">
      <dgm:prSet presAssocID="{B6434146-3EAA-40A2-A8CB-7C5307267200}" presName="sp" presStyleCnt="0"/>
      <dgm:spPr/>
    </dgm:pt>
    <dgm:pt modelId="{4EA783CF-62D8-44D9-B294-5825608E3472}" type="pres">
      <dgm:prSet presAssocID="{9BC0730C-41B9-43C5-BFEA-B5C8D353F165}" presName="composite" presStyleCnt="0"/>
      <dgm:spPr/>
    </dgm:pt>
    <dgm:pt modelId="{4E809204-0F95-46CF-96B6-37525F4CC144}" type="pres">
      <dgm:prSet presAssocID="{9BC0730C-41B9-43C5-BFEA-B5C8D353F1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FC21C-3DCA-4BF8-B246-2A6F823F0099}" type="pres">
      <dgm:prSet presAssocID="{9BC0730C-41B9-43C5-BFEA-B5C8D353F1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7D165-D62C-4701-9011-41A2208D9FCB}" type="presOf" srcId="{422AEB4A-D7A8-4FBD-B610-F3B247D0CEE2}" destId="{97CA31D8-D13B-4A55-8C5C-8BFD13100C3A}" srcOrd="0" destOrd="0" presId="urn:microsoft.com/office/officeart/2005/8/layout/chevron2"/>
    <dgm:cxn modelId="{95708269-EC4E-4DEA-90FC-70ADFAC6A79C}" type="presOf" srcId="{E0B9EBD0-3D3A-4911-AD02-6D31899A5643}" destId="{CC177D22-5551-4C41-8806-E7BB65560081}" srcOrd="0" destOrd="0" presId="urn:microsoft.com/office/officeart/2005/8/layout/chevron2"/>
    <dgm:cxn modelId="{CB94C4E3-1F2D-44EC-BF9B-7FE0878BE7A0}" type="presOf" srcId="{9BC0730C-41B9-43C5-BFEA-B5C8D353F165}" destId="{4E809204-0F95-46CF-96B6-37525F4CC144}" srcOrd="0" destOrd="0" presId="urn:microsoft.com/office/officeart/2005/8/layout/chevron2"/>
    <dgm:cxn modelId="{266DF9CC-E0B9-4C8F-A6D9-D26785E6433F}" srcId="{866D89A5-0EAA-4753-8FAC-2B89FA5FC179}" destId="{9BC0730C-41B9-43C5-BFEA-B5C8D353F165}" srcOrd="3" destOrd="0" parTransId="{EEF6D0E3-6288-4B69-924F-42DA3E39D65E}" sibTransId="{FEC85D8D-0058-45B2-BCE3-5A1BBC347C09}"/>
    <dgm:cxn modelId="{57BEB5E1-1211-4FAC-AE47-2E373639771F}" srcId="{866D89A5-0EAA-4753-8FAC-2B89FA5FC179}" destId="{38A49761-88DF-4D60-B2D4-4759805079D6}" srcOrd="2" destOrd="0" parTransId="{F47B9C2F-E90C-422B-983C-70F654E7F4C2}" sibTransId="{B6434146-3EAA-40A2-A8CB-7C5307267200}"/>
    <dgm:cxn modelId="{B1213C00-6008-4A9E-B287-7DB253A5BCE8}" srcId="{38A49761-88DF-4D60-B2D4-4759805079D6}" destId="{422AEB4A-D7A8-4FBD-B610-F3B247D0CEE2}" srcOrd="0" destOrd="0" parTransId="{E7CED1F5-232F-463F-8145-98160FF48415}" sibTransId="{C87C3384-39F8-43C7-9633-28DF6ED3955C}"/>
    <dgm:cxn modelId="{2988B577-5D3B-4B38-8FD3-46E164D423D9}" type="presOf" srcId="{FDE62D07-B9F6-41D6-B47E-F92F0A7C5540}" destId="{2C5DAE1E-573E-40B5-B813-A936A81A599D}" srcOrd="0" destOrd="0" presId="urn:microsoft.com/office/officeart/2005/8/layout/chevron2"/>
    <dgm:cxn modelId="{481D9838-0353-4D87-9237-FCBA97938BF0}" type="presOf" srcId="{866D89A5-0EAA-4753-8FAC-2B89FA5FC179}" destId="{F56EAC08-F270-442E-B710-15B25D6DB1D9}" srcOrd="0" destOrd="0" presId="urn:microsoft.com/office/officeart/2005/8/layout/chevron2"/>
    <dgm:cxn modelId="{15D63F15-5CC7-4387-9A2C-97A8CA808F37}" type="presOf" srcId="{A5439FA8-7012-41DC-9475-80036213992B}" destId="{4C4FC21C-3DCA-4BF8-B246-2A6F823F0099}" srcOrd="0" destOrd="0" presId="urn:microsoft.com/office/officeart/2005/8/layout/chevron2"/>
    <dgm:cxn modelId="{4115149C-9A17-4CC0-A257-627E08C18D7A}" type="presOf" srcId="{38A49761-88DF-4D60-B2D4-4759805079D6}" destId="{6B26B7FA-553A-4724-91EE-E4EB4094FF18}" srcOrd="0" destOrd="0" presId="urn:microsoft.com/office/officeart/2005/8/layout/chevron2"/>
    <dgm:cxn modelId="{CE59B7DF-F67A-433A-AA34-F09D9106E817}" srcId="{E0B9EBD0-3D3A-4911-AD02-6D31899A5643}" destId="{D4E68540-2F64-4D0C-A5FF-FB7CC7323376}" srcOrd="0" destOrd="0" parTransId="{92ECDE10-97DD-4B9C-A026-032B78DC723D}" sibTransId="{F76255B2-EF1E-433E-896F-BD8CBD6445B3}"/>
    <dgm:cxn modelId="{5CAED81E-B108-4F9E-81C7-66AE2E33F4A0}" srcId="{FDE62D07-B9F6-41D6-B47E-F92F0A7C5540}" destId="{00904935-33CD-4F4D-A802-BF5D47878F38}" srcOrd="0" destOrd="0" parTransId="{3F87F3B5-7532-4D9F-BA74-A812902EFB29}" sibTransId="{DD5AFB63-8802-460B-A6CC-010FDEB511C2}"/>
    <dgm:cxn modelId="{FF1544BF-2A1D-4332-A94B-E3D4F23C2DFE}" type="presOf" srcId="{00904935-33CD-4F4D-A802-BF5D47878F38}" destId="{9D2C8B93-B984-4D36-A458-44EB515206FD}" srcOrd="0" destOrd="0" presId="urn:microsoft.com/office/officeart/2005/8/layout/chevron2"/>
    <dgm:cxn modelId="{F985FDF2-A17F-4441-AFC0-839DE060E54A}" srcId="{866D89A5-0EAA-4753-8FAC-2B89FA5FC179}" destId="{E0B9EBD0-3D3A-4911-AD02-6D31899A5643}" srcOrd="1" destOrd="0" parTransId="{F9508B84-2807-464B-92C6-14D6C4742064}" sibTransId="{E51E5BF9-BBBD-46A6-A70A-8FB620A9672F}"/>
    <dgm:cxn modelId="{41FB6B9D-3CE1-46DC-A674-601121CF57E7}" type="presOf" srcId="{D4E68540-2F64-4D0C-A5FF-FB7CC7323376}" destId="{12C908D5-56A0-436D-88ED-146C0CDEC4BA}" srcOrd="0" destOrd="0" presId="urn:microsoft.com/office/officeart/2005/8/layout/chevron2"/>
    <dgm:cxn modelId="{753C11D3-5471-4C24-A30F-66DE090F31CE}" srcId="{9BC0730C-41B9-43C5-BFEA-B5C8D353F165}" destId="{A5439FA8-7012-41DC-9475-80036213992B}" srcOrd="0" destOrd="0" parTransId="{151723E4-E9E3-4558-869C-E9489BF363A1}" sibTransId="{14FB4A00-C9EA-4525-80FC-B4E73F9236F4}"/>
    <dgm:cxn modelId="{1DB9EC5C-BD2E-43C3-9C20-BEA24A354A32}" srcId="{866D89A5-0EAA-4753-8FAC-2B89FA5FC179}" destId="{FDE62D07-B9F6-41D6-B47E-F92F0A7C5540}" srcOrd="0" destOrd="0" parTransId="{2606A1BB-2C48-4D4B-81CA-13511881C70C}" sibTransId="{2C9D785C-2F8F-4151-9960-66F783CB7862}"/>
    <dgm:cxn modelId="{7996D28F-8E28-4F6A-B320-8FE464C7FA19}" type="presParOf" srcId="{F56EAC08-F270-442E-B710-15B25D6DB1D9}" destId="{2069CE00-1B50-4A1F-AE5E-EE6230B3857E}" srcOrd="0" destOrd="0" presId="urn:microsoft.com/office/officeart/2005/8/layout/chevron2"/>
    <dgm:cxn modelId="{8C2AAAE3-6334-4B95-9C49-88F44895969B}" type="presParOf" srcId="{2069CE00-1B50-4A1F-AE5E-EE6230B3857E}" destId="{2C5DAE1E-573E-40B5-B813-A936A81A599D}" srcOrd="0" destOrd="0" presId="urn:microsoft.com/office/officeart/2005/8/layout/chevron2"/>
    <dgm:cxn modelId="{C418F90D-4AB6-4FE0-B00D-7DBF2052F618}" type="presParOf" srcId="{2069CE00-1B50-4A1F-AE5E-EE6230B3857E}" destId="{9D2C8B93-B984-4D36-A458-44EB515206FD}" srcOrd="1" destOrd="0" presId="urn:microsoft.com/office/officeart/2005/8/layout/chevron2"/>
    <dgm:cxn modelId="{6AC698C6-5F94-43B4-9678-5AAC0F618EFC}" type="presParOf" srcId="{F56EAC08-F270-442E-B710-15B25D6DB1D9}" destId="{FB5C7A73-A1AA-4BBA-B948-04B35335367B}" srcOrd="1" destOrd="0" presId="urn:microsoft.com/office/officeart/2005/8/layout/chevron2"/>
    <dgm:cxn modelId="{E2BD7DE7-049E-4FE5-BC26-8D9739631161}" type="presParOf" srcId="{F56EAC08-F270-442E-B710-15B25D6DB1D9}" destId="{0801C979-2596-40E6-971C-8C7E8F683C5F}" srcOrd="2" destOrd="0" presId="urn:microsoft.com/office/officeart/2005/8/layout/chevron2"/>
    <dgm:cxn modelId="{BB31DD5B-6EC3-4C80-ABC0-01584C34F161}" type="presParOf" srcId="{0801C979-2596-40E6-971C-8C7E8F683C5F}" destId="{CC177D22-5551-4C41-8806-E7BB65560081}" srcOrd="0" destOrd="0" presId="urn:microsoft.com/office/officeart/2005/8/layout/chevron2"/>
    <dgm:cxn modelId="{F8B09776-4694-4CB2-9595-99D54BC4F23A}" type="presParOf" srcId="{0801C979-2596-40E6-971C-8C7E8F683C5F}" destId="{12C908D5-56A0-436D-88ED-146C0CDEC4BA}" srcOrd="1" destOrd="0" presId="urn:microsoft.com/office/officeart/2005/8/layout/chevron2"/>
    <dgm:cxn modelId="{2AD0A317-D445-4C60-B4EE-43994A29165E}" type="presParOf" srcId="{F56EAC08-F270-442E-B710-15B25D6DB1D9}" destId="{2C711E7F-0B03-4079-8693-881B425EC8D4}" srcOrd="3" destOrd="0" presId="urn:microsoft.com/office/officeart/2005/8/layout/chevron2"/>
    <dgm:cxn modelId="{FB023250-F6F9-4720-86E4-9A85F17F1411}" type="presParOf" srcId="{F56EAC08-F270-442E-B710-15B25D6DB1D9}" destId="{7D791DF0-34F2-45FF-B21C-B312EA5AEDFA}" srcOrd="4" destOrd="0" presId="urn:microsoft.com/office/officeart/2005/8/layout/chevron2"/>
    <dgm:cxn modelId="{A8C1999E-205C-4C59-BF03-1EB821DCE40D}" type="presParOf" srcId="{7D791DF0-34F2-45FF-B21C-B312EA5AEDFA}" destId="{6B26B7FA-553A-4724-91EE-E4EB4094FF18}" srcOrd="0" destOrd="0" presId="urn:microsoft.com/office/officeart/2005/8/layout/chevron2"/>
    <dgm:cxn modelId="{8B16FE80-478C-4960-A49A-33FC3A4B831B}" type="presParOf" srcId="{7D791DF0-34F2-45FF-B21C-B312EA5AEDFA}" destId="{97CA31D8-D13B-4A55-8C5C-8BFD13100C3A}" srcOrd="1" destOrd="0" presId="urn:microsoft.com/office/officeart/2005/8/layout/chevron2"/>
    <dgm:cxn modelId="{C94E123E-9F51-40DA-A288-840549B91240}" type="presParOf" srcId="{F56EAC08-F270-442E-B710-15B25D6DB1D9}" destId="{37E0E048-E2B7-479D-AF65-D8DA96AF3A9B}" srcOrd="5" destOrd="0" presId="urn:microsoft.com/office/officeart/2005/8/layout/chevron2"/>
    <dgm:cxn modelId="{ED446D7F-F217-4F25-A8C7-67A1BBDED33B}" type="presParOf" srcId="{F56EAC08-F270-442E-B710-15B25D6DB1D9}" destId="{4EA783CF-62D8-44D9-B294-5825608E3472}" srcOrd="6" destOrd="0" presId="urn:microsoft.com/office/officeart/2005/8/layout/chevron2"/>
    <dgm:cxn modelId="{E13EA257-1D2A-4C44-9EF8-AB86CB269F05}" type="presParOf" srcId="{4EA783CF-62D8-44D9-B294-5825608E3472}" destId="{4E809204-0F95-46CF-96B6-37525F4CC144}" srcOrd="0" destOrd="0" presId="urn:microsoft.com/office/officeart/2005/8/layout/chevron2"/>
    <dgm:cxn modelId="{640F2012-61D5-4B9C-A6FC-4A534DDB71D5}" type="presParOf" srcId="{4EA783CF-62D8-44D9-B294-5825608E3472}" destId="{4C4FC21C-3DCA-4BF8-B246-2A6F823F00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5FCE1-CA24-4F75-AC5B-48B3765B2081}">
      <dsp:nvSpPr>
        <dsp:cNvPr id="0" name=""/>
        <dsp:cNvSpPr/>
      </dsp:nvSpPr>
      <dsp:spPr>
        <a:xfrm>
          <a:off x="3706" y="0"/>
          <a:ext cx="4516345" cy="65680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Acquire &amp; Process Ground Truth Data</a:t>
          </a:r>
          <a:endParaRPr lang="en-US" sz="2100" kern="1200" dirty="0">
            <a:latin typeface="+mj-lt"/>
          </a:endParaRPr>
        </a:p>
      </dsp:txBody>
      <dsp:txXfrm>
        <a:off x="332107" y="0"/>
        <a:ext cx="3859544" cy="656801"/>
      </dsp:txXfrm>
    </dsp:sp>
    <dsp:sp modelId="{A9539FC0-EC9B-4CC7-AA89-1FBE1334C958}">
      <dsp:nvSpPr>
        <dsp:cNvPr id="0" name=""/>
        <dsp:cNvSpPr/>
      </dsp:nvSpPr>
      <dsp:spPr>
        <a:xfrm>
          <a:off x="4068417" y="0"/>
          <a:ext cx="4516345" cy="65680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4329"/>
                <a:satOff val="-5126"/>
                <a:lumOff val="139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4329"/>
                <a:satOff val="-5126"/>
                <a:lumOff val="139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4329"/>
                <a:satOff val="-5126"/>
                <a:lumOff val="139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Group Flood Products</a:t>
          </a:r>
          <a:endParaRPr lang="en-US" sz="2100" kern="1200" dirty="0">
            <a:latin typeface="+mj-lt"/>
          </a:endParaRPr>
        </a:p>
      </dsp:txBody>
      <dsp:txXfrm>
        <a:off x="4396818" y="0"/>
        <a:ext cx="3859544" cy="656801"/>
      </dsp:txXfrm>
    </dsp:sp>
    <dsp:sp modelId="{1BF4A2C9-067A-4931-BD27-97D1312BDB17}">
      <dsp:nvSpPr>
        <dsp:cNvPr id="0" name=""/>
        <dsp:cNvSpPr/>
      </dsp:nvSpPr>
      <dsp:spPr>
        <a:xfrm>
          <a:off x="8136835" y="0"/>
          <a:ext cx="4516345" cy="65680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68658"/>
                <a:satOff val="-10252"/>
                <a:lumOff val="278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68658"/>
                <a:satOff val="-10252"/>
                <a:lumOff val="278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68658"/>
                <a:satOff val="-10252"/>
                <a:lumOff val="278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+mj-lt"/>
            </a:rPr>
            <a:t>Comparison &amp; Validation</a:t>
          </a:r>
          <a:endParaRPr lang="en-US" sz="2100" kern="1200" dirty="0">
            <a:latin typeface="+mj-lt"/>
          </a:endParaRPr>
        </a:p>
      </dsp:txBody>
      <dsp:txXfrm>
        <a:off x="8465236" y="0"/>
        <a:ext cx="3859544" cy="656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DAE1E-573E-40B5-B813-A936A81A599D}">
      <dsp:nvSpPr>
        <dsp:cNvPr id="0" name=""/>
        <dsp:cNvSpPr/>
      </dsp:nvSpPr>
      <dsp:spPr>
        <a:xfrm rot="5400000">
          <a:off x="-206365" y="213202"/>
          <a:ext cx="1375770" cy="963039"/>
        </a:xfrm>
        <a:prstGeom prst="chevron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488357"/>
        <a:ext cx="963039" cy="412731"/>
      </dsp:txXfrm>
    </dsp:sp>
    <dsp:sp modelId="{9D2C8B93-B984-4D36-A458-44EB515206FD}">
      <dsp:nvSpPr>
        <dsp:cNvPr id="0" name=""/>
        <dsp:cNvSpPr/>
      </dsp:nvSpPr>
      <dsp:spPr>
        <a:xfrm rot="5400000">
          <a:off x="2171415" y="-1201538"/>
          <a:ext cx="894251" cy="331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Shelter Sites Layer</a:t>
          </a:r>
          <a:endParaRPr lang="en-US" sz="1600" kern="1200" dirty="0"/>
        </a:p>
      </dsp:txBody>
      <dsp:txXfrm rot="-5400000">
        <a:off x="963040" y="50491"/>
        <a:ext cx="3267348" cy="806943"/>
      </dsp:txXfrm>
    </dsp:sp>
    <dsp:sp modelId="{CC177D22-5551-4C41-8806-E7BB65560081}">
      <dsp:nvSpPr>
        <dsp:cNvPr id="0" name=""/>
        <dsp:cNvSpPr/>
      </dsp:nvSpPr>
      <dsp:spPr>
        <a:xfrm rot="5400000">
          <a:off x="-206365" y="1443947"/>
          <a:ext cx="1375770" cy="963039"/>
        </a:xfrm>
        <a:prstGeom prst="chevron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-5400000">
        <a:off x="1" y="1719102"/>
        <a:ext cx="963039" cy="412731"/>
      </dsp:txXfrm>
    </dsp:sp>
    <dsp:sp modelId="{12C908D5-56A0-436D-88ED-146C0CDEC4BA}">
      <dsp:nvSpPr>
        <dsp:cNvPr id="0" name=""/>
        <dsp:cNvSpPr/>
      </dsp:nvSpPr>
      <dsp:spPr>
        <a:xfrm rot="5400000">
          <a:off x="2171415" y="29206"/>
          <a:ext cx="894251" cy="331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Flooded Villages Layer</a:t>
          </a:r>
          <a:endParaRPr lang="en-US" sz="1600" kern="1200" dirty="0"/>
        </a:p>
      </dsp:txBody>
      <dsp:txXfrm rot="-5400000">
        <a:off x="963040" y="1281235"/>
        <a:ext cx="3267348" cy="806943"/>
      </dsp:txXfrm>
    </dsp:sp>
    <dsp:sp modelId="{6B26B7FA-553A-4724-91EE-E4EB4094FF18}">
      <dsp:nvSpPr>
        <dsp:cNvPr id="0" name=""/>
        <dsp:cNvSpPr/>
      </dsp:nvSpPr>
      <dsp:spPr>
        <a:xfrm rot="5400000">
          <a:off x="-206365" y="2674693"/>
          <a:ext cx="1375770" cy="963039"/>
        </a:xfrm>
        <a:prstGeom prst="chevron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2949848"/>
        <a:ext cx="963039" cy="412731"/>
      </dsp:txXfrm>
    </dsp:sp>
    <dsp:sp modelId="{97CA31D8-D13B-4A55-8C5C-8BFD13100C3A}">
      <dsp:nvSpPr>
        <dsp:cNvPr id="0" name=""/>
        <dsp:cNvSpPr/>
      </dsp:nvSpPr>
      <dsp:spPr>
        <a:xfrm rot="5400000">
          <a:off x="2171415" y="1259952"/>
          <a:ext cx="894251" cy="331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Flood Detection Products (RADARSAT, RADARSAT-2, </a:t>
          </a:r>
          <a:r>
            <a:rPr lang="en-US" sz="1600" kern="1200" dirty="0" err="1" smtClean="0"/>
            <a:t>TerraSAR</a:t>
          </a:r>
          <a:r>
            <a:rPr lang="en-US" sz="1600" kern="1200" dirty="0" smtClean="0"/>
            <a:t>-X, DFO, NRT-GFM, GFMS-FD, &amp; GFMS-I)</a:t>
          </a:r>
          <a:endParaRPr lang="en-US" sz="1600" kern="1200" dirty="0"/>
        </a:p>
      </dsp:txBody>
      <dsp:txXfrm rot="-5400000">
        <a:off x="963040" y="2511981"/>
        <a:ext cx="3267348" cy="806943"/>
      </dsp:txXfrm>
    </dsp:sp>
    <dsp:sp modelId="{4E809204-0F95-46CF-96B6-37525F4CC144}">
      <dsp:nvSpPr>
        <dsp:cNvPr id="0" name=""/>
        <dsp:cNvSpPr/>
      </dsp:nvSpPr>
      <dsp:spPr>
        <a:xfrm rot="5400000">
          <a:off x="-206365" y="3905438"/>
          <a:ext cx="1375770" cy="963039"/>
        </a:xfrm>
        <a:prstGeom prst="chevron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4180593"/>
        <a:ext cx="963039" cy="412731"/>
      </dsp:txXfrm>
    </dsp:sp>
    <dsp:sp modelId="{4C4FC21C-3DCA-4BF8-B246-2A6F823F0099}">
      <dsp:nvSpPr>
        <dsp:cNvPr id="0" name=""/>
        <dsp:cNvSpPr/>
      </dsp:nvSpPr>
      <dsp:spPr>
        <a:xfrm rot="5400000">
          <a:off x="2171415" y="2490697"/>
          <a:ext cx="894251" cy="331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Base Layer (Open Street Map)</a:t>
          </a:r>
          <a:endParaRPr lang="en-US" sz="1600" kern="1200" dirty="0"/>
        </a:p>
      </dsp:txBody>
      <dsp:txXfrm rot="-5400000">
        <a:off x="963040" y="3742726"/>
        <a:ext cx="3267348" cy="806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36.png"/><Relationship Id="rId47" Type="http://schemas.openxmlformats.org/officeDocument/2006/relationships/image" Target="../media/image37.png"/><Relationship Id="rId48" Type="http://schemas.openxmlformats.org/officeDocument/2006/relationships/image" Target="../media/image38.png"/><Relationship Id="rId20" Type="http://schemas.openxmlformats.org/officeDocument/2006/relationships/image" Target="../media/image16.jpg"/><Relationship Id="rId21" Type="http://schemas.openxmlformats.org/officeDocument/2006/relationships/image" Target="../media/image17.jpeg"/><Relationship Id="rId22" Type="http://schemas.openxmlformats.org/officeDocument/2006/relationships/image" Target="../media/image18.jpeg"/><Relationship Id="rId23" Type="http://schemas.openxmlformats.org/officeDocument/2006/relationships/image" Target="../media/image19.jpeg"/><Relationship Id="rId24" Type="http://schemas.openxmlformats.org/officeDocument/2006/relationships/image" Target="../media/image20.png"/><Relationship Id="rId25" Type="http://schemas.microsoft.com/office/2007/relationships/hdphoto" Target="../media/hdphoto1.wdp"/><Relationship Id="rId26" Type="http://schemas.openxmlformats.org/officeDocument/2006/relationships/image" Target="../media/image21.jpe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30" Type="http://schemas.openxmlformats.org/officeDocument/2006/relationships/image" Target="../media/image25.png"/><Relationship Id="rId31" Type="http://schemas.openxmlformats.org/officeDocument/2006/relationships/image" Target="../media/image26.jpeg"/><Relationship Id="rId32" Type="http://schemas.openxmlformats.org/officeDocument/2006/relationships/image" Target="../media/image27.jpeg"/><Relationship Id="rId9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33" Type="http://schemas.openxmlformats.org/officeDocument/2006/relationships/image" Target="../media/image28.png"/><Relationship Id="rId34" Type="http://schemas.openxmlformats.org/officeDocument/2006/relationships/diagramData" Target="../diagrams/data2.xml"/><Relationship Id="rId35" Type="http://schemas.openxmlformats.org/officeDocument/2006/relationships/diagramLayout" Target="../diagrams/layout2.xml"/><Relationship Id="rId36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diagramData" Target="../diagrams/data1.xml"/><Relationship Id="rId13" Type="http://schemas.openxmlformats.org/officeDocument/2006/relationships/diagramLayout" Target="../diagrams/layout1.xml"/><Relationship Id="rId14" Type="http://schemas.openxmlformats.org/officeDocument/2006/relationships/diagramQuickStyle" Target="../diagrams/quickStyle1.xml"/><Relationship Id="rId15" Type="http://schemas.openxmlformats.org/officeDocument/2006/relationships/diagramColors" Target="../diagrams/colors1.xml"/><Relationship Id="rId16" Type="http://schemas.microsoft.com/office/2007/relationships/diagramDrawing" Target="../diagrams/drawing1.xml"/><Relationship Id="rId17" Type="http://schemas.openxmlformats.org/officeDocument/2006/relationships/image" Target="../media/image13.jpeg"/><Relationship Id="rId18" Type="http://schemas.openxmlformats.org/officeDocument/2006/relationships/image" Target="../media/image14.jpeg"/><Relationship Id="rId19" Type="http://schemas.openxmlformats.org/officeDocument/2006/relationships/image" Target="../media/image15.jpeg"/><Relationship Id="rId37" Type="http://schemas.openxmlformats.org/officeDocument/2006/relationships/diagramColors" Target="../diagrams/colors2.xml"/><Relationship Id="rId38" Type="http://schemas.microsoft.com/office/2007/relationships/diagramDrawing" Target="../diagrams/drawing2.xml"/><Relationship Id="rId39" Type="http://schemas.openxmlformats.org/officeDocument/2006/relationships/image" Target="../media/image29.jpeg"/><Relationship Id="rId40" Type="http://schemas.openxmlformats.org/officeDocument/2006/relationships/image" Target="../media/image30.jpeg"/><Relationship Id="rId41" Type="http://schemas.openxmlformats.org/officeDocument/2006/relationships/image" Target="../media/image31.jpeg"/><Relationship Id="rId42" Type="http://schemas.openxmlformats.org/officeDocument/2006/relationships/image" Target="../media/image32.jpeg"/><Relationship Id="rId43" Type="http://schemas.openxmlformats.org/officeDocument/2006/relationships/image" Target="../media/image33.png"/><Relationship Id="rId44" Type="http://schemas.openxmlformats.org/officeDocument/2006/relationships/image" Target="../media/image34.png"/><Relationship Id="rId4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/>
              <a:t>International Research Institute for Climate and Society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Applications of Flood Definitions and NASA Earth Observations to Create a Flood Forecasting Methodology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7462" y="452570"/>
            <a:ext cx="18288000" cy="1152144"/>
          </a:xfrm>
        </p:spPr>
        <p:txBody>
          <a:bodyPr/>
          <a:lstStyle/>
          <a:p>
            <a:r>
              <a:rPr lang="en-US" b="0" dirty="0"/>
              <a:t>Malawi Disasters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31947943"/>
            <a:ext cx="8229600" cy="27511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Andrew </a:t>
            </a:r>
            <a:r>
              <a:rPr lang="en-US" b="1" dirty="0" err="1" smtClean="0"/>
              <a:t>Kruczkiewicz</a:t>
            </a:r>
            <a:r>
              <a:rPr lang="en-US" b="1" dirty="0" smtClean="0"/>
              <a:t>, Helen Cen &amp; Brigitte Moneymaker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31947943"/>
            <a:ext cx="8229600" cy="2751127"/>
          </a:xfrm>
          <a:prstGeom prst="rect">
            <a:avLst/>
          </a:prstGeom>
        </p:spPr>
        <p:txBody>
          <a:bodyPr numCol="1" spcCol="640080" anchor="ctr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Red Cross/Red Crescent Climate Centre: </a:t>
            </a:r>
          </a:p>
          <a:p>
            <a:pPr algn="ctr"/>
            <a:r>
              <a:rPr lang="en-US" dirty="0"/>
              <a:t>Erin Coughlan</a:t>
            </a:r>
          </a:p>
          <a:p>
            <a:pPr algn="ctr"/>
            <a:r>
              <a:rPr lang="en-US" b="1" dirty="0"/>
              <a:t>Malawi Red Cross Society: </a:t>
            </a:r>
          </a:p>
          <a:p>
            <a:pPr algn="ctr"/>
            <a:r>
              <a:rPr lang="en-US" dirty="0"/>
              <a:t>Hastings </a:t>
            </a:r>
            <a:r>
              <a:rPr lang="en-US" dirty="0" err="1"/>
              <a:t>Kandaya</a:t>
            </a:r>
            <a:endParaRPr lang="en-US" b="1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31947943"/>
            <a:ext cx="8229600" cy="1949645"/>
          </a:xfrm>
          <a:prstGeom prst="rect">
            <a:avLst/>
          </a:prstGeom>
        </p:spPr>
        <p:txBody>
          <a:bodyPr numCol="1" spcCol="640080" anchor="ctr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/>
              <a:t>Dr. Pietro Ceccato</a:t>
            </a:r>
            <a:endParaRPr lang="it-IT" dirty="0"/>
          </a:p>
          <a:p>
            <a:pPr algn="ctr"/>
            <a:r>
              <a:rPr lang="it-IT" dirty="0"/>
              <a:t>Lead Environmental Monitoring Program, IRI </a:t>
            </a:r>
            <a:endParaRPr lang="it-IT" dirty="0" smtClean="0"/>
          </a:p>
          <a:p>
            <a:pPr algn="ctr"/>
            <a:r>
              <a:rPr lang="it-IT" dirty="0" smtClean="0"/>
              <a:t>(</a:t>
            </a:r>
            <a:r>
              <a:rPr lang="it-IT" dirty="0"/>
              <a:t>Science Advisor)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399" y="21547303"/>
            <a:ext cx="17143817" cy="96293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6841190"/>
            <a:ext cx="8229600" cy="253992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25603200" cy="72835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21128982" y="10856466"/>
            <a:ext cx="5388618" cy="118843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Malawi</a:t>
            </a:r>
          </a:p>
          <a:p>
            <a:pPr algn="ctr"/>
            <a:r>
              <a:rPr lang="en-US" dirty="0" smtClean="0"/>
              <a:t>Study Period: January 2015</a:t>
            </a: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21691682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323519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Use </a:t>
            </a:r>
            <a:r>
              <a:rPr lang="en-US" sz="2800" dirty="0" smtClean="0"/>
              <a:t>the January 2015 floods </a:t>
            </a:r>
            <a:r>
              <a:rPr lang="en-US" sz="2800" dirty="0"/>
              <a:t>in Malawi to compare various inundation detection tools </a:t>
            </a:r>
          </a:p>
          <a:p>
            <a:r>
              <a:rPr lang="en-US" sz="2800" dirty="0"/>
              <a:t>Validate flood maps with </a:t>
            </a:r>
            <a:r>
              <a:rPr lang="en-US" sz="2800" dirty="0" smtClean="0"/>
              <a:t>ground truth </a:t>
            </a:r>
            <a:r>
              <a:rPr lang="en-US" sz="2800" dirty="0"/>
              <a:t>data provided by the Malawi Red </a:t>
            </a:r>
            <a:r>
              <a:rPr lang="en-US" sz="2800" dirty="0" smtClean="0"/>
              <a:t>Cross</a:t>
            </a:r>
          </a:p>
          <a:p>
            <a:r>
              <a:rPr lang="en-US" sz="2800" dirty="0" smtClean="0"/>
              <a:t>Explore soil moister detection products in relation to flooding</a:t>
            </a:r>
          </a:p>
          <a:p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0" y="906782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2083050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611866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31236501"/>
            <a:ext cx="8229600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31178502"/>
            <a:ext cx="8229600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31236501"/>
            <a:ext cx="8229600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Andrew </a:t>
            </a:r>
            <a:r>
              <a:rPr lang="en-US" dirty="0" err="1"/>
              <a:t>Kruczkiewicz</a:t>
            </a:r>
            <a:r>
              <a:rPr lang="en-US" dirty="0"/>
              <a:t> (Project </a:t>
            </a:r>
            <a:r>
              <a:rPr lang="en-US" dirty="0" smtClean="0"/>
              <a:t>Lead), Helen Cen, Brigitte Moneymaker</a:t>
            </a:r>
          </a:p>
          <a:p>
            <a:r>
              <a:rPr lang="en-US" sz="2400" dirty="0" smtClean="0"/>
              <a:t>International </a:t>
            </a:r>
            <a:r>
              <a:rPr lang="en-US" sz="2400" dirty="0"/>
              <a:t>Research Institute for Climate and Society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441" y="9868633"/>
            <a:ext cx="2840982" cy="316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7" descr="Aqua"/>
          <p:cNvPicPr>
            <a:picLocks noChangeAspect="1" noChangeArrowheads="1"/>
          </p:cNvPicPr>
          <p:nvPr/>
        </p:nvPicPr>
        <p:blipFill>
          <a:blip r:embed="rId3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530" y="21880197"/>
            <a:ext cx="1814315" cy="79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8949712" y="22849490"/>
            <a:ext cx="613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Aqua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37" name="Picture 4" descr="t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537" y="21627642"/>
            <a:ext cx="1246375" cy="137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1911015" y="22850399"/>
            <a:ext cx="5434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entury Gothic"/>
                <a:cs typeface="Century Gothic"/>
              </a:rPr>
              <a:t>Terra</a:t>
            </a:r>
          </a:p>
        </p:txBody>
      </p:sp>
      <p:pic>
        <p:nvPicPr>
          <p:cNvPr id="39" name="Picture 19" descr="trm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924" y="24651478"/>
            <a:ext cx="1371600" cy="12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21768835" y="25846263"/>
            <a:ext cx="8277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TRMM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5789" y="24813891"/>
            <a:ext cx="2269716" cy="914400"/>
          </a:xfrm>
          <a:prstGeom prst="rect">
            <a:avLst/>
          </a:prstGeom>
        </p:spPr>
      </p:pic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24515731" y="25846263"/>
            <a:ext cx="12116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RADARSAT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8162" y="21743036"/>
            <a:ext cx="1826829" cy="914400"/>
          </a:xfrm>
          <a:prstGeom prst="rect">
            <a:avLst/>
          </a:prstGeom>
        </p:spPr>
      </p:pic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24405715" y="22850399"/>
            <a:ext cx="14317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RADARSAT-2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45" name="Picture 4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8570887" y="24657338"/>
            <a:ext cx="1371600" cy="1371600"/>
          </a:xfrm>
          <a:prstGeom prst="rect">
            <a:avLst/>
          </a:prstGeom>
        </p:spPr>
      </p:pic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18610128" y="25846263"/>
            <a:ext cx="1293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err="1" smtClean="0">
                <a:latin typeface="Century Gothic"/>
                <a:cs typeface="Century Gothic"/>
              </a:rPr>
              <a:t>TerraSAR</a:t>
            </a:r>
            <a:r>
              <a:rPr lang="en-US" sz="1800" b="1" dirty="0" smtClean="0">
                <a:latin typeface="Century Gothic"/>
                <a:cs typeface="Century Gothic"/>
              </a:rPr>
              <a:t>-X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15246" y="23312846"/>
            <a:ext cx="1212660" cy="914400"/>
          </a:xfrm>
          <a:prstGeom prst="rect">
            <a:avLst/>
          </a:prstGeom>
        </p:spPr>
      </p:pic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4697120" y="24374835"/>
            <a:ext cx="848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/>
                <a:cs typeface="Century Gothic"/>
              </a:rPr>
              <a:t>DMSP</a:t>
            </a:r>
            <a:endParaRPr lang="en-US" sz="1800" b="1" dirty="0">
              <a:latin typeface="Century Gothic"/>
              <a:cs typeface="Century Gothic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20873" y="23200477"/>
            <a:ext cx="1671629" cy="10701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54335" y="22993307"/>
            <a:ext cx="1856779" cy="1484473"/>
          </a:xfrm>
          <a:prstGeom prst="rect">
            <a:avLst/>
          </a:prstGeom>
        </p:spPr>
      </p:pic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18540826" y="24244475"/>
            <a:ext cx="14317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err="1" smtClean="0">
                <a:latin typeface="Century Gothic"/>
                <a:cs typeface="Century Gothic"/>
              </a:rPr>
              <a:t>MetOp</a:t>
            </a:r>
            <a:r>
              <a:rPr lang="en-US" sz="1800" b="1" dirty="0" smtClean="0">
                <a:latin typeface="Century Gothic"/>
                <a:cs typeface="Century Gothic"/>
              </a:rPr>
              <a:t>-A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21466863" y="24244475"/>
            <a:ext cx="14317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err="1" smtClean="0">
                <a:latin typeface="Century Gothic"/>
                <a:cs typeface="Century Gothic"/>
              </a:rPr>
              <a:t>MetOp</a:t>
            </a:r>
            <a:r>
              <a:rPr lang="en-US" sz="1800" b="1" dirty="0" smtClean="0">
                <a:latin typeface="Century Gothic"/>
                <a:cs typeface="Century Gothic"/>
              </a:rPr>
              <a:t>-B</a:t>
            </a:r>
            <a:endParaRPr lang="en-US" sz="1800" b="1" dirty="0">
              <a:latin typeface="Century Gothic"/>
              <a:cs typeface="Century Gothic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0156809"/>
              </p:ext>
            </p:extLst>
          </p:nvPr>
        </p:nvGraphicFramePr>
        <p:xfrm>
          <a:off x="1010652" y="13992649"/>
          <a:ext cx="12653181" cy="65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0" name="Straight Connector 19"/>
          <p:cNvCxnSpPr>
            <a:stCxn id="7" idx="0"/>
            <a:endCxn id="7" idx="2"/>
          </p:cNvCxnSpPr>
          <p:nvPr/>
        </p:nvCxnSpPr>
        <p:spPr>
          <a:xfrm>
            <a:off x="13716000" y="13259405"/>
            <a:ext cx="0" cy="7283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59411" y="13268492"/>
            <a:ext cx="338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Flood Product </a:t>
            </a:r>
            <a:endParaRPr lang="en-US" sz="3600" b="1" dirty="0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07" y="15406335"/>
            <a:ext cx="2401442" cy="1698197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07" y="17758162"/>
            <a:ext cx="2401442" cy="1698197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2" name="TextBox 51"/>
          <p:cNvSpPr txBox="1"/>
          <p:nvPr/>
        </p:nvSpPr>
        <p:spPr>
          <a:xfrm>
            <a:off x="1884807" y="17246681"/>
            <a:ext cx="240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Shelter Sites</a:t>
            </a:r>
            <a:endParaRPr lang="en-US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1884807" y="19598508"/>
            <a:ext cx="240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Flooded Villages</a:t>
            </a:r>
            <a:endParaRPr lang="en-US" sz="1800" dirty="0"/>
          </a:p>
        </p:txBody>
      </p:sp>
      <p:sp>
        <p:nvSpPr>
          <p:cNvPr id="54" name="Rectangle 53"/>
          <p:cNvSpPr/>
          <p:nvPr/>
        </p:nvSpPr>
        <p:spPr>
          <a:xfrm>
            <a:off x="5029201" y="18455434"/>
            <a:ext cx="391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800" b="1" dirty="0" smtClean="0"/>
              <a:t>Group 3: </a:t>
            </a:r>
            <a:r>
              <a:rPr lang="en-US" sz="1800" b="1" dirty="0"/>
              <a:t>University of Maryland Global Monitoring System P</a:t>
            </a:r>
            <a:r>
              <a:rPr lang="en-US" sz="1800" b="1" dirty="0" smtClean="0"/>
              <a:t>roducts</a:t>
            </a:r>
            <a:endParaRPr lang="en-US" sz="1800" b="1" dirty="0"/>
          </a:p>
        </p:txBody>
      </p:sp>
      <p:sp>
        <p:nvSpPr>
          <p:cNvPr id="55" name="Rectangle 54"/>
          <p:cNvSpPr/>
          <p:nvPr/>
        </p:nvSpPr>
        <p:spPr>
          <a:xfrm>
            <a:off x="5035399" y="16685242"/>
            <a:ext cx="390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800" b="1" dirty="0" smtClean="0"/>
              <a:t>Group 2: Near Real </a:t>
            </a:r>
            <a:r>
              <a:rPr lang="en-US" sz="1800" b="1" dirty="0"/>
              <a:t>T</a:t>
            </a:r>
            <a:r>
              <a:rPr lang="en-US" sz="1800" b="1" dirty="0" smtClean="0"/>
              <a:t>ime </a:t>
            </a:r>
            <a:r>
              <a:rPr lang="en-US" sz="1800" b="1" dirty="0"/>
              <a:t>P</a:t>
            </a:r>
            <a:r>
              <a:rPr lang="en-US" sz="1800" b="1" dirty="0" smtClean="0"/>
              <a:t>roducts</a:t>
            </a:r>
            <a:endParaRPr lang="en-US" sz="1800" b="1" dirty="0"/>
          </a:p>
        </p:txBody>
      </p:sp>
      <p:sp>
        <p:nvSpPr>
          <p:cNvPr id="56" name="Rectangle 55"/>
          <p:cNvSpPr/>
          <p:nvPr/>
        </p:nvSpPr>
        <p:spPr>
          <a:xfrm>
            <a:off x="5029200" y="14834227"/>
            <a:ext cx="3974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800" b="1" dirty="0" smtClean="0"/>
              <a:t>Group 1: SAR Products (Zoomed-in)</a:t>
            </a:r>
            <a:endParaRPr lang="en-US" sz="1800" b="1" dirty="0"/>
          </a:p>
        </p:txBody>
      </p:sp>
      <p:cxnSp>
        <p:nvCxnSpPr>
          <p:cNvPr id="61" name="Straight Connector 60"/>
          <p:cNvCxnSpPr>
            <a:stCxn id="56" idx="1"/>
          </p:cNvCxnSpPr>
          <p:nvPr/>
        </p:nvCxnSpPr>
        <p:spPr>
          <a:xfrm flipH="1">
            <a:off x="5000626" y="15018893"/>
            <a:ext cx="28574" cy="502791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9071496" y="15030450"/>
            <a:ext cx="52285" cy="501636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7" t="31472" r="36913" b="26253"/>
          <a:stretch/>
        </p:blipFill>
        <p:spPr>
          <a:xfrm>
            <a:off x="5107562" y="15371092"/>
            <a:ext cx="1223537" cy="876300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62797" r="33204" b="-1097"/>
          <a:stretch/>
        </p:blipFill>
        <p:spPr>
          <a:xfrm>
            <a:off x="6440575" y="15369411"/>
            <a:ext cx="1223537" cy="886354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t="24532" r="38225" b="18783"/>
          <a:stretch/>
        </p:blipFill>
        <p:spPr>
          <a:xfrm>
            <a:off x="7783113" y="15371092"/>
            <a:ext cx="1221050" cy="878423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7" name="TextBox 66"/>
          <p:cNvSpPr txBox="1"/>
          <p:nvPr/>
        </p:nvSpPr>
        <p:spPr>
          <a:xfrm>
            <a:off x="4952964" y="16217123"/>
            <a:ext cx="153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RADARSAT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6364264" y="16217123"/>
            <a:ext cx="1382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RADARSAT-2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7803070" y="16217123"/>
            <a:ext cx="118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TerraSAR</a:t>
            </a:r>
            <a:r>
              <a:rPr lang="en-US" sz="1600" dirty="0" smtClean="0"/>
              <a:t>-X</a:t>
            </a:r>
            <a:endParaRPr lang="en-US" sz="16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89" y="17263969"/>
            <a:ext cx="1327624" cy="738288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36" y="17263969"/>
            <a:ext cx="1400439" cy="744027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0" name="TextBox 69"/>
          <p:cNvSpPr txBox="1"/>
          <p:nvPr/>
        </p:nvSpPr>
        <p:spPr>
          <a:xfrm>
            <a:off x="5114889" y="18010984"/>
            <a:ext cx="132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DFO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6436096" y="18004164"/>
            <a:ext cx="1636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NRT-GFM</a:t>
            </a:r>
            <a:endParaRPr lang="en-US" sz="16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23" y="19335044"/>
            <a:ext cx="1382281" cy="728740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50" y="19335044"/>
            <a:ext cx="1425904" cy="757379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2" name="TextBox 71"/>
          <p:cNvSpPr txBox="1"/>
          <p:nvPr/>
        </p:nvSpPr>
        <p:spPr>
          <a:xfrm>
            <a:off x="5112723" y="20038595"/>
            <a:ext cx="153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GFMS-FD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6518156" y="20035713"/>
            <a:ext cx="153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GFMS-I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4581669" y="22337896"/>
            <a:ext cx="1279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/>
              <a:t>Group 1</a:t>
            </a:r>
            <a:endParaRPr lang="en-US" sz="2400" b="1" dirty="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72" y="22896695"/>
            <a:ext cx="2579477" cy="1825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11" y="22884066"/>
            <a:ext cx="2597325" cy="18377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84" y="22887717"/>
            <a:ext cx="2592164" cy="18340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2" name="Rectangle 91"/>
          <p:cNvSpPr/>
          <p:nvPr/>
        </p:nvSpPr>
        <p:spPr>
          <a:xfrm>
            <a:off x="4591633" y="25180122"/>
            <a:ext cx="125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/>
              <a:t>Group 2</a:t>
            </a:r>
            <a:endParaRPr lang="en-US" sz="2400" b="1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27" y="25803009"/>
            <a:ext cx="2578608" cy="18233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66" y="25803009"/>
            <a:ext cx="2578608" cy="1824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5" name="Rectangle 94"/>
          <p:cNvSpPr/>
          <p:nvPr/>
        </p:nvSpPr>
        <p:spPr>
          <a:xfrm>
            <a:off x="4483866" y="28132881"/>
            <a:ext cx="1475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 smtClean="0"/>
              <a:t>Group 3</a:t>
            </a:r>
            <a:endParaRPr lang="en-US" sz="2400" b="1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27" y="28852019"/>
            <a:ext cx="2578608" cy="1824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66" y="28852019"/>
            <a:ext cx="2578608" cy="1824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8" name="TextBox 97"/>
          <p:cNvSpPr txBox="1"/>
          <p:nvPr/>
        </p:nvSpPr>
        <p:spPr>
          <a:xfrm>
            <a:off x="1653244" y="24724167"/>
            <a:ext cx="153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RADARSAT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4558185" y="24724167"/>
            <a:ext cx="1382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RADARSAT-2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7495398" y="24724167"/>
            <a:ext cx="1181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TerraSAR</a:t>
            </a:r>
            <a:r>
              <a:rPr lang="en-US" sz="1600" dirty="0" smtClean="0"/>
              <a:t>-X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930385" y="27637054"/>
            <a:ext cx="132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DFO</a:t>
            </a:r>
            <a:endParaRPr lang="en-US" sz="1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842695" y="27660030"/>
            <a:ext cx="1636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NRT-GFM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827830" y="30702589"/>
            <a:ext cx="153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GFMS-FD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666777" y="30695220"/>
            <a:ext cx="153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GFMS-I</a:t>
            </a:r>
            <a:endParaRPr lang="en-US" sz="1600" dirty="0"/>
          </a:p>
        </p:txBody>
      </p:sp>
      <p:cxnSp>
        <p:nvCxnSpPr>
          <p:cNvPr id="114" name="Straight Connector 113"/>
          <p:cNvCxnSpPr>
            <a:endCxn id="8" idx="2"/>
          </p:cNvCxnSpPr>
          <p:nvPr/>
        </p:nvCxnSpPr>
        <p:spPr>
          <a:xfrm flipH="1">
            <a:off x="9486308" y="21559089"/>
            <a:ext cx="46160" cy="9617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711258" y="21546016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Flood Product Spatial Analysis </a:t>
            </a:r>
            <a:endParaRPr lang="en-US" sz="3600" b="1" dirty="0"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166039" y="13268492"/>
            <a:ext cx="492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Soil Moisture Product 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121" name="Diagram 120"/>
          <p:cNvGraphicFramePr/>
          <p:nvPr>
            <p:extLst>
              <p:ext uri="{D42A27DB-BD31-4B8C-83A1-F6EECF244321}">
                <p14:modId xmlns:p14="http://schemas.microsoft.com/office/powerpoint/2010/main" val="3895025176"/>
              </p:ext>
            </p:extLst>
          </p:nvPr>
        </p:nvGraphicFramePr>
        <p:xfrm>
          <a:off x="9251459" y="15010741"/>
          <a:ext cx="4274042" cy="508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10373401" y="21546016"/>
            <a:ext cx="6748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Soil Moisture Product </a:t>
            </a:r>
            <a:r>
              <a:rPr lang="en-US" sz="3600" b="1" dirty="0" smtClean="0">
                <a:latin typeface="+mj-lt"/>
              </a:rPr>
              <a:t>Analysis</a:t>
            </a:r>
          </a:p>
          <a:p>
            <a:endParaRPr lang="en-US" sz="3600" b="1" dirty="0">
              <a:latin typeface="+mj-lt"/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66" y="16528761"/>
            <a:ext cx="850157" cy="6011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66" y="15271365"/>
            <a:ext cx="853423" cy="60350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6" name="Picture 125"/>
          <p:cNvPicPr>
            <a:picLocks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r="5028"/>
          <a:stretch/>
        </p:blipFill>
        <p:spPr>
          <a:xfrm>
            <a:off x="9310419" y="17781726"/>
            <a:ext cx="850392" cy="603504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65" y="18968771"/>
            <a:ext cx="853423" cy="60350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19" name="Group 18"/>
          <p:cNvGrpSpPr/>
          <p:nvPr/>
        </p:nvGrpSpPr>
        <p:grpSpPr>
          <a:xfrm>
            <a:off x="13997825" y="14338599"/>
            <a:ext cx="9354648" cy="4749313"/>
            <a:chOff x="334745" y="252774"/>
            <a:chExt cx="9354648" cy="4749313"/>
          </a:xfrm>
        </p:grpSpPr>
        <p:pic>
          <p:nvPicPr>
            <p:cNvPr id="105" name="Picture 104" descr="Screen Shot 2015-07-02 at 4.55.28 PM.png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334745" y="254001"/>
              <a:ext cx="2045963" cy="3928533"/>
            </a:xfrm>
            <a:prstGeom prst="rect">
              <a:avLst/>
            </a:prstGeom>
          </p:spPr>
        </p:pic>
        <p:pic>
          <p:nvPicPr>
            <p:cNvPr id="106" name="Picture 105" descr="Screen Shot 2015-07-02 at 4.55.08 PM.png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2395049" y="338667"/>
              <a:ext cx="1921073" cy="3793067"/>
            </a:xfrm>
            <a:prstGeom prst="rect">
              <a:avLst/>
            </a:prstGeom>
          </p:spPr>
        </p:pic>
        <p:pic>
          <p:nvPicPr>
            <p:cNvPr id="107" name="Picture 106" descr="Screen Shot 2015-07-02 at 4.56.20 PM.png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4441345" y="252774"/>
              <a:ext cx="1857855" cy="4014423"/>
            </a:xfrm>
            <a:prstGeom prst="rect">
              <a:avLst/>
            </a:prstGeom>
          </p:spPr>
        </p:pic>
        <p:pic>
          <p:nvPicPr>
            <p:cNvPr id="108" name="Picture 107" descr="Screen Shot 2015-07-02 at 4.57.39 PM.png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6331048" y="372534"/>
              <a:ext cx="1813885" cy="3861592"/>
            </a:xfrm>
            <a:prstGeom prst="rect">
              <a:avLst/>
            </a:prstGeom>
          </p:spPr>
        </p:pic>
        <p:pic>
          <p:nvPicPr>
            <p:cNvPr id="109" name="Picture 108" descr="Screen Shot 2015-07-02 at 5.01.27 PM.png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7740414" y="541866"/>
              <a:ext cx="1200386" cy="745067"/>
            </a:xfrm>
            <a:prstGeom prst="rect">
              <a:avLst/>
            </a:prstGeom>
          </p:spPr>
        </p:pic>
        <p:sp>
          <p:nvSpPr>
            <p:cNvPr id="110" name="Rectangle 109"/>
            <p:cNvSpPr/>
            <p:nvPr/>
          </p:nvSpPr>
          <p:spPr>
            <a:xfrm>
              <a:off x="455585" y="4294201"/>
              <a:ext cx="265995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/>
                <a:t>Jan 11, 2015</a:t>
              </a:r>
              <a:endParaRPr lang="en-US" sz="40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029440" y="4277268"/>
              <a:ext cx="265995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/>
                <a:t>Jan 14, 2015</a:t>
              </a:r>
              <a:endParaRPr lang="en-US" sz="4000" dirty="0"/>
            </a:p>
          </p:txBody>
        </p:sp>
        <p:cxnSp>
          <p:nvCxnSpPr>
            <p:cNvPr id="112" name="Straight Arrow Connector 111"/>
            <p:cNvCxnSpPr>
              <a:stCxn id="110" idx="3"/>
              <a:endCxn id="111" idx="1"/>
            </p:cNvCxnSpPr>
            <p:nvPr/>
          </p:nvCxnSpPr>
          <p:spPr>
            <a:xfrm flipV="1">
              <a:off x="3115538" y="4631211"/>
              <a:ext cx="3913902" cy="1693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Picture 112" descr="Screen Shot 2015-07-02 at 5.39.40 PM.png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639146" y="23915101"/>
            <a:ext cx="2672747" cy="5503333"/>
          </a:xfrm>
          <a:prstGeom prst="rect">
            <a:avLst/>
          </a:prstGeom>
        </p:spPr>
      </p:pic>
      <p:cxnSp>
        <p:nvCxnSpPr>
          <p:cNvPr id="115" name="Straight Arrow Connector 114"/>
          <p:cNvCxnSpPr/>
          <p:nvPr/>
        </p:nvCxnSpPr>
        <p:spPr>
          <a:xfrm flipV="1">
            <a:off x="12546941" y="26863131"/>
            <a:ext cx="1424039" cy="1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3085767" y="25969975"/>
            <a:ext cx="49264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/>
              <a:t>Results forthcoming </a:t>
            </a:r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</TotalTime>
  <Words>350</Words>
  <Application>Microsoft Macintosh PowerPoint</Application>
  <PresentationFormat>Custom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Andrew Kruczkiewicz</cp:lastModifiedBy>
  <cp:revision>115</cp:revision>
  <dcterms:created xsi:type="dcterms:W3CDTF">2015-06-02T14:58:58Z</dcterms:created>
  <dcterms:modified xsi:type="dcterms:W3CDTF">2015-07-02T23:08:14Z</dcterms:modified>
</cp:coreProperties>
</file>