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85" r:id="rId3"/>
    <p:sldId id="294" r:id="rId4"/>
    <p:sldId id="290" r:id="rId5"/>
    <p:sldId id="286" r:id="rId6"/>
    <p:sldId id="293" r:id="rId7"/>
    <p:sldId id="287" r:id="rId8"/>
    <p:sldId id="288" r:id="rId9"/>
    <p:sldId id="295" r:id="rId10"/>
    <p:sldId id="277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6" clrIdx="0">
    <p:extLst/>
  </p:cmAuthor>
  <p:cmAuthor id="2" name="Orne, Tiffani N. (LARC-E3)[SSAI DEVELOP]" initials="OTN(D" lastIdx="11" clrIdx="1">
    <p:extLst/>
  </p:cmAuthor>
  <p:cmAuthor id="3" name="DEVELOP2" initials="D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A"/>
    <a:srgbClr val="1A601C"/>
    <a:srgbClr val="427A45"/>
    <a:srgbClr val="E9A149"/>
    <a:srgbClr val="FFFFFF"/>
    <a:srgbClr val="333333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88921" autoAdjust="0"/>
  </p:normalViewPr>
  <p:slideViewPr>
    <p:cSldViewPr snapToGrid="0"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08/06/2015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study area  (217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km) covers about half of the District of </a:t>
            </a:r>
            <a:r>
              <a:rPr lang="en-US" baseline="0" dirty="0" err="1" smtClean="0"/>
              <a:t>Cascas</a:t>
            </a:r>
            <a:r>
              <a:rPr lang="en-US" baseline="0" dirty="0" smtClean="0"/>
              <a:t> (465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km &amp; the lighter yellow region in background) and is 110 km inland from the coastal city of Trujillo.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mountains are covered with woody and herbaceous vegetation which protects from large scale erosion and landslides. &gt;&gt; Stream channels tend to be steep, yet stable from this dense land cover &gt;&gt; Water levels are  intermittent and can fluctuate rapidly &gt;&gt; The rainy season is from November to April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area is predominantly rural with the economy revolving around agriculture and livestock-rearing. &gt;&gt;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of the sub-basin’s river valleys includes wheat,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beans,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rice, alfalfa, tomatoes, fruits,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wine-making.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basin was selected as the study area due to its active involvement in projects done by Water for People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Peru listed in top 20 in report by World Bank &amp; GFDRR of countries at ‘high </a:t>
            </a:r>
            <a:r>
              <a:rPr lang="en-US" baseline="0" dirty="0" err="1" smtClean="0"/>
              <a:t>sconomic</a:t>
            </a:r>
            <a:r>
              <a:rPr lang="en-US" baseline="0" dirty="0" smtClean="0"/>
              <a:t> risk multiple hazards’ ---almost a quarter of population lives in flood prone areas.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&gt;&gt; This report noted “Monitoring systems and technology tools for modeling and assessment need to be scaled up to address subnational government and sectoral knowledge needs in particular”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Rainy season flooding from November to April &gt;&gt; Concern that El Nino event in 2015 will exasperate conditions &gt;&gt; Major flood events in 2008, 2013, 2014 during rainy season in central Peru were especially intense and this year is true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of a flood warning system as not been accurately created due to 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accurate rainfall and geophysical data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well as the inability to produce near real time flood maps using topographical data from the region.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Peru Water for People work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Asuncion districts.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has been assisting Water for People with creating tools and methodologies for water resource efforts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Peru Disasters I saw the incorporation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ArcSWAT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their work as a tool for water budgeting.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Flood risk assessment is not a usual part of Water for People’s workload. Because of their enduring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ground however,  expanding the scope of their role is vital for these outlying regions where local governments are often ill-equipped.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</a:t>
            </a:r>
            <a:r>
              <a:rPr lang="en-US" baseline="0" dirty="0" smtClean="0"/>
              <a:t> Water for People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Resources include directions /</a:t>
            </a:r>
            <a:r>
              <a:rPr lang="en-US" baseline="0" dirty="0" smtClean="0"/>
              <a:t> materials for partner replication of CREST workflow. Could also include data directory for basin as well as project folder itself.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developdia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Analysis of this project was conducted using remotely sensed data from NASA’s Earth Observation Systems (EOS) as input for the hydrological NASA/OU CREST 2.0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The CREST model required datasets for the study area encompassing precipitation data, DEM, FDR, FAC and potential evapotranspiration (PET) data. </a:t>
            </a:r>
          </a:p>
          <a:p>
            <a:endParaRPr lang="en-US" dirty="0" smtClean="0"/>
          </a:p>
          <a:p>
            <a:r>
              <a:rPr lang="en-US" dirty="0" smtClean="0"/>
              <a:t>Ideally,</a:t>
            </a:r>
            <a:r>
              <a:rPr lang="en-US" baseline="0" dirty="0" smtClean="0"/>
              <a:t> time series data would be matched against known observed data but unlikely in remote basins. Thus, CREST is run in simulation mode. </a:t>
            </a:r>
          </a:p>
          <a:p>
            <a:r>
              <a:rPr lang="en-US" baseline="0" dirty="0" smtClean="0"/>
              <a:t>Distributed out puts include streamflow (discharge)….can be converted to KML for Google Earth display.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to</a:t>
            </a:r>
            <a:r>
              <a:rPr lang="en-US" baseline="0" dirty="0" smtClean="0"/>
              <a:t> Right: Grant Bloomer, Anthony </a:t>
            </a:r>
            <a:r>
              <a:rPr lang="en-US" baseline="0" dirty="0" err="1" smtClean="0"/>
              <a:t>Donzella</a:t>
            </a:r>
            <a:r>
              <a:rPr lang="en-US" baseline="0" dirty="0" smtClean="0"/>
              <a:t>, Allison Daniel, Josh </a:t>
            </a:r>
            <a:r>
              <a:rPr lang="en-US" baseline="0" dirty="0" err="1" smtClean="0"/>
              <a:t>Hammes</a:t>
            </a:r>
            <a:r>
              <a:rPr lang="en-US" baseline="0" dirty="0" smtClean="0"/>
              <a:t>, Will Wilson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Credit: Jordan Bates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08/06/2015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772400" cy="1627632"/>
          </a:xfrm>
        </p:spPr>
        <p:txBody>
          <a:bodyPr/>
          <a:lstStyle/>
          <a:p>
            <a:r>
              <a:rPr lang="en-US" dirty="0" smtClean="0"/>
              <a:t>Peru Disasters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Grant Bloomer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Allison Daniel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Anthony </a:t>
            </a:r>
            <a:r>
              <a:rPr lang="en-US" dirty="0" err="1" smtClean="0"/>
              <a:t>Donzella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Josh </a:t>
            </a:r>
            <a:r>
              <a:rPr lang="en-US" dirty="0" err="1" smtClean="0"/>
              <a:t>Hammes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14400" y="3662172"/>
            <a:ext cx="7206018" cy="6505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Identifying and mapping flood prone regions in the La Libertad Region of Peru using NASA’s Earth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375869"/>
            <a:ext cx="8051583" cy="702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Dr. Kenton Ross</a:t>
            </a:r>
            <a:r>
              <a:rPr lang="en-US" dirty="0"/>
              <a:t>, (NASA DEVELOP/Langley Research Center)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Dr. DeWayne Cecil</a:t>
            </a:r>
            <a:r>
              <a:rPr lang="en-US" dirty="0" smtClean="0"/>
              <a:t>, (Global Science and Technology, Inc.)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5" y="2612835"/>
            <a:ext cx="8051583" cy="1052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Mark </a:t>
            </a:r>
            <a:r>
              <a:rPr lang="en-US" b="1" dirty="0" err="1" smtClean="0"/>
              <a:t>Duey</a:t>
            </a:r>
            <a:r>
              <a:rPr lang="en-US" b="1" dirty="0" smtClean="0"/>
              <a:t>, </a:t>
            </a:r>
            <a:r>
              <a:rPr lang="en-US" dirty="0" smtClean="0"/>
              <a:t>Water for People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Francisco Soto</a:t>
            </a:r>
            <a:r>
              <a:rPr lang="en-US" dirty="0" smtClean="0"/>
              <a:t>, Water for People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9153" y="3740802"/>
            <a:ext cx="7931081" cy="265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Jordan Bates</a:t>
            </a:r>
            <a:r>
              <a:rPr lang="en-US" dirty="0"/>
              <a:t>, Center Lead (NASA DEVELOP WC)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Lance </a:t>
            </a:r>
            <a:r>
              <a:rPr lang="en-US" b="1" dirty="0"/>
              <a:t>Watkins</a:t>
            </a:r>
            <a:r>
              <a:rPr lang="en-US" dirty="0"/>
              <a:t>, </a:t>
            </a:r>
            <a:r>
              <a:rPr lang="en-US" dirty="0" smtClean="0"/>
              <a:t>Geoinformatics Team (NASA DEVELOP)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Jack Kennedy</a:t>
            </a:r>
            <a:r>
              <a:rPr lang="en-US" dirty="0" smtClean="0"/>
              <a:t>, Clerk of Circuit Court for Wise County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Ms. Melanie Salyer</a:t>
            </a:r>
            <a:r>
              <a:rPr lang="en-US" dirty="0"/>
              <a:t>, Principal Investigator (NASA DEVELOP </a:t>
            </a:r>
            <a:r>
              <a:rPr lang="en-US" dirty="0" smtClean="0"/>
              <a:t>WC)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Dr</a:t>
            </a:r>
            <a:r>
              <a:rPr lang="en-US" b="1" dirty="0"/>
              <a:t>. Xinyi Shen</a:t>
            </a:r>
            <a:r>
              <a:rPr lang="en-US" dirty="0"/>
              <a:t>, </a:t>
            </a:r>
            <a:r>
              <a:rPr lang="en-US" dirty="0" smtClean="0"/>
              <a:t> HYDROS Lab (University </a:t>
            </a:r>
            <a:r>
              <a:rPr lang="en-US" dirty="0"/>
              <a:t>of </a:t>
            </a:r>
            <a:r>
              <a:rPr lang="en-US" dirty="0" smtClean="0"/>
              <a:t>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Xianwu</a:t>
            </a:r>
            <a:r>
              <a:rPr lang="en-US" b="1" dirty="0" smtClean="0"/>
              <a:t> </a:t>
            </a:r>
            <a:r>
              <a:rPr lang="en-US" b="1" dirty="0" err="1" smtClean="0"/>
              <a:t>Xue</a:t>
            </a:r>
            <a:r>
              <a:rPr lang="en-US" b="1" dirty="0" smtClean="0"/>
              <a:t>, </a:t>
            </a:r>
            <a:r>
              <a:rPr lang="en-US" dirty="0" smtClean="0"/>
              <a:t>HYDROS Lab, (University of 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Ashutosh</a:t>
            </a:r>
            <a:r>
              <a:rPr lang="en-US" b="1" dirty="0" smtClean="0"/>
              <a:t> S. </a:t>
            </a:r>
            <a:r>
              <a:rPr lang="en-US" b="1" dirty="0" err="1" smtClean="0"/>
              <a:t>Limaye</a:t>
            </a:r>
            <a:r>
              <a:rPr lang="en-US" dirty="0" smtClean="0"/>
              <a:t>, NASA SERVIR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Manabendra</a:t>
            </a:r>
            <a:r>
              <a:rPr lang="en-US" b="1" dirty="0"/>
              <a:t> </a:t>
            </a:r>
            <a:r>
              <a:rPr lang="en-US" b="1" dirty="0" err="1"/>
              <a:t>Saharia</a:t>
            </a:r>
            <a:r>
              <a:rPr lang="en-US" dirty="0"/>
              <a:t>, Graduate Research </a:t>
            </a:r>
            <a:r>
              <a:rPr lang="en-US" dirty="0" smtClean="0"/>
              <a:t>Assistant</a:t>
            </a:r>
            <a:r>
              <a:rPr lang="en-US" dirty="0"/>
              <a:t> </a:t>
            </a:r>
            <a:r>
              <a:rPr lang="en-US" dirty="0" smtClean="0"/>
              <a:t>(University </a:t>
            </a:r>
            <a:r>
              <a:rPr lang="en-US" dirty="0"/>
              <a:t>of </a:t>
            </a:r>
            <a:r>
              <a:rPr lang="en-US" dirty="0" smtClean="0"/>
              <a:t>Oklahoma)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176" y="939930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77" y="2184854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77" y="3324599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4716510" cy="1325880"/>
          </a:xfrm>
        </p:spPr>
        <p:txBody>
          <a:bodyPr/>
          <a:lstStyle/>
          <a:p>
            <a:r>
              <a:rPr lang="en-US" dirty="0" smtClean="0"/>
              <a:t>Peru Project Team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1422388"/>
            <a:ext cx="7338951" cy="51016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1208" y="599440"/>
            <a:ext cx="3566160" cy="682591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025" y="2179796"/>
            <a:ext cx="33676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274320" indent="-27432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83" y="1494962"/>
            <a:ext cx="293809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Ochape Sub-Basin, District of </a:t>
            </a:r>
            <a:r>
              <a:rPr lang="en-US" sz="2000" dirty="0" err="1"/>
              <a:t>Cascas</a:t>
            </a:r>
            <a:r>
              <a:rPr lang="en-US" sz="2000" dirty="0"/>
              <a:t>, La Libertad, Peru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Andes Mountain highlands cut by converging river systems and </a:t>
            </a:r>
            <a:r>
              <a:rPr lang="en-US" sz="2000" dirty="0" smtClean="0"/>
              <a:t>gorges 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/>
              <a:t>Farms and villages located in river valleys – central city is </a:t>
            </a:r>
            <a:r>
              <a:rPr lang="en-US" sz="2000" dirty="0" err="1" smtClean="0"/>
              <a:t>Cascas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58" y="1448288"/>
            <a:ext cx="3647963" cy="45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4" y="1471929"/>
            <a:ext cx="2107081" cy="19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10" y="3456548"/>
            <a:ext cx="2342690" cy="251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2969" y="3938537"/>
            <a:ext cx="8285908" cy="2346323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Seasonal flooding events claim lives, disrupt the local economy and damage property.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Current </a:t>
            </a:r>
            <a:r>
              <a:rPr lang="en-US" dirty="0"/>
              <a:t>flood disaster management plans </a:t>
            </a:r>
            <a:r>
              <a:rPr lang="en-US" dirty="0" smtClean="0"/>
              <a:t>are largely incomplete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L</a:t>
            </a:r>
            <a:r>
              <a:rPr lang="en-US" dirty="0" smtClean="0"/>
              <a:t>ack </a:t>
            </a:r>
            <a:r>
              <a:rPr lang="en-US" dirty="0"/>
              <a:t>of </a:t>
            </a:r>
            <a:r>
              <a:rPr lang="en-US" dirty="0" smtClean="0"/>
              <a:t>accurate / site-specific geophysical data.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7210" y="-262890"/>
            <a:ext cx="6972300" cy="1325880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31" y="1268730"/>
            <a:ext cx="7230584" cy="23459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629" y="3614652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71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4046" y="1527075"/>
            <a:ext cx="4247949" cy="438671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US" dirty="0"/>
              <a:t>Water for People is a non-profit organization that works to provide water security for countries around </a:t>
            </a:r>
            <a:r>
              <a:rPr lang="en-US" dirty="0" smtClean="0"/>
              <a:t>the </a:t>
            </a:r>
            <a:r>
              <a:rPr lang="en-US" dirty="0"/>
              <a:t>world.</a:t>
            </a:r>
          </a:p>
          <a:p>
            <a:pPr marL="274320" lvl="0" indent="-27432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INDECI is directly responsible for disaster management in Peru.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Partners from Water for People are currently in contact with INDECI and Consejo de Cuenca.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635" y="592579"/>
            <a:ext cx="4008120" cy="685800"/>
          </a:xfrm>
        </p:spPr>
        <p:txBody>
          <a:bodyPr/>
          <a:lstStyle/>
          <a:p>
            <a:r>
              <a:rPr lang="en-US" dirty="0" smtClean="0"/>
              <a:t>Project Partners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/>
          <a:stretch/>
        </p:blipFill>
        <p:spPr>
          <a:xfrm>
            <a:off x="4381995" y="2042556"/>
            <a:ext cx="4447556" cy="335575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989" y="5398309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24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8896" y="1360300"/>
            <a:ext cx="8686207" cy="1929166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Improve upon the resources necessary to provide a preliminary flood risk </a:t>
            </a:r>
            <a:r>
              <a:rPr lang="en-US" dirty="0" smtClean="0"/>
              <a:t>analysis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Obtain a successful calibration of the CREST 2.0 model</a:t>
            </a:r>
          </a:p>
          <a:p>
            <a:pPr lvl="0">
              <a:spcBef>
                <a:spcPts val="200"/>
              </a:spcBef>
              <a:buClr>
                <a:schemeClr val="accent1"/>
              </a:buClr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Produce </a:t>
            </a:r>
            <a:r>
              <a:rPr lang="en-US" dirty="0" smtClean="0"/>
              <a:t>historic flood </a:t>
            </a:r>
            <a:r>
              <a:rPr lang="en-US" dirty="0"/>
              <a:t>maps </a:t>
            </a:r>
            <a:r>
              <a:rPr lang="en-US" dirty="0" smtClean="0"/>
              <a:t>/ time series data utilizing NASA’s </a:t>
            </a:r>
            <a:r>
              <a:rPr lang="en-US" dirty="0"/>
              <a:t>Earth observation satellites and mathematical models for requested area within the La Libertad Region of </a:t>
            </a:r>
            <a:r>
              <a:rPr lang="en-US" dirty="0" smtClean="0"/>
              <a:t>Peru in order for partner analysis. 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703602"/>
          </a:xfrm>
        </p:spPr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244"/>
            <a:ext cx="9144000" cy="280575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Water for People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6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8357" y="4287114"/>
            <a:ext cx="2893996" cy="2096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Satellite: </a:t>
            </a:r>
            <a:r>
              <a:rPr lang="en-US" sz="1800" dirty="0" smtClean="0"/>
              <a:t>Tropical Rainfall Measuring Mission (TRMM)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Sensor: </a:t>
            </a:r>
            <a:r>
              <a:rPr lang="en-US" sz="1800" dirty="0" smtClean="0"/>
              <a:t>TRMM Microwave Imager (TMI)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b="1" dirty="0" smtClean="0"/>
              <a:t>Data: </a:t>
            </a:r>
            <a:r>
              <a:rPr lang="en-US" sz="1800" dirty="0" smtClean="0"/>
              <a:t>Rainfall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013" y="0"/>
            <a:ext cx="7909562" cy="1325880"/>
          </a:xfrm>
        </p:spPr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8" y="1831243"/>
            <a:ext cx="2385629" cy="199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88" y="1724004"/>
            <a:ext cx="2630465" cy="2176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2636" y="4287114"/>
            <a:ext cx="24899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Shuttle Radar Topography Mission (SRTM)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Sensor: 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Topography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90" y="2056060"/>
            <a:ext cx="2525664" cy="1547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8790" y="4247151"/>
            <a:ext cx="2723784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b="1" dirty="0" smtClean="0"/>
              <a:t>Satellite: </a:t>
            </a:r>
            <a:r>
              <a:rPr lang="en-US" dirty="0" smtClean="0"/>
              <a:t>Terra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Sensor: </a:t>
            </a:r>
            <a:r>
              <a:rPr lang="en-US" dirty="0" smtClean="0"/>
              <a:t>MODIS</a:t>
            </a:r>
          </a:p>
          <a:p>
            <a:pPr>
              <a:spcBef>
                <a:spcPts val="100"/>
              </a:spcBef>
            </a:pPr>
            <a:r>
              <a:rPr lang="en-US" b="1" dirty="0" smtClean="0"/>
              <a:t>Data: </a:t>
            </a:r>
            <a:r>
              <a:rPr lang="en-US" dirty="0" smtClean="0"/>
              <a:t>MOD16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31" y="3102116"/>
            <a:ext cx="1146533" cy="135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013" y="434109"/>
            <a:ext cx="3566160" cy="762802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ounded Rectangle 4"/>
          <p:cNvSpPr/>
          <p:nvPr/>
        </p:nvSpPr>
        <p:spPr>
          <a:xfrm>
            <a:off x="9678387" y="3313685"/>
            <a:ext cx="2909457" cy="581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/>
            <a:endParaRPr lang="en-US" sz="2600" b="1" kern="1200" dirty="0">
              <a:latin typeface="+mj-lt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8977745" y="4910917"/>
            <a:ext cx="6400800" cy="525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600" b="1" kern="1200" dirty="0">
              <a:latin typeface="+mj-lt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9144000" y="5179521"/>
            <a:ext cx="4997231" cy="15495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 dirty="0"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5329" y="3238736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Rounded Rectangle 28"/>
          <p:cNvSpPr/>
          <p:nvPr/>
        </p:nvSpPr>
        <p:spPr>
          <a:xfrm>
            <a:off x="635329" y="186655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635329" y="530759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ounded Rectangle 30"/>
          <p:cNvSpPr/>
          <p:nvPr/>
        </p:nvSpPr>
        <p:spPr>
          <a:xfrm>
            <a:off x="635329" y="3927748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>
          <a:xfrm>
            <a:off x="635329" y="2552403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>
          <a:xfrm>
            <a:off x="635329" y="4615277"/>
            <a:ext cx="3069772" cy="6467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ounded Rectangle 33"/>
          <p:cNvSpPr/>
          <p:nvPr/>
        </p:nvSpPr>
        <p:spPr>
          <a:xfrm>
            <a:off x="693664" y="1961564"/>
            <a:ext cx="657154" cy="456693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34"/>
          <p:cNvSpPr/>
          <p:nvPr/>
        </p:nvSpPr>
        <p:spPr>
          <a:xfrm>
            <a:off x="693663" y="2633925"/>
            <a:ext cx="657155" cy="483661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710738" y="3315271"/>
            <a:ext cx="640080" cy="493636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ounded Rectangle 36"/>
          <p:cNvSpPr/>
          <p:nvPr/>
        </p:nvSpPr>
        <p:spPr>
          <a:xfrm>
            <a:off x="710739" y="4004283"/>
            <a:ext cx="640080" cy="493636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ounded Rectangle 37"/>
          <p:cNvSpPr/>
          <p:nvPr/>
        </p:nvSpPr>
        <p:spPr>
          <a:xfrm>
            <a:off x="710739" y="4688763"/>
            <a:ext cx="640080" cy="499733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ounded Rectangle 38"/>
          <p:cNvSpPr/>
          <p:nvPr/>
        </p:nvSpPr>
        <p:spPr>
          <a:xfrm>
            <a:off x="710739" y="5367805"/>
            <a:ext cx="623004" cy="526292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1350819" y="1895656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Shapefile of Study Area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743" y="2633925"/>
            <a:ext cx="21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Elevation Model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0856" y="3297087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Flow Direction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0856" y="4004283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Flow Accumulation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2141" y="46652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Potential </a:t>
            </a:r>
            <a:r>
              <a:rPr lang="en-US" sz="1400" dirty="0" err="1" smtClean="0">
                <a:solidFill>
                  <a:schemeClr val="bg1"/>
                </a:solidFill>
              </a:rPr>
              <a:t>Evapo</a:t>
            </a:r>
            <a:r>
              <a:rPr lang="en-US" sz="1400" dirty="0" smtClean="0">
                <a:solidFill>
                  <a:schemeClr val="bg1"/>
                </a:solidFill>
              </a:rPr>
              <a:t>-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Transpiration </a:t>
            </a:r>
            <a:r>
              <a:rPr lang="en-US" sz="1400" b="1" dirty="0" smtClean="0">
                <a:solidFill>
                  <a:schemeClr val="bg1"/>
                </a:solidFill>
              </a:rPr>
              <a:t>(MOD16)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3743" y="5367805"/>
            <a:ext cx="209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3- Hourly Rainfall Data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06" y="3040907"/>
            <a:ext cx="936318" cy="14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>
            <a:stCxn id="29" idx="3"/>
          </p:cNvCxnSpPr>
          <p:nvPr/>
        </p:nvCxnSpPr>
        <p:spPr>
          <a:xfrm flipV="1">
            <a:off x="3705101" y="2189910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705100" y="2889560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705099" y="3575841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705099" y="4302062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691243" y="4926884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03118" y="5630949"/>
            <a:ext cx="26125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52500" y="2189910"/>
            <a:ext cx="13858" cy="3441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966358" y="3808907"/>
            <a:ext cx="429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68" y="1380872"/>
            <a:ext cx="2090057" cy="161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33" y="4134100"/>
            <a:ext cx="1641884" cy="18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5540521" y="3781969"/>
            <a:ext cx="336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5878313" y="2203433"/>
            <a:ext cx="0" cy="1639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>
            <a:off x="5878313" y="3843398"/>
            <a:ext cx="0" cy="1345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>
            <a:off x="5878313" y="2203433"/>
            <a:ext cx="344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878313" y="5188496"/>
            <a:ext cx="3443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6529877" y="285658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 Series Data</a:t>
            </a:r>
            <a:endParaRPr lang="en-US" sz="1400" dirty="0"/>
          </a:p>
        </p:txBody>
      </p:sp>
      <p:sp>
        <p:nvSpPr>
          <p:cNvPr id="1044" name="TextBox 1043"/>
          <p:cNvSpPr txBox="1"/>
          <p:nvPr/>
        </p:nvSpPr>
        <p:spPr>
          <a:xfrm>
            <a:off x="6529877" y="5954305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Distributed Outputs</a:t>
            </a:r>
            <a:endParaRPr lang="en-US" sz="14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1333743" y="2172658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(DIVA-GIS)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1324125" y="283875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1324125" y="354179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1324125" y="4263849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HydroSHEDS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1391998" y="562671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(Giovanni)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9159" y="1708805"/>
            <a:ext cx="7803395" cy="4191989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Deactivated </a:t>
            </a:r>
            <a:r>
              <a:rPr lang="en-US" dirty="0"/>
              <a:t>functionality with 2014 MATLAB version,  2015 update (CREST v2.1.3) was released mid July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b="1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CREST code inaccessible, makes trouble-shooting cumbersome. </a:t>
            </a: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Late switch to FORTRAN version for compatibility with partner resources.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88379" cy="75558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Results &amp;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9159" y="1708805"/>
            <a:ext cx="7803395" cy="4191989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Dialogue </a:t>
            </a:r>
            <a:r>
              <a:rPr lang="en-US" dirty="0"/>
              <a:t>between  partners, CREST developers, and SEVIR to continue into interim.  Goal is to: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Perform trial runs of basin data over  selected  time intervals to produce results.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Have forcing inputs  formatted for availability with model. Allows partners flexible incorporation with years of data on hand.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Provide manual for obtaining data for other basins. 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9" y="640080"/>
            <a:ext cx="4688379" cy="7555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Conclusions &amp;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4855</TotalTime>
  <Words>1098</Words>
  <Application>Microsoft Office PowerPoint</Application>
  <PresentationFormat>On-screen Show (4:3)</PresentationFormat>
  <Paragraphs>145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DEVELOP6</cp:lastModifiedBy>
  <cp:revision>272</cp:revision>
  <dcterms:created xsi:type="dcterms:W3CDTF">2015-05-18T13:26:09Z</dcterms:created>
  <dcterms:modified xsi:type="dcterms:W3CDTF">2015-08-06T22:49:55Z</dcterms:modified>
</cp:coreProperties>
</file>