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handoutMasterIdLst>
    <p:handoutMasterId r:id="rId7"/>
  </p:handoutMasterIdLst>
  <p:sldIdLst>
    <p:sldId id="295"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671DC4-F867-8520-73EF-EAFB98317814}" name="Hunter, Shanise Y. (LARC-E3)[SSAI DEVELOP]" initials="HSY(ED" userId="S::syhunter@ndc.nasa.gov::4313d2d7-74c6-49cc-8409-3769577baa24" providerId="AD"/>
  <p188:author id="{F79B30E1-068E-4690-E61A-1C3893E17B52}" name="Ella B. Haugen" initials="EH" userId="S::ella.b.haugen@ama-inc.com::033d5d25-a06b-46cf-9bde-a7ff26ed4bd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EB3"/>
    <a:srgbClr val="5C95FF"/>
    <a:srgbClr val="D4EBEC"/>
    <a:srgbClr val="236F99"/>
    <a:srgbClr val="8A5A9A"/>
    <a:srgbClr val="9DB23F"/>
    <a:srgbClr val="67A478"/>
    <a:srgbClr val="BA3A50"/>
    <a:srgbClr val="5372B3"/>
    <a:srgbClr val="D267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DCC56F-4962-FC76-5BDB-2A37987C19BF}" v="51" dt="2024-07-22T23:39:26.9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26" d="100"/>
          <a:sy n="26" d="100"/>
        </p:scale>
        <p:origin x="2634" y="-51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5" Type="http://schemas.microsoft.com/office/2018/10/relationships/authors" Target="authors.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c M. Fantauzzo" userId="S::dominic.m.fantauzzo@ama-inc.com::70b29004-7479-4c1f-88c5-afbfbe9d2363" providerId="AD" clId="Web-{D8DCC56F-4962-FC76-5BDB-2A37987C19BF}"/>
    <pc:docChg chg="modSld">
      <pc:chgData name="Dominic M. Fantauzzo" userId="S::dominic.m.fantauzzo@ama-inc.com::70b29004-7479-4c1f-88c5-afbfbe9d2363" providerId="AD" clId="Web-{D8DCC56F-4962-FC76-5BDB-2A37987C19BF}" dt="2024-07-22T23:37:40.366" v="43" actId="20577"/>
      <pc:docMkLst>
        <pc:docMk/>
      </pc:docMkLst>
      <pc:sldChg chg="addSp modSp">
        <pc:chgData name="Dominic M. Fantauzzo" userId="S::dominic.m.fantauzzo@ama-inc.com::70b29004-7479-4c1f-88c5-afbfbe9d2363" providerId="AD" clId="Web-{D8DCC56F-4962-FC76-5BDB-2A37987C19BF}" dt="2024-07-22T23:37:40.366" v="43" actId="20577"/>
        <pc:sldMkLst>
          <pc:docMk/>
          <pc:sldMk cId="3476497474" sldId="295"/>
        </pc:sldMkLst>
        <pc:spChg chg="add mod">
          <ac:chgData name="Dominic M. Fantauzzo" userId="S::dominic.m.fantauzzo@ama-inc.com::70b29004-7479-4c1f-88c5-afbfbe9d2363" providerId="AD" clId="Web-{D8DCC56F-4962-FC76-5BDB-2A37987C19BF}" dt="2024-07-22T23:37:40.366" v="43" actId="20577"/>
          <ac:spMkLst>
            <pc:docMk/>
            <pc:sldMk cId="3476497474" sldId="295"/>
            <ac:spMk id="11" creationId="{78561F05-8547-2F87-2E11-BAC5B6D93B51}"/>
          </ac:spMkLst>
        </pc:spChg>
        <pc:spChg chg="mod">
          <ac:chgData name="Dominic M. Fantauzzo" userId="S::dominic.m.fantauzzo@ama-inc.com::70b29004-7479-4c1f-88c5-afbfbe9d2363" providerId="AD" clId="Web-{D8DCC56F-4962-FC76-5BDB-2A37987C19BF}" dt="2024-07-22T23:33:12.107" v="12" actId="14100"/>
          <ac:spMkLst>
            <pc:docMk/>
            <pc:sldMk cId="3476497474" sldId="295"/>
            <ac:spMk id="40" creationId="{CD1DFA91-4B53-F1C7-F2C6-33A30736C6D5}"/>
          </ac:spMkLst>
        </pc:spChg>
      </pc:sldChg>
    </pc:docChg>
  </pc:docChgLst>
  <pc:docChgLst>
    <pc:chgData name="Clayton, Amanda L. (LARC-E3)" userId="bd45d00a-0375-4579-a58c-94f9a1ccd07c" providerId="ADAL" clId="{7670A54E-F9D4-4E04-B46D-DBCA7C650711}"/>
    <pc:docChg chg="modSld">
      <pc:chgData name="Clayton, Amanda L. (LARC-E3)" userId="bd45d00a-0375-4579-a58c-94f9a1ccd07c" providerId="ADAL" clId="{7670A54E-F9D4-4E04-B46D-DBCA7C650711}" dt="2024-07-23T16:02:00.532" v="8" actId="207"/>
      <pc:docMkLst>
        <pc:docMk/>
      </pc:docMkLst>
      <pc:sldChg chg="modSp mod">
        <pc:chgData name="Clayton, Amanda L. (LARC-E3)" userId="bd45d00a-0375-4579-a58c-94f9a1ccd07c" providerId="ADAL" clId="{7670A54E-F9D4-4E04-B46D-DBCA7C650711}" dt="2024-07-23T16:02:00.532" v="8" actId="207"/>
        <pc:sldMkLst>
          <pc:docMk/>
          <pc:sldMk cId="3476497474" sldId="295"/>
        </pc:sldMkLst>
        <pc:spChg chg="mod">
          <ac:chgData name="Clayton, Amanda L. (LARC-E3)" userId="bd45d00a-0375-4579-a58c-94f9a1ccd07c" providerId="ADAL" clId="{7670A54E-F9D4-4E04-B46D-DBCA7C650711}" dt="2024-07-23T16:01:56.328" v="7" actId="207"/>
          <ac:spMkLst>
            <pc:docMk/>
            <pc:sldMk cId="3476497474" sldId="295"/>
            <ac:spMk id="23" creationId="{B4A0CEBA-CFBA-B9B9-2455-DC86C59F79A6}"/>
          </ac:spMkLst>
        </pc:spChg>
        <pc:spChg chg="mod">
          <ac:chgData name="Clayton, Amanda L. (LARC-E3)" userId="bd45d00a-0375-4579-a58c-94f9a1ccd07c" providerId="ADAL" clId="{7670A54E-F9D4-4E04-B46D-DBCA7C650711}" dt="2024-07-23T16:01:56.328" v="7" actId="207"/>
          <ac:spMkLst>
            <pc:docMk/>
            <pc:sldMk cId="3476497474" sldId="295"/>
            <ac:spMk id="25" creationId="{8EB74875-4E52-B274-D84D-703C79CB843C}"/>
          </ac:spMkLst>
        </pc:spChg>
        <pc:spChg chg="mod">
          <ac:chgData name="Clayton, Amanda L. (LARC-E3)" userId="bd45d00a-0375-4579-a58c-94f9a1ccd07c" providerId="ADAL" clId="{7670A54E-F9D4-4E04-B46D-DBCA7C650711}" dt="2024-07-23T16:01:56.328" v="7" actId="207"/>
          <ac:spMkLst>
            <pc:docMk/>
            <pc:sldMk cId="3476497474" sldId="295"/>
            <ac:spMk id="26" creationId="{F6EE2B43-E8A3-4755-A993-461B2FCE7B0B}"/>
          </ac:spMkLst>
        </pc:spChg>
        <pc:spChg chg="mod">
          <ac:chgData name="Clayton, Amanda L. (LARC-E3)" userId="bd45d00a-0375-4579-a58c-94f9a1ccd07c" providerId="ADAL" clId="{7670A54E-F9D4-4E04-B46D-DBCA7C650711}" dt="2024-07-23T16:01:56.328" v="7" actId="207"/>
          <ac:spMkLst>
            <pc:docMk/>
            <pc:sldMk cId="3476497474" sldId="295"/>
            <ac:spMk id="27" creationId="{C9D56256-62AB-03F7-FB19-51F9FA420D17}"/>
          </ac:spMkLst>
        </pc:spChg>
        <pc:spChg chg="mod">
          <ac:chgData name="Clayton, Amanda L. (LARC-E3)" userId="bd45d00a-0375-4579-a58c-94f9a1ccd07c" providerId="ADAL" clId="{7670A54E-F9D4-4E04-B46D-DBCA7C650711}" dt="2024-07-23T16:01:56.328" v="7" actId="207"/>
          <ac:spMkLst>
            <pc:docMk/>
            <pc:sldMk cId="3476497474" sldId="295"/>
            <ac:spMk id="28" creationId="{562DE67C-886B-AF4E-B5E4-CF736AF0F777}"/>
          </ac:spMkLst>
        </pc:spChg>
        <pc:spChg chg="mod">
          <ac:chgData name="Clayton, Amanda L. (LARC-E3)" userId="bd45d00a-0375-4579-a58c-94f9a1ccd07c" providerId="ADAL" clId="{7670A54E-F9D4-4E04-B46D-DBCA7C650711}" dt="2024-07-23T16:02:00.532" v="8" actId="207"/>
          <ac:spMkLst>
            <pc:docMk/>
            <pc:sldMk cId="3476497474" sldId="295"/>
            <ac:spMk id="39" creationId="{6272D9DF-69BE-3C71-FDFD-878A52FDBFC5}"/>
          </ac:spMkLst>
        </pc:spChg>
        <pc:spChg chg="mod">
          <ac:chgData name="Clayton, Amanda L. (LARC-E3)" userId="bd45d00a-0375-4579-a58c-94f9a1ccd07c" providerId="ADAL" clId="{7670A54E-F9D4-4E04-B46D-DBCA7C650711}" dt="2024-07-23T16:01:50.433" v="6" actId="207"/>
          <ac:spMkLst>
            <pc:docMk/>
            <pc:sldMk cId="3476497474" sldId="295"/>
            <ac:spMk id="40" creationId="{CD1DFA91-4B53-F1C7-F2C6-33A30736C6D5}"/>
          </ac:spMkLst>
        </pc:spChg>
        <pc:spChg chg="mod">
          <ac:chgData name="Clayton, Amanda L. (LARC-E3)" userId="bd45d00a-0375-4579-a58c-94f9a1ccd07c" providerId="ADAL" clId="{7670A54E-F9D4-4E04-B46D-DBCA7C650711}" dt="2024-07-23T16:01:30.259" v="4" actId="207"/>
          <ac:spMkLst>
            <pc:docMk/>
            <pc:sldMk cId="3476497474" sldId="295"/>
            <ac:spMk id="45" creationId="{FBB13E0B-423B-4760-857B-FE2A09B417FA}"/>
          </ac:spMkLst>
        </pc:spChg>
        <pc:spChg chg="mod">
          <ac:chgData name="Clayton, Amanda L. (LARC-E3)" userId="bd45d00a-0375-4579-a58c-94f9a1ccd07c" providerId="ADAL" clId="{7670A54E-F9D4-4E04-B46D-DBCA7C650711}" dt="2024-07-23T16:01:30.259" v="4" actId="207"/>
          <ac:spMkLst>
            <pc:docMk/>
            <pc:sldMk cId="3476497474" sldId="295"/>
            <ac:spMk id="56" creationId="{A5748F3C-0DA1-A68F-C2F5-5D26DEBE2BCE}"/>
          </ac:spMkLst>
        </pc:spChg>
        <pc:spChg chg="mod">
          <ac:chgData name="Clayton, Amanda L. (LARC-E3)" userId="bd45d00a-0375-4579-a58c-94f9a1ccd07c" providerId="ADAL" clId="{7670A54E-F9D4-4E04-B46D-DBCA7C650711}" dt="2024-07-23T16:01:30.259" v="4" actId="207"/>
          <ac:spMkLst>
            <pc:docMk/>
            <pc:sldMk cId="3476497474" sldId="295"/>
            <ac:spMk id="57" creationId="{9F2227A0-7B9C-A374-A8EF-EEC49E0C021D}"/>
          </ac:spMkLst>
        </pc:spChg>
        <pc:spChg chg="mod">
          <ac:chgData name="Clayton, Amanda L. (LARC-E3)" userId="bd45d00a-0375-4579-a58c-94f9a1ccd07c" providerId="ADAL" clId="{7670A54E-F9D4-4E04-B46D-DBCA7C650711}" dt="2024-07-23T16:01:30.259" v="4" actId="207"/>
          <ac:spMkLst>
            <pc:docMk/>
            <pc:sldMk cId="3476497474" sldId="295"/>
            <ac:spMk id="58" creationId="{964D2657-7192-1584-CD5E-194392AFBA44}"/>
          </ac:spMkLst>
        </pc:spChg>
        <pc:spChg chg="mod">
          <ac:chgData name="Clayton, Amanda L. (LARC-E3)" userId="bd45d00a-0375-4579-a58c-94f9a1ccd07c" providerId="ADAL" clId="{7670A54E-F9D4-4E04-B46D-DBCA7C650711}" dt="2024-07-23T16:01:33.576" v="5" actId="207"/>
          <ac:spMkLst>
            <pc:docMk/>
            <pc:sldMk cId="3476497474" sldId="295"/>
            <ac:spMk id="1142" creationId="{E06592A4-C8D9-AF77-F31F-48461E7786C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7/23/2024</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61DB3-DD25-4C00-A9A8-4442B2C215F8}" type="datetimeFigureOut">
              <a:rPr lang="en-US" smtClean="0"/>
              <a:t>7/23/2024</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278AE-5FD8-42EA-BE75-6A373D076E0F}" type="slidenum">
              <a:rPr lang="en-US" smtClean="0"/>
              <a:t>‹#›</a:t>
            </a:fld>
            <a:endParaRPr lang="en-US"/>
          </a:p>
        </p:txBody>
      </p:sp>
    </p:spTree>
    <p:extLst>
      <p:ext uri="{BB962C8B-B14F-4D97-AF65-F5344CB8AC3E}">
        <p14:creationId xmlns:p14="http://schemas.microsoft.com/office/powerpoint/2010/main" val="3183847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5278AE-5FD8-42EA-BE75-6A373D076E0F}" type="slidenum">
              <a:rPr lang="en-US" smtClean="0"/>
              <a:t>1</a:t>
            </a:fld>
            <a:endParaRPr lang="en-US"/>
          </a:p>
        </p:txBody>
      </p:sp>
    </p:spTree>
    <p:extLst>
      <p:ext uri="{BB962C8B-B14F-4D97-AF65-F5344CB8AC3E}">
        <p14:creationId xmlns:p14="http://schemas.microsoft.com/office/powerpoint/2010/main" val="21527669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Blank - Agriculture &amp; Food Security">
    <p:spTree>
      <p:nvGrpSpPr>
        <p:cNvPr id="1" name=""/>
        <p:cNvGrpSpPr/>
        <p:nvPr/>
      </p:nvGrpSpPr>
      <p:grpSpPr>
        <a:xfrm>
          <a:off x="0" y="0"/>
          <a:ext cx="0" cy="0"/>
          <a:chOff x="0" y="0"/>
          <a:chExt cx="0" cy="0"/>
        </a:xfrm>
      </p:grpSpPr>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8" name="Text Placeholder 7">
            <a:extLst>
              <a:ext uri="{FF2B5EF4-FFF2-40B4-BE49-F238E27FC236}">
                <a16:creationId xmlns:a16="http://schemas.microsoft.com/office/drawing/2014/main" id="{7F79F074-C7B5-64C6-5271-738CF499002D}"/>
              </a:ext>
            </a:extLst>
          </p:cNvPr>
          <p:cNvSpPr>
            <a:spLocks noGrp="1"/>
          </p:cNvSpPr>
          <p:nvPr>
            <p:ph type="body" sz="quarter" idx="10" hasCustomPrompt="1"/>
          </p:nvPr>
        </p:nvSpPr>
        <p:spPr>
          <a:xfrm>
            <a:off x="951596" y="898525"/>
            <a:ext cx="21756004" cy="1600992"/>
          </a:xfrm>
        </p:spPr>
        <p:txBody>
          <a:bodyPr>
            <a:normAutofit/>
          </a:bodyPr>
          <a:lstStyle>
            <a:lvl1pPr marL="0" indent="0">
              <a:buNone/>
              <a:defRPr sz="7200" b="1">
                <a:solidFill>
                  <a:srgbClr val="4DAEB3"/>
                </a:solidFill>
              </a:defRPr>
            </a:lvl1pPr>
          </a:lstStyle>
          <a:p>
            <a:pPr lvl="0"/>
            <a:r>
              <a:rPr lang="en-US"/>
              <a:t>Study Area Water Resources</a:t>
            </a:r>
          </a:p>
        </p:txBody>
      </p:sp>
      <p:sp>
        <p:nvSpPr>
          <p:cNvPr id="4" name="Text Placeholder 7">
            <a:extLst>
              <a:ext uri="{FF2B5EF4-FFF2-40B4-BE49-F238E27FC236}">
                <a16:creationId xmlns:a16="http://schemas.microsoft.com/office/drawing/2014/main" id="{27F60BA9-A152-D388-AB29-2A57FEEB1541}"/>
              </a:ext>
            </a:extLst>
          </p:cNvPr>
          <p:cNvSpPr>
            <a:spLocks noGrp="1"/>
          </p:cNvSpPr>
          <p:nvPr>
            <p:ph type="body" sz="quarter" idx="13" hasCustomPrompt="1"/>
          </p:nvPr>
        </p:nvSpPr>
        <p:spPr>
          <a:xfrm>
            <a:off x="951596" y="2707984"/>
            <a:ext cx="21756004" cy="1175082"/>
          </a:xfrm>
        </p:spPr>
        <p:txBody>
          <a:bodyPr>
            <a:normAutofit/>
          </a:bodyPr>
          <a:lstStyle>
            <a:lvl1pPr marL="0" indent="0">
              <a:spcBef>
                <a:spcPts val="0"/>
              </a:spcBef>
              <a:buNone/>
              <a:defRPr sz="5000" b="0">
                <a:solidFill>
                  <a:schemeClr val="tx1">
                    <a:lumMod val="75000"/>
                    <a:lumOff val="25000"/>
                  </a:schemeClr>
                </a:solidFill>
              </a:defRPr>
            </a:lvl1pPr>
          </a:lstStyle>
          <a:p>
            <a:pPr lvl="0"/>
            <a:r>
              <a:rPr lang="en-US"/>
              <a:t>Project Subtitle</a:t>
            </a:r>
          </a:p>
        </p:txBody>
      </p:sp>
      <p:cxnSp>
        <p:nvCxnSpPr>
          <p:cNvPr id="6" name="Straight Connector 5">
            <a:extLst>
              <a:ext uri="{FF2B5EF4-FFF2-40B4-BE49-F238E27FC236}">
                <a16:creationId xmlns:a16="http://schemas.microsoft.com/office/drawing/2014/main" id="{0F8DD8F2-4045-28D7-0AA0-C0F75C99C7E8}"/>
              </a:ext>
            </a:extLst>
          </p:cNvPr>
          <p:cNvCxnSpPr>
            <a:cxnSpLocks/>
          </p:cNvCxnSpPr>
          <p:nvPr userDrawn="1"/>
        </p:nvCxnSpPr>
        <p:spPr>
          <a:xfrm>
            <a:off x="1059543" y="4648200"/>
            <a:ext cx="25258032" cy="0"/>
          </a:xfrm>
          <a:prstGeom prst="line">
            <a:avLst/>
          </a:prstGeom>
          <a:ln w="330200" cap="sq" cmpd="sng">
            <a:solidFill>
              <a:srgbClr val="4DAEB3"/>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9" name="Hexagon 8">
            <a:extLst>
              <a:ext uri="{FF2B5EF4-FFF2-40B4-BE49-F238E27FC236}">
                <a16:creationId xmlns:a16="http://schemas.microsoft.com/office/drawing/2014/main" id="{C66F3DFE-0DAF-AA09-1A97-68C9B68ED465}"/>
              </a:ext>
            </a:extLst>
          </p:cNvPr>
          <p:cNvSpPr/>
          <p:nvPr userDrawn="1"/>
        </p:nvSpPr>
        <p:spPr>
          <a:xfrm>
            <a:off x="884686" y="33668190"/>
            <a:ext cx="25644767" cy="945113"/>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hidden="1">
            <a:extLst>
              <a:ext uri="{FF2B5EF4-FFF2-40B4-BE49-F238E27FC236}">
                <a16:creationId xmlns:a16="http://schemas.microsoft.com/office/drawing/2014/main" id="{3DC00D21-FFD6-CB04-269E-C73ECA759D76}"/>
              </a:ext>
            </a:extLst>
          </p:cNvPr>
          <p:cNvSpPr/>
          <p:nvPr userDrawn="1"/>
        </p:nvSpPr>
        <p:spPr>
          <a:xfrm>
            <a:off x="893617" y="33423594"/>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grpSp>
        <p:nvGrpSpPr>
          <p:cNvPr id="15" name="Group 14">
            <a:extLst>
              <a:ext uri="{FF2B5EF4-FFF2-40B4-BE49-F238E27FC236}">
                <a16:creationId xmlns:a16="http://schemas.microsoft.com/office/drawing/2014/main" id="{4530CF01-49A4-BF69-0C5D-FF9BF5B7778E}"/>
              </a:ext>
            </a:extLst>
          </p:cNvPr>
          <p:cNvGrpSpPr/>
          <p:nvPr userDrawn="1"/>
        </p:nvGrpSpPr>
        <p:grpSpPr>
          <a:xfrm>
            <a:off x="1851897" y="33082292"/>
            <a:ext cx="1981493" cy="1981493"/>
            <a:chOff x="-7071360" y="11654120"/>
            <a:chExt cx="3202416" cy="3202416"/>
          </a:xfrm>
        </p:grpSpPr>
        <p:sp>
          <p:nvSpPr>
            <p:cNvPr id="16" name="Oval 15">
              <a:extLst>
                <a:ext uri="{FF2B5EF4-FFF2-40B4-BE49-F238E27FC236}">
                  <a16:creationId xmlns:a16="http://schemas.microsoft.com/office/drawing/2014/main" id="{63EAB6C9-C70C-7C6E-66FB-0BED3C9582FD}"/>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text, sign, device, meter&#10;&#10;Description automatically generated">
              <a:extLst>
                <a:ext uri="{FF2B5EF4-FFF2-40B4-BE49-F238E27FC236}">
                  <a16:creationId xmlns:a16="http://schemas.microsoft.com/office/drawing/2014/main" id="{5D487FCE-714F-F48E-D8F6-48B7B4B6D1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21" name="Text Placeholder 7">
            <a:extLst>
              <a:ext uri="{FF2B5EF4-FFF2-40B4-BE49-F238E27FC236}">
                <a16:creationId xmlns:a16="http://schemas.microsoft.com/office/drawing/2014/main" id="{F76C439C-C0A8-C234-7165-1A7FA058E919}"/>
              </a:ext>
            </a:extLst>
          </p:cNvPr>
          <p:cNvSpPr>
            <a:spLocks noGrp="1"/>
          </p:cNvSpPr>
          <p:nvPr>
            <p:ph type="body" sz="quarter" idx="12" hasCustomPrompt="1"/>
          </p:nvPr>
        </p:nvSpPr>
        <p:spPr>
          <a:xfrm>
            <a:off x="4410670" y="33665608"/>
            <a:ext cx="19035483" cy="942709"/>
          </a:xfrm>
        </p:spPr>
        <p:txBody>
          <a:bodyPr anchor="ctr">
            <a:normAutofit/>
          </a:bodyPr>
          <a:lstStyle>
            <a:lvl1pPr marL="0" indent="0" algn="l">
              <a:buNone/>
              <a:defRPr sz="4000" b="1">
                <a:solidFill>
                  <a:schemeClr val="bg1"/>
                </a:solidFill>
              </a:defRPr>
            </a:lvl1pPr>
          </a:lstStyle>
          <a:p>
            <a:pPr lvl="0"/>
            <a:r>
              <a:rPr lang="en-US"/>
              <a:t>Node Location | Term &amp; Year</a:t>
            </a:r>
          </a:p>
        </p:txBody>
      </p:sp>
      <p:grpSp>
        <p:nvGrpSpPr>
          <p:cNvPr id="22" name="Group 21">
            <a:extLst>
              <a:ext uri="{FF2B5EF4-FFF2-40B4-BE49-F238E27FC236}">
                <a16:creationId xmlns:a16="http://schemas.microsoft.com/office/drawing/2014/main" id="{F56F95B2-1EC4-4EB7-AB96-63E2A4361ED7}"/>
              </a:ext>
            </a:extLst>
          </p:cNvPr>
          <p:cNvGrpSpPr/>
          <p:nvPr userDrawn="1"/>
        </p:nvGrpSpPr>
        <p:grpSpPr>
          <a:xfrm>
            <a:off x="23728070" y="33082292"/>
            <a:ext cx="1981493" cy="1981493"/>
            <a:chOff x="759974" y="33259274"/>
            <a:chExt cx="2630926" cy="2630926"/>
          </a:xfrm>
        </p:grpSpPr>
        <p:sp>
          <p:nvSpPr>
            <p:cNvPr id="23" name="Oval 22">
              <a:extLst>
                <a:ext uri="{FF2B5EF4-FFF2-40B4-BE49-F238E27FC236}">
                  <a16:creationId xmlns:a16="http://schemas.microsoft.com/office/drawing/2014/main" id="{151646B3-7721-CB59-44B2-9A201BF10D52}"/>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9FBA27B-F15D-FBE8-5620-883E867DB71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77627" y="33476927"/>
              <a:ext cx="2195621" cy="2195621"/>
            </a:xfrm>
            <a:prstGeom prst="rect">
              <a:avLst/>
            </a:prstGeom>
          </p:spPr>
        </p:pic>
      </p:grpSp>
      <p:sp>
        <p:nvSpPr>
          <p:cNvPr id="2" name="Rectangle 1">
            <a:extLst>
              <a:ext uri="{FF2B5EF4-FFF2-40B4-BE49-F238E27FC236}">
                <a16:creationId xmlns:a16="http://schemas.microsoft.com/office/drawing/2014/main" id="{C172E7E0-8315-F16E-76E9-82DC8D276AF9}"/>
              </a:ext>
            </a:extLst>
          </p:cNvPr>
          <p:cNvSpPr/>
          <p:nvPr userDrawn="1"/>
        </p:nvSpPr>
        <p:spPr>
          <a:xfrm>
            <a:off x="893617" y="34655263"/>
            <a:ext cx="25644767"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tx1">
                    <a:lumMod val="75000"/>
                    <a:lumOff val="25000"/>
                  </a:schemeClr>
                </a:solidFill>
              </a:rPr>
              <a:t>This material is based upon work supported by NASA through contract 80LARC23FA024</a:t>
            </a:r>
            <a:r>
              <a:rPr lang="en-US" sz="800">
                <a:solidFill>
                  <a:schemeClr val="tx1">
                    <a:lumMod val="75000"/>
                    <a:lumOff val="25000"/>
                  </a:schemeClr>
                </a:solidFill>
              </a:rPr>
              <a:t>.</a:t>
            </a:r>
            <a:r>
              <a:rPr lang="en-US" sz="700" i="1">
                <a:solidFill>
                  <a:schemeClr val="tx1">
                    <a:lumMod val="75000"/>
                    <a:lumOff val="25000"/>
                  </a:schemeClr>
                </a:solidFill>
              </a:rPr>
              <a:t>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3823684701"/>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680" userDrawn="1">
          <p15:clr>
            <a:srgbClr val="FBAE40"/>
          </p15:clr>
        </p15:guide>
        <p15:guide id="4" orient="horz" pos="22608" userDrawn="1">
          <p15:clr>
            <a:srgbClr val="FBAE40"/>
          </p15:clr>
        </p15:guide>
        <p15:guide id="11" orient="horz" pos="2928">
          <p15:clr>
            <a:srgbClr val="FBAE40"/>
          </p15:clr>
        </p15:guide>
        <p15:guide id="12" pos="14304" userDrawn="1">
          <p15:clr>
            <a:srgbClr val="FBAE40"/>
          </p15:clr>
        </p15:guide>
        <p15:guide id="13" orient="horz" pos="20592" userDrawn="1">
          <p15:clr>
            <a:srgbClr val="FBAE40"/>
          </p15:clr>
        </p15:guide>
        <p15:guide id="14" orient="horz" pos="3312" userDrawn="1">
          <p15:clr>
            <a:srgbClr val="FBAE40"/>
          </p15:clr>
        </p15:guide>
        <p15:guide id="15" pos="2760" userDrawn="1">
          <p15:clr>
            <a:srgbClr val="FBAE40"/>
          </p15:clr>
        </p15:guide>
        <p15:guide id="16" orient="horz" pos="168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7/23/2024</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jpe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0C3A8BC1-E2F6-AED2-A2A7-74DC7484FFE1}"/>
              </a:ext>
            </a:extLst>
          </p:cNvPr>
          <p:cNvSpPr>
            <a:spLocks noGrp="1"/>
          </p:cNvSpPr>
          <p:nvPr>
            <p:ph type="body" sz="quarter" idx="10"/>
          </p:nvPr>
        </p:nvSpPr>
        <p:spPr/>
        <p:txBody>
          <a:bodyPr vert="horz" lIns="91440" tIns="45720" rIns="91440" bIns="45720" rtlCol="0" anchor="t">
            <a:normAutofit/>
          </a:bodyPr>
          <a:lstStyle/>
          <a:p>
            <a:r>
              <a:rPr lang="en-US"/>
              <a:t>Big Cypress Water Resources</a:t>
            </a:r>
          </a:p>
        </p:txBody>
      </p:sp>
      <p:sp>
        <p:nvSpPr>
          <p:cNvPr id="38" name="Text Placeholder 37">
            <a:extLst>
              <a:ext uri="{FF2B5EF4-FFF2-40B4-BE49-F238E27FC236}">
                <a16:creationId xmlns:a16="http://schemas.microsoft.com/office/drawing/2014/main" id="{91D77EDF-C52A-A96E-A732-CF5B0206ABA7}"/>
              </a:ext>
            </a:extLst>
          </p:cNvPr>
          <p:cNvSpPr>
            <a:spLocks noGrp="1"/>
          </p:cNvSpPr>
          <p:nvPr>
            <p:ph type="body" sz="quarter" idx="13"/>
          </p:nvPr>
        </p:nvSpPr>
        <p:spPr>
          <a:xfrm>
            <a:off x="951596" y="2707983"/>
            <a:ext cx="21756004" cy="1554165"/>
          </a:xfrm>
        </p:spPr>
        <p:txBody>
          <a:bodyPr vert="horz" lIns="91440" tIns="45720" rIns="91440" bIns="45720" rtlCol="0" anchor="t">
            <a:noAutofit/>
          </a:bodyPr>
          <a:lstStyle/>
          <a:p>
            <a:r>
              <a:rPr lang="en-US"/>
              <a:t>Using Earth Observations to Assess Water Quality in Big Cypress Reservation, FL</a:t>
            </a:r>
          </a:p>
        </p:txBody>
      </p:sp>
      <p:sp>
        <p:nvSpPr>
          <p:cNvPr id="37" name="Text Placeholder 36">
            <a:extLst>
              <a:ext uri="{FF2B5EF4-FFF2-40B4-BE49-F238E27FC236}">
                <a16:creationId xmlns:a16="http://schemas.microsoft.com/office/drawing/2014/main" id="{B208CB02-294A-6C2F-766B-2FC12AA7A368}"/>
              </a:ext>
            </a:extLst>
          </p:cNvPr>
          <p:cNvSpPr>
            <a:spLocks noGrp="1"/>
          </p:cNvSpPr>
          <p:nvPr>
            <p:ph type="body" sz="quarter" idx="12"/>
          </p:nvPr>
        </p:nvSpPr>
        <p:spPr/>
        <p:txBody>
          <a:bodyPr/>
          <a:lstStyle/>
          <a:p>
            <a:r>
              <a:rPr lang="en-US" dirty="0"/>
              <a:t>Pop-up Project – Florida Gulf Coast University| Summer 2024</a:t>
            </a:r>
          </a:p>
        </p:txBody>
      </p:sp>
      <p:grpSp>
        <p:nvGrpSpPr>
          <p:cNvPr id="61" name="Group 60">
            <a:extLst>
              <a:ext uri="{FF2B5EF4-FFF2-40B4-BE49-F238E27FC236}">
                <a16:creationId xmlns:a16="http://schemas.microsoft.com/office/drawing/2014/main" id="{B848AD8D-EA41-F52B-CDE0-42EB638E478F}"/>
              </a:ext>
            </a:extLst>
          </p:cNvPr>
          <p:cNvGrpSpPr/>
          <p:nvPr/>
        </p:nvGrpSpPr>
        <p:grpSpPr>
          <a:xfrm>
            <a:off x="830271" y="15544717"/>
            <a:ext cx="12170459" cy="3349680"/>
            <a:chOff x="14385014" y="5369660"/>
            <a:chExt cx="12170459" cy="3349680"/>
          </a:xfrm>
        </p:grpSpPr>
        <p:sp>
          <p:nvSpPr>
            <p:cNvPr id="8" name="TextBox 7">
              <a:extLst>
                <a:ext uri="{FF2B5EF4-FFF2-40B4-BE49-F238E27FC236}">
                  <a16:creationId xmlns:a16="http://schemas.microsoft.com/office/drawing/2014/main" id="{B16735CE-DBE5-1D03-5CFA-70984C8D7632}"/>
                </a:ext>
              </a:extLst>
            </p:cNvPr>
            <p:cNvSpPr txBox="1"/>
            <p:nvPr/>
          </p:nvSpPr>
          <p:spPr>
            <a:xfrm>
              <a:off x="14385014" y="5369660"/>
              <a:ext cx="7207186" cy="769441"/>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Objectives</a:t>
              </a:r>
            </a:p>
          </p:txBody>
        </p:sp>
        <p:sp>
          <p:nvSpPr>
            <p:cNvPr id="3" name="Text Placeholder 16">
              <a:extLst>
                <a:ext uri="{FF2B5EF4-FFF2-40B4-BE49-F238E27FC236}">
                  <a16:creationId xmlns:a16="http://schemas.microsoft.com/office/drawing/2014/main" id="{9FA2FC4C-5700-F488-8A08-9297D2AD2072}"/>
                </a:ext>
              </a:extLst>
            </p:cNvPr>
            <p:cNvSpPr txBox="1">
              <a:spLocks/>
            </p:cNvSpPr>
            <p:nvPr/>
          </p:nvSpPr>
          <p:spPr>
            <a:xfrm>
              <a:off x="14455812" y="6109438"/>
              <a:ext cx="12099661" cy="2609902"/>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67A478"/>
                </a:buClr>
                <a:buFont typeface="Arial" panose="020B0604020202020204" pitchFamily="34" charset="0"/>
                <a:buChar char="•"/>
              </a:pPr>
              <a:r>
                <a:rPr lang="en-US" sz="2400" dirty="0">
                  <a:solidFill>
                    <a:srgbClr val="4DAEB3"/>
                  </a:solidFill>
                  <a:latin typeface="Garamond"/>
                </a:rPr>
                <a:t>Develop</a:t>
              </a:r>
              <a:r>
                <a:rPr lang="en-US" sz="2400" dirty="0">
                  <a:solidFill>
                    <a:schemeClr val="tx1">
                      <a:lumMod val="75000"/>
                      <a:lumOff val="25000"/>
                    </a:schemeClr>
                  </a:solidFill>
                  <a:latin typeface="Garamond"/>
                </a:rPr>
                <a:t> temporal maps of indices using earth observations.</a:t>
              </a:r>
              <a:endParaRPr lang="en-US" sz="2400"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67A478"/>
                </a:buClr>
                <a:buFont typeface="Arial" panose="020B0604020202020204" pitchFamily="34" charset="0"/>
                <a:buChar char="•"/>
              </a:pPr>
              <a:r>
                <a:rPr lang="en-US" sz="2400" dirty="0">
                  <a:solidFill>
                    <a:srgbClr val="4DAEB3"/>
                  </a:solidFill>
                  <a:latin typeface="Garamond"/>
                </a:rPr>
                <a:t>Validate</a:t>
              </a:r>
              <a:r>
                <a:rPr lang="en-US" sz="2400" dirty="0">
                  <a:latin typeface="Garamond"/>
                </a:rPr>
                <a:t> indices using in-situ water quality data.</a:t>
              </a:r>
            </a:p>
            <a:p>
              <a:pPr>
                <a:lnSpc>
                  <a:spcPct val="100000"/>
                </a:lnSpc>
                <a:spcBef>
                  <a:spcPts val="0"/>
                </a:spcBef>
                <a:spcAft>
                  <a:spcPts val="600"/>
                </a:spcAft>
                <a:buClr>
                  <a:srgbClr val="67A478"/>
                </a:buClr>
                <a:buFont typeface="Arial" panose="020B0604020202020204" pitchFamily="34" charset="0"/>
                <a:buChar char="•"/>
              </a:pPr>
              <a:r>
                <a:rPr lang="en-US" sz="2400" dirty="0">
                  <a:solidFill>
                    <a:srgbClr val="4DAEB3"/>
                  </a:solidFill>
                  <a:latin typeface="Garamond"/>
                </a:rPr>
                <a:t>Share</a:t>
              </a:r>
              <a:r>
                <a:rPr lang="en-US" sz="2400" dirty="0">
                  <a:solidFill>
                    <a:schemeClr val="tx1">
                      <a:lumMod val="75000"/>
                      <a:lumOff val="25000"/>
                    </a:schemeClr>
                  </a:solidFill>
                  <a:latin typeface="Garamond"/>
                </a:rPr>
                <a:t> a workflow and GIS tutorial with our partner for reproducibility.</a:t>
              </a:r>
              <a:endParaRPr lang="en-US" sz="2400"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67A478"/>
                </a:buClr>
                <a:buFont typeface="Arial" panose="020B0604020202020204" pitchFamily="34" charset="0"/>
                <a:buChar char="•"/>
              </a:pPr>
              <a:r>
                <a:rPr lang="en-US" sz="2400" dirty="0">
                  <a:solidFill>
                    <a:srgbClr val="4DAEB3"/>
                  </a:solidFill>
                  <a:latin typeface="Garamond"/>
                </a:rPr>
                <a:t>Evaluate</a:t>
              </a:r>
              <a:r>
                <a:rPr lang="en-US" sz="2400" dirty="0">
                  <a:solidFill>
                    <a:schemeClr val="tx1">
                      <a:lumMod val="75000"/>
                      <a:lumOff val="25000"/>
                    </a:schemeClr>
                  </a:solidFill>
                  <a:latin typeface="Garamond"/>
                </a:rPr>
                <a:t> the feasibility of using Earth Observations for monitoring water quality in the Big Cypress region. </a:t>
              </a:r>
              <a:endParaRPr lang="en-US" sz="2400" dirty="0">
                <a:solidFill>
                  <a:schemeClr val="tx1">
                    <a:lumMod val="75000"/>
                    <a:lumOff val="25000"/>
                  </a:schemeClr>
                </a:solidFill>
                <a:latin typeface="Garamond" panose="02020404030301010803" pitchFamily="18" charset="0"/>
              </a:endParaRPr>
            </a:p>
          </p:txBody>
        </p:sp>
      </p:grpSp>
      <p:grpSp>
        <p:nvGrpSpPr>
          <p:cNvPr id="78" name="Group 77">
            <a:extLst>
              <a:ext uri="{FF2B5EF4-FFF2-40B4-BE49-F238E27FC236}">
                <a16:creationId xmlns:a16="http://schemas.microsoft.com/office/drawing/2014/main" id="{2709DE0E-1C3E-6736-5EE5-1B50802B57D5}"/>
              </a:ext>
            </a:extLst>
          </p:cNvPr>
          <p:cNvGrpSpPr/>
          <p:nvPr/>
        </p:nvGrpSpPr>
        <p:grpSpPr>
          <a:xfrm>
            <a:off x="14575588" y="23937746"/>
            <a:ext cx="11907796" cy="2973133"/>
            <a:chOff x="888786" y="27673857"/>
            <a:chExt cx="11031596" cy="2973133"/>
          </a:xfrm>
        </p:grpSpPr>
        <p:sp>
          <p:nvSpPr>
            <p:cNvPr id="18" name="TextBox 17">
              <a:extLst>
                <a:ext uri="{FF2B5EF4-FFF2-40B4-BE49-F238E27FC236}">
                  <a16:creationId xmlns:a16="http://schemas.microsoft.com/office/drawing/2014/main" id="{4B774890-6BF2-86BF-29FB-0AE3C9180D15}"/>
                </a:ext>
              </a:extLst>
            </p:cNvPr>
            <p:cNvSpPr txBox="1"/>
            <p:nvPr/>
          </p:nvSpPr>
          <p:spPr>
            <a:xfrm>
              <a:off x="888786" y="27673857"/>
              <a:ext cx="8130436" cy="2123658"/>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Conclusions</a:t>
              </a:r>
            </a:p>
            <a:p>
              <a:endParaRPr lang="en-US" sz="4400" b="1" dirty="0">
                <a:solidFill>
                  <a:srgbClr val="4DAEB3"/>
                </a:solidFill>
                <a:latin typeface="Century Gothic" panose="020B0502020202020204" pitchFamily="34" charset="0"/>
              </a:endParaRPr>
            </a:p>
            <a:p>
              <a:endParaRPr lang="en-US" sz="4400" b="1" dirty="0">
                <a:solidFill>
                  <a:srgbClr val="4DAEB3"/>
                </a:solidFill>
                <a:latin typeface="Century Gothic" panose="020B0502020202020204" pitchFamily="34" charset="0"/>
              </a:endParaRPr>
            </a:p>
          </p:txBody>
        </p:sp>
        <p:sp>
          <p:nvSpPr>
            <p:cNvPr id="39" name="Text Placeholder 16">
              <a:extLst>
                <a:ext uri="{FF2B5EF4-FFF2-40B4-BE49-F238E27FC236}">
                  <a16:creationId xmlns:a16="http://schemas.microsoft.com/office/drawing/2014/main" id="{6272D9DF-69BE-3C71-FDFD-878A52FDBFC5}"/>
                </a:ext>
              </a:extLst>
            </p:cNvPr>
            <p:cNvSpPr txBox="1">
              <a:spLocks/>
            </p:cNvSpPr>
            <p:nvPr/>
          </p:nvSpPr>
          <p:spPr>
            <a:xfrm>
              <a:off x="947582" y="28382343"/>
              <a:ext cx="10972800" cy="226464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67A478"/>
                </a:buClr>
                <a:buFont typeface="Arial" panose="020B0604020202020204" pitchFamily="34" charset="0"/>
                <a:buChar char="•"/>
              </a:pPr>
              <a:r>
                <a:rPr lang="en-US" sz="2400" dirty="0">
                  <a:solidFill>
                    <a:schemeClr val="tx1">
                      <a:lumMod val="75000"/>
                      <a:lumOff val="25000"/>
                    </a:schemeClr>
                  </a:solidFill>
                  <a:latin typeface="Garamond" panose="02020404030301010803" pitchFamily="18" charset="0"/>
                </a:rPr>
                <a:t>Major challenges in monitoring algal blooms in the BCR canals include varied water flow rates, varied water levels, varied canal width, and lack of daily on-ground and imagery data. </a:t>
              </a:r>
            </a:p>
            <a:p>
              <a:pPr>
                <a:buClr>
                  <a:srgbClr val="67A478"/>
                </a:buClr>
                <a:buFont typeface="Arial" panose="020B0604020202020204" pitchFamily="34" charset="0"/>
                <a:buChar char="•"/>
              </a:pPr>
              <a:r>
                <a:rPr lang="en-US" sz="2400" dirty="0">
                  <a:solidFill>
                    <a:schemeClr val="tx1">
                      <a:lumMod val="75000"/>
                      <a:lumOff val="25000"/>
                    </a:schemeClr>
                  </a:solidFill>
                  <a:latin typeface="Garamond" panose="02020404030301010803" pitchFamily="18" charset="0"/>
                </a:rPr>
                <a:t>Improved Sentinel-2 or Maxar WorldView-3 indices that account for varied flow rates and water levels could be validated by correlation with on-ground data. Validated indices may identify algal blooms in the BCR canal system. </a:t>
              </a:r>
            </a:p>
          </p:txBody>
        </p:sp>
      </p:grpSp>
      <p:grpSp>
        <p:nvGrpSpPr>
          <p:cNvPr id="75" name="Group 74">
            <a:extLst>
              <a:ext uri="{FF2B5EF4-FFF2-40B4-BE49-F238E27FC236}">
                <a16:creationId xmlns:a16="http://schemas.microsoft.com/office/drawing/2014/main" id="{936117AB-808E-F6E9-336C-51CEC2068F18}"/>
              </a:ext>
            </a:extLst>
          </p:cNvPr>
          <p:cNvGrpSpPr/>
          <p:nvPr/>
        </p:nvGrpSpPr>
        <p:grpSpPr>
          <a:xfrm>
            <a:off x="14538540" y="29125814"/>
            <a:ext cx="9681662" cy="3996011"/>
            <a:chOff x="14412502" y="27680668"/>
            <a:chExt cx="8077200" cy="3996011"/>
          </a:xfrm>
        </p:grpSpPr>
        <p:sp>
          <p:nvSpPr>
            <p:cNvPr id="20" name="TextBox 19">
              <a:extLst>
                <a:ext uri="{FF2B5EF4-FFF2-40B4-BE49-F238E27FC236}">
                  <a16:creationId xmlns:a16="http://schemas.microsoft.com/office/drawing/2014/main" id="{45C41932-2CB9-EA43-2CD4-CA2216FD972C}"/>
                </a:ext>
              </a:extLst>
            </p:cNvPr>
            <p:cNvSpPr txBox="1"/>
            <p:nvPr/>
          </p:nvSpPr>
          <p:spPr>
            <a:xfrm>
              <a:off x="14412502" y="27680668"/>
              <a:ext cx="8077200" cy="769441"/>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Acknowledgements</a:t>
              </a:r>
            </a:p>
          </p:txBody>
        </p:sp>
        <p:sp>
          <p:nvSpPr>
            <p:cNvPr id="40" name="Text Placeholder 16">
              <a:extLst>
                <a:ext uri="{FF2B5EF4-FFF2-40B4-BE49-F238E27FC236}">
                  <a16:creationId xmlns:a16="http://schemas.microsoft.com/office/drawing/2014/main" id="{CD1DFA91-4B53-F1C7-F2C6-33A30736C6D5}"/>
                </a:ext>
              </a:extLst>
            </p:cNvPr>
            <p:cNvSpPr txBox="1">
              <a:spLocks/>
            </p:cNvSpPr>
            <p:nvPr/>
          </p:nvSpPr>
          <p:spPr>
            <a:xfrm>
              <a:off x="14481187" y="28502091"/>
              <a:ext cx="5774864" cy="3174588"/>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lr>
                  <a:srgbClr val="4DAEB3"/>
                </a:buClr>
                <a:buFont typeface="Arial" panose="020B0604020202020204" pitchFamily="34" charset="0"/>
                <a:buChar char="•"/>
              </a:pPr>
              <a:r>
                <a:rPr lang="en-US" sz="2400" dirty="0">
                  <a:solidFill>
                    <a:schemeClr val="tx1">
                      <a:lumMod val="75000"/>
                      <a:lumOff val="25000"/>
                    </a:schemeClr>
                  </a:solidFill>
                  <a:latin typeface="Garamond"/>
                  <a:ea typeface="+mn-lt"/>
                  <a:cs typeface="+mn-lt"/>
                </a:rPr>
                <a:t>Dr. Jed Redwine (</a:t>
              </a:r>
              <a:r>
                <a:rPr lang="en-US" sz="2400" dirty="0">
                  <a:solidFill>
                    <a:schemeClr val="tx1">
                      <a:lumMod val="75000"/>
                      <a:lumOff val="25000"/>
                    </a:schemeClr>
                  </a:solidFill>
                  <a:latin typeface="Garamond"/>
                </a:rPr>
                <a:t>Seminole Tribe of Florida ERD)</a:t>
              </a:r>
            </a:p>
            <a:p>
              <a:pPr marL="457200" indent="-457200">
                <a:buClr>
                  <a:srgbClr val="4DAEB3"/>
                </a:buClr>
                <a:buFont typeface="Arial" panose="020B0604020202020204" pitchFamily="34" charset="0"/>
                <a:buChar char="•"/>
              </a:pPr>
              <a:r>
                <a:rPr lang="en-US" sz="2400" dirty="0">
                  <a:solidFill>
                    <a:schemeClr val="tx1">
                      <a:lumMod val="75000"/>
                      <a:lumOff val="25000"/>
                    </a:schemeClr>
                  </a:solidFill>
                  <a:latin typeface="Garamond" panose="02020404030301010803" pitchFamily="18" charset="0"/>
                  <a:ea typeface="+mn-lt"/>
                  <a:cs typeface="+mn-lt"/>
                </a:rPr>
                <a:t>Dr. Kenton Ross (NASA Langley Research Center)</a:t>
              </a:r>
              <a:endParaRPr lang="en-US" sz="2400" dirty="0">
                <a:solidFill>
                  <a:schemeClr val="tx1">
                    <a:lumMod val="75000"/>
                    <a:lumOff val="25000"/>
                  </a:schemeClr>
                </a:solidFill>
                <a:latin typeface="Garamond" panose="02020404030301010803" pitchFamily="18" charset="0"/>
              </a:endParaRPr>
            </a:p>
            <a:p>
              <a:pPr marL="457200" indent="-457200">
                <a:buClr>
                  <a:srgbClr val="4DAEB3"/>
                </a:buClr>
                <a:buFont typeface="Arial" panose="020B0604020202020204" pitchFamily="34" charset="0"/>
                <a:buChar char="•"/>
              </a:pPr>
              <a:r>
                <a:rPr lang="en-US" sz="2400" dirty="0">
                  <a:solidFill>
                    <a:schemeClr val="tx1">
                      <a:lumMod val="75000"/>
                      <a:lumOff val="25000"/>
                    </a:schemeClr>
                  </a:solidFill>
                  <a:latin typeface="Garamond"/>
                  <a:ea typeface="+mn-lt"/>
                  <a:cs typeface="+mn-lt"/>
                </a:rPr>
                <a:t>Dr. Rachel Rotz (Florida Gulf Coast University)</a:t>
              </a:r>
              <a:endParaRPr lang="en-US" sz="2400" dirty="0">
                <a:solidFill>
                  <a:schemeClr val="tx1">
                    <a:lumMod val="75000"/>
                    <a:lumOff val="25000"/>
                  </a:schemeClr>
                </a:solidFill>
                <a:latin typeface="Garamond"/>
              </a:endParaRPr>
            </a:p>
            <a:p>
              <a:pPr marL="457200" indent="-457200">
                <a:buClr>
                  <a:srgbClr val="4DAEB3"/>
                </a:buClr>
                <a:buFont typeface="Arial" panose="020B0604020202020204" pitchFamily="34" charset="0"/>
                <a:buChar char="•"/>
              </a:pPr>
              <a:r>
                <a:rPr lang="en-US" sz="2400" dirty="0" err="1">
                  <a:solidFill>
                    <a:schemeClr val="tx1">
                      <a:lumMod val="75000"/>
                      <a:lumOff val="25000"/>
                    </a:schemeClr>
                  </a:solidFill>
                  <a:latin typeface="Garamond" panose="02020404030301010803" pitchFamily="18" charset="0"/>
                  <a:ea typeface="+mn-lt"/>
                  <a:cs typeface="+mn-lt"/>
                </a:rPr>
                <a:t>Dhruvkumar</a:t>
              </a:r>
              <a:r>
                <a:rPr lang="en-US" sz="2400" dirty="0">
                  <a:solidFill>
                    <a:schemeClr val="tx1">
                      <a:lumMod val="75000"/>
                      <a:lumOff val="25000"/>
                    </a:schemeClr>
                  </a:solidFill>
                  <a:latin typeface="Garamond" panose="02020404030301010803" pitchFamily="18" charset="0"/>
                  <a:ea typeface="+mn-lt"/>
                  <a:cs typeface="+mn-lt"/>
                </a:rPr>
                <a:t> Bhatt (Florida Gulf Coast University)</a:t>
              </a:r>
              <a:endParaRPr lang="en-US" sz="2400" dirty="0">
                <a:solidFill>
                  <a:schemeClr val="tx1">
                    <a:lumMod val="75000"/>
                    <a:lumOff val="25000"/>
                  </a:schemeClr>
                </a:solidFill>
                <a:latin typeface="Garamond" panose="02020404030301010803" pitchFamily="18" charset="0"/>
              </a:endParaRPr>
            </a:p>
            <a:p>
              <a:pPr marL="457200" indent="-457200">
                <a:buClr>
                  <a:srgbClr val="4DAEB3"/>
                </a:buClr>
                <a:buFont typeface="Arial" panose="020B0604020202020204" pitchFamily="34" charset="0"/>
                <a:buChar char="•"/>
              </a:pPr>
              <a:r>
                <a:rPr lang="en-US" sz="2400" dirty="0">
                  <a:solidFill>
                    <a:schemeClr val="tx1">
                      <a:lumMod val="75000"/>
                      <a:lumOff val="25000"/>
                    </a:schemeClr>
                  </a:solidFill>
                  <a:latin typeface="Garamond" panose="02020404030301010803" pitchFamily="18" charset="0"/>
                  <a:ea typeface="+mn-lt"/>
                  <a:cs typeface="+mn-lt"/>
                </a:rPr>
                <a:t>Dr. Ahmed </a:t>
              </a:r>
              <a:r>
                <a:rPr lang="en-US" sz="2400" dirty="0" err="1">
                  <a:solidFill>
                    <a:schemeClr val="tx1">
                      <a:lumMod val="75000"/>
                      <a:lumOff val="25000"/>
                    </a:schemeClr>
                  </a:solidFill>
                  <a:latin typeface="Garamond" panose="02020404030301010803" pitchFamily="18" charset="0"/>
                  <a:ea typeface="+mn-lt"/>
                  <a:cs typeface="+mn-lt"/>
                </a:rPr>
                <a:t>Elshall</a:t>
              </a:r>
              <a:r>
                <a:rPr lang="en-US" sz="2400" dirty="0">
                  <a:solidFill>
                    <a:schemeClr val="tx1">
                      <a:lumMod val="75000"/>
                      <a:lumOff val="25000"/>
                    </a:schemeClr>
                  </a:solidFill>
                  <a:latin typeface="Garamond" panose="02020404030301010803" pitchFamily="18" charset="0"/>
                  <a:ea typeface="+mn-lt"/>
                  <a:cs typeface="+mn-lt"/>
                </a:rPr>
                <a:t> (Florida Gulf Coast University)</a:t>
              </a:r>
              <a:endParaRPr lang="en-US" sz="2400" dirty="0">
                <a:solidFill>
                  <a:schemeClr val="tx1">
                    <a:lumMod val="75000"/>
                    <a:lumOff val="25000"/>
                  </a:schemeClr>
                </a:solidFill>
                <a:latin typeface="Garamond" panose="02020404030301010803" pitchFamily="18" charset="0"/>
              </a:endParaRPr>
            </a:p>
            <a:p>
              <a:pPr marL="457200" indent="-457200">
                <a:buClr>
                  <a:srgbClr val="4DAEB3"/>
                </a:buClr>
                <a:buFont typeface="Arial" panose="020B0604020202020204" pitchFamily="34" charset="0"/>
                <a:buChar char="•"/>
              </a:pPr>
              <a:r>
                <a:rPr lang="en-US" sz="2400" dirty="0">
                  <a:solidFill>
                    <a:schemeClr val="tx1">
                      <a:lumMod val="75000"/>
                      <a:lumOff val="25000"/>
                    </a:schemeClr>
                  </a:solidFill>
                  <a:latin typeface="Garamond" panose="02020404030301010803" pitchFamily="18" charset="0"/>
                  <a:ea typeface="+mn-lt"/>
                  <a:cs typeface="+mn-lt"/>
                </a:rPr>
                <a:t>Dr. Barry Rosen (Florida Gulf Coast University)</a:t>
              </a:r>
              <a:endParaRPr lang="en-US" sz="2400" dirty="0">
                <a:solidFill>
                  <a:schemeClr val="tx1">
                    <a:lumMod val="75000"/>
                    <a:lumOff val="25000"/>
                  </a:schemeClr>
                </a:solidFill>
                <a:latin typeface="Garamond" panose="02020404030301010803" pitchFamily="18" charset="0"/>
              </a:endParaRPr>
            </a:p>
            <a:p>
              <a:pPr marL="457200" indent="-457200">
                <a:buClr>
                  <a:srgbClr val="4DAEB3"/>
                </a:buClr>
                <a:buChar char="•"/>
              </a:pPr>
              <a:endParaRPr lang="en-US" sz="1800" dirty="0">
                <a:solidFill>
                  <a:schemeClr val="tx1">
                    <a:lumMod val="75000"/>
                    <a:lumOff val="25000"/>
                  </a:schemeClr>
                </a:solidFill>
                <a:latin typeface="Century Gothic"/>
              </a:endParaRPr>
            </a:p>
            <a:p>
              <a:endParaRPr lang="en-US" dirty="0">
                <a:solidFill>
                  <a:schemeClr val="tx1">
                    <a:lumMod val="75000"/>
                    <a:lumOff val="25000"/>
                  </a:schemeClr>
                </a:solidFill>
                <a:latin typeface="Garamond" panose="02020404030301010803" pitchFamily="18" charset="0"/>
              </a:endParaRPr>
            </a:p>
            <a:p>
              <a:endParaRPr lang="en-US" dirty="0">
                <a:solidFill>
                  <a:schemeClr val="tx1">
                    <a:lumMod val="75000"/>
                    <a:lumOff val="25000"/>
                  </a:schemeClr>
                </a:solidFill>
              </a:endParaRPr>
            </a:p>
          </p:txBody>
        </p:sp>
      </p:grpSp>
      <p:grpSp>
        <p:nvGrpSpPr>
          <p:cNvPr id="68" name="Group 67">
            <a:extLst>
              <a:ext uri="{FF2B5EF4-FFF2-40B4-BE49-F238E27FC236}">
                <a16:creationId xmlns:a16="http://schemas.microsoft.com/office/drawing/2014/main" id="{DD97472C-3D82-D36C-F57C-5BE62C2C6B80}"/>
              </a:ext>
            </a:extLst>
          </p:cNvPr>
          <p:cNvGrpSpPr/>
          <p:nvPr/>
        </p:nvGrpSpPr>
        <p:grpSpPr>
          <a:xfrm>
            <a:off x="14499402" y="27176755"/>
            <a:ext cx="10914953" cy="2986862"/>
            <a:chOff x="14384845" y="32101938"/>
            <a:chExt cx="10914953" cy="2986862"/>
          </a:xfrm>
        </p:grpSpPr>
        <p:sp>
          <p:nvSpPr>
            <p:cNvPr id="22" name="TextBox 21">
              <a:extLst>
                <a:ext uri="{FF2B5EF4-FFF2-40B4-BE49-F238E27FC236}">
                  <a16:creationId xmlns:a16="http://schemas.microsoft.com/office/drawing/2014/main" id="{713D1384-4C3F-CCA8-F8C8-FB70238BED0B}"/>
                </a:ext>
              </a:extLst>
            </p:cNvPr>
            <p:cNvSpPr txBox="1"/>
            <p:nvPr/>
          </p:nvSpPr>
          <p:spPr>
            <a:xfrm>
              <a:off x="14384845" y="32101938"/>
              <a:ext cx="8044931" cy="769441"/>
            </a:xfrm>
            <a:prstGeom prst="rect">
              <a:avLst/>
            </a:prstGeom>
            <a:noFill/>
          </p:spPr>
          <p:txBody>
            <a:bodyPr wrap="square" lIns="91440" tIns="45720" rIns="91440" bIns="45720" rtlCol="0" anchor="t">
              <a:spAutoFit/>
            </a:bodyPr>
            <a:lstStyle/>
            <a:p>
              <a:r>
                <a:rPr lang="en-US" sz="4400" b="1" dirty="0">
                  <a:solidFill>
                    <a:srgbClr val="4DAEB3"/>
                  </a:solidFill>
                  <a:latin typeface="Century Gothic"/>
                </a:rPr>
                <a:t>Project Partner</a:t>
              </a:r>
              <a:endParaRPr lang="en-US" sz="4400" b="1" dirty="0">
                <a:solidFill>
                  <a:srgbClr val="4DAEB3"/>
                </a:solidFill>
                <a:latin typeface="Century Gothic" panose="020B0502020202020204" pitchFamily="34" charset="0"/>
              </a:endParaRPr>
            </a:p>
          </p:txBody>
        </p:sp>
        <p:sp>
          <p:nvSpPr>
            <p:cNvPr id="41" name="Text Placeholder 16">
              <a:extLst>
                <a:ext uri="{FF2B5EF4-FFF2-40B4-BE49-F238E27FC236}">
                  <a16:creationId xmlns:a16="http://schemas.microsoft.com/office/drawing/2014/main" id="{E43DCAE3-A2DB-0707-09E3-E39AB38A3417}"/>
                </a:ext>
              </a:extLst>
            </p:cNvPr>
            <p:cNvSpPr txBox="1">
              <a:spLocks/>
            </p:cNvSpPr>
            <p:nvPr/>
          </p:nvSpPr>
          <p:spPr>
            <a:xfrm>
              <a:off x="14430920" y="32985679"/>
              <a:ext cx="10868878" cy="210312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lr>
                  <a:srgbClr val="4DAEB3"/>
                </a:buClr>
                <a:buFont typeface="Arial" panose="020B0604020202020204" pitchFamily="34" charset="0"/>
                <a:buChar char="•"/>
              </a:pPr>
              <a:r>
                <a:rPr lang="en-US" sz="2400" dirty="0">
                  <a:solidFill>
                    <a:schemeClr val="tx1">
                      <a:lumMod val="75000"/>
                      <a:lumOff val="25000"/>
                    </a:schemeClr>
                  </a:solidFill>
                  <a:latin typeface="Garamond" panose="02020404030301010803" pitchFamily="18" charset="0"/>
                </a:rPr>
                <a:t>Seminole Tribe of Florida Environmental Resource Management Department (ERD)</a:t>
              </a:r>
            </a:p>
          </p:txBody>
        </p:sp>
      </p:grpSp>
      <p:grpSp>
        <p:nvGrpSpPr>
          <p:cNvPr id="1133" name="Group 1132">
            <a:extLst>
              <a:ext uri="{FF2B5EF4-FFF2-40B4-BE49-F238E27FC236}">
                <a16:creationId xmlns:a16="http://schemas.microsoft.com/office/drawing/2014/main" id="{7DABF046-C8EE-0C3F-2476-5A7D5531AFCE}"/>
              </a:ext>
            </a:extLst>
          </p:cNvPr>
          <p:cNvGrpSpPr/>
          <p:nvPr/>
        </p:nvGrpSpPr>
        <p:grpSpPr>
          <a:xfrm>
            <a:off x="839384" y="28071567"/>
            <a:ext cx="11373642" cy="4455587"/>
            <a:chOff x="889438" y="28465547"/>
            <a:chExt cx="11373642" cy="4455587"/>
          </a:xfrm>
        </p:grpSpPr>
        <p:sp>
          <p:nvSpPr>
            <p:cNvPr id="25" name="Text Placeholder 16">
              <a:extLst>
                <a:ext uri="{FF2B5EF4-FFF2-40B4-BE49-F238E27FC236}">
                  <a16:creationId xmlns:a16="http://schemas.microsoft.com/office/drawing/2014/main" id="{8EB74875-4E52-B274-D84D-703C79CB843C}"/>
                </a:ext>
              </a:extLst>
            </p:cNvPr>
            <p:cNvSpPr txBox="1">
              <a:spLocks/>
            </p:cNvSpPr>
            <p:nvPr/>
          </p:nvSpPr>
          <p:spPr>
            <a:xfrm>
              <a:off x="1115659" y="31665919"/>
              <a:ext cx="253491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dirty="0">
                  <a:solidFill>
                    <a:schemeClr val="tx1">
                      <a:lumMod val="75000"/>
                      <a:lumOff val="25000"/>
                    </a:schemeClr>
                  </a:solidFill>
                  <a:latin typeface="Garamond" panose="02020404030301010803" pitchFamily="18" charset="0"/>
                </a:rPr>
                <a:t>Dominic Fantauzzo</a:t>
              </a:r>
            </a:p>
            <a:p>
              <a:pPr algn="ctr">
                <a:lnSpc>
                  <a:spcPct val="100000"/>
                </a:lnSpc>
                <a:spcBef>
                  <a:spcPts val="0"/>
                </a:spcBef>
              </a:pPr>
              <a:r>
                <a:rPr lang="en-US" sz="2400" dirty="0">
                  <a:solidFill>
                    <a:schemeClr val="tx1">
                      <a:lumMod val="75000"/>
                      <a:lumOff val="25000"/>
                    </a:schemeClr>
                  </a:solidFill>
                  <a:latin typeface="Garamond" panose="02020404030301010803" pitchFamily="18" charset="0"/>
                </a:rPr>
                <a:t>Project Lead</a:t>
              </a:r>
            </a:p>
          </p:txBody>
        </p:sp>
        <p:sp>
          <p:nvSpPr>
            <p:cNvPr id="28" name="Text Placeholder 16">
              <a:extLst>
                <a:ext uri="{FF2B5EF4-FFF2-40B4-BE49-F238E27FC236}">
                  <a16:creationId xmlns:a16="http://schemas.microsoft.com/office/drawing/2014/main" id="{562DE67C-886B-AF4E-B5E4-CF736AF0F777}"/>
                </a:ext>
              </a:extLst>
            </p:cNvPr>
            <p:cNvSpPr txBox="1">
              <a:spLocks/>
            </p:cNvSpPr>
            <p:nvPr/>
          </p:nvSpPr>
          <p:spPr>
            <a:xfrm>
              <a:off x="10272585" y="31673241"/>
              <a:ext cx="1831039"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dirty="0">
                  <a:solidFill>
                    <a:schemeClr val="tx1">
                      <a:lumMod val="75000"/>
                      <a:lumOff val="25000"/>
                    </a:schemeClr>
                  </a:solidFill>
                  <a:latin typeface="Garamond" panose="02020404030301010803" pitchFamily="18" charset="0"/>
                </a:rPr>
                <a:t>Sarah Swiersz</a:t>
              </a:r>
            </a:p>
          </p:txBody>
        </p:sp>
        <p:grpSp>
          <p:nvGrpSpPr>
            <p:cNvPr id="1052" name="Group 1051">
              <a:extLst>
                <a:ext uri="{FF2B5EF4-FFF2-40B4-BE49-F238E27FC236}">
                  <a16:creationId xmlns:a16="http://schemas.microsoft.com/office/drawing/2014/main" id="{5650EAC1-4FAC-4A21-DC59-32A993F97611}"/>
                </a:ext>
              </a:extLst>
            </p:cNvPr>
            <p:cNvGrpSpPr/>
            <p:nvPr/>
          </p:nvGrpSpPr>
          <p:grpSpPr>
            <a:xfrm>
              <a:off x="10159960" y="29431340"/>
              <a:ext cx="2103120" cy="2103120"/>
              <a:chOff x="4306184" y="29431340"/>
              <a:chExt cx="2103120" cy="2103120"/>
            </a:xfrm>
          </p:grpSpPr>
          <p:pic>
            <p:nvPicPr>
              <p:cNvPr id="1080" name="Picture 1079">
                <a:extLst>
                  <a:ext uri="{FF2B5EF4-FFF2-40B4-BE49-F238E27FC236}">
                    <a16:creationId xmlns:a16="http://schemas.microsoft.com/office/drawing/2014/main" id="{A23A7FC2-98EF-2EC3-2C52-855BE06F57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06184" y="29431340"/>
                <a:ext cx="2103120" cy="2103120"/>
              </a:xfrm>
              <a:prstGeom prst="rect">
                <a:avLst/>
              </a:prstGeom>
            </p:spPr>
          </p:pic>
          <p:pic>
            <p:nvPicPr>
              <p:cNvPr id="1081" name="Picture 1080" descr="A person smiling at camera&#10;&#10;Description automatically generated">
                <a:extLst>
                  <a:ext uri="{FF2B5EF4-FFF2-40B4-BE49-F238E27FC236}">
                    <a16:creationId xmlns:a16="http://schemas.microsoft.com/office/drawing/2014/main" id="{2D0A3631-F1EF-13CE-C8AB-AA75F6472AC8}"/>
                  </a:ext>
                </a:extLst>
              </p:cNvPr>
              <p:cNvPicPr preferRelativeResize="0">
                <a:picLocks/>
              </p:cNvPicPr>
              <p:nvPr/>
            </p:nvPicPr>
            <p:blipFill rotWithShape="1">
              <a:blip r:embed="rId4" cstate="print">
                <a:extLst>
                  <a:ext uri="{28A0092B-C50C-407E-A947-70E740481C1C}">
                    <a14:useLocalDpi xmlns:a14="http://schemas.microsoft.com/office/drawing/2010/main" val="0"/>
                  </a:ext>
                </a:extLst>
              </a:blip>
              <a:srcRect l="4481" t="1387" r="-242" b="-1387"/>
              <a:stretch/>
            </p:blipFill>
            <p:spPr>
              <a:xfrm>
                <a:off x="4534784" y="29659940"/>
                <a:ext cx="1645920" cy="1645920"/>
              </a:xfrm>
              <a:prstGeom prst="ellipse">
                <a:avLst/>
              </a:prstGeom>
            </p:spPr>
          </p:pic>
        </p:grpSp>
        <p:grpSp>
          <p:nvGrpSpPr>
            <p:cNvPr id="1125" name="Group 1124">
              <a:extLst>
                <a:ext uri="{FF2B5EF4-FFF2-40B4-BE49-F238E27FC236}">
                  <a16:creationId xmlns:a16="http://schemas.microsoft.com/office/drawing/2014/main" id="{C4632F18-323C-0AD5-9F69-B6199F6D9A86}"/>
                </a:ext>
              </a:extLst>
            </p:cNvPr>
            <p:cNvGrpSpPr/>
            <p:nvPr/>
          </p:nvGrpSpPr>
          <p:grpSpPr>
            <a:xfrm>
              <a:off x="7231794" y="29431340"/>
              <a:ext cx="2103120" cy="2103120"/>
              <a:chOff x="10149980" y="29431340"/>
              <a:chExt cx="2103120" cy="2103120"/>
            </a:xfrm>
          </p:grpSpPr>
          <p:pic>
            <p:nvPicPr>
              <p:cNvPr id="1126" name="Picture 1125">
                <a:extLst>
                  <a:ext uri="{FF2B5EF4-FFF2-40B4-BE49-F238E27FC236}">
                    <a16:creationId xmlns:a16="http://schemas.microsoft.com/office/drawing/2014/main" id="{2E4217CE-8421-3880-B561-3853011185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149980" y="29431340"/>
                <a:ext cx="2103120" cy="2103120"/>
              </a:xfrm>
              <a:prstGeom prst="rect">
                <a:avLst/>
              </a:prstGeom>
            </p:spPr>
          </p:pic>
          <p:pic>
            <p:nvPicPr>
              <p:cNvPr id="1127" name="Picture 1126" descr="A person with long curly hair&#10;&#10;Description automatically generated">
                <a:extLst>
                  <a:ext uri="{FF2B5EF4-FFF2-40B4-BE49-F238E27FC236}">
                    <a16:creationId xmlns:a16="http://schemas.microsoft.com/office/drawing/2014/main" id="{ED3F96DC-309D-F3F2-B88F-02DACD61849F}"/>
                  </a:ext>
                </a:extLst>
              </p:cNvPr>
              <p:cNvPicPr preferRelativeResize="0">
                <a:picLocks/>
              </p:cNvPicPr>
              <p:nvPr/>
            </p:nvPicPr>
            <p:blipFill rotWithShape="1">
              <a:blip r:embed="rId5" cstate="print">
                <a:extLst>
                  <a:ext uri="{28A0092B-C50C-407E-A947-70E740481C1C}">
                    <a14:useLocalDpi xmlns:a14="http://schemas.microsoft.com/office/drawing/2010/main" val="0"/>
                  </a:ext>
                </a:extLst>
              </a:blip>
              <a:srcRect t="4117"/>
              <a:stretch/>
            </p:blipFill>
            <p:spPr>
              <a:xfrm>
                <a:off x="10378580" y="29659940"/>
                <a:ext cx="1645920" cy="1645920"/>
              </a:xfrm>
              <a:prstGeom prst="ellipse">
                <a:avLst/>
              </a:prstGeom>
            </p:spPr>
          </p:pic>
        </p:grpSp>
        <p:grpSp>
          <p:nvGrpSpPr>
            <p:cNvPr id="1084" name="Group 1083">
              <a:extLst>
                <a:ext uri="{FF2B5EF4-FFF2-40B4-BE49-F238E27FC236}">
                  <a16:creationId xmlns:a16="http://schemas.microsoft.com/office/drawing/2014/main" id="{2BA428B9-5AF8-084E-D598-62E212454FA0}"/>
                </a:ext>
              </a:extLst>
            </p:cNvPr>
            <p:cNvGrpSpPr/>
            <p:nvPr/>
          </p:nvGrpSpPr>
          <p:grpSpPr>
            <a:xfrm>
              <a:off x="4327031" y="29414680"/>
              <a:ext cx="2103120" cy="2103120"/>
              <a:chOff x="7228082" y="29431340"/>
              <a:chExt cx="2103120" cy="2103120"/>
            </a:xfrm>
          </p:grpSpPr>
          <p:pic>
            <p:nvPicPr>
              <p:cNvPr id="1085" name="Picture 1084">
                <a:extLst>
                  <a:ext uri="{FF2B5EF4-FFF2-40B4-BE49-F238E27FC236}">
                    <a16:creationId xmlns:a16="http://schemas.microsoft.com/office/drawing/2014/main" id="{A0749592-D95B-7637-C108-C79C607448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28082" y="29431340"/>
                <a:ext cx="2103120" cy="2103120"/>
              </a:xfrm>
              <a:prstGeom prst="rect">
                <a:avLst/>
              </a:prstGeom>
            </p:spPr>
          </p:pic>
          <p:pic>
            <p:nvPicPr>
              <p:cNvPr id="1088" name="Picture 1087" descr="A person in a suit and tie&#10;&#10;Description automatically generated">
                <a:extLst>
                  <a:ext uri="{FF2B5EF4-FFF2-40B4-BE49-F238E27FC236}">
                    <a16:creationId xmlns:a16="http://schemas.microsoft.com/office/drawing/2014/main" id="{A766D4F1-EB25-ECC8-CAD9-5C6D6991513E}"/>
                  </a:ext>
                </a:extLst>
              </p:cNvPr>
              <p:cNvPicPr preferRelativeResize="0">
                <a:picLocks/>
              </p:cNvPicPr>
              <p:nvPr/>
            </p:nvPicPr>
            <p:blipFill rotWithShape="1">
              <a:blip r:embed="rId6" cstate="print">
                <a:extLst>
                  <a:ext uri="{28A0092B-C50C-407E-A947-70E740481C1C}">
                    <a14:useLocalDpi xmlns:a14="http://schemas.microsoft.com/office/drawing/2010/main" val="0"/>
                  </a:ext>
                </a:extLst>
              </a:blip>
              <a:srcRect l="16428" t="8479" r="21423" b="1862"/>
              <a:stretch/>
            </p:blipFill>
            <p:spPr>
              <a:xfrm>
                <a:off x="7456682" y="29659940"/>
                <a:ext cx="1645920" cy="1645920"/>
              </a:xfrm>
              <a:prstGeom prst="ellipse">
                <a:avLst/>
              </a:prstGeom>
            </p:spPr>
          </p:pic>
        </p:grpSp>
        <p:sp>
          <p:nvSpPr>
            <p:cNvPr id="23" name="TextBox 22">
              <a:extLst>
                <a:ext uri="{FF2B5EF4-FFF2-40B4-BE49-F238E27FC236}">
                  <a16:creationId xmlns:a16="http://schemas.microsoft.com/office/drawing/2014/main" id="{B4A0CEBA-CFBA-B9B9-2455-DC86C59F79A6}"/>
                </a:ext>
              </a:extLst>
            </p:cNvPr>
            <p:cNvSpPr txBox="1"/>
            <p:nvPr/>
          </p:nvSpPr>
          <p:spPr>
            <a:xfrm>
              <a:off x="889438" y="28465547"/>
              <a:ext cx="8235516" cy="769441"/>
            </a:xfrm>
            <a:prstGeom prst="rect">
              <a:avLst/>
            </a:prstGeom>
            <a:noFill/>
          </p:spPr>
          <p:txBody>
            <a:bodyPr wrap="square" rtlCol="0">
              <a:spAutoFit/>
            </a:bodyPr>
            <a:lstStyle/>
            <a:p>
              <a:r>
                <a:rPr lang="en-US" sz="4400" b="1" dirty="0">
                  <a:solidFill>
                    <a:schemeClr val="tx1">
                      <a:lumMod val="75000"/>
                      <a:lumOff val="25000"/>
                    </a:schemeClr>
                  </a:solidFill>
                  <a:latin typeface="Century Gothic" panose="020B0502020202020204" pitchFamily="34" charset="0"/>
                </a:rPr>
                <a:t>Team Members</a:t>
              </a:r>
            </a:p>
          </p:txBody>
        </p:sp>
        <p:sp>
          <p:nvSpPr>
            <p:cNvPr id="26" name="Text Placeholder 16">
              <a:extLst>
                <a:ext uri="{FF2B5EF4-FFF2-40B4-BE49-F238E27FC236}">
                  <a16:creationId xmlns:a16="http://schemas.microsoft.com/office/drawing/2014/main" id="{F6EE2B43-E8A3-4755-A993-461B2FCE7B0B}"/>
                </a:ext>
              </a:extLst>
            </p:cNvPr>
            <p:cNvSpPr txBox="1">
              <a:spLocks/>
            </p:cNvSpPr>
            <p:nvPr/>
          </p:nvSpPr>
          <p:spPr>
            <a:xfrm>
              <a:off x="4377700" y="31665919"/>
              <a:ext cx="2041154" cy="62394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dirty="0">
                  <a:solidFill>
                    <a:schemeClr val="tx1">
                      <a:lumMod val="75000"/>
                      <a:lumOff val="25000"/>
                    </a:schemeClr>
                  </a:solidFill>
                  <a:latin typeface="Garamond" panose="02020404030301010803" pitchFamily="18" charset="0"/>
                </a:rPr>
                <a:t>Nathan Hewitt</a:t>
              </a:r>
            </a:p>
          </p:txBody>
        </p:sp>
        <p:sp>
          <p:nvSpPr>
            <p:cNvPr id="27" name="Text Placeholder 16">
              <a:extLst>
                <a:ext uri="{FF2B5EF4-FFF2-40B4-BE49-F238E27FC236}">
                  <a16:creationId xmlns:a16="http://schemas.microsoft.com/office/drawing/2014/main" id="{C9D56256-62AB-03F7-FB19-51F9FA420D17}"/>
                </a:ext>
              </a:extLst>
            </p:cNvPr>
            <p:cNvSpPr txBox="1">
              <a:spLocks/>
            </p:cNvSpPr>
            <p:nvPr/>
          </p:nvSpPr>
          <p:spPr>
            <a:xfrm>
              <a:off x="7262777" y="31675455"/>
              <a:ext cx="2041154" cy="47692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dirty="0">
                  <a:solidFill>
                    <a:schemeClr val="tx1">
                      <a:lumMod val="75000"/>
                      <a:lumOff val="25000"/>
                    </a:schemeClr>
                  </a:solidFill>
                  <a:latin typeface="Garamond" panose="02020404030301010803" pitchFamily="18" charset="0"/>
                </a:rPr>
                <a:t>Gustavo Rosas</a:t>
              </a:r>
            </a:p>
          </p:txBody>
        </p:sp>
        <p:pic>
          <p:nvPicPr>
            <p:cNvPr id="30" name="Picture 29">
              <a:extLst>
                <a:ext uri="{FF2B5EF4-FFF2-40B4-BE49-F238E27FC236}">
                  <a16:creationId xmlns:a16="http://schemas.microsoft.com/office/drawing/2014/main" id="{924788AD-AD65-6880-C748-7354BAD5E1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84286" y="29431340"/>
              <a:ext cx="2103120" cy="2103120"/>
            </a:xfrm>
            <a:prstGeom prst="rect">
              <a:avLst/>
            </a:prstGeom>
          </p:spPr>
        </p:pic>
        <p:pic>
          <p:nvPicPr>
            <p:cNvPr id="34" name="Picture 33" descr="A person in a coat&#10;&#10;Description automatically generated">
              <a:extLst>
                <a:ext uri="{FF2B5EF4-FFF2-40B4-BE49-F238E27FC236}">
                  <a16:creationId xmlns:a16="http://schemas.microsoft.com/office/drawing/2014/main" id="{1A2A0474-BEC1-FF50-6489-EC5E65D7F5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2886" y="29659940"/>
              <a:ext cx="1645920" cy="1645920"/>
            </a:xfrm>
            <a:prstGeom prst="ellipse">
              <a:avLst/>
            </a:prstGeom>
          </p:spPr>
        </p:pic>
      </p:grpSp>
      <p:grpSp>
        <p:nvGrpSpPr>
          <p:cNvPr id="1050" name="Group 1049">
            <a:extLst>
              <a:ext uri="{FF2B5EF4-FFF2-40B4-BE49-F238E27FC236}">
                <a16:creationId xmlns:a16="http://schemas.microsoft.com/office/drawing/2014/main" id="{30C9E34D-1FD0-6384-2BF8-0A38D445BB3F}"/>
              </a:ext>
            </a:extLst>
          </p:cNvPr>
          <p:cNvGrpSpPr/>
          <p:nvPr/>
        </p:nvGrpSpPr>
        <p:grpSpPr>
          <a:xfrm>
            <a:off x="881490" y="5070918"/>
            <a:ext cx="12019113" cy="4747081"/>
            <a:chOff x="928002" y="5214539"/>
            <a:chExt cx="12019113" cy="4747081"/>
          </a:xfrm>
        </p:grpSpPr>
        <p:sp>
          <p:nvSpPr>
            <p:cNvPr id="6" name="TextBox 5">
              <a:extLst>
                <a:ext uri="{FF2B5EF4-FFF2-40B4-BE49-F238E27FC236}">
                  <a16:creationId xmlns:a16="http://schemas.microsoft.com/office/drawing/2014/main" id="{AC85576F-308E-47E6-82D4-B98D4F77AB30}"/>
                </a:ext>
              </a:extLst>
            </p:cNvPr>
            <p:cNvSpPr txBox="1"/>
            <p:nvPr/>
          </p:nvSpPr>
          <p:spPr>
            <a:xfrm>
              <a:off x="928002" y="5214539"/>
              <a:ext cx="7123799" cy="769441"/>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Project Synopsis</a:t>
              </a:r>
            </a:p>
          </p:txBody>
        </p:sp>
        <p:sp>
          <p:nvSpPr>
            <p:cNvPr id="98" name="Text Placeholder 16">
              <a:extLst>
                <a:ext uri="{FF2B5EF4-FFF2-40B4-BE49-F238E27FC236}">
                  <a16:creationId xmlns:a16="http://schemas.microsoft.com/office/drawing/2014/main" id="{2EF805F9-EBAE-9282-3C70-22A76FD9E229}"/>
                </a:ext>
              </a:extLst>
            </p:cNvPr>
            <p:cNvSpPr txBox="1">
              <a:spLocks/>
            </p:cNvSpPr>
            <p:nvPr/>
          </p:nvSpPr>
          <p:spPr>
            <a:xfrm>
              <a:off x="951596" y="5983980"/>
              <a:ext cx="11995519" cy="397764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chemeClr val="tx1">
                      <a:lumMod val="75000"/>
                      <a:lumOff val="25000"/>
                    </a:schemeClr>
                  </a:solidFill>
                  <a:latin typeface="Garamond"/>
                </a:rPr>
                <a:t>The Seminole Tribe of Florida Environmental Resource Management Department (ERD) investigates water quality in the Big Cypress Reservation (BCR). The BCR’s primary form of water management includes storm water retention ponds and a series of man-made canals. Concerns about water resource quality have generated interest in implementing remote sensing into the water monitoring methodology of the ERD, with a particular concern for determining sources of nutrient loading and highlighting water bodies that are at risk for algal blooms. This project utilized NASA Earth observations and Sentinel-2 to create time series and maps for areas of interest around BCR to inform ERD water management decisions and investigations.</a:t>
              </a:r>
              <a:endParaRPr lang="en-US" sz="2400" dirty="0">
                <a:solidFill>
                  <a:schemeClr val="tx1">
                    <a:lumMod val="75000"/>
                    <a:lumOff val="25000"/>
                  </a:schemeClr>
                </a:solidFill>
              </a:endParaRPr>
            </a:p>
            <a:p>
              <a:pPr algn="just"/>
              <a:endParaRPr lang="en-US" dirty="0">
                <a:solidFill>
                  <a:schemeClr val="tx1">
                    <a:lumMod val="75000"/>
                    <a:lumOff val="25000"/>
                  </a:schemeClr>
                </a:solidFill>
                <a:latin typeface="Garamond" panose="02020404030301010803" pitchFamily="18" charset="0"/>
              </a:endParaRPr>
            </a:p>
            <a:p>
              <a:pPr algn="just"/>
              <a:endParaRPr lang="en-US" dirty="0">
                <a:solidFill>
                  <a:schemeClr val="tx1">
                    <a:lumMod val="75000"/>
                    <a:lumOff val="25000"/>
                  </a:schemeClr>
                </a:solidFill>
                <a:latin typeface="Garamond" panose="02020404030301010803" pitchFamily="18" charset="0"/>
              </a:endParaRPr>
            </a:p>
          </p:txBody>
        </p:sp>
      </p:grpSp>
      <p:grpSp>
        <p:nvGrpSpPr>
          <p:cNvPr id="91" name="Group 90">
            <a:extLst>
              <a:ext uri="{FF2B5EF4-FFF2-40B4-BE49-F238E27FC236}">
                <a16:creationId xmlns:a16="http://schemas.microsoft.com/office/drawing/2014/main" id="{976ACF8A-52B5-1A73-18A2-4F7A15D4AD60}"/>
              </a:ext>
            </a:extLst>
          </p:cNvPr>
          <p:cNvGrpSpPr/>
          <p:nvPr/>
        </p:nvGrpSpPr>
        <p:grpSpPr>
          <a:xfrm>
            <a:off x="793982" y="19069407"/>
            <a:ext cx="10772728" cy="2848197"/>
            <a:chOff x="14386116" y="26427242"/>
            <a:chExt cx="10772728" cy="2848197"/>
          </a:xfrm>
        </p:grpSpPr>
        <p:sp>
          <p:nvSpPr>
            <p:cNvPr id="14" name="TextBox 13">
              <a:extLst>
                <a:ext uri="{FF2B5EF4-FFF2-40B4-BE49-F238E27FC236}">
                  <a16:creationId xmlns:a16="http://schemas.microsoft.com/office/drawing/2014/main" id="{E3314279-E5E3-0DC5-601E-B40E51101224}"/>
                </a:ext>
              </a:extLst>
            </p:cNvPr>
            <p:cNvSpPr txBox="1"/>
            <p:nvPr/>
          </p:nvSpPr>
          <p:spPr>
            <a:xfrm>
              <a:off x="14401199" y="26427242"/>
              <a:ext cx="8261179" cy="769441"/>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Earth Observations</a:t>
              </a:r>
            </a:p>
          </p:txBody>
        </p:sp>
        <p:pic>
          <p:nvPicPr>
            <p:cNvPr id="5" name="Picture 4" descr="A satellite in space&#10;&#10;Description automatically generated">
              <a:extLst>
                <a:ext uri="{FF2B5EF4-FFF2-40B4-BE49-F238E27FC236}">
                  <a16:creationId xmlns:a16="http://schemas.microsoft.com/office/drawing/2014/main" id="{78742880-4AB9-7D26-A06A-E6E0EAD8E040}"/>
                </a:ext>
              </a:extLst>
            </p:cNvPr>
            <p:cNvPicPr>
              <a:picLocks noChangeAspect="1"/>
            </p:cNvPicPr>
            <p:nvPr/>
          </p:nvPicPr>
          <p:blipFill>
            <a:blip r:embed="rId8"/>
            <a:stretch>
              <a:fillRect/>
            </a:stretch>
          </p:blipFill>
          <p:spPr>
            <a:xfrm>
              <a:off x="22599566" y="27260460"/>
              <a:ext cx="2559278" cy="1460472"/>
            </a:xfrm>
            <a:prstGeom prst="rect">
              <a:avLst/>
            </a:prstGeom>
          </p:spPr>
        </p:pic>
        <p:pic>
          <p:nvPicPr>
            <p:cNvPr id="7" name="Picture 6">
              <a:extLst>
                <a:ext uri="{FF2B5EF4-FFF2-40B4-BE49-F238E27FC236}">
                  <a16:creationId xmlns:a16="http://schemas.microsoft.com/office/drawing/2014/main" id="{DD29019E-28D8-77F8-EC6F-ACDBDB201361}"/>
                </a:ext>
              </a:extLst>
            </p:cNvPr>
            <p:cNvPicPr>
              <a:picLocks noChangeAspect="1"/>
            </p:cNvPicPr>
            <p:nvPr/>
          </p:nvPicPr>
          <p:blipFill>
            <a:blip r:embed="rId9"/>
            <a:stretch>
              <a:fillRect/>
            </a:stretch>
          </p:blipFill>
          <p:spPr>
            <a:xfrm flipH="1">
              <a:off x="18858272" y="26706844"/>
              <a:ext cx="2559277" cy="2568595"/>
            </a:xfrm>
            <a:prstGeom prst="rect">
              <a:avLst/>
            </a:prstGeom>
          </p:spPr>
        </p:pic>
        <p:pic>
          <p:nvPicPr>
            <p:cNvPr id="9" name="Picture 8" descr="A satellite in space with solar panels&#10;&#10;Description automatically generated">
              <a:extLst>
                <a:ext uri="{FF2B5EF4-FFF2-40B4-BE49-F238E27FC236}">
                  <a16:creationId xmlns:a16="http://schemas.microsoft.com/office/drawing/2014/main" id="{580F690F-9EB6-C8EA-44F7-1E6199A1CE60}"/>
                </a:ext>
              </a:extLst>
            </p:cNvPr>
            <p:cNvPicPr>
              <a:picLocks noChangeAspect="1"/>
            </p:cNvPicPr>
            <p:nvPr/>
          </p:nvPicPr>
          <p:blipFill>
            <a:blip r:embed="rId10"/>
            <a:stretch>
              <a:fillRect/>
            </a:stretch>
          </p:blipFill>
          <p:spPr>
            <a:xfrm>
              <a:off x="14386116" y="27120362"/>
              <a:ext cx="3146866" cy="1954551"/>
            </a:xfrm>
            <a:prstGeom prst="rect">
              <a:avLst/>
            </a:prstGeom>
          </p:spPr>
        </p:pic>
        <p:sp>
          <p:nvSpPr>
            <p:cNvPr id="13" name="TextBox 12">
              <a:extLst>
                <a:ext uri="{FF2B5EF4-FFF2-40B4-BE49-F238E27FC236}">
                  <a16:creationId xmlns:a16="http://schemas.microsoft.com/office/drawing/2014/main" id="{D76B7406-F40E-5250-E5D4-8FBCA1E8F65B}"/>
                </a:ext>
              </a:extLst>
            </p:cNvPr>
            <p:cNvSpPr txBox="1"/>
            <p:nvPr/>
          </p:nvSpPr>
          <p:spPr>
            <a:xfrm>
              <a:off x="14802967" y="28740107"/>
              <a:ext cx="234413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Landsat 9 TIRS</a:t>
              </a:r>
              <a:endParaRPr lang="en-US" sz="2400" b="1" dirty="0"/>
            </a:p>
          </p:txBody>
        </p:sp>
        <p:sp>
          <p:nvSpPr>
            <p:cNvPr id="21" name="TextBox 20">
              <a:extLst>
                <a:ext uri="{FF2B5EF4-FFF2-40B4-BE49-F238E27FC236}">
                  <a16:creationId xmlns:a16="http://schemas.microsoft.com/office/drawing/2014/main" id="{12605E87-5EA6-C8BA-0945-C1A9BC2FED4D}"/>
                </a:ext>
              </a:extLst>
            </p:cNvPr>
            <p:cNvSpPr txBox="1"/>
            <p:nvPr/>
          </p:nvSpPr>
          <p:spPr>
            <a:xfrm>
              <a:off x="18747779" y="28724723"/>
              <a:ext cx="2480271"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 </a:t>
              </a:r>
              <a:r>
                <a:rPr lang="en-US" sz="2400" b="1" dirty="0"/>
                <a:t> </a:t>
              </a:r>
              <a:r>
                <a:rPr lang="en-US" sz="2400" dirty="0"/>
                <a:t>Sentinel-2</a:t>
              </a:r>
              <a:r>
                <a:rPr lang="en-US" sz="2400" dirty="0">
                  <a:solidFill>
                    <a:srgbClr val="000000"/>
                  </a:solidFill>
                  <a:latin typeface="Century Gothic"/>
                </a:rPr>
                <a:t> MSI</a:t>
              </a:r>
              <a:endParaRPr lang="en-US" sz="2400" dirty="0"/>
            </a:p>
          </p:txBody>
        </p:sp>
        <p:sp>
          <p:nvSpPr>
            <p:cNvPr id="24" name="TextBox 23">
              <a:extLst>
                <a:ext uri="{FF2B5EF4-FFF2-40B4-BE49-F238E27FC236}">
                  <a16:creationId xmlns:a16="http://schemas.microsoft.com/office/drawing/2014/main" id="{718108FB-D0FB-4EB7-5058-FF6491FEB390}"/>
                </a:ext>
              </a:extLst>
            </p:cNvPr>
            <p:cNvSpPr txBox="1"/>
            <p:nvPr/>
          </p:nvSpPr>
          <p:spPr>
            <a:xfrm>
              <a:off x="22819532" y="28747309"/>
              <a:ext cx="2208774"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Landsat 8 OLI</a:t>
              </a:r>
              <a:endParaRPr lang="en-US" sz="2400" b="1" dirty="0"/>
            </a:p>
          </p:txBody>
        </p:sp>
      </p:grpSp>
      <p:sp>
        <p:nvSpPr>
          <p:cNvPr id="10" name="TextBox 9">
            <a:extLst>
              <a:ext uri="{FF2B5EF4-FFF2-40B4-BE49-F238E27FC236}">
                <a16:creationId xmlns:a16="http://schemas.microsoft.com/office/drawing/2014/main" id="{B7E89E02-9B19-071E-D188-366BC3FB347B}"/>
              </a:ext>
            </a:extLst>
          </p:cNvPr>
          <p:cNvSpPr txBox="1"/>
          <p:nvPr/>
        </p:nvSpPr>
        <p:spPr>
          <a:xfrm>
            <a:off x="866035" y="22426320"/>
            <a:ext cx="8240341" cy="769441"/>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Methodology</a:t>
            </a:r>
          </a:p>
        </p:txBody>
      </p:sp>
      <p:grpSp>
        <p:nvGrpSpPr>
          <p:cNvPr id="1131" name="Group 1130">
            <a:extLst>
              <a:ext uri="{FF2B5EF4-FFF2-40B4-BE49-F238E27FC236}">
                <a16:creationId xmlns:a16="http://schemas.microsoft.com/office/drawing/2014/main" id="{C185F7A4-CDF2-1613-3B3E-155ED2DBBC9C}"/>
              </a:ext>
            </a:extLst>
          </p:cNvPr>
          <p:cNvGrpSpPr/>
          <p:nvPr/>
        </p:nvGrpSpPr>
        <p:grpSpPr>
          <a:xfrm>
            <a:off x="839384" y="23365161"/>
            <a:ext cx="12004015" cy="4376307"/>
            <a:chOff x="936101" y="23364309"/>
            <a:chExt cx="12004015" cy="4376307"/>
          </a:xfrm>
        </p:grpSpPr>
        <p:cxnSp>
          <p:nvCxnSpPr>
            <p:cNvPr id="89" name="Straight Connector 88">
              <a:extLst>
                <a:ext uri="{FF2B5EF4-FFF2-40B4-BE49-F238E27FC236}">
                  <a16:creationId xmlns:a16="http://schemas.microsoft.com/office/drawing/2014/main" id="{EF8C7C19-D98E-29DE-8AB1-F837613A2D99}"/>
                </a:ext>
              </a:extLst>
            </p:cNvPr>
            <p:cNvCxnSpPr>
              <a:cxnSpLocks/>
              <a:stCxn id="84" idx="1"/>
              <a:endCxn id="47" idx="3"/>
            </p:cNvCxnSpPr>
            <p:nvPr/>
          </p:nvCxnSpPr>
          <p:spPr>
            <a:xfrm flipV="1">
              <a:off x="2493466" y="25662436"/>
              <a:ext cx="33804" cy="312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0B862C0-BC8F-CE08-8504-970C7648C561}"/>
                </a:ext>
              </a:extLst>
            </p:cNvPr>
            <p:cNvCxnSpPr>
              <a:cxnSpLocks/>
            </p:cNvCxnSpPr>
            <p:nvPr/>
          </p:nvCxnSpPr>
          <p:spPr>
            <a:xfrm rot="660000" flipV="1">
              <a:off x="5146783" y="25655274"/>
              <a:ext cx="0" cy="3615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5F0A821-78BF-F33B-AFDE-AB4EF3E4C06A}"/>
                </a:ext>
              </a:extLst>
            </p:cNvPr>
            <p:cNvCxnSpPr>
              <a:cxnSpLocks/>
            </p:cNvCxnSpPr>
            <p:nvPr/>
          </p:nvCxnSpPr>
          <p:spPr>
            <a:xfrm flipH="1">
              <a:off x="7774500" y="24270218"/>
              <a:ext cx="449824" cy="2014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88A305D-F544-1BD1-37F7-F7DF270BDAA3}"/>
                </a:ext>
              </a:extLst>
            </p:cNvPr>
            <p:cNvCxnSpPr>
              <a:cxnSpLocks/>
            </p:cNvCxnSpPr>
            <p:nvPr/>
          </p:nvCxnSpPr>
          <p:spPr>
            <a:xfrm flipH="1">
              <a:off x="10639263" y="24203323"/>
              <a:ext cx="116152" cy="471849"/>
            </a:xfrm>
            <a:prstGeom prst="line">
              <a:avLst/>
            </a:prstGeom>
          </p:spPr>
          <p:style>
            <a:lnRef idx="1">
              <a:schemeClr val="accent1"/>
            </a:lnRef>
            <a:fillRef idx="0">
              <a:schemeClr val="accent1"/>
            </a:fillRef>
            <a:effectRef idx="0">
              <a:schemeClr val="accent1"/>
            </a:effectRef>
            <a:fontRef idx="minor">
              <a:schemeClr val="tx1"/>
            </a:fontRef>
          </p:style>
        </p:cxnSp>
        <p:sp>
          <p:nvSpPr>
            <p:cNvPr id="54" name="Parallelogram 53">
              <a:extLst>
                <a:ext uri="{FF2B5EF4-FFF2-40B4-BE49-F238E27FC236}">
                  <a16:creationId xmlns:a16="http://schemas.microsoft.com/office/drawing/2014/main" id="{97B94C8A-8720-C1F8-B90F-CF7065689698}"/>
                </a:ext>
              </a:extLst>
            </p:cNvPr>
            <p:cNvSpPr/>
            <p:nvPr/>
          </p:nvSpPr>
          <p:spPr>
            <a:xfrm>
              <a:off x="7255504" y="23378742"/>
              <a:ext cx="2523075" cy="914400"/>
            </a:xfrm>
            <a:prstGeom prst="parallelogram">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Geemap</a:t>
              </a:r>
              <a:r>
                <a:rPr lang="en-US"/>
                <a:t> (Python)</a:t>
              </a:r>
            </a:p>
          </p:txBody>
        </p:sp>
        <p:cxnSp>
          <p:nvCxnSpPr>
            <p:cNvPr id="73" name="Straight Connector 72">
              <a:extLst>
                <a:ext uri="{FF2B5EF4-FFF2-40B4-BE49-F238E27FC236}">
                  <a16:creationId xmlns:a16="http://schemas.microsoft.com/office/drawing/2014/main" id="{D3D67620-1485-63C9-ACDA-2EB014149E8B}"/>
                </a:ext>
              </a:extLst>
            </p:cNvPr>
            <p:cNvCxnSpPr/>
            <p:nvPr/>
          </p:nvCxnSpPr>
          <p:spPr>
            <a:xfrm flipH="1">
              <a:off x="3141888" y="24293142"/>
              <a:ext cx="508682" cy="322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52CB21C-C263-BCF6-B07E-EEFA125F2F1E}"/>
                </a:ext>
              </a:extLst>
            </p:cNvPr>
            <p:cNvCxnSpPr>
              <a:cxnSpLocks/>
            </p:cNvCxnSpPr>
            <p:nvPr/>
          </p:nvCxnSpPr>
          <p:spPr>
            <a:xfrm>
              <a:off x="4637540" y="24259938"/>
              <a:ext cx="508427" cy="571091"/>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 Placeholder 16">
              <a:extLst>
                <a:ext uri="{FF2B5EF4-FFF2-40B4-BE49-F238E27FC236}">
                  <a16:creationId xmlns:a16="http://schemas.microsoft.com/office/drawing/2014/main" id="{165FEC59-EC40-C014-E02E-6A47EE11F098}"/>
                </a:ext>
              </a:extLst>
            </p:cNvPr>
            <p:cNvSpPr txBox="1">
              <a:spLocks/>
            </p:cNvSpPr>
            <p:nvPr/>
          </p:nvSpPr>
          <p:spPr>
            <a:xfrm>
              <a:off x="936101" y="23848657"/>
              <a:ext cx="12004015" cy="349434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a:solidFill>
                  <a:schemeClr val="tx1">
                    <a:lumMod val="75000"/>
                    <a:lumOff val="25000"/>
                  </a:schemeClr>
                </a:solidFill>
                <a:latin typeface="Garamond" panose="02020404030301010803" pitchFamily="18" charset="0"/>
              </a:endParaRPr>
            </a:p>
          </p:txBody>
        </p:sp>
        <p:sp>
          <p:nvSpPr>
            <p:cNvPr id="55" name="Parallelogram 54">
              <a:extLst>
                <a:ext uri="{FF2B5EF4-FFF2-40B4-BE49-F238E27FC236}">
                  <a16:creationId xmlns:a16="http://schemas.microsoft.com/office/drawing/2014/main" id="{1897ECE1-5827-171B-00B4-ED882AC064C1}"/>
                </a:ext>
              </a:extLst>
            </p:cNvPr>
            <p:cNvSpPr/>
            <p:nvPr/>
          </p:nvSpPr>
          <p:spPr>
            <a:xfrm>
              <a:off x="9853915" y="23364309"/>
              <a:ext cx="2523075" cy="914400"/>
            </a:xfrm>
            <a:prstGeom prst="parallelogram">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ArcGIS</a:t>
              </a:r>
            </a:p>
          </p:txBody>
        </p:sp>
        <p:sp>
          <p:nvSpPr>
            <p:cNvPr id="69" name="Arrow: Right 68">
              <a:extLst>
                <a:ext uri="{FF2B5EF4-FFF2-40B4-BE49-F238E27FC236}">
                  <a16:creationId xmlns:a16="http://schemas.microsoft.com/office/drawing/2014/main" id="{883E124C-A177-833C-21AC-6E6A828D93FA}"/>
                </a:ext>
              </a:extLst>
            </p:cNvPr>
            <p:cNvSpPr/>
            <p:nvPr/>
          </p:nvSpPr>
          <p:spPr>
            <a:xfrm>
              <a:off x="3650570" y="24913467"/>
              <a:ext cx="639338" cy="589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arallelogram 46">
              <a:extLst>
                <a:ext uri="{FF2B5EF4-FFF2-40B4-BE49-F238E27FC236}">
                  <a16:creationId xmlns:a16="http://schemas.microsoft.com/office/drawing/2014/main" id="{519B84D5-E6AA-315D-BF63-48AFA2283C87}"/>
                </a:ext>
              </a:extLst>
            </p:cNvPr>
            <p:cNvSpPr/>
            <p:nvPr/>
          </p:nvSpPr>
          <p:spPr>
            <a:xfrm>
              <a:off x="1480739" y="24615804"/>
              <a:ext cx="2354720" cy="1046632"/>
            </a:xfrm>
            <a:prstGeom prst="parallelogram">
              <a:avLst/>
            </a:prstGeom>
            <a:solidFill>
              <a:srgbClr val="4DAE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Data Acquisition</a:t>
              </a:r>
            </a:p>
          </p:txBody>
        </p:sp>
        <p:sp>
          <p:nvSpPr>
            <p:cNvPr id="70" name="Arrow: Right 69">
              <a:extLst>
                <a:ext uri="{FF2B5EF4-FFF2-40B4-BE49-F238E27FC236}">
                  <a16:creationId xmlns:a16="http://schemas.microsoft.com/office/drawing/2014/main" id="{00DECC5C-B534-19C9-2E9E-071B2A8AD123}"/>
                </a:ext>
              </a:extLst>
            </p:cNvPr>
            <p:cNvSpPr/>
            <p:nvPr/>
          </p:nvSpPr>
          <p:spPr>
            <a:xfrm>
              <a:off x="9019302" y="24963972"/>
              <a:ext cx="759278" cy="589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row: Right 70">
              <a:extLst>
                <a:ext uri="{FF2B5EF4-FFF2-40B4-BE49-F238E27FC236}">
                  <a16:creationId xmlns:a16="http://schemas.microsoft.com/office/drawing/2014/main" id="{B2D24AA8-C346-3306-5877-B17DAAF152DC}"/>
                </a:ext>
              </a:extLst>
            </p:cNvPr>
            <p:cNvSpPr/>
            <p:nvPr/>
          </p:nvSpPr>
          <p:spPr>
            <a:xfrm>
              <a:off x="6375590" y="24987982"/>
              <a:ext cx="639338" cy="589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arallelogram 48">
              <a:extLst>
                <a:ext uri="{FF2B5EF4-FFF2-40B4-BE49-F238E27FC236}">
                  <a16:creationId xmlns:a16="http://schemas.microsoft.com/office/drawing/2014/main" id="{66313D21-38A4-4478-092E-71A3B6BE389C}"/>
                </a:ext>
              </a:extLst>
            </p:cNvPr>
            <p:cNvSpPr/>
            <p:nvPr/>
          </p:nvSpPr>
          <p:spPr>
            <a:xfrm>
              <a:off x="4134423" y="24675172"/>
              <a:ext cx="2411354" cy="993155"/>
            </a:xfrm>
            <a:prstGeom prst="parallelogram">
              <a:avLst/>
            </a:prstGeom>
            <a:solidFill>
              <a:srgbClr val="4DAE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Site Selection &amp; Data Processing</a:t>
              </a:r>
            </a:p>
          </p:txBody>
        </p:sp>
        <p:sp>
          <p:nvSpPr>
            <p:cNvPr id="48" name="Parallelogram 47">
              <a:extLst>
                <a:ext uri="{FF2B5EF4-FFF2-40B4-BE49-F238E27FC236}">
                  <a16:creationId xmlns:a16="http://schemas.microsoft.com/office/drawing/2014/main" id="{DB748EE7-FE0A-1951-24EA-49F7D6A84DB9}"/>
                </a:ext>
              </a:extLst>
            </p:cNvPr>
            <p:cNvSpPr/>
            <p:nvPr/>
          </p:nvSpPr>
          <p:spPr>
            <a:xfrm>
              <a:off x="6844741" y="24675172"/>
              <a:ext cx="2411354" cy="1046632"/>
            </a:xfrm>
            <a:prstGeom prst="parallelogram">
              <a:avLst/>
            </a:prstGeom>
            <a:solidFill>
              <a:srgbClr val="4DAE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Analysis &amp; Validation</a:t>
              </a:r>
            </a:p>
          </p:txBody>
        </p:sp>
        <p:sp>
          <p:nvSpPr>
            <p:cNvPr id="51" name="Parallelogram 50">
              <a:extLst>
                <a:ext uri="{FF2B5EF4-FFF2-40B4-BE49-F238E27FC236}">
                  <a16:creationId xmlns:a16="http://schemas.microsoft.com/office/drawing/2014/main" id="{5C88F5D7-D9F9-FD60-33C1-F6DBF72CF999}"/>
                </a:ext>
              </a:extLst>
            </p:cNvPr>
            <p:cNvSpPr/>
            <p:nvPr/>
          </p:nvSpPr>
          <p:spPr>
            <a:xfrm>
              <a:off x="9555060" y="24536711"/>
              <a:ext cx="3100819" cy="1552105"/>
            </a:xfrm>
            <a:prstGeom prst="parallelogram">
              <a:avLst/>
            </a:prstGeom>
            <a:solidFill>
              <a:srgbClr val="4DAE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Water Quality Maps</a:t>
              </a:r>
            </a:p>
          </p:txBody>
        </p:sp>
        <p:sp>
          <p:nvSpPr>
            <p:cNvPr id="53" name="Parallelogram 52">
              <a:extLst>
                <a:ext uri="{FF2B5EF4-FFF2-40B4-BE49-F238E27FC236}">
                  <a16:creationId xmlns:a16="http://schemas.microsoft.com/office/drawing/2014/main" id="{15AC9792-C749-68F8-C5A1-83C861D6A28A}"/>
                </a:ext>
              </a:extLst>
            </p:cNvPr>
            <p:cNvSpPr/>
            <p:nvPr/>
          </p:nvSpPr>
          <p:spPr>
            <a:xfrm>
              <a:off x="3141888" y="23364309"/>
              <a:ext cx="2523075" cy="914400"/>
            </a:xfrm>
            <a:prstGeom prst="parallelogram">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Google Earth Engine</a:t>
              </a:r>
            </a:p>
          </p:txBody>
        </p:sp>
        <p:sp>
          <p:nvSpPr>
            <p:cNvPr id="84" name="Parallelogram 83">
              <a:extLst>
                <a:ext uri="{FF2B5EF4-FFF2-40B4-BE49-F238E27FC236}">
                  <a16:creationId xmlns:a16="http://schemas.microsoft.com/office/drawing/2014/main" id="{3759AAB9-0598-5FE3-5BE5-3FE91B14327C}"/>
                </a:ext>
              </a:extLst>
            </p:cNvPr>
            <p:cNvSpPr/>
            <p:nvPr/>
          </p:nvSpPr>
          <p:spPr>
            <a:xfrm>
              <a:off x="1017267" y="25974840"/>
              <a:ext cx="2633303" cy="1276379"/>
            </a:xfrm>
            <a:prstGeom prst="parallelogram">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Earth Observations</a:t>
              </a:r>
            </a:p>
          </p:txBody>
        </p:sp>
        <p:sp>
          <p:nvSpPr>
            <p:cNvPr id="85" name="Parallelogram 84">
              <a:extLst>
                <a:ext uri="{FF2B5EF4-FFF2-40B4-BE49-F238E27FC236}">
                  <a16:creationId xmlns:a16="http://schemas.microsoft.com/office/drawing/2014/main" id="{2E4688C6-0489-78B2-5972-884D613706DD}"/>
                </a:ext>
              </a:extLst>
            </p:cNvPr>
            <p:cNvSpPr/>
            <p:nvPr/>
          </p:nvSpPr>
          <p:spPr>
            <a:xfrm>
              <a:off x="3795633" y="26011319"/>
              <a:ext cx="2633303" cy="1276379"/>
            </a:xfrm>
            <a:prstGeom prst="parallelogram">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r>
                <a:rPr lang="en-US"/>
                <a:t>NDCI </a:t>
              </a:r>
            </a:p>
            <a:p>
              <a:pPr algn="ctr"/>
              <a:r>
                <a:rPr lang="en-US"/>
                <a:t>NDTI</a:t>
              </a:r>
            </a:p>
            <a:p>
              <a:pPr algn="ctr"/>
              <a:r>
                <a:rPr lang="en-US"/>
                <a:t>FAI</a:t>
              </a:r>
            </a:p>
            <a:p>
              <a:pPr algn="ctr"/>
              <a:r>
                <a:rPr lang="en-US"/>
                <a:t>CDOM</a:t>
              </a:r>
            </a:p>
            <a:p>
              <a:pPr algn="ctr"/>
              <a:endParaRPr lang="en-US"/>
            </a:p>
          </p:txBody>
        </p:sp>
        <p:sp>
          <p:nvSpPr>
            <p:cNvPr id="87" name="Parallelogram 86">
              <a:extLst>
                <a:ext uri="{FF2B5EF4-FFF2-40B4-BE49-F238E27FC236}">
                  <a16:creationId xmlns:a16="http://schemas.microsoft.com/office/drawing/2014/main" id="{CEFD03D3-6472-B18E-BCD6-BB7F8B393D42}"/>
                </a:ext>
              </a:extLst>
            </p:cNvPr>
            <p:cNvSpPr/>
            <p:nvPr/>
          </p:nvSpPr>
          <p:spPr>
            <a:xfrm>
              <a:off x="6574897" y="25975324"/>
              <a:ext cx="2358035" cy="1276378"/>
            </a:xfrm>
            <a:prstGeom prst="parallelogram">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In-situ data (Seminole ERD, SFWMD)</a:t>
              </a:r>
            </a:p>
          </p:txBody>
        </p:sp>
        <p:sp>
          <p:nvSpPr>
            <p:cNvPr id="2" name="Parallelogram 1">
              <a:extLst>
                <a:ext uri="{FF2B5EF4-FFF2-40B4-BE49-F238E27FC236}">
                  <a16:creationId xmlns:a16="http://schemas.microsoft.com/office/drawing/2014/main" id="{8CFE9891-F367-7404-AD61-C1C355593B62}"/>
                </a:ext>
              </a:extLst>
            </p:cNvPr>
            <p:cNvSpPr/>
            <p:nvPr/>
          </p:nvSpPr>
          <p:spPr>
            <a:xfrm>
              <a:off x="9585229" y="26375267"/>
              <a:ext cx="987493" cy="402126"/>
            </a:xfrm>
            <a:prstGeom prst="parallelogram">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E2418051-096E-703E-8F61-2018D9A82ABB}"/>
                </a:ext>
              </a:extLst>
            </p:cNvPr>
            <p:cNvSpPr/>
            <p:nvPr/>
          </p:nvSpPr>
          <p:spPr>
            <a:xfrm>
              <a:off x="9455284" y="26839120"/>
              <a:ext cx="987493" cy="402126"/>
            </a:xfrm>
            <a:prstGeom prst="parallelogram">
              <a:avLst/>
            </a:prstGeom>
            <a:solidFill>
              <a:srgbClr val="4DAE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14857731-727F-F942-7EEE-AB720E0CCCF9}"/>
                </a:ext>
              </a:extLst>
            </p:cNvPr>
            <p:cNvSpPr/>
            <p:nvPr/>
          </p:nvSpPr>
          <p:spPr>
            <a:xfrm>
              <a:off x="9325683" y="27298038"/>
              <a:ext cx="987493" cy="402126"/>
            </a:xfrm>
            <a:prstGeom prst="parallelogram">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59B4419-DE7F-B2F3-7E33-7F28A23002DA}"/>
                </a:ext>
              </a:extLst>
            </p:cNvPr>
            <p:cNvSpPr txBox="1"/>
            <p:nvPr/>
          </p:nvSpPr>
          <p:spPr>
            <a:xfrm>
              <a:off x="10608987" y="26452021"/>
              <a:ext cx="20573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Platform</a:t>
              </a:r>
            </a:p>
          </p:txBody>
        </p:sp>
        <p:sp>
          <p:nvSpPr>
            <p:cNvPr id="50" name="TextBox 49">
              <a:extLst>
                <a:ext uri="{FF2B5EF4-FFF2-40B4-BE49-F238E27FC236}">
                  <a16:creationId xmlns:a16="http://schemas.microsoft.com/office/drawing/2014/main" id="{BECEFA1E-4936-BB90-7970-69DD1BE677C9}"/>
                </a:ext>
              </a:extLst>
            </p:cNvPr>
            <p:cNvSpPr txBox="1"/>
            <p:nvPr/>
          </p:nvSpPr>
          <p:spPr>
            <a:xfrm>
              <a:off x="10435080" y="26906114"/>
              <a:ext cx="20573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Action Taken</a:t>
              </a:r>
            </a:p>
          </p:txBody>
        </p:sp>
        <p:sp>
          <p:nvSpPr>
            <p:cNvPr id="52" name="TextBox 51">
              <a:extLst>
                <a:ext uri="{FF2B5EF4-FFF2-40B4-BE49-F238E27FC236}">
                  <a16:creationId xmlns:a16="http://schemas.microsoft.com/office/drawing/2014/main" id="{A209F922-D36D-09E2-D1D4-5948A72F9833}"/>
                </a:ext>
              </a:extLst>
            </p:cNvPr>
            <p:cNvSpPr txBox="1"/>
            <p:nvPr/>
          </p:nvSpPr>
          <p:spPr>
            <a:xfrm>
              <a:off x="10319622" y="27340506"/>
              <a:ext cx="20573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Data</a:t>
              </a:r>
            </a:p>
          </p:txBody>
        </p:sp>
      </p:grpSp>
      <p:sp>
        <p:nvSpPr>
          <p:cNvPr id="12" name="TextBox 11">
            <a:extLst>
              <a:ext uri="{FF2B5EF4-FFF2-40B4-BE49-F238E27FC236}">
                <a16:creationId xmlns:a16="http://schemas.microsoft.com/office/drawing/2014/main" id="{1BB73315-A654-CB52-F7DD-27CAB3785659}"/>
              </a:ext>
            </a:extLst>
          </p:cNvPr>
          <p:cNvSpPr txBox="1"/>
          <p:nvPr/>
        </p:nvSpPr>
        <p:spPr>
          <a:xfrm>
            <a:off x="817651" y="9067800"/>
            <a:ext cx="3510216" cy="769441"/>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Study Area</a:t>
            </a:r>
          </a:p>
        </p:txBody>
      </p:sp>
      <p:grpSp>
        <p:nvGrpSpPr>
          <p:cNvPr id="1128" name="Group 1127">
            <a:extLst>
              <a:ext uri="{FF2B5EF4-FFF2-40B4-BE49-F238E27FC236}">
                <a16:creationId xmlns:a16="http://schemas.microsoft.com/office/drawing/2014/main" id="{02921ED4-96B2-5D16-268B-49AFCD396CEE}"/>
              </a:ext>
            </a:extLst>
          </p:cNvPr>
          <p:cNvGrpSpPr/>
          <p:nvPr/>
        </p:nvGrpSpPr>
        <p:grpSpPr>
          <a:xfrm>
            <a:off x="881490" y="9996032"/>
            <a:ext cx="3823293" cy="4958936"/>
            <a:chOff x="739781" y="9986498"/>
            <a:chExt cx="3823293" cy="4958936"/>
          </a:xfrm>
        </p:grpSpPr>
        <p:pic>
          <p:nvPicPr>
            <p:cNvPr id="65" name="Picture 64">
              <a:extLst>
                <a:ext uri="{FF2B5EF4-FFF2-40B4-BE49-F238E27FC236}">
                  <a16:creationId xmlns:a16="http://schemas.microsoft.com/office/drawing/2014/main" id="{4D34E0FE-E36D-D45E-76CB-9DF06DF23AF7}"/>
                </a:ext>
              </a:extLst>
            </p:cNvPr>
            <p:cNvPicPr>
              <a:picLocks noChangeAspect="1"/>
            </p:cNvPicPr>
            <p:nvPr/>
          </p:nvPicPr>
          <p:blipFill>
            <a:blip r:embed="rId11"/>
            <a:stretch>
              <a:fillRect/>
            </a:stretch>
          </p:blipFill>
          <p:spPr>
            <a:xfrm>
              <a:off x="754132" y="9986498"/>
              <a:ext cx="3657600" cy="3535703"/>
            </a:xfrm>
            <a:prstGeom prst="rect">
              <a:avLst/>
            </a:prstGeom>
          </p:spPr>
        </p:pic>
        <p:sp>
          <p:nvSpPr>
            <p:cNvPr id="1067" name="TextBox 1066">
              <a:extLst>
                <a:ext uri="{FF2B5EF4-FFF2-40B4-BE49-F238E27FC236}">
                  <a16:creationId xmlns:a16="http://schemas.microsoft.com/office/drawing/2014/main" id="{F7E3CBFC-6E56-A947-6602-A92A2C0AE57B}"/>
                </a:ext>
              </a:extLst>
            </p:cNvPr>
            <p:cNvSpPr txBox="1"/>
            <p:nvPr/>
          </p:nvSpPr>
          <p:spPr>
            <a:xfrm>
              <a:off x="1177589" y="13448774"/>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Garamond" panose="02020404030301010803" pitchFamily="18" charset="0"/>
                </a:rPr>
                <a:t>Big Cypress Reservation</a:t>
              </a:r>
            </a:p>
          </p:txBody>
        </p:sp>
        <p:sp>
          <p:nvSpPr>
            <p:cNvPr id="1068" name="TextBox 1067">
              <a:extLst>
                <a:ext uri="{FF2B5EF4-FFF2-40B4-BE49-F238E27FC236}">
                  <a16:creationId xmlns:a16="http://schemas.microsoft.com/office/drawing/2014/main" id="{833B0253-A8EE-B679-67B1-EF62861D33F0}"/>
                </a:ext>
              </a:extLst>
            </p:cNvPr>
            <p:cNvSpPr txBox="1"/>
            <p:nvPr/>
          </p:nvSpPr>
          <p:spPr>
            <a:xfrm>
              <a:off x="1172058" y="13694256"/>
              <a:ext cx="314576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aramond" panose="02020404030301010803" pitchFamily="18" charset="0"/>
                </a:rPr>
                <a:t>Big Cypress National Preserve</a:t>
              </a:r>
            </a:p>
          </p:txBody>
        </p:sp>
        <p:sp>
          <p:nvSpPr>
            <p:cNvPr id="1069" name="TextBox 1068">
              <a:extLst>
                <a:ext uri="{FF2B5EF4-FFF2-40B4-BE49-F238E27FC236}">
                  <a16:creationId xmlns:a16="http://schemas.microsoft.com/office/drawing/2014/main" id="{3008C671-A34C-E22B-4918-EAC7968CDB29}"/>
                </a:ext>
              </a:extLst>
            </p:cNvPr>
            <p:cNvSpPr txBox="1"/>
            <p:nvPr/>
          </p:nvSpPr>
          <p:spPr>
            <a:xfrm>
              <a:off x="1171535" y="13936809"/>
              <a:ext cx="314576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Garamond" panose="02020404030301010803" pitchFamily="18" charset="0"/>
                </a:rPr>
                <a:t>Surrounding Sub-Basins</a:t>
              </a:r>
            </a:p>
          </p:txBody>
        </p:sp>
        <p:sp>
          <p:nvSpPr>
            <p:cNvPr id="1070" name="Rectangle 1069">
              <a:extLst>
                <a:ext uri="{FF2B5EF4-FFF2-40B4-BE49-F238E27FC236}">
                  <a16:creationId xmlns:a16="http://schemas.microsoft.com/office/drawing/2014/main" id="{68183394-EC4F-A036-09C7-FF24217B41B9}"/>
                </a:ext>
              </a:extLst>
            </p:cNvPr>
            <p:cNvSpPr/>
            <p:nvPr/>
          </p:nvSpPr>
          <p:spPr>
            <a:xfrm>
              <a:off x="806150" y="14222348"/>
              <a:ext cx="364902" cy="236112"/>
            </a:xfrm>
            <a:prstGeom prst="rect">
              <a:avLst/>
            </a:prstGeom>
            <a:solidFill>
              <a:srgbClr val="F87575"/>
            </a:solidFill>
            <a:ln>
              <a:solidFill>
                <a:srgbClr val="4E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FFDDD59B-5FA3-7FAE-7EE9-5318C2212226}"/>
                </a:ext>
              </a:extLst>
            </p:cNvPr>
            <p:cNvSpPr/>
            <p:nvPr/>
          </p:nvSpPr>
          <p:spPr>
            <a:xfrm>
              <a:off x="808559" y="13481646"/>
              <a:ext cx="364902" cy="236112"/>
            </a:xfrm>
            <a:prstGeom prst="rect">
              <a:avLst/>
            </a:prstGeom>
            <a:solidFill>
              <a:srgbClr val="5C95FF"/>
            </a:solidFill>
            <a:ln>
              <a:solidFill>
                <a:srgbClr val="6369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1071">
              <a:extLst>
                <a:ext uri="{FF2B5EF4-FFF2-40B4-BE49-F238E27FC236}">
                  <a16:creationId xmlns:a16="http://schemas.microsoft.com/office/drawing/2014/main" id="{46AA967A-4901-FD1D-455E-43B96C848D84}"/>
                </a:ext>
              </a:extLst>
            </p:cNvPr>
            <p:cNvSpPr/>
            <p:nvPr/>
          </p:nvSpPr>
          <p:spPr>
            <a:xfrm>
              <a:off x="806672" y="13728749"/>
              <a:ext cx="364902" cy="236112"/>
            </a:xfrm>
            <a:prstGeom prst="rect">
              <a:avLst/>
            </a:prstGeom>
            <a:solidFill>
              <a:srgbClr val="B9E6FF"/>
            </a:solidFill>
            <a:ln>
              <a:solidFill>
                <a:srgbClr val="606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CCF441F2-1F0F-39DD-0A0D-F99312DA19EA}"/>
                </a:ext>
              </a:extLst>
            </p:cNvPr>
            <p:cNvSpPr/>
            <p:nvPr/>
          </p:nvSpPr>
          <p:spPr>
            <a:xfrm>
              <a:off x="806150" y="13976365"/>
              <a:ext cx="364902" cy="236112"/>
            </a:xfrm>
            <a:prstGeom prst="rect">
              <a:avLst/>
            </a:prstGeom>
            <a:solidFill>
              <a:srgbClr val="FFD37F"/>
            </a:solidFill>
            <a:ln>
              <a:solidFill>
                <a:srgbClr val="4232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TextBox 1073">
              <a:extLst>
                <a:ext uri="{FF2B5EF4-FFF2-40B4-BE49-F238E27FC236}">
                  <a16:creationId xmlns:a16="http://schemas.microsoft.com/office/drawing/2014/main" id="{B75A2388-F6B4-1D78-F620-B51F6CC810C2}"/>
                </a:ext>
              </a:extLst>
            </p:cNvPr>
            <p:cNvSpPr txBox="1"/>
            <p:nvPr/>
          </p:nvSpPr>
          <p:spPr>
            <a:xfrm>
              <a:off x="1171535" y="14182790"/>
              <a:ext cx="314576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Garamond" panose="02020404030301010803" pitchFamily="18" charset="0"/>
                </a:rPr>
                <a:t>Florida</a:t>
              </a:r>
            </a:p>
          </p:txBody>
        </p:sp>
        <p:pic>
          <p:nvPicPr>
            <p:cNvPr id="1075" name="Picture 1074">
              <a:extLst>
                <a:ext uri="{FF2B5EF4-FFF2-40B4-BE49-F238E27FC236}">
                  <a16:creationId xmlns:a16="http://schemas.microsoft.com/office/drawing/2014/main" id="{A5E43654-886E-5523-93A1-C54A16DA364D}"/>
                </a:ext>
              </a:extLst>
            </p:cNvPr>
            <p:cNvPicPr>
              <a:picLocks noChangeAspect="1"/>
            </p:cNvPicPr>
            <p:nvPr/>
          </p:nvPicPr>
          <p:blipFill rotWithShape="1">
            <a:blip r:embed="rId12"/>
            <a:srcRect l="9631" t="87500" r="57143" b="7930"/>
            <a:stretch/>
          </p:blipFill>
          <p:spPr>
            <a:xfrm>
              <a:off x="803793" y="14757395"/>
              <a:ext cx="2222199" cy="188039"/>
            </a:xfrm>
            <a:prstGeom prst="rect">
              <a:avLst/>
            </a:prstGeom>
          </p:spPr>
        </p:pic>
        <p:sp>
          <p:nvSpPr>
            <p:cNvPr id="1076" name="TextBox 1075">
              <a:extLst>
                <a:ext uri="{FF2B5EF4-FFF2-40B4-BE49-F238E27FC236}">
                  <a16:creationId xmlns:a16="http://schemas.microsoft.com/office/drawing/2014/main" id="{782C3472-2FB4-2D4A-9C48-EDFA3E65A354}"/>
                </a:ext>
              </a:extLst>
            </p:cNvPr>
            <p:cNvSpPr txBox="1"/>
            <p:nvPr/>
          </p:nvSpPr>
          <p:spPr>
            <a:xfrm>
              <a:off x="739781" y="14446893"/>
              <a:ext cx="2683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Garamond" panose="02020404030301010803" pitchFamily="18" charset="0"/>
                </a:rPr>
                <a:t>0</a:t>
              </a:r>
            </a:p>
          </p:txBody>
        </p:sp>
        <p:sp>
          <p:nvSpPr>
            <p:cNvPr id="1077" name="TextBox 1076">
              <a:extLst>
                <a:ext uri="{FF2B5EF4-FFF2-40B4-BE49-F238E27FC236}">
                  <a16:creationId xmlns:a16="http://schemas.microsoft.com/office/drawing/2014/main" id="{10D33E73-3683-2BBB-3209-6DA73B229175}"/>
                </a:ext>
              </a:extLst>
            </p:cNvPr>
            <p:cNvSpPr txBox="1"/>
            <p:nvPr/>
          </p:nvSpPr>
          <p:spPr>
            <a:xfrm>
              <a:off x="1190498" y="14446893"/>
              <a:ext cx="4272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a:rPr>
                <a:t>75</a:t>
              </a:r>
            </a:p>
          </p:txBody>
        </p:sp>
        <p:sp>
          <p:nvSpPr>
            <p:cNvPr id="1078" name="TextBox 1077">
              <a:extLst>
                <a:ext uri="{FF2B5EF4-FFF2-40B4-BE49-F238E27FC236}">
                  <a16:creationId xmlns:a16="http://schemas.microsoft.com/office/drawing/2014/main" id="{1872FC2C-16B5-D890-44A8-97BFAFB59C09}"/>
                </a:ext>
              </a:extLst>
            </p:cNvPr>
            <p:cNvSpPr txBox="1"/>
            <p:nvPr/>
          </p:nvSpPr>
          <p:spPr>
            <a:xfrm>
              <a:off x="1627516" y="14444669"/>
              <a:ext cx="53102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Garamond" panose="02020404030301010803" pitchFamily="18" charset="0"/>
                </a:rPr>
                <a:t>150</a:t>
              </a:r>
            </a:p>
          </p:txBody>
        </p:sp>
        <p:sp>
          <p:nvSpPr>
            <p:cNvPr id="1079" name="TextBox 1078">
              <a:extLst>
                <a:ext uri="{FF2B5EF4-FFF2-40B4-BE49-F238E27FC236}">
                  <a16:creationId xmlns:a16="http://schemas.microsoft.com/office/drawing/2014/main" id="{471B1441-B4D5-E2AB-D498-3344EB1DC44F}"/>
                </a:ext>
              </a:extLst>
            </p:cNvPr>
            <p:cNvSpPr txBox="1"/>
            <p:nvPr/>
          </p:nvSpPr>
          <p:spPr>
            <a:xfrm>
              <a:off x="2770765" y="14434825"/>
              <a:ext cx="17923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300 Kilometers</a:t>
              </a:r>
            </a:p>
          </p:txBody>
        </p:sp>
      </p:grpSp>
      <p:grpSp>
        <p:nvGrpSpPr>
          <p:cNvPr id="1130" name="Group 1129">
            <a:extLst>
              <a:ext uri="{FF2B5EF4-FFF2-40B4-BE49-F238E27FC236}">
                <a16:creationId xmlns:a16="http://schemas.microsoft.com/office/drawing/2014/main" id="{91711A1B-71F0-2A0B-BABC-A725E6660023}"/>
              </a:ext>
            </a:extLst>
          </p:cNvPr>
          <p:cNvGrpSpPr/>
          <p:nvPr/>
        </p:nvGrpSpPr>
        <p:grpSpPr>
          <a:xfrm>
            <a:off x="4614726" y="9986547"/>
            <a:ext cx="8292088" cy="5002925"/>
            <a:chOff x="4473848" y="9780298"/>
            <a:chExt cx="8292088" cy="5002925"/>
          </a:xfrm>
        </p:grpSpPr>
        <p:pic>
          <p:nvPicPr>
            <p:cNvPr id="115" name="Picture 114" descr="Aerial view of a farm&#10;&#10;Description automatically generated">
              <a:extLst>
                <a:ext uri="{FF2B5EF4-FFF2-40B4-BE49-F238E27FC236}">
                  <a16:creationId xmlns:a16="http://schemas.microsoft.com/office/drawing/2014/main" id="{E64AE16B-A42D-3109-303E-253EB6EDC1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87068" y="9780298"/>
              <a:ext cx="8278868" cy="4990867"/>
            </a:xfrm>
            <a:prstGeom prst="rect">
              <a:avLst/>
            </a:prstGeom>
            <a:effectLst>
              <a:outerShdw blurRad="50800" dist="38100" dir="2700000" algn="tl" rotWithShape="0">
                <a:prstClr val="black">
                  <a:alpha val="40000"/>
                </a:prstClr>
              </a:outerShdw>
            </a:effectLst>
          </p:spPr>
        </p:pic>
        <p:pic>
          <p:nvPicPr>
            <p:cNvPr id="117" name="Picture 116" descr="A screen shot of a broken glass&#10;&#10;Description automatically generated">
              <a:extLst>
                <a:ext uri="{FF2B5EF4-FFF2-40B4-BE49-F238E27FC236}">
                  <a16:creationId xmlns:a16="http://schemas.microsoft.com/office/drawing/2014/main" id="{B16994FD-4EF9-C277-2470-B204756FEAA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4473848" y="9788131"/>
              <a:ext cx="8285877" cy="4995092"/>
            </a:xfrm>
            <a:prstGeom prst="rect">
              <a:avLst/>
            </a:prstGeom>
            <a:effectLst>
              <a:outerShdw blurRad="50800" dist="38100" dir="2700000" algn="tl" rotWithShape="0">
                <a:prstClr val="black">
                  <a:alpha val="79000"/>
                </a:prstClr>
              </a:outerShdw>
            </a:effectLst>
          </p:spPr>
        </p:pic>
        <p:sp>
          <p:nvSpPr>
            <p:cNvPr id="120" name="Oval 119">
              <a:extLst>
                <a:ext uri="{FF2B5EF4-FFF2-40B4-BE49-F238E27FC236}">
                  <a16:creationId xmlns:a16="http://schemas.microsoft.com/office/drawing/2014/main" id="{2E48A479-39DC-73D2-B1A2-87FE9652BFF2}"/>
                </a:ext>
              </a:extLst>
            </p:cNvPr>
            <p:cNvSpPr/>
            <p:nvPr/>
          </p:nvSpPr>
          <p:spPr>
            <a:xfrm>
              <a:off x="8430524" y="12513079"/>
              <a:ext cx="66113" cy="67584"/>
            </a:xfrm>
            <a:prstGeom prst="ellipse">
              <a:avLst/>
            </a:prstGeom>
            <a:solidFill>
              <a:srgbClr val="FF0000"/>
            </a:solidFill>
            <a:ln>
              <a:solidFill>
                <a:schemeClr val="tx1">
                  <a:lumMod val="95000"/>
                  <a:lumOff val="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5B227EF6-8C25-1015-AA4F-7DEA39599E4C}"/>
                </a:ext>
              </a:extLst>
            </p:cNvPr>
            <p:cNvSpPr/>
            <p:nvPr/>
          </p:nvSpPr>
          <p:spPr>
            <a:xfrm>
              <a:off x="10190907" y="11210259"/>
              <a:ext cx="66113" cy="67584"/>
            </a:xfrm>
            <a:prstGeom prst="ellipse">
              <a:avLst/>
            </a:prstGeom>
            <a:solidFill>
              <a:srgbClr val="FF0000"/>
            </a:solidFill>
            <a:ln>
              <a:solidFill>
                <a:schemeClr val="tx1">
                  <a:lumMod val="95000"/>
                  <a:lumOff val="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54FAE0C-FD4A-0543-8978-2377A33F9246}"/>
                </a:ext>
              </a:extLst>
            </p:cNvPr>
            <p:cNvSpPr/>
            <p:nvPr/>
          </p:nvSpPr>
          <p:spPr>
            <a:xfrm>
              <a:off x="10509768" y="11162206"/>
              <a:ext cx="66113" cy="67584"/>
            </a:xfrm>
            <a:prstGeom prst="ellipse">
              <a:avLst/>
            </a:prstGeom>
            <a:solidFill>
              <a:srgbClr val="FF0000"/>
            </a:solidFill>
            <a:ln>
              <a:solidFill>
                <a:schemeClr val="tx1">
                  <a:lumMod val="95000"/>
                  <a:lumOff val="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E8EC28AD-8708-4C72-CE4D-836EAF86D6B5}"/>
                </a:ext>
              </a:extLst>
            </p:cNvPr>
            <p:cNvSpPr/>
            <p:nvPr/>
          </p:nvSpPr>
          <p:spPr>
            <a:xfrm>
              <a:off x="4862483" y="10149188"/>
              <a:ext cx="1843034" cy="6918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1039" descr="A black screen with a white circle and a black background&#10;&#10;Description automatically generated">
              <a:extLst>
                <a:ext uri="{FF2B5EF4-FFF2-40B4-BE49-F238E27FC236}">
                  <a16:creationId xmlns:a16="http://schemas.microsoft.com/office/drawing/2014/main" id="{F988994F-6833-A871-DD08-C165CB750E7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6887" t="79541" r="65980" b="6737"/>
            <a:stretch/>
          </p:blipFill>
          <p:spPr>
            <a:xfrm>
              <a:off x="10553612" y="13952953"/>
              <a:ext cx="590567" cy="684823"/>
            </a:xfrm>
            <a:prstGeom prst="rect">
              <a:avLst/>
            </a:prstGeom>
          </p:spPr>
        </p:pic>
        <p:sp>
          <p:nvSpPr>
            <p:cNvPr id="1047" name="Oval 1046">
              <a:extLst>
                <a:ext uri="{FF2B5EF4-FFF2-40B4-BE49-F238E27FC236}">
                  <a16:creationId xmlns:a16="http://schemas.microsoft.com/office/drawing/2014/main" id="{E3B7A468-178D-3F88-4D0D-8FC6CECD8D1D}"/>
                </a:ext>
              </a:extLst>
            </p:cNvPr>
            <p:cNvSpPr/>
            <p:nvPr/>
          </p:nvSpPr>
          <p:spPr>
            <a:xfrm>
              <a:off x="7723484" y="11162206"/>
              <a:ext cx="66113" cy="67584"/>
            </a:xfrm>
            <a:prstGeom prst="ellipse">
              <a:avLst/>
            </a:prstGeom>
            <a:solidFill>
              <a:srgbClr val="FF0000"/>
            </a:solidFill>
            <a:ln>
              <a:solidFill>
                <a:schemeClr val="tx1">
                  <a:lumMod val="95000"/>
                  <a:lumOff val="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66" name="Rectangle: Rounded Corners 1065">
              <a:extLst>
                <a:ext uri="{FF2B5EF4-FFF2-40B4-BE49-F238E27FC236}">
                  <a16:creationId xmlns:a16="http://schemas.microsoft.com/office/drawing/2014/main" id="{C357EA40-E741-D869-E2C6-938C1B31ED96}"/>
                </a:ext>
              </a:extLst>
            </p:cNvPr>
            <p:cNvSpPr/>
            <p:nvPr/>
          </p:nvSpPr>
          <p:spPr>
            <a:xfrm>
              <a:off x="6951604" y="14096117"/>
              <a:ext cx="3443729" cy="514386"/>
            </a:xfrm>
            <a:prstGeom prst="roundRect">
              <a:avLst/>
            </a:prstGeom>
            <a:solidFill>
              <a:srgbClr val="E1E1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TextBox 1052">
              <a:extLst>
                <a:ext uri="{FF2B5EF4-FFF2-40B4-BE49-F238E27FC236}">
                  <a16:creationId xmlns:a16="http://schemas.microsoft.com/office/drawing/2014/main" id="{6C2CE4F1-EAD5-46ED-6221-A1194CCDE723}"/>
                </a:ext>
              </a:extLst>
            </p:cNvPr>
            <p:cNvSpPr txBox="1"/>
            <p:nvPr/>
          </p:nvSpPr>
          <p:spPr>
            <a:xfrm>
              <a:off x="7314066" y="14085439"/>
              <a:ext cx="1373712" cy="338554"/>
            </a:xfrm>
            <a:prstGeom prst="rect">
              <a:avLst/>
            </a:prstGeom>
            <a:noFill/>
          </p:spPr>
          <p:txBody>
            <a:bodyPr wrap="square" rtlCol="0">
              <a:spAutoFit/>
            </a:bodyPr>
            <a:lstStyle/>
            <a:p>
              <a:r>
                <a:rPr lang="en-US" sz="1600">
                  <a:solidFill>
                    <a:schemeClr val="tx1">
                      <a:lumMod val="75000"/>
                      <a:lumOff val="25000"/>
                    </a:schemeClr>
                  </a:solidFill>
                  <a:latin typeface="Garamond" panose="02020404030301010803" pitchFamily="18" charset="0"/>
                </a:rPr>
                <a:t>1.75</a:t>
              </a:r>
            </a:p>
          </p:txBody>
        </p:sp>
        <p:sp>
          <p:nvSpPr>
            <p:cNvPr id="1054" name="TextBox 1053">
              <a:extLst>
                <a:ext uri="{FF2B5EF4-FFF2-40B4-BE49-F238E27FC236}">
                  <a16:creationId xmlns:a16="http://schemas.microsoft.com/office/drawing/2014/main" id="{D22DF35D-0F8F-00FF-D63B-58FDE1E760C5}"/>
                </a:ext>
              </a:extLst>
            </p:cNvPr>
            <p:cNvSpPr txBox="1"/>
            <p:nvPr/>
          </p:nvSpPr>
          <p:spPr>
            <a:xfrm>
              <a:off x="6961744" y="14115197"/>
              <a:ext cx="307633" cy="338554"/>
            </a:xfrm>
            <a:prstGeom prst="rect">
              <a:avLst/>
            </a:prstGeom>
            <a:noFill/>
          </p:spPr>
          <p:txBody>
            <a:bodyPr wrap="square" rtlCol="0">
              <a:spAutoFit/>
            </a:bodyPr>
            <a:lstStyle/>
            <a:p>
              <a:r>
                <a:rPr lang="en-US" sz="1600">
                  <a:solidFill>
                    <a:schemeClr val="tx1">
                      <a:lumMod val="75000"/>
                      <a:lumOff val="25000"/>
                    </a:schemeClr>
                  </a:solidFill>
                  <a:latin typeface="Garamond" panose="02020404030301010803" pitchFamily="18" charset="0"/>
                </a:rPr>
                <a:t>0</a:t>
              </a:r>
            </a:p>
          </p:txBody>
        </p:sp>
        <p:sp>
          <p:nvSpPr>
            <p:cNvPr id="1055" name="TextBox 1054">
              <a:extLst>
                <a:ext uri="{FF2B5EF4-FFF2-40B4-BE49-F238E27FC236}">
                  <a16:creationId xmlns:a16="http://schemas.microsoft.com/office/drawing/2014/main" id="{7DB57D94-1942-35E1-E9A0-CFE2F1CE04A7}"/>
                </a:ext>
              </a:extLst>
            </p:cNvPr>
            <p:cNvSpPr txBox="1"/>
            <p:nvPr/>
          </p:nvSpPr>
          <p:spPr>
            <a:xfrm>
              <a:off x="7900452" y="14096271"/>
              <a:ext cx="1932204" cy="338554"/>
            </a:xfrm>
            <a:prstGeom prst="rect">
              <a:avLst/>
            </a:prstGeom>
            <a:noFill/>
          </p:spPr>
          <p:txBody>
            <a:bodyPr wrap="square" rtlCol="0">
              <a:spAutoFit/>
            </a:bodyPr>
            <a:lstStyle/>
            <a:p>
              <a:r>
                <a:rPr lang="en-US" sz="1600">
                  <a:solidFill>
                    <a:schemeClr val="tx1">
                      <a:lumMod val="75000"/>
                      <a:lumOff val="25000"/>
                    </a:schemeClr>
                  </a:solidFill>
                  <a:latin typeface="Garamond" panose="02020404030301010803" pitchFamily="18" charset="0"/>
                </a:rPr>
                <a:t>3.5</a:t>
              </a:r>
            </a:p>
          </p:txBody>
        </p:sp>
        <p:sp>
          <p:nvSpPr>
            <p:cNvPr id="1056" name="TextBox 1055">
              <a:extLst>
                <a:ext uri="{FF2B5EF4-FFF2-40B4-BE49-F238E27FC236}">
                  <a16:creationId xmlns:a16="http://schemas.microsoft.com/office/drawing/2014/main" id="{DC9D50CF-3D4D-A516-D1A7-3974958A0E76}"/>
                </a:ext>
              </a:extLst>
            </p:cNvPr>
            <p:cNvSpPr txBox="1"/>
            <p:nvPr/>
          </p:nvSpPr>
          <p:spPr>
            <a:xfrm>
              <a:off x="8960392" y="14088720"/>
              <a:ext cx="1338951" cy="338554"/>
            </a:xfrm>
            <a:prstGeom prst="rect">
              <a:avLst/>
            </a:prstGeom>
            <a:noFill/>
          </p:spPr>
          <p:txBody>
            <a:bodyPr wrap="square" rtlCol="0">
              <a:spAutoFit/>
            </a:bodyPr>
            <a:lstStyle/>
            <a:p>
              <a:r>
                <a:rPr lang="en-US" sz="1600" dirty="0">
                  <a:solidFill>
                    <a:schemeClr val="tx1">
                      <a:lumMod val="75000"/>
                      <a:lumOff val="25000"/>
                    </a:schemeClr>
                  </a:solidFill>
                  <a:latin typeface="Garamond" panose="02020404030301010803" pitchFamily="18" charset="0"/>
                </a:rPr>
                <a:t>7 Kilometers</a:t>
              </a:r>
            </a:p>
          </p:txBody>
        </p:sp>
        <p:pic>
          <p:nvPicPr>
            <p:cNvPr id="1057" name="Picture 1056" descr="A computer screen with a black background&#10;&#10;Description automatically generated">
              <a:extLst>
                <a:ext uri="{FF2B5EF4-FFF2-40B4-BE49-F238E27FC236}">
                  <a16:creationId xmlns:a16="http://schemas.microsoft.com/office/drawing/2014/main" id="{9235FECD-8658-8D10-7186-A2985B89DD92}"/>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7522" t="94656" r="69395" b="3564"/>
            <a:stretch/>
          </p:blipFill>
          <p:spPr>
            <a:xfrm>
              <a:off x="7078593" y="14401338"/>
              <a:ext cx="2626062" cy="104827"/>
            </a:xfrm>
            <a:prstGeom prst="rect">
              <a:avLst/>
            </a:prstGeom>
          </p:spPr>
        </p:pic>
        <p:sp>
          <p:nvSpPr>
            <p:cNvPr id="1058" name="Rectangle: Rounded Corners 1057">
              <a:extLst>
                <a:ext uri="{FF2B5EF4-FFF2-40B4-BE49-F238E27FC236}">
                  <a16:creationId xmlns:a16="http://schemas.microsoft.com/office/drawing/2014/main" id="{2DA6E6B7-2F46-045E-19CE-193017E54E99}"/>
                </a:ext>
              </a:extLst>
            </p:cNvPr>
            <p:cNvSpPr/>
            <p:nvPr/>
          </p:nvSpPr>
          <p:spPr>
            <a:xfrm>
              <a:off x="4591889" y="13680974"/>
              <a:ext cx="2341481" cy="959767"/>
            </a:xfrm>
            <a:prstGeom prst="roundRect">
              <a:avLst/>
            </a:prstGeom>
            <a:solidFill>
              <a:srgbClr val="E1E1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TextBox 1058">
              <a:extLst>
                <a:ext uri="{FF2B5EF4-FFF2-40B4-BE49-F238E27FC236}">
                  <a16:creationId xmlns:a16="http://schemas.microsoft.com/office/drawing/2014/main" id="{03023CFA-D371-6043-DB70-7C73ED9D005F}"/>
                </a:ext>
              </a:extLst>
            </p:cNvPr>
            <p:cNvSpPr txBox="1"/>
            <p:nvPr/>
          </p:nvSpPr>
          <p:spPr>
            <a:xfrm>
              <a:off x="5219121" y="13606850"/>
              <a:ext cx="1040415" cy="369332"/>
            </a:xfrm>
            <a:prstGeom prst="rect">
              <a:avLst/>
            </a:prstGeom>
            <a:noFill/>
          </p:spPr>
          <p:txBody>
            <a:bodyPr wrap="square" rtlCol="0">
              <a:spAutoFit/>
            </a:bodyPr>
            <a:lstStyle/>
            <a:p>
              <a:pPr algn="ctr"/>
              <a:r>
                <a:rPr lang="en-US" dirty="0">
                  <a:solidFill>
                    <a:schemeClr val="tx1">
                      <a:lumMod val="75000"/>
                      <a:lumOff val="25000"/>
                    </a:schemeClr>
                  </a:solidFill>
                  <a:latin typeface="Garamond" panose="02020404030301010803" pitchFamily="18" charset="0"/>
                </a:rPr>
                <a:t>Legend</a:t>
              </a:r>
            </a:p>
          </p:txBody>
        </p:sp>
        <p:sp>
          <p:nvSpPr>
            <p:cNvPr id="1060" name="Oval 1059">
              <a:extLst>
                <a:ext uri="{FF2B5EF4-FFF2-40B4-BE49-F238E27FC236}">
                  <a16:creationId xmlns:a16="http://schemas.microsoft.com/office/drawing/2014/main" id="{0CA8A9E4-13F9-FE48-ADAA-6DAB38FF1314}"/>
                </a:ext>
              </a:extLst>
            </p:cNvPr>
            <p:cNvSpPr/>
            <p:nvPr/>
          </p:nvSpPr>
          <p:spPr>
            <a:xfrm>
              <a:off x="4746874" y="13952072"/>
              <a:ext cx="66113" cy="67584"/>
            </a:xfrm>
            <a:prstGeom prst="ellipse">
              <a:avLst/>
            </a:prstGeom>
            <a:solidFill>
              <a:srgbClr val="FF0000"/>
            </a:solidFill>
            <a:ln>
              <a:solidFill>
                <a:schemeClr val="tx1">
                  <a:lumMod val="95000"/>
                  <a:lumOff val="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61" name="TextBox 1060">
              <a:extLst>
                <a:ext uri="{FF2B5EF4-FFF2-40B4-BE49-F238E27FC236}">
                  <a16:creationId xmlns:a16="http://schemas.microsoft.com/office/drawing/2014/main" id="{7399C112-BB6D-8F16-8030-0EE64A43EA23}"/>
                </a:ext>
              </a:extLst>
            </p:cNvPr>
            <p:cNvSpPr txBox="1"/>
            <p:nvPr/>
          </p:nvSpPr>
          <p:spPr>
            <a:xfrm>
              <a:off x="4854472" y="13865255"/>
              <a:ext cx="1775690" cy="338554"/>
            </a:xfrm>
            <a:prstGeom prst="rect">
              <a:avLst/>
            </a:prstGeom>
            <a:noFill/>
          </p:spPr>
          <p:txBody>
            <a:bodyPr wrap="square" rtlCol="0">
              <a:spAutoFit/>
            </a:bodyPr>
            <a:lstStyle/>
            <a:p>
              <a:r>
                <a:rPr lang="en-US" sz="1600" dirty="0">
                  <a:solidFill>
                    <a:schemeClr val="tx1">
                      <a:lumMod val="75000"/>
                      <a:lumOff val="25000"/>
                    </a:schemeClr>
                  </a:solidFill>
                  <a:latin typeface="Garamond" panose="02020404030301010803" pitchFamily="18" charset="0"/>
                </a:rPr>
                <a:t>Sampling Gauges</a:t>
              </a:r>
            </a:p>
          </p:txBody>
        </p:sp>
        <p:sp>
          <p:nvSpPr>
            <p:cNvPr id="1062" name="TextBox 1061">
              <a:extLst>
                <a:ext uri="{FF2B5EF4-FFF2-40B4-BE49-F238E27FC236}">
                  <a16:creationId xmlns:a16="http://schemas.microsoft.com/office/drawing/2014/main" id="{6A689C51-27EF-4F6E-E2FF-95B1F93A8D7A}"/>
                </a:ext>
              </a:extLst>
            </p:cNvPr>
            <p:cNvSpPr txBox="1"/>
            <p:nvPr/>
          </p:nvSpPr>
          <p:spPr>
            <a:xfrm>
              <a:off x="4844229" y="14285614"/>
              <a:ext cx="1786005" cy="338554"/>
            </a:xfrm>
            <a:prstGeom prst="rect">
              <a:avLst/>
            </a:prstGeom>
            <a:noFill/>
          </p:spPr>
          <p:txBody>
            <a:bodyPr wrap="square" rtlCol="0">
              <a:spAutoFit/>
            </a:bodyPr>
            <a:lstStyle/>
            <a:p>
              <a:r>
                <a:rPr lang="en-US" sz="1600">
                  <a:solidFill>
                    <a:schemeClr val="tx1">
                      <a:lumMod val="75000"/>
                      <a:lumOff val="25000"/>
                    </a:schemeClr>
                  </a:solidFill>
                  <a:latin typeface="Garamond" panose="02020404030301010803" pitchFamily="18" charset="0"/>
                </a:rPr>
                <a:t>Canals</a:t>
              </a:r>
            </a:p>
          </p:txBody>
        </p:sp>
        <p:sp>
          <p:nvSpPr>
            <p:cNvPr id="1063" name="TextBox 1062">
              <a:extLst>
                <a:ext uri="{FF2B5EF4-FFF2-40B4-BE49-F238E27FC236}">
                  <a16:creationId xmlns:a16="http://schemas.microsoft.com/office/drawing/2014/main" id="{5137977A-FA37-C789-4CC3-6B6228D0E8F6}"/>
                </a:ext>
              </a:extLst>
            </p:cNvPr>
            <p:cNvSpPr txBox="1"/>
            <p:nvPr/>
          </p:nvSpPr>
          <p:spPr>
            <a:xfrm>
              <a:off x="4842092" y="14088720"/>
              <a:ext cx="2396656" cy="338554"/>
            </a:xfrm>
            <a:prstGeom prst="rect">
              <a:avLst/>
            </a:prstGeom>
            <a:noFill/>
          </p:spPr>
          <p:txBody>
            <a:bodyPr wrap="square" rtlCol="0">
              <a:spAutoFit/>
            </a:bodyPr>
            <a:lstStyle/>
            <a:p>
              <a:r>
                <a:rPr lang="en-US" sz="1600">
                  <a:solidFill>
                    <a:schemeClr val="tx1">
                      <a:lumMod val="75000"/>
                      <a:lumOff val="25000"/>
                    </a:schemeClr>
                  </a:solidFill>
                  <a:latin typeface="Garamond" panose="02020404030301010803" pitchFamily="18" charset="0"/>
                </a:rPr>
                <a:t>Big Cypress Reservation</a:t>
              </a:r>
            </a:p>
          </p:txBody>
        </p:sp>
        <p:sp>
          <p:nvSpPr>
            <p:cNvPr id="1064" name="Rectangle 1063">
              <a:extLst>
                <a:ext uri="{FF2B5EF4-FFF2-40B4-BE49-F238E27FC236}">
                  <a16:creationId xmlns:a16="http://schemas.microsoft.com/office/drawing/2014/main" id="{6FF7DA03-F808-F0E3-8462-EAB742D52F7D}"/>
                </a:ext>
              </a:extLst>
            </p:cNvPr>
            <p:cNvSpPr/>
            <p:nvPr/>
          </p:nvSpPr>
          <p:spPr>
            <a:xfrm>
              <a:off x="4698071" y="14429332"/>
              <a:ext cx="147164" cy="100663"/>
            </a:xfrm>
            <a:prstGeom prst="rect">
              <a:avLst/>
            </a:prstGeom>
            <a:solidFill>
              <a:srgbClr val="C5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ectangle 1064">
              <a:extLst>
                <a:ext uri="{FF2B5EF4-FFF2-40B4-BE49-F238E27FC236}">
                  <a16:creationId xmlns:a16="http://schemas.microsoft.com/office/drawing/2014/main" id="{75094C22-4B20-FED9-BB48-62301DE0C606}"/>
                </a:ext>
              </a:extLst>
            </p:cNvPr>
            <p:cNvSpPr/>
            <p:nvPr/>
          </p:nvSpPr>
          <p:spPr>
            <a:xfrm>
              <a:off x="4696559" y="14172020"/>
              <a:ext cx="147164" cy="100663"/>
            </a:xfrm>
            <a:prstGeom prst="rect">
              <a:avLst/>
            </a:prstGeom>
            <a:solidFill>
              <a:srgbClr val="5C95FF">
                <a:alpha val="58000"/>
              </a:srgbClr>
            </a:solidFill>
            <a:ln>
              <a:solidFill>
                <a:srgbClr val="5C9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3" name="Picture 1082" descr="A blue line on a black background&#10;&#10;Description automatically generated">
              <a:extLst>
                <a:ext uri="{FF2B5EF4-FFF2-40B4-BE49-F238E27FC236}">
                  <a16:creationId xmlns:a16="http://schemas.microsoft.com/office/drawing/2014/main" id="{E467CEDC-5109-4E0D-4C91-F90E47D2E581}"/>
                </a:ext>
              </a:extLst>
            </p:cNvPr>
            <p:cNvPicPr>
              <a:picLocks/>
            </p:cNvPicPr>
            <p:nvPr/>
          </p:nvPicPr>
          <p:blipFill rotWithShape="1">
            <a:blip r:embed="rId17" cstate="print">
              <a:extLst>
                <a:ext uri="{28A0092B-C50C-407E-A947-70E740481C1C}">
                  <a14:useLocalDpi xmlns:a14="http://schemas.microsoft.com/office/drawing/2010/main" val="0"/>
                </a:ext>
              </a:extLst>
            </a:blip>
            <a:srcRect l="9223" t="29793" r="11811" b="28116"/>
            <a:stretch/>
          </p:blipFill>
          <p:spPr>
            <a:xfrm>
              <a:off x="5233141" y="11274774"/>
              <a:ext cx="6570750" cy="2093748"/>
            </a:xfrm>
            <a:prstGeom prst="rect">
              <a:avLst/>
            </a:prstGeom>
          </p:spPr>
        </p:pic>
        <p:sp>
          <p:nvSpPr>
            <p:cNvPr id="121" name="Oval 120">
              <a:extLst>
                <a:ext uri="{FF2B5EF4-FFF2-40B4-BE49-F238E27FC236}">
                  <a16:creationId xmlns:a16="http://schemas.microsoft.com/office/drawing/2014/main" id="{634C4CED-5B0B-4A3A-839C-12B617A78473}"/>
                </a:ext>
              </a:extLst>
            </p:cNvPr>
            <p:cNvSpPr/>
            <p:nvPr/>
          </p:nvSpPr>
          <p:spPr>
            <a:xfrm>
              <a:off x="8250298" y="11998148"/>
              <a:ext cx="66113" cy="67584"/>
            </a:xfrm>
            <a:prstGeom prst="ellipse">
              <a:avLst/>
            </a:prstGeom>
            <a:solidFill>
              <a:srgbClr val="FF0000"/>
            </a:solidFill>
            <a:ln>
              <a:solidFill>
                <a:schemeClr val="tx1">
                  <a:lumMod val="95000"/>
                  <a:lumOff val="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FBA39783-2D42-4962-F976-6F5FE11D8FFE}"/>
                </a:ext>
              </a:extLst>
            </p:cNvPr>
            <p:cNvSpPr/>
            <p:nvPr/>
          </p:nvSpPr>
          <p:spPr>
            <a:xfrm>
              <a:off x="5982395" y="12223744"/>
              <a:ext cx="66113" cy="67584"/>
            </a:xfrm>
            <a:prstGeom prst="ellipse">
              <a:avLst/>
            </a:prstGeom>
            <a:solidFill>
              <a:srgbClr val="FF0000"/>
            </a:solidFill>
            <a:ln>
              <a:solidFill>
                <a:schemeClr val="tx1">
                  <a:lumMod val="95000"/>
                  <a:lumOff val="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8E725A4F-EF9C-7D84-22ED-AF368A29BB6B}"/>
                </a:ext>
              </a:extLst>
            </p:cNvPr>
            <p:cNvSpPr/>
            <p:nvPr/>
          </p:nvSpPr>
          <p:spPr>
            <a:xfrm>
              <a:off x="10495904" y="11558827"/>
              <a:ext cx="66113" cy="67584"/>
            </a:xfrm>
            <a:prstGeom prst="ellipse">
              <a:avLst/>
            </a:prstGeom>
            <a:solidFill>
              <a:srgbClr val="FF0000"/>
            </a:solidFill>
            <a:ln>
              <a:solidFill>
                <a:schemeClr val="tx1">
                  <a:lumMod val="95000"/>
                  <a:lumOff val="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39618291-1399-5C58-EA03-130891416EF8}"/>
                </a:ext>
              </a:extLst>
            </p:cNvPr>
            <p:cNvSpPr txBox="1"/>
            <p:nvPr/>
          </p:nvSpPr>
          <p:spPr>
            <a:xfrm>
              <a:off x="5987173" y="12026241"/>
              <a:ext cx="1318756" cy="646331"/>
            </a:xfrm>
            <a:prstGeom prst="rect">
              <a:avLst/>
            </a:prstGeom>
            <a:noFill/>
            <a:ln w="6350">
              <a:noFill/>
            </a:ln>
          </p:spPr>
          <p:txBody>
            <a:bodyPr wrap="square" rtlCol="0">
              <a:spAutoFit/>
            </a:bodyPr>
            <a:lstStyle/>
            <a:p>
              <a:r>
                <a:rPr lang="en-US" b="1">
                  <a:ln w="12700">
                    <a:noFill/>
                  </a:ln>
                  <a:solidFill>
                    <a:schemeClr val="bg1"/>
                  </a:solidFill>
                  <a:latin typeface="Garamond" panose="02020404030301010803" pitchFamily="18" charset="0"/>
                </a:rPr>
                <a:t>West Feeder </a:t>
              </a:r>
            </a:p>
          </p:txBody>
        </p:sp>
        <p:sp>
          <p:nvSpPr>
            <p:cNvPr id="127" name="TextBox 126">
              <a:extLst>
                <a:ext uri="{FF2B5EF4-FFF2-40B4-BE49-F238E27FC236}">
                  <a16:creationId xmlns:a16="http://schemas.microsoft.com/office/drawing/2014/main" id="{875C35B5-E74D-6B8C-D776-01B5B4A7B360}"/>
                </a:ext>
              </a:extLst>
            </p:cNvPr>
            <p:cNvSpPr txBox="1"/>
            <p:nvPr/>
          </p:nvSpPr>
          <p:spPr>
            <a:xfrm>
              <a:off x="7401445" y="11803910"/>
              <a:ext cx="1318756" cy="646331"/>
            </a:xfrm>
            <a:prstGeom prst="rect">
              <a:avLst/>
            </a:prstGeom>
            <a:noFill/>
            <a:ln w="6350">
              <a:noFill/>
            </a:ln>
          </p:spPr>
          <p:txBody>
            <a:bodyPr wrap="square" rtlCol="0">
              <a:spAutoFit/>
            </a:bodyPr>
            <a:lstStyle/>
            <a:p>
              <a:r>
                <a:rPr lang="en-US" b="1">
                  <a:ln w="12700">
                    <a:noFill/>
                  </a:ln>
                  <a:solidFill>
                    <a:schemeClr val="bg1"/>
                  </a:solidFill>
                  <a:latin typeface="Garamond" panose="02020404030301010803" pitchFamily="18" charset="0"/>
                </a:rPr>
                <a:t>North Feeder</a:t>
              </a:r>
            </a:p>
          </p:txBody>
        </p:sp>
        <p:sp>
          <p:nvSpPr>
            <p:cNvPr id="1048" name="TextBox 1047">
              <a:extLst>
                <a:ext uri="{FF2B5EF4-FFF2-40B4-BE49-F238E27FC236}">
                  <a16:creationId xmlns:a16="http://schemas.microsoft.com/office/drawing/2014/main" id="{CC1775DF-0411-8385-A8FA-32A67DCDD6F0}"/>
                </a:ext>
              </a:extLst>
            </p:cNvPr>
            <p:cNvSpPr txBox="1"/>
            <p:nvPr/>
          </p:nvSpPr>
          <p:spPr>
            <a:xfrm>
              <a:off x="6376017" y="10879111"/>
              <a:ext cx="1670066" cy="646331"/>
            </a:xfrm>
            <a:prstGeom prst="rect">
              <a:avLst/>
            </a:prstGeom>
            <a:noFill/>
            <a:ln w="6350">
              <a:noFill/>
            </a:ln>
          </p:spPr>
          <p:txBody>
            <a:bodyPr wrap="square" rtlCol="0">
              <a:spAutoFit/>
            </a:bodyPr>
            <a:lstStyle>
              <a:defPPr>
                <a:defRPr lang="en-US"/>
              </a:defPPr>
              <a:lvl1pPr>
                <a:defRPr b="1">
                  <a:ln w="12700">
                    <a:noFill/>
                  </a:ln>
                  <a:solidFill>
                    <a:schemeClr val="bg1"/>
                  </a:solidFill>
                  <a:latin typeface="Garamond" panose="02020404030301010803" pitchFamily="18" charset="0"/>
                </a:defRPr>
              </a:lvl1pPr>
            </a:lstStyle>
            <a:p>
              <a:r>
                <a:rPr lang="en-US"/>
                <a:t>Garcia Farm Pond</a:t>
              </a:r>
            </a:p>
          </p:txBody>
        </p:sp>
        <p:sp>
          <p:nvSpPr>
            <p:cNvPr id="1024" name="TextBox 1023">
              <a:extLst>
                <a:ext uri="{FF2B5EF4-FFF2-40B4-BE49-F238E27FC236}">
                  <a16:creationId xmlns:a16="http://schemas.microsoft.com/office/drawing/2014/main" id="{DA429168-7D59-6025-F241-AA023605E3DC}"/>
                </a:ext>
              </a:extLst>
            </p:cNvPr>
            <p:cNvSpPr txBox="1"/>
            <p:nvPr/>
          </p:nvSpPr>
          <p:spPr>
            <a:xfrm>
              <a:off x="8513147" y="12291328"/>
              <a:ext cx="1318756" cy="923330"/>
            </a:xfrm>
            <a:prstGeom prst="rect">
              <a:avLst/>
            </a:prstGeom>
            <a:noFill/>
            <a:ln w="6350">
              <a:noFill/>
            </a:ln>
          </p:spPr>
          <p:txBody>
            <a:bodyPr wrap="square" rtlCol="0">
              <a:spAutoFit/>
            </a:bodyPr>
            <a:lstStyle/>
            <a:p>
              <a:r>
                <a:rPr lang="en-US" b="1">
                  <a:ln w="12700">
                    <a:noFill/>
                  </a:ln>
                  <a:solidFill>
                    <a:schemeClr val="bg1"/>
                  </a:solidFill>
                  <a:latin typeface="Garamond" panose="02020404030301010803" pitchFamily="18" charset="0"/>
                </a:rPr>
                <a:t>Northwest Feeder (S190)</a:t>
              </a:r>
            </a:p>
          </p:txBody>
        </p:sp>
        <p:sp>
          <p:nvSpPr>
            <p:cNvPr id="1029" name="TextBox 1028">
              <a:extLst>
                <a:ext uri="{FF2B5EF4-FFF2-40B4-BE49-F238E27FC236}">
                  <a16:creationId xmlns:a16="http://schemas.microsoft.com/office/drawing/2014/main" id="{714445C9-2EC4-DB94-8B4C-25CCE264C725}"/>
                </a:ext>
              </a:extLst>
            </p:cNvPr>
            <p:cNvSpPr txBox="1"/>
            <p:nvPr/>
          </p:nvSpPr>
          <p:spPr>
            <a:xfrm>
              <a:off x="10500162" y="11643696"/>
              <a:ext cx="1318756" cy="923330"/>
            </a:xfrm>
            <a:prstGeom prst="rect">
              <a:avLst/>
            </a:prstGeom>
            <a:noFill/>
            <a:ln w="6350">
              <a:noFill/>
            </a:ln>
          </p:spPr>
          <p:txBody>
            <a:bodyPr wrap="square" rtlCol="0">
              <a:spAutoFit/>
            </a:bodyPr>
            <a:lstStyle/>
            <a:p>
              <a:r>
                <a:rPr lang="en-US" b="1" dirty="0">
                  <a:ln w="12700">
                    <a:noFill/>
                  </a:ln>
                  <a:solidFill>
                    <a:schemeClr val="bg1"/>
                  </a:solidFill>
                  <a:latin typeface="Garamond" panose="02020404030301010803" pitchFamily="18" charset="0"/>
                </a:rPr>
                <a:t>Confusion Corner (USSO)</a:t>
              </a:r>
            </a:p>
          </p:txBody>
        </p:sp>
        <p:sp>
          <p:nvSpPr>
            <p:cNvPr id="1025" name="TextBox 1024">
              <a:extLst>
                <a:ext uri="{FF2B5EF4-FFF2-40B4-BE49-F238E27FC236}">
                  <a16:creationId xmlns:a16="http://schemas.microsoft.com/office/drawing/2014/main" id="{DD152B4A-6D87-6871-F960-205A9837D021}"/>
                </a:ext>
              </a:extLst>
            </p:cNvPr>
            <p:cNvSpPr txBox="1"/>
            <p:nvPr/>
          </p:nvSpPr>
          <p:spPr>
            <a:xfrm>
              <a:off x="9035934" y="11020092"/>
              <a:ext cx="1318756" cy="646331"/>
            </a:xfrm>
            <a:prstGeom prst="rect">
              <a:avLst/>
            </a:prstGeom>
            <a:noFill/>
            <a:ln w="6350">
              <a:noFill/>
            </a:ln>
          </p:spPr>
          <p:txBody>
            <a:bodyPr wrap="square" rtlCol="0">
              <a:spAutoFit/>
            </a:bodyPr>
            <a:lstStyle/>
            <a:p>
              <a:r>
                <a:rPr lang="en-US" b="1">
                  <a:ln w="12700">
                    <a:noFill/>
                  </a:ln>
                  <a:solidFill>
                    <a:schemeClr val="bg1"/>
                  </a:solidFill>
                  <a:latin typeface="Garamond" panose="02020404030301010803" pitchFamily="18" charset="0"/>
                </a:rPr>
                <a:t>Confusion Corner NW</a:t>
              </a:r>
            </a:p>
          </p:txBody>
        </p:sp>
        <p:sp>
          <p:nvSpPr>
            <p:cNvPr id="1027" name="TextBox 1026">
              <a:extLst>
                <a:ext uri="{FF2B5EF4-FFF2-40B4-BE49-F238E27FC236}">
                  <a16:creationId xmlns:a16="http://schemas.microsoft.com/office/drawing/2014/main" id="{B6DC777B-4F63-B3FC-E665-8546A69CBE5C}"/>
                </a:ext>
              </a:extLst>
            </p:cNvPr>
            <p:cNvSpPr txBox="1"/>
            <p:nvPr/>
          </p:nvSpPr>
          <p:spPr>
            <a:xfrm>
              <a:off x="10528727" y="10758587"/>
              <a:ext cx="1318756" cy="646331"/>
            </a:xfrm>
            <a:prstGeom prst="rect">
              <a:avLst/>
            </a:prstGeom>
            <a:noFill/>
            <a:ln w="6350">
              <a:noFill/>
            </a:ln>
          </p:spPr>
          <p:txBody>
            <a:bodyPr wrap="square" rtlCol="0">
              <a:spAutoFit/>
            </a:bodyPr>
            <a:lstStyle/>
            <a:p>
              <a:r>
                <a:rPr lang="en-US" b="1">
                  <a:ln w="12700">
                    <a:noFill/>
                  </a:ln>
                  <a:solidFill>
                    <a:schemeClr val="bg1"/>
                  </a:solidFill>
                  <a:latin typeface="Garamond" panose="02020404030301010803" pitchFamily="18" charset="0"/>
                </a:rPr>
                <a:t>Confusion Corner N</a:t>
              </a:r>
            </a:p>
          </p:txBody>
        </p:sp>
      </p:grpSp>
      <p:sp>
        <p:nvSpPr>
          <p:cNvPr id="102" name="Rectangle 101">
            <a:extLst>
              <a:ext uri="{FF2B5EF4-FFF2-40B4-BE49-F238E27FC236}">
                <a16:creationId xmlns:a16="http://schemas.microsoft.com/office/drawing/2014/main" id="{F2C5A667-4C5A-DE06-3E74-7FFC2141D227}"/>
              </a:ext>
            </a:extLst>
          </p:cNvPr>
          <p:cNvSpPr/>
          <p:nvPr/>
        </p:nvSpPr>
        <p:spPr>
          <a:xfrm>
            <a:off x="735203" y="15555076"/>
            <a:ext cx="12000078" cy="130653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C88B2C6-BA60-1BF2-900F-3D4C0534724E}"/>
              </a:ext>
            </a:extLst>
          </p:cNvPr>
          <p:cNvSpPr txBox="1"/>
          <p:nvPr/>
        </p:nvSpPr>
        <p:spPr>
          <a:xfrm>
            <a:off x="14594651" y="5064318"/>
            <a:ext cx="8119891" cy="769441"/>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Results</a:t>
            </a:r>
          </a:p>
        </p:txBody>
      </p:sp>
      <p:grpSp>
        <p:nvGrpSpPr>
          <p:cNvPr id="79" name="Group 78">
            <a:extLst>
              <a:ext uri="{FF2B5EF4-FFF2-40B4-BE49-F238E27FC236}">
                <a16:creationId xmlns:a16="http://schemas.microsoft.com/office/drawing/2014/main" id="{20F2070A-B950-0B89-F6F6-92C013852324}"/>
              </a:ext>
            </a:extLst>
          </p:cNvPr>
          <p:cNvGrpSpPr/>
          <p:nvPr/>
        </p:nvGrpSpPr>
        <p:grpSpPr>
          <a:xfrm>
            <a:off x="14471005" y="6011331"/>
            <a:ext cx="12332893" cy="5778646"/>
            <a:chOff x="14199005" y="15552842"/>
            <a:chExt cx="12332893" cy="5778646"/>
          </a:xfrm>
        </p:grpSpPr>
        <p:sp>
          <p:nvSpPr>
            <p:cNvPr id="35" name="Text Placeholder 16">
              <a:extLst>
                <a:ext uri="{FF2B5EF4-FFF2-40B4-BE49-F238E27FC236}">
                  <a16:creationId xmlns:a16="http://schemas.microsoft.com/office/drawing/2014/main" id="{5EE57126-3458-B6F6-B84B-26233A7E1EFC}"/>
                </a:ext>
              </a:extLst>
            </p:cNvPr>
            <p:cNvSpPr txBox="1">
              <a:spLocks/>
            </p:cNvSpPr>
            <p:nvPr/>
          </p:nvSpPr>
          <p:spPr>
            <a:xfrm>
              <a:off x="14199005" y="16396880"/>
              <a:ext cx="10931136" cy="391249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a:solidFill>
                  <a:schemeClr val="tx1">
                    <a:lumMod val="75000"/>
                    <a:lumOff val="25000"/>
                  </a:schemeClr>
                </a:solidFill>
                <a:latin typeface="Garamond" panose="02020404030301010803" pitchFamily="18" charset="0"/>
              </a:endParaRPr>
            </a:p>
          </p:txBody>
        </p:sp>
        <p:pic>
          <p:nvPicPr>
            <p:cNvPr id="1086" name="Picture 4" descr="Image preview">
              <a:extLst>
                <a:ext uri="{FF2B5EF4-FFF2-40B4-BE49-F238E27FC236}">
                  <a16:creationId xmlns:a16="http://schemas.microsoft.com/office/drawing/2014/main" id="{FEDD6E6B-9067-14DF-CD81-3264EBD629BC}"/>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5028" r="8545"/>
            <a:stretch/>
          </p:blipFill>
          <p:spPr bwMode="auto">
            <a:xfrm>
              <a:off x="14211007" y="15874529"/>
              <a:ext cx="8711103" cy="4523020"/>
            </a:xfrm>
            <a:prstGeom prst="rect">
              <a:avLst/>
            </a:prstGeom>
            <a:noFill/>
            <a:extLst>
              <a:ext uri="{909E8E84-426E-40DD-AFC4-6F175D3DCCD1}">
                <a14:hiddenFill xmlns:a14="http://schemas.microsoft.com/office/drawing/2010/main">
                  <a:solidFill>
                    <a:srgbClr val="FFFFFF"/>
                  </a:solidFill>
                </a14:hiddenFill>
              </a:ext>
            </a:extLst>
          </p:spPr>
        </p:pic>
        <p:grpSp>
          <p:nvGrpSpPr>
            <p:cNvPr id="1087" name="Group 1086">
              <a:extLst>
                <a:ext uri="{FF2B5EF4-FFF2-40B4-BE49-F238E27FC236}">
                  <a16:creationId xmlns:a16="http://schemas.microsoft.com/office/drawing/2014/main" id="{4EBF174D-E7AE-4D2C-A7AF-54C698629553}"/>
                </a:ext>
              </a:extLst>
            </p:cNvPr>
            <p:cNvGrpSpPr/>
            <p:nvPr/>
          </p:nvGrpSpPr>
          <p:grpSpPr>
            <a:xfrm>
              <a:off x="14853607" y="16253955"/>
              <a:ext cx="533400" cy="3672840"/>
              <a:chOff x="5466552" y="9741398"/>
              <a:chExt cx="533400" cy="3672840"/>
            </a:xfrm>
          </p:grpSpPr>
          <p:sp>
            <p:nvSpPr>
              <p:cNvPr id="1100" name="Rectangle 1099">
                <a:extLst>
                  <a:ext uri="{FF2B5EF4-FFF2-40B4-BE49-F238E27FC236}">
                    <a16:creationId xmlns:a16="http://schemas.microsoft.com/office/drawing/2014/main" id="{AC19CB1D-FFEB-DCED-AB2E-26C7EA992FB5}"/>
                  </a:ext>
                </a:extLst>
              </p:cNvPr>
              <p:cNvSpPr/>
              <p:nvPr/>
            </p:nvSpPr>
            <p:spPr>
              <a:xfrm>
                <a:off x="5528885" y="9741398"/>
                <a:ext cx="408734" cy="3672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101" name="TextBox 1100">
                <a:extLst>
                  <a:ext uri="{FF2B5EF4-FFF2-40B4-BE49-F238E27FC236}">
                    <a16:creationId xmlns:a16="http://schemas.microsoft.com/office/drawing/2014/main" id="{7E2CD8C0-8B64-4883-E7C9-994EA08ED892}"/>
                  </a:ext>
                </a:extLst>
              </p:cNvPr>
              <p:cNvSpPr txBox="1"/>
              <p:nvPr/>
            </p:nvSpPr>
            <p:spPr>
              <a:xfrm>
                <a:off x="5466552" y="9741398"/>
                <a:ext cx="533400" cy="338554"/>
              </a:xfrm>
              <a:prstGeom prst="rect">
                <a:avLst/>
              </a:prstGeom>
              <a:noFill/>
            </p:spPr>
            <p:txBody>
              <a:bodyPr wrap="square" rtlCol="0">
                <a:spAutoFit/>
              </a:bodyPr>
              <a:lstStyle/>
              <a:p>
                <a:r>
                  <a:rPr lang="en-US" sz="1600">
                    <a:latin typeface="Garamond" panose="02020404030301010803" pitchFamily="18" charset="0"/>
                  </a:rPr>
                  <a:t>0.75</a:t>
                </a:r>
              </a:p>
            </p:txBody>
          </p:sp>
          <p:sp>
            <p:nvSpPr>
              <p:cNvPr id="1102" name="TextBox 1101">
                <a:extLst>
                  <a:ext uri="{FF2B5EF4-FFF2-40B4-BE49-F238E27FC236}">
                    <a16:creationId xmlns:a16="http://schemas.microsoft.com/office/drawing/2014/main" id="{0C3F3656-DDD5-FE0E-2658-1D2FAB15FC88}"/>
                  </a:ext>
                </a:extLst>
              </p:cNvPr>
              <p:cNvSpPr txBox="1"/>
              <p:nvPr/>
            </p:nvSpPr>
            <p:spPr>
              <a:xfrm>
                <a:off x="5466552" y="10280337"/>
                <a:ext cx="533400" cy="338554"/>
              </a:xfrm>
              <a:prstGeom prst="rect">
                <a:avLst/>
              </a:prstGeom>
              <a:noFill/>
            </p:spPr>
            <p:txBody>
              <a:bodyPr wrap="square" rtlCol="0">
                <a:spAutoFit/>
              </a:bodyPr>
              <a:lstStyle/>
              <a:p>
                <a:r>
                  <a:rPr lang="en-US" sz="1600">
                    <a:latin typeface="Garamond" panose="02020404030301010803" pitchFamily="18" charset="0"/>
                  </a:rPr>
                  <a:t>0.50</a:t>
                </a:r>
              </a:p>
            </p:txBody>
          </p:sp>
          <p:sp>
            <p:nvSpPr>
              <p:cNvPr id="1103" name="TextBox 1102">
                <a:extLst>
                  <a:ext uri="{FF2B5EF4-FFF2-40B4-BE49-F238E27FC236}">
                    <a16:creationId xmlns:a16="http://schemas.microsoft.com/office/drawing/2014/main" id="{5C2F4073-D455-BD8E-77CC-8DA26790DD9D}"/>
                  </a:ext>
                </a:extLst>
              </p:cNvPr>
              <p:cNvSpPr txBox="1"/>
              <p:nvPr/>
            </p:nvSpPr>
            <p:spPr>
              <a:xfrm>
                <a:off x="5466552" y="12302018"/>
                <a:ext cx="533400" cy="338554"/>
              </a:xfrm>
              <a:prstGeom prst="rect">
                <a:avLst/>
              </a:prstGeom>
              <a:noFill/>
            </p:spPr>
            <p:txBody>
              <a:bodyPr wrap="square" rtlCol="0">
                <a:spAutoFit/>
              </a:bodyPr>
              <a:lstStyle/>
              <a:p>
                <a:r>
                  <a:rPr lang="en-US" sz="1600">
                    <a:latin typeface="Garamond" panose="02020404030301010803" pitchFamily="18" charset="0"/>
                  </a:rPr>
                  <a:t>0.25</a:t>
                </a:r>
              </a:p>
            </p:txBody>
          </p:sp>
          <p:sp>
            <p:nvSpPr>
              <p:cNvPr id="1104" name="TextBox 1103">
                <a:extLst>
                  <a:ext uri="{FF2B5EF4-FFF2-40B4-BE49-F238E27FC236}">
                    <a16:creationId xmlns:a16="http://schemas.microsoft.com/office/drawing/2014/main" id="{4C3BBAB7-0251-5449-3F57-54026076AE00}"/>
                  </a:ext>
                </a:extLst>
              </p:cNvPr>
              <p:cNvSpPr txBox="1"/>
              <p:nvPr/>
            </p:nvSpPr>
            <p:spPr>
              <a:xfrm>
                <a:off x="5466552" y="10819276"/>
                <a:ext cx="533400" cy="338554"/>
              </a:xfrm>
              <a:prstGeom prst="rect">
                <a:avLst/>
              </a:prstGeom>
              <a:noFill/>
            </p:spPr>
            <p:txBody>
              <a:bodyPr wrap="square" rtlCol="0">
                <a:spAutoFit/>
              </a:bodyPr>
              <a:lstStyle/>
              <a:p>
                <a:r>
                  <a:rPr lang="en-US" sz="1600">
                    <a:latin typeface="Garamond" panose="02020404030301010803" pitchFamily="18" charset="0"/>
                  </a:rPr>
                  <a:t>0.25</a:t>
                </a:r>
              </a:p>
            </p:txBody>
          </p:sp>
          <p:sp>
            <p:nvSpPr>
              <p:cNvPr id="1105" name="TextBox 1104">
                <a:extLst>
                  <a:ext uri="{FF2B5EF4-FFF2-40B4-BE49-F238E27FC236}">
                    <a16:creationId xmlns:a16="http://schemas.microsoft.com/office/drawing/2014/main" id="{C1C71FFC-0B5D-5796-C635-F4EEF51898B3}"/>
                  </a:ext>
                </a:extLst>
              </p:cNvPr>
              <p:cNvSpPr txBox="1"/>
              <p:nvPr/>
            </p:nvSpPr>
            <p:spPr>
              <a:xfrm>
                <a:off x="5466552" y="11722386"/>
                <a:ext cx="533400" cy="338554"/>
              </a:xfrm>
              <a:prstGeom prst="rect">
                <a:avLst/>
              </a:prstGeom>
              <a:noFill/>
            </p:spPr>
            <p:txBody>
              <a:bodyPr wrap="square" rtlCol="0">
                <a:spAutoFit/>
              </a:bodyPr>
              <a:lstStyle/>
              <a:p>
                <a:r>
                  <a:rPr lang="en-US" sz="1600">
                    <a:latin typeface="Garamond" panose="02020404030301010803" pitchFamily="18" charset="0"/>
                  </a:rPr>
                  <a:t>0.40</a:t>
                </a:r>
              </a:p>
            </p:txBody>
          </p:sp>
          <p:sp>
            <p:nvSpPr>
              <p:cNvPr id="1106" name="TextBox 1105">
                <a:extLst>
                  <a:ext uri="{FF2B5EF4-FFF2-40B4-BE49-F238E27FC236}">
                    <a16:creationId xmlns:a16="http://schemas.microsoft.com/office/drawing/2014/main" id="{93C17411-AF20-D1D6-3148-D32C0A32BE61}"/>
                  </a:ext>
                </a:extLst>
              </p:cNvPr>
              <p:cNvSpPr txBox="1"/>
              <p:nvPr/>
            </p:nvSpPr>
            <p:spPr>
              <a:xfrm>
                <a:off x="5466552" y="12924228"/>
                <a:ext cx="533400" cy="338554"/>
              </a:xfrm>
              <a:prstGeom prst="rect">
                <a:avLst/>
              </a:prstGeom>
              <a:noFill/>
            </p:spPr>
            <p:txBody>
              <a:bodyPr wrap="square" rtlCol="0">
                <a:spAutoFit/>
              </a:bodyPr>
              <a:lstStyle/>
              <a:p>
                <a:r>
                  <a:rPr lang="en-US" sz="1600">
                    <a:latin typeface="Garamond" panose="02020404030301010803" pitchFamily="18" charset="0"/>
                  </a:rPr>
                  <a:t>0.10</a:t>
                </a:r>
              </a:p>
            </p:txBody>
          </p:sp>
        </p:grpSp>
        <p:sp>
          <p:nvSpPr>
            <p:cNvPr id="1093" name="Rectangle 1092">
              <a:extLst>
                <a:ext uri="{FF2B5EF4-FFF2-40B4-BE49-F238E27FC236}">
                  <a16:creationId xmlns:a16="http://schemas.microsoft.com/office/drawing/2014/main" id="{6BDE88C0-06F9-F5A3-BA0A-65B82BD95448}"/>
                </a:ext>
              </a:extLst>
            </p:cNvPr>
            <p:cNvSpPr/>
            <p:nvPr/>
          </p:nvSpPr>
          <p:spPr>
            <a:xfrm>
              <a:off x="15387007" y="19949284"/>
              <a:ext cx="7307580"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TextBox 1093">
              <a:extLst>
                <a:ext uri="{FF2B5EF4-FFF2-40B4-BE49-F238E27FC236}">
                  <a16:creationId xmlns:a16="http://schemas.microsoft.com/office/drawing/2014/main" id="{5BAC54D6-703C-0E3F-E30D-52BE88423EE0}"/>
                </a:ext>
              </a:extLst>
            </p:cNvPr>
            <p:cNvSpPr txBox="1"/>
            <p:nvPr/>
          </p:nvSpPr>
          <p:spPr>
            <a:xfrm>
              <a:off x="21706742" y="19876458"/>
              <a:ext cx="595670" cy="338554"/>
            </a:xfrm>
            <a:prstGeom prst="rect">
              <a:avLst/>
            </a:prstGeom>
            <a:noFill/>
          </p:spPr>
          <p:txBody>
            <a:bodyPr wrap="square" rtlCol="0">
              <a:spAutoFit/>
            </a:bodyPr>
            <a:lstStyle/>
            <a:p>
              <a:r>
                <a:rPr lang="en-US" sz="1600">
                  <a:latin typeface="Garamond" panose="02020404030301010803" pitchFamily="18" charset="0"/>
                </a:rPr>
                <a:t>2024</a:t>
              </a:r>
            </a:p>
          </p:txBody>
        </p:sp>
        <p:sp>
          <p:nvSpPr>
            <p:cNvPr id="1095" name="TextBox 1094">
              <a:extLst>
                <a:ext uri="{FF2B5EF4-FFF2-40B4-BE49-F238E27FC236}">
                  <a16:creationId xmlns:a16="http://schemas.microsoft.com/office/drawing/2014/main" id="{989AC24A-209E-D19F-55FE-EEB6F907044B}"/>
                </a:ext>
              </a:extLst>
            </p:cNvPr>
            <p:cNvSpPr txBox="1"/>
            <p:nvPr/>
          </p:nvSpPr>
          <p:spPr>
            <a:xfrm>
              <a:off x="15520734" y="19877438"/>
              <a:ext cx="601551" cy="338554"/>
            </a:xfrm>
            <a:prstGeom prst="rect">
              <a:avLst/>
            </a:prstGeom>
            <a:noFill/>
          </p:spPr>
          <p:txBody>
            <a:bodyPr wrap="square" rtlCol="0">
              <a:spAutoFit/>
            </a:bodyPr>
            <a:lstStyle/>
            <a:p>
              <a:r>
                <a:rPr lang="en-US" sz="1600">
                  <a:latin typeface="Garamond" panose="02020404030301010803" pitchFamily="18" charset="0"/>
                </a:rPr>
                <a:t>2019</a:t>
              </a:r>
            </a:p>
          </p:txBody>
        </p:sp>
        <p:sp>
          <p:nvSpPr>
            <p:cNvPr id="1096" name="TextBox 1095">
              <a:extLst>
                <a:ext uri="{FF2B5EF4-FFF2-40B4-BE49-F238E27FC236}">
                  <a16:creationId xmlns:a16="http://schemas.microsoft.com/office/drawing/2014/main" id="{3F615A01-752B-D7FD-C6FA-58F24ECEEE9B}"/>
                </a:ext>
              </a:extLst>
            </p:cNvPr>
            <p:cNvSpPr txBox="1"/>
            <p:nvPr/>
          </p:nvSpPr>
          <p:spPr>
            <a:xfrm>
              <a:off x="16758699" y="19877243"/>
              <a:ext cx="612497" cy="338554"/>
            </a:xfrm>
            <a:prstGeom prst="rect">
              <a:avLst/>
            </a:prstGeom>
            <a:noFill/>
          </p:spPr>
          <p:txBody>
            <a:bodyPr wrap="square" rtlCol="0">
              <a:spAutoFit/>
            </a:bodyPr>
            <a:lstStyle/>
            <a:p>
              <a:r>
                <a:rPr lang="en-US" sz="1600">
                  <a:latin typeface="Garamond" panose="02020404030301010803" pitchFamily="18" charset="0"/>
                </a:rPr>
                <a:t>2020</a:t>
              </a:r>
            </a:p>
          </p:txBody>
        </p:sp>
        <p:sp>
          <p:nvSpPr>
            <p:cNvPr id="1097" name="TextBox 1096">
              <a:extLst>
                <a:ext uri="{FF2B5EF4-FFF2-40B4-BE49-F238E27FC236}">
                  <a16:creationId xmlns:a16="http://schemas.microsoft.com/office/drawing/2014/main" id="{B5FAAD88-5829-592C-1AFA-06D43C6661AA}"/>
                </a:ext>
              </a:extLst>
            </p:cNvPr>
            <p:cNvSpPr txBox="1"/>
            <p:nvPr/>
          </p:nvSpPr>
          <p:spPr>
            <a:xfrm>
              <a:off x="18007610" y="19890011"/>
              <a:ext cx="612406" cy="338554"/>
            </a:xfrm>
            <a:prstGeom prst="rect">
              <a:avLst/>
            </a:prstGeom>
            <a:noFill/>
          </p:spPr>
          <p:txBody>
            <a:bodyPr wrap="square" rtlCol="0">
              <a:spAutoFit/>
            </a:bodyPr>
            <a:lstStyle/>
            <a:p>
              <a:r>
                <a:rPr lang="en-US" sz="1600">
                  <a:latin typeface="Garamond" panose="02020404030301010803" pitchFamily="18" charset="0"/>
                </a:rPr>
                <a:t>2021</a:t>
              </a:r>
            </a:p>
          </p:txBody>
        </p:sp>
        <p:sp>
          <p:nvSpPr>
            <p:cNvPr id="1098" name="TextBox 1097">
              <a:extLst>
                <a:ext uri="{FF2B5EF4-FFF2-40B4-BE49-F238E27FC236}">
                  <a16:creationId xmlns:a16="http://schemas.microsoft.com/office/drawing/2014/main" id="{41FD38AA-C4F1-6BAB-4542-1B955D136159}"/>
                </a:ext>
              </a:extLst>
            </p:cNvPr>
            <p:cNvSpPr txBox="1"/>
            <p:nvPr/>
          </p:nvSpPr>
          <p:spPr>
            <a:xfrm>
              <a:off x="19213535" y="19876458"/>
              <a:ext cx="582481" cy="338554"/>
            </a:xfrm>
            <a:prstGeom prst="rect">
              <a:avLst/>
            </a:prstGeom>
            <a:noFill/>
          </p:spPr>
          <p:txBody>
            <a:bodyPr wrap="square" rtlCol="0">
              <a:spAutoFit/>
            </a:bodyPr>
            <a:lstStyle/>
            <a:p>
              <a:r>
                <a:rPr lang="en-US" sz="1600">
                  <a:latin typeface="Garamond" panose="02020404030301010803" pitchFamily="18" charset="0"/>
                </a:rPr>
                <a:t>2022</a:t>
              </a:r>
            </a:p>
          </p:txBody>
        </p:sp>
        <p:sp>
          <p:nvSpPr>
            <p:cNvPr id="1099" name="TextBox 1098">
              <a:extLst>
                <a:ext uri="{FF2B5EF4-FFF2-40B4-BE49-F238E27FC236}">
                  <a16:creationId xmlns:a16="http://schemas.microsoft.com/office/drawing/2014/main" id="{F2D14318-40E2-6D5E-FA74-9BF8B1CD06B9}"/>
                </a:ext>
              </a:extLst>
            </p:cNvPr>
            <p:cNvSpPr txBox="1"/>
            <p:nvPr/>
          </p:nvSpPr>
          <p:spPr>
            <a:xfrm>
              <a:off x="20461064" y="19868502"/>
              <a:ext cx="665348" cy="338554"/>
            </a:xfrm>
            <a:prstGeom prst="rect">
              <a:avLst/>
            </a:prstGeom>
            <a:noFill/>
          </p:spPr>
          <p:txBody>
            <a:bodyPr wrap="square" rtlCol="0">
              <a:spAutoFit/>
            </a:bodyPr>
            <a:lstStyle/>
            <a:p>
              <a:r>
                <a:rPr lang="en-US" sz="1600">
                  <a:latin typeface="Garamond" panose="02020404030301010803" pitchFamily="18" charset="0"/>
                </a:rPr>
                <a:t>2023</a:t>
              </a:r>
            </a:p>
          </p:txBody>
        </p:sp>
        <p:sp>
          <p:nvSpPr>
            <p:cNvPr id="1089" name="TextBox 1088">
              <a:extLst>
                <a:ext uri="{FF2B5EF4-FFF2-40B4-BE49-F238E27FC236}">
                  <a16:creationId xmlns:a16="http://schemas.microsoft.com/office/drawing/2014/main" id="{76B86A36-38DE-35F3-5437-DC96ECF79B43}"/>
                </a:ext>
              </a:extLst>
            </p:cNvPr>
            <p:cNvSpPr txBox="1"/>
            <p:nvPr/>
          </p:nvSpPr>
          <p:spPr>
            <a:xfrm>
              <a:off x="16009327" y="15883469"/>
              <a:ext cx="6397812" cy="338554"/>
            </a:xfrm>
            <a:prstGeom prst="rect">
              <a:avLst/>
            </a:prstGeom>
            <a:noFill/>
          </p:spPr>
          <p:txBody>
            <a:bodyPr wrap="square" rtlCol="0">
              <a:spAutoFit/>
            </a:bodyPr>
            <a:lstStyle/>
            <a:p>
              <a:pPr algn="ctr"/>
              <a:r>
                <a:rPr lang="en-US" sz="1600" dirty="0">
                  <a:latin typeface="Garamond" panose="02020404030301010803" pitchFamily="18" charset="0"/>
                </a:rPr>
                <a:t>Fig. 1: Sentinel 2 NDCI &amp; In Situ Total Phosphate Concentration (USSO Site)</a:t>
              </a:r>
            </a:p>
          </p:txBody>
        </p:sp>
        <p:sp>
          <p:nvSpPr>
            <p:cNvPr id="1090" name="TextBox 1089">
              <a:extLst>
                <a:ext uri="{FF2B5EF4-FFF2-40B4-BE49-F238E27FC236}">
                  <a16:creationId xmlns:a16="http://schemas.microsoft.com/office/drawing/2014/main" id="{3BD748B2-2F22-B7C7-2493-0CB70A75D6BC}"/>
                </a:ext>
              </a:extLst>
            </p:cNvPr>
            <p:cNvSpPr txBox="1"/>
            <p:nvPr/>
          </p:nvSpPr>
          <p:spPr>
            <a:xfrm>
              <a:off x="14521905" y="16592510"/>
              <a:ext cx="430887" cy="700142"/>
            </a:xfrm>
            <a:prstGeom prst="rect">
              <a:avLst/>
            </a:prstGeom>
            <a:noFill/>
          </p:spPr>
          <p:txBody>
            <a:bodyPr vert="vert270" wrap="square" rtlCol="0">
              <a:spAutoFit/>
            </a:bodyPr>
            <a:lstStyle/>
            <a:p>
              <a:r>
                <a:rPr lang="en-US" sz="1600">
                  <a:latin typeface="Garamond" panose="02020404030301010803" pitchFamily="18" charset="0"/>
                </a:rPr>
                <a:t>NDCI</a:t>
              </a:r>
            </a:p>
          </p:txBody>
        </p:sp>
        <p:sp>
          <p:nvSpPr>
            <p:cNvPr id="1091" name="TextBox 1090">
              <a:extLst>
                <a:ext uri="{FF2B5EF4-FFF2-40B4-BE49-F238E27FC236}">
                  <a16:creationId xmlns:a16="http://schemas.microsoft.com/office/drawing/2014/main" id="{C1FCA8C5-7DF2-E9E2-30BC-8D8D320AB79E}"/>
                </a:ext>
              </a:extLst>
            </p:cNvPr>
            <p:cNvSpPr txBox="1"/>
            <p:nvPr/>
          </p:nvSpPr>
          <p:spPr>
            <a:xfrm>
              <a:off x="14286549" y="18145511"/>
              <a:ext cx="677108" cy="1676682"/>
            </a:xfrm>
            <a:prstGeom prst="rect">
              <a:avLst/>
            </a:prstGeom>
            <a:noFill/>
          </p:spPr>
          <p:txBody>
            <a:bodyPr vert="vert270" wrap="square" rtlCol="0">
              <a:spAutoFit/>
            </a:bodyPr>
            <a:lstStyle/>
            <a:p>
              <a:pPr algn="ctr"/>
              <a:r>
                <a:rPr lang="en-US" sz="1600">
                  <a:latin typeface="Garamond" panose="02020404030301010803" pitchFamily="18" charset="0"/>
                </a:rPr>
                <a:t>Total Phosphate  (mg/l)</a:t>
              </a:r>
            </a:p>
          </p:txBody>
        </p:sp>
        <p:sp>
          <p:nvSpPr>
            <p:cNvPr id="1092" name="TextBox 1091">
              <a:extLst>
                <a:ext uri="{FF2B5EF4-FFF2-40B4-BE49-F238E27FC236}">
                  <a16:creationId xmlns:a16="http://schemas.microsoft.com/office/drawing/2014/main" id="{E94AAD8E-76C7-DF39-3777-B47640BC35BF}"/>
                </a:ext>
              </a:extLst>
            </p:cNvPr>
            <p:cNvSpPr txBox="1"/>
            <p:nvPr/>
          </p:nvSpPr>
          <p:spPr>
            <a:xfrm>
              <a:off x="18794160" y="20056944"/>
              <a:ext cx="1010403" cy="338554"/>
            </a:xfrm>
            <a:prstGeom prst="rect">
              <a:avLst/>
            </a:prstGeom>
            <a:noFill/>
          </p:spPr>
          <p:txBody>
            <a:bodyPr vert="horz" wrap="square" rtlCol="0">
              <a:spAutoFit/>
            </a:bodyPr>
            <a:lstStyle/>
            <a:p>
              <a:r>
                <a:rPr lang="en-US" sz="1600">
                  <a:latin typeface="Garamond" panose="02020404030301010803" pitchFamily="18" charset="0"/>
                </a:rPr>
                <a:t>Date</a:t>
              </a:r>
            </a:p>
          </p:txBody>
        </p:sp>
        <p:grpSp>
          <p:nvGrpSpPr>
            <p:cNvPr id="1107" name="Group 1106">
              <a:extLst>
                <a:ext uri="{FF2B5EF4-FFF2-40B4-BE49-F238E27FC236}">
                  <a16:creationId xmlns:a16="http://schemas.microsoft.com/office/drawing/2014/main" id="{8310B8C0-62A9-96F2-7AF3-519C3676B496}"/>
                </a:ext>
              </a:extLst>
            </p:cNvPr>
            <p:cNvGrpSpPr/>
            <p:nvPr/>
          </p:nvGrpSpPr>
          <p:grpSpPr>
            <a:xfrm>
              <a:off x="22992526" y="15919170"/>
              <a:ext cx="2958054" cy="4846320"/>
              <a:chOff x="5522687" y="16080618"/>
              <a:chExt cx="2958054" cy="4762500"/>
            </a:xfrm>
          </p:grpSpPr>
          <p:cxnSp>
            <p:nvCxnSpPr>
              <p:cNvPr id="1108" name="Straight Connector 1107">
                <a:extLst>
                  <a:ext uri="{FF2B5EF4-FFF2-40B4-BE49-F238E27FC236}">
                    <a16:creationId xmlns:a16="http://schemas.microsoft.com/office/drawing/2014/main" id="{BC59A6DE-75ED-0102-6998-F3A97D20128B}"/>
                  </a:ext>
                </a:extLst>
              </p:cNvPr>
              <p:cNvCxnSpPr>
                <a:cxnSpLocks/>
              </p:cNvCxnSpPr>
              <p:nvPr/>
            </p:nvCxnSpPr>
            <p:spPr>
              <a:xfrm>
                <a:off x="8410574" y="16312875"/>
                <a:ext cx="0" cy="1752600"/>
              </a:xfrm>
              <a:prstGeom prst="line">
                <a:avLst/>
              </a:prstGeom>
              <a:ln w="19050"/>
            </p:spPr>
            <p:style>
              <a:lnRef idx="1">
                <a:schemeClr val="dk1"/>
              </a:lnRef>
              <a:fillRef idx="0">
                <a:schemeClr val="dk1"/>
              </a:fillRef>
              <a:effectRef idx="0">
                <a:schemeClr val="dk1"/>
              </a:effectRef>
              <a:fontRef idx="minor">
                <a:schemeClr val="tx1"/>
              </a:fontRef>
            </p:style>
          </p:cxnSp>
          <p:pic>
            <p:nvPicPr>
              <p:cNvPr id="1109" name="Picture 6" descr="Image preview">
                <a:extLst>
                  <a:ext uri="{FF2B5EF4-FFF2-40B4-BE49-F238E27FC236}">
                    <a16:creationId xmlns:a16="http://schemas.microsoft.com/office/drawing/2014/main" id="{75CB35E6-D281-1DD5-E30E-517926777B16}"/>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r="73292"/>
              <a:stretch/>
            </p:blipFill>
            <p:spPr bwMode="auto">
              <a:xfrm>
                <a:off x="5866602" y="16080618"/>
                <a:ext cx="2543972" cy="4762500"/>
              </a:xfrm>
              <a:prstGeom prst="rect">
                <a:avLst/>
              </a:prstGeom>
              <a:noFill/>
              <a:extLst>
                <a:ext uri="{909E8E84-426E-40DD-AFC4-6F175D3DCCD1}">
                  <a14:hiddenFill xmlns:a14="http://schemas.microsoft.com/office/drawing/2010/main">
                    <a:solidFill>
                      <a:srgbClr val="FFFFFF"/>
                    </a:solidFill>
                  </a14:hiddenFill>
                </a:ext>
              </a:extLst>
            </p:spPr>
          </p:pic>
          <p:cxnSp>
            <p:nvCxnSpPr>
              <p:cNvPr id="1110" name="Straight Connector 1109">
                <a:extLst>
                  <a:ext uri="{FF2B5EF4-FFF2-40B4-BE49-F238E27FC236}">
                    <a16:creationId xmlns:a16="http://schemas.microsoft.com/office/drawing/2014/main" id="{58866D89-8871-B335-4252-C590E7E27D0F}"/>
                  </a:ext>
                </a:extLst>
              </p:cNvPr>
              <p:cNvCxnSpPr>
                <a:cxnSpLocks/>
              </p:cNvCxnSpPr>
              <p:nvPr/>
            </p:nvCxnSpPr>
            <p:spPr>
              <a:xfrm>
                <a:off x="8410574" y="18151365"/>
                <a:ext cx="0" cy="1933575"/>
              </a:xfrm>
              <a:prstGeom prst="line">
                <a:avLst/>
              </a:prstGeom>
              <a:ln w="12700"/>
            </p:spPr>
            <p:style>
              <a:lnRef idx="1">
                <a:schemeClr val="dk1"/>
              </a:lnRef>
              <a:fillRef idx="0">
                <a:schemeClr val="dk1"/>
              </a:fillRef>
              <a:effectRef idx="0">
                <a:schemeClr val="dk1"/>
              </a:effectRef>
              <a:fontRef idx="minor">
                <a:schemeClr val="tx1"/>
              </a:fontRef>
            </p:style>
          </p:cxnSp>
          <p:sp>
            <p:nvSpPr>
              <p:cNvPr id="1111" name="Rectangle 1110">
                <a:extLst>
                  <a:ext uri="{FF2B5EF4-FFF2-40B4-BE49-F238E27FC236}">
                    <a16:creationId xmlns:a16="http://schemas.microsoft.com/office/drawing/2014/main" id="{9292F057-DDC8-784C-B0B2-AC93F6FEF38E}"/>
                  </a:ext>
                </a:extLst>
              </p:cNvPr>
              <p:cNvSpPr/>
              <p:nvPr/>
            </p:nvSpPr>
            <p:spPr>
              <a:xfrm>
                <a:off x="6434454" y="20107608"/>
                <a:ext cx="2000250" cy="448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TextBox 1111">
                <a:extLst>
                  <a:ext uri="{FF2B5EF4-FFF2-40B4-BE49-F238E27FC236}">
                    <a16:creationId xmlns:a16="http://schemas.microsoft.com/office/drawing/2014/main" id="{7EA0C2FF-32AA-FEA7-727E-3C763F126477}"/>
                  </a:ext>
                </a:extLst>
              </p:cNvPr>
              <p:cNvSpPr txBox="1"/>
              <p:nvPr/>
            </p:nvSpPr>
            <p:spPr>
              <a:xfrm>
                <a:off x="6394584" y="20073300"/>
                <a:ext cx="455375" cy="338554"/>
              </a:xfrm>
              <a:prstGeom prst="rect">
                <a:avLst/>
              </a:prstGeom>
              <a:noFill/>
            </p:spPr>
            <p:txBody>
              <a:bodyPr wrap="square" rtlCol="0">
                <a:spAutoFit/>
              </a:bodyPr>
              <a:lstStyle/>
              <a:p>
                <a:r>
                  <a:rPr lang="en-US" sz="1600">
                    <a:latin typeface="Garamond" panose="02020404030301010803" pitchFamily="18" charset="0"/>
                  </a:rPr>
                  <a:t>Jan</a:t>
                </a:r>
              </a:p>
            </p:txBody>
          </p:sp>
          <p:sp>
            <p:nvSpPr>
              <p:cNvPr id="1113" name="TextBox 1112">
                <a:extLst>
                  <a:ext uri="{FF2B5EF4-FFF2-40B4-BE49-F238E27FC236}">
                    <a16:creationId xmlns:a16="http://schemas.microsoft.com/office/drawing/2014/main" id="{7488D499-807A-99E2-14FE-112B60D17415}"/>
                  </a:ext>
                </a:extLst>
              </p:cNvPr>
              <p:cNvSpPr txBox="1"/>
              <p:nvPr/>
            </p:nvSpPr>
            <p:spPr>
              <a:xfrm>
                <a:off x="7940285" y="20074866"/>
                <a:ext cx="540456" cy="338554"/>
              </a:xfrm>
              <a:prstGeom prst="rect">
                <a:avLst/>
              </a:prstGeom>
              <a:noFill/>
            </p:spPr>
            <p:txBody>
              <a:bodyPr wrap="square" rtlCol="0">
                <a:spAutoFit/>
              </a:bodyPr>
              <a:lstStyle/>
              <a:p>
                <a:r>
                  <a:rPr lang="en-US" sz="1600">
                    <a:latin typeface="Garamond" panose="02020404030301010803" pitchFamily="18" charset="0"/>
                  </a:rPr>
                  <a:t>Dec</a:t>
                </a:r>
              </a:p>
            </p:txBody>
          </p:sp>
          <p:sp>
            <p:nvSpPr>
              <p:cNvPr id="1114" name="TextBox 1113">
                <a:extLst>
                  <a:ext uri="{FF2B5EF4-FFF2-40B4-BE49-F238E27FC236}">
                    <a16:creationId xmlns:a16="http://schemas.microsoft.com/office/drawing/2014/main" id="{0BDA5A03-926F-2A81-E9BE-0DA2E4602C3D}"/>
                  </a:ext>
                </a:extLst>
              </p:cNvPr>
              <p:cNvSpPr txBox="1"/>
              <p:nvPr/>
            </p:nvSpPr>
            <p:spPr>
              <a:xfrm>
                <a:off x="7138588" y="20074927"/>
                <a:ext cx="646503" cy="338554"/>
              </a:xfrm>
              <a:prstGeom prst="rect">
                <a:avLst/>
              </a:prstGeom>
              <a:noFill/>
            </p:spPr>
            <p:txBody>
              <a:bodyPr wrap="square" rtlCol="0">
                <a:spAutoFit/>
              </a:bodyPr>
              <a:lstStyle/>
              <a:p>
                <a:r>
                  <a:rPr lang="en-US" sz="1600">
                    <a:latin typeface="Garamond" panose="02020404030301010803" pitchFamily="18" charset="0"/>
                  </a:rPr>
                  <a:t>June</a:t>
                </a:r>
              </a:p>
            </p:txBody>
          </p:sp>
          <p:sp>
            <p:nvSpPr>
              <p:cNvPr id="1115" name="Rectangle 1114">
                <a:extLst>
                  <a:ext uri="{FF2B5EF4-FFF2-40B4-BE49-F238E27FC236}">
                    <a16:creationId xmlns:a16="http://schemas.microsoft.com/office/drawing/2014/main" id="{26EDABC5-447E-630C-2B89-FA21FB4F1A35}"/>
                  </a:ext>
                </a:extLst>
              </p:cNvPr>
              <p:cNvSpPr/>
              <p:nvPr/>
            </p:nvSpPr>
            <p:spPr>
              <a:xfrm>
                <a:off x="5956804" y="16375175"/>
                <a:ext cx="540452" cy="3685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 name="TextBox 1115">
                <a:extLst>
                  <a:ext uri="{FF2B5EF4-FFF2-40B4-BE49-F238E27FC236}">
                    <a16:creationId xmlns:a16="http://schemas.microsoft.com/office/drawing/2014/main" id="{A4FEEE24-CBEB-63FB-4F03-975505953D32}"/>
                  </a:ext>
                </a:extLst>
              </p:cNvPr>
              <p:cNvSpPr txBox="1"/>
              <p:nvPr/>
            </p:nvSpPr>
            <p:spPr>
              <a:xfrm>
                <a:off x="6032853" y="19314282"/>
                <a:ext cx="540456" cy="338554"/>
              </a:xfrm>
              <a:prstGeom prst="rect">
                <a:avLst/>
              </a:prstGeom>
              <a:noFill/>
            </p:spPr>
            <p:txBody>
              <a:bodyPr wrap="square" rtlCol="0">
                <a:spAutoFit/>
              </a:bodyPr>
              <a:lstStyle/>
              <a:p>
                <a:r>
                  <a:rPr lang="en-US" sz="1600">
                    <a:latin typeface="Garamond" panose="02020404030301010803" pitchFamily="18" charset="0"/>
                  </a:rPr>
                  <a:t>0.00</a:t>
                </a:r>
              </a:p>
            </p:txBody>
          </p:sp>
          <p:sp>
            <p:nvSpPr>
              <p:cNvPr id="1117" name="TextBox 1116">
                <a:extLst>
                  <a:ext uri="{FF2B5EF4-FFF2-40B4-BE49-F238E27FC236}">
                    <a16:creationId xmlns:a16="http://schemas.microsoft.com/office/drawing/2014/main" id="{E2CCBE20-8595-CFC2-65A3-8A05A1951473}"/>
                  </a:ext>
                </a:extLst>
              </p:cNvPr>
              <p:cNvSpPr txBox="1"/>
              <p:nvPr/>
            </p:nvSpPr>
            <p:spPr>
              <a:xfrm>
                <a:off x="6047002" y="18608446"/>
                <a:ext cx="540456" cy="338554"/>
              </a:xfrm>
              <a:prstGeom prst="rect">
                <a:avLst/>
              </a:prstGeom>
              <a:noFill/>
            </p:spPr>
            <p:txBody>
              <a:bodyPr wrap="square" rtlCol="0">
                <a:spAutoFit/>
              </a:bodyPr>
              <a:lstStyle/>
              <a:p>
                <a:r>
                  <a:rPr lang="en-US" sz="1600">
                    <a:latin typeface="Garamond" panose="02020404030301010803" pitchFamily="18" charset="0"/>
                  </a:rPr>
                  <a:t>0.05</a:t>
                </a:r>
              </a:p>
            </p:txBody>
          </p:sp>
          <p:sp>
            <p:nvSpPr>
              <p:cNvPr id="1118" name="TextBox 1117">
                <a:extLst>
                  <a:ext uri="{FF2B5EF4-FFF2-40B4-BE49-F238E27FC236}">
                    <a16:creationId xmlns:a16="http://schemas.microsoft.com/office/drawing/2014/main" id="{868A6FB1-2648-C3FA-EFD9-431CD5145495}"/>
                  </a:ext>
                </a:extLst>
              </p:cNvPr>
              <p:cNvSpPr txBox="1"/>
              <p:nvPr/>
            </p:nvSpPr>
            <p:spPr>
              <a:xfrm>
                <a:off x="6081816" y="17459724"/>
                <a:ext cx="540456" cy="338554"/>
              </a:xfrm>
              <a:prstGeom prst="rect">
                <a:avLst/>
              </a:prstGeom>
              <a:noFill/>
            </p:spPr>
            <p:txBody>
              <a:bodyPr wrap="square" rtlCol="0">
                <a:spAutoFit/>
              </a:bodyPr>
              <a:lstStyle/>
              <a:p>
                <a:r>
                  <a:rPr lang="en-US" sz="1600">
                    <a:latin typeface="Garamond" panose="02020404030301010803" pitchFamily="18" charset="0"/>
                  </a:rPr>
                  <a:t>-0.1</a:t>
                </a:r>
              </a:p>
            </p:txBody>
          </p:sp>
          <p:sp>
            <p:nvSpPr>
              <p:cNvPr id="1119" name="TextBox 1118">
                <a:extLst>
                  <a:ext uri="{FF2B5EF4-FFF2-40B4-BE49-F238E27FC236}">
                    <a16:creationId xmlns:a16="http://schemas.microsoft.com/office/drawing/2014/main" id="{EE63337D-6F5C-369F-6E5F-C2BDCC97A484}"/>
                  </a:ext>
                </a:extLst>
              </p:cNvPr>
              <p:cNvSpPr txBox="1"/>
              <p:nvPr/>
            </p:nvSpPr>
            <p:spPr>
              <a:xfrm>
                <a:off x="6133679" y="16984366"/>
                <a:ext cx="538623" cy="338554"/>
              </a:xfrm>
              <a:prstGeom prst="rect">
                <a:avLst/>
              </a:prstGeom>
              <a:noFill/>
            </p:spPr>
            <p:txBody>
              <a:bodyPr wrap="square" rtlCol="0">
                <a:spAutoFit/>
              </a:bodyPr>
              <a:lstStyle/>
              <a:p>
                <a:r>
                  <a:rPr lang="en-US" sz="1600">
                    <a:latin typeface="Garamond" panose="02020404030301010803" pitchFamily="18" charset="0"/>
                  </a:rPr>
                  <a:t>0.0</a:t>
                </a:r>
              </a:p>
            </p:txBody>
          </p:sp>
          <p:sp>
            <p:nvSpPr>
              <p:cNvPr id="1120" name="TextBox 1119">
                <a:extLst>
                  <a:ext uri="{FF2B5EF4-FFF2-40B4-BE49-F238E27FC236}">
                    <a16:creationId xmlns:a16="http://schemas.microsoft.com/office/drawing/2014/main" id="{DACDFF2C-17BF-6E02-2AA4-6C1F8BC790DD}"/>
                  </a:ext>
                </a:extLst>
              </p:cNvPr>
              <p:cNvSpPr txBox="1"/>
              <p:nvPr/>
            </p:nvSpPr>
            <p:spPr>
              <a:xfrm>
                <a:off x="6151447" y="16473265"/>
                <a:ext cx="540456" cy="338554"/>
              </a:xfrm>
              <a:prstGeom prst="rect">
                <a:avLst/>
              </a:prstGeom>
              <a:noFill/>
            </p:spPr>
            <p:txBody>
              <a:bodyPr wrap="square" rtlCol="0">
                <a:spAutoFit/>
              </a:bodyPr>
              <a:lstStyle/>
              <a:p>
                <a:r>
                  <a:rPr lang="en-US" sz="1600">
                    <a:latin typeface="Garamond" panose="02020404030301010803" pitchFamily="18" charset="0"/>
                  </a:rPr>
                  <a:t>0.1</a:t>
                </a:r>
              </a:p>
            </p:txBody>
          </p:sp>
          <p:sp>
            <p:nvSpPr>
              <p:cNvPr id="1121" name="TextBox 1120">
                <a:extLst>
                  <a:ext uri="{FF2B5EF4-FFF2-40B4-BE49-F238E27FC236}">
                    <a16:creationId xmlns:a16="http://schemas.microsoft.com/office/drawing/2014/main" id="{029FCA11-9772-B361-C520-E9E708BD814F}"/>
                  </a:ext>
                </a:extLst>
              </p:cNvPr>
              <p:cNvSpPr txBox="1"/>
              <p:nvPr/>
            </p:nvSpPr>
            <p:spPr>
              <a:xfrm>
                <a:off x="5578918" y="16423459"/>
                <a:ext cx="677108" cy="1494135"/>
              </a:xfrm>
              <a:prstGeom prst="rect">
                <a:avLst/>
              </a:prstGeom>
              <a:noFill/>
            </p:spPr>
            <p:txBody>
              <a:bodyPr vert="vert270" wrap="square" rtlCol="0">
                <a:spAutoFit/>
              </a:bodyPr>
              <a:lstStyle/>
              <a:p>
                <a:pPr algn="ctr"/>
                <a:r>
                  <a:rPr lang="en-US" sz="1600">
                    <a:latin typeface="Garamond" panose="02020404030301010803" pitchFamily="18" charset="0"/>
                  </a:rPr>
                  <a:t>NDCI Seasonal Component</a:t>
                </a:r>
              </a:p>
            </p:txBody>
          </p:sp>
          <p:sp>
            <p:nvSpPr>
              <p:cNvPr id="1122" name="TextBox 1121">
                <a:extLst>
                  <a:ext uri="{FF2B5EF4-FFF2-40B4-BE49-F238E27FC236}">
                    <a16:creationId xmlns:a16="http://schemas.microsoft.com/office/drawing/2014/main" id="{23B142E9-1DDD-0039-F57D-546DD7C3BDC5}"/>
                  </a:ext>
                </a:extLst>
              </p:cNvPr>
              <p:cNvSpPr txBox="1"/>
              <p:nvPr/>
            </p:nvSpPr>
            <p:spPr>
              <a:xfrm>
                <a:off x="5522687" y="18359185"/>
                <a:ext cx="677108" cy="1494135"/>
              </a:xfrm>
              <a:prstGeom prst="rect">
                <a:avLst/>
              </a:prstGeom>
              <a:noFill/>
            </p:spPr>
            <p:txBody>
              <a:bodyPr vert="vert270" wrap="square" rtlCol="0">
                <a:spAutoFit/>
              </a:bodyPr>
              <a:lstStyle/>
              <a:p>
                <a:pPr algn="ctr"/>
                <a:r>
                  <a:rPr lang="en-US" sz="1600">
                    <a:latin typeface="Garamond" panose="02020404030301010803" pitchFamily="18" charset="0"/>
                  </a:rPr>
                  <a:t>TP Seasonal Component</a:t>
                </a:r>
              </a:p>
            </p:txBody>
          </p:sp>
          <p:sp>
            <p:nvSpPr>
              <p:cNvPr id="1123" name="Rectangle 1122">
                <a:extLst>
                  <a:ext uri="{FF2B5EF4-FFF2-40B4-BE49-F238E27FC236}">
                    <a16:creationId xmlns:a16="http://schemas.microsoft.com/office/drawing/2014/main" id="{8C835860-7EE8-9B5F-F0A5-BD96B819E79E}"/>
                  </a:ext>
                </a:extLst>
              </p:cNvPr>
              <p:cNvSpPr/>
              <p:nvPr/>
            </p:nvSpPr>
            <p:spPr>
              <a:xfrm>
                <a:off x="8261595" y="18077143"/>
                <a:ext cx="173109" cy="249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2" name="TextBox 1041">
              <a:extLst>
                <a:ext uri="{FF2B5EF4-FFF2-40B4-BE49-F238E27FC236}">
                  <a16:creationId xmlns:a16="http://schemas.microsoft.com/office/drawing/2014/main" id="{04D0F091-E961-F083-6712-2403DBE69C12}"/>
                </a:ext>
              </a:extLst>
            </p:cNvPr>
            <p:cNvSpPr txBox="1"/>
            <p:nvPr/>
          </p:nvSpPr>
          <p:spPr>
            <a:xfrm>
              <a:off x="23157736" y="15552842"/>
              <a:ext cx="3374162" cy="584775"/>
            </a:xfrm>
            <a:prstGeom prst="rect">
              <a:avLst/>
            </a:prstGeom>
            <a:noFill/>
          </p:spPr>
          <p:txBody>
            <a:bodyPr wrap="square" rtlCol="0">
              <a:spAutoFit/>
            </a:bodyPr>
            <a:lstStyle/>
            <a:p>
              <a:pPr algn="ctr"/>
              <a:r>
                <a:rPr lang="en-US" sz="1600" dirty="0">
                  <a:latin typeface="Garamond" panose="02020404030301010803" pitchFamily="18" charset="0"/>
                </a:rPr>
                <a:t>Fig. 2: NDCI &amp; TP Seasonal Decomposition</a:t>
              </a:r>
            </a:p>
          </p:txBody>
        </p:sp>
        <p:sp>
          <p:nvSpPr>
            <p:cNvPr id="66" name="Rectangle 65">
              <a:extLst>
                <a:ext uri="{FF2B5EF4-FFF2-40B4-BE49-F238E27FC236}">
                  <a16:creationId xmlns:a16="http://schemas.microsoft.com/office/drawing/2014/main" id="{CF60436B-D359-9377-FA4F-B20F5FBD501E}"/>
                </a:ext>
              </a:extLst>
            </p:cNvPr>
            <p:cNvSpPr/>
            <p:nvPr/>
          </p:nvSpPr>
          <p:spPr>
            <a:xfrm>
              <a:off x="14324494" y="20186594"/>
              <a:ext cx="11916550" cy="11448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Garamond" panose="02020404030301010803" pitchFamily="18" charset="0"/>
                </a:rPr>
                <a:t>Fig. 1 &amp; Fig. 2. The times series of Sentinel-2 NDCI and </a:t>
              </a:r>
              <a:r>
                <a:rPr lang="en-US" sz="1600" i="1" dirty="0">
                  <a:solidFill>
                    <a:schemeClr val="tx1"/>
                  </a:solidFill>
                  <a:latin typeface="Garamond" panose="02020404030301010803" pitchFamily="18" charset="0"/>
                </a:rPr>
                <a:t>in situ </a:t>
              </a:r>
              <a:r>
                <a:rPr lang="en-US" sz="1600" dirty="0">
                  <a:solidFill>
                    <a:schemeClr val="tx1"/>
                  </a:solidFill>
                  <a:latin typeface="Garamond" panose="02020404030301010803" pitchFamily="18" charset="0"/>
                </a:rPr>
                <a:t>Total Phosphate portray an inconsistent relationship with similar seasonal trends. Due to this inconsistency, it was not feasible to conclusively correlate between NDCI and Total Phosphate. However, the seasonal decomposition shows a potential association between NDCI and Total Phosphate. </a:t>
              </a:r>
            </a:p>
          </p:txBody>
        </p:sp>
      </p:grpSp>
      <p:grpSp>
        <p:nvGrpSpPr>
          <p:cNvPr id="86" name="Group 85">
            <a:extLst>
              <a:ext uri="{FF2B5EF4-FFF2-40B4-BE49-F238E27FC236}">
                <a16:creationId xmlns:a16="http://schemas.microsoft.com/office/drawing/2014/main" id="{5084A1DF-5F8C-5895-9BB8-12E97A4E38D9}"/>
              </a:ext>
            </a:extLst>
          </p:cNvPr>
          <p:cNvGrpSpPr/>
          <p:nvPr/>
        </p:nvGrpSpPr>
        <p:grpSpPr>
          <a:xfrm>
            <a:off x="14381693" y="11535235"/>
            <a:ext cx="12330364" cy="6227740"/>
            <a:chOff x="817433" y="16084739"/>
            <a:chExt cx="12330364" cy="6227740"/>
          </a:xfrm>
        </p:grpSpPr>
        <p:sp>
          <p:nvSpPr>
            <p:cNvPr id="42" name="Text Placeholder 16">
              <a:extLst>
                <a:ext uri="{FF2B5EF4-FFF2-40B4-BE49-F238E27FC236}">
                  <a16:creationId xmlns:a16="http://schemas.microsoft.com/office/drawing/2014/main" id="{65AC49A4-94A5-4D5C-F35C-5EF9BC804802}"/>
                </a:ext>
              </a:extLst>
            </p:cNvPr>
            <p:cNvSpPr txBox="1">
              <a:spLocks/>
            </p:cNvSpPr>
            <p:nvPr/>
          </p:nvSpPr>
          <p:spPr>
            <a:xfrm>
              <a:off x="866820" y="19144132"/>
              <a:ext cx="12000078" cy="316834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a:solidFill>
                  <a:schemeClr val="tx1">
                    <a:lumMod val="75000"/>
                    <a:lumOff val="25000"/>
                  </a:schemeClr>
                </a:solidFill>
                <a:latin typeface="Garamond" panose="02020404030301010803" pitchFamily="18" charset="0"/>
              </a:endParaRPr>
            </a:p>
          </p:txBody>
        </p:sp>
        <p:pic>
          <p:nvPicPr>
            <p:cNvPr id="92" name="Picture 91" descr="A blue and orange line graph&#10;&#10;Description automatically generated">
              <a:extLst>
                <a:ext uri="{FF2B5EF4-FFF2-40B4-BE49-F238E27FC236}">
                  <a16:creationId xmlns:a16="http://schemas.microsoft.com/office/drawing/2014/main" id="{EF5FBE3D-15DA-0EF2-15B3-8C89B46E605B}"/>
                </a:ext>
              </a:extLst>
            </p:cNvPr>
            <p:cNvPicPr>
              <a:picLocks/>
            </p:cNvPicPr>
            <p:nvPr/>
          </p:nvPicPr>
          <p:blipFill rotWithShape="1">
            <a:blip r:embed="rId20">
              <a:extLst>
                <a:ext uri="{28A0092B-C50C-407E-A947-70E740481C1C}">
                  <a14:useLocalDpi xmlns:a14="http://schemas.microsoft.com/office/drawing/2010/main" val="0"/>
                </a:ext>
              </a:extLst>
            </a:blip>
            <a:srcRect t="11339"/>
            <a:stretch/>
          </p:blipFill>
          <p:spPr>
            <a:xfrm>
              <a:off x="817433" y="16729346"/>
              <a:ext cx="9525000" cy="4296786"/>
            </a:xfrm>
            <a:prstGeom prst="rect">
              <a:avLst/>
            </a:prstGeom>
          </p:spPr>
        </p:pic>
        <p:sp>
          <p:nvSpPr>
            <p:cNvPr id="93" name="Rectangle 92">
              <a:extLst>
                <a:ext uri="{FF2B5EF4-FFF2-40B4-BE49-F238E27FC236}">
                  <a16:creationId xmlns:a16="http://schemas.microsoft.com/office/drawing/2014/main" id="{F06C560D-6C1D-8507-E972-55F9E1AE52C7}"/>
                </a:ext>
              </a:extLst>
            </p:cNvPr>
            <p:cNvSpPr/>
            <p:nvPr/>
          </p:nvSpPr>
          <p:spPr>
            <a:xfrm>
              <a:off x="2034601" y="20570272"/>
              <a:ext cx="7307580"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EDDEB63B-9C83-E0C8-666C-8C3D0B391CCA}"/>
                </a:ext>
              </a:extLst>
            </p:cNvPr>
            <p:cNvSpPr txBox="1"/>
            <p:nvPr/>
          </p:nvSpPr>
          <p:spPr>
            <a:xfrm>
              <a:off x="2034601" y="20521383"/>
              <a:ext cx="582481" cy="338554"/>
            </a:xfrm>
            <a:prstGeom prst="rect">
              <a:avLst/>
            </a:prstGeom>
            <a:noFill/>
          </p:spPr>
          <p:txBody>
            <a:bodyPr wrap="square" rtlCol="0">
              <a:spAutoFit/>
            </a:bodyPr>
            <a:lstStyle/>
            <a:p>
              <a:r>
                <a:rPr lang="en-US" sz="1600">
                  <a:latin typeface="Garamond" panose="02020404030301010803" pitchFamily="18" charset="0"/>
                </a:rPr>
                <a:t>2021</a:t>
              </a:r>
            </a:p>
          </p:txBody>
        </p:sp>
        <p:sp>
          <p:nvSpPr>
            <p:cNvPr id="95" name="TextBox 94">
              <a:extLst>
                <a:ext uri="{FF2B5EF4-FFF2-40B4-BE49-F238E27FC236}">
                  <a16:creationId xmlns:a16="http://schemas.microsoft.com/office/drawing/2014/main" id="{DC9B360C-F982-A6D0-409B-0555EF01DC2C}"/>
                </a:ext>
              </a:extLst>
            </p:cNvPr>
            <p:cNvSpPr txBox="1"/>
            <p:nvPr/>
          </p:nvSpPr>
          <p:spPr>
            <a:xfrm>
              <a:off x="4313073" y="20521383"/>
              <a:ext cx="582481" cy="338554"/>
            </a:xfrm>
            <a:prstGeom prst="rect">
              <a:avLst/>
            </a:prstGeom>
            <a:noFill/>
          </p:spPr>
          <p:txBody>
            <a:bodyPr wrap="square" rtlCol="0">
              <a:spAutoFit/>
            </a:bodyPr>
            <a:lstStyle/>
            <a:p>
              <a:r>
                <a:rPr lang="en-US" sz="1600">
                  <a:latin typeface="Garamond" panose="02020404030301010803" pitchFamily="18" charset="0"/>
                </a:rPr>
                <a:t>2022</a:t>
              </a:r>
            </a:p>
          </p:txBody>
        </p:sp>
        <p:sp>
          <p:nvSpPr>
            <p:cNvPr id="96" name="TextBox 95">
              <a:extLst>
                <a:ext uri="{FF2B5EF4-FFF2-40B4-BE49-F238E27FC236}">
                  <a16:creationId xmlns:a16="http://schemas.microsoft.com/office/drawing/2014/main" id="{6A849B2C-5D9B-DB27-97A6-3DABE92692D1}"/>
                </a:ext>
              </a:extLst>
            </p:cNvPr>
            <p:cNvSpPr txBox="1"/>
            <p:nvPr/>
          </p:nvSpPr>
          <p:spPr>
            <a:xfrm>
              <a:off x="6591545" y="20521383"/>
              <a:ext cx="582481" cy="338554"/>
            </a:xfrm>
            <a:prstGeom prst="rect">
              <a:avLst/>
            </a:prstGeom>
            <a:noFill/>
          </p:spPr>
          <p:txBody>
            <a:bodyPr wrap="square" rtlCol="0">
              <a:spAutoFit/>
            </a:bodyPr>
            <a:lstStyle/>
            <a:p>
              <a:r>
                <a:rPr lang="en-US" sz="1600">
                  <a:latin typeface="Garamond" panose="02020404030301010803" pitchFamily="18" charset="0"/>
                </a:rPr>
                <a:t>2023</a:t>
              </a:r>
            </a:p>
          </p:txBody>
        </p:sp>
        <p:sp>
          <p:nvSpPr>
            <p:cNvPr id="97" name="TextBox 96">
              <a:extLst>
                <a:ext uri="{FF2B5EF4-FFF2-40B4-BE49-F238E27FC236}">
                  <a16:creationId xmlns:a16="http://schemas.microsoft.com/office/drawing/2014/main" id="{671CBE81-0B71-CB0D-F4C2-FDA0C1CDD2E6}"/>
                </a:ext>
              </a:extLst>
            </p:cNvPr>
            <p:cNvSpPr txBox="1"/>
            <p:nvPr/>
          </p:nvSpPr>
          <p:spPr>
            <a:xfrm>
              <a:off x="8870017" y="20521383"/>
              <a:ext cx="582481" cy="338554"/>
            </a:xfrm>
            <a:prstGeom prst="rect">
              <a:avLst/>
            </a:prstGeom>
            <a:noFill/>
          </p:spPr>
          <p:txBody>
            <a:bodyPr wrap="square" rtlCol="0">
              <a:spAutoFit/>
            </a:bodyPr>
            <a:lstStyle/>
            <a:p>
              <a:r>
                <a:rPr lang="en-US" sz="1600">
                  <a:latin typeface="Garamond" panose="02020404030301010803" pitchFamily="18" charset="0"/>
                </a:rPr>
                <a:t>2024</a:t>
              </a:r>
            </a:p>
          </p:txBody>
        </p:sp>
        <p:grpSp>
          <p:nvGrpSpPr>
            <p:cNvPr id="99" name="Group 98">
              <a:extLst>
                <a:ext uri="{FF2B5EF4-FFF2-40B4-BE49-F238E27FC236}">
                  <a16:creationId xmlns:a16="http://schemas.microsoft.com/office/drawing/2014/main" id="{C6763CBD-540F-7F59-3DD4-8A4189B5280B}"/>
                </a:ext>
              </a:extLst>
            </p:cNvPr>
            <p:cNvGrpSpPr/>
            <p:nvPr/>
          </p:nvGrpSpPr>
          <p:grpSpPr>
            <a:xfrm>
              <a:off x="1439554" y="16838225"/>
              <a:ext cx="662309" cy="3672840"/>
              <a:chOff x="16106823" y="14283579"/>
              <a:chExt cx="662309" cy="3672840"/>
            </a:xfrm>
          </p:grpSpPr>
          <p:sp>
            <p:nvSpPr>
              <p:cNvPr id="105" name="Rectangle 104">
                <a:extLst>
                  <a:ext uri="{FF2B5EF4-FFF2-40B4-BE49-F238E27FC236}">
                    <a16:creationId xmlns:a16="http://schemas.microsoft.com/office/drawing/2014/main" id="{9C964D0F-FCDF-912C-F0D0-70E3F9BC05B9}"/>
                  </a:ext>
                </a:extLst>
              </p:cNvPr>
              <p:cNvSpPr/>
              <p:nvPr/>
            </p:nvSpPr>
            <p:spPr>
              <a:xfrm>
                <a:off x="16126499" y="14283579"/>
                <a:ext cx="484493" cy="3672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06" name="TextBox 105">
                <a:extLst>
                  <a:ext uri="{FF2B5EF4-FFF2-40B4-BE49-F238E27FC236}">
                    <a16:creationId xmlns:a16="http://schemas.microsoft.com/office/drawing/2014/main" id="{CE080AF7-5D0E-9099-56AC-2AD25997446A}"/>
                  </a:ext>
                </a:extLst>
              </p:cNvPr>
              <p:cNvSpPr txBox="1"/>
              <p:nvPr/>
            </p:nvSpPr>
            <p:spPr>
              <a:xfrm>
                <a:off x="16172137" y="16161047"/>
                <a:ext cx="582481" cy="338554"/>
              </a:xfrm>
              <a:prstGeom prst="rect">
                <a:avLst/>
              </a:prstGeom>
              <a:noFill/>
            </p:spPr>
            <p:txBody>
              <a:bodyPr wrap="square" rtlCol="0">
                <a:spAutoFit/>
              </a:bodyPr>
              <a:lstStyle/>
              <a:p>
                <a:r>
                  <a:rPr lang="en-US" sz="1600">
                    <a:latin typeface="Garamond" panose="02020404030301010803" pitchFamily="18" charset="0"/>
                  </a:rPr>
                  <a:t>1.75</a:t>
                </a:r>
              </a:p>
            </p:txBody>
          </p:sp>
          <p:sp>
            <p:nvSpPr>
              <p:cNvPr id="107" name="TextBox 106">
                <a:extLst>
                  <a:ext uri="{FF2B5EF4-FFF2-40B4-BE49-F238E27FC236}">
                    <a16:creationId xmlns:a16="http://schemas.microsoft.com/office/drawing/2014/main" id="{59584EF6-9510-63F5-7544-1308A949CEE9}"/>
                  </a:ext>
                </a:extLst>
              </p:cNvPr>
              <p:cNvSpPr txBox="1"/>
              <p:nvPr/>
            </p:nvSpPr>
            <p:spPr>
              <a:xfrm>
                <a:off x="16157623" y="16795333"/>
                <a:ext cx="582481" cy="338554"/>
              </a:xfrm>
              <a:prstGeom prst="rect">
                <a:avLst/>
              </a:prstGeom>
              <a:noFill/>
            </p:spPr>
            <p:txBody>
              <a:bodyPr wrap="square" rtlCol="0">
                <a:spAutoFit/>
              </a:bodyPr>
              <a:lstStyle/>
              <a:p>
                <a:r>
                  <a:rPr lang="en-US" sz="1600">
                    <a:latin typeface="Garamond" panose="02020404030301010803" pitchFamily="18" charset="0"/>
                  </a:rPr>
                  <a:t>1.40</a:t>
                </a:r>
              </a:p>
            </p:txBody>
          </p:sp>
          <p:sp>
            <p:nvSpPr>
              <p:cNvPr id="108" name="TextBox 107">
                <a:extLst>
                  <a:ext uri="{FF2B5EF4-FFF2-40B4-BE49-F238E27FC236}">
                    <a16:creationId xmlns:a16="http://schemas.microsoft.com/office/drawing/2014/main" id="{F83A1775-F651-DE3E-3908-A8C6A026857B}"/>
                  </a:ext>
                </a:extLst>
              </p:cNvPr>
              <p:cNvSpPr txBox="1"/>
              <p:nvPr/>
            </p:nvSpPr>
            <p:spPr>
              <a:xfrm>
                <a:off x="16106823" y="15385927"/>
                <a:ext cx="582481" cy="338554"/>
              </a:xfrm>
              <a:prstGeom prst="rect">
                <a:avLst/>
              </a:prstGeom>
              <a:noFill/>
            </p:spPr>
            <p:txBody>
              <a:bodyPr wrap="square" rtlCol="0">
                <a:spAutoFit/>
              </a:bodyPr>
              <a:lstStyle/>
              <a:p>
                <a:r>
                  <a:rPr lang="en-US" sz="1600">
                    <a:latin typeface="Garamond" panose="02020404030301010803" pitchFamily="18" charset="0"/>
                  </a:rPr>
                  <a:t>-0.25</a:t>
                </a:r>
              </a:p>
            </p:txBody>
          </p:sp>
          <p:sp>
            <p:nvSpPr>
              <p:cNvPr id="109" name="TextBox 108">
                <a:extLst>
                  <a:ext uri="{FF2B5EF4-FFF2-40B4-BE49-F238E27FC236}">
                    <a16:creationId xmlns:a16="http://schemas.microsoft.com/office/drawing/2014/main" id="{67F3CE79-0C64-F4B4-9DE2-4ADD44109C35}"/>
                  </a:ext>
                </a:extLst>
              </p:cNvPr>
              <p:cNvSpPr txBox="1"/>
              <p:nvPr/>
            </p:nvSpPr>
            <p:spPr>
              <a:xfrm>
                <a:off x="16157623" y="17335277"/>
                <a:ext cx="582481" cy="338554"/>
              </a:xfrm>
              <a:prstGeom prst="rect">
                <a:avLst/>
              </a:prstGeom>
              <a:noFill/>
            </p:spPr>
            <p:txBody>
              <a:bodyPr wrap="square" rtlCol="0">
                <a:spAutoFit/>
              </a:bodyPr>
              <a:lstStyle/>
              <a:p>
                <a:r>
                  <a:rPr lang="en-US" sz="1600">
                    <a:latin typeface="Garamond" panose="02020404030301010803" pitchFamily="18" charset="0"/>
                  </a:rPr>
                  <a:t>1.10</a:t>
                </a:r>
              </a:p>
            </p:txBody>
          </p:sp>
          <p:sp>
            <p:nvSpPr>
              <p:cNvPr id="110" name="TextBox 109">
                <a:extLst>
                  <a:ext uri="{FF2B5EF4-FFF2-40B4-BE49-F238E27FC236}">
                    <a16:creationId xmlns:a16="http://schemas.microsoft.com/office/drawing/2014/main" id="{D7D97346-B7B4-99FE-1415-4BD67632AEA8}"/>
                  </a:ext>
                </a:extLst>
              </p:cNvPr>
              <p:cNvSpPr txBox="1"/>
              <p:nvPr/>
            </p:nvSpPr>
            <p:spPr>
              <a:xfrm>
                <a:off x="16172137" y="14851500"/>
                <a:ext cx="582481" cy="338554"/>
              </a:xfrm>
              <a:prstGeom prst="rect">
                <a:avLst/>
              </a:prstGeom>
              <a:noFill/>
            </p:spPr>
            <p:txBody>
              <a:bodyPr wrap="square" rtlCol="0">
                <a:spAutoFit/>
              </a:bodyPr>
              <a:lstStyle/>
              <a:p>
                <a:r>
                  <a:rPr lang="en-US" sz="1600">
                    <a:latin typeface="Garamond" panose="02020404030301010803" pitchFamily="18" charset="0"/>
                  </a:rPr>
                  <a:t>0.00</a:t>
                </a:r>
              </a:p>
            </p:txBody>
          </p:sp>
          <p:sp>
            <p:nvSpPr>
              <p:cNvPr id="111" name="TextBox 110">
                <a:extLst>
                  <a:ext uri="{FF2B5EF4-FFF2-40B4-BE49-F238E27FC236}">
                    <a16:creationId xmlns:a16="http://schemas.microsoft.com/office/drawing/2014/main" id="{81A9B04A-4F16-BEF6-EE5B-079FCABE61E7}"/>
                  </a:ext>
                </a:extLst>
              </p:cNvPr>
              <p:cNvSpPr txBox="1"/>
              <p:nvPr/>
            </p:nvSpPr>
            <p:spPr>
              <a:xfrm>
                <a:off x="16186651" y="14288045"/>
                <a:ext cx="582481" cy="338554"/>
              </a:xfrm>
              <a:prstGeom prst="rect">
                <a:avLst/>
              </a:prstGeom>
              <a:noFill/>
            </p:spPr>
            <p:txBody>
              <a:bodyPr wrap="square" rtlCol="0">
                <a:spAutoFit/>
              </a:bodyPr>
              <a:lstStyle/>
              <a:p>
                <a:r>
                  <a:rPr lang="en-US" sz="1600">
                    <a:latin typeface="Garamond" panose="02020404030301010803" pitchFamily="18" charset="0"/>
                  </a:rPr>
                  <a:t>0.25</a:t>
                </a:r>
              </a:p>
            </p:txBody>
          </p:sp>
        </p:grpSp>
        <p:sp>
          <p:nvSpPr>
            <p:cNvPr id="100" name="TextBox 99">
              <a:extLst>
                <a:ext uri="{FF2B5EF4-FFF2-40B4-BE49-F238E27FC236}">
                  <a16:creationId xmlns:a16="http://schemas.microsoft.com/office/drawing/2014/main" id="{41808709-4F8D-6643-E9C4-675741E43BB3}"/>
                </a:ext>
              </a:extLst>
            </p:cNvPr>
            <p:cNvSpPr txBox="1"/>
            <p:nvPr/>
          </p:nvSpPr>
          <p:spPr>
            <a:xfrm>
              <a:off x="2563335" y="16454326"/>
              <a:ext cx="6761624" cy="338554"/>
            </a:xfrm>
            <a:prstGeom prst="rect">
              <a:avLst/>
            </a:prstGeom>
            <a:noFill/>
          </p:spPr>
          <p:txBody>
            <a:bodyPr wrap="square" rtlCol="0">
              <a:spAutoFit/>
            </a:bodyPr>
            <a:lstStyle/>
            <a:p>
              <a:pPr algn="ctr"/>
              <a:r>
                <a:rPr lang="en-US" sz="1600">
                  <a:latin typeface="Garamond" panose="02020404030301010803" pitchFamily="18" charset="0"/>
                </a:rPr>
                <a:t>Fig. 3: Sentinel 2 CDOM Index &amp; In Situ Total Nitrogen Concentration (S190 Site)</a:t>
              </a:r>
            </a:p>
          </p:txBody>
        </p:sp>
        <p:sp>
          <p:nvSpPr>
            <p:cNvPr id="101" name="TextBox 100">
              <a:extLst>
                <a:ext uri="{FF2B5EF4-FFF2-40B4-BE49-F238E27FC236}">
                  <a16:creationId xmlns:a16="http://schemas.microsoft.com/office/drawing/2014/main" id="{A13ACA97-5044-0139-961B-86E7BF3A8FFC}"/>
                </a:ext>
              </a:extLst>
            </p:cNvPr>
            <p:cNvSpPr txBox="1"/>
            <p:nvPr/>
          </p:nvSpPr>
          <p:spPr>
            <a:xfrm>
              <a:off x="5404584" y="20649038"/>
              <a:ext cx="1010403" cy="338554"/>
            </a:xfrm>
            <a:prstGeom prst="rect">
              <a:avLst/>
            </a:prstGeom>
            <a:noFill/>
          </p:spPr>
          <p:txBody>
            <a:bodyPr vert="horz" wrap="square" rtlCol="0">
              <a:spAutoFit/>
            </a:bodyPr>
            <a:lstStyle/>
            <a:p>
              <a:r>
                <a:rPr lang="en-US" sz="1600">
                  <a:latin typeface="Garamond" panose="02020404030301010803" pitchFamily="18" charset="0"/>
                </a:rPr>
                <a:t>Date</a:t>
              </a:r>
            </a:p>
          </p:txBody>
        </p:sp>
        <p:sp>
          <p:nvSpPr>
            <p:cNvPr id="103" name="TextBox 102">
              <a:extLst>
                <a:ext uri="{FF2B5EF4-FFF2-40B4-BE49-F238E27FC236}">
                  <a16:creationId xmlns:a16="http://schemas.microsoft.com/office/drawing/2014/main" id="{FDA73B40-66C4-9663-D755-B1B1B126A733}"/>
                </a:ext>
              </a:extLst>
            </p:cNvPr>
            <p:cNvSpPr txBox="1"/>
            <p:nvPr/>
          </p:nvSpPr>
          <p:spPr>
            <a:xfrm>
              <a:off x="974281" y="18695899"/>
              <a:ext cx="677108" cy="1676682"/>
            </a:xfrm>
            <a:prstGeom prst="rect">
              <a:avLst/>
            </a:prstGeom>
            <a:noFill/>
          </p:spPr>
          <p:txBody>
            <a:bodyPr vert="vert270" wrap="square" rtlCol="0">
              <a:spAutoFit/>
            </a:bodyPr>
            <a:lstStyle/>
            <a:p>
              <a:pPr algn="ctr"/>
              <a:r>
                <a:rPr lang="en-US" sz="1600">
                  <a:latin typeface="Garamond" panose="02020404030301010803" pitchFamily="18" charset="0"/>
                </a:rPr>
                <a:t>Total Nitrogen (mg/l)</a:t>
              </a:r>
            </a:p>
          </p:txBody>
        </p:sp>
        <p:sp>
          <p:nvSpPr>
            <p:cNvPr id="104" name="TextBox 103">
              <a:extLst>
                <a:ext uri="{FF2B5EF4-FFF2-40B4-BE49-F238E27FC236}">
                  <a16:creationId xmlns:a16="http://schemas.microsoft.com/office/drawing/2014/main" id="{B5A84280-B0AC-CD82-A3B9-4F74C2ED59EA}"/>
                </a:ext>
              </a:extLst>
            </p:cNvPr>
            <p:cNvSpPr txBox="1"/>
            <p:nvPr/>
          </p:nvSpPr>
          <p:spPr>
            <a:xfrm>
              <a:off x="1220502" y="17053601"/>
              <a:ext cx="430887" cy="826416"/>
            </a:xfrm>
            <a:prstGeom prst="rect">
              <a:avLst/>
            </a:prstGeom>
            <a:noFill/>
          </p:spPr>
          <p:txBody>
            <a:bodyPr vert="vert270" wrap="square" rtlCol="0">
              <a:spAutoFit/>
            </a:bodyPr>
            <a:lstStyle/>
            <a:p>
              <a:r>
                <a:rPr lang="en-US" sz="1600" dirty="0">
                  <a:latin typeface="Garamond" panose="02020404030301010803" pitchFamily="18" charset="0"/>
                </a:rPr>
                <a:t>CDOM</a:t>
              </a:r>
            </a:p>
          </p:txBody>
        </p:sp>
        <p:grpSp>
          <p:nvGrpSpPr>
            <p:cNvPr id="112" name="Group 111">
              <a:extLst>
                <a:ext uri="{FF2B5EF4-FFF2-40B4-BE49-F238E27FC236}">
                  <a16:creationId xmlns:a16="http://schemas.microsoft.com/office/drawing/2014/main" id="{6F95684F-7757-8813-0C92-0874D83BFEB5}"/>
                </a:ext>
              </a:extLst>
            </p:cNvPr>
            <p:cNvGrpSpPr/>
            <p:nvPr/>
          </p:nvGrpSpPr>
          <p:grpSpPr>
            <a:xfrm>
              <a:off x="9630510" y="16509114"/>
              <a:ext cx="2962656" cy="4800600"/>
              <a:chOff x="4752587" y="15504267"/>
              <a:chExt cx="2831594" cy="4572009"/>
            </a:xfrm>
          </p:grpSpPr>
          <p:pic>
            <p:nvPicPr>
              <p:cNvPr id="113" name="Picture 112" descr="A graph of blue lines&#10;&#10;Description automatically generated with medium confidence">
                <a:extLst>
                  <a:ext uri="{FF2B5EF4-FFF2-40B4-BE49-F238E27FC236}">
                    <a16:creationId xmlns:a16="http://schemas.microsoft.com/office/drawing/2014/main" id="{076575C3-8A00-86F3-063C-4D86A27597E5}"/>
                  </a:ext>
                </a:extLst>
              </p:cNvPr>
              <p:cNvPicPr>
                <a:picLocks noChangeAspect="1"/>
              </p:cNvPicPr>
              <p:nvPr/>
            </p:nvPicPr>
            <p:blipFill rotWithShape="1">
              <a:blip r:embed="rId21">
                <a:extLst>
                  <a:ext uri="{28A0092B-C50C-407E-A947-70E740481C1C}">
                    <a14:useLocalDpi xmlns:a14="http://schemas.microsoft.com/office/drawing/2010/main" val="0"/>
                  </a:ext>
                </a:extLst>
              </a:blip>
              <a:srcRect l="-14" t="-257" r="73418" b="257"/>
              <a:stretch/>
            </p:blipFill>
            <p:spPr>
              <a:xfrm>
                <a:off x="5070059" y="15504267"/>
                <a:ext cx="2431957" cy="4572009"/>
              </a:xfrm>
              <a:prstGeom prst="rect">
                <a:avLst/>
              </a:prstGeom>
            </p:spPr>
          </p:pic>
          <p:sp>
            <p:nvSpPr>
              <p:cNvPr id="114" name="Rectangle 113">
                <a:extLst>
                  <a:ext uri="{FF2B5EF4-FFF2-40B4-BE49-F238E27FC236}">
                    <a16:creationId xmlns:a16="http://schemas.microsoft.com/office/drawing/2014/main" id="{41F164CB-9213-E395-3EF3-57F4AE6E9C98}"/>
                  </a:ext>
                </a:extLst>
              </p:cNvPr>
              <p:cNvSpPr/>
              <p:nvPr/>
            </p:nvSpPr>
            <p:spPr>
              <a:xfrm>
                <a:off x="5583931" y="19441545"/>
                <a:ext cx="2000250" cy="448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19BD4123-6F39-F505-8087-C770B2A2B580}"/>
                  </a:ext>
                </a:extLst>
              </p:cNvPr>
              <p:cNvSpPr txBox="1"/>
              <p:nvPr/>
            </p:nvSpPr>
            <p:spPr>
              <a:xfrm>
                <a:off x="5612676" y="19338326"/>
                <a:ext cx="455375" cy="338554"/>
              </a:xfrm>
              <a:prstGeom prst="rect">
                <a:avLst/>
              </a:prstGeom>
              <a:noFill/>
            </p:spPr>
            <p:txBody>
              <a:bodyPr wrap="square" rtlCol="0">
                <a:spAutoFit/>
              </a:bodyPr>
              <a:lstStyle/>
              <a:p>
                <a:r>
                  <a:rPr lang="en-US" sz="1600">
                    <a:latin typeface="Garamond" panose="02020404030301010803" pitchFamily="18" charset="0"/>
                  </a:rPr>
                  <a:t>Jan</a:t>
                </a:r>
              </a:p>
            </p:txBody>
          </p:sp>
          <p:sp>
            <p:nvSpPr>
              <p:cNvPr id="118" name="TextBox 117">
                <a:extLst>
                  <a:ext uri="{FF2B5EF4-FFF2-40B4-BE49-F238E27FC236}">
                    <a16:creationId xmlns:a16="http://schemas.microsoft.com/office/drawing/2014/main" id="{4246EEEC-6752-3FA4-E719-7FF41E44E266}"/>
                  </a:ext>
                </a:extLst>
              </p:cNvPr>
              <p:cNvSpPr txBox="1"/>
              <p:nvPr/>
            </p:nvSpPr>
            <p:spPr>
              <a:xfrm>
                <a:off x="7028253" y="19338326"/>
                <a:ext cx="540456" cy="338554"/>
              </a:xfrm>
              <a:prstGeom prst="rect">
                <a:avLst/>
              </a:prstGeom>
              <a:noFill/>
            </p:spPr>
            <p:txBody>
              <a:bodyPr wrap="square" rtlCol="0">
                <a:spAutoFit/>
              </a:bodyPr>
              <a:lstStyle/>
              <a:p>
                <a:r>
                  <a:rPr lang="en-US" sz="1600">
                    <a:latin typeface="Garamond" panose="02020404030301010803" pitchFamily="18" charset="0"/>
                  </a:rPr>
                  <a:t>Dec</a:t>
                </a:r>
              </a:p>
            </p:txBody>
          </p:sp>
          <p:sp>
            <p:nvSpPr>
              <p:cNvPr id="1026" name="TextBox 1025">
                <a:extLst>
                  <a:ext uri="{FF2B5EF4-FFF2-40B4-BE49-F238E27FC236}">
                    <a16:creationId xmlns:a16="http://schemas.microsoft.com/office/drawing/2014/main" id="{2F72DB40-51C5-16CB-DB18-1824432AF57D}"/>
                  </a:ext>
                </a:extLst>
              </p:cNvPr>
              <p:cNvSpPr txBox="1"/>
              <p:nvPr/>
            </p:nvSpPr>
            <p:spPr>
              <a:xfrm>
                <a:off x="6271905" y="19314161"/>
                <a:ext cx="646503" cy="338554"/>
              </a:xfrm>
              <a:prstGeom prst="rect">
                <a:avLst/>
              </a:prstGeom>
              <a:noFill/>
            </p:spPr>
            <p:txBody>
              <a:bodyPr wrap="square" rtlCol="0">
                <a:spAutoFit/>
              </a:bodyPr>
              <a:lstStyle/>
              <a:p>
                <a:r>
                  <a:rPr lang="en-US" sz="1600">
                    <a:latin typeface="Garamond" panose="02020404030301010803" pitchFamily="18" charset="0"/>
                  </a:rPr>
                  <a:t>June</a:t>
                </a:r>
              </a:p>
            </p:txBody>
          </p:sp>
          <p:sp>
            <p:nvSpPr>
              <p:cNvPr id="1028" name="Rectangle 1027">
                <a:extLst>
                  <a:ext uri="{FF2B5EF4-FFF2-40B4-BE49-F238E27FC236}">
                    <a16:creationId xmlns:a16="http://schemas.microsoft.com/office/drawing/2014/main" id="{F0B34908-26EC-6C00-8D98-554BB4C12FA9}"/>
                  </a:ext>
                </a:extLst>
              </p:cNvPr>
              <p:cNvSpPr/>
              <p:nvPr/>
            </p:nvSpPr>
            <p:spPr>
              <a:xfrm>
                <a:off x="5107182" y="15621670"/>
                <a:ext cx="540452" cy="3685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TextBox 1029">
                <a:extLst>
                  <a:ext uri="{FF2B5EF4-FFF2-40B4-BE49-F238E27FC236}">
                    <a16:creationId xmlns:a16="http://schemas.microsoft.com/office/drawing/2014/main" id="{3A548CAA-08C4-8279-5580-E7EC273736F8}"/>
                  </a:ext>
                </a:extLst>
              </p:cNvPr>
              <p:cNvSpPr txBox="1"/>
              <p:nvPr/>
            </p:nvSpPr>
            <p:spPr>
              <a:xfrm>
                <a:off x="5281537" y="16916975"/>
                <a:ext cx="540456" cy="338554"/>
              </a:xfrm>
              <a:prstGeom prst="rect">
                <a:avLst/>
              </a:prstGeom>
              <a:noFill/>
            </p:spPr>
            <p:txBody>
              <a:bodyPr wrap="square" rtlCol="0">
                <a:spAutoFit/>
              </a:bodyPr>
              <a:lstStyle/>
              <a:p>
                <a:r>
                  <a:rPr lang="en-US" sz="1600">
                    <a:latin typeface="Garamond" panose="02020404030301010803" pitchFamily="18" charset="0"/>
                  </a:rPr>
                  <a:t>-0.1</a:t>
                </a:r>
              </a:p>
            </p:txBody>
          </p:sp>
          <p:sp>
            <p:nvSpPr>
              <p:cNvPr id="1031" name="TextBox 1030">
                <a:extLst>
                  <a:ext uri="{FF2B5EF4-FFF2-40B4-BE49-F238E27FC236}">
                    <a16:creationId xmlns:a16="http://schemas.microsoft.com/office/drawing/2014/main" id="{5AB6FE7A-94DF-2AB3-68F5-60DBAF56FF7C}"/>
                  </a:ext>
                </a:extLst>
              </p:cNvPr>
              <p:cNvSpPr txBox="1"/>
              <p:nvPr/>
            </p:nvSpPr>
            <p:spPr>
              <a:xfrm>
                <a:off x="5323875" y="16374942"/>
                <a:ext cx="538623" cy="338554"/>
              </a:xfrm>
              <a:prstGeom prst="rect">
                <a:avLst/>
              </a:prstGeom>
              <a:noFill/>
            </p:spPr>
            <p:txBody>
              <a:bodyPr wrap="square" rtlCol="0">
                <a:spAutoFit/>
              </a:bodyPr>
              <a:lstStyle/>
              <a:p>
                <a:r>
                  <a:rPr lang="en-US" sz="1600">
                    <a:latin typeface="Garamond" panose="02020404030301010803" pitchFamily="18" charset="0"/>
                  </a:rPr>
                  <a:t>0.0</a:t>
                </a:r>
              </a:p>
            </p:txBody>
          </p:sp>
          <p:sp>
            <p:nvSpPr>
              <p:cNvPr id="1032" name="TextBox 1031">
                <a:extLst>
                  <a:ext uri="{FF2B5EF4-FFF2-40B4-BE49-F238E27FC236}">
                    <a16:creationId xmlns:a16="http://schemas.microsoft.com/office/drawing/2014/main" id="{ADD1C894-6C2E-EF33-A44E-22653BCCBBF2}"/>
                  </a:ext>
                </a:extLst>
              </p:cNvPr>
              <p:cNvSpPr txBox="1"/>
              <p:nvPr/>
            </p:nvSpPr>
            <p:spPr>
              <a:xfrm>
                <a:off x="5332118" y="15854316"/>
                <a:ext cx="540456" cy="338554"/>
              </a:xfrm>
              <a:prstGeom prst="rect">
                <a:avLst/>
              </a:prstGeom>
              <a:noFill/>
            </p:spPr>
            <p:txBody>
              <a:bodyPr wrap="square" rtlCol="0">
                <a:spAutoFit/>
              </a:bodyPr>
              <a:lstStyle/>
              <a:p>
                <a:r>
                  <a:rPr lang="en-US" sz="1600">
                    <a:latin typeface="Garamond" panose="02020404030301010803" pitchFamily="18" charset="0"/>
                  </a:rPr>
                  <a:t>0.1</a:t>
                </a:r>
              </a:p>
            </p:txBody>
          </p:sp>
          <p:sp>
            <p:nvSpPr>
              <p:cNvPr id="1033" name="TextBox 1032">
                <a:extLst>
                  <a:ext uri="{FF2B5EF4-FFF2-40B4-BE49-F238E27FC236}">
                    <a16:creationId xmlns:a16="http://schemas.microsoft.com/office/drawing/2014/main" id="{13D7FC7E-D36C-5C47-A4C4-3C80FCF745AE}"/>
                  </a:ext>
                </a:extLst>
              </p:cNvPr>
              <p:cNvSpPr txBox="1"/>
              <p:nvPr/>
            </p:nvSpPr>
            <p:spPr>
              <a:xfrm>
                <a:off x="5281537" y="18921434"/>
                <a:ext cx="540456" cy="338554"/>
              </a:xfrm>
              <a:prstGeom prst="rect">
                <a:avLst/>
              </a:prstGeom>
              <a:noFill/>
            </p:spPr>
            <p:txBody>
              <a:bodyPr wrap="square" rtlCol="0">
                <a:spAutoFit/>
              </a:bodyPr>
              <a:lstStyle/>
              <a:p>
                <a:r>
                  <a:rPr lang="en-US" sz="1600">
                    <a:latin typeface="Garamond" panose="02020404030301010803" pitchFamily="18" charset="0"/>
                  </a:rPr>
                  <a:t>-0.1</a:t>
                </a:r>
              </a:p>
            </p:txBody>
          </p:sp>
          <p:sp>
            <p:nvSpPr>
              <p:cNvPr id="1034" name="TextBox 1033">
                <a:extLst>
                  <a:ext uri="{FF2B5EF4-FFF2-40B4-BE49-F238E27FC236}">
                    <a16:creationId xmlns:a16="http://schemas.microsoft.com/office/drawing/2014/main" id="{37E505AB-CC64-8DFA-D8B7-0387FDB8978C}"/>
                  </a:ext>
                </a:extLst>
              </p:cNvPr>
              <p:cNvSpPr txBox="1"/>
              <p:nvPr/>
            </p:nvSpPr>
            <p:spPr>
              <a:xfrm>
                <a:off x="5333400" y="18446076"/>
                <a:ext cx="538623" cy="338554"/>
              </a:xfrm>
              <a:prstGeom prst="rect">
                <a:avLst/>
              </a:prstGeom>
              <a:noFill/>
            </p:spPr>
            <p:txBody>
              <a:bodyPr wrap="square" rtlCol="0">
                <a:spAutoFit/>
              </a:bodyPr>
              <a:lstStyle/>
              <a:p>
                <a:r>
                  <a:rPr lang="en-US" sz="1600">
                    <a:latin typeface="Garamond" panose="02020404030301010803" pitchFamily="18" charset="0"/>
                  </a:rPr>
                  <a:t>0.0</a:t>
                </a:r>
              </a:p>
            </p:txBody>
          </p:sp>
          <p:sp>
            <p:nvSpPr>
              <p:cNvPr id="1035" name="TextBox 1034">
                <a:extLst>
                  <a:ext uri="{FF2B5EF4-FFF2-40B4-BE49-F238E27FC236}">
                    <a16:creationId xmlns:a16="http://schemas.microsoft.com/office/drawing/2014/main" id="{BB2007D8-105E-5816-DE07-6A4DB742FF10}"/>
                  </a:ext>
                </a:extLst>
              </p:cNvPr>
              <p:cNvSpPr txBox="1"/>
              <p:nvPr/>
            </p:nvSpPr>
            <p:spPr>
              <a:xfrm>
                <a:off x="5351168" y="17934975"/>
                <a:ext cx="540456" cy="338554"/>
              </a:xfrm>
              <a:prstGeom prst="rect">
                <a:avLst/>
              </a:prstGeom>
              <a:noFill/>
            </p:spPr>
            <p:txBody>
              <a:bodyPr wrap="square" rtlCol="0">
                <a:spAutoFit/>
              </a:bodyPr>
              <a:lstStyle/>
              <a:p>
                <a:r>
                  <a:rPr lang="en-US" sz="1600">
                    <a:latin typeface="Garamond" panose="02020404030301010803" pitchFamily="18" charset="0"/>
                  </a:rPr>
                  <a:t>0.1</a:t>
                </a:r>
              </a:p>
            </p:txBody>
          </p:sp>
          <p:cxnSp>
            <p:nvCxnSpPr>
              <p:cNvPr id="1036" name="Straight Connector 1035">
                <a:extLst>
                  <a:ext uri="{FF2B5EF4-FFF2-40B4-BE49-F238E27FC236}">
                    <a16:creationId xmlns:a16="http://schemas.microsoft.com/office/drawing/2014/main" id="{C342750E-7FB5-8131-7FB2-B51139ED8430}"/>
                  </a:ext>
                </a:extLst>
              </p:cNvPr>
              <p:cNvCxnSpPr>
                <a:cxnSpLocks/>
              </p:cNvCxnSpPr>
              <p:nvPr/>
            </p:nvCxnSpPr>
            <p:spPr>
              <a:xfrm>
                <a:off x="7506704" y="15733185"/>
                <a:ext cx="610" cy="3621024"/>
              </a:xfrm>
              <a:prstGeom prst="line">
                <a:avLst/>
              </a:prstGeom>
              <a:ln w="12700"/>
            </p:spPr>
            <p:style>
              <a:lnRef idx="1">
                <a:schemeClr val="dk1"/>
              </a:lnRef>
              <a:fillRef idx="0">
                <a:schemeClr val="dk1"/>
              </a:fillRef>
              <a:effectRef idx="0">
                <a:schemeClr val="dk1"/>
              </a:effectRef>
              <a:fontRef idx="minor">
                <a:schemeClr val="tx1"/>
              </a:fontRef>
            </p:style>
          </p:cxnSp>
          <p:sp>
            <p:nvSpPr>
              <p:cNvPr id="1037" name="TextBox 1036">
                <a:extLst>
                  <a:ext uri="{FF2B5EF4-FFF2-40B4-BE49-F238E27FC236}">
                    <a16:creationId xmlns:a16="http://schemas.microsoft.com/office/drawing/2014/main" id="{C0DE8495-64A5-E055-E550-DAC65881D738}"/>
                  </a:ext>
                </a:extLst>
              </p:cNvPr>
              <p:cNvSpPr txBox="1"/>
              <p:nvPr/>
            </p:nvSpPr>
            <p:spPr>
              <a:xfrm>
                <a:off x="4790530" y="17813422"/>
                <a:ext cx="677108" cy="1494135"/>
              </a:xfrm>
              <a:prstGeom prst="rect">
                <a:avLst/>
              </a:prstGeom>
              <a:noFill/>
            </p:spPr>
            <p:txBody>
              <a:bodyPr vert="vert270" wrap="square" rtlCol="0">
                <a:spAutoFit/>
              </a:bodyPr>
              <a:lstStyle/>
              <a:p>
                <a:pPr algn="ctr"/>
                <a:r>
                  <a:rPr lang="en-US" sz="1600">
                    <a:latin typeface="Garamond" panose="02020404030301010803" pitchFamily="18" charset="0"/>
                  </a:rPr>
                  <a:t>TN Seasonal Component</a:t>
                </a:r>
              </a:p>
            </p:txBody>
          </p:sp>
          <p:sp>
            <p:nvSpPr>
              <p:cNvPr id="1038" name="TextBox 1037">
                <a:extLst>
                  <a:ext uri="{FF2B5EF4-FFF2-40B4-BE49-F238E27FC236}">
                    <a16:creationId xmlns:a16="http://schemas.microsoft.com/office/drawing/2014/main" id="{8E037925-8511-7EC8-AA53-2F37D5689382}"/>
                  </a:ext>
                </a:extLst>
              </p:cNvPr>
              <p:cNvSpPr txBox="1"/>
              <p:nvPr/>
            </p:nvSpPr>
            <p:spPr>
              <a:xfrm>
                <a:off x="4752587" y="15818067"/>
                <a:ext cx="677108" cy="1494135"/>
              </a:xfrm>
              <a:prstGeom prst="rect">
                <a:avLst/>
              </a:prstGeom>
              <a:noFill/>
            </p:spPr>
            <p:txBody>
              <a:bodyPr vert="vert270" wrap="square" rtlCol="0">
                <a:spAutoFit/>
              </a:bodyPr>
              <a:lstStyle/>
              <a:p>
                <a:pPr algn="ctr"/>
                <a:r>
                  <a:rPr lang="en-US" sz="1600">
                    <a:latin typeface="Garamond" panose="02020404030301010803" pitchFamily="18" charset="0"/>
                  </a:rPr>
                  <a:t>CDOM Seasonal Component</a:t>
                </a:r>
              </a:p>
            </p:txBody>
          </p:sp>
          <p:sp>
            <p:nvSpPr>
              <p:cNvPr id="1039" name="Rectangle 1038">
                <a:extLst>
                  <a:ext uri="{FF2B5EF4-FFF2-40B4-BE49-F238E27FC236}">
                    <a16:creationId xmlns:a16="http://schemas.microsoft.com/office/drawing/2014/main" id="{013B86CE-F5DD-7637-2CCD-5D9FBF1C5FA7}"/>
                  </a:ext>
                </a:extLst>
              </p:cNvPr>
              <p:cNvSpPr/>
              <p:nvPr/>
            </p:nvSpPr>
            <p:spPr>
              <a:xfrm>
                <a:off x="7398344" y="17430522"/>
                <a:ext cx="173109" cy="2381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3" name="TextBox 1042">
              <a:extLst>
                <a:ext uri="{FF2B5EF4-FFF2-40B4-BE49-F238E27FC236}">
                  <a16:creationId xmlns:a16="http://schemas.microsoft.com/office/drawing/2014/main" id="{30D01FC1-F9C2-C9B6-AD7C-5F4B13587702}"/>
                </a:ext>
              </a:extLst>
            </p:cNvPr>
            <p:cNvSpPr txBox="1"/>
            <p:nvPr/>
          </p:nvSpPr>
          <p:spPr>
            <a:xfrm>
              <a:off x="9773635" y="16084739"/>
              <a:ext cx="3374162" cy="584775"/>
            </a:xfrm>
            <a:prstGeom prst="rect">
              <a:avLst/>
            </a:prstGeom>
            <a:noFill/>
          </p:spPr>
          <p:txBody>
            <a:bodyPr wrap="square" rtlCol="0">
              <a:spAutoFit/>
            </a:bodyPr>
            <a:lstStyle/>
            <a:p>
              <a:pPr algn="ctr"/>
              <a:r>
                <a:rPr lang="en-US" sz="1600" dirty="0">
                  <a:latin typeface="Garamond" panose="02020404030301010803" pitchFamily="18" charset="0"/>
                </a:rPr>
                <a:t>Fig. 4: CDOM &amp; TN Seasonal Decomposition</a:t>
              </a:r>
            </a:p>
          </p:txBody>
        </p:sp>
      </p:grpSp>
      <p:grpSp>
        <p:nvGrpSpPr>
          <p:cNvPr id="60" name="Group 59">
            <a:extLst>
              <a:ext uri="{FF2B5EF4-FFF2-40B4-BE49-F238E27FC236}">
                <a16:creationId xmlns:a16="http://schemas.microsoft.com/office/drawing/2014/main" id="{BAD16EEC-2BBE-7B35-CCA4-306EA4D7EE8F}"/>
              </a:ext>
            </a:extLst>
          </p:cNvPr>
          <p:cNvGrpSpPr/>
          <p:nvPr/>
        </p:nvGrpSpPr>
        <p:grpSpPr>
          <a:xfrm>
            <a:off x="22564385" y="20687835"/>
            <a:ext cx="4398368" cy="1598463"/>
            <a:chOff x="9393171" y="5013041"/>
            <a:chExt cx="4398368" cy="1598463"/>
          </a:xfrm>
        </p:grpSpPr>
        <p:pic>
          <p:nvPicPr>
            <p:cNvPr id="63" name="Picture 62" descr="A screenshot of a computer screen&#10;&#10;Description automatically generated">
              <a:extLst>
                <a:ext uri="{FF2B5EF4-FFF2-40B4-BE49-F238E27FC236}">
                  <a16:creationId xmlns:a16="http://schemas.microsoft.com/office/drawing/2014/main" id="{81EA8076-ADC3-A8B9-BA4A-A0E83E57E4D5}"/>
                </a:ext>
              </a:extLst>
            </p:cNvPr>
            <p:cNvPicPr>
              <a:picLocks noChangeAspect="1"/>
            </p:cNvPicPr>
            <p:nvPr/>
          </p:nvPicPr>
          <p:blipFill rotWithShape="1">
            <a:blip r:embed="rId22"/>
            <a:srcRect l="71865" t="78329" r="24539" b="13408"/>
            <a:stretch/>
          </p:blipFill>
          <p:spPr>
            <a:xfrm>
              <a:off x="9393171" y="5285754"/>
              <a:ext cx="434237" cy="811360"/>
            </a:xfrm>
            <a:prstGeom prst="rect">
              <a:avLst/>
            </a:prstGeom>
          </p:spPr>
        </p:pic>
        <p:grpSp>
          <p:nvGrpSpPr>
            <p:cNvPr id="76" name="Group 75">
              <a:extLst>
                <a:ext uri="{FF2B5EF4-FFF2-40B4-BE49-F238E27FC236}">
                  <a16:creationId xmlns:a16="http://schemas.microsoft.com/office/drawing/2014/main" id="{AF46ECA5-45DF-5852-2DAF-138FADDD14BA}"/>
                </a:ext>
              </a:extLst>
            </p:cNvPr>
            <p:cNvGrpSpPr/>
            <p:nvPr/>
          </p:nvGrpSpPr>
          <p:grpSpPr>
            <a:xfrm>
              <a:off x="9397659" y="6185086"/>
              <a:ext cx="4393880" cy="426418"/>
              <a:chOff x="9397659" y="6185086"/>
              <a:chExt cx="4393880" cy="426418"/>
            </a:xfrm>
          </p:grpSpPr>
          <p:pic>
            <p:nvPicPr>
              <p:cNvPr id="1041" name="Picture 1040" descr="A black screen with white lines&#10;&#10;Description automatically generated">
                <a:extLst>
                  <a:ext uri="{FF2B5EF4-FFF2-40B4-BE49-F238E27FC236}">
                    <a16:creationId xmlns:a16="http://schemas.microsoft.com/office/drawing/2014/main" id="{1F24372B-CA97-6140-CD6D-FCCC9952057A}"/>
                  </a:ext>
                </a:extLst>
              </p:cNvPr>
              <p:cNvPicPr>
                <a:picLocks noChangeAspect="1"/>
              </p:cNvPicPr>
              <p:nvPr/>
            </p:nvPicPr>
            <p:blipFill rotWithShape="1">
              <a:blip r:embed="rId23"/>
              <a:srcRect l="71508" t="95168" r="5543" b="1993"/>
              <a:stretch/>
            </p:blipFill>
            <p:spPr>
              <a:xfrm>
                <a:off x="9424037" y="6424404"/>
                <a:ext cx="1995343" cy="187100"/>
              </a:xfrm>
              <a:prstGeom prst="rect">
                <a:avLst/>
              </a:prstGeom>
              <a:ln w="12700">
                <a:noFill/>
              </a:ln>
            </p:spPr>
          </p:pic>
          <p:sp>
            <p:nvSpPr>
              <p:cNvPr id="1044" name="TextBox 3">
                <a:extLst>
                  <a:ext uri="{FF2B5EF4-FFF2-40B4-BE49-F238E27FC236}">
                    <a16:creationId xmlns:a16="http://schemas.microsoft.com/office/drawing/2014/main" id="{98E9ED09-FDA0-CB2F-153F-C8094D8E8684}"/>
                  </a:ext>
                </a:extLst>
              </p:cNvPr>
              <p:cNvSpPr txBox="1"/>
              <p:nvPr/>
            </p:nvSpPr>
            <p:spPr>
              <a:xfrm>
                <a:off x="9397659" y="6214023"/>
                <a:ext cx="23283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solidFill>
                      <a:schemeClr val="tx1">
                        <a:lumMod val="76000"/>
                        <a:lumOff val="24000"/>
                      </a:schemeClr>
                    </a:solidFill>
                    <a:latin typeface="Century Gothic"/>
                  </a:rPr>
                  <a:t>0</a:t>
                </a:r>
              </a:p>
            </p:txBody>
          </p:sp>
          <p:sp>
            <p:nvSpPr>
              <p:cNvPr id="1045" name="TextBox 5">
                <a:extLst>
                  <a:ext uri="{FF2B5EF4-FFF2-40B4-BE49-F238E27FC236}">
                    <a16:creationId xmlns:a16="http://schemas.microsoft.com/office/drawing/2014/main" id="{0F74BFDA-20A7-7D6A-E3E7-37FFE6D980A2}"/>
                  </a:ext>
                </a:extLst>
              </p:cNvPr>
              <p:cNvSpPr txBox="1"/>
              <p:nvPr/>
            </p:nvSpPr>
            <p:spPr>
              <a:xfrm>
                <a:off x="10178949" y="6185086"/>
                <a:ext cx="45468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solidFill>
                      <a:schemeClr val="tx1">
                        <a:lumMod val="76000"/>
                        <a:lumOff val="24000"/>
                      </a:schemeClr>
                    </a:solidFill>
                    <a:latin typeface="Century Gothic"/>
                  </a:rPr>
                  <a:t>0.1</a:t>
                </a:r>
              </a:p>
            </p:txBody>
          </p:sp>
          <p:sp>
            <p:nvSpPr>
              <p:cNvPr id="1046" name="TextBox 6">
                <a:extLst>
                  <a:ext uri="{FF2B5EF4-FFF2-40B4-BE49-F238E27FC236}">
                    <a16:creationId xmlns:a16="http://schemas.microsoft.com/office/drawing/2014/main" id="{0AD4C462-3861-5B6F-EB1D-D3D2E2BC7750}"/>
                  </a:ext>
                </a:extLst>
              </p:cNvPr>
              <p:cNvSpPr txBox="1"/>
              <p:nvPr/>
            </p:nvSpPr>
            <p:spPr>
              <a:xfrm>
                <a:off x="11048339" y="6211022"/>
                <a:ext cx="27432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6000"/>
                        <a:lumOff val="24000"/>
                      </a:schemeClr>
                    </a:solidFill>
                    <a:latin typeface="Century Gothic"/>
                  </a:rPr>
                  <a:t>0.2 Kilometers</a:t>
                </a:r>
                <a:endParaRPr lang="en-US" dirty="0">
                  <a:solidFill>
                    <a:schemeClr val="tx1">
                      <a:lumMod val="76000"/>
                      <a:lumOff val="24000"/>
                    </a:schemeClr>
                  </a:solidFill>
                </a:endParaRPr>
              </a:p>
            </p:txBody>
          </p:sp>
        </p:grpSp>
        <p:sp>
          <p:nvSpPr>
            <p:cNvPr id="77" name="TextBox 10">
              <a:extLst>
                <a:ext uri="{FF2B5EF4-FFF2-40B4-BE49-F238E27FC236}">
                  <a16:creationId xmlns:a16="http://schemas.microsoft.com/office/drawing/2014/main" id="{903CCC3C-0CD9-9944-2F0E-45221B6F882D}"/>
                </a:ext>
              </a:extLst>
            </p:cNvPr>
            <p:cNvSpPr txBox="1"/>
            <p:nvPr/>
          </p:nvSpPr>
          <p:spPr>
            <a:xfrm>
              <a:off x="9821422" y="5283118"/>
              <a:ext cx="27432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6000"/>
                      <a:lumOff val="24000"/>
                    </a:schemeClr>
                  </a:solidFill>
                  <a:latin typeface="Century Gothic"/>
                </a:rPr>
                <a:t>High</a:t>
              </a:r>
              <a:endParaRPr lang="en-US">
                <a:solidFill>
                  <a:schemeClr val="tx1">
                    <a:lumMod val="76000"/>
                    <a:lumOff val="24000"/>
                  </a:schemeClr>
                </a:solidFill>
              </a:endParaRPr>
            </a:p>
          </p:txBody>
        </p:sp>
        <p:sp>
          <p:nvSpPr>
            <p:cNvPr id="83" name="TextBox 12">
              <a:extLst>
                <a:ext uri="{FF2B5EF4-FFF2-40B4-BE49-F238E27FC236}">
                  <a16:creationId xmlns:a16="http://schemas.microsoft.com/office/drawing/2014/main" id="{07E927CB-017C-068B-BE5C-442B166D918B}"/>
                </a:ext>
              </a:extLst>
            </p:cNvPr>
            <p:cNvSpPr txBox="1"/>
            <p:nvPr/>
          </p:nvSpPr>
          <p:spPr>
            <a:xfrm>
              <a:off x="9821422" y="5823270"/>
              <a:ext cx="27432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6000"/>
                      <a:lumOff val="24000"/>
                    </a:schemeClr>
                  </a:solidFill>
                  <a:latin typeface="Century Gothic"/>
                </a:rPr>
                <a:t>Low</a:t>
              </a:r>
              <a:endParaRPr lang="en-US" dirty="0">
                <a:solidFill>
                  <a:schemeClr val="tx1">
                    <a:lumMod val="76000"/>
                    <a:lumOff val="24000"/>
                  </a:schemeClr>
                </a:solidFill>
              </a:endParaRPr>
            </a:p>
          </p:txBody>
        </p:sp>
        <p:sp>
          <p:nvSpPr>
            <p:cNvPr id="88" name="TextBox 13">
              <a:extLst>
                <a:ext uri="{FF2B5EF4-FFF2-40B4-BE49-F238E27FC236}">
                  <a16:creationId xmlns:a16="http://schemas.microsoft.com/office/drawing/2014/main" id="{59E0DA7B-0854-89AE-3FBF-44735BCEFFB4}"/>
                </a:ext>
              </a:extLst>
            </p:cNvPr>
            <p:cNvSpPr txBox="1"/>
            <p:nvPr/>
          </p:nvSpPr>
          <p:spPr>
            <a:xfrm>
              <a:off x="9397016" y="5013041"/>
              <a:ext cx="27432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6000"/>
                      <a:lumOff val="24000"/>
                    </a:schemeClr>
                  </a:solidFill>
                  <a:latin typeface="Century Gothic"/>
                </a:rPr>
                <a:t>NDCI Value</a:t>
              </a:r>
              <a:endParaRPr lang="en-US">
                <a:solidFill>
                  <a:schemeClr val="tx1">
                    <a:lumMod val="76000"/>
                    <a:lumOff val="24000"/>
                  </a:schemeClr>
                </a:solidFill>
              </a:endParaRPr>
            </a:p>
          </p:txBody>
        </p:sp>
      </p:grpSp>
      <p:grpSp>
        <p:nvGrpSpPr>
          <p:cNvPr id="1140" name="Group 1139">
            <a:extLst>
              <a:ext uri="{FF2B5EF4-FFF2-40B4-BE49-F238E27FC236}">
                <a16:creationId xmlns:a16="http://schemas.microsoft.com/office/drawing/2014/main" id="{E43B84C0-72FF-DF9C-1027-460EABEEC103}"/>
              </a:ext>
            </a:extLst>
          </p:cNvPr>
          <p:cNvGrpSpPr/>
          <p:nvPr/>
        </p:nvGrpSpPr>
        <p:grpSpPr>
          <a:xfrm>
            <a:off x="14835529" y="22953631"/>
            <a:ext cx="6979988" cy="650707"/>
            <a:chOff x="15654959" y="17311480"/>
            <a:chExt cx="6075572" cy="650707"/>
          </a:xfrm>
        </p:grpSpPr>
        <p:sp>
          <p:nvSpPr>
            <p:cNvPr id="45" name="TextBox 44">
              <a:extLst>
                <a:ext uri="{FF2B5EF4-FFF2-40B4-BE49-F238E27FC236}">
                  <a16:creationId xmlns:a16="http://schemas.microsoft.com/office/drawing/2014/main" id="{FBB13E0B-423B-4760-857B-FE2A09B417FA}"/>
                </a:ext>
              </a:extLst>
            </p:cNvPr>
            <p:cNvSpPr txBox="1"/>
            <p:nvPr/>
          </p:nvSpPr>
          <p:spPr>
            <a:xfrm>
              <a:off x="15654959" y="17311480"/>
              <a:ext cx="13052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rPr>
                <a:t>Maxar True Color</a:t>
              </a:r>
            </a:p>
          </p:txBody>
        </p:sp>
        <p:sp>
          <p:nvSpPr>
            <p:cNvPr id="56" name="TextBox 55">
              <a:extLst>
                <a:ext uri="{FF2B5EF4-FFF2-40B4-BE49-F238E27FC236}">
                  <a16:creationId xmlns:a16="http://schemas.microsoft.com/office/drawing/2014/main" id="{A5748F3C-0DA1-A68F-C2F5-5D26DEBE2BCE}"/>
                </a:ext>
              </a:extLst>
            </p:cNvPr>
            <p:cNvSpPr txBox="1"/>
            <p:nvPr/>
          </p:nvSpPr>
          <p:spPr>
            <a:xfrm>
              <a:off x="17376871" y="17315856"/>
              <a:ext cx="9090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rPr>
                <a:t>Maxar NDCI</a:t>
              </a:r>
            </a:p>
          </p:txBody>
        </p:sp>
        <p:sp>
          <p:nvSpPr>
            <p:cNvPr id="57" name="TextBox 56">
              <a:extLst>
                <a:ext uri="{FF2B5EF4-FFF2-40B4-BE49-F238E27FC236}">
                  <a16:creationId xmlns:a16="http://schemas.microsoft.com/office/drawing/2014/main" id="{9F2227A0-7B9C-A374-A8EF-EEC49E0C021D}"/>
                </a:ext>
              </a:extLst>
            </p:cNvPr>
            <p:cNvSpPr txBox="1"/>
            <p:nvPr/>
          </p:nvSpPr>
          <p:spPr>
            <a:xfrm>
              <a:off x="18754205" y="17311480"/>
              <a:ext cx="14910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rPr>
                <a:t>Sentinel-2 </a:t>
              </a:r>
            </a:p>
            <a:p>
              <a:pPr algn="ctr"/>
              <a:r>
                <a:rPr lang="en-US" dirty="0">
                  <a:solidFill>
                    <a:schemeClr val="tx1">
                      <a:lumMod val="75000"/>
                      <a:lumOff val="25000"/>
                    </a:schemeClr>
                  </a:solidFill>
                </a:rPr>
                <a:t>True Color</a:t>
              </a:r>
            </a:p>
          </p:txBody>
        </p:sp>
        <p:sp>
          <p:nvSpPr>
            <p:cNvPr id="58" name="TextBox 57">
              <a:extLst>
                <a:ext uri="{FF2B5EF4-FFF2-40B4-BE49-F238E27FC236}">
                  <a16:creationId xmlns:a16="http://schemas.microsoft.com/office/drawing/2014/main" id="{964D2657-7192-1584-CD5E-194392AFBA44}"/>
                </a:ext>
              </a:extLst>
            </p:cNvPr>
            <p:cNvSpPr txBox="1"/>
            <p:nvPr/>
          </p:nvSpPr>
          <p:spPr>
            <a:xfrm>
              <a:off x="20425275" y="17311480"/>
              <a:ext cx="13052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rPr>
                <a:t>Sentinel-2 </a:t>
              </a:r>
            </a:p>
            <a:p>
              <a:pPr algn="ctr"/>
              <a:r>
                <a:rPr lang="en-US" dirty="0">
                  <a:solidFill>
                    <a:schemeClr val="tx1">
                      <a:lumMod val="75000"/>
                      <a:lumOff val="25000"/>
                    </a:schemeClr>
                  </a:solidFill>
                </a:rPr>
                <a:t>NDCI</a:t>
              </a:r>
            </a:p>
          </p:txBody>
        </p:sp>
      </p:grpSp>
      <p:sp>
        <p:nvSpPr>
          <p:cNvPr id="81" name="Rectangle 80">
            <a:extLst>
              <a:ext uri="{FF2B5EF4-FFF2-40B4-BE49-F238E27FC236}">
                <a16:creationId xmlns:a16="http://schemas.microsoft.com/office/drawing/2014/main" id="{9148A71F-EA66-8E68-813B-E3803C213DC2}"/>
              </a:ext>
            </a:extLst>
          </p:cNvPr>
          <p:cNvSpPr/>
          <p:nvPr/>
        </p:nvSpPr>
        <p:spPr>
          <a:xfrm>
            <a:off x="22543333" y="17789227"/>
            <a:ext cx="3969711" cy="27413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Garamond" panose="02020404030301010803" pitchFamily="18" charset="0"/>
              </a:rPr>
              <a:t>Fig. 5. Comparison demonstrates the greater feasibility of using commercial data for monitoring algal blooms in the BCR canal system. </a:t>
            </a:r>
            <a:r>
              <a:rPr lang="en-US" sz="1600" dirty="0">
                <a:solidFill>
                  <a:schemeClr val="tx1"/>
                </a:solidFill>
                <a:latin typeface="Garamond" panose="02020404030301010803" pitchFamily="18" charset="0"/>
                <a:cs typeface="Calibri"/>
              </a:rPr>
              <a:t>D</a:t>
            </a:r>
            <a:r>
              <a:rPr lang="en-US" sz="1600" dirty="0">
                <a:solidFill>
                  <a:schemeClr val="tx1"/>
                </a:solidFill>
                <a:latin typeface="Garamond" panose="02020404030301010803" pitchFamily="18" charset="0"/>
                <a:ea typeface="Calibri"/>
                <a:cs typeface="Calibri"/>
              </a:rPr>
              <a:t>ue to legal reasons, the left image is not actually showing Maxar imagery or an index deriver from Maxar imagery. Instead, it is showing a photoshopped image to depict the capabilities of Maxar for this application. The image resembles the results we were able to achieve with Maxar WorlView-3</a:t>
            </a:r>
            <a:r>
              <a:rPr lang="en-US" sz="1100" dirty="0">
                <a:ea typeface="Calibri"/>
                <a:cs typeface="Calibri"/>
              </a:rPr>
              <a:t>Maxar.</a:t>
            </a:r>
            <a:r>
              <a:rPr lang="en-US" sz="1600" dirty="0">
                <a:solidFill>
                  <a:schemeClr val="tx1"/>
                </a:solidFill>
                <a:latin typeface="Garamond" panose="02020404030301010803" pitchFamily="18" charset="0"/>
              </a:rPr>
              <a:t> </a:t>
            </a:r>
          </a:p>
        </p:txBody>
      </p:sp>
      <p:pic>
        <p:nvPicPr>
          <p:cNvPr id="1049" name="Picture 1048" descr="A black screen with a white circle and a black background&#10;&#10;Description automatically generated">
            <a:extLst>
              <a:ext uri="{FF2B5EF4-FFF2-40B4-BE49-F238E27FC236}">
                <a16:creationId xmlns:a16="http://schemas.microsoft.com/office/drawing/2014/main" id="{6CD5A51E-9959-915C-C6E9-48C031CADD15}"/>
              </a:ext>
            </a:extLst>
          </p:cNvPr>
          <p:cNvPicPr>
            <a:picLocks noChangeAspect="1"/>
          </p:cNvPicPr>
          <p:nvPr/>
        </p:nvPicPr>
        <p:blipFill rotWithShape="1">
          <a:blip r:embed="rId24" cstate="print">
            <a:alphaModFix/>
            <a:duotone>
              <a:prstClr val="black"/>
              <a:schemeClr val="tx1">
                <a:lumMod val="95000"/>
                <a:lumOff val="5000"/>
                <a:tint val="45000"/>
                <a:satMod val="400000"/>
              </a:schemeClr>
            </a:duotone>
            <a:extLst>
              <a:ext uri="{28A0092B-C50C-407E-A947-70E740481C1C}">
                <a14:useLocalDpi xmlns:a14="http://schemas.microsoft.com/office/drawing/2010/main" val="0"/>
              </a:ext>
            </a:extLst>
          </a:blip>
          <a:srcRect l="26887" t="79541" r="65980" b="6737"/>
          <a:stretch/>
        </p:blipFill>
        <p:spPr>
          <a:xfrm>
            <a:off x="23776661" y="21038925"/>
            <a:ext cx="590567" cy="684823"/>
          </a:xfrm>
          <a:prstGeom prst="rect">
            <a:avLst/>
          </a:prstGeom>
          <a:solidFill>
            <a:schemeClr val="bg1"/>
          </a:solidFill>
          <a:ln w="12700">
            <a:solidFill>
              <a:schemeClr val="bg2">
                <a:lumMod val="50000"/>
              </a:schemeClr>
            </a:solidFill>
          </a:ln>
        </p:spPr>
      </p:pic>
      <p:sp>
        <p:nvSpPr>
          <p:cNvPr id="1141" name="TextBox 1140">
            <a:extLst>
              <a:ext uri="{FF2B5EF4-FFF2-40B4-BE49-F238E27FC236}">
                <a16:creationId xmlns:a16="http://schemas.microsoft.com/office/drawing/2014/main" id="{68951224-4700-DE4D-704A-B90AEC7ADBBD}"/>
              </a:ext>
            </a:extLst>
          </p:cNvPr>
          <p:cNvSpPr txBox="1"/>
          <p:nvPr/>
        </p:nvSpPr>
        <p:spPr>
          <a:xfrm>
            <a:off x="15112610" y="17386043"/>
            <a:ext cx="6397812" cy="338554"/>
          </a:xfrm>
          <a:prstGeom prst="rect">
            <a:avLst/>
          </a:prstGeom>
          <a:noFill/>
        </p:spPr>
        <p:txBody>
          <a:bodyPr wrap="square" rtlCol="0">
            <a:spAutoFit/>
          </a:bodyPr>
          <a:lstStyle/>
          <a:p>
            <a:pPr algn="ctr"/>
            <a:r>
              <a:rPr lang="en-US" sz="1600" dirty="0">
                <a:latin typeface="Garamond" panose="02020404030301010803" pitchFamily="18" charset="0"/>
              </a:rPr>
              <a:t>Fig. 5: </a:t>
            </a:r>
            <a:r>
              <a:rPr lang="en-US" sz="1600" dirty="0">
                <a:solidFill>
                  <a:schemeClr val="tx1"/>
                </a:solidFill>
                <a:latin typeface="Garamond" panose="02020404030301010803" pitchFamily="18" charset="0"/>
              </a:rPr>
              <a:t>Comparison of Maxar WorldView-3 NDCI with Sentinel-2 NDCI </a:t>
            </a:r>
            <a:endParaRPr lang="en-US" sz="1600" dirty="0">
              <a:latin typeface="Garamond" panose="02020404030301010803" pitchFamily="18" charset="0"/>
            </a:endParaRPr>
          </a:p>
        </p:txBody>
      </p:sp>
      <p:sp>
        <p:nvSpPr>
          <p:cNvPr id="1142" name="Rectangle 1141">
            <a:extLst>
              <a:ext uri="{FF2B5EF4-FFF2-40B4-BE49-F238E27FC236}">
                <a16:creationId xmlns:a16="http://schemas.microsoft.com/office/drawing/2014/main" id="{E06592A4-C8D9-AF77-F31F-48461E7786CE}"/>
              </a:ext>
            </a:extLst>
          </p:cNvPr>
          <p:cNvSpPr/>
          <p:nvPr/>
        </p:nvSpPr>
        <p:spPr>
          <a:xfrm>
            <a:off x="14636214" y="16268287"/>
            <a:ext cx="11916550" cy="11448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lumMod val="75000"/>
                    <a:lumOff val="25000"/>
                  </a:schemeClr>
                </a:solidFill>
                <a:latin typeface="Garamond" panose="02020404030301010803" pitchFamily="18" charset="0"/>
              </a:rPr>
              <a:t>Fig. 1 &amp; Fig. 2. The times series of Sentinel-2 CDOM and </a:t>
            </a:r>
            <a:r>
              <a:rPr lang="en-US" sz="1600" i="1" dirty="0">
                <a:solidFill>
                  <a:schemeClr val="tx1">
                    <a:lumMod val="75000"/>
                    <a:lumOff val="25000"/>
                  </a:schemeClr>
                </a:solidFill>
                <a:latin typeface="Garamond" panose="02020404030301010803" pitchFamily="18" charset="0"/>
              </a:rPr>
              <a:t>in situ </a:t>
            </a:r>
            <a:r>
              <a:rPr lang="en-US" sz="1600" dirty="0">
                <a:solidFill>
                  <a:schemeClr val="tx1">
                    <a:lumMod val="75000"/>
                    <a:lumOff val="25000"/>
                  </a:schemeClr>
                </a:solidFill>
                <a:latin typeface="Garamond" panose="02020404030301010803" pitchFamily="18" charset="0"/>
              </a:rPr>
              <a:t>Total Nitrogen portray an inconsistent relationship with similar seasonal trends. Due to this inconsistency, it was not feasible to conclusively correlate between CDOM and Total Nitrogen. However, the seasonal decomposition shows a potential association between CDOM and Total Nitrogen. </a:t>
            </a:r>
          </a:p>
        </p:txBody>
      </p:sp>
      <p:sp>
        <p:nvSpPr>
          <p:cNvPr id="11" name="TextBox 10">
            <a:extLst>
              <a:ext uri="{FF2B5EF4-FFF2-40B4-BE49-F238E27FC236}">
                <a16:creationId xmlns:a16="http://schemas.microsoft.com/office/drawing/2014/main" id="{78561F05-8547-2F87-2E11-BAC5B6D93B51}"/>
              </a:ext>
            </a:extLst>
          </p:cNvPr>
          <p:cNvSpPr txBox="1"/>
          <p:nvPr/>
        </p:nvSpPr>
        <p:spPr>
          <a:xfrm>
            <a:off x="21622588" y="29868004"/>
            <a:ext cx="379753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4DAEB3"/>
              </a:buClr>
              <a:buFont typeface="Arial"/>
              <a:buChar char="•"/>
            </a:pPr>
            <a:r>
              <a:rPr lang="en-US" sz="2400" dirty="0">
                <a:solidFill>
                  <a:srgbClr val="333333"/>
                </a:solidFill>
                <a:latin typeface="Garamond"/>
              </a:rPr>
              <a:t>DigitalGlobe/Maxar data were provided by NASA’s Commercial Archive Data for NASA investigators (cad4nasa.gsfc.nasa.gov) under the National Geospatial-Intelligence Agency’s </a:t>
            </a:r>
            <a:r>
              <a:rPr lang="en-US" sz="2400" dirty="0" err="1">
                <a:solidFill>
                  <a:srgbClr val="333333"/>
                </a:solidFill>
                <a:latin typeface="Garamond"/>
              </a:rPr>
              <a:t>NextView</a:t>
            </a:r>
            <a:r>
              <a:rPr lang="en-US" sz="2400" dirty="0">
                <a:solidFill>
                  <a:srgbClr val="333333"/>
                </a:solidFill>
                <a:latin typeface="Garamond"/>
              </a:rPr>
              <a:t> license agreement</a:t>
            </a:r>
            <a:r>
              <a:rPr lang="en-US" dirty="0">
                <a:solidFill>
                  <a:srgbClr val="333333"/>
                </a:solidFill>
              </a:rPr>
              <a:t>.</a:t>
            </a:r>
            <a:endParaRPr lang="en-US" dirty="0"/>
          </a:p>
        </p:txBody>
      </p:sp>
      <p:pic>
        <p:nvPicPr>
          <p:cNvPr id="29" name="Picture 28" descr="A screenshot of a computer generated image&#10;&#10;Description automatically generated">
            <a:extLst>
              <a:ext uri="{FF2B5EF4-FFF2-40B4-BE49-F238E27FC236}">
                <a16:creationId xmlns:a16="http://schemas.microsoft.com/office/drawing/2014/main" id="{3209F95A-A46E-42B0-C18C-3D6344575103}"/>
              </a:ext>
            </a:extLst>
          </p:cNvPr>
          <p:cNvPicPr>
            <a:picLocks noChangeAspect="1"/>
          </p:cNvPicPr>
          <p:nvPr/>
        </p:nvPicPr>
        <p:blipFill rotWithShape="1">
          <a:blip r:embed="rId25"/>
          <a:srcRect l="35821" t="20957" r="29602" b="165"/>
          <a:stretch/>
        </p:blipFill>
        <p:spPr>
          <a:xfrm>
            <a:off x="18436555" y="17750602"/>
            <a:ext cx="3490498" cy="5063124"/>
          </a:xfrm>
          <a:prstGeom prst="rect">
            <a:avLst/>
          </a:prstGeom>
          <a:ln w="12700">
            <a:noFill/>
          </a:ln>
          <a:effectLst>
            <a:outerShdw blurRad="50800" dist="38100" dir="2700000">
              <a:srgbClr val="000000">
                <a:alpha val="40000"/>
              </a:srgbClr>
            </a:outerShdw>
          </a:effectLst>
        </p:spPr>
      </p:pic>
      <p:pic>
        <p:nvPicPr>
          <p:cNvPr id="31" name="Picture 30" descr="A screenshot of a computer screen&#10;&#10;Description automatically generated">
            <a:extLst>
              <a:ext uri="{FF2B5EF4-FFF2-40B4-BE49-F238E27FC236}">
                <a16:creationId xmlns:a16="http://schemas.microsoft.com/office/drawing/2014/main" id="{C7579E11-AE1C-570D-9379-B929291B1398}"/>
              </a:ext>
            </a:extLst>
          </p:cNvPr>
          <p:cNvPicPr>
            <a:picLocks noChangeAspect="1"/>
          </p:cNvPicPr>
          <p:nvPr/>
        </p:nvPicPr>
        <p:blipFill rotWithShape="1">
          <a:blip r:embed="rId26"/>
          <a:srcRect l="36522" t="20957" r="29565" b="495"/>
          <a:stretch/>
        </p:blipFill>
        <p:spPr>
          <a:xfrm>
            <a:off x="18435337" y="17752558"/>
            <a:ext cx="3474737" cy="5065151"/>
          </a:xfrm>
          <a:prstGeom prst="rect">
            <a:avLst/>
          </a:prstGeom>
          <a:ln w="12700">
            <a:noFill/>
          </a:ln>
        </p:spPr>
      </p:pic>
      <p:pic>
        <p:nvPicPr>
          <p:cNvPr id="32" name="Picture 31" descr="A collage of different views of a canal&#10;&#10;Description automatically generated">
            <a:extLst>
              <a:ext uri="{FF2B5EF4-FFF2-40B4-BE49-F238E27FC236}">
                <a16:creationId xmlns:a16="http://schemas.microsoft.com/office/drawing/2014/main" id="{7E130BD0-1228-0B38-52BF-14580BB6B632}"/>
              </a:ext>
            </a:extLst>
          </p:cNvPr>
          <p:cNvPicPr>
            <a:picLocks noChangeAspect="1"/>
          </p:cNvPicPr>
          <p:nvPr/>
        </p:nvPicPr>
        <p:blipFill rotWithShape="1">
          <a:blip r:embed="rId27"/>
          <a:srcRect l="691" t="627" r="486" b="231"/>
          <a:stretch/>
        </p:blipFill>
        <p:spPr>
          <a:xfrm>
            <a:off x="14668228" y="17752558"/>
            <a:ext cx="3478472" cy="5071090"/>
          </a:xfrm>
          <a:prstGeom prst="rect">
            <a:avLst/>
          </a:prstGeom>
        </p:spPr>
      </p:pic>
      <p:pic>
        <p:nvPicPr>
          <p:cNvPr id="33" name="Picture 32" descr="A screenshot of a computer screen&#10;&#10;Description automatically generated">
            <a:extLst>
              <a:ext uri="{FF2B5EF4-FFF2-40B4-BE49-F238E27FC236}">
                <a16:creationId xmlns:a16="http://schemas.microsoft.com/office/drawing/2014/main" id="{DCCD3880-45F1-4002-8634-FD62E6712746}"/>
              </a:ext>
            </a:extLst>
          </p:cNvPr>
          <p:cNvPicPr>
            <a:picLocks noChangeAspect="1"/>
          </p:cNvPicPr>
          <p:nvPr/>
        </p:nvPicPr>
        <p:blipFill rotWithShape="1">
          <a:blip r:embed="rId26"/>
          <a:srcRect t="20992" r="65217" b="165"/>
          <a:stretch/>
        </p:blipFill>
        <p:spPr>
          <a:xfrm>
            <a:off x="14620870" y="17752558"/>
            <a:ext cx="3512396" cy="5071090"/>
          </a:xfrm>
          <a:prstGeom prst="rect">
            <a:avLst/>
          </a:prstGeom>
          <a:ln w="12700">
            <a:noFill/>
          </a:ln>
        </p:spPr>
      </p:pic>
    </p:spTree>
    <p:extLst>
      <p:ext uri="{BB962C8B-B14F-4D97-AF65-F5344CB8AC3E}">
        <p14:creationId xmlns:p14="http://schemas.microsoft.com/office/powerpoint/2010/main" val="34764974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6" ma:contentTypeDescription="Create a new document." ma:contentTypeScope="" ma:versionID="3e256df240b441a23ddca177308c514a">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fc8e83c738ae6bce37e37d9c9e139201"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ed2f76-3d7f-42dd-9c06-17f0be1886d6}"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ab83896-aab5-4bd0-8483-2509975cde97" xsi:nil="true"/>
    <lcf76f155ced4ddcb4097134ff3c332f xmlns="4eda033e-a47d-4c30-b1aa-2ec495e3f466">
      <Terms xmlns="http://schemas.microsoft.com/office/infopath/2007/PartnerControls"/>
    </lcf76f155ced4ddcb4097134ff3c332f>
    <SharedWithUsers xmlns="5ab83896-aab5-4bd0-8483-2509975cde97">
      <UserInfo>
        <DisplayName/>
        <AccountId xsi:nil="true"/>
        <AccountType/>
      </UserInfo>
    </SharedWithUsers>
    <_Flow_SignoffStatus xmlns="4eda033e-a47d-4c30-b1aa-2ec495e3f466" xsi:nil="true"/>
  </documentManagement>
</p:properties>
</file>

<file path=customXml/itemProps1.xml><?xml version="1.0" encoding="utf-8"?>
<ds:datastoreItem xmlns:ds="http://schemas.openxmlformats.org/officeDocument/2006/customXml" ds:itemID="{5ABE978C-00F2-457A-B734-3775842A3EB9}"/>
</file>

<file path=customXml/itemProps2.xml><?xml version="1.0" encoding="utf-8"?>
<ds:datastoreItem xmlns:ds="http://schemas.openxmlformats.org/officeDocument/2006/customXml" ds:itemID="{D90CFEE1-6CF9-48A4-847C-73FF7C6846BA}">
  <ds:schemaRefs>
    <ds:schemaRef ds:uri="http://schemas.microsoft.com/sharepoint/v3/contenttype/forms"/>
  </ds:schemaRefs>
</ds:datastoreItem>
</file>

<file path=customXml/itemProps3.xml><?xml version="1.0" encoding="utf-8"?>
<ds:datastoreItem xmlns:ds="http://schemas.openxmlformats.org/officeDocument/2006/customXml" ds:itemID="{EA19850C-B132-4F9E-91AE-B86D28DA0AF3}">
  <ds:schemaRefs>
    <ds:schemaRef ds:uri="http://purl.org/dc/elements/1.1/"/>
    <ds:schemaRef ds:uri="4eda033e-a47d-4c30-b1aa-2ec495e3f466"/>
    <ds:schemaRef ds:uri="http://purl.org/dc/terms/"/>
    <ds:schemaRef ds:uri="http://www.w3.org/XML/1998/namespace"/>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5ab83896-aab5-4bd0-8483-2509975cde97"/>
  </ds:schemaRefs>
</ds:datastoreItem>
</file>

<file path=docProps/app.xml><?xml version="1.0" encoding="utf-8"?>
<Properties xmlns="http://schemas.openxmlformats.org/officeDocument/2006/extended-properties" xmlns:vt="http://schemas.openxmlformats.org/officeDocument/2006/docPropsVTypes">
  <Template>Office Theme</Template>
  <TotalTime>86</TotalTime>
  <Words>839</Words>
  <Application>Microsoft Office PowerPoint</Application>
  <PresentationFormat>Custom</PresentationFormat>
  <Paragraphs>149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Century Gothic</vt:lpstr>
      <vt:lpstr>Garamond</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Fantauzzo, Dominic</cp:lastModifiedBy>
  <cp:revision>47</cp:revision>
  <dcterms:created xsi:type="dcterms:W3CDTF">2019-02-05T16:32:03Z</dcterms:created>
  <dcterms:modified xsi:type="dcterms:W3CDTF">2024-07-23T22:09:10Z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y fmtid="{D5CDD505-2E9C-101B-9397-08002B2CF9AE}" pid="4" name="Order">
    <vt:r8>42500</vt:r8>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ourceUrl">
    <vt:lpwstr/>
  </property>
  <property fmtid="{D5CDD505-2E9C-101B-9397-08002B2CF9AE}" pid="12" name="_SharedFileIndex">
    <vt:lpwstr/>
  </property>
</Properties>
</file>