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9"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 id="2" name="Ritisha Ghosh" initials="RG" lastIdx="7" clrIdx="1">
    <p:extLst>
      <p:ext uri="{19B8F6BF-5375-455C-9EA6-DF929625EA0E}">
        <p15:presenceInfo xmlns:p15="http://schemas.microsoft.com/office/powerpoint/2012/main" userId="S::ritisha.ghosh@ssaihq.com::0adafb8f-62f2-4290-b398-76ad65432ce5" providerId="AD"/>
      </p:ext>
    </p:extLst>
  </p:cmAuthor>
  <p:cmAuthor id="3" name="Richard Kirschner" initials="RK" lastIdx="2" clrIdx="2">
    <p:extLst>
      <p:ext uri="{19B8F6BF-5375-455C-9EA6-DF929625EA0E}">
        <p15:presenceInfo xmlns:p15="http://schemas.microsoft.com/office/powerpoint/2012/main" userId="S::richard.kirschner@ssaihq.com::3a4c5f8b-0fe6-457d-ae5f-3a2d9d698604" providerId="AD"/>
      </p:ext>
    </p:extLst>
  </p:cmAuthor>
  <p:cmAuthor id="4" name="Ryan Hammock" initials="RH" lastIdx="1" clrIdx="3">
    <p:extLst>
      <p:ext uri="{19B8F6BF-5375-455C-9EA6-DF929625EA0E}">
        <p15:presenceInfo xmlns:p15="http://schemas.microsoft.com/office/powerpoint/2012/main" userId="S::ryan.hammock@ssaihq.com::d8896f23-74e1-4b0e-9513-ab80e2aad4e0" providerId="AD"/>
      </p:ext>
    </p:extLst>
  </p:cmAuthor>
  <p:cmAuthor id="5" name="Christina Dennis" initials="CD" lastIdx="1" clrIdx="4">
    <p:extLst>
      <p:ext uri="{19B8F6BF-5375-455C-9EA6-DF929625EA0E}">
        <p15:presenceInfo xmlns:p15="http://schemas.microsoft.com/office/powerpoint/2012/main" userId="S::christina.dennis@ssaihq.com::7d311865-cddf-42c3-99ec-c2eeaf705d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CE3"/>
    <a:srgbClr val="236F99"/>
    <a:srgbClr val="66AEDE"/>
    <a:srgbClr val="FF5F33"/>
    <a:srgbClr val="66AADE"/>
    <a:srgbClr val="669CDE"/>
    <a:srgbClr val="5E90D6"/>
    <a:srgbClr val="FF3333"/>
    <a:srgbClr val="D2672B"/>
    <a:srgbClr val="D06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60"/>
  </p:normalViewPr>
  <p:slideViewPr>
    <p:cSldViewPr snapToGrid="0">
      <p:cViewPr varScale="1">
        <p:scale>
          <a:sx n="18" d="100"/>
          <a:sy n="18" d="100"/>
        </p:scale>
        <p:origin x="266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C7582-D80C-5941-8D62-6C3CC561DB4D}" type="datetimeFigureOut">
              <a:rPr lang="en-US" smtClean="0"/>
              <a:t>8/1/2022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6B44A-F79C-2141-A6EE-50D927E48A80}" type="slidenum">
              <a:rPr lang="en-US" smtClean="0"/>
              <a:t>‹#›</a:t>
            </a:fld>
            <a:endParaRPr lang="en-US"/>
          </a:p>
        </p:txBody>
      </p:sp>
    </p:spTree>
    <p:extLst>
      <p:ext uri="{BB962C8B-B14F-4D97-AF65-F5344CB8AC3E}">
        <p14:creationId xmlns:p14="http://schemas.microsoft.com/office/powerpoint/2010/main" val="381940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56B44A-F79C-2141-A6EE-50D927E48A80}" type="slidenum">
              <a:rPr lang="en-US" smtClean="0"/>
              <a:t>1</a:t>
            </a:fld>
            <a:endParaRPr lang="en-US"/>
          </a:p>
        </p:txBody>
      </p:sp>
    </p:spTree>
    <p:extLst>
      <p:ext uri="{BB962C8B-B14F-4D97-AF65-F5344CB8AC3E}">
        <p14:creationId xmlns:p14="http://schemas.microsoft.com/office/powerpoint/2010/main" val="4022875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5669330"/>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236F99"/>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8" y="34594800"/>
            <a:ext cx="4835012" cy="1066799"/>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a:solidFill>
                  <a:schemeClr val="bg1"/>
                </a:solidFill>
              </a:rPr>
              <a:t>Summer</a:t>
            </a:r>
            <a:r>
              <a:rPr lang="en-US">
                <a:solidFill>
                  <a:schemeClr val="bg1"/>
                </a:solidFill>
              </a:rPr>
              <a:t> 2022|</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A4CFC05D-AD86-4E41-8636-73B5C326920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8783" y="849125"/>
            <a:ext cx="2468880" cy="2468880"/>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4" orient="horz" pos="192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8/1/2022</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jpeg"/><Relationship Id="rId21" Type="http://schemas.openxmlformats.org/officeDocument/2006/relationships/image" Target="../media/image22.sv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sv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jpe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3DF548C-A297-79B5-7E36-DC5221B2F46C}"/>
              </a:ext>
            </a:extLst>
          </p:cNvPr>
          <p:cNvPicPr>
            <a:picLocks noChangeAspect="1"/>
          </p:cNvPicPr>
          <p:nvPr/>
        </p:nvPicPr>
        <p:blipFill rotWithShape="1">
          <a:blip r:embed="rId3"/>
          <a:srcRect l="6038" t="3344" r="8055" b="42939"/>
          <a:stretch/>
        </p:blipFill>
        <p:spPr>
          <a:xfrm>
            <a:off x="9297690" y="16113423"/>
            <a:ext cx="15815301" cy="12938295"/>
          </a:xfrm>
          <a:prstGeom prst="rect">
            <a:avLst/>
          </a:prstGeom>
        </p:spPr>
      </p:pic>
      <p:sp>
        <p:nvSpPr>
          <p:cNvPr id="45" name="Title 3"/>
          <p:cNvSpPr txBox="1">
            <a:spLocks/>
          </p:cNvSpPr>
          <p:nvPr/>
        </p:nvSpPr>
        <p:spPr>
          <a:xfrm>
            <a:off x="25020918" y="4784099"/>
            <a:ext cx="1522297" cy="29451299"/>
          </a:xfrm>
          <a:prstGeom prst="rect">
            <a:avLst/>
          </a:prstGeom>
        </p:spPr>
        <p:txBody>
          <a:bodyPr vert="vert270" lIns="91440" tIns="45720" rIns="91440" bIns="4572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236F99"/>
                </a:solidFill>
              </a:rPr>
              <a:t>Albuquerque</a:t>
            </a:r>
            <a:r>
              <a:rPr lang="en-US" sz="10000" dirty="0">
                <a:solidFill>
                  <a:srgbClr val="236F99"/>
                </a:solidFill>
              </a:rPr>
              <a:t> Urban Development </a:t>
            </a:r>
          </a:p>
        </p:txBody>
      </p:sp>
      <p:sp>
        <p:nvSpPr>
          <p:cNvPr id="5" name="Text Placeholder 4"/>
          <p:cNvSpPr>
            <a:spLocks noGrp="1"/>
          </p:cNvSpPr>
          <p:nvPr>
            <p:ph type="body" sz="quarter" idx="11"/>
          </p:nvPr>
        </p:nvSpPr>
        <p:spPr>
          <a:xfrm>
            <a:off x="4284117" y="895863"/>
            <a:ext cx="18873840" cy="2575185"/>
          </a:xfrm>
        </p:spPr>
        <p:txBody>
          <a:bodyPr vert="horz" lIns="91440" tIns="45720" rIns="91440" bIns="45720" rtlCol="0" anchor="ctr">
            <a:noAutofit/>
          </a:bodyPr>
          <a:lstStyle/>
          <a:p>
            <a:r>
              <a:rPr lang="en-US" sz="5000" dirty="0">
                <a:ea typeface="+mn-lt"/>
                <a:cs typeface="+mn-lt"/>
              </a:rPr>
              <a:t>Enhancing Urban Cooling Intervention by Modeling Urban Forestry Through NASA Earth Observations in Albuquerque, New Mexico</a:t>
            </a:r>
            <a:endParaRPr lang="en-US" sz="5000" dirty="0"/>
          </a:p>
        </p:txBody>
      </p:sp>
      <p:sp>
        <p:nvSpPr>
          <p:cNvPr id="42" name="Text Placeholder 11">
            <a:extLst>
              <a:ext uri="{FF2B5EF4-FFF2-40B4-BE49-F238E27FC236}">
                <a16:creationId xmlns:a16="http://schemas.microsoft.com/office/drawing/2014/main" id="{6B53F6D1-7A67-4850-87EE-194C08BE1316}"/>
              </a:ext>
            </a:extLst>
          </p:cNvPr>
          <p:cNvSpPr txBox="1">
            <a:spLocks/>
          </p:cNvSpPr>
          <p:nvPr/>
        </p:nvSpPr>
        <p:spPr>
          <a:xfrm>
            <a:off x="5543038" y="34770348"/>
            <a:ext cx="6404732" cy="653305"/>
          </a:xfrm>
          <a:prstGeom prst="rect">
            <a:avLst/>
          </a:prstGeom>
        </p:spPr>
        <p:txBody>
          <a:bodyPr lIns="91440" tIns="45720" rIns="91440" bIns="45720" anchor="t">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dirty="0">
                <a:solidFill>
                  <a:schemeClr val="bg1"/>
                </a:solidFill>
              </a:rPr>
              <a:t>Arizona – Tempe</a:t>
            </a:r>
            <a:endParaRPr lang="en-US" dirty="0">
              <a:solidFill>
                <a:schemeClr val="bg1"/>
              </a:solidFill>
            </a:endParaRPr>
          </a:p>
        </p:txBody>
      </p:sp>
      <p:grpSp>
        <p:nvGrpSpPr>
          <p:cNvPr id="62" name="Group 61">
            <a:extLst>
              <a:ext uri="{FF2B5EF4-FFF2-40B4-BE49-F238E27FC236}">
                <a16:creationId xmlns:a16="http://schemas.microsoft.com/office/drawing/2014/main" id="{216005BF-3DBD-4B74-9266-457BB7795936}"/>
              </a:ext>
            </a:extLst>
          </p:cNvPr>
          <p:cNvGrpSpPr/>
          <p:nvPr/>
        </p:nvGrpSpPr>
        <p:grpSpPr>
          <a:xfrm>
            <a:off x="947349" y="4115074"/>
            <a:ext cx="9608302" cy="2885045"/>
            <a:chOff x="905794" y="3970696"/>
            <a:chExt cx="9608302" cy="2885045"/>
          </a:xfrm>
        </p:grpSpPr>
        <p:sp>
          <p:nvSpPr>
            <p:cNvPr id="19" name="TextBox 18">
              <a:extLst>
                <a:ext uri="{FF2B5EF4-FFF2-40B4-BE49-F238E27FC236}">
                  <a16:creationId xmlns:a16="http://schemas.microsoft.com/office/drawing/2014/main" id="{5C939232-7625-46DE-9C0F-ABEA36D0C6A0}"/>
                </a:ext>
              </a:extLst>
            </p:cNvPr>
            <p:cNvSpPr txBox="1"/>
            <p:nvPr/>
          </p:nvSpPr>
          <p:spPr>
            <a:xfrm>
              <a:off x="1651364" y="4901839"/>
              <a:ext cx="8416885" cy="1661993"/>
            </a:xfrm>
            <a:prstGeom prst="rect">
              <a:avLst/>
            </a:prstGeom>
            <a:noFill/>
          </p:spPr>
          <p:txBody>
            <a:bodyPr wrap="square" lIns="91440" tIns="45720" rIns="91440" bIns="45720" rtlCol="0" anchor="t">
              <a:spAutoFit/>
            </a:bodyPr>
            <a:lstStyle/>
            <a:p>
              <a:pPr algn="ctr"/>
              <a:r>
                <a:rPr lang="en-US" sz="3400" dirty="0">
                  <a:solidFill>
                    <a:schemeClr val="tx1">
                      <a:lumMod val="75000"/>
                      <a:lumOff val="25000"/>
                    </a:schemeClr>
                  </a:solidFill>
                  <a:latin typeface="Century Gothic"/>
                </a:rPr>
                <a:t>Albuquerque is projected to see</a:t>
              </a:r>
              <a:r>
                <a:rPr lang="en-US" sz="3400" b="1" dirty="0">
                  <a:solidFill>
                    <a:schemeClr val="tx1">
                      <a:lumMod val="75000"/>
                      <a:lumOff val="25000"/>
                    </a:schemeClr>
                  </a:solidFill>
                  <a:latin typeface="Century Gothic"/>
                </a:rPr>
                <a:t> </a:t>
              </a:r>
              <a:r>
                <a:rPr lang="en-US" sz="3400" b="1" dirty="0">
                  <a:solidFill>
                    <a:srgbClr val="FF0000"/>
                  </a:solidFill>
                  <a:latin typeface="Century Gothic"/>
                </a:rPr>
                <a:t>4x the current annual number of days with temperatures above 100</a:t>
              </a:r>
              <a:r>
                <a:rPr lang="en-US" sz="3400" b="1" dirty="0">
                  <a:solidFill>
                    <a:srgbClr val="FF0000"/>
                  </a:solidFill>
                  <a:ea typeface="+mn-lt"/>
                  <a:cs typeface="+mn-lt"/>
                </a:rPr>
                <a:t> </a:t>
              </a:r>
              <a:r>
                <a:rPr lang="en-US" sz="3400" dirty="0">
                  <a:solidFill>
                    <a:srgbClr val="FF0000"/>
                  </a:solidFill>
                  <a:ea typeface="+mn-lt"/>
                  <a:cs typeface="+mn-lt"/>
                </a:rPr>
                <a:t>°</a:t>
              </a:r>
              <a:r>
                <a:rPr lang="en-US" sz="3400" b="1" dirty="0">
                  <a:solidFill>
                    <a:srgbClr val="FF0000"/>
                  </a:solidFill>
                  <a:latin typeface="Century Gothic"/>
                </a:rPr>
                <a:t>F</a:t>
              </a:r>
              <a:r>
                <a:rPr lang="en-US" sz="3400" b="1" dirty="0">
                  <a:solidFill>
                    <a:srgbClr val="236F99"/>
                  </a:solidFill>
                  <a:latin typeface="Century Gothic"/>
                </a:rPr>
                <a:t> </a:t>
              </a:r>
              <a:r>
                <a:rPr lang="en-US" sz="3400" dirty="0">
                  <a:solidFill>
                    <a:schemeClr val="tx1">
                      <a:lumMod val="75000"/>
                      <a:lumOff val="25000"/>
                    </a:schemeClr>
                  </a:solidFill>
                  <a:latin typeface="Century Gothic"/>
                </a:rPr>
                <a:t>by 2040</a:t>
              </a:r>
              <a:endParaRPr lang="en-US" sz="3400" dirty="0">
                <a:solidFill>
                  <a:schemeClr val="tx1">
                    <a:lumMod val="75000"/>
                    <a:lumOff val="25000"/>
                  </a:schemeClr>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826452A7-9DC3-A851-1B54-5F443E16CC67}"/>
                </a:ext>
              </a:extLst>
            </p:cNvPr>
            <p:cNvSpPr/>
            <p:nvPr/>
          </p:nvSpPr>
          <p:spPr>
            <a:xfrm>
              <a:off x="1177591" y="4497552"/>
              <a:ext cx="9336505" cy="2358189"/>
            </a:xfrm>
            <a:prstGeom prst="roundRect">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FFC000"/>
                </a:solidFill>
              </a:endParaRPr>
            </a:p>
          </p:txBody>
        </p:sp>
        <p:grpSp>
          <p:nvGrpSpPr>
            <p:cNvPr id="11" name="Group 10">
              <a:extLst>
                <a:ext uri="{FF2B5EF4-FFF2-40B4-BE49-F238E27FC236}">
                  <a16:creationId xmlns:a16="http://schemas.microsoft.com/office/drawing/2014/main" id="{BFFE6AF6-29C6-D190-1AC5-33191DE9EA0D}"/>
                </a:ext>
              </a:extLst>
            </p:cNvPr>
            <p:cNvGrpSpPr/>
            <p:nvPr/>
          </p:nvGrpSpPr>
          <p:grpSpPr>
            <a:xfrm>
              <a:off x="905794" y="3970696"/>
              <a:ext cx="1058114" cy="1010662"/>
              <a:chOff x="13555034" y="18184543"/>
              <a:chExt cx="1316966" cy="1259456"/>
            </a:xfrm>
          </p:grpSpPr>
          <p:sp>
            <p:nvSpPr>
              <p:cNvPr id="10" name="Oval 9">
                <a:extLst>
                  <a:ext uri="{FF2B5EF4-FFF2-40B4-BE49-F238E27FC236}">
                    <a16:creationId xmlns:a16="http://schemas.microsoft.com/office/drawing/2014/main" id="{2D2D8C2D-5695-F059-3FD7-A9C0D3F5BA78}"/>
                  </a:ext>
                </a:extLst>
              </p:cNvPr>
              <p:cNvSpPr/>
              <p:nvPr/>
            </p:nvSpPr>
            <p:spPr>
              <a:xfrm>
                <a:off x="13555034" y="18184543"/>
                <a:ext cx="1316966" cy="12594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Graphic 8" descr="Siren with solid fill">
                <a:extLst>
                  <a:ext uri="{FF2B5EF4-FFF2-40B4-BE49-F238E27FC236}">
                    <a16:creationId xmlns:a16="http://schemas.microsoft.com/office/drawing/2014/main" id="{35643FAC-62F0-0785-7C09-9B52ADDAE3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08469" y="18203502"/>
                <a:ext cx="1048589" cy="1106098"/>
              </a:xfrm>
              <a:prstGeom prst="rect">
                <a:avLst/>
              </a:prstGeom>
            </p:spPr>
          </p:pic>
        </p:grpSp>
      </p:grpSp>
      <p:sp>
        <p:nvSpPr>
          <p:cNvPr id="12" name="TextBox 11">
            <a:extLst>
              <a:ext uri="{FF2B5EF4-FFF2-40B4-BE49-F238E27FC236}">
                <a16:creationId xmlns:a16="http://schemas.microsoft.com/office/drawing/2014/main" id="{75F53DC8-7B2C-6991-9B49-5A0FF6EDB0AE}"/>
              </a:ext>
            </a:extLst>
          </p:cNvPr>
          <p:cNvSpPr txBox="1"/>
          <p:nvPr/>
        </p:nvSpPr>
        <p:spPr>
          <a:xfrm>
            <a:off x="14620096" y="30924343"/>
            <a:ext cx="10199914"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solidFill>
                  <a:srgbClr val="404040"/>
                </a:solidFill>
                <a:latin typeface="Garamond"/>
              </a:rPr>
              <a:t>The team would like to thank:</a:t>
            </a:r>
          </a:p>
          <a:p>
            <a:r>
              <a:rPr lang="en-US" sz="2600" b="1" dirty="0">
                <a:solidFill>
                  <a:srgbClr val="FF3333"/>
                </a:solidFill>
                <a:latin typeface="Garamond"/>
              </a:rPr>
              <a:t>Partners</a:t>
            </a:r>
            <a:r>
              <a:rPr lang="en-US" sz="2600" dirty="0">
                <a:solidFill>
                  <a:srgbClr val="FF3333"/>
                </a:solidFill>
                <a:latin typeface="Garamond"/>
              </a:rPr>
              <a:t>: </a:t>
            </a:r>
            <a:r>
              <a:rPr lang="en-US" sz="2400" dirty="0">
                <a:solidFill>
                  <a:schemeClr val="tx1">
                    <a:lumMod val="75000"/>
                    <a:lumOff val="25000"/>
                  </a:schemeClr>
                </a:solidFill>
                <a:latin typeface="Garamond"/>
              </a:rPr>
              <a:t>Let's Plant Albuquerque, </a:t>
            </a:r>
            <a:r>
              <a:rPr lang="en-US" sz="2400" dirty="0">
                <a:solidFill>
                  <a:schemeClr val="tx1">
                    <a:lumMod val="75000"/>
                    <a:lumOff val="25000"/>
                  </a:schemeClr>
                </a:solidFill>
                <a:latin typeface="Garamond"/>
                <a:ea typeface="+mn-lt"/>
                <a:cs typeface="+mn-lt"/>
              </a:rPr>
              <a:t>City of Albuquerque Department of Environmental Health and Department of Parks and Recreation</a:t>
            </a:r>
          </a:p>
          <a:p>
            <a:r>
              <a:rPr lang="en-US" sz="2600" b="1" dirty="0">
                <a:solidFill>
                  <a:srgbClr val="FF3333"/>
                </a:solidFill>
                <a:latin typeface="Garamond"/>
              </a:rPr>
              <a:t>Advisors: </a:t>
            </a:r>
            <a:r>
              <a:rPr lang="en-US" sz="2400" dirty="0">
                <a:solidFill>
                  <a:schemeClr val="tx1">
                    <a:lumMod val="75000"/>
                    <a:lumOff val="25000"/>
                  </a:schemeClr>
                </a:solidFill>
                <a:latin typeface="Garamond"/>
              </a:rPr>
              <a:t>Dr. David Hondula (Arizona State University), Dr. Kenton Ross (NASA </a:t>
            </a:r>
            <a:r>
              <a:rPr lang="en-US" sz="2400" dirty="0" err="1">
                <a:solidFill>
                  <a:schemeClr val="tx1">
                    <a:lumMod val="75000"/>
                    <a:lumOff val="25000"/>
                  </a:schemeClr>
                </a:solidFill>
                <a:latin typeface="Garamond"/>
              </a:rPr>
              <a:t>LaRC</a:t>
            </a:r>
            <a:r>
              <a:rPr lang="en-US" sz="2400" dirty="0">
                <a:solidFill>
                  <a:schemeClr val="tx1">
                    <a:lumMod val="75000"/>
                    <a:lumOff val="25000"/>
                  </a:schemeClr>
                </a:solidFill>
                <a:latin typeface="Garamond"/>
              </a:rPr>
              <a:t>)​</a:t>
            </a:r>
          </a:p>
          <a:p>
            <a:r>
              <a:rPr lang="en-US" sz="2600" b="1" dirty="0">
                <a:solidFill>
                  <a:srgbClr val="FF3333"/>
                </a:solidFill>
                <a:latin typeface="Garamond"/>
              </a:rPr>
              <a:t>DEVELOP Fellow: </a:t>
            </a:r>
            <a:r>
              <a:rPr lang="en-US" sz="2400" dirty="0">
                <a:solidFill>
                  <a:schemeClr val="tx1">
                    <a:lumMod val="75000"/>
                    <a:lumOff val="25000"/>
                  </a:schemeClr>
                </a:solidFill>
                <a:latin typeface="Garamond"/>
              </a:rPr>
              <a:t>Ryan Hammock (DEVELOP AZ)</a:t>
            </a:r>
          </a:p>
          <a:p>
            <a:r>
              <a:rPr lang="en-US" sz="2600" b="1" dirty="0">
                <a:solidFill>
                  <a:srgbClr val="FF3333"/>
                </a:solidFill>
                <a:latin typeface="Garamond"/>
              </a:rPr>
              <a:t>Special thanks:</a:t>
            </a:r>
            <a:r>
              <a:rPr lang="en-US" sz="2600" b="1" dirty="0">
                <a:solidFill>
                  <a:srgbClr val="D2672B"/>
                </a:solidFill>
                <a:latin typeface="Garamond"/>
              </a:rPr>
              <a:t> </a:t>
            </a:r>
            <a:r>
              <a:rPr lang="en-US" sz="2400" dirty="0">
                <a:solidFill>
                  <a:schemeClr val="tx1">
                    <a:lumMod val="75000"/>
                    <a:lumOff val="25000"/>
                  </a:schemeClr>
                </a:solidFill>
                <a:latin typeface="Garamond"/>
              </a:rPr>
              <a:t>Yonkers Urban Development II AZ Fall 2021 Project,</a:t>
            </a:r>
            <a:r>
              <a:rPr lang="en-US" sz="2400" dirty="0">
                <a:solidFill>
                  <a:schemeClr val="tx1">
                    <a:lumMod val="75000"/>
                    <a:lumOff val="25000"/>
                  </a:schemeClr>
                </a:solidFill>
                <a:ea typeface="+mn-lt"/>
                <a:cs typeface="+mn-lt"/>
              </a:rPr>
              <a:t> </a:t>
            </a:r>
            <a:r>
              <a:rPr lang="en-US" sz="2400" dirty="0">
                <a:solidFill>
                  <a:schemeClr val="tx1">
                    <a:lumMod val="75000"/>
                    <a:lumOff val="25000"/>
                  </a:schemeClr>
                </a:solidFill>
                <a:latin typeface="Garamond"/>
                <a:ea typeface="+mn-lt"/>
                <a:cs typeface="+mn-lt"/>
              </a:rPr>
              <a:t>UHEAT Urban Development PUP Spring 2022 Project</a:t>
            </a:r>
            <a:r>
              <a:rPr lang="en-US" sz="2400" dirty="0">
                <a:solidFill>
                  <a:schemeClr val="tx1">
                    <a:lumMod val="75000"/>
                    <a:lumOff val="25000"/>
                  </a:schemeClr>
                </a:solidFill>
                <a:ea typeface="+mn-lt"/>
                <a:cs typeface="+mn-lt"/>
              </a:rPr>
              <a:t>,</a:t>
            </a:r>
            <a:r>
              <a:rPr lang="en-US" sz="2400" dirty="0">
                <a:solidFill>
                  <a:schemeClr val="tx1">
                    <a:lumMod val="75000"/>
                    <a:lumOff val="25000"/>
                  </a:schemeClr>
                </a:solidFill>
                <a:latin typeface="Garamond"/>
              </a:rPr>
              <a:t> Monique Howlett (DEVELOP GA)</a:t>
            </a:r>
          </a:p>
        </p:txBody>
      </p:sp>
      <p:sp>
        <p:nvSpPr>
          <p:cNvPr id="13" name="TextBox 12">
            <a:extLst>
              <a:ext uri="{FF2B5EF4-FFF2-40B4-BE49-F238E27FC236}">
                <a16:creationId xmlns:a16="http://schemas.microsoft.com/office/drawing/2014/main" id="{B4F3C577-34E2-DB4D-7BC2-F7A4EDE1C3A8}"/>
              </a:ext>
            </a:extLst>
          </p:cNvPr>
          <p:cNvSpPr txBox="1"/>
          <p:nvPr/>
        </p:nvSpPr>
        <p:spPr>
          <a:xfrm>
            <a:off x="762640" y="7406657"/>
            <a:ext cx="9749121" cy="1754326"/>
          </a:xfrm>
          <a:prstGeom prst="rect">
            <a:avLst/>
          </a:prstGeom>
          <a:noFill/>
        </p:spPr>
        <p:txBody>
          <a:bodyPr wrap="square" lIns="91440" tIns="45720" rIns="91440" bIns="45720" rtlCol="0" anchor="t">
            <a:spAutoFit/>
          </a:bodyPr>
          <a:lstStyle/>
          <a:p>
            <a:pPr algn="ctr"/>
            <a:r>
              <a:rPr lang="en-US" sz="3600" dirty="0">
                <a:solidFill>
                  <a:schemeClr val="tx1">
                    <a:lumMod val="75000"/>
                    <a:lumOff val="25000"/>
                  </a:schemeClr>
                </a:solidFill>
                <a:latin typeface="Century Gothic"/>
              </a:rPr>
              <a:t>Why does an urban area like Albuquerque have such extreme temperatures? </a:t>
            </a:r>
            <a:endParaRPr lang="en-US" sz="3600" b="1" dirty="0">
              <a:solidFill>
                <a:schemeClr val="tx1">
                  <a:lumMod val="75000"/>
                  <a:lumOff val="25000"/>
                </a:schemeClr>
              </a:solidFill>
              <a:latin typeface="Century Gothic" panose="020B0502020202020204" pitchFamily="34" charset="0"/>
            </a:endParaRPr>
          </a:p>
          <a:p>
            <a:pPr algn="ctr"/>
            <a:r>
              <a:rPr lang="en-US" sz="3600" b="1" dirty="0">
                <a:solidFill>
                  <a:srgbClr val="236F99"/>
                </a:solidFill>
                <a:latin typeface="Century Gothic"/>
              </a:rPr>
              <a:t>The urban heat island effect.  </a:t>
            </a:r>
            <a:endParaRPr lang="en-US" sz="3600" b="1" dirty="0">
              <a:solidFill>
                <a:srgbClr val="236F99"/>
              </a:solidFill>
              <a:latin typeface="Century Gothic" panose="020B0502020202020204" pitchFamily="34" charset="0"/>
            </a:endParaRPr>
          </a:p>
        </p:txBody>
      </p:sp>
      <p:sp>
        <p:nvSpPr>
          <p:cNvPr id="16" name="Arrow: Right 15">
            <a:extLst>
              <a:ext uri="{FF2B5EF4-FFF2-40B4-BE49-F238E27FC236}">
                <a16:creationId xmlns:a16="http://schemas.microsoft.com/office/drawing/2014/main" id="{E976E573-3064-ACD0-B177-B2C81F35FCEC}"/>
              </a:ext>
            </a:extLst>
          </p:cNvPr>
          <p:cNvSpPr/>
          <p:nvPr/>
        </p:nvSpPr>
        <p:spPr>
          <a:xfrm>
            <a:off x="9927147" y="8705825"/>
            <a:ext cx="1211125" cy="63584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070CE1C-7609-0F99-9F17-8C39B21C6AF1}"/>
              </a:ext>
            </a:extLst>
          </p:cNvPr>
          <p:cNvSpPr txBox="1"/>
          <p:nvPr/>
        </p:nvSpPr>
        <p:spPr>
          <a:xfrm>
            <a:off x="1050282" y="9553243"/>
            <a:ext cx="9173837" cy="1754326"/>
          </a:xfrm>
          <a:prstGeom prst="rect">
            <a:avLst/>
          </a:prstGeom>
          <a:noFill/>
        </p:spPr>
        <p:txBody>
          <a:bodyPr wrap="square" lIns="91440" tIns="45720" rIns="91440" bIns="45720" rtlCol="0" anchor="t">
            <a:spAutoFit/>
          </a:bodyPr>
          <a:lstStyle/>
          <a:p>
            <a:pPr algn="ctr"/>
            <a:r>
              <a:rPr lang="en-US" sz="3600" dirty="0">
                <a:solidFill>
                  <a:schemeClr val="tx1">
                    <a:lumMod val="75000"/>
                    <a:lumOff val="25000"/>
                  </a:schemeClr>
                </a:solidFill>
                <a:latin typeface="Century Gothic"/>
              </a:rPr>
              <a:t>Urban heat islands can be dangerous, but the </a:t>
            </a:r>
            <a:r>
              <a:rPr lang="en-US" sz="3600" b="1" dirty="0">
                <a:solidFill>
                  <a:schemeClr val="accent6">
                    <a:lumMod val="50000"/>
                  </a:schemeClr>
                </a:solidFill>
                <a:latin typeface="Century Gothic"/>
              </a:rPr>
              <a:t>cooling effect of trees can help lower city temperatures.</a:t>
            </a:r>
            <a:endParaRPr lang="en-US" sz="2000" b="1" dirty="0">
              <a:solidFill>
                <a:schemeClr val="accent6">
                  <a:lumMod val="50000"/>
                </a:schemeClr>
              </a:solidFill>
            </a:endParaRPr>
          </a:p>
        </p:txBody>
      </p:sp>
      <p:grpSp>
        <p:nvGrpSpPr>
          <p:cNvPr id="65" name="Group 64">
            <a:extLst>
              <a:ext uri="{FF2B5EF4-FFF2-40B4-BE49-F238E27FC236}">
                <a16:creationId xmlns:a16="http://schemas.microsoft.com/office/drawing/2014/main" id="{CD9B28B4-9981-4275-9EFD-B0C4652B42BC}"/>
              </a:ext>
            </a:extLst>
          </p:cNvPr>
          <p:cNvGrpSpPr/>
          <p:nvPr/>
        </p:nvGrpSpPr>
        <p:grpSpPr>
          <a:xfrm>
            <a:off x="1496329" y="11564421"/>
            <a:ext cx="8281743" cy="5594765"/>
            <a:chOff x="1659425" y="11564421"/>
            <a:chExt cx="8281743" cy="5594765"/>
          </a:xfrm>
        </p:grpSpPr>
        <p:sp>
          <p:nvSpPr>
            <p:cNvPr id="28" name="Rectangle: Rounded Corners 27">
              <a:extLst>
                <a:ext uri="{FF2B5EF4-FFF2-40B4-BE49-F238E27FC236}">
                  <a16:creationId xmlns:a16="http://schemas.microsoft.com/office/drawing/2014/main" id="{3C4DFA92-F3D7-F58F-F88E-50C1D6F86D46}"/>
                </a:ext>
              </a:extLst>
            </p:cNvPr>
            <p:cNvSpPr/>
            <p:nvPr/>
          </p:nvSpPr>
          <p:spPr>
            <a:xfrm>
              <a:off x="1659425" y="11889903"/>
              <a:ext cx="8011139" cy="5269283"/>
            </a:xfrm>
            <a:prstGeom prst="roundRect">
              <a:avLst/>
            </a:prstGeom>
            <a:noFill/>
            <a:ln w="57150">
              <a:solidFill>
                <a:srgbClr val="236F99"/>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FFC000"/>
                </a:solidFill>
              </a:endParaRPr>
            </a:p>
          </p:txBody>
        </p:sp>
        <p:sp>
          <p:nvSpPr>
            <p:cNvPr id="26" name="TextBox 25">
              <a:extLst>
                <a:ext uri="{FF2B5EF4-FFF2-40B4-BE49-F238E27FC236}">
                  <a16:creationId xmlns:a16="http://schemas.microsoft.com/office/drawing/2014/main" id="{BC2D511C-E60A-AD8B-CFFB-CFA88E59C517}"/>
                </a:ext>
              </a:extLst>
            </p:cNvPr>
            <p:cNvSpPr txBox="1"/>
            <p:nvPr/>
          </p:nvSpPr>
          <p:spPr>
            <a:xfrm>
              <a:off x="2083311" y="12182631"/>
              <a:ext cx="7050511" cy="2185214"/>
            </a:xfrm>
            <a:prstGeom prst="rect">
              <a:avLst/>
            </a:prstGeom>
            <a:noFill/>
          </p:spPr>
          <p:txBody>
            <a:bodyPr wrap="square" lIns="91440" tIns="45720" rIns="91440" bIns="45720" rtlCol="0" anchor="t">
              <a:spAutoFit/>
            </a:bodyPr>
            <a:lstStyle/>
            <a:p>
              <a:pPr algn="ctr"/>
              <a:r>
                <a:rPr lang="en-US" sz="3400" dirty="0">
                  <a:solidFill>
                    <a:schemeClr val="tx1">
                      <a:lumMod val="75000"/>
                      <a:lumOff val="25000"/>
                    </a:schemeClr>
                  </a:solidFill>
                </a:rPr>
                <a:t>Where should trees be planted in Albuquerque </a:t>
              </a:r>
              <a:r>
                <a:rPr lang="en-US" sz="3400" dirty="0">
                  <a:solidFill>
                    <a:srgbClr val="236F99"/>
                  </a:solidFill>
                </a:rPr>
                <a:t>to provide maximum cooling</a:t>
              </a:r>
              <a:r>
                <a:rPr lang="en-US" sz="3400" dirty="0"/>
                <a:t> </a:t>
              </a:r>
              <a:r>
                <a:rPr lang="en-US" sz="3400" dirty="0">
                  <a:solidFill>
                    <a:schemeClr val="tx1">
                      <a:lumMod val="75000"/>
                      <a:lumOff val="25000"/>
                    </a:schemeClr>
                  </a:solidFill>
                </a:rPr>
                <a:t>impact? </a:t>
              </a:r>
              <a:r>
                <a:rPr lang="en-US" sz="3400" b="1" dirty="0">
                  <a:solidFill>
                    <a:schemeClr val="tx1">
                      <a:lumMod val="75000"/>
                      <a:lumOff val="25000"/>
                    </a:schemeClr>
                  </a:solidFill>
                </a:rPr>
                <a:t>Satellites can help us find out:</a:t>
              </a:r>
            </a:p>
          </p:txBody>
        </p:sp>
        <p:pic>
          <p:nvPicPr>
            <p:cNvPr id="29" name="Picture 29">
              <a:extLst>
                <a:ext uri="{FF2B5EF4-FFF2-40B4-BE49-F238E27FC236}">
                  <a16:creationId xmlns:a16="http://schemas.microsoft.com/office/drawing/2014/main" id="{C0544DFA-01A8-F6EF-57FC-866BEECCF591}"/>
                </a:ext>
              </a:extLst>
            </p:cNvPr>
            <p:cNvPicPr>
              <a:picLocks noChangeAspect="1"/>
            </p:cNvPicPr>
            <p:nvPr/>
          </p:nvPicPr>
          <p:blipFill>
            <a:blip r:embed="rId6"/>
            <a:stretch>
              <a:fillRect/>
            </a:stretch>
          </p:blipFill>
          <p:spPr>
            <a:xfrm>
              <a:off x="2862016" y="14549558"/>
              <a:ext cx="1913225" cy="1740960"/>
            </a:xfrm>
            <a:prstGeom prst="rect">
              <a:avLst/>
            </a:prstGeom>
          </p:spPr>
        </p:pic>
        <p:pic>
          <p:nvPicPr>
            <p:cNvPr id="30" name="Picture 30" descr="A picture containing satellite, transport&#10;&#10;Description automatically generated">
              <a:extLst>
                <a:ext uri="{FF2B5EF4-FFF2-40B4-BE49-F238E27FC236}">
                  <a16:creationId xmlns:a16="http://schemas.microsoft.com/office/drawing/2014/main" id="{DF290699-B185-7336-F8E3-6AEF27EAE617}"/>
                </a:ext>
              </a:extLst>
            </p:cNvPr>
            <p:cNvPicPr>
              <a:picLocks noChangeAspect="1"/>
            </p:cNvPicPr>
            <p:nvPr/>
          </p:nvPicPr>
          <p:blipFill>
            <a:blip r:embed="rId7"/>
            <a:stretch>
              <a:fillRect/>
            </a:stretch>
          </p:blipFill>
          <p:spPr>
            <a:xfrm>
              <a:off x="5277239" y="14380663"/>
              <a:ext cx="3969874" cy="1945959"/>
            </a:xfrm>
            <a:prstGeom prst="rect">
              <a:avLst/>
            </a:prstGeom>
          </p:spPr>
        </p:pic>
        <p:sp>
          <p:nvSpPr>
            <p:cNvPr id="31" name="TextBox 30">
              <a:extLst>
                <a:ext uri="{FF2B5EF4-FFF2-40B4-BE49-F238E27FC236}">
                  <a16:creationId xmlns:a16="http://schemas.microsoft.com/office/drawing/2014/main" id="{F177D5DA-7915-E37D-BDCF-37DD1F6CFDB0}"/>
                </a:ext>
              </a:extLst>
            </p:cNvPr>
            <p:cNvSpPr txBox="1"/>
            <p:nvPr/>
          </p:nvSpPr>
          <p:spPr>
            <a:xfrm>
              <a:off x="2447028" y="1631627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2"/>
                  </a:solidFill>
                  <a:latin typeface="Garamond" panose="02020404030301010803" pitchFamily="18" charset="0"/>
                </a:rPr>
                <a:t>Landsat</a:t>
              </a:r>
              <a:r>
                <a:rPr lang="en-US" sz="2800" b="1" dirty="0">
                  <a:solidFill>
                    <a:srgbClr val="D2672B"/>
                  </a:solidFill>
                  <a:latin typeface="Garamond" panose="02020404030301010803" pitchFamily="18" charset="0"/>
                </a:rPr>
                <a:t> 8 TIRS </a:t>
              </a:r>
            </a:p>
          </p:txBody>
        </p:sp>
        <p:sp>
          <p:nvSpPr>
            <p:cNvPr id="32" name="TextBox 31">
              <a:extLst>
                <a:ext uri="{FF2B5EF4-FFF2-40B4-BE49-F238E27FC236}">
                  <a16:creationId xmlns:a16="http://schemas.microsoft.com/office/drawing/2014/main" id="{6522BCE0-03C3-B16D-A10B-5BB9B4582BCD}"/>
                </a:ext>
              </a:extLst>
            </p:cNvPr>
            <p:cNvSpPr txBox="1"/>
            <p:nvPr/>
          </p:nvSpPr>
          <p:spPr>
            <a:xfrm>
              <a:off x="5714887" y="16328135"/>
              <a:ext cx="309457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ED7D31"/>
                  </a:solidFill>
                  <a:latin typeface="Garamond" panose="02020404030301010803" pitchFamily="18" charset="0"/>
                </a:rPr>
                <a:t>ISS ECOSTRESS </a:t>
              </a:r>
            </a:p>
          </p:txBody>
        </p:sp>
        <p:sp>
          <p:nvSpPr>
            <p:cNvPr id="35" name="Oval 34">
              <a:extLst>
                <a:ext uri="{FF2B5EF4-FFF2-40B4-BE49-F238E27FC236}">
                  <a16:creationId xmlns:a16="http://schemas.microsoft.com/office/drawing/2014/main" id="{33465931-38EC-6629-5E33-807BE4A6AB54}"/>
                </a:ext>
              </a:extLst>
            </p:cNvPr>
            <p:cNvSpPr/>
            <p:nvPr/>
          </p:nvSpPr>
          <p:spPr>
            <a:xfrm>
              <a:off x="8875821" y="11564421"/>
              <a:ext cx="1065347" cy="1013492"/>
            </a:xfrm>
            <a:prstGeom prst="ellipse">
              <a:avLst/>
            </a:prstGeom>
            <a:solidFill>
              <a:srgbClr val="236F99"/>
            </a:solidFill>
            <a:ln>
              <a:solidFill>
                <a:srgbClr val="236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3" name="Graphic 33" descr="Deciduous tree with solid fill">
              <a:extLst>
                <a:ext uri="{FF2B5EF4-FFF2-40B4-BE49-F238E27FC236}">
                  <a16:creationId xmlns:a16="http://schemas.microsoft.com/office/drawing/2014/main" id="{A3F0A3F8-04E0-83BA-E450-78BB26C05A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31509" y="11747717"/>
              <a:ext cx="855635" cy="784923"/>
            </a:xfrm>
            <a:prstGeom prst="rect">
              <a:avLst/>
            </a:prstGeom>
          </p:spPr>
        </p:pic>
      </p:grpSp>
      <p:sp>
        <p:nvSpPr>
          <p:cNvPr id="51" name="TextBox 50">
            <a:extLst>
              <a:ext uri="{FF2B5EF4-FFF2-40B4-BE49-F238E27FC236}">
                <a16:creationId xmlns:a16="http://schemas.microsoft.com/office/drawing/2014/main" id="{430DBB60-A217-7D05-7D43-9E5907F96DC2}"/>
              </a:ext>
            </a:extLst>
          </p:cNvPr>
          <p:cNvSpPr txBox="1"/>
          <p:nvPr/>
        </p:nvSpPr>
        <p:spPr>
          <a:xfrm>
            <a:off x="3840651" y="29223384"/>
            <a:ext cx="19750698" cy="14219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pPr>
            <a:r>
              <a:rPr lang="en-US" sz="3600" b="1" i="1" dirty="0">
                <a:solidFill>
                  <a:schemeClr val="tx1">
                    <a:lumMod val="75000"/>
                    <a:lumOff val="25000"/>
                  </a:schemeClr>
                </a:solidFill>
              </a:rPr>
              <a:t>Strategic cooling interventions are a step forward to help</a:t>
            </a:r>
            <a:r>
              <a:rPr lang="en-US" sz="4800" b="1" i="1" dirty="0"/>
              <a:t> </a:t>
            </a:r>
            <a:r>
              <a:rPr lang="en-US" sz="4800" b="1" i="1" dirty="0">
                <a:solidFill>
                  <a:srgbClr val="236F99"/>
                </a:solidFill>
              </a:rPr>
              <a:t>combat the effects of climate change </a:t>
            </a:r>
            <a:r>
              <a:rPr lang="en-US" sz="3600" b="1" i="1" dirty="0">
                <a:solidFill>
                  <a:schemeClr val="tx1">
                    <a:lumMod val="75000"/>
                    <a:lumOff val="25000"/>
                  </a:schemeClr>
                </a:solidFill>
              </a:rPr>
              <a:t>and </a:t>
            </a:r>
            <a:r>
              <a:rPr lang="en-US" sz="4800" b="1" i="1" dirty="0">
                <a:solidFill>
                  <a:srgbClr val="236F99"/>
                </a:solidFill>
              </a:rPr>
              <a:t>support the health </a:t>
            </a:r>
            <a:r>
              <a:rPr lang="en-US" sz="3600" b="1" i="1" dirty="0">
                <a:solidFill>
                  <a:schemeClr val="tx1">
                    <a:lumMod val="75000"/>
                    <a:lumOff val="25000"/>
                  </a:schemeClr>
                </a:solidFill>
              </a:rPr>
              <a:t>of vulnerable communities.</a:t>
            </a:r>
          </a:p>
        </p:txBody>
      </p:sp>
      <p:grpSp>
        <p:nvGrpSpPr>
          <p:cNvPr id="60" name="Group 59">
            <a:extLst>
              <a:ext uri="{FF2B5EF4-FFF2-40B4-BE49-F238E27FC236}">
                <a16:creationId xmlns:a16="http://schemas.microsoft.com/office/drawing/2014/main" id="{7F2D0EC2-1719-47F4-8B61-9335AA66756A}"/>
              </a:ext>
            </a:extLst>
          </p:cNvPr>
          <p:cNvGrpSpPr/>
          <p:nvPr/>
        </p:nvGrpSpPr>
        <p:grpSpPr>
          <a:xfrm>
            <a:off x="11617935" y="31102681"/>
            <a:ext cx="3002160" cy="2979303"/>
            <a:chOff x="12024951" y="31102681"/>
            <a:chExt cx="3002160" cy="2979303"/>
          </a:xfrm>
        </p:grpSpPr>
        <p:pic>
          <p:nvPicPr>
            <p:cNvPr id="48" name="Picture 47" descr="Shape, circle&#10;&#10;Description automatically generated">
              <a:extLst>
                <a:ext uri="{FF2B5EF4-FFF2-40B4-BE49-F238E27FC236}">
                  <a16:creationId xmlns:a16="http://schemas.microsoft.com/office/drawing/2014/main" id="{4B69DF59-5A66-B461-977F-5E8D395DD5B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74471" y="31102681"/>
              <a:ext cx="2103120" cy="2103120"/>
            </a:xfrm>
            <a:prstGeom prst="rect">
              <a:avLst/>
            </a:prstGeom>
          </p:spPr>
        </p:pic>
        <p:sp>
          <p:nvSpPr>
            <p:cNvPr id="50" name="Text Placeholder 16">
              <a:extLst>
                <a:ext uri="{FF2B5EF4-FFF2-40B4-BE49-F238E27FC236}">
                  <a16:creationId xmlns:a16="http://schemas.microsoft.com/office/drawing/2014/main" id="{760C5BD4-C941-2BEE-6078-613D10F3DFCD}"/>
                </a:ext>
              </a:extLst>
            </p:cNvPr>
            <p:cNvSpPr txBox="1">
              <a:spLocks/>
            </p:cNvSpPr>
            <p:nvPr/>
          </p:nvSpPr>
          <p:spPr>
            <a:xfrm>
              <a:off x="12024951" y="33441904"/>
              <a:ext cx="3002160" cy="64008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Garamond"/>
                </a:rPr>
                <a:t>Steven Nystrom</a:t>
              </a:r>
              <a:endParaRPr lang="en-US" dirty="0">
                <a:solidFill>
                  <a:schemeClr val="tx1">
                    <a:lumMod val="75000"/>
                    <a:lumOff val="25000"/>
                  </a:schemeClr>
                </a:solidFill>
              </a:endParaRPr>
            </a:p>
          </p:txBody>
        </p:sp>
        <p:pic>
          <p:nvPicPr>
            <p:cNvPr id="46" name="Picture 48">
              <a:extLst>
                <a:ext uri="{FF2B5EF4-FFF2-40B4-BE49-F238E27FC236}">
                  <a16:creationId xmlns:a16="http://schemas.microsoft.com/office/drawing/2014/main" id="{0880DF70-137E-C4F0-FAD5-A88AD2AC71BE}"/>
                </a:ext>
              </a:extLst>
            </p:cNvPr>
            <p:cNvPicPr>
              <a:picLocks noChangeAspect="1"/>
            </p:cNvPicPr>
            <p:nvPr/>
          </p:nvPicPr>
          <p:blipFill rotWithShape="1">
            <a:blip r:embed="rId11"/>
            <a:srcRect l="4373" t="954" r="1686" b="8878"/>
            <a:stretch/>
          </p:blipFill>
          <p:spPr>
            <a:xfrm>
              <a:off x="12705460" y="31331281"/>
              <a:ext cx="1641142" cy="1645921"/>
            </a:xfrm>
            <a:prstGeom prst="flowChartConnector">
              <a:avLst/>
            </a:prstGeom>
          </p:spPr>
        </p:pic>
      </p:grpSp>
      <p:grpSp>
        <p:nvGrpSpPr>
          <p:cNvPr id="39" name="Group 38">
            <a:extLst>
              <a:ext uri="{FF2B5EF4-FFF2-40B4-BE49-F238E27FC236}">
                <a16:creationId xmlns:a16="http://schemas.microsoft.com/office/drawing/2014/main" id="{C72F1721-6339-43B3-9F27-2198B091A817}"/>
              </a:ext>
            </a:extLst>
          </p:cNvPr>
          <p:cNvGrpSpPr/>
          <p:nvPr/>
        </p:nvGrpSpPr>
        <p:grpSpPr>
          <a:xfrm>
            <a:off x="5960953" y="31102681"/>
            <a:ext cx="3002160" cy="2996365"/>
            <a:chOff x="6313249" y="31102681"/>
            <a:chExt cx="3002160" cy="2996365"/>
          </a:xfrm>
        </p:grpSpPr>
        <p:sp>
          <p:nvSpPr>
            <p:cNvPr id="100" name="Text Placeholder 16"/>
            <p:cNvSpPr txBox="1">
              <a:spLocks/>
            </p:cNvSpPr>
            <p:nvPr/>
          </p:nvSpPr>
          <p:spPr>
            <a:xfrm>
              <a:off x="6313249" y="33458966"/>
              <a:ext cx="3002160" cy="64008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a:solidFill>
                    <a:schemeClr val="tx1">
                      <a:lumMod val="75000"/>
                      <a:lumOff val="25000"/>
                    </a:schemeClr>
                  </a:solidFill>
                  <a:latin typeface="Garamond"/>
                </a:rPr>
                <a:t>Ritisha</a:t>
              </a:r>
              <a:r>
                <a:rPr lang="en-US" dirty="0">
                  <a:solidFill>
                    <a:schemeClr val="tx1">
                      <a:lumMod val="75000"/>
                      <a:lumOff val="25000"/>
                    </a:schemeClr>
                  </a:solidFill>
                  <a:latin typeface="Garamond"/>
                </a:rPr>
                <a:t> Ghosh</a:t>
              </a:r>
              <a:endParaRPr lang="en-US" dirty="0">
                <a:solidFill>
                  <a:schemeClr val="tx1">
                    <a:lumMod val="75000"/>
                    <a:lumOff val="25000"/>
                  </a:schemeClr>
                </a:solidFill>
              </a:endParaRPr>
            </a:p>
          </p:txBody>
        </p:sp>
        <p:pic>
          <p:nvPicPr>
            <p:cNvPr id="43" name="Picture 42" descr="Shape, circle&#10;&#10;Description automatically generated">
              <a:extLst>
                <a:ext uri="{FF2B5EF4-FFF2-40B4-BE49-F238E27FC236}">
                  <a16:creationId xmlns:a16="http://schemas.microsoft.com/office/drawing/2014/main" id="{30139310-BB19-4DFE-8C24-4633BE4A17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2769" y="31102681"/>
              <a:ext cx="2103120" cy="2103120"/>
            </a:xfrm>
            <a:prstGeom prst="rect">
              <a:avLst/>
            </a:prstGeom>
          </p:spPr>
        </p:pic>
        <p:pic>
          <p:nvPicPr>
            <p:cNvPr id="123" name="Picture 123">
              <a:extLst>
                <a:ext uri="{FF2B5EF4-FFF2-40B4-BE49-F238E27FC236}">
                  <a16:creationId xmlns:a16="http://schemas.microsoft.com/office/drawing/2014/main" id="{53F51CF3-9B7F-7393-A9A4-10614CFA66D8}"/>
                </a:ext>
              </a:extLst>
            </p:cNvPr>
            <p:cNvPicPr>
              <a:picLocks noChangeAspect="1"/>
            </p:cNvPicPr>
            <p:nvPr/>
          </p:nvPicPr>
          <p:blipFill rotWithShape="1">
            <a:blip r:embed="rId12"/>
            <a:srcRect l="1416" t="10507" r="-450" b="14493"/>
            <a:stretch/>
          </p:blipFill>
          <p:spPr>
            <a:xfrm>
              <a:off x="6980270" y="31328221"/>
              <a:ext cx="1668119" cy="1652041"/>
            </a:xfrm>
            <a:prstGeom prst="ellipse">
              <a:avLst/>
            </a:prstGeom>
          </p:spPr>
        </p:pic>
      </p:grpSp>
      <p:grpSp>
        <p:nvGrpSpPr>
          <p:cNvPr id="59" name="Group 58">
            <a:extLst>
              <a:ext uri="{FF2B5EF4-FFF2-40B4-BE49-F238E27FC236}">
                <a16:creationId xmlns:a16="http://schemas.microsoft.com/office/drawing/2014/main" id="{1CAAF4C0-DCDA-4580-9240-0CDD454841DA}"/>
              </a:ext>
            </a:extLst>
          </p:cNvPr>
          <p:cNvGrpSpPr/>
          <p:nvPr/>
        </p:nvGrpSpPr>
        <p:grpSpPr>
          <a:xfrm>
            <a:off x="8789444" y="31102681"/>
            <a:ext cx="3002160" cy="2983184"/>
            <a:chOff x="9142025" y="31102681"/>
            <a:chExt cx="3002160" cy="2983184"/>
          </a:xfrm>
        </p:grpSpPr>
        <p:sp>
          <p:nvSpPr>
            <p:cNvPr id="104" name="Text Placeholder 16"/>
            <p:cNvSpPr txBox="1">
              <a:spLocks/>
            </p:cNvSpPr>
            <p:nvPr/>
          </p:nvSpPr>
          <p:spPr>
            <a:xfrm>
              <a:off x="9142025" y="33445785"/>
              <a:ext cx="3002160" cy="64008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a:rPr>
                <a:t>Richard Kirschner</a:t>
              </a:r>
              <a:endParaRPr lang="en-US">
                <a:solidFill>
                  <a:schemeClr val="tx1">
                    <a:lumMod val="75000"/>
                    <a:lumOff val="25000"/>
                  </a:schemeClr>
                </a:solidFill>
              </a:endParaRPr>
            </a:p>
          </p:txBody>
        </p:sp>
        <p:pic>
          <p:nvPicPr>
            <p:cNvPr id="27" name="Picture 26" descr="Shape, circle&#10;&#10;Description automatically generated">
              <a:extLst>
                <a:ext uri="{FF2B5EF4-FFF2-40B4-BE49-F238E27FC236}">
                  <a16:creationId xmlns:a16="http://schemas.microsoft.com/office/drawing/2014/main" id="{1AF78239-02EB-4B4D-AF51-894666F0DC0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91545" y="31102681"/>
              <a:ext cx="2103120" cy="2103120"/>
            </a:xfrm>
            <a:prstGeom prst="rect">
              <a:avLst/>
            </a:prstGeom>
          </p:spPr>
        </p:pic>
        <p:pic>
          <p:nvPicPr>
            <p:cNvPr id="53" name="Picture 123">
              <a:extLst>
                <a:ext uri="{FF2B5EF4-FFF2-40B4-BE49-F238E27FC236}">
                  <a16:creationId xmlns:a16="http://schemas.microsoft.com/office/drawing/2014/main" id="{ECA233F7-866B-5347-831C-6ED35A29840F}"/>
                </a:ext>
              </a:extLst>
            </p:cNvPr>
            <p:cNvPicPr>
              <a:picLocks noChangeAspect="1"/>
            </p:cNvPicPr>
            <p:nvPr/>
          </p:nvPicPr>
          <p:blipFill>
            <a:blip r:embed="rId13" cstate="print">
              <a:extLst>
                <a:ext uri="{28A0092B-C50C-407E-A947-70E740481C1C}">
                  <a14:useLocalDpi xmlns:a14="http://schemas.microsoft.com/office/drawing/2010/main" val="0"/>
                </a:ext>
              </a:extLst>
            </a:blip>
            <a:srcRect t="11025" b="11025"/>
            <a:stretch/>
          </p:blipFill>
          <p:spPr>
            <a:xfrm>
              <a:off x="9821578" y="31329744"/>
              <a:ext cx="1643055" cy="1648994"/>
            </a:xfrm>
            <a:prstGeom prst="ellipse">
              <a:avLst/>
            </a:prstGeom>
          </p:spPr>
        </p:pic>
      </p:grpSp>
      <p:grpSp>
        <p:nvGrpSpPr>
          <p:cNvPr id="37" name="Group 36">
            <a:extLst>
              <a:ext uri="{FF2B5EF4-FFF2-40B4-BE49-F238E27FC236}">
                <a16:creationId xmlns:a16="http://schemas.microsoft.com/office/drawing/2014/main" id="{C80D1125-4594-4EF1-A75B-9BDFD7EA219E}"/>
              </a:ext>
            </a:extLst>
          </p:cNvPr>
          <p:cNvGrpSpPr/>
          <p:nvPr/>
        </p:nvGrpSpPr>
        <p:grpSpPr>
          <a:xfrm>
            <a:off x="3262371" y="31102681"/>
            <a:ext cx="2872251" cy="2996364"/>
            <a:chOff x="3389594" y="31102681"/>
            <a:chExt cx="2872251" cy="2996364"/>
          </a:xfrm>
        </p:grpSpPr>
        <p:sp>
          <p:nvSpPr>
            <p:cNvPr id="99" name="Text Placeholder 16"/>
            <p:cNvSpPr txBox="1">
              <a:spLocks/>
            </p:cNvSpPr>
            <p:nvPr/>
          </p:nvSpPr>
          <p:spPr>
            <a:xfrm>
              <a:off x="3389594" y="33458965"/>
              <a:ext cx="2872251" cy="64008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Garamond"/>
                </a:rPr>
                <a:t>Christina Dennis</a:t>
              </a:r>
              <a:endParaRPr lang="en-US" dirty="0">
                <a:solidFill>
                  <a:schemeClr val="tx1">
                    <a:lumMod val="75000"/>
                    <a:lumOff val="25000"/>
                  </a:schemeClr>
                </a:solidFill>
              </a:endParaRPr>
            </a:p>
          </p:txBody>
        </p:sp>
        <p:pic>
          <p:nvPicPr>
            <p:cNvPr id="44" name="Picture 43" descr="Shape, circle&#10;&#10;Description automatically generated">
              <a:extLst>
                <a:ext uri="{FF2B5EF4-FFF2-40B4-BE49-F238E27FC236}">
                  <a16:creationId xmlns:a16="http://schemas.microsoft.com/office/drawing/2014/main" id="{CF72E00B-2CEB-45CD-AF81-AD052619EF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4159" y="31102681"/>
              <a:ext cx="2103120" cy="2103120"/>
            </a:xfrm>
            <a:prstGeom prst="donut">
              <a:avLst/>
            </a:prstGeom>
          </p:spPr>
        </p:pic>
        <p:pic>
          <p:nvPicPr>
            <p:cNvPr id="22" name="Picture 33" descr="A picture containing person, outdoor&#10;&#10;Description automatically generated">
              <a:extLst>
                <a:ext uri="{FF2B5EF4-FFF2-40B4-BE49-F238E27FC236}">
                  <a16:creationId xmlns:a16="http://schemas.microsoft.com/office/drawing/2014/main" id="{8E3C4575-9CD0-A14A-C038-70284F9547CF}"/>
                </a:ext>
              </a:extLst>
            </p:cNvPr>
            <p:cNvPicPr>
              <a:picLocks noChangeAspect="1"/>
            </p:cNvPicPr>
            <p:nvPr/>
          </p:nvPicPr>
          <p:blipFill rotWithShape="1">
            <a:blip r:embed="rId14"/>
            <a:srcRect l="60005" t="16452" r="-815" b="22378"/>
            <a:stretch/>
          </p:blipFill>
          <p:spPr>
            <a:xfrm rot="16200000">
              <a:off x="4000934" y="31331281"/>
              <a:ext cx="1649570" cy="1645920"/>
            </a:xfrm>
            <a:prstGeom prst="ellipse">
              <a:avLst/>
            </a:prstGeom>
          </p:spPr>
        </p:pic>
      </p:grpSp>
      <p:pic>
        <p:nvPicPr>
          <p:cNvPr id="34" name="Picture 35">
            <a:extLst>
              <a:ext uri="{FF2B5EF4-FFF2-40B4-BE49-F238E27FC236}">
                <a16:creationId xmlns:a16="http://schemas.microsoft.com/office/drawing/2014/main" id="{F226D946-5B5C-BBD0-C26E-5A7BB5A0D71E}"/>
              </a:ext>
            </a:extLst>
          </p:cNvPr>
          <p:cNvPicPr>
            <a:picLocks noChangeAspect="1"/>
          </p:cNvPicPr>
          <p:nvPr/>
        </p:nvPicPr>
        <p:blipFill>
          <a:blip r:embed="rId15"/>
          <a:stretch>
            <a:fillRect/>
          </a:stretch>
        </p:blipFill>
        <p:spPr>
          <a:xfrm>
            <a:off x="20910003" y="24890641"/>
            <a:ext cx="915760" cy="2446786"/>
          </a:xfrm>
          <a:prstGeom prst="rect">
            <a:avLst/>
          </a:prstGeom>
        </p:spPr>
      </p:pic>
      <p:sp>
        <p:nvSpPr>
          <p:cNvPr id="36" name="TextBox 35">
            <a:extLst>
              <a:ext uri="{FF2B5EF4-FFF2-40B4-BE49-F238E27FC236}">
                <a16:creationId xmlns:a16="http://schemas.microsoft.com/office/drawing/2014/main" id="{5CE54623-3085-CF81-432E-2CCAB60C56DB}"/>
              </a:ext>
            </a:extLst>
          </p:cNvPr>
          <p:cNvSpPr txBox="1"/>
          <p:nvPr/>
        </p:nvSpPr>
        <p:spPr>
          <a:xfrm>
            <a:off x="21936635" y="24821053"/>
            <a:ext cx="259534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1">
                    <a:lumMod val="75000"/>
                    <a:lumOff val="25000"/>
                  </a:schemeClr>
                </a:solidFill>
              </a:rPr>
              <a:t>.66 </a:t>
            </a:r>
            <a:r>
              <a:rPr lang="en-US" sz="2400" b="1" dirty="0">
                <a:solidFill>
                  <a:schemeClr val="tx1">
                    <a:lumMod val="75000"/>
                    <a:lumOff val="25000"/>
                  </a:schemeClr>
                </a:solidFill>
              </a:rPr>
              <a:t>(more able to lower heat)</a:t>
            </a:r>
          </a:p>
          <a:p>
            <a:endParaRPr lang="en-US" sz="2000" dirty="0">
              <a:solidFill>
                <a:schemeClr val="tx1">
                  <a:lumMod val="75000"/>
                  <a:lumOff val="25000"/>
                </a:schemeClr>
              </a:solidFill>
            </a:endParaRPr>
          </a:p>
          <a:p>
            <a:endParaRPr lang="en-US" sz="2000" dirty="0">
              <a:solidFill>
                <a:schemeClr val="tx1">
                  <a:lumMod val="75000"/>
                  <a:lumOff val="25000"/>
                </a:schemeClr>
              </a:solidFill>
            </a:endParaRPr>
          </a:p>
          <a:p>
            <a:endParaRPr lang="en-US" sz="2000" dirty="0">
              <a:solidFill>
                <a:schemeClr val="tx1">
                  <a:lumMod val="75000"/>
                  <a:lumOff val="25000"/>
                </a:schemeClr>
              </a:solidFill>
            </a:endParaRPr>
          </a:p>
          <a:p>
            <a:endParaRPr lang="en-US" sz="2000" dirty="0">
              <a:solidFill>
                <a:schemeClr val="tx1">
                  <a:lumMod val="75000"/>
                  <a:lumOff val="25000"/>
                </a:schemeClr>
              </a:solidFill>
            </a:endParaRPr>
          </a:p>
          <a:p>
            <a:r>
              <a:rPr lang="en-US" sz="2400" dirty="0">
                <a:solidFill>
                  <a:schemeClr val="tx1">
                    <a:lumMod val="75000"/>
                    <a:lumOff val="25000"/>
                  </a:schemeClr>
                </a:solidFill>
              </a:rPr>
              <a:t>.03 </a:t>
            </a:r>
            <a:r>
              <a:rPr lang="en-US" sz="2400" b="1" dirty="0">
                <a:solidFill>
                  <a:schemeClr val="tx1">
                    <a:lumMod val="75000"/>
                    <a:lumOff val="25000"/>
                  </a:schemeClr>
                </a:solidFill>
              </a:rPr>
              <a:t>(less able to lower heat)</a:t>
            </a:r>
          </a:p>
        </p:txBody>
      </p:sp>
      <p:cxnSp>
        <p:nvCxnSpPr>
          <p:cNvPr id="40" name="Straight Arrow Connector 39">
            <a:extLst>
              <a:ext uri="{FF2B5EF4-FFF2-40B4-BE49-F238E27FC236}">
                <a16:creationId xmlns:a16="http://schemas.microsoft.com/office/drawing/2014/main" id="{329806B7-813C-8CA8-36ED-29F2B22E4678}"/>
              </a:ext>
            </a:extLst>
          </p:cNvPr>
          <p:cNvCxnSpPr/>
          <p:nvPr/>
        </p:nvCxnSpPr>
        <p:spPr>
          <a:xfrm>
            <a:off x="20897073" y="28306204"/>
            <a:ext cx="1667771"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D37B95B-054C-7DFD-D1E6-486997E54F88}"/>
              </a:ext>
            </a:extLst>
          </p:cNvPr>
          <p:cNvCxnSpPr/>
          <p:nvPr/>
        </p:nvCxnSpPr>
        <p:spPr>
          <a:xfrm>
            <a:off x="22592700" y="28180701"/>
            <a:ext cx="0" cy="28754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040F2E0-7667-D6D7-340C-6AFC712BFFDA}"/>
              </a:ext>
            </a:extLst>
          </p:cNvPr>
          <p:cNvCxnSpPr>
            <a:cxnSpLocks/>
          </p:cNvCxnSpPr>
          <p:nvPr/>
        </p:nvCxnSpPr>
        <p:spPr>
          <a:xfrm>
            <a:off x="20905756" y="28180700"/>
            <a:ext cx="0" cy="2875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AC46713-5D8E-522D-D1A5-A5D0D1EB2DBF}"/>
              </a:ext>
            </a:extLst>
          </p:cNvPr>
          <p:cNvSpPr txBox="1"/>
          <p:nvPr/>
        </p:nvSpPr>
        <p:spPr>
          <a:xfrm>
            <a:off x="20808533" y="27742269"/>
            <a:ext cx="1809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tx1">
                    <a:lumMod val="75000"/>
                    <a:lumOff val="25000"/>
                  </a:schemeClr>
                </a:solidFill>
              </a:rPr>
              <a:t>0</a:t>
            </a:r>
          </a:p>
        </p:txBody>
      </p:sp>
      <p:sp>
        <p:nvSpPr>
          <p:cNvPr id="54" name="TextBox 53">
            <a:extLst>
              <a:ext uri="{FF2B5EF4-FFF2-40B4-BE49-F238E27FC236}">
                <a16:creationId xmlns:a16="http://schemas.microsoft.com/office/drawing/2014/main" id="{087B592D-C83B-6324-817C-841483C0C4F0}"/>
              </a:ext>
            </a:extLst>
          </p:cNvPr>
          <p:cNvSpPr txBox="1"/>
          <p:nvPr/>
        </p:nvSpPr>
        <p:spPr>
          <a:xfrm>
            <a:off x="22361287" y="27742268"/>
            <a:ext cx="6602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tx1">
                    <a:lumMod val="75000"/>
                    <a:lumOff val="25000"/>
                  </a:schemeClr>
                </a:solidFill>
              </a:rPr>
              <a:t>2.5</a:t>
            </a:r>
          </a:p>
        </p:txBody>
      </p:sp>
      <p:cxnSp>
        <p:nvCxnSpPr>
          <p:cNvPr id="55" name="Straight Arrow Connector 54">
            <a:extLst>
              <a:ext uri="{FF2B5EF4-FFF2-40B4-BE49-F238E27FC236}">
                <a16:creationId xmlns:a16="http://schemas.microsoft.com/office/drawing/2014/main" id="{2A3C62D2-15FD-B374-7A46-72DFA04947C5}"/>
              </a:ext>
            </a:extLst>
          </p:cNvPr>
          <p:cNvCxnSpPr>
            <a:cxnSpLocks/>
          </p:cNvCxnSpPr>
          <p:nvPr/>
        </p:nvCxnSpPr>
        <p:spPr>
          <a:xfrm>
            <a:off x="21730058" y="28161531"/>
            <a:ext cx="0" cy="28754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5C8318A-C358-6A73-A9A1-3D8843E7D2AA}"/>
              </a:ext>
            </a:extLst>
          </p:cNvPr>
          <p:cNvSpPr txBox="1"/>
          <p:nvPr/>
        </p:nvSpPr>
        <p:spPr>
          <a:xfrm>
            <a:off x="21441135" y="28470720"/>
            <a:ext cx="8902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tx1">
                    <a:lumMod val="75000"/>
                    <a:lumOff val="25000"/>
                  </a:schemeClr>
                </a:solidFill>
              </a:rPr>
              <a:t>Miles</a:t>
            </a:r>
          </a:p>
        </p:txBody>
      </p:sp>
      <p:sp>
        <p:nvSpPr>
          <p:cNvPr id="57" name="TextBox 56">
            <a:extLst>
              <a:ext uri="{FF2B5EF4-FFF2-40B4-BE49-F238E27FC236}">
                <a16:creationId xmlns:a16="http://schemas.microsoft.com/office/drawing/2014/main" id="{1D8048E4-A519-A638-B74C-42D701FC18C9}"/>
              </a:ext>
            </a:extLst>
          </p:cNvPr>
          <p:cNvSpPr txBox="1"/>
          <p:nvPr/>
        </p:nvSpPr>
        <p:spPr>
          <a:xfrm>
            <a:off x="10589475" y="1638152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8" name="TextBox 57">
            <a:extLst>
              <a:ext uri="{FF2B5EF4-FFF2-40B4-BE49-F238E27FC236}">
                <a16:creationId xmlns:a16="http://schemas.microsoft.com/office/drawing/2014/main" id="{3F6AFF93-1D16-2524-6BF9-7FA2CDF81A65}"/>
              </a:ext>
            </a:extLst>
          </p:cNvPr>
          <p:cNvSpPr txBox="1"/>
          <p:nvPr/>
        </p:nvSpPr>
        <p:spPr>
          <a:xfrm>
            <a:off x="9931435" y="17009243"/>
            <a:ext cx="374972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1">
                    <a:lumMod val="75000"/>
                    <a:lumOff val="25000"/>
                  </a:schemeClr>
                </a:solidFill>
              </a:rPr>
              <a:t>Heat Mitigation Index</a:t>
            </a:r>
          </a:p>
          <a:p>
            <a:r>
              <a:rPr lang="en-US" dirty="0">
                <a:solidFill>
                  <a:schemeClr val="tx1">
                    <a:lumMod val="75000"/>
                    <a:lumOff val="25000"/>
                  </a:schemeClr>
                </a:solidFill>
                <a:latin typeface="Garamond" panose="02020404030301010803" pitchFamily="18" charset="0"/>
              </a:rPr>
              <a:t>Based on current tree canopy cover in </a:t>
            </a:r>
            <a:r>
              <a:rPr lang="en-US" i="1" dirty="0">
                <a:solidFill>
                  <a:schemeClr val="tx1">
                    <a:lumMod val="75000"/>
                    <a:lumOff val="25000"/>
                  </a:schemeClr>
                </a:solidFill>
                <a:latin typeface="Garamond" panose="02020404030301010803" pitchFamily="18" charset="0"/>
              </a:rPr>
              <a:t>Albuquerque, NM</a:t>
            </a:r>
          </a:p>
        </p:txBody>
      </p:sp>
      <p:pic>
        <p:nvPicPr>
          <p:cNvPr id="71" name="Picture 71" descr="Shape&#10;&#10;Description automatically generated">
            <a:extLst>
              <a:ext uri="{FF2B5EF4-FFF2-40B4-BE49-F238E27FC236}">
                <a16:creationId xmlns:a16="http://schemas.microsoft.com/office/drawing/2014/main" id="{AE66D1E9-0F1A-0C41-C5DE-90006AA4404D}"/>
              </a:ext>
            </a:extLst>
          </p:cNvPr>
          <p:cNvPicPr>
            <a:picLocks noChangeAspect="1"/>
          </p:cNvPicPr>
          <p:nvPr/>
        </p:nvPicPr>
        <p:blipFill>
          <a:blip r:embed="rId16"/>
          <a:stretch>
            <a:fillRect/>
          </a:stretch>
        </p:blipFill>
        <p:spPr>
          <a:xfrm>
            <a:off x="13820475" y="23357458"/>
            <a:ext cx="1593012" cy="1593012"/>
          </a:xfrm>
          <a:prstGeom prst="rect">
            <a:avLst/>
          </a:prstGeom>
        </p:spPr>
      </p:pic>
      <p:cxnSp>
        <p:nvCxnSpPr>
          <p:cNvPr id="64" name="Straight Arrow Connector 63">
            <a:extLst>
              <a:ext uri="{FF2B5EF4-FFF2-40B4-BE49-F238E27FC236}">
                <a16:creationId xmlns:a16="http://schemas.microsoft.com/office/drawing/2014/main" id="{A03E14BC-7E78-C043-96D4-63B54B4BAFE8}"/>
              </a:ext>
            </a:extLst>
          </p:cNvPr>
          <p:cNvCxnSpPr/>
          <p:nvPr/>
        </p:nvCxnSpPr>
        <p:spPr>
          <a:xfrm>
            <a:off x="12740699" y="21936177"/>
            <a:ext cx="2108740" cy="1757163"/>
          </a:xfrm>
          <a:prstGeom prst="straightConnector1">
            <a:avLst/>
          </a:prstGeom>
        </p:spPr>
        <p:style>
          <a:lnRef idx="3">
            <a:schemeClr val="dk1"/>
          </a:lnRef>
          <a:fillRef idx="0">
            <a:schemeClr val="dk1"/>
          </a:fillRef>
          <a:effectRef idx="2">
            <a:schemeClr val="dk1"/>
          </a:effectRef>
          <a:fontRef idx="minor">
            <a:schemeClr val="tx1"/>
          </a:fontRef>
        </p:style>
      </p:cxnSp>
      <p:cxnSp>
        <p:nvCxnSpPr>
          <p:cNvPr id="66" name="Straight Arrow Connector 65">
            <a:extLst>
              <a:ext uri="{FF2B5EF4-FFF2-40B4-BE49-F238E27FC236}">
                <a16:creationId xmlns:a16="http://schemas.microsoft.com/office/drawing/2014/main" id="{943B7218-1AAE-3248-F77D-5F97336A5AF9}"/>
              </a:ext>
            </a:extLst>
          </p:cNvPr>
          <p:cNvCxnSpPr>
            <a:cxnSpLocks/>
          </p:cNvCxnSpPr>
          <p:nvPr/>
        </p:nvCxnSpPr>
        <p:spPr>
          <a:xfrm flipV="1">
            <a:off x="11840768" y="24512285"/>
            <a:ext cx="2858021" cy="1462294"/>
          </a:xfrm>
          <a:prstGeom prst="straightConnector1">
            <a:avLst/>
          </a:prstGeom>
        </p:spPr>
        <p:style>
          <a:lnRef idx="3">
            <a:schemeClr val="dk1"/>
          </a:lnRef>
          <a:fillRef idx="0">
            <a:schemeClr val="dk1"/>
          </a:fillRef>
          <a:effectRef idx="2">
            <a:schemeClr val="dk1"/>
          </a:effectRef>
          <a:fontRef idx="minor">
            <a:schemeClr val="tx1"/>
          </a:fontRef>
        </p:style>
      </p:cxnSp>
      <p:pic>
        <p:nvPicPr>
          <p:cNvPr id="63" name="Picture 63" descr="Map&#10;&#10;Description automatically generated">
            <a:extLst>
              <a:ext uri="{FF2B5EF4-FFF2-40B4-BE49-F238E27FC236}">
                <a16:creationId xmlns:a16="http://schemas.microsoft.com/office/drawing/2014/main" id="{4761F312-6B74-88B0-54FF-8B227A4504FB}"/>
              </a:ext>
            </a:extLst>
          </p:cNvPr>
          <p:cNvPicPr>
            <a:picLocks noChangeAspect="1"/>
          </p:cNvPicPr>
          <p:nvPr/>
        </p:nvPicPr>
        <p:blipFill>
          <a:blip r:embed="rId17"/>
          <a:stretch>
            <a:fillRect/>
          </a:stretch>
        </p:blipFill>
        <p:spPr>
          <a:xfrm>
            <a:off x="7508019" y="19492845"/>
            <a:ext cx="8374935" cy="8435491"/>
          </a:xfrm>
          <a:prstGeom prst="rect">
            <a:avLst/>
          </a:prstGeom>
        </p:spPr>
      </p:pic>
      <p:sp>
        <p:nvSpPr>
          <p:cNvPr id="81" name="Arrow: Circular 80">
            <a:extLst>
              <a:ext uri="{FF2B5EF4-FFF2-40B4-BE49-F238E27FC236}">
                <a16:creationId xmlns:a16="http://schemas.microsoft.com/office/drawing/2014/main" id="{14D5D8B2-8080-2F6B-A6E5-CA3873831385}"/>
              </a:ext>
            </a:extLst>
          </p:cNvPr>
          <p:cNvSpPr/>
          <p:nvPr/>
        </p:nvSpPr>
        <p:spPr>
          <a:xfrm rot="17220000">
            <a:off x="8994089" y="24644917"/>
            <a:ext cx="1961322" cy="1987824"/>
          </a:xfrm>
          <a:prstGeom prst="circularArrow">
            <a:avLst/>
          </a:prstGeom>
          <a:solidFill>
            <a:srgbClr val="59ACE3"/>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72" name="Rectangle: Rounded Corners 71">
            <a:extLst>
              <a:ext uri="{FF2B5EF4-FFF2-40B4-BE49-F238E27FC236}">
                <a16:creationId xmlns:a16="http://schemas.microsoft.com/office/drawing/2014/main" id="{D6BEB28F-FA8D-5441-8C02-17299BECF3F1}"/>
              </a:ext>
            </a:extLst>
          </p:cNvPr>
          <p:cNvSpPr/>
          <p:nvPr/>
        </p:nvSpPr>
        <p:spPr>
          <a:xfrm>
            <a:off x="8128618" y="26224713"/>
            <a:ext cx="4036512" cy="2105596"/>
          </a:xfrm>
          <a:prstGeom prst="roundRect">
            <a:avLst/>
          </a:prstGeom>
          <a:solidFill>
            <a:srgbClr val="59ACE3"/>
          </a:solidFill>
          <a:ln w="57150">
            <a:solidFill>
              <a:srgbClr val="66AADE"/>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FFC000"/>
              </a:solidFill>
            </a:endParaRPr>
          </a:p>
        </p:txBody>
      </p:sp>
      <p:sp>
        <p:nvSpPr>
          <p:cNvPr id="74" name="TextBox 73">
            <a:extLst>
              <a:ext uri="{FF2B5EF4-FFF2-40B4-BE49-F238E27FC236}">
                <a16:creationId xmlns:a16="http://schemas.microsoft.com/office/drawing/2014/main" id="{BBD98A60-993D-0ECD-A3AE-BB4F1B1D8D26}"/>
              </a:ext>
            </a:extLst>
          </p:cNvPr>
          <p:cNvSpPr txBox="1"/>
          <p:nvPr/>
        </p:nvSpPr>
        <p:spPr>
          <a:xfrm>
            <a:off x="8200612" y="26414940"/>
            <a:ext cx="3922999" cy="1815882"/>
          </a:xfrm>
          <a:prstGeom prst="rect">
            <a:avLst/>
          </a:prstGeom>
          <a:noFill/>
        </p:spPr>
        <p:txBody>
          <a:bodyPr wrap="square" lIns="91440" tIns="45720" rIns="91440" bIns="45720" rtlCol="0" anchor="t">
            <a:spAutoFit/>
          </a:bodyPr>
          <a:lstStyle/>
          <a:p>
            <a:pPr algn="ctr"/>
            <a:r>
              <a:rPr lang="en-US" sz="2800">
                <a:solidFill>
                  <a:schemeClr val="bg1"/>
                </a:solidFill>
              </a:rPr>
              <a:t>But with more trees, this area can mitigate, or lower, extreme heat better!</a:t>
            </a:r>
          </a:p>
        </p:txBody>
      </p:sp>
      <p:sp>
        <p:nvSpPr>
          <p:cNvPr id="79" name="Arrow: Circular 78">
            <a:extLst>
              <a:ext uri="{FF2B5EF4-FFF2-40B4-BE49-F238E27FC236}">
                <a16:creationId xmlns:a16="http://schemas.microsoft.com/office/drawing/2014/main" id="{3F66578D-0F2C-EE80-3FAC-6D3C56CB1EFF}"/>
              </a:ext>
            </a:extLst>
          </p:cNvPr>
          <p:cNvSpPr/>
          <p:nvPr/>
        </p:nvSpPr>
        <p:spPr>
          <a:xfrm rot="4380000" flipH="1">
            <a:off x="14162437" y="24008814"/>
            <a:ext cx="1961322" cy="1987824"/>
          </a:xfrm>
          <a:prstGeom prst="circularArrow">
            <a:avLst/>
          </a:prstGeom>
          <a:solidFill>
            <a:srgbClr val="FF5F33"/>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75" name="Rectangle: Rounded Corners 74">
            <a:extLst>
              <a:ext uri="{FF2B5EF4-FFF2-40B4-BE49-F238E27FC236}">
                <a16:creationId xmlns:a16="http://schemas.microsoft.com/office/drawing/2014/main" id="{815D523C-E579-C4F2-B474-567984E73747}"/>
              </a:ext>
            </a:extLst>
          </p:cNvPr>
          <p:cNvSpPr/>
          <p:nvPr/>
        </p:nvSpPr>
        <p:spPr>
          <a:xfrm>
            <a:off x="13529335" y="25574843"/>
            <a:ext cx="2976982" cy="2361140"/>
          </a:xfrm>
          <a:prstGeom prst="roundRect">
            <a:avLst/>
          </a:prstGeom>
          <a:solidFill>
            <a:srgbClr val="FF5F33"/>
          </a:solidFill>
          <a:ln w="57150">
            <a:solidFill>
              <a:srgbClr val="FF5F3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FFC000"/>
              </a:solidFill>
            </a:endParaRPr>
          </a:p>
        </p:txBody>
      </p:sp>
      <p:sp>
        <p:nvSpPr>
          <p:cNvPr id="73" name="TextBox 72">
            <a:extLst>
              <a:ext uri="{FF2B5EF4-FFF2-40B4-BE49-F238E27FC236}">
                <a16:creationId xmlns:a16="http://schemas.microsoft.com/office/drawing/2014/main" id="{CF63DB1E-8D93-5080-F0DC-CCF2DCABB258}"/>
              </a:ext>
            </a:extLst>
          </p:cNvPr>
          <p:cNvSpPr txBox="1"/>
          <p:nvPr/>
        </p:nvSpPr>
        <p:spPr>
          <a:xfrm>
            <a:off x="13476453" y="25662875"/>
            <a:ext cx="3180878" cy="2246769"/>
          </a:xfrm>
          <a:prstGeom prst="rect">
            <a:avLst/>
          </a:prstGeom>
          <a:noFill/>
        </p:spPr>
        <p:txBody>
          <a:bodyPr wrap="square" lIns="91440" tIns="45720" rIns="91440" bIns="45720" rtlCol="0" anchor="t">
            <a:spAutoFit/>
          </a:bodyPr>
          <a:lstStyle/>
          <a:p>
            <a:pPr algn="ctr"/>
            <a:r>
              <a:rPr lang="en-US" sz="2800">
                <a:solidFill>
                  <a:schemeClr val="bg1"/>
                </a:solidFill>
              </a:rPr>
              <a:t>Currently, this area has a very poor ability to lower its own heat</a:t>
            </a:r>
            <a:endParaRPr lang="en-US" sz="2800" b="1">
              <a:solidFill>
                <a:schemeClr val="bg1"/>
              </a:solidFill>
            </a:endParaRPr>
          </a:p>
        </p:txBody>
      </p:sp>
      <p:sp>
        <p:nvSpPr>
          <p:cNvPr id="82" name="TextBox 81">
            <a:extLst>
              <a:ext uri="{FF2B5EF4-FFF2-40B4-BE49-F238E27FC236}">
                <a16:creationId xmlns:a16="http://schemas.microsoft.com/office/drawing/2014/main" id="{FE085CF8-9ABB-8CED-DBAC-C71A240355F5}"/>
              </a:ext>
            </a:extLst>
          </p:cNvPr>
          <p:cNvSpPr txBox="1"/>
          <p:nvPr/>
        </p:nvSpPr>
        <p:spPr>
          <a:xfrm>
            <a:off x="9491099" y="21082566"/>
            <a:ext cx="361720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rPr>
              <a:t>Heat Mitigation Index</a:t>
            </a:r>
          </a:p>
          <a:p>
            <a:r>
              <a:rPr lang="en-US" dirty="0">
                <a:solidFill>
                  <a:schemeClr val="tx1">
                    <a:lumMod val="75000"/>
                    <a:lumOff val="25000"/>
                  </a:schemeClr>
                </a:solidFill>
                <a:latin typeface="Garamond" panose="02020404030301010803" pitchFamily="18" charset="0"/>
              </a:rPr>
              <a:t>Based on increased tree canopy cover in </a:t>
            </a:r>
            <a:r>
              <a:rPr lang="en-US" i="1" dirty="0">
                <a:solidFill>
                  <a:schemeClr val="tx1">
                    <a:lumMod val="75000"/>
                    <a:lumOff val="25000"/>
                  </a:schemeClr>
                </a:solidFill>
                <a:latin typeface="Garamond" panose="02020404030301010803" pitchFamily="18" charset="0"/>
              </a:rPr>
              <a:t>Albuquerque, NM</a:t>
            </a:r>
          </a:p>
        </p:txBody>
      </p:sp>
      <p:grpSp>
        <p:nvGrpSpPr>
          <p:cNvPr id="38" name="Group 37">
            <a:extLst>
              <a:ext uri="{FF2B5EF4-FFF2-40B4-BE49-F238E27FC236}">
                <a16:creationId xmlns:a16="http://schemas.microsoft.com/office/drawing/2014/main" id="{8F6339DD-EB32-46DA-AD8C-CFC93B9CD972}"/>
              </a:ext>
            </a:extLst>
          </p:cNvPr>
          <p:cNvGrpSpPr/>
          <p:nvPr/>
        </p:nvGrpSpPr>
        <p:grpSpPr>
          <a:xfrm>
            <a:off x="563789" y="31102681"/>
            <a:ext cx="2872251" cy="2996365"/>
            <a:chOff x="563789" y="31102681"/>
            <a:chExt cx="2872251" cy="2996365"/>
          </a:xfrm>
        </p:grpSpPr>
        <p:sp>
          <p:nvSpPr>
            <p:cNvPr id="98" name="Text Placeholder 16"/>
            <p:cNvSpPr txBox="1">
              <a:spLocks/>
            </p:cNvSpPr>
            <p:nvPr/>
          </p:nvSpPr>
          <p:spPr>
            <a:xfrm>
              <a:off x="563789" y="33458966"/>
              <a:ext cx="2872251" cy="64008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latin typeface="Garamond"/>
                </a:rPr>
                <a:t>Max Stewart</a:t>
              </a:r>
            </a:p>
          </p:txBody>
        </p:sp>
        <p:pic>
          <p:nvPicPr>
            <p:cNvPr id="532" name="Picture 531" descr="Shape, circle&#10;&#10;Description automatically generated">
              <a:extLst>
                <a:ext uri="{FF2B5EF4-FFF2-40B4-BE49-F238E27FC236}">
                  <a16:creationId xmlns:a16="http://schemas.microsoft.com/office/drawing/2014/main" id="{A78C39B1-21D2-7C72-BEC2-DE513CAFDF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8354" y="31102681"/>
              <a:ext cx="2103120" cy="2103120"/>
            </a:xfrm>
            <a:prstGeom prst="rect">
              <a:avLst/>
            </a:prstGeom>
          </p:spPr>
        </p:pic>
        <p:pic>
          <p:nvPicPr>
            <p:cNvPr id="47" name="Picture 46"/>
            <p:cNvPicPr>
              <a:picLocks noChangeAspect="1"/>
            </p:cNvPicPr>
            <p:nvPr/>
          </p:nvPicPr>
          <p:blipFill rotWithShape="1">
            <a:blip r:embed="rId18"/>
            <a:srcRect l="1242" r="1242"/>
            <a:stretch/>
          </p:blipFill>
          <p:spPr>
            <a:xfrm>
              <a:off x="1197389" y="31331281"/>
              <a:ext cx="1605051" cy="1645920"/>
            </a:xfrm>
            <a:prstGeom prst="ellipse">
              <a:avLst/>
            </a:prstGeom>
          </p:spPr>
        </p:pic>
      </p:grpSp>
      <p:grpSp>
        <p:nvGrpSpPr>
          <p:cNvPr id="61" name="Group 60">
            <a:extLst>
              <a:ext uri="{FF2B5EF4-FFF2-40B4-BE49-F238E27FC236}">
                <a16:creationId xmlns:a16="http://schemas.microsoft.com/office/drawing/2014/main" id="{B9D7F836-3908-46F6-9963-643ECC4E5703}"/>
              </a:ext>
            </a:extLst>
          </p:cNvPr>
          <p:cNvGrpSpPr/>
          <p:nvPr/>
        </p:nvGrpSpPr>
        <p:grpSpPr>
          <a:xfrm>
            <a:off x="520624" y="18323285"/>
            <a:ext cx="8000551" cy="8953278"/>
            <a:chOff x="805693" y="18033319"/>
            <a:chExt cx="8000551" cy="8953278"/>
          </a:xfrm>
        </p:grpSpPr>
        <p:sp>
          <p:nvSpPr>
            <p:cNvPr id="69" name="TextBox 68">
              <a:extLst>
                <a:ext uri="{FF2B5EF4-FFF2-40B4-BE49-F238E27FC236}">
                  <a16:creationId xmlns:a16="http://schemas.microsoft.com/office/drawing/2014/main" id="{DB008C40-1DCC-D4C4-942D-FD27E7B013EE}"/>
                </a:ext>
              </a:extLst>
            </p:cNvPr>
            <p:cNvSpPr txBox="1"/>
            <p:nvPr/>
          </p:nvSpPr>
          <p:spPr>
            <a:xfrm>
              <a:off x="1291344" y="18033319"/>
              <a:ext cx="7029249"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chemeClr val="accent2"/>
                  </a:solidFill>
                </a:rPr>
                <a:t>If the amount of</a:t>
              </a:r>
              <a:r>
                <a:rPr lang="en-US" sz="4800" b="1" i="1" dirty="0">
                  <a:solidFill>
                    <a:schemeClr val="accent2"/>
                  </a:solidFill>
                </a:rPr>
                <a:t> </a:t>
              </a:r>
            </a:p>
            <a:p>
              <a:pPr algn="ctr"/>
              <a:r>
                <a:rPr lang="en-US" sz="6600" b="1" i="1" dirty="0">
                  <a:solidFill>
                    <a:schemeClr val="accent6">
                      <a:lumMod val="50000"/>
                    </a:schemeClr>
                  </a:solidFill>
                </a:rPr>
                <a:t>tree shade</a:t>
              </a:r>
              <a:r>
                <a:rPr lang="en-US" sz="5400" b="1" i="1" dirty="0">
                  <a:solidFill>
                    <a:schemeClr val="accent2"/>
                  </a:solidFill>
                </a:rPr>
                <a:t> in Albuquerque</a:t>
              </a:r>
            </a:p>
          </p:txBody>
        </p:sp>
        <p:sp>
          <p:nvSpPr>
            <p:cNvPr id="83" name="TextBox 82">
              <a:extLst>
                <a:ext uri="{FF2B5EF4-FFF2-40B4-BE49-F238E27FC236}">
                  <a16:creationId xmlns:a16="http://schemas.microsoft.com/office/drawing/2014/main" id="{A3BA8546-2B42-4822-8F8A-3044895F334C}"/>
                </a:ext>
              </a:extLst>
            </p:cNvPr>
            <p:cNvSpPr txBox="1"/>
            <p:nvPr/>
          </p:nvSpPr>
          <p:spPr>
            <a:xfrm>
              <a:off x="1008686" y="20609500"/>
              <a:ext cx="759456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i="1" dirty="0">
                  <a:solidFill>
                    <a:schemeClr val="accent6">
                      <a:lumMod val="50000"/>
                    </a:schemeClr>
                  </a:solidFill>
                </a:rPr>
                <a:t>increases by 30%</a:t>
              </a:r>
              <a:endParaRPr lang="en-US" sz="5400" b="1" i="1" dirty="0">
                <a:solidFill>
                  <a:schemeClr val="accent2"/>
                </a:solidFill>
              </a:endParaRPr>
            </a:p>
          </p:txBody>
        </p:sp>
        <p:sp>
          <p:nvSpPr>
            <p:cNvPr id="84" name="TextBox 83">
              <a:extLst>
                <a:ext uri="{FF2B5EF4-FFF2-40B4-BE49-F238E27FC236}">
                  <a16:creationId xmlns:a16="http://schemas.microsoft.com/office/drawing/2014/main" id="{BA688B53-649D-4B2B-B001-CF7CF14BAD60}"/>
                </a:ext>
              </a:extLst>
            </p:cNvPr>
            <p:cNvSpPr txBox="1"/>
            <p:nvPr/>
          </p:nvSpPr>
          <p:spPr>
            <a:xfrm>
              <a:off x="805693" y="21631285"/>
              <a:ext cx="800055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chemeClr val="accent2"/>
                  </a:solidFill>
                </a:rPr>
                <a:t>vulnerable </a:t>
              </a:r>
            </a:p>
            <a:p>
              <a:pPr algn="ctr"/>
              <a:r>
                <a:rPr lang="en-US" sz="5400" b="1" i="1" dirty="0">
                  <a:solidFill>
                    <a:schemeClr val="accent2"/>
                  </a:solidFill>
                </a:rPr>
                <a:t>neighborhoods, such as this one near Westgate, can be</a:t>
              </a:r>
              <a:r>
                <a:rPr lang="en-US" sz="4800" b="1" i="1" dirty="0">
                  <a:solidFill>
                    <a:schemeClr val="accent2"/>
                  </a:solidFill>
                </a:rPr>
                <a:t> </a:t>
              </a:r>
              <a:r>
                <a:rPr lang="en-US" sz="7200" b="1" i="1" dirty="0">
                  <a:solidFill>
                    <a:srgbClr val="236F99"/>
                  </a:solidFill>
                </a:rPr>
                <a:t>cooled down</a:t>
              </a:r>
              <a:r>
                <a:rPr lang="en-US" sz="4800" b="1" i="1" dirty="0">
                  <a:solidFill>
                    <a:schemeClr val="accent2"/>
                  </a:solidFill>
                </a:rPr>
                <a:t> </a:t>
              </a:r>
              <a:r>
                <a:rPr lang="en-US" sz="5400" b="1" i="1" dirty="0">
                  <a:solidFill>
                    <a:schemeClr val="accent2"/>
                  </a:solidFill>
                </a:rPr>
                <a:t>by   a large difference.</a:t>
              </a:r>
            </a:p>
          </p:txBody>
        </p:sp>
      </p:grpSp>
      <p:grpSp>
        <p:nvGrpSpPr>
          <p:cNvPr id="68" name="Group 67">
            <a:extLst>
              <a:ext uri="{FF2B5EF4-FFF2-40B4-BE49-F238E27FC236}">
                <a16:creationId xmlns:a16="http://schemas.microsoft.com/office/drawing/2014/main" id="{4CA54E32-8434-4F07-8CEE-E43B6C6C4F86}"/>
              </a:ext>
            </a:extLst>
          </p:cNvPr>
          <p:cNvGrpSpPr/>
          <p:nvPr/>
        </p:nvGrpSpPr>
        <p:grpSpPr>
          <a:xfrm>
            <a:off x="9959755" y="4089022"/>
            <a:ext cx="16571291" cy="13311360"/>
            <a:chOff x="10302655" y="4089022"/>
            <a:chExt cx="16571291" cy="13311360"/>
          </a:xfrm>
        </p:grpSpPr>
        <p:pic>
          <p:nvPicPr>
            <p:cNvPr id="3" name="Picture 3" descr="Diagram, engineering drawing&#10;&#10;Description automatically generated">
              <a:extLst>
                <a:ext uri="{FF2B5EF4-FFF2-40B4-BE49-F238E27FC236}">
                  <a16:creationId xmlns:a16="http://schemas.microsoft.com/office/drawing/2014/main" id="{1A056C90-1886-B7BD-67ED-06EFBAAFE20D}"/>
                </a:ext>
              </a:extLst>
            </p:cNvPr>
            <p:cNvPicPr>
              <a:picLocks noChangeAspect="1"/>
            </p:cNvPicPr>
            <p:nvPr/>
          </p:nvPicPr>
          <p:blipFill>
            <a:blip r:embed="rId19"/>
            <a:stretch>
              <a:fillRect/>
            </a:stretch>
          </p:blipFill>
          <p:spPr>
            <a:xfrm>
              <a:off x="10750145" y="4089022"/>
              <a:ext cx="16123801" cy="11036679"/>
            </a:xfrm>
            <a:prstGeom prst="rect">
              <a:avLst/>
            </a:prstGeom>
          </p:spPr>
        </p:pic>
        <p:sp>
          <p:nvSpPr>
            <p:cNvPr id="120" name="TextBox 119">
              <a:extLst>
                <a:ext uri="{FF2B5EF4-FFF2-40B4-BE49-F238E27FC236}">
                  <a16:creationId xmlns:a16="http://schemas.microsoft.com/office/drawing/2014/main" id="{559BE487-0DEE-24EA-144D-0F774164A049}"/>
                </a:ext>
              </a:extLst>
            </p:cNvPr>
            <p:cNvSpPr txBox="1"/>
            <p:nvPr/>
          </p:nvSpPr>
          <p:spPr>
            <a:xfrm>
              <a:off x="21183117" y="12145093"/>
              <a:ext cx="4415001"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b="1" dirty="0">
                  <a:solidFill>
                    <a:schemeClr val="tx1">
                      <a:lumMod val="75000"/>
                      <a:lumOff val="25000"/>
                    </a:schemeClr>
                  </a:solidFill>
                </a:rPr>
                <a:t>We can combine these factors to find human heat risk by vulnerable area:</a:t>
              </a:r>
            </a:p>
          </p:txBody>
        </p:sp>
        <p:pic>
          <p:nvPicPr>
            <p:cNvPr id="122" name="Graphic 33" descr="Deciduous tree with solid fill">
              <a:extLst>
                <a:ext uri="{FF2B5EF4-FFF2-40B4-BE49-F238E27FC236}">
                  <a16:creationId xmlns:a16="http://schemas.microsoft.com/office/drawing/2014/main" id="{FB632C95-9D8A-83BF-BBB9-06F29A5AC8C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1307415" y="16342956"/>
              <a:ext cx="1097860" cy="1057426"/>
            </a:xfrm>
            <a:prstGeom prst="rect">
              <a:avLst/>
            </a:prstGeom>
          </p:spPr>
        </p:pic>
        <p:pic>
          <p:nvPicPr>
            <p:cNvPr id="4" name="Picture 5" descr="A picture containing logo&#10;&#10;Description automatically generated">
              <a:extLst>
                <a:ext uri="{FF2B5EF4-FFF2-40B4-BE49-F238E27FC236}">
                  <a16:creationId xmlns:a16="http://schemas.microsoft.com/office/drawing/2014/main" id="{88EE98D9-B236-F0E5-CBF3-AF314B8A67E6}"/>
                </a:ext>
              </a:extLst>
            </p:cNvPr>
            <p:cNvPicPr>
              <a:picLocks noChangeAspect="1"/>
            </p:cNvPicPr>
            <p:nvPr/>
          </p:nvPicPr>
          <p:blipFill rotWithShape="1">
            <a:blip r:embed="rId22"/>
            <a:srcRect l="35116" t="12650" r="43721" b="39383"/>
            <a:stretch/>
          </p:blipFill>
          <p:spPr>
            <a:xfrm>
              <a:off x="20644757" y="12789063"/>
              <a:ext cx="2472727" cy="3829230"/>
            </a:xfrm>
            <a:prstGeom prst="rect">
              <a:avLst/>
            </a:prstGeom>
          </p:spPr>
        </p:pic>
        <p:sp>
          <p:nvSpPr>
            <p:cNvPr id="6" name="TextBox 5">
              <a:extLst>
                <a:ext uri="{FF2B5EF4-FFF2-40B4-BE49-F238E27FC236}">
                  <a16:creationId xmlns:a16="http://schemas.microsoft.com/office/drawing/2014/main" id="{822191F5-CA38-6CB0-5181-213640821CDD}"/>
                </a:ext>
              </a:extLst>
            </p:cNvPr>
            <p:cNvSpPr txBox="1"/>
            <p:nvPr/>
          </p:nvSpPr>
          <p:spPr>
            <a:xfrm>
              <a:off x="21727861" y="13749391"/>
              <a:ext cx="4057552" cy="954107"/>
            </a:xfrm>
            <a:prstGeom prst="rect">
              <a:avLst/>
            </a:prstGeom>
            <a:noFill/>
          </p:spPr>
          <p:txBody>
            <a:bodyPr wrap="square" lIns="91440" tIns="45720" rIns="91440" bIns="45720" rtlCol="0" anchor="t">
              <a:spAutoFit/>
            </a:bodyPr>
            <a:lstStyle/>
            <a:p>
              <a:pPr algn="ctr"/>
              <a:r>
                <a:rPr lang="en-US" sz="2800" dirty="0">
                  <a:solidFill>
                    <a:srgbClr val="FF0000"/>
                  </a:solidFill>
                  <a:latin typeface="Century Gothic"/>
                </a:rPr>
                <a:t>Social</a:t>
              </a:r>
            </a:p>
            <a:p>
              <a:pPr algn="ctr"/>
              <a:r>
                <a:rPr lang="en-US" sz="2800" dirty="0">
                  <a:solidFill>
                    <a:srgbClr val="FF0000"/>
                  </a:solidFill>
                </a:rPr>
                <a:t>Vulnerability</a:t>
              </a:r>
            </a:p>
          </p:txBody>
        </p:sp>
        <p:sp>
          <p:nvSpPr>
            <p:cNvPr id="9" name="TextBox 8">
              <a:extLst>
                <a:ext uri="{FF2B5EF4-FFF2-40B4-BE49-F238E27FC236}">
                  <a16:creationId xmlns:a16="http://schemas.microsoft.com/office/drawing/2014/main" id="{C70C2DBA-EB2C-DA47-63EB-699B2E934540}"/>
                </a:ext>
              </a:extLst>
            </p:cNvPr>
            <p:cNvSpPr txBox="1"/>
            <p:nvPr/>
          </p:nvSpPr>
          <p:spPr>
            <a:xfrm>
              <a:off x="21727861" y="15082891"/>
              <a:ext cx="4057552" cy="954107"/>
            </a:xfrm>
            <a:prstGeom prst="rect">
              <a:avLst/>
            </a:prstGeom>
            <a:noFill/>
          </p:spPr>
          <p:txBody>
            <a:bodyPr wrap="square" lIns="91440" tIns="45720" rIns="91440" bIns="45720" rtlCol="0" anchor="t">
              <a:spAutoFit/>
            </a:bodyPr>
            <a:lstStyle/>
            <a:p>
              <a:pPr algn="ctr"/>
              <a:r>
                <a:rPr lang="en-US" sz="2800">
                  <a:solidFill>
                    <a:srgbClr val="FF0000"/>
                  </a:solidFill>
                  <a:latin typeface="Century Gothic"/>
                </a:rPr>
                <a:t>Environmental</a:t>
              </a:r>
              <a:endParaRPr lang="en-US" sz="2800"/>
            </a:p>
            <a:p>
              <a:pPr algn="ctr"/>
              <a:r>
                <a:rPr lang="en-US" sz="2800">
                  <a:solidFill>
                    <a:srgbClr val="FF0000"/>
                  </a:solidFill>
                </a:rPr>
                <a:t>Vulnerability</a:t>
              </a:r>
            </a:p>
          </p:txBody>
        </p:sp>
        <p:sp>
          <p:nvSpPr>
            <p:cNvPr id="14" name="TextBox 13">
              <a:extLst>
                <a:ext uri="{FF2B5EF4-FFF2-40B4-BE49-F238E27FC236}">
                  <a16:creationId xmlns:a16="http://schemas.microsoft.com/office/drawing/2014/main" id="{D1E4CB57-542A-B415-46D9-741BACBAD432}"/>
                </a:ext>
              </a:extLst>
            </p:cNvPr>
            <p:cNvSpPr txBox="1"/>
            <p:nvPr/>
          </p:nvSpPr>
          <p:spPr>
            <a:xfrm>
              <a:off x="22326575" y="16361962"/>
              <a:ext cx="3023410" cy="954107"/>
            </a:xfrm>
            <a:prstGeom prst="rect">
              <a:avLst/>
            </a:prstGeom>
            <a:noFill/>
          </p:spPr>
          <p:txBody>
            <a:bodyPr wrap="square" lIns="91440" tIns="45720" rIns="91440" bIns="45720" rtlCol="0" anchor="t">
              <a:spAutoFit/>
            </a:bodyPr>
            <a:lstStyle/>
            <a:p>
              <a:pPr algn="ctr"/>
              <a:r>
                <a:rPr lang="en-US" sz="2800">
                  <a:solidFill>
                    <a:srgbClr val="FF0000"/>
                  </a:solidFill>
                  <a:latin typeface="Century Gothic"/>
                </a:rPr>
                <a:t>% of cover from tree canopy</a:t>
              </a:r>
              <a:endParaRPr lang="en-US" sz="2800">
                <a:solidFill>
                  <a:srgbClr val="FF0000"/>
                </a:solidFill>
              </a:endParaRPr>
            </a:p>
          </p:txBody>
        </p:sp>
        <p:sp>
          <p:nvSpPr>
            <p:cNvPr id="15" name="TextBox 14">
              <a:extLst>
                <a:ext uri="{FF2B5EF4-FFF2-40B4-BE49-F238E27FC236}">
                  <a16:creationId xmlns:a16="http://schemas.microsoft.com/office/drawing/2014/main" id="{BB52B0CB-DAF2-3E52-4751-B70C24E4303A}"/>
                </a:ext>
              </a:extLst>
            </p:cNvPr>
            <p:cNvSpPr txBox="1"/>
            <p:nvPr/>
          </p:nvSpPr>
          <p:spPr>
            <a:xfrm>
              <a:off x="12495644" y="4672003"/>
              <a:ext cx="3623595" cy="861774"/>
            </a:xfrm>
            <a:prstGeom prst="rect">
              <a:avLst/>
            </a:prstGeom>
            <a:noFill/>
          </p:spPr>
          <p:txBody>
            <a:bodyPr wrap="square" lIns="91440" tIns="45720" rIns="91440" bIns="45720" rtlCol="0" anchor="t">
              <a:spAutoFit/>
            </a:bodyPr>
            <a:lstStyle/>
            <a:p>
              <a:pPr algn="ctr"/>
              <a:r>
                <a:rPr lang="en-US" sz="2500" dirty="0">
                  <a:solidFill>
                    <a:schemeClr val="tx1">
                      <a:lumMod val="75000"/>
                      <a:lumOff val="25000"/>
                    </a:schemeClr>
                  </a:solidFill>
                </a:rPr>
                <a:t>Little space between buildings holds heat</a:t>
              </a:r>
            </a:p>
          </p:txBody>
        </p:sp>
        <p:sp>
          <p:nvSpPr>
            <p:cNvPr id="18" name="TextBox 17">
              <a:extLst>
                <a:ext uri="{FF2B5EF4-FFF2-40B4-BE49-F238E27FC236}">
                  <a16:creationId xmlns:a16="http://schemas.microsoft.com/office/drawing/2014/main" id="{89354234-567F-A283-F5B3-BAC757834C75}"/>
                </a:ext>
              </a:extLst>
            </p:cNvPr>
            <p:cNvSpPr txBox="1"/>
            <p:nvPr/>
          </p:nvSpPr>
          <p:spPr>
            <a:xfrm>
              <a:off x="10302655" y="10000989"/>
              <a:ext cx="2818612" cy="1631216"/>
            </a:xfrm>
            <a:prstGeom prst="rect">
              <a:avLst/>
            </a:prstGeom>
            <a:noFill/>
          </p:spPr>
          <p:txBody>
            <a:bodyPr wrap="square" lIns="91440" tIns="45720" rIns="91440" bIns="45720" rtlCol="0" anchor="t">
              <a:spAutoFit/>
            </a:bodyPr>
            <a:lstStyle/>
            <a:p>
              <a:pPr algn="ctr"/>
              <a:r>
                <a:rPr lang="en-US" sz="2500" dirty="0">
                  <a:solidFill>
                    <a:schemeClr val="tx1">
                      <a:lumMod val="75000"/>
                      <a:lumOff val="25000"/>
                    </a:schemeClr>
                  </a:solidFill>
                </a:rPr>
                <a:t>Dark, compact surfaces like concrete absorb and trap heat</a:t>
              </a:r>
            </a:p>
          </p:txBody>
        </p:sp>
        <p:sp>
          <p:nvSpPr>
            <p:cNvPr id="21" name="Rectangle 20">
              <a:extLst>
                <a:ext uri="{FF2B5EF4-FFF2-40B4-BE49-F238E27FC236}">
                  <a16:creationId xmlns:a16="http://schemas.microsoft.com/office/drawing/2014/main" id="{699B82F0-C28A-C740-7BB1-85E4FDF646BE}"/>
                </a:ext>
              </a:extLst>
            </p:cNvPr>
            <p:cNvSpPr/>
            <p:nvPr/>
          </p:nvSpPr>
          <p:spPr>
            <a:xfrm>
              <a:off x="13335479" y="9913668"/>
              <a:ext cx="1361056" cy="191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E0859BE-4E32-0525-84D1-0DCC05FFBA4F}"/>
                </a:ext>
              </a:extLst>
            </p:cNvPr>
            <p:cNvSpPr txBox="1"/>
            <p:nvPr/>
          </p:nvSpPr>
          <p:spPr>
            <a:xfrm>
              <a:off x="12951921" y="9960657"/>
              <a:ext cx="2649719" cy="1246495"/>
            </a:xfrm>
            <a:prstGeom prst="rect">
              <a:avLst/>
            </a:prstGeom>
            <a:noFill/>
          </p:spPr>
          <p:txBody>
            <a:bodyPr wrap="square" lIns="91440" tIns="45720" rIns="91440" bIns="45720" rtlCol="0" anchor="t">
              <a:spAutoFit/>
            </a:bodyPr>
            <a:lstStyle/>
            <a:p>
              <a:pPr algn="ctr"/>
              <a:r>
                <a:rPr lang="en-US" sz="2500" dirty="0">
                  <a:solidFill>
                    <a:schemeClr val="tx1">
                      <a:lumMod val="75000"/>
                      <a:lumOff val="25000"/>
                    </a:schemeClr>
                  </a:solidFill>
                </a:rPr>
                <a:t>Waste heat from vehicles and machinery</a:t>
              </a:r>
            </a:p>
          </p:txBody>
        </p:sp>
        <p:sp>
          <p:nvSpPr>
            <p:cNvPr id="23" name="TextBox 22">
              <a:extLst>
                <a:ext uri="{FF2B5EF4-FFF2-40B4-BE49-F238E27FC236}">
                  <a16:creationId xmlns:a16="http://schemas.microsoft.com/office/drawing/2014/main" id="{B9497197-04F5-0AE2-4023-3EC10868ACE3}"/>
                </a:ext>
              </a:extLst>
            </p:cNvPr>
            <p:cNvSpPr txBox="1"/>
            <p:nvPr/>
          </p:nvSpPr>
          <p:spPr>
            <a:xfrm>
              <a:off x="22659121" y="5783630"/>
              <a:ext cx="3508725" cy="2400657"/>
            </a:xfrm>
            <a:prstGeom prst="rect">
              <a:avLst/>
            </a:prstGeom>
            <a:noFill/>
          </p:spPr>
          <p:txBody>
            <a:bodyPr wrap="square" lIns="91440" tIns="45720" rIns="91440" bIns="45720" rtlCol="0" anchor="t">
              <a:spAutoFit/>
            </a:bodyPr>
            <a:lstStyle/>
            <a:p>
              <a:pPr algn="ctr"/>
              <a:r>
                <a:rPr lang="en-US" sz="2500">
                  <a:solidFill>
                    <a:schemeClr val="tx1">
                      <a:lumMod val="75000"/>
                      <a:lumOff val="25000"/>
                    </a:schemeClr>
                  </a:solidFill>
                  <a:ea typeface="+mn-lt"/>
                  <a:cs typeface="+mn-lt"/>
                </a:rPr>
                <a:t>Lack of green space or trees for shade and evapotranspiration or water loss</a:t>
              </a:r>
              <a:endParaRPr lang="en-US" sz="2500">
                <a:solidFill>
                  <a:schemeClr val="tx1">
                    <a:lumMod val="75000"/>
                    <a:lumOff val="25000"/>
                  </a:schemeClr>
                </a:solidFill>
              </a:endParaRPr>
            </a:p>
            <a:p>
              <a:pPr algn="ctr"/>
              <a:endParaRPr lang="en-US" sz="2500">
                <a:solidFill>
                  <a:schemeClr val="tx1">
                    <a:lumMod val="75000"/>
                    <a:lumOff val="25000"/>
                  </a:schemeClr>
                </a:solidFill>
              </a:endParaRPr>
            </a:p>
          </p:txBody>
        </p:sp>
        <p:sp>
          <p:nvSpPr>
            <p:cNvPr id="24" name="TextBox 23">
              <a:extLst>
                <a:ext uri="{FF2B5EF4-FFF2-40B4-BE49-F238E27FC236}">
                  <a16:creationId xmlns:a16="http://schemas.microsoft.com/office/drawing/2014/main" id="{28126BE4-54F1-080F-ABF9-0EAB83572A42}"/>
                </a:ext>
              </a:extLst>
            </p:cNvPr>
            <p:cNvSpPr txBox="1"/>
            <p:nvPr/>
          </p:nvSpPr>
          <p:spPr>
            <a:xfrm>
              <a:off x="14188505" y="12142969"/>
              <a:ext cx="3343192" cy="2785378"/>
            </a:xfrm>
            <a:prstGeom prst="rect">
              <a:avLst/>
            </a:prstGeom>
            <a:noFill/>
          </p:spPr>
          <p:txBody>
            <a:bodyPr wrap="square" lIns="91440" tIns="45720" rIns="91440" bIns="45720" rtlCol="0" anchor="t">
              <a:spAutoFit/>
            </a:bodyPr>
            <a:lstStyle/>
            <a:p>
              <a:pPr algn="ctr"/>
              <a:r>
                <a:rPr lang="en-US" sz="2500">
                  <a:solidFill>
                    <a:schemeClr val="tx1">
                      <a:lumMod val="75000"/>
                      <a:lumOff val="25000"/>
                    </a:schemeClr>
                  </a:solidFill>
                  <a:ea typeface="+mn-lt"/>
                  <a:cs typeface="+mn-lt"/>
                </a:rPr>
                <a:t>Extreme heat impacts different populations in the same city in different ways, which is </a:t>
              </a:r>
              <a:r>
                <a:rPr lang="en-US" sz="2500" b="1">
                  <a:solidFill>
                    <a:schemeClr val="tx1">
                      <a:lumMod val="75000"/>
                      <a:lumOff val="25000"/>
                    </a:schemeClr>
                  </a:solidFill>
                  <a:ea typeface="+mn-lt"/>
                  <a:cs typeface="+mn-lt"/>
                </a:rPr>
                <a:t>heat inequity</a:t>
              </a:r>
              <a:endParaRPr lang="en-US" sz="2500" b="1">
                <a:solidFill>
                  <a:schemeClr val="tx1">
                    <a:lumMod val="75000"/>
                    <a:lumOff val="25000"/>
                  </a:schemeClr>
                </a:solidFill>
              </a:endParaRPr>
            </a:p>
          </p:txBody>
        </p:sp>
        <p:sp>
          <p:nvSpPr>
            <p:cNvPr id="25" name="TextBox 24">
              <a:extLst>
                <a:ext uri="{FF2B5EF4-FFF2-40B4-BE49-F238E27FC236}">
                  <a16:creationId xmlns:a16="http://schemas.microsoft.com/office/drawing/2014/main" id="{93BA33BD-E9CE-5F58-7EFC-A34A13A03F66}"/>
                </a:ext>
              </a:extLst>
            </p:cNvPr>
            <p:cNvSpPr txBox="1"/>
            <p:nvPr/>
          </p:nvSpPr>
          <p:spPr>
            <a:xfrm>
              <a:off x="18214165" y="11820127"/>
              <a:ext cx="3083955" cy="3170099"/>
            </a:xfrm>
            <a:prstGeom prst="rect">
              <a:avLst/>
            </a:prstGeom>
            <a:noFill/>
          </p:spPr>
          <p:txBody>
            <a:bodyPr wrap="square" lIns="91440" tIns="45720" rIns="91440" bIns="45720" rtlCol="0" anchor="t">
              <a:spAutoFit/>
            </a:bodyPr>
            <a:lstStyle/>
            <a:p>
              <a:pPr algn="ctr"/>
              <a:r>
                <a:rPr lang="en-US" sz="2500" dirty="0">
                  <a:solidFill>
                    <a:schemeClr val="tx1">
                      <a:lumMod val="75000"/>
                      <a:lumOff val="25000"/>
                    </a:schemeClr>
                  </a:solidFill>
                  <a:ea typeface="+mn-lt"/>
                  <a:cs typeface="+mn-lt"/>
                </a:rPr>
                <a:t>Inequities in access to A/C, medical care and housing impact one's </a:t>
              </a:r>
              <a:r>
                <a:rPr lang="en-US" sz="2500" b="1" dirty="0">
                  <a:solidFill>
                    <a:schemeClr val="tx1">
                      <a:lumMod val="75000"/>
                      <a:lumOff val="25000"/>
                    </a:schemeClr>
                  </a:solidFill>
                  <a:ea typeface="+mn-lt"/>
                  <a:cs typeface="+mn-lt"/>
                </a:rPr>
                <a:t>adaptive capacity</a:t>
              </a:r>
              <a:r>
                <a:rPr lang="en-US" sz="2500" dirty="0">
                  <a:solidFill>
                    <a:schemeClr val="tx1">
                      <a:lumMod val="75000"/>
                      <a:lumOff val="25000"/>
                    </a:schemeClr>
                  </a:solidFill>
                  <a:ea typeface="+mn-lt"/>
                  <a:cs typeface="+mn-lt"/>
                </a:rPr>
                <a:t>, or ability to beat the heat</a:t>
              </a:r>
            </a:p>
            <a:p>
              <a:pPr algn="ctr"/>
              <a:endParaRPr lang="en-US" sz="2500" b="1" dirty="0">
                <a:solidFill>
                  <a:schemeClr val="tx1">
                    <a:lumMod val="75000"/>
                    <a:lumOff val="25000"/>
                  </a:schemeClr>
                </a:solidFill>
              </a:endParaRPr>
            </a:p>
          </p:txBody>
        </p:sp>
        <p:sp>
          <p:nvSpPr>
            <p:cNvPr id="85" name="TextBox 84">
              <a:extLst>
                <a:ext uri="{FF2B5EF4-FFF2-40B4-BE49-F238E27FC236}">
                  <a16:creationId xmlns:a16="http://schemas.microsoft.com/office/drawing/2014/main" id="{10AD257A-D5D8-4D86-B835-B250674362C3}"/>
                </a:ext>
              </a:extLst>
            </p:cNvPr>
            <p:cNvSpPr txBox="1"/>
            <p:nvPr/>
          </p:nvSpPr>
          <p:spPr>
            <a:xfrm>
              <a:off x="24133749" y="11272600"/>
              <a:ext cx="18705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chemeClr val="tx1">
                      <a:lumMod val="50000"/>
                      <a:lumOff val="50000"/>
                    </a:schemeClr>
                  </a:solidFill>
                  <a:latin typeface="Century Gothic"/>
                </a:rPr>
                <a:t>Image Credit:  </a:t>
              </a:r>
              <a:r>
                <a:rPr lang="en-US" sz="900" dirty="0" err="1">
                  <a:solidFill>
                    <a:schemeClr val="tx1">
                      <a:lumMod val="50000"/>
                      <a:lumOff val="50000"/>
                    </a:schemeClr>
                  </a:solidFill>
                  <a:latin typeface="Century Gothic"/>
                </a:rPr>
                <a:t>Skechtify</a:t>
              </a:r>
              <a:r>
                <a:rPr lang="en-US" sz="900" dirty="0">
                  <a:solidFill>
                    <a:schemeClr val="tx1">
                      <a:lumMod val="50000"/>
                      <a:lumOff val="50000"/>
                    </a:schemeClr>
                  </a:solidFill>
                  <a:latin typeface="Century Gothic"/>
                </a:rPr>
                <a:t>, </a:t>
              </a:r>
              <a:r>
                <a:rPr lang="en-US" sz="900" dirty="0" err="1">
                  <a:solidFill>
                    <a:schemeClr val="tx1">
                      <a:lumMod val="50000"/>
                      <a:lumOff val="50000"/>
                    </a:schemeClr>
                  </a:solidFill>
                  <a:latin typeface="Century Gothic"/>
                </a:rPr>
                <a:t>Alexel</a:t>
              </a:r>
              <a:r>
                <a:rPr lang="en-US" sz="900" dirty="0">
                  <a:solidFill>
                    <a:schemeClr val="tx1">
                      <a:lumMod val="50000"/>
                      <a:lumOff val="50000"/>
                    </a:schemeClr>
                  </a:solidFill>
                  <a:latin typeface="Century Gothic"/>
                </a:rPr>
                <a:t>, Pesky, Viktor </a:t>
              </a:r>
              <a:r>
                <a:rPr lang="en-US" sz="900" dirty="0" err="1">
                  <a:solidFill>
                    <a:schemeClr val="tx1">
                      <a:lumMod val="50000"/>
                      <a:lumOff val="50000"/>
                    </a:schemeClr>
                  </a:solidFill>
                  <a:latin typeface="Century Gothic"/>
                </a:rPr>
                <a:t>Morozuk</a:t>
              </a:r>
              <a:r>
                <a:rPr lang="en-US" sz="900" dirty="0">
                  <a:solidFill>
                    <a:schemeClr val="tx1">
                      <a:lumMod val="50000"/>
                      <a:lumOff val="50000"/>
                    </a:schemeClr>
                  </a:solidFill>
                  <a:latin typeface="Century Gothic"/>
                </a:rPr>
                <a:t>, </a:t>
              </a:r>
              <a:r>
                <a:rPr lang="en-US" sz="900" dirty="0" err="1">
                  <a:solidFill>
                    <a:schemeClr val="tx1">
                      <a:lumMod val="50000"/>
                      <a:lumOff val="50000"/>
                    </a:schemeClr>
                  </a:solidFill>
                  <a:latin typeface="Century Gothic"/>
                </a:rPr>
                <a:t>Leremy</a:t>
              </a:r>
              <a:r>
                <a:rPr lang="en-US" sz="900" dirty="0">
                  <a:solidFill>
                    <a:schemeClr val="tx1">
                      <a:lumMod val="50000"/>
                      <a:lumOff val="50000"/>
                    </a:schemeClr>
                  </a:solidFill>
                  <a:latin typeface="Century Gothic"/>
                </a:rPr>
                <a:t> Gan, </a:t>
              </a:r>
              <a:r>
                <a:rPr lang="en-US" sz="900" dirty="0" err="1">
                  <a:solidFill>
                    <a:schemeClr val="tx1">
                      <a:lumMod val="50000"/>
                      <a:lumOff val="50000"/>
                    </a:schemeClr>
                  </a:solidFill>
                  <a:latin typeface="Century Gothic"/>
                </a:rPr>
                <a:t>gstudioimagen</a:t>
              </a:r>
              <a:r>
                <a:rPr lang="en-US" sz="900" dirty="0">
                  <a:solidFill>
                    <a:schemeClr val="tx1">
                      <a:lumMod val="50000"/>
                      <a:lumOff val="50000"/>
                    </a:schemeClr>
                  </a:solidFill>
                  <a:latin typeface="Century Gothic"/>
                </a:rPr>
                <a:t>, and </a:t>
              </a:r>
              <a:r>
                <a:rPr lang="en-US" sz="900" dirty="0" err="1">
                  <a:solidFill>
                    <a:schemeClr val="tx1">
                      <a:lumMod val="50000"/>
                      <a:lumOff val="50000"/>
                    </a:schemeClr>
                  </a:solidFill>
                  <a:latin typeface="Century Gothic"/>
                </a:rPr>
                <a:t>vectorwin</a:t>
              </a:r>
              <a:endParaRPr lang="en-US" sz="900" dirty="0">
                <a:solidFill>
                  <a:schemeClr val="tx1">
                    <a:lumMod val="50000"/>
                    <a:lumOff val="50000"/>
                  </a:schemeClr>
                </a:solidFill>
                <a:latin typeface="Century Gothic"/>
              </a:endParaRPr>
            </a:p>
          </p:txBody>
        </p:sp>
      </p:grpSp>
    </p:spTree>
    <p:extLst>
      <p:ext uri="{BB962C8B-B14F-4D97-AF65-F5344CB8AC3E}">
        <p14:creationId xmlns:p14="http://schemas.microsoft.com/office/powerpoint/2010/main" val="1532886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SharedWithUsers xmlns="7df78d0b-135a-4de7-9166-7c181cd87fb4">
      <UserInfo>
        <DisplayName>SharingLinks.060a8ebc-6e64-42a7-ac94-7e2a22f3ca4c.OrganizationEdit.2a1a11c7-1629-4571-b53c-9eceb89b20ee</DisplayName>
        <AccountId>20</AccountId>
        <AccountType/>
      </UserInfo>
      <UserInfo>
        <DisplayName>SharingLinks.f17e0e8c-08bf-4e0f-a79a-3348bee77b00.OrganizationEdit.b3dfbff9-21e8-481a-a9c1-458221404c8a</DisplayName>
        <AccountId>112</AccountId>
        <AccountType/>
      </UserInfo>
      <UserInfo>
        <DisplayName>Robert Stewart</DisplayName>
        <AccountId>885</AccountId>
        <AccountType/>
      </UserInfo>
      <UserInfo>
        <DisplayName>Ryan Hammock</DisplayName>
        <AccountId>155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5" ma:contentTypeDescription="Create a new document." ma:contentTypeScope="" ma:versionID="1a69bd96c8be4159b063bacaac1aa053">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0fc635af53680702e007d3b598dd7baf"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http://purl.org/dc/elements/1.1/"/>
    <ds:schemaRef ds:uri="http://schemas.microsoft.com/office/2006/metadata/properties"/>
    <ds:schemaRef ds:uri="9073a747-2a63-47fa-bcd6-687cc07147fa"/>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4f69fc1f-ab0a-4f32-880d-c7c344003cf4"/>
    <ds:schemaRef ds:uri="http://www.w3.org/XML/1998/namespace"/>
    <ds:schemaRef ds:uri="http://purl.org/dc/dcmitype/"/>
  </ds:schemaRefs>
</ds:datastoreItem>
</file>

<file path=customXml/itemProps3.xml><?xml version="1.0" encoding="utf-8"?>
<ds:datastoreItem xmlns:ds="http://schemas.openxmlformats.org/officeDocument/2006/customXml" ds:itemID="{08082F7D-6BCD-4B7E-A95B-9B76775DDA1A}"/>
</file>

<file path=docProps/app.xml><?xml version="1.0" encoding="utf-8"?>
<Properties xmlns="http://schemas.openxmlformats.org/officeDocument/2006/extended-properties" xmlns:vt="http://schemas.openxmlformats.org/officeDocument/2006/docPropsVTypes">
  <Template>Office Theme</Template>
  <TotalTime>34</TotalTime>
  <Words>447</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Childs, Lauren M. (LARC-E3)[DEVELOP]</cp:lastModifiedBy>
  <cp:revision>9</cp:revision>
  <dcterms:created xsi:type="dcterms:W3CDTF">2019-02-05T16:32:03Z</dcterms:created>
  <dcterms:modified xsi:type="dcterms:W3CDTF">2022-08-01T18:51:13Z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r8>50400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