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319" r:id="rId2"/>
    <p:sldId id="326" r:id="rId3"/>
    <p:sldId id="342" r:id="rId4"/>
    <p:sldId id="343" r:id="rId5"/>
    <p:sldId id="345" r:id="rId6"/>
    <p:sldId id="344" r:id="rId7"/>
    <p:sldId id="346" r:id="rId8"/>
    <p:sldId id="348" r:id="rId9"/>
    <p:sldId id="349" r:id="rId10"/>
    <p:sldId id="350" r:id="rId11"/>
    <p:sldId id="354" r:id="rId12"/>
    <p:sldId id="347" r:id="rId13"/>
    <p:sldId id="353" r:id="rId14"/>
    <p:sldId id="352"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58" d="100"/>
          <a:sy n="58" d="100"/>
        </p:scale>
        <p:origin x="62" y="490"/>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Fellows</a:t>
          </a:r>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a:t>Lead/Fellow </a:t>
          </a:r>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a:t>Participants</a:t>
          </a:r>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1800"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custT="1"/>
      <dgm:spPr/>
      <dgm:t>
        <a:bodyPr/>
        <a:lstStyle/>
        <a:p>
          <a:pPr>
            <a:spcAft>
              <a:spcPts val="0"/>
            </a:spcAft>
          </a:pPr>
          <a:r>
            <a:rPr lang="en-US" sz="1600" dirty="0"/>
            <a:t>Lead/</a:t>
          </a:r>
        </a:p>
        <a:p>
          <a:pPr>
            <a:spcAft>
              <a:spcPts val="0"/>
            </a:spcAft>
          </a:pPr>
          <a:r>
            <a:rPr lang="en-US" sz="1600" dirty="0"/>
            <a:t>Fellow</a:t>
          </a:r>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custT="1"/>
      <dgm:spPr/>
      <dgm:t>
        <a:bodyPr/>
        <a:lstStyle/>
        <a:p>
          <a:r>
            <a:rPr lang="en-US" sz="1500"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custT="1"/>
      <dgm:spPr/>
      <dgm:t>
        <a:bodyPr/>
        <a:lstStyle/>
        <a:p>
          <a:pPr rtl="0"/>
          <a:r>
            <a:rPr lang="en-US" sz="2200" dirty="0"/>
            <a:t>Assistant Lead</a:t>
          </a:r>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custT="1"/>
      <dgm:spPr/>
      <dgm:t>
        <a:bodyPr/>
        <a:lstStyle/>
        <a:p>
          <a:r>
            <a:rPr lang="en-US" sz="2200" dirty="0"/>
            <a:t>Project Lead/POC</a:t>
          </a:r>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custT="1"/>
      <dgm:spPr/>
      <dgm:t>
        <a:bodyPr/>
        <a:lstStyle/>
        <a:p>
          <a:r>
            <a:rPr lang="en-US" sz="2400"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266964"/>
            <a:satOff val="-13592"/>
            <a:lumOff val="320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Fellows</a:t>
          </a:r>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533927"/>
            <a:satOff val="-27185"/>
            <a:lumOff val="640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Lead/Fellow </a:t>
          </a:r>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1960178"/>
            <a:satOff val="-8155"/>
            <a:lumOff val="1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a:t>Lead/</a:t>
          </a:r>
        </a:p>
        <a:p>
          <a:pPr lvl="0" algn="ctr" defTabSz="711200">
            <a:lnSpc>
              <a:spcPct val="90000"/>
            </a:lnSpc>
            <a:spcBef>
              <a:spcPct val="0"/>
            </a:spcBef>
            <a:spcAft>
              <a:spcPts val="0"/>
            </a:spcAft>
          </a:pPr>
          <a:r>
            <a:rPr lang="en-US" sz="1600" kern="1200" dirty="0"/>
            <a:t>Fellow</a:t>
          </a:r>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3920356"/>
            <a:satOff val="-16311"/>
            <a:lumOff val="3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5880535"/>
            <a:satOff val="-24466"/>
            <a:lumOff val="5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a:t>Assistant Lead</a:t>
          </a:r>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7840713"/>
            <a:satOff val="-32622"/>
            <a:lumOff val="768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Project Lead/POC</a:t>
          </a:r>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6/7/2021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daniel.c.mangosing@nasa.gov" TargetMode="External"/><Relationship Id="rId13" Type="http://schemas.openxmlformats.org/officeDocument/2006/relationships/hyperlink" Target="mailto:Hayley.pippin@ssaihq.com" TargetMode="External"/><Relationship Id="rId3" Type="http://schemas.openxmlformats.org/officeDocument/2006/relationships/image" Target="../media/image51.jpeg"/><Relationship Id="rId7" Type="http://schemas.openxmlformats.org/officeDocument/2006/relationships/hyperlink" Target="mailto:Robert.byles@ssaihq.com" TargetMode="External"/><Relationship Id="rId12"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hyperlink" Target="mailto:Karen.N.Allsbrook@nasa.gov" TargetMode="External"/><Relationship Id="rId11" Type="http://schemas.openxmlformats.org/officeDocument/2006/relationships/image" Target="../media/image52.jpeg"/><Relationship Id="rId5" Type="http://schemas.openxmlformats.org/officeDocument/2006/relationships/hyperlink" Target="mailto:Amanda.L.Clayton@nasa.gov" TargetMode="External"/><Relationship Id="rId10" Type="http://schemas.openxmlformats.org/officeDocument/2006/relationships/image" Target="../media/image43.jpeg"/><Relationship Id="rId4" Type="http://schemas.openxmlformats.org/officeDocument/2006/relationships/image" Target="../media/image45.jpeg"/><Relationship Id="rId9" Type="http://schemas.openxmlformats.org/officeDocument/2006/relationships/hyperlink" Target="mailto:Stephanie.Burke@ssiahq.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57.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55.jpeg"/><Relationship Id="rId11" Type="http://schemas.openxmlformats.org/officeDocument/2006/relationships/hyperlink" Target="https://twitter.com/NASA_DEVELOP?lang=en" TargetMode="External"/><Relationship Id="rId5" Type="http://schemas.openxmlformats.org/officeDocument/2006/relationships/image" Target="../media/image54.png"/><Relationship Id="rId10" Type="http://schemas.openxmlformats.org/officeDocument/2006/relationships/image" Target="../media/image56.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2. About DEVELOP</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989118" y="655120"/>
            <a:ext cx="6858000" cy="5547763"/>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National POCs</a:t>
            </a:r>
            <a:endParaRPr lang="en-US" sz="3200" dirty="0"/>
          </a:p>
        </p:txBody>
      </p:sp>
      <p:sp>
        <p:nvSpPr>
          <p:cNvPr id="6" name="Rounded Rectangle 46">
            <a:extLst>
              <a:ext uri="{FF2B5EF4-FFF2-40B4-BE49-F238E27FC236}">
                <a16:creationId xmlns:a16="http://schemas.microsoft.com/office/drawing/2014/main" id="{43C13645-35C0-4EFE-BF5E-78EEA586082D}"/>
              </a:ext>
            </a:extLst>
          </p:cNvPr>
          <p:cNvSpPr/>
          <p:nvPr/>
        </p:nvSpPr>
        <p:spPr>
          <a:xfrm>
            <a:off x="1163369" y="2919447"/>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1AD0AF80-1C4F-4E0D-929A-6D8C35159B8D}"/>
              </a:ext>
            </a:extLst>
          </p:cNvPr>
          <p:cNvSpPr txBox="1"/>
          <p:nvPr/>
        </p:nvSpPr>
        <p:spPr>
          <a:xfrm>
            <a:off x="1368999" y="3076510"/>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8" name="Rounded Rectangular Callout 53">
            <a:extLst>
              <a:ext uri="{FF2B5EF4-FFF2-40B4-BE49-F238E27FC236}">
                <a16:creationId xmlns:a16="http://schemas.microsoft.com/office/drawing/2014/main" id="{E7A23D47-2E1F-43D3-A564-01A49E008ABB}"/>
              </a:ext>
            </a:extLst>
          </p:cNvPr>
          <p:cNvSpPr/>
          <p:nvPr/>
        </p:nvSpPr>
        <p:spPr>
          <a:xfrm>
            <a:off x="1163369" y="1699708"/>
            <a:ext cx="9586989" cy="1082326"/>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9AED34AA-6371-4BCD-9137-B6311A49D7EB}"/>
              </a:ext>
            </a:extLst>
          </p:cNvPr>
          <p:cNvSpPr txBox="1"/>
          <p:nvPr/>
        </p:nvSpPr>
        <p:spPr>
          <a:xfrm>
            <a:off x="1368999" y="1969480"/>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10" name="Group 9">
            <a:extLst>
              <a:ext uri="{FF2B5EF4-FFF2-40B4-BE49-F238E27FC236}">
                <a16:creationId xmlns:a16="http://schemas.microsoft.com/office/drawing/2014/main" id="{4767C843-816F-4A95-B934-4F1D2EE417BD}"/>
              </a:ext>
            </a:extLst>
          </p:cNvPr>
          <p:cNvGrpSpPr/>
          <p:nvPr/>
        </p:nvGrpSpPr>
        <p:grpSpPr>
          <a:xfrm>
            <a:off x="5710701" y="1785001"/>
            <a:ext cx="2261584" cy="3970945"/>
            <a:chOff x="4982343" y="1356579"/>
            <a:chExt cx="2261584" cy="3970945"/>
          </a:xfrm>
        </p:grpSpPr>
        <p:sp>
          <p:nvSpPr>
            <p:cNvPr id="11" name="Rectangle 10">
              <a:extLst>
                <a:ext uri="{FF2B5EF4-FFF2-40B4-BE49-F238E27FC236}">
                  <a16:creationId xmlns:a16="http://schemas.microsoft.com/office/drawing/2014/main" id="{8E64A7A1-D2D1-42A5-8549-EE015D42FB7C}"/>
                </a:ext>
              </a:extLst>
            </p:cNvPr>
            <p:cNvSpPr/>
            <p:nvPr/>
          </p:nvSpPr>
          <p:spPr>
            <a:xfrm>
              <a:off x="4982343" y="1356579"/>
              <a:ext cx="1888557" cy="954053"/>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err="1">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F3B1F73D-DD6C-402E-9C47-346094EB3ED0}"/>
                </a:ext>
              </a:extLst>
            </p:cNvPr>
            <p:cNvSpPr/>
            <p:nvPr/>
          </p:nvSpPr>
          <p:spPr>
            <a:xfrm>
              <a:off x="4982343" y="2865366"/>
              <a:ext cx="226158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Darcy Gray</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Nicole Ramberg-Pihl</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Celeste Gambino</a:t>
              </a:r>
            </a:p>
          </p:txBody>
        </p:sp>
      </p:grpSp>
      <p:grpSp>
        <p:nvGrpSpPr>
          <p:cNvPr id="13" name="Group 12">
            <a:extLst>
              <a:ext uri="{FF2B5EF4-FFF2-40B4-BE49-F238E27FC236}">
                <a16:creationId xmlns:a16="http://schemas.microsoft.com/office/drawing/2014/main" id="{7EDEFA3F-C7F9-4DB7-99DB-38DD2DABF94B}"/>
              </a:ext>
            </a:extLst>
          </p:cNvPr>
          <p:cNvGrpSpPr/>
          <p:nvPr/>
        </p:nvGrpSpPr>
        <p:grpSpPr>
          <a:xfrm>
            <a:off x="8416035" y="1860307"/>
            <a:ext cx="2126044" cy="3680195"/>
            <a:chOff x="7597365" y="1431885"/>
            <a:chExt cx="2126044" cy="3680195"/>
          </a:xfrm>
        </p:grpSpPr>
        <p:sp>
          <p:nvSpPr>
            <p:cNvPr id="14" name="Rectangle 13">
              <a:extLst>
                <a:ext uri="{FF2B5EF4-FFF2-40B4-BE49-F238E27FC236}">
                  <a16:creationId xmlns:a16="http://schemas.microsoft.com/office/drawing/2014/main" id="{DB8C150C-1277-4DF3-AEA5-0BEED7A8E396}"/>
                </a:ext>
              </a:extLst>
            </p:cNvPr>
            <p:cNvSpPr/>
            <p:nvPr/>
          </p:nvSpPr>
          <p:spPr>
            <a:xfrm>
              <a:off x="7597365" y="1431885"/>
              <a:ext cx="1704680" cy="769387"/>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Hayley Pippin</a:t>
              </a:r>
            </a:p>
          </p:txBody>
        </p:sp>
        <p:sp>
          <p:nvSpPr>
            <p:cNvPr id="15" name="Rectangle 14">
              <a:extLst>
                <a:ext uri="{FF2B5EF4-FFF2-40B4-BE49-F238E27FC236}">
                  <a16:creationId xmlns:a16="http://schemas.microsoft.com/office/drawing/2014/main" id="{6C3A6F40-3BBC-444D-BB96-5539B90B8E96}"/>
                </a:ext>
              </a:extLst>
            </p:cNvPr>
            <p:cNvSpPr/>
            <p:nvPr/>
          </p:nvSpPr>
          <p:spPr>
            <a:xfrm>
              <a:off x="7597365" y="2865366"/>
              <a:ext cx="2126044" cy="2246714"/>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Katie Lange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Adriana Le Compte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Britnay Beaudry</a:t>
              </a:r>
            </a:p>
            <a:p>
              <a:pPr defTabSz="1018229"/>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grpSp>
      <p:grpSp>
        <p:nvGrpSpPr>
          <p:cNvPr id="16" name="Group 15">
            <a:extLst>
              <a:ext uri="{FF2B5EF4-FFF2-40B4-BE49-F238E27FC236}">
                <a16:creationId xmlns:a16="http://schemas.microsoft.com/office/drawing/2014/main" id="{092DFB90-116A-4FD3-BE25-2C2DE77AAE1A}"/>
              </a:ext>
            </a:extLst>
          </p:cNvPr>
          <p:cNvGrpSpPr/>
          <p:nvPr/>
        </p:nvGrpSpPr>
        <p:grpSpPr>
          <a:xfrm>
            <a:off x="3140218" y="1806517"/>
            <a:ext cx="2143977" cy="4170026"/>
            <a:chOff x="2298970" y="1378095"/>
            <a:chExt cx="2143977" cy="4170026"/>
          </a:xfrm>
        </p:grpSpPr>
        <p:sp>
          <p:nvSpPr>
            <p:cNvPr id="17" name="Rectangle 16">
              <a:extLst>
                <a:ext uri="{FF2B5EF4-FFF2-40B4-BE49-F238E27FC236}">
                  <a16:creationId xmlns:a16="http://schemas.microsoft.com/office/drawing/2014/main" id="{D4C94BC7-9CD3-48CB-A11E-753394935432}"/>
                </a:ext>
              </a:extLst>
            </p:cNvPr>
            <p:cNvSpPr/>
            <p:nvPr/>
          </p:nvSpPr>
          <p:spPr>
            <a:xfrm>
              <a:off x="2298970" y="1378095"/>
              <a:ext cx="1794370" cy="954053"/>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Lauren Childs-Gleason</a:t>
              </a:r>
            </a:p>
          </p:txBody>
        </p:sp>
        <p:sp>
          <p:nvSpPr>
            <p:cNvPr id="18" name="Rectangle 17">
              <a:extLst>
                <a:ext uri="{FF2B5EF4-FFF2-40B4-BE49-F238E27FC236}">
                  <a16:creationId xmlns:a16="http://schemas.microsoft.com/office/drawing/2014/main" id="{270BD730-0DC1-4A70-BD46-B1645434A540}"/>
                </a:ext>
              </a:extLst>
            </p:cNvPr>
            <p:cNvSpPr/>
            <p:nvPr/>
          </p:nvSpPr>
          <p:spPr>
            <a:xfrm>
              <a:off x="2298970" y="4144118"/>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Scott Cunningham</a:t>
              </a:r>
            </a:p>
          </p:txBody>
        </p:sp>
        <p:sp>
          <p:nvSpPr>
            <p:cNvPr id="19" name="Rectangle 18">
              <a:extLst>
                <a:ext uri="{FF2B5EF4-FFF2-40B4-BE49-F238E27FC236}">
                  <a16:creationId xmlns:a16="http://schemas.microsoft.com/office/drawing/2014/main" id="{E27B1792-489F-4A18-BAC9-F900EDD8C2B4}"/>
                </a:ext>
              </a:extLst>
            </p:cNvPr>
            <p:cNvSpPr/>
            <p:nvPr/>
          </p:nvSpPr>
          <p:spPr>
            <a:xfrm>
              <a:off x="2298970" y="4809512"/>
              <a:ext cx="1975068"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Erica Carcelen</a:t>
              </a:r>
            </a:p>
            <a:p>
              <a:pPr defTabSz="1018229"/>
              <a:endParaRPr lang="en-US" sz="1400" dirty="0">
                <a:solidFill>
                  <a:schemeClr val="bg1"/>
                </a:solidFill>
                <a:latin typeface="Century Gothic" charset="0"/>
                <a:ea typeface="Century Gothic" charset="0"/>
                <a:cs typeface="Century Gothic" charset="0"/>
              </a:endParaRPr>
            </a:p>
          </p:txBody>
        </p:sp>
        <p:sp>
          <p:nvSpPr>
            <p:cNvPr id="20" name="Rectangle 19">
              <a:extLst>
                <a:ext uri="{FF2B5EF4-FFF2-40B4-BE49-F238E27FC236}">
                  <a16:creationId xmlns:a16="http://schemas.microsoft.com/office/drawing/2014/main" id="{AD54B07B-5FAB-48CE-9F5C-3298650CE0B2}"/>
                </a:ext>
              </a:extLst>
            </p:cNvPr>
            <p:cNvSpPr/>
            <p:nvPr/>
          </p:nvSpPr>
          <p:spPr>
            <a:xfrm>
              <a:off x="2298970" y="2861647"/>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Rochelle Williams</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Arizona – Tempe </a:t>
              </a:r>
            </a:p>
            <a:p>
              <a:pPr defTabSz="1018229"/>
              <a:r>
                <a:rPr lang="en-US" sz="1400" dirty="0">
                  <a:solidFill>
                    <a:schemeClr val="bg1"/>
                  </a:solidFill>
                  <a:latin typeface="Century Gothic" charset="0"/>
                  <a:ea typeface="Century Gothic" charset="0"/>
                  <a:cs typeface="Century Gothic" charset="0"/>
                </a:rPr>
                <a:t>Ryan Hammock</a:t>
              </a:r>
            </a:p>
          </p:txBody>
        </p:sp>
      </p:grpSp>
    </p:spTree>
    <p:extLst>
      <p:ext uri="{BB962C8B-B14F-4D97-AF65-F5344CB8AC3E}">
        <p14:creationId xmlns:p14="http://schemas.microsoft.com/office/powerpoint/2010/main" val="17861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nny mangosing">
            <a:extLst>
              <a:ext uri="{FF2B5EF4-FFF2-40B4-BE49-F238E27FC236}">
                <a16:creationId xmlns:a16="http://schemas.microsoft.com/office/drawing/2014/main" id="{EF73AD61-22C5-4FD2-B3B0-C6207C3555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15" y="5276864"/>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66290A-9C95-4EA4-82FA-1E683A99D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673" y="1374464"/>
            <a:ext cx="1253934" cy="1253933"/>
          </a:xfrm>
          <a:prstGeom prst="ellipse">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6A8D120A-D9D4-4BFC-ADCD-59A3D5E8A3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720" y="3344353"/>
            <a:ext cx="1254572" cy="1253933"/>
          </a:xfrm>
          <a:prstGeom prst="ellipse">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54C05F95-028B-40EE-BB38-4E421986B4B3}"/>
              </a:ext>
            </a:extLst>
          </p:cNvPr>
          <p:cNvSpPr txBox="1"/>
          <p:nvPr/>
        </p:nvSpPr>
        <p:spPr>
          <a:xfrm>
            <a:off x="1900606" y="1522285"/>
            <a:ext cx="3824241"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5"/>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A27B803E-3C90-4785-B00A-AFA92502A919}"/>
              </a:ext>
            </a:extLst>
          </p:cNvPr>
          <p:cNvSpPr txBox="1"/>
          <p:nvPr/>
        </p:nvSpPr>
        <p:spPr>
          <a:xfrm>
            <a:off x="1833243" y="3335007"/>
            <a:ext cx="3891604"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Contracts, payroll, SSAI systems, travel, schedule adjustments, paperwork, online application system, employment verifications, SSAI</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Karen: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757-864-1276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6"/>
              </a:rPr>
              <a:t>Karen.N.Allsbrook@nasa.gov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DADD977F-D49A-4978-BCFB-054A0BEF7BA8}"/>
              </a:ext>
            </a:extLst>
          </p:cNvPr>
          <p:cNvSpPr txBox="1"/>
          <p:nvPr/>
        </p:nvSpPr>
        <p:spPr>
          <a:xfrm>
            <a:off x="7969988" y="3576845"/>
            <a:ext cx="3668855" cy="11664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 Coordination &amp; Impact Analysis Teams – deliverables, tracking metrics, indicators, participant surveys</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7"/>
              </a:rPr>
              <a:t>Robert.byles@ssaihq.com</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00F1AB83-7D26-4B8F-A194-AD7FDFAA257A}"/>
              </a:ext>
            </a:extLst>
          </p:cNvPr>
          <p:cNvSpPr txBox="1"/>
          <p:nvPr/>
        </p:nvSpPr>
        <p:spPr>
          <a:xfrm>
            <a:off x="1833243" y="5335715"/>
            <a:ext cx="3819306" cy="11387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DEVELOP Website, software release, interactive mapper, software licenses, IT, communications</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Danny: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8"/>
              </a:rPr>
              <a:t>daniel.c.mangosing@nasa.gov</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DFF96B3D-F910-4BAB-A99A-7C77E70D1E92}"/>
              </a:ext>
            </a:extLst>
          </p:cNvPr>
          <p:cNvSpPr txBox="1"/>
          <p:nvPr/>
        </p:nvSpPr>
        <p:spPr>
          <a:xfrm>
            <a:off x="7910050" y="1417810"/>
            <a:ext cx="3954572" cy="1581972"/>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Employment status, offer letters, SSAI application, SSAI systems, employment verifications, SSAI POC</a:t>
            </a:r>
          </a:p>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Media requests, social media approvals</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9"/>
              </a:rPr>
              <a:t>Stephanie.Burke@ssiahq.com</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12" name="Picture 11">
            <a:extLst>
              <a:ext uri="{FF2B5EF4-FFF2-40B4-BE49-F238E27FC236}">
                <a16:creationId xmlns:a16="http://schemas.microsoft.com/office/drawing/2014/main" id="{8E6E98AE-E761-4D56-8107-02BAA923B1B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522" t="-1008" r="6021" b="33382"/>
          <a:stretch/>
        </p:blipFill>
        <p:spPr>
          <a:xfrm>
            <a:off x="6648169" y="1358133"/>
            <a:ext cx="1261881" cy="1252728"/>
          </a:xfrm>
          <a:prstGeom prst="ellipse">
            <a:avLst/>
          </a:prstGeom>
          <a:effectLst>
            <a:outerShdw blurRad="76200" dir="13500000" sy="23000" kx="1200000" algn="br" rotWithShape="0">
              <a:prstClr val="black">
                <a:alpha val="20000"/>
              </a:prstClr>
            </a:outerShdw>
          </a:effectLst>
        </p:spPr>
      </p:pic>
      <p:pic>
        <p:nvPicPr>
          <p:cNvPr id="13" name="Picture 12">
            <a:extLst>
              <a:ext uri="{FF2B5EF4-FFF2-40B4-BE49-F238E27FC236}">
                <a16:creationId xmlns:a16="http://schemas.microsoft.com/office/drawing/2014/main" id="{971D8D38-7E8A-45DA-8D82-B88BA11114D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286" t="8530" r="28356" b="14197"/>
          <a:stretch/>
        </p:blipFill>
        <p:spPr>
          <a:xfrm rot="5400000">
            <a:off x="6650075" y="5309859"/>
            <a:ext cx="1248916" cy="1252728"/>
          </a:xfrm>
          <a:prstGeom prst="ellipse">
            <a:avLst/>
          </a:prstGeom>
          <a:effectLst>
            <a:outerShdw blurRad="76200" dir="13500000" sy="23000" kx="1200000" algn="br" rotWithShape="0">
              <a:prstClr val="black">
                <a:alpha val="20000"/>
              </a:prstClr>
            </a:outerShdw>
          </a:effectLst>
        </p:spPr>
      </p:pic>
      <p:pic>
        <p:nvPicPr>
          <p:cNvPr id="14" name="Picture 13">
            <a:extLst>
              <a:ext uri="{FF2B5EF4-FFF2-40B4-BE49-F238E27FC236}">
                <a16:creationId xmlns:a16="http://schemas.microsoft.com/office/drawing/2014/main" id="{B3D0AC55-AC11-466C-B2C6-0D406DA6D81D}"/>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661681" y="3383876"/>
            <a:ext cx="1252728" cy="1252728"/>
          </a:xfrm>
          <a:prstGeom prst="ellipse">
            <a:avLst/>
          </a:prstGeom>
          <a:effectLst>
            <a:outerShdw blurRad="76200" dir="13500000" sy="23000" kx="1200000" algn="br" rotWithShape="0">
              <a:prstClr val="black">
                <a:alpha val="20000"/>
              </a:prstClr>
            </a:outerShdw>
          </a:effectLst>
        </p:spPr>
      </p:pic>
      <p:sp>
        <p:nvSpPr>
          <p:cNvPr id="15" name="TextBox 14">
            <a:extLst>
              <a:ext uri="{FF2B5EF4-FFF2-40B4-BE49-F238E27FC236}">
                <a16:creationId xmlns:a16="http://schemas.microsoft.com/office/drawing/2014/main" id="{B31018F7-8799-42D3-A8A3-21056DA908CF}"/>
              </a:ext>
            </a:extLst>
          </p:cNvPr>
          <p:cNvSpPr txBox="1"/>
          <p:nvPr/>
        </p:nvSpPr>
        <p:spPr>
          <a:xfrm>
            <a:off x="8033728" y="5408483"/>
            <a:ext cx="3403050" cy="11664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Geoinformatics &amp; Communications Teams – technical help, code, AGOL, project videos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Hayley: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3"/>
              </a:rPr>
              <a:t>Hayley.pippin@ssaihq.com</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1CCC516C-0DE8-46BF-AB68-A8B6A447858F}"/>
              </a:ext>
            </a:extLst>
          </p:cNvPr>
          <p:cNvSpPr txBox="1"/>
          <p:nvPr/>
        </p:nvSpPr>
        <p:spPr>
          <a:xfrm>
            <a:off x="6661681" y="993219"/>
            <a:ext cx="4089581" cy="369332"/>
          </a:xfrm>
          <a:prstGeom prst="rect">
            <a:avLst/>
          </a:prstGeom>
          <a:noFill/>
        </p:spPr>
        <p:txBody>
          <a:bodyPr wrap="none" rtlCol="0">
            <a:spAutoFit/>
          </a:bodyPr>
          <a:lstStyle/>
          <a:p>
            <a:r>
              <a:rPr lang="en-US" b="1" dirty="0"/>
              <a:t>Human Resources &amp; SSAI Processes</a:t>
            </a:r>
          </a:p>
        </p:txBody>
      </p:sp>
      <p:sp>
        <p:nvSpPr>
          <p:cNvPr id="17" name="TextBox 16">
            <a:extLst>
              <a:ext uri="{FF2B5EF4-FFF2-40B4-BE49-F238E27FC236}">
                <a16:creationId xmlns:a16="http://schemas.microsoft.com/office/drawing/2014/main" id="{9B8D5A0E-873E-4764-BB9C-8DC580EDDE31}"/>
              </a:ext>
            </a:extLst>
          </p:cNvPr>
          <p:cNvSpPr txBox="1"/>
          <p:nvPr/>
        </p:nvSpPr>
        <p:spPr>
          <a:xfrm>
            <a:off x="770346" y="1016068"/>
            <a:ext cx="2949846" cy="369332"/>
          </a:xfrm>
          <a:prstGeom prst="rect">
            <a:avLst/>
          </a:prstGeom>
          <a:noFill/>
        </p:spPr>
        <p:txBody>
          <a:bodyPr wrap="none" rtlCol="0">
            <a:spAutoFit/>
          </a:bodyPr>
          <a:lstStyle/>
          <a:p>
            <a:r>
              <a:rPr lang="en-US" b="1" dirty="0"/>
              <a:t>Projects &amp; Publications</a:t>
            </a:r>
          </a:p>
        </p:txBody>
      </p:sp>
      <p:sp>
        <p:nvSpPr>
          <p:cNvPr id="18" name="TextBox 17">
            <a:extLst>
              <a:ext uri="{FF2B5EF4-FFF2-40B4-BE49-F238E27FC236}">
                <a16:creationId xmlns:a16="http://schemas.microsoft.com/office/drawing/2014/main" id="{05DE3456-5EC4-4097-81C9-4CB68BF0AAEA}"/>
              </a:ext>
            </a:extLst>
          </p:cNvPr>
          <p:cNvSpPr txBox="1"/>
          <p:nvPr/>
        </p:nvSpPr>
        <p:spPr>
          <a:xfrm>
            <a:off x="770346" y="2949997"/>
            <a:ext cx="3113353" cy="369332"/>
          </a:xfrm>
          <a:prstGeom prst="rect">
            <a:avLst/>
          </a:prstGeom>
          <a:noFill/>
        </p:spPr>
        <p:txBody>
          <a:bodyPr wrap="none" rtlCol="0">
            <a:spAutoFit/>
          </a:bodyPr>
          <a:lstStyle/>
          <a:p>
            <a:r>
              <a:rPr lang="en-US" b="1" dirty="0"/>
              <a:t>Financial &amp; SSAI Processes</a:t>
            </a:r>
          </a:p>
        </p:txBody>
      </p:sp>
      <p:sp>
        <p:nvSpPr>
          <p:cNvPr id="19" name="TextBox 18">
            <a:extLst>
              <a:ext uri="{FF2B5EF4-FFF2-40B4-BE49-F238E27FC236}">
                <a16:creationId xmlns:a16="http://schemas.microsoft.com/office/drawing/2014/main" id="{C14F7FFC-2CA5-44D1-B533-AEC2A1B11516}"/>
              </a:ext>
            </a:extLst>
          </p:cNvPr>
          <p:cNvSpPr txBox="1"/>
          <p:nvPr/>
        </p:nvSpPr>
        <p:spPr>
          <a:xfrm>
            <a:off x="6748067" y="3030873"/>
            <a:ext cx="4541628" cy="369332"/>
          </a:xfrm>
          <a:prstGeom prst="rect">
            <a:avLst/>
          </a:prstGeom>
          <a:noFill/>
        </p:spPr>
        <p:txBody>
          <a:bodyPr wrap="none" rtlCol="0">
            <a:spAutoFit/>
          </a:bodyPr>
          <a:lstStyle/>
          <a:p>
            <a:r>
              <a:rPr lang="en-US" b="1" dirty="0"/>
              <a:t>Project Coordination &amp; Impact Analysis</a:t>
            </a:r>
          </a:p>
        </p:txBody>
      </p:sp>
      <p:sp>
        <p:nvSpPr>
          <p:cNvPr id="20" name="TextBox 19">
            <a:extLst>
              <a:ext uri="{FF2B5EF4-FFF2-40B4-BE49-F238E27FC236}">
                <a16:creationId xmlns:a16="http://schemas.microsoft.com/office/drawing/2014/main" id="{4BFD0FB8-378E-42B6-AC0A-0AB4733E689C}"/>
              </a:ext>
            </a:extLst>
          </p:cNvPr>
          <p:cNvSpPr txBox="1"/>
          <p:nvPr/>
        </p:nvSpPr>
        <p:spPr>
          <a:xfrm>
            <a:off x="838473" y="4897988"/>
            <a:ext cx="2505814" cy="369332"/>
          </a:xfrm>
          <a:prstGeom prst="rect">
            <a:avLst/>
          </a:prstGeom>
          <a:noFill/>
        </p:spPr>
        <p:txBody>
          <a:bodyPr wrap="none" rtlCol="0">
            <a:spAutoFit/>
          </a:bodyPr>
          <a:lstStyle/>
          <a:p>
            <a:r>
              <a:rPr lang="en-US" b="1" dirty="0"/>
              <a:t>IT &amp; Software Support</a:t>
            </a:r>
          </a:p>
        </p:txBody>
      </p:sp>
      <p:sp>
        <p:nvSpPr>
          <p:cNvPr id="21" name="TextBox 20">
            <a:extLst>
              <a:ext uri="{FF2B5EF4-FFF2-40B4-BE49-F238E27FC236}">
                <a16:creationId xmlns:a16="http://schemas.microsoft.com/office/drawing/2014/main" id="{33B365A6-0FEA-40E7-B69F-31145F8CDB99}"/>
              </a:ext>
            </a:extLst>
          </p:cNvPr>
          <p:cNvSpPr txBox="1"/>
          <p:nvPr/>
        </p:nvSpPr>
        <p:spPr>
          <a:xfrm>
            <a:off x="6686450" y="4942313"/>
            <a:ext cx="4083169" cy="369332"/>
          </a:xfrm>
          <a:prstGeom prst="rect">
            <a:avLst/>
          </a:prstGeom>
          <a:noFill/>
        </p:spPr>
        <p:txBody>
          <a:bodyPr wrap="none" rtlCol="0">
            <a:spAutoFit/>
          </a:bodyPr>
          <a:lstStyle/>
          <a:p>
            <a:r>
              <a:rPr lang="en-US" b="1" dirty="0"/>
              <a:t>Geoinformatics &amp; Communications</a:t>
            </a:r>
          </a:p>
        </p:txBody>
      </p:sp>
      <p:sp>
        <p:nvSpPr>
          <p:cNvPr id="22" name="Content Placeholder 17">
            <a:extLst>
              <a:ext uri="{FF2B5EF4-FFF2-40B4-BE49-F238E27FC236}">
                <a16:creationId xmlns:a16="http://schemas.microsoft.com/office/drawing/2014/main" id="{275266DF-8F24-4622-97D3-11E0469FE263}"/>
              </a:ext>
            </a:extLst>
          </p:cNvPr>
          <p:cNvSpPr txBox="1">
            <a:spLocks/>
          </p:cNvSpPr>
          <p:nvPr/>
        </p:nvSpPr>
        <p:spPr>
          <a:xfrm>
            <a:off x="322121" y="177794"/>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Questions? Contact…</a:t>
            </a:r>
            <a:endParaRPr lang="en-US" sz="3200" dirty="0"/>
          </a:p>
        </p:txBody>
      </p:sp>
      <p:grpSp>
        <p:nvGrpSpPr>
          <p:cNvPr id="23" name="Group 22">
            <a:extLst>
              <a:ext uri="{FF2B5EF4-FFF2-40B4-BE49-F238E27FC236}">
                <a16:creationId xmlns:a16="http://schemas.microsoft.com/office/drawing/2014/main" id="{66C3DFC8-8505-4240-AE74-6F9EBCDA3972}"/>
              </a:ext>
            </a:extLst>
          </p:cNvPr>
          <p:cNvGrpSpPr/>
          <p:nvPr/>
        </p:nvGrpSpPr>
        <p:grpSpPr>
          <a:xfrm>
            <a:off x="5017790" y="135442"/>
            <a:ext cx="6718489" cy="607207"/>
            <a:chOff x="637003" y="5290692"/>
            <a:chExt cx="3691983" cy="1056769"/>
          </a:xfrm>
        </p:grpSpPr>
        <p:sp>
          <p:nvSpPr>
            <p:cNvPr id="24" name="Text Placeholder 5">
              <a:extLst>
                <a:ext uri="{FF2B5EF4-FFF2-40B4-BE49-F238E27FC236}">
                  <a16:creationId xmlns:a16="http://schemas.microsoft.com/office/drawing/2014/main" id="{A50ED2E0-4797-4E9E-8067-BA118CC355BA}"/>
                </a:ext>
              </a:extLst>
            </p:cNvPr>
            <p:cNvSpPr txBox="1">
              <a:spLocks/>
            </p:cNvSpPr>
            <p:nvPr/>
          </p:nvSpPr>
          <p:spPr>
            <a:xfrm>
              <a:off x="637003" y="5352018"/>
              <a:ext cx="3690881"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a:t>for Virtual Machine questions, ask the Geoinformatics team or James Davis (SSAI) in the IT Support channel on Teams!</a:t>
              </a:r>
              <a:endParaRPr lang="en-US" sz="1800" dirty="0"/>
            </a:p>
          </p:txBody>
        </p:sp>
        <p:sp>
          <p:nvSpPr>
            <p:cNvPr id="25" name="Rounded Rectangle 44">
              <a:extLst>
                <a:ext uri="{FF2B5EF4-FFF2-40B4-BE49-F238E27FC236}">
                  <a16:creationId xmlns:a16="http://schemas.microsoft.com/office/drawing/2014/main" id="{ACAC9F71-7BAA-4B16-B755-7106DF845FA5}"/>
                </a:ext>
              </a:extLst>
            </p:cNvPr>
            <p:cNvSpPr/>
            <p:nvPr/>
          </p:nvSpPr>
          <p:spPr>
            <a:xfrm>
              <a:off x="637003" y="5290692"/>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5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Social Media</a:t>
            </a:r>
            <a:endParaRPr lang="en-US" sz="3200" dirty="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400946"/>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Things to Note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Applied Sciences Program.</a:t>
            </a:r>
            <a:br>
              <a:rPr lang="en-US" dirty="0"/>
            </a:br>
            <a:r>
              <a:rPr lang="en-US" dirty="0"/>
              <a:t>DEVELOP is NOT part of NASA’s Office of </a:t>
            </a:r>
            <a:r>
              <a:rPr lang="en-US" dirty="0" smtClean="0"/>
              <a:t>STEM Engagement.</a:t>
            </a:r>
            <a:endParaRPr lang="en-US" dirty="0"/>
          </a:p>
          <a:p>
            <a:pPr marL="285750" indent="-285750">
              <a:buClr>
                <a:srgbClr val="5496AD"/>
              </a:buClr>
              <a:buFont typeface="Arial" panose="020B0604020202020204" pitchFamily="34" charset="0"/>
              <a:buChar char="•"/>
            </a:pPr>
            <a:r>
              <a:rPr lang="en-US"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restricted and carefully managed, meaning that guidelines are in place to gain approval for travel.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How old is DEVELOP?</a:t>
            </a:r>
          </a:p>
          <a:p>
            <a:pPr marL="285750" indent="-285750">
              <a:buClr>
                <a:srgbClr val="5496AD"/>
              </a:buClr>
              <a:buFont typeface="Arial" panose="020B0604020202020204" pitchFamily="34" charset="0"/>
              <a:buChar char="•"/>
            </a:pPr>
            <a:r>
              <a:rPr lang="en-US" dirty="0"/>
              <a:t>How many locations does DEVELOP have?</a:t>
            </a:r>
          </a:p>
          <a:p>
            <a:pPr marL="285750" indent="-285750">
              <a:buClr>
                <a:srgbClr val="5496AD"/>
              </a:buClr>
              <a:buFont typeface="Arial" panose="020B0604020202020204" pitchFamily="34" charset="0"/>
              <a:buChar char="•"/>
            </a:pPr>
            <a:r>
              <a:rPr lang="en-US" dirty="0"/>
              <a:t>Who should you contact if you have a project-related question?</a:t>
            </a:r>
          </a:p>
          <a:p>
            <a:pPr marL="285750" indent="-285750">
              <a:buClr>
                <a:srgbClr val="5496AD"/>
              </a:buClr>
              <a:buFont typeface="Arial" panose="020B0604020202020204" pitchFamily="34" charset="0"/>
              <a:buChar char="•"/>
            </a:pPr>
            <a:r>
              <a:rPr lang="en-US" dirty="0"/>
              <a:t>Who should you contact if you have a schedule or payroll-related question?</a:t>
            </a:r>
          </a:p>
          <a:p>
            <a:endParaRPr lang="en-US" dirty="0"/>
          </a:p>
        </p:txBody>
      </p:sp>
    </p:spTree>
    <p:extLst>
      <p:ext uri="{BB962C8B-B14F-4D97-AF65-F5344CB8AC3E}">
        <p14:creationId xmlns:p14="http://schemas.microsoft.com/office/powerpoint/2010/main" val="38026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You’re welcome for these DEVELOP knowledge bombs that just got dropped on you!</a:t>
            </a:r>
          </a:p>
        </p:txBody>
      </p:sp>
      <p:pic>
        <p:nvPicPr>
          <p:cNvPr id="8" name="Picture Placeholder 7" descr="A picture containing tree, outdoor object, fireworks, dark&#10;&#10;Description automatically generated">
            <a:extLst>
              <a:ext uri="{FF2B5EF4-FFF2-40B4-BE49-F238E27FC236}">
                <a16:creationId xmlns:a16="http://schemas.microsoft.com/office/drawing/2014/main" id="{1F65D5F2-B1A0-4900-8B12-C99065B07F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99" r="1459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DEVELOP</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dirty="0"/>
              <a:t>Empowered Participants + Earth Observations + Engaged Decision Makers</a:t>
            </a:r>
            <a:endParaRPr lang="en-US"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378363"/>
            <a:ext cx="10712115" cy="2146786"/>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DEVELOP bridges the gap between NASA Earth Science and society</a:t>
            </a:r>
            <a:r>
              <a:rPr lang="en-US" dirty="0"/>
              <a:t>, building capacity in both its participants and end-user organizations to better prepare them to handle the environmental challenges that face society.</a:t>
            </a:r>
          </a:p>
          <a:p>
            <a:pPr marL="60325"/>
            <a:r>
              <a:rPr lang="en-US" b="1" dirty="0"/>
              <a:t>Elevator Speech</a:t>
            </a:r>
            <a:r>
              <a:rPr lang="en-US" dirty="0"/>
              <a:t>: 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7" t="31370" b="2667"/>
          <a:stretch/>
        </p:blipFill>
        <p:spPr>
          <a:xfrm>
            <a:off x="968188" y="1783080"/>
            <a:ext cx="3079533" cy="1645920"/>
          </a:xfrm>
          <a:prstGeom prst="rect">
            <a:avLst/>
          </a:prstGeom>
          <a:effectLst>
            <a:outerShdw blurRad="50800" dist="38100" dir="2700000" algn="tl" rotWithShape="0">
              <a:prstClr val="black">
                <a:alpha val="40000"/>
              </a:prstClr>
            </a:outerShdw>
          </a:effectLst>
        </p:spPr>
      </p:pic>
      <p:pic>
        <p:nvPicPr>
          <p:cNvPr id="7" name="Picture 6" descr="A picture containing skiing, satellite, transport, slope&#10;&#10;Description automatically generated">
            <a:extLst>
              <a:ext uri="{FF2B5EF4-FFF2-40B4-BE49-F238E27FC236}">
                <a16:creationId xmlns:a16="http://schemas.microsoft.com/office/drawing/2014/main" id="{DC9A6530-CEF5-4713-8A79-B6EEE7F361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09"/>
          <a:stretch/>
        </p:blipFill>
        <p:spPr>
          <a:xfrm>
            <a:off x="4288715" y="1783080"/>
            <a:ext cx="3326960" cy="1645920"/>
          </a:xfrm>
          <a:prstGeom prst="rect">
            <a:avLst/>
          </a:prstGeom>
          <a:effectLst>
            <a:outerShdw blurRad="50800" dist="38100" dir="2700000" algn="tl" rotWithShape="0">
              <a:prstClr val="black">
                <a:alpha val="40000"/>
              </a:prstClr>
            </a:outerShdw>
          </a:effectLst>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268" b="11813"/>
          <a:stretch/>
        </p:blipFill>
        <p:spPr>
          <a:xfrm>
            <a:off x="7856669" y="1783080"/>
            <a:ext cx="3184263" cy="164592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83F3EF0-12DB-4F3C-98D3-DBC5B353E027}"/>
              </a:ext>
            </a:extLst>
          </p:cNvPr>
          <p:cNvSpPr txBox="1"/>
          <p:nvPr/>
        </p:nvSpPr>
        <p:spPr>
          <a:xfrm>
            <a:off x="3048897" y="3484804"/>
            <a:ext cx="6094206" cy="830997"/>
          </a:xfrm>
          <a:prstGeom prst="rect">
            <a:avLst/>
          </a:prstGeom>
          <a:noFill/>
        </p:spPr>
        <p:txBody>
          <a:bodyPr wrap="square">
            <a:spAutoFit/>
          </a:bodyPr>
          <a:lstStyle/>
          <a:p>
            <a:r>
              <a:rPr lang="en-US" sz="2400" i="1" dirty="0">
                <a:solidFill>
                  <a:srgbClr val="5496AD"/>
                </a:solidFill>
              </a:rPr>
              <a:t>“Shaping the future by integrating Earth observations into global decision making”</a:t>
            </a:r>
            <a:endParaRPr lang="en-US" sz="2400" dirty="0">
              <a:solidFill>
                <a:srgbClr val="5496AD"/>
              </a:solidFill>
            </a:endParaRP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10515599"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6" name="Straight Connector 5">
            <a:extLst>
              <a:ext uri="{FF2B5EF4-FFF2-40B4-BE49-F238E27FC236}">
                <a16:creationId xmlns:a16="http://schemas.microsoft.com/office/drawing/2014/main" id="{124BBE72-EB5D-482A-ACD9-193D91420789}"/>
              </a:ext>
            </a:extLst>
          </p:cNvPr>
          <p:cNvCxnSpPr>
            <a:cxnSpLocks/>
          </p:cNvCxnSpPr>
          <p:nvPr/>
        </p:nvCxnSpPr>
        <p:spPr>
          <a:xfrm>
            <a:off x="9127014" y="5764233"/>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132882"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104360"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054053"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136387"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3992021"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048085"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7978190"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383849"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5" name="Hexagon 14">
            <a:extLst>
              <a:ext uri="{FF2B5EF4-FFF2-40B4-BE49-F238E27FC236}">
                <a16:creationId xmlns:a16="http://schemas.microsoft.com/office/drawing/2014/main" id="{68D05B3C-FEF4-4005-8417-B1467A45C119}"/>
              </a:ext>
            </a:extLst>
          </p:cNvPr>
          <p:cNvSpPr/>
          <p:nvPr/>
        </p:nvSpPr>
        <p:spPr>
          <a:xfrm>
            <a:off x="3367316"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6" name="Hexagon 15">
            <a:extLst>
              <a:ext uri="{FF2B5EF4-FFF2-40B4-BE49-F238E27FC236}">
                <a16:creationId xmlns:a16="http://schemas.microsoft.com/office/drawing/2014/main" id="{2F6F2CEE-27DD-42B6-8840-CB0BF36CA274}"/>
              </a:ext>
            </a:extLst>
          </p:cNvPr>
          <p:cNvSpPr/>
          <p:nvPr/>
        </p:nvSpPr>
        <p:spPr>
          <a:xfrm>
            <a:off x="4363692"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7" name="Hexagon 16">
            <a:extLst>
              <a:ext uri="{FF2B5EF4-FFF2-40B4-BE49-F238E27FC236}">
                <a16:creationId xmlns:a16="http://schemas.microsoft.com/office/drawing/2014/main" id="{31B4ED6D-768E-414A-AF59-1368FCD9DDF4}"/>
              </a:ext>
            </a:extLst>
          </p:cNvPr>
          <p:cNvSpPr/>
          <p:nvPr/>
        </p:nvSpPr>
        <p:spPr>
          <a:xfrm>
            <a:off x="4360278"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8" name="Hexagon 17">
            <a:extLst>
              <a:ext uri="{FF2B5EF4-FFF2-40B4-BE49-F238E27FC236}">
                <a16:creationId xmlns:a16="http://schemas.microsoft.com/office/drawing/2014/main" id="{B1C515B5-C2AD-4FFA-B192-5F221595C031}"/>
              </a:ext>
            </a:extLst>
          </p:cNvPr>
          <p:cNvSpPr/>
          <p:nvPr/>
        </p:nvSpPr>
        <p:spPr>
          <a:xfrm>
            <a:off x="5371852"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9" name="Hexagon 18">
            <a:extLst>
              <a:ext uri="{FF2B5EF4-FFF2-40B4-BE49-F238E27FC236}">
                <a16:creationId xmlns:a16="http://schemas.microsoft.com/office/drawing/2014/main" id="{C00491D1-871A-4CF0-AF80-495AE506752A}"/>
              </a:ext>
            </a:extLst>
          </p:cNvPr>
          <p:cNvSpPr/>
          <p:nvPr/>
        </p:nvSpPr>
        <p:spPr>
          <a:xfrm>
            <a:off x="6356560"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0" name="Hexagon 19">
            <a:extLst>
              <a:ext uri="{FF2B5EF4-FFF2-40B4-BE49-F238E27FC236}">
                <a16:creationId xmlns:a16="http://schemas.microsoft.com/office/drawing/2014/main" id="{E158409E-E9D4-4F46-8836-F1F601AE9C03}"/>
              </a:ext>
            </a:extLst>
          </p:cNvPr>
          <p:cNvSpPr/>
          <p:nvPr/>
        </p:nvSpPr>
        <p:spPr>
          <a:xfrm>
            <a:off x="7356249"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1" name="Hexagon 20">
            <a:extLst>
              <a:ext uri="{FF2B5EF4-FFF2-40B4-BE49-F238E27FC236}">
                <a16:creationId xmlns:a16="http://schemas.microsoft.com/office/drawing/2014/main" id="{B8116838-4B5F-4D61-8B38-BF774F1D7680}"/>
              </a:ext>
            </a:extLst>
          </p:cNvPr>
          <p:cNvSpPr/>
          <p:nvPr/>
        </p:nvSpPr>
        <p:spPr>
          <a:xfrm>
            <a:off x="8353938" y="5206348"/>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2" name="Oval 21">
            <a:extLst>
              <a:ext uri="{FF2B5EF4-FFF2-40B4-BE49-F238E27FC236}">
                <a16:creationId xmlns:a16="http://schemas.microsoft.com/office/drawing/2014/main" id="{078E9815-A6D0-4E35-9317-10E66DA3AF8E}"/>
              </a:ext>
            </a:extLst>
          </p:cNvPr>
          <p:cNvSpPr/>
          <p:nvPr/>
        </p:nvSpPr>
        <p:spPr>
          <a:xfrm>
            <a:off x="9632055" y="608827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35324DE-5D53-4B54-B9F2-8B6BAEE34B1C}"/>
              </a:ext>
            </a:extLst>
          </p:cNvPr>
          <p:cNvSpPr/>
          <p:nvPr/>
        </p:nvSpPr>
        <p:spPr>
          <a:xfrm>
            <a:off x="7637923"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609401"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557438" y="5934844"/>
            <a:ext cx="1007007" cy="523220"/>
          </a:xfrm>
          <a:prstGeom prst="rect">
            <a:avLst/>
          </a:prstGeom>
          <a:noFill/>
        </p:spPr>
        <p:txBody>
          <a:bodyPr wrap="squar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1996433"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380831"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a:off x="9972820" y="4477196"/>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699766" y="3921246"/>
            <a:ext cx="588623" cy="523220"/>
          </a:xfrm>
          <a:prstGeom prst="rect">
            <a:avLst/>
          </a:prstGeom>
          <a:noFill/>
        </p:spPr>
        <p:txBody>
          <a:bodyPr wrap="squar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427344" y="4289027"/>
            <a:ext cx="1172116" cy="523220"/>
          </a:xfrm>
          <a:prstGeom prst="rect">
            <a:avLst/>
          </a:prstGeom>
          <a:noFill/>
        </p:spPr>
        <p:txBody>
          <a:bodyPr wrap="squar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338376" y="3923797"/>
            <a:ext cx="1284326" cy="523220"/>
          </a:xfrm>
          <a:prstGeom prst="rect">
            <a:avLst/>
          </a:prstGeom>
          <a:noFill/>
        </p:spPr>
        <p:txBody>
          <a:bodyPr wrap="squar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396222" y="3908429"/>
            <a:ext cx="1157689" cy="523220"/>
          </a:xfrm>
          <a:prstGeom prst="rect">
            <a:avLst/>
          </a:prstGeom>
          <a:noFill/>
        </p:spPr>
        <p:txBody>
          <a:bodyPr wrap="squar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270034" y="5969655"/>
            <a:ext cx="1500732" cy="523220"/>
          </a:xfrm>
          <a:prstGeom prst="rect">
            <a:avLst/>
          </a:prstGeom>
          <a:noFill/>
        </p:spPr>
        <p:txBody>
          <a:bodyPr wrap="squar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379710" y="5931949"/>
            <a:ext cx="1313180" cy="523220"/>
          </a:xfrm>
          <a:prstGeom prst="rect">
            <a:avLst/>
          </a:prstGeom>
          <a:noFill/>
        </p:spPr>
        <p:txBody>
          <a:bodyPr wrap="squar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35" name="TextBox 34">
            <a:extLst>
              <a:ext uri="{FF2B5EF4-FFF2-40B4-BE49-F238E27FC236}">
                <a16:creationId xmlns:a16="http://schemas.microsoft.com/office/drawing/2014/main" id="{6AB6FC0A-0306-4901-9E97-6401B4599DF9}"/>
              </a:ext>
            </a:extLst>
          </p:cNvPr>
          <p:cNvSpPr txBox="1"/>
          <p:nvPr/>
        </p:nvSpPr>
        <p:spPr>
          <a:xfrm>
            <a:off x="9443457" y="5915769"/>
            <a:ext cx="1104790" cy="523220"/>
          </a:xfrm>
          <a:prstGeom prst="rect">
            <a:avLst/>
          </a:prstGeom>
          <a:noFill/>
        </p:spPr>
        <p:txBody>
          <a:bodyPr wrap="squar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36" name="Hexagon 35">
            <a:extLst>
              <a:ext uri="{FF2B5EF4-FFF2-40B4-BE49-F238E27FC236}">
                <a16:creationId xmlns:a16="http://schemas.microsoft.com/office/drawing/2014/main" id="{40D4C6AF-3454-4D8B-A219-2C2583F87061}"/>
              </a:ext>
            </a:extLst>
          </p:cNvPr>
          <p:cNvSpPr/>
          <p:nvPr/>
        </p:nvSpPr>
        <p:spPr>
          <a:xfrm>
            <a:off x="1374207" y="4629213"/>
            <a:ext cx="1257116" cy="1060418"/>
          </a:xfrm>
          <a:prstGeom prst="hexagon">
            <a:avLst>
              <a:gd name="adj" fmla="val 31100"/>
              <a:gd name="vf" fmla="val 115470"/>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7" name="Hexagon 36">
            <a:extLst>
              <a:ext uri="{FF2B5EF4-FFF2-40B4-BE49-F238E27FC236}">
                <a16:creationId xmlns:a16="http://schemas.microsoft.com/office/drawing/2014/main" id="{0A5801E6-7AB6-4263-B70C-CC32259B8C86}"/>
              </a:ext>
            </a:extLst>
          </p:cNvPr>
          <p:cNvSpPr/>
          <p:nvPr/>
        </p:nvSpPr>
        <p:spPr>
          <a:xfrm>
            <a:off x="9339329" y="4637314"/>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8" name="Hexagon 37">
            <a:extLst>
              <a:ext uri="{FF2B5EF4-FFF2-40B4-BE49-F238E27FC236}">
                <a16:creationId xmlns:a16="http://schemas.microsoft.com/office/drawing/2014/main" id="{0487910C-9860-4369-BB6A-DA3E95D5C237}"/>
              </a:ext>
            </a:extLst>
          </p:cNvPr>
          <p:cNvSpPr/>
          <p:nvPr/>
        </p:nvSpPr>
        <p:spPr>
          <a:xfrm>
            <a:off x="2370829" y="4046772"/>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9" name="TextBox 38">
            <a:extLst>
              <a:ext uri="{FF2B5EF4-FFF2-40B4-BE49-F238E27FC236}">
                <a16:creationId xmlns:a16="http://schemas.microsoft.com/office/drawing/2014/main" id="{279CEDC5-2226-43A5-BC1C-FBD00C1FD316}"/>
              </a:ext>
            </a:extLst>
          </p:cNvPr>
          <p:cNvSpPr txBox="1"/>
          <p:nvPr/>
        </p:nvSpPr>
        <p:spPr>
          <a:xfrm>
            <a:off x="1630434" y="3879700"/>
            <a:ext cx="671979" cy="523220"/>
          </a:xfrm>
          <a:prstGeom prst="rect">
            <a:avLst/>
          </a:prstGeom>
          <a:noFill/>
        </p:spPr>
        <p:txBody>
          <a:bodyPr wrap="squar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635551" y="3930269"/>
            <a:ext cx="899605" cy="523220"/>
          </a:xfrm>
          <a:prstGeom prst="rect">
            <a:avLst/>
          </a:prstGeom>
          <a:noFill/>
        </p:spPr>
        <p:txBody>
          <a:bodyPr wrap="squar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641428"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287172"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3935657"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6223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624054"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917357" y="44095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7923326"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568391" y="5849507"/>
            <a:ext cx="869149" cy="523220"/>
          </a:xfrm>
          <a:prstGeom prst="rect">
            <a:avLst/>
          </a:prstGeom>
          <a:noFill/>
        </p:spPr>
        <p:txBody>
          <a:bodyPr wrap="squar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1942821"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9350491" y="4639977"/>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Integrating NASA Earth observations with society to foster future innovation and cultivate the professionals of tomorrow by addressing diverse environmental issues today.</a:t>
            </a: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Shaping the future by integrating Earth observations into global decision making.</a:t>
            </a: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Discovery</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Service</a:t>
            </a:r>
            <a:endParaRPr kumimoji="0" lang="en-US" sz="2000" b="0" i="0" u="none" strike="noStrike" kern="1200" cap="none" spc="0" normalizeH="0" baseline="0" noProof="0" dirty="0">
              <a:ln>
                <a:noFill/>
              </a:ln>
              <a:solidFill>
                <a:srgbClr val="5496AD"/>
              </a:solidFill>
              <a:effectLst/>
              <a:uLnTx/>
              <a:uFillTx/>
              <a:latin typeface="+mn-lt"/>
              <a:ea typeface="+mn-ea"/>
              <a:cs typeface="+mn-cs"/>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Passion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85750" marR="0" lvl="0" indent="-285750" algn="l" defTabSz="914400" rtl="0" eaLnBrk="1" fontAlgn="auto" latinLnBrk="0" hangingPunct="1">
              <a:lnSpc>
                <a:spcPct val="90000"/>
              </a:lnSpc>
              <a:spcBef>
                <a:spcPts val="0"/>
              </a:spcBef>
              <a:spcAft>
                <a:spcPts val="600"/>
              </a:spcAft>
              <a:buClr>
                <a:srgbClr val="EF282F"/>
              </a:buClr>
              <a:buSzTx/>
              <a:buFont typeface="Webdings" panose="05030102010509060703" pitchFamily="18" charset="2"/>
              <a:buChar char="4"/>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515405" y="3609051"/>
            <a:ext cx="4167400" cy="2888428"/>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585776"/>
              <a:ext cx="3740012"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endParaRPr lang="en-US" sz="1800" b="1" dirty="0" smtClean="0">
                <a:solidFill>
                  <a:srgbClr val="0061AA"/>
                </a:solidFill>
              </a:endParaRPr>
            </a:p>
            <a:p>
              <a:pPr algn="ctr">
                <a:spcBef>
                  <a:spcPts val="0"/>
                </a:spcBef>
                <a:buClr>
                  <a:srgbClr val="0078C1"/>
                </a:buClr>
              </a:pPr>
              <a:r>
                <a:rPr lang="en-US" sz="1800" b="1" dirty="0" smtClean="0">
                  <a:solidFill>
                    <a:srgbClr val="0061AA"/>
                  </a:solidFill>
                </a:rPr>
                <a:t>Inclusion</a:t>
              </a:r>
              <a:endParaRPr lang="en-US" sz="1800" b="1" dirty="0">
                <a:solidFill>
                  <a:srgbClr val="0061AA"/>
                </a:solidFill>
              </a:endParaRPr>
            </a:p>
            <a:p>
              <a:pPr algn="ctr">
                <a:spcBef>
                  <a:spcPts val="600"/>
                </a:spcBef>
                <a:buClr>
                  <a:srgbClr val="0078C1"/>
                </a:buClr>
              </a:pPr>
              <a:r>
                <a:rPr lang="en-US" sz="1800" dirty="0"/>
                <a:t>DEVELOP shares </a:t>
              </a:r>
              <a:r>
                <a:rPr lang="en-US" sz="1800" dirty="0" smtClean="0"/>
                <a:t>these as well!</a:t>
              </a:r>
              <a:endParaRPr lang="en-US" sz="1800" dirty="0"/>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2112631"/>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781" y="534237"/>
            <a:ext cx="2716086" cy="2748491"/>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650" y="3732341"/>
            <a:ext cx="888813" cy="739050"/>
          </a:xfrm>
          <a:prstGeom prst="rect">
            <a:avLst/>
          </a:prstGeom>
        </p:spPr>
      </p:pic>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9532172" cy="3531058"/>
          </a:xfrm>
        </p:spPr>
        <p:txBody>
          <a:bodyPr>
            <a:normAutofit lnSpcReduction="10000"/>
          </a:bodyPr>
          <a:lstStyle/>
          <a:p>
            <a:pPr>
              <a:spcBef>
                <a:spcPts val="0"/>
              </a:spcBef>
              <a:spcAft>
                <a:spcPts val="600"/>
              </a:spcAft>
              <a:buClr>
                <a:srgbClr val="EF282F"/>
              </a:buClr>
            </a:pPr>
            <a:r>
              <a:rPr lang="en-US" dirty="0"/>
              <a:t>Our approach to teamwork is based on a philosophy that each team member brings unique experience and important expertise to tasks at hand. We encourage and reward vigorous, open flows of communication on all issues, in all directions.</a:t>
            </a:r>
          </a:p>
          <a:p>
            <a:r>
              <a:rPr lang="en-US" dirty="0" smtClean="0"/>
              <a:t>We </a:t>
            </a:r>
            <a:r>
              <a:rPr lang="en-US" dirty="0"/>
              <a:t>are committed to creating an environment that fosters teamwork and processes that support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rot="19623489">
            <a:off x="962454" y="5101016"/>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rot="19623489">
            <a:off x="6178830"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rot="19623489">
            <a:off x="2266548" y="5101016"/>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rot="19623489">
            <a:off x="3570642"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rot="19623489">
            <a:off x="7482925"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rot="19623489">
            <a:off x="8787019" y="5101016"/>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rot="19623489">
            <a:off x="4874736"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pic>
        <p:nvPicPr>
          <p:cNvPr id="14" name="Picture 13">
            <a:extLst>
              <a:ext uri="{FF2B5EF4-FFF2-40B4-BE49-F238E27FC236}">
                <a16:creationId xmlns:a16="http://schemas.microsoft.com/office/drawing/2014/main" id="{999C6585-1571-4689-9818-F8CD55C665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15" name="Picture 14">
            <a:extLst>
              <a:ext uri="{FF2B5EF4-FFF2-40B4-BE49-F238E27FC236}">
                <a16:creationId xmlns:a16="http://schemas.microsoft.com/office/drawing/2014/main" id="{EECC6A5D-E6FA-460B-B3DA-FABDD0ECB7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16" name="Picture 15">
            <a:extLst>
              <a:ext uri="{FF2B5EF4-FFF2-40B4-BE49-F238E27FC236}">
                <a16:creationId xmlns:a16="http://schemas.microsoft.com/office/drawing/2014/main" id="{FC0A20CA-BCAA-4B5C-812E-EA0CEA5BCF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7" name="Picture 16">
            <a:extLst>
              <a:ext uri="{FF2B5EF4-FFF2-40B4-BE49-F238E27FC236}">
                <a16:creationId xmlns:a16="http://schemas.microsoft.com/office/drawing/2014/main" id="{E5C2A3D1-9418-4D45-A3FC-BB59C71B7BA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8" name="Picture 17">
            <a:extLst>
              <a:ext uri="{FF2B5EF4-FFF2-40B4-BE49-F238E27FC236}">
                <a16:creationId xmlns:a16="http://schemas.microsoft.com/office/drawing/2014/main" id="{4FC958A7-1399-4A9B-8670-244FFF8124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9" name="Picture 18">
            <a:extLst>
              <a:ext uri="{FF2B5EF4-FFF2-40B4-BE49-F238E27FC236}">
                <a16:creationId xmlns:a16="http://schemas.microsoft.com/office/drawing/2014/main" id="{8251FA0E-5C19-4F92-B8E7-17562792682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20" name="Picture 19">
            <a:extLst>
              <a:ext uri="{FF2B5EF4-FFF2-40B4-BE49-F238E27FC236}">
                <a16:creationId xmlns:a16="http://schemas.microsoft.com/office/drawing/2014/main" id="{E7150EE3-1F3D-4AF4-91F7-1DB8D25FEE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21" name="Picture 20">
            <a:extLst>
              <a:ext uri="{FF2B5EF4-FFF2-40B4-BE49-F238E27FC236}">
                <a16:creationId xmlns:a16="http://schemas.microsoft.com/office/drawing/2014/main" id="{05F98C02-61E3-4DB8-B6DA-E5D0F619F47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Locations</a:t>
            </a:r>
            <a:endParaRPr lang="en-US" sz="3200" dirty="0"/>
          </a:p>
        </p:txBody>
      </p:sp>
      <p:grpSp>
        <p:nvGrpSpPr>
          <p:cNvPr id="12" name="Group 11">
            <a:extLst>
              <a:ext uri="{FF2B5EF4-FFF2-40B4-BE49-F238E27FC236}">
                <a16:creationId xmlns:a16="http://schemas.microsoft.com/office/drawing/2014/main" id="{524AAFC9-56BC-411A-B3CF-5C93814B5698}"/>
              </a:ext>
            </a:extLst>
          </p:cNvPr>
          <p:cNvGrpSpPr/>
          <p:nvPr/>
        </p:nvGrpSpPr>
        <p:grpSpPr>
          <a:xfrm>
            <a:off x="7492910" y="348141"/>
            <a:ext cx="4303737" cy="1174081"/>
            <a:chOff x="1182721" y="5290691"/>
            <a:chExt cx="2835091" cy="991339"/>
          </a:xfrm>
        </p:grpSpPr>
        <p:sp>
          <p:nvSpPr>
            <p:cNvPr id="13" name="Text Placeholder 5">
              <a:extLst>
                <a:ext uri="{FF2B5EF4-FFF2-40B4-BE49-F238E27FC236}">
                  <a16:creationId xmlns:a16="http://schemas.microsoft.com/office/drawing/2014/main" id="{FA851ABE-C568-43D0-94CE-926D73086E9E}"/>
                </a:ext>
              </a:extLst>
            </p:cNvPr>
            <p:cNvSpPr txBox="1">
              <a:spLocks/>
            </p:cNvSpPr>
            <p:nvPr/>
          </p:nvSpPr>
          <p:spPr>
            <a:xfrm>
              <a:off x="1182721" y="5307539"/>
              <a:ext cx="283509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 but we’ve been operating virtually since March 2020.</a:t>
              </a:r>
            </a:p>
          </p:txBody>
        </p:sp>
        <p:sp>
          <p:nvSpPr>
            <p:cNvPr id="14" name="Rounded Rectangle 83">
              <a:extLst>
                <a:ext uri="{FF2B5EF4-FFF2-40B4-BE49-F238E27FC236}">
                  <a16:creationId xmlns:a16="http://schemas.microsoft.com/office/drawing/2014/main" id="{F139EAD2-490A-4A6D-A0AF-ED58A5110A6C}"/>
                </a:ext>
              </a:extLst>
            </p:cNvPr>
            <p:cNvSpPr/>
            <p:nvPr/>
          </p:nvSpPr>
          <p:spPr>
            <a:xfrm>
              <a:off x="1212300" y="5290691"/>
              <a:ext cx="2761862" cy="99133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05ED1E84-595A-477F-9CBE-587C9CECA44F}"/>
              </a:ext>
            </a:extLst>
          </p:cNvPr>
          <p:cNvPicPr>
            <a:picLocks noChangeAspect="1"/>
          </p:cNvPicPr>
          <p:nvPr/>
        </p:nvPicPr>
        <p:blipFill>
          <a:blip r:embed="rId2"/>
          <a:stretch>
            <a:fillRect/>
          </a:stretch>
        </p:blipFill>
        <p:spPr>
          <a:xfrm>
            <a:off x="1642389" y="1678889"/>
            <a:ext cx="8158416" cy="5045980"/>
          </a:xfrm>
          <a:prstGeom prst="rect">
            <a:avLst/>
          </a:prstGeom>
        </p:spPr>
      </p:pic>
      <p:sp>
        <p:nvSpPr>
          <p:cNvPr id="16" name="Oval 15">
            <a:extLst>
              <a:ext uri="{FF2B5EF4-FFF2-40B4-BE49-F238E27FC236}">
                <a16:creationId xmlns:a16="http://schemas.microsoft.com/office/drawing/2014/main" id="{3E4EAF7C-2DBE-43BE-83E2-95304F9914A0}"/>
              </a:ext>
            </a:extLst>
          </p:cNvPr>
          <p:cNvSpPr/>
          <p:nvPr/>
        </p:nvSpPr>
        <p:spPr>
          <a:xfrm>
            <a:off x="7020176" y="464684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7FEFD2-786C-4874-A23C-EB113D55C567}"/>
              </a:ext>
            </a:extLst>
          </p:cNvPr>
          <p:cNvSpPr/>
          <p:nvPr/>
        </p:nvSpPr>
        <p:spPr>
          <a:xfrm>
            <a:off x="1761298" y="373000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366762-5B05-4680-A48C-ADEE5F174BFF}"/>
              </a:ext>
            </a:extLst>
          </p:cNvPr>
          <p:cNvSpPr/>
          <p:nvPr/>
        </p:nvSpPr>
        <p:spPr>
          <a:xfrm>
            <a:off x="8519634" y="396057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978D17-22B7-43AA-A92D-B6731FAC731C}"/>
              </a:ext>
            </a:extLst>
          </p:cNvPr>
          <p:cNvSpPr/>
          <p:nvPr/>
        </p:nvSpPr>
        <p:spPr>
          <a:xfrm>
            <a:off x="8399682" y="360616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AD57D0E-5827-4E85-B435-65DF73DA4B1D}"/>
              </a:ext>
            </a:extLst>
          </p:cNvPr>
          <p:cNvSpPr/>
          <p:nvPr/>
        </p:nvSpPr>
        <p:spPr>
          <a:xfrm>
            <a:off x="2152921" y="447091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837A46-09E1-4E87-9402-982052AE6AFB}"/>
              </a:ext>
            </a:extLst>
          </p:cNvPr>
          <p:cNvSpPr/>
          <p:nvPr/>
        </p:nvSpPr>
        <p:spPr>
          <a:xfrm>
            <a:off x="3321722" y="294835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F71813-796C-4A26-B4F8-08C32DBE2729}"/>
              </a:ext>
            </a:extLst>
          </p:cNvPr>
          <p:cNvSpPr/>
          <p:nvPr/>
        </p:nvSpPr>
        <p:spPr>
          <a:xfrm>
            <a:off x="7652667" y="43698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0EEA60-DA70-42D1-9E82-37D19A4966FC}"/>
              </a:ext>
            </a:extLst>
          </p:cNvPr>
          <p:cNvSpPr/>
          <p:nvPr/>
        </p:nvSpPr>
        <p:spPr>
          <a:xfrm>
            <a:off x="7539372" y="472534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35C899-CB76-4EA0-AE41-E18309E2F342}"/>
              </a:ext>
            </a:extLst>
          </p:cNvPr>
          <p:cNvSpPr/>
          <p:nvPr/>
        </p:nvSpPr>
        <p:spPr>
          <a:xfrm>
            <a:off x="8973378" y="273694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49A7F6-8881-4679-B584-A20F594AEB05}"/>
              </a:ext>
            </a:extLst>
          </p:cNvPr>
          <p:cNvSpPr/>
          <p:nvPr/>
        </p:nvSpPr>
        <p:spPr>
          <a:xfrm>
            <a:off x="3063286" y="472533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52EE569-BF58-4349-B471-3E6A3FD806C3}"/>
              </a:ext>
            </a:extLst>
          </p:cNvPr>
          <p:cNvSpPr/>
          <p:nvPr/>
        </p:nvSpPr>
        <p:spPr>
          <a:xfrm>
            <a:off x="4274132" y="360072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068B7CF-F9EE-4D27-A016-3B5A401C92FE}"/>
              </a:ext>
            </a:extLst>
          </p:cNvPr>
          <p:cNvSpPr txBox="1"/>
          <p:nvPr/>
        </p:nvSpPr>
        <p:spPr>
          <a:xfrm>
            <a:off x="7032677" y="462878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28" name="TextBox 27">
            <a:extLst>
              <a:ext uri="{FF2B5EF4-FFF2-40B4-BE49-F238E27FC236}">
                <a16:creationId xmlns:a16="http://schemas.microsoft.com/office/drawing/2014/main" id="{D6ABA8F5-3C8F-46DF-9B13-88D0BB17F8E7}"/>
              </a:ext>
            </a:extLst>
          </p:cNvPr>
          <p:cNvSpPr txBox="1"/>
          <p:nvPr/>
        </p:nvSpPr>
        <p:spPr>
          <a:xfrm>
            <a:off x="3071652" y="470727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29" name="TextBox 28">
            <a:extLst>
              <a:ext uri="{FF2B5EF4-FFF2-40B4-BE49-F238E27FC236}">
                <a16:creationId xmlns:a16="http://schemas.microsoft.com/office/drawing/2014/main" id="{BCF2C366-76CB-42CB-A33B-F7E3EF17D865}"/>
              </a:ext>
            </a:extLst>
          </p:cNvPr>
          <p:cNvSpPr txBox="1"/>
          <p:nvPr/>
        </p:nvSpPr>
        <p:spPr>
          <a:xfrm>
            <a:off x="1761298" y="371194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30" name="TextBox 29">
            <a:extLst>
              <a:ext uri="{FF2B5EF4-FFF2-40B4-BE49-F238E27FC236}">
                <a16:creationId xmlns:a16="http://schemas.microsoft.com/office/drawing/2014/main" id="{20AA1F29-C163-444C-915A-9BD6E625AAE6}"/>
              </a:ext>
            </a:extLst>
          </p:cNvPr>
          <p:cNvSpPr txBox="1"/>
          <p:nvPr/>
        </p:nvSpPr>
        <p:spPr>
          <a:xfrm>
            <a:off x="2162579" y="445285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31" name="TextBox 30">
            <a:extLst>
              <a:ext uri="{FF2B5EF4-FFF2-40B4-BE49-F238E27FC236}">
                <a16:creationId xmlns:a16="http://schemas.microsoft.com/office/drawing/2014/main" id="{2758F48A-7069-44FA-A69E-93DDF6335AD7}"/>
              </a:ext>
            </a:extLst>
          </p:cNvPr>
          <p:cNvSpPr txBox="1"/>
          <p:nvPr/>
        </p:nvSpPr>
        <p:spPr>
          <a:xfrm>
            <a:off x="4288503" y="357491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32" name="TextBox 31">
            <a:extLst>
              <a:ext uri="{FF2B5EF4-FFF2-40B4-BE49-F238E27FC236}">
                <a16:creationId xmlns:a16="http://schemas.microsoft.com/office/drawing/2014/main" id="{176834F3-024C-47AC-83D0-0D9EBBECDC38}"/>
              </a:ext>
            </a:extLst>
          </p:cNvPr>
          <p:cNvSpPr txBox="1"/>
          <p:nvPr/>
        </p:nvSpPr>
        <p:spPr>
          <a:xfrm>
            <a:off x="7550994" y="470728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33" name="TextBox 32">
            <a:extLst>
              <a:ext uri="{FF2B5EF4-FFF2-40B4-BE49-F238E27FC236}">
                <a16:creationId xmlns:a16="http://schemas.microsoft.com/office/drawing/2014/main" id="{D0DF6153-D6A4-4A14-8066-E0D3708D0B98}"/>
              </a:ext>
            </a:extLst>
          </p:cNvPr>
          <p:cNvSpPr txBox="1"/>
          <p:nvPr/>
        </p:nvSpPr>
        <p:spPr>
          <a:xfrm>
            <a:off x="3331053" y="292506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34" name="TextBox 33">
            <a:extLst>
              <a:ext uri="{FF2B5EF4-FFF2-40B4-BE49-F238E27FC236}">
                <a16:creationId xmlns:a16="http://schemas.microsoft.com/office/drawing/2014/main" id="{4B844C4C-5C9D-4E4B-9200-AFA55C80BA44}"/>
              </a:ext>
            </a:extLst>
          </p:cNvPr>
          <p:cNvSpPr txBox="1"/>
          <p:nvPr/>
        </p:nvSpPr>
        <p:spPr>
          <a:xfrm>
            <a:off x="8898815" y="271240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35" name="TextBox 34">
            <a:extLst>
              <a:ext uri="{FF2B5EF4-FFF2-40B4-BE49-F238E27FC236}">
                <a16:creationId xmlns:a16="http://schemas.microsoft.com/office/drawing/2014/main" id="{0A3EEF5D-E813-4839-88C9-A2C5EEFA2EF0}"/>
              </a:ext>
            </a:extLst>
          </p:cNvPr>
          <p:cNvSpPr txBox="1"/>
          <p:nvPr/>
        </p:nvSpPr>
        <p:spPr>
          <a:xfrm>
            <a:off x="8403877" y="358543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36" name="TextBox 35">
            <a:extLst>
              <a:ext uri="{FF2B5EF4-FFF2-40B4-BE49-F238E27FC236}">
                <a16:creationId xmlns:a16="http://schemas.microsoft.com/office/drawing/2014/main" id="{CF701405-DD23-4B98-9412-E4D8D1074548}"/>
              </a:ext>
            </a:extLst>
          </p:cNvPr>
          <p:cNvSpPr txBox="1"/>
          <p:nvPr/>
        </p:nvSpPr>
        <p:spPr>
          <a:xfrm>
            <a:off x="7593869" y="435314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37" name="TextBox 36">
            <a:extLst>
              <a:ext uri="{FF2B5EF4-FFF2-40B4-BE49-F238E27FC236}">
                <a16:creationId xmlns:a16="http://schemas.microsoft.com/office/drawing/2014/main" id="{38591C83-9316-451E-8ADA-61E16396808E}"/>
              </a:ext>
            </a:extLst>
          </p:cNvPr>
          <p:cNvSpPr txBox="1"/>
          <p:nvPr/>
        </p:nvSpPr>
        <p:spPr>
          <a:xfrm>
            <a:off x="8474086" y="394251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38" name="TextBox 37">
            <a:extLst>
              <a:ext uri="{FF2B5EF4-FFF2-40B4-BE49-F238E27FC236}">
                <a16:creationId xmlns:a16="http://schemas.microsoft.com/office/drawing/2014/main" id="{9B60AC64-9819-4461-9EF8-A2E11498CC65}"/>
              </a:ext>
            </a:extLst>
          </p:cNvPr>
          <p:cNvSpPr txBox="1"/>
          <p:nvPr/>
        </p:nvSpPr>
        <p:spPr>
          <a:xfrm>
            <a:off x="9176877" y="3284713"/>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58821"/>
            <a:ext cx="10712116" cy="820004"/>
          </a:xfrm>
        </p:spPr>
        <p:txBody>
          <a:bodyPr anchor="ctr">
            <a:normAutofit/>
          </a:bodyPr>
          <a:lstStyle/>
          <a:p>
            <a:r>
              <a:rPr lang="en-US" altLang="en-US" sz="3200" dirty="0"/>
              <a:t>DEVELOP Fellows</a:t>
            </a:r>
            <a:endParaRPr lang="en-US" sz="3200" dirty="0"/>
          </a:p>
        </p:txBody>
      </p:sp>
      <p:pic>
        <p:nvPicPr>
          <p:cNvPr id="6" name="Picture 5">
            <a:extLst>
              <a:ext uri="{FF2B5EF4-FFF2-40B4-BE49-F238E27FC236}">
                <a16:creationId xmlns:a16="http://schemas.microsoft.com/office/drawing/2014/main" id="{FC6CBA7B-DAF0-47A9-8418-3DF17DE03274}"/>
              </a:ext>
            </a:extLst>
          </p:cNvPr>
          <p:cNvPicPr>
            <a:picLocks noChangeAspect="1"/>
          </p:cNvPicPr>
          <p:nvPr/>
        </p:nvPicPr>
        <p:blipFill>
          <a:blip r:embed="rId2"/>
          <a:stretch>
            <a:fillRect/>
          </a:stretch>
        </p:blipFill>
        <p:spPr>
          <a:xfrm>
            <a:off x="3139382" y="2094115"/>
            <a:ext cx="5913236" cy="3657337"/>
          </a:xfrm>
          <a:prstGeom prst="rect">
            <a:avLst/>
          </a:prstGeom>
        </p:spPr>
      </p:pic>
      <p:sp>
        <p:nvSpPr>
          <p:cNvPr id="7" name="Hexagon 6">
            <a:extLst>
              <a:ext uri="{FF2B5EF4-FFF2-40B4-BE49-F238E27FC236}">
                <a16:creationId xmlns:a16="http://schemas.microsoft.com/office/drawing/2014/main" id="{03F1F29D-287D-4E05-BCB1-65245C607343}"/>
              </a:ext>
            </a:extLst>
          </p:cNvPr>
          <p:cNvSpPr/>
          <p:nvPr/>
        </p:nvSpPr>
        <p:spPr>
          <a:xfrm>
            <a:off x="2778401" y="4661802"/>
            <a:ext cx="1740809" cy="129697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F466F7DE-9A77-481B-A4C6-3EAC79549AB1}"/>
              </a:ext>
            </a:extLst>
          </p:cNvPr>
          <p:cNvSpPr/>
          <p:nvPr/>
        </p:nvSpPr>
        <p:spPr>
          <a:xfrm rot="20612369">
            <a:off x="3766303" y="4918460"/>
            <a:ext cx="1651794" cy="15124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D8E5816-19CF-4D29-A97A-14662114C39D}"/>
              </a:ext>
            </a:extLst>
          </p:cNvPr>
          <p:cNvCxnSpPr>
            <a:cxnSpLocks/>
            <a:stCxn id="47" idx="3"/>
            <a:endCxn id="41" idx="3"/>
          </p:cNvCxnSpPr>
          <p:nvPr/>
        </p:nvCxnSpPr>
        <p:spPr>
          <a:xfrm flipV="1">
            <a:off x="8085336" y="2810484"/>
            <a:ext cx="1544780" cy="79239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A0A18699-3A2A-41E5-AE91-1CA9AC5FE0E6}"/>
              </a:ext>
            </a:extLst>
          </p:cNvPr>
          <p:cNvCxnSpPr>
            <a:cxnSpLocks/>
            <a:stCxn id="34" idx="0"/>
            <a:endCxn id="16" idx="5"/>
          </p:cNvCxnSpPr>
          <p:nvPr/>
        </p:nvCxnSpPr>
        <p:spPr>
          <a:xfrm flipH="1" flipV="1">
            <a:off x="7578839" y="4662016"/>
            <a:ext cx="365326" cy="74112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0ACFC0C0-686A-4F51-9FC2-2A09B3D1A912}"/>
              </a:ext>
            </a:extLst>
          </p:cNvPr>
          <p:cNvCxnSpPr>
            <a:cxnSpLocks/>
            <a:stCxn id="30" idx="5"/>
          </p:cNvCxnSpPr>
          <p:nvPr/>
        </p:nvCxnSpPr>
        <p:spPr>
          <a:xfrm>
            <a:off x="7998076" y="4193242"/>
            <a:ext cx="722529" cy="1333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78864A9D-5BC9-44CC-8782-C744C5B1EEDB}"/>
              </a:ext>
            </a:extLst>
          </p:cNvPr>
          <p:cNvCxnSpPr>
            <a:cxnSpLocks/>
            <a:stCxn id="15" idx="2"/>
          </p:cNvCxnSpPr>
          <p:nvPr/>
        </p:nvCxnSpPr>
        <p:spPr>
          <a:xfrm flipH="1">
            <a:off x="4587973" y="3725819"/>
            <a:ext cx="573403" cy="133121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984A6A68-43BA-453A-A883-46522992B601}"/>
              </a:ext>
            </a:extLst>
          </p:cNvPr>
          <p:cNvCxnSpPr>
            <a:cxnSpLocks/>
            <a:stCxn id="29" idx="3"/>
          </p:cNvCxnSpPr>
          <p:nvPr/>
        </p:nvCxnSpPr>
        <p:spPr>
          <a:xfrm flipH="1">
            <a:off x="6684571" y="4709806"/>
            <a:ext cx="479194" cy="110410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AEE36F77-F07E-4DAE-A11E-B7B5ECDCD477}"/>
              </a:ext>
            </a:extLst>
          </p:cNvPr>
          <p:cNvCxnSpPr>
            <a:cxnSpLocks/>
            <a:stCxn id="27" idx="5"/>
          </p:cNvCxnSpPr>
          <p:nvPr/>
        </p:nvCxnSpPr>
        <p:spPr>
          <a:xfrm>
            <a:off x="8053198" y="3878125"/>
            <a:ext cx="1164066" cy="880202"/>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5123987" y="36189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55A03259-7779-401C-821A-316BB67696DE}"/>
              </a:ext>
            </a:extLst>
          </p:cNvPr>
          <p:cNvSpPr/>
          <p:nvPr/>
        </p:nvSpPr>
        <p:spPr>
          <a:xfrm rot="1485293">
            <a:off x="7504990" y="455567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A6E1DD80-C798-4E80-A6AE-F07DCBA581E2}"/>
              </a:ext>
            </a:extLst>
          </p:cNvPr>
          <p:cNvSpPr/>
          <p:nvPr/>
        </p:nvSpPr>
        <p:spPr>
          <a:xfrm rot="13388489">
            <a:off x="4270596" y="426183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a:extLst>
              <a:ext uri="{FF2B5EF4-FFF2-40B4-BE49-F238E27FC236}">
                <a16:creationId xmlns:a16="http://schemas.microsoft.com/office/drawing/2014/main" id="{62D2E7FA-A83B-47CD-B913-112C1658D169}"/>
              </a:ext>
            </a:extLst>
          </p:cNvPr>
          <p:cNvSpPr txBox="1"/>
          <p:nvPr/>
        </p:nvSpPr>
        <p:spPr>
          <a:xfrm>
            <a:off x="9871084" y="1734288"/>
            <a:ext cx="2209564" cy="492443"/>
          </a:xfrm>
          <a:prstGeom prst="rect">
            <a:avLst/>
          </a:prstGeom>
          <a:noFill/>
        </p:spPr>
        <p:txBody>
          <a:bodyPr wrap="square" rtlCol="0">
            <a:spAutoFit/>
          </a:bodyPr>
          <a:lstStyle/>
          <a:p>
            <a:pPr algn="ctr"/>
            <a:r>
              <a:rPr lang="en-US" sz="1400" b="1" dirty="0">
                <a:solidFill>
                  <a:schemeClr val="tx1">
                    <a:lumMod val="75000"/>
                    <a:lumOff val="25000"/>
                  </a:schemeClr>
                </a:solidFill>
              </a:rPr>
              <a:t>Nicole Ramberg-Pihl</a:t>
            </a:r>
          </a:p>
          <a:p>
            <a:pPr algn="ctr"/>
            <a:r>
              <a:rPr lang="en-US" sz="1200" dirty="0" smtClean="0">
                <a:solidFill>
                  <a:schemeClr val="tx1">
                    <a:lumMod val="75000"/>
                    <a:lumOff val="25000"/>
                  </a:schemeClr>
                </a:solidFill>
              </a:rPr>
              <a:t>Maryland – Goddard </a:t>
            </a:r>
            <a:endParaRPr lang="en-US" sz="1200"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stCxn id="37" idx="6"/>
            <a:endCxn id="32" idx="7"/>
          </p:cNvCxnSpPr>
          <p:nvPr/>
        </p:nvCxnSpPr>
        <p:spPr>
          <a:xfrm flipV="1">
            <a:off x="2353828" y="4049250"/>
            <a:ext cx="1411219" cy="76387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stCxn id="36" idx="5"/>
            <a:endCxn id="28" idx="5"/>
          </p:cNvCxnSpPr>
          <p:nvPr/>
        </p:nvCxnSpPr>
        <p:spPr>
          <a:xfrm>
            <a:off x="2091430" y="2385748"/>
            <a:ext cx="1357562" cy="96857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862561" y="5259009"/>
            <a:ext cx="1535998" cy="492443"/>
          </a:xfrm>
          <a:prstGeom prst="rect">
            <a:avLst/>
          </a:prstGeom>
          <a:noFill/>
        </p:spPr>
        <p:txBody>
          <a:bodyPr wrap="none" rtlCol="0">
            <a:spAutoFit/>
          </a:bodyPr>
          <a:lstStyle/>
          <a:p>
            <a:pPr algn="ctr"/>
            <a:r>
              <a:rPr lang="en-US" sz="1400" b="1" dirty="0">
                <a:solidFill>
                  <a:schemeClr val="tx1">
                    <a:lumMod val="75000"/>
                    <a:lumOff val="25000"/>
                  </a:schemeClr>
                </a:solidFill>
              </a:rPr>
              <a:t>Erica </a:t>
            </a:r>
            <a:r>
              <a:rPr lang="en-US" sz="1400" b="1" dirty="0" err="1">
                <a:solidFill>
                  <a:schemeClr val="tx1">
                    <a:lumMod val="75000"/>
                    <a:lumOff val="25000"/>
                  </a:schemeClr>
                </a:solidFill>
              </a:rPr>
              <a:t>Carcelen</a:t>
            </a:r>
            <a:endParaRPr lang="en-US" sz="1400" b="1" dirty="0">
              <a:solidFill>
                <a:schemeClr val="tx1">
                  <a:lumMod val="75000"/>
                  <a:lumOff val="25000"/>
                </a:schemeClr>
              </a:solidFill>
            </a:endParaRPr>
          </a:p>
          <a:p>
            <a:pPr algn="ctr"/>
            <a:r>
              <a:rPr lang="en-US" sz="1200" dirty="0">
                <a:solidFill>
                  <a:schemeClr val="tx1">
                    <a:lumMod val="75000"/>
                    <a:lumOff val="25000"/>
                  </a:schemeClr>
                </a:solidFill>
              </a:rPr>
              <a:t>California – </a:t>
            </a:r>
            <a:r>
              <a:rPr lang="en-US" sz="1200" dirty="0" smtClean="0">
                <a:solidFill>
                  <a:schemeClr val="tx1">
                    <a:lumMod val="75000"/>
                    <a:lumOff val="25000"/>
                  </a:schemeClr>
                </a:solidFill>
              </a:rPr>
              <a:t>JPL</a:t>
            </a:r>
            <a:endParaRPr lang="en-US" sz="1200" dirty="0">
              <a:solidFill>
                <a:schemeClr val="tx1">
                  <a:lumMod val="75000"/>
                  <a:lumOff val="25000"/>
                </a:schemeClr>
              </a:solidFill>
            </a:endParaRPr>
          </a:p>
        </p:txBody>
      </p:sp>
      <p:sp>
        <p:nvSpPr>
          <p:cNvPr id="22" name="TextBox 21">
            <a:extLst>
              <a:ext uri="{FF2B5EF4-FFF2-40B4-BE49-F238E27FC236}">
                <a16:creationId xmlns:a16="http://schemas.microsoft.com/office/drawing/2014/main" id="{CCE14921-5300-487D-BA5B-3C7979DFCB6B}"/>
              </a:ext>
            </a:extLst>
          </p:cNvPr>
          <p:cNvSpPr txBox="1"/>
          <p:nvPr/>
        </p:nvSpPr>
        <p:spPr>
          <a:xfrm>
            <a:off x="5033507" y="1509157"/>
            <a:ext cx="2217274" cy="492443"/>
          </a:xfrm>
          <a:prstGeom prst="rect">
            <a:avLst/>
          </a:prstGeom>
          <a:noFill/>
        </p:spPr>
        <p:txBody>
          <a:bodyPr wrap="none" rtlCol="0">
            <a:spAutoFit/>
          </a:bodyPr>
          <a:lstStyle/>
          <a:p>
            <a:pPr algn="ctr"/>
            <a:r>
              <a:rPr lang="en-US" sz="1400" b="1" dirty="0">
                <a:solidFill>
                  <a:schemeClr val="tx1">
                    <a:lumMod val="75000"/>
                    <a:lumOff val="25000"/>
                  </a:schemeClr>
                </a:solidFill>
              </a:rPr>
              <a:t>Brandy Nisbet-Wilcox</a:t>
            </a:r>
          </a:p>
          <a:p>
            <a:pPr algn="ctr"/>
            <a:r>
              <a:rPr lang="en-US" sz="1200" dirty="0" smtClean="0">
                <a:solidFill>
                  <a:schemeClr val="tx1">
                    <a:lumMod val="75000"/>
                    <a:lumOff val="25000"/>
                  </a:schemeClr>
                </a:solidFill>
              </a:rPr>
              <a:t>Idaho – Pocatello</a:t>
            </a:r>
            <a:endParaRPr lang="en-US" sz="1200" dirty="0">
              <a:solidFill>
                <a:schemeClr val="tx1">
                  <a:lumMod val="75000"/>
                  <a:lumOff val="25000"/>
                </a:schemeClr>
              </a:solidFill>
            </a:endParaRPr>
          </a:p>
        </p:txBody>
      </p:sp>
      <p:sp>
        <p:nvSpPr>
          <p:cNvPr id="23" name="TextBox 22">
            <a:extLst>
              <a:ext uri="{FF2B5EF4-FFF2-40B4-BE49-F238E27FC236}">
                <a16:creationId xmlns:a16="http://schemas.microsoft.com/office/drawing/2014/main" id="{8D25735E-D8F2-4CBC-81A8-DF75A8B632F5}"/>
              </a:ext>
            </a:extLst>
          </p:cNvPr>
          <p:cNvSpPr txBox="1"/>
          <p:nvPr/>
        </p:nvSpPr>
        <p:spPr>
          <a:xfrm>
            <a:off x="8048149" y="1260875"/>
            <a:ext cx="1822935" cy="492443"/>
          </a:xfrm>
          <a:prstGeom prst="rect">
            <a:avLst/>
          </a:prstGeom>
          <a:noFill/>
        </p:spPr>
        <p:txBody>
          <a:bodyPr wrap="none" rtlCol="0">
            <a:spAutoFit/>
          </a:bodyPr>
          <a:lstStyle/>
          <a:p>
            <a:pPr algn="ctr"/>
            <a:r>
              <a:rPr lang="en-US" sz="1400" b="1" dirty="0">
                <a:solidFill>
                  <a:schemeClr val="tx1">
                    <a:lumMod val="75000"/>
                    <a:lumOff val="25000"/>
                  </a:schemeClr>
                </a:solidFill>
              </a:rPr>
              <a:t>Celeste Gambino</a:t>
            </a:r>
          </a:p>
          <a:p>
            <a:pPr algn="ctr"/>
            <a:r>
              <a:rPr lang="en-US" sz="1200" dirty="0" smtClean="0">
                <a:solidFill>
                  <a:schemeClr val="tx1">
                    <a:lumMod val="75000"/>
                    <a:lumOff val="25000"/>
                  </a:schemeClr>
                </a:solidFill>
              </a:rPr>
              <a:t>Massachusetts – Boston</a:t>
            </a:r>
            <a:endParaRPr lang="en-US"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id="{7B8CF5E2-9F52-4C67-93F0-5D28E3CD52DB}"/>
              </a:ext>
            </a:extLst>
          </p:cNvPr>
          <p:cNvSpPr txBox="1"/>
          <p:nvPr/>
        </p:nvSpPr>
        <p:spPr>
          <a:xfrm>
            <a:off x="3673334" y="5850389"/>
            <a:ext cx="1901482" cy="492443"/>
          </a:xfrm>
          <a:prstGeom prst="rect">
            <a:avLst/>
          </a:prstGeom>
          <a:noFill/>
        </p:spPr>
        <p:txBody>
          <a:bodyPr wrap="none" rtlCol="0">
            <a:spAutoFit/>
          </a:bodyPr>
          <a:lstStyle/>
          <a:p>
            <a:pPr algn="ctr"/>
            <a:r>
              <a:rPr lang="en-US" sz="1400" b="1" dirty="0">
                <a:solidFill>
                  <a:schemeClr val="tx1">
                    <a:lumMod val="75000"/>
                    <a:lumOff val="25000"/>
                  </a:schemeClr>
                </a:solidFill>
              </a:rPr>
              <a:t>Scott Cunningham</a:t>
            </a:r>
          </a:p>
          <a:p>
            <a:pPr algn="ctr"/>
            <a:r>
              <a:rPr lang="en-US" sz="1200" dirty="0" smtClean="0">
                <a:solidFill>
                  <a:schemeClr val="tx1">
                    <a:lumMod val="75000"/>
                    <a:lumOff val="25000"/>
                  </a:schemeClr>
                </a:solidFill>
              </a:rPr>
              <a:t>Colorado – Fort Collins</a:t>
            </a:r>
            <a:endParaRPr lang="en-US" sz="1200" dirty="0">
              <a:solidFill>
                <a:schemeClr val="tx1">
                  <a:lumMod val="75000"/>
                  <a:lumOff val="25000"/>
                </a:schemeClr>
              </a:solidFill>
            </a:endParaRPr>
          </a:p>
        </p:txBody>
      </p:sp>
      <p:sp>
        <p:nvSpPr>
          <p:cNvPr id="25" name="TextBox 24">
            <a:extLst>
              <a:ext uri="{FF2B5EF4-FFF2-40B4-BE49-F238E27FC236}">
                <a16:creationId xmlns:a16="http://schemas.microsoft.com/office/drawing/2014/main" id="{DEB1324B-1401-4C18-B9D5-CFF899680A75}"/>
              </a:ext>
            </a:extLst>
          </p:cNvPr>
          <p:cNvSpPr txBox="1"/>
          <p:nvPr/>
        </p:nvSpPr>
        <p:spPr>
          <a:xfrm>
            <a:off x="1993211" y="6015974"/>
            <a:ext cx="1664237" cy="492443"/>
          </a:xfrm>
          <a:prstGeom prst="rect">
            <a:avLst/>
          </a:prstGeom>
          <a:noFill/>
        </p:spPr>
        <p:txBody>
          <a:bodyPr wrap="none" rtlCol="0">
            <a:spAutoFit/>
          </a:bodyPr>
          <a:lstStyle/>
          <a:p>
            <a:pPr algn="ctr"/>
            <a:r>
              <a:rPr lang="en-US" sz="1400" b="1" dirty="0">
                <a:solidFill>
                  <a:schemeClr val="tx1">
                    <a:lumMod val="75000"/>
                    <a:lumOff val="25000"/>
                  </a:schemeClr>
                </a:solidFill>
              </a:rPr>
              <a:t>Ryan Hammock</a:t>
            </a:r>
          </a:p>
          <a:p>
            <a:pPr algn="ctr"/>
            <a:r>
              <a:rPr lang="en-US" sz="1200" dirty="0" smtClean="0">
                <a:solidFill>
                  <a:schemeClr val="tx1">
                    <a:lumMod val="75000"/>
                    <a:lumOff val="25000"/>
                  </a:schemeClr>
                </a:solidFill>
              </a:rPr>
              <a:t>Arizona – Tempe</a:t>
            </a:r>
            <a:endParaRPr lang="en-US" sz="1200" dirty="0">
              <a:solidFill>
                <a:schemeClr val="tx1">
                  <a:lumMod val="75000"/>
                  <a:lumOff val="25000"/>
                </a:schemeClr>
              </a:solidFill>
            </a:endParaRPr>
          </a:p>
        </p:txBody>
      </p:sp>
      <p:sp>
        <p:nvSpPr>
          <p:cNvPr id="26" name="TextBox 25">
            <a:extLst>
              <a:ext uri="{FF2B5EF4-FFF2-40B4-BE49-F238E27FC236}">
                <a16:creationId xmlns:a16="http://schemas.microsoft.com/office/drawing/2014/main" id="{B91B2A3F-BDD4-49CE-810F-2FC7326EDA03}"/>
              </a:ext>
            </a:extLst>
          </p:cNvPr>
          <p:cNvSpPr txBox="1"/>
          <p:nvPr/>
        </p:nvSpPr>
        <p:spPr>
          <a:xfrm>
            <a:off x="5656504" y="6149882"/>
            <a:ext cx="1558440" cy="621709"/>
          </a:xfrm>
          <a:prstGeom prst="rect">
            <a:avLst/>
          </a:prstGeom>
          <a:noFill/>
        </p:spPr>
        <p:txBody>
          <a:bodyPr wrap="none" rtlCol="0">
            <a:spAutoFit/>
          </a:bodyPr>
          <a:lstStyle/>
          <a:p>
            <a:pPr algn="ctr">
              <a:lnSpc>
                <a:spcPct val="80000"/>
              </a:lnSpc>
            </a:pPr>
            <a:r>
              <a:rPr lang="en-US" sz="1400" b="1" dirty="0">
                <a:solidFill>
                  <a:schemeClr val="tx1">
                    <a:lumMod val="75000"/>
                    <a:lumOff val="25000"/>
                  </a:schemeClr>
                </a:solidFill>
              </a:rPr>
              <a:t>A. Rochelle </a:t>
            </a:r>
          </a:p>
          <a:p>
            <a:pPr algn="ctr">
              <a:lnSpc>
                <a:spcPct val="80000"/>
              </a:lnSpc>
            </a:pPr>
            <a:r>
              <a:rPr lang="en-US" sz="1400" b="1" dirty="0">
                <a:solidFill>
                  <a:schemeClr val="tx1">
                    <a:lumMod val="75000"/>
                    <a:lumOff val="25000"/>
                  </a:schemeClr>
                </a:solidFill>
              </a:rPr>
              <a:t>Williams</a:t>
            </a:r>
          </a:p>
          <a:p>
            <a:pPr algn="ctr"/>
            <a:r>
              <a:rPr lang="en-US" sz="1200" dirty="0" smtClean="0">
                <a:solidFill>
                  <a:schemeClr val="tx1">
                    <a:lumMod val="75000"/>
                    <a:lumOff val="25000"/>
                  </a:schemeClr>
                </a:solidFill>
              </a:rPr>
              <a:t>Alabama – Marshall</a:t>
            </a:r>
            <a:endParaRPr lang="en-US" sz="1200" dirty="0">
              <a:solidFill>
                <a:schemeClr val="tx1">
                  <a:lumMod val="75000"/>
                  <a:lumOff val="25000"/>
                </a:schemeClr>
              </a:solidFill>
            </a:endParaRPr>
          </a:p>
        </p:txBody>
      </p:sp>
      <p:sp>
        <p:nvSpPr>
          <p:cNvPr id="27" name="Oval 26">
            <a:extLst>
              <a:ext uri="{FF2B5EF4-FFF2-40B4-BE49-F238E27FC236}">
                <a16:creationId xmlns:a16="http://schemas.microsoft.com/office/drawing/2014/main" id="{604DF588-2AE3-4C31-9658-570D331D5EF0}"/>
              </a:ext>
            </a:extLst>
          </p:cNvPr>
          <p:cNvSpPr/>
          <p:nvPr/>
        </p:nvSpPr>
        <p:spPr>
          <a:xfrm>
            <a:off x="7959539" y="3784466"/>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22DB8495-6D1D-45F6-90EA-1DD7383B0666}"/>
              </a:ext>
            </a:extLst>
          </p:cNvPr>
          <p:cNvSpPr/>
          <p:nvPr/>
        </p:nvSpPr>
        <p:spPr>
          <a:xfrm>
            <a:off x="3355333" y="326065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4BAE4E9-6524-4C64-8819-9D3AAF5EE0CA}"/>
              </a:ext>
            </a:extLst>
          </p:cNvPr>
          <p:cNvSpPr/>
          <p:nvPr/>
        </p:nvSpPr>
        <p:spPr>
          <a:xfrm rot="20637550">
            <a:off x="7135466" y="460693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9EA172AC-9CAF-471A-BF89-4BE07C2A052C}"/>
              </a:ext>
            </a:extLst>
          </p:cNvPr>
          <p:cNvSpPr/>
          <p:nvPr/>
        </p:nvSpPr>
        <p:spPr>
          <a:xfrm rot="932866">
            <a:off x="7916235" y="409060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a:extLst>
              <a:ext uri="{FF2B5EF4-FFF2-40B4-BE49-F238E27FC236}">
                <a16:creationId xmlns:a16="http://schemas.microsoft.com/office/drawing/2014/main" id="{1EB5E626-25E5-4A33-B9AD-AC6E02787420}"/>
              </a:ext>
            </a:extLst>
          </p:cNvPr>
          <p:cNvSpPr txBox="1"/>
          <p:nvPr/>
        </p:nvSpPr>
        <p:spPr>
          <a:xfrm>
            <a:off x="9977117" y="3771585"/>
            <a:ext cx="2086070" cy="492443"/>
          </a:xfrm>
          <a:prstGeom prst="rect">
            <a:avLst/>
          </a:prstGeom>
          <a:noFill/>
        </p:spPr>
        <p:txBody>
          <a:bodyPr wrap="square" rtlCol="0">
            <a:spAutoFit/>
          </a:bodyPr>
          <a:lstStyle/>
          <a:p>
            <a:r>
              <a:rPr lang="en-US" sz="1400" b="1" dirty="0">
                <a:solidFill>
                  <a:schemeClr val="tx1">
                    <a:lumMod val="75000"/>
                    <a:lumOff val="25000"/>
                  </a:schemeClr>
                </a:solidFill>
              </a:rPr>
              <a:t>Adriana </a:t>
            </a:r>
            <a:r>
              <a:rPr lang="en-US" sz="1400" b="1" dirty="0" smtClean="0">
                <a:solidFill>
                  <a:schemeClr val="tx1">
                    <a:lumMod val="75000"/>
                    <a:lumOff val="25000"/>
                  </a:schemeClr>
                </a:solidFill>
              </a:rPr>
              <a:t>Le </a:t>
            </a:r>
            <a:r>
              <a:rPr lang="en-US" sz="1400" b="1" dirty="0">
                <a:solidFill>
                  <a:schemeClr val="tx1">
                    <a:lumMod val="75000"/>
                    <a:lumOff val="25000"/>
                  </a:schemeClr>
                </a:solidFill>
              </a:rPr>
              <a:t>Compte</a:t>
            </a:r>
            <a:endParaRPr lang="en-US" sz="1400" dirty="0">
              <a:solidFill>
                <a:schemeClr val="tx1">
                  <a:lumMod val="75000"/>
                  <a:lumOff val="25000"/>
                </a:schemeClr>
              </a:solidFill>
            </a:endParaRPr>
          </a:p>
          <a:p>
            <a:r>
              <a:rPr lang="en-US" sz="1200" dirty="0" smtClean="0">
                <a:solidFill>
                  <a:schemeClr val="tx1">
                    <a:lumMod val="75000"/>
                    <a:lumOff val="25000"/>
                  </a:schemeClr>
                </a:solidFill>
              </a:rPr>
              <a:t>Virginia – Langley</a:t>
            </a:r>
            <a:endParaRPr lang="en-US" sz="1200" dirty="0">
              <a:solidFill>
                <a:schemeClr val="tx1">
                  <a:lumMod val="75000"/>
                  <a:lumOff val="25000"/>
                </a:schemeClr>
              </a:solidFill>
            </a:endParaRPr>
          </a:p>
        </p:txBody>
      </p:sp>
      <p:sp>
        <p:nvSpPr>
          <p:cNvPr id="32" name="Oval 31">
            <a:extLst>
              <a:ext uri="{FF2B5EF4-FFF2-40B4-BE49-F238E27FC236}">
                <a16:creationId xmlns:a16="http://schemas.microsoft.com/office/drawing/2014/main" id="{9174DE91-5B3A-49A6-BB2C-132C5375DE99}"/>
              </a:ext>
            </a:extLst>
          </p:cNvPr>
          <p:cNvSpPr/>
          <p:nvPr/>
        </p:nvSpPr>
        <p:spPr>
          <a:xfrm>
            <a:off x="3671388" y="40331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a:extLst>
              <a:ext uri="{FF2B5EF4-FFF2-40B4-BE49-F238E27FC236}">
                <a16:creationId xmlns:a16="http://schemas.microsoft.com/office/drawing/2014/main" id="{EF47E3F8-57A8-46FA-995E-29089706F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01" t="162" r="12917" b="478"/>
          <a:stretch/>
        </p:blipFill>
        <p:spPr>
          <a:xfrm>
            <a:off x="7310248" y="1566130"/>
            <a:ext cx="885006" cy="885229"/>
          </a:xfrm>
          <a:prstGeom prst="ellipse">
            <a:avLst/>
          </a:prstGeom>
        </p:spPr>
      </p:pic>
      <p:pic>
        <p:nvPicPr>
          <p:cNvPr id="34" name="Picture 33">
            <a:extLst>
              <a:ext uri="{FF2B5EF4-FFF2-40B4-BE49-F238E27FC236}">
                <a16:creationId xmlns:a16="http://schemas.microsoft.com/office/drawing/2014/main" id="{84229579-A8F2-4CC5-BFA2-B535A0795A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96920" y="5403144"/>
            <a:ext cx="894489" cy="894489"/>
          </a:xfrm>
          <a:prstGeom prst="ellipse">
            <a:avLst/>
          </a:prstGeom>
        </p:spPr>
      </p:pic>
      <p:pic>
        <p:nvPicPr>
          <p:cNvPr id="35" name="Picture 34">
            <a:extLst>
              <a:ext uri="{FF2B5EF4-FFF2-40B4-BE49-F238E27FC236}">
                <a16:creationId xmlns:a16="http://schemas.microsoft.com/office/drawing/2014/main" id="{717FFE82-D8C0-4BE9-9E84-07FE3BC01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379" y="5254770"/>
            <a:ext cx="885229" cy="885229"/>
          </a:xfrm>
          <a:prstGeom prst="ellipse">
            <a:avLst/>
          </a:prstGeom>
        </p:spPr>
      </p:pic>
      <p:pic>
        <p:nvPicPr>
          <p:cNvPr id="36" name="Picture 35">
            <a:extLst>
              <a:ext uri="{FF2B5EF4-FFF2-40B4-BE49-F238E27FC236}">
                <a16:creationId xmlns:a16="http://schemas.microsoft.com/office/drawing/2014/main" id="{8F9030B0-B556-4C72-97C7-8A89C1E6CCC0}"/>
              </a:ext>
            </a:extLst>
          </p:cNvPr>
          <p:cNvPicPr>
            <a:picLocks/>
          </p:cNvPicPr>
          <p:nvPr/>
        </p:nvPicPr>
        <p:blipFill rotWithShape="1">
          <a:blip r:embed="rId6" cstate="print">
            <a:extLst>
              <a:ext uri="{28A0092B-C50C-407E-A947-70E740481C1C}">
                <a14:useLocalDpi xmlns:a14="http://schemas.microsoft.com/office/drawing/2010/main" val="0"/>
              </a:ext>
            </a:extLst>
          </a:blip>
          <a:srcRect l="7533" t="614" r="1151" b="8070"/>
          <a:stretch/>
        </p:blipFill>
        <p:spPr>
          <a:xfrm>
            <a:off x="1334379" y="1626876"/>
            <a:ext cx="886940" cy="889074"/>
          </a:xfrm>
          <a:prstGeom prst="ellipse">
            <a:avLst/>
          </a:prstGeom>
        </p:spPr>
      </p:pic>
      <p:pic>
        <p:nvPicPr>
          <p:cNvPr id="37" name="Picture 36">
            <a:extLst>
              <a:ext uri="{FF2B5EF4-FFF2-40B4-BE49-F238E27FC236}">
                <a16:creationId xmlns:a16="http://schemas.microsoft.com/office/drawing/2014/main" id="{A69CB1ED-EC97-45E3-9618-BB4DF83E18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1876" y="4362570"/>
            <a:ext cx="901952" cy="901118"/>
          </a:xfrm>
          <a:prstGeom prst="ellipse">
            <a:avLst/>
          </a:prstGeom>
        </p:spPr>
      </p:pic>
      <p:pic>
        <p:nvPicPr>
          <p:cNvPr id="38" name="Picture 37">
            <a:extLst>
              <a:ext uri="{FF2B5EF4-FFF2-40B4-BE49-F238E27FC236}">
                <a16:creationId xmlns:a16="http://schemas.microsoft.com/office/drawing/2014/main" id="{4C00BA2C-BDBB-4A3E-96D1-9B37961442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4084"/>
          <a:stretch/>
        </p:blipFill>
        <p:spPr>
          <a:xfrm>
            <a:off x="9096278" y="3302739"/>
            <a:ext cx="903845" cy="893666"/>
          </a:xfrm>
          <a:prstGeom prst="ellipse">
            <a:avLst/>
          </a:prstGeom>
        </p:spPr>
      </p:pic>
      <p:pic>
        <p:nvPicPr>
          <p:cNvPr id="39" name="Picture 38">
            <a:extLst>
              <a:ext uri="{FF2B5EF4-FFF2-40B4-BE49-F238E27FC236}">
                <a16:creationId xmlns:a16="http://schemas.microsoft.com/office/drawing/2014/main" id="{CEF7021C-89D6-4FBF-8784-CCE4FB66D7A6}"/>
              </a:ext>
            </a:extLst>
          </p:cNvPr>
          <p:cNvPicPr>
            <a:picLocks noChangeAspect="1"/>
          </p:cNvPicPr>
          <p:nvPr/>
        </p:nvPicPr>
        <p:blipFill rotWithShape="1">
          <a:blip r:embed="rId9"/>
          <a:srcRect b="30587"/>
          <a:stretch/>
        </p:blipFill>
        <p:spPr>
          <a:xfrm>
            <a:off x="8573353" y="5369266"/>
            <a:ext cx="905128" cy="916147"/>
          </a:xfrm>
          <a:prstGeom prst="flowChartConnector">
            <a:avLst/>
          </a:prstGeom>
        </p:spPr>
      </p:pic>
      <p:pic>
        <p:nvPicPr>
          <p:cNvPr id="40" name="Picture 39">
            <a:extLst>
              <a:ext uri="{FF2B5EF4-FFF2-40B4-BE49-F238E27FC236}">
                <a16:creationId xmlns:a16="http://schemas.microsoft.com/office/drawing/2014/main" id="{E77A57DC-B42C-49A5-AF86-782768D053B0}"/>
              </a:ext>
            </a:extLst>
          </p:cNvPr>
          <p:cNvPicPr>
            <a:picLocks noChangeAspect="1"/>
          </p:cNvPicPr>
          <p:nvPr/>
        </p:nvPicPr>
        <p:blipFill rotWithShape="1">
          <a:blip r:embed="rId10"/>
          <a:srcRect l="20889" t="9226" r="31972" b="18267"/>
          <a:stretch/>
        </p:blipFill>
        <p:spPr>
          <a:xfrm>
            <a:off x="4059488" y="4913192"/>
            <a:ext cx="892894" cy="894204"/>
          </a:xfrm>
          <a:prstGeom prst="flowChartConnector">
            <a:avLst/>
          </a:prstGeom>
        </p:spPr>
      </p:pic>
      <p:pic>
        <p:nvPicPr>
          <p:cNvPr id="41" name="Picture 40">
            <a:extLst>
              <a:ext uri="{FF2B5EF4-FFF2-40B4-BE49-F238E27FC236}">
                <a16:creationId xmlns:a16="http://schemas.microsoft.com/office/drawing/2014/main" id="{515BED47-ED44-4986-9E40-49DCD368D15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152" t="12574" r="22768" b="1660"/>
          <a:stretch/>
        </p:blipFill>
        <p:spPr>
          <a:xfrm>
            <a:off x="9500579" y="2051107"/>
            <a:ext cx="884536" cy="889665"/>
          </a:xfrm>
          <a:prstGeom prst="ellipse">
            <a:avLst/>
          </a:prstGeom>
        </p:spPr>
      </p:pic>
      <p:cxnSp>
        <p:nvCxnSpPr>
          <p:cNvPr id="42" name="Straight Connector 41">
            <a:extLst>
              <a:ext uri="{FF2B5EF4-FFF2-40B4-BE49-F238E27FC236}">
                <a16:creationId xmlns:a16="http://schemas.microsoft.com/office/drawing/2014/main" id="{40CDFF6B-7604-49E5-812D-A1838208C7C2}"/>
              </a:ext>
            </a:extLst>
          </p:cNvPr>
          <p:cNvCxnSpPr>
            <a:cxnSpLocks/>
            <a:endCxn id="44" idx="3"/>
          </p:cNvCxnSpPr>
          <p:nvPr/>
        </p:nvCxnSpPr>
        <p:spPr>
          <a:xfrm flipH="1">
            <a:off x="4267940" y="2510985"/>
            <a:ext cx="885415" cy="49618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2113642" y="1605859"/>
            <a:ext cx="1707519" cy="492443"/>
          </a:xfrm>
          <a:prstGeom prst="rect">
            <a:avLst/>
          </a:prstGeom>
          <a:noFill/>
        </p:spPr>
        <p:txBody>
          <a:bodyPr wrap="none" rtlCol="0">
            <a:spAutoFit/>
          </a:bodyPr>
          <a:lstStyle/>
          <a:p>
            <a:pPr algn="ctr"/>
            <a:r>
              <a:rPr lang="en-US" sz="1400" b="1" dirty="0" err="1">
                <a:solidFill>
                  <a:schemeClr val="tx1">
                    <a:lumMod val="75000"/>
                    <a:lumOff val="25000"/>
                  </a:schemeClr>
                </a:solidFill>
              </a:rPr>
              <a:t>Britnay</a:t>
            </a:r>
            <a:r>
              <a:rPr lang="en-US" sz="1400" b="1" dirty="0">
                <a:solidFill>
                  <a:schemeClr val="tx1">
                    <a:lumMod val="75000"/>
                    <a:lumOff val="25000"/>
                  </a:schemeClr>
                </a:solidFill>
              </a:rPr>
              <a:t> Beaudry</a:t>
            </a:r>
          </a:p>
          <a:p>
            <a:pPr algn="ctr"/>
            <a:r>
              <a:rPr lang="en-US" sz="1200" dirty="0" smtClean="0">
                <a:solidFill>
                  <a:schemeClr val="tx1">
                    <a:lumMod val="75000"/>
                    <a:lumOff val="25000"/>
                  </a:schemeClr>
                </a:solidFill>
              </a:rPr>
              <a:t>California – Ames</a:t>
            </a:r>
            <a:endParaRPr lang="en-US" sz="1200" dirty="0">
              <a:solidFill>
                <a:schemeClr val="tx1">
                  <a:lumMod val="75000"/>
                  <a:lumOff val="25000"/>
                </a:schemeClr>
              </a:solidFill>
            </a:endParaRPr>
          </a:p>
        </p:txBody>
      </p:sp>
      <p:sp>
        <p:nvSpPr>
          <p:cNvPr id="44" name="Oval 43">
            <a:extLst>
              <a:ext uri="{FF2B5EF4-FFF2-40B4-BE49-F238E27FC236}">
                <a16:creationId xmlns:a16="http://schemas.microsoft.com/office/drawing/2014/main" id="{C1C21753-2937-43A5-BDE1-D8F883A55218}"/>
              </a:ext>
            </a:extLst>
          </p:cNvPr>
          <p:cNvSpPr/>
          <p:nvPr/>
        </p:nvSpPr>
        <p:spPr>
          <a:xfrm>
            <a:off x="4251871" y="291351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5" name="Straight Connector 44">
            <a:extLst>
              <a:ext uri="{FF2B5EF4-FFF2-40B4-BE49-F238E27FC236}">
                <a16:creationId xmlns:a16="http://schemas.microsoft.com/office/drawing/2014/main" id="{3F6922FE-51A3-4784-BB77-462B130EEDEE}"/>
              </a:ext>
            </a:extLst>
          </p:cNvPr>
          <p:cNvCxnSpPr>
            <a:cxnSpLocks/>
            <a:stCxn id="33" idx="5"/>
            <a:endCxn id="46" idx="5"/>
          </p:cNvCxnSpPr>
          <p:nvPr/>
        </p:nvCxnSpPr>
        <p:spPr>
          <a:xfrm>
            <a:off x="8065648" y="2321720"/>
            <a:ext cx="435899" cy="77419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6" name="Oval 45">
            <a:extLst>
              <a:ext uri="{FF2B5EF4-FFF2-40B4-BE49-F238E27FC236}">
                <a16:creationId xmlns:a16="http://schemas.microsoft.com/office/drawing/2014/main" id="{9DAF8931-C853-48BF-A563-CCF8B58B331E}"/>
              </a:ext>
            </a:extLst>
          </p:cNvPr>
          <p:cNvSpPr/>
          <p:nvPr/>
        </p:nvSpPr>
        <p:spPr>
          <a:xfrm>
            <a:off x="8407888" y="3002255"/>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5ADC5445-04BA-455D-9BAD-A3F3E5F4C963}"/>
              </a:ext>
            </a:extLst>
          </p:cNvPr>
          <p:cNvSpPr/>
          <p:nvPr/>
        </p:nvSpPr>
        <p:spPr>
          <a:xfrm>
            <a:off x="8069267" y="350922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8" name="Straight Connector 47">
            <a:extLst>
              <a:ext uri="{FF2B5EF4-FFF2-40B4-BE49-F238E27FC236}">
                <a16:creationId xmlns:a16="http://schemas.microsoft.com/office/drawing/2014/main" id="{76406951-3C1A-45B9-A7A2-899D5843D9AF}"/>
              </a:ext>
            </a:extLst>
          </p:cNvPr>
          <p:cNvCxnSpPr>
            <a:cxnSpLocks/>
            <a:stCxn id="67" idx="6"/>
            <a:endCxn id="28" idx="2"/>
          </p:cNvCxnSpPr>
          <p:nvPr/>
        </p:nvCxnSpPr>
        <p:spPr>
          <a:xfrm>
            <a:off x="2346583" y="3223806"/>
            <a:ext cx="1008750" cy="9171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659" t="23019" r="5127" b="10125"/>
          <a:stretch/>
        </p:blipFill>
        <p:spPr>
          <a:xfrm>
            <a:off x="4838313" y="1862012"/>
            <a:ext cx="902429" cy="901700"/>
          </a:xfrm>
          <a:prstGeom prst="ellipse">
            <a:avLst/>
          </a:prstGeom>
        </p:spPr>
      </p:pic>
      <p:cxnSp>
        <p:nvCxnSpPr>
          <p:cNvPr id="50" name="Straight Connector 49">
            <a:extLst>
              <a:ext uri="{FF2B5EF4-FFF2-40B4-BE49-F238E27FC236}">
                <a16:creationId xmlns:a16="http://schemas.microsoft.com/office/drawing/2014/main" id="{D4AA1545-FD8E-43FE-9CD6-B4A1BE23EC21}"/>
              </a:ext>
            </a:extLst>
          </p:cNvPr>
          <p:cNvCxnSpPr>
            <a:cxnSpLocks/>
            <a:stCxn id="27" idx="6"/>
            <a:endCxn id="71" idx="2"/>
          </p:cNvCxnSpPr>
          <p:nvPr/>
        </p:nvCxnSpPr>
        <p:spPr>
          <a:xfrm flipV="1">
            <a:off x="8069267" y="3759225"/>
            <a:ext cx="1015938" cy="8010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a:extLst>
              <a:ext uri="{FF2B5EF4-FFF2-40B4-BE49-F238E27FC236}">
                <a16:creationId xmlns:a16="http://schemas.microsoft.com/office/drawing/2014/main" id="{F701FED8-7366-4243-A9C8-6835DAB01B7F}"/>
              </a:ext>
            </a:extLst>
          </p:cNvPr>
          <p:cNvCxnSpPr>
            <a:cxnSpLocks/>
            <a:stCxn id="17" idx="0"/>
            <a:endCxn id="63" idx="7"/>
          </p:cNvCxnSpPr>
          <p:nvPr/>
        </p:nvCxnSpPr>
        <p:spPr>
          <a:xfrm flipH="1">
            <a:off x="3220518" y="4356726"/>
            <a:ext cx="1067426" cy="95856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3" name="TextBox 52">
            <a:extLst>
              <a:ext uri="{FF2B5EF4-FFF2-40B4-BE49-F238E27FC236}">
                <a16:creationId xmlns:a16="http://schemas.microsoft.com/office/drawing/2014/main" id="{D7622752-2C39-4D33-9B90-7A07325C8AEF}"/>
              </a:ext>
            </a:extLst>
          </p:cNvPr>
          <p:cNvSpPr txBox="1"/>
          <p:nvPr/>
        </p:nvSpPr>
        <p:spPr>
          <a:xfrm>
            <a:off x="7310248" y="6277280"/>
            <a:ext cx="1366079" cy="492443"/>
          </a:xfrm>
          <a:prstGeom prst="rect">
            <a:avLst/>
          </a:prstGeom>
          <a:noFill/>
        </p:spPr>
        <p:txBody>
          <a:bodyPr wrap="none" rtlCol="0">
            <a:spAutoFit/>
          </a:bodyPr>
          <a:lstStyle/>
          <a:p>
            <a:pPr algn="ctr"/>
            <a:r>
              <a:rPr lang="en-US" sz="1400" b="1" dirty="0">
                <a:solidFill>
                  <a:schemeClr val="tx1">
                    <a:lumMod val="75000"/>
                    <a:lumOff val="25000"/>
                  </a:schemeClr>
                </a:solidFill>
              </a:rPr>
              <a:t>Darcy Gray</a:t>
            </a:r>
          </a:p>
          <a:p>
            <a:pPr algn="ctr"/>
            <a:r>
              <a:rPr lang="en-US" sz="1200" dirty="0" smtClean="0">
                <a:solidFill>
                  <a:schemeClr val="tx1">
                    <a:lumMod val="75000"/>
                    <a:lumOff val="25000"/>
                  </a:schemeClr>
                </a:solidFill>
              </a:rPr>
              <a:t>Georgia – Athens</a:t>
            </a:r>
            <a:endParaRPr lang="en-US" sz="1200" dirty="0">
              <a:solidFill>
                <a:schemeClr val="tx1">
                  <a:lumMod val="75000"/>
                  <a:lumOff val="25000"/>
                </a:schemeClr>
              </a:solidFill>
            </a:endParaRPr>
          </a:p>
        </p:txBody>
      </p:sp>
      <p:sp>
        <p:nvSpPr>
          <p:cNvPr id="54" name="TextBox 53">
            <a:extLst>
              <a:ext uri="{FF2B5EF4-FFF2-40B4-BE49-F238E27FC236}">
                <a16:creationId xmlns:a16="http://schemas.microsoft.com/office/drawing/2014/main" id="{0101E5BB-EBA5-44C9-ABDC-ECFF6014B55F}"/>
              </a:ext>
            </a:extLst>
          </p:cNvPr>
          <p:cNvSpPr txBox="1"/>
          <p:nvPr/>
        </p:nvSpPr>
        <p:spPr>
          <a:xfrm>
            <a:off x="9126422" y="6012764"/>
            <a:ext cx="1795683" cy="492443"/>
          </a:xfrm>
          <a:prstGeom prst="rect">
            <a:avLst/>
          </a:prstGeom>
          <a:noFill/>
        </p:spPr>
        <p:txBody>
          <a:bodyPr wrap="none" rtlCol="0">
            <a:spAutoFit/>
          </a:bodyPr>
          <a:lstStyle/>
          <a:p>
            <a:pPr algn="ctr"/>
            <a:r>
              <a:rPr lang="en-US" sz="1400" b="1" dirty="0">
                <a:solidFill>
                  <a:schemeClr val="tx1">
                    <a:lumMod val="75000"/>
                    <a:lumOff val="25000"/>
                  </a:schemeClr>
                </a:solidFill>
              </a:rPr>
              <a:t>Katie Lange</a:t>
            </a:r>
          </a:p>
          <a:p>
            <a:pPr algn="ctr"/>
            <a:r>
              <a:rPr lang="en-US" sz="1200" dirty="0" smtClean="0">
                <a:solidFill>
                  <a:schemeClr val="tx1">
                    <a:lumMod val="75000"/>
                    <a:lumOff val="25000"/>
                  </a:schemeClr>
                </a:solidFill>
              </a:rPr>
              <a:t>North Carolina – NCEI </a:t>
            </a:r>
            <a:endParaRPr lang="en-US" sz="1200" dirty="0">
              <a:solidFill>
                <a:schemeClr val="tx1">
                  <a:lumMod val="75000"/>
                  <a:lumOff val="25000"/>
                </a:schemeClr>
              </a:solidFill>
            </a:endParaRPr>
          </a:p>
        </p:txBody>
      </p:sp>
      <p:sp>
        <p:nvSpPr>
          <p:cNvPr id="55" name="TextBox 54">
            <a:extLst>
              <a:ext uri="{FF2B5EF4-FFF2-40B4-BE49-F238E27FC236}">
                <a16:creationId xmlns:a16="http://schemas.microsoft.com/office/drawing/2014/main" id="{B8E92AC0-38D2-4DE0-8D28-FE148033620A}"/>
              </a:ext>
            </a:extLst>
          </p:cNvPr>
          <p:cNvSpPr txBox="1"/>
          <p:nvPr/>
        </p:nvSpPr>
        <p:spPr>
          <a:xfrm>
            <a:off x="9751280" y="4962355"/>
            <a:ext cx="1943896" cy="492443"/>
          </a:xfrm>
          <a:prstGeom prst="rect">
            <a:avLst/>
          </a:prstGeom>
          <a:noFill/>
        </p:spPr>
        <p:txBody>
          <a:bodyPr wrap="square" rtlCol="0">
            <a:spAutoFit/>
          </a:bodyPr>
          <a:lstStyle/>
          <a:p>
            <a:pPr algn="ctr"/>
            <a:r>
              <a:rPr lang="en-US" sz="1400" b="1" dirty="0">
                <a:solidFill>
                  <a:schemeClr val="tx1">
                    <a:lumMod val="75000"/>
                    <a:lumOff val="25000"/>
                  </a:schemeClr>
                </a:solidFill>
              </a:rPr>
              <a:t>R. Cecil </a:t>
            </a:r>
            <a:r>
              <a:rPr lang="en-US" sz="1400" b="1" dirty="0" smtClean="0">
                <a:solidFill>
                  <a:schemeClr val="tx1">
                    <a:lumMod val="75000"/>
                    <a:lumOff val="25000"/>
                  </a:schemeClr>
                </a:solidFill>
              </a:rPr>
              <a:t>Byles</a:t>
            </a:r>
            <a:endParaRPr lang="en-US" sz="1400" dirty="0">
              <a:solidFill>
                <a:schemeClr val="tx1">
                  <a:lumMod val="75000"/>
                  <a:lumOff val="25000"/>
                </a:schemeClr>
              </a:solidFill>
            </a:endParaRPr>
          </a:p>
          <a:p>
            <a:pPr algn="ctr"/>
            <a:r>
              <a:rPr lang="en-US" sz="1200" dirty="0" smtClean="0">
                <a:solidFill>
                  <a:schemeClr val="tx1">
                    <a:lumMod val="75000"/>
                    <a:lumOff val="25000"/>
                  </a:schemeClr>
                </a:solidFill>
              </a:rPr>
              <a:t>Virginia - Langley</a:t>
            </a:r>
            <a:endParaRPr lang="en-US" sz="1200" dirty="0">
              <a:solidFill>
                <a:schemeClr val="tx1">
                  <a:lumMod val="75000"/>
                  <a:lumOff val="25000"/>
                </a:schemeClr>
              </a:solidFill>
            </a:endParaRPr>
          </a:p>
        </p:txBody>
      </p:sp>
      <p:pic>
        <p:nvPicPr>
          <p:cNvPr id="56" name="Picture 55">
            <a:extLst>
              <a:ext uri="{FF2B5EF4-FFF2-40B4-BE49-F238E27FC236}">
                <a16:creationId xmlns:a16="http://schemas.microsoft.com/office/drawing/2014/main" id="{FEE7435B-F0B7-457C-A3D9-C92521AE12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7816" r="12371" b="21234"/>
          <a:stretch/>
        </p:blipFill>
        <p:spPr>
          <a:xfrm>
            <a:off x="2440885" y="5178927"/>
            <a:ext cx="915693" cy="907520"/>
          </a:xfrm>
          <a:prstGeom prst="ellipse">
            <a:avLst/>
          </a:prstGeom>
        </p:spPr>
      </p:pic>
      <p:pic>
        <p:nvPicPr>
          <p:cNvPr id="57" name="Picture 56">
            <a:extLst>
              <a:ext uri="{FF2B5EF4-FFF2-40B4-BE49-F238E27FC236}">
                <a16:creationId xmlns:a16="http://schemas.microsoft.com/office/drawing/2014/main" id="{224379F9-F15C-4F57-AD11-323888934D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443861">
            <a:off x="9163442" y="4393175"/>
            <a:ext cx="922951" cy="961379"/>
          </a:xfrm>
          <a:prstGeom prst="ellipse">
            <a:avLst/>
          </a:prstGeom>
        </p:spPr>
      </p:pic>
      <p:pic>
        <p:nvPicPr>
          <p:cNvPr id="58" name="Picture 57">
            <a:extLst>
              <a:ext uri="{FF2B5EF4-FFF2-40B4-BE49-F238E27FC236}">
                <a16:creationId xmlns:a16="http://schemas.microsoft.com/office/drawing/2014/main" id="{3FC4CBE1-C879-495F-A01A-2F8DCF10C95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286" t="8530" r="28356" b="14197"/>
          <a:stretch/>
        </p:blipFill>
        <p:spPr>
          <a:xfrm rot="5400000">
            <a:off x="1337930" y="2721553"/>
            <a:ext cx="1002781" cy="1005842"/>
          </a:xfrm>
          <a:prstGeom prst="ellipse">
            <a:avLst/>
          </a:prstGeom>
        </p:spPr>
      </p:pic>
      <p:sp>
        <p:nvSpPr>
          <p:cNvPr id="59" name="TextBox 58">
            <a:extLst>
              <a:ext uri="{FF2B5EF4-FFF2-40B4-BE49-F238E27FC236}">
                <a16:creationId xmlns:a16="http://schemas.microsoft.com/office/drawing/2014/main" id="{C75B82F8-8DE5-4ED6-AFA3-A08841585764}"/>
              </a:ext>
            </a:extLst>
          </p:cNvPr>
          <p:cNvSpPr txBox="1"/>
          <p:nvPr/>
        </p:nvSpPr>
        <p:spPr>
          <a:xfrm>
            <a:off x="793386" y="3683476"/>
            <a:ext cx="1483098" cy="492443"/>
          </a:xfrm>
          <a:prstGeom prst="rect">
            <a:avLst/>
          </a:prstGeom>
          <a:noFill/>
        </p:spPr>
        <p:txBody>
          <a:bodyPr wrap="none" rtlCol="0">
            <a:spAutoFit/>
          </a:bodyPr>
          <a:lstStyle/>
          <a:p>
            <a:pPr algn="ctr"/>
            <a:r>
              <a:rPr lang="en-US" sz="1400" b="1" dirty="0">
                <a:solidFill>
                  <a:schemeClr val="tx1">
                    <a:lumMod val="75000"/>
                    <a:lumOff val="25000"/>
                  </a:schemeClr>
                </a:solidFill>
              </a:rPr>
              <a:t>Hayley Pippin</a:t>
            </a:r>
          </a:p>
          <a:p>
            <a:pPr algn="ctr"/>
            <a:r>
              <a:rPr lang="en-US" sz="1200" dirty="0">
                <a:solidFill>
                  <a:schemeClr val="tx1">
                    <a:lumMod val="75000"/>
                    <a:lumOff val="25000"/>
                  </a:schemeClr>
                </a:solidFill>
              </a:rPr>
              <a:t>California – Ames</a:t>
            </a:r>
          </a:p>
        </p:txBody>
      </p:sp>
      <p:sp>
        <p:nvSpPr>
          <p:cNvPr id="60" name="Oval 59">
            <a:extLst>
              <a:ext uri="{FF2B5EF4-FFF2-40B4-BE49-F238E27FC236}">
                <a16:creationId xmlns:a16="http://schemas.microsoft.com/office/drawing/2014/main" id="{B4C7FC81-BFB6-4DB0-BFE9-C00EF73F7DA2}"/>
              </a:ext>
            </a:extLst>
          </p:cNvPr>
          <p:cNvSpPr>
            <a:spLocks noChangeAspect="1"/>
          </p:cNvSpPr>
          <p:nvPr/>
        </p:nvSpPr>
        <p:spPr>
          <a:xfrm>
            <a:off x="4824991" y="1864899"/>
            <a:ext cx="929074" cy="90953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1036B94-753C-4252-A36C-F2C04B20BDFC}"/>
              </a:ext>
            </a:extLst>
          </p:cNvPr>
          <p:cNvSpPr>
            <a:spLocks noChangeAspect="1"/>
          </p:cNvSpPr>
          <p:nvPr/>
        </p:nvSpPr>
        <p:spPr>
          <a:xfrm>
            <a:off x="4045768" y="4910478"/>
            <a:ext cx="913417" cy="894205"/>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1E4766B-01F2-4E01-9CF8-4A4EA6199B7E}"/>
              </a:ext>
            </a:extLst>
          </p:cNvPr>
          <p:cNvSpPr>
            <a:spLocks noChangeAspect="1"/>
          </p:cNvSpPr>
          <p:nvPr/>
        </p:nvSpPr>
        <p:spPr>
          <a:xfrm>
            <a:off x="7288214" y="1522678"/>
            <a:ext cx="929074" cy="90953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5F0EB21-803F-4442-92A5-DD01EAC4BF36}"/>
              </a:ext>
            </a:extLst>
          </p:cNvPr>
          <p:cNvSpPr>
            <a:spLocks noChangeAspect="1"/>
          </p:cNvSpPr>
          <p:nvPr/>
        </p:nvSpPr>
        <p:spPr>
          <a:xfrm>
            <a:off x="2427504" y="5182091"/>
            <a:ext cx="929074" cy="90953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55D41F0-D432-458B-9190-91102A02F541}"/>
              </a:ext>
            </a:extLst>
          </p:cNvPr>
          <p:cNvSpPr>
            <a:spLocks noChangeAspect="1"/>
          </p:cNvSpPr>
          <p:nvPr/>
        </p:nvSpPr>
        <p:spPr>
          <a:xfrm>
            <a:off x="7481911" y="5391344"/>
            <a:ext cx="929074" cy="90953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C2BFC72-EF1F-45C0-9033-BBCE9C82EB6C}"/>
              </a:ext>
            </a:extLst>
          </p:cNvPr>
          <p:cNvSpPr>
            <a:spLocks noChangeAspect="1"/>
          </p:cNvSpPr>
          <p:nvPr/>
        </p:nvSpPr>
        <p:spPr>
          <a:xfrm>
            <a:off x="8578525" y="5372574"/>
            <a:ext cx="904837" cy="909533"/>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5FDF1C8-0602-46B8-BE8B-F8B2C02A96F4}"/>
              </a:ext>
            </a:extLst>
          </p:cNvPr>
          <p:cNvSpPr>
            <a:spLocks noChangeAspect="1"/>
          </p:cNvSpPr>
          <p:nvPr/>
        </p:nvSpPr>
        <p:spPr>
          <a:xfrm>
            <a:off x="1315201" y="1633272"/>
            <a:ext cx="907561" cy="888472"/>
          </a:xfrm>
          <a:prstGeom prst="ellipse">
            <a:avLst/>
          </a:prstGeom>
          <a:noFill/>
          <a:ln w="28575">
            <a:solidFill>
              <a:srgbClr val="34A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7" name="Oval 66">
            <a:extLst>
              <a:ext uri="{FF2B5EF4-FFF2-40B4-BE49-F238E27FC236}">
                <a16:creationId xmlns:a16="http://schemas.microsoft.com/office/drawing/2014/main" id="{DC776303-71A1-4BE9-AEEE-D2FA01723CB3}"/>
              </a:ext>
            </a:extLst>
          </p:cNvPr>
          <p:cNvSpPr>
            <a:spLocks noChangeAspect="1"/>
          </p:cNvSpPr>
          <p:nvPr/>
        </p:nvSpPr>
        <p:spPr>
          <a:xfrm>
            <a:off x="1340742" y="2731464"/>
            <a:ext cx="1005841" cy="984684"/>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8" name="Oval 67">
            <a:extLst>
              <a:ext uri="{FF2B5EF4-FFF2-40B4-BE49-F238E27FC236}">
                <a16:creationId xmlns:a16="http://schemas.microsoft.com/office/drawing/2014/main" id="{37CCD34B-FA5B-4A2A-BF39-8FFF825739B3}"/>
              </a:ext>
            </a:extLst>
          </p:cNvPr>
          <p:cNvSpPr>
            <a:spLocks noChangeAspect="1"/>
          </p:cNvSpPr>
          <p:nvPr/>
        </p:nvSpPr>
        <p:spPr>
          <a:xfrm>
            <a:off x="9151636" y="4404482"/>
            <a:ext cx="947127" cy="927205"/>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9" name="Oval 68">
            <a:extLst>
              <a:ext uri="{FF2B5EF4-FFF2-40B4-BE49-F238E27FC236}">
                <a16:creationId xmlns:a16="http://schemas.microsoft.com/office/drawing/2014/main" id="{68ACE83C-7D91-48B4-A9BD-F8A95C9D27D1}"/>
              </a:ext>
            </a:extLst>
          </p:cNvPr>
          <p:cNvSpPr>
            <a:spLocks noChangeAspect="1"/>
          </p:cNvSpPr>
          <p:nvPr/>
        </p:nvSpPr>
        <p:spPr>
          <a:xfrm>
            <a:off x="1454840" y="4375216"/>
            <a:ext cx="907561" cy="888472"/>
          </a:xfrm>
          <a:prstGeom prst="ellipse">
            <a:avLst/>
          </a:prstGeom>
          <a:noFill/>
          <a:ln w="28575">
            <a:solidFill>
              <a:srgbClr val="34A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70" name="Oval 69">
            <a:extLst>
              <a:ext uri="{FF2B5EF4-FFF2-40B4-BE49-F238E27FC236}">
                <a16:creationId xmlns:a16="http://schemas.microsoft.com/office/drawing/2014/main" id="{13A5F6DB-C2AF-4470-A831-B31A58C67854}"/>
              </a:ext>
            </a:extLst>
          </p:cNvPr>
          <p:cNvSpPr>
            <a:spLocks noChangeAspect="1"/>
          </p:cNvSpPr>
          <p:nvPr/>
        </p:nvSpPr>
        <p:spPr>
          <a:xfrm>
            <a:off x="6110740" y="5253053"/>
            <a:ext cx="907561" cy="888472"/>
          </a:xfrm>
          <a:prstGeom prst="ellipse">
            <a:avLst/>
          </a:prstGeom>
          <a:noFill/>
          <a:ln w="28575">
            <a:solidFill>
              <a:srgbClr val="34A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71" name="Oval 70">
            <a:extLst>
              <a:ext uri="{FF2B5EF4-FFF2-40B4-BE49-F238E27FC236}">
                <a16:creationId xmlns:a16="http://schemas.microsoft.com/office/drawing/2014/main" id="{3CF2BDB1-5D64-4C7A-BCD9-B2C095E535F6}"/>
              </a:ext>
            </a:extLst>
          </p:cNvPr>
          <p:cNvSpPr>
            <a:spLocks noChangeAspect="1"/>
          </p:cNvSpPr>
          <p:nvPr/>
        </p:nvSpPr>
        <p:spPr>
          <a:xfrm>
            <a:off x="9085205" y="3314989"/>
            <a:ext cx="907561" cy="888472"/>
          </a:xfrm>
          <a:prstGeom prst="ellipse">
            <a:avLst/>
          </a:prstGeom>
          <a:noFill/>
          <a:ln w="28575">
            <a:solidFill>
              <a:srgbClr val="34A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72" name="Oval 71">
            <a:extLst>
              <a:ext uri="{FF2B5EF4-FFF2-40B4-BE49-F238E27FC236}">
                <a16:creationId xmlns:a16="http://schemas.microsoft.com/office/drawing/2014/main" id="{C635E3A4-0BA4-41FC-BA37-09B84A86F471}"/>
              </a:ext>
            </a:extLst>
          </p:cNvPr>
          <p:cNvSpPr>
            <a:spLocks noChangeAspect="1"/>
          </p:cNvSpPr>
          <p:nvPr/>
        </p:nvSpPr>
        <p:spPr>
          <a:xfrm>
            <a:off x="9482209" y="2060297"/>
            <a:ext cx="907561" cy="888472"/>
          </a:xfrm>
          <a:prstGeom prst="ellipse">
            <a:avLst/>
          </a:prstGeom>
          <a:noFill/>
          <a:ln w="28575">
            <a:solidFill>
              <a:srgbClr val="34A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9030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6126501" y="1934474"/>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dirty="0"/>
              <a:t>Node Chain of Command</a:t>
            </a:r>
          </a:p>
        </p:txBody>
      </p:sp>
      <p:graphicFrame>
        <p:nvGraphicFramePr>
          <p:cNvPr id="8" name="Diagram 7">
            <a:extLst>
              <a:ext uri="{FF2B5EF4-FFF2-40B4-BE49-F238E27FC236}">
                <a16:creationId xmlns:a16="http://schemas.microsoft.com/office/drawing/2014/main" id="{BF89EF46-6FAF-4061-AADF-8F790180185F}"/>
              </a:ext>
            </a:extLst>
          </p:cNvPr>
          <p:cNvGraphicFramePr/>
          <p:nvPr>
            <p:extLst>
              <p:ext uri="{D42A27DB-BD31-4B8C-83A1-F6EECF244321}">
                <p14:modId xmlns:p14="http://schemas.microsoft.com/office/powerpoint/2010/main" val="3089039819"/>
              </p:ext>
            </p:extLst>
          </p:nvPr>
        </p:nvGraphicFramePr>
        <p:xfrm>
          <a:off x="838199" y="2370454"/>
          <a:ext cx="4877990" cy="415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5">
            <a:extLst>
              <a:ext uri="{FF2B5EF4-FFF2-40B4-BE49-F238E27FC236}">
                <a16:creationId xmlns:a16="http://schemas.microsoft.com/office/drawing/2014/main" id="{EA0CBA33-540F-4DBF-BD33-A705B19DAE53}"/>
              </a:ext>
            </a:extLst>
          </p:cNvPr>
          <p:cNvSpPr txBox="1">
            <a:spLocks/>
          </p:cNvSpPr>
          <p:nvPr/>
        </p:nvSpPr>
        <p:spPr>
          <a:xfrm>
            <a:off x="1328493" y="1934474"/>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dirty="0"/>
              <a:t>National Chain of Command</a:t>
            </a:r>
          </a:p>
        </p:txBody>
      </p:sp>
      <p:graphicFrame>
        <p:nvGraphicFramePr>
          <p:cNvPr id="10" name="Diagram 9">
            <a:extLst>
              <a:ext uri="{FF2B5EF4-FFF2-40B4-BE49-F238E27FC236}">
                <a16:creationId xmlns:a16="http://schemas.microsoft.com/office/drawing/2014/main" id="{C77EA227-8622-4AE0-A8D7-219D58E4BC30}"/>
              </a:ext>
            </a:extLst>
          </p:cNvPr>
          <p:cNvGraphicFramePr/>
          <p:nvPr>
            <p:extLst>
              <p:ext uri="{D42A27DB-BD31-4B8C-83A1-F6EECF244321}">
                <p14:modId xmlns:p14="http://schemas.microsoft.com/office/powerpoint/2010/main" val="3637021477"/>
              </p:ext>
            </p:extLst>
          </p:nvPr>
        </p:nvGraphicFramePr>
        <p:xfrm>
          <a:off x="5755977" y="2370454"/>
          <a:ext cx="4776727" cy="4150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Group 10">
            <a:extLst>
              <a:ext uri="{FF2B5EF4-FFF2-40B4-BE49-F238E27FC236}">
                <a16:creationId xmlns:a16="http://schemas.microsoft.com/office/drawing/2014/main" id="{CBC7D963-6678-43DC-B6BD-79BF7F238C81}"/>
              </a:ext>
            </a:extLst>
          </p:cNvPr>
          <p:cNvGrpSpPr/>
          <p:nvPr/>
        </p:nvGrpSpPr>
        <p:grpSpPr>
          <a:xfrm>
            <a:off x="5563517" y="284667"/>
            <a:ext cx="6427473" cy="1245198"/>
            <a:chOff x="311927" y="5290692"/>
            <a:chExt cx="6427473" cy="1245198"/>
          </a:xfrm>
        </p:grpSpPr>
        <p:sp>
          <p:nvSpPr>
            <p:cNvPr id="12" name="Text Placeholder 5">
              <a:extLst>
                <a:ext uri="{FF2B5EF4-FFF2-40B4-BE49-F238E27FC236}">
                  <a16:creationId xmlns:a16="http://schemas.microsoft.com/office/drawing/2014/main" id="{FD54EB65-ACBE-4DB3-9DD3-6B0913A785E0}"/>
                </a:ext>
              </a:extLst>
            </p:cNvPr>
            <p:cNvSpPr txBox="1">
              <a:spLocks/>
            </p:cNvSpPr>
            <p:nvPr/>
          </p:nvSpPr>
          <p:spPr>
            <a:xfrm>
              <a:off x="311927" y="5307538"/>
              <a:ext cx="6427473" cy="12283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13" name="Rounded Rectangle 51">
              <a:extLst>
                <a:ext uri="{FF2B5EF4-FFF2-40B4-BE49-F238E27FC236}">
                  <a16:creationId xmlns:a16="http://schemas.microsoft.com/office/drawing/2014/main" id="{EBFB0A73-5688-411E-9408-BE200FBB0C83}"/>
                </a:ext>
              </a:extLst>
            </p:cNvPr>
            <p:cNvSpPr/>
            <p:nvPr/>
          </p:nvSpPr>
          <p:spPr>
            <a:xfrm>
              <a:off x="311927" y="5290692"/>
              <a:ext cx="6427473" cy="124519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NPO</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1386521"/>
          </a:xfrm>
        </p:spPr>
        <p:txBody>
          <a:bodyPr/>
          <a:lstStyle/>
          <a:p>
            <a:r>
              <a:rPr lang="en-US" dirty="0"/>
              <a:t>DEVELOP’s National Program Office (NPO) is the core leadership team who manage and facilitate all of the various aspects of the program. </a:t>
            </a:r>
          </a:p>
          <a:p>
            <a:r>
              <a:rPr lang="en-US" dirty="0"/>
              <a:t>The NPO sits at NASA Langley Research Center down the hall from the node participants and consists of:</a:t>
            </a:r>
          </a:p>
          <a:p>
            <a:endParaRPr lang="en-US" dirty="0"/>
          </a:p>
        </p:txBody>
      </p:sp>
      <p:pic>
        <p:nvPicPr>
          <p:cNvPr id="6" name="Picture 5">
            <a:extLst>
              <a:ext uri="{FF2B5EF4-FFF2-40B4-BE49-F238E27FC236}">
                <a16:creationId xmlns:a16="http://schemas.microsoft.com/office/drawing/2014/main" id="{B75DD3C8-A173-4752-8169-0D93943561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7037178" y="4012617"/>
            <a:ext cx="1105297" cy="1097280"/>
          </a:xfrm>
          <a:prstGeom prst="ellipse">
            <a:avLst/>
          </a:prstGeom>
          <a:effectLst>
            <a:outerShdw blurRad="76200" dir="13500000" sy="23000" kx="1200000" algn="br" rotWithShape="0">
              <a:prstClr val="black">
                <a:alpha val="20000"/>
              </a:prstClr>
            </a:outerShdw>
          </a:effectLst>
        </p:spPr>
      </p:pic>
      <p:pic>
        <p:nvPicPr>
          <p:cNvPr id="7" name="Picture 2" descr="Image result for Danny mangosing">
            <a:extLst>
              <a:ext uri="{FF2B5EF4-FFF2-40B4-BE49-F238E27FC236}">
                <a16:creationId xmlns:a16="http://schemas.microsoft.com/office/drawing/2014/main" id="{6E8C312D-DD9A-45DA-95DD-D80607267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6592" y="3139833"/>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9C33CE1B-D423-488B-BF63-3D3664C406BB}"/>
              </a:ext>
            </a:extLst>
          </p:cNvPr>
          <p:cNvSpPr txBox="1">
            <a:spLocks/>
          </p:cNvSpPr>
          <p:nvPr/>
        </p:nvSpPr>
        <p:spPr>
          <a:xfrm>
            <a:off x="838199" y="5194406"/>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Program Manager</a:t>
            </a:r>
          </a:p>
        </p:txBody>
      </p:sp>
      <p:sp>
        <p:nvSpPr>
          <p:cNvPr id="9" name="Content Placeholder 3">
            <a:extLst>
              <a:ext uri="{FF2B5EF4-FFF2-40B4-BE49-F238E27FC236}">
                <a16:creationId xmlns:a16="http://schemas.microsoft.com/office/drawing/2014/main" id="{31E6DB8E-4742-40DC-9A8F-DAB08F2FC00F}"/>
              </a:ext>
            </a:extLst>
          </p:cNvPr>
          <p:cNvSpPr txBox="1">
            <a:spLocks/>
          </p:cNvSpPr>
          <p:nvPr/>
        </p:nvSpPr>
        <p:spPr>
          <a:xfrm>
            <a:off x="2441608" y="4314417"/>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National Science Advisor</a:t>
            </a:r>
          </a:p>
        </p:txBody>
      </p:sp>
      <p:sp>
        <p:nvSpPr>
          <p:cNvPr id="10" name="Content Placeholder 3">
            <a:extLst>
              <a:ext uri="{FF2B5EF4-FFF2-40B4-BE49-F238E27FC236}">
                <a16:creationId xmlns:a16="http://schemas.microsoft.com/office/drawing/2014/main" id="{2C183384-2B64-4769-AFE4-58BABCAF6DFD}"/>
              </a:ext>
            </a:extLst>
          </p:cNvPr>
          <p:cNvSpPr txBox="1">
            <a:spLocks/>
          </p:cNvSpPr>
          <p:nvPr/>
        </p:nvSpPr>
        <p:spPr>
          <a:xfrm>
            <a:off x="3914314" y="5194406"/>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Financial Lead</a:t>
            </a:r>
          </a:p>
        </p:txBody>
      </p:sp>
      <p:sp>
        <p:nvSpPr>
          <p:cNvPr id="11" name="Content Placeholder 3">
            <a:extLst>
              <a:ext uri="{FF2B5EF4-FFF2-40B4-BE49-F238E27FC236}">
                <a16:creationId xmlns:a16="http://schemas.microsoft.com/office/drawing/2014/main" id="{48B7C13C-318A-409B-BBE8-7E96A367A01E}"/>
              </a:ext>
            </a:extLst>
          </p:cNvPr>
          <p:cNvSpPr txBox="1">
            <a:spLocks/>
          </p:cNvSpPr>
          <p:nvPr/>
        </p:nvSpPr>
        <p:spPr>
          <a:xfrm>
            <a:off x="5180465" y="4318279"/>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12" name="Group 11">
            <a:extLst>
              <a:ext uri="{FF2B5EF4-FFF2-40B4-BE49-F238E27FC236}">
                <a16:creationId xmlns:a16="http://schemas.microsoft.com/office/drawing/2014/main" id="{A24E01C4-BDBC-488E-B3D8-28A0A0184337}"/>
              </a:ext>
            </a:extLst>
          </p:cNvPr>
          <p:cNvGrpSpPr/>
          <p:nvPr/>
        </p:nvGrpSpPr>
        <p:grpSpPr>
          <a:xfrm>
            <a:off x="5905041" y="204886"/>
            <a:ext cx="5886949" cy="1224999"/>
            <a:chOff x="1740410" y="5290691"/>
            <a:chExt cx="3861561" cy="1224999"/>
          </a:xfrm>
        </p:grpSpPr>
        <p:sp>
          <p:nvSpPr>
            <p:cNvPr id="13" name="Text Placeholder 5">
              <a:extLst>
                <a:ext uri="{FF2B5EF4-FFF2-40B4-BE49-F238E27FC236}">
                  <a16:creationId xmlns:a16="http://schemas.microsoft.com/office/drawing/2014/main" id="{3EDF5F22-E7D3-4D7E-994D-529DCDBF2C41}"/>
                </a:ext>
              </a:extLst>
            </p:cNvPr>
            <p:cNvSpPr txBox="1">
              <a:spLocks/>
            </p:cNvSpPr>
            <p:nvPr/>
          </p:nvSpPr>
          <p:spPr>
            <a:xfrm>
              <a:off x="1740410" y="5307539"/>
              <a:ext cx="3861561"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14" name="Rounded Rectangle 52">
              <a:extLst>
                <a:ext uri="{FF2B5EF4-FFF2-40B4-BE49-F238E27FC236}">
                  <a16:creationId xmlns:a16="http://schemas.microsoft.com/office/drawing/2014/main" id="{106589B2-8F87-40D6-8386-D4B3266A6240}"/>
                </a:ext>
              </a:extLst>
            </p:cNvPr>
            <p:cNvSpPr/>
            <p:nvPr/>
          </p:nvSpPr>
          <p:spPr>
            <a:xfrm>
              <a:off x="1740410" y="5290691"/>
              <a:ext cx="386156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5700C30D-2285-4B3A-BBED-1E575D58E1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9257" y="4012617"/>
            <a:ext cx="1097839" cy="1097280"/>
          </a:xfrm>
          <a:prstGeom prst="ellipse">
            <a:avLst/>
          </a:prstGeom>
          <a:effectLst>
            <a:outerShdw blurRad="76200" dir="13500000" sy="23000" kx="1200000" algn="br" rotWithShape="0">
              <a:prstClr val="black">
                <a:alpha val="20000"/>
              </a:prstClr>
            </a:outerShdw>
          </a:effectLst>
        </p:spPr>
      </p:pic>
      <p:pic>
        <p:nvPicPr>
          <p:cNvPr id="17" name="Picture 16">
            <a:extLst>
              <a:ext uri="{FF2B5EF4-FFF2-40B4-BE49-F238E27FC236}">
                <a16:creationId xmlns:a16="http://schemas.microsoft.com/office/drawing/2014/main" id="{8A97345C-0898-41DC-AB6A-009FE8638C1A}"/>
              </a:ext>
            </a:extLst>
          </p:cNvPr>
          <p:cNvPicPr>
            <a:picLocks noChangeAspect="1"/>
          </p:cNvPicPr>
          <p:nvPr/>
        </p:nvPicPr>
        <p:blipFill rotWithShape="1">
          <a:blip r:embed="rId5"/>
          <a:srcRect l="15246" t="16618" r="20497" b="21315"/>
          <a:stretch/>
        </p:blipFill>
        <p:spPr>
          <a:xfrm>
            <a:off x="1096544" y="4012617"/>
            <a:ext cx="1111035" cy="1097280"/>
          </a:xfrm>
          <a:prstGeom prst="ellipse">
            <a:avLst/>
          </a:prstGeom>
          <a:effectLst>
            <a:outerShdw blurRad="76200" dir="13500000" sy="23000" kx="1200000" algn="br" rotWithShape="0">
              <a:prstClr val="black">
                <a:alpha val="20000"/>
              </a:prstClr>
            </a:outerShdw>
          </a:effectLst>
        </p:spPr>
      </p:pic>
      <p:pic>
        <p:nvPicPr>
          <p:cNvPr id="18" name="Picture 17">
            <a:extLst>
              <a:ext uri="{FF2B5EF4-FFF2-40B4-BE49-F238E27FC236}">
                <a16:creationId xmlns:a16="http://schemas.microsoft.com/office/drawing/2014/main" id="{4436CAE4-8B79-4A93-97D2-9C0A113492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300" t="10182" r="305" b="26929"/>
          <a:stretch/>
        </p:blipFill>
        <p:spPr>
          <a:xfrm>
            <a:off x="2801689" y="3138070"/>
            <a:ext cx="1083402" cy="1097280"/>
          </a:xfrm>
          <a:prstGeom prst="ellipse">
            <a:avLst/>
          </a:prstGeom>
          <a:ln>
            <a:noFill/>
          </a:ln>
          <a:effectLst>
            <a:outerShdw blurRad="76200" dir="13500000" sy="23000" kx="1200000" algn="br" rotWithShape="0">
              <a:prstClr val="black">
                <a:alpha val="20000"/>
              </a:prstClr>
            </a:outerShdw>
          </a:effectLst>
        </p:spPr>
      </p:pic>
      <p:sp>
        <p:nvSpPr>
          <p:cNvPr id="19" name="Content Placeholder 3">
            <a:extLst>
              <a:ext uri="{FF2B5EF4-FFF2-40B4-BE49-F238E27FC236}">
                <a16:creationId xmlns:a16="http://schemas.microsoft.com/office/drawing/2014/main" id="{EF6EE040-FA5A-4DAC-A2C2-58CB65F7D792}"/>
              </a:ext>
            </a:extLst>
          </p:cNvPr>
          <p:cNvSpPr txBox="1">
            <a:spLocks/>
          </p:cNvSpPr>
          <p:nvPr/>
        </p:nvSpPr>
        <p:spPr>
          <a:xfrm>
            <a:off x="6614377" y="5194406"/>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Human Resources</a:t>
            </a:r>
          </a:p>
        </p:txBody>
      </p:sp>
      <p:sp>
        <p:nvSpPr>
          <p:cNvPr id="20" name="Content Placeholder 3">
            <a:extLst>
              <a:ext uri="{FF2B5EF4-FFF2-40B4-BE49-F238E27FC236}">
                <a16:creationId xmlns:a16="http://schemas.microsoft.com/office/drawing/2014/main" id="{936B2F7F-B529-4C86-8B53-ECBD0F7F4536}"/>
              </a:ext>
            </a:extLst>
          </p:cNvPr>
          <p:cNvSpPr txBox="1">
            <a:spLocks/>
          </p:cNvSpPr>
          <p:nvPr/>
        </p:nvSpPr>
        <p:spPr>
          <a:xfrm>
            <a:off x="8014856" y="4314417"/>
            <a:ext cx="1980752"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pic>
        <p:nvPicPr>
          <p:cNvPr id="4" name="Picture 3" descr="A person smiling for the camera&#10;&#10;Description automatically generated with low confidence">
            <a:extLst>
              <a:ext uri="{FF2B5EF4-FFF2-40B4-BE49-F238E27FC236}">
                <a16:creationId xmlns:a16="http://schemas.microsoft.com/office/drawing/2014/main" id="{D2EA3CA9-6036-41C2-8EFC-FA15784CA4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3915" y="4035703"/>
            <a:ext cx="1066800" cy="1115568"/>
          </a:xfrm>
          <a:prstGeom prst="ellipse">
            <a:avLst/>
          </a:prstGeom>
        </p:spPr>
      </p:pic>
      <p:sp>
        <p:nvSpPr>
          <p:cNvPr id="22" name="Content Placeholder 3">
            <a:extLst>
              <a:ext uri="{FF2B5EF4-FFF2-40B4-BE49-F238E27FC236}">
                <a16:creationId xmlns:a16="http://schemas.microsoft.com/office/drawing/2014/main" id="{EAB3C863-BC28-41AE-A3C0-D19C8E143AEA}"/>
              </a:ext>
            </a:extLst>
          </p:cNvPr>
          <p:cNvSpPr txBox="1">
            <a:spLocks/>
          </p:cNvSpPr>
          <p:nvPr/>
        </p:nvSpPr>
        <p:spPr>
          <a:xfrm>
            <a:off x="9644495" y="5187059"/>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Science Manager</a:t>
            </a: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584" t="4857" r="3165" b="22636"/>
          <a:stretch/>
        </p:blipFill>
        <p:spPr>
          <a:xfrm>
            <a:off x="5606667" y="3178745"/>
            <a:ext cx="1100940" cy="1097280"/>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8621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9148</TotalTime>
  <Words>1401</Words>
  <Application>Microsoft Office PowerPoint</Application>
  <PresentationFormat>Widescreen</PresentationFormat>
  <Paragraphs>256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Century Gothic</vt:lpstr>
      <vt:lpstr>Georgia</vt:lpstr>
      <vt:lpstr>Webdings</vt:lpstr>
      <vt:lpstr>Wingdings 2</vt:lpstr>
      <vt:lpstr>1_Theme2</vt:lpstr>
      <vt:lpstr>PowerPoint Presentation</vt:lpstr>
      <vt:lpstr>ABOUT DEVELOP</vt:lpstr>
      <vt:lpstr>ABOUT DEVELOP</vt:lpstr>
      <vt:lpstr>ABOUT DEVELOP</vt:lpstr>
      <vt:lpstr>ABOUT DEVELOP</vt:lpstr>
      <vt:lpstr>ABOUT DEVELOP</vt:lpstr>
      <vt:lpstr>ABOUT DEVELOP</vt:lpstr>
      <vt:lpstr>ABOUT DEVELOP</vt:lpstr>
      <vt:lpstr>ABOUT DEVELOP</vt:lpstr>
      <vt:lpstr>ABOUT DEVELOP</vt:lpstr>
      <vt:lpstr>PowerPoint Presentation</vt:lpstr>
      <vt:lpstr>ABOUT DEVELOP</vt:lpstr>
      <vt:lpstr>ABOUT DEVELOP</vt:lpstr>
      <vt:lpstr>ABOUT DEVELOP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209</cp:revision>
  <dcterms:created xsi:type="dcterms:W3CDTF">2019-10-30T16:09:36Z</dcterms:created>
  <dcterms:modified xsi:type="dcterms:W3CDTF">2021-06-07T19:08:29Z</dcterms:modified>
</cp:coreProperties>
</file>