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7" r:id="rId2"/>
    <p:sldId id="277" r:id="rId3"/>
    <p:sldId id="258" r:id="rId4"/>
    <p:sldId id="269" r:id="rId5"/>
    <p:sldId id="278" r:id="rId6"/>
    <p:sldId id="260" r:id="rId7"/>
    <p:sldId id="259" r:id="rId8"/>
    <p:sldId id="271" r:id="rId9"/>
    <p:sldId id="27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282F"/>
    <a:srgbClr val="0061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8" autoAdjust="0"/>
    <p:restoredTop sz="94660"/>
  </p:normalViewPr>
  <p:slideViewPr>
    <p:cSldViewPr snapToGrid="0">
      <p:cViewPr>
        <p:scale>
          <a:sx n="60" d="100"/>
          <a:sy n="60" d="100"/>
        </p:scale>
        <p:origin x="1430" y="58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9024A-6CC1-4175-8AF8-06CBAB4D3D25}" type="datetimeFigureOut">
              <a:rPr lang="en-US" smtClean="0"/>
              <a:t>1/25/2019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02A3F-391F-4CF7-8F8D-18D9DA593537}" type="slidenum">
              <a:rPr lang="en-US" smtClean="0"/>
              <a:t>‹#›</a:t>
            </a:fld>
            <a:endParaRPr lang="en-US"/>
          </a:p>
        </p:txBody>
      </p:sp>
    </p:spTree>
    <p:extLst>
      <p:ext uri="{BB962C8B-B14F-4D97-AF65-F5344CB8AC3E}">
        <p14:creationId xmlns:p14="http://schemas.microsoft.com/office/powerpoint/2010/main" val="3527266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1070246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a:p>
        </p:txBody>
      </p:sp>
    </p:spTree>
    <p:extLst>
      <p:ext uri="{BB962C8B-B14F-4D97-AF65-F5344CB8AC3E}">
        <p14:creationId xmlns:p14="http://schemas.microsoft.com/office/powerpoint/2010/main" val="1587774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004906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880620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044203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90927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623524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D0D29E8-FD3A-45FE-AD4D-46DA09C50F3C}"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700114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0D29E8-FD3A-45FE-AD4D-46DA09C50F3C}"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45441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0D29E8-FD3A-45FE-AD4D-46DA09C50F3C}" type="datetimeFigureOut">
              <a:rPr lang="en-US" smtClean="0"/>
              <a:t>1/25/2019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83402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0D29E8-FD3A-45FE-AD4D-46DA09C50F3C}" type="datetimeFigureOut">
              <a:rPr lang="en-US" smtClean="0"/>
              <a:t>1/25/2019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182978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0D29E8-FD3A-45FE-AD4D-46DA09C50F3C}" type="datetimeFigureOut">
              <a:rPr lang="en-US" smtClean="0"/>
              <a:t>1/25/2019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103576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654984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100567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0D29E8-FD3A-45FE-AD4D-46DA09C50F3C}" type="datetimeFigureOut">
              <a:rPr lang="en-US" smtClean="0"/>
              <a:t>1/25/2019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AE507C-7AED-4948-9D6D-2CF355C5C039}" type="slidenum">
              <a:rPr lang="en-US" smtClean="0"/>
              <a:t>‹#›</a:t>
            </a:fld>
            <a:endParaRPr lang="en-US"/>
          </a:p>
        </p:txBody>
      </p:sp>
    </p:spTree>
    <p:extLst>
      <p:ext uri="{BB962C8B-B14F-4D97-AF65-F5344CB8AC3E}">
        <p14:creationId xmlns:p14="http://schemas.microsoft.com/office/powerpoint/2010/main" val="1895175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gif"/><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2.xml"/><Relationship Id="rId4" Type="http://schemas.openxmlformats.org/officeDocument/2006/relationships/hyperlink" Target="http://www.devpedia.developexchange.com/dp/index.php?title=Training_Resources_Homepag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12.xml"/><Relationship Id="rId5" Type="http://schemas.openxmlformats.org/officeDocument/2006/relationships/hyperlink" Target="https://groups.google.com/d/forum/developesc" TargetMode="Externa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5.png"/><Relationship Id="rId18" Type="http://schemas.openxmlformats.org/officeDocument/2006/relationships/image" Target="../media/image19.jpeg"/><Relationship Id="rId3" Type="http://schemas.openxmlformats.org/officeDocument/2006/relationships/image" Target="../media/image9.jpeg"/><Relationship Id="rId7" Type="http://schemas.openxmlformats.org/officeDocument/2006/relationships/image" Target="../media/image12.png"/><Relationship Id="rId12" Type="http://schemas.microsoft.com/office/2007/relationships/hdphoto" Target="../media/hdphoto1.wdp"/><Relationship Id="rId17" Type="http://schemas.openxmlformats.org/officeDocument/2006/relationships/image" Target="../media/image18.jpeg"/><Relationship Id="rId2" Type="http://schemas.openxmlformats.org/officeDocument/2006/relationships/image" Target="../media/image8.png"/><Relationship Id="rId16"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0.jpeg"/><Relationship Id="rId15" Type="http://schemas.openxmlformats.org/officeDocument/2006/relationships/image" Target="../media/image16.png"/><Relationship Id="rId10" Type="http://schemas.openxmlformats.org/officeDocument/2006/relationships/hyperlink" Target="mailto:DEVELOP.Communication@gmail.com" TargetMode="External"/><Relationship Id="rId19" Type="http://schemas.openxmlformats.org/officeDocument/2006/relationships/image" Target="../media/image20.jpeg"/><Relationship Id="rId4" Type="http://schemas.openxmlformats.org/officeDocument/2006/relationships/image" Target="../media/image5.png"/><Relationship Id="rId9" Type="http://schemas.openxmlformats.org/officeDocument/2006/relationships/hyperlink" Target="mailto:DEVELOP.ProjectCoordination@gmail.com" TargetMode="External"/><Relationship Id="rId1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25.jpeg"/><Relationship Id="rId2" Type="http://schemas.openxmlformats.org/officeDocument/2006/relationships/image" Target="../media/image21.jpeg"/><Relationship Id="rId1" Type="http://schemas.openxmlformats.org/officeDocument/2006/relationships/slideLayout" Target="../slideLayouts/slideLayout12.xml"/><Relationship Id="rId6" Type="http://schemas.openxmlformats.org/officeDocument/2006/relationships/image" Target="../media/image24.jpeg"/><Relationship Id="rId11" Type="http://schemas.openxmlformats.org/officeDocument/2006/relationships/hyperlink" Target="mailto:Karen.N.Allsbrook@nasa.gov" TargetMode="External"/><Relationship Id="rId5" Type="http://schemas.openxmlformats.org/officeDocument/2006/relationships/image" Target="../media/image23.tiff"/><Relationship Id="rId10" Type="http://schemas.openxmlformats.org/officeDocument/2006/relationships/hyperlink" Target="mailto:Amanda.L.Clayton@nasa.gov" TargetMode="External"/><Relationship Id="rId4" Type="http://schemas.openxmlformats.org/officeDocument/2006/relationships/image" Target="../media/image22.jpeg"/><Relationship Id="rId9" Type="http://schemas.openxmlformats.org/officeDocument/2006/relationships/image" Target="../media/image27.jpeg"/></Relationships>
</file>

<file path=ppt/slides/_rels/slide6.xml.rels><?xml version="1.0" encoding="UTF-8" standalone="yes"?>
<Relationships xmlns="http://schemas.openxmlformats.org/package/2006/relationships"><Relationship Id="rId8" Type="http://schemas.openxmlformats.org/officeDocument/2006/relationships/hyperlink" Target="mailto:DEVELOP.MassachusettsBoston@gmail.com" TargetMode="External"/><Relationship Id="rId13" Type="http://schemas.openxmlformats.org/officeDocument/2006/relationships/hyperlink" Target="mailto:DEVELOP.MarylandGoddard@gmail.com" TargetMode="External"/><Relationship Id="rId3" Type="http://schemas.openxmlformats.org/officeDocument/2006/relationships/image" Target="../media/image5.png"/><Relationship Id="rId7" Type="http://schemas.openxmlformats.org/officeDocument/2006/relationships/hyperlink" Target="mailto:DEVELOP.ArizonaTempe@gmail.com" TargetMode="External"/><Relationship Id="rId12" Type="http://schemas.openxmlformats.org/officeDocument/2006/relationships/hyperlink" Target="mailto:DEVELOP.GeorgiaAthens@gmail.com" TargetMode="External"/><Relationship Id="rId2" Type="http://schemas.openxmlformats.org/officeDocument/2006/relationships/image" Target="../media/image28.jpeg"/><Relationship Id="rId1" Type="http://schemas.openxmlformats.org/officeDocument/2006/relationships/slideLayout" Target="../slideLayouts/slideLayout12.xml"/><Relationship Id="rId6" Type="http://schemas.openxmlformats.org/officeDocument/2006/relationships/hyperlink" Target="mailto:DEVELOP.CaliforniaJPL@gmail.com" TargetMode="External"/><Relationship Id="rId11" Type="http://schemas.openxmlformats.org/officeDocument/2006/relationships/hyperlink" Target="mailto:DEVELOP.IdahoPocatello@gmail.com" TargetMode="External"/><Relationship Id="rId5" Type="http://schemas.openxmlformats.org/officeDocument/2006/relationships/hyperlink" Target="mailto:DEVELOP.AlabamaMobile@gmail.com" TargetMode="External"/><Relationship Id="rId15" Type="http://schemas.openxmlformats.org/officeDocument/2006/relationships/hyperlink" Target="mailto:DEVELOP.VirginiaLangley@gmail.com" TargetMode="External"/><Relationship Id="rId10" Type="http://schemas.openxmlformats.org/officeDocument/2006/relationships/hyperlink" Target="mailto:DEVELOP.ColoradoFortCollins@gmail.com" TargetMode="External"/><Relationship Id="rId4" Type="http://schemas.openxmlformats.org/officeDocument/2006/relationships/hyperlink" Target="mailto:DEVELOP.AlabamaMarshall@gmail.com" TargetMode="External"/><Relationship Id="rId9" Type="http://schemas.openxmlformats.org/officeDocument/2006/relationships/hyperlink" Target="mailto:DEVELOP.CaliforniaAmes@gmail.com" TargetMode="External"/><Relationship Id="rId14" Type="http://schemas.openxmlformats.org/officeDocument/2006/relationships/hyperlink" Target="mailto:DEVELOP.NorthCarolinaNCEI@gmail.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jpeg"/><Relationship Id="rId1" Type="http://schemas.openxmlformats.org/officeDocument/2006/relationships/slideLayout" Target="../slideLayouts/slideLayout12.xml"/><Relationship Id="rId6" Type="http://schemas.openxmlformats.org/officeDocument/2006/relationships/image" Target="../media/image30.jpeg"/><Relationship Id="rId5" Type="http://schemas.openxmlformats.org/officeDocument/2006/relationships/hyperlink" Target="https://search.earthdata.nasa.gov/search" TargetMode="External"/><Relationship Id="rId4" Type="http://schemas.openxmlformats.org/officeDocument/2006/relationships/hyperlink" Target="https://earthdata.nasa.gov/about/daac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jpeg"/><Relationship Id="rId1" Type="http://schemas.openxmlformats.org/officeDocument/2006/relationships/slideLayout" Target="../slideLayouts/slideLayout12.xml"/><Relationship Id="rId4" Type="http://schemas.openxmlformats.org/officeDocument/2006/relationships/hyperlink" Target="https://arset.gsfc.nasa.gov/"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9431" y="206285"/>
            <a:ext cx="4569189" cy="1622515"/>
          </a:xfrm>
          <a:prstGeom prst="rect">
            <a:avLst/>
          </a:prstGeom>
        </p:spPr>
      </p:pic>
      <p:sp>
        <p:nvSpPr>
          <p:cNvPr id="31" name="Subtitle 2"/>
          <p:cNvSpPr txBox="1">
            <a:spLocks/>
          </p:cNvSpPr>
          <p:nvPr/>
        </p:nvSpPr>
        <p:spPr>
          <a:xfrm>
            <a:off x="413495" y="2742836"/>
            <a:ext cx="6807920" cy="390805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3200" dirty="0" smtClean="0">
                <a:solidFill>
                  <a:srgbClr val="EF282F"/>
                </a:solidFill>
              </a:rPr>
              <a:t>2019 Spring</a:t>
            </a:r>
            <a:endParaRPr lang="en-US" sz="3600" dirty="0" smtClean="0">
              <a:solidFill>
                <a:srgbClr val="EF282F"/>
              </a:solidFill>
            </a:endParaRPr>
          </a:p>
          <a:p>
            <a:pPr algn="l">
              <a:spcBef>
                <a:spcPts val="0"/>
              </a:spcBef>
            </a:pPr>
            <a:r>
              <a:rPr lang="en-US" sz="6000" dirty="0" smtClean="0">
                <a:solidFill>
                  <a:srgbClr val="0061AA"/>
                </a:solidFill>
              </a:rPr>
              <a:t>N</a:t>
            </a:r>
            <a:r>
              <a:rPr lang="en-US" sz="4400" dirty="0" smtClean="0">
                <a:solidFill>
                  <a:srgbClr val="0061AA"/>
                </a:solidFill>
              </a:rPr>
              <a:t>ATIONAL </a:t>
            </a:r>
          </a:p>
          <a:p>
            <a:pPr algn="l">
              <a:spcBef>
                <a:spcPts val="0"/>
              </a:spcBef>
            </a:pPr>
            <a:r>
              <a:rPr lang="en-US" sz="6000" dirty="0" smtClean="0">
                <a:solidFill>
                  <a:srgbClr val="0061AA"/>
                </a:solidFill>
              </a:rPr>
              <a:t>O</a:t>
            </a:r>
            <a:r>
              <a:rPr lang="en-US" sz="4400" dirty="0" smtClean="0">
                <a:solidFill>
                  <a:srgbClr val="0061AA"/>
                </a:solidFill>
              </a:rPr>
              <a:t>RIENTATION</a:t>
            </a:r>
          </a:p>
          <a:p>
            <a:pPr algn="l">
              <a:spcBef>
                <a:spcPts val="0"/>
              </a:spcBef>
            </a:pPr>
            <a:endParaRPr lang="en-US" sz="4000" dirty="0" smtClean="0">
              <a:solidFill>
                <a:srgbClr val="0061AA"/>
              </a:solidFill>
            </a:endParaRPr>
          </a:p>
          <a:p>
            <a:pPr algn="l">
              <a:spcBef>
                <a:spcPts val="0"/>
              </a:spcBef>
            </a:pPr>
            <a:r>
              <a:rPr lang="en-US" dirty="0" smtClean="0">
                <a:solidFill>
                  <a:srgbClr val="EF282F"/>
                </a:solidFill>
              </a:rPr>
              <a:t>MODULE 8. </a:t>
            </a:r>
            <a:r>
              <a:rPr lang="en-US" sz="3600" dirty="0" smtClean="0">
                <a:solidFill>
                  <a:srgbClr val="0061AA"/>
                </a:solidFill>
              </a:rPr>
              <a:t>Resources</a:t>
            </a:r>
            <a:endParaRPr lang="en-US" dirty="0" smtClean="0">
              <a:solidFill>
                <a:srgbClr val="0061AA"/>
              </a:solidFill>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61630" y="-25844"/>
            <a:ext cx="4837990" cy="6883844"/>
          </a:xfrm>
          <a:prstGeom prst="rect">
            <a:avLst/>
          </a:prstGeom>
        </p:spPr>
      </p:pic>
      <p:sp>
        <p:nvSpPr>
          <p:cNvPr id="6" name="Rectangle 5"/>
          <p:cNvSpPr/>
          <p:nvPr/>
        </p:nvSpPr>
        <p:spPr>
          <a:xfrm>
            <a:off x="736163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36163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36163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36163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36163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36163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36163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7361631" y="48006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7361631" y="54864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7361631" y="61722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496604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5655239"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633718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427553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8749617"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p:cNvSpPr/>
          <p:nvPr/>
        </p:nvSpPr>
        <p:spPr>
          <a:xfrm>
            <a:off x="8014430" y="481425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10099877" y="6185344"/>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9420476"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47637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9532" y="541976"/>
            <a:ext cx="1134928" cy="933518"/>
          </a:xfrm>
          <a:prstGeom prst="rect">
            <a:avLst/>
          </a:prstGeom>
        </p:spPr>
      </p:pic>
    </p:spTree>
    <p:extLst>
      <p:ext uri="{BB962C8B-B14F-4D97-AF65-F5344CB8AC3E}">
        <p14:creationId xmlns:p14="http://schemas.microsoft.com/office/powerpoint/2010/main" val="33844847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b="48456"/>
          <a:stretch/>
        </p:blipFill>
        <p:spPr>
          <a:xfrm rot="16200000">
            <a:off x="7732207" y="2383717"/>
            <a:ext cx="6858000" cy="20615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err="1" smtClean="0">
                <a:solidFill>
                  <a:srgbClr val="0061AA"/>
                </a:solidFill>
              </a:rPr>
              <a:t>DEVELOPedia</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err="1"/>
              <a:t>DEVELOPedia</a:t>
            </a:r>
            <a:r>
              <a:rPr lang="en-US" sz="1800" dirty="0"/>
              <a:t> is an internal wiki intended to serve three purposes:</a:t>
            </a:r>
          </a:p>
          <a:p>
            <a:pPr marL="742950" lvl="1" indent="-285750">
              <a:spcBef>
                <a:spcPts val="0"/>
              </a:spcBef>
              <a:spcAft>
                <a:spcPts val="600"/>
              </a:spcAft>
              <a:buClr>
                <a:srgbClr val="EF282F"/>
              </a:buClr>
              <a:buFont typeface="Arial" panose="020B0604020202020204" pitchFamily="34" charset="0"/>
              <a:buChar char="•"/>
            </a:pPr>
            <a:r>
              <a:rPr lang="en-US" sz="1600" dirty="0"/>
              <a:t>Enhance project workflow</a:t>
            </a:r>
          </a:p>
          <a:p>
            <a:pPr marL="742950" lvl="1" indent="-285750">
              <a:spcBef>
                <a:spcPts val="0"/>
              </a:spcBef>
              <a:spcAft>
                <a:spcPts val="600"/>
              </a:spcAft>
              <a:buClr>
                <a:srgbClr val="EF282F"/>
              </a:buClr>
              <a:buFont typeface="Arial" panose="020B0604020202020204" pitchFamily="34" charset="0"/>
              <a:buChar char="•"/>
            </a:pPr>
            <a:r>
              <a:rPr lang="en-US" sz="1600" dirty="0"/>
              <a:t>Capture lessons learned and make them available to future project teams</a:t>
            </a:r>
          </a:p>
          <a:p>
            <a:pPr marL="742950" lvl="1" indent="-285750">
              <a:spcBef>
                <a:spcPts val="0"/>
              </a:spcBef>
              <a:spcAft>
                <a:spcPts val="600"/>
              </a:spcAft>
              <a:buClr>
                <a:srgbClr val="EF282F"/>
              </a:buClr>
              <a:buFont typeface="Arial" panose="020B0604020202020204" pitchFamily="34" charset="0"/>
              <a:buChar char="•"/>
            </a:pPr>
            <a:r>
              <a:rPr lang="en-US" sz="1600" dirty="0"/>
              <a:t>Record data required for operational metrics</a:t>
            </a:r>
          </a:p>
          <a:p>
            <a:pPr marL="285750" indent="-285750">
              <a:spcBef>
                <a:spcPts val="0"/>
              </a:spcBef>
              <a:spcAft>
                <a:spcPts val="600"/>
              </a:spcAft>
              <a:buClr>
                <a:srgbClr val="EF282F"/>
              </a:buClr>
              <a:buFont typeface="Webdings" panose="05030102010509060703" pitchFamily="18" charset="2"/>
              <a:buChar char="4"/>
            </a:pPr>
            <a:r>
              <a:rPr lang="en-US" sz="1800" dirty="0" err="1"/>
              <a:t>DEVELOPedia</a:t>
            </a:r>
            <a:r>
              <a:rPr lang="en-US" sz="1800" dirty="0"/>
              <a:t> is a collaborative effort whose utility is directly related to the efforts of previous DEVELOP participants.</a:t>
            </a:r>
          </a:p>
          <a:p>
            <a:pPr marL="285750" indent="-285750">
              <a:spcBef>
                <a:spcPts val="0"/>
              </a:spcBef>
              <a:spcAft>
                <a:spcPts val="600"/>
              </a:spcAft>
              <a:buClr>
                <a:srgbClr val="EF282F"/>
              </a:buClr>
              <a:buFont typeface="Webdings" panose="05030102010509060703" pitchFamily="18" charset="2"/>
              <a:buChar char="4"/>
            </a:pPr>
            <a:r>
              <a:rPr lang="en-US" sz="1800" dirty="0" err="1"/>
              <a:t>DEVELOPedia</a:t>
            </a:r>
            <a:r>
              <a:rPr lang="en-US" sz="1800" dirty="0"/>
              <a:t> is a living document, constantly adapting to meet the needs of the NASA DEVELOP National Program and the people that make the program great (That’s you!).</a:t>
            </a:r>
          </a:p>
          <a:p>
            <a:pPr marL="285750" indent="-285750">
              <a:spcBef>
                <a:spcPts val="0"/>
              </a:spcBef>
              <a:spcAft>
                <a:spcPts val="600"/>
              </a:spcAft>
              <a:buClr>
                <a:srgbClr val="EF282F"/>
              </a:buClr>
              <a:buFont typeface="Webdings" panose="05030102010509060703" pitchFamily="18" charset="2"/>
              <a:buChar char="4"/>
            </a:pPr>
            <a:r>
              <a:rPr lang="en-US" sz="1800" dirty="0" smtClean="0"/>
              <a:t>Training </a:t>
            </a:r>
            <a:r>
              <a:rPr lang="en-US" sz="1800" dirty="0"/>
              <a:t>Resources </a:t>
            </a:r>
            <a:r>
              <a:rPr lang="en-US" sz="1800" dirty="0" smtClean="0"/>
              <a:t>Homepage: </a:t>
            </a:r>
            <a:r>
              <a:rPr lang="en-US" sz="1400" dirty="0" smtClean="0">
                <a:hlinkClick r:id="rId4"/>
              </a:rPr>
              <a:t>http</a:t>
            </a:r>
            <a:r>
              <a:rPr lang="en-US" sz="1400" dirty="0">
                <a:hlinkClick r:id="rId4"/>
              </a:rPr>
              <a:t>://</a:t>
            </a:r>
            <a:r>
              <a:rPr lang="en-US" sz="1400" dirty="0" smtClean="0">
                <a:hlinkClick r:id="rId4"/>
              </a:rPr>
              <a:t>www.devpedia.developexchange.com/dp/index.php?title=Training_Resources_Homepage</a:t>
            </a:r>
            <a:r>
              <a:rPr lang="en-US" sz="1400" dirty="0" smtClean="0"/>
              <a:t> </a:t>
            </a:r>
            <a:endParaRPr lang="en-US" sz="1400" dirty="0"/>
          </a:p>
          <a:p>
            <a:pPr marL="742950" lvl="1" indent="-285750">
              <a:spcBef>
                <a:spcPts val="0"/>
              </a:spcBef>
              <a:spcAft>
                <a:spcPts val="600"/>
              </a:spcAft>
              <a:buClr>
                <a:srgbClr val="EF282F"/>
              </a:buClr>
              <a:buFont typeface="Arial" panose="020B0604020202020204" pitchFamily="34" charset="0"/>
              <a:buChar char="•"/>
            </a:pPr>
            <a:r>
              <a:rPr lang="en-US" sz="1600" dirty="0"/>
              <a:t>Geospatial Programs and Methods</a:t>
            </a:r>
          </a:p>
          <a:p>
            <a:pPr marL="742950" lvl="1" indent="-285750">
              <a:spcBef>
                <a:spcPts val="0"/>
              </a:spcBef>
              <a:spcAft>
                <a:spcPts val="600"/>
              </a:spcAft>
              <a:buClr>
                <a:srgbClr val="EF282F"/>
              </a:buClr>
              <a:buFont typeface="Arial" panose="020B0604020202020204" pitchFamily="34" charset="0"/>
              <a:buChar char="•"/>
            </a:pPr>
            <a:r>
              <a:rPr lang="en-US" sz="1600" dirty="0"/>
              <a:t>Remote Sensing</a:t>
            </a:r>
          </a:p>
          <a:p>
            <a:pPr marL="742950" lvl="1" indent="-285750">
              <a:spcBef>
                <a:spcPts val="0"/>
              </a:spcBef>
              <a:spcAft>
                <a:spcPts val="600"/>
              </a:spcAft>
              <a:buClr>
                <a:srgbClr val="EF282F"/>
              </a:buClr>
              <a:buFont typeface="Arial" panose="020B0604020202020204" pitchFamily="34" charset="0"/>
              <a:buChar char="•"/>
            </a:pPr>
            <a:r>
              <a:rPr lang="en-US" sz="1600" dirty="0"/>
              <a:t>Code and Programming Tutorials</a:t>
            </a:r>
          </a:p>
          <a:p>
            <a:pPr marL="742950" lvl="1" indent="-285750">
              <a:spcBef>
                <a:spcPts val="0"/>
              </a:spcBef>
              <a:spcAft>
                <a:spcPts val="600"/>
              </a:spcAft>
              <a:buClr>
                <a:srgbClr val="EF282F"/>
              </a:buClr>
              <a:buFont typeface="Arial" panose="020B0604020202020204" pitchFamily="34" charset="0"/>
              <a:buChar char="•"/>
            </a:pPr>
            <a:r>
              <a:rPr lang="en-US" sz="1600" dirty="0"/>
              <a:t>Technical Skill Development</a:t>
            </a:r>
          </a:p>
          <a:p>
            <a:pPr marL="742950" lvl="1" indent="-285750">
              <a:spcBef>
                <a:spcPts val="0"/>
              </a:spcBef>
              <a:spcAft>
                <a:spcPts val="600"/>
              </a:spcAft>
              <a:buClr>
                <a:srgbClr val="EF282F"/>
              </a:buClr>
              <a:buFont typeface="Arial" panose="020B0604020202020204" pitchFamily="34" charset="0"/>
              <a:buChar char="•"/>
            </a:pPr>
            <a:r>
              <a:rPr lang="en-US" sz="1600" dirty="0"/>
              <a:t>Professional Development: </a:t>
            </a:r>
            <a:r>
              <a:rPr lang="en-US" sz="1600" dirty="0" err="1"/>
              <a:t>EdX</a:t>
            </a:r>
            <a:r>
              <a:rPr lang="en-US" sz="1600" dirty="0"/>
              <a:t> Classes, Coursera Classes, Alison Classes</a:t>
            </a:r>
          </a:p>
          <a:p>
            <a:pPr marL="742950" lvl="1" indent="-285750">
              <a:spcBef>
                <a:spcPts val="0"/>
              </a:spcBef>
              <a:spcAft>
                <a:spcPts val="600"/>
              </a:spcAft>
              <a:buClr>
                <a:srgbClr val="EF282F"/>
              </a:buClr>
              <a:buFont typeface="Arial" panose="020B0604020202020204" pitchFamily="34" charset="0"/>
              <a:buChar char="•"/>
            </a:pPr>
            <a:endParaRPr lang="en-US" sz="1600" dirty="0" smtClean="0"/>
          </a:p>
        </p:txBody>
      </p:sp>
      <p:sp>
        <p:nvSpPr>
          <p:cNvPr id="22" name="Rectangle 21"/>
          <p:cNvSpPr/>
          <p:nvPr/>
        </p:nvSpPr>
        <p:spPr>
          <a:xfrm>
            <a:off x="219376" y="6401115"/>
            <a:ext cx="5397632" cy="369332"/>
          </a:xfrm>
          <a:prstGeom prst="rect">
            <a:avLst/>
          </a:prstGeom>
        </p:spPr>
        <p:txBody>
          <a:bodyPr wrap="none">
            <a:spAutoFit/>
          </a:bodyPr>
          <a:lstStyle/>
          <a:p>
            <a:pPr algn="ctr"/>
            <a:r>
              <a:rPr lang="en-US" dirty="0">
                <a:solidFill>
                  <a:srgbClr val="EF282F"/>
                </a:solidFill>
                <a:latin typeface="Century Gothic" panose="020B0502020202020204" pitchFamily="34" charset="0"/>
              </a:rPr>
              <a:t>http://www.devpedia.developexchange.com</a:t>
            </a:r>
          </a:p>
        </p:txBody>
      </p:sp>
      <p:sp>
        <p:nvSpPr>
          <p:cNvPr id="24" name="Rectangle 23"/>
          <p:cNvSpPr/>
          <p:nvPr/>
        </p:nvSpPr>
        <p:spPr>
          <a:xfrm>
            <a:off x="7341040" y="136663"/>
            <a:ext cx="2743228" cy="707886"/>
          </a:xfrm>
          <a:prstGeom prst="rect">
            <a:avLst/>
          </a:prstGeom>
        </p:spPr>
        <p:txBody>
          <a:bodyPr wrap="square">
            <a:spAutoFit/>
          </a:bodyPr>
          <a:lstStyle/>
          <a:p>
            <a:pPr algn="ctr"/>
            <a:r>
              <a:rPr lang="en-US" sz="2000" dirty="0" smtClean="0">
                <a:solidFill>
                  <a:schemeClr val="tx1">
                    <a:lumMod val="75000"/>
                    <a:lumOff val="25000"/>
                  </a:schemeClr>
                </a:solidFill>
                <a:latin typeface="Century Gothic" panose="020B0502020202020204" pitchFamily="34" charset="0"/>
              </a:rPr>
              <a:t>POCs </a:t>
            </a:r>
            <a:r>
              <a:rPr lang="en-US" sz="2000" dirty="0">
                <a:solidFill>
                  <a:schemeClr val="tx1">
                    <a:lumMod val="75000"/>
                    <a:lumOff val="25000"/>
                  </a:schemeClr>
                </a:solidFill>
                <a:latin typeface="Century Gothic" panose="020B0502020202020204" pitchFamily="34" charset="0"/>
              </a:rPr>
              <a:t>– Jordan </a:t>
            </a:r>
            <a:r>
              <a:rPr lang="en-US" sz="2000" dirty="0" err="1" smtClean="0">
                <a:solidFill>
                  <a:schemeClr val="tx1">
                    <a:lumMod val="75000"/>
                    <a:lumOff val="25000"/>
                  </a:schemeClr>
                </a:solidFill>
                <a:latin typeface="Century Gothic" panose="020B0502020202020204" pitchFamily="34" charset="0"/>
              </a:rPr>
              <a:t>Vaa</a:t>
            </a:r>
            <a:r>
              <a:rPr lang="en-US" sz="2000" dirty="0" smtClean="0">
                <a:solidFill>
                  <a:schemeClr val="tx1">
                    <a:lumMod val="75000"/>
                    <a:lumOff val="25000"/>
                  </a:schemeClr>
                </a:solidFill>
                <a:latin typeface="Century Gothic" panose="020B0502020202020204" pitchFamily="34" charset="0"/>
              </a:rPr>
              <a:t> &amp; </a:t>
            </a:r>
            <a:r>
              <a:rPr lang="en-US" sz="2000" dirty="0" err="1" smtClean="0">
                <a:solidFill>
                  <a:schemeClr val="tx1">
                    <a:lumMod val="75000"/>
                    <a:lumOff val="25000"/>
                  </a:schemeClr>
                </a:solidFill>
                <a:latin typeface="Century Gothic" panose="020B0502020202020204" pitchFamily="34" charset="0"/>
              </a:rPr>
              <a:t>Madi</a:t>
            </a:r>
            <a:r>
              <a:rPr lang="en-US" sz="2000" dirty="0" smtClean="0">
                <a:solidFill>
                  <a:schemeClr val="tx1">
                    <a:lumMod val="75000"/>
                    <a:lumOff val="25000"/>
                  </a:schemeClr>
                </a:solidFill>
                <a:latin typeface="Century Gothic" panose="020B0502020202020204" pitchFamily="34" charset="0"/>
              </a:rPr>
              <a:t> Broddle</a:t>
            </a:r>
            <a:endParaRPr lang="en-US" sz="20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910174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sz="4000" dirty="0" smtClean="0">
                <a:solidFill>
                  <a:srgbClr val="EF282F"/>
                </a:solidFill>
              </a:rPr>
              <a:t>D</a:t>
            </a:r>
            <a:r>
              <a:rPr lang="en-US" sz="4000" dirty="0" smtClean="0">
                <a:solidFill>
                  <a:srgbClr val="0061AA"/>
                </a:solidFill>
              </a:rPr>
              <a:t>EVELOP </a:t>
            </a:r>
            <a:r>
              <a:rPr lang="en-US" sz="4000" dirty="0" smtClean="0">
                <a:solidFill>
                  <a:srgbClr val="EF282F"/>
                </a:solidFill>
              </a:rPr>
              <a:t>E</a:t>
            </a:r>
            <a:r>
              <a:rPr lang="en-US" sz="4000" dirty="0" smtClean="0">
                <a:solidFill>
                  <a:srgbClr val="0061AA"/>
                </a:solidFill>
              </a:rPr>
              <a:t>arth </a:t>
            </a:r>
            <a:r>
              <a:rPr lang="en-US" sz="4000" dirty="0" smtClean="0">
                <a:solidFill>
                  <a:srgbClr val="EF282F"/>
                </a:solidFill>
              </a:rPr>
              <a:t>S</a:t>
            </a:r>
            <a:r>
              <a:rPr lang="en-US" sz="4000" dirty="0" smtClean="0">
                <a:solidFill>
                  <a:srgbClr val="0061AA"/>
                </a:solidFill>
              </a:rPr>
              <a:t>cience </a:t>
            </a:r>
            <a:r>
              <a:rPr lang="en-US" sz="4000" dirty="0" smtClean="0">
                <a:solidFill>
                  <a:srgbClr val="EF282F"/>
                </a:solidFill>
              </a:rPr>
              <a:t>C</a:t>
            </a:r>
            <a:r>
              <a:rPr lang="en-US" sz="4000" dirty="0" smtClean="0">
                <a:solidFill>
                  <a:srgbClr val="0061AA"/>
                </a:solidFill>
              </a:rPr>
              <a:t>ollaborative</a:t>
            </a:r>
            <a:endParaRPr lang="en-US" sz="4000"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407846" y="1240319"/>
            <a:ext cx="9426436" cy="15004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A forum for software, geospatial, and coding questions</a:t>
            </a:r>
          </a:p>
          <a:p>
            <a:pPr marL="285750" indent="-285750">
              <a:spcBef>
                <a:spcPts val="0"/>
              </a:spcBef>
              <a:spcAft>
                <a:spcPts val="1800"/>
              </a:spcAft>
              <a:buClr>
                <a:srgbClr val="EF282F"/>
              </a:buClr>
              <a:buFont typeface="Webdings" panose="05030102010509060703" pitchFamily="18" charset="2"/>
              <a:buChar char="4"/>
            </a:pPr>
            <a:r>
              <a:rPr lang="en-US" sz="1800" dirty="0" smtClean="0"/>
              <a:t>Can </a:t>
            </a:r>
            <a:r>
              <a:rPr lang="en-US" sz="1800" dirty="0"/>
              <a:t>email forum directly like a regular email address</a:t>
            </a:r>
          </a:p>
          <a:p>
            <a:pPr marL="285750" indent="-285750">
              <a:spcBef>
                <a:spcPts val="0"/>
              </a:spcBef>
              <a:spcAft>
                <a:spcPts val="1800"/>
              </a:spcAft>
              <a:buClr>
                <a:srgbClr val="EF282F"/>
              </a:buClr>
              <a:buFont typeface="Webdings" panose="05030102010509060703" pitchFamily="18" charset="2"/>
              <a:buChar char="4"/>
            </a:pPr>
            <a:r>
              <a:rPr lang="en-US" sz="1800" dirty="0" smtClean="0"/>
              <a:t>Moderated </a:t>
            </a:r>
            <a:r>
              <a:rPr lang="en-US" sz="1800" dirty="0"/>
              <a:t>by the </a:t>
            </a:r>
            <a:r>
              <a:rPr lang="en-US" sz="1800" dirty="0" err="1"/>
              <a:t>Geoinformatics</a:t>
            </a:r>
            <a:r>
              <a:rPr lang="en-US" sz="1800" dirty="0"/>
              <a:t> Team</a:t>
            </a:r>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pic>
        <p:nvPicPr>
          <p:cNvPr id="40" name="Content Placeholder 3"/>
          <p:cNvPicPr>
            <a:picLocks noChangeAspect="1"/>
          </p:cNvPicPr>
          <p:nvPr/>
        </p:nvPicPr>
        <p:blipFill rotWithShape="1">
          <a:blip r:embed="rId4" cstate="screen">
            <a:extLst>
              <a:ext uri="{28A0092B-C50C-407E-A947-70E740481C1C}">
                <a14:useLocalDpi xmlns:a14="http://schemas.microsoft.com/office/drawing/2010/main"/>
              </a:ext>
            </a:extLst>
          </a:blip>
          <a:srcRect b="11770"/>
          <a:stretch/>
        </p:blipFill>
        <p:spPr>
          <a:xfrm>
            <a:off x="2482166" y="2979124"/>
            <a:ext cx="7286530" cy="3583014"/>
          </a:xfrm>
          <a:prstGeom prst="rect">
            <a:avLst/>
          </a:prstGeom>
          <a:ln w="28575">
            <a:solidFill>
              <a:srgbClr val="538BC3"/>
            </a:solidFill>
            <a:prstDash val="sysDash"/>
          </a:ln>
        </p:spPr>
      </p:pic>
      <p:sp>
        <p:nvSpPr>
          <p:cNvPr id="41" name="TextBox 40"/>
          <p:cNvSpPr txBox="1"/>
          <p:nvPr/>
        </p:nvSpPr>
        <p:spPr>
          <a:xfrm>
            <a:off x="625053" y="2979124"/>
            <a:ext cx="1733349" cy="1569660"/>
          </a:xfrm>
          <a:prstGeom prst="rect">
            <a:avLst/>
          </a:prstGeom>
          <a:noFill/>
        </p:spPr>
        <p:txBody>
          <a:bodyPr wrap="square" rtlCol="0">
            <a:spAutoFit/>
          </a:bodyPr>
          <a:lstStyle/>
          <a:p>
            <a:pPr algn="r"/>
            <a:r>
              <a:rPr lang="en-US" sz="1600" b="1" dirty="0" smtClean="0">
                <a:solidFill>
                  <a:schemeClr val="tx1">
                    <a:lumMod val="75000"/>
                    <a:lumOff val="25000"/>
                  </a:schemeClr>
                </a:solidFill>
                <a:latin typeface="Century Gothic" charset="0"/>
                <a:ea typeface="Century Gothic" charset="0"/>
                <a:cs typeface="Century Gothic" charset="0"/>
              </a:rPr>
              <a:t>Copy link, go join, and bookmark the DESC on your favorite browser! </a:t>
            </a:r>
            <a:endParaRPr lang="en-US" sz="1600" b="1" dirty="0">
              <a:solidFill>
                <a:schemeClr val="tx1">
                  <a:lumMod val="75000"/>
                  <a:lumOff val="25000"/>
                </a:schemeClr>
              </a:solidFill>
              <a:latin typeface="Century Gothic" charset="0"/>
              <a:ea typeface="Century Gothic" charset="0"/>
              <a:cs typeface="Century Gothic" charset="0"/>
            </a:endParaRPr>
          </a:p>
        </p:txBody>
      </p:sp>
      <p:sp>
        <p:nvSpPr>
          <p:cNvPr id="44" name="Rectangle 43">
            <a:hlinkClick r:id="rId5"/>
          </p:cNvPr>
          <p:cNvSpPr/>
          <p:nvPr/>
        </p:nvSpPr>
        <p:spPr>
          <a:xfrm>
            <a:off x="446489" y="5147226"/>
            <a:ext cx="1865192" cy="830997"/>
          </a:xfrm>
          <a:prstGeom prst="rect">
            <a:avLst/>
          </a:prstGeom>
        </p:spPr>
        <p:txBody>
          <a:bodyPr wrap="square">
            <a:spAutoFit/>
          </a:bodyPr>
          <a:lstStyle/>
          <a:p>
            <a:r>
              <a:rPr lang="en-US" sz="1600" b="1" dirty="0">
                <a:solidFill>
                  <a:schemeClr val="accent6">
                    <a:lumMod val="75000"/>
                  </a:schemeClr>
                </a:solidFill>
                <a:latin typeface="Century Gothic" charset="0"/>
                <a:ea typeface="Century Gothic" charset="0"/>
                <a:cs typeface="Century Gothic" charset="0"/>
                <a:hlinkClick r:id="rId5"/>
              </a:rPr>
              <a:t>https://groups.google.com/d/forum/developesc</a:t>
            </a:r>
            <a:endParaRPr lang="en-US" sz="1600" dirty="0">
              <a:solidFill>
                <a:schemeClr val="accent6">
                  <a:lumMod val="75000"/>
                </a:schemeClr>
              </a:solidFill>
              <a:latin typeface="Century Gothic" charset="0"/>
              <a:ea typeface="Century Gothic" charset="0"/>
              <a:cs typeface="Century Gothic" charset="0"/>
            </a:endParaRPr>
          </a:p>
        </p:txBody>
      </p:sp>
      <p:sp>
        <p:nvSpPr>
          <p:cNvPr id="47" name="Right Arrow 46"/>
          <p:cNvSpPr/>
          <p:nvPr/>
        </p:nvSpPr>
        <p:spPr>
          <a:xfrm rot="6390836">
            <a:off x="1431127" y="4747977"/>
            <a:ext cx="452845" cy="200055"/>
          </a:xfrm>
          <a:prstGeom prst="rightArrow">
            <a:avLst/>
          </a:prstGeom>
          <a:solidFill>
            <a:srgbClr val="00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94471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p:cNvPicPr>
            <a:picLocks noChangeAspect="1"/>
          </p:cNvPicPr>
          <p:nvPr/>
        </p:nvPicPr>
        <p:blipFill>
          <a:blip r:embed="rId2" cstate="screen">
            <a:duotone>
              <a:srgbClr val="FFC000">
                <a:shade val="45000"/>
                <a:satMod val="135000"/>
              </a:srgbClr>
              <a:prstClr val="white"/>
            </a:duotone>
            <a:extLst>
              <a:ext uri="{28A0092B-C50C-407E-A947-70E740481C1C}">
                <a14:useLocalDpi xmlns:a14="http://schemas.microsoft.com/office/drawing/2010/main"/>
              </a:ext>
            </a:extLst>
          </a:blip>
          <a:stretch>
            <a:fillRect/>
          </a:stretch>
        </p:blipFill>
        <p:spPr>
          <a:xfrm>
            <a:off x="5941720" y="5597469"/>
            <a:ext cx="1005168" cy="1005840"/>
          </a:xfrm>
          <a:prstGeom prst="rect">
            <a:avLst/>
          </a:prstGeom>
        </p:spPr>
      </p:pic>
      <p:pic>
        <p:nvPicPr>
          <p:cNvPr id="47" name="Picture 46"/>
          <p:cNvPicPr>
            <a:picLocks noChangeAspect="1"/>
          </p:cNvPicPr>
          <p:nvPr/>
        </p:nvPicPr>
        <p:blipFill rotWithShape="1">
          <a:blip r:embed="rId3" cstate="print">
            <a:extLst>
              <a:ext uri="{28A0092B-C50C-407E-A947-70E740481C1C}">
                <a14:useLocalDpi xmlns:a14="http://schemas.microsoft.com/office/drawing/2010/main" val="0"/>
              </a:ext>
            </a:extLst>
          </a:blip>
          <a:srcRect t="28368" b="34637"/>
          <a:stretch/>
        </p:blipFill>
        <p:spPr>
          <a:xfrm rot="5400000">
            <a:off x="7714587" y="2395079"/>
            <a:ext cx="6872492" cy="208233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Fellow Class</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22" name="Content Placeholder 3"/>
          <p:cNvSpPr txBox="1">
            <a:spLocks/>
          </p:cNvSpPr>
          <p:nvPr/>
        </p:nvSpPr>
        <p:spPr>
          <a:xfrm>
            <a:off x="4921140" y="3133696"/>
            <a:ext cx="1713046" cy="58560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200" b="1" i="1" dirty="0" err="1">
                <a:solidFill>
                  <a:prstClr val="black">
                    <a:lumMod val="75000"/>
                    <a:lumOff val="25000"/>
                  </a:prstClr>
                </a:solidFill>
                <a:latin typeface="Century Gothic" panose="020F0302020204030204"/>
              </a:rPr>
              <a:t>Neda</a:t>
            </a:r>
            <a:r>
              <a:rPr lang="en-US" sz="1200" b="1" i="1" dirty="0">
                <a:solidFill>
                  <a:prstClr val="black">
                    <a:lumMod val="75000"/>
                    <a:lumOff val="25000"/>
                  </a:prstClr>
                </a:solidFill>
                <a:latin typeface="Century Gothic" panose="020F0302020204030204"/>
              </a:rPr>
              <a:t> </a:t>
            </a:r>
            <a:r>
              <a:rPr lang="en-US" sz="1200" b="1" i="1" dirty="0" err="1">
                <a:solidFill>
                  <a:prstClr val="black">
                    <a:lumMod val="75000"/>
                    <a:lumOff val="25000"/>
                  </a:prstClr>
                </a:solidFill>
                <a:latin typeface="Century Gothic" panose="020F0302020204030204"/>
              </a:rPr>
              <a:t>Kasraee</a:t>
            </a:r>
            <a:endParaRPr lang="en-US" sz="1200" b="1" i="1" dirty="0">
              <a:solidFill>
                <a:prstClr val="black">
                  <a:lumMod val="75000"/>
                  <a:lumOff val="25000"/>
                </a:prstClr>
              </a:solidFill>
              <a:latin typeface="Century Gothic" panose="020F0302020204030204"/>
            </a:endParaRPr>
          </a:p>
          <a:p>
            <a:pPr marL="0" indent="0">
              <a:spcBef>
                <a:spcPts val="0"/>
              </a:spcBef>
              <a:buNone/>
            </a:pPr>
            <a:r>
              <a:rPr lang="en-US" sz="1200" i="1" dirty="0">
                <a:solidFill>
                  <a:prstClr val="black">
                    <a:lumMod val="75000"/>
                    <a:lumOff val="25000"/>
                  </a:prstClr>
                </a:solidFill>
                <a:latin typeface="Century Gothic" panose="020F0302020204030204"/>
              </a:rPr>
              <a:t>California </a:t>
            </a:r>
            <a:r>
              <a:rPr lang="en-US" sz="1200" i="1" dirty="0" smtClean="0">
                <a:solidFill>
                  <a:prstClr val="black">
                    <a:lumMod val="75000"/>
                    <a:lumOff val="25000"/>
                  </a:prstClr>
                </a:solidFill>
                <a:latin typeface="Century Gothic" panose="020F0302020204030204"/>
              </a:rPr>
              <a:t>– JPL</a:t>
            </a:r>
            <a:endParaRPr lang="en-US" sz="1200" i="1" dirty="0">
              <a:solidFill>
                <a:prstClr val="black">
                  <a:lumMod val="75000"/>
                  <a:lumOff val="25000"/>
                </a:prstClr>
              </a:solidFill>
              <a:latin typeface="Century Gothic" panose="020F0302020204030204"/>
            </a:endParaRPr>
          </a:p>
          <a:p>
            <a:pPr marL="0" indent="0">
              <a:spcBef>
                <a:spcPts val="0"/>
              </a:spcBef>
              <a:buNone/>
            </a:pPr>
            <a:r>
              <a:rPr lang="en-US" sz="1200" i="1" dirty="0">
                <a:solidFill>
                  <a:prstClr val="black">
                    <a:lumMod val="75000"/>
                    <a:lumOff val="25000"/>
                  </a:prstClr>
                </a:solidFill>
                <a:latin typeface="Century Gothic" panose="020F0302020204030204"/>
              </a:rPr>
              <a:t>IA Fellow</a:t>
            </a:r>
            <a:endParaRPr lang="en-US" sz="1400" i="1" dirty="0">
              <a:solidFill>
                <a:prstClr val="black">
                  <a:lumMod val="75000"/>
                  <a:lumOff val="25000"/>
                </a:prstClr>
              </a:solidFill>
              <a:latin typeface="Century Gothic" panose="020F0302020204030204"/>
            </a:endParaRPr>
          </a:p>
        </p:txBody>
      </p:sp>
      <p:pic>
        <p:nvPicPr>
          <p:cNvPr id="24" name="Picture 23"/>
          <p:cNvPicPr>
            <a:picLocks noChangeAspect="1"/>
          </p:cNvPicPr>
          <p:nvPr/>
        </p:nvPicPr>
        <p:blipFill>
          <a:blip r:embed="rId2" cstate="screen">
            <a:duotone>
              <a:srgbClr val="ED7D31">
                <a:shade val="45000"/>
                <a:satMod val="135000"/>
              </a:srgbClr>
              <a:prstClr val="white"/>
            </a:duotone>
            <a:extLst>
              <a:ext uri="{28A0092B-C50C-407E-A947-70E740481C1C}">
                <a14:useLocalDpi xmlns:a14="http://schemas.microsoft.com/office/drawing/2010/main"/>
              </a:ext>
            </a:extLst>
          </a:blip>
          <a:stretch>
            <a:fillRect/>
          </a:stretch>
        </p:blipFill>
        <p:spPr>
          <a:xfrm>
            <a:off x="2006721" y="4538492"/>
            <a:ext cx="1005168" cy="1005840"/>
          </a:xfrm>
          <a:prstGeom prst="rect">
            <a:avLst/>
          </a:prstGeom>
        </p:spPr>
      </p:pic>
      <p:pic>
        <p:nvPicPr>
          <p:cNvPr id="42" name="Picture 4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97825" y="4629932"/>
            <a:ext cx="822960" cy="822960"/>
          </a:xfrm>
          <a:prstGeom prst="ellipse">
            <a:avLst/>
          </a:prstGeom>
        </p:spPr>
      </p:pic>
      <p:sp>
        <p:nvSpPr>
          <p:cNvPr id="43" name="Content Placeholder 3"/>
          <p:cNvSpPr txBox="1">
            <a:spLocks/>
          </p:cNvSpPr>
          <p:nvPr/>
        </p:nvSpPr>
        <p:spPr>
          <a:xfrm>
            <a:off x="3066050" y="4685118"/>
            <a:ext cx="1685569" cy="712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200" b="1" i="1" dirty="0" smtClean="0">
                <a:solidFill>
                  <a:schemeClr val="tx1">
                    <a:lumMod val="75000"/>
                    <a:lumOff val="25000"/>
                  </a:schemeClr>
                </a:solidFill>
                <a:latin typeface="Century Gothic" panose="020F0302020204030204"/>
              </a:rPr>
              <a:t>Austin Stone</a:t>
            </a:r>
          </a:p>
          <a:p>
            <a:pPr marL="0" indent="0">
              <a:spcBef>
                <a:spcPts val="0"/>
              </a:spcBef>
              <a:buFont typeface="Arial" panose="020B0604020202020204" pitchFamily="34" charset="0"/>
              <a:buNone/>
            </a:pPr>
            <a:r>
              <a:rPr lang="en-US" sz="1100" i="1" dirty="0" smtClean="0">
                <a:solidFill>
                  <a:schemeClr val="tx1">
                    <a:lumMod val="75000"/>
                    <a:lumOff val="25000"/>
                  </a:schemeClr>
                </a:solidFill>
                <a:latin typeface="Century Gothic" panose="020F0302020204030204"/>
              </a:rPr>
              <a:t>Virginia – Langley</a:t>
            </a:r>
          </a:p>
          <a:p>
            <a:pPr marL="0" indent="0">
              <a:spcBef>
                <a:spcPts val="0"/>
              </a:spcBef>
              <a:buFont typeface="Arial" panose="020B0604020202020204" pitchFamily="34" charset="0"/>
              <a:buNone/>
            </a:pPr>
            <a:r>
              <a:rPr lang="en-US" sz="1100" i="1" dirty="0" err="1" smtClean="0">
                <a:solidFill>
                  <a:schemeClr val="tx1">
                    <a:lumMod val="75000"/>
                    <a:lumOff val="25000"/>
                  </a:schemeClr>
                </a:solidFill>
                <a:latin typeface="Century Gothic" panose="020F0302020204030204"/>
              </a:rPr>
              <a:t>Comm</a:t>
            </a:r>
            <a:r>
              <a:rPr lang="en-US" sz="1100" i="1" dirty="0" smtClean="0">
                <a:solidFill>
                  <a:schemeClr val="tx1">
                    <a:lumMod val="75000"/>
                    <a:lumOff val="25000"/>
                  </a:schemeClr>
                </a:solidFill>
                <a:latin typeface="Century Gothic" panose="020F0302020204030204"/>
              </a:rPr>
              <a:t> Senior Fellow</a:t>
            </a:r>
            <a:endParaRPr lang="en-US" sz="1200" i="1" dirty="0">
              <a:solidFill>
                <a:schemeClr val="tx1">
                  <a:lumMod val="75000"/>
                  <a:lumOff val="25000"/>
                </a:schemeClr>
              </a:solidFill>
              <a:latin typeface="Century Gothic" panose="020F0302020204030204"/>
            </a:endParaRPr>
          </a:p>
        </p:txBody>
      </p:sp>
      <p:grpSp>
        <p:nvGrpSpPr>
          <p:cNvPr id="44" name="Group 43"/>
          <p:cNvGrpSpPr/>
          <p:nvPr/>
        </p:nvGrpSpPr>
        <p:grpSpPr>
          <a:xfrm>
            <a:off x="3892339" y="1901885"/>
            <a:ext cx="1005168" cy="1005840"/>
            <a:chOff x="8624141" y="4630221"/>
            <a:chExt cx="1005168" cy="1005840"/>
          </a:xfrm>
        </p:grpSpPr>
        <p:pic>
          <p:nvPicPr>
            <p:cNvPr id="45" name="Picture 44"/>
            <p:cNvPicPr>
              <a:picLocks noChangeAspect="1"/>
            </p:cNvPicPr>
            <p:nvPr/>
          </p:nvPicPr>
          <p:blipFill>
            <a:blip r:embed="rId2" cstate="screen">
              <a:duotone>
                <a:srgbClr val="70AD47">
                  <a:shade val="45000"/>
                  <a:satMod val="135000"/>
                </a:srgbClr>
                <a:prstClr val="white"/>
              </a:duotone>
              <a:extLst>
                <a:ext uri="{28A0092B-C50C-407E-A947-70E740481C1C}">
                  <a14:useLocalDpi xmlns:a14="http://schemas.microsoft.com/office/drawing/2010/main"/>
                </a:ext>
              </a:extLst>
            </a:blip>
            <a:stretch>
              <a:fillRect/>
            </a:stretch>
          </p:blipFill>
          <p:spPr>
            <a:xfrm>
              <a:off x="8624141" y="4630221"/>
              <a:ext cx="1005168" cy="1005840"/>
            </a:xfrm>
            <a:prstGeom prst="rect">
              <a:avLst/>
            </a:prstGeom>
          </p:spPr>
        </p:pic>
        <p:pic>
          <p:nvPicPr>
            <p:cNvPr id="46" name="Picture 4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15245" y="4721661"/>
              <a:ext cx="822960" cy="822960"/>
            </a:xfrm>
            <a:prstGeom prst="rect">
              <a:avLst/>
            </a:prstGeom>
          </p:spPr>
        </p:pic>
      </p:grpSp>
      <p:sp>
        <p:nvSpPr>
          <p:cNvPr id="48" name="Content Placeholder 3"/>
          <p:cNvSpPr txBox="1">
            <a:spLocks/>
          </p:cNvSpPr>
          <p:nvPr/>
        </p:nvSpPr>
        <p:spPr>
          <a:xfrm>
            <a:off x="4921140" y="1911146"/>
            <a:ext cx="1614154" cy="987318"/>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200" b="1" i="1" dirty="0">
                <a:solidFill>
                  <a:schemeClr val="tx1">
                    <a:lumMod val="75000"/>
                    <a:lumOff val="25000"/>
                  </a:schemeClr>
                </a:solidFill>
                <a:latin typeface="Century Gothic" panose="020F0302020204030204"/>
              </a:rPr>
              <a:t>Danielle Quick</a:t>
            </a:r>
          </a:p>
          <a:p>
            <a:pPr marL="0" indent="0">
              <a:spcBef>
                <a:spcPts val="0"/>
              </a:spcBef>
              <a:buFont typeface="Arial" panose="020B0604020202020204" pitchFamily="34" charset="0"/>
              <a:buNone/>
            </a:pPr>
            <a:r>
              <a:rPr lang="en-US" sz="1100" i="1" dirty="0" smtClean="0">
                <a:solidFill>
                  <a:schemeClr val="tx1">
                    <a:lumMod val="75000"/>
                    <a:lumOff val="25000"/>
                  </a:schemeClr>
                </a:solidFill>
                <a:latin typeface="Century Gothic" panose="020F0302020204030204"/>
              </a:rPr>
              <a:t>Virginia – Langley </a:t>
            </a:r>
          </a:p>
          <a:p>
            <a:pPr marL="0" indent="0">
              <a:spcBef>
                <a:spcPts val="0"/>
              </a:spcBef>
              <a:buFont typeface="Arial" panose="020B0604020202020204" pitchFamily="34" charset="0"/>
              <a:buNone/>
            </a:pPr>
            <a:r>
              <a:rPr lang="en-US" sz="1100" i="1" dirty="0" smtClean="0">
                <a:solidFill>
                  <a:schemeClr val="tx1">
                    <a:lumMod val="75000"/>
                    <a:lumOff val="25000"/>
                  </a:schemeClr>
                </a:solidFill>
                <a:latin typeface="Century Gothic" panose="020F0302020204030204"/>
              </a:rPr>
              <a:t>IA Senior Fellow</a:t>
            </a:r>
            <a:endParaRPr lang="en-US" sz="1100" i="1" dirty="0">
              <a:solidFill>
                <a:schemeClr val="tx1">
                  <a:lumMod val="75000"/>
                  <a:lumOff val="25000"/>
                </a:schemeClr>
              </a:solidFill>
              <a:latin typeface="Century Gothic" panose="020F0302020204030204"/>
            </a:endParaRPr>
          </a:p>
        </p:txBody>
      </p:sp>
      <p:grpSp>
        <p:nvGrpSpPr>
          <p:cNvPr id="49" name="Group 48"/>
          <p:cNvGrpSpPr/>
          <p:nvPr/>
        </p:nvGrpSpPr>
        <p:grpSpPr>
          <a:xfrm>
            <a:off x="6877489" y="1906404"/>
            <a:ext cx="1005168" cy="1005840"/>
            <a:chOff x="9771111" y="1042340"/>
            <a:chExt cx="1005168" cy="1005840"/>
          </a:xfrm>
        </p:grpSpPr>
        <p:pic>
          <p:nvPicPr>
            <p:cNvPr id="50" name="Picture 49"/>
            <p:cNvPicPr>
              <a:picLocks noChangeAspect="1"/>
            </p:cNvPicPr>
            <p:nvPr/>
          </p:nvPicPr>
          <p:blipFill>
            <a:blip r:embed="rId7" cstate="screen">
              <a:duotone>
                <a:srgbClr val="A5A5A5">
                  <a:shade val="45000"/>
                  <a:satMod val="135000"/>
                </a:srgbClr>
                <a:prstClr val="white"/>
              </a:duotone>
              <a:extLst>
                <a:ext uri="{28A0092B-C50C-407E-A947-70E740481C1C}">
                  <a14:useLocalDpi xmlns:a14="http://schemas.microsoft.com/office/drawing/2010/main"/>
                </a:ext>
              </a:extLst>
            </a:blip>
            <a:stretch>
              <a:fillRect/>
            </a:stretch>
          </p:blipFill>
          <p:spPr>
            <a:xfrm>
              <a:off x="9771111" y="1042340"/>
              <a:ext cx="1005168" cy="1005840"/>
            </a:xfrm>
            <a:prstGeom prst="rect">
              <a:avLst/>
            </a:prstGeom>
          </p:spPr>
        </p:pic>
        <p:pic>
          <p:nvPicPr>
            <p:cNvPr id="51" name="Picture 50"/>
            <p:cNvPicPr>
              <a:picLocks/>
            </p:cNvPicPr>
            <p:nvPr/>
          </p:nvPicPr>
          <p:blipFill>
            <a:blip r:embed="rId8" cstate="screen">
              <a:extLst>
                <a:ext uri="{28A0092B-C50C-407E-A947-70E740481C1C}">
                  <a14:useLocalDpi xmlns:a14="http://schemas.microsoft.com/office/drawing/2010/main"/>
                </a:ext>
              </a:extLst>
            </a:blip>
            <a:stretch>
              <a:fillRect/>
            </a:stretch>
          </p:blipFill>
          <p:spPr>
            <a:xfrm>
              <a:off x="9862215" y="1133780"/>
              <a:ext cx="822960" cy="822960"/>
            </a:xfrm>
            <a:prstGeom prst="rect">
              <a:avLst/>
            </a:prstGeom>
          </p:spPr>
        </p:pic>
      </p:grpSp>
      <p:sp>
        <p:nvSpPr>
          <p:cNvPr id="52" name="Content Placeholder 3"/>
          <p:cNvSpPr txBox="1">
            <a:spLocks/>
          </p:cNvSpPr>
          <p:nvPr/>
        </p:nvSpPr>
        <p:spPr>
          <a:xfrm>
            <a:off x="7861724" y="1958238"/>
            <a:ext cx="1885941" cy="902173"/>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200" b="1" i="1" dirty="0" smtClean="0">
                <a:solidFill>
                  <a:schemeClr val="tx1">
                    <a:lumMod val="75000"/>
                    <a:lumOff val="25000"/>
                  </a:schemeClr>
                </a:solidFill>
                <a:latin typeface="Century Gothic" panose="020F0302020204030204"/>
              </a:rPr>
              <a:t>Jordan </a:t>
            </a:r>
            <a:r>
              <a:rPr lang="en-US" sz="1200" b="1" i="1" dirty="0" err="1" smtClean="0">
                <a:solidFill>
                  <a:schemeClr val="tx1">
                    <a:lumMod val="75000"/>
                    <a:lumOff val="25000"/>
                  </a:schemeClr>
                </a:solidFill>
                <a:latin typeface="Century Gothic" panose="020F0302020204030204"/>
              </a:rPr>
              <a:t>Vaa</a:t>
            </a:r>
            <a:endParaRPr lang="en-US" sz="1200" b="1" i="1" dirty="0" smtClean="0">
              <a:solidFill>
                <a:schemeClr val="tx1">
                  <a:lumMod val="75000"/>
                  <a:lumOff val="25000"/>
                </a:schemeClr>
              </a:solidFill>
              <a:latin typeface="Century Gothic" panose="020F0302020204030204"/>
            </a:endParaRPr>
          </a:p>
          <a:p>
            <a:pPr marL="0" indent="0">
              <a:spcBef>
                <a:spcPts val="0"/>
              </a:spcBef>
              <a:buFont typeface="Arial" panose="020B0604020202020204" pitchFamily="34" charset="0"/>
              <a:buNone/>
            </a:pPr>
            <a:r>
              <a:rPr lang="en-US" sz="1100" i="1" dirty="0" smtClean="0">
                <a:solidFill>
                  <a:schemeClr val="tx1">
                    <a:lumMod val="75000"/>
                    <a:lumOff val="25000"/>
                  </a:schemeClr>
                </a:solidFill>
                <a:latin typeface="Century Gothic" panose="020F0302020204030204"/>
              </a:rPr>
              <a:t>Virginia – Langley </a:t>
            </a:r>
          </a:p>
          <a:p>
            <a:pPr marL="0" indent="0">
              <a:spcBef>
                <a:spcPts val="0"/>
              </a:spcBef>
              <a:buFont typeface="Arial" panose="020B0604020202020204" pitchFamily="34" charset="0"/>
              <a:buNone/>
            </a:pPr>
            <a:r>
              <a:rPr lang="en-US" sz="1100" i="1" dirty="0" smtClean="0">
                <a:solidFill>
                  <a:schemeClr val="tx1">
                    <a:lumMod val="75000"/>
                    <a:lumOff val="25000"/>
                  </a:schemeClr>
                </a:solidFill>
                <a:latin typeface="Century Gothic" panose="020F0302020204030204"/>
              </a:rPr>
              <a:t>IT Senior Fellow</a:t>
            </a:r>
            <a:endParaRPr lang="en-US" sz="1100" i="1" dirty="0">
              <a:solidFill>
                <a:schemeClr val="tx1">
                  <a:lumMod val="75000"/>
                  <a:lumOff val="25000"/>
                </a:schemeClr>
              </a:solidFill>
              <a:latin typeface="Century Gothic" panose="020F0302020204030204"/>
            </a:endParaRPr>
          </a:p>
        </p:txBody>
      </p:sp>
      <p:sp>
        <p:nvSpPr>
          <p:cNvPr id="53" name="Content Placeholder 3"/>
          <p:cNvSpPr txBox="1">
            <a:spLocks/>
          </p:cNvSpPr>
          <p:nvPr/>
        </p:nvSpPr>
        <p:spPr>
          <a:xfrm>
            <a:off x="1577331" y="1897518"/>
            <a:ext cx="2071705" cy="987318"/>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200" b="1" i="1" dirty="0" smtClean="0">
                <a:solidFill>
                  <a:schemeClr val="tx1">
                    <a:lumMod val="75000"/>
                    <a:lumOff val="25000"/>
                  </a:schemeClr>
                </a:solidFill>
                <a:latin typeface="Century Gothic" panose="020F0302020204030204"/>
              </a:rPr>
              <a:t>Shelby Ingram</a:t>
            </a:r>
          </a:p>
          <a:p>
            <a:pPr marL="0" indent="0">
              <a:spcBef>
                <a:spcPts val="0"/>
              </a:spcBef>
              <a:buFont typeface="Arial" panose="020B0604020202020204" pitchFamily="34" charset="0"/>
              <a:buNone/>
            </a:pPr>
            <a:r>
              <a:rPr lang="en-US" sz="1100" i="1" dirty="0" smtClean="0">
                <a:solidFill>
                  <a:schemeClr val="tx1">
                    <a:lumMod val="75000"/>
                    <a:lumOff val="25000"/>
                  </a:schemeClr>
                </a:solidFill>
                <a:latin typeface="Century Gothic" panose="020F0302020204030204"/>
              </a:rPr>
              <a:t>Georgia – Athens </a:t>
            </a:r>
          </a:p>
          <a:p>
            <a:pPr marL="0" indent="0">
              <a:spcBef>
                <a:spcPts val="0"/>
              </a:spcBef>
              <a:buFont typeface="Arial" panose="020B0604020202020204" pitchFamily="34" charset="0"/>
              <a:buNone/>
            </a:pPr>
            <a:r>
              <a:rPr lang="en-US" sz="1100" i="1" dirty="0" smtClean="0">
                <a:solidFill>
                  <a:schemeClr val="tx1">
                    <a:lumMod val="75000"/>
                    <a:lumOff val="25000"/>
                  </a:schemeClr>
                </a:solidFill>
                <a:latin typeface="Century Gothic" panose="020F0302020204030204"/>
              </a:rPr>
              <a:t>PC </a:t>
            </a:r>
            <a:r>
              <a:rPr lang="en-US" sz="1100" i="1" dirty="0" smtClean="0">
                <a:solidFill>
                  <a:schemeClr val="tx1">
                    <a:lumMod val="75000"/>
                    <a:lumOff val="25000"/>
                  </a:schemeClr>
                </a:solidFill>
                <a:latin typeface="Century Gothic" panose="020F0302020204030204"/>
              </a:rPr>
              <a:t>Fellow</a:t>
            </a:r>
            <a:endParaRPr lang="en-US" sz="1100" i="1" dirty="0">
              <a:solidFill>
                <a:schemeClr val="tx1">
                  <a:lumMod val="75000"/>
                  <a:lumOff val="25000"/>
                </a:schemeClr>
              </a:solidFill>
              <a:latin typeface="Century Gothic" panose="020F0302020204030204"/>
            </a:endParaRPr>
          </a:p>
        </p:txBody>
      </p:sp>
      <p:pic>
        <p:nvPicPr>
          <p:cNvPr id="55" name="Picture 54"/>
          <p:cNvPicPr>
            <a:picLocks noChangeAspect="1"/>
          </p:cNvPicPr>
          <p:nvPr/>
        </p:nvPicPr>
        <p:blipFill>
          <a:blip r:embed="rId7" cstate="screen">
            <a:duotone>
              <a:srgbClr val="4472C4">
                <a:shade val="45000"/>
                <a:satMod val="135000"/>
              </a:srgbClr>
              <a:prstClr val="white"/>
            </a:duotone>
            <a:extLst>
              <a:ext uri="{28A0092B-C50C-407E-A947-70E740481C1C}">
                <a14:useLocalDpi xmlns:a14="http://schemas.microsoft.com/office/drawing/2010/main"/>
              </a:ext>
            </a:extLst>
          </a:blip>
          <a:stretch>
            <a:fillRect/>
          </a:stretch>
        </p:blipFill>
        <p:spPr>
          <a:xfrm rot="11104185">
            <a:off x="596339" y="1888257"/>
            <a:ext cx="1005168" cy="1005840"/>
          </a:xfrm>
          <a:prstGeom prst="rect">
            <a:avLst/>
          </a:prstGeom>
        </p:spPr>
      </p:pic>
      <p:sp>
        <p:nvSpPr>
          <p:cNvPr id="57" name="Content Placeholder 1"/>
          <p:cNvSpPr txBox="1">
            <a:spLocks/>
          </p:cNvSpPr>
          <p:nvPr/>
        </p:nvSpPr>
        <p:spPr>
          <a:xfrm>
            <a:off x="397585" y="1402165"/>
            <a:ext cx="3005119" cy="4867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800" b="1" dirty="0" smtClean="0">
                <a:solidFill>
                  <a:schemeClr val="tx1">
                    <a:lumMod val="75000"/>
                    <a:lumOff val="25000"/>
                  </a:schemeClr>
                </a:solidFill>
              </a:rPr>
              <a:t>Project Coordination</a:t>
            </a:r>
          </a:p>
          <a:p>
            <a:pPr marL="0" indent="0" algn="ctr">
              <a:spcBef>
                <a:spcPts val="0"/>
              </a:spcBef>
              <a:buFont typeface="Arial" panose="020B0604020202020204" pitchFamily="34" charset="0"/>
              <a:buNone/>
            </a:pPr>
            <a:r>
              <a:rPr lang="en-US" sz="1050" dirty="0" smtClean="0">
                <a:solidFill>
                  <a:schemeClr val="tx1">
                    <a:lumMod val="75000"/>
                    <a:lumOff val="25000"/>
                  </a:schemeClr>
                </a:solidFill>
                <a:hlinkClick r:id="rId9"/>
              </a:rPr>
              <a:t>DEVELOP.ProjectCoordination@gmail.com</a:t>
            </a:r>
            <a:r>
              <a:rPr lang="en-US" sz="1050" dirty="0" smtClean="0">
                <a:solidFill>
                  <a:schemeClr val="tx1">
                    <a:lumMod val="75000"/>
                    <a:lumOff val="25000"/>
                  </a:schemeClr>
                </a:solidFill>
              </a:rPr>
              <a:t> </a:t>
            </a:r>
          </a:p>
        </p:txBody>
      </p:sp>
      <p:sp>
        <p:nvSpPr>
          <p:cNvPr id="58" name="Content Placeholder 1"/>
          <p:cNvSpPr txBox="1">
            <a:spLocks/>
          </p:cNvSpPr>
          <p:nvPr/>
        </p:nvSpPr>
        <p:spPr>
          <a:xfrm>
            <a:off x="1768998" y="4064308"/>
            <a:ext cx="3005119" cy="4867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800" b="1" dirty="0" smtClean="0">
                <a:solidFill>
                  <a:schemeClr val="tx1">
                    <a:lumMod val="75000"/>
                    <a:lumOff val="25000"/>
                  </a:schemeClr>
                </a:solidFill>
              </a:rPr>
              <a:t>Communications</a:t>
            </a:r>
          </a:p>
          <a:p>
            <a:pPr marL="0" indent="0" algn="ctr">
              <a:spcBef>
                <a:spcPts val="0"/>
              </a:spcBef>
              <a:buFont typeface="Arial" panose="020B0604020202020204" pitchFamily="34" charset="0"/>
              <a:buNone/>
            </a:pPr>
            <a:r>
              <a:rPr lang="en-US" sz="1050" dirty="0" smtClean="0">
                <a:solidFill>
                  <a:schemeClr val="tx1">
                    <a:lumMod val="75000"/>
                    <a:lumOff val="25000"/>
                  </a:schemeClr>
                </a:solidFill>
                <a:hlinkClick r:id="rId10"/>
              </a:rPr>
              <a:t>DEVELOP.Communication@gmail.com</a:t>
            </a:r>
            <a:r>
              <a:rPr lang="en-US" sz="1050" dirty="0" smtClean="0">
                <a:solidFill>
                  <a:schemeClr val="tx1">
                    <a:lumMod val="75000"/>
                    <a:lumOff val="25000"/>
                  </a:schemeClr>
                </a:solidFill>
              </a:rPr>
              <a:t> </a:t>
            </a:r>
          </a:p>
        </p:txBody>
      </p:sp>
      <p:sp>
        <p:nvSpPr>
          <p:cNvPr id="59" name="Content Placeholder 1"/>
          <p:cNvSpPr txBox="1">
            <a:spLocks/>
          </p:cNvSpPr>
          <p:nvPr/>
        </p:nvSpPr>
        <p:spPr>
          <a:xfrm>
            <a:off x="5506385" y="4093061"/>
            <a:ext cx="3005119" cy="4867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800" b="1" dirty="0" err="1" smtClean="0">
                <a:solidFill>
                  <a:schemeClr val="tx1">
                    <a:lumMod val="75000"/>
                    <a:lumOff val="25000"/>
                  </a:schemeClr>
                </a:solidFill>
              </a:rPr>
              <a:t>Geoinformatics</a:t>
            </a:r>
            <a:endParaRPr lang="en-US" sz="1800" b="1" dirty="0" smtClean="0">
              <a:solidFill>
                <a:schemeClr val="tx1">
                  <a:lumMod val="75000"/>
                  <a:lumOff val="25000"/>
                </a:schemeClr>
              </a:solidFill>
            </a:endParaRPr>
          </a:p>
          <a:p>
            <a:pPr marL="0" indent="0" algn="ctr">
              <a:spcBef>
                <a:spcPts val="0"/>
              </a:spcBef>
              <a:buFont typeface="Arial" panose="020B0604020202020204" pitchFamily="34" charset="0"/>
              <a:buNone/>
            </a:pPr>
            <a:r>
              <a:rPr lang="en-US" sz="1050" dirty="0" smtClean="0">
                <a:solidFill>
                  <a:schemeClr val="tx1">
                    <a:lumMod val="75000"/>
                    <a:lumOff val="25000"/>
                  </a:schemeClr>
                </a:solidFill>
                <a:hlinkClick r:id="rId9"/>
              </a:rPr>
              <a:t>DEVELOP.Geoinformatics@gmail.com</a:t>
            </a:r>
            <a:r>
              <a:rPr lang="en-US" sz="1050" dirty="0" smtClean="0">
                <a:solidFill>
                  <a:schemeClr val="tx1">
                    <a:lumMod val="75000"/>
                    <a:lumOff val="25000"/>
                  </a:schemeClr>
                </a:solidFill>
              </a:rPr>
              <a:t> </a:t>
            </a:r>
          </a:p>
        </p:txBody>
      </p:sp>
      <p:sp>
        <p:nvSpPr>
          <p:cNvPr id="60" name="Content Placeholder 1"/>
          <p:cNvSpPr txBox="1">
            <a:spLocks/>
          </p:cNvSpPr>
          <p:nvPr/>
        </p:nvSpPr>
        <p:spPr>
          <a:xfrm>
            <a:off x="3708544" y="1415793"/>
            <a:ext cx="3005119" cy="4867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800" b="1" dirty="0" smtClean="0">
                <a:solidFill>
                  <a:schemeClr val="tx1">
                    <a:lumMod val="75000"/>
                    <a:lumOff val="25000"/>
                  </a:schemeClr>
                </a:solidFill>
              </a:rPr>
              <a:t>Impact Analysis</a:t>
            </a:r>
          </a:p>
          <a:p>
            <a:pPr marL="0" indent="0" algn="ctr">
              <a:spcBef>
                <a:spcPts val="0"/>
              </a:spcBef>
              <a:buFont typeface="Arial" panose="020B0604020202020204" pitchFamily="34" charset="0"/>
              <a:buNone/>
            </a:pPr>
            <a:r>
              <a:rPr lang="en-US" sz="1050" dirty="0" smtClean="0">
                <a:solidFill>
                  <a:schemeClr val="tx1">
                    <a:lumMod val="75000"/>
                    <a:lumOff val="25000"/>
                  </a:schemeClr>
                </a:solidFill>
                <a:hlinkClick r:id="rId9"/>
              </a:rPr>
              <a:t>DEVELOP.ImpactAnalysis@gmail.com</a:t>
            </a:r>
            <a:r>
              <a:rPr lang="en-US" sz="1050" dirty="0" smtClean="0">
                <a:solidFill>
                  <a:schemeClr val="tx1">
                    <a:lumMod val="75000"/>
                    <a:lumOff val="25000"/>
                  </a:schemeClr>
                </a:solidFill>
              </a:rPr>
              <a:t> </a:t>
            </a:r>
          </a:p>
        </p:txBody>
      </p:sp>
      <p:sp>
        <p:nvSpPr>
          <p:cNvPr id="61" name="Content Placeholder 3"/>
          <p:cNvSpPr txBox="1">
            <a:spLocks/>
          </p:cNvSpPr>
          <p:nvPr/>
        </p:nvSpPr>
        <p:spPr>
          <a:xfrm>
            <a:off x="1577331" y="3095185"/>
            <a:ext cx="1619716" cy="63536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200" b="1" i="1" dirty="0" smtClean="0">
                <a:solidFill>
                  <a:prstClr val="black">
                    <a:lumMod val="75000"/>
                    <a:lumOff val="25000"/>
                  </a:prstClr>
                </a:solidFill>
                <a:latin typeface="Century Gothic" panose="020F0302020204030204"/>
              </a:rPr>
              <a:t>Jerrold </a:t>
            </a:r>
            <a:r>
              <a:rPr lang="en-US" sz="1200" b="1" i="1" dirty="0" err="1" smtClean="0">
                <a:solidFill>
                  <a:prstClr val="black">
                    <a:lumMod val="75000"/>
                    <a:lumOff val="25000"/>
                  </a:prstClr>
                </a:solidFill>
                <a:latin typeface="Century Gothic" panose="020F0302020204030204"/>
              </a:rPr>
              <a:t>Acdan</a:t>
            </a:r>
            <a:endParaRPr lang="en-US" sz="1200" b="1" i="1" dirty="0" smtClean="0">
              <a:solidFill>
                <a:prstClr val="black">
                  <a:lumMod val="75000"/>
                  <a:lumOff val="25000"/>
                </a:prstClr>
              </a:solidFill>
              <a:latin typeface="Century Gothic" panose="020F0302020204030204"/>
            </a:endParaRPr>
          </a:p>
          <a:p>
            <a:pPr marL="0" indent="0">
              <a:spcBef>
                <a:spcPts val="0"/>
              </a:spcBef>
              <a:buFont typeface="Arial" panose="020B0604020202020204" pitchFamily="34" charset="0"/>
              <a:buNone/>
            </a:pPr>
            <a:r>
              <a:rPr lang="en-US" sz="1100" i="1" dirty="0" smtClean="0">
                <a:solidFill>
                  <a:prstClr val="black">
                    <a:lumMod val="75000"/>
                    <a:lumOff val="25000"/>
                  </a:prstClr>
                </a:solidFill>
                <a:latin typeface="Century Gothic" panose="020F0302020204030204"/>
              </a:rPr>
              <a:t>California – </a:t>
            </a:r>
            <a:r>
              <a:rPr lang="en-US" sz="1100" i="1" dirty="0" smtClean="0">
                <a:solidFill>
                  <a:prstClr val="black">
                    <a:lumMod val="75000"/>
                    <a:lumOff val="25000"/>
                  </a:prstClr>
                </a:solidFill>
                <a:latin typeface="Century Gothic" panose="020F0302020204030204"/>
              </a:rPr>
              <a:t>Ames</a:t>
            </a:r>
            <a:endParaRPr lang="en-US" sz="1100" i="1" dirty="0" smtClean="0">
              <a:solidFill>
                <a:prstClr val="black">
                  <a:lumMod val="75000"/>
                  <a:lumOff val="25000"/>
                </a:prstClr>
              </a:solidFill>
              <a:latin typeface="Century Gothic" panose="020F0302020204030204"/>
            </a:endParaRPr>
          </a:p>
          <a:p>
            <a:pPr marL="0" indent="0">
              <a:spcBef>
                <a:spcPts val="0"/>
              </a:spcBef>
              <a:buFont typeface="Arial" panose="020B0604020202020204" pitchFamily="34" charset="0"/>
              <a:buNone/>
            </a:pPr>
            <a:r>
              <a:rPr lang="en-US" sz="1100" i="1" dirty="0" smtClean="0">
                <a:solidFill>
                  <a:prstClr val="black">
                    <a:lumMod val="75000"/>
                    <a:lumOff val="25000"/>
                  </a:prstClr>
                </a:solidFill>
                <a:latin typeface="Century Gothic" panose="020F0302020204030204"/>
              </a:rPr>
              <a:t>PC Fellow</a:t>
            </a:r>
            <a:endParaRPr lang="en-US" sz="1200" i="1" dirty="0">
              <a:solidFill>
                <a:prstClr val="black">
                  <a:lumMod val="75000"/>
                  <a:lumOff val="25000"/>
                </a:prstClr>
              </a:solidFill>
              <a:latin typeface="Century Gothic" panose="020F0302020204030204"/>
            </a:endParaRPr>
          </a:p>
        </p:txBody>
      </p:sp>
      <p:pic>
        <p:nvPicPr>
          <p:cNvPr id="62" name="Picture 61"/>
          <p:cNvPicPr>
            <a:picLocks noChangeAspect="1"/>
          </p:cNvPicPr>
          <p:nvPr/>
        </p:nvPicPr>
        <p:blipFill>
          <a:blip r:embed="rId2" cstate="screen">
            <a:duotone>
              <a:srgbClr val="4472C4">
                <a:shade val="45000"/>
                <a:satMod val="135000"/>
              </a:srgbClr>
              <a:prstClr val="white"/>
            </a:duotone>
            <a:extLst>
              <a:ext uri="{28A0092B-C50C-407E-A947-70E740481C1C}">
                <a14:useLocalDpi xmlns:a14="http://schemas.microsoft.com/office/drawing/2010/main"/>
              </a:ext>
            </a:extLst>
          </a:blip>
          <a:stretch>
            <a:fillRect/>
          </a:stretch>
        </p:blipFill>
        <p:spPr>
          <a:xfrm>
            <a:off x="596339" y="2909949"/>
            <a:ext cx="1005168" cy="1005840"/>
          </a:xfrm>
          <a:prstGeom prst="rect">
            <a:avLst/>
          </a:prstGeom>
        </p:spPr>
      </p:pic>
      <p:pic>
        <p:nvPicPr>
          <p:cNvPr id="63" name="Picture 62"/>
          <p:cNvPicPr>
            <a:picLocks noChangeAspect="1"/>
          </p:cNvPicPr>
          <p:nvPr/>
        </p:nvPicPr>
        <p:blipFill>
          <a:blip r:embed="rId2" cstate="screen">
            <a:duotone>
              <a:srgbClr val="70AD47">
                <a:shade val="45000"/>
                <a:satMod val="135000"/>
              </a:srgbClr>
              <a:prstClr val="white"/>
            </a:duotone>
            <a:extLst>
              <a:ext uri="{28A0092B-C50C-407E-A947-70E740481C1C}">
                <a14:useLocalDpi xmlns:a14="http://schemas.microsoft.com/office/drawing/2010/main"/>
              </a:ext>
            </a:extLst>
          </a:blip>
          <a:stretch>
            <a:fillRect/>
          </a:stretch>
        </p:blipFill>
        <p:spPr>
          <a:xfrm>
            <a:off x="3892339" y="2923577"/>
            <a:ext cx="1005168" cy="1005840"/>
          </a:xfrm>
          <a:prstGeom prst="rect">
            <a:avLst/>
          </a:prstGeom>
        </p:spPr>
      </p:pic>
      <p:sp>
        <p:nvSpPr>
          <p:cNvPr id="64" name="Content Placeholder 3"/>
          <p:cNvSpPr txBox="1">
            <a:spLocks/>
          </p:cNvSpPr>
          <p:nvPr/>
        </p:nvSpPr>
        <p:spPr>
          <a:xfrm>
            <a:off x="3066050" y="5743725"/>
            <a:ext cx="1937953" cy="6605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200" b="1" i="1" dirty="0" err="1" smtClean="0">
                <a:solidFill>
                  <a:prstClr val="black">
                    <a:lumMod val="75000"/>
                    <a:lumOff val="25000"/>
                  </a:prstClr>
                </a:solidFill>
                <a:latin typeface="Century Gothic" panose="020F0302020204030204"/>
              </a:rPr>
              <a:t>Kathrene</a:t>
            </a:r>
            <a:r>
              <a:rPr lang="en-US" sz="1200" b="1" i="1" dirty="0" smtClean="0">
                <a:solidFill>
                  <a:prstClr val="black">
                    <a:lumMod val="75000"/>
                    <a:lumOff val="25000"/>
                  </a:prstClr>
                </a:solidFill>
                <a:latin typeface="Century Gothic" panose="020F0302020204030204"/>
              </a:rPr>
              <a:t> Garcia</a:t>
            </a:r>
          </a:p>
          <a:p>
            <a:pPr marL="0" indent="0">
              <a:spcBef>
                <a:spcPts val="0"/>
              </a:spcBef>
              <a:buFont typeface="Arial" panose="020B0604020202020204" pitchFamily="34" charset="0"/>
              <a:buNone/>
            </a:pPr>
            <a:r>
              <a:rPr lang="en-US" sz="1100" i="1" dirty="0" smtClean="0">
                <a:solidFill>
                  <a:prstClr val="black">
                    <a:lumMod val="75000"/>
                    <a:lumOff val="25000"/>
                  </a:prstClr>
                </a:solidFill>
                <a:latin typeface="Century Gothic" panose="020F0302020204030204"/>
              </a:rPr>
              <a:t>Alabama – Marshall</a:t>
            </a:r>
          </a:p>
          <a:p>
            <a:pPr marL="0" indent="0">
              <a:spcBef>
                <a:spcPts val="0"/>
              </a:spcBef>
              <a:buFont typeface="Arial" panose="020B0604020202020204" pitchFamily="34" charset="0"/>
              <a:buNone/>
            </a:pPr>
            <a:r>
              <a:rPr lang="en-US" sz="1100" i="1" dirty="0" err="1" smtClean="0">
                <a:solidFill>
                  <a:prstClr val="black">
                    <a:lumMod val="75000"/>
                    <a:lumOff val="25000"/>
                  </a:prstClr>
                </a:solidFill>
                <a:latin typeface="Century Gothic" panose="020F0302020204030204"/>
              </a:rPr>
              <a:t>Comm</a:t>
            </a:r>
            <a:r>
              <a:rPr lang="en-US" sz="1100" i="1" dirty="0" smtClean="0">
                <a:solidFill>
                  <a:prstClr val="black">
                    <a:lumMod val="75000"/>
                    <a:lumOff val="25000"/>
                  </a:prstClr>
                </a:solidFill>
                <a:latin typeface="Century Gothic" panose="020F0302020204030204"/>
              </a:rPr>
              <a:t> Fellow</a:t>
            </a:r>
            <a:endParaRPr lang="en-US" sz="1200" i="1" dirty="0">
              <a:solidFill>
                <a:prstClr val="black">
                  <a:lumMod val="75000"/>
                  <a:lumOff val="25000"/>
                </a:prstClr>
              </a:solidFill>
              <a:latin typeface="Century Gothic" panose="020F0302020204030204"/>
            </a:endParaRPr>
          </a:p>
        </p:txBody>
      </p:sp>
      <p:sp>
        <p:nvSpPr>
          <p:cNvPr id="65" name="Content Placeholder 3"/>
          <p:cNvSpPr txBox="1">
            <a:spLocks/>
          </p:cNvSpPr>
          <p:nvPr/>
        </p:nvSpPr>
        <p:spPr>
          <a:xfrm>
            <a:off x="6988038" y="4708690"/>
            <a:ext cx="1865008" cy="72295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200" b="1" i="1" dirty="0" smtClean="0">
                <a:solidFill>
                  <a:prstClr val="black">
                    <a:lumMod val="75000"/>
                    <a:lumOff val="25000"/>
                  </a:prstClr>
                </a:solidFill>
                <a:latin typeface="Century Gothic" panose="020F0302020204030204"/>
              </a:rPr>
              <a:t>Dane Coats</a:t>
            </a:r>
          </a:p>
          <a:p>
            <a:pPr marL="0" indent="0">
              <a:spcBef>
                <a:spcPts val="0"/>
              </a:spcBef>
              <a:buFont typeface="Arial" panose="020B0604020202020204" pitchFamily="34" charset="0"/>
              <a:buNone/>
            </a:pPr>
            <a:r>
              <a:rPr lang="en-US" sz="1100" i="1" dirty="0" smtClean="0">
                <a:solidFill>
                  <a:prstClr val="black">
                    <a:lumMod val="75000"/>
                    <a:lumOff val="25000"/>
                  </a:prstClr>
                </a:solidFill>
                <a:latin typeface="Century Gothic" panose="020F0302020204030204"/>
              </a:rPr>
              <a:t>Idaho – Pocatello</a:t>
            </a:r>
          </a:p>
          <a:p>
            <a:pPr marL="0" indent="0">
              <a:spcBef>
                <a:spcPts val="0"/>
              </a:spcBef>
              <a:buFont typeface="Arial" panose="020B0604020202020204" pitchFamily="34" charset="0"/>
              <a:buNone/>
            </a:pPr>
            <a:r>
              <a:rPr lang="en-US" sz="1100" i="1" dirty="0" smtClean="0">
                <a:solidFill>
                  <a:prstClr val="black">
                    <a:lumMod val="75000"/>
                    <a:lumOff val="25000"/>
                  </a:prstClr>
                </a:solidFill>
                <a:latin typeface="Century Gothic" panose="020F0302020204030204"/>
              </a:rPr>
              <a:t>Geo Fellow</a:t>
            </a:r>
            <a:endParaRPr lang="en-US" sz="1200" i="1" dirty="0">
              <a:solidFill>
                <a:prstClr val="black">
                  <a:lumMod val="75000"/>
                  <a:lumOff val="25000"/>
                </a:prstClr>
              </a:solidFill>
              <a:latin typeface="Century Gothic" panose="020F0302020204030204"/>
            </a:endParaRPr>
          </a:p>
        </p:txBody>
      </p:sp>
      <p:pic>
        <p:nvPicPr>
          <p:cNvPr id="66" name="Picture 65"/>
          <p:cNvPicPr>
            <a:picLocks noChangeAspect="1"/>
          </p:cNvPicPr>
          <p:nvPr/>
        </p:nvPicPr>
        <p:blipFill>
          <a:blip r:embed="rId2" cstate="screen">
            <a:duotone>
              <a:srgbClr val="FFC000">
                <a:shade val="45000"/>
                <a:satMod val="135000"/>
              </a:srgbClr>
              <a:prstClr val="white"/>
            </a:duotone>
            <a:extLst>
              <a:ext uri="{28A0092B-C50C-407E-A947-70E740481C1C}">
                <a14:useLocalDpi xmlns:a14="http://schemas.microsoft.com/office/drawing/2010/main"/>
              </a:ext>
            </a:extLst>
          </a:blip>
          <a:stretch>
            <a:fillRect/>
          </a:stretch>
        </p:blipFill>
        <p:spPr>
          <a:xfrm>
            <a:off x="5944768" y="4567245"/>
            <a:ext cx="1005168" cy="1005840"/>
          </a:xfrm>
          <a:prstGeom prst="rect">
            <a:avLst/>
          </a:prstGeom>
        </p:spPr>
      </p:pic>
      <p:sp>
        <p:nvSpPr>
          <p:cNvPr id="67" name="Content Placeholder 3"/>
          <p:cNvSpPr txBox="1">
            <a:spLocks/>
          </p:cNvSpPr>
          <p:nvPr/>
        </p:nvSpPr>
        <p:spPr>
          <a:xfrm>
            <a:off x="6988038" y="5828930"/>
            <a:ext cx="1713046" cy="547676"/>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200" b="1" i="1" dirty="0" smtClean="0">
                <a:solidFill>
                  <a:prstClr val="black">
                    <a:lumMod val="75000"/>
                    <a:lumOff val="25000"/>
                  </a:prstClr>
                </a:solidFill>
                <a:latin typeface="Century Gothic" panose="020F0302020204030204"/>
              </a:rPr>
              <a:t>Megs Seeley</a:t>
            </a:r>
          </a:p>
          <a:p>
            <a:pPr marL="0" indent="0">
              <a:spcBef>
                <a:spcPts val="0"/>
              </a:spcBef>
              <a:buFont typeface="Arial" panose="020B0604020202020204" pitchFamily="34" charset="0"/>
              <a:buNone/>
            </a:pPr>
            <a:r>
              <a:rPr lang="en-US" sz="1100" i="1" dirty="0" smtClean="0">
                <a:solidFill>
                  <a:prstClr val="black">
                    <a:lumMod val="75000"/>
                    <a:lumOff val="25000"/>
                  </a:prstClr>
                </a:solidFill>
                <a:latin typeface="Century Gothic" panose="020F0302020204030204"/>
              </a:rPr>
              <a:t>Arizona </a:t>
            </a:r>
            <a:r>
              <a:rPr lang="en-US" sz="1100" i="1" dirty="0" smtClean="0">
                <a:solidFill>
                  <a:prstClr val="black">
                    <a:lumMod val="75000"/>
                    <a:lumOff val="25000"/>
                  </a:prstClr>
                </a:solidFill>
                <a:latin typeface="Century Gothic" panose="020F0302020204030204"/>
              </a:rPr>
              <a:t>– Tempe</a:t>
            </a:r>
            <a:endParaRPr lang="en-US" sz="1100" i="1" dirty="0" smtClean="0">
              <a:solidFill>
                <a:prstClr val="black">
                  <a:lumMod val="75000"/>
                  <a:lumOff val="25000"/>
                </a:prstClr>
              </a:solidFill>
              <a:latin typeface="Century Gothic" panose="020F0302020204030204"/>
            </a:endParaRPr>
          </a:p>
          <a:p>
            <a:pPr marL="0" indent="0">
              <a:spcBef>
                <a:spcPts val="0"/>
              </a:spcBef>
              <a:buFont typeface="Arial" panose="020B0604020202020204" pitchFamily="34" charset="0"/>
              <a:buNone/>
            </a:pPr>
            <a:r>
              <a:rPr lang="en-US" sz="1100" i="1" dirty="0" smtClean="0">
                <a:solidFill>
                  <a:prstClr val="black">
                    <a:lumMod val="75000"/>
                    <a:lumOff val="25000"/>
                  </a:prstClr>
                </a:solidFill>
                <a:latin typeface="Century Gothic" panose="020F0302020204030204"/>
              </a:rPr>
              <a:t>Geo Fellow</a:t>
            </a:r>
            <a:endParaRPr lang="en-US" sz="1200" i="1" dirty="0">
              <a:solidFill>
                <a:prstClr val="black">
                  <a:lumMod val="75000"/>
                  <a:lumOff val="25000"/>
                </a:prstClr>
              </a:solidFill>
              <a:latin typeface="Century Gothic" panose="020F0302020204030204"/>
            </a:endParaRPr>
          </a:p>
        </p:txBody>
      </p:sp>
      <p:pic>
        <p:nvPicPr>
          <p:cNvPr id="68" name="Picture 67"/>
          <p:cNvPicPr>
            <a:picLocks noChangeAspect="1"/>
          </p:cNvPicPr>
          <p:nvPr/>
        </p:nvPicPr>
        <p:blipFill>
          <a:blip r:embed="rId7" cstate="screen">
            <a:duotone>
              <a:srgbClr val="A5A5A5">
                <a:shade val="45000"/>
                <a:satMod val="135000"/>
              </a:srgbClr>
              <a:prstClr val="white"/>
            </a:duotone>
            <a:extLst>
              <a:ext uri="{28A0092B-C50C-407E-A947-70E740481C1C}">
                <a14:useLocalDpi xmlns:a14="http://schemas.microsoft.com/office/drawing/2010/main"/>
              </a:ext>
            </a:extLst>
          </a:blip>
          <a:stretch>
            <a:fillRect/>
          </a:stretch>
        </p:blipFill>
        <p:spPr>
          <a:xfrm>
            <a:off x="6877489" y="2928096"/>
            <a:ext cx="1005168" cy="1005840"/>
          </a:xfrm>
          <a:prstGeom prst="rect">
            <a:avLst/>
          </a:prstGeom>
        </p:spPr>
      </p:pic>
      <p:sp>
        <p:nvSpPr>
          <p:cNvPr id="69" name="Content Placeholder 3"/>
          <p:cNvSpPr txBox="1">
            <a:spLocks/>
          </p:cNvSpPr>
          <p:nvPr/>
        </p:nvSpPr>
        <p:spPr>
          <a:xfrm>
            <a:off x="7861724" y="3019536"/>
            <a:ext cx="1885941" cy="822960"/>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200" b="1" i="1" dirty="0" smtClean="0">
                <a:solidFill>
                  <a:prstClr val="black">
                    <a:lumMod val="75000"/>
                    <a:lumOff val="25000"/>
                  </a:prstClr>
                </a:solidFill>
                <a:latin typeface="Century Gothic" panose="020F0302020204030204"/>
              </a:rPr>
              <a:t>Madison </a:t>
            </a:r>
            <a:r>
              <a:rPr lang="en-US" sz="1200" b="1" i="1" dirty="0" err="1" smtClean="0">
                <a:solidFill>
                  <a:prstClr val="black">
                    <a:lumMod val="75000"/>
                    <a:lumOff val="25000"/>
                  </a:prstClr>
                </a:solidFill>
                <a:latin typeface="Century Gothic" panose="020F0302020204030204"/>
              </a:rPr>
              <a:t>Broddle</a:t>
            </a:r>
            <a:endParaRPr lang="en-US" sz="1200" b="1" i="1" dirty="0" smtClean="0">
              <a:solidFill>
                <a:prstClr val="black">
                  <a:lumMod val="75000"/>
                  <a:lumOff val="25000"/>
                </a:prstClr>
              </a:solidFill>
              <a:latin typeface="Century Gothic" panose="020F0302020204030204"/>
            </a:endParaRPr>
          </a:p>
          <a:p>
            <a:pPr marL="0" indent="0">
              <a:spcBef>
                <a:spcPts val="0"/>
              </a:spcBef>
              <a:buFont typeface="Arial" panose="020B0604020202020204" pitchFamily="34" charset="0"/>
              <a:buNone/>
            </a:pPr>
            <a:r>
              <a:rPr lang="en-US" sz="1100" i="1" dirty="0" smtClean="0">
                <a:solidFill>
                  <a:prstClr val="black">
                    <a:lumMod val="75000"/>
                    <a:lumOff val="25000"/>
                  </a:prstClr>
                </a:solidFill>
                <a:latin typeface="Century Gothic" panose="020F0302020204030204"/>
              </a:rPr>
              <a:t>Virginia – Langley </a:t>
            </a:r>
          </a:p>
          <a:p>
            <a:pPr marL="0" indent="0">
              <a:spcBef>
                <a:spcPts val="0"/>
              </a:spcBef>
              <a:buFont typeface="Arial" panose="020B0604020202020204" pitchFamily="34" charset="0"/>
              <a:buNone/>
            </a:pPr>
            <a:r>
              <a:rPr lang="en-US" sz="1100" i="1" dirty="0" smtClean="0">
                <a:solidFill>
                  <a:prstClr val="black">
                    <a:lumMod val="75000"/>
                    <a:lumOff val="25000"/>
                  </a:prstClr>
                </a:solidFill>
                <a:latin typeface="Century Gothic" panose="020F0302020204030204"/>
              </a:rPr>
              <a:t>IT/PC </a:t>
            </a:r>
            <a:r>
              <a:rPr lang="en-US" sz="1100" i="1" dirty="0" smtClean="0">
                <a:solidFill>
                  <a:prstClr val="black">
                    <a:lumMod val="75000"/>
                    <a:lumOff val="25000"/>
                  </a:prstClr>
                </a:solidFill>
                <a:latin typeface="Century Gothic" panose="020F0302020204030204"/>
              </a:rPr>
              <a:t>Fellow</a:t>
            </a:r>
            <a:endParaRPr lang="en-US" sz="1100" i="1" dirty="0">
              <a:solidFill>
                <a:prstClr val="black">
                  <a:lumMod val="75000"/>
                  <a:lumOff val="25000"/>
                </a:prstClr>
              </a:solidFill>
              <a:latin typeface="Century Gothic" panose="020F0302020204030204"/>
            </a:endParaRPr>
          </a:p>
        </p:txBody>
      </p:sp>
      <p:pic>
        <p:nvPicPr>
          <p:cNvPr id="70" name="Shape 57">
            <a:extLst>
              <a:ext uri="{FF2B5EF4-FFF2-40B4-BE49-F238E27FC236}">
                <a16:creationId xmlns:a16="http://schemas.microsoft.com/office/drawing/2014/main" id="{09D35A94-6356-4EFE-A191-FA5BAED68879}"/>
              </a:ext>
            </a:extLst>
          </p:cNvPr>
          <p:cNvPicPr preferRelativeResize="0"/>
          <p:nvPr/>
        </p:nvPicPr>
        <p:blipFill rotWithShape="1">
          <a:blip r:embed="rId11">
            <a:extLst>
              <a:ext uri="{BEBA8EAE-BF5A-486C-A8C5-ECC9F3942E4B}">
                <a14:imgProps xmlns:a14="http://schemas.microsoft.com/office/drawing/2010/main">
                  <a14:imgLayer r:embed="rId12">
                    <a14:imgEffect>
                      <a14:brightnessContrast bright="20000"/>
                    </a14:imgEffect>
                  </a14:imgLayer>
                </a14:imgProps>
              </a:ext>
            </a:extLst>
          </a:blip>
          <a:srcRect l="18937" t="27876" r="14777" b="3662"/>
          <a:stretch/>
        </p:blipFill>
        <p:spPr>
          <a:xfrm>
            <a:off x="6032824" y="5688909"/>
            <a:ext cx="822960" cy="822960"/>
          </a:xfrm>
          <a:prstGeom prst="ellipse">
            <a:avLst/>
          </a:prstGeom>
          <a:noFill/>
          <a:ln>
            <a:noFill/>
          </a:ln>
        </p:spPr>
      </p:pic>
      <p:pic>
        <p:nvPicPr>
          <p:cNvPr id="71" name="Google Shape;150;p3">
            <a:extLst>
              <a:ext uri="{FF2B5EF4-FFF2-40B4-BE49-F238E27FC236}">
                <a16:creationId xmlns:a16="http://schemas.microsoft.com/office/drawing/2014/main" id="{489A4857-2C36-4D43-80F9-09CEE9F2BCF6}"/>
              </a:ext>
            </a:extLst>
          </p:cNvPr>
          <p:cNvPicPr preferRelativeResize="0"/>
          <p:nvPr/>
        </p:nvPicPr>
        <p:blipFill rotWithShape="1">
          <a:blip r:embed="rId13">
            <a:alphaModFix/>
            <a:extLst>
              <a:ext uri="{BEBA8EAE-BF5A-486C-A8C5-ECC9F3942E4B}">
                <a14:imgProps xmlns:a14="http://schemas.microsoft.com/office/drawing/2010/main">
                  <a14:imgLayer r:embed="rId14">
                    <a14:imgEffect>
                      <a14:brightnessContrast bright="20000"/>
                    </a14:imgEffect>
                  </a14:imgLayer>
                </a14:imgProps>
              </a:ext>
            </a:extLst>
          </a:blip>
          <a:srcRect l="28542" t="57728" r="46164" b="9306"/>
          <a:stretch/>
        </p:blipFill>
        <p:spPr>
          <a:xfrm>
            <a:off x="687443" y="3001389"/>
            <a:ext cx="822960" cy="822960"/>
          </a:xfrm>
          <a:prstGeom prst="ellipse">
            <a:avLst/>
          </a:prstGeom>
          <a:noFill/>
          <a:ln>
            <a:noFill/>
          </a:ln>
          <a:effectLst/>
        </p:spPr>
      </p:pic>
      <p:pic>
        <p:nvPicPr>
          <p:cNvPr id="72" name="Picture 71">
            <a:extLst>
              <a:ext uri="{FF2B5EF4-FFF2-40B4-BE49-F238E27FC236}">
                <a16:creationId xmlns:a16="http://schemas.microsoft.com/office/drawing/2014/main" id="{EC334409-0F8D-4835-8A43-39AA69E33C3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967831" y="3019536"/>
            <a:ext cx="824485" cy="822960"/>
          </a:xfrm>
          <a:prstGeom prst="ellipse">
            <a:avLst/>
          </a:prstGeom>
        </p:spPr>
      </p:pic>
      <p:pic>
        <p:nvPicPr>
          <p:cNvPr id="74" name="Picture 73">
            <a:extLst>
              <a:ext uri="{FF2B5EF4-FFF2-40B4-BE49-F238E27FC236}">
                <a16:creationId xmlns:a16="http://schemas.microsoft.com/office/drawing/2014/main" id="{A4C6BC3D-246D-4AEF-AAF8-717DA718DB3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037395" y="4658685"/>
            <a:ext cx="821439" cy="822960"/>
          </a:xfrm>
          <a:prstGeom prst="ellipse">
            <a:avLst/>
          </a:prstGeom>
        </p:spPr>
      </p:pic>
      <p:pic>
        <p:nvPicPr>
          <p:cNvPr id="75" name="Picture 74">
            <a:extLst>
              <a:ext uri="{FF2B5EF4-FFF2-40B4-BE49-F238E27FC236}">
                <a16:creationId xmlns:a16="http://schemas.microsoft.com/office/drawing/2014/main" id="{F729B625-444D-4CD5-99CD-C8480F7257D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981017" y="3015017"/>
            <a:ext cx="827812" cy="822960"/>
          </a:xfrm>
          <a:prstGeom prst="ellipse">
            <a:avLst/>
          </a:prstGeom>
        </p:spPr>
      </p:pic>
      <p:sp>
        <p:nvSpPr>
          <p:cNvPr id="76" name="Content Placeholder 1"/>
          <p:cNvSpPr txBox="1">
            <a:spLocks/>
          </p:cNvSpPr>
          <p:nvPr/>
        </p:nvSpPr>
        <p:spPr>
          <a:xfrm>
            <a:off x="6749644" y="1420312"/>
            <a:ext cx="3200400" cy="4867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800" b="1" dirty="0" smtClean="0">
                <a:solidFill>
                  <a:schemeClr val="tx1">
                    <a:lumMod val="75000"/>
                    <a:lumOff val="25000"/>
                  </a:schemeClr>
                </a:solidFill>
              </a:rPr>
              <a:t>Information Technology</a:t>
            </a:r>
          </a:p>
          <a:p>
            <a:pPr marL="0" indent="0" algn="ctr">
              <a:spcBef>
                <a:spcPts val="0"/>
              </a:spcBef>
              <a:buFont typeface="Arial" panose="020B0604020202020204" pitchFamily="34" charset="0"/>
              <a:buNone/>
            </a:pPr>
            <a:r>
              <a:rPr lang="en-US" sz="1050" dirty="0" err="1" smtClean="0">
                <a:solidFill>
                  <a:schemeClr val="tx1">
                    <a:lumMod val="75000"/>
                    <a:lumOff val="25000"/>
                  </a:schemeClr>
                </a:solidFill>
                <a:hlinkClick r:id="rId9"/>
              </a:rPr>
              <a:t>DEVELOP.Information</a:t>
            </a:r>
            <a:r>
              <a:rPr lang="en-US" sz="1050" dirty="0" smtClean="0">
                <a:solidFill>
                  <a:schemeClr val="tx1">
                    <a:lumMod val="75000"/>
                    <a:lumOff val="25000"/>
                  </a:schemeClr>
                </a:solidFill>
                <a:hlinkClick r:id="rId9"/>
              </a:rPr>
              <a:t> Technology@gmail.com</a:t>
            </a:r>
            <a:r>
              <a:rPr lang="en-US" sz="1050" dirty="0" smtClean="0">
                <a:solidFill>
                  <a:schemeClr val="tx1">
                    <a:lumMod val="75000"/>
                    <a:lumOff val="25000"/>
                  </a:schemeClr>
                </a:solidFill>
              </a:rPr>
              <a:t> </a:t>
            </a:r>
          </a:p>
        </p:txBody>
      </p:sp>
      <p:pic>
        <p:nvPicPr>
          <p:cNvPr id="77" name="Picture 76"/>
          <p:cNvPicPr>
            <a:picLocks noChangeAspect="1"/>
          </p:cNvPicPr>
          <p:nvPr/>
        </p:nvPicPr>
        <p:blipFill>
          <a:blip r:embed="rId2" cstate="screen">
            <a:duotone>
              <a:srgbClr val="ED7D31">
                <a:shade val="45000"/>
                <a:satMod val="135000"/>
              </a:srgbClr>
              <a:prstClr val="white"/>
            </a:duotone>
            <a:extLst>
              <a:ext uri="{28A0092B-C50C-407E-A947-70E740481C1C}">
                <a14:useLocalDpi xmlns:a14="http://schemas.microsoft.com/office/drawing/2010/main"/>
              </a:ext>
            </a:extLst>
          </a:blip>
          <a:stretch>
            <a:fillRect/>
          </a:stretch>
        </p:blipFill>
        <p:spPr>
          <a:xfrm>
            <a:off x="2006721" y="5639095"/>
            <a:ext cx="1005168" cy="1005840"/>
          </a:xfrm>
          <a:prstGeom prst="rect">
            <a:avLst/>
          </a:prstGeom>
        </p:spPr>
      </p:pic>
      <p:pic>
        <p:nvPicPr>
          <p:cNvPr id="73" name="Picture 72">
            <a:extLst>
              <a:ext uri="{FF2B5EF4-FFF2-40B4-BE49-F238E27FC236}">
                <a16:creationId xmlns:a16="http://schemas.microsoft.com/office/drawing/2014/main" id="{8AA926BE-1314-492E-B8C3-0106427B8048}"/>
              </a:ext>
            </a:extLst>
          </p:cNvPr>
          <p:cNvPicPr>
            <a:picLocks/>
          </p:cNvPicPr>
          <p:nvPr/>
        </p:nvPicPr>
        <p:blipFill>
          <a:blip r:embed="rId18" cstate="print">
            <a:extLst>
              <a:ext uri="{28A0092B-C50C-407E-A947-70E740481C1C}">
                <a14:useLocalDpi xmlns:a14="http://schemas.microsoft.com/office/drawing/2010/main" val="0"/>
              </a:ext>
            </a:extLst>
          </a:blip>
          <a:stretch>
            <a:fillRect/>
          </a:stretch>
        </p:blipFill>
        <p:spPr>
          <a:xfrm>
            <a:off x="2097825" y="5730535"/>
            <a:ext cx="822960" cy="822960"/>
          </a:xfrm>
          <a:prstGeom prst="ellipse">
            <a:avLst/>
          </a:prstGeom>
        </p:spPr>
      </p:pic>
      <p:pic>
        <p:nvPicPr>
          <p:cNvPr id="79" name="Picture 78"/>
          <p:cNvPicPr>
            <a:picLocks noChangeAspect="1"/>
          </p:cNvPicPr>
          <p:nvPr/>
        </p:nvPicPr>
        <p:blipFill rotWithShape="1">
          <a:blip r:embed="rId19" cstate="print">
            <a:extLst>
              <a:ext uri="{28A0092B-C50C-407E-A947-70E740481C1C}">
                <a14:useLocalDpi xmlns:a14="http://schemas.microsoft.com/office/drawing/2010/main" val="0"/>
              </a:ext>
            </a:extLst>
          </a:blip>
          <a:srcRect l="54" t="9958" r="28208" b="5891"/>
          <a:stretch/>
        </p:blipFill>
        <p:spPr>
          <a:xfrm>
            <a:off x="687443" y="1979697"/>
            <a:ext cx="822960" cy="822960"/>
          </a:xfrm>
          <a:prstGeom prst="ellipse">
            <a:avLst/>
          </a:prstGeom>
        </p:spPr>
      </p:pic>
    </p:spTree>
    <p:extLst>
      <p:ext uri="{BB962C8B-B14F-4D97-AF65-F5344CB8AC3E}">
        <p14:creationId xmlns:p14="http://schemas.microsoft.com/office/powerpoint/2010/main" val="39481630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708492" y="2374492"/>
            <a:ext cx="6872492" cy="209452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NPO &amp; Senior Fellows</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pic>
        <p:nvPicPr>
          <p:cNvPr id="46" name="Picture 4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3098" y="1530639"/>
            <a:ext cx="1253934" cy="1253933"/>
          </a:xfrm>
          <a:prstGeom prst="ellipse">
            <a:avLst/>
          </a:prstGeom>
          <a:effectLst>
            <a:outerShdw blurRad="76200" dir="13500000" sy="23000" kx="1200000" algn="br" rotWithShape="0">
              <a:prstClr val="black">
                <a:alpha val="20000"/>
              </a:prstClr>
            </a:outerShdw>
          </a:effectLst>
        </p:spPr>
      </p:pic>
      <p:pic>
        <p:nvPicPr>
          <p:cNvPr id="47" name="Picture 4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3098" y="3207876"/>
            <a:ext cx="1251489" cy="1253933"/>
          </a:xfrm>
          <a:prstGeom prst="ellipse">
            <a:avLst/>
          </a:prstGeom>
          <a:effectLst>
            <a:outerShdw blurRad="76200" dir="13500000" sy="23000" kx="1200000" algn="br" rotWithShape="0">
              <a:prstClr val="black">
                <a:alpha val="20000"/>
              </a:prstClr>
            </a:outerShdw>
          </a:effectLst>
        </p:spPr>
      </p:pic>
      <p:pic>
        <p:nvPicPr>
          <p:cNvPr id="48" name="Picture 4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178711" y="1530639"/>
            <a:ext cx="1254572" cy="1253933"/>
          </a:xfrm>
          <a:prstGeom prst="ellipse">
            <a:avLst/>
          </a:prstGeom>
          <a:effectLst>
            <a:outerShdw blurRad="76200" dir="13500000" sy="23000" kx="1200000" algn="br" rotWithShape="0">
              <a:prstClr val="black">
                <a:alpha val="20000"/>
              </a:prstClr>
            </a:outerShdw>
          </a:effectLst>
        </p:spPr>
      </p:pic>
      <p:pic>
        <p:nvPicPr>
          <p:cNvPr id="49" name="Picture 4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78711" y="4975209"/>
            <a:ext cx="1251489" cy="1251489"/>
          </a:xfrm>
          <a:prstGeom prst="ellipse">
            <a:avLst/>
          </a:prstGeom>
          <a:effectLst>
            <a:outerShdw blurRad="76200" dir="13500000" sy="23000" kx="1200000" algn="br" rotWithShape="0">
              <a:prstClr val="black">
                <a:alpha val="20000"/>
              </a:prstClr>
            </a:outerShdw>
          </a:effectLst>
        </p:spPr>
      </p:pic>
      <p:sp>
        <p:nvSpPr>
          <p:cNvPr id="68" name="Content Placeholder 2"/>
          <p:cNvSpPr txBox="1">
            <a:spLocks/>
          </p:cNvSpPr>
          <p:nvPr/>
        </p:nvSpPr>
        <p:spPr>
          <a:xfrm>
            <a:off x="3369738" y="1399563"/>
            <a:ext cx="8431736" cy="5986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400"/>
              </a:spcBef>
              <a:spcAft>
                <a:spcPts val="600"/>
              </a:spcAft>
              <a:buClr>
                <a:srgbClr val="0A1E8A"/>
              </a:buClr>
              <a:buSzTx/>
              <a:buFont typeface="Arial" panose="020B0604020202020204" pitchFamily="34" charset="0"/>
              <a:buChar char="•"/>
              <a:tabLst/>
              <a:defRPr/>
            </a:pPr>
            <a:endParaRPr kumimoji="0" lang="en-US" sz="1800" b="0"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n-ea"/>
              <a:cs typeface="+mn-cs"/>
            </a:endParaRPr>
          </a:p>
        </p:txBody>
      </p:sp>
      <p:pic>
        <p:nvPicPr>
          <p:cNvPr id="70" name="Picture 6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78711" y="3207876"/>
            <a:ext cx="1253933" cy="1253933"/>
          </a:xfrm>
          <a:prstGeom prst="ellipse">
            <a:avLst/>
          </a:prstGeom>
          <a:effectLst>
            <a:outerShdw blurRad="76200" dir="13500000" sy="23000" kx="1200000" algn="br" rotWithShape="0">
              <a:prstClr val="black">
                <a:alpha val="20000"/>
              </a:prstClr>
            </a:outerShdw>
          </a:effectLst>
        </p:spPr>
      </p:pic>
      <p:pic>
        <p:nvPicPr>
          <p:cNvPr id="71" name="Picture 70"/>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83098" y="4942263"/>
            <a:ext cx="1325123" cy="1284435"/>
          </a:xfrm>
          <a:prstGeom prst="ellipse">
            <a:avLst/>
          </a:prstGeom>
          <a:effectLst>
            <a:outerShdw blurRad="76200" dir="13500000" sy="23000" kx="1200000" algn="br" rotWithShape="0">
              <a:prstClr val="black">
                <a:alpha val="20000"/>
              </a:prstClr>
            </a:outerShdw>
          </a:effectLst>
        </p:spPr>
      </p:pic>
      <p:sp>
        <p:nvSpPr>
          <p:cNvPr id="77" name="TextBox 76"/>
          <p:cNvSpPr txBox="1"/>
          <p:nvPr/>
        </p:nvSpPr>
        <p:spPr>
          <a:xfrm>
            <a:off x="1270460" y="1521423"/>
            <a:ext cx="3904860" cy="1449628"/>
          </a:xfrm>
          <a:prstGeom prst="rect">
            <a:avLst/>
          </a:prstGeom>
          <a:noFill/>
        </p:spPr>
        <p:txBody>
          <a:bodyPr wrap="square" rtlCol="0">
            <a:spAutoFit/>
          </a:bodyPr>
          <a:lstStyle/>
          <a:p>
            <a:pPr marL="228600" indent="-228600">
              <a:lnSpc>
                <a:spcPct val="90000"/>
              </a:lnSpc>
              <a:buClr>
                <a:srgbClr val="EF282F"/>
              </a:buClr>
              <a:buFont typeface="Webdings" panose="05030102010509060703" pitchFamily="18" charset="2"/>
              <a:buChar char="4"/>
            </a:pPr>
            <a:r>
              <a:rPr lang="en-US" sz="1400" dirty="0" smtClean="0">
                <a:solidFill>
                  <a:schemeClr val="tx1">
                    <a:lumMod val="75000"/>
                    <a:lumOff val="25000"/>
                  </a:schemeClr>
                </a:solidFill>
                <a:latin typeface="Century Gothic" panose="020B0502020202020204" pitchFamily="34" charset="0"/>
              </a:rPr>
              <a:t>Deliverables, publications, presentations, conference, </a:t>
            </a:r>
            <a:r>
              <a:rPr lang="en-US" sz="1400" dirty="0">
                <a:solidFill>
                  <a:schemeClr val="tx1">
                    <a:lumMod val="75000"/>
                    <a:lumOff val="25000"/>
                  </a:schemeClr>
                </a:solidFill>
                <a:latin typeface="Century Gothic" panose="020B0502020202020204" pitchFamily="34" charset="0"/>
              </a:rPr>
              <a:t>deadlines, </a:t>
            </a:r>
            <a:r>
              <a:rPr lang="en-US" sz="1400" dirty="0" smtClean="0">
                <a:solidFill>
                  <a:schemeClr val="tx1">
                    <a:lumMod val="75000"/>
                    <a:lumOff val="25000"/>
                  </a:schemeClr>
                </a:solidFill>
                <a:latin typeface="Century Gothic" panose="020B0502020202020204" pitchFamily="34" charset="0"/>
              </a:rPr>
              <a:t>international work, webinars</a:t>
            </a:r>
            <a:r>
              <a:rPr lang="en-US" sz="1400" dirty="0">
                <a:solidFill>
                  <a:schemeClr val="tx1">
                    <a:lumMod val="75000"/>
                    <a:lumOff val="25000"/>
                  </a:schemeClr>
                </a:solidFill>
                <a:latin typeface="Century Gothic" panose="020B0502020202020204" pitchFamily="34" charset="0"/>
              </a:rPr>
              <a:t>, </a:t>
            </a:r>
            <a:r>
              <a:rPr lang="en-US" sz="1400" dirty="0" smtClean="0">
                <a:solidFill>
                  <a:schemeClr val="tx1">
                    <a:lumMod val="75000"/>
                    <a:lumOff val="25000"/>
                  </a:schemeClr>
                </a:solidFill>
                <a:latin typeface="Century Gothic" panose="020B0502020202020204" pitchFamily="34" charset="0"/>
              </a:rPr>
              <a:t>partners, project hand-offs, proposals, Fellow class, CL positions </a:t>
            </a:r>
          </a:p>
          <a:p>
            <a:pPr marL="228600" indent="-228600">
              <a:lnSpc>
                <a:spcPct val="90000"/>
              </a:lnSpc>
              <a:buClr>
                <a:srgbClr val="EF282F"/>
              </a:buClr>
              <a:buFont typeface="Webdings" panose="05030102010509060703" pitchFamily="18" charset="2"/>
              <a:buChar char="4"/>
            </a:pPr>
            <a:endParaRPr lang="en-US" sz="1400" dirty="0" smtClean="0">
              <a:solidFill>
                <a:schemeClr val="tx1">
                  <a:lumMod val="75000"/>
                  <a:lumOff val="25000"/>
                </a:schemeClr>
              </a:solidFill>
              <a:latin typeface="Century Gothic" panose="020B0502020202020204" pitchFamily="34" charset="0"/>
            </a:endParaRPr>
          </a:p>
          <a:p>
            <a:pPr marL="285750" indent="-285750">
              <a:lnSpc>
                <a:spcPct val="90000"/>
              </a:lnSpc>
              <a:buClr>
                <a:srgbClr val="EF282F"/>
              </a:buClr>
              <a:buFont typeface="Wingdings" panose="05000000000000000000" pitchFamily="2" charset="2"/>
              <a:buChar char="à"/>
            </a:pPr>
            <a:r>
              <a:rPr lang="en-US" sz="1600" b="1" dirty="0" smtClean="0">
                <a:solidFill>
                  <a:schemeClr val="tx1">
                    <a:lumMod val="75000"/>
                    <a:lumOff val="25000"/>
                  </a:schemeClr>
                </a:solidFill>
              </a:rPr>
              <a:t>Amanda: </a:t>
            </a:r>
            <a:r>
              <a:rPr lang="en-US" sz="1600" dirty="0" smtClean="0">
                <a:solidFill>
                  <a:schemeClr val="tx1">
                    <a:lumMod val="75000"/>
                    <a:lumOff val="25000"/>
                  </a:schemeClr>
                </a:solidFill>
              </a:rPr>
              <a:t>757-864-5552 </a:t>
            </a:r>
            <a:r>
              <a:rPr lang="en-US" sz="1200" dirty="0" smtClean="0">
                <a:solidFill>
                  <a:schemeClr val="tx1">
                    <a:lumMod val="75000"/>
                    <a:lumOff val="25000"/>
                  </a:schemeClr>
                </a:solidFill>
                <a:hlinkClick r:id="rId10"/>
              </a:rPr>
              <a:t>Amanda.L.Clayton@nasa.gov</a:t>
            </a:r>
            <a:endParaRPr lang="en-US" sz="1600" dirty="0" smtClean="0">
              <a:solidFill>
                <a:schemeClr val="tx1">
                  <a:lumMod val="75000"/>
                  <a:lumOff val="25000"/>
                </a:schemeClr>
              </a:solidFill>
              <a:latin typeface="Century Gothic" panose="020F0302020204030204"/>
            </a:endParaRPr>
          </a:p>
        </p:txBody>
      </p:sp>
      <p:sp>
        <p:nvSpPr>
          <p:cNvPr id="78" name="TextBox 77"/>
          <p:cNvSpPr txBox="1"/>
          <p:nvPr/>
        </p:nvSpPr>
        <p:spPr>
          <a:xfrm>
            <a:off x="6262681" y="1521423"/>
            <a:ext cx="3904859" cy="1449628"/>
          </a:xfrm>
          <a:prstGeom prst="rect">
            <a:avLst/>
          </a:prstGeom>
          <a:noFill/>
        </p:spPr>
        <p:txBody>
          <a:bodyPr wrap="square" rtlCol="0">
            <a:spAutoFit/>
          </a:bodyPr>
          <a:lstStyle/>
          <a:p>
            <a:pPr marL="228600" indent="-228600">
              <a:lnSpc>
                <a:spcPct val="90000"/>
              </a:lnSpc>
              <a:buClr>
                <a:srgbClr val="EF282F"/>
              </a:buClr>
              <a:buFont typeface="Webdings" panose="05030102010509060703" pitchFamily="18" charset="2"/>
              <a:buChar char="4"/>
            </a:pPr>
            <a:r>
              <a:rPr lang="en-US" sz="1400" dirty="0">
                <a:solidFill>
                  <a:schemeClr val="tx1">
                    <a:lumMod val="75000"/>
                    <a:lumOff val="25000"/>
                  </a:schemeClr>
                </a:solidFill>
                <a:latin typeface="Century Gothic" panose="020B0502020202020204" pitchFamily="34" charset="0"/>
              </a:rPr>
              <a:t>Contracts, payroll, </a:t>
            </a:r>
            <a:r>
              <a:rPr lang="en-US" sz="1400" dirty="0" smtClean="0">
                <a:solidFill>
                  <a:schemeClr val="tx1">
                    <a:lumMod val="75000"/>
                    <a:lumOff val="25000"/>
                  </a:schemeClr>
                </a:solidFill>
                <a:latin typeface="Century Gothic" panose="020B0502020202020204" pitchFamily="34" charset="0"/>
              </a:rPr>
              <a:t>SSAI systems, travel, schedule </a:t>
            </a:r>
            <a:r>
              <a:rPr lang="en-US" sz="1400" dirty="0">
                <a:solidFill>
                  <a:schemeClr val="tx1">
                    <a:lumMod val="75000"/>
                    <a:lumOff val="25000"/>
                  </a:schemeClr>
                </a:solidFill>
                <a:latin typeface="Century Gothic" panose="020B0502020202020204" pitchFamily="34" charset="0"/>
              </a:rPr>
              <a:t>adjustments, </a:t>
            </a:r>
            <a:r>
              <a:rPr lang="en-US" sz="1400" dirty="0" smtClean="0">
                <a:solidFill>
                  <a:schemeClr val="tx1">
                    <a:lumMod val="75000"/>
                    <a:lumOff val="25000"/>
                  </a:schemeClr>
                </a:solidFill>
                <a:latin typeface="Century Gothic" panose="020B0502020202020204" pitchFamily="34" charset="0"/>
              </a:rPr>
              <a:t>paperwork, online application system, </a:t>
            </a:r>
            <a:r>
              <a:rPr lang="en-US" sz="1400" dirty="0">
                <a:solidFill>
                  <a:schemeClr val="tx1">
                    <a:lumMod val="75000"/>
                    <a:lumOff val="25000"/>
                  </a:schemeClr>
                </a:solidFill>
                <a:latin typeface="Century Gothic" panose="020B0502020202020204" pitchFamily="34" charset="0"/>
              </a:rPr>
              <a:t>employment verifications, </a:t>
            </a:r>
            <a:r>
              <a:rPr lang="en-US" sz="1400" dirty="0" smtClean="0">
                <a:solidFill>
                  <a:schemeClr val="tx1">
                    <a:lumMod val="75000"/>
                    <a:lumOff val="25000"/>
                  </a:schemeClr>
                </a:solidFill>
                <a:latin typeface="Century Gothic" panose="020B0502020202020204" pitchFamily="34" charset="0"/>
              </a:rPr>
              <a:t>SSAI</a:t>
            </a:r>
          </a:p>
          <a:p>
            <a:pPr marL="228600" indent="-228600">
              <a:lnSpc>
                <a:spcPct val="90000"/>
              </a:lnSpc>
              <a:buClr>
                <a:srgbClr val="EF282F"/>
              </a:buClr>
              <a:buFont typeface="Webdings" panose="05030102010509060703" pitchFamily="18" charset="2"/>
              <a:buChar char="4"/>
            </a:pPr>
            <a:endParaRPr lang="en-US" sz="1400" dirty="0">
              <a:solidFill>
                <a:schemeClr val="tx1">
                  <a:lumMod val="75000"/>
                  <a:lumOff val="25000"/>
                </a:schemeClr>
              </a:solidFill>
              <a:latin typeface="Century Gothic" panose="020B0502020202020204" pitchFamily="34" charset="0"/>
            </a:endParaRPr>
          </a:p>
          <a:p>
            <a:pPr marL="285750" lvl="0" indent="-285750">
              <a:lnSpc>
                <a:spcPct val="90000"/>
              </a:lnSpc>
              <a:buClr>
                <a:srgbClr val="EF282F"/>
              </a:buClr>
              <a:buFont typeface="Wingdings" panose="05000000000000000000" pitchFamily="2" charset="2"/>
              <a:buChar char="à"/>
            </a:pPr>
            <a:r>
              <a:rPr lang="en-US" sz="1600" b="1" dirty="0" smtClean="0">
                <a:solidFill>
                  <a:prstClr val="black">
                    <a:lumMod val="75000"/>
                    <a:lumOff val="25000"/>
                  </a:prstClr>
                </a:solidFill>
              </a:rPr>
              <a:t>Karen: </a:t>
            </a:r>
            <a:r>
              <a:rPr lang="en-US" sz="1600" dirty="0" smtClean="0">
                <a:solidFill>
                  <a:prstClr val="black">
                    <a:lumMod val="75000"/>
                    <a:lumOff val="25000"/>
                  </a:prstClr>
                </a:solidFill>
              </a:rPr>
              <a:t>757-864-1276 </a:t>
            </a:r>
            <a:r>
              <a:rPr lang="en-US" sz="1200" dirty="0" smtClean="0">
                <a:solidFill>
                  <a:prstClr val="black">
                    <a:lumMod val="75000"/>
                    <a:lumOff val="25000"/>
                  </a:prstClr>
                </a:solidFill>
                <a:hlinkClick r:id="rId11"/>
              </a:rPr>
              <a:t>Karen.N.Allsbrook@nasa.gov</a:t>
            </a:r>
            <a:endParaRPr lang="en-US" sz="1600" dirty="0">
              <a:solidFill>
                <a:prstClr val="black">
                  <a:lumMod val="75000"/>
                  <a:lumOff val="25000"/>
                </a:prstClr>
              </a:solidFill>
            </a:endParaRPr>
          </a:p>
        </p:txBody>
      </p:sp>
      <p:sp>
        <p:nvSpPr>
          <p:cNvPr id="83" name="TextBox 82"/>
          <p:cNvSpPr txBox="1"/>
          <p:nvPr/>
        </p:nvSpPr>
        <p:spPr>
          <a:xfrm>
            <a:off x="1270460" y="3207604"/>
            <a:ext cx="3904860" cy="1449628"/>
          </a:xfrm>
          <a:prstGeom prst="rect">
            <a:avLst/>
          </a:prstGeom>
          <a:noFill/>
        </p:spPr>
        <p:txBody>
          <a:bodyPr wrap="square" rtlCol="0">
            <a:spAutoFit/>
          </a:bodyPr>
          <a:lstStyle/>
          <a:p>
            <a:pPr marL="228600" indent="-228600">
              <a:lnSpc>
                <a:spcPct val="90000"/>
              </a:lnSpc>
              <a:buClr>
                <a:srgbClr val="EF282F"/>
              </a:buClr>
              <a:buFont typeface="Webdings" panose="05030102010509060703" pitchFamily="18" charset="2"/>
              <a:buChar char="4"/>
            </a:pPr>
            <a:r>
              <a:rPr lang="en-US" sz="1400" dirty="0">
                <a:solidFill>
                  <a:schemeClr val="tx1">
                    <a:lumMod val="75000"/>
                    <a:lumOff val="25000"/>
                  </a:schemeClr>
                </a:solidFill>
                <a:latin typeface="Century Gothic" panose="020B0502020202020204" pitchFamily="34" charset="0"/>
              </a:rPr>
              <a:t>IT Team-related items, </a:t>
            </a:r>
            <a:r>
              <a:rPr lang="en-US" sz="1400" dirty="0" err="1">
                <a:solidFill>
                  <a:schemeClr val="tx1">
                    <a:lumMod val="75000"/>
                    <a:lumOff val="25000"/>
                  </a:schemeClr>
                </a:solidFill>
                <a:latin typeface="Century Gothic" panose="020B0502020202020204" pitchFamily="34" charset="0"/>
              </a:rPr>
              <a:t>DEVELOPedia</a:t>
            </a:r>
            <a:r>
              <a:rPr lang="en-US" sz="1400" dirty="0">
                <a:solidFill>
                  <a:schemeClr val="tx1">
                    <a:lumMod val="75000"/>
                    <a:lumOff val="25000"/>
                  </a:schemeClr>
                </a:solidFill>
                <a:latin typeface="Century Gothic" panose="020B0502020202020204" pitchFamily="34" charset="0"/>
              </a:rPr>
              <a:t>, DEVELOP website, DEVELOP Exchange, software, hardware, software release authority</a:t>
            </a:r>
          </a:p>
          <a:p>
            <a:pPr marL="228600" indent="-228600">
              <a:lnSpc>
                <a:spcPct val="90000"/>
              </a:lnSpc>
              <a:buClr>
                <a:srgbClr val="EF282F"/>
              </a:buClr>
              <a:buFont typeface="Webdings" panose="05030102010509060703" pitchFamily="18" charset="2"/>
              <a:buChar char="4"/>
            </a:pPr>
            <a:endParaRPr lang="en-US" sz="1400" dirty="0" smtClean="0">
              <a:solidFill>
                <a:schemeClr val="tx1">
                  <a:lumMod val="75000"/>
                  <a:lumOff val="25000"/>
                </a:schemeClr>
              </a:solidFill>
              <a:latin typeface="Century Gothic" panose="020B0502020202020204" pitchFamily="34" charset="0"/>
            </a:endParaRPr>
          </a:p>
          <a:p>
            <a:pPr marL="285750" indent="-285750">
              <a:lnSpc>
                <a:spcPct val="90000"/>
              </a:lnSpc>
              <a:buClr>
                <a:srgbClr val="EF282F"/>
              </a:buClr>
              <a:buFont typeface="Wingdings" panose="05000000000000000000" pitchFamily="2" charset="2"/>
              <a:buChar char="à"/>
            </a:pPr>
            <a:r>
              <a:rPr lang="en-US" sz="1600" b="1" dirty="0" smtClean="0">
                <a:solidFill>
                  <a:schemeClr val="tx1">
                    <a:lumMod val="75000"/>
                    <a:lumOff val="25000"/>
                  </a:schemeClr>
                </a:solidFill>
              </a:rPr>
              <a:t>Jordan: </a:t>
            </a:r>
            <a:r>
              <a:rPr lang="en-US" sz="1600" dirty="0" smtClean="0">
                <a:solidFill>
                  <a:schemeClr val="tx1">
                    <a:lumMod val="75000"/>
                    <a:lumOff val="25000"/>
                  </a:schemeClr>
                </a:solidFill>
              </a:rPr>
              <a:t>757-864-4554 </a:t>
            </a:r>
            <a:r>
              <a:rPr lang="en-US" sz="1200" dirty="0" smtClean="0">
                <a:solidFill>
                  <a:schemeClr val="tx1">
                    <a:lumMod val="75000"/>
                    <a:lumOff val="25000"/>
                  </a:schemeClr>
                </a:solidFill>
                <a:hlinkClick r:id="rId10"/>
              </a:rPr>
              <a:t>Jordan.S.Vaa@nasa.gov</a:t>
            </a:r>
            <a:endParaRPr lang="en-US" sz="1600" dirty="0" smtClean="0">
              <a:solidFill>
                <a:schemeClr val="tx1">
                  <a:lumMod val="75000"/>
                  <a:lumOff val="25000"/>
                </a:schemeClr>
              </a:solidFill>
              <a:latin typeface="Century Gothic" panose="020F0302020204030204"/>
            </a:endParaRPr>
          </a:p>
        </p:txBody>
      </p:sp>
      <p:sp>
        <p:nvSpPr>
          <p:cNvPr id="84" name="TextBox 83"/>
          <p:cNvSpPr txBox="1"/>
          <p:nvPr/>
        </p:nvSpPr>
        <p:spPr>
          <a:xfrm>
            <a:off x="6262681" y="3207604"/>
            <a:ext cx="3904859" cy="1643527"/>
          </a:xfrm>
          <a:prstGeom prst="rect">
            <a:avLst/>
          </a:prstGeom>
          <a:noFill/>
        </p:spPr>
        <p:txBody>
          <a:bodyPr wrap="square" rtlCol="0">
            <a:spAutoFit/>
          </a:bodyPr>
          <a:lstStyle/>
          <a:p>
            <a:pPr marL="228600" indent="-228600">
              <a:lnSpc>
                <a:spcPct val="90000"/>
              </a:lnSpc>
              <a:buClr>
                <a:srgbClr val="EF282F"/>
              </a:buClr>
              <a:buFont typeface="Webdings" panose="05030102010509060703" pitchFamily="18" charset="2"/>
              <a:buChar char="4"/>
            </a:pPr>
            <a:r>
              <a:rPr lang="en-US" sz="1400" dirty="0">
                <a:solidFill>
                  <a:schemeClr val="tx1">
                    <a:lumMod val="75000"/>
                    <a:lumOff val="25000"/>
                  </a:schemeClr>
                </a:solidFill>
                <a:latin typeface="Century Gothic" panose="020B0502020202020204" pitchFamily="34" charset="0"/>
              </a:rPr>
              <a:t>Impact Analysis Team-related items, tracking metrics, indicators, socioeconomic impact analysis, PSI, participant surveys, alumni survey, using the national telecon line</a:t>
            </a:r>
          </a:p>
          <a:p>
            <a:pPr marL="228600" indent="-228600">
              <a:lnSpc>
                <a:spcPct val="90000"/>
              </a:lnSpc>
              <a:buClr>
                <a:srgbClr val="EF282F"/>
              </a:buClr>
              <a:buFont typeface="Webdings" panose="05030102010509060703" pitchFamily="18" charset="2"/>
              <a:buChar char="4"/>
            </a:pPr>
            <a:endParaRPr lang="en-US" sz="1400" dirty="0">
              <a:solidFill>
                <a:schemeClr val="tx1">
                  <a:lumMod val="75000"/>
                  <a:lumOff val="25000"/>
                </a:schemeClr>
              </a:solidFill>
              <a:latin typeface="Century Gothic" panose="020B0502020202020204" pitchFamily="34" charset="0"/>
            </a:endParaRPr>
          </a:p>
          <a:p>
            <a:pPr marL="285750" lvl="0" indent="-285750">
              <a:lnSpc>
                <a:spcPct val="90000"/>
              </a:lnSpc>
              <a:buClr>
                <a:srgbClr val="EF282F"/>
              </a:buClr>
              <a:buFont typeface="Wingdings" panose="05000000000000000000" pitchFamily="2" charset="2"/>
              <a:buChar char="à"/>
            </a:pPr>
            <a:r>
              <a:rPr lang="en-US" sz="1600" b="1" dirty="0" smtClean="0">
                <a:solidFill>
                  <a:prstClr val="black">
                    <a:lumMod val="75000"/>
                    <a:lumOff val="25000"/>
                  </a:prstClr>
                </a:solidFill>
              </a:rPr>
              <a:t>Danielle: </a:t>
            </a:r>
            <a:r>
              <a:rPr lang="en-US" sz="1600" dirty="0" smtClean="0">
                <a:solidFill>
                  <a:prstClr val="black">
                    <a:lumMod val="75000"/>
                    <a:lumOff val="25000"/>
                  </a:prstClr>
                </a:solidFill>
              </a:rPr>
              <a:t>757-864-5548 </a:t>
            </a:r>
            <a:r>
              <a:rPr lang="en-US" sz="1200" dirty="0" smtClean="0">
                <a:solidFill>
                  <a:prstClr val="black">
                    <a:lumMod val="75000"/>
                    <a:lumOff val="25000"/>
                  </a:prstClr>
                </a:solidFill>
                <a:hlinkClick r:id="rId11"/>
              </a:rPr>
              <a:t>Danielle.L.Quick@nasa.gov</a:t>
            </a:r>
            <a:endParaRPr lang="en-US" sz="1600" dirty="0">
              <a:solidFill>
                <a:prstClr val="black">
                  <a:lumMod val="75000"/>
                  <a:lumOff val="25000"/>
                </a:prstClr>
              </a:solidFill>
            </a:endParaRPr>
          </a:p>
        </p:txBody>
      </p:sp>
      <p:sp>
        <p:nvSpPr>
          <p:cNvPr id="85" name="TextBox 84"/>
          <p:cNvSpPr txBox="1"/>
          <p:nvPr/>
        </p:nvSpPr>
        <p:spPr>
          <a:xfrm>
            <a:off x="1265779" y="4934120"/>
            <a:ext cx="3904860" cy="1643527"/>
          </a:xfrm>
          <a:prstGeom prst="rect">
            <a:avLst/>
          </a:prstGeom>
          <a:noFill/>
        </p:spPr>
        <p:txBody>
          <a:bodyPr wrap="square" rtlCol="0">
            <a:spAutoFit/>
          </a:bodyPr>
          <a:lstStyle/>
          <a:p>
            <a:pPr marL="228600" indent="-228600">
              <a:lnSpc>
                <a:spcPct val="90000"/>
              </a:lnSpc>
              <a:buClr>
                <a:srgbClr val="EF282F"/>
              </a:buClr>
              <a:buFont typeface="Webdings" panose="05030102010509060703" pitchFamily="18" charset="2"/>
              <a:buChar char="4"/>
            </a:pPr>
            <a:r>
              <a:rPr lang="en-US" sz="1400" dirty="0">
                <a:solidFill>
                  <a:schemeClr val="tx1">
                    <a:lumMod val="75000"/>
                    <a:lumOff val="25000"/>
                  </a:schemeClr>
                </a:solidFill>
                <a:latin typeface="Century Gothic" panose="020B0502020202020204" pitchFamily="34" charset="0"/>
              </a:rPr>
              <a:t>Communications Team-related items, social media, newsletter, recruiting, military engagement, </a:t>
            </a:r>
            <a:r>
              <a:rPr lang="en-US" sz="1400" dirty="0" smtClean="0">
                <a:solidFill>
                  <a:schemeClr val="tx1">
                    <a:lumMod val="75000"/>
                    <a:lumOff val="25000"/>
                  </a:schemeClr>
                </a:solidFill>
                <a:latin typeface="Century Gothic" panose="020B0502020202020204" pitchFamily="34" charset="0"/>
              </a:rPr>
              <a:t>outreach, </a:t>
            </a:r>
            <a:r>
              <a:rPr lang="en-US" sz="1400" dirty="0">
                <a:solidFill>
                  <a:schemeClr val="tx1">
                    <a:lumMod val="75000"/>
                    <a:lumOff val="25000"/>
                  </a:schemeClr>
                </a:solidFill>
                <a:latin typeface="Century Gothic" panose="020B0502020202020204" pitchFamily="34" charset="0"/>
              </a:rPr>
              <a:t>Ambassador Corps, media </a:t>
            </a:r>
            <a:r>
              <a:rPr lang="en-US" sz="1400" dirty="0" smtClean="0">
                <a:solidFill>
                  <a:schemeClr val="tx1">
                    <a:lumMod val="75000"/>
                    <a:lumOff val="25000"/>
                  </a:schemeClr>
                </a:solidFill>
                <a:latin typeface="Century Gothic" panose="020B0502020202020204" pitchFamily="34" charset="0"/>
              </a:rPr>
              <a:t>requests, graphic design support, print materials</a:t>
            </a:r>
          </a:p>
          <a:p>
            <a:pPr marL="228600" indent="-228600">
              <a:lnSpc>
                <a:spcPct val="90000"/>
              </a:lnSpc>
              <a:buClr>
                <a:srgbClr val="EF282F"/>
              </a:buClr>
              <a:buFont typeface="Webdings" panose="05030102010509060703" pitchFamily="18" charset="2"/>
              <a:buChar char="4"/>
            </a:pPr>
            <a:endParaRPr lang="en-US" sz="1400" dirty="0" smtClean="0">
              <a:solidFill>
                <a:schemeClr val="tx1">
                  <a:lumMod val="75000"/>
                  <a:lumOff val="25000"/>
                </a:schemeClr>
              </a:solidFill>
              <a:latin typeface="Century Gothic" panose="020B0502020202020204" pitchFamily="34" charset="0"/>
            </a:endParaRPr>
          </a:p>
          <a:p>
            <a:pPr marL="285750" indent="-285750">
              <a:lnSpc>
                <a:spcPct val="90000"/>
              </a:lnSpc>
              <a:buClr>
                <a:srgbClr val="EF282F"/>
              </a:buClr>
              <a:buFont typeface="Wingdings" panose="05000000000000000000" pitchFamily="2" charset="2"/>
              <a:buChar char="à"/>
            </a:pPr>
            <a:r>
              <a:rPr lang="en-US" sz="1600" b="1" dirty="0" smtClean="0">
                <a:solidFill>
                  <a:schemeClr val="tx1">
                    <a:lumMod val="75000"/>
                    <a:lumOff val="25000"/>
                  </a:schemeClr>
                </a:solidFill>
              </a:rPr>
              <a:t>Austin: </a:t>
            </a:r>
            <a:r>
              <a:rPr lang="en-US" sz="1600" dirty="0" smtClean="0">
                <a:solidFill>
                  <a:schemeClr val="tx1">
                    <a:lumMod val="75000"/>
                    <a:lumOff val="25000"/>
                  </a:schemeClr>
                </a:solidFill>
              </a:rPr>
              <a:t>757-864-3762 </a:t>
            </a:r>
            <a:r>
              <a:rPr lang="en-US" sz="1200" dirty="0" smtClean="0">
                <a:solidFill>
                  <a:schemeClr val="tx1">
                    <a:lumMod val="75000"/>
                    <a:lumOff val="25000"/>
                  </a:schemeClr>
                </a:solidFill>
                <a:hlinkClick r:id="rId10"/>
              </a:rPr>
              <a:t>Austin.H.Stone@nasa.gov</a:t>
            </a:r>
            <a:endParaRPr lang="en-US" sz="1600" dirty="0" smtClean="0">
              <a:solidFill>
                <a:schemeClr val="tx1">
                  <a:lumMod val="75000"/>
                  <a:lumOff val="25000"/>
                </a:schemeClr>
              </a:solidFill>
              <a:latin typeface="Century Gothic" panose="020F0302020204030204"/>
            </a:endParaRPr>
          </a:p>
        </p:txBody>
      </p:sp>
      <p:sp>
        <p:nvSpPr>
          <p:cNvPr id="86" name="TextBox 85"/>
          <p:cNvSpPr txBox="1"/>
          <p:nvPr/>
        </p:nvSpPr>
        <p:spPr>
          <a:xfrm>
            <a:off x="6258000" y="4934120"/>
            <a:ext cx="3904859" cy="1449628"/>
          </a:xfrm>
          <a:prstGeom prst="rect">
            <a:avLst/>
          </a:prstGeom>
          <a:noFill/>
        </p:spPr>
        <p:txBody>
          <a:bodyPr wrap="square" rtlCol="0">
            <a:spAutoFit/>
          </a:bodyPr>
          <a:lstStyle/>
          <a:p>
            <a:pPr marL="228600" indent="-228600">
              <a:lnSpc>
                <a:spcPct val="90000"/>
              </a:lnSpc>
              <a:buClr>
                <a:srgbClr val="EF282F"/>
              </a:buClr>
              <a:buFont typeface="Webdings" panose="05030102010509060703" pitchFamily="18" charset="2"/>
              <a:buChar char="4"/>
            </a:pPr>
            <a:r>
              <a:rPr lang="en-US" sz="1400" dirty="0" smtClean="0">
                <a:solidFill>
                  <a:schemeClr val="tx1">
                    <a:lumMod val="75000"/>
                    <a:lumOff val="25000"/>
                  </a:schemeClr>
                </a:solidFill>
                <a:latin typeface="Century Gothic" panose="020B0502020202020204" pitchFamily="34" charset="0"/>
              </a:rPr>
              <a:t>Programmatic questions, budget, social media approvals, media requests, NASA</a:t>
            </a:r>
          </a:p>
          <a:p>
            <a:pPr marL="228600" indent="-228600">
              <a:lnSpc>
                <a:spcPct val="90000"/>
              </a:lnSpc>
              <a:buClr>
                <a:srgbClr val="EF282F"/>
              </a:buClr>
              <a:buFont typeface="Webdings" panose="05030102010509060703" pitchFamily="18" charset="2"/>
              <a:buChar char="4"/>
            </a:pPr>
            <a:endParaRPr lang="en-US" sz="1400" dirty="0">
              <a:solidFill>
                <a:schemeClr val="tx1">
                  <a:lumMod val="75000"/>
                  <a:lumOff val="25000"/>
                </a:schemeClr>
              </a:solidFill>
              <a:latin typeface="Century Gothic" panose="020B0502020202020204" pitchFamily="34" charset="0"/>
            </a:endParaRPr>
          </a:p>
          <a:p>
            <a:pPr marL="228600" indent="-228600">
              <a:lnSpc>
                <a:spcPct val="90000"/>
              </a:lnSpc>
              <a:buClr>
                <a:srgbClr val="EF282F"/>
              </a:buClr>
              <a:buFont typeface="Webdings" panose="05030102010509060703" pitchFamily="18" charset="2"/>
              <a:buChar char="4"/>
            </a:pPr>
            <a:endParaRPr lang="en-US" sz="1400" dirty="0" smtClean="0">
              <a:solidFill>
                <a:schemeClr val="tx1">
                  <a:lumMod val="75000"/>
                  <a:lumOff val="25000"/>
                </a:schemeClr>
              </a:solidFill>
              <a:latin typeface="Century Gothic" panose="020B0502020202020204" pitchFamily="34" charset="0"/>
            </a:endParaRPr>
          </a:p>
          <a:p>
            <a:pPr marL="228600" indent="-228600">
              <a:lnSpc>
                <a:spcPct val="90000"/>
              </a:lnSpc>
              <a:buClr>
                <a:srgbClr val="EF282F"/>
              </a:buClr>
              <a:buFont typeface="Webdings" panose="05030102010509060703" pitchFamily="18" charset="2"/>
              <a:buChar char="4"/>
            </a:pPr>
            <a:endParaRPr lang="en-US" sz="1400" dirty="0">
              <a:solidFill>
                <a:schemeClr val="tx1">
                  <a:lumMod val="75000"/>
                  <a:lumOff val="25000"/>
                </a:schemeClr>
              </a:solidFill>
              <a:latin typeface="Century Gothic" panose="020B0502020202020204" pitchFamily="34" charset="0"/>
            </a:endParaRPr>
          </a:p>
          <a:p>
            <a:pPr marL="285750" lvl="0" indent="-285750">
              <a:lnSpc>
                <a:spcPct val="90000"/>
              </a:lnSpc>
              <a:buClr>
                <a:srgbClr val="EF282F"/>
              </a:buClr>
              <a:buFont typeface="Wingdings" panose="05000000000000000000" pitchFamily="2" charset="2"/>
              <a:buChar char="à"/>
            </a:pPr>
            <a:r>
              <a:rPr lang="en-US" sz="1600" b="1" dirty="0" smtClean="0">
                <a:solidFill>
                  <a:prstClr val="black">
                    <a:lumMod val="75000"/>
                    <a:lumOff val="25000"/>
                  </a:prstClr>
                </a:solidFill>
              </a:rPr>
              <a:t>Lindsay: </a:t>
            </a:r>
            <a:r>
              <a:rPr lang="en-US" sz="1600" dirty="0" smtClean="0">
                <a:solidFill>
                  <a:prstClr val="black">
                    <a:lumMod val="75000"/>
                    <a:lumOff val="25000"/>
                  </a:prstClr>
                </a:solidFill>
              </a:rPr>
              <a:t>757-864-7283 </a:t>
            </a:r>
            <a:r>
              <a:rPr lang="en-US" sz="1200" dirty="0" smtClean="0">
                <a:solidFill>
                  <a:prstClr val="black">
                    <a:lumMod val="75000"/>
                    <a:lumOff val="25000"/>
                  </a:prstClr>
                </a:solidFill>
                <a:hlinkClick r:id="rId11"/>
              </a:rPr>
              <a:t>Lindsay.M.Rogers@nasa.gov</a:t>
            </a:r>
            <a:endParaRPr lang="en-US" sz="1600" dirty="0">
              <a:solidFill>
                <a:prstClr val="black">
                  <a:lumMod val="75000"/>
                  <a:lumOff val="25000"/>
                </a:prstClr>
              </a:solidFill>
            </a:endParaRPr>
          </a:p>
        </p:txBody>
      </p:sp>
    </p:spTree>
    <p:extLst>
      <p:ext uri="{BB962C8B-B14F-4D97-AF65-F5344CB8AC3E}">
        <p14:creationId xmlns:p14="http://schemas.microsoft.com/office/powerpoint/2010/main" val="11290267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5049" y="2400126"/>
            <a:ext cx="6872492" cy="2043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Nodes</a:t>
            </a:r>
            <a:endParaRPr lang="en-US" dirty="0">
              <a:solidFill>
                <a:srgbClr val="0061AA"/>
              </a:solidFill>
            </a:endParaRPr>
          </a:p>
        </p:txBody>
      </p:sp>
      <p:sp>
        <p:nvSpPr>
          <p:cNvPr id="4" name="Rectangle 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4" name="Picture 7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5" name="Text Placeholder 5"/>
          <p:cNvSpPr txBox="1">
            <a:spLocks/>
          </p:cNvSpPr>
          <p:nvPr/>
        </p:nvSpPr>
        <p:spPr>
          <a:xfrm>
            <a:off x="251012" y="1240319"/>
            <a:ext cx="10118284"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EF282F"/>
              </a:buClr>
            </a:pPr>
            <a:r>
              <a:rPr lang="en-US" sz="2400" b="1" dirty="0" smtClean="0"/>
              <a:t>DEVELOP Center Leads</a:t>
            </a:r>
            <a:endParaRPr lang="en-US" sz="2400" b="1" dirty="0"/>
          </a:p>
          <a:p>
            <a:pPr marL="285750" indent="-285750">
              <a:spcBef>
                <a:spcPts val="0"/>
              </a:spcBef>
              <a:spcAft>
                <a:spcPts val="600"/>
              </a:spcAft>
              <a:buClr>
                <a:srgbClr val="EF282F"/>
              </a:buClr>
              <a:buFont typeface="Webdings" panose="05030102010509060703" pitchFamily="18" charset="2"/>
              <a:buChar char="4"/>
            </a:pPr>
            <a:r>
              <a:rPr lang="en-US" sz="1800" dirty="0"/>
              <a:t>Alabama – Marshall (MSFC) | </a:t>
            </a:r>
            <a:r>
              <a:rPr lang="en-US" sz="1800" dirty="0">
                <a:hlinkClick r:id="rId4"/>
              </a:rPr>
              <a:t>DEVELOP.AlabamaMarshall@gmail.com</a:t>
            </a:r>
            <a:r>
              <a:rPr lang="en-US" sz="1800" dirty="0"/>
              <a:t> </a:t>
            </a:r>
          </a:p>
          <a:p>
            <a:pPr marL="285750" indent="-285750">
              <a:spcBef>
                <a:spcPts val="0"/>
              </a:spcBef>
              <a:spcAft>
                <a:spcPts val="600"/>
              </a:spcAft>
              <a:buClr>
                <a:srgbClr val="EF282F"/>
              </a:buClr>
              <a:buFont typeface="Webdings" panose="05030102010509060703" pitchFamily="18" charset="2"/>
              <a:buChar char="4"/>
            </a:pPr>
            <a:r>
              <a:rPr lang="en-US" sz="1800" dirty="0"/>
              <a:t>Alabama – Mobile (AL) | </a:t>
            </a:r>
            <a:r>
              <a:rPr lang="en-US" sz="1800" dirty="0">
                <a:hlinkClick r:id="rId5"/>
              </a:rPr>
              <a:t>DEVELOP.AlabamaMobile@gmail.com</a:t>
            </a:r>
            <a:r>
              <a:rPr lang="en-US" sz="1800" dirty="0"/>
              <a:t> </a:t>
            </a:r>
          </a:p>
          <a:p>
            <a:pPr marL="285750" indent="-285750">
              <a:spcBef>
                <a:spcPts val="0"/>
              </a:spcBef>
              <a:spcAft>
                <a:spcPts val="600"/>
              </a:spcAft>
              <a:buClr>
                <a:srgbClr val="EF282F"/>
              </a:buClr>
              <a:buFont typeface="Webdings" panose="05030102010509060703" pitchFamily="18" charset="2"/>
              <a:buChar char="4"/>
            </a:pPr>
            <a:r>
              <a:rPr lang="en-US" sz="1800" dirty="0"/>
              <a:t>California – JPL (JPL) | </a:t>
            </a:r>
            <a:r>
              <a:rPr lang="en-US" sz="1800" dirty="0">
                <a:hlinkClick r:id="rId6"/>
              </a:rPr>
              <a:t>DEVELOP.CaliforniaJPL@gmail.com</a:t>
            </a:r>
            <a:r>
              <a:rPr lang="en-US" sz="1800" dirty="0"/>
              <a:t> </a:t>
            </a:r>
          </a:p>
          <a:p>
            <a:pPr marL="285750" indent="-285750">
              <a:spcBef>
                <a:spcPts val="0"/>
              </a:spcBef>
              <a:spcAft>
                <a:spcPts val="600"/>
              </a:spcAft>
              <a:buClr>
                <a:srgbClr val="EF282F"/>
              </a:buClr>
              <a:buFont typeface="Webdings" panose="05030102010509060703" pitchFamily="18" charset="2"/>
              <a:buChar char="4"/>
            </a:pPr>
            <a:r>
              <a:rPr lang="en-US" sz="1800" dirty="0"/>
              <a:t>Arizona – Tempe (AZ) | </a:t>
            </a:r>
            <a:r>
              <a:rPr lang="en-US" sz="1800" dirty="0">
                <a:hlinkClick r:id="rId7"/>
              </a:rPr>
              <a:t>DEVELOP.ArizonaTempe@gmail.com</a:t>
            </a:r>
            <a:r>
              <a:rPr lang="en-US" sz="1800" dirty="0"/>
              <a:t> </a:t>
            </a:r>
          </a:p>
          <a:p>
            <a:pPr marL="285750" indent="-285750">
              <a:spcBef>
                <a:spcPts val="0"/>
              </a:spcBef>
              <a:spcAft>
                <a:spcPts val="600"/>
              </a:spcAft>
              <a:buClr>
                <a:srgbClr val="EF282F"/>
              </a:buClr>
              <a:buFont typeface="Webdings" panose="05030102010509060703" pitchFamily="18" charset="2"/>
              <a:buChar char="4"/>
            </a:pPr>
            <a:r>
              <a:rPr lang="en-US" sz="1800" dirty="0"/>
              <a:t>Boston – Massachusetts (MA) | </a:t>
            </a:r>
            <a:r>
              <a:rPr lang="en-US" sz="1800" dirty="0">
                <a:hlinkClick r:id="rId8"/>
              </a:rPr>
              <a:t>DEVELOP.MassachusettsBoston@gmail.com</a:t>
            </a:r>
            <a:r>
              <a:rPr lang="en-US" sz="1800" dirty="0"/>
              <a:t> </a:t>
            </a:r>
          </a:p>
          <a:p>
            <a:pPr marL="285750" indent="-285750">
              <a:spcBef>
                <a:spcPts val="0"/>
              </a:spcBef>
              <a:spcAft>
                <a:spcPts val="600"/>
              </a:spcAft>
              <a:buClr>
                <a:srgbClr val="EF282F"/>
              </a:buClr>
              <a:buFont typeface="Webdings" panose="05030102010509060703" pitchFamily="18" charset="2"/>
              <a:buChar char="4"/>
            </a:pPr>
            <a:r>
              <a:rPr lang="en-US" sz="1800" dirty="0"/>
              <a:t>California – Ames (ARC) | </a:t>
            </a:r>
            <a:r>
              <a:rPr lang="en-US" sz="1800" dirty="0">
                <a:hlinkClick r:id="rId9"/>
              </a:rPr>
              <a:t>DEVELOP.CaliforniaAmes@gmail.com</a:t>
            </a:r>
            <a:r>
              <a:rPr lang="en-US" sz="1800" dirty="0"/>
              <a:t> </a:t>
            </a:r>
          </a:p>
          <a:p>
            <a:pPr marL="285750" indent="-285750">
              <a:spcBef>
                <a:spcPts val="0"/>
              </a:spcBef>
              <a:spcAft>
                <a:spcPts val="600"/>
              </a:spcAft>
              <a:buClr>
                <a:srgbClr val="EF282F"/>
              </a:buClr>
              <a:buFont typeface="Webdings" panose="05030102010509060703" pitchFamily="18" charset="2"/>
              <a:buChar char="4"/>
            </a:pPr>
            <a:r>
              <a:rPr lang="en-US" sz="1800" dirty="0"/>
              <a:t>Colorado – Fort Collins (CO) | </a:t>
            </a:r>
            <a:r>
              <a:rPr lang="en-US" sz="1800" dirty="0">
                <a:hlinkClick r:id="rId10"/>
              </a:rPr>
              <a:t>DEVELOP.ColoradoFortCollins@gmail.com</a:t>
            </a:r>
            <a:r>
              <a:rPr lang="en-US" sz="1800" dirty="0"/>
              <a:t> </a:t>
            </a:r>
          </a:p>
          <a:p>
            <a:pPr marL="285750" indent="-285750">
              <a:spcBef>
                <a:spcPts val="0"/>
              </a:spcBef>
              <a:spcAft>
                <a:spcPts val="600"/>
              </a:spcAft>
              <a:buClr>
                <a:srgbClr val="EF282F"/>
              </a:buClr>
              <a:buFont typeface="Webdings" panose="05030102010509060703" pitchFamily="18" charset="2"/>
              <a:buChar char="4"/>
            </a:pPr>
            <a:r>
              <a:rPr lang="en-US" sz="1800" dirty="0"/>
              <a:t>Idaho – Pocatello (ID) | </a:t>
            </a:r>
            <a:r>
              <a:rPr lang="en-US" sz="1800" dirty="0">
                <a:hlinkClick r:id="rId11"/>
              </a:rPr>
              <a:t>DEVELOP.IdahoPocatello@gmail.com</a:t>
            </a:r>
            <a:r>
              <a:rPr lang="en-US" sz="1800" dirty="0"/>
              <a:t> </a:t>
            </a:r>
          </a:p>
          <a:p>
            <a:pPr marL="285750" indent="-285750">
              <a:spcBef>
                <a:spcPts val="0"/>
              </a:spcBef>
              <a:spcAft>
                <a:spcPts val="600"/>
              </a:spcAft>
              <a:buClr>
                <a:srgbClr val="EF282F"/>
              </a:buClr>
              <a:buFont typeface="Webdings" panose="05030102010509060703" pitchFamily="18" charset="2"/>
              <a:buChar char="4"/>
            </a:pPr>
            <a:r>
              <a:rPr lang="en-US" sz="1800" dirty="0"/>
              <a:t>Georgia – Athens (GA) | </a:t>
            </a:r>
            <a:r>
              <a:rPr lang="en-US" sz="1800" dirty="0">
                <a:hlinkClick r:id="rId12"/>
              </a:rPr>
              <a:t>DEVELOP.GeorgiaAthens@gmail.com</a:t>
            </a:r>
            <a:r>
              <a:rPr lang="en-US" sz="1800" dirty="0"/>
              <a:t> </a:t>
            </a:r>
          </a:p>
          <a:p>
            <a:pPr marL="285750" indent="-285750">
              <a:spcBef>
                <a:spcPts val="0"/>
              </a:spcBef>
              <a:spcAft>
                <a:spcPts val="600"/>
              </a:spcAft>
              <a:buClr>
                <a:srgbClr val="EF282F"/>
              </a:buClr>
              <a:buFont typeface="Webdings" panose="05030102010509060703" pitchFamily="18" charset="2"/>
              <a:buChar char="4"/>
            </a:pPr>
            <a:r>
              <a:rPr lang="en-US" sz="1800" dirty="0"/>
              <a:t>Maryland – Goddard (GSFC) | </a:t>
            </a:r>
            <a:r>
              <a:rPr lang="en-US" sz="1800" dirty="0">
                <a:hlinkClick r:id="rId13"/>
              </a:rPr>
              <a:t>DEVELOP.MarylandGoddard@gmail.com</a:t>
            </a:r>
            <a:r>
              <a:rPr lang="en-US" sz="1800" dirty="0"/>
              <a:t> </a:t>
            </a:r>
          </a:p>
          <a:p>
            <a:pPr marL="285750" indent="-285750">
              <a:spcBef>
                <a:spcPts val="0"/>
              </a:spcBef>
              <a:spcAft>
                <a:spcPts val="600"/>
              </a:spcAft>
              <a:buClr>
                <a:srgbClr val="EF282F"/>
              </a:buClr>
              <a:buFont typeface="Webdings" panose="05030102010509060703" pitchFamily="18" charset="2"/>
              <a:buChar char="4"/>
            </a:pPr>
            <a:r>
              <a:rPr lang="en-US" sz="1800" dirty="0"/>
              <a:t>North Carolina – NCEI (NC) | </a:t>
            </a:r>
            <a:r>
              <a:rPr lang="en-US" sz="1800" dirty="0">
                <a:hlinkClick r:id="rId14"/>
              </a:rPr>
              <a:t>DEVELOP.NorthCarolinaNCEI@gmail.com</a:t>
            </a:r>
            <a:r>
              <a:rPr lang="en-US" sz="1800" dirty="0"/>
              <a:t> </a:t>
            </a:r>
          </a:p>
          <a:p>
            <a:pPr marL="285750" indent="-285750">
              <a:spcBef>
                <a:spcPts val="0"/>
              </a:spcBef>
              <a:spcAft>
                <a:spcPts val="600"/>
              </a:spcAft>
              <a:buClr>
                <a:srgbClr val="EF282F"/>
              </a:buClr>
              <a:buFont typeface="Webdings" panose="05030102010509060703" pitchFamily="18" charset="2"/>
              <a:buChar char="4"/>
            </a:pPr>
            <a:r>
              <a:rPr lang="en-US" sz="1800" dirty="0"/>
              <a:t>Virginia – Langley (</a:t>
            </a:r>
            <a:r>
              <a:rPr lang="en-US" sz="1800" dirty="0" err="1"/>
              <a:t>LaRC</a:t>
            </a:r>
            <a:r>
              <a:rPr lang="en-US" sz="1800" dirty="0"/>
              <a:t>) | </a:t>
            </a:r>
            <a:r>
              <a:rPr lang="en-US" sz="1800" dirty="0">
                <a:hlinkClick r:id="rId15"/>
              </a:rPr>
              <a:t>DEVELOP.VirginiaLangley@gmail.com</a:t>
            </a:r>
            <a:r>
              <a:rPr lang="en-US" sz="1800" dirty="0"/>
              <a:t> </a:t>
            </a:r>
          </a:p>
          <a:p>
            <a:pPr>
              <a:spcBef>
                <a:spcPts val="0"/>
              </a:spcBef>
              <a:spcAft>
                <a:spcPts val="600"/>
              </a:spcAft>
              <a:buClr>
                <a:srgbClr val="EF282F"/>
              </a:buClr>
            </a:pPr>
            <a:endParaRPr lang="en-US" sz="1800" dirty="0"/>
          </a:p>
        </p:txBody>
      </p:sp>
    </p:spTree>
    <p:extLst>
      <p:ext uri="{BB962C8B-B14F-4D97-AF65-F5344CB8AC3E}">
        <p14:creationId xmlns:p14="http://schemas.microsoft.com/office/powerpoint/2010/main" val="40665446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b="50812"/>
          <a:stretch/>
        </p:blipFill>
        <p:spPr>
          <a:xfrm rot="16200000">
            <a:off x="7712894" y="2378890"/>
            <a:ext cx="6872492" cy="208572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NASA Data Centers</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7" name="Picture 19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1" name="Text Placeholder 5"/>
          <p:cNvSpPr txBox="1">
            <a:spLocks/>
          </p:cNvSpPr>
          <p:nvPr/>
        </p:nvSpPr>
        <p:spPr>
          <a:xfrm>
            <a:off x="322121" y="1240320"/>
            <a:ext cx="9660391" cy="453295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600" dirty="0" smtClean="0"/>
              <a:t>Earth </a:t>
            </a:r>
            <a:r>
              <a:rPr lang="en-US" sz="1600" dirty="0"/>
              <a:t>Observing System Data and Information System (EOSDIS) is designed as a distributed system, with major facilities at Distributed Active Archive Centers (DAACs) located throughout the United States. </a:t>
            </a:r>
            <a:endParaRPr lang="en-US" sz="1600" dirty="0" smtClean="0"/>
          </a:p>
          <a:p>
            <a:pPr marL="285750" indent="-285750">
              <a:spcBef>
                <a:spcPts val="0"/>
              </a:spcBef>
              <a:spcAft>
                <a:spcPts val="600"/>
              </a:spcAft>
              <a:buClr>
                <a:srgbClr val="EF282F"/>
              </a:buClr>
              <a:buFont typeface="Webdings" panose="05030102010509060703" pitchFamily="18" charset="2"/>
              <a:buChar char="4"/>
            </a:pPr>
            <a:r>
              <a:rPr lang="en-US" sz="1600" dirty="0" smtClean="0"/>
              <a:t>These </a:t>
            </a:r>
            <a:r>
              <a:rPr lang="en-US" sz="1600" dirty="0"/>
              <a:t>institutions are custodians of EOS mission data and ensure that data will be easily accessible to users. </a:t>
            </a:r>
            <a:endParaRPr lang="en-US" sz="1600" dirty="0" smtClean="0"/>
          </a:p>
          <a:p>
            <a:pPr marL="285750" indent="-285750">
              <a:spcBef>
                <a:spcPts val="0"/>
              </a:spcBef>
              <a:spcAft>
                <a:spcPts val="600"/>
              </a:spcAft>
              <a:buClr>
                <a:srgbClr val="EF282F"/>
              </a:buClr>
              <a:buFont typeface="Webdings" panose="05030102010509060703" pitchFamily="18" charset="2"/>
              <a:buChar char="4"/>
            </a:pPr>
            <a:r>
              <a:rPr lang="en-US" sz="1600" dirty="0" smtClean="0"/>
              <a:t>The </a:t>
            </a:r>
            <a:r>
              <a:rPr lang="en-US" sz="1600" dirty="0"/>
              <a:t>EOSDIS DAACs process, archive, document, and distribute data from NASA's past and current Earth-observing satellites and field measurement programs. </a:t>
            </a:r>
            <a:endParaRPr lang="en-US" sz="1600" dirty="0" smtClean="0"/>
          </a:p>
          <a:p>
            <a:pPr marL="285750" indent="-285750">
              <a:spcBef>
                <a:spcPts val="0"/>
              </a:spcBef>
              <a:spcAft>
                <a:spcPts val="600"/>
              </a:spcAft>
              <a:buClr>
                <a:srgbClr val="EF282F"/>
              </a:buClr>
              <a:buFont typeface="Webdings" panose="05030102010509060703" pitchFamily="18" charset="2"/>
              <a:buChar char="4"/>
            </a:pPr>
            <a:r>
              <a:rPr lang="en-US" sz="1600" dirty="0" smtClean="0"/>
              <a:t>Acting </a:t>
            </a:r>
            <a:r>
              <a:rPr lang="en-US" sz="1600" dirty="0"/>
              <a:t>in concert, the DAACs provide reliable, robust services to users whose needs may cross the traditional boundaries of a science discipline, while continuing to support the particular needs of users within the discipline communities. User services include:</a:t>
            </a:r>
          </a:p>
          <a:p>
            <a:pPr marL="742950" lvl="1" indent="-285750">
              <a:spcBef>
                <a:spcPts val="0"/>
              </a:spcBef>
              <a:spcAft>
                <a:spcPts val="600"/>
              </a:spcAft>
              <a:buClr>
                <a:srgbClr val="EF282F"/>
              </a:buClr>
              <a:buFont typeface="Arial" panose="020B0604020202020204" pitchFamily="34" charset="0"/>
              <a:buChar char="•"/>
            </a:pPr>
            <a:r>
              <a:rPr lang="en-US" sz="1600" dirty="0"/>
              <a:t>Assistance in selecting and obtaining data</a:t>
            </a:r>
          </a:p>
          <a:p>
            <a:pPr marL="742950" lvl="1" indent="-285750">
              <a:spcBef>
                <a:spcPts val="0"/>
              </a:spcBef>
              <a:spcAft>
                <a:spcPts val="600"/>
              </a:spcAft>
              <a:buClr>
                <a:srgbClr val="EF282F"/>
              </a:buClr>
              <a:buFont typeface="Arial" panose="020B0604020202020204" pitchFamily="34" charset="0"/>
              <a:buChar char="•"/>
            </a:pPr>
            <a:r>
              <a:rPr lang="en-US" sz="1600" dirty="0"/>
              <a:t>Access to data-handling and visualization tools</a:t>
            </a:r>
          </a:p>
          <a:p>
            <a:pPr marL="742950" lvl="1" indent="-285750">
              <a:spcBef>
                <a:spcPts val="0"/>
              </a:spcBef>
              <a:spcAft>
                <a:spcPts val="600"/>
              </a:spcAft>
              <a:buClr>
                <a:srgbClr val="EF282F"/>
              </a:buClr>
              <a:buFont typeface="Arial" panose="020B0604020202020204" pitchFamily="34" charset="0"/>
              <a:buChar char="•"/>
            </a:pPr>
            <a:r>
              <a:rPr lang="en-US" sz="1600" dirty="0"/>
              <a:t>Notification of data-related news</a:t>
            </a:r>
          </a:p>
          <a:p>
            <a:pPr marL="742950" lvl="1" indent="-285750">
              <a:spcBef>
                <a:spcPts val="0"/>
              </a:spcBef>
              <a:spcAft>
                <a:spcPts val="600"/>
              </a:spcAft>
              <a:buClr>
                <a:srgbClr val="EF282F"/>
              </a:buClr>
              <a:buFont typeface="Arial" panose="020B0604020202020204" pitchFamily="34" charset="0"/>
              <a:buChar char="•"/>
            </a:pPr>
            <a:r>
              <a:rPr lang="en-US" sz="1600" dirty="0"/>
              <a:t>Technical support and referrals</a:t>
            </a:r>
          </a:p>
          <a:p>
            <a:pPr marL="742950" lvl="1" indent="-285750">
              <a:spcBef>
                <a:spcPts val="0"/>
              </a:spcBef>
              <a:spcAft>
                <a:spcPts val="600"/>
              </a:spcAft>
              <a:buClr>
                <a:srgbClr val="EF282F"/>
              </a:buClr>
              <a:buFont typeface="Arial" panose="020B0604020202020204" pitchFamily="34" charset="0"/>
              <a:buChar char="•"/>
            </a:pPr>
            <a:endParaRPr lang="en-US" sz="1600" dirty="0"/>
          </a:p>
          <a:p>
            <a:pPr marL="742950" lvl="1" indent="-285750">
              <a:spcBef>
                <a:spcPts val="0"/>
              </a:spcBef>
              <a:spcAft>
                <a:spcPts val="600"/>
              </a:spcAft>
              <a:buClr>
                <a:srgbClr val="EF282F"/>
              </a:buClr>
              <a:buFont typeface="Arial" panose="020B0604020202020204" pitchFamily="34" charset="0"/>
              <a:buChar char="•"/>
            </a:pPr>
            <a:endParaRPr lang="en-US" sz="1600" dirty="0" smtClean="0"/>
          </a:p>
        </p:txBody>
      </p:sp>
      <p:sp>
        <p:nvSpPr>
          <p:cNvPr id="22" name="Rectangle 21"/>
          <p:cNvSpPr/>
          <p:nvPr/>
        </p:nvSpPr>
        <p:spPr>
          <a:xfrm>
            <a:off x="475519" y="5380671"/>
            <a:ext cx="6096000" cy="1169551"/>
          </a:xfrm>
          <a:prstGeom prst="rect">
            <a:avLst/>
          </a:prstGeom>
        </p:spPr>
        <p:txBody>
          <a:bodyPr>
            <a:spAutoFit/>
          </a:bodyPr>
          <a:lstStyle/>
          <a:p>
            <a:pPr>
              <a:buClr>
                <a:srgbClr val="13416C"/>
              </a:buClr>
            </a:pPr>
            <a:r>
              <a:rPr lang="en-US" sz="1400" b="1" dirty="0">
                <a:solidFill>
                  <a:schemeClr val="tx1">
                    <a:lumMod val="75000"/>
                    <a:lumOff val="25000"/>
                  </a:schemeClr>
                </a:solidFill>
                <a:latin typeface="Century Gothic" panose="020B0502020202020204" pitchFamily="34" charset="0"/>
              </a:rPr>
              <a:t>EOSDIS Distributed Active Archive Centers (DAACs)</a:t>
            </a:r>
          </a:p>
          <a:p>
            <a:pPr>
              <a:buClr>
                <a:srgbClr val="13416C"/>
              </a:buClr>
            </a:pPr>
            <a:r>
              <a:rPr lang="en-US" sz="1400" dirty="0" smtClean="0">
                <a:solidFill>
                  <a:schemeClr val="tx1">
                    <a:lumMod val="75000"/>
                    <a:lumOff val="25000"/>
                  </a:schemeClr>
                </a:solidFill>
                <a:latin typeface="Century Gothic" panose="020B0502020202020204" pitchFamily="34" charset="0"/>
                <a:hlinkClick r:id="rId4"/>
              </a:rPr>
              <a:t>https</a:t>
            </a:r>
            <a:r>
              <a:rPr lang="en-US" sz="1400" dirty="0">
                <a:solidFill>
                  <a:schemeClr val="tx1">
                    <a:lumMod val="75000"/>
                    <a:lumOff val="25000"/>
                  </a:schemeClr>
                </a:solidFill>
                <a:latin typeface="Century Gothic" panose="020B0502020202020204" pitchFamily="34" charset="0"/>
                <a:hlinkClick r:id="rId4"/>
              </a:rPr>
              <a:t>://earthdata.nasa.gov/about/daacs</a:t>
            </a:r>
            <a:r>
              <a:rPr lang="en-US" sz="1400" dirty="0">
                <a:solidFill>
                  <a:schemeClr val="tx1">
                    <a:lumMod val="75000"/>
                    <a:lumOff val="25000"/>
                  </a:schemeClr>
                </a:solidFill>
                <a:latin typeface="Century Gothic" panose="020B0502020202020204" pitchFamily="34" charset="0"/>
              </a:rPr>
              <a:t> </a:t>
            </a:r>
            <a:endParaRPr lang="en-US" sz="1400" dirty="0" smtClean="0">
              <a:solidFill>
                <a:schemeClr val="tx1">
                  <a:lumMod val="75000"/>
                  <a:lumOff val="25000"/>
                </a:schemeClr>
              </a:solidFill>
              <a:latin typeface="Century Gothic" panose="020B0502020202020204" pitchFamily="34" charset="0"/>
            </a:endParaRPr>
          </a:p>
          <a:p>
            <a:pPr>
              <a:buClr>
                <a:srgbClr val="13416C"/>
              </a:buClr>
              <a:buFont typeface="Webdings" panose="05030102010509060703" pitchFamily="18" charset="2"/>
              <a:buChar char="4"/>
            </a:pPr>
            <a:endParaRPr lang="en-US" sz="1400" dirty="0">
              <a:solidFill>
                <a:schemeClr val="tx1">
                  <a:lumMod val="75000"/>
                  <a:lumOff val="25000"/>
                </a:schemeClr>
              </a:solidFill>
              <a:latin typeface="Century Gothic" panose="020B0502020202020204" pitchFamily="34" charset="0"/>
            </a:endParaRPr>
          </a:p>
          <a:p>
            <a:pPr>
              <a:buClr>
                <a:srgbClr val="13416C"/>
              </a:buClr>
            </a:pPr>
            <a:r>
              <a:rPr lang="en-US" sz="1400" b="1" dirty="0" smtClean="0">
                <a:solidFill>
                  <a:schemeClr val="tx1">
                    <a:lumMod val="75000"/>
                    <a:lumOff val="25000"/>
                  </a:schemeClr>
                </a:solidFill>
                <a:latin typeface="Century Gothic" panose="020B0502020202020204" pitchFamily="34" charset="0"/>
              </a:rPr>
              <a:t>Earth Data Search</a:t>
            </a:r>
          </a:p>
          <a:p>
            <a:pPr>
              <a:buClr>
                <a:srgbClr val="13416C"/>
              </a:buClr>
            </a:pPr>
            <a:r>
              <a:rPr lang="en-US" sz="1400" dirty="0" smtClean="0">
                <a:solidFill>
                  <a:schemeClr val="tx1">
                    <a:lumMod val="75000"/>
                    <a:lumOff val="25000"/>
                  </a:schemeClr>
                </a:solidFill>
                <a:latin typeface="Century Gothic" panose="020B0502020202020204" pitchFamily="34" charset="0"/>
                <a:hlinkClick r:id="rId5"/>
              </a:rPr>
              <a:t>https</a:t>
            </a:r>
            <a:r>
              <a:rPr lang="en-US" sz="1400" dirty="0">
                <a:solidFill>
                  <a:schemeClr val="tx1">
                    <a:lumMod val="75000"/>
                    <a:lumOff val="25000"/>
                  </a:schemeClr>
                </a:solidFill>
                <a:latin typeface="Century Gothic" panose="020B0502020202020204" pitchFamily="34" charset="0"/>
                <a:hlinkClick r:id="rId5"/>
              </a:rPr>
              <a:t>://search.earthdata.nasa.gov/search</a:t>
            </a:r>
            <a:r>
              <a:rPr lang="en-US" sz="1400" dirty="0">
                <a:solidFill>
                  <a:schemeClr val="tx1">
                    <a:lumMod val="75000"/>
                    <a:lumOff val="25000"/>
                  </a:schemeClr>
                </a:solidFill>
                <a:latin typeface="Century Gothic" panose="020B0502020202020204" pitchFamily="34" charset="0"/>
              </a:rPr>
              <a:t> </a:t>
            </a:r>
          </a:p>
        </p:txBody>
      </p:sp>
      <p:pic>
        <p:nvPicPr>
          <p:cNvPr id="40" name="Picture 2" descr="Data Center Ma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38047" y="3898772"/>
            <a:ext cx="3644466" cy="2725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67926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704196" y="2370189"/>
            <a:ext cx="6872492" cy="210312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ARSET Trainings</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4"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EF282F"/>
              </a:buClr>
            </a:pPr>
            <a:r>
              <a:rPr lang="en-US" sz="1800" dirty="0"/>
              <a:t>Through ARSET trainings, you can learn how to: </a:t>
            </a:r>
          </a:p>
          <a:p>
            <a:pPr marL="285750" indent="-285750">
              <a:spcBef>
                <a:spcPts val="0"/>
              </a:spcBef>
              <a:spcAft>
                <a:spcPts val="600"/>
              </a:spcAft>
              <a:buClr>
                <a:srgbClr val="EF282F"/>
              </a:buClr>
              <a:buFont typeface="Webdings" panose="05030102010509060703" pitchFamily="18" charset="2"/>
              <a:buChar char="4"/>
            </a:pPr>
            <a:r>
              <a:rPr lang="en-US" sz="1800" dirty="0"/>
              <a:t>Use NASA data for environmental management</a:t>
            </a:r>
          </a:p>
          <a:p>
            <a:pPr marL="285750" indent="-285750">
              <a:spcBef>
                <a:spcPts val="0"/>
              </a:spcBef>
              <a:spcAft>
                <a:spcPts val="600"/>
              </a:spcAft>
              <a:buClr>
                <a:srgbClr val="EF282F"/>
              </a:buClr>
              <a:buFont typeface="Webdings" panose="05030102010509060703" pitchFamily="18" charset="2"/>
              <a:buChar char="4"/>
            </a:pPr>
            <a:r>
              <a:rPr lang="en-US" sz="1800" dirty="0"/>
              <a:t>Search and access NASA resources relevant to your needs</a:t>
            </a:r>
          </a:p>
          <a:p>
            <a:pPr marL="285750" indent="-285750">
              <a:spcBef>
                <a:spcPts val="0"/>
              </a:spcBef>
              <a:spcAft>
                <a:spcPts val="600"/>
              </a:spcAft>
              <a:buClr>
                <a:srgbClr val="EF282F"/>
              </a:buClr>
              <a:buFont typeface="Webdings" panose="05030102010509060703" pitchFamily="18" charset="2"/>
              <a:buChar char="4"/>
            </a:pPr>
            <a:r>
              <a:rPr lang="en-US" sz="1800" dirty="0"/>
              <a:t>Visualize, interpret, and apply remote sensing data and imagery</a:t>
            </a:r>
          </a:p>
          <a:p>
            <a:pPr marL="285750" indent="-285750">
              <a:spcBef>
                <a:spcPts val="0"/>
              </a:spcBef>
              <a:spcAft>
                <a:spcPts val="600"/>
              </a:spcAft>
              <a:buClr>
                <a:srgbClr val="EF282F"/>
              </a:buClr>
              <a:buFont typeface="Webdings" panose="05030102010509060703" pitchFamily="18" charset="2"/>
              <a:buChar char="4"/>
            </a:pPr>
            <a:endParaRPr lang="en-US" sz="1800" dirty="0"/>
          </a:p>
          <a:p>
            <a:pPr marL="285750" indent="-285750">
              <a:spcBef>
                <a:spcPts val="0"/>
              </a:spcBef>
              <a:spcAft>
                <a:spcPts val="600"/>
              </a:spcAft>
              <a:buClr>
                <a:srgbClr val="EF282F"/>
              </a:buClr>
              <a:buFont typeface="Webdings" panose="05030102010509060703" pitchFamily="18" charset="2"/>
              <a:buChar char="4"/>
            </a:pPr>
            <a:r>
              <a:rPr lang="en-US" sz="1800" b="1" dirty="0"/>
              <a:t>Remote Sensing Fundamentals: </a:t>
            </a:r>
            <a:r>
              <a:rPr lang="en-US" sz="1800" dirty="0"/>
              <a:t>These webinars are available for viewing at any time. They provide basic information about the fundamentals of remote sensing, and are often a prerequisite for other ARSET trainings. https://arset.gsfc.nasa.gov/webinars/fundamentals-remote-sensing</a:t>
            </a:r>
          </a:p>
          <a:p>
            <a:pPr marL="742950" lvl="1" indent="-285750">
              <a:spcBef>
                <a:spcPts val="0"/>
              </a:spcBef>
              <a:spcAft>
                <a:spcPts val="600"/>
              </a:spcAft>
              <a:buClr>
                <a:srgbClr val="EF282F"/>
              </a:buClr>
              <a:buFont typeface="Arial" panose="020B0604020202020204" pitchFamily="34" charset="0"/>
              <a:buChar char="•"/>
            </a:pPr>
            <a:r>
              <a:rPr lang="en-US" sz="1600" dirty="0"/>
              <a:t>Session 1: Fundamentals of Remote Sensing</a:t>
            </a:r>
          </a:p>
          <a:p>
            <a:pPr marL="742950" lvl="1" indent="-285750">
              <a:spcBef>
                <a:spcPts val="0"/>
              </a:spcBef>
              <a:spcAft>
                <a:spcPts val="600"/>
              </a:spcAft>
              <a:buClr>
                <a:srgbClr val="EF282F"/>
              </a:buClr>
              <a:buFont typeface="Arial" panose="020B0604020202020204" pitchFamily="34" charset="0"/>
              <a:buChar char="•"/>
            </a:pPr>
            <a:r>
              <a:rPr lang="en-US" sz="1600" dirty="0"/>
              <a:t>Session 2A: Satellites, Sensors, Data and Tools for Land Management and Wildfire Applications</a:t>
            </a:r>
          </a:p>
          <a:p>
            <a:pPr marL="742950" lvl="1" indent="-285750">
              <a:spcBef>
                <a:spcPts val="0"/>
              </a:spcBef>
              <a:spcAft>
                <a:spcPts val="600"/>
              </a:spcAft>
              <a:buClr>
                <a:srgbClr val="EF282F"/>
              </a:buClr>
              <a:buFont typeface="Arial" panose="020B0604020202020204" pitchFamily="34" charset="0"/>
              <a:buChar char="•"/>
            </a:pPr>
            <a:r>
              <a:rPr lang="en-US" sz="1600" dirty="0"/>
              <a:t>Session 2B: Satellites, Sensors, and Earth Systems Models for Water Resources Management</a:t>
            </a:r>
          </a:p>
          <a:p>
            <a:pPr marL="742950" lvl="1" indent="-285750">
              <a:spcBef>
                <a:spcPts val="0"/>
              </a:spcBef>
              <a:spcAft>
                <a:spcPts val="600"/>
              </a:spcAft>
              <a:buClr>
                <a:srgbClr val="EF282F"/>
              </a:buClr>
              <a:buFont typeface="Arial" panose="020B0604020202020204" pitchFamily="34" charset="0"/>
              <a:buChar char="•"/>
            </a:pPr>
            <a:r>
              <a:rPr lang="en-US" sz="1600" dirty="0"/>
              <a:t>Session 2C: Fundamentals of Aquatic Remote Sensing</a:t>
            </a:r>
          </a:p>
          <a:p>
            <a:pPr marL="285750" indent="-285750">
              <a:spcBef>
                <a:spcPts val="0"/>
              </a:spcBef>
              <a:spcAft>
                <a:spcPts val="600"/>
              </a:spcAft>
              <a:buClr>
                <a:srgbClr val="EF282F"/>
              </a:buClr>
              <a:buFont typeface="Webdings" panose="05030102010509060703" pitchFamily="18" charset="2"/>
              <a:buChar char="4"/>
            </a:pPr>
            <a:endParaRPr lang="en-US" sz="1800" dirty="0" smtClean="0"/>
          </a:p>
        </p:txBody>
      </p:sp>
      <p:sp>
        <p:nvSpPr>
          <p:cNvPr id="22" name="Rectangle 21"/>
          <p:cNvSpPr/>
          <p:nvPr/>
        </p:nvSpPr>
        <p:spPr>
          <a:xfrm>
            <a:off x="179721" y="6337131"/>
            <a:ext cx="4688114" cy="369332"/>
          </a:xfrm>
          <a:prstGeom prst="rect">
            <a:avLst/>
          </a:prstGeom>
        </p:spPr>
        <p:txBody>
          <a:bodyPr wrap="square">
            <a:spAutoFit/>
          </a:bodyPr>
          <a:lstStyle/>
          <a:p>
            <a:pPr>
              <a:buClr>
                <a:srgbClr val="13416C"/>
              </a:buClr>
            </a:pPr>
            <a:r>
              <a:rPr lang="en-US" dirty="0" smtClean="0">
                <a:solidFill>
                  <a:srgbClr val="EF282F"/>
                </a:solidFill>
                <a:latin typeface="Century Gothic" panose="020B0502020202020204" pitchFamily="34" charset="0"/>
                <a:hlinkClick r:id="rId4"/>
              </a:rPr>
              <a:t>https</a:t>
            </a:r>
            <a:r>
              <a:rPr lang="en-US" dirty="0">
                <a:solidFill>
                  <a:srgbClr val="EF282F"/>
                </a:solidFill>
                <a:latin typeface="Century Gothic" panose="020B0502020202020204" pitchFamily="34" charset="0"/>
                <a:hlinkClick r:id="rId4"/>
              </a:rPr>
              <a:t>://arset.gsfc.nasa.gov</a:t>
            </a:r>
            <a:r>
              <a:rPr lang="en-US" dirty="0" smtClean="0">
                <a:solidFill>
                  <a:srgbClr val="EF282F"/>
                </a:solidFill>
                <a:latin typeface="Century Gothic" panose="020B0502020202020204" pitchFamily="34" charset="0"/>
                <a:hlinkClick r:id="rId4"/>
              </a:rPr>
              <a:t>/</a:t>
            </a:r>
            <a:r>
              <a:rPr lang="en-US" dirty="0" smtClean="0">
                <a:solidFill>
                  <a:srgbClr val="EF282F"/>
                </a:solidFill>
                <a:latin typeface="Century Gothic" panose="020B0502020202020204" pitchFamily="34" charset="0"/>
              </a:rPr>
              <a:t> </a:t>
            </a:r>
            <a:endParaRPr lang="en-US" dirty="0">
              <a:solidFill>
                <a:srgbClr val="EF282F"/>
              </a:solidFill>
              <a:latin typeface="Century Gothic" panose="020B0502020202020204" pitchFamily="34" charset="0"/>
            </a:endParaRPr>
          </a:p>
        </p:txBody>
      </p:sp>
    </p:spTree>
    <p:extLst>
      <p:ext uri="{BB962C8B-B14F-4D97-AF65-F5344CB8AC3E}">
        <p14:creationId xmlns:p14="http://schemas.microsoft.com/office/powerpoint/2010/main" val="1052843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743526" y="-1"/>
            <a:ext cx="8515168" cy="4789781"/>
          </a:xfrm>
          <a:prstGeom prst="rect">
            <a:avLst/>
          </a:prstGeom>
        </p:spPr>
      </p:pic>
      <p:pic>
        <p:nvPicPr>
          <p:cNvPr id="80" name="Picture 79"/>
          <p:cNvPicPr>
            <a:picLocks noChangeAspect="1"/>
          </p:cNvPicPr>
          <p:nvPr/>
        </p:nvPicPr>
        <p:blipFill rotWithShape="1">
          <a:blip r:embed="rId4" cstate="print">
            <a:extLst>
              <a:ext uri="{28A0092B-C50C-407E-A947-70E740481C1C}">
                <a14:useLocalDpi xmlns:a14="http://schemas.microsoft.com/office/drawing/2010/main" val="0"/>
              </a:ext>
            </a:extLst>
          </a:blip>
          <a:srcRect l="8859" r="31051"/>
          <a:stretch/>
        </p:blipFill>
        <p:spPr>
          <a:xfrm>
            <a:off x="1" y="27437"/>
            <a:ext cx="4735542" cy="4762344"/>
          </a:xfrm>
          <a:prstGeom prst="rect">
            <a:avLst/>
          </a:prstGeom>
        </p:spPr>
      </p:pic>
      <p:sp>
        <p:nvSpPr>
          <p:cNvPr id="31" name="Subtitle 2"/>
          <p:cNvSpPr txBox="1">
            <a:spLocks/>
          </p:cNvSpPr>
          <p:nvPr/>
        </p:nvSpPr>
        <p:spPr>
          <a:xfrm>
            <a:off x="415353" y="5058441"/>
            <a:ext cx="6290247" cy="149578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9600" dirty="0" smtClean="0">
                <a:solidFill>
                  <a:srgbClr val="EF282F"/>
                </a:solidFill>
              </a:rPr>
              <a:t>T</a:t>
            </a:r>
            <a:r>
              <a:rPr lang="en-US" sz="7200" dirty="0" smtClean="0">
                <a:solidFill>
                  <a:srgbClr val="0061AA"/>
                </a:solidFill>
              </a:rPr>
              <a:t>HANK </a:t>
            </a:r>
            <a:r>
              <a:rPr lang="en-US" sz="9600" dirty="0" smtClean="0">
                <a:solidFill>
                  <a:srgbClr val="EF282F"/>
                </a:solidFill>
              </a:rPr>
              <a:t>Y</a:t>
            </a:r>
            <a:r>
              <a:rPr lang="en-US" sz="7200" dirty="0" smtClean="0">
                <a:solidFill>
                  <a:srgbClr val="0061AA"/>
                </a:solidFill>
              </a:rPr>
              <a:t>OU</a:t>
            </a:r>
            <a:r>
              <a:rPr lang="en-US" sz="9600" dirty="0" smtClean="0">
                <a:solidFill>
                  <a:srgbClr val="EF282F"/>
                </a:solidFill>
              </a:rPr>
              <a:t>!</a:t>
            </a:r>
          </a:p>
        </p:txBody>
      </p:sp>
      <p:sp>
        <p:nvSpPr>
          <p:cNvPr id="6" name="Rectangle 5"/>
          <p:cNvSpPr/>
          <p:nvPr/>
        </p:nvSpPr>
        <p:spPr>
          <a:xfrm>
            <a:off x="744545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44545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44545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44545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44545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44545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44545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813759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882678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9508726"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608007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676926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745120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538955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9501949" y="4134069"/>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10896590" y="63808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56019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2649056"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2649056"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2649056"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p:cNvSpPr/>
          <p:nvPr/>
        </p:nvSpPr>
        <p:spPr>
          <a:xfrm>
            <a:off x="2649056"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p:cNvSpPr/>
          <p:nvPr/>
        </p:nvSpPr>
        <p:spPr>
          <a:xfrm>
            <a:off x="2649056"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p:cNvSpPr/>
          <p:nvPr/>
        </p:nvSpPr>
        <p:spPr>
          <a:xfrm>
            <a:off x="2649056"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p:cNvSpPr/>
          <p:nvPr/>
        </p:nvSpPr>
        <p:spPr>
          <a:xfrm>
            <a:off x="2649056"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p:cNvSpPr/>
          <p:nvPr/>
        </p:nvSpPr>
        <p:spPr>
          <a:xfrm rot="16200000">
            <a:off x="334119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rot="16200000">
            <a:off x="403038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p:cNvSpPr/>
          <p:nvPr/>
        </p:nvSpPr>
        <p:spPr>
          <a:xfrm rot="16200000">
            <a:off x="4712331"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p:cNvSpPr/>
          <p:nvPr/>
        </p:nvSpPr>
        <p:spPr>
          <a:xfrm rot="16200000">
            <a:off x="128367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p:cNvSpPr/>
          <p:nvPr/>
        </p:nvSpPr>
        <p:spPr>
          <a:xfrm rot="16200000">
            <a:off x="197286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p:cNvSpPr/>
          <p:nvPr/>
        </p:nvSpPr>
        <p:spPr>
          <a:xfrm rot="16200000">
            <a:off x="265481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p:cNvSpPr/>
          <p:nvPr/>
        </p:nvSpPr>
        <p:spPr>
          <a:xfrm rot="16200000">
            <a:off x="59316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p:cNvSpPr/>
          <p:nvPr/>
        </p:nvSpPr>
        <p:spPr>
          <a:xfrm>
            <a:off x="4037042"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p:cNvSpPr/>
          <p:nvPr/>
        </p:nvSpPr>
        <p:spPr>
          <a:xfrm>
            <a:off x="4707901"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6763804"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94115" y="0"/>
            <a:ext cx="274331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p:cNvSpPr/>
          <p:nvPr/>
        </p:nvSpPr>
        <p:spPr>
          <a:xfrm>
            <a:off x="-81832" y="683972"/>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p:cNvSpPr/>
          <p:nvPr/>
        </p:nvSpPr>
        <p:spPr>
          <a:xfrm>
            <a:off x="-81247" y="1375907"/>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p:cNvSpPr/>
          <p:nvPr/>
        </p:nvSpPr>
        <p:spPr>
          <a:xfrm>
            <a:off x="-81247" y="20543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p:cNvSpPr/>
          <p:nvPr/>
        </p:nvSpPr>
        <p:spPr>
          <a:xfrm>
            <a:off x="-81247" y="27401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p:cNvSpPr/>
          <p:nvPr/>
        </p:nvSpPr>
        <p:spPr>
          <a:xfrm>
            <a:off x="-81247" y="34259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81247" y="41117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p:cNvSpPr/>
          <p:nvPr/>
        </p:nvSpPr>
        <p:spPr>
          <a:xfrm rot="16200000">
            <a:off x="-146362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p:cNvSpPr/>
          <p:nvPr/>
        </p:nvSpPr>
        <p:spPr>
          <a:xfrm rot="16200000">
            <a:off x="-77443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p:cNvSpPr/>
          <p:nvPr/>
        </p:nvSpPr>
        <p:spPr>
          <a:xfrm rot="16200000">
            <a:off x="-92490"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p:cNvSpPr/>
          <p:nvPr/>
        </p:nvSpPr>
        <p:spPr>
          <a:xfrm rot="16200000">
            <a:off x="-215000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p:cNvSpPr/>
          <p:nvPr/>
        </p:nvSpPr>
        <p:spPr>
          <a:xfrm>
            <a:off x="574466" y="707506"/>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p:cNvSpPr/>
          <p:nvPr/>
        </p:nvSpPr>
        <p:spPr>
          <a:xfrm>
            <a:off x="1279252" y="2781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42664" y="670054"/>
            <a:ext cx="1967159" cy="698536"/>
          </a:xfrm>
          <a:prstGeom prst="rect">
            <a:avLst/>
          </a:prstGeom>
        </p:spPr>
      </p:pic>
      <p:sp>
        <p:nvSpPr>
          <p:cNvPr id="81" name="Text Placeholder 5"/>
          <p:cNvSpPr txBox="1">
            <a:spLocks/>
          </p:cNvSpPr>
          <p:nvPr/>
        </p:nvSpPr>
        <p:spPr>
          <a:xfrm>
            <a:off x="7317020" y="5022000"/>
            <a:ext cx="4192803" cy="1683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solidFill>
                  <a:schemeClr val="tx1">
                    <a:lumMod val="75000"/>
                    <a:lumOff val="25000"/>
                  </a:schemeClr>
                </a:solidFill>
              </a:rPr>
              <a:t>Explore all of the resources available to you! And if you find helpful resources, share them!</a:t>
            </a:r>
            <a:endParaRPr lang="en-US" dirty="0">
              <a:solidFill>
                <a:schemeClr val="tx1">
                  <a:lumMod val="75000"/>
                  <a:lumOff val="25000"/>
                </a:schemeClr>
              </a:solidFill>
            </a:endParaRPr>
          </a:p>
        </p:txBody>
      </p:sp>
    </p:spTree>
    <p:extLst>
      <p:ext uri="{BB962C8B-B14F-4D97-AF65-F5344CB8AC3E}">
        <p14:creationId xmlns:p14="http://schemas.microsoft.com/office/powerpoint/2010/main" val="40633943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TotalTime>
  <Words>734</Words>
  <Application>Microsoft Office PowerPoint</Application>
  <PresentationFormat>Widescreen</PresentationFormat>
  <Paragraphs>134</Paragraphs>
  <Slides>9</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Century Gothic</vt:lpstr>
      <vt:lpstr>Webdings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Childs, Lauren M. (LARC-E3)[DEVELOP]</dc:creator>
  <cp:lastModifiedBy>Clayton, Amanda L. (LARC-E3)[SSAI DEVELOP]</cp:lastModifiedBy>
  <cp:revision>34</cp:revision>
  <dcterms:created xsi:type="dcterms:W3CDTF">2019-01-24T15:36:39Z</dcterms:created>
  <dcterms:modified xsi:type="dcterms:W3CDTF">2019-01-25T23:51:11Z</dcterms:modified>
</cp:coreProperties>
</file>