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a, Erika Y (329B-Affiliate)" initials="HEY(" lastIdx="14" clrIdx="0">
    <p:extLst>
      <p:ext uri="{19B8F6BF-5375-455C-9EA6-DF929625EA0E}">
        <p15:presenceInfo xmlns:p15="http://schemas.microsoft.com/office/powerpoint/2012/main" userId="S-1-5-21-1608413684-1126320247-1535859923-128899" providerId="AD"/>
      </p:ext>
    </p:extLst>
  </p:cmAuthor>
  <p:cmAuthor id="2" name="Sara" initials="S" lastIdx="2" clrIdx="1">
    <p:extLst>
      <p:ext uri="{19B8F6BF-5375-455C-9EA6-DF929625EA0E}">
        <p15:presenceInfo xmlns:p15="http://schemas.microsoft.com/office/powerpoint/2012/main" userId="Sara" providerId="None"/>
      </p:ext>
    </p:extLst>
  </p:cmAuthor>
  <p:cmAuthor id="3" name="Mercedes Bartkovich" initials="MB" lastIdx="1" clrIdx="2">
    <p:extLst>
      <p:ext uri="{19B8F6BF-5375-455C-9EA6-DF929625EA0E}">
        <p15:presenceInfo xmlns:p15="http://schemas.microsoft.com/office/powerpoint/2012/main" userId="Mercedes Bartkovich" providerId="None"/>
      </p:ext>
    </p:extLst>
  </p:cmAuthor>
  <p:cmAuthor id="4" name="Clayton, Amanda L. (LARC-E3)[SSAI DEVELOP]" initials="CAL(D" lastIdx="4" clrIdx="3">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D4"/>
    <a:srgbClr val="FFEBBE"/>
    <a:srgbClr val="5BA077"/>
    <a:srgbClr val="2E8654"/>
    <a:srgbClr val="A7CDB6"/>
    <a:srgbClr val="B9C0D0"/>
    <a:srgbClr val="566890"/>
    <a:srgbClr val="7B88A8"/>
    <a:srgbClr val="E9A24A"/>
    <a:srgbClr val="F6D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66" autoAdjust="0"/>
    <p:restoredTop sz="94660"/>
  </p:normalViewPr>
  <p:slideViewPr>
    <p:cSldViewPr snapToGrid="0">
      <p:cViewPr>
        <p:scale>
          <a:sx n="32" d="100"/>
          <a:sy n="32" d="100"/>
        </p:scale>
        <p:origin x="259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2E8654"/>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5264" userDrawn="1">
          <p15:clr>
            <a:srgbClr val="FBAE40"/>
          </p15:clr>
        </p15:guide>
        <p15:guide id="2" pos="576" userDrawn="1">
          <p15:clr>
            <a:srgbClr val="FBAE40"/>
          </p15:clr>
        </p15:guide>
        <p15:guide id="4" orient="horz" pos="2880" userDrawn="1">
          <p15:clr>
            <a:srgbClr val="FBAE40"/>
          </p15:clr>
        </p15:guide>
        <p15:guide id="6" pos="8640" userDrawn="1">
          <p15:clr>
            <a:srgbClr val="FBAE40"/>
          </p15:clr>
        </p15:guide>
        <p15:guide id="7" orient="horz" pos="22752" userDrawn="1">
          <p15:clr>
            <a:srgbClr val="FBAE40"/>
          </p15:clr>
        </p15:guide>
        <p15:guide id="8" orient="horz" pos="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9258" y="21612407"/>
            <a:ext cx="22984746"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Results</a:t>
            </a:r>
          </a:p>
        </p:txBody>
      </p:sp>
      <p:sp>
        <p:nvSpPr>
          <p:cNvPr id="15" name="TextBox 14"/>
          <p:cNvSpPr txBox="1"/>
          <p:nvPr/>
        </p:nvSpPr>
        <p:spPr>
          <a:xfrm>
            <a:off x="1009258" y="4493747"/>
            <a:ext cx="11516347"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Abstract</a:t>
            </a:r>
          </a:p>
        </p:txBody>
      </p:sp>
      <p:sp>
        <p:nvSpPr>
          <p:cNvPr id="16" name="TextBox 15"/>
          <p:cNvSpPr txBox="1"/>
          <p:nvPr/>
        </p:nvSpPr>
        <p:spPr>
          <a:xfrm>
            <a:off x="13394999" y="4493747"/>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Objectives</a:t>
            </a:r>
          </a:p>
        </p:txBody>
      </p:sp>
      <p:sp>
        <p:nvSpPr>
          <p:cNvPr id="17" name="TextBox 16"/>
          <p:cNvSpPr txBox="1"/>
          <p:nvPr/>
        </p:nvSpPr>
        <p:spPr>
          <a:xfrm>
            <a:off x="1009258" y="11068570"/>
            <a:ext cx="11407715"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Methodology</a:t>
            </a:r>
          </a:p>
        </p:txBody>
      </p:sp>
      <p:sp>
        <p:nvSpPr>
          <p:cNvPr id="18" name="TextBox 17"/>
          <p:cNvSpPr txBox="1"/>
          <p:nvPr/>
        </p:nvSpPr>
        <p:spPr>
          <a:xfrm>
            <a:off x="13394999" y="8224990"/>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Study Area</a:t>
            </a:r>
          </a:p>
        </p:txBody>
      </p:sp>
      <p:sp>
        <p:nvSpPr>
          <p:cNvPr id="19" name="TextBox 18"/>
          <p:cNvSpPr txBox="1"/>
          <p:nvPr/>
        </p:nvSpPr>
        <p:spPr>
          <a:xfrm>
            <a:off x="13394999" y="13911542"/>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Earth Observations</a:t>
            </a:r>
          </a:p>
        </p:txBody>
      </p:sp>
      <p:sp>
        <p:nvSpPr>
          <p:cNvPr id="21" name="TextBox 20"/>
          <p:cNvSpPr txBox="1"/>
          <p:nvPr/>
        </p:nvSpPr>
        <p:spPr>
          <a:xfrm>
            <a:off x="13394999" y="30261060"/>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Acknowledgements</a:t>
            </a:r>
          </a:p>
        </p:txBody>
      </p:sp>
      <p:sp>
        <p:nvSpPr>
          <p:cNvPr id="22" name="TextBox 21"/>
          <p:cNvSpPr txBox="1"/>
          <p:nvPr/>
        </p:nvSpPr>
        <p:spPr>
          <a:xfrm>
            <a:off x="1009258" y="16904622"/>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Project Partners</a:t>
            </a:r>
          </a:p>
        </p:txBody>
      </p:sp>
      <p:sp>
        <p:nvSpPr>
          <p:cNvPr id="23" name="TextBox 22"/>
          <p:cNvSpPr txBox="1"/>
          <p:nvPr/>
        </p:nvSpPr>
        <p:spPr>
          <a:xfrm>
            <a:off x="1009258" y="30267285"/>
            <a:ext cx="4542503"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Team Members</a:t>
            </a:r>
          </a:p>
        </p:txBody>
      </p:sp>
      <p:sp>
        <p:nvSpPr>
          <p:cNvPr id="31" name="Main Title"/>
          <p:cNvSpPr>
            <a:spLocks noGrp="1"/>
          </p:cNvSpPr>
          <p:nvPr>
            <p:ph type="body" sz="quarter" idx="10" hasCustomPrompt="1"/>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9500" b="1" dirty="0">
                <a:solidFill>
                  <a:srgbClr val="2E8654"/>
                </a:solidFill>
              </a:rPr>
              <a:t>Santa Monica Mountains </a:t>
            </a:r>
            <a:r>
              <a:rPr lang="en-US" sz="9500" dirty="0">
                <a:solidFill>
                  <a:srgbClr val="2E8654"/>
                </a:solidFill>
              </a:rPr>
              <a:t>Ecological Forecasting II</a:t>
            </a:r>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2E8654"/>
                </a:solidFill>
              </a:rPr>
              <a:t>Utilizing NASA Earth Observations to Determine Drought Dieback and Insect-related Damage in the Santa Monica Mountains, California</a:t>
            </a:r>
          </a:p>
        </p:txBody>
      </p:sp>
      <p:sp>
        <p:nvSpPr>
          <p:cNvPr id="39" name="Text Placeholder 16"/>
          <p:cNvSpPr txBox="1">
            <a:spLocks/>
          </p:cNvSpPr>
          <p:nvPr/>
        </p:nvSpPr>
        <p:spPr>
          <a:xfrm>
            <a:off x="13394999" y="18764433"/>
            <a:ext cx="10779865" cy="22931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dirty="0">
                <a:solidFill>
                  <a:schemeClr val="tx1">
                    <a:lumMod val="75000"/>
                  </a:schemeClr>
                </a:solidFill>
              </a:rPr>
              <a:t>The severe drought weakened oak trees, making them more susceptible to attack from harmful beetles and resulting in greater dieback.  </a:t>
            </a:r>
          </a:p>
          <a:p>
            <a:pPr marL="347663" indent="-347663">
              <a:buClr>
                <a:srgbClr val="2E8654"/>
              </a:buClr>
            </a:pPr>
            <a:r>
              <a:rPr lang="en-US" dirty="0">
                <a:solidFill>
                  <a:schemeClr val="tx1">
                    <a:lumMod val="75000"/>
                  </a:schemeClr>
                </a:solidFill>
              </a:rPr>
              <a:t>The combination of NASA EOs and field data allow for an understanding of the affects of drought on multiple spatial scales (from landscape level to individual tree). </a:t>
            </a:r>
          </a:p>
          <a:p>
            <a:pPr marL="347663" indent="-347663">
              <a:buClr>
                <a:srgbClr val="2E8654"/>
              </a:buClr>
            </a:pPr>
            <a:endParaRPr lang="en-US" dirty="0">
              <a:solidFill>
                <a:schemeClr val="tx1">
                  <a:lumMod val="75000"/>
                </a:schemeClr>
              </a:solidFill>
            </a:endParaRPr>
          </a:p>
        </p:txBody>
      </p:sp>
      <p:sp>
        <p:nvSpPr>
          <p:cNvPr id="40" name="TextBox 39"/>
          <p:cNvSpPr txBox="1"/>
          <p:nvPr/>
        </p:nvSpPr>
        <p:spPr>
          <a:xfrm>
            <a:off x="13394999" y="17993482"/>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0" dirty="0">
                <a:solidFill>
                  <a:srgbClr val="2E8654"/>
                </a:solidFill>
              </a:rPr>
              <a:t>California – JPL</a:t>
            </a:r>
          </a:p>
          <a:p>
            <a:r>
              <a:rPr lang="en-US" sz="4000" b="0" dirty="0">
                <a:solidFill>
                  <a:srgbClr val="2E8654"/>
                </a:solidFill>
              </a:rPr>
              <a:t>Fall 2017</a:t>
            </a:r>
          </a:p>
        </p:txBody>
      </p:sp>
      <p:sp>
        <p:nvSpPr>
          <p:cNvPr id="34" name="Text Placeholder 16"/>
          <p:cNvSpPr txBox="1">
            <a:spLocks/>
          </p:cNvSpPr>
          <p:nvPr/>
        </p:nvSpPr>
        <p:spPr>
          <a:xfrm>
            <a:off x="1009258" y="5267989"/>
            <a:ext cx="12154543" cy="57450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The Santa Monica Mountains (SMM) lie between the city of Los Angeles and the San Fernando Valley, California, enduring as a steadfast haven for native vegetation, wildlife, and recreational activities. Both public and private conservation agencies have secured protection for much of the mountain range, however the severe California drought from 2011-2017 had a major impact on vegetation, including 11,000 acres of oak woodlands. The fall Santa Monica Mountains Ecological Forecasting II project explored how and why vegetation has changed from 2013-2017, a continuation study from the spring term that further investigated the effect of climate, harmful beetles, and varying topography on dieback. The heavy rains of the 2016-2017 winter allowed our team to investigate initial response to post-drought conditions. The team used ER-2 Airborne Visible Infrared Imaging Spectrometer (AVIRIS) imagery, climate data, digital elevation models, and </a:t>
            </a:r>
            <a:r>
              <a:rPr lang="en-US" i="1" dirty="0"/>
              <a:t>in situ</a:t>
            </a:r>
            <a:r>
              <a:rPr lang="en-US" dirty="0"/>
              <a:t> beetle and oak data to analyze the extent of vegetation loss over the course of the drought, including which areas will be most vulnerable to drought in the future. The results from these analyses will help the Resource Conservation District of the Santa Monica Mountains determine how to focus efforts towards regaining oak woodland vigor.</a:t>
            </a:r>
          </a:p>
        </p:txBody>
      </p:sp>
      <p:sp>
        <p:nvSpPr>
          <p:cNvPr id="35" name="Text Placeholder 16"/>
          <p:cNvSpPr txBox="1">
            <a:spLocks/>
          </p:cNvSpPr>
          <p:nvPr/>
        </p:nvSpPr>
        <p:spPr>
          <a:xfrm>
            <a:off x="13744249" y="5261764"/>
            <a:ext cx="10212765" cy="30030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2E8654"/>
              </a:buClr>
            </a:pPr>
            <a:r>
              <a:rPr lang="en-US" b="1" dirty="0">
                <a:solidFill>
                  <a:srgbClr val="2E8654"/>
                </a:solidFill>
              </a:rPr>
              <a:t>Determine </a:t>
            </a:r>
            <a:r>
              <a:rPr lang="en-US" dirty="0">
                <a:solidFill>
                  <a:schemeClr val="tx1">
                    <a:lumMod val="75000"/>
                  </a:schemeClr>
                </a:solidFill>
              </a:rPr>
              <a:t>how much green vegetation has been lost in the SMM over the span of the drought</a:t>
            </a:r>
          </a:p>
          <a:p>
            <a:pPr>
              <a:buClr>
                <a:srgbClr val="2E8654"/>
              </a:buClr>
            </a:pPr>
            <a:r>
              <a:rPr lang="en-US" b="1" dirty="0">
                <a:solidFill>
                  <a:srgbClr val="2E8654"/>
                </a:solidFill>
              </a:rPr>
              <a:t>Analyze</a:t>
            </a:r>
            <a:r>
              <a:rPr lang="en-US" dirty="0">
                <a:solidFill>
                  <a:srgbClr val="2E8654"/>
                </a:solidFill>
              </a:rPr>
              <a:t> </a:t>
            </a:r>
            <a:r>
              <a:rPr lang="en-US" dirty="0">
                <a:solidFill>
                  <a:schemeClr val="tx1">
                    <a:lumMod val="75000"/>
                  </a:schemeClr>
                </a:solidFill>
              </a:rPr>
              <a:t>the role of physical constraints (topographical and climatic) and harmful beetle infestations on oak dieback </a:t>
            </a:r>
          </a:p>
          <a:p>
            <a:pPr>
              <a:buClr>
                <a:srgbClr val="2E8654"/>
              </a:buClr>
            </a:pPr>
            <a:r>
              <a:rPr lang="en-US" b="1" dirty="0">
                <a:solidFill>
                  <a:srgbClr val="2E8654"/>
                </a:solidFill>
              </a:rPr>
              <a:t>Determine</a:t>
            </a:r>
            <a:r>
              <a:rPr lang="en-US" dirty="0">
                <a:solidFill>
                  <a:srgbClr val="2E8654"/>
                </a:solidFill>
              </a:rPr>
              <a:t> </a:t>
            </a:r>
            <a:r>
              <a:rPr lang="en-US" dirty="0">
                <a:solidFill>
                  <a:schemeClr val="tx1">
                    <a:lumMod val="75000"/>
                  </a:schemeClr>
                </a:solidFill>
              </a:rPr>
              <a:t>areas in the SMM particularly likely to suffer from future drought</a:t>
            </a:r>
          </a:p>
        </p:txBody>
      </p:sp>
      <p:sp>
        <p:nvSpPr>
          <p:cNvPr id="86" name="Text Placeholder 16"/>
          <p:cNvSpPr txBox="1">
            <a:spLocks/>
          </p:cNvSpPr>
          <p:nvPr/>
        </p:nvSpPr>
        <p:spPr>
          <a:xfrm>
            <a:off x="788606" y="3333477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Kelsey Foster</a:t>
            </a:r>
          </a:p>
          <a:p>
            <a:pPr algn="ctr">
              <a:lnSpc>
                <a:spcPct val="100000"/>
              </a:lnSpc>
              <a:spcBef>
                <a:spcPts val="0"/>
              </a:spcBef>
            </a:pPr>
            <a:r>
              <a:rPr lang="en-US" dirty="0">
                <a:solidFill>
                  <a:schemeClr val="tx1">
                    <a:lumMod val="75000"/>
                  </a:schemeClr>
                </a:solidFill>
              </a:rPr>
              <a:t>Project Lead</a:t>
            </a:r>
          </a:p>
        </p:txBody>
      </p:sp>
      <p:sp>
        <p:nvSpPr>
          <p:cNvPr id="87" name="Text Placeholder 16"/>
          <p:cNvSpPr txBox="1">
            <a:spLocks/>
          </p:cNvSpPr>
          <p:nvPr/>
        </p:nvSpPr>
        <p:spPr>
          <a:xfrm>
            <a:off x="3267564" y="3333477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Natalie </a:t>
            </a:r>
          </a:p>
          <a:p>
            <a:pPr algn="ctr">
              <a:lnSpc>
                <a:spcPct val="100000"/>
              </a:lnSpc>
              <a:spcBef>
                <a:spcPts val="0"/>
              </a:spcBef>
            </a:pPr>
            <a:r>
              <a:rPr lang="en-US" dirty="0">
                <a:solidFill>
                  <a:schemeClr val="tx1">
                    <a:lumMod val="75000"/>
                  </a:schemeClr>
                </a:solidFill>
              </a:rPr>
              <a:t>Queally</a:t>
            </a:r>
          </a:p>
        </p:txBody>
      </p:sp>
      <p:sp>
        <p:nvSpPr>
          <p:cNvPr id="88" name="Text Placeholder 16"/>
          <p:cNvSpPr txBox="1">
            <a:spLocks/>
          </p:cNvSpPr>
          <p:nvPr/>
        </p:nvSpPr>
        <p:spPr>
          <a:xfrm>
            <a:off x="5688647" y="3333477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Ariana </a:t>
            </a:r>
            <a:br>
              <a:rPr lang="en-US" dirty="0">
                <a:solidFill>
                  <a:schemeClr val="tx1">
                    <a:lumMod val="75000"/>
                  </a:schemeClr>
                </a:solidFill>
              </a:rPr>
            </a:br>
            <a:r>
              <a:rPr lang="en-US" dirty="0">
                <a:solidFill>
                  <a:schemeClr val="tx1">
                    <a:lumMod val="75000"/>
                  </a:schemeClr>
                </a:solidFill>
              </a:rPr>
              <a:t>Nickmeyer</a:t>
            </a: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4988" y="31196241"/>
            <a:ext cx="2057404" cy="2046184"/>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7879" y="31196241"/>
            <a:ext cx="2057404" cy="2046184"/>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097" y="31196241"/>
            <a:ext cx="2057404" cy="2046184"/>
          </a:xfrm>
          <a:prstGeom prst="rect">
            <a:avLst/>
          </a:prstGeom>
        </p:spPr>
      </p:pic>
      <p:sp>
        <p:nvSpPr>
          <p:cNvPr id="92" name="Text Placeholder 16"/>
          <p:cNvSpPr txBox="1">
            <a:spLocks/>
          </p:cNvSpPr>
          <p:nvPr/>
        </p:nvSpPr>
        <p:spPr>
          <a:xfrm>
            <a:off x="8165317" y="3333477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Nick </a:t>
            </a:r>
            <a:br>
              <a:rPr lang="en-US" dirty="0">
                <a:solidFill>
                  <a:schemeClr val="tx1">
                    <a:lumMod val="75000"/>
                  </a:schemeClr>
                </a:solidFill>
              </a:rPr>
            </a:br>
            <a:r>
              <a:rPr lang="en-US" dirty="0">
                <a:solidFill>
                  <a:schemeClr val="tx1">
                    <a:lumMod val="75000"/>
                  </a:schemeClr>
                </a:solidFill>
              </a:rPr>
              <a:t>Rousseau</a:t>
            </a:r>
          </a:p>
        </p:txBody>
      </p:sp>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769" y="31196241"/>
            <a:ext cx="2057404" cy="2046184"/>
          </a:xfrm>
          <a:prstGeom prst="rect">
            <a:avLst/>
          </a:prstGeom>
        </p:spPr>
      </p:pic>
      <p:sp>
        <p:nvSpPr>
          <p:cNvPr id="46" name="Text Placeholder 16"/>
          <p:cNvSpPr txBox="1">
            <a:spLocks/>
          </p:cNvSpPr>
          <p:nvPr/>
        </p:nvSpPr>
        <p:spPr>
          <a:xfrm>
            <a:off x="13394999" y="31196942"/>
            <a:ext cx="10683241"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dirty="0"/>
              <a:t>Dr. Natasha Stavros (NASA Jet Propulsion Laboratory, California Institute of Technology)</a:t>
            </a:r>
          </a:p>
          <a:p>
            <a:pPr marL="347663" indent="-347663">
              <a:buClr>
                <a:srgbClr val="2E8654"/>
              </a:buClr>
            </a:pPr>
            <a:r>
              <a:rPr lang="en-US" dirty="0"/>
              <a:t>Erika Higa (NASA DEVELOP, NASA Jet Propulsion Laboratory)</a:t>
            </a:r>
          </a:p>
          <a:p>
            <a:pPr marL="347663" indent="-347663">
              <a:buClr>
                <a:srgbClr val="2E8654"/>
              </a:buClr>
            </a:pPr>
            <a:r>
              <a:rPr lang="en-US" dirty="0"/>
              <a:t>Rosi Dagit (Resource Conservation District of the Santa Monica Mountains)</a:t>
            </a:r>
          </a:p>
          <a:p>
            <a:pPr marL="347663" indent="-347663">
              <a:buClr>
                <a:srgbClr val="2E8654"/>
              </a:buClr>
            </a:pPr>
            <a:r>
              <a:rPr lang="en-US" dirty="0"/>
              <a:t>Emil Chang (NASA DEVELOP, NASA Jet Propulsion Laboratory)</a:t>
            </a:r>
          </a:p>
          <a:p>
            <a:pPr marL="347663" indent="-347663">
              <a:buClr>
                <a:srgbClr val="2E8654"/>
              </a:buClr>
            </a:pPr>
            <a:endParaRPr lang="en-US" dirty="0">
              <a:solidFill>
                <a:schemeClr val="tx1">
                  <a:lumMod val="75000"/>
                </a:schemeClr>
              </a:solidFill>
            </a:endParaRPr>
          </a:p>
        </p:txBody>
      </p:sp>
      <p:sp>
        <p:nvSpPr>
          <p:cNvPr id="3" name="Rectangle 2"/>
          <p:cNvSpPr/>
          <p:nvPr/>
        </p:nvSpPr>
        <p:spPr>
          <a:xfrm>
            <a:off x="1058777" y="12611606"/>
            <a:ext cx="1645920" cy="164592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solidFill>
                  <a:srgbClr val="000000"/>
                </a:solidFill>
              </a:rPr>
              <a:t>Build spectral library using NPS veg map</a:t>
            </a:r>
            <a:endParaRPr lang="en-US" sz="2000" dirty="0"/>
          </a:p>
        </p:txBody>
      </p:sp>
      <p:sp>
        <p:nvSpPr>
          <p:cNvPr id="7" name="Rectangle 6"/>
          <p:cNvSpPr/>
          <p:nvPr/>
        </p:nvSpPr>
        <p:spPr>
          <a:xfrm>
            <a:off x="3422081" y="12611606"/>
            <a:ext cx="1645920" cy="164592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solidFill>
                  <a:srgbClr val="000000"/>
                </a:solidFill>
              </a:rPr>
              <a:t>Use MESMA to map target vegetation types for 2016</a:t>
            </a:r>
            <a:endParaRPr lang="en-US" sz="2000" dirty="0"/>
          </a:p>
        </p:txBody>
      </p:sp>
      <p:sp>
        <p:nvSpPr>
          <p:cNvPr id="9" name="Rectangle 8"/>
          <p:cNvSpPr/>
          <p:nvPr/>
        </p:nvSpPr>
        <p:spPr>
          <a:xfrm>
            <a:off x="5787028" y="12611606"/>
            <a:ext cx="1645920" cy="164592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solidFill>
                  <a:srgbClr val="000000"/>
                </a:solidFill>
              </a:rPr>
              <a:t>Locate “dead” pixels for each veg. type</a:t>
            </a:r>
            <a:endParaRPr lang="en-US" sz="2000" dirty="0"/>
          </a:p>
        </p:txBody>
      </p:sp>
      <p:sp>
        <p:nvSpPr>
          <p:cNvPr id="10" name="Rectangle 9"/>
          <p:cNvSpPr/>
          <p:nvPr/>
        </p:nvSpPr>
        <p:spPr>
          <a:xfrm>
            <a:off x="8187068" y="12611606"/>
            <a:ext cx="1645920" cy="164592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t>Find change in # dead pixels per veg type from 2013 to 2016</a:t>
            </a:r>
          </a:p>
        </p:txBody>
      </p:sp>
      <p:sp>
        <p:nvSpPr>
          <p:cNvPr id="11" name="Rectangle 10"/>
          <p:cNvSpPr/>
          <p:nvPr/>
        </p:nvSpPr>
        <p:spPr>
          <a:xfrm>
            <a:off x="10583599" y="12611606"/>
            <a:ext cx="1645920" cy="164592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solidFill>
                  <a:srgbClr val="000000"/>
                </a:solidFill>
              </a:rPr>
              <a:t>Calculate acreage lost per veg type</a:t>
            </a:r>
            <a:endParaRPr lang="en-US" sz="2000" dirty="0"/>
          </a:p>
        </p:txBody>
      </p:sp>
      <p:sp>
        <p:nvSpPr>
          <p:cNvPr id="14" name="Rectangle 13"/>
          <p:cNvSpPr/>
          <p:nvPr/>
        </p:nvSpPr>
        <p:spPr>
          <a:xfrm>
            <a:off x="1018071" y="15228697"/>
            <a:ext cx="2375808" cy="128016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solidFill>
                  <a:srgbClr val="000000"/>
                </a:solidFill>
              </a:rPr>
              <a:t>Decide spatial resolution for climate, topography, and live fraction</a:t>
            </a:r>
            <a:endParaRPr lang="en-US" sz="2000" dirty="0"/>
          </a:p>
        </p:txBody>
      </p:sp>
      <p:sp>
        <p:nvSpPr>
          <p:cNvPr id="20" name="Rectangle 19"/>
          <p:cNvSpPr/>
          <p:nvPr/>
        </p:nvSpPr>
        <p:spPr>
          <a:xfrm>
            <a:off x="4335633" y="15228697"/>
            <a:ext cx="2377440" cy="128016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solidFill>
                  <a:srgbClr val="000000"/>
                </a:solidFill>
              </a:rPr>
              <a:t>Run regression between predictor and response variables </a:t>
            </a:r>
            <a:endParaRPr lang="en-US" sz="2000" dirty="0"/>
          </a:p>
        </p:txBody>
      </p:sp>
      <p:sp>
        <p:nvSpPr>
          <p:cNvPr id="24" name="Rectangle 23"/>
          <p:cNvSpPr/>
          <p:nvPr/>
        </p:nvSpPr>
        <p:spPr>
          <a:xfrm>
            <a:off x="7526621" y="15228697"/>
            <a:ext cx="2377440" cy="1280160"/>
          </a:xfrm>
          <a:prstGeom prst="rect">
            <a:avLst/>
          </a:prstGeom>
          <a:solidFill>
            <a:schemeClr val="accent6">
              <a:lumMod val="20000"/>
              <a:lumOff val="80000"/>
            </a:schemeClr>
          </a:solidFill>
          <a:ln>
            <a:solidFill>
              <a:srgbClr val="5BA077"/>
            </a:solidFill>
          </a:ln>
        </p:spPr>
        <p:txBody>
          <a:bodyPr wrap="square" anchor="ctr" anchorCtr="0">
            <a:noAutofit/>
          </a:bodyPr>
          <a:lstStyle/>
          <a:p>
            <a:pPr algn="ctr"/>
            <a:r>
              <a:rPr lang="en-US" sz="2000" dirty="0">
                <a:solidFill>
                  <a:srgbClr val="000000"/>
                </a:solidFill>
              </a:rPr>
              <a:t>Check regression results against hypotheses</a:t>
            </a:r>
            <a:endParaRPr lang="en-US" sz="2000" dirty="0"/>
          </a:p>
        </p:txBody>
      </p:sp>
      <p:sp>
        <p:nvSpPr>
          <p:cNvPr id="25" name="TextBox 24"/>
          <p:cNvSpPr txBox="1"/>
          <p:nvPr/>
        </p:nvSpPr>
        <p:spPr>
          <a:xfrm>
            <a:off x="1017278" y="14594208"/>
            <a:ext cx="4541027" cy="507831"/>
          </a:xfrm>
          <a:prstGeom prst="rect">
            <a:avLst/>
          </a:prstGeom>
          <a:noFill/>
        </p:spPr>
        <p:txBody>
          <a:bodyPr wrap="square" rtlCol="0">
            <a:spAutoFit/>
          </a:bodyPr>
          <a:lstStyle/>
          <a:p>
            <a:r>
              <a:rPr lang="en-US" sz="2700" b="1" dirty="0">
                <a:solidFill>
                  <a:srgbClr val="2E8654"/>
                </a:solidFill>
              </a:rPr>
              <a:t>Regression Analysis Methods</a:t>
            </a:r>
          </a:p>
        </p:txBody>
      </p:sp>
      <p:sp>
        <p:nvSpPr>
          <p:cNvPr id="55" name="TextBox 54"/>
          <p:cNvSpPr txBox="1"/>
          <p:nvPr/>
        </p:nvSpPr>
        <p:spPr>
          <a:xfrm>
            <a:off x="1017278" y="11977971"/>
            <a:ext cx="5263960" cy="507831"/>
          </a:xfrm>
          <a:prstGeom prst="rect">
            <a:avLst/>
          </a:prstGeom>
          <a:noFill/>
        </p:spPr>
        <p:txBody>
          <a:bodyPr wrap="square" rtlCol="0">
            <a:spAutoFit/>
          </a:bodyPr>
          <a:lstStyle/>
          <a:p>
            <a:r>
              <a:rPr lang="en-US" sz="2700" b="1" dirty="0">
                <a:solidFill>
                  <a:srgbClr val="2E8654"/>
                </a:solidFill>
              </a:rPr>
              <a:t>Species Mapping Methods</a:t>
            </a:r>
          </a:p>
        </p:txBody>
      </p:sp>
      <p:pic>
        <p:nvPicPr>
          <p:cNvPr id="1026" name="Picture 2" descr="SRT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4416" y="14763661"/>
            <a:ext cx="2693173" cy="2975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IRIS_pl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2498" y="14239090"/>
            <a:ext cx="4072772" cy="324665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6450717" y="14955792"/>
            <a:ext cx="1949537" cy="1754326"/>
          </a:xfrm>
          <a:prstGeom prst="rect">
            <a:avLst/>
          </a:prstGeom>
        </p:spPr>
        <p:txBody>
          <a:bodyPr wrap="square">
            <a:spAutoFit/>
          </a:bodyPr>
          <a:lstStyle/>
          <a:p>
            <a:r>
              <a:rPr lang="en-US" sz="2700" dirty="0"/>
              <a:t>Shuttle Radar </a:t>
            </a:r>
          </a:p>
          <a:p>
            <a:r>
              <a:rPr lang="en-US" sz="2700" dirty="0"/>
              <a:t>Topography Mission</a:t>
            </a:r>
          </a:p>
        </p:txBody>
      </p:sp>
      <p:sp>
        <p:nvSpPr>
          <p:cNvPr id="27" name="Rectangle 26"/>
          <p:cNvSpPr/>
          <p:nvPr/>
        </p:nvSpPr>
        <p:spPr>
          <a:xfrm>
            <a:off x="19722919" y="16869002"/>
            <a:ext cx="4051655" cy="923330"/>
          </a:xfrm>
          <a:prstGeom prst="rect">
            <a:avLst/>
          </a:prstGeom>
        </p:spPr>
        <p:txBody>
          <a:bodyPr wrap="square">
            <a:spAutoFit/>
          </a:bodyPr>
          <a:lstStyle/>
          <a:p>
            <a:r>
              <a:rPr lang="en-US" sz="2700" dirty="0"/>
              <a:t>Airborne Visible/Infrared </a:t>
            </a:r>
          </a:p>
          <a:p>
            <a:r>
              <a:rPr lang="en-US" sz="2700" dirty="0"/>
              <a:t>Imaging Spectrometer </a:t>
            </a:r>
          </a:p>
        </p:txBody>
      </p:sp>
      <p:cxnSp>
        <p:nvCxnSpPr>
          <p:cNvPr id="4" name="Straight Arrow Connector 3"/>
          <p:cNvCxnSpPr>
            <a:stCxn id="3" idx="3"/>
            <a:endCxn id="7" idx="1"/>
          </p:cNvCxnSpPr>
          <p:nvPr/>
        </p:nvCxnSpPr>
        <p:spPr>
          <a:xfrm>
            <a:off x="2704697" y="13434566"/>
            <a:ext cx="717384" cy="0"/>
          </a:xfrm>
          <a:prstGeom prst="straightConnector1">
            <a:avLst/>
          </a:prstGeom>
          <a:ln w="63500">
            <a:solidFill>
              <a:srgbClr val="5BA077"/>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 idx="3"/>
            <a:endCxn id="9" idx="1"/>
          </p:cNvCxnSpPr>
          <p:nvPr/>
        </p:nvCxnSpPr>
        <p:spPr>
          <a:xfrm>
            <a:off x="5068001" y="13434566"/>
            <a:ext cx="719027" cy="0"/>
          </a:xfrm>
          <a:prstGeom prst="straightConnector1">
            <a:avLst/>
          </a:prstGeom>
          <a:ln w="63500">
            <a:solidFill>
              <a:srgbClr val="5BA07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9" idx="3"/>
            <a:endCxn id="10" idx="1"/>
          </p:cNvCxnSpPr>
          <p:nvPr/>
        </p:nvCxnSpPr>
        <p:spPr>
          <a:xfrm>
            <a:off x="7432948" y="13434566"/>
            <a:ext cx="754120" cy="0"/>
          </a:xfrm>
          <a:prstGeom prst="straightConnector1">
            <a:avLst/>
          </a:prstGeom>
          <a:ln w="63500">
            <a:solidFill>
              <a:srgbClr val="5BA077"/>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0" idx="3"/>
            <a:endCxn id="11" idx="1"/>
          </p:cNvCxnSpPr>
          <p:nvPr/>
        </p:nvCxnSpPr>
        <p:spPr>
          <a:xfrm>
            <a:off x="9832988" y="13434566"/>
            <a:ext cx="750611" cy="0"/>
          </a:xfrm>
          <a:prstGeom prst="straightConnector1">
            <a:avLst/>
          </a:prstGeom>
          <a:ln w="63500">
            <a:solidFill>
              <a:srgbClr val="5BA077"/>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4" idx="3"/>
            <a:endCxn id="20" idx="1"/>
          </p:cNvCxnSpPr>
          <p:nvPr/>
        </p:nvCxnSpPr>
        <p:spPr>
          <a:xfrm>
            <a:off x="3393879" y="15868777"/>
            <a:ext cx="941754" cy="0"/>
          </a:xfrm>
          <a:prstGeom prst="straightConnector1">
            <a:avLst/>
          </a:prstGeom>
          <a:ln w="63500">
            <a:solidFill>
              <a:srgbClr val="5BA077"/>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20" idx="3"/>
            <a:endCxn id="24" idx="1"/>
          </p:cNvCxnSpPr>
          <p:nvPr/>
        </p:nvCxnSpPr>
        <p:spPr>
          <a:xfrm>
            <a:off x="6713073" y="15868777"/>
            <a:ext cx="813548" cy="0"/>
          </a:xfrm>
          <a:prstGeom prst="straightConnector1">
            <a:avLst/>
          </a:prstGeom>
          <a:ln w="63500">
            <a:solidFill>
              <a:srgbClr val="5BA077"/>
            </a:solidFill>
            <a:tailEnd type="triangle"/>
          </a:ln>
        </p:spPr>
        <p:style>
          <a:lnRef idx="1">
            <a:schemeClr val="accent1"/>
          </a:lnRef>
          <a:fillRef idx="0">
            <a:schemeClr val="accent1"/>
          </a:fillRef>
          <a:effectRef idx="0">
            <a:schemeClr val="accent1"/>
          </a:effectRef>
          <a:fontRef idx="minor">
            <a:schemeClr val="tx1"/>
          </a:fontRef>
        </p:style>
      </p:cxnSp>
      <p:sp>
        <p:nvSpPr>
          <p:cNvPr id="82" name="Text Placeholder 16"/>
          <p:cNvSpPr txBox="1">
            <a:spLocks/>
          </p:cNvSpPr>
          <p:nvPr/>
        </p:nvSpPr>
        <p:spPr>
          <a:xfrm>
            <a:off x="1009258" y="17642396"/>
            <a:ext cx="12632808" cy="391460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2E8654"/>
              </a:buClr>
            </a:pPr>
            <a:r>
              <a:rPr lang="en-US" dirty="0">
                <a:solidFill>
                  <a:schemeClr val="tx1">
                    <a:lumMod val="75000"/>
                  </a:schemeClr>
                </a:solidFill>
              </a:rPr>
              <a:t>Resource Conservation District of the Santa Monica Mountains</a:t>
            </a:r>
          </a:p>
          <a:p>
            <a:pPr>
              <a:buClr>
                <a:srgbClr val="2E8654"/>
              </a:buClr>
            </a:pPr>
            <a:r>
              <a:rPr lang="en-US" dirty="0">
                <a:solidFill>
                  <a:schemeClr val="tx1">
                    <a:lumMod val="75000"/>
                  </a:schemeClr>
                </a:solidFill>
              </a:rPr>
              <a:t>National Parks Service, Santa Monica Mountains National Recreation Area</a:t>
            </a:r>
          </a:p>
          <a:p>
            <a:pPr>
              <a:buClr>
                <a:srgbClr val="2E8654"/>
              </a:buClr>
            </a:pPr>
            <a:r>
              <a:rPr lang="en-US" dirty="0">
                <a:solidFill>
                  <a:schemeClr val="tx1">
                    <a:lumMod val="75000"/>
                  </a:schemeClr>
                </a:solidFill>
              </a:rPr>
              <a:t>California Department of Parks and Recreation, Los Angeles District</a:t>
            </a:r>
          </a:p>
          <a:p>
            <a:pPr>
              <a:buClr>
                <a:srgbClr val="2E8654"/>
              </a:buClr>
            </a:pPr>
            <a:r>
              <a:rPr lang="en-US" dirty="0">
                <a:solidFill>
                  <a:schemeClr val="tx1">
                    <a:lumMod val="75000"/>
                  </a:schemeClr>
                </a:solidFill>
              </a:rPr>
              <a:t>California Department of Forestry and Fire Protection (CAL FIRE)</a:t>
            </a:r>
          </a:p>
          <a:p>
            <a:pPr>
              <a:buClr>
                <a:srgbClr val="2E8654"/>
              </a:buClr>
            </a:pPr>
            <a:r>
              <a:rPr lang="en-US" dirty="0">
                <a:solidFill>
                  <a:schemeClr val="tx1">
                    <a:lumMod val="75000"/>
                  </a:schemeClr>
                </a:solidFill>
              </a:rPr>
              <a:t>County of Los Angeles Fire Department, Prevention Services Bureau, Forestry Division</a:t>
            </a:r>
          </a:p>
          <a:p>
            <a:pPr>
              <a:buClr>
                <a:srgbClr val="2E8654"/>
              </a:buClr>
            </a:pPr>
            <a:r>
              <a:rPr lang="en-US" dirty="0">
                <a:solidFill>
                  <a:schemeClr val="tx1">
                    <a:lumMod val="75000"/>
                  </a:schemeClr>
                </a:solidFill>
              </a:rPr>
              <a:t>University of California, UC Cooperative Extension</a:t>
            </a:r>
          </a:p>
          <a:p>
            <a:pPr>
              <a:buClr>
                <a:srgbClr val="2E8654"/>
              </a:buClr>
            </a:pPr>
            <a:endParaRPr lang="en-US" dirty="0">
              <a:solidFill>
                <a:schemeClr val="tx1">
                  <a:lumMod val="75000"/>
                </a:schemeClr>
              </a:solidFill>
            </a:endParaRPr>
          </a:p>
        </p:txBody>
      </p:sp>
      <p:pic>
        <p:nvPicPr>
          <p:cNvPr id="98" name="Picture 97"/>
          <p:cNvPicPr>
            <a:picLocks noChangeAspect="1"/>
          </p:cNvPicPr>
          <p:nvPr/>
        </p:nvPicPr>
        <p:blipFill rotWithShape="1">
          <a:blip r:embed="rId5" cstate="print">
            <a:extLst>
              <a:ext uri="{28A0092B-C50C-407E-A947-70E740481C1C}">
                <a14:useLocalDpi xmlns:a14="http://schemas.microsoft.com/office/drawing/2010/main" val="0"/>
              </a:ext>
            </a:extLst>
          </a:blip>
          <a:srcRect l="27863" t="18325" r="33513" b="24176"/>
          <a:stretch/>
        </p:blipFill>
        <p:spPr>
          <a:xfrm>
            <a:off x="1395716" y="31401236"/>
            <a:ext cx="1660850" cy="1642188"/>
          </a:xfrm>
          <a:prstGeom prst="ellipse">
            <a:avLst/>
          </a:prstGeom>
          <a:ln w="63500" cap="rnd">
            <a:noFill/>
          </a:ln>
          <a:effectLst/>
        </p:spPr>
      </p:pic>
      <p:pic>
        <p:nvPicPr>
          <p:cNvPr id="99" name="Picture 98"/>
          <p:cNvPicPr>
            <a:picLocks noChangeAspect="1"/>
          </p:cNvPicPr>
          <p:nvPr/>
        </p:nvPicPr>
        <p:blipFill rotWithShape="1">
          <a:blip r:embed="rId6" cstate="print">
            <a:extLst>
              <a:ext uri="{28A0092B-C50C-407E-A947-70E740481C1C}">
                <a14:useLocalDpi xmlns:a14="http://schemas.microsoft.com/office/drawing/2010/main" val="0"/>
              </a:ext>
            </a:extLst>
          </a:blip>
          <a:srcRect l="35113" t="18193" r="28840" b="26918"/>
          <a:stretch/>
        </p:blipFill>
        <p:spPr>
          <a:xfrm>
            <a:off x="3875880" y="31401236"/>
            <a:ext cx="1642187" cy="1660849"/>
          </a:xfrm>
          <a:prstGeom prst="ellipse">
            <a:avLst/>
          </a:prstGeom>
          <a:ln w="63500" cap="rnd">
            <a:noFill/>
          </a:ln>
          <a:effectLst/>
        </p:spPr>
      </p:pic>
      <p:pic>
        <p:nvPicPr>
          <p:cNvPr id="100" name="Picture 99"/>
          <p:cNvPicPr>
            <a:picLocks noChangeAspect="1"/>
          </p:cNvPicPr>
          <p:nvPr/>
        </p:nvPicPr>
        <p:blipFill rotWithShape="1">
          <a:blip r:embed="rId7" cstate="print">
            <a:extLst>
              <a:ext uri="{28A0092B-C50C-407E-A947-70E740481C1C}">
                <a14:useLocalDpi xmlns:a14="http://schemas.microsoft.com/office/drawing/2010/main" val="0"/>
              </a:ext>
            </a:extLst>
          </a:blip>
          <a:srcRect l="35318" t="22160" r="23677" b="15752"/>
          <a:stretch/>
        </p:blipFill>
        <p:spPr>
          <a:xfrm rot="16200000">
            <a:off x="8847717" y="31396571"/>
            <a:ext cx="1651519" cy="1660849"/>
          </a:xfrm>
          <a:prstGeom prst="ellipse">
            <a:avLst/>
          </a:prstGeom>
          <a:ln w="63500" cap="rnd">
            <a:noFill/>
          </a:ln>
          <a:effectLst/>
        </p:spPr>
      </p:pic>
      <p:pic>
        <p:nvPicPr>
          <p:cNvPr id="101" name="Picture 100"/>
          <p:cNvPicPr>
            <a:picLocks noChangeAspect="1"/>
          </p:cNvPicPr>
          <p:nvPr/>
        </p:nvPicPr>
        <p:blipFill rotWithShape="1">
          <a:blip r:embed="rId8" cstate="print">
            <a:extLst>
              <a:ext uri="{28A0092B-C50C-407E-A947-70E740481C1C}">
                <a14:useLocalDpi xmlns:a14="http://schemas.microsoft.com/office/drawing/2010/main" val="0"/>
              </a:ext>
            </a:extLst>
          </a:blip>
          <a:srcRect l="38655" t="24324" r="23947" b="19369"/>
          <a:stretch/>
        </p:blipFill>
        <p:spPr>
          <a:xfrm rot="16200000">
            <a:off x="6353213" y="31401238"/>
            <a:ext cx="1660849" cy="1660846"/>
          </a:xfrm>
          <a:prstGeom prst="ellipse">
            <a:avLst/>
          </a:prstGeom>
          <a:ln w="63500" cap="rnd">
            <a:noFill/>
          </a:ln>
          <a:effectLst/>
        </p:spPr>
      </p:pic>
      <p:grpSp>
        <p:nvGrpSpPr>
          <p:cNvPr id="48" name="Group 47"/>
          <p:cNvGrpSpPr/>
          <p:nvPr/>
        </p:nvGrpSpPr>
        <p:grpSpPr>
          <a:xfrm>
            <a:off x="763162" y="22883103"/>
            <a:ext cx="16168682" cy="6186005"/>
            <a:chOff x="720630" y="21827840"/>
            <a:chExt cx="16168682" cy="6186005"/>
          </a:xfrm>
        </p:grpSpPr>
        <p:grpSp>
          <p:nvGrpSpPr>
            <p:cNvPr id="30" name="Group 29"/>
            <p:cNvGrpSpPr/>
            <p:nvPr/>
          </p:nvGrpSpPr>
          <p:grpSpPr>
            <a:xfrm>
              <a:off x="8768105" y="21827840"/>
              <a:ext cx="8121207" cy="6153874"/>
              <a:chOff x="8768105" y="21839616"/>
              <a:chExt cx="8121207" cy="6153874"/>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8105" y="21839616"/>
                <a:ext cx="8121207" cy="6153874"/>
              </a:xfrm>
              <a:prstGeom prst="rect">
                <a:avLst/>
              </a:prstGeom>
            </p:spPr>
          </p:pic>
          <p:sp>
            <p:nvSpPr>
              <p:cNvPr id="105" name="TextBox 104"/>
              <p:cNvSpPr txBox="1"/>
              <p:nvPr/>
            </p:nvSpPr>
            <p:spPr>
              <a:xfrm>
                <a:off x="9427124" y="27663630"/>
                <a:ext cx="2140656" cy="231247"/>
              </a:xfrm>
              <a:prstGeom prst="rect">
                <a:avLst/>
              </a:prstGeom>
              <a:solidFill>
                <a:schemeClr val="bg1"/>
              </a:solidFill>
            </p:spPr>
            <p:txBody>
              <a:bodyPr wrap="square" lIns="0" tIns="0" rIns="0" bIns="0" rtlCol="0" anchor="b" anchorCtr="0">
                <a:spAutoFit/>
              </a:bodyPr>
              <a:lstStyle/>
              <a:p>
                <a:pPr algn="ctr"/>
                <a:r>
                  <a:rPr lang="en-US" sz="1600" b="1" dirty="0"/>
                  <a:t>Jan. 1</a:t>
                </a:r>
                <a:r>
                  <a:rPr lang="en-US" sz="1600" b="1" baseline="30000" dirty="0"/>
                  <a:t>st</a:t>
                </a:r>
                <a:r>
                  <a:rPr lang="en-US" sz="1600" b="1" dirty="0"/>
                  <a:t> – Mar. 31</a:t>
                </a:r>
                <a:r>
                  <a:rPr lang="en-US" sz="1600" b="1" baseline="30000" dirty="0"/>
                  <a:t>st</a:t>
                </a:r>
                <a:r>
                  <a:rPr lang="en-US" sz="1600" b="1" dirty="0"/>
                  <a:t>, 2017</a:t>
                </a:r>
              </a:p>
            </p:txBody>
          </p:sp>
          <p:pic>
            <p:nvPicPr>
              <p:cNvPr id="106" name="Picture 10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15142" y="26283499"/>
                <a:ext cx="2057321" cy="1558000"/>
              </a:xfrm>
              <a:prstGeom prst="rect">
                <a:avLst/>
              </a:prstGeom>
            </p:spPr>
          </p:pic>
          <p:sp>
            <p:nvSpPr>
              <p:cNvPr id="107" name="TextBox 106"/>
              <p:cNvSpPr txBox="1"/>
              <p:nvPr/>
            </p:nvSpPr>
            <p:spPr>
              <a:xfrm>
                <a:off x="12940156" y="26785002"/>
                <a:ext cx="1992392" cy="231247"/>
              </a:xfrm>
              <a:prstGeom prst="rect">
                <a:avLst/>
              </a:prstGeom>
              <a:solidFill>
                <a:schemeClr val="bg1"/>
              </a:solidFill>
              <a:ln>
                <a:noFill/>
              </a:ln>
            </p:spPr>
            <p:txBody>
              <a:bodyPr wrap="square" lIns="0" tIns="0" rIns="0" bIns="0" rtlCol="0">
                <a:spAutoFit/>
              </a:bodyPr>
              <a:lstStyle/>
              <a:p>
                <a:r>
                  <a:rPr lang="en-US" sz="1600" b="1" dirty="0">
                    <a:cs typeface="Arial" panose="020B0604020202020204" pitchFamily="34" charset="0"/>
                  </a:rPr>
                  <a:t># Days Over 95F (35C)</a:t>
                </a:r>
              </a:p>
            </p:txBody>
          </p:sp>
          <p:sp>
            <p:nvSpPr>
              <p:cNvPr id="108" name="TextBox 107"/>
              <p:cNvSpPr txBox="1"/>
              <p:nvPr/>
            </p:nvSpPr>
            <p:spPr>
              <a:xfrm>
                <a:off x="13235072" y="27372127"/>
                <a:ext cx="513862" cy="231247"/>
              </a:xfrm>
              <a:prstGeom prst="rect">
                <a:avLst/>
              </a:prstGeom>
              <a:solidFill>
                <a:schemeClr val="bg1"/>
              </a:solidFill>
              <a:ln>
                <a:noFill/>
              </a:ln>
            </p:spPr>
            <p:txBody>
              <a:bodyPr wrap="none" lIns="0" tIns="0" rIns="0" bIns="0" rtlCol="0">
                <a:spAutoFit/>
              </a:bodyPr>
              <a:lstStyle/>
              <a:p>
                <a:r>
                  <a:rPr lang="en-US" sz="1600" dirty="0">
                    <a:cs typeface="Arial" panose="020B0604020202020204" pitchFamily="34" charset="0"/>
                  </a:rPr>
                  <a:t>Low: 0</a:t>
                </a:r>
              </a:p>
            </p:txBody>
          </p:sp>
          <p:sp>
            <p:nvSpPr>
              <p:cNvPr id="110" name="TextBox 109"/>
              <p:cNvSpPr txBox="1"/>
              <p:nvPr/>
            </p:nvSpPr>
            <p:spPr>
              <a:xfrm>
                <a:off x="13250106" y="26547944"/>
                <a:ext cx="825022" cy="231247"/>
              </a:xfrm>
              <a:prstGeom prst="rect">
                <a:avLst/>
              </a:prstGeom>
              <a:solidFill>
                <a:schemeClr val="bg1"/>
              </a:solidFill>
              <a:ln>
                <a:noFill/>
              </a:ln>
            </p:spPr>
            <p:txBody>
              <a:bodyPr wrap="none" lIns="0" tIns="0" rIns="0" bIns="0" rtlCol="0">
                <a:spAutoFit/>
              </a:bodyPr>
              <a:lstStyle/>
              <a:p>
                <a:r>
                  <a:rPr lang="en-US" sz="1600" dirty="0">
                    <a:cs typeface="Arial" panose="020B0604020202020204" pitchFamily="34" charset="0"/>
                  </a:rPr>
                  <a:t>Eco Zones</a:t>
                </a:r>
              </a:p>
            </p:txBody>
          </p:sp>
          <p:sp>
            <p:nvSpPr>
              <p:cNvPr id="111" name="TextBox 110"/>
              <p:cNvSpPr txBox="1"/>
              <p:nvPr/>
            </p:nvSpPr>
            <p:spPr>
              <a:xfrm>
                <a:off x="13206560" y="27009147"/>
                <a:ext cx="644360" cy="231247"/>
              </a:xfrm>
              <a:prstGeom prst="rect">
                <a:avLst/>
              </a:prstGeom>
              <a:solidFill>
                <a:schemeClr val="bg1"/>
              </a:solidFill>
              <a:ln>
                <a:noFill/>
              </a:ln>
            </p:spPr>
            <p:txBody>
              <a:bodyPr wrap="none" lIns="0" tIns="0" rIns="0" bIns="0" rtlCol="0">
                <a:spAutoFit/>
              </a:bodyPr>
              <a:lstStyle/>
              <a:p>
                <a:r>
                  <a:rPr lang="en-US" sz="1600" dirty="0">
                    <a:cs typeface="Arial" panose="020B0604020202020204" pitchFamily="34" charset="0"/>
                  </a:rPr>
                  <a:t>High: 44</a:t>
                </a:r>
              </a:p>
            </p:txBody>
          </p:sp>
          <p:sp>
            <p:nvSpPr>
              <p:cNvPr id="112" name="TextBox 111"/>
              <p:cNvSpPr txBox="1"/>
              <p:nvPr/>
            </p:nvSpPr>
            <p:spPr>
              <a:xfrm>
                <a:off x="14984556" y="26685591"/>
                <a:ext cx="1696716" cy="549211"/>
              </a:xfrm>
              <a:prstGeom prst="rect">
                <a:avLst/>
              </a:prstGeom>
              <a:solidFill>
                <a:schemeClr val="bg1"/>
              </a:solidFill>
            </p:spPr>
            <p:txBody>
              <a:bodyPr wrap="none" lIns="0" rIns="0" rtlCol="0">
                <a:spAutoFit/>
              </a:bodyPr>
              <a:lstStyle/>
              <a:p>
                <a:r>
                  <a:rPr lang="en-US" sz="1600" b="1" dirty="0"/>
                  <a:t>Data Source: PRISM</a:t>
                </a:r>
              </a:p>
              <a:p>
                <a:r>
                  <a:rPr lang="en-US" sz="1600" b="1" dirty="0"/>
                  <a:t>Pixel size: 4km</a:t>
                </a:r>
              </a:p>
            </p:txBody>
          </p:sp>
          <p:sp>
            <p:nvSpPr>
              <p:cNvPr id="109" name="TextBox 108"/>
              <p:cNvSpPr txBox="1"/>
              <p:nvPr/>
            </p:nvSpPr>
            <p:spPr>
              <a:xfrm>
                <a:off x="13250106" y="26327095"/>
                <a:ext cx="1218925" cy="231247"/>
              </a:xfrm>
              <a:prstGeom prst="rect">
                <a:avLst/>
              </a:prstGeom>
              <a:solidFill>
                <a:schemeClr val="bg1"/>
              </a:solidFill>
              <a:ln>
                <a:noFill/>
              </a:ln>
            </p:spPr>
            <p:txBody>
              <a:bodyPr wrap="none" lIns="0" tIns="0" rIns="0" bIns="0" rtlCol="0">
                <a:spAutoFit/>
              </a:bodyPr>
              <a:lstStyle/>
              <a:p>
                <a:r>
                  <a:rPr lang="en-US" sz="1600" dirty="0">
                    <a:cs typeface="Arial" panose="020B0604020202020204" pitchFamily="34" charset="0"/>
                  </a:rPr>
                  <a:t>Major Highways</a:t>
                </a:r>
              </a:p>
            </p:txBody>
          </p:sp>
          <p:sp>
            <p:nvSpPr>
              <p:cNvPr id="117" name="TextBox 116"/>
              <p:cNvSpPr txBox="1"/>
              <p:nvPr/>
            </p:nvSpPr>
            <p:spPr>
              <a:xfrm>
                <a:off x="8962748" y="21939021"/>
                <a:ext cx="617256" cy="346871"/>
              </a:xfrm>
              <a:prstGeom prst="rect">
                <a:avLst/>
              </a:prstGeom>
              <a:solidFill>
                <a:srgbClr val="FFEBBE"/>
              </a:solidFill>
            </p:spPr>
            <p:txBody>
              <a:bodyPr wrap="square" lIns="91440" tIns="45720" rIns="91440" bIns="45720" rtlCol="0">
                <a:spAutoFit/>
              </a:bodyPr>
              <a:lstStyle/>
              <a:p>
                <a:pPr algn="ctr"/>
                <a:r>
                  <a:rPr lang="en-US" sz="1800" b="1" dirty="0"/>
                  <a:t>2013</a:t>
                </a:r>
              </a:p>
            </p:txBody>
          </p:sp>
          <p:sp>
            <p:nvSpPr>
              <p:cNvPr id="118" name="TextBox 117"/>
              <p:cNvSpPr txBox="1"/>
              <p:nvPr/>
            </p:nvSpPr>
            <p:spPr>
              <a:xfrm>
                <a:off x="12935389" y="21943182"/>
                <a:ext cx="617256" cy="346871"/>
              </a:xfrm>
              <a:prstGeom prst="rect">
                <a:avLst/>
              </a:prstGeom>
              <a:solidFill>
                <a:srgbClr val="FFEBBE"/>
              </a:solidFill>
            </p:spPr>
            <p:txBody>
              <a:bodyPr wrap="square" lIns="91440" tIns="45720" rIns="91440" bIns="45720" rtlCol="0">
                <a:spAutoFit/>
              </a:bodyPr>
              <a:lstStyle/>
              <a:p>
                <a:pPr algn="ctr"/>
                <a:r>
                  <a:rPr lang="en-US" sz="1800" b="1" dirty="0"/>
                  <a:t>2014</a:t>
                </a:r>
              </a:p>
            </p:txBody>
          </p:sp>
          <p:sp>
            <p:nvSpPr>
              <p:cNvPr id="119" name="TextBox 118"/>
              <p:cNvSpPr txBox="1"/>
              <p:nvPr/>
            </p:nvSpPr>
            <p:spPr>
              <a:xfrm>
                <a:off x="8972433" y="23974109"/>
                <a:ext cx="617256" cy="346871"/>
              </a:xfrm>
              <a:prstGeom prst="rect">
                <a:avLst/>
              </a:prstGeom>
              <a:solidFill>
                <a:srgbClr val="FFEBBE"/>
              </a:solidFill>
            </p:spPr>
            <p:txBody>
              <a:bodyPr wrap="square" lIns="91440" tIns="45720" rIns="91440" bIns="45720" rtlCol="0">
                <a:spAutoFit/>
              </a:bodyPr>
              <a:lstStyle/>
              <a:p>
                <a:pPr algn="ctr"/>
                <a:r>
                  <a:rPr lang="en-US" sz="1800" b="1" dirty="0"/>
                  <a:t>2015</a:t>
                </a:r>
              </a:p>
            </p:txBody>
          </p:sp>
          <p:sp>
            <p:nvSpPr>
              <p:cNvPr id="120" name="TextBox 119"/>
              <p:cNvSpPr txBox="1"/>
              <p:nvPr/>
            </p:nvSpPr>
            <p:spPr>
              <a:xfrm>
                <a:off x="12926443" y="23974109"/>
                <a:ext cx="617256" cy="346871"/>
              </a:xfrm>
              <a:prstGeom prst="rect">
                <a:avLst/>
              </a:prstGeom>
              <a:solidFill>
                <a:srgbClr val="FFEBBE"/>
              </a:solidFill>
            </p:spPr>
            <p:txBody>
              <a:bodyPr wrap="square" lIns="91440" tIns="45720" rIns="91440" bIns="45720" rtlCol="0">
                <a:spAutoFit/>
              </a:bodyPr>
              <a:lstStyle/>
              <a:p>
                <a:pPr algn="ctr"/>
                <a:r>
                  <a:rPr lang="en-US" sz="1800" b="1" dirty="0"/>
                  <a:t>2016</a:t>
                </a:r>
              </a:p>
            </p:txBody>
          </p:sp>
          <p:sp>
            <p:nvSpPr>
              <p:cNvPr id="121" name="TextBox 120"/>
              <p:cNvSpPr txBox="1"/>
              <p:nvPr/>
            </p:nvSpPr>
            <p:spPr>
              <a:xfrm>
                <a:off x="8973172" y="26009196"/>
                <a:ext cx="617256" cy="346871"/>
              </a:xfrm>
              <a:prstGeom prst="rect">
                <a:avLst/>
              </a:prstGeom>
              <a:solidFill>
                <a:srgbClr val="FFEBBE"/>
              </a:solidFill>
            </p:spPr>
            <p:txBody>
              <a:bodyPr wrap="square" lIns="91440" tIns="45720" rIns="91440" bIns="45720" rtlCol="0">
                <a:spAutoFit/>
              </a:bodyPr>
              <a:lstStyle/>
              <a:p>
                <a:pPr algn="ctr"/>
                <a:r>
                  <a:rPr lang="en-US" sz="1800" b="1" dirty="0"/>
                  <a:t>2017</a:t>
                </a:r>
              </a:p>
            </p:txBody>
          </p:sp>
          <p:grpSp>
            <p:nvGrpSpPr>
              <p:cNvPr id="125" name="Group 124"/>
              <p:cNvGrpSpPr/>
              <p:nvPr/>
            </p:nvGrpSpPr>
            <p:grpSpPr>
              <a:xfrm>
                <a:off x="12815756" y="25872500"/>
                <a:ext cx="3919691" cy="394453"/>
                <a:chOff x="5014493" y="26151365"/>
                <a:chExt cx="4173507" cy="419995"/>
              </a:xfrm>
            </p:grpSpPr>
            <p:pic>
              <p:nvPicPr>
                <p:cNvPr id="126" name="Picture 125"/>
                <p:cNvPicPr>
                  <a:picLocks noChangeAspect="1"/>
                </p:cNvPicPr>
                <p:nvPr/>
              </p:nvPicPr>
              <p:blipFill rotWithShape="1">
                <a:blip r:embed="rId11" cstate="print">
                  <a:extLst>
                    <a:ext uri="{28A0092B-C50C-407E-A947-70E740481C1C}">
                      <a14:useLocalDpi xmlns:a14="http://schemas.microsoft.com/office/drawing/2010/main" val="0"/>
                    </a:ext>
                  </a:extLst>
                </a:blip>
                <a:srcRect b="17567"/>
                <a:stretch/>
              </p:blipFill>
              <p:spPr>
                <a:xfrm>
                  <a:off x="5014493" y="26151365"/>
                  <a:ext cx="4173507" cy="376680"/>
                </a:xfrm>
                <a:prstGeom prst="rect">
                  <a:avLst/>
                </a:prstGeom>
              </p:spPr>
            </p:pic>
            <p:sp>
              <p:nvSpPr>
                <p:cNvPr id="127" name="TextBox 126"/>
                <p:cNvSpPr txBox="1"/>
                <p:nvPr/>
              </p:nvSpPr>
              <p:spPr>
                <a:xfrm>
                  <a:off x="5106809" y="26292238"/>
                  <a:ext cx="96180" cy="246221"/>
                </a:xfrm>
                <a:prstGeom prst="rect">
                  <a:avLst/>
                </a:prstGeom>
                <a:solidFill>
                  <a:schemeClr val="bg1"/>
                </a:solidFill>
              </p:spPr>
              <p:txBody>
                <a:bodyPr wrap="none" lIns="0" tIns="0" rIns="0" bIns="0" rtlCol="0">
                  <a:spAutoFit/>
                </a:bodyPr>
                <a:lstStyle/>
                <a:p>
                  <a:r>
                    <a:rPr lang="en-US" sz="1600" dirty="0"/>
                    <a:t>0</a:t>
                  </a:r>
                </a:p>
              </p:txBody>
            </p:sp>
            <p:sp>
              <p:nvSpPr>
                <p:cNvPr id="128" name="TextBox 127"/>
                <p:cNvSpPr txBox="1"/>
                <p:nvPr/>
              </p:nvSpPr>
              <p:spPr>
                <a:xfrm>
                  <a:off x="5859324" y="26292238"/>
                  <a:ext cx="425378" cy="246221"/>
                </a:xfrm>
                <a:prstGeom prst="rect">
                  <a:avLst/>
                </a:prstGeom>
                <a:solidFill>
                  <a:schemeClr val="bg1"/>
                </a:solidFill>
              </p:spPr>
              <p:txBody>
                <a:bodyPr wrap="square" lIns="0" tIns="0" rIns="0" bIns="0" rtlCol="0">
                  <a:spAutoFit/>
                </a:bodyPr>
                <a:lstStyle/>
                <a:p>
                  <a:r>
                    <a:rPr lang="en-US" sz="1600" dirty="0"/>
                    <a:t>12.5</a:t>
                  </a:r>
                </a:p>
              </p:txBody>
            </p:sp>
            <p:sp>
              <p:nvSpPr>
                <p:cNvPr id="129" name="TextBox 128"/>
                <p:cNvSpPr txBox="1"/>
                <p:nvPr/>
              </p:nvSpPr>
              <p:spPr>
                <a:xfrm>
                  <a:off x="6808975" y="26292238"/>
                  <a:ext cx="425378" cy="246221"/>
                </a:xfrm>
                <a:prstGeom prst="rect">
                  <a:avLst/>
                </a:prstGeom>
                <a:solidFill>
                  <a:schemeClr val="bg1"/>
                </a:solidFill>
              </p:spPr>
              <p:txBody>
                <a:bodyPr wrap="square" lIns="0" tIns="0" rIns="0" bIns="0" rtlCol="0">
                  <a:spAutoFit/>
                </a:bodyPr>
                <a:lstStyle/>
                <a:p>
                  <a:r>
                    <a:rPr lang="en-US" sz="1600" dirty="0"/>
                    <a:t>25</a:t>
                  </a:r>
                </a:p>
              </p:txBody>
            </p:sp>
            <p:sp>
              <p:nvSpPr>
                <p:cNvPr id="130" name="TextBox 129"/>
                <p:cNvSpPr txBox="1"/>
                <p:nvPr/>
              </p:nvSpPr>
              <p:spPr>
                <a:xfrm>
                  <a:off x="8380117" y="26309195"/>
                  <a:ext cx="797585" cy="262165"/>
                </a:xfrm>
                <a:prstGeom prst="rect">
                  <a:avLst/>
                </a:prstGeom>
                <a:solidFill>
                  <a:schemeClr val="bg1"/>
                </a:solidFill>
              </p:spPr>
              <p:txBody>
                <a:bodyPr wrap="square" lIns="0" tIns="0" rIns="0" bIns="0" rtlCol="0">
                  <a:spAutoFit/>
                </a:bodyPr>
                <a:lstStyle/>
                <a:p>
                  <a:r>
                    <a:rPr lang="en-US" sz="1600" dirty="0"/>
                    <a:t>50 miles</a:t>
                  </a:r>
                </a:p>
              </p:txBody>
            </p:sp>
          </p:grpSp>
        </p:grpSp>
        <p:grpSp>
          <p:nvGrpSpPr>
            <p:cNvPr id="37" name="Group 36"/>
            <p:cNvGrpSpPr/>
            <p:nvPr/>
          </p:nvGrpSpPr>
          <p:grpSpPr>
            <a:xfrm>
              <a:off x="720630" y="21827840"/>
              <a:ext cx="8179729" cy="6186005"/>
              <a:chOff x="720630" y="21827840"/>
              <a:chExt cx="8179729" cy="6186005"/>
            </a:xfrm>
          </p:grpSpPr>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0630" y="21827840"/>
                <a:ext cx="8179729" cy="6186005"/>
              </a:xfrm>
              <a:prstGeom prst="rect">
                <a:avLst/>
              </a:prstGeom>
            </p:spPr>
          </p:pic>
          <p:pic>
            <p:nvPicPr>
              <p:cNvPr id="73" name="Picture 7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3236" y="26276890"/>
                <a:ext cx="2168506" cy="1610451"/>
              </a:xfrm>
              <a:prstGeom prst="rect">
                <a:avLst/>
              </a:prstGeom>
            </p:spPr>
          </p:pic>
          <p:sp>
            <p:nvSpPr>
              <p:cNvPr id="74" name="TextBox 73"/>
              <p:cNvSpPr txBox="1"/>
              <p:nvPr/>
            </p:nvSpPr>
            <p:spPr>
              <a:xfrm>
                <a:off x="5260688" y="26311401"/>
                <a:ext cx="1391046" cy="231247"/>
              </a:xfrm>
              <a:prstGeom prst="rect">
                <a:avLst/>
              </a:prstGeom>
              <a:solidFill>
                <a:schemeClr val="bg1"/>
              </a:solidFill>
              <a:ln>
                <a:noFill/>
              </a:ln>
            </p:spPr>
            <p:txBody>
              <a:bodyPr wrap="square" lIns="0" tIns="0" rIns="0" bIns="0" rtlCol="0">
                <a:spAutoFit/>
              </a:bodyPr>
              <a:lstStyle/>
              <a:p>
                <a:r>
                  <a:rPr lang="en-US" sz="1600" dirty="0">
                    <a:cs typeface="Arial" panose="020B0604020202020204" pitchFamily="34" charset="0"/>
                  </a:rPr>
                  <a:t>Major Highways</a:t>
                </a:r>
              </a:p>
            </p:txBody>
          </p:sp>
          <p:sp>
            <p:nvSpPr>
              <p:cNvPr id="75" name="TextBox 74"/>
              <p:cNvSpPr txBox="1"/>
              <p:nvPr/>
            </p:nvSpPr>
            <p:spPr>
              <a:xfrm>
                <a:off x="5178121" y="26540591"/>
                <a:ext cx="1473612" cy="231247"/>
              </a:xfrm>
              <a:prstGeom prst="rect">
                <a:avLst/>
              </a:prstGeom>
              <a:solidFill>
                <a:schemeClr val="bg1"/>
              </a:solidFill>
              <a:ln>
                <a:noFill/>
              </a:ln>
            </p:spPr>
            <p:txBody>
              <a:bodyPr wrap="square" tIns="0" bIns="0" rtlCol="0">
                <a:spAutoFit/>
              </a:bodyPr>
              <a:lstStyle/>
              <a:p>
                <a:r>
                  <a:rPr lang="en-US" sz="1600" dirty="0">
                    <a:cs typeface="Arial" panose="020B0604020202020204" pitchFamily="34" charset="0"/>
                  </a:rPr>
                  <a:t>Eco Zones</a:t>
                </a:r>
              </a:p>
            </p:txBody>
          </p:sp>
          <p:sp>
            <p:nvSpPr>
              <p:cNvPr id="102" name="TextBox 101"/>
              <p:cNvSpPr txBox="1"/>
              <p:nvPr/>
            </p:nvSpPr>
            <p:spPr>
              <a:xfrm>
                <a:off x="4939378" y="26760622"/>
                <a:ext cx="2107631" cy="231247"/>
              </a:xfrm>
              <a:prstGeom prst="rect">
                <a:avLst/>
              </a:prstGeom>
              <a:solidFill>
                <a:schemeClr val="bg1"/>
              </a:solidFill>
              <a:ln>
                <a:noFill/>
              </a:ln>
            </p:spPr>
            <p:txBody>
              <a:bodyPr wrap="square" lIns="0" tIns="0" rIns="0" bIns="0" rtlCol="0">
                <a:spAutoFit/>
              </a:bodyPr>
              <a:lstStyle/>
              <a:p>
                <a:r>
                  <a:rPr lang="en-US" sz="1600" b="1" dirty="0" err="1">
                    <a:cs typeface="Arial" panose="020B0604020202020204" pitchFamily="34" charset="0"/>
                  </a:rPr>
                  <a:t>Cumul</a:t>
                </a:r>
                <a:r>
                  <a:rPr lang="en-US" sz="1600" b="1" dirty="0">
                    <a:cs typeface="Arial" panose="020B0604020202020204" pitchFamily="34" charset="0"/>
                  </a:rPr>
                  <a:t>. Annual </a:t>
                </a:r>
                <a:r>
                  <a:rPr lang="en-US" sz="1600" b="1" dirty="0" err="1">
                    <a:cs typeface="Arial" panose="020B0604020202020204" pitchFamily="34" charset="0"/>
                  </a:rPr>
                  <a:t>Precip</a:t>
                </a:r>
                <a:endParaRPr lang="en-US" sz="1600" b="1" dirty="0">
                  <a:cs typeface="Arial" panose="020B0604020202020204" pitchFamily="34" charset="0"/>
                </a:endParaRPr>
              </a:p>
            </p:txBody>
          </p:sp>
          <p:sp>
            <p:nvSpPr>
              <p:cNvPr id="103" name="TextBox 102"/>
              <p:cNvSpPr txBox="1"/>
              <p:nvPr/>
            </p:nvSpPr>
            <p:spPr>
              <a:xfrm>
                <a:off x="5137520" y="27014558"/>
                <a:ext cx="1855406" cy="244759"/>
              </a:xfrm>
              <a:prstGeom prst="rect">
                <a:avLst/>
              </a:prstGeom>
              <a:solidFill>
                <a:schemeClr val="bg1"/>
              </a:solidFill>
              <a:ln>
                <a:noFill/>
              </a:ln>
            </p:spPr>
            <p:txBody>
              <a:bodyPr wrap="square" lIns="0" tIns="0" rIns="0" bIns="0" rtlCol="0">
                <a:spAutoFit/>
              </a:bodyPr>
              <a:lstStyle/>
              <a:p>
                <a:r>
                  <a:rPr lang="en-US" sz="1600" dirty="0">
                    <a:cs typeface="Arial" panose="020B0604020202020204" pitchFamily="34" charset="0"/>
                  </a:rPr>
                  <a:t>High: 625mm   24.6in</a:t>
                </a:r>
              </a:p>
            </p:txBody>
          </p:sp>
          <p:sp>
            <p:nvSpPr>
              <p:cNvPr id="104" name="TextBox 103"/>
              <p:cNvSpPr txBox="1"/>
              <p:nvPr/>
            </p:nvSpPr>
            <p:spPr>
              <a:xfrm>
                <a:off x="5125069" y="27435655"/>
                <a:ext cx="1867856" cy="244759"/>
              </a:xfrm>
              <a:prstGeom prst="rect">
                <a:avLst/>
              </a:prstGeom>
              <a:solidFill>
                <a:schemeClr val="bg1"/>
              </a:solidFill>
              <a:ln>
                <a:noFill/>
              </a:ln>
            </p:spPr>
            <p:txBody>
              <a:bodyPr wrap="square" lIns="0" tIns="0" rIns="0" bIns="0" rtlCol="0">
                <a:spAutoFit/>
              </a:bodyPr>
              <a:lstStyle/>
              <a:p>
                <a:r>
                  <a:rPr lang="en-US" sz="1600" dirty="0">
                    <a:cs typeface="Arial" panose="020B0604020202020204" pitchFamily="34" charset="0"/>
                  </a:rPr>
                  <a:t>Low: 115mm     4.5in</a:t>
                </a:r>
              </a:p>
            </p:txBody>
          </p:sp>
          <p:sp>
            <p:nvSpPr>
              <p:cNvPr id="28" name="TextBox 27"/>
              <p:cNvSpPr txBox="1"/>
              <p:nvPr/>
            </p:nvSpPr>
            <p:spPr>
              <a:xfrm>
                <a:off x="7086923" y="26760924"/>
                <a:ext cx="1696716" cy="549211"/>
              </a:xfrm>
              <a:prstGeom prst="rect">
                <a:avLst/>
              </a:prstGeom>
              <a:solidFill>
                <a:schemeClr val="bg1"/>
              </a:solidFill>
            </p:spPr>
            <p:txBody>
              <a:bodyPr wrap="none" lIns="0" rIns="0" rtlCol="0">
                <a:spAutoFit/>
              </a:bodyPr>
              <a:lstStyle/>
              <a:p>
                <a:r>
                  <a:rPr lang="en-US" sz="1600" b="1" dirty="0"/>
                  <a:t>Data Source: PRISM</a:t>
                </a:r>
              </a:p>
              <a:p>
                <a:r>
                  <a:rPr lang="en-US" sz="1600" b="1" dirty="0"/>
                  <a:t>Pixel size: 4km</a:t>
                </a:r>
              </a:p>
            </p:txBody>
          </p:sp>
          <p:sp>
            <p:nvSpPr>
              <p:cNvPr id="33" name="TextBox 32"/>
              <p:cNvSpPr txBox="1"/>
              <p:nvPr/>
            </p:nvSpPr>
            <p:spPr>
              <a:xfrm>
                <a:off x="1402991" y="27661930"/>
                <a:ext cx="2140656" cy="231247"/>
              </a:xfrm>
              <a:prstGeom prst="rect">
                <a:avLst/>
              </a:prstGeom>
              <a:solidFill>
                <a:schemeClr val="bg1"/>
              </a:solidFill>
            </p:spPr>
            <p:txBody>
              <a:bodyPr wrap="square" lIns="0" tIns="0" rIns="0" bIns="0" rtlCol="0" anchor="b" anchorCtr="0">
                <a:spAutoFit/>
              </a:bodyPr>
              <a:lstStyle/>
              <a:p>
                <a:pPr algn="ctr"/>
                <a:r>
                  <a:rPr lang="en-US" sz="1600" b="1" dirty="0"/>
                  <a:t>Jan. 1</a:t>
                </a:r>
                <a:r>
                  <a:rPr lang="en-US" sz="1600" b="1" baseline="30000" dirty="0"/>
                  <a:t>st</a:t>
                </a:r>
                <a:r>
                  <a:rPr lang="en-US" sz="1600" b="1" dirty="0"/>
                  <a:t> – Mar. 31</a:t>
                </a:r>
                <a:r>
                  <a:rPr lang="en-US" sz="1600" b="1" baseline="30000" dirty="0"/>
                  <a:t>st</a:t>
                </a:r>
                <a:r>
                  <a:rPr lang="en-US" sz="1600" b="1" dirty="0"/>
                  <a:t>, 2017</a:t>
                </a:r>
              </a:p>
            </p:txBody>
          </p:sp>
          <p:sp>
            <p:nvSpPr>
              <p:cNvPr id="36" name="TextBox 35"/>
              <p:cNvSpPr txBox="1"/>
              <p:nvPr/>
            </p:nvSpPr>
            <p:spPr>
              <a:xfrm>
                <a:off x="957041" y="21941786"/>
                <a:ext cx="617256" cy="346871"/>
              </a:xfrm>
              <a:prstGeom prst="rect">
                <a:avLst/>
              </a:prstGeom>
              <a:solidFill>
                <a:srgbClr val="FFEBBE"/>
              </a:solidFill>
            </p:spPr>
            <p:txBody>
              <a:bodyPr wrap="square" lIns="91440" tIns="45720" rIns="91440" bIns="45720" rtlCol="0">
                <a:spAutoFit/>
              </a:bodyPr>
              <a:lstStyle/>
              <a:p>
                <a:pPr algn="ctr"/>
                <a:r>
                  <a:rPr lang="en-US" sz="1800" b="1" dirty="0"/>
                  <a:t>2013</a:t>
                </a:r>
              </a:p>
            </p:txBody>
          </p:sp>
          <p:sp>
            <p:nvSpPr>
              <p:cNvPr id="113" name="TextBox 112"/>
              <p:cNvSpPr txBox="1"/>
              <p:nvPr/>
            </p:nvSpPr>
            <p:spPr>
              <a:xfrm>
                <a:off x="4920736" y="21945946"/>
                <a:ext cx="617256" cy="346871"/>
              </a:xfrm>
              <a:prstGeom prst="rect">
                <a:avLst/>
              </a:prstGeom>
              <a:solidFill>
                <a:srgbClr val="FFEBBE"/>
              </a:solidFill>
            </p:spPr>
            <p:txBody>
              <a:bodyPr wrap="square" lIns="91440" tIns="45720" rIns="91440" bIns="45720" rtlCol="0">
                <a:spAutoFit/>
              </a:bodyPr>
              <a:lstStyle/>
              <a:p>
                <a:pPr algn="ctr"/>
                <a:r>
                  <a:rPr lang="en-US" sz="1800" b="1" dirty="0"/>
                  <a:t>2014</a:t>
                </a:r>
              </a:p>
            </p:txBody>
          </p:sp>
          <p:sp>
            <p:nvSpPr>
              <p:cNvPr id="114" name="TextBox 113"/>
              <p:cNvSpPr txBox="1"/>
              <p:nvPr/>
            </p:nvSpPr>
            <p:spPr>
              <a:xfrm>
                <a:off x="966726" y="23976873"/>
                <a:ext cx="617256" cy="346871"/>
              </a:xfrm>
              <a:prstGeom prst="rect">
                <a:avLst/>
              </a:prstGeom>
              <a:solidFill>
                <a:srgbClr val="FFEBBE"/>
              </a:solidFill>
            </p:spPr>
            <p:txBody>
              <a:bodyPr wrap="square" lIns="91440" tIns="45720" rIns="91440" bIns="45720" rtlCol="0">
                <a:spAutoFit/>
              </a:bodyPr>
              <a:lstStyle/>
              <a:p>
                <a:pPr algn="ctr"/>
                <a:r>
                  <a:rPr lang="en-US" sz="1800" b="1" dirty="0"/>
                  <a:t>2015</a:t>
                </a:r>
              </a:p>
            </p:txBody>
          </p:sp>
          <p:sp>
            <p:nvSpPr>
              <p:cNvPr id="115" name="TextBox 114"/>
              <p:cNvSpPr txBox="1"/>
              <p:nvPr/>
            </p:nvSpPr>
            <p:spPr>
              <a:xfrm>
                <a:off x="4920736" y="23976873"/>
                <a:ext cx="617256" cy="346871"/>
              </a:xfrm>
              <a:prstGeom prst="rect">
                <a:avLst/>
              </a:prstGeom>
              <a:solidFill>
                <a:srgbClr val="FFEBBE"/>
              </a:solidFill>
            </p:spPr>
            <p:txBody>
              <a:bodyPr wrap="square" lIns="91440" tIns="45720" rIns="91440" bIns="45720" rtlCol="0">
                <a:spAutoFit/>
              </a:bodyPr>
              <a:lstStyle/>
              <a:p>
                <a:pPr algn="ctr"/>
                <a:r>
                  <a:rPr lang="en-US" sz="1800" b="1" dirty="0"/>
                  <a:t>2016</a:t>
                </a:r>
              </a:p>
            </p:txBody>
          </p:sp>
          <p:sp>
            <p:nvSpPr>
              <p:cNvPr id="116" name="TextBox 115"/>
              <p:cNvSpPr txBox="1"/>
              <p:nvPr/>
            </p:nvSpPr>
            <p:spPr>
              <a:xfrm>
                <a:off x="967465" y="26011960"/>
                <a:ext cx="617256" cy="346871"/>
              </a:xfrm>
              <a:prstGeom prst="rect">
                <a:avLst/>
              </a:prstGeom>
              <a:solidFill>
                <a:srgbClr val="FFEBBE"/>
              </a:solidFill>
            </p:spPr>
            <p:txBody>
              <a:bodyPr wrap="square" lIns="91440" tIns="45720" rIns="91440" bIns="45720" rtlCol="0">
                <a:spAutoFit/>
              </a:bodyPr>
              <a:lstStyle/>
              <a:p>
                <a:pPr algn="ctr"/>
                <a:r>
                  <a:rPr lang="en-US" sz="1800" b="1" dirty="0"/>
                  <a:t>2017</a:t>
                </a:r>
              </a:p>
            </p:txBody>
          </p:sp>
          <p:grpSp>
            <p:nvGrpSpPr>
              <p:cNvPr id="42" name="Group 41"/>
              <p:cNvGrpSpPr/>
              <p:nvPr/>
            </p:nvGrpSpPr>
            <p:grpSpPr>
              <a:xfrm>
                <a:off x="4807782" y="25888425"/>
                <a:ext cx="3930700" cy="363552"/>
                <a:chOff x="5014493" y="26151365"/>
                <a:chExt cx="4185229" cy="387094"/>
              </a:xfrm>
            </p:grpSpPr>
            <p:pic>
              <p:nvPicPr>
                <p:cNvPr id="38" name="Picture 37"/>
                <p:cNvPicPr>
                  <a:picLocks noChangeAspect="1"/>
                </p:cNvPicPr>
                <p:nvPr/>
              </p:nvPicPr>
              <p:blipFill rotWithShape="1">
                <a:blip r:embed="rId11" cstate="print">
                  <a:extLst>
                    <a:ext uri="{28A0092B-C50C-407E-A947-70E740481C1C}">
                      <a14:useLocalDpi xmlns:a14="http://schemas.microsoft.com/office/drawing/2010/main" val="0"/>
                    </a:ext>
                  </a:extLst>
                </a:blip>
                <a:srcRect b="17567"/>
                <a:stretch/>
              </p:blipFill>
              <p:spPr>
                <a:xfrm>
                  <a:off x="5014493" y="26151365"/>
                  <a:ext cx="4173507" cy="376680"/>
                </a:xfrm>
                <a:prstGeom prst="rect">
                  <a:avLst/>
                </a:prstGeom>
              </p:spPr>
            </p:pic>
            <p:sp>
              <p:nvSpPr>
                <p:cNvPr id="41" name="TextBox 40"/>
                <p:cNvSpPr txBox="1"/>
                <p:nvPr/>
              </p:nvSpPr>
              <p:spPr>
                <a:xfrm>
                  <a:off x="5106809" y="26292238"/>
                  <a:ext cx="96180" cy="246221"/>
                </a:xfrm>
                <a:prstGeom prst="rect">
                  <a:avLst/>
                </a:prstGeom>
                <a:solidFill>
                  <a:schemeClr val="bg1"/>
                </a:solidFill>
              </p:spPr>
              <p:txBody>
                <a:bodyPr wrap="none" lIns="0" tIns="0" rIns="0" bIns="0" rtlCol="0">
                  <a:spAutoFit/>
                </a:bodyPr>
                <a:lstStyle/>
                <a:p>
                  <a:r>
                    <a:rPr lang="en-US" sz="1600" dirty="0"/>
                    <a:t>0</a:t>
                  </a:r>
                </a:p>
              </p:txBody>
            </p:sp>
            <p:sp>
              <p:nvSpPr>
                <p:cNvPr id="122" name="TextBox 121"/>
                <p:cNvSpPr txBox="1"/>
                <p:nvPr/>
              </p:nvSpPr>
              <p:spPr>
                <a:xfrm>
                  <a:off x="5859324" y="26292238"/>
                  <a:ext cx="425378" cy="246221"/>
                </a:xfrm>
                <a:prstGeom prst="rect">
                  <a:avLst/>
                </a:prstGeom>
                <a:solidFill>
                  <a:schemeClr val="bg1"/>
                </a:solidFill>
              </p:spPr>
              <p:txBody>
                <a:bodyPr wrap="square" lIns="0" tIns="0" rIns="0" bIns="0" rtlCol="0">
                  <a:spAutoFit/>
                </a:bodyPr>
                <a:lstStyle/>
                <a:p>
                  <a:r>
                    <a:rPr lang="en-US" sz="1600" dirty="0"/>
                    <a:t>12.5</a:t>
                  </a:r>
                </a:p>
              </p:txBody>
            </p:sp>
            <p:sp>
              <p:nvSpPr>
                <p:cNvPr id="123" name="TextBox 122"/>
                <p:cNvSpPr txBox="1"/>
                <p:nvPr/>
              </p:nvSpPr>
              <p:spPr>
                <a:xfrm>
                  <a:off x="6808975" y="26292238"/>
                  <a:ext cx="425378" cy="246221"/>
                </a:xfrm>
                <a:prstGeom prst="rect">
                  <a:avLst/>
                </a:prstGeom>
                <a:solidFill>
                  <a:schemeClr val="bg1"/>
                </a:solidFill>
              </p:spPr>
              <p:txBody>
                <a:bodyPr wrap="square" lIns="0" tIns="0" rIns="0" bIns="0" rtlCol="0">
                  <a:spAutoFit/>
                </a:bodyPr>
                <a:lstStyle/>
                <a:p>
                  <a:r>
                    <a:rPr lang="en-US" sz="1600" dirty="0"/>
                    <a:t>25</a:t>
                  </a:r>
                </a:p>
              </p:txBody>
            </p:sp>
            <p:sp>
              <p:nvSpPr>
                <p:cNvPr id="124" name="TextBox 123"/>
                <p:cNvSpPr txBox="1"/>
                <p:nvPr/>
              </p:nvSpPr>
              <p:spPr>
                <a:xfrm>
                  <a:off x="8386078" y="26275282"/>
                  <a:ext cx="813644" cy="246222"/>
                </a:xfrm>
                <a:prstGeom prst="rect">
                  <a:avLst/>
                </a:prstGeom>
                <a:solidFill>
                  <a:schemeClr val="bg1"/>
                </a:solidFill>
              </p:spPr>
              <p:txBody>
                <a:bodyPr wrap="square" lIns="0" tIns="0" rIns="0" bIns="0" rtlCol="0">
                  <a:spAutoFit/>
                </a:bodyPr>
                <a:lstStyle/>
                <a:p>
                  <a:r>
                    <a:rPr lang="en-US" sz="1600" dirty="0"/>
                    <a:t>50 miles</a:t>
                  </a:r>
                </a:p>
              </p:txBody>
            </p:sp>
          </p:grpSp>
        </p:grpSp>
      </p:grpSp>
      <p:pic>
        <p:nvPicPr>
          <p:cNvPr id="131" name="Picture 130"/>
          <p:cNvPicPr>
            <a:picLocks noChangeAspect="1"/>
          </p:cNvPicPr>
          <p:nvPr/>
        </p:nvPicPr>
        <p:blipFill rotWithShape="1">
          <a:blip r:embed="rId14" cstate="print">
            <a:extLst>
              <a:ext uri="{28A0092B-C50C-407E-A947-70E740481C1C}">
                <a14:useLocalDpi xmlns:a14="http://schemas.microsoft.com/office/drawing/2010/main" val="0"/>
              </a:ext>
            </a:extLst>
          </a:blip>
          <a:srcRect l="8961" t="11395" r="8896" b="11393"/>
          <a:stretch/>
        </p:blipFill>
        <p:spPr>
          <a:xfrm>
            <a:off x="16904520" y="21673270"/>
            <a:ext cx="7290262" cy="5295208"/>
          </a:xfrm>
          <a:prstGeom prst="rect">
            <a:avLst/>
          </a:prstGeom>
        </p:spPr>
      </p:pic>
      <p:sp>
        <p:nvSpPr>
          <p:cNvPr id="56" name="TextBox 55"/>
          <p:cNvSpPr txBox="1"/>
          <p:nvPr/>
        </p:nvSpPr>
        <p:spPr>
          <a:xfrm>
            <a:off x="18162482" y="21867926"/>
            <a:ext cx="4960799" cy="861774"/>
          </a:xfrm>
          <a:prstGeom prst="rect">
            <a:avLst/>
          </a:prstGeom>
          <a:noFill/>
        </p:spPr>
        <p:txBody>
          <a:bodyPr wrap="square" rtlCol="0">
            <a:spAutoFit/>
          </a:bodyPr>
          <a:lstStyle/>
          <a:p>
            <a:pPr algn="ctr"/>
            <a:r>
              <a:rPr lang="en-US" sz="2500" b="1" spc="250" dirty="0"/>
              <a:t>Santa Monica Mountains Species Map</a:t>
            </a:r>
          </a:p>
        </p:txBody>
      </p:sp>
      <p:grpSp>
        <p:nvGrpSpPr>
          <p:cNvPr id="59" name="Group 58"/>
          <p:cNvGrpSpPr/>
          <p:nvPr/>
        </p:nvGrpSpPr>
        <p:grpSpPr>
          <a:xfrm>
            <a:off x="16997529" y="27122595"/>
            <a:ext cx="7125784" cy="2834451"/>
            <a:chOff x="17638224" y="27473315"/>
            <a:chExt cx="6136350" cy="2834451"/>
          </a:xfrm>
        </p:grpSpPr>
        <p:grpSp>
          <p:nvGrpSpPr>
            <p:cNvPr id="54" name="Group 53"/>
            <p:cNvGrpSpPr/>
            <p:nvPr/>
          </p:nvGrpSpPr>
          <p:grpSpPr>
            <a:xfrm>
              <a:off x="17638224" y="27473315"/>
              <a:ext cx="5911050" cy="2672625"/>
              <a:chOff x="18161062" y="27348331"/>
              <a:chExt cx="5911050" cy="2672625"/>
            </a:xfrm>
          </p:grpSpPr>
          <p:grpSp>
            <p:nvGrpSpPr>
              <p:cNvPr id="50" name="Group 49"/>
              <p:cNvGrpSpPr/>
              <p:nvPr/>
            </p:nvGrpSpPr>
            <p:grpSpPr>
              <a:xfrm>
                <a:off x="18161062" y="27348331"/>
                <a:ext cx="3272660" cy="2672625"/>
                <a:chOff x="17111245" y="27385462"/>
                <a:chExt cx="3272660" cy="2672625"/>
              </a:xfrm>
            </p:grpSpPr>
            <p:sp>
              <p:nvSpPr>
                <p:cNvPr id="132" name="Rectangle 131"/>
                <p:cNvSpPr/>
                <p:nvPr/>
              </p:nvSpPr>
              <p:spPr>
                <a:xfrm>
                  <a:off x="17111250" y="27426305"/>
                  <a:ext cx="364118" cy="273089"/>
                </a:xfrm>
                <a:prstGeom prst="rect">
                  <a:avLst/>
                </a:prstGeom>
                <a:solidFill>
                  <a:srgbClr val="EBFFC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7111245" y="27888128"/>
                  <a:ext cx="364118" cy="273089"/>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7111245" y="28349950"/>
                  <a:ext cx="364118" cy="273089"/>
                </a:xfrm>
                <a:prstGeom prst="rect">
                  <a:avLst/>
                </a:prstGeom>
                <a:solidFill>
                  <a:srgbClr val="C1661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7117367" y="28825344"/>
                  <a:ext cx="364118" cy="273089"/>
                </a:xfrm>
                <a:prstGeom prst="rect">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7111246" y="29273596"/>
                  <a:ext cx="364118" cy="273089"/>
                </a:xfrm>
                <a:prstGeom prst="rect">
                  <a:avLst/>
                </a:prstGeom>
                <a:solidFill>
                  <a:srgbClr val="C97EE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7111248" y="29735419"/>
                  <a:ext cx="364118" cy="273089"/>
                </a:xfrm>
                <a:prstGeom prst="rect">
                  <a:avLst/>
                </a:prstGeom>
                <a:solidFill>
                  <a:srgbClr val="E274B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17484436" y="27385462"/>
                  <a:ext cx="1377836" cy="338554"/>
                </a:xfrm>
                <a:prstGeom prst="rect">
                  <a:avLst/>
                </a:prstGeom>
                <a:noFill/>
              </p:spPr>
              <p:txBody>
                <a:bodyPr wrap="square" rtlCol="0">
                  <a:spAutoFit/>
                </a:bodyPr>
                <a:lstStyle/>
                <a:p>
                  <a:r>
                    <a:rPr lang="en-US" sz="1600" dirty="0"/>
                    <a:t>Annual grass</a:t>
                  </a:r>
                </a:p>
              </p:txBody>
            </p:sp>
            <p:sp>
              <p:nvSpPr>
                <p:cNvPr id="145" name="TextBox 144"/>
                <p:cNvSpPr txBox="1"/>
                <p:nvPr/>
              </p:nvSpPr>
              <p:spPr>
                <a:xfrm>
                  <a:off x="17451140" y="27845979"/>
                  <a:ext cx="1754687" cy="338554"/>
                </a:xfrm>
                <a:prstGeom prst="rect">
                  <a:avLst/>
                </a:prstGeom>
                <a:noFill/>
              </p:spPr>
              <p:txBody>
                <a:bodyPr wrap="square" rtlCol="0">
                  <a:spAutoFit/>
                </a:bodyPr>
                <a:lstStyle/>
                <a:p>
                  <a:r>
                    <a:rPr lang="en-US" sz="1600" i="1" dirty="0"/>
                    <a:t>Ceanothus megacarpus</a:t>
                  </a:r>
                </a:p>
              </p:txBody>
            </p:sp>
            <p:sp>
              <p:nvSpPr>
                <p:cNvPr id="146" name="TextBox 145"/>
                <p:cNvSpPr txBox="1"/>
                <p:nvPr/>
              </p:nvSpPr>
              <p:spPr>
                <a:xfrm>
                  <a:off x="17442408" y="28348279"/>
                  <a:ext cx="1625672" cy="338554"/>
                </a:xfrm>
                <a:prstGeom prst="rect">
                  <a:avLst/>
                </a:prstGeom>
                <a:noFill/>
              </p:spPr>
              <p:txBody>
                <a:bodyPr wrap="square" rtlCol="0">
                  <a:spAutoFit/>
                </a:bodyPr>
                <a:lstStyle/>
                <a:p>
                  <a:r>
                    <a:rPr lang="en-US" sz="1600" i="1" dirty="0"/>
                    <a:t>Ceanothus spinosus</a:t>
                  </a:r>
                </a:p>
              </p:txBody>
            </p:sp>
            <p:sp>
              <p:nvSpPr>
                <p:cNvPr id="147" name="TextBox 146"/>
                <p:cNvSpPr txBox="1"/>
                <p:nvPr/>
              </p:nvSpPr>
              <p:spPr>
                <a:xfrm>
                  <a:off x="17463391" y="28798499"/>
                  <a:ext cx="1986414" cy="338554"/>
                </a:xfrm>
                <a:prstGeom prst="rect">
                  <a:avLst/>
                </a:prstGeom>
                <a:noFill/>
              </p:spPr>
              <p:txBody>
                <a:bodyPr wrap="square" rtlCol="0">
                  <a:spAutoFit/>
                </a:bodyPr>
                <a:lstStyle/>
                <a:p>
                  <a:r>
                    <a:rPr lang="en-US" sz="1600" dirty="0"/>
                    <a:t>Chaparral - common</a:t>
                  </a:r>
                </a:p>
              </p:txBody>
            </p:sp>
            <p:sp>
              <p:nvSpPr>
                <p:cNvPr id="148" name="TextBox 147"/>
                <p:cNvSpPr txBox="1"/>
                <p:nvPr/>
              </p:nvSpPr>
              <p:spPr>
                <a:xfrm>
                  <a:off x="17442408" y="29269604"/>
                  <a:ext cx="2941497" cy="338554"/>
                </a:xfrm>
                <a:prstGeom prst="rect">
                  <a:avLst/>
                </a:prstGeom>
                <a:noFill/>
              </p:spPr>
              <p:txBody>
                <a:bodyPr wrap="square" rtlCol="0">
                  <a:spAutoFit/>
                </a:bodyPr>
                <a:lstStyle/>
                <a:p>
                  <a:r>
                    <a:rPr lang="en-US" sz="1600" dirty="0"/>
                    <a:t>Coastal sage – drought deciduous</a:t>
                  </a:r>
                </a:p>
              </p:txBody>
            </p:sp>
            <p:sp>
              <p:nvSpPr>
                <p:cNvPr id="149" name="TextBox 148"/>
                <p:cNvSpPr txBox="1"/>
                <p:nvPr/>
              </p:nvSpPr>
              <p:spPr>
                <a:xfrm>
                  <a:off x="17451140" y="29719533"/>
                  <a:ext cx="2728227" cy="338554"/>
                </a:xfrm>
                <a:prstGeom prst="rect">
                  <a:avLst/>
                </a:prstGeom>
                <a:noFill/>
              </p:spPr>
              <p:txBody>
                <a:bodyPr wrap="square" rtlCol="0">
                  <a:spAutoFit/>
                </a:bodyPr>
                <a:lstStyle/>
                <a:p>
                  <a:r>
                    <a:rPr lang="en-US" sz="1600" dirty="0"/>
                    <a:t>Coastal sage – summer active</a:t>
                  </a:r>
                </a:p>
              </p:txBody>
            </p:sp>
          </p:grpSp>
          <p:grpSp>
            <p:nvGrpSpPr>
              <p:cNvPr id="53" name="Group 52"/>
              <p:cNvGrpSpPr/>
              <p:nvPr/>
            </p:nvGrpSpPr>
            <p:grpSpPr>
              <a:xfrm>
                <a:off x="21563560" y="27348331"/>
                <a:ext cx="2508552" cy="2180411"/>
                <a:chOff x="21191194" y="27385462"/>
                <a:chExt cx="2508552" cy="2180411"/>
              </a:xfrm>
            </p:grpSpPr>
            <p:sp>
              <p:nvSpPr>
                <p:cNvPr id="151" name="TextBox 150"/>
                <p:cNvSpPr txBox="1"/>
                <p:nvPr/>
              </p:nvSpPr>
              <p:spPr>
                <a:xfrm>
                  <a:off x="21546423" y="27796153"/>
                  <a:ext cx="2153323" cy="338554"/>
                </a:xfrm>
                <a:prstGeom prst="rect">
                  <a:avLst/>
                </a:prstGeom>
                <a:noFill/>
              </p:spPr>
              <p:txBody>
                <a:bodyPr wrap="square" rtlCol="0">
                  <a:spAutoFit/>
                </a:bodyPr>
                <a:lstStyle/>
                <a:p>
                  <a:r>
                    <a:rPr lang="en-US" sz="1600" dirty="0"/>
                    <a:t>Coast live oak woodland</a:t>
                  </a:r>
                </a:p>
              </p:txBody>
            </p:sp>
            <p:sp>
              <p:nvSpPr>
                <p:cNvPr id="135" name="Rectangle 134"/>
                <p:cNvSpPr/>
                <p:nvPr/>
              </p:nvSpPr>
              <p:spPr>
                <a:xfrm>
                  <a:off x="21191196" y="28798711"/>
                  <a:ext cx="364118" cy="273089"/>
                </a:xfrm>
                <a:prstGeom prst="rect">
                  <a:avLst/>
                </a:prstGeom>
                <a:solidFill>
                  <a:srgbClr val="734B0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1191194" y="27874156"/>
                  <a:ext cx="364118" cy="273089"/>
                </a:xfrm>
                <a:prstGeom prst="rect">
                  <a:avLst/>
                </a:prstGeom>
                <a:solidFill>
                  <a:srgbClr val="60EF0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1191194" y="27419692"/>
                  <a:ext cx="364118" cy="273089"/>
                </a:xfrm>
                <a:prstGeom prst="rect">
                  <a:avLst/>
                </a:prstGeom>
                <a:solidFill>
                  <a:srgbClr val="8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1191201" y="28336888"/>
                  <a:ext cx="364118" cy="273089"/>
                </a:xfrm>
                <a:prstGeom prst="rect">
                  <a:avLst/>
                </a:prstGeom>
                <a:solidFill>
                  <a:srgbClr val="00B0F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1191194" y="29260537"/>
                  <a:ext cx="364118" cy="273089"/>
                </a:xfrm>
                <a:prstGeom prst="rect">
                  <a:avLst/>
                </a:prstGeom>
                <a:solidFill>
                  <a:srgbClr val="0B6E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21567406" y="27385462"/>
                  <a:ext cx="1433641" cy="338554"/>
                </a:xfrm>
                <a:prstGeom prst="rect">
                  <a:avLst/>
                </a:prstGeom>
                <a:noFill/>
              </p:spPr>
              <p:txBody>
                <a:bodyPr wrap="square" rtlCol="0">
                  <a:spAutoFit/>
                </a:bodyPr>
                <a:lstStyle/>
                <a:p>
                  <a:r>
                    <a:rPr lang="en-US" sz="1600" i="1" dirty="0"/>
                    <a:t>Malosma laurina</a:t>
                  </a:r>
                </a:p>
              </p:txBody>
            </p:sp>
            <p:sp>
              <p:nvSpPr>
                <p:cNvPr id="152" name="TextBox 151"/>
                <p:cNvSpPr txBox="1"/>
                <p:nvPr/>
              </p:nvSpPr>
              <p:spPr>
                <a:xfrm>
                  <a:off x="21546423" y="28306285"/>
                  <a:ext cx="867091" cy="338554"/>
                </a:xfrm>
                <a:prstGeom prst="rect">
                  <a:avLst/>
                </a:prstGeom>
                <a:noFill/>
              </p:spPr>
              <p:txBody>
                <a:bodyPr wrap="square" rtlCol="0">
                  <a:spAutoFit/>
                </a:bodyPr>
                <a:lstStyle/>
                <a:p>
                  <a:r>
                    <a:rPr lang="en-US" sz="1600" dirty="0"/>
                    <a:t>Riparian</a:t>
                  </a:r>
                </a:p>
              </p:txBody>
            </p:sp>
            <p:sp>
              <p:nvSpPr>
                <p:cNvPr id="153" name="TextBox 152"/>
                <p:cNvSpPr txBox="1"/>
                <p:nvPr/>
              </p:nvSpPr>
              <p:spPr>
                <a:xfrm>
                  <a:off x="21546424" y="28777432"/>
                  <a:ext cx="1018700" cy="338554"/>
                </a:xfrm>
                <a:prstGeom prst="rect">
                  <a:avLst/>
                </a:prstGeom>
                <a:noFill/>
              </p:spPr>
              <p:txBody>
                <a:bodyPr wrap="square" rtlCol="0">
                  <a:spAutoFit/>
                </a:bodyPr>
                <a:lstStyle/>
                <a:p>
                  <a:r>
                    <a:rPr lang="en-US" sz="1600" dirty="0"/>
                    <a:t>Substrate</a:t>
                  </a:r>
                </a:p>
              </p:txBody>
            </p:sp>
            <p:sp>
              <p:nvSpPr>
                <p:cNvPr id="154" name="TextBox 153"/>
                <p:cNvSpPr txBox="1"/>
                <p:nvPr/>
              </p:nvSpPr>
              <p:spPr>
                <a:xfrm>
                  <a:off x="21546423" y="29227319"/>
                  <a:ext cx="867091" cy="338554"/>
                </a:xfrm>
                <a:prstGeom prst="rect">
                  <a:avLst/>
                </a:prstGeom>
                <a:noFill/>
              </p:spPr>
              <p:txBody>
                <a:bodyPr wrap="square" rtlCol="0">
                  <a:spAutoFit/>
                </a:bodyPr>
                <a:lstStyle/>
                <a:p>
                  <a:r>
                    <a:rPr lang="en-US" sz="1600" dirty="0"/>
                    <a:t>Water</a:t>
                  </a:r>
                </a:p>
              </p:txBody>
            </p:sp>
          </p:grpSp>
        </p:grpSp>
        <p:sp>
          <p:nvSpPr>
            <p:cNvPr id="156" name="TextBox 155"/>
            <p:cNvSpPr txBox="1"/>
            <p:nvPr/>
          </p:nvSpPr>
          <p:spPr>
            <a:xfrm>
              <a:off x="21700928" y="29969212"/>
              <a:ext cx="2073646" cy="338554"/>
            </a:xfrm>
            <a:prstGeom prst="rect">
              <a:avLst/>
            </a:prstGeom>
            <a:noFill/>
          </p:spPr>
          <p:txBody>
            <a:bodyPr wrap="square" rtlCol="0">
              <a:spAutoFit/>
            </a:bodyPr>
            <a:lstStyle/>
            <a:p>
              <a:r>
                <a:rPr lang="en-US" sz="1600" b="1" dirty="0"/>
                <a:t>Data Source: AVIRIS</a:t>
              </a:r>
            </a:p>
          </p:txBody>
        </p:sp>
      </p:grpSp>
      <p:sp>
        <p:nvSpPr>
          <p:cNvPr id="6" name="TextBox 5"/>
          <p:cNvSpPr txBox="1"/>
          <p:nvPr/>
        </p:nvSpPr>
        <p:spPr>
          <a:xfrm>
            <a:off x="17229766" y="26339974"/>
            <a:ext cx="96180" cy="246221"/>
          </a:xfrm>
          <a:prstGeom prst="rect">
            <a:avLst/>
          </a:prstGeom>
          <a:solidFill>
            <a:srgbClr val="D0CFD4"/>
          </a:solidFill>
        </p:spPr>
        <p:txBody>
          <a:bodyPr wrap="none" lIns="0" tIns="0" rIns="0" bIns="0" rtlCol="0">
            <a:spAutoFit/>
          </a:bodyPr>
          <a:lstStyle/>
          <a:p>
            <a:r>
              <a:rPr lang="en-US" sz="1600" dirty="0"/>
              <a:t>0</a:t>
            </a:r>
          </a:p>
        </p:txBody>
      </p:sp>
      <p:sp>
        <p:nvSpPr>
          <p:cNvPr id="143" name="TextBox 142"/>
          <p:cNvSpPr txBox="1"/>
          <p:nvPr/>
        </p:nvSpPr>
        <p:spPr>
          <a:xfrm>
            <a:off x="17660878" y="26339974"/>
            <a:ext cx="96180" cy="246221"/>
          </a:xfrm>
          <a:prstGeom prst="rect">
            <a:avLst/>
          </a:prstGeom>
          <a:solidFill>
            <a:srgbClr val="D0CFD4"/>
          </a:solidFill>
        </p:spPr>
        <p:txBody>
          <a:bodyPr wrap="none" lIns="0" tIns="0" rIns="0" bIns="0" rtlCol="0">
            <a:spAutoFit/>
          </a:bodyPr>
          <a:lstStyle/>
          <a:p>
            <a:r>
              <a:rPr lang="en-US" sz="1600" dirty="0"/>
              <a:t>5</a:t>
            </a:r>
          </a:p>
        </p:txBody>
      </p:sp>
      <p:sp>
        <p:nvSpPr>
          <p:cNvPr id="155" name="TextBox 154"/>
          <p:cNvSpPr txBox="1"/>
          <p:nvPr/>
        </p:nvSpPr>
        <p:spPr>
          <a:xfrm>
            <a:off x="18040227" y="26339974"/>
            <a:ext cx="192360" cy="246221"/>
          </a:xfrm>
          <a:prstGeom prst="rect">
            <a:avLst/>
          </a:prstGeom>
          <a:solidFill>
            <a:srgbClr val="D0CFD4"/>
          </a:solidFill>
        </p:spPr>
        <p:txBody>
          <a:bodyPr wrap="none" lIns="0" tIns="0" rIns="0" bIns="0" rtlCol="0">
            <a:spAutoFit/>
          </a:bodyPr>
          <a:lstStyle/>
          <a:p>
            <a:r>
              <a:rPr lang="en-US" sz="1600" dirty="0"/>
              <a:t>10</a:t>
            </a:r>
          </a:p>
        </p:txBody>
      </p:sp>
      <p:sp>
        <p:nvSpPr>
          <p:cNvPr id="157" name="TextBox 156"/>
          <p:cNvSpPr txBox="1"/>
          <p:nvPr/>
        </p:nvSpPr>
        <p:spPr>
          <a:xfrm>
            <a:off x="18895018" y="26339974"/>
            <a:ext cx="1069203" cy="246221"/>
          </a:xfrm>
          <a:prstGeom prst="rect">
            <a:avLst/>
          </a:prstGeom>
          <a:solidFill>
            <a:srgbClr val="D0CFD4"/>
          </a:solidFill>
        </p:spPr>
        <p:txBody>
          <a:bodyPr wrap="none" lIns="0" tIns="0" rIns="0" bIns="0" rtlCol="0">
            <a:spAutoFit/>
          </a:bodyPr>
          <a:lstStyle/>
          <a:p>
            <a:r>
              <a:rPr lang="en-US" sz="1600" dirty="0"/>
              <a:t>20 kilometers</a:t>
            </a:r>
          </a:p>
        </p:txBody>
      </p:sp>
      <p:grpSp>
        <p:nvGrpSpPr>
          <p:cNvPr id="29" name="Group 28"/>
          <p:cNvGrpSpPr/>
          <p:nvPr/>
        </p:nvGrpSpPr>
        <p:grpSpPr>
          <a:xfrm>
            <a:off x="15426009" y="9177555"/>
            <a:ext cx="6949440" cy="4384079"/>
            <a:chOff x="15506219" y="9441103"/>
            <a:chExt cx="6949440" cy="4384079"/>
          </a:xfrm>
        </p:grpSpPr>
        <p:pic>
          <p:nvPicPr>
            <p:cNvPr id="78" name="Picture 77"/>
            <p:cNvPicPr>
              <a:picLocks noChangeAspect="1"/>
            </p:cNvPicPr>
            <p:nvPr/>
          </p:nvPicPr>
          <p:blipFill rotWithShape="1">
            <a:blip r:embed="rId15">
              <a:extLst>
                <a:ext uri="{28A0092B-C50C-407E-A947-70E740481C1C}">
                  <a14:useLocalDpi xmlns:a14="http://schemas.microsoft.com/office/drawing/2010/main" val="0"/>
                </a:ext>
              </a:extLst>
            </a:blip>
            <a:srcRect l="8242" t="11030" r="8212" b="18697"/>
            <a:stretch/>
          </p:blipFill>
          <p:spPr>
            <a:xfrm>
              <a:off x="15506219" y="9441103"/>
              <a:ext cx="6949440" cy="4384079"/>
            </a:xfrm>
            <a:prstGeom prst="rect">
              <a:avLst/>
            </a:prstGeom>
            <a:ln w="25400">
              <a:solidFill>
                <a:schemeClr val="tx1"/>
              </a:solidFill>
            </a:ln>
          </p:spPr>
        </p:pic>
        <p:sp>
          <p:nvSpPr>
            <p:cNvPr id="79" name="TextBox 78"/>
            <p:cNvSpPr txBox="1"/>
            <p:nvPr/>
          </p:nvSpPr>
          <p:spPr>
            <a:xfrm>
              <a:off x="21206773" y="10017800"/>
              <a:ext cx="360633" cy="262777"/>
            </a:xfrm>
            <a:prstGeom prst="rect">
              <a:avLst/>
            </a:prstGeom>
            <a:noFill/>
          </p:spPr>
          <p:txBody>
            <a:bodyPr wrap="none" rtlCol="0">
              <a:noAutofit/>
            </a:bodyPr>
            <a:lstStyle/>
            <a:p>
              <a:r>
                <a:rPr lang="en-US" sz="1200" dirty="0">
                  <a:latin typeface="Garamond" panose="02020404030301010803" pitchFamily="18" charset="0"/>
                </a:rPr>
                <a:t>CA</a:t>
              </a:r>
              <a:r>
                <a:rPr lang="en-US" dirty="0"/>
                <a:t> </a:t>
              </a:r>
            </a:p>
          </p:txBody>
        </p:sp>
        <p:sp>
          <p:nvSpPr>
            <p:cNvPr id="80" name="TextBox 79"/>
            <p:cNvSpPr txBox="1"/>
            <p:nvPr/>
          </p:nvSpPr>
          <p:spPr>
            <a:xfrm>
              <a:off x="21721302" y="9598244"/>
              <a:ext cx="381162" cy="262777"/>
            </a:xfrm>
            <a:prstGeom prst="rect">
              <a:avLst/>
            </a:prstGeom>
            <a:noFill/>
          </p:spPr>
          <p:txBody>
            <a:bodyPr wrap="none" rtlCol="0">
              <a:noAutofit/>
            </a:bodyPr>
            <a:lstStyle/>
            <a:p>
              <a:r>
                <a:rPr lang="en-US" sz="1200" dirty="0">
                  <a:latin typeface="Garamond" panose="02020404030301010803" pitchFamily="18" charset="0"/>
                </a:rPr>
                <a:t>NV</a:t>
              </a:r>
              <a:r>
                <a:rPr lang="en-US" dirty="0"/>
                <a:t> </a:t>
              </a:r>
            </a:p>
          </p:txBody>
        </p:sp>
        <p:sp>
          <p:nvSpPr>
            <p:cNvPr id="81" name="TextBox 80"/>
            <p:cNvSpPr txBox="1"/>
            <p:nvPr/>
          </p:nvSpPr>
          <p:spPr>
            <a:xfrm>
              <a:off x="21209529" y="10986338"/>
              <a:ext cx="724458" cy="197082"/>
            </a:xfrm>
            <a:prstGeom prst="rect">
              <a:avLst/>
            </a:prstGeom>
            <a:noFill/>
          </p:spPr>
          <p:txBody>
            <a:bodyPr wrap="none" rtlCol="0">
              <a:noAutofit/>
            </a:bodyPr>
            <a:lstStyle/>
            <a:p>
              <a:r>
                <a:rPr lang="en-US" sz="1100" b="1" dirty="0">
                  <a:latin typeface="Garamond" panose="02020404030301010803" pitchFamily="18" charset="0"/>
                </a:rPr>
                <a:t>Los Angeles</a:t>
              </a:r>
              <a:r>
                <a:rPr lang="en-US" sz="1100" b="1" dirty="0"/>
                <a:t> </a:t>
              </a:r>
            </a:p>
          </p:txBody>
        </p:sp>
        <p:sp>
          <p:nvSpPr>
            <p:cNvPr id="83" name="TextBox 82"/>
            <p:cNvSpPr txBox="1"/>
            <p:nvPr/>
          </p:nvSpPr>
          <p:spPr>
            <a:xfrm rot="21404836">
              <a:off x="21808659" y="11586191"/>
              <a:ext cx="589877" cy="197082"/>
            </a:xfrm>
            <a:prstGeom prst="rect">
              <a:avLst/>
            </a:prstGeom>
            <a:noFill/>
          </p:spPr>
          <p:txBody>
            <a:bodyPr wrap="none" rtlCol="0">
              <a:noAutofit/>
            </a:bodyPr>
            <a:lstStyle/>
            <a:p>
              <a:r>
                <a:rPr lang="en-US" sz="800" dirty="0">
                  <a:latin typeface="Garamond" panose="02020404030301010803" pitchFamily="18" charset="0"/>
                </a:rPr>
                <a:t>MEXICO</a:t>
              </a:r>
              <a:r>
                <a:rPr lang="en-US" sz="800" dirty="0"/>
                <a:t> </a:t>
              </a:r>
            </a:p>
          </p:txBody>
        </p:sp>
        <p:sp>
          <p:nvSpPr>
            <p:cNvPr id="95" name="TextBox 94"/>
            <p:cNvSpPr txBox="1"/>
            <p:nvPr/>
          </p:nvSpPr>
          <p:spPr>
            <a:xfrm>
              <a:off x="17100826" y="9511212"/>
              <a:ext cx="1422456" cy="262777"/>
            </a:xfrm>
            <a:prstGeom prst="rect">
              <a:avLst/>
            </a:prstGeom>
            <a:noFill/>
          </p:spPr>
          <p:txBody>
            <a:bodyPr wrap="none" rtlCol="0">
              <a:noAutofit/>
            </a:bodyPr>
            <a:lstStyle/>
            <a:p>
              <a:r>
                <a:rPr lang="en-US" sz="1600" b="1" dirty="0">
                  <a:latin typeface="Garamond" panose="02020404030301010803" pitchFamily="18" charset="0"/>
                </a:rPr>
                <a:t>20 Kilometers</a:t>
              </a:r>
              <a:r>
                <a:rPr lang="en-US" sz="1600" dirty="0"/>
                <a:t> </a:t>
              </a:r>
            </a:p>
          </p:txBody>
        </p:sp>
        <p:grpSp>
          <p:nvGrpSpPr>
            <p:cNvPr id="2" name="Group 1"/>
            <p:cNvGrpSpPr>
              <a:grpSpLocks noChangeAspect="1"/>
            </p:cNvGrpSpPr>
            <p:nvPr/>
          </p:nvGrpSpPr>
          <p:grpSpPr>
            <a:xfrm>
              <a:off x="15541065" y="13518593"/>
              <a:ext cx="4551252" cy="275822"/>
              <a:chOff x="14789051" y="13076143"/>
              <a:chExt cx="3124632" cy="420904"/>
            </a:xfrm>
          </p:grpSpPr>
          <p:sp>
            <p:nvSpPr>
              <p:cNvPr id="67" name="Rectangle 66"/>
              <p:cNvSpPr/>
              <p:nvPr/>
            </p:nvSpPr>
            <p:spPr>
              <a:xfrm>
                <a:off x="14789051" y="13076143"/>
                <a:ext cx="3124632" cy="4209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5134094" y="13110820"/>
                <a:ext cx="2779589" cy="381127"/>
              </a:xfrm>
              <a:prstGeom prst="rect">
                <a:avLst/>
              </a:prstGeom>
              <a:noFill/>
              <a:ln>
                <a:noFill/>
              </a:ln>
            </p:spPr>
            <p:txBody>
              <a:bodyPr wrap="square" lIns="0" tIns="0" rIns="0" bIns="0" rtlCol="0">
                <a:noAutofit/>
              </a:bodyPr>
              <a:lstStyle/>
              <a:p>
                <a:r>
                  <a:rPr lang="en-US" sz="1600" dirty="0">
                    <a:latin typeface="Garamond" panose="02020404030301010803" pitchFamily="18" charset="0"/>
                  </a:rPr>
                  <a:t>Santa Monica Mountains National Recreation Area</a:t>
                </a:r>
                <a:endParaRPr lang="en-US" sz="1600" dirty="0"/>
              </a:p>
            </p:txBody>
          </p:sp>
          <p:pic>
            <p:nvPicPr>
              <p:cNvPr id="69" name="Picture 68"/>
              <p:cNvPicPr>
                <a:picLocks noChangeAspect="1"/>
              </p:cNvPicPr>
              <p:nvPr/>
            </p:nvPicPr>
            <p:blipFill rotWithShape="1">
              <a:blip r:embed="rId15">
                <a:extLst>
                  <a:ext uri="{28A0092B-C50C-407E-A947-70E740481C1C}">
                    <a14:useLocalDpi xmlns:a14="http://schemas.microsoft.com/office/drawing/2010/main" val="0"/>
                  </a:ext>
                </a:extLst>
              </a:blip>
              <a:srcRect l="10565" t="83239" r="85738" b="14106"/>
              <a:stretch/>
            </p:blipFill>
            <p:spPr>
              <a:xfrm>
                <a:off x="14822094" y="13144647"/>
                <a:ext cx="262898" cy="297812"/>
              </a:xfrm>
              <a:prstGeom prst="rect">
                <a:avLst/>
              </a:prstGeom>
            </p:spPr>
          </p:pic>
        </p:grpSp>
        <p:sp>
          <p:nvSpPr>
            <p:cNvPr id="158" name="TextBox 157"/>
            <p:cNvSpPr txBox="1"/>
            <p:nvPr/>
          </p:nvSpPr>
          <p:spPr>
            <a:xfrm>
              <a:off x="16318123" y="9511212"/>
              <a:ext cx="407652" cy="262777"/>
            </a:xfrm>
            <a:prstGeom prst="rect">
              <a:avLst/>
            </a:prstGeom>
            <a:noFill/>
          </p:spPr>
          <p:txBody>
            <a:bodyPr wrap="none" rtlCol="0">
              <a:noAutofit/>
            </a:bodyPr>
            <a:lstStyle/>
            <a:p>
              <a:r>
                <a:rPr lang="en-US" sz="1600" b="1" dirty="0">
                  <a:latin typeface="Garamond" panose="02020404030301010803" pitchFamily="18" charset="0"/>
                </a:rPr>
                <a:t>10</a:t>
              </a:r>
              <a:endParaRPr lang="en-US" sz="1600" dirty="0"/>
            </a:p>
          </p:txBody>
        </p:sp>
        <p:sp>
          <p:nvSpPr>
            <p:cNvPr id="159" name="TextBox 158"/>
            <p:cNvSpPr txBox="1"/>
            <p:nvPr/>
          </p:nvSpPr>
          <p:spPr>
            <a:xfrm>
              <a:off x="15947341" y="9511212"/>
              <a:ext cx="407652" cy="273570"/>
            </a:xfrm>
            <a:prstGeom prst="rect">
              <a:avLst/>
            </a:prstGeom>
            <a:noFill/>
          </p:spPr>
          <p:txBody>
            <a:bodyPr wrap="none" rtlCol="0">
              <a:noAutofit/>
            </a:bodyPr>
            <a:lstStyle/>
            <a:p>
              <a:r>
                <a:rPr lang="en-US" sz="1600" b="1" dirty="0">
                  <a:latin typeface="Garamond" panose="02020404030301010803" pitchFamily="18" charset="0"/>
                </a:rPr>
                <a:t>5</a:t>
              </a:r>
              <a:endParaRPr lang="en-US" sz="1600" dirty="0"/>
            </a:p>
          </p:txBody>
        </p:sp>
        <p:sp>
          <p:nvSpPr>
            <p:cNvPr id="160" name="TextBox 159"/>
            <p:cNvSpPr txBox="1"/>
            <p:nvPr/>
          </p:nvSpPr>
          <p:spPr>
            <a:xfrm>
              <a:off x="15539850" y="9511212"/>
              <a:ext cx="407652" cy="273570"/>
            </a:xfrm>
            <a:prstGeom prst="rect">
              <a:avLst/>
            </a:prstGeom>
            <a:noFill/>
          </p:spPr>
          <p:txBody>
            <a:bodyPr wrap="none" rtlCol="0">
              <a:noAutofit/>
            </a:bodyPr>
            <a:lstStyle/>
            <a:p>
              <a:r>
                <a:rPr lang="en-US" sz="1600" b="1" dirty="0">
                  <a:latin typeface="Garamond" panose="02020404030301010803" pitchFamily="18" charset="0"/>
                </a:rPr>
                <a:t>0</a:t>
              </a:r>
              <a:endParaRPr lang="en-US" sz="1600" dirty="0"/>
            </a:p>
          </p:txBody>
        </p:sp>
      </p:grpSp>
    </p:spTree>
    <p:extLst>
      <p:ext uri="{BB962C8B-B14F-4D97-AF65-F5344CB8AC3E}">
        <p14:creationId xmlns:p14="http://schemas.microsoft.com/office/powerpoint/2010/main" val="18322251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2017Fall_JPL_SantaMonicaMountainsEcoII_Poster_RD_EHedits</Template>
  <TotalTime>2351</TotalTime>
  <Words>701</Words>
  <Application>Microsoft Office PowerPoint</Application>
  <PresentationFormat>Custom</PresentationFormat>
  <Paragraphs>110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JPL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Kelsey T (329B-Affiliate)</dc:creator>
  <cp:lastModifiedBy>Clayton, Amanda L. (LARC-E3)[SSAI DEVELOP]</cp:lastModifiedBy>
  <cp:revision>44</cp:revision>
  <dcterms:created xsi:type="dcterms:W3CDTF">2017-10-19T18:11:30Z</dcterms:created>
  <dcterms:modified xsi:type="dcterms:W3CDTF">2017-11-17T20:57:52Z</dcterms:modified>
</cp:coreProperties>
</file>