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13" clrIdx="0">
    <p:extLst>
      <p:ext uri="{19B8F6BF-5375-455C-9EA6-DF929625EA0E}">
        <p15:presenceInfo xmlns:p15="http://schemas.microsoft.com/office/powerpoint/2012/main" userId="S-1-5-21-330711430-3775241029-4075259233-612632" providerId="AD"/>
      </p:ext>
    </p:extLst>
  </p:cmAuthor>
  <p:cmAuthor id="2" name="Arya, Vishal (LARC)[DEVELOP]" initials="AV(" lastIdx="18" clrIdx="1">
    <p:extLst>
      <p:ext uri="{19B8F6BF-5375-455C-9EA6-DF929625EA0E}">
        <p15:presenceInfo xmlns:p15="http://schemas.microsoft.com/office/powerpoint/2012/main" userId="S-1-5-21-330711430-3775241029-4075259233-665990" providerId="AD"/>
      </p:ext>
    </p:extLst>
  </p:cmAuthor>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348" y="-55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6T10:04:55.515" idx="1">
    <p:pos x="3856" y="8292"/>
    <p:text>Try to keep all images/ text within the header border. See how these images (FAI/ MCD) extend past the Methodology section heading?</p:text>
    <p:extLst>
      <p:ext uri="{C676402C-5697-4E1C-873F-D02D1690AC5C}">
        <p15:threadingInfo xmlns:p15="http://schemas.microsoft.com/office/powerpoint/2012/main" timeZoneBias="300"/>
      </p:ext>
    </p:extLst>
  </p:cm>
  <p:cm authorId="3" dt="2016-02-26T15:46:45.061" idx="3">
    <p:pos x="3856" y="8388"/>
    <p:text>To put it another way, each section should be able to be contained within a rectangle. As it stands, the methodology section is L-shaped.</p:text>
    <p:extLst>
      <p:ext uri="{C676402C-5697-4E1C-873F-D02D1690AC5C}">
        <p15:threadingInfo xmlns:p15="http://schemas.microsoft.com/office/powerpoint/2012/main" timeZoneBias="300">
          <p15:parentCm authorId="2" idx="1"/>
        </p15:threadingInfo>
      </p:ext>
    </p:extLst>
  </p:cm>
  <p:cm authorId="2" dt="2016-02-26T10:08:22.860" idx="2">
    <p:pos x="11562" y="2396"/>
    <p:text>Please remove the 1 superscript if you only have one affiliation that will be listed</p:text>
    <p:extLst mod="1">
      <p:ext uri="{C676402C-5697-4E1C-873F-D02D1690AC5C}">
        <p15:threadingInfo xmlns:p15="http://schemas.microsoft.com/office/powerpoint/2012/main" timeZoneBias="300"/>
      </p:ext>
    </p:extLst>
  </p:cm>
  <p:cm authorId="2" dt="2016-02-26T10:10:26.496" idx="3">
    <p:pos x="10550" y="18008"/>
    <p:text>All body text should be the same font size. In this case, it should be 27, not 24. Try making this text box wider to accomadate the larger text.</p:text>
    <p:extLst>
      <p:ext uri="{C676402C-5697-4E1C-873F-D02D1690AC5C}">
        <p15:threadingInfo xmlns:p15="http://schemas.microsoft.com/office/powerpoint/2012/main" timeZoneBias="300"/>
      </p:ext>
    </p:extLst>
  </p:cm>
  <p:cm authorId="2" dt="2016-02-26T10:12:18.954" idx="4">
    <p:pos x="10550" y="18104"/>
    <p:text>I've actually adjusted it here for you to see what it should look like.</p:text>
    <p:extLst>
      <p:ext uri="{C676402C-5697-4E1C-873F-D02D1690AC5C}">
        <p15:threadingInfo xmlns:p15="http://schemas.microsoft.com/office/powerpoint/2012/main" timeZoneBias="300">
          <p15:parentCm authorId="2" idx="3"/>
        </p15:threadingInfo>
      </p:ext>
    </p:extLst>
  </p:cm>
  <p:cm authorId="2" dt="2016-02-26T10:13:55.649" idx="5">
    <p:pos x="16659" y="18008"/>
    <p:text>Please keep all text the same color.</p:text>
    <p:extLst>
      <p:ext uri="{C676402C-5697-4E1C-873F-D02D1690AC5C}">
        <p15:threadingInfo xmlns:p15="http://schemas.microsoft.com/office/powerpoint/2012/main" timeZoneBias="300"/>
      </p:ext>
    </p:extLst>
  </p:cm>
  <p:cm authorId="2" dt="2016-02-26T10:16:30.291" idx="6">
    <p:pos x="16446" y="20509"/>
    <p:text>Questionable to include as it is very vague. Consider removing this point</p:text>
    <p:extLst>
      <p:ext uri="{C676402C-5697-4E1C-873F-D02D1690AC5C}">
        <p15:threadingInfo xmlns:p15="http://schemas.microsoft.com/office/powerpoint/2012/main" timeZoneBias="300"/>
      </p:ext>
    </p:extLst>
  </p:cm>
  <p:cm authorId="2" dt="2016-02-26T10:17:44.697" idx="7">
    <p:pos x="10717" y="18538"/>
    <p:text>Not necessary to include the POC for each project partner. Remove POCs if you think this section is becoming too text-heavy.</p:text>
    <p:extLst mod="1">
      <p:ext uri="{C676402C-5697-4E1C-873F-D02D1690AC5C}">
        <p15:threadingInfo xmlns:p15="http://schemas.microsoft.com/office/powerpoint/2012/main" timeZoneBias="300"/>
      </p:ext>
    </p:extLst>
  </p:cm>
  <p:cm authorId="2" dt="2016-02-26T10:19:09.645" idx="8">
    <p:pos x="16446" y="10838"/>
    <p:text>Reformat this to:
Terra - Moderate Resolution Imaging Spectroradiometer (MODIS). Satellite then sensor</p:text>
    <p:extLst>
      <p:ext uri="{C676402C-5697-4E1C-873F-D02D1690AC5C}">
        <p15:threadingInfo xmlns:p15="http://schemas.microsoft.com/office/powerpoint/2012/main" timeZoneBias="300"/>
      </p:ext>
    </p:extLst>
  </p:cm>
  <p:cm authorId="2" dt="2016-02-26T10:20:35.748" idx="9">
    <p:pos x="11732" y="10156"/>
    <p:text>There are seven variables listed here but in the image to its left, I only see six data layers. Was this intentional? Consider showing all seven data layers if possible.</p:text>
    <p:extLst>
      <p:ext uri="{C676402C-5697-4E1C-873F-D02D1690AC5C}">
        <p15:threadingInfo xmlns:p15="http://schemas.microsoft.com/office/powerpoint/2012/main" timeZoneBias="300"/>
      </p:ext>
    </p:extLst>
  </p:cm>
  <p:cm authorId="2" dt="2016-02-26T10:24:32.480" idx="10">
    <p:pos x="12808" y="9747"/>
    <p:text>What about all of the other EO you have listed on your PS RD?
Aqua MODIS, ISS, VIIRS, Landsat...? Please include those here if you are using them in your project.</p:text>
    <p:extLst>
      <p:ext uri="{C676402C-5697-4E1C-873F-D02D1690AC5C}">
        <p15:threadingInfo xmlns:p15="http://schemas.microsoft.com/office/powerpoint/2012/main" timeZoneBias="300"/>
      </p:ext>
    </p:extLst>
  </p:cm>
  <p:cm authorId="2" dt="2016-02-26T10:26:33.941" idx="11">
    <p:pos x="14673" y="1379"/>
    <p:text>Consider rewording to:
Utilizing NASA Earth Observations to Detect, Monitor, and Respond to Unprecedented Levels of Sargassum in the Caribeean Sea.</p:text>
    <p:extLst>
      <p:ext uri="{C676402C-5697-4E1C-873F-D02D1690AC5C}">
        <p15:threadingInfo xmlns:p15="http://schemas.microsoft.com/office/powerpoint/2012/main" timeZoneBias="300"/>
      </p:ext>
    </p:extLst>
  </p:cm>
  <p:cm authorId="2" dt="2016-02-26T10:27:53.520" idx="12">
    <p:pos x="11490" y="3638"/>
    <p:text>I did not read the abstract. Please make sure you update this with the edits you received on the PS RD</p:text>
    <p:extLst>
      <p:ext uri="{C676402C-5697-4E1C-873F-D02D1690AC5C}">
        <p15:threadingInfo xmlns:p15="http://schemas.microsoft.com/office/powerpoint/2012/main" timeZoneBias="300"/>
      </p:ext>
    </p:extLst>
  </p:cm>
  <p:cm authorId="2" dt="2016-02-26T10:29:15.891" idx="13">
    <p:pos x="13688" y="3274"/>
    <p:text>I've edited some of this text. Please review changes</p:text>
    <p:extLst>
      <p:ext uri="{C676402C-5697-4E1C-873F-D02D1690AC5C}">
        <p15:threadingInfo xmlns:p15="http://schemas.microsoft.com/office/powerpoint/2012/main" timeZoneBias="300"/>
      </p:ext>
    </p:extLst>
  </p:cm>
  <p:cm authorId="2" dt="2016-02-26T10:35:39.312" idx="14">
    <p:pos x="15006" y="17553"/>
    <p:text>I've edited some of this text. Please review changes.</p:text>
    <p:extLst>
      <p:ext uri="{C676402C-5697-4E1C-873F-D02D1690AC5C}">
        <p15:threadingInfo xmlns:p15="http://schemas.microsoft.com/office/powerpoint/2012/main" timeZoneBias="300"/>
      </p:ext>
    </p:extLst>
  </p:cm>
  <p:cm authorId="2" dt="2016-02-26T10:37:16.406" idx="15">
    <p:pos x="4305" y="12050"/>
    <p:text>Consdier adding two text boxes here. One for inputs and the other for output</p:text>
    <p:extLst mod="1">
      <p:ext uri="{C676402C-5697-4E1C-873F-D02D1690AC5C}">
        <p15:threadingInfo xmlns:p15="http://schemas.microsoft.com/office/powerpoint/2012/main" timeZoneBias="300"/>
      </p:ext>
    </p:extLst>
  </p:cm>
  <p:cm authorId="2" dt="2016-02-26T10:38:16.727" idx="16">
    <p:pos x="10503" y="6526"/>
    <p:text>Suggest using a different image. This one does not really highlight the Caribbean Sea. Also, all text in images needs to be idividual image files so this image is not ideal. I suggest creating an image in ArcMap with no text and then creating some kind of red bounding-box that clearly delineates your study area. Or, perhaps, if you have a shapefile of the Caribbean, you can overlay that on a basemap and change its color so it stands out.</p:text>
    <p:extLst mod="1">
      <p:ext uri="{C676402C-5697-4E1C-873F-D02D1690AC5C}">
        <p15:threadingInfo xmlns:p15="http://schemas.microsoft.com/office/powerpoint/2012/main" timeZoneBias="300"/>
      </p:ext>
    </p:extLst>
  </p:cm>
  <p:cm authorId="2" dt="2016-02-26T10:41:49.415" idx="17">
    <p:pos x="16302" y="6459"/>
    <p:text>Suggest removing this picture to allow more space for your EO, Methods, Results, and Conclusion. Would be a good image to include on the presentation though.</p:text>
    <p:extLst>
      <p:ext uri="{C676402C-5697-4E1C-873F-D02D1690AC5C}">
        <p15:threadingInfo xmlns:p15="http://schemas.microsoft.com/office/powerpoint/2012/main" timeZoneBias="300"/>
      </p:ext>
    </p:extLst>
  </p:cm>
  <p:cm authorId="2" dt="2016-02-26T10:42:44.256" idx="18">
    <p:pos x="16947" y="5608"/>
    <p:text>Please make sure all text is at edges of poster do not extend past the top and bottom border lines, just below the long title and just above the 'any opinions...' section.</p:text>
    <p:extLst>
      <p:ext uri="{C676402C-5697-4E1C-873F-D02D1690AC5C}">
        <p15:threadingInfo xmlns:p15="http://schemas.microsoft.com/office/powerpoint/2012/main" timeZoneBias="300"/>
      </p:ext>
    </p:extLst>
  </p:cm>
  <p:cm authorId="3" dt="2016-02-26T15:44:06.167" idx="2">
    <p:pos x="10408" y="8938"/>
    <p:text>For the poster, the figures do not have to be labeled "Figure 1, Figure 2, etc."</p:text>
    <p:extLst>
      <p:ext uri="{C676402C-5697-4E1C-873F-D02D1690AC5C}">
        <p15:threadingInfo xmlns:p15="http://schemas.microsoft.com/office/powerpoint/2012/main" timeZoneBias="300"/>
      </p:ext>
    </p:extLst>
  </p:cm>
  <p:cm authorId="3" dt="2016-02-26T15:47:03.990" idx="4">
    <p:pos x="1834" y="9277"/>
    <p:text>Change the font color on these two graphics. The letters are difficult to read in places due to the lighter portions of the background image.</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Detection and Monitoring of </a:t>
            </a:r>
            <a:r>
              <a:rPr lang="en-US" i="1" dirty="0" err="1" smtClean="0"/>
              <a:t>Sargassum</a:t>
            </a:r>
            <a:r>
              <a:rPr lang="en-US" dirty="0" smtClean="0"/>
              <a:t> Utilizing NASA Earth Observations in Response to Unprecedented </a:t>
            </a:r>
            <a:r>
              <a:rPr lang="en-US" dirty="0"/>
              <a:t>L</a:t>
            </a:r>
            <a:r>
              <a:rPr lang="en-US" dirty="0" smtClean="0"/>
              <a:t>evels </a:t>
            </a:r>
            <a:r>
              <a:rPr lang="en-US" dirty="0"/>
              <a:t>O</a:t>
            </a:r>
            <a:r>
              <a:rPr lang="en-US" dirty="0" smtClean="0"/>
              <a:t>bserved in the Caribbean Sea </a:t>
            </a:r>
            <a:endParaRPr lang="en-US" dirty="0"/>
          </a:p>
        </p:txBody>
      </p:sp>
      <p:sp>
        <p:nvSpPr>
          <p:cNvPr id="5" name="Text Placeholder 4"/>
          <p:cNvSpPr>
            <a:spLocks noGrp="1"/>
          </p:cNvSpPr>
          <p:nvPr>
            <p:ph type="body" sz="quarter" idx="10"/>
          </p:nvPr>
        </p:nvSpPr>
        <p:spPr/>
        <p:txBody>
          <a:bodyPr/>
          <a:lstStyle/>
          <a:p>
            <a:r>
              <a:rPr lang="en-US" dirty="0" smtClean="0"/>
              <a:t>Caribbean Oceans</a:t>
            </a:r>
            <a:endParaRPr lang="en-US" dirty="0"/>
          </a:p>
        </p:txBody>
      </p:sp>
      <p:sp>
        <p:nvSpPr>
          <p:cNvPr id="9" name="Text Placeholder 16"/>
          <p:cNvSpPr txBox="1">
            <a:spLocks/>
          </p:cNvSpPr>
          <p:nvPr/>
        </p:nvSpPr>
        <p:spPr>
          <a:xfrm>
            <a:off x="1139596" y="33873477"/>
            <a:ext cx="5848350" cy="5272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Erica Scaduto, </a:t>
            </a:r>
            <a:r>
              <a:rPr lang="en-US" dirty="0"/>
              <a:t>Jordan </a:t>
            </a:r>
            <a:r>
              <a:rPr lang="en-US" dirty="0" smtClean="0"/>
              <a:t>Ped (Project Lead), Emma Accorsi</a:t>
            </a:r>
          </a:p>
        </p:txBody>
      </p:sp>
      <p:sp>
        <p:nvSpPr>
          <p:cNvPr id="10" name="Text Placeholder 16"/>
          <p:cNvSpPr txBox="1">
            <a:spLocks/>
          </p:cNvSpPr>
          <p:nvPr/>
        </p:nvSpPr>
        <p:spPr>
          <a:xfrm>
            <a:off x="7395306" y="28555043"/>
            <a:ext cx="10663604"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Consorcio</a:t>
            </a:r>
            <a:r>
              <a:rPr lang="en-US" dirty="0" smtClean="0"/>
              <a:t> </a:t>
            </a:r>
            <a:r>
              <a:rPr lang="en-US" dirty="0"/>
              <a:t>de </a:t>
            </a:r>
            <a:r>
              <a:rPr lang="en-US" dirty="0" err="1"/>
              <a:t>Instituciones</a:t>
            </a:r>
            <a:r>
              <a:rPr lang="en-US" dirty="0"/>
              <a:t> de </a:t>
            </a:r>
            <a:r>
              <a:rPr lang="en-US" dirty="0" err="1"/>
              <a:t>Investigación</a:t>
            </a:r>
            <a:r>
              <a:rPr lang="en-US" dirty="0"/>
              <a:t> Marina del </a:t>
            </a:r>
            <a:r>
              <a:rPr lang="en-US" dirty="0" err="1"/>
              <a:t>Golfo</a:t>
            </a:r>
            <a:r>
              <a:rPr lang="en-US" dirty="0"/>
              <a:t> de México y del Caribe (</a:t>
            </a:r>
            <a:r>
              <a:rPr lang="en-US" dirty="0" err="1" smtClean="0"/>
              <a:t>CiiMarGoMC</a:t>
            </a:r>
            <a:r>
              <a:rPr lang="en-US" dirty="0" smtClean="0"/>
              <a:t>): Dr</a:t>
            </a:r>
            <a:r>
              <a:rPr lang="en-US" dirty="0"/>
              <a:t>. </a:t>
            </a:r>
            <a:r>
              <a:rPr lang="en-US" dirty="0" smtClean="0"/>
              <a:t>Porfirio Alvarez-Torres</a:t>
            </a:r>
            <a:r>
              <a:rPr lang="en-US" dirty="0"/>
              <a:t>, Executive </a:t>
            </a:r>
            <a:r>
              <a:rPr lang="en-US" dirty="0" smtClean="0"/>
              <a:t>Secretary</a:t>
            </a:r>
            <a:endParaRPr lang="en-US" dirty="0"/>
          </a:p>
          <a:p>
            <a:r>
              <a:rPr lang="en-US" dirty="0"/>
              <a:t>Centro </a:t>
            </a:r>
            <a:r>
              <a:rPr lang="en-US" dirty="0" err="1"/>
              <a:t>Interdisciplinario</a:t>
            </a:r>
            <a:r>
              <a:rPr lang="en-US" dirty="0"/>
              <a:t> de </a:t>
            </a:r>
            <a:r>
              <a:rPr lang="en-US" dirty="0" err="1"/>
              <a:t>Ciencias</a:t>
            </a:r>
            <a:r>
              <a:rPr lang="en-US" dirty="0"/>
              <a:t> Marinas: </a:t>
            </a:r>
            <a:r>
              <a:rPr lang="en-US" dirty="0" err="1"/>
              <a:t>Instituto</a:t>
            </a:r>
            <a:r>
              <a:rPr lang="en-US" dirty="0"/>
              <a:t> </a:t>
            </a:r>
            <a:r>
              <a:rPr lang="en-US" dirty="0" err="1"/>
              <a:t>Politécnico</a:t>
            </a:r>
            <a:r>
              <a:rPr lang="en-US" dirty="0"/>
              <a:t> Nacional (</a:t>
            </a:r>
            <a:r>
              <a:rPr lang="en-US" dirty="0" smtClean="0"/>
              <a:t>CICIMAR-IPN): Dr</a:t>
            </a:r>
            <a:r>
              <a:rPr lang="en-US" dirty="0"/>
              <a:t>. Francisco </a:t>
            </a:r>
            <a:r>
              <a:rPr lang="en-US" dirty="0" err="1"/>
              <a:t>Arreguin</a:t>
            </a:r>
            <a:r>
              <a:rPr lang="en-US" dirty="0"/>
              <a:t>, Researcher, Dr. Norma Patricia Muñoz, Secretary </a:t>
            </a:r>
            <a:r>
              <a:rPr lang="en-US" dirty="0" smtClean="0"/>
              <a:t>of Postgraduate </a:t>
            </a:r>
            <a:r>
              <a:rPr lang="en-US" dirty="0"/>
              <a:t>Research, Dr. Mariana Elvira </a:t>
            </a:r>
            <a:r>
              <a:rPr lang="en-US" dirty="0" err="1"/>
              <a:t>Callejas</a:t>
            </a:r>
            <a:r>
              <a:rPr lang="en-US" dirty="0"/>
              <a:t> Jiménez, Research </a:t>
            </a:r>
            <a:r>
              <a:rPr lang="en-US" dirty="0" smtClean="0"/>
              <a:t>Scientist</a:t>
            </a:r>
            <a:endParaRPr lang="en-US" dirty="0"/>
          </a:p>
          <a:p>
            <a:r>
              <a:rPr lang="en-US" dirty="0" err="1"/>
              <a:t>Comisión</a:t>
            </a:r>
            <a:r>
              <a:rPr lang="en-US" dirty="0"/>
              <a:t> Nacional para el </a:t>
            </a:r>
            <a:r>
              <a:rPr lang="en-US" dirty="0" err="1"/>
              <a:t>Conocimiento</a:t>
            </a:r>
            <a:r>
              <a:rPr lang="en-US" dirty="0"/>
              <a:t> y </a:t>
            </a:r>
            <a:r>
              <a:rPr lang="en-US" dirty="0" err="1"/>
              <a:t>Uso</a:t>
            </a:r>
            <a:r>
              <a:rPr lang="en-US" dirty="0"/>
              <a:t> de la </a:t>
            </a:r>
            <a:r>
              <a:rPr lang="en-US" dirty="0" err="1"/>
              <a:t>Biodiversidad</a:t>
            </a:r>
            <a:r>
              <a:rPr lang="en-US" dirty="0"/>
              <a:t> (</a:t>
            </a:r>
            <a:r>
              <a:rPr lang="en-US" dirty="0" smtClean="0"/>
              <a:t>CONABIO): Dr</a:t>
            </a:r>
            <a:r>
              <a:rPr lang="en-US" dirty="0"/>
              <a:t>. Sergio </a:t>
            </a:r>
            <a:r>
              <a:rPr lang="en-US" dirty="0" err="1"/>
              <a:t>Cerdeira</a:t>
            </a:r>
            <a:r>
              <a:rPr lang="en-US" dirty="0"/>
              <a:t>, Marine Monitoring </a:t>
            </a:r>
            <a:r>
              <a:rPr lang="en-US" dirty="0" smtClean="0"/>
              <a:t>Coordinator</a:t>
            </a:r>
            <a:endParaRPr lang="en-US" dirty="0"/>
          </a:p>
          <a:p>
            <a:r>
              <a:rPr lang="en-US" dirty="0"/>
              <a:t>El </a:t>
            </a:r>
            <a:r>
              <a:rPr lang="en-US" dirty="0" err="1"/>
              <a:t>Colegio</a:t>
            </a:r>
            <a:r>
              <a:rPr lang="en-US" dirty="0"/>
              <a:t> de la </a:t>
            </a:r>
            <a:r>
              <a:rPr lang="en-US" dirty="0" err="1"/>
              <a:t>Frontera</a:t>
            </a:r>
            <a:r>
              <a:rPr lang="en-US" dirty="0"/>
              <a:t> Sur (</a:t>
            </a:r>
            <a:r>
              <a:rPr lang="en-US" dirty="0" smtClean="0"/>
              <a:t>ECOSUR): Dr</a:t>
            </a:r>
            <a:r>
              <a:rPr lang="en-US" dirty="0"/>
              <a:t>. Laura </a:t>
            </a:r>
            <a:r>
              <a:rPr lang="en-US" dirty="0" err="1"/>
              <a:t>Carillo</a:t>
            </a:r>
            <a:r>
              <a:rPr lang="en-US" dirty="0"/>
              <a:t>, </a:t>
            </a:r>
            <a:r>
              <a:rPr lang="en-US" dirty="0" smtClean="0"/>
              <a:t>Oceanographer</a:t>
            </a:r>
            <a:endParaRPr lang="en-US" dirty="0"/>
          </a:p>
          <a:p>
            <a:r>
              <a:rPr lang="en-US" dirty="0"/>
              <a:t>Universidad </a:t>
            </a:r>
            <a:r>
              <a:rPr lang="en-US" dirty="0" err="1"/>
              <a:t>Autónoma</a:t>
            </a:r>
            <a:r>
              <a:rPr lang="en-US" dirty="0"/>
              <a:t> de Baja California (</a:t>
            </a:r>
            <a:r>
              <a:rPr lang="en-US" dirty="0" smtClean="0"/>
              <a:t>UABC), Dr</a:t>
            </a:r>
            <a:r>
              <a:rPr lang="en-US" dirty="0"/>
              <a:t>. Eduardo </a:t>
            </a:r>
            <a:r>
              <a:rPr lang="en-US" dirty="0" smtClean="0"/>
              <a:t>Santamaria del </a:t>
            </a:r>
            <a:r>
              <a:rPr lang="en-US" dirty="0"/>
              <a:t>Angel, Professor and </a:t>
            </a:r>
            <a:r>
              <a:rPr lang="en-US" dirty="0" smtClean="0"/>
              <a:t>Researcher</a:t>
            </a:r>
            <a:endParaRPr lang="en-US" dirty="0"/>
          </a:p>
          <a:p>
            <a:r>
              <a:rPr lang="en-US" dirty="0"/>
              <a:t>University of Puerto Rico, Department of Marine </a:t>
            </a:r>
            <a:r>
              <a:rPr lang="en-US" dirty="0" smtClean="0"/>
              <a:t>Sciences: Dr</a:t>
            </a:r>
            <a:r>
              <a:rPr lang="en-US" dirty="0"/>
              <a:t>. Roy </a:t>
            </a:r>
            <a:r>
              <a:rPr lang="en-US" dirty="0" smtClean="0"/>
              <a:t>A. Armstrong</a:t>
            </a:r>
            <a:r>
              <a:rPr lang="en-US" dirty="0"/>
              <a:t>, Bio-optical Oceanography </a:t>
            </a:r>
            <a:r>
              <a:rPr lang="en-US" dirty="0" smtClean="0"/>
              <a:t>Laboratory</a:t>
            </a:r>
            <a:endParaRPr lang="en-US" dirty="0"/>
          </a:p>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a:t>
            </a:r>
            <a:r>
              <a:rPr lang="en-US" dirty="0"/>
              <a:t>would like to thank our Center </a:t>
            </a:r>
            <a:r>
              <a:rPr lang="en-US" dirty="0" smtClean="0"/>
              <a:t>Lead, </a:t>
            </a:r>
            <a:r>
              <a:rPr lang="en-US" dirty="0">
                <a:solidFill>
                  <a:schemeClr val="accent1"/>
                </a:solidFill>
              </a:rPr>
              <a:t>Chippie Kislik</a:t>
            </a:r>
            <a:r>
              <a:rPr lang="en-US" dirty="0"/>
              <a:t>, </a:t>
            </a:r>
            <a:r>
              <a:rPr lang="en-US" dirty="0" smtClean="0"/>
              <a:t>our Assistant Center Lead, </a:t>
            </a:r>
            <a:r>
              <a:rPr lang="en-US" dirty="0" smtClean="0">
                <a:solidFill>
                  <a:schemeClr val="accent1"/>
                </a:solidFill>
              </a:rPr>
              <a:t>Victoria Ly</a:t>
            </a:r>
            <a:r>
              <a:rPr lang="en-US" dirty="0" smtClean="0"/>
              <a:t>,</a:t>
            </a:r>
            <a:r>
              <a:rPr lang="en-US" dirty="0" smtClean="0">
                <a:solidFill>
                  <a:schemeClr val="accent1"/>
                </a:solidFill>
              </a:rPr>
              <a:t> </a:t>
            </a:r>
            <a:r>
              <a:rPr lang="en-US" dirty="0" smtClean="0"/>
              <a:t>and </a:t>
            </a:r>
            <a:r>
              <a:rPr lang="en-US" dirty="0"/>
              <a:t>our science </a:t>
            </a:r>
            <a:r>
              <a:rPr lang="en-US" dirty="0" smtClean="0"/>
              <a:t>advisor, </a:t>
            </a:r>
            <a:r>
              <a:rPr lang="en-US" dirty="0" smtClean="0">
                <a:solidFill>
                  <a:schemeClr val="accent1"/>
                </a:solidFill>
              </a:rPr>
              <a:t>Dr. Juan Torres-Pérez</a:t>
            </a:r>
            <a:r>
              <a:rPr lang="en-US" dirty="0" smtClean="0"/>
              <a:t>,</a:t>
            </a:r>
            <a:r>
              <a:rPr lang="en-US" dirty="0" smtClean="0">
                <a:solidFill>
                  <a:schemeClr val="accent1"/>
                </a:solidFill>
              </a:rPr>
              <a:t> </a:t>
            </a:r>
            <a:r>
              <a:rPr lang="en-US" dirty="0" smtClean="0"/>
              <a:t>for their support and mentorship throughout </a:t>
            </a:r>
            <a:r>
              <a:rPr lang="en-US" dirty="0"/>
              <a:t>this project.</a:t>
            </a:r>
          </a:p>
          <a:p>
            <a:pPr>
              <a:buClr>
                <a:schemeClr val="accent1">
                  <a:lumMod val="60000"/>
                  <a:lumOff val="40000"/>
                </a:schemeClr>
              </a:buClr>
            </a:pPr>
            <a:r>
              <a:rPr lang="en-US" dirty="0"/>
              <a:t>We would also like to acknowledge: </a:t>
            </a:r>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smtClean="0"/>
              <a:t>Chase Mueller: NASA Ames Research Center</a:t>
            </a:r>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err="1" smtClean="0"/>
              <a:t>Frédérique</a:t>
            </a:r>
            <a:r>
              <a:rPr lang="en-US" dirty="0" smtClean="0"/>
              <a:t> </a:t>
            </a:r>
            <a:r>
              <a:rPr lang="en-US" dirty="0" err="1" smtClean="0"/>
              <a:t>Fardin</a:t>
            </a:r>
            <a:r>
              <a:rPr lang="en-US" dirty="0" smtClean="0"/>
              <a:t>: SPAW Regional Activity Center</a:t>
            </a:r>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smtClean="0"/>
              <a:t>Amy </a:t>
            </a:r>
            <a:r>
              <a:rPr lang="en-US" dirty="0" err="1" smtClean="0"/>
              <a:t>Siuda</a:t>
            </a:r>
            <a:r>
              <a:rPr lang="en-US" dirty="0" smtClean="0"/>
              <a:t>, Deb Goodwin, Jeffrey Schell: Sea Education Association (SEA)</a:t>
            </a:r>
            <a:endParaRPr lang="en-US" dirty="0"/>
          </a:p>
          <a:p>
            <a:pPr marL="457200" indent="-457200">
              <a:lnSpc>
                <a:spcPct val="100000"/>
              </a:lnSpc>
              <a:spcBef>
                <a:spcPts val="600"/>
              </a:spcBef>
              <a:buClr>
                <a:schemeClr val="accent1">
                  <a:lumMod val="75000"/>
                </a:schemeClr>
              </a:buClr>
              <a:buFont typeface="Webdings" panose="05030102010509060703" pitchFamily="18" charset="2"/>
              <a:buChar char=""/>
            </a:pPr>
            <a:r>
              <a:rPr lang="en-US" dirty="0" smtClean="0"/>
              <a:t>and </a:t>
            </a:r>
            <a:r>
              <a:rPr lang="en-US" dirty="0"/>
              <a:t>everyone else at </a:t>
            </a:r>
            <a:r>
              <a:rPr lang="en-US" dirty="0" smtClean="0"/>
              <a:t>ARC who </a:t>
            </a:r>
            <a:r>
              <a:rPr lang="en-US" dirty="0"/>
              <a:t>gave us guidance along the way.</a:t>
            </a:r>
          </a:p>
          <a:p>
            <a:endParaRPr lang="en-US" dirty="0" smtClean="0"/>
          </a:p>
        </p:txBody>
      </p:sp>
      <p:sp>
        <p:nvSpPr>
          <p:cNvPr id="14" name="Text Placeholder 16"/>
          <p:cNvSpPr txBox="1">
            <a:spLocks/>
          </p:cNvSpPr>
          <p:nvPr/>
        </p:nvSpPr>
        <p:spPr>
          <a:xfrm>
            <a:off x="21997938" y="17183965"/>
            <a:ext cx="5086349" cy="15455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Moderate </a:t>
            </a:r>
            <a:r>
              <a:rPr lang="en-US" dirty="0"/>
              <a:t>Resolution Imaging </a:t>
            </a:r>
            <a:r>
              <a:rPr lang="en-US" dirty="0" err="1" smtClean="0"/>
              <a:t>Spectroradiometer</a:t>
            </a:r>
            <a:r>
              <a:rPr lang="en-US" dirty="0" smtClean="0"/>
              <a:t> (MODIS) - Terra</a:t>
            </a:r>
          </a:p>
        </p:txBody>
      </p:sp>
      <p:sp>
        <p:nvSpPr>
          <p:cNvPr id="6" name="Text Placeholder 16"/>
          <p:cNvSpPr txBox="1">
            <a:spLocks/>
          </p:cNvSpPr>
          <p:nvPr/>
        </p:nvSpPr>
        <p:spPr>
          <a:xfrm>
            <a:off x="971905" y="5755439"/>
            <a:ext cx="17325875" cy="338922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In the years 2011 and 2015, the nations of the Caribbean Sea were overwhelmed by a substantial quantity of </a:t>
            </a:r>
            <a:r>
              <a:rPr lang="en-US" sz="2400" i="1" dirty="0" err="1"/>
              <a:t>Sargassum</a:t>
            </a:r>
            <a:r>
              <a:rPr lang="en-US" sz="2400" dirty="0"/>
              <a:t> that washed ashore. As part of the international response, </a:t>
            </a:r>
            <a:r>
              <a:rPr lang="en-US" sz="2400" dirty="0" smtClean="0"/>
              <a:t>this project </a:t>
            </a:r>
            <a:r>
              <a:rPr lang="en-US" sz="2400" dirty="0"/>
              <a:t>used NASA Earth observations to detect </a:t>
            </a:r>
            <a:r>
              <a:rPr lang="en-US" sz="2400" i="1" dirty="0" err="1"/>
              <a:t>Sargassum</a:t>
            </a:r>
            <a:r>
              <a:rPr lang="en-US" sz="2400" dirty="0"/>
              <a:t> across the region, model its growth, and predict its proliferation. These recent </a:t>
            </a:r>
            <a:r>
              <a:rPr lang="en-US" sz="2400" i="1" dirty="0" err="1"/>
              <a:t>Sargassum</a:t>
            </a:r>
            <a:r>
              <a:rPr lang="en-US" sz="2400" dirty="0"/>
              <a:t> events have been observed throughout the Caribbean at reportedly unprecedented levels. In the open ocean, </a:t>
            </a:r>
            <a:r>
              <a:rPr lang="en-US" sz="2400" i="1" dirty="0" err="1"/>
              <a:t>Sargassum</a:t>
            </a:r>
            <a:r>
              <a:rPr lang="en-US" sz="2400" dirty="0"/>
              <a:t> mats serve an important ecological function. Some of the ecosystem services provided by the </a:t>
            </a:r>
            <a:r>
              <a:rPr lang="en-US" sz="2400" i="1" dirty="0" err="1"/>
              <a:t>Sargassum</a:t>
            </a:r>
            <a:r>
              <a:rPr lang="en-US" sz="2400" dirty="0"/>
              <a:t> include nutrient cycling, habitat for endemic species, and fish nurseries. However, large quantities have threatened both the tourist industry, a critical part of local economies, and the near-shore ecosystems within the study region. In order to address these issues, </a:t>
            </a:r>
            <a:r>
              <a:rPr lang="en-US" sz="2400" dirty="0" smtClean="0"/>
              <a:t>this project </a:t>
            </a:r>
            <a:r>
              <a:rPr lang="en-US" sz="2400" dirty="0"/>
              <a:t>utilized the Floating Algal Index (FAI) derived from Terra MODIS data from 2002 to present (2016). This index was then modeled with various oceanic variables to determine the ideal pelagic environment for </a:t>
            </a:r>
            <a:r>
              <a:rPr lang="en-US" sz="2400" i="1" dirty="0" err="1"/>
              <a:t>Sargassum</a:t>
            </a:r>
            <a:r>
              <a:rPr lang="en-US" sz="2400" dirty="0"/>
              <a:t> growth. Finally, the model was used to track the spread of </a:t>
            </a:r>
            <a:r>
              <a:rPr lang="en-US" sz="2400" i="1" dirty="0" err="1"/>
              <a:t>Sargassum</a:t>
            </a:r>
            <a:r>
              <a:rPr lang="en-US" sz="2400" dirty="0"/>
              <a:t> throughout the region on a yearly basis and identify its origins. As part of the international effort to better understand the life cycle of </a:t>
            </a:r>
            <a:r>
              <a:rPr lang="en-US" sz="2400" i="1" dirty="0" err="1"/>
              <a:t>Sargassum</a:t>
            </a:r>
            <a:r>
              <a:rPr lang="en-US" sz="2400" dirty="0"/>
              <a:t> in the Caribbean, the results of this project will help local economies and promote sustainable management practices</a:t>
            </a:r>
            <a:r>
              <a:rPr lang="en-US" sz="2400" dirty="0" smtClean="0"/>
              <a:t>.</a:t>
            </a:r>
            <a:endParaRPr lang="en-US" sz="2400" dirty="0"/>
          </a:p>
        </p:txBody>
      </p:sp>
      <p:sp>
        <p:nvSpPr>
          <p:cNvPr id="15" name="Text Placeholder 16"/>
          <p:cNvSpPr txBox="1">
            <a:spLocks/>
          </p:cNvSpPr>
          <p:nvPr/>
        </p:nvSpPr>
        <p:spPr>
          <a:xfrm>
            <a:off x="18745200" y="5819506"/>
            <a:ext cx="8371514"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Trace </a:t>
            </a:r>
            <a:r>
              <a:rPr lang="en-US" dirty="0" smtClean="0"/>
              <a:t>historic patterns of </a:t>
            </a:r>
            <a:r>
              <a:rPr lang="en-US" i="1" dirty="0" smtClean="0"/>
              <a:t>Sargassum</a:t>
            </a:r>
            <a:r>
              <a:rPr lang="en-US" dirty="0" smtClean="0"/>
              <a:t> movement and growth in the Caribbean by utilizing NASA Earth observations from 2002 to January 2016.</a:t>
            </a:r>
          </a:p>
          <a:p>
            <a:pPr marL="347663" indent="-347663"/>
            <a:r>
              <a:rPr lang="en-US" b="1" dirty="0" smtClean="0">
                <a:solidFill>
                  <a:schemeClr val="accent1"/>
                </a:solidFill>
              </a:rPr>
              <a:t>Assess </a:t>
            </a:r>
            <a:r>
              <a:rPr lang="en-US" dirty="0" smtClean="0"/>
              <a:t>if 2015 </a:t>
            </a:r>
            <a:r>
              <a:rPr lang="en-US" i="1" dirty="0" smtClean="0"/>
              <a:t>Sargassum</a:t>
            </a:r>
            <a:r>
              <a:rPr lang="en-US" i="1" dirty="0"/>
              <a:t> </a:t>
            </a:r>
            <a:r>
              <a:rPr lang="en-US" dirty="0" smtClean="0"/>
              <a:t>levels are anomalous to trends since </a:t>
            </a:r>
            <a:r>
              <a:rPr lang="en-US" dirty="0"/>
              <a:t>2002 via </a:t>
            </a:r>
            <a:r>
              <a:rPr lang="en-US" dirty="0" smtClean="0"/>
              <a:t>quantitative analyses </a:t>
            </a:r>
            <a:r>
              <a:rPr lang="en-US" dirty="0"/>
              <a:t>.</a:t>
            </a:r>
            <a:endParaRPr lang="en-US" i="1" dirty="0"/>
          </a:p>
          <a:p>
            <a:pPr marL="347663" indent="-347663"/>
            <a:r>
              <a:rPr lang="en-US" b="1" dirty="0" smtClean="0">
                <a:solidFill>
                  <a:schemeClr val="accent1"/>
                </a:solidFill>
              </a:rPr>
              <a:t>Identify</a:t>
            </a:r>
            <a:r>
              <a:rPr lang="en-US" dirty="0" smtClean="0">
                <a:solidFill>
                  <a:schemeClr val="accent1"/>
                </a:solidFill>
              </a:rPr>
              <a:t> </a:t>
            </a:r>
            <a:r>
              <a:rPr lang="en-US" dirty="0" smtClean="0"/>
              <a:t>key oceanic environmental variables correlated with </a:t>
            </a:r>
            <a:r>
              <a:rPr lang="en-US" i="1" dirty="0" smtClean="0"/>
              <a:t>Sargassum</a:t>
            </a:r>
            <a:r>
              <a:rPr lang="en-US" dirty="0" smtClean="0"/>
              <a:t> presence using NOAA Ocean Watch data. </a:t>
            </a:r>
          </a:p>
          <a:p>
            <a:pPr marL="347663" indent="-347663"/>
            <a:r>
              <a:rPr lang="en-US" b="1" dirty="0" smtClean="0">
                <a:solidFill>
                  <a:schemeClr val="accent1"/>
                </a:solidFill>
              </a:rPr>
              <a:t>Determine </a:t>
            </a:r>
            <a:r>
              <a:rPr lang="en-US" dirty="0" smtClean="0"/>
              <a:t>the geographic origin of Caribbean </a:t>
            </a:r>
            <a:r>
              <a:rPr lang="en-US" i="1" dirty="0" err="1" smtClean="0"/>
              <a:t>Sargassum</a:t>
            </a:r>
            <a:r>
              <a:rPr lang="en-US" i="1" dirty="0" smtClean="0"/>
              <a:t>. </a:t>
            </a:r>
          </a:p>
        </p:txBody>
      </p:sp>
      <p:sp>
        <p:nvSpPr>
          <p:cNvPr id="16" name="TextBox 15"/>
          <p:cNvSpPr txBox="1"/>
          <p:nvPr/>
        </p:nvSpPr>
        <p:spPr>
          <a:xfrm>
            <a:off x="998423" y="512057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745200" y="51660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1010376" y="950678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18745200" y="154441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10376" y="20332569"/>
            <a:ext cx="1814315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749656" y="2028537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7395306" y="27785602"/>
            <a:ext cx="975709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010376" y="277963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Jordan Ped</a:t>
            </a:r>
            <a:r>
              <a:rPr lang="en-US" baseline="30000" dirty="0" smtClean="0"/>
              <a:t>1</a:t>
            </a:r>
            <a:r>
              <a:rPr lang="en-US" dirty="0" smtClean="0"/>
              <a:t> (Project Lead), Erica Scaduto</a:t>
            </a:r>
            <a:r>
              <a:rPr lang="en-US" baseline="30000" dirty="0"/>
              <a:t>1</a:t>
            </a:r>
            <a:r>
              <a:rPr lang="en-US" dirty="0" smtClean="0"/>
              <a:t>, Emma Accorsi</a:t>
            </a:r>
            <a:r>
              <a:rPr lang="en-US" baseline="30000" dirty="0"/>
              <a:t>1</a:t>
            </a:r>
            <a:endParaRPr lang="en-US" dirty="0" smtClean="0"/>
          </a:p>
          <a:p>
            <a:r>
              <a:rPr lang="en-US" sz="2400" baseline="30000" dirty="0" smtClean="0"/>
              <a:t>1</a:t>
            </a:r>
            <a:r>
              <a:rPr lang="en-US" sz="2400" dirty="0" smtClean="0"/>
              <a:t>DEVELOP National Program at NASA Ames Research Center</a:t>
            </a:r>
            <a:endParaRPr lang="en-US" sz="2400"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46281" y="16695177"/>
            <a:ext cx="2940362" cy="221343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505" t="19502" r="14554" b="15402"/>
          <a:stretch/>
        </p:blipFill>
        <p:spPr>
          <a:xfrm>
            <a:off x="7459463" y="15549941"/>
            <a:ext cx="6131292" cy="2971800"/>
          </a:xfrm>
          <a:prstGeom prst="rect">
            <a:avLst/>
          </a:prstGeom>
        </p:spPr>
      </p:pic>
      <p:sp>
        <p:nvSpPr>
          <p:cNvPr id="17" name="TextBox 16"/>
          <p:cNvSpPr txBox="1"/>
          <p:nvPr/>
        </p:nvSpPr>
        <p:spPr>
          <a:xfrm>
            <a:off x="14091110" y="15669239"/>
            <a:ext cx="5051027" cy="3093154"/>
          </a:xfrm>
          <a:prstGeom prst="rect">
            <a:avLst/>
          </a:prstGeom>
          <a:noFill/>
        </p:spPr>
        <p:txBody>
          <a:bodyPr wrap="square" rtlCol="0">
            <a:spAutoFit/>
          </a:bodyPr>
          <a:lstStyle/>
          <a:p>
            <a:r>
              <a:rPr lang="en-US" sz="2700" u="sng" dirty="0" smtClean="0"/>
              <a:t>Oceanic Variables</a:t>
            </a:r>
            <a:r>
              <a:rPr lang="en-US" sz="2700" dirty="0" smtClean="0"/>
              <a:t>:</a:t>
            </a:r>
          </a:p>
          <a:p>
            <a:r>
              <a:rPr lang="en-US" sz="2400" dirty="0" smtClean="0"/>
              <a:t>Photosynthetically </a:t>
            </a:r>
            <a:r>
              <a:rPr lang="en-US" sz="2400" dirty="0"/>
              <a:t>available </a:t>
            </a:r>
            <a:r>
              <a:rPr lang="en-US" sz="2400" dirty="0" smtClean="0"/>
              <a:t>radiation</a:t>
            </a:r>
          </a:p>
          <a:p>
            <a:r>
              <a:rPr lang="en-US" sz="2400" dirty="0" smtClean="0"/>
              <a:t>Chlorophyll-a</a:t>
            </a:r>
          </a:p>
          <a:p>
            <a:r>
              <a:rPr lang="en-US" sz="2400" dirty="0" smtClean="0"/>
              <a:t>Primary productivity</a:t>
            </a:r>
          </a:p>
          <a:p>
            <a:r>
              <a:rPr lang="en-US" sz="2400" dirty="0" smtClean="0"/>
              <a:t>Wind stress</a:t>
            </a:r>
          </a:p>
          <a:p>
            <a:r>
              <a:rPr lang="en-US" sz="2400" dirty="0"/>
              <a:t>W</a:t>
            </a:r>
            <a:r>
              <a:rPr lang="en-US" sz="2400" dirty="0" smtClean="0"/>
              <a:t>ind diffusivity</a:t>
            </a:r>
          </a:p>
          <a:p>
            <a:r>
              <a:rPr lang="en-US" sz="2400" dirty="0"/>
              <a:t>S</a:t>
            </a:r>
            <a:r>
              <a:rPr lang="en-US" sz="2400" dirty="0" smtClean="0"/>
              <a:t>ea </a:t>
            </a:r>
            <a:r>
              <a:rPr lang="en-US" sz="2400" dirty="0"/>
              <a:t>surface </a:t>
            </a:r>
            <a:r>
              <a:rPr lang="en-US" sz="2400" dirty="0" smtClean="0"/>
              <a:t>salinity</a:t>
            </a:r>
          </a:p>
          <a:p>
            <a:r>
              <a:rPr lang="en-US" sz="2400" dirty="0"/>
              <a:t>S</a:t>
            </a:r>
            <a:r>
              <a:rPr lang="en-US" sz="2400" dirty="0" smtClean="0"/>
              <a:t>ea </a:t>
            </a:r>
            <a:r>
              <a:rPr lang="en-US" sz="2400" dirty="0"/>
              <a:t>surface </a:t>
            </a:r>
            <a:r>
              <a:rPr lang="en-US" sz="2400" dirty="0" smtClean="0"/>
              <a:t>temperature</a:t>
            </a:r>
            <a:endParaRPr lang="en-US" sz="2400" dirty="0"/>
          </a:p>
        </p:txBody>
      </p:sp>
      <p:sp>
        <p:nvSpPr>
          <p:cNvPr id="18" name="Right Brace 17"/>
          <p:cNvSpPr/>
          <p:nvPr/>
        </p:nvSpPr>
        <p:spPr>
          <a:xfrm>
            <a:off x="13403995" y="15501812"/>
            <a:ext cx="453810" cy="3064488"/>
          </a:xfrm>
          <a:prstGeom prst="righ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036" t="13585" r="5099" b="14867"/>
          <a:stretch/>
        </p:blipFill>
        <p:spPr>
          <a:xfrm>
            <a:off x="9985830" y="10359571"/>
            <a:ext cx="6688317" cy="4114800"/>
          </a:xfrm>
          <a:prstGeom prst="rect">
            <a:avLst/>
          </a:prstGeom>
          <a:ln w="38100">
            <a:solidFill>
              <a:schemeClr val="accent1"/>
            </a:solidFill>
          </a:ln>
        </p:spPr>
      </p:pic>
      <p:sp>
        <p:nvSpPr>
          <p:cNvPr id="25" name="TextBox 24"/>
          <p:cNvSpPr txBox="1"/>
          <p:nvPr/>
        </p:nvSpPr>
        <p:spPr>
          <a:xfrm>
            <a:off x="9829310" y="95163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13" name="Text Placeholder 16"/>
          <p:cNvSpPr txBox="1">
            <a:spLocks/>
          </p:cNvSpPr>
          <p:nvPr/>
        </p:nvSpPr>
        <p:spPr>
          <a:xfrm>
            <a:off x="9825809" y="14558133"/>
            <a:ext cx="7008358" cy="1034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Figure 1. The study examined oceanic conditions in the Caribbean Sea from January 2002 to January 2016. </a:t>
            </a:r>
            <a:endParaRPr lang="en-US" sz="2400" i="1" dirty="0" smtClean="0"/>
          </a:p>
        </p:txBody>
      </p:sp>
      <p:pic>
        <p:nvPicPr>
          <p:cNvPr id="1026" name="Picture 2" descr="http://www.theyucatantimes.com/wp-content/uploads/2015/07/sargasso-in-cancun.jpg"/>
          <p:cNvPicPr>
            <a:picLocks noChangeAspect="1" noChangeArrowheads="1"/>
          </p:cNvPicPr>
          <p:nvPr/>
        </p:nvPicPr>
        <p:blipFill rotWithShape="1">
          <a:blip r:embed="rId5">
            <a:extLst>
              <a:ext uri="{28A0092B-C50C-407E-A947-70E740481C1C}">
                <a14:useLocalDpi xmlns:a14="http://schemas.microsoft.com/office/drawing/2010/main" val="0"/>
              </a:ext>
            </a:extLst>
          </a:blip>
          <a:srcRect t="163" b="-1"/>
          <a:stretch/>
        </p:blipFill>
        <p:spPr bwMode="auto">
          <a:xfrm>
            <a:off x="19082652" y="10254164"/>
            <a:ext cx="6796075" cy="423516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25" y="13163228"/>
            <a:ext cx="5616146" cy="2971800"/>
          </a:xfrm>
          <a:prstGeom prst="rect">
            <a:avLst/>
          </a:prstGeom>
        </p:spPr>
      </p:pic>
      <p:sp>
        <p:nvSpPr>
          <p:cNvPr id="35" name="TextBox 34"/>
          <p:cNvSpPr txBox="1"/>
          <p:nvPr/>
        </p:nvSpPr>
        <p:spPr>
          <a:xfrm>
            <a:off x="2024377" y="14489332"/>
            <a:ext cx="3799846" cy="923330"/>
          </a:xfrm>
          <a:prstGeom prst="rect">
            <a:avLst/>
          </a:prstGeom>
          <a:noFill/>
        </p:spPr>
        <p:txBody>
          <a:bodyPr wrap="square" rtlCol="0">
            <a:spAutoFit/>
          </a:bodyPr>
          <a:lstStyle/>
          <a:p>
            <a:r>
              <a:rPr lang="en-US" sz="2700" b="1" dirty="0" smtClean="0">
                <a:solidFill>
                  <a:schemeClr val="bg1"/>
                </a:solidFill>
              </a:rPr>
              <a:t>Floating Algal Index (FAI)</a:t>
            </a:r>
            <a:endParaRPr lang="en-US" sz="2700" b="1" dirty="0">
              <a:solidFill>
                <a:schemeClr val="bg1"/>
              </a:solidFill>
            </a:endParaRPr>
          </a:p>
        </p:txBody>
      </p:sp>
      <p:sp>
        <p:nvSpPr>
          <p:cNvPr id="39" name="Rounded Rectangle 38"/>
          <p:cNvSpPr/>
          <p:nvPr/>
        </p:nvSpPr>
        <p:spPr>
          <a:xfrm>
            <a:off x="4487128" y="19298965"/>
            <a:ext cx="4435672" cy="959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smtClean="0"/>
              <a:t>TerrSet</a:t>
            </a:r>
            <a:r>
              <a:rPr lang="en-US" sz="2700" dirty="0" smtClean="0"/>
              <a:t> Earth Trends Modeler</a:t>
            </a:r>
            <a:endParaRPr lang="en-US" sz="2700" dirty="0"/>
          </a:p>
        </p:txBody>
      </p:sp>
      <p:sp>
        <p:nvSpPr>
          <p:cNvPr id="43" name="Text Placeholder 16"/>
          <p:cNvSpPr txBox="1">
            <a:spLocks/>
          </p:cNvSpPr>
          <p:nvPr/>
        </p:nvSpPr>
        <p:spPr>
          <a:xfrm>
            <a:off x="802432" y="10254164"/>
            <a:ext cx="8852737"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Floating Algal Index (FAI) and Maximum Chlorophyll Index (MCI) were used to detect </a:t>
            </a:r>
            <a:r>
              <a:rPr lang="en-US" i="1" dirty="0" smtClean="0"/>
              <a:t>Sargassum</a:t>
            </a:r>
            <a:r>
              <a:rPr lang="en-US" dirty="0" smtClean="0"/>
              <a:t>. </a:t>
            </a:r>
          </a:p>
          <a:p>
            <a:pPr marL="347663" indent="-347663"/>
            <a:r>
              <a:rPr lang="en-US" dirty="0" smtClean="0"/>
              <a:t>Pixels identified as </a:t>
            </a:r>
            <a:r>
              <a:rPr lang="en-US" i="1" dirty="0" smtClean="0"/>
              <a:t>Sargassum</a:t>
            </a:r>
            <a:r>
              <a:rPr lang="en-US" dirty="0" smtClean="0"/>
              <a:t> via threshold values were correlated with oceanic variables using </a:t>
            </a:r>
            <a:r>
              <a:rPr lang="en-US" dirty="0" err="1" smtClean="0"/>
              <a:t>TerrSet</a:t>
            </a:r>
            <a:r>
              <a:rPr lang="en-US" dirty="0" smtClean="0"/>
              <a:t> Earth Trends Modeler. </a:t>
            </a:r>
          </a:p>
          <a:p>
            <a:pPr marL="347663" indent="-347663"/>
            <a:r>
              <a:rPr lang="en-US" dirty="0" smtClean="0"/>
              <a:t>Model outputs were used for predictive modeling.  </a:t>
            </a:r>
            <a:endParaRPr lang="en-US" i="1" dirty="0"/>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771" y="15876302"/>
            <a:ext cx="5893561" cy="3099381"/>
          </a:xfrm>
          <a:prstGeom prst="rect">
            <a:avLst/>
          </a:prstGeom>
        </p:spPr>
      </p:pic>
      <p:sp>
        <p:nvSpPr>
          <p:cNvPr id="37" name="TextBox 36"/>
          <p:cNvSpPr txBox="1"/>
          <p:nvPr/>
        </p:nvSpPr>
        <p:spPr>
          <a:xfrm>
            <a:off x="1938652" y="17034056"/>
            <a:ext cx="3799846" cy="923330"/>
          </a:xfrm>
          <a:prstGeom prst="rect">
            <a:avLst/>
          </a:prstGeom>
          <a:noFill/>
        </p:spPr>
        <p:txBody>
          <a:bodyPr wrap="square" rtlCol="0">
            <a:spAutoFit/>
          </a:bodyPr>
          <a:lstStyle/>
          <a:p>
            <a:r>
              <a:rPr lang="en-US" sz="2700" b="1" dirty="0" smtClean="0">
                <a:solidFill>
                  <a:schemeClr val="bg1"/>
                </a:solidFill>
              </a:rPr>
              <a:t>Maximum Chlorophyll Index (MCI)</a:t>
            </a:r>
            <a:endParaRPr lang="en-US" sz="2700" b="1" dirty="0">
              <a:solidFill>
                <a:schemeClr val="bg1"/>
              </a:solidFill>
            </a:endParaRPr>
          </a:p>
        </p:txBody>
      </p:sp>
      <p:sp>
        <p:nvSpPr>
          <p:cNvPr id="40" name="Right Brace 39"/>
          <p:cNvSpPr/>
          <p:nvPr/>
        </p:nvSpPr>
        <p:spPr>
          <a:xfrm rot="5400000">
            <a:off x="6144167" y="15140751"/>
            <a:ext cx="799014" cy="7590847"/>
          </a:xfrm>
          <a:prstGeom prst="rightBrace">
            <a:avLst>
              <a:gd name="adj1" fmla="val 8333"/>
              <a:gd name="adj2" fmla="val 50389"/>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Plus 37"/>
          <p:cNvSpPr/>
          <p:nvPr/>
        </p:nvSpPr>
        <p:spPr>
          <a:xfrm>
            <a:off x="5605171" y="15360104"/>
            <a:ext cx="1790135" cy="18821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21802" b="26827"/>
          <a:stretch/>
        </p:blipFill>
        <p:spPr>
          <a:xfrm>
            <a:off x="1238021" y="28700609"/>
            <a:ext cx="5657850" cy="5167086"/>
          </a:xfrm>
          <a:prstGeom prst="rect">
            <a:avLst/>
          </a:prstGeom>
          <a:ln>
            <a:solidFill>
              <a:schemeClr val="accent1"/>
            </a:solidFill>
          </a:ln>
        </p:spPr>
      </p:pic>
      <p:sp>
        <p:nvSpPr>
          <p:cNvPr id="44" name="Rectangle 43"/>
          <p:cNvSpPr/>
          <p:nvPr/>
        </p:nvSpPr>
        <p:spPr>
          <a:xfrm>
            <a:off x="19035806" y="14495024"/>
            <a:ext cx="7143766" cy="830997"/>
          </a:xfrm>
          <a:prstGeom prst="rect">
            <a:avLst/>
          </a:prstGeom>
        </p:spPr>
        <p:txBody>
          <a:bodyPr wrap="square">
            <a:spAutoFit/>
          </a:bodyPr>
          <a:lstStyle/>
          <a:p>
            <a:r>
              <a:rPr lang="en-US" sz="2400" dirty="0" smtClean="0"/>
              <a:t>Figure 2. During </a:t>
            </a:r>
            <a:r>
              <a:rPr lang="en-US" sz="2400" dirty="0"/>
              <a:t>influx events, </a:t>
            </a:r>
            <a:r>
              <a:rPr lang="en-US" sz="2400" i="1" dirty="0" err="1"/>
              <a:t>Sargassum</a:t>
            </a:r>
            <a:r>
              <a:rPr lang="en-US" sz="2400" i="1" dirty="0"/>
              <a:t> </a:t>
            </a:r>
            <a:r>
              <a:rPr lang="en-US" sz="2400" dirty="0"/>
              <a:t>accumulates on Caribbean beaches in large </a:t>
            </a:r>
            <a:r>
              <a:rPr lang="en-US" sz="2400" dirty="0" smtClean="0"/>
              <a:t>quantities.</a:t>
            </a:r>
            <a:endParaRPr lang="en-US" sz="2400" i="1" dirty="0"/>
          </a:p>
        </p:txBody>
      </p:sp>
      <p:sp>
        <p:nvSpPr>
          <p:cNvPr id="45" name="Rectangle 44"/>
          <p:cNvSpPr/>
          <p:nvPr/>
        </p:nvSpPr>
        <p:spPr>
          <a:xfrm>
            <a:off x="22793325" y="13934015"/>
            <a:ext cx="3057399" cy="581121"/>
          </a:xfrm>
          <a:prstGeom prst="rect">
            <a:avLst/>
          </a:prstGeom>
        </p:spPr>
        <p:txBody>
          <a:bodyPr wrap="square">
            <a:spAutoFit/>
          </a:bodyPr>
          <a:lstStyle/>
          <a:p>
            <a:pPr>
              <a:lnSpc>
                <a:spcPct val="107000"/>
              </a:lnSpc>
              <a:spcAft>
                <a:spcPts val="800"/>
              </a:spcAft>
            </a:pPr>
            <a:r>
              <a:rPr lang="en-US" sz="1000" dirty="0" smtClean="0">
                <a:solidFill>
                  <a:schemeClr val="bg1"/>
                </a:solidFill>
                <a:ea typeface="Calibri" panose="020F0502020204030204" pitchFamily="34" charset="0"/>
                <a:cs typeface="Times New Roman" panose="02020603050405020304" pitchFamily="18" charset="0"/>
              </a:rPr>
              <a:t>Retrieved from: </a:t>
            </a:r>
            <a:r>
              <a:rPr lang="en-US" sz="1000" dirty="0">
                <a:solidFill>
                  <a:schemeClr val="bg1"/>
                </a:solidFill>
                <a:ea typeface="Calibri" panose="020F0502020204030204" pitchFamily="34" charset="0"/>
                <a:cs typeface="Times New Roman" panose="02020603050405020304" pitchFamily="18" charset="0"/>
              </a:rPr>
              <a:t>http://www.theyucatantimes.com/2015/07/90-tons-of-sargassum-algae-washed-up-on-cancuns-beaches/</a:t>
            </a:r>
            <a:endParaRPr lang="en-US" sz="1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1829</TotalTime>
  <Words>725</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155</cp:revision>
  <dcterms:created xsi:type="dcterms:W3CDTF">2015-06-02T14:58:58Z</dcterms:created>
  <dcterms:modified xsi:type="dcterms:W3CDTF">2016-03-03T18:36:38Z</dcterms:modified>
</cp:coreProperties>
</file>