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1"/>
    <p:sldMasterId id="2147483683" r:id="rId2"/>
    <p:sldMasterId id="2147483694" r:id="rId3"/>
  </p:sldMasterIdLst>
  <p:handoutMasterIdLst>
    <p:handoutMasterId r:id="rId12"/>
  </p:handoutMasterIdLst>
  <p:sldIdLst>
    <p:sldId id="263" r:id="rId4"/>
    <p:sldId id="264" r:id="rId5"/>
    <p:sldId id="265" r:id="rId6"/>
    <p:sldId id="266" r:id="rId7"/>
    <p:sldId id="267" r:id="rId8"/>
    <p:sldId id="268" r:id="rId9"/>
    <p:sldId id="269" r:id="rId10"/>
    <p:sldId id="270" r:id="rId11"/>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36C32"/>
    <a:srgbClr val="A0B640"/>
    <a:srgbClr val="9DB23F"/>
    <a:srgbClr val="075294"/>
    <a:srgbClr val="236F99"/>
    <a:srgbClr val="4DAFB4"/>
    <a:srgbClr val="8A5A9A"/>
    <a:srgbClr val="68A579"/>
    <a:srgbClr val="BA3A50"/>
    <a:srgbClr val="D065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37" autoAdjust="0"/>
    <p:restoredTop sz="94660"/>
  </p:normalViewPr>
  <p:slideViewPr>
    <p:cSldViewPr snapToGrid="0">
      <p:cViewPr>
        <p:scale>
          <a:sx n="50" d="100"/>
          <a:sy n="50" d="100"/>
        </p:scale>
        <p:origin x="2146" y="326"/>
      </p:cViewPr>
      <p:guideLst/>
    </p:cSldViewPr>
  </p:slideViewPr>
  <p:notesTextViewPr>
    <p:cViewPr>
      <p:scale>
        <a:sx n="1" d="1"/>
        <a:sy n="1" d="1"/>
      </p:scale>
      <p:origin x="0" y="0"/>
    </p:cViewPr>
  </p:notesTextViewPr>
  <p:notesViewPr>
    <p:cSldViewPr snapToGrid="0" showGuides="1">
      <p:cViewPr varScale="1">
        <p:scale>
          <a:sx n="65" d="100"/>
          <a:sy n="65" d="100"/>
        </p:scale>
        <p:origin x="2299"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theme" Target="theme/theme1.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C80CBAB-6768-464A-959F-333016113B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167F757-7F8F-44D3-B132-8469E63AD1D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A27B5A-B4EA-4D8A-969A-B4C50CDCE881}" type="datetimeFigureOut">
              <a:rPr lang="en-US" smtClean="0"/>
              <a:t>7/19/2023</a:t>
            </a:fld>
            <a:endParaRPr lang="en-US"/>
          </a:p>
        </p:txBody>
      </p:sp>
      <p:sp>
        <p:nvSpPr>
          <p:cNvPr id="4" name="Footer Placeholder 3">
            <a:extLst>
              <a:ext uri="{FF2B5EF4-FFF2-40B4-BE49-F238E27FC236}">
                <a16:creationId xmlns:a16="http://schemas.microsoft.com/office/drawing/2014/main" id="{70E31736-D668-4C36-8DED-B51E45D3A14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3D8F934-5BB8-4411-B7B8-C60E74627EF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F2B3BE4-1275-4046-BCEC-5BAC5BE77C26}" type="slidenum">
              <a:rPr lang="en-US" smtClean="0"/>
              <a:t>‹#›</a:t>
            </a:fld>
            <a:endParaRPr lang="en-US"/>
          </a:p>
        </p:txBody>
      </p:sp>
    </p:spTree>
    <p:extLst>
      <p:ext uri="{BB962C8B-B14F-4D97-AF65-F5344CB8AC3E}">
        <p14:creationId xmlns:p14="http://schemas.microsoft.com/office/powerpoint/2010/main" val="421952704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2.png"/><Relationship Id="rId16"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2.png"/><Relationship Id="rId16"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2.png"/><Relationship Id="rId16"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 - Front Layout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96B3B7-67A1-4D52-8F49-074BE76D97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799" y="394133"/>
            <a:ext cx="949902" cy="809129"/>
          </a:xfrm>
          <a:prstGeom prst="rect">
            <a:avLst/>
          </a:prstGeom>
        </p:spPr>
      </p:pic>
      <p:sp>
        <p:nvSpPr>
          <p:cNvPr id="10" name="TextBox 9">
            <a:extLst>
              <a:ext uri="{FF2B5EF4-FFF2-40B4-BE49-F238E27FC236}">
                <a16:creationId xmlns:a16="http://schemas.microsoft.com/office/drawing/2014/main" id="{3ED7C7A8-46B2-4486-A5DB-394FA7ACB389}"/>
              </a:ext>
            </a:extLst>
          </p:cNvPr>
          <p:cNvSpPr txBox="1"/>
          <p:nvPr userDrawn="1"/>
        </p:nvSpPr>
        <p:spPr>
          <a:xfrm>
            <a:off x="307681" y="681565"/>
            <a:ext cx="3961555" cy="266105"/>
          </a:xfrm>
          <a:prstGeom prst="rect">
            <a:avLst/>
          </a:prstGeom>
          <a:noFill/>
        </p:spPr>
        <p:txBody>
          <a:bodyPr wrap="square" rtlCol="0">
            <a:noAutofit/>
          </a:bodyPr>
          <a:lstStyle/>
          <a:p>
            <a:pPr algn="l"/>
            <a:r>
              <a:rPr lang="en-US" sz="900" b="1" dirty="0">
                <a:latin typeface="Arial" panose="020B0604020202020204" pitchFamily="34" charset="0"/>
                <a:cs typeface="Arial" panose="020B0604020202020204" pitchFamily="34" charset="0"/>
              </a:rPr>
              <a:t>National</a:t>
            </a:r>
            <a:r>
              <a:rPr lang="en-US" sz="900" b="1" baseline="0" dirty="0">
                <a:latin typeface="Arial" panose="020B0604020202020204" pitchFamily="34" charset="0"/>
                <a:cs typeface="Arial" panose="020B0604020202020204" pitchFamily="34" charset="0"/>
              </a:rPr>
              <a:t> Aeronautics and Space Administration</a:t>
            </a:r>
            <a:endParaRPr lang="en-US" sz="900" b="1" dirty="0">
              <a:latin typeface="Arial" panose="020B0604020202020204" pitchFamily="34" charset="0"/>
              <a:cs typeface="Arial" panose="020B0604020202020204" pitchFamily="34" charset="0"/>
            </a:endParaRPr>
          </a:p>
        </p:txBody>
      </p:sp>
      <p:pic>
        <p:nvPicPr>
          <p:cNvPr id="18" name="Picture 17" descr="Icon&#10;&#10;Description automatically generated">
            <a:extLst>
              <a:ext uri="{FF2B5EF4-FFF2-40B4-BE49-F238E27FC236}">
                <a16:creationId xmlns:a16="http://schemas.microsoft.com/office/drawing/2014/main" id="{5A922EF1-C367-4AD1-97A7-DAB624AB4F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46" name="TextBox 45">
            <a:extLst>
              <a:ext uri="{FF2B5EF4-FFF2-40B4-BE49-F238E27FC236}">
                <a16:creationId xmlns:a16="http://schemas.microsoft.com/office/drawing/2014/main" id="{8BA86035-C53A-4496-8854-A63233F80C55}"/>
              </a:ext>
            </a:extLst>
          </p:cNvPr>
          <p:cNvSpPr txBox="1"/>
          <p:nvPr userDrawn="1"/>
        </p:nvSpPr>
        <p:spPr>
          <a:xfrm>
            <a:off x="846190" y="2048388"/>
            <a:ext cx="2918498" cy="528172"/>
          </a:xfrm>
          <a:prstGeom prst="rect">
            <a:avLst/>
          </a:prstGeom>
          <a:noFill/>
          <a:ln>
            <a:noFill/>
          </a:ln>
        </p:spPr>
        <p:txBody>
          <a:bodyPr wrap="square" rtlCol="0">
            <a:noAutofit/>
          </a:bodyPr>
          <a:lstStyle/>
          <a:p>
            <a:pPr marL="0"/>
            <a:r>
              <a:rPr lang="en-US" sz="1600" b="1" dirty="0">
                <a:solidFill>
                  <a:srgbClr val="D36C32"/>
                </a:solidFill>
                <a:latin typeface="Century Gothic" panose="020B0502020202020204" pitchFamily="34" charset="0"/>
              </a:rPr>
              <a:t>Cincinnati &amp; Covington</a:t>
            </a:r>
          </a:p>
          <a:p>
            <a:pPr marL="0"/>
            <a:r>
              <a:rPr lang="en-US" sz="1600" b="1" dirty="0">
                <a:solidFill>
                  <a:srgbClr val="D36C32"/>
                </a:solidFill>
                <a:latin typeface="Century Gothic" panose="020B0502020202020204" pitchFamily="34" charset="0"/>
              </a:rPr>
              <a:t>Agriculture</a:t>
            </a:r>
          </a:p>
        </p:txBody>
      </p:sp>
      <p:pic>
        <p:nvPicPr>
          <p:cNvPr id="47" name="Picture 46">
            <a:extLst>
              <a:ext uri="{FF2B5EF4-FFF2-40B4-BE49-F238E27FC236}">
                <a16:creationId xmlns:a16="http://schemas.microsoft.com/office/drawing/2014/main" id="{29C4265B-73AE-451B-9F8C-F4DF4D194A1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70702" y="2089873"/>
            <a:ext cx="475488" cy="475488"/>
          </a:xfrm>
          <a:prstGeom prst="rect">
            <a:avLst/>
          </a:prstGeom>
        </p:spPr>
      </p:pic>
      <p:sp>
        <p:nvSpPr>
          <p:cNvPr id="35" name="TextBox 34">
            <a:extLst>
              <a:ext uri="{FF2B5EF4-FFF2-40B4-BE49-F238E27FC236}">
                <a16:creationId xmlns:a16="http://schemas.microsoft.com/office/drawing/2014/main" id="{5E115F91-421D-471C-B65A-D1BEB027AF8B}"/>
              </a:ext>
            </a:extLst>
          </p:cNvPr>
          <p:cNvSpPr txBox="1"/>
          <p:nvPr userDrawn="1"/>
        </p:nvSpPr>
        <p:spPr>
          <a:xfrm>
            <a:off x="328522" y="3580611"/>
            <a:ext cx="3462292" cy="2308324"/>
          </a:xfrm>
          <a:prstGeom prst="rect">
            <a:avLst/>
          </a:prstGeom>
          <a:noFill/>
        </p:spPr>
        <p:txBody>
          <a:bodyPr wrap="square">
            <a:spAutoFit/>
          </a:bodyPr>
          <a:lstStyle/>
          <a:p>
            <a:r>
              <a:rPr lang="en-US" sz="1200" b="0" i="0" u="none" strike="noStrike" baseline="0" dirty="0">
                <a:latin typeface="Garamond" panose="02020404030301010803" pitchFamily="18" charset="0"/>
              </a:rPr>
              <a:t>Landslides and flooding are reoccurring environmental hazards that lead to health risks and economic burdens in the urban areas of Cincinnati, Ohio and Covington, Kentucky. Working with partners from Groundwork USA and Groundwork Ohio River Valley, the NASA DEVELOP team used satellite imagery and ancillary datasets to map landslide susceptibility and exposure, as well as identify pluvial flood vulnerability in the region. The team’s refined methodology and hazard analyses provided partners with tools to expand environmental justice awareness and build capacity for city-specific resilience planning. </a:t>
            </a:r>
            <a:endParaRPr lang="en-US" sz="2800" dirty="0">
              <a:latin typeface="Garamond" panose="02020404030301010803" pitchFamily="18" charset="0"/>
            </a:endParaRPr>
          </a:p>
        </p:txBody>
      </p:sp>
      <p:sp>
        <p:nvSpPr>
          <p:cNvPr id="37" name="TextBox 36">
            <a:extLst>
              <a:ext uri="{FF2B5EF4-FFF2-40B4-BE49-F238E27FC236}">
                <a16:creationId xmlns:a16="http://schemas.microsoft.com/office/drawing/2014/main" id="{D92F6C42-6148-4BAC-989D-AB05DDF5A2DA}"/>
              </a:ext>
            </a:extLst>
          </p:cNvPr>
          <p:cNvSpPr txBox="1"/>
          <p:nvPr userDrawn="1"/>
        </p:nvSpPr>
        <p:spPr>
          <a:xfrm>
            <a:off x="4072822" y="2048388"/>
            <a:ext cx="3393986" cy="276999"/>
          </a:xfrm>
          <a:prstGeom prst="rect">
            <a:avLst/>
          </a:prstGeom>
          <a:noFill/>
        </p:spPr>
        <p:txBody>
          <a:bodyPr wrap="square">
            <a:spAutoFit/>
          </a:bodyPr>
          <a:lstStyle/>
          <a:p>
            <a:r>
              <a:rPr lang="en-US" sz="1200" b="0" i="0" u="none" strike="noStrike" baseline="0" dirty="0">
                <a:latin typeface="Arial" panose="020B0604020202020204" pitchFamily="34" charset="0"/>
              </a:rPr>
              <a:t>Vulnerable Populations Landslide Susceptibility </a:t>
            </a:r>
          </a:p>
        </p:txBody>
      </p:sp>
      <p:pic>
        <p:nvPicPr>
          <p:cNvPr id="5" name="Picture 4">
            <a:extLst>
              <a:ext uri="{FF2B5EF4-FFF2-40B4-BE49-F238E27FC236}">
                <a16:creationId xmlns:a16="http://schemas.microsoft.com/office/drawing/2014/main" id="{957C1F56-888A-4736-8732-C9C279D3444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072823" y="2266258"/>
            <a:ext cx="3393986" cy="2635331"/>
          </a:xfrm>
          <a:prstGeom prst="rect">
            <a:avLst/>
          </a:prstGeom>
        </p:spPr>
      </p:pic>
      <p:sp>
        <p:nvSpPr>
          <p:cNvPr id="58" name="TextBox 57">
            <a:extLst>
              <a:ext uri="{FF2B5EF4-FFF2-40B4-BE49-F238E27FC236}">
                <a16:creationId xmlns:a16="http://schemas.microsoft.com/office/drawing/2014/main" id="{48CE8FDE-4AFF-4C24-B006-E271A2A890B8}"/>
              </a:ext>
            </a:extLst>
          </p:cNvPr>
          <p:cNvSpPr txBox="1"/>
          <p:nvPr userDrawn="1"/>
        </p:nvSpPr>
        <p:spPr>
          <a:xfrm>
            <a:off x="302396" y="2643433"/>
            <a:ext cx="3530598" cy="760148"/>
          </a:xfrm>
          <a:prstGeom prst="rect">
            <a:avLst/>
          </a:prstGeom>
          <a:noFill/>
          <a:ln>
            <a:noFill/>
          </a:ln>
        </p:spPr>
        <p:txBody>
          <a:bodyPr wrap="square" rtlCol="0">
            <a:noAutofit/>
          </a:bodyPr>
          <a:lstStyle/>
          <a:p>
            <a:pPr marL="0"/>
            <a:r>
              <a:rPr lang="en-US" sz="1600" dirty="0">
                <a:solidFill>
                  <a:srgbClr val="D36C32"/>
                </a:solidFill>
                <a:latin typeface="Century Gothic" panose="020B0502020202020204" pitchFamily="34" charset="0"/>
              </a:rPr>
              <a:t>Assessing Flooding and Landslide Susceptibility Along the Ohio-Kentucky Border</a:t>
            </a:r>
            <a:endParaRPr lang="en-US" sz="1600" dirty="0">
              <a:solidFill>
                <a:srgbClr val="D36C32"/>
              </a:solidFill>
            </a:endParaRPr>
          </a:p>
        </p:txBody>
      </p:sp>
      <p:sp>
        <p:nvSpPr>
          <p:cNvPr id="59" name="TextBox 58">
            <a:extLst>
              <a:ext uri="{FF2B5EF4-FFF2-40B4-BE49-F238E27FC236}">
                <a16:creationId xmlns:a16="http://schemas.microsoft.com/office/drawing/2014/main" id="{7B376743-6279-46F1-998C-7FEAF17AED3E}"/>
              </a:ext>
            </a:extLst>
          </p:cNvPr>
          <p:cNvSpPr txBox="1"/>
          <p:nvPr userDrawn="1"/>
        </p:nvSpPr>
        <p:spPr>
          <a:xfrm>
            <a:off x="328522" y="5969090"/>
            <a:ext cx="3462292" cy="3600986"/>
          </a:xfrm>
          <a:prstGeom prst="rect">
            <a:avLst/>
          </a:prstGeom>
          <a:noFill/>
        </p:spPr>
        <p:txBody>
          <a:bodyPr wrap="square">
            <a:spAutoFit/>
          </a:bodyPr>
          <a:lstStyle/>
          <a:p>
            <a:r>
              <a:rPr lang="en-US" sz="1200" b="0" i="0" u="none" strike="noStrike" baseline="0" dirty="0">
                <a:latin typeface="Garamond" panose="02020404030301010803" pitchFamily="18" charset="0"/>
              </a:rPr>
              <a:t>Landslides and flooding are reoccurring environmental hazards that lead to health risks and economic burdens in the urban areas of Cincinnati, Ohio and Covington, Kentucky. Working with partners from Groundwork USA and Groundwork Ohio River Valley, the NASA DEVELOP team used satellite imagery and ancillary datasets to map landslide susceptibility and exposure, as well as identify pluvial flood vulnerability in the region. The team’s refined methodology and hazard analyses provided partners with tools to expand environmental justice awareness and build capacity for city-specific resilience planning. The team’s refined methodology and hazard analyses provided partners with tools to expand environmental justice awareness and build capacity for city-specific resilience planning. The team’s refined methodology and hazard analyses provided partners with tools to expand environmental justice awareness and build capacity for city-specific resilience planning. </a:t>
            </a:r>
            <a:endParaRPr lang="en-US" sz="2800" dirty="0">
              <a:latin typeface="Garamond" panose="02020404030301010803" pitchFamily="18" charset="0"/>
            </a:endParaRPr>
          </a:p>
        </p:txBody>
      </p:sp>
      <p:pic>
        <p:nvPicPr>
          <p:cNvPr id="60" name="Picture 59">
            <a:extLst>
              <a:ext uri="{FF2B5EF4-FFF2-40B4-BE49-F238E27FC236}">
                <a16:creationId xmlns:a16="http://schemas.microsoft.com/office/drawing/2014/main" id="{A27BE7C3-D008-46F2-A6EB-3F5D216BF11B}"/>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072823" y="4954114"/>
            <a:ext cx="3393986" cy="2635331"/>
          </a:xfrm>
          <a:prstGeom prst="rect">
            <a:avLst/>
          </a:prstGeom>
        </p:spPr>
      </p:pic>
      <p:sp>
        <p:nvSpPr>
          <p:cNvPr id="8" name="TextBox 7">
            <a:extLst>
              <a:ext uri="{FF2B5EF4-FFF2-40B4-BE49-F238E27FC236}">
                <a16:creationId xmlns:a16="http://schemas.microsoft.com/office/drawing/2014/main" id="{B9E7C857-3EBF-9DF8-C491-BC6E611B1122}"/>
              </a:ext>
            </a:extLst>
          </p:cNvPr>
          <p:cNvSpPr txBox="1"/>
          <p:nvPr userDrawn="1"/>
        </p:nvSpPr>
        <p:spPr>
          <a:xfrm>
            <a:off x="4122337" y="1521243"/>
            <a:ext cx="3393986" cy="369332"/>
          </a:xfrm>
          <a:prstGeom prst="rect">
            <a:avLst/>
          </a:prstGeom>
          <a:noFill/>
        </p:spPr>
        <p:txBody>
          <a:bodyPr wrap="square" rtlCol="0">
            <a:spAutoFit/>
          </a:bodyPr>
          <a:lstStyle/>
          <a:p>
            <a:r>
              <a:rPr lang="en-US" sz="1800" b="1" dirty="0">
                <a:solidFill>
                  <a:srgbClr val="FF0000"/>
                </a:solidFill>
              </a:rPr>
              <a:t>Keep text within the guidelines!</a:t>
            </a:r>
          </a:p>
        </p:txBody>
      </p:sp>
      <p:sp>
        <p:nvSpPr>
          <p:cNvPr id="11" name="Rectangle 10">
            <a:extLst>
              <a:ext uri="{FF2B5EF4-FFF2-40B4-BE49-F238E27FC236}">
                <a16:creationId xmlns:a16="http://schemas.microsoft.com/office/drawing/2014/main" id="{529B0E17-7538-9FFD-90D4-1A3DE8DF0652}"/>
              </a:ext>
            </a:extLst>
          </p:cNvPr>
          <p:cNvSpPr/>
          <p:nvPr userDrawn="1"/>
        </p:nvSpPr>
        <p:spPr>
          <a:xfrm>
            <a:off x="370702" y="1943100"/>
            <a:ext cx="7030996" cy="7696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F49D060-4575-F35A-BDDC-D6834076D3AA}"/>
              </a:ext>
            </a:extLst>
          </p:cNvPr>
          <p:cNvSpPr txBox="1"/>
          <p:nvPr userDrawn="1"/>
        </p:nvSpPr>
        <p:spPr>
          <a:xfrm>
            <a:off x="4092134" y="634614"/>
            <a:ext cx="2119236" cy="830997"/>
          </a:xfrm>
          <a:prstGeom prst="rect">
            <a:avLst/>
          </a:prstGeom>
          <a:noFill/>
        </p:spPr>
        <p:txBody>
          <a:bodyPr wrap="square" rtlCol="0">
            <a:spAutoFit/>
          </a:bodyPr>
          <a:lstStyle/>
          <a:p>
            <a:pPr algn="ctr"/>
            <a:r>
              <a:rPr lang="en-US" sz="2400" b="1" dirty="0">
                <a:solidFill>
                  <a:srgbClr val="FF0000"/>
                </a:solidFill>
              </a:rPr>
              <a:t>**EXAMPLE**</a:t>
            </a:r>
          </a:p>
          <a:p>
            <a:pPr algn="ctr"/>
            <a:r>
              <a:rPr lang="en-US" sz="2400" b="1" dirty="0">
                <a:solidFill>
                  <a:srgbClr val="FF0000"/>
                </a:solidFill>
              </a:rPr>
              <a:t>Front Layout 1</a:t>
            </a:r>
          </a:p>
        </p:txBody>
      </p:sp>
      <p:sp>
        <p:nvSpPr>
          <p:cNvPr id="3" name="TextBox 2">
            <a:extLst>
              <a:ext uri="{FF2B5EF4-FFF2-40B4-BE49-F238E27FC236}">
                <a16:creationId xmlns:a16="http://schemas.microsoft.com/office/drawing/2014/main" id="{F02F7C88-8143-2CC3-54B7-D6C016FD38D2}"/>
              </a:ext>
            </a:extLst>
          </p:cNvPr>
          <p:cNvSpPr txBox="1"/>
          <p:nvPr userDrawn="1"/>
        </p:nvSpPr>
        <p:spPr>
          <a:xfrm>
            <a:off x="4122337" y="7641969"/>
            <a:ext cx="3393986" cy="1734865"/>
          </a:xfrm>
          <a:prstGeom prst="rect">
            <a:avLst/>
          </a:prstGeom>
          <a:noFill/>
        </p:spPr>
        <p:txBody>
          <a:bodyPr wrap="square">
            <a:noAutofit/>
          </a:bodyPr>
          <a:lstStyle/>
          <a:p>
            <a:r>
              <a:rPr lang="en-US" sz="1100" b="0" i="0" u="none" strike="noStrike" baseline="0" dirty="0">
                <a:latin typeface="Garamond" panose="02020404030301010803" pitchFamily="18" charset="0"/>
              </a:rPr>
              <a:t>Landslides and flooding are reoccurring environmental hazards that lead to health risks and economic burdens in the urban areas of Cincinnati, Ohio and Covington, Kentucky. Working with partners from Groundwork USA and Groundwork Ohio River Valley, the NASA DEVELOP team used satellite imagery and ancillary datasets to map landslide susceptibility and exposure, as well as identify pluvial flood vulnerability in the region.</a:t>
            </a:r>
            <a:endParaRPr lang="en-US" sz="1100" b="0" i="0" u="none" strike="noStrike" baseline="0" dirty="0">
              <a:latin typeface="Arial" panose="020B0604020202020204" pitchFamily="34" charset="0"/>
            </a:endParaRPr>
          </a:p>
        </p:txBody>
      </p:sp>
    </p:spTree>
    <p:extLst>
      <p:ext uri="{BB962C8B-B14F-4D97-AF65-F5344CB8AC3E}">
        <p14:creationId xmlns:p14="http://schemas.microsoft.com/office/powerpoint/2010/main" val="259117142"/>
      </p:ext>
    </p:extLst>
  </p:cSld>
  <p:clrMapOvr>
    <a:masterClrMapping/>
  </p:clrMapOvr>
  <p:extLst>
    <p:ext uri="{DCECCB84-F9BA-43D5-87BE-67443E8EF086}">
      <p15:sldGuideLst xmlns:p15="http://schemas.microsoft.com/office/powerpoint/2012/main">
        <p15:guide id="2" orient="horz" pos="1224" userDrawn="1">
          <p15:clr>
            <a:srgbClr val="FBAE40"/>
          </p15:clr>
        </p15:guide>
        <p15:guide id="3" orient="horz" pos="6072" userDrawn="1">
          <p15:clr>
            <a:srgbClr val="FBAE40"/>
          </p15:clr>
        </p15:guide>
        <p15:guide id="4" pos="240" userDrawn="1">
          <p15:clr>
            <a:srgbClr val="FBAE40"/>
          </p15:clr>
        </p15:guide>
        <p15:guide id="5" pos="46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ront Layout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96B3B7-67A1-4D52-8F49-074BE76D97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799" y="394133"/>
            <a:ext cx="949902" cy="809129"/>
          </a:xfrm>
          <a:prstGeom prst="rect">
            <a:avLst/>
          </a:prstGeom>
        </p:spPr>
      </p:pic>
      <p:sp>
        <p:nvSpPr>
          <p:cNvPr id="3" name="TextBox 2">
            <a:extLst>
              <a:ext uri="{FF2B5EF4-FFF2-40B4-BE49-F238E27FC236}">
                <a16:creationId xmlns:a16="http://schemas.microsoft.com/office/drawing/2014/main" id="{D32067A6-B9D9-AA30-7B4C-0DDA972FBC76}"/>
              </a:ext>
            </a:extLst>
          </p:cNvPr>
          <p:cNvSpPr txBox="1"/>
          <p:nvPr userDrawn="1"/>
        </p:nvSpPr>
        <p:spPr>
          <a:xfrm>
            <a:off x="307681" y="681565"/>
            <a:ext cx="3961555" cy="266105"/>
          </a:xfrm>
          <a:prstGeom prst="rect">
            <a:avLst/>
          </a:prstGeom>
          <a:noFill/>
        </p:spPr>
        <p:txBody>
          <a:bodyPr wrap="square" rtlCol="0">
            <a:noAutofit/>
          </a:bodyPr>
          <a:lstStyle/>
          <a:p>
            <a:pPr algn="l"/>
            <a:r>
              <a:rPr lang="en-US" sz="900" b="1" dirty="0">
                <a:latin typeface="Arial" panose="020B0604020202020204" pitchFamily="34" charset="0"/>
                <a:cs typeface="Arial" panose="020B0604020202020204" pitchFamily="34" charset="0"/>
              </a:rPr>
              <a:t>National</a:t>
            </a:r>
            <a:r>
              <a:rPr lang="en-US" sz="900" b="1" baseline="0" dirty="0">
                <a:latin typeface="Arial" panose="020B0604020202020204" pitchFamily="34" charset="0"/>
                <a:cs typeface="Arial" panose="020B0604020202020204" pitchFamily="34" charset="0"/>
              </a:rPr>
              <a:t> Aeronautics and Space Administration</a:t>
            </a:r>
            <a:endParaRPr lang="en-US" sz="900" b="1" dirty="0">
              <a:latin typeface="Arial" panose="020B0604020202020204" pitchFamily="34" charset="0"/>
              <a:cs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1B994A1D-EEFC-741A-E0FC-7838CEDAD1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Tree>
    <p:extLst>
      <p:ext uri="{BB962C8B-B14F-4D97-AF65-F5344CB8AC3E}">
        <p14:creationId xmlns:p14="http://schemas.microsoft.com/office/powerpoint/2010/main" val="2404762869"/>
      </p:ext>
    </p:extLst>
  </p:cSld>
  <p:clrMapOvr>
    <a:masterClrMapping/>
  </p:clrMapOvr>
  <p:extLst>
    <p:ext uri="{DCECCB84-F9BA-43D5-87BE-67443E8EF086}">
      <p15:sldGuideLst xmlns:p15="http://schemas.microsoft.com/office/powerpoint/2012/main">
        <p15:guide id="1" orient="horz" pos="6072" userDrawn="1">
          <p15:clr>
            <a:srgbClr val="FBAE40"/>
          </p15:clr>
        </p15:guide>
        <p15:guide id="2" pos="240" userDrawn="1">
          <p15:clr>
            <a:srgbClr val="FBAE40"/>
          </p15:clr>
        </p15:guide>
        <p15:guide id="3" pos="4656" userDrawn="1">
          <p15:clr>
            <a:srgbClr val="FBAE40"/>
          </p15:clr>
        </p15:guide>
        <p15:guide id="4" orient="horz" pos="122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ront Layout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96B3B7-67A1-4D52-8F49-074BE76D97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799" y="394133"/>
            <a:ext cx="949902" cy="809129"/>
          </a:xfrm>
          <a:prstGeom prst="rect">
            <a:avLst/>
          </a:prstGeom>
        </p:spPr>
      </p:pic>
      <p:sp>
        <p:nvSpPr>
          <p:cNvPr id="4" name="TextBox 3">
            <a:extLst>
              <a:ext uri="{FF2B5EF4-FFF2-40B4-BE49-F238E27FC236}">
                <a16:creationId xmlns:a16="http://schemas.microsoft.com/office/drawing/2014/main" id="{8305E59A-2AFA-DAB0-AF35-7A11632ED5BE}"/>
              </a:ext>
            </a:extLst>
          </p:cNvPr>
          <p:cNvSpPr txBox="1"/>
          <p:nvPr userDrawn="1"/>
        </p:nvSpPr>
        <p:spPr>
          <a:xfrm>
            <a:off x="307681" y="681565"/>
            <a:ext cx="3961555" cy="266105"/>
          </a:xfrm>
          <a:prstGeom prst="rect">
            <a:avLst/>
          </a:prstGeom>
          <a:noFill/>
        </p:spPr>
        <p:txBody>
          <a:bodyPr wrap="square" rtlCol="0">
            <a:noAutofit/>
          </a:bodyPr>
          <a:lstStyle/>
          <a:p>
            <a:pPr algn="l"/>
            <a:r>
              <a:rPr lang="en-US" sz="900" b="1" dirty="0">
                <a:latin typeface="Arial" panose="020B0604020202020204" pitchFamily="34" charset="0"/>
                <a:cs typeface="Arial" panose="020B0604020202020204" pitchFamily="34" charset="0"/>
              </a:rPr>
              <a:t>National</a:t>
            </a:r>
            <a:r>
              <a:rPr lang="en-US" sz="900" b="1" baseline="0" dirty="0">
                <a:latin typeface="Arial" panose="020B0604020202020204" pitchFamily="34" charset="0"/>
                <a:cs typeface="Arial" panose="020B0604020202020204" pitchFamily="34" charset="0"/>
              </a:rPr>
              <a:t> Aeronautics and Space Administration</a:t>
            </a:r>
            <a:endParaRPr lang="en-US" sz="900" b="1" dirty="0">
              <a:latin typeface="Arial" panose="020B0604020202020204" pitchFamily="34" charset="0"/>
              <a:cs typeface="Arial" panose="020B0604020202020204" pitchFamily="34" charset="0"/>
            </a:endParaRPr>
          </a:p>
        </p:txBody>
      </p:sp>
      <p:pic>
        <p:nvPicPr>
          <p:cNvPr id="5" name="Picture 4" descr="Icon&#10;&#10;Description automatically generated">
            <a:extLst>
              <a:ext uri="{FF2B5EF4-FFF2-40B4-BE49-F238E27FC236}">
                <a16:creationId xmlns:a16="http://schemas.microsoft.com/office/drawing/2014/main" id="{997A4674-3DE6-6426-E157-F2439F40854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Tree>
    <p:extLst>
      <p:ext uri="{BB962C8B-B14F-4D97-AF65-F5344CB8AC3E}">
        <p14:creationId xmlns:p14="http://schemas.microsoft.com/office/powerpoint/2010/main" val="2944438332"/>
      </p:ext>
    </p:extLst>
  </p:cSld>
  <p:clrMapOvr>
    <a:masterClrMapping/>
  </p:clrMapOvr>
  <p:extLst>
    <p:ext uri="{DCECCB84-F9BA-43D5-87BE-67443E8EF086}">
      <p15:sldGuideLst xmlns:p15="http://schemas.microsoft.com/office/powerpoint/2012/main">
        <p15:guide id="1" orient="horz" pos="1224" userDrawn="1">
          <p15:clr>
            <a:srgbClr val="FBAE40"/>
          </p15:clr>
        </p15:guide>
        <p15:guide id="2" orient="horz" pos="6072" userDrawn="1">
          <p15:clr>
            <a:srgbClr val="FBAE40"/>
          </p15:clr>
        </p15:guide>
        <p15:guide id="3" pos="240" userDrawn="1">
          <p15:clr>
            <a:srgbClr val="FBAE40"/>
          </p15:clr>
        </p15:guide>
        <p15:guide id="4" pos="4656"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ack Layout">
    <p:spTree>
      <p:nvGrpSpPr>
        <p:cNvPr id="1" name=""/>
        <p:cNvGrpSpPr/>
        <p:nvPr/>
      </p:nvGrpSpPr>
      <p:grpSpPr>
        <a:xfrm>
          <a:off x="0" y="0"/>
          <a:ext cx="0" cy="0"/>
          <a:chOff x="0" y="0"/>
          <a:chExt cx="0" cy="0"/>
        </a:xfrm>
      </p:grpSpPr>
      <p:pic>
        <p:nvPicPr>
          <p:cNvPr id="17" name="Picture 16" descr="Icon&#10;&#10;Description automatically generated">
            <a:extLst>
              <a:ext uri="{FF2B5EF4-FFF2-40B4-BE49-F238E27FC236}">
                <a16:creationId xmlns:a16="http://schemas.microsoft.com/office/drawing/2014/main" id="{B9DBF8E0-84BE-485B-96ED-95D1002070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8889" y="5164359"/>
            <a:ext cx="2002549" cy="311636"/>
          </a:xfrm>
          <a:prstGeom prst="rect">
            <a:avLst/>
          </a:prstGeom>
        </p:spPr>
      </p:pic>
      <p:sp>
        <p:nvSpPr>
          <p:cNvPr id="18" name="Rectangle 17" hidden="1">
            <a:extLst>
              <a:ext uri="{FF2B5EF4-FFF2-40B4-BE49-F238E27FC236}">
                <a16:creationId xmlns:a16="http://schemas.microsoft.com/office/drawing/2014/main" id="{E9D56DCF-D79B-49F2-B1E2-C41642E3B244}"/>
              </a:ext>
            </a:extLst>
          </p:cNvPr>
          <p:cNvSpPr/>
          <p:nvPr userDrawn="1"/>
        </p:nvSpPr>
        <p:spPr>
          <a:xfrm>
            <a:off x="0" y="8153104"/>
            <a:ext cx="7772400" cy="1905294"/>
          </a:xfrm>
          <a:prstGeom prst="rect">
            <a:avLst/>
          </a:prstGeom>
          <a:solidFill>
            <a:srgbClr val="3550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22B1020-0716-4BFA-8501-4B0D6AAAD038}"/>
              </a:ext>
            </a:extLst>
          </p:cNvPr>
          <p:cNvSpPr txBox="1"/>
          <p:nvPr userDrawn="1"/>
        </p:nvSpPr>
        <p:spPr>
          <a:xfrm>
            <a:off x="244369" y="9451083"/>
            <a:ext cx="1054034" cy="215444"/>
          </a:xfrm>
          <a:prstGeom prst="rect">
            <a:avLst/>
          </a:prstGeom>
          <a:noFill/>
        </p:spPr>
        <p:txBody>
          <a:bodyPr wrap="square">
            <a:spAutoFit/>
          </a:bodyPr>
          <a:lstStyle/>
          <a:p>
            <a:pPr marR="0" algn="l" rtl="0"/>
            <a:r>
              <a:rPr lang="en-US" sz="800" b="1" i="0" u="none" strike="noStrike" baseline="0" dirty="0">
                <a:solidFill>
                  <a:schemeClr val="tx1"/>
                </a:solidFill>
                <a:latin typeface="HelveticaNeueLT Std" panose="020B0804020202020204" pitchFamily="34" charset="0"/>
              </a:rPr>
              <a:t>www.nasa.gov</a:t>
            </a:r>
          </a:p>
        </p:txBody>
      </p:sp>
      <p:sp>
        <p:nvSpPr>
          <p:cNvPr id="23" name="TextBox 22">
            <a:extLst>
              <a:ext uri="{FF2B5EF4-FFF2-40B4-BE49-F238E27FC236}">
                <a16:creationId xmlns:a16="http://schemas.microsoft.com/office/drawing/2014/main" id="{186E6889-067B-491C-B076-1BF6F998DD7E}"/>
              </a:ext>
            </a:extLst>
          </p:cNvPr>
          <p:cNvSpPr txBox="1"/>
          <p:nvPr userDrawn="1"/>
        </p:nvSpPr>
        <p:spPr>
          <a:xfrm>
            <a:off x="244369" y="9608492"/>
            <a:ext cx="1065795" cy="184666"/>
          </a:xfrm>
          <a:prstGeom prst="rect">
            <a:avLst/>
          </a:prstGeom>
          <a:noFill/>
        </p:spPr>
        <p:txBody>
          <a:bodyPr wrap="square">
            <a:spAutoFit/>
          </a:bodyPr>
          <a:lstStyle/>
          <a:p>
            <a:pPr marR="0" algn="l" rtl="0"/>
            <a:r>
              <a:rPr lang="en-US" sz="600" b="0" i="0" u="none" strike="noStrike" baseline="0" dirty="0">
                <a:solidFill>
                  <a:schemeClr val="tx1"/>
                </a:solidFill>
                <a:latin typeface="Helvetica" pitchFamily="2" charset="0"/>
              </a:rPr>
              <a:t>NP-0000-00-000-LaRC</a:t>
            </a:r>
          </a:p>
        </p:txBody>
      </p:sp>
      <p:sp>
        <p:nvSpPr>
          <p:cNvPr id="26" name="TextBox 25">
            <a:extLst>
              <a:ext uri="{FF2B5EF4-FFF2-40B4-BE49-F238E27FC236}">
                <a16:creationId xmlns:a16="http://schemas.microsoft.com/office/drawing/2014/main" id="{12E1B86C-E9BD-4127-8E90-E6EB36250540}"/>
              </a:ext>
            </a:extLst>
          </p:cNvPr>
          <p:cNvSpPr txBox="1"/>
          <p:nvPr userDrawn="1"/>
        </p:nvSpPr>
        <p:spPr>
          <a:xfrm>
            <a:off x="236909" y="7100378"/>
            <a:ext cx="3616713" cy="830006"/>
          </a:xfrm>
          <a:prstGeom prst="rect">
            <a:avLst/>
          </a:prstGeom>
          <a:noFill/>
          <a:ln>
            <a:noFill/>
          </a:ln>
        </p:spPr>
        <p:txBody>
          <a:bodyPr wrap="square" numCol="1" spcCol="182880" rtlCol="0">
            <a:noAutofit/>
          </a:bodyPr>
          <a:lstStyle/>
          <a:p>
            <a:pPr>
              <a:spcBef>
                <a:spcPts val="1200"/>
              </a:spcBef>
            </a:pPr>
            <a:r>
              <a:rPr lang="en-US" sz="1600" b="1" dirty="0">
                <a:solidFill>
                  <a:srgbClr val="075294"/>
                </a:solidFill>
                <a:latin typeface="Century Gothic" panose="020B0502020202020204" pitchFamily="34" charset="0"/>
              </a:rPr>
              <a:t>Interested in joining DEVELOP?</a:t>
            </a:r>
            <a:r>
              <a:rPr lang="en-US" sz="1600" b="1" dirty="0">
                <a:solidFill>
                  <a:srgbClr val="075294"/>
                </a:solidFill>
                <a:latin typeface="Garamond" panose="02020404030301010803" pitchFamily="18" charset="0"/>
              </a:rPr>
              <a:t> </a:t>
            </a:r>
          </a:p>
          <a:p>
            <a:r>
              <a:rPr lang="en-US" sz="1050" dirty="0">
                <a:solidFill>
                  <a:schemeClr val="tx1"/>
                </a:solidFill>
                <a:latin typeface="Garamond" panose="02020404030301010803" pitchFamily="18" charset="0"/>
              </a:rPr>
              <a:t>Apply to participate at one of the DEVELOP locations. For more information on eligibility and a full list of locations, visit us online at </a:t>
            </a:r>
            <a:r>
              <a:rPr lang="en-US" sz="1050" b="1" dirty="0">
                <a:solidFill>
                  <a:schemeClr val="tx1"/>
                </a:solidFill>
                <a:latin typeface="Garamond" panose="02020404030301010803" pitchFamily="18" charset="0"/>
              </a:rPr>
              <a:t>https://appliedsciences.nasa.gov/nasadevelop/apply</a:t>
            </a:r>
            <a:r>
              <a:rPr lang="en-US" sz="1100" b="1" dirty="0">
                <a:solidFill>
                  <a:schemeClr val="tx1"/>
                </a:solidFill>
                <a:latin typeface="Garamond" panose="02020404030301010803" pitchFamily="18" charset="0"/>
              </a:rPr>
              <a:t>.</a:t>
            </a:r>
            <a:endParaRPr lang="en-US" sz="1200" dirty="0">
              <a:solidFill>
                <a:schemeClr val="tx1"/>
              </a:solidFill>
              <a:latin typeface="Garamond" panose="02020404030301010803" pitchFamily="18" charset="0"/>
            </a:endParaRPr>
          </a:p>
        </p:txBody>
      </p:sp>
      <p:sp>
        <p:nvSpPr>
          <p:cNvPr id="31" name="Rectangle 30">
            <a:extLst>
              <a:ext uri="{FF2B5EF4-FFF2-40B4-BE49-F238E27FC236}">
                <a16:creationId xmlns:a16="http://schemas.microsoft.com/office/drawing/2014/main" id="{92A49B36-D335-4B15-92CE-AE3D358AEAC6}"/>
              </a:ext>
            </a:extLst>
          </p:cNvPr>
          <p:cNvSpPr/>
          <p:nvPr userDrawn="1"/>
        </p:nvSpPr>
        <p:spPr>
          <a:xfrm>
            <a:off x="1769993" y="9351056"/>
            <a:ext cx="5773807"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
        <p:nvSpPr>
          <p:cNvPr id="54" name="TextBox 53">
            <a:extLst>
              <a:ext uri="{FF2B5EF4-FFF2-40B4-BE49-F238E27FC236}">
                <a16:creationId xmlns:a16="http://schemas.microsoft.com/office/drawing/2014/main" id="{3904520A-3CE4-48F7-AE78-C704E68E9C82}"/>
              </a:ext>
            </a:extLst>
          </p:cNvPr>
          <p:cNvSpPr txBox="1"/>
          <p:nvPr userDrawn="1"/>
        </p:nvSpPr>
        <p:spPr>
          <a:xfrm>
            <a:off x="228600" y="5666128"/>
            <a:ext cx="3616713" cy="1249357"/>
          </a:xfrm>
          <a:prstGeom prst="rect">
            <a:avLst/>
          </a:prstGeom>
          <a:noFill/>
          <a:ln>
            <a:noFill/>
          </a:ln>
        </p:spPr>
        <p:txBody>
          <a:bodyPr wrap="square" rtlCol="0">
            <a:noAutofit/>
          </a:bodyPr>
          <a:lstStyle/>
          <a:p>
            <a:pPr marL="0"/>
            <a:r>
              <a:rPr lang="en-US" sz="1600" b="1" dirty="0">
                <a:solidFill>
                  <a:srgbClr val="075294"/>
                </a:solidFill>
                <a:latin typeface="Century Gothic" panose="020B0502020202020204" pitchFamily="34" charset="0"/>
              </a:rPr>
              <a:t>What is DEVELOP?</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050" dirty="0">
                <a:solidFill>
                  <a:schemeClr val="tx1"/>
                </a:solidFill>
                <a:latin typeface="Garamond" panose="02020404030301010803" pitchFamily="18" charset="0"/>
              </a:rPr>
              <a:t>Part of NASA’s Applied Sciences Program, DEVELOP conducts feasibility studies that bridge the gap between Earth science information and society. DEVELOP works with communities and organizations to address environmental and policy concerns through 10-week projects that help both participants and partners learn more about using geospatial information. </a:t>
            </a:r>
          </a:p>
          <a:p>
            <a:pPr marL="0"/>
            <a:endParaRPr lang="en-US" sz="1600" b="1" dirty="0">
              <a:solidFill>
                <a:srgbClr val="236F99"/>
              </a:solidFill>
              <a:latin typeface="Century Gothic" panose="020B0502020202020204" pitchFamily="34" charset="0"/>
            </a:endParaRPr>
          </a:p>
        </p:txBody>
      </p:sp>
      <p:sp>
        <p:nvSpPr>
          <p:cNvPr id="32" name="Rectangle 31">
            <a:extLst>
              <a:ext uri="{FF2B5EF4-FFF2-40B4-BE49-F238E27FC236}">
                <a16:creationId xmlns:a16="http://schemas.microsoft.com/office/drawing/2014/main" id="{168E21E7-876B-4D29-95B4-89008D2CF76D}"/>
              </a:ext>
            </a:extLst>
          </p:cNvPr>
          <p:cNvSpPr/>
          <p:nvPr/>
        </p:nvSpPr>
        <p:spPr>
          <a:xfrm>
            <a:off x="717677" y="8328107"/>
            <a:ext cx="823835" cy="8238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QR Code for the NASA Applied Science Website&#10;&#10;https://appliedsciences.nasa.gov/nasadevelop">
            <a:extLst>
              <a:ext uri="{FF2B5EF4-FFF2-40B4-BE49-F238E27FC236}">
                <a16:creationId xmlns:a16="http://schemas.microsoft.com/office/drawing/2014/main" id="{9E4612E1-CF1A-4B17-B97A-12DD336AE9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886" y="8159693"/>
            <a:ext cx="1070359" cy="1051581"/>
          </a:xfrm>
          <a:prstGeom prst="rect">
            <a:avLst/>
          </a:prstGeom>
        </p:spPr>
      </p:pic>
      <p:grpSp>
        <p:nvGrpSpPr>
          <p:cNvPr id="5" name="Group 4">
            <a:extLst>
              <a:ext uri="{FF2B5EF4-FFF2-40B4-BE49-F238E27FC236}">
                <a16:creationId xmlns:a16="http://schemas.microsoft.com/office/drawing/2014/main" id="{920D0564-6BED-02E0-5E27-E1987279CF7F}"/>
              </a:ext>
            </a:extLst>
          </p:cNvPr>
          <p:cNvGrpSpPr/>
          <p:nvPr userDrawn="1"/>
        </p:nvGrpSpPr>
        <p:grpSpPr>
          <a:xfrm>
            <a:off x="4269166" y="5655835"/>
            <a:ext cx="3153004" cy="2431109"/>
            <a:chOff x="4406565" y="5760821"/>
            <a:chExt cx="3153004" cy="2431109"/>
          </a:xfrm>
        </p:grpSpPr>
        <p:pic>
          <p:nvPicPr>
            <p:cNvPr id="70" name="Picture 69">
              <a:extLst>
                <a:ext uri="{FF2B5EF4-FFF2-40B4-BE49-F238E27FC236}">
                  <a16:creationId xmlns:a16="http://schemas.microsoft.com/office/drawing/2014/main" id="{F738A48A-1FF5-41C6-8C83-0064E654773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415482" y="6132295"/>
              <a:ext cx="3144087" cy="2059635"/>
            </a:xfrm>
            <a:prstGeom prst="rect">
              <a:avLst/>
            </a:prstGeom>
            <a:ln>
              <a:noFill/>
            </a:ln>
            <a:effectLst>
              <a:outerShdw blurRad="12700" algn="ctr" rotWithShape="0">
                <a:prstClr val="black">
                  <a:alpha val="82000"/>
                </a:prstClr>
              </a:outerShdw>
            </a:effectLst>
          </p:spPr>
        </p:pic>
        <p:sp>
          <p:nvSpPr>
            <p:cNvPr id="43" name="TextBox 42">
              <a:extLst>
                <a:ext uri="{FF2B5EF4-FFF2-40B4-BE49-F238E27FC236}">
                  <a16:creationId xmlns:a16="http://schemas.microsoft.com/office/drawing/2014/main" id="{2D3A9EC9-DC0E-46A0-AA83-D9893963CB69}"/>
                </a:ext>
              </a:extLst>
            </p:cNvPr>
            <p:cNvSpPr txBox="1"/>
            <p:nvPr userDrawn="1"/>
          </p:nvSpPr>
          <p:spPr>
            <a:xfrm>
              <a:off x="4406565" y="5760821"/>
              <a:ext cx="3104521" cy="444506"/>
            </a:xfrm>
            <a:prstGeom prst="rect">
              <a:avLst/>
            </a:prstGeom>
            <a:noFill/>
            <a:ln>
              <a:noFill/>
            </a:ln>
          </p:spPr>
          <p:txBody>
            <a:bodyPr wrap="square" rtlCol="0">
              <a:noAutofit/>
            </a:bodyPr>
            <a:lstStyle/>
            <a:p>
              <a:pPr marL="0" algn="ctr"/>
              <a:r>
                <a:rPr lang="en-US" sz="2000" b="1" dirty="0">
                  <a:solidFill>
                    <a:srgbClr val="075294"/>
                  </a:solidFill>
                  <a:latin typeface="Century Gothic" panose="020B0502020202020204" pitchFamily="34" charset="0"/>
                </a:rPr>
                <a:t>DEVELOP </a:t>
              </a:r>
              <a:r>
                <a:rPr lang="en-US" sz="2000" b="0" dirty="0">
                  <a:solidFill>
                    <a:srgbClr val="075294"/>
                  </a:solidFill>
                  <a:latin typeface="Century Gothic" panose="020B0502020202020204" pitchFamily="34" charset="0"/>
                </a:rPr>
                <a:t>LOCATIONS</a:t>
              </a:r>
            </a:p>
          </p:txBody>
        </p:sp>
      </p:grpSp>
      <p:pic>
        <p:nvPicPr>
          <p:cNvPr id="8" name="Picture 7" descr="A picture containing logo&#10;&#10;Description automatically generated">
            <a:extLst>
              <a:ext uri="{FF2B5EF4-FFF2-40B4-BE49-F238E27FC236}">
                <a16:creationId xmlns:a16="http://schemas.microsoft.com/office/drawing/2014/main" id="{5876AD94-2FEA-E395-D9F9-1F316125034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710716" y="8235945"/>
            <a:ext cx="884205" cy="884205"/>
          </a:xfrm>
          <a:prstGeom prst="rect">
            <a:avLst/>
          </a:prstGeom>
        </p:spPr>
      </p:pic>
      <p:sp>
        <p:nvSpPr>
          <p:cNvPr id="9" name="TextBox 8">
            <a:extLst>
              <a:ext uri="{FF2B5EF4-FFF2-40B4-BE49-F238E27FC236}">
                <a16:creationId xmlns:a16="http://schemas.microsoft.com/office/drawing/2014/main" id="{7E464759-8C46-C958-7D10-286F49ECA0D9}"/>
              </a:ext>
            </a:extLst>
          </p:cNvPr>
          <p:cNvSpPr txBox="1"/>
          <p:nvPr userDrawn="1"/>
        </p:nvSpPr>
        <p:spPr>
          <a:xfrm>
            <a:off x="4509471" y="8462358"/>
            <a:ext cx="3021356" cy="569146"/>
          </a:xfrm>
          <a:prstGeom prst="rect">
            <a:avLst/>
          </a:prstGeom>
          <a:noFill/>
          <a:ln>
            <a:noFill/>
          </a:ln>
        </p:spPr>
        <p:txBody>
          <a:bodyPr wrap="square" rtlCol="0">
            <a:noAutofit/>
          </a:bodyPr>
          <a:lstStyle/>
          <a:p>
            <a:pPr marL="0"/>
            <a:r>
              <a:rPr lang="en-US" sz="1400" b="1" dirty="0">
                <a:solidFill>
                  <a:srgbClr val="236F99"/>
                </a:solidFill>
                <a:latin typeface="Century Gothic" panose="020B0502020202020204" pitchFamily="34" charset="0"/>
              </a:rPr>
              <a:t>Celebrating 25 Years of DEVELOP</a:t>
            </a:r>
          </a:p>
          <a:p>
            <a:pPr marL="0"/>
            <a:r>
              <a:rPr lang="en-US" sz="1400" b="1" dirty="0">
                <a:solidFill>
                  <a:srgbClr val="236F99"/>
                </a:solidFill>
                <a:latin typeface="Century Gothic" panose="020B0502020202020204" pitchFamily="34" charset="0"/>
              </a:rPr>
              <a:t># (social media tag option?)</a:t>
            </a:r>
          </a:p>
        </p:txBody>
      </p:sp>
      <p:grpSp>
        <p:nvGrpSpPr>
          <p:cNvPr id="25" name="Group 24">
            <a:extLst>
              <a:ext uri="{FF2B5EF4-FFF2-40B4-BE49-F238E27FC236}">
                <a16:creationId xmlns:a16="http://schemas.microsoft.com/office/drawing/2014/main" id="{066B0306-1DAC-DEC9-44B7-B6BBAD9FEAE5}"/>
              </a:ext>
            </a:extLst>
          </p:cNvPr>
          <p:cNvGrpSpPr/>
          <p:nvPr userDrawn="1"/>
        </p:nvGrpSpPr>
        <p:grpSpPr>
          <a:xfrm>
            <a:off x="1340576" y="8344047"/>
            <a:ext cx="2479762" cy="784169"/>
            <a:chOff x="1158490" y="8407491"/>
            <a:chExt cx="2479762" cy="784169"/>
          </a:xfrm>
        </p:grpSpPr>
        <p:pic>
          <p:nvPicPr>
            <p:cNvPr id="7" name="Picture 6" descr="Icon&#10;&#10;Description automatically generated">
              <a:extLst>
                <a:ext uri="{FF2B5EF4-FFF2-40B4-BE49-F238E27FC236}">
                  <a16:creationId xmlns:a16="http://schemas.microsoft.com/office/drawing/2014/main" id="{E7AD5BF5-C58B-4250-8B11-9D452BDC422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3984" t="13409" r="17272"/>
            <a:stretch/>
          </p:blipFill>
          <p:spPr>
            <a:xfrm>
              <a:off x="1172386" y="8407491"/>
              <a:ext cx="209637" cy="228852"/>
            </a:xfrm>
            <a:prstGeom prst="ellipse">
              <a:avLst/>
            </a:prstGeom>
          </p:spPr>
        </p:pic>
        <p:pic>
          <p:nvPicPr>
            <p:cNvPr id="11" name="Picture 10" descr="Icon&#10;&#10;Description automatically generated">
              <a:extLst>
                <a:ext uri="{FF2B5EF4-FFF2-40B4-BE49-F238E27FC236}">
                  <a16:creationId xmlns:a16="http://schemas.microsoft.com/office/drawing/2014/main" id="{CF35C78E-1AB2-4397-A423-D4CD16E2964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7600" t="6871" r="5143" b="7603"/>
            <a:stretch/>
          </p:blipFill>
          <p:spPr>
            <a:xfrm>
              <a:off x="1158490" y="8680546"/>
              <a:ext cx="235048" cy="226038"/>
            </a:xfrm>
            <a:prstGeom prst="ellipse">
              <a:avLst/>
            </a:prstGeom>
          </p:spPr>
        </p:pic>
        <p:pic>
          <p:nvPicPr>
            <p:cNvPr id="13" name="Picture 12">
              <a:extLst>
                <a:ext uri="{FF2B5EF4-FFF2-40B4-BE49-F238E27FC236}">
                  <a16:creationId xmlns:a16="http://schemas.microsoft.com/office/drawing/2014/main" id="{05545840-15A6-4521-9872-7725F6B007C8}"/>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10604" t="11999" r="5677" b="9829"/>
            <a:stretch/>
          </p:blipFill>
          <p:spPr>
            <a:xfrm>
              <a:off x="1161161" y="8999512"/>
              <a:ext cx="225519" cy="166873"/>
            </a:xfrm>
            <a:prstGeom prst="roundRect">
              <a:avLst/>
            </a:prstGeom>
          </p:spPr>
        </p:pic>
        <p:sp>
          <p:nvSpPr>
            <p:cNvPr id="16" name="TextBox 15">
              <a:extLst>
                <a:ext uri="{FF2B5EF4-FFF2-40B4-BE49-F238E27FC236}">
                  <a16:creationId xmlns:a16="http://schemas.microsoft.com/office/drawing/2014/main" id="{F10B0DBE-6C72-CAB6-2127-19CD119A8592}"/>
                </a:ext>
              </a:extLst>
            </p:cNvPr>
            <p:cNvSpPr txBox="1"/>
            <p:nvPr userDrawn="1"/>
          </p:nvSpPr>
          <p:spPr>
            <a:xfrm>
              <a:off x="1344490" y="8412724"/>
              <a:ext cx="1478675" cy="230832"/>
            </a:xfrm>
            <a:prstGeom prst="rect">
              <a:avLst/>
            </a:prstGeom>
            <a:noFill/>
          </p:spPr>
          <p:txBody>
            <a:bodyPr wrap="square">
              <a:spAutoFit/>
            </a:bodyPr>
            <a:lstStyle/>
            <a:p>
              <a:r>
                <a:rPr lang="en-US" sz="900" b="1" dirty="0"/>
                <a:t>twitter.com/</a:t>
              </a:r>
              <a:r>
                <a:rPr lang="en-US" sz="900" b="1" dirty="0" err="1"/>
                <a:t>nasa_develop</a:t>
              </a:r>
              <a:endParaRPr lang="en-US" sz="900" b="1" dirty="0"/>
            </a:p>
          </p:txBody>
        </p:sp>
        <p:sp>
          <p:nvSpPr>
            <p:cNvPr id="20" name="TextBox 19">
              <a:extLst>
                <a:ext uri="{FF2B5EF4-FFF2-40B4-BE49-F238E27FC236}">
                  <a16:creationId xmlns:a16="http://schemas.microsoft.com/office/drawing/2014/main" id="{1D2B0F2D-084D-D7CD-6ECD-6C9015230DA7}"/>
                </a:ext>
              </a:extLst>
            </p:cNvPr>
            <p:cNvSpPr txBox="1"/>
            <p:nvPr userDrawn="1"/>
          </p:nvSpPr>
          <p:spPr>
            <a:xfrm>
              <a:off x="1345425" y="8689653"/>
              <a:ext cx="2100596" cy="230832"/>
            </a:xfrm>
            <a:prstGeom prst="rect">
              <a:avLst/>
            </a:prstGeom>
            <a:noFill/>
          </p:spPr>
          <p:txBody>
            <a:bodyPr wrap="square">
              <a:spAutoFit/>
            </a:bodyPr>
            <a:lstStyle/>
            <a:p>
              <a:r>
                <a:rPr lang="en-US" sz="900" b="1" dirty="0"/>
                <a:t>facebook.com/</a:t>
              </a:r>
              <a:r>
                <a:rPr lang="en-US" sz="900" b="1" dirty="0" err="1"/>
                <a:t>developnationalprogram</a:t>
              </a:r>
              <a:endParaRPr lang="en-US" sz="900" b="1" dirty="0"/>
            </a:p>
          </p:txBody>
        </p:sp>
        <p:sp>
          <p:nvSpPr>
            <p:cNvPr id="24" name="TextBox 23">
              <a:extLst>
                <a:ext uri="{FF2B5EF4-FFF2-40B4-BE49-F238E27FC236}">
                  <a16:creationId xmlns:a16="http://schemas.microsoft.com/office/drawing/2014/main" id="{6A93BD76-68A1-AA04-1B6C-95B054568751}"/>
                </a:ext>
              </a:extLst>
            </p:cNvPr>
            <p:cNvSpPr txBox="1"/>
            <p:nvPr userDrawn="1"/>
          </p:nvSpPr>
          <p:spPr>
            <a:xfrm>
              <a:off x="1349324" y="8960828"/>
              <a:ext cx="2288928" cy="230832"/>
            </a:xfrm>
            <a:prstGeom prst="rect">
              <a:avLst/>
            </a:prstGeom>
            <a:noFill/>
          </p:spPr>
          <p:txBody>
            <a:bodyPr wrap="square">
              <a:spAutoFit/>
            </a:bodyPr>
            <a:lstStyle/>
            <a:p>
              <a:r>
                <a:rPr lang="en-US" sz="900" b="1" dirty="0"/>
                <a:t>youtube.com/user/NASADEVELOP/featured</a:t>
              </a:r>
            </a:p>
          </p:txBody>
        </p:sp>
      </p:grpSp>
      <p:sp>
        <p:nvSpPr>
          <p:cNvPr id="27" name="TextBox 26">
            <a:extLst>
              <a:ext uri="{FF2B5EF4-FFF2-40B4-BE49-F238E27FC236}">
                <a16:creationId xmlns:a16="http://schemas.microsoft.com/office/drawing/2014/main" id="{9D9938B0-5A41-6630-FA35-BD90DCB9E638}"/>
              </a:ext>
            </a:extLst>
          </p:cNvPr>
          <p:cNvSpPr txBox="1"/>
          <p:nvPr userDrawn="1"/>
        </p:nvSpPr>
        <p:spPr>
          <a:xfrm>
            <a:off x="245392" y="8054484"/>
            <a:ext cx="1347507" cy="235319"/>
          </a:xfrm>
          <a:prstGeom prst="rect">
            <a:avLst/>
          </a:prstGeom>
          <a:noFill/>
          <a:ln>
            <a:noFill/>
          </a:ln>
        </p:spPr>
        <p:txBody>
          <a:bodyPr wrap="square" rtlCol="0">
            <a:noAutofit/>
          </a:bodyPr>
          <a:lstStyle/>
          <a:p>
            <a:r>
              <a:rPr lang="en-US" sz="800" b="1" dirty="0">
                <a:solidFill>
                  <a:schemeClr val="tx1"/>
                </a:solidFill>
                <a:latin typeface="Century Gothic" panose="020B0502020202020204" pitchFamily="34" charset="0"/>
              </a:rPr>
              <a:t>VISIT OUR WEBSITE!</a:t>
            </a:r>
          </a:p>
        </p:txBody>
      </p:sp>
      <p:sp>
        <p:nvSpPr>
          <p:cNvPr id="30" name="TextBox 29">
            <a:extLst>
              <a:ext uri="{FF2B5EF4-FFF2-40B4-BE49-F238E27FC236}">
                <a16:creationId xmlns:a16="http://schemas.microsoft.com/office/drawing/2014/main" id="{A5E82DBC-E616-86F3-95A2-4CED9654F91A}"/>
              </a:ext>
            </a:extLst>
          </p:cNvPr>
          <p:cNvSpPr txBox="1"/>
          <p:nvPr userDrawn="1"/>
        </p:nvSpPr>
        <p:spPr>
          <a:xfrm>
            <a:off x="200117" y="4804187"/>
            <a:ext cx="2283865" cy="344645"/>
          </a:xfrm>
          <a:prstGeom prst="rect">
            <a:avLst/>
          </a:prstGeom>
          <a:noFill/>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75294"/>
                </a:solidFill>
                <a:effectLst/>
                <a:uLnTx/>
                <a:uFillTx/>
                <a:latin typeface="Century Gothic" panose="020B0502020202020204" pitchFamily="34" charset="0"/>
                <a:ea typeface="+mn-ea"/>
                <a:cs typeface="+mn-cs"/>
              </a:rPr>
              <a:t>Learn More About</a:t>
            </a:r>
            <a:endParaRPr lang="en-US" sz="1050" b="1" dirty="0">
              <a:solidFill>
                <a:srgbClr val="075294"/>
              </a:solidFill>
              <a:latin typeface="Garamond" panose="02020404030301010803" pitchFamily="18" charset="0"/>
            </a:endParaRPr>
          </a:p>
        </p:txBody>
      </p:sp>
      <p:sp>
        <p:nvSpPr>
          <p:cNvPr id="45" name="Rectangle 44">
            <a:extLst>
              <a:ext uri="{FF2B5EF4-FFF2-40B4-BE49-F238E27FC236}">
                <a16:creationId xmlns:a16="http://schemas.microsoft.com/office/drawing/2014/main" id="{27DF729C-639D-DA7D-5E71-73A09B3E84EC}"/>
              </a:ext>
            </a:extLst>
          </p:cNvPr>
          <p:cNvSpPr/>
          <p:nvPr userDrawn="1"/>
        </p:nvSpPr>
        <p:spPr>
          <a:xfrm>
            <a:off x="2483982" y="4899050"/>
            <a:ext cx="4938188" cy="10390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15D2350-DF1F-4E94-600B-D8E8DD8EC74C}"/>
              </a:ext>
            </a:extLst>
          </p:cNvPr>
          <p:cNvSpPr/>
          <p:nvPr userDrawn="1"/>
        </p:nvSpPr>
        <p:spPr>
          <a:xfrm>
            <a:off x="2483347" y="5029200"/>
            <a:ext cx="603504" cy="477634"/>
          </a:xfrm>
          <a:prstGeom prst="rect">
            <a:avLst/>
          </a:prstGeom>
          <a:blipFill>
            <a:blip r:embed="rId9"/>
            <a:stretch>
              <a:fillRect l="-25545" t="-24707" r="-105855" b="-4836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6DE37E4-CEE6-18E4-0546-1A387220FED5}"/>
              </a:ext>
            </a:extLst>
          </p:cNvPr>
          <p:cNvSpPr/>
          <p:nvPr userDrawn="1"/>
        </p:nvSpPr>
        <p:spPr>
          <a:xfrm>
            <a:off x="3104359" y="5029200"/>
            <a:ext cx="603504" cy="477634"/>
          </a:xfrm>
          <a:prstGeom prst="rect">
            <a:avLst/>
          </a:prstGeom>
          <a:blipFill>
            <a:blip r:embed="rId10"/>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A5C82A4-7B99-F48C-0F8E-179979A0A76A}"/>
              </a:ext>
            </a:extLst>
          </p:cNvPr>
          <p:cNvSpPr/>
          <p:nvPr userDrawn="1"/>
        </p:nvSpPr>
        <p:spPr>
          <a:xfrm>
            <a:off x="3725371" y="5029200"/>
            <a:ext cx="603504" cy="477634"/>
          </a:xfrm>
          <a:prstGeom prst="rect">
            <a:avLst/>
          </a:prstGeom>
          <a:blipFill>
            <a:blip r:embed="rId11"/>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2FADF29-3082-C351-FC65-2A0865F4B3CF}"/>
              </a:ext>
            </a:extLst>
          </p:cNvPr>
          <p:cNvSpPr/>
          <p:nvPr userDrawn="1"/>
        </p:nvSpPr>
        <p:spPr>
          <a:xfrm>
            <a:off x="4346383" y="5029200"/>
            <a:ext cx="603504" cy="477634"/>
          </a:xfrm>
          <a:prstGeom prst="rect">
            <a:avLst/>
          </a:prstGeom>
          <a:blipFill>
            <a:blip r:embed="rId12"/>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79383AA-A07E-673B-0B28-DA4185E4F86B}"/>
              </a:ext>
            </a:extLst>
          </p:cNvPr>
          <p:cNvSpPr/>
          <p:nvPr userDrawn="1"/>
        </p:nvSpPr>
        <p:spPr>
          <a:xfrm>
            <a:off x="4967395" y="5029200"/>
            <a:ext cx="603504" cy="477634"/>
          </a:xfrm>
          <a:prstGeom prst="rect">
            <a:avLst/>
          </a:prstGeom>
          <a:blipFill>
            <a:blip r:embed="rId13"/>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0F2E316-664A-5E88-CEEB-E440B1C6C00A}"/>
              </a:ext>
            </a:extLst>
          </p:cNvPr>
          <p:cNvSpPr/>
          <p:nvPr userDrawn="1"/>
        </p:nvSpPr>
        <p:spPr>
          <a:xfrm>
            <a:off x="5588407" y="5029200"/>
            <a:ext cx="603504" cy="477634"/>
          </a:xfrm>
          <a:prstGeom prst="rect">
            <a:avLst/>
          </a:prstGeom>
          <a:blipFill>
            <a:blip r:embed="rId14"/>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17DA5CC-7FC2-ABF1-2ADA-EC6E04F302D6}"/>
              </a:ext>
            </a:extLst>
          </p:cNvPr>
          <p:cNvSpPr/>
          <p:nvPr userDrawn="1"/>
        </p:nvSpPr>
        <p:spPr>
          <a:xfrm>
            <a:off x="6209419" y="5029200"/>
            <a:ext cx="603504" cy="477634"/>
          </a:xfrm>
          <a:prstGeom prst="rect">
            <a:avLst/>
          </a:prstGeom>
          <a:blipFill>
            <a:blip r:embed="rId15"/>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1AFFE7F5-6F11-5E92-2CB1-FA77DA3F8185}"/>
              </a:ext>
            </a:extLst>
          </p:cNvPr>
          <p:cNvSpPr/>
          <p:nvPr userDrawn="1"/>
        </p:nvSpPr>
        <p:spPr>
          <a:xfrm>
            <a:off x="6830429" y="5029200"/>
            <a:ext cx="591741" cy="477634"/>
          </a:xfrm>
          <a:prstGeom prst="rect">
            <a:avLst/>
          </a:prstGeom>
          <a:blipFill dpi="0" rotWithShape="0">
            <a:blip r:embed="rId16">
              <a:extLst>
                <a:ext uri="{28A0092B-C50C-407E-A947-70E740481C1C}">
                  <a14:useLocalDpi xmlns:a14="http://schemas.microsoft.com/office/drawing/2010/main" val="0"/>
                </a:ext>
              </a:extLst>
            </a:blip>
            <a:srcRect/>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2563202"/>
      </p:ext>
    </p:extLst>
  </p:cSld>
  <p:clrMapOvr>
    <a:masterClrMapping/>
  </p:clrMapOvr>
  <p:extLst>
    <p:ext uri="{DCECCB84-F9BA-43D5-87BE-67443E8EF086}">
      <p15:sldGuideLst xmlns:p15="http://schemas.microsoft.com/office/powerpoint/2012/main">
        <p15:guide id="1" orient="horz" pos="240" userDrawn="1">
          <p15:clr>
            <a:srgbClr val="FBAE40"/>
          </p15:clr>
        </p15:guide>
        <p15:guide id="2" pos="192" userDrawn="1">
          <p15:clr>
            <a:srgbClr val="FBAE40"/>
          </p15:clr>
        </p15:guide>
        <p15:guide id="3" pos="4680" userDrawn="1">
          <p15:clr>
            <a:srgbClr val="FBAE40"/>
          </p15:clr>
        </p15:guide>
        <p15:guide id="4" orient="horz" pos="292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AMPLE _Front Layout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96B3B7-67A1-4D52-8F49-074BE76D97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799" y="394133"/>
            <a:ext cx="949902" cy="809129"/>
          </a:xfrm>
          <a:prstGeom prst="rect">
            <a:avLst/>
          </a:prstGeom>
        </p:spPr>
      </p:pic>
      <p:sp>
        <p:nvSpPr>
          <p:cNvPr id="46" name="TextBox 45">
            <a:extLst>
              <a:ext uri="{FF2B5EF4-FFF2-40B4-BE49-F238E27FC236}">
                <a16:creationId xmlns:a16="http://schemas.microsoft.com/office/drawing/2014/main" id="{8BA86035-C53A-4496-8854-A63233F80C55}"/>
              </a:ext>
            </a:extLst>
          </p:cNvPr>
          <p:cNvSpPr txBox="1"/>
          <p:nvPr userDrawn="1"/>
        </p:nvSpPr>
        <p:spPr>
          <a:xfrm>
            <a:off x="865310" y="4577723"/>
            <a:ext cx="6319489" cy="298603"/>
          </a:xfrm>
          <a:prstGeom prst="rect">
            <a:avLst/>
          </a:prstGeom>
          <a:noFill/>
          <a:ln>
            <a:noFill/>
          </a:ln>
        </p:spPr>
        <p:txBody>
          <a:bodyPr wrap="square" rtlCol="0">
            <a:noAutofit/>
          </a:bodyPr>
          <a:lstStyle/>
          <a:p>
            <a:pPr marL="0"/>
            <a:r>
              <a:rPr lang="en-US" sz="1600" b="1" dirty="0">
                <a:solidFill>
                  <a:srgbClr val="D36C32"/>
                </a:solidFill>
                <a:latin typeface="Century Gothic" panose="020B0502020202020204" pitchFamily="34" charset="0"/>
              </a:rPr>
              <a:t>Cincinnati &amp; Covington Agriculture</a:t>
            </a:r>
          </a:p>
        </p:txBody>
      </p:sp>
      <p:pic>
        <p:nvPicPr>
          <p:cNvPr id="47" name="Picture 46">
            <a:extLst>
              <a:ext uri="{FF2B5EF4-FFF2-40B4-BE49-F238E27FC236}">
                <a16:creationId xmlns:a16="http://schemas.microsoft.com/office/drawing/2014/main" id="{29C4265B-73AE-451B-9F8C-F4DF4D194A1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89822" y="4619208"/>
            <a:ext cx="475488" cy="475488"/>
          </a:xfrm>
          <a:prstGeom prst="rect">
            <a:avLst/>
          </a:prstGeom>
        </p:spPr>
      </p:pic>
      <p:sp>
        <p:nvSpPr>
          <p:cNvPr id="35" name="TextBox 34">
            <a:extLst>
              <a:ext uri="{FF2B5EF4-FFF2-40B4-BE49-F238E27FC236}">
                <a16:creationId xmlns:a16="http://schemas.microsoft.com/office/drawing/2014/main" id="{5E115F91-421D-471C-B65A-D1BEB027AF8B}"/>
              </a:ext>
            </a:extLst>
          </p:cNvPr>
          <p:cNvSpPr txBox="1"/>
          <p:nvPr userDrawn="1"/>
        </p:nvSpPr>
        <p:spPr>
          <a:xfrm>
            <a:off x="302394" y="5281209"/>
            <a:ext cx="7089005" cy="1200329"/>
          </a:xfrm>
          <a:prstGeom prst="rect">
            <a:avLst/>
          </a:prstGeom>
          <a:noFill/>
        </p:spPr>
        <p:txBody>
          <a:bodyPr wrap="square">
            <a:spAutoFit/>
          </a:bodyPr>
          <a:lstStyle/>
          <a:p>
            <a:r>
              <a:rPr lang="en-US" sz="1200" b="0" i="0" u="none" strike="noStrike" baseline="0" dirty="0">
                <a:latin typeface="Garamond" panose="02020404030301010803" pitchFamily="18" charset="0"/>
              </a:rPr>
              <a:t>Landslides and flooding are reoccurring environmental hazards that lead to health risks and economic burdens in the urban areas of Cincinnati, Ohio and Covington, Kentucky. Working with partners from Groundwork USA and Groundwork Ohio River Valley, the NASA DEVELOP team used satellite imagery and ancillary datasets to map landslide susceptibility and exposure, as well as identify pluvial flood vulnerability in the region. The team’s refined methodology and hazard analyses provided partners with tools to expand environmental justice awareness and build capacity for city-specific resilience planning. </a:t>
            </a:r>
            <a:endParaRPr lang="en-US" sz="2800" dirty="0">
              <a:latin typeface="Garamond" panose="02020404030301010803" pitchFamily="18" charset="0"/>
            </a:endParaRPr>
          </a:p>
        </p:txBody>
      </p:sp>
      <p:sp>
        <p:nvSpPr>
          <p:cNvPr id="37" name="TextBox 36">
            <a:extLst>
              <a:ext uri="{FF2B5EF4-FFF2-40B4-BE49-F238E27FC236}">
                <a16:creationId xmlns:a16="http://schemas.microsoft.com/office/drawing/2014/main" id="{D92F6C42-6148-4BAC-989D-AB05DDF5A2DA}"/>
              </a:ext>
            </a:extLst>
          </p:cNvPr>
          <p:cNvSpPr txBox="1"/>
          <p:nvPr userDrawn="1"/>
        </p:nvSpPr>
        <p:spPr>
          <a:xfrm>
            <a:off x="3999822" y="3163465"/>
            <a:ext cx="3391578" cy="261610"/>
          </a:xfrm>
          <a:prstGeom prst="rect">
            <a:avLst/>
          </a:prstGeom>
          <a:noFill/>
        </p:spPr>
        <p:txBody>
          <a:bodyPr wrap="square">
            <a:spAutoFit/>
          </a:bodyPr>
          <a:lstStyle/>
          <a:p>
            <a:r>
              <a:rPr lang="en-US" sz="1100" b="1" i="0" u="none" strike="noStrike" baseline="0" dirty="0">
                <a:latin typeface="Century Gothic" panose="020B0502020202020204" pitchFamily="34" charset="0"/>
              </a:rPr>
              <a:t>Vulnerable Populations Landslide Susceptibility </a:t>
            </a:r>
          </a:p>
        </p:txBody>
      </p:sp>
      <p:pic>
        <p:nvPicPr>
          <p:cNvPr id="5" name="Picture 4">
            <a:extLst>
              <a:ext uri="{FF2B5EF4-FFF2-40B4-BE49-F238E27FC236}">
                <a16:creationId xmlns:a16="http://schemas.microsoft.com/office/drawing/2014/main" id="{957C1F56-888A-4736-8732-C9C279D3444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28522" y="1862034"/>
            <a:ext cx="3393986" cy="2635331"/>
          </a:xfrm>
          <a:prstGeom prst="rect">
            <a:avLst/>
          </a:prstGeom>
        </p:spPr>
      </p:pic>
      <p:pic>
        <p:nvPicPr>
          <p:cNvPr id="7" name="Picture 6" descr="A picture containing chart&#10;&#10;Description automatically generated">
            <a:extLst>
              <a:ext uri="{FF2B5EF4-FFF2-40B4-BE49-F238E27FC236}">
                <a16:creationId xmlns:a16="http://schemas.microsoft.com/office/drawing/2014/main" id="{600809FF-E253-4F34-8B9B-25CFA4F1FA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999822" y="1915788"/>
            <a:ext cx="1647478" cy="1209421"/>
          </a:xfrm>
          <a:prstGeom prst="rect">
            <a:avLst/>
          </a:prstGeom>
        </p:spPr>
      </p:pic>
      <p:pic>
        <p:nvPicPr>
          <p:cNvPr id="57" name="Picture 56" descr="A picture containing chart&#10;&#10;Description automatically generated">
            <a:extLst>
              <a:ext uri="{FF2B5EF4-FFF2-40B4-BE49-F238E27FC236}">
                <a16:creationId xmlns:a16="http://schemas.microsoft.com/office/drawing/2014/main" id="{CAAF482C-6AA9-4ED5-A98F-2751ADDCF9B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746330" y="1915788"/>
            <a:ext cx="1647478" cy="1209421"/>
          </a:xfrm>
          <a:prstGeom prst="rect">
            <a:avLst/>
          </a:prstGeom>
        </p:spPr>
      </p:pic>
      <p:sp>
        <p:nvSpPr>
          <p:cNvPr id="58" name="TextBox 57">
            <a:extLst>
              <a:ext uri="{FF2B5EF4-FFF2-40B4-BE49-F238E27FC236}">
                <a16:creationId xmlns:a16="http://schemas.microsoft.com/office/drawing/2014/main" id="{48CE8FDE-4AFF-4C24-B006-E271A2A890B8}"/>
              </a:ext>
            </a:extLst>
          </p:cNvPr>
          <p:cNvSpPr txBox="1"/>
          <p:nvPr userDrawn="1"/>
        </p:nvSpPr>
        <p:spPr>
          <a:xfrm>
            <a:off x="865309" y="4854879"/>
            <a:ext cx="6319489" cy="239818"/>
          </a:xfrm>
          <a:prstGeom prst="rect">
            <a:avLst/>
          </a:prstGeom>
          <a:noFill/>
          <a:ln>
            <a:noFill/>
          </a:ln>
        </p:spPr>
        <p:txBody>
          <a:bodyPr wrap="square" rtlCol="0">
            <a:noAutofit/>
          </a:bodyPr>
          <a:lstStyle/>
          <a:p>
            <a:pPr marL="0"/>
            <a:r>
              <a:rPr lang="en-US" sz="1200" b="0" dirty="0">
                <a:solidFill>
                  <a:srgbClr val="D36C32"/>
                </a:solidFill>
                <a:latin typeface="Century Gothic" panose="020B0502020202020204" pitchFamily="34" charset="0"/>
              </a:rPr>
              <a:t>Assessing Flooding and Landslide Susceptibility Along the Ohio-Kentucky Border</a:t>
            </a:r>
            <a:endParaRPr lang="en-US" sz="1200" b="0" dirty="0">
              <a:solidFill>
                <a:srgbClr val="D36C32"/>
              </a:solidFill>
            </a:endParaRPr>
          </a:p>
        </p:txBody>
      </p:sp>
      <p:sp>
        <p:nvSpPr>
          <p:cNvPr id="61" name="TextBox 60">
            <a:extLst>
              <a:ext uri="{FF2B5EF4-FFF2-40B4-BE49-F238E27FC236}">
                <a16:creationId xmlns:a16="http://schemas.microsoft.com/office/drawing/2014/main" id="{454B1B53-F0F8-4E34-9949-5AA65BE6303B}"/>
              </a:ext>
            </a:extLst>
          </p:cNvPr>
          <p:cNvSpPr txBox="1"/>
          <p:nvPr userDrawn="1"/>
        </p:nvSpPr>
        <p:spPr>
          <a:xfrm>
            <a:off x="3999822" y="3482722"/>
            <a:ext cx="3393986" cy="946138"/>
          </a:xfrm>
          <a:prstGeom prst="rect">
            <a:avLst/>
          </a:prstGeom>
          <a:noFill/>
        </p:spPr>
        <p:txBody>
          <a:bodyPr wrap="square">
            <a:noAutofit/>
          </a:bodyPr>
          <a:lstStyle/>
          <a:p>
            <a:r>
              <a:rPr lang="en-US" sz="1100" b="0" i="0" u="none" strike="noStrike" baseline="0" dirty="0">
                <a:latin typeface="Garamond" panose="02020404030301010803" pitchFamily="18" charset="0"/>
              </a:rPr>
              <a:t>Landslides and flooding are reoccurring environmental hazards that lead to health risks and economic burdens in the urban areas of Cincinnati, Ohio and Covington, Kentucky.</a:t>
            </a:r>
            <a:endParaRPr lang="en-US" sz="1100" b="0" i="0" u="none" strike="noStrike" baseline="0" dirty="0">
              <a:latin typeface="Arial" panose="020B0604020202020204" pitchFamily="34" charset="0"/>
            </a:endParaRPr>
          </a:p>
        </p:txBody>
      </p:sp>
      <p:sp>
        <p:nvSpPr>
          <p:cNvPr id="20" name="TextBox 19">
            <a:extLst>
              <a:ext uri="{FF2B5EF4-FFF2-40B4-BE49-F238E27FC236}">
                <a16:creationId xmlns:a16="http://schemas.microsoft.com/office/drawing/2014/main" id="{DCF62296-F468-4E3C-BB15-873A2990C19F}"/>
              </a:ext>
            </a:extLst>
          </p:cNvPr>
          <p:cNvSpPr txBox="1"/>
          <p:nvPr userDrawn="1"/>
        </p:nvSpPr>
        <p:spPr>
          <a:xfrm>
            <a:off x="302394" y="6705419"/>
            <a:ext cx="7089005" cy="1200329"/>
          </a:xfrm>
          <a:prstGeom prst="rect">
            <a:avLst/>
          </a:prstGeom>
          <a:noFill/>
        </p:spPr>
        <p:txBody>
          <a:bodyPr wrap="square">
            <a:spAutoFit/>
          </a:bodyPr>
          <a:lstStyle/>
          <a:p>
            <a:r>
              <a:rPr lang="en-US" sz="1200" b="0" i="0" u="none" strike="noStrike" baseline="0" dirty="0">
                <a:latin typeface="Garamond" panose="02020404030301010803" pitchFamily="18" charset="0"/>
              </a:rPr>
              <a:t>Landslides and flooding are reoccurring environmental hazards that lead to health risks and economic burdens in the urban areas of Cincinnati, Ohio and Covington, Kentucky. Working with partners from Groundwork USA and Groundwork Ohio River Valley, the NASA DEVELOP team used satellite imagery and ancillary datasets to map landslide susceptibility and exposure, as well as identify pluvial flood vulnerability in the region. The team’s refined methodology and hazard analyses provided partners with tools to expand environmental justice awareness and build capacity for city-specific resilience planning. </a:t>
            </a:r>
            <a:endParaRPr lang="en-US" sz="2800" dirty="0">
              <a:latin typeface="Garamond" panose="02020404030301010803" pitchFamily="18" charset="0"/>
            </a:endParaRPr>
          </a:p>
        </p:txBody>
      </p:sp>
      <p:sp>
        <p:nvSpPr>
          <p:cNvPr id="21" name="TextBox 20">
            <a:extLst>
              <a:ext uri="{FF2B5EF4-FFF2-40B4-BE49-F238E27FC236}">
                <a16:creationId xmlns:a16="http://schemas.microsoft.com/office/drawing/2014/main" id="{191A9DA8-7CCB-4B91-B900-4617B118DBB1}"/>
              </a:ext>
            </a:extLst>
          </p:cNvPr>
          <p:cNvSpPr txBox="1"/>
          <p:nvPr userDrawn="1"/>
        </p:nvSpPr>
        <p:spPr>
          <a:xfrm>
            <a:off x="302394" y="8142612"/>
            <a:ext cx="7089005" cy="1200329"/>
          </a:xfrm>
          <a:prstGeom prst="rect">
            <a:avLst/>
          </a:prstGeom>
          <a:noFill/>
        </p:spPr>
        <p:txBody>
          <a:bodyPr wrap="square">
            <a:spAutoFit/>
          </a:bodyPr>
          <a:lstStyle/>
          <a:p>
            <a:r>
              <a:rPr lang="en-US" sz="1200" b="0" i="0" u="none" strike="noStrike" baseline="0" dirty="0">
                <a:latin typeface="Garamond" panose="02020404030301010803" pitchFamily="18" charset="0"/>
              </a:rPr>
              <a:t>Landslides and flooding are reoccurring environmental hazards that lead to health risks and economic burdens in the urban areas of Cincinnati, Ohio and Covington, Kentucky. Working with partners from Groundwork USA and Groundwork Ohio River Valley, the NASA DEVELOP team used satellite imagery and ancillary datasets to map landslide susceptibility and exposure, as well as identify pluvial flood vulnerability in the region. The team’s refined methodology and hazard analyses provided partners with tools to expand environmental justice awareness and build capacity for city-specific resilience planning. </a:t>
            </a:r>
            <a:endParaRPr lang="en-US" sz="2800" dirty="0">
              <a:latin typeface="Garamond" panose="02020404030301010803" pitchFamily="18" charset="0"/>
            </a:endParaRPr>
          </a:p>
        </p:txBody>
      </p:sp>
      <p:sp>
        <p:nvSpPr>
          <p:cNvPr id="3" name="TextBox 2">
            <a:extLst>
              <a:ext uri="{FF2B5EF4-FFF2-40B4-BE49-F238E27FC236}">
                <a16:creationId xmlns:a16="http://schemas.microsoft.com/office/drawing/2014/main" id="{D32067A6-B9D9-AA30-7B4C-0DDA972FBC76}"/>
              </a:ext>
            </a:extLst>
          </p:cNvPr>
          <p:cNvSpPr txBox="1"/>
          <p:nvPr userDrawn="1"/>
        </p:nvSpPr>
        <p:spPr>
          <a:xfrm>
            <a:off x="307681" y="681565"/>
            <a:ext cx="3961555" cy="266105"/>
          </a:xfrm>
          <a:prstGeom prst="rect">
            <a:avLst/>
          </a:prstGeom>
          <a:noFill/>
        </p:spPr>
        <p:txBody>
          <a:bodyPr wrap="square" rtlCol="0">
            <a:noAutofit/>
          </a:bodyPr>
          <a:lstStyle/>
          <a:p>
            <a:pPr algn="l"/>
            <a:r>
              <a:rPr lang="en-US" sz="900" b="1" dirty="0">
                <a:latin typeface="Arial" panose="020B0604020202020204" pitchFamily="34" charset="0"/>
                <a:cs typeface="Arial" panose="020B0604020202020204" pitchFamily="34" charset="0"/>
              </a:rPr>
              <a:t>National</a:t>
            </a:r>
            <a:r>
              <a:rPr lang="en-US" sz="900" b="1" baseline="0" dirty="0">
                <a:latin typeface="Arial" panose="020B0604020202020204" pitchFamily="34" charset="0"/>
                <a:cs typeface="Arial" panose="020B0604020202020204" pitchFamily="34" charset="0"/>
              </a:rPr>
              <a:t> Aeronautics and Space Administration</a:t>
            </a:r>
            <a:endParaRPr lang="en-US" sz="900" b="1" dirty="0">
              <a:latin typeface="Arial" panose="020B0604020202020204" pitchFamily="34" charset="0"/>
              <a:cs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1B994A1D-EEFC-741A-E0FC-7838CEDAD14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8" name="Rectangle 7">
            <a:extLst>
              <a:ext uri="{FF2B5EF4-FFF2-40B4-BE49-F238E27FC236}">
                <a16:creationId xmlns:a16="http://schemas.microsoft.com/office/drawing/2014/main" id="{70985B58-88FC-A684-B5EA-64C5C952D96B}"/>
              </a:ext>
            </a:extLst>
          </p:cNvPr>
          <p:cNvSpPr/>
          <p:nvPr userDrawn="1"/>
        </p:nvSpPr>
        <p:spPr>
          <a:xfrm>
            <a:off x="370702" y="1943100"/>
            <a:ext cx="7030996" cy="7696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2533655-0540-F865-9D7E-67D5A1DAA806}"/>
              </a:ext>
            </a:extLst>
          </p:cNvPr>
          <p:cNvSpPr txBox="1"/>
          <p:nvPr userDrawn="1"/>
        </p:nvSpPr>
        <p:spPr>
          <a:xfrm>
            <a:off x="4122337" y="1521243"/>
            <a:ext cx="3393986" cy="369332"/>
          </a:xfrm>
          <a:prstGeom prst="rect">
            <a:avLst/>
          </a:prstGeom>
          <a:noFill/>
        </p:spPr>
        <p:txBody>
          <a:bodyPr wrap="square" rtlCol="0">
            <a:spAutoFit/>
          </a:bodyPr>
          <a:lstStyle/>
          <a:p>
            <a:r>
              <a:rPr lang="en-US" sz="1800" b="1" dirty="0">
                <a:solidFill>
                  <a:srgbClr val="FF0000"/>
                </a:solidFill>
              </a:rPr>
              <a:t>Keep text within the guidelines!</a:t>
            </a:r>
          </a:p>
        </p:txBody>
      </p:sp>
      <p:sp>
        <p:nvSpPr>
          <p:cNvPr id="2" name="TextBox 1">
            <a:extLst>
              <a:ext uri="{FF2B5EF4-FFF2-40B4-BE49-F238E27FC236}">
                <a16:creationId xmlns:a16="http://schemas.microsoft.com/office/drawing/2014/main" id="{68FA2376-B77E-3F1B-80A8-0823ACBE732B}"/>
              </a:ext>
            </a:extLst>
          </p:cNvPr>
          <p:cNvSpPr txBox="1"/>
          <p:nvPr userDrawn="1"/>
        </p:nvSpPr>
        <p:spPr>
          <a:xfrm>
            <a:off x="4092134" y="634614"/>
            <a:ext cx="2119236" cy="830997"/>
          </a:xfrm>
          <a:prstGeom prst="rect">
            <a:avLst/>
          </a:prstGeom>
          <a:noFill/>
        </p:spPr>
        <p:txBody>
          <a:bodyPr wrap="square" rtlCol="0">
            <a:spAutoFit/>
          </a:bodyPr>
          <a:lstStyle/>
          <a:p>
            <a:pPr algn="ctr"/>
            <a:r>
              <a:rPr lang="en-US" sz="2400" b="1" dirty="0">
                <a:solidFill>
                  <a:srgbClr val="FF0000"/>
                </a:solidFill>
              </a:rPr>
              <a:t>**EXAMPLE**</a:t>
            </a:r>
          </a:p>
          <a:p>
            <a:pPr algn="ctr"/>
            <a:r>
              <a:rPr lang="en-US" sz="2400" b="1" dirty="0">
                <a:solidFill>
                  <a:srgbClr val="FF0000"/>
                </a:solidFill>
              </a:rPr>
              <a:t>Front Layout 2</a:t>
            </a:r>
          </a:p>
        </p:txBody>
      </p:sp>
    </p:spTree>
    <p:extLst>
      <p:ext uri="{BB962C8B-B14F-4D97-AF65-F5344CB8AC3E}">
        <p14:creationId xmlns:p14="http://schemas.microsoft.com/office/powerpoint/2010/main" val="3258623119"/>
      </p:ext>
    </p:extLst>
  </p:cSld>
  <p:clrMapOvr>
    <a:masterClrMapping/>
  </p:clrMapOvr>
  <p:extLst>
    <p:ext uri="{DCECCB84-F9BA-43D5-87BE-67443E8EF086}">
      <p15:sldGuideLst xmlns:p15="http://schemas.microsoft.com/office/powerpoint/2012/main">
        <p15:guide id="1" orient="horz" pos="6072" userDrawn="1">
          <p15:clr>
            <a:srgbClr val="FBAE40"/>
          </p15:clr>
        </p15:guide>
        <p15:guide id="2" pos="240" userDrawn="1">
          <p15:clr>
            <a:srgbClr val="FBAE40"/>
          </p15:clr>
        </p15:guide>
        <p15:guide id="3" pos="4656" userDrawn="1">
          <p15:clr>
            <a:srgbClr val="FBAE40"/>
          </p15:clr>
        </p15:guide>
        <p15:guide id="4" orient="horz" pos="122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XAMPLE - Front Layout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96B3B7-67A1-4D52-8F49-074BE76D97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799" y="394133"/>
            <a:ext cx="949902" cy="809129"/>
          </a:xfrm>
          <a:prstGeom prst="rect">
            <a:avLst/>
          </a:prstGeom>
        </p:spPr>
      </p:pic>
      <p:sp>
        <p:nvSpPr>
          <p:cNvPr id="46" name="TextBox 45">
            <a:extLst>
              <a:ext uri="{FF2B5EF4-FFF2-40B4-BE49-F238E27FC236}">
                <a16:creationId xmlns:a16="http://schemas.microsoft.com/office/drawing/2014/main" id="{8BA86035-C53A-4496-8854-A63233F80C55}"/>
              </a:ext>
            </a:extLst>
          </p:cNvPr>
          <p:cNvSpPr txBox="1"/>
          <p:nvPr userDrawn="1"/>
        </p:nvSpPr>
        <p:spPr>
          <a:xfrm>
            <a:off x="852247" y="4577723"/>
            <a:ext cx="6319489" cy="298603"/>
          </a:xfrm>
          <a:prstGeom prst="rect">
            <a:avLst/>
          </a:prstGeom>
          <a:noFill/>
          <a:ln>
            <a:noFill/>
          </a:ln>
        </p:spPr>
        <p:txBody>
          <a:bodyPr wrap="square" rtlCol="0">
            <a:noAutofit/>
          </a:bodyPr>
          <a:lstStyle/>
          <a:p>
            <a:pPr marL="0"/>
            <a:r>
              <a:rPr lang="en-US" sz="1600" b="1" dirty="0">
                <a:solidFill>
                  <a:srgbClr val="D36C32"/>
                </a:solidFill>
                <a:latin typeface="Century Gothic" panose="020B0502020202020204" pitchFamily="34" charset="0"/>
              </a:rPr>
              <a:t>Cincinnati &amp; Covington Agriculture</a:t>
            </a:r>
          </a:p>
        </p:txBody>
      </p:sp>
      <p:pic>
        <p:nvPicPr>
          <p:cNvPr id="47" name="Picture 46">
            <a:extLst>
              <a:ext uri="{FF2B5EF4-FFF2-40B4-BE49-F238E27FC236}">
                <a16:creationId xmlns:a16="http://schemas.microsoft.com/office/drawing/2014/main" id="{29C4265B-73AE-451B-9F8C-F4DF4D194A1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76759" y="4619208"/>
            <a:ext cx="475488" cy="475488"/>
          </a:xfrm>
          <a:prstGeom prst="rect">
            <a:avLst/>
          </a:prstGeom>
        </p:spPr>
      </p:pic>
      <p:sp>
        <p:nvSpPr>
          <p:cNvPr id="35" name="TextBox 34">
            <a:extLst>
              <a:ext uri="{FF2B5EF4-FFF2-40B4-BE49-F238E27FC236}">
                <a16:creationId xmlns:a16="http://schemas.microsoft.com/office/drawing/2014/main" id="{5E115F91-421D-471C-B65A-D1BEB027AF8B}"/>
              </a:ext>
            </a:extLst>
          </p:cNvPr>
          <p:cNvSpPr txBox="1"/>
          <p:nvPr userDrawn="1"/>
        </p:nvSpPr>
        <p:spPr>
          <a:xfrm>
            <a:off x="315458" y="5231972"/>
            <a:ext cx="6856276" cy="1569660"/>
          </a:xfrm>
          <a:prstGeom prst="rect">
            <a:avLst/>
          </a:prstGeom>
          <a:noFill/>
        </p:spPr>
        <p:txBody>
          <a:bodyPr wrap="square">
            <a:spAutoFit/>
          </a:bodyPr>
          <a:lstStyle/>
          <a:p>
            <a:r>
              <a:rPr lang="en-US" sz="1200" b="0" i="0" u="none" strike="noStrike" baseline="0" dirty="0">
                <a:latin typeface="Garamond" panose="02020404030301010803" pitchFamily="18" charset="0"/>
              </a:rPr>
              <a:t>Landslides and flooding are reoccurring environmental hazards that lead to health risks and economic burdens in the urban areas of Cincinnati, Ohio and Covington, Kentucky. Working with partners from Groundwork USA and Groundwork Ohio River Valley, the NASA DEVELOP team used satellite imagery and ancillary datasets to map landslide susceptibility and exposure, as well as identify pluvial flood vulnerability in the region. The team’s refined methodology and hazard analyses provided partners with tools to expand environmental justice awareness and build capacity for city-specific resilience planning. Working with partners from Groundwork USA and Groundwork Ohio River Valley, the NASA DEVELOP team used satellite imagery and ancillary datasets to map landslide susceptibility and exposure, as well as identify pluvial flood vulnerability in the region. </a:t>
            </a:r>
            <a:endParaRPr lang="en-US" sz="2800" dirty="0">
              <a:latin typeface="Garamond" panose="02020404030301010803" pitchFamily="18" charset="0"/>
            </a:endParaRPr>
          </a:p>
        </p:txBody>
      </p:sp>
      <p:sp>
        <p:nvSpPr>
          <p:cNvPr id="58" name="TextBox 57">
            <a:extLst>
              <a:ext uri="{FF2B5EF4-FFF2-40B4-BE49-F238E27FC236}">
                <a16:creationId xmlns:a16="http://schemas.microsoft.com/office/drawing/2014/main" id="{48CE8FDE-4AFF-4C24-B006-E271A2A890B8}"/>
              </a:ext>
            </a:extLst>
          </p:cNvPr>
          <p:cNvSpPr txBox="1"/>
          <p:nvPr userDrawn="1"/>
        </p:nvSpPr>
        <p:spPr>
          <a:xfrm>
            <a:off x="852246" y="4854879"/>
            <a:ext cx="6319489" cy="239818"/>
          </a:xfrm>
          <a:prstGeom prst="rect">
            <a:avLst/>
          </a:prstGeom>
          <a:noFill/>
          <a:ln>
            <a:noFill/>
          </a:ln>
        </p:spPr>
        <p:txBody>
          <a:bodyPr wrap="square" rtlCol="0">
            <a:noAutofit/>
          </a:bodyPr>
          <a:lstStyle/>
          <a:p>
            <a:pPr marL="0"/>
            <a:r>
              <a:rPr lang="en-US" sz="1200" b="0" dirty="0">
                <a:solidFill>
                  <a:srgbClr val="D36C32"/>
                </a:solidFill>
                <a:latin typeface="Century Gothic" panose="020B0502020202020204" pitchFamily="34" charset="0"/>
              </a:rPr>
              <a:t>Assessing Flooding and Landslide Susceptibility Along the Ohio-Kentucky Border</a:t>
            </a:r>
            <a:endParaRPr lang="en-US" sz="1200" b="0" dirty="0">
              <a:solidFill>
                <a:srgbClr val="D36C32"/>
              </a:solidFill>
            </a:endParaRPr>
          </a:p>
        </p:txBody>
      </p:sp>
      <p:sp>
        <p:nvSpPr>
          <p:cNvPr id="20" name="TextBox 19">
            <a:extLst>
              <a:ext uri="{FF2B5EF4-FFF2-40B4-BE49-F238E27FC236}">
                <a16:creationId xmlns:a16="http://schemas.microsoft.com/office/drawing/2014/main" id="{DCF62296-F468-4E3C-BB15-873A2990C19F}"/>
              </a:ext>
            </a:extLst>
          </p:cNvPr>
          <p:cNvSpPr txBox="1"/>
          <p:nvPr userDrawn="1"/>
        </p:nvSpPr>
        <p:spPr>
          <a:xfrm>
            <a:off x="315458" y="6967496"/>
            <a:ext cx="6856276" cy="2308324"/>
          </a:xfrm>
          <a:prstGeom prst="rect">
            <a:avLst/>
          </a:prstGeom>
          <a:noFill/>
        </p:spPr>
        <p:txBody>
          <a:bodyPr wrap="square">
            <a:spAutoFit/>
          </a:bodyPr>
          <a:lstStyle/>
          <a:p>
            <a:r>
              <a:rPr lang="en-US" sz="1200" b="0" i="0" u="none" strike="noStrike" baseline="0" dirty="0">
                <a:latin typeface="Garamond" panose="02020404030301010803" pitchFamily="18" charset="0"/>
              </a:rPr>
              <a:t>Landslides and flooding are reoccurring environmental hazards that lead to health risks and economic burdens in the urban areas of Cincinnati, Ohio and Covington, Kentucky. Working with partners from Groundwork USA and Groundwork Ohio River Valley, the NASA DEVELOP team used satellite imagery and ancillary datasets to map landslide susceptibility and exposure, as well as identify pluvial flood vulnerability in the region. The team’s refined methodology and hazard analyses provided partners with tools to expand environmental justice awareness and build capacity for city-specific resilience planning. Landslides and flooding are reoccurring environmental hazards that lead to health risks and economic burdens in the urban areas of Cincinnati, Ohio and Covington, Kentucky. Working with partners from Groundwork USA and Groundwork Ohio River Valley, the NASA DEVELOP team used satellite imagery and ancillary datasets to map landslide susceptibility and exposure, as well as identify pluvial flood vulnerability in the region. The team’s refined methodology and hazard analyses provided partners with tools to expand environmental justice awareness and build capacity for city-specific resilience planning. </a:t>
            </a:r>
          </a:p>
        </p:txBody>
      </p:sp>
      <p:sp>
        <p:nvSpPr>
          <p:cNvPr id="2" name="Rectangle 1">
            <a:extLst>
              <a:ext uri="{FF2B5EF4-FFF2-40B4-BE49-F238E27FC236}">
                <a16:creationId xmlns:a16="http://schemas.microsoft.com/office/drawing/2014/main" id="{56A57C6F-62CB-4BCB-96AE-33AF16D2440D}"/>
              </a:ext>
            </a:extLst>
          </p:cNvPr>
          <p:cNvSpPr/>
          <p:nvPr userDrawn="1"/>
        </p:nvSpPr>
        <p:spPr>
          <a:xfrm>
            <a:off x="402885" y="1962912"/>
            <a:ext cx="5017329" cy="2369961"/>
          </a:xfrm>
          <a:prstGeom prst="rect">
            <a:avLst/>
          </a:prstGeom>
          <a:blipFill dpi="0" rotWithShape="1">
            <a:blip r:embed="rId4">
              <a:extLst>
                <a:ext uri="{28A0092B-C50C-407E-A947-70E740481C1C}">
                  <a14:useLocalDpi xmlns:a14="http://schemas.microsoft.com/office/drawing/2010/main" val="0"/>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305E59A-2AFA-DAB0-AF35-7A11632ED5BE}"/>
              </a:ext>
            </a:extLst>
          </p:cNvPr>
          <p:cNvSpPr txBox="1"/>
          <p:nvPr userDrawn="1"/>
        </p:nvSpPr>
        <p:spPr>
          <a:xfrm>
            <a:off x="307681" y="681565"/>
            <a:ext cx="3961555" cy="266105"/>
          </a:xfrm>
          <a:prstGeom prst="rect">
            <a:avLst/>
          </a:prstGeom>
          <a:noFill/>
        </p:spPr>
        <p:txBody>
          <a:bodyPr wrap="square" rtlCol="0">
            <a:noAutofit/>
          </a:bodyPr>
          <a:lstStyle/>
          <a:p>
            <a:pPr algn="l"/>
            <a:r>
              <a:rPr lang="en-US" sz="900" b="1" dirty="0">
                <a:latin typeface="Arial" panose="020B0604020202020204" pitchFamily="34" charset="0"/>
                <a:cs typeface="Arial" panose="020B0604020202020204" pitchFamily="34" charset="0"/>
              </a:rPr>
              <a:t>National</a:t>
            </a:r>
            <a:r>
              <a:rPr lang="en-US" sz="900" b="1" baseline="0" dirty="0">
                <a:latin typeface="Arial" panose="020B0604020202020204" pitchFamily="34" charset="0"/>
                <a:cs typeface="Arial" panose="020B0604020202020204" pitchFamily="34" charset="0"/>
              </a:rPr>
              <a:t> Aeronautics and Space Administration</a:t>
            </a:r>
            <a:endParaRPr lang="en-US" sz="900" b="1" dirty="0">
              <a:latin typeface="Arial" panose="020B0604020202020204" pitchFamily="34" charset="0"/>
              <a:cs typeface="Arial" panose="020B0604020202020204" pitchFamily="34" charset="0"/>
            </a:endParaRPr>
          </a:p>
        </p:txBody>
      </p:sp>
      <p:pic>
        <p:nvPicPr>
          <p:cNvPr id="5" name="Picture 4" descr="Icon&#10;&#10;Description automatically generated">
            <a:extLst>
              <a:ext uri="{FF2B5EF4-FFF2-40B4-BE49-F238E27FC236}">
                <a16:creationId xmlns:a16="http://schemas.microsoft.com/office/drawing/2014/main" id="{997A4674-3DE6-6426-E157-F2439F40854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3" name="TextBox 2">
            <a:extLst>
              <a:ext uri="{FF2B5EF4-FFF2-40B4-BE49-F238E27FC236}">
                <a16:creationId xmlns:a16="http://schemas.microsoft.com/office/drawing/2014/main" id="{AEB53D18-BC2E-5910-A787-BD65CA15B84D}"/>
              </a:ext>
            </a:extLst>
          </p:cNvPr>
          <p:cNvSpPr txBox="1"/>
          <p:nvPr userDrawn="1"/>
        </p:nvSpPr>
        <p:spPr>
          <a:xfrm>
            <a:off x="4092134" y="634614"/>
            <a:ext cx="2119236" cy="830997"/>
          </a:xfrm>
          <a:prstGeom prst="rect">
            <a:avLst/>
          </a:prstGeom>
          <a:noFill/>
        </p:spPr>
        <p:txBody>
          <a:bodyPr wrap="square" rtlCol="0">
            <a:spAutoFit/>
          </a:bodyPr>
          <a:lstStyle/>
          <a:p>
            <a:pPr algn="ctr"/>
            <a:r>
              <a:rPr lang="en-US" sz="2400" b="1" dirty="0">
                <a:solidFill>
                  <a:srgbClr val="FF0000"/>
                </a:solidFill>
              </a:rPr>
              <a:t>**EXAMPLE**</a:t>
            </a:r>
          </a:p>
          <a:p>
            <a:pPr algn="ctr"/>
            <a:r>
              <a:rPr lang="en-US" sz="2400" b="1" dirty="0">
                <a:solidFill>
                  <a:srgbClr val="FF0000"/>
                </a:solidFill>
              </a:rPr>
              <a:t>Front Layout 3</a:t>
            </a:r>
          </a:p>
        </p:txBody>
      </p:sp>
      <p:sp>
        <p:nvSpPr>
          <p:cNvPr id="6" name="Rectangle 5">
            <a:extLst>
              <a:ext uri="{FF2B5EF4-FFF2-40B4-BE49-F238E27FC236}">
                <a16:creationId xmlns:a16="http://schemas.microsoft.com/office/drawing/2014/main" id="{271275E1-2936-7950-CB3E-C817BF92D069}"/>
              </a:ext>
            </a:extLst>
          </p:cNvPr>
          <p:cNvSpPr/>
          <p:nvPr userDrawn="1"/>
        </p:nvSpPr>
        <p:spPr>
          <a:xfrm>
            <a:off x="370702" y="1943100"/>
            <a:ext cx="7030996" cy="7696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BC6514D-0E28-705D-6DBE-C5B183D495A9}"/>
              </a:ext>
            </a:extLst>
          </p:cNvPr>
          <p:cNvSpPr txBox="1"/>
          <p:nvPr userDrawn="1"/>
        </p:nvSpPr>
        <p:spPr>
          <a:xfrm>
            <a:off x="4122337" y="1521243"/>
            <a:ext cx="3393986" cy="369332"/>
          </a:xfrm>
          <a:prstGeom prst="rect">
            <a:avLst/>
          </a:prstGeom>
          <a:noFill/>
        </p:spPr>
        <p:txBody>
          <a:bodyPr wrap="square" rtlCol="0">
            <a:spAutoFit/>
          </a:bodyPr>
          <a:lstStyle/>
          <a:p>
            <a:r>
              <a:rPr lang="en-US" sz="1800" b="1" dirty="0">
                <a:solidFill>
                  <a:srgbClr val="FF0000"/>
                </a:solidFill>
              </a:rPr>
              <a:t>Keep text within the guidelines!</a:t>
            </a:r>
          </a:p>
        </p:txBody>
      </p:sp>
      <p:sp>
        <p:nvSpPr>
          <p:cNvPr id="8" name="TextBox 7">
            <a:extLst>
              <a:ext uri="{FF2B5EF4-FFF2-40B4-BE49-F238E27FC236}">
                <a16:creationId xmlns:a16="http://schemas.microsoft.com/office/drawing/2014/main" id="{309888B4-1EE1-B95E-5B5C-179380730041}"/>
              </a:ext>
            </a:extLst>
          </p:cNvPr>
          <p:cNvSpPr txBox="1"/>
          <p:nvPr userDrawn="1"/>
        </p:nvSpPr>
        <p:spPr>
          <a:xfrm>
            <a:off x="5596960" y="2516824"/>
            <a:ext cx="1818508" cy="1753522"/>
          </a:xfrm>
          <a:prstGeom prst="rect">
            <a:avLst/>
          </a:prstGeom>
          <a:noFill/>
        </p:spPr>
        <p:txBody>
          <a:bodyPr wrap="square">
            <a:noAutofit/>
          </a:bodyPr>
          <a:lstStyle/>
          <a:p>
            <a:r>
              <a:rPr lang="en-US" sz="1100" b="0" i="0" u="none" strike="noStrike" baseline="0" dirty="0">
                <a:latin typeface="Garamond" panose="02020404030301010803" pitchFamily="18" charset="0"/>
              </a:rPr>
              <a:t>Landslides and flooding are reoccurring environmental hazards that lead to health risks and economic burdens in the urban areas of Cincinnati, Ohio and Covington, Kentucky.</a:t>
            </a:r>
            <a:endParaRPr lang="en-US" sz="1100" b="0" i="0" u="none" strike="noStrike" baseline="0" dirty="0">
              <a:latin typeface="Arial" panose="020B0604020202020204" pitchFamily="34" charset="0"/>
            </a:endParaRPr>
          </a:p>
        </p:txBody>
      </p:sp>
      <p:sp>
        <p:nvSpPr>
          <p:cNvPr id="10" name="TextBox 9">
            <a:extLst>
              <a:ext uri="{FF2B5EF4-FFF2-40B4-BE49-F238E27FC236}">
                <a16:creationId xmlns:a16="http://schemas.microsoft.com/office/drawing/2014/main" id="{A166BDC9-988A-9EBF-A899-E629DDDF1C0C}"/>
              </a:ext>
            </a:extLst>
          </p:cNvPr>
          <p:cNvSpPr txBox="1"/>
          <p:nvPr userDrawn="1"/>
        </p:nvSpPr>
        <p:spPr>
          <a:xfrm>
            <a:off x="5575300" y="2018812"/>
            <a:ext cx="1794215" cy="430887"/>
          </a:xfrm>
          <a:prstGeom prst="rect">
            <a:avLst/>
          </a:prstGeom>
          <a:noFill/>
        </p:spPr>
        <p:txBody>
          <a:bodyPr wrap="square">
            <a:spAutoFit/>
          </a:bodyPr>
          <a:lstStyle/>
          <a:p>
            <a:r>
              <a:rPr lang="en-US" sz="1100" b="1" i="0" u="none" strike="noStrike" baseline="0" dirty="0">
                <a:latin typeface="Century Gothic" panose="020B0502020202020204" pitchFamily="34" charset="0"/>
              </a:rPr>
              <a:t>Vulnerable Populations Landslide Susceptibility </a:t>
            </a:r>
          </a:p>
        </p:txBody>
      </p:sp>
    </p:spTree>
    <p:extLst>
      <p:ext uri="{BB962C8B-B14F-4D97-AF65-F5344CB8AC3E}">
        <p14:creationId xmlns:p14="http://schemas.microsoft.com/office/powerpoint/2010/main" val="980261024"/>
      </p:ext>
    </p:extLst>
  </p:cSld>
  <p:clrMapOvr>
    <a:masterClrMapping/>
  </p:clrMapOvr>
  <p:extLst>
    <p:ext uri="{DCECCB84-F9BA-43D5-87BE-67443E8EF086}">
      <p15:sldGuideLst xmlns:p15="http://schemas.microsoft.com/office/powerpoint/2012/main">
        <p15:guide id="1" orient="horz" pos="1224" userDrawn="1">
          <p15:clr>
            <a:srgbClr val="FBAE40"/>
          </p15:clr>
        </p15:guide>
        <p15:guide id="2" orient="horz" pos="6072" userDrawn="1">
          <p15:clr>
            <a:srgbClr val="FBAE40"/>
          </p15:clr>
        </p15:guide>
        <p15:guide id="3" pos="240" userDrawn="1">
          <p15:clr>
            <a:srgbClr val="FBAE40"/>
          </p15:clr>
        </p15:guide>
        <p15:guide id="4" pos="465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ck">
    <p:spTree>
      <p:nvGrpSpPr>
        <p:cNvPr id="1" name=""/>
        <p:cNvGrpSpPr/>
        <p:nvPr/>
      </p:nvGrpSpPr>
      <p:grpSpPr>
        <a:xfrm>
          <a:off x="0" y="0"/>
          <a:ext cx="0" cy="0"/>
          <a:chOff x="0" y="0"/>
          <a:chExt cx="0" cy="0"/>
        </a:xfrm>
      </p:grpSpPr>
      <p:pic>
        <p:nvPicPr>
          <p:cNvPr id="17" name="Picture 16" descr="Icon&#10;&#10;Description automatically generated">
            <a:extLst>
              <a:ext uri="{FF2B5EF4-FFF2-40B4-BE49-F238E27FC236}">
                <a16:creationId xmlns:a16="http://schemas.microsoft.com/office/drawing/2014/main" id="{B9DBF8E0-84BE-485B-96ED-95D1002070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8889" y="5164359"/>
            <a:ext cx="2002549" cy="311636"/>
          </a:xfrm>
          <a:prstGeom prst="rect">
            <a:avLst/>
          </a:prstGeom>
        </p:spPr>
      </p:pic>
      <p:sp>
        <p:nvSpPr>
          <p:cNvPr id="18" name="Rectangle 17" hidden="1">
            <a:extLst>
              <a:ext uri="{FF2B5EF4-FFF2-40B4-BE49-F238E27FC236}">
                <a16:creationId xmlns:a16="http://schemas.microsoft.com/office/drawing/2014/main" id="{E9D56DCF-D79B-49F2-B1E2-C41642E3B244}"/>
              </a:ext>
            </a:extLst>
          </p:cNvPr>
          <p:cNvSpPr/>
          <p:nvPr userDrawn="1"/>
        </p:nvSpPr>
        <p:spPr>
          <a:xfrm>
            <a:off x="0" y="8153104"/>
            <a:ext cx="7772400" cy="1905294"/>
          </a:xfrm>
          <a:prstGeom prst="rect">
            <a:avLst/>
          </a:prstGeom>
          <a:solidFill>
            <a:srgbClr val="3550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22B1020-0716-4BFA-8501-4B0D6AAAD038}"/>
              </a:ext>
            </a:extLst>
          </p:cNvPr>
          <p:cNvSpPr txBox="1"/>
          <p:nvPr userDrawn="1"/>
        </p:nvSpPr>
        <p:spPr>
          <a:xfrm>
            <a:off x="244369" y="9451083"/>
            <a:ext cx="1054034" cy="215444"/>
          </a:xfrm>
          <a:prstGeom prst="rect">
            <a:avLst/>
          </a:prstGeom>
          <a:noFill/>
        </p:spPr>
        <p:txBody>
          <a:bodyPr wrap="square">
            <a:spAutoFit/>
          </a:bodyPr>
          <a:lstStyle/>
          <a:p>
            <a:pPr marR="0" algn="l" rtl="0"/>
            <a:r>
              <a:rPr lang="en-US" sz="800" b="1" i="0" u="none" strike="noStrike" baseline="0" dirty="0">
                <a:solidFill>
                  <a:schemeClr val="tx1"/>
                </a:solidFill>
                <a:latin typeface="HelveticaNeueLT Std" panose="020B0804020202020204" pitchFamily="34" charset="0"/>
              </a:rPr>
              <a:t>www.nasa.gov</a:t>
            </a:r>
          </a:p>
        </p:txBody>
      </p:sp>
      <p:sp>
        <p:nvSpPr>
          <p:cNvPr id="23" name="TextBox 22">
            <a:extLst>
              <a:ext uri="{FF2B5EF4-FFF2-40B4-BE49-F238E27FC236}">
                <a16:creationId xmlns:a16="http://schemas.microsoft.com/office/drawing/2014/main" id="{186E6889-067B-491C-B076-1BF6F998DD7E}"/>
              </a:ext>
            </a:extLst>
          </p:cNvPr>
          <p:cNvSpPr txBox="1"/>
          <p:nvPr userDrawn="1"/>
        </p:nvSpPr>
        <p:spPr>
          <a:xfrm>
            <a:off x="244369" y="9608492"/>
            <a:ext cx="1065795" cy="184666"/>
          </a:xfrm>
          <a:prstGeom prst="rect">
            <a:avLst/>
          </a:prstGeom>
          <a:noFill/>
        </p:spPr>
        <p:txBody>
          <a:bodyPr wrap="square">
            <a:spAutoFit/>
          </a:bodyPr>
          <a:lstStyle/>
          <a:p>
            <a:pPr marR="0" algn="l" rtl="0"/>
            <a:r>
              <a:rPr lang="en-US" sz="600" b="0" i="0" u="none" strike="noStrike" baseline="0" dirty="0">
                <a:solidFill>
                  <a:schemeClr val="tx1"/>
                </a:solidFill>
                <a:latin typeface="Helvetica" pitchFamily="2" charset="0"/>
              </a:rPr>
              <a:t>NP-0000-00-000-LaRC</a:t>
            </a:r>
          </a:p>
        </p:txBody>
      </p:sp>
      <p:sp>
        <p:nvSpPr>
          <p:cNvPr id="26" name="TextBox 25">
            <a:extLst>
              <a:ext uri="{FF2B5EF4-FFF2-40B4-BE49-F238E27FC236}">
                <a16:creationId xmlns:a16="http://schemas.microsoft.com/office/drawing/2014/main" id="{12E1B86C-E9BD-4127-8E90-E6EB36250540}"/>
              </a:ext>
            </a:extLst>
          </p:cNvPr>
          <p:cNvSpPr txBox="1"/>
          <p:nvPr userDrawn="1"/>
        </p:nvSpPr>
        <p:spPr>
          <a:xfrm>
            <a:off x="236909" y="7100378"/>
            <a:ext cx="3616713" cy="830006"/>
          </a:xfrm>
          <a:prstGeom prst="rect">
            <a:avLst/>
          </a:prstGeom>
          <a:noFill/>
          <a:ln>
            <a:noFill/>
          </a:ln>
        </p:spPr>
        <p:txBody>
          <a:bodyPr wrap="square" numCol="1" spcCol="182880" rtlCol="0">
            <a:noAutofit/>
          </a:bodyPr>
          <a:lstStyle/>
          <a:p>
            <a:pPr>
              <a:spcBef>
                <a:spcPts val="1200"/>
              </a:spcBef>
            </a:pPr>
            <a:r>
              <a:rPr lang="en-US" sz="1600" b="1" dirty="0">
                <a:solidFill>
                  <a:srgbClr val="236F99"/>
                </a:solidFill>
                <a:latin typeface="Century Gothic" panose="020B0502020202020204" pitchFamily="34" charset="0"/>
              </a:rPr>
              <a:t>Interested in joining DEVELOP?</a:t>
            </a:r>
            <a:r>
              <a:rPr lang="en-US" sz="1600" b="1" dirty="0">
                <a:solidFill>
                  <a:srgbClr val="236F99"/>
                </a:solidFill>
                <a:latin typeface="Garamond" panose="02020404030301010803" pitchFamily="18" charset="0"/>
              </a:rPr>
              <a:t> </a:t>
            </a:r>
          </a:p>
          <a:p>
            <a:r>
              <a:rPr lang="en-US" sz="1050" dirty="0">
                <a:solidFill>
                  <a:schemeClr val="tx1"/>
                </a:solidFill>
                <a:latin typeface="Garamond" panose="02020404030301010803" pitchFamily="18" charset="0"/>
              </a:rPr>
              <a:t>Apply to participate at one of the DEVELOP locations. For more information on eligibility and a full list of locations, visit us online at </a:t>
            </a:r>
            <a:r>
              <a:rPr lang="en-US" sz="1050" b="1" dirty="0">
                <a:solidFill>
                  <a:schemeClr val="tx1"/>
                </a:solidFill>
                <a:latin typeface="Garamond" panose="02020404030301010803" pitchFamily="18" charset="0"/>
              </a:rPr>
              <a:t>https://appliedsciences.nasa.gov/nasadevelop/apply</a:t>
            </a:r>
            <a:r>
              <a:rPr lang="en-US" sz="1100" b="1" dirty="0">
                <a:solidFill>
                  <a:schemeClr val="tx1"/>
                </a:solidFill>
                <a:latin typeface="Garamond" panose="02020404030301010803" pitchFamily="18" charset="0"/>
              </a:rPr>
              <a:t>.</a:t>
            </a:r>
            <a:endParaRPr lang="en-US" sz="1200" dirty="0">
              <a:solidFill>
                <a:schemeClr val="tx1"/>
              </a:solidFill>
              <a:latin typeface="Garamond" panose="02020404030301010803" pitchFamily="18" charset="0"/>
            </a:endParaRPr>
          </a:p>
        </p:txBody>
      </p:sp>
      <p:sp>
        <p:nvSpPr>
          <p:cNvPr id="31" name="Rectangle 30">
            <a:extLst>
              <a:ext uri="{FF2B5EF4-FFF2-40B4-BE49-F238E27FC236}">
                <a16:creationId xmlns:a16="http://schemas.microsoft.com/office/drawing/2014/main" id="{92A49B36-D335-4B15-92CE-AE3D358AEAC6}"/>
              </a:ext>
            </a:extLst>
          </p:cNvPr>
          <p:cNvSpPr/>
          <p:nvPr userDrawn="1"/>
        </p:nvSpPr>
        <p:spPr>
          <a:xfrm>
            <a:off x="1769993" y="9351056"/>
            <a:ext cx="5773807"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
        <p:nvSpPr>
          <p:cNvPr id="54" name="TextBox 53">
            <a:extLst>
              <a:ext uri="{FF2B5EF4-FFF2-40B4-BE49-F238E27FC236}">
                <a16:creationId xmlns:a16="http://schemas.microsoft.com/office/drawing/2014/main" id="{3904520A-3CE4-48F7-AE78-C704E68E9C82}"/>
              </a:ext>
            </a:extLst>
          </p:cNvPr>
          <p:cNvSpPr txBox="1"/>
          <p:nvPr userDrawn="1"/>
        </p:nvSpPr>
        <p:spPr>
          <a:xfrm>
            <a:off x="228600" y="5666128"/>
            <a:ext cx="3616713" cy="1249357"/>
          </a:xfrm>
          <a:prstGeom prst="rect">
            <a:avLst/>
          </a:prstGeom>
          <a:noFill/>
          <a:ln>
            <a:noFill/>
          </a:ln>
        </p:spPr>
        <p:txBody>
          <a:bodyPr wrap="square" rtlCol="0">
            <a:noAutofit/>
          </a:bodyPr>
          <a:lstStyle/>
          <a:p>
            <a:pPr marL="0"/>
            <a:r>
              <a:rPr lang="en-US" sz="1600" b="1" dirty="0">
                <a:solidFill>
                  <a:srgbClr val="236F99"/>
                </a:solidFill>
                <a:latin typeface="Century Gothic" panose="020B0502020202020204" pitchFamily="34" charset="0"/>
              </a:rPr>
              <a:t>What is DEVELOP?</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050" dirty="0">
                <a:solidFill>
                  <a:schemeClr val="tx1"/>
                </a:solidFill>
                <a:latin typeface="Garamond" panose="02020404030301010803" pitchFamily="18" charset="0"/>
              </a:rPr>
              <a:t>Part of NASA’s Applied Sciences Program, DEVELOP conducts feasibility studies that bridge the gap between Earth science information and society. DEVELOP works with communities and organizations to address environmental and policy concerns through 10-week projects that help both participants and partners learn more about using geospatial information. </a:t>
            </a:r>
          </a:p>
          <a:p>
            <a:pPr marL="0"/>
            <a:endParaRPr lang="en-US" sz="1600" b="1" dirty="0">
              <a:solidFill>
                <a:srgbClr val="236F99"/>
              </a:solidFill>
              <a:latin typeface="Century Gothic" panose="020B0502020202020204" pitchFamily="34" charset="0"/>
            </a:endParaRPr>
          </a:p>
        </p:txBody>
      </p:sp>
      <p:sp>
        <p:nvSpPr>
          <p:cNvPr id="63" name="Text Placeholder 16">
            <a:extLst>
              <a:ext uri="{FF2B5EF4-FFF2-40B4-BE49-F238E27FC236}">
                <a16:creationId xmlns:a16="http://schemas.microsoft.com/office/drawing/2014/main" id="{E39C4D5D-E053-4DDB-9358-1B81A9C70CC5}"/>
              </a:ext>
            </a:extLst>
          </p:cNvPr>
          <p:cNvSpPr txBox="1">
            <a:spLocks/>
          </p:cNvSpPr>
          <p:nvPr userDrawn="1"/>
        </p:nvSpPr>
        <p:spPr>
          <a:xfrm>
            <a:off x="244369" y="2958260"/>
            <a:ext cx="3033801" cy="1059434"/>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36C32"/>
                </a:solidFill>
                <a:effectLst/>
                <a:uLnTx/>
                <a:uFillTx/>
                <a:latin typeface="Century Gothic" panose="020B0502020202020204" pitchFamily="34" charset="0"/>
                <a:ea typeface="+mn-ea"/>
                <a:cs typeface="+mn-cs"/>
              </a:rPr>
              <a:t>Team Members</a:t>
            </a:r>
            <a:endParaRPr lang="en-US" sz="1000" b="1" dirty="0">
              <a:solidFill>
                <a:srgbClr val="D36C32"/>
              </a:solidFill>
              <a:latin typeface="Garamond" panose="02020404030301010803" pitchFamily="18" charset="0"/>
            </a:endParaRPr>
          </a:p>
          <a:p>
            <a:pPr algn="l">
              <a:lnSpc>
                <a:spcPct val="100000"/>
              </a:lnSpc>
              <a:spcBef>
                <a:spcPts val="0"/>
              </a:spcBef>
            </a:pPr>
            <a:r>
              <a:rPr lang="en-US" sz="1000" b="1" dirty="0">
                <a:solidFill>
                  <a:schemeClr val="tx1">
                    <a:lumMod val="75000"/>
                  </a:schemeClr>
                </a:solidFill>
                <a:latin typeface="Garamond" panose="02020404030301010803" pitchFamily="18" charset="0"/>
              </a:rPr>
              <a:t>Participant Name (Project Lead)</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dirty="0">
                <a:solidFill>
                  <a:schemeClr val="tx1">
                    <a:lumMod val="75000"/>
                  </a:schemeClr>
                </a:solidFill>
                <a:latin typeface="Garamond" panose="02020404030301010803" pitchFamily="18" charset="0"/>
              </a:rPr>
              <a:t>Participant Name </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dirty="0">
                <a:solidFill>
                  <a:schemeClr val="tx1">
                    <a:lumMod val="75000"/>
                  </a:schemeClr>
                </a:solidFill>
                <a:latin typeface="Garamond" panose="02020404030301010803" pitchFamily="18" charset="0"/>
              </a:rPr>
              <a:t>Participant Name</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dirty="0">
                <a:solidFill>
                  <a:schemeClr val="tx1">
                    <a:lumMod val="75000"/>
                  </a:schemeClr>
                </a:solidFill>
                <a:latin typeface="Garamond" panose="02020404030301010803" pitchFamily="18" charset="0"/>
              </a:rPr>
              <a:t>Participant Name </a:t>
            </a:r>
          </a:p>
        </p:txBody>
      </p:sp>
      <p:sp>
        <p:nvSpPr>
          <p:cNvPr id="32" name="Rectangle 31">
            <a:extLst>
              <a:ext uri="{FF2B5EF4-FFF2-40B4-BE49-F238E27FC236}">
                <a16:creationId xmlns:a16="http://schemas.microsoft.com/office/drawing/2014/main" id="{168E21E7-876B-4D29-95B4-89008D2CF76D}"/>
              </a:ext>
            </a:extLst>
          </p:cNvPr>
          <p:cNvSpPr/>
          <p:nvPr/>
        </p:nvSpPr>
        <p:spPr>
          <a:xfrm>
            <a:off x="717677" y="8328107"/>
            <a:ext cx="823835" cy="8238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QR Code for the NASA Applied Science Website&#10;&#10;https://appliedsciences.nasa.gov/nasadevelop">
            <a:extLst>
              <a:ext uri="{FF2B5EF4-FFF2-40B4-BE49-F238E27FC236}">
                <a16:creationId xmlns:a16="http://schemas.microsoft.com/office/drawing/2014/main" id="{9E4612E1-CF1A-4B17-B97A-12DD336AE9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886" y="8159693"/>
            <a:ext cx="1070359" cy="1051581"/>
          </a:xfrm>
          <a:prstGeom prst="rect">
            <a:avLst/>
          </a:prstGeom>
        </p:spPr>
      </p:pic>
      <p:sp>
        <p:nvSpPr>
          <p:cNvPr id="72" name="TextBox 71">
            <a:extLst>
              <a:ext uri="{FF2B5EF4-FFF2-40B4-BE49-F238E27FC236}">
                <a16:creationId xmlns:a16="http://schemas.microsoft.com/office/drawing/2014/main" id="{C60930A2-B1D4-4128-A7E2-A7C384A819C5}"/>
              </a:ext>
            </a:extLst>
          </p:cNvPr>
          <p:cNvSpPr txBox="1"/>
          <p:nvPr userDrawn="1"/>
        </p:nvSpPr>
        <p:spPr>
          <a:xfrm>
            <a:off x="4097527" y="2958260"/>
            <a:ext cx="3144087" cy="1051581"/>
          </a:xfrm>
          <a:prstGeom prst="rect">
            <a:avLst/>
          </a:prstGeom>
          <a:noFill/>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36C32"/>
                </a:solidFill>
                <a:effectLst/>
                <a:uLnTx/>
                <a:uFillTx/>
                <a:latin typeface="Century Gothic" panose="020B0502020202020204" pitchFamily="34" charset="0"/>
                <a:ea typeface="+mn-ea"/>
                <a:cs typeface="+mn-cs"/>
              </a:rPr>
              <a:t>Partners</a:t>
            </a:r>
            <a:endParaRPr lang="en-US" sz="1050" b="0" i="0" u="none" strike="noStrike" baseline="0" dirty="0">
              <a:solidFill>
                <a:srgbClr val="D36C32"/>
              </a:solidFill>
              <a:latin typeface="Garamond" panose="02020404030301010803" pitchFamily="18" charset="0"/>
            </a:endParaRPr>
          </a:p>
          <a:p>
            <a:r>
              <a:rPr lang="en-US" sz="1050" b="0" i="0" u="none" strike="noStrike" baseline="0" dirty="0">
                <a:latin typeface="Garamond" panose="02020404030301010803" pitchFamily="18" charset="0"/>
              </a:rPr>
              <a:t>Partner 1</a:t>
            </a:r>
          </a:p>
          <a:p>
            <a:r>
              <a:rPr lang="en-US" sz="1050" b="0" i="0" u="none" strike="noStrike" baseline="0" dirty="0">
                <a:latin typeface="Garamond" panose="02020404030301010803" pitchFamily="18" charset="0"/>
              </a:rPr>
              <a:t>Partner 2</a:t>
            </a:r>
          </a:p>
          <a:p>
            <a:r>
              <a:rPr lang="en-US" sz="1050" b="0" i="0" u="none" strike="noStrike" baseline="0" dirty="0">
                <a:latin typeface="Garamond" panose="02020404030301010803" pitchFamily="18" charset="0"/>
              </a:rPr>
              <a:t>Partner 3</a:t>
            </a:r>
          </a:p>
          <a:p>
            <a:r>
              <a:rPr lang="en-US" sz="1050" b="0" i="0" u="none" strike="noStrike" baseline="0" dirty="0">
                <a:latin typeface="Garamond" panose="02020404030301010803" pitchFamily="18" charset="0"/>
              </a:rPr>
              <a:t>Partner 4</a:t>
            </a: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p:txBody>
      </p:sp>
      <p:grpSp>
        <p:nvGrpSpPr>
          <p:cNvPr id="5" name="Group 4">
            <a:extLst>
              <a:ext uri="{FF2B5EF4-FFF2-40B4-BE49-F238E27FC236}">
                <a16:creationId xmlns:a16="http://schemas.microsoft.com/office/drawing/2014/main" id="{920D0564-6BED-02E0-5E27-E1987279CF7F}"/>
              </a:ext>
            </a:extLst>
          </p:cNvPr>
          <p:cNvGrpSpPr/>
          <p:nvPr userDrawn="1"/>
        </p:nvGrpSpPr>
        <p:grpSpPr>
          <a:xfrm>
            <a:off x="4269166" y="5655835"/>
            <a:ext cx="3153004" cy="2431109"/>
            <a:chOff x="4406565" y="5760821"/>
            <a:chExt cx="3153004" cy="2431109"/>
          </a:xfrm>
        </p:grpSpPr>
        <p:pic>
          <p:nvPicPr>
            <p:cNvPr id="70" name="Picture 69">
              <a:extLst>
                <a:ext uri="{FF2B5EF4-FFF2-40B4-BE49-F238E27FC236}">
                  <a16:creationId xmlns:a16="http://schemas.microsoft.com/office/drawing/2014/main" id="{F738A48A-1FF5-41C6-8C83-0064E654773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415482" y="6132295"/>
              <a:ext cx="3144087" cy="2059635"/>
            </a:xfrm>
            <a:prstGeom prst="rect">
              <a:avLst/>
            </a:prstGeom>
            <a:ln>
              <a:noFill/>
            </a:ln>
            <a:effectLst>
              <a:outerShdw blurRad="12700" algn="ctr" rotWithShape="0">
                <a:prstClr val="black">
                  <a:alpha val="82000"/>
                </a:prstClr>
              </a:outerShdw>
            </a:effectLst>
          </p:spPr>
        </p:pic>
        <p:sp>
          <p:nvSpPr>
            <p:cNvPr id="43" name="TextBox 42">
              <a:extLst>
                <a:ext uri="{FF2B5EF4-FFF2-40B4-BE49-F238E27FC236}">
                  <a16:creationId xmlns:a16="http://schemas.microsoft.com/office/drawing/2014/main" id="{2D3A9EC9-DC0E-46A0-AA83-D9893963CB69}"/>
                </a:ext>
              </a:extLst>
            </p:cNvPr>
            <p:cNvSpPr txBox="1"/>
            <p:nvPr userDrawn="1"/>
          </p:nvSpPr>
          <p:spPr>
            <a:xfrm>
              <a:off x="4406565" y="5760821"/>
              <a:ext cx="3104521" cy="444506"/>
            </a:xfrm>
            <a:prstGeom prst="rect">
              <a:avLst/>
            </a:prstGeom>
            <a:noFill/>
            <a:ln>
              <a:noFill/>
            </a:ln>
          </p:spPr>
          <p:txBody>
            <a:bodyPr wrap="square" rtlCol="0">
              <a:noAutofit/>
            </a:bodyPr>
            <a:lstStyle/>
            <a:p>
              <a:pPr marL="0" algn="ctr"/>
              <a:r>
                <a:rPr lang="en-US" sz="2000" b="1" dirty="0">
                  <a:solidFill>
                    <a:srgbClr val="236F99"/>
                  </a:solidFill>
                  <a:latin typeface="Century Gothic" panose="020B0502020202020204" pitchFamily="34" charset="0"/>
                </a:rPr>
                <a:t>DEVELOP </a:t>
              </a:r>
              <a:r>
                <a:rPr lang="en-US" sz="2000" b="0" dirty="0">
                  <a:solidFill>
                    <a:srgbClr val="236F99"/>
                  </a:solidFill>
                  <a:latin typeface="Century Gothic" panose="020B0502020202020204" pitchFamily="34" charset="0"/>
                </a:rPr>
                <a:t>LOCATIONS</a:t>
              </a:r>
            </a:p>
          </p:txBody>
        </p:sp>
      </p:grpSp>
      <p:sp>
        <p:nvSpPr>
          <p:cNvPr id="4" name="TextBox 3">
            <a:extLst>
              <a:ext uri="{FF2B5EF4-FFF2-40B4-BE49-F238E27FC236}">
                <a16:creationId xmlns:a16="http://schemas.microsoft.com/office/drawing/2014/main" id="{EA70B8D3-E454-D38C-442E-3F42577BBEAE}"/>
              </a:ext>
            </a:extLst>
          </p:cNvPr>
          <p:cNvSpPr txBox="1"/>
          <p:nvPr userDrawn="1"/>
        </p:nvSpPr>
        <p:spPr>
          <a:xfrm>
            <a:off x="226109" y="348571"/>
            <a:ext cx="7315200" cy="236988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36C32"/>
                </a:solidFill>
                <a:effectLst/>
                <a:uLnTx/>
                <a:uFillTx/>
                <a:latin typeface="Century Gothic" panose="020B0502020202020204" pitchFamily="34" charset="0"/>
                <a:ea typeface="+mn-ea"/>
                <a:cs typeface="+mn-cs"/>
              </a:rPr>
              <a:t>How the Project Came To Be</a:t>
            </a:r>
            <a:endParaRPr lang="en-US" sz="1200" b="0" i="0" u="none" strike="noStrike" baseline="0" dirty="0">
              <a:solidFill>
                <a:srgbClr val="D36C32"/>
              </a:solidFill>
              <a:latin typeface="Garamond" panose="02020404030301010803" pitchFamily="18" charset="0"/>
            </a:endParaRPr>
          </a:p>
          <a:p>
            <a:r>
              <a:rPr lang="en-US" sz="1200" b="0" i="0" u="none" strike="noStrike" baseline="0" dirty="0">
                <a:latin typeface="Garamond" panose="02020404030301010803" pitchFamily="18" charset="0"/>
              </a:rPr>
              <a:t>Landslides and flooding are reoccurring environmental hazards that lead to health risks and economic burdens in the urban areas of Cincinnati, Ohio and Covington, Kentucky. Working with partners from Groundwork USA and Groundwork Ohio River Valley, the NASA DEVELOP team used satellite imagery and ancillary datasets to map landslide susceptibility and exposure, as well as identify pluvial flood vulnerability in the region. The team’s refined methodology and hazard analyses provided partners with tools to expand environmental justice awareness and build capacity for city-specific resilience planning. Landslides and flooding are reoccurring environmental hazards that lead to health risks and economic burdens in the urban areas of Cincinnati, Ohio and Covington, Kentucky. Working with partners from Groundwork USA and Groundwork Ohio River Valley, the NASA DEVELOP team used satellite imagery and ancillary datasets to map landslide susceptibility and exposure, as well as identify pluvial flood vulnerability in the region. The team’s refined methodology and hazard analyses provided partners with tools to expand environmental justice awareness and build capacity for city-specific resilience planning. </a:t>
            </a:r>
          </a:p>
        </p:txBody>
      </p:sp>
      <p:pic>
        <p:nvPicPr>
          <p:cNvPr id="8" name="Picture 7" descr="A picture containing logo&#10;&#10;Description automatically generated">
            <a:extLst>
              <a:ext uri="{FF2B5EF4-FFF2-40B4-BE49-F238E27FC236}">
                <a16:creationId xmlns:a16="http://schemas.microsoft.com/office/drawing/2014/main" id="{5876AD94-2FEA-E395-D9F9-1F316125034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710716" y="8235945"/>
            <a:ext cx="884205" cy="884205"/>
          </a:xfrm>
          <a:prstGeom prst="rect">
            <a:avLst/>
          </a:prstGeom>
        </p:spPr>
      </p:pic>
      <p:sp>
        <p:nvSpPr>
          <p:cNvPr id="9" name="TextBox 8">
            <a:extLst>
              <a:ext uri="{FF2B5EF4-FFF2-40B4-BE49-F238E27FC236}">
                <a16:creationId xmlns:a16="http://schemas.microsoft.com/office/drawing/2014/main" id="{7E464759-8C46-C958-7D10-286F49ECA0D9}"/>
              </a:ext>
            </a:extLst>
          </p:cNvPr>
          <p:cNvSpPr txBox="1"/>
          <p:nvPr userDrawn="1"/>
        </p:nvSpPr>
        <p:spPr>
          <a:xfrm>
            <a:off x="4509471" y="8462358"/>
            <a:ext cx="3021356" cy="569146"/>
          </a:xfrm>
          <a:prstGeom prst="rect">
            <a:avLst/>
          </a:prstGeom>
          <a:noFill/>
          <a:ln>
            <a:noFill/>
          </a:ln>
        </p:spPr>
        <p:txBody>
          <a:bodyPr wrap="square" rtlCol="0">
            <a:noAutofit/>
          </a:bodyPr>
          <a:lstStyle/>
          <a:p>
            <a:pPr marL="0"/>
            <a:r>
              <a:rPr lang="en-US" sz="1400" b="1" dirty="0">
                <a:solidFill>
                  <a:srgbClr val="236F99"/>
                </a:solidFill>
                <a:latin typeface="Century Gothic" panose="020B0502020202020204" pitchFamily="34" charset="0"/>
              </a:rPr>
              <a:t>Celebrating 25 Years of DEVELOP</a:t>
            </a:r>
          </a:p>
          <a:p>
            <a:pPr marL="0"/>
            <a:r>
              <a:rPr lang="en-US" sz="1400" b="1" dirty="0">
                <a:solidFill>
                  <a:srgbClr val="236F99"/>
                </a:solidFill>
                <a:latin typeface="Century Gothic" panose="020B0502020202020204" pitchFamily="34" charset="0"/>
              </a:rPr>
              <a:t># (social media tag option?)</a:t>
            </a:r>
          </a:p>
        </p:txBody>
      </p:sp>
      <p:grpSp>
        <p:nvGrpSpPr>
          <p:cNvPr id="25" name="Group 24">
            <a:extLst>
              <a:ext uri="{FF2B5EF4-FFF2-40B4-BE49-F238E27FC236}">
                <a16:creationId xmlns:a16="http://schemas.microsoft.com/office/drawing/2014/main" id="{066B0306-1DAC-DEC9-44B7-B6BBAD9FEAE5}"/>
              </a:ext>
            </a:extLst>
          </p:cNvPr>
          <p:cNvGrpSpPr/>
          <p:nvPr userDrawn="1"/>
        </p:nvGrpSpPr>
        <p:grpSpPr>
          <a:xfrm>
            <a:off x="1340576" y="8344047"/>
            <a:ext cx="2479762" cy="784169"/>
            <a:chOff x="1158490" y="8407491"/>
            <a:chExt cx="2479762" cy="784169"/>
          </a:xfrm>
        </p:grpSpPr>
        <p:pic>
          <p:nvPicPr>
            <p:cNvPr id="7" name="Picture 6" descr="Icon&#10;&#10;Description automatically generated">
              <a:extLst>
                <a:ext uri="{FF2B5EF4-FFF2-40B4-BE49-F238E27FC236}">
                  <a16:creationId xmlns:a16="http://schemas.microsoft.com/office/drawing/2014/main" id="{E7AD5BF5-C58B-4250-8B11-9D452BDC422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3984" t="13409" r="17272"/>
            <a:stretch/>
          </p:blipFill>
          <p:spPr>
            <a:xfrm>
              <a:off x="1172386" y="8407491"/>
              <a:ext cx="209637" cy="228852"/>
            </a:xfrm>
            <a:prstGeom prst="ellipse">
              <a:avLst/>
            </a:prstGeom>
          </p:spPr>
        </p:pic>
        <p:pic>
          <p:nvPicPr>
            <p:cNvPr id="11" name="Picture 10" descr="Icon&#10;&#10;Description automatically generated">
              <a:extLst>
                <a:ext uri="{FF2B5EF4-FFF2-40B4-BE49-F238E27FC236}">
                  <a16:creationId xmlns:a16="http://schemas.microsoft.com/office/drawing/2014/main" id="{CF35C78E-1AB2-4397-A423-D4CD16E2964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7600" t="6871" r="5143" b="7603"/>
            <a:stretch/>
          </p:blipFill>
          <p:spPr>
            <a:xfrm>
              <a:off x="1158490" y="8680546"/>
              <a:ext cx="235048" cy="226038"/>
            </a:xfrm>
            <a:prstGeom prst="ellipse">
              <a:avLst/>
            </a:prstGeom>
          </p:spPr>
        </p:pic>
        <p:pic>
          <p:nvPicPr>
            <p:cNvPr id="13" name="Picture 12">
              <a:extLst>
                <a:ext uri="{FF2B5EF4-FFF2-40B4-BE49-F238E27FC236}">
                  <a16:creationId xmlns:a16="http://schemas.microsoft.com/office/drawing/2014/main" id="{05545840-15A6-4521-9872-7725F6B007C8}"/>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10604" t="11999" r="5677" b="9829"/>
            <a:stretch/>
          </p:blipFill>
          <p:spPr>
            <a:xfrm>
              <a:off x="1161161" y="8999512"/>
              <a:ext cx="225519" cy="166873"/>
            </a:xfrm>
            <a:prstGeom prst="roundRect">
              <a:avLst/>
            </a:prstGeom>
          </p:spPr>
        </p:pic>
        <p:sp>
          <p:nvSpPr>
            <p:cNvPr id="16" name="TextBox 15">
              <a:extLst>
                <a:ext uri="{FF2B5EF4-FFF2-40B4-BE49-F238E27FC236}">
                  <a16:creationId xmlns:a16="http://schemas.microsoft.com/office/drawing/2014/main" id="{F10B0DBE-6C72-CAB6-2127-19CD119A8592}"/>
                </a:ext>
              </a:extLst>
            </p:cNvPr>
            <p:cNvSpPr txBox="1"/>
            <p:nvPr userDrawn="1"/>
          </p:nvSpPr>
          <p:spPr>
            <a:xfrm>
              <a:off x="1344490" y="8412724"/>
              <a:ext cx="1478675" cy="230832"/>
            </a:xfrm>
            <a:prstGeom prst="rect">
              <a:avLst/>
            </a:prstGeom>
            <a:noFill/>
          </p:spPr>
          <p:txBody>
            <a:bodyPr wrap="square">
              <a:spAutoFit/>
            </a:bodyPr>
            <a:lstStyle/>
            <a:p>
              <a:r>
                <a:rPr lang="en-US" sz="900" b="1" dirty="0"/>
                <a:t>twitter.com/</a:t>
              </a:r>
              <a:r>
                <a:rPr lang="en-US" sz="900" b="1" dirty="0" err="1"/>
                <a:t>nasa_develop</a:t>
              </a:r>
              <a:endParaRPr lang="en-US" sz="900" b="1" dirty="0"/>
            </a:p>
          </p:txBody>
        </p:sp>
        <p:sp>
          <p:nvSpPr>
            <p:cNvPr id="20" name="TextBox 19">
              <a:extLst>
                <a:ext uri="{FF2B5EF4-FFF2-40B4-BE49-F238E27FC236}">
                  <a16:creationId xmlns:a16="http://schemas.microsoft.com/office/drawing/2014/main" id="{1D2B0F2D-084D-D7CD-6ECD-6C9015230DA7}"/>
                </a:ext>
              </a:extLst>
            </p:cNvPr>
            <p:cNvSpPr txBox="1"/>
            <p:nvPr userDrawn="1"/>
          </p:nvSpPr>
          <p:spPr>
            <a:xfrm>
              <a:off x="1345425" y="8689653"/>
              <a:ext cx="2100596" cy="230832"/>
            </a:xfrm>
            <a:prstGeom prst="rect">
              <a:avLst/>
            </a:prstGeom>
            <a:noFill/>
          </p:spPr>
          <p:txBody>
            <a:bodyPr wrap="square">
              <a:spAutoFit/>
            </a:bodyPr>
            <a:lstStyle/>
            <a:p>
              <a:r>
                <a:rPr lang="en-US" sz="900" b="1" dirty="0"/>
                <a:t>facebook.com/</a:t>
              </a:r>
              <a:r>
                <a:rPr lang="en-US" sz="900" b="1" dirty="0" err="1"/>
                <a:t>developnationalprogram</a:t>
              </a:r>
              <a:endParaRPr lang="en-US" sz="900" b="1" dirty="0"/>
            </a:p>
          </p:txBody>
        </p:sp>
        <p:sp>
          <p:nvSpPr>
            <p:cNvPr id="24" name="TextBox 23">
              <a:extLst>
                <a:ext uri="{FF2B5EF4-FFF2-40B4-BE49-F238E27FC236}">
                  <a16:creationId xmlns:a16="http://schemas.microsoft.com/office/drawing/2014/main" id="{6A93BD76-68A1-AA04-1B6C-95B054568751}"/>
                </a:ext>
              </a:extLst>
            </p:cNvPr>
            <p:cNvSpPr txBox="1"/>
            <p:nvPr userDrawn="1"/>
          </p:nvSpPr>
          <p:spPr>
            <a:xfrm>
              <a:off x="1349324" y="8960828"/>
              <a:ext cx="2288928" cy="230832"/>
            </a:xfrm>
            <a:prstGeom prst="rect">
              <a:avLst/>
            </a:prstGeom>
            <a:noFill/>
          </p:spPr>
          <p:txBody>
            <a:bodyPr wrap="square">
              <a:spAutoFit/>
            </a:bodyPr>
            <a:lstStyle/>
            <a:p>
              <a:r>
                <a:rPr lang="en-US" sz="900" b="1" dirty="0"/>
                <a:t>youtube.com/user/NASADEVELOP/featured</a:t>
              </a:r>
            </a:p>
          </p:txBody>
        </p:sp>
      </p:grpSp>
      <p:sp>
        <p:nvSpPr>
          <p:cNvPr id="27" name="TextBox 26">
            <a:extLst>
              <a:ext uri="{FF2B5EF4-FFF2-40B4-BE49-F238E27FC236}">
                <a16:creationId xmlns:a16="http://schemas.microsoft.com/office/drawing/2014/main" id="{9D9938B0-5A41-6630-FA35-BD90DCB9E638}"/>
              </a:ext>
            </a:extLst>
          </p:cNvPr>
          <p:cNvSpPr txBox="1"/>
          <p:nvPr userDrawn="1"/>
        </p:nvSpPr>
        <p:spPr>
          <a:xfrm>
            <a:off x="245392" y="8054484"/>
            <a:ext cx="1347507" cy="235319"/>
          </a:xfrm>
          <a:prstGeom prst="rect">
            <a:avLst/>
          </a:prstGeom>
          <a:noFill/>
          <a:ln>
            <a:noFill/>
          </a:ln>
        </p:spPr>
        <p:txBody>
          <a:bodyPr wrap="square" rtlCol="0">
            <a:noAutofit/>
          </a:bodyPr>
          <a:lstStyle/>
          <a:p>
            <a:r>
              <a:rPr lang="en-US" sz="800" b="1" dirty="0">
                <a:solidFill>
                  <a:schemeClr val="tx1"/>
                </a:solidFill>
                <a:latin typeface="Century Gothic" panose="020B0502020202020204" pitchFamily="34" charset="0"/>
              </a:rPr>
              <a:t>VISIT OUR WEBSITE!</a:t>
            </a:r>
          </a:p>
        </p:txBody>
      </p:sp>
      <p:sp>
        <p:nvSpPr>
          <p:cNvPr id="30" name="TextBox 29">
            <a:extLst>
              <a:ext uri="{FF2B5EF4-FFF2-40B4-BE49-F238E27FC236}">
                <a16:creationId xmlns:a16="http://schemas.microsoft.com/office/drawing/2014/main" id="{A5E82DBC-E616-86F3-95A2-4CED9654F91A}"/>
              </a:ext>
            </a:extLst>
          </p:cNvPr>
          <p:cNvSpPr txBox="1"/>
          <p:nvPr userDrawn="1"/>
        </p:nvSpPr>
        <p:spPr>
          <a:xfrm>
            <a:off x="200117" y="4804187"/>
            <a:ext cx="2283865" cy="344645"/>
          </a:xfrm>
          <a:prstGeom prst="rect">
            <a:avLst/>
          </a:prstGeom>
          <a:noFill/>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6F99"/>
                </a:solidFill>
                <a:effectLst/>
                <a:uLnTx/>
                <a:uFillTx/>
                <a:latin typeface="Century Gothic" panose="020B0502020202020204" pitchFamily="34" charset="0"/>
                <a:ea typeface="+mn-ea"/>
                <a:cs typeface="+mn-cs"/>
              </a:rPr>
              <a:t>Learn More About</a:t>
            </a:r>
            <a:endParaRPr lang="en-US" sz="1050" b="1" dirty="0">
              <a:solidFill>
                <a:schemeClr val="tx1">
                  <a:lumMod val="75000"/>
                </a:schemeClr>
              </a:solidFill>
              <a:latin typeface="Garamond" panose="02020404030301010803" pitchFamily="18" charset="0"/>
            </a:endParaRPr>
          </a:p>
        </p:txBody>
      </p:sp>
      <p:sp>
        <p:nvSpPr>
          <p:cNvPr id="2" name="TextBox 1">
            <a:extLst>
              <a:ext uri="{FF2B5EF4-FFF2-40B4-BE49-F238E27FC236}">
                <a16:creationId xmlns:a16="http://schemas.microsoft.com/office/drawing/2014/main" id="{CFEAF838-157E-EE06-D9B3-AC4C617979CF}"/>
              </a:ext>
            </a:extLst>
          </p:cNvPr>
          <p:cNvSpPr txBox="1"/>
          <p:nvPr userDrawn="1"/>
        </p:nvSpPr>
        <p:spPr>
          <a:xfrm>
            <a:off x="244369" y="4389962"/>
            <a:ext cx="7177801" cy="276999"/>
          </a:xfrm>
          <a:prstGeom prst="rect">
            <a:avLst/>
          </a:prstGeom>
          <a:noFill/>
        </p:spPr>
        <p:txBody>
          <a:bodyPr wrap="square">
            <a:spAutoFit/>
          </a:bodyPr>
          <a:lstStyle/>
          <a:p>
            <a:r>
              <a:rPr lang="en-US" sz="1200" b="0" i="0" u="none" strike="noStrike" baseline="0" dirty="0">
                <a:latin typeface="Garamond" panose="02020404030301010803" pitchFamily="18" charset="0"/>
              </a:rPr>
              <a:t>For more information about the project, visit (</a:t>
            </a:r>
            <a:r>
              <a:rPr lang="en-US" sz="1200" b="1" i="0" u="none" strike="noStrike" baseline="0" dirty="0">
                <a:latin typeface="Garamond" panose="02020404030301010803" pitchFamily="18" charset="0"/>
              </a:rPr>
              <a:t>Insert </a:t>
            </a:r>
            <a:r>
              <a:rPr lang="en-US" sz="1200" b="1" dirty="0">
                <a:latin typeface="Garamond" panose="02020404030301010803" pitchFamily="18" charset="0"/>
              </a:rPr>
              <a:t>DEVELOP Project Website </a:t>
            </a:r>
            <a:r>
              <a:rPr lang="en-US" sz="1200" b="1" dirty="0" err="1">
                <a:latin typeface="Garamond" panose="02020404030301010803" pitchFamily="18" charset="0"/>
              </a:rPr>
              <a:t>url</a:t>
            </a:r>
            <a:r>
              <a:rPr lang="en-US" sz="1200" b="1" dirty="0">
                <a:latin typeface="Garamond" panose="02020404030301010803" pitchFamily="18" charset="0"/>
              </a:rPr>
              <a:t>)</a:t>
            </a:r>
          </a:p>
        </p:txBody>
      </p:sp>
      <p:sp>
        <p:nvSpPr>
          <p:cNvPr id="3" name="Rectangle 2">
            <a:extLst>
              <a:ext uri="{FF2B5EF4-FFF2-40B4-BE49-F238E27FC236}">
                <a16:creationId xmlns:a16="http://schemas.microsoft.com/office/drawing/2014/main" id="{48BAC7B8-C660-FDEA-FF10-67D07A2CAFD8}"/>
              </a:ext>
            </a:extLst>
          </p:cNvPr>
          <p:cNvSpPr/>
          <p:nvPr userDrawn="1"/>
        </p:nvSpPr>
        <p:spPr>
          <a:xfrm>
            <a:off x="2483982" y="4899050"/>
            <a:ext cx="4938188" cy="10390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68D0ACB-A792-DEDE-6406-D6A5528C93D2}"/>
              </a:ext>
            </a:extLst>
          </p:cNvPr>
          <p:cNvSpPr/>
          <p:nvPr userDrawn="1"/>
        </p:nvSpPr>
        <p:spPr>
          <a:xfrm>
            <a:off x="2483347" y="5029200"/>
            <a:ext cx="603504" cy="477634"/>
          </a:xfrm>
          <a:prstGeom prst="rect">
            <a:avLst/>
          </a:prstGeom>
          <a:blipFill>
            <a:blip r:embed="rId9"/>
            <a:stretch>
              <a:fillRect l="-25545" t="-24707" r="-105855" b="-4836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54D9C1A-1C93-BED3-106A-C6244556EB6B}"/>
              </a:ext>
            </a:extLst>
          </p:cNvPr>
          <p:cNvSpPr/>
          <p:nvPr userDrawn="1"/>
        </p:nvSpPr>
        <p:spPr>
          <a:xfrm>
            <a:off x="3104359" y="5029200"/>
            <a:ext cx="603504" cy="477634"/>
          </a:xfrm>
          <a:prstGeom prst="rect">
            <a:avLst/>
          </a:prstGeom>
          <a:blipFill>
            <a:blip r:embed="rId10"/>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B02910C3-4CFE-DC15-1A16-F95872DCDC82}"/>
              </a:ext>
            </a:extLst>
          </p:cNvPr>
          <p:cNvSpPr/>
          <p:nvPr userDrawn="1"/>
        </p:nvSpPr>
        <p:spPr>
          <a:xfrm>
            <a:off x="3725371" y="5029200"/>
            <a:ext cx="603504" cy="477634"/>
          </a:xfrm>
          <a:prstGeom prst="rect">
            <a:avLst/>
          </a:prstGeom>
          <a:blipFill>
            <a:blip r:embed="rId11"/>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75E857A-483B-4CF6-627E-AE903E591426}"/>
              </a:ext>
            </a:extLst>
          </p:cNvPr>
          <p:cNvSpPr/>
          <p:nvPr userDrawn="1"/>
        </p:nvSpPr>
        <p:spPr>
          <a:xfrm>
            <a:off x="4346383" y="5029200"/>
            <a:ext cx="603504" cy="477634"/>
          </a:xfrm>
          <a:prstGeom prst="rect">
            <a:avLst/>
          </a:prstGeom>
          <a:blipFill>
            <a:blip r:embed="rId12"/>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4B5A22A-29EA-099F-944F-28CF772DF6F9}"/>
              </a:ext>
            </a:extLst>
          </p:cNvPr>
          <p:cNvSpPr/>
          <p:nvPr userDrawn="1"/>
        </p:nvSpPr>
        <p:spPr>
          <a:xfrm>
            <a:off x="4967395" y="5029200"/>
            <a:ext cx="603504" cy="477634"/>
          </a:xfrm>
          <a:prstGeom prst="rect">
            <a:avLst/>
          </a:prstGeom>
          <a:blipFill>
            <a:blip r:embed="rId13"/>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A9647228-820C-57E4-BBE6-94047AF3DA21}"/>
              </a:ext>
            </a:extLst>
          </p:cNvPr>
          <p:cNvSpPr/>
          <p:nvPr userDrawn="1"/>
        </p:nvSpPr>
        <p:spPr>
          <a:xfrm>
            <a:off x="5588407" y="5029200"/>
            <a:ext cx="603504" cy="477634"/>
          </a:xfrm>
          <a:prstGeom prst="rect">
            <a:avLst/>
          </a:prstGeom>
          <a:blipFill>
            <a:blip r:embed="rId14"/>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E0582C81-D2F5-07AB-8AC2-8AF5E610FD76}"/>
              </a:ext>
            </a:extLst>
          </p:cNvPr>
          <p:cNvSpPr/>
          <p:nvPr userDrawn="1"/>
        </p:nvSpPr>
        <p:spPr>
          <a:xfrm>
            <a:off x="6209419" y="5029200"/>
            <a:ext cx="603504" cy="477634"/>
          </a:xfrm>
          <a:prstGeom prst="rect">
            <a:avLst/>
          </a:prstGeom>
          <a:blipFill>
            <a:blip r:embed="rId15"/>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BE2E1B7E-2445-FB0B-782C-B530F5040CAD}"/>
              </a:ext>
            </a:extLst>
          </p:cNvPr>
          <p:cNvSpPr/>
          <p:nvPr userDrawn="1"/>
        </p:nvSpPr>
        <p:spPr>
          <a:xfrm>
            <a:off x="6830429" y="5029200"/>
            <a:ext cx="591741" cy="477634"/>
          </a:xfrm>
          <a:prstGeom prst="rect">
            <a:avLst/>
          </a:prstGeom>
          <a:blipFill dpi="0" rotWithShape="0">
            <a:blip r:embed="rId16">
              <a:extLst>
                <a:ext uri="{28A0092B-C50C-407E-A947-70E740481C1C}">
                  <a14:useLocalDpi xmlns:a14="http://schemas.microsoft.com/office/drawing/2010/main" val="0"/>
                </a:ext>
              </a:extLst>
            </a:blip>
            <a:srcRect/>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5B1C4DF5-0259-3183-3518-EAC31C144553}"/>
              </a:ext>
            </a:extLst>
          </p:cNvPr>
          <p:cNvSpPr txBox="1"/>
          <p:nvPr userDrawn="1"/>
        </p:nvSpPr>
        <p:spPr>
          <a:xfrm>
            <a:off x="321471" y="29019"/>
            <a:ext cx="2904329" cy="369332"/>
          </a:xfrm>
          <a:prstGeom prst="rect">
            <a:avLst/>
          </a:prstGeom>
          <a:noFill/>
        </p:spPr>
        <p:txBody>
          <a:bodyPr wrap="square" rtlCol="0">
            <a:spAutoFit/>
          </a:bodyPr>
          <a:lstStyle/>
          <a:p>
            <a:r>
              <a:rPr lang="en-US" sz="1800" b="1" dirty="0">
                <a:solidFill>
                  <a:srgbClr val="FF0000"/>
                </a:solidFill>
              </a:rPr>
              <a:t>**EXAMPLE** - Back Layout</a:t>
            </a:r>
          </a:p>
        </p:txBody>
      </p:sp>
      <p:sp>
        <p:nvSpPr>
          <p:cNvPr id="44" name="TextBox 43">
            <a:extLst>
              <a:ext uri="{FF2B5EF4-FFF2-40B4-BE49-F238E27FC236}">
                <a16:creationId xmlns:a16="http://schemas.microsoft.com/office/drawing/2014/main" id="{DE1D7F85-B829-D3E9-A729-EA977427F16D}"/>
              </a:ext>
            </a:extLst>
          </p:cNvPr>
          <p:cNvSpPr txBox="1"/>
          <p:nvPr userDrawn="1"/>
        </p:nvSpPr>
        <p:spPr>
          <a:xfrm>
            <a:off x="4152818" y="29019"/>
            <a:ext cx="3393986" cy="369332"/>
          </a:xfrm>
          <a:prstGeom prst="rect">
            <a:avLst/>
          </a:prstGeom>
          <a:noFill/>
        </p:spPr>
        <p:txBody>
          <a:bodyPr wrap="square" rtlCol="0">
            <a:spAutoFit/>
          </a:bodyPr>
          <a:lstStyle/>
          <a:p>
            <a:r>
              <a:rPr lang="en-US" sz="1800" b="1" dirty="0">
                <a:solidFill>
                  <a:srgbClr val="FF0000"/>
                </a:solidFill>
              </a:rPr>
              <a:t>Keep text within the guidelines!</a:t>
            </a:r>
          </a:p>
        </p:txBody>
      </p:sp>
      <p:sp>
        <p:nvSpPr>
          <p:cNvPr id="46" name="Rectangle 45">
            <a:extLst>
              <a:ext uri="{FF2B5EF4-FFF2-40B4-BE49-F238E27FC236}">
                <a16:creationId xmlns:a16="http://schemas.microsoft.com/office/drawing/2014/main" id="{523F5F48-9EE0-A824-8388-048DA2A69BEC}"/>
              </a:ext>
            </a:extLst>
          </p:cNvPr>
          <p:cNvSpPr/>
          <p:nvPr userDrawn="1"/>
        </p:nvSpPr>
        <p:spPr>
          <a:xfrm>
            <a:off x="308889" y="391873"/>
            <a:ext cx="7120611" cy="4256327"/>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7137769"/>
      </p:ext>
    </p:extLst>
  </p:cSld>
  <p:clrMapOvr>
    <a:masterClrMapping/>
  </p:clrMapOvr>
  <p:extLst>
    <p:ext uri="{DCECCB84-F9BA-43D5-87BE-67443E8EF086}">
      <p15:sldGuideLst xmlns:p15="http://schemas.microsoft.com/office/powerpoint/2012/main">
        <p15:guide id="1" orient="horz" pos="240" userDrawn="1">
          <p15:clr>
            <a:srgbClr val="FBAE40"/>
          </p15:clr>
        </p15:guide>
        <p15:guide id="2" pos="192" userDrawn="1">
          <p15:clr>
            <a:srgbClr val="FBAE40"/>
          </p15:clr>
        </p15:guide>
        <p15:guide id="3" pos="4680" userDrawn="1">
          <p15:clr>
            <a:srgbClr val="FBAE40"/>
          </p15:clr>
        </p15:guide>
        <p15:guide id="4" orient="horz" pos="292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ront Layout 1">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6EB7AA1-9FC5-DC8C-96E2-7CD0B332092F}"/>
              </a:ext>
            </a:extLst>
          </p:cNvPr>
          <p:cNvSpPr txBox="1"/>
          <p:nvPr userDrawn="1"/>
        </p:nvSpPr>
        <p:spPr>
          <a:xfrm>
            <a:off x="4154892" y="7889950"/>
            <a:ext cx="3236508" cy="1749350"/>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050" b="0" i="0" u="none" strike="noStrike" baseline="0" dirty="0">
              <a:latin typeface="Arial" panose="020B0604020202020204" pitchFamily="34" charset="0"/>
            </a:endParaRPr>
          </a:p>
          <a:p>
            <a:endParaRPr lang="en-US" sz="1050" b="0" i="0" u="none" strike="noStrike" baseline="0" dirty="0">
              <a:latin typeface="Arial" panose="020B0604020202020204" pitchFamily="34" charset="0"/>
            </a:endParaRPr>
          </a:p>
          <a:p>
            <a:endParaRPr lang="en-US" sz="1050" b="0" i="0" u="none" strike="noStrike" baseline="0" dirty="0">
              <a:latin typeface="Arial" panose="020B0604020202020204" pitchFamily="34" charset="0"/>
            </a:endParaRPr>
          </a:p>
        </p:txBody>
      </p:sp>
      <p:pic>
        <p:nvPicPr>
          <p:cNvPr id="9" name="Picture 8">
            <a:extLst>
              <a:ext uri="{FF2B5EF4-FFF2-40B4-BE49-F238E27FC236}">
                <a16:creationId xmlns:a16="http://schemas.microsoft.com/office/drawing/2014/main" id="{0596B3B7-67A1-4D52-8F49-074BE76D97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799" y="394133"/>
            <a:ext cx="949902" cy="809129"/>
          </a:xfrm>
          <a:prstGeom prst="rect">
            <a:avLst/>
          </a:prstGeom>
        </p:spPr>
      </p:pic>
      <p:sp>
        <p:nvSpPr>
          <p:cNvPr id="10" name="TextBox 9">
            <a:extLst>
              <a:ext uri="{FF2B5EF4-FFF2-40B4-BE49-F238E27FC236}">
                <a16:creationId xmlns:a16="http://schemas.microsoft.com/office/drawing/2014/main" id="{3ED7C7A8-46B2-4486-A5DB-394FA7ACB389}"/>
              </a:ext>
            </a:extLst>
          </p:cNvPr>
          <p:cNvSpPr txBox="1"/>
          <p:nvPr userDrawn="1"/>
        </p:nvSpPr>
        <p:spPr>
          <a:xfrm>
            <a:off x="307681" y="681565"/>
            <a:ext cx="3961555" cy="266105"/>
          </a:xfrm>
          <a:prstGeom prst="rect">
            <a:avLst/>
          </a:prstGeom>
          <a:noFill/>
        </p:spPr>
        <p:txBody>
          <a:bodyPr wrap="square" rtlCol="0">
            <a:noAutofit/>
          </a:bodyPr>
          <a:lstStyle/>
          <a:p>
            <a:pPr algn="l"/>
            <a:r>
              <a:rPr lang="en-US" sz="900" b="1" dirty="0">
                <a:latin typeface="Arial" panose="020B0604020202020204" pitchFamily="34" charset="0"/>
                <a:cs typeface="Arial" panose="020B0604020202020204" pitchFamily="34" charset="0"/>
              </a:rPr>
              <a:t>National</a:t>
            </a:r>
            <a:r>
              <a:rPr lang="en-US" sz="900" b="1" baseline="0" dirty="0">
                <a:latin typeface="Arial" panose="020B0604020202020204" pitchFamily="34" charset="0"/>
                <a:cs typeface="Arial" panose="020B0604020202020204" pitchFamily="34" charset="0"/>
              </a:rPr>
              <a:t> Aeronautics and Space Administration</a:t>
            </a:r>
            <a:endParaRPr lang="en-US" sz="900" b="1" dirty="0">
              <a:latin typeface="Arial" panose="020B0604020202020204" pitchFamily="34" charset="0"/>
              <a:cs typeface="Arial" panose="020B0604020202020204" pitchFamily="34" charset="0"/>
            </a:endParaRPr>
          </a:p>
        </p:txBody>
      </p:sp>
      <p:pic>
        <p:nvPicPr>
          <p:cNvPr id="18" name="Picture 17" descr="Icon&#10;&#10;Description automatically generated">
            <a:extLst>
              <a:ext uri="{FF2B5EF4-FFF2-40B4-BE49-F238E27FC236}">
                <a16:creationId xmlns:a16="http://schemas.microsoft.com/office/drawing/2014/main" id="{5A922EF1-C367-4AD1-97A7-DAB624AB4F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46" name="TextBox 45">
            <a:extLst>
              <a:ext uri="{FF2B5EF4-FFF2-40B4-BE49-F238E27FC236}">
                <a16:creationId xmlns:a16="http://schemas.microsoft.com/office/drawing/2014/main" id="{8BA86035-C53A-4496-8854-A63233F80C55}"/>
              </a:ext>
            </a:extLst>
          </p:cNvPr>
          <p:cNvSpPr txBox="1"/>
          <p:nvPr userDrawn="1"/>
        </p:nvSpPr>
        <p:spPr>
          <a:xfrm>
            <a:off x="846190" y="2048388"/>
            <a:ext cx="2918498" cy="528172"/>
          </a:xfrm>
          <a:prstGeom prst="rect">
            <a:avLst/>
          </a:prstGeom>
          <a:noFill/>
          <a:ln>
            <a:noFill/>
          </a:ln>
        </p:spPr>
        <p:txBody>
          <a:bodyPr wrap="square" rtlCol="0">
            <a:noAutofit/>
          </a:bodyPr>
          <a:lstStyle/>
          <a:p>
            <a:pPr marL="0"/>
            <a:r>
              <a:rPr lang="en-US" sz="1600" b="1" dirty="0">
                <a:solidFill>
                  <a:srgbClr val="D36C32"/>
                </a:solidFill>
                <a:latin typeface="Century Gothic" panose="020B0502020202020204" pitchFamily="34" charset="0"/>
              </a:rPr>
              <a:t>Project Short Title (Location)</a:t>
            </a:r>
          </a:p>
          <a:p>
            <a:pPr marL="0"/>
            <a:r>
              <a:rPr lang="en-US" sz="1600" b="1" dirty="0">
                <a:solidFill>
                  <a:srgbClr val="D36C32"/>
                </a:solidFill>
                <a:latin typeface="Century Gothic" panose="020B0502020202020204" pitchFamily="34" charset="0"/>
              </a:rPr>
              <a:t>(App Area)</a:t>
            </a:r>
          </a:p>
        </p:txBody>
      </p:sp>
      <p:pic>
        <p:nvPicPr>
          <p:cNvPr id="47" name="Picture 46">
            <a:extLst>
              <a:ext uri="{FF2B5EF4-FFF2-40B4-BE49-F238E27FC236}">
                <a16:creationId xmlns:a16="http://schemas.microsoft.com/office/drawing/2014/main" id="{29C4265B-73AE-451B-9F8C-F4DF4D194A1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70702" y="2089873"/>
            <a:ext cx="475488" cy="475488"/>
          </a:xfrm>
          <a:prstGeom prst="rect">
            <a:avLst/>
          </a:prstGeom>
        </p:spPr>
      </p:pic>
      <p:sp>
        <p:nvSpPr>
          <p:cNvPr id="35" name="TextBox 34">
            <a:extLst>
              <a:ext uri="{FF2B5EF4-FFF2-40B4-BE49-F238E27FC236}">
                <a16:creationId xmlns:a16="http://schemas.microsoft.com/office/drawing/2014/main" id="{5E115F91-421D-471C-B65A-D1BEB027AF8B}"/>
              </a:ext>
            </a:extLst>
          </p:cNvPr>
          <p:cNvSpPr txBox="1"/>
          <p:nvPr userDrawn="1"/>
        </p:nvSpPr>
        <p:spPr>
          <a:xfrm>
            <a:off x="328522" y="3580610"/>
            <a:ext cx="3462292" cy="6058689"/>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37" name="TextBox 36">
            <a:extLst>
              <a:ext uri="{FF2B5EF4-FFF2-40B4-BE49-F238E27FC236}">
                <a16:creationId xmlns:a16="http://schemas.microsoft.com/office/drawing/2014/main" id="{D92F6C42-6148-4BAC-989D-AB05DDF5A2DA}"/>
              </a:ext>
            </a:extLst>
          </p:cNvPr>
          <p:cNvSpPr txBox="1"/>
          <p:nvPr userDrawn="1"/>
        </p:nvSpPr>
        <p:spPr>
          <a:xfrm>
            <a:off x="4154892" y="2035688"/>
            <a:ext cx="3246806" cy="276999"/>
          </a:xfrm>
          <a:prstGeom prst="rect">
            <a:avLst/>
          </a:prstGeom>
          <a:noFill/>
          <a:ln>
            <a:solidFill>
              <a:schemeClr val="tx1"/>
            </a:solidFill>
          </a:ln>
        </p:spPr>
        <p:txBody>
          <a:bodyPr wrap="square">
            <a:spAutoFit/>
          </a:bodyPr>
          <a:lstStyle/>
          <a:p>
            <a:r>
              <a:rPr lang="en-US" sz="1200" b="1" i="0" u="none" strike="noStrike" baseline="0" dirty="0">
                <a:latin typeface="Century Gothic" panose="020B0502020202020204" pitchFamily="34" charset="0"/>
              </a:rPr>
              <a:t>Image Title (Century Gothic 12pt BOLD)</a:t>
            </a:r>
          </a:p>
        </p:txBody>
      </p:sp>
      <p:sp>
        <p:nvSpPr>
          <p:cNvPr id="58" name="TextBox 57">
            <a:extLst>
              <a:ext uri="{FF2B5EF4-FFF2-40B4-BE49-F238E27FC236}">
                <a16:creationId xmlns:a16="http://schemas.microsoft.com/office/drawing/2014/main" id="{48CE8FDE-4AFF-4C24-B006-E271A2A890B8}"/>
              </a:ext>
            </a:extLst>
          </p:cNvPr>
          <p:cNvSpPr txBox="1"/>
          <p:nvPr userDrawn="1"/>
        </p:nvSpPr>
        <p:spPr>
          <a:xfrm>
            <a:off x="302396" y="2643433"/>
            <a:ext cx="3530598" cy="760148"/>
          </a:xfrm>
          <a:prstGeom prst="rect">
            <a:avLst/>
          </a:prstGeom>
          <a:noFill/>
          <a:ln>
            <a:noFill/>
          </a:ln>
        </p:spPr>
        <p:txBody>
          <a:bodyPr wrap="square" rtlCol="0">
            <a:noAutofit/>
          </a:bodyPr>
          <a:lstStyle/>
          <a:p>
            <a:pPr marL="0"/>
            <a:r>
              <a:rPr lang="en-US" sz="1600" dirty="0">
                <a:solidFill>
                  <a:srgbClr val="D36C32"/>
                </a:solidFill>
                <a:latin typeface="Century Gothic" panose="020B0502020202020204" pitchFamily="34" charset="0"/>
              </a:rPr>
              <a:t>Project Full Title</a:t>
            </a:r>
            <a:endParaRPr lang="en-US" sz="1600" dirty="0">
              <a:solidFill>
                <a:srgbClr val="D36C32"/>
              </a:solidFill>
            </a:endParaRPr>
          </a:p>
        </p:txBody>
      </p:sp>
      <p:sp>
        <p:nvSpPr>
          <p:cNvPr id="61" name="TextBox 60">
            <a:extLst>
              <a:ext uri="{FF2B5EF4-FFF2-40B4-BE49-F238E27FC236}">
                <a16:creationId xmlns:a16="http://schemas.microsoft.com/office/drawing/2014/main" id="{454B1B53-F0F8-4E34-9949-5AA65BE6303B}"/>
              </a:ext>
            </a:extLst>
          </p:cNvPr>
          <p:cNvSpPr txBox="1"/>
          <p:nvPr userDrawn="1"/>
        </p:nvSpPr>
        <p:spPr>
          <a:xfrm>
            <a:off x="4269236" y="8805702"/>
            <a:ext cx="2737553"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Image Description</a:t>
            </a:r>
          </a:p>
          <a:p>
            <a:r>
              <a:rPr lang="en-US" sz="900" b="0" i="0" u="none" strike="noStrike" baseline="0" dirty="0">
                <a:latin typeface="Century Gothic" panose="020B0502020202020204" pitchFamily="34" charset="0"/>
              </a:rPr>
              <a:t>Details about the images can go here. Rearrange images and text that best describe your project.</a:t>
            </a:r>
          </a:p>
        </p:txBody>
      </p:sp>
      <p:sp>
        <p:nvSpPr>
          <p:cNvPr id="2" name="Rectangle 1">
            <a:extLst>
              <a:ext uri="{FF2B5EF4-FFF2-40B4-BE49-F238E27FC236}">
                <a16:creationId xmlns:a16="http://schemas.microsoft.com/office/drawing/2014/main" id="{DF7199AB-92BB-E660-F40F-77B08620E90D}"/>
              </a:ext>
            </a:extLst>
          </p:cNvPr>
          <p:cNvSpPr/>
          <p:nvPr userDrawn="1"/>
        </p:nvSpPr>
        <p:spPr>
          <a:xfrm>
            <a:off x="4154892" y="2357899"/>
            <a:ext cx="3236508" cy="262968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3C3142E-4AAC-6210-388E-EBE8767D3968}"/>
              </a:ext>
            </a:extLst>
          </p:cNvPr>
          <p:cNvSpPr txBox="1"/>
          <p:nvPr userDrawn="1"/>
        </p:nvSpPr>
        <p:spPr>
          <a:xfrm>
            <a:off x="4313635" y="3082743"/>
            <a:ext cx="2813329" cy="1708160"/>
          </a:xfrm>
          <a:prstGeom prst="rect">
            <a:avLst/>
          </a:prstGeom>
          <a:solidFill>
            <a:schemeClr val="bg1"/>
          </a:solidFill>
          <a:ln w="25400">
            <a:solidFill>
              <a:srgbClr val="FF0000"/>
            </a:solidFill>
          </a:ln>
        </p:spPr>
        <p:txBody>
          <a:bodyPr wrap="square" rtlCol="0">
            <a:sp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latin typeface="Century Gothic" panose="020B0502020202020204" pitchFamily="34" charset="0"/>
                <a:ea typeface="Times New Roman" panose="02020603050405020304" pitchFamily="18" charset="0"/>
              </a:rPr>
              <a:t>C</a:t>
            </a:r>
            <a:r>
              <a:rPr lang="en-US" sz="900" dirty="0">
                <a:solidFill>
                  <a:srgbClr val="000000"/>
                </a:solidFill>
                <a:effectLst/>
                <a:latin typeface="Century Gothic" panose="020B0502020202020204" pitchFamily="34" charset="0"/>
                <a:ea typeface="Times New Roman" panose="02020603050405020304" pitchFamily="18" charset="0"/>
              </a:rPr>
              <a:t>an be either Project Website Image or a clear, easy to understand graphic/map that encapsulates your project work.</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Select the placeholder box.</a:t>
            </a:r>
          </a:p>
          <a:p>
            <a:r>
              <a:rPr lang="en-US" sz="900" dirty="0">
                <a:solidFill>
                  <a:srgbClr val="000000"/>
                </a:solidFill>
                <a:latin typeface="Century Gothic" panose="020B0502020202020204" pitchFamily="34" charset="0"/>
              </a:rPr>
              <a:t>Right-Click and select </a:t>
            </a:r>
            <a:r>
              <a:rPr lang="en-US" sz="900" b="1" dirty="0">
                <a:solidFill>
                  <a:srgbClr val="000000"/>
                </a:solidFill>
                <a:latin typeface="Century Gothic" panose="020B0502020202020204" pitchFamily="34" charset="0"/>
              </a:rPr>
              <a:t>Format Picture</a:t>
            </a:r>
            <a:r>
              <a:rPr lang="en-US" sz="900" dirty="0">
                <a:solidFill>
                  <a:srgbClr val="000000"/>
                </a:solidFill>
                <a:latin typeface="Century Gothic" panose="020B0502020202020204" pitchFamily="34" charset="0"/>
              </a:rPr>
              <a:t>.</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Fill &amp; Line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Fill</a:t>
            </a:r>
            <a:r>
              <a:rPr lang="en-US" sz="900" dirty="0">
                <a:solidFill>
                  <a:srgbClr val="000000"/>
                </a:solidFill>
                <a:latin typeface="Century Gothic" panose="020B0502020202020204" pitchFamily="34" charset="0"/>
              </a:rPr>
              <a:t> – </a:t>
            </a:r>
            <a:r>
              <a:rPr lang="en-US" sz="900" b="1" dirty="0">
                <a:solidFill>
                  <a:srgbClr val="000000"/>
                </a:solidFill>
                <a:latin typeface="Century Gothic" panose="020B0502020202020204" pitchFamily="34" charset="0"/>
              </a:rPr>
              <a:t>Picture or Texture Fill</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a:p>
            <a:r>
              <a:rPr lang="en-US" sz="900" dirty="0">
                <a:solidFill>
                  <a:srgbClr val="000000"/>
                </a:solidFill>
                <a:latin typeface="Century Gothic" panose="020B0502020202020204" pitchFamily="34" charset="0"/>
              </a:rPr>
              <a:t>Select </a:t>
            </a:r>
            <a:r>
              <a:rPr lang="en-US" sz="900" b="1" dirty="0">
                <a:solidFill>
                  <a:srgbClr val="000000"/>
                </a:solidFill>
                <a:latin typeface="Century Gothic" panose="020B0502020202020204" pitchFamily="34" charset="0"/>
              </a:rPr>
              <a:t>Insert</a:t>
            </a:r>
            <a:r>
              <a:rPr lang="en-US" sz="900" dirty="0">
                <a:solidFill>
                  <a:srgbClr val="000000"/>
                </a:solidFill>
                <a:latin typeface="Century Gothic" panose="020B0502020202020204" pitchFamily="34" charset="0"/>
              </a:rPr>
              <a:t> below </a:t>
            </a:r>
            <a:r>
              <a:rPr lang="en-US" sz="900" b="1" dirty="0">
                <a:solidFill>
                  <a:srgbClr val="000000"/>
                </a:solidFill>
                <a:latin typeface="Century Gothic" panose="020B0502020202020204" pitchFamily="34" charset="0"/>
              </a:rPr>
              <a:t>Picture Source</a:t>
            </a:r>
            <a:r>
              <a:rPr lang="en-US" sz="900" dirty="0">
                <a:solidFill>
                  <a:srgbClr val="000000"/>
                </a:solidFill>
                <a:latin typeface="Century Gothic" panose="020B0502020202020204" pitchFamily="34" charset="0"/>
              </a:rPr>
              <a:t>.</a:t>
            </a:r>
          </a:p>
          <a:p>
            <a:r>
              <a:rPr lang="en-US" sz="900" dirty="0">
                <a:solidFill>
                  <a:srgbClr val="000000"/>
                </a:solidFill>
                <a:latin typeface="Century Gothic" panose="020B0502020202020204" pitchFamily="34" charset="0"/>
              </a:rPr>
              <a:t>Select </a:t>
            </a:r>
            <a:r>
              <a:rPr lang="en-US" sz="900" b="1" dirty="0">
                <a:solidFill>
                  <a:srgbClr val="000000"/>
                </a:solidFill>
                <a:latin typeface="Century Gothic" panose="020B0502020202020204" pitchFamily="34" charset="0"/>
              </a:rPr>
              <a:t>From File</a:t>
            </a:r>
            <a:r>
              <a:rPr lang="en-US" sz="900" dirty="0">
                <a:solidFill>
                  <a:srgbClr val="000000"/>
                </a:solidFill>
                <a:latin typeface="Century Gothic" panose="020B0502020202020204" pitchFamily="34" charset="0"/>
              </a:rPr>
              <a:t> and choose the image you’d like to use.</a:t>
            </a:r>
            <a:endParaRPr lang="en-US" sz="900" b="1" dirty="0">
              <a:latin typeface="Century Gothic" panose="020B0502020202020204" pitchFamily="34" charset="0"/>
            </a:endParaRPr>
          </a:p>
        </p:txBody>
      </p:sp>
      <p:sp>
        <p:nvSpPr>
          <p:cNvPr id="4" name="TextBox 3">
            <a:extLst>
              <a:ext uri="{FF2B5EF4-FFF2-40B4-BE49-F238E27FC236}">
                <a16:creationId xmlns:a16="http://schemas.microsoft.com/office/drawing/2014/main" id="{528D010C-1185-FAB6-658F-41772C1DC68D}"/>
              </a:ext>
            </a:extLst>
          </p:cNvPr>
          <p:cNvSpPr txBox="1"/>
          <p:nvPr userDrawn="1"/>
        </p:nvSpPr>
        <p:spPr>
          <a:xfrm>
            <a:off x="6476999" y="2374502"/>
            <a:ext cx="961233" cy="430887"/>
          </a:xfrm>
          <a:prstGeom prst="rect">
            <a:avLst/>
          </a:prstGeom>
          <a:noFill/>
        </p:spPr>
        <p:txBody>
          <a:bodyPr wrap="square" rtlCol="0">
            <a:spAutoFit/>
          </a:bodyPr>
          <a:lstStyle/>
          <a:p>
            <a:pPr algn="r"/>
            <a:r>
              <a:rPr lang="en-US" sz="1100" b="1" dirty="0">
                <a:latin typeface="Century Gothic" panose="020B0502020202020204" pitchFamily="34" charset="0"/>
              </a:rPr>
              <a:t>Image size</a:t>
            </a:r>
          </a:p>
          <a:p>
            <a:pPr algn="r"/>
            <a:r>
              <a:rPr lang="en-US" sz="1100" b="1" dirty="0">
                <a:latin typeface="Century Gothic" panose="020B0502020202020204" pitchFamily="34" charset="0"/>
              </a:rPr>
              <a:t>2.88 x 3.54</a:t>
            </a:r>
          </a:p>
        </p:txBody>
      </p:sp>
      <p:sp>
        <p:nvSpPr>
          <p:cNvPr id="6" name="TextBox 5">
            <a:extLst>
              <a:ext uri="{FF2B5EF4-FFF2-40B4-BE49-F238E27FC236}">
                <a16:creationId xmlns:a16="http://schemas.microsoft.com/office/drawing/2014/main" id="{25F19AEC-933D-98D2-8D75-BF2C512DF1EE}"/>
              </a:ext>
            </a:extLst>
          </p:cNvPr>
          <p:cNvSpPr txBox="1"/>
          <p:nvPr userDrawn="1"/>
        </p:nvSpPr>
        <p:spPr>
          <a:xfrm>
            <a:off x="4154892" y="2381823"/>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8" name="Rectangle 7">
            <a:extLst>
              <a:ext uri="{FF2B5EF4-FFF2-40B4-BE49-F238E27FC236}">
                <a16:creationId xmlns:a16="http://schemas.microsoft.com/office/drawing/2014/main" id="{E529CBB7-D132-E19D-2CBB-CF60726FA3E7}"/>
              </a:ext>
            </a:extLst>
          </p:cNvPr>
          <p:cNvSpPr/>
          <p:nvPr userDrawn="1"/>
        </p:nvSpPr>
        <p:spPr>
          <a:xfrm>
            <a:off x="4154892" y="5096221"/>
            <a:ext cx="3236508" cy="262968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1D8F5A6-F489-5786-7DC4-581B97A14B57}"/>
              </a:ext>
            </a:extLst>
          </p:cNvPr>
          <p:cNvSpPr txBox="1"/>
          <p:nvPr userDrawn="1"/>
        </p:nvSpPr>
        <p:spPr>
          <a:xfrm>
            <a:off x="6476999" y="5138224"/>
            <a:ext cx="961233" cy="430887"/>
          </a:xfrm>
          <a:prstGeom prst="rect">
            <a:avLst/>
          </a:prstGeom>
          <a:noFill/>
        </p:spPr>
        <p:txBody>
          <a:bodyPr wrap="square" rtlCol="0">
            <a:spAutoFit/>
          </a:bodyPr>
          <a:lstStyle/>
          <a:p>
            <a:pPr algn="r"/>
            <a:r>
              <a:rPr lang="en-US" sz="1100" b="1" dirty="0">
                <a:latin typeface="Century Gothic" panose="020B0502020202020204" pitchFamily="34" charset="0"/>
              </a:rPr>
              <a:t>Image size</a:t>
            </a:r>
          </a:p>
          <a:p>
            <a:pPr algn="r"/>
            <a:r>
              <a:rPr lang="en-US" sz="1100" b="1" dirty="0">
                <a:latin typeface="Century Gothic" panose="020B0502020202020204" pitchFamily="34" charset="0"/>
              </a:rPr>
              <a:t>2.88 x 3.54</a:t>
            </a:r>
          </a:p>
        </p:txBody>
      </p:sp>
      <p:sp>
        <p:nvSpPr>
          <p:cNvPr id="12" name="TextBox 11">
            <a:extLst>
              <a:ext uri="{FF2B5EF4-FFF2-40B4-BE49-F238E27FC236}">
                <a16:creationId xmlns:a16="http://schemas.microsoft.com/office/drawing/2014/main" id="{3725AB61-651D-0F4E-B3F2-BC1A8E63EAF5}"/>
              </a:ext>
            </a:extLst>
          </p:cNvPr>
          <p:cNvSpPr txBox="1"/>
          <p:nvPr userDrawn="1"/>
        </p:nvSpPr>
        <p:spPr>
          <a:xfrm>
            <a:off x="4154892" y="5145545"/>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14" name="TextBox 13">
            <a:extLst>
              <a:ext uri="{FF2B5EF4-FFF2-40B4-BE49-F238E27FC236}">
                <a16:creationId xmlns:a16="http://schemas.microsoft.com/office/drawing/2014/main" id="{CFAD84D2-0CB6-6E07-E0D9-8F937F1C560E}"/>
              </a:ext>
            </a:extLst>
          </p:cNvPr>
          <p:cNvSpPr txBox="1"/>
          <p:nvPr userDrawn="1"/>
        </p:nvSpPr>
        <p:spPr>
          <a:xfrm>
            <a:off x="4269236" y="6312325"/>
            <a:ext cx="2960239" cy="1277273"/>
          </a:xfrm>
          <a:prstGeom prst="rect">
            <a:avLst/>
          </a:prstGeom>
          <a:solidFill>
            <a:schemeClr val="bg1"/>
          </a:solidFill>
          <a:ln w="25400">
            <a:solidFill>
              <a:srgbClr val="FF0000"/>
            </a:solidFill>
          </a:ln>
        </p:spPr>
        <p:txBody>
          <a:bodyPr wrap="square" rtlCol="0">
            <a:spAutoFit/>
          </a:bodyPr>
          <a:lstStyle/>
          <a:p>
            <a:pPr algn="l"/>
            <a:r>
              <a:rPr lang="en-US" sz="1100" b="1" dirty="0">
                <a:latin typeface="Century Gothic" panose="020B0502020202020204" pitchFamily="34" charset="0"/>
              </a:rPr>
              <a:t>NOTE: </a:t>
            </a:r>
            <a:r>
              <a:rPr lang="en-US" sz="1100" b="0" dirty="0">
                <a:latin typeface="Century Gothic" panose="020B0502020202020204" pitchFamily="34" charset="0"/>
              </a:rPr>
              <a:t>Remove </a:t>
            </a:r>
            <a:r>
              <a:rPr lang="en-US" sz="1100" b="1" dirty="0">
                <a:latin typeface="Century Gothic" panose="020B0502020202020204" pitchFamily="34" charset="0"/>
              </a:rPr>
              <a:t>Text/Image Box Outlines </a:t>
            </a:r>
            <a:r>
              <a:rPr lang="en-US" sz="1100" b="0" dirty="0">
                <a:latin typeface="Century Gothic" panose="020B0502020202020204" pitchFamily="34" charset="0"/>
              </a:rPr>
              <a:t>after you have added your content.</a:t>
            </a:r>
          </a:p>
          <a:p>
            <a:pPr algn="l"/>
            <a:endParaRPr lang="en-US" sz="1100" b="0" dirty="0">
              <a:latin typeface="Century Gothic" panose="020B0502020202020204" pitchFamily="34" charset="0"/>
            </a:endParaRPr>
          </a:p>
          <a:p>
            <a:pPr algn="l"/>
            <a:r>
              <a:rPr lang="en-US" sz="1100" b="0" dirty="0">
                <a:latin typeface="Century Gothic" panose="020B0502020202020204" pitchFamily="34" charset="0"/>
              </a:rPr>
              <a:t>To Remove the Text/Image Box Outline:</a:t>
            </a:r>
          </a:p>
          <a:p>
            <a:pPr algn="l"/>
            <a:r>
              <a:rPr lang="en-US" sz="1100" b="0" dirty="0">
                <a:latin typeface="Century Gothic" panose="020B0502020202020204" pitchFamily="34" charset="0"/>
              </a:rPr>
              <a:t>Select the Text/Image Box.</a:t>
            </a:r>
          </a:p>
          <a:p>
            <a:pPr algn="l"/>
            <a:r>
              <a:rPr lang="en-US" sz="1100" b="0" dirty="0">
                <a:latin typeface="Century Gothic" panose="020B0502020202020204" pitchFamily="34" charset="0"/>
              </a:rPr>
              <a:t>At the top in the Ribbon, Select </a:t>
            </a:r>
            <a:r>
              <a:rPr lang="en-US" sz="1100" b="1" dirty="0">
                <a:latin typeface="Century Gothic" panose="020B0502020202020204" pitchFamily="34" charset="0"/>
              </a:rPr>
              <a:t>Shape Format </a:t>
            </a:r>
            <a:r>
              <a:rPr lang="en-US" sz="1100" b="0" dirty="0">
                <a:latin typeface="Century Gothic" panose="020B0502020202020204" pitchFamily="34" charset="0"/>
              </a:rPr>
              <a:t>– </a:t>
            </a:r>
            <a:r>
              <a:rPr lang="en-US" sz="1100" b="1" dirty="0">
                <a:latin typeface="Century Gothic" panose="020B0502020202020204" pitchFamily="34" charset="0"/>
              </a:rPr>
              <a:t>Shape Outline </a:t>
            </a:r>
            <a:r>
              <a:rPr lang="en-US" sz="1100" b="0" dirty="0">
                <a:latin typeface="Century Gothic" panose="020B0502020202020204" pitchFamily="34" charset="0"/>
              </a:rPr>
              <a:t>– </a:t>
            </a:r>
            <a:r>
              <a:rPr lang="en-US" sz="1100" b="1" dirty="0">
                <a:latin typeface="Century Gothic" panose="020B0502020202020204" pitchFamily="34" charset="0"/>
              </a:rPr>
              <a:t>No Outline</a:t>
            </a:r>
          </a:p>
        </p:txBody>
      </p:sp>
      <p:sp>
        <p:nvSpPr>
          <p:cNvPr id="15" name="TextBox 14">
            <a:extLst>
              <a:ext uri="{FF2B5EF4-FFF2-40B4-BE49-F238E27FC236}">
                <a16:creationId xmlns:a16="http://schemas.microsoft.com/office/drawing/2014/main" id="{18CB4C8A-AA67-217D-25EE-4288F265A2E8}"/>
              </a:ext>
            </a:extLst>
          </p:cNvPr>
          <p:cNvSpPr txBox="1"/>
          <p:nvPr userDrawn="1"/>
        </p:nvSpPr>
        <p:spPr>
          <a:xfrm>
            <a:off x="416289" y="4175947"/>
            <a:ext cx="2737553"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paragraphs when necessary to make it easier for people to read.</a:t>
            </a:r>
            <a:endParaRPr lang="en-US" sz="1200" b="1" i="0" u="none" strike="noStrike" baseline="0" dirty="0">
              <a:latin typeface="Century Gothic" panose="020B0502020202020204" pitchFamily="34" charset="0"/>
            </a:endParaRPr>
          </a:p>
        </p:txBody>
      </p:sp>
      <p:sp>
        <p:nvSpPr>
          <p:cNvPr id="20" name="TextBox 19">
            <a:extLst>
              <a:ext uri="{FF2B5EF4-FFF2-40B4-BE49-F238E27FC236}">
                <a16:creationId xmlns:a16="http://schemas.microsoft.com/office/drawing/2014/main" id="{9C7C5992-42B8-98E7-6E27-DAD09F650B75}"/>
              </a:ext>
            </a:extLst>
          </p:cNvPr>
          <p:cNvSpPr txBox="1"/>
          <p:nvPr userDrawn="1"/>
        </p:nvSpPr>
        <p:spPr>
          <a:xfrm>
            <a:off x="416289" y="5161307"/>
            <a:ext cx="2803158" cy="815608"/>
          </a:xfrm>
          <a:prstGeom prst="rect">
            <a:avLst/>
          </a:prstGeom>
          <a:solidFill>
            <a:schemeClr val="bg1"/>
          </a:solidFill>
          <a:ln w="25400">
            <a:solidFill>
              <a:srgbClr val="FF0000"/>
            </a:solidFill>
          </a:ln>
        </p:spPr>
        <p:txBody>
          <a:bodyPr wrap="square" rtlCol="0">
            <a:spAutoFit/>
          </a:bodyPr>
          <a:lstStyle/>
          <a:p>
            <a:r>
              <a:rPr lang="en-US" sz="1400" b="1" dirty="0"/>
              <a:t>Text Size for Short &amp; Full Title</a:t>
            </a:r>
          </a:p>
          <a:p>
            <a:r>
              <a:rPr lang="en-US" sz="1100" dirty="0"/>
              <a:t>Short Title: Century Gothic, 16 pt., BOLD </a:t>
            </a:r>
          </a:p>
          <a:p>
            <a:r>
              <a:rPr lang="en-US" sz="1100" dirty="0"/>
              <a:t>Full Title: Century Gothic, 16 pt.</a:t>
            </a:r>
          </a:p>
          <a:p>
            <a:r>
              <a:rPr lang="en-US" sz="1100" dirty="0"/>
              <a:t>Case: Capitalize Each Word</a:t>
            </a:r>
          </a:p>
        </p:txBody>
      </p:sp>
      <p:sp>
        <p:nvSpPr>
          <p:cNvPr id="21" name="TextBox 20">
            <a:extLst>
              <a:ext uri="{FF2B5EF4-FFF2-40B4-BE49-F238E27FC236}">
                <a16:creationId xmlns:a16="http://schemas.microsoft.com/office/drawing/2014/main" id="{807319F8-3363-34BC-C1A9-C2744B4B9EAA}"/>
              </a:ext>
            </a:extLst>
          </p:cNvPr>
          <p:cNvSpPr txBox="1"/>
          <p:nvPr userDrawn="1"/>
        </p:nvSpPr>
        <p:spPr>
          <a:xfrm>
            <a:off x="481547" y="8482536"/>
            <a:ext cx="3156242" cy="923330"/>
          </a:xfrm>
          <a:prstGeom prst="rect">
            <a:avLst/>
          </a:prstGeom>
          <a:solidFill>
            <a:schemeClr val="accent2">
              <a:lumMod val="60000"/>
              <a:lumOff val="40000"/>
            </a:schemeClr>
          </a:solidFill>
          <a:ln w="25400">
            <a:solidFill>
              <a:srgbClr val="FF0000"/>
            </a:solidFill>
          </a:ln>
        </p:spPr>
        <p:txBody>
          <a:bodyPr wrap="square" rtlCol="0">
            <a:spAutoFit/>
          </a:bodyPr>
          <a:lstStyle/>
          <a:p>
            <a:r>
              <a:rPr lang="en-US" sz="1800" b="1" dirty="0"/>
              <a:t>Make sure all images and text stays within the dotted guidelines!</a:t>
            </a:r>
            <a:endParaRPr lang="en-US" sz="1400" dirty="0"/>
          </a:p>
        </p:txBody>
      </p:sp>
    </p:spTree>
    <p:extLst>
      <p:ext uri="{BB962C8B-B14F-4D97-AF65-F5344CB8AC3E}">
        <p14:creationId xmlns:p14="http://schemas.microsoft.com/office/powerpoint/2010/main" val="1517939441"/>
      </p:ext>
    </p:extLst>
  </p:cSld>
  <p:clrMapOvr>
    <a:masterClrMapping/>
  </p:clrMapOvr>
  <p:extLst>
    <p:ext uri="{DCECCB84-F9BA-43D5-87BE-67443E8EF086}">
      <p15:sldGuideLst xmlns:p15="http://schemas.microsoft.com/office/powerpoint/2012/main">
        <p15:guide id="2" orient="horz" pos="1224" userDrawn="1">
          <p15:clr>
            <a:srgbClr val="FBAE40"/>
          </p15:clr>
        </p15:guide>
        <p15:guide id="3" orient="horz" pos="6072" userDrawn="1">
          <p15:clr>
            <a:srgbClr val="FBAE40"/>
          </p15:clr>
        </p15:guide>
        <p15:guide id="4" pos="240" userDrawn="1">
          <p15:clr>
            <a:srgbClr val="FBAE40"/>
          </p15:clr>
        </p15:guide>
        <p15:guide id="5" pos="465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ront Layout 2">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F477F96-352B-71D2-13EB-46030A37713B}"/>
              </a:ext>
            </a:extLst>
          </p:cNvPr>
          <p:cNvSpPr txBox="1"/>
          <p:nvPr userDrawn="1"/>
        </p:nvSpPr>
        <p:spPr>
          <a:xfrm>
            <a:off x="4072822" y="2331676"/>
            <a:ext cx="3318578" cy="2126741"/>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050" b="0" i="0" u="none" strike="noStrike" baseline="0" dirty="0">
              <a:latin typeface="Arial" panose="020B0604020202020204" pitchFamily="34" charset="0"/>
            </a:endParaRPr>
          </a:p>
          <a:p>
            <a:endParaRPr lang="en-US" sz="1050" b="0" i="0" u="none" strike="noStrike" baseline="0" dirty="0">
              <a:latin typeface="Arial" panose="020B0604020202020204" pitchFamily="34" charset="0"/>
            </a:endParaRPr>
          </a:p>
          <a:p>
            <a:endParaRPr lang="en-US" sz="1050" b="0" i="0" u="none" strike="noStrike" baseline="0" dirty="0">
              <a:latin typeface="Arial" panose="020B0604020202020204" pitchFamily="34" charset="0"/>
            </a:endParaRPr>
          </a:p>
        </p:txBody>
      </p:sp>
      <p:pic>
        <p:nvPicPr>
          <p:cNvPr id="9" name="Picture 8">
            <a:extLst>
              <a:ext uri="{FF2B5EF4-FFF2-40B4-BE49-F238E27FC236}">
                <a16:creationId xmlns:a16="http://schemas.microsoft.com/office/drawing/2014/main" id="{0596B3B7-67A1-4D52-8F49-074BE76D97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799" y="394133"/>
            <a:ext cx="949902" cy="809129"/>
          </a:xfrm>
          <a:prstGeom prst="rect">
            <a:avLst/>
          </a:prstGeom>
        </p:spPr>
      </p:pic>
      <p:sp>
        <p:nvSpPr>
          <p:cNvPr id="46" name="TextBox 45">
            <a:extLst>
              <a:ext uri="{FF2B5EF4-FFF2-40B4-BE49-F238E27FC236}">
                <a16:creationId xmlns:a16="http://schemas.microsoft.com/office/drawing/2014/main" id="{8BA86035-C53A-4496-8854-A63233F80C55}"/>
              </a:ext>
            </a:extLst>
          </p:cNvPr>
          <p:cNvSpPr txBox="1"/>
          <p:nvPr userDrawn="1"/>
        </p:nvSpPr>
        <p:spPr>
          <a:xfrm>
            <a:off x="865310" y="4577723"/>
            <a:ext cx="6319489" cy="298603"/>
          </a:xfrm>
          <a:prstGeom prst="rect">
            <a:avLst/>
          </a:prstGeom>
          <a:noFill/>
          <a:ln>
            <a:noFill/>
          </a:ln>
        </p:spPr>
        <p:txBody>
          <a:bodyPr wrap="square" rtlCol="0">
            <a:noAutofit/>
          </a:bodyPr>
          <a:lstStyle/>
          <a:p>
            <a:pPr marL="0"/>
            <a:r>
              <a:rPr lang="en-US" sz="1600" b="1" dirty="0">
                <a:solidFill>
                  <a:srgbClr val="D36C32"/>
                </a:solidFill>
                <a:latin typeface="Century Gothic" panose="020B0502020202020204" pitchFamily="34" charset="0"/>
              </a:rPr>
              <a:t>Project Short Title</a:t>
            </a:r>
          </a:p>
        </p:txBody>
      </p:sp>
      <p:pic>
        <p:nvPicPr>
          <p:cNvPr id="47" name="Picture 46">
            <a:extLst>
              <a:ext uri="{FF2B5EF4-FFF2-40B4-BE49-F238E27FC236}">
                <a16:creationId xmlns:a16="http://schemas.microsoft.com/office/drawing/2014/main" id="{29C4265B-73AE-451B-9F8C-F4DF4D194A1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89822" y="4619208"/>
            <a:ext cx="475488" cy="475488"/>
          </a:xfrm>
          <a:prstGeom prst="rect">
            <a:avLst/>
          </a:prstGeom>
        </p:spPr>
      </p:pic>
      <p:sp>
        <p:nvSpPr>
          <p:cNvPr id="58" name="TextBox 57">
            <a:extLst>
              <a:ext uri="{FF2B5EF4-FFF2-40B4-BE49-F238E27FC236}">
                <a16:creationId xmlns:a16="http://schemas.microsoft.com/office/drawing/2014/main" id="{48CE8FDE-4AFF-4C24-B006-E271A2A890B8}"/>
              </a:ext>
            </a:extLst>
          </p:cNvPr>
          <p:cNvSpPr txBox="1"/>
          <p:nvPr userDrawn="1"/>
        </p:nvSpPr>
        <p:spPr>
          <a:xfrm>
            <a:off x="865309" y="4854879"/>
            <a:ext cx="6319489" cy="239818"/>
          </a:xfrm>
          <a:prstGeom prst="rect">
            <a:avLst/>
          </a:prstGeom>
          <a:noFill/>
          <a:ln>
            <a:noFill/>
          </a:ln>
        </p:spPr>
        <p:txBody>
          <a:bodyPr wrap="square" rtlCol="0">
            <a:noAutofit/>
          </a:bodyPr>
          <a:lstStyle/>
          <a:p>
            <a:pPr marL="0"/>
            <a:r>
              <a:rPr lang="en-US" sz="1200" b="0" dirty="0">
                <a:solidFill>
                  <a:srgbClr val="D36C32"/>
                </a:solidFill>
                <a:latin typeface="Century Gothic" panose="020B0502020202020204" pitchFamily="34" charset="0"/>
              </a:rPr>
              <a:t>Project Full Title</a:t>
            </a:r>
            <a:endParaRPr lang="en-US" sz="1200" b="0" dirty="0">
              <a:solidFill>
                <a:srgbClr val="D36C32"/>
              </a:solidFill>
            </a:endParaRPr>
          </a:p>
        </p:txBody>
      </p:sp>
      <p:sp>
        <p:nvSpPr>
          <p:cNvPr id="3" name="TextBox 2">
            <a:extLst>
              <a:ext uri="{FF2B5EF4-FFF2-40B4-BE49-F238E27FC236}">
                <a16:creationId xmlns:a16="http://schemas.microsoft.com/office/drawing/2014/main" id="{D32067A6-B9D9-AA30-7B4C-0DDA972FBC76}"/>
              </a:ext>
            </a:extLst>
          </p:cNvPr>
          <p:cNvSpPr txBox="1"/>
          <p:nvPr userDrawn="1"/>
        </p:nvSpPr>
        <p:spPr>
          <a:xfrm>
            <a:off x="307681" y="681565"/>
            <a:ext cx="3961555" cy="266105"/>
          </a:xfrm>
          <a:prstGeom prst="rect">
            <a:avLst/>
          </a:prstGeom>
          <a:noFill/>
        </p:spPr>
        <p:txBody>
          <a:bodyPr wrap="square" rtlCol="0">
            <a:noAutofit/>
          </a:bodyPr>
          <a:lstStyle/>
          <a:p>
            <a:pPr algn="l"/>
            <a:r>
              <a:rPr lang="en-US" sz="900" b="1" dirty="0">
                <a:latin typeface="Arial" panose="020B0604020202020204" pitchFamily="34" charset="0"/>
                <a:cs typeface="Arial" panose="020B0604020202020204" pitchFamily="34" charset="0"/>
              </a:rPr>
              <a:t>National</a:t>
            </a:r>
            <a:r>
              <a:rPr lang="en-US" sz="900" b="1" baseline="0" dirty="0">
                <a:latin typeface="Arial" panose="020B0604020202020204" pitchFamily="34" charset="0"/>
                <a:cs typeface="Arial" panose="020B0604020202020204" pitchFamily="34" charset="0"/>
              </a:rPr>
              <a:t> Aeronautics and Space Administration</a:t>
            </a:r>
            <a:endParaRPr lang="en-US" sz="900" b="1" dirty="0">
              <a:latin typeface="Arial" panose="020B0604020202020204" pitchFamily="34" charset="0"/>
              <a:cs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1B994A1D-EEFC-741A-E0FC-7838CEDAD14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2" name="TextBox 1">
            <a:extLst>
              <a:ext uri="{FF2B5EF4-FFF2-40B4-BE49-F238E27FC236}">
                <a16:creationId xmlns:a16="http://schemas.microsoft.com/office/drawing/2014/main" id="{E157EAFB-A0F5-718E-9119-847E451589E3}"/>
              </a:ext>
            </a:extLst>
          </p:cNvPr>
          <p:cNvSpPr txBox="1"/>
          <p:nvPr userDrawn="1"/>
        </p:nvSpPr>
        <p:spPr>
          <a:xfrm>
            <a:off x="4072822" y="1946847"/>
            <a:ext cx="3318578" cy="278864"/>
          </a:xfrm>
          <a:prstGeom prst="rect">
            <a:avLst/>
          </a:prstGeom>
          <a:noFill/>
          <a:ln>
            <a:solidFill>
              <a:schemeClr val="tx1"/>
            </a:solidFill>
          </a:ln>
        </p:spPr>
        <p:txBody>
          <a:bodyPr wrap="square">
            <a:spAutoFit/>
          </a:bodyPr>
          <a:lstStyle/>
          <a:p>
            <a:r>
              <a:rPr lang="en-US" sz="1200" b="1" i="0" u="none" strike="noStrike" baseline="0" dirty="0">
                <a:latin typeface="Century Gothic" panose="020B0502020202020204" pitchFamily="34" charset="0"/>
              </a:rPr>
              <a:t>Image Title (Century Gothic 12pt BOLD)</a:t>
            </a:r>
          </a:p>
        </p:txBody>
      </p:sp>
      <p:sp>
        <p:nvSpPr>
          <p:cNvPr id="6" name="TextBox 5">
            <a:extLst>
              <a:ext uri="{FF2B5EF4-FFF2-40B4-BE49-F238E27FC236}">
                <a16:creationId xmlns:a16="http://schemas.microsoft.com/office/drawing/2014/main" id="{7B7AC2B7-74E4-7DF4-6375-61FA5AA1CC24}"/>
              </a:ext>
            </a:extLst>
          </p:cNvPr>
          <p:cNvSpPr txBox="1"/>
          <p:nvPr userDrawn="1"/>
        </p:nvSpPr>
        <p:spPr>
          <a:xfrm>
            <a:off x="4269236" y="3561521"/>
            <a:ext cx="2737553"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Image Description</a:t>
            </a:r>
          </a:p>
          <a:p>
            <a:r>
              <a:rPr lang="en-US" sz="900" b="0" i="0" u="none" strike="noStrike" baseline="0" dirty="0">
                <a:latin typeface="Century Gothic" panose="020B0502020202020204" pitchFamily="34" charset="0"/>
              </a:rPr>
              <a:t>Details about the images can go here. Rearrange images and text that best describe your project.</a:t>
            </a:r>
          </a:p>
        </p:txBody>
      </p:sp>
      <p:sp>
        <p:nvSpPr>
          <p:cNvPr id="10" name="Rectangle 9">
            <a:extLst>
              <a:ext uri="{FF2B5EF4-FFF2-40B4-BE49-F238E27FC236}">
                <a16:creationId xmlns:a16="http://schemas.microsoft.com/office/drawing/2014/main" id="{D90AB976-BA0E-2BDB-B158-E4585DE54321}"/>
              </a:ext>
            </a:extLst>
          </p:cNvPr>
          <p:cNvSpPr/>
          <p:nvPr userDrawn="1"/>
        </p:nvSpPr>
        <p:spPr>
          <a:xfrm>
            <a:off x="409891" y="1948043"/>
            <a:ext cx="3393986" cy="251037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4DAFC7A-D1C0-C12E-AAA6-12C0CA7A7497}"/>
              </a:ext>
            </a:extLst>
          </p:cNvPr>
          <p:cNvSpPr txBox="1"/>
          <p:nvPr userDrawn="1"/>
        </p:nvSpPr>
        <p:spPr>
          <a:xfrm>
            <a:off x="2731998" y="1964646"/>
            <a:ext cx="961233" cy="430887"/>
          </a:xfrm>
          <a:prstGeom prst="rect">
            <a:avLst/>
          </a:prstGeom>
          <a:noFill/>
        </p:spPr>
        <p:txBody>
          <a:bodyPr wrap="square" rtlCol="0">
            <a:spAutoFit/>
          </a:bodyPr>
          <a:lstStyle/>
          <a:p>
            <a:pPr algn="r"/>
            <a:r>
              <a:rPr lang="en-US" sz="1100" b="1" dirty="0">
                <a:latin typeface="Century Gothic" panose="020B0502020202020204" pitchFamily="34" charset="0"/>
              </a:rPr>
              <a:t>Image size</a:t>
            </a:r>
          </a:p>
          <a:p>
            <a:pPr algn="r"/>
            <a:r>
              <a:rPr lang="en-US" sz="1100" b="1" dirty="0">
                <a:latin typeface="Century Gothic" panose="020B0502020202020204" pitchFamily="34" charset="0"/>
              </a:rPr>
              <a:t>2.75 x 3.71</a:t>
            </a:r>
          </a:p>
        </p:txBody>
      </p:sp>
      <p:sp>
        <p:nvSpPr>
          <p:cNvPr id="12" name="TextBox 11">
            <a:extLst>
              <a:ext uri="{FF2B5EF4-FFF2-40B4-BE49-F238E27FC236}">
                <a16:creationId xmlns:a16="http://schemas.microsoft.com/office/drawing/2014/main" id="{FF422C33-1C5B-9907-45AE-D5600A31D509}"/>
              </a:ext>
            </a:extLst>
          </p:cNvPr>
          <p:cNvSpPr txBox="1"/>
          <p:nvPr userDrawn="1"/>
        </p:nvSpPr>
        <p:spPr>
          <a:xfrm>
            <a:off x="409891" y="1971967"/>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13" name="TextBox 12">
            <a:extLst>
              <a:ext uri="{FF2B5EF4-FFF2-40B4-BE49-F238E27FC236}">
                <a16:creationId xmlns:a16="http://schemas.microsoft.com/office/drawing/2014/main" id="{8186A4B9-4AFA-A4E5-95F3-512150D8C717}"/>
              </a:ext>
            </a:extLst>
          </p:cNvPr>
          <p:cNvSpPr txBox="1"/>
          <p:nvPr userDrawn="1"/>
        </p:nvSpPr>
        <p:spPr>
          <a:xfrm>
            <a:off x="328522" y="5390757"/>
            <a:ext cx="7062878" cy="4248542"/>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14" name="TextBox 13">
            <a:extLst>
              <a:ext uri="{FF2B5EF4-FFF2-40B4-BE49-F238E27FC236}">
                <a16:creationId xmlns:a16="http://schemas.microsoft.com/office/drawing/2014/main" id="{7DE45188-5B33-0A99-E4FA-5B3974C51A80}"/>
              </a:ext>
            </a:extLst>
          </p:cNvPr>
          <p:cNvSpPr txBox="1"/>
          <p:nvPr userDrawn="1"/>
        </p:nvSpPr>
        <p:spPr>
          <a:xfrm>
            <a:off x="480656" y="6040363"/>
            <a:ext cx="2737553"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paragraphs when necessary to make it easier for people to read.</a:t>
            </a:r>
            <a:endParaRPr lang="en-US" sz="1200" b="1" i="0" u="none" strike="noStrike" baseline="0" dirty="0">
              <a:latin typeface="Century Gothic" panose="020B0502020202020204" pitchFamily="34" charset="0"/>
            </a:endParaRPr>
          </a:p>
        </p:txBody>
      </p:sp>
      <p:sp>
        <p:nvSpPr>
          <p:cNvPr id="15" name="TextBox 14">
            <a:extLst>
              <a:ext uri="{FF2B5EF4-FFF2-40B4-BE49-F238E27FC236}">
                <a16:creationId xmlns:a16="http://schemas.microsoft.com/office/drawing/2014/main" id="{04C5B7D4-E749-06CC-CEBF-5FD54124AE76}"/>
              </a:ext>
            </a:extLst>
          </p:cNvPr>
          <p:cNvSpPr txBox="1"/>
          <p:nvPr userDrawn="1"/>
        </p:nvSpPr>
        <p:spPr>
          <a:xfrm>
            <a:off x="627566" y="2577885"/>
            <a:ext cx="2813329" cy="1708160"/>
          </a:xfrm>
          <a:prstGeom prst="rect">
            <a:avLst/>
          </a:prstGeom>
          <a:solidFill>
            <a:schemeClr val="bg1"/>
          </a:solidFill>
          <a:ln w="25400">
            <a:solidFill>
              <a:srgbClr val="FF0000"/>
            </a:solidFill>
          </a:ln>
        </p:spPr>
        <p:txBody>
          <a:bodyPr wrap="square" rtlCol="0">
            <a:sp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latin typeface="Century Gothic" panose="020B0502020202020204" pitchFamily="34" charset="0"/>
                <a:ea typeface="Times New Roman" panose="02020603050405020304" pitchFamily="18" charset="0"/>
              </a:rPr>
              <a:t>C</a:t>
            </a:r>
            <a:r>
              <a:rPr lang="en-US" sz="900" dirty="0">
                <a:solidFill>
                  <a:srgbClr val="000000"/>
                </a:solidFill>
                <a:effectLst/>
                <a:latin typeface="Century Gothic" panose="020B0502020202020204" pitchFamily="34" charset="0"/>
                <a:ea typeface="Times New Roman" panose="02020603050405020304" pitchFamily="18" charset="0"/>
              </a:rPr>
              <a:t>an be either Project Website Image or a clear, easy to understand graphic/map that encapsulates your project work.</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Select the placeholder box.</a:t>
            </a:r>
          </a:p>
          <a:p>
            <a:r>
              <a:rPr lang="en-US" sz="900" dirty="0">
                <a:solidFill>
                  <a:srgbClr val="000000"/>
                </a:solidFill>
                <a:latin typeface="Century Gothic" panose="020B0502020202020204" pitchFamily="34" charset="0"/>
              </a:rPr>
              <a:t>Right-Click and select </a:t>
            </a:r>
            <a:r>
              <a:rPr lang="en-US" sz="900" b="1" dirty="0">
                <a:solidFill>
                  <a:srgbClr val="000000"/>
                </a:solidFill>
                <a:latin typeface="Century Gothic" panose="020B0502020202020204" pitchFamily="34" charset="0"/>
              </a:rPr>
              <a:t>Format Picture</a:t>
            </a:r>
            <a:r>
              <a:rPr lang="en-US" sz="900" dirty="0">
                <a:solidFill>
                  <a:srgbClr val="000000"/>
                </a:solidFill>
                <a:latin typeface="Century Gothic" panose="020B0502020202020204" pitchFamily="34" charset="0"/>
              </a:rPr>
              <a:t>.</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Fill &amp; Line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Fill</a:t>
            </a:r>
            <a:r>
              <a:rPr lang="en-US" sz="900" dirty="0">
                <a:solidFill>
                  <a:srgbClr val="000000"/>
                </a:solidFill>
                <a:latin typeface="Century Gothic" panose="020B0502020202020204" pitchFamily="34" charset="0"/>
              </a:rPr>
              <a:t> – </a:t>
            </a:r>
            <a:r>
              <a:rPr lang="en-US" sz="900" b="1" dirty="0">
                <a:solidFill>
                  <a:srgbClr val="000000"/>
                </a:solidFill>
                <a:latin typeface="Century Gothic" panose="020B0502020202020204" pitchFamily="34" charset="0"/>
              </a:rPr>
              <a:t>Picture or Texture Fill</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a:p>
            <a:r>
              <a:rPr lang="en-US" sz="900" dirty="0">
                <a:solidFill>
                  <a:srgbClr val="000000"/>
                </a:solidFill>
                <a:latin typeface="Century Gothic" panose="020B0502020202020204" pitchFamily="34" charset="0"/>
              </a:rPr>
              <a:t>Select </a:t>
            </a:r>
            <a:r>
              <a:rPr lang="en-US" sz="900" b="1" dirty="0">
                <a:solidFill>
                  <a:srgbClr val="000000"/>
                </a:solidFill>
                <a:latin typeface="Century Gothic" panose="020B0502020202020204" pitchFamily="34" charset="0"/>
              </a:rPr>
              <a:t>Insert</a:t>
            </a:r>
            <a:r>
              <a:rPr lang="en-US" sz="900" dirty="0">
                <a:solidFill>
                  <a:srgbClr val="000000"/>
                </a:solidFill>
                <a:latin typeface="Century Gothic" panose="020B0502020202020204" pitchFamily="34" charset="0"/>
              </a:rPr>
              <a:t> below </a:t>
            </a:r>
            <a:r>
              <a:rPr lang="en-US" sz="900" b="1" dirty="0">
                <a:solidFill>
                  <a:srgbClr val="000000"/>
                </a:solidFill>
                <a:latin typeface="Century Gothic" panose="020B0502020202020204" pitchFamily="34" charset="0"/>
              </a:rPr>
              <a:t>Picture Source</a:t>
            </a:r>
            <a:r>
              <a:rPr lang="en-US" sz="900" dirty="0">
                <a:solidFill>
                  <a:srgbClr val="000000"/>
                </a:solidFill>
                <a:latin typeface="Century Gothic" panose="020B0502020202020204" pitchFamily="34" charset="0"/>
              </a:rPr>
              <a:t>.</a:t>
            </a:r>
          </a:p>
          <a:p>
            <a:r>
              <a:rPr lang="en-US" sz="900" dirty="0">
                <a:solidFill>
                  <a:srgbClr val="000000"/>
                </a:solidFill>
                <a:latin typeface="Century Gothic" panose="020B0502020202020204" pitchFamily="34" charset="0"/>
              </a:rPr>
              <a:t>Select </a:t>
            </a:r>
            <a:r>
              <a:rPr lang="en-US" sz="900" b="1" dirty="0">
                <a:solidFill>
                  <a:srgbClr val="000000"/>
                </a:solidFill>
                <a:latin typeface="Century Gothic" panose="020B0502020202020204" pitchFamily="34" charset="0"/>
              </a:rPr>
              <a:t>From File</a:t>
            </a:r>
            <a:r>
              <a:rPr lang="en-US" sz="900" dirty="0">
                <a:solidFill>
                  <a:srgbClr val="000000"/>
                </a:solidFill>
                <a:latin typeface="Century Gothic" panose="020B0502020202020204" pitchFamily="34" charset="0"/>
              </a:rPr>
              <a:t> and choose the image you’d like to use.</a:t>
            </a:r>
            <a:endParaRPr lang="en-US" sz="900" b="1" dirty="0">
              <a:latin typeface="Century Gothic" panose="020B0502020202020204" pitchFamily="34" charset="0"/>
            </a:endParaRPr>
          </a:p>
        </p:txBody>
      </p:sp>
      <p:sp>
        <p:nvSpPr>
          <p:cNvPr id="16" name="TextBox 15">
            <a:extLst>
              <a:ext uri="{FF2B5EF4-FFF2-40B4-BE49-F238E27FC236}">
                <a16:creationId xmlns:a16="http://schemas.microsoft.com/office/drawing/2014/main" id="{CC43A840-382B-9AD7-AE1F-062E50E042DA}"/>
              </a:ext>
            </a:extLst>
          </p:cNvPr>
          <p:cNvSpPr txBox="1"/>
          <p:nvPr userDrawn="1"/>
        </p:nvSpPr>
        <p:spPr>
          <a:xfrm>
            <a:off x="480656" y="6961686"/>
            <a:ext cx="2960239" cy="1277273"/>
          </a:xfrm>
          <a:prstGeom prst="rect">
            <a:avLst/>
          </a:prstGeom>
          <a:solidFill>
            <a:schemeClr val="bg1"/>
          </a:solidFill>
          <a:ln w="25400">
            <a:solidFill>
              <a:srgbClr val="FF0000"/>
            </a:solidFill>
          </a:ln>
        </p:spPr>
        <p:txBody>
          <a:bodyPr wrap="square" rtlCol="0">
            <a:spAutoFit/>
          </a:bodyPr>
          <a:lstStyle/>
          <a:p>
            <a:pPr algn="l"/>
            <a:r>
              <a:rPr lang="en-US" sz="1100" b="1" dirty="0">
                <a:latin typeface="Century Gothic" panose="020B0502020202020204" pitchFamily="34" charset="0"/>
              </a:rPr>
              <a:t>NOTE: </a:t>
            </a:r>
            <a:r>
              <a:rPr lang="en-US" sz="1100" b="0" dirty="0">
                <a:latin typeface="Century Gothic" panose="020B0502020202020204" pitchFamily="34" charset="0"/>
              </a:rPr>
              <a:t>Remove </a:t>
            </a:r>
            <a:r>
              <a:rPr lang="en-US" sz="1100" b="1" dirty="0">
                <a:latin typeface="Century Gothic" panose="020B0502020202020204" pitchFamily="34" charset="0"/>
              </a:rPr>
              <a:t>Text/Image Box Outlines </a:t>
            </a:r>
            <a:r>
              <a:rPr lang="en-US" sz="1100" b="0" dirty="0">
                <a:latin typeface="Century Gothic" panose="020B0502020202020204" pitchFamily="34" charset="0"/>
              </a:rPr>
              <a:t>after you have added your content.</a:t>
            </a:r>
          </a:p>
          <a:p>
            <a:pPr algn="l"/>
            <a:endParaRPr lang="en-US" sz="1100" b="0" dirty="0">
              <a:latin typeface="Century Gothic" panose="020B0502020202020204" pitchFamily="34" charset="0"/>
            </a:endParaRPr>
          </a:p>
          <a:p>
            <a:pPr algn="l"/>
            <a:r>
              <a:rPr lang="en-US" sz="1100" b="0" dirty="0">
                <a:latin typeface="Century Gothic" panose="020B0502020202020204" pitchFamily="34" charset="0"/>
              </a:rPr>
              <a:t>To Remove the Text/Image Box Outline:</a:t>
            </a:r>
          </a:p>
          <a:p>
            <a:pPr algn="l"/>
            <a:r>
              <a:rPr lang="en-US" sz="1100" b="0" dirty="0">
                <a:latin typeface="Century Gothic" panose="020B0502020202020204" pitchFamily="34" charset="0"/>
              </a:rPr>
              <a:t>Select the Text/Image Box.</a:t>
            </a:r>
          </a:p>
          <a:p>
            <a:pPr algn="l"/>
            <a:r>
              <a:rPr lang="en-US" sz="1100" b="0" dirty="0">
                <a:latin typeface="Century Gothic" panose="020B0502020202020204" pitchFamily="34" charset="0"/>
              </a:rPr>
              <a:t>At the top in the Ribbon, Select </a:t>
            </a:r>
            <a:r>
              <a:rPr lang="en-US" sz="1100" b="1" dirty="0">
                <a:latin typeface="Century Gothic" panose="020B0502020202020204" pitchFamily="34" charset="0"/>
              </a:rPr>
              <a:t>Shape Format </a:t>
            </a:r>
            <a:r>
              <a:rPr lang="en-US" sz="1100" b="0" dirty="0">
                <a:latin typeface="Century Gothic" panose="020B0502020202020204" pitchFamily="34" charset="0"/>
              </a:rPr>
              <a:t>– </a:t>
            </a:r>
            <a:r>
              <a:rPr lang="en-US" sz="1100" b="1" dirty="0">
                <a:latin typeface="Century Gothic" panose="020B0502020202020204" pitchFamily="34" charset="0"/>
              </a:rPr>
              <a:t>Shape Outline </a:t>
            </a:r>
            <a:r>
              <a:rPr lang="en-US" sz="1100" b="0" dirty="0">
                <a:latin typeface="Century Gothic" panose="020B0502020202020204" pitchFamily="34" charset="0"/>
              </a:rPr>
              <a:t>– </a:t>
            </a:r>
            <a:r>
              <a:rPr lang="en-US" sz="1100" b="1" dirty="0">
                <a:latin typeface="Century Gothic" panose="020B0502020202020204" pitchFamily="34" charset="0"/>
              </a:rPr>
              <a:t>No Outline</a:t>
            </a:r>
          </a:p>
        </p:txBody>
      </p:sp>
      <p:sp>
        <p:nvSpPr>
          <p:cNvPr id="17" name="TextBox 16">
            <a:extLst>
              <a:ext uri="{FF2B5EF4-FFF2-40B4-BE49-F238E27FC236}">
                <a16:creationId xmlns:a16="http://schemas.microsoft.com/office/drawing/2014/main" id="{2CA2A7DB-724F-5848-A78D-1484E6B15E77}"/>
              </a:ext>
            </a:extLst>
          </p:cNvPr>
          <p:cNvSpPr txBox="1"/>
          <p:nvPr userDrawn="1"/>
        </p:nvSpPr>
        <p:spPr>
          <a:xfrm>
            <a:off x="4072822" y="6026157"/>
            <a:ext cx="2737553" cy="815608"/>
          </a:xfrm>
          <a:prstGeom prst="rect">
            <a:avLst/>
          </a:prstGeom>
          <a:solidFill>
            <a:schemeClr val="bg1"/>
          </a:solidFill>
          <a:ln w="25400">
            <a:solidFill>
              <a:srgbClr val="FF0000"/>
            </a:solidFill>
          </a:ln>
        </p:spPr>
        <p:txBody>
          <a:bodyPr wrap="square" rtlCol="0">
            <a:spAutoFit/>
          </a:bodyPr>
          <a:lstStyle/>
          <a:p>
            <a:r>
              <a:rPr lang="en-US" sz="1400" b="1" dirty="0"/>
              <a:t>Text Size for Short &amp; Full Title</a:t>
            </a:r>
          </a:p>
          <a:p>
            <a:r>
              <a:rPr lang="en-US" sz="1100" dirty="0"/>
              <a:t>Short Title: Century Gothic, 16 pt., BOLD </a:t>
            </a:r>
          </a:p>
          <a:p>
            <a:r>
              <a:rPr lang="en-US" sz="1100" dirty="0"/>
              <a:t>Full Title: Century Gothic, 16 pt.</a:t>
            </a:r>
          </a:p>
          <a:p>
            <a:r>
              <a:rPr lang="en-US" sz="1100" dirty="0"/>
              <a:t>Case: Capitalize Each Word</a:t>
            </a:r>
          </a:p>
        </p:txBody>
      </p:sp>
      <p:sp>
        <p:nvSpPr>
          <p:cNvPr id="18" name="TextBox 17">
            <a:extLst>
              <a:ext uri="{FF2B5EF4-FFF2-40B4-BE49-F238E27FC236}">
                <a16:creationId xmlns:a16="http://schemas.microsoft.com/office/drawing/2014/main" id="{24479BFD-238C-506D-8E62-46FBE7E5D044}"/>
              </a:ext>
            </a:extLst>
          </p:cNvPr>
          <p:cNvSpPr txBox="1"/>
          <p:nvPr userDrawn="1"/>
        </p:nvSpPr>
        <p:spPr>
          <a:xfrm>
            <a:off x="4072822" y="7715739"/>
            <a:ext cx="2737553" cy="523220"/>
          </a:xfrm>
          <a:prstGeom prst="rect">
            <a:avLst/>
          </a:prstGeom>
          <a:solidFill>
            <a:schemeClr val="bg1"/>
          </a:solidFill>
          <a:ln w="25400">
            <a:solidFill>
              <a:srgbClr val="FF0000"/>
            </a:solidFill>
          </a:ln>
        </p:spPr>
        <p:txBody>
          <a:bodyPr wrap="square" rtlCol="0">
            <a:spAutoFit/>
          </a:bodyPr>
          <a:lstStyle/>
          <a:p>
            <a:r>
              <a:rPr lang="en-US" sz="1400" b="1" dirty="0"/>
              <a:t>Make sure all images and text stays within the guidelines!</a:t>
            </a:r>
            <a:endParaRPr lang="en-US" sz="1100" dirty="0"/>
          </a:p>
        </p:txBody>
      </p:sp>
      <p:sp>
        <p:nvSpPr>
          <p:cNvPr id="19" name="TextBox 18">
            <a:extLst>
              <a:ext uri="{FF2B5EF4-FFF2-40B4-BE49-F238E27FC236}">
                <a16:creationId xmlns:a16="http://schemas.microsoft.com/office/drawing/2014/main" id="{44EFB633-B380-545C-CCB8-E709979F19C9}"/>
              </a:ext>
            </a:extLst>
          </p:cNvPr>
          <p:cNvSpPr txBox="1"/>
          <p:nvPr userDrawn="1"/>
        </p:nvSpPr>
        <p:spPr>
          <a:xfrm>
            <a:off x="2015306" y="8789767"/>
            <a:ext cx="3851421" cy="646331"/>
          </a:xfrm>
          <a:prstGeom prst="rect">
            <a:avLst/>
          </a:prstGeom>
          <a:solidFill>
            <a:schemeClr val="accent2">
              <a:lumMod val="60000"/>
              <a:lumOff val="40000"/>
            </a:schemeClr>
          </a:solidFill>
          <a:ln w="25400">
            <a:solidFill>
              <a:srgbClr val="FF0000"/>
            </a:solidFill>
          </a:ln>
        </p:spPr>
        <p:txBody>
          <a:bodyPr wrap="square" rtlCol="0">
            <a:spAutoFit/>
          </a:bodyPr>
          <a:lstStyle/>
          <a:p>
            <a:r>
              <a:rPr lang="en-US" sz="1800" b="1" dirty="0"/>
              <a:t>Make sure all images and text stays within the dotted guidelines!</a:t>
            </a:r>
            <a:endParaRPr lang="en-US" sz="1400" dirty="0"/>
          </a:p>
        </p:txBody>
      </p:sp>
    </p:spTree>
    <p:extLst>
      <p:ext uri="{BB962C8B-B14F-4D97-AF65-F5344CB8AC3E}">
        <p14:creationId xmlns:p14="http://schemas.microsoft.com/office/powerpoint/2010/main" val="2327058769"/>
      </p:ext>
    </p:extLst>
  </p:cSld>
  <p:clrMapOvr>
    <a:masterClrMapping/>
  </p:clrMapOvr>
  <p:extLst>
    <p:ext uri="{DCECCB84-F9BA-43D5-87BE-67443E8EF086}">
      <p15:sldGuideLst xmlns:p15="http://schemas.microsoft.com/office/powerpoint/2012/main">
        <p15:guide id="1" orient="horz" pos="6072" userDrawn="1">
          <p15:clr>
            <a:srgbClr val="FBAE40"/>
          </p15:clr>
        </p15:guide>
        <p15:guide id="2" pos="240" userDrawn="1">
          <p15:clr>
            <a:srgbClr val="FBAE40"/>
          </p15:clr>
        </p15:guide>
        <p15:guide id="3" pos="4656" userDrawn="1">
          <p15:clr>
            <a:srgbClr val="FBAE40"/>
          </p15:clr>
        </p15:guide>
        <p15:guide id="4" orient="horz" pos="122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ront Layout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96B3B7-67A1-4D52-8F49-074BE76D97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799" y="394133"/>
            <a:ext cx="949902" cy="809129"/>
          </a:xfrm>
          <a:prstGeom prst="rect">
            <a:avLst/>
          </a:prstGeom>
        </p:spPr>
      </p:pic>
      <p:sp>
        <p:nvSpPr>
          <p:cNvPr id="4" name="TextBox 3">
            <a:extLst>
              <a:ext uri="{FF2B5EF4-FFF2-40B4-BE49-F238E27FC236}">
                <a16:creationId xmlns:a16="http://schemas.microsoft.com/office/drawing/2014/main" id="{8305E59A-2AFA-DAB0-AF35-7A11632ED5BE}"/>
              </a:ext>
            </a:extLst>
          </p:cNvPr>
          <p:cNvSpPr txBox="1"/>
          <p:nvPr userDrawn="1"/>
        </p:nvSpPr>
        <p:spPr>
          <a:xfrm>
            <a:off x="307681" y="681565"/>
            <a:ext cx="3961555" cy="266105"/>
          </a:xfrm>
          <a:prstGeom prst="rect">
            <a:avLst/>
          </a:prstGeom>
          <a:noFill/>
        </p:spPr>
        <p:txBody>
          <a:bodyPr wrap="square" rtlCol="0">
            <a:noAutofit/>
          </a:bodyPr>
          <a:lstStyle/>
          <a:p>
            <a:pPr algn="l"/>
            <a:r>
              <a:rPr lang="en-US" sz="900" b="1" dirty="0">
                <a:latin typeface="Arial" panose="020B0604020202020204" pitchFamily="34" charset="0"/>
                <a:cs typeface="Arial" panose="020B0604020202020204" pitchFamily="34" charset="0"/>
              </a:rPr>
              <a:t>National</a:t>
            </a:r>
            <a:r>
              <a:rPr lang="en-US" sz="900" b="1" baseline="0" dirty="0">
                <a:latin typeface="Arial" panose="020B0604020202020204" pitchFamily="34" charset="0"/>
                <a:cs typeface="Arial" panose="020B0604020202020204" pitchFamily="34" charset="0"/>
              </a:rPr>
              <a:t> Aeronautics and Space Administration</a:t>
            </a:r>
            <a:endParaRPr lang="en-US" sz="900" b="1" dirty="0">
              <a:latin typeface="Arial" panose="020B0604020202020204" pitchFamily="34" charset="0"/>
              <a:cs typeface="Arial" panose="020B0604020202020204" pitchFamily="34" charset="0"/>
            </a:endParaRPr>
          </a:p>
        </p:txBody>
      </p:sp>
      <p:pic>
        <p:nvPicPr>
          <p:cNvPr id="5" name="Picture 4" descr="Icon&#10;&#10;Description automatically generated">
            <a:extLst>
              <a:ext uri="{FF2B5EF4-FFF2-40B4-BE49-F238E27FC236}">
                <a16:creationId xmlns:a16="http://schemas.microsoft.com/office/drawing/2014/main" id="{997A4674-3DE6-6426-E157-F2439F40854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23" name="TextBox 22">
            <a:extLst>
              <a:ext uri="{FF2B5EF4-FFF2-40B4-BE49-F238E27FC236}">
                <a16:creationId xmlns:a16="http://schemas.microsoft.com/office/drawing/2014/main" id="{23F15A07-74C5-6F80-29E4-77B64BF99554}"/>
              </a:ext>
            </a:extLst>
          </p:cNvPr>
          <p:cNvSpPr txBox="1"/>
          <p:nvPr userDrawn="1"/>
        </p:nvSpPr>
        <p:spPr>
          <a:xfrm>
            <a:off x="852247" y="4577723"/>
            <a:ext cx="6319489" cy="298603"/>
          </a:xfrm>
          <a:prstGeom prst="rect">
            <a:avLst/>
          </a:prstGeom>
          <a:noFill/>
          <a:ln>
            <a:noFill/>
          </a:ln>
        </p:spPr>
        <p:txBody>
          <a:bodyPr wrap="square" rtlCol="0">
            <a:noAutofit/>
          </a:bodyPr>
          <a:lstStyle/>
          <a:p>
            <a:pPr marL="0"/>
            <a:r>
              <a:rPr lang="en-US" sz="1600" b="1" dirty="0">
                <a:solidFill>
                  <a:srgbClr val="D36C32"/>
                </a:solidFill>
                <a:latin typeface="Century Gothic" panose="020B0502020202020204" pitchFamily="34" charset="0"/>
              </a:rPr>
              <a:t>Project Short Title</a:t>
            </a:r>
          </a:p>
        </p:txBody>
      </p:sp>
      <p:pic>
        <p:nvPicPr>
          <p:cNvPr id="24" name="Picture 23">
            <a:extLst>
              <a:ext uri="{FF2B5EF4-FFF2-40B4-BE49-F238E27FC236}">
                <a16:creationId xmlns:a16="http://schemas.microsoft.com/office/drawing/2014/main" id="{5F85449E-A0B5-0224-5F95-E8641F43C71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76759" y="4619208"/>
            <a:ext cx="475488" cy="475488"/>
          </a:xfrm>
          <a:prstGeom prst="rect">
            <a:avLst/>
          </a:prstGeom>
        </p:spPr>
      </p:pic>
      <p:sp>
        <p:nvSpPr>
          <p:cNvPr id="25" name="TextBox 24">
            <a:extLst>
              <a:ext uri="{FF2B5EF4-FFF2-40B4-BE49-F238E27FC236}">
                <a16:creationId xmlns:a16="http://schemas.microsoft.com/office/drawing/2014/main" id="{540A18FB-6163-D742-73F8-F40E4DF766B8}"/>
              </a:ext>
            </a:extLst>
          </p:cNvPr>
          <p:cNvSpPr txBox="1"/>
          <p:nvPr userDrawn="1"/>
        </p:nvSpPr>
        <p:spPr>
          <a:xfrm>
            <a:off x="852246" y="4854879"/>
            <a:ext cx="6319489" cy="239818"/>
          </a:xfrm>
          <a:prstGeom prst="rect">
            <a:avLst/>
          </a:prstGeom>
          <a:noFill/>
          <a:ln>
            <a:noFill/>
          </a:ln>
        </p:spPr>
        <p:txBody>
          <a:bodyPr wrap="square" rtlCol="0">
            <a:noAutofit/>
          </a:bodyPr>
          <a:lstStyle/>
          <a:p>
            <a:pPr marL="0"/>
            <a:r>
              <a:rPr lang="en-US" sz="1200" b="0" dirty="0">
                <a:solidFill>
                  <a:srgbClr val="D36C32"/>
                </a:solidFill>
                <a:latin typeface="Century Gothic" panose="020B0502020202020204" pitchFamily="34" charset="0"/>
              </a:rPr>
              <a:t>Project Full Title</a:t>
            </a:r>
            <a:endParaRPr lang="en-US" sz="1200" b="0" dirty="0">
              <a:solidFill>
                <a:srgbClr val="D36C32"/>
              </a:solidFill>
            </a:endParaRPr>
          </a:p>
        </p:txBody>
      </p:sp>
      <p:sp>
        <p:nvSpPr>
          <p:cNvPr id="26" name="Rectangle 25">
            <a:extLst>
              <a:ext uri="{FF2B5EF4-FFF2-40B4-BE49-F238E27FC236}">
                <a16:creationId xmlns:a16="http://schemas.microsoft.com/office/drawing/2014/main" id="{0D8CC0CC-BD3C-62F7-467F-0D65DFBA8272}"/>
              </a:ext>
            </a:extLst>
          </p:cNvPr>
          <p:cNvSpPr/>
          <p:nvPr userDrawn="1"/>
        </p:nvSpPr>
        <p:spPr>
          <a:xfrm>
            <a:off x="376759" y="1951391"/>
            <a:ext cx="5029200" cy="237744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C8C6355-739D-3AD4-5DDC-D867F63DCFC1}"/>
              </a:ext>
            </a:extLst>
          </p:cNvPr>
          <p:cNvSpPr txBox="1"/>
          <p:nvPr userDrawn="1"/>
        </p:nvSpPr>
        <p:spPr>
          <a:xfrm>
            <a:off x="5512445" y="2679700"/>
            <a:ext cx="1878955" cy="1653173"/>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050" b="0" i="0" u="none" strike="noStrike" baseline="0" dirty="0">
              <a:latin typeface="Arial" panose="020B0604020202020204" pitchFamily="34" charset="0"/>
            </a:endParaRPr>
          </a:p>
          <a:p>
            <a:endParaRPr lang="en-US" sz="1050" b="0" i="0" u="none" strike="noStrike" baseline="0" dirty="0">
              <a:latin typeface="Arial" panose="020B0604020202020204" pitchFamily="34" charset="0"/>
            </a:endParaRPr>
          </a:p>
          <a:p>
            <a:endParaRPr lang="en-US" sz="1050" b="0" i="0" u="none" strike="noStrike" baseline="0" dirty="0">
              <a:latin typeface="Arial" panose="020B0604020202020204" pitchFamily="34" charset="0"/>
            </a:endParaRPr>
          </a:p>
        </p:txBody>
      </p:sp>
      <p:sp>
        <p:nvSpPr>
          <p:cNvPr id="28" name="TextBox 27">
            <a:extLst>
              <a:ext uri="{FF2B5EF4-FFF2-40B4-BE49-F238E27FC236}">
                <a16:creationId xmlns:a16="http://schemas.microsoft.com/office/drawing/2014/main" id="{2093CB1E-B0E0-D07A-3D70-4B015FEE5562}"/>
              </a:ext>
            </a:extLst>
          </p:cNvPr>
          <p:cNvSpPr txBox="1"/>
          <p:nvPr userDrawn="1"/>
        </p:nvSpPr>
        <p:spPr>
          <a:xfrm>
            <a:off x="5512445" y="1962911"/>
            <a:ext cx="1878955" cy="631203"/>
          </a:xfrm>
          <a:prstGeom prst="rect">
            <a:avLst/>
          </a:prstGeom>
          <a:noFill/>
          <a:ln>
            <a:solidFill>
              <a:schemeClr val="tx1"/>
            </a:solidFill>
          </a:ln>
        </p:spPr>
        <p:txBody>
          <a:bodyPr wrap="square">
            <a:noAutofit/>
          </a:bodyPr>
          <a:lstStyle/>
          <a:p>
            <a:r>
              <a:rPr lang="en-US" sz="1200" b="1" i="0" u="none" strike="noStrike" baseline="0" dirty="0">
                <a:latin typeface="Century Gothic" panose="020B0502020202020204" pitchFamily="34" charset="0"/>
              </a:rPr>
              <a:t>Image Title</a:t>
            </a:r>
          </a:p>
          <a:p>
            <a:r>
              <a:rPr lang="en-US" sz="1200" b="1" i="0" u="none" strike="noStrike" baseline="0" dirty="0">
                <a:latin typeface="Century Gothic" panose="020B0502020202020204" pitchFamily="34" charset="0"/>
              </a:rPr>
              <a:t>(Century Gothic</a:t>
            </a:r>
          </a:p>
          <a:p>
            <a:r>
              <a:rPr lang="en-US" sz="1200" b="1" i="0" u="none" strike="noStrike" baseline="0" dirty="0">
                <a:latin typeface="Century Gothic" panose="020B0502020202020204" pitchFamily="34" charset="0"/>
              </a:rPr>
              <a:t>12pt BOLD)</a:t>
            </a:r>
          </a:p>
        </p:txBody>
      </p:sp>
      <p:sp>
        <p:nvSpPr>
          <p:cNvPr id="29" name="TextBox 28">
            <a:extLst>
              <a:ext uri="{FF2B5EF4-FFF2-40B4-BE49-F238E27FC236}">
                <a16:creationId xmlns:a16="http://schemas.microsoft.com/office/drawing/2014/main" id="{F04B529B-2D67-B3F1-10D6-C232873AB5FF}"/>
              </a:ext>
            </a:extLst>
          </p:cNvPr>
          <p:cNvSpPr txBox="1"/>
          <p:nvPr userDrawn="1"/>
        </p:nvSpPr>
        <p:spPr>
          <a:xfrm>
            <a:off x="5621594" y="3355663"/>
            <a:ext cx="1660656" cy="891625"/>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Image Description</a:t>
            </a:r>
          </a:p>
          <a:p>
            <a:r>
              <a:rPr lang="en-US" sz="900" b="0" i="0" u="none" strike="noStrike" baseline="0" dirty="0">
                <a:latin typeface="Century Gothic" panose="020B0502020202020204" pitchFamily="34" charset="0"/>
              </a:rPr>
              <a:t>Details about the images can go here. Rearrange images and text that best describe your project.</a:t>
            </a:r>
          </a:p>
        </p:txBody>
      </p:sp>
      <p:sp>
        <p:nvSpPr>
          <p:cNvPr id="30" name="TextBox 29">
            <a:extLst>
              <a:ext uri="{FF2B5EF4-FFF2-40B4-BE49-F238E27FC236}">
                <a16:creationId xmlns:a16="http://schemas.microsoft.com/office/drawing/2014/main" id="{EC9EF957-A847-E129-0A8B-484A9D318120}"/>
              </a:ext>
            </a:extLst>
          </p:cNvPr>
          <p:cNvSpPr txBox="1"/>
          <p:nvPr userDrawn="1"/>
        </p:nvSpPr>
        <p:spPr>
          <a:xfrm>
            <a:off x="4477858" y="1964646"/>
            <a:ext cx="961233" cy="430887"/>
          </a:xfrm>
          <a:prstGeom prst="rect">
            <a:avLst/>
          </a:prstGeom>
          <a:noFill/>
        </p:spPr>
        <p:txBody>
          <a:bodyPr wrap="square" rtlCol="0">
            <a:spAutoFit/>
          </a:bodyPr>
          <a:lstStyle/>
          <a:p>
            <a:pPr algn="r"/>
            <a:r>
              <a:rPr lang="en-US" sz="1100" b="1" dirty="0">
                <a:latin typeface="Century Gothic" panose="020B0502020202020204" pitchFamily="34" charset="0"/>
              </a:rPr>
              <a:t>Image size</a:t>
            </a:r>
          </a:p>
          <a:p>
            <a:pPr algn="r"/>
            <a:r>
              <a:rPr lang="en-US" sz="1100" b="1" dirty="0">
                <a:latin typeface="Century Gothic" panose="020B0502020202020204" pitchFamily="34" charset="0"/>
              </a:rPr>
              <a:t>2.6 x 5.5</a:t>
            </a:r>
          </a:p>
        </p:txBody>
      </p:sp>
      <p:sp>
        <p:nvSpPr>
          <p:cNvPr id="31" name="TextBox 30">
            <a:extLst>
              <a:ext uri="{FF2B5EF4-FFF2-40B4-BE49-F238E27FC236}">
                <a16:creationId xmlns:a16="http://schemas.microsoft.com/office/drawing/2014/main" id="{FD6E5769-E1D8-DA1F-77ED-E311BB68298F}"/>
              </a:ext>
            </a:extLst>
          </p:cNvPr>
          <p:cNvSpPr txBox="1"/>
          <p:nvPr userDrawn="1"/>
        </p:nvSpPr>
        <p:spPr>
          <a:xfrm>
            <a:off x="409891" y="1971967"/>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32" name="TextBox 31">
            <a:extLst>
              <a:ext uri="{FF2B5EF4-FFF2-40B4-BE49-F238E27FC236}">
                <a16:creationId xmlns:a16="http://schemas.microsoft.com/office/drawing/2014/main" id="{C079FDF2-DC4F-0558-A633-831984CE0274}"/>
              </a:ext>
            </a:extLst>
          </p:cNvPr>
          <p:cNvSpPr txBox="1"/>
          <p:nvPr userDrawn="1"/>
        </p:nvSpPr>
        <p:spPr>
          <a:xfrm>
            <a:off x="490150" y="2623856"/>
            <a:ext cx="4119950" cy="1569660"/>
          </a:xfrm>
          <a:prstGeom prst="rect">
            <a:avLst/>
          </a:prstGeom>
          <a:solidFill>
            <a:schemeClr val="bg1"/>
          </a:solidFill>
          <a:ln w="25400">
            <a:solidFill>
              <a:srgbClr val="FF0000"/>
            </a:solidFill>
          </a:ln>
        </p:spPr>
        <p:txBody>
          <a:bodyPr wrap="square" rtlCol="0">
            <a:sp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latin typeface="Century Gothic" panose="020B0502020202020204" pitchFamily="34" charset="0"/>
                <a:ea typeface="Times New Roman" panose="02020603050405020304" pitchFamily="18" charset="0"/>
              </a:rPr>
              <a:t>C</a:t>
            </a:r>
            <a:r>
              <a:rPr lang="en-US" sz="900" dirty="0">
                <a:solidFill>
                  <a:srgbClr val="000000"/>
                </a:solidFill>
                <a:effectLst/>
                <a:latin typeface="Century Gothic" panose="020B0502020202020204" pitchFamily="34" charset="0"/>
                <a:ea typeface="Times New Roman" panose="02020603050405020304" pitchFamily="18" charset="0"/>
              </a:rPr>
              <a:t>an be either Project Website Image or a clear, easy to understand graphic/map that encapsulates your project work.</a:t>
            </a:r>
          </a:p>
          <a:p>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Select the placeholder box.</a:t>
            </a:r>
          </a:p>
          <a:p>
            <a:r>
              <a:rPr lang="en-US" sz="900" dirty="0">
                <a:solidFill>
                  <a:srgbClr val="000000"/>
                </a:solidFill>
                <a:latin typeface="Century Gothic" panose="020B0502020202020204" pitchFamily="34" charset="0"/>
              </a:rPr>
              <a:t>Right-Click and select </a:t>
            </a:r>
            <a:r>
              <a:rPr lang="en-US" sz="900" b="1" dirty="0">
                <a:solidFill>
                  <a:srgbClr val="000000"/>
                </a:solidFill>
                <a:latin typeface="Century Gothic" panose="020B0502020202020204" pitchFamily="34" charset="0"/>
              </a:rPr>
              <a:t>Format Picture</a:t>
            </a:r>
            <a:r>
              <a:rPr lang="en-US" sz="900" dirty="0">
                <a:solidFill>
                  <a:srgbClr val="000000"/>
                </a:solidFill>
                <a:latin typeface="Century Gothic" panose="020B0502020202020204" pitchFamily="34" charset="0"/>
              </a:rPr>
              <a:t>.</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Fill &amp; Line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Fill</a:t>
            </a:r>
            <a:r>
              <a:rPr lang="en-US" sz="900" dirty="0">
                <a:solidFill>
                  <a:srgbClr val="000000"/>
                </a:solidFill>
                <a:latin typeface="Century Gothic" panose="020B0502020202020204" pitchFamily="34" charset="0"/>
              </a:rPr>
              <a:t> – </a:t>
            </a:r>
            <a:r>
              <a:rPr lang="en-US" sz="900" b="1" dirty="0">
                <a:solidFill>
                  <a:srgbClr val="000000"/>
                </a:solidFill>
                <a:latin typeface="Century Gothic" panose="020B0502020202020204" pitchFamily="34" charset="0"/>
              </a:rPr>
              <a:t>Picture or Texture Fill</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a:p>
            <a:r>
              <a:rPr lang="en-US" sz="900" dirty="0">
                <a:solidFill>
                  <a:srgbClr val="000000"/>
                </a:solidFill>
                <a:latin typeface="Century Gothic" panose="020B0502020202020204" pitchFamily="34" charset="0"/>
              </a:rPr>
              <a:t>Select </a:t>
            </a:r>
            <a:r>
              <a:rPr lang="en-US" sz="900" b="1" dirty="0">
                <a:solidFill>
                  <a:srgbClr val="000000"/>
                </a:solidFill>
                <a:latin typeface="Century Gothic" panose="020B0502020202020204" pitchFamily="34" charset="0"/>
              </a:rPr>
              <a:t>Insert</a:t>
            </a:r>
            <a:r>
              <a:rPr lang="en-US" sz="900" dirty="0">
                <a:solidFill>
                  <a:srgbClr val="000000"/>
                </a:solidFill>
                <a:latin typeface="Century Gothic" panose="020B0502020202020204" pitchFamily="34" charset="0"/>
              </a:rPr>
              <a:t> below </a:t>
            </a:r>
            <a:r>
              <a:rPr lang="en-US" sz="900" b="1" dirty="0">
                <a:solidFill>
                  <a:srgbClr val="000000"/>
                </a:solidFill>
                <a:latin typeface="Century Gothic" panose="020B0502020202020204" pitchFamily="34" charset="0"/>
              </a:rPr>
              <a:t>Picture Source</a:t>
            </a:r>
            <a:r>
              <a:rPr lang="en-US" sz="900" dirty="0">
                <a:solidFill>
                  <a:srgbClr val="000000"/>
                </a:solidFill>
                <a:latin typeface="Century Gothic" panose="020B0502020202020204" pitchFamily="34" charset="0"/>
              </a:rPr>
              <a:t>.</a:t>
            </a:r>
          </a:p>
          <a:p>
            <a:r>
              <a:rPr lang="en-US" sz="900" dirty="0">
                <a:solidFill>
                  <a:srgbClr val="000000"/>
                </a:solidFill>
                <a:latin typeface="Century Gothic" panose="020B0502020202020204" pitchFamily="34" charset="0"/>
              </a:rPr>
              <a:t>Select </a:t>
            </a:r>
            <a:r>
              <a:rPr lang="en-US" sz="900" b="1" dirty="0">
                <a:solidFill>
                  <a:srgbClr val="000000"/>
                </a:solidFill>
                <a:latin typeface="Century Gothic" panose="020B0502020202020204" pitchFamily="34" charset="0"/>
              </a:rPr>
              <a:t>From File</a:t>
            </a:r>
            <a:r>
              <a:rPr lang="en-US" sz="900" dirty="0">
                <a:solidFill>
                  <a:srgbClr val="000000"/>
                </a:solidFill>
                <a:latin typeface="Century Gothic" panose="020B0502020202020204" pitchFamily="34" charset="0"/>
              </a:rPr>
              <a:t> and choose the image you’d like to use.</a:t>
            </a:r>
            <a:endParaRPr lang="en-US" sz="900" b="1" dirty="0">
              <a:latin typeface="Century Gothic" panose="020B0502020202020204" pitchFamily="34" charset="0"/>
            </a:endParaRPr>
          </a:p>
        </p:txBody>
      </p:sp>
      <p:sp>
        <p:nvSpPr>
          <p:cNvPr id="33" name="TextBox 32">
            <a:extLst>
              <a:ext uri="{FF2B5EF4-FFF2-40B4-BE49-F238E27FC236}">
                <a16:creationId xmlns:a16="http://schemas.microsoft.com/office/drawing/2014/main" id="{7C2F8343-5BFA-2ED7-85F6-6F0F9666A93D}"/>
              </a:ext>
            </a:extLst>
          </p:cNvPr>
          <p:cNvSpPr txBox="1"/>
          <p:nvPr userDrawn="1"/>
        </p:nvSpPr>
        <p:spPr>
          <a:xfrm>
            <a:off x="328522" y="5390757"/>
            <a:ext cx="7062878" cy="4248542"/>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34" name="TextBox 33">
            <a:extLst>
              <a:ext uri="{FF2B5EF4-FFF2-40B4-BE49-F238E27FC236}">
                <a16:creationId xmlns:a16="http://schemas.microsoft.com/office/drawing/2014/main" id="{280F67DA-E027-6893-5C07-633E11F85CC9}"/>
              </a:ext>
            </a:extLst>
          </p:cNvPr>
          <p:cNvSpPr txBox="1"/>
          <p:nvPr userDrawn="1"/>
        </p:nvSpPr>
        <p:spPr>
          <a:xfrm>
            <a:off x="480656" y="6040363"/>
            <a:ext cx="2737553"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paragraphs when necessary to make it easier for people to read.</a:t>
            </a:r>
            <a:endParaRPr lang="en-US" sz="1200" b="1" i="0" u="none" strike="noStrike" baseline="0" dirty="0">
              <a:latin typeface="Century Gothic" panose="020B0502020202020204" pitchFamily="34" charset="0"/>
            </a:endParaRPr>
          </a:p>
        </p:txBody>
      </p:sp>
      <p:sp>
        <p:nvSpPr>
          <p:cNvPr id="36" name="TextBox 35">
            <a:extLst>
              <a:ext uri="{FF2B5EF4-FFF2-40B4-BE49-F238E27FC236}">
                <a16:creationId xmlns:a16="http://schemas.microsoft.com/office/drawing/2014/main" id="{7B31FA2A-CCA5-C164-5C68-4A621B331279}"/>
              </a:ext>
            </a:extLst>
          </p:cNvPr>
          <p:cNvSpPr txBox="1"/>
          <p:nvPr userDrawn="1"/>
        </p:nvSpPr>
        <p:spPr>
          <a:xfrm>
            <a:off x="480656" y="6961686"/>
            <a:ext cx="2960239" cy="1277273"/>
          </a:xfrm>
          <a:prstGeom prst="rect">
            <a:avLst/>
          </a:prstGeom>
          <a:solidFill>
            <a:schemeClr val="bg1"/>
          </a:solidFill>
          <a:ln w="25400">
            <a:solidFill>
              <a:srgbClr val="FF0000"/>
            </a:solidFill>
          </a:ln>
        </p:spPr>
        <p:txBody>
          <a:bodyPr wrap="square" rtlCol="0">
            <a:spAutoFit/>
          </a:bodyPr>
          <a:lstStyle/>
          <a:p>
            <a:pPr algn="l"/>
            <a:r>
              <a:rPr lang="en-US" sz="1100" b="1" dirty="0">
                <a:latin typeface="Century Gothic" panose="020B0502020202020204" pitchFamily="34" charset="0"/>
              </a:rPr>
              <a:t>NOTE: </a:t>
            </a:r>
            <a:r>
              <a:rPr lang="en-US" sz="1100" b="0" dirty="0">
                <a:latin typeface="Century Gothic" panose="020B0502020202020204" pitchFamily="34" charset="0"/>
              </a:rPr>
              <a:t>Remove </a:t>
            </a:r>
            <a:r>
              <a:rPr lang="en-US" sz="1100" b="1" dirty="0">
                <a:latin typeface="Century Gothic" panose="020B0502020202020204" pitchFamily="34" charset="0"/>
              </a:rPr>
              <a:t>Text/Image Box Outlines </a:t>
            </a:r>
            <a:r>
              <a:rPr lang="en-US" sz="1100" b="0" dirty="0">
                <a:latin typeface="Century Gothic" panose="020B0502020202020204" pitchFamily="34" charset="0"/>
              </a:rPr>
              <a:t>after you have added your content.</a:t>
            </a:r>
          </a:p>
          <a:p>
            <a:pPr algn="l"/>
            <a:endParaRPr lang="en-US" sz="1100" b="0" dirty="0">
              <a:latin typeface="Century Gothic" panose="020B0502020202020204" pitchFamily="34" charset="0"/>
            </a:endParaRPr>
          </a:p>
          <a:p>
            <a:pPr algn="l"/>
            <a:r>
              <a:rPr lang="en-US" sz="1100" b="0" dirty="0">
                <a:latin typeface="Century Gothic" panose="020B0502020202020204" pitchFamily="34" charset="0"/>
              </a:rPr>
              <a:t>To Remove the Text/Image Box Outline:</a:t>
            </a:r>
          </a:p>
          <a:p>
            <a:pPr algn="l"/>
            <a:r>
              <a:rPr lang="en-US" sz="1100" b="0" dirty="0">
                <a:latin typeface="Century Gothic" panose="020B0502020202020204" pitchFamily="34" charset="0"/>
              </a:rPr>
              <a:t>Select the Text/Image Box.</a:t>
            </a:r>
          </a:p>
          <a:p>
            <a:pPr algn="l"/>
            <a:r>
              <a:rPr lang="en-US" sz="1100" b="0" dirty="0">
                <a:latin typeface="Century Gothic" panose="020B0502020202020204" pitchFamily="34" charset="0"/>
              </a:rPr>
              <a:t>At the top in the Ribbon, Select </a:t>
            </a:r>
            <a:r>
              <a:rPr lang="en-US" sz="1100" b="1" dirty="0">
                <a:latin typeface="Century Gothic" panose="020B0502020202020204" pitchFamily="34" charset="0"/>
              </a:rPr>
              <a:t>Shape Format </a:t>
            </a:r>
            <a:r>
              <a:rPr lang="en-US" sz="1100" b="0" dirty="0">
                <a:latin typeface="Century Gothic" panose="020B0502020202020204" pitchFamily="34" charset="0"/>
              </a:rPr>
              <a:t>– </a:t>
            </a:r>
            <a:r>
              <a:rPr lang="en-US" sz="1100" b="1" dirty="0">
                <a:latin typeface="Century Gothic" panose="020B0502020202020204" pitchFamily="34" charset="0"/>
              </a:rPr>
              <a:t>Shape Outline </a:t>
            </a:r>
            <a:r>
              <a:rPr lang="en-US" sz="1100" b="0" dirty="0">
                <a:latin typeface="Century Gothic" panose="020B0502020202020204" pitchFamily="34" charset="0"/>
              </a:rPr>
              <a:t>– </a:t>
            </a:r>
            <a:r>
              <a:rPr lang="en-US" sz="1100" b="1" dirty="0">
                <a:latin typeface="Century Gothic" panose="020B0502020202020204" pitchFamily="34" charset="0"/>
              </a:rPr>
              <a:t>No Outline</a:t>
            </a:r>
          </a:p>
        </p:txBody>
      </p:sp>
      <p:sp>
        <p:nvSpPr>
          <p:cNvPr id="37" name="TextBox 36">
            <a:extLst>
              <a:ext uri="{FF2B5EF4-FFF2-40B4-BE49-F238E27FC236}">
                <a16:creationId xmlns:a16="http://schemas.microsoft.com/office/drawing/2014/main" id="{CA1A5348-6CCC-1892-287D-54D9E9BC6515}"/>
              </a:ext>
            </a:extLst>
          </p:cNvPr>
          <p:cNvSpPr txBox="1"/>
          <p:nvPr userDrawn="1"/>
        </p:nvSpPr>
        <p:spPr>
          <a:xfrm>
            <a:off x="4072822" y="6026157"/>
            <a:ext cx="2737553" cy="815608"/>
          </a:xfrm>
          <a:prstGeom prst="rect">
            <a:avLst/>
          </a:prstGeom>
          <a:solidFill>
            <a:schemeClr val="bg1"/>
          </a:solidFill>
          <a:ln w="25400">
            <a:solidFill>
              <a:srgbClr val="FF0000"/>
            </a:solidFill>
          </a:ln>
        </p:spPr>
        <p:txBody>
          <a:bodyPr wrap="square" rtlCol="0">
            <a:spAutoFit/>
          </a:bodyPr>
          <a:lstStyle/>
          <a:p>
            <a:r>
              <a:rPr lang="en-US" sz="1400" b="1" dirty="0"/>
              <a:t>Text Size for Short &amp; Full Title</a:t>
            </a:r>
          </a:p>
          <a:p>
            <a:r>
              <a:rPr lang="en-US" sz="1100" dirty="0"/>
              <a:t>Short Title: Century Gothic, 16 pt., BOLD </a:t>
            </a:r>
          </a:p>
          <a:p>
            <a:r>
              <a:rPr lang="en-US" sz="1100" dirty="0"/>
              <a:t>Full Title: Century Gothic, 16 pt.</a:t>
            </a:r>
          </a:p>
          <a:p>
            <a:r>
              <a:rPr lang="en-US" sz="1100" dirty="0"/>
              <a:t>Case: Capitalize Each Word</a:t>
            </a:r>
          </a:p>
        </p:txBody>
      </p:sp>
      <p:sp>
        <p:nvSpPr>
          <p:cNvPr id="38" name="TextBox 37">
            <a:extLst>
              <a:ext uri="{FF2B5EF4-FFF2-40B4-BE49-F238E27FC236}">
                <a16:creationId xmlns:a16="http://schemas.microsoft.com/office/drawing/2014/main" id="{E3DE9C20-8EDE-989D-39C4-5837D01E3ADA}"/>
              </a:ext>
            </a:extLst>
          </p:cNvPr>
          <p:cNvSpPr txBox="1"/>
          <p:nvPr userDrawn="1"/>
        </p:nvSpPr>
        <p:spPr>
          <a:xfrm>
            <a:off x="4072822" y="7715739"/>
            <a:ext cx="2737553" cy="523220"/>
          </a:xfrm>
          <a:prstGeom prst="rect">
            <a:avLst/>
          </a:prstGeom>
          <a:solidFill>
            <a:schemeClr val="bg1"/>
          </a:solidFill>
          <a:ln w="25400">
            <a:solidFill>
              <a:srgbClr val="FF0000"/>
            </a:solidFill>
          </a:ln>
        </p:spPr>
        <p:txBody>
          <a:bodyPr wrap="square" rtlCol="0">
            <a:spAutoFit/>
          </a:bodyPr>
          <a:lstStyle/>
          <a:p>
            <a:r>
              <a:rPr lang="en-US" sz="1400" b="1" dirty="0"/>
              <a:t>Make sure all images and text stays within the guidelines!</a:t>
            </a:r>
            <a:endParaRPr lang="en-US" sz="1100" dirty="0"/>
          </a:p>
        </p:txBody>
      </p:sp>
      <p:sp>
        <p:nvSpPr>
          <p:cNvPr id="39" name="TextBox 38">
            <a:extLst>
              <a:ext uri="{FF2B5EF4-FFF2-40B4-BE49-F238E27FC236}">
                <a16:creationId xmlns:a16="http://schemas.microsoft.com/office/drawing/2014/main" id="{A14EE178-49F4-FC0F-3C1B-4A6CA45B43E2}"/>
              </a:ext>
            </a:extLst>
          </p:cNvPr>
          <p:cNvSpPr txBox="1"/>
          <p:nvPr userDrawn="1"/>
        </p:nvSpPr>
        <p:spPr>
          <a:xfrm>
            <a:off x="1893928" y="8789767"/>
            <a:ext cx="3984544" cy="646331"/>
          </a:xfrm>
          <a:prstGeom prst="rect">
            <a:avLst/>
          </a:prstGeom>
          <a:solidFill>
            <a:schemeClr val="accent2">
              <a:lumMod val="60000"/>
              <a:lumOff val="40000"/>
            </a:schemeClr>
          </a:solidFill>
          <a:ln w="25400">
            <a:solidFill>
              <a:srgbClr val="FF0000"/>
            </a:solidFill>
          </a:ln>
        </p:spPr>
        <p:txBody>
          <a:bodyPr wrap="square" rtlCol="0">
            <a:spAutoFit/>
          </a:bodyPr>
          <a:lstStyle/>
          <a:p>
            <a:r>
              <a:rPr lang="en-US" sz="1800" b="1" dirty="0"/>
              <a:t>Make sure all images and text stays within the dotted guidelines!</a:t>
            </a:r>
            <a:endParaRPr lang="en-US" sz="1400" dirty="0"/>
          </a:p>
        </p:txBody>
      </p:sp>
    </p:spTree>
    <p:extLst>
      <p:ext uri="{BB962C8B-B14F-4D97-AF65-F5344CB8AC3E}">
        <p14:creationId xmlns:p14="http://schemas.microsoft.com/office/powerpoint/2010/main" val="3208972691"/>
      </p:ext>
    </p:extLst>
  </p:cSld>
  <p:clrMapOvr>
    <a:masterClrMapping/>
  </p:clrMapOvr>
  <p:extLst>
    <p:ext uri="{DCECCB84-F9BA-43D5-87BE-67443E8EF086}">
      <p15:sldGuideLst xmlns:p15="http://schemas.microsoft.com/office/powerpoint/2012/main">
        <p15:guide id="1" orient="horz" pos="1224" userDrawn="1">
          <p15:clr>
            <a:srgbClr val="FBAE40"/>
          </p15:clr>
        </p15:guide>
        <p15:guide id="2" orient="horz" pos="6072" userDrawn="1">
          <p15:clr>
            <a:srgbClr val="FBAE40"/>
          </p15:clr>
        </p15:guide>
        <p15:guide id="3" pos="240" userDrawn="1">
          <p15:clr>
            <a:srgbClr val="FBAE40"/>
          </p15:clr>
        </p15:guide>
        <p15:guide id="4" pos="465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XAMPLE - Back Layout">
    <p:spTree>
      <p:nvGrpSpPr>
        <p:cNvPr id="1" name=""/>
        <p:cNvGrpSpPr/>
        <p:nvPr/>
      </p:nvGrpSpPr>
      <p:grpSpPr>
        <a:xfrm>
          <a:off x="0" y="0"/>
          <a:ext cx="0" cy="0"/>
          <a:chOff x="0" y="0"/>
          <a:chExt cx="0" cy="0"/>
        </a:xfrm>
      </p:grpSpPr>
      <p:pic>
        <p:nvPicPr>
          <p:cNvPr id="17" name="Picture 16" descr="Icon&#10;&#10;Description automatically generated">
            <a:extLst>
              <a:ext uri="{FF2B5EF4-FFF2-40B4-BE49-F238E27FC236}">
                <a16:creationId xmlns:a16="http://schemas.microsoft.com/office/drawing/2014/main" id="{B9DBF8E0-84BE-485B-96ED-95D1002070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8889" y="5164359"/>
            <a:ext cx="2002549" cy="311636"/>
          </a:xfrm>
          <a:prstGeom prst="rect">
            <a:avLst/>
          </a:prstGeom>
        </p:spPr>
      </p:pic>
      <p:sp>
        <p:nvSpPr>
          <p:cNvPr id="18" name="Rectangle 17" hidden="1">
            <a:extLst>
              <a:ext uri="{FF2B5EF4-FFF2-40B4-BE49-F238E27FC236}">
                <a16:creationId xmlns:a16="http://schemas.microsoft.com/office/drawing/2014/main" id="{E9D56DCF-D79B-49F2-B1E2-C41642E3B244}"/>
              </a:ext>
            </a:extLst>
          </p:cNvPr>
          <p:cNvSpPr/>
          <p:nvPr userDrawn="1"/>
        </p:nvSpPr>
        <p:spPr>
          <a:xfrm>
            <a:off x="0" y="8153104"/>
            <a:ext cx="7772400" cy="1905294"/>
          </a:xfrm>
          <a:prstGeom prst="rect">
            <a:avLst/>
          </a:prstGeom>
          <a:solidFill>
            <a:srgbClr val="3550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22B1020-0716-4BFA-8501-4B0D6AAAD038}"/>
              </a:ext>
            </a:extLst>
          </p:cNvPr>
          <p:cNvSpPr txBox="1"/>
          <p:nvPr userDrawn="1"/>
        </p:nvSpPr>
        <p:spPr>
          <a:xfrm>
            <a:off x="244369" y="9451083"/>
            <a:ext cx="1054034" cy="215444"/>
          </a:xfrm>
          <a:prstGeom prst="rect">
            <a:avLst/>
          </a:prstGeom>
          <a:noFill/>
        </p:spPr>
        <p:txBody>
          <a:bodyPr wrap="square">
            <a:spAutoFit/>
          </a:bodyPr>
          <a:lstStyle/>
          <a:p>
            <a:pPr marR="0" algn="l" rtl="0"/>
            <a:r>
              <a:rPr lang="en-US" sz="800" b="1" i="0" u="none" strike="noStrike" baseline="0" dirty="0">
                <a:solidFill>
                  <a:schemeClr val="tx1"/>
                </a:solidFill>
                <a:latin typeface="HelveticaNeueLT Std" panose="020B0804020202020204" pitchFamily="34" charset="0"/>
              </a:rPr>
              <a:t>www.nasa.gov</a:t>
            </a:r>
          </a:p>
        </p:txBody>
      </p:sp>
      <p:sp>
        <p:nvSpPr>
          <p:cNvPr id="23" name="TextBox 22">
            <a:extLst>
              <a:ext uri="{FF2B5EF4-FFF2-40B4-BE49-F238E27FC236}">
                <a16:creationId xmlns:a16="http://schemas.microsoft.com/office/drawing/2014/main" id="{186E6889-067B-491C-B076-1BF6F998DD7E}"/>
              </a:ext>
            </a:extLst>
          </p:cNvPr>
          <p:cNvSpPr txBox="1"/>
          <p:nvPr userDrawn="1"/>
        </p:nvSpPr>
        <p:spPr>
          <a:xfrm>
            <a:off x="244369" y="9608492"/>
            <a:ext cx="1065795" cy="184666"/>
          </a:xfrm>
          <a:prstGeom prst="rect">
            <a:avLst/>
          </a:prstGeom>
          <a:noFill/>
        </p:spPr>
        <p:txBody>
          <a:bodyPr wrap="square">
            <a:spAutoFit/>
          </a:bodyPr>
          <a:lstStyle/>
          <a:p>
            <a:pPr marR="0" algn="l" rtl="0"/>
            <a:r>
              <a:rPr lang="en-US" sz="600" b="0" i="0" u="none" strike="noStrike" baseline="0" dirty="0">
                <a:solidFill>
                  <a:schemeClr val="tx1"/>
                </a:solidFill>
                <a:latin typeface="Helvetica" pitchFamily="2" charset="0"/>
              </a:rPr>
              <a:t>NP-0000-00-000-LaRC</a:t>
            </a:r>
          </a:p>
        </p:txBody>
      </p:sp>
      <p:sp>
        <p:nvSpPr>
          <p:cNvPr id="26" name="TextBox 25">
            <a:extLst>
              <a:ext uri="{FF2B5EF4-FFF2-40B4-BE49-F238E27FC236}">
                <a16:creationId xmlns:a16="http://schemas.microsoft.com/office/drawing/2014/main" id="{12E1B86C-E9BD-4127-8E90-E6EB36250540}"/>
              </a:ext>
            </a:extLst>
          </p:cNvPr>
          <p:cNvSpPr txBox="1"/>
          <p:nvPr userDrawn="1"/>
        </p:nvSpPr>
        <p:spPr>
          <a:xfrm>
            <a:off x="236909" y="7100378"/>
            <a:ext cx="3616713" cy="830006"/>
          </a:xfrm>
          <a:prstGeom prst="rect">
            <a:avLst/>
          </a:prstGeom>
          <a:noFill/>
          <a:ln>
            <a:noFill/>
          </a:ln>
        </p:spPr>
        <p:txBody>
          <a:bodyPr wrap="square" numCol="1" spcCol="182880" rtlCol="0">
            <a:noAutofit/>
          </a:bodyPr>
          <a:lstStyle/>
          <a:p>
            <a:pPr>
              <a:spcBef>
                <a:spcPts val="1200"/>
              </a:spcBef>
            </a:pPr>
            <a:r>
              <a:rPr lang="en-US" sz="1600" b="1" dirty="0">
                <a:solidFill>
                  <a:srgbClr val="075294"/>
                </a:solidFill>
                <a:latin typeface="Century Gothic" panose="020B0502020202020204" pitchFamily="34" charset="0"/>
              </a:rPr>
              <a:t>Interested in joining DEVELOP?</a:t>
            </a:r>
            <a:r>
              <a:rPr lang="en-US" sz="1600" b="1" dirty="0">
                <a:solidFill>
                  <a:srgbClr val="075294"/>
                </a:solidFill>
                <a:latin typeface="Garamond" panose="02020404030301010803" pitchFamily="18" charset="0"/>
              </a:rPr>
              <a:t> </a:t>
            </a:r>
          </a:p>
          <a:p>
            <a:r>
              <a:rPr lang="en-US" sz="1050" dirty="0">
                <a:solidFill>
                  <a:schemeClr val="tx1"/>
                </a:solidFill>
                <a:latin typeface="Garamond" panose="02020404030301010803" pitchFamily="18" charset="0"/>
              </a:rPr>
              <a:t>Apply to participate at one of the DEVELOP locations. For more information on eligibility and a full list of locations, visit us online at </a:t>
            </a:r>
            <a:r>
              <a:rPr lang="en-US" sz="1050" b="1" dirty="0">
                <a:solidFill>
                  <a:schemeClr val="tx1"/>
                </a:solidFill>
                <a:latin typeface="Garamond" panose="02020404030301010803" pitchFamily="18" charset="0"/>
              </a:rPr>
              <a:t>https://appliedsciences.nasa.gov/nasadevelop/apply</a:t>
            </a:r>
            <a:r>
              <a:rPr lang="en-US" sz="1100" b="1" dirty="0">
                <a:solidFill>
                  <a:schemeClr val="tx1"/>
                </a:solidFill>
                <a:latin typeface="Garamond" panose="02020404030301010803" pitchFamily="18" charset="0"/>
              </a:rPr>
              <a:t>.</a:t>
            </a:r>
            <a:endParaRPr lang="en-US" sz="1200" dirty="0">
              <a:solidFill>
                <a:schemeClr val="tx1"/>
              </a:solidFill>
              <a:latin typeface="Garamond" panose="02020404030301010803" pitchFamily="18" charset="0"/>
            </a:endParaRPr>
          </a:p>
        </p:txBody>
      </p:sp>
      <p:sp>
        <p:nvSpPr>
          <p:cNvPr id="31" name="Rectangle 30">
            <a:extLst>
              <a:ext uri="{FF2B5EF4-FFF2-40B4-BE49-F238E27FC236}">
                <a16:creationId xmlns:a16="http://schemas.microsoft.com/office/drawing/2014/main" id="{92A49B36-D335-4B15-92CE-AE3D358AEAC6}"/>
              </a:ext>
            </a:extLst>
          </p:cNvPr>
          <p:cNvSpPr/>
          <p:nvPr userDrawn="1"/>
        </p:nvSpPr>
        <p:spPr>
          <a:xfrm>
            <a:off x="1769993" y="9351056"/>
            <a:ext cx="5773807"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
        <p:nvSpPr>
          <p:cNvPr id="37" name="TextBox 36">
            <a:extLst>
              <a:ext uri="{FF2B5EF4-FFF2-40B4-BE49-F238E27FC236}">
                <a16:creationId xmlns:a16="http://schemas.microsoft.com/office/drawing/2014/main" id="{2C146494-5A1A-4453-92A7-3B89D80E2FA7}"/>
              </a:ext>
            </a:extLst>
          </p:cNvPr>
          <p:cNvSpPr txBox="1"/>
          <p:nvPr userDrawn="1"/>
        </p:nvSpPr>
        <p:spPr>
          <a:xfrm>
            <a:off x="212831" y="3091147"/>
            <a:ext cx="1954273" cy="325219"/>
          </a:xfrm>
          <a:prstGeom prst="rect">
            <a:avLst/>
          </a:prstGeom>
          <a:noFill/>
          <a:ln>
            <a:noFill/>
          </a:ln>
        </p:spPr>
        <p:txBody>
          <a:bodyPr wrap="square" rtlCol="0">
            <a:noAutofit/>
          </a:bodyPr>
          <a:lstStyle/>
          <a:p>
            <a:pPr marL="0"/>
            <a:endParaRPr lang="en-US" sz="1600" b="1" dirty="0">
              <a:solidFill>
                <a:srgbClr val="236F99"/>
              </a:solidFill>
              <a:latin typeface="Century Gothic" panose="020B0502020202020204" pitchFamily="34" charset="0"/>
            </a:endParaRPr>
          </a:p>
        </p:txBody>
      </p:sp>
      <p:sp>
        <p:nvSpPr>
          <p:cNvPr id="54" name="TextBox 53">
            <a:extLst>
              <a:ext uri="{FF2B5EF4-FFF2-40B4-BE49-F238E27FC236}">
                <a16:creationId xmlns:a16="http://schemas.microsoft.com/office/drawing/2014/main" id="{3904520A-3CE4-48F7-AE78-C704E68E9C82}"/>
              </a:ext>
            </a:extLst>
          </p:cNvPr>
          <p:cNvSpPr txBox="1"/>
          <p:nvPr userDrawn="1"/>
        </p:nvSpPr>
        <p:spPr>
          <a:xfrm>
            <a:off x="228600" y="5666128"/>
            <a:ext cx="3616713" cy="1249357"/>
          </a:xfrm>
          <a:prstGeom prst="rect">
            <a:avLst/>
          </a:prstGeom>
          <a:noFill/>
          <a:ln>
            <a:noFill/>
          </a:ln>
        </p:spPr>
        <p:txBody>
          <a:bodyPr wrap="square" rtlCol="0">
            <a:noAutofit/>
          </a:bodyPr>
          <a:lstStyle/>
          <a:p>
            <a:pPr marL="0"/>
            <a:r>
              <a:rPr lang="en-US" sz="1600" b="1" dirty="0">
                <a:solidFill>
                  <a:srgbClr val="075294"/>
                </a:solidFill>
                <a:latin typeface="Century Gothic" panose="020B0502020202020204" pitchFamily="34" charset="0"/>
              </a:rPr>
              <a:t>What is DEVELOP?</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050" dirty="0">
                <a:solidFill>
                  <a:schemeClr val="tx1"/>
                </a:solidFill>
                <a:latin typeface="Garamond" panose="02020404030301010803" pitchFamily="18" charset="0"/>
              </a:rPr>
              <a:t>Part of NASA’s Applied Sciences Program, DEVELOP conducts feasibility studies that bridge the gap between Earth science information and society. DEVELOP works with communities and organizations to address environmental and policy concerns through 10-week projects that help both participants and partners learn more about using geospatial information. </a:t>
            </a:r>
          </a:p>
          <a:p>
            <a:pPr marL="0"/>
            <a:endParaRPr lang="en-US" sz="1600" b="1" dirty="0">
              <a:solidFill>
                <a:srgbClr val="236F99"/>
              </a:solidFill>
              <a:latin typeface="Century Gothic" panose="020B0502020202020204" pitchFamily="34" charset="0"/>
            </a:endParaRPr>
          </a:p>
        </p:txBody>
      </p:sp>
      <p:sp>
        <p:nvSpPr>
          <p:cNvPr id="63" name="Text Placeholder 16">
            <a:extLst>
              <a:ext uri="{FF2B5EF4-FFF2-40B4-BE49-F238E27FC236}">
                <a16:creationId xmlns:a16="http://schemas.microsoft.com/office/drawing/2014/main" id="{E39C4D5D-E053-4DDB-9358-1B81A9C70CC5}"/>
              </a:ext>
            </a:extLst>
          </p:cNvPr>
          <p:cNvSpPr txBox="1">
            <a:spLocks/>
          </p:cNvSpPr>
          <p:nvPr userDrawn="1"/>
        </p:nvSpPr>
        <p:spPr>
          <a:xfrm>
            <a:off x="342900" y="3195147"/>
            <a:ext cx="2935270" cy="1059434"/>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36C32"/>
                </a:solidFill>
                <a:effectLst/>
                <a:uLnTx/>
                <a:uFillTx/>
                <a:latin typeface="Century Gothic" panose="020B0502020202020204" pitchFamily="34" charset="0"/>
                <a:ea typeface="+mn-ea"/>
                <a:cs typeface="+mn-cs"/>
              </a:rPr>
              <a:t>Team Members</a:t>
            </a:r>
            <a:endParaRPr lang="en-US" sz="1000" b="1" dirty="0">
              <a:solidFill>
                <a:srgbClr val="D36C32"/>
              </a:solidFill>
              <a:latin typeface="Garamond" panose="02020404030301010803" pitchFamily="18" charset="0"/>
            </a:endParaRPr>
          </a:p>
          <a:p>
            <a:pPr algn="l">
              <a:lnSpc>
                <a:spcPct val="100000"/>
              </a:lnSpc>
              <a:spcBef>
                <a:spcPts val="0"/>
              </a:spcBef>
            </a:pPr>
            <a:r>
              <a:rPr lang="en-US" sz="1200" b="1" dirty="0">
                <a:solidFill>
                  <a:schemeClr val="tx1">
                    <a:lumMod val="75000"/>
                  </a:schemeClr>
                </a:solidFill>
                <a:latin typeface="Garamond" panose="02020404030301010803" pitchFamily="18" charset="0"/>
              </a:rPr>
              <a:t>Participant Name (Project Lead)</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tx1">
                    <a:lumMod val="75000"/>
                  </a:schemeClr>
                </a:solidFill>
                <a:latin typeface="Garamond" panose="02020404030301010803" pitchFamily="18" charset="0"/>
              </a:rPr>
              <a:t>Participant Name </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tx1">
                    <a:lumMod val="75000"/>
                  </a:schemeClr>
                </a:solidFill>
                <a:latin typeface="Garamond" panose="02020404030301010803" pitchFamily="18" charset="0"/>
              </a:rPr>
              <a:t>Participant Name</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tx1">
                    <a:lumMod val="75000"/>
                  </a:schemeClr>
                </a:solidFill>
                <a:latin typeface="Garamond" panose="02020404030301010803" pitchFamily="18" charset="0"/>
              </a:rPr>
              <a:t>Participant Name </a:t>
            </a:r>
          </a:p>
        </p:txBody>
      </p:sp>
      <p:sp>
        <p:nvSpPr>
          <p:cNvPr id="32" name="Rectangle 31">
            <a:extLst>
              <a:ext uri="{FF2B5EF4-FFF2-40B4-BE49-F238E27FC236}">
                <a16:creationId xmlns:a16="http://schemas.microsoft.com/office/drawing/2014/main" id="{168E21E7-876B-4D29-95B4-89008D2CF76D}"/>
              </a:ext>
            </a:extLst>
          </p:cNvPr>
          <p:cNvSpPr/>
          <p:nvPr/>
        </p:nvSpPr>
        <p:spPr>
          <a:xfrm>
            <a:off x="717677" y="8328107"/>
            <a:ext cx="823835" cy="8238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QR Code for the NASA Applied Science Website&#10;&#10;https://appliedsciences.nasa.gov/nasadevelop">
            <a:extLst>
              <a:ext uri="{FF2B5EF4-FFF2-40B4-BE49-F238E27FC236}">
                <a16:creationId xmlns:a16="http://schemas.microsoft.com/office/drawing/2014/main" id="{9E4612E1-CF1A-4B17-B97A-12DD336AE9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886" y="8159693"/>
            <a:ext cx="1070359" cy="1051581"/>
          </a:xfrm>
          <a:prstGeom prst="rect">
            <a:avLst/>
          </a:prstGeom>
        </p:spPr>
      </p:pic>
      <p:sp>
        <p:nvSpPr>
          <p:cNvPr id="72" name="TextBox 71">
            <a:extLst>
              <a:ext uri="{FF2B5EF4-FFF2-40B4-BE49-F238E27FC236}">
                <a16:creationId xmlns:a16="http://schemas.microsoft.com/office/drawing/2014/main" id="{C60930A2-B1D4-4128-A7E2-A7C384A819C5}"/>
              </a:ext>
            </a:extLst>
          </p:cNvPr>
          <p:cNvSpPr txBox="1"/>
          <p:nvPr userDrawn="1"/>
        </p:nvSpPr>
        <p:spPr>
          <a:xfrm>
            <a:off x="4097527" y="3179133"/>
            <a:ext cx="3331973" cy="1051581"/>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36C32"/>
                </a:solidFill>
                <a:effectLst/>
                <a:uLnTx/>
                <a:uFillTx/>
                <a:latin typeface="Century Gothic" panose="020B0502020202020204" pitchFamily="34" charset="0"/>
                <a:ea typeface="+mn-ea"/>
                <a:cs typeface="+mn-cs"/>
              </a:rPr>
              <a:t>Partners</a:t>
            </a:r>
            <a:endParaRPr lang="en-US" sz="1050" b="0" i="0" u="none" strike="noStrike" baseline="0" dirty="0">
              <a:solidFill>
                <a:srgbClr val="D36C32"/>
              </a:solidFill>
              <a:latin typeface="Garamond" panose="02020404030301010803" pitchFamily="18" charset="0"/>
            </a:endParaRPr>
          </a:p>
          <a:p>
            <a:r>
              <a:rPr lang="en-US" sz="1200" b="0" i="0" u="none" strike="noStrike" baseline="0" dirty="0">
                <a:latin typeface="Garamond" panose="02020404030301010803" pitchFamily="18" charset="0"/>
              </a:rPr>
              <a:t>Partner 1</a:t>
            </a:r>
          </a:p>
          <a:p>
            <a:r>
              <a:rPr lang="en-US" sz="1200" b="0" i="0" u="none" strike="noStrike" baseline="0" dirty="0">
                <a:latin typeface="Garamond" panose="02020404030301010803" pitchFamily="18" charset="0"/>
              </a:rPr>
              <a:t>Partner 2</a:t>
            </a:r>
          </a:p>
          <a:p>
            <a:r>
              <a:rPr lang="en-US" sz="1200" b="0" i="0" u="none" strike="noStrike" baseline="0" dirty="0">
                <a:latin typeface="Garamond" panose="02020404030301010803" pitchFamily="18" charset="0"/>
              </a:rPr>
              <a:t>Partner 3</a:t>
            </a:r>
          </a:p>
          <a:p>
            <a:r>
              <a:rPr lang="en-US" sz="1200" b="0" i="0" u="none" strike="noStrike" baseline="0" dirty="0">
                <a:latin typeface="Garamond" panose="02020404030301010803" pitchFamily="18" charset="0"/>
              </a:rPr>
              <a:t>Partner 4</a:t>
            </a: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p:txBody>
      </p:sp>
      <p:grpSp>
        <p:nvGrpSpPr>
          <p:cNvPr id="5" name="Group 4">
            <a:extLst>
              <a:ext uri="{FF2B5EF4-FFF2-40B4-BE49-F238E27FC236}">
                <a16:creationId xmlns:a16="http://schemas.microsoft.com/office/drawing/2014/main" id="{920D0564-6BED-02E0-5E27-E1987279CF7F}"/>
              </a:ext>
            </a:extLst>
          </p:cNvPr>
          <p:cNvGrpSpPr/>
          <p:nvPr userDrawn="1"/>
        </p:nvGrpSpPr>
        <p:grpSpPr>
          <a:xfrm>
            <a:off x="4269166" y="5655835"/>
            <a:ext cx="3153004" cy="2431109"/>
            <a:chOff x="4406565" y="5760821"/>
            <a:chExt cx="3153004" cy="2431109"/>
          </a:xfrm>
        </p:grpSpPr>
        <p:pic>
          <p:nvPicPr>
            <p:cNvPr id="70" name="Picture 69">
              <a:extLst>
                <a:ext uri="{FF2B5EF4-FFF2-40B4-BE49-F238E27FC236}">
                  <a16:creationId xmlns:a16="http://schemas.microsoft.com/office/drawing/2014/main" id="{F738A48A-1FF5-41C6-8C83-0064E654773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415482" y="6132295"/>
              <a:ext cx="3144087" cy="2059635"/>
            </a:xfrm>
            <a:prstGeom prst="rect">
              <a:avLst/>
            </a:prstGeom>
            <a:ln>
              <a:noFill/>
            </a:ln>
            <a:effectLst>
              <a:outerShdw blurRad="12700" algn="ctr" rotWithShape="0">
                <a:prstClr val="black">
                  <a:alpha val="82000"/>
                </a:prstClr>
              </a:outerShdw>
            </a:effectLst>
          </p:spPr>
        </p:pic>
        <p:sp>
          <p:nvSpPr>
            <p:cNvPr id="43" name="TextBox 42">
              <a:extLst>
                <a:ext uri="{FF2B5EF4-FFF2-40B4-BE49-F238E27FC236}">
                  <a16:creationId xmlns:a16="http://schemas.microsoft.com/office/drawing/2014/main" id="{2D3A9EC9-DC0E-46A0-AA83-D9893963CB69}"/>
                </a:ext>
              </a:extLst>
            </p:cNvPr>
            <p:cNvSpPr txBox="1"/>
            <p:nvPr userDrawn="1"/>
          </p:nvSpPr>
          <p:spPr>
            <a:xfrm>
              <a:off x="4406565" y="5760821"/>
              <a:ext cx="3104521" cy="444506"/>
            </a:xfrm>
            <a:prstGeom prst="rect">
              <a:avLst/>
            </a:prstGeom>
            <a:noFill/>
            <a:ln>
              <a:noFill/>
            </a:ln>
          </p:spPr>
          <p:txBody>
            <a:bodyPr wrap="square" rtlCol="0">
              <a:noAutofit/>
            </a:bodyPr>
            <a:lstStyle/>
            <a:p>
              <a:pPr marL="0" algn="ctr"/>
              <a:r>
                <a:rPr lang="en-US" sz="2000" b="1" dirty="0">
                  <a:solidFill>
                    <a:srgbClr val="075294"/>
                  </a:solidFill>
                  <a:latin typeface="Century Gothic" panose="020B0502020202020204" pitchFamily="34" charset="0"/>
                </a:rPr>
                <a:t>DEVELOP </a:t>
              </a:r>
              <a:r>
                <a:rPr lang="en-US" sz="2000" b="0" dirty="0">
                  <a:solidFill>
                    <a:srgbClr val="075294"/>
                  </a:solidFill>
                  <a:latin typeface="Century Gothic" panose="020B0502020202020204" pitchFamily="34" charset="0"/>
                </a:rPr>
                <a:t>LOCATIONS</a:t>
              </a:r>
            </a:p>
          </p:txBody>
        </p:sp>
      </p:grpSp>
      <p:sp>
        <p:nvSpPr>
          <p:cNvPr id="4" name="TextBox 3">
            <a:extLst>
              <a:ext uri="{FF2B5EF4-FFF2-40B4-BE49-F238E27FC236}">
                <a16:creationId xmlns:a16="http://schemas.microsoft.com/office/drawing/2014/main" id="{EA70B8D3-E454-D38C-442E-3F42577BBEAE}"/>
              </a:ext>
            </a:extLst>
          </p:cNvPr>
          <p:cNvSpPr txBox="1"/>
          <p:nvPr userDrawn="1"/>
        </p:nvSpPr>
        <p:spPr>
          <a:xfrm>
            <a:off x="265299" y="348570"/>
            <a:ext cx="7156871" cy="2702233"/>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36C32"/>
                </a:solidFill>
                <a:effectLst/>
                <a:uLnTx/>
                <a:uFillTx/>
                <a:latin typeface="Century Gothic" panose="020B0502020202020204" pitchFamily="34" charset="0"/>
                <a:ea typeface="+mn-ea"/>
                <a:cs typeface="+mn-cs"/>
              </a:rPr>
              <a:t>How the Project Came To Be</a:t>
            </a:r>
            <a:endParaRPr lang="en-US" sz="1200" b="0" i="0" u="none" strike="noStrike" baseline="0" dirty="0">
              <a:solidFill>
                <a:srgbClr val="D36C32"/>
              </a:solidFill>
              <a:latin typeface="Garamond" panose="02020404030301010803" pitchFamily="18" charset="0"/>
            </a:endParaRPr>
          </a:p>
          <a:p>
            <a:r>
              <a:rPr lang="en-US" sz="1200" b="0" i="0" u="none" strike="noStrike" baseline="0" dirty="0">
                <a:latin typeface="Garamond" panose="02020404030301010803" pitchFamily="18" charset="0"/>
              </a:rPr>
              <a:t>What was the problem?</a:t>
            </a:r>
          </a:p>
          <a:p>
            <a:r>
              <a:rPr lang="en-US" sz="1200" dirty="0">
                <a:latin typeface="Garamond" panose="02020404030301010803" pitchFamily="18" charset="0"/>
              </a:rPr>
              <a:t>Who was involved?</a:t>
            </a:r>
          </a:p>
          <a:p>
            <a:r>
              <a:rPr lang="en-US" sz="1200" dirty="0">
                <a:latin typeface="Garamond" panose="02020404030301010803" pitchFamily="18" charset="0"/>
              </a:rPr>
              <a:t>How was the problem fixed?</a:t>
            </a:r>
          </a:p>
          <a:p>
            <a:r>
              <a:rPr lang="en-US" sz="1200" dirty="0">
                <a:latin typeface="Garamond" panose="02020404030301010803" pitchFamily="18" charset="0"/>
              </a:rPr>
              <a:t>What were the solutions?</a:t>
            </a:r>
          </a:p>
        </p:txBody>
      </p:sp>
      <p:pic>
        <p:nvPicPr>
          <p:cNvPr id="8" name="Picture 7" descr="A picture containing logo&#10;&#10;Description automatically generated">
            <a:extLst>
              <a:ext uri="{FF2B5EF4-FFF2-40B4-BE49-F238E27FC236}">
                <a16:creationId xmlns:a16="http://schemas.microsoft.com/office/drawing/2014/main" id="{5876AD94-2FEA-E395-D9F9-1F316125034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710716" y="8235945"/>
            <a:ext cx="884205" cy="884205"/>
          </a:xfrm>
          <a:prstGeom prst="rect">
            <a:avLst/>
          </a:prstGeom>
        </p:spPr>
      </p:pic>
      <p:sp>
        <p:nvSpPr>
          <p:cNvPr id="9" name="TextBox 8">
            <a:extLst>
              <a:ext uri="{FF2B5EF4-FFF2-40B4-BE49-F238E27FC236}">
                <a16:creationId xmlns:a16="http://schemas.microsoft.com/office/drawing/2014/main" id="{7E464759-8C46-C958-7D10-286F49ECA0D9}"/>
              </a:ext>
            </a:extLst>
          </p:cNvPr>
          <p:cNvSpPr txBox="1"/>
          <p:nvPr userDrawn="1"/>
        </p:nvSpPr>
        <p:spPr>
          <a:xfrm>
            <a:off x="4509471" y="8462358"/>
            <a:ext cx="3021356" cy="569146"/>
          </a:xfrm>
          <a:prstGeom prst="rect">
            <a:avLst/>
          </a:prstGeom>
          <a:noFill/>
          <a:ln>
            <a:noFill/>
          </a:ln>
        </p:spPr>
        <p:txBody>
          <a:bodyPr wrap="square" rtlCol="0">
            <a:noAutofit/>
          </a:bodyPr>
          <a:lstStyle/>
          <a:p>
            <a:pPr marL="0"/>
            <a:r>
              <a:rPr lang="en-US" sz="1400" b="1" dirty="0">
                <a:solidFill>
                  <a:srgbClr val="236F99"/>
                </a:solidFill>
                <a:latin typeface="Century Gothic" panose="020B0502020202020204" pitchFamily="34" charset="0"/>
              </a:rPr>
              <a:t>Celebrating 25 Years of DEVELOP</a:t>
            </a:r>
          </a:p>
          <a:p>
            <a:pPr marL="0"/>
            <a:r>
              <a:rPr lang="en-US" sz="1400" b="1" dirty="0">
                <a:solidFill>
                  <a:srgbClr val="236F99"/>
                </a:solidFill>
                <a:latin typeface="Century Gothic" panose="020B0502020202020204" pitchFamily="34" charset="0"/>
              </a:rPr>
              <a:t># (social media tag option?)</a:t>
            </a:r>
          </a:p>
        </p:txBody>
      </p:sp>
      <p:grpSp>
        <p:nvGrpSpPr>
          <p:cNvPr id="25" name="Group 24">
            <a:extLst>
              <a:ext uri="{FF2B5EF4-FFF2-40B4-BE49-F238E27FC236}">
                <a16:creationId xmlns:a16="http://schemas.microsoft.com/office/drawing/2014/main" id="{066B0306-1DAC-DEC9-44B7-B6BBAD9FEAE5}"/>
              </a:ext>
            </a:extLst>
          </p:cNvPr>
          <p:cNvGrpSpPr/>
          <p:nvPr userDrawn="1"/>
        </p:nvGrpSpPr>
        <p:grpSpPr>
          <a:xfrm>
            <a:off x="1340576" y="8344047"/>
            <a:ext cx="2479762" cy="784169"/>
            <a:chOff x="1158490" y="8407491"/>
            <a:chExt cx="2479762" cy="784169"/>
          </a:xfrm>
        </p:grpSpPr>
        <p:pic>
          <p:nvPicPr>
            <p:cNvPr id="7" name="Picture 6" descr="Icon&#10;&#10;Description automatically generated">
              <a:extLst>
                <a:ext uri="{FF2B5EF4-FFF2-40B4-BE49-F238E27FC236}">
                  <a16:creationId xmlns:a16="http://schemas.microsoft.com/office/drawing/2014/main" id="{E7AD5BF5-C58B-4250-8B11-9D452BDC422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3984" t="13409" r="17272"/>
            <a:stretch/>
          </p:blipFill>
          <p:spPr>
            <a:xfrm>
              <a:off x="1172386" y="8407491"/>
              <a:ext cx="209637" cy="228852"/>
            </a:xfrm>
            <a:prstGeom prst="ellipse">
              <a:avLst/>
            </a:prstGeom>
          </p:spPr>
        </p:pic>
        <p:pic>
          <p:nvPicPr>
            <p:cNvPr id="11" name="Picture 10" descr="Icon&#10;&#10;Description automatically generated">
              <a:extLst>
                <a:ext uri="{FF2B5EF4-FFF2-40B4-BE49-F238E27FC236}">
                  <a16:creationId xmlns:a16="http://schemas.microsoft.com/office/drawing/2014/main" id="{CF35C78E-1AB2-4397-A423-D4CD16E2964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7600" t="6871" r="5143" b="7603"/>
            <a:stretch/>
          </p:blipFill>
          <p:spPr>
            <a:xfrm>
              <a:off x="1158490" y="8680546"/>
              <a:ext cx="235048" cy="226038"/>
            </a:xfrm>
            <a:prstGeom prst="ellipse">
              <a:avLst/>
            </a:prstGeom>
          </p:spPr>
        </p:pic>
        <p:pic>
          <p:nvPicPr>
            <p:cNvPr id="13" name="Picture 12">
              <a:extLst>
                <a:ext uri="{FF2B5EF4-FFF2-40B4-BE49-F238E27FC236}">
                  <a16:creationId xmlns:a16="http://schemas.microsoft.com/office/drawing/2014/main" id="{05545840-15A6-4521-9872-7725F6B007C8}"/>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10604" t="11999" r="5677" b="9829"/>
            <a:stretch/>
          </p:blipFill>
          <p:spPr>
            <a:xfrm>
              <a:off x="1161161" y="8999512"/>
              <a:ext cx="225519" cy="166873"/>
            </a:xfrm>
            <a:prstGeom prst="roundRect">
              <a:avLst/>
            </a:prstGeom>
          </p:spPr>
        </p:pic>
        <p:sp>
          <p:nvSpPr>
            <p:cNvPr id="16" name="TextBox 15">
              <a:extLst>
                <a:ext uri="{FF2B5EF4-FFF2-40B4-BE49-F238E27FC236}">
                  <a16:creationId xmlns:a16="http://schemas.microsoft.com/office/drawing/2014/main" id="{F10B0DBE-6C72-CAB6-2127-19CD119A8592}"/>
                </a:ext>
              </a:extLst>
            </p:cNvPr>
            <p:cNvSpPr txBox="1"/>
            <p:nvPr userDrawn="1"/>
          </p:nvSpPr>
          <p:spPr>
            <a:xfrm>
              <a:off x="1344490" y="8412724"/>
              <a:ext cx="1478675" cy="230832"/>
            </a:xfrm>
            <a:prstGeom prst="rect">
              <a:avLst/>
            </a:prstGeom>
            <a:noFill/>
          </p:spPr>
          <p:txBody>
            <a:bodyPr wrap="square">
              <a:spAutoFit/>
            </a:bodyPr>
            <a:lstStyle/>
            <a:p>
              <a:r>
                <a:rPr lang="en-US" sz="900" b="1" dirty="0"/>
                <a:t>twitter.com/</a:t>
              </a:r>
              <a:r>
                <a:rPr lang="en-US" sz="900" b="1" dirty="0" err="1"/>
                <a:t>nasa_develop</a:t>
              </a:r>
              <a:endParaRPr lang="en-US" sz="900" b="1" dirty="0"/>
            </a:p>
          </p:txBody>
        </p:sp>
        <p:sp>
          <p:nvSpPr>
            <p:cNvPr id="20" name="TextBox 19">
              <a:extLst>
                <a:ext uri="{FF2B5EF4-FFF2-40B4-BE49-F238E27FC236}">
                  <a16:creationId xmlns:a16="http://schemas.microsoft.com/office/drawing/2014/main" id="{1D2B0F2D-084D-D7CD-6ECD-6C9015230DA7}"/>
                </a:ext>
              </a:extLst>
            </p:cNvPr>
            <p:cNvSpPr txBox="1"/>
            <p:nvPr userDrawn="1"/>
          </p:nvSpPr>
          <p:spPr>
            <a:xfrm>
              <a:off x="1345425" y="8689653"/>
              <a:ext cx="2100596" cy="230832"/>
            </a:xfrm>
            <a:prstGeom prst="rect">
              <a:avLst/>
            </a:prstGeom>
            <a:noFill/>
          </p:spPr>
          <p:txBody>
            <a:bodyPr wrap="square">
              <a:spAutoFit/>
            </a:bodyPr>
            <a:lstStyle/>
            <a:p>
              <a:r>
                <a:rPr lang="en-US" sz="900" b="1" dirty="0"/>
                <a:t>facebook.com/</a:t>
              </a:r>
              <a:r>
                <a:rPr lang="en-US" sz="900" b="1" dirty="0" err="1"/>
                <a:t>developnationalprogram</a:t>
              </a:r>
              <a:endParaRPr lang="en-US" sz="900" b="1" dirty="0"/>
            </a:p>
          </p:txBody>
        </p:sp>
        <p:sp>
          <p:nvSpPr>
            <p:cNvPr id="24" name="TextBox 23">
              <a:extLst>
                <a:ext uri="{FF2B5EF4-FFF2-40B4-BE49-F238E27FC236}">
                  <a16:creationId xmlns:a16="http://schemas.microsoft.com/office/drawing/2014/main" id="{6A93BD76-68A1-AA04-1B6C-95B054568751}"/>
                </a:ext>
              </a:extLst>
            </p:cNvPr>
            <p:cNvSpPr txBox="1"/>
            <p:nvPr userDrawn="1"/>
          </p:nvSpPr>
          <p:spPr>
            <a:xfrm>
              <a:off x="1349324" y="8960828"/>
              <a:ext cx="2288928" cy="230832"/>
            </a:xfrm>
            <a:prstGeom prst="rect">
              <a:avLst/>
            </a:prstGeom>
            <a:noFill/>
          </p:spPr>
          <p:txBody>
            <a:bodyPr wrap="square">
              <a:spAutoFit/>
            </a:bodyPr>
            <a:lstStyle/>
            <a:p>
              <a:r>
                <a:rPr lang="en-US" sz="900" b="1" dirty="0"/>
                <a:t>youtube.com/user/NASADEVELOP/featured</a:t>
              </a:r>
            </a:p>
          </p:txBody>
        </p:sp>
      </p:grpSp>
      <p:sp>
        <p:nvSpPr>
          <p:cNvPr id="27" name="TextBox 26">
            <a:extLst>
              <a:ext uri="{FF2B5EF4-FFF2-40B4-BE49-F238E27FC236}">
                <a16:creationId xmlns:a16="http://schemas.microsoft.com/office/drawing/2014/main" id="{9D9938B0-5A41-6630-FA35-BD90DCB9E638}"/>
              </a:ext>
            </a:extLst>
          </p:cNvPr>
          <p:cNvSpPr txBox="1"/>
          <p:nvPr userDrawn="1"/>
        </p:nvSpPr>
        <p:spPr>
          <a:xfrm>
            <a:off x="245392" y="8054484"/>
            <a:ext cx="1347507" cy="235319"/>
          </a:xfrm>
          <a:prstGeom prst="rect">
            <a:avLst/>
          </a:prstGeom>
          <a:noFill/>
          <a:ln>
            <a:noFill/>
          </a:ln>
        </p:spPr>
        <p:txBody>
          <a:bodyPr wrap="square" rtlCol="0">
            <a:noAutofit/>
          </a:bodyPr>
          <a:lstStyle/>
          <a:p>
            <a:r>
              <a:rPr lang="en-US" sz="800" b="1" dirty="0">
                <a:solidFill>
                  <a:schemeClr val="tx1"/>
                </a:solidFill>
                <a:latin typeface="Century Gothic" panose="020B0502020202020204" pitchFamily="34" charset="0"/>
              </a:rPr>
              <a:t>VISIT OUR WEBSITE!</a:t>
            </a:r>
          </a:p>
        </p:txBody>
      </p:sp>
      <p:sp>
        <p:nvSpPr>
          <p:cNvPr id="30" name="TextBox 29">
            <a:extLst>
              <a:ext uri="{FF2B5EF4-FFF2-40B4-BE49-F238E27FC236}">
                <a16:creationId xmlns:a16="http://schemas.microsoft.com/office/drawing/2014/main" id="{A5E82DBC-E616-86F3-95A2-4CED9654F91A}"/>
              </a:ext>
            </a:extLst>
          </p:cNvPr>
          <p:cNvSpPr txBox="1"/>
          <p:nvPr userDrawn="1"/>
        </p:nvSpPr>
        <p:spPr>
          <a:xfrm>
            <a:off x="200117" y="4804187"/>
            <a:ext cx="2283865" cy="344645"/>
          </a:xfrm>
          <a:prstGeom prst="rect">
            <a:avLst/>
          </a:prstGeom>
          <a:noFill/>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75294"/>
                </a:solidFill>
                <a:effectLst/>
                <a:uLnTx/>
                <a:uFillTx/>
                <a:latin typeface="Century Gothic" panose="020B0502020202020204" pitchFamily="34" charset="0"/>
                <a:ea typeface="+mn-ea"/>
                <a:cs typeface="+mn-cs"/>
              </a:rPr>
              <a:t>Learn More About</a:t>
            </a:r>
            <a:endParaRPr lang="en-US" sz="1050" b="1" dirty="0">
              <a:solidFill>
                <a:srgbClr val="075294"/>
              </a:solidFill>
              <a:latin typeface="Garamond" panose="02020404030301010803" pitchFamily="18" charset="0"/>
            </a:endParaRPr>
          </a:p>
        </p:txBody>
      </p:sp>
      <p:sp>
        <p:nvSpPr>
          <p:cNvPr id="45" name="Rectangle 44">
            <a:extLst>
              <a:ext uri="{FF2B5EF4-FFF2-40B4-BE49-F238E27FC236}">
                <a16:creationId xmlns:a16="http://schemas.microsoft.com/office/drawing/2014/main" id="{27DF729C-639D-DA7D-5E71-73A09B3E84EC}"/>
              </a:ext>
            </a:extLst>
          </p:cNvPr>
          <p:cNvSpPr/>
          <p:nvPr userDrawn="1"/>
        </p:nvSpPr>
        <p:spPr>
          <a:xfrm>
            <a:off x="2483982" y="4899050"/>
            <a:ext cx="4938188" cy="10390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15D2350-DF1F-4E94-600B-D8E8DD8EC74C}"/>
              </a:ext>
            </a:extLst>
          </p:cNvPr>
          <p:cNvSpPr/>
          <p:nvPr userDrawn="1"/>
        </p:nvSpPr>
        <p:spPr>
          <a:xfrm>
            <a:off x="2483347" y="5029200"/>
            <a:ext cx="603504" cy="477634"/>
          </a:xfrm>
          <a:prstGeom prst="rect">
            <a:avLst/>
          </a:prstGeom>
          <a:blipFill>
            <a:blip r:embed="rId9"/>
            <a:stretch>
              <a:fillRect l="-25545" t="-24707" r="-105855" b="-4836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6DE37E4-CEE6-18E4-0546-1A387220FED5}"/>
              </a:ext>
            </a:extLst>
          </p:cNvPr>
          <p:cNvSpPr/>
          <p:nvPr userDrawn="1"/>
        </p:nvSpPr>
        <p:spPr>
          <a:xfrm>
            <a:off x="3104359" y="5029200"/>
            <a:ext cx="603504" cy="477634"/>
          </a:xfrm>
          <a:prstGeom prst="rect">
            <a:avLst/>
          </a:prstGeom>
          <a:blipFill>
            <a:blip r:embed="rId10"/>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A5C82A4-7B99-F48C-0F8E-179979A0A76A}"/>
              </a:ext>
            </a:extLst>
          </p:cNvPr>
          <p:cNvSpPr/>
          <p:nvPr userDrawn="1"/>
        </p:nvSpPr>
        <p:spPr>
          <a:xfrm>
            <a:off x="3725371" y="5029200"/>
            <a:ext cx="603504" cy="477634"/>
          </a:xfrm>
          <a:prstGeom prst="rect">
            <a:avLst/>
          </a:prstGeom>
          <a:blipFill>
            <a:blip r:embed="rId11"/>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2FADF29-3082-C351-FC65-2A0865F4B3CF}"/>
              </a:ext>
            </a:extLst>
          </p:cNvPr>
          <p:cNvSpPr/>
          <p:nvPr userDrawn="1"/>
        </p:nvSpPr>
        <p:spPr>
          <a:xfrm>
            <a:off x="4346383" y="5029200"/>
            <a:ext cx="603504" cy="477634"/>
          </a:xfrm>
          <a:prstGeom prst="rect">
            <a:avLst/>
          </a:prstGeom>
          <a:blipFill>
            <a:blip r:embed="rId12"/>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79383AA-A07E-673B-0B28-DA4185E4F86B}"/>
              </a:ext>
            </a:extLst>
          </p:cNvPr>
          <p:cNvSpPr/>
          <p:nvPr userDrawn="1"/>
        </p:nvSpPr>
        <p:spPr>
          <a:xfrm>
            <a:off x="4967395" y="5029200"/>
            <a:ext cx="603504" cy="477634"/>
          </a:xfrm>
          <a:prstGeom prst="rect">
            <a:avLst/>
          </a:prstGeom>
          <a:blipFill>
            <a:blip r:embed="rId13"/>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0F2E316-664A-5E88-CEEB-E440B1C6C00A}"/>
              </a:ext>
            </a:extLst>
          </p:cNvPr>
          <p:cNvSpPr/>
          <p:nvPr userDrawn="1"/>
        </p:nvSpPr>
        <p:spPr>
          <a:xfrm>
            <a:off x="5588407" y="5029200"/>
            <a:ext cx="603504" cy="477634"/>
          </a:xfrm>
          <a:prstGeom prst="rect">
            <a:avLst/>
          </a:prstGeom>
          <a:blipFill>
            <a:blip r:embed="rId14"/>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17DA5CC-7FC2-ABF1-2ADA-EC6E04F302D6}"/>
              </a:ext>
            </a:extLst>
          </p:cNvPr>
          <p:cNvSpPr/>
          <p:nvPr userDrawn="1"/>
        </p:nvSpPr>
        <p:spPr>
          <a:xfrm>
            <a:off x="6209419" y="5029200"/>
            <a:ext cx="603504" cy="477634"/>
          </a:xfrm>
          <a:prstGeom prst="rect">
            <a:avLst/>
          </a:prstGeom>
          <a:blipFill>
            <a:blip r:embed="rId15"/>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1AFFE7F5-6F11-5E92-2CB1-FA77DA3F8185}"/>
              </a:ext>
            </a:extLst>
          </p:cNvPr>
          <p:cNvSpPr/>
          <p:nvPr userDrawn="1"/>
        </p:nvSpPr>
        <p:spPr>
          <a:xfrm>
            <a:off x="6830429" y="5029200"/>
            <a:ext cx="591741" cy="477634"/>
          </a:xfrm>
          <a:prstGeom prst="rect">
            <a:avLst/>
          </a:prstGeom>
          <a:blipFill dpi="0" rotWithShape="0">
            <a:blip r:embed="rId16">
              <a:extLst>
                <a:ext uri="{28A0092B-C50C-407E-A947-70E740481C1C}">
                  <a14:useLocalDpi xmlns:a14="http://schemas.microsoft.com/office/drawing/2010/main" val="0"/>
                </a:ext>
              </a:extLst>
            </a:blip>
            <a:srcRect/>
            <a:stretch>
              <a:fillRect l="-2822" t="-2847" r="-59185" b="-183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ABB4635-13FE-7EA1-C47B-AA879A7973D1}"/>
              </a:ext>
            </a:extLst>
          </p:cNvPr>
          <p:cNvSpPr/>
          <p:nvPr userDrawn="1"/>
        </p:nvSpPr>
        <p:spPr>
          <a:xfrm>
            <a:off x="308889" y="391873"/>
            <a:ext cx="7120611" cy="42563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91953A6-D16E-54F7-3774-63E697EA8450}"/>
              </a:ext>
            </a:extLst>
          </p:cNvPr>
          <p:cNvSpPr txBox="1"/>
          <p:nvPr userDrawn="1"/>
        </p:nvSpPr>
        <p:spPr>
          <a:xfrm>
            <a:off x="283489" y="4380799"/>
            <a:ext cx="7113281" cy="276999"/>
          </a:xfrm>
          <a:prstGeom prst="rect">
            <a:avLst/>
          </a:prstGeom>
          <a:noFill/>
        </p:spPr>
        <p:txBody>
          <a:bodyPr wrap="square">
            <a:spAutoFit/>
          </a:bodyPr>
          <a:lstStyle/>
          <a:p>
            <a:r>
              <a:rPr lang="en-US" sz="1200" b="0" i="0" u="none" strike="noStrike" baseline="0" dirty="0">
                <a:latin typeface="Garamond" panose="02020404030301010803" pitchFamily="18" charset="0"/>
              </a:rPr>
              <a:t>For more information about the project, visit (</a:t>
            </a:r>
            <a:r>
              <a:rPr lang="en-US" sz="1200" b="1" i="0" u="none" strike="noStrike" baseline="0" dirty="0">
                <a:latin typeface="Garamond" panose="02020404030301010803" pitchFamily="18" charset="0"/>
              </a:rPr>
              <a:t>Insert </a:t>
            </a:r>
            <a:r>
              <a:rPr lang="en-US" sz="1200" b="1" dirty="0">
                <a:latin typeface="Garamond" panose="02020404030301010803" pitchFamily="18" charset="0"/>
              </a:rPr>
              <a:t>DEVELOP Project Website </a:t>
            </a:r>
            <a:r>
              <a:rPr lang="en-US" sz="1200" b="1" dirty="0" err="1">
                <a:latin typeface="Garamond" panose="02020404030301010803" pitchFamily="18" charset="0"/>
              </a:rPr>
              <a:t>url</a:t>
            </a:r>
            <a:r>
              <a:rPr lang="en-US" sz="1200" b="1" dirty="0">
                <a:latin typeface="Garamond" panose="02020404030301010803" pitchFamily="18" charset="0"/>
              </a:rPr>
              <a:t>)</a:t>
            </a:r>
          </a:p>
        </p:txBody>
      </p:sp>
      <p:sp>
        <p:nvSpPr>
          <p:cNvPr id="33" name="TextBox 32">
            <a:extLst>
              <a:ext uri="{FF2B5EF4-FFF2-40B4-BE49-F238E27FC236}">
                <a16:creationId xmlns:a16="http://schemas.microsoft.com/office/drawing/2014/main" id="{F7574519-48E9-5300-49E5-EFD32175092F}"/>
              </a:ext>
            </a:extLst>
          </p:cNvPr>
          <p:cNvSpPr txBox="1"/>
          <p:nvPr userDrawn="1"/>
        </p:nvSpPr>
        <p:spPr>
          <a:xfrm>
            <a:off x="370981" y="1702716"/>
            <a:ext cx="3078770" cy="1215969"/>
          </a:xfrm>
          <a:prstGeom prst="rect">
            <a:avLst/>
          </a:prstGeom>
          <a:solidFill>
            <a:schemeClr val="bg1"/>
          </a:solidFill>
          <a:ln w="25400">
            <a:solidFill>
              <a:srgbClr val="FF0000"/>
            </a:solidFill>
          </a:ln>
        </p:spPr>
        <p:txBody>
          <a:bodyPr wrap="square" rtlCol="0">
            <a:noAutofit/>
          </a:bodyPr>
          <a:lstStyle/>
          <a:p>
            <a:r>
              <a:rPr lang="en-US" sz="1400" b="1" dirty="0"/>
              <a:t>Text Size for Headers, Paragraph, Team Members and Partners</a:t>
            </a:r>
          </a:p>
          <a:p>
            <a:r>
              <a:rPr lang="en-US" sz="1100" dirty="0"/>
              <a:t>Headers: Century Gothic, 16 pt., BOLD </a:t>
            </a:r>
          </a:p>
          <a:p>
            <a:r>
              <a:rPr lang="en-US" sz="1100" dirty="0"/>
              <a:t>Paragraph: Garamond 12pt</a:t>
            </a:r>
          </a:p>
          <a:p>
            <a:r>
              <a:rPr lang="en-US" sz="1100" dirty="0"/>
              <a:t>Team Member List: Garamond, 12 pt. BOLD</a:t>
            </a:r>
          </a:p>
          <a:p>
            <a:r>
              <a:rPr lang="en-US" sz="1100" dirty="0"/>
              <a:t>Partner List: Garamond 12pt</a:t>
            </a:r>
          </a:p>
        </p:txBody>
      </p:sp>
      <p:sp>
        <p:nvSpPr>
          <p:cNvPr id="39" name="TextBox 38">
            <a:extLst>
              <a:ext uri="{FF2B5EF4-FFF2-40B4-BE49-F238E27FC236}">
                <a16:creationId xmlns:a16="http://schemas.microsoft.com/office/drawing/2014/main" id="{10577C5D-4C29-D28E-E8EA-B51D7433C292}"/>
              </a:ext>
            </a:extLst>
          </p:cNvPr>
          <p:cNvSpPr txBox="1"/>
          <p:nvPr userDrawn="1"/>
        </p:nvSpPr>
        <p:spPr>
          <a:xfrm>
            <a:off x="4152817" y="602466"/>
            <a:ext cx="3078769" cy="2291130"/>
          </a:xfrm>
          <a:prstGeom prst="rect">
            <a:avLst/>
          </a:prstGeom>
          <a:solidFill>
            <a:schemeClr val="bg1"/>
          </a:solidFill>
          <a:ln w="25400">
            <a:solidFill>
              <a:srgbClr val="FF0000"/>
            </a:solidFill>
          </a:ln>
        </p:spPr>
        <p:txBody>
          <a:bodyPr wrap="square" rtlCol="0">
            <a:noAutofit/>
          </a:bodyPr>
          <a:lstStyle/>
          <a:p>
            <a:r>
              <a:rPr lang="en-US" sz="1400" b="1" dirty="0"/>
              <a:t>Note: An image can be placed here beside the text if you need to fill in empty space!</a:t>
            </a:r>
          </a:p>
        </p:txBody>
      </p:sp>
      <p:sp>
        <p:nvSpPr>
          <p:cNvPr id="36" name="TextBox 35">
            <a:extLst>
              <a:ext uri="{FF2B5EF4-FFF2-40B4-BE49-F238E27FC236}">
                <a16:creationId xmlns:a16="http://schemas.microsoft.com/office/drawing/2014/main" id="{B7A41410-96F9-BD93-A8DB-D8D90616DF92}"/>
              </a:ext>
            </a:extLst>
          </p:cNvPr>
          <p:cNvSpPr txBox="1"/>
          <p:nvPr userDrawn="1"/>
        </p:nvSpPr>
        <p:spPr>
          <a:xfrm>
            <a:off x="4399463" y="1835042"/>
            <a:ext cx="2690431" cy="923330"/>
          </a:xfrm>
          <a:prstGeom prst="rect">
            <a:avLst/>
          </a:prstGeom>
          <a:solidFill>
            <a:schemeClr val="accent2">
              <a:lumMod val="60000"/>
              <a:lumOff val="40000"/>
            </a:schemeClr>
          </a:solidFill>
          <a:ln w="25400">
            <a:solidFill>
              <a:srgbClr val="FF0000"/>
            </a:solidFill>
          </a:ln>
        </p:spPr>
        <p:txBody>
          <a:bodyPr wrap="square" rtlCol="0">
            <a:spAutoFit/>
          </a:bodyPr>
          <a:lstStyle/>
          <a:p>
            <a:r>
              <a:rPr lang="en-US" sz="1800" b="1" dirty="0"/>
              <a:t>Make sure all images and text stays within the dotted guidelines!</a:t>
            </a:r>
            <a:endParaRPr lang="en-US" sz="1400" dirty="0"/>
          </a:p>
        </p:txBody>
      </p:sp>
    </p:spTree>
    <p:extLst>
      <p:ext uri="{BB962C8B-B14F-4D97-AF65-F5344CB8AC3E}">
        <p14:creationId xmlns:p14="http://schemas.microsoft.com/office/powerpoint/2010/main" val="2841194484"/>
      </p:ext>
    </p:extLst>
  </p:cSld>
  <p:clrMapOvr>
    <a:masterClrMapping/>
  </p:clrMapOvr>
  <p:extLst>
    <p:ext uri="{DCECCB84-F9BA-43D5-87BE-67443E8EF086}">
      <p15:sldGuideLst xmlns:p15="http://schemas.microsoft.com/office/powerpoint/2012/main">
        <p15:guide id="1" orient="horz" pos="240" userDrawn="1">
          <p15:clr>
            <a:srgbClr val="FBAE40"/>
          </p15:clr>
        </p15:guide>
        <p15:guide id="2" pos="192" userDrawn="1">
          <p15:clr>
            <a:srgbClr val="FBAE40"/>
          </p15:clr>
        </p15:guide>
        <p15:guide id="3" pos="4680" userDrawn="1">
          <p15:clr>
            <a:srgbClr val="FBAE40"/>
          </p15:clr>
        </p15:guide>
        <p15:guide id="4" orient="horz" pos="292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ront Layout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96B3B7-67A1-4D52-8F49-074BE76D97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5799" y="394133"/>
            <a:ext cx="949902" cy="809129"/>
          </a:xfrm>
          <a:prstGeom prst="rect">
            <a:avLst/>
          </a:prstGeom>
        </p:spPr>
      </p:pic>
      <p:sp>
        <p:nvSpPr>
          <p:cNvPr id="10" name="TextBox 9">
            <a:extLst>
              <a:ext uri="{FF2B5EF4-FFF2-40B4-BE49-F238E27FC236}">
                <a16:creationId xmlns:a16="http://schemas.microsoft.com/office/drawing/2014/main" id="{3ED7C7A8-46B2-4486-A5DB-394FA7ACB389}"/>
              </a:ext>
            </a:extLst>
          </p:cNvPr>
          <p:cNvSpPr txBox="1"/>
          <p:nvPr userDrawn="1"/>
        </p:nvSpPr>
        <p:spPr>
          <a:xfrm>
            <a:off x="307681" y="681565"/>
            <a:ext cx="3961555" cy="266105"/>
          </a:xfrm>
          <a:prstGeom prst="rect">
            <a:avLst/>
          </a:prstGeom>
          <a:noFill/>
        </p:spPr>
        <p:txBody>
          <a:bodyPr wrap="square" rtlCol="0">
            <a:noAutofit/>
          </a:bodyPr>
          <a:lstStyle/>
          <a:p>
            <a:pPr algn="l"/>
            <a:r>
              <a:rPr lang="en-US" sz="900" b="1" dirty="0">
                <a:latin typeface="Arial" panose="020B0604020202020204" pitchFamily="34" charset="0"/>
                <a:cs typeface="Arial" panose="020B0604020202020204" pitchFamily="34" charset="0"/>
              </a:rPr>
              <a:t>National</a:t>
            </a:r>
            <a:r>
              <a:rPr lang="en-US" sz="900" b="1" baseline="0" dirty="0">
                <a:latin typeface="Arial" panose="020B0604020202020204" pitchFamily="34" charset="0"/>
                <a:cs typeface="Arial" panose="020B0604020202020204" pitchFamily="34" charset="0"/>
              </a:rPr>
              <a:t> Aeronautics and Space Administration</a:t>
            </a:r>
            <a:endParaRPr lang="en-US" sz="900" b="1" dirty="0">
              <a:latin typeface="Arial" panose="020B0604020202020204" pitchFamily="34" charset="0"/>
              <a:cs typeface="Arial" panose="020B0604020202020204" pitchFamily="34" charset="0"/>
            </a:endParaRPr>
          </a:p>
        </p:txBody>
      </p:sp>
      <p:pic>
        <p:nvPicPr>
          <p:cNvPr id="18" name="Picture 17" descr="Icon&#10;&#10;Description automatically generated">
            <a:extLst>
              <a:ext uri="{FF2B5EF4-FFF2-40B4-BE49-F238E27FC236}">
                <a16:creationId xmlns:a16="http://schemas.microsoft.com/office/drawing/2014/main" id="{5A922EF1-C367-4AD1-97A7-DAB624AB4F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Tree>
    <p:extLst>
      <p:ext uri="{BB962C8B-B14F-4D97-AF65-F5344CB8AC3E}">
        <p14:creationId xmlns:p14="http://schemas.microsoft.com/office/powerpoint/2010/main" val="2985041929"/>
      </p:ext>
    </p:extLst>
  </p:cSld>
  <p:clrMapOvr>
    <a:masterClrMapping/>
  </p:clrMapOvr>
  <p:extLst>
    <p:ext uri="{DCECCB84-F9BA-43D5-87BE-67443E8EF086}">
      <p15:sldGuideLst xmlns:p15="http://schemas.microsoft.com/office/powerpoint/2012/main">
        <p15:guide id="2" orient="horz" pos="1224" userDrawn="1">
          <p15:clr>
            <a:srgbClr val="FBAE40"/>
          </p15:clr>
        </p15:guide>
        <p15:guide id="3" orient="horz" pos="6072" userDrawn="1">
          <p15:clr>
            <a:srgbClr val="FBAE40"/>
          </p15:clr>
        </p15:guide>
        <p15:guide id="4" pos="240" userDrawn="1">
          <p15:clr>
            <a:srgbClr val="FBAE40"/>
          </p15:clr>
        </p15:guide>
        <p15:guide id="5" pos="4656"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91C6633C-38CA-44EE-8E20-59871427EDB3}" type="datetimeFigureOut">
              <a:rPr lang="en-US" smtClean="0"/>
              <a:t>7/19/2023</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ABC3D9D1-37CE-4E85-AEDB-900F98FF5ECB}" type="slidenum">
              <a:rPr lang="en-US" smtClean="0"/>
              <a:t>‹#›</a:t>
            </a:fld>
            <a:endParaRPr lang="en-US"/>
          </a:p>
        </p:txBody>
      </p:sp>
    </p:spTree>
    <p:extLst>
      <p:ext uri="{BB962C8B-B14F-4D97-AF65-F5344CB8AC3E}">
        <p14:creationId xmlns:p14="http://schemas.microsoft.com/office/powerpoint/2010/main" val="2587044365"/>
      </p:ext>
    </p:extLst>
  </p:cSld>
  <p:clrMap bg1="lt1" tx1="dk1" bg2="lt2" tx2="dk2" accent1="accent1" accent2="accent2" accent3="accent3" accent4="accent4" accent5="accent5" accent6="accent6" hlink="hlink" folHlink="folHlink"/>
  <p:sldLayoutIdLst>
    <p:sldLayoutId id="2147483670" r:id="rId1"/>
    <p:sldLayoutId id="2147483681" r:id="rId2"/>
    <p:sldLayoutId id="2147483682" r:id="rId3"/>
    <p:sldLayoutId id="2147483678" r:id="rId4"/>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91C6633C-38CA-44EE-8E20-59871427EDB3}" type="datetimeFigureOut">
              <a:rPr lang="en-US" smtClean="0"/>
              <a:t>7/19/2023</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ABC3D9D1-37CE-4E85-AEDB-900F98FF5ECB}" type="slidenum">
              <a:rPr lang="en-US" smtClean="0"/>
              <a:t>‹#›</a:t>
            </a:fld>
            <a:endParaRPr lang="en-US"/>
          </a:p>
        </p:txBody>
      </p:sp>
    </p:spTree>
    <p:extLst>
      <p:ext uri="{BB962C8B-B14F-4D97-AF65-F5344CB8AC3E}">
        <p14:creationId xmlns:p14="http://schemas.microsoft.com/office/powerpoint/2010/main" val="242142532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93" r:id="rId4"/>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91C6633C-38CA-44EE-8E20-59871427EDB3}" type="datetimeFigureOut">
              <a:rPr lang="en-US" smtClean="0"/>
              <a:t>7/19/2023</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ABC3D9D1-37CE-4E85-AEDB-900F98FF5ECB}" type="slidenum">
              <a:rPr lang="en-US" smtClean="0"/>
              <a:t>‹#›</a:t>
            </a:fld>
            <a:endParaRPr lang="en-US"/>
          </a:p>
        </p:txBody>
      </p:sp>
    </p:spTree>
    <p:extLst>
      <p:ext uri="{BB962C8B-B14F-4D97-AF65-F5344CB8AC3E}">
        <p14:creationId xmlns:p14="http://schemas.microsoft.com/office/powerpoint/2010/main" val="188157903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6740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0872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03428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6134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6E969F-7D3B-6438-787E-CCC6B05D6B53}"/>
              </a:ext>
            </a:extLst>
          </p:cNvPr>
          <p:cNvSpPr txBox="1"/>
          <p:nvPr/>
        </p:nvSpPr>
        <p:spPr>
          <a:xfrm>
            <a:off x="4154892" y="7889950"/>
            <a:ext cx="3236508" cy="1749350"/>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050" b="0" i="0" u="none" strike="noStrike" baseline="0" dirty="0">
              <a:latin typeface="Arial" panose="020B0604020202020204" pitchFamily="34" charset="0"/>
            </a:endParaRPr>
          </a:p>
          <a:p>
            <a:endParaRPr lang="en-US" sz="1050" b="0" i="0" u="none" strike="noStrike" baseline="0" dirty="0">
              <a:latin typeface="Arial" panose="020B0604020202020204" pitchFamily="34" charset="0"/>
            </a:endParaRPr>
          </a:p>
          <a:p>
            <a:endParaRPr lang="en-US" sz="1050" b="0" i="0" u="none" strike="noStrike" baseline="0" dirty="0">
              <a:latin typeface="Arial" panose="020B0604020202020204" pitchFamily="34" charset="0"/>
            </a:endParaRPr>
          </a:p>
        </p:txBody>
      </p:sp>
      <p:sp>
        <p:nvSpPr>
          <p:cNvPr id="3" name="TextBox 2">
            <a:extLst>
              <a:ext uri="{FF2B5EF4-FFF2-40B4-BE49-F238E27FC236}">
                <a16:creationId xmlns:a16="http://schemas.microsoft.com/office/drawing/2014/main" id="{2C22BA92-F20F-6D02-6DFD-829EDF951A51}"/>
              </a:ext>
            </a:extLst>
          </p:cNvPr>
          <p:cNvSpPr txBox="1"/>
          <p:nvPr/>
        </p:nvSpPr>
        <p:spPr>
          <a:xfrm>
            <a:off x="846190" y="2048388"/>
            <a:ext cx="2918498" cy="528172"/>
          </a:xfrm>
          <a:prstGeom prst="rect">
            <a:avLst/>
          </a:prstGeom>
          <a:noFill/>
          <a:ln>
            <a:noFill/>
          </a:ln>
        </p:spPr>
        <p:txBody>
          <a:bodyPr wrap="square" rtlCol="0">
            <a:noAutofit/>
          </a:bodyPr>
          <a:lstStyle/>
          <a:p>
            <a:pPr marL="0"/>
            <a:r>
              <a:rPr lang="en-US" sz="1600" b="1" dirty="0">
                <a:solidFill>
                  <a:srgbClr val="D36C32"/>
                </a:solidFill>
                <a:latin typeface="Century Gothic" panose="020B0502020202020204" pitchFamily="34" charset="0"/>
              </a:rPr>
              <a:t>Project Short Title (Location)</a:t>
            </a:r>
          </a:p>
          <a:p>
            <a:pPr marL="0"/>
            <a:r>
              <a:rPr lang="en-US" sz="1600" b="1" dirty="0">
                <a:solidFill>
                  <a:srgbClr val="D36C32"/>
                </a:solidFill>
                <a:latin typeface="Century Gothic" panose="020B0502020202020204" pitchFamily="34" charset="0"/>
              </a:rPr>
              <a:t>(App Area)</a:t>
            </a:r>
          </a:p>
        </p:txBody>
      </p:sp>
      <p:pic>
        <p:nvPicPr>
          <p:cNvPr id="4" name="Picture 3">
            <a:extLst>
              <a:ext uri="{FF2B5EF4-FFF2-40B4-BE49-F238E27FC236}">
                <a16:creationId xmlns:a16="http://schemas.microsoft.com/office/drawing/2014/main" id="{F86C4264-835A-C3F6-B372-5070472A7C5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0702" y="2089873"/>
            <a:ext cx="475488" cy="475488"/>
          </a:xfrm>
          <a:prstGeom prst="rect">
            <a:avLst/>
          </a:prstGeom>
        </p:spPr>
      </p:pic>
      <p:sp>
        <p:nvSpPr>
          <p:cNvPr id="5" name="TextBox 4">
            <a:extLst>
              <a:ext uri="{FF2B5EF4-FFF2-40B4-BE49-F238E27FC236}">
                <a16:creationId xmlns:a16="http://schemas.microsoft.com/office/drawing/2014/main" id="{D183BC8D-8EDA-DBE9-B037-F19B95CC879F}"/>
              </a:ext>
            </a:extLst>
          </p:cNvPr>
          <p:cNvSpPr txBox="1"/>
          <p:nvPr/>
        </p:nvSpPr>
        <p:spPr>
          <a:xfrm>
            <a:off x="328522" y="3580610"/>
            <a:ext cx="3462292" cy="6058689"/>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6" name="TextBox 5">
            <a:extLst>
              <a:ext uri="{FF2B5EF4-FFF2-40B4-BE49-F238E27FC236}">
                <a16:creationId xmlns:a16="http://schemas.microsoft.com/office/drawing/2014/main" id="{2ADC0BAB-41B4-04D2-5D7D-718BCF09C94C}"/>
              </a:ext>
            </a:extLst>
          </p:cNvPr>
          <p:cNvSpPr txBox="1"/>
          <p:nvPr/>
        </p:nvSpPr>
        <p:spPr>
          <a:xfrm>
            <a:off x="4154892" y="2035688"/>
            <a:ext cx="3246806" cy="276999"/>
          </a:xfrm>
          <a:prstGeom prst="rect">
            <a:avLst/>
          </a:prstGeom>
          <a:noFill/>
          <a:ln>
            <a:solidFill>
              <a:schemeClr val="tx1"/>
            </a:solidFill>
          </a:ln>
        </p:spPr>
        <p:txBody>
          <a:bodyPr wrap="square">
            <a:spAutoFit/>
          </a:bodyPr>
          <a:lstStyle/>
          <a:p>
            <a:r>
              <a:rPr lang="en-US" sz="1200" b="1" i="0" u="none" strike="noStrike" baseline="0" dirty="0">
                <a:latin typeface="Century Gothic" panose="020B0502020202020204" pitchFamily="34" charset="0"/>
              </a:rPr>
              <a:t>Image Title (Century Gothic 12pt BOLD)</a:t>
            </a:r>
          </a:p>
        </p:txBody>
      </p:sp>
      <p:sp>
        <p:nvSpPr>
          <p:cNvPr id="7" name="TextBox 6">
            <a:extLst>
              <a:ext uri="{FF2B5EF4-FFF2-40B4-BE49-F238E27FC236}">
                <a16:creationId xmlns:a16="http://schemas.microsoft.com/office/drawing/2014/main" id="{E3C0ADBB-D3CF-9140-2BC2-D6B0D016C3B4}"/>
              </a:ext>
            </a:extLst>
          </p:cNvPr>
          <p:cNvSpPr txBox="1"/>
          <p:nvPr/>
        </p:nvSpPr>
        <p:spPr>
          <a:xfrm>
            <a:off x="302396" y="2643433"/>
            <a:ext cx="3530598" cy="760148"/>
          </a:xfrm>
          <a:prstGeom prst="rect">
            <a:avLst/>
          </a:prstGeom>
          <a:noFill/>
          <a:ln>
            <a:noFill/>
          </a:ln>
        </p:spPr>
        <p:txBody>
          <a:bodyPr wrap="square" rtlCol="0">
            <a:noAutofit/>
          </a:bodyPr>
          <a:lstStyle/>
          <a:p>
            <a:pPr marL="0"/>
            <a:r>
              <a:rPr lang="en-US" sz="1600" dirty="0">
                <a:solidFill>
                  <a:srgbClr val="D36C32"/>
                </a:solidFill>
                <a:latin typeface="Century Gothic" panose="020B0502020202020204" pitchFamily="34" charset="0"/>
              </a:rPr>
              <a:t>Project Full Title</a:t>
            </a:r>
            <a:endParaRPr lang="en-US" sz="1600" dirty="0">
              <a:solidFill>
                <a:srgbClr val="D36C32"/>
              </a:solidFill>
            </a:endParaRPr>
          </a:p>
        </p:txBody>
      </p:sp>
      <p:sp>
        <p:nvSpPr>
          <p:cNvPr id="8" name="TextBox 7">
            <a:extLst>
              <a:ext uri="{FF2B5EF4-FFF2-40B4-BE49-F238E27FC236}">
                <a16:creationId xmlns:a16="http://schemas.microsoft.com/office/drawing/2014/main" id="{91C36B38-CED8-4C64-4DE6-57C37F8E706B}"/>
              </a:ext>
            </a:extLst>
          </p:cNvPr>
          <p:cNvSpPr txBox="1"/>
          <p:nvPr/>
        </p:nvSpPr>
        <p:spPr>
          <a:xfrm>
            <a:off x="4269236" y="8805702"/>
            <a:ext cx="2737553"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Image Description</a:t>
            </a:r>
          </a:p>
          <a:p>
            <a:r>
              <a:rPr lang="en-US" sz="900" b="0" i="0" u="none" strike="noStrike" baseline="0" dirty="0">
                <a:latin typeface="Century Gothic" panose="020B0502020202020204" pitchFamily="34" charset="0"/>
              </a:rPr>
              <a:t>Details about the images can go here. Rearrange images and text that best describe your project.</a:t>
            </a:r>
          </a:p>
        </p:txBody>
      </p:sp>
      <p:sp>
        <p:nvSpPr>
          <p:cNvPr id="9" name="Rectangle 8">
            <a:extLst>
              <a:ext uri="{FF2B5EF4-FFF2-40B4-BE49-F238E27FC236}">
                <a16:creationId xmlns:a16="http://schemas.microsoft.com/office/drawing/2014/main" id="{B2A32026-A978-3A86-0756-BEC95D6913F1}"/>
              </a:ext>
            </a:extLst>
          </p:cNvPr>
          <p:cNvSpPr/>
          <p:nvPr/>
        </p:nvSpPr>
        <p:spPr>
          <a:xfrm>
            <a:off x="4154892" y="2357899"/>
            <a:ext cx="3236508" cy="262968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65C9D01-AD59-AA3E-BBB1-9E4E3148961F}"/>
              </a:ext>
            </a:extLst>
          </p:cNvPr>
          <p:cNvSpPr txBox="1"/>
          <p:nvPr/>
        </p:nvSpPr>
        <p:spPr>
          <a:xfrm>
            <a:off x="4313635" y="3082743"/>
            <a:ext cx="2813329" cy="1708160"/>
          </a:xfrm>
          <a:prstGeom prst="rect">
            <a:avLst/>
          </a:prstGeom>
          <a:solidFill>
            <a:schemeClr val="bg1"/>
          </a:solidFill>
          <a:ln w="25400">
            <a:solidFill>
              <a:srgbClr val="FF0000"/>
            </a:solidFill>
          </a:ln>
        </p:spPr>
        <p:txBody>
          <a:bodyPr wrap="square" rtlCol="0">
            <a:sp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latin typeface="Century Gothic" panose="020B0502020202020204" pitchFamily="34" charset="0"/>
                <a:ea typeface="Times New Roman" panose="02020603050405020304" pitchFamily="18" charset="0"/>
              </a:rPr>
              <a:t>C</a:t>
            </a:r>
            <a:r>
              <a:rPr lang="en-US" sz="900" dirty="0">
                <a:solidFill>
                  <a:srgbClr val="000000"/>
                </a:solidFill>
                <a:effectLst/>
                <a:latin typeface="Century Gothic" panose="020B0502020202020204" pitchFamily="34" charset="0"/>
                <a:ea typeface="Times New Roman" panose="02020603050405020304" pitchFamily="18" charset="0"/>
              </a:rPr>
              <a:t>an be either Project Website Image or a clear, easy to understand graphic/map that encapsulates your project work.</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Select the placeholder box.</a:t>
            </a:r>
          </a:p>
          <a:p>
            <a:r>
              <a:rPr lang="en-US" sz="900" dirty="0">
                <a:solidFill>
                  <a:srgbClr val="000000"/>
                </a:solidFill>
                <a:latin typeface="Century Gothic" panose="020B0502020202020204" pitchFamily="34" charset="0"/>
              </a:rPr>
              <a:t>Right-Click and select </a:t>
            </a:r>
            <a:r>
              <a:rPr lang="en-US" sz="900" b="1" dirty="0">
                <a:solidFill>
                  <a:srgbClr val="000000"/>
                </a:solidFill>
                <a:latin typeface="Century Gothic" panose="020B0502020202020204" pitchFamily="34" charset="0"/>
              </a:rPr>
              <a:t>Format Picture</a:t>
            </a:r>
            <a:r>
              <a:rPr lang="en-US" sz="900" dirty="0">
                <a:solidFill>
                  <a:srgbClr val="000000"/>
                </a:solidFill>
                <a:latin typeface="Century Gothic" panose="020B0502020202020204" pitchFamily="34" charset="0"/>
              </a:rPr>
              <a:t>.</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Fill &amp; Line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Fill</a:t>
            </a:r>
            <a:r>
              <a:rPr lang="en-US" sz="900" dirty="0">
                <a:solidFill>
                  <a:srgbClr val="000000"/>
                </a:solidFill>
                <a:latin typeface="Century Gothic" panose="020B0502020202020204" pitchFamily="34" charset="0"/>
              </a:rPr>
              <a:t> – </a:t>
            </a:r>
            <a:r>
              <a:rPr lang="en-US" sz="900" b="1" dirty="0">
                <a:solidFill>
                  <a:srgbClr val="000000"/>
                </a:solidFill>
                <a:latin typeface="Century Gothic" panose="020B0502020202020204" pitchFamily="34" charset="0"/>
              </a:rPr>
              <a:t>Picture or Texture Fill</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a:p>
            <a:r>
              <a:rPr lang="en-US" sz="900" dirty="0">
                <a:solidFill>
                  <a:srgbClr val="000000"/>
                </a:solidFill>
                <a:latin typeface="Century Gothic" panose="020B0502020202020204" pitchFamily="34" charset="0"/>
              </a:rPr>
              <a:t>Select </a:t>
            </a:r>
            <a:r>
              <a:rPr lang="en-US" sz="900" b="1" dirty="0">
                <a:solidFill>
                  <a:srgbClr val="000000"/>
                </a:solidFill>
                <a:latin typeface="Century Gothic" panose="020B0502020202020204" pitchFamily="34" charset="0"/>
              </a:rPr>
              <a:t>Insert</a:t>
            </a:r>
            <a:r>
              <a:rPr lang="en-US" sz="900" dirty="0">
                <a:solidFill>
                  <a:srgbClr val="000000"/>
                </a:solidFill>
                <a:latin typeface="Century Gothic" panose="020B0502020202020204" pitchFamily="34" charset="0"/>
              </a:rPr>
              <a:t> below </a:t>
            </a:r>
            <a:r>
              <a:rPr lang="en-US" sz="900" b="1" dirty="0">
                <a:solidFill>
                  <a:srgbClr val="000000"/>
                </a:solidFill>
                <a:latin typeface="Century Gothic" panose="020B0502020202020204" pitchFamily="34" charset="0"/>
              </a:rPr>
              <a:t>Picture Source</a:t>
            </a:r>
            <a:r>
              <a:rPr lang="en-US" sz="900" dirty="0">
                <a:solidFill>
                  <a:srgbClr val="000000"/>
                </a:solidFill>
                <a:latin typeface="Century Gothic" panose="020B0502020202020204" pitchFamily="34" charset="0"/>
              </a:rPr>
              <a:t>.</a:t>
            </a:r>
          </a:p>
          <a:p>
            <a:r>
              <a:rPr lang="en-US" sz="900" dirty="0">
                <a:solidFill>
                  <a:srgbClr val="000000"/>
                </a:solidFill>
                <a:latin typeface="Century Gothic" panose="020B0502020202020204" pitchFamily="34" charset="0"/>
              </a:rPr>
              <a:t>Select </a:t>
            </a:r>
            <a:r>
              <a:rPr lang="en-US" sz="900" b="1" dirty="0">
                <a:solidFill>
                  <a:srgbClr val="000000"/>
                </a:solidFill>
                <a:latin typeface="Century Gothic" panose="020B0502020202020204" pitchFamily="34" charset="0"/>
              </a:rPr>
              <a:t>From File</a:t>
            </a:r>
            <a:r>
              <a:rPr lang="en-US" sz="900" dirty="0">
                <a:solidFill>
                  <a:srgbClr val="000000"/>
                </a:solidFill>
                <a:latin typeface="Century Gothic" panose="020B0502020202020204" pitchFamily="34" charset="0"/>
              </a:rPr>
              <a:t> and choose the image you’d like to use.</a:t>
            </a:r>
            <a:endParaRPr lang="en-US" sz="900" b="1" dirty="0">
              <a:latin typeface="Century Gothic" panose="020B0502020202020204" pitchFamily="34" charset="0"/>
            </a:endParaRPr>
          </a:p>
        </p:txBody>
      </p:sp>
      <p:sp>
        <p:nvSpPr>
          <p:cNvPr id="11" name="TextBox 10">
            <a:extLst>
              <a:ext uri="{FF2B5EF4-FFF2-40B4-BE49-F238E27FC236}">
                <a16:creationId xmlns:a16="http://schemas.microsoft.com/office/drawing/2014/main" id="{7D885D99-B03C-05A1-C71C-E68E5F7458B8}"/>
              </a:ext>
            </a:extLst>
          </p:cNvPr>
          <p:cNvSpPr txBox="1"/>
          <p:nvPr/>
        </p:nvSpPr>
        <p:spPr>
          <a:xfrm>
            <a:off x="6476999" y="2374502"/>
            <a:ext cx="961233" cy="430887"/>
          </a:xfrm>
          <a:prstGeom prst="rect">
            <a:avLst/>
          </a:prstGeom>
          <a:noFill/>
        </p:spPr>
        <p:txBody>
          <a:bodyPr wrap="square" rtlCol="0">
            <a:spAutoFit/>
          </a:bodyPr>
          <a:lstStyle/>
          <a:p>
            <a:pPr algn="r"/>
            <a:r>
              <a:rPr lang="en-US" sz="1100" b="1" dirty="0">
                <a:latin typeface="Century Gothic" panose="020B0502020202020204" pitchFamily="34" charset="0"/>
              </a:rPr>
              <a:t>Image size</a:t>
            </a:r>
          </a:p>
          <a:p>
            <a:pPr algn="r"/>
            <a:r>
              <a:rPr lang="en-US" sz="1100" b="1" dirty="0">
                <a:latin typeface="Century Gothic" panose="020B0502020202020204" pitchFamily="34" charset="0"/>
              </a:rPr>
              <a:t>2.88 x 3.54</a:t>
            </a:r>
          </a:p>
        </p:txBody>
      </p:sp>
      <p:sp>
        <p:nvSpPr>
          <p:cNvPr id="12" name="TextBox 11">
            <a:extLst>
              <a:ext uri="{FF2B5EF4-FFF2-40B4-BE49-F238E27FC236}">
                <a16:creationId xmlns:a16="http://schemas.microsoft.com/office/drawing/2014/main" id="{33A7FA02-B24B-5B1A-7536-AFA82488839C}"/>
              </a:ext>
            </a:extLst>
          </p:cNvPr>
          <p:cNvSpPr txBox="1"/>
          <p:nvPr/>
        </p:nvSpPr>
        <p:spPr>
          <a:xfrm>
            <a:off x="4154892" y="2381823"/>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13" name="Rectangle 12">
            <a:extLst>
              <a:ext uri="{FF2B5EF4-FFF2-40B4-BE49-F238E27FC236}">
                <a16:creationId xmlns:a16="http://schemas.microsoft.com/office/drawing/2014/main" id="{E3F04D2E-BD89-AE9B-25A9-3F36A491DDA1}"/>
              </a:ext>
            </a:extLst>
          </p:cNvPr>
          <p:cNvSpPr/>
          <p:nvPr/>
        </p:nvSpPr>
        <p:spPr>
          <a:xfrm>
            <a:off x="4154892" y="5096221"/>
            <a:ext cx="3236508" cy="262968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2C6BE56-AEDC-0E3C-66DE-71C722C26D7A}"/>
              </a:ext>
            </a:extLst>
          </p:cNvPr>
          <p:cNvSpPr txBox="1"/>
          <p:nvPr/>
        </p:nvSpPr>
        <p:spPr>
          <a:xfrm>
            <a:off x="6476999" y="5138224"/>
            <a:ext cx="961233" cy="430887"/>
          </a:xfrm>
          <a:prstGeom prst="rect">
            <a:avLst/>
          </a:prstGeom>
          <a:noFill/>
        </p:spPr>
        <p:txBody>
          <a:bodyPr wrap="square" rtlCol="0">
            <a:spAutoFit/>
          </a:bodyPr>
          <a:lstStyle/>
          <a:p>
            <a:pPr algn="r"/>
            <a:r>
              <a:rPr lang="en-US" sz="1100" b="1" dirty="0">
                <a:latin typeface="Century Gothic" panose="020B0502020202020204" pitchFamily="34" charset="0"/>
              </a:rPr>
              <a:t>Image size</a:t>
            </a:r>
          </a:p>
          <a:p>
            <a:pPr algn="r"/>
            <a:r>
              <a:rPr lang="en-US" sz="1100" b="1" dirty="0">
                <a:latin typeface="Century Gothic" panose="020B0502020202020204" pitchFamily="34" charset="0"/>
              </a:rPr>
              <a:t>2.88 x 3.54</a:t>
            </a:r>
          </a:p>
        </p:txBody>
      </p:sp>
      <p:sp>
        <p:nvSpPr>
          <p:cNvPr id="15" name="TextBox 14">
            <a:extLst>
              <a:ext uri="{FF2B5EF4-FFF2-40B4-BE49-F238E27FC236}">
                <a16:creationId xmlns:a16="http://schemas.microsoft.com/office/drawing/2014/main" id="{97711879-432A-6750-53A3-1586D0E611DA}"/>
              </a:ext>
            </a:extLst>
          </p:cNvPr>
          <p:cNvSpPr txBox="1"/>
          <p:nvPr/>
        </p:nvSpPr>
        <p:spPr>
          <a:xfrm>
            <a:off x="4154892" y="5145545"/>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16" name="TextBox 15">
            <a:extLst>
              <a:ext uri="{FF2B5EF4-FFF2-40B4-BE49-F238E27FC236}">
                <a16:creationId xmlns:a16="http://schemas.microsoft.com/office/drawing/2014/main" id="{E5192B62-99B5-AFC3-48B1-3B849EBE3DB3}"/>
              </a:ext>
            </a:extLst>
          </p:cNvPr>
          <p:cNvSpPr txBox="1"/>
          <p:nvPr/>
        </p:nvSpPr>
        <p:spPr>
          <a:xfrm>
            <a:off x="4269236" y="6312325"/>
            <a:ext cx="2960239" cy="1277273"/>
          </a:xfrm>
          <a:prstGeom prst="rect">
            <a:avLst/>
          </a:prstGeom>
          <a:solidFill>
            <a:schemeClr val="bg1"/>
          </a:solidFill>
          <a:ln w="25400">
            <a:solidFill>
              <a:srgbClr val="FF0000"/>
            </a:solidFill>
          </a:ln>
        </p:spPr>
        <p:txBody>
          <a:bodyPr wrap="square" rtlCol="0">
            <a:spAutoFit/>
          </a:bodyPr>
          <a:lstStyle/>
          <a:p>
            <a:pPr algn="l"/>
            <a:r>
              <a:rPr lang="en-US" sz="1100" b="1" dirty="0">
                <a:latin typeface="Century Gothic" panose="020B0502020202020204" pitchFamily="34" charset="0"/>
              </a:rPr>
              <a:t>NOTE: </a:t>
            </a:r>
            <a:r>
              <a:rPr lang="en-US" sz="1100" b="0" dirty="0">
                <a:latin typeface="Century Gothic" panose="020B0502020202020204" pitchFamily="34" charset="0"/>
              </a:rPr>
              <a:t>Remove </a:t>
            </a:r>
            <a:r>
              <a:rPr lang="en-US" sz="1100" b="1" dirty="0">
                <a:latin typeface="Century Gothic" panose="020B0502020202020204" pitchFamily="34" charset="0"/>
              </a:rPr>
              <a:t>Text/Image Box Outlines </a:t>
            </a:r>
            <a:r>
              <a:rPr lang="en-US" sz="1100" b="0" dirty="0">
                <a:latin typeface="Century Gothic" panose="020B0502020202020204" pitchFamily="34" charset="0"/>
              </a:rPr>
              <a:t>after you have added your content.</a:t>
            </a:r>
          </a:p>
          <a:p>
            <a:pPr algn="l"/>
            <a:endParaRPr lang="en-US" sz="1100" b="0" dirty="0">
              <a:latin typeface="Century Gothic" panose="020B0502020202020204" pitchFamily="34" charset="0"/>
            </a:endParaRPr>
          </a:p>
          <a:p>
            <a:pPr algn="l"/>
            <a:r>
              <a:rPr lang="en-US" sz="1100" b="0" dirty="0">
                <a:latin typeface="Century Gothic" panose="020B0502020202020204" pitchFamily="34" charset="0"/>
              </a:rPr>
              <a:t>To Remove the Text/Image Box Outline:</a:t>
            </a:r>
          </a:p>
          <a:p>
            <a:pPr algn="l"/>
            <a:r>
              <a:rPr lang="en-US" sz="1100" b="0" dirty="0">
                <a:latin typeface="Century Gothic" panose="020B0502020202020204" pitchFamily="34" charset="0"/>
              </a:rPr>
              <a:t>Select the Text/Image Box.</a:t>
            </a:r>
          </a:p>
          <a:p>
            <a:pPr algn="l"/>
            <a:r>
              <a:rPr lang="en-US" sz="1100" b="0" dirty="0">
                <a:latin typeface="Century Gothic" panose="020B0502020202020204" pitchFamily="34" charset="0"/>
              </a:rPr>
              <a:t>At the top in the Ribbon, Select </a:t>
            </a:r>
            <a:r>
              <a:rPr lang="en-US" sz="1100" b="1" dirty="0">
                <a:latin typeface="Century Gothic" panose="020B0502020202020204" pitchFamily="34" charset="0"/>
              </a:rPr>
              <a:t>Shape Format </a:t>
            </a:r>
            <a:r>
              <a:rPr lang="en-US" sz="1100" b="0" dirty="0">
                <a:latin typeface="Century Gothic" panose="020B0502020202020204" pitchFamily="34" charset="0"/>
              </a:rPr>
              <a:t>– </a:t>
            </a:r>
            <a:r>
              <a:rPr lang="en-US" sz="1100" b="1" dirty="0">
                <a:latin typeface="Century Gothic" panose="020B0502020202020204" pitchFamily="34" charset="0"/>
              </a:rPr>
              <a:t>Shape Outline </a:t>
            </a:r>
            <a:r>
              <a:rPr lang="en-US" sz="1100" b="0" dirty="0">
                <a:latin typeface="Century Gothic" panose="020B0502020202020204" pitchFamily="34" charset="0"/>
              </a:rPr>
              <a:t>– </a:t>
            </a:r>
            <a:r>
              <a:rPr lang="en-US" sz="1100" b="1" dirty="0">
                <a:latin typeface="Century Gothic" panose="020B0502020202020204" pitchFamily="34" charset="0"/>
              </a:rPr>
              <a:t>No Outline</a:t>
            </a:r>
          </a:p>
        </p:txBody>
      </p:sp>
      <p:sp>
        <p:nvSpPr>
          <p:cNvPr id="17" name="TextBox 16">
            <a:extLst>
              <a:ext uri="{FF2B5EF4-FFF2-40B4-BE49-F238E27FC236}">
                <a16:creationId xmlns:a16="http://schemas.microsoft.com/office/drawing/2014/main" id="{B6A6356C-B2FE-31C0-CB73-614A01896A97}"/>
              </a:ext>
            </a:extLst>
          </p:cNvPr>
          <p:cNvSpPr txBox="1"/>
          <p:nvPr/>
        </p:nvSpPr>
        <p:spPr>
          <a:xfrm>
            <a:off x="416289" y="4175947"/>
            <a:ext cx="2737553"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paragraphs when necessary to make it easier for people to read.</a:t>
            </a:r>
            <a:endParaRPr lang="en-US" sz="1200" b="1" i="0" u="none" strike="noStrike" baseline="0" dirty="0">
              <a:latin typeface="Century Gothic" panose="020B0502020202020204" pitchFamily="34" charset="0"/>
            </a:endParaRPr>
          </a:p>
        </p:txBody>
      </p:sp>
      <p:sp>
        <p:nvSpPr>
          <p:cNvPr id="18" name="TextBox 17">
            <a:extLst>
              <a:ext uri="{FF2B5EF4-FFF2-40B4-BE49-F238E27FC236}">
                <a16:creationId xmlns:a16="http://schemas.microsoft.com/office/drawing/2014/main" id="{4A89E454-314D-7E40-C603-94BB60CA9B48}"/>
              </a:ext>
            </a:extLst>
          </p:cNvPr>
          <p:cNvSpPr txBox="1"/>
          <p:nvPr/>
        </p:nvSpPr>
        <p:spPr>
          <a:xfrm>
            <a:off x="416289" y="5161307"/>
            <a:ext cx="2803158" cy="815608"/>
          </a:xfrm>
          <a:prstGeom prst="rect">
            <a:avLst/>
          </a:prstGeom>
          <a:solidFill>
            <a:schemeClr val="bg1"/>
          </a:solidFill>
          <a:ln w="25400">
            <a:solidFill>
              <a:srgbClr val="FF0000"/>
            </a:solidFill>
          </a:ln>
        </p:spPr>
        <p:txBody>
          <a:bodyPr wrap="square" rtlCol="0">
            <a:spAutoFit/>
          </a:bodyPr>
          <a:lstStyle/>
          <a:p>
            <a:r>
              <a:rPr lang="en-US" sz="1400" b="1" dirty="0"/>
              <a:t>Text Size for Short &amp; Full Title</a:t>
            </a:r>
          </a:p>
          <a:p>
            <a:r>
              <a:rPr lang="en-US" sz="1100" dirty="0"/>
              <a:t>Short Title: Century Gothic, 16 pt., BOLD </a:t>
            </a:r>
          </a:p>
          <a:p>
            <a:r>
              <a:rPr lang="en-US" sz="1100" dirty="0"/>
              <a:t>Full Title: Century Gothic, 16 pt.</a:t>
            </a:r>
          </a:p>
          <a:p>
            <a:r>
              <a:rPr lang="en-US" sz="1100" dirty="0"/>
              <a:t>Case: Capitalize Each Word</a:t>
            </a:r>
          </a:p>
        </p:txBody>
      </p:sp>
      <p:sp>
        <p:nvSpPr>
          <p:cNvPr id="19" name="TextBox 18">
            <a:extLst>
              <a:ext uri="{FF2B5EF4-FFF2-40B4-BE49-F238E27FC236}">
                <a16:creationId xmlns:a16="http://schemas.microsoft.com/office/drawing/2014/main" id="{AA0F1BB3-2F20-EAB5-2390-8A6A3BA60BDB}"/>
              </a:ext>
            </a:extLst>
          </p:cNvPr>
          <p:cNvSpPr txBox="1"/>
          <p:nvPr/>
        </p:nvSpPr>
        <p:spPr>
          <a:xfrm>
            <a:off x="481547" y="8482536"/>
            <a:ext cx="3156242" cy="738664"/>
          </a:xfrm>
          <a:prstGeom prst="rect">
            <a:avLst/>
          </a:prstGeom>
          <a:solidFill>
            <a:schemeClr val="accent2">
              <a:lumMod val="60000"/>
              <a:lumOff val="40000"/>
            </a:schemeClr>
          </a:solidFill>
          <a:ln w="25400">
            <a:solidFill>
              <a:srgbClr val="FF0000"/>
            </a:solidFill>
          </a:ln>
        </p:spPr>
        <p:txBody>
          <a:bodyPr wrap="square" rtlCol="0">
            <a:spAutoFit/>
          </a:bodyPr>
          <a:lstStyle/>
          <a:p>
            <a:r>
              <a:rPr lang="en-US" sz="1400" b="1" dirty="0"/>
              <a:t>Make sure all images and text stays within the dotted guidelines! (Delete guidelines after completing your poster)</a:t>
            </a:r>
            <a:endParaRPr lang="en-US" sz="1100" dirty="0"/>
          </a:p>
        </p:txBody>
      </p:sp>
      <p:sp>
        <p:nvSpPr>
          <p:cNvPr id="20" name="Rectangle 19">
            <a:extLst>
              <a:ext uri="{FF2B5EF4-FFF2-40B4-BE49-F238E27FC236}">
                <a16:creationId xmlns:a16="http://schemas.microsoft.com/office/drawing/2014/main" id="{41495E83-5A71-8225-3C1C-4F66D25B2EEC}"/>
              </a:ext>
            </a:extLst>
          </p:cNvPr>
          <p:cNvSpPr/>
          <p:nvPr/>
        </p:nvSpPr>
        <p:spPr>
          <a:xfrm>
            <a:off x="370702" y="1943100"/>
            <a:ext cx="7030996" cy="76962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2860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220B7D-B291-620E-B494-640A5711A5D3}"/>
              </a:ext>
            </a:extLst>
          </p:cNvPr>
          <p:cNvSpPr txBox="1"/>
          <p:nvPr/>
        </p:nvSpPr>
        <p:spPr>
          <a:xfrm>
            <a:off x="4072822" y="2331676"/>
            <a:ext cx="3318578" cy="2126741"/>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050" b="0" i="0" u="none" strike="noStrike" baseline="0" dirty="0">
              <a:latin typeface="Arial" panose="020B0604020202020204" pitchFamily="34" charset="0"/>
            </a:endParaRPr>
          </a:p>
          <a:p>
            <a:endParaRPr lang="en-US" sz="1050" b="0" i="0" u="none" strike="noStrike" baseline="0" dirty="0">
              <a:latin typeface="Arial" panose="020B0604020202020204" pitchFamily="34" charset="0"/>
            </a:endParaRPr>
          </a:p>
          <a:p>
            <a:endParaRPr lang="en-US" sz="1050" b="0" i="0" u="none" strike="noStrike" baseline="0" dirty="0">
              <a:latin typeface="Arial" panose="020B0604020202020204" pitchFamily="34" charset="0"/>
            </a:endParaRPr>
          </a:p>
        </p:txBody>
      </p:sp>
      <p:sp>
        <p:nvSpPr>
          <p:cNvPr id="3" name="TextBox 2">
            <a:extLst>
              <a:ext uri="{FF2B5EF4-FFF2-40B4-BE49-F238E27FC236}">
                <a16:creationId xmlns:a16="http://schemas.microsoft.com/office/drawing/2014/main" id="{854D668C-E3ED-801B-6523-4FB63D890DCB}"/>
              </a:ext>
            </a:extLst>
          </p:cNvPr>
          <p:cNvSpPr txBox="1"/>
          <p:nvPr/>
        </p:nvSpPr>
        <p:spPr>
          <a:xfrm>
            <a:off x="865310" y="4577723"/>
            <a:ext cx="6319489" cy="298603"/>
          </a:xfrm>
          <a:prstGeom prst="rect">
            <a:avLst/>
          </a:prstGeom>
          <a:noFill/>
          <a:ln>
            <a:noFill/>
          </a:ln>
        </p:spPr>
        <p:txBody>
          <a:bodyPr wrap="square" rtlCol="0">
            <a:noAutofit/>
          </a:bodyPr>
          <a:lstStyle/>
          <a:p>
            <a:pPr marL="0"/>
            <a:r>
              <a:rPr lang="en-US" sz="1600" b="1" dirty="0">
                <a:solidFill>
                  <a:srgbClr val="D36C32"/>
                </a:solidFill>
                <a:latin typeface="Century Gothic" panose="020B0502020202020204" pitchFamily="34" charset="0"/>
              </a:rPr>
              <a:t>Project Short Title</a:t>
            </a:r>
          </a:p>
        </p:txBody>
      </p:sp>
      <p:pic>
        <p:nvPicPr>
          <p:cNvPr id="4" name="Picture 3">
            <a:extLst>
              <a:ext uri="{FF2B5EF4-FFF2-40B4-BE49-F238E27FC236}">
                <a16:creationId xmlns:a16="http://schemas.microsoft.com/office/drawing/2014/main" id="{71E4B08C-0810-1E21-5C62-1CB52F4BCC8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89822" y="4619208"/>
            <a:ext cx="475488" cy="475488"/>
          </a:xfrm>
          <a:prstGeom prst="rect">
            <a:avLst/>
          </a:prstGeom>
        </p:spPr>
      </p:pic>
      <p:sp>
        <p:nvSpPr>
          <p:cNvPr id="5" name="TextBox 4">
            <a:extLst>
              <a:ext uri="{FF2B5EF4-FFF2-40B4-BE49-F238E27FC236}">
                <a16:creationId xmlns:a16="http://schemas.microsoft.com/office/drawing/2014/main" id="{AE07AB85-A59C-F90B-D1ED-A567D8D1559C}"/>
              </a:ext>
            </a:extLst>
          </p:cNvPr>
          <p:cNvSpPr txBox="1"/>
          <p:nvPr/>
        </p:nvSpPr>
        <p:spPr>
          <a:xfrm>
            <a:off x="865309" y="4854879"/>
            <a:ext cx="6319489" cy="239818"/>
          </a:xfrm>
          <a:prstGeom prst="rect">
            <a:avLst/>
          </a:prstGeom>
          <a:noFill/>
          <a:ln>
            <a:noFill/>
          </a:ln>
        </p:spPr>
        <p:txBody>
          <a:bodyPr wrap="square" rtlCol="0">
            <a:noAutofit/>
          </a:bodyPr>
          <a:lstStyle/>
          <a:p>
            <a:pPr marL="0"/>
            <a:r>
              <a:rPr lang="en-US" sz="1200" b="0" dirty="0">
                <a:solidFill>
                  <a:srgbClr val="D36C32"/>
                </a:solidFill>
                <a:latin typeface="Century Gothic" panose="020B0502020202020204" pitchFamily="34" charset="0"/>
              </a:rPr>
              <a:t>Project Full Title</a:t>
            </a:r>
            <a:endParaRPr lang="en-US" sz="1200" b="0" dirty="0">
              <a:solidFill>
                <a:srgbClr val="D36C32"/>
              </a:solidFill>
            </a:endParaRPr>
          </a:p>
        </p:txBody>
      </p:sp>
      <p:sp>
        <p:nvSpPr>
          <p:cNvPr id="6" name="TextBox 5">
            <a:extLst>
              <a:ext uri="{FF2B5EF4-FFF2-40B4-BE49-F238E27FC236}">
                <a16:creationId xmlns:a16="http://schemas.microsoft.com/office/drawing/2014/main" id="{47D83E4B-075C-1504-C477-FE8A2073A4C7}"/>
              </a:ext>
            </a:extLst>
          </p:cNvPr>
          <p:cNvSpPr txBox="1"/>
          <p:nvPr/>
        </p:nvSpPr>
        <p:spPr>
          <a:xfrm>
            <a:off x="4072822" y="1946847"/>
            <a:ext cx="3318578" cy="278864"/>
          </a:xfrm>
          <a:prstGeom prst="rect">
            <a:avLst/>
          </a:prstGeom>
          <a:noFill/>
          <a:ln>
            <a:solidFill>
              <a:schemeClr val="tx1"/>
            </a:solidFill>
          </a:ln>
        </p:spPr>
        <p:txBody>
          <a:bodyPr wrap="square">
            <a:spAutoFit/>
          </a:bodyPr>
          <a:lstStyle/>
          <a:p>
            <a:r>
              <a:rPr lang="en-US" sz="1200" b="1" i="0" u="none" strike="noStrike" baseline="0" dirty="0">
                <a:latin typeface="Century Gothic" panose="020B0502020202020204" pitchFamily="34" charset="0"/>
              </a:rPr>
              <a:t>Image Title (Century Gothic 12pt BOLD)</a:t>
            </a:r>
          </a:p>
        </p:txBody>
      </p:sp>
      <p:sp>
        <p:nvSpPr>
          <p:cNvPr id="7" name="TextBox 6">
            <a:extLst>
              <a:ext uri="{FF2B5EF4-FFF2-40B4-BE49-F238E27FC236}">
                <a16:creationId xmlns:a16="http://schemas.microsoft.com/office/drawing/2014/main" id="{128203AF-4A53-C218-1FE1-5B2018C5B82C}"/>
              </a:ext>
            </a:extLst>
          </p:cNvPr>
          <p:cNvSpPr txBox="1"/>
          <p:nvPr/>
        </p:nvSpPr>
        <p:spPr>
          <a:xfrm>
            <a:off x="4269236" y="3561521"/>
            <a:ext cx="2737553"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Image Description</a:t>
            </a:r>
          </a:p>
          <a:p>
            <a:r>
              <a:rPr lang="en-US" sz="900" b="0" i="0" u="none" strike="noStrike" baseline="0" dirty="0">
                <a:latin typeface="Century Gothic" panose="020B0502020202020204" pitchFamily="34" charset="0"/>
              </a:rPr>
              <a:t>Details about the images can go here. Rearrange images and text that best describe your project.</a:t>
            </a:r>
          </a:p>
        </p:txBody>
      </p:sp>
      <p:sp>
        <p:nvSpPr>
          <p:cNvPr id="8" name="Rectangle 7">
            <a:extLst>
              <a:ext uri="{FF2B5EF4-FFF2-40B4-BE49-F238E27FC236}">
                <a16:creationId xmlns:a16="http://schemas.microsoft.com/office/drawing/2014/main" id="{71C41838-7FDC-DBAF-2FD7-D47B1E6F6E55}"/>
              </a:ext>
            </a:extLst>
          </p:cNvPr>
          <p:cNvSpPr/>
          <p:nvPr/>
        </p:nvSpPr>
        <p:spPr>
          <a:xfrm>
            <a:off x="409891" y="1948043"/>
            <a:ext cx="3393986" cy="251037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0DC30E5-B1D4-CC6A-39ED-936261C1DDD2}"/>
              </a:ext>
            </a:extLst>
          </p:cNvPr>
          <p:cNvSpPr txBox="1"/>
          <p:nvPr/>
        </p:nvSpPr>
        <p:spPr>
          <a:xfrm>
            <a:off x="2731998" y="1964646"/>
            <a:ext cx="961233" cy="430887"/>
          </a:xfrm>
          <a:prstGeom prst="rect">
            <a:avLst/>
          </a:prstGeom>
          <a:noFill/>
        </p:spPr>
        <p:txBody>
          <a:bodyPr wrap="square" rtlCol="0">
            <a:spAutoFit/>
          </a:bodyPr>
          <a:lstStyle/>
          <a:p>
            <a:pPr algn="r"/>
            <a:r>
              <a:rPr lang="en-US" sz="1100" b="1" dirty="0">
                <a:latin typeface="Century Gothic" panose="020B0502020202020204" pitchFamily="34" charset="0"/>
              </a:rPr>
              <a:t>Image size</a:t>
            </a:r>
          </a:p>
          <a:p>
            <a:pPr algn="r"/>
            <a:r>
              <a:rPr lang="en-US" sz="1100" b="1" dirty="0">
                <a:latin typeface="Century Gothic" panose="020B0502020202020204" pitchFamily="34" charset="0"/>
              </a:rPr>
              <a:t>2.75 x 3.71</a:t>
            </a:r>
          </a:p>
        </p:txBody>
      </p:sp>
      <p:sp>
        <p:nvSpPr>
          <p:cNvPr id="10" name="TextBox 9">
            <a:extLst>
              <a:ext uri="{FF2B5EF4-FFF2-40B4-BE49-F238E27FC236}">
                <a16:creationId xmlns:a16="http://schemas.microsoft.com/office/drawing/2014/main" id="{9D5E1F3D-2266-8836-1B75-F1704F739251}"/>
              </a:ext>
            </a:extLst>
          </p:cNvPr>
          <p:cNvSpPr txBox="1"/>
          <p:nvPr/>
        </p:nvSpPr>
        <p:spPr>
          <a:xfrm>
            <a:off x="409891" y="1971967"/>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11" name="TextBox 10">
            <a:extLst>
              <a:ext uri="{FF2B5EF4-FFF2-40B4-BE49-F238E27FC236}">
                <a16:creationId xmlns:a16="http://schemas.microsoft.com/office/drawing/2014/main" id="{90B8026E-F990-0052-4D1D-08E770F88671}"/>
              </a:ext>
            </a:extLst>
          </p:cNvPr>
          <p:cNvSpPr txBox="1"/>
          <p:nvPr/>
        </p:nvSpPr>
        <p:spPr>
          <a:xfrm>
            <a:off x="328522" y="5390757"/>
            <a:ext cx="7062878" cy="4248542"/>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12" name="TextBox 11">
            <a:extLst>
              <a:ext uri="{FF2B5EF4-FFF2-40B4-BE49-F238E27FC236}">
                <a16:creationId xmlns:a16="http://schemas.microsoft.com/office/drawing/2014/main" id="{902C9F22-27E7-31D6-B932-2F35F815A271}"/>
              </a:ext>
            </a:extLst>
          </p:cNvPr>
          <p:cNvSpPr txBox="1"/>
          <p:nvPr/>
        </p:nvSpPr>
        <p:spPr>
          <a:xfrm>
            <a:off x="480656" y="6040363"/>
            <a:ext cx="2737553"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paragraphs when necessary to make it easier for people to read.</a:t>
            </a:r>
            <a:endParaRPr lang="en-US" sz="1200" b="1" i="0" u="none" strike="noStrike" baseline="0" dirty="0">
              <a:latin typeface="Century Gothic" panose="020B0502020202020204" pitchFamily="34" charset="0"/>
            </a:endParaRPr>
          </a:p>
        </p:txBody>
      </p:sp>
      <p:sp>
        <p:nvSpPr>
          <p:cNvPr id="13" name="TextBox 12">
            <a:extLst>
              <a:ext uri="{FF2B5EF4-FFF2-40B4-BE49-F238E27FC236}">
                <a16:creationId xmlns:a16="http://schemas.microsoft.com/office/drawing/2014/main" id="{D14B59F1-8AF7-8DD7-600B-C124B210916B}"/>
              </a:ext>
            </a:extLst>
          </p:cNvPr>
          <p:cNvSpPr txBox="1"/>
          <p:nvPr/>
        </p:nvSpPr>
        <p:spPr>
          <a:xfrm>
            <a:off x="627566" y="2577885"/>
            <a:ext cx="2813329" cy="1708160"/>
          </a:xfrm>
          <a:prstGeom prst="rect">
            <a:avLst/>
          </a:prstGeom>
          <a:solidFill>
            <a:schemeClr val="bg1"/>
          </a:solidFill>
          <a:ln w="25400">
            <a:solidFill>
              <a:srgbClr val="FF0000"/>
            </a:solidFill>
          </a:ln>
        </p:spPr>
        <p:txBody>
          <a:bodyPr wrap="square" rtlCol="0">
            <a:sp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latin typeface="Century Gothic" panose="020B0502020202020204" pitchFamily="34" charset="0"/>
                <a:ea typeface="Times New Roman" panose="02020603050405020304" pitchFamily="18" charset="0"/>
              </a:rPr>
              <a:t>C</a:t>
            </a:r>
            <a:r>
              <a:rPr lang="en-US" sz="900" dirty="0">
                <a:solidFill>
                  <a:srgbClr val="000000"/>
                </a:solidFill>
                <a:effectLst/>
                <a:latin typeface="Century Gothic" panose="020B0502020202020204" pitchFamily="34" charset="0"/>
                <a:ea typeface="Times New Roman" panose="02020603050405020304" pitchFamily="18" charset="0"/>
              </a:rPr>
              <a:t>an be either Project Website Image or a clear, easy to understand graphic/map that encapsulates your project work.</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Select the placeholder box.</a:t>
            </a:r>
          </a:p>
          <a:p>
            <a:r>
              <a:rPr lang="en-US" sz="900" dirty="0">
                <a:solidFill>
                  <a:srgbClr val="000000"/>
                </a:solidFill>
                <a:latin typeface="Century Gothic" panose="020B0502020202020204" pitchFamily="34" charset="0"/>
              </a:rPr>
              <a:t>Right-Click and select </a:t>
            </a:r>
            <a:r>
              <a:rPr lang="en-US" sz="900" b="1" dirty="0">
                <a:solidFill>
                  <a:srgbClr val="000000"/>
                </a:solidFill>
                <a:latin typeface="Century Gothic" panose="020B0502020202020204" pitchFamily="34" charset="0"/>
              </a:rPr>
              <a:t>Format Picture</a:t>
            </a:r>
            <a:r>
              <a:rPr lang="en-US" sz="900" dirty="0">
                <a:solidFill>
                  <a:srgbClr val="000000"/>
                </a:solidFill>
                <a:latin typeface="Century Gothic" panose="020B0502020202020204" pitchFamily="34" charset="0"/>
              </a:rPr>
              <a:t>.</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Fill &amp; Line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Fill</a:t>
            </a:r>
            <a:r>
              <a:rPr lang="en-US" sz="900" dirty="0">
                <a:solidFill>
                  <a:srgbClr val="000000"/>
                </a:solidFill>
                <a:latin typeface="Century Gothic" panose="020B0502020202020204" pitchFamily="34" charset="0"/>
              </a:rPr>
              <a:t> – </a:t>
            </a:r>
            <a:r>
              <a:rPr lang="en-US" sz="900" b="1" dirty="0">
                <a:solidFill>
                  <a:srgbClr val="000000"/>
                </a:solidFill>
                <a:latin typeface="Century Gothic" panose="020B0502020202020204" pitchFamily="34" charset="0"/>
              </a:rPr>
              <a:t>Picture or Texture Fill</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a:p>
            <a:r>
              <a:rPr lang="en-US" sz="900" dirty="0">
                <a:solidFill>
                  <a:srgbClr val="000000"/>
                </a:solidFill>
                <a:latin typeface="Century Gothic" panose="020B0502020202020204" pitchFamily="34" charset="0"/>
              </a:rPr>
              <a:t>Select </a:t>
            </a:r>
            <a:r>
              <a:rPr lang="en-US" sz="900" b="1" dirty="0">
                <a:solidFill>
                  <a:srgbClr val="000000"/>
                </a:solidFill>
                <a:latin typeface="Century Gothic" panose="020B0502020202020204" pitchFamily="34" charset="0"/>
              </a:rPr>
              <a:t>Insert</a:t>
            </a:r>
            <a:r>
              <a:rPr lang="en-US" sz="900" dirty="0">
                <a:solidFill>
                  <a:srgbClr val="000000"/>
                </a:solidFill>
                <a:latin typeface="Century Gothic" panose="020B0502020202020204" pitchFamily="34" charset="0"/>
              </a:rPr>
              <a:t> below </a:t>
            </a:r>
            <a:r>
              <a:rPr lang="en-US" sz="900" b="1" dirty="0">
                <a:solidFill>
                  <a:srgbClr val="000000"/>
                </a:solidFill>
                <a:latin typeface="Century Gothic" panose="020B0502020202020204" pitchFamily="34" charset="0"/>
              </a:rPr>
              <a:t>Picture Source</a:t>
            </a:r>
            <a:r>
              <a:rPr lang="en-US" sz="900" dirty="0">
                <a:solidFill>
                  <a:srgbClr val="000000"/>
                </a:solidFill>
                <a:latin typeface="Century Gothic" panose="020B0502020202020204" pitchFamily="34" charset="0"/>
              </a:rPr>
              <a:t>.</a:t>
            </a:r>
          </a:p>
          <a:p>
            <a:r>
              <a:rPr lang="en-US" sz="900" dirty="0">
                <a:solidFill>
                  <a:srgbClr val="000000"/>
                </a:solidFill>
                <a:latin typeface="Century Gothic" panose="020B0502020202020204" pitchFamily="34" charset="0"/>
              </a:rPr>
              <a:t>Select </a:t>
            </a:r>
            <a:r>
              <a:rPr lang="en-US" sz="900" b="1" dirty="0">
                <a:solidFill>
                  <a:srgbClr val="000000"/>
                </a:solidFill>
                <a:latin typeface="Century Gothic" panose="020B0502020202020204" pitchFamily="34" charset="0"/>
              </a:rPr>
              <a:t>From File</a:t>
            </a:r>
            <a:r>
              <a:rPr lang="en-US" sz="900" dirty="0">
                <a:solidFill>
                  <a:srgbClr val="000000"/>
                </a:solidFill>
                <a:latin typeface="Century Gothic" panose="020B0502020202020204" pitchFamily="34" charset="0"/>
              </a:rPr>
              <a:t> and choose the image you’d like to use.</a:t>
            </a:r>
            <a:endParaRPr lang="en-US" sz="900" b="1" dirty="0">
              <a:latin typeface="Century Gothic" panose="020B0502020202020204" pitchFamily="34" charset="0"/>
            </a:endParaRPr>
          </a:p>
        </p:txBody>
      </p:sp>
      <p:sp>
        <p:nvSpPr>
          <p:cNvPr id="14" name="TextBox 13">
            <a:extLst>
              <a:ext uri="{FF2B5EF4-FFF2-40B4-BE49-F238E27FC236}">
                <a16:creationId xmlns:a16="http://schemas.microsoft.com/office/drawing/2014/main" id="{DE79B30D-8E63-5D4D-4468-A20EA0DAB545}"/>
              </a:ext>
            </a:extLst>
          </p:cNvPr>
          <p:cNvSpPr txBox="1"/>
          <p:nvPr/>
        </p:nvSpPr>
        <p:spPr>
          <a:xfrm>
            <a:off x="480656" y="6961686"/>
            <a:ext cx="2960239" cy="1277273"/>
          </a:xfrm>
          <a:prstGeom prst="rect">
            <a:avLst/>
          </a:prstGeom>
          <a:solidFill>
            <a:schemeClr val="bg1"/>
          </a:solidFill>
          <a:ln w="25400">
            <a:solidFill>
              <a:srgbClr val="FF0000"/>
            </a:solidFill>
          </a:ln>
        </p:spPr>
        <p:txBody>
          <a:bodyPr wrap="square" rtlCol="0">
            <a:spAutoFit/>
          </a:bodyPr>
          <a:lstStyle/>
          <a:p>
            <a:pPr algn="l"/>
            <a:r>
              <a:rPr lang="en-US" sz="1100" b="1" dirty="0">
                <a:latin typeface="Century Gothic" panose="020B0502020202020204" pitchFamily="34" charset="0"/>
              </a:rPr>
              <a:t>NOTE: </a:t>
            </a:r>
            <a:r>
              <a:rPr lang="en-US" sz="1100" b="0" dirty="0">
                <a:latin typeface="Century Gothic" panose="020B0502020202020204" pitchFamily="34" charset="0"/>
              </a:rPr>
              <a:t>Remove </a:t>
            </a:r>
            <a:r>
              <a:rPr lang="en-US" sz="1100" b="1" dirty="0">
                <a:latin typeface="Century Gothic" panose="020B0502020202020204" pitchFamily="34" charset="0"/>
              </a:rPr>
              <a:t>Text/Image Box Outlines </a:t>
            </a:r>
            <a:r>
              <a:rPr lang="en-US" sz="1100" b="0" dirty="0">
                <a:latin typeface="Century Gothic" panose="020B0502020202020204" pitchFamily="34" charset="0"/>
              </a:rPr>
              <a:t>after you have added your content.</a:t>
            </a:r>
          </a:p>
          <a:p>
            <a:pPr algn="l"/>
            <a:endParaRPr lang="en-US" sz="1100" b="0" dirty="0">
              <a:latin typeface="Century Gothic" panose="020B0502020202020204" pitchFamily="34" charset="0"/>
            </a:endParaRPr>
          </a:p>
          <a:p>
            <a:pPr algn="l"/>
            <a:r>
              <a:rPr lang="en-US" sz="1100" b="0" dirty="0">
                <a:latin typeface="Century Gothic" panose="020B0502020202020204" pitchFamily="34" charset="0"/>
              </a:rPr>
              <a:t>To Remove the Text/Image Box Outline:</a:t>
            </a:r>
          </a:p>
          <a:p>
            <a:pPr algn="l"/>
            <a:r>
              <a:rPr lang="en-US" sz="1100" b="0" dirty="0">
                <a:latin typeface="Century Gothic" panose="020B0502020202020204" pitchFamily="34" charset="0"/>
              </a:rPr>
              <a:t>Select the Text/Image Box.</a:t>
            </a:r>
          </a:p>
          <a:p>
            <a:pPr algn="l"/>
            <a:r>
              <a:rPr lang="en-US" sz="1100" b="0" dirty="0">
                <a:latin typeface="Century Gothic" panose="020B0502020202020204" pitchFamily="34" charset="0"/>
              </a:rPr>
              <a:t>At the top in the Ribbon, Select </a:t>
            </a:r>
            <a:r>
              <a:rPr lang="en-US" sz="1100" b="1" dirty="0">
                <a:latin typeface="Century Gothic" panose="020B0502020202020204" pitchFamily="34" charset="0"/>
              </a:rPr>
              <a:t>Shape Format </a:t>
            </a:r>
            <a:r>
              <a:rPr lang="en-US" sz="1100" b="0" dirty="0">
                <a:latin typeface="Century Gothic" panose="020B0502020202020204" pitchFamily="34" charset="0"/>
              </a:rPr>
              <a:t>– </a:t>
            </a:r>
            <a:r>
              <a:rPr lang="en-US" sz="1100" b="1" dirty="0">
                <a:latin typeface="Century Gothic" panose="020B0502020202020204" pitchFamily="34" charset="0"/>
              </a:rPr>
              <a:t>Shape Outline </a:t>
            </a:r>
            <a:r>
              <a:rPr lang="en-US" sz="1100" b="0" dirty="0">
                <a:latin typeface="Century Gothic" panose="020B0502020202020204" pitchFamily="34" charset="0"/>
              </a:rPr>
              <a:t>– </a:t>
            </a:r>
            <a:r>
              <a:rPr lang="en-US" sz="1100" b="1" dirty="0">
                <a:latin typeface="Century Gothic" panose="020B0502020202020204" pitchFamily="34" charset="0"/>
              </a:rPr>
              <a:t>No Outline</a:t>
            </a:r>
          </a:p>
        </p:txBody>
      </p:sp>
      <p:sp>
        <p:nvSpPr>
          <p:cNvPr id="15" name="TextBox 14">
            <a:extLst>
              <a:ext uri="{FF2B5EF4-FFF2-40B4-BE49-F238E27FC236}">
                <a16:creationId xmlns:a16="http://schemas.microsoft.com/office/drawing/2014/main" id="{419F0079-1E7A-38C8-159F-E3CBC9942971}"/>
              </a:ext>
            </a:extLst>
          </p:cNvPr>
          <p:cNvSpPr txBox="1"/>
          <p:nvPr/>
        </p:nvSpPr>
        <p:spPr>
          <a:xfrm>
            <a:off x="4072822" y="6026157"/>
            <a:ext cx="2737553" cy="815608"/>
          </a:xfrm>
          <a:prstGeom prst="rect">
            <a:avLst/>
          </a:prstGeom>
          <a:solidFill>
            <a:schemeClr val="bg1"/>
          </a:solidFill>
          <a:ln w="25400">
            <a:solidFill>
              <a:srgbClr val="FF0000"/>
            </a:solidFill>
          </a:ln>
        </p:spPr>
        <p:txBody>
          <a:bodyPr wrap="square" rtlCol="0">
            <a:spAutoFit/>
          </a:bodyPr>
          <a:lstStyle/>
          <a:p>
            <a:r>
              <a:rPr lang="en-US" sz="1400" b="1" dirty="0"/>
              <a:t>Text Size for Short &amp; Full Title</a:t>
            </a:r>
          </a:p>
          <a:p>
            <a:r>
              <a:rPr lang="en-US" sz="1100" dirty="0"/>
              <a:t>Short Title: Century Gothic, 16 pt., BOLD </a:t>
            </a:r>
          </a:p>
          <a:p>
            <a:r>
              <a:rPr lang="en-US" sz="1100" dirty="0"/>
              <a:t>Full Title: Century Gothic, 16 pt.</a:t>
            </a:r>
          </a:p>
          <a:p>
            <a:r>
              <a:rPr lang="en-US" sz="1100" dirty="0"/>
              <a:t>Case: Capitalize Each Word</a:t>
            </a:r>
          </a:p>
        </p:txBody>
      </p:sp>
      <p:sp>
        <p:nvSpPr>
          <p:cNvPr id="18" name="Rectangle 17">
            <a:extLst>
              <a:ext uri="{FF2B5EF4-FFF2-40B4-BE49-F238E27FC236}">
                <a16:creationId xmlns:a16="http://schemas.microsoft.com/office/drawing/2014/main" id="{4398702A-2B26-A323-6BC4-3D7E5C798282}"/>
              </a:ext>
            </a:extLst>
          </p:cNvPr>
          <p:cNvSpPr/>
          <p:nvPr/>
        </p:nvSpPr>
        <p:spPr>
          <a:xfrm>
            <a:off x="370702" y="1943100"/>
            <a:ext cx="7030996" cy="76962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D147463-3B30-5F06-7904-A1DFEF34FB2D}"/>
              </a:ext>
            </a:extLst>
          </p:cNvPr>
          <p:cNvSpPr txBox="1"/>
          <p:nvPr/>
        </p:nvSpPr>
        <p:spPr>
          <a:xfrm>
            <a:off x="2225756" y="8640489"/>
            <a:ext cx="3156242" cy="738664"/>
          </a:xfrm>
          <a:prstGeom prst="rect">
            <a:avLst/>
          </a:prstGeom>
          <a:solidFill>
            <a:schemeClr val="accent2">
              <a:lumMod val="60000"/>
              <a:lumOff val="40000"/>
            </a:schemeClr>
          </a:solidFill>
          <a:ln w="25400">
            <a:solidFill>
              <a:srgbClr val="FF0000"/>
            </a:solidFill>
          </a:ln>
        </p:spPr>
        <p:txBody>
          <a:bodyPr wrap="square" rtlCol="0">
            <a:spAutoFit/>
          </a:bodyPr>
          <a:lstStyle/>
          <a:p>
            <a:r>
              <a:rPr lang="en-US" sz="1400" b="1" dirty="0"/>
              <a:t>Make sure all images and text stays within the dotted guidelines! (Delete guidelines after completing your poster)</a:t>
            </a:r>
            <a:endParaRPr lang="en-US" sz="1100" dirty="0"/>
          </a:p>
        </p:txBody>
      </p:sp>
    </p:spTree>
    <p:extLst>
      <p:ext uri="{BB962C8B-B14F-4D97-AF65-F5344CB8AC3E}">
        <p14:creationId xmlns:p14="http://schemas.microsoft.com/office/powerpoint/2010/main" val="39428602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234EAF-8DBC-98B4-4C91-53EFE396C288}"/>
              </a:ext>
            </a:extLst>
          </p:cNvPr>
          <p:cNvSpPr txBox="1"/>
          <p:nvPr/>
        </p:nvSpPr>
        <p:spPr>
          <a:xfrm>
            <a:off x="852247" y="4577723"/>
            <a:ext cx="6319489" cy="298603"/>
          </a:xfrm>
          <a:prstGeom prst="rect">
            <a:avLst/>
          </a:prstGeom>
          <a:noFill/>
          <a:ln>
            <a:noFill/>
          </a:ln>
        </p:spPr>
        <p:txBody>
          <a:bodyPr wrap="square" rtlCol="0">
            <a:noAutofit/>
          </a:bodyPr>
          <a:lstStyle/>
          <a:p>
            <a:pPr marL="0"/>
            <a:r>
              <a:rPr lang="en-US" sz="1600" b="1" dirty="0">
                <a:solidFill>
                  <a:srgbClr val="D36C32"/>
                </a:solidFill>
                <a:latin typeface="Century Gothic" panose="020B0502020202020204" pitchFamily="34" charset="0"/>
              </a:rPr>
              <a:t>Project Short Title</a:t>
            </a:r>
          </a:p>
        </p:txBody>
      </p:sp>
      <p:pic>
        <p:nvPicPr>
          <p:cNvPr id="3" name="Picture 2">
            <a:extLst>
              <a:ext uri="{FF2B5EF4-FFF2-40B4-BE49-F238E27FC236}">
                <a16:creationId xmlns:a16="http://schemas.microsoft.com/office/drawing/2014/main" id="{5615DD04-47DC-4AD2-8131-E0C6D7E642C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6759" y="4619208"/>
            <a:ext cx="475488" cy="475488"/>
          </a:xfrm>
          <a:prstGeom prst="rect">
            <a:avLst/>
          </a:prstGeom>
        </p:spPr>
      </p:pic>
      <p:sp>
        <p:nvSpPr>
          <p:cNvPr id="4" name="TextBox 3">
            <a:extLst>
              <a:ext uri="{FF2B5EF4-FFF2-40B4-BE49-F238E27FC236}">
                <a16:creationId xmlns:a16="http://schemas.microsoft.com/office/drawing/2014/main" id="{96B55F5E-901C-E8A1-51BE-0DF371C4194F}"/>
              </a:ext>
            </a:extLst>
          </p:cNvPr>
          <p:cNvSpPr txBox="1"/>
          <p:nvPr/>
        </p:nvSpPr>
        <p:spPr>
          <a:xfrm>
            <a:off x="852246" y="4854879"/>
            <a:ext cx="6319489" cy="239818"/>
          </a:xfrm>
          <a:prstGeom prst="rect">
            <a:avLst/>
          </a:prstGeom>
          <a:noFill/>
          <a:ln>
            <a:noFill/>
          </a:ln>
        </p:spPr>
        <p:txBody>
          <a:bodyPr wrap="square" rtlCol="0">
            <a:noAutofit/>
          </a:bodyPr>
          <a:lstStyle/>
          <a:p>
            <a:pPr marL="0"/>
            <a:r>
              <a:rPr lang="en-US" sz="1200" b="0" dirty="0">
                <a:solidFill>
                  <a:srgbClr val="D36C32"/>
                </a:solidFill>
                <a:latin typeface="Century Gothic" panose="020B0502020202020204" pitchFamily="34" charset="0"/>
              </a:rPr>
              <a:t>Project Full Title</a:t>
            </a:r>
            <a:endParaRPr lang="en-US" sz="1200" b="0" dirty="0">
              <a:solidFill>
                <a:srgbClr val="D36C32"/>
              </a:solidFill>
            </a:endParaRPr>
          </a:p>
        </p:txBody>
      </p:sp>
      <p:sp>
        <p:nvSpPr>
          <p:cNvPr id="5" name="Rectangle 4">
            <a:extLst>
              <a:ext uri="{FF2B5EF4-FFF2-40B4-BE49-F238E27FC236}">
                <a16:creationId xmlns:a16="http://schemas.microsoft.com/office/drawing/2014/main" id="{7AD15373-E645-3431-FA8A-FF4DBA79DA2E}"/>
              </a:ext>
            </a:extLst>
          </p:cNvPr>
          <p:cNvSpPr/>
          <p:nvPr/>
        </p:nvSpPr>
        <p:spPr>
          <a:xfrm>
            <a:off x="376759" y="1951391"/>
            <a:ext cx="5029200" cy="237744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302AFE8-AE33-8914-0A0C-263DC559F86A}"/>
              </a:ext>
            </a:extLst>
          </p:cNvPr>
          <p:cNvSpPr txBox="1"/>
          <p:nvPr/>
        </p:nvSpPr>
        <p:spPr>
          <a:xfrm>
            <a:off x="5512445" y="2679700"/>
            <a:ext cx="1878955" cy="1653173"/>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050" b="0" i="0" u="none" strike="noStrike" baseline="0" dirty="0">
              <a:latin typeface="Arial" panose="020B0604020202020204" pitchFamily="34" charset="0"/>
            </a:endParaRPr>
          </a:p>
          <a:p>
            <a:endParaRPr lang="en-US" sz="1050" b="0" i="0" u="none" strike="noStrike" baseline="0" dirty="0">
              <a:latin typeface="Arial" panose="020B0604020202020204" pitchFamily="34" charset="0"/>
            </a:endParaRPr>
          </a:p>
          <a:p>
            <a:endParaRPr lang="en-US" sz="1050" b="0" i="0" u="none" strike="noStrike" baseline="0" dirty="0">
              <a:latin typeface="Arial" panose="020B0604020202020204" pitchFamily="34" charset="0"/>
            </a:endParaRPr>
          </a:p>
        </p:txBody>
      </p:sp>
      <p:sp>
        <p:nvSpPr>
          <p:cNvPr id="7" name="TextBox 6">
            <a:extLst>
              <a:ext uri="{FF2B5EF4-FFF2-40B4-BE49-F238E27FC236}">
                <a16:creationId xmlns:a16="http://schemas.microsoft.com/office/drawing/2014/main" id="{54267BA1-FBEC-D3BF-387A-CAF02E53A386}"/>
              </a:ext>
            </a:extLst>
          </p:cNvPr>
          <p:cNvSpPr txBox="1"/>
          <p:nvPr/>
        </p:nvSpPr>
        <p:spPr>
          <a:xfrm>
            <a:off x="5512445" y="1962911"/>
            <a:ext cx="1878955" cy="631203"/>
          </a:xfrm>
          <a:prstGeom prst="rect">
            <a:avLst/>
          </a:prstGeom>
          <a:noFill/>
          <a:ln>
            <a:solidFill>
              <a:schemeClr val="tx1"/>
            </a:solidFill>
          </a:ln>
        </p:spPr>
        <p:txBody>
          <a:bodyPr wrap="square">
            <a:noAutofit/>
          </a:bodyPr>
          <a:lstStyle/>
          <a:p>
            <a:r>
              <a:rPr lang="en-US" sz="1200" b="1" i="0" u="none" strike="noStrike" baseline="0" dirty="0">
                <a:latin typeface="Century Gothic" panose="020B0502020202020204" pitchFamily="34" charset="0"/>
              </a:rPr>
              <a:t>Image Title</a:t>
            </a:r>
          </a:p>
          <a:p>
            <a:r>
              <a:rPr lang="en-US" sz="1200" b="1" i="0" u="none" strike="noStrike" baseline="0" dirty="0">
                <a:latin typeface="Century Gothic" panose="020B0502020202020204" pitchFamily="34" charset="0"/>
              </a:rPr>
              <a:t>(Century Gothic</a:t>
            </a:r>
          </a:p>
          <a:p>
            <a:r>
              <a:rPr lang="en-US" sz="1200" b="1" i="0" u="none" strike="noStrike" baseline="0" dirty="0">
                <a:latin typeface="Century Gothic" panose="020B0502020202020204" pitchFamily="34" charset="0"/>
              </a:rPr>
              <a:t>12pt BOLD)</a:t>
            </a:r>
          </a:p>
        </p:txBody>
      </p:sp>
      <p:sp>
        <p:nvSpPr>
          <p:cNvPr id="8" name="TextBox 7">
            <a:extLst>
              <a:ext uri="{FF2B5EF4-FFF2-40B4-BE49-F238E27FC236}">
                <a16:creationId xmlns:a16="http://schemas.microsoft.com/office/drawing/2014/main" id="{F33A0BF5-D75F-9DAF-49BB-6A841C8BE078}"/>
              </a:ext>
            </a:extLst>
          </p:cNvPr>
          <p:cNvSpPr txBox="1"/>
          <p:nvPr/>
        </p:nvSpPr>
        <p:spPr>
          <a:xfrm>
            <a:off x="5621594" y="3355663"/>
            <a:ext cx="1660656" cy="891625"/>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Image Description</a:t>
            </a:r>
          </a:p>
          <a:p>
            <a:r>
              <a:rPr lang="en-US" sz="900" b="0" i="0" u="none" strike="noStrike" baseline="0" dirty="0">
                <a:latin typeface="Century Gothic" panose="020B0502020202020204" pitchFamily="34" charset="0"/>
              </a:rPr>
              <a:t>Details about the images can go here. Rearrange images and text that best describe your project.</a:t>
            </a:r>
          </a:p>
        </p:txBody>
      </p:sp>
      <p:sp>
        <p:nvSpPr>
          <p:cNvPr id="9" name="TextBox 8">
            <a:extLst>
              <a:ext uri="{FF2B5EF4-FFF2-40B4-BE49-F238E27FC236}">
                <a16:creationId xmlns:a16="http://schemas.microsoft.com/office/drawing/2014/main" id="{F7E935A4-44BB-A8E9-56F2-69FBCB0AF1F7}"/>
              </a:ext>
            </a:extLst>
          </p:cNvPr>
          <p:cNvSpPr txBox="1"/>
          <p:nvPr/>
        </p:nvSpPr>
        <p:spPr>
          <a:xfrm>
            <a:off x="4477858" y="1964646"/>
            <a:ext cx="961233" cy="430887"/>
          </a:xfrm>
          <a:prstGeom prst="rect">
            <a:avLst/>
          </a:prstGeom>
          <a:noFill/>
        </p:spPr>
        <p:txBody>
          <a:bodyPr wrap="square" rtlCol="0">
            <a:spAutoFit/>
          </a:bodyPr>
          <a:lstStyle/>
          <a:p>
            <a:pPr algn="r"/>
            <a:r>
              <a:rPr lang="en-US" sz="1100" b="1" dirty="0">
                <a:latin typeface="Century Gothic" panose="020B0502020202020204" pitchFamily="34" charset="0"/>
              </a:rPr>
              <a:t>Image size</a:t>
            </a:r>
          </a:p>
          <a:p>
            <a:pPr algn="r"/>
            <a:r>
              <a:rPr lang="en-US" sz="1100" b="1" dirty="0">
                <a:latin typeface="Century Gothic" panose="020B0502020202020204" pitchFamily="34" charset="0"/>
              </a:rPr>
              <a:t>2.6 x 5.5</a:t>
            </a:r>
          </a:p>
        </p:txBody>
      </p:sp>
      <p:sp>
        <p:nvSpPr>
          <p:cNvPr id="10" name="TextBox 9">
            <a:extLst>
              <a:ext uri="{FF2B5EF4-FFF2-40B4-BE49-F238E27FC236}">
                <a16:creationId xmlns:a16="http://schemas.microsoft.com/office/drawing/2014/main" id="{2220D376-6D1A-3C4C-DD94-9CC863D4D7E5}"/>
              </a:ext>
            </a:extLst>
          </p:cNvPr>
          <p:cNvSpPr txBox="1"/>
          <p:nvPr/>
        </p:nvSpPr>
        <p:spPr>
          <a:xfrm>
            <a:off x="409891" y="1971967"/>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11" name="TextBox 10">
            <a:extLst>
              <a:ext uri="{FF2B5EF4-FFF2-40B4-BE49-F238E27FC236}">
                <a16:creationId xmlns:a16="http://schemas.microsoft.com/office/drawing/2014/main" id="{23EF4D67-C6EF-B638-B80F-7128EEDFECC1}"/>
              </a:ext>
            </a:extLst>
          </p:cNvPr>
          <p:cNvSpPr txBox="1"/>
          <p:nvPr/>
        </p:nvSpPr>
        <p:spPr>
          <a:xfrm>
            <a:off x="490150" y="2623856"/>
            <a:ext cx="4119950" cy="1569660"/>
          </a:xfrm>
          <a:prstGeom prst="rect">
            <a:avLst/>
          </a:prstGeom>
          <a:solidFill>
            <a:schemeClr val="bg1"/>
          </a:solidFill>
          <a:ln w="25400">
            <a:solidFill>
              <a:srgbClr val="FF0000"/>
            </a:solidFill>
          </a:ln>
        </p:spPr>
        <p:txBody>
          <a:bodyPr wrap="square" rtlCol="0">
            <a:sp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latin typeface="Century Gothic" panose="020B0502020202020204" pitchFamily="34" charset="0"/>
                <a:ea typeface="Times New Roman" panose="02020603050405020304" pitchFamily="18" charset="0"/>
              </a:rPr>
              <a:t>C</a:t>
            </a:r>
            <a:r>
              <a:rPr lang="en-US" sz="900" dirty="0">
                <a:solidFill>
                  <a:srgbClr val="000000"/>
                </a:solidFill>
                <a:effectLst/>
                <a:latin typeface="Century Gothic" panose="020B0502020202020204" pitchFamily="34" charset="0"/>
                <a:ea typeface="Times New Roman" panose="02020603050405020304" pitchFamily="18" charset="0"/>
              </a:rPr>
              <a:t>an be either Project Website Image or a clear, easy to understand graphic/map that encapsulates your project work.</a:t>
            </a:r>
          </a:p>
          <a:p>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Select the placeholder box.</a:t>
            </a:r>
          </a:p>
          <a:p>
            <a:r>
              <a:rPr lang="en-US" sz="900" dirty="0">
                <a:solidFill>
                  <a:srgbClr val="000000"/>
                </a:solidFill>
                <a:latin typeface="Century Gothic" panose="020B0502020202020204" pitchFamily="34" charset="0"/>
              </a:rPr>
              <a:t>Right-Click and select </a:t>
            </a:r>
            <a:r>
              <a:rPr lang="en-US" sz="900" b="1" dirty="0">
                <a:solidFill>
                  <a:srgbClr val="000000"/>
                </a:solidFill>
                <a:latin typeface="Century Gothic" panose="020B0502020202020204" pitchFamily="34" charset="0"/>
              </a:rPr>
              <a:t>Format Picture</a:t>
            </a:r>
            <a:r>
              <a:rPr lang="en-US" sz="900" dirty="0">
                <a:solidFill>
                  <a:srgbClr val="000000"/>
                </a:solidFill>
                <a:latin typeface="Century Gothic" panose="020B0502020202020204" pitchFamily="34" charset="0"/>
              </a:rPr>
              <a:t>.</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Fill &amp; Line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Fill</a:t>
            </a:r>
            <a:r>
              <a:rPr lang="en-US" sz="900" dirty="0">
                <a:solidFill>
                  <a:srgbClr val="000000"/>
                </a:solidFill>
                <a:latin typeface="Century Gothic" panose="020B0502020202020204" pitchFamily="34" charset="0"/>
              </a:rPr>
              <a:t> – </a:t>
            </a:r>
            <a:r>
              <a:rPr lang="en-US" sz="900" b="1" dirty="0">
                <a:solidFill>
                  <a:srgbClr val="000000"/>
                </a:solidFill>
                <a:latin typeface="Century Gothic" panose="020B0502020202020204" pitchFamily="34" charset="0"/>
              </a:rPr>
              <a:t>Picture or Texture Fill</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a:p>
            <a:r>
              <a:rPr lang="en-US" sz="900" dirty="0">
                <a:solidFill>
                  <a:srgbClr val="000000"/>
                </a:solidFill>
                <a:latin typeface="Century Gothic" panose="020B0502020202020204" pitchFamily="34" charset="0"/>
              </a:rPr>
              <a:t>Select </a:t>
            </a:r>
            <a:r>
              <a:rPr lang="en-US" sz="900" b="1" dirty="0">
                <a:solidFill>
                  <a:srgbClr val="000000"/>
                </a:solidFill>
                <a:latin typeface="Century Gothic" panose="020B0502020202020204" pitchFamily="34" charset="0"/>
              </a:rPr>
              <a:t>Insert</a:t>
            </a:r>
            <a:r>
              <a:rPr lang="en-US" sz="900" dirty="0">
                <a:solidFill>
                  <a:srgbClr val="000000"/>
                </a:solidFill>
                <a:latin typeface="Century Gothic" panose="020B0502020202020204" pitchFamily="34" charset="0"/>
              </a:rPr>
              <a:t> below </a:t>
            </a:r>
            <a:r>
              <a:rPr lang="en-US" sz="900" b="1" dirty="0">
                <a:solidFill>
                  <a:srgbClr val="000000"/>
                </a:solidFill>
                <a:latin typeface="Century Gothic" panose="020B0502020202020204" pitchFamily="34" charset="0"/>
              </a:rPr>
              <a:t>Picture Source</a:t>
            </a:r>
            <a:r>
              <a:rPr lang="en-US" sz="900" dirty="0">
                <a:solidFill>
                  <a:srgbClr val="000000"/>
                </a:solidFill>
                <a:latin typeface="Century Gothic" panose="020B0502020202020204" pitchFamily="34" charset="0"/>
              </a:rPr>
              <a:t>.</a:t>
            </a:r>
          </a:p>
          <a:p>
            <a:r>
              <a:rPr lang="en-US" sz="900" dirty="0">
                <a:solidFill>
                  <a:srgbClr val="000000"/>
                </a:solidFill>
                <a:latin typeface="Century Gothic" panose="020B0502020202020204" pitchFamily="34" charset="0"/>
              </a:rPr>
              <a:t>Select </a:t>
            </a:r>
            <a:r>
              <a:rPr lang="en-US" sz="900" b="1" dirty="0">
                <a:solidFill>
                  <a:srgbClr val="000000"/>
                </a:solidFill>
                <a:latin typeface="Century Gothic" panose="020B0502020202020204" pitchFamily="34" charset="0"/>
              </a:rPr>
              <a:t>From File</a:t>
            </a:r>
            <a:r>
              <a:rPr lang="en-US" sz="900" dirty="0">
                <a:solidFill>
                  <a:srgbClr val="000000"/>
                </a:solidFill>
                <a:latin typeface="Century Gothic" panose="020B0502020202020204" pitchFamily="34" charset="0"/>
              </a:rPr>
              <a:t> and choose the image you’d like to use.</a:t>
            </a:r>
            <a:endParaRPr lang="en-US" sz="900" b="1" dirty="0">
              <a:latin typeface="Century Gothic" panose="020B0502020202020204" pitchFamily="34" charset="0"/>
            </a:endParaRPr>
          </a:p>
        </p:txBody>
      </p:sp>
      <p:sp>
        <p:nvSpPr>
          <p:cNvPr id="12" name="TextBox 11">
            <a:extLst>
              <a:ext uri="{FF2B5EF4-FFF2-40B4-BE49-F238E27FC236}">
                <a16:creationId xmlns:a16="http://schemas.microsoft.com/office/drawing/2014/main" id="{2B69404E-7CD3-9486-EA97-6474F112AC4B}"/>
              </a:ext>
            </a:extLst>
          </p:cNvPr>
          <p:cNvSpPr txBox="1"/>
          <p:nvPr/>
        </p:nvSpPr>
        <p:spPr>
          <a:xfrm>
            <a:off x="328522" y="5390757"/>
            <a:ext cx="7062878" cy="4248542"/>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13" name="TextBox 12">
            <a:extLst>
              <a:ext uri="{FF2B5EF4-FFF2-40B4-BE49-F238E27FC236}">
                <a16:creationId xmlns:a16="http://schemas.microsoft.com/office/drawing/2014/main" id="{34D4CA82-121D-DD87-A012-98EDAB80B95D}"/>
              </a:ext>
            </a:extLst>
          </p:cNvPr>
          <p:cNvSpPr txBox="1"/>
          <p:nvPr/>
        </p:nvSpPr>
        <p:spPr>
          <a:xfrm>
            <a:off x="480656" y="6040363"/>
            <a:ext cx="2737553"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paragraphs when necessary to make it easier for people to read.</a:t>
            </a:r>
            <a:endParaRPr lang="en-US" sz="1200" b="1" i="0" u="none" strike="noStrike" baseline="0" dirty="0">
              <a:latin typeface="Century Gothic" panose="020B0502020202020204" pitchFamily="34" charset="0"/>
            </a:endParaRPr>
          </a:p>
        </p:txBody>
      </p:sp>
      <p:sp>
        <p:nvSpPr>
          <p:cNvPr id="14" name="TextBox 13">
            <a:extLst>
              <a:ext uri="{FF2B5EF4-FFF2-40B4-BE49-F238E27FC236}">
                <a16:creationId xmlns:a16="http://schemas.microsoft.com/office/drawing/2014/main" id="{76AE7CD6-5FF3-5C9F-F45D-776E7CC1F70B}"/>
              </a:ext>
            </a:extLst>
          </p:cNvPr>
          <p:cNvSpPr txBox="1"/>
          <p:nvPr/>
        </p:nvSpPr>
        <p:spPr>
          <a:xfrm>
            <a:off x="480656" y="6961686"/>
            <a:ext cx="2960239" cy="1277273"/>
          </a:xfrm>
          <a:prstGeom prst="rect">
            <a:avLst/>
          </a:prstGeom>
          <a:solidFill>
            <a:schemeClr val="bg1"/>
          </a:solidFill>
          <a:ln w="25400">
            <a:solidFill>
              <a:srgbClr val="FF0000"/>
            </a:solidFill>
          </a:ln>
        </p:spPr>
        <p:txBody>
          <a:bodyPr wrap="square" rtlCol="0">
            <a:spAutoFit/>
          </a:bodyPr>
          <a:lstStyle/>
          <a:p>
            <a:pPr algn="l"/>
            <a:r>
              <a:rPr lang="en-US" sz="1100" b="1" dirty="0">
                <a:latin typeface="Century Gothic" panose="020B0502020202020204" pitchFamily="34" charset="0"/>
              </a:rPr>
              <a:t>NOTE: </a:t>
            </a:r>
            <a:r>
              <a:rPr lang="en-US" sz="1100" b="0" dirty="0">
                <a:latin typeface="Century Gothic" panose="020B0502020202020204" pitchFamily="34" charset="0"/>
              </a:rPr>
              <a:t>Remove </a:t>
            </a:r>
            <a:r>
              <a:rPr lang="en-US" sz="1100" b="1" dirty="0">
                <a:latin typeface="Century Gothic" panose="020B0502020202020204" pitchFamily="34" charset="0"/>
              </a:rPr>
              <a:t>Text/Image Box Outlines </a:t>
            </a:r>
            <a:r>
              <a:rPr lang="en-US" sz="1100" b="0" dirty="0">
                <a:latin typeface="Century Gothic" panose="020B0502020202020204" pitchFamily="34" charset="0"/>
              </a:rPr>
              <a:t>after you have added your content.</a:t>
            </a:r>
          </a:p>
          <a:p>
            <a:pPr algn="l"/>
            <a:endParaRPr lang="en-US" sz="1100" b="0" dirty="0">
              <a:latin typeface="Century Gothic" panose="020B0502020202020204" pitchFamily="34" charset="0"/>
            </a:endParaRPr>
          </a:p>
          <a:p>
            <a:pPr algn="l"/>
            <a:r>
              <a:rPr lang="en-US" sz="1100" b="0" dirty="0">
                <a:latin typeface="Century Gothic" panose="020B0502020202020204" pitchFamily="34" charset="0"/>
              </a:rPr>
              <a:t>To Remove the Text/Image Box Outline:</a:t>
            </a:r>
          </a:p>
          <a:p>
            <a:pPr algn="l"/>
            <a:r>
              <a:rPr lang="en-US" sz="1100" b="0" dirty="0">
                <a:latin typeface="Century Gothic" panose="020B0502020202020204" pitchFamily="34" charset="0"/>
              </a:rPr>
              <a:t>Select the Text/Image Box.</a:t>
            </a:r>
          </a:p>
          <a:p>
            <a:pPr algn="l"/>
            <a:r>
              <a:rPr lang="en-US" sz="1100" b="0" dirty="0">
                <a:latin typeface="Century Gothic" panose="020B0502020202020204" pitchFamily="34" charset="0"/>
              </a:rPr>
              <a:t>At the top in the Ribbon, Select </a:t>
            </a:r>
            <a:r>
              <a:rPr lang="en-US" sz="1100" b="1" dirty="0">
                <a:latin typeface="Century Gothic" panose="020B0502020202020204" pitchFamily="34" charset="0"/>
              </a:rPr>
              <a:t>Shape Format </a:t>
            </a:r>
            <a:r>
              <a:rPr lang="en-US" sz="1100" b="0" dirty="0">
                <a:latin typeface="Century Gothic" panose="020B0502020202020204" pitchFamily="34" charset="0"/>
              </a:rPr>
              <a:t>– </a:t>
            </a:r>
            <a:r>
              <a:rPr lang="en-US" sz="1100" b="1" dirty="0">
                <a:latin typeface="Century Gothic" panose="020B0502020202020204" pitchFamily="34" charset="0"/>
              </a:rPr>
              <a:t>Shape Outline </a:t>
            </a:r>
            <a:r>
              <a:rPr lang="en-US" sz="1100" b="0" dirty="0">
                <a:latin typeface="Century Gothic" panose="020B0502020202020204" pitchFamily="34" charset="0"/>
              </a:rPr>
              <a:t>– </a:t>
            </a:r>
            <a:r>
              <a:rPr lang="en-US" sz="1100" b="1" dirty="0">
                <a:latin typeface="Century Gothic" panose="020B0502020202020204" pitchFamily="34" charset="0"/>
              </a:rPr>
              <a:t>No Outline</a:t>
            </a:r>
          </a:p>
        </p:txBody>
      </p:sp>
      <p:sp>
        <p:nvSpPr>
          <p:cNvPr id="15" name="TextBox 14">
            <a:extLst>
              <a:ext uri="{FF2B5EF4-FFF2-40B4-BE49-F238E27FC236}">
                <a16:creationId xmlns:a16="http://schemas.microsoft.com/office/drawing/2014/main" id="{50A41BA5-2982-BA6C-5C7C-E5757D1D9D86}"/>
              </a:ext>
            </a:extLst>
          </p:cNvPr>
          <p:cNvSpPr txBox="1"/>
          <p:nvPr/>
        </p:nvSpPr>
        <p:spPr>
          <a:xfrm>
            <a:off x="4072822" y="6026157"/>
            <a:ext cx="2737553" cy="815608"/>
          </a:xfrm>
          <a:prstGeom prst="rect">
            <a:avLst/>
          </a:prstGeom>
          <a:solidFill>
            <a:schemeClr val="bg1"/>
          </a:solidFill>
          <a:ln w="25400">
            <a:solidFill>
              <a:srgbClr val="FF0000"/>
            </a:solidFill>
          </a:ln>
        </p:spPr>
        <p:txBody>
          <a:bodyPr wrap="square" rtlCol="0">
            <a:spAutoFit/>
          </a:bodyPr>
          <a:lstStyle/>
          <a:p>
            <a:r>
              <a:rPr lang="en-US" sz="1400" b="1" dirty="0"/>
              <a:t>Text Size for Short &amp; Full Title</a:t>
            </a:r>
          </a:p>
          <a:p>
            <a:r>
              <a:rPr lang="en-US" sz="1100" dirty="0"/>
              <a:t>Short Title: Century Gothic, 16 pt., BOLD </a:t>
            </a:r>
          </a:p>
          <a:p>
            <a:r>
              <a:rPr lang="en-US" sz="1100" dirty="0"/>
              <a:t>Full Title: Century Gothic, 16 pt.</a:t>
            </a:r>
          </a:p>
          <a:p>
            <a:r>
              <a:rPr lang="en-US" sz="1100" dirty="0"/>
              <a:t>Case: Capitalize Each Word</a:t>
            </a:r>
          </a:p>
        </p:txBody>
      </p:sp>
      <p:sp>
        <p:nvSpPr>
          <p:cNvPr id="18" name="Rectangle 17">
            <a:extLst>
              <a:ext uri="{FF2B5EF4-FFF2-40B4-BE49-F238E27FC236}">
                <a16:creationId xmlns:a16="http://schemas.microsoft.com/office/drawing/2014/main" id="{0B95627D-CF09-BB91-E358-1512E40CDF39}"/>
              </a:ext>
            </a:extLst>
          </p:cNvPr>
          <p:cNvSpPr/>
          <p:nvPr/>
        </p:nvSpPr>
        <p:spPr>
          <a:xfrm>
            <a:off x="370702" y="1943100"/>
            <a:ext cx="7030996" cy="76962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C707C73-7D11-5DEB-1A25-3B33C0CC8F83}"/>
              </a:ext>
            </a:extLst>
          </p:cNvPr>
          <p:cNvSpPr txBox="1"/>
          <p:nvPr/>
        </p:nvSpPr>
        <p:spPr>
          <a:xfrm>
            <a:off x="2225756" y="8640489"/>
            <a:ext cx="3156242" cy="738664"/>
          </a:xfrm>
          <a:prstGeom prst="rect">
            <a:avLst/>
          </a:prstGeom>
          <a:solidFill>
            <a:schemeClr val="accent2">
              <a:lumMod val="60000"/>
              <a:lumOff val="40000"/>
            </a:schemeClr>
          </a:solidFill>
          <a:ln w="25400">
            <a:solidFill>
              <a:srgbClr val="FF0000"/>
            </a:solidFill>
          </a:ln>
        </p:spPr>
        <p:txBody>
          <a:bodyPr wrap="square" rtlCol="0">
            <a:spAutoFit/>
          </a:bodyPr>
          <a:lstStyle/>
          <a:p>
            <a:r>
              <a:rPr lang="en-US" sz="1400" b="1" dirty="0"/>
              <a:t>Make sure all images and text stays within the dotted guidelines! (Delete guidelines after completing your poster)</a:t>
            </a:r>
            <a:endParaRPr lang="en-US" sz="1100" dirty="0"/>
          </a:p>
        </p:txBody>
      </p:sp>
    </p:spTree>
    <p:extLst>
      <p:ext uri="{BB962C8B-B14F-4D97-AF65-F5344CB8AC3E}">
        <p14:creationId xmlns:p14="http://schemas.microsoft.com/office/powerpoint/2010/main" val="28154227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3A2C32-AF81-DEE7-8E2B-EDBD9E36B20C}"/>
              </a:ext>
            </a:extLst>
          </p:cNvPr>
          <p:cNvSpPr txBox="1"/>
          <p:nvPr/>
        </p:nvSpPr>
        <p:spPr>
          <a:xfrm>
            <a:off x="212831" y="3091147"/>
            <a:ext cx="1954273" cy="325219"/>
          </a:xfrm>
          <a:prstGeom prst="rect">
            <a:avLst/>
          </a:prstGeom>
          <a:noFill/>
          <a:ln>
            <a:noFill/>
          </a:ln>
        </p:spPr>
        <p:txBody>
          <a:bodyPr wrap="square" rtlCol="0">
            <a:noAutofit/>
          </a:bodyPr>
          <a:lstStyle/>
          <a:p>
            <a:pPr marL="0"/>
            <a:endParaRPr lang="en-US" sz="1600" b="1" dirty="0">
              <a:solidFill>
                <a:srgbClr val="236F99"/>
              </a:solidFill>
              <a:latin typeface="Century Gothic" panose="020B0502020202020204" pitchFamily="34" charset="0"/>
            </a:endParaRPr>
          </a:p>
        </p:txBody>
      </p:sp>
      <p:sp>
        <p:nvSpPr>
          <p:cNvPr id="3" name="Text Placeholder 16">
            <a:extLst>
              <a:ext uri="{FF2B5EF4-FFF2-40B4-BE49-F238E27FC236}">
                <a16:creationId xmlns:a16="http://schemas.microsoft.com/office/drawing/2014/main" id="{30941BF8-E6A2-CDFA-DED5-E1D976663600}"/>
              </a:ext>
            </a:extLst>
          </p:cNvPr>
          <p:cNvSpPr txBox="1">
            <a:spLocks/>
          </p:cNvSpPr>
          <p:nvPr/>
        </p:nvSpPr>
        <p:spPr>
          <a:xfrm>
            <a:off x="342900" y="3195147"/>
            <a:ext cx="2935270" cy="1059434"/>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36C32"/>
                </a:solidFill>
                <a:effectLst/>
                <a:uLnTx/>
                <a:uFillTx/>
                <a:latin typeface="Century Gothic" panose="020B0502020202020204" pitchFamily="34" charset="0"/>
                <a:ea typeface="+mn-ea"/>
                <a:cs typeface="+mn-cs"/>
              </a:rPr>
              <a:t>Team Members</a:t>
            </a:r>
            <a:endParaRPr lang="en-US" sz="1000" b="1" dirty="0">
              <a:solidFill>
                <a:srgbClr val="D36C32"/>
              </a:solidFill>
              <a:latin typeface="Garamond" panose="02020404030301010803" pitchFamily="18" charset="0"/>
            </a:endParaRPr>
          </a:p>
          <a:p>
            <a:pPr algn="l">
              <a:lnSpc>
                <a:spcPct val="100000"/>
              </a:lnSpc>
              <a:spcBef>
                <a:spcPts val="0"/>
              </a:spcBef>
            </a:pPr>
            <a:r>
              <a:rPr lang="en-US" sz="1200" b="1" dirty="0">
                <a:solidFill>
                  <a:schemeClr val="tx1">
                    <a:lumMod val="75000"/>
                  </a:schemeClr>
                </a:solidFill>
                <a:latin typeface="Garamond" panose="02020404030301010803" pitchFamily="18" charset="0"/>
              </a:rPr>
              <a:t>Participant Name (Project Lead)</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tx1">
                    <a:lumMod val="75000"/>
                  </a:schemeClr>
                </a:solidFill>
                <a:latin typeface="Garamond" panose="02020404030301010803" pitchFamily="18" charset="0"/>
              </a:rPr>
              <a:t>Participant Name </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tx1">
                    <a:lumMod val="75000"/>
                  </a:schemeClr>
                </a:solidFill>
                <a:latin typeface="Garamond" panose="02020404030301010803" pitchFamily="18" charset="0"/>
              </a:rPr>
              <a:t>Participant Name</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tx1">
                    <a:lumMod val="75000"/>
                  </a:schemeClr>
                </a:solidFill>
                <a:latin typeface="Garamond" panose="02020404030301010803" pitchFamily="18" charset="0"/>
              </a:rPr>
              <a:t>Participant Name </a:t>
            </a:r>
          </a:p>
        </p:txBody>
      </p:sp>
      <p:sp>
        <p:nvSpPr>
          <p:cNvPr id="4" name="TextBox 3">
            <a:extLst>
              <a:ext uri="{FF2B5EF4-FFF2-40B4-BE49-F238E27FC236}">
                <a16:creationId xmlns:a16="http://schemas.microsoft.com/office/drawing/2014/main" id="{C1359FE3-82BE-CD2F-FCC3-E9712B6517C6}"/>
              </a:ext>
            </a:extLst>
          </p:cNvPr>
          <p:cNvSpPr txBox="1"/>
          <p:nvPr/>
        </p:nvSpPr>
        <p:spPr>
          <a:xfrm>
            <a:off x="4097527" y="3179133"/>
            <a:ext cx="3331973" cy="1051581"/>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36C32"/>
                </a:solidFill>
                <a:effectLst/>
                <a:uLnTx/>
                <a:uFillTx/>
                <a:latin typeface="Century Gothic" panose="020B0502020202020204" pitchFamily="34" charset="0"/>
                <a:ea typeface="+mn-ea"/>
                <a:cs typeface="+mn-cs"/>
              </a:rPr>
              <a:t>Partners</a:t>
            </a:r>
            <a:endParaRPr lang="en-US" sz="1050" b="0" i="0" u="none" strike="noStrike" baseline="0" dirty="0">
              <a:solidFill>
                <a:srgbClr val="D36C32"/>
              </a:solidFill>
              <a:latin typeface="Garamond" panose="02020404030301010803" pitchFamily="18" charset="0"/>
            </a:endParaRPr>
          </a:p>
          <a:p>
            <a:r>
              <a:rPr lang="en-US" sz="1200" b="0" i="0" u="none" strike="noStrike" baseline="0" dirty="0">
                <a:latin typeface="Garamond" panose="02020404030301010803" pitchFamily="18" charset="0"/>
              </a:rPr>
              <a:t>Partner 1</a:t>
            </a:r>
          </a:p>
          <a:p>
            <a:r>
              <a:rPr lang="en-US" sz="1200" b="0" i="0" u="none" strike="noStrike" baseline="0" dirty="0">
                <a:latin typeface="Garamond" panose="02020404030301010803" pitchFamily="18" charset="0"/>
              </a:rPr>
              <a:t>Partner 2</a:t>
            </a:r>
          </a:p>
          <a:p>
            <a:r>
              <a:rPr lang="en-US" sz="1200" b="0" i="0" u="none" strike="noStrike" baseline="0" dirty="0">
                <a:latin typeface="Garamond" panose="02020404030301010803" pitchFamily="18" charset="0"/>
              </a:rPr>
              <a:t>Partner 3</a:t>
            </a:r>
          </a:p>
          <a:p>
            <a:r>
              <a:rPr lang="en-US" sz="1200" b="0" i="0" u="none" strike="noStrike" baseline="0" dirty="0">
                <a:latin typeface="Garamond" panose="02020404030301010803" pitchFamily="18" charset="0"/>
              </a:rPr>
              <a:t>Partner 4</a:t>
            </a: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p:txBody>
      </p:sp>
      <p:sp>
        <p:nvSpPr>
          <p:cNvPr id="5" name="TextBox 4">
            <a:extLst>
              <a:ext uri="{FF2B5EF4-FFF2-40B4-BE49-F238E27FC236}">
                <a16:creationId xmlns:a16="http://schemas.microsoft.com/office/drawing/2014/main" id="{96AC4920-C333-B7C9-93DD-23CE60760099}"/>
              </a:ext>
            </a:extLst>
          </p:cNvPr>
          <p:cNvSpPr txBox="1"/>
          <p:nvPr/>
        </p:nvSpPr>
        <p:spPr>
          <a:xfrm>
            <a:off x="265299" y="348570"/>
            <a:ext cx="7156871" cy="2702233"/>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36C32"/>
                </a:solidFill>
                <a:effectLst/>
                <a:uLnTx/>
                <a:uFillTx/>
                <a:latin typeface="Century Gothic" panose="020B0502020202020204" pitchFamily="34" charset="0"/>
                <a:ea typeface="+mn-ea"/>
                <a:cs typeface="+mn-cs"/>
              </a:rPr>
              <a:t>How the Project Came To Be</a:t>
            </a:r>
            <a:endParaRPr lang="en-US" sz="1200" b="0" i="0" u="none" strike="noStrike" baseline="0" dirty="0">
              <a:solidFill>
                <a:srgbClr val="D36C32"/>
              </a:solidFill>
              <a:latin typeface="Garamond" panose="02020404030301010803" pitchFamily="18" charset="0"/>
            </a:endParaRPr>
          </a:p>
          <a:p>
            <a:r>
              <a:rPr lang="en-US" sz="1200" b="0" i="0" u="none" strike="noStrike" baseline="0" dirty="0">
                <a:latin typeface="Garamond" panose="02020404030301010803" pitchFamily="18" charset="0"/>
              </a:rPr>
              <a:t>What was the problem?</a:t>
            </a:r>
          </a:p>
          <a:p>
            <a:r>
              <a:rPr lang="en-US" sz="1200" dirty="0">
                <a:latin typeface="Garamond" panose="02020404030301010803" pitchFamily="18" charset="0"/>
              </a:rPr>
              <a:t>Who was involved?</a:t>
            </a:r>
          </a:p>
          <a:p>
            <a:r>
              <a:rPr lang="en-US" sz="1200" dirty="0">
                <a:latin typeface="Garamond" panose="02020404030301010803" pitchFamily="18" charset="0"/>
              </a:rPr>
              <a:t>How was the problem fixed?</a:t>
            </a:r>
          </a:p>
          <a:p>
            <a:r>
              <a:rPr lang="en-US" sz="1200" dirty="0">
                <a:latin typeface="Garamond" panose="02020404030301010803" pitchFamily="18" charset="0"/>
              </a:rPr>
              <a:t>What were the solutions?</a:t>
            </a:r>
          </a:p>
        </p:txBody>
      </p:sp>
      <p:sp>
        <p:nvSpPr>
          <p:cNvPr id="6" name="Rectangle 5">
            <a:extLst>
              <a:ext uri="{FF2B5EF4-FFF2-40B4-BE49-F238E27FC236}">
                <a16:creationId xmlns:a16="http://schemas.microsoft.com/office/drawing/2014/main" id="{04AD3727-09C9-FF81-97DB-9A34EAE75C90}"/>
              </a:ext>
            </a:extLst>
          </p:cNvPr>
          <p:cNvSpPr/>
          <p:nvPr/>
        </p:nvSpPr>
        <p:spPr>
          <a:xfrm>
            <a:off x="308889" y="391873"/>
            <a:ext cx="7120611" cy="4256327"/>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3A0F29E-34E4-6863-E36C-C85091233946}"/>
              </a:ext>
            </a:extLst>
          </p:cNvPr>
          <p:cNvSpPr txBox="1"/>
          <p:nvPr/>
        </p:nvSpPr>
        <p:spPr>
          <a:xfrm>
            <a:off x="283489" y="4380799"/>
            <a:ext cx="7113281" cy="276999"/>
          </a:xfrm>
          <a:prstGeom prst="rect">
            <a:avLst/>
          </a:prstGeom>
          <a:noFill/>
        </p:spPr>
        <p:txBody>
          <a:bodyPr wrap="square">
            <a:spAutoFit/>
          </a:bodyPr>
          <a:lstStyle/>
          <a:p>
            <a:r>
              <a:rPr lang="en-US" sz="1200" b="0" i="0" u="none" strike="noStrike" baseline="0" dirty="0">
                <a:latin typeface="Garamond" panose="02020404030301010803" pitchFamily="18" charset="0"/>
              </a:rPr>
              <a:t>For more information about the project, visit (</a:t>
            </a:r>
            <a:r>
              <a:rPr lang="en-US" sz="1200" b="1" i="0" u="none" strike="noStrike" baseline="0" dirty="0">
                <a:latin typeface="Garamond" panose="02020404030301010803" pitchFamily="18" charset="0"/>
              </a:rPr>
              <a:t>Insert </a:t>
            </a:r>
            <a:r>
              <a:rPr lang="en-US" sz="1200" b="1" dirty="0">
                <a:latin typeface="Garamond" panose="02020404030301010803" pitchFamily="18" charset="0"/>
              </a:rPr>
              <a:t>DEVELOP Project Website </a:t>
            </a:r>
            <a:r>
              <a:rPr lang="en-US" sz="1200" b="1" dirty="0" err="1">
                <a:latin typeface="Garamond" panose="02020404030301010803" pitchFamily="18" charset="0"/>
              </a:rPr>
              <a:t>url</a:t>
            </a:r>
            <a:r>
              <a:rPr lang="en-US" sz="1200" b="1" dirty="0">
                <a:latin typeface="Garamond" panose="02020404030301010803" pitchFamily="18" charset="0"/>
              </a:rPr>
              <a:t>)</a:t>
            </a:r>
          </a:p>
        </p:txBody>
      </p:sp>
      <p:sp>
        <p:nvSpPr>
          <p:cNvPr id="8" name="TextBox 7">
            <a:extLst>
              <a:ext uri="{FF2B5EF4-FFF2-40B4-BE49-F238E27FC236}">
                <a16:creationId xmlns:a16="http://schemas.microsoft.com/office/drawing/2014/main" id="{2C52917E-AAC5-5BCB-2642-4C4FD80D40C6}"/>
              </a:ext>
            </a:extLst>
          </p:cNvPr>
          <p:cNvSpPr txBox="1"/>
          <p:nvPr/>
        </p:nvSpPr>
        <p:spPr>
          <a:xfrm>
            <a:off x="370981" y="1702716"/>
            <a:ext cx="3078770" cy="1215969"/>
          </a:xfrm>
          <a:prstGeom prst="rect">
            <a:avLst/>
          </a:prstGeom>
          <a:solidFill>
            <a:schemeClr val="bg1"/>
          </a:solidFill>
          <a:ln w="25400">
            <a:solidFill>
              <a:srgbClr val="FF0000"/>
            </a:solidFill>
          </a:ln>
        </p:spPr>
        <p:txBody>
          <a:bodyPr wrap="square" rtlCol="0">
            <a:noAutofit/>
          </a:bodyPr>
          <a:lstStyle/>
          <a:p>
            <a:r>
              <a:rPr lang="en-US" sz="1400" b="1" dirty="0"/>
              <a:t>Text Size for Headers, Paragraph, Team Members and Partners</a:t>
            </a:r>
          </a:p>
          <a:p>
            <a:r>
              <a:rPr lang="en-US" sz="1100" dirty="0"/>
              <a:t>Headers: Century Gothic, 16 pt., BOLD </a:t>
            </a:r>
          </a:p>
          <a:p>
            <a:r>
              <a:rPr lang="en-US" sz="1100" dirty="0"/>
              <a:t>Paragraph: Garamond 12pt</a:t>
            </a:r>
          </a:p>
          <a:p>
            <a:r>
              <a:rPr lang="en-US" sz="1100" dirty="0"/>
              <a:t>Team Member List: Garamond, 12 pt. BOLD</a:t>
            </a:r>
          </a:p>
          <a:p>
            <a:r>
              <a:rPr lang="en-US" sz="1100" dirty="0"/>
              <a:t>Partner List: Garamond 12pt</a:t>
            </a:r>
          </a:p>
        </p:txBody>
      </p:sp>
      <p:sp>
        <p:nvSpPr>
          <p:cNvPr id="9" name="TextBox 8">
            <a:extLst>
              <a:ext uri="{FF2B5EF4-FFF2-40B4-BE49-F238E27FC236}">
                <a16:creationId xmlns:a16="http://schemas.microsoft.com/office/drawing/2014/main" id="{25FC6A5C-1697-D3FA-F661-4FF3C93AD992}"/>
              </a:ext>
            </a:extLst>
          </p:cNvPr>
          <p:cNvSpPr txBox="1"/>
          <p:nvPr/>
        </p:nvSpPr>
        <p:spPr>
          <a:xfrm>
            <a:off x="4152817" y="602466"/>
            <a:ext cx="3078769" cy="2291130"/>
          </a:xfrm>
          <a:prstGeom prst="rect">
            <a:avLst/>
          </a:prstGeom>
          <a:solidFill>
            <a:schemeClr val="bg1"/>
          </a:solidFill>
          <a:ln w="25400">
            <a:solidFill>
              <a:srgbClr val="FF0000"/>
            </a:solidFill>
          </a:ln>
        </p:spPr>
        <p:txBody>
          <a:bodyPr wrap="square" rtlCol="0">
            <a:noAutofit/>
          </a:bodyPr>
          <a:lstStyle/>
          <a:p>
            <a:r>
              <a:rPr lang="en-US" sz="1400" b="1" dirty="0"/>
              <a:t>Note: An image can be placed here beside the text if you need to fill in empty space!</a:t>
            </a:r>
          </a:p>
        </p:txBody>
      </p:sp>
      <p:sp>
        <p:nvSpPr>
          <p:cNvPr id="11" name="TextBox 10">
            <a:extLst>
              <a:ext uri="{FF2B5EF4-FFF2-40B4-BE49-F238E27FC236}">
                <a16:creationId xmlns:a16="http://schemas.microsoft.com/office/drawing/2014/main" id="{DA1F5669-1117-72BB-6A87-03F8F30CF4AA}"/>
              </a:ext>
            </a:extLst>
          </p:cNvPr>
          <p:cNvSpPr txBox="1"/>
          <p:nvPr/>
        </p:nvSpPr>
        <p:spPr>
          <a:xfrm>
            <a:off x="4258942" y="1805772"/>
            <a:ext cx="2774318" cy="954107"/>
          </a:xfrm>
          <a:prstGeom prst="rect">
            <a:avLst/>
          </a:prstGeom>
          <a:solidFill>
            <a:schemeClr val="accent2">
              <a:lumMod val="60000"/>
              <a:lumOff val="40000"/>
            </a:schemeClr>
          </a:solidFill>
          <a:ln w="25400">
            <a:solidFill>
              <a:srgbClr val="FF0000"/>
            </a:solidFill>
          </a:ln>
        </p:spPr>
        <p:txBody>
          <a:bodyPr wrap="square" rtlCol="0">
            <a:spAutoFit/>
          </a:bodyPr>
          <a:lstStyle/>
          <a:p>
            <a:r>
              <a:rPr lang="en-US" sz="1400" b="1" dirty="0"/>
              <a:t>Make sure all images and text stays within the dotted guidelines! (Delete guidelines after completing your poster)</a:t>
            </a:r>
            <a:endParaRPr lang="en-US" sz="1100" dirty="0"/>
          </a:p>
        </p:txBody>
      </p:sp>
    </p:spTree>
    <p:extLst>
      <p:ext uri="{BB962C8B-B14F-4D97-AF65-F5344CB8AC3E}">
        <p14:creationId xmlns:p14="http://schemas.microsoft.com/office/powerpoint/2010/main" val="3857228424"/>
      </p:ext>
    </p:extLst>
  </p:cSld>
  <p:clrMapOvr>
    <a:masterClrMapping/>
  </p:clrMapOvr>
</p:sld>
</file>

<file path=ppt/theme/theme1.xml><?xml version="1.0" encoding="utf-8"?>
<a:theme xmlns:a="http://schemas.openxmlformats.org/drawingml/2006/main" name="EXAMPLES (Locked)">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plate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plates (Blank)">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18978</TotalTime>
  <Words>887</Words>
  <Application>Microsoft Office PowerPoint</Application>
  <PresentationFormat>Custom</PresentationFormat>
  <Paragraphs>130</Paragraphs>
  <Slides>8</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8</vt:i4>
      </vt:variant>
    </vt:vector>
  </HeadingPairs>
  <TitlesOfParts>
    <vt:vector size="18" baseType="lpstr">
      <vt:lpstr>Arial</vt:lpstr>
      <vt:lpstr>Calibri</vt:lpstr>
      <vt:lpstr>Calibri Light</vt:lpstr>
      <vt:lpstr>Century Gothic</vt:lpstr>
      <vt:lpstr>Garamond</vt:lpstr>
      <vt:lpstr>Helvetica</vt:lpstr>
      <vt:lpstr>HelveticaNeueLT Std</vt:lpstr>
      <vt:lpstr>EXAMPLES (Locked)</vt:lpstr>
      <vt:lpstr>Templates</vt:lpstr>
      <vt:lpstr>Templates (Blank)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Hunter, Shanise Y. (LARC-E3)[RSES]</cp:lastModifiedBy>
  <cp:revision>80</cp:revision>
  <dcterms:created xsi:type="dcterms:W3CDTF">2022-01-28T14:48:32Z</dcterms:created>
  <dcterms:modified xsi:type="dcterms:W3CDTF">2023-07-19T20:51:42Z</dcterms:modified>
</cp:coreProperties>
</file>