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71" r:id="rId4"/>
    <p:sldId id="262" r:id="rId5"/>
    <p:sldId id="264" r:id="rId6"/>
    <p:sldId id="258" r:id="rId7"/>
    <p:sldId id="265" r:id="rId8"/>
    <p:sldId id="266" r:id="rId9"/>
    <p:sldId id="270" r:id="rId10"/>
    <p:sldId id="272" r:id="rId11"/>
    <p:sldId id="27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r" initials="clr" lastIdx="12" clrIdx="0"/>
  <p:cmAuthor id="1" name="Amberle Keith" initials="AK" lastIdx="8" clrIdx="1"/>
  <p:cmAuthor id="2" name="Orne, Tiffani N. (LARC-E3)[SSAI DEVELOP]" initials="OTN(D" lastIdx="8" clrIdx="2">
    <p:extLst/>
  </p:cmAuthor>
  <p:cmAuthor id="3" name="Develop303" initials="D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6" autoAdjust="0"/>
    <p:restoredTop sz="95082" autoAdjust="0"/>
  </p:normalViewPr>
  <p:slideViewPr>
    <p:cSldViewPr snapToGrid="0">
      <p:cViewPr>
        <p:scale>
          <a:sx n="60" d="100"/>
          <a:sy n="60" d="100"/>
        </p:scale>
        <p:origin x="-172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09T23:02:43.200" idx="9">
    <p:pos x="251" y="727"/>
    <p:text>Nice flowchart. Please import as individual boxes and not as an image though. Also, try to balance the white space around the flowchart on both sides.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A27CA-4C64-452E-9BED-666E85F63C6E}" type="datetimeFigureOut">
              <a:rPr lang="en-US" smtClean="0"/>
              <a:t>06/08/2015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78E4-6881-4E03-98BD-030157CA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Source:</a:t>
            </a:r>
            <a:r>
              <a:rPr lang="en-US" baseline="0" dirty="0" smtClean="0"/>
              <a:t> http://www.waterforpeople.org/making-a-difference/peru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http://www.waterforpeople.org/making-a-difference/peru and http://wfp.akvoflow.org/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8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4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</a:p>
          <a:p>
            <a:r>
              <a:rPr lang="en-US" dirty="0" smtClean="0"/>
              <a:t>Elevation data collected from ASTER, a satellite used to produce digital elevation models using infrared cameras.</a:t>
            </a:r>
          </a:p>
          <a:p>
            <a:r>
              <a:rPr lang="en-US" dirty="0" smtClean="0"/>
              <a:t>Soil inputs to SWAT collected from the Food and Agriculture Organization of the UN’s Digital Soil Map of the World.</a:t>
            </a:r>
          </a:p>
          <a:p>
            <a:r>
              <a:rPr lang="en-US" dirty="0" smtClean="0"/>
              <a:t>Land use and land cover derived from NASA’s MODIS instrument on board the TERRA and AQUA satellites.</a:t>
            </a:r>
          </a:p>
          <a:p>
            <a:endParaRPr lang="en-US" dirty="0" smtClean="0"/>
          </a:p>
          <a:p>
            <a:r>
              <a:rPr lang="en-US" dirty="0" smtClean="0"/>
              <a:t>Processing</a:t>
            </a:r>
          </a:p>
          <a:p>
            <a:r>
              <a:rPr lang="en-US" dirty="0" smtClean="0"/>
              <a:t>SWAT functions as a continuous simulation of watersheds.</a:t>
            </a:r>
          </a:p>
          <a:p>
            <a:r>
              <a:rPr lang="en-US" dirty="0" smtClean="0"/>
              <a:t>Simulation of the watershed is separated in the land phase, controlling the amount of sediment loadings, and the routing phase, the actual water movement of water and sediments.</a:t>
            </a:r>
          </a:p>
          <a:p>
            <a:r>
              <a:rPr lang="en-US" dirty="0" smtClean="0"/>
              <a:t>SWAT reads observed data based on monthly statistics and creates simulations of water 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final analysis of the model is performed, sensitivity analysis, calibration and validation occur.</a:t>
            </a:r>
          </a:p>
          <a:p>
            <a:r>
              <a:rPr lang="en-US" dirty="0" smtClean="0"/>
              <a:t>Sensitivity analysis helps determine which variables affect the SWAT model most when changed.</a:t>
            </a:r>
          </a:p>
          <a:p>
            <a:r>
              <a:rPr lang="en-US" dirty="0" smtClean="0"/>
              <a:t>Calibration adjusts variables within the SWAT model along with actual observed data to create a more accurate model.</a:t>
            </a:r>
          </a:p>
          <a:p>
            <a:r>
              <a:rPr lang="en-US" dirty="0" smtClean="0"/>
              <a:t>Validation verifies the model’s accuracy by comparing the results with a separate data set than what was used for calibration.</a:t>
            </a:r>
          </a:p>
          <a:p>
            <a:r>
              <a:rPr lang="en-US" dirty="0" smtClean="0"/>
              <a:t>This analysis of data helps to create a more accurate representation of the water model being studied.</a:t>
            </a:r>
          </a:p>
          <a:p>
            <a:endParaRPr lang="en-US" dirty="0" smtClean="0"/>
          </a:p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6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r>
              <a:rPr lang="en-US" dirty="0" smtClean="0"/>
              <a:t>Necessary models and data to estimate the flood risk assessment were</a:t>
            </a:r>
            <a:r>
              <a:rPr lang="en-US" baseline="0" dirty="0" smtClean="0"/>
              <a:t> </a:t>
            </a:r>
            <a:r>
              <a:rPr lang="en-US" dirty="0" smtClean="0"/>
              <a:t>identified. The final maps, models, datasets and tutorials developed in this project will enable Water For People and the Peruvian government to improve water management programs. </a:t>
            </a:r>
          </a:p>
          <a:p>
            <a:endParaRPr lang="en-US" dirty="0" smtClean="0"/>
          </a:p>
          <a:p>
            <a:r>
              <a:rPr lang="en-US" dirty="0" smtClean="0"/>
              <a:t>Work</a:t>
            </a:r>
            <a:r>
              <a:rPr lang="en-US" baseline="0" dirty="0" smtClean="0"/>
              <a:t> in progress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Needs Legend and North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6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Source: http://www.waterforpeople.org/making-a-difference/peru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78E4-6881-4E03-98BD-030157CA9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275453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719547"/>
            <a:ext cx="7772400" cy="1490208"/>
          </a:xfrm>
        </p:spPr>
        <p:txBody>
          <a:bodyPr anchor="b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Title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2" name="title subtitle break bar"/>
          <p:cNvSpPr/>
          <p:nvPr userDrawn="1"/>
        </p:nvSpPr>
        <p:spPr>
          <a:xfrm>
            <a:off x="685800" y="5240268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1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22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2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7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8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9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20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m members"/>
          <p:cNvSpPr txBox="1">
            <a:spLocks/>
          </p:cNvSpPr>
          <p:nvPr/>
        </p:nvSpPr>
        <p:spPr>
          <a:xfrm>
            <a:off x="685801" y="5439509"/>
            <a:ext cx="3703320" cy="11394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Sarah Medley(Project Lead)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Kieran Blakemore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Jordan Bates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/>
              <a:t>Scott </a:t>
            </a:r>
            <a:r>
              <a:rPr lang="en-US" dirty="0" err="1"/>
              <a:t>Arnette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am members"/>
          <p:cNvSpPr txBox="1">
            <a:spLocks/>
          </p:cNvSpPr>
          <p:nvPr/>
        </p:nvSpPr>
        <p:spPr>
          <a:xfrm>
            <a:off x="4730975" y="5385648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Bloomer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Azeb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Shewago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Mullins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Peru Water Resources and Disasters</a:t>
            </a:r>
            <a:endParaRPr lang="en-US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261805"/>
            <a:ext cx="6858000" cy="744879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Utilizing NASA Earth Observations to Develop a Comprehensive Water Budget for the </a:t>
            </a:r>
            <a:r>
              <a:rPr lang="en-US" sz="2600" dirty="0" smtClean="0"/>
              <a:t>Asunción </a:t>
            </a:r>
            <a:r>
              <a:rPr lang="en-US" sz="2600" dirty="0"/>
              <a:t>district in Peru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Flood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 of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276" y="2057898"/>
            <a:ext cx="3801980" cy="3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Disaster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278" y="3609458"/>
            <a:ext cx="3801979" cy="3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Flood Risk Assessment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277" y="2866022"/>
            <a:ext cx="3801980" cy="28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 Projects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277" y="4483267"/>
            <a:ext cx="3801980" cy="28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3956050" cy="5486400"/>
          </a:xfrm>
        </p:spPr>
        <p:txBody>
          <a:bodyPr>
            <a:normAutofit/>
          </a:bodyPr>
          <a:lstStyle/>
          <a:p>
            <a:r>
              <a:rPr lang="en-US" sz="2000" dirty="0"/>
              <a:t>The final results can be used to serve as decision support tools in Water for People’s projects in </a:t>
            </a:r>
            <a:r>
              <a:rPr lang="en-US" sz="2000" dirty="0" smtClean="0"/>
              <a:t>Peru. </a:t>
            </a:r>
            <a:r>
              <a:rPr lang="en-US" sz="2000" strike="sngStrike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Tutorials developed </a:t>
            </a:r>
            <a:r>
              <a:rPr lang="en-US" sz="2000" dirty="0" smtClean="0"/>
              <a:t>can </a:t>
            </a:r>
            <a:r>
              <a:rPr lang="en-US" sz="2000" dirty="0"/>
              <a:t>be used to assist other regions facing similar challenges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the future, flood </a:t>
            </a:r>
            <a:r>
              <a:rPr lang="en-US" sz="2000" dirty="0" smtClean="0"/>
              <a:t>models </a:t>
            </a:r>
            <a:r>
              <a:rPr lang="en-US" sz="2000" dirty="0"/>
              <a:t>will be developed for the located flood risk areas.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3079" name="Picture 7" descr="http://dfy17fig4xpph.cloudfront.net/assets/making-a-difference/peru/people-924dcbe29b9b402513662c0d1ddef1f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r="33375"/>
          <a:stretch/>
        </p:blipFill>
        <p:spPr bwMode="auto">
          <a:xfrm>
            <a:off x="4486274" y="1296536"/>
            <a:ext cx="4152901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04405" y="6373361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Water for People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Advisors</a:t>
            </a:r>
          </a:p>
          <a:p>
            <a:pPr>
              <a:buFontTx/>
              <a:buChar char="-"/>
            </a:pPr>
            <a:r>
              <a:rPr lang="en-US" sz="1600" dirty="0" smtClean="0"/>
              <a:t>Dr</a:t>
            </a:r>
            <a:r>
              <a:rPr lang="en-US" sz="1600" dirty="0"/>
              <a:t>. Kenton Ross (NASA DEVELOP National Science Advisor)</a:t>
            </a:r>
          </a:p>
          <a:p>
            <a:endParaRPr lang="en-US" sz="1600" dirty="0" smtClean="0"/>
          </a:p>
          <a:p>
            <a:r>
              <a:rPr lang="en-US" sz="1600" dirty="0" smtClean="0"/>
              <a:t>Partners</a:t>
            </a:r>
          </a:p>
          <a:p>
            <a:pPr>
              <a:buFontTx/>
              <a:buChar char="-"/>
            </a:pPr>
            <a:r>
              <a:rPr lang="en-US" sz="1600" dirty="0" smtClean="0"/>
              <a:t>Water for People</a:t>
            </a:r>
          </a:p>
          <a:p>
            <a:pPr>
              <a:buFontTx/>
              <a:buChar char="-"/>
            </a:pPr>
            <a:r>
              <a:rPr lang="en-US" sz="1600" dirty="0" err="1" smtClean="0"/>
              <a:t>Instituto</a:t>
            </a:r>
            <a:r>
              <a:rPr lang="en-US" sz="1600" dirty="0" smtClean="0"/>
              <a:t> Nacional de </a:t>
            </a:r>
            <a:r>
              <a:rPr lang="en-US" sz="1600" dirty="0" err="1" smtClean="0"/>
              <a:t>Defensa</a:t>
            </a:r>
            <a:r>
              <a:rPr lang="en-US" sz="1600" dirty="0" smtClean="0"/>
              <a:t> Civil del Peru (INDECI)</a:t>
            </a:r>
          </a:p>
          <a:p>
            <a:endParaRPr lang="en-US" sz="1600" dirty="0"/>
          </a:p>
          <a:p>
            <a:r>
              <a:rPr lang="en-US" sz="1600" dirty="0" smtClean="0"/>
              <a:t>Others</a:t>
            </a:r>
          </a:p>
          <a:p>
            <a:pPr>
              <a:buFontTx/>
              <a:buChar char="-"/>
            </a:pPr>
            <a:r>
              <a:rPr lang="en-US" sz="1600" dirty="0" smtClean="0"/>
              <a:t>Dr</a:t>
            </a:r>
            <a:r>
              <a:rPr lang="en-US" sz="1600" dirty="0"/>
              <a:t>. Kenton Ross, NASA DEVELOP National Program (Science Advisor)</a:t>
            </a:r>
          </a:p>
          <a:p>
            <a:pPr>
              <a:buFontTx/>
              <a:buChar char="-"/>
            </a:pPr>
            <a:r>
              <a:rPr lang="en-US" sz="1600" dirty="0" smtClean="0"/>
              <a:t>Dr</a:t>
            </a:r>
            <a:r>
              <a:rPr lang="en-US" sz="1600" dirty="0"/>
              <a:t>. DeWayne Cecil, Global Science and Technology Inc. (Science Advisor)</a:t>
            </a:r>
          </a:p>
          <a:p>
            <a:pPr>
              <a:buFontTx/>
              <a:buChar char="-"/>
            </a:pPr>
            <a:r>
              <a:rPr lang="en-US" sz="1600" dirty="0" smtClean="0"/>
              <a:t>Dr</a:t>
            </a:r>
            <a:r>
              <a:rPr lang="en-US" sz="1600" dirty="0"/>
              <a:t>. Ryan Stewart (Virginia Tech)</a:t>
            </a:r>
          </a:p>
          <a:p>
            <a:pPr>
              <a:buFontTx/>
              <a:buChar char="-"/>
            </a:pPr>
            <a:r>
              <a:rPr lang="en-US" sz="1600" dirty="0" smtClean="0"/>
              <a:t>Ms</a:t>
            </a:r>
            <a:r>
              <a:rPr lang="en-US" sz="1600" dirty="0"/>
              <a:t>. Melanie </a:t>
            </a:r>
            <a:r>
              <a:rPr lang="en-US" sz="1600" dirty="0" err="1"/>
              <a:t>Salyer</a:t>
            </a:r>
            <a:r>
              <a:rPr lang="en-US" sz="1600" dirty="0"/>
              <a:t>, NASA DEVELOP Wise </a:t>
            </a:r>
          </a:p>
          <a:p>
            <a:pPr>
              <a:buFontTx/>
              <a:buChar char="-"/>
            </a:pPr>
            <a:r>
              <a:rPr lang="en-US" sz="1600" dirty="0" smtClean="0"/>
              <a:t>Steve </a:t>
            </a:r>
            <a:r>
              <a:rPr lang="en-US" sz="1600" dirty="0"/>
              <a:t>Padgett-Vasquez (University of Georgia)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5421" y="5886451"/>
            <a:ext cx="526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material is based upon work supported by NASA through contract NNL11AA00B and cooperative agreement NNX14AB60A.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75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3520" y="1139482"/>
            <a:ext cx="4385056" cy="5458265"/>
          </a:xfrm>
        </p:spPr>
        <p:txBody>
          <a:bodyPr anchor="ctr">
            <a:normAutofit/>
          </a:bodyPr>
          <a:lstStyle/>
          <a:p>
            <a:r>
              <a:rPr lang="en-US" sz="2200" dirty="0" smtClean="0"/>
              <a:t>In rural areas of Peru, only about 65% of residents have access to satisfactory water resources</a:t>
            </a:r>
          </a:p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Only 37% of residents have access to satisfactory sanitation </a:t>
            </a:r>
            <a:r>
              <a:rPr lang="en-US" sz="2200" dirty="0" smtClean="0"/>
              <a:t>facilities</a:t>
            </a:r>
            <a:endParaRPr lang="en-US" sz="22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 smtClean="0"/>
              <a:t>45,012 </a:t>
            </a:r>
            <a:r>
              <a:rPr lang="en-US" sz="2200" dirty="0"/>
              <a:t>people </a:t>
            </a:r>
            <a:r>
              <a:rPr lang="en-US" sz="2200" dirty="0" smtClean="0"/>
              <a:t>affected by flooding in Peru </a:t>
            </a:r>
          </a:p>
          <a:p>
            <a:pPr marL="0" lv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pic>
        <p:nvPicPr>
          <p:cNvPr id="3074" name="Picture 2" descr="\\Developserver\2014\Spring 2015\PeruDisasters\Deliverables\Images\water-project-water for 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04" y="1910307"/>
            <a:ext cx="4337143" cy="30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83677" y="5017374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Water for People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41763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Asunción District, Cajamarca Province, Cajamarca Region of Peru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80" y="1125414"/>
            <a:ext cx="4433824" cy="5487195"/>
          </a:xfrm>
        </p:spPr>
        <p:txBody>
          <a:bodyPr anchor="ctr">
            <a:normAutofit/>
          </a:bodyPr>
          <a:lstStyle/>
          <a:p>
            <a:endParaRPr lang="en-US" sz="2200" dirty="0" smtClean="0"/>
          </a:p>
          <a:p>
            <a:r>
              <a:rPr lang="en-US" sz="2200" b="1" dirty="0" smtClean="0"/>
              <a:t>Inadequate Water Resource Management Systems</a:t>
            </a:r>
          </a:p>
          <a:p>
            <a:endParaRPr lang="en-US" sz="1900" b="1" dirty="0"/>
          </a:p>
          <a:p>
            <a:pPr lvl="1"/>
            <a:r>
              <a:rPr lang="en-US" sz="1800" dirty="0" smtClean="0"/>
              <a:t>Limited in-situ data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Inadequate water resource and flood risk management plans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200" b="1" dirty="0" smtClean="0"/>
              <a:t>Partners:</a:t>
            </a:r>
          </a:p>
          <a:p>
            <a:endParaRPr lang="en-US" b="1" dirty="0" smtClean="0"/>
          </a:p>
          <a:p>
            <a:pPr lvl="1"/>
            <a:r>
              <a:rPr lang="en-US" sz="1800" dirty="0" smtClean="0"/>
              <a:t>Water For People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i="1" dirty="0" err="1" smtClean="0"/>
              <a:t>Instituto</a:t>
            </a:r>
            <a:r>
              <a:rPr lang="en-US" sz="1800" i="1" dirty="0" smtClean="0"/>
              <a:t> Nacional de </a:t>
            </a:r>
            <a:r>
              <a:rPr lang="en-US" sz="1800" i="1" dirty="0" err="1" smtClean="0"/>
              <a:t>Defensa</a:t>
            </a:r>
            <a:r>
              <a:rPr lang="en-US" sz="1800" i="1" dirty="0" smtClean="0"/>
              <a:t> Civil del Peru</a:t>
            </a:r>
            <a:r>
              <a:rPr lang="en-US" sz="1800" dirty="0" smtClean="0"/>
              <a:t> (INDECI) 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0576" y="3954753"/>
            <a:ext cx="4439920" cy="2657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2" descr="\\Developserver\2014\Spring 2015\PeruDisasters\Deliverables\Images\Water-for-people data poin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4865655" y="4259766"/>
            <a:ext cx="4147375" cy="22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85388" y="6482948"/>
            <a:ext cx="2627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Water for People and </a:t>
            </a:r>
            <a:r>
              <a:rPr lang="en-US" sz="1000" dirty="0" err="1" smtClean="0"/>
              <a:t>Akvoflow</a:t>
            </a:r>
            <a:endParaRPr lang="en-US" sz="1000" dirty="0"/>
          </a:p>
        </p:txBody>
      </p:sp>
      <p:pic>
        <p:nvPicPr>
          <p:cNvPr id="2050" name="Picture 2" descr="\\Developserver\2014\Spring 2015\PeruDisasters\Deliverables\Images\kids-water for 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5" y="1085661"/>
            <a:ext cx="4120896" cy="27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2311" y="3831208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Water for People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90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Build a SWAT model for the </a:t>
            </a:r>
            <a:r>
              <a:rPr lang="en-US" sz="2000" dirty="0" err="1" smtClean="0"/>
              <a:t>Jequetepeque</a:t>
            </a:r>
            <a:r>
              <a:rPr lang="en-US" sz="2000" dirty="0" smtClean="0"/>
              <a:t> river watershed to study the hydrological processes in the study area</a:t>
            </a:r>
          </a:p>
          <a:p>
            <a:endParaRPr lang="en-US" sz="2000" dirty="0"/>
          </a:p>
          <a:p>
            <a:r>
              <a:rPr lang="en-US" sz="2000" dirty="0" smtClean="0"/>
              <a:t>Help develop a comprehensive water resources inventory and datasets for </a:t>
            </a:r>
            <a:r>
              <a:rPr lang="en-US" sz="2000" dirty="0"/>
              <a:t>the Asunción </a:t>
            </a:r>
            <a:r>
              <a:rPr lang="en-US" sz="2000" dirty="0" smtClean="0"/>
              <a:t>district</a:t>
            </a:r>
          </a:p>
          <a:p>
            <a:endParaRPr lang="en-US" sz="2000" dirty="0"/>
          </a:p>
          <a:p>
            <a:r>
              <a:rPr lang="en-US" sz="2000" dirty="0" smtClean="0"/>
              <a:t>Transfer the knowledge to build, calibrate, and validate SWAT models through provided tutorials and tools to partners</a:t>
            </a:r>
          </a:p>
          <a:p>
            <a:endParaRPr lang="en-US" sz="2000" dirty="0" smtClean="0"/>
          </a:p>
          <a:p>
            <a:r>
              <a:rPr lang="en-US" sz="2000" dirty="0" smtClean="0"/>
              <a:t>Identify preliminary models and data </a:t>
            </a:r>
            <a:r>
              <a:rPr lang="en-US" sz="2000" dirty="0"/>
              <a:t>to estimate the flood risk </a:t>
            </a:r>
            <a:r>
              <a:rPr lang="en-US" sz="2000" dirty="0" smtClean="0"/>
              <a:t>assessment and research best prediction models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8" y="5164028"/>
            <a:ext cx="8579529" cy="15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0082" y="4917807"/>
            <a:ext cx="2848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Juan Francisco (Water for People)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87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55256"/>
              </p:ext>
            </p:extLst>
          </p:nvPr>
        </p:nvGraphicFramePr>
        <p:xfrm>
          <a:off x="407467" y="1214806"/>
          <a:ext cx="8401995" cy="47748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0665"/>
                <a:gridCol w="2800665"/>
                <a:gridCol w="2800665"/>
              </a:tblGrid>
              <a:tr h="463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Satellite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Sensor/Instrument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</a:tr>
              <a:tr h="9810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              Landsat 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Land Cover and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Surface Reflectance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algn="r"/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             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Terra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Elevation</a:t>
                      </a:r>
                      <a:endParaRPr lang="en-US" dirty="0"/>
                    </a:p>
                  </a:txBody>
                  <a:tcPr/>
                </a:tc>
              </a:tr>
              <a:tr h="12712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800" baseline="0" dirty="0" smtClean="0"/>
                        <a:t>PR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baseline="0" dirty="0" smtClean="0"/>
                        <a:t>VIRS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baseline="0" dirty="0" smtClean="0"/>
                        <a:t>TMI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baseline="0" dirty="0" smtClean="0"/>
                        <a:t>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</a:tr>
              <a:tr h="986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Land Cover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35028" y="4020565"/>
            <a:ext cx="1350440" cy="877912"/>
            <a:chOff x="4864" y="2262"/>
            <a:chExt cx="560" cy="428"/>
          </a:xfrm>
        </p:grpSpPr>
        <p:pic>
          <p:nvPicPr>
            <p:cNvPr id="9" name="Picture 8" descr="trmm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" y="2262"/>
              <a:ext cx="47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4864" y="2284"/>
              <a:ext cx="20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prstClr val="black"/>
                  </a:solidFill>
                  <a:latin typeface="Century Gothic"/>
                </a:rPr>
                <a:t>TRMM</a:t>
              </a:r>
              <a:endParaRPr lang="en-US" altLang="en-US" sz="12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900968" y="5127429"/>
            <a:ext cx="1589045" cy="813844"/>
            <a:chOff x="3768" y="893"/>
            <a:chExt cx="810" cy="395"/>
          </a:xfrm>
        </p:grpSpPr>
        <p:pic>
          <p:nvPicPr>
            <p:cNvPr id="12" name="Picture 7" descr="Aqua"/>
            <p:cNvPicPr>
              <a:picLocks noChangeAspect="1" noChangeArrowheads="1"/>
            </p:cNvPicPr>
            <p:nvPr/>
          </p:nvPicPr>
          <p:blipFill>
            <a:blip r:embed="rId4">
              <a:lum brigh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913"/>
              <a:ext cx="8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891" y="893"/>
              <a:ext cx="24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+mj-lt"/>
                </a:rPr>
                <a:t>Aqua</a:t>
              </a:r>
            </a:p>
          </p:txBody>
        </p:sp>
      </p:grpSp>
      <p:pic>
        <p:nvPicPr>
          <p:cNvPr id="20" name="Content Placeholder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1786" r="13394" b="3688"/>
          <a:stretch/>
        </p:blipFill>
        <p:spPr bwMode="auto">
          <a:xfrm>
            <a:off x="868578" y="1735410"/>
            <a:ext cx="1379892" cy="9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1" y="2790904"/>
            <a:ext cx="1257826" cy="76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&amp; Processing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4" y="1531918"/>
            <a:ext cx="8878627" cy="4611820"/>
          </a:xfrm>
        </p:spPr>
      </p:pic>
    </p:spTree>
    <p:extLst>
      <p:ext uri="{BB962C8B-B14F-4D97-AF65-F5344CB8AC3E}">
        <p14:creationId xmlns:p14="http://schemas.microsoft.com/office/powerpoint/2010/main" val="1974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Calibration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Validation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2906" y="5046464"/>
            <a:ext cx="3968585" cy="3093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Supervised Land Classification</a:t>
            </a:r>
            <a:endParaRPr lang="en-US" dirty="0"/>
          </a:p>
        </p:txBody>
      </p:sp>
      <p:pic>
        <p:nvPicPr>
          <p:cNvPr id="2050" name="Picture 2" descr="\\Developserver\2014\Spring 2015\PeruDisasters\Screenshots\Supervised_Classification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18151" r="14747" b="7795"/>
          <a:stretch/>
        </p:blipFill>
        <p:spPr bwMode="auto">
          <a:xfrm>
            <a:off x="4785757" y="1447982"/>
            <a:ext cx="3693226" cy="32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4" name="Picture 6" descr="\\Developserver\2014\Spring 2015\PeruDisasters\Screenshots\Delineated_Watersh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5" t="18822" r="15250" b="5665"/>
          <a:stretch/>
        </p:blipFill>
        <p:spPr bwMode="auto">
          <a:xfrm>
            <a:off x="545548" y="1346714"/>
            <a:ext cx="4094734" cy="34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063583" y="5088043"/>
            <a:ext cx="3306537" cy="309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4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en-US" dirty="0" smtClean="0"/>
              <a:t>Watershed Delineation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5731"/>
      </a:accent1>
      <a:accent2>
        <a:srgbClr val="7B3920"/>
      </a:accent2>
      <a:accent3>
        <a:srgbClr val="3C1C10"/>
      </a:accent3>
      <a:accent4>
        <a:srgbClr val="126F26"/>
      </a:accent4>
      <a:accent5>
        <a:srgbClr val="2AC84C"/>
      </a:accent5>
      <a:accent6>
        <a:srgbClr val="86EE9C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698</Words>
  <Application>Microsoft Office PowerPoint</Application>
  <PresentationFormat>On-screen Show (4:3)</PresentationFormat>
  <Paragraphs>155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Peru Water Resources and Disasters</vt:lpstr>
      <vt:lpstr>Background Information</vt:lpstr>
      <vt:lpstr>Study Area </vt:lpstr>
      <vt:lpstr>Community Concerns</vt:lpstr>
      <vt:lpstr>Objectives</vt:lpstr>
      <vt:lpstr>NASA Earth Observations</vt:lpstr>
      <vt:lpstr>Acquisition &amp; Processing </vt:lpstr>
      <vt:lpstr>Analysis</vt:lpstr>
      <vt:lpstr>Results</vt:lpstr>
      <vt:lpstr>Results</vt:lpstr>
      <vt:lpstr>Results: Flood Areas</vt:lpstr>
      <vt:lpstr>Potential Application of Results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DEVELOP4</cp:lastModifiedBy>
  <cp:revision>105</cp:revision>
  <dcterms:created xsi:type="dcterms:W3CDTF">2014-05-22T17:39:16Z</dcterms:created>
  <dcterms:modified xsi:type="dcterms:W3CDTF">2015-06-08T14:04:28Z</dcterms:modified>
</cp:coreProperties>
</file>