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Lst>
  <p:sldSz cx="27432000" cy="36576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oddle, Madison P. (LARC-E3)[SSAI DEVELOP]" initials="BMP(D" lastIdx="30" clrIdx="0">
    <p:extLst>
      <p:ext uri="{19B8F6BF-5375-455C-9EA6-DF929625EA0E}">
        <p15:presenceInfo xmlns:p15="http://schemas.microsoft.com/office/powerpoint/2012/main" userId="S-1-5-21-330711430-3775241029-4075259233-855781" providerId="AD"/>
      </p:ext>
    </p:extLst>
  </p:cmAuthor>
  <p:cmAuthor id="2" name="Samantha Elyse Trust" initials="SET" lastIdx="1" clrIdx="1">
    <p:extLst>
      <p:ext uri="{19B8F6BF-5375-455C-9EA6-DF929625EA0E}">
        <p15:presenceInfo xmlns:p15="http://schemas.microsoft.com/office/powerpoint/2012/main" userId="S-1-5-21-1379256483-1747903074-2057407929-435586" providerId="AD"/>
      </p:ext>
    </p:extLst>
  </p:cmAuthor>
  <p:cmAuthor id="3" name="Shelby I" initials="SI" lastIdx="3" clrIdx="2">
    <p:extLst>
      <p:ext uri="{19B8F6BF-5375-455C-9EA6-DF929625EA0E}">
        <p15:presenceInfo xmlns:p15="http://schemas.microsoft.com/office/powerpoint/2012/main" userId="0e14de7fa584a2c7" providerId="Windows Live"/>
      </p:ext>
    </p:extLst>
  </p:cmAuthor>
  <p:cmAuthor id="4" name="Clayton, Amanda L. (LARC-E3)[SSAI DEVELOP]" initials="CAL(D" lastIdx="1" clrIdx="3">
    <p:extLst>
      <p:ext uri="{19B8F6BF-5375-455C-9EA6-DF929625EA0E}">
        <p15:presenceInfo xmlns:p15="http://schemas.microsoft.com/office/powerpoint/2012/main" userId="S-1-5-21-330711430-3775241029-4075259233-682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43DD"/>
    <a:srgbClr val="846DEC"/>
    <a:srgbClr val="846CF1"/>
    <a:srgbClr val="846EE7"/>
    <a:srgbClr val="BDB3F8"/>
    <a:srgbClr val="7459F0"/>
    <a:srgbClr val="886EF5"/>
    <a:srgbClr val="9984F6"/>
    <a:srgbClr val="7259F3"/>
    <a:srgbClr val="A7CF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5" autoAdjust="0"/>
    <p:restoredTop sz="94660"/>
  </p:normalViewPr>
  <p:slideViewPr>
    <p:cSldViewPr snapToGrid="0">
      <p:cViewPr>
        <p:scale>
          <a:sx n="29" d="100"/>
          <a:sy n="29" d="100"/>
        </p:scale>
        <p:origin x="25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riculture &amp; Food Security">
    <p:spTree>
      <p:nvGrpSpPr>
        <p:cNvPr id="1" name=""/>
        <p:cNvGrpSpPr/>
        <p:nvPr/>
      </p:nvGrpSpPr>
      <p:grpSpPr>
        <a:xfrm>
          <a:off x="0" y="0"/>
          <a:ext cx="0" cy="0"/>
          <a:chOff x="0" y="0"/>
          <a:chExt cx="0" cy="0"/>
        </a:xfrm>
      </p:grpSpPr>
      <p:sp>
        <p:nvSpPr>
          <p:cNvPr id="35" name="Rectangle 34"/>
          <p:cNvSpPr/>
          <p:nvPr userDrawn="1"/>
        </p:nvSpPr>
        <p:spPr>
          <a:xfrm>
            <a:off x="914399" y="35661599"/>
            <a:ext cx="25603201" cy="415567"/>
          </a:xfrm>
          <a:prstGeom prst="rect">
            <a:avLst/>
          </a:prstGeom>
          <a:solidFill>
            <a:srgbClr val="238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p:cNvSpPr/>
          <p:nvPr userDrawn="1"/>
        </p:nvSpPr>
        <p:spPr>
          <a:xfrm>
            <a:off x="893617" y="36126531"/>
            <a:ext cx="25644767" cy="20005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700" i="1" dirty="0">
                <a:solidFill>
                  <a:schemeClr val="bg2">
                    <a:lumMod val="50000"/>
                  </a:schemeClr>
                </a:solidFill>
              </a:rPr>
              <a:t>This material is based upon work supported by NASA through contract NNL16AA05C.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p:txBody>
      </p:sp>
      <p:sp>
        <p:nvSpPr>
          <p:cNvPr id="157" name="Rectangle 156"/>
          <p:cNvSpPr/>
          <p:nvPr userDrawn="1"/>
        </p:nvSpPr>
        <p:spPr>
          <a:xfrm>
            <a:off x="914400" y="3662904"/>
            <a:ext cx="25623984" cy="260911"/>
          </a:xfrm>
          <a:prstGeom prst="rect">
            <a:avLst/>
          </a:prstGeom>
          <a:solidFill>
            <a:srgbClr val="2387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8" name="Picture 15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953352" y="864365"/>
            <a:ext cx="2585032" cy="2139114"/>
          </a:xfrm>
          <a:prstGeom prst="rect">
            <a:avLst/>
          </a:prstGeom>
        </p:spPr>
      </p:pic>
      <p:sp>
        <p:nvSpPr>
          <p:cNvPr id="20" name="Text Placeholder 19"/>
          <p:cNvSpPr>
            <a:spLocks noGrp="1"/>
          </p:cNvSpPr>
          <p:nvPr>
            <p:ph type="body" sz="quarter" idx="11" hasCustomPrompt="1"/>
          </p:nvPr>
        </p:nvSpPr>
        <p:spPr>
          <a:xfrm>
            <a:off x="4704382" y="876300"/>
            <a:ext cx="18023236" cy="2171700"/>
          </a:xfrm>
        </p:spPr>
        <p:txBody>
          <a:bodyPr anchor="ctr">
            <a:normAutofit/>
          </a:bodyPr>
          <a:lstStyle>
            <a:lvl1pPr marL="0" indent="0" algn="ctr">
              <a:buNone/>
              <a:defRPr sz="5400" b="1" baseline="0">
                <a:solidFill>
                  <a:srgbClr val="238754"/>
                </a:solidFill>
              </a:defRPr>
            </a:lvl1pPr>
            <a:lvl2pPr marL="1371600" indent="0">
              <a:buNone/>
              <a:defRPr/>
            </a:lvl2pPr>
            <a:lvl3pPr marL="2743200" indent="0">
              <a:buNone/>
              <a:defRPr/>
            </a:lvl3pPr>
            <a:lvl4pPr marL="4114800" indent="0">
              <a:buNone/>
              <a:defRPr/>
            </a:lvl4pPr>
            <a:lvl5pPr marL="5486400" indent="0">
              <a:buNone/>
              <a:defRPr/>
            </a:lvl5pPr>
          </a:lstStyle>
          <a:p>
            <a:pPr lvl="0"/>
            <a:r>
              <a:rPr lang="en-US" dirty="0"/>
              <a:t>Project Subtitle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46470" y="876300"/>
            <a:ext cx="2508115" cy="2176272"/>
          </a:xfrm>
          <a:prstGeom prst="rect">
            <a:avLst/>
          </a:prstGeom>
        </p:spPr>
      </p:pic>
      <p:pic>
        <p:nvPicPr>
          <p:cNvPr id="10" name="Picture 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4399" y="34530721"/>
            <a:ext cx="4480560" cy="903722"/>
          </a:xfrm>
          <a:prstGeom prst="rect">
            <a:avLst/>
          </a:prstGeom>
        </p:spPr>
      </p:pic>
    </p:spTree>
    <p:extLst>
      <p:ext uri="{BB962C8B-B14F-4D97-AF65-F5344CB8AC3E}">
        <p14:creationId xmlns:p14="http://schemas.microsoft.com/office/powerpoint/2010/main" val="804774885"/>
      </p:ext>
    </p:extLst>
  </p:cSld>
  <p:clrMapOvr>
    <a:masterClrMapping/>
  </p:clrMapOvr>
  <p:extLst>
    <p:ext uri="{DCECCB84-F9BA-43D5-87BE-67443E8EF086}">
      <p15:sldGuideLst xmlns:p15="http://schemas.microsoft.com/office/powerpoint/2012/main">
        <p15:guide id="1" orient="horz" pos="552">
          <p15:clr>
            <a:srgbClr val="FBAE40"/>
          </p15:clr>
        </p15:guide>
        <p15:guide id="2" pos="576">
          <p15:clr>
            <a:srgbClr val="FBAE40"/>
          </p15:clr>
        </p15:guide>
        <p15:guide id="3" pos="16704">
          <p15:clr>
            <a:srgbClr val="FBAE40"/>
          </p15:clr>
        </p15:guide>
        <p15:guide id="4" orient="horz" pos="22464">
          <p15:clr>
            <a:srgbClr val="FBAE40"/>
          </p15:clr>
        </p15:guide>
        <p15:guide id="5" orient="horz" pos="2472" userDrawn="1">
          <p15:clr>
            <a:srgbClr val="FBAE40"/>
          </p15:clr>
        </p15:guide>
        <p15:guide id="6" orient="horz" pos="22296" userDrawn="1">
          <p15:clr>
            <a:srgbClr val="FBAE40"/>
          </p15:clr>
        </p15:guide>
        <p15:guide id="7" orient="horz" pos="21792" userDrawn="1">
          <p15:clr>
            <a:srgbClr val="FBAE40"/>
          </p15:clr>
        </p15:guide>
        <p15:guide id="8" pos="15552" userDrawn="1">
          <p15:clr>
            <a:srgbClr val="FBAE40"/>
          </p15:clr>
        </p15:guide>
        <p15:guide id="9" orient="horz" pos="21312" userDrawn="1">
          <p15:clr>
            <a:srgbClr val="FBAE40"/>
          </p15:clr>
        </p15:guide>
        <p15:guide id="10" pos="15264" userDrawn="1">
          <p15:clr>
            <a:srgbClr val="FBAE40"/>
          </p15:clr>
        </p15:guide>
        <p15:guide id="11" orient="horz" pos="2928" userDrawn="1">
          <p15:clr>
            <a:srgbClr val="FBAE40"/>
          </p15:clr>
        </p15:guide>
        <p15:guide id="12" pos="7776" userDrawn="1">
          <p15:clr>
            <a:srgbClr val="FBAE40"/>
          </p15:clr>
        </p15:guide>
        <p15:guide id="14" orient="horz" pos="1920" userDrawn="1">
          <p15:clr>
            <a:srgbClr val="FBAE40"/>
          </p15:clr>
        </p15:guide>
        <p15:guide id="15" orient="horz" pos="1536" userDrawn="1">
          <p15:clr>
            <a:srgbClr val="FBAE40"/>
          </p15:clr>
        </p15:guide>
        <p15:guide id="16" orient="horz" pos="960" userDrawn="1">
          <p15:clr>
            <a:srgbClr val="FBAE40"/>
          </p15:clr>
        </p15:guide>
        <p15:guide id="17" pos="8064"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85950" y="1947342"/>
            <a:ext cx="23660100" cy="706966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885950" y="9736667"/>
            <a:ext cx="23660100" cy="2320713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885950" y="33900542"/>
            <a:ext cx="6172200" cy="1947333"/>
          </a:xfrm>
          <a:prstGeom prst="rect">
            <a:avLst/>
          </a:prstGeom>
        </p:spPr>
        <p:txBody>
          <a:bodyPr vert="horz" lIns="91440" tIns="45720" rIns="91440" bIns="45720" rtlCol="0" anchor="ctr"/>
          <a:lstStyle>
            <a:lvl1pPr algn="l">
              <a:defRPr sz="3600">
                <a:solidFill>
                  <a:schemeClr val="tx1">
                    <a:tint val="75000"/>
                  </a:schemeClr>
                </a:solidFill>
              </a:defRPr>
            </a:lvl1pPr>
          </a:lstStyle>
          <a:p>
            <a:fld id="{36E1B08B-7429-4AC4-ACD0-EB163618B140}" type="datetimeFigureOut">
              <a:rPr lang="en-US" smtClean="0"/>
              <a:t>7/26/2019</a:t>
            </a:fld>
            <a:endParaRPr lang="en-US"/>
          </a:p>
        </p:txBody>
      </p:sp>
      <p:sp>
        <p:nvSpPr>
          <p:cNvPr id="5" name="Footer Placeholder 4"/>
          <p:cNvSpPr>
            <a:spLocks noGrp="1"/>
          </p:cNvSpPr>
          <p:nvPr>
            <p:ph type="ftr" sz="quarter" idx="3"/>
          </p:nvPr>
        </p:nvSpPr>
        <p:spPr>
          <a:xfrm>
            <a:off x="9086850" y="33900542"/>
            <a:ext cx="9258300" cy="1947333"/>
          </a:xfrm>
          <a:prstGeom prst="rect">
            <a:avLst/>
          </a:prstGeom>
        </p:spPr>
        <p:txBody>
          <a:bodyPr vert="horz" lIns="91440" tIns="45720" rIns="91440" bIns="45720" rtlCol="0" anchor="ctr"/>
          <a:lstStyle>
            <a:lvl1pPr algn="ctr">
              <a:defRPr sz="3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9373850" y="33900542"/>
            <a:ext cx="6172200" cy="1947333"/>
          </a:xfrm>
          <a:prstGeom prst="rect">
            <a:avLst/>
          </a:prstGeom>
        </p:spPr>
        <p:txBody>
          <a:bodyPr vert="horz" lIns="91440" tIns="45720" rIns="91440" bIns="45720" rtlCol="0" anchor="ctr"/>
          <a:lstStyle>
            <a:lvl1pPr algn="r">
              <a:defRPr sz="3600">
                <a:solidFill>
                  <a:schemeClr val="tx1">
                    <a:tint val="75000"/>
                  </a:schemeClr>
                </a:solidFill>
              </a:defRPr>
            </a:lvl1pPr>
          </a:lstStyle>
          <a:p>
            <a:fld id="{C98D602F-B79C-4FD9-B397-C9DAD3469C90}" type="slidenum">
              <a:rPr lang="en-US" smtClean="0"/>
              <a:t>‹#›</a:t>
            </a:fld>
            <a:endParaRPr lang="en-US"/>
          </a:p>
        </p:txBody>
      </p:sp>
    </p:spTree>
    <p:extLst>
      <p:ext uri="{BB962C8B-B14F-4D97-AF65-F5344CB8AC3E}">
        <p14:creationId xmlns:p14="http://schemas.microsoft.com/office/powerpoint/2010/main" val="413793087"/>
      </p:ext>
    </p:extLst>
  </p:cSld>
  <p:clrMap bg1="lt1" tx1="dk1" bg2="lt2" tx2="dk2" accent1="accent1" accent2="accent2" accent3="accent3" accent4="accent4" accent5="accent5" accent6="accent6" hlink="hlink" folHlink="folHlink"/>
  <p:sldLayoutIdLst>
    <p:sldLayoutId id="2147483662" r:id="rId1"/>
  </p:sldLayoutIdLst>
  <p:txStyles>
    <p:titleStyle>
      <a:lvl1pPr algn="l" defTabSz="2743200" rtl="0" eaLnBrk="1" latinLnBrk="0" hangingPunct="1">
        <a:lnSpc>
          <a:spcPct val="90000"/>
        </a:lnSpc>
        <a:spcBef>
          <a:spcPct val="0"/>
        </a:spcBef>
        <a:buNone/>
        <a:defRPr sz="13200" kern="1200">
          <a:solidFill>
            <a:schemeClr val="tx1">
              <a:lumMod val="75000"/>
              <a:lumOff val="25000"/>
            </a:schemeClr>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lumMod val="75000"/>
              <a:lumOff val="25000"/>
            </a:schemeClr>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baseline="0">
          <a:solidFill>
            <a:schemeClr val="tx1">
              <a:lumMod val="75000"/>
              <a:lumOff val="25000"/>
            </a:schemeClr>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lumMod val="75000"/>
              <a:lumOff val="25000"/>
            </a:schemeClr>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g"/><Relationship Id="rId18" Type="http://schemas.openxmlformats.org/officeDocument/2006/relationships/image" Target="../media/image19.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image" Target="../media/image4.jpeg"/><Relationship Id="rId16"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7.jpeg"/><Relationship Id="rId15" Type="http://schemas.microsoft.com/office/2007/relationships/hdphoto" Target="../media/hdphoto1.wdp"/><Relationship Id="rId10" Type="http://schemas.openxmlformats.org/officeDocument/2006/relationships/image" Target="../media/image12.png"/><Relationship Id="rId19" Type="http://schemas.openxmlformats.org/officeDocument/2006/relationships/image" Target="../media/image20.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8CC945D-7FCA-4C59-BB39-AE8339E21BB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051" t="22008" r="4951" b="19767"/>
          <a:stretch/>
        </p:blipFill>
        <p:spPr>
          <a:xfrm>
            <a:off x="1557346" y="19470393"/>
            <a:ext cx="6411438" cy="5428241"/>
          </a:xfrm>
          <a:prstGeom prst="rect">
            <a:avLst/>
          </a:prstGeom>
        </p:spPr>
      </p:pic>
      <p:pic>
        <p:nvPicPr>
          <p:cNvPr id="103" name="Picture 102" descr="C:\Users\roberta\Desktop\Turn IN\CR_bound.jpg"/>
          <p:cNvPicPr/>
          <p:nvPr/>
        </p:nvPicPr>
        <p:blipFill rotWithShape="1">
          <a:blip r:embed="rId3" cstate="print">
            <a:extLst>
              <a:ext uri="{28A0092B-C50C-407E-A947-70E740481C1C}">
                <a14:useLocalDpi xmlns:a14="http://schemas.microsoft.com/office/drawing/2010/main" val="0"/>
              </a:ext>
            </a:extLst>
          </a:blip>
          <a:srcRect l="14286" t="30483" r="25682" b="26394"/>
          <a:stretch/>
        </p:blipFill>
        <p:spPr bwMode="auto">
          <a:xfrm>
            <a:off x="12801147" y="6362726"/>
            <a:ext cx="3493008" cy="336499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45" name="Title 3"/>
          <p:cNvSpPr txBox="1">
            <a:spLocks/>
          </p:cNvSpPr>
          <p:nvPr/>
        </p:nvSpPr>
        <p:spPr>
          <a:xfrm>
            <a:off x="24721960" y="4648201"/>
            <a:ext cx="1780985" cy="29222699"/>
          </a:xfrm>
          <a:prstGeom prst="rect">
            <a:avLst/>
          </a:prstGeom>
        </p:spPr>
        <p:txBody>
          <a:bodyPr vert="vert270" anchor="ctr">
            <a:noAutofit/>
          </a:bodyPr>
          <a:lstStyle>
            <a:lvl1pPr algn="l" defTabSz="2743200" rtl="0" eaLnBrk="1" latinLnBrk="0" hangingPunct="1">
              <a:lnSpc>
                <a:spcPct val="90000"/>
              </a:lnSpc>
              <a:spcBef>
                <a:spcPct val="0"/>
              </a:spcBef>
              <a:buNone/>
              <a:defRPr sz="6000" b="0" kern="1200" baseline="0">
                <a:solidFill>
                  <a:srgbClr val="9299A8"/>
                </a:solidFill>
                <a:latin typeface="+mj-lt"/>
                <a:ea typeface="+mj-ea"/>
                <a:cs typeface="+mj-cs"/>
              </a:defRPr>
            </a:lvl1pPr>
          </a:lstStyle>
          <a:p>
            <a:r>
              <a:rPr lang="en-US" sz="10000" b="1" dirty="0">
                <a:solidFill>
                  <a:srgbClr val="238754"/>
                </a:solidFill>
              </a:rPr>
              <a:t>Talamanca</a:t>
            </a:r>
            <a:r>
              <a:rPr lang="en-US" sz="9600" dirty="0">
                <a:solidFill>
                  <a:srgbClr val="238754"/>
                </a:solidFill>
              </a:rPr>
              <a:t>-</a:t>
            </a:r>
            <a:r>
              <a:rPr lang="en-US" sz="10000" b="1" dirty="0" err="1">
                <a:solidFill>
                  <a:srgbClr val="238754"/>
                </a:solidFill>
              </a:rPr>
              <a:t>Osa</a:t>
            </a:r>
            <a:r>
              <a:rPr lang="en-US" sz="10000" b="1" dirty="0">
                <a:solidFill>
                  <a:srgbClr val="238754"/>
                </a:solidFill>
              </a:rPr>
              <a:t> </a:t>
            </a:r>
            <a:r>
              <a:rPr lang="en-US" sz="10000" dirty="0">
                <a:solidFill>
                  <a:srgbClr val="238754"/>
                </a:solidFill>
              </a:rPr>
              <a:t>Ecological Forecasting II</a:t>
            </a:r>
          </a:p>
        </p:txBody>
      </p:sp>
      <p:sp>
        <p:nvSpPr>
          <p:cNvPr id="14" name="Text Placeholder 16"/>
          <p:cNvSpPr txBox="1">
            <a:spLocks/>
          </p:cNvSpPr>
          <p:nvPr/>
        </p:nvSpPr>
        <p:spPr>
          <a:xfrm>
            <a:off x="917171" y="11997800"/>
            <a:ext cx="11364020" cy="254846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38754"/>
              </a:buClr>
            </a:pPr>
            <a:r>
              <a:rPr lang="en-US" sz="2400" b="1" dirty="0" smtClean="0">
                <a:solidFill>
                  <a:srgbClr val="238754"/>
                </a:solidFill>
                <a:latin typeface="Garamond" panose="02020404030301010803" pitchFamily="18" charset="0"/>
              </a:rPr>
              <a:t>Conduct</a:t>
            </a:r>
            <a:r>
              <a:rPr lang="en-US" sz="2400" dirty="0" smtClean="0">
                <a:solidFill>
                  <a:schemeClr val="tx1">
                    <a:lumMod val="75000"/>
                    <a:lumOff val="25000"/>
                  </a:schemeClr>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a historical land use and </a:t>
            </a:r>
            <a:r>
              <a:rPr lang="en-US" sz="2400" dirty="0" smtClean="0">
                <a:solidFill>
                  <a:schemeClr val="tx1">
                    <a:lumMod val="75000"/>
                    <a:lumOff val="25000"/>
                  </a:schemeClr>
                </a:solidFill>
                <a:latin typeface="Garamond" panose="02020404030301010803" pitchFamily="18" charset="0"/>
              </a:rPr>
              <a:t>land </a:t>
            </a:r>
            <a:r>
              <a:rPr lang="en-US" sz="2400" dirty="0">
                <a:solidFill>
                  <a:schemeClr val="tx1">
                    <a:lumMod val="75000"/>
                    <a:lumOff val="25000"/>
                  </a:schemeClr>
                </a:solidFill>
                <a:latin typeface="Garamond" panose="02020404030301010803" pitchFamily="18" charset="0"/>
              </a:rPr>
              <a:t>cover analysis (1987 and </a:t>
            </a:r>
            <a:r>
              <a:rPr lang="en-US" sz="2400" dirty="0" smtClean="0">
                <a:solidFill>
                  <a:schemeClr val="tx1">
                    <a:lumMod val="75000"/>
                    <a:lumOff val="25000"/>
                  </a:schemeClr>
                </a:solidFill>
                <a:latin typeface="Garamond" panose="02020404030301010803" pitchFamily="18" charset="0"/>
              </a:rPr>
              <a:t>1997</a:t>
            </a:r>
            <a:r>
              <a:rPr lang="en-US" sz="2400" dirty="0">
                <a:solidFill>
                  <a:schemeClr val="tx1">
                    <a:lumMod val="75000"/>
                    <a:lumOff val="25000"/>
                  </a:schemeClr>
                </a:solidFill>
                <a:latin typeface="Garamond" panose="02020404030301010803" pitchFamily="18" charset="0"/>
              </a:rPr>
              <a:t>) </a:t>
            </a:r>
            <a:endParaRPr lang="en-US" sz="2400"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38754"/>
              </a:buClr>
            </a:pPr>
            <a:r>
              <a:rPr lang="en-US" sz="2400" b="1" dirty="0" smtClean="0">
                <a:solidFill>
                  <a:srgbClr val="238754"/>
                </a:solidFill>
                <a:latin typeface="Garamond" panose="02020404030301010803" pitchFamily="18" charset="0"/>
              </a:rPr>
              <a:t>Forecast</a:t>
            </a:r>
            <a:r>
              <a:rPr lang="en-US" sz="2400" dirty="0" smtClean="0">
                <a:solidFill>
                  <a:srgbClr val="000000"/>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land use and land cover </a:t>
            </a:r>
            <a:r>
              <a:rPr lang="en-US" sz="2400" dirty="0" smtClean="0">
                <a:solidFill>
                  <a:schemeClr val="tx1">
                    <a:lumMod val="75000"/>
                    <a:lumOff val="25000"/>
                  </a:schemeClr>
                </a:solidFill>
                <a:latin typeface="Garamond" panose="02020404030301010803" pitchFamily="18" charset="0"/>
              </a:rPr>
              <a:t>classifications to the </a:t>
            </a:r>
            <a:r>
              <a:rPr lang="en-US" sz="2400" dirty="0">
                <a:solidFill>
                  <a:schemeClr val="tx1">
                    <a:lumMod val="75000"/>
                    <a:lumOff val="25000"/>
                  </a:schemeClr>
                </a:solidFill>
                <a:latin typeface="Garamond" panose="02020404030301010803" pitchFamily="18" charset="0"/>
              </a:rPr>
              <a:t>year </a:t>
            </a:r>
            <a:r>
              <a:rPr lang="en-US" sz="2400" dirty="0" smtClean="0">
                <a:solidFill>
                  <a:schemeClr val="tx1">
                    <a:lumMod val="75000"/>
                    <a:lumOff val="25000"/>
                  </a:schemeClr>
                </a:solidFill>
                <a:latin typeface="Garamond" panose="02020404030301010803" pitchFamily="18" charset="0"/>
              </a:rPr>
              <a:t>2030</a:t>
            </a:r>
            <a:endParaRPr lang="en-US" sz="2400" dirty="0">
              <a:solidFill>
                <a:schemeClr val="tx1">
                  <a:lumMod val="75000"/>
                  <a:lumOff val="25000"/>
                </a:schemeClr>
              </a:solidFill>
              <a:latin typeface="Century Gothic" panose="020B0502020202020204" pitchFamily="34" charset="0"/>
            </a:endParaRPr>
          </a:p>
          <a:p>
            <a:pPr>
              <a:lnSpc>
                <a:spcPct val="100000"/>
              </a:lnSpc>
              <a:spcBef>
                <a:spcPts val="0"/>
              </a:spcBef>
              <a:spcAft>
                <a:spcPts val="600"/>
              </a:spcAft>
              <a:buClr>
                <a:srgbClr val="238754"/>
              </a:buClr>
            </a:pPr>
            <a:r>
              <a:rPr lang="en-US" sz="2400" b="1" dirty="0">
                <a:solidFill>
                  <a:srgbClr val="238754"/>
                </a:solidFill>
                <a:latin typeface="Garamond" panose="02020404030301010803" pitchFamily="18" charset="0"/>
              </a:rPr>
              <a:t>Create</a:t>
            </a:r>
            <a:r>
              <a:rPr lang="en-US" sz="2400" dirty="0">
                <a:solidFill>
                  <a:srgbClr val="000000"/>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a human-jaguar conflict risk map based on environmental and human </a:t>
            </a:r>
            <a:r>
              <a:rPr lang="en-US" sz="2400" dirty="0" smtClean="0">
                <a:solidFill>
                  <a:schemeClr val="tx1">
                    <a:lumMod val="75000"/>
                    <a:lumOff val="25000"/>
                  </a:schemeClr>
                </a:solidFill>
                <a:latin typeface="Garamond" panose="02020404030301010803" pitchFamily="18" charset="0"/>
              </a:rPr>
              <a:t>use factors</a:t>
            </a:r>
            <a:endParaRPr lang="en-US" sz="2400" dirty="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38754"/>
              </a:buClr>
            </a:pPr>
            <a:r>
              <a:rPr lang="en-US" sz="2400" b="1" dirty="0">
                <a:solidFill>
                  <a:srgbClr val="238754"/>
                </a:solidFill>
                <a:latin typeface="Garamond" panose="02020404030301010803" pitchFamily="18" charset="0"/>
              </a:rPr>
              <a:t>Model</a:t>
            </a:r>
            <a:r>
              <a:rPr lang="en-US" sz="2400" dirty="0">
                <a:solidFill>
                  <a:srgbClr val="000000"/>
                </a:solidFill>
                <a:latin typeface="Garamond" panose="02020404030301010803" pitchFamily="18" charset="0"/>
              </a:rPr>
              <a:t> </a:t>
            </a:r>
            <a:r>
              <a:rPr lang="en-US" sz="2400" dirty="0">
                <a:solidFill>
                  <a:schemeClr val="tx1">
                    <a:lumMod val="75000"/>
                    <a:lumOff val="25000"/>
                  </a:schemeClr>
                </a:solidFill>
                <a:latin typeface="Garamond" panose="02020404030301010803" pitchFamily="18" charset="0"/>
              </a:rPr>
              <a:t>corridors to aid jaguar movement between </a:t>
            </a:r>
            <a:r>
              <a:rPr lang="en-US" sz="2400" dirty="0" smtClean="0">
                <a:solidFill>
                  <a:schemeClr val="tx1">
                    <a:lumMod val="75000"/>
                    <a:lumOff val="25000"/>
                  </a:schemeClr>
                </a:solidFill>
                <a:latin typeface="Garamond" panose="02020404030301010803" pitchFamily="18" charset="0"/>
              </a:rPr>
              <a:t>La </a:t>
            </a:r>
            <a:r>
              <a:rPr lang="en-US" sz="2400" dirty="0">
                <a:solidFill>
                  <a:schemeClr val="tx1">
                    <a:lumMod val="75000"/>
                    <a:lumOff val="25000"/>
                  </a:schemeClr>
                </a:solidFill>
                <a:latin typeface="Garamond" panose="02020404030301010803" pitchFamily="18" charset="0"/>
              </a:rPr>
              <a:t>Amistad </a:t>
            </a:r>
            <a:r>
              <a:rPr lang="en-US" sz="2400" dirty="0" smtClean="0">
                <a:solidFill>
                  <a:schemeClr val="tx1">
                    <a:lumMod val="75000"/>
                    <a:lumOff val="25000"/>
                  </a:schemeClr>
                </a:solidFill>
                <a:latin typeface="Garamond" panose="02020404030301010803" pitchFamily="18" charset="0"/>
              </a:rPr>
              <a:t>International </a:t>
            </a:r>
            <a:r>
              <a:rPr lang="en-US" sz="2400" dirty="0">
                <a:solidFill>
                  <a:schemeClr val="tx1">
                    <a:lumMod val="75000"/>
                    <a:lumOff val="25000"/>
                  </a:schemeClr>
                </a:solidFill>
                <a:latin typeface="Garamond" panose="02020404030301010803" pitchFamily="18" charset="0"/>
              </a:rPr>
              <a:t>Peace Park and Corcovado National </a:t>
            </a:r>
            <a:r>
              <a:rPr lang="en-US" sz="2400" dirty="0" smtClean="0">
                <a:solidFill>
                  <a:schemeClr val="tx1">
                    <a:lumMod val="75000"/>
                    <a:lumOff val="25000"/>
                  </a:schemeClr>
                </a:solidFill>
                <a:latin typeface="Garamond" panose="02020404030301010803" pitchFamily="18" charset="0"/>
              </a:rPr>
              <a:t>Park in Costa Rica</a:t>
            </a:r>
            <a:endParaRPr lang="en-US" sz="2400" dirty="0">
              <a:solidFill>
                <a:schemeClr val="tx1">
                  <a:lumMod val="75000"/>
                  <a:lumOff val="25000"/>
                </a:schemeClr>
              </a:solidFill>
              <a:latin typeface="Garamond" panose="02020404030301010803" pitchFamily="18" charset="0"/>
            </a:endParaRPr>
          </a:p>
        </p:txBody>
      </p:sp>
      <p:sp>
        <p:nvSpPr>
          <p:cNvPr id="16" name="TextBox 15"/>
          <p:cNvSpPr txBox="1"/>
          <p:nvPr/>
        </p:nvSpPr>
        <p:spPr>
          <a:xfrm>
            <a:off x="878674" y="11227050"/>
            <a:ext cx="3407763"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Objectives</a:t>
            </a:r>
          </a:p>
        </p:txBody>
      </p:sp>
      <p:sp>
        <p:nvSpPr>
          <p:cNvPr id="17" name="TextBox 16"/>
          <p:cNvSpPr txBox="1"/>
          <p:nvPr/>
        </p:nvSpPr>
        <p:spPr>
          <a:xfrm>
            <a:off x="12810114" y="12416528"/>
            <a:ext cx="3849131"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Methodology</a:t>
            </a:r>
          </a:p>
        </p:txBody>
      </p:sp>
      <p:sp>
        <p:nvSpPr>
          <p:cNvPr id="18" name="TextBox 17"/>
          <p:cNvSpPr txBox="1"/>
          <p:nvPr/>
        </p:nvSpPr>
        <p:spPr>
          <a:xfrm>
            <a:off x="12731154" y="4484915"/>
            <a:ext cx="3172663"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Study Area</a:t>
            </a:r>
          </a:p>
        </p:txBody>
      </p:sp>
      <p:sp>
        <p:nvSpPr>
          <p:cNvPr id="20" name="TextBox 19"/>
          <p:cNvSpPr txBox="1"/>
          <p:nvPr/>
        </p:nvSpPr>
        <p:spPr>
          <a:xfrm>
            <a:off x="878674" y="18752424"/>
            <a:ext cx="2012089"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Results</a:t>
            </a:r>
          </a:p>
        </p:txBody>
      </p:sp>
      <p:sp>
        <p:nvSpPr>
          <p:cNvPr id="9" name="Text Placeholder 16"/>
          <p:cNvSpPr txBox="1">
            <a:spLocks/>
          </p:cNvSpPr>
          <p:nvPr/>
        </p:nvSpPr>
        <p:spPr>
          <a:xfrm>
            <a:off x="1187016" y="26812148"/>
            <a:ext cx="11430000" cy="4990259"/>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38754"/>
              </a:buClr>
              <a:buFont typeface="Webdings" panose="05030102010509060703" pitchFamily="18" charset="2"/>
              <a:buChar char=""/>
            </a:pPr>
            <a:r>
              <a:rPr lang="en-US" sz="2800" dirty="0" smtClean="0">
                <a:solidFill>
                  <a:schemeClr val="tx1">
                    <a:lumMod val="75000"/>
                    <a:lumOff val="25000"/>
                  </a:schemeClr>
                </a:solidFill>
                <a:latin typeface="Garamond" panose="02020404030301010803" pitchFamily="18" charset="0"/>
              </a:rPr>
              <a:t>Palm plantation will increase by 1.8 percent, continuing to dominate the area surrounding the Pan-American Highway in 2030.</a:t>
            </a:r>
          </a:p>
          <a:p>
            <a:pPr>
              <a:lnSpc>
                <a:spcPct val="100000"/>
              </a:lnSpc>
              <a:spcBef>
                <a:spcPts val="0"/>
              </a:spcBef>
              <a:spcAft>
                <a:spcPts val="600"/>
              </a:spcAft>
              <a:buClr>
                <a:srgbClr val="238754"/>
              </a:buClr>
              <a:buFont typeface="Webdings" panose="05030102010509060703" pitchFamily="18" charset="2"/>
              <a:buChar char=""/>
            </a:pPr>
            <a:r>
              <a:rPr lang="en-US" sz="2800" dirty="0">
                <a:solidFill>
                  <a:schemeClr val="tx1">
                    <a:lumMod val="75000"/>
                    <a:lumOff val="25000"/>
                  </a:schemeClr>
                </a:solidFill>
                <a:latin typeface="Garamond" panose="02020404030301010803" pitchFamily="18" charset="0"/>
              </a:rPr>
              <a:t>I</a:t>
            </a:r>
            <a:r>
              <a:rPr lang="en-US" sz="2800" dirty="0" smtClean="0">
                <a:solidFill>
                  <a:schemeClr val="tx1">
                    <a:lumMod val="75000"/>
                    <a:lumOff val="25000"/>
                  </a:schemeClr>
                </a:solidFill>
                <a:latin typeface="Garamond" panose="02020404030301010803" pitchFamily="18" charset="0"/>
              </a:rPr>
              <a:t>n 2030, secondary forest will decrease by 2.2 percent, most likely being replaced by palm plantation.</a:t>
            </a:r>
          </a:p>
          <a:p>
            <a:pPr>
              <a:lnSpc>
                <a:spcPct val="100000"/>
              </a:lnSpc>
              <a:spcBef>
                <a:spcPts val="0"/>
              </a:spcBef>
              <a:spcAft>
                <a:spcPts val="600"/>
              </a:spcAft>
              <a:buClr>
                <a:srgbClr val="238754"/>
              </a:buClr>
              <a:buFont typeface="Webdings" panose="05030102010509060703" pitchFamily="18" charset="2"/>
              <a:buChar char=""/>
            </a:pPr>
            <a:r>
              <a:rPr lang="en-US" sz="2800" dirty="0" smtClean="0">
                <a:solidFill>
                  <a:schemeClr val="tx1">
                    <a:lumMod val="75000"/>
                    <a:lumOff val="25000"/>
                  </a:schemeClr>
                </a:solidFill>
                <a:latin typeface="Garamond" panose="02020404030301010803" pitchFamily="18" charset="0"/>
              </a:rPr>
              <a:t>The results of the projected 2030 risk assessment indicates higher associated risk around the Pan-American Highway and in populated areas, specifically in Playa Pan Dulce, </a:t>
            </a:r>
            <a:r>
              <a:rPr lang="en-US" sz="2800" dirty="0" err="1" smtClean="0">
                <a:solidFill>
                  <a:schemeClr val="tx1">
                    <a:lumMod val="75000"/>
                    <a:lumOff val="25000"/>
                  </a:schemeClr>
                </a:solidFill>
                <a:latin typeface="Garamond" panose="02020404030301010803" pitchFamily="18" charset="0"/>
              </a:rPr>
              <a:t>Pavones</a:t>
            </a:r>
            <a:r>
              <a:rPr lang="en-US" sz="2800" dirty="0" smtClean="0">
                <a:solidFill>
                  <a:schemeClr val="tx1">
                    <a:lumMod val="75000"/>
                    <a:lumOff val="25000"/>
                  </a:schemeClr>
                </a:solidFill>
                <a:latin typeface="Garamond" panose="02020404030301010803" pitchFamily="18" charset="0"/>
              </a:rPr>
              <a:t>, Puerto Jiménez, </a:t>
            </a:r>
            <a:r>
              <a:rPr lang="en-US" sz="2800" dirty="0" err="1" smtClean="0">
                <a:solidFill>
                  <a:schemeClr val="tx1">
                    <a:lumMod val="75000"/>
                    <a:lumOff val="25000"/>
                  </a:schemeClr>
                </a:solidFill>
                <a:latin typeface="Garamond" panose="02020404030301010803" pitchFamily="18" charset="0"/>
              </a:rPr>
              <a:t>Golfito</a:t>
            </a:r>
            <a:r>
              <a:rPr lang="en-US" sz="2800" dirty="0" smtClean="0">
                <a:solidFill>
                  <a:schemeClr val="tx1">
                    <a:lumMod val="75000"/>
                    <a:lumOff val="25000"/>
                  </a:schemeClr>
                </a:solidFill>
                <a:latin typeface="Garamond" panose="02020404030301010803" pitchFamily="18" charset="0"/>
              </a:rPr>
              <a:t>, Paso Canoas and San Vito. </a:t>
            </a:r>
          </a:p>
          <a:p>
            <a:pPr>
              <a:lnSpc>
                <a:spcPct val="100000"/>
              </a:lnSpc>
              <a:spcBef>
                <a:spcPts val="0"/>
              </a:spcBef>
              <a:spcAft>
                <a:spcPts val="600"/>
              </a:spcAft>
              <a:buClr>
                <a:srgbClr val="238754"/>
              </a:buClr>
              <a:buFont typeface="Webdings" panose="05030102010509060703" pitchFamily="18" charset="2"/>
              <a:buChar char=""/>
            </a:pPr>
            <a:r>
              <a:rPr lang="en-US" sz="2800" dirty="0" smtClean="0">
                <a:solidFill>
                  <a:schemeClr val="tx1">
                    <a:lumMod val="75000"/>
                    <a:lumOff val="25000"/>
                  </a:schemeClr>
                </a:solidFill>
                <a:latin typeface="Garamond" panose="02020404030301010803" pitchFamily="18" charset="0"/>
              </a:rPr>
              <a:t>Corridors modeled in Linkage Mapper showed two potential </a:t>
            </a:r>
            <a:r>
              <a:rPr lang="en-US" sz="2800" dirty="0" smtClean="0">
                <a:solidFill>
                  <a:schemeClr val="tx1">
                    <a:lumMod val="75000"/>
                    <a:lumOff val="25000"/>
                  </a:schemeClr>
                </a:solidFill>
                <a:latin typeface="Garamond" panose="02020404030301010803" pitchFamily="18" charset="0"/>
              </a:rPr>
              <a:t>jaguar corridors </a:t>
            </a:r>
            <a:r>
              <a:rPr lang="en-US" sz="2800" dirty="0" smtClean="0">
                <a:solidFill>
                  <a:schemeClr val="tx1">
                    <a:lumMod val="75000"/>
                    <a:lumOff val="25000"/>
                  </a:schemeClr>
                </a:solidFill>
                <a:latin typeface="Garamond" panose="02020404030301010803" pitchFamily="18" charset="0"/>
              </a:rPr>
              <a:t>through the </a:t>
            </a:r>
            <a:r>
              <a:rPr lang="en-US" sz="2800" dirty="0">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Buenos Aires Canton of the study </a:t>
            </a:r>
            <a:r>
              <a:rPr lang="en-US" sz="2800" dirty="0" smtClean="0">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area.</a:t>
            </a:r>
            <a:endParaRPr lang="en-US" sz="2800"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38754"/>
              </a:buClr>
              <a:buFont typeface="Webdings" panose="05030102010509060703" pitchFamily="18" charset="2"/>
              <a:buChar char=""/>
            </a:pPr>
            <a:endParaRPr lang="en-US" sz="2400" dirty="0" smtClean="0">
              <a:solidFill>
                <a:schemeClr val="tx1">
                  <a:lumMod val="75000"/>
                  <a:lumOff val="25000"/>
                </a:schemeClr>
              </a:solidFill>
              <a:latin typeface="Garamond" panose="02020404030301010803" pitchFamily="18" charset="0"/>
            </a:endParaRPr>
          </a:p>
          <a:p>
            <a:pPr>
              <a:lnSpc>
                <a:spcPct val="100000"/>
              </a:lnSpc>
              <a:spcBef>
                <a:spcPts val="0"/>
              </a:spcBef>
              <a:spcAft>
                <a:spcPts val="600"/>
              </a:spcAft>
              <a:buClr>
                <a:srgbClr val="238754"/>
              </a:buClr>
              <a:buFont typeface="Webdings" panose="05030102010509060703" pitchFamily="18" charset="2"/>
              <a:buChar char=""/>
            </a:pPr>
            <a:endParaRPr lang="en-US" sz="2400" dirty="0">
              <a:solidFill>
                <a:schemeClr val="tx1">
                  <a:lumMod val="75000"/>
                  <a:lumOff val="25000"/>
                </a:schemeClr>
              </a:solidFill>
              <a:latin typeface="Garamond" panose="02020404030301010803" pitchFamily="18" charset="0"/>
            </a:endParaRPr>
          </a:p>
        </p:txBody>
      </p:sp>
      <p:sp>
        <p:nvSpPr>
          <p:cNvPr id="21" name="TextBox 20"/>
          <p:cNvSpPr txBox="1"/>
          <p:nvPr/>
        </p:nvSpPr>
        <p:spPr>
          <a:xfrm>
            <a:off x="878674" y="26157789"/>
            <a:ext cx="3486852"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Conclusions</a:t>
            </a:r>
          </a:p>
        </p:txBody>
      </p:sp>
      <p:sp>
        <p:nvSpPr>
          <p:cNvPr id="7" name="Text Placeholder 16"/>
          <p:cNvSpPr txBox="1">
            <a:spLocks/>
          </p:cNvSpPr>
          <p:nvPr/>
        </p:nvSpPr>
        <p:spPr>
          <a:xfrm>
            <a:off x="12794233" y="26835854"/>
            <a:ext cx="11463159" cy="3247773"/>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38754"/>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Dr. Jan </a:t>
            </a:r>
            <a:r>
              <a:rPr lang="en-US" b="1" dirty="0" err="1">
                <a:solidFill>
                  <a:schemeClr val="tx1">
                    <a:lumMod val="75000"/>
                    <a:lumOff val="25000"/>
                  </a:schemeClr>
                </a:solidFill>
                <a:latin typeface="Garamond" panose="02020404030301010803" pitchFamily="18" charset="0"/>
              </a:rPr>
              <a:t>Schipper</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(Arizona Center for Nature Conservation </a:t>
            </a:r>
            <a:r>
              <a:rPr lang="en-US" dirty="0">
                <a:solidFill>
                  <a:schemeClr val="tx1">
                    <a:lumMod val="75000"/>
                    <a:lumOff val="25000"/>
                  </a:schemeClr>
                </a:solidFill>
              </a:rPr>
              <a:t>– </a:t>
            </a:r>
            <a:r>
              <a:rPr lang="en-US" dirty="0">
                <a:solidFill>
                  <a:schemeClr val="tx1">
                    <a:lumMod val="75000"/>
                    <a:lumOff val="25000"/>
                  </a:schemeClr>
                </a:solidFill>
                <a:latin typeface="Garamond" panose="02020404030301010803" pitchFamily="18" charset="0"/>
              </a:rPr>
              <a:t>Phoenix Zoo)</a:t>
            </a:r>
          </a:p>
          <a:p>
            <a:pPr>
              <a:lnSpc>
                <a:spcPct val="100000"/>
              </a:lnSpc>
              <a:spcBef>
                <a:spcPts val="0"/>
              </a:spcBef>
              <a:spcAft>
                <a:spcPts val="600"/>
              </a:spcAft>
              <a:buClr>
                <a:srgbClr val="238754"/>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Hilary </a:t>
            </a:r>
            <a:r>
              <a:rPr lang="en-US" b="1" dirty="0" err="1">
                <a:solidFill>
                  <a:schemeClr val="tx1">
                    <a:lumMod val="75000"/>
                    <a:lumOff val="25000"/>
                  </a:schemeClr>
                </a:solidFill>
                <a:latin typeface="Garamond" panose="02020404030301010803" pitchFamily="18" charset="0"/>
              </a:rPr>
              <a:t>Brumberg</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a:t>
            </a:r>
            <a:r>
              <a:rPr lang="en-US" dirty="0" err="1">
                <a:solidFill>
                  <a:schemeClr val="tx1">
                    <a:lumMod val="75000"/>
                    <a:lumOff val="25000"/>
                  </a:schemeClr>
                </a:solidFill>
                <a:latin typeface="Garamond" panose="02020404030301010803" pitchFamily="18" charset="0"/>
              </a:rPr>
              <a:t>Osa</a:t>
            </a:r>
            <a:r>
              <a:rPr lang="en-US" dirty="0">
                <a:solidFill>
                  <a:schemeClr val="tx1">
                    <a:lumMod val="75000"/>
                    <a:lumOff val="25000"/>
                  </a:schemeClr>
                </a:solidFill>
                <a:latin typeface="Garamond" panose="02020404030301010803" pitchFamily="18" charset="0"/>
              </a:rPr>
              <a:t> Conservation)</a:t>
            </a:r>
          </a:p>
          <a:p>
            <a:pPr>
              <a:lnSpc>
                <a:spcPct val="100000"/>
              </a:lnSpc>
              <a:spcBef>
                <a:spcPts val="0"/>
              </a:spcBef>
              <a:spcAft>
                <a:spcPts val="600"/>
              </a:spcAft>
              <a:buClr>
                <a:srgbClr val="238754"/>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Dr. Marguerite Madden </a:t>
            </a:r>
            <a:r>
              <a:rPr lang="en-US" dirty="0">
                <a:solidFill>
                  <a:schemeClr val="tx1">
                    <a:lumMod val="75000"/>
                    <a:lumOff val="25000"/>
                  </a:schemeClr>
                </a:solidFill>
                <a:latin typeface="Garamond" panose="02020404030301010803" pitchFamily="18" charset="0"/>
              </a:rPr>
              <a:t>(University of Georgia, Department of Geography)</a:t>
            </a:r>
          </a:p>
          <a:p>
            <a:pPr>
              <a:lnSpc>
                <a:spcPct val="100000"/>
              </a:lnSpc>
              <a:spcBef>
                <a:spcPts val="0"/>
              </a:spcBef>
              <a:spcAft>
                <a:spcPts val="600"/>
              </a:spcAft>
              <a:buClr>
                <a:srgbClr val="238754"/>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Dr. Steve Padgett-Vazquez </a:t>
            </a:r>
            <a:r>
              <a:rPr lang="en-US" dirty="0">
                <a:solidFill>
                  <a:schemeClr val="tx1">
                    <a:lumMod val="75000"/>
                    <a:lumOff val="25000"/>
                  </a:schemeClr>
                </a:solidFill>
                <a:latin typeface="Garamond" panose="02020404030301010803" pitchFamily="18" charset="0"/>
              </a:rPr>
              <a:t>(University of Georgia, Department of Geography)</a:t>
            </a:r>
          </a:p>
          <a:p>
            <a:pPr>
              <a:lnSpc>
                <a:spcPct val="100000"/>
              </a:lnSpc>
              <a:spcBef>
                <a:spcPts val="0"/>
              </a:spcBef>
              <a:spcAft>
                <a:spcPts val="600"/>
              </a:spcAft>
              <a:buClr>
                <a:srgbClr val="238754"/>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Dr. Sergio </a:t>
            </a:r>
            <a:r>
              <a:rPr lang="en-US" b="1" dirty="0" err="1">
                <a:solidFill>
                  <a:schemeClr val="tx1">
                    <a:lumMod val="75000"/>
                    <a:lumOff val="25000"/>
                  </a:schemeClr>
                </a:solidFill>
                <a:latin typeface="Garamond" panose="02020404030301010803" pitchFamily="18" charset="0"/>
              </a:rPr>
              <a:t>Bernardes</a:t>
            </a:r>
            <a:r>
              <a:rPr lang="en-US" b="1" dirty="0">
                <a:solidFill>
                  <a:schemeClr val="tx1">
                    <a:lumMod val="75000"/>
                    <a:lumOff val="25000"/>
                  </a:schemeClr>
                </a:solidFill>
                <a:latin typeface="Garamond" panose="02020404030301010803" pitchFamily="18" charset="0"/>
              </a:rPr>
              <a:t> </a:t>
            </a:r>
            <a:r>
              <a:rPr lang="en-US" dirty="0">
                <a:solidFill>
                  <a:schemeClr val="tx1">
                    <a:lumMod val="75000"/>
                    <a:lumOff val="25000"/>
                  </a:schemeClr>
                </a:solidFill>
                <a:latin typeface="Garamond" panose="02020404030301010803" pitchFamily="18" charset="0"/>
              </a:rPr>
              <a:t>(University of Georgia, Center for Geospatial Research)</a:t>
            </a:r>
          </a:p>
          <a:p>
            <a:pPr>
              <a:lnSpc>
                <a:spcPct val="100000"/>
              </a:lnSpc>
              <a:spcBef>
                <a:spcPts val="0"/>
              </a:spcBef>
              <a:spcAft>
                <a:spcPts val="600"/>
              </a:spcAft>
              <a:buClr>
                <a:srgbClr val="238754"/>
              </a:buClr>
              <a:buFont typeface="Webdings" panose="05030102010509060703" pitchFamily="18" charset="2"/>
              <a:buChar char=""/>
            </a:pPr>
            <a:r>
              <a:rPr lang="en-US" b="1" dirty="0">
                <a:solidFill>
                  <a:schemeClr val="tx1">
                    <a:lumMod val="75000"/>
                    <a:lumOff val="25000"/>
                  </a:schemeClr>
                </a:solidFill>
                <a:latin typeface="Garamond" panose="02020404030301010803" pitchFamily="18" charset="0"/>
              </a:rPr>
              <a:t>Hikari Murayama, Brooke Bartlett, Ryan Palmer </a:t>
            </a:r>
            <a:r>
              <a:rPr lang="en-US" dirty="0">
                <a:solidFill>
                  <a:schemeClr val="tx1">
                    <a:lumMod val="75000"/>
                    <a:lumOff val="25000"/>
                  </a:schemeClr>
                </a:solidFill>
                <a:latin typeface="Garamond" panose="02020404030301010803" pitchFamily="18" charset="0"/>
              </a:rPr>
              <a:t>(Talamanca-</a:t>
            </a:r>
            <a:r>
              <a:rPr lang="en-US" dirty="0" err="1">
                <a:solidFill>
                  <a:schemeClr val="tx1">
                    <a:lumMod val="75000"/>
                    <a:lumOff val="25000"/>
                  </a:schemeClr>
                </a:solidFill>
                <a:latin typeface="Garamond" panose="02020404030301010803" pitchFamily="18" charset="0"/>
              </a:rPr>
              <a:t>Osa</a:t>
            </a:r>
            <a:r>
              <a:rPr lang="en-US" dirty="0">
                <a:solidFill>
                  <a:schemeClr val="tx1">
                    <a:lumMod val="75000"/>
                    <a:lumOff val="25000"/>
                  </a:schemeClr>
                </a:solidFill>
                <a:latin typeface="Garamond" panose="02020404030301010803" pitchFamily="18" charset="0"/>
              </a:rPr>
              <a:t> </a:t>
            </a:r>
            <a:r>
              <a:rPr lang="en-US">
                <a:solidFill>
                  <a:schemeClr val="tx1">
                    <a:lumMod val="75000"/>
                    <a:lumOff val="25000"/>
                  </a:schemeClr>
                </a:solidFill>
                <a:latin typeface="Garamond" panose="02020404030301010803" pitchFamily="18" charset="0"/>
              </a:rPr>
              <a:t>I </a:t>
            </a:r>
            <a:r>
              <a:rPr lang="en-US" smtClean="0">
                <a:solidFill>
                  <a:schemeClr val="tx1">
                    <a:lumMod val="75000"/>
                    <a:lumOff val="25000"/>
                  </a:schemeClr>
                </a:solidFill>
                <a:latin typeface="Garamond" panose="02020404030301010803" pitchFamily="18" charset="0"/>
              </a:rPr>
              <a:t>team</a:t>
            </a:r>
            <a:r>
              <a:rPr lang="en-US" dirty="0">
                <a:solidFill>
                  <a:schemeClr val="tx1">
                    <a:lumMod val="75000"/>
                    <a:lumOff val="25000"/>
                  </a:schemeClr>
                </a:solidFill>
                <a:latin typeface="Garamond" panose="02020404030301010803" pitchFamily="18" charset="0"/>
              </a:rPr>
              <a:t>)</a:t>
            </a:r>
          </a:p>
          <a:p>
            <a:pPr>
              <a:lnSpc>
                <a:spcPct val="100000"/>
              </a:lnSpc>
              <a:spcBef>
                <a:spcPts val="0"/>
              </a:spcBef>
              <a:spcAft>
                <a:spcPts val="600"/>
              </a:spcAft>
              <a:buClr>
                <a:srgbClr val="238754"/>
              </a:buClr>
              <a:buFont typeface="Webdings" panose="05030102010509060703" pitchFamily="18" charset="2"/>
              <a:buChar char=""/>
            </a:pPr>
            <a:endParaRPr lang="en-US" b="1" dirty="0">
              <a:solidFill>
                <a:schemeClr val="tx1">
                  <a:lumMod val="75000"/>
                  <a:lumOff val="25000"/>
                </a:schemeClr>
              </a:solidFill>
              <a:latin typeface="Garamond" panose="02020404030301010803" pitchFamily="18" charset="0"/>
            </a:endParaRPr>
          </a:p>
        </p:txBody>
      </p:sp>
      <p:sp>
        <p:nvSpPr>
          <p:cNvPr id="22" name="TextBox 21"/>
          <p:cNvSpPr txBox="1"/>
          <p:nvPr/>
        </p:nvSpPr>
        <p:spPr>
          <a:xfrm>
            <a:off x="12723787" y="26157789"/>
            <a:ext cx="5687776"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Acknowledgements</a:t>
            </a:r>
          </a:p>
        </p:txBody>
      </p:sp>
      <p:sp>
        <p:nvSpPr>
          <p:cNvPr id="23" name="TextBox 22"/>
          <p:cNvSpPr txBox="1"/>
          <p:nvPr/>
        </p:nvSpPr>
        <p:spPr>
          <a:xfrm>
            <a:off x="878674" y="32271934"/>
            <a:ext cx="4403770"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Project Partners</a:t>
            </a:r>
          </a:p>
        </p:txBody>
      </p:sp>
      <p:sp>
        <p:nvSpPr>
          <p:cNvPr id="43" name="Text Placeholder 42"/>
          <p:cNvSpPr>
            <a:spLocks noGrp="1"/>
          </p:cNvSpPr>
          <p:nvPr>
            <p:ph type="body" sz="quarter" idx="11"/>
          </p:nvPr>
        </p:nvSpPr>
        <p:spPr>
          <a:xfrm>
            <a:off x="4704382" y="876300"/>
            <a:ext cx="18023236" cy="2171700"/>
          </a:xfrm>
        </p:spPr>
        <p:txBody>
          <a:bodyPr>
            <a:normAutofit fontScale="92500"/>
          </a:bodyPr>
          <a:lstStyle/>
          <a:p>
            <a:r>
              <a:rPr lang="en-US" dirty="0"/>
              <a:t>Assessing Habitat Suitability and Human-Jaguar Conflict Areas to Identify Potential Jaguar Corridors Connecting La Amistad and Corcovado National Parks in Costa Rica</a:t>
            </a:r>
          </a:p>
        </p:txBody>
      </p:sp>
      <p:sp>
        <p:nvSpPr>
          <p:cNvPr id="44" name="Text Placeholder 11"/>
          <p:cNvSpPr txBox="1">
            <a:spLocks/>
          </p:cNvSpPr>
          <p:nvPr/>
        </p:nvSpPr>
        <p:spPr>
          <a:xfrm>
            <a:off x="14592300" y="34594801"/>
            <a:ext cx="11925301" cy="800100"/>
          </a:xfrm>
          <a:prstGeom prst="rect">
            <a:avLst/>
          </a:prstGeom>
        </p:spPr>
        <p:txBody>
          <a:bodyPr wrap="none" anchor="ctr">
            <a:noAutofit/>
          </a:bodyPr>
          <a:lstStyle>
            <a:lvl1pPr marL="0" indent="0" algn="r" defTabSz="2743200" rtl="0" eaLnBrk="1" latinLnBrk="0" hangingPunct="1">
              <a:lnSpc>
                <a:spcPct val="90000"/>
              </a:lnSpc>
              <a:spcBef>
                <a:spcPts val="3000"/>
              </a:spcBef>
              <a:buFont typeface="Arial" panose="020B0604020202020204" pitchFamily="34" charset="0"/>
              <a:buNone/>
              <a:defRPr sz="4800" kern="1200" baseline="0">
                <a:solidFill>
                  <a:srgbClr val="9299A8"/>
                </a:solidFill>
                <a:latin typeface="+mn-lt"/>
                <a:ea typeface="+mn-ea"/>
                <a:cs typeface="+mn-cs"/>
              </a:defRPr>
            </a:lvl1pPr>
            <a:lvl2pPr marL="1371600" indent="0" algn="l" defTabSz="2743200" rtl="0" eaLnBrk="1" latinLnBrk="0" hangingPunct="1">
              <a:lnSpc>
                <a:spcPct val="90000"/>
              </a:lnSpc>
              <a:spcBef>
                <a:spcPts val="1500"/>
              </a:spcBef>
              <a:buFont typeface="Arial" panose="020B0604020202020204" pitchFamily="34" charset="0"/>
              <a:buNone/>
              <a:defRPr sz="7200" kern="1200" baseline="0">
                <a:solidFill>
                  <a:schemeClr val="tx1">
                    <a:lumMod val="75000"/>
                    <a:lumOff val="25000"/>
                  </a:schemeClr>
                </a:solidFill>
                <a:latin typeface="+mn-lt"/>
                <a:ea typeface="+mn-ea"/>
                <a:cs typeface="+mn-cs"/>
              </a:defRPr>
            </a:lvl2pPr>
            <a:lvl3pPr marL="2743200" indent="0" algn="l" defTabSz="2743200" rtl="0" eaLnBrk="1" latinLnBrk="0" hangingPunct="1">
              <a:lnSpc>
                <a:spcPct val="90000"/>
              </a:lnSpc>
              <a:spcBef>
                <a:spcPts val="1500"/>
              </a:spcBef>
              <a:buFont typeface="Arial" panose="020B0604020202020204" pitchFamily="34" charset="0"/>
              <a:buNone/>
              <a:defRPr sz="6000" kern="1200">
                <a:solidFill>
                  <a:schemeClr val="tx1">
                    <a:lumMod val="75000"/>
                    <a:lumOff val="25000"/>
                  </a:schemeClr>
                </a:solidFill>
                <a:latin typeface="+mn-lt"/>
                <a:ea typeface="+mn-ea"/>
                <a:cs typeface="+mn-cs"/>
              </a:defRPr>
            </a:lvl3pPr>
            <a:lvl4pPr marL="41148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4pPr>
            <a:lvl5pPr marL="5486400" indent="0" algn="l" defTabSz="2743200" rtl="0" eaLnBrk="1" latinLnBrk="0" hangingPunct="1">
              <a:lnSpc>
                <a:spcPct val="90000"/>
              </a:lnSpc>
              <a:spcBef>
                <a:spcPts val="1500"/>
              </a:spcBef>
              <a:buFont typeface="Arial" panose="020B0604020202020204" pitchFamily="34" charset="0"/>
              <a:buNone/>
              <a:defRPr sz="5400" kern="1200">
                <a:solidFill>
                  <a:schemeClr val="tx1">
                    <a:lumMod val="75000"/>
                    <a:lumOff val="25000"/>
                  </a:schemeClr>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5200" dirty="0">
                <a:solidFill>
                  <a:srgbClr val="238754"/>
                </a:solidFill>
              </a:rPr>
              <a:t>Georgia – Athens | </a:t>
            </a:r>
            <a:r>
              <a:rPr lang="en-US" sz="5200" spc="100" baseline="0" dirty="0">
                <a:solidFill>
                  <a:srgbClr val="238754"/>
                </a:solidFill>
              </a:rPr>
              <a:t>Summer</a:t>
            </a:r>
            <a:r>
              <a:rPr lang="en-US" sz="5200" dirty="0">
                <a:solidFill>
                  <a:srgbClr val="238754"/>
                </a:solidFill>
              </a:rPr>
              <a:t> 2019</a:t>
            </a:r>
          </a:p>
        </p:txBody>
      </p:sp>
      <p:sp>
        <p:nvSpPr>
          <p:cNvPr id="54" name="TextBox 53"/>
          <p:cNvSpPr txBox="1"/>
          <p:nvPr/>
        </p:nvSpPr>
        <p:spPr>
          <a:xfrm>
            <a:off x="878674" y="4484915"/>
            <a:ext cx="2475358"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Abstract</a:t>
            </a:r>
          </a:p>
        </p:txBody>
      </p:sp>
      <p:sp>
        <p:nvSpPr>
          <p:cNvPr id="57" name="Text Placeholder 16"/>
          <p:cNvSpPr txBox="1">
            <a:spLocks/>
          </p:cNvSpPr>
          <p:nvPr/>
        </p:nvSpPr>
        <p:spPr>
          <a:xfrm>
            <a:off x="923928" y="33036152"/>
            <a:ext cx="11430000" cy="226464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nSpc>
                <a:spcPct val="100000"/>
              </a:lnSpc>
              <a:spcBef>
                <a:spcPts val="0"/>
              </a:spcBef>
              <a:spcAft>
                <a:spcPts val="600"/>
              </a:spcAft>
              <a:buClr>
                <a:srgbClr val="238754"/>
              </a:buClr>
              <a:buFont typeface="Webdings" panose="05030102010509060703" pitchFamily="18" charset="2"/>
              <a:buChar char=""/>
            </a:pPr>
            <a:r>
              <a:rPr lang="en-US" dirty="0">
                <a:solidFill>
                  <a:schemeClr val="tx1">
                    <a:lumMod val="75000"/>
                    <a:lumOff val="25000"/>
                  </a:schemeClr>
                </a:solidFill>
                <a:latin typeface="Garamond" panose="02020404030301010803" pitchFamily="18" charset="0"/>
              </a:rPr>
              <a:t>Arizona Center for Nature Conservation </a:t>
            </a:r>
            <a:r>
              <a:rPr lang="en-US" dirty="0"/>
              <a:t>–</a:t>
            </a:r>
            <a:r>
              <a:rPr lang="en-US" dirty="0">
                <a:solidFill>
                  <a:schemeClr val="tx1">
                    <a:lumMod val="75000"/>
                    <a:lumOff val="25000"/>
                  </a:schemeClr>
                </a:solidFill>
                <a:latin typeface="Garamond" panose="02020404030301010803" pitchFamily="18" charset="0"/>
              </a:rPr>
              <a:t> Phoenix Zoo</a:t>
            </a:r>
          </a:p>
          <a:p>
            <a:pPr>
              <a:lnSpc>
                <a:spcPct val="100000"/>
              </a:lnSpc>
              <a:spcBef>
                <a:spcPts val="0"/>
              </a:spcBef>
              <a:spcAft>
                <a:spcPts val="600"/>
              </a:spcAft>
              <a:buClr>
                <a:srgbClr val="238754"/>
              </a:buClr>
              <a:buFont typeface="Webdings" panose="05030102010509060703" pitchFamily="18" charset="2"/>
              <a:buChar char=""/>
            </a:pPr>
            <a:r>
              <a:rPr lang="en-US" dirty="0" err="1">
                <a:solidFill>
                  <a:schemeClr val="tx1">
                    <a:lumMod val="75000"/>
                    <a:lumOff val="25000"/>
                  </a:schemeClr>
                </a:solidFill>
                <a:latin typeface="Garamond" panose="02020404030301010803" pitchFamily="18" charset="0"/>
              </a:rPr>
              <a:t>Osa</a:t>
            </a:r>
            <a:r>
              <a:rPr lang="en-US" dirty="0">
                <a:solidFill>
                  <a:schemeClr val="tx1">
                    <a:lumMod val="75000"/>
                    <a:lumOff val="25000"/>
                  </a:schemeClr>
                </a:solidFill>
                <a:latin typeface="Garamond" panose="02020404030301010803" pitchFamily="18" charset="0"/>
              </a:rPr>
              <a:t> Conservation</a:t>
            </a:r>
          </a:p>
        </p:txBody>
      </p:sp>
      <p:pic>
        <p:nvPicPr>
          <p:cNvPr id="73" name="Picture 1"/>
          <p:cNvPicPr>
            <a:picLocks noChangeAspect="1" noChangeArrowheads="1"/>
          </p:cNvPicPr>
          <p:nvPr/>
        </p:nvPicPr>
        <p:blipFill rotWithShape="1">
          <a:blip r:embed="rId4">
            <a:extLst>
              <a:ext uri="{28A0092B-C50C-407E-A947-70E740481C1C}">
                <a14:useLocalDpi xmlns:a14="http://schemas.microsoft.com/office/drawing/2010/main" val="0"/>
              </a:ext>
            </a:extLst>
          </a:blip>
          <a:srcRect l="11382" t="19024" r="11523" b="15556"/>
          <a:stretch/>
        </p:blipFill>
        <p:spPr bwMode="auto">
          <a:xfrm>
            <a:off x="17239762" y="4661681"/>
            <a:ext cx="6991838" cy="767905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75" name="Group 74"/>
          <p:cNvGrpSpPr/>
          <p:nvPr/>
        </p:nvGrpSpPr>
        <p:grpSpPr>
          <a:xfrm>
            <a:off x="17382488" y="10630869"/>
            <a:ext cx="5282801" cy="1447191"/>
            <a:chOff x="17430113" y="11326471"/>
            <a:chExt cx="5282801" cy="1447191"/>
          </a:xfrm>
        </p:grpSpPr>
        <p:sp>
          <p:nvSpPr>
            <p:cNvPr id="76" name="Rectangle 75"/>
            <p:cNvSpPr/>
            <p:nvPr/>
          </p:nvSpPr>
          <p:spPr>
            <a:xfrm>
              <a:off x="17430113" y="11326471"/>
              <a:ext cx="4215236" cy="1447191"/>
            </a:xfrm>
            <a:prstGeom prst="rect">
              <a:avLst/>
            </a:prstGeom>
            <a:solidFill>
              <a:schemeClr val="bg1"/>
            </a:solidFill>
            <a:ln w="25400" cap="flat" cmpd="sng">
              <a:solidFill>
                <a:schemeClr val="lt1"/>
              </a:solidFill>
              <a:prstDash val="solid"/>
              <a:round/>
              <a:headEnd type="none" w="sm" len="sm"/>
              <a:tailEnd type="none" w="sm" len="sm"/>
            </a:ln>
          </p:spPr>
          <p:txBody>
            <a:bodyPr spcFirstLastPara="1" wrap="square" lIns="91425" tIns="91425" rIns="91425" bIns="91425" anchor="ctr" anchorCtr="0"/>
            <a:lstStyle/>
            <a:p>
              <a:pPr marL="0" marR="0">
                <a:lnSpc>
                  <a:spcPct val="115000"/>
                </a:lnSpc>
                <a:spcBef>
                  <a:spcPts val="0"/>
                </a:spcBef>
                <a:spcAft>
                  <a:spcPts val="0"/>
                </a:spcAft>
              </a:pPr>
              <a:r>
                <a:rPr lang="en-US" sz="1100" kern="120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a:effectLst/>
                <a:latin typeface="Times New Roman" panose="02020603050405020304" pitchFamily="18" charset="0"/>
                <a:ea typeface="Times New Roman" panose="02020603050405020304" pitchFamily="18" charset="0"/>
              </a:endParaRPr>
            </a:p>
          </p:txBody>
        </p:sp>
        <p:sp>
          <p:nvSpPr>
            <p:cNvPr id="77" name="Rectangle 76"/>
            <p:cNvSpPr/>
            <p:nvPr/>
          </p:nvSpPr>
          <p:spPr>
            <a:xfrm>
              <a:off x="17825091" y="11394536"/>
              <a:ext cx="4887823" cy="1236419"/>
            </a:xfrm>
            <a:prstGeom prst="rect">
              <a:avLst/>
            </a:prstGeom>
            <a:noFill/>
            <a:ln>
              <a:noFill/>
            </a:ln>
          </p:spPr>
          <p:txBody>
            <a:bodyPr spcFirstLastPara="1" wrap="square" lIns="91425" tIns="45700" rIns="91425" bIns="45700" anchor="t" anchorCtr="0">
              <a:noAutofit/>
            </a:bodyPr>
            <a:lstStyle/>
            <a:p>
              <a:pPr marL="0" marR="0">
                <a:spcBef>
                  <a:spcPts val="0"/>
                </a:spcBef>
                <a:spcAft>
                  <a:spcPts val="0"/>
                </a:spcAft>
              </a:pPr>
              <a:r>
                <a:rPr lang="en-US" sz="2000" kern="1200" dirty="0">
                  <a:solidFill>
                    <a:schemeClr val="tx1">
                      <a:lumMod val="75000"/>
                      <a:lumOff val="25000"/>
                    </a:schemeClr>
                  </a:solidFill>
                  <a:effectLst/>
                  <a:latin typeface="Century Gothic" panose="020B0502020202020204" pitchFamily="34" charset="0"/>
                  <a:ea typeface="Century Gothic" panose="020B0502020202020204" pitchFamily="34" charset="0"/>
                  <a:cs typeface="Century Gothic" panose="020B0502020202020204" pitchFamily="34" charset="0"/>
                </a:rPr>
                <a:t>Study area</a:t>
              </a:r>
              <a:endParaRPr lang="en-US" sz="20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kern="1200" dirty="0">
                  <a:solidFill>
                    <a:schemeClr val="tx1">
                      <a:lumMod val="75000"/>
                      <a:lumOff val="25000"/>
                    </a:schemeClr>
                  </a:solidFill>
                  <a:effectLst/>
                  <a:latin typeface="Century Gothic" panose="020B0502020202020204" pitchFamily="34" charset="0"/>
                  <a:ea typeface="Century Gothic" panose="020B0502020202020204" pitchFamily="34" charset="0"/>
                  <a:cs typeface="Century Gothic" panose="020B0502020202020204" pitchFamily="34" charset="0"/>
                </a:rPr>
                <a:t>Corcovado National Park</a:t>
              </a:r>
              <a:endParaRPr lang="en-US" sz="20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kern="1200" dirty="0">
                  <a:solidFill>
                    <a:schemeClr val="tx1">
                      <a:lumMod val="75000"/>
                      <a:lumOff val="25000"/>
                    </a:schemeClr>
                  </a:solidFill>
                  <a:effectLst/>
                  <a:latin typeface="Century Gothic" panose="020B0502020202020204" pitchFamily="34" charset="0"/>
                  <a:ea typeface="Century Gothic" panose="020B0502020202020204" pitchFamily="34" charset="0"/>
                  <a:cs typeface="Century Gothic" panose="020B0502020202020204" pitchFamily="34" charset="0"/>
                </a:rPr>
                <a:t>Piedras Blancas National Park</a:t>
              </a:r>
              <a:endParaRPr lang="en-US" sz="20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a:p>
              <a:pPr marL="0" marR="0">
                <a:spcBef>
                  <a:spcPts val="0"/>
                </a:spcBef>
                <a:spcAft>
                  <a:spcPts val="0"/>
                </a:spcAft>
              </a:pPr>
              <a:r>
                <a:rPr lang="en-US" sz="2000" kern="1200" dirty="0">
                  <a:solidFill>
                    <a:schemeClr val="tx1">
                      <a:lumMod val="75000"/>
                      <a:lumOff val="25000"/>
                    </a:schemeClr>
                  </a:solidFill>
                  <a:effectLst/>
                  <a:latin typeface="Century Gothic" panose="020B0502020202020204" pitchFamily="34" charset="0"/>
                  <a:ea typeface="Century Gothic" panose="020B0502020202020204" pitchFamily="34" charset="0"/>
                  <a:cs typeface="Century Gothic" panose="020B0502020202020204" pitchFamily="34" charset="0"/>
                </a:rPr>
                <a:t>La Amistad National Park</a:t>
              </a:r>
              <a:endParaRPr lang="en-US" sz="20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sp>
          <p:nvSpPr>
            <p:cNvPr id="78" name="Rectangle 77"/>
            <p:cNvSpPr/>
            <p:nvPr/>
          </p:nvSpPr>
          <p:spPr>
            <a:xfrm>
              <a:off x="17511476" y="11430382"/>
              <a:ext cx="315400" cy="275621"/>
            </a:xfrm>
            <a:prstGeom prst="rect">
              <a:avLst/>
            </a:prstGeom>
            <a:noFill/>
            <a:ln w="25400" cap="flat" cmpd="sng">
              <a:solidFill>
                <a:srgbClr val="E49907"/>
              </a:solidFill>
              <a:prstDash val="solid"/>
              <a:round/>
              <a:headEnd type="none" w="sm" len="sm"/>
              <a:tailEnd type="none" w="sm" len="sm"/>
            </a:ln>
          </p:spPr>
          <p:txBody>
            <a:bodyPr spcFirstLastPara="1" wrap="square" lIns="91425" tIns="91425" rIns="91425" bIns="91425" anchor="ctr" anchorCtr="0"/>
            <a:lstStyle/>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79" name="Rectangle 78"/>
            <p:cNvSpPr/>
            <p:nvPr/>
          </p:nvSpPr>
          <p:spPr>
            <a:xfrm>
              <a:off x="17505301" y="11753961"/>
              <a:ext cx="315400" cy="275621"/>
            </a:xfrm>
            <a:prstGeom prst="rect">
              <a:avLst/>
            </a:prstGeom>
            <a:solidFill>
              <a:srgbClr val="D2FFBE"/>
            </a:solidFill>
            <a:ln w="9525" cap="flat" cmpd="sng">
              <a:solidFill>
                <a:schemeClr val="dk1"/>
              </a:solidFill>
              <a:prstDash val="solid"/>
              <a:round/>
              <a:headEnd type="none" w="sm" len="sm"/>
              <a:tailEnd type="none" w="sm" len="sm"/>
            </a:ln>
          </p:spPr>
          <p:txBody>
            <a:bodyPr spcFirstLastPara="1" wrap="square" lIns="91425" tIns="91425" rIns="91425" bIns="91425" anchor="ctr" anchorCtr="0"/>
            <a:lstStyle/>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80" name="Rectangle 79"/>
            <p:cNvSpPr/>
            <p:nvPr/>
          </p:nvSpPr>
          <p:spPr>
            <a:xfrm>
              <a:off x="17505301" y="12067954"/>
              <a:ext cx="315400" cy="275621"/>
            </a:xfrm>
            <a:prstGeom prst="rect">
              <a:avLst/>
            </a:prstGeom>
            <a:solidFill>
              <a:srgbClr val="FEBEBE"/>
            </a:solidFill>
            <a:ln w="9525" cap="flat" cmpd="sng">
              <a:solidFill>
                <a:schemeClr val="dk1"/>
              </a:solidFill>
              <a:prstDash val="solid"/>
              <a:round/>
              <a:headEnd type="none" w="sm" len="sm"/>
              <a:tailEnd type="none" w="sm" len="sm"/>
            </a:ln>
          </p:spPr>
          <p:txBody>
            <a:bodyPr spcFirstLastPara="1" wrap="square" lIns="91425" tIns="91425" rIns="91425" bIns="91425" anchor="ctr" anchorCtr="0"/>
            <a:lstStyle/>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sp>
          <p:nvSpPr>
            <p:cNvPr id="81" name="Rectangle 80"/>
            <p:cNvSpPr/>
            <p:nvPr/>
          </p:nvSpPr>
          <p:spPr>
            <a:xfrm>
              <a:off x="17505301" y="12383547"/>
              <a:ext cx="315400" cy="275621"/>
            </a:xfrm>
            <a:prstGeom prst="rect">
              <a:avLst/>
            </a:prstGeom>
            <a:solidFill>
              <a:srgbClr val="BEE8FF"/>
            </a:solidFill>
            <a:ln w="9525" cap="flat" cmpd="sng">
              <a:solidFill>
                <a:schemeClr val="dk1"/>
              </a:solidFill>
              <a:prstDash val="solid"/>
              <a:round/>
              <a:headEnd type="none" w="sm" len="sm"/>
              <a:tailEnd type="none" w="sm" len="sm"/>
            </a:ln>
          </p:spPr>
          <p:txBody>
            <a:bodyPr spcFirstLastPara="1" wrap="square" lIns="91425" tIns="91425" rIns="91425" bIns="91425" anchor="ctr" anchorCtr="0"/>
            <a:lstStyle/>
            <a:p>
              <a:pPr marL="0" marR="0">
                <a:lnSpc>
                  <a:spcPct val="115000"/>
                </a:lnSpc>
                <a:spcBef>
                  <a:spcPts val="0"/>
                </a:spcBef>
                <a:spcAft>
                  <a:spcPts val="0"/>
                </a:spcAft>
              </a:pPr>
              <a:r>
                <a:rPr lang="en-US" sz="1100" kern="1200" dirty="0">
                  <a:solidFill>
                    <a:srgbClr val="000000"/>
                  </a:solidFill>
                  <a:effectLst/>
                  <a:latin typeface="Arial" panose="020B0604020202020204" pitchFamily="34" charset="0"/>
                  <a:ea typeface="Arial" panose="020B0604020202020204" pitchFamily="34" charset="0"/>
                  <a:cs typeface="Times New Roman" panose="02020603050405020304" pitchFamily="18" charset="0"/>
                </a:rPr>
                <a:t> </a:t>
              </a:r>
              <a:endParaRPr lang="en-US" sz="1200" dirty="0">
                <a:effectLst/>
                <a:latin typeface="Times New Roman" panose="02020603050405020304" pitchFamily="18" charset="0"/>
                <a:ea typeface="Times New Roman" panose="02020603050405020304" pitchFamily="18" charset="0"/>
              </a:endParaRPr>
            </a:p>
          </p:txBody>
        </p:sp>
      </p:grpSp>
      <p:sp>
        <p:nvSpPr>
          <p:cNvPr id="84" name="Rectangle 83"/>
          <p:cNvSpPr/>
          <p:nvPr/>
        </p:nvSpPr>
        <p:spPr>
          <a:xfrm>
            <a:off x="23607466" y="10911194"/>
            <a:ext cx="357654" cy="414051"/>
          </a:xfrm>
          <a:prstGeom prst="rect">
            <a:avLst/>
          </a:prstGeom>
          <a:noFill/>
          <a:ln>
            <a:noFill/>
          </a:ln>
        </p:spPr>
        <p:txBody>
          <a:bodyPr spcFirstLastPara="1" wrap="square" lIns="91425" tIns="45700" rIns="91425" bIns="45700" anchor="t" anchorCtr="0"/>
          <a:lstStyle/>
          <a:p>
            <a:pPr marL="0" marR="0">
              <a:lnSpc>
                <a:spcPct val="115000"/>
              </a:lnSpc>
              <a:spcBef>
                <a:spcPts val="0"/>
              </a:spcBef>
              <a:spcAft>
                <a:spcPts val="0"/>
              </a:spcAft>
            </a:pPr>
            <a:r>
              <a:rPr lang="en-US" sz="2000" kern="1200" dirty="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N</a:t>
            </a:r>
            <a:endParaRPr lang="en-US" sz="2000" dirty="0">
              <a:effectLst/>
              <a:latin typeface="Times New Roman" panose="02020603050405020304" pitchFamily="18" charset="0"/>
              <a:ea typeface="Times New Roman" panose="02020603050405020304" pitchFamily="18" charset="0"/>
            </a:endParaRPr>
          </a:p>
        </p:txBody>
      </p:sp>
      <p:pic>
        <p:nvPicPr>
          <p:cNvPr id="85" name="Picture 84" descr="C:\Users\roberta\Desktop\Spring2019\Talamanca study area\north arrow.JPG"/>
          <p:cNvPicPr/>
          <p:nvPr/>
        </p:nvPicPr>
        <p:blipFill>
          <a:blip r:embed="rId5">
            <a:extLst>
              <a:ext uri="{28A0092B-C50C-407E-A947-70E740481C1C}">
                <a14:useLocalDpi xmlns:a14="http://schemas.microsoft.com/office/drawing/2010/main" val="0"/>
              </a:ext>
            </a:extLst>
          </a:blip>
          <a:srcRect/>
          <a:stretch>
            <a:fillRect/>
          </a:stretch>
        </p:blipFill>
        <p:spPr bwMode="auto">
          <a:xfrm>
            <a:off x="23517065" y="11341794"/>
            <a:ext cx="538457" cy="729623"/>
          </a:xfrm>
          <a:prstGeom prst="rect">
            <a:avLst/>
          </a:prstGeom>
          <a:noFill/>
          <a:ln>
            <a:noFill/>
          </a:ln>
        </p:spPr>
      </p:pic>
      <p:pic>
        <p:nvPicPr>
          <p:cNvPr id="86" name="Picture 8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342670" y="10327499"/>
            <a:ext cx="3303636" cy="231254"/>
          </a:xfrm>
          <a:prstGeom prst="rect">
            <a:avLst/>
          </a:prstGeom>
        </p:spPr>
      </p:pic>
      <p:sp>
        <p:nvSpPr>
          <p:cNvPr id="87" name="Rectangle 86"/>
          <p:cNvSpPr/>
          <p:nvPr/>
        </p:nvSpPr>
        <p:spPr>
          <a:xfrm>
            <a:off x="17307857" y="10031203"/>
            <a:ext cx="3635216" cy="385538"/>
          </a:xfrm>
          <a:prstGeom prst="rect">
            <a:avLst/>
          </a:prstGeom>
          <a:noFill/>
          <a:ln>
            <a:noFill/>
          </a:ln>
        </p:spPr>
        <p:txBody>
          <a:bodyPr spcFirstLastPara="1" wrap="square" lIns="91425" tIns="45700" rIns="91425" bIns="45700" anchor="t" anchorCtr="0"/>
          <a:lstStyle/>
          <a:p>
            <a:pPr marL="0" marR="0">
              <a:lnSpc>
                <a:spcPct val="115000"/>
              </a:lnSpc>
              <a:spcBef>
                <a:spcPts val="0"/>
              </a:spcBef>
              <a:spcAft>
                <a:spcPts val="0"/>
              </a:spcAft>
            </a:pPr>
            <a:r>
              <a:rPr lang="en-US" sz="1600" dirty="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0   5    </a:t>
            </a:r>
            <a:r>
              <a:rPr lang="en-US" sz="1600" dirty="0">
                <a:solidFill>
                  <a:srgbClr val="FFFFFF"/>
                </a:solidFill>
                <a:latin typeface="Century Gothic" panose="020B0502020202020204" pitchFamily="34" charset="0"/>
                <a:ea typeface="Century Gothic" panose="020B0502020202020204" pitchFamily="34" charset="0"/>
                <a:cs typeface="Century Gothic" panose="020B0502020202020204" pitchFamily="34" charset="0"/>
              </a:rPr>
              <a:t>10</a:t>
            </a:r>
            <a:r>
              <a:rPr lang="en-US" sz="1600" dirty="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       20       30        40</a:t>
            </a:r>
            <a:endParaRPr lang="en-US" sz="1600" dirty="0">
              <a:effectLst/>
              <a:latin typeface="Arial" panose="020B0604020202020204" pitchFamily="34" charset="0"/>
              <a:ea typeface="Arial" panose="020B0604020202020204" pitchFamily="34" charset="0"/>
            </a:endParaRPr>
          </a:p>
        </p:txBody>
      </p:sp>
      <p:cxnSp>
        <p:nvCxnSpPr>
          <p:cNvPr id="32" name="Straight Connector 31"/>
          <p:cNvCxnSpPr/>
          <p:nvPr/>
        </p:nvCxnSpPr>
        <p:spPr>
          <a:xfrm flipV="1">
            <a:off x="16290360" y="4661681"/>
            <a:ext cx="949402" cy="1705308"/>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cxnSp>
        <p:nvCxnSpPr>
          <p:cNvPr id="88" name="Straight Connector 87"/>
          <p:cNvCxnSpPr/>
          <p:nvPr/>
        </p:nvCxnSpPr>
        <p:spPr>
          <a:xfrm flipH="1" flipV="1">
            <a:off x="16275105" y="9727718"/>
            <a:ext cx="996919" cy="2530722"/>
          </a:xfrm>
          <a:prstGeom prst="line">
            <a:avLst/>
          </a:prstGeom>
          <a:ln w="12700">
            <a:solidFill>
              <a:schemeClr val="tx1"/>
            </a:solidFill>
          </a:ln>
        </p:spPr>
        <p:style>
          <a:lnRef idx="1">
            <a:schemeClr val="dk1"/>
          </a:lnRef>
          <a:fillRef idx="0">
            <a:schemeClr val="dk1"/>
          </a:fillRef>
          <a:effectRef idx="0">
            <a:schemeClr val="dk1"/>
          </a:effectRef>
          <a:fontRef idx="minor">
            <a:schemeClr val="tx1"/>
          </a:fontRef>
        </p:style>
      </p:cxnSp>
      <p:grpSp>
        <p:nvGrpSpPr>
          <p:cNvPr id="4" name="Group 3"/>
          <p:cNvGrpSpPr/>
          <p:nvPr/>
        </p:nvGrpSpPr>
        <p:grpSpPr>
          <a:xfrm>
            <a:off x="12719868" y="29991967"/>
            <a:ext cx="11593464" cy="4021586"/>
            <a:chOff x="844023" y="29869891"/>
            <a:chExt cx="11593464" cy="4021586"/>
          </a:xfrm>
        </p:grpSpPr>
        <p:sp>
          <p:nvSpPr>
            <p:cNvPr id="24" name="TextBox 23"/>
            <p:cNvSpPr txBox="1"/>
            <p:nvPr/>
          </p:nvSpPr>
          <p:spPr>
            <a:xfrm>
              <a:off x="868453" y="29869891"/>
              <a:ext cx="4542503"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Team Members</a:t>
              </a:r>
            </a:p>
          </p:txBody>
        </p:sp>
        <p:grpSp>
          <p:nvGrpSpPr>
            <p:cNvPr id="3" name="Group 2"/>
            <p:cNvGrpSpPr/>
            <p:nvPr/>
          </p:nvGrpSpPr>
          <p:grpSpPr>
            <a:xfrm>
              <a:off x="844023" y="30799944"/>
              <a:ext cx="11593464" cy="3091533"/>
              <a:chOff x="844023" y="30799944"/>
              <a:chExt cx="11593464" cy="3091533"/>
            </a:xfrm>
          </p:grpSpPr>
          <p:grpSp>
            <p:nvGrpSpPr>
              <p:cNvPr id="42" name="Group 41"/>
              <p:cNvGrpSpPr/>
              <p:nvPr/>
            </p:nvGrpSpPr>
            <p:grpSpPr>
              <a:xfrm>
                <a:off x="9602847" y="30799944"/>
                <a:ext cx="2834640" cy="2676034"/>
                <a:chOff x="9602847" y="30799944"/>
                <a:chExt cx="2834640" cy="2676034"/>
              </a:xfrm>
            </p:grpSpPr>
            <p:pic>
              <p:nvPicPr>
                <p:cNvPr id="46" name="Picture 45"/>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9968607" y="30799944"/>
                  <a:ext cx="2103120" cy="2103120"/>
                </a:xfrm>
                <a:prstGeom prst="rect">
                  <a:avLst/>
                </a:prstGeom>
              </p:spPr>
            </p:pic>
            <p:sp>
              <p:nvSpPr>
                <p:cNvPr id="47" name="Text Placeholder 16"/>
                <p:cNvSpPr txBox="1">
                  <a:spLocks/>
                </p:cNvSpPr>
                <p:nvPr/>
              </p:nvSpPr>
              <p:spPr>
                <a:xfrm>
                  <a:off x="9602847"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Samantha Trust</a:t>
                  </a:r>
                </a:p>
              </p:txBody>
            </p:sp>
          </p:grpSp>
          <p:pic>
            <p:nvPicPr>
              <p:cNvPr id="15" name="Picture 14"/>
              <p:cNvPicPr>
                <a:picLocks noChangeAspect="1"/>
              </p:cNvPicPr>
              <p:nvPr/>
            </p:nvPicPr>
            <p:blipFill rotWithShape="1">
              <a:blip r:embed="rId8">
                <a:extLst>
                  <a:ext uri="{28A0092B-C50C-407E-A947-70E740481C1C}">
                    <a14:useLocalDpi xmlns:a14="http://schemas.microsoft.com/office/drawing/2010/main" val="0"/>
                  </a:ext>
                </a:extLst>
              </a:blip>
              <a:srcRect l="26963" t="15560" r="31537" b="52186"/>
              <a:stretch/>
            </p:blipFill>
            <p:spPr>
              <a:xfrm>
                <a:off x="10197644" y="31038324"/>
                <a:ext cx="1645045" cy="1645920"/>
              </a:xfrm>
              <a:prstGeom prst="ellipse">
                <a:avLst/>
              </a:prstGeom>
            </p:spPr>
          </p:pic>
          <p:grpSp>
            <p:nvGrpSpPr>
              <p:cNvPr id="36" name="Group 35"/>
              <p:cNvGrpSpPr/>
              <p:nvPr/>
            </p:nvGrpSpPr>
            <p:grpSpPr>
              <a:xfrm>
                <a:off x="844023" y="30799944"/>
                <a:ext cx="2834640" cy="3091533"/>
                <a:chOff x="844023" y="30799944"/>
                <a:chExt cx="2834640" cy="3091533"/>
              </a:xfrm>
            </p:grpSpPr>
            <p:pic>
              <p:nvPicPr>
                <p:cNvPr id="37" name="Picture 36"/>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1209783" y="30799944"/>
                  <a:ext cx="2103120" cy="2103120"/>
                </a:xfrm>
                <a:prstGeom prst="rect">
                  <a:avLst/>
                </a:prstGeom>
              </p:spPr>
            </p:pic>
            <p:sp>
              <p:nvSpPr>
                <p:cNvPr id="38" name="Text Placeholder 16"/>
                <p:cNvSpPr txBox="1">
                  <a:spLocks/>
                </p:cNvSpPr>
                <p:nvPr/>
              </p:nvSpPr>
              <p:spPr>
                <a:xfrm>
                  <a:off x="844023" y="32968147"/>
                  <a:ext cx="2834640" cy="923330"/>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spcBef>
                      <a:spcPts val="0"/>
                    </a:spcBef>
                  </a:pPr>
                  <a:r>
                    <a:rPr lang="en-US" b="1" dirty="0">
                      <a:solidFill>
                        <a:schemeClr val="tx1">
                          <a:lumMod val="75000"/>
                          <a:lumOff val="25000"/>
                        </a:schemeClr>
                      </a:solidFill>
                      <a:latin typeface="Garamond" panose="02020404030301010803" pitchFamily="18" charset="0"/>
                    </a:rPr>
                    <a:t>Samuel </a:t>
                  </a:r>
                  <a:r>
                    <a:rPr lang="en-US" b="1" dirty="0" err="1">
                      <a:solidFill>
                        <a:schemeClr val="tx1">
                          <a:lumMod val="75000"/>
                          <a:lumOff val="25000"/>
                        </a:schemeClr>
                      </a:solidFill>
                      <a:latin typeface="Garamond" panose="02020404030301010803" pitchFamily="18" charset="0"/>
                    </a:rPr>
                    <a:t>Furey</a:t>
                  </a:r>
                  <a:endParaRPr lang="en-US" b="1" dirty="0">
                    <a:solidFill>
                      <a:schemeClr val="tx1">
                        <a:lumMod val="75000"/>
                        <a:lumOff val="25000"/>
                      </a:schemeClr>
                    </a:solidFill>
                    <a:latin typeface="Garamond" panose="02020404030301010803" pitchFamily="18" charset="0"/>
                  </a:endParaRPr>
                </a:p>
                <a:p>
                  <a:pPr algn="ctr">
                    <a:lnSpc>
                      <a:spcPct val="100000"/>
                    </a:lnSpc>
                    <a:spcBef>
                      <a:spcPts val="0"/>
                    </a:spcBef>
                  </a:pPr>
                  <a:r>
                    <a:rPr lang="en-US" dirty="0">
                      <a:solidFill>
                        <a:schemeClr val="tx1">
                          <a:lumMod val="75000"/>
                          <a:lumOff val="25000"/>
                        </a:schemeClr>
                      </a:solidFill>
                      <a:latin typeface="Garamond" panose="02020404030301010803" pitchFamily="18" charset="0"/>
                    </a:rPr>
                    <a:t>Project Lead</a:t>
                  </a:r>
                </a:p>
              </p:txBody>
            </p:sp>
          </p:grpSp>
          <p:grpSp>
            <p:nvGrpSpPr>
              <p:cNvPr id="39" name="Group 38"/>
              <p:cNvGrpSpPr/>
              <p:nvPr/>
            </p:nvGrpSpPr>
            <p:grpSpPr>
              <a:xfrm>
                <a:off x="6683239" y="30799944"/>
                <a:ext cx="2834640" cy="2676034"/>
                <a:chOff x="6683239" y="30799944"/>
                <a:chExt cx="2834640" cy="2676034"/>
              </a:xfrm>
            </p:grpSpPr>
            <p:pic>
              <p:nvPicPr>
                <p:cNvPr id="40" name="Picture 39"/>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7048999" y="30799944"/>
                  <a:ext cx="2103120" cy="2103120"/>
                </a:xfrm>
                <a:prstGeom prst="rect">
                  <a:avLst/>
                </a:prstGeom>
              </p:spPr>
            </p:pic>
            <p:sp>
              <p:nvSpPr>
                <p:cNvPr id="41" name="Text Placeholder 16"/>
                <p:cNvSpPr txBox="1">
                  <a:spLocks/>
                </p:cNvSpPr>
                <p:nvPr/>
              </p:nvSpPr>
              <p:spPr>
                <a:xfrm>
                  <a:off x="6683239"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Olivia Landry</a:t>
                  </a:r>
                </a:p>
              </p:txBody>
            </p:sp>
          </p:grpSp>
          <p:grpSp>
            <p:nvGrpSpPr>
              <p:cNvPr id="48" name="Group 47"/>
              <p:cNvGrpSpPr/>
              <p:nvPr/>
            </p:nvGrpSpPr>
            <p:grpSpPr>
              <a:xfrm>
                <a:off x="3763631" y="30799944"/>
                <a:ext cx="2834640" cy="2676034"/>
                <a:chOff x="3763631" y="30799944"/>
                <a:chExt cx="2834640" cy="2676034"/>
              </a:xfrm>
            </p:grpSpPr>
            <p:pic>
              <p:nvPicPr>
                <p:cNvPr id="49" name="Picture 48"/>
                <p:cNvPicPr>
                  <a:picLocks/>
                </p:cNvPicPr>
                <p:nvPr/>
              </p:nvPicPr>
              <p:blipFill>
                <a:blip r:embed="rId7" cstate="print">
                  <a:extLst>
                    <a:ext uri="{28A0092B-C50C-407E-A947-70E740481C1C}">
                      <a14:useLocalDpi xmlns:a14="http://schemas.microsoft.com/office/drawing/2010/main" val="0"/>
                    </a:ext>
                  </a:extLst>
                </a:blip>
                <a:stretch>
                  <a:fillRect/>
                </a:stretch>
              </p:blipFill>
              <p:spPr>
                <a:xfrm>
                  <a:off x="4129391" y="30799944"/>
                  <a:ext cx="2103120" cy="2103120"/>
                </a:xfrm>
                <a:prstGeom prst="rect">
                  <a:avLst/>
                </a:prstGeom>
              </p:spPr>
            </p:pic>
            <p:sp>
              <p:nvSpPr>
                <p:cNvPr id="53" name="Text Placeholder 16"/>
                <p:cNvSpPr txBox="1">
                  <a:spLocks/>
                </p:cNvSpPr>
                <p:nvPr/>
              </p:nvSpPr>
              <p:spPr>
                <a:xfrm>
                  <a:off x="3763631" y="32968147"/>
                  <a:ext cx="2834640" cy="507831"/>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b="1" dirty="0">
                      <a:solidFill>
                        <a:schemeClr val="tx1">
                          <a:lumMod val="75000"/>
                          <a:lumOff val="25000"/>
                        </a:schemeClr>
                      </a:solidFill>
                      <a:latin typeface="Garamond" panose="02020404030301010803" pitchFamily="18" charset="0"/>
                    </a:rPr>
                    <a:t>Iris </a:t>
                  </a:r>
                  <a:r>
                    <a:rPr lang="en-US" b="1" dirty="0" err="1">
                      <a:solidFill>
                        <a:schemeClr val="tx1">
                          <a:lumMod val="75000"/>
                          <a:lumOff val="25000"/>
                        </a:schemeClr>
                      </a:solidFill>
                      <a:latin typeface="Garamond" panose="02020404030301010803" pitchFamily="18" charset="0"/>
                    </a:rPr>
                    <a:t>Fynn</a:t>
                  </a:r>
                  <a:endParaRPr lang="en-US" b="1" dirty="0">
                    <a:solidFill>
                      <a:schemeClr val="tx1">
                        <a:lumMod val="75000"/>
                        <a:lumOff val="25000"/>
                      </a:schemeClr>
                    </a:solidFill>
                    <a:latin typeface="Garamond" panose="02020404030301010803" pitchFamily="18" charset="0"/>
                  </a:endParaRPr>
                </a:p>
              </p:txBody>
            </p:sp>
          </p:grpSp>
        </p:grpSp>
      </p:grpSp>
      <p:pic>
        <p:nvPicPr>
          <p:cNvPr id="91" name="Picture 90"/>
          <p:cNvPicPr>
            <a:picLocks noChangeAspect="1"/>
          </p:cNvPicPr>
          <p:nvPr/>
        </p:nvPicPr>
        <p:blipFill rotWithShape="1">
          <a:blip r:embed="rId9" cstate="print">
            <a:extLst>
              <a:ext uri="{28A0092B-C50C-407E-A947-70E740481C1C}">
                <a14:useLocalDpi xmlns:a14="http://schemas.microsoft.com/office/drawing/2010/main" val="0"/>
              </a:ext>
            </a:extLst>
          </a:blip>
          <a:srcRect t="3629" b="27187"/>
          <a:stretch/>
        </p:blipFill>
        <p:spPr>
          <a:xfrm>
            <a:off x="19153444" y="31163729"/>
            <a:ext cx="1645920" cy="1642591"/>
          </a:xfrm>
          <a:prstGeom prst="ellipse">
            <a:avLst/>
          </a:prstGeom>
        </p:spPr>
      </p:pic>
      <p:sp>
        <p:nvSpPr>
          <p:cNvPr id="104" name="Rectangle 103"/>
          <p:cNvSpPr/>
          <p:nvPr/>
        </p:nvSpPr>
        <p:spPr>
          <a:xfrm>
            <a:off x="13876468" y="7228453"/>
            <a:ext cx="1733549" cy="677258"/>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0"/>
              </a:spcAft>
            </a:pPr>
            <a:r>
              <a:rPr lang="en-US" sz="2000" kern="1200" dirty="0">
                <a:solidFill>
                  <a:srgbClr val="FFFFFF"/>
                </a:solidFill>
                <a:effectLst/>
                <a:latin typeface="Century Gothic" panose="020B0502020202020204" pitchFamily="34" charset="0"/>
                <a:ea typeface="Century Gothic" panose="020B0502020202020204" pitchFamily="34" charset="0"/>
                <a:cs typeface="Century Gothic" panose="020B0502020202020204" pitchFamily="34" charset="0"/>
              </a:rPr>
              <a:t>Costa Rica</a:t>
            </a:r>
            <a:endParaRPr lang="en-US" sz="2000" dirty="0">
              <a:effectLst/>
              <a:latin typeface="Times New Roman" panose="02020603050405020304" pitchFamily="18" charset="0"/>
              <a:ea typeface="Times New Roman" panose="02020603050405020304" pitchFamily="18" charset="0"/>
            </a:endParaRPr>
          </a:p>
        </p:txBody>
      </p:sp>
      <p:sp>
        <p:nvSpPr>
          <p:cNvPr id="19" name="TextBox 18"/>
          <p:cNvSpPr txBox="1"/>
          <p:nvPr/>
        </p:nvSpPr>
        <p:spPr>
          <a:xfrm>
            <a:off x="878674" y="14506538"/>
            <a:ext cx="5272597" cy="769441"/>
          </a:xfrm>
          <a:prstGeom prst="rect">
            <a:avLst/>
          </a:prstGeom>
          <a:noFill/>
        </p:spPr>
        <p:txBody>
          <a:bodyPr wrap="none" rtlCol="0">
            <a:spAutoFit/>
          </a:bodyPr>
          <a:lstStyle/>
          <a:p>
            <a:r>
              <a:rPr lang="en-US" sz="4400" b="1" dirty="0">
                <a:solidFill>
                  <a:srgbClr val="238754"/>
                </a:solidFill>
                <a:latin typeface="Century Gothic" panose="020B0502020202020204" pitchFamily="34" charset="0"/>
              </a:rPr>
              <a:t>Earth Observations</a:t>
            </a:r>
          </a:p>
        </p:txBody>
      </p:sp>
      <p:grpSp>
        <p:nvGrpSpPr>
          <p:cNvPr id="10" name="Group 9"/>
          <p:cNvGrpSpPr/>
          <p:nvPr/>
        </p:nvGrpSpPr>
        <p:grpSpPr>
          <a:xfrm>
            <a:off x="1599602" y="15283155"/>
            <a:ext cx="10733490" cy="3219045"/>
            <a:chOff x="409868" y="14098456"/>
            <a:chExt cx="10733490" cy="3219045"/>
          </a:xfrm>
        </p:grpSpPr>
        <p:grpSp>
          <p:nvGrpSpPr>
            <p:cNvPr id="112" name="Group 111"/>
            <p:cNvGrpSpPr/>
            <p:nvPr/>
          </p:nvGrpSpPr>
          <p:grpSpPr>
            <a:xfrm>
              <a:off x="409868" y="14481318"/>
              <a:ext cx="3201915" cy="2421238"/>
              <a:chOff x="537580" y="26683348"/>
              <a:chExt cx="3730133" cy="2820670"/>
            </a:xfrm>
          </p:grpSpPr>
          <p:pic>
            <p:nvPicPr>
              <p:cNvPr id="113" name="Picture 11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18280" y="26683348"/>
                <a:ext cx="2798356" cy="2106541"/>
              </a:xfrm>
              <a:prstGeom prst="rect">
                <a:avLst/>
              </a:prstGeom>
            </p:spPr>
          </p:pic>
          <p:sp>
            <p:nvSpPr>
              <p:cNvPr id="114" name="Text Placeholder 16"/>
              <p:cNvSpPr txBox="1">
                <a:spLocks/>
              </p:cNvSpPr>
              <p:nvPr/>
            </p:nvSpPr>
            <p:spPr>
              <a:xfrm>
                <a:off x="537580" y="29073757"/>
                <a:ext cx="3730133" cy="430261"/>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000" dirty="0">
                    <a:solidFill>
                      <a:schemeClr val="tx1">
                        <a:lumMod val="75000"/>
                        <a:lumOff val="25000"/>
                      </a:schemeClr>
                    </a:solidFill>
                  </a:rPr>
                  <a:t>Terra </a:t>
                </a:r>
                <a:r>
                  <a:rPr lang="en-US" sz="2000" dirty="0" smtClean="0">
                    <a:solidFill>
                      <a:schemeClr val="tx1">
                        <a:lumMod val="75000"/>
                        <a:lumOff val="25000"/>
                      </a:schemeClr>
                    </a:solidFill>
                  </a:rPr>
                  <a:t>ASTER</a:t>
                </a:r>
                <a:endParaRPr lang="en-US" sz="2000" dirty="0">
                  <a:solidFill>
                    <a:schemeClr val="tx1">
                      <a:lumMod val="75000"/>
                      <a:lumOff val="25000"/>
                    </a:schemeClr>
                  </a:solidFill>
                </a:endParaRPr>
              </a:p>
            </p:txBody>
          </p:sp>
        </p:grpSp>
        <p:grpSp>
          <p:nvGrpSpPr>
            <p:cNvPr id="115" name="Group 114"/>
            <p:cNvGrpSpPr/>
            <p:nvPr/>
          </p:nvGrpSpPr>
          <p:grpSpPr>
            <a:xfrm>
              <a:off x="3867457" y="14459901"/>
              <a:ext cx="2433231" cy="2715720"/>
              <a:chOff x="6491931" y="26479635"/>
              <a:chExt cx="2834640" cy="3163731"/>
            </a:xfrm>
          </p:grpSpPr>
          <p:pic>
            <p:nvPicPr>
              <p:cNvPr id="116" name="Picture 1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832286" y="26479635"/>
                <a:ext cx="2491914" cy="2407489"/>
              </a:xfrm>
              <a:prstGeom prst="rect">
                <a:avLst/>
              </a:prstGeom>
            </p:spPr>
          </p:pic>
          <p:sp>
            <p:nvSpPr>
              <p:cNvPr id="117" name="Text Placeholder 16"/>
              <p:cNvSpPr txBox="1">
                <a:spLocks/>
              </p:cNvSpPr>
              <p:nvPr/>
            </p:nvSpPr>
            <p:spPr>
              <a:xfrm>
                <a:off x="6491931" y="29177250"/>
                <a:ext cx="2834640" cy="466116"/>
              </a:xfrm>
              <a:prstGeom prst="rect">
                <a:avLst/>
              </a:prstGeom>
            </p:spPr>
            <p:txBody>
              <a:bodyPr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lnSpc>
                    <a:spcPct val="100000"/>
                  </a:lnSpc>
                </a:pPr>
                <a:r>
                  <a:rPr lang="en-US" sz="2000" dirty="0">
                    <a:solidFill>
                      <a:schemeClr val="tx1">
                        <a:lumMod val="75000"/>
                        <a:lumOff val="25000"/>
                      </a:schemeClr>
                    </a:solidFill>
                  </a:rPr>
                  <a:t>Landsat 5 </a:t>
                </a:r>
                <a:r>
                  <a:rPr lang="en-US" sz="2000" dirty="0" smtClean="0">
                    <a:solidFill>
                      <a:schemeClr val="tx1">
                        <a:lumMod val="75000"/>
                        <a:lumOff val="25000"/>
                      </a:schemeClr>
                    </a:solidFill>
                  </a:rPr>
                  <a:t>TM</a:t>
                </a:r>
                <a:endParaRPr lang="en-US" sz="2000" dirty="0">
                  <a:solidFill>
                    <a:schemeClr val="tx1">
                      <a:lumMod val="75000"/>
                      <a:lumOff val="25000"/>
                    </a:schemeClr>
                  </a:solidFill>
                </a:endParaRPr>
              </a:p>
            </p:txBody>
          </p:sp>
        </p:grpSp>
        <p:grpSp>
          <p:nvGrpSpPr>
            <p:cNvPr id="6" name="Group 5"/>
            <p:cNvGrpSpPr/>
            <p:nvPr/>
          </p:nvGrpSpPr>
          <p:grpSpPr>
            <a:xfrm>
              <a:off x="6594551" y="14098456"/>
              <a:ext cx="4548807" cy="3219045"/>
              <a:chOff x="6594551" y="14098456"/>
              <a:chExt cx="4548807" cy="3219045"/>
            </a:xfrm>
          </p:grpSpPr>
          <p:sp>
            <p:nvSpPr>
              <p:cNvPr id="160" name="Text Placeholder 16"/>
              <p:cNvSpPr txBox="1">
                <a:spLocks/>
              </p:cNvSpPr>
              <p:nvPr/>
            </p:nvSpPr>
            <p:spPr>
              <a:xfrm>
                <a:off x="6641732" y="16948169"/>
                <a:ext cx="3201915" cy="369332"/>
              </a:xfrm>
              <a:prstGeom prst="rect">
                <a:avLst/>
              </a:prstGeom>
            </p:spPr>
            <p:txBody>
              <a:bodyPr wrap="square" numCol="1" spcCol="640080">
                <a:spAutoFit/>
              </a:bodyPr>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000" dirty="0">
                    <a:solidFill>
                      <a:schemeClr val="tx1">
                        <a:lumMod val="75000"/>
                        <a:lumOff val="25000"/>
                      </a:schemeClr>
                    </a:solidFill>
                  </a:rPr>
                  <a:t> Landsat 8 </a:t>
                </a:r>
                <a:r>
                  <a:rPr lang="en-US" sz="2000" dirty="0" smtClean="0">
                    <a:solidFill>
                      <a:schemeClr val="tx1">
                        <a:lumMod val="75000"/>
                        <a:lumOff val="25000"/>
                      </a:schemeClr>
                    </a:solidFill>
                  </a:rPr>
                  <a:t>OLI</a:t>
                </a:r>
                <a:endParaRPr lang="en-US" sz="2000" dirty="0">
                  <a:solidFill>
                    <a:schemeClr val="tx1">
                      <a:lumMod val="75000"/>
                      <a:lumOff val="25000"/>
                    </a:schemeClr>
                  </a:solidFill>
                </a:endParaRPr>
              </a:p>
            </p:txBody>
          </p:sp>
          <p:pic>
            <p:nvPicPr>
              <p:cNvPr id="1026" name="Picture 2" descr="https://landsat.gsfc.nasa.gov/wp-content/uploads/2013/01/ldcm_2012_COL.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94551" y="14098456"/>
                <a:ext cx="4548807" cy="2558704"/>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31" name="Picture 30"/>
          <p:cNvPicPr>
            <a:picLocks/>
          </p:cNvPicPr>
          <p:nvPr/>
        </p:nvPicPr>
        <p:blipFill rotWithShape="1">
          <a:blip r:embed="rId13">
            <a:extLst>
              <a:ext uri="{28A0092B-C50C-407E-A947-70E740481C1C}">
                <a14:useLocalDpi xmlns:a14="http://schemas.microsoft.com/office/drawing/2010/main" val="0"/>
              </a:ext>
            </a:extLst>
          </a:blip>
          <a:srcRect l="20552" t="29983" r="30691" b="34417"/>
          <a:stretch/>
        </p:blipFill>
        <p:spPr>
          <a:xfrm>
            <a:off x="16238596" y="31160400"/>
            <a:ext cx="1645920" cy="1645920"/>
          </a:xfrm>
          <a:prstGeom prst="ellipse">
            <a:avLst/>
          </a:prstGeom>
        </p:spPr>
      </p:pic>
      <p:pic>
        <p:nvPicPr>
          <p:cNvPr id="161" name="Picture 160"/>
          <p:cNvPicPr>
            <a:picLocks noChangeAspect="1"/>
          </p:cNvPicPr>
          <p:nvPr/>
        </p:nvPicPr>
        <p:blipFill rotWithShape="1">
          <a:blip r:embed="rId14" cstate="print">
            <a:extLst>
              <a:ext uri="{BEBA8EAE-BF5A-486C-A8C5-ECC9F3942E4B}">
                <a14:imgProps xmlns:a14="http://schemas.microsoft.com/office/drawing/2010/main">
                  <a14:imgLayer r:embed="rId15">
                    <a14:imgEffect>
                      <a14:colorTemperature colorTemp="4700"/>
                    </a14:imgEffect>
                    <a14:imgEffect>
                      <a14:brightnessContrast bright="40000" contrast="-40000"/>
                    </a14:imgEffect>
                  </a14:imgLayer>
                </a14:imgProps>
              </a:ext>
              <a:ext uri="{28A0092B-C50C-407E-A947-70E740481C1C}">
                <a14:useLocalDpi xmlns:a14="http://schemas.microsoft.com/office/drawing/2010/main" val="0"/>
              </a:ext>
            </a:extLst>
          </a:blip>
          <a:srcRect l="40028" t="33832" r="16145" b="33297"/>
          <a:stretch/>
        </p:blipFill>
        <p:spPr>
          <a:xfrm>
            <a:off x="13314228" y="31160400"/>
            <a:ext cx="1645920" cy="1645920"/>
          </a:xfrm>
          <a:prstGeom prst="ellipse">
            <a:avLst/>
          </a:prstGeom>
        </p:spPr>
      </p:pic>
      <p:grpSp>
        <p:nvGrpSpPr>
          <p:cNvPr id="162" name="Group 161">
            <a:extLst>
              <a:ext uri="{FF2B5EF4-FFF2-40B4-BE49-F238E27FC236}">
                <a16:creationId xmlns:a16="http://schemas.microsoft.com/office/drawing/2014/main" id="{DE57A0DD-74A3-4B8C-8F15-C8AE91382C9B}"/>
              </a:ext>
            </a:extLst>
          </p:cNvPr>
          <p:cNvGrpSpPr/>
          <p:nvPr/>
        </p:nvGrpSpPr>
        <p:grpSpPr>
          <a:xfrm>
            <a:off x="12810114" y="13438297"/>
            <a:ext cx="11302516" cy="5658383"/>
            <a:chOff x="0" y="0"/>
            <a:chExt cx="8064502" cy="3309255"/>
          </a:xfrm>
        </p:grpSpPr>
        <p:cxnSp>
          <p:nvCxnSpPr>
            <p:cNvPr id="163" name="Google Shape;86;p13">
              <a:extLst>
                <a:ext uri="{FF2B5EF4-FFF2-40B4-BE49-F238E27FC236}">
                  <a16:creationId xmlns:a16="http://schemas.microsoft.com/office/drawing/2014/main" id="{B3C6A286-CB88-462B-B926-E25FE8078903}"/>
                </a:ext>
              </a:extLst>
            </p:cNvPr>
            <p:cNvCxnSpPr/>
            <p:nvPr/>
          </p:nvCxnSpPr>
          <p:spPr>
            <a:xfrm flipV="1">
              <a:off x="2750895" y="728542"/>
              <a:ext cx="364947" cy="1"/>
            </a:xfrm>
            <a:prstGeom prst="straightConnector1">
              <a:avLst/>
            </a:prstGeom>
            <a:noFill/>
            <a:ln w="28575" cap="flat" cmpd="sng">
              <a:solidFill>
                <a:srgbClr val="44546A"/>
              </a:solidFill>
              <a:prstDash val="solid"/>
              <a:round/>
              <a:headEnd type="none" w="med" len="med"/>
              <a:tailEnd type="stealth" w="med" len="med"/>
            </a:ln>
          </p:spPr>
        </p:cxnSp>
        <p:sp>
          <p:nvSpPr>
            <p:cNvPr id="164" name="Google Shape;105;p13">
              <a:extLst>
                <a:ext uri="{FF2B5EF4-FFF2-40B4-BE49-F238E27FC236}">
                  <a16:creationId xmlns:a16="http://schemas.microsoft.com/office/drawing/2014/main" id="{6DC231E5-5635-4323-8611-A63403C6E4FC}"/>
                </a:ext>
              </a:extLst>
            </p:cNvPr>
            <p:cNvSpPr/>
            <p:nvPr/>
          </p:nvSpPr>
          <p:spPr>
            <a:xfrm>
              <a:off x="3218976" y="475297"/>
              <a:ext cx="1731949" cy="480010"/>
            </a:xfrm>
            <a:prstGeom prst="roundRect">
              <a:avLst>
                <a:gd name="adj" fmla="val 16667"/>
              </a:avLst>
            </a:prstGeom>
            <a:solidFill>
              <a:srgbClr val="D3EFCD"/>
            </a:solidFill>
            <a:ln>
              <a:noFill/>
            </a:ln>
          </p:spPr>
          <p:txBody>
            <a:bodyPr spcFirstLastPara="1" wrap="square" lIns="91425" tIns="91425" rIns="91425" bIns="91425" anchor="ctr" anchorCtr="0">
              <a:noAutofit/>
            </a:bodyPr>
            <a:lstStyle/>
            <a:p>
              <a:pPr marL="0" marR="0" algn="ctr">
                <a:spcBef>
                  <a:spcPts val="0"/>
                </a:spcBef>
                <a:spcAft>
                  <a:spcPts val="0"/>
                </a:spcAft>
              </a:pPr>
              <a:r>
                <a:rPr lang="en-US" sz="1600"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Land Use and Land Cover Maps</a:t>
              </a:r>
              <a:endParaRPr lang="en-US" sz="1600" dirty="0">
                <a:effectLst/>
                <a:latin typeface="Times New Roman" panose="02020603050405020304" pitchFamily="18" charset="0"/>
                <a:ea typeface="Times New Roman" panose="02020603050405020304" pitchFamily="18" charset="0"/>
              </a:endParaRPr>
            </a:p>
          </p:txBody>
        </p:sp>
        <p:cxnSp>
          <p:nvCxnSpPr>
            <p:cNvPr id="165" name="Google Shape;86;p13">
              <a:extLst>
                <a:ext uri="{FF2B5EF4-FFF2-40B4-BE49-F238E27FC236}">
                  <a16:creationId xmlns:a16="http://schemas.microsoft.com/office/drawing/2014/main" id="{5CE158A4-F6B5-424F-A0CB-4DC810B126C6}"/>
                </a:ext>
              </a:extLst>
            </p:cNvPr>
            <p:cNvCxnSpPr/>
            <p:nvPr/>
          </p:nvCxnSpPr>
          <p:spPr>
            <a:xfrm>
              <a:off x="1343800" y="728542"/>
              <a:ext cx="623486" cy="0"/>
            </a:xfrm>
            <a:prstGeom prst="straightConnector1">
              <a:avLst/>
            </a:prstGeom>
            <a:noFill/>
            <a:ln w="28575" cap="flat" cmpd="sng">
              <a:solidFill>
                <a:srgbClr val="44546A"/>
              </a:solidFill>
              <a:prstDash val="solid"/>
              <a:round/>
              <a:headEnd type="none" w="med" len="med"/>
              <a:tailEnd type="stealth" w="med" len="med"/>
            </a:ln>
          </p:spPr>
        </p:cxnSp>
        <p:sp>
          <p:nvSpPr>
            <p:cNvPr id="166" name="Google Shape;59;p13">
              <a:extLst>
                <a:ext uri="{FF2B5EF4-FFF2-40B4-BE49-F238E27FC236}">
                  <a16:creationId xmlns:a16="http://schemas.microsoft.com/office/drawing/2014/main" id="{29683B57-64D5-450D-8526-5F27A4B73AAB}"/>
                </a:ext>
              </a:extLst>
            </p:cNvPr>
            <p:cNvSpPr/>
            <p:nvPr/>
          </p:nvSpPr>
          <p:spPr>
            <a:xfrm>
              <a:off x="41804" y="0"/>
              <a:ext cx="1226130" cy="288465"/>
            </a:xfrm>
            <a:prstGeom prst="rect">
              <a:avLst/>
            </a:prstGeom>
            <a:solidFill>
              <a:srgbClr val="D0E0E3"/>
            </a:solidFill>
            <a:ln>
              <a:noFill/>
            </a:ln>
          </p:spPr>
          <p:txBody>
            <a:bodyPr spcFirstLastPara="1" wrap="square" lIns="91425" tIns="91425" rIns="91425" bIns="91425" anchor="ctr" anchorCtr="0">
              <a:noAutofit/>
            </a:bodyPr>
            <a:lstStyle/>
            <a:p>
              <a:endParaRPr lang="en-US"/>
            </a:p>
          </p:txBody>
        </p:sp>
        <p:grpSp>
          <p:nvGrpSpPr>
            <p:cNvPr id="167" name="Group 166">
              <a:extLst>
                <a:ext uri="{FF2B5EF4-FFF2-40B4-BE49-F238E27FC236}">
                  <a16:creationId xmlns:a16="http://schemas.microsoft.com/office/drawing/2014/main" id="{BF85C226-F514-4504-B08F-7FAAACEBCB85}"/>
                </a:ext>
              </a:extLst>
            </p:cNvPr>
            <p:cNvGrpSpPr/>
            <p:nvPr/>
          </p:nvGrpSpPr>
          <p:grpSpPr>
            <a:xfrm>
              <a:off x="123653" y="320780"/>
              <a:ext cx="1071197" cy="310357"/>
              <a:chOff x="123653" y="320780"/>
              <a:chExt cx="1597714" cy="491899"/>
            </a:xfrm>
          </p:grpSpPr>
          <p:grpSp>
            <p:nvGrpSpPr>
              <p:cNvPr id="204" name="Group 203">
                <a:extLst>
                  <a:ext uri="{FF2B5EF4-FFF2-40B4-BE49-F238E27FC236}">
                    <a16:creationId xmlns:a16="http://schemas.microsoft.com/office/drawing/2014/main" id="{FE507B2D-594E-4593-842C-E59246B72D44}"/>
                  </a:ext>
                </a:extLst>
              </p:cNvPr>
              <p:cNvGrpSpPr/>
              <p:nvPr/>
            </p:nvGrpSpPr>
            <p:grpSpPr>
              <a:xfrm>
                <a:off x="123653" y="320780"/>
                <a:ext cx="1597714" cy="338329"/>
                <a:chOff x="123653" y="320780"/>
                <a:chExt cx="1597714" cy="338329"/>
              </a:xfrm>
            </p:grpSpPr>
            <p:sp>
              <p:nvSpPr>
                <p:cNvPr id="206" name="Google Shape;60;p13">
                  <a:extLst>
                    <a:ext uri="{FF2B5EF4-FFF2-40B4-BE49-F238E27FC236}">
                      <a16:creationId xmlns:a16="http://schemas.microsoft.com/office/drawing/2014/main" id="{07C5A3D0-0D72-45D8-8253-145B740DC3A7}"/>
                    </a:ext>
                  </a:extLst>
                </p:cNvPr>
                <p:cNvSpPr/>
                <p:nvPr/>
              </p:nvSpPr>
              <p:spPr>
                <a:xfrm>
                  <a:off x="123653" y="320780"/>
                  <a:ext cx="850392" cy="338328"/>
                </a:xfrm>
                <a:prstGeom prst="homePlate">
                  <a:avLst>
                    <a:gd name="adj" fmla="val 50000"/>
                  </a:avLst>
                </a:prstGeom>
                <a:solidFill>
                  <a:srgbClr val="E7E6E6"/>
                </a:solidFill>
                <a:ln>
                  <a:noFill/>
                </a:ln>
              </p:spPr>
              <p:txBody>
                <a:bodyPr spcFirstLastPara="1" wrap="square" lIns="91425" tIns="91425" rIns="91425" bIns="91425" anchor="ctr" anchorCtr="0">
                  <a:noAutofit/>
                </a:bodyPr>
                <a:lstStyle/>
                <a:p>
                  <a:endParaRPr lang="en-US"/>
                </a:p>
              </p:txBody>
            </p:sp>
            <p:sp>
              <p:nvSpPr>
                <p:cNvPr id="207" name="Google Shape;61;p13">
                  <a:extLst>
                    <a:ext uri="{FF2B5EF4-FFF2-40B4-BE49-F238E27FC236}">
                      <a16:creationId xmlns:a16="http://schemas.microsoft.com/office/drawing/2014/main" id="{6F2AF204-9B04-4746-BF2E-68E0B4BA6141}"/>
                    </a:ext>
                  </a:extLst>
                </p:cNvPr>
                <p:cNvSpPr/>
                <p:nvPr/>
              </p:nvSpPr>
              <p:spPr>
                <a:xfrm>
                  <a:off x="870975" y="320781"/>
                  <a:ext cx="850392" cy="338328"/>
                </a:xfrm>
                <a:prstGeom prst="chevron">
                  <a:avLst>
                    <a:gd name="adj" fmla="val 50000"/>
                  </a:avLst>
                </a:prstGeom>
                <a:solidFill>
                  <a:srgbClr val="E7E6E6"/>
                </a:solidFill>
                <a:ln>
                  <a:noFill/>
                </a:ln>
              </p:spPr>
              <p:txBody>
                <a:bodyPr spcFirstLastPara="1" wrap="square" lIns="91425" tIns="91425" rIns="91425" bIns="91425" anchor="ctr" anchorCtr="0">
                  <a:noAutofit/>
                </a:bodyPr>
                <a:lstStyle/>
                <a:p>
                  <a:endParaRPr lang="en-US"/>
                </a:p>
              </p:txBody>
            </p:sp>
          </p:grpSp>
          <p:sp>
            <p:nvSpPr>
              <p:cNvPr id="205" name="TextBox 136">
                <a:extLst>
                  <a:ext uri="{FF2B5EF4-FFF2-40B4-BE49-F238E27FC236}">
                    <a16:creationId xmlns:a16="http://schemas.microsoft.com/office/drawing/2014/main" id="{75990E98-E8DF-4B9A-8844-7654EF8B32EF}"/>
                  </a:ext>
                </a:extLst>
              </p:cNvPr>
              <p:cNvSpPr txBox="1"/>
              <p:nvPr/>
            </p:nvSpPr>
            <p:spPr>
              <a:xfrm>
                <a:off x="124038" y="336170"/>
                <a:ext cx="1570258" cy="476509"/>
              </a:xfrm>
              <a:prstGeom prst="rect">
                <a:avLst/>
              </a:prstGeom>
              <a:noFill/>
            </p:spPr>
            <p:txBody>
              <a:bodyPr wrap="square" rtlCol="0" anchor="t" anchorCtr="0">
                <a:noAutofit/>
              </a:bodyPr>
              <a:lstStyle/>
              <a:p>
                <a:pPr marL="0" marR="0">
                  <a:spcBef>
                    <a:spcPts val="0"/>
                  </a:spcBef>
                  <a:spcAft>
                    <a:spcPts val="0"/>
                  </a:spcAft>
                </a:pPr>
                <a:r>
                  <a:rPr lang="en-US"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1987        1997      </a:t>
                </a:r>
                <a:endParaRPr lang="en-US" sz="1400" dirty="0">
                  <a:effectLst/>
                  <a:latin typeface="Times New Roman" panose="02020603050405020304" pitchFamily="18" charset="0"/>
                  <a:ea typeface="Times New Roman" panose="02020603050405020304" pitchFamily="18" charset="0"/>
                </a:endParaRPr>
              </a:p>
            </p:txBody>
          </p:sp>
        </p:grpSp>
        <p:sp>
          <p:nvSpPr>
            <p:cNvPr id="168" name="Cube 167">
              <a:extLst>
                <a:ext uri="{FF2B5EF4-FFF2-40B4-BE49-F238E27FC236}">
                  <a16:creationId xmlns:a16="http://schemas.microsoft.com/office/drawing/2014/main" id="{238D6E4B-A990-457E-9876-5DB75A1FFD2C}"/>
                </a:ext>
              </a:extLst>
            </p:cNvPr>
            <p:cNvSpPr/>
            <p:nvPr/>
          </p:nvSpPr>
          <p:spPr>
            <a:xfrm>
              <a:off x="2039455" y="456685"/>
              <a:ext cx="623486" cy="493231"/>
            </a:xfrm>
            <a:prstGeom prst="cub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spcBef>
                  <a:spcPts val="0"/>
                </a:spcBef>
                <a:spcAft>
                  <a:spcPts val="0"/>
                </a:spcAft>
              </a:pPr>
              <a:r>
                <a:rPr lang="en-US" sz="16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GEE</a:t>
              </a:r>
              <a:endParaRPr lang="en-US" sz="1600" dirty="0">
                <a:effectLst/>
                <a:latin typeface="Times New Roman" panose="02020603050405020304" pitchFamily="18" charset="0"/>
                <a:ea typeface="Times New Roman" panose="02020603050405020304" pitchFamily="18" charset="0"/>
              </a:endParaRPr>
            </a:p>
          </p:txBody>
        </p:sp>
        <p:cxnSp>
          <p:nvCxnSpPr>
            <p:cNvPr id="169" name="Google Shape;86;p13">
              <a:extLst>
                <a:ext uri="{FF2B5EF4-FFF2-40B4-BE49-F238E27FC236}">
                  <a16:creationId xmlns:a16="http://schemas.microsoft.com/office/drawing/2014/main" id="{305AA06A-1949-419E-B7D4-BD5E6C94DA76}"/>
                </a:ext>
              </a:extLst>
            </p:cNvPr>
            <p:cNvCxnSpPr/>
            <p:nvPr/>
          </p:nvCxnSpPr>
          <p:spPr>
            <a:xfrm>
              <a:off x="4024487" y="1135132"/>
              <a:ext cx="6284" cy="423515"/>
            </a:xfrm>
            <a:prstGeom prst="straightConnector1">
              <a:avLst/>
            </a:prstGeom>
            <a:noFill/>
            <a:ln w="28575" cap="flat" cmpd="sng">
              <a:solidFill>
                <a:srgbClr val="44546A"/>
              </a:solidFill>
              <a:prstDash val="solid"/>
              <a:round/>
              <a:headEnd type="none" w="med" len="med"/>
              <a:tailEnd type="stealth" w="med" len="med"/>
            </a:ln>
          </p:spPr>
        </p:cxnSp>
        <p:cxnSp>
          <p:nvCxnSpPr>
            <p:cNvPr id="170" name="Straight Connector 169">
              <a:extLst>
                <a:ext uri="{FF2B5EF4-FFF2-40B4-BE49-F238E27FC236}">
                  <a16:creationId xmlns:a16="http://schemas.microsoft.com/office/drawing/2014/main" id="{6AEDE736-92F4-4390-82C0-35713347A038}"/>
                </a:ext>
              </a:extLst>
            </p:cNvPr>
            <p:cNvCxnSpPr/>
            <p:nvPr/>
          </p:nvCxnSpPr>
          <p:spPr>
            <a:xfrm rot="5400000" flipH="1">
              <a:off x="6041487" y="2399316"/>
              <a:ext cx="230772" cy="2129"/>
            </a:xfrm>
            <a:prstGeom prst="line">
              <a:avLst/>
            </a:prstGeom>
            <a:ln w="28575">
              <a:solidFill>
                <a:srgbClr val="44546A"/>
              </a:solidFill>
            </a:ln>
          </p:spPr>
          <p:style>
            <a:lnRef idx="1">
              <a:schemeClr val="accent5"/>
            </a:lnRef>
            <a:fillRef idx="0">
              <a:schemeClr val="accent5"/>
            </a:fillRef>
            <a:effectRef idx="0">
              <a:schemeClr val="accent5"/>
            </a:effectRef>
            <a:fontRef idx="minor">
              <a:schemeClr val="tx1"/>
            </a:fontRef>
          </p:style>
        </p:cxnSp>
        <p:cxnSp>
          <p:nvCxnSpPr>
            <p:cNvPr id="171" name="Straight Connector 170">
              <a:extLst>
                <a:ext uri="{FF2B5EF4-FFF2-40B4-BE49-F238E27FC236}">
                  <a16:creationId xmlns:a16="http://schemas.microsoft.com/office/drawing/2014/main" id="{A0F5EB45-0593-4500-97AF-296AC79161D8}"/>
                </a:ext>
              </a:extLst>
            </p:cNvPr>
            <p:cNvCxnSpPr/>
            <p:nvPr/>
          </p:nvCxnSpPr>
          <p:spPr>
            <a:xfrm rot="5400000">
              <a:off x="6387540" y="2266757"/>
              <a:ext cx="0" cy="477680"/>
            </a:xfrm>
            <a:prstGeom prst="line">
              <a:avLst/>
            </a:prstGeom>
            <a:ln w="28575">
              <a:solidFill>
                <a:srgbClr val="44546A"/>
              </a:solidFill>
            </a:ln>
          </p:spPr>
          <p:style>
            <a:lnRef idx="1">
              <a:schemeClr val="accent5"/>
            </a:lnRef>
            <a:fillRef idx="0">
              <a:schemeClr val="accent5"/>
            </a:fillRef>
            <a:effectRef idx="0">
              <a:schemeClr val="accent5"/>
            </a:effectRef>
            <a:fontRef idx="minor">
              <a:schemeClr val="tx1"/>
            </a:fontRef>
          </p:style>
        </p:cxnSp>
        <p:sp>
          <p:nvSpPr>
            <p:cNvPr id="172" name="Google Shape;105;p13">
              <a:extLst>
                <a:ext uri="{FF2B5EF4-FFF2-40B4-BE49-F238E27FC236}">
                  <a16:creationId xmlns:a16="http://schemas.microsoft.com/office/drawing/2014/main" id="{9581B21F-7AA5-4C27-B27E-4818EC7CC6F9}"/>
                </a:ext>
              </a:extLst>
            </p:cNvPr>
            <p:cNvSpPr/>
            <p:nvPr/>
          </p:nvSpPr>
          <p:spPr>
            <a:xfrm>
              <a:off x="4751091" y="2760917"/>
              <a:ext cx="1624621" cy="478850"/>
            </a:xfrm>
            <a:prstGeom prst="roundRect">
              <a:avLst>
                <a:gd name="adj" fmla="val 16667"/>
              </a:avLst>
            </a:prstGeom>
            <a:solidFill>
              <a:schemeClr val="accent4">
                <a:lumMod val="20000"/>
                <a:lumOff val="80000"/>
              </a:schemeClr>
            </a:solidFill>
            <a:ln>
              <a:noFill/>
            </a:ln>
          </p:spPr>
          <p:txBody>
            <a:bodyPr spcFirstLastPara="1" wrap="square" lIns="58283" tIns="58283" rIns="58283" bIns="58283" anchor="ctr" anchorCtr="0">
              <a:noAutofit/>
            </a:bodyPr>
            <a:lstStyle/>
            <a:p>
              <a:pPr marL="0" marR="0" algn="ctr">
                <a:spcBef>
                  <a:spcPts val="0"/>
                </a:spcBef>
                <a:spcAft>
                  <a:spcPts val="0"/>
                </a:spcAft>
              </a:pPr>
              <a:r>
                <a:rPr lang="en-US" sz="1600"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Jaguar Corridor Suitability Map</a:t>
              </a:r>
              <a:endParaRPr lang="en-US" sz="1600" dirty="0">
                <a:effectLst/>
                <a:latin typeface="Times New Roman" panose="02020603050405020304" pitchFamily="18" charset="0"/>
                <a:ea typeface="Times New Roman" panose="02020603050405020304" pitchFamily="18" charset="0"/>
              </a:endParaRPr>
            </a:p>
          </p:txBody>
        </p:sp>
        <p:sp>
          <p:nvSpPr>
            <p:cNvPr id="173" name="Google Shape;105;p13">
              <a:extLst>
                <a:ext uri="{FF2B5EF4-FFF2-40B4-BE49-F238E27FC236}">
                  <a16:creationId xmlns:a16="http://schemas.microsoft.com/office/drawing/2014/main" id="{24CEAF91-1CD5-45C3-B672-C86BC7691EB6}"/>
                </a:ext>
              </a:extLst>
            </p:cNvPr>
            <p:cNvSpPr/>
            <p:nvPr/>
          </p:nvSpPr>
          <p:spPr>
            <a:xfrm>
              <a:off x="6419464" y="1647605"/>
              <a:ext cx="1179341" cy="576929"/>
            </a:xfrm>
            <a:prstGeom prst="roundRect">
              <a:avLst>
                <a:gd name="adj" fmla="val 16667"/>
              </a:avLst>
            </a:prstGeom>
            <a:solidFill>
              <a:srgbClr val="D3EFCD"/>
            </a:solidFill>
            <a:ln>
              <a:noFill/>
            </a:ln>
          </p:spPr>
          <p:txBody>
            <a:bodyPr spcFirstLastPara="1" wrap="square" lIns="91425" tIns="91425" rIns="91425" bIns="91425" anchor="ctr" anchorCtr="0">
              <a:noAutofit/>
            </a:bodyPr>
            <a:lstStyle/>
            <a:p>
              <a:pPr marL="0" marR="0" algn="ctr">
                <a:spcBef>
                  <a:spcPts val="0"/>
                </a:spcBef>
                <a:spcAft>
                  <a:spcPts val="0"/>
                </a:spcAft>
              </a:pPr>
              <a:r>
                <a:rPr lang="en-US" sz="1600"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Ancillary Datasets</a:t>
              </a:r>
              <a:endParaRPr lang="en-US" sz="1600" dirty="0">
                <a:effectLst/>
                <a:latin typeface="Times New Roman" panose="02020603050405020304" pitchFamily="18" charset="0"/>
                <a:ea typeface="Times New Roman" panose="02020603050405020304" pitchFamily="18" charset="0"/>
              </a:endParaRPr>
            </a:p>
          </p:txBody>
        </p:sp>
        <p:sp>
          <p:nvSpPr>
            <p:cNvPr id="174" name="Cube 173">
              <a:extLst>
                <a:ext uri="{FF2B5EF4-FFF2-40B4-BE49-F238E27FC236}">
                  <a16:creationId xmlns:a16="http://schemas.microsoft.com/office/drawing/2014/main" id="{5789C934-1602-467D-B9AE-0B01C30652BE}"/>
                </a:ext>
              </a:extLst>
            </p:cNvPr>
            <p:cNvSpPr/>
            <p:nvPr/>
          </p:nvSpPr>
          <p:spPr>
            <a:xfrm>
              <a:off x="3532790" y="1727805"/>
              <a:ext cx="951896" cy="427196"/>
            </a:xfrm>
            <a:prstGeom prst="cub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200" dirty="0" err="1">
                  <a:solidFill>
                    <a:srgbClr val="FFFFFF"/>
                  </a:solidFill>
                  <a:effectLst/>
                  <a:latin typeface="Century Gothic" panose="020B0502020202020204" pitchFamily="34" charset="0"/>
                  <a:ea typeface="Times New Roman" panose="02020603050405020304" pitchFamily="18" charset="0"/>
                  <a:cs typeface="Times New Roman" panose="02020603050405020304" pitchFamily="18" charset="0"/>
                </a:rPr>
                <a:t>TerrSet</a:t>
              </a:r>
              <a:endParaRPr lang="en-US" sz="1600" dirty="0">
                <a:effectLst/>
                <a:latin typeface="Times New Roman" panose="02020603050405020304" pitchFamily="18" charset="0"/>
                <a:ea typeface="Times New Roman" panose="02020603050405020304" pitchFamily="18" charset="0"/>
              </a:endParaRPr>
            </a:p>
          </p:txBody>
        </p:sp>
        <p:sp>
          <p:nvSpPr>
            <p:cNvPr id="175" name="Google Shape;105;p13">
              <a:extLst>
                <a:ext uri="{FF2B5EF4-FFF2-40B4-BE49-F238E27FC236}">
                  <a16:creationId xmlns:a16="http://schemas.microsoft.com/office/drawing/2014/main" id="{EC6F96ED-6AC9-4FDE-8732-A98106192CE8}"/>
                </a:ext>
              </a:extLst>
            </p:cNvPr>
            <p:cNvSpPr/>
            <p:nvPr/>
          </p:nvSpPr>
          <p:spPr>
            <a:xfrm>
              <a:off x="4957210" y="1659177"/>
              <a:ext cx="1391434" cy="577086"/>
            </a:xfrm>
            <a:prstGeom prst="roundRect">
              <a:avLst>
                <a:gd name="adj" fmla="val 16667"/>
              </a:avLst>
            </a:prstGeom>
            <a:solidFill>
              <a:srgbClr val="D3EFCD"/>
            </a:solidFill>
            <a:ln>
              <a:noFill/>
            </a:ln>
          </p:spPr>
          <p:txBody>
            <a:bodyPr spcFirstLastPara="1" wrap="square" lIns="91425" tIns="91425" rIns="91425" bIns="91425" anchor="ctr" anchorCtr="0">
              <a:noAutofit/>
            </a:bodyPr>
            <a:lstStyle/>
            <a:p>
              <a:pPr marL="0" marR="0" algn="ctr">
                <a:spcBef>
                  <a:spcPts val="0"/>
                </a:spcBef>
                <a:spcAft>
                  <a:spcPts val="0"/>
                </a:spcAft>
              </a:pPr>
              <a:r>
                <a:rPr lang="en-US" sz="1600"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2030 Land Use and Land Cover Map </a:t>
              </a:r>
              <a:endParaRPr lang="en-US" sz="1600" dirty="0">
                <a:effectLst/>
                <a:latin typeface="Times New Roman" panose="02020603050405020304" pitchFamily="18" charset="0"/>
                <a:ea typeface="Times New Roman" panose="02020603050405020304" pitchFamily="18" charset="0"/>
              </a:endParaRPr>
            </a:p>
          </p:txBody>
        </p:sp>
        <p:cxnSp>
          <p:nvCxnSpPr>
            <p:cNvPr id="176" name="Google Shape;86;p13">
              <a:extLst>
                <a:ext uri="{FF2B5EF4-FFF2-40B4-BE49-F238E27FC236}">
                  <a16:creationId xmlns:a16="http://schemas.microsoft.com/office/drawing/2014/main" id="{6670CABC-C99D-481F-8243-1CC43FC5F5F5}"/>
                </a:ext>
              </a:extLst>
            </p:cNvPr>
            <p:cNvCxnSpPr/>
            <p:nvPr/>
          </p:nvCxnSpPr>
          <p:spPr>
            <a:xfrm flipV="1">
              <a:off x="3139598" y="1938003"/>
              <a:ext cx="364947" cy="1"/>
            </a:xfrm>
            <a:prstGeom prst="straightConnector1">
              <a:avLst/>
            </a:prstGeom>
            <a:noFill/>
            <a:ln w="28575" cap="flat" cmpd="sng">
              <a:solidFill>
                <a:srgbClr val="44546A"/>
              </a:solidFill>
              <a:prstDash val="solid"/>
              <a:round/>
              <a:headEnd type="none" w="med" len="med"/>
              <a:tailEnd type="stealth" w="med" len="med"/>
            </a:ln>
          </p:spPr>
        </p:cxnSp>
        <p:cxnSp>
          <p:nvCxnSpPr>
            <p:cNvPr id="177" name="Google Shape;86;p13">
              <a:extLst>
                <a:ext uri="{FF2B5EF4-FFF2-40B4-BE49-F238E27FC236}">
                  <a16:creationId xmlns:a16="http://schemas.microsoft.com/office/drawing/2014/main" id="{C9DD75FE-DDA5-4032-9DA5-B300E603FE23}"/>
                </a:ext>
              </a:extLst>
            </p:cNvPr>
            <p:cNvCxnSpPr/>
            <p:nvPr/>
          </p:nvCxnSpPr>
          <p:spPr>
            <a:xfrm flipV="1">
              <a:off x="1320409" y="1945326"/>
              <a:ext cx="364947" cy="1"/>
            </a:xfrm>
            <a:prstGeom prst="straightConnector1">
              <a:avLst/>
            </a:prstGeom>
            <a:noFill/>
            <a:ln w="28575" cap="flat" cmpd="sng">
              <a:solidFill>
                <a:srgbClr val="44546A"/>
              </a:solidFill>
              <a:prstDash val="solid"/>
              <a:round/>
              <a:headEnd type="none" w="med" len="med"/>
              <a:tailEnd type="stealth" w="med" len="med"/>
            </a:ln>
          </p:spPr>
        </p:cxnSp>
        <p:sp>
          <p:nvSpPr>
            <p:cNvPr id="178" name="Google Shape;105;p13">
              <a:extLst>
                <a:ext uri="{FF2B5EF4-FFF2-40B4-BE49-F238E27FC236}">
                  <a16:creationId xmlns:a16="http://schemas.microsoft.com/office/drawing/2014/main" id="{D9E7D777-62CF-4D56-814F-411493D62917}"/>
                </a:ext>
              </a:extLst>
            </p:cNvPr>
            <p:cNvSpPr/>
            <p:nvPr/>
          </p:nvSpPr>
          <p:spPr>
            <a:xfrm>
              <a:off x="56931" y="1644592"/>
              <a:ext cx="1179401" cy="574790"/>
            </a:xfrm>
            <a:prstGeom prst="roundRect">
              <a:avLst>
                <a:gd name="adj" fmla="val 16667"/>
              </a:avLst>
            </a:prstGeom>
            <a:solidFill>
              <a:srgbClr val="D0E0E3"/>
            </a:solidFill>
            <a:ln>
              <a:noFill/>
            </a:ln>
          </p:spPr>
          <p:txBody>
            <a:bodyPr spcFirstLastPara="1" wrap="square" lIns="91425" tIns="91425" rIns="91425" bIns="91425" anchor="ctr" anchorCtr="0">
              <a:noAutofit/>
            </a:bodyPr>
            <a:lstStyle/>
            <a:p>
              <a:pPr marL="0" marR="0" algn="ctr">
                <a:spcBef>
                  <a:spcPts val="0"/>
                </a:spcBef>
                <a:spcAft>
                  <a:spcPts val="0"/>
                </a:spcAft>
              </a:pPr>
              <a:r>
                <a:rPr lang="en-US" sz="1600"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Transition Potential Maps </a:t>
              </a:r>
              <a:endParaRPr lang="en-US" sz="1600" dirty="0">
                <a:effectLst/>
                <a:latin typeface="Times New Roman" panose="02020603050405020304" pitchFamily="18" charset="0"/>
                <a:ea typeface="Times New Roman" panose="02020603050405020304" pitchFamily="18" charset="0"/>
              </a:endParaRPr>
            </a:p>
          </p:txBody>
        </p:sp>
        <p:cxnSp>
          <p:nvCxnSpPr>
            <p:cNvPr id="179" name="Google Shape;86;p13">
              <a:extLst>
                <a:ext uri="{FF2B5EF4-FFF2-40B4-BE49-F238E27FC236}">
                  <a16:creationId xmlns:a16="http://schemas.microsoft.com/office/drawing/2014/main" id="{A611242A-CE14-47AD-8E6B-2CE858320FA6}"/>
                </a:ext>
              </a:extLst>
            </p:cNvPr>
            <p:cNvCxnSpPr/>
            <p:nvPr/>
          </p:nvCxnSpPr>
          <p:spPr>
            <a:xfrm flipV="1">
              <a:off x="4521445" y="1938002"/>
              <a:ext cx="364947" cy="1"/>
            </a:xfrm>
            <a:prstGeom prst="straightConnector1">
              <a:avLst/>
            </a:prstGeom>
            <a:noFill/>
            <a:ln w="28575" cap="flat" cmpd="sng">
              <a:solidFill>
                <a:srgbClr val="44546A"/>
              </a:solidFill>
              <a:prstDash val="solid"/>
              <a:round/>
              <a:headEnd type="none" w="med" len="med"/>
              <a:tailEnd type="stealth" w="med" len="med"/>
            </a:ln>
          </p:spPr>
        </p:cxnSp>
        <p:cxnSp>
          <p:nvCxnSpPr>
            <p:cNvPr id="180" name="Straight Connector 179">
              <a:extLst>
                <a:ext uri="{FF2B5EF4-FFF2-40B4-BE49-F238E27FC236}">
                  <a16:creationId xmlns:a16="http://schemas.microsoft.com/office/drawing/2014/main" id="{ED4D5242-1FF3-47B4-B530-D95D4E3E8B38}"/>
                </a:ext>
              </a:extLst>
            </p:cNvPr>
            <p:cNvCxnSpPr/>
            <p:nvPr/>
          </p:nvCxnSpPr>
          <p:spPr>
            <a:xfrm rot="5400000" flipH="1">
              <a:off x="6504333" y="2399101"/>
              <a:ext cx="230772" cy="2129"/>
            </a:xfrm>
            <a:prstGeom prst="line">
              <a:avLst/>
            </a:prstGeom>
            <a:ln w="28575">
              <a:solidFill>
                <a:srgbClr val="44546A"/>
              </a:solidFill>
            </a:ln>
          </p:spPr>
          <p:style>
            <a:lnRef idx="1">
              <a:schemeClr val="accent5"/>
            </a:lnRef>
            <a:fillRef idx="0">
              <a:schemeClr val="accent5"/>
            </a:fillRef>
            <a:effectRef idx="0">
              <a:schemeClr val="accent5"/>
            </a:effectRef>
            <a:fontRef idx="minor">
              <a:schemeClr val="tx1"/>
            </a:fontRef>
          </p:style>
        </p:cxnSp>
        <p:cxnSp>
          <p:nvCxnSpPr>
            <p:cNvPr id="181" name="Straight Connector 180">
              <a:extLst>
                <a:ext uri="{FF2B5EF4-FFF2-40B4-BE49-F238E27FC236}">
                  <a16:creationId xmlns:a16="http://schemas.microsoft.com/office/drawing/2014/main" id="{F394C621-BEF9-48B1-96DD-2EF23D547D44}"/>
                </a:ext>
              </a:extLst>
            </p:cNvPr>
            <p:cNvCxnSpPr/>
            <p:nvPr/>
          </p:nvCxnSpPr>
          <p:spPr>
            <a:xfrm flipH="1" flipV="1">
              <a:off x="6368507" y="2503973"/>
              <a:ext cx="2129" cy="95265"/>
            </a:xfrm>
            <a:prstGeom prst="line">
              <a:avLst/>
            </a:prstGeom>
            <a:ln w="28575">
              <a:solidFill>
                <a:srgbClr val="44546A"/>
              </a:solidFill>
            </a:ln>
          </p:spPr>
          <p:style>
            <a:lnRef idx="1">
              <a:schemeClr val="accent5"/>
            </a:lnRef>
            <a:fillRef idx="0">
              <a:schemeClr val="accent5"/>
            </a:fillRef>
            <a:effectRef idx="0">
              <a:schemeClr val="accent5"/>
            </a:effectRef>
            <a:fontRef idx="minor">
              <a:schemeClr val="tx1"/>
            </a:fontRef>
          </p:style>
        </p:cxnSp>
        <p:grpSp>
          <p:nvGrpSpPr>
            <p:cNvPr id="182" name="Group 181">
              <a:extLst>
                <a:ext uri="{FF2B5EF4-FFF2-40B4-BE49-F238E27FC236}">
                  <a16:creationId xmlns:a16="http://schemas.microsoft.com/office/drawing/2014/main" id="{43773544-4FE5-43EF-9B39-5124AFA04EB8}"/>
                </a:ext>
              </a:extLst>
            </p:cNvPr>
            <p:cNvGrpSpPr/>
            <p:nvPr/>
          </p:nvGrpSpPr>
          <p:grpSpPr>
            <a:xfrm>
              <a:off x="41804" y="2280950"/>
              <a:ext cx="1226130" cy="1028305"/>
              <a:chOff x="41804" y="2280951"/>
              <a:chExt cx="1828800" cy="1629806"/>
            </a:xfrm>
          </p:grpSpPr>
          <p:sp>
            <p:nvSpPr>
              <p:cNvPr id="200" name="Google Shape;58;p13">
                <a:extLst>
                  <a:ext uri="{FF2B5EF4-FFF2-40B4-BE49-F238E27FC236}">
                    <a16:creationId xmlns:a16="http://schemas.microsoft.com/office/drawing/2014/main" id="{2814990C-FAC1-417F-AEDB-9687FBE8B911}"/>
                  </a:ext>
                </a:extLst>
              </p:cNvPr>
              <p:cNvSpPr/>
              <p:nvPr/>
            </p:nvSpPr>
            <p:spPr>
              <a:xfrm>
                <a:off x="41804" y="2280951"/>
                <a:ext cx="1828800" cy="1214322"/>
              </a:xfrm>
              <a:prstGeom prst="rect">
                <a:avLst/>
              </a:prstGeom>
              <a:solidFill>
                <a:srgbClr val="D0E0E3"/>
              </a:solidFill>
              <a:ln>
                <a:noFill/>
              </a:ln>
            </p:spPr>
            <p:txBody>
              <a:bodyPr spcFirstLastPara="1" wrap="square" lIns="91425" tIns="91425" rIns="91425" bIns="91425" anchor="ctr" anchorCtr="0">
                <a:noAutofit/>
              </a:bodyPr>
              <a:lstStyle/>
              <a:p>
                <a:pPr marL="0" marR="0" algn="ctr">
                  <a:spcBef>
                    <a:spcPts val="0"/>
                  </a:spcBef>
                  <a:spcAft>
                    <a:spcPts val="0"/>
                  </a:spcAft>
                </a:pPr>
                <a:r>
                  <a:rPr lang="en-US" sz="1600" b="1"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Terra </a:t>
                </a:r>
                <a:r>
                  <a:rPr lang="en-US" sz="1600"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ASTER Digital Elevation Model</a:t>
                </a:r>
                <a:endParaRPr lang="en-US" sz="1600" dirty="0">
                  <a:effectLst/>
                  <a:latin typeface="Times New Roman" panose="02020603050405020304" pitchFamily="18" charset="0"/>
                  <a:ea typeface="Times New Roman" panose="02020603050405020304" pitchFamily="18" charset="0"/>
                </a:endParaRPr>
              </a:p>
            </p:txBody>
          </p:sp>
          <p:grpSp>
            <p:nvGrpSpPr>
              <p:cNvPr id="201" name="Group 200">
                <a:extLst>
                  <a:ext uri="{FF2B5EF4-FFF2-40B4-BE49-F238E27FC236}">
                    <a16:creationId xmlns:a16="http://schemas.microsoft.com/office/drawing/2014/main" id="{33C21D2F-6220-45FF-A92B-46FEB6CC5FE3}"/>
                  </a:ext>
                </a:extLst>
              </p:cNvPr>
              <p:cNvGrpSpPr/>
              <p:nvPr/>
            </p:nvGrpSpPr>
            <p:grpSpPr>
              <a:xfrm>
                <a:off x="114118" y="3572429"/>
                <a:ext cx="1652789" cy="338328"/>
                <a:chOff x="114120" y="3572429"/>
                <a:chExt cx="913720" cy="338328"/>
              </a:xfrm>
            </p:grpSpPr>
            <p:sp>
              <p:nvSpPr>
                <p:cNvPr id="202" name="Google Shape;60;p13">
                  <a:extLst>
                    <a:ext uri="{FF2B5EF4-FFF2-40B4-BE49-F238E27FC236}">
                      <a16:creationId xmlns:a16="http://schemas.microsoft.com/office/drawing/2014/main" id="{B5D94400-62C6-4B74-9C1D-B13907FCE9AA}"/>
                    </a:ext>
                  </a:extLst>
                </p:cNvPr>
                <p:cNvSpPr/>
                <p:nvPr/>
              </p:nvSpPr>
              <p:spPr>
                <a:xfrm>
                  <a:off x="177448" y="3572429"/>
                  <a:ext cx="850392" cy="338328"/>
                </a:xfrm>
                <a:prstGeom prst="homePlate">
                  <a:avLst>
                    <a:gd name="adj" fmla="val 50000"/>
                  </a:avLst>
                </a:prstGeom>
                <a:solidFill>
                  <a:srgbClr val="E7E6E6"/>
                </a:solidFill>
                <a:ln>
                  <a:noFill/>
                </a:ln>
              </p:spPr>
              <p:txBody>
                <a:bodyPr spcFirstLastPara="1" wrap="square" lIns="91425" tIns="91425" rIns="91425" bIns="91425" anchor="ctr" anchorCtr="0">
                  <a:noAutofit/>
                </a:bodyPr>
                <a:lstStyle/>
                <a:p>
                  <a:endParaRPr lang="en-US"/>
                </a:p>
              </p:txBody>
            </p:sp>
            <p:sp>
              <p:nvSpPr>
                <p:cNvPr id="203" name="TextBox 60">
                  <a:extLst>
                    <a:ext uri="{FF2B5EF4-FFF2-40B4-BE49-F238E27FC236}">
                      <a16:creationId xmlns:a16="http://schemas.microsoft.com/office/drawing/2014/main" id="{5EFF372C-B198-4572-867C-08A8198DBDA3}"/>
                    </a:ext>
                  </a:extLst>
                </p:cNvPr>
                <p:cNvSpPr txBox="1"/>
                <p:nvPr/>
              </p:nvSpPr>
              <p:spPr>
                <a:xfrm>
                  <a:off x="114120" y="3581854"/>
                  <a:ext cx="886344" cy="328901"/>
                </a:xfrm>
                <a:prstGeom prst="rect">
                  <a:avLst/>
                </a:prstGeom>
                <a:noFill/>
              </p:spPr>
              <p:txBody>
                <a:bodyPr wrap="square" rtlCol="0">
                  <a:noAutofit/>
                </a:bodyPr>
                <a:lstStyle/>
                <a:p>
                  <a:pPr marL="0" marR="0" algn="ctr">
                    <a:spcBef>
                      <a:spcPts val="0"/>
                    </a:spcBef>
                    <a:spcAft>
                      <a:spcPts val="0"/>
                    </a:spcAft>
                  </a:pPr>
                  <a:r>
                    <a:rPr lang="en-US"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1999-2011</a:t>
                  </a:r>
                  <a:endParaRPr lang="en-US" sz="1400" dirty="0">
                    <a:effectLst/>
                    <a:latin typeface="Times New Roman" panose="02020603050405020304" pitchFamily="18" charset="0"/>
                    <a:ea typeface="Times New Roman" panose="02020603050405020304" pitchFamily="18" charset="0"/>
                  </a:endParaRPr>
                </a:p>
              </p:txBody>
            </p:sp>
          </p:grpSp>
        </p:grpSp>
        <p:cxnSp>
          <p:nvCxnSpPr>
            <p:cNvPr id="183" name="Google Shape;86;p13">
              <a:extLst>
                <a:ext uri="{FF2B5EF4-FFF2-40B4-BE49-F238E27FC236}">
                  <a16:creationId xmlns:a16="http://schemas.microsoft.com/office/drawing/2014/main" id="{05EDE3AB-8F42-4F09-AD83-8F6DC2798780}"/>
                </a:ext>
              </a:extLst>
            </p:cNvPr>
            <p:cNvCxnSpPr/>
            <p:nvPr/>
          </p:nvCxnSpPr>
          <p:spPr>
            <a:xfrm flipV="1">
              <a:off x="1320409" y="2151539"/>
              <a:ext cx="364947" cy="573117"/>
            </a:xfrm>
            <a:prstGeom prst="straightConnector1">
              <a:avLst/>
            </a:prstGeom>
            <a:noFill/>
            <a:ln w="28575" cap="flat" cmpd="sng">
              <a:solidFill>
                <a:srgbClr val="44546A"/>
              </a:solidFill>
              <a:prstDash val="solid"/>
              <a:round/>
              <a:headEnd type="none" w="med" len="med"/>
              <a:tailEnd type="stealth" w="med" len="med"/>
            </a:ln>
          </p:spPr>
        </p:cxnSp>
        <p:sp>
          <p:nvSpPr>
            <p:cNvPr id="184" name="Cube 183">
              <a:extLst>
                <a:ext uri="{FF2B5EF4-FFF2-40B4-BE49-F238E27FC236}">
                  <a16:creationId xmlns:a16="http://schemas.microsoft.com/office/drawing/2014/main" id="{6D06C1E7-2334-45FD-B61B-EAB2FE298C24}"/>
                </a:ext>
              </a:extLst>
            </p:cNvPr>
            <p:cNvSpPr/>
            <p:nvPr/>
          </p:nvSpPr>
          <p:spPr>
            <a:xfrm>
              <a:off x="1735938" y="1647246"/>
              <a:ext cx="1355264" cy="526519"/>
            </a:xfrm>
            <a:prstGeom prst="cub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Land Change Modeler</a:t>
              </a:r>
              <a:endParaRPr lang="en-US" sz="1600" dirty="0">
                <a:effectLst/>
                <a:latin typeface="Times New Roman" panose="02020603050405020304" pitchFamily="18" charset="0"/>
                <a:ea typeface="Times New Roman" panose="02020603050405020304" pitchFamily="18" charset="0"/>
              </a:endParaRPr>
            </a:p>
          </p:txBody>
        </p:sp>
        <p:sp>
          <p:nvSpPr>
            <p:cNvPr id="185" name="Google Shape;57;p13">
              <a:extLst>
                <a:ext uri="{FF2B5EF4-FFF2-40B4-BE49-F238E27FC236}">
                  <a16:creationId xmlns:a16="http://schemas.microsoft.com/office/drawing/2014/main" id="{EBF3A392-586B-42B1-A6C9-1EFE98FA1F8B}"/>
                </a:ext>
              </a:extLst>
            </p:cNvPr>
            <p:cNvSpPr/>
            <p:nvPr/>
          </p:nvSpPr>
          <p:spPr>
            <a:xfrm>
              <a:off x="45753" y="578465"/>
              <a:ext cx="1222180" cy="288465"/>
            </a:xfrm>
            <a:prstGeom prst="rect">
              <a:avLst/>
            </a:prstGeom>
            <a:solidFill>
              <a:srgbClr val="D0E0E3"/>
            </a:solidFill>
            <a:ln>
              <a:noFill/>
            </a:ln>
          </p:spPr>
          <p:txBody>
            <a:bodyPr spcFirstLastPara="1" wrap="square" lIns="91425" tIns="91425" rIns="91425" bIns="91425" anchor="ctr" anchorCtr="0">
              <a:noAutofit/>
            </a:bodyPr>
            <a:lstStyle/>
            <a:p>
              <a:endParaRPr lang="en-US"/>
            </a:p>
          </p:txBody>
        </p:sp>
        <p:sp>
          <p:nvSpPr>
            <p:cNvPr id="186" name="Google Shape;58;p13">
              <a:extLst>
                <a:ext uri="{FF2B5EF4-FFF2-40B4-BE49-F238E27FC236}">
                  <a16:creationId xmlns:a16="http://schemas.microsoft.com/office/drawing/2014/main" id="{12B74887-23CA-4988-8BEF-66B6CA4876CD}"/>
                </a:ext>
              </a:extLst>
            </p:cNvPr>
            <p:cNvSpPr/>
            <p:nvPr/>
          </p:nvSpPr>
          <p:spPr>
            <a:xfrm>
              <a:off x="43836" y="904082"/>
              <a:ext cx="1224098" cy="283189"/>
            </a:xfrm>
            <a:prstGeom prst="rect">
              <a:avLst/>
            </a:prstGeom>
            <a:solidFill>
              <a:srgbClr val="D0E0E3"/>
            </a:solidFill>
            <a:ln>
              <a:noFill/>
            </a:ln>
          </p:spPr>
          <p:txBody>
            <a:bodyPr spcFirstLastPara="1" wrap="square" lIns="91425" tIns="91425" rIns="91425" bIns="91425" anchor="ctr" anchorCtr="0">
              <a:noAutofit/>
            </a:bodyPr>
            <a:lstStyle/>
            <a:p>
              <a:endParaRPr lang="en-US"/>
            </a:p>
          </p:txBody>
        </p:sp>
        <p:grpSp>
          <p:nvGrpSpPr>
            <p:cNvPr id="187" name="Group 186">
              <a:extLst>
                <a:ext uri="{FF2B5EF4-FFF2-40B4-BE49-F238E27FC236}">
                  <a16:creationId xmlns:a16="http://schemas.microsoft.com/office/drawing/2014/main" id="{64D2A5D1-AE9D-43E3-8985-F35EB5CD5A05}"/>
                </a:ext>
              </a:extLst>
            </p:cNvPr>
            <p:cNvGrpSpPr/>
            <p:nvPr/>
          </p:nvGrpSpPr>
          <p:grpSpPr>
            <a:xfrm>
              <a:off x="123653" y="1220636"/>
              <a:ext cx="1071197" cy="213464"/>
              <a:chOff x="123653" y="1220636"/>
              <a:chExt cx="1597714" cy="338329"/>
            </a:xfrm>
          </p:grpSpPr>
          <p:grpSp>
            <p:nvGrpSpPr>
              <p:cNvPr id="196" name="Group 195">
                <a:extLst>
                  <a:ext uri="{FF2B5EF4-FFF2-40B4-BE49-F238E27FC236}">
                    <a16:creationId xmlns:a16="http://schemas.microsoft.com/office/drawing/2014/main" id="{B1D9B9AC-C9C8-4E9A-86BC-E9C8B2EE3AA5}"/>
                  </a:ext>
                </a:extLst>
              </p:cNvPr>
              <p:cNvGrpSpPr/>
              <p:nvPr/>
            </p:nvGrpSpPr>
            <p:grpSpPr>
              <a:xfrm>
                <a:off x="123653" y="1220636"/>
                <a:ext cx="1597714" cy="338329"/>
                <a:chOff x="123653" y="1220636"/>
                <a:chExt cx="1597714" cy="338329"/>
              </a:xfrm>
            </p:grpSpPr>
            <p:sp>
              <p:nvSpPr>
                <p:cNvPr id="198" name="Google Shape;60;p13">
                  <a:extLst>
                    <a:ext uri="{FF2B5EF4-FFF2-40B4-BE49-F238E27FC236}">
                      <a16:creationId xmlns:a16="http://schemas.microsoft.com/office/drawing/2014/main" id="{0782EC2A-3A7C-481D-BE01-5789CA629990}"/>
                    </a:ext>
                  </a:extLst>
                </p:cNvPr>
                <p:cNvSpPr/>
                <p:nvPr/>
              </p:nvSpPr>
              <p:spPr>
                <a:xfrm>
                  <a:off x="123653" y="1220636"/>
                  <a:ext cx="850392" cy="338328"/>
                </a:xfrm>
                <a:prstGeom prst="homePlate">
                  <a:avLst>
                    <a:gd name="adj" fmla="val 50000"/>
                  </a:avLst>
                </a:prstGeom>
                <a:solidFill>
                  <a:srgbClr val="E7E6E6"/>
                </a:solidFill>
                <a:ln>
                  <a:noFill/>
                </a:ln>
              </p:spPr>
              <p:txBody>
                <a:bodyPr spcFirstLastPara="1" wrap="square" lIns="91425" tIns="91425" rIns="91425" bIns="91425" anchor="ctr" anchorCtr="0">
                  <a:noAutofit/>
                </a:bodyPr>
                <a:lstStyle/>
                <a:p>
                  <a:endParaRPr lang="en-US"/>
                </a:p>
              </p:txBody>
            </p:sp>
            <p:sp>
              <p:nvSpPr>
                <p:cNvPr id="199" name="Google Shape;61;p13">
                  <a:extLst>
                    <a:ext uri="{FF2B5EF4-FFF2-40B4-BE49-F238E27FC236}">
                      <a16:creationId xmlns:a16="http://schemas.microsoft.com/office/drawing/2014/main" id="{D5B755EB-209B-4EDA-AF94-478FA4566C85}"/>
                    </a:ext>
                  </a:extLst>
                </p:cNvPr>
                <p:cNvSpPr/>
                <p:nvPr/>
              </p:nvSpPr>
              <p:spPr>
                <a:xfrm>
                  <a:off x="870975" y="1220637"/>
                  <a:ext cx="850392" cy="338328"/>
                </a:xfrm>
                <a:prstGeom prst="chevron">
                  <a:avLst>
                    <a:gd name="adj" fmla="val 50000"/>
                  </a:avLst>
                </a:prstGeom>
                <a:solidFill>
                  <a:srgbClr val="E7E6E6"/>
                </a:solidFill>
                <a:ln>
                  <a:noFill/>
                </a:ln>
              </p:spPr>
              <p:txBody>
                <a:bodyPr spcFirstLastPara="1" wrap="square" lIns="91425" tIns="91425" rIns="91425" bIns="91425" anchor="ctr" anchorCtr="0">
                  <a:noAutofit/>
                </a:bodyPr>
                <a:lstStyle/>
                <a:p>
                  <a:endParaRPr lang="en-US"/>
                </a:p>
              </p:txBody>
            </p:sp>
          </p:grpSp>
          <p:sp>
            <p:nvSpPr>
              <p:cNvPr id="197" name="TextBox 64">
                <a:extLst>
                  <a:ext uri="{FF2B5EF4-FFF2-40B4-BE49-F238E27FC236}">
                    <a16:creationId xmlns:a16="http://schemas.microsoft.com/office/drawing/2014/main" id="{BF8043AD-BC8A-411F-807F-87984C544760}"/>
                  </a:ext>
                </a:extLst>
              </p:cNvPr>
              <p:cNvSpPr txBox="1"/>
              <p:nvPr/>
            </p:nvSpPr>
            <p:spPr>
              <a:xfrm>
                <a:off x="124038" y="1236025"/>
                <a:ext cx="1570258" cy="322937"/>
              </a:xfrm>
              <a:prstGeom prst="rect">
                <a:avLst/>
              </a:prstGeom>
              <a:noFill/>
            </p:spPr>
            <p:txBody>
              <a:bodyPr wrap="square" rtlCol="0">
                <a:noAutofit/>
              </a:bodyPr>
              <a:lstStyle/>
              <a:p>
                <a:pPr marL="0" marR="0">
                  <a:spcBef>
                    <a:spcPts val="0"/>
                  </a:spcBef>
                  <a:spcAft>
                    <a:spcPts val="0"/>
                  </a:spcAft>
                </a:pPr>
                <a:r>
                  <a:rPr lang="en-US" sz="1400" kern="1200" dirty="0">
                    <a:solidFill>
                      <a:srgbClr val="000000"/>
                    </a:solidFill>
                    <a:effectLst/>
                    <a:latin typeface="Century Gothic" panose="020B0502020202020204" pitchFamily="34" charset="0"/>
                    <a:ea typeface="Times New Roman" panose="02020603050405020304" pitchFamily="18" charset="0"/>
                    <a:cs typeface="Times New Roman" panose="02020603050405020304" pitchFamily="18" charset="0"/>
                  </a:rPr>
                  <a:t>  2018        2019      </a:t>
                </a:r>
                <a:endParaRPr lang="en-US" sz="1400" dirty="0">
                  <a:effectLst/>
                  <a:latin typeface="Times New Roman" panose="02020603050405020304" pitchFamily="18" charset="0"/>
                  <a:ea typeface="Times New Roman" panose="02020603050405020304" pitchFamily="18" charset="0"/>
                </a:endParaRPr>
              </a:p>
            </p:txBody>
          </p:sp>
        </p:grpSp>
        <p:sp>
          <p:nvSpPr>
            <p:cNvPr id="188" name="TextBox 8">
              <a:extLst>
                <a:ext uri="{FF2B5EF4-FFF2-40B4-BE49-F238E27FC236}">
                  <a16:creationId xmlns:a16="http://schemas.microsoft.com/office/drawing/2014/main" id="{D26D7F37-3CE0-4993-892D-3D5DE7F4F0B6}"/>
                </a:ext>
              </a:extLst>
            </p:cNvPr>
            <p:cNvSpPr txBox="1"/>
            <p:nvPr/>
          </p:nvSpPr>
          <p:spPr>
            <a:xfrm>
              <a:off x="0" y="12785"/>
              <a:ext cx="1309737" cy="222101"/>
            </a:xfrm>
            <a:prstGeom prst="rect">
              <a:avLst/>
            </a:prstGeom>
            <a:noFill/>
          </p:spPr>
          <p:txBody>
            <a:bodyPr wrap="square" rtlCol="0" anchor="ctr" anchorCtr="0">
              <a:noAutofit/>
            </a:bodyPr>
            <a:lstStyle/>
            <a:p>
              <a:pPr marL="0" marR="0" algn="ctr">
                <a:spcBef>
                  <a:spcPts val="0"/>
                </a:spcBef>
                <a:spcAft>
                  <a:spcPts val="0"/>
                </a:spcAft>
              </a:pPr>
              <a:r>
                <a:rPr lang="en-US" sz="1600" b="1"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Landsat 5 </a:t>
              </a:r>
              <a:r>
                <a:rPr lang="en-US" sz="1600"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TM</a:t>
              </a:r>
              <a:endParaRPr lang="en-US" sz="1600" dirty="0">
                <a:effectLst/>
                <a:latin typeface="Times New Roman" panose="02020603050405020304" pitchFamily="18" charset="0"/>
                <a:ea typeface="Times New Roman" panose="02020603050405020304" pitchFamily="18" charset="0"/>
              </a:endParaRPr>
            </a:p>
          </p:txBody>
        </p:sp>
        <p:sp>
          <p:nvSpPr>
            <p:cNvPr id="189" name="Rectangle 188">
              <a:extLst>
                <a:ext uri="{FF2B5EF4-FFF2-40B4-BE49-F238E27FC236}">
                  <a16:creationId xmlns:a16="http://schemas.microsoft.com/office/drawing/2014/main" id="{C0D219EC-93CB-487B-AABF-660905300813}"/>
                </a:ext>
              </a:extLst>
            </p:cNvPr>
            <p:cNvSpPr/>
            <p:nvPr/>
          </p:nvSpPr>
          <p:spPr>
            <a:xfrm>
              <a:off x="90288" y="604055"/>
              <a:ext cx="1145973" cy="230711"/>
            </a:xfrm>
            <a:prstGeom prst="rect">
              <a:avLst/>
            </a:prstGeom>
          </p:spPr>
          <p:txBody>
            <a:bodyPr wrap="square" anchor="ctr" anchorCtr="0">
              <a:noAutofit/>
            </a:bodyPr>
            <a:lstStyle/>
            <a:p>
              <a:pPr marL="0" marR="0" algn="ctr">
                <a:spcBef>
                  <a:spcPts val="0"/>
                </a:spcBef>
                <a:spcAft>
                  <a:spcPts val="0"/>
                </a:spcAft>
              </a:pPr>
              <a:r>
                <a:rPr lang="en-US" sz="1600" b="1"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Landsat 8</a:t>
              </a:r>
              <a:r>
                <a:rPr lang="en-US" sz="1600" kern="1200" dirty="0">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 OLI</a:t>
              </a:r>
              <a:endParaRPr lang="en-US" sz="1600" dirty="0">
                <a:effectLst/>
                <a:latin typeface="Times New Roman" panose="02020603050405020304" pitchFamily="18" charset="0"/>
                <a:ea typeface="Times New Roman" panose="02020603050405020304" pitchFamily="18" charset="0"/>
              </a:endParaRPr>
            </a:p>
          </p:txBody>
        </p:sp>
        <p:sp>
          <p:nvSpPr>
            <p:cNvPr id="190" name="Rectangle 189">
              <a:extLst>
                <a:ext uri="{FF2B5EF4-FFF2-40B4-BE49-F238E27FC236}">
                  <a16:creationId xmlns:a16="http://schemas.microsoft.com/office/drawing/2014/main" id="{FBCDD24F-1477-4132-99D0-3AC6A8086D9A}"/>
                </a:ext>
              </a:extLst>
            </p:cNvPr>
            <p:cNvSpPr/>
            <p:nvPr/>
          </p:nvSpPr>
          <p:spPr>
            <a:xfrm>
              <a:off x="56933" y="914945"/>
              <a:ext cx="1145901" cy="261303"/>
            </a:xfrm>
            <a:prstGeom prst="rect">
              <a:avLst/>
            </a:prstGeom>
          </p:spPr>
          <p:txBody>
            <a:bodyPr wrap="square" anchor="ctr" anchorCtr="0">
              <a:noAutofit/>
            </a:bodyPr>
            <a:lstStyle/>
            <a:p>
              <a:pPr marL="0" marR="0" algn="ctr">
                <a:spcBef>
                  <a:spcPts val="0"/>
                </a:spcBef>
                <a:spcAft>
                  <a:spcPts val="0"/>
                </a:spcAft>
              </a:pPr>
              <a:r>
                <a:rPr lang="en-US" sz="1600" b="1" kern="1200" dirty="0" err="1">
                  <a:solidFill>
                    <a:srgbClr val="404040"/>
                  </a:solidFill>
                  <a:effectLst/>
                  <a:latin typeface="Century Gothic" panose="020B0502020202020204" pitchFamily="34" charset="0"/>
                  <a:ea typeface="Century Gothic" panose="020B0502020202020204" pitchFamily="34" charset="0"/>
                  <a:cs typeface="Century Gothic" panose="020B0502020202020204" pitchFamily="34" charset="0"/>
                </a:rPr>
                <a:t>Planetscope</a:t>
              </a:r>
              <a:endParaRPr lang="en-US" sz="1600" dirty="0">
                <a:effectLst/>
                <a:latin typeface="Times New Roman" panose="02020603050405020304" pitchFamily="18" charset="0"/>
                <a:ea typeface="Times New Roman" panose="02020603050405020304" pitchFamily="18" charset="0"/>
              </a:endParaRPr>
            </a:p>
          </p:txBody>
        </p:sp>
        <p:cxnSp>
          <p:nvCxnSpPr>
            <p:cNvPr id="191" name="Straight Connector 190">
              <a:extLst>
                <a:ext uri="{FF2B5EF4-FFF2-40B4-BE49-F238E27FC236}">
                  <a16:creationId xmlns:a16="http://schemas.microsoft.com/office/drawing/2014/main" id="{78AF4D36-86AA-4D2E-80FE-4BB0C4E4CD38}"/>
                </a:ext>
              </a:extLst>
            </p:cNvPr>
            <p:cNvCxnSpPr/>
            <p:nvPr/>
          </p:nvCxnSpPr>
          <p:spPr>
            <a:xfrm flipH="1" flipV="1">
              <a:off x="5540423" y="2589456"/>
              <a:ext cx="851649" cy="2092"/>
            </a:xfrm>
            <a:prstGeom prst="line">
              <a:avLst/>
            </a:prstGeom>
            <a:ln w="28575">
              <a:solidFill>
                <a:srgbClr val="44546A"/>
              </a:solidFill>
            </a:ln>
          </p:spPr>
          <p:style>
            <a:lnRef idx="1">
              <a:schemeClr val="accent5"/>
            </a:lnRef>
            <a:fillRef idx="0">
              <a:schemeClr val="accent5"/>
            </a:fillRef>
            <a:effectRef idx="0">
              <a:schemeClr val="accent5"/>
            </a:effectRef>
            <a:fontRef idx="minor">
              <a:schemeClr val="tx1"/>
            </a:fontRef>
          </p:style>
        </p:cxnSp>
        <p:cxnSp>
          <p:nvCxnSpPr>
            <p:cNvPr id="192" name="Straight Connector 191">
              <a:extLst>
                <a:ext uri="{FF2B5EF4-FFF2-40B4-BE49-F238E27FC236}">
                  <a16:creationId xmlns:a16="http://schemas.microsoft.com/office/drawing/2014/main" id="{25D5330A-F97F-4077-BCF3-FF5DC6C08545}"/>
                </a:ext>
              </a:extLst>
            </p:cNvPr>
            <p:cNvCxnSpPr/>
            <p:nvPr/>
          </p:nvCxnSpPr>
          <p:spPr>
            <a:xfrm>
              <a:off x="5546616" y="2581509"/>
              <a:ext cx="3022" cy="135065"/>
            </a:xfrm>
            <a:prstGeom prst="line">
              <a:avLst/>
            </a:prstGeom>
            <a:ln w="28575">
              <a:solidFill>
                <a:srgbClr val="44546A"/>
              </a:solidFill>
            </a:ln>
          </p:spPr>
          <p:style>
            <a:lnRef idx="1">
              <a:schemeClr val="accent5"/>
            </a:lnRef>
            <a:fillRef idx="0">
              <a:schemeClr val="accent5"/>
            </a:fillRef>
            <a:effectRef idx="0">
              <a:schemeClr val="accent5"/>
            </a:effectRef>
            <a:fontRef idx="minor">
              <a:schemeClr val="tx1"/>
            </a:fontRef>
          </p:style>
        </p:cxnSp>
        <p:sp>
          <p:nvSpPr>
            <p:cNvPr id="193" name="Google Shape;105;p13">
              <a:extLst>
                <a:ext uri="{FF2B5EF4-FFF2-40B4-BE49-F238E27FC236}">
                  <a16:creationId xmlns:a16="http://schemas.microsoft.com/office/drawing/2014/main" id="{31C20A44-5A0F-4556-B897-476366FB2AE7}"/>
                </a:ext>
              </a:extLst>
            </p:cNvPr>
            <p:cNvSpPr/>
            <p:nvPr/>
          </p:nvSpPr>
          <p:spPr>
            <a:xfrm>
              <a:off x="6439881" y="2760917"/>
              <a:ext cx="1624621" cy="478851"/>
            </a:xfrm>
            <a:prstGeom prst="roundRect">
              <a:avLst>
                <a:gd name="adj" fmla="val 16667"/>
              </a:avLst>
            </a:prstGeom>
            <a:solidFill>
              <a:schemeClr val="accent4">
                <a:lumMod val="20000"/>
                <a:lumOff val="80000"/>
              </a:schemeClr>
            </a:solidFill>
            <a:ln>
              <a:noFill/>
            </a:ln>
          </p:spPr>
          <p:txBody>
            <a:bodyPr spcFirstLastPara="1" wrap="square" lIns="58283" tIns="58283" rIns="58283" bIns="58283" anchor="ctr" anchorCtr="0">
              <a:noAutofit/>
            </a:bodyPr>
            <a:lstStyle/>
            <a:p>
              <a:pPr marL="0" marR="0" algn="ctr">
                <a:spcBef>
                  <a:spcPts val="0"/>
                </a:spcBef>
                <a:spcAft>
                  <a:spcPts val="0"/>
                </a:spcAft>
              </a:pPr>
              <a:r>
                <a:rPr lang="en-US" sz="1600" kern="1200" dirty="0">
                  <a:solidFill>
                    <a:schemeClr val="tx1">
                      <a:lumMod val="75000"/>
                      <a:lumOff val="2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Human-Jaguar Conflict Risk Map</a:t>
              </a:r>
              <a:endParaRPr lang="en-US" sz="16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cxnSp>
          <p:nvCxnSpPr>
            <p:cNvPr id="194" name="Straight Connector 193">
              <a:extLst>
                <a:ext uri="{FF2B5EF4-FFF2-40B4-BE49-F238E27FC236}">
                  <a16:creationId xmlns:a16="http://schemas.microsoft.com/office/drawing/2014/main" id="{A1F7151B-42FB-49F4-839B-6E607460B01E}"/>
                </a:ext>
              </a:extLst>
            </p:cNvPr>
            <p:cNvCxnSpPr/>
            <p:nvPr/>
          </p:nvCxnSpPr>
          <p:spPr>
            <a:xfrm flipH="1" flipV="1">
              <a:off x="6383339" y="2590488"/>
              <a:ext cx="851649" cy="2092"/>
            </a:xfrm>
            <a:prstGeom prst="line">
              <a:avLst/>
            </a:prstGeom>
            <a:ln w="28575">
              <a:solidFill>
                <a:srgbClr val="44546A"/>
              </a:solidFill>
            </a:ln>
          </p:spPr>
          <p:style>
            <a:lnRef idx="1">
              <a:schemeClr val="accent5"/>
            </a:lnRef>
            <a:fillRef idx="0">
              <a:schemeClr val="accent5"/>
            </a:fillRef>
            <a:effectRef idx="0">
              <a:schemeClr val="accent5"/>
            </a:effectRef>
            <a:fontRef idx="minor">
              <a:schemeClr val="tx1"/>
            </a:fontRef>
          </p:style>
        </p:cxnSp>
        <p:cxnSp>
          <p:nvCxnSpPr>
            <p:cNvPr id="195" name="Straight Connector 194">
              <a:extLst>
                <a:ext uri="{FF2B5EF4-FFF2-40B4-BE49-F238E27FC236}">
                  <a16:creationId xmlns:a16="http://schemas.microsoft.com/office/drawing/2014/main" id="{4AE6DA9E-D9F3-41C7-A114-1C99E4DC5723}"/>
                </a:ext>
              </a:extLst>
            </p:cNvPr>
            <p:cNvCxnSpPr/>
            <p:nvPr/>
          </p:nvCxnSpPr>
          <p:spPr>
            <a:xfrm>
              <a:off x="7225810" y="2589456"/>
              <a:ext cx="3022" cy="135065"/>
            </a:xfrm>
            <a:prstGeom prst="line">
              <a:avLst/>
            </a:prstGeom>
            <a:ln w="28575">
              <a:solidFill>
                <a:srgbClr val="44546A"/>
              </a:solidFill>
            </a:ln>
          </p:spPr>
          <p:style>
            <a:lnRef idx="1">
              <a:schemeClr val="accent5"/>
            </a:lnRef>
            <a:fillRef idx="0">
              <a:schemeClr val="accent5"/>
            </a:fillRef>
            <a:effectRef idx="0">
              <a:schemeClr val="accent5"/>
            </a:effectRef>
            <a:fontRef idx="minor">
              <a:schemeClr val="tx1"/>
            </a:fontRef>
          </p:style>
        </p:cxnSp>
      </p:grpSp>
      <p:pic>
        <p:nvPicPr>
          <p:cNvPr id="25" name="Picture 24">
            <a:extLst>
              <a:ext uri="{FF2B5EF4-FFF2-40B4-BE49-F238E27FC236}">
                <a16:creationId xmlns:a16="http://schemas.microsoft.com/office/drawing/2014/main" id="{E5CB096E-7940-4E9A-990E-8AA00DF39E6B}"/>
              </a:ext>
            </a:extLst>
          </p:cNvPr>
          <p:cNvPicPr>
            <a:picLocks noChangeAspect="1"/>
          </p:cNvPicPr>
          <p:nvPr/>
        </p:nvPicPr>
        <p:blipFill rotWithShape="1">
          <a:blip r:embed="rId16">
            <a:extLst>
              <a:ext uri="{28A0092B-C50C-407E-A947-70E740481C1C}">
                <a14:useLocalDpi xmlns:a14="http://schemas.microsoft.com/office/drawing/2010/main" val="0"/>
              </a:ext>
            </a:extLst>
          </a:blip>
          <a:srcRect l="8742" t="5624" r="25510" b="4916"/>
          <a:stretch/>
        </p:blipFill>
        <p:spPr>
          <a:xfrm>
            <a:off x="9495064" y="19360762"/>
            <a:ext cx="6982993" cy="5761802"/>
          </a:xfrm>
          <a:prstGeom prst="rect">
            <a:avLst/>
          </a:prstGeom>
        </p:spPr>
      </p:pic>
      <p:grpSp>
        <p:nvGrpSpPr>
          <p:cNvPr id="29" name="Group 28">
            <a:extLst>
              <a:ext uri="{FF2B5EF4-FFF2-40B4-BE49-F238E27FC236}">
                <a16:creationId xmlns:a16="http://schemas.microsoft.com/office/drawing/2014/main" id="{0D92C8D8-68B4-4832-B155-22E74022F545}"/>
              </a:ext>
            </a:extLst>
          </p:cNvPr>
          <p:cNvGrpSpPr/>
          <p:nvPr/>
        </p:nvGrpSpPr>
        <p:grpSpPr>
          <a:xfrm>
            <a:off x="15543487" y="22288974"/>
            <a:ext cx="1911824" cy="1208023"/>
            <a:chOff x="14195641" y="25046472"/>
            <a:chExt cx="930800" cy="1208023"/>
          </a:xfrm>
        </p:grpSpPr>
        <p:sp>
          <p:nvSpPr>
            <p:cNvPr id="264" name="Rectangle 263">
              <a:extLst>
                <a:ext uri="{FF2B5EF4-FFF2-40B4-BE49-F238E27FC236}">
                  <a16:creationId xmlns:a16="http://schemas.microsoft.com/office/drawing/2014/main" id="{B807AA72-02E2-4C12-A018-7D9238B27D2E}"/>
                </a:ext>
              </a:extLst>
            </p:cNvPr>
            <p:cNvSpPr/>
            <p:nvPr/>
          </p:nvSpPr>
          <p:spPr>
            <a:xfrm>
              <a:off x="14195641" y="25558291"/>
              <a:ext cx="178528" cy="159155"/>
            </a:xfrm>
            <a:prstGeom prst="rect">
              <a:avLst/>
            </a:prstGeom>
            <a:solidFill>
              <a:srgbClr val="49875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28" name="Group 27">
              <a:extLst>
                <a:ext uri="{FF2B5EF4-FFF2-40B4-BE49-F238E27FC236}">
                  <a16:creationId xmlns:a16="http://schemas.microsoft.com/office/drawing/2014/main" id="{BFE2ADE7-BF86-4F39-BA70-EA00501E8A69}"/>
                </a:ext>
              </a:extLst>
            </p:cNvPr>
            <p:cNvGrpSpPr/>
            <p:nvPr/>
          </p:nvGrpSpPr>
          <p:grpSpPr>
            <a:xfrm>
              <a:off x="14195641" y="25046472"/>
              <a:ext cx="930800" cy="1208023"/>
              <a:chOff x="14195641" y="25046472"/>
              <a:chExt cx="930800" cy="1208023"/>
            </a:xfrm>
          </p:grpSpPr>
          <p:sp>
            <p:nvSpPr>
              <p:cNvPr id="262" name="Rectangle 261">
                <a:extLst>
                  <a:ext uri="{FF2B5EF4-FFF2-40B4-BE49-F238E27FC236}">
                    <a16:creationId xmlns:a16="http://schemas.microsoft.com/office/drawing/2014/main" id="{15A1ACF5-39D8-43F2-8A34-4E3FB1286BA7}"/>
                  </a:ext>
                </a:extLst>
              </p:cNvPr>
              <p:cNvSpPr/>
              <p:nvPr/>
            </p:nvSpPr>
            <p:spPr>
              <a:xfrm>
                <a:off x="14195641" y="25778618"/>
                <a:ext cx="178528" cy="159155"/>
              </a:xfrm>
              <a:prstGeom prst="rect">
                <a:avLst/>
              </a:prstGeom>
              <a:solidFill>
                <a:srgbClr val="22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3" name="Rectangle 262">
                <a:extLst>
                  <a:ext uri="{FF2B5EF4-FFF2-40B4-BE49-F238E27FC236}">
                    <a16:creationId xmlns:a16="http://schemas.microsoft.com/office/drawing/2014/main" id="{4C57A704-1629-4426-9FEF-22730B484832}"/>
                  </a:ext>
                </a:extLst>
              </p:cNvPr>
              <p:cNvSpPr/>
              <p:nvPr/>
            </p:nvSpPr>
            <p:spPr>
              <a:xfrm>
                <a:off x="14195641" y="25128403"/>
                <a:ext cx="178528" cy="159155"/>
              </a:xfrm>
              <a:prstGeom prst="rect">
                <a:avLst/>
              </a:prstGeom>
              <a:solidFill>
                <a:srgbClr val="A7CFB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5" name="Rectangle 264">
                <a:extLst>
                  <a:ext uri="{FF2B5EF4-FFF2-40B4-BE49-F238E27FC236}">
                    <a16:creationId xmlns:a16="http://schemas.microsoft.com/office/drawing/2014/main" id="{D575CE26-8D80-4B81-80E9-BAFAC48346B2}"/>
                  </a:ext>
                </a:extLst>
              </p:cNvPr>
              <p:cNvSpPr/>
              <p:nvPr/>
            </p:nvSpPr>
            <p:spPr>
              <a:xfrm>
                <a:off x="14195641" y="25343347"/>
                <a:ext cx="178528" cy="159155"/>
              </a:xfrm>
              <a:prstGeom prst="rect">
                <a:avLst/>
              </a:prstGeom>
              <a:solidFill>
                <a:srgbClr val="76A882"/>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66" name="Rectangle 265">
                <a:extLst>
                  <a:ext uri="{FF2B5EF4-FFF2-40B4-BE49-F238E27FC236}">
                    <a16:creationId xmlns:a16="http://schemas.microsoft.com/office/drawing/2014/main" id="{594168CB-A9C6-4E63-9672-E485A34AD284}"/>
                  </a:ext>
                </a:extLst>
              </p:cNvPr>
              <p:cNvSpPr/>
              <p:nvPr/>
            </p:nvSpPr>
            <p:spPr>
              <a:xfrm>
                <a:off x="14195641" y="25997407"/>
                <a:ext cx="178528" cy="159155"/>
              </a:xfrm>
              <a:prstGeom prst="rect">
                <a:avLst/>
              </a:prstGeom>
              <a:solidFill>
                <a:srgbClr val="22663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D806681-CEBD-4681-AC50-D56CE54DC3DF}"/>
                  </a:ext>
                </a:extLst>
              </p:cNvPr>
              <p:cNvSpPr txBox="1"/>
              <p:nvPr/>
            </p:nvSpPr>
            <p:spPr>
              <a:xfrm>
                <a:off x="14356733" y="25046472"/>
                <a:ext cx="769708" cy="1208023"/>
              </a:xfrm>
              <a:prstGeom prst="rect">
                <a:avLst/>
              </a:prstGeom>
              <a:noFill/>
            </p:spPr>
            <p:txBody>
              <a:bodyPr wrap="square" rtlCol="0">
                <a:spAutoFit/>
              </a:bodyPr>
              <a:lstStyle/>
              <a:p>
                <a:r>
                  <a:rPr lang="en-US" sz="1450" dirty="0">
                    <a:solidFill>
                      <a:schemeClr val="tx1">
                        <a:lumMod val="75000"/>
                        <a:lumOff val="25000"/>
                      </a:schemeClr>
                    </a:solidFill>
                  </a:rPr>
                  <a:t>1.6</a:t>
                </a:r>
              </a:p>
              <a:p>
                <a:r>
                  <a:rPr lang="en-US" sz="1450" dirty="0" smtClean="0">
                    <a:solidFill>
                      <a:schemeClr val="tx1">
                        <a:lumMod val="75000"/>
                        <a:lumOff val="25000"/>
                      </a:schemeClr>
                    </a:solidFill>
                  </a:rPr>
                  <a:t>1.7 – 2.0</a:t>
                </a:r>
                <a:endParaRPr lang="en-US" sz="1450" dirty="0">
                  <a:solidFill>
                    <a:schemeClr val="tx1">
                      <a:lumMod val="75000"/>
                      <a:lumOff val="25000"/>
                    </a:schemeClr>
                  </a:solidFill>
                </a:endParaRPr>
              </a:p>
              <a:p>
                <a:r>
                  <a:rPr lang="en-US" sz="1450" dirty="0" smtClean="0">
                    <a:solidFill>
                      <a:schemeClr val="tx1">
                        <a:lumMod val="75000"/>
                        <a:lumOff val="25000"/>
                      </a:schemeClr>
                    </a:solidFill>
                  </a:rPr>
                  <a:t>2.0 – 3.0</a:t>
                </a:r>
                <a:endParaRPr lang="en-US" sz="1450" dirty="0">
                  <a:solidFill>
                    <a:schemeClr val="tx1">
                      <a:lumMod val="75000"/>
                      <a:lumOff val="25000"/>
                    </a:schemeClr>
                  </a:solidFill>
                </a:endParaRPr>
              </a:p>
              <a:p>
                <a:r>
                  <a:rPr lang="en-US" sz="1450" dirty="0" smtClean="0">
                    <a:solidFill>
                      <a:schemeClr val="tx1">
                        <a:lumMod val="75000"/>
                        <a:lumOff val="25000"/>
                      </a:schemeClr>
                    </a:solidFill>
                  </a:rPr>
                  <a:t>3.0 – 4.0</a:t>
                </a:r>
                <a:endParaRPr lang="en-US" sz="1450" dirty="0">
                  <a:solidFill>
                    <a:schemeClr val="tx1">
                      <a:lumMod val="75000"/>
                      <a:lumOff val="25000"/>
                    </a:schemeClr>
                  </a:solidFill>
                </a:endParaRPr>
              </a:p>
              <a:p>
                <a:r>
                  <a:rPr lang="en-US" sz="1450" dirty="0" smtClean="0">
                    <a:solidFill>
                      <a:schemeClr val="tx1">
                        <a:lumMod val="75000"/>
                        <a:lumOff val="25000"/>
                      </a:schemeClr>
                    </a:solidFill>
                  </a:rPr>
                  <a:t>4.0 – 5.0</a:t>
                </a:r>
                <a:endParaRPr lang="en-US" sz="1450" dirty="0">
                  <a:solidFill>
                    <a:schemeClr val="tx1">
                      <a:lumMod val="75000"/>
                      <a:lumOff val="25000"/>
                    </a:schemeClr>
                  </a:solidFill>
                </a:endParaRPr>
              </a:p>
            </p:txBody>
          </p:sp>
        </p:grpSp>
      </p:grpSp>
      <p:grpSp>
        <p:nvGrpSpPr>
          <p:cNvPr id="56" name="Group 55">
            <a:extLst>
              <a:ext uri="{FF2B5EF4-FFF2-40B4-BE49-F238E27FC236}">
                <a16:creationId xmlns:a16="http://schemas.microsoft.com/office/drawing/2014/main" id="{BB724421-3680-4895-86A2-ACD1AF9E09E1}"/>
              </a:ext>
            </a:extLst>
          </p:cNvPr>
          <p:cNvGrpSpPr/>
          <p:nvPr/>
        </p:nvGrpSpPr>
        <p:grpSpPr>
          <a:xfrm>
            <a:off x="9245341" y="23390297"/>
            <a:ext cx="707666" cy="1062553"/>
            <a:chOff x="16233167" y="24711593"/>
            <a:chExt cx="707666" cy="1062553"/>
          </a:xfrm>
        </p:grpSpPr>
        <p:pic>
          <p:nvPicPr>
            <p:cNvPr id="267" name="Picture 266">
              <a:extLst>
                <a:ext uri="{FF2B5EF4-FFF2-40B4-BE49-F238E27FC236}">
                  <a16:creationId xmlns:a16="http://schemas.microsoft.com/office/drawing/2014/main" id="{36071F8D-46C8-4A4A-936B-907F0F242F40}"/>
                </a:ext>
              </a:extLst>
            </p:cNvPr>
            <p:cNvPicPr>
              <a:picLocks noChangeAspect="1"/>
            </p:cNvPicPr>
            <p:nvPr/>
          </p:nvPicPr>
          <p:blipFill rotWithShape="1">
            <a:blip r:embed="rId17">
              <a:extLst>
                <a:ext uri="{28A0092B-C50C-407E-A947-70E740481C1C}">
                  <a14:useLocalDpi xmlns:a14="http://schemas.microsoft.com/office/drawing/2010/main" val="0"/>
                </a:ext>
              </a:extLst>
            </a:blip>
            <a:srcRect l="11722" t="65514" r="81960" b="29180"/>
            <a:stretch/>
          </p:blipFill>
          <p:spPr>
            <a:xfrm>
              <a:off x="16233167" y="25004705"/>
              <a:ext cx="707666" cy="769441"/>
            </a:xfrm>
            <a:prstGeom prst="rect">
              <a:avLst/>
            </a:prstGeom>
          </p:spPr>
        </p:pic>
        <p:sp>
          <p:nvSpPr>
            <p:cNvPr id="268" name="TextBox 267">
              <a:extLst>
                <a:ext uri="{FF2B5EF4-FFF2-40B4-BE49-F238E27FC236}">
                  <a16:creationId xmlns:a16="http://schemas.microsoft.com/office/drawing/2014/main" id="{E4A6475A-749D-4917-8142-DE354748C4B6}"/>
                </a:ext>
              </a:extLst>
            </p:cNvPr>
            <p:cNvSpPr txBox="1"/>
            <p:nvPr/>
          </p:nvSpPr>
          <p:spPr>
            <a:xfrm>
              <a:off x="16418786" y="24711593"/>
              <a:ext cx="359419" cy="338554"/>
            </a:xfrm>
            <a:prstGeom prst="rect">
              <a:avLst/>
            </a:prstGeom>
            <a:noFill/>
          </p:spPr>
          <p:txBody>
            <a:bodyPr wrap="square" rtlCol="0">
              <a:spAutoFit/>
            </a:bodyPr>
            <a:lstStyle/>
            <a:p>
              <a:r>
                <a:rPr lang="en-US" sz="1600" dirty="0"/>
                <a:t>N</a:t>
              </a:r>
            </a:p>
          </p:txBody>
        </p:sp>
      </p:grpSp>
      <p:grpSp>
        <p:nvGrpSpPr>
          <p:cNvPr id="52" name="Group 51">
            <a:extLst>
              <a:ext uri="{FF2B5EF4-FFF2-40B4-BE49-F238E27FC236}">
                <a16:creationId xmlns:a16="http://schemas.microsoft.com/office/drawing/2014/main" id="{66ACAB10-AFA5-4BAD-891B-BC1B98805E27}"/>
              </a:ext>
            </a:extLst>
          </p:cNvPr>
          <p:cNvGrpSpPr/>
          <p:nvPr/>
        </p:nvGrpSpPr>
        <p:grpSpPr>
          <a:xfrm>
            <a:off x="9325018" y="24428818"/>
            <a:ext cx="3478347" cy="657943"/>
            <a:chOff x="14486423" y="26099287"/>
            <a:chExt cx="3478347" cy="657943"/>
          </a:xfrm>
        </p:grpSpPr>
        <p:pic>
          <p:nvPicPr>
            <p:cNvPr id="269" name="Picture 268">
              <a:extLst>
                <a:ext uri="{FF2B5EF4-FFF2-40B4-BE49-F238E27FC236}">
                  <a16:creationId xmlns:a16="http://schemas.microsoft.com/office/drawing/2014/main" id="{89B20925-F34A-4945-A2B9-BC448608DA8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571779" y="26388377"/>
              <a:ext cx="2603556" cy="154617"/>
            </a:xfrm>
            <a:prstGeom prst="rect">
              <a:avLst/>
            </a:prstGeom>
          </p:spPr>
        </p:pic>
        <p:sp>
          <p:nvSpPr>
            <p:cNvPr id="270" name="Rectangle 269">
              <a:extLst>
                <a:ext uri="{FF2B5EF4-FFF2-40B4-BE49-F238E27FC236}">
                  <a16:creationId xmlns:a16="http://schemas.microsoft.com/office/drawing/2014/main" id="{BBBB2599-310B-46AA-A5DC-9235F78BC28D}"/>
                </a:ext>
              </a:extLst>
            </p:cNvPr>
            <p:cNvSpPr/>
            <p:nvPr/>
          </p:nvSpPr>
          <p:spPr>
            <a:xfrm>
              <a:off x="17256994" y="26292413"/>
              <a:ext cx="521427" cy="464817"/>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0"/>
                </a:spcAft>
              </a:pPr>
              <a:r>
                <a:rPr lang="en-US" sz="1600" kern="1200" dirty="0">
                  <a:solidFill>
                    <a:schemeClr val="tx1">
                      <a:lumMod val="75000"/>
                      <a:lumOff val="25000"/>
                    </a:schemeClr>
                  </a:solidFill>
                  <a:effectLst/>
                  <a:latin typeface="Century Gothic" panose="020B0502020202020204" pitchFamily="34" charset="0"/>
                  <a:ea typeface="Century Gothic" panose="020B0502020202020204" pitchFamily="34" charset="0"/>
                  <a:cs typeface="Century Gothic" panose="020B0502020202020204" pitchFamily="34" charset="0"/>
                </a:rPr>
                <a:t>Km</a:t>
              </a:r>
              <a:endParaRPr lang="en-US" sz="16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sp>
          <p:nvSpPr>
            <p:cNvPr id="271" name="Rectangle 270">
              <a:extLst>
                <a:ext uri="{FF2B5EF4-FFF2-40B4-BE49-F238E27FC236}">
                  <a16:creationId xmlns:a16="http://schemas.microsoft.com/office/drawing/2014/main" id="{08E46AFF-F47C-490F-AD87-B78BFD10EABD}"/>
                </a:ext>
              </a:extLst>
            </p:cNvPr>
            <p:cNvSpPr/>
            <p:nvPr/>
          </p:nvSpPr>
          <p:spPr>
            <a:xfrm>
              <a:off x="14486423" y="26099287"/>
              <a:ext cx="3478347" cy="28909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0"/>
                </a:spcAft>
              </a:pPr>
              <a:r>
                <a:rPr lang="en-US" sz="1600" dirty="0">
                  <a:solidFill>
                    <a:schemeClr val="tx1">
                      <a:lumMod val="75000"/>
                      <a:lumOff val="25000"/>
                    </a:schemeClr>
                  </a:solidFill>
                  <a:effectLst/>
                  <a:ea typeface="Times New Roman" panose="02020603050405020304" pitchFamily="18" charset="0"/>
                </a:rPr>
                <a:t>0   5   10       20        30        40 </a:t>
              </a:r>
            </a:p>
          </p:txBody>
        </p:sp>
      </p:grpSp>
      <p:sp>
        <p:nvSpPr>
          <p:cNvPr id="33" name="Rectangle 32">
            <a:extLst>
              <a:ext uri="{FF2B5EF4-FFF2-40B4-BE49-F238E27FC236}">
                <a16:creationId xmlns:a16="http://schemas.microsoft.com/office/drawing/2014/main" id="{A2695AB6-48E7-41BB-B13D-3335820698EE}"/>
              </a:ext>
            </a:extLst>
          </p:cNvPr>
          <p:cNvSpPr/>
          <p:nvPr/>
        </p:nvSpPr>
        <p:spPr>
          <a:xfrm>
            <a:off x="959377" y="5177928"/>
            <a:ext cx="11420746" cy="6001643"/>
          </a:xfrm>
          <a:prstGeom prst="rect">
            <a:avLst/>
          </a:prstGeom>
        </p:spPr>
        <p:txBody>
          <a:bodyPr wrap="square">
            <a:spAutoFit/>
          </a:bodyPr>
          <a:lstStyle/>
          <a:p>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La Amistad International Peace Park in the Talamanca Mountains and Corcovado National Park on the </a:t>
            </a:r>
            <a:r>
              <a:rPr lang="en-US" sz="2400" dirty="0" err="1">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Osa</a:t>
            </a:r>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Peninsula in Costa Rica are home to two isolated jaguar (</a:t>
            </a:r>
            <a:r>
              <a:rPr lang="en-US" sz="2400" i="1"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Panthera </a:t>
            </a:r>
            <a:r>
              <a:rPr lang="en-US" sz="2400" i="1" dirty="0" err="1">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onca</a:t>
            </a:r>
            <a:r>
              <a:rPr lang="en-US" sz="2400" i="1"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a:t>
            </a:r>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populations. As agricultural and urban land uses have expanded in Costa Rica, jaguar home ranges have been reduced by 40 percent. NASA DEVELOP collaborated with the Arizona Center for Nature Conservation – Phoenix Zoo and </a:t>
            </a:r>
            <a:r>
              <a:rPr lang="en-US" sz="2400" dirty="0" err="1">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Osa</a:t>
            </a:r>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Conservation to design optimal corridors between these two protected areas to reconnect isolated populations. This project used Landsat 5 Thematic Mapper (TM) and </a:t>
            </a:r>
            <a:r>
              <a:rPr lang="en-US" sz="2400" dirty="0">
                <a:solidFill>
                  <a:schemeClr val="tx1">
                    <a:lumMod val="75000"/>
                    <a:lumOff val="25000"/>
                  </a:schemeClr>
                </a:solidFill>
                <a:latin typeface="Garamond" panose="02020404030301010803" pitchFamily="18" charset="0"/>
                <a:ea typeface="Century Gothic" panose="020B0502020202020204" pitchFamily="34" charset="0"/>
                <a:cs typeface="Arial" panose="020B0604020202020204" pitchFamily="34" charset="0"/>
              </a:rPr>
              <a:t>Landsat 8 Operational Land Imager (OLI)</a:t>
            </a:r>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 </a:t>
            </a:r>
            <a:r>
              <a:rPr lang="en-US" sz="2400" dirty="0">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to assess trends in land use and land cover (LULC) from 1987 to 2019. From these analyses in conjunction with elevation data from Terra Advanced Spaceborne Thermal Emission and Reflection Radiometer (ASTER) and vector data of roads and urban centers, we forecasted LULC to 2030 using the </a:t>
            </a:r>
            <a:r>
              <a:rPr lang="en-US" sz="2400" dirty="0" err="1">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TerrSet</a:t>
            </a:r>
            <a:r>
              <a:rPr lang="en-US" sz="2400" dirty="0">
                <a:solidFill>
                  <a:schemeClr val="tx1">
                    <a:lumMod val="75000"/>
                    <a:lumOff val="25000"/>
                  </a:schemeClr>
                </a:solidFill>
                <a:latin typeface="Garamond" panose="02020404030301010803" pitchFamily="18" charset="0"/>
                <a:ea typeface="Century Gothic" panose="020B0502020202020204" pitchFamily="34" charset="0"/>
                <a:cs typeface="Century Gothic" panose="020B0502020202020204" pitchFamily="34" charset="0"/>
              </a:rPr>
              <a:t> Land Change Modeler. These data were then used to identify forecasted human-jaguar conflict risk areas, created by urban and agricultural expansion. A compilation of these inputs informed a suitability assessment that was used in Linkage Mapper to model wildlife corridors. The results from Linkage Mapper highlighted a potential corridor through the Buenos Aires Canton of the study area. Our partners will use these findings </a:t>
            </a:r>
            <a:r>
              <a:rPr lang="en-US" sz="2400" dirty="0">
                <a:solidFill>
                  <a:schemeClr val="tx1">
                    <a:lumMod val="75000"/>
                    <a:lumOff val="25000"/>
                  </a:schemeClr>
                </a:solidFill>
                <a:latin typeface="Garamond" panose="02020404030301010803" pitchFamily="18" charset="0"/>
                <a:ea typeface="Garamond" panose="02020404030301010803" pitchFamily="18" charset="0"/>
                <a:cs typeface="Garamond" panose="02020404030301010803" pitchFamily="18" charset="0"/>
              </a:rPr>
              <a:t>for monitoring and educational outreach efforts and the implementation of a jaguar corridor. </a:t>
            </a:r>
            <a:endParaRPr lang="en-US" sz="2400" dirty="0">
              <a:solidFill>
                <a:schemeClr val="tx1">
                  <a:lumMod val="75000"/>
                  <a:lumOff val="25000"/>
                </a:schemeClr>
              </a:solidFill>
              <a:latin typeface="Century Gothic" panose="020B0502020202020204" pitchFamily="34" charset="0"/>
              <a:ea typeface="Century Gothic" panose="020B0502020202020204" pitchFamily="34" charset="0"/>
              <a:cs typeface="Century Gothic" panose="020B0502020202020204" pitchFamily="34" charset="0"/>
            </a:endParaRPr>
          </a:p>
        </p:txBody>
      </p:sp>
      <p:grpSp>
        <p:nvGrpSpPr>
          <p:cNvPr id="62" name="Group 61"/>
          <p:cNvGrpSpPr/>
          <p:nvPr/>
        </p:nvGrpSpPr>
        <p:grpSpPr>
          <a:xfrm>
            <a:off x="7463228" y="21524297"/>
            <a:ext cx="2366639" cy="2454434"/>
            <a:chOff x="7603403" y="21954607"/>
            <a:chExt cx="2366639" cy="2454434"/>
          </a:xfrm>
        </p:grpSpPr>
        <p:sp>
          <p:nvSpPr>
            <p:cNvPr id="155" name="TextBox 154">
              <a:extLst>
                <a:ext uri="{FF2B5EF4-FFF2-40B4-BE49-F238E27FC236}">
                  <a16:creationId xmlns:a16="http://schemas.microsoft.com/office/drawing/2014/main" id="{24F8489F-CA93-4E89-AC92-60E03C6AFB3D}"/>
                </a:ext>
              </a:extLst>
            </p:cNvPr>
            <p:cNvSpPr txBox="1"/>
            <p:nvPr/>
          </p:nvSpPr>
          <p:spPr>
            <a:xfrm>
              <a:off x="7806367" y="23024046"/>
              <a:ext cx="2163675" cy="1384995"/>
            </a:xfrm>
            <a:prstGeom prst="rect">
              <a:avLst/>
            </a:prstGeom>
            <a:noFill/>
          </p:spPr>
          <p:txBody>
            <a:bodyPr wrap="square" rtlCol="0">
              <a:spAutoFit/>
            </a:bodyPr>
            <a:lstStyle/>
            <a:p>
              <a:pPr lvl="0" defTabSz="914400">
                <a:defRPr/>
              </a:pPr>
              <a:r>
                <a:rPr lang="en-US" sz="1400" kern="0" dirty="0">
                  <a:solidFill>
                    <a:schemeClr val="tx1">
                      <a:lumMod val="75000"/>
                      <a:lumOff val="25000"/>
                    </a:schemeClr>
                  </a:solidFill>
                </a:rPr>
                <a:t>Palm Plantation</a:t>
              </a:r>
            </a:p>
            <a:p>
              <a:pPr lvl="0" defTabSz="914400">
                <a:defRPr/>
              </a:pPr>
              <a:r>
                <a:rPr lang="en-US" sz="1400" kern="0" dirty="0" err="1">
                  <a:solidFill>
                    <a:schemeClr val="tx1">
                      <a:lumMod val="75000"/>
                      <a:lumOff val="25000"/>
                    </a:schemeClr>
                  </a:solidFill>
                </a:rPr>
                <a:t>Páramos</a:t>
              </a:r>
              <a:endParaRPr lang="en-US" sz="1400" kern="0" dirty="0">
                <a:solidFill>
                  <a:schemeClr val="tx1">
                    <a:lumMod val="75000"/>
                    <a:lumOff val="25000"/>
                  </a:schemeClr>
                </a:solidFill>
              </a:endParaRPr>
            </a:p>
            <a:p>
              <a:pPr lvl="0" defTabSz="914400">
                <a:defRPr/>
              </a:pPr>
              <a:r>
                <a:rPr lang="en-US" sz="1400" kern="0" dirty="0">
                  <a:solidFill>
                    <a:schemeClr val="tx1">
                      <a:lumMod val="75000"/>
                      <a:lumOff val="25000"/>
                    </a:schemeClr>
                  </a:solidFill>
                </a:rPr>
                <a:t>Pineapple</a:t>
              </a:r>
            </a:p>
            <a:p>
              <a:pPr lvl="0" defTabSz="914400">
                <a:defRPr/>
              </a:pPr>
              <a:r>
                <a:rPr lang="en-US" sz="1400" kern="0" dirty="0">
                  <a:solidFill>
                    <a:schemeClr val="tx1">
                      <a:lumMod val="75000"/>
                      <a:lumOff val="25000"/>
                    </a:schemeClr>
                  </a:solidFill>
                </a:rPr>
                <a:t>Primary Forest</a:t>
              </a:r>
            </a:p>
            <a:p>
              <a:pPr lvl="0" defTabSz="914400">
                <a:defRPr/>
              </a:pPr>
              <a:r>
                <a:rPr lang="en-US" sz="1400" kern="0" dirty="0">
                  <a:solidFill>
                    <a:schemeClr val="tx1">
                      <a:lumMod val="75000"/>
                      <a:lumOff val="25000"/>
                    </a:schemeClr>
                  </a:solidFill>
                </a:rPr>
                <a:t>Secondary Forest</a:t>
              </a:r>
            </a:p>
            <a:p>
              <a:pPr lvl="0" defTabSz="914400">
                <a:defRPr/>
              </a:pPr>
              <a:r>
                <a:rPr lang="en-US" sz="1400" kern="0" dirty="0" smtClean="0">
                  <a:solidFill>
                    <a:schemeClr val="tx1">
                      <a:lumMod val="75000"/>
                      <a:lumOff val="25000"/>
                    </a:schemeClr>
                  </a:solidFill>
                </a:rPr>
                <a:t>Water</a:t>
              </a:r>
              <a:endParaRPr lang="en-US" sz="1400" kern="0" dirty="0">
                <a:solidFill>
                  <a:schemeClr val="tx1">
                    <a:lumMod val="75000"/>
                    <a:lumOff val="25000"/>
                  </a:schemeClr>
                </a:solidFill>
              </a:endParaRPr>
            </a:p>
          </p:txBody>
        </p:sp>
        <p:sp>
          <p:nvSpPr>
            <p:cNvPr id="157" name="Rectangle 156">
              <a:extLst>
                <a:ext uri="{FF2B5EF4-FFF2-40B4-BE49-F238E27FC236}">
                  <a16:creationId xmlns:a16="http://schemas.microsoft.com/office/drawing/2014/main" id="{A6B067DD-CBD5-4755-A820-0BF1339F754A}"/>
                </a:ext>
              </a:extLst>
            </p:cNvPr>
            <p:cNvSpPr/>
            <p:nvPr/>
          </p:nvSpPr>
          <p:spPr>
            <a:xfrm>
              <a:off x="7603857" y="23096115"/>
              <a:ext cx="178528" cy="159155"/>
            </a:xfrm>
            <a:prstGeom prst="rect">
              <a:avLst/>
            </a:prstGeom>
            <a:solidFill>
              <a:srgbClr val="FFFC0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8" name="Rectangle 157">
              <a:extLst>
                <a:ext uri="{FF2B5EF4-FFF2-40B4-BE49-F238E27FC236}">
                  <a16:creationId xmlns:a16="http://schemas.microsoft.com/office/drawing/2014/main" id="{AE7AA57F-B815-4DB9-B1C0-09CA14969212}"/>
                </a:ext>
              </a:extLst>
            </p:cNvPr>
            <p:cNvSpPr/>
            <p:nvPr/>
          </p:nvSpPr>
          <p:spPr>
            <a:xfrm>
              <a:off x="7603857" y="23313205"/>
              <a:ext cx="178528" cy="159155"/>
            </a:xfrm>
            <a:prstGeom prst="rect">
              <a:avLst/>
            </a:prstGeom>
            <a:solidFill>
              <a:srgbClr val="F21BE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9" name="Rectangle 158">
              <a:extLst>
                <a:ext uri="{FF2B5EF4-FFF2-40B4-BE49-F238E27FC236}">
                  <a16:creationId xmlns:a16="http://schemas.microsoft.com/office/drawing/2014/main" id="{8469A551-EB23-4655-BF58-FD7DF537FC5E}"/>
                </a:ext>
              </a:extLst>
            </p:cNvPr>
            <p:cNvSpPr/>
            <p:nvPr/>
          </p:nvSpPr>
          <p:spPr>
            <a:xfrm>
              <a:off x="7603857" y="23530295"/>
              <a:ext cx="178528" cy="159155"/>
            </a:xfrm>
            <a:prstGeom prst="rect">
              <a:avLst/>
            </a:prstGeom>
            <a:solidFill>
              <a:srgbClr val="A603F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08" name="Rectangle 207">
              <a:extLst>
                <a:ext uri="{FF2B5EF4-FFF2-40B4-BE49-F238E27FC236}">
                  <a16:creationId xmlns:a16="http://schemas.microsoft.com/office/drawing/2014/main" id="{CC0BB32B-33D9-4ACB-8594-8EB70656A15F}"/>
                </a:ext>
              </a:extLst>
            </p:cNvPr>
            <p:cNvSpPr/>
            <p:nvPr/>
          </p:nvSpPr>
          <p:spPr>
            <a:xfrm>
              <a:off x="7603857" y="23747385"/>
              <a:ext cx="178528" cy="159155"/>
            </a:xfrm>
            <a:prstGeom prst="rect">
              <a:avLst/>
            </a:prstGeom>
            <a:solidFill>
              <a:srgbClr val="2262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1" name="Rectangle 210">
              <a:extLst>
                <a:ext uri="{FF2B5EF4-FFF2-40B4-BE49-F238E27FC236}">
                  <a16:creationId xmlns:a16="http://schemas.microsoft.com/office/drawing/2014/main" id="{A3BFED83-0B04-4DDC-8E99-9164FD8104C3}"/>
                </a:ext>
              </a:extLst>
            </p:cNvPr>
            <p:cNvSpPr/>
            <p:nvPr/>
          </p:nvSpPr>
          <p:spPr>
            <a:xfrm>
              <a:off x="7603857" y="23954201"/>
              <a:ext cx="178528" cy="159155"/>
            </a:xfrm>
            <a:prstGeom prst="rect">
              <a:avLst/>
            </a:prstGeom>
            <a:solidFill>
              <a:srgbClr val="4FBF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2" name="Rectangle 211">
              <a:extLst>
                <a:ext uri="{FF2B5EF4-FFF2-40B4-BE49-F238E27FC236}">
                  <a16:creationId xmlns:a16="http://schemas.microsoft.com/office/drawing/2014/main" id="{6D2486DE-8EA5-4300-AA90-990D988DC601}"/>
                </a:ext>
              </a:extLst>
            </p:cNvPr>
            <p:cNvSpPr/>
            <p:nvPr/>
          </p:nvSpPr>
          <p:spPr>
            <a:xfrm>
              <a:off x="7603857" y="24161017"/>
              <a:ext cx="178528" cy="159155"/>
            </a:xfrm>
            <a:prstGeom prst="rect">
              <a:avLst/>
            </a:prstGeom>
            <a:solidFill>
              <a:srgbClr val="0558E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61" name="Group 60"/>
            <p:cNvGrpSpPr/>
            <p:nvPr/>
          </p:nvGrpSpPr>
          <p:grpSpPr>
            <a:xfrm>
              <a:off x="7603403" y="21954607"/>
              <a:ext cx="2350305" cy="1169551"/>
              <a:chOff x="1299267" y="25746792"/>
              <a:chExt cx="2350305" cy="1169551"/>
            </a:xfrm>
          </p:grpSpPr>
          <p:sp>
            <p:nvSpPr>
              <p:cNvPr id="213" name="Rectangle 212">
                <a:extLst>
                  <a:ext uri="{FF2B5EF4-FFF2-40B4-BE49-F238E27FC236}">
                    <a16:creationId xmlns:a16="http://schemas.microsoft.com/office/drawing/2014/main" id="{EE37E18C-FBA0-4B31-9B11-2A7C47678D6B}"/>
                  </a:ext>
                </a:extLst>
              </p:cNvPr>
              <p:cNvSpPr/>
              <p:nvPr/>
            </p:nvSpPr>
            <p:spPr>
              <a:xfrm>
                <a:off x="1299271" y="26670085"/>
                <a:ext cx="178528" cy="159155"/>
              </a:xfrm>
              <a:prstGeom prst="rect">
                <a:avLst/>
              </a:prstGeom>
              <a:solidFill>
                <a:srgbClr val="6BB4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5" name="Rectangle 214">
                <a:extLst>
                  <a:ext uri="{FF2B5EF4-FFF2-40B4-BE49-F238E27FC236}">
                    <a16:creationId xmlns:a16="http://schemas.microsoft.com/office/drawing/2014/main" id="{148E5DAE-0B6E-49A3-B4B9-02C4B9CA82B6}"/>
                  </a:ext>
                </a:extLst>
              </p:cNvPr>
              <p:cNvSpPr/>
              <p:nvPr/>
            </p:nvSpPr>
            <p:spPr>
              <a:xfrm>
                <a:off x="1299267" y="25830983"/>
                <a:ext cx="178529" cy="167529"/>
              </a:xfrm>
              <a:prstGeom prst="rect">
                <a:avLst/>
              </a:prstGeom>
              <a:solidFill>
                <a:srgbClr val="FF6C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16" name="Rectangle 215">
                <a:extLst>
                  <a:ext uri="{FF2B5EF4-FFF2-40B4-BE49-F238E27FC236}">
                    <a16:creationId xmlns:a16="http://schemas.microsoft.com/office/drawing/2014/main" id="{4F53561F-386D-45AF-8D09-5E1832C31473}"/>
                  </a:ext>
                </a:extLst>
              </p:cNvPr>
              <p:cNvSpPr/>
              <p:nvPr/>
            </p:nvSpPr>
            <p:spPr>
              <a:xfrm>
                <a:off x="1299267" y="26039487"/>
                <a:ext cx="178529" cy="167529"/>
              </a:xfrm>
              <a:prstGeom prst="rect">
                <a:avLst/>
              </a:prstGeom>
              <a:solidFill>
                <a:srgbClr val="9A551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9" name="Rectangle 228">
                <a:extLst>
                  <a:ext uri="{FF2B5EF4-FFF2-40B4-BE49-F238E27FC236}">
                    <a16:creationId xmlns:a16="http://schemas.microsoft.com/office/drawing/2014/main" id="{C6EA5B04-E5AE-478E-ABD3-FB7CB60E573E}"/>
                  </a:ext>
                </a:extLst>
              </p:cNvPr>
              <p:cNvSpPr/>
              <p:nvPr/>
            </p:nvSpPr>
            <p:spPr>
              <a:xfrm>
                <a:off x="1299267" y="26258266"/>
                <a:ext cx="178529" cy="167529"/>
              </a:xfrm>
              <a:prstGeom prst="rect">
                <a:avLst/>
              </a:prstGeom>
              <a:solidFill>
                <a:srgbClr val="C7FF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0" name="Rectangle 229">
                <a:extLst>
                  <a:ext uri="{FF2B5EF4-FFF2-40B4-BE49-F238E27FC236}">
                    <a16:creationId xmlns:a16="http://schemas.microsoft.com/office/drawing/2014/main" id="{8D750722-B5FA-45D6-A884-67DC0E9F7675}"/>
                  </a:ext>
                </a:extLst>
              </p:cNvPr>
              <p:cNvSpPr/>
              <p:nvPr/>
            </p:nvSpPr>
            <p:spPr>
              <a:xfrm>
                <a:off x="1299267" y="26466770"/>
                <a:ext cx="178529" cy="167529"/>
              </a:xfrm>
              <a:prstGeom prst="rect">
                <a:avLst/>
              </a:prstGeom>
              <a:solidFill>
                <a:srgbClr val="03FDC7"/>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1" name="TextBox 230">
                <a:extLst>
                  <a:ext uri="{FF2B5EF4-FFF2-40B4-BE49-F238E27FC236}">
                    <a16:creationId xmlns:a16="http://schemas.microsoft.com/office/drawing/2014/main" id="{A3A17135-5913-45AD-B968-5DED4ED2B9DC}"/>
                  </a:ext>
                </a:extLst>
              </p:cNvPr>
              <p:cNvSpPr txBox="1"/>
              <p:nvPr/>
            </p:nvSpPr>
            <p:spPr>
              <a:xfrm>
                <a:off x="1477796" y="25746792"/>
                <a:ext cx="2171776" cy="1169551"/>
              </a:xfrm>
              <a:prstGeom prst="rect">
                <a:avLst/>
              </a:prstGeom>
              <a:noFill/>
            </p:spPr>
            <p:txBody>
              <a:bodyPr wrap="square" rtlCol="0">
                <a:spAutoFit/>
              </a:bodyPr>
              <a:lstStyle/>
              <a:p>
                <a:pPr lvl="0" defTabSz="914400">
                  <a:defRPr/>
                </a:pPr>
                <a:r>
                  <a:rPr lang="en-US" sz="1400" kern="0" dirty="0">
                    <a:solidFill>
                      <a:schemeClr val="tx1">
                        <a:lumMod val="75000"/>
                        <a:lumOff val="25000"/>
                      </a:schemeClr>
                    </a:solidFill>
                  </a:rPr>
                  <a:t>Coffee</a:t>
                </a:r>
              </a:p>
              <a:p>
                <a:pPr lvl="0" defTabSz="914400">
                  <a:defRPr/>
                </a:pPr>
                <a:r>
                  <a:rPr lang="en-US" sz="1400" kern="0" dirty="0">
                    <a:solidFill>
                      <a:schemeClr val="tx1">
                        <a:lumMod val="75000"/>
                        <a:lumOff val="25000"/>
                      </a:schemeClr>
                    </a:solidFill>
                  </a:rPr>
                  <a:t>Exposed Soil/Urban</a:t>
                </a:r>
              </a:p>
              <a:p>
                <a:pPr lvl="0" defTabSz="914400">
                  <a:defRPr/>
                </a:pPr>
                <a:r>
                  <a:rPr lang="en-US" sz="1400" kern="0" dirty="0">
                    <a:solidFill>
                      <a:schemeClr val="tx1">
                        <a:lumMod val="75000"/>
                        <a:lumOff val="25000"/>
                      </a:schemeClr>
                    </a:solidFill>
                  </a:rPr>
                  <a:t>Grassland/Pasture</a:t>
                </a:r>
              </a:p>
              <a:p>
                <a:pPr lvl="0" defTabSz="914400">
                  <a:defRPr/>
                </a:pPr>
                <a:r>
                  <a:rPr lang="en-US" sz="1400" kern="0" dirty="0" smtClean="0">
                    <a:solidFill>
                      <a:schemeClr val="tx1">
                        <a:lumMod val="75000"/>
                        <a:lumOff val="25000"/>
                      </a:schemeClr>
                    </a:solidFill>
                  </a:rPr>
                  <a:t>Mangrove</a:t>
                </a:r>
              </a:p>
              <a:p>
                <a:pPr lvl="0" defTabSz="914400">
                  <a:defRPr/>
                </a:pPr>
                <a:r>
                  <a:rPr lang="en-US" sz="1400" kern="0" dirty="0" smtClean="0">
                    <a:solidFill>
                      <a:schemeClr val="tx1">
                        <a:lumMod val="75000"/>
                        <a:lumOff val="25000"/>
                      </a:schemeClr>
                    </a:solidFill>
                  </a:rPr>
                  <a:t>Wetland</a:t>
                </a:r>
                <a:endParaRPr lang="en-US" sz="1400" kern="0" dirty="0">
                  <a:solidFill>
                    <a:schemeClr val="tx1">
                      <a:lumMod val="75000"/>
                      <a:lumOff val="25000"/>
                    </a:schemeClr>
                  </a:solidFill>
                </a:endParaRPr>
              </a:p>
            </p:txBody>
          </p:sp>
        </p:grpSp>
      </p:grpSp>
      <p:grpSp>
        <p:nvGrpSpPr>
          <p:cNvPr id="50" name="Group 49">
            <a:extLst>
              <a:ext uri="{FF2B5EF4-FFF2-40B4-BE49-F238E27FC236}">
                <a16:creationId xmlns:a16="http://schemas.microsoft.com/office/drawing/2014/main" id="{42E6CC87-21AF-4BAD-BE98-1784E702D7A9}"/>
              </a:ext>
            </a:extLst>
          </p:cNvPr>
          <p:cNvGrpSpPr/>
          <p:nvPr/>
        </p:nvGrpSpPr>
        <p:grpSpPr>
          <a:xfrm>
            <a:off x="898599" y="23390297"/>
            <a:ext cx="707666" cy="1062553"/>
            <a:chOff x="5088863" y="26928859"/>
            <a:chExt cx="707666" cy="1062553"/>
          </a:xfrm>
        </p:grpSpPr>
        <p:pic>
          <p:nvPicPr>
            <p:cNvPr id="224" name="Picture 223">
              <a:extLst>
                <a:ext uri="{FF2B5EF4-FFF2-40B4-BE49-F238E27FC236}">
                  <a16:creationId xmlns:a16="http://schemas.microsoft.com/office/drawing/2014/main" id="{2258E1D4-9838-44B8-AFEE-5E3D2B8D9509}"/>
                </a:ext>
              </a:extLst>
            </p:cNvPr>
            <p:cNvPicPr>
              <a:picLocks noChangeAspect="1"/>
            </p:cNvPicPr>
            <p:nvPr/>
          </p:nvPicPr>
          <p:blipFill rotWithShape="1">
            <a:blip r:embed="rId17">
              <a:extLst>
                <a:ext uri="{28A0092B-C50C-407E-A947-70E740481C1C}">
                  <a14:useLocalDpi xmlns:a14="http://schemas.microsoft.com/office/drawing/2010/main" val="0"/>
                </a:ext>
              </a:extLst>
            </a:blip>
            <a:srcRect l="11722" t="65514" r="81960" b="29180"/>
            <a:stretch/>
          </p:blipFill>
          <p:spPr>
            <a:xfrm>
              <a:off x="5088863" y="27221971"/>
              <a:ext cx="707666" cy="769441"/>
            </a:xfrm>
            <a:prstGeom prst="rect">
              <a:avLst/>
            </a:prstGeom>
          </p:spPr>
        </p:pic>
        <p:sp>
          <p:nvSpPr>
            <p:cNvPr id="225" name="TextBox 224">
              <a:extLst>
                <a:ext uri="{FF2B5EF4-FFF2-40B4-BE49-F238E27FC236}">
                  <a16:creationId xmlns:a16="http://schemas.microsoft.com/office/drawing/2014/main" id="{1E8C6013-F387-4ACE-A714-973CFF70BED0}"/>
                </a:ext>
              </a:extLst>
            </p:cNvPr>
            <p:cNvSpPr txBox="1"/>
            <p:nvPr/>
          </p:nvSpPr>
          <p:spPr>
            <a:xfrm>
              <a:off x="5274482" y="26928859"/>
              <a:ext cx="359419" cy="338554"/>
            </a:xfrm>
            <a:prstGeom prst="rect">
              <a:avLst/>
            </a:prstGeom>
            <a:noFill/>
          </p:spPr>
          <p:txBody>
            <a:bodyPr wrap="square" rtlCol="0">
              <a:spAutoFit/>
            </a:bodyPr>
            <a:lstStyle/>
            <a:p>
              <a:r>
                <a:rPr lang="en-US" sz="1600" dirty="0"/>
                <a:t>N</a:t>
              </a:r>
            </a:p>
          </p:txBody>
        </p:sp>
      </p:grpSp>
      <p:sp>
        <p:nvSpPr>
          <p:cNvPr id="5" name="TextBox 4"/>
          <p:cNvSpPr txBox="1"/>
          <p:nvPr/>
        </p:nvSpPr>
        <p:spPr>
          <a:xfrm>
            <a:off x="2196991" y="25189824"/>
            <a:ext cx="5132148" cy="830997"/>
          </a:xfrm>
          <a:prstGeom prst="rect">
            <a:avLst/>
          </a:prstGeom>
          <a:noFill/>
        </p:spPr>
        <p:txBody>
          <a:bodyPr wrap="square" rtlCol="0">
            <a:spAutoFit/>
          </a:bodyPr>
          <a:lstStyle/>
          <a:p>
            <a:pPr algn="ctr"/>
            <a:r>
              <a:rPr lang="en-US" sz="2400" dirty="0" smtClean="0">
                <a:solidFill>
                  <a:schemeClr val="tx1">
                    <a:lumMod val="75000"/>
                    <a:lumOff val="25000"/>
                  </a:schemeClr>
                </a:solidFill>
                <a:latin typeface="Garamond" panose="02020404030301010803" pitchFamily="18" charset="0"/>
              </a:rPr>
              <a:t>Projected land use and land cover classification for 2030</a:t>
            </a:r>
          </a:p>
        </p:txBody>
      </p:sp>
      <p:sp>
        <p:nvSpPr>
          <p:cNvPr id="232" name="TextBox 231"/>
          <p:cNvSpPr txBox="1"/>
          <p:nvPr/>
        </p:nvSpPr>
        <p:spPr>
          <a:xfrm>
            <a:off x="10687129" y="25189824"/>
            <a:ext cx="4488026" cy="837843"/>
          </a:xfrm>
          <a:prstGeom prst="rect">
            <a:avLst/>
          </a:prstGeom>
          <a:noFill/>
        </p:spPr>
        <p:txBody>
          <a:bodyPr wrap="square" rtlCol="0">
            <a:spAutoFit/>
          </a:bodyPr>
          <a:lstStyle/>
          <a:p>
            <a:pPr algn="ctr"/>
            <a:r>
              <a:rPr lang="en-US" sz="2400" dirty="0" smtClean="0">
                <a:solidFill>
                  <a:schemeClr val="tx1">
                    <a:lumMod val="75000"/>
                    <a:lumOff val="25000"/>
                  </a:schemeClr>
                </a:solidFill>
                <a:latin typeface="Garamond" panose="02020404030301010803" pitchFamily="18" charset="0"/>
              </a:rPr>
              <a:t>Projected human-jaguar risk assessment for 2030</a:t>
            </a:r>
          </a:p>
        </p:txBody>
      </p:sp>
      <p:grpSp>
        <p:nvGrpSpPr>
          <p:cNvPr id="35" name="Group 34">
            <a:extLst>
              <a:ext uri="{FF2B5EF4-FFF2-40B4-BE49-F238E27FC236}">
                <a16:creationId xmlns:a16="http://schemas.microsoft.com/office/drawing/2014/main" id="{B26D9B5A-8372-434A-BEAB-A767BF493B65}"/>
              </a:ext>
            </a:extLst>
          </p:cNvPr>
          <p:cNvGrpSpPr/>
          <p:nvPr/>
        </p:nvGrpSpPr>
        <p:grpSpPr>
          <a:xfrm>
            <a:off x="962738" y="24428818"/>
            <a:ext cx="3478347" cy="657943"/>
            <a:chOff x="659322" y="27501417"/>
            <a:chExt cx="3478347" cy="657943"/>
          </a:xfrm>
        </p:grpSpPr>
        <p:pic>
          <p:nvPicPr>
            <p:cNvPr id="226" name="Picture 225">
              <a:extLst>
                <a:ext uri="{FF2B5EF4-FFF2-40B4-BE49-F238E27FC236}">
                  <a16:creationId xmlns:a16="http://schemas.microsoft.com/office/drawing/2014/main" id="{5EC8F0E4-4A5D-4829-9B76-8C4DC80E622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44678" y="27790507"/>
              <a:ext cx="2603556" cy="154617"/>
            </a:xfrm>
            <a:prstGeom prst="rect">
              <a:avLst/>
            </a:prstGeom>
          </p:spPr>
        </p:pic>
        <p:sp>
          <p:nvSpPr>
            <p:cNvPr id="227" name="Rectangle 226">
              <a:extLst>
                <a:ext uri="{FF2B5EF4-FFF2-40B4-BE49-F238E27FC236}">
                  <a16:creationId xmlns:a16="http://schemas.microsoft.com/office/drawing/2014/main" id="{BF75167E-126B-4BB8-9ACF-DACDEDFDB05F}"/>
                </a:ext>
              </a:extLst>
            </p:cNvPr>
            <p:cNvSpPr/>
            <p:nvPr/>
          </p:nvSpPr>
          <p:spPr>
            <a:xfrm>
              <a:off x="3429893" y="27694543"/>
              <a:ext cx="521427" cy="464817"/>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0"/>
                </a:spcAft>
              </a:pPr>
              <a:r>
                <a:rPr lang="en-US" sz="1600" kern="1200" dirty="0">
                  <a:solidFill>
                    <a:schemeClr val="tx1">
                      <a:lumMod val="75000"/>
                      <a:lumOff val="25000"/>
                    </a:schemeClr>
                  </a:solidFill>
                  <a:effectLst/>
                  <a:latin typeface="Century Gothic" panose="020B0502020202020204" pitchFamily="34" charset="0"/>
                  <a:ea typeface="Century Gothic" panose="020B0502020202020204" pitchFamily="34" charset="0"/>
                  <a:cs typeface="Century Gothic" panose="020B0502020202020204" pitchFamily="34" charset="0"/>
                </a:rPr>
                <a:t>Km</a:t>
              </a:r>
              <a:endParaRPr lang="en-US" sz="16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sp>
          <p:nvSpPr>
            <p:cNvPr id="228" name="Rectangle 227">
              <a:extLst>
                <a:ext uri="{FF2B5EF4-FFF2-40B4-BE49-F238E27FC236}">
                  <a16:creationId xmlns:a16="http://schemas.microsoft.com/office/drawing/2014/main" id="{F5EA5486-DEDB-4017-B82D-3219B8A04F4F}"/>
                </a:ext>
              </a:extLst>
            </p:cNvPr>
            <p:cNvSpPr/>
            <p:nvPr/>
          </p:nvSpPr>
          <p:spPr>
            <a:xfrm>
              <a:off x="659322" y="27501417"/>
              <a:ext cx="3478347" cy="28909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0"/>
                </a:spcAft>
              </a:pPr>
              <a:r>
                <a:rPr lang="en-US" sz="1600" dirty="0">
                  <a:solidFill>
                    <a:schemeClr val="tx1">
                      <a:lumMod val="75000"/>
                      <a:lumOff val="25000"/>
                    </a:schemeClr>
                  </a:solidFill>
                  <a:effectLst/>
                  <a:ea typeface="Times New Roman" panose="02020603050405020304" pitchFamily="18" charset="0"/>
                </a:rPr>
                <a:t>0   5   10       20        30        40 </a:t>
              </a:r>
            </a:p>
          </p:txBody>
        </p:sp>
      </p:grpSp>
      <p:sp>
        <p:nvSpPr>
          <p:cNvPr id="246" name="TextBox 245"/>
          <p:cNvSpPr txBox="1"/>
          <p:nvPr/>
        </p:nvSpPr>
        <p:spPr>
          <a:xfrm>
            <a:off x="18115403" y="25189824"/>
            <a:ext cx="5765580" cy="837843"/>
          </a:xfrm>
          <a:prstGeom prst="rect">
            <a:avLst/>
          </a:prstGeom>
          <a:noFill/>
        </p:spPr>
        <p:txBody>
          <a:bodyPr wrap="square" rtlCol="0">
            <a:spAutoFit/>
          </a:bodyPr>
          <a:lstStyle/>
          <a:p>
            <a:pPr algn="ctr"/>
            <a:r>
              <a:rPr lang="en-US" sz="2400" dirty="0" smtClean="0">
                <a:solidFill>
                  <a:schemeClr val="tx1">
                    <a:lumMod val="75000"/>
                    <a:lumOff val="25000"/>
                  </a:schemeClr>
                </a:solidFill>
                <a:latin typeface="Garamond" panose="02020404030301010803" pitchFamily="18" charset="0"/>
              </a:rPr>
              <a:t>Preliminary corridor connecting La Amistad and Corcovado National Parks </a:t>
            </a:r>
          </a:p>
        </p:txBody>
      </p:sp>
      <p:pic>
        <p:nvPicPr>
          <p:cNvPr id="58" name="Picture 5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6817620" y="19390107"/>
            <a:ext cx="6986016" cy="5588813"/>
          </a:xfrm>
          <a:prstGeom prst="rect">
            <a:avLst/>
          </a:prstGeom>
        </p:spPr>
      </p:pic>
      <p:grpSp>
        <p:nvGrpSpPr>
          <p:cNvPr id="55" name="Group 54"/>
          <p:cNvGrpSpPr/>
          <p:nvPr/>
        </p:nvGrpSpPr>
        <p:grpSpPr>
          <a:xfrm>
            <a:off x="22998608" y="21743973"/>
            <a:ext cx="1942990" cy="2323713"/>
            <a:chOff x="15810896" y="23233947"/>
            <a:chExt cx="1942990" cy="2323713"/>
          </a:xfrm>
        </p:grpSpPr>
        <p:grpSp>
          <p:nvGrpSpPr>
            <p:cNvPr id="51" name="Group 50"/>
            <p:cNvGrpSpPr/>
            <p:nvPr/>
          </p:nvGrpSpPr>
          <p:grpSpPr>
            <a:xfrm>
              <a:off x="15810896" y="23233947"/>
              <a:ext cx="1942990" cy="2323713"/>
              <a:chOff x="15810896" y="23233947"/>
              <a:chExt cx="1942990" cy="2323713"/>
            </a:xfrm>
          </p:grpSpPr>
          <p:grpSp>
            <p:nvGrpSpPr>
              <p:cNvPr id="13" name="Group 12"/>
              <p:cNvGrpSpPr/>
              <p:nvPr/>
            </p:nvGrpSpPr>
            <p:grpSpPr>
              <a:xfrm>
                <a:off x="15810896" y="24391524"/>
                <a:ext cx="366689" cy="1005498"/>
                <a:chOff x="13922205" y="22488010"/>
                <a:chExt cx="366689" cy="1005498"/>
              </a:xfrm>
            </p:grpSpPr>
            <p:sp>
              <p:nvSpPr>
                <p:cNvPr id="237" name="Rectangle 236">
                  <a:extLst>
                    <a:ext uri="{FF2B5EF4-FFF2-40B4-BE49-F238E27FC236}">
                      <a16:creationId xmlns:a16="http://schemas.microsoft.com/office/drawing/2014/main" id="{B807AA72-02E2-4C12-A018-7D9238B27D2E}"/>
                    </a:ext>
                  </a:extLst>
                </p:cNvPr>
                <p:cNvSpPr/>
                <p:nvPr/>
              </p:nvSpPr>
              <p:spPr>
                <a:xfrm>
                  <a:off x="13922205" y="22911182"/>
                  <a:ext cx="366689" cy="159155"/>
                </a:xfrm>
                <a:prstGeom prst="rect">
                  <a:avLst/>
                </a:prstGeom>
                <a:solidFill>
                  <a:srgbClr val="4931E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39" name="Rectangle 238">
                  <a:extLst>
                    <a:ext uri="{FF2B5EF4-FFF2-40B4-BE49-F238E27FC236}">
                      <a16:creationId xmlns:a16="http://schemas.microsoft.com/office/drawing/2014/main" id="{4C57A704-1629-4426-9FEF-22730B484832}"/>
                    </a:ext>
                  </a:extLst>
                </p:cNvPr>
                <p:cNvSpPr/>
                <p:nvPr/>
              </p:nvSpPr>
              <p:spPr>
                <a:xfrm>
                  <a:off x="13922205" y="22488010"/>
                  <a:ext cx="366689" cy="159155"/>
                </a:xfrm>
                <a:prstGeom prst="rect">
                  <a:avLst/>
                </a:prstGeom>
                <a:solidFill>
                  <a:srgbClr val="7259F3"/>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0" name="Rectangle 239">
                  <a:extLst>
                    <a:ext uri="{FF2B5EF4-FFF2-40B4-BE49-F238E27FC236}">
                      <a16:creationId xmlns:a16="http://schemas.microsoft.com/office/drawing/2014/main" id="{D575CE26-8D80-4B81-80E9-BAFAC48346B2}"/>
                    </a:ext>
                  </a:extLst>
                </p:cNvPr>
                <p:cNvSpPr/>
                <p:nvPr/>
              </p:nvSpPr>
              <p:spPr>
                <a:xfrm>
                  <a:off x="13922205" y="23334353"/>
                  <a:ext cx="366689" cy="159155"/>
                </a:xfrm>
                <a:prstGeom prst="rect">
                  <a:avLst/>
                </a:prstGeom>
                <a:solidFill>
                  <a:srgbClr val="0400D8"/>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47" name="Rectangle 246">
                  <a:extLst>
                    <a:ext uri="{FF2B5EF4-FFF2-40B4-BE49-F238E27FC236}">
                      <a16:creationId xmlns:a16="http://schemas.microsoft.com/office/drawing/2014/main" id="{594168CB-A9C6-4E63-9672-E485A34AD284}"/>
                    </a:ext>
                  </a:extLst>
                </p:cNvPr>
                <p:cNvSpPr/>
                <p:nvPr/>
              </p:nvSpPr>
              <p:spPr>
                <a:xfrm>
                  <a:off x="13922205" y="23122768"/>
                  <a:ext cx="366689" cy="159155"/>
                </a:xfrm>
                <a:prstGeom prst="rect">
                  <a:avLst/>
                </a:prstGeom>
                <a:solidFill>
                  <a:srgbClr val="241CC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53" name="Group 252"/>
              <p:cNvGrpSpPr/>
              <p:nvPr/>
            </p:nvGrpSpPr>
            <p:grpSpPr>
              <a:xfrm>
                <a:off x="15810896" y="23333594"/>
                <a:ext cx="366689" cy="793913"/>
                <a:chOff x="15251005" y="23142388"/>
                <a:chExt cx="366689" cy="793913"/>
              </a:xfrm>
            </p:grpSpPr>
            <p:sp>
              <p:nvSpPr>
                <p:cNvPr id="249" name="Rectangle 248">
                  <a:extLst>
                    <a:ext uri="{FF2B5EF4-FFF2-40B4-BE49-F238E27FC236}">
                      <a16:creationId xmlns:a16="http://schemas.microsoft.com/office/drawing/2014/main" id="{15A1ACF5-39D8-43F2-8A34-4E3FB1286BA7}"/>
                    </a:ext>
                  </a:extLst>
                </p:cNvPr>
                <p:cNvSpPr/>
                <p:nvPr/>
              </p:nvSpPr>
              <p:spPr>
                <a:xfrm>
                  <a:off x="15251005" y="23777146"/>
                  <a:ext cx="366689" cy="159155"/>
                </a:xfrm>
                <a:prstGeom prst="rect">
                  <a:avLst/>
                </a:prstGeom>
                <a:solidFill>
                  <a:srgbClr val="9984F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30" name="Group 29"/>
                <p:cNvGrpSpPr/>
                <p:nvPr/>
              </p:nvGrpSpPr>
              <p:grpSpPr>
                <a:xfrm>
                  <a:off x="15251005" y="23142388"/>
                  <a:ext cx="366689" cy="582327"/>
                  <a:chOff x="15251005" y="23142388"/>
                  <a:chExt cx="366689" cy="582327"/>
                </a:xfrm>
              </p:grpSpPr>
              <p:sp>
                <p:nvSpPr>
                  <p:cNvPr id="248" name="Rectangle 247">
                    <a:extLst>
                      <a:ext uri="{FF2B5EF4-FFF2-40B4-BE49-F238E27FC236}">
                        <a16:creationId xmlns:a16="http://schemas.microsoft.com/office/drawing/2014/main" id="{B807AA72-02E2-4C12-A018-7D9238B27D2E}"/>
                      </a:ext>
                    </a:extLst>
                  </p:cNvPr>
                  <p:cNvSpPr/>
                  <p:nvPr/>
                </p:nvSpPr>
                <p:spPr>
                  <a:xfrm>
                    <a:off x="15251005" y="23565560"/>
                    <a:ext cx="366689" cy="159155"/>
                  </a:xfrm>
                  <a:prstGeom prst="rect">
                    <a:avLst/>
                  </a:prstGeom>
                  <a:solidFill>
                    <a:srgbClr val="AB9CF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0" name="Rectangle 249">
                    <a:extLst>
                      <a:ext uri="{FF2B5EF4-FFF2-40B4-BE49-F238E27FC236}">
                        <a16:creationId xmlns:a16="http://schemas.microsoft.com/office/drawing/2014/main" id="{4C57A704-1629-4426-9FEF-22730B484832}"/>
                      </a:ext>
                    </a:extLst>
                  </p:cNvPr>
                  <p:cNvSpPr/>
                  <p:nvPr/>
                </p:nvSpPr>
                <p:spPr>
                  <a:xfrm>
                    <a:off x="15251005" y="23142388"/>
                    <a:ext cx="366689" cy="159155"/>
                  </a:xfrm>
                  <a:prstGeom prst="rect">
                    <a:avLst/>
                  </a:prstGeom>
                  <a:solidFill>
                    <a:srgbClr val="CCCCFE"/>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51" name="Rectangle 250">
                    <a:extLst>
                      <a:ext uri="{FF2B5EF4-FFF2-40B4-BE49-F238E27FC236}">
                        <a16:creationId xmlns:a16="http://schemas.microsoft.com/office/drawing/2014/main" id="{D575CE26-8D80-4B81-80E9-BAFAC48346B2}"/>
                      </a:ext>
                    </a:extLst>
                  </p:cNvPr>
                  <p:cNvSpPr/>
                  <p:nvPr/>
                </p:nvSpPr>
                <p:spPr>
                  <a:xfrm>
                    <a:off x="15251005" y="23353974"/>
                    <a:ext cx="366689" cy="159155"/>
                  </a:xfrm>
                  <a:prstGeom prst="rect">
                    <a:avLst/>
                  </a:prstGeom>
                  <a:solidFill>
                    <a:srgbClr val="BDB3F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sp>
            <p:nvSpPr>
              <p:cNvPr id="254" name="Rectangle 253">
                <a:extLst>
                  <a:ext uri="{FF2B5EF4-FFF2-40B4-BE49-F238E27FC236}">
                    <a16:creationId xmlns:a16="http://schemas.microsoft.com/office/drawing/2014/main" id="{4C57A704-1629-4426-9FEF-22730B484832}"/>
                  </a:ext>
                </a:extLst>
              </p:cNvPr>
              <p:cNvSpPr/>
              <p:nvPr/>
            </p:nvSpPr>
            <p:spPr>
              <a:xfrm>
                <a:off x="15810896" y="24603110"/>
                <a:ext cx="366689" cy="159155"/>
              </a:xfrm>
              <a:prstGeom prst="rect">
                <a:avLst/>
              </a:prstGeom>
              <a:solidFill>
                <a:srgbClr val="5C43DD"/>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0" name="TextBox 219">
                <a:extLst>
                  <a:ext uri="{FF2B5EF4-FFF2-40B4-BE49-F238E27FC236}">
                    <a16:creationId xmlns:a16="http://schemas.microsoft.com/office/drawing/2014/main" id="{8D806681-CEBD-4681-AC50-D56CE54DC3DF}"/>
                  </a:ext>
                </a:extLst>
              </p:cNvPr>
              <p:cNvSpPr txBox="1"/>
              <p:nvPr/>
            </p:nvSpPr>
            <p:spPr>
              <a:xfrm>
                <a:off x="16172938" y="23233947"/>
                <a:ext cx="1580948" cy="2323713"/>
              </a:xfrm>
              <a:prstGeom prst="rect">
                <a:avLst/>
              </a:prstGeom>
              <a:noFill/>
            </p:spPr>
            <p:txBody>
              <a:bodyPr wrap="square" rtlCol="0">
                <a:spAutoFit/>
              </a:bodyPr>
              <a:lstStyle/>
              <a:p>
                <a:r>
                  <a:rPr lang="en-US" sz="1400" dirty="0" smtClean="0">
                    <a:solidFill>
                      <a:schemeClr val="tx1">
                        <a:lumMod val="75000"/>
                        <a:lumOff val="25000"/>
                      </a:schemeClr>
                    </a:solidFill>
                  </a:rPr>
                  <a:t>0.20 – 1.50</a:t>
                </a:r>
                <a:endParaRPr lang="en-US" sz="1400" dirty="0">
                  <a:solidFill>
                    <a:schemeClr val="tx1">
                      <a:lumMod val="75000"/>
                      <a:lumOff val="25000"/>
                    </a:schemeClr>
                  </a:solidFill>
                </a:endParaRPr>
              </a:p>
              <a:p>
                <a:r>
                  <a:rPr lang="en-US" sz="1400" dirty="0" smtClean="0">
                    <a:solidFill>
                      <a:schemeClr val="tx1">
                        <a:lumMod val="75000"/>
                        <a:lumOff val="25000"/>
                      </a:schemeClr>
                    </a:solidFill>
                  </a:rPr>
                  <a:t>1.50 – 2.05</a:t>
                </a:r>
              </a:p>
              <a:p>
                <a:r>
                  <a:rPr lang="en-US" sz="1400" dirty="0" smtClean="0">
                    <a:solidFill>
                      <a:schemeClr val="tx1">
                        <a:lumMod val="75000"/>
                        <a:lumOff val="25000"/>
                      </a:schemeClr>
                    </a:solidFill>
                  </a:rPr>
                  <a:t>2.05 – 2.70</a:t>
                </a:r>
              </a:p>
              <a:p>
                <a:r>
                  <a:rPr lang="en-US" sz="1400" dirty="0" smtClean="0">
                    <a:solidFill>
                      <a:schemeClr val="tx1">
                        <a:lumMod val="75000"/>
                        <a:lumOff val="25000"/>
                      </a:schemeClr>
                    </a:solidFill>
                  </a:rPr>
                  <a:t>2.70 – 3.35</a:t>
                </a:r>
              </a:p>
              <a:p>
                <a:r>
                  <a:rPr lang="en-US" sz="1400" dirty="0" smtClean="0">
                    <a:solidFill>
                      <a:schemeClr val="tx1">
                        <a:lumMod val="75000"/>
                        <a:lumOff val="25000"/>
                      </a:schemeClr>
                    </a:solidFill>
                  </a:rPr>
                  <a:t>3.35 – 3.95</a:t>
                </a:r>
              </a:p>
              <a:p>
                <a:r>
                  <a:rPr lang="en-US" sz="1400" dirty="0" smtClean="0">
                    <a:solidFill>
                      <a:schemeClr val="tx1">
                        <a:lumMod val="75000"/>
                        <a:lumOff val="25000"/>
                      </a:schemeClr>
                    </a:solidFill>
                  </a:rPr>
                  <a:t>3.95 – 4.60</a:t>
                </a:r>
              </a:p>
              <a:p>
                <a:r>
                  <a:rPr lang="en-US" sz="1400" dirty="0" smtClean="0">
                    <a:solidFill>
                      <a:schemeClr val="tx1">
                        <a:lumMod val="75000"/>
                        <a:lumOff val="25000"/>
                      </a:schemeClr>
                    </a:solidFill>
                  </a:rPr>
                  <a:t>4.60 – 5.20</a:t>
                </a:r>
              </a:p>
              <a:p>
                <a:r>
                  <a:rPr lang="en-US" sz="1400" dirty="0" smtClean="0">
                    <a:solidFill>
                      <a:schemeClr val="tx1">
                        <a:lumMod val="75000"/>
                        <a:lumOff val="25000"/>
                      </a:schemeClr>
                    </a:solidFill>
                  </a:rPr>
                  <a:t>5.20 – 5.90</a:t>
                </a:r>
              </a:p>
              <a:p>
                <a:r>
                  <a:rPr lang="en-US" sz="1400" dirty="0" smtClean="0">
                    <a:solidFill>
                      <a:schemeClr val="tx1">
                        <a:lumMod val="75000"/>
                        <a:lumOff val="25000"/>
                      </a:schemeClr>
                    </a:solidFill>
                  </a:rPr>
                  <a:t>5.90 – 6.90</a:t>
                </a:r>
              </a:p>
              <a:p>
                <a:r>
                  <a:rPr lang="en-US" sz="1400" dirty="0" smtClean="0">
                    <a:solidFill>
                      <a:schemeClr val="tx1">
                        <a:lumMod val="75000"/>
                        <a:lumOff val="25000"/>
                      </a:schemeClr>
                    </a:solidFill>
                  </a:rPr>
                  <a:t>6.90 – 8.50 </a:t>
                </a:r>
                <a:endParaRPr lang="en-US" sz="1400" dirty="0">
                  <a:solidFill>
                    <a:schemeClr val="tx1">
                      <a:lumMod val="75000"/>
                      <a:lumOff val="25000"/>
                    </a:schemeClr>
                  </a:solidFill>
                </a:endParaRPr>
              </a:p>
            </p:txBody>
          </p:sp>
        </p:grpSp>
        <p:sp>
          <p:nvSpPr>
            <p:cNvPr id="255" name="Rectangle 254">
              <a:extLst>
                <a:ext uri="{FF2B5EF4-FFF2-40B4-BE49-F238E27FC236}">
                  <a16:creationId xmlns:a16="http://schemas.microsoft.com/office/drawing/2014/main" id="{4C57A704-1629-4426-9FEF-22730B484832}"/>
                </a:ext>
              </a:extLst>
            </p:cNvPr>
            <p:cNvSpPr/>
            <p:nvPr/>
          </p:nvSpPr>
          <p:spPr>
            <a:xfrm>
              <a:off x="15810896" y="24179938"/>
              <a:ext cx="366689" cy="159155"/>
            </a:xfrm>
            <a:prstGeom prst="rect">
              <a:avLst/>
            </a:prstGeom>
            <a:solidFill>
              <a:srgbClr val="886EF5"/>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nvGrpSpPr>
          <p:cNvPr id="233" name="Group 232">
            <a:extLst>
              <a:ext uri="{FF2B5EF4-FFF2-40B4-BE49-F238E27FC236}">
                <a16:creationId xmlns:a16="http://schemas.microsoft.com/office/drawing/2014/main" id="{BB724421-3680-4895-86A2-ACD1AF9E09E1}"/>
              </a:ext>
            </a:extLst>
          </p:cNvPr>
          <p:cNvGrpSpPr/>
          <p:nvPr/>
        </p:nvGrpSpPr>
        <p:grpSpPr>
          <a:xfrm>
            <a:off x="16758256" y="23390297"/>
            <a:ext cx="707666" cy="1062553"/>
            <a:chOff x="16233167" y="24711593"/>
            <a:chExt cx="707666" cy="1062553"/>
          </a:xfrm>
        </p:grpSpPr>
        <p:pic>
          <p:nvPicPr>
            <p:cNvPr id="234" name="Picture 233">
              <a:extLst>
                <a:ext uri="{FF2B5EF4-FFF2-40B4-BE49-F238E27FC236}">
                  <a16:creationId xmlns:a16="http://schemas.microsoft.com/office/drawing/2014/main" id="{36071F8D-46C8-4A4A-936B-907F0F242F40}"/>
                </a:ext>
              </a:extLst>
            </p:cNvPr>
            <p:cNvPicPr>
              <a:picLocks noChangeAspect="1"/>
            </p:cNvPicPr>
            <p:nvPr/>
          </p:nvPicPr>
          <p:blipFill rotWithShape="1">
            <a:blip r:embed="rId17">
              <a:extLst>
                <a:ext uri="{28A0092B-C50C-407E-A947-70E740481C1C}">
                  <a14:useLocalDpi xmlns:a14="http://schemas.microsoft.com/office/drawing/2010/main" val="0"/>
                </a:ext>
              </a:extLst>
            </a:blip>
            <a:srcRect l="11722" t="65514" r="81960" b="29180"/>
            <a:stretch/>
          </p:blipFill>
          <p:spPr>
            <a:xfrm>
              <a:off x="16233167" y="25004705"/>
              <a:ext cx="707666" cy="769441"/>
            </a:xfrm>
            <a:prstGeom prst="rect">
              <a:avLst/>
            </a:prstGeom>
          </p:spPr>
        </p:pic>
        <p:sp>
          <p:nvSpPr>
            <p:cNvPr id="241" name="TextBox 240">
              <a:extLst>
                <a:ext uri="{FF2B5EF4-FFF2-40B4-BE49-F238E27FC236}">
                  <a16:creationId xmlns:a16="http://schemas.microsoft.com/office/drawing/2014/main" id="{E4A6475A-749D-4917-8142-DE354748C4B6}"/>
                </a:ext>
              </a:extLst>
            </p:cNvPr>
            <p:cNvSpPr txBox="1"/>
            <p:nvPr/>
          </p:nvSpPr>
          <p:spPr>
            <a:xfrm>
              <a:off x="16418786" y="24711593"/>
              <a:ext cx="359419" cy="338554"/>
            </a:xfrm>
            <a:prstGeom prst="rect">
              <a:avLst/>
            </a:prstGeom>
            <a:noFill/>
          </p:spPr>
          <p:txBody>
            <a:bodyPr wrap="square" rtlCol="0">
              <a:spAutoFit/>
            </a:bodyPr>
            <a:lstStyle/>
            <a:p>
              <a:r>
                <a:rPr lang="en-US" sz="1600" dirty="0"/>
                <a:t>N</a:t>
              </a:r>
            </a:p>
          </p:txBody>
        </p:sp>
      </p:grpSp>
      <p:grpSp>
        <p:nvGrpSpPr>
          <p:cNvPr id="242" name="Group 241">
            <a:extLst>
              <a:ext uri="{FF2B5EF4-FFF2-40B4-BE49-F238E27FC236}">
                <a16:creationId xmlns:a16="http://schemas.microsoft.com/office/drawing/2014/main" id="{66ACAB10-AFA5-4BAD-891B-BC1B98805E27}"/>
              </a:ext>
            </a:extLst>
          </p:cNvPr>
          <p:cNvGrpSpPr/>
          <p:nvPr/>
        </p:nvGrpSpPr>
        <p:grpSpPr>
          <a:xfrm>
            <a:off x="16840590" y="24428818"/>
            <a:ext cx="3478347" cy="657943"/>
            <a:chOff x="14486423" y="26099287"/>
            <a:chExt cx="3478347" cy="657943"/>
          </a:xfrm>
        </p:grpSpPr>
        <p:pic>
          <p:nvPicPr>
            <p:cNvPr id="243" name="Picture 242">
              <a:extLst>
                <a:ext uri="{FF2B5EF4-FFF2-40B4-BE49-F238E27FC236}">
                  <a16:creationId xmlns:a16="http://schemas.microsoft.com/office/drawing/2014/main" id="{89B20925-F34A-4945-A2B9-BC448608DA8A}"/>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4571779" y="26388377"/>
              <a:ext cx="2603556" cy="154617"/>
            </a:xfrm>
            <a:prstGeom prst="rect">
              <a:avLst/>
            </a:prstGeom>
          </p:spPr>
        </p:pic>
        <p:sp>
          <p:nvSpPr>
            <p:cNvPr id="244" name="Rectangle 243">
              <a:extLst>
                <a:ext uri="{FF2B5EF4-FFF2-40B4-BE49-F238E27FC236}">
                  <a16:creationId xmlns:a16="http://schemas.microsoft.com/office/drawing/2014/main" id="{BBBB2599-310B-46AA-A5DC-9235F78BC28D}"/>
                </a:ext>
              </a:extLst>
            </p:cNvPr>
            <p:cNvSpPr/>
            <p:nvPr/>
          </p:nvSpPr>
          <p:spPr>
            <a:xfrm>
              <a:off x="17256994" y="26292413"/>
              <a:ext cx="521427" cy="464817"/>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0"/>
                </a:spcAft>
              </a:pPr>
              <a:r>
                <a:rPr lang="en-US" sz="1600" kern="1200" dirty="0">
                  <a:solidFill>
                    <a:schemeClr val="tx1">
                      <a:lumMod val="75000"/>
                      <a:lumOff val="25000"/>
                    </a:schemeClr>
                  </a:solidFill>
                  <a:effectLst/>
                  <a:latin typeface="Century Gothic" panose="020B0502020202020204" pitchFamily="34" charset="0"/>
                  <a:ea typeface="Century Gothic" panose="020B0502020202020204" pitchFamily="34" charset="0"/>
                  <a:cs typeface="Century Gothic" panose="020B0502020202020204" pitchFamily="34" charset="0"/>
                </a:rPr>
                <a:t>Km</a:t>
              </a:r>
              <a:endParaRPr lang="en-US" sz="1600" dirty="0">
                <a:solidFill>
                  <a:schemeClr val="tx1">
                    <a:lumMod val="75000"/>
                    <a:lumOff val="25000"/>
                  </a:schemeClr>
                </a:solidFill>
                <a:effectLst/>
                <a:latin typeface="Times New Roman" panose="02020603050405020304" pitchFamily="18" charset="0"/>
                <a:ea typeface="Times New Roman" panose="02020603050405020304" pitchFamily="18" charset="0"/>
              </a:endParaRPr>
            </a:p>
          </p:txBody>
        </p:sp>
        <p:sp>
          <p:nvSpPr>
            <p:cNvPr id="245" name="Rectangle 244">
              <a:extLst>
                <a:ext uri="{FF2B5EF4-FFF2-40B4-BE49-F238E27FC236}">
                  <a16:creationId xmlns:a16="http://schemas.microsoft.com/office/drawing/2014/main" id="{08E46AFF-F47C-490F-AD87-B78BFD10EABD}"/>
                </a:ext>
              </a:extLst>
            </p:cNvPr>
            <p:cNvSpPr/>
            <p:nvPr/>
          </p:nvSpPr>
          <p:spPr>
            <a:xfrm>
              <a:off x="14486423" y="26099287"/>
              <a:ext cx="3478347" cy="289090"/>
            </a:xfrm>
            <a:prstGeom prst="rect">
              <a:avLst/>
            </a:prstGeom>
            <a:noFill/>
            <a:ln>
              <a:noFill/>
            </a:ln>
          </p:spPr>
          <p:txBody>
            <a:bodyPr spcFirstLastPara="1" wrap="square" lIns="91425" tIns="45700" rIns="91425" bIns="45700" anchor="t" anchorCtr="0">
              <a:noAutofit/>
            </a:bodyPr>
            <a:lstStyle/>
            <a:p>
              <a:pPr marL="0" marR="0">
                <a:lnSpc>
                  <a:spcPct val="115000"/>
                </a:lnSpc>
                <a:spcBef>
                  <a:spcPts val="0"/>
                </a:spcBef>
                <a:spcAft>
                  <a:spcPts val="0"/>
                </a:spcAft>
              </a:pPr>
              <a:r>
                <a:rPr lang="en-US" sz="1600" dirty="0">
                  <a:solidFill>
                    <a:schemeClr val="tx1">
                      <a:lumMod val="75000"/>
                      <a:lumOff val="25000"/>
                    </a:schemeClr>
                  </a:solidFill>
                  <a:effectLst/>
                  <a:ea typeface="Times New Roman" panose="02020603050405020304" pitchFamily="18" charset="0"/>
                </a:rPr>
                <a:t>0   5   10       20        30        40 </a:t>
              </a:r>
            </a:p>
          </p:txBody>
        </p:sp>
      </p:grpSp>
      <p:sp>
        <p:nvSpPr>
          <p:cNvPr id="2" name="TextBox 1"/>
          <p:cNvSpPr txBox="1"/>
          <p:nvPr/>
        </p:nvSpPr>
        <p:spPr>
          <a:xfrm>
            <a:off x="20607302" y="10254405"/>
            <a:ext cx="619632" cy="338554"/>
          </a:xfrm>
          <a:prstGeom prst="rect">
            <a:avLst/>
          </a:prstGeom>
          <a:noFill/>
        </p:spPr>
        <p:txBody>
          <a:bodyPr wrap="square" rtlCol="0">
            <a:spAutoFit/>
          </a:bodyPr>
          <a:lstStyle/>
          <a:p>
            <a:r>
              <a:rPr lang="en-US" sz="1600" dirty="0" smtClean="0">
                <a:solidFill>
                  <a:schemeClr val="bg1"/>
                </a:solidFill>
              </a:rPr>
              <a:t>km</a:t>
            </a:r>
          </a:p>
        </p:txBody>
      </p:sp>
    </p:spTree>
    <p:extLst>
      <p:ext uri="{BB962C8B-B14F-4D97-AF65-F5344CB8AC3E}">
        <p14:creationId xmlns:p14="http://schemas.microsoft.com/office/powerpoint/2010/main" val="42554426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2964</TotalTime>
  <Words>681</Words>
  <Application>Microsoft Office PowerPoint</Application>
  <PresentationFormat>Custom</PresentationFormat>
  <Paragraphs>105</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Century Gothic</vt:lpstr>
      <vt:lpstr>Garamond</vt:lpstr>
      <vt:lpstr>Times New Roman</vt:lpstr>
      <vt:lpstr>Webdings</vt:lpstr>
      <vt:lpstr>Office Theme</vt:lpstr>
      <vt:lpstr>PowerPoint Presentation</vt:lpstr>
    </vt:vector>
  </TitlesOfParts>
  <Company>HPES ACES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Hunter, Shanise Y. (LARC-E3)[SSAI DEVELOP]</dc:creator>
  <cp:lastModifiedBy>Clayton, Amanda L. (LARC-E3)[SSAI DEVELOP]</cp:lastModifiedBy>
  <cp:revision>255</cp:revision>
  <dcterms:created xsi:type="dcterms:W3CDTF">2019-02-05T16:32:03Z</dcterms:created>
  <dcterms:modified xsi:type="dcterms:W3CDTF">2019-07-26T17:09:22Z</dcterms:modified>
</cp:coreProperties>
</file>