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 id="2147483671" r:id="rId3"/>
  </p:sldMasterIdLst>
  <p:notesMasterIdLst>
    <p:notesMasterId r:id="rId26"/>
  </p:notesMasterIdLst>
  <p:sldIdLst>
    <p:sldId id="256" r:id="rId4"/>
    <p:sldId id="264" r:id="rId5"/>
    <p:sldId id="265" r:id="rId6"/>
    <p:sldId id="268" r:id="rId7"/>
    <p:sldId id="289" r:id="rId8"/>
    <p:sldId id="290" r:id="rId9"/>
    <p:sldId id="285" r:id="rId10"/>
    <p:sldId id="283" r:id="rId11"/>
    <p:sldId id="271" r:id="rId12"/>
    <p:sldId id="274" r:id="rId13"/>
    <p:sldId id="282" r:id="rId14"/>
    <p:sldId id="286" r:id="rId15"/>
    <p:sldId id="272" r:id="rId16"/>
    <p:sldId id="273" r:id="rId17"/>
    <p:sldId id="291" r:id="rId18"/>
    <p:sldId id="293" r:id="rId19"/>
    <p:sldId id="281" r:id="rId20"/>
    <p:sldId id="294" r:id="rId21"/>
    <p:sldId id="288" r:id="rId22"/>
    <p:sldId id="279" r:id="rId23"/>
    <p:sldId id="292" r:id="rId24"/>
    <p:sldId id="287" r:id="rId25"/>
  </p:sldIdLst>
  <p:sldSz cx="12192000" cy="6858000"/>
  <p:notesSz cx="6858000" cy="9144000"/>
  <p:embeddedFontLst>
    <p:embeddedFont>
      <p:font typeface="Century Gothic" panose="020B0502020202020204" pitchFamily="34" charset="0"/>
      <p:regular r:id="rId27"/>
      <p:bold r:id="rId28"/>
      <p:italic r:id="rId29"/>
      <p:boldItalic r:id="rId30"/>
    </p:embeddedFont>
    <p:embeddedFont>
      <p:font typeface="Webdings" panose="05030102010509060703" pitchFamily="18" charset="2"/>
      <p:regular r:id="rId31"/>
    </p:embeddedFont>
    <p:embeddedFont>
      <p:font typeface="Arial Unicode MS" panose="020B0604020202020204" pitchFamily="34" charset="-128"/>
      <p:regular r:id="rId32"/>
    </p:embeddedFont>
    <p:embeddedFont>
      <p:font typeface="Calibri" panose="020F0502020204030204" pitchFamily="34" charset="0"/>
      <p:regular r:id="rId33"/>
      <p:bold r:id="rId34"/>
      <p:italic r:id="rId35"/>
      <p:boldItalic r:id="rId36"/>
    </p:embeddedFont>
    <p:embeddedFont>
      <p:font typeface="Garamond" panose="02020404030301010803" pitchFamily="18" charset="0"/>
      <p:regular r:id="rId37"/>
      <p:bold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10" clrIdx="0">
    <p:extLst/>
  </p:cmAuthor>
  <p:cmAuthor id="2" name="Emma Baghel" initials="E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81" autoAdjust="0"/>
    <p:restoredTop sz="75834" autoAdjust="0"/>
  </p:normalViewPr>
  <p:slideViewPr>
    <p:cSldViewPr snapToGrid="0">
      <p:cViewPr varScale="1">
        <p:scale>
          <a:sx n="84" d="100"/>
          <a:sy n="84" d="100"/>
        </p:scale>
        <p:origin x="1758" y="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bg2">
                    <a:lumMod val="50000"/>
                  </a:schemeClr>
                </a:solidFill>
                <a:latin typeface="+mn-lt"/>
                <a:ea typeface="+mn-ea"/>
                <a:cs typeface="+mn-cs"/>
              </a:defRPr>
            </a:pPr>
            <a:r>
              <a:rPr lang="en-US" sz="1800" b="0" i="0" u="none" strike="noStrike" baseline="0" dirty="0">
                <a:solidFill>
                  <a:schemeClr val="bg2">
                    <a:lumMod val="50000"/>
                  </a:schemeClr>
                </a:solidFill>
                <a:effectLst/>
                <a:latin typeface="Century Gothic" panose="020B0502020202020204" pitchFamily="34" charset="0"/>
              </a:rPr>
              <a:t>Maximum Temperature for Non El Niño and El Niño Years (Planting Season) </a:t>
            </a:r>
            <a:endParaRPr lang="en-US" sz="1800" dirty="0">
              <a:solidFill>
                <a:schemeClr val="bg2">
                  <a:lumMod val="50000"/>
                </a:schemeClr>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bg2">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'[Graphs for Temperature.xlsx]November'!$C$1</c:f>
              <c:strCache>
                <c:ptCount val="1"/>
                <c:pt idx="0">
                  <c:v>Non El Niño</c:v>
                </c:pt>
              </c:strCache>
            </c:strRef>
          </c:tx>
          <c:spPr>
            <a:solidFill>
              <a:schemeClr val="accent1"/>
            </a:solidFill>
            <a:ln w="19050">
              <a:noFill/>
            </a:ln>
            <a:effectLst/>
          </c:spPr>
          <c:invertIfNegative val="0"/>
          <c:cat>
            <c:numRef>
              <c:f>'[Graphs for Temperature.xlsx]November'!$A$2:$A$44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cat>
          <c:val>
            <c:numRef>
              <c:f>'[Graphs for Temperature.xlsx]November'!$C$2:$C$44</c:f>
              <c:numCache>
                <c:formatCode>General</c:formatCode>
                <c:ptCount val="43"/>
                <c:pt idx="0">
                  <c:v>21.722222222222221</c:v>
                </c:pt>
                <c:pt idx="1">
                  <c:v>23.277777777777782</c:v>
                </c:pt>
                <c:pt idx="2">
                  <c:v>21.111111111111111</c:v>
                </c:pt>
                <c:pt idx="3">
                  <c:v>21.999999999999996</c:v>
                </c:pt>
                <c:pt idx="5">
                  <c:v>20.388888888888893</c:v>
                </c:pt>
                <c:pt idx="6">
                  <c:v>21.722222222222221</c:v>
                </c:pt>
                <c:pt idx="7">
                  <c:v>21.888888888888893</c:v>
                </c:pt>
                <c:pt idx="8">
                  <c:v>20.277777777777779</c:v>
                </c:pt>
                <c:pt idx="11">
                  <c:v>19.111111111111114</c:v>
                </c:pt>
                <c:pt idx="12">
                  <c:v>19.000000000000004</c:v>
                </c:pt>
                <c:pt idx="13">
                  <c:v>20.888888888888886</c:v>
                </c:pt>
                <c:pt idx="15">
                  <c:v>21.388888888888889</c:v>
                </c:pt>
                <c:pt idx="16">
                  <c:v>21.999999999999996</c:v>
                </c:pt>
                <c:pt idx="17">
                  <c:v>20</c:v>
                </c:pt>
                <c:pt idx="20">
                  <c:v>21.277777777777779</c:v>
                </c:pt>
                <c:pt idx="21">
                  <c:v>23.222222222222221</c:v>
                </c:pt>
                <c:pt idx="22">
                  <c:v>22.722222222222225</c:v>
                </c:pt>
                <c:pt idx="23">
                  <c:v>22.222222222222221</c:v>
                </c:pt>
                <c:pt idx="25">
                  <c:v>21.611111111111114</c:v>
                </c:pt>
                <c:pt idx="26">
                  <c:v>22.5</c:v>
                </c:pt>
                <c:pt idx="27">
                  <c:v>23.888888888888889</c:v>
                </c:pt>
                <c:pt idx="28">
                  <c:v>23.222222222222221</c:v>
                </c:pt>
                <c:pt idx="30">
                  <c:v>23.000000000000004</c:v>
                </c:pt>
                <c:pt idx="32">
                  <c:v>23.000000000000004</c:v>
                </c:pt>
                <c:pt idx="33">
                  <c:v>20.611111111111107</c:v>
                </c:pt>
                <c:pt idx="34">
                  <c:v>22.222222222222221</c:v>
                </c:pt>
                <c:pt idx="35">
                  <c:v>22.388888888888889</c:v>
                </c:pt>
                <c:pt idx="37">
                  <c:v>22.777777777777779</c:v>
                </c:pt>
                <c:pt idx="38">
                  <c:v>23.222222222222221</c:v>
                </c:pt>
                <c:pt idx="39">
                  <c:v>22.777777777777779</c:v>
                </c:pt>
                <c:pt idx="40">
                  <c:v>22.777777777777779</c:v>
                </c:pt>
                <c:pt idx="41">
                  <c:v>23.277777777777782</c:v>
                </c:pt>
              </c:numCache>
            </c:numRef>
          </c:val>
          <c:extLst>
            <c:ext xmlns:c16="http://schemas.microsoft.com/office/drawing/2014/chart" uri="{C3380CC4-5D6E-409C-BE32-E72D297353CC}">
              <c16:uniqueId val="{00000000-4329-4C06-A134-7356F1E68BCC}"/>
            </c:ext>
          </c:extLst>
        </c:ser>
        <c:ser>
          <c:idx val="1"/>
          <c:order val="1"/>
          <c:tx>
            <c:strRef>
              <c:f>'[Graphs for Temperature.xlsx]November'!$D$1</c:f>
              <c:strCache>
                <c:ptCount val="1"/>
                <c:pt idx="0">
                  <c:v>El Niño</c:v>
                </c:pt>
              </c:strCache>
            </c:strRef>
          </c:tx>
          <c:spPr>
            <a:solidFill>
              <a:schemeClr val="accent2"/>
            </a:solidFill>
            <a:ln w="19050">
              <a:noFill/>
            </a:ln>
            <a:effectLst/>
          </c:spPr>
          <c:invertIfNegative val="0"/>
          <c:cat>
            <c:numRef>
              <c:f>'[Graphs for Temperature.xlsx]November'!$A$2:$A$44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cat>
          <c:val>
            <c:numRef>
              <c:f>'[Graphs for Temperature.xlsx]November'!$D$2:$D$44</c:f>
              <c:numCache>
                <c:formatCode>General</c:formatCode>
                <c:ptCount val="43"/>
                <c:pt idx="4">
                  <c:v>20</c:v>
                </c:pt>
                <c:pt idx="9">
                  <c:v>19.722222222222221</c:v>
                </c:pt>
                <c:pt idx="10">
                  <c:v>23.222222222222221</c:v>
                </c:pt>
                <c:pt idx="14">
                  <c:v>20.777777777777782</c:v>
                </c:pt>
                <c:pt idx="18">
                  <c:v>20.722222222222221</c:v>
                </c:pt>
                <c:pt idx="19">
                  <c:v>21.222222222222225</c:v>
                </c:pt>
                <c:pt idx="24">
                  <c:v>22.722222222222225</c:v>
                </c:pt>
                <c:pt idx="29">
                  <c:v>20.777777777777782</c:v>
                </c:pt>
                <c:pt idx="31">
                  <c:v>22.611111111111114</c:v>
                </c:pt>
                <c:pt idx="36">
                  <c:v>22.5</c:v>
                </c:pt>
                <c:pt idx="42">
                  <c:v>24.000000000000004</c:v>
                </c:pt>
              </c:numCache>
            </c:numRef>
          </c:val>
          <c:extLst>
            <c:ext xmlns:c16="http://schemas.microsoft.com/office/drawing/2014/chart" uri="{C3380CC4-5D6E-409C-BE32-E72D297353CC}">
              <c16:uniqueId val="{00000001-4329-4C06-A134-7356F1E68BCC}"/>
            </c:ext>
          </c:extLst>
        </c:ser>
        <c:dLbls>
          <c:showLegendKey val="0"/>
          <c:showVal val="0"/>
          <c:showCatName val="0"/>
          <c:showSerName val="0"/>
          <c:showPercent val="0"/>
          <c:showBubbleSize val="0"/>
        </c:dLbls>
        <c:gapWidth val="150"/>
        <c:axId val="525334032"/>
        <c:axId val="377542288"/>
      </c:barChart>
      <c:catAx>
        <c:axId val="5253340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i="0" baseline="0">
                    <a:effectLst/>
                    <a:latin typeface="Century Gothic" panose="020B0502020202020204" pitchFamily="34" charset="0"/>
                  </a:rPr>
                  <a:t>Year</a:t>
                </a:r>
                <a:endParaRPr lang="en-US" sz="1200">
                  <a:effectLst/>
                  <a:latin typeface="Century Gothic" panose="020B0502020202020204" pitchFamily="34" charset="0"/>
                </a:endParaRPr>
              </a:p>
            </c:rich>
          </c:tx>
          <c:layout>
            <c:manualLayout>
              <c:xMode val="edge"/>
              <c:yMode val="edge"/>
              <c:x val="0.50005257182314689"/>
              <c:y val="0.8779094403960188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b" anchorCtr="0"/>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77542288"/>
        <c:crosses val="autoZero"/>
        <c:auto val="1"/>
        <c:lblAlgn val="ctr"/>
        <c:lblOffset val="100"/>
        <c:noMultiLvlLbl val="0"/>
      </c:catAx>
      <c:valAx>
        <c:axId val="377542288"/>
        <c:scaling>
          <c:orientation val="minMax"/>
          <c:min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1200" b="0" i="0" u="none" strike="noStrike" kern="1200" baseline="0">
                    <a:solidFill>
                      <a:sysClr val="windowText" lastClr="000000">
                        <a:lumMod val="65000"/>
                        <a:lumOff val="35000"/>
                      </a:sysClr>
                    </a:solidFill>
                    <a:effectLst/>
                    <a:latin typeface="Century Gothic" panose="020B0502020202020204" pitchFamily="34" charset="0"/>
                    <a:ea typeface="+mn-ea"/>
                    <a:cs typeface="+mn-cs"/>
                  </a:defRPr>
                </a:pPr>
                <a:r>
                  <a:rPr lang="en-US" sz="1200" b="0" i="0" u="none" strike="noStrike" kern="1200" baseline="0">
                    <a:solidFill>
                      <a:sysClr val="windowText" lastClr="000000">
                        <a:lumMod val="65000"/>
                        <a:lumOff val="35000"/>
                      </a:sysClr>
                    </a:solidFill>
                    <a:effectLst/>
                    <a:latin typeface="Century Gothic" panose="020B0502020202020204" pitchFamily="34" charset="0"/>
                    <a:ea typeface="+mn-ea"/>
                    <a:cs typeface="+mn-cs"/>
                  </a:rPr>
                  <a:t>Temperature (°C)  </a:t>
                </a:r>
              </a:p>
            </c:rich>
          </c:tx>
          <c:layout>
            <c:manualLayout>
              <c:xMode val="edge"/>
              <c:yMode val="edge"/>
              <c:x val="8.4975183231920694E-3"/>
              <c:y val="0.32226120721895296"/>
            </c:manualLayout>
          </c:layout>
          <c:overlay val="0"/>
          <c:spPr>
            <a:noFill/>
            <a:ln>
              <a:solidFill>
                <a:schemeClr val="bg1"/>
              </a:solidFill>
            </a:ln>
            <a:effectLst/>
          </c:spPr>
          <c:txPr>
            <a:bodyPr rot="-5400000" spcFirstLastPara="1" vertOverflow="ellipsis" vert="horz" wrap="square" anchor="ctr" anchorCtr="1"/>
            <a:lstStyle/>
            <a:p>
              <a:pPr algn="ctr" rtl="0">
                <a:defRPr lang="en-US" sz="1200" b="0" i="0" u="none" strike="noStrike" kern="1200" baseline="0">
                  <a:solidFill>
                    <a:sysClr val="windowText" lastClr="000000">
                      <a:lumMod val="65000"/>
                      <a:lumOff val="35000"/>
                    </a:sysClr>
                  </a:solidFill>
                  <a:effectLst/>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25334032"/>
        <c:crosses val="autoZero"/>
        <c:crossBetween val="between"/>
      </c:valAx>
      <c:spPr>
        <a:noFill/>
        <a:ln>
          <a:noFill/>
        </a:ln>
        <a:effectLst/>
      </c:spPr>
    </c:plotArea>
    <c:legend>
      <c:legendPos val="b"/>
      <c:layout>
        <c:manualLayout>
          <c:xMode val="edge"/>
          <c:yMode val="edge"/>
          <c:x val="0.4085164147591609"/>
          <c:y val="0.94042247465334872"/>
          <c:w val="0.22187772214159454"/>
          <c:h val="4.544682190306718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6-07-12T16:36:07.668" idx="2">
    <p:pos x="6714" y="306"/>
    <p:text>don't forget time period</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FA798-CD8D-47BC-8C53-12ABE60C45A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C6E7220A-F783-4B3B-8187-C5CF36147577}" type="pres">
      <dgm:prSet presAssocID="{5D6FA798-CD8D-47BC-8C53-12ABE60C45A7}" presName="composite" presStyleCnt="0">
        <dgm:presLayoutVars>
          <dgm:chMax val="5"/>
          <dgm:dir/>
          <dgm:animLvl val="ctr"/>
          <dgm:resizeHandles val="exact"/>
        </dgm:presLayoutVars>
      </dgm:prSet>
      <dgm:spPr/>
      <dgm:t>
        <a:bodyPr/>
        <a:lstStyle/>
        <a:p>
          <a:endParaRPr lang="en-US"/>
        </a:p>
      </dgm:t>
    </dgm:pt>
    <dgm:pt modelId="{995FA300-7726-43D8-AA51-A62C4276DAF6}" type="pres">
      <dgm:prSet presAssocID="{5D6FA798-CD8D-47BC-8C53-12ABE60C45A7}" presName="cycle" presStyleCnt="0"/>
      <dgm:spPr/>
    </dgm:pt>
  </dgm:ptLst>
  <dgm:cxnLst>
    <dgm:cxn modelId="{29EEC5A2-C93C-C74A-A87D-DB616E46F2E6}" type="presOf" srcId="{5D6FA798-CD8D-47BC-8C53-12ABE60C45A7}" destId="{C6E7220A-F783-4B3B-8187-C5CF36147577}" srcOrd="0" destOrd="0" presId="urn:microsoft.com/office/officeart/2005/8/layout/radial2"/>
    <dgm:cxn modelId="{57893AD7-C81B-254E-86D7-EF0815E5C323}" type="presParOf" srcId="{C6E7220A-F783-4B3B-8187-C5CF36147577}" destId="{995FA300-7726-43D8-AA51-A62C4276DAF6}" srcOrd="0"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FA798-CD8D-47BC-8C53-12ABE60C45A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A841216E-0167-4BFA-82FD-BC179E425559}">
      <dgm:prSet phldrT="[Text]"/>
      <dgm:spPr>
        <a:solidFill>
          <a:srgbClr val="E9A149"/>
        </a:solidFill>
      </dgm:spPr>
      <dgm:t>
        <a:bodyPr/>
        <a:lstStyle/>
        <a:p>
          <a:endParaRPr lang="en-US" dirty="0"/>
        </a:p>
      </dgm:t>
    </dgm:pt>
    <dgm:pt modelId="{5C82B325-C07A-40DA-BF11-33E69AEFCF57}" type="parTrans" cxnId="{6C9843A9-5604-4111-8C32-054D1D904046}">
      <dgm:prSet/>
      <dgm:spPr/>
      <dgm:t>
        <a:bodyPr/>
        <a:lstStyle/>
        <a:p>
          <a:endParaRPr lang="en-US"/>
        </a:p>
      </dgm:t>
    </dgm:pt>
    <dgm:pt modelId="{530517AE-01FB-49D4-8E45-47AE8CC6DDA3}" type="sibTrans" cxnId="{6C9843A9-5604-4111-8C32-054D1D904046}">
      <dgm:prSet/>
      <dgm:spPr/>
      <dgm:t>
        <a:bodyPr/>
        <a:lstStyle/>
        <a:p>
          <a:endParaRPr lang="en-US"/>
        </a:p>
      </dgm:t>
    </dgm:pt>
    <dgm:pt modelId="{6C9FD874-BAE6-4A12-99E2-FE6F280D6B1B}">
      <dgm:prSet phldrT="[Text]"/>
      <dgm:spPr>
        <a:solidFill>
          <a:srgbClr val="E9A149"/>
        </a:solidFill>
      </dgm:spPr>
      <dgm:t>
        <a:bodyPr/>
        <a:lstStyle/>
        <a:p>
          <a:endParaRPr lang="en-US" dirty="0"/>
        </a:p>
      </dgm:t>
    </dgm:pt>
    <dgm:pt modelId="{D94B4A40-6DA9-4B0F-9361-47E491C1A78F}" type="sibTrans" cxnId="{3A3D93A3-5551-4369-AA90-755DE818A866}">
      <dgm:prSet/>
      <dgm:spPr/>
      <dgm:t>
        <a:bodyPr/>
        <a:lstStyle/>
        <a:p>
          <a:endParaRPr lang="en-US"/>
        </a:p>
      </dgm:t>
    </dgm:pt>
    <dgm:pt modelId="{4E98501E-FD93-4A44-B72C-9B043E7B5E9D}" type="parTrans" cxnId="{3A3D93A3-5551-4369-AA90-755DE818A866}">
      <dgm:prSet/>
      <dgm:spPr/>
      <dgm:t>
        <a:bodyPr/>
        <a:lstStyle/>
        <a:p>
          <a:endParaRPr lang="en-US"/>
        </a:p>
      </dgm:t>
    </dgm:pt>
    <dgm:pt modelId="{B2AF5677-F59E-40CD-A24D-CECD36F17251}">
      <dgm:prSet phldrT="[Text]"/>
      <dgm:spPr>
        <a:solidFill>
          <a:srgbClr val="E9A149"/>
        </a:solidFill>
      </dgm:spPr>
      <dgm:t>
        <a:bodyPr/>
        <a:lstStyle/>
        <a:p>
          <a:endParaRPr lang="en-US" dirty="0"/>
        </a:p>
      </dgm:t>
    </dgm:pt>
    <dgm:pt modelId="{9A7EC32C-66B6-422C-9FDA-242158437842}" type="parTrans" cxnId="{4F5BBA77-A6F0-4E10-BB96-31E09572D362}">
      <dgm:prSet/>
      <dgm:spPr/>
      <dgm:t>
        <a:bodyPr/>
        <a:lstStyle/>
        <a:p>
          <a:endParaRPr lang="en-US"/>
        </a:p>
      </dgm:t>
    </dgm:pt>
    <dgm:pt modelId="{7A725FEE-2B59-4578-807F-CB5B641FB76A}" type="sibTrans" cxnId="{4F5BBA77-A6F0-4E10-BB96-31E09572D362}">
      <dgm:prSet/>
      <dgm:spPr/>
      <dgm:t>
        <a:bodyPr/>
        <a:lstStyle/>
        <a:p>
          <a:endParaRPr lang="en-US"/>
        </a:p>
      </dgm:t>
    </dgm:pt>
    <dgm:pt modelId="{2CD3CF88-8E14-425A-A512-6CA4E011316B}">
      <dgm:prSet phldrT="[Text]"/>
      <dgm:spPr>
        <a:solidFill>
          <a:srgbClr val="E9A149"/>
        </a:solidFill>
      </dgm:spPr>
      <dgm:t>
        <a:bodyPr/>
        <a:lstStyle/>
        <a:p>
          <a:endParaRPr lang="en-US" dirty="0"/>
        </a:p>
      </dgm:t>
    </dgm:pt>
    <dgm:pt modelId="{2E06FEDF-0EAC-450A-9C6C-9B1A64AEC063}" type="parTrans" cxnId="{EC0B2435-875B-4C86-AD77-1C7045D5B78F}">
      <dgm:prSet/>
      <dgm:spPr/>
      <dgm:t>
        <a:bodyPr/>
        <a:lstStyle/>
        <a:p>
          <a:endParaRPr lang="en-US"/>
        </a:p>
      </dgm:t>
    </dgm:pt>
    <dgm:pt modelId="{5477BA2E-3394-4DCD-964E-00F5B3BF8B64}" type="sibTrans" cxnId="{EC0B2435-875B-4C86-AD77-1C7045D5B78F}">
      <dgm:prSet/>
      <dgm:spPr/>
      <dgm:t>
        <a:bodyPr/>
        <a:lstStyle/>
        <a:p>
          <a:endParaRPr lang="en-US"/>
        </a:p>
      </dgm:t>
    </dgm:pt>
    <dgm:pt modelId="{C6E7220A-F783-4B3B-8187-C5CF36147577}" type="pres">
      <dgm:prSet presAssocID="{5D6FA798-CD8D-47BC-8C53-12ABE60C45A7}" presName="composite" presStyleCnt="0">
        <dgm:presLayoutVars>
          <dgm:chMax val="5"/>
          <dgm:dir/>
          <dgm:animLvl val="ctr"/>
          <dgm:resizeHandles val="exact"/>
        </dgm:presLayoutVars>
      </dgm:prSet>
      <dgm:spPr/>
      <dgm:t>
        <a:bodyPr/>
        <a:lstStyle/>
        <a:p>
          <a:endParaRPr lang="en-US"/>
        </a:p>
      </dgm:t>
    </dgm:pt>
    <dgm:pt modelId="{995FA300-7726-43D8-AA51-A62C4276DAF6}" type="pres">
      <dgm:prSet presAssocID="{5D6FA798-CD8D-47BC-8C53-12ABE60C45A7}" presName="cycle" presStyleCnt="0"/>
      <dgm:spPr/>
    </dgm:pt>
    <dgm:pt modelId="{295ACB3C-37EF-44F0-97D6-0323EF0BE344}" type="pres">
      <dgm:prSet presAssocID="{5D6FA798-CD8D-47BC-8C53-12ABE60C45A7}" presName="centerShape" presStyleCnt="0"/>
      <dgm:spPr/>
    </dgm:pt>
    <dgm:pt modelId="{D82D25F3-149A-45C8-B7B7-335DF8F781E7}" type="pres">
      <dgm:prSet presAssocID="{5D6FA798-CD8D-47BC-8C53-12ABE60C45A7}" presName="connSite" presStyleLbl="node1" presStyleIdx="0" presStyleCnt="5"/>
      <dgm:spPr/>
    </dgm:pt>
    <dgm:pt modelId="{BC4731C1-16D4-4FA5-A83D-FA10FCFA48F5}" type="pres">
      <dgm:prSet presAssocID="{5D6FA798-CD8D-47BC-8C53-12ABE60C45A7}" presName="visible" presStyleLbl="node1" presStyleIdx="0" presStyleCnt="5" custScaleX="69798" custScaleY="69798" custLinFactNeighborX="848" custLinFactNeighborY="7517"/>
      <dgm:spPr>
        <a:solidFill>
          <a:srgbClr val="EA7845"/>
        </a:solidFill>
      </dgm:spPr>
    </dgm:pt>
    <dgm:pt modelId="{B553F65F-AA19-4506-8E35-F7CBC451573D}" type="pres">
      <dgm:prSet presAssocID="{4E98501E-FD93-4A44-B72C-9B043E7B5E9D}" presName="Name25" presStyleLbl="parChTrans1D1" presStyleIdx="0" presStyleCnt="4"/>
      <dgm:spPr/>
      <dgm:t>
        <a:bodyPr/>
        <a:lstStyle/>
        <a:p>
          <a:endParaRPr lang="en-US"/>
        </a:p>
      </dgm:t>
    </dgm:pt>
    <dgm:pt modelId="{7B1B87C7-D71D-414D-9135-BA17DFA7E0A6}" type="pres">
      <dgm:prSet presAssocID="{6C9FD874-BAE6-4A12-99E2-FE6F280D6B1B}" presName="node" presStyleCnt="0"/>
      <dgm:spPr/>
    </dgm:pt>
    <dgm:pt modelId="{9C97BA95-E5C4-438E-BF75-4C77499FB3C6}" type="pres">
      <dgm:prSet presAssocID="{6C9FD874-BAE6-4A12-99E2-FE6F280D6B1B}" presName="parentNode" presStyleLbl="node1" presStyleIdx="1" presStyleCnt="5" custScaleX="100305" custScaleY="100305" custLinFactNeighborX="-2521" custLinFactNeighborY="1910">
        <dgm:presLayoutVars>
          <dgm:chMax val="1"/>
          <dgm:bulletEnabled val="1"/>
        </dgm:presLayoutVars>
      </dgm:prSet>
      <dgm:spPr/>
      <dgm:t>
        <a:bodyPr/>
        <a:lstStyle/>
        <a:p>
          <a:endParaRPr lang="en-US"/>
        </a:p>
      </dgm:t>
    </dgm:pt>
    <dgm:pt modelId="{1C43C4A6-120C-454C-98AA-D60673914517}" type="pres">
      <dgm:prSet presAssocID="{6C9FD874-BAE6-4A12-99E2-FE6F280D6B1B}" presName="childNode" presStyleLbl="revTx" presStyleIdx="0" presStyleCnt="0">
        <dgm:presLayoutVars>
          <dgm:bulletEnabled val="1"/>
        </dgm:presLayoutVars>
      </dgm:prSet>
      <dgm:spPr/>
      <dgm:t>
        <a:bodyPr/>
        <a:lstStyle/>
        <a:p>
          <a:endParaRPr lang="en-US"/>
        </a:p>
      </dgm:t>
    </dgm:pt>
    <dgm:pt modelId="{698A50D4-FF84-4CCA-AADC-235EB9D2AB75}" type="pres">
      <dgm:prSet presAssocID="{5C82B325-C07A-40DA-BF11-33E69AEFCF57}" presName="Name25" presStyleLbl="parChTrans1D1" presStyleIdx="1" presStyleCnt="4"/>
      <dgm:spPr/>
      <dgm:t>
        <a:bodyPr/>
        <a:lstStyle/>
        <a:p>
          <a:endParaRPr lang="en-US"/>
        </a:p>
      </dgm:t>
    </dgm:pt>
    <dgm:pt modelId="{0B372F18-19C6-4BFE-9EFB-48A7601DF045}" type="pres">
      <dgm:prSet presAssocID="{A841216E-0167-4BFA-82FD-BC179E425559}" presName="node" presStyleCnt="0"/>
      <dgm:spPr/>
    </dgm:pt>
    <dgm:pt modelId="{EC0B7781-009E-450C-BB97-01EB749D1C7C}" type="pres">
      <dgm:prSet presAssocID="{A841216E-0167-4BFA-82FD-BC179E425559}" presName="parentNode" presStyleLbl="node1" presStyleIdx="2" presStyleCnt="5" custScaleX="102718" custScaleY="102718" custLinFactNeighborX="16518" custLinFactNeighborY="5360">
        <dgm:presLayoutVars>
          <dgm:chMax val="1"/>
          <dgm:bulletEnabled val="1"/>
        </dgm:presLayoutVars>
      </dgm:prSet>
      <dgm:spPr/>
      <dgm:t>
        <a:bodyPr/>
        <a:lstStyle/>
        <a:p>
          <a:endParaRPr lang="en-US"/>
        </a:p>
      </dgm:t>
    </dgm:pt>
    <dgm:pt modelId="{5C894A17-A56A-4883-BDD3-BA8EE5ACF9E6}" type="pres">
      <dgm:prSet presAssocID="{A841216E-0167-4BFA-82FD-BC179E425559}" presName="childNode" presStyleLbl="revTx" presStyleIdx="0" presStyleCnt="0">
        <dgm:presLayoutVars>
          <dgm:bulletEnabled val="1"/>
        </dgm:presLayoutVars>
      </dgm:prSet>
      <dgm:spPr/>
      <dgm:t>
        <a:bodyPr/>
        <a:lstStyle/>
        <a:p>
          <a:endParaRPr lang="en-US"/>
        </a:p>
      </dgm:t>
    </dgm:pt>
    <dgm:pt modelId="{86D51913-FBB0-4BA6-8ADF-812EC2BC8B12}" type="pres">
      <dgm:prSet presAssocID="{9A7EC32C-66B6-422C-9FDA-242158437842}" presName="Name25" presStyleLbl="parChTrans1D1" presStyleIdx="2" presStyleCnt="4"/>
      <dgm:spPr/>
      <dgm:t>
        <a:bodyPr/>
        <a:lstStyle/>
        <a:p>
          <a:endParaRPr lang="en-US"/>
        </a:p>
      </dgm:t>
    </dgm:pt>
    <dgm:pt modelId="{F33363B2-D260-4702-AC5B-ECCCAF031BDC}" type="pres">
      <dgm:prSet presAssocID="{B2AF5677-F59E-40CD-A24D-CECD36F17251}" presName="node" presStyleCnt="0"/>
      <dgm:spPr/>
    </dgm:pt>
    <dgm:pt modelId="{CBA2DB2E-0B78-40F7-A595-876B86272015}" type="pres">
      <dgm:prSet presAssocID="{B2AF5677-F59E-40CD-A24D-CECD36F17251}" presName="parentNode" presStyleLbl="node1" presStyleIdx="3" presStyleCnt="5" custScaleY="99983" custLinFactNeighborX="11666" custLinFactNeighborY="5493">
        <dgm:presLayoutVars>
          <dgm:chMax val="1"/>
          <dgm:bulletEnabled val="1"/>
        </dgm:presLayoutVars>
      </dgm:prSet>
      <dgm:spPr/>
      <dgm:t>
        <a:bodyPr/>
        <a:lstStyle/>
        <a:p>
          <a:endParaRPr lang="en-US"/>
        </a:p>
      </dgm:t>
    </dgm:pt>
    <dgm:pt modelId="{1074C2CC-F41F-4080-8AD3-15F7E643FD4C}" type="pres">
      <dgm:prSet presAssocID="{B2AF5677-F59E-40CD-A24D-CECD36F17251}" presName="childNode" presStyleLbl="revTx" presStyleIdx="0" presStyleCnt="0">
        <dgm:presLayoutVars>
          <dgm:bulletEnabled val="1"/>
        </dgm:presLayoutVars>
      </dgm:prSet>
      <dgm:spPr/>
    </dgm:pt>
    <dgm:pt modelId="{86DB1047-70F5-45FF-84F2-7F8B3F3F8E37}" type="pres">
      <dgm:prSet presAssocID="{2E06FEDF-0EAC-450A-9C6C-9B1A64AEC063}" presName="Name25" presStyleLbl="parChTrans1D1" presStyleIdx="3" presStyleCnt="4"/>
      <dgm:spPr/>
      <dgm:t>
        <a:bodyPr/>
        <a:lstStyle/>
        <a:p>
          <a:endParaRPr lang="en-US"/>
        </a:p>
      </dgm:t>
    </dgm:pt>
    <dgm:pt modelId="{D0B7C4A7-ED80-4A56-8F8D-80F13507ABB7}" type="pres">
      <dgm:prSet presAssocID="{2CD3CF88-8E14-425A-A512-6CA4E011316B}" presName="node" presStyleCnt="0"/>
      <dgm:spPr/>
    </dgm:pt>
    <dgm:pt modelId="{3D429882-4AD6-441D-BA96-B069BC801113}" type="pres">
      <dgm:prSet presAssocID="{2CD3CF88-8E14-425A-A512-6CA4E011316B}" presName="parentNode" presStyleLbl="node1" presStyleIdx="4" presStyleCnt="5" custLinFactNeighborX="4512" custLinFactNeighborY="-1756">
        <dgm:presLayoutVars>
          <dgm:chMax val="1"/>
          <dgm:bulletEnabled val="1"/>
        </dgm:presLayoutVars>
      </dgm:prSet>
      <dgm:spPr/>
      <dgm:t>
        <a:bodyPr/>
        <a:lstStyle/>
        <a:p>
          <a:endParaRPr lang="en-US"/>
        </a:p>
      </dgm:t>
    </dgm:pt>
    <dgm:pt modelId="{E7DD3FA1-4912-49BD-BF44-067C79722CE2}" type="pres">
      <dgm:prSet presAssocID="{2CD3CF88-8E14-425A-A512-6CA4E011316B}" presName="childNode" presStyleLbl="revTx" presStyleIdx="0" presStyleCnt="0">
        <dgm:presLayoutVars>
          <dgm:bulletEnabled val="1"/>
        </dgm:presLayoutVars>
      </dgm:prSet>
      <dgm:spPr/>
    </dgm:pt>
  </dgm:ptLst>
  <dgm:cxnLst>
    <dgm:cxn modelId="{42DB527A-1E98-4237-91E7-3EB26DD60594}" type="presOf" srcId="{B2AF5677-F59E-40CD-A24D-CECD36F17251}" destId="{CBA2DB2E-0B78-40F7-A595-876B86272015}" srcOrd="0" destOrd="0" presId="urn:microsoft.com/office/officeart/2005/8/layout/radial2"/>
    <dgm:cxn modelId="{19CC4707-F4DC-4865-8AF4-3019CBD34678}" type="presOf" srcId="{A841216E-0167-4BFA-82FD-BC179E425559}" destId="{EC0B7781-009E-450C-BB97-01EB749D1C7C}" srcOrd="0" destOrd="0" presId="urn:microsoft.com/office/officeart/2005/8/layout/radial2"/>
    <dgm:cxn modelId="{FA5C5862-AC06-4E3B-9C3A-EF9A23F80841}" type="presOf" srcId="{4E98501E-FD93-4A44-B72C-9B043E7B5E9D}" destId="{B553F65F-AA19-4506-8E35-F7CBC451573D}" srcOrd="0" destOrd="0" presId="urn:microsoft.com/office/officeart/2005/8/layout/radial2"/>
    <dgm:cxn modelId="{9A6995DA-05BF-4925-B632-B9FFAF8D0F32}" type="presOf" srcId="{2E06FEDF-0EAC-450A-9C6C-9B1A64AEC063}" destId="{86DB1047-70F5-45FF-84F2-7F8B3F3F8E37}" srcOrd="0" destOrd="0" presId="urn:microsoft.com/office/officeart/2005/8/layout/radial2"/>
    <dgm:cxn modelId="{9E17D10B-B269-46DB-BCD8-09EAAA98C2A5}" type="presOf" srcId="{5C82B325-C07A-40DA-BF11-33E69AEFCF57}" destId="{698A50D4-FF84-4CCA-AADC-235EB9D2AB75}" srcOrd="0" destOrd="0" presId="urn:microsoft.com/office/officeart/2005/8/layout/radial2"/>
    <dgm:cxn modelId="{3D7AF096-4932-4644-8722-E37308F3861E}" type="presOf" srcId="{2CD3CF88-8E14-425A-A512-6CA4E011316B}" destId="{3D429882-4AD6-441D-BA96-B069BC801113}" srcOrd="0" destOrd="0" presId="urn:microsoft.com/office/officeart/2005/8/layout/radial2"/>
    <dgm:cxn modelId="{C7E19438-B838-4312-A328-F80398BF75EB}" type="presOf" srcId="{6C9FD874-BAE6-4A12-99E2-FE6F280D6B1B}" destId="{9C97BA95-E5C4-438E-BF75-4C77499FB3C6}" srcOrd="0" destOrd="0" presId="urn:microsoft.com/office/officeart/2005/8/layout/radial2"/>
    <dgm:cxn modelId="{C9F76C00-167C-45EA-BA56-D48850A16D59}" type="presOf" srcId="{9A7EC32C-66B6-422C-9FDA-242158437842}" destId="{86D51913-FBB0-4BA6-8ADF-812EC2BC8B12}" srcOrd="0" destOrd="0" presId="urn:microsoft.com/office/officeart/2005/8/layout/radial2"/>
    <dgm:cxn modelId="{EC0B2435-875B-4C86-AD77-1C7045D5B78F}" srcId="{5D6FA798-CD8D-47BC-8C53-12ABE60C45A7}" destId="{2CD3CF88-8E14-425A-A512-6CA4E011316B}" srcOrd="3" destOrd="0" parTransId="{2E06FEDF-0EAC-450A-9C6C-9B1A64AEC063}" sibTransId="{5477BA2E-3394-4DCD-964E-00F5B3BF8B64}"/>
    <dgm:cxn modelId="{3A3D93A3-5551-4369-AA90-755DE818A866}" srcId="{5D6FA798-CD8D-47BC-8C53-12ABE60C45A7}" destId="{6C9FD874-BAE6-4A12-99E2-FE6F280D6B1B}" srcOrd="0" destOrd="0" parTransId="{4E98501E-FD93-4A44-B72C-9B043E7B5E9D}" sibTransId="{D94B4A40-6DA9-4B0F-9361-47E491C1A78F}"/>
    <dgm:cxn modelId="{6C9843A9-5604-4111-8C32-054D1D904046}" srcId="{5D6FA798-CD8D-47BC-8C53-12ABE60C45A7}" destId="{A841216E-0167-4BFA-82FD-BC179E425559}" srcOrd="1" destOrd="0" parTransId="{5C82B325-C07A-40DA-BF11-33E69AEFCF57}" sibTransId="{530517AE-01FB-49D4-8E45-47AE8CC6DDA3}"/>
    <dgm:cxn modelId="{CBD3D176-3CF8-41C7-8610-C5ACBC46B8F0}" type="presOf" srcId="{5D6FA798-CD8D-47BC-8C53-12ABE60C45A7}" destId="{C6E7220A-F783-4B3B-8187-C5CF36147577}" srcOrd="0" destOrd="0" presId="urn:microsoft.com/office/officeart/2005/8/layout/radial2"/>
    <dgm:cxn modelId="{4F5BBA77-A6F0-4E10-BB96-31E09572D362}" srcId="{5D6FA798-CD8D-47BC-8C53-12ABE60C45A7}" destId="{B2AF5677-F59E-40CD-A24D-CECD36F17251}" srcOrd="2" destOrd="0" parTransId="{9A7EC32C-66B6-422C-9FDA-242158437842}" sibTransId="{7A725FEE-2B59-4578-807F-CB5B641FB76A}"/>
    <dgm:cxn modelId="{E693716E-2462-4B3C-B83C-96366C4AE8F4}" type="presParOf" srcId="{C6E7220A-F783-4B3B-8187-C5CF36147577}" destId="{995FA300-7726-43D8-AA51-A62C4276DAF6}" srcOrd="0" destOrd="0" presId="urn:microsoft.com/office/officeart/2005/8/layout/radial2"/>
    <dgm:cxn modelId="{24866DFD-A6D0-4896-B442-D3A4A36283FF}" type="presParOf" srcId="{995FA300-7726-43D8-AA51-A62C4276DAF6}" destId="{295ACB3C-37EF-44F0-97D6-0323EF0BE344}" srcOrd="0" destOrd="0" presId="urn:microsoft.com/office/officeart/2005/8/layout/radial2"/>
    <dgm:cxn modelId="{86B41FA4-098B-49C1-A179-35100801A0A0}" type="presParOf" srcId="{295ACB3C-37EF-44F0-97D6-0323EF0BE344}" destId="{D82D25F3-149A-45C8-B7B7-335DF8F781E7}" srcOrd="0" destOrd="0" presId="urn:microsoft.com/office/officeart/2005/8/layout/radial2"/>
    <dgm:cxn modelId="{D0735D02-625B-4114-ACDE-7B3050BA83B0}" type="presParOf" srcId="{295ACB3C-37EF-44F0-97D6-0323EF0BE344}" destId="{BC4731C1-16D4-4FA5-A83D-FA10FCFA48F5}" srcOrd="1" destOrd="0" presId="urn:microsoft.com/office/officeart/2005/8/layout/radial2"/>
    <dgm:cxn modelId="{49F2E9D4-855F-4D4E-A63E-C281FE27C224}" type="presParOf" srcId="{995FA300-7726-43D8-AA51-A62C4276DAF6}" destId="{B553F65F-AA19-4506-8E35-F7CBC451573D}" srcOrd="1" destOrd="0" presId="urn:microsoft.com/office/officeart/2005/8/layout/radial2"/>
    <dgm:cxn modelId="{A84A8BAD-6226-40FF-96F7-5B35D17B97AC}" type="presParOf" srcId="{995FA300-7726-43D8-AA51-A62C4276DAF6}" destId="{7B1B87C7-D71D-414D-9135-BA17DFA7E0A6}" srcOrd="2" destOrd="0" presId="urn:microsoft.com/office/officeart/2005/8/layout/radial2"/>
    <dgm:cxn modelId="{4F5096DD-231C-446B-AF65-6AB2EEE1CBAE}" type="presParOf" srcId="{7B1B87C7-D71D-414D-9135-BA17DFA7E0A6}" destId="{9C97BA95-E5C4-438E-BF75-4C77499FB3C6}" srcOrd="0" destOrd="0" presId="urn:microsoft.com/office/officeart/2005/8/layout/radial2"/>
    <dgm:cxn modelId="{30D796DF-A1F0-436A-9540-FC1445E5A8B0}" type="presParOf" srcId="{7B1B87C7-D71D-414D-9135-BA17DFA7E0A6}" destId="{1C43C4A6-120C-454C-98AA-D60673914517}" srcOrd="1" destOrd="0" presId="urn:microsoft.com/office/officeart/2005/8/layout/radial2"/>
    <dgm:cxn modelId="{1656CAE8-ADC3-4580-BC17-0003A307D48E}" type="presParOf" srcId="{995FA300-7726-43D8-AA51-A62C4276DAF6}" destId="{698A50D4-FF84-4CCA-AADC-235EB9D2AB75}" srcOrd="3" destOrd="0" presId="urn:microsoft.com/office/officeart/2005/8/layout/radial2"/>
    <dgm:cxn modelId="{5D062D89-0905-49BC-8F3C-D2C730120615}" type="presParOf" srcId="{995FA300-7726-43D8-AA51-A62C4276DAF6}" destId="{0B372F18-19C6-4BFE-9EFB-48A7601DF045}" srcOrd="4" destOrd="0" presId="urn:microsoft.com/office/officeart/2005/8/layout/radial2"/>
    <dgm:cxn modelId="{C8B7E42F-90B2-4AAC-AA71-74298F0D26D5}" type="presParOf" srcId="{0B372F18-19C6-4BFE-9EFB-48A7601DF045}" destId="{EC0B7781-009E-450C-BB97-01EB749D1C7C}" srcOrd="0" destOrd="0" presId="urn:microsoft.com/office/officeart/2005/8/layout/radial2"/>
    <dgm:cxn modelId="{78B201B1-4E21-4429-A917-1059F0A062E4}" type="presParOf" srcId="{0B372F18-19C6-4BFE-9EFB-48A7601DF045}" destId="{5C894A17-A56A-4883-BDD3-BA8EE5ACF9E6}" srcOrd="1" destOrd="0" presId="urn:microsoft.com/office/officeart/2005/8/layout/radial2"/>
    <dgm:cxn modelId="{A63745A3-B562-4A7F-B3E8-FBE61F37E285}" type="presParOf" srcId="{995FA300-7726-43D8-AA51-A62C4276DAF6}" destId="{86D51913-FBB0-4BA6-8ADF-812EC2BC8B12}" srcOrd="5" destOrd="0" presId="urn:microsoft.com/office/officeart/2005/8/layout/radial2"/>
    <dgm:cxn modelId="{86CC0C5F-E67A-4266-A22B-5AE863D40DCD}" type="presParOf" srcId="{995FA300-7726-43D8-AA51-A62C4276DAF6}" destId="{F33363B2-D260-4702-AC5B-ECCCAF031BDC}" srcOrd="6" destOrd="0" presId="urn:microsoft.com/office/officeart/2005/8/layout/radial2"/>
    <dgm:cxn modelId="{F09AF526-A4ED-4E09-8D3C-5BEDFC23A2A8}" type="presParOf" srcId="{F33363B2-D260-4702-AC5B-ECCCAF031BDC}" destId="{CBA2DB2E-0B78-40F7-A595-876B86272015}" srcOrd="0" destOrd="0" presId="urn:microsoft.com/office/officeart/2005/8/layout/radial2"/>
    <dgm:cxn modelId="{2D8B7E91-35B1-4BC0-8D37-DB40272D6B5A}" type="presParOf" srcId="{F33363B2-D260-4702-AC5B-ECCCAF031BDC}" destId="{1074C2CC-F41F-4080-8AD3-15F7E643FD4C}" srcOrd="1" destOrd="0" presId="urn:microsoft.com/office/officeart/2005/8/layout/radial2"/>
    <dgm:cxn modelId="{EFACB354-6D0C-4C40-B142-DEB4F9621E24}" type="presParOf" srcId="{995FA300-7726-43D8-AA51-A62C4276DAF6}" destId="{86DB1047-70F5-45FF-84F2-7F8B3F3F8E37}" srcOrd="7" destOrd="0" presId="urn:microsoft.com/office/officeart/2005/8/layout/radial2"/>
    <dgm:cxn modelId="{539F1AF5-B8BC-4ED9-BC6B-B4C281FE17C6}" type="presParOf" srcId="{995FA300-7726-43D8-AA51-A62C4276DAF6}" destId="{D0B7C4A7-ED80-4A56-8F8D-80F13507ABB7}" srcOrd="8" destOrd="0" presId="urn:microsoft.com/office/officeart/2005/8/layout/radial2"/>
    <dgm:cxn modelId="{D78C93AF-FEFB-4F8E-B0AE-4A94FFD44573}" type="presParOf" srcId="{D0B7C4A7-ED80-4A56-8F8D-80F13507ABB7}" destId="{3D429882-4AD6-441D-BA96-B069BC801113}" srcOrd="0" destOrd="0" presId="urn:microsoft.com/office/officeart/2005/8/layout/radial2"/>
    <dgm:cxn modelId="{A34AB4C0-A2B0-46B6-BDD4-7068E3BCA075}" type="presParOf" srcId="{D0B7C4A7-ED80-4A56-8F8D-80F13507ABB7}" destId="{E7DD3FA1-4912-49BD-BF44-067C79722CE2}"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B1047-70F5-45FF-84F2-7F8B3F3F8E37}">
      <dsp:nvSpPr>
        <dsp:cNvPr id="0" name=""/>
        <dsp:cNvSpPr/>
      </dsp:nvSpPr>
      <dsp:spPr>
        <a:xfrm rot="3601554">
          <a:off x="1090530" y="5519779"/>
          <a:ext cx="1103549" cy="66093"/>
        </a:xfrm>
        <a:custGeom>
          <a:avLst/>
          <a:gdLst/>
          <a:ahLst/>
          <a:cxnLst/>
          <a:rect l="0" t="0" r="0" b="0"/>
          <a:pathLst>
            <a:path>
              <a:moveTo>
                <a:pt x="0" y="33046"/>
              </a:moveTo>
              <a:lnTo>
                <a:pt x="1103549" y="33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D51913-FBB0-4BA6-8ADF-812EC2BC8B12}">
      <dsp:nvSpPr>
        <dsp:cNvPr id="0" name=""/>
        <dsp:cNvSpPr/>
      </dsp:nvSpPr>
      <dsp:spPr>
        <a:xfrm rot="1326756">
          <a:off x="1656683" y="4765869"/>
          <a:ext cx="958168" cy="66093"/>
        </a:xfrm>
        <a:custGeom>
          <a:avLst/>
          <a:gdLst/>
          <a:ahLst/>
          <a:cxnLst/>
          <a:rect l="0" t="0" r="0" b="0"/>
          <a:pathLst>
            <a:path>
              <a:moveTo>
                <a:pt x="0" y="33046"/>
              </a:moveTo>
              <a:lnTo>
                <a:pt x="958168" y="33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A50D4-FF84-4CCA-AADC-235EB9D2AB75}">
      <dsp:nvSpPr>
        <dsp:cNvPr id="0" name=""/>
        <dsp:cNvSpPr/>
      </dsp:nvSpPr>
      <dsp:spPr>
        <a:xfrm rot="20490437">
          <a:off x="1666993" y="3863083"/>
          <a:ext cx="965565" cy="66093"/>
        </a:xfrm>
        <a:custGeom>
          <a:avLst/>
          <a:gdLst/>
          <a:ahLst/>
          <a:cxnLst/>
          <a:rect l="0" t="0" r="0" b="0"/>
          <a:pathLst>
            <a:path>
              <a:moveTo>
                <a:pt x="0" y="33046"/>
              </a:moveTo>
              <a:lnTo>
                <a:pt x="965565" y="33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53F65F-AA19-4506-8E35-F7CBC451573D}">
      <dsp:nvSpPr>
        <dsp:cNvPr id="0" name=""/>
        <dsp:cNvSpPr/>
      </dsp:nvSpPr>
      <dsp:spPr>
        <a:xfrm rot="17893163">
          <a:off x="1053920" y="3033540"/>
          <a:ext cx="1069453" cy="66093"/>
        </a:xfrm>
        <a:custGeom>
          <a:avLst/>
          <a:gdLst/>
          <a:ahLst/>
          <a:cxnLst/>
          <a:rect l="0" t="0" r="0" b="0"/>
          <a:pathLst>
            <a:path>
              <a:moveTo>
                <a:pt x="0" y="33046"/>
              </a:moveTo>
              <a:lnTo>
                <a:pt x="1069453" y="33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4731C1-16D4-4FA5-A83D-FA10FCFA48F5}">
      <dsp:nvSpPr>
        <dsp:cNvPr id="0" name=""/>
        <dsp:cNvSpPr/>
      </dsp:nvSpPr>
      <dsp:spPr>
        <a:xfrm>
          <a:off x="175668" y="3705038"/>
          <a:ext cx="1532656" cy="1532656"/>
        </a:xfrm>
        <a:prstGeom prst="ellipse">
          <a:avLst/>
        </a:prstGeom>
        <a:solidFill>
          <a:srgbClr val="EA78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97BA95-E5C4-438E-BF75-4C77499FB3C6}">
      <dsp:nvSpPr>
        <dsp:cNvPr id="0" name=""/>
        <dsp:cNvSpPr/>
      </dsp:nvSpPr>
      <dsp:spPr>
        <a:xfrm>
          <a:off x="1493169" y="1352426"/>
          <a:ext cx="1321525" cy="1321525"/>
        </a:xfrm>
        <a:prstGeom prst="ellipse">
          <a:avLst/>
        </a:prstGeom>
        <a:solidFill>
          <a:srgbClr val="E9A1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1686702" y="1545959"/>
        <a:ext cx="934459" cy="934459"/>
      </dsp:txXfrm>
    </dsp:sp>
    <dsp:sp modelId="{EC0B7781-009E-450C-BB97-01EB749D1C7C}">
      <dsp:nvSpPr>
        <dsp:cNvPr id="0" name=""/>
        <dsp:cNvSpPr/>
      </dsp:nvSpPr>
      <dsp:spPr>
        <a:xfrm>
          <a:off x="2572689" y="2851715"/>
          <a:ext cx="1353317" cy="1353317"/>
        </a:xfrm>
        <a:prstGeom prst="ellipse">
          <a:avLst/>
        </a:prstGeom>
        <a:solidFill>
          <a:srgbClr val="E9A1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2770878" y="3049904"/>
        <a:ext cx="956939" cy="956939"/>
      </dsp:txXfrm>
    </dsp:sp>
    <dsp:sp modelId="{CBA2DB2E-0B78-40F7-A595-876B86272015}">
      <dsp:nvSpPr>
        <dsp:cNvPr id="0" name=""/>
        <dsp:cNvSpPr/>
      </dsp:nvSpPr>
      <dsp:spPr>
        <a:xfrm>
          <a:off x="2531145" y="4568582"/>
          <a:ext cx="1317507" cy="1317283"/>
        </a:xfrm>
        <a:prstGeom prst="ellipse">
          <a:avLst/>
        </a:prstGeom>
        <a:solidFill>
          <a:srgbClr val="E9A1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2724089" y="4761494"/>
        <a:ext cx="931619" cy="931459"/>
      </dsp:txXfrm>
    </dsp:sp>
    <dsp:sp modelId="{3D429882-4AD6-441D-BA96-B069BC801113}">
      <dsp:nvSpPr>
        <dsp:cNvPr id="0" name=""/>
        <dsp:cNvSpPr/>
      </dsp:nvSpPr>
      <dsp:spPr>
        <a:xfrm>
          <a:off x="1588341" y="5942694"/>
          <a:ext cx="1317507" cy="1317507"/>
        </a:xfrm>
        <a:prstGeom prst="ellipse">
          <a:avLst/>
        </a:prstGeom>
        <a:solidFill>
          <a:srgbClr val="E9A1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1781285" y="6135638"/>
        <a:ext cx="931619" cy="93161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385239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smtClean="0"/>
              <a:t>This is a continuation of a Fall 2015 project that started at Langley Research Center</a:t>
            </a:r>
            <a:r>
              <a:rPr lang="en-US" baseline="0" dirty="0" smtClean="0"/>
              <a:t> and continued throughout two more terms. </a:t>
            </a:r>
            <a:endParaRPr lang="en-US" dirty="0" smtClean="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988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a:t>
            </a:r>
            <a:r>
              <a:rPr lang="en-US" baseline="0" dirty="0" smtClean="0"/>
              <a:t> used Environmental lapse rate to project them as </a:t>
            </a:r>
            <a:r>
              <a:rPr lang="en-US" baseline="0" dirty="0" err="1" smtClean="0"/>
              <a:t>rasters</a:t>
            </a:r>
            <a:r>
              <a:rPr lang="en-US" baseline="0" dirty="0" smtClean="0"/>
              <a:t>. </a:t>
            </a:r>
            <a:r>
              <a:rPr lang="en-US" dirty="0" smtClean="0"/>
              <a:t>This slide shows the average temperature of El Nino Years from 1973 to 2015. May through</a:t>
            </a:r>
            <a:r>
              <a:rPr lang="en-US" baseline="0" dirty="0" smtClean="0"/>
              <a:t> September is relatively colder than October through April.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49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slides shows the average temperature</a:t>
            </a:r>
            <a:r>
              <a:rPr lang="en-US" baseline="0" dirty="0" smtClean="0"/>
              <a:t> from 1973 – 2015 for non El Nino years.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8362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Overall the</a:t>
            </a:r>
            <a:r>
              <a:rPr lang="en-US" baseline="0" dirty="0" smtClean="0"/>
              <a:t> temperature is increasing from 1973 to 2015 for El Nino and non El Nino years as shown in this graph. 2015 shows the highest El Nino year.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5655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Land cover we did unsupervised classification using ISO Data in </a:t>
            </a:r>
            <a:r>
              <a:rPr lang="en-US" baseline="0" dirty="0" err="1" smtClean="0"/>
              <a:t>Envi</a:t>
            </a:r>
            <a:r>
              <a:rPr lang="en-US" baseline="0" dirty="0" smtClean="0"/>
              <a:t>, We used the Environmental lapse rate equation to get the current climate data, We used the reclassified tool to get the suitable elevation and slope for the potatoes and did a soil classification based on the soil capacity in </a:t>
            </a:r>
            <a:r>
              <a:rPr lang="en-US" baseline="0" dirty="0" err="1" smtClean="0"/>
              <a:t>Parque</a:t>
            </a:r>
            <a:r>
              <a:rPr lang="en-US" baseline="0" dirty="0" smtClean="0"/>
              <a:t> de la Papa.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0217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1"/>
                </a:solidFill>
                <a:latin typeface="Calibri"/>
                <a:ea typeface="Calibri"/>
                <a:cs typeface="Calibri"/>
                <a:sym typeface="Calibri"/>
              </a:rPr>
              <a:t>The remaining information was combined in a model which assigned mathematical values to each  parameter according to its biophysical importance. The resulting model was then used to predict optimal potato growing areas within the </a:t>
            </a:r>
            <a:r>
              <a:rPr lang="en-US" sz="1200" b="0" i="0" u="none" strike="noStrike" kern="1200" cap="none" dirty="0" err="1" smtClean="0">
                <a:solidFill>
                  <a:schemeClr val="tx1"/>
                </a:solidFill>
                <a:latin typeface="Calibri"/>
                <a:ea typeface="Calibri"/>
                <a:cs typeface="Calibri"/>
                <a:sym typeface="Calibri"/>
              </a:rPr>
              <a:t>Parque</a:t>
            </a:r>
            <a:r>
              <a:rPr lang="en-US" sz="1200" b="0" i="0" u="none" strike="noStrike" kern="1200" cap="none" dirty="0" smtClean="0">
                <a:solidFill>
                  <a:schemeClr val="tx1"/>
                </a:solidFill>
                <a:latin typeface="Calibri"/>
                <a:ea typeface="Calibri"/>
                <a:cs typeface="Calibri"/>
                <a:sym typeface="Calibri"/>
              </a:rPr>
              <a:t> de la Papa.</a:t>
            </a:r>
            <a:endParaRPr lang="en-US" sz="1200" b="0" i="0" u="none" strike="noStrike" kern="1200" cap="none" dirty="0" smtClean="0">
              <a:solidFill>
                <a:schemeClr val="tx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587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you can see the input</a:t>
            </a:r>
            <a:r>
              <a:rPr lang="en-US" baseline="0" dirty="0" smtClean="0"/>
              <a:t> layers that were incorporated into our suitability and risk assessment model. </a:t>
            </a:r>
            <a:endParaRPr lang="en-US" dirty="0" smtClean="0"/>
          </a:p>
          <a:p>
            <a:r>
              <a:rPr lang="en-US" dirty="0" smtClean="0"/>
              <a:t/>
            </a:r>
            <a:br>
              <a:rPr lang="en-US" dirty="0" smtClean="0"/>
            </a:br>
            <a:r>
              <a:rPr lang="en-US" dirty="0" smtClean="0"/>
              <a:t/>
            </a:r>
            <a:br>
              <a:rPr lang="en-US" dirty="0" smtClean="0"/>
            </a:br>
            <a:r>
              <a:rPr lang="en-US" sz="1200" b="0" i="0" u="none" strike="noStrike" kern="1200" cap="none" dirty="0" smtClean="0">
                <a:solidFill>
                  <a:schemeClr val="dk1"/>
                </a:solidFill>
                <a:effectLst/>
                <a:latin typeface="Calibri"/>
                <a:ea typeface="Calibri"/>
                <a:cs typeface="Calibri"/>
                <a:sym typeface="Calibri"/>
              </a:rPr>
              <a:t>*All weights given to</a:t>
            </a:r>
            <a:r>
              <a:rPr lang="en-US" sz="1200" b="0" i="0" u="none" strike="noStrike" kern="1200" cap="none" baseline="0" dirty="0" smtClean="0">
                <a:solidFill>
                  <a:schemeClr val="dk1"/>
                </a:solidFill>
                <a:effectLst/>
                <a:latin typeface="Calibri"/>
                <a:ea typeface="Calibri"/>
                <a:cs typeface="Calibri"/>
                <a:sym typeface="Calibri"/>
              </a:rPr>
              <a:t> these </a:t>
            </a:r>
            <a:r>
              <a:rPr lang="en-US" sz="1200" b="0" i="0" u="none" strike="noStrike" kern="1200" cap="none" dirty="0" smtClean="0">
                <a:solidFill>
                  <a:schemeClr val="dk1"/>
                </a:solidFill>
                <a:effectLst/>
                <a:latin typeface="Calibri"/>
                <a:ea typeface="Calibri"/>
                <a:cs typeface="Calibri"/>
                <a:sym typeface="Calibri"/>
              </a:rPr>
              <a:t>were ranked from least suitable to somewhat suitable to most suitable based on ideal environmental requirements for the potato according to local knowledge and research.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38612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you can see the input</a:t>
            </a:r>
            <a:r>
              <a:rPr lang="en-US" baseline="0" dirty="0" smtClean="0"/>
              <a:t> layers that were incorporated into our suitability and risk assessment model. </a:t>
            </a:r>
            <a:endParaRPr lang="en-US" dirty="0" smtClean="0"/>
          </a:p>
          <a:p>
            <a:r>
              <a:rPr lang="en-US" dirty="0" smtClean="0"/>
              <a:t/>
            </a:r>
            <a:br>
              <a:rPr lang="en-US" dirty="0" smtClean="0"/>
            </a:br>
            <a:r>
              <a:rPr lang="en-US" dirty="0" smtClean="0"/>
              <a:t/>
            </a:r>
            <a:br>
              <a:rPr lang="en-US" dirty="0" smtClean="0"/>
            </a:br>
            <a:r>
              <a:rPr lang="en-US" sz="1200" b="0" i="0" u="none" strike="noStrike" kern="1200" cap="none" dirty="0" smtClean="0">
                <a:solidFill>
                  <a:schemeClr val="dk1"/>
                </a:solidFill>
                <a:effectLst/>
                <a:latin typeface="Calibri"/>
                <a:ea typeface="Calibri"/>
                <a:cs typeface="Calibri"/>
                <a:sym typeface="Calibri"/>
              </a:rPr>
              <a:t>*All weights given to</a:t>
            </a:r>
            <a:r>
              <a:rPr lang="en-US" sz="1200" b="0" i="0" u="none" strike="noStrike" kern="1200" cap="none" baseline="0" dirty="0" smtClean="0">
                <a:solidFill>
                  <a:schemeClr val="dk1"/>
                </a:solidFill>
                <a:effectLst/>
                <a:latin typeface="Calibri"/>
                <a:ea typeface="Calibri"/>
                <a:cs typeface="Calibri"/>
                <a:sym typeface="Calibri"/>
              </a:rPr>
              <a:t> these </a:t>
            </a:r>
            <a:r>
              <a:rPr lang="en-US" sz="1200" b="0" i="0" u="none" strike="noStrike" kern="1200" cap="none" dirty="0" smtClean="0">
                <a:solidFill>
                  <a:schemeClr val="dk1"/>
                </a:solidFill>
                <a:effectLst/>
                <a:latin typeface="Calibri"/>
                <a:ea typeface="Calibri"/>
                <a:cs typeface="Calibri"/>
                <a:sym typeface="Calibri"/>
              </a:rPr>
              <a:t>were ranked from least suitable to somewhat suitable to most suitable based on ideal environmental requirements for the potato according to local knowledge and research.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034618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This slide shows our results for current potato suitability and future risk assessment for the month of December. The map on the left shows areas that have higher suitability in green and low suitability in red. The risk assessment on the right suggests that there will be an increase in areas that could be unsuitable based on 2050 climate projections.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990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This slide we decided to show the at risk areas during the planting, growing and harvesting months. November and December Is the planting months which tells which areas will be suitable for the potato plants. We chose to show January, Feb, March and April because we wanted to see how the potato weevil has a huge impact on the Potatoes. As these months have higher temperature and precipitation, it is the perfect time for the potato weevil to grow and affect the potatoes.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3615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 conclusion, NASA satellite data was successfully used to model current and future suitability for the Peruvian Potatoes</a:t>
            </a:r>
          </a:p>
          <a:p>
            <a:r>
              <a:rPr lang="en-US" sz="1200" b="0" i="0" u="none" strike="noStrike" kern="1200" cap="none" dirty="0" smtClean="0">
                <a:solidFill>
                  <a:schemeClr val="dk1"/>
                </a:solidFill>
                <a:effectLst/>
                <a:latin typeface="Calibri"/>
                <a:ea typeface="Calibri"/>
                <a:cs typeface="Calibri"/>
                <a:sym typeface="Calibri"/>
              </a:rPr>
              <a:t>The future risk assessment model, suggests that there will be an increase in areas at risk of becoming unsuitable for Potatoes in the future</a:t>
            </a:r>
          </a:p>
          <a:p>
            <a:r>
              <a:rPr lang="en-US" sz="1200" b="0" i="0" u="none" strike="noStrike" kern="1200" cap="none" dirty="0" smtClean="0">
                <a:solidFill>
                  <a:schemeClr val="dk1"/>
                </a:solidFill>
                <a:effectLst/>
                <a:latin typeface="Calibri"/>
                <a:ea typeface="Calibri"/>
                <a:cs typeface="Calibri"/>
                <a:sym typeface="Calibri"/>
              </a:rPr>
              <a:t>The Suitability and risk assessment model are flexible and can be adjusted by user to inform current and future management plans.</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latin typeface="Calibri" panose="020F0502020204030204"/>
              </a: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97160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Shifting precipitation and increase in average global temperature due to climate change is impacting agricultural practices  around the world. The livelihoods</a:t>
            </a:r>
            <a:r>
              <a:rPr lang="en-US" sz="9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of people living in </a:t>
            </a:r>
            <a:r>
              <a:rPr lang="en-US" sz="900" b="0" i="0" u="none" strike="noStrike" kern="1200" cap="none" baseline="0" dirty="0" smtClean="0">
                <a:solidFill>
                  <a:schemeClr val="tx1"/>
                </a:solidFill>
                <a:effectLst/>
                <a:latin typeface="Calibri"/>
                <a:ea typeface="Calibri"/>
                <a:cs typeface="Calibri"/>
                <a:sym typeface="Calibri"/>
              </a:rPr>
              <a:t>t</a:t>
            </a:r>
            <a:r>
              <a:rPr lang="en-US" sz="900" b="0" i="0" u="none" strike="noStrike" kern="1200" cap="none" dirty="0" smtClean="0">
                <a:solidFill>
                  <a:schemeClr val="tx1"/>
                </a:solidFill>
                <a:effectLst/>
                <a:latin typeface="Calibri"/>
                <a:ea typeface="Calibri"/>
                <a:cs typeface="Calibri"/>
                <a:sym typeface="Calibri"/>
              </a:rPr>
              <a:t>ropical montane regions such as the Andean Highlands,</a:t>
            </a:r>
            <a:r>
              <a:rPr lang="en-US" sz="900" b="0" i="0" u="none" strike="noStrike" kern="1200" cap="none" baseline="0" dirty="0" smtClean="0">
                <a:solidFill>
                  <a:schemeClr val="tx1"/>
                </a:solidFill>
                <a:effectLst/>
                <a:latin typeface="Calibri"/>
                <a:ea typeface="Calibri"/>
                <a:cs typeface="Calibri"/>
                <a:sym typeface="Calibri"/>
              </a:rPr>
              <a:t> </a:t>
            </a:r>
            <a:r>
              <a:rPr lang="en-US" sz="900" b="0" i="0" u="none" strike="noStrike" kern="1200" cap="none" dirty="0" smtClean="0">
                <a:solidFill>
                  <a:schemeClr val="tx1"/>
                </a:solidFill>
                <a:effectLst/>
                <a:latin typeface="Calibri"/>
                <a:ea typeface="Calibri"/>
                <a:cs typeface="Calibri"/>
                <a:sym typeface="Calibri"/>
              </a:rPr>
              <a:t>will be especially affected. </a:t>
            </a:r>
            <a:endParaRPr lang="en-US" sz="9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cap="none" dirty="0" smtClean="0">
              <a:solidFill>
                <a:schemeClr val="tx2">
                  <a:lumMod val="50000"/>
                </a:schemeClr>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cap="none" dirty="0" smtClean="0">
              <a:solidFill>
                <a:schemeClr val="tx2">
                  <a:lumMod val="50000"/>
                </a:schemeClr>
              </a:solidFill>
              <a:latin typeface="Century Gothic" panose="020B0502020202020204" pitchFamily="34" charset="0"/>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7881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The land cover classification was refined and improved, but the total accuracy for the classification was approximately 65% accurate. This was primarily due to pixels in shadow areas mixed up with water.  The future data for the climate and precipitation was so coarse that </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3878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In the error matrix, we saw that the most bare rock pixels were misclassified, which should have belonged to the bare soil class.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983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We would like to acknowledge our since advisors, project partners and our past contributors. Thank you </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231785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1"/>
                </a:solidFill>
                <a:effectLst/>
                <a:latin typeface="Calibri"/>
                <a:ea typeface="Calibri"/>
                <a:cs typeface="Calibri"/>
                <a:sym typeface="Calibri"/>
              </a:rPr>
              <a:t>This project was conducted in the </a:t>
            </a:r>
            <a:r>
              <a:rPr lang="en-US" sz="1200" b="0" i="0" u="none" strike="noStrike" kern="1200" cap="none" dirty="0" err="1" smtClean="0">
                <a:solidFill>
                  <a:schemeClr val="tx1"/>
                </a:solidFill>
                <a:effectLst/>
                <a:latin typeface="Calibri"/>
                <a:ea typeface="Calibri"/>
                <a:cs typeface="Calibri"/>
                <a:sym typeface="Calibri"/>
              </a:rPr>
              <a:t>Parque</a:t>
            </a:r>
            <a:r>
              <a:rPr lang="en-US" sz="1200" b="0" i="0" u="none" strike="noStrike" kern="1200" cap="none" dirty="0" smtClean="0">
                <a:solidFill>
                  <a:schemeClr val="tx1"/>
                </a:solidFill>
                <a:effectLst/>
                <a:latin typeface="Calibri"/>
                <a:ea typeface="Calibri"/>
                <a:cs typeface="Calibri"/>
                <a:sym typeface="Calibri"/>
              </a:rPr>
              <a:t> de la Papa located in the Cusco region of Southeastern </a:t>
            </a:r>
            <a:r>
              <a:rPr lang="en-US" sz="1200" b="0" i="0" u="none" strike="noStrike" kern="1200" cap="none" dirty="0" err="1" smtClean="0">
                <a:solidFill>
                  <a:schemeClr val="tx1"/>
                </a:solidFill>
                <a:effectLst/>
                <a:latin typeface="Calibri"/>
                <a:ea typeface="Calibri"/>
                <a:cs typeface="Calibri"/>
                <a:sym typeface="Calibri"/>
              </a:rPr>
              <a:t>Perú</a:t>
            </a:r>
            <a:r>
              <a:rPr lang="en-US" sz="1200" b="0" i="0" u="none" strike="noStrike" kern="1200" cap="none" dirty="0" smtClean="0">
                <a:solidFill>
                  <a:schemeClr val="tx1"/>
                </a:solidFill>
                <a:effectLst/>
                <a:latin typeface="Calibri"/>
                <a:ea typeface="Calibri"/>
                <a:cs typeface="Calibri"/>
                <a:sym typeface="Calibri"/>
              </a:rPr>
              <a:t>. The </a:t>
            </a:r>
            <a:r>
              <a:rPr lang="en-US" sz="1200" b="0" i="0" u="none" strike="noStrike" kern="1200" cap="none" dirty="0" err="1" smtClean="0">
                <a:solidFill>
                  <a:schemeClr val="tx1"/>
                </a:solidFill>
                <a:effectLst/>
                <a:latin typeface="Calibri"/>
                <a:ea typeface="Calibri"/>
                <a:cs typeface="Calibri"/>
                <a:sym typeface="Calibri"/>
              </a:rPr>
              <a:t>Parque</a:t>
            </a:r>
            <a:r>
              <a:rPr lang="en-US" sz="1200" b="0" i="0" u="none" strike="noStrike" kern="1200" cap="none" dirty="0" smtClean="0">
                <a:solidFill>
                  <a:schemeClr val="tx1"/>
                </a:solidFill>
                <a:effectLst/>
                <a:latin typeface="Calibri"/>
                <a:ea typeface="Calibri"/>
                <a:cs typeface="Calibri"/>
                <a:sym typeface="Calibri"/>
              </a:rPr>
              <a:t> de la Papa is an Indigenous Biocultural Heritage Area collectively owned by six local communities belonging to the Quechua people. It is located</a:t>
            </a:r>
            <a:r>
              <a:rPr lang="en-US" sz="1200" b="0" i="0" u="none" strike="noStrike" kern="1200" cap="none" baseline="0" dirty="0" smtClean="0">
                <a:solidFill>
                  <a:schemeClr val="tx1"/>
                </a:solidFill>
                <a:effectLst/>
                <a:latin typeface="Calibri"/>
                <a:ea typeface="Calibri"/>
                <a:cs typeface="Calibri"/>
                <a:sym typeface="Calibri"/>
              </a:rPr>
              <a:t> </a:t>
            </a:r>
            <a:r>
              <a:rPr lang="en-US" sz="1200" b="0" i="0" u="none" strike="noStrike" kern="1200" cap="none" dirty="0" smtClean="0">
                <a:solidFill>
                  <a:schemeClr val="tx1"/>
                </a:solidFill>
                <a:effectLst/>
                <a:latin typeface="Calibri"/>
                <a:ea typeface="Calibri"/>
                <a:cs typeface="Calibri"/>
                <a:sym typeface="Calibri"/>
              </a:rPr>
              <a:t>roughly 25 km away from Cusco, the nearest city, and is 8,661 ha in size ranging from 3,200-</a:t>
            </a:r>
            <a:r>
              <a:rPr lang="en-US" sz="1200" b="0" i="0" u="none" strike="noStrike" kern="1200" cap="none" baseline="0" dirty="0" smtClean="0">
                <a:solidFill>
                  <a:schemeClr val="tx1"/>
                </a:solidFill>
                <a:effectLst/>
                <a:latin typeface="Calibri"/>
                <a:ea typeface="Calibri"/>
                <a:cs typeface="Calibri"/>
                <a:sym typeface="Calibri"/>
              </a:rPr>
              <a:t> </a:t>
            </a:r>
            <a:r>
              <a:rPr lang="en-US" sz="1200" b="0" i="0" u="none" strike="noStrike" kern="1200" cap="none" dirty="0" smtClean="0">
                <a:solidFill>
                  <a:schemeClr val="tx1"/>
                </a:solidFill>
                <a:effectLst/>
                <a:latin typeface="Calibri"/>
                <a:ea typeface="Calibri"/>
                <a:cs typeface="Calibri"/>
                <a:sym typeface="Calibri"/>
              </a:rPr>
              <a:t>5,000 m above sea level. The indigenous communities consist of some 7,000 people who</a:t>
            </a:r>
            <a:r>
              <a:rPr lang="en-US" sz="1200" b="0" i="0" u="none" strike="noStrike" kern="1200" cap="none" baseline="0" dirty="0" smtClean="0">
                <a:solidFill>
                  <a:schemeClr val="tx1"/>
                </a:solidFill>
                <a:effectLst/>
                <a:latin typeface="Calibri"/>
                <a:ea typeface="Calibri"/>
                <a:cs typeface="Calibri"/>
                <a:sym typeface="Calibri"/>
              </a:rPr>
              <a:t> </a:t>
            </a:r>
            <a:r>
              <a:rPr lang="en-US" sz="1200" b="0" i="0" u="none" strike="noStrike" kern="1200" cap="none" dirty="0" smtClean="0">
                <a:solidFill>
                  <a:schemeClr val="tx1"/>
                </a:solidFill>
                <a:effectLst/>
                <a:latin typeface="Calibri"/>
                <a:ea typeface="Calibri"/>
                <a:cs typeface="Calibri"/>
                <a:sym typeface="Calibri"/>
              </a:rPr>
              <a:t>pursue traditional lifestyles and agricultural cultivation as practiced in the region for centuries…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623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1"/>
                </a:solidFill>
                <a:effectLst/>
                <a:latin typeface="Calibri"/>
                <a:ea typeface="Calibri"/>
                <a:cs typeface="Calibri"/>
                <a:sym typeface="Calibri"/>
              </a:rPr>
              <a:t>During</a:t>
            </a:r>
            <a:r>
              <a:rPr lang="en-US" sz="1200" b="0" i="0" u="none" strike="noStrike" kern="1200" cap="none" baseline="0" dirty="0" smtClean="0">
                <a:solidFill>
                  <a:schemeClr val="tx1"/>
                </a:solidFill>
                <a:effectLst/>
                <a:latin typeface="Calibri"/>
                <a:ea typeface="Calibri"/>
                <a:cs typeface="Calibri"/>
                <a:sym typeface="Calibri"/>
              </a:rPr>
              <a:t> the course of this project, we collaborated closely with </a:t>
            </a:r>
            <a:r>
              <a:rPr lang="en-US" sz="1200" b="0" i="0" u="none" strike="noStrike" kern="1200" cap="none" dirty="0" smtClean="0">
                <a:solidFill>
                  <a:schemeClr val="tx1"/>
                </a:solidFill>
                <a:effectLst/>
                <a:latin typeface="Calibri"/>
                <a:ea typeface="Calibri"/>
                <a:cs typeface="Calibri"/>
                <a:sym typeface="Calibri"/>
              </a:rPr>
              <a:t>the International Center for Potatoes (CIP) and Association for Nature and Sustainable Development (ANDES). </a:t>
            </a:r>
            <a:r>
              <a:rPr lang="en-US" sz="1200" b="0" i="0" u="none" strike="noStrike" kern="1200" cap="none" baseline="0" dirty="0" smtClean="0">
                <a:solidFill>
                  <a:schemeClr val="tx1"/>
                </a:solidFill>
                <a:effectLst/>
                <a:latin typeface="Calibri"/>
                <a:ea typeface="Calibri"/>
                <a:cs typeface="Calibri"/>
                <a:sym typeface="Calibri"/>
              </a:rPr>
              <a:t> These two organizations work to assist farmers in maintaining potato biodiversity and their traditional agricultural practices.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Additionally</a:t>
            </a:r>
            <a:r>
              <a:rPr lang="en-US" baseline="0" dirty="0" smtClean="0"/>
              <a:t>, they assist the </a:t>
            </a:r>
            <a:r>
              <a:rPr lang="en-US" dirty="0" smtClean="0"/>
              <a:t>indigenous communities within the </a:t>
            </a:r>
            <a:r>
              <a:rPr lang="en-US" dirty="0" err="1" smtClean="0"/>
              <a:t>Parque</a:t>
            </a:r>
            <a:r>
              <a:rPr lang="en-US" dirty="0" smtClean="0"/>
              <a:t> de la Papa by helping them translate field data and scientific research into management plans that they can implement.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683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And </a:t>
            </a:r>
            <a:b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b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The</a:t>
            </a:r>
            <a:r>
              <a:rPr lang="en-US" sz="12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main concern is that farmers </a:t>
            </a:r>
            <a:r>
              <a:rPr lang="en-US" baseline="0" dirty="0" smtClean="0"/>
              <a:t>have moved their potato crops to higher and higher elevations</a:t>
            </a:r>
            <a:r>
              <a:rPr lang="en-US" sz="12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due to shifting precipitation and increase in temperatures, </a:t>
            </a:r>
            <a:r>
              <a:rPr lang="en-US" baseline="0" dirty="0" smtClean="0"/>
              <a:t> as well as crop predation by weevils. Because they are determined not to resort to pesticides and to continue traditional farming practices, their way of life is becoming increasingly imperiled.</a:t>
            </a:r>
            <a:r>
              <a:rPr lang="en-US" dirty="0" smtClean="0"/>
              <a:t> These pests cause irreparable damage to</a:t>
            </a:r>
            <a:r>
              <a:rPr lang="en-US" baseline="0" dirty="0" smtClean="0"/>
              <a:t> </a:t>
            </a:r>
            <a:r>
              <a:rPr lang="en-US" dirty="0" smtClean="0"/>
              <a:t>crops as well as surrounding fields.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
            </a:r>
            <a:b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b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With respect to climate, potato production must occur</a:t>
            </a:r>
            <a:r>
              <a:rPr lang="en-US" sz="12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a:t>
            </a: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during a time period that is both “heat free” and “frost free,” (</a:t>
            </a:r>
            <a:r>
              <a:rPr lang="en-US" sz="1200" b="0" i="0" u="none" strike="noStrike" kern="1200" cap="none" dirty="0" err="1" smtClean="0">
                <a:solidFill>
                  <a:schemeClr val="tx2">
                    <a:lumMod val="50000"/>
                  </a:schemeClr>
                </a:solidFill>
                <a:latin typeface="Century Gothic" panose="020B0502020202020204" pitchFamily="34" charset="0"/>
                <a:ea typeface="Calibri"/>
                <a:cs typeface="Calibri"/>
                <a:sym typeface="Calibri"/>
              </a:rPr>
              <a:t>Haverkort</a:t>
            </a: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 et al. 2013). Risk of frost</a:t>
            </a:r>
            <a:r>
              <a:rPr lang="en-US" sz="12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a:t>
            </a: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increases below 3°C, and tuber production decreases at mean temperatures above 22°C</a:t>
            </a:r>
            <a:r>
              <a:rPr lang="en-US" sz="12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a:t>
            </a: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a:t>
            </a:r>
            <a:r>
              <a:rPr lang="en-US" sz="1200" b="0" i="0" u="none" strike="noStrike" kern="1200" cap="none" dirty="0" err="1" smtClean="0">
                <a:solidFill>
                  <a:schemeClr val="tx2">
                    <a:lumMod val="50000"/>
                  </a:schemeClr>
                </a:solidFill>
                <a:latin typeface="Century Gothic" panose="020B0502020202020204" pitchFamily="34" charset="0"/>
                <a:ea typeface="Calibri"/>
                <a:cs typeface="Calibri"/>
                <a:sym typeface="Calibri"/>
              </a:rPr>
              <a:t>Hijmans</a:t>
            </a: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 et al, 2000). In addition to regulating plant growth, temperature also affects insect</a:t>
            </a:r>
            <a:r>
              <a:rPr lang="en-US" sz="12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a:t>
            </a: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growth and development (Jamieson et al., 2002). Warming temperatures may also increase</a:t>
            </a:r>
            <a:r>
              <a:rPr lang="en-US" sz="12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a:t>
            </a:r>
            <a:r>
              <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rPr>
              <a:t>vulnerability of plants to insect damage, especially if water availability is reduced (Jamieson).</a:t>
            </a:r>
            <a:r>
              <a:rPr lang="en-US" sz="1200" b="0" i="0" u="none" strike="noStrike" kern="1200" cap="none" baseline="0" dirty="0" smtClean="0">
                <a:solidFill>
                  <a:schemeClr val="tx2">
                    <a:lumMod val="50000"/>
                  </a:schemeClr>
                </a:solidFill>
                <a:latin typeface="Century Gothic" panose="020B0502020202020204" pitchFamily="34" charset="0"/>
                <a:ea typeface="Calibri"/>
                <a:cs typeface="Calibri"/>
                <a:sym typeface="Calibri"/>
              </a:rPr>
              <a:t> </a:t>
            </a:r>
            <a:endParaRPr lang="en-US" sz="1200" b="0" i="0" u="none" strike="noStrike" kern="1200" cap="none" dirty="0" smtClean="0">
              <a:solidFill>
                <a:schemeClr val="tx2">
                  <a:lumMod val="50000"/>
                </a:schemeClr>
              </a:solidFill>
              <a:latin typeface="Century Gothic" panose="020B0502020202020204" pitchFamily="34" charset="0"/>
              <a:ea typeface="Calibri"/>
              <a:cs typeface="Calibri"/>
              <a:sym typeface="Calibri"/>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32225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a:t>
            </a:r>
            <a:r>
              <a:rPr lang="en-US" baseline="0" dirty="0" smtClean="0"/>
              <a:t> response to these community concerns, our team decided to focus on 1) Creating a planting suitability model to identify areas for optimal potato cultivation, 2) Develop a risk assessment model to predict unsuitable areas for the future and 3) the overarching goal of the project is to use applied sciences to study land while preserving the traditional agricultural practices of these  communities.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265456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Besides</a:t>
            </a:r>
            <a:r>
              <a:rPr lang="en-US" baseline="0" dirty="0" smtClean="0"/>
              <a:t> these Earth Observations, we acquired historical climate data from NOAA and future data provided by </a:t>
            </a:r>
            <a:r>
              <a:rPr lang="en-US" baseline="0" dirty="0" err="1" smtClean="0"/>
              <a:t>WorldClim</a:t>
            </a:r>
            <a:r>
              <a:rPr lang="en-US" baseline="0" dirty="0" smtClean="0"/>
              <a:t> to predict areas at risk of becoming unsuitable in 2050.</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306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tx1"/>
                </a:solidFill>
                <a:effectLst/>
                <a:latin typeface="Calibri"/>
                <a:ea typeface="Calibri"/>
                <a:cs typeface="Calibri"/>
                <a:sym typeface="Calibri"/>
              </a:rPr>
              <a:t>Level</a:t>
            </a:r>
            <a:r>
              <a:rPr lang="en-US" sz="1200" b="0" i="0" u="none" strike="noStrike" kern="1200" cap="none" baseline="0" dirty="0" smtClean="0">
                <a:solidFill>
                  <a:schemeClr val="tx1"/>
                </a:solidFill>
                <a:effectLst/>
                <a:latin typeface="Calibri"/>
                <a:ea typeface="Calibri"/>
                <a:cs typeface="Calibri"/>
                <a:sym typeface="Calibri"/>
              </a:rPr>
              <a:t> 1 </a:t>
            </a:r>
            <a:r>
              <a:rPr lang="en-US" sz="1200" b="0" i="0" u="none" strike="noStrike" kern="1200" cap="none" baseline="0" dirty="0" err="1" smtClean="0">
                <a:solidFill>
                  <a:schemeClr val="tx1"/>
                </a:solidFill>
                <a:effectLst/>
                <a:latin typeface="Calibri"/>
                <a:ea typeface="Calibri"/>
                <a:cs typeface="Calibri"/>
                <a:sym typeface="Calibri"/>
              </a:rPr>
              <a:t>GeoTIFF</a:t>
            </a:r>
            <a:r>
              <a:rPr lang="en-US" sz="1200" b="0" i="0" u="none" strike="noStrike" kern="1200" cap="none" baseline="0" dirty="0" smtClean="0">
                <a:solidFill>
                  <a:schemeClr val="tx1"/>
                </a:solidFill>
                <a:effectLst/>
                <a:latin typeface="Calibri"/>
                <a:ea typeface="Calibri"/>
                <a:cs typeface="Calibri"/>
                <a:sym typeface="Calibri"/>
              </a:rPr>
              <a:t> imagery for Landsat </a:t>
            </a:r>
            <a:r>
              <a:rPr lang="en-US" sz="1200" b="0" i="0" u="none" strike="noStrike" kern="1200" cap="none" dirty="0" smtClean="0">
                <a:solidFill>
                  <a:schemeClr val="tx1"/>
                </a:solidFill>
                <a:effectLst/>
                <a:latin typeface="Calibri"/>
                <a:ea typeface="Calibri"/>
                <a:cs typeface="Calibri"/>
                <a:sym typeface="Calibri"/>
              </a:rPr>
              <a:t>8 Operational Land Imager (OLI)  was downloaded from the United States Geological Survey (USGS).</a:t>
            </a:r>
            <a:r>
              <a:rPr lang="en-US" sz="1200" b="0" i="0" u="none" strike="noStrike" kern="1200" cap="none" baseline="0" dirty="0" smtClean="0">
                <a:solidFill>
                  <a:schemeClr val="tx1"/>
                </a:solidFill>
                <a:effectLst/>
                <a:latin typeface="Calibri"/>
                <a:ea typeface="Calibri"/>
                <a:cs typeface="Calibri"/>
                <a:sym typeface="Calibri"/>
              </a:rPr>
              <a:t>  The image was taken on May 2, 2016, just before the harvest time- which reflects maximum vegetation. An ASTER Global Digital Elevation Model was used to determine slope and elevation. </a:t>
            </a:r>
            <a:br>
              <a:rPr lang="en-US" sz="1200" b="0" i="0" u="none" strike="noStrike" kern="1200" cap="none" baseline="0" dirty="0" smtClean="0">
                <a:solidFill>
                  <a:schemeClr val="tx1"/>
                </a:solidFill>
                <a:effectLst/>
                <a:latin typeface="Calibri"/>
                <a:ea typeface="Calibri"/>
                <a:cs typeface="Calibri"/>
                <a:sym typeface="Calibri"/>
              </a:rPr>
            </a:b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162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All of these</a:t>
            </a:r>
            <a:r>
              <a:rPr lang="en-US" baseline="0" dirty="0" smtClean="0"/>
              <a:t> data were processed, reclassified, and assigned values based on their biophysical importance. The </a:t>
            </a:r>
            <a:r>
              <a:rPr lang="en-US" baseline="0" dirty="0" err="1" smtClean="0"/>
              <a:t>assignemtn</a:t>
            </a:r>
            <a:r>
              <a:rPr lang="en-US" baseline="0" dirty="0" smtClean="0"/>
              <a:t> of these mathematical </a:t>
            </a:r>
            <a:r>
              <a:rPr lang="en-US" baseline="0" dirty="0" err="1" smtClean="0"/>
              <a:t>alues</a:t>
            </a:r>
            <a:r>
              <a:rPr lang="en-US" baseline="0" dirty="0" smtClean="0"/>
              <a:t> were informed by the indigenous communities’ traditional knowledge.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1281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dirty="0">
                <a:solidFill>
                  <a:schemeClr val="dk1"/>
                </a:solidFill>
                <a:latin typeface="Arial Unicode MS" panose="020B0604020202020204" pitchFamily="34" charset="-128"/>
                <a:ea typeface="Arial"/>
                <a:cs typeface="Arial Unicode MS" panose="020B0604020202020204" pitchFamily="34" charset="-128"/>
                <a:sym typeface="Arial"/>
              </a:rPr>
              <a:t>National Aeronautics and</a:t>
            </a:r>
          </a:p>
          <a:p>
            <a:pPr marL="0" marR="0" lvl="0" indent="0" algn="r" rtl="0">
              <a:spcBef>
                <a:spcPts val="0"/>
              </a:spcBef>
              <a:buSzPct val="25000"/>
              <a:buNone/>
            </a:pPr>
            <a:r>
              <a:rPr lang="en-US" sz="1050" b="0" i="0" u="none" strike="noStrike" cap="none" dirty="0">
                <a:solidFill>
                  <a:schemeClr val="dk1"/>
                </a:solidFill>
                <a:latin typeface="Arial Unicode MS" panose="020B0604020202020204" pitchFamily="34" charset="-128"/>
                <a:ea typeface="Arial"/>
                <a:cs typeface="Arial Unicode MS" panose="020B0604020202020204" pitchFamily="34" charset="-128"/>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7227996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30235382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kern="1200" dirty="0" smtClean="0">
                <a:solidFill>
                  <a:prstClr val="white"/>
                </a:solidFill>
                <a:latin typeface="Century Gothic" panose="020B0502020202020204" pitchFamily="34" charset="0"/>
                <a:ea typeface="+mn-ea"/>
                <a:cs typeface="+mn-cs"/>
              </a:rPr>
              <a:t>Acknowledgements</a:t>
            </a:r>
            <a:endParaRPr lang="en-US" sz="4800" kern="1200" dirty="0">
              <a:solidFill>
                <a:prstClr val="white"/>
              </a:solidFill>
              <a:latin typeface="Century Gothic" panose="020B0502020202020204" pitchFamily="34" charset="0"/>
              <a:ea typeface="+mn-ea"/>
              <a:cs typeface="+mn-cs"/>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7" name="contract info"/>
          <p:cNvSpPr/>
          <p:nvPr userDrawn="1"/>
        </p:nvSpPr>
        <p:spPr>
          <a:xfrm>
            <a:off x="0" y="6477841"/>
            <a:ext cx="12192000" cy="246221"/>
          </a:xfrm>
          <a:prstGeom prst="rect">
            <a:avLst/>
          </a:prstGeom>
        </p:spPr>
        <p:txBody>
          <a:bodyPr wrap="square">
            <a:spAutoFit/>
          </a:bodyPr>
          <a:lstStyle/>
          <a:p>
            <a:pPr algn="ctr">
              <a:buClr>
                <a:prstClr val="black"/>
              </a:buClr>
              <a:buSzPct val="25000"/>
            </a:pPr>
            <a:r>
              <a:rPr lang="en-US" sz="1000" i="1" kern="1200" dirty="0">
                <a:solidFill>
                  <a:srgbClr val="E7E6E6">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kern="1200" dirty="0" smtClean="0">
                <a:solidFill>
                  <a:srgbClr val="E7E6E6">
                    <a:lumMod val="50000"/>
                  </a:srgbClr>
                </a:solidFill>
                <a:latin typeface="Arial" panose="020B0604020202020204" pitchFamily="34" charset="0"/>
                <a:ea typeface="Questrial"/>
                <a:cs typeface="Arial" panose="020B0604020202020204" pitchFamily="34" charset="0"/>
                <a:sym typeface="Questrial"/>
              </a:rPr>
              <a:t>through contract </a:t>
            </a:r>
            <a:r>
              <a:rPr lang="en-US" sz="1000" i="1" kern="1200" dirty="0">
                <a:solidFill>
                  <a:srgbClr val="E7E6E6">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21364636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7"/>
            <a:ext cx="1236519" cy="1236519"/>
          </a:xfrm>
          <a:prstGeom prst="rect">
            <a:avLst/>
          </a:prstGeom>
        </p:spPr>
      </p:pic>
    </p:spTree>
    <p:extLst>
      <p:ext uri="{BB962C8B-B14F-4D97-AF65-F5344CB8AC3E}">
        <p14:creationId xmlns:p14="http://schemas.microsoft.com/office/powerpoint/2010/main" val="13764477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3131049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125035847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9029909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kern="1200" dirty="0" smtClean="0">
                <a:solidFill>
                  <a:prstClr val="white"/>
                </a:solidFill>
                <a:latin typeface="Century Gothic" panose="020B0502020202020204" pitchFamily="34" charset="0"/>
                <a:ea typeface="+mn-ea"/>
                <a:cs typeface="+mn-cs"/>
              </a:rPr>
              <a:t>Acronym</a:t>
            </a:r>
            <a:endParaRPr lang="en-US" sz="4800" kern="1200" dirty="0">
              <a:solidFill>
                <a:prstClr val="white"/>
              </a:solidFill>
              <a:latin typeface="Century Gothic" panose="020B0502020202020204" pitchFamily="34" charset="0"/>
              <a:ea typeface="+mn-ea"/>
              <a:cs typeface="+mn-cs"/>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85282252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kern="1200" dirty="0" smtClean="0">
                <a:solidFill>
                  <a:prstClr val="black"/>
                </a:solidFill>
                <a:latin typeface="Arial" panose="020B0604020202020204" pitchFamily="34" charset="0"/>
                <a:ea typeface="+mn-ea"/>
                <a:cs typeface="Arial" panose="020B0604020202020204" pitchFamily="34" charset="0"/>
              </a:rPr>
              <a:t>National Aeronautics and</a:t>
            </a:r>
          </a:p>
          <a:p>
            <a:pPr algn="r"/>
            <a:r>
              <a:rPr lang="en-US" sz="1050" kern="1200" dirty="0" smtClean="0">
                <a:solidFill>
                  <a:prstClr val="black"/>
                </a:solidFill>
                <a:latin typeface="Arial" panose="020B0604020202020204" pitchFamily="34" charset="0"/>
                <a:ea typeface="+mn-ea"/>
                <a:cs typeface="Arial" panose="020B0604020202020204" pitchFamily="34" charset="0"/>
              </a:rPr>
              <a:t>Space Administration</a:t>
            </a:r>
            <a:endParaRPr lang="en-US" sz="1050" kern="1200" dirty="0">
              <a:solidFill>
                <a:prstClr val="black"/>
              </a:solidFill>
              <a:latin typeface="Arial" panose="020B0604020202020204" pitchFamily="34" charset="0"/>
              <a:ea typeface="+mn-ea"/>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56211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29530068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4"/>
        <p:cNvGrpSpPr/>
        <p:nvPr/>
      </p:nvGrpSpPr>
      <p:grpSpPr>
        <a:xfrm>
          <a:off x="0" y="0"/>
          <a:ext cx="0" cy="0"/>
          <a:chOff x="0" y="0"/>
          <a:chExt cx="0" cy="0"/>
        </a:xfrm>
      </p:grpSpPr>
      <p:sp>
        <p:nvSpPr>
          <p:cNvPr id="15" name="Shape 15"/>
          <p:cNvSpPr/>
          <p:nvPr/>
        </p:nvSpPr>
        <p:spPr>
          <a:xfrm>
            <a:off x="0" y="388648"/>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 name="Shape 1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sp>
        <p:nvSpPr>
          <p:cNvPr id="17" name="Shape 17"/>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8" name="Shape 1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20" name="Shape 20"/>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21" name="Shape 21"/>
          <p:cNvPicPr preferRelativeResize="0"/>
          <p:nvPr/>
        </p:nvPicPr>
        <p:blipFill rotWithShape="1">
          <a:blip r:embed="rId3">
            <a:alphaModFix/>
          </a:blip>
          <a:srcRect/>
          <a:stretch/>
        </p:blipFill>
        <p:spPr>
          <a:xfrm>
            <a:off x="607925" y="190428"/>
            <a:ext cx="1236519" cy="123651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8417333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kern="1200" dirty="0" smtClean="0">
                <a:solidFill>
                  <a:prstClr val="white"/>
                </a:solidFill>
                <a:latin typeface="Century Gothic" panose="020B0502020202020204" pitchFamily="34" charset="0"/>
                <a:ea typeface="+mn-ea"/>
                <a:cs typeface="+mn-cs"/>
              </a:rPr>
              <a:t>Acknowledgements</a:t>
            </a:r>
            <a:endParaRPr lang="en-US" sz="4800" kern="1200" dirty="0">
              <a:solidFill>
                <a:prstClr val="white"/>
              </a:solidFill>
              <a:latin typeface="Century Gothic" panose="020B0502020202020204" pitchFamily="34" charset="0"/>
              <a:ea typeface="+mn-ea"/>
              <a:cs typeface="+mn-cs"/>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7" name="contract info"/>
          <p:cNvSpPr/>
          <p:nvPr userDrawn="1"/>
        </p:nvSpPr>
        <p:spPr>
          <a:xfrm>
            <a:off x="0" y="6477841"/>
            <a:ext cx="12192000" cy="246221"/>
          </a:xfrm>
          <a:prstGeom prst="rect">
            <a:avLst/>
          </a:prstGeom>
        </p:spPr>
        <p:txBody>
          <a:bodyPr wrap="square">
            <a:spAutoFit/>
          </a:bodyPr>
          <a:lstStyle/>
          <a:p>
            <a:pPr algn="ctr">
              <a:buClr>
                <a:prstClr val="black"/>
              </a:buClr>
              <a:buSzPct val="25000"/>
            </a:pPr>
            <a:r>
              <a:rPr lang="en-US" sz="1000" i="1" kern="1200" dirty="0">
                <a:solidFill>
                  <a:srgbClr val="E7E6E6">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kern="1200" dirty="0" smtClean="0">
                <a:solidFill>
                  <a:srgbClr val="E7E6E6">
                    <a:lumMod val="50000"/>
                  </a:srgbClr>
                </a:solidFill>
                <a:latin typeface="Arial" panose="020B0604020202020204" pitchFamily="34" charset="0"/>
                <a:ea typeface="Questrial"/>
                <a:cs typeface="Arial" panose="020B0604020202020204" pitchFamily="34" charset="0"/>
                <a:sym typeface="Questrial"/>
              </a:rPr>
              <a:t>through contract </a:t>
            </a:r>
            <a:r>
              <a:rPr lang="en-US" sz="1000" i="1" kern="1200" dirty="0">
                <a:solidFill>
                  <a:srgbClr val="E7E6E6">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373021582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7"/>
            <a:ext cx="1236519" cy="1236519"/>
          </a:xfrm>
          <a:prstGeom prst="rect">
            <a:avLst/>
          </a:prstGeom>
        </p:spPr>
      </p:pic>
    </p:spTree>
    <p:extLst>
      <p:ext uri="{BB962C8B-B14F-4D97-AF65-F5344CB8AC3E}">
        <p14:creationId xmlns:p14="http://schemas.microsoft.com/office/powerpoint/2010/main" val="42943839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222233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38310726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417408553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prstClr val="white"/>
              </a:solidFill>
            </a:endParaRPr>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kern="1200" dirty="0" smtClean="0">
                <a:solidFill>
                  <a:prstClr val="white"/>
                </a:solidFill>
                <a:latin typeface="Century Gothic" panose="020B0502020202020204" pitchFamily="34" charset="0"/>
                <a:ea typeface="+mn-ea"/>
                <a:cs typeface="+mn-cs"/>
              </a:rPr>
              <a:t>Acronym</a:t>
            </a:r>
            <a:endParaRPr lang="en-US" sz="4800" kern="1200" dirty="0">
              <a:solidFill>
                <a:prstClr val="white"/>
              </a:solidFill>
              <a:latin typeface="Century Gothic" panose="020B0502020202020204" pitchFamily="34" charset="0"/>
              <a:ea typeface="+mn-ea"/>
              <a:cs typeface="+mn-cs"/>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smtClean="0">
                <a:solidFill>
                  <a:prstClr val="white"/>
                </a:solidFill>
              </a:rPr>
              <a:t>             </a:t>
            </a:r>
            <a:endParaRPr lang="en-US" sz="1800" kern="1200" dirty="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8784570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694943" y="1676400"/>
            <a:ext cx="4791455" cy="478028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4" name="Shape 24"/>
          <p:cNvSpPr>
            <a:spLocks noGrp="1"/>
          </p:cNvSpPr>
          <p:nvPr>
            <p:ph type="pic" idx="2"/>
          </p:nvPr>
        </p:nvSpPr>
        <p:spPr>
          <a:xfrm>
            <a:off x="6096000" y="1228721"/>
            <a:ext cx="6096000" cy="5629277"/>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3"/>
          </p:nvPr>
        </p:nvSpPr>
        <p:spPr>
          <a:xfrm>
            <a:off x="6096000" y="6456680"/>
            <a:ext cx="2657855"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6" name="Shape 26"/>
          <p:cNvSpPr/>
          <p:nvPr/>
        </p:nvSpPr>
        <p:spPr>
          <a:xfrm>
            <a:off x="0" y="388648"/>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7" name="Shape 27"/>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28" name="Shape 28"/>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29" name="Shape 29"/>
          <p:cNvPicPr preferRelativeResize="0"/>
          <p:nvPr/>
        </p:nvPicPr>
        <p:blipFill rotWithShape="1">
          <a:blip r:embed="rId3">
            <a:alphaModFix/>
          </a:blip>
          <a:srcRect/>
          <a:stretch/>
        </p:blipFill>
        <p:spPr>
          <a:xfrm>
            <a:off x="10323425" y="190427"/>
            <a:ext cx="1236519" cy="12365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Slide">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2">
            <a:alphaModFix/>
          </a:blip>
          <a:srcRect/>
          <a:stretch/>
        </p:blipFill>
        <p:spPr>
          <a:xfrm>
            <a:off x="0" y="6750907"/>
            <a:ext cx="12192000" cy="1070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9"/>
        <p:cNvGrpSpPr/>
        <p:nvPr/>
      </p:nvGrpSpPr>
      <p:grpSpPr>
        <a:xfrm>
          <a:off x="0" y="0"/>
          <a:ext cx="0" cy="0"/>
          <a:chOff x="0" y="0"/>
          <a:chExt cx="0" cy="0"/>
        </a:xfrm>
      </p:grpSpPr>
      <p:sp>
        <p:nvSpPr>
          <p:cNvPr id="60" name="Shape 60"/>
          <p:cNvSpPr/>
          <p:nvPr/>
        </p:nvSpPr>
        <p:spPr>
          <a:xfrm>
            <a:off x="0" y="388648"/>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1" name="Shape 61"/>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sp>
        <p:nvSpPr>
          <p:cNvPr id="62" name="Shape 62"/>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65" name="Shape 65"/>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66" name="Shape 66"/>
          <p:cNvPicPr preferRelativeResize="0"/>
          <p:nvPr/>
        </p:nvPicPr>
        <p:blipFill rotWithShape="1">
          <a:blip r:embed="rId3">
            <a:alphaModFix/>
          </a:blip>
          <a:srcRect/>
          <a:stretch/>
        </p:blipFill>
        <p:spPr>
          <a:xfrm>
            <a:off x="607925" y="190428"/>
            <a:ext cx="1236519" cy="12365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7"/>
        <p:cNvGrpSpPr/>
        <p:nvPr/>
      </p:nvGrpSpPr>
      <p:grpSpPr>
        <a:xfrm>
          <a:off x="0" y="0"/>
          <a:ext cx="0" cy="0"/>
          <a:chOff x="0" y="0"/>
          <a:chExt cx="0" cy="0"/>
        </a:xfrm>
      </p:grpSpPr>
      <p:sp>
        <p:nvSpPr>
          <p:cNvPr id="68" name="Shape 68"/>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body" idx="1"/>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EAA24A"/>
              </a:buClr>
              <a:buFont typeface="Arial"/>
              <a:buNone/>
              <a:defRPr sz="4800" b="1" i="0" u="none" strike="noStrike" cap="none">
                <a:solidFill>
                  <a:srgbClr val="EAA24A"/>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cxnSp>
        <p:nvCxnSpPr>
          <p:cNvPr id="72" name="Shape 72"/>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73" name="Shape 73"/>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999744" y="2255519"/>
            <a:ext cx="10204703"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7F7F7F"/>
              </a:buClr>
              <a:buFont typeface="Arial"/>
              <a:buNone/>
              <a:defRPr sz="48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3" name="Shape 83"/>
          <p:cNvSpPr/>
          <p:nvPr/>
        </p:nvSpPr>
        <p:spPr>
          <a:xfrm>
            <a:off x="0" y="388648"/>
            <a:ext cx="12192000" cy="840075"/>
          </a:xfrm>
          <a:prstGeom prst="rect">
            <a:avLst/>
          </a:prstGeom>
          <a:solidFill>
            <a:srgbClr val="EAA24A"/>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4" name="Shape 8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chemeClr val="lt1"/>
                </a:solidFill>
                <a:latin typeface="Questrial"/>
                <a:ea typeface="Questrial"/>
                <a:cs typeface="Questrial"/>
                <a:sym typeface="Questrial"/>
              </a:rPr>
              <a:t>Acronym</a:t>
            </a:r>
          </a:p>
        </p:txBody>
      </p:sp>
      <p:sp>
        <p:nvSpPr>
          <p:cNvPr id="85" name="Shape 8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86" name="Shape 86"/>
          <p:cNvPicPr preferRelativeResize="0"/>
          <p:nvPr/>
        </p:nvPicPr>
        <p:blipFill rotWithShape="1">
          <a:blip r:embed="rId2">
            <a:alphaModFix/>
          </a:blip>
          <a:srcRect/>
          <a:stretch/>
        </p:blipFill>
        <p:spPr>
          <a:xfrm>
            <a:off x="0" y="6750907"/>
            <a:ext cx="12192000" cy="107094"/>
          </a:xfrm>
          <a:prstGeom prst="rect">
            <a:avLst/>
          </a:prstGeom>
          <a:noFill/>
          <a:ln>
            <a:noFill/>
          </a:ln>
        </p:spPr>
      </p:pic>
      <p:pic>
        <p:nvPicPr>
          <p:cNvPr id="87" name="Shape 87"/>
          <p:cNvPicPr preferRelativeResize="0"/>
          <p:nvPr/>
        </p:nvPicPr>
        <p:blipFill rotWithShape="1">
          <a:blip r:embed="rId3">
            <a:alphaModFix/>
          </a:blip>
          <a:srcRect/>
          <a:stretch/>
        </p:blipFill>
        <p:spPr>
          <a:xfrm>
            <a:off x="607925" y="190428"/>
            <a:ext cx="1236519" cy="123651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
        <p:nvSpPr>
          <p:cNvPr id="11" name="contract info"/>
          <p:cNvSpPr/>
          <p:nvPr userDrawn="1"/>
        </p:nvSpPr>
        <p:spPr>
          <a:xfrm>
            <a:off x="0" y="6566241"/>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6672724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kern="1200" dirty="0" smtClean="0">
                <a:solidFill>
                  <a:prstClr val="black"/>
                </a:solidFill>
                <a:latin typeface="Arial" panose="020B0604020202020204" pitchFamily="34" charset="0"/>
                <a:ea typeface="+mn-ea"/>
                <a:cs typeface="Arial" panose="020B0604020202020204" pitchFamily="34" charset="0"/>
              </a:rPr>
              <a:t>National Aeronautics and</a:t>
            </a:r>
          </a:p>
          <a:p>
            <a:pPr algn="r"/>
            <a:r>
              <a:rPr lang="en-US" sz="1050" kern="1200" dirty="0" smtClean="0">
                <a:solidFill>
                  <a:prstClr val="black"/>
                </a:solidFill>
                <a:latin typeface="Arial" panose="020B0604020202020204" pitchFamily="34" charset="0"/>
                <a:ea typeface="+mn-ea"/>
                <a:cs typeface="Arial" panose="020B0604020202020204" pitchFamily="34" charset="0"/>
              </a:rPr>
              <a:t>Space Administration</a:t>
            </a:r>
            <a:endParaRPr lang="en-US" sz="1050" kern="1200" dirty="0">
              <a:solidFill>
                <a:prstClr val="black"/>
              </a:solidFill>
              <a:latin typeface="Arial" panose="020B0604020202020204" pitchFamily="34" charset="0"/>
              <a:ea typeface="+mn-ea"/>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62545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6" r:id="rId6"/>
    <p:sldLayoutId id="2147483658"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304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69836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tif"/></Relationships>
</file>

<file path=ppt/slides/_rels/slide1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ti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7.png"/><Relationship Id="rId10" Type="http://schemas.openxmlformats.org/officeDocument/2006/relationships/image" Target="../media/image41.jpeg"/><Relationship Id="rId4" Type="http://schemas.microsoft.com/office/2007/relationships/hdphoto" Target="../media/hdphoto1.wdp"/><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625" t="17041" r="5747" b="16695"/>
          <a:stretch/>
        </p:blipFill>
        <p:spPr>
          <a:xfrm>
            <a:off x="3662459" y="0"/>
            <a:ext cx="4277928" cy="4139116"/>
          </a:xfrm>
          <a:prstGeom prst="rect">
            <a:avLst/>
          </a:prstGeom>
          <a:ln>
            <a:noFill/>
          </a:ln>
        </p:spPr>
      </p:pic>
      <p:pic>
        <p:nvPicPr>
          <p:cNvPr id="95" name="Shape 95"/>
          <p:cNvPicPr preferRelativeResize="0"/>
          <p:nvPr/>
        </p:nvPicPr>
        <p:blipFill rotWithShape="1">
          <a:blip r:embed="rId4">
            <a:alphaModFix/>
          </a:blip>
          <a:srcRect/>
          <a:stretch/>
        </p:blipFill>
        <p:spPr>
          <a:xfrm>
            <a:off x="-188313" y="-56875"/>
            <a:ext cx="8134273" cy="6927575"/>
          </a:xfrm>
          <a:prstGeom prst="rect">
            <a:avLst/>
          </a:prstGeom>
          <a:noFill/>
          <a:ln>
            <a:noFill/>
          </a:ln>
        </p:spPr>
      </p:pic>
      <p:sp>
        <p:nvSpPr>
          <p:cNvPr id="96" name="Shape 96"/>
          <p:cNvSpPr txBox="1"/>
          <p:nvPr/>
        </p:nvSpPr>
        <p:spPr>
          <a:xfrm>
            <a:off x="748038" y="3767907"/>
            <a:ext cx="6261569" cy="1192789"/>
          </a:xfrm>
          <a:prstGeom prst="rect">
            <a:avLst/>
          </a:prstGeom>
          <a:noFill/>
          <a:ln>
            <a:noFill/>
          </a:ln>
        </p:spPr>
        <p:txBody>
          <a:bodyPr lIns="91425" tIns="45700" rIns="91425" bIns="45700" anchor="t" anchorCtr="0">
            <a:noAutofit/>
          </a:bodyPr>
          <a:lstStyle/>
          <a:p>
            <a:pPr marL="0" marR="0" lvl="0" indent="-69850" algn="ctr" rtl="0">
              <a:lnSpc>
                <a:spcPct val="80000"/>
              </a:lnSpc>
              <a:spcBef>
                <a:spcPts val="0"/>
              </a:spcBef>
              <a:buClr>
                <a:schemeClr val="dk1"/>
              </a:buClr>
              <a:buSzPct val="50000"/>
              <a:buFont typeface="Arial"/>
              <a:buNone/>
            </a:pPr>
            <a:r>
              <a:rPr lang="en-US" sz="2200" dirty="0">
                <a:solidFill>
                  <a:schemeClr val="lt1"/>
                </a:solidFill>
                <a:latin typeface="Century Gothic" panose="020B0502020202020204" pitchFamily="34" charset="0"/>
                <a:ea typeface="Questrial"/>
                <a:cs typeface="Questrial"/>
                <a:sym typeface="Questrial"/>
              </a:rPr>
              <a:t>Monitoring and Forecasting Shifting Climate and Land Change Impacts in </a:t>
            </a:r>
            <a:r>
              <a:rPr lang="en-US" sz="2200" dirty="0" err="1">
                <a:solidFill>
                  <a:schemeClr val="lt1"/>
                </a:solidFill>
                <a:latin typeface="Century Gothic" panose="020B0502020202020204" pitchFamily="34" charset="0"/>
                <a:ea typeface="Questrial"/>
                <a:cs typeface="Questrial"/>
                <a:sym typeface="Questrial"/>
              </a:rPr>
              <a:t>Perú’s</a:t>
            </a:r>
            <a:endParaRPr lang="en-US" sz="2200" dirty="0">
              <a:solidFill>
                <a:schemeClr val="lt1"/>
              </a:solidFill>
              <a:latin typeface="Century Gothic" panose="020B0502020202020204" pitchFamily="34" charset="0"/>
              <a:ea typeface="Questrial"/>
              <a:cs typeface="Questrial"/>
              <a:sym typeface="Questrial"/>
            </a:endParaRPr>
          </a:p>
          <a:p>
            <a:pPr marL="0" marR="0" lvl="0" indent="-69850" algn="ctr" rtl="0">
              <a:lnSpc>
                <a:spcPct val="80000"/>
              </a:lnSpc>
              <a:spcBef>
                <a:spcPts val="0"/>
              </a:spcBef>
              <a:buClr>
                <a:schemeClr val="dk1"/>
              </a:buClr>
              <a:buSzPct val="50000"/>
              <a:buFont typeface="Arial"/>
              <a:buNone/>
            </a:pPr>
            <a:r>
              <a:rPr lang="en-US" sz="2200" dirty="0" err="1">
                <a:solidFill>
                  <a:schemeClr val="lt1"/>
                </a:solidFill>
                <a:latin typeface="Century Gothic" panose="020B0502020202020204" pitchFamily="34" charset="0"/>
                <a:ea typeface="Questrial"/>
                <a:cs typeface="Questrial"/>
                <a:sym typeface="Questrial"/>
              </a:rPr>
              <a:t>Parque</a:t>
            </a:r>
            <a:r>
              <a:rPr lang="en-US" sz="2200" dirty="0">
                <a:solidFill>
                  <a:schemeClr val="lt1"/>
                </a:solidFill>
                <a:latin typeface="Century Gothic" panose="020B0502020202020204" pitchFamily="34" charset="0"/>
                <a:ea typeface="Questrial"/>
                <a:cs typeface="Questrial"/>
                <a:sym typeface="Questrial"/>
              </a:rPr>
              <a:t> de la Papa for Enhanced Agricultural Management</a:t>
            </a:r>
          </a:p>
          <a:p>
            <a:pPr marL="0" marR="0" lvl="0" indent="0" algn="ctr" rtl="0">
              <a:lnSpc>
                <a:spcPct val="80000"/>
              </a:lnSpc>
              <a:spcBef>
                <a:spcPts val="0"/>
              </a:spcBef>
              <a:buClr>
                <a:schemeClr val="lt1"/>
              </a:buClr>
              <a:buFont typeface="Questrial"/>
              <a:buNone/>
            </a:pPr>
            <a:endParaRPr sz="2160" cap="all" dirty="0">
              <a:solidFill>
                <a:schemeClr val="lt1"/>
              </a:solidFill>
              <a:latin typeface="Questrial"/>
              <a:ea typeface="Questrial"/>
              <a:cs typeface="Questrial"/>
              <a:sym typeface="Questrial"/>
            </a:endParaRPr>
          </a:p>
        </p:txBody>
      </p:sp>
      <p:sp>
        <p:nvSpPr>
          <p:cNvPr id="97" name="Shape 97"/>
          <p:cNvSpPr txBox="1"/>
          <p:nvPr/>
        </p:nvSpPr>
        <p:spPr>
          <a:xfrm>
            <a:off x="1917281" y="3165527"/>
            <a:ext cx="4305670"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cap="all" dirty="0" err="1">
                <a:solidFill>
                  <a:schemeClr val="lt1"/>
                </a:solidFill>
                <a:latin typeface="Century Gothic" panose="020B0502020202020204" pitchFamily="34" charset="0"/>
                <a:ea typeface="Questrial"/>
                <a:cs typeface="Questrial"/>
                <a:sym typeface="Questrial"/>
              </a:rPr>
              <a:t>Perú</a:t>
            </a:r>
            <a:r>
              <a:rPr lang="en-US" sz="2800" b="1" cap="all" dirty="0">
                <a:solidFill>
                  <a:schemeClr val="lt1"/>
                </a:solidFill>
                <a:latin typeface="Century Gothic" panose="020B0502020202020204" pitchFamily="34" charset="0"/>
                <a:ea typeface="Questrial"/>
                <a:cs typeface="Questrial"/>
                <a:sym typeface="Questrial"/>
              </a:rPr>
              <a:t> Climate </a:t>
            </a:r>
            <a:r>
              <a:rPr lang="en-US" sz="2800" b="1" dirty="0">
                <a:solidFill>
                  <a:schemeClr val="lt1"/>
                </a:solidFill>
                <a:latin typeface="Century Gothic" panose="020B0502020202020204" pitchFamily="34" charset="0"/>
                <a:ea typeface="Questrial"/>
                <a:cs typeface="Questrial"/>
                <a:sym typeface="Questrial"/>
              </a:rPr>
              <a:t>III</a:t>
            </a:r>
          </a:p>
        </p:txBody>
      </p:sp>
      <p:sp>
        <p:nvSpPr>
          <p:cNvPr id="98" name="Shape 98"/>
          <p:cNvSpPr txBox="1"/>
          <p:nvPr/>
        </p:nvSpPr>
        <p:spPr>
          <a:xfrm>
            <a:off x="8704612" y="3330323"/>
            <a:ext cx="3487386" cy="538745"/>
          </a:xfrm>
          <a:prstGeom prst="rect">
            <a:avLst/>
          </a:prstGeom>
          <a:noFill/>
          <a:ln>
            <a:noFill/>
          </a:ln>
        </p:spPr>
        <p:txBody>
          <a:bodyPr lIns="91425" tIns="45700" rIns="91425" bIns="45700" anchor="t" anchorCtr="0">
            <a:noAutofit/>
          </a:bodyPr>
          <a:lstStyle/>
          <a:p>
            <a:pPr marL="0" marR="0" lvl="0" indent="0" rtl="0">
              <a:lnSpc>
                <a:spcPct val="70000"/>
              </a:lnSpc>
              <a:spcBef>
                <a:spcPts val="0"/>
              </a:spcBef>
              <a:buClr>
                <a:srgbClr val="757070"/>
              </a:buClr>
              <a:buSzPct val="25000"/>
              <a:buFont typeface="Arial"/>
              <a:buNone/>
            </a:pPr>
            <a:r>
              <a:rPr lang="en-US" sz="2400" dirty="0">
                <a:solidFill>
                  <a:schemeClr val="tx2">
                    <a:lumMod val="50000"/>
                  </a:schemeClr>
                </a:solidFill>
                <a:latin typeface="Century Gothic" panose="020B0502020202020204" pitchFamily="34" charset="0"/>
                <a:ea typeface="Questrial"/>
                <a:cs typeface="Questrial"/>
                <a:sym typeface="Questrial"/>
              </a:rPr>
              <a:t>Caren </a:t>
            </a:r>
            <a:r>
              <a:rPr lang="en-US" sz="2400" dirty="0" err="1">
                <a:solidFill>
                  <a:schemeClr val="tx2">
                    <a:lumMod val="50000"/>
                  </a:schemeClr>
                </a:solidFill>
                <a:latin typeface="Century Gothic" panose="020B0502020202020204" pitchFamily="34" charset="0"/>
                <a:ea typeface="Questrial"/>
                <a:cs typeface="Questrial"/>
                <a:sym typeface="Questrial"/>
              </a:rPr>
              <a:t>Remillard</a:t>
            </a:r>
            <a:r>
              <a:rPr lang="en-US" sz="2400" dirty="0">
                <a:solidFill>
                  <a:schemeClr val="tx2">
                    <a:lumMod val="50000"/>
                  </a:schemeClr>
                </a:solidFill>
                <a:latin typeface="Century Gothic" panose="020B0502020202020204" pitchFamily="34" charset="0"/>
                <a:ea typeface="Questrial"/>
                <a:cs typeface="Questrial"/>
                <a:sym typeface="Questrial"/>
              </a:rPr>
              <a:t> </a:t>
            </a:r>
            <a:r>
              <a:rPr lang="en-US" sz="2400" dirty="0" smtClean="0">
                <a:solidFill>
                  <a:schemeClr val="tx2">
                    <a:lumMod val="50000"/>
                  </a:schemeClr>
                </a:solidFill>
                <a:latin typeface="Century Gothic" panose="020B0502020202020204" pitchFamily="34" charset="0"/>
                <a:ea typeface="Questrial"/>
                <a:cs typeface="Questrial"/>
                <a:sym typeface="Questrial"/>
              </a:rPr>
              <a:t>(Project Lead)</a:t>
            </a:r>
          </a:p>
        </p:txBody>
      </p:sp>
      <p:sp>
        <p:nvSpPr>
          <p:cNvPr id="99" name="Shape 99"/>
          <p:cNvSpPr txBox="1"/>
          <p:nvPr/>
        </p:nvSpPr>
        <p:spPr>
          <a:xfrm>
            <a:off x="8704613" y="4045081"/>
            <a:ext cx="3487386" cy="369300"/>
          </a:xfrm>
          <a:prstGeom prst="rect">
            <a:avLst/>
          </a:prstGeom>
          <a:noFill/>
          <a:ln>
            <a:noFill/>
          </a:ln>
        </p:spPr>
        <p:txBody>
          <a:bodyPr lIns="91425" tIns="45700" rIns="91425" bIns="45700" anchor="t" anchorCtr="0">
            <a:noAutofit/>
          </a:bodyPr>
          <a:lstStyle/>
          <a:p>
            <a:pPr marL="0" marR="0" lvl="0" indent="0" rtl="0">
              <a:lnSpc>
                <a:spcPct val="70000"/>
              </a:lnSpc>
              <a:spcBef>
                <a:spcPts val="0"/>
              </a:spcBef>
              <a:buClr>
                <a:srgbClr val="757070"/>
              </a:buClr>
              <a:buSzPct val="25000"/>
              <a:buFont typeface="Arial"/>
              <a:buNone/>
            </a:pPr>
            <a:r>
              <a:rPr lang="en-US" sz="2400" dirty="0" err="1">
                <a:solidFill>
                  <a:schemeClr val="tx2">
                    <a:lumMod val="50000"/>
                  </a:schemeClr>
                </a:solidFill>
                <a:latin typeface="Century Gothic" panose="020B0502020202020204" pitchFamily="34" charset="0"/>
                <a:ea typeface="Questrial"/>
                <a:cs typeface="Questrial"/>
                <a:sym typeface="Questrial"/>
              </a:rPr>
              <a:t>Shirin</a:t>
            </a:r>
            <a:r>
              <a:rPr lang="en-US" sz="2400" dirty="0">
                <a:solidFill>
                  <a:schemeClr val="tx2">
                    <a:lumMod val="50000"/>
                  </a:schemeClr>
                </a:solidFill>
                <a:latin typeface="Century Gothic" panose="020B0502020202020204" pitchFamily="34" charset="0"/>
                <a:ea typeface="Questrial"/>
                <a:cs typeface="Questrial"/>
                <a:sym typeface="Questrial"/>
              </a:rPr>
              <a:t> </a:t>
            </a:r>
            <a:r>
              <a:rPr lang="en-US" sz="2400" dirty="0" err="1">
                <a:solidFill>
                  <a:schemeClr val="tx2">
                    <a:lumMod val="50000"/>
                  </a:schemeClr>
                </a:solidFill>
                <a:latin typeface="Century Gothic" panose="020B0502020202020204" pitchFamily="34" charset="0"/>
                <a:ea typeface="Questrial"/>
                <a:cs typeface="Questrial"/>
                <a:sym typeface="Questrial"/>
              </a:rPr>
              <a:t>Esmaeili</a:t>
            </a:r>
            <a:r>
              <a:rPr lang="en-US" sz="2400" dirty="0">
                <a:solidFill>
                  <a:schemeClr val="tx2">
                    <a:lumMod val="50000"/>
                  </a:schemeClr>
                </a:solidFill>
                <a:latin typeface="Century Gothic" panose="020B0502020202020204" pitchFamily="34" charset="0"/>
                <a:ea typeface="Questrial"/>
                <a:cs typeface="Questrial"/>
                <a:sym typeface="Questrial"/>
              </a:rPr>
              <a:t> </a:t>
            </a:r>
          </a:p>
        </p:txBody>
      </p:sp>
      <p:sp>
        <p:nvSpPr>
          <p:cNvPr id="100" name="Shape 100"/>
          <p:cNvSpPr txBox="1"/>
          <p:nvPr/>
        </p:nvSpPr>
        <p:spPr>
          <a:xfrm>
            <a:off x="8704612" y="4484367"/>
            <a:ext cx="3487387" cy="374700"/>
          </a:xfrm>
          <a:prstGeom prst="rect">
            <a:avLst/>
          </a:prstGeom>
          <a:noFill/>
          <a:ln>
            <a:noFill/>
          </a:ln>
        </p:spPr>
        <p:txBody>
          <a:bodyPr lIns="91425" tIns="45700" rIns="91425" bIns="45700" anchor="t" anchorCtr="0">
            <a:noAutofit/>
          </a:bodyPr>
          <a:lstStyle/>
          <a:p>
            <a:pPr marL="0" marR="0" lvl="0" indent="0" rtl="0">
              <a:lnSpc>
                <a:spcPct val="70000"/>
              </a:lnSpc>
              <a:spcBef>
                <a:spcPts val="0"/>
              </a:spcBef>
              <a:buClr>
                <a:srgbClr val="757070"/>
              </a:buClr>
              <a:buSzPct val="25000"/>
              <a:buFont typeface="Arial"/>
              <a:buNone/>
            </a:pPr>
            <a:r>
              <a:rPr lang="en-US" sz="2400" dirty="0" err="1">
                <a:solidFill>
                  <a:schemeClr val="tx2">
                    <a:lumMod val="50000"/>
                  </a:schemeClr>
                </a:solidFill>
                <a:latin typeface="Century Gothic" panose="020B0502020202020204" pitchFamily="34" charset="0"/>
                <a:ea typeface="Questrial"/>
                <a:cs typeface="Questrial"/>
                <a:sym typeface="Questrial"/>
              </a:rPr>
              <a:t>Dorris</a:t>
            </a:r>
            <a:r>
              <a:rPr lang="en-US" sz="2400" dirty="0">
                <a:solidFill>
                  <a:schemeClr val="tx2">
                    <a:lumMod val="50000"/>
                  </a:schemeClr>
                </a:solidFill>
                <a:latin typeface="Century Gothic" panose="020B0502020202020204" pitchFamily="34" charset="0"/>
                <a:ea typeface="Questrial"/>
                <a:cs typeface="Questrial"/>
                <a:sym typeface="Questrial"/>
              </a:rPr>
              <a:t> Scott</a:t>
            </a:r>
          </a:p>
        </p:txBody>
      </p:sp>
      <p:sp>
        <p:nvSpPr>
          <p:cNvPr id="101" name="Shape 101"/>
          <p:cNvSpPr txBox="1"/>
          <p:nvPr/>
        </p:nvSpPr>
        <p:spPr>
          <a:xfrm>
            <a:off x="8704612" y="4929053"/>
            <a:ext cx="3487387" cy="369300"/>
          </a:xfrm>
          <a:prstGeom prst="rect">
            <a:avLst/>
          </a:prstGeom>
          <a:noFill/>
          <a:ln>
            <a:noFill/>
          </a:ln>
        </p:spPr>
        <p:txBody>
          <a:bodyPr lIns="91425" tIns="45700" rIns="91425" bIns="45700" anchor="t" anchorCtr="0">
            <a:noAutofit/>
          </a:bodyPr>
          <a:lstStyle/>
          <a:p>
            <a:pPr marL="0" marR="0" lvl="0" indent="0" rtl="0">
              <a:lnSpc>
                <a:spcPct val="70000"/>
              </a:lnSpc>
              <a:spcBef>
                <a:spcPts val="0"/>
              </a:spcBef>
              <a:buClr>
                <a:srgbClr val="757070"/>
              </a:buClr>
              <a:buSzPct val="25000"/>
              <a:buFont typeface="Arial"/>
              <a:buNone/>
            </a:pPr>
            <a:r>
              <a:rPr lang="en-US" sz="2400" dirty="0" err="1">
                <a:solidFill>
                  <a:schemeClr val="tx2">
                    <a:lumMod val="50000"/>
                  </a:schemeClr>
                </a:solidFill>
                <a:latin typeface="Century Gothic" panose="020B0502020202020204" pitchFamily="34" charset="0"/>
                <a:ea typeface="Questrial"/>
                <a:cs typeface="Questrial"/>
                <a:sym typeface="Questrial"/>
              </a:rPr>
              <a:t>Parul</a:t>
            </a:r>
            <a:r>
              <a:rPr lang="en-US" sz="2400" dirty="0">
                <a:solidFill>
                  <a:schemeClr val="tx2">
                    <a:lumMod val="50000"/>
                  </a:schemeClr>
                </a:solidFill>
                <a:latin typeface="Century Gothic" panose="020B0502020202020204" pitchFamily="34" charset="0"/>
                <a:ea typeface="Questrial"/>
                <a:cs typeface="Questrial"/>
                <a:sym typeface="Questrial"/>
              </a:rPr>
              <a:t> Singh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0"/>
          <p:cNvSpPr txBox="1"/>
          <p:nvPr/>
        </p:nvSpPr>
        <p:spPr>
          <a:xfrm>
            <a:off x="1219200" y="463548"/>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endParaRPr lang="en-US" sz="4000" dirty="0">
              <a:solidFill>
                <a:schemeClr val="lt1"/>
              </a:solidFill>
              <a:latin typeface="Century Gothic" panose="020B0502020202020204" pitchFamily="34" charset="0"/>
              <a:ea typeface="Questrial"/>
              <a:cs typeface="Questrial"/>
              <a:sym typeface="Quest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978" y="1565018"/>
            <a:ext cx="6330385" cy="4891661"/>
          </a:xfrm>
          <a:prstGeom prst="rect">
            <a:avLst/>
          </a:prstGeom>
        </p:spPr>
      </p:pic>
      <p:sp>
        <p:nvSpPr>
          <p:cNvPr id="11" name="TextBox 10"/>
          <p:cNvSpPr txBox="1"/>
          <p:nvPr/>
        </p:nvSpPr>
        <p:spPr>
          <a:xfrm>
            <a:off x="2821403" y="1256215"/>
            <a:ext cx="6549194" cy="707886"/>
          </a:xfrm>
          <a:prstGeom prst="rect">
            <a:avLst/>
          </a:prstGeom>
          <a:noFill/>
        </p:spPr>
        <p:txBody>
          <a:bodyPr wrap="square" rtlCol="0">
            <a:spAutoFit/>
          </a:bodyPr>
          <a:lstStyle/>
          <a:p>
            <a:pPr algn="ctr"/>
            <a:r>
              <a:rPr lang="en-US" sz="2000" dirty="0" smtClean="0">
                <a:latin typeface="Century Gothic" panose="020B0502020202020204" pitchFamily="34" charset="0"/>
              </a:rPr>
              <a:t>El Niño Years Average Temperature from 1973-2015 in </a:t>
            </a:r>
            <a:r>
              <a:rPr lang="en-US" sz="2000" dirty="0" err="1" smtClean="0">
                <a:latin typeface="Century Gothic" panose="020B0502020202020204" pitchFamily="34" charset="0"/>
              </a:rPr>
              <a:t>Parque</a:t>
            </a:r>
            <a:r>
              <a:rPr lang="en-US" sz="2000" dirty="0" smtClean="0">
                <a:latin typeface="Century Gothic" panose="020B0502020202020204" pitchFamily="34" charset="0"/>
              </a:rPr>
              <a:t> de la Papa, Peru </a:t>
            </a:r>
            <a:endParaRPr lang="en-US" sz="2000" dirty="0">
              <a:latin typeface="Century Gothic" panose="020B0502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0208" y="4540858"/>
            <a:ext cx="1611593" cy="191582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113" y="5773629"/>
            <a:ext cx="281295" cy="588962"/>
          </a:xfrm>
          <a:prstGeom prst="rect">
            <a:avLst/>
          </a:prstGeom>
        </p:spPr>
      </p:pic>
      <p:sp>
        <p:nvSpPr>
          <p:cNvPr id="14" name="Rectangle 13"/>
          <p:cNvSpPr/>
          <p:nvPr/>
        </p:nvSpPr>
        <p:spPr>
          <a:xfrm>
            <a:off x="10627120" y="6116370"/>
            <a:ext cx="622286" cy="246221"/>
          </a:xfrm>
          <a:prstGeom prst="rect">
            <a:avLst/>
          </a:prstGeom>
        </p:spPr>
        <p:txBody>
          <a:bodyPr wrap="none">
            <a:spAutoFit/>
          </a:bodyPr>
          <a:lstStyle/>
          <a:p>
            <a:r>
              <a:rPr lang="en-US" sz="1000" dirty="0" smtClean="0">
                <a:latin typeface="Century Gothic" panose="020B0502020202020204" pitchFamily="34" charset="0"/>
              </a:rPr>
              <a:t>2.2 </a:t>
            </a:r>
            <a:r>
              <a:rPr lang="en-US" sz="1000" dirty="0">
                <a:latin typeface="Century Gothic" panose="020B0502020202020204" pitchFamily="34" charset="0"/>
              </a:rPr>
              <a:t>° </a:t>
            </a:r>
            <a:r>
              <a:rPr lang="en-US" sz="1000" dirty="0" smtClean="0">
                <a:latin typeface="Century Gothic" panose="020B0502020202020204" pitchFamily="34" charset="0"/>
              </a:rPr>
              <a:t>C </a:t>
            </a:r>
            <a:endParaRPr lang="en-US" sz="1000" dirty="0">
              <a:latin typeface="Century Gothic" panose="020B0502020202020204" pitchFamily="34" charset="0"/>
            </a:endParaRPr>
          </a:p>
        </p:txBody>
      </p:sp>
      <p:sp>
        <p:nvSpPr>
          <p:cNvPr id="15" name="Rectangle 14"/>
          <p:cNvSpPr/>
          <p:nvPr/>
        </p:nvSpPr>
        <p:spPr>
          <a:xfrm>
            <a:off x="10587781" y="4685881"/>
            <a:ext cx="657552" cy="246221"/>
          </a:xfrm>
          <a:prstGeom prst="rect">
            <a:avLst/>
          </a:prstGeom>
        </p:spPr>
        <p:txBody>
          <a:bodyPr wrap="none">
            <a:spAutoFit/>
          </a:bodyPr>
          <a:lstStyle/>
          <a:p>
            <a:r>
              <a:rPr lang="en-US" sz="1000" dirty="0" smtClean="0">
                <a:latin typeface="Century Gothic" panose="020B0502020202020204" pitchFamily="34" charset="0"/>
              </a:rPr>
              <a:t>14.4 </a:t>
            </a:r>
            <a:r>
              <a:rPr lang="en-US" sz="1000" dirty="0">
                <a:latin typeface="Century Gothic" panose="020B0502020202020204" pitchFamily="34" charset="0"/>
              </a:rPr>
              <a:t>° </a:t>
            </a:r>
            <a:r>
              <a:rPr lang="en-US" sz="1000" dirty="0" smtClean="0">
                <a:latin typeface="Century Gothic" panose="020B0502020202020204" pitchFamily="34" charset="0"/>
              </a:rPr>
              <a:t>C</a:t>
            </a:r>
            <a:endParaRPr lang="en-US" sz="1000" dirty="0">
              <a:latin typeface="Century Gothic" panose="020B0502020202020204" pitchFamily="34" charset="0"/>
            </a:endParaRPr>
          </a:p>
        </p:txBody>
      </p:sp>
      <p:sp>
        <p:nvSpPr>
          <p:cNvPr id="16" name="TextBox 15"/>
          <p:cNvSpPr txBox="1"/>
          <p:nvPr/>
        </p:nvSpPr>
        <p:spPr>
          <a:xfrm>
            <a:off x="3122613" y="3082014"/>
            <a:ext cx="922922" cy="230832"/>
          </a:xfrm>
          <a:prstGeom prst="rect">
            <a:avLst/>
          </a:prstGeom>
          <a:noFill/>
        </p:spPr>
        <p:txBody>
          <a:bodyPr wrap="square" rtlCol="0">
            <a:spAutoFit/>
          </a:bodyPr>
          <a:lstStyle/>
          <a:p>
            <a:r>
              <a:rPr lang="en-US" sz="900" dirty="0" smtClean="0">
                <a:latin typeface="Century Gothic" panose="020B0502020202020204" pitchFamily="34" charset="0"/>
              </a:rPr>
              <a:t>January </a:t>
            </a:r>
            <a:endParaRPr lang="en-US" sz="900" dirty="0">
              <a:latin typeface="Century Gothic" panose="020B0502020202020204" pitchFamily="34" charset="0"/>
            </a:endParaRPr>
          </a:p>
        </p:txBody>
      </p:sp>
      <p:sp>
        <p:nvSpPr>
          <p:cNvPr id="18" name="TextBox 17"/>
          <p:cNvSpPr txBox="1"/>
          <p:nvPr/>
        </p:nvSpPr>
        <p:spPr>
          <a:xfrm>
            <a:off x="6036259" y="3096946"/>
            <a:ext cx="922922" cy="230832"/>
          </a:xfrm>
          <a:prstGeom prst="rect">
            <a:avLst/>
          </a:prstGeom>
          <a:noFill/>
        </p:spPr>
        <p:txBody>
          <a:bodyPr wrap="square" rtlCol="0">
            <a:spAutoFit/>
          </a:bodyPr>
          <a:lstStyle/>
          <a:p>
            <a:r>
              <a:rPr lang="en-US" sz="900" dirty="0" smtClean="0">
                <a:latin typeface="Century Gothic" panose="020B0502020202020204" pitchFamily="34" charset="0"/>
              </a:rPr>
              <a:t>March</a:t>
            </a:r>
            <a:endParaRPr lang="en-US" sz="900" dirty="0">
              <a:latin typeface="Century Gothic" panose="020B0502020202020204" pitchFamily="34" charset="0"/>
            </a:endParaRPr>
          </a:p>
        </p:txBody>
      </p:sp>
      <p:sp>
        <p:nvSpPr>
          <p:cNvPr id="19" name="TextBox 18"/>
          <p:cNvSpPr txBox="1"/>
          <p:nvPr/>
        </p:nvSpPr>
        <p:spPr>
          <a:xfrm>
            <a:off x="4646613" y="3091818"/>
            <a:ext cx="922922" cy="230832"/>
          </a:xfrm>
          <a:prstGeom prst="rect">
            <a:avLst/>
          </a:prstGeom>
          <a:noFill/>
        </p:spPr>
        <p:txBody>
          <a:bodyPr wrap="square" rtlCol="0">
            <a:spAutoFit/>
          </a:bodyPr>
          <a:lstStyle/>
          <a:p>
            <a:r>
              <a:rPr lang="en-US" sz="900" dirty="0" smtClean="0">
                <a:latin typeface="Century Gothic" panose="020B0502020202020204" pitchFamily="34" charset="0"/>
              </a:rPr>
              <a:t>February</a:t>
            </a:r>
            <a:endParaRPr lang="en-US" sz="900" dirty="0">
              <a:latin typeface="Century Gothic" panose="020B0502020202020204" pitchFamily="34" charset="0"/>
            </a:endParaRPr>
          </a:p>
        </p:txBody>
      </p:sp>
      <p:sp>
        <p:nvSpPr>
          <p:cNvPr id="20" name="TextBox 19"/>
          <p:cNvSpPr txBox="1"/>
          <p:nvPr/>
        </p:nvSpPr>
        <p:spPr>
          <a:xfrm>
            <a:off x="7425905" y="3099611"/>
            <a:ext cx="922922" cy="230832"/>
          </a:xfrm>
          <a:prstGeom prst="rect">
            <a:avLst/>
          </a:prstGeom>
          <a:noFill/>
        </p:spPr>
        <p:txBody>
          <a:bodyPr wrap="square" rtlCol="0">
            <a:spAutoFit/>
          </a:bodyPr>
          <a:lstStyle/>
          <a:p>
            <a:r>
              <a:rPr lang="en-US" sz="900" dirty="0" smtClean="0">
                <a:latin typeface="Century Gothic" panose="020B0502020202020204" pitchFamily="34" charset="0"/>
              </a:rPr>
              <a:t>April</a:t>
            </a:r>
            <a:endParaRPr lang="en-US" sz="900" dirty="0">
              <a:latin typeface="Century Gothic" panose="020B0502020202020204" pitchFamily="34" charset="0"/>
            </a:endParaRPr>
          </a:p>
        </p:txBody>
      </p:sp>
      <p:sp>
        <p:nvSpPr>
          <p:cNvPr id="21" name="TextBox 20"/>
          <p:cNvSpPr txBox="1"/>
          <p:nvPr/>
        </p:nvSpPr>
        <p:spPr>
          <a:xfrm>
            <a:off x="4547103" y="4243422"/>
            <a:ext cx="922922" cy="230832"/>
          </a:xfrm>
          <a:prstGeom prst="rect">
            <a:avLst/>
          </a:prstGeom>
          <a:noFill/>
        </p:spPr>
        <p:txBody>
          <a:bodyPr wrap="square" rtlCol="0">
            <a:spAutoFit/>
          </a:bodyPr>
          <a:lstStyle/>
          <a:p>
            <a:r>
              <a:rPr lang="en-US" sz="900" dirty="0" smtClean="0">
                <a:latin typeface="Century Gothic" panose="020B0502020202020204" pitchFamily="34" charset="0"/>
              </a:rPr>
              <a:t>June</a:t>
            </a:r>
            <a:endParaRPr lang="en-US" sz="900" dirty="0">
              <a:latin typeface="Century Gothic" panose="020B0502020202020204" pitchFamily="34" charset="0"/>
            </a:endParaRPr>
          </a:p>
        </p:txBody>
      </p:sp>
      <p:sp>
        <p:nvSpPr>
          <p:cNvPr id="22" name="TextBox 21"/>
          <p:cNvSpPr txBox="1"/>
          <p:nvPr/>
        </p:nvSpPr>
        <p:spPr>
          <a:xfrm>
            <a:off x="3122613" y="4243422"/>
            <a:ext cx="922922" cy="230832"/>
          </a:xfrm>
          <a:prstGeom prst="rect">
            <a:avLst/>
          </a:prstGeom>
          <a:noFill/>
        </p:spPr>
        <p:txBody>
          <a:bodyPr wrap="square" rtlCol="0">
            <a:spAutoFit/>
          </a:bodyPr>
          <a:lstStyle/>
          <a:p>
            <a:r>
              <a:rPr lang="en-US" sz="900" dirty="0" smtClean="0">
                <a:latin typeface="Century Gothic" panose="020B0502020202020204" pitchFamily="34" charset="0"/>
              </a:rPr>
              <a:t>May</a:t>
            </a:r>
            <a:endParaRPr lang="en-US" sz="900" dirty="0">
              <a:latin typeface="Century Gothic" panose="020B0502020202020204" pitchFamily="34" charset="0"/>
            </a:endParaRPr>
          </a:p>
        </p:txBody>
      </p:sp>
      <p:sp>
        <p:nvSpPr>
          <p:cNvPr id="23" name="TextBox 22"/>
          <p:cNvSpPr txBox="1"/>
          <p:nvPr/>
        </p:nvSpPr>
        <p:spPr>
          <a:xfrm>
            <a:off x="4547103" y="5509121"/>
            <a:ext cx="922922" cy="230832"/>
          </a:xfrm>
          <a:prstGeom prst="rect">
            <a:avLst/>
          </a:prstGeom>
          <a:noFill/>
        </p:spPr>
        <p:txBody>
          <a:bodyPr wrap="square" rtlCol="0">
            <a:spAutoFit/>
          </a:bodyPr>
          <a:lstStyle/>
          <a:p>
            <a:r>
              <a:rPr lang="en-US" sz="900" dirty="0" smtClean="0">
                <a:latin typeface="Century Gothic" panose="020B0502020202020204" pitchFamily="34" charset="0"/>
              </a:rPr>
              <a:t>October</a:t>
            </a:r>
            <a:endParaRPr lang="en-US" sz="900" dirty="0">
              <a:latin typeface="Century Gothic" panose="020B0502020202020204" pitchFamily="34" charset="0"/>
            </a:endParaRPr>
          </a:p>
        </p:txBody>
      </p:sp>
      <p:sp>
        <p:nvSpPr>
          <p:cNvPr id="24" name="TextBox 23"/>
          <p:cNvSpPr txBox="1"/>
          <p:nvPr/>
        </p:nvSpPr>
        <p:spPr>
          <a:xfrm>
            <a:off x="3099346" y="5538818"/>
            <a:ext cx="946189" cy="230832"/>
          </a:xfrm>
          <a:prstGeom prst="rect">
            <a:avLst/>
          </a:prstGeom>
          <a:noFill/>
        </p:spPr>
        <p:txBody>
          <a:bodyPr wrap="square" rtlCol="0">
            <a:spAutoFit/>
          </a:bodyPr>
          <a:lstStyle/>
          <a:p>
            <a:r>
              <a:rPr lang="en-US" sz="900" dirty="0" smtClean="0">
                <a:latin typeface="Century Gothic" panose="020B0502020202020204" pitchFamily="34" charset="0"/>
              </a:rPr>
              <a:t>September</a:t>
            </a:r>
            <a:endParaRPr lang="en-US" sz="900" dirty="0">
              <a:latin typeface="Century Gothic" panose="020B0502020202020204" pitchFamily="34" charset="0"/>
            </a:endParaRPr>
          </a:p>
        </p:txBody>
      </p:sp>
      <p:sp>
        <p:nvSpPr>
          <p:cNvPr id="25" name="TextBox 24"/>
          <p:cNvSpPr txBox="1"/>
          <p:nvPr/>
        </p:nvSpPr>
        <p:spPr>
          <a:xfrm>
            <a:off x="6022474" y="5539831"/>
            <a:ext cx="922922" cy="230832"/>
          </a:xfrm>
          <a:prstGeom prst="rect">
            <a:avLst/>
          </a:prstGeom>
          <a:noFill/>
        </p:spPr>
        <p:txBody>
          <a:bodyPr wrap="square" rtlCol="0">
            <a:spAutoFit/>
          </a:bodyPr>
          <a:lstStyle/>
          <a:p>
            <a:r>
              <a:rPr lang="en-US" sz="900" dirty="0" smtClean="0">
                <a:latin typeface="Century Gothic" panose="020B0502020202020204" pitchFamily="34" charset="0"/>
              </a:rPr>
              <a:t>November</a:t>
            </a:r>
            <a:endParaRPr lang="en-US" sz="900" dirty="0">
              <a:latin typeface="Century Gothic" panose="020B0502020202020204" pitchFamily="34" charset="0"/>
            </a:endParaRPr>
          </a:p>
        </p:txBody>
      </p:sp>
      <p:sp>
        <p:nvSpPr>
          <p:cNvPr id="26" name="TextBox 25"/>
          <p:cNvSpPr txBox="1"/>
          <p:nvPr/>
        </p:nvSpPr>
        <p:spPr>
          <a:xfrm>
            <a:off x="7421646" y="5542796"/>
            <a:ext cx="922922" cy="230832"/>
          </a:xfrm>
          <a:prstGeom prst="rect">
            <a:avLst/>
          </a:prstGeom>
          <a:noFill/>
        </p:spPr>
        <p:txBody>
          <a:bodyPr wrap="square" rtlCol="0">
            <a:spAutoFit/>
          </a:bodyPr>
          <a:lstStyle/>
          <a:p>
            <a:r>
              <a:rPr lang="en-US" sz="900" dirty="0" smtClean="0">
                <a:latin typeface="Century Gothic" panose="020B0502020202020204" pitchFamily="34" charset="0"/>
              </a:rPr>
              <a:t>December</a:t>
            </a:r>
            <a:endParaRPr lang="en-US" sz="900" dirty="0">
              <a:latin typeface="Century Gothic" panose="020B0502020202020204" pitchFamily="34" charset="0"/>
            </a:endParaRPr>
          </a:p>
        </p:txBody>
      </p:sp>
      <p:sp>
        <p:nvSpPr>
          <p:cNvPr id="27" name="TextBox 26"/>
          <p:cNvSpPr txBox="1"/>
          <p:nvPr/>
        </p:nvSpPr>
        <p:spPr>
          <a:xfrm>
            <a:off x="6022474" y="4289122"/>
            <a:ext cx="922922" cy="230832"/>
          </a:xfrm>
          <a:prstGeom prst="rect">
            <a:avLst/>
          </a:prstGeom>
          <a:noFill/>
        </p:spPr>
        <p:txBody>
          <a:bodyPr wrap="square" rtlCol="0">
            <a:spAutoFit/>
          </a:bodyPr>
          <a:lstStyle/>
          <a:p>
            <a:r>
              <a:rPr lang="en-US" sz="900" dirty="0" smtClean="0">
                <a:latin typeface="Century Gothic" panose="020B0502020202020204" pitchFamily="34" charset="0"/>
              </a:rPr>
              <a:t>July</a:t>
            </a:r>
            <a:endParaRPr lang="en-US" sz="900" dirty="0">
              <a:latin typeface="Century Gothic" panose="020B0502020202020204" pitchFamily="34" charset="0"/>
            </a:endParaRPr>
          </a:p>
        </p:txBody>
      </p:sp>
      <p:sp>
        <p:nvSpPr>
          <p:cNvPr id="28" name="TextBox 27"/>
          <p:cNvSpPr txBox="1"/>
          <p:nvPr/>
        </p:nvSpPr>
        <p:spPr>
          <a:xfrm>
            <a:off x="7421646" y="4290830"/>
            <a:ext cx="922922" cy="230832"/>
          </a:xfrm>
          <a:prstGeom prst="rect">
            <a:avLst/>
          </a:prstGeom>
          <a:noFill/>
        </p:spPr>
        <p:txBody>
          <a:bodyPr wrap="square" rtlCol="0">
            <a:spAutoFit/>
          </a:bodyPr>
          <a:lstStyle/>
          <a:p>
            <a:r>
              <a:rPr lang="en-US" sz="900" dirty="0" smtClean="0">
                <a:latin typeface="Century Gothic" panose="020B0502020202020204" pitchFamily="34" charset="0"/>
              </a:rPr>
              <a:t>August</a:t>
            </a:r>
            <a:endParaRPr lang="en-US" sz="900" dirty="0">
              <a:latin typeface="Century Gothic" panose="020B0502020202020204" pitchFamily="34" charset="0"/>
            </a:endParaRPr>
          </a:p>
        </p:txBody>
      </p:sp>
    </p:spTree>
    <p:extLst>
      <p:ext uri="{BB962C8B-B14F-4D97-AF65-F5344CB8AC3E}">
        <p14:creationId xmlns:p14="http://schemas.microsoft.com/office/powerpoint/2010/main" val="1100634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0"/>
          <p:cNvSpPr txBox="1"/>
          <p:nvPr/>
        </p:nvSpPr>
        <p:spPr>
          <a:xfrm>
            <a:off x="1219200" y="463548"/>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endParaRPr lang="en-US" sz="4000" dirty="0">
              <a:solidFill>
                <a:schemeClr val="lt1"/>
              </a:solidFill>
              <a:latin typeface="Century Gothic" panose="020B0502020202020204" pitchFamily="34" charset="0"/>
              <a:ea typeface="Questrial"/>
              <a:cs typeface="Questrial"/>
              <a:sym typeface="Quest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978" y="1565019"/>
            <a:ext cx="6330385" cy="4891661"/>
          </a:xfrm>
          <a:prstGeom prst="rect">
            <a:avLst/>
          </a:prstGeom>
        </p:spPr>
      </p:pic>
      <p:sp>
        <p:nvSpPr>
          <p:cNvPr id="11" name="TextBox 10"/>
          <p:cNvSpPr txBox="1"/>
          <p:nvPr/>
        </p:nvSpPr>
        <p:spPr>
          <a:xfrm>
            <a:off x="2477502" y="1256215"/>
            <a:ext cx="7236997" cy="707886"/>
          </a:xfrm>
          <a:prstGeom prst="rect">
            <a:avLst/>
          </a:prstGeom>
          <a:noFill/>
        </p:spPr>
        <p:txBody>
          <a:bodyPr wrap="square" rtlCol="0">
            <a:spAutoFit/>
          </a:bodyPr>
          <a:lstStyle/>
          <a:p>
            <a:pPr algn="ctr"/>
            <a:r>
              <a:rPr lang="en-US" sz="2000" dirty="0" smtClean="0">
                <a:latin typeface="Century Gothic" panose="020B0502020202020204" pitchFamily="34" charset="0"/>
              </a:rPr>
              <a:t>Non El Niño Years Average Temperature from 1973-2015 in </a:t>
            </a:r>
            <a:r>
              <a:rPr lang="en-US" sz="2000" dirty="0" err="1" smtClean="0">
                <a:latin typeface="Century Gothic" panose="020B0502020202020204" pitchFamily="34" charset="0"/>
              </a:rPr>
              <a:t>Parque</a:t>
            </a:r>
            <a:r>
              <a:rPr lang="en-US" sz="2000" dirty="0" smtClean="0">
                <a:latin typeface="Century Gothic" panose="020B0502020202020204" pitchFamily="34" charset="0"/>
              </a:rPr>
              <a:t> de la Papa, Peru </a:t>
            </a:r>
            <a:endParaRPr lang="en-US" sz="2000" dirty="0">
              <a:latin typeface="Century Gothic" panose="020B0502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0208" y="4540858"/>
            <a:ext cx="1611593" cy="19158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113" y="5773629"/>
            <a:ext cx="281295" cy="588962"/>
          </a:xfrm>
          <a:prstGeom prst="rect">
            <a:avLst/>
          </a:prstGeom>
        </p:spPr>
      </p:pic>
      <p:sp>
        <p:nvSpPr>
          <p:cNvPr id="12" name="Rectangle 11"/>
          <p:cNvSpPr/>
          <p:nvPr/>
        </p:nvSpPr>
        <p:spPr>
          <a:xfrm>
            <a:off x="10627120" y="6116370"/>
            <a:ext cx="622286" cy="246221"/>
          </a:xfrm>
          <a:prstGeom prst="rect">
            <a:avLst/>
          </a:prstGeom>
        </p:spPr>
        <p:txBody>
          <a:bodyPr wrap="none">
            <a:spAutoFit/>
          </a:bodyPr>
          <a:lstStyle/>
          <a:p>
            <a:r>
              <a:rPr lang="en-US" sz="1000" dirty="0" smtClean="0">
                <a:latin typeface="Century Gothic" panose="020B0502020202020204" pitchFamily="34" charset="0"/>
              </a:rPr>
              <a:t>2.2 </a:t>
            </a:r>
            <a:r>
              <a:rPr lang="en-US" sz="1000" dirty="0">
                <a:latin typeface="Century Gothic" panose="020B0502020202020204" pitchFamily="34" charset="0"/>
              </a:rPr>
              <a:t>° </a:t>
            </a:r>
            <a:r>
              <a:rPr lang="en-US" sz="1000" dirty="0" smtClean="0">
                <a:latin typeface="Century Gothic" panose="020B0502020202020204" pitchFamily="34" charset="0"/>
              </a:rPr>
              <a:t>C </a:t>
            </a:r>
            <a:endParaRPr lang="en-US" sz="1000" dirty="0">
              <a:latin typeface="Century Gothic" panose="020B0502020202020204" pitchFamily="34" charset="0"/>
            </a:endParaRPr>
          </a:p>
        </p:txBody>
      </p:sp>
      <p:sp>
        <p:nvSpPr>
          <p:cNvPr id="13" name="Rectangle 12"/>
          <p:cNvSpPr/>
          <p:nvPr/>
        </p:nvSpPr>
        <p:spPr>
          <a:xfrm>
            <a:off x="10587781" y="4685881"/>
            <a:ext cx="657552" cy="246221"/>
          </a:xfrm>
          <a:prstGeom prst="rect">
            <a:avLst/>
          </a:prstGeom>
        </p:spPr>
        <p:txBody>
          <a:bodyPr wrap="none">
            <a:spAutoFit/>
          </a:bodyPr>
          <a:lstStyle/>
          <a:p>
            <a:r>
              <a:rPr lang="en-US" sz="1000" dirty="0" smtClean="0">
                <a:latin typeface="Century Gothic" panose="020B0502020202020204" pitchFamily="34" charset="0"/>
              </a:rPr>
              <a:t>14.4 </a:t>
            </a:r>
            <a:r>
              <a:rPr lang="en-US" sz="1000" dirty="0">
                <a:latin typeface="Century Gothic" panose="020B0502020202020204" pitchFamily="34" charset="0"/>
              </a:rPr>
              <a:t>° </a:t>
            </a:r>
            <a:r>
              <a:rPr lang="en-US" sz="1000" dirty="0" smtClean="0">
                <a:latin typeface="Century Gothic" panose="020B0502020202020204" pitchFamily="34" charset="0"/>
              </a:rPr>
              <a:t>C</a:t>
            </a:r>
            <a:endParaRPr lang="en-US" sz="1000" dirty="0">
              <a:latin typeface="Century Gothic" panose="020B0502020202020204" pitchFamily="34" charset="0"/>
            </a:endParaRPr>
          </a:p>
        </p:txBody>
      </p:sp>
      <p:sp>
        <p:nvSpPr>
          <p:cNvPr id="14" name="TextBox 13"/>
          <p:cNvSpPr txBox="1"/>
          <p:nvPr/>
        </p:nvSpPr>
        <p:spPr>
          <a:xfrm>
            <a:off x="3122613" y="3082014"/>
            <a:ext cx="922922" cy="230832"/>
          </a:xfrm>
          <a:prstGeom prst="rect">
            <a:avLst/>
          </a:prstGeom>
          <a:noFill/>
        </p:spPr>
        <p:txBody>
          <a:bodyPr wrap="square" rtlCol="0">
            <a:spAutoFit/>
          </a:bodyPr>
          <a:lstStyle/>
          <a:p>
            <a:r>
              <a:rPr lang="en-US" sz="900" dirty="0" smtClean="0">
                <a:latin typeface="Century Gothic" panose="020B0502020202020204" pitchFamily="34" charset="0"/>
              </a:rPr>
              <a:t>January </a:t>
            </a:r>
            <a:endParaRPr lang="en-US" sz="900" dirty="0">
              <a:latin typeface="Century Gothic" panose="020B0502020202020204" pitchFamily="34" charset="0"/>
            </a:endParaRPr>
          </a:p>
        </p:txBody>
      </p:sp>
      <p:sp>
        <p:nvSpPr>
          <p:cNvPr id="15" name="TextBox 14"/>
          <p:cNvSpPr txBox="1"/>
          <p:nvPr/>
        </p:nvSpPr>
        <p:spPr>
          <a:xfrm>
            <a:off x="6036259" y="3096946"/>
            <a:ext cx="922922" cy="230832"/>
          </a:xfrm>
          <a:prstGeom prst="rect">
            <a:avLst/>
          </a:prstGeom>
          <a:noFill/>
        </p:spPr>
        <p:txBody>
          <a:bodyPr wrap="square" rtlCol="0">
            <a:spAutoFit/>
          </a:bodyPr>
          <a:lstStyle/>
          <a:p>
            <a:r>
              <a:rPr lang="en-US" sz="900" dirty="0" smtClean="0">
                <a:latin typeface="Century Gothic" panose="020B0502020202020204" pitchFamily="34" charset="0"/>
              </a:rPr>
              <a:t>March</a:t>
            </a:r>
            <a:endParaRPr lang="en-US" sz="900" dirty="0">
              <a:latin typeface="Century Gothic" panose="020B0502020202020204" pitchFamily="34" charset="0"/>
            </a:endParaRPr>
          </a:p>
        </p:txBody>
      </p:sp>
      <p:sp>
        <p:nvSpPr>
          <p:cNvPr id="16" name="TextBox 15"/>
          <p:cNvSpPr txBox="1"/>
          <p:nvPr/>
        </p:nvSpPr>
        <p:spPr>
          <a:xfrm>
            <a:off x="4646613" y="3091818"/>
            <a:ext cx="922922" cy="230832"/>
          </a:xfrm>
          <a:prstGeom prst="rect">
            <a:avLst/>
          </a:prstGeom>
          <a:noFill/>
        </p:spPr>
        <p:txBody>
          <a:bodyPr wrap="square" rtlCol="0">
            <a:spAutoFit/>
          </a:bodyPr>
          <a:lstStyle/>
          <a:p>
            <a:r>
              <a:rPr lang="en-US" sz="900" dirty="0" smtClean="0">
                <a:latin typeface="Century Gothic" panose="020B0502020202020204" pitchFamily="34" charset="0"/>
              </a:rPr>
              <a:t>February</a:t>
            </a:r>
            <a:endParaRPr lang="en-US" sz="900" dirty="0">
              <a:latin typeface="Century Gothic" panose="020B0502020202020204" pitchFamily="34" charset="0"/>
            </a:endParaRPr>
          </a:p>
        </p:txBody>
      </p:sp>
      <p:sp>
        <p:nvSpPr>
          <p:cNvPr id="17" name="TextBox 16"/>
          <p:cNvSpPr txBox="1"/>
          <p:nvPr/>
        </p:nvSpPr>
        <p:spPr>
          <a:xfrm>
            <a:off x="7425905" y="3099611"/>
            <a:ext cx="922922" cy="230832"/>
          </a:xfrm>
          <a:prstGeom prst="rect">
            <a:avLst/>
          </a:prstGeom>
          <a:noFill/>
        </p:spPr>
        <p:txBody>
          <a:bodyPr wrap="square" rtlCol="0">
            <a:spAutoFit/>
          </a:bodyPr>
          <a:lstStyle/>
          <a:p>
            <a:r>
              <a:rPr lang="en-US" sz="900" dirty="0" smtClean="0">
                <a:latin typeface="Century Gothic" panose="020B0502020202020204" pitchFamily="34" charset="0"/>
              </a:rPr>
              <a:t>April</a:t>
            </a:r>
            <a:endParaRPr lang="en-US" sz="900" dirty="0">
              <a:latin typeface="Century Gothic" panose="020B0502020202020204" pitchFamily="34" charset="0"/>
            </a:endParaRPr>
          </a:p>
        </p:txBody>
      </p:sp>
      <p:sp>
        <p:nvSpPr>
          <p:cNvPr id="18" name="TextBox 17"/>
          <p:cNvSpPr txBox="1"/>
          <p:nvPr/>
        </p:nvSpPr>
        <p:spPr>
          <a:xfrm>
            <a:off x="4547103" y="4243422"/>
            <a:ext cx="922922" cy="230832"/>
          </a:xfrm>
          <a:prstGeom prst="rect">
            <a:avLst/>
          </a:prstGeom>
          <a:noFill/>
        </p:spPr>
        <p:txBody>
          <a:bodyPr wrap="square" rtlCol="0">
            <a:spAutoFit/>
          </a:bodyPr>
          <a:lstStyle/>
          <a:p>
            <a:r>
              <a:rPr lang="en-US" sz="900" dirty="0" smtClean="0">
                <a:latin typeface="Century Gothic" panose="020B0502020202020204" pitchFamily="34" charset="0"/>
              </a:rPr>
              <a:t>June</a:t>
            </a:r>
            <a:endParaRPr lang="en-US" sz="900" dirty="0">
              <a:latin typeface="Century Gothic" panose="020B0502020202020204" pitchFamily="34" charset="0"/>
            </a:endParaRPr>
          </a:p>
        </p:txBody>
      </p:sp>
      <p:sp>
        <p:nvSpPr>
          <p:cNvPr id="19" name="TextBox 18"/>
          <p:cNvSpPr txBox="1"/>
          <p:nvPr/>
        </p:nvSpPr>
        <p:spPr>
          <a:xfrm>
            <a:off x="3122613" y="4243422"/>
            <a:ext cx="922922" cy="230832"/>
          </a:xfrm>
          <a:prstGeom prst="rect">
            <a:avLst/>
          </a:prstGeom>
          <a:noFill/>
        </p:spPr>
        <p:txBody>
          <a:bodyPr wrap="square" rtlCol="0">
            <a:spAutoFit/>
          </a:bodyPr>
          <a:lstStyle/>
          <a:p>
            <a:r>
              <a:rPr lang="en-US" sz="900" dirty="0" smtClean="0">
                <a:latin typeface="Century Gothic" panose="020B0502020202020204" pitchFamily="34" charset="0"/>
              </a:rPr>
              <a:t>May</a:t>
            </a:r>
            <a:endParaRPr lang="en-US" sz="900" dirty="0">
              <a:latin typeface="Century Gothic" panose="020B0502020202020204" pitchFamily="34" charset="0"/>
            </a:endParaRPr>
          </a:p>
        </p:txBody>
      </p:sp>
      <p:sp>
        <p:nvSpPr>
          <p:cNvPr id="20" name="TextBox 19"/>
          <p:cNvSpPr txBox="1"/>
          <p:nvPr/>
        </p:nvSpPr>
        <p:spPr>
          <a:xfrm>
            <a:off x="4547103" y="5509121"/>
            <a:ext cx="922922" cy="230832"/>
          </a:xfrm>
          <a:prstGeom prst="rect">
            <a:avLst/>
          </a:prstGeom>
          <a:noFill/>
        </p:spPr>
        <p:txBody>
          <a:bodyPr wrap="square" rtlCol="0">
            <a:spAutoFit/>
          </a:bodyPr>
          <a:lstStyle/>
          <a:p>
            <a:r>
              <a:rPr lang="en-US" sz="900" dirty="0" smtClean="0">
                <a:latin typeface="Century Gothic" panose="020B0502020202020204" pitchFamily="34" charset="0"/>
              </a:rPr>
              <a:t>October</a:t>
            </a:r>
            <a:endParaRPr lang="en-US" sz="900" dirty="0">
              <a:latin typeface="Century Gothic" panose="020B0502020202020204" pitchFamily="34" charset="0"/>
            </a:endParaRPr>
          </a:p>
        </p:txBody>
      </p:sp>
      <p:sp>
        <p:nvSpPr>
          <p:cNvPr id="21" name="TextBox 20"/>
          <p:cNvSpPr txBox="1"/>
          <p:nvPr/>
        </p:nvSpPr>
        <p:spPr>
          <a:xfrm>
            <a:off x="3099346" y="5538818"/>
            <a:ext cx="946189" cy="230832"/>
          </a:xfrm>
          <a:prstGeom prst="rect">
            <a:avLst/>
          </a:prstGeom>
          <a:noFill/>
        </p:spPr>
        <p:txBody>
          <a:bodyPr wrap="square" rtlCol="0">
            <a:spAutoFit/>
          </a:bodyPr>
          <a:lstStyle/>
          <a:p>
            <a:r>
              <a:rPr lang="en-US" sz="900" dirty="0" smtClean="0">
                <a:latin typeface="Century Gothic" panose="020B0502020202020204" pitchFamily="34" charset="0"/>
              </a:rPr>
              <a:t>September</a:t>
            </a:r>
            <a:endParaRPr lang="en-US" sz="900" dirty="0">
              <a:latin typeface="Century Gothic" panose="020B0502020202020204" pitchFamily="34" charset="0"/>
            </a:endParaRPr>
          </a:p>
        </p:txBody>
      </p:sp>
      <p:sp>
        <p:nvSpPr>
          <p:cNvPr id="22" name="TextBox 21"/>
          <p:cNvSpPr txBox="1"/>
          <p:nvPr/>
        </p:nvSpPr>
        <p:spPr>
          <a:xfrm>
            <a:off x="6022474" y="5539831"/>
            <a:ext cx="922922" cy="230832"/>
          </a:xfrm>
          <a:prstGeom prst="rect">
            <a:avLst/>
          </a:prstGeom>
          <a:noFill/>
        </p:spPr>
        <p:txBody>
          <a:bodyPr wrap="square" rtlCol="0">
            <a:spAutoFit/>
          </a:bodyPr>
          <a:lstStyle/>
          <a:p>
            <a:r>
              <a:rPr lang="en-US" sz="900" dirty="0" smtClean="0">
                <a:latin typeface="Century Gothic" panose="020B0502020202020204" pitchFamily="34" charset="0"/>
              </a:rPr>
              <a:t>November</a:t>
            </a:r>
            <a:endParaRPr lang="en-US" sz="900" dirty="0">
              <a:latin typeface="Century Gothic" panose="020B0502020202020204" pitchFamily="34" charset="0"/>
            </a:endParaRPr>
          </a:p>
        </p:txBody>
      </p:sp>
      <p:sp>
        <p:nvSpPr>
          <p:cNvPr id="23" name="TextBox 22"/>
          <p:cNvSpPr txBox="1"/>
          <p:nvPr/>
        </p:nvSpPr>
        <p:spPr>
          <a:xfrm>
            <a:off x="7421646" y="5542796"/>
            <a:ext cx="922922" cy="230832"/>
          </a:xfrm>
          <a:prstGeom prst="rect">
            <a:avLst/>
          </a:prstGeom>
          <a:noFill/>
        </p:spPr>
        <p:txBody>
          <a:bodyPr wrap="square" rtlCol="0">
            <a:spAutoFit/>
          </a:bodyPr>
          <a:lstStyle/>
          <a:p>
            <a:r>
              <a:rPr lang="en-US" sz="900" dirty="0" smtClean="0">
                <a:latin typeface="Century Gothic" panose="020B0502020202020204" pitchFamily="34" charset="0"/>
              </a:rPr>
              <a:t>December</a:t>
            </a:r>
            <a:endParaRPr lang="en-US" sz="900" dirty="0">
              <a:latin typeface="Century Gothic" panose="020B0502020202020204" pitchFamily="34" charset="0"/>
            </a:endParaRPr>
          </a:p>
        </p:txBody>
      </p:sp>
      <p:sp>
        <p:nvSpPr>
          <p:cNvPr id="24" name="TextBox 23"/>
          <p:cNvSpPr txBox="1"/>
          <p:nvPr/>
        </p:nvSpPr>
        <p:spPr>
          <a:xfrm>
            <a:off x="6022474" y="4289122"/>
            <a:ext cx="922922" cy="230832"/>
          </a:xfrm>
          <a:prstGeom prst="rect">
            <a:avLst/>
          </a:prstGeom>
          <a:noFill/>
        </p:spPr>
        <p:txBody>
          <a:bodyPr wrap="square" rtlCol="0">
            <a:spAutoFit/>
          </a:bodyPr>
          <a:lstStyle/>
          <a:p>
            <a:r>
              <a:rPr lang="en-US" sz="900" dirty="0" smtClean="0">
                <a:latin typeface="Century Gothic" panose="020B0502020202020204" pitchFamily="34" charset="0"/>
              </a:rPr>
              <a:t>July</a:t>
            </a:r>
            <a:endParaRPr lang="en-US" sz="900" dirty="0">
              <a:latin typeface="Century Gothic" panose="020B0502020202020204" pitchFamily="34" charset="0"/>
            </a:endParaRPr>
          </a:p>
        </p:txBody>
      </p:sp>
      <p:sp>
        <p:nvSpPr>
          <p:cNvPr id="25" name="TextBox 24"/>
          <p:cNvSpPr txBox="1"/>
          <p:nvPr/>
        </p:nvSpPr>
        <p:spPr>
          <a:xfrm>
            <a:off x="7421646" y="4290830"/>
            <a:ext cx="922922" cy="230832"/>
          </a:xfrm>
          <a:prstGeom prst="rect">
            <a:avLst/>
          </a:prstGeom>
          <a:noFill/>
        </p:spPr>
        <p:txBody>
          <a:bodyPr wrap="square" rtlCol="0">
            <a:spAutoFit/>
          </a:bodyPr>
          <a:lstStyle/>
          <a:p>
            <a:r>
              <a:rPr lang="en-US" sz="900" dirty="0" smtClean="0">
                <a:latin typeface="Century Gothic" panose="020B0502020202020204" pitchFamily="34" charset="0"/>
              </a:rPr>
              <a:t>August</a:t>
            </a:r>
            <a:endParaRPr lang="en-US" sz="900" dirty="0">
              <a:latin typeface="Century Gothic" panose="020B0502020202020204" pitchFamily="34" charset="0"/>
            </a:endParaRPr>
          </a:p>
        </p:txBody>
      </p:sp>
    </p:spTree>
    <p:extLst>
      <p:ext uri="{BB962C8B-B14F-4D97-AF65-F5344CB8AC3E}">
        <p14:creationId xmlns:p14="http://schemas.microsoft.com/office/powerpoint/2010/main" val="4216508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761805394"/>
              </p:ext>
            </p:extLst>
          </p:nvPr>
        </p:nvGraphicFramePr>
        <p:xfrm>
          <a:off x="873779" y="1349830"/>
          <a:ext cx="10461878" cy="52248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1313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traight Connector 3"/>
          <p:cNvSpPr/>
          <p:nvPr/>
        </p:nvSpPr>
        <p:spPr>
          <a:xfrm rot="3631191">
            <a:off x="3968613" y="4846955"/>
            <a:ext cx="840844" cy="66093"/>
          </a:xfrm>
          <a:custGeom>
            <a:avLst/>
            <a:gdLst/>
            <a:ahLst/>
            <a:cxnLst/>
            <a:rect l="0" t="0" r="0" b="0"/>
            <a:pathLst>
              <a:path>
                <a:moveTo>
                  <a:pt x="0" y="33046"/>
                </a:moveTo>
                <a:lnTo>
                  <a:pt x="1086807"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5" name="Straight Connector 4"/>
          <p:cNvSpPr/>
          <p:nvPr/>
        </p:nvSpPr>
        <p:spPr>
          <a:xfrm rot="1219280">
            <a:off x="4671286" y="4407836"/>
            <a:ext cx="1298931" cy="305932"/>
          </a:xfrm>
          <a:custGeom>
            <a:avLst/>
            <a:gdLst/>
            <a:ahLst/>
            <a:cxnLst/>
            <a:rect l="0" t="0" r="0" b="0"/>
            <a:pathLst>
              <a:path>
                <a:moveTo>
                  <a:pt x="0" y="33046"/>
                </a:moveTo>
                <a:lnTo>
                  <a:pt x="770313"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6" name="Straight Connector 5"/>
          <p:cNvSpPr/>
          <p:nvPr/>
        </p:nvSpPr>
        <p:spPr>
          <a:xfrm rot="20473440">
            <a:off x="4441168" y="3518634"/>
            <a:ext cx="674357" cy="66093"/>
          </a:xfrm>
          <a:custGeom>
            <a:avLst/>
            <a:gdLst/>
            <a:ahLst/>
            <a:cxnLst/>
            <a:rect l="0" t="0" r="0" b="0"/>
            <a:pathLst>
              <a:path>
                <a:moveTo>
                  <a:pt x="0" y="33046"/>
                </a:moveTo>
                <a:lnTo>
                  <a:pt x="951391"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7" name="Straight Connector 6"/>
          <p:cNvSpPr/>
          <p:nvPr/>
        </p:nvSpPr>
        <p:spPr>
          <a:xfrm rot="17849774">
            <a:off x="3943931" y="2861144"/>
            <a:ext cx="778879" cy="66093"/>
          </a:xfrm>
          <a:custGeom>
            <a:avLst/>
            <a:gdLst/>
            <a:ahLst/>
            <a:cxnLst/>
            <a:rect l="0" t="0" r="0" b="0"/>
            <a:pathLst>
              <a:path>
                <a:moveTo>
                  <a:pt x="0" y="33046"/>
                </a:moveTo>
                <a:lnTo>
                  <a:pt x="1054921"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8" name="Oval 27"/>
          <p:cNvSpPr/>
          <p:nvPr/>
        </p:nvSpPr>
        <p:spPr>
          <a:xfrm>
            <a:off x="2841487" y="3065888"/>
            <a:ext cx="1991753" cy="1895574"/>
          </a:xfrm>
          <a:prstGeom prst="ellipse">
            <a:avLst/>
          </a:prstGeom>
          <a:solidFill>
            <a:srgbClr val="EA7845"/>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9" name="TextBox 28"/>
          <p:cNvSpPr txBox="1"/>
          <p:nvPr/>
        </p:nvSpPr>
        <p:spPr>
          <a:xfrm>
            <a:off x="3022544" y="3675753"/>
            <a:ext cx="1582733" cy="707886"/>
          </a:xfrm>
          <a:prstGeom prst="rect">
            <a:avLst/>
          </a:prstGeom>
          <a:noFill/>
        </p:spPr>
        <p:txBody>
          <a:bodyPr wrap="square" rtlCol="0">
            <a:spAutoFit/>
          </a:bodyPr>
          <a:lstStyle/>
          <a:p>
            <a:pPr algn="ctr"/>
            <a:r>
              <a:rPr lang="en-US" sz="2000" b="1" dirty="0" smtClean="0">
                <a:solidFill>
                  <a:schemeClr val="bg1"/>
                </a:solidFill>
                <a:latin typeface="Century Gothic" panose="020B0502020202020204" pitchFamily="34" charset="0"/>
              </a:rPr>
              <a:t>Data </a:t>
            </a:r>
          </a:p>
          <a:p>
            <a:pPr algn="ctr"/>
            <a:r>
              <a:rPr lang="en-US" sz="2000" b="1" dirty="0" smtClean="0">
                <a:solidFill>
                  <a:schemeClr val="bg1"/>
                </a:solidFill>
                <a:latin typeface="Century Gothic" panose="020B0502020202020204" pitchFamily="34" charset="0"/>
              </a:rPr>
              <a:t>Analysis</a:t>
            </a:r>
            <a:endParaRPr lang="en-US" sz="2000" b="1" dirty="0">
              <a:solidFill>
                <a:schemeClr val="bg1"/>
              </a:solidFill>
              <a:latin typeface="Century Gothic" panose="020B0502020202020204" pitchFamily="34" charset="0"/>
            </a:endParaRPr>
          </a:p>
        </p:txBody>
      </p:sp>
      <p:grpSp>
        <p:nvGrpSpPr>
          <p:cNvPr id="30" name="Group 29"/>
          <p:cNvGrpSpPr/>
          <p:nvPr/>
        </p:nvGrpSpPr>
        <p:grpSpPr>
          <a:xfrm>
            <a:off x="5112307" y="2271435"/>
            <a:ext cx="1780915" cy="1609666"/>
            <a:chOff x="2127916" y="2396810"/>
            <a:chExt cx="1304284" cy="1293011"/>
          </a:xfrm>
        </p:grpSpPr>
        <p:sp>
          <p:nvSpPr>
            <p:cNvPr id="31" name="Oval 30"/>
            <p:cNvSpPr/>
            <p:nvPr/>
          </p:nvSpPr>
          <p:spPr>
            <a:xfrm>
              <a:off x="2127916" y="2396810"/>
              <a:ext cx="1304284" cy="1293011"/>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2" name="Oval 11"/>
            <p:cNvSpPr/>
            <p:nvPr/>
          </p:nvSpPr>
          <p:spPr>
            <a:xfrm>
              <a:off x="2318924" y="2586167"/>
              <a:ext cx="922268" cy="914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grpSp>
        <p:nvGrpSpPr>
          <p:cNvPr id="33" name="Group 32"/>
          <p:cNvGrpSpPr/>
          <p:nvPr/>
        </p:nvGrpSpPr>
        <p:grpSpPr>
          <a:xfrm>
            <a:off x="5381697" y="3990491"/>
            <a:ext cx="1717682" cy="1500751"/>
            <a:chOff x="2205843" y="3796186"/>
            <a:chExt cx="1263070" cy="1225232"/>
          </a:xfrm>
        </p:grpSpPr>
        <p:sp>
          <p:nvSpPr>
            <p:cNvPr id="34" name="Oval 33"/>
            <p:cNvSpPr/>
            <p:nvPr/>
          </p:nvSpPr>
          <p:spPr>
            <a:xfrm>
              <a:off x="2205843" y="3796186"/>
              <a:ext cx="1263070" cy="1225232"/>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5" name="Oval 13"/>
            <p:cNvSpPr/>
            <p:nvPr/>
          </p:nvSpPr>
          <p:spPr>
            <a:xfrm>
              <a:off x="2390815" y="3975617"/>
              <a:ext cx="893126" cy="866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26670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grpSp>
        <p:nvGrpSpPr>
          <p:cNvPr id="36" name="Group 35"/>
          <p:cNvGrpSpPr/>
          <p:nvPr/>
        </p:nvGrpSpPr>
        <p:grpSpPr>
          <a:xfrm>
            <a:off x="3983905" y="5113627"/>
            <a:ext cx="1826502" cy="1592806"/>
            <a:chOff x="1329347" y="4982533"/>
            <a:chExt cx="1268466" cy="1215270"/>
          </a:xfrm>
        </p:grpSpPr>
        <p:sp>
          <p:nvSpPr>
            <p:cNvPr id="37" name="Oval 36"/>
            <p:cNvSpPr/>
            <p:nvPr/>
          </p:nvSpPr>
          <p:spPr>
            <a:xfrm>
              <a:off x="1329347" y="4982533"/>
              <a:ext cx="1268466" cy="1215270"/>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8" name="Oval 15"/>
            <p:cNvSpPr/>
            <p:nvPr/>
          </p:nvSpPr>
          <p:spPr>
            <a:xfrm>
              <a:off x="1515110" y="5160505"/>
              <a:ext cx="896940" cy="859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26670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grpSp>
        <p:nvGrpSpPr>
          <p:cNvPr id="46" name="Group 45"/>
          <p:cNvGrpSpPr/>
          <p:nvPr/>
        </p:nvGrpSpPr>
        <p:grpSpPr>
          <a:xfrm>
            <a:off x="3471512" y="1231467"/>
            <a:ext cx="1856161" cy="1689292"/>
            <a:chOff x="2127916" y="2396810"/>
            <a:chExt cx="1304284" cy="1293011"/>
          </a:xfrm>
        </p:grpSpPr>
        <p:sp>
          <p:nvSpPr>
            <p:cNvPr id="47" name="Oval 46"/>
            <p:cNvSpPr/>
            <p:nvPr/>
          </p:nvSpPr>
          <p:spPr>
            <a:xfrm>
              <a:off x="2127916" y="2396810"/>
              <a:ext cx="1304284" cy="1293011"/>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8" name="Oval 11"/>
            <p:cNvSpPr/>
            <p:nvPr/>
          </p:nvSpPr>
          <p:spPr>
            <a:xfrm>
              <a:off x="2318924" y="2586167"/>
              <a:ext cx="922268" cy="914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6400" kern="1200" dirty="0">
                <a:solidFill>
                  <a:srgbClr val="FFFFFF"/>
                </a:solidFill>
                <a:latin typeface="Garamond"/>
                <a:ea typeface="+mn-ea"/>
                <a:cs typeface="+mn-cs"/>
              </a:endParaRPr>
            </a:p>
          </p:txBody>
        </p:sp>
      </p:grpSp>
      <p:sp>
        <p:nvSpPr>
          <p:cNvPr id="49" name="TextBox 48"/>
          <p:cNvSpPr txBox="1"/>
          <p:nvPr/>
        </p:nvSpPr>
        <p:spPr>
          <a:xfrm>
            <a:off x="3394932" y="1752676"/>
            <a:ext cx="2004638"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Unsupervised classification</a:t>
            </a:r>
            <a:endParaRPr lang="en-US" sz="2000" dirty="0">
              <a:solidFill>
                <a:schemeClr val="bg1"/>
              </a:solidFill>
              <a:latin typeface="Century Gothic" panose="020B0502020202020204" pitchFamily="34" charset="0"/>
            </a:endParaRPr>
          </a:p>
        </p:txBody>
      </p:sp>
      <p:sp>
        <p:nvSpPr>
          <p:cNvPr id="50" name="TextBox 49"/>
          <p:cNvSpPr txBox="1"/>
          <p:nvPr/>
        </p:nvSpPr>
        <p:spPr>
          <a:xfrm>
            <a:off x="5009191" y="2805128"/>
            <a:ext cx="1979031" cy="923330"/>
          </a:xfrm>
          <a:prstGeom prst="rect">
            <a:avLst/>
          </a:prstGeom>
          <a:noFill/>
        </p:spPr>
        <p:txBody>
          <a:bodyPr wrap="square" rtlCol="0">
            <a:spAutoFit/>
          </a:bodyPr>
          <a:lstStyle/>
          <a:p>
            <a:pPr algn="ctr" defTabSz="3072384"/>
            <a:r>
              <a:rPr lang="en-US" sz="1800" kern="1200" dirty="0" smtClean="0">
                <a:solidFill>
                  <a:srgbClr val="FFFFFF"/>
                </a:solidFill>
                <a:latin typeface="Century Gothic" panose="020B0502020202020204" pitchFamily="34" charset="0"/>
                <a:ea typeface="+mn-ea"/>
                <a:cs typeface="+mn-cs"/>
              </a:rPr>
              <a:t>Environmental</a:t>
            </a:r>
            <a:br>
              <a:rPr lang="en-US" sz="1800" kern="1200" dirty="0" smtClean="0">
                <a:solidFill>
                  <a:srgbClr val="FFFFFF"/>
                </a:solidFill>
                <a:latin typeface="Century Gothic" panose="020B0502020202020204" pitchFamily="34" charset="0"/>
                <a:ea typeface="+mn-ea"/>
                <a:cs typeface="+mn-cs"/>
              </a:rPr>
            </a:br>
            <a:r>
              <a:rPr lang="en-US" sz="1800" kern="1200" dirty="0" smtClean="0">
                <a:solidFill>
                  <a:srgbClr val="FFFFFF"/>
                </a:solidFill>
                <a:latin typeface="Century Gothic" panose="020B0502020202020204" pitchFamily="34" charset="0"/>
                <a:ea typeface="+mn-ea"/>
                <a:cs typeface="+mn-cs"/>
              </a:rPr>
              <a:t> Lapse </a:t>
            </a:r>
            <a:br>
              <a:rPr lang="en-US" sz="1800" kern="1200" dirty="0" smtClean="0">
                <a:solidFill>
                  <a:srgbClr val="FFFFFF"/>
                </a:solidFill>
                <a:latin typeface="Century Gothic" panose="020B0502020202020204" pitchFamily="34" charset="0"/>
                <a:ea typeface="+mn-ea"/>
                <a:cs typeface="+mn-cs"/>
              </a:rPr>
            </a:br>
            <a:r>
              <a:rPr lang="en-US" sz="1800" kern="1200" dirty="0" smtClean="0">
                <a:solidFill>
                  <a:srgbClr val="FFFFFF"/>
                </a:solidFill>
                <a:latin typeface="Century Gothic" panose="020B0502020202020204" pitchFamily="34" charset="0"/>
                <a:ea typeface="+mn-ea"/>
                <a:cs typeface="+mn-cs"/>
              </a:rPr>
              <a:t>Rate</a:t>
            </a:r>
            <a:endParaRPr lang="en-US" sz="1800" kern="1200" dirty="0">
              <a:solidFill>
                <a:srgbClr val="FFFFFF"/>
              </a:solidFill>
              <a:latin typeface="Century Gothic" panose="020B0502020202020204" pitchFamily="34" charset="0"/>
              <a:ea typeface="+mn-ea"/>
              <a:cs typeface="+mn-cs"/>
            </a:endParaRPr>
          </a:p>
        </p:txBody>
      </p:sp>
      <p:sp>
        <p:nvSpPr>
          <p:cNvPr id="51" name="TextBox 50"/>
          <p:cNvSpPr txBox="1"/>
          <p:nvPr/>
        </p:nvSpPr>
        <p:spPr>
          <a:xfrm>
            <a:off x="5573901" y="4190684"/>
            <a:ext cx="1353312" cy="1015663"/>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Derive slope + elevation</a:t>
            </a:r>
            <a:endParaRPr lang="en-US" sz="2000" dirty="0">
              <a:solidFill>
                <a:schemeClr val="bg1"/>
              </a:solidFill>
              <a:latin typeface="Century Gothic" panose="020B0502020202020204" pitchFamily="34" charset="0"/>
            </a:endParaRPr>
          </a:p>
        </p:txBody>
      </p:sp>
      <p:sp>
        <p:nvSpPr>
          <p:cNvPr id="52" name="TextBox 51"/>
          <p:cNvSpPr txBox="1"/>
          <p:nvPr/>
        </p:nvSpPr>
        <p:spPr>
          <a:xfrm>
            <a:off x="3925642" y="5527974"/>
            <a:ext cx="1943028" cy="707886"/>
          </a:xfrm>
          <a:prstGeom prst="rect">
            <a:avLst/>
          </a:prstGeom>
          <a:noFill/>
        </p:spPr>
        <p:txBody>
          <a:bodyPr wrap="square" rtlCol="0">
            <a:spAutoFit/>
          </a:bodyPr>
          <a:lstStyle/>
          <a:p>
            <a:pPr algn="ctr" defTabSz="3072384"/>
            <a:r>
              <a:rPr lang="en-US" sz="2000" kern="1200" dirty="0" smtClean="0">
                <a:solidFill>
                  <a:srgbClr val="FFFFFF"/>
                </a:solidFill>
                <a:latin typeface="Century Gothic" panose="020B0502020202020204" pitchFamily="34" charset="0"/>
                <a:ea typeface="+mn-ea"/>
                <a:cs typeface="+mn-cs"/>
              </a:rPr>
              <a:t>Soil classification</a:t>
            </a:r>
          </a:p>
        </p:txBody>
      </p:sp>
      <p:sp>
        <p:nvSpPr>
          <p:cNvPr id="68" name="Right Arrow 67"/>
          <p:cNvSpPr/>
          <p:nvPr/>
        </p:nvSpPr>
        <p:spPr>
          <a:xfrm>
            <a:off x="10234105" y="3735158"/>
            <a:ext cx="1890282" cy="1226304"/>
          </a:xfrm>
          <a:prstGeom prst="rightArrow">
            <a:avLst/>
          </a:prstGeom>
          <a:solidFill>
            <a:schemeClr val="tx2">
              <a:lumMod val="50000"/>
            </a:schemeClr>
          </a:solidFill>
          <a:ln>
            <a:noFill/>
          </a:ln>
          <a:effectLst>
            <a:outerShdw blurRad="57150" dist="19050" dir="5400000" algn="ctr" rotWithShape="0">
              <a:srgbClr val="000000">
                <a:alpha val="63000"/>
              </a:srgb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smtClean="0">
              <a:ln>
                <a:noFill/>
              </a:ln>
              <a:solidFill>
                <a:schemeClr val="tx2">
                  <a:lumMod val="50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7952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traight Connector 3"/>
          <p:cNvSpPr/>
          <p:nvPr/>
        </p:nvSpPr>
        <p:spPr>
          <a:xfrm rot="2246765" flipV="1">
            <a:off x="4435550" y="4685860"/>
            <a:ext cx="1425088" cy="359323"/>
          </a:xfrm>
          <a:custGeom>
            <a:avLst/>
            <a:gdLst/>
            <a:ahLst/>
            <a:cxnLst/>
            <a:rect l="0" t="0" r="0" b="0"/>
            <a:pathLst>
              <a:path>
                <a:moveTo>
                  <a:pt x="0" y="33046"/>
                </a:moveTo>
                <a:lnTo>
                  <a:pt x="1086807"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8" name="Straight Connector 3"/>
          <p:cNvSpPr/>
          <p:nvPr/>
        </p:nvSpPr>
        <p:spPr>
          <a:xfrm rot="8783451" flipV="1">
            <a:off x="4174685" y="3331404"/>
            <a:ext cx="1425088" cy="359323"/>
          </a:xfrm>
          <a:custGeom>
            <a:avLst/>
            <a:gdLst/>
            <a:ahLst/>
            <a:cxnLst/>
            <a:rect l="0" t="0" r="0" b="0"/>
            <a:pathLst>
              <a:path>
                <a:moveTo>
                  <a:pt x="0" y="33046"/>
                </a:moveTo>
                <a:lnTo>
                  <a:pt x="1086807"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5" name="TextBox 14"/>
          <p:cNvSpPr txBox="1"/>
          <p:nvPr/>
        </p:nvSpPr>
        <p:spPr>
          <a:xfrm>
            <a:off x="2968133" y="3664939"/>
            <a:ext cx="1428755" cy="1015663"/>
          </a:xfrm>
          <a:prstGeom prst="rect">
            <a:avLst/>
          </a:prstGeom>
          <a:noFill/>
        </p:spPr>
        <p:txBody>
          <a:bodyPr wrap="square" rtlCol="0">
            <a:spAutoFit/>
          </a:bodyPr>
          <a:lstStyle/>
          <a:p>
            <a:pPr algn="ctr" defTabSz="3072384"/>
            <a:r>
              <a:rPr lang="en-US" sz="2000" b="1" kern="1200" dirty="0" smtClean="0">
                <a:solidFill>
                  <a:srgbClr val="FFFFFF"/>
                </a:solidFill>
                <a:latin typeface="Century Gothic" panose="020B0502020202020204" pitchFamily="34" charset="0"/>
                <a:ea typeface="+mn-ea"/>
                <a:cs typeface="+mn-cs"/>
              </a:rPr>
              <a:t>Data </a:t>
            </a:r>
            <a:br>
              <a:rPr lang="en-US" sz="2000" b="1" kern="1200" dirty="0" smtClean="0">
                <a:solidFill>
                  <a:srgbClr val="FFFFFF"/>
                </a:solidFill>
                <a:latin typeface="Century Gothic" panose="020B0502020202020204" pitchFamily="34" charset="0"/>
                <a:ea typeface="+mn-ea"/>
                <a:cs typeface="+mn-cs"/>
              </a:rPr>
            </a:br>
            <a:r>
              <a:rPr lang="en-US" sz="2000" b="1" kern="1200" dirty="0" smtClean="0">
                <a:solidFill>
                  <a:srgbClr val="FFFFFF"/>
                </a:solidFill>
                <a:latin typeface="Century Gothic" panose="020B0502020202020204" pitchFamily="34" charset="0"/>
                <a:ea typeface="+mn-ea"/>
                <a:cs typeface="+mn-cs"/>
              </a:rPr>
              <a:t>Acquisition</a:t>
            </a:r>
            <a:endParaRPr lang="en-US" sz="2000" b="1" kern="1200" dirty="0">
              <a:solidFill>
                <a:srgbClr val="FFFFFF"/>
              </a:solidFill>
              <a:latin typeface="Century Gothic" panose="020B0502020202020204" pitchFamily="34" charset="0"/>
              <a:ea typeface="+mn-ea"/>
              <a:cs typeface="+mn-cs"/>
            </a:endParaRPr>
          </a:p>
        </p:txBody>
      </p:sp>
      <p:cxnSp>
        <p:nvCxnSpPr>
          <p:cNvPr id="19" name="Straight Connector 18"/>
          <p:cNvCxnSpPr/>
          <p:nvPr/>
        </p:nvCxnSpPr>
        <p:spPr>
          <a:xfrm>
            <a:off x="6140236" y="3155485"/>
            <a:ext cx="320616" cy="0"/>
          </a:xfrm>
          <a:prstGeom prst="line">
            <a:avLst/>
          </a:prstGeom>
          <a:noFill/>
          <a:ln w="6350" cap="flat" cmpd="sng" algn="ctr">
            <a:solidFill>
              <a:srgbClr val="2A5F7F"/>
            </a:solidFill>
            <a:prstDash val="solid"/>
            <a:miter lim="800000"/>
          </a:ln>
          <a:effectLst/>
        </p:spPr>
      </p:cxnSp>
      <p:sp>
        <p:nvSpPr>
          <p:cNvPr id="24" name="Oval 23"/>
          <p:cNvSpPr/>
          <p:nvPr/>
        </p:nvSpPr>
        <p:spPr>
          <a:xfrm>
            <a:off x="2841487" y="3065888"/>
            <a:ext cx="1991753" cy="1895574"/>
          </a:xfrm>
          <a:prstGeom prst="ellipse">
            <a:avLst/>
          </a:prstGeom>
          <a:solidFill>
            <a:srgbClr val="EA7845"/>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4" name="TextBox 33"/>
          <p:cNvSpPr txBox="1"/>
          <p:nvPr/>
        </p:nvSpPr>
        <p:spPr>
          <a:xfrm>
            <a:off x="3022544" y="3675753"/>
            <a:ext cx="1582733" cy="707886"/>
          </a:xfrm>
          <a:prstGeom prst="rect">
            <a:avLst/>
          </a:prstGeom>
          <a:noFill/>
        </p:spPr>
        <p:txBody>
          <a:bodyPr wrap="square" rtlCol="0">
            <a:spAutoFit/>
          </a:bodyPr>
          <a:lstStyle/>
          <a:p>
            <a:pPr algn="ctr"/>
            <a:r>
              <a:rPr lang="en-US" sz="2000" b="1" dirty="0" smtClean="0">
                <a:solidFill>
                  <a:schemeClr val="bg1"/>
                </a:solidFill>
                <a:latin typeface="Century Gothic" panose="020B0502020202020204" pitchFamily="34" charset="0"/>
              </a:rPr>
              <a:t>Data </a:t>
            </a:r>
            <a:br>
              <a:rPr lang="en-US" sz="2000" b="1" dirty="0" smtClean="0">
                <a:solidFill>
                  <a:schemeClr val="bg1"/>
                </a:solidFill>
                <a:latin typeface="Century Gothic" panose="020B0502020202020204" pitchFamily="34" charset="0"/>
              </a:rPr>
            </a:b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grpSp>
        <p:nvGrpSpPr>
          <p:cNvPr id="20" name="Group 19"/>
          <p:cNvGrpSpPr/>
          <p:nvPr/>
        </p:nvGrpSpPr>
        <p:grpSpPr>
          <a:xfrm>
            <a:off x="5308423" y="4371288"/>
            <a:ext cx="1780915" cy="1609666"/>
            <a:chOff x="2127916" y="2396810"/>
            <a:chExt cx="1304284" cy="1293011"/>
          </a:xfrm>
        </p:grpSpPr>
        <p:sp>
          <p:nvSpPr>
            <p:cNvPr id="21" name="Oval 20"/>
            <p:cNvSpPr/>
            <p:nvPr/>
          </p:nvSpPr>
          <p:spPr>
            <a:xfrm>
              <a:off x="2127916" y="2396810"/>
              <a:ext cx="1304284" cy="1293011"/>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3" name="Oval 11"/>
            <p:cNvSpPr/>
            <p:nvPr/>
          </p:nvSpPr>
          <p:spPr>
            <a:xfrm>
              <a:off x="2318924" y="2586167"/>
              <a:ext cx="922268" cy="914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sp>
        <p:nvSpPr>
          <p:cNvPr id="18" name="TextBox 17"/>
          <p:cNvSpPr txBox="1"/>
          <p:nvPr/>
        </p:nvSpPr>
        <p:spPr>
          <a:xfrm>
            <a:off x="5404432" y="4848963"/>
            <a:ext cx="1617923" cy="707886"/>
          </a:xfrm>
          <a:prstGeom prst="rect">
            <a:avLst/>
          </a:prstGeom>
          <a:noFill/>
        </p:spPr>
        <p:txBody>
          <a:bodyPr wrap="square" rtlCol="0">
            <a:spAutoFit/>
          </a:bodyPr>
          <a:lstStyle/>
          <a:p>
            <a:pPr algn="ctr" defTabSz="3072384"/>
            <a:r>
              <a:rPr lang="en-US" sz="2000" kern="1200" dirty="0" smtClean="0">
                <a:solidFill>
                  <a:srgbClr val="FFFFFF"/>
                </a:solidFill>
                <a:latin typeface="Century Gothic" panose="020B0502020202020204" pitchFamily="34" charset="0"/>
                <a:ea typeface="+mn-ea"/>
                <a:cs typeface="+mn-cs"/>
              </a:rPr>
              <a:t>Risk Assessment</a:t>
            </a:r>
            <a:endParaRPr lang="en-US" sz="2000" kern="1200" dirty="0">
              <a:solidFill>
                <a:srgbClr val="FFFFFF"/>
              </a:solidFill>
              <a:latin typeface="Century Gothic" panose="020B0502020202020204" pitchFamily="34" charset="0"/>
              <a:ea typeface="+mn-ea"/>
              <a:cs typeface="+mn-cs"/>
            </a:endParaRPr>
          </a:p>
        </p:txBody>
      </p:sp>
      <p:grpSp>
        <p:nvGrpSpPr>
          <p:cNvPr id="16" name="Group 15"/>
          <p:cNvGrpSpPr/>
          <p:nvPr/>
        </p:nvGrpSpPr>
        <p:grpSpPr>
          <a:xfrm>
            <a:off x="4261564" y="1597764"/>
            <a:ext cx="2827774" cy="2095259"/>
            <a:chOff x="2318924" y="2586167"/>
            <a:chExt cx="2070969" cy="1683078"/>
          </a:xfrm>
        </p:grpSpPr>
        <p:sp>
          <p:nvSpPr>
            <p:cNvPr id="17" name="Oval 16"/>
            <p:cNvSpPr/>
            <p:nvPr/>
          </p:nvSpPr>
          <p:spPr>
            <a:xfrm>
              <a:off x="3085609" y="2976234"/>
              <a:ext cx="1304284" cy="1293011"/>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2" name="Oval 11"/>
            <p:cNvSpPr/>
            <p:nvPr/>
          </p:nvSpPr>
          <p:spPr>
            <a:xfrm>
              <a:off x="2318924" y="2586167"/>
              <a:ext cx="922268" cy="914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sp>
        <p:nvSpPr>
          <p:cNvPr id="31" name="TextBox 30"/>
          <p:cNvSpPr txBox="1"/>
          <p:nvPr/>
        </p:nvSpPr>
        <p:spPr>
          <a:xfrm>
            <a:off x="5528417" y="2556345"/>
            <a:ext cx="1398931"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Suitability Map</a:t>
            </a:r>
            <a:endParaRPr lang="en-US"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81228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172" y="4175937"/>
            <a:ext cx="5771641" cy="3015037"/>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489" y="3415187"/>
            <a:ext cx="5764454" cy="304024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303" y="2372368"/>
            <a:ext cx="5771641" cy="2797595"/>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621" y="1589918"/>
            <a:ext cx="5771641" cy="2915658"/>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3433" y="807681"/>
            <a:ext cx="5771641" cy="2601628"/>
          </a:xfrm>
          <a:prstGeom prst="rect">
            <a:avLst/>
          </a:prstGeom>
        </p:spPr>
      </p:pic>
      <p:sp>
        <p:nvSpPr>
          <p:cNvPr id="13" name="TextBox 12"/>
          <p:cNvSpPr txBox="1"/>
          <p:nvPr/>
        </p:nvSpPr>
        <p:spPr>
          <a:xfrm>
            <a:off x="8331200" y="1630931"/>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Land Cover</a:t>
            </a:r>
            <a:endParaRPr lang="en-US" sz="2000" dirty="0">
              <a:solidFill>
                <a:schemeClr val="tx2">
                  <a:lumMod val="50000"/>
                </a:schemeClr>
              </a:solidFill>
              <a:latin typeface="Century Gothic" panose="020B0502020202020204" pitchFamily="34" charset="0"/>
            </a:endParaRPr>
          </a:p>
        </p:txBody>
      </p:sp>
      <p:sp>
        <p:nvSpPr>
          <p:cNvPr id="15" name="TextBox 14"/>
          <p:cNvSpPr txBox="1"/>
          <p:nvPr/>
        </p:nvSpPr>
        <p:spPr>
          <a:xfrm>
            <a:off x="8331200" y="2542532"/>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Slope</a:t>
            </a:r>
            <a:endParaRPr lang="en-US" sz="2000" dirty="0">
              <a:solidFill>
                <a:schemeClr val="tx2">
                  <a:lumMod val="50000"/>
                </a:schemeClr>
              </a:solidFill>
              <a:latin typeface="Century Gothic" panose="020B0502020202020204" pitchFamily="34" charset="0"/>
            </a:endParaRPr>
          </a:p>
        </p:txBody>
      </p:sp>
      <p:sp>
        <p:nvSpPr>
          <p:cNvPr id="16" name="TextBox 15"/>
          <p:cNvSpPr txBox="1"/>
          <p:nvPr/>
        </p:nvSpPr>
        <p:spPr>
          <a:xfrm>
            <a:off x="8331200" y="3431721"/>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Soil Capacity</a:t>
            </a:r>
            <a:endParaRPr lang="en-US" sz="2000" dirty="0">
              <a:solidFill>
                <a:schemeClr val="tx2">
                  <a:lumMod val="50000"/>
                </a:schemeClr>
              </a:solidFill>
              <a:latin typeface="Century Gothic" panose="020B0502020202020204" pitchFamily="34" charset="0"/>
            </a:endParaRPr>
          </a:p>
        </p:txBody>
      </p:sp>
      <p:sp>
        <p:nvSpPr>
          <p:cNvPr id="17" name="TextBox 16"/>
          <p:cNvSpPr txBox="1"/>
          <p:nvPr/>
        </p:nvSpPr>
        <p:spPr>
          <a:xfrm>
            <a:off x="8331200" y="4350432"/>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Elevation</a:t>
            </a:r>
            <a:endParaRPr lang="en-US" sz="2000" dirty="0">
              <a:solidFill>
                <a:schemeClr val="tx2">
                  <a:lumMod val="50000"/>
                </a:schemeClr>
              </a:solidFill>
              <a:latin typeface="Century Gothic" panose="020B0502020202020204" pitchFamily="34" charset="0"/>
            </a:endParaRPr>
          </a:p>
        </p:txBody>
      </p:sp>
      <p:sp>
        <p:nvSpPr>
          <p:cNvPr id="18" name="TextBox 17"/>
          <p:cNvSpPr txBox="1"/>
          <p:nvPr/>
        </p:nvSpPr>
        <p:spPr>
          <a:xfrm>
            <a:off x="8331200" y="5283345"/>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Temperature</a:t>
            </a:r>
            <a:endParaRPr lang="en-US" sz="2000" dirty="0">
              <a:solidFill>
                <a:schemeClr val="tx2">
                  <a:lumMod val="50000"/>
                </a:schemeClr>
              </a:solidFill>
              <a:latin typeface="Century Gothic" panose="020B0502020202020204" pitchFamily="34" charset="0"/>
            </a:endParaRPr>
          </a:p>
        </p:txBody>
      </p:sp>
      <p:sp>
        <p:nvSpPr>
          <p:cNvPr id="19" name="Text Placeholder 2"/>
          <p:cNvSpPr>
            <a:spLocks noGrp="1"/>
          </p:cNvSpPr>
          <p:nvPr>
            <p:ph type="body" sz="quarter" idx="4294967295"/>
          </p:nvPr>
        </p:nvSpPr>
        <p:spPr>
          <a:xfrm>
            <a:off x="593079" y="513321"/>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Suitability Variables</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055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429" y="4810431"/>
            <a:ext cx="5524098" cy="2360517"/>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b="13730"/>
          <a:stretch/>
        </p:blipFill>
        <p:spPr>
          <a:xfrm>
            <a:off x="383819" y="4138398"/>
            <a:ext cx="5517978" cy="1921904"/>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4413" y="3558495"/>
            <a:ext cx="5176156" cy="190845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7097" y="2566788"/>
            <a:ext cx="5117862" cy="2699225"/>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585" y="1808170"/>
            <a:ext cx="5036599" cy="2441310"/>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4510" y="1265745"/>
            <a:ext cx="5259017" cy="2656696"/>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509" y="893393"/>
            <a:ext cx="5036599" cy="2270300"/>
          </a:xfrm>
          <a:prstGeom prst="rect">
            <a:avLst/>
          </a:prstGeom>
        </p:spPr>
      </p:pic>
      <p:sp>
        <p:nvSpPr>
          <p:cNvPr id="13" name="TextBox 12"/>
          <p:cNvSpPr txBox="1"/>
          <p:nvPr/>
        </p:nvSpPr>
        <p:spPr>
          <a:xfrm>
            <a:off x="8242523" y="1697828"/>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Land Cover</a:t>
            </a:r>
            <a:endParaRPr lang="en-US" sz="2000" dirty="0">
              <a:solidFill>
                <a:schemeClr val="tx2">
                  <a:lumMod val="50000"/>
                </a:schemeClr>
              </a:solidFill>
              <a:latin typeface="Century Gothic" panose="020B0502020202020204" pitchFamily="34" charset="0"/>
            </a:endParaRPr>
          </a:p>
        </p:txBody>
      </p:sp>
      <p:sp>
        <p:nvSpPr>
          <p:cNvPr id="15" name="TextBox 14"/>
          <p:cNvSpPr txBox="1"/>
          <p:nvPr/>
        </p:nvSpPr>
        <p:spPr>
          <a:xfrm>
            <a:off x="8242523" y="2216014"/>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Slope</a:t>
            </a:r>
            <a:endParaRPr lang="en-US" sz="2000" dirty="0">
              <a:solidFill>
                <a:schemeClr val="tx2">
                  <a:lumMod val="50000"/>
                </a:schemeClr>
              </a:solidFill>
              <a:latin typeface="Century Gothic" panose="020B0502020202020204" pitchFamily="34" charset="0"/>
            </a:endParaRPr>
          </a:p>
        </p:txBody>
      </p:sp>
      <p:sp>
        <p:nvSpPr>
          <p:cNvPr id="16" name="TextBox 15"/>
          <p:cNvSpPr txBox="1"/>
          <p:nvPr/>
        </p:nvSpPr>
        <p:spPr>
          <a:xfrm>
            <a:off x="8242523" y="2815510"/>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Soil Capacity</a:t>
            </a:r>
            <a:endParaRPr lang="en-US" sz="2000" dirty="0">
              <a:solidFill>
                <a:schemeClr val="tx2">
                  <a:lumMod val="50000"/>
                </a:schemeClr>
              </a:solidFill>
              <a:latin typeface="Century Gothic" panose="020B0502020202020204" pitchFamily="34" charset="0"/>
            </a:endParaRPr>
          </a:p>
        </p:txBody>
      </p:sp>
      <p:sp>
        <p:nvSpPr>
          <p:cNvPr id="17" name="TextBox 16"/>
          <p:cNvSpPr txBox="1"/>
          <p:nvPr/>
        </p:nvSpPr>
        <p:spPr>
          <a:xfrm>
            <a:off x="8242523" y="3444215"/>
            <a:ext cx="1942230"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Elevation</a:t>
            </a:r>
            <a:endParaRPr lang="en-US" sz="2000" dirty="0">
              <a:solidFill>
                <a:schemeClr val="tx2">
                  <a:lumMod val="50000"/>
                </a:schemeClr>
              </a:solidFill>
              <a:latin typeface="Century Gothic" panose="020B0502020202020204" pitchFamily="34" charset="0"/>
            </a:endParaRPr>
          </a:p>
        </p:txBody>
      </p:sp>
      <p:sp>
        <p:nvSpPr>
          <p:cNvPr id="18" name="TextBox 17"/>
          <p:cNvSpPr txBox="1"/>
          <p:nvPr/>
        </p:nvSpPr>
        <p:spPr>
          <a:xfrm>
            <a:off x="8242522" y="4198268"/>
            <a:ext cx="2837281"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Potato Temperature</a:t>
            </a:r>
            <a:endParaRPr lang="en-US" sz="2000" dirty="0">
              <a:solidFill>
                <a:schemeClr val="tx2">
                  <a:lumMod val="50000"/>
                </a:schemeClr>
              </a:solidFill>
              <a:latin typeface="Century Gothic" panose="020B0502020202020204" pitchFamily="34" charset="0"/>
            </a:endParaRPr>
          </a:p>
        </p:txBody>
      </p:sp>
      <p:sp>
        <p:nvSpPr>
          <p:cNvPr id="19" name="Text Placeholder 2"/>
          <p:cNvSpPr>
            <a:spLocks noGrp="1"/>
          </p:cNvSpPr>
          <p:nvPr>
            <p:ph type="body" sz="quarter" idx="4294967295"/>
          </p:nvPr>
        </p:nvSpPr>
        <p:spPr>
          <a:xfrm>
            <a:off x="593079" y="513321"/>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Risk Variables</a:t>
            </a:r>
            <a:endParaRPr lang="en-US" sz="4000" dirty="0">
              <a:solidFill>
                <a:schemeClr val="bg1"/>
              </a:solidFill>
              <a:latin typeface="Century Gothic" panose="020B0502020202020204" pitchFamily="34" charset="0"/>
            </a:endParaRPr>
          </a:p>
        </p:txBody>
      </p:sp>
      <p:sp>
        <p:nvSpPr>
          <p:cNvPr id="14" name="TextBox 13"/>
          <p:cNvSpPr txBox="1"/>
          <p:nvPr/>
        </p:nvSpPr>
        <p:spPr>
          <a:xfrm>
            <a:off x="8242523" y="4906154"/>
            <a:ext cx="3732226"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Potato Weevil Temperature</a:t>
            </a:r>
            <a:endParaRPr lang="en-US" sz="2000" dirty="0">
              <a:solidFill>
                <a:schemeClr val="tx2">
                  <a:lumMod val="50000"/>
                </a:schemeClr>
              </a:solidFill>
              <a:latin typeface="Century Gothic" panose="020B0502020202020204" pitchFamily="34" charset="0"/>
            </a:endParaRPr>
          </a:p>
        </p:txBody>
      </p:sp>
      <p:sp>
        <p:nvSpPr>
          <p:cNvPr id="20" name="TextBox 19"/>
          <p:cNvSpPr txBox="1"/>
          <p:nvPr/>
        </p:nvSpPr>
        <p:spPr>
          <a:xfrm>
            <a:off x="8242522" y="5581026"/>
            <a:ext cx="3732226" cy="400110"/>
          </a:xfrm>
          <a:prstGeom prst="rect">
            <a:avLst/>
          </a:prstGeom>
          <a:noFill/>
        </p:spPr>
        <p:txBody>
          <a:bodyPr wrap="square" rtlCol="0">
            <a:spAutoFit/>
          </a:bodyPr>
          <a:lstStyle/>
          <a:p>
            <a:r>
              <a:rPr lang="en-US" sz="2000" dirty="0" smtClean="0">
                <a:solidFill>
                  <a:schemeClr val="tx2">
                    <a:lumMod val="50000"/>
                  </a:schemeClr>
                </a:solidFill>
                <a:latin typeface="Century Gothic" panose="020B0502020202020204" pitchFamily="34" charset="0"/>
              </a:rPr>
              <a:t>Precipitation</a:t>
            </a:r>
            <a:endParaRPr lang="en-US" sz="20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29995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anim calcmode="lin" valueType="num">
                                      <p:cBhvr>
                                        <p:cTn id="68" dur="1000" fill="hold"/>
                                        <p:tgtEl>
                                          <p:spTgt spid="2"/>
                                        </p:tgtEl>
                                        <p:attrNameLst>
                                          <p:attrName>ppt_x</p:attrName>
                                        </p:attrNameLst>
                                      </p:cBhvr>
                                      <p:tavLst>
                                        <p:tav tm="0">
                                          <p:val>
                                            <p:strVal val="#ppt_x"/>
                                          </p:val>
                                        </p:tav>
                                        <p:tav tm="100000">
                                          <p:val>
                                            <p:strVal val="#ppt_x"/>
                                          </p:val>
                                        </p:tav>
                                      </p:tavLst>
                                    </p:anim>
                                    <p:anim calcmode="lin" valueType="num">
                                      <p:cBhvr>
                                        <p:cTn id="69" dur="1000" fill="hold"/>
                                        <p:tgtEl>
                                          <p:spTgt spid="2"/>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4"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0"/>
          <p:cNvSpPr txBox="1"/>
          <p:nvPr/>
        </p:nvSpPr>
        <p:spPr>
          <a:xfrm>
            <a:off x="1219200" y="463548"/>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Results</a:t>
            </a:r>
            <a:endParaRPr lang="en-US" sz="4000" dirty="0">
              <a:solidFill>
                <a:schemeClr val="lt1"/>
              </a:solidFill>
              <a:latin typeface="Century Gothic" panose="020B0502020202020204" pitchFamily="34" charset="0"/>
              <a:ea typeface="Questrial"/>
              <a:cs typeface="Questrial"/>
              <a:sym typeface="Questrial"/>
            </a:endParaRPr>
          </a:p>
        </p:txBody>
      </p:sp>
      <p:pic>
        <p:nvPicPr>
          <p:cNvPr id="7" name="Picture 6"/>
          <p:cNvPicPr>
            <a:picLocks noChangeAspect="1"/>
          </p:cNvPicPr>
          <p:nvPr/>
        </p:nvPicPr>
        <p:blipFill>
          <a:blip r:embed="rId3" cstate="email">
            <a:extLst>
              <a:ext uri="{BEBA8EAE-BF5A-486C-A8C5-ECC9F3942E4B}">
                <a14:imgProps xmlns:a14="http://schemas.microsoft.com/office/drawing/2010/main">
                  <a14:imgLayer r:embed="rId4">
                    <a14:imgEffect>
                      <a14:backgroundRemoval t="6578" b="95829" l="5660" r="93895"/>
                    </a14:imgEffect>
                  </a14:imgLayer>
                </a14:imgProps>
              </a:ext>
              <a:ext uri="{28A0092B-C50C-407E-A947-70E740481C1C}">
                <a14:useLocalDpi xmlns:a14="http://schemas.microsoft.com/office/drawing/2010/main"/>
              </a:ext>
            </a:extLst>
          </a:blip>
          <a:stretch>
            <a:fillRect/>
          </a:stretch>
        </p:blipFill>
        <p:spPr>
          <a:xfrm>
            <a:off x="5536040" y="257591"/>
            <a:ext cx="7469099" cy="6224249"/>
          </a:xfrm>
          <a:prstGeom prst="rect">
            <a:avLst/>
          </a:prstGeom>
        </p:spPr>
      </p:pic>
      <p:pic>
        <p:nvPicPr>
          <p:cNvPr id="8" name="Picture 7"/>
          <p:cNvPicPr>
            <a:picLocks noChangeAspect="1"/>
          </p:cNvPicPr>
          <p:nvPr/>
        </p:nvPicPr>
        <p:blipFill>
          <a:blip r:embed="rId5" cstate="email">
            <a:extLst>
              <a:ext uri="{BEBA8EAE-BF5A-486C-A8C5-ECC9F3942E4B}">
                <a14:imgProps xmlns:a14="http://schemas.microsoft.com/office/drawing/2010/main">
                  <a14:imgLayer r:embed="rId6">
                    <a14:imgEffect>
                      <a14:backgroundRemoval t="6471" b="94492" l="5348" r="95544"/>
                    </a14:imgEffect>
                  </a14:imgLayer>
                </a14:imgProps>
              </a:ext>
              <a:ext uri="{28A0092B-C50C-407E-A947-70E740481C1C}">
                <a14:useLocalDpi xmlns:a14="http://schemas.microsoft.com/office/drawing/2010/main"/>
              </a:ext>
            </a:extLst>
          </a:blip>
          <a:stretch>
            <a:fillRect/>
          </a:stretch>
        </p:blipFill>
        <p:spPr>
          <a:xfrm>
            <a:off x="-282519" y="257591"/>
            <a:ext cx="7627291" cy="6356076"/>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42751" t="38695" r="44382" b="44164"/>
          <a:stretch/>
        </p:blipFill>
        <p:spPr>
          <a:xfrm>
            <a:off x="403519" y="4832632"/>
            <a:ext cx="1147587" cy="1273955"/>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35327" t="42347" r="33423" b="48830"/>
          <a:stretch/>
        </p:blipFill>
        <p:spPr>
          <a:xfrm>
            <a:off x="9808472" y="6171077"/>
            <a:ext cx="2383528" cy="560830"/>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46329" t="42888" r="46698" b="45316"/>
          <a:stretch/>
        </p:blipFill>
        <p:spPr>
          <a:xfrm>
            <a:off x="9819" y="1290148"/>
            <a:ext cx="485138" cy="683924"/>
          </a:xfrm>
          <a:prstGeom prst="rect">
            <a:avLst/>
          </a:prstGeom>
        </p:spPr>
      </p:pic>
      <p:sp>
        <p:nvSpPr>
          <p:cNvPr id="13" name="TextBox 12"/>
          <p:cNvSpPr txBox="1"/>
          <p:nvPr/>
        </p:nvSpPr>
        <p:spPr>
          <a:xfrm>
            <a:off x="3774880" y="1407012"/>
            <a:ext cx="2460820" cy="830997"/>
          </a:xfrm>
          <a:prstGeom prst="rect">
            <a:avLst/>
          </a:prstGeom>
          <a:noFill/>
        </p:spPr>
        <p:txBody>
          <a:bodyPr wrap="square" rtlCol="0">
            <a:spAutoFit/>
          </a:bodyPr>
          <a:lstStyle/>
          <a:p>
            <a:r>
              <a:rPr lang="en-US" sz="2400" dirty="0" smtClean="0">
                <a:solidFill>
                  <a:schemeClr val="tx2">
                    <a:lumMod val="50000"/>
                  </a:schemeClr>
                </a:solidFill>
                <a:latin typeface="Century Gothic" panose="020B0502020202020204" pitchFamily="34" charset="0"/>
              </a:rPr>
              <a:t>Current Potato Suitability</a:t>
            </a:r>
            <a:endParaRPr lang="en-US" sz="2400" dirty="0">
              <a:solidFill>
                <a:schemeClr val="tx2">
                  <a:lumMod val="50000"/>
                </a:schemeClr>
              </a:solidFill>
              <a:latin typeface="Century Gothic" panose="020B0502020202020204" pitchFamily="34" charset="0"/>
            </a:endParaRP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37339" t="36554" r="48772" b="46044"/>
          <a:stretch/>
        </p:blipFill>
        <p:spPr>
          <a:xfrm>
            <a:off x="6588967" y="4737487"/>
            <a:ext cx="1295400" cy="1352550"/>
          </a:xfrm>
          <a:prstGeom prst="rect">
            <a:avLst/>
          </a:prstGeom>
        </p:spPr>
      </p:pic>
      <p:sp>
        <p:nvSpPr>
          <p:cNvPr id="15" name="TextBox 14"/>
          <p:cNvSpPr txBox="1"/>
          <p:nvPr/>
        </p:nvSpPr>
        <p:spPr>
          <a:xfrm>
            <a:off x="7738615" y="4862708"/>
            <a:ext cx="1923944" cy="1169551"/>
          </a:xfrm>
          <a:prstGeom prst="rect">
            <a:avLst/>
          </a:prstGeom>
          <a:noFill/>
        </p:spPr>
        <p:txBody>
          <a:bodyPr wrap="square" rtlCol="0">
            <a:spAutoFit/>
          </a:bodyPr>
          <a:lstStyle/>
          <a:p>
            <a:r>
              <a:rPr lang="en-US" sz="1400" dirty="0">
                <a:solidFill>
                  <a:schemeClr val="tx2">
                    <a:lumMod val="50000"/>
                  </a:schemeClr>
                </a:solidFill>
                <a:latin typeface="Century Gothic" panose="020B0502020202020204" pitchFamily="34" charset="0"/>
              </a:rPr>
              <a:t>Low Risk</a:t>
            </a:r>
          </a:p>
          <a:p>
            <a:endParaRPr lang="en-US" sz="1400" dirty="0">
              <a:solidFill>
                <a:schemeClr val="tx2">
                  <a:lumMod val="50000"/>
                </a:schemeClr>
              </a:solidFill>
              <a:latin typeface="Century Gothic" panose="020B0502020202020204" pitchFamily="34" charset="0"/>
            </a:endParaRPr>
          </a:p>
          <a:p>
            <a:endParaRPr lang="en-US" sz="1400" dirty="0" smtClean="0">
              <a:solidFill>
                <a:schemeClr val="tx2">
                  <a:lumMod val="50000"/>
                </a:schemeClr>
              </a:solidFill>
              <a:latin typeface="Century Gothic" panose="020B0502020202020204" pitchFamily="34" charset="0"/>
            </a:endParaRPr>
          </a:p>
          <a:p>
            <a:endParaRPr lang="en-US" sz="1400" dirty="0">
              <a:solidFill>
                <a:schemeClr val="tx2">
                  <a:lumMod val="50000"/>
                </a:schemeClr>
              </a:solidFill>
              <a:latin typeface="Century Gothic" panose="020B0502020202020204" pitchFamily="34" charset="0"/>
            </a:endParaRPr>
          </a:p>
          <a:p>
            <a:r>
              <a:rPr lang="en-US" sz="1400" dirty="0">
                <a:solidFill>
                  <a:schemeClr val="tx2">
                    <a:lumMod val="50000"/>
                  </a:schemeClr>
                </a:solidFill>
                <a:latin typeface="Century Gothic" panose="020B0502020202020204" pitchFamily="34" charset="0"/>
              </a:rPr>
              <a:t>High Risk </a:t>
            </a:r>
          </a:p>
        </p:txBody>
      </p:sp>
      <p:sp>
        <p:nvSpPr>
          <p:cNvPr id="16" name="TextBox 15"/>
          <p:cNvSpPr txBox="1"/>
          <p:nvPr/>
        </p:nvSpPr>
        <p:spPr>
          <a:xfrm>
            <a:off x="9400633" y="1444365"/>
            <a:ext cx="2368783" cy="830997"/>
          </a:xfrm>
          <a:prstGeom prst="rect">
            <a:avLst/>
          </a:prstGeom>
          <a:noFill/>
        </p:spPr>
        <p:txBody>
          <a:bodyPr wrap="square" rtlCol="0">
            <a:spAutoFit/>
          </a:bodyPr>
          <a:lstStyle/>
          <a:p>
            <a:r>
              <a:rPr lang="en-US" sz="2400" dirty="0">
                <a:solidFill>
                  <a:schemeClr val="tx2">
                    <a:lumMod val="50000"/>
                  </a:schemeClr>
                </a:solidFill>
                <a:latin typeface="Century Gothic" panose="020B0502020202020204" pitchFamily="34" charset="0"/>
              </a:rPr>
              <a:t>Future Risk Assessment</a:t>
            </a:r>
          </a:p>
        </p:txBody>
      </p:sp>
      <p:sp>
        <p:nvSpPr>
          <p:cNvPr id="17" name="TextBox 16"/>
          <p:cNvSpPr txBox="1"/>
          <p:nvPr/>
        </p:nvSpPr>
        <p:spPr>
          <a:xfrm>
            <a:off x="1429783" y="4884833"/>
            <a:ext cx="1857531" cy="1169551"/>
          </a:xfrm>
          <a:prstGeom prst="rect">
            <a:avLst/>
          </a:prstGeom>
          <a:noFill/>
        </p:spPr>
        <p:txBody>
          <a:bodyPr wrap="square" rtlCol="0">
            <a:spAutoFit/>
          </a:bodyPr>
          <a:lstStyle/>
          <a:p>
            <a:r>
              <a:rPr lang="en-US" sz="1400" dirty="0" smtClean="0">
                <a:solidFill>
                  <a:schemeClr val="tx2">
                    <a:lumMod val="50000"/>
                  </a:schemeClr>
                </a:solidFill>
                <a:latin typeface="Century Gothic" panose="020B0502020202020204" pitchFamily="34" charset="0"/>
              </a:rPr>
              <a:t>High Suitability</a:t>
            </a:r>
          </a:p>
          <a:p>
            <a:endParaRPr lang="en-US" sz="1400" dirty="0">
              <a:solidFill>
                <a:schemeClr val="tx2">
                  <a:lumMod val="50000"/>
                </a:schemeClr>
              </a:solidFill>
              <a:latin typeface="Century Gothic" panose="020B0502020202020204" pitchFamily="34" charset="0"/>
            </a:endParaRPr>
          </a:p>
          <a:p>
            <a:endParaRPr lang="en-US" sz="1400" dirty="0" smtClean="0">
              <a:solidFill>
                <a:schemeClr val="tx2">
                  <a:lumMod val="50000"/>
                </a:schemeClr>
              </a:solidFill>
              <a:latin typeface="Century Gothic" panose="020B0502020202020204" pitchFamily="34" charset="0"/>
            </a:endParaRPr>
          </a:p>
          <a:p>
            <a:endParaRPr lang="en-US" sz="1400" dirty="0" smtClean="0">
              <a:solidFill>
                <a:schemeClr val="tx2">
                  <a:lumMod val="50000"/>
                </a:schemeClr>
              </a:solidFill>
              <a:latin typeface="Century Gothic" panose="020B0502020202020204" pitchFamily="34" charset="0"/>
            </a:endParaRPr>
          </a:p>
          <a:p>
            <a:r>
              <a:rPr lang="en-US" sz="1400" dirty="0" smtClean="0">
                <a:solidFill>
                  <a:schemeClr val="tx2">
                    <a:lumMod val="50000"/>
                  </a:schemeClr>
                </a:solidFill>
                <a:latin typeface="Century Gothic" panose="020B0502020202020204" pitchFamily="34" charset="0"/>
              </a:rPr>
              <a:t>Low Suitability </a:t>
            </a:r>
            <a:endParaRPr lang="en-US" sz="14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3368162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09" y="242012"/>
            <a:ext cx="3441331" cy="445348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7199" y="242012"/>
            <a:ext cx="3441331" cy="4453487"/>
          </a:xfrm>
          <a:prstGeom prst="rect">
            <a:avLst/>
          </a:prstGeom>
        </p:spPr>
      </p:pic>
      <p:pic>
        <p:nvPicPr>
          <p:cNvPr id="9" name="Picture 8"/>
          <p:cNvPicPr>
            <a:picLocks noChangeAspect="1"/>
          </p:cNvPicPr>
          <p:nvPr/>
        </p:nvPicPr>
        <p:blipFill>
          <a:blip r:embed="rId5" cstate="email">
            <a:extLst>
              <a:ext uri="{BEBA8EAE-BF5A-486C-A8C5-ECC9F3942E4B}">
                <a14:imgProps xmlns:a14="http://schemas.microsoft.com/office/drawing/2010/main">
                  <a14:imgLayer r:embed="rId6">
                    <a14:imgEffect>
                      <a14:backgroundRemoval t="10394" b="89667" l="15725" r="84549"/>
                    </a14:imgEffect>
                  </a14:imgLayer>
                </a14:imgProps>
              </a:ext>
              <a:ext uri="{28A0092B-C50C-407E-A947-70E740481C1C}">
                <a14:useLocalDpi xmlns:a14="http://schemas.microsoft.com/office/drawing/2010/main"/>
              </a:ext>
            </a:extLst>
          </a:blip>
          <a:stretch>
            <a:fillRect/>
          </a:stretch>
        </p:blipFill>
        <p:spPr>
          <a:xfrm>
            <a:off x="7512393" y="242011"/>
            <a:ext cx="3441331" cy="4453487"/>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545" y="3022291"/>
            <a:ext cx="3441331" cy="4453487"/>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87993" y="3022291"/>
            <a:ext cx="3441331" cy="4453487"/>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7441" y="3022291"/>
            <a:ext cx="3441331" cy="4453487"/>
          </a:xfrm>
          <a:prstGeom prst="rect">
            <a:avLst/>
          </a:prstGeom>
        </p:spPr>
      </p:pic>
      <p:sp>
        <p:nvSpPr>
          <p:cNvPr id="14" name="TextBox 13"/>
          <p:cNvSpPr txBox="1"/>
          <p:nvPr/>
        </p:nvSpPr>
        <p:spPr>
          <a:xfrm>
            <a:off x="2050557" y="3490331"/>
            <a:ext cx="2118732" cy="369332"/>
          </a:xfrm>
          <a:prstGeom prst="rect">
            <a:avLst/>
          </a:prstGeom>
          <a:noFill/>
        </p:spPr>
        <p:txBody>
          <a:bodyPr wrap="square" rtlCol="0">
            <a:spAutoFit/>
          </a:bodyPr>
          <a:lstStyle/>
          <a:p>
            <a:r>
              <a:rPr lang="en-US" sz="1800" dirty="0" smtClean="0">
                <a:latin typeface="Century Gothic" panose="020B0502020202020204" pitchFamily="34" charset="0"/>
              </a:rPr>
              <a:t>November</a:t>
            </a:r>
            <a:endParaRPr lang="en-US" sz="1800" dirty="0">
              <a:latin typeface="Century Gothic" panose="020B0502020202020204" pitchFamily="34" charset="0"/>
            </a:endParaRPr>
          </a:p>
        </p:txBody>
      </p:sp>
      <p:sp>
        <p:nvSpPr>
          <p:cNvPr id="15" name="TextBox 14"/>
          <p:cNvSpPr txBox="1"/>
          <p:nvPr/>
        </p:nvSpPr>
        <p:spPr>
          <a:xfrm>
            <a:off x="5289211" y="3490330"/>
            <a:ext cx="2118732" cy="369332"/>
          </a:xfrm>
          <a:prstGeom prst="rect">
            <a:avLst/>
          </a:prstGeom>
          <a:noFill/>
        </p:spPr>
        <p:txBody>
          <a:bodyPr wrap="square" rtlCol="0">
            <a:spAutoFit/>
          </a:bodyPr>
          <a:lstStyle/>
          <a:p>
            <a:r>
              <a:rPr lang="en-US" sz="1800" dirty="0" smtClean="0">
                <a:latin typeface="Century Gothic" panose="020B0502020202020204" pitchFamily="34" charset="0"/>
              </a:rPr>
              <a:t>December</a:t>
            </a:r>
            <a:endParaRPr lang="en-US" sz="1800" dirty="0">
              <a:latin typeface="Century Gothic" panose="020B0502020202020204" pitchFamily="34" charset="0"/>
            </a:endParaRPr>
          </a:p>
        </p:txBody>
      </p:sp>
      <p:sp>
        <p:nvSpPr>
          <p:cNvPr id="16" name="TextBox 15"/>
          <p:cNvSpPr txBox="1"/>
          <p:nvPr/>
        </p:nvSpPr>
        <p:spPr>
          <a:xfrm>
            <a:off x="9217354" y="3490329"/>
            <a:ext cx="2118732" cy="369332"/>
          </a:xfrm>
          <a:prstGeom prst="rect">
            <a:avLst/>
          </a:prstGeom>
          <a:noFill/>
        </p:spPr>
        <p:txBody>
          <a:bodyPr wrap="square" rtlCol="0">
            <a:spAutoFit/>
          </a:bodyPr>
          <a:lstStyle/>
          <a:p>
            <a:r>
              <a:rPr lang="en-US" sz="1800" dirty="0" smtClean="0">
                <a:latin typeface="Century Gothic" panose="020B0502020202020204" pitchFamily="34" charset="0"/>
              </a:rPr>
              <a:t>January</a:t>
            </a:r>
            <a:endParaRPr lang="en-US" sz="1800" dirty="0">
              <a:latin typeface="Century Gothic" panose="020B0502020202020204" pitchFamily="34" charset="0"/>
            </a:endParaRPr>
          </a:p>
        </p:txBody>
      </p:sp>
      <p:sp>
        <p:nvSpPr>
          <p:cNvPr id="17" name="TextBox 16"/>
          <p:cNvSpPr txBox="1"/>
          <p:nvPr/>
        </p:nvSpPr>
        <p:spPr>
          <a:xfrm>
            <a:off x="2050557" y="6151753"/>
            <a:ext cx="2118732" cy="369332"/>
          </a:xfrm>
          <a:prstGeom prst="rect">
            <a:avLst/>
          </a:prstGeom>
          <a:noFill/>
        </p:spPr>
        <p:txBody>
          <a:bodyPr wrap="square" rtlCol="0">
            <a:spAutoFit/>
          </a:bodyPr>
          <a:lstStyle/>
          <a:p>
            <a:r>
              <a:rPr lang="en-US" sz="1800" dirty="0" smtClean="0">
                <a:latin typeface="Century Gothic" panose="020B0502020202020204" pitchFamily="34" charset="0"/>
              </a:rPr>
              <a:t>February</a:t>
            </a:r>
            <a:endParaRPr lang="en-US" sz="1800" dirty="0">
              <a:latin typeface="Century Gothic" panose="020B0502020202020204" pitchFamily="34" charset="0"/>
            </a:endParaRPr>
          </a:p>
        </p:txBody>
      </p:sp>
      <p:sp>
        <p:nvSpPr>
          <p:cNvPr id="18" name="TextBox 17"/>
          <p:cNvSpPr txBox="1"/>
          <p:nvPr/>
        </p:nvSpPr>
        <p:spPr>
          <a:xfrm>
            <a:off x="5159798" y="6151752"/>
            <a:ext cx="2118732" cy="369332"/>
          </a:xfrm>
          <a:prstGeom prst="rect">
            <a:avLst/>
          </a:prstGeom>
          <a:noFill/>
        </p:spPr>
        <p:txBody>
          <a:bodyPr wrap="square" rtlCol="0">
            <a:spAutoFit/>
          </a:bodyPr>
          <a:lstStyle/>
          <a:p>
            <a:r>
              <a:rPr lang="en-US" sz="1800" dirty="0" smtClean="0">
                <a:latin typeface="Century Gothic" panose="020B0502020202020204" pitchFamily="34" charset="0"/>
              </a:rPr>
              <a:t>March</a:t>
            </a:r>
            <a:endParaRPr lang="en-US" sz="1800" dirty="0">
              <a:latin typeface="Century Gothic" panose="020B0502020202020204" pitchFamily="34" charset="0"/>
            </a:endParaRPr>
          </a:p>
        </p:txBody>
      </p:sp>
      <p:sp>
        <p:nvSpPr>
          <p:cNvPr id="19" name="TextBox 18"/>
          <p:cNvSpPr txBox="1"/>
          <p:nvPr/>
        </p:nvSpPr>
        <p:spPr>
          <a:xfrm>
            <a:off x="9217354" y="6151752"/>
            <a:ext cx="2118732" cy="369332"/>
          </a:xfrm>
          <a:prstGeom prst="rect">
            <a:avLst/>
          </a:prstGeom>
          <a:noFill/>
        </p:spPr>
        <p:txBody>
          <a:bodyPr wrap="square" rtlCol="0">
            <a:spAutoFit/>
          </a:bodyPr>
          <a:lstStyle/>
          <a:p>
            <a:r>
              <a:rPr lang="en-US" sz="1800" dirty="0" smtClean="0">
                <a:latin typeface="Century Gothic" panose="020B0502020202020204" pitchFamily="34" charset="0"/>
              </a:rPr>
              <a:t>April</a:t>
            </a:r>
            <a:endParaRPr lang="en-US" sz="1800" dirty="0">
              <a:latin typeface="Century Gothic" panose="020B0502020202020204" pitchFamily="34" charset="0"/>
            </a:endParaRPr>
          </a:p>
        </p:txBody>
      </p:sp>
      <p:sp>
        <p:nvSpPr>
          <p:cNvPr id="20" name="Text Placeholder 2"/>
          <p:cNvSpPr>
            <a:spLocks noGrp="1"/>
          </p:cNvSpPr>
          <p:nvPr>
            <p:ph type="body" sz="quarter" idx="4294967295"/>
          </p:nvPr>
        </p:nvSpPr>
        <p:spPr>
          <a:xfrm>
            <a:off x="593079" y="513321"/>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Results – Risk Assessment (2050)</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48711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28600" y="1456025"/>
            <a:ext cx="11734800" cy="4925725"/>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Conclusions</a:t>
            </a:r>
            <a:endParaRPr lang="en-US" sz="4000" dirty="0">
              <a:solidFill>
                <a:prstClr val="white"/>
              </a:solidFill>
            </a:endParaRPr>
          </a:p>
        </p:txBody>
      </p:sp>
      <p:sp>
        <p:nvSpPr>
          <p:cNvPr id="18" name="Text Placeholder 16"/>
          <p:cNvSpPr txBox="1">
            <a:spLocks/>
          </p:cNvSpPr>
          <p:nvPr/>
        </p:nvSpPr>
        <p:spPr>
          <a:xfrm>
            <a:off x="295275" y="1748125"/>
            <a:ext cx="11601450" cy="553532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E9A149"/>
              </a:buClr>
            </a:pPr>
            <a:r>
              <a:rPr lang="en-US" sz="2200" dirty="0">
                <a:solidFill>
                  <a:srgbClr val="E7E6E6">
                    <a:lumMod val="50000"/>
                  </a:srgbClr>
                </a:solidFill>
              </a:rPr>
              <a:t>NASA satellite data were successfully used to model current and future suitability for potato cultivation </a:t>
            </a:r>
            <a:endParaRPr lang="en-US" sz="2200" dirty="0" smtClean="0">
              <a:solidFill>
                <a:srgbClr val="E7E6E6">
                  <a:lumMod val="50000"/>
                </a:srgbClr>
              </a:solidFill>
            </a:endParaRPr>
          </a:p>
          <a:p>
            <a:pPr marL="347663" indent="-347663">
              <a:buClr>
                <a:srgbClr val="E9A149"/>
              </a:buClr>
            </a:pPr>
            <a:r>
              <a:rPr lang="en-US" sz="2200" dirty="0" smtClean="0">
                <a:solidFill>
                  <a:srgbClr val="E7E6E6">
                    <a:lumMod val="50000"/>
                  </a:srgbClr>
                </a:solidFill>
              </a:rPr>
              <a:t>The </a:t>
            </a:r>
            <a:r>
              <a:rPr lang="en-US" sz="2200" dirty="0">
                <a:solidFill>
                  <a:srgbClr val="E7E6E6">
                    <a:lumMod val="50000"/>
                  </a:srgbClr>
                </a:solidFill>
              </a:rPr>
              <a:t>potato suitability model incorporated multiple datasets, including  local knowledge, that identified areas of </a:t>
            </a:r>
            <a:r>
              <a:rPr lang="en-US" sz="2200" dirty="0" smtClean="0">
                <a:solidFill>
                  <a:srgbClr val="E7E6E6">
                    <a:lumMod val="50000"/>
                  </a:srgbClr>
                </a:solidFill>
              </a:rPr>
              <a:t>high, moderate, and </a:t>
            </a:r>
            <a:r>
              <a:rPr lang="en-US" sz="2200" dirty="0">
                <a:solidFill>
                  <a:srgbClr val="E7E6E6">
                    <a:lumMod val="50000"/>
                  </a:srgbClr>
                </a:solidFill>
              </a:rPr>
              <a:t>low suitability </a:t>
            </a:r>
          </a:p>
          <a:p>
            <a:pPr marL="347663" indent="-347663">
              <a:buClr>
                <a:srgbClr val="E9A149"/>
              </a:buClr>
            </a:pPr>
            <a:r>
              <a:rPr lang="en-US" sz="2200" dirty="0">
                <a:solidFill>
                  <a:srgbClr val="E7E6E6">
                    <a:lumMod val="50000"/>
                  </a:srgbClr>
                </a:solidFill>
              </a:rPr>
              <a:t>The future risk assessment model, based on 2050 climate projections,  suggested </a:t>
            </a:r>
            <a:r>
              <a:rPr lang="en-US" sz="2200" dirty="0">
                <a:solidFill>
                  <a:schemeClr val="bg2">
                    <a:lumMod val="50000"/>
                  </a:schemeClr>
                </a:solidFill>
              </a:rPr>
              <a:t>an increase </a:t>
            </a:r>
            <a:r>
              <a:rPr lang="en-US" sz="2200" dirty="0" smtClean="0">
                <a:solidFill>
                  <a:schemeClr val="bg2">
                    <a:lumMod val="50000"/>
                  </a:schemeClr>
                </a:solidFill>
              </a:rPr>
              <a:t>in areas that reflect low suitability </a:t>
            </a:r>
          </a:p>
          <a:p>
            <a:pPr marL="347663" indent="-347663">
              <a:buClr>
                <a:srgbClr val="E9A149"/>
              </a:buClr>
            </a:pPr>
            <a:r>
              <a:rPr lang="en-US" sz="2200" dirty="0" smtClean="0">
                <a:solidFill>
                  <a:srgbClr val="E7E6E6">
                    <a:lumMod val="50000"/>
                  </a:srgbClr>
                </a:solidFill>
              </a:rPr>
              <a:t> NOAA climate data provided information about temperature trends of El Niño vs non El Niño periods over the past 42 years</a:t>
            </a:r>
          </a:p>
          <a:p>
            <a:pPr marL="347663" indent="-347663">
              <a:buClr>
                <a:srgbClr val="E9A149"/>
              </a:buClr>
            </a:pPr>
            <a:r>
              <a:rPr lang="en-US" sz="2200" dirty="0" smtClean="0">
                <a:solidFill>
                  <a:srgbClr val="E7E6E6">
                    <a:lumMod val="50000"/>
                  </a:srgbClr>
                </a:solidFill>
              </a:rPr>
              <a:t>The </a:t>
            </a:r>
            <a:r>
              <a:rPr lang="en-US" sz="2200" dirty="0">
                <a:solidFill>
                  <a:srgbClr val="E7E6E6">
                    <a:lumMod val="50000"/>
                  </a:srgbClr>
                </a:solidFill>
              </a:rPr>
              <a:t>suitability and risk assessment models are flexible and can be adjusted by the user to inform current and future management </a:t>
            </a:r>
            <a:r>
              <a:rPr lang="en-US" sz="2200" dirty="0" smtClean="0">
                <a:solidFill>
                  <a:srgbClr val="E7E6E6">
                    <a:lumMod val="50000"/>
                  </a:srgbClr>
                </a:solidFill>
              </a:rPr>
              <a:t>plans</a:t>
            </a:r>
            <a:endParaRPr lang="en-US" sz="2300" dirty="0" smtClean="0">
              <a:solidFill>
                <a:prstClr val="black">
                  <a:lumMod val="75000"/>
                </a:prstClr>
              </a:solidFill>
            </a:endParaRPr>
          </a:p>
        </p:txBody>
      </p:sp>
    </p:spTree>
    <p:extLst>
      <p:ext uri="{BB962C8B-B14F-4D97-AF65-F5344CB8AC3E}">
        <p14:creationId xmlns:p14="http://schemas.microsoft.com/office/powerpoint/2010/main" val="4102342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36699"/>
            <a:ext cx="12192000" cy="5219699"/>
          </a:xfrm>
          <a:prstGeom prst="rect">
            <a:avLst/>
          </a:prstGeom>
        </p:spPr>
      </p:pic>
      <p:sp>
        <p:nvSpPr>
          <p:cNvPr id="20" name="Text Placeholder 19"/>
          <p:cNvSpPr>
            <a:spLocks noGrp="1"/>
          </p:cNvSpPr>
          <p:nvPr>
            <p:ph type="body" idx="3"/>
          </p:nvPr>
        </p:nvSpPr>
        <p:spPr/>
        <p:txBody>
          <a:bodyPr/>
          <a:lstStyle/>
          <a:p>
            <a:pPr lvl="0">
              <a:buClrTx/>
            </a:pPr>
            <a:r>
              <a:rPr lang="en-US" sz="1100" kern="1200" dirty="0">
                <a:solidFill>
                  <a:schemeClr val="tx1">
                    <a:lumMod val="50000"/>
                    <a:lumOff val="50000"/>
                  </a:schemeClr>
                </a:solidFill>
                <a:latin typeface="Century Gothic"/>
                <a:ea typeface="+mn-ea"/>
                <a:cs typeface="+mn-cs"/>
              </a:rPr>
              <a:t>Image Credit: David Ellis</a:t>
            </a:r>
          </a:p>
          <a:p>
            <a:endParaRPr lang="en-US" dirty="0"/>
          </a:p>
        </p:txBody>
      </p:sp>
      <p:sp>
        <p:nvSpPr>
          <p:cNvPr id="5" name="Shape 110"/>
          <p:cNvSpPr txBox="1"/>
          <p:nvPr/>
        </p:nvSpPr>
        <p:spPr>
          <a:xfrm>
            <a:off x="1066800" y="485775"/>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Background</a:t>
            </a:r>
            <a:endParaRPr lang="en-US" sz="4000" dirty="0">
              <a:solidFill>
                <a:schemeClr val="lt1"/>
              </a:solidFill>
              <a:latin typeface="Century Gothic" panose="020B0502020202020204" pitchFamily="34" charset="0"/>
              <a:ea typeface="Questrial"/>
              <a:cs typeface="Questrial"/>
              <a:sym typeface="Questrial"/>
            </a:endParaRPr>
          </a:p>
        </p:txBody>
      </p:sp>
      <p:sp>
        <p:nvSpPr>
          <p:cNvPr id="6" name="Rectangle 5"/>
          <p:cNvSpPr/>
          <p:nvPr/>
        </p:nvSpPr>
        <p:spPr>
          <a:xfrm>
            <a:off x="369122" y="3123344"/>
            <a:ext cx="5051043" cy="3333336"/>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482054" y="2602716"/>
            <a:ext cx="4825178" cy="3576562"/>
          </a:xfrm>
        </p:spPr>
        <p:txBody>
          <a:bodyPr/>
          <a:lstStyle/>
          <a:p>
            <a:pPr lvl="0">
              <a:spcBef>
                <a:spcPts val="200"/>
              </a:spcBef>
              <a:buClr>
                <a:srgbClr val="E9A149"/>
              </a:buClr>
            </a:pPr>
            <a:endParaRPr lang="en-US" sz="2200" kern="1200" dirty="0" smtClean="0">
              <a:solidFill>
                <a:schemeClr val="tx1"/>
              </a:solidFill>
              <a:latin typeface="Century Gothic" panose="020B0502020202020204" pitchFamily="34" charset="0"/>
              <a:ea typeface="+mn-ea"/>
              <a:cs typeface="+mn-cs"/>
            </a:endParaRPr>
          </a:p>
          <a:p>
            <a:pPr lvl="0">
              <a:spcBef>
                <a:spcPts val="200"/>
              </a:spcBef>
              <a:buClr>
                <a:srgbClr val="E9A149"/>
              </a:buClr>
            </a:pPr>
            <a:endParaRPr lang="en-US" sz="2200" kern="1200" dirty="0" smtClean="0">
              <a:solidFill>
                <a:schemeClr val="tx1"/>
              </a:solidFill>
              <a:latin typeface="Century Gothic" panose="020B0502020202020204" pitchFamily="34" charset="0"/>
              <a:ea typeface="+mn-ea"/>
              <a:cs typeface="+mn-cs"/>
            </a:endParaRPr>
          </a:p>
          <a:p>
            <a:pPr marL="342900" lvl="0" indent="-342900">
              <a:spcBef>
                <a:spcPts val="200"/>
              </a:spcBef>
              <a:buClr>
                <a:srgbClr val="E9A149"/>
              </a:buClr>
              <a:buFont typeface="Webdings" panose="05030102010509060703" pitchFamily="18" charset="2"/>
              <a:buChar char="4"/>
            </a:pPr>
            <a:r>
              <a:rPr lang="en-US" sz="2200" kern="1200" dirty="0">
                <a:solidFill>
                  <a:schemeClr val="tx2">
                    <a:lumMod val="50000"/>
                  </a:schemeClr>
                </a:solidFill>
                <a:latin typeface="Century Gothic" panose="020B0502020202020204" pitchFamily="34" charset="0"/>
                <a:ea typeface="+mn-ea"/>
                <a:cs typeface="+mn-cs"/>
              </a:rPr>
              <a:t>Climate change is increasingly affecting agriculture around the world</a:t>
            </a:r>
          </a:p>
          <a:p>
            <a:pPr marL="342900" lvl="0" indent="-342900">
              <a:spcBef>
                <a:spcPts val="200"/>
              </a:spcBef>
              <a:buClr>
                <a:srgbClr val="E9A149"/>
              </a:buClr>
              <a:buFont typeface="Webdings" panose="05030102010509060703" pitchFamily="18" charset="2"/>
              <a:buChar char="4"/>
            </a:pPr>
            <a:endParaRPr lang="en-US" sz="2200" kern="1200" dirty="0">
              <a:solidFill>
                <a:schemeClr val="tx2">
                  <a:lumMod val="50000"/>
                </a:schemeClr>
              </a:solidFill>
              <a:latin typeface="Century Gothic" panose="020B0502020202020204" pitchFamily="34" charset="0"/>
              <a:ea typeface="+mn-ea"/>
              <a:cs typeface="+mn-cs"/>
            </a:endParaRPr>
          </a:p>
          <a:p>
            <a:pPr marL="342900" indent="-342900">
              <a:spcBef>
                <a:spcPts val="200"/>
              </a:spcBef>
              <a:buClr>
                <a:srgbClr val="E9A149"/>
              </a:buClr>
              <a:buFont typeface="Webdings" panose="05030102010509060703" pitchFamily="18" charset="2"/>
              <a:buChar char="4"/>
            </a:pPr>
            <a:r>
              <a:rPr lang="en-US" sz="2200" dirty="0">
                <a:solidFill>
                  <a:schemeClr val="tx2">
                    <a:lumMod val="50000"/>
                  </a:schemeClr>
                </a:solidFill>
                <a:latin typeface="Century Gothic" panose="020B0502020202020204" pitchFamily="34" charset="0"/>
              </a:rPr>
              <a:t>Tropical montane areas are particularly </a:t>
            </a:r>
            <a:r>
              <a:rPr lang="en-US" sz="2200" dirty="0" smtClean="0">
                <a:solidFill>
                  <a:schemeClr val="tx2">
                    <a:lumMod val="50000"/>
                  </a:schemeClr>
                </a:solidFill>
                <a:latin typeface="Century Gothic" panose="020B0502020202020204" pitchFamily="34" charset="0"/>
              </a:rPr>
              <a:t>vulnerable</a:t>
            </a:r>
          </a:p>
          <a:p>
            <a:pPr marL="342900" indent="-342900">
              <a:spcBef>
                <a:spcPts val="200"/>
              </a:spcBef>
              <a:buClr>
                <a:srgbClr val="E9A149"/>
              </a:buClr>
              <a:buFont typeface="Webdings" panose="05030102010509060703" pitchFamily="18" charset="2"/>
              <a:buChar char="4"/>
            </a:pPr>
            <a:endParaRPr lang="en-US" sz="2200" dirty="0">
              <a:solidFill>
                <a:schemeClr val="tx2">
                  <a:lumMod val="50000"/>
                </a:schemeClr>
              </a:solidFill>
              <a:latin typeface="Century Gothic" panose="020B0502020202020204" pitchFamily="34" charset="0"/>
            </a:endParaRPr>
          </a:p>
          <a:p>
            <a:pPr marL="342900" indent="-342900">
              <a:spcBef>
                <a:spcPts val="200"/>
              </a:spcBef>
              <a:buClr>
                <a:srgbClr val="E9A149"/>
              </a:buClr>
              <a:buFont typeface="Webdings" panose="05030102010509060703" pitchFamily="18" charset="2"/>
              <a:buChar char="4"/>
            </a:pPr>
            <a:r>
              <a:rPr lang="en-US" sz="2200" dirty="0">
                <a:solidFill>
                  <a:schemeClr val="tx2">
                    <a:lumMod val="50000"/>
                  </a:schemeClr>
                </a:solidFill>
                <a:latin typeface="Century Gothic" panose="020B0502020202020204" pitchFamily="34" charset="0"/>
              </a:rPr>
              <a:t>The livelihoods of people in these areas are </a:t>
            </a:r>
            <a:r>
              <a:rPr lang="en-US" sz="2200" dirty="0" smtClean="0">
                <a:solidFill>
                  <a:schemeClr val="tx2">
                    <a:lumMod val="50000"/>
                  </a:schemeClr>
                </a:solidFill>
                <a:latin typeface="Century Gothic" panose="020B0502020202020204" pitchFamily="34" charset="0"/>
              </a:rPr>
              <a:t>threatened</a:t>
            </a:r>
          </a:p>
          <a:p>
            <a:pPr lvl="0">
              <a:spcBef>
                <a:spcPts val="200"/>
              </a:spcBef>
              <a:buClr>
                <a:srgbClr val="E9A149"/>
              </a:buClr>
            </a:pPr>
            <a:endParaRPr lang="en-US" dirty="0" smtClean="0">
              <a:solidFill>
                <a:schemeClr val="tx2">
                  <a:lumMod val="50000"/>
                </a:schemeClr>
              </a:solidFill>
              <a:latin typeface="Century Gothic" panose="020B0502020202020204" pitchFamily="34" charset="0"/>
            </a:endParaRPr>
          </a:p>
          <a:p>
            <a:pPr marL="342900" indent="-342900">
              <a:spcBef>
                <a:spcPts val="200"/>
              </a:spcBef>
              <a:buClr>
                <a:srgbClr val="E9A149"/>
              </a:buClr>
              <a:buFont typeface="Webdings" panose="05030102010509060703" pitchFamily="18" charset="2"/>
              <a:buChar char="4"/>
            </a:pPr>
            <a:endParaRPr lang="en-US" dirty="0">
              <a:solidFill>
                <a:schemeClr val="tx2">
                  <a:lumMod val="50000"/>
                </a:schemeClr>
              </a:solidFill>
              <a:latin typeface="Century Gothic" panose="020B0502020202020204" pitchFamily="34" charset="0"/>
            </a:endParaRPr>
          </a:p>
          <a:p>
            <a:pPr marL="342900" indent="-342900">
              <a:spcBef>
                <a:spcPts val="200"/>
              </a:spcBef>
              <a:buClr>
                <a:srgbClr val="E9A149"/>
              </a:buClr>
              <a:buFont typeface="Webdings" panose="05030102010509060703" pitchFamily="18" charset="2"/>
              <a:buChar char="4"/>
            </a:pPr>
            <a:endParaRPr lang="en-US" dirty="0" smtClean="0"/>
          </a:p>
          <a:p>
            <a:pPr marL="342900" indent="-342900">
              <a:spcBef>
                <a:spcPts val="200"/>
              </a:spcBef>
              <a:buClr>
                <a:srgbClr val="E9A149"/>
              </a:buClr>
              <a:buFont typeface="Webdings" panose="05030102010509060703" pitchFamily="18" charset="2"/>
              <a:buChar char="4"/>
            </a:pPr>
            <a:endParaRPr lang="en-US" dirty="0"/>
          </a:p>
          <a:p>
            <a:pPr marL="342900" indent="-342900">
              <a:spcBef>
                <a:spcPts val="200"/>
              </a:spcBef>
              <a:buClr>
                <a:srgbClr val="E9A149"/>
              </a:buClr>
              <a:buFont typeface="Webdings" panose="05030102010509060703" pitchFamily="18" charset="2"/>
              <a:buChar char="4"/>
            </a:pPr>
            <a:endParaRPr lang="en-US" dirty="0"/>
          </a:p>
          <a:p>
            <a:pPr marL="342900" lvl="0" indent="-342900">
              <a:spcBef>
                <a:spcPts val="200"/>
              </a:spcBef>
              <a:buClr>
                <a:srgbClr val="E9A149"/>
              </a:buClr>
              <a:buFont typeface="Webdings" panose="05030102010509060703" pitchFamily="18" charset="2"/>
              <a:buChar char="4"/>
            </a:pPr>
            <a:endParaRPr lang="en-US" kern="1200" dirty="0">
              <a:solidFill>
                <a:schemeClr val="tx1"/>
              </a:solidFill>
              <a:latin typeface="Century Gothic"/>
              <a:ea typeface="+mn-ea"/>
              <a:cs typeface="+mn-cs"/>
            </a:endParaRPr>
          </a:p>
          <a:p>
            <a:endParaRPr lang="en-US" dirty="0"/>
          </a:p>
        </p:txBody>
      </p:sp>
      <p:sp>
        <p:nvSpPr>
          <p:cNvPr id="7" name="Text Placeholder 7"/>
          <p:cNvSpPr txBox="1">
            <a:spLocks/>
          </p:cNvSpPr>
          <p:nvPr/>
        </p:nvSpPr>
        <p:spPr>
          <a:xfrm>
            <a:off x="10322891" y="6456679"/>
            <a:ext cx="2657855" cy="27431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r>
              <a:rPr lang="en-US" sz="1100" dirty="0" smtClean="0">
                <a:solidFill>
                  <a:schemeClr val="bg1"/>
                </a:solidFill>
                <a:latin typeface="Century Gothic" panose="020B0502020202020204" pitchFamily="34" charset="0"/>
              </a:rPr>
              <a:t>Image Credit: David Ellis</a:t>
            </a:r>
          </a:p>
          <a:p>
            <a:endParaRPr lang="en-US" dirty="0"/>
          </a:p>
        </p:txBody>
      </p:sp>
    </p:spTree>
    <p:extLst>
      <p:ext uri="{BB962C8B-B14F-4D97-AF65-F5344CB8AC3E}">
        <p14:creationId xmlns:p14="http://schemas.microsoft.com/office/powerpoint/2010/main" val="1152435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3"/>
          </p:nvPr>
        </p:nvSpPr>
        <p:spPr/>
        <p:txBody>
          <a:bodyPr/>
          <a:lstStyle/>
          <a:p>
            <a:endParaRPr lang="en-US"/>
          </a:p>
        </p:txBody>
      </p:sp>
      <p:sp>
        <p:nvSpPr>
          <p:cNvPr id="5" name="Shape 110"/>
          <p:cNvSpPr txBox="1"/>
          <p:nvPr/>
        </p:nvSpPr>
        <p:spPr>
          <a:xfrm>
            <a:off x="1066800" y="485775"/>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Errors &amp; Uncertainties</a:t>
            </a:r>
            <a:endParaRPr lang="en-US" sz="4000" dirty="0">
              <a:solidFill>
                <a:schemeClr val="lt1"/>
              </a:solidFill>
              <a:latin typeface="Century Gothic" panose="020B0502020202020204" pitchFamily="34" charset="0"/>
              <a:ea typeface="Questrial"/>
              <a:cs typeface="Questrial"/>
              <a:sym typeface="Questrial"/>
            </a:endParaRPr>
          </a:p>
        </p:txBody>
      </p:sp>
      <p:sp>
        <p:nvSpPr>
          <p:cNvPr id="6" name="Rectangle 5"/>
          <p:cNvSpPr/>
          <p:nvPr/>
        </p:nvSpPr>
        <p:spPr>
          <a:xfrm>
            <a:off x="0" y="1229653"/>
            <a:ext cx="10203562" cy="2590453"/>
          </a:xfrm>
          <a:prstGeom prst="rect">
            <a:avLst/>
          </a:prstGeom>
        </p:spPr>
        <p:txBody>
          <a:bodyPr wrap="square">
            <a:spAutoFit/>
          </a:bodyPr>
          <a:lstStyle/>
          <a:p>
            <a:pPr marL="342900" lvl="0" indent="-342900">
              <a:spcBef>
                <a:spcPts val="200"/>
              </a:spcBef>
              <a:buClr>
                <a:srgbClr val="E9A149"/>
              </a:buClr>
              <a:buFont typeface="Webdings" panose="05030102010509060703" pitchFamily="18" charset="2"/>
              <a:buChar char="4"/>
            </a:pPr>
            <a:r>
              <a:rPr lang="en-US" sz="2200" kern="1200" dirty="0" smtClean="0">
                <a:solidFill>
                  <a:schemeClr val="tx2">
                    <a:lumMod val="50000"/>
                  </a:schemeClr>
                </a:solidFill>
                <a:latin typeface="Century Gothic"/>
              </a:rPr>
              <a:t>Land cover classification</a:t>
            </a:r>
          </a:p>
          <a:p>
            <a:pPr lvl="0">
              <a:spcBef>
                <a:spcPts val="200"/>
              </a:spcBef>
              <a:buClr>
                <a:srgbClr val="E9A149"/>
              </a:buClr>
            </a:pPr>
            <a:r>
              <a:rPr lang="en-US" sz="2200" kern="1200" dirty="0">
                <a:solidFill>
                  <a:schemeClr val="tx2">
                    <a:lumMod val="50000"/>
                  </a:schemeClr>
                </a:solidFill>
                <a:latin typeface="Century Gothic"/>
              </a:rPr>
              <a:t>	</a:t>
            </a:r>
            <a:r>
              <a:rPr lang="en-US" sz="2200" kern="1200" dirty="0" smtClean="0">
                <a:solidFill>
                  <a:schemeClr val="tx2">
                    <a:lumMod val="50000"/>
                  </a:schemeClr>
                </a:solidFill>
                <a:latin typeface="Century Gothic"/>
              </a:rPr>
              <a:t>Total Accuracy = 65%</a:t>
            </a:r>
          </a:p>
          <a:p>
            <a:pPr lvl="0">
              <a:spcBef>
                <a:spcPts val="200"/>
              </a:spcBef>
              <a:buClr>
                <a:srgbClr val="E9A149"/>
              </a:buClr>
            </a:pPr>
            <a:r>
              <a:rPr lang="en-US" sz="2200" kern="1200" dirty="0">
                <a:solidFill>
                  <a:schemeClr val="tx2">
                    <a:lumMod val="50000"/>
                  </a:schemeClr>
                </a:solidFill>
                <a:latin typeface="Century Gothic"/>
              </a:rPr>
              <a:t>	</a:t>
            </a:r>
            <a:r>
              <a:rPr lang="en-US" sz="2200" kern="1200" dirty="0" smtClean="0">
                <a:solidFill>
                  <a:schemeClr val="tx2">
                    <a:lumMod val="50000"/>
                  </a:schemeClr>
                </a:solidFill>
                <a:latin typeface="Century Gothic"/>
              </a:rPr>
              <a:t>Kappa Coefficient = 64.1% (fair to good)</a:t>
            </a:r>
          </a:p>
          <a:p>
            <a:pPr lvl="0">
              <a:spcBef>
                <a:spcPts val="200"/>
              </a:spcBef>
              <a:buClr>
                <a:srgbClr val="E9A149"/>
              </a:buClr>
            </a:pPr>
            <a:endParaRPr lang="en-US" sz="2200" kern="1200" dirty="0" smtClean="0">
              <a:solidFill>
                <a:schemeClr val="tx2">
                  <a:lumMod val="50000"/>
                </a:schemeClr>
              </a:solidFill>
              <a:latin typeface="Century Gothic"/>
            </a:endParaRPr>
          </a:p>
          <a:p>
            <a:pPr marL="342900" lvl="0" indent="-342900">
              <a:spcBef>
                <a:spcPts val="200"/>
              </a:spcBef>
              <a:buClr>
                <a:srgbClr val="E9A149"/>
              </a:buClr>
              <a:buFont typeface="Webdings" panose="05030102010509060703" pitchFamily="18" charset="2"/>
              <a:buChar char="4"/>
            </a:pPr>
            <a:r>
              <a:rPr lang="en-US" sz="2200" kern="1200" dirty="0" smtClean="0">
                <a:solidFill>
                  <a:schemeClr val="tx2">
                    <a:lumMod val="50000"/>
                  </a:schemeClr>
                </a:solidFill>
                <a:latin typeface="Century Gothic"/>
              </a:rPr>
              <a:t>Future climate projection data from </a:t>
            </a:r>
            <a:r>
              <a:rPr lang="en-US" sz="2200" kern="1200" dirty="0" err="1" smtClean="0">
                <a:solidFill>
                  <a:schemeClr val="tx2">
                    <a:lumMod val="50000"/>
                  </a:schemeClr>
                </a:solidFill>
                <a:latin typeface="Century Gothic"/>
              </a:rPr>
              <a:t>WorldClim</a:t>
            </a:r>
            <a:r>
              <a:rPr lang="en-US" sz="2200" kern="1200" dirty="0" smtClean="0">
                <a:solidFill>
                  <a:schemeClr val="tx2">
                    <a:lumMod val="50000"/>
                  </a:schemeClr>
                </a:solidFill>
                <a:latin typeface="Century Gothic"/>
              </a:rPr>
              <a:t> - resolution is coarse</a:t>
            </a:r>
          </a:p>
          <a:p>
            <a:pPr lvl="0">
              <a:spcBef>
                <a:spcPts val="200"/>
              </a:spcBef>
              <a:buClr>
                <a:srgbClr val="E9A149"/>
              </a:buClr>
            </a:pPr>
            <a:r>
              <a:rPr lang="en-US" sz="2200" kern="1200" dirty="0">
                <a:solidFill>
                  <a:schemeClr val="tx2">
                    <a:lumMod val="50000"/>
                  </a:schemeClr>
                </a:solidFill>
                <a:latin typeface="Century Gothic"/>
              </a:rPr>
              <a:t/>
            </a:r>
            <a:br>
              <a:rPr lang="en-US" sz="2200" kern="1200" dirty="0">
                <a:solidFill>
                  <a:schemeClr val="tx2">
                    <a:lumMod val="50000"/>
                  </a:schemeClr>
                </a:solidFill>
                <a:latin typeface="Century Gothic"/>
              </a:rPr>
            </a:br>
            <a:endParaRPr lang="en-US" sz="2200" kern="1200" dirty="0">
              <a:solidFill>
                <a:schemeClr val="tx2">
                  <a:lumMod val="50000"/>
                </a:schemeClr>
              </a:solidFill>
              <a:latin typeface="Century Gothic"/>
            </a:endParaRPr>
          </a:p>
        </p:txBody>
      </p:sp>
      <p:pic>
        <p:nvPicPr>
          <p:cNvPr id="7" name="Picture Placeholder 13"/>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a:stretch/>
        </p:blipFill>
        <p:spPr>
          <a:xfrm>
            <a:off x="0" y="3773711"/>
            <a:ext cx="12192000" cy="2956957"/>
          </a:xfrm>
          <a:prstGeom prst="rect">
            <a:avLst/>
          </a:prstGeom>
          <a:ln w="6350">
            <a:solidFill>
              <a:sysClr val="windowText" lastClr="000000">
                <a:lumMod val="75000"/>
                <a:lumOff val="25000"/>
              </a:sysClr>
            </a:solidFill>
          </a:ln>
        </p:spPr>
      </p:pic>
      <p:sp>
        <p:nvSpPr>
          <p:cNvPr id="8" name="Text Placeholder 7"/>
          <p:cNvSpPr>
            <a:spLocks noGrp="1"/>
          </p:cNvSpPr>
          <p:nvPr>
            <p:ph type="body" idx="3"/>
          </p:nvPr>
        </p:nvSpPr>
        <p:spPr>
          <a:xfrm>
            <a:off x="0" y="6488637"/>
            <a:ext cx="2657855" cy="274319"/>
          </a:xfrm>
        </p:spPr>
        <p:txBody>
          <a:bodyPr/>
          <a:lstStyle/>
          <a:p>
            <a:r>
              <a:rPr lang="en-US" sz="1100" dirty="0">
                <a:solidFill>
                  <a:schemeClr val="bg1"/>
                </a:solidFill>
                <a:latin typeface="Century Gothic" panose="020B0502020202020204" pitchFamily="34" charset="0"/>
              </a:rPr>
              <a:t>Image Credit: David Ellis</a:t>
            </a:r>
          </a:p>
          <a:p>
            <a:endParaRPr lang="en-US" dirty="0"/>
          </a:p>
        </p:txBody>
      </p:sp>
    </p:spTree>
    <p:extLst>
      <p:ext uri="{BB962C8B-B14F-4D97-AF65-F5344CB8AC3E}">
        <p14:creationId xmlns:p14="http://schemas.microsoft.com/office/powerpoint/2010/main" val="113373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84645648"/>
              </p:ext>
            </p:extLst>
          </p:nvPr>
        </p:nvGraphicFramePr>
        <p:xfrm>
          <a:off x="174170" y="1886861"/>
          <a:ext cx="11858174" cy="4180110"/>
        </p:xfrm>
        <a:graphic>
          <a:graphicData uri="http://schemas.openxmlformats.org/drawingml/2006/table">
            <a:tbl>
              <a:tblPr/>
              <a:tblGrid>
                <a:gridCol w="1714280">
                  <a:extLst>
                    <a:ext uri="{9D8B030D-6E8A-4147-A177-3AD203B41FA5}">
                      <a16:colId xmlns:a16="http://schemas.microsoft.com/office/drawing/2014/main" val="20000"/>
                    </a:ext>
                  </a:extLst>
                </a:gridCol>
                <a:gridCol w="1121370">
                  <a:extLst>
                    <a:ext uri="{9D8B030D-6E8A-4147-A177-3AD203B41FA5}">
                      <a16:colId xmlns:a16="http://schemas.microsoft.com/office/drawing/2014/main" val="20001"/>
                    </a:ext>
                  </a:extLst>
                </a:gridCol>
                <a:gridCol w="1288932">
                  <a:extLst>
                    <a:ext uri="{9D8B030D-6E8A-4147-A177-3AD203B41FA5}">
                      <a16:colId xmlns:a16="http://schemas.microsoft.com/office/drawing/2014/main" val="20002"/>
                    </a:ext>
                  </a:extLst>
                </a:gridCol>
                <a:gridCol w="1288932">
                  <a:extLst>
                    <a:ext uri="{9D8B030D-6E8A-4147-A177-3AD203B41FA5}">
                      <a16:colId xmlns:a16="http://schemas.microsoft.com/office/drawing/2014/main" val="20003"/>
                    </a:ext>
                  </a:extLst>
                </a:gridCol>
                <a:gridCol w="1288932">
                  <a:extLst>
                    <a:ext uri="{9D8B030D-6E8A-4147-A177-3AD203B41FA5}">
                      <a16:colId xmlns:a16="http://schemas.microsoft.com/office/drawing/2014/main" val="20004"/>
                    </a:ext>
                  </a:extLst>
                </a:gridCol>
                <a:gridCol w="1288932">
                  <a:extLst>
                    <a:ext uri="{9D8B030D-6E8A-4147-A177-3AD203B41FA5}">
                      <a16:colId xmlns:a16="http://schemas.microsoft.com/office/drawing/2014/main" val="20005"/>
                    </a:ext>
                  </a:extLst>
                </a:gridCol>
                <a:gridCol w="1288932">
                  <a:extLst>
                    <a:ext uri="{9D8B030D-6E8A-4147-A177-3AD203B41FA5}">
                      <a16:colId xmlns:a16="http://schemas.microsoft.com/office/drawing/2014/main" val="20006"/>
                    </a:ext>
                  </a:extLst>
                </a:gridCol>
                <a:gridCol w="1288932">
                  <a:extLst>
                    <a:ext uri="{9D8B030D-6E8A-4147-A177-3AD203B41FA5}">
                      <a16:colId xmlns:a16="http://schemas.microsoft.com/office/drawing/2014/main" val="20007"/>
                    </a:ext>
                  </a:extLst>
                </a:gridCol>
                <a:gridCol w="1288932">
                  <a:extLst>
                    <a:ext uri="{9D8B030D-6E8A-4147-A177-3AD203B41FA5}">
                      <a16:colId xmlns:a16="http://schemas.microsoft.com/office/drawing/2014/main" val="20008"/>
                    </a:ext>
                  </a:extLst>
                </a:gridCol>
              </a:tblGrid>
              <a:tr h="570442">
                <a:tc>
                  <a:txBody>
                    <a:bodyPr/>
                    <a:lstStyle/>
                    <a:p>
                      <a:pPr rtl="0" fontAlgn="b"/>
                      <a:r>
                        <a:rPr lang="en-US" b="1" dirty="0">
                          <a:effectLst/>
                        </a:rPr>
                        <a:t>ERROR MATRIX</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0"/>
                  </a:ext>
                </a:extLst>
              </a:tr>
              <a:tr h="570442">
                <a:tc>
                  <a:txBody>
                    <a:bodyPr/>
                    <a:lstStyle/>
                    <a:p>
                      <a:pPr rtl="0" fontAlgn="b"/>
                      <a:r>
                        <a:rPr lang="en-US">
                          <a:effectLst/>
                        </a:rPr>
                        <a:t>PREDICT</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GRIDCODE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AERIAL2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AERIAL3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AERIAL4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AERIAL5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AERIAL6</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AERIAL7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Row total</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308598">
                <a:tc>
                  <a:txBody>
                    <a:bodyPr/>
                    <a:lstStyle/>
                    <a:p>
                      <a:pPr rtl="0" fontAlgn="b"/>
                      <a:r>
                        <a:rPr lang="en-US">
                          <a:effectLst/>
                        </a:rPr>
                        <a:t>1- water</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b="1" dirty="0">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308598">
                <a:tc>
                  <a:txBody>
                    <a:bodyPr/>
                    <a:lstStyle/>
                    <a:p>
                      <a:pPr rtl="0" fontAlgn="b"/>
                      <a:r>
                        <a:rPr lang="en-US">
                          <a:effectLst/>
                        </a:rPr>
                        <a:t>2- agriculture</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b="1">
                          <a:effectLst/>
                        </a:rPr>
                        <a:t>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308598">
                <a:tc>
                  <a:txBody>
                    <a:bodyPr/>
                    <a:lstStyle/>
                    <a:p>
                      <a:pPr rtl="0" fontAlgn="b"/>
                      <a:r>
                        <a:rPr lang="en-US">
                          <a:effectLst/>
                        </a:rPr>
                        <a:t>3- bare soil</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b="1">
                          <a:effectLst/>
                        </a:rPr>
                        <a:t>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r h="308598">
                <a:tc>
                  <a:txBody>
                    <a:bodyPr/>
                    <a:lstStyle/>
                    <a:p>
                      <a:pPr rtl="0" fontAlgn="b"/>
                      <a:r>
                        <a:rPr lang="en-US">
                          <a:effectLst/>
                        </a:rPr>
                        <a:t>4- bare rock</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6</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b="1" dirty="0">
                          <a:effectLst/>
                        </a:rPr>
                        <a:t>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308598">
                <a:tc>
                  <a:txBody>
                    <a:bodyPr/>
                    <a:lstStyle/>
                    <a:p>
                      <a:pPr rtl="0" fontAlgn="b"/>
                      <a:r>
                        <a:rPr lang="en-US">
                          <a:effectLst/>
                        </a:rPr>
                        <a:t>5- shrubland</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b="1">
                          <a:effectLst/>
                        </a:rPr>
                        <a:t>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6"/>
                  </a:ext>
                </a:extLst>
              </a:tr>
              <a:tr h="308598">
                <a:tc>
                  <a:txBody>
                    <a:bodyPr/>
                    <a:lstStyle/>
                    <a:p>
                      <a:pPr rtl="0" fontAlgn="b"/>
                      <a:r>
                        <a:rPr lang="en-US">
                          <a:effectLst/>
                        </a:rPr>
                        <a:t>6- urban</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dirty="0">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b="1">
                          <a:effectLst/>
                        </a:rPr>
                        <a:t>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7"/>
                  </a:ext>
                </a:extLst>
              </a:tr>
              <a:tr h="308598">
                <a:tc>
                  <a:txBody>
                    <a:bodyPr/>
                    <a:lstStyle/>
                    <a:p>
                      <a:pPr rtl="0" fontAlgn="b"/>
                      <a:r>
                        <a:rPr lang="en-US">
                          <a:effectLst/>
                        </a:rPr>
                        <a:t>7- grassland</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dirty="0">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b="1">
                          <a:effectLst/>
                        </a:rPr>
                        <a:t>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8"/>
                  </a:ext>
                </a:extLst>
              </a:tr>
              <a:tr h="308598">
                <a:tc>
                  <a:txBody>
                    <a:bodyPr/>
                    <a:lstStyle/>
                    <a:p>
                      <a:pPr rtl="0" fontAlgn="b"/>
                      <a:r>
                        <a:rPr lang="en-US">
                          <a:effectLst/>
                        </a:rPr>
                        <a:t>Column Total</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16</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10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70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9"/>
                  </a:ext>
                </a:extLst>
              </a:tr>
              <a:tr h="570442">
                <a:tc>
                  <a:txBody>
                    <a:bodyPr/>
                    <a:lstStyle/>
                    <a:p>
                      <a:pPr rtl="0" fontAlgn="b"/>
                      <a:r>
                        <a:rPr lang="en-US">
                          <a:effectLst/>
                        </a:rPr>
                        <a:t>Omission Error </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dirty="0">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5/13=0.38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7/16= .44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12/14= 0.86</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1/10= .1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3994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8"/>
          <p:cNvSpPr txBox="1">
            <a:spLocks/>
          </p:cNvSpPr>
          <p:nvPr/>
        </p:nvSpPr>
        <p:spPr>
          <a:xfrm>
            <a:off x="761609" y="1586880"/>
            <a:ext cx="10732873" cy="70408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Dr. Marguerite Madden</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UGA Center for Geospatial Research</a:t>
            </a:r>
          </a:p>
          <a:p>
            <a:pPr lvl="0">
              <a:spcBef>
                <a:spcPts val="0"/>
              </a:spcBef>
              <a:buClr>
                <a:srgbClr val="000000"/>
              </a:buClr>
              <a:defRPr/>
            </a:pPr>
            <a:r>
              <a:rPr lang="en-US" b="1" kern="0" dirty="0" smtClean="0">
                <a:solidFill>
                  <a:srgbClr val="E7E6E6">
                    <a:lumMod val="50000"/>
                  </a:srgbClr>
                </a:solidFill>
                <a:latin typeface="Century Gothic" panose="020B0502020202020204" pitchFamily="34" charset="0"/>
              </a:rPr>
              <a:t>Dr. Sergio </a:t>
            </a:r>
            <a:r>
              <a:rPr lang="en-US" b="1" kern="0" dirty="0" err="1" smtClean="0">
                <a:solidFill>
                  <a:srgbClr val="E7E6E6">
                    <a:lumMod val="50000"/>
                  </a:srgbClr>
                </a:solidFill>
                <a:latin typeface="Century Gothic" panose="020B0502020202020204" pitchFamily="34" charset="0"/>
              </a:rPr>
              <a:t>Bernardes</a:t>
            </a:r>
            <a:r>
              <a:rPr lang="en-US" kern="0" dirty="0" smtClean="0">
                <a:solidFill>
                  <a:srgbClr val="E7E6E6">
                    <a:lumMod val="50000"/>
                  </a:srgbClr>
                </a:solidFill>
                <a:latin typeface="Century Gothic" panose="020B0502020202020204" pitchFamily="34" charset="0"/>
              </a:rPr>
              <a:t>, </a:t>
            </a:r>
            <a:r>
              <a:rPr lang="en-US" kern="0" dirty="0">
                <a:solidFill>
                  <a:srgbClr val="E7E6E6">
                    <a:lumMod val="50000"/>
                  </a:srgbClr>
                </a:solidFill>
                <a:latin typeface="Century Gothic" panose="020B0502020202020204" pitchFamily="34" charset="0"/>
              </a:rPr>
              <a:t>UGA Center for Geospatial Research</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a:r>
            <a:b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br>
            <a:r>
              <a:rPr kumimoji="0" lang="en-US" sz="2000" b="1"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Dr. Kenton Ross</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NASA DEVELOP National Program </a:t>
            </a:r>
          </a:p>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Questrial"/>
              <a:ea typeface="Questrial"/>
              <a:cs typeface="Questrial"/>
              <a:sym typeface="Questrial"/>
            </a:endParaRPr>
          </a:p>
        </p:txBody>
      </p:sp>
      <p:sp>
        <p:nvSpPr>
          <p:cNvPr id="12" name="Text Placeholder 29"/>
          <p:cNvSpPr txBox="1">
            <a:spLocks/>
          </p:cNvSpPr>
          <p:nvPr/>
        </p:nvSpPr>
        <p:spPr>
          <a:xfrm>
            <a:off x="761609" y="3010778"/>
            <a:ext cx="11069835" cy="212938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lvl="0">
              <a:lnSpc>
                <a:spcPct val="100000"/>
              </a:lnSpc>
              <a:spcBef>
                <a:spcPts val="0"/>
              </a:spcBef>
              <a:buClr>
                <a:srgbClr val="000000"/>
              </a:buClr>
              <a:defRPr/>
            </a:pPr>
            <a:r>
              <a:rPr lang="en-US" b="1" dirty="0">
                <a:solidFill>
                  <a:srgbClr val="E7E6E6">
                    <a:lumMod val="50000"/>
                  </a:srgbClr>
                </a:solidFill>
                <a:latin typeface="Century Gothic" panose="020B0502020202020204" pitchFamily="34" charset="0"/>
              </a:rPr>
              <a:t>Dr. Noelle Barkley</a:t>
            </a:r>
            <a:r>
              <a:rPr lang="en-US" dirty="0">
                <a:solidFill>
                  <a:srgbClr val="E7E6E6">
                    <a:lumMod val="50000"/>
                  </a:srgbClr>
                </a:solidFill>
                <a:latin typeface="Century Gothic" panose="020B0502020202020204" pitchFamily="34" charset="0"/>
              </a:rPr>
              <a:t>, </a:t>
            </a:r>
            <a:r>
              <a:rPr lang="en-US" dirty="0" smtClean="0">
                <a:solidFill>
                  <a:srgbClr val="E7E6E6">
                    <a:lumMod val="50000"/>
                  </a:srgbClr>
                </a:solidFill>
                <a:latin typeface="Century Gothic" panose="020B0502020202020204" pitchFamily="34" charset="0"/>
              </a:rPr>
              <a:t>CIP</a:t>
            </a:r>
            <a:r>
              <a:rPr lang="en-US" dirty="0">
                <a:solidFill>
                  <a:srgbClr val="E7E6E6">
                    <a:lumMod val="50000"/>
                  </a:srgbClr>
                </a:solidFill>
                <a:latin typeface="Century Gothic" panose="020B0502020202020204" pitchFamily="34" charset="0"/>
              </a:rPr>
              <a:t/>
            </a:r>
            <a:br>
              <a:rPr lang="en-US" dirty="0">
                <a:solidFill>
                  <a:srgbClr val="E7E6E6">
                    <a:lumMod val="50000"/>
                  </a:srgbClr>
                </a:solidFill>
                <a:latin typeface="Century Gothic" panose="020B0502020202020204" pitchFamily="34" charset="0"/>
              </a:rPr>
            </a:br>
            <a:r>
              <a:rPr lang="en-US" b="1" dirty="0">
                <a:solidFill>
                  <a:srgbClr val="E7E6E6">
                    <a:lumMod val="50000"/>
                  </a:srgbClr>
                </a:solidFill>
                <a:latin typeface="Century Gothic" panose="020B0502020202020204" pitchFamily="34" charset="0"/>
              </a:rPr>
              <a:t>Dr. David Ellis</a:t>
            </a:r>
            <a:r>
              <a:rPr lang="en-US" dirty="0">
                <a:solidFill>
                  <a:srgbClr val="E7E6E6">
                    <a:lumMod val="50000"/>
                  </a:srgbClr>
                </a:solidFill>
                <a:latin typeface="Century Gothic" panose="020B0502020202020204" pitchFamily="34" charset="0"/>
              </a:rPr>
              <a:t>,</a:t>
            </a:r>
            <a:r>
              <a:rPr lang="en-US" b="1" dirty="0">
                <a:solidFill>
                  <a:srgbClr val="E7E6E6">
                    <a:lumMod val="50000"/>
                  </a:srgbClr>
                </a:solidFill>
                <a:latin typeface="Century Gothic" panose="020B0502020202020204" pitchFamily="34" charset="0"/>
              </a:rPr>
              <a:t> </a:t>
            </a:r>
            <a:r>
              <a:rPr lang="en-US" dirty="0" smtClean="0">
                <a:solidFill>
                  <a:srgbClr val="E7E6E6">
                    <a:lumMod val="50000"/>
                  </a:srgbClr>
                </a:solidFill>
                <a:latin typeface="Century Gothic" panose="020B0502020202020204" pitchFamily="34" charset="0"/>
              </a:rPr>
              <a:t>CIP</a:t>
            </a:r>
          </a:p>
          <a:p>
            <a:pPr lvl="0">
              <a:lnSpc>
                <a:spcPct val="100000"/>
              </a:lnSpc>
              <a:spcBef>
                <a:spcPts val="0"/>
              </a:spcBef>
              <a:buClr>
                <a:srgbClr val="000000"/>
              </a:buClr>
              <a:defRPr/>
            </a:pPr>
            <a:r>
              <a:rPr kumimoji="0" lang="en-US" sz="2000" b="1"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Rene Gomez</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a:t>
            </a:r>
            <a:r>
              <a:rPr lang="en-US" kern="0" dirty="0" smtClean="0">
                <a:solidFill>
                  <a:srgbClr val="E7E6E6">
                    <a:lumMod val="50000"/>
                  </a:srgbClr>
                </a:solidFill>
                <a:latin typeface="Century Gothic" panose="020B0502020202020204" pitchFamily="34" charset="0"/>
              </a:rPr>
              <a:t>CIP</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a:r>
            <a:b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br>
            <a:r>
              <a:rPr kumimoji="0" lang="en-US" sz="2000" b="1"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Henry Juarez</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CIP</a:t>
            </a:r>
          </a:p>
          <a:p>
            <a:pPr lvl="0">
              <a:spcBef>
                <a:spcPts val="0"/>
              </a:spcBef>
              <a:buClr>
                <a:srgbClr val="000000"/>
              </a:buClr>
              <a:defRPr/>
            </a:pPr>
            <a:r>
              <a:rPr lang="en-US" b="1" dirty="0">
                <a:solidFill>
                  <a:srgbClr val="E7E6E6">
                    <a:lumMod val="50000"/>
                  </a:srgbClr>
                </a:solidFill>
                <a:latin typeface="Century Gothic" panose="020B0502020202020204" pitchFamily="34" charset="0"/>
              </a:rPr>
              <a:t>Genesis Abreu</a:t>
            </a:r>
            <a:r>
              <a:rPr lang="en-US" dirty="0">
                <a:solidFill>
                  <a:srgbClr val="E7E6E6">
                    <a:lumMod val="50000"/>
                  </a:srgbClr>
                </a:solidFill>
                <a:latin typeface="Century Gothic" panose="020B0502020202020204" pitchFamily="34" charset="0"/>
              </a:rPr>
              <a:t>, ANDES</a:t>
            </a:r>
            <a:br>
              <a:rPr lang="en-US" dirty="0">
                <a:solidFill>
                  <a:srgbClr val="E7E6E6">
                    <a:lumMod val="50000"/>
                  </a:srgbClr>
                </a:solidFill>
                <a:latin typeface="Century Gothic" panose="020B0502020202020204" pitchFamily="34" charset="0"/>
              </a:rPr>
            </a:br>
            <a:endPar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endParaRPr>
          </a:p>
        </p:txBody>
      </p:sp>
      <p:sp>
        <p:nvSpPr>
          <p:cNvPr id="13" name="Text Placeholder 30"/>
          <p:cNvSpPr txBox="1">
            <a:spLocks/>
          </p:cNvSpPr>
          <p:nvPr/>
        </p:nvSpPr>
        <p:spPr>
          <a:xfrm>
            <a:off x="761610" y="5084480"/>
            <a:ext cx="10732872" cy="70408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We would also like to acknowledge the contributions of the </a:t>
            </a:r>
            <a:r>
              <a:rPr kumimoji="0" lang="en-US" sz="2000" b="1" i="0" u="none" strike="noStrike" kern="0" cap="none" spc="0" normalizeH="0" baseline="0" noProof="0" dirty="0" err="1" smtClean="0">
                <a:ln>
                  <a:noFill/>
                </a:ln>
                <a:solidFill>
                  <a:srgbClr val="E7E6E6">
                    <a:lumMod val="50000"/>
                  </a:srgbClr>
                </a:solidFill>
                <a:effectLst/>
                <a:uLnTx/>
                <a:uFillTx/>
                <a:latin typeface="Century Gothic" panose="020B0502020202020204" pitchFamily="34" charset="0"/>
                <a:ea typeface="Questrial"/>
                <a:cs typeface="Questrial"/>
                <a:sym typeface="Questrial"/>
              </a:rPr>
              <a:t>Perú</a:t>
            </a:r>
            <a:r>
              <a:rPr kumimoji="0" lang="en-US" sz="2000" b="1"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Climate I &amp; II team</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a:t>
            </a:r>
            <a:r>
              <a:rPr kumimoji="0" lang="en-US" sz="2000" b="0" i="0" u="none" strike="noStrike" kern="0" cap="none" spc="0" normalizeH="0" baseline="0" noProof="0" dirty="0" err="1" smtClean="0">
                <a:ln>
                  <a:noFill/>
                </a:ln>
                <a:solidFill>
                  <a:srgbClr val="E7E6E6">
                    <a:lumMod val="50000"/>
                  </a:srgbClr>
                </a:solidFill>
                <a:effectLst/>
                <a:uLnTx/>
                <a:uFillTx/>
                <a:latin typeface="Century Gothic" panose="020B0502020202020204" pitchFamily="34" charset="0"/>
                <a:ea typeface="Questrial"/>
                <a:cs typeface="Questrial"/>
                <a:sym typeface="Questrial"/>
              </a:rPr>
              <a:t>Dajon</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Begin, Brandon Hays, Kayla McDonald, </a:t>
            </a:r>
            <a:r>
              <a:rPr kumimoji="0" lang="en-US" sz="2000" b="0" i="0" u="none" strike="noStrike" kern="0" cap="none" spc="0" normalizeH="0" baseline="0" noProof="0" dirty="0" err="1" smtClean="0">
                <a:ln>
                  <a:noFill/>
                </a:ln>
                <a:solidFill>
                  <a:srgbClr val="E7E6E6">
                    <a:lumMod val="50000"/>
                  </a:srgbClr>
                </a:solidFill>
                <a:effectLst/>
                <a:uLnTx/>
                <a:uFillTx/>
                <a:latin typeface="Century Gothic" panose="020B0502020202020204" pitchFamily="34" charset="0"/>
                <a:ea typeface="Questrial"/>
                <a:cs typeface="Questrial"/>
                <a:sym typeface="Questrial"/>
              </a:rPr>
              <a:t>Rebekke</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a:t>
            </a:r>
            <a:r>
              <a:rPr kumimoji="0" lang="en-US" sz="2000" b="0" i="0" u="none" strike="noStrike" kern="0" cap="none" spc="0" normalizeH="0" baseline="0" noProof="0" dirty="0" err="1" smtClean="0">
                <a:ln>
                  <a:noFill/>
                </a:ln>
                <a:solidFill>
                  <a:srgbClr val="E7E6E6">
                    <a:lumMod val="50000"/>
                  </a:srgbClr>
                </a:solidFill>
                <a:effectLst/>
                <a:uLnTx/>
                <a:uFillTx/>
                <a:latin typeface="Century Gothic" panose="020B0502020202020204" pitchFamily="34" charset="0"/>
                <a:ea typeface="Questrial"/>
                <a:cs typeface="Questrial"/>
                <a:sym typeface="Questrial"/>
              </a:rPr>
              <a:t>Muench</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Kayla McDonald, Benjamin Page, Richard Rose, Adam </a:t>
            </a:r>
            <a:r>
              <a:rPr kumimoji="0" lang="en-US" sz="2000" b="0" i="0" u="none" strike="noStrike" kern="0" cap="none" spc="0" normalizeH="0" baseline="0" noProof="0" dirty="0" err="1" smtClean="0">
                <a:ln>
                  <a:noFill/>
                </a:ln>
                <a:solidFill>
                  <a:srgbClr val="E7E6E6">
                    <a:lumMod val="50000"/>
                  </a:srgbClr>
                </a:solidFill>
                <a:effectLst/>
                <a:uLnTx/>
                <a:uFillTx/>
                <a:latin typeface="Century Gothic" panose="020B0502020202020204" pitchFamily="34" charset="0"/>
                <a:ea typeface="Questrial"/>
                <a:cs typeface="Questrial"/>
                <a:sym typeface="Questrial"/>
              </a:rPr>
              <a:t>Salway</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Michael </a:t>
            </a:r>
            <a:r>
              <a:rPr kumimoji="0" lang="en-US" sz="2000" b="0" i="0" u="none" strike="noStrike" kern="0" cap="none" spc="0" normalizeH="0" baseline="0" noProof="0" dirty="0" err="1" smtClean="0">
                <a:ln>
                  <a:noFill/>
                </a:ln>
                <a:solidFill>
                  <a:srgbClr val="E7E6E6">
                    <a:lumMod val="50000"/>
                  </a:srgbClr>
                </a:solidFill>
                <a:effectLst/>
                <a:uLnTx/>
                <a:uFillTx/>
                <a:latin typeface="Century Gothic" panose="020B0502020202020204" pitchFamily="34" charset="0"/>
                <a:ea typeface="Questrial"/>
                <a:cs typeface="Questrial"/>
                <a:sym typeface="Questrial"/>
              </a:rPr>
              <a:t>Sclater</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ea typeface="Questrial"/>
                <a:cs typeface="Questrial"/>
                <a:sym typeface="Questrial"/>
              </a:rPr>
              <a:t>, Sam Weber, Ryan Murphy, Xuan Zhang</a:t>
            </a:r>
            <a:r>
              <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Pr>
              <a:t/>
            </a:r>
            <a:br>
              <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Pr>
            </a:br>
            <a:endPar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endParaRPr>
          </a:p>
        </p:txBody>
      </p:sp>
      <p:sp>
        <p:nvSpPr>
          <p:cNvPr id="14" name="TextBox 13"/>
          <p:cNvSpPr txBox="1"/>
          <p:nvPr/>
        </p:nvSpPr>
        <p:spPr>
          <a:xfrm>
            <a:off x="761609" y="1253636"/>
            <a:ext cx="2577819" cy="461665"/>
          </a:xfrm>
          <a:prstGeom prst="rect">
            <a:avLst/>
          </a:prstGeom>
          <a:noFill/>
        </p:spPr>
        <p:txBody>
          <a:bodyPr wrap="square" rtlCol="0">
            <a:spAutoFit/>
          </a:bodyPr>
          <a:lstStyle/>
          <a:p>
            <a:r>
              <a:rPr lang="en-US" sz="2400" b="1" kern="0" dirty="0">
                <a:solidFill>
                  <a:srgbClr val="E9A149"/>
                </a:solidFill>
                <a:latin typeface="Century Gothic" panose="020B0502020202020204" pitchFamily="34" charset="0"/>
                <a:cs typeface="Arial Unicode MS" panose="020B0604020202020204" pitchFamily="34" charset="-128"/>
                <a:sym typeface="Arial"/>
              </a:rPr>
              <a:t>A</a:t>
            </a:r>
            <a:r>
              <a:rPr lang="en-US" sz="2400" b="1" kern="0" dirty="0" smtClean="0">
                <a:solidFill>
                  <a:srgbClr val="E9A149"/>
                </a:solidFill>
                <a:latin typeface="Century Gothic" panose="020B0502020202020204" pitchFamily="34" charset="0"/>
                <a:cs typeface="Arial Unicode MS" panose="020B0604020202020204" pitchFamily="34" charset="-128"/>
                <a:sym typeface="Arial"/>
              </a:rPr>
              <a:t>dvisors</a:t>
            </a:r>
          </a:p>
        </p:txBody>
      </p:sp>
      <p:sp>
        <p:nvSpPr>
          <p:cNvPr id="15" name="TextBox 14"/>
          <p:cNvSpPr txBox="1"/>
          <p:nvPr/>
        </p:nvSpPr>
        <p:spPr>
          <a:xfrm>
            <a:off x="729563" y="4769416"/>
            <a:ext cx="3248415" cy="461665"/>
          </a:xfrm>
          <a:prstGeom prst="rect">
            <a:avLst/>
          </a:prstGeom>
          <a:noFill/>
        </p:spPr>
        <p:txBody>
          <a:bodyPr wrap="square" rtlCol="0">
            <a:spAutoFit/>
          </a:bodyPr>
          <a:lstStyle/>
          <a:p>
            <a:r>
              <a:rPr lang="en-US" sz="2400" b="1" kern="0" dirty="0" smtClean="0">
                <a:solidFill>
                  <a:srgbClr val="E9A149"/>
                </a:solidFill>
                <a:latin typeface="Century Gothic" panose="020B0502020202020204" pitchFamily="34" charset="0"/>
                <a:cs typeface="Arial Unicode MS" panose="020B0604020202020204" pitchFamily="34" charset="-128"/>
                <a:sym typeface="Arial"/>
              </a:rPr>
              <a:t>Past Contributors</a:t>
            </a:r>
          </a:p>
        </p:txBody>
      </p:sp>
      <p:sp>
        <p:nvSpPr>
          <p:cNvPr id="16" name="TextBox 15"/>
          <p:cNvSpPr txBox="1"/>
          <p:nvPr/>
        </p:nvSpPr>
        <p:spPr>
          <a:xfrm>
            <a:off x="730612" y="2697854"/>
            <a:ext cx="2577819" cy="461665"/>
          </a:xfrm>
          <a:prstGeom prst="rect">
            <a:avLst/>
          </a:prstGeom>
          <a:noFill/>
        </p:spPr>
        <p:txBody>
          <a:bodyPr wrap="square" rtlCol="0">
            <a:spAutoFit/>
          </a:bodyPr>
          <a:lstStyle/>
          <a:p>
            <a:r>
              <a:rPr lang="en-US" sz="2400" b="1" kern="0" dirty="0" smtClean="0">
                <a:solidFill>
                  <a:srgbClr val="E9A149"/>
                </a:solidFill>
                <a:latin typeface="Century Gothic" panose="020B0502020202020204" pitchFamily="34" charset="0"/>
                <a:cs typeface="Arial Unicode MS" panose="020B0604020202020204" pitchFamily="34" charset="-128"/>
                <a:sym typeface="Arial"/>
              </a:rPr>
              <a:t>Partners</a:t>
            </a:r>
          </a:p>
        </p:txBody>
      </p:sp>
    </p:spTree>
    <p:extLst>
      <p:ext uri="{BB962C8B-B14F-4D97-AF65-F5344CB8AC3E}">
        <p14:creationId xmlns:p14="http://schemas.microsoft.com/office/powerpoint/2010/main" val="2528454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idx="1"/>
          </p:nvPr>
        </p:nvSpPr>
        <p:spPr>
          <a:xfrm>
            <a:off x="0" y="1123949"/>
            <a:ext cx="6536267" cy="3093155"/>
          </a:xfrm>
        </p:spPr>
        <p:txBody>
          <a:bodyPr/>
          <a:lstStyle/>
          <a:p>
            <a:pPr marL="342900" lvl="0" indent="-342900">
              <a:spcBef>
                <a:spcPts val="200"/>
              </a:spcBef>
              <a:buClr>
                <a:srgbClr val="E9A149"/>
              </a:buClr>
              <a:buFont typeface="Webdings" panose="05030102010509060703" pitchFamily="18" charset="2"/>
              <a:buChar char="4"/>
            </a:pPr>
            <a:endParaRPr lang="en-US" sz="2200" kern="1200" dirty="0" smtClean="0">
              <a:solidFill>
                <a:schemeClr val="tx2">
                  <a:lumMod val="50000"/>
                </a:schemeClr>
              </a:solidFill>
              <a:latin typeface="Century Gothic" panose="020B0502020202020204" pitchFamily="34" charset="0"/>
              <a:ea typeface="+mn-ea"/>
              <a:cs typeface="+mn-cs"/>
            </a:endParaRPr>
          </a:p>
          <a:p>
            <a:pPr marL="342900" lvl="0" indent="-342900">
              <a:spcBef>
                <a:spcPts val="200"/>
              </a:spcBef>
              <a:buClr>
                <a:srgbClr val="E9A149"/>
              </a:buClr>
              <a:buFont typeface="Webdings" panose="05030102010509060703" pitchFamily="18" charset="2"/>
              <a:buChar char="4"/>
            </a:pPr>
            <a:r>
              <a:rPr lang="en-US" sz="2200" kern="1200" dirty="0">
                <a:solidFill>
                  <a:schemeClr val="tx2">
                    <a:lumMod val="50000"/>
                  </a:schemeClr>
                </a:solidFill>
                <a:latin typeface="Century Gothic" panose="020B0502020202020204" pitchFamily="34" charset="0"/>
                <a:ea typeface="+mn-ea"/>
                <a:cs typeface="+mn-cs"/>
              </a:rPr>
              <a:t>Indigenous biocultural heritage area</a:t>
            </a:r>
          </a:p>
          <a:p>
            <a:pPr marL="342900" lvl="0" indent="-342900">
              <a:spcBef>
                <a:spcPts val="200"/>
              </a:spcBef>
              <a:buClr>
                <a:srgbClr val="E9A149"/>
              </a:buClr>
              <a:buFont typeface="Webdings" panose="05030102010509060703" pitchFamily="18" charset="2"/>
              <a:buChar char="4"/>
            </a:pPr>
            <a:endParaRPr lang="en-US" sz="2200" kern="1200" dirty="0">
              <a:solidFill>
                <a:schemeClr val="tx2">
                  <a:lumMod val="50000"/>
                </a:schemeClr>
              </a:solidFill>
              <a:latin typeface="Century Gothic" panose="020B0502020202020204" pitchFamily="34" charset="0"/>
              <a:ea typeface="+mn-ea"/>
              <a:cs typeface="+mn-cs"/>
            </a:endParaRPr>
          </a:p>
          <a:p>
            <a:pPr marL="342900" lvl="0" indent="-342900">
              <a:spcBef>
                <a:spcPts val="200"/>
              </a:spcBef>
              <a:buClr>
                <a:srgbClr val="E9A149"/>
              </a:buClr>
              <a:buFont typeface="Webdings" panose="05030102010509060703" pitchFamily="18" charset="2"/>
              <a:buChar char="4"/>
            </a:pPr>
            <a:r>
              <a:rPr lang="en-US" sz="2200" kern="1200" dirty="0">
                <a:solidFill>
                  <a:schemeClr val="tx2">
                    <a:lumMod val="50000"/>
                  </a:schemeClr>
                </a:solidFill>
                <a:latin typeface="Century Gothic" panose="020B0502020202020204" pitchFamily="34" charset="0"/>
                <a:ea typeface="+mn-ea"/>
                <a:cs typeface="+mn-cs"/>
              </a:rPr>
              <a:t>8,661 </a:t>
            </a:r>
            <a:r>
              <a:rPr lang="en-US" sz="2200" kern="1200" dirty="0" smtClean="0">
                <a:solidFill>
                  <a:schemeClr val="tx2">
                    <a:lumMod val="50000"/>
                  </a:schemeClr>
                </a:solidFill>
                <a:latin typeface="Century Gothic" panose="020B0502020202020204" pitchFamily="34" charset="0"/>
                <a:ea typeface="+mn-ea"/>
                <a:cs typeface="+mn-cs"/>
              </a:rPr>
              <a:t>ha</a:t>
            </a:r>
            <a:endParaRPr lang="en-US" sz="2200" kern="1200" dirty="0">
              <a:solidFill>
                <a:schemeClr val="tx2">
                  <a:lumMod val="50000"/>
                </a:schemeClr>
              </a:solidFill>
              <a:latin typeface="Century Gothic" panose="020B0502020202020204" pitchFamily="34" charset="0"/>
              <a:ea typeface="+mn-ea"/>
              <a:cs typeface="+mn-cs"/>
            </a:endParaRPr>
          </a:p>
          <a:p>
            <a:pPr marL="342900" lvl="0" indent="-342900">
              <a:spcBef>
                <a:spcPts val="200"/>
              </a:spcBef>
              <a:buClr>
                <a:srgbClr val="E9A149"/>
              </a:buClr>
              <a:buFont typeface="Webdings" panose="05030102010509060703" pitchFamily="18" charset="2"/>
              <a:buChar char="4"/>
            </a:pPr>
            <a:endParaRPr lang="en-US" sz="2200" kern="1200" dirty="0">
              <a:solidFill>
                <a:schemeClr val="tx2">
                  <a:lumMod val="50000"/>
                </a:schemeClr>
              </a:solidFill>
              <a:latin typeface="Century Gothic" panose="020B0502020202020204" pitchFamily="34" charset="0"/>
              <a:ea typeface="+mn-ea"/>
              <a:cs typeface="+mn-cs"/>
            </a:endParaRPr>
          </a:p>
          <a:p>
            <a:pPr marL="342900" lvl="0" indent="-342900">
              <a:spcBef>
                <a:spcPts val="200"/>
              </a:spcBef>
              <a:buClr>
                <a:srgbClr val="E9A149"/>
              </a:buClr>
              <a:buFont typeface="Webdings" panose="05030102010509060703" pitchFamily="18" charset="2"/>
              <a:buChar char="4"/>
            </a:pPr>
            <a:r>
              <a:rPr lang="en-US" sz="2200" kern="1200" dirty="0" smtClean="0">
                <a:solidFill>
                  <a:schemeClr val="tx2">
                    <a:lumMod val="50000"/>
                  </a:schemeClr>
                </a:solidFill>
                <a:latin typeface="Century Gothic" panose="020B0502020202020204" pitchFamily="34" charset="0"/>
                <a:ea typeface="+mn-ea"/>
                <a:cs typeface="+mn-cs"/>
              </a:rPr>
              <a:t>3,200-5,000 m </a:t>
            </a:r>
            <a:r>
              <a:rPr lang="en-US" sz="2200" kern="1200" dirty="0">
                <a:solidFill>
                  <a:schemeClr val="tx2">
                    <a:lumMod val="50000"/>
                  </a:schemeClr>
                </a:solidFill>
                <a:latin typeface="Century Gothic" panose="020B0502020202020204" pitchFamily="34" charset="0"/>
                <a:ea typeface="+mn-ea"/>
                <a:cs typeface="+mn-cs"/>
              </a:rPr>
              <a:t>above sea </a:t>
            </a:r>
            <a:r>
              <a:rPr lang="en-US" sz="2200" kern="1200" dirty="0" smtClean="0">
                <a:solidFill>
                  <a:schemeClr val="tx2">
                    <a:lumMod val="50000"/>
                  </a:schemeClr>
                </a:solidFill>
                <a:latin typeface="Century Gothic" panose="020B0502020202020204" pitchFamily="34" charset="0"/>
                <a:ea typeface="+mn-ea"/>
                <a:cs typeface="+mn-cs"/>
              </a:rPr>
              <a:t>level</a:t>
            </a:r>
          </a:p>
          <a:p>
            <a:pPr lvl="0">
              <a:spcBef>
                <a:spcPts val="200"/>
              </a:spcBef>
              <a:buClr>
                <a:srgbClr val="E9A149"/>
              </a:buClr>
            </a:pPr>
            <a:endParaRPr lang="en-US" sz="2200" kern="1200" dirty="0">
              <a:solidFill>
                <a:schemeClr val="tx2">
                  <a:lumMod val="50000"/>
                </a:schemeClr>
              </a:solidFill>
              <a:latin typeface="Century Gothic" panose="020B0502020202020204" pitchFamily="34" charset="0"/>
              <a:ea typeface="+mn-ea"/>
              <a:cs typeface="+mn-cs"/>
            </a:endParaRPr>
          </a:p>
          <a:p>
            <a:pPr marL="342900" lvl="0" indent="-342900">
              <a:spcBef>
                <a:spcPts val="200"/>
              </a:spcBef>
              <a:buClr>
                <a:srgbClr val="E9A149"/>
              </a:buClr>
              <a:buFont typeface="Webdings" panose="05030102010509060703" pitchFamily="18" charset="2"/>
              <a:buChar char="4"/>
            </a:pPr>
            <a:r>
              <a:rPr lang="en-US" sz="2200" kern="1200" dirty="0" smtClean="0">
                <a:solidFill>
                  <a:schemeClr val="tx2">
                    <a:lumMod val="50000"/>
                  </a:schemeClr>
                </a:solidFill>
                <a:latin typeface="Century Gothic" panose="020B0502020202020204" pitchFamily="34" charset="0"/>
                <a:ea typeface="+mn-ea"/>
                <a:cs typeface="+mn-cs"/>
              </a:rPr>
              <a:t>Study Period: 1973 - 2016</a:t>
            </a:r>
            <a:endParaRPr lang="en-US" sz="2200" dirty="0" smtClean="0">
              <a:solidFill>
                <a:schemeClr val="tx2">
                  <a:lumMod val="50000"/>
                </a:schemeClr>
              </a:solidFill>
              <a:latin typeface="Century Gothic" panose="020B0502020202020204" pitchFamily="34" charset="0"/>
            </a:endParaRPr>
          </a:p>
          <a:p>
            <a:pPr marL="342900" indent="-342900">
              <a:spcBef>
                <a:spcPts val="200"/>
              </a:spcBef>
              <a:buClr>
                <a:srgbClr val="E9A149"/>
              </a:buClr>
              <a:buFont typeface="Webdings" panose="05030102010509060703" pitchFamily="18" charset="2"/>
              <a:buChar char="4"/>
            </a:pPr>
            <a:endParaRPr lang="en-US" dirty="0">
              <a:solidFill>
                <a:schemeClr val="tx2">
                  <a:lumMod val="50000"/>
                </a:schemeClr>
              </a:solidFill>
            </a:endParaRPr>
          </a:p>
          <a:p>
            <a:pPr marL="342900" indent="-342900">
              <a:spcBef>
                <a:spcPts val="200"/>
              </a:spcBef>
              <a:buClr>
                <a:srgbClr val="E9A149"/>
              </a:buClr>
              <a:buFont typeface="Webdings" panose="05030102010509060703" pitchFamily="18" charset="2"/>
              <a:buChar char="4"/>
            </a:pPr>
            <a:endParaRPr lang="en-US" dirty="0">
              <a:solidFill>
                <a:schemeClr val="tx2">
                  <a:lumMod val="50000"/>
                </a:schemeClr>
              </a:solidFill>
            </a:endParaRPr>
          </a:p>
          <a:p>
            <a:pPr marL="342900" lvl="0" indent="-342900">
              <a:spcBef>
                <a:spcPts val="200"/>
              </a:spcBef>
              <a:buClr>
                <a:srgbClr val="E9A149"/>
              </a:buClr>
              <a:buFont typeface="Webdings" panose="05030102010509060703" pitchFamily="18" charset="2"/>
              <a:buChar char="4"/>
            </a:pPr>
            <a:endParaRPr lang="en-US" kern="1200" dirty="0">
              <a:solidFill>
                <a:schemeClr val="tx1"/>
              </a:solidFill>
              <a:latin typeface="Century Gothic"/>
              <a:ea typeface="+mn-ea"/>
              <a:cs typeface="+mn-cs"/>
            </a:endParaRPr>
          </a:p>
          <a:p>
            <a:endParaRPr lang="en-US" dirty="0"/>
          </a:p>
        </p:txBody>
      </p:sp>
      <p:sp>
        <p:nvSpPr>
          <p:cNvPr id="6" name="Shape 110"/>
          <p:cNvSpPr txBox="1"/>
          <p:nvPr/>
        </p:nvSpPr>
        <p:spPr>
          <a:xfrm>
            <a:off x="1066800" y="485775"/>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Study Area</a:t>
            </a:r>
            <a:endParaRPr lang="en-US" sz="4000" dirty="0">
              <a:solidFill>
                <a:schemeClr val="lt1"/>
              </a:solidFill>
              <a:latin typeface="Century Gothic" panose="020B0502020202020204" pitchFamily="34" charset="0"/>
              <a:ea typeface="Questrial"/>
              <a:cs typeface="Questrial"/>
              <a:sym typeface="Questria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400" y="4218141"/>
            <a:ext cx="6795910" cy="2306869"/>
          </a:xfrm>
          <a:prstGeom prst="rect">
            <a:avLst/>
          </a:prstGeom>
          <a:ln w="6350">
            <a:solidFill>
              <a:schemeClr val="tx1">
                <a:lumMod val="75000"/>
                <a:lumOff val="25000"/>
              </a:schemeClr>
            </a:solidFill>
          </a:ln>
        </p:spPr>
      </p:pic>
      <p:sp>
        <p:nvSpPr>
          <p:cNvPr id="22" name="Text Placeholder 5"/>
          <p:cNvSpPr txBox="1">
            <a:spLocks/>
          </p:cNvSpPr>
          <p:nvPr/>
        </p:nvSpPr>
        <p:spPr>
          <a:xfrm>
            <a:off x="237400" y="6283609"/>
            <a:ext cx="2657856" cy="23851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a:t>
            </a:r>
            <a:r>
              <a:rPr kumimoji="0" lang="en-US" sz="1100" b="0" i="0" u="none" strike="noStrike" kern="1200" cap="none" spc="0" normalizeH="0" noProof="0" dirty="0" smtClean="0">
                <a:ln>
                  <a:noFill/>
                </a:ln>
                <a:solidFill>
                  <a:schemeClr val="bg1"/>
                </a:solidFill>
                <a:effectLst/>
                <a:uLnTx/>
                <a:uFillTx/>
                <a:latin typeface="Century Gothic" panose="020B0502020202020204" pitchFamily="34" charset="0"/>
                <a:ea typeface="+mn-ea"/>
                <a:cs typeface="+mn-cs"/>
              </a:rPr>
              <a:t> David Ellis</a:t>
            </a:r>
            <a:endParaRPr kumimoji="0" lang="en-US" sz="11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0972" y="1422299"/>
            <a:ext cx="3932666" cy="4416810"/>
          </a:xfrm>
          <a:prstGeom prst="rect">
            <a:avLst/>
          </a:prstGeom>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b="-3"/>
          <a:stretch/>
        </p:blipFill>
        <p:spPr>
          <a:xfrm>
            <a:off x="7375864" y="4670709"/>
            <a:ext cx="1471053" cy="1851410"/>
          </a:xfrm>
          <a:prstGeom prst="rect">
            <a:avLst/>
          </a:prstGeom>
          <a:ln w="6350">
            <a:solidFill>
              <a:schemeClr val="tx1">
                <a:lumMod val="75000"/>
                <a:lumOff val="25000"/>
              </a:schemeClr>
            </a:solidFill>
          </a:ln>
        </p:spPr>
      </p:pic>
      <p:cxnSp>
        <p:nvCxnSpPr>
          <p:cNvPr id="19" name="Straight Connector 18"/>
          <p:cNvCxnSpPr/>
          <p:nvPr/>
        </p:nvCxnSpPr>
        <p:spPr>
          <a:xfrm flipV="1">
            <a:off x="8274627" y="3517900"/>
            <a:ext cx="0" cy="2619560"/>
          </a:xfrm>
          <a:prstGeom prst="line">
            <a:avLst/>
          </a:prstGeom>
          <a:ln w="19050">
            <a:solidFill>
              <a:schemeClr val="tx2">
                <a:lumMod val="50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8274627" y="5359400"/>
            <a:ext cx="2609273" cy="778060"/>
          </a:xfrm>
          <a:prstGeom prst="line">
            <a:avLst/>
          </a:prstGeom>
          <a:ln w="19050">
            <a:solidFill>
              <a:schemeClr val="tx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1580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4000"/>
                            </p:stCondLst>
                            <p:childTnLst>
                              <p:par>
                                <p:cTn id="17" presetID="10" presetClass="entr" presetSubtype="0" fill="hold" nodeType="afterEffect">
                                  <p:stCondLst>
                                    <p:cond delay="175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243" y="839930"/>
            <a:ext cx="11248702" cy="193109"/>
          </a:xfrm>
        </p:spPr>
        <p:txBody>
          <a:bodyPr/>
          <a:lstStyle/>
          <a:p>
            <a:pPr lvl="0">
              <a:spcBef>
                <a:spcPts val="200"/>
              </a:spcBef>
              <a:buClr>
                <a:srgbClr val="E9A149"/>
              </a:buClr>
            </a:pPr>
            <a:endParaRPr lang="en-US" sz="2200" kern="1200" dirty="0" smtClean="0">
              <a:solidFill>
                <a:schemeClr val="tx1"/>
              </a:solidFill>
              <a:latin typeface="Century Gothic"/>
              <a:ea typeface="+mn-ea"/>
              <a:cs typeface="+mn-cs"/>
            </a:endParaRPr>
          </a:p>
          <a:p>
            <a:pPr lvl="0">
              <a:spcBef>
                <a:spcPts val="200"/>
              </a:spcBef>
              <a:buClr>
                <a:srgbClr val="E9A149"/>
              </a:buClr>
            </a:pPr>
            <a:endParaRPr lang="en-US" sz="2200" kern="1200" dirty="0" smtClean="0">
              <a:solidFill>
                <a:schemeClr val="tx1"/>
              </a:solidFill>
              <a:latin typeface="Century Gothic"/>
              <a:ea typeface="+mn-ea"/>
              <a:cs typeface="+mn-cs"/>
            </a:endParaRPr>
          </a:p>
          <a:p>
            <a:pPr marL="342900" lvl="0" indent="-342900">
              <a:spcBef>
                <a:spcPts val="200"/>
              </a:spcBef>
              <a:buClr>
                <a:srgbClr val="E9A149"/>
              </a:buClr>
              <a:buFont typeface="Webdings" panose="05030102010509060703" pitchFamily="18" charset="2"/>
              <a:buChar char="4"/>
            </a:pPr>
            <a:r>
              <a:rPr lang="en-US" sz="2200" kern="1200" dirty="0">
                <a:solidFill>
                  <a:schemeClr val="tx2">
                    <a:lumMod val="50000"/>
                  </a:schemeClr>
                </a:solidFill>
                <a:latin typeface="Century Gothic"/>
                <a:ea typeface="+mn-ea"/>
                <a:cs typeface="+mn-cs"/>
              </a:rPr>
              <a:t>International Center for </a:t>
            </a:r>
            <a:r>
              <a:rPr lang="en-US" sz="2200" kern="1200" dirty="0" smtClean="0">
                <a:solidFill>
                  <a:schemeClr val="tx2">
                    <a:lumMod val="50000"/>
                  </a:schemeClr>
                </a:solidFill>
                <a:latin typeface="Century Gothic"/>
                <a:ea typeface="+mn-ea"/>
                <a:cs typeface="+mn-cs"/>
              </a:rPr>
              <a:t>Potatoes (CIP)</a:t>
            </a:r>
            <a:br>
              <a:rPr lang="en-US" sz="2200" kern="1200" dirty="0" smtClean="0">
                <a:solidFill>
                  <a:schemeClr val="tx2">
                    <a:lumMod val="50000"/>
                  </a:schemeClr>
                </a:solidFill>
                <a:latin typeface="Century Gothic"/>
                <a:ea typeface="+mn-ea"/>
                <a:cs typeface="+mn-cs"/>
              </a:rPr>
            </a:br>
            <a:endParaRPr lang="en-US" sz="2200" kern="1200" dirty="0">
              <a:solidFill>
                <a:schemeClr val="tx2">
                  <a:lumMod val="50000"/>
                </a:schemeClr>
              </a:solidFill>
              <a:latin typeface="Century Gothic"/>
              <a:ea typeface="+mn-ea"/>
              <a:cs typeface="+mn-cs"/>
            </a:endParaRPr>
          </a:p>
          <a:p>
            <a:pPr marL="342900" lvl="0" indent="-342900">
              <a:spcBef>
                <a:spcPts val="200"/>
              </a:spcBef>
              <a:buClr>
                <a:srgbClr val="E9A149"/>
              </a:buClr>
              <a:buFont typeface="Webdings" panose="05030102010509060703" pitchFamily="18" charset="2"/>
              <a:buChar char="4"/>
            </a:pPr>
            <a:r>
              <a:rPr lang="en-US" sz="2200" kern="1200" dirty="0">
                <a:solidFill>
                  <a:schemeClr val="tx2">
                    <a:lumMod val="50000"/>
                  </a:schemeClr>
                </a:solidFill>
                <a:latin typeface="Century Gothic"/>
                <a:ea typeface="+mn-ea"/>
                <a:cs typeface="+mn-cs"/>
              </a:rPr>
              <a:t>Association for Nature and Sustainable Development (ANDES)</a:t>
            </a:r>
            <a:r>
              <a:rPr lang="en-US" sz="2400" kern="1200" dirty="0" smtClean="0">
                <a:solidFill>
                  <a:schemeClr val="tx2">
                    <a:lumMod val="50000"/>
                  </a:schemeClr>
                </a:solidFill>
                <a:latin typeface="Century Gothic"/>
                <a:ea typeface="+mn-ea"/>
                <a:cs typeface="+mn-cs"/>
              </a:rPr>
              <a:t/>
            </a:r>
            <a:br>
              <a:rPr lang="en-US" sz="2400" kern="1200" dirty="0" smtClean="0">
                <a:solidFill>
                  <a:schemeClr val="tx2">
                    <a:lumMod val="50000"/>
                  </a:schemeClr>
                </a:solidFill>
                <a:latin typeface="Century Gothic"/>
                <a:ea typeface="+mn-ea"/>
                <a:cs typeface="+mn-cs"/>
              </a:rPr>
            </a:br>
            <a:endParaRPr lang="en-US" sz="2400" kern="1200" dirty="0" smtClean="0">
              <a:solidFill>
                <a:schemeClr val="tx2">
                  <a:lumMod val="50000"/>
                </a:schemeClr>
              </a:solidFill>
              <a:latin typeface="Century Gothic"/>
              <a:ea typeface="+mn-ea"/>
              <a:cs typeface="+mn-cs"/>
            </a:endParaRPr>
          </a:p>
          <a:p>
            <a:pPr lvl="0">
              <a:spcBef>
                <a:spcPts val="200"/>
              </a:spcBef>
              <a:buClr>
                <a:srgbClr val="E9A149"/>
              </a:buClr>
            </a:pPr>
            <a:endParaRPr lang="en-US" sz="2400" kern="1200" dirty="0">
              <a:solidFill>
                <a:schemeClr val="tx2">
                  <a:lumMod val="50000"/>
                </a:schemeClr>
              </a:solidFill>
              <a:latin typeface="Century Gothic"/>
              <a:ea typeface="+mn-ea"/>
              <a:cs typeface="+mn-cs"/>
            </a:endParaRPr>
          </a:p>
          <a:p>
            <a:pPr marL="342900" lvl="0" indent="-342900">
              <a:spcBef>
                <a:spcPts val="200"/>
              </a:spcBef>
              <a:buClr>
                <a:srgbClr val="E9A149"/>
              </a:buClr>
              <a:buFont typeface="Webdings" panose="05030102010509060703" pitchFamily="18" charset="2"/>
              <a:buChar char="4"/>
            </a:pPr>
            <a:endParaRPr lang="en-US" sz="2400" kern="1200" dirty="0" smtClean="0">
              <a:solidFill>
                <a:schemeClr val="tx2">
                  <a:lumMod val="50000"/>
                </a:schemeClr>
              </a:solidFill>
              <a:latin typeface="Century Gothic"/>
              <a:ea typeface="+mn-ea"/>
              <a:cs typeface="+mn-cs"/>
            </a:endParaRPr>
          </a:p>
          <a:p>
            <a:endParaRPr lang="en-US" dirty="0"/>
          </a:p>
        </p:txBody>
      </p:sp>
      <p:sp>
        <p:nvSpPr>
          <p:cNvPr id="10" name="Shape 110"/>
          <p:cNvSpPr txBox="1"/>
          <p:nvPr/>
        </p:nvSpPr>
        <p:spPr>
          <a:xfrm>
            <a:off x="1066800" y="485775"/>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Partner Organizations</a:t>
            </a:r>
            <a:endParaRPr lang="en-US" sz="4000" dirty="0">
              <a:solidFill>
                <a:schemeClr val="lt1"/>
              </a:solidFill>
              <a:latin typeface="Century Gothic" panose="020B0502020202020204" pitchFamily="34" charset="0"/>
              <a:ea typeface="Questrial"/>
              <a:cs typeface="Questrial"/>
              <a:sym typeface="Questrial"/>
            </a:endParaRPr>
          </a:p>
        </p:txBody>
      </p:sp>
      <p:sp>
        <p:nvSpPr>
          <p:cNvPr id="5" name="Text Placeholder 4"/>
          <p:cNvSpPr>
            <a:spLocks noGrp="1"/>
          </p:cNvSpPr>
          <p:nvPr>
            <p:ph type="body" idx="3"/>
          </p:nvPr>
        </p:nvSpPr>
        <p:spPr/>
        <p:txBody>
          <a:bodyPr/>
          <a:lstStyle/>
          <a:p>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43" y="3153268"/>
            <a:ext cx="12169514" cy="3589020"/>
          </a:xfrm>
          <a:prstGeom prst="rect">
            <a:avLst/>
          </a:prstGeom>
          <a:ln w="6350">
            <a:solidFill>
              <a:sysClr val="windowText" lastClr="000000">
                <a:lumMod val="75000"/>
                <a:lumOff val="25000"/>
              </a:sysClr>
            </a:solidFill>
          </a:ln>
        </p:spPr>
      </p:pic>
      <p:sp>
        <p:nvSpPr>
          <p:cNvPr id="11" name="Text Placeholder 3"/>
          <p:cNvSpPr>
            <a:spLocks noGrp="1"/>
          </p:cNvSpPr>
          <p:nvPr/>
        </p:nvSpPr>
        <p:spPr>
          <a:xfrm>
            <a:off x="-11243" y="6553200"/>
            <a:ext cx="2095500" cy="218298"/>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 lastClr="FFFFFF"/>
                </a:solidFill>
                <a:effectLst/>
                <a:uLnTx/>
                <a:uFillTx/>
                <a:latin typeface="Century Gothic" panose="020B0502020202020204" pitchFamily="34" charset="0"/>
                <a:ea typeface="+mn-ea"/>
                <a:cs typeface="+mn-cs"/>
              </a:rPr>
              <a:t>Image Credit: David Ellis</a:t>
            </a:r>
            <a:endParaRPr kumimoji="0" lang="en-US" sz="1200"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0743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Community Concerns</a:t>
            </a:r>
            <a:endParaRPr lang="en-US" sz="4000" dirty="0">
              <a:solidFill>
                <a:prstClr val="white"/>
              </a:solidFill>
            </a:endParaRPr>
          </a:p>
        </p:txBody>
      </p:sp>
      <p:sp>
        <p:nvSpPr>
          <p:cNvPr id="11" name="Text Placeholder 12"/>
          <p:cNvSpPr>
            <a:spLocks noGrp="1"/>
          </p:cNvSpPr>
          <p:nvPr>
            <p:ph type="body" idx="4294967295"/>
          </p:nvPr>
        </p:nvSpPr>
        <p:spPr>
          <a:xfrm>
            <a:off x="6108192" y="1773001"/>
            <a:ext cx="6440859" cy="4878897"/>
          </a:xfrm>
          <a:prstGeom prst="rect">
            <a:avLst/>
          </a:prstGeom>
        </p:spPr>
        <p:txBody>
          <a:bodyPr/>
          <a:lstStyle/>
          <a:p>
            <a:pPr marL="342900" lvl="0" indent="-342900">
              <a:spcBef>
                <a:spcPts val="200"/>
              </a:spcBef>
              <a:buClr>
                <a:srgbClr val="E9A149"/>
              </a:buClr>
              <a:buFont typeface="Webdings" panose="05030102010509060703" pitchFamily="18" charset="2"/>
              <a:buChar char="4"/>
            </a:pPr>
            <a:r>
              <a:rPr lang="en-US" sz="2200" dirty="0" smtClean="0">
                <a:solidFill>
                  <a:srgbClr val="E7E6E6">
                    <a:lumMod val="50000"/>
                  </a:srgbClr>
                </a:solidFill>
                <a:latin typeface="Century Gothic" panose="020B0502020202020204" pitchFamily="34" charset="0"/>
              </a:rPr>
              <a:t>Local </a:t>
            </a:r>
            <a:r>
              <a:rPr lang="en-US" sz="2200" dirty="0">
                <a:solidFill>
                  <a:srgbClr val="E7E6E6">
                    <a:lumMod val="50000"/>
                  </a:srgbClr>
                </a:solidFill>
                <a:latin typeface="Century Gothic" panose="020B0502020202020204" pitchFamily="34" charset="0"/>
              </a:rPr>
              <a:t>farmers have been forced to </a:t>
            </a:r>
            <a:r>
              <a:rPr lang="en-US" sz="2200" dirty="0" smtClean="0">
                <a:solidFill>
                  <a:srgbClr val="E7E6E6">
                    <a:lumMod val="50000"/>
                  </a:srgbClr>
                </a:solidFill>
                <a:latin typeface="Century Gothic" panose="020B0502020202020204" pitchFamily="34" charset="0"/>
              </a:rPr>
              <a:t>move </a:t>
            </a:r>
            <a:r>
              <a:rPr lang="en-US" sz="2200" dirty="0">
                <a:solidFill>
                  <a:srgbClr val="E7E6E6">
                    <a:lumMod val="50000"/>
                  </a:srgbClr>
                </a:solidFill>
                <a:latin typeface="Century Gothic" panose="020B0502020202020204" pitchFamily="34" charset="0"/>
              </a:rPr>
              <a:t>potato crops to higher elevations in response to changing temperatures and increased pest survival</a:t>
            </a:r>
          </a:p>
          <a:p>
            <a:pPr marL="0" lvl="0" indent="0">
              <a:spcBef>
                <a:spcPts val="200"/>
              </a:spcBef>
              <a:buClr>
                <a:srgbClr val="E9A149"/>
              </a:buClr>
              <a:buNone/>
            </a:pPr>
            <a:endParaRPr lang="en-US" dirty="0" smtClean="0">
              <a:solidFill>
                <a:schemeClr val="bg2">
                  <a:lumMod val="50000"/>
                </a:schemeClr>
              </a:solidFill>
              <a:latin typeface="Century Gothic" panose="020B0502020202020204" pitchFamily="34" charset="0"/>
            </a:endParaRPr>
          </a:p>
          <a:p>
            <a:endParaRPr lang="en-US" dirty="0">
              <a:solidFill>
                <a:schemeClr val="bg2">
                  <a:lumMod val="50000"/>
                </a:schemeClr>
              </a:solidFill>
            </a:endParaRPr>
          </a:p>
          <a:p>
            <a:endParaRPr lang="en-US" dirty="0">
              <a:solidFill>
                <a:schemeClr val="bg2">
                  <a:lumMod val="50000"/>
                </a:schemeClr>
              </a:solidFill>
            </a:endParaRPr>
          </a:p>
          <a:p>
            <a:endParaRPr lang="en-US" dirty="0" smtClean="0">
              <a:solidFill>
                <a:schemeClr val="bg2">
                  <a:lumMod val="50000"/>
                </a:schemeClr>
              </a:solidFill>
            </a:endParaRPr>
          </a:p>
          <a:p>
            <a:endParaRPr lang="en-US" dirty="0">
              <a:solidFill>
                <a:schemeClr val="bg2">
                  <a:lumMod val="50000"/>
                </a:schemeClr>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359" y="1773001"/>
            <a:ext cx="5944833" cy="4458624"/>
          </a:xfrm>
          <a:prstGeom prst="rect">
            <a:avLst/>
          </a:prstGeom>
          <a:ln w="6350">
            <a:solidFill>
              <a:schemeClr val="bg2">
                <a:lumMod val="50000"/>
              </a:schemeClr>
            </a:solidFill>
          </a:ln>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6701" y="3169920"/>
            <a:ext cx="4315146" cy="3061705"/>
          </a:xfrm>
          <a:prstGeom prst="rect">
            <a:avLst/>
          </a:prstGeom>
          <a:ln w="6350">
            <a:solidFill>
              <a:schemeClr val="bg2">
                <a:lumMod val="50000"/>
              </a:schemeClr>
            </a:solidFill>
          </a:ln>
        </p:spPr>
      </p:pic>
      <p:sp>
        <p:nvSpPr>
          <p:cNvPr id="5" name="Text Placeholder 4"/>
          <p:cNvSpPr>
            <a:spLocks noGrp="1"/>
          </p:cNvSpPr>
          <p:nvPr>
            <p:ph type="body" sz="quarter" idx="13"/>
          </p:nvPr>
        </p:nvSpPr>
        <p:spPr>
          <a:xfrm>
            <a:off x="163359" y="5919888"/>
            <a:ext cx="2116378" cy="210137"/>
          </a:xfrm>
          <a:prstGeom prst="rect">
            <a:avLst/>
          </a:prstGeom>
          <a:noFill/>
        </p:spPr>
        <p:txBody>
          <a:bodyPr>
            <a:noAutofit/>
          </a:bodyPr>
          <a:lstStyle/>
          <a:p>
            <a:pPr algn="l"/>
            <a:r>
              <a:rPr lang="en-US" sz="1100" dirty="0" smtClean="0">
                <a:solidFill>
                  <a:schemeClr val="bg1"/>
                </a:solidFill>
              </a:rPr>
              <a:t>Image Credits: David Ellis</a:t>
            </a:r>
            <a:endParaRPr lang="en-US" sz="1100" dirty="0">
              <a:solidFill>
                <a:schemeClr val="bg1"/>
              </a:solidFill>
            </a:endParaRPr>
          </a:p>
        </p:txBody>
      </p:sp>
    </p:spTree>
    <p:extLst>
      <p:ext uri="{BB962C8B-B14F-4D97-AF65-F5344CB8AC3E}">
        <p14:creationId xmlns:p14="http://schemas.microsoft.com/office/powerpoint/2010/main" val="220182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sp>
        <p:nvSpPr>
          <p:cNvPr id="11" name="Text Placeholder 12"/>
          <p:cNvSpPr>
            <a:spLocks noGrp="1"/>
          </p:cNvSpPr>
          <p:nvPr>
            <p:ph type="body" idx="4294967295"/>
          </p:nvPr>
        </p:nvSpPr>
        <p:spPr>
          <a:xfrm>
            <a:off x="6108192" y="1598508"/>
            <a:ext cx="6083808" cy="4699207"/>
          </a:xfrm>
          <a:prstGeom prst="rect">
            <a:avLst/>
          </a:prstGeom>
        </p:spPr>
        <p:txBody>
          <a:bodyPr/>
          <a:lstStyle/>
          <a:p>
            <a:pPr marL="0" indent="0">
              <a:spcBef>
                <a:spcPts val="200"/>
              </a:spcBef>
              <a:buClr>
                <a:srgbClr val="E9A149"/>
              </a:buClr>
              <a:buNone/>
            </a:pPr>
            <a:endParaRPr lang="en-US" dirty="0" smtClean="0">
              <a:solidFill>
                <a:schemeClr val="bg2">
                  <a:lumMod val="50000"/>
                </a:schemeClr>
              </a:solidFill>
              <a:latin typeface="Century Gothic" panose="020B0502020202020204" pitchFamily="34" charset="0"/>
            </a:endParaRPr>
          </a:p>
          <a:p>
            <a:pPr marL="342900" indent="-342900">
              <a:spcBef>
                <a:spcPts val="200"/>
              </a:spcBef>
              <a:buClr>
                <a:srgbClr val="E9A149"/>
              </a:buClr>
              <a:buFont typeface="Webdings" panose="05030102010509060703" pitchFamily="18" charset="2"/>
              <a:buChar char="4"/>
            </a:pPr>
            <a:r>
              <a:rPr lang="en-US" sz="2400" b="1" dirty="0">
                <a:solidFill>
                  <a:schemeClr val="bg2">
                    <a:lumMod val="50000"/>
                  </a:schemeClr>
                </a:solidFill>
                <a:latin typeface="Century Gothic" panose="020B0502020202020204" pitchFamily="34" charset="0"/>
              </a:rPr>
              <a:t>Create</a:t>
            </a:r>
            <a:r>
              <a:rPr lang="en-US" sz="2400" dirty="0">
                <a:solidFill>
                  <a:schemeClr val="bg2">
                    <a:lumMod val="50000"/>
                  </a:schemeClr>
                </a:solidFill>
                <a:latin typeface="Century Gothic" panose="020B0502020202020204" pitchFamily="34" charset="0"/>
              </a:rPr>
              <a:t> a suitability model to identify areas for optimal potato cultivation</a:t>
            </a:r>
          </a:p>
          <a:p>
            <a:pPr marL="342900" indent="-342900">
              <a:spcBef>
                <a:spcPts val="200"/>
              </a:spcBef>
              <a:buClr>
                <a:srgbClr val="E9A149"/>
              </a:buClr>
              <a:buFont typeface="Webdings" panose="05030102010509060703" pitchFamily="18" charset="2"/>
              <a:buChar char="4"/>
            </a:pPr>
            <a:endParaRPr lang="en-US" sz="2400" dirty="0">
              <a:solidFill>
                <a:schemeClr val="bg2">
                  <a:lumMod val="50000"/>
                </a:schemeClr>
              </a:solidFill>
              <a:latin typeface="Century Gothic" panose="020B0502020202020204" pitchFamily="34" charset="0"/>
            </a:endParaRPr>
          </a:p>
          <a:p>
            <a:pPr marL="342900" indent="-342900">
              <a:spcBef>
                <a:spcPts val="200"/>
              </a:spcBef>
              <a:buClr>
                <a:srgbClr val="E9A149"/>
              </a:buClr>
              <a:buFont typeface="Webdings" panose="05030102010509060703" pitchFamily="18" charset="2"/>
              <a:buChar char="4"/>
            </a:pPr>
            <a:r>
              <a:rPr lang="en-US" sz="2400" b="1" dirty="0">
                <a:solidFill>
                  <a:schemeClr val="bg2">
                    <a:lumMod val="50000"/>
                  </a:schemeClr>
                </a:solidFill>
                <a:latin typeface="Century Gothic" panose="020B0502020202020204" pitchFamily="34" charset="0"/>
              </a:rPr>
              <a:t>Develop</a:t>
            </a:r>
            <a:r>
              <a:rPr lang="en-US" sz="2400" dirty="0">
                <a:solidFill>
                  <a:schemeClr val="bg2">
                    <a:lumMod val="50000"/>
                  </a:schemeClr>
                </a:solidFill>
                <a:latin typeface="Century Gothic" panose="020B0502020202020204" pitchFamily="34" charset="0"/>
              </a:rPr>
              <a:t> a risk assessment model to forecast unsuitable areas for potato cultivation in the future</a:t>
            </a:r>
          </a:p>
          <a:p>
            <a:pPr marL="0" indent="0">
              <a:spcBef>
                <a:spcPts val="200"/>
              </a:spcBef>
              <a:buClr>
                <a:srgbClr val="E9A149"/>
              </a:buClr>
              <a:buNone/>
            </a:pPr>
            <a:endParaRPr lang="en-US" sz="2400" dirty="0">
              <a:solidFill>
                <a:schemeClr val="bg2">
                  <a:lumMod val="50000"/>
                </a:schemeClr>
              </a:solidFill>
              <a:latin typeface="Century Gothic" panose="020B0502020202020204" pitchFamily="34" charset="0"/>
            </a:endParaRPr>
          </a:p>
          <a:p>
            <a:pPr marL="342900" indent="-342900">
              <a:spcBef>
                <a:spcPts val="200"/>
              </a:spcBef>
              <a:buClr>
                <a:srgbClr val="E9A149"/>
              </a:buClr>
              <a:buFont typeface="Webdings" panose="05030102010509060703" pitchFamily="18" charset="2"/>
              <a:buChar char="4"/>
            </a:pPr>
            <a:r>
              <a:rPr lang="en-US" sz="2400" b="1" dirty="0">
                <a:solidFill>
                  <a:schemeClr val="bg2">
                    <a:lumMod val="50000"/>
                  </a:schemeClr>
                </a:solidFill>
                <a:latin typeface="Century Gothic" panose="020B0502020202020204" pitchFamily="34" charset="0"/>
              </a:rPr>
              <a:t>Enable</a:t>
            </a:r>
            <a:r>
              <a:rPr lang="en-US" sz="2400" dirty="0">
                <a:solidFill>
                  <a:schemeClr val="bg2">
                    <a:lumMod val="50000"/>
                  </a:schemeClr>
                </a:solidFill>
                <a:latin typeface="Century Gothic" panose="020B0502020202020204" pitchFamily="34" charset="0"/>
              </a:rPr>
              <a:t> indigenous communities to continue using traditional agricultural practices</a:t>
            </a:r>
          </a:p>
          <a:p>
            <a:pPr marL="342900" indent="-342900">
              <a:spcBef>
                <a:spcPts val="200"/>
              </a:spcBef>
              <a:buClr>
                <a:srgbClr val="E9A149"/>
              </a:buClr>
              <a:buFont typeface="Webdings" panose="05030102010509060703" pitchFamily="18" charset="2"/>
              <a:buChar char="4"/>
            </a:pPr>
            <a:endParaRPr lang="en-US" sz="2400" kern="1200" dirty="0">
              <a:solidFill>
                <a:schemeClr val="bg2">
                  <a:lumMod val="50000"/>
                </a:schemeClr>
              </a:solidFill>
              <a:latin typeface="Century Gothic" panose="020B0502020202020204" pitchFamily="34" charset="0"/>
            </a:endParaRPr>
          </a:p>
          <a:p>
            <a:pPr marL="342900" indent="-342900">
              <a:spcBef>
                <a:spcPts val="200"/>
              </a:spcBef>
              <a:buClr>
                <a:srgbClr val="E9A149"/>
              </a:buClr>
              <a:buFont typeface="Webdings" panose="05030102010509060703" pitchFamily="18" charset="2"/>
              <a:buChar char="4"/>
            </a:pPr>
            <a:endParaRPr lang="en-US" sz="2400" b="1" dirty="0">
              <a:solidFill>
                <a:schemeClr val="bg2">
                  <a:lumMod val="50000"/>
                </a:schemeClr>
              </a:solidFill>
              <a:latin typeface="Century Gothic" panose="020B0502020202020204" pitchFamily="34" charset="0"/>
            </a:endParaRPr>
          </a:p>
          <a:p>
            <a:pPr marL="0" lvl="0" indent="0">
              <a:spcBef>
                <a:spcPts val="200"/>
              </a:spcBef>
              <a:buClr>
                <a:srgbClr val="E9A149"/>
              </a:buClr>
              <a:buNone/>
            </a:pPr>
            <a:r>
              <a:rPr lang="en-US" dirty="0" smtClean="0">
                <a:solidFill>
                  <a:schemeClr val="bg2">
                    <a:lumMod val="50000"/>
                  </a:schemeClr>
                </a:solidFill>
                <a:latin typeface="Century Gothic" panose="020B0502020202020204" pitchFamily="34" charset="0"/>
              </a:rPr>
              <a:t/>
            </a:r>
            <a:br>
              <a:rPr lang="en-US" dirty="0" smtClean="0">
                <a:solidFill>
                  <a:schemeClr val="bg2">
                    <a:lumMod val="50000"/>
                  </a:schemeClr>
                </a:solidFill>
                <a:latin typeface="Century Gothic" panose="020B0502020202020204" pitchFamily="34" charset="0"/>
              </a:rPr>
            </a:br>
            <a:endParaRPr lang="en-US" dirty="0">
              <a:solidFill>
                <a:schemeClr val="bg2">
                  <a:lumMod val="50000"/>
                </a:schemeClr>
              </a:solidFill>
              <a:latin typeface="Century Gothic" panose="020B0502020202020204" pitchFamily="34" charset="0"/>
            </a:endParaRPr>
          </a:p>
          <a:p>
            <a:endParaRPr lang="en-US" dirty="0">
              <a:solidFill>
                <a:schemeClr val="bg2">
                  <a:lumMod val="50000"/>
                </a:schemeClr>
              </a:solidFill>
            </a:endParaRPr>
          </a:p>
          <a:p>
            <a:endParaRPr lang="en-US" dirty="0">
              <a:solidFill>
                <a:schemeClr val="bg2">
                  <a:lumMod val="50000"/>
                </a:schemeClr>
              </a:solidFill>
            </a:endParaRPr>
          </a:p>
          <a:p>
            <a:endParaRPr lang="en-US" dirty="0" smtClean="0">
              <a:solidFill>
                <a:schemeClr val="bg2">
                  <a:lumMod val="50000"/>
                </a:schemeClr>
              </a:solidFill>
            </a:endParaRPr>
          </a:p>
          <a:p>
            <a:endParaRPr lang="en-US" dirty="0">
              <a:solidFill>
                <a:schemeClr val="bg2">
                  <a:lumMod val="50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400" y="1406915"/>
            <a:ext cx="5955792" cy="5059369"/>
          </a:xfrm>
          <a:prstGeom prst="rect">
            <a:avLst/>
          </a:prstGeom>
          <a:ln w="6350">
            <a:solidFill>
              <a:schemeClr val="bg2">
                <a:lumMod val="50000"/>
              </a:schemeClr>
            </a:solidFill>
          </a:ln>
        </p:spPr>
      </p:pic>
      <p:sp>
        <p:nvSpPr>
          <p:cNvPr id="5" name="Text Placeholder 4"/>
          <p:cNvSpPr>
            <a:spLocks noGrp="1"/>
          </p:cNvSpPr>
          <p:nvPr>
            <p:ph type="body" sz="quarter" idx="13"/>
          </p:nvPr>
        </p:nvSpPr>
        <p:spPr>
          <a:xfrm>
            <a:off x="152400" y="6191964"/>
            <a:ext cx="1819656" cy="274320"/>
          </a:xfrm>
          <a:prstGeom prst="rect">
            <a:avLst/>
          </a:prstGeom>
          <a:noFill/>
        </p:spPr>
        <p:txBody>
          <a:bodyPr>
            <a:normAutofit fontScale="92500"/>
          </a:bodyPr>
          <a:lstStyle/>
          <a:p>
            <a:pPr algn="l"/>
            <a:r>
              <a:rPr lang="en-US" dirty="0" smtClean="0">
                <a:solidFill>
                  <a:schemeClr val="bg1"/>
                </a:solidFill>
              </a:rPr>
              <a:t>Image Credit: David Ellis</a:t>
            </a:r>
            <a:endParaRPr lang="en-US" dirty="0">
              <a:solidFill>
                <a:schemeClr val="bg1"/>
              </a:solidFill>
            </a:endParaRPr>
          </a:p>
        </p:txBody>
      </p:sp>
    </p:spTree>
    <p:extLst>
      <p:ext uri="{BB962C8B-B14F-4D97-AF65-F5344CB8AC3E}">
        <p14:creationId xmlns:p14="http://schemas.microsoft.com/office/powerpoint/2010/main" val="2428069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traight Connector 3"/>
          <p:cNvSpPr/>
          <p:nvPr/>
        </p:nvSpPr>
        <p:spPr>
          <a:xfrm rot="3631191">
            <a:off x="3968613" y="4846955"/>
            <a:ext cx="840844" cy="66093"/>
          </a:xfrm>
          <a:custGeom>
            <a:avLst/>
            <a:gdLst/>
            <a:ahLst/>
            <a:cxnLst/>
            <a:rect l="0" t="0" r="0" b="0"/>
            <a:pathLst>
              <a:path>
                <a:moveTo>
                  <a:pt x="0" y="33046"/>
                </a:moveTo>
                <a:lnTo>
                  <a:pt x="1086807"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grpSp>
        <p:nvGrpSpPr>
          <p:cNvPr id="148" name="Group 147"/>
          <p:cNvGrpSpPr/>
          <p:nvPr/>
        </p:nvGrpSpPr>
        <p:grpSpPr>
          <a:xfrm>
            <a:off x="4330425" y="5162935"/>
            <a:ext cx="1421644" cy="1362024"/>
            <a:chOff x="1329347" y="4982533"/>
            <a:chExt cx="1268466" cy="1215270"/>
          </a:xfrm>
        </p:grpSpPr>
        <p:sp>
          <p:nvSpPr>
            <p:cNvPr id="149" name="Oval 148"/>
            <p:cNvSpPr/>
            <p:nvPr/>
          </p:nvSpPr>
          <p:spPr>
            <a:xfrm>
              <a:off x="1329347" y="4982533"/>
              <a:ext cx="1268466" cy="1215270"/>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50" name="Oval 15"/>
            <p:cNvSpPr/>
            <p:nvPr/>
          </p:nvSpPr>
          <p:spPr>
            <a:xfrm>
              <a:off x="1515110" y="5160505"/>
              <a:ext cx="896940" cy="859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26670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graphicFrame>
        <p:nvGraphicFramePr>
          <p:cNvPr id="13" name="Diagram 12"/>
          <p:cNvGraphicFramePr/>
          <p:nvPr>
            <p:extLst>
              <p:ext uri="{D42A27DB-BD31-4B8C-83A1-F6EECF244321}">
                <p14:modId xmlns:p14="http://schemas.microsoft.com/office/powerpoint/2010/main" val="2793448465"/>
              </p:ext>
            </p:extLst>
          </p:nvPr>
        </p:nvGraphicFramePr>
        <p:xfrm>
          <a:off x="-5622224" y="-1744666"/>
          <a:ext cx="5983099" cy="861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5797565" y="2255907"/>
            <a:ext cx="2173796" cy="707886"/>
          </a:xfrm>
          <a:prstGeom prst="rect">
            <a:avLst/>
          </a:prstGeom>
          <a:noFill/>
        </p:spPr>
        <p:txBody>
          <a:bodyPr wrap="square" rtlCol="0">
            <a:spAutoFit/>
          </a:bodyPr>
          <a:lstStyle/>
          <a:p>
            <a:pPr algn="ctr" defTabSz="3072384"/>
            <a:r>
              <a:rPr lang="en-US" sz="2000" b="1" kern="1200" dirty="0" smtClean="0">
                <a:solidFill>
                  <a:srgbClr val="FFFFFF"/>
                </a:solidFill>
                <a:latin typeface="Garamond"/>
                <a:ea typeface="+mn-ea"/>
                <a:cs typeface="+mn-cs"/>
              </a:rPr>
              <a:t>Data </a:t>
            </a:r>
            <a:br>
              <a:rPr lang="en-US" sz="2000" b="1" kern="1200" dirty="0" smtClean="0">
                <a:solidFill>
                  <a:srgbClr val="FFFFFF"/>
                </a:solidFill>
                <a:latin typeface="Garamond"/>
                <a:ea typeface="+mn-ea"/>
                <a:cs typeface="+mn-cs"/>
              </a:rPr>
            </a:br>
            <a:r>
              <a:rPr lang="en-US" sz="2000" b="1" kern="1200" dirty="0" smtClean="0">
                <a:solidFill>
                  <a:srgbClr val="FFFFFF"/>
                </a:solidFill>
                <a:latin typeface="Garamond"/>
                <a:ea typeface="+mn-ea"/>
                <a:cs typeface="+mn-cs"/>
              </a:rPr>
              <a:t>Acquisition</a:t>
            </a:r>
            <a:endParaRPr lang="en-US" sz="2000" b="1" kern="1200" dirty="0">
              <a:solidFill>
                <a:srgbClr val="FFFFFF"/>
              </a:solidFill>
              <a:latin typeface="Garamond"/>
              <a:ea typeface="+mn-ea"/>
              <a:cs typeface="+mn-cs"/>
            </a:endParaRPr>
          </a:p>
        </p:txBody>
      </p:sp>
      <p:sp>
        <p:nvSpPr>
          <p:cNvPr id="52" name="TextBox 51"/>
          <p:cNvSpPr txBox="1"/>
          <p:nvPr/>
        </p:nvSpPr>
        <p:spPr>
          <a:xfrm>
            <a:off x="15798675" y="4037700"/>
            <a:ext cx="1878874" cy="707886"/>
          </a:xfrm>
          <a:prstGeom prst="rect">
            <a:avLst/>
          </a:prstGeom>
          <a:noFill/>
        </p:spPr>
        <p:txBody>
          <a:bodyPr wrap="square" rtlCol="0">
            <a:spAutoFit/>
          </a:bodyPr>
          <a:lstStyle/>
          <a:p>
            <a:pPr algn="ctr" defTabSz="3072384"/>
            <a:r>
              <a:rPr lang="en-US" sz="2000" b="1" kern="1200" dirty="0" smtClean="0">
                <a:solidFill>
                  <a:srgbClr val="FFFFFF"/>
                </a:solidFill>
                <a:latin typeface="Garamond"/>
                <a:ea typeface="+mn-ea"/>
                <a:cs typeface="+mn-cs"/>
              </a:rPr>
              <a:t>Risk</a:t>
            </a:r>
            <a:br>
              <a:rPr lang="en-US" sz="2000" b="1" kern="1200" dirty="0" smtClean="0">
                <a:solidFill>
                  <a:srgbClr val="FFFFFF"/>
                </a:solidFill>
                <a:latin typeface="Garamond"/>
                <a:ea typeface="+mn-ea"/>
                <a:cs typeface="+mn-cs"/>
              </a:rPr>
            </a:br>
            <a:r>
              <a:rPr lang="en-US" sz="2000" b="1" kern="1200" dirty="0" smtClean="0">
                <a:solidFill>
                  <a:srgbClr val="FFFFFF"/>
                </a:solidFill>
                <a:latin typeface="Garamond"/>
                <a:ea typeface="+mn-ea"/>
                <a:cs typeface="+mn-cs"/>
              </a:rPr>
              <a:t>Assessment</a:t>
            </a:r>
            <a:endParaRPr lang="en-US" sz="2000" b="1" kern="1200" dirty="0">
              <a:solidFill>
                <a:srgbClr val="FFFFFF"/>
              </a:solidFill>
              <a:latin typeface="Garamond"/>
              <a:ea typeface="+mn-ea"/>
              <a:cs typeface="+mn-cs"/>
            </a:endParaRPr>
          </a:p>
        </p:txBody>
      </p:sp>
      <p:sp>
        <p:nvSpPr>
          <p:cNvPr id="53" name="TextBox 52"/>
          <p:cNvSpPr txBox="1"/>
          <p:nvPr/>
        </p:nvSpPr>
        <p:spPr>
          <a:xfrm>
            <a:off x="15798675" y="809897"/>
            <a:ext cx="1878874" cy="707886"/>
          </a:xfrm>
          <a:prstGeom prst="rect">
            <a:avLst/>
          </a:prstGeom>
          <a:noFill/>
        </p:spPr>
        <p:txBody>
          <a:bodyPr wrap="square" rtlCol="0">
            <a:spAutoFit/>
          </a:bodyPr>
          <a:lstStyle/>
          <a:p>
            <a:pPr algn="ctr" defTabSz="3072384"/>
            <a:r>
              <a:rPr lang="en-US" sz="2000" b="1" kern="1200" dirty="0" smtClean="0">
                <a:solidFill>
                  <a:srgbClr val="FFFFFF"/>
                </a:solidFill>
                <a:latin typeface="Garamond"/>
                <a:ea typeface="+mn-ea"/>
                <a:cs typeface="+mn-cs"/>
              </a:rPr>
              <a:t>Suitability</a:t>
            </a:r>
            <a:br>
              <a:rPr lang="en-US" sz="2000" b="1" kern="1200" dirty="0" smtClean="0">
                <a:solidFill>
                  <a:srgbClr val="FFFFFF"/>
                </a:solidFill>
                <a:latin typeface="Garamond"/>
                <a:ea typeface="+mn-ea"/>
                <a:cs typeface="+mn-cs"/>
              </a:rPr>
            </a:br>
            <a:r>
              <a:rPr lang="en-US" sz="2000" b="1" kern="1200" dirty="0" smtClean="0">
                <a:solidFill>
                  <a:srgbClr val="FFFFFF"/>
                </a:solidFill>
                <a:latin typeface="Garamond"/>
                <a:ea typeface="+mn-ea"/>
                <a:cs typeface="+mn-cs"/>
              </a:rPr>
              <a:t>Map</a:t>
            </a:r>
            <a:endParaRPr lang="en-US" sz="2000" b="1" kern="1200" dirty="0">
              <a:solidFill>
                <a:srgbClr val="FFFFFF"/>
              </a:solidFill>
              <a:latin typeface="Garamond"/>
              <a:ea typeface="+mn-ea"/>
              <a:cs typeface="+mn-cs"/>
            </a:endParaRPr>
          </a:p>
        </p:txBody>
      </p:sp>
      <p:sp>
        <p:nvSpPr>
          <p:cNvPr id="88" name="TextBox 87"/>
          <p:cNvSpPr txBox="1"/>
          <p:nvPr/>
        </p:nvSpPr>
        <p:spPr>
          <a:xfrm>
            <a:off x="2968133" y="3664939"/>
            <a:ext cx="1428755" cy="1015663"/>
          </a:xfrm>
          <a:prstGeom prst="rect">
            <a:avLst/>
          </a:prstGeom>
          <a:noFill/>
        </p:spPr>
        <p:txBody>
          <a:bodyPr wrap="square" rtlCol="0">
            <a:spAutoFit/>
          </a:bodyPr>
          <a:lstStyle/>
          <a:p>
            <a:pPr algn="ctr" defTabSz="3072384"/>
            <a:r>
              <a:rPr lang="en-US" sz="2000" b="1" kern="1200" dirty="0" smtClean="0">
                <a:solidFill>
                  <a:srgbClr val="FFFFFF"/>
                </a:solidFill>
                <a:latin typeface="Century Gothic" panose="020B0502020202020204" pitchFamily="34" charset="0"/>
                <a:ea typeface="+mn-ea"/>
                <a:cs typeface="+mn-cs"/>
              </a:rPr>
              <a:t>Data </a:t>
            </a:r>
            <a:br>
              <a:rPr lang="en-US" sz="2000" b="1" kern="1200" dirty="0" smtClean="0">
                <a:solidFill>
                  <a:srgbClr val="FFFFFF"/>
                </a:solidFill>
                <a:latin typeface="Century Gothic" panose="020B0502020202020204" pitchFamily="34" charset="0"/>
                <a:ea typeface="+mn-ea"/>
                <a:cs typeface="+mn-cs"/>
              </a:rPr>
            </a:br>
            <a:r>
              <a:rPr lang="en-US" sz="2000" b="1" kern="1200" dirty="0" smtClean="0">
                <a:solidFill>
                  <a:srgbClr val="FFFFFF"/>
                </a:solidFill>
                <a:latin typeface="Century Gothic" panose="020B0502020202020204" pitchFamily="34" charset="0"/>
                <a:ea typeface="+mn-ea"/>
                <a:cs typeface="+mn-cs"/>
              </a:rPr>
              <a:t>Acquisition</a:t>
            </a:r>
            <a:endParaRPr lang="en-US" sz="2000" b="1" kern="1200" dirty="0">
              <a:solidFill>
                <a:srgbClr val="FFFFFF"/>
              </a:solidFill>
              <a:latin typeface="Century Gothic" panose="020B0502020202020204" pitchFamily="34" charset="0"/>
              <a:ea typeface="+mn-ea"/>
              <a:cs typeface="+mn-cs"/>
            </a:endParaRPr>
          </a:p>
        </p:txBody>
      </p:sp>
      <p:sp>
        <p:nvSpPr>
          <p:cNvPr id="89" name="TextBox 88"/>
          <p:cNvSpPr txBox="1"/>
          <p:nvPr/>
        </p:nvSpPr>
        <p:spPr>
          <a:xfrm>
            <a:off x="4134313" y="1430456"/>
            <a:ext cx="1282750" cy="1631216"/>
          </a:xfrm>
          <a:prstGeom prst="rect">
            <a:avLst/>
          </a:prstGeom>
          <a:noFill/>
        </p:spPr>
        <p:txBody>
          <a:bodyPr wrap="square" rtlCol="0">
            <a:spAutoFit/>
          </a:bodyPr>
          <a:lstStyle/>
          <a:p>
            <a:pPr defTabSz="3072384"/>
            <a:r>
              <a:rPr lang="en-US" sz="2000" kern="1200" dirty="0" smtClean="0">
                <a:solidFill>
                  <a:srgbClr val="FFFFFF"/>
                </a:solidFill>
                <a:latin typeface="Century Gothic" panose="020B0502020202020204" pitchFamily="34" charset="0"/>
                <a:ea typeface="+mn-ea"/>
                <a:cs typeface="+mn-cs"/>
              </a:rPr>
              <a:t>Landsat Image from May, 2 2016</a:t>
            </a:r>
            <a:endParaRPr lang="en-US" sz="2000" kern="1200" dirty="0">
              <a:solidFill>
                <a:srgbClr val="FFFFFF"/>
              </a:solidFill>
              <a:latin typeface="Century Gothic" panose="020B0502020202020204" pitchFamily="34" charset="0"/>
              <a:ea typeface="+mn-ea"/>
              <a:cs typeface="+mn-cs"/>
            </a:endParaRPr>
          </a:p>
        </p:txBody>
      </p:sp>
      <p:sp>
        <p:nvSpPr>
          <p:cNvPr id="92" name="TextBox 91"/>
          <p:cNvSpPr txBox="1"/>
          <p:nvPr/>
        </p:nvSpPr>
        <p:spPr>
          <a:xfrm>
            <a:off x="4330425" y="5490004"/>
            <a:ext cx="1416087" cy="707886"/>
          </a:xfrm>
          <a:prstGeom prst="rect">
            <a:avLst/>
          </a:prstGeom>
          <a:noFill/>
        </p:spPr>
        <p:txBody>
          <a:bodyPr wrap="square" rtlCol="0">
            <a:spAutoFit/>
          </a:bodyPr>
          <a:lstStyle/>
          <a:p>
            <a:pPr algn="ctr" defTabSz="3072384"/>
            <a:r>
              <a:rPr lang="en-US" sz="2000" kern="1200" dirty="0" smtClean="0">
                <a:solidFill>
                  <a:srgbClr val="FFFFFF"/>
                </a:solidFill>
                <a:latin typeface="Century Gothic" panose="020B0502020202020204" pitchFamily="34" charset="0"/>
                <a:ea typeface="+mn-ea"/>
                <a:cs typeface="+mn-cs"/>
              </a:rPr>
              <a:t>Soil Capacity</a:t>
            </a:r>
            <a:endParaRPr lang="en-US" sz="2000" kern="1200" dirty="0">
              <a:solidFill>
                <a:srgbClr val="FFFFFF"/>
              </a:solidFill>
              <a:latin typeface="Century Gothic" panose="020B0502020202020204" pitchFamily="34" charset="0"/>
              <a:ea typeface="+mn-ea"/>
              <a:cs typeface="+mn-cs"/>
            </a:endParaRPr>
          </a:p>
        </p:txBody>
      </p:sp>
      <p:sp>
        <p:nvSpPr>
          <p:cNvPr id="93" name="Right Arrow 92"/>
          <p:cNvSpPr/>
          <p:nvPr/>
        </p:nvSpPr>
        <p:spPr>
          <a:xfrm>
            <a:off x="10234105" y="3735158"/>
            <a:ext cx="1890282" cy="1226304"/>
          </a:xfrm>
          <a:prstGeom prst="rightArrow">
            <a:avLst/>
          </a:prstGeom>
          <a:solidFill>
            <a:schemeClr val="tx2">
              <a:lumMod val="50000"/>
            </a:schemeClr>
          </a:solidFill>
          <a:ln>
            <a:noFill/>
          </a:ln>
          <a:effectLst>
            <a:outerShdw blurRad="57150" dist="19050" dir="5400000" algn="ctr" rotWithShape="0">
              <a:srgbClr val="000000">
                <a:alpha val="63000"/>
              </a:srgb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1200" cap="none" spc="0" normalizeH="0" baseline="0" noProof="0" smtClean="0">
              <a:ln>
                <a:noFill/>
              </a:ln>
              <a:solidFill>
                <a:schemeClr val="tx2">
                  <a:lumMod val="50000"/>
                </a:schemeClr>
              </a:solidFill>
              <a:effectLst/>
              <a:uLnTx/>
              <a:uFillTx/>
              <a:latin typeface="Garamond"/>
              <a:ea typeface="+mn-ea"/>
              <a:cs typeface="+mn-cs"/>
            </a:endParaRPr>
          </a:p>
        </p:txBody>
      </p:sp>
      <p:sp>
        <p:nvSpPr>
          <p:cNvPr id="135" name="Straight Connector 4"/>
          <p:cNvSpPr/>
          <p:nvPr/>
        </p:nvSpPr>
        <p:spPr>
          <a:xfrm rot="1219280">
            <a:off x="4435129" y="4242595"/>
            <a:ext cx="770633" cy="66093"/>
          </a:xfrm>
          <a:custGeom>
            <a:avLst/>
            <a:gdLst/>
            <a:ahLst/>
            <a:cxnLst/>
            <a:rect l="0" t="0" r="0" b="0"/>
            <a:pathLst>
              <a:path>
                <a:moveTo>
                  <a:pt x="0" y="33046"/>
                </a:moveTo>
                <a:lnTo>
                  <a:pt x="770313"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36" name="Straight Connector 5"/>
          <p:cNvSpPr/>
          <p:nvPr/>
        </p:nvSpPr>
        <p:spPr>
          <a:xfrm rot="20473440">
            <a:off x="4440329" y="3442061"/>
            <a:ext cx="674357" cy="66093"/>
          </a:xfrm>
          <a:custGeom>
            <a:avLst/>
            <a:gdLst/>
            <a:ahLst/>
            <a:cxnLst/>
            <a:rect l="0" t="0" r="0" b="0"/>
            <a:pathLst>
              <a:path>
                <a:moveTo>
                  <a:pt x="0" y="33046"/>
                </a:moveTo>
                <a:lnTo>
                  <a:pt x="951391"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37" name="Straight Connector 6"/>
          <p:cNvSpPr/>
          <p:nvPr/>
        </p:nvSpPr>
        <p:spPr>
          <a:xfrm rot="17849774">
            <a:off x="3943931" y="2861144"/>
            <a:ext cx="778879" cy="66093"/>
          </a:xfrm>
          <a:custGeom>
            <a:avLst/>
            <a:gdLst/>
            <a:ahLst/>
            <a:cxnLst/>
            <a:rect l="0" t="0" r="0" b="0"/>
            <a:pathLst>
              <a:path>
                <a:moveTo>
                  <a:pt x="0" y="33046"/>
                </a:moveTo>
                <a:lnTo>
                  <a:pt x="1054921" y="33046"/>
                </a:lnTo>
              </a:path>
            </a:pathLst>
          </a:custGeom>
          <a:noFill/>
          <a:ln w="12700" cap="flat" cmpd="sng" algn="ctr">
            <a:solidFill>
              <a:schemeClr val="tx2">
                <a:lumMod val="50000"/>
              </a:scheme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38" name="Oval 137"/>
          <p:cNvSpPr/>
          <p:nvPr/>
        </p:nvSpPr>
        <p:spPr>
          <a:xfrm>
            <a:off x="2873909" y="3073780"/>
            <a:ext cx="1991753" cy="1895574"/>
          </a:xfrm>
          <a:prstGeom prst="ellipse">
            <a:avLst/>
          </a:prstGeom>
          <a:solidFill>
            <a:srgbClr val="EA7845"/>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grpSp>
        <p:nvGrpSpPr>
          <p:cNvPr id="139" name="Group 138"/>
          <p:cNvGrpSpPr/>
          <p:nvPr/>
        </p:nvGrpSpPr>
        <p:grpSpPr>
          <a:xfrm>
            <a:off x="4021393" y="1257497"/>
            <a:ext cx="1462166" cy="1357988"/>
            <a:chOff x="1205582" y="1144475"/>
            <a:chExt cx="1343574" cy="1280886"/>
          </a:xfrm>
        </p:grpSpPr>
        <p:sp>
          <p:nvSpPr>
            <p:cNvPr id="140" name="Oval 139"/>
            <p:cNvSpPr/>
            <p:nvPr/>
          </p:nvSpPr>
          <p:spPr>
            <a:xfrm>
              <a:off x="1205582" y="1144475"/>
              <a:ext cx="1343574" cy="1280886"/>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41" name="Oval 9"/>
            <p:cNvSpPr/>
            <p:nvPr/>
          </p:nvSpPr>
          <p:spPr>
            <a:xfrm>
              <a:off x="1402344" y="1332056"/>
              <a:ext cx="950050" cy="9057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lvl="0" algn="ctr" defTabSz="280035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grpSp>
        <p:nvGrpSpPr>
          <p:cNvPr id="142" name="Group 141"/>
          <p:cNvGrpSpPr/>
          <p:nvPr/>
        </p:nvGrpSpPr>
        <p:grpSpPr>
          <a:xfrm>
            <a:off x="5077599" y="2236518"/>
            <a:ext cx="1471831" cy="1463333"/>
            <a:chOff x="2127916" y="2396810"/>
            <a:chExt cx="1304284" cy="1293011"/>
          </a:xfrm>
        </p:grpSpPr>
        <p:sp>
          <p:nvSpPr>
            <p:cNvPr id="143" name="Oval 142"/>
            <p:cNvSpPr/>
            <p:nvPr/>
          </p:nvSpPr>
          <p:spPr>
            <a:xfrm>
              <a:off x="2127916" y="2396810"/>
              <a:ext cx="1304284" cy="1293011"/>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44" name="Oval 11"/>
            <p:cNvSpPr/>
            <p:nvPr/>
          </p:nvSpPr>
          <p:spPr>
            <a:xfrm>
              <a:off x="2318924" y="2586167"/>
              <a:ext cx="922268" cy="914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grpSp>
        <p:nvGrpSpPr>
          <p:cNvPr id="145" name="Group 144"/>
          <p:cNvGrpSpPr/>
          <p:nvPr/>
        </p:nvGrpSpPr>
        <p:grpSpPr>
          <a:xfrm>
            <a:off x="5140244" y="3787990"/>
            <a:ext cx="1555763" cy="1495209"/>
            <a:chOff x="2205843" y="3796186"/>
            <a:chExt cx="1263070" cy="1225232"/>
          </a:xfrm>
        </p:grpSpPr>
        <p:sp>
          <p:nvSpPr>
            <p:cNvPr id="146" name="Oval 145"/>
            <p:cNvSpPr/>
            <p:nvPr/>
          </p:nvSpPr>
          <p:spPr>
            <a:xfrm>
              <a:off x="2205843" y="3796186"/>
              <a:ext cx="1263070" cy="1225232"/>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47" name="Oval 13"/>
            <p:cNvSpPr/>
            <p:nvPr/>
          </p:nvSpPr>
          <p:spPr>
            <a:xfrm>
              <a:off x="2390815" y="3975617"/>
              <a:ext cx="893126" cy="866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26670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sp>
        <p:nvSpPr>
          <p:cNvPr id="155" name="TextBox 154"/>
          <p:cNvSpPr txBox="1"/>
          <p:nvPr/>
        </p:nvSpPr>
        <p:spPr>
          <a:xfrm>
            <a:off x="4021393" y="1674450"/>
            <a:ext cx="1350316"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Landsat 8 OLI</a:t>
            </a:r>
            <a:endParaRPr lang="en-US" sz="2000" dirty="0">
              <a:solidFill>
                <a:schemeClr val="bg1"/>
              </a:solidFill>
              <a:latin typeface="Century Gothic" panose="020B0502020202020204" pitchFamily="34" charset="0"/>
            </a:endParaRPr>
          </a:p>
        </p:txBody>
      </p:sp>
      <p:sp>
        <p:nvSpPr>
          <p:cNvPr id="157" name="TextBox 156"/>
          <p:cNvSpPr txBox="1"/>
          <p:nvPr/>
        </p:nvSpPr>
        <p:spPr>
          <a:xfrm>
            <a:off x="5173493" y="4070336"/>
            <a:ext cx="1353076"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Terra (Aster)</a:t>
            </a:r>
            <a:endParaRPr lang="en-US" sz="2000" dirty="0">
              <a:solidFill>
                <a:schemeClr val="bg1"/>
              </a:solidFill>
              <a:latin typeface="Century Gothic" panose="020B0502020202020204" pitchFamily="34" charset="0"/>
            </a:endParaRPr>
          </a:p>
        </p:txBody>
      </p:sp>
      <p:sp>
        <p:nvSpPr>
          <p:cNvPr id="160" name="TextBox 159"/>
          <p:cNvSpPr txBox="1"/>
          <p:nvPr/>
        </p:nvSpPr>
        <p:spPr>
          <a:xfrm>
            <a:off x="3022544" y="3675753"/>
            <a:ext cx="1582733" cy="707886"/>
          </a:xfrm>
          <a:prstGeom prst="rect">
            <a:avLst/>
          </a:prstGeom>
          <a:noFill/>
        </p:spPr>
        <p:txBody>
          <a:bodyPr wrap="square" rtlCol="0">
            <a:spAutoFit/>
          </a:bodyPr>
          <a:lstStyle/>
          <a:p>
            <a:pPr algn="ctr"/>
            <a:r>
              <a:rPr lang="en-US" sz="2000" b="1" dirty="0" smtClean="0">
                <a:solidFill>
                  <a:schemeClr val="bg1"/>
                </a:solidFill>
                <a:latin typeface="Century Gothic" panose="020B0502020202020204" pitchFamily="34" charset="0"/>
              </a:rPr>
              <a:t>Data Acquisition</a:t>
            </a:r>
            <a:endParaRPr lang="en-US" sz="2000" b="1" dirty="0">
              <a:solidFill>
                <a:schemeClr val="bg1"/>
              </a:solidFill>
              <a:latin typeface="Century Gothic" panose="020B0502020202020204" pitchFamily="34" charset="0"/>
            </a:endParaRPr>
          </a:p>
        </p:txBody>
      </p:sp>
      <p:sp>
        <p:nvSpPr>
          <p:cNvPr id="42" name="Shape 110"/>
          <p:cNvSpPr txBox="1"/>
          <p:nvPr/>
        </p:nvSpPr>
        <p:spPr>
          <a:xfrm>
            <a:off x="1066800" y="485775"/>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Methodology</a:t>
            </a:r>
            <a:endParaRPr lang="en-US" sz="4000" dirty="0">
              <a:solidFill>
                <a:schemeClr val="lt1"/>
              </a:solidFill>
              <a:latin typeface="Century Gothic" panose="020B0502020202020204" pitchFamily="34" charset="0"/>
              <a:ea typeface="Questrial"/>
              <a:cs typeface="Questrial"/>
              <a:sym typeface="Questrial"/>
            </a:endParaRPr>
          </a:p>
        </p:txBody>
      </p:sp>
      <p:sp>
        <p:nvSpPr>
          <p:cNvPr id="90" name="TextBox 89"/>
          <p:cNvSpPr txBox="1"/>
          <p:nvPr/>
        </p:nvSpPr>
        <p:spPr>
          <a:xfrm>
            <a:off x="5057295" y="2618205"/>
            <a:ext cx="1512437" cy="1015663"/>
          </a:xfrm>
          <a:prstGeom prst="rect">
            <a:avLst/>
          </a:prstGeom>
          <a:noFill/>
        </p:spPr>
        <p:txBody>
          <a:bodyPr wrap="square" rtlCol="0">
            <a:spAutoFit/>
          </a:bodyPr>
          <a:lstStyle/>
          <a:p>
            <a:pPr algn="ctr" defTabSz="3072384"/>
            <a:r>
              <a:rPr lang="en-US" sz="2000" kern="1200" dirty="0">
                <a:solidFill>
                  <a:srgbClr val="FFFFFF"/>
                </a:solidFill>
                <a:latin typeface="Century Gothic" panose="020B0502020202020204" pitchFamily="34" charset="0"/>
                <a:ea typeface="+mn-ea"/>
                <a:cs typeface="+mn-cs"/>
              </a:rPr>
              <a:t>C</a:t>
            </a:r>
            <a:r>
              <a:rPr lang="en-US" sz="2000" kern="1200" dirty="0" smtClean="0">
                <a:solidFill>
                  <a:srgbClr val="FFFFFF"/>
                </a:solidFill>
                <a:latin typeface="Century Gothic" panose="020B0502020202020204" pitchFamily="34" charset="0"/>
                <a:ea typeface="+mn-ea"/>
                <a:cs typeface="+mn-cs"/>
              </a:rPr>
              <a:t>limate </a:t>
            </a:r>
            <a:br>
              <a:rPr lang="en-US" sz="2000" kern="1200" dirty="0" smtClean="0">
                <a:solidFill>
                  <a:srgbClr val="FFFFFF"/>
                </a:solidFill>
                <a:latin typeface="Century Gothic" panose="020B0502020202020204" pitchFamily="34" charset="0"/>
                <a:ea typeface="+mn-ea"/>
                <a:cs typeface="+mn-cs"/>
              </a:rPr>
            </a:br>
            <a:r>
              <a:rPr lang="en-US" sz="2000" kern="1200" dirty="0" smtClean="0">
                <a:solidFill>
                  <a:srgbClr val="FFFFFF"/>
                </a:solidFill>
                <a:latin typeface="Century Gothic" panose="020B0502020202020204" pitchFamily="34" charset="0"/>
                <a:ea typeface="+mn-ea"/>
                <a:cs typeface="+mn-cs"/>
              </a:rPr>
              <a:t>data</a:t>
            </a:r>
            <a:br>
              <a:rPr lang="en-US" sz="2000" kern="1200" dirty="0" smtClean="0">
                <a:solidFill>
                  <a:srgbClr val="FFFFFF"/>
                </a:solidFill>
                <a:latin typeface="Century Gothic" panose="020B0502020202020204" pitchFamily="34" charset="0"/>
                <a:ea typeface="+mn-ea"/>
                <a:cs typeface="+mn-cs"/>
              </a:rPr>
            </a:br>
            <a:endParaRPr lang="en-US" sz="2000" kern="1200" dirty="0">
              <a:solidFill>
                <a:srgbClr val="FFFFFF"/>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658240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0"/>
          <p:cNvSpPr txBox="1"/>
          <p:nvPr/>
        </p:nvSpPr>
        <p:spPr>
          <a:xfrm>
            <a:off x="1066800" y="485775"/>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Earth Observations</a:t>
            </a:r>
            <a:endParaRPr lang="en-US" sz="4000" dirty="0">
              <a:solidFill>
                <a:schemeClr val="lt1"/>
              </a:solidFill>
              <a:latin typeface="Century Gothic" panose="020B0502020202020204" pitchFamily="34" charset="0"/>
              <a:ea typeface="Questrial"/>
              <a:cs typeface="Questrial"/>
              <a:sym typeface="Questria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6061" y="3821341"/>
            <a:ext cx="2563154" cy="2854804"/>
          </a:xfrm>
          <a:prstGeom prst="rect">
            <a:avLst/>
          </a:prstGeom>
        </p:spPr>
      </p:pic>
      <p:pic>
        <p:nvPicPr>
          <p:cNvPr id="9" name="Picture 8"/>
          <p:cNvPicPr>
            <a:picLocks noChangeAspect="1"/>
          </p:cNvPicPr>
          <p:nvPr/>
        </p:nvPicPr>
        <p:blipFill>
          <a:blip r:embed="rId4"/>
          <a:stretch>
            <a:fillRect/>
          </a:stretch>
        </p:blipFill>
        <p:spPr>
          <a:xfrm>
            <a:off x="700706" y="4016956"/>
            <a:ext cx="3274230" cy="2467963"/>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3072" y="1641326"/>
            <a:ext cx="2866195" cy="2341282"/>
          </a:xfrm>
          <a:prstGeom prst="rect">
            <a:avLst/>
          </a:prstGeom>
        </p:spPr>
      </p:pic>
      <p:sp>
        <p:nvSpPr>
          <p:cNvPr id="11" name="TextBox 10"/>
          <p:cNvSpPr txBox="1"/>
          <p:nvPr/>
        </p:nvSpPr>
        <p:spPr>
          <a:xfrm>
            <a:off x="4533901" y="1864485"/>
            <a:ext cx="4610100" cy="523220"/>
          </a:xfrm>
          <a:prstGeom prst="rect">
            <a:avLst/>
          </a:prstGeom>
          <a:noFill/>
        </p:spPr>
        <p:txBody>
          <a:bodyPr wrap="square" rtlCol="0">
            <a:spAutoFit/>
          </a:bodyPr>
          <a:lstStyle/>
          <a:p>
            <a:r>
              <a:rPr lang="en-US" sz="2800" b="1" dirty="0" smtClean="0">
                <a:solidFill>
                  <a:schemeClr val="tx2">
                    <a:lumMod val="50000"/>
                  </a:schemeClr>
                </a:solidFill>
                <a:latin typeface="Century Gothic" panose="020B0502020202020204" pitchFamily="34" charset="0"/>
              </a:rPr>
              <a:t>Landsat 8 (OLI TIRS)</a:t>
            </a:r>
          </a:p>
        </p:txBody>
      </p:sp>
      <p:sp>
        <p:nvSpPr>
          <p:cNvPr id="12" name="TextBox 11"/>
          <p:cNvSpPr txBox="1"/>
          <p:nvPr/>
        </p:nvSpPr>
        <p:spPr>
          <a:xfrm>
            <a:off x="4533901" y="4525053"/>
            <a:ext cx="4610100" cy="1608646"/>
          </a:xfrm>
          <a:prstGeom prst="rect">
            <a:avLst/>
          </a:prstGeom>
          <a:noFill/>
        </p:spPr>
        <p:txBody>
          <a:bodyPr wrap="square" rtlCol="0">
            <a:spAutoFit/>
          </a:bodyPr>
          <a:lstStyle/>
          <a:p>
            <a:r>
              <a:rPr lang="en-US" sz="2800" b="1" dirty="0" smtClean="0">
                <a:solidFill>
                  <a:schemeClr val="tx2">
                    <a:lumMod val="50000"/>
                  </a:schemeClr>
                </a:solidFill>
                <a:latin typeface="Century Gothic" panose="020B0502020202020204" pitchFamily="34" charset="0"/>
              </a:rPr>
              <a:t>Terra (ASTER)</a:t>
            </a:r>
          </a:p>
          <a:p>
            <a:endParaRPr lang="en-US" sz="2400" dirty="0">
              <a:solidFill>
                <a:schemeClr val="tx2">
                  <a:lumMod val="50000"/>
                </a:schemeClr>
              </a:solidFill>
              <a:latin typeface="Century Gothic" panose="020B0502020202020204" pitchFamily="34" charset="0"/>
            </a:endParaRPr>
          </a:p>
          <a:p>
            <a:pPr marL="342900" indent="-342900">
              <a:lnSpc>
                <a:spcPct val="90000"/>
              </a:lnSpc>
              <a:spcBef>
                <a:spcPts val="200"/>
              </a:spcBef>
              <a:buClr>
                <a:srgbClr val="E9A149"/>
              </a:buClr>
              <a:buFont typeface="Webdings" panose="05030102010509060703" pitchFamily="18" charset="2"/>
              <a:buChar char="4"/>
            </a:pPr>
            <a:r>
              <a:rPr lang="en-US" sz="2400" dirty="0" smtClean="0">
                <a:solidFill>
                  <a:schemeClr val="tx2">
                    <a:lumMod val="50000"/>
                  </a:schemeClr>
                </a:solidFill>
                <a:latin typeface="Century Gothic" panose="020B0502020202020204" pitchFamily="34" charset="0"/>
              </a:rPr>
              <a:t>Slope </a:t>
            </a:r>
          </a:p>
          <a:p>
            <a:pPr marL="342900" indent="-342900">
              <a:lnSpc>
                <a:spcPct val="90000"/>
              </a:lnSpc>
              <a:spcBef>
                <a:spcPts val="200"/>
              </a:spcBef>
              <a:buClr>
                <a:srgbClr val="E9A149"/>
              </a:buClr>
              <a:buFont typeface="Webdings" panose="05030102010509060703" pitchFamily="18" charset="2"/>
              <a:buChar char="4"/>
            </a:pPr>
            <a:r>
              <a:rPr lang="en-US" sz="2400" dirty="0" smtClean="0">
                <a:solidFill>
                  <a:schemeClr val="tx2">
                    <a:lumMod val="50000"/>
                  </a:schemeClr>
                </a:solidFill>
                <a:latin typeface="Century Gothic" panose="020B0502020202020204" pitchFamily="34" charset="0"/>
              </a:rPr>
              <a:t>Elevation</a:t>
            </a:r>
            <a:endParaRPr lang="en-US" sz="2400" dirty="0">
              <a:solidFill>
                <a:schemeClr val="tx2">
                  <a:lumMod val="50000"/>
                </a:schemeClr>
              </a:solidFill>
              <a:latin typeface="Century Gothic" panose="020B0502020202020204" pitchFamily="34" charset="0"/>
            </a:endParaRPr>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5001" y="1153139"/>
            <a:ext cx="3234214" cy="2829469"/>
          </a:xfrm>
          <a:prstGeom prst="rect">
            <a:avLst/>
          </a:prstGeom>
        </p:spPr>
      </p:pic>
      <p:sp>
        <p:nvSpPr>
          <p:cNvPr id="18" name="TextBox 17"/>
          <p:cNvSpPr txBox="1"/>
          <p:nvPr/>
        </p:nvSpPr>
        <p:spPr>
          <a:xfrm>
            <a:off x="4533901" y="2370528"/>
            <a:ext cx="2362200" cy="1035155"/>
          </a:xfrm>
          <a:prstGeom prst="rect">
            <a:avLst/>
          </a:prstGeom>
          <a:noFill/>
        </p:spPr>
        <p:txBody>
          <a:bodyPr wrap="square" rtlCol="0">
            <a:spAutoFit/>
          </a:bodyPr>
          <a:lstStyle/>
          <a:p>
            <a:pPr lvl="0"/>
            <a:endParaRPr lang="en-US" sz="2400" dirty="0">
              <a:solidFill>
                <a:schemeClr val="tx2">
                  <a:lumMod val="50000"/>
                </a:schemeClr>
              </a:solidFill>
              <a:latin typeface="Century Gothic" panose="020B0502020202020204" pitchFamily="34" charset="0"/>
            </a:endParaRPr>
          </a:p>
          <a:p>
            <a:pPr marL="342900" lvl="0" indent="-342900">
              <a:lnSpc>
                <a:spcPct val="90000"/>
              </a:lnSpc>
              <a:spcBef>
                <a:spcPts val="200"/>
              </a:spcBef>
              <a:buClr>
                <a:srgbClr val="E9A149"/>
              </a:buClr>
              <a:buFont typeface="Webdings" panose="05030102010509060703" pitchFamily="18" charset="2"/>
              <a:buChar char="4"/>
            </a:pPr>
            <a:r>
              <a:rPr lang="en-US" sz="2400" dirty="0">
                <a:solidFill>
                  <a:schemeClr val="tx2">
                    <a:lumMod val="50000"/>
                  </a:schemeClr>
                </a:solidFill>
                <a:latin typeface="Century Gothic" panose="020B0502020202020204" pitchFamily="34" charset="0"/>
              </a:rPr>
              <a:t>Land Cover </a:t>
            </a:r>
          </a:p>
          <a:p>
            <a:endParaRPr lang="en-US"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400279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2000"/>
                            </p:stCondLst>
                            <p:childTnLst>
                              <p:par>
                                <p:cTn id="16" presetID="10" presetClass="entr" presetSubtype="0" fill="hold" grpId="0" nodeType="afterEffect">
                                  <p:stCondLst>
                                    <p:cond delay="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childTnLst>
                                </p:cTn>
                              </p:par>
                            </p:childTnLst>
                          </p:cTn>
                        </p:par>
                        <p:par>
                          <p:cTn id="19" fill="hold">
                            <p:stCondLst>
                              <p:cond delay="3250"/>
                            </p:stCondLst>
                            <p:childTnLst>
                              <p:par>
                                <p:cTn id="20" presetID="10" presetClass="entr" presetSubtype="0"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4250"/>
                            </p:stCondLst>
                            <p:childTnLst>
                              <p:par>
                                <p:cTn id="24" presetID="10" presetClass="entr" presetSubtype="0"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750"/>
                                        <p:tgtEl>
                                          <p:spTgt spid="12">
                                            <p:txEl>
                                              <p:pRg st="0" end="0"/>
                                            </p:txEl>
                                          </p:spTgt>
                                        </p:tgtEl>
                                      </p:cBhvr>
                                    </p:animEffect>
                                  </p:childTnLst>
                                </p:cTn>
                              </p:par>
                            </p:childTnLst>
                          </p:cTn>
                        </p:par>
                        <p:par>
                          <p:cTn id="27" fill="hold">
                            <p:stCondLst>
                              <p:cond delay="5000"/>
                            </p:stCondLst>
                            <p:childTnLst>
                              <p:par>
                                <p:cTn id="28" presetID="10" presetClass="entr" presetSubtype="0" fill="hold" nodeType="after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6000"/>
                            </p:stCondLst>
                            <p:childTnLst>
                              <p:par>
                                <p:cTn id="32" presetID="10" presetClass="entr" presetSubtype="0" fill="hold" grpId="0" nodeType="afterEffect">
                                  <p:stCondLst>
                                    <p:cond delay="50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500"/>
                                        <p:tgtEl>
                                          <p:spTgt spid="12">
                                            <p:txEl>
                                              <p:pRg st="2" end="2"/>
                                            </p:txEl>
                                          </p:spTgt>
                                        </p:tgtEl>
                                      </p:cBhvr>
                                    </p:animEffect>
                                  </p:childTnLst>
                                </p:cTn>
                              </p:par>
                            </p:childTnLst>
                          </p:cTn>
                        </p:par>
                        <p:par>
                          <p:cTn id="35" fill="hold">
                            <p:stCondLst>
                              <p:cond delay="7000"/>
                            </p:stCondLst>
                            <p:childTnLst>
                              <p:par>
                                <p:cTn id="36" presetID="10" presetClass="entr" presetSubtype="0" fill="hold" grpId="0" nodeType="afterEffect">
                                  <p:stCondLst>
                                    <p:cond delay="50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uiExpand="1" build="p"/>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traight Connector 3"/>
          <p:cNvSpPr/>
          <p:nvPr/>
        </p:nvSpPr>
        <p:spPr>
          <a:xfrm rot="3631191">
            <a:off x="3838829" y="4873338"/>
            <a:ext cx="840844" cy="66093"/>
          </a:xfrm>
          <a:custGeom>
            <a:avLst/>
            <a:gdLst/>
            <a:ahLst/>
            <a:cxnLst/>
            <a:rect l="0" t="0" r="0" b="0"/>
            <a:pathLst>
              <a:path>
                <a:moveTo>
                  <a:pt x="0" y="33046"/>
                </a:moveTo>
                <a:lnTo>
                  <a:pt x="1086807" y="33046"/>
                </a:lnTo>
              </a:path>
            </a:pathLst>
          </a:custGeom>
          <a:noFill/>
          <a:ln w="12700" cap="flat" cmpd="sng" algn="ctr">
            <a:solidFill>
              <a:srgbClr val="2A5F7F">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8" name="Straight Connector 4"/>
          <p:cNvSpPr/>
          <p:nvPr/>
        </p:nvSpPr>
        <p:spPr>
          <a:xfrm rot="1219280">
            <a:off x="4435129" y="4213567"/>
            <a:ext cx="770633" cy="66093"/>
          </a:xfrm>
          <a:custGeom>
            <a:avLst/>
            <a:gdLst/>
            <a:ahLst/>
            <a:cxnLst/>
            <a:rect l="0" t="0" r="0" b="0"/>
            <a:pathLst>
              <a:path>
                <a:moveTo>
                  <a:pt x="0" y="33046"/>
                </a:moveTo>
                <a:lnTo>
                  <a:pt x="770313" y="33046"/>
                </a:lnTo>
              </a:path>
            </a:pathLst>
          </a:custGeom>
          <a:noFill/>
          <a:ln w="12700" cap="flat" cmpd="sng" algn="ctr">
            <a:solidFill>
              <a:srgbClr val="2A5F7F">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9" name="Straight Connector 5"/>
          <p:cNvSpPr/>
          <p:nvPr/>
        </p:nvSpPr>
        <p:spPr>
          <a:xfrm rot="20473440">
            <a:off x="4441168" y="3518634"/>
            <a:ext cx="674357" cy="66093"/>
          </a:xfrm>
          <a:custGeom>
            <a:avLst/>
            <a:gdLst/>
            <a:ahLst/>
            <a:cxnLst/>
            <a:rect l="0" t="0" r="0" b="0"/>
            <a:pathLst>
              <a:path>
                <a:moveTo>
                  <a:pt x="0" y="33046"/>
                </a:moveTo>
                <a:lnTo>
                  <a:pt x="951391" y="33046"/>
                </a:lnTo>
              </a:path>
            </a:pathLst>
          </a:custGeom>
          <a:noFill/>
          <a:ln w="12700" cap="flat" cmpd="sng" algn="ctr">
            <a:solidFill>
              <a:srgbClr val="2A5F7F">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0" name="Straight Connector 6"/>
          <p:cNvSpPr/>
          <p:nvPr/>
        </p:nvSpPr>
        <p:spPr>
          <a:xfrm rot="17849774">
            <a:off x="3943931" y="2861144"/>
            <a:ext cx="778879" cy="66093"/>
          </a:xfrm>
          <a:custGeom>
            <a:avLst/>
            <a:gdLst/>
            <a:ahLst/>
            <a:cxnLst/>
            <a:rect l="0" t="0" r="0" b="0"/>
            <a:pathLst>
              <a:path>
                <a:moveTo>
                  <a:pt x="0" y="33046"/>
                </a:moveTo>
                <a:lnTo>
                  <a:pt x="1054921" y="33046"/>
                </a:lnTo>
              </a:path>
            </a:pathLst>
          </a:custGeom>
          <a:noFill/>
          <a:ln w="12700" cap="flat" cmpd="sng" algn="ctr">
            <a:solidFill>
              <a:srgbClr val="2A5F7F">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1" name="Oval 30"/>
          <p:cNvSpPr/>
          <p:nvPr/>
        </p:nvSpPr>
        <p:spPr>
          <a:xfrm>
            <a:off x="2841487" y="3065888"/>
            <a:ext cx="1991753" cy="1895574"/>
          </a:xfrm>
          <a:prstGeom prst="ellipse">
            <a:avLst/>
          </a:prstGeom>
          <a:solidFill>
            <a:srgbClr val="EA7845"/>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graphicFrame>
        <p:nvGraphicFramePr>
          <p:cNvPr id="10" name="Diagram 9"/>
          <p:cNvGraphicFramePr/>
          <p:nvPr>
            <p:extLst>
              <p:ext uri="{D42A27DB-BD31-4B8C-83A1-F6EECF244321}">
                <p14:modId xmlns:p14="http://schemas.microsoft.com/office/powerpoint/2010/main" val="3526177928"/>
              </p:ext>
            </p:extLst>
          </p:nvPr>
        </p:nvGraphicFramePr>
        <p:xfrm>
          <a:off x="5916148" y="13517565"/>
          <a:ext cx="5980176" cy="861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5908015" y="17514841"/>
            <a:ext cx="1878874" cy="707886"/>
          </a:xfrm>
          <a:prstGeom prst="rect">
            <a:avLst/>
          </a:prstGeom>
          <a:noFill/>
        </p:spPr>
        <p:txBody>
          <a:bodyPr wrap="square" rtlCol="0">
            <a:spAutoFit/>
          </a:bodyPr>
          <a:lstStyle/>
          <a:p>
            <a:pPr algn="ctr"/>
            <a:r>
              <a:rPr lang="en-US" sz="2000" b="1" dirty="0" smtClean="0">
                <a:solidFill>
                  <a:schemeClr val="bg1"/>
                </a:solidFill>
              </a:rPr>
              <a:t>Data Processing</a:t>
            </a:r>
            <a:endParaRPr lang="en-US" sz="2000" b="1" dirty="0">
              <a:solidFill>
                <a:schemeClr val="bg1"/>
              </a:solidFill>
            </a:endParaRPr>
          </a:p>
        </p:txBody>
      </p:sp>
      <p:sp>
        <p:nvSpPr>
          <p:cNvPr id="12" name="TextBox 11"/>
          <p:cNvSpPr txBox="1"/>
          <p:nvPr/>
        </p:nvSpPr>
        <p:spPr>
          <a:xfrm>
            <a:off x="7553391" y="19826782"/>
            <a:ext cx="1207226" cy="584775"/>
          </a:xfrm>
          <a:prstGeom prst="rect">
            <a:avLst/>
          </a:prstGeom>
          <a:noFill/>
        </p:spPr>
        <p:txBody>
          <a:bodyPr wrap="square" rtlCol="0">
            <a:spAutoFit/>
          </a:bodyPr>
          <a:lstStyle/>
          <a:p>
            <a:r>
              <a:rPr lang="en-US" sz="1600" dirty="0" smtClean="0">
                <a:solidFill>
                  <a:schemeClr val="bg1"/>
                </a:solidFill>
              </a:rPr>
              <a:t>Derive slope </a:t>
            </a:r>
          </a:p>
          <a:p>
            <a:pPr algn="ctr"/>
            <a:r>
              <a:rPr lang="en-US" sz="1600" dirty="0" smtClean="0">
                <a:solidFill>
                  <a:schemeClr val="bg1"/>
                </a:solidFill>
              </a:rPr>
              <a:t>and aspect</a:t>
            </a:r>
            <a:endParaRPr lang="en-US" sz="1600" dirty="0">
              <a:solidFill>
                <a:schemeClr val="bg1"/>
              </a:solidFill>
            </a:endParaRPr>
          </a:p>
        </p:txBody>
      </p:sp>
      <p:sp>
        <p:nvSpPr>
          <p:cNvPr id="13" name="TextBox 12"/>
          <p:cNvSpPr txBox="1"/>
          <p:nvPr/>
        </p:nvSpPr>
        <p:spPr>
          <a:xfrm>
            <a:off x="8348951" y="16434005"/>
            <a:ext cx="1641438" cy="1077218"/>
          </a:xfrm>
          <a:prstGeom prst="rect">
            <a:avLst/>
          </a:prstGeom>
          <a:noFill/>
        </p:spPr>
        <p:txBody>
          <a:bodyPr wrap="square" rtlCol="0">
            <a:spAutoFit/>
          </a:bodyPr>
          <a:lstStyle/>
          <a:p>
            <a:pPr algn="ctr"/>
            <a:r>
              <a:rPr lang="en-US" sz="1600" dirty="0" smtClean="0">
                <a:solidFill>
                  <a:schemeClr val="bg1"/>
                </a:solidFill>
              </a:rPr>
              <a:t>Separate by</a:t>
            </a:r>
          </a:p>
          <a:p>
            <a:pPr algn="ctr"/>
            <a:r>
              <a:rPr lang="en-US" sz="1600" dirty="0" smtClean="0">
                <a:solidFill>
                  <a:schemeClr val="bg1"/>
                </a:solidFill>
              </a:rPr>
              <a:t> El Niño</a:t>
            </a:r>
          </a:p>
          <a:p>
            <a:pPr algn="ctr"/>
            <a:r>
              <a:rPr lang="en-US" sz="1600" dirty="0" smtClean="0">
                <a:solidFill>
                  <a:schemeClr val="bg1"/>
                </a:solidFill>
              </a:rPr>
              <a:t> and non </a:t>
            </a:r>
          </a:p>
          <a:p>
            <a:pPr algn="ctr"/>
            <a:r>
              <a:rPr lang="en-US" sz="1600" dirty="0" smtClean="0">
                <a:solidFill>
                  <a:schemeClr val="bg1"/>
                </a:solidFill>
              </a:rPr>
              <a:t>El Niño years</a:t>
            </a:r>
            <a:endParaRPr lang="en-US" sz="1600" dirty="0">
              <a:solidFill>
                <a:schemeClr val="bg1"/>
              </a:solidFill>
            </a:endParaRPr>
          </a:p>
        </p:txBody>
      </p:sp>
      <p:sp>
        <p:nvSpPr>
          <p:cNvPr id="14" name="TextBox 13"/>
          <p:cNvSpPr txBox="1"/>
          <p:nvPr/>
        </p:nvSpPr>
        <p:spPr>
          <a:xfrm>
            <a:off x="8504582" y="18077032"/>
            <a:ext cx="1181100" cy="1323439"/>
          </a:xfrm>
          <a:prstGeom prst="rect">
            <a:avLst/>
          </a:prstGeom>
          <a:noFill/>
        </p:spPr>
        <p:txBody>
          <a:bodyPr wrap="square" rtlCol="0">
            <a:spAutoFit/>
          </a:bodyPr>
          <a:lstStyle/>
          <a:p>
            <a:pPr algn="ctr"/>
            <a:r>
              <a:rPr lang="en-US" sz="1600" dirty="0" smtClean="0">
                <a:solidFill>
                  <a:schemeClr val="bg1"/>
                </a:solidFill>
              </a:rPr>
              <a:t>Create weights </a:t>
            </a:r>
          </a:p>
          <a:p>
            <a:pPr algn="ctr"/>
            <a:r>
              <a:rPr lang="en-US" sz="1600" dirty="0" smtClean="0">
                <a:solidFill>
                  <a:schemeClr val="bg1"/>
                </a:solidFill>
              </a:rPr>
              <a:t>and buffers</a:t>
            </a:r>
          </a:p>
          <a:p>
            <a:pPr algn="ctr"/>
            <a:r>
              <a:rPr lang="en-US" sz="1600" dirty="0" smtClean="0">
                <a:solidFill>
                  <a:schemeClr val="bg1"/>
                </a:solidFill>
              </a:rPr>
              <a:t>based on input</a:t>
            </a:r>
            <a:endParaRPr lang="en-US" sz="1600" dirty="0">
              <a:solidFill>
                <a:schemeClr val="bg1"/>
              </a:solidFill>
            </a:endParaRPr>
          </a:p>
        </p:txBody>
      </p:sp>
      <p:sp>
        <p:nvSpPr>
          <p:cNvPr id="15" name="Oval 14"/>
          <p:cNvSpPr/>
          <p:nvPr/>
        </p:nvSpPr>
        <p:spPr>
          <a:xfrm>
            <a:off x="10062554" y="18062095"/>
            <a:ext cx="1353312" cy="1353312"/>
          </a:xfrm>
          <a:prstGeom prst="ellipse">
            <a:avLst/>
          </a:prstGeom>
          <a:solidFill>
            <a:srgbClr val="E9A149"/>
          </a:solidFill>
          <a:ln>
            <a:solidFill>
              <a:srgbClr val="E9A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901786" y="18336686"/>
            <a:ext cx="1655733" cy="830997"/>
          </a:xfrm>
          <a:prstGeom prst="rect">
            <a:avLst/>
          </a:prstGeom>
          <a:noFill/>
        </p:spPr>
        <p:txBody>
          <a:bodyPr wrap="square" rtlCol="0">
            <a:spAutoFit/>
          </a:bodyPr>
          <a:lstStyle/>
          <a:p>
            <a:pPr algn="ctr"/>
            <a:r>
              <a:rPr lang="en-US" sz="1600" dirty="0" smtClean="0">
                <a:solidFill>
                  <a:schemeClr val="bg1"/>
                </a:solidFill>
              </a:rPr>
              <a:t>Obtain soil use</a:t>
            </a:r>
          </a:p>
          <a:p>
            <a:pPr algn="ctr"/>
            <a:r>
              <a:rPr lang="en-US" sz="1600" dirty="0" smtClean="0">
                <a:solidFill>
                  <a:schemeClr val="bg1"/>
                </a:solidFill>
              </a:rPr>
              <a:t> and capacity</a:t>
            </a:r>
            <a:br>
              <a:rPr lang="en-US" sz="1600" dirty="0" smtClean="0">
                <a:solidFill>
                  <a:schemeClr val="bg1"/>
                </a:solidFill>
              </a:rPr>
            </a:br>
            <a:r>
              <a:rPr lang="en-US" sz="1600" dirty="0" smtClean="0">
                <a:solidFill>
                  <a:schemeClr val="bg1"/>
                </a:solidFill>
              </a:rPr>
              <a:t>information</a:t>
            </a:r>
            <a:endParaRPr lang="en-US" sz="1600" dirty="0">
              <a:solidFill>
                <a:schemeClr val="bg1"/>
              </a:solidFill>
            </a:endParaRPr>
          </a:p>
        </p:txBody>
      </p:sp>
      <p:sp>
        <p:nvSpPr>
          <p:cNvPr id="17" name="TextBox 16"/>
          <p:cNvSpPr txBox="1"/>
          <p:nvPr/>
        </p:nvSpPr>
        <p:spPr>
          <a:xfrm>
            <a:off x="7418309" y="14981818"/>
            <a:ext cx="1353312" cy="1077218"/>
          </a:xfrm>
          <a:prstGeom prst="rect">
            <a:avLst/>
          </a:prstGeom>
          <a:noFill/>
        </p:spPr>
        <p:txBody>
          <a:bodyPr wrap="square" rtlCol="0">
            <a:spAutoFit/>
          </a:bodyPr>
          <a:lstStyle/>
          <a:p>
            <a:pPr algn="ctr"/>
            <a:r>
              <a:rPr lang="en-US" sz="1600" dirty="0" err="1" smtClean="0">
                <a:solidFill>
                  <a:schemeClr val="bg1"/>
                </a:solidFill>
              </a:rPr>
              <a:t>Pansharpen</a:t>
            </a:r>
            <a:r>
              <a:rPr lang="en-US" sz="1600" dirty="0" smtClean="0">
                <a:solidFill>
                  <a:schemeClr val="bg1"/>
                </a:solidFill>
              </a:rPr>
              <a:t> </a:t>
            </a:r>
          </a:p>
          <a:p>
            <a:pPr algn="ctr"/>
            <a:r>
              <a:rPr lang="en-US" sz="1600" dirty="0" smtClean="0">
                <a:solidFill>
                  <a:schemeClr val="bg1"/>
                </a:solidFill>
              </a:rPr>
              <a:t>and perform </a:t>
            </a:r>
          </a:p>
          <a:p>
            <a:pPr algn="ctr"/>
            <a:r>
              <a:rPr lang="en-US" sz="1600" dirty="0" smtClean="0">
                <a:solidFill>
                  <a:schemeClr val="bg1"/>
                </a:solidFill>
              </a:rPr>
              <a:t>atmospheric </a:t>
            </a:r>
          </a:p>
          <a:p>
            <a:pPr algn="ctr"/>
            <a:r>
              <a:rPr lang="en-US" sz="1600" dirty="0" smtClean="0">
                <a:solidFill>
                  <a:schemeClr val="bg1"/>
                </a:solidFill>
              </a:rPr>
              <a:t>correction</a:t>
            </a:r>
            <a:endParaRPr lang="en-US" sz="1600" dirty="0">
              <a:solidFill>
                <a:schemeClr val="bg1"/>
              </a:solidFill>
            </a:endParaRPr>
          </a:p>
        </p:txBody>
      </p:sp>
      <p:sp>
        <p:nvSpPr>
          <p:cNvPr id="19" name="TextBox 18"/>
          <p:cNvSpPr txBox="1"/>
          <p:nvPr/>
        </p:nvSpPr>
        <p:spPr>
          <a:xfrm>
            <a:off x="3022544" y="3675753"/>
            <a:ext cx="1582733" cy="707886"/>
          </a:xfrm>
          <a:prstGeom prst="rect">
            <a:avLst/>
          </a:prstGeom>
          <a:noFill/>
        </p:spPr>
        <p:txBody>
          <a:bodyPr wrap="square" rtlCol="0">
            <a:spAutoFit/>
          </a:bodyPr>
          <a:lstStyle/>
          <a:p>
            <a:pPr algn="ctr"/>
            <a:r>
              <a:rPr lang="en-US" sz="2000" b="1" dirty="0" smtClean="0">
                <a:solidFill>
                  <a:schemeClr val="bg1"/>
                </a:solidFill>
                <a:latin typeface="Century Gothic" panose="020B0502020202020204" pitchFamily="34" charset="0"/>
              </a:rPr>
              <a:t>Data Processing</a:t>
            </a:r>
            <a:endParaRPr lang="en-US" sz="2000" b="1" dirty="0">
              <a:solidFill>
                <a:schemeClr val="bg1"/>
              </a:solidFill>
              <a:latin typeface="Century Gothic" panose="020B0502020202020204" pitchFamily="34" charset="0"/>
            </a:endParaRPr>
          </a:p>
        </p:txBody>
      </p:sp>
      <p:grpSp>
        <p:nvGrpSpPr>
          <p:cNvPr id="32" name="Group 31"/>
          <p:cNvGrpSpPr/>
          <p:nvPr/>
        </p:nvGrpSpPr>
        <p:grpSpPr>
          <a:xfrm>
            <a:off x="3950967" y="1225255"/>
            <a:ext cx="1550977" cy="1440471"/>
            <a:chOff x="1205582" y="1144475"/>
            <a:chExt cx="1343574" cy="1280886"/>
          </a:xfrm>
        </p:grpSpPr>
        <p:sp>
          <p:nvSpPr>
            <p:cNvPr id="42" name="Oval 41"/>
            <p:cNvSpPr/>
            <p:nvPr/>
          </p:nvSpPr>
          <p:spPr>
            <a:xfrm>
              <a:off x="1205582" y="1144475"/>
              <a:ext cx="1343574" cy="1280886"/>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3" name="Oval 9"/>
            <p:cNvSpPr/>
            <p:nvPr/>
          </p:nvSpPr>
          <p:spPr>
            <a:xfrm>
              <a:off x="1402344" y="1332056"/>
              <a:ext cx="950050" cy="9057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lvl="0" algn="ctr" defTabSz="2800350">
                <a:lnSpc>
                  <a:spcPct val="90000"/>
                </a:lnSpc>
                <a:spcBef>
                  <a:spcPct val="0"/>
                </a:spcBef>
                <a:spcAft>
                  <a:spcPct val="35000"/>
                </a:spcAft>
              </a:pPr>
              <a:endParaRPr lang="en-US" sz="6300" kern="1200" dirty="0">
                <a:solidFill>
                  <a:srgbClr val="FFFFFF"/>
                </a:solidFill>
                <a:latin typeface="Garamond"/>
                <a:ea typeface="+mn-ea"/>
                <a:cs typeface="+mn-cs"/>
              </a:endParaRPr>
            </a:p>
          </p:txBody>
        </p:sp>
      </p:grpSp>
      <p:grpSp>
        <p:nvGrpSpPr>
          <p:cNvPr id="33" name="Group 32"/>
          <p:cNvGrpSpPr/>
          <p:nvPr/>
        </p:nvGrpSpPr>
        <p:grpSpPr>
          <a:xfrm>
            <a:off x="5062318" y="2416612"/>
            <a:ext cx="1509959" cy="1501241"/>
            <a:chOff x="2127916" y="2396810"/>
            <a:chExt cx="1304284" cy="1293011"/>
          </a:xfrm>
        </p:grpSpPr>
        <p:sp>
          <p:nvSpPr>
            <p:cNvPr id="40" name="Oval 39"/>
            <p:cNvSpPr/>
            <p:nvPr/>
          </p:nvSpPr>
          <p:spPr>
            <a:xfrm>
              <a:off x="2127916" y="2396810"/>
              <a:ext cx="1304284" cy="1293011"/>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1" name="Oval 11"/>
            <p:cNvSpPr/>
            <p:nvPr/>
          </p:nvSpPr>
          <p:spPr>
            <a:xfrm>
              <a:off x="2318924" y="2586167"/>
              <a:ext cx="922268" cy="914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grpSp>
        <p:nvGrpSpPr>
          <p:cNvPr id="34" name="Group 33"/>
          <p:cNvGrpSpPr/>
          <p:nvPr/>
        </p:nvGrpSpPr>
        <p:grpSpPr>
          <a:xfrm>
            <a:off x="5069268" y="3918093"/>
            <a:ext cx="1561529" cy="1500751"/>
            <a:chOff x="2205843" y="3796186"/>
            <a:chExt cx="1263070" cy="1225232"/>
          </a:xfrm>
        </p:grpSpPr>
        <p:sp>
          <p:nvSpPr>
            <p:cNvPr id="38" name="Oval 37"/>
            <p:cNvSpPr/>
            <p:nvPr/>
          </p:nvSpPr>
          <p:spPr>
            <a:xfrm>
              <a:off x="2205843" y="3796186"/>
              <a:ext cx="1263070" cy="1225232"/>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9" name="Oval 13"/>
            <p:cNvSpPr/>
            <p:nvPr/>
          </p:nvSpPr>
          <p:spPr>
            <a:xfrm>
              <a:off x="2390815" y="3975617"/>
              <a:ext cx="893126" cy="8663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26670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grpSp>
        <p:nvGrpSpPr>
          <p:cNvPr id="35" name="Group 34"/>
          <p:cNvGrpSpPr/>
          <p:nvPr/>
        </p:nvGrpSpPr>
        <p:grpSpPr>
          <a:xfrm>
            <a:off x="4102520" y="5213667"/>
            <a:ext cx="1583559" cy="1517149"/>
            <a:chOff x="1329347" y="4982533"/>
            <a:chExt cx="1268466" cy="1215270"/>
          </a:xfrm>
        </p:grpSpPr>
        <p:sp>
          <p:nvSpPr>
            <p:cNvPr id="36" name="Oval 35"/>
            <p:cNvSpPr/>
            <p:nvPr/>
          </p:nvSpPr>
          <p:spPr>
            <a:xfrm>
              <a:off x="1329347" y="4982533"/>
              <a:ext cx="1268466" cy="1215270"/>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7" name="Oval 15"/>
            <p:cNvSpPr/>
            <p:nvPr/>
          </p:nvSpPr>
          <p:spPr>
            <a:xfrm>
              <a:off x="1515110" y="5160505"/>
              <a:ext cx="896940" cy="859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26670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sp>
        <p:nvSpPr>
          <p:cNvPr id="26" name="TextBox 25"/>
          <p:cNvSpPr txBox="1"/>
          <p:nvPr/>
        </p:nvSpPr>
        <p:spPr>
          <a:xfrm>
            <a:off x="3800596" y="1652369"/>
            <a:ext cx="1885483" cy="646331"/>
          </a:xfrm>
          <a:prstGeom prst="rect">
            <a:avLst/>
          </a:prstGeom>
          <a:noFill/>
        </p:spPr>
        <p:txBody>
          <a:bodyPr wrap="square" rtlCol="0">
            <a:spAutoFit/>
          </a:bodyPr>
          <a:lstStyle/>
          <a:p>
            <a:pPr algn="ctr"/>
            <a:r>
              <a:rPr lang="en-US" sz="1800" dirty="0">
                <a:solidFill>
                  <a:schemeClr val="bg1"/>
                </a:solidFill>
                <a:latin typeface="Century Gothic" panose="020B0502020202020204" pitchFamily="34" charset="0"/>
              </a:rPr>
              <a:t>A</a:t>
            </a:r>
            <a:r>
              <a:rPr lang="en-US" sz="1800" dirty="0" smtClean="0">
                <a:solidFill>
                  <a:schemeClr val="bg1"/>
                </a:solidFill>
                <a:latin typeface="Century Gothic" panose="020B0502020202020204" pitchFamily="34" charset="0"/>
              </a:rPr>
              <a:t>tmospheric </a:t>
            </a:r>
          </a:p>
          <a:p>
            <a:pPr algn="ctr"/>
            <a:r>
              <a:rPr lang="en-US" sz="1800" dirty="0" smtClean="0">
                <a:solidFill>
                  <a:schemeClr val="bg1"/>
                </a:solidFill>
                <a:latin typeface="Century Gothic" panose="020B0502020202020204" pitchFamily="34" charset="0"/>
              </a:rPr>
              <a:t>correction</a:t>
            </a:r>
            <a:endParaRPr lang="en-US" sz="1800" dirty="0">
              <a:solidFill>
                <a:schemeClr val="bg1"/>
              </a:solidFill>
              <a:latin typeface="Century Gothic" panose="020B0502020202020204" pitchFamily="34" charset="0"/>
            </a:endParaRPr>
          </a:p>
        </p:txBody>
      </p:sp>
      <p:sp>
        <p:nvSpPr>
          <p:cNvPr id="21" name="TextBox 20"/>
          <p:cNvSpPr txBox="1"/>
          <p:nvPr/>
        </p:nvSpPr>
        <p:spPr>
          <a:xfrm>
            <a:off x="4894300" y="2669381"/>
            <a:ext cx="1808600" cy="1015663"/>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Calculate </a:t>
            </a:r>
            <a:br>
              <a:rPr lang="en-US" sz="2000" dirty="0" smtClean="0">
                <a:solidFill>
                  <a:schemeClr val="bg1"/>
                </a:solidFill>
                <a:latin typeface="Century Gothic" panose="020B0502020202020204" pitchFamily="34" charset="0"/>
              </a:rPr>
            </a:br>
            <a:r>
              <a:rPr lang="en-US" sz="2000" dirty="0" smtClean="0">
                <a:solidFill>
                  <a:schemeClr val="bg1"/>
                </a:solidFill>
                <a:latin typeface="Century Gothic" panose="020B0502020202020204" pitchFamily="34" charset="0"/>
              </a:rPr>
              <a:t>monthly </a:t>
            </a:r>
            <a:br>
              <a:rPr lang="en-US" sz="2000" dirty="0" smtClean="0">
                <a:solidFill>
                  <a:schemeClr val="bg1"/>
                </a:solidFill>
                <a:latin typeface="Century Gothic" panose="020B0502020202020204" pitchFamily="34" charset="0"/>
              </a:rPr>
            </a:br>
            <a:r>
              <a:rPr lang="en-US" sz="2000" dirty="0" smtClean="0">
                <a:solidFill>
                  <a:schemeClr val="bg1"/>
                </a:solidFill>
                <a:latin typeface="Century Gothic" panose="020B0502020202020204" pitchFamily="34" charset="0"/>
              </a:rPr>
              <a:t>averages</a:t>
            </a:r>
            <a:endParaRPr lang="en-US" sz="2000" dirty="0">
              <a:solidFill>
                <a:schemeClr val="bg1"/>
              </a:solidFill>
              <a:latin typeface="Century Gothic" panose="020B0502020202020204" pitchFamily="34" charset="0"/>
            </a:endParaRPr>
          </a:p>
        </p:txBody>
      </p:sp>
      <p:sp>
        <p:nvSpPr>
          <p:cNvPr id="22" name="TextBox 21"/>
          <p:cNvSpPr txBox="1"/>
          <p:nvPr/>
        </p:nvSpPr>
        <p:spPr>
          <a:xfrm>
            <a:off x="5248760" y="4195455"/>
            <a:ext cx="1244152" cy="1015663"/>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Re – project DEM </a:t>
            </a:r>
            <a:endParaRPr lang="en-US" sz="2000" dirty="0">
              <a:solidFill>
                <a:schemeClr val="bg1"/>
              </a:solidFill>
              <a:latin typeface="Century Gothic" panose="020B0502020202020204" pitchFamily="34" charset="0"/>
            </a:endParaRPr>
          </a:p>
        </p:txBody>
      </p:sp>
      <p:sp>
        <p:nvSpPr>
          <p:cNvPr id="20" name="TextBox 19"/>
          <p:cNvSpPr txBox="1"/>
          <p:nvPr/>
        </p:nvSpPr>
        <p:spPr>
          <a:xfrm>
            <a:off x="4360180" y="5497470"/>
            <a:ext cx="1121871" cy="1015663"/>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Digitize soil data</a:t>
            </a:r>
            <a:endParaRPr lang="en-US" sz="2000" dirty="0">
              <a:solidFill>
                <a:schemeClr val="bg1"/>
              </a:solidFill>
              <a:latin typeface="Century Gothic" panose="020B0502020202020204" pitchFamily="34" charset="0"/>
            </a:endParaRPr>
          </a:p>
        </p:txBody>
      </p:sp>
      <p:sp>
        <p:nvSpPr>
          <p:cNvPr id="51" name="Right Arrow 50"/>
          <p:cNvSpPr/>
          <p:nvPr/>
        </p:nvSpPr>
        <p:spPr>
          <a:xfrm>
            <a:off x="10234105" y="3735158"/>
            <a:ext cx="1890282" cy="1226304"/>
          </a:xfrm>
          <a:prstGeom prst="rightArrow">
            <a:avLst/>
          </a:prstGeom>
          <a:solidFill>
            <a:schemeClr val="tx2">
              <a:lumMod val="50000"/>
            </a:schemeClr>
          </a:solidFill>
          <a:ln>
            <a:noFill/>
          </a:ln>
          <a:effectLst>
            <a:outerShdw blurRad="57150" dist="19050" dir="5400000" algn="ctr" rotWithShape="0">
              <a:srgbClr val="000000">
                <a:alpha val="63000"/>
              </a:srgbClr>
            </a:outerShdw>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1200" cap="none" spc="0" normalizeH="0" baseline="0" noProof="0" smtClean="0">
              <a:ln>
                <a:noFill/>
              </a:ln>
              <a:solidFill>
                <a:srgbClr val="FFFFFF"/>
              </a:solidFill>
              <a:effectLst/>
              <a:uLnTx/>
              <a:uFillTx/>
              <a:latin typeface="Garamond"/>
              <a:ea typeface="+mn-ea"/>
              <a:cs typeface="+mn-cs"/>
            </a:endParaRPr>
          </a:p>
        </p:txBody>
      </p:sp>
      <p:sp>
        <p:nvSpPr>
          <p:cNvPr id="47" name="Straight Connector 4"/>
          <p:cNvSpPr/>
          <p:nvPr/>
        </p:nvSpPr>
        <p:spPr>
          <a:xfrm rot="10800000">
            <a:off x="6488249" y="3148278"/>
            <a:ext cx="785503" cy="141292"/>
          </a:xfrm>
          <a:custGeom>
            <a:avLst/>
            <a:gdLst/>
            <a:ahLst/>
            <a:cxnLst/>
            <a:rect l="0" t="0" r="0" b="0"/>
            <a:pathLst>
              <a:path>
                <a:moveTo>
                  <a:pt x="0" y="33046"/>
                </a:moveTo>
                <a:lnTo>
                  <a:pt x="770313" y="33046"/>
                </a:lnTo>
              </a:path>
            </a:pathLst>
          </a:custGeom>
          <a:noFill/>
          <a:ln w="12700" cap="flat" cmpd="sng" algn="ctr">
            <a:solidFill>
              <a:srgbClr val="2A5F7F">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grpSp>
        <p:nvGrpSpPr>
          <p:cNvPr id="49" name="Group 48"/>
          <p:cNvGrpSpPr/>
          <p:nvPr/>
        </p:nvGrpSpPr>
        <p:grpSpPr>
          <a:xfrm>
            <a:off x="7159982" y="2416612"/>
            <a:ext cx="1471831" cy="1463333"/>
            <a:chOff x="2127916" y="2396810"/>
            <a:chExt cx="1304284" cy="1293011"/>
          </a:xfrm>
        </p:grpSpPr>
        <p:sp>
          <p:nvSpPr>
            <p:cNvPr id="50" name="Oval 49"/>
            <p:cNvSpPr/>
            <p:nvPr/>
          </p:nvSpPr>
          <p:spPr>
            <a:xfrm>
              <a:off x="2127916" y="2396810"/>
              <a:ext cx="1304284" cy="1293011"/>
            </a:xfrm>
            <a:prstGeom prst="ellipse">
              <a:avLst/>
            </a:prstGeom>
            <a:solidFill>
              <a:srgbClr val="E9A149"/>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52" name="Oval 11"/>
            <p:cNvSpPr/>
            <p:nvPr/>
          </p:nvSpPr>
          <p:spPr>
            <a:xfrm>
              <a:off x="2318924" y="2586167"/>
              <a:ext cx="922268" cy="914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2000" kern="1200" dirty="0">
                <a:solidFill>
                  <a:srgbClr val="FFFFFF"/>
                </a:solidFill>
                <a:latin typeface="Century Gothic" panose="020B0502020202020204" pitchFamily="34" charset="0"/>
              </a:endParaRPr>
            </a:p>
          </p:txBody>
        </p:sp>
      </p:grpSp>
      <p:sp>
        <p:nvSpPr>
          <p:cNvPr id="53" name="TextBox 52"/>
          <p:cNvSpPr txBox="1"/>
          <p:nvPr/>
        </p:nvSpPr>
        <p:spPr>
          <a:xfrm>
            <a:off x="7231920" y="2544520"/>
            <a:ext cx="1414407" cy="1323439"/>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El Niño + Non El Niño years</a:t>
            </a:r>
            <a:endParaRPr lang="en-US"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646290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2652</TotalTime>
  <Words>1660</Words>
  <Application>Microsoft Office PowerPoint</Application>
  <PresentationFormat>Widescreen</PresentationFormat>
  <Paragraphs>345</Paragraphs>
  <Slides>22</Slides>
  <Notes>22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Century Gothic</vt:lpstr>
      <vt:lpstr>Arial</vt:lpstr>
      <vt:lpstr>Webdings</vt:lpstr>
      <vt:lpstr>Arial Unicode MS</vt:lpstr>
      <vt:lpstr>Calibri</vt:lpstr>
      <vt:lpstr>Questrial</vt:lpstr>
      <vt:lpstr>Garamond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crms</dc:creator>
  <cp:lastModifiedBy>Mercedes Bartkovich</cp:lastModifiedBy>
  <cp:revision>159</cp:revision>
  <dcterms:modified xsi:type="dcterms:W3CDTF">2018-04-25T15:51:06Z</dcterms:modified>
</cp:coreProperties>
</file>