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6" r:id="rId1"/>
  </p:sldMasterIdLst>
  <p:notesMasterIdLst>
    <p:notesMasterId r:id="rId20"/>
  </p:notesMasterIdLst>
  <p:sldIdLst>
    <p:sldId id="256" r:id="rId2"/>
    <p:sldId id="286" r:id="rId3"/>
    <p:sldId id="257" r:id="rId4"/>
    <p:sldId id="258" r:id="rId5"/>
    <p:sldId id="270" r:id="rId6"/>
    <p:sldId id="260" r:id="rId7"/>
    <p:sldId id="285" r:id="rId8"/>
    <p:sldId id="282" r:id="rId9"/>
    <p:sldId id="283" r:id="rId10"/>
    <p:sldId id="284" r:id="rId11"/>
    <p:sldId id="275" r:id="rId12"/>
    <p:sldId id="261" r:id="rId13"/>
    <p:sldId id="274" r:id="rId14"/>
    <p:sldId id="272" r:id="rId15"/>
    <p:sldId id="271" r:id="rId16"/>
    <p:sldId id="276" r:id="rId17"/>
    <p:sldId id="281" r:id="rId18"/>
    <p:sldId id="264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29" autoAdjust="0"/>
  </p:normalViewPr>
  <p:slideViewPr>
    <p:cSldViewPr>
      <p:cViewPr>
        <p:scale>
          <a:sx n="90" d="100"/>
          <a:sy n="90" d="100"/>
        </p:scale>
        <p:origin x="-224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0056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Hint at the key features</a:t>
            </a:r>
            <a:r>
              <a:rPr lang="en-US" baseline="0" dirty="0" smtClean="0"/>
              <a:t> of the blue directories – explained later</a:t>
            </a: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Mention Category trees, search</a:t>
            </a:r>
            <a:r>
              <a:rPr lang="en-US" baseline="0" dirty="0" smtClean="0"/>
              <a:t> bars, and multi-search</a:t>
            </a: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Discuss the</a:t>
            </a:r>
            <a:r>
              <a:rPr lang="en-US" baseline="0" dirty="0" smtClean="0"/>
              <a:t> convenience of the many search abilities. Discuss the efficiency with sortable tables for various projects and their application areas.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Search for lists by term years, application areas, etc.  </a:t>
            </a:r>
            <a:endParaRPr dirty="0"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Adding data process – user-friendly.</a:t>
            </a:r>
            <a:r>
              <a:rPr lang="en-US" baseline="0" dirty="0" smtClean="0"/>
              <a:t> Sections are laid out for users to input.</a:t>
            </a:r>
            <a:endParaRPr dirty="0"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More advanced,</a:t>
            </a:r>
            <a:r>
              <a:rPr lang="en-US" baseline="0" dirty="0" smtClean="0"/>
              <a:t> syntax-heavy </a:t>
            </a:r>
            <a:r>
              <a:rPr lang="en-US" baseline="0" dirty="0" err="1" smtClean="0"/>
              <a:t>editting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Easy to use – no need to use syntax. Simply copy &amp; paste information</a:t>
            </a:r>
            <a:endParaRPr dirty="0"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70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Hint at the key features</a:t>
            </a:r>
            <a:r>
              <a:rPr lang="en-US" baseline="0" dirty="0" smtClean="0"/>
              <a:t> of the blue directories – explained later</a:t>
            </a: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Discuss the purpose of </a:t>
            </a:r>
            <a:r>
              <a:rPr lang="en-US" dirty="0" err="1" smtClean="0"/>
              <a:t>DEVELOPedia</a:t>
            </a:r>
            <a:r>
              <a:rPr lang="en-US" dirty="0" smtClean="0"/>
              <a:t>;</a:t>
            </a:r>
            <a:r>
              <a:rPr lang="en-US" baseline="0" dirty="0" smtClean="0"/>
              <a:t> why it is necessary.</a:t>
            </a:r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 main purpose – Project</a:t>
            </a:r>
            <a:r>
              <a:rPr lang="en-US" baseline="0" dirty="0" smtClean="0"/>
              <a:t> Display. Highlighting the info box on the side followed by the sections according to the project summary sections.</a:t>
            </a:r>
            <a:endParaRPr dirty="0"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Hint at the key features</a:t>
            </a:r>
            <a:r>
              <a:rPr lang="en-US" baseline="0" dirty="0" smtClean="0"/>
              <a:t> of the blue directories – explained later</a:t>
            </a: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Hint at the key features</a:t>
            </a:r>
            <a:r>
              <a:rPr lang="en-US" baseline="0" dirty="0" smtClean="0"/>
              <a:t> of the blue directories – explained later</a:t>
            </a: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Hint at the key features</a:t>
            </a:r>
            <a:r>
              <a:rPr lang="en-US" baseline="0" dirty="0" smtClean="0"/>
              <a:t> of the blue directories – explained later</a:t>
            </a: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Hint at the key features</a:t>
            </a:r>
            <a:r>
              <a:rPr lang="en-US" baseline="0" dirty="0" smtClean="0"/>
              <a:t> of the blue directories – explained later</a:t>
            </a: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7448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rgbClr val="605F5F"/>
              </a:buClr>
              <a:buFont typeface="Quest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rgbClr val="605F5F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978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153543" y="260030"/>
            <a:ext cx="2332624" cy="338500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 baseline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b="0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Aeronautics and Space Administration</a:t>
            </a: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8125536" y="-44832"/>
            <a:ext cx="934026" cy="107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85800" y="5317589"/>
            <a:ext cx="7772400" cy="11394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84150" rtl="0">
              <a:spcBef>
                <a:spcPts val="0"/>
              </a:spcBef>
              <a:buClr>
                <a:schemeClr val="accent5"/>
              </a:buClr>
              <a:buFont typeface="Quest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692888" y="4419600"/>
            <a:ext cx="7772400" cy="45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Shape 15"/>
          <p:cNvSpPr/>
          <p:nvPr/>
        </p:nvSpPr>
        <p:spPr>
          <a:xfrm flipH="1">
            <a:off x="0" y="6743699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" name="Shape 18"/>
          <p:cNvSpPr/>
          <p:nvPr/>
        </p:nvSpPr>
        <p:spPr>
          <a:xfrm flipH="1">
            <a:off x="116114" y="982978"/>
            <a:ext cx="8911771" cy="5760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76200" rtl="0">
              <a:spcBef>
                <a:spcPts val="0"/>
              </a:spcBef>
              <a:buClr>
                <a:schemeClr val="accent5"/>
              </a:buClr>
              <a:buFont typeface="Questrial"/>
              <a:buChar char=""/>
              <a:defRPr/>
            </a:lvl1pPr>
            <a:lvl2pPr marL="685800" indent="-101600" rtl="0">
              <a:spcBef>
                <a:spcPts val="0"/>
              </a:spcBef>
              <a:buClr>
                <a:srgbClr val="AFD1D1"/>
              </a:buClr>
              <a:buFont typeface="Questrial"/>
              <a:buChar char=""/>
              <a:defRPr/>
            </a:lvl2pPr>
            <a:lvl3pPr marL="1143000" indent="-114300" rtl="0">
              <a:spcBef>
                <a:spcPts val="0"/>
              </a:spcBef>
              <a:buClr>
                <a:srgbClr val="AFD1D1"/>
              </a:buClr>
              <a:buFont typeface="Questrial"/>
              <a:buChar char=""/>
              <a:defRPr/>
            </a:lvl3pPr>
            <a:lvl4pPr marL="1600200" indent="-114300" rtl="0">
              <a:spcBef>
                <a:spcPts val="0"/>
              </a:spcBef>
              <a:buClr>
                <a:srgbClr val="AFD1D1"/>
              </a:buClr>
              <a:buFont typeface="Questrial"/>
              <a:buChar char=""/>
              <a:defRPr/>
            </a:lvl4pPr>
            <a:lvl5pPr marL="2057400" indent="-114300" rtl="0">
              <a:spcBef>
                <a:spcPts val="0"/>
              </a:spcBef>
              <a:buClr>
                <a:srgbClr val="AFD1D1"/>
              </a:buClr>
              <a:buFont typeface="Questrial"/>
              <a:buChar char="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grpSp>
        <p:nvGrpSpPr>
          <p:cNvPr id="21" name="Shape 21"/>
          <p:cNvGrpSpPr/>
          <p:nvPr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22" name="Shape 22"/>
            <p:cNvSpPr/>
            <p:nvPr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23" name="Shape 23"/>
            <p:cNvPicPr preferRelativeResize="0"/>
            <p:nvPr/>
          </p:nvPicPr>
          <p:blipFill rotWithShape="1">
            <a:blip r:embed="rId2"/>
            <a:srcRect/>
            <a:stretch/>
          </p:blipFill>
          <p:spPr>
            <a:xfrm>
              <a:off x="8262628" y="163964"/>
              <a:ext cx="639227" cy="639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" name="Shape 26"/>
          <p:cNvSpPr/>
          <p:nvPr/>
        </p:nvSpPr>
        <p:spPr>
          <a:xfrm flipH="1">
            <a:off x="116114" y="982978"/>
            <a:ext cx="8911771" cy="5760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629150" y="1139483"/>
            <a:ext cx="4135022" cy="5458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rtl="0">
              <a:spcBef>
                <a:spcPts val="0"/>
              </a:spcBef>
              <a:buClr>
                <a:schemeClr val="accent5"/>
              </a:buClr>
              <a:buFont typeface="Questrial"/>
              <a:buChar char="4"/>
              <a:defRPr/>
            </a:lvl1pPr>
            <a:lvl2pPr marL="685800" indent="-762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2pPr>
            <a:lvl3pPr marL="1143000" indent="-1016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3pPr>
            <a:lvl4pPr marL="1600200" indent="-1143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4pPr>
            <a:lvl5pPr marL="2057400" indent="-1143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06400" y="1139482"/>
            <a:ext cx="4108450" cy="54582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rtl="0">
              <a:spcBef>
                <a:spcPts val="0"/>
              </a:spcBef>
              <a:buClr>
                <a:schemeClr val="accent5"/>
              </a:buClr>
              <a:buFont typeface="Questrial"/>
              <a:buChar char="4"/>
              <a:defRPr/>
            </a:lvl1pPr>
            <a:lvl2pPr marL="685800" indent="-762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2pPr>
            <a:lvl3pPr marL="1143000" indent="-1016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3pPr>
            <a:lvl4pPr marL="1600200" indent="-1143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4pPr>
            <a:lvl5pPr marL="2057400" indent="-1143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31" name="Shape 31"/>
            <p:cNvSpPr/>
            <p:nvPr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32" name="Shape 32"/>
            <p:cNvPicPr preferRelativeResize="0"/>
            <p:nvPr/>
          </p:nvPicPr>
          <p:blipFill rotWithShape="1">
            <a:blip r:embed="rId2"/>
            <a:srcRect/>
            <a:stretch/>
          </p:blipFill>
          <p:spPr>
            <a:xfrm>
              <a:off x="8262628" y="163964"/>
              <a:ext cx="639227" cy="639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" name="Shape 35"/>
          <p:cNvSpPr/>
          <p:nvPr/>
        </p:nvSpPr>
        <p:spPr>
          <a:xfrm flipH="1">
            <a:off x="116114" y="982978"/>
            <a:ext cx="8911771" cy="5760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629150" y="2158542"/>
            <a:ext cx="4106886" cy="4453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rtl="0">
              <a:spcBef>
                <a:spcPts val="0"/>
              </a:spcBef>
              <a:buClr>
                <a:schemeClr val="accent5"/>
              </a:buClr>
              <a:buFont typeface="Questrial"/>
              <a:buChar char="4"/>
              <a:defRPr/>
            </a:lvl1pPr>
            <a:lvl2pPr marL="685800" indent="-762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2pPr>
            <a:lvl3pPr marL="1143000" indent="-1016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3pPr>
            <a:lvl4pPr marL="1600200" indent="-1143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4pPr>
            <a:lvl5pPr marL="2057400" indent="-1143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29150" y="1125413"/>
            <a:ext cx="4106886" cy="866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605F5F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06400" y="2158542"/>
            <a:ext cx="4091782" cy="4453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rtl="0">
              <a:spcBef>
                <a:spcPts val="0"/>
              </a:spcBef>
              <a:buClr>
                <a:schemeClr val="accent5"/>
              </a:buClr>
              <a:buFont typeface="Questrial"/>
              <a:buChar char="4"/>
              <a:defRPr/>
            </a:lvl1pPr>
            <a:lvl2pPr marL="685800" indent="-762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2pPr>
            <a:lvl3pPr marL="1143000" indent="-1016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3pPr>
            <a:lvl4pPr marL="1600200" indent="-1143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4pPr>
            <a:lvl5pPr marL="2057400" indent="-1143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06400" y="1125413"/>
            <a:ext cx="4091782" cy="866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605F5F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1" name="Shape 41"/>
          <p:cNvGrpSpPr/>
          <p:nvPr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42" name="Shape 42"/>
            <p:cNvSpPr/>
            <p:nvPr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43" name="Shape 43"/>
            <p:cNvPicPr preferRelativeResize="0"/>
            <p:nvPr/>
          </p:nvPicPr>
          <p:blipFill rotWithShape="1">
            <a:blip r:embed="rId2"/>
            <a:srcRect/>
            <a:stretch/>
          </p:blipFill>
          <p:spPr>
            <a:xfrm>
              <a:off x="8262628" y="163964"/>
              <a:ext cx="639227" cy="639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" name="Shape 46"/>
          <p:cNvSpPr/>
          <p:nvPr/>
        </p:nvSpPr>
        <p:spPr>
          <a:xfrm flipH="1">
            <a:off x="116114" y="982978"/>
            <a:ext cx="8911771" cy="5760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8" name="Shape 48"/>
          <p:cNvGrpSpPr/>
          <p:nvPr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49" name="Shape 49"/>
            <p:cNvSpPr/>
            <p:nvPr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50" name="Shape 50"/>
            <p:cNvPicPr preferRelativeResize="0"/>
            <p:nvPr/>
          </p:nvPicPr>
          <p:blipFill rotWithShape="1">
            <a:blip r:embed="rId2"/>
            <a:srcRect/>
            <a:stretch/>
          </p:blipFill>
          <p:spPr>
            <a:xfrm>
              <a:off x="8262628" y="163964"/>
              <a:ext cx="639227" cy="639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3" name="Shape 53"/>
          <p:cNvSpPr/>
          <p:nvPr/>
        </p:nvSpPr>
        <p:spPr>
          <a:xfrm flipH="1">
            <a:off x="116114" y="106586"/>
            <a:ext cx="8911771" cy="66371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" name="Shape 56"/>
          <p:cNvSpPr/>
          <p:nvPr/>
        </p:nvSpPr>
        <p:spPr>
          <a:xfrm flipH="1">
            <a:off x="116114" y="982978"/>
            <a:ext cx="8911771" cy="5760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887391" y="1139483"/>
            <a:ext cx="4848646" cy="5472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25400" rtl="0">
              <a:spcBef>
                <a:spcPts val="0"/>
              </a:spcBef>
              <a:buClr>
                <a:schemeClr val="accent5"/>
              </a:buClr>
              <a:buFont typeface="Questrial"/>
              <a:buChar char="4"/>
              <a:defRPr/>
            </a:lvl1pPr>
            <a:lvl2pPr marL="685800" indent="-508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2pPr>
            <a:lvl3pPr marL="1143000" indent="-762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3pPr>
            <a:lvl4pPr marL="1600200" indent="-1016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4pPr>
            <a:lvl5pPr marL="2057400" indent="-101600" rtl="0">
              <a:spcBef>
                <a:spcPts val="0"/>
              </a:spcBef>
              <a:buClr>
                <a:srgbClr val="AFD1D1"/>
              </a:buClr>
              <a:buFont typeface="Questrial"/>
              <a:buChar char="4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06400" y="1139483"/>
            <a:ext cx="3172619" cy="5472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60" name="Shape 60"/>
          <p:cNvGrpSpPr/>
          <p:nvPr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61" name="Shape 61"/>
            <p:cNvSpPr/>
            <p:nvPr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62" name="Shape 62"/>
            <p:cNvPicPr preferRelativeResize="0"/>
            <p:nvPr/>
          </p:nvPicPr>
          <p:blipFill rotWithShape="1">
            <a:blip r:embed="rId2"/>
            <a:srcRect/>
            <a:stretch/>
          </p:blipFill>
          <p:spPr>
            <a:xfrm>
              <a:off x="8262628" y="163964"/>
              <a:ext cx="639227" cy="639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" name="Shape 65"/>
          <p:cNvSpPr/>
          <p:nvPr/>
        </p:nvSpPr>
        <p:spPr>
          <a:xfrm flipH="1">
            <a:off x="116114" y="982978"/>
            <a:ext cx="8911771" cy="5760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3887389" y="1111348"/>
            <a:ext cx="4848647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06400" y="1139483"/>
            <a:ext cx="3172619" cy="5472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69" name="Shape 69"/>
          <p:cNvGrpSpPr/>
          <p:nvPr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70" name="Shape 70"/>
            <p:cNvSpPr/>
            <p:nvPr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71" name="Shape 71"/>
            <p:cNvPicPr preferRelativeResize="0"/>
            <p:nvPr/>
          </p:nvPicPr>
          <p:blipFill rotWithShape="1">
            <a:blip r:embed="rId2"/>
            <a:srcRect/>
            <a:stretch/>
          </p:blipFill>
          <p:spPr>
            <a:xfrm>
              <a:off x="8262628" y="163964"/>
              <a:ext cx="639227" cy="639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Quest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Quest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1066800" y="2971800"/>
            <a:ext cx="6858000" cy="11465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605F5F"/>
              </a:buClr>
              <a:buSzPct val="25000"/>
              <a:buFont typeface="Questrial"/>
              <a:buNone/>
            </a:pPr>
            <a:r>
              <a:rPr lang="en-US" sz="2400" b="1" i="1" u="none" strike="noStrike" cap="none" baseline="0" dirty="0" smtClean="0">
                <a:solidFill>
                  <a:srgbClr val="605F5F"/>
                </a:solidFill>
                <a:latin typeface="+mn-lt"/>
                <a:ea typeface="Questrial"/>
                <a:cs typeface="Questrial"/>
                <a:sym typeface="Questrial"/>
              </a:rPr>
              <a:t>NASA DEVELOP’s Wiki</a:t>
            </a:r>
            <a:endParaRPr lang="en-US" sz="2400" b="1" i="1" u="none" strike="noStrike" cap="none" baseline="0" dirty="0">
              <a:solidFill>
                <a:srgbClr val="605F5F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447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+mn-lt"/>
                <a:cs typeface="Times New Roman" panose="02020603050405020304" pitchFamily="18" charset="0"/>
              </a:rPr>
              <a:t>DEVELOPedia</a:t>
            </a:r>
            <a:endParaRPr lang="en-US" sz="4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4572000"/>
            <a:ext cx="4572000" cy="1988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dirty="0">
                <a:latin typeface="+mn-lt"/>
              </a:rPr>
              <a:t>Stephanie </a:t>
            </a:r>
            <a:r>
              <a:rPr lang="en-US" dirty="0" err="1">
                <a:latin typeface="+mn-lt"/>
              </a:rPr>
              <a:t>Rushley</a:t>
            </a:r>
            <a:r>
              <a:rPr lang="en-US" dirty="0">
                <a:latin typeface="+mn-lt"/>
              </a:rPr>
              <a:t> (North Carolina State University)</a:t>
            </a:r>
          </a:p>
          <a:p>
            <a:pPr algn="ctr">
              <a:lnSpc>
                <a:spcPct val="110000"/>
              </a:lnSpc>
            </a:pPr>
            <a:r>
              <a:rPr lang="en-US" dirty="0">
                <a:latin typeface="+mn-lt"/>
              </a:rPr>
              <a:t>Matthew Carter (United States Air Force) </a:t>
            </a:r>
          </a:p>
          <a:p>
            <a:pPr algn="ctr">
              <a:lnSpc>
                <a:spcPct val="110000"/>
              </a:lnSpc>
            </a:pPr>
            <a:r>
              <a:rPr lang="en-US" dirty="0">
                <a:latin typeface="+mn-lt"/>
              </a:rPr>
              <a:t>Charles </a:t>
            </a:r>
            <a:r>
              <a:rPr lang="en-US" dirty="0" err="1">
                <a:latin typeface="+mn-lt"/>
              </a:rPr>
              <a:t>Chiou</a:t>
            </a:r>
            <a:r>
              <a:rPr lang="en-US" dirty="0">
                <a:latin typeface="+mn-lt"/>
              </a:rPr>
              <a:t> (Old Dominion University)</a:t>
            </a:r>
          </a:p>
          <a:p>
            <a:pPr algn="ctr">
              <a:lnSpc>
                <a:spcPct val="110000"/>
              </a:lnSpc>
            </a:pPr>
            <a:r>
              <a:rPr lang="en-US" dirty="0">
                <a:latin typeface="+mn-lt"/>
              </a:rPr>
              <a:t>Rick Farmer (Mathews High School</a:t>
            </a:r>
            <a:r>
              <a:rPr lang="en-US" dirty="0" smtClean="0">
                <a:latin typeface="+mn-lt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en-US" dirty="0" smtClean="0">
                <a:latin typeface="+mn-lt"/>
              </a:rPr>
              <a:t>Kevin </a:t>
            </a:r>
            <a:r>
              <a:rPr lang="en-US" dirty="0">
                <a:latin typeface="+mn-lt"/>
              </a:rPr>
              <a:t>Haywood (United States Air Force)</a:t>
            </a:r>
          </a:p>
          <a:p>
            <a:pPr algn="ctr">
              <a:lnSpc>
                <a:spcPct val="110000"/>
              </a:lnSpc>
            </a:pPr>
            <a:r>
              <a:rPr lang="en-US" dirty="0" smtClean="0">
                <a:latin typeface="+mn-lt"/>
              </a:rPr>
              <a:t>Anthony </a:t>
            </a:r>
            <a:r>
              <a:rPr lang="en-US" dirty="0" err="1">
                <a:latin typeface="+mn-lt"/>
              </a:rPr>
              <a:t>Pototzky</a:t>
            </a:r>
            <a:r>
              <a:rPr lang="en-US" dirty="0">
                <a:latin typeface="+mn-lt"/>
              </a:rPr>
              <a:t> (Old Dominion University)</a:t>
            </a:r>
          </a:p>
          <a:p>
            <a:pPr algn="ctr">
              <a:lnSpc>
                <a:spcPct val="110000"/>
              </a:lnSpc>
            </a:pPr>
            <a:r>
              <a:rPr lang="en-US" dirty="0">
                <a:latin typeface="+mn-lt"/>
              </a:rPr>
              <a:t>Adam White (Christopher Newport University)</a:t>
            </a:r>
          </a:p>
          <a:p>
            <a:pPr algn="ctr">
              <a:lnSpc>
                <a:spcPct val="110000"/>
              </a:lnSpc>
            </a:pPr>
            <a:r>
              <a:rPr lang="en-US" dirty="0">
                <a:latin typeface="+mn-lt"/>
              </a:rPr>
              <a:t> Daniel Winker (University of Virginia)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2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Quest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Main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Page – Related Links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66800"/>
            <a:ext cx="88392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22400" y="3657600"/>
            <a:ext cx="2667000" cy="1295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619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Navigation – Search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Bars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6436138" y="2362200"/>
            <a:ext cx="2438400" cy="993538"/>
          </a:xfrm>
          <a:prstGeom prst="rect">
            <a:avLst/>
          </a:prstGeom>
          <a:ln w="76200">
            <a:solidFill>
              <a:srgbClr val="00B0F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Category tree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609600" y="3025858"/>
            <a:ext cx="2209800" cy="646331"/>
          </a:xfrm>
          <a:prstGeom prst="rect">
            <a:avLst/>
          </a:prstGeom>
          <a:ln w="76200">
            <a:solidFill>
              <a:srgbClr val="00B0F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Search bar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14188" y="4153953"/>
            <a:ext cx="2871300" cy="866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80" y="2524509"/>
            <a:ext cx="2379089" cy="2525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388138" y="1243177"/>
            <a:ext cx="2895600" cy="954107"/>
          </a:xfrm>
          <a:prstGeom prst="rect">
            <a:avLst/>
          </a:prstGeom>
          <a:ln w="762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Multi-Category Search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95" y="3620552"/>
            <a:ext cx="1485900" cy="19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1655454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46228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Search Directories</a:t>
            </a:r>
            <a:endParaRPr lang="en-US" sz="360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Lists &amp; Categories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</a:pPr>
            <a:endParaRPr lang="en-US" sz="3600" dirty="0" smtClean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Navigation – Search Tools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669986" cy="1312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8318187" cy="3178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200" cy="98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Links in t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he “Add </a:t>
            </a:r>
            <a:r>
              <a:rPr lang="en-US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D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ata” on the main page take a user to forms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for creating pages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Adding Data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63879" y="2104385"/>
            <a:ext cx="4441507" cy="14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8" name="Shape 128"/>
          <p:cNvSpPr txBox="1"/>
          <p:nvPr/>
        </p:nvSpPr>
        <p:spPr>
          <a:xfrm>
            <a:off x="5074919" y="2586290"/>
            <a:ext cx="37719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b="0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" y="3886200"/>
            <a:ext cx="7960256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886" y="2104385"/>
            <a:ext cx="3285514" cy="2370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012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2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The Edit tab allows in-depth editing of code</a:t>
            </a: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Quest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Editing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Data - Edit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362450" y="2057400"/>
            <a:ext cx="4476749" cy="447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7" name="Shape 13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09832" y="2834287"/>
            <a:ext cx="8429367" cy="3391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3934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2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The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Edit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with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Form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tab allows the user to edit the </a:t>
            </a:r>
            <a:r>
              <a:rPr lang="en-US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page with ease.</a:t>
            </a:r>
            <a:endParaRPr sz="2800" b="0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Editing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Data – Edit </a:t>
            </a:r>
            <a:r>
              <a:rPr lang="en-US" sz="3200" dirty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W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ith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Form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39423" y="2819400"/>
            <a:ext cx="8008621" cy="3431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5" name="Shape 145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688329" y="1981200"/>
            <a:ext cx="2838450" cy="54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9704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5900" y="1066800"/>
            <a:ext cx="3556000" cy="54863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entury Gothic" panose="020B0502020202020204" pitchFamily="34" charset="0"/>
              </a:rPr>
              <a:t>Models &amp; Scripts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pPr marL="152400" indent="0">
              <a:buNone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pPr marL="152400" indent="0">
              <a:buNone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152400" indent="0">
              <a:buNone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pPr marL="152400" indent="0">
              <a:buNone/>
            </a:pPr>
            <a:endParaRPr lang="en-US" sz="28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entury Gothic" panose="020B0502020202020204" pitchFamily="34" charset="0"/>
              </a:rPr>
              <a:t>Problem forums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152400" indent="0">
              <a:buNone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Future Work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Action Button: Document 5">
            <a:hlinkClick r:id="" action="ppaction://noaction" highlightClick="1"/>
          </p:cNvPr>
          <p:cNvSpPr/>
          <p:nvPr/>
        </p:nvSpPr>
        <p:spPr>
          <a:xfrm>
            <a:off x="5943600" y="1219200"/>
            <a:ext cx="838200" cy="764658"/>
          </a:xfrm>
          <a:prstGeom prst="actionButton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5628686" y="4648200"/>
            <a:ext cx="1600200" cy="1524000"/>
          </a:xfrm>
          <a:prstGeom prst="actionButtonHel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3" name="Action Button: Document 12">
            <a:hlinkClick r:id="" action="ppaction://noaction" highlightClick="1"/>
          </p:cNvPr>
          <p:cNvSpPr/>
          <p:nvPr/>
        </p:nvSpPr>
        <p:spPr>
          <a:xfrm>
            <a:off x="6930656" y="2524789"/>
            <a:ext cx="838200" cy="764658"/>
          </a:xfrm>
          <a:prstGeom prst="actionButton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4" name="Action Button: Document 13">
            <a:hlinkClick r:id="" action="ppaction://noaction" highlightClick="1"/>
          </p:cNvPr>
          <p:cNvSpPr/>
          <p:nvPr/>
        </p:nvSpPr>
        <p:spPr>
          <a:xfrm>
            <a:off x="5071730" y="2556689"/>
            <a:ext cx="838200" cy="764658"/>
          </a:xfrm>
          <a:prstGeom prst="actionButton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urved Down Arrow 14"/>
          <p:cNvSpPr/>
          <p:nvPr/>
        </p:nvSpPr>
        <p:spPr>
          <a:xfrm rot="3688047">
            <a:off x="7031907" y="1512526"/>
            <a:ext cx="1402790" cy="536058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urved Down Arrow 16"/>
          <p:cNvSpPr/>
          <p:nvPr/>
        </p:nvSpPr>
        <p:spPr>
          <a:xfrm rot="18238532">
            <a:off x="4371534" y="1454008"/>
            <a:ext cx="1402790" cy="536058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rved Down Arrow 17"/>
          <p:cNvSpPr/>
          <p:nvPr/>
        </p:nvSpPr>
        <p:spPr>
          <a:xfrm rot="10800000">
            <a:off x="5687166" y="3573512"/>
            <a:ext cx="1402790" cy="536058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Future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Work – Populate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7683"/>
            <a:ext cx="8839200" cy="477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9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8" descr="http://media.directionsmedia.net/directionsmag/channels/articles/DEVELOP_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11078"/>
            <a:ext cx="2618161" cy="257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828800" y="1371600"/>
            <a:ext cx="5498120" cy="22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Michael Bender 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</a:br>
            <a:r>
              <a:rPr lang="en-US" sz="2400" b="1" i="1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National Technical Lead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Lauren Childs-Gleason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</a:t>
            </a:r>
            <a:br>
              <a:rPr lang="en-US" sz="24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</a:br>
            <a:r>
              <a:rPr lang="en-US" sz="2400" b="1" i="1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National Lead</a:t>
            </a:r>
            <a:endParaRPr lang="en-US" sz="2400" b="1" i="1" u="none" strike="noStrike" cap="none" baseline="0" dirty="0" smtClean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Jon Hicks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SzPct val="100000"/>
              <a:buNone/>
            </a:pPr>
            <a:r>
              <a:rPr lang="en-US" sz="2400" b="1" i="1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SSAI</a:t>
            </a:r>
            <a:endParaRPr lang="en-US" sz="2400" b="1" i="1" u="none" strike="noStrike" cap="none" baseline="0" dirty="0" smtClean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lvl="0" indent="0">
              <a:spcBef>
                <a:spcPts val="1000"/>
              </a:spcBef>
              <a:buSzPct val="100000"/>
              <a:buNone/>
            </a:pPr>
            <a:endParaRPr lang="en-US" sz="240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SzPct val="100000"/>
              <a:buNone/>
            </a:pPr>
            <a:endParaRPr lang="en-US" sz="2400" b="0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Acknowledgements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2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Quest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 err="1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DEVELOPedia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66800"/>
            <a:ext cx="88392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1820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DEVELOP Locations</a:t>
            </a:r>
          </a:p>
        </p:txBody>
      </p:sp>
      <p:pic>
        <p:nvPicPr>
          <p:cNvPr id="82" name="Shape 8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114300" y="990600"/>
            <a:ext cx="8915400" cy="501395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-38100" y="6155173"/>
            <a:ext cx="91820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B2B2B2"/>
                </a:solidFill>
                <a:latin typeface="+mn-lt"/>
                <a:ea typeface="Questrial"/>
                <a:cs typeface="Questrial"/>
                <a:sym typeface="Questrial"/>
              </a:rPr>
              <a:t>Image taken from develop.larc.nasa.gov/locations.html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34798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User-friendly repository</a:t>
            </a:r>
            <a:br>
              <a:rPr lang="en-US" sz="36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</a:br>
            <a:endParaRPr lang="en-US" sz="3600" b="0" i="0" u="none" strike="noStrike" cap="none" dirty="0" smtClean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endParaRPr lang="en-US" sz="3600" b="0" i="0" u="none" strike="noStrike" cap="none" dirty="0" smtClean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Structured organization</a:t>
            </a:r>
            <a:br>
              <a:rPr lang="en-US" sz="360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</a:br>
            <a:endParaRPr lang="en-US" sz="3600" dirty="0" smtClean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endParaRPr lang="en-US" sz="3600" dirty="0" smtClean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Resource for new projects</a:t>
            </a:r>
            <a:endParaRPr lang="en-US" sz="3600" b="0" i="0" u="none" strike="noStrike" cap="none" dirty="0" smtClean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Why </a:t>
            </a:r>
            <a:r>
              <a:rPr lang="en-US" sz="3200" b="0" i="0" u="none" strike="noStrike" cap="none" baseline="0" dirty="0" err="1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DEVELOPedia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?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	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241255" y="4497735"/>
            <a:ext cx="15240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entury Gothic" panose="020B0502020202020204" pitchFamily="34" charset="0"/>
              </a:rPr>
              <a:t>Project Year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07577" y="3772041"/>
            <a:ext cx="15240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Projects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18700144">
            <a:off x="6433669" y="3823486"/>
            <a:ext cx="271420" cy="4572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 rot="18700144">
            <a:off x="7130896" y="4522490"/>
            <a:ext cx="271420" cy="4572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76061" y="5201093"/>
            <a:ext cx="15240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entury Gothic" panose="020B0502020202020204" pitchFamily="34" charset="0"/>
              </a:rPr>
              <a:t>Project page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49073" y="1371600"/>
            <a:ext cx="1553316" cy="1371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00798" y="1600200"/>
            <a:ext cx="1901591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9" name="Action Button: Document 28">
            <a:hlinkClick r:id="" action="ppaction://noaction" highlightClick="1"/>
          </p:cNvPr>
          <p:cNvSpPr/>
          <p:nvPr/>
        </p:nvSpPr>
        <p:spPr>
          <a:xfrm>
            <a:off x="7002979" y="1828800"/>
            <a:ext cx="697227" cy="685800"/>
          </a:xfrm>
          <a:prstGeom prst="actionButtonDocumen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343398" y="1371600"/>
            <a:ext cx="1578281" cy="1371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20088" y="1600200"/>
            <a:ext cx="1901591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5" name="Action Button: Document 34">
            <a:hlinkClick r:id="" action="ppaction://noaction" highlightClick="1"/>
          </p:cNvPr>
          <p:cNvSpPr/>
          <p:nvPr/>
        </p:nvSpPr>
        <p:spPr>
          <a:xfrm>
            <a:off x="4644186" y="1828800"/>
            <a:ext cx="697227" cy="685800"/>
          </a:xfrm>
          <a:prstGeom prst="actionButton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 err="1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DEVELOPedia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799" y="5936921"/>
            <a:ext cx="7741735" cy="40011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Project Showcase – Organization – Deliverable Access 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7" y="1371600"/>
            <a:ext cx="8612330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743200" y="1600200"/>
            <a:ext cx="3352800" cy="10668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ot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</a:pPr>
            <a:r>
              <a:rPr lang="en-US" sz="3600" b="1" i="0" u="none" strike="noStrike" cap="none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Example Project Page</a:t>
            </a:r>
            <a:endParaRPr lang="en-US" sz="3600" b="1" i="0" u="none" strike="noStrike" cap="none" baseline="0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1261502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2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Quest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Main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Page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66800"/>
            <a:ext cx="88392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2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Quest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Main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Page – Expandable Displays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66800"/>
            <a:ext cx="88392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600" y="2509284"/>
            <a:ext cx="990600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22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2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Quest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Main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Page – Adding Data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66800"/>
            <a:ext cx="88392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3657600"/>
            <a:ext cx="2667000" cy="1295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619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2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Quest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Main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Page – Searching Data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66800"/>
            <a:ext cx="88392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3679" y="3657600"/>
            <a:ext cx="2667000" cy="1295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619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ross Cuttin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07F7F"/>
      </a:accent1>
      <a:accent2>
        <a:srgbClr val="CDCBCB"/>
      </a:accent2>
      <a:accent3>
        <a:srgbClr val="404040"/>
      </a:accent3>
      <a:accent4>
        <a:srgbClr val="B37C7C"/>
      </a:accent4>
      <a:accent5>
        <a:srgbClr val="7CB3B3"/>
      </a:accent5>
      <a:accent6>
        <a:srgbClr val="91B37C"/>
      </a:accent6>
      <a:hlink>
        <a:srgbClr val="0563C1"/>
      </a:hlink>
      <a:folHlink>
        <a:srgbClr val="954F7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390</Words>
  <Application>Microsoft Office PowerPoint</Application>
  <PresentationFormat>On-screen Show (4:3)</PresentationFormat>
  <Paragraphs>79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DEVELOPedia</vt:lpstr>
      <vt:lpstr>DEVELOP Locations</vt:lpstr>
      <vt:lpstr>Why DEVELOPedia? </vt:lpstr>
      <vt:lpstr>DEVELOPedia Overview</vt:lpstr>
      <vt:lpstr>Main Page</vt:lpstr>
      <vt:lpstr>Main Page – Expandable Displays</vt:lpstr>
      <vt:lpstr>Main Page – Adding Data</vt:lpstr>
      <vt:lpstr>Main Page – Searching Data</vt:lpstr>
      <vt:lpstr>Main Page – Related Links</vt:lpstr>
      <vt:lpstr>Navigation – Search Bars</vt:lpstr>
      <vt:lpstr>Navigation – Search Tools</vt:lpstr>
      <vt:lpstr>Adding Data</vt:lpstr>
      <vt:lpstr>Editing Data - Edit</vt:lpstr>
      <vt:lpstr>Editing Data – Edit With Form</vt:lpstr>
      <vt:lpstr>Future Work</vt:lpstr>
      <vt:lpstr>Future Work – Populate</vt:lpstr>
      <vt:lpstr>Acknowledgements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Developedia</dc:title>
  <dc:creator>Chiou, Charles (LARC-E3)[SSAI DEVELOP]</dc:creator>
  <cp:lastModifiedBy>Chiou, Charles (LARC-E3)[SSAI DEVELOP]</cp:lastModifiedBy>
  <cp:revision>58</cp:revision>
  <dcterms:modified xsi:type="dcterms:W3CDTF">2014-07-30T19:41:47Z</dcterms:modified>
</cp:coreProperties>
</file>