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35" r:id="rId6"/>
    <p:sldId id="325" r:id="rId7"/>
    <p:sldId id="333" r:id="rId8"/>
    <p:sldId id="324" r:id="rId9"/>
    <p:sldId id="322" r:id="rId10"/>
    <p:sldId id="323" r:id="rId11"/>
    <p:sldId id="326" r:id="rId12"/>
    <p:sldId id="336" r:id="rId13"/>
    <p:sldId id="327" r:id="rId14"/>
    <p:sldId id="350" r:id="rId15"/>
    <p:sldId id="346" r:id="rId16"/>
    <p:sldId id="345" r:id="rId17"/>
    <p:sldId id="355" r:id="rId18"/>
    <p:sldId id="354" r:id="rId19"/>
    <p:sldId id="351" r:id="rId20"/>
    <p:sldId id="348" r:id="rId21"/>
    <p:sldId id="349" r:id="rId22"/>
    <p:sldId id="330" r:id="rId23"/>
    <p:sldId id="329" r:id="rId24"/>
    <p:sldId id="331" r:id="rId25"/>
    <p:sldId id="332" r:id="rId26"/>
    <p:sldId id="353" r:id="rId27"/>
    <p:sldId id="357" r:id="rId28"/>
    <p:sldId id="3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Pihl" initials="NP" lastIdx="11" clrIdx="0">
    <p:extLst>
      <p:ext uri="{19B8F6BF-5375-455C-9EA6-DF929625EA0E}">
        <p15:presenceInfo xmlns:p15="http://schemas.microsoft.com/office/powerpoint/2012/main" userId="bd022cf4f805ca43" providerId="Windows Live"/>
      </p:ext>
    </p:extLst>
  </p:cmAuthor>
  <p:cmAuthor id="2" name="Anna Winter" initials="AW" lastIdx="1" clrIdx="1">
    <p:extLst>
      <p:ext uri="{19B8F6BF-5375-455C-9EA6-DF929625EA0E}">
        <p15:presenceInfo xmlns:p15="http://schemas.microsoft.com/office/powerpoint/2012/main" userId="S::anna.winter@ssaihq.com::c7accd74-3109-4a12-b13b-c28e17f40759" providerId="AD"/>
      </p:ext>
    </p:extLst>
  </p:cmAuthor>
  <p:cmAuthor id="3" name="Adriana Le Compte" initials="ALC" lastIdx="4" clrIdx="2">
    <p:extLst>
      <p:ext uri="{19B8F6BF-5375-455C-9EA6-DF929625EA0E}">
        <p15:presenceInfo xmlns:p15="http://schemas.microsoft.com/office/powerpoint/2012/main" userId="S::adriana.lecompte@ssaihq.com::9ca78715-16ca-42c8-8801-8544539c8678" providerId="AD"/>
      </p:ext>
    </p:extLst>
  </p:cmAuthor>
  <p:cmAuthor id="4" name="Robert Byles" initials="RB" lastIdx="4" clrIdx="3">
    <p:extLst>
      <p:ext uri="{19B8F6BF-5375-455C-9EA6-DF929625EA0E}">
        <p15:presenceInfo xmlns:p15="http://schemas.microsoft.com/office/powerpoint/2012/main" userId="S::robert.byles@ssaihq.com::c798ae76-1ca0-48cd-999b-80a00bd13fc4" providerId="AD"/>
      </p:ext>
    </p:extLst>
  </p:cmAuthor>
  <p:cmAuthor id="5" name="Nicole Ramberg" initials="NR" lastIdx="13" clrIdx="4">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62F"/>
    <a:srgbClr val="C95DFE"/>
    <a:srgbClr val="F6A631"/>
    <a:srgbClr val="F1F730"/>
    <a:srgbClr val="B1F6A4"/>
    <a:srgbClr val="6CF8FC"/>
    <a:srgbClr val="6893FC"/>
    <a:srgbClr val="7FB6FC"/>
    <a:srgbClr val="66A478"/>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1B59F-008E-0000-A0ED-9F395C0DB5FC}" v="1" dt="2021-03-18T15:14:58.397"/>
    <p1510:client id="{17685EEB-31D0-24B2-5E75-7AF245C0234F}" v="13" dt="2021-03-18T15:45:50.920"/>
    <p1510:client id="{26E1CE87-252D-4769-AE4F-5320AD687B41}" v="5" dt="2021-03-18T20:14:47.431"/>
    <p1510:client id="{2D3FEC67-7AD3-16D2-94EF-460BB86D9CC1}" v="17" dt="2021-03-18T19:28:15.281"/>
    <p1510:client id="{38C431CA-A922-7C4A-BFC1-DF37A8A21716}" v="1243" dt="2021-03-18T00:05:25.318"/>
    <p1510:client id="{BFA3ADA4-28C5-4E83-87B0-F7F79233A99F}" v="105" dt="2021-03-18T19:56:09.820"/>
    <p1510:client id="{EA82641B-1606-A34E-BF17-2940411C5FC4}" v="757" dt="2021-03-18T20:42:27.889"/>
    <p1510:client id="{F1B751FB-C2DD-B64C-994D-723818BC562B}" v="1076" dt="2021-03-18T17:06:10.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2"/>
    <p:restoredTop sz="70340" autoAdjust="0"/>
  </p:normalViewPr>
  <p:slideViewPr>
    <p:cSldViewPr snapToGrid="0">
      <p:cViewPr varScale="1">
        <p:scale>
          <a:sx n="49" d="100"/>
          <a:sy n="49" d="100"/>
        </p:scale>
        <p:origin x="869" y="58"/>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Anna</a:t>
            </a:r>
            <a:endParaRPr lang="en-US" dirty="0"/>
          </a:p>
          <a:p>
            <a:pPr>
              <a:defRPr/>
            </a:pPr>
            <a:r>
              <a:rPr lang="en-US" dirty="0"/>
              <a:t>Hello everyone and thank you for coming to the Spring 2021 DEVELOP closeout with the Goddard node. My name is Anna Winter and I am joined by Kergis Hiebert, Kjirsten Coleman, and Madeleine Gregory. We are the Western Montana Ecological Forecasting team and have spent the past 10 weeks working on the project </a:t>
            </a:r>
            <a:r>
              <a:rPr lang="en-US" sz="1200" dirty="0">
                <a:solidFill>
                  <a:schemeClr val="tx1">
                    <a:lumMod val="75000"/>
                    <a:lumOff val="25000"/>
                  </a:schemeClr>
                </a:solidFill>
              </a:rPr>
              <a:t>Modeling Habitat Suitability of Mustelid Species to Guide Detection Dog Surveys for Contaminants Monitoring, via Collected Scats, in River Systems in Western Montana.</a:t>
            </a: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Kjirsten: We will now discuss the specific methodology behind our current habitat suitability models. We generated these models to help inform survey site selection for our partners.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Our partners collected mink and otter scat samples in river ecosystems around Missoula using detection dogs. Whenever a scat was located, the partners recorded the waypoint. The partners conducted their main surveys in 2013 and 2014, and conducted follow up surveys in 2019. The combined mink and otter occurrence data from our partners was used to train the models.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worked closely with the partners to determine important variables for mink and otter habitat. We also conducted a thorough literature review. Based on these discussions, we included land cover, climatic, and topographic predictor variables in our models. We utilized the National Land Cover Database for our land cover classification.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our climatic predictor variables, we utilized soil moisture, precipitation, minimum temperature, maximum temperature, and land 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included elevation, slope, aspect, northness, eastness, and height above nearest drainage as topographic predictor variables.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we also included distance to river, river depth, burned area, and NDVI as predictors.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input the predictor variables and occurrence data into the random forest model. Random forest is a machine learning algorithm that consists of many decision trees that are trained on bootstrap samples of the data. Within SAHM, the random forest model output a probability map, which shows the probability of observing the species given the sampling design of the field data used to train the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endParaRPr lang="en-US" dirty="0"/>
          </a:p>
          <a:p>
            <a:r>
              <a:rPr lang="en-US" dirty="0"/>
              <a:t>•Image Credit: Ngaio Richards</a:t>
            </a:r>
            <a:endParaRPr lang="en-US" dirty="0">
              <a:cs typeface="Calibri"/>
            </a:endParaRPr>
          </a:p>
          <a:p>
            <a:r>
              <a:rPr lang="en-US" dirty="0"/>
              <a:t>•Image Source: Provided by partners with permission to use</a:t>
            </a:r>
          </a:p>
          <a:p>
            <a:endParaRPr lang="en-US" dirty="0"/>
          </a:p>
          <a:p>
            <a:r>
              <a:rPr lang="en-US" dirty="0"/>
              <a:t>All Predictor Variables:</a:t>
            </a:r>
          </a:p>
          <a:p>
            <a:r>
              <a:rPr lang="en-US" dirty="0"/>
              <a:t>•Image Credit: Google Earth Engine</a:t>
            </a:r>
            <a:endParaRPr lang="en-US" dirty="0">
              <a:cs typeface="Calibri"/>
            </a:endParaRPr>
          </a:p>
          <a:p>
            <a:r>
              <a:rPr lang="en-US" dirty="0"/>
              <a:t>•Image Source: NASA DEVELOP Team</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8765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Kjirsten: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SAHM generates a correlation matrix showing the correlation between all the predictor variables </a:t>
            </a:r>
            <a:r>
              <a:rPr lang="en-US" sz="1200" kern="1200" dirty="0">
                <a:solidFill>
                  <a:schemeClr val="tx1"/>
                </a:solidFill>
                <a:effectLst/>
                <a:latin typeface="+mn-lt"/>
                <a:ea typeface="+mn-ea"/>
                <a:cs typeface="+mn-cs"/>
              </a:rPr>
              <a:t>using the maximum of the Pearson, Spearman and Kendall coefficients</a:t>
            </a:r>
            <a:r>
              <a:rPr lang="en-US" dirty="0"/>
              <a:t>. If two variables were correlated above 0.70 with any of these coefficients, we removed the variable with the lowest deviance explained. </a:t>
            </a:r>
            <a:endParaRPr lang="en-US" dirty="0">
              <a:cs typeface="Calibri"/>
            </a:endParaRPr>
          </a:p>
          <a:p>
            <a:endParaRPr lang="en-US" dirty="0"/>
          </a:p>
          <a:p>
            <a:r>
              <a:rPr lang="en-US" dirty="0"/>
              <a:t>Our final predictor variables for the current model were distance to river, river depth, land surface temperature, and land cover.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Here we show the variable importance plot for our model, with the Variables on the y axis and the Variable Importance on the x-axis.</a:t>
            </a:r>
          </a:p>
          <a:p>
            <a:r>
              <a:rPr lang="en-US" dirty="0"/>
              <a:t>Distance to river was the most important variable in the model. River depth was the second most important variable, with higher mink and otter occurrence corresponding with deeper river locations. Within the land cover variable, the most important land cover type was emergent herbaceous wetlands. This type of land cover is often found along riverbanks.</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79493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Kjirsten: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As our models were trained with presence-only data, one of the metrics we used to evaluate the models was the Area Under the Curve Precision-Recall score, or AUC-PR.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AUC-PR score, anything above 0.9 is considered to be excellent, with 1.0 being a perfect model. In the plot, an ideal model would have a point in the upper right corner. Our model had an AUC-PR of 0.978, which meant the model was performing well.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 (change to less technical info)</a:t>
            </a:r>
            <a:endParaRPr lang="en-US" dirty="0">
              <a:cs typeface="Calibri"/>
            </a:endParaRPr>
          </a:p>
          <a:p>
            <a:r>
              <a:rPr lang="en-US" dirty="0"/>
              <a:t>AUC-PR utilizes the precision metric and the recall metric, which are both generated from the confusion matrix. For machine learning classification models, which is what we are using, the confusion matrix is important in determining how the model is performing. </a:t>
            </a:r>
            <a:r>
              <a:rPr lang="en-US" sz="1200" kern="1200" dirty="0">
                <a:solidFill>
                  <a:schemeClr val="tx1"/>
                </a:solidFill>
                <a:effectLst/>
                <a:latin typeface="+mn-lt"/>
                <a:ea typeface="+mn-ea"/>
                <a:cs typeface="+mn-cs"/>
              </a:rPr>
              <a:t>In this figure, red indicates a high percentage of values, so ideally, we want the true positives and the true negatives to be red.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Our model also had a Pearson’s correlation coefficient of 0.895, which shows that the model is predicting well.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511430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Kjirsten: </a:t>
            </a:r>
          </a:p>
          <a:p>
            <a:endParaRPr lang="en-US" dirty="0">
              <a:cs typeface="Calibri"/>
            </a:endParaRPr>
          </a:p>
          <a:p>
            <a:r>
              <a:rPr lang="en-US" dirty="0">
                <a:cs typeface="Calibri"/>
              </a:rPr>
              <a:t>The probability maps for our current model shows the probability of a species occurrence given the sampling design of the field data, with blue indicating low probability and red indicating high probability. From a distance, the map generally outlines rivers. However, when you zoom closer into the map, you can see the variability in the habitat provided by the river depth, land cover, and land surface temperature variables. Higher probability generally corresponded with areas near deeper river and emergent herbaceous wetland.</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Basemap Credit: ArcGIS Pro</a:t>
            </a:r>
          </a:p>
          <a:p>
            <a:r>
              <a:rPr lang="en-US" dirty="0">
                <a:cs typeface="Calibri"/>
              </a:rPr>
              <a:t>Basemap Sources: Esri, HERE, Garmin, SafeGraph, FAO, METI/NASA, USCS, Bureau of Land Management, NPS, Airbus, USGS NGA, CGIAR, NCEAS, NLS, OS, NMA, Geodatastyrelsen, GSA, GSI, and the GIS User Community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82570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Kjirsten: </a:t>
            </a:r>
          </a:p>
          <a:p>
            <a:endParaRPr lang="en-US" dirty="0">
              <a:cs typeface="Calibri"/>
            </a:endParaRPr>
          </a:p>
          <a:p>
            <a:r>
              <a:rPr lang="en-US" dirty="0">
                <a:cs typeface="Calibri"/>
              </a:rPr>
              <a:t>Our partners were interested in specific sources of contamination such as wastewater treatment plants and hospitals. Using Open Street Map data, we overlaid these points of interest on our habitat suitability maps. We made the lower habitat suitability transparent on the maps, as our partners will likely not survey in these areas. We included roads in our feasibility map so partners can see how they can access an area. We also included emergent herbaceous wetland areas in these maps. Areas with a high habitat suitability with a contaminant source nearby will be suggested to partners as potential future survey sites.</a:t>
            </a:r>
          </a:p>
          <a:p>
            <a:endParaRPr lang="en-US" dirty="0">
              <a:cs typeface="Calibri"/>
            </a:endParaRPr>
          </a:p>
          <a:p>
            <a:r>
              <a:rPr lang="en-US" dirty="0">
                <a:cs typeface="Calibri"/>
              </a:rPr>
              <a:t>As you can see in the location in this inset map, there is a high habitat probability for mink and otter and nearby potential contaminant sources with a car wash and nursing home. There are also previous otter occurrences as reported in the GBIF data - this is shown by the orange markers. This would be a good place to conduct a future survey.</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Basemap Credit: ArcGIS Pro</a:t>
            </a:r>
          </a:p>
          <a:p>
            <a:r>
              <a:rPr lang="en-US" dirty="0">
                <a:cs typeface="Calibri"/>
              </a:rPr>
              <a:t>Basemap Sources: Esri, HERE, Garmin, SafeGraph, FAO, METI/NASA, USCS, Bureau of Land Management, NPS, Airbus, USGS NGA, CGIAR, NCEAS, NLS, OS, NMA, Geodatastyrelsen, GSA, GSI, and the GIS User Community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77545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Madeleine:</a:t>
            </a:r>
          </a:p>
          <a:p>
            <a:r>
              <a:rPr lang="en-US" dirty="0"/>
              <a:t>In addition to present-day habitat suitability models, we also generated future habitat suitability models for 2040. This followed a similar workflow to the present-day models.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We utilized the same occurrence data collected by our partners.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pPr>
              <a:defRPr/>
            </a:pPr>
            <a:r>
              <a:rPr lang="en-US" dirty="0"/>
              <a:t>To project into the future, we first had to adjust our current models. We focused on variables that were projected to change in the next twenty years: maximum monthly temperature max, minimum monthly temperature, and precipitation.</a:t>
            </a:r>
            <a:endParaRPr lang="en-US" dirty="0">
              <a:cs typeface="Calibri" panose="020F0502020204030204"/>
            </a:endParaRPr>
          </a:p>
          <a:p>
            <a:pPr>
              <a:defRPr/>
            </a:pPr>
            <a:r>
              <a:rPr lang="en-US" dirty="0"/>
              <a:t>For our current model, we used</a:t>
            </a:r>
            <a:r>
              <a:rPr lang="en-US" sz="1200" kern="1200" dirty="0">
                <a:solidFill>
                  <a:schemeClr val="tx1"/>
                </a:solidFill>
                <a:effectLst/>
                <a:latin typeface="+mn-lt"/>
                <a:ea typeface="+mn-ea"/>
                <a:cs typeface="+mn-cs"/>
              </a:rPr>
              <a:t> 2010-2018 averages of monthly minimum temperature, maximum temperature, and total precipitation from WorldClim. We then applied that model to 2021-2040 averages of the same variables under the projected scenario </a:t>
            </a:r>
            <a:r>
              <a:rPr lang="en-US" dirty="0"/>
              <a:t>SSP2-4.5</a:t>
            </a:r>
            <a:r>
              <a:rPr lang="en-US" sz="1200" kern="1200" dirty="0">
                <a:solidFill>
                  <a:schemeClr val="tx1"/>
                </a:solidFill>
                <a:effectLst/>
                <a:latin typeface="+mn-lt"/>
                <a:ea typeface="+mn-ea"/>
                <a:cs typeface="+mn-cs"/>
              </a:rPr>
              <a:t>.</a:t>
            </a:r>
            <a:r>
              <a:rPr lang="en-US" dirty="0"/>
              <a:t> This is a relatively low-emissions scenario, but the climate warming effects are similar among warming scenarios at this time scale. </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again utilized the Random Forest model and generated a probability map for our future habitat suitability model.</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endParaRPr lang="en-US" dirty="0">
              <a:cs typeface="Calibri"/>
            </a:endParaRPr>
          </a:p>
          <a:p>
            <a:r>
              <a:rPr lang="en-US" dirty="0"/>
              <a:t>•Image Credit: Ngaio Richards</a:t>
            </a:r>
            <a:endParaRPr lang="en-US" dirty="0">
              <a:cs typeface="Calibri"/>
            </a:endParaRPr>
          </a:p>
          <a:p>
            <a:r>
              <a:rPr lang="en-US" dirty="0"/>
              <a:t>•Image Source: Provided by partners with permission to use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All Predictor Variables:</a:t>
            </a:r>
          </a:p>
          <a:p>
            <a:r>
              <a:rPr lang="en-US" dirty="0"/>
              <a:t>•Image Credit: Google Earth Engine</a:t>
            </a:r>
            <a:endParaRPr lang="en-US" dirty="0">
              <a:cs typeface="Calibri"/>
            </a:endParaRPr>
          </a:p>
          <a:p>
            <a:r>
              <a:rPr lang="en-US" dirty="0"/>
              <a:t>•Image Source: NASA DEVELOP Team</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17115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Madeleine: Because we only had three predictor variables to begin with, we included all of these in our final model. Of note, maximum temperature and precipitation were correlated above 0.7. Having two correlated variables makes the model less effective at predicting distribution.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this variable importance plot, the variables are on the y-axis and the variable importance is on the x-axis.</a:t>
            </a:r>
          </a:p>
          <a:p>
            <a:r>
              <a:rPr lang="en-US" dirty="0"/>
              <a:t>Maximum temperature was the most important variable in the current climate models, followed by minimum temperature and precipitation. Precipitation was the most important in the future model.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53893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Madeleine: We again utilized the AUC-PR score to evaluate the model. This first graph looks different than our current models, largely because of the difficulty of predicting into the future. As you'll recall, AUC-PR is a measure of accuracy of our models. For the training model—the one that uses just current variables—the AUC-PR was .862, or relatively high. That means that, even using just climate variables, the model could predict where mink and otter might be pretty well. </a:t>
            </a:r>
            <a:r>
              <a:rPr lang="en-US" dirty="0">
                <a:cs typeface="+mn-lt"/>
              </a:rPr>
              <a:t/>
            </a:r>
            <a:br>
              <a:rPr lang="en-US" dirty="0">
                <a:cs typeface="+mn-lt"/>
              </a:rPr>
            </a:br>
            <a:r>
              <a:rPr lang="en-US" dirty="0">
                <a:cs typeface="Calibri"/>
              </a:rPr>
              <a:t>However, once we applied that model to the WorldClim climate projections, that AUC-PR score dropped to .133. This low</a:t>
            </a:r>
            <a:r>
              <a:rPr lang="en-US" dirty="0"/>
              <a:t> AUC-PR indicates that our model has low transferability, meaning that it cannot easily be applied to a different time period or region.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Here again is that confusion matrix. As you can see, the matrix for the training data looks fairly similar to our current models: it does a pretty good job of predicting presence and absence. The applied model, however, shows a lot more confusion. The model was much less successful at predicting presence and absence, and it has a lot of false positives, meaning that it predicted mink and otter occurrence where there wasn't any. </a:t>
            </a:r>
            <a:endParaRPr lang="en-US" dirty="0">
              <a:cs typeface="Calibri"/>
            </a:endParaRPr>
          </a:p>
          <a:p>
            <a:endParaRPr lang="en-US" dirty="0">
              <a:cs typeface="Calibri"/>
            </a:endParaRPr>
          </a:p>
          <a:p>
            <a:r>
              <a:rPr lang="en-US" dirty="0"/>
              <a:t>This highlights several difficulties of projecting habitat suitability models into the future. As WorldClim is a global dataset, the resolution was fairly coarse over our small study area. Additionally, the variables included in our future models did not have high explanatory power in our present-day models. The future model does not include distance to river, which was driving the current model and would likely improve the performance of the future model if it was included. However, this variable is not projected into the future, so we did not utilize it in our future model.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69330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Madeleine: </a:t>
            </a:r>
          </a:p>
          <a:p>
            <a:endParaRPr lang="en-US" dirty="0">
              <a:cs typeface="Calibri"/>
            </a:endParaRPr>
          </a:p>
          <a:p>
            <a:r>
              <a:rPr lang="en-US" dirty="0">
                <a:cs typeface="Calibri"/>
              </a:rPr>
              <a:t>In this future probability map, blue indicates low probability and red indicates high probability. In the zoomed in inset map, you can see the future model sometimes predicts suitable habitat to be near rivers, but it also misses some rivers, and the resolution is coarse.</a:t>
            </a:r>
          </a:p>
          <a:p>
            <a:endParaRPr lang="en-US" dirty="0">
              <a:cs typeface="Calibri"/>
            </a:endParaRPr>
          </a:p>
          <a:p>
            <a:r>
              <a:rPr lang="en-US" dirty="0">
                <a:cs typeface="Calibri"/>
              </a:rPr>
              <a:t>Projecting into the future was a useful exercise, and our workflow could easily be applied and expanded in future projects. However, as you can see, the predicted habitat is very different from our current model, and doesn't track as closely to known otter habitat, such as rivers. The model does predict occurrence close to some rivers, but could be improved by adding more covariates.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Basemap Credit: ArcGIS Pro</a:t>
            </a:r>
          </a:p>
          <a:p>
            <a:r>
              <a:rPr lang="en-US" dirty="0">
                <a:cs typeface="Calibri"/>
              </a:rPr>
              <a:t>Basemap Sources: Esri, HERE, Garmin, SafeGraph, FAO, METI/NASA, USCS, Bureau of Land Management, NPS, Airbus, USGS NGA, CGIAR, NCEAS, NLS, OS, NMA, Geodatastyrelsen, GSA, GSI, and the GIS User Community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33312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Madeleine: Inherent to any project, there were several limitations we encountered.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The resolution of the predictor variable data played a role, as our predictor variables had spatial resolutions ranging from 30 meters to 10 kilometers. The lower spatial resolution variables may not be able to explain some of the detailed spatial variability of mink and otter habitat.</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Additionally, there is inherent bias in the sample collection of the species occurrence data. Partners collected the data in generally easily accessible areas such as fishing piers, and this may not be completely reflective of mink and otter habitat.</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Finally, literature review found additional important explanatory variables for otter and mink habitat that were not available via satellite, such as river width and flow rate. These variables could be useful information to note in future surveys.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r>
              <a:rPr lang="en-US" dirty="0"/>
              <a:t>•Image 1 Credit: Google Earth Engine</a:t>
            </a:r>
            <a:endParaRPr lang="en-US" dirty="0">
              <a:cs typeface="Calibri"/>
            </a:endParaRPr>
          </a:p>
          <a:p>
            <a:r>
              <a:rPr lang="en-US" dirty="0"/>
              <a:t>•Image 1 Source: NASA DEVELOP Team</a:t>
            </a:r>
            <a:endParaRPr lang="en-US" dirty="0">
              <a:cs typeface="Calibri"/>
            </a:endParaRPr>
          </a:p>
          <a:p>
            <a:endParaRPr lang="en-US" dirty="0"/>
          </a:p>
          <a:p>
            <a:r>
              <a:rPr lang="en-US" dirty="0"/>
              <a:t>•Image 2 Credit: Google Earth Engine</a:t>
            </a:r>
            <a:endParaRPr lang="en-US" dirty="0">
              <a:cs typeface="Calibri"/>
            </a:endParaRPr>
          </a:p>
          <a:p>
            <a:r>
              <a:rPr lang="en-US" dirty="0"/>
              <a:t>•Image 2 Source: NASA DEVELOP Team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91392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a:p>
            <a:r>
              <a:rPr lang="en-US" dirty="0"/>
              <a:t>We want to begin with an outline of our presentation. We will start with some project background and community concerns, and move into our project partners and objectives. We will then discuss our workflow and methodology, our results, and future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p>
          <a:p>
            <a:r>
              <a:rPr lang="en-US" dirty="0"/>
              <a:t>•Image Credit: Ngaio Richards</a:t>
            </a:r>
            <a:endParaRPr lang="en-US" dirty="0">
              <a:cs typeface="Calibri"/>
            </a:endParaRPr>
          </a:p>
          <a:p>
            <a:r>
              <a:rPr lang="en-US" dirty="0"/>
              <a:t>•Image Source: Provided by partners with permission to use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667807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Kergis</a:t>
            </a:r>
            <a:endParaRPr lang="en-US" dirty="0"/>
          </a:p>
          <a:p>
            <a:r>
              <a:rPr lang="en-US" dirty="0"/>
              <a:t>Overall, we had several main takeaways from this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First, distance to river is an important variable in mink and otter habitat. Additionally, landcover types such as emergent herbaceous wetland play a notable role.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Satellite data can be used to supplement field data in habitat suitability models. This data can add variables that may not be measurable in the field that can improve these habitat suitability models.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The results and methodology developed in this study can guide future survey site selection for Working Dogs for Conservation.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r>
              <a:rPr lang="en-US" dirty="0"/>
              <a:t>•Image 1 Credit: Ngaio Richards</a:t>
            </a:r>
            <a:endParaRPr lang="en-US" dirty="0">
              <a:cs typeface="Calibri"/>
            </a:endParaRPr>
          </a:p>
          <a:p>
            <a:r>
              <a:rPr lang="en-US" dirty="0"/>
              <a:t>•Image 1 Source: Provided by partners with permission to use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18695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Kergis</a:t>
            </a:r>
            <a:endParaRPr lang="en-US" dirty="0"/>
          </a:p>
          <a:p>
            <a:pPr marL="0" marR="0" lvl="0" indent="0" algn="l" defTabSz="914400">
              <a:lnSpc>
                <a:spcPct val="100000"/>
              </a:lnSpc>
              <a:spcBef>
                <a:spcPts val="0"/>
              </a:spcBef>
              <a:spcAft>
                <a:spcPts val="0"/>
              </a:spcAft>
              <a:buClrTx/>
              <a:buSzTx/>
              <a:buFontTx/>
              <a:buNone/>
              <a:tabLst/>
              <a:defRPr/>
            </a:pPr>
            <a:r>
              <a:rPr lang="en-US" dirty="0"/>
              <a:t>##### CLICK TO ANIMATE</a:t>
            </a:r>
          </a:p>
          <a:p>
            <a:r>
              <a:rPr lang="en-US" dirty="0"/>
              <a:t>To continue work on this project, we would like to include additional hydrologic variables in our current models such as river width and flow rate and improve the general accuracy of our models. We would also like to try including variables such as river distance in our future models even though we do not have projected values for these variables.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As the NLCD is updated every five years, we would also like to incorporate a land use land cover classification that can be updated more frequently than this interval.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dirty="0"/>
              <a:t>Finally, we would like to apply this model to other regions of interest, such as Virginia where Dr. Mark LaGuardia is based.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r>
              <a:rPr lang="en-US" dirty="0"/>
              <a:t>Clipart provided by PowerPoint</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273662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Kergis</a:t>
            </a:r>
          </a:p>
          <a:p>
            <a:r>
              <a:rPr lang="en-US" dirty="0"/>
              <a:t>We would like to thank our science advisors: Dr. Allison Howard from the University of Georgia, Dr. John Bolten from NASA Goddard Space Flight Center, and Dr. Kenton Ross from NASA Langley Research Center; our partners: Dr. Ngaio Richards from Working Dogs for Conservation, and Dr. Mark LaGuardia from the Virginia Institute of Marine Science; Peder Engelstad for his extensive help with the SAHM software; and our fellow Nicole Ramberg-Pihl.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139039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a:p>
            <a:r>
              <a:rPr lang="en-US" dirty="0"/>
              <a:t>Thank you and we would like to open it up for questions!</a:t>
            </a:r>
          </a:p>
          <a:p>
            <a:endParaRPr lang="en-US" dirty="0"/>
          </a:p>
          <a:p>
            <a:r>
              <a:rPr lang="en-US" sz="1200" kern="1200" dirty="0">
                <a:solidFill>
                  <a:schemeClr val="tx1"/>
                </a:solidFill>
                <a:effectLst/>
                <a:latin typeface="+mn-lt"/>
                <a:ea typeface="+mn-ea"/>
                <a:cs typeface="+mn-cs"/>
              </a:rPr>
              <a:t>------------------------------Image Information Below ------------------------------</a:t>
            </a:r>
            <a:endParaRPr lang="en-US" dirty="0"/>
          </a:p>
          <a:p>
            <a:r>
              <a:rPr lang="en-US" dirty="0"/>
              <a:t>•Image Credit: Ngaio Richards</a:t>
            </a:r>
            <a:endParaRPr lang="en-US" dirty="0">
              <a:cs typeface="Calibri"/>
            </a:endParaRPr>
          </a:p>
          <a:p>
            <a:r>
              <a:rPr lang="en-US" dirty="0"/>
              <a:t>•Image Source: Provided by partners with permission to use</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961010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1209794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team StoryMap created in AGOL to share project outcomes with project partners at Working Dogs for Conservation</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15550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Anna</a:t>
            </a:r>
            <a:endParaRPr lang="en-US" dirty="0"/>
          </a:p>
          <a:p>
            <a:pPr marL="0" marR="0" lvl="0" indent="0" algn="l" defTabSz="914400">
              <a:lnSpc>
                <a:spcPct val="100000"/>
              </a:lnSpc>
              <a:spcBef>
                <a:spcPts val="0"/>
              </a:spcBef>
              <a:spcAft>
                <a:spcPts val="0"/>
              </a:spcAft>
              <a:buClrTx/>
              <a:buSzTx/>
              <a:buFontTx/>
              <a:buNone/>
              <a:tabLst/>
              <a:defRPr/>
            </a:pPr>
            <a:r>
              <a:rPr lang="en-US" dirty="0"/>
              <a:t>##### CLICK TO ANIMATE</a:t>
            </a:r>
            <a:endParaRPr lang="en-US" dirty="0">
              <a:cs typeface="Calibri"/>
            </a:endParaRPr>
          </a:p>
          <a:p>
            <a:r>
              <a:rPr lang="en-US" sz="1200" kern="1200" dirty="0">
                <a:solidFill>
                  <a:schemeClr val="tx1"/>
                </a:solidFill>
                <a:effectLst/>
                <a:latin typeface="+mn-lt"/>
                <a:ea typeface="+mn-ea"/>
                <a:cs typeface="+mn-cs"/>
              </a:rPr>
              <a:t>Western Montana’s river systems </a:t>
            </a:r>
            <a:r>
              <a:rPr lang="en-US" dirty="0"/>
              <a:t>have </a:t>
            </a:r>
            <a:r>
              <a:rPr lang="en-US" sz="1200" kern="1200" dirty="0">
                <a:solidFill>
                  <a:schemeClr val="tx1"/>
                </a:solidFill>
                <a:effectLst/>
                <a:latin typeface="+mn-lt"/>
                <a:ea typeface="+mn-ea"/>
                <a:cs typeface="+mn-cs"/>
              </a:rPr>
              <a:t>profound economic and ecological importance. These rivers supply clean water to nearby communities, support the livelihoods of hunters and trappers, and provide invaluable habitat for many species including river otter and mink.</a:t>
            </a:r>
            <a:endParaRPr lang="en-US" sz="1200" kern="1200" dirty="0">
              <a:solidFill>
                <a:schemeClr val="tx1"/>
              </a:solidFill>
              <a:effectLst/>
              <a:latin typeface="+mn-lt"/>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Contaminants in these relatively pristine waterways threaten both human and ecosystem health, but the status of contaminants in these rivers is largely unknown. It is important to monitor contaminants because even in trace amounts, contaminants such as heavy metals, brominated flame-retardants</a:t>
            </a:r>
            <a:r>
              <a:rPr lang="en-US" dirty="0"/>
              <a:t>,</a:t>
            </a:r>
            <a:r>
              <a:rPr lang="en-US" sz="1200" kern="1200" dirty="0">
                <a:solidFill>
                  <a:schemeClr val="tx1"/>
                </a:solidFill>
                <a:effectLst/>
                <a:latin typeface="+mn-lt"/>
                <a:ea typeface="+mn-ea"/>
                <a:cs typeface="+mn-cs"/>
              </a:rPr>
              <a:t> and pharmaceuticals can have significant negative endocrine, neurological, and reproductive effects.</a:t>
            </a:r>
            <a:endParaRPr lang="en-US" sz="1200" kern="1200" dirty="0">
              <a:solidFill>
                <a:schemeClr val="tx1"/>
              </a:solidFill>
              <a:effectLst/>
              <a:latin typeface="+mn-lt"/>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Contaminants work their way up the food chain and bioaccumulate. As apex predators with largely aquatic diets, the North American river otter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Lontra canadensis</a:t>
            </a:r>
            <a:r>
              <a:rPr lang="en-US" sz="1200" b="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American mink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Mustela vison</a:t>
            </a:r>
            <a:r>
              <a:rPr lang="en-US" sz="1200" b="0"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can provide a clear picture of the presence of contaminants in the ecosystem and their effects on wildlife.</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Scat analysis is a noninvasive contaminant monitoring method that can provide insight abut what contaminants individuals have been exposed to. In recent years, detection dogs have been employed to find scat samples. This utilizes dogs’ strong sense of smell to locate scats. However, mink and otter have been relatively difficult to find due to their elusive nature. This is where our project comes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sz="1200" kern="1200" dirty="0">
              <a:solidFill>
                <a:schemeClr val="tx1"/>
              </a:solidFill>
              <a:effectLst/>
              <a:latin typeface="+mn-lt"/>
              <a:cs typeface="Calibri"/>
            </a:endParaRPr>
          </a:p>
          <a:p>
            <a:r>
              <a:rPr lang="en-US" dirty="0"/>
              <a:t>•Image 1 Credit: ewindsch</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1 Source: https://pixabay.com/photos/montana-river-landscape-scenic-5203545/</a:t>
            </a:r>
            <a:endParaRPr lang="en-US" dirty="0">
              <a:cs typeface="Calibri"/>
            </a:endParaRPr>
          </a:p>
          <a:p>
            <a:r>
              <a:rPr lang="en-US" dirty="0"/>
              <a:t>(Licensed under CC0)</a:t>
            </a:r>
            <a:endParaRPr lang="en-US" dirty="0">
              <a:cs typeface="Calibri"/>
            </a:endParaRPr>
          </a:p>
          <a:p>
            <a:endParaRPr lang="en-US" dirty="0"/>
          </a:p>
          <a:p>
            <a:r>
              <a:rPr lang="en-US" dirty="0"/>
              <a:t>•Image 2 Credit: pixel2013</a:t>
            </a:r>
            <a:endParaRPr lang="en-US" dirty="0">
              <a:cs typeface="Calibri"/>
            </a:endParaRPr>
          </a:p>
          <a:p>
            <a:r>
              <a:rPr lang="en-US" dirty="0"/>
              <a:t>•Image 2 Source: https://pixabay.com/photos/otter-otter-baby-otter-baby-nature-1438381/</a:t>
            </a:r>
            <a:endParaRPr lang="en-US" dirty="0">
              <a:cs typeface="Calibri"/>
            </a:endParaRPr>
          </a:p>
          <a:p>
            <a:r>
              <a:rPr lang="en-US" dirty="0"/>
              <a:t>(Licensed under CC0)</a:t>
            </a:r>
            <a:endParaRPr lang="en-US" dirty="0">
              <a:cs typeface="Calibri"/>
            </a:endParaRPr>
          </a:p>
          <a:p>
            <a:endParaRPr lang="en-US" dirty="0"/>
          </a:p>
          <a:p>
            <a:r>
              <a:rPr lang="en-US" dirty="0"/>
              <a:t>•Image 3 Credit: Ngaio Richards</a:t>
            </a:r>
            <a:endParaRPr lang="en-US" dirty="0">
              <a:cs typeface="Calibri"/>
            </a:endParaRPr>
          </a:p>
          <a:p>
            <a:r>
              <a:rPr lang="en-US" dirty="0"/>
              <a:t>•Image 3 Source: Provided by partners with permission to use</a:t>
            </a:r>
            <a:endParaRPr lang="en-US" dirty="0">
              <a:cs typeface="Calibri"/>
            </a:endParaRPr>
          </a:p>
          <a:p>
            <a:endParaRPr lang="en-US" dirty="0">
              <a:cs typeface="Calibri"/>
            </a:endParaRPr>
          </a:p>
          <a:p>
            <a:r>
              <a:rPr lang="en-US" dirty="0"/>
              <a:t>•Image 4 Credit: Ngaio Richards</a:t>
            </a:r>
            <a:endParaRPr lang="en-US" dirty="0">
              <a:cs typeface="Calibri"/>
            </a:endParaRPr>
          </a:p>
          <a:p>
            <a:r>
              <a:rPr lang="en-US" dirty="0"/>
              <a:t>•Image 4 Source: Provided by partners with permission to use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424048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endParaRPr lang="en-US" dirty="0"/>
          </a:p>
          <a:p>
            <a:r>
              <a:rPr lang="en-US" dirty="0"/>
              <a:t>Now that you have a little background on our project, we will talk about the community concerns that our project addressed.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Contaminants such as heavy metals, brominated-flame retardants, and pharmaceuticals in western Montana’s river systems threaten both human and wildlife health with long-term biological effects.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 of contaminants such as wastewater plants and runoff from urban areas are likely to increase with increased urbanization in western Montana.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a:t>
            </a:r>
            <a:r>
              <a:rPr lang="en-US" sz="1200" kern="1200" dirty="0">
                <a:solidFill>
                  <a:schemeClr val="tx1"/>
                </a:solidFill>
                <a:effectLst/>
                <a:latin typeface="+mn-lt"/>
                <a:ea typeface="+mn-ea"/>
                <a:cs typeface="+mn-cs"/>
              </a:rPr>
              <a:t>the lack of information about the presence of contaminants in these ecosystems limits the ability of policymakers and land managers to respond to the hazards.</a:t>
            </a:r>
          </a:p>
          <a:p>
            <a:endParaRPr lang="en-US" dirty="0"/>
          </a:p>
          <a:p>
            <a:endParaRPr lang="en-US" dirty="0"/>
          </a:p>
          <a:p>
            <a:r>
              <a:rPr lang="en-US" sz="1200" kern="1200" dirty="0">
                <a:solidFill>
                  <a:schemeClr val="tx1"/>
                </a:solidFill>
                <a:effectLst/>
                <a:latin typeface="+mn-lt"/>
                <a:ea typeface="+mn-ea"/>
                <a:cs typeface="+mn-cs"/>
              </a:rPr>
              <a:t>------------------------------Image Information Below ------------------------------</a:t>
            </a:r>
            <a:endParaRPr lang="en-US" dirty="0"/>
          </a:p>
          <a:p>
            <a:r>
              <a:rPr lang="en-US" dirty="0"/>
              <a:t>•Image 1 Credit: Ngaio Richards</a:t>
            </a:r>
            <a:endParaRPr lang="en-US" dirty="0">
              <a:cs typeface="Calibri"/>
            </a:endParaRPr>
          </a:p>
          <a:p>
            <a:r>
              <a:rPr lang="en-US" dirty="0"/>
              <a:t>•Image 1 Source: Provided by partners with permission to use</a:t>
            </a:r>
          </a:p>
          <a:p>
            <a:endParaRPr lang="en-US" dirty="0">
              <a:cs typeface="Calibri"/>
            </a:endParaRPr>
          </a:p>
          <a:p>
            <a:r>
              <a:rPr lang="en-US" dirty="0"/>
              <a:t>•Image 2 Credit: Mark LaGuardia</a:t>
            </a:r>
            <a:endParaRPr lang="en-US" dirty="0">
              <a:cs typeface="Calibri"/>
            </a:endParaRPr>
          </a:p>
          <a:p>
            <a:r>
              <a:rPr lang="en-US" dirty="0"/>
              <a:t>•Image 2 Source: Provided by partners with permission to use</a:t>
            </a:r>
          </a:p>
          <a:p>
            <a:endParaRPr lang="en-US" dirty="0">
              <a:cs typeface="Calibri"/>
            </a:endParaRPr>
          </a:p>
          <a:p>
            <a:r>
              <a:rPr lang="en-US" dirty="0"/>
              <a:t>•Image 3 Credit: nicolebeaulac</a:t>
            </a:r>
            <a:endParaRPr lang="en-US" dirty="0">
              <a:cs typeface="Calibri"/>
            </a:endParaRPr>
          </a:p>
          <a:p>
            <a:r>
              <a:rPr lang="en-US" dirty="0"/>
              <a:t>•Image 3 Source: https://search.creativecommons.org/photos/f25676df-243f-43cd-bab1-0dd62e30c4df</a:t>
            </a:r>
          </a:p>
          <a:p>
            <a:r>
              <a:rPr lang="en-US" dirty="0"/>
              <a:t>(Licensed under CC BY-NC-ND 2.0)</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3147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endParaRPr lang="en-US" dirty="0"/>
          </a:p>
          <a:p>
            <a:r>
              <a:rPr lang="en-US" dirty="0"/>
              <a:t>We partnered with both Working Dogs for Conservation and the Virginia Institute of Marine Science for our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Working Dogs for Conservation is a Montana-based nonprofit organization that has pioneered a method for using dogs’ extraordinary sense of smell to protect wildlife and ecosystems. Dr. Ngaio Richards from </a:t>
            </a:r>
            <a:r>
              <a:rPr lang="en-US" dirty="0"/>
              <a:t>Working Dogs for Conservation has used</a:t>
            </a:r>
            <a:r>
              <a:rPr lang="en-US" sz="1200" kern="1200" dirty="0">
                <a:solidFill>
                  <a:schemeClr val="tx1"/>
                </a:solidFill>
                <a:effectLst/>
                <a:latin typeface="+mn-lt"/>
                <a:ea typeface="+mn-ea"/>
                <a:cs typeface="+mn-cs"/>
              </a:rPr>
              <a:t> detection dogs to locate scat of mink and otter for the purpose of contaminant monitoring in western Montana’s river systems. Working Dogs for Conservation would like incorporate NASA Earth observations in future studies to help inform survey site selection and streamline the sample detection effort using detection dogs.</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Virginia Institute of Marine Science is one of the largest marine research and education centers in the world. Dr. Mark LaGuardia from the Virginia Institute of Marine Science conducts the laboratory analysis of the samples collected in the field for contaminants.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endParaRPr lang="en-US" dirty="0"/>
          </a:p>
          <a:p>
            <a:r>
              <a:rPr lang="en-US" dirty="0"/>
              <a:t>•Image 1 Credit: Jess Lessard</a:t>
            </a:r>
            <a:endParaRPr lang="en-US" dirty="0">
              <a:cs typeface="Calibri"/>
            </a:endParaRPr>
          </a:p>
          <a:p>
            <a:r>
              <a:rPr lang="en-US" dirty="0"/>
              <a:t>•Image 1 Source: Provided by partners with permission to use with Media Release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•Image 2 Credit: Mark LaGuardia</a:t>
            </a:r>
            <a:endParaRPr lang="en-US" dirty="0">
              <a:cs typeface="Calibri"/>
            </a:endParaRPr>
          </a:p>
          <a:p>
            <a:r>
              <a:rPr lang="en-US" dirty="0"/>
              <a:t>•Image 2 Source: Provided by partners with permission to use with Media Release Form</a:t>
            </a:r>
          </a:p>
          <a:p>
            <a:endParaRPr lang="en-US" dirty="0"/>
          </a:p>
          <a:p>
            <a:r>
              <a:rPr lang="en-US" dirty="0"/>
              <a:t>Clipart provided by PowerPoint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97896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Kergis</a:t>
            </a:r>
            <a:endParaRPr lang="en-US" dirty="0"/>
          </a:p>
          <a:p>
            <a:pPr marL="0" marR="0" lvl="0" indent="0" algn="l" defTabSz="914400">
              <a:lnSpc>
                <a:spcPct val="100000"/>
              </a:lnSpc>
              <a:spcBef>
                <a:spcPts val="0"/>
              </a:spcBef>
              <a:spcAft>
                <a:spcPts val="0"/>
              </a:spcAft>
              <a:buClrTx/>
              <a:buSzTx/>
              <a:buFontTx/>
              <a:buNone/>
              <a:tabLst/>
              <a:defRPr/>
            </a:pPr>
            <a:r>
              <a:rPr lang="en-US" dirty="0"/>
              <a:t>##### CLICK TO ANIMATE</a:t>
            </a:r>
            <a:endParaRPr lang="en-US" dirty="0">
              <a:cs typeface="Calibri"/>
            </a:endParaRPr>
          </a:p>
          <a:p>
            <a:pPr>
              <a:defRPr/>
            </a:pPr>
            <a:r>
              <a:rPr lang="en-US" sz="1200" kern="1200" dirty="0">
                <a:solidFill>
                  <a:schemeClr val="tx1"/>
                </a:solidFill>
                <a:effectLst/>
                <a:latin typeface="+mn-lt"/>
                <a:ea typeface="+mn-ea"/>
                <a:cs typeface="+mn-cs"/>
              </a:rPr>
              <a:t>Our study area is a </a:t>
            </a:r>
            <a:r>
              <a:rPr lang="en-US" dirty="0"/>
              <a:t>200-kilometer squared </a:t>
            </a:r>
            <a:r>
              <a:rPr lang="en-US" sz="1200" kern="1200" dirty="0">
                <a:solidFill>
                  <a:schemeClr val="tx1"/>
                </a:solidFill>
                <a:effectLst/>
                <a:latin typeface="+mn-lt"/>
                <a:ea typeface="+mn-ea"/>
                <a:cs typeface="+mn-cs"/>
              </a:rPr>
              <a:t>region centered on Missoula, Montana. Missoula is located in Western Montana, at the convergence of five mountain ranges within the Rocky Mountains, and near the confluence of the Blackfoot, Bitterroot, Clark Fork, Madison, and Yellowstone river systems.</a:t>
            </a:r>
            <a:r>
              <a:rPr lang="en-US" dirty="0"/>
              <a:t> </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cs typeface="Calibri"/>
            </a:endParaRPr>
          </a:p>
          <a:p>
            <a:r>
              <a:rPr lang="en-US" dirty="0"/>
              <a:t>We focus primarily on the autumn months, from September to November, as the streamflow is generally lower during this time and the partners can safely conduct their surveys with the detection dog teams. Our study period utilizes data from the years 2013-2020 to incorporate partner field data beginning in 2013.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r>
              <a:rPr lang="en-US" dirty="0">
                <a:cs typeface="Calibri"/>
              </a:rPr>
              <a:t>Basemap Credit: ArcGIS Pro</a:t>
            </a:r>
          </a:p>
          <a:p>
            <a:r>
              <a:rPr lang="en-US" dirty="0">
                <a:cs typeface="Calibri"/>
              </a:rPr>
              <a:t>Basemap Sources: Esri, HERE, Garmin, SafeGraph, FAO, METI/NASA, USCS, Bureau of Land Management, NPS, Airbus, USGS NGA, CGIAR, NCEAS, NLS, OS, NMA, Geodatastyrelsen, GSA, GSI, and the GIS User Community</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190381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Kergis</a:t>
            </a:r>
            <a:endParaRPr lang="en-US" dirty="0"/>
          </a:p>
          <a:p>
            <a:r>
              <a:rPr lang="en-US" dirty="0"/>
              <a:t>We had three project objectives that we set out to accomplish.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objective was to create habitat suitability maps for mink and otter in western Montana for the years 2013-2020.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objective was to generate future habitat suitability maps for mink and otter in western Montana projected to 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final objective was to produce maps of suggested survey areas based on habitat suitability maps and feasibility of research.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p>
          <a:p>
            <a:r>
              <a:rPr lang="en-US" dirty="0"/>
              <a:t>Clipart provided by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11411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Kergis</a:t>
            </a:r>
            <a:endParaRPr lang="en-US" dirty="0"/>
          </a:p>
          <a:p>
            <a:pPr>
              <a:defRPr/>
            </a:pPr>
            <a:r>
              <a:rPr lang="en-US" dirty="0"/>
              <a:t>We utilized data from a handful of NASA satellites and sensors to gather predictor variable data for our habitat suitability models.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cs typeface="Calibri"/>
            </a:endParaRPr>
          </a:p>
          <a:p>
            <a:r>
              <a:rPr lang="en-US" dirty="0"/>
              <a:t>We derived normalized difference vegetation index (NDVI) information from Landsat 8 Operational Land Imager (or OLI).</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cs typeface="Calibri"/>
            </a:endParaRPr>
          </a:p>
          <a:p>
            <a:r>
              <a:rPr lang="en-US" dirty="0"/>
              <a:t>We utilized Terra Moderate Resolution Spectroradiometer (MODIS) for land surface temperature and burned area variables.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cs typeface="Calibri"/>
            </a:endParaRPr>
          </a:p>
          <a:p>
            <a:r>
              <a:rPr lang="en-US" dirty="0"/>
              <a:t>The Global Precipitation Measurement (GPM IMERG) satellite provided us with precipitation information.</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cs typeface="Calibri"/>
            </a:endParaRPr>
          </a:p>
          <a:p>
            <a:r>
              <a:rPr lang="en-US" dirty="0"/>
              <a:t>We utilized the Shuttle Radar Topography Mission (SRTM) for topographic variables.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cs typeface="Calibri"/>
            </a:endParaRPr>
          </a:p>
          <a:p>
            <a:r>
              <a:rPr lang="en-US" dirty="0"/>
              <a:t>Finally, we utilized the Soil Moisture Active Passive (SMAP) satellite for soil moisture variables.</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dirty="0">
              <a:cs typeface="Calibri"/>
            </a:endParaRPr>
          </a:p>
          <a:p>
            <a:r>
              <a:rPr lang="en-US" dirty="0"/>
              <a:t>•Image Credit: Google Earth</a:t>
            </a:r>
            <a:endParaRPr lang="en-US" dirty="0">
              <a:cs typeface="Calibri"/>
            </a:endParaRPr>
          </a:p>
          <a:p>
            <a:r>
              <a:rPr lang="en-US" dirty="0"/>
              <a:t>•Image Source: NASA DEVELOP Team</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All satellite images:</a:t>
            </a:r>
          </a:p>
          <a:p>
            <a:r>
              <a:rPr lang="en-US" dirty="0"/>
              <a:t>•Image Credit: NASA</a:t>
            </a:r>
            <a:endParaRPr lang="en-US" dirty="0">
              <a:cs typeface="Calibri"/>
            </a:endParaRPr>
          </a:p>
          <a:p>
            <a:r>
              <a:rPr lang="en-US" dirty="0"/>
              <a:t>•Image Source: DEVELOPedia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59334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Kjirsten: </a:t>
            </a:r>
          </a:p>
          <a:p>
            <a:r>
              <a:rPr lang="en-US" dirty="0"/>
              <a:t>Here is an overview of our general workflow for this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utilized l</a:t>
            </a:r>
            <a:r>
              <a:rPr lang="en-US" dirty="0"/>
              <a:t>andcover, climatic, and topographic predictor variables from Google Earth Engine. We also used historical and future climatic data from WorldClim. Our partners provided 164 occurrence data points for mink and otter for our species occurrence data. We utilized the Global Biodiversity Information Facility (GBIF) data to visually validate the model. Finally, we used Open Street Map data to determine potential contaminant locations.</a:t>
            </a: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We used software for Assisted Habitat Modeling, or SAHM, to produce our habitat suitability models. SAHM was created to expedite habitat modeling and to help maintain a record of the various input data, pre- and post- processing steps, and modeling options incorporated in the construction of a habitat suitability model. We utilized the Random Forest model in SAHM.</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dirty="0">
              <a:cs typeface="Calibri"/>
            </a:endParaRPr>
          </a:p>
          <a:p>
            <a:r>
              <a:rPr lang="en-US" dirty="0"/>
              <a:t>Utilizing the SAHM habitat suitability models and ArcGIS Pro, we created maps of current habitat suitability for mink and otter in western Montana, future habitat suitability maps, and feasibility maps to guide the partner’s field site selection.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603567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sp>
        <p:nvSpPr>
          <p:cNvPr id="2" name="Rectangle 1"/>
          <p:cNvSpPr/>
          <p:nvPr userDrawn="1"/>
        </p:nvSpPr>
        <p:spPr>
          <a:xfrm>
            <a:off x="0" y="0"/>
            <a:ext cx="5577840" cy="60990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7.sv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1.svg"/><Relationship Id="rId11" Type="http://schemas.openxmlformats.org/officeDocument/2006/relationships/image" Target="../media/image57.png"/><Relationship Id="rId5" Type="http://schemas.openxmlformats.org/officeDocument/2006/relationships/image" Target="../media/image55.png"/><Relationship Id="rId10" Type="http://schemas.openxmlformats.org/officeDocument/2006/relationships/image" Target="../media/image22.png"/><Relationship Id="rId4" Type="http://schemas.openxmlformats.org/officeDocument/2006/relationships/image" Target="../media/image54.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3.svg"/><Relationship Id="rId5" Type="http://schemas.openxmlformats.org/officeDocument/2006/relationships/image" Target="../media/image72.png"/><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5.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07232" y="5751134"/>
            <a:ext cx="2343911" cy="338554"/>
          </a:xfrm>
          <a:prstGeom prst="rect">
            <a:avLst/>
          </a:prstGeom>
        </p:spPr>
        <p:txBody>
          <a:bodyPr wrap="none" lIns="91440" tIns="45720" rIns="91440" bIns="45720" anchor="t">
            <a:spAutoFit/>
          </a:bodyPr>
          <a:lstStyle/>
          <a:p>
            <a:r>
              <a:rPr lang="en-US" sz="1600" dirty="0">
                <a:solidFill>
                  <a:srgbClr val="66A478"/>
                </a:solidFill>
                <a:latin typeface="Century Gothic"/>
              </a:rPr>
              <a:t>Maryland – Goddard</a:t>
            </a:r>
            <a:endParaRPr lang="en-US" dirty="0">
              <a:solidFill>
                <a:srgbClr val="66A478"/>
              </a:solidFill>
              <a:cs typeface="Calibri"/>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66A478"/>
                </a:solidFill>
                <a:latin typeface="Century Gothic"/>
              </a:rPr>
              <a:t>Western Montana</a:t>
            </a:r>
            <a:endParaRPr lang="en-US" sz="3700" spc="0" baseline="0" dirty="0">
              <a:solidFill>
                <a:srgbClr val="66A478"/>
              </a:solidFill>
            </a:endParaRPr>
          </a:p>
          <a:p>
            <a:pPr algn="l"/>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092178"/>
            <a:ext cx="4890496" cy="141886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Modeling Habitat Suitability of Mustelid Species to Guide Detection Dog Surveys for Contaminants Monitoring in River Systems in Western Montana</a:t>
            </a:r>
          </a:p>
        </p:txBody>
      </p:sp>
      <p:sp>
        <p:nvSpPr>
          <p:cNvPr id="5" name="TextBox 4"/>
          <p:cNvSpPr txBox="1"/>
          <p:nvPr/>
        </p:nvSpPr>
        <p:spPr>
          <a:xfrm>
            <a:off x="6102087" y="4960968"/>
            <a:ext cx="5019570"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Anna Winter, Kergis Hiebert, Kjirsten Coleman, &amp; Madeleine Gregory</a:t>
            </a:r>
          </a:p>
        </p:txBody>
      </p:sp>
      <p:sp>
        <p:nvSpPr>
          <p:cNvPr id="6" name="TextBox 5">
            <a:extLst>
              <a:ext uri="{FF2B5EF4-FFF2-40B4-BE49-F238E27FC236}">
                <a16:creationId xmlns:a16="http://schemas.microsoft.com/office/drawing/2014/main" id="{7021BDCC-604A-9F44-94F9-B2528B574EE6}"/>
              </a:ext>
            </a:extLst>
          </p:cNvPr>
          <p:cNvSpPr txBox="1"/>
          <p:nvPr/>
        </p:nvSpPr>
        <p:spPr>
          <a:xfrm>
            <a:off x="4595446" y="275492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49E0-3A0C-8847-A8F7-A73C9738A1BC}"/>
              </a:ext>
            </a:extLst>
          </p:cNvPr>
          <p:cNvSpPr txBox="1">
            <a:spLocks/>
          </p:cNvSpPr>
          <p:nvPr/>
        </p:nvSpPr>
        <p:spPr>
          <a:xfrm>
            <a:off x="0" y="198127"/>
            <a:ext cx="12255012" cy="39550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3600" b="1" dirty="0">
                <a:solidFill>
                  <a:srgbClr val="55A976"/>
                </a:solidFill>
                <a:latin typeface="Century Gothic" panose="020F0302020204030204"/>
              </a:rPr>
              <a:t>Methodology </a:t>
            </a:r>
            <a:r>
              <a:rPr lang="en-US" sz="3600" b="1" dirty="0">
                <a:solidFill>
                  <a:srgbClr val="66A478"/>
                </a:solidFill>
                <a:latin typeface="Century Gothic"/>
              </a:rPr>
              <a:t>| </a:t>
            </a:r>
            <a:r>
              <a:rPr lang="en-US" sz="3600" b="1" dirty="0">
                <a:solidFill>
                  <a:srgbClr val="55A976"/>
                </a:solidFill>
                <a:latin typeface="Century Gothic" panose="020F0302020204030204"/>
              </a:rPr>
              <a:t>Current Habitat Suitability Models</a:t>
            </a:r>
          </a:p>
        </p:txBody>
      </p:sp>
      <p:sp>
        <p:nvSpPr>
          <p:cNvPr id="13" name="Rounded Rectangle 12">
            <a:extLst>
              <a:ext uri="{FF2B5EF4-FFF2-40B4-BE49-F238E27FC236}">
                <a16:creationId xmlns:a16="http://schemas.microsoft.com/office/drawing/2014/main" id="{A4ECDF71-45C4-4B41-BE3F-FD778F9EEC26}"/>
              </a:ext>
            </a:extLst>
          </p:cNvPr>
          <p:cNvSpPr/>
          <p:nvPr/>
        </p:nvSpPr>
        <p:spPr>
          <a:xfrm>
            <a:off x="4160842" y="1140629"/>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5756506F-0B2D-9F49-905D-6E13795D5880}"/>
              </a:ext>
            </a:extLst>
          </p:cNvPr>
          <p:cNvSpPr/>
          <p:nvPr/>
        </p:nvSpPr>
        <p:spPr>
          <a:xfrm>
            <a:off x="4626068" y="779945"/>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5" name="TextBox 14">
            <a:extLst>
              <a:ext uri="{FF2B5EF4-FFF2-40B4-BE49-F238E27FC236}">
                <a16:creationId xmlns:a16="http://schemas.microsoft.com/office/drawing/2014/main" id="{6C5A2BA7-AB6B-794B-A0CC-78891AE11894}"/>
              </a:ext>
            </a:extLst>
          </p:cNvPr>
          <p:cNvSpPr txBox="1"/>
          <p:nvPr/>
        </p:nvSpPr>
        <p:spPr>
          <a:xfrm>
            <a:off x="5139442" y="829378"/>
            <a:ext cx="1928808" cy="446276"/>
          </a:xfrm>
          <a:prstGeom prst="rect">
            <a:avLst/>
          </a:prstGeom>
          <a:noFill/>
          <a:ln>
            <a:noFill/>
          </a:ln>
        </p:spPr>
        <p:txBody>
          <a:bodyPr wrap="square" lIns="91440" tIns="45720" rIns="91440" bIns="45720" rtlCol="0" anchor="t">
            <a:spAutoFit/>
          </a:bodyPr>
          <a:lstStyle/>
          <a:p>
            <a:pPr algn="ctr"/>
            <a:r>
              <a:rPr lang="en-US" sz="2300" b="1" dirty="0">
                <a:solidFill>
                  <a:schemeClr val="tx1">
                    <a:lumMod val="75000"/>
                    <a:lumOff val="25000"/>
                  </a:schemeClr>
                </a:solidFill>
                <a:latin typeface="Century Gothic"/>
              </a:rPr>
              <a:t>Predictors</a:t>
            </a:r>
            <a:endParaRPr lang="en-US" sz="2300" b="1" dirty="0">
              <a:solidFill>
                <a:schemeClr val="tx1">
                  <a:lumMod val="75000"/>
                  <a:lumOff val="25000"/>
                </a:schemeClr>
              </a:solidFill>
            </a:endParaRPr>
          </a:p>
        </p:txBody>
      </p:sp>
      <p:grpSp>
        <p:nvGrpSpPr>
          <p:cNvPr id="83" name="Group 82">
            <a:extLst>
              <a:ext uri="{FF2B5EF4-FFF2-40B4-BE49-F238E27FC236}">
                <a16:creationId xmlns:a16="http://schemas.microsoft.com/office/drawing/2014/main" id="{E39787B4-9951-7044-82A6-9960D07987DD}"/>
              </a:ext>
            </a:extLst>
          </p:cNvPr>
          <p:cNvGrpSpPr/>
          <p:nvPr/>
        </p:nvGrpSpPr>
        <p:grpSpPr>
          <a:xfrm>
            <a:off x="6343704" y="2608210"/>
            <a:ext cx="1637154" cy="548640"/>
            <a:chOff x="6369366" y="2892009"/>
            <a:chExt cx="1637154" cy="548640"/>
          </a:xfrm>
        </p:grpSpPr>
        <p:sp>
          <p:nvSpPr>
            <p:cNvPr id="33" name="Google Shape;514;p72">
              <a:extLst>
                <a:ext uri="{FF2B5EF4-FFF2-40B4-BE49-F238E27FC236}">
                  <a16:creationId xmlns:a16="http://schemas.microsoft.com/office/drawing/2014/main" id="{DAB4B996-0FC7-C940-A6CB-14CE9E46C51F}"/>
                </a:ext>
              </a:extLst>
            </p:cNvPr>
            <p:cNvSpPr/>
            <p:nvPr/>
          </p:nvSpPr>
          <p:spPr>
            <a:xfrm>
              <a:off x="6369366"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34" name="TextBox 33">
              <a:extLst>
                <a:ext uri="{FF2B5EF4-FFF2-40B4-BE49-F238E27FC236}">
                  <a16:creationId xmlns:a16="http://schemas.microsoft.com/office/drawing/2014/main" id="{E6F62929-A03D-AC42-9737-1EFC63132ABD}"/>
                </a:ext>
              </a:extLst>
            </p:cNvPr>
            <p:cNvSpPr txBox="1"/>
            <p:nvPr/>
          </p:nvSpPr>
          <p:spPr>
            <a:xfrm>
              <a:off x="6502440" y="2939154"/>
              <a:ext cx="1355689" cy="400110"/>
            </a:xfrm>
            <a:prstGeom prst="rect">
              <a:avLst/>
            </a:prstGeom>
            <a:noFill/>
            <a:ln>
              <a:noFill/>
            </a:ln>
          </p:spPr>
          <p:txBody>
            <a:bodyPr wrap="square" rtlCol="0" anchor="t">
              <a:spAutoFit/>
            </a:bodyPr>
            <a:lstStyle/>
            <a:p>
              <a:r>
                <a:rPr lang="en-US" sz="2000" dirty="0">
                  <a:solidFill>
                    <a:schemeClr val="bg1"/>
                  </a:solidFill>
                  <a:latin typeface="Century Gothic"/>
                </a:rPr>
                <a:t>Climatic</a:t>
              </a:r>
            </a:p>
          </p:txBody>
        </p:sp>
      </p:grpSp>
      <p:grpSp>
        <p:nvGrpSpPr>
          <p:cNvPr id="88" name="Group 87">
            <a:extLst>
              <a:ext uri="{FF2B5EF4-FFF2-40B4-BE49-F238E27FC236}">
                <a16:creationId xmlns:a16="http://schemas.microsoft.com/office/drawing/2014/main" id="{E0FF7BDA-969E-F244-8C22-29585AE64E41}"/>
              </a:ext>
            </a:extLst>
          </p:cNvPr>
          <p:cNvGrpSpPr/>
          <p:nvPr/>
        </p:nvGrpSpPr>
        <p:grpSpPr>
          <a:xfrm>
            <a:off x="6337530" y="4075143"/>
            <a:ext cx="1898550" cy="548640"/>
            <a:chOff x="6352120" y="4358656"/>
            <a:chExt cx="1898550" cy="548640"/>
          </a:xfrm>
        </p:grpSpPr>
        <p:sp>
          <p:nvSpPr>
            <p:cNvPr id="31" name="Google Shape;514;p72">
              <a:extLst>
                <a:ext uri="{FF2B5EF4-FFF2-40B4-BE49-F238E27FC236}">
                  <a16:creationId xmlns:a16="http://schemas.microsoft.com/office/drawing/2014/main" id="{54256937-B0E7-954F-A533-4D882A2B1E55}"/>
                </a:ext>
              </a:extLst>
            </p:cNvPr>
            <p:cNvSpPr/>
            <p:nvPr/>
          </p:nvSpPr>
          <p:spPr>
            <a:xfrm>
              <a:off x="6370370" y="435865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32" name="TextBox 31">
              <a:extLst>
                <a:ext uri="{FF2B5EF4-FFF2-40B4-BE49-F238E27FC236}">
                  <a16:creationId xmlns:a16="http://schemas.microsoft.com/office/drawing/2014/main" id="{C8BF4B75-A8A8-374C-92B0-8DBFB59D11CD}"/>
                </a:ext>
              </a:extLst>
            </p:cNvPr>
            <p:cNvSpPr txBox="1"/>
            <p:nvPr/>
          </p:nvSpPr>
          <p:spPr>
            <a:xfrm>
              <a:off x="6352120" y="4448310"/>
              <a:ext cx="1898550" cy="369332"/>
            </a:xfrm>
            <a:prstGeom prst="rect">
              <a:avLst/>
            </a:prstGeom>
            <a:noFill/>
            <a:ln>
              <a:noFill/>
            </a:ln>
          </p:spPr>
          <p:txBody>
            <a:bodyPr wrap="square" rtlCol="0" anchor="t">
              <a:spAutoFit/>
            </a:bodyPr>
            <a:lstStyle/>
            <a:p>
              <a:r>
                <a:rPr lang="en-US" dirty="0">
                  <a:solidFill>
                    <a:schemeClr val="bg1"/>
                  </a:solidFill>
                  <a:latin typeface="Century Gothic"/>
                </a:rPr>
                <a:t>Topographic</a:t>
              </a:r>
            </a:p>
          </p:txBody>
        </p:sp>
      </p:grpSp>
      <p:grpSp>
        <p:nvGrpSpPr>
          <p:cNvPr id="78" name="Group 77">
            <a:extLst>
              <a:ext uri="{FF2B5EF4-FFF2-40B4-BE49-F238E27FC236}">
                <a16:creationId xmlns:a16="http://schemas.microsoft.com/office/drawing/2014/main" id="{3004753D-9012-C040-B62C-C175310DE2D7}"/>
              </a:ext>
            </a:extLst>
          </p:cNvPr>
          <p:cNvGrpSpPr/>
          <p:nvPr/>
        </p:nvGrpSpPr>
        <p:grpSpPr>
          <a:xfrm>
            <a:off x="6309405" y="1485515"/>
            <a:ext cx="1749961" cy="548640"/>
            <a:chOff x="6323614" y="1651858"/>
            <a:chExt cx="1749961" cy="548640"/>
          </a:xfrm>
        </p:grpSpPr>
        <p:sp>
          <p:nvSpPr>
            <p:cNvPr id="35" name="Google Shape;514;p72">
              <a:extLst>
                <a:ext uri="{FF2B5EF4-FFF2-40B4-BE49-F238E27FC236}">
                  <a16:creationId xmlns:a16="http://schemas.microsoft.com/office/drawing/2014/main" id="{86628368-8D31-FA49-A583-3D077A5D1227}"/>
                </a:ext>
              </a:extLst>
            </p:cNvPr>
            <p:cNvSpPr/>
            <p:nvPr/>
          </p:nvSpPr>
          <p:spPr>
            <a:xfrm>
              <a:off x="6358708" y="1651858"/>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36" name="TextBox 35">
              <a:extLst>
                <a:ext uri="{FF2B5EF4-FFF2-40B4-BE49-F238E27FC236}">
                  <a16:creationId xmlns:a16="http://schemas.microsoft.com/office/drawing/2014/main" id="{617FE21F-ADDD-5944-97CF-3A88222CA646}"/>
                </a:ext>
              </a:extLst>
            </p:cNvPr>
            <p:cNvSpPr txBox="1"/>
            <p:nvPr/>
          </p:nvSpPr>
          <p:spPr>
            <a:xfrm>
              <a:off x="6323614" y="1724655"/>
              <a:ext cx="1749961" cy="400110"/>
            </a:xfrm>
            <a:prstGeom prst="rect">
              <a:avLst/>
            </a:prstGeom>
            <a:noFill/>
            <a:ln>
              <a:noFill/>
            </a:ln>
          </p:spPr>
          <p:txBody>
            <a:bodyPr wrap="square" rtlCol="0" anchor="t">
              <a:spAutoFit/>
            </a:bodyPr>
            <a:lstStyle/>
            <a:p>
              <a:r>
                <a:rPr lang="en-US" sz="2000" dirty="0">
                  <a:solidFill>
                    <a:schemeClr val="bg1"/>
                  </a:solidFill>
                  <a:latin typeface="Century Gothic"/>
                </a:rPr>
                <a:t>Land Cover</a:t>
              </a:r>
            </a:p>
          </p:txBody>
        </p:sp>
      </p:grpSp>
      <p:grpSp>
        <p:nvGrpSpPr>
          <p:cNvPr id="27" name="Group 26">
            <a:extLst>
              <a:ext uri="{FF2B5EF4-FFF2-40B4-BE49-F238E27FC236}">
                <a16:creationId xmlns:a16="http://schemas.microsoft.com/office/drawing/2014/main" id="{E216030B-5094-CB42-8AAB-BC94C368F8F1}"/>
              </a:ext>
            </a:extLst>
          </p:cNvPr>
          <p:cNvGrpSpPr/>
          <p:nvPr/>
        </p:nvGrpSpPr>
        <p:grpSpPr>
          <a:xfrm>
            <a:off x="120046" y="779945"/>
            <a:ext cx="3863920" cy="5847084"/>
            <a:chOff x="120046" y="779945"/>
            <a:chExt cx="3863920" cy="5847084"/>
          </a:xfrm>
        </p:grpSpPr>
        <p:sp>
          <p:nvSpPr>
            <p:cNvPr id="4" name="Rounded Rectangle 3">
              <a:extLst>
                <a:ext uri="{FF2B5EF4-FFF2-40B4-BE49-F238E27FC236}">
                  <a16:creationId xmlns:a16="http://schemas.microsoft.com/office/drawing/2014/main" id="{BC1C709E-86A6-B347-AD07-DC31DE8DA8E6}"/>
                </a:ext>
              </a:extLst>
            </p:cNvPr>
            <p:cNvSpPr/>
            <p:nvPr/>
          </p:nvSpPr>
          <p:spPr>
            <a:xfrm>
              <a:off x="120046" y="1140629"/>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apezoid 4">
              <a:extLst>
                <a:ext uri="{FF2B5EF4-FFF2-40B4-BE49-F238E27FC236}">
                  <a16:creationId xmlns:a16="http://schemas.microsoft.com/office/drawing/2014/main" id="{CB714BBD-380B-0545-847A-4EAB3A7B71CC}"/>
                </a:ext>
              </a:extLst>
            </p:cNvPr>
            <p:cNvSpPr/>
            <p:nvPr/>
          </p:nvSpPr>
          <p:spPr>
            <a:xfrm>
              <a:off x="604305" y="779945"/>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6" name="TextBox 5">
              <a:extLst>
                <a:ext uri="{FF2B5EF4-FFF2-40B4-BE49-F238E27FC236}">
                  <a16:creationId xmlns:a16="http://schemas.microsoft.com/office/drawing/2014/main" id="{D7056A2E-3521-6A49-90A0-676BD4E17D68}"/>
                </a:ext>
              </a:extLst>
            </p:cNvPr>
            <p:cNvSpPr txBox="1"/>
            <p:nvPr/>
          </p:nvSpPr>
          <p:spPr>
            <a:xfrm>
              <a:off x="647632" y="829378"/>
              <a:ext cx="2868902" cy="446276"/>
            </a:xfrm>
            <a:prstGeom prst="rect">
              <a:avLst/>
            </a:prstGeom>
            <a:noFill/>
            <a:ln>
              <a:noFill/>
            </a:ln>
          </p:spPr>
          <p:txBody>
            <a:bodyPr wrap="square" lIns="91440" tIns="45720" rIns="91440" bIns="45720" rtlCol="0" anchor="t">
              <a:spAutoFit/>
            </a:bodyPr>
            <a:lstStyle/>
            <a:p>
              <a:pPr algn="ctr"/>
              <a:r>
                <a:rPr lang="en-US" sz="2300" b="1" dirty="0">
                  <a:solidFill>
                    <a:schemeClr val="tx1">
                      <a:lumMod val="75000"/>
                      <a:lumOff val="25000"/>
                    </a:schemeClr>
                  </a:solidFill>
                  <a:latin typeface="Century Gothic"/>
                </a:rPr>
                <a:t>Occurrence data</a:t>
              </a:r>
            </a:p>
          </p:txBody>
        </p:sp>
        <p:grpSp>
          <p:nvGrpSpPr>
            <p:cNvPr id="7" name="Group 6">
              <a:extLst>
                <a:ext uri="{FF2B5EF4-FFF2-40B4-BE49-F238E27FC236}">
                  <a16:creationId xmlns:a16="http://schemas.microsoft.com/office/drawing/2014/main" id="{3DD53B6F-62DC-6440-8D46-9B83E33409A5}"/>
                </a:ext>
              </a:extLst>
            </p:cNvPr>
            <p:cNvGrpSpPr/>
            <p:nvPr/>
          </p:nvGrpSpPr>
          <p:grpSpPr>
            <a:xfrm>
              <a:off x="214524" y="4674086"/>
              <a:ext cx="3702831" cy="548640"/>
              <a:chOff x="186258" y="4823939"/>
              <a:chExt cx="3702831" cy="548640"/>
            </a:xfrm>
          </p:grpSpPr>
          <p:sp>
            <p:nvSpPr>
              <p:cNvPr id="9" name="Google Shape;514;p72">
                <a:extLst>
                  <a:ext uri="{FF2B5EF4-FFF2-40B4-BE49-F238E27FC236}">
                    <a16:creationId xmlns:a16="http://schemas.microsoft.com/office/drawing/2014/main" id="{3754DF05-B2A4-CF40-8474-A325DFB8174F}"/>
                  </a:ext>
                </a:extLst>
              </p:cNvPr>
              <p:cNvSpPr/>
              <p:nvPr/>
            </p:nvSpPr>
            <p:spPr>
              <a:xfrm>
                <a:off x="186258" y="4823939"/>
                <a:ext cx="370283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10" name="TextBox 9">
                <a:extLst>
                  <a:ext uri="{FF2B5EF4-FFF2-40B4-BE49-F238E27FC236}">
                    <a16:creationId xmlns:a16="http://schemas.microsoft.com/office/drawing/2014/main" id="{C8D574D1-70EE-074D-9969-379238F32A4C}"/>
                  </a:ext>
                </a:extLst>
              </p:cNvPr>
              <p:cNvSpPr txBox="1"/>
              <p:nvPr/>
            </p:nvSpPr>
            <p:spPr>
              <a:xfrm>
                <a:off x="373838" y="4878049"/>
                <a:ext cx="3227173" cy="384721"/>
              </a:xfrm>
              <a:prstGeom prst="rect">
                <a:avLst/>
              </a:prstGeom>
              <a:noFill/>
              <a:ln>
                <a:noFill/>
              </a:ln>
            </p:spPr>
            <p:txBody>
              <a:bodyPr wrap="square" rtlCol="0" anchor="t">
                <a:spAutoFit/>
              </a:bodyPr>
              <a:lstStyle/>
              <a:p>
                <a:r>
                  <a:rPr lang="en-US" sz="1900" dirty="0">
                    <a:solidFill>
                      <a:schemeClr val="bg1"/>
                    </a:solidFill>
                    <a:latin typeface="Century Gothic"/>
                  </a:rPr>
                  <a:t>Species occurrence data</a:t>
                </a:r>
              </a:p>
            </p:txBody>
          </p:sp>
        </p:grpSp>
        <p:pic>
          <p:nvPicPr>
            <p:cNvPr id="18" name="Picture 17" descr="A picture containing text&#10;&#10;Description automatically generated">
              <a:extLst>
                <a:ext uri="{FF2B5EF4-FFF2-40B4-BE49-F238E27FC236}">
                  <a16:creationId xmlns:a16="http://schemas.microsoft.com/office/drawing/2014/main" id="{33D82064-CA0B-D540-A5B4-0738F745A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37" y="2518038"/>
              <a:ext cx="3436738" cy="2029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91" name="Group 90">
            <a:extLst>
              <a:ext uri="{FF2B5EF4-FFF2-40B4-BE49-F238E27FC236}">
                <a16:creationId xmlns:a16="http://schemas.microsoft.com/office/drawing/2014/main" id="{AE20A002-E730-694C-9B9A-0D58079EC6E9}"/>
              </a:ext>
            </a:extLst>
          </p:cNvPr>
          <p:cNvGrpSpPr/>
          <p:nvPr/>
        </p:nvGrpSpPr>
        <p:grpSpPr>
          <a:xfrm>
            <a:off x="6344796" y="5452666"/>
            <a:ext cx="1636776" cy="548640"/>
            <a:chOff x="6358708" y="5813902"/>
            <a:chExt cx="1636776" cy="548640"/>
          </a:xfrm>
        </p:grpSpPr>
        <p:sp>
          <p:nvSpPr>
            <p:cNvPr id="29" name="Google Shape;514;p72">
              <a:extLst>
                <a:ext uri="{FF2B5EF4-FFF2-40B4-BE49-F238E27FC236}">
                  <a16:creationId xmlns:a16="http://schemas.microsoft.com/office/drawing/2014/main" id="{551EB65C-9C1E-4C4E-AEB4-7A26AB305895}"/>
                </a:ext>
              </a:extLst>
            </p:cNvPr>
            <p:cNvSpPr/>
            <p:nvPr/>
          </p:nvSpPr>
          <p:spPr>
            <a:xfrm>
              <a:off x="6358708" y="5813902"/>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30" name="TextBox 29">
              <a:extLst>
                <a:ext uri="{FF2B5EF4-FFF2-40B4-BE49-F238E27FC236}">
                  <a16:creationId xmlns:a16="http://schemas.microsoft.com/office/drawing/2014/main" id="{3512A4F3-5CC5-EF4A-8B28-1A86CF90F0B3}"/>
                </a:ext>
              </a:extLst>
            </p:cNvPr>
            <p:cNvSpPr txBox="1"/>
            <p:nvPr/>
          </p:nvSpPr>
          <p:spPr>
            <a:xfrm>
              <a:off x="6589442" y="5888167"/>
              <a:ext cx="1175308" cy="400110"/>
            </a:xfrm>
            <a:prstGeom prst="rect">
              <a:avLst/>
            </a:prstGeom>
            <a:noFill/>
            <a:ln>
              <a:noFill/>
            </a:ln>
          </p:spPr>
          <p:txBody>
            <a:bodyPr wrap="square" rtlCol="0" anchor="t">
              <a:spAutoFit/>
            </a:bodyPr>
            <a:lstStyle/>
            <a:p>
              <a:r>
                <a:rPr lang="en-US" sz="2000" dirty="0">
                  <a:solidFill>
                    <a:schemeClr val="bg1"/>
                  </a:solidFill>
                  <a:latin typeface="Century Gothic"/>
                </a:rPr>
                <a:t>Other</a:t>
              </a:r>
            </a:p>
          </p:txBody>
        </p:sp>
      </p:grpSp>
      <p:grpSp>
        <p:nvGrpSpPr>
          <p:cNvPr id="79" name="Group 78">
            <a:extLst>
              <a:ext uri="{FF2B5EF4-FFF2-40B4-BE49-F238E27FC236}">
                <a16:creationId xmlns:a16="http://schemas.microsoft.com/office/drawing/2014/main" id="{9E8DF604-376D-D74A-A3FF-E52B98FD2AE5}"/>
              </a:ext>
            </a:extLst>
          </p:cNvPr>
          <p:cNvGrpSpPr/>
          <p:nvPr/>
        </p:nvGrpSpPr>
        <p:grpSpPr>
          <a:xfrm>
            <a:off x="4552837" y="1400423"/>
            <a:ext cx="844909" cy="754633"/>
            <a:chOff x="4591453" y="1596291"/>
            <a:chExt cx="844909" cy="754633"/>
          </a:xfrm>
          <a:effectLst>
            <a:outerShdw blurRad="50800" dist="38100" dir="2700000" algn="tl" rotWithShape="0">
              <a:prstClr val="black">
                <a:alpha val="40000"/>
              </a:prstClr>
            </a:outerShdw>
          </a:effectLst>
        </p:grpSpPr>
        <p:pic>
          <p:nvPicPr>
            <p:cNvPr id="20" name="Picture 19" descr="A map of the world&#10;&#10;Description automatically generated with low confidence">
              <a:extLst>
                <a:ext uri="{FF2B5EF4-FFF2-40B4-BE49-F238E27FC236}">
                  <a16:creationId xmlns:a16="http://schemas.microsoft.com/office/drawing/2014/main" id="{A4E9A750-48D3-4C44-BA32-B2A42A911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38" name="TextBox 37">
              <a:extLst>
                <a:ext uri="{FF2B5EF4-FFF2-40B4-BE49-F238E27FC236}">
                  <a16:creationId xmlns:a16="http://schemas.microsoft.com/office/drawing/2014/main" id="{336A833E-BA60-4C4E-AEEA-382B8A800059}"/>
                </a:ext>
              </a:extLst>
            </p:cNvPr>
            <p:cNvSpPr txBox="1"/>
            <p:nvPr/>
          </p:nvSpPr>
          <p:spPr>
            <a:xfrm>
              <a:off x="4591453" y="2012370"/>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89" name="Group 88">
            <a:extLst>
              <a:ext uri="{FF2B5EF4-FFF2-40B4-BE49-F238E27FC236}">
                <a16:creationId xmlns:a16="http://schemas.microsoft.com/office/drawing/2014/main" id="{00B8B41A-87B7-754A-BACC-57A33559744A}"/>
              </a:ext>
            </a:extLst>
          </p:cNvPr>
          <p:cNvGrpSpPr/>
          <p:nvPr/>
        </p:nvGrpSpPr>
        <p:grpSpPr>
          <a:xfrm>
            <a:off x="4140871" y="5216571"/>
            <a:ext cx="863991" cy="731520"/>
            <a:chOff x="4463413" y="5711783"/>
            <a:chExt cx="863991" cy="731520"/>
          </a:xfrm>
          <a:effectLst>
            <a:outerShdw blurRad="50800" dist="38100" dir="2700000" algn="tl" rotWithShape="0">
              <a:prstClr val="black">
                <a:alpha val="40000"/>
              </a:prstClr>
            </a:outerShdw>
          </a:effectLst>
        </p:grpSpPr>
        <p:pic>
          <p:nvPicPr>
            <p:cNvPr id="46" name="Picture 45" descr="Map&#10;&#10;Description automatically generated">
              <a:extLst>
                <a:ext uri="{FF2B5EF4-FFF2-40B4-BE49-F238E27FC236}">
                  <a16:creationId xmlns:a16="http://schemas.microsoft.com/office/drawing/2014/main" id="{46407D6A-FA7C-8343-90B4-FF4888125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50" name="TextBox 49">
              <a:extLst>
                <a:ext uri="{FF2B5EF4-FFF2-40B4-BE49-F238E27FC236}">
                  <a16:creationId xmlns:a16="http://schemas.microsoft.com/office/drawing/2014/main" id="{0C217ADC-4353-F84C-936A-4C4010F6D3D1}"/>
                </a:ext>
              </a:extLst>
            </p:cNvPr>
            <p:cNvSpPr txBox="1"/>
            <p:nvPr/>
          </p:nvSpPr>
          <p:spPr>
            <a:xfrm>
              <a:off x="4463413" y="6134018"/>
              <a:ext cx="6359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highlight>
                    <a:srgbClr val="C0C0C0"/>
                  </a:highlight>
                  <a:latin typeface="Century Gothic" panose="020B0502020202020204" pitchFamily="34" charset="0"/>
                  <a:cs typeface="Calibri"/>
                </a:rPr>
                <a:t>burn</a:t>
              </a:r>
            </a:p>
          </p:txBody>
        </p:sp>
      </p:grpSp>
      <p:grpSp>
        <p:nvGrpSpPr>
          <p:cNvPr id="80" name="Group 79">
            <a:extLst>
              <a:ext uri="{FF2B5EF4-FFF2-40B4-BE49-F238E27FC236}">
                <a16:creationId xmlns:a16="http://schemas.microsoft.com/office/drawing/2014/main" id="{59B7500D-B4F9-9745-B01E-D7AE964E668F}"/>
              </a:ext>
            </a:extLst>
          </p:cNvPr>
          <p:cNvGrpSpPr/>
          <p:nvPr/>
        </p:nvGrpSpPr>
        <p:grpSpPr>
          <a:xfrm>
            <a:off x="4187646" y="2287777"/>
            <a:ext cx="1155542" cy="736970"/>
            <a:chOff x="4203211" y="2950644"/>
            <a:chExt cx="1155542" cy="736970"/>
          </a:xfrm>
          <a:effectLst>
            <a:outerShdw blurRad="50800" dist="38100" dir="2700000" algn="tl" rotWithShape="0">
              <a:prstClr val="black">
                <a:alpha val="40000"/>
              </a:prstClr>
            </a:outerShdw>
          </a:effectLst>
        </p:grpSpPr>
        <p:pic>
          <p:nvPicPr>
            <p:cNvPr id="48" name="Picture 47" descr="A red and blue checkered surface&#10;&#10;Description automatically generated with low confidence">
              <a:extLst>
                <a:ext uri="{FF2B5EF4-FFF2-40B4-BE49-F238E27FC236}">
                  <a16:creationId xmlns:a16="http://schemas.microsoft.com/office/drawing/2014/main" id="{BBFD013F-FF51-2849-A73E-41B2D950B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53" name="TextBox 52">
              <a:extLst>
                <a:ext uri="{FF2B5EF4-FFF2-40B4-BE49-F238E27FC236}">
                  <a16:creationId xmlns:a16="http://schemas.microsoft.com/office/drawing/2014/main" id="{6C47AE2B-EF06-E14C-85B1-1A81948D3322}"/>
                </a:ext>
              </a:extLst>
            </p:cNvPr>
            <p:cNvSpPr txBox="1"/>
            <p:nvPr/>
          </p:nvSpPr>
          <p:spPr>
            <a:xfrm>
              <a:off x="4203211" y="3349060"/>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ssm</a:t>
              </a:r>
            </a:p>
          </p:txBody>
        </p:sp>
      </p:grpSp>
      <p:grpSp>
        <p:nvGrpSpPr>
          <p:cNvPr id="84" name="Group 83">
            <a:extLst>
              <a:ext uri="{FF2B5EF4-FFF2-40B4-BE49-F238E27FC236}">
                <a16:creationId xmlns:a16="http://schemas.microsoft.com/office/drawing/2014/main" id="{E1FC63E3-405B-1C4B-8C34-A305A2C5EA43}"/>
              </a:ext>
            </a:extLst>
          </p:cNvPr>
          <p:cNvGrpSpPr/>
          <p:nvPr/>
        </p:nvGrpSpPr>
        <p:grpSpPr>
          <a:xfrm>
            <a:off x="4154197" y="3695829"/>
            <a:ext cx="1061526" cy="762109"/>
            <a:chOff x="4170813" y="4594082"/>
            <a:chExt cx="1061526" cy="762109"/>
          </a:xfrm>
          <a:effectLst>
            <a:outerShdw blurRad="50800" dist="38100" dir="2700000" algn="tl" rotWithShape="0">
              <a:prstClr val="black">
                <a:alpha val="40000"/>
              </a:prstClr>
            </a:outerShdw>
          </a:effectLst>
        </p:grpSpPr>
        <p:pic>
          <p:nvPicPr>
            <p:cNvPr id="51" name="Picture 50" descr="A close - up of some coral&#10;&#10;Description automatically generated with low confidence">
              <a:extLst>
                <a:ext uri="{FF2B5EF4-FFF2-40B4-BE49-F238E27FC236}">
                  <a16:creationId xmlns:a16="http://schemas.microsoft.com/office/drawing/2014/main" id="{1C5E9FBD-B9FB-3E4A-8357-1025E31049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42" name="TextBox 41">
              <a:extLst>
                <a:ext uri="{FF2B5EF4-FFF2-40B4-BE49-F238E27FC236}">
                  <a16:creationId xmlns:a16="http://schemas.microsoft.com/office/drawing/2014/main" id="{31C7B48D-2A6E-4543-8005-5CB3AB3FE576}"/>
                </a:ext>
              </a:extLst>
            </p:cNvPr>
            <p:cNvSpPr txBox="1"/>
            <p:nvPr/>
          </p:nvSpPr>
          <p:spPr>
            <a:xfrm>
              <a:off x="4170813"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elev</a:t>
              </a:r>
            </a:p>
          </p:txBody>
        </p:sp>
      </p:grpSp>
      <p:grpSp>
        <p:nvGrpSpPr>
          <p:cNvPr id="85" name="Group 84">
            <a:extLst>
              <a:ext uri="{FF2B5EF4-FFF2-40B4-BE49-F238E27FC236}">
                <a16:creationId xmlns:a16="http://schemas.microsoft.com/office/drawing/2014/main" id="{0AF65B97-6329-4348-BAB0-3846CA707A07}"/>
              </a:ext>
            </a:extLst>
          </p:cNvPr>
          <p:cNvGrpSpPr/>
          <p:nvPr/>
        </p:nvGrpSpPr>
        <p:grpSpPr>
          <a:xfrm>
            <a:off x="4626507" y="4335675"/>
            <a:ext cx="1061526" cy="769457"/>
            <a:chOff x="4593177" y="4350509"/>
            <a:chExt cx="1061526" cy="769457"/>
          </a:xfrm>
          <a:effectLst>
            <a:outerShdw blurRad="50800" dist="38100" dir="2700000" algn="tl" rotWithShape="0">
              <a:prstClr val="black">
                <a:alpha val="40000"/>
              </a:prstClr>
            </a:outerShdw>
          </a:effectLst>
        </p:grpSpPr>
        <p:pic>
          <p:nvPicPr>
            <p:cNvPr id="54" name="Picture 53" descr="A picture containing tree, forest, wooded, lush&#10;&#10;Description automatically generated">
              <a:extLst>
                <a:ext uri="{FF2B5EF4-FFF2-40B4-BE49-F238E27FC236}">
                  <a16:creationId xmlns:a16="http://schemas.microsoft.com/office/drawing/2014/main" id="{33B707D1-01FF-634F-A56A-DF99E557DE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59" name="TextBox 58">
              <a:extLst>
                <a:ext uri="{FF2B5EF4-FFF2-40B4-BE49-F238E27FC236}">
                  <a16:creationId xmlns:a16="http://schemas.microsoft.com/office/drawing/2014/main" id="{31EF28DF-D260-B540-A2C8-E19A022309FE}"/>
                </a:ext>
              </a:extLst>
            </p:cNvPr>
            <p:cNvSpPr txBox="1"/>
            <p:nvPr/>
          </p:nvSpPr>
          <p:spPr>
            <a:xfrm>
              <a:off x="4593177"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slope</a:t>
              </a:r>
            </a:p>
          </p:txBody>
        </p:sp>
      </p:grpSp>
      <p:grpSp>
        <p:nvGrpSpPr>
          <p:cNvPr id="82" name="Group 81">
            <a:extLst>
              <a:ext uri="{FF2B5EF4-FFF2-40B4-BE49-F238E27FC236}">
                <a16:creationId xmlns:a16="http://schemas.microsoft.com/office/drawing/2014/main" id="{DDD8664D-AB96-294F-9261-00B346AA22B7}"/>
              </a:ext>
            </a:extLst>
          </p:cNvPr>
          <p:cNvGrpSpPr/>
          <p:nvPr/>
        </p:nvGrpSpPr>
        <p:grpSpPr>
          <a:xfrm>
            <a:off x="4656103" y="2781990"/>
            <a:ext cx="827376" cy="756982"/>
            <a:chOff x="5314420" y="2571278"/>
            <a:chExt cx="827376" cy="756982"/>
          </a:xfrm>
          <a:effectLst>
            <a:outerShdw blurRad="50800" dist="38100" dir="2700000" algn="tl" rotWithShape="0">
              <a:prstClr val="black">
                <a:alpha val="40000"/>
              </a:prstClr>
            </a:outerShdw>
          </a:effectLst>
        </p:grpSpPr>
        <p:pic>
          <p:nvPicPr>
            <p:cNvPr id="24" name="Picture 23">
              <a:extLst>
                <a:ext uri="{FF2B5EF4-FFF2-40B4-BE49-F238E27FC236}">
                  <a16:creationId xmlns:a16="http://schemas.microsoft.com/office/drawing/2014/main" id="{189D76D1-3260-2645-9CFF-AA840F5D51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8639" y="2571278"/>
              <a:ext cx="783157" cy="731520"/>
            </a:xfrm>
            <a:prstGeom prst="rect">
              <a:avLst/>
            </a:prstGeom>
            <a:ln>
              <a:solidFill>
                <a:schemeClr val="tx1"/>
              </a:solidFill>
            </a:ln>
          </p:spPr>
        </p:pic>
        <p:sp>
          <p:nvSpPr>
            <p:cNvPr id="40" name="TextBox 39">
              <a:extLst>
                <a:ext uri="{FF2B5EF4-FFF2-40B4-BE49-F238E27FC236}">
                  <a16:creationId xmlns:a16="http://schemas.microsoft.com/office/drawing/2014/main" id="{9BE3114E-04C2-B246-89F7-3A9DAB27E016}"/>
                </a:ext>
              </a:extLst>
            </p:cNvPr>
            <p:cNvSpPr txBox="1"/>
            <p:nvPr/>
          </p:nvSpPr>
          <p:spPr>
            <a:xfrm>
              <a:off x="5314420" y="2989706"/>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LST</a:t>
              </a:r>
            </a:p>
          </p:txBody>
        </p:sp>
      </p:grpSp>
      <p:grpSp>
        <p:nvGrpSpPr>
          <p:cNvPr id="81" name="Group 80">
            <a:extLst>
              <a:ext uri="{FF2B5EF4-FFF2-40B4-BE49-F238E27FC236}">
                <a16:creationId xmlns:a16="http://schemas.microsoft.com/office/drawing/2014/main" id="{03E254F4-4A96-3F46-94FB-7846E35974ED}"/>
              </a:ext>
            </a:extLst>
          </p:cNvPr>
          <p:cNvGrpSpPr/>
          <p:nvPr/>
        </p:nvGrpSpPr>
        <p:grpSpPr>
          <a:xfrm>
            <a:off x="5154720" y="2285710"/>
            <a:ext cx="825209" cy="731520"/>
            <a:chOff x="4759671" y="2666378"/>
            <a:chExt cx="825209" cy="731520"/>
          </a:xfrm>
          <a:effectLst>
            <a:outerShdw blurRad="50800" dist="38100" dir="2700000" algn="tl" rotWithShape="0">
              <a:prstClr val="black">
                <a:alpha val="40000"/>
              </a:prstClr>
            </a:outerShdw>
          </a:effectLst>
        </p:grpSpPr>
        <p:pic>
          <p:nvPicPr>
            <p:cNvPr id="22" name="Picture 21" descr="A blue and white checkered background&#10;&#10;Description automatically generated with low confidence">
              <a:extLst>
                <a:ext uri="{FF2B5EF4-FFF2-40B4-BE49-F238E27FC236}">
                  <a16:creationId xmlns:a16="http://schemas.microsoft.com/office/drawing/2014/main" id="{C49502EC-6C6F-364E-9F82-BD7FB3C06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01723" y="2666378"/>
              <a:ext cx="783157" cy="731520"/>
            </a:xfrm>
            <a:prstGeom prst="rect">
              <a:avLst/>
            </a:prstGeom>
            <a:ln>
              <a:solidFill>
                <a:schemeClr val="tx1"/>
              </a:solidFill>
            </a:ln>
          </p:spPr>
        </p:pic>
        <p:sp>
          <p:nvSpPr>
            <p:cNvPr id="39" name="TextBox 38">
              <a:extLst>
                <a:ext uri="{FF2B5EF4-FFF2-40B4-BE49-F238E27FC236}">
                  <a16:creationId xmlns:a16="http://schemas.microsoft.com/office/drawing/2014/main" id="{4AEBD028-7BB9-2642-861A-BEF107A6053D}"/>
                </a:ext>
              </a:extLst>
            </p:cNvPr>
            <p:cNvSpPr txBox="1"/>
            <p:nvPr/>
          </p:nvSpPr>
          <p:spPr>
            <a:xfrm>
              <a:off x="4759671" y="3038660"/>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ppt</a:t>
              </a:r>
            </a:p>
          </p:txBody>
        </p:sp>
      </p:grpSp>
      <p:grpSp>
        <p:nvGrpSpPr>
          <p:cNvPr id="87" name="Group 86">
            <a:extLst>
              <a:ext uri="{FF2B5EF4-FFF2-40B4-BE49-F238E27FC236}">
                <a16:creationId xmlns:a16="http://schemas.microsoft.com/office/drawing/2014/main" id="{9E85F714-A548-DC4A-BC11-D688727F1228}"/>
              </a:ext>
            </a:extLst>
          </p:cNvPr>
          <p:cNvGrpSpPr/>
          <p:nvPr/>
        </p:nvGrpSpPr>
        <p:grpSpPr>
          <a:xfrm>
            <a:off x="5442628" y="4335675"/>
            <a:ext cx="1061526" cy="768746"/>
            <a:chOff x="5440914" y="3863365"/>
            <a:chExt cx="1061526" cy="768746"/>
          </a:xfrm>
          <a:effectLst>
            <a:outerShdw blurRad="50800" dist="38100" dir="2700000" algn="tl" rotWithShape="0">
              <a:prstClr val="black">
                <a:alpha val="40000"/>
              </a:prstClr>
            </a:outerShdw>
          </a:effectLst>
        </p:grpSpPr>
        <p:pic>
          <p:nvPicPr>
            <p:cNvPr id="26" name="Picture 25" descr="A picture containing fabric&#10;&#10;Description automatically generated">
              <a:extLst>
                <a:ext uri="{FF2B5EF4-FFF2-40B4-BE49-F238E27FC236}">
                  <a16:creationId xmlns:a16="http://schemas.microsoft.com/office/drawing/2014/main" id="{2F2693F7-C076-1240-8A8B-BC4094BA97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0860" y="3863365"/>
              <a:ext cx="783157" cy="731520"/>
            </a:xfrm>
            <a:prstGeom prst="rect">
              <a:avLst/>
            </a:prstGeom>
            <a:ln>
              <a:solidFill>
                <a:schemeClr val="tx1"/>
              </a:solidFill>
            </a:ln>
          </p:spPr>
        </p:pic>
        <p:sp>
          <p:nvSpPr>
            <p:cNvPr id="56" name="TextBox 55">
              <a:extLst>
                <a:ext uri="{FF2B5EF4-FFF2-40B4-BE49-F238E27FC236}">
                  <a16:creationId xmlns:a16="http://schemas.microsoft.com/office/drawing/2014/main" id="{ADB0ED50-A540-FF49-8149-A925CC53AEDA}"/>
                </a:ext>
              </a:extLst>
            </p:cNvPr>
            <p:cNvSpPr txBox="1"/>
            <p:nvPr/>
          </p:nvSpPr>
          <p:spPr>
            <a:xfrm>
              <a:off x="5440914"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HAND</a:t>
              </a:r>
            </a:p>
          </p:txBody>
        </p:sp>
      </p:grpSp>
      <p:cxnSp>
        <p:nvCxnSpPr>
          <p:cNvPr id="60" name="Straight Connector 59">
            <a:extLst>
              <a:ext uri="{FF2B5EF4-FFF2-40B4-BE49-F238E27FC236}">
                <a16:creationId xmlns:a16="http://schemas.microsoft.com/office/drawing/2014/main" id="{2367259F-9DCA-BE4E-A0C2-CE010B5B8999}"/>
              </a:ext>
            </a:extLst>
          </p:cNvPr>
          <p:cNvCxnSpPr/>
          <p:nvPr/>
        </p:nvCxnSpPr>
        <p:spPr>
          <a:xfrm>
            <a:off x="4212209" y="221416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85DDC4-BDE5-8646-B754-DD67FBB05CC2}"/>
              </a:ext>
            </a:extLst>
          </p:cNvPr>
          <p:cNvCxnSpPr/>
          <p:nvPr/>
        </p:nvCxnSpPr>
        <p:spPr>
          <a:xfrm>
            <a:off x="4187646" y="3632547"/>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F7CE71-9AD5-8B4D-AFC0-927D33E954D6}"/>
              </a:ext>
            </a:extLst>
          </p:cNvPr>
          <p:cNvCxnSpPr/>
          <p:nvPr/>
        </p:nvCxnSpPr>
        <p:spPr>
          <a:xfrm>
            <a:off x="4209281" y="516744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 Placeholder 4">
            <a:extLst>
              <a:ext uri="{FF2B5EF4-FFF2-40B4-BE49-F238E27FC236}">
                <a16:creationId xmlns:a16="http://schemas.microsoft.com/office/drawing/2014/main" id="{F5CA9C8B-74DE-344E-BEA1-B439B91D4123}"/>
              </a:ext>
            </a:extLst>
          </p:cNvPr>
          <p:cNvSpPr txBox="1">
            <a:spLocks/>
          </p:cNvSpPr>
          <p:nvPr/>
        </p:nvSpPr>
        <p:spPr>
          <a:xfrm>
            <a:off x="1167064" y="4292368"/>
            <a:ext cx="2675218" cy="32466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grpSp>
        <p:nvGrpSpPr>
          <p:cNvPr id="17" name="Group 16">
            <a:extLst>
              <a:ext uri="{FF2B5EF4-FFF2-40B4-BE49-F238E27FC236}">
                <a16:creationId xmlns:a16="http://schemas.microsoft.com/office/drawing/2014/main" id="{7809618D-76B5-D54E-8177-1539269032D5}"/>
              </a:ext>
            </a:extLst>
          </p:cNvPr>
          <p:cNvGrpSpPr/>
          <p:nvPr/>
        </p:nvGrpSpPr>
        <p:grpSpPr>
          <a:xfrm>
            <a:off x="4579707" y="5814261"/>
            <a:ext cx="1061526" cy="731520"/>
            <a:chOff x="5436615" y="5479860"/>
            <a:chExt cx="1061526" cy="731520"/>
          </a:xfrm>
          <a:effectLst>
            <a:outerShdw blurRad="50800" dist="38100" dir="2700000" algn="tl" rotWithShape="0">
              <a:prstClr val="black">
                <a:alpha val="40000"/>
              </a:prstClr>
            </a:outerShdw>
          </a:effectLst>
        </p:grpSpPr>
        <p:pic>
          <p:nvPicPr>
            <p:cNvPr id="16" name="Picture 15">
              <a:extLst>
                <a:ext uri="{FF2B5EF4-FFF2-40B4-BE49-F238E27FC236}">
                  <a16:creationId xmlns:a16="http://schemas.microsoft.com/office/drawing/2014/main" id="{07D12946-2F97-694A-A959-91822F412A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18712" y="5479860"/>
              <a:ext cx="783157" cy="731520"/>
            </a:xfrm>
            <a:prstGeom prst="rect">
              <a:avLst/>
            </a:prstGeom>
            <a:ln>
              <a:solidFill>
                <a:schemeClr val="tx1"/>
              </a:solidFill>
            </a:ln>
          </p:spPr>
        </p:pic>
        <p:sp>
          <p:nvSpPr>
            <p:cNvPr id="110" name="TextBox 109">
              <a:extLst>
                <a:ext uri="{FF2B5EF4-FFF2-40B4-BE49-F238E27FC236}">
                  <a16:creationId xmlns:a16="http://schemas.microsoft.com/office/drawing/2014/main" id="{9214CC48-488D-3744-9B48-8EE01A796F94}"/>
                </a:ext>
              </a:extLst>
            </p:cNvPr>
            <p:cNvSpPr txBox="1"/>
            <p:nvPr/>
          </p:nvSpPr>
          <p:spPr>
            <a:xfrm>
              <a:off x="5436615" y="5898150"/>
              <a:ext cx="10615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highlight>
                    <a:srgbClr val="C0C0C0"/>
                  </a:highlight>
                  <a:latin typeface="Century Gothic" panose="020B0502020202020204" pitchFamily="34" charset="0"/>
                  <a:cs typeface="Calibri"/>
                </a:rPr>
                <a:t>river dist</a:t>
              </a:r>
            </a:p>
          </p:txBody>
        </p:sp>
      </p:grpSp>
      <p:grpSp>
        <p:nvGrpSpPr>
          <p:cNvPr id="37" name="Group 36">
            <a:extLst>
              <a:ext uri="{FF2B5EF4-FFF2-40B4-BE49-F238E27FC236}">
                <a16:creationId xmlns:a16="http://schemas.microsoft.com/office/drawing/2014/main" id="{6098FDF1-6290-484D-A077-B68B357E8B66}"/>
              </a:ext>
            </a:extLst>
          </p:cNvPr>
          <p:cNvGrpSpPr/>
          <p:nvPr/>
        </p:nvGrpSpPr>
        <p:grpSpPr>
          <a:xfrm>
            <a:off x="8209753" y="779945"/>
            <a:ext cx="3863920" cy="5847084"/>
            <a:chOff x="8209753" y="779945"/>
            <a:chExt cx="3863920" cy="5847084"/>
          </a:xfrm>
        </p:grpSpPr>
        <p:sp>
          <p:nvSpPr>
            <p:cNvPr id="72" name="Rounded Rectangle 71">
              <a:extLst>
                <a:ext uri="{FF2B5EF4-FFF2-40B4-BE49-F238E27FC236}">
                  <a16:creationId xmlns:a16="http://schemas.microsoft.com/office/drawing/2014/main" id="{7DE5FA0A-7146-AF48-9B51-7F7246AD8391}"/>
                </a:ext>
              </a:extLst>
            </p:cNvPr>
            <p:cNvSpPr/>
            <p:nvPr/>
          </p:nvSpPr>
          <p:spPr>
            <a:xfrm>
              <a:off x="8209753" y="1140629"/>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apezoid 72">
              <a:extLst>
                <a:ext uri="{FF2B5EF4-FFF2-40B4-BE49-F238E27FC236}">
                  <a16:creationId xmlns:a16="http://schemas.microsoft.com/office/drawing/2014/main" id="{57DEFAD5-736A-7146-822B-6E40E4808354}"/>
                </a:ext>
              </a:extLst>
            </p:cNvPr>
            <p:cNvSpPr/>
            <p:nvPr/>
          </p:nvSpPr>
          <p:spPr>
            <a:xfrm>
              <a:off x="8734484" y="779945"/>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74" name="TextBox 73">
              <a:extLst>
                <a:ext uri="{FF2B5EF4-FFF2-40B4-BE49-F238E27FC236}">
                  <a16:creationId xmlns:a16="http://schemas.microsoft.com/office/drawing/2014/main" id="{85E8BADD-A63A-0A48-9BAC-F71761C569F2}"/>
                </a:ext>
              </a:extLst>
            </p:cNvPr>
            <p:cNvSpPr txBox="1"/>
            <p:nvPr/>
          </p:nvSpPr>
          <p:spPr>
            <a:xfrm>
              <a:off x="9247858" y="829378"/>
              <a:ext cx="1928808" cy="446276"/>
            </a:xfrm>
            <a:prstGeom prst="rect">
              <a:avLst/>
            </a:prstGeom>
            <a:noFill/>
            <a:ln>
              <a:noFill/>
            </a:ln>
          </p:spPr>
          <p:txBody>
            <a:bodyPr wrap="square" lIns="91440" tIns="45720" rIns="91440" bIns="45720" rtlCol="0" anchor="t">
              <a:spAutoFit/>
            </a:bodyPr>
            <a:lstStyle/>
            <a:p>
              <a:pPr algn="ctr"/>
              <a:r>
                <a:rPr lang="en-US" sz="2300" b="1" dirty="0">
                  <a:solidFill>
                    <a:schemeClr val="tx1">
                      <a:lumMod val="75000"/>
                      <a:lumOff val="25000"/>
                    </a:schemeClr>
                  </a:solidFill>
                  <a:latin typeface="Century Gothic"/>
                </a:rPr>
                <a:t>Analysis</a:t>
              </a:r>
              <a:endParaRPr lang="en-US" sz="2300" b="1" dirty="0">
                <a:solidFill>
                  <a:schemeClr val="tx1">
                    <a:lumMod val="75000"/>
                    <a:lumOff val="25000"/>
                  </a:schemeClr>
                </a:solidFill>
              </a:endParaRPr>
            </a:p>
          </p:txBody>
        </p:sp>
        <p:grpSp>
          <p:nvGrpSpPr>
            <p:cNvPr id="11" name="Group 10">
              <a:extLst>
                <a:ext uri="{FF2B5EF4-FFF2-40B4-BE49-F238E27FC236}">
                  <a16:creationId xmlns:a16="http://schemas.microsoft.com/office/drawing/2014/main" id="{41A2E298-42CB-8C4A-A5AA-2DD18C6C94EE}"/>
                </a:ext>
              </a:extLst>
            </p:cNvPr>
            <p:cNvGrpSpPr/>
            <p:nvPr/>
          </p:nvGrpSpPr>
          <p:grpSpPr>
            <a:xfrm>
              <a:off x="8390637" y="1651684"/>
              <a:ext cx="3502152" cy="561398"/>
              <a:chOff x="8322210" y="5261513"/>
              <a:chExt cx="3502152" cy="561398"/>
            </a:xfrm>
          </p:grpSpPr>
          <p:sp>
            <p:nvSpPr>
              <p:cNvPr id="70" name="Rectangle 69">
                <a:extLst>
                  <a:ext uri="{FF2B5EF4-FFF2-40B4-BE49-F238E27FC236}">
                    <a16:creationId xmlns:a16="http://schemas.microsoft.com/office/drawing/2014/main" id="{E3E8EBAF-CECD-CA40-99E5-A5A83300DCCF}"/>
                  </a:ext>
                </a:extLst>
              </p:cNvPr>
              <p:cNvSpPr/>
              <p:nvPr/>
            </p:nvSpPr>
            <p:spPr>
              <a:xfrm>
                <a:off x="8322210" y="5261513"/>
                <a:ext cx="3502152"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D305E06C-FB00-7448-B5BF-FE63E080A726}"/>
                  </a:ext>
                </a:extLst>
              </p:cNvPr>
              <p:cNvSpPr txBox="1"/>
              <p:nvPr/>
            </p:nvSpPr>
            <p:spPr>
              <a:xfrm>
                <a:off x="8480798" y="5341077"/>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grpSp>
        <p:grpSp>
          <p:nvGrpSpPr>
            <p:cNvPr id="114" name="Group 113">
              <a:extLst>
                <a:ext uri="{FF2B5EF4-FFF2-40B4-BE49-F238E27FC236}">
                  <a16:creationId xmlns:a16="http://schemas.microsoft.com/office/drawing/2014/main" id="{737C1353-60C4-7347-B7BA-EE0F9830616B}"/>
                </a:ext>
              </a:extLst>
            </p:cNvPr>
            <p:cNvGrpSpPr/>
            <p:nvPr/>
          </p:nvGrpSpPr>
          <p:grpSpPr>
            <a:xfrm>
              <a:off x="8390637" y="4004099"/>
              <a:ext cx="3502152" cy="561398"/>
              <a:chOff x="8322210" y="5261513"/>
              <a:chExt cx="3502152" cy="561398"/>
            </a:xfrm>
          </p:grpSpPr>
          <p:sp>
            <p:nvSpPr>
              <p:cNvPr id="115" name="Rectangle 114">
                <a:extLst>
                  <a:ext uri="{FF2B5EF4-FFF2-40B4-BE49-F238E27FC236}">
                    <a16:creationId xmlns:a16="http://schemas.microsoft.com/office/drawing/2014/main" id="{7B86F719-66A3-BD4C-BC97-0E0D1B31542C}"/>
                  </a:ext>
                </a:extLst>
              </p:cNvPr>
              <p:cNvSpPr/>
              <p:nvPr/>
            </p:nvSpPr>
            <p:spPr>
              <a:xfrm>
                <a:off x="8322210" y="5261513"/>
                <a:ext cx="3502152"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6F1ECC8F-6709-2146-8A32-E37477D8749F}"/>
                  </a:ext>
                </a:extLst>
              </p:cNvPr>
              <p:cNvSpPr txBox="1"/>
              <p:nvPr/>
            </p:nvSpPr>
            <p:spPr>
              <a:xfrm>
                <a:off x="8861499" y="5341077"/>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grpSp>
        <p:grpSp>
          <p:nvGrpSpPr>
            <p:cNvPr id="12" name="Group 11">
              <a:extLst>
                <a:ext uri="{FF2B5EF4-FFF2-40B4-BE49-F238E27FC236}">
                  <a16:creationId xmlns:a16="http://schemas.microsoft.com/office/drawing/2014/main" id="{EC4BCB18-0704-4FC7-941F-95AA28D0DA9D}"/>
                </a:ext>
              </a:extLst>
            </p:cNvPr>
            <p:cNvGrpSpPr/>
            <p:nvPr/>
          </p:nvGrpSpPr>
          <p:grpSpPr>
            <a:xfrm>
              <a:off x="9420014" y="2339976"/>
              <a:ext cx="1467910" cy="1387912"/>
              <a:chOff x="10502575" y="3332460"/>
              <a:chExt cx="1242186" cy="1193341"/>
            </a:xfrm>
          </p:grpSpPr>
          <p:cxnSp>
            <p:nvCxnSpPr>
              <p:cNvPr id="112" name="Connector: Elbow 59">
                <a:extLst>
                  <a:ext uri="{FF2B5EF4-FFF2-40B4-BE49-F238E27FC236}">
                    <a16:creationId xmlns:a16="http://schemas.microsoft.com/office/drawing/2014/main" id="{B549F749-5A5C-4808-8AF8-F9CA09C9C728}"/>
                  </a:ext>
                </a:extLst>
              </p:cNvPr>
              <p:cNvCxnSpPr>
                <a:cxnSpLocks/>
              </p:cNvCxnSpPr>
              <p:nvPr/>
            </p:nvCxnSpPr>
            <p:spPr>
              <a:xfrm rot="5400000">
                <a:off x="10780377" y="4195931"/>
                <a:ext cx="186917" cy="14493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4A06571-417C-4D76-81B2-D3843F5AA39E}"/>
                  </a:ext>
                </a:extLst>
              </p:cNvPr>
              <p:cNvGrpSpPr/>
              <p:nvPr/>
            </p:nvGrpSpPr>
            <p:grpSpPr>
              <a:xfrm>
                <a:off x="10502575" y="3332460"/>
                <a:ext cx="1242186" cy="1193341"/>
                <a:chOff x="10502575" y="3332460"/>
                <a:chExt cx="1242186" cy="1193341"/>
              </a:xfrm>
            </p:grpSpPr>
            <p:sp>
              <p:nvSpPr>
                <p:cNvPr id="117" name="Rectangle 116">
                  <a:extLst>
                    <a:ext uri="{FF2B5EF4-FFF2-40B4-BE49-F238E27FC236}">
                      <a16:creationId xmlns:a16="http://schemas.microsoft.com/office/drawing/2014/main" id="{4BE947BB-B542-476C-BF28-FA4A22349DCC}"/>
                    </a:ext>
                  </a:extLst>
                </p:cNvPr>
                <p:cNvSpPr/>
                <p:nvPr/>
              </p:nvSpPr>
              <p:spPr>
                <a:xfrm>
                  <a:off x="10502575"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F0813C32-14FB-4166-8082-7BFEA4D4234C}"/>
                    </a:ext>
                  </a:extLst>
                </p:cNvPr>
                <p:cNvSpPr/>
                <p:nvPr/>
              </p:nvSpPr>
              <p:spPr>
                <a:xfrm>
                  <a:off x="10955318" y="3332460"/>
                  <a:ext cx="316092"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CB1B271-88AE-4447-8864-63DA73B1D23A}"/>
                    </a:ext>
                  </a:extLst>
                </p:cNvPr>
                <p:cNvSpPr/>
                <p:nvPr/>
              </p:nvSpPr>
              <p:spPr>
                <a:xfrm>
                  <a:off x="10642174" y="3720015"/>
                  <a:ext cx="316092"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0E6DACC4-582F-45EB-B00D-3A3CC95CA6E3}"/>
                    </a:ext>
                  </a:extLst>
                </p:cNvPr>
                <p:cNvSpPr/>
                <p:nvPr/>
              </p:nvSpPr>
              <p:spPr>
                <a:xfrm>
                  <a:off x="11273088" y="3720013"/>
                  <a:ext cx="316092"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Connector: Elbow 45">
                  <a:extLst>
                    <a:ext uri="{FF2B5EF4-FFF2-40B4-BE49-F238E27FC236}">
                      <a16:creationId xmlns:a16="http://schemas.microsoft.com/office/drawing/2014/main" id="{7641DAD3-BE74-4207-875A-405F3900B282}"/>
                    </a:ext>
                  </a:extLst>
                </p:cNvPr>
                <p:cNvCxnSpPr>
                  <a:cxnSpLocks/>
                </p:cNvCxnSpPr>
                <p:nvPr/>
              </p:nvCxnSpPr>
              <p:spPr>
                <a:xfrm rot="16200000" flipH="1">
                  <a:off x="11160443" y="3449322"/>
                  <a:ext cx="223611" cy="31777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nector: Elbow 47">
                  <a:extLst>
                    <a:ext uri="{FF2B5EF4-FFF2-40B4-BE49-F238E27FC236}">
                      <a16:creationId xmlns:a16="http://schemas.microsoft.com/office/drawing/2014/main" id="{7C350BE7-AFFE-4C56-9FB1-B75E8D9E8FF4}"/>
                    </a:ext>
                  </a:extLst>
                </p:cNvPr>
                <p:cNvCxnSpPr>
                  <a:cxnSpLocks/>
                </p:cNvCxnSpPr>
                <p:nvPr/>
              </p:nvCxnSpPr>
              <p:spPr>
                <a:xfrm rot="5400000">
                  <a:off x="10844986" y="3451637"/>
                  <a:ext cx="223611" cy="31314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CB645E11-6483-4354-8D62-9392218378B3}"/>
                    </a:ext>
                  </a:extLst>
                </p:cNvPr>
                <p:cNvSpPr/>
                <p:nvPr/>
              </p:nvSpPr>
              <p:spPr>
                <a:xfrm>
                  <a:off x="10832264"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46B4D6FC-BAE5-4F61-89B5-EED6AADF3F08}"/>
                    </a:ext>
                  </a:extLst>
                </p:cNvPr>
                <p:cNvSpPr/>
                <p:nvPr/>
              </p:nvSpPr>
              <p:spPr>
                <a:xfrm>
                  <a:off x="11186984"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a:extLst>
                    <a:ext uri="{FF2B5EF4-FFF2-40B4-BE49-F238E27FC236}">
                      <a16:creationId xmlns:a16="http://schemas.microsoft.com/office/drawing/2014/main" id="{72583D0C-8A55-4460-9E2D-EA5B24600E5A}"/>
                    </a:ext>
                  </a:extLst>
                </p:cNvPr>
                <p:cNvSpPr/>
                <p:nvPr/>
              </p:nvSpPr>
              <p:spPr>
                <a:xfrm>
                  <a:off x="11516683" y="4010994"/>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59A1D9F0-6FFF-4957-AD74-845CC64883EA}"/>
                    </a:ext>
                  </a:extLst>
                </p:cNvPr>
                <p:cNvSpPr/>
                <p:nvPr/>
              </p:nvSpPr>
              <p:spPr>
                <a:xfrm>
                  <a:off x="10687329" y="4361857"/>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5EE5B562-A56B-4728-9271-0975534E0931}"/>
                    </a:ext>
                  </a:extLst>
                </p:cNvPr>
                <p:cNvSpPr/>
                <p:nvPr/>
              </p:nvSpPr>
              <p:spPr>
                <a:xfrm>
                  <a:off x="11027928" y="4361857"/>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Connector: Elbow 55">
                  <a:extLst>
                    <a:ext uri="{FF2B5EF4-FFF2-40B4-BE49-F238E27FC236}">
                      <a16:creationId xmlns:a16="http://schemas.microsoft.com/office/drawing/2014/main" id="{D617DC65-B680-425A-A91D-9B6FAAE2AB29}"/>
                    </a:ext>
                  </a:extLst>
                </p:cNvPr>
                <p:cNvCxnSpPr>
                  <a:cxnSpLocks/>
                </p:cNvCxnSpPr>
                <p:nvPr/>
              </p:nvCxnSpPr>
              <p:spPr>
                <a:xfrm rot="5400000">
                  <a:off x="10644898" y="3855675"/>
                  <a:ext cx="127037" cy="18360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57">
                  <a:extLst>
                    <a:ext uri="{FF2B5EF4-FFF2-40B4-BE49-F238E27FC236}">
                      <a16:creationId xmlns:a16="http://schemas.microsoft.com/office/drawing/2014/main" id="{6DE84033-04B2-4679-B6CB-978CF2CB5B4B}"/>
                    </a:ext>
                  </a:extLst>
                </p:cNvPr>
                <p:cNvCxnSpPr>
                  <a:cxnSpLocks/>
                </p:cNvCxnSpPr>
                <p:nvPr/>
              </p:nvCxnSpPr>
              <p:spPr>
                <a:xfrm rot="16200000" flipH="1">
                  <a:off x="10809745" y="3874434"/>
                  <a:ext cx="127037" cy="14608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61">
                  <a:extLst>
                    <a:ext uri="{FF2B5EF4-FFF2-40B4-BE49-F238E27FC236}">
                      <a16:creationId xmlns:a16="http://schemas.microsoft.com/office/drawing/2014/main" id="{3813D489-E28F-4F0C-8CD9-865E25A314CC}"/>
                    </a:ext>
                  </a:extLst>
                </p:cNvPr>
                <p:cNvCxnSpPr>
                  <a:cxnSpLocks/>
                </p:cNvCxnSpPr>
                <p:nvPr/>
              </p:nvCxnSpPr>
              <p:spPr>
                <a:xfrm rot="16200000" flipH="1">
                  <a:off x="10950676" y="4170566"/>
                  <a:ext cx="186917" cy="19566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64">
                  <a:extLst>
                    <a:ext uri="{FF2B5EF4-FFF2-40B4-BE49-F238E27FC236}">
                      <a16:creationId xmlns:a16="http://schemas.microsoft.com/office/drawing/2014/main" id="{25BE6A95-17C8-4165-ABC8-00FA63A645BA}"/>
                    </a:ext>
                  </a:extLst>
                </p:cNvPr>
                <p:cNvCxnSpPr>
                  <a:cxnSpLocks/>
                </p:cNvCxnSpPr>
                <p:nvPr/>
              </p:nvCxnSpPr>
              <p:spPr>
                <a:xfrm rot="5400000">
                  <a:off x="11302561" y="3882421"/>
                  <a:ext cx="127037" cy="13010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66">
                  <a:extLst>
                    <a:ext uri="{FF2B5EF4-FFF2-40B4-BE49-F238E27FC236}">
                      <a16:creationId xmlns:a16="http://schemas.microsoft.com/office/drawing/2014/main" id="{D3204760-DB45-4383-9241-E963A56C022C}"/>
                    </a:ext>
                  </a:extLst>
                </p:cNvPr>
                <p:cNvCxnSpPr>
                  <a:cxnSpLocks/>
                </p:cNvCxnSpPr>
                <p:nvPr/>
              </p:nvCxnSpPr>
              <p:spPr>
                <a:xfrm rot="16200000" flipH="1">
                  <a:off x="11467410" y="3847685"/>
                  <a:ext cx="127037" cy="19958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 name="Picture 18" descr="Map&#10;&#10;Description automatically generated">
              <a:extLst>
                <a:ext uri="{FF2B5EF4-FFF2-40B4-BE49-F238E27FC236}">
                  <a16:creationId xmlns:a16="http://schemas.microsoft.com/office/drawing/2014/main" id="{26B4FC82-6195-2B47-964C-DC8004EDC2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47858" y="4709737"/>
              <a:ext cx="1979761" cy="16381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86" name="Group 85">
            <a:extLst>
              <a:ext uri="{FF2B5EF4-FFF2-40B4-BE49-F238E27FC236}">
                <a16:creationId xmlns:a16="http://schemas.microsoft.com/office/drawing/2014/main" id="{7BD7F724-CB0C-BC4D-8E1B-BDE7CAB6BC87}"/>
              </a:ext>
            </a:extLst>
          </p:cNvPr>
          <p:cNvGrpSpPr/>
          <p:nvPr/>
        </p:nvGrpSpPr>
        <p:grpSpPr>
          <a:xfrm>
            <a:off x="5123051" y="3695829"/>
            <a:ext cx="1061526" cy="772378"/>
            <a:chOff x="5021728" y="4106937"/>
            <a:chExt cx="1061526" cy="772378"/>
          </a:xfrm>
          <a:effectLst>
            <a:outerShdw blurRad="50800" dist="38100" dir="2700000" algn="tl" rotWithShape="0">
              <a:prstClr val="black">
                <a:alpha val="40000"/>
              </a:prstClr>
            </a:outerShdw>
          </a:effectLst>
        </p:grpSpPr>
        <p:pic>
          <p:nvPicPr>
            <p:cNvPr id="57" name="Picture 56" descr="Background pattern&#10;&#10;Description automatically generated">
              <a:extLst>
                <a:ext uri="{FF2B5EF4-FFF2-40B4-BE49-F238E27FC236}">
                  <a16:creationId xmlns:a16="http://schemas.microsoft.com/office/drawing/2014/main" id="{5B42CB46-29F7-2542-81B5-4B6B53DD0E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87693" y="4106937"/>
              <a:ext cx="785499" cy="731520"/>
            </a:xfrm>
            <a:prstGeom prst="rect">
              <a:avLst/>
            </a:prstGeom>
            <a:ln>
              <a:solidFill>
                <a:schemeClr val="tx1"/>
              </a:solidFill>
            </a:ln>
          </p:spPr>
        </p:pic>
        <p:sp>
          <p:nvSpPr>
            <p:cNvPr id="62" name="TextBox 61">
              <a:extLst>
                <a:ext uri="{FF2B5EF4-FFF2-40B4-BE49-F238E27FC236}">
                  <a16:creationId xmlns:a16="http://schemas.microsoft.com/office/drawing/2014/main" id="{55E74BA2-E013-8949-8F02-03F13B3F5334}"/>
                </a:ext>
              </a:extLst>
            </p:cNvPr>
            <p:cNvSpPr txBox="1"/>
            <p:nvPr/>
          </p:nvSpPr>
          <p:spPr>
            <a:xfrm>
              <a:off x="5021728"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90" name="Group 89">
            <a:extLst>
              <a:ext uri="{FF2B5EF4-FFF2-40B4-BE49-F238E27FC236}">
                <a16:creationId xmlns:a16="http://schemas.microsoft.com/office/drawing/2014/main" id="{99758F0C-2CA6-6B40-8B57-3FC6461064B4}"/>
              </a:ext>
            </a:extLst>
          </p:cNvPr>
          <p:cNvGrpSpPr/>
          <p:nvPr/>
        </p:nvGrpSpPr>
        <p:grpSpPr>
          <a:xfrm>
            <a:off x="4927528" y="5216571"/>
            <a:ext cx="1061526" cy="737036"/>
            <a:chOff x="5184950" y="5510882"/>
            <a:chExt cx="1061526" cy="737036"/>
          </a:xfrm>
          <a:effectLst>
            <a:outerShdw blurRad="50800" dist="38100" dir="2700000" algn="tl" rotWithShape="0">
              <a:prstClr val="black">
                <a:alpha val="40000"/>
              </a:prstClr>
            </a:outerShdw>
          </a:effectLst>
        </p:grpSpPr>
        <p:pic>
          <p:nvPicPr>
            <p:cNvPr id="28" name="Picture 27" descr="A close up of a plant&#10;&#10;Description automatically generated with low confidence">
              <a:extLst>
                <a:ext uri="{FF2B5EF4-FFF2-40B4-BE49-F238E27FC236}">
                  <a16:creationId xmlns:a16="http://schemas.microsoft.com/office/drawing/2014/main" id="{BDCDB89C-5F49-7A4D-B3D6-70DE79BCA45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45" name="TextBox 44">
              <a:extLst>
                <a:ext uri="{FF2B5EF4-FFF2-40B4-BE49-F238E27FC236}">
                  <a16:creationId xmlns:a16="http://schemas.microsoft.com/office/drawing/2014/main" id="{68B8517D-1B68-5B4D-8EB9-24DB59EB2E3A}"/>
                </a:ext>
              </a:extLst>
            </p:cNvPr>
            <p:cNvSpPr txBox="1"/>
            <p:nvPr/>
          </p:nvSpPr>
          <p:spPr>
            <a:xfrm>
              <a:off x="5184950" y="5940141"/>
              <a:ext cx="10615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highlight>
                    <a:srgbClr val="C0C0C0"/>
                  </a:highlight>
                  <a:latin typeface="Century Gothic" panose="020B0502020202020204" pitchFamily="34" charset="0"/>
                  <a:cs typeface="Calibri"/>
                </a:rPr>
                <a:t>NDVI</a:t>
              </a:r>
            </a:p>
          </p:txBody>
        </p:sp>
      </p:grpSp>
      <p:grpSp>
        <p:nvGrpSpPr>
          <p:cNvPr id="25" name="Group 24">
            <a:extLst>
              <a:ext uri="{FF2B5EF4-FFF2-40B4-BE49-F238E27FC236}">
                <a16:creationId xmlns:a16="http://schemas.microsoft.com/office/drawing/2014/main" id="{1DD3E37D-4721-694F-8AE4-E8442528EBBB}"/>
              </a:ext>
            </a:extLst>
          </p:cNvPr>
          <p:cNvGrpSpPr/>
          <p:nvPr/>
        </p:nvGrpSpPr>
        <p:grpSpPr>
          <a:xfrm>
            <a:off x="5451606" y="5793384"/>
            <a:ext cx="1061526" cy="750862"/>
            <a:chOff x="5494138" y="5793384"/>
            <a:chExt cx="1061526" cy="750862"/>
          </a:xfrm>
        </p:grpSpPr>
        <p:pic>
          <p:nvPicPr>
            <p:cNvPr id="23" name="Picture 22" descr="A picture containing tree, sky, text, map&#10;&#10;Description automatically generated">
              <a:extLst>
                <a:ext uri="{FF2B5EF4-FFF2-40B4-BE49-F238E27FC236}">
                  <a16:creationId xmlns:a16="http://schemas.microsoft.com/office/drawing/2014/main" id="{F5990706-9EC6-A345-96D1-B6840B50E6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0547" y="5793384"/>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97" name="TextBox 96">
              <a:extLst>
                <a:ext uri="{FF2B5EF4-FFF2-40B4-BE49-F238E27FC236}">
                  <a16:creationId xmlns:a16="http://schemas.microsoft.com/office/drawing/2014/main" id="{C745496B-505E-7D41-8BE9-7B1D725B0752}"/>
                </a:ext>
              </a:extLst>
            </p:cNvPr>
            <p:cNvSpPr txBox="1"/>
            <p:nvPr/>
          </p:nvSpPr>
          <p:spPr>
            <a:xfrm>
              <a:off x="5494138" y="6236469"/>
              <a:ext cx="10615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highlight>
                    <a:srgbClr val="C0C0C0"/>
                  </a:highlight>
                  <a:latin typeface="Century Gothic" panose="020B0502020202020204" pitchFamily="34" charset="0"/>
                  <a:cs typeface="Calibri"/>
                </a:rPr>
                <a:t>depth</a:t>
              </a:r>
            </a:p>
          </p:txBody>
        </p:sp>
      </p:grpSp>
    </p:spTree>
    <p:extLst>
      <p:ext uri="{BB962C8B-B14F-4D97-AF65-F5344CB8AC3E}">
        <p14:creationId xmlns:p14="http://schemas.microsoft.com/office/powerpoint/2010/main" val="33450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FE48FE-4C81-AD4D-8480-7B1834B1C7AD}"/>
              </a:ext>
            </a:extLst>
          </p:cNvPr>
          <p:cNvSpPr txBox="1">
            <a:spLocks/>
          </p:cNvSpPr>
          <p:nvPr/>
        </p:nvSpPr>
        <p:spPr>
          <a:xfrm>
            <a:off x="222737" y="272563"/>
            <a:ext cx="11812743"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Current Models</a:t>
            </a:r>
            <a:endParaRPr lang="en-US" sz="4000" b="1" dirty="0">
              <a:solidFill>
                <a:srgbClr val="55A976"/>
              </a:solidFill>
              <a:latin typeface="Century Gothic" panose="020F0302020204030204"/>
            </a:endParaRPr>
          </a:p>
        </p:txBody>
      </p:sp>
      <p:grpSp>
        <p:nvGrpSpPr>
          <p:cNvPr id="30" name="Group 29">
            <a:extLst>
              <a:ext uri="{FF2B5EF4-FFF2-40B4-BE49-F238E27FC236}">
                <a16:creationId xmlns:a16="http://schemas.microsoft.com/office/drawing/2014/main" id="{644A4BF0-DB97-4C4C-9C64-4C6A0F5B9D7D}"/>
              </a:ext>
            </a:extLst>
          </p:cNvPr>
          <p:cNvGrpSpPr/>
          <p:nvPr/>
        </p:nvGrpSpPr>
        <p:grpSpPr>
          <a:xfrm>
            <a:off x="5102693" y="651191"/>
            <a:ext cx="6932787" cy="6040791"/>
            <a:chOff x="1355078" y="691662"/>
            <a:chExt cx="6932787" cy="6040791"/>
          </a:xfrm>
        </p:grpSpPr>
        <p:sp>
          <p:nvSpPr>
            <p:cNvPr id="20" name="TextBox 19">
              <a:extLst>
                <a:ext uri="{FF2B5EF4-FFF2-40B4-BE49-F238E27FC236}">
                  <a16:creationId xmlns:a16="http://schemas.microsoft.com/office/drawing/2014/main" id="{C9887DA1-C1E9-BC42-A8A5-21DBF4E7D8B4}"/>
                </a:ext>
              </a:extLst>
            </p:cNvPr>
            <p:cNvSpPr txBox="1"/>
            <p:nvPr/>
          </p:nvSpPr>
          <p:spPr>
            <a:xfrm>
              <a:off x="4845574" y="6363121"/>
              <a:ext cx="1519530"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Importance</a:t>
              </a:r>
            </a:p>
          </p:txBody>
        </p:sp>
        <p:sp>
          <p:nvSpPr>
            <p:cNvPr id="21" name="TextBox 20">
              <a:extLst>
                <a:ext uri="{FF2B5EF4-FFF2-40B4-BE49-F238E27FC236}">
                  <a16:creationId xmlns:a16="http://schemas.microsoft.com/office/drawing/2014/main" id="{A72A70C7-A926-BB42-ACF5-93CAA76B4E14}"/>
                </a:ext>
              </a:extLst>
            </p:cNvPr>
            <p:cNvSpPr txBox="1"/>
            <p:nvPr/>
          </p:nvSpPr>
          <p:spPr>
            <a:xfrm rot="16200000">
              <a:off x="779979" y="3472987"/>
              <a:ext cx="1519530"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Variables</a:t>
              </a:r>
            </a:p>
          </p:txBody>
        </p:sp>
        <p:grpSp>
          <p:nvGrpSpPr>
            <p:cNvPr id="29" name="Group 28">
              <a:extLst>
                <a:ext uri="{FF2B5EF4-FFF2-40B4-BE49-F238E27FC236}">
                  <a16:creationId xmlns:a16="http://schemas.microsoft.com/office/drawing/2014/main" id="{163BD56F-C9BA-144D-B0C6-447D08C74B1D}"/>
                </a:ext>
              </a:extLst>
            </p:cNvPr>
            <p:cNvGrpSpPr/>
            <p:nvPr/>
          </p:nvGrpSpPr>
          <p:grpSpPr>
            <a:xfrm>
              <a:off x="1583873" y="691662"/>
              <a:ext cx="6703992" cy="5771031"/>
              <a:chOff x="1583873" y="691662"/>
              <a:chExt cx="6703992" cy="5771031"/>
            </a:xfrm>
          </p:grpSpPr>
          <p:grpSp>
            <p:nvGrpSpPr>
              <p:cNvPr id="23" name="Group 22">
                <a:extLst>
                  <a:ext uri="{FF2B5EF4-FFF2-40B4-BE49-F238E27FC236}">
                    <a16:creationId xmlns:a16="http://schemas.microsoft.com/office/drawing/2014/main" id="{E68F5F1F-8FE7-F242-92E8-8F86506F78C4}"/>
                  </a:ext>
                </a:extLst>
              </p:cNvPr>
              <p:cNvGrpSpPr/>
              <p:nvPr/>
            </p:nvGrpSpPr>
            <p:grpSpPr>
              <a:xfrm>
                <a:off x="1583873" y="691662"/>
                <a:ext cx="6703992" cy="5771031"/>
                <a:chOff x="1583873" y="691662"/>
                <a:chExt cx="6703992" cy="5771031"/>
              </a:xfrm>
            </p:grpSpPr>
            <p:grpSp>
              <p:nvGrpSpPr>
                <p:cNvPr id="19" name="Group 18">
                  <a:extLst>
                    <a:ext uri="{FF2B5EF4-FFF2-40B4-BE49-F238E27FC236}">
                      <a16:creationId xmlns:a16="http://schemas.microsoft.com/office/drawing/2014/main" id="{F515F739-E1A8-844C-A7B6-2C4A8794D432}"/>
                    </a:ext>
                  </a:extLst>
                </p:cNvPr>
                <p:cNvGrpSpPr/>
                <p:nvPr/>
              </p:nvGrpSpPr>
              <p:grpSpPr>
                <a:xfrm>
                  <a:off x="1583873" y="691662"/>
                  <a:ext cx="6703992" cy="5771031"/>
                  <a:chOff x="1583873" y="691662"/>
                  <a:chExt cx="6703992" cy="5771031"/>
                </a:xfrm>
              </p:grpSpPr>
              <p:grpSp>
                <p:nvGrpSpPr>
                  <p:cNvPr id="11" name="Group 10">
                    <a:extLst>
                      <a:ext uri="{FF2B5EF4-FFF2-40B4-BE49-F238E27FC236}">
                        <a16:creationId xmlns:a16="http://schemas.microsoft.com/office/drawing/2014/main" id="{C3F0998E-E99C-B94A-AB98-A545F6302FE9}"/>
                      </a:ext>
                    </a:extLst>
                  </p:cNvPr>
                  <p:cNvGrpSpPr/>
                  <p:nvPr/>
                </p:nvGrpSpPr>
                <p:grpSpPr>
                  <a:xfrm>
                    <a:off x="1583873" y="691662"/>
                    <a:ext cx="6703992" cy="5622472"/>
                    <a:chOff x="1583873" y="691662"/>
                    <a:chExt cx="6703992" cy="5622472"/>
                  </a:xfrm>
                </p:grpSpPr>
                <p:pic>
                  <p:nvPicPr>
                    <p:cNvPr id="5" name="Picture 4" descr="Chart, box and whisker chart&#10;&#10;Description automatically generated">
                      <a:extLst>
                        <a:ext uri="{FF2B5EF4-FFF2-40B4-BE49-F238E27FC236}">
                          <a16:creationId xmlns:a16="http://schemas.microsoft.com/office/drawing/2014/main" id="{1C06A18D-FC71-1B48-A918-21B90B1FF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813" y="1001170"/>
                      <a:ext cx="5365052" cy="5312964"/>
                    </a:xfrm>
                    <a:prstGeom prst="rect">
                      <a:avLst/>
                    </a:prstGeom>
                  </p:spPr>
                </p:pic>
                <p:sp>
                  <p:nvSpPr>
                    <p:cNvPr id="6" name="TextBox 5">
                      <a:extLst>
                        <a:ext uri="{FF2B5EF4-FFF2-40B4-BE49-F238E27FC236}">
                          <a16:creationId xmlns:a16="http://schemas.microsoft.com/office/drawing/2014/main" id="{00D924E0-C3E2-7041-AFC0-8BB47A028877}"/>
                        </a:ext>
                      </a:extLst>
                    </p:cNvPr>
                    <p:cNvSpPr txBox="1"/>
                    <p:nvPr/>
                  </p:nvSpPr>
                  <p:spPr>
                    <a:xfrm>
                      <a:off x="3082575" y="691662"/>
                      <a:ext cx="5045528"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Importance using the change in Area Under the Curve when each predictor is permuted</a:t>
                      </a:r>
                    </a:p>
                  </p:txBody>
                </p:sp>
                <p:sp>
                  <p:nvSpPr>
                    <p:cNvPr id="7" name="TextBox 6">
                      <a:extLst>
                        <a:ext uri="{FF2B5EF4-FFF2-40B4-BE49-F238E27FC236}">
                          <a16:creationId xmlns:a16="http://schemas.microsoft.com/office/drawing/2014/main" id="{40C0A406-0885-9246-B8F3-B076C7C5A5AD}"/>
                        </a:ext>
                      </a:extLst>
                    </p:cNvPr>
                    <p:cNvSpPr txBox="1"/>
                    <p:nvPr/>
                  </p:nvSpPr>
                  <p:spPr>
                    <a:xfrm>
                      <a:off x="1583873" y="1789750"/>
                      <a:ext cx="184512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Distance to River</a:t>
                      </a:r>
                    </a:p>
                  </p:txBody>
                </p:sp>
                <p:sp>
                  <p:nvSpPr>
                    <p:cNvPr id="8" name="TextBox 7">
                      <a:extLst>
                        <a:ext uri="{FF2B5EF4-FFF2-40B4-BE49-F238E27FC236}">
                          <a16:creationId xmlns:a16="http://schemas.microsoft.com/office/drawing/2014/main" id="{76479425-FCB6-1C4C-BC0E-CB78FAA1B032}"/>
                        </a:ext>
                      </a:extLst>
                    </p:cNvPr>
                    <p:cNvSpPr txBox="1"/>
                    <p:nvPr/>
                  </p:nvSpPr>
                  <p:spPr>
                    <a:xfrm>
                      <a:off x="2032492" y="2950291"/>
                      <a:ext cx="139650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River Depth</a:t>
                      </a:r>
                    </a:p>
                  </p:txBody>
                </p:sp>
                <p:sp>
                  <p:nvSpPr>
                    <p:cNvPr id="9" name="TextBox 8">
                      <a:extLst>
                        <a:ext uri="{FF2B5EF4-FFF2-40B4-BE49-F238E27FC236}">
                          <a16:creationId xmlns:a16="http://schemas.microsoft.com/office/drawing/2014/main" id="{B39ED7D2-C0D4-7645-978C-D35A28A00143}"/>
                        </a:ext>
                      </a:extLst>
                    </p:cNvPr>
                    <p:cNvSpPr txBox="1"/>
                    <p:nvPr/>
                  </p:nvSpPr>
                  <p:spPr>
                    <a:xfrm>
                      <a:off x="2946893" y="4110832"/>
                      <a:ext cx="48210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LST</a:t>
                      </a:r>
                    </a:p>
                  </p:txBody>
                </p:sp>
                <p:sp>
                  <p:nvSpPr>
                    <p:cNvPr id="10" name="TextBox 9">
                      <a:extLst>
                        <a:ext uri="{FF2B5EF4-FFF2-40B4-BE49-F238E27FC236}">
                          <a16:creationId xmlns:a16="http://schemas.microsoft.com/office/drawing/2014/main" id="{F8F44032-33F3-A541-9752-6156796BB92A}"/>
                        </a:ext>
                      </a:extLst>
                    </p:cNvPr>
                    <p:cNvSpPr txBox="1"/>
                    <p:nvPr/>
                  </p:nvSpPr>
                  <p:spPr>
                    <a:xfrm>
                      <a:off x="2661557" y="5271374"/>
                      <a:ext cx="767444"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NLCD</a:t>
                      </a:r>
                    </a:p>
                  </p:txBody>
                </p:sp>
              </p:grpSp>
              <p:sp>
                <p:nvSpPr>
                  <p:cNvPr id="12" name="TextBox 11">
                    <a:extLst>
                      <a:ext uri="{FF2B5EF4-FFF2-40B4-BE49-F238E27FC236}">
                        <a16:creationId xmlns:a16="http://schemas.microsoft.com/office/drawing/2014/main" id="{A13FF4FA-1226-514E-95C4-621BBF4F93C3}"/>
                      </a:ext>
                    </a:extLst>
                  </p:cNvPr>
                  <p:cNvSpPr txBox="1"/>
                  <p:nvPr/>
                </p:nvSpPr>
                <p:spPr>
                  <a:xfrm>
                    <a:off x="3429001"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0.00</a:t>
                    </a:r>
                  </a:p>
                </p:txBody>
              </p:sp>
              <p:sp>
                <p:nvSpPr>
                  <p:cNvPr id="13" name="TextBox 12">
                    <a:extLst>
                      <a:ext uri="{FF2B5EF4-FFF2-40B4-BE49-F238E27FC236}">
                        <a16:creationId xmlns:a16="http://schemas.microsoft.com/office/drawing/2014/main" id="{047ED2DE-059D-7C4E-B4D0-26F1DBC3396C}"/>
                      </a:ext>
                    </a:extLst>
                  </p:cNvPr>
                  <p:cNvSpPr txBox="1"/>
                  <p:nvPr/>
                </p:nvSpPr>
                <p:spPr>
                  <a:xfrm>
                    <a:off x="4025318"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0.05</a:t>
                    </a:r>
                  </a:p>
                </p:txBody>
              </p:sp>
              <p:sp>
                <p:nvSpPr>
                  <p:cNvPr id="14" name="TextBox 13">
                    <a:extLst>
                      <a:ext uri="{FF2B5EF4-FFF2-40B4-BE49-F238E27FC236}">
                        <a16:creationId xmlns:a16="http://schemas.microsoft.com/office/drawing/2014/main" id="{B0DE27DD-D29F-5043-B438-64AB83E16A56}"/>
                      </a:ext>
                    </a:extLst>
                  </p:cNvPr>
                  <p:cNvSpPr txBox="1"/>
                  <p:nvPr/>
                </p:nvSpPr>
                <p:spPr>
                  <a:xfrm>
                    <a:off x="4621635"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0.10</a:t>
                    </a:r>
                  </a:p>
                </p:txBody>
              </p:sp>
              <p:sp>
                <p:nvSpPr>
                  <p:cNvPr id="15" name="TextBox 14">
                    <a:extLst>
                      <a:ext uri="{FF2B5EF4-FFF2-40B4-BE49-F238E27FC236}">
                        <a16:creationId xmlns:a16="http://schemas.microsoft.com/office/drawing/2014/main" id="{2DDD9DC8-7243-0345-AF93-B61CA329D120}"/>
                      </a:ext>
                    </a:extLst>
                  </p:cNvPr>
                  <p:cNvSpPr txBox="1"/>
                  <p:nvPr/>
                </p:nvSpPr>
                <p:spPr>
                  <a:xfrm>
                    <a:off x="5217952"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a:t>
                    </a:r>
                  </a:p>
                </p:txBody>
              </p:sp>
              <p:sp>
                <p:nvSpPr>
                  <p:cNvPr id="16" name="TextBox 15">
                    <a:extLst>
                      <a:ext uri="{FF2B5EF4-FFF2-40B4-BE49-F238E27FC236}">
                        <a16:creationId xmlns:a16="http://schemas.microsoft.com/office/drawing/2014/main" id="{49CB89E3-5D82-5C42-A90B-37C87CCAA5F6}"/>
                      </a:ext>
                    </a:extLst>
                  </p:cNvPr>
                  <p:cNvSpPr txBox="1"/>
                  <p:nvPr/>
                </p:nvSpPr>
                <p:spPr>
                  <a:xfrm>
                    <a:off x="5814269"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0.20</a:t>
                    </a:r>
                  </a:p>
                </p:txBody>
              </p:sp>
              <p:sp>
                <p:nvSpPr>
                  <p:cNvPr id="17" name="TextBox 16">
                    <a:extLst>
                      <a:ext uri="{FF2B5EF4-FFF2-40B4-BE49-F238E27FC236}">
                        <a16:creationId xmlns:a16="http://schemas.microsoft.com/office/drawing/2014/main" id="{98FF5409-7915-7C42-8C6F-C53244EB19F6}"/>
                      </a:ext>
                    </a:extLst>
                  </p:cNvPr>
                  <p:cNvSpPr txBox="1"/>
                  <p:nvPr/>
                </p:nvSpPr>
                <p:spPr>
                  <a:xfrm>
                    <a:off x="6410586"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0.25</a:t>
                    </a:r>
                  </a:p>
                </p:txBody>
              </p:sp>
              <p:sp>
                <p:nvSpPr>
                  <p:cNvPr id="18" name="TextBox 17">
                    <a:extLst>
                      <a:ext uri="{FF2B5EF4-FFF2-40B4-BE49-F238E27FC236}">
                        <a16:creationId xmlns:a16="http://schemas.microsoft.com/office/drawing/2014/main" id="{63E496F7-63D2-A747-A591-9722430437CE}"/>
                      </a:ext>
                    </a:extLst>
                  </p:cNvPr>
                  <p:cNvSpPr txBox="1"/>
                  <p:nvPr/>
                </p:nvSpPr>
                <p:spPr>
                  <a:xfrm>
                    <a:off x="7006901" y="6154916"/>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0.30</a:t>
                    </a:r>
                  </a:p>
                </p:txBody>
              </p:sp>
            </p:grpSp>
            <p:sp>
              <p:nvSpPr>
                <p:cNvPr id="22" name="Rectangle 21">
                  <a:extLst>
                    <a:ext uri="{FF2B5EF4-FFF2-40B4-BE49-F238E27FC236}">
                      <a16:creationId xmlns:a16="http://schemas.microsoft.com/office/drawing/2014/main" id="{29D48F66-1467-3B4D-B0AF-F8C932F90CDA}"/>
                    </a:ext>
                  </a:extLst>
                </p:cNvPr>
                <p:cNvSpPr/>
                <p:nvPr/>
              </p:nvSpPr>
              <p:spPr>
                <a:xfrm>
                  <a:off x="6949428" y="5479296"/>
                  <a:ext cx="137160" cy="13716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50833517-3364-A744-8BCE-2BDA170F71BF}"/>
                  </a:ext>
                </a:extLst>
              </p:cNvPr>
              <p:cNvSpPr txBox="1"/>
              <p:nvPr/>
            </p:nvSpPr>
            <p:spPr>
              <a:xfrm>
                <a:off x="6867986" y="5662473"/>
                <a:ext cx="247036" cy="492443"/>
              </a:xfrm>
              <a:prstGeom prst="rect">
                <a:avLst/>
              </a:prstGeom>
              <a:noFill/>
            </p:spPr>
            <p:txBody>
              <a:bodyPr wrap="square" rtlCol="0">
                <a:spAutoFit/>
              </a:bodyPr>
              <a:lstStyle/>
              <a:p>
                <a:r>
                  <a:rPr lang="en-US" sz="2600" dirty="0">
                    <a:solidFill>
                      <a:srgbClr val="7030A0"/>
                    </a:solidFill>
                    <a:latin typeface="Century Gothic" panose="020B0502020202020204" pitchFamily="34" charset="0"/>
                  </a:rPr>
                  <a:t>*</a:t>
                </a:r>
              </a:p>
            </p:txBody>
          </p:sp>
          <p:sp>
            <p:nvSpPr>
              <p:cNvPr id="26" name="TextBox 25">
                <a:extLst>
                  <a:ext uri="{FF2B5EF4-FFF2-40B4-BE49-F238E27FC236}">
                    <a16:creationId xmlns:a16="http://schemas.microsoft.com/office/drawing/2014/main" id="{3AA29CFD-65E0-5541-A269-543A7EBA9A05}"/>
                  </a:ext>
                </a:extLst>
              </p:cNvPr>
              <p:cNvSpPr txBox="1"/>
              <p:nvPr/>
            </p:nvSpPr>
            <p:spPr>
              <a:xfrm>
                <a:off x="7094590" y="5696109"/>
                <a:ext cx="63271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Train</a:t>
                </a:r>
              </a:p>
            </p:txBody>
          </p:sp>
          <p:sp>
            <p:nvSpPr>
              <p:cNvPr id="28" name="TextBox 27">
                <a:extLst>
                  <a:ext uri="{FF2B5EF4-FFF2-40B4-BE49-F238E27FC236}">
                    <a16:creationId xmlns:a16="http://schemas.microsoft.com/office/drawing/2014/main" id="{ECDEBE18-2204-7041-B14D-F215F838BBED}"/>
                  </a:ext>
                </a:extLst>
              </p:cNvPr>
              <p:cNvSpPr txBox="1"/>
              <p:nvPr/>
            </p:nvSpPr>
            <p:spPr>
              <a:xfrm>
                <a:off x="7091242" y="5397007"/>
                <a:ext cx="63271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CV</a:t>
                </a:r>
              </a:p>
            </p:txBody>
          </p:sp>
        </p:grpSp>
      </p:grpSp>
      <p:sp>
        <p:nvSpPr>
          <p:cNvPr id="31" name="Text Placeholder 5">
            <a:extLst>
              <a:ext uri="{FF2B5EF4-FFF2-40B4-BE49-F238E27FC236}">
                <a16:creationId xmlns:a16="http://schemas.microsoft.com/office/drawing/2014/main" id="{DD339B70-AC2E-1744-A7A4-A1A67D3D406D}"/>
              </a:ext>
            </a:extLst>
          </p:cNvPr>
          <p:cNvSpPr txBox="1">
            <a:spLocks/>
          </p:cNvSpPr>
          <p:nvPr/>
        </p:nvSpPr>
        <p:spPr>
          <a:xfrm>
            <a:off x="204628" y="1482696"/>
            <a:ext cx="4505395" cy="99126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None/>
            </a:pPr>
            <a:r>
              <a:rPr lang="en-US" sz="2400" dirty="0">
                <a:solidFill>
                  <a:schemeClr val="tx1">
                    <a:lumMod val="75000"/>
                    <a:lumOff val="25000"/>
                  </a:schemeClr>
                </a:solidFill>
                <a:latin typeface="Century Gothic"/>
                <a:cs typeface="Calibri"/>
              </a:rPr>
              <a:t>Correlated variables over .70 were removed</a:t>
            </a: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p:txBody>
      </p:sp>
      <p:graphicFrame>
        <p:nvGraphicFramePr>
          <p:cNvPr id="2" name="Table 3">
            <a:extLst>
              <a:ext uri="{FF2B5EF4-FFF2-40B4-BE49-F238E27FC236}">
                <a16:creationId xmlns:a16="http://schemas.microsoft.com/office/drawing/2014/main" id="{22711A2C-BBB6-4945-AC71-BE31A4FB2E40}"/>
              </a:ext>
            </a:extLst>
          </p:cNvPr>
          <p:cNvGraphicFramePr>
            <a:graphicFrameLocks noGrp="1"/>
          </p:cNvGraphicFramePr>
          <p:nvPr>
            <p:extLst>
              <p:ext uri="{D42A27DB-BD31-4B8C-83A1-F6EECF244321}">
                <p14:modId xmlns:p14="http://schemas.microsoft.com/office/powerpoint/2010/main" val="3717934355"/>
              </p:ext>
            </p:extLst>
          </p:nvPr>
        </p:nvGraphicFramePr>
        <p:xfrm>
          <a:off x="368460" y="2473960"/>
          <a:ext cx="4177731" cy="191008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177731">
                  <a:extLst>
                    <a:ext uri="{9D8B030D-6E8A-4147-A177-3AD203B41FA5}">
                      <a16:colId xmlns:a16="http://schemas.microsoft.com/office/drawing/2014/main" val="3426989219"/>
                    </a:ext>
                  </a:extLst>
                </a:gridCol>
              </a:tblGrid>
              <a:tr h="370840">
                <a:tc>
                  <a:txBody>
                    <a:bodyPr/>
                    <a:lstStyle/>
                    <a:p>
                      <a:pPr algn="ctr"/>
                      <a:r>
                        <a:rPr lang="en-US" sz="2200" dirty="0">
                          <a:solidFill>
                            <a:schemeClr val="bg1"/>
                          </a:solidFill>
                          <a:latin typeface="Century Gothic" panose="020B0502020202020204" pitchFamily="34" charset="0"/>
                        </a:rPr>
                        <a:t>Final Predictor Variables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7498"/>
                  </a:ext>
                </a:extLst>
              </a:tr>
              <a:tr h="370840">
                <a:tc>
                  <a:txBody>
                    <a:bodyPr/>
                    <a:lstStyle/>
                    <a:p>
                      <a:pPr algn="ctr"/>
                      <a:r>
                        <a:rPr lang="en-US" dirty="0">
                          <a:solidFill>
                            <a:schemeClr val="tx1">
                              <a:lumMod val="75000"/>
                              <a:lumOff val="25000"/>
                            </a:schemeClr>
                          </a:solidFill>
                          <a:latin typeface="Century Gothic" panose="020B0502020202020204" pitchFamily="34" charset="0"/>
                        </a:rPr>
                        <a:t>Distance to 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837980"/>
                  </a:ext>
                </a:extLst>
              </a:tr>
              <a:tr h="370840">
                <a:tc>
                  <a:txBody>
                    <a:bodyPr/>
                    <a:lstStyle/>
                    <a:p>
                      <a:pPr algn="ctr"/>
                      <a:r>
                        <a:rPr lang="en-US" dirty="0">
                          <a:solidFill>
                            <a:schemeClr val="tx1">
                              <a:lumMod val="75000"/>
                              <a:lumOff val="25000"/>
                            </a:schemeClr>
                          </a:solidFill>
                          <a:latin typeface="Century Gothic" panose="020B0502020202020204" pitchFamily="34" charset="0"/>
                        </a:rPr>
                        <a:t>River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270395"/>
                  </a:ext>
                </a:extLst>
              </a:tr>
              <a:tr h="370840">
                <a:tc>
                  <a:txBody>
                    <a:bodyPr/>
                    <a:lstStyle/>
                    <a:p>
                      <a:pPr algn="ctr"/>
                      <a:r>
                        <a:rPr lang="en-US" dirty="0">
                          <a:solidFill>
                            <a:schemeClr val="tx1">
                              <a:lumMod val="75000"/>
                              <a:lumOff val="25000"/>
                            </a:schemeClr>
                          </a:solidFill>
                          <a:latin typeface="Century Gothic" panose="020B0502020202020204" pitchFamily="34" charset="0"/>
                        </a:rPr>
                        <a:t>Land Surface Temperature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8225769"/>
                  </a:ext>
                </a:extLst>
              </a:tr>
              <a:tr h="370840">
                <a:tc>
                  <a:txBody>
                    <a:bodyPr/>
                    <a:lstStyle/>
                    <a:p>
                      <a:pPr algn="ctr"/>
                      <a:r>
                        <a:rPr lang="en-US" dirty="0">
                          <a:solidFill>
                            <a:schemeClr val="tx1">
                              <a:lumMod val="75000"/>
                              <a:lumOff val="25000"/>
                            </a:schemeClr>
                          </a:solidFill>
                          <a:latin typeface="Century Gothic" panose="020B0502020202020204" pitchFamily="34" charset="0"/>
                        </a:rPr>
                        <a:t>Land 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8330357"/>
                  </a:ext>
                </a:extLst>
              </a:tr>
            </a:tbl>
          </a:graphicData>
        </a:graphic>
      </p:graphicFrame>
    </p:spTree>
    <p:extLst>
      <p:ext uri="{BB962C8B-B14F-4D97-AF65-F5344CB8AC3E}">
        <p14:creationId xmlns:p14="http://schemas.microsoft.com/office/powerpoint/2010/main" val="11947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9E80830-670E-D441-828C-06819CC96B33}"/>
              </a:ext>
            </a:extLst>
          </p:cNvPr>
          <p:cNvSpPr txBox="1">
            <a:spLocks/>
          </p:cNvSpPr>
          <p:nvPr/>
        </p:nvSpPr>
        <p:spPr>
          <a:xfrm>
            <a:off x="718987" y="6195135"/>
            <a:ext cx="4849113" cy="57360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pPr>
            <a:r>
              <a:rPr lang="en-US" sz="2400" dirty="0">
                <a:solidFill>
                  <a:schemeClr val="tx1">
                    <a:lumMod val="75000"/>
                    <a:lumOff val="25000"/>
                  </a:schemeClr>
                </a:solidFill>
                <a:latin typeface="Century Gothic"/>
                <a:cs typeface="Calibri"/>
              </a:rPr>
              <a:t>Correlation Coefficient: 0.895 </a:t>
            </a: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55A976"/>
              </a:buClr>
              <a:buNone/>
            </a:pPr>
            <a:endParaRPr lang="en-US" sz="2000" dirty="0">
              <a:solidFill>
                <a:schemeClr val="tx1">
                  <a:lumMod val="75000"/>
                  <a:lumOff val="25000"/>
                </a:schemeClr>
              </a:solidFill>
              <a:latin typeface="Century Gothic"/>
              <a:cs typeface="Calibri"/>
            </a:endParaRPr>
          </a:p>
        </p:txBody>
      </p:sp>
      <p:grpSp>
        <p:nvGrpSpPr>
          <p:cNvPr id="31" name="Group 30">
            <a:extLst>
              <a:ext uri="{FF2B5EF4-FFF2-40B4-BE49-F238E27FC236}">
                <a16:creationId xmlns:a16="http://schemas.microsoft.com/office/drawing/2014/main" id="{18BA8BED-42E2-B743-B6A9-F9E313F45633}"/>
              </a:ext>
            </a:extLst>
          </p:cNvPr>
          <p:cNvGrpSpPr/>
          <p:nvPr/>
        </p:nvGrpSpPr>
        <p:grpSpPr>
          <a:xfrm>
            <a:off x="178454" y="870377"/>
            <a:ext cx="5326263" cy="5173773"/>
            <a:chOff x="178455" y="888069"/>
            <a:chExt cx="5326263" cy="5173773"/>
          </a:xfrm>
        </p:grpSpPr>
        <p:grpSp>
          <p:nvGrpSpPr>
            <p:cNvPr id="28" name="Group 27">
              <a:extLst>
                <a:ext uri="{FF2B5EF4-FFF2-40B4-BE49-F238E27FC236}">
                  <a16:creationId xmlns:a16="http://schemas.microsoft.com/office/drawing/2014/main" id="{93633881-A253-EC45-B5B1-E7A698286235}"/>
                </a:ext>
              </a:extLst>
            </p:cNvPr>
            <p:cNvGrpSpPr/>
            <p:nvPr/>
          </p:nvGrpSpPr>
          <p:grpSpPr>
            <a:xfrm>
              <a:off x="178455" y="888069"/>
              <a:ext cx="5326263" cy="5173773"/>
              <a:chOff x="178455" y="888069"/>
              <a:chExt cx="5326263" cy="5173773"/>
            </a:xfrm>
          </p:grpSpPr>
          <p:pic>
            <p:nvPicPr>
              <p:cNvPr id="4" name="Picture 3" descr="A picture containing diagram&#10;&#10;Description automatically generated">
                <a:extLst>
                  <a:ext uri="{FF2B5EF4-FFF2-40B4-BE49-F238E27FC236}">
                    <a16:creationId xmlns:a16="http://schemas.microsoft.com/office/drawing/2014/main" id="{83C5008C-98EE-D84B-B8AA-4E404B1D2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87" y="1203597"/>
                <a:ext cx="4785731" cy="4365930"/>
              </a:xfrm>
              <a:prstGeom prst="rect">
                <a:avLst/>
              </a:prstGeom>
            </p:spPr>
          </p:pic>
          <p:sp>
            <p:nvSpPr>
              <p:cNvPr id="8" name="TextBox 7">
                <a:extLst>
                  <a:ext uri="{FF2B5EF4-FFF2-40B4-BE49-F238E27FC236}">
                    <a16:creationId xmlns:a16="http://schemas.microsoft.com/office/drawing/2014/main" id="{8CB42109-E2F5-9F41-A375-67A184A0DD8E}"/>
                  </a:ext>
                </a:extLst>
              </p:cNvPr>
              <p:cNvSpPr txBox="1"/>
              <p:nvPr/>
            </p:nvSpPr>
            <p:spPr>
              <a:xfrm>
                <a:off x="592137" y="1358156"/>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13" name="TextBox 12">
                <a:extLst>
                  <a:ext uri="{FF2B5EF4-FFF2-40B4-BE49-F238E27FC236}">
                    <a16:creationId xmlns:a16="http://schemas.microsoft.com/office/drawing/2014/main" id="{5206D6F0-E144-D14E-84ED-6AD26723B0D1}"/>
                  </a:ext>
                </a:extLst>
              </p:cNvPr>
              <p:cNvSpPr txBox="1"/>
              <p:nvPr/>
            </p:nvSpPr>
            <p:spPr>
              <a:xfrm>
                <a:off x="592137" y="2061780"/>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0.8</a:t>
                </a:r>
              </a:p>
            </p:txBody>
          </p:sp>
          <p:sp>
            <p:nvSpPr>
              <p:cNvPr id="14" name="TextBox 13">
                <a:extLst>
                  <a:ext uri="{FF2B5EF4-FFF2-40B4-BE49-F238E27FC236}">
                    <a16:creationId xmlns:a16="http://schemas.microsoft.com/office/drawing/2014/main" id="{424D0E6E-2E95-EA41-8AD3-38C4F2437FB9}"/>
                  </a:ext>
                </a:extLst>
              </p:cNvPr>
              <p:cNvSpPr txBox="1"/>
              <p:nvPr/>
            </p:nvSpPr>
            <p:spPr>
              <a:xfrm>
                <a:off x="592137" y="276540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0.6</a:t>
                </a:r>
              </a:p>
            </p:txBody>
          </p:sp>
          <p:sp>
            <p:nvSpPr>
              <p:cNvPr id="15" name="TextBox 14">
                <a:extLst>
                  <a:ext uri="{FF2B5EF4-FFF2-40B4-BE49-F238E27FC236}">
                    <a16:creationId xmlns:a16="http://schemas.microsoft.com/office/drawing/2014/main" id="{48A8AFEE-FFC5-8340-91C2-5E3E9DB929EE}"/>
                  </a:ext>
                </a:extLst>
              </p:cNvPr>
              <p:cNvSpPr txBox="1"/>
              <p:nvPr/>
            </p:nvSpPr>
            <p:spPr>
              <a:xfrm>
                <a:off x="592137" y="3469028"/>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16" name="TextBox 15">
                <a:extLst>
                  <a:ext uri="{FF2B5EF4-FFF2-40B4-BE49-F238E27FC236}">
                    <a16:creationId xmlns:a16="http://schemas.microsoft.com/office/drawing/2014/main" id="{7471601E-8A8A-8B4D-ACA1-4366B2F55B89}"/>
                  </a:ext>
                </a:extLst>
              </p:cNvPr>
              <p:cNvSpPr txBox="1"/>
              <p:nvPr/>
            </p:nvSpPr>
            <p:spPr>
              <a:xfrm>
                <a:off x="592137" y="4203429"/>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17" name="TextBox 16">
                <a:extLst>
                  <a:ext uri="{FF2B5EF4-FFF2-40B4-BE49-F238E27FC236}">
                    <a16:creationId xmlns:a16="http://schemas.microsoft.com/office/drawing/2014/main" id="{7BC3DAF8-149A-3D4D-8EC3-FB8752ED77FF}"/>
                  </a:ext>
                </a:extLst>
              </p:cNvPr>
              <p:cNvSpPr txBox="1"/>
              <p:nvPr/>
            </p:nvSpPr>
            <p:spPr>
              <a:xfrm>
                <a:off x="592137" y="4907052"/>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18" name="TextBox 17">
                <a:extLst>
                  <a:ext uri="{FF2B5EF4-FFF2-40B4-BE49-F238E27FC236}">
                    <a16:creationId xmlns:a16="http://schemas.microsoft.com/office/drawing/2014/main" id="{7509329F-4CA8-9B4D-955D-7AFA6DB2C0F1}"/>
                  </a:ext>
                </a:extLst>
              </p:cNvPr>
              <p:cNvSpPr txBox="1"/>
              <p:nvPr/>
            </p:nvSpPr>
            <p:spPr>
              <a:xfrm>
                <a:off x="1081398" y="536938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19" name="TextBox 18">
                <a:extLst>
                  <a:ext uri="{FF2B5EF4-FFF2-40B4-BE49-F238E27FC236}">
                    <a16:creationId xmlns:a16="http://schemas.microsoft.com/office/drawing/2014/main" id="{3E1E0B91-95A5-C844-B045-7886ECE072FD}"/>
                  </a:ext>
                </a:extLst>
              </p:cNvPr>
              <p:cNvSpPr txBox="1"/>
              <p:nvPr/>
            </p:nvSpPr>
            <p:spPr>
              <a:xfrm>
                <a:off x="1813258" y="536938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20" name="TextBox 19">
                <a:extLst>
                  <a:ext uri="{FF2B5EF4-FFF2-40B4-BE49-F238E27FC236}">
                    <a16:creationId xmlns:a16="http://schemas.microsoft.com/office/drawing/2014/main" id="{24B61004-B010-E044-AFFC-FC1FA5B5B240}"/>
                  </a:ext>
                </a:extLst>
              </p:cNvPr>
              <p:cNvSpPr txBox="1"/>
              <p:nvPr/>
            </p:nvSpPr>
            <p:spPr>
              <a:xfrm>
                <a:off x="2545118" y="536938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21" name="TextBox 20">
                <a:extLst>
                  <a:ext uri="{FF2B5EF4-FFF2-40B4-BE49-F238E27FC236}">
                    <a16:creationId xmlns:a16="http://schemas.microsoft.com/office/drawing/2014/main" id="{EA102E93-049C-074E-A07D-46B5E0682194}"/>
                  </a:ext>
                </a:extLst>
              </p:cNvPr>
              <p:cNvSpPr txBox="1"/>
              <p:nvPr/>
            </p:nvSpPr>
            <p:spPr>
              <a:xfrm>
                <a:off x="3276978" y="536938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0.6</a:t>
                </a:r>
              </a:p>
            </p:txBody>
          </p:sp>
          <p:sp>
            <p:nvSpPr>
              <p:cNvPr id="22" name="TextBox 21">
                <a:extLst>
                  <a:ext uri="{FF2B5EF4-FFF2-40B4-BE49-F238E27FC236}">
                    <a16:creationId xmlns:a16="http://schemas.microsoft.com/office/drawing/2014/main" id="{9E568C60-05D3-AF43-B7A9-1904649D1312}"/>
                  </a:ext>
                </a:extLst>
              </p:cNvPr>
              <p:cNvSpPr txBox="1"/>
              <p:nvPr/>
            </p:nvSpPr>
            <p:spPr>
              <a:xfrm>
                <a:off x="4008838" y="536938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0.8</a:t>
                </a:r>
              </a:p>
            </p:txBody>
          </p:sp>
          <p:sp>
            <p:nvSpPr>
              <p:cNvPr id="23" name="TextBox 22">
                <a:extLst>
                  <a:ext uri="{FF2B5EF4-FFF2-40B4-BE49-F238E27FC236}">
                    <a16:creationId xmlns:a16="http://schemas.microsoft.com/office/drawing/2014/main" id="{2996F900-313F-A344-A002-BDFAF718A6CE}"/>
                  </a:ext>
                </a:extLst>
              </p:cNvPr>
              <p:cNvSpPr txBox="1"/>
              <p:nvPr/>
            </p:nvSpPr>
            <p:spPr>
              <a:xfrm>
                <a:off x="4740697" y="536938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24" name="TextBox 23">
                <a:extLst>
                  <a:ext uri="{FF2B5EF4-FFF2-40B4-BE49-F238E27FC236}">
                    <a16:creationId xmlns:a16="http://schemas.microsoft.com/office/drawing/2014/main" id="{1E2E5435-0A3A-1A47-A5DF-6C797AA83D61}"/>
                  </a:ext>
                </a:extLst>
              </p:cNvPr>
              <p:cNvSpPr txBox="1"/>
              <p:nvPr/>
            </p:nvSpPr>
            <p:spPr>
              <a:xfrm>
                <a:off x="2141658" y="888069"/>
                <a:ext cx="1903397" cy="430887"/>
              </a:xfrm>
              <a:prstGeom prst="rect">
                <a:avLst/>
              </a:prstGeom>
              <a:noFill/>
            </p:spPr>
            <p:txBody>
              <a:bodyPr wrap="square" rtlCol="0">
                <a:spAutoFit/>
              </a:bodyPr>
              <a:lstStyle/>
              <a:p>
                <a:r>
                  <a:rPr lang="en-US" sz="2200" dirty="0">
                    <a:solidFill>
                      <a:schemeClr val="tx1">
                        <a:lumMod val="75000"/>
                        <a:lumOff val="25000"/>
                      </a:schemeClr>
                    </a:solidFill>
                    <a:latin typeface="Century Gothic" panose="020B0502020202020204" pitchFamily="34" charset="0"/>
                  </a:rPr>
                  <a:t>AUC-PR Plot</a:t>
                </a:r>
              </a:p>
            </p:txBody>
          </p:sp>
          <p:sp>
            <p:nvSpPr>
              <p:cNvPr id="25" name="TextBox 24">
                <a:extLst>
                  <a:ext uri="{FF2B5EF4-FFF2-40B4-BE49-F238E27FC236}">
                    <a16:creationId xmlns:a16="http://schemas.microsoft.com/office/drawing/2014/main" id="{9BD479DF-9924-814B-BDF6-D03320B05DB7}"/>
                  </a:ext>
                </a:extLst>
              </p:cNvPr>
              <p:cNvSpPr txBox="1"/>
              <p:nvPr/>
            </p:nvSpPr>
            <p:spPr>
              <a:xfrm>
                <a:off x="2628097" y="5692510"/>
                <a:ext cx="930517"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Recall</a:t>
                </a:r>
              </a:p>
            </p:txBody>
          </p:sp>
          <p:cxnSp>
            <p:nvCxnSpPr>
              <p:cNvPr id="10" name="Straight Connector 9">
                <a:extLst>
                  <a:ext uri="{FF2B5EF4-FFF2-40B4-BE49-F238E27FC236}">
                    <a16:creationId xmlns:a16="http://schemas.microsoft.com/office/drawing/2014/main" id="{F0C51B66-F24C-ED48-9B80-D88B74E025DF}"/>
                  </a:ext>
                </a:extLst>
              </p:cNvPr>
              <p:cNvCxnSpPr>
                <a:cxnSpLocks/>
              </p:cNvCxnSpPr>
              <p:nvPr/>
            </p:nvCxnSpPr>
            <p:spPr>
              <a:xfrm>
                <a:off x="2358916" y="4659554"/>
                <a:ext cx="1828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41ABB4-A129-6047-ABA6-5D9EA2950B4C}"/>
                  </a:ext>
                </a:extLst>
              </p:cNvPr>
              <p:cNvCxnSpPr>
                <a:cxnSpLocks/>
              </p:cNvCxnSpPr>
              <p:nvPr/>
            </p:nvCxnSpPr>
            <p:spPr>
              <a:xfrm>
                <a:off x="2358915" y="4945120"/>
                <a:ext cx="1828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457A54C-01A3-DE47-A936-F32A7396EC32}"/>
                  </a:ext>
                </a:extLst>
              </p:cNvPr>
              <p:cNvSpPr txBox="1"/>
              <p:nvPr/>
            </p:nvSpPr>
            <p:spPr>
              <a:xfrm rot="16200000">
                <a:off x="-269158" y="2971543"/>
                <a:ext cx="1264558"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Precision</a:t>
                </a:r>
              </a:p>
            </p:txBody>
          </p:sp>
        </p:grpSp>
        <p:sp>
          <p:nvSpPr>
            <p:cNvPr id="29" name="TextBox 28">
              <a:extLst>
                <a:ext uri="{FF2B5EF4-FFF2-40B4-BE49-F238E27FC236}">
                  <a16:creationId xmlns:a16="http://schemas.microsoft.com/office/drawing/2014/main" id="{C6FC857E-6C86-9F4D-ABB5-D7EAFB649EDC}"/>
                </a:ext>
              </a:extLst>
            </p:cNvPr>
            <p:cNvSpPr txBox="1"/>
            <p:nvPr/>
          </p:nvSpPr>
          <p:spPr>
            <a:xfrm>
              <a:off x="2481385" y="4508943"/>
              <a:ext cx="246430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Training Split (AUC=0.978)</a:t>
              </a:r>
            </a:p>
          </p:txBody>
        </p:sp>
        <p:sp>
          <p:nvSpPr>
            <p:cNvPr id="30" name="TextBox 29">
              <a:extLst>
                <a:ext uri="{FF2B5EF4-FFF2-40B4-BE49-F238E27FC236}">
                  <a16:creationId xmlns:a16="http://schemas.microsoft.com/office/drawing/2014/main" id="{E621A644-59B1-3D49-A30E-F41AB08537CD}"/>
                </a:ext>
              </a:extLst>
            </p:cNvPr>
            <p:cNvSpPr txBox="1"/>
            <p:nvPr/>
          </p:nvSpPr>
          <p:spPr>
            <a:xfrm>
              <a:off x="2499404" y="4732187"/>
              <a:ext cx="2054257"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Cross Validation Mean (AUC=0.976)</a:t>
              </a:r>
            </a:p>
          </p:txBody>
        </p:sp>
      </p:grpSp>
      <p:grpSp>
        <p:nvGrpSpPr>
          <p:cNvPr id="3" name="Group 2">
            <a:extLst>
              <a:ext uri="{FF2B5EF4-FFF2-40B4-BE49-F238E27FC236}">
                <a16:creationId xmlns:a16="http://schemas.microsoft.com/office/drawing/2014/main" id="{8AA307F7-D6BB-0140-8D70-177030071DDA}"/>
              </a:ext>
            </a:extLst>
          </p:cNvPr>
          <p:cNvGrpSpPr/>
          <p:nvPr/>
        </p:nvGrpSpPr>
        <p:grpSpPr>
          <a:xfrm>
            <a:off x="5740012" y="962680"/>
            <a:ext cx="5925411" cy="4977312"/>
            <a:chOff x="5780956" y="691662"/>
            <a:chExt cx="5925411" cy="4977312"/>
          </a:xfrm>
        </p:grpSpPr>
        <p:grpSp>
          <p:nvGrpSpPr>
            <p:cNvPr id="67" name="Group 66">
              <a:extLst>
                <a:ext uri="{FF2B5EF4-FFF2-40B4-BE49-F238E27FC236}">
                  <a16:creationId xmlns:a16="http://schemas.microsoft.com/office/drawing/2014/main" id="{C4A803D7-E30C-2B41-BC40-51978F7089E1}"/>
                </a:ext>
              </a:extLst>
            </p:cNvPr>
            <p:cNvGrpSpPr/>
            <p:nvPr/>
          </p:nvGrpSpPr>
          <p:grpSpPr>
            <a:xfrm>
              <a:off x="5780956" y="691662"/>
              <a:ext cx="5925411" cy="4977312"/>
              <a:chOff x="5780956" y="691662"/>
              <a:chExt cx="5925411" cy="4977312"/>
            </a:xfrm>
          </p:grpSpPr>
          <p:grpSp>
            <p:nvGrpSpPr>
              <p:cNvPr id="55" name="Group 54">
                <a:extLst>
                  <a:ext uri="{FF2B5EF4-FFF2-40B4-BE49-F238E27FC236}">
                    <a16:creationId xmlns:a16="http://schemas.microsoft.com/office/drawing/2014/main" id="{7737160F-99CC-9F4E-91CB-220F152C6EA2}"/>
                  </a:ext>
                </a:extLst>
              </p:cNvPr>
              <p:cNvGrpSpPr/>
              <p:nvPr/>
            </p:nvGrpSpPr>
            <p:grpSpPr>
              <a:xfrm>
                <a:off x="5780956" y="691662"/>
                <a:ext cx="5579771" cy="4977312"/>
                <a:chOff x="5780956" y="691662"/>
                <a:chExt cx="5579771" cy="4977312"/>
              </a:xfrm>
            </p:grpSpPr>
            <p:grpSp>
              <p:nvGrpSpPr>
                <p:cNvPr id="52" name="Group 51">
                  <a:extLst>
                    <a:ext uri="{FF2B5EF4-FFF2-40B4-BE49-F238E27FC236}">
                      <a16:creationId xmlns:a16="http://schemas.microsoft.com/office/drawing/2014/main" id="{106DB81F-929F-6B43-AD43-788211C736D9}"/>
                    </a:ext>
                  </a:extLst>
                </p:cNvPr>
                <p:cNvGrpSpPr/>
                <p:nvPr/>
              </p:nvGrpSpPr>
              <p:grpSpPr>
                <a:xfrm>
                  <a:off x="6175689" y="691662"/>
                  <a:ext cx="5185038" cy="4597347"/>
                  <a:chOff x="6175689" y="691662"/>
                  <a:chExt cx="5185038" cy="4597347"/>
                </a:xfrm>
              </p:grpSpPr>
              <p:grpSp>
                <p:nvGrpSpPr>
                  <p:cNvPr id="43" name="Group 42">
                    <a:extLst>
                      <a:ext uri="{FF2B5EF4-FFF2-40B4-BE49-F238E27FC236}">
                        <a16:creationId xmlns:a16="http://schemas.microsoft.com/office/drawing/2014/main" id="{79C5A489-BDB3-2849-BCF5-4AE870EB0BC9}"/>
                      </a:ext>
                    </a:extLst>
                  </p:cNvPr>
                  <p:cNvGrpSpPr/>
                  <p:nvPr/>
                </p:nvGrpSpPr>
                <p:grpSpPr>
                  <a:xfrm>
                    <a:off x="6277769" y="691662"/>
                    <a:ext cx="5082958" cy="4418604"/>
                    <a:chOff x="6277769" y="691662"/>
                    <a:chExt cx="5082958" cy="4418604"/>
                  </a:xfrm>
                </p:grpSpPr>
                <p:pic>
                  <p:nvPicPr>
                    <p:cNvPr id="7" name="Picture 6" descr="Chart, bar chart&#10;&#10;Description automatically generated">
                      <a:extLst>
                        <a:ext uri="{FF2B5EF4-FFF2-40B4-BE49-F238E27FC236}">
                          <a16:creationId xmlns:a16="http://schemas.microsoft.com/office/drawing/2014/main" id="{E9F24590-1F6E-5847-9429-4D82625E4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769" y="1391772"/>
                      <a:ext cx="4565044" cy="3718494"/>
                    </a:xfrm>
                    <a:prstGeom prst="rect">
                      <a:avLst/>
                    </a:prstGeom>
                  </p:spPr>
                </p:pic>
                <p:sp>
                  <p:nvSpPr>
                    <p:cNvPr id="33" name="TextBox 32">
                      <a:extLst>
                        <a:ext uri="{FF2B5EF4-FFF2-40B4-BE49-F238E27FC236}">
                          <a16:creationId xmlns:a16="http://schemas.microsoft.com/office/drawing/2014/main" id="{93FCCDBC-1AB6-2442-B05B-6264096F4D1B}"/>
                        </a:ext>
                      </a:extLst>
                    </p:cNvPr>
                    <p:cNvSpPr txBox="1"/>
                    <p:nvPr/>
                  </p:nvSpPr>
                  <p:spPr>
                    <a:xfrm>
                      <a:off x="6338510" y="699391"/>
                      <a:ext cx="2085209"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Confusion Matrix for Training Data</a:t>
                      </a:r>
                    </a:p>
                  </p:txBody>
                </p:sp>
                <p:sp>
                  <p:nvSpPr>
                    <p:cNvPr id="34" name="TextBox 33">
                      <a:extLst>
                        <a:ext uri="{FF2B5EF4-FFF2-40B4-BE49-F238E27FC236}">
                          <a16:creationId xmlns:a16="http://schemas.microsoft.com/office/drawing/2014/main" id="{AE4157ED-CC26-1242-9D42-D290BAD2A492}"/>
                        </a:ext>
                      </a:extLst>
                    </p:cNvPr>
                    <p:cNvSpPr txBox="1"/>
                    <p:nvPr/>
                  </p:nvSpPr>
                  <p:spPr>
                    <a:xfrm>
                      <a:off x="8757604" y="691662"/>
                      <a:ext cx="2603123"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Confusion Matrix for Cross Validation Data</a:t>
                      </a:r>
                    </a:p>
                  </p:txBody>
                </p:sp>
                <p:sp>
                  <p:nvSpPr>
                    <p:cNvPr id="35" name="TextBox 34">
                      <a:extLst>
                        <a:ext uri="{FF2B5EF4-FFF2-40B4-BE49-F238E27FC236}">
                          <a16:creationId xmlns:a16="http://schemas.microsoft.com/office/drawing/2014/main" id="{909039BF-FD93-4D43-997D-D8CDD9E850E1}"/>
                        </a:ext>
                      </a:extLst>
                    </p:cNvPr>
                    <p:cNvSpPr txBox="1"/>
                    <p:nvPr/>
                  </p:nvSpPr>
                  <p:spPr>
                    <a:xfrm>
                      <a:off x="6716095" y="2180668"/>
                      <a:ext cx="665019" cy="369332"/>
                    </a:xfrm>
                    <a:prstGeom prst="rect">
                      <a:avLst/>
                    </a:prstGeom>
                    <a:noFill/>
                  </p:spPr>
                  <p:txBody>
                    <a:bodyPr wrap="square" rtlCol="0">
                      <a:spAutoFit/>
                    </a:bodyPr>
                    <a:lstStyle/>
                    <a:p>
                      <a:r>
                        <a:rPr lang="en-US" dirty="0">
                          <a:latin typeface="Century Gothic" panose="020B0502020202020204" pitchFamily="34" charset="0"/>
                        </a:rPr>
                        <a:t>141</a:t>
                      </a:r>
                    </a:p>
                  </p:txBody>
                </p:sp>
                <p:sp>
                  <p:nvSpPr>
                    <p:cNvPr id="36" name="TextBox 35">
                      <a:extLst>
                        <a:ext uri="{FF2B5EF4-FFF2-40B4-BE49-F238E27FC236}">
                          <a16:creationId xmlns:a16="http://schemas.microsoft.com/office/drawing/2014/main" id="{D50F41CD-0B64-CA4A-8638-4D840AAEF441}"/>
                        </a:ext>
                      </a:extLst>
                    </p:cNvPr>
                    <p:cNvSpPr txBox="1"/>
                    <p:nvPr/>
                  </p:nvSpPr>
                  <p:spPr>
                    <a:xfrm>
                      <a:off x="7714441" y="2180668"/>
                      <a:ext cx="500314" cy="369332"/>
                    </a:xfrm>
                    <a:prstGeom prst="rect">
                      <a:avLst/>
                    </a:prstGeom>
                    <a:noFill/>
                  </p:spPr>
                  <p:txBody>
                    <a:bodyPr wrap="square" rtlCol="0">
                      <a:spAutoFit/>
                    </a:bodyPr>
                    <a:lstStyle/>
                    <a:p>
                      <a:r>
                        <a:rPr lang="en-US" dirty="0">
                          <a:latin typeface="Century Gothic" panose="020B0502020202020204" pitchFamily="34" charset="0"/>
                        </a:rPr>
                        <a:t>21</a:t>
                      </a:r>
                    </a:p>
                  </p:txBody>
                </p:sp>
                <p:sp>
                  <p:nvSpPr>
                    <p:cNvPr id="37" name="TextBox 36">
                      <a:extLst>
                        <a:ext uri="{FF2B5EF4-FFF2-40B4-BE49-F238E27FC236}">
                          <a16:creationId xmlns:a16="http://schemas.microsoft.com/office/drawing/2014/main" id="{6CB6837C-CDE8-534C-9F41-51EEEE97C833}"/>
                        </a:ext>
                      </a:extLst>
                    </p:cNvPr>
                    <p:cNvSpPr txBox="1"/>
                    <p:nvPr/>
                  </p:nvSpPr>
                  <p:spPr>
                    <a:xfrm>
                      <a:off x="6872968" y="3902760"/>
                      <a:ext cx="351273" cy="38211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3</a:t>
                      </a:r>
                    </a:p>
                  </p:txBody>
                </p:sp>
                <p:sp>
                  <p:nvSpPr>
                    <p:cNvPr id="38" name="TextBox 37">
                      <a:extLst>
                        <a:ext uri="{FF2B5EF4-FFF2-40B4-BE49-F238E27FC236}">
                          <a16:creationId xmlns:a16="http://schemas.microsoft.com/office/drawing/2014/main" id="{FC5D70A2-545A-0344-B790-89305DE2F2BB}"/>
                        </a:ext>
                      </a:extLst>
                    </p:cNvPr>
                    <p:cNvSpPr txBox="1"/>
                    <p:nvPr/>
                  </p:nvSpPr>
                  <p:spPr>
                    <a:xfrm>
                      <a:off x="7619733" y="3902760"/>
                      <a:ext cx="689731" cy="369332"/>
                    </a:xfrm>
                    <a:prstGeom prst="rect">
                      <a:avLst/>
                    </a:prstGeom>
                    <a:noFill/>
                  </p:spPr>
                  <p:txBody>
                    <a:bodyPr wrap="square" rtlCol="0">
                      <a:spAutoFit/>
                    </a:bodyPr>
                    <a:lstStyle/>
                    <a:p>
                      <a:r>
                        <a:rPr lang="en-US" dirty="0">
                          <a:latin typeface="Century Gothic" panose="020B0502020202020204" pitchFamily="34" charset="0"/>
                        </a:rPr>
                        <a:t>979</a:t>
                      </a:r>
                    </a:p>
                  </p:txBody>
                </p:sp>
                <p:sp>
                  <p:nvSpPr>
                    <p:cNvPr id="39" name="TextBox 38">
                      <a:extLst>
                        <a:ext uri="{FF2B5EF4-FFF2-40B4-BE49-F238E27FC236}">
                          <a16:creationId xmlns:a16="http://schemas.microsoft.com/office/drawing/2014/main" id="{FA1FD3C7-F989-E244-820B-93E3DC5BD45D}"/>
                        </a:ext>
                      </a:extLst>
                    </p:cNvPr>
                    <p:cNvSpPr txBox="1"/>
                    <p:nvPr/>
                  </p:nvSpPr>
                  <p:spPr>
                    <a:xfrm>
                      <a:off x="9002719" y="2180668"/>
                      <a:ext cx="665019" cy="369332"/>
                    </a:xfrm>
                    <a:prstGeom prst="rect">
                      <a:avLst/>
                    </a:prstGeom>
                    <a:noFill/>
                  </p:spPr>
                  <p:txBody>
                    <a:bodyPr wrap="square" rtlCol="0">
                      <a:spAutoFit/>
                    </a:bodyPr>
                    <a:lstStyle/>
                    <a:p>
                      <a:r>
                        <a:rPr lang="en-US" dirty="0">
                          <a:latin typeface="Century Gothic" panose="020B0502020202020204" pitchFamily="34" charset="0"/>
                        </a:rPr>
                        <a:t>141</a:t>
                      </a:r>
                    </a:p>
                  </p:txBody>
                </p:sp>
                <p:sp>
                  <p:nvSpPr>
                    <p:cNvPr id="40" name="TextBox 39">
                      <a:extLst>
                        <a:ext uri="{FF2B5EF4-FFF2-40B4-BE49-F238E27FC236}">
                          <a16:creationId xmlns:a16="http://schemas.microsoft.com/office/drawing/2014/main" id="{5C6B38EA-BAA4-1445-B2FA-D954F8F73F4A}"/>
                        </a:ext>
                      </a:extLst>
                    </p:cNvPr>
                    <p:cNvSpPr txBox="1"/>
                    <p:nvPr/>
                  </p:nvSpPr>
                  <p:spPr>
                    <a:xfrm>
                      <a:off x="10016041" y="2180668"/>
                      <a:ext cx="500314" cy="369332"/>
                    </a:xfrm>
                    <a:prstGeom prst="rect">
                      <a:avLst/>
                    </a:prstGeom>
                    <a:noFill/>
                  </p:spPr>
                  <p:txBody>
                    <a:bodyPr wrap="square" rtlCol="0">
                      <a:spAutoFit/>
                    </a:bodyPr>
                    <a:lstStyle/>
                    <a:p>
                      <a:r>
                        <a:rPr lang="en-US" dirty="0">
                          <a:latin typeface="Century Gothic" panose="020B0502020202020204" pitchFamily="34" charset="0"/>
                        </a:rPr>
                        <a:t>15</a:t>
                      </a:r>
                    </a:p>
                  </p:txBody>
                </p:sp>
                <p:sp>
                  <p:nvSpPr>
                    <p:cNvPr id="41" name="TextBox 40">
                      <a:extLst>
                        <a:ext uri="{FF2B5EF4-FFF2-40B4-BE49-F238E27FC236}">
                          <a16:creationId xmlns:a16="http://schemas.microsoft.com/office/drawing/2014/main" id="{EF8EC187-F40B-A245-B359-BF1317377D53}"/>
                        </a:ext>
                      </a:extLst>
                    </p:cNvPr>
                    <p:cNvSpPr txBox="1"/>
                    <p:nvPr/>
                  </p:nvSpPr>
                  <p:spPr>
                    <a:xfrm>
                      <a:off x="9159592" y="3902760"/>
                      <a:ext cx="351273" cy="382119"/>
                    </a:xfrm>
                    <a:prstGeom prst="rect">
                      <a:avLst/>
                    </a:prstGeom>
                    <a:noFill/>
                  </p:spPr>
                  <p:txBody>
                    <a:bodyPr wrap="square" rtlCol="0">
                      <a:spAutoFit/>
                    </a:bodyPr>
                    <a:lstStyle/>
                    <a:p>
                      <a:r>
                        <a:rPr lang="en-US" dirty="0">
                          <a:latin typeface="Century Gothic" panose="020B0502020202020204" pitchFamily="34" charset="0"/>
                        </a:rPr>
                        <a:t>3</a:t>
                      </a:r>
                    </a:p>
                  </p:txBody>
                </p:sp>
                <p:sp>
                  <p:nvSpPr>
                    <p:cNvPr id="42" name="TextBox 41">
                      <a:extLst>
                        <a:ext uri="{FF2B5EF4-FFF2-40B4-BE49-F238E27FC236}">
                          <a16:creationId xmlns:a16="http://schemas.microsoft.com/office/drawing/2014/main" id="{5AE14069-F2A4-8D48-A27B-2BA59B7BB89C}"/>
                        </a:ext>
                      </a:extLst>
                    </p:cNvPr>
                    <p:cNvSpPr txBox="1"/>
                    <p:nvPr/>
                  </p:nvSpPr>
                  <p:spPr>
                    <a:xfrm>
                      <a:off x="9921333" y="3902760"/>
                      <a:ext cx="689731" cy="369332"/>
                    </a:xfrm>
                    <a:prstGeom prst="rect">
                      <a:avLst/>
                    </a:prstGeom>
                    <a:noFill/>
                  </p:spPr>
                  <p:txBody>
                    <a:bodyPr wrap="square" rtlCol="0">
                      <a:spAutoFit/>
                    </a:bodyPr>
                    <a:lstStyle/>
                    <a:p>
                      <a:r>
                        <a:rPr lang="en-US" dirty="0">
                          <a:latin typeface="Century Gothic" panose="020B0502020202020204" pitchFamily="34" charset="0"/>
                        </a:rPr>
                        <a:t>985</a:t>
                      </a:r>
                    </a:p>
                  </p:txBody>
                </p:sp>
              </p:grpSp>
              <p:sp>
                <p:nvSpPr>
                  <p:cNvPr id="44" name="TextBox 43">
                    <a:extLst>
                      <a:ext uri="{FF2B5EF4-FFF2-40B4-BE49-F238E27FC236}">
                        <a16:creationId xmlns:a16="http://schemas.microsoft.com/office/drawing/2014/main" id="{A56E5845-DBEB-7443-B31A-58840087EBA0}"/>
                      </a:ext>
                    </a:extLst>
                  </p:cNvPr>
                  <p:cNvSpPr txBox="1"/>
                  <p:nvPr/>
                </p:nvSpPr>
                <p:spPr>
                  <a:xfrm>
                    <a:off x="6469620" y="4981232"/>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45" name="TextBox 44">
                    <a:extLst>
                      <a:ext uri="{FF2B5EF4-FFF2-40B4-BE49-F238E27FC236}">
                        <a16:creationId xmlns:a16="http://schemas.microsoft.com/office/drawing/2014/main" id="{9F9B0A82-0F48-8A41-8185-3B69FBB81ECB}"/>
                      </a:ext>
                    </a:extLst>
                  </p:cNvPr>
                  <p:cNvSpPr txBox="1"/>
                  <p:nvPr/>
                </p:nvSpPr>
                <p:spPr>
                  <a:xfrm>
                    <a:off x="7451563" y="4981232"/>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sp>
                <p:nvSpPr>
                  <p:cNvPr id="46" name="TextBox 45">
                    <a:extLst>
                      <a:ext uri="{FF2B5EF4-FFF2-40B4-BE49-F238E27FC236}">
                        <a16:creationId xmlns:a16="http://schemas.microsoft.com/office/drawing/2014/main" id="{0D4B3E93-681A-B64F-9FAA-6EA7714683E4}"/>
                      </a:ext>
                    </a:extLst>
                  </p:cNvPr>
                  <p:cNvSpPr txBox="1"/>
                  <p:nvPr/>
                </p:nvSpPr>
                <p:spPr>
                  <a:xfrm>
                    <a:off x="8757604" y="4981232"/>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47" name="TextBox 46">
                    <a:extLst>
                      <a:ext uri="{FF2B5EF4-FFF2-40B4-BE49-F238E27FC236}">
                        <a16:creationId xmlns:a16="http://schemas.microsoft.com/office/drawing/2014/main" id="{0A9E2CFD-EC54-F846-9CE1-7C505E4D4DDC}"/>
                      </a:ext>
                    </a:extLst>
                  </p:cNvPr>
                  <p:cNvSpPr txBox="1"/>
                  <p:nvPr/>
                </p:nvSpPr>
                <p:spPr>
                  <a:xfrm>
                    <a:off x="9766973" y="4981232"/>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sp>
                <p:nvSpPr>
                  <p:cNvPr id="48" name="TextBox 47">
                    <a:extLst>
                      <a:ext uri="{FF2B5EF4-FFF2-40B4-BE49-F238E27FC236}">
                        <a16:creationId xmlns:a16="http://schemas.microsoft.com/office/drawing/2014/main" id="{594F8D82-382C-FE4B-87DE-52EA2974A819}"/>
                      </a:ext>
                    </a:extLst>
                  </p:cNvPr>
                  <p:cNvSpPr txBox="1"/>
                  <p:nvPr/>
                </p:nvSpPr>
                <p:spPr>
                  <a:xfrm rot="16200000">
                    <a:off x="5830353" y="2102428"/>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49" name="TextBox 48">
                    <a:extLst>
                      <a:ext uri="{FF2B5EF4-FFF2-40B4-BE49-F238E27FC236}">
                        <a16:creationId xmlns:a16="http://schemas.microsoft.com/office/drawing/2014/main" id="{ED37C98B-7ABD-B346-A215-389EF068E08D}"/>
                      </a:ext>
                    </a:extLst>
                  </p:cNvPr>
                  <p:cNvSpPr txBox="1"/>
                  <p:nvPr/>
                </p:nvSpPr>
                <p:spPr>
                  <a:xfrm rot="16200000">
                    <a:off x="8144209" y="2102428"/>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50" name="TextBox 49">
                    <a:extLst>
                      <a:ext uri="{FF2B5EF4-FFF2-40B4-BE49-F238E27FC236}">
                        <a16:creationId xmlns:a16="http://schemas.microsoft.com/office/drawing/2014/main" id="{CBEE3814-E5B4-F145-AE1E-0363C9FBDC30}"/>
                      </a:ext>
                    </a:extLst>
                  </p:cNvPr>
                  <p:cNvSpPr txBox="1"/>
                  <p:nvPr/>
                </p:nvSpPr>
                <p:spPr>
                  <a:xfrm rot="16200000">
                    <a:off x="5830353" y="3848963"/>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sp>
                <p:nvSpPr>
                  <p:cNvPr id="51" name="TextBox 50">
                    <a:extLst>
                      <a:ext uri="{FF2B5EF4-FFF2-40B4-BE49-F238E27FC236}">
                        <a16:creationId xmlns:a16="http://schemas.microsoft.com/office/drawing/2014/main" id="{0972C3D5-5AD5-544D-95AA-82410361F048}"/>
                      </a:ext>
                    </a:extLst>
                  </p:cNvPr>
                  <p:cNvSpPr txBox="1"/>
                  <p:nvPr/>
                </p:nvSpPr>
                <p:spPr>
                  <a:xfrm rot="16200000">
                    <a:off x="8144209" y="3848962"/>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grpSp>
            <p:sp>
              <p:nvSpPr>
                <p:cNvPr id="53" name="TextBox 52">
                  <a:extLst>
                    <a:ext uri="{FF2B5EF4-FFF2-40B4-BE49-F238E27FC236}">
                      <a16:creationId xmlns:a16="http://schemas.microsoft.com/office/drawing/2014/main" id="{31248A99-6386-784E-9FF9-BA9649D56BD0}"/>
                    </a:ext>
                  </a:extLst>
                </p:cNvPr>
                <p:cNvSpPr txBox="1"/>
                <p:nvPr/>
              </p:nvSpPr>
              <p:spPr>
                <a:xfrm>
                  <a:off x="7950787" y="5299642"/>
                  <a:ext cx="1291145"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Observed</a:t>
                  </a:r>
                </a:p>
              </p:txBody>
            </p:sp>
            <p:sp>
              <p:nvSpPr>
                <p:cNvPr id="54" name="TextBox 53">
                  <a:extLst>
                    <a:ext uri="{FF2B5EF4-FFF2-40B4-BE49-F238E27FC236}">
                      <a16:creationId xmlns:a16="http://schemas.microsoft.com/office/drawing/2014/main" id="{D68D39B9-B689-1C40-A921-1DDACC6C1446}"/>
                    </a:ext>
                  </a:extLst>
                </p:cNvPr>
                <p:cNvSpPr txBox="1"/>
                <p:nvPr/>
              </p:nvSpPr>
              <p:spPr>
                <a:xfrm rot="16200000">
                  <a:off x="5320049" y="2852252"/>
                  <a:ext cx="1291145"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Predicted</a:t>
                  </a:r>
                </a:p>
              </p:txBody>
            </p:sp>
          </p:grpSp>
          <p:pic>
            <p:nvPicPr>
              <p:cNvPr id="60" name="Picture 59" descr="Shape&#10;&#10;Description automatically generated with medium confidence">
                <a:extLst>
                  <a:ext uri="{FF2B5EF4-FFF2-40B4-BE49-F238E27FC236}">
                    <a16:creationId xmlns:a16="http://schemas.microsoft.com/office/drawing/2014/main" id="{F2244FDE-26A7-4548-B0B1-C4B800DAB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3337" y="1413189"/>
                <a:ext cx="453030" cy="3659651"/>
              </a:xfrm>
              <a:prstGeom prst="rect">
                <a:avLst/>
              </a:prstGeom>
            </p:spPr>
          </p:pic>
          <p:sp>
            <p:nvSpPr>
              <p:cNvPr id="61" name="TextBox 60">
                <a:extLst>
                  <a:ext uri="{FF2B5EF4-FFF2-40B4-BE49-F238E27FC236}">
                    <a16:creationId xmlns:a16="http://schemas.microsoft.com/office/drawing/2014/main" id="{51EEB3FD-D3A1-4649-9EFF-BDE378882FE8}"/>
                  </a:ext>
                </a:extLst>
              </p:cNvPr>
              <p:cNvSpPr txBox="1"/>
              <p:nvPr/>
            </p:nvSpPr>
            <p:spPr>
              <a:xfrm>
                <a:off x="11189100" y="4787438"/>
                <a:ext cx="22651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62" name="TextBox 61">
                <a:extLst>
                  <a:ext uri="{FF2B5EF4-FFF2-40B4-BE49-F238E27FC236}">
                    <a16:creationId xmlns:a16="http://schemas.microsoft.com/office/drawing/2014/main" id="{F040716B-2410-A844-8279-C62EA8A74D7F}"/>
                  </a:ext>
                </a:extLst>
              </p:cNvPr>
              <p:cNvSpPr txBox="1"/>
              <p:nvPr/>
            </p:nvSpPr>
            <p:spPr>
              <a:xfrm>
                <a:off x="11090552" y="4134930"/>
                <a:ext cx="40343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a:t>
                </a:r>
              </a:p>
            </p:txBody>
          </p:sp>
          <p:sp>
            <p:nvSpPr>
              <p:cNvPr id="63" name="TextBox 62">
                <a:extLst>
                  <a:ext uri="{FF2B5EF4-FFF2-40B4-BE49-F238E27FC236}">
                    <a16:creationId xmlns:a16="http://schemas.microsoft.com/office/drawing/2014/main" id="{BE8F07F0-D1AD-214F-9535-A8DE259F626B}"/>
                  </a:ext>
                </a:extLst>
              </p:cNvPr>
              <p:cNvSpPr txBox="1"/>
              <p:nvPr/>
            </p:nvSpPr>
            <p:spPr>
              <a:xfrm>
                <a:off x="11090552" y="3448902"/>
                <a:ext cx="403435" cy="307776"/>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40</a:t>
                </a:r>
              </a:p>
            </p:txBody>
          </p:sp>
          <p:sp>
            <p:nvSpPr>
              <p:cNvPr id="64" name="TextBox 63">
                <a:extLst>
                  <a:ext uri="{FF2B5EF4-FFF2-40B4-BE49-F238E27FC236}">
                    <a16:creationId xmlns:a16="http://schemas.microsoft.com/office/drawing/2014/main" id="{F28870DF-A3F3-664A-9789-E8E5A573C47D}"/>
                  </a:ext>
                </a:extLst>
              </p:cNvPr>
              <p:cNvSpPr txBox="1"/>
              <p:nvPr/>
            </p:nvSpPr>
            <p:spPr>
              <a:xfrm>
                <a:off x="11090552" y="2762872"/>
                <a:ext cx="40343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60</a:t>
                </a:r>
              </a:p>
            </p:txBody>
          </p:sp>
          <p:sp>
            <p:nvSpPr>
              <p:cNvPr id="65" name="TextBox 64">
                <a:extLst>
                  <a:ext uri="{FF2B5EF4-FFF2-40B4-BE49-F238E27FC236}">
                    <a16:creationId xmlns:a16="http://schemas.microsoft.com/office/drawing/2014/main" id="{26BCC71E-EEF0-664E-A4A8-A0830F745482}"/>
                  </a:ext>
                </a:extLst>
              </p:cNvPr>
              <p:cNvSpPr txBox="1"/>
              <p:nvPr/>
            </p:nvSpPr>
            <p:spPr>
              <a:xfrm>
                <a:off x="11090552" y="2076843"/>
                <a:ext cx="40343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80</a:t>
                </a:r>
              </a:p>
            </p:txBody>
          </p:sp>
          <p:sp>
            <p:nvSpPr>
              <p:cNvPr id="66" name="TextBox 65">
                <a:extLst>
                  <a:ext uri="{FF2B5EF4-FFF2-40B4-BE49-F238E27FC236}">
                    <a16:creationId xmlns:a16="http://schemas.microsoft.com/office/drawing/2014/main" id="{134A5C68-15E9-E84F-BBBC-6BF83F1C5CAD}"/>
                  </a:ext>
                </a:extLst>
              </p:cNvPr>
              <p:cNvSpPr txBox="1"/>
              <p:nvPr/>
            </p:nvSpPr>
            <p:spPr>
              <a:xfrm>
                <a:off x="10970294" y="1390814"/>
                <a:ext cx="52369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100</a:t>
                </a:r>
              </a:p>
            </p:txBody>
          </p:sp>
        </p:grpSp>
        <p:sp>
          <p:nvSpPr>
            <p:cNvPr id="68" name="TextBox 67">
              <a:extLst>
                <a:ext uri="{FF2B5EF4-FFF2-40B4-BE49-F238E27FC236}">
                  <a16:creationId xmlns:a16="http://schemas.microsoft.com/office/drawing/2014/main" id="{6D1DA7EF-3E6E-9840-8A45-BF858D856BFA}"/>
                </a:ext>
              </a:extLst>
            </p:cNvPr>
            <p:cNvSpPr txBox="1"/>
            <p:nvPr/>
          </p:nvSpPr>
          <p:spPr>
            <a:xfrm>
              <a:off x="6712043" y="2717461"/>
              <a:ext cx="665019" cy="369332"/>
            </a:xfrm>
            <a:prstGeom prst="rect">
              <a:avLst/>
            </a:prstGeom>
            <a:noFill/>
          </p:spPr>
          <p:txBody>
            <a:bodyPr wrap="square" rtlCol="0">
              <a:spAutoFit/>
            </a:bodyPr>
            <a:lstStyle/>
            <a:p>
              <a:r>
                <a:rPr lang="en-US" dirty="0">
                  <a:latin typeface="Century Gothic" panose="020B0502020202020204" pitchFamily="34" charset="0"/>
                </a:rPr>
                <a:t>(TP)</a:t>
              </a:r>
            </a:p>
          </p:txBody>
        </p:sp>
        <p:sp>
          <p:nvSpPr>
            <p:cNvPr id="69" name="TextBox 68">
              <a:extLst>
                <a:ext uri="{FF2B5EF4-FFF2-40B4-BE49-F238E27FC236}">
                  <a16:creationId xmlns:a16="http://schemas.microsoft.com/office/drawing/2014/main" id="{D84FA82E-FA3A-124B-AC50-15E5EFE67650}"/>
                </a:ext>
              </a:extLst>
            </p:cNvPr>
            <p:cNvSpPr txBox="1"/>
            <p:nvPr/>
          </p:nvSpPr>
          <p:spPr>
            <a:xfrm>
              <a:off x="7624801" y="2717461"/>
              <a:ext cx="665019" cy="369332"/>
            </a:xfrm>
            <a:prstGeom prst="rect">
              <a:avLst/>
            </a:prstGeom>
            <a:noFill/>
          </p:spPr>
          <p:txBody>
            <a:bodyPr wrap="square" rtlCol="0">
              <a:spAutoFit/>
            </a:bodyPr>
            <a:lstStyle/>
            <a:p>
              <a:r>
                <a:rPr lang="en-US" dirty="0">
                  <a:latin typeface="Century Gothic" panose="020B0502020202020204" pitchFamily="34" charset="0"/>
                </a:rPr>
                <a:t>(FP)</a:t>
              </a:r>
            </a:p>
          </p:txBody>
        </p:sp>
        <p:sp>
          <p:nvSpPr>
            <p:cNvPr id="70" name="TextBox 69">
              <a:extLst>
                <a:ext uri="{FF2B5EF4-FFF2-40B4-BE49-F238E27FC236}">
                  <a16:creationId xmlns:a16="http://schemas.microsoft.com/office/drawing/2014/main" id="{E940CAFE-6A41-BA45-9A67-9BBDB76B8AF0}"/>
                </a:ext>
              </a:extLst>
            </p:cNvPr>
            <p:cNvSpPr txBox="1"/>
            <p:nvPr/>
          </p:nvSpPr>
          <p:spPr>
            <a:xfrm>
              <a:off x="6712043" y="4525973"/>
              <a:ext cx="665019" cy="369332"/>
            </a:xfrm>
            <a:prstGeom prst="rect">
              <a:avLst/>
            </a:prstGeom>
            <a:noFill/>
          </p:spPr>
          <p:txBody>
            <a:bodyPr wrap="square" rtlCol="0">
              <a:spAutoFit/>
            </a:bodyPr>
            <a:lstStyle/>
            <a:p>
              <a:r>
                <a:rPr lang="en-US" dirty="0">
                  <a:latin typeface="Century Gothic" panose="020B0502020202020204" pitchFamily="34" charset="0"/>
                </a:rPr>
                <a:t>(FN)</a:t>
              </a:r>
            </a:p>
          </p:txBody>
        </p:sp>
        <p:sp>
          <p:nvSpPr>
            <p:cNvPr id="71" name="TextBox 70">
              <a:extLst>
                <a:ext uri="{FF2B5EF4-FFF2-40B4-BE49-F238E27FC236}">
                  <a16:creationId xmlns:a16="http://schemas.microsoft.com/office/drawing/2014/main" id="{A3506AFB-7BBC-DD49-B4A3-876D865D0DAB}"/>
                </a:ext>
              </a:extLst>
            </p:cNvPr>
            <p:cNvSpPr txBox="1"/>
            <p:nvPr/>
          </p:nvSpPr>
          <p:spPr>
            <a:xfrm>
              <a:off x="7624801" y="4525973"/>
              <a:ext cx="665019" cy="369332"/>
            </a:xfrm>
            <a:prstGeom prst="rect">
              <a:avLst/>
            </a:prstGeom>
            <a:noFill/>
          </p:spPr>
          <p:txBody>
            <a:bodyPr wrap="square" rtlCol="0">
              <a:spAutoFit/>
            </a:bodyPr>
            <a:lstStyle/>
            <a:p>
              <a:r>
                <a:rPr lang="en-US" dirty="0">
                  <a:latin typeface="Century Gothic" panose="020B0502020202020204" pitchFamily="34" charset="0"/>
                </a:rPr>
                <a:t>(TN)</a:t>
              </a:r>
            </a:p>
          </p:txBody>
        </p:sp>
      </p:grpSp>
      <p:sp>
        <p:nvSpPr>
          <p:cNvPr id="72" name="Title 1">
            <a:extLst>
              <a:ext uri="{FF2B5EF4-FFF2-40B4-BE49-F238E27FC236}">
                <a16:creationId xmlns:a16="http://schemas.microsoft.com/office/drawing/2014/main" id="{08F32946-B3CD-9741-943F-77C7AC440668}"/>
              </a:ext>
            </a:extLst>
          </p:cNvPr>
          <p:cNvSpPr txBox="1">
            <a:spLocks/>
          </p:cNvSpPr>
          <p:nvPr/>
        </p:nvSpPr>
        <p:spPr>
          <a:xfrm>
            <a:off x="222737" y="272563"/>
            <a:ext cx="11812743"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Current Models</a:t>
            </a:r>
            <a:endParaRPr lang="en-US" sz="4000" b="1" dirty="0">
              <a:solidFill>
                <a:srgbClr val="55A976"/>
              </a:solidFill>
              <a:latin typeface="Century Gothic" panose="020F0302020204030204"/>
            </a:endParaRPr>
          </a:p>
        </p:txBody>
      </p:sp>
    </p:spTree>
    <p:extLst>
      <p:ext uri="{BB962C8B-B14F-4D97-AF65-F5344CB8AC3E}">
        <p14:creationId xmlns:p14="http://schemas.microsoft.com/office/powerpoint/2010/main" val="292603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F9C8550-B0B4-E249-A947-2ED1C298A0AD}"/>
              </a:ext>
            </a:extLst>
          </p:cNvPr>
          <p:cNvGrpSpPr/>
          <p:nvPr/>
        </p:nvGrpSpPr>
        <p:grpSpPr>
          <a:xfrm>
            <a:off x="476250" y="944823"/>
            <a:ext cx="11239500" cy="5626100"/>
            <a:chOff x="476250" y="944823"/>
            <a:chExt cx="11239500" cy="5626100"/>
          </a:xfrm>
        </p:grpSpPr>
        <p:pic>
          <p:nvPicPr>
            <p:cNvPr id="7" name="Picture 6" descr="Map&#10;&#10;Description automatically generated">
              <a:extLst>
                <a:ext uri="{FF2B5EF4-FFF2-40B4-BE49-F238E27FC236}">
                  <a16:creationId xmlns:a16="http://schemas.microsoft.com/office/drawing/2014/main" id="{73485883-9526-2E40-8C08-AC86A6802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944823"/>
              <a:ext cx="11239500" cy="5626100"/>
            </a:xfrm>
            <a:prstGeom prst="rect">
              <a:avLst/>
            </a:prstGeom>
          </p:spPr>
        </p:pic>
        <p:sp>
          <p:nvSpPr>
            <p:cNvPr id="14" name="Rectangle 13">
              <a:extLst>
                <a:ext uri="{FF2B5EF4-FFF2-40B4-BE49-F238E27FC236}">
                  <a16:creationId xmlns:a16="http://schemas.microsoft.com/office/drawing/2014/main" id="{B5444B87-B4B9-EE40-B1BF-2E73D4744EE1}"/>
                </a:ext>
              </a:extLst>
            </p:cNvPr>
            <p:cNvSpPr/>
            <p:nvPr/>
          </p:nvSpPr>
          <p:spPr>
            <a:xfrm>
              <a:off x="3284525" y="2918765"/>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7309226-F0CF-434F-9896-DF6C929E367B}"/>
                </a:ext>
              </a:extLst>
            </p:cNvPr>
            <p:cNvCxnSpPr>
              <a:cxnSpLocks/>
            </p:cNvCxnSpPr>
            <p:nvPr/>
          </p:nvCxnSpPr>
          <p:spPr>
            <a:xfrm flipV="1">
              <a:off x="4476902" y="1627826"/>
              <a:ext cx="2936742" cy="129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F6340-A6B3-9942-B070-4CDB72FF4D47}"/>
                </a:ext>
              </a:extLst>
            </p:cNvPr>
            <p:cNvCxnSpPr>
              <a:cxnSpLocks/>
            </p:cNvCxnSpPr>
            <p:nvPr/>
          </p:nvCxnSpPr>
          <p:spPr>
            <a:xfrm>
              <a:off x="4476902" y="3935578"/>
              <a:ext cx="2936742" cy="1462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Map&#10;&#10;Description automatically generated">
              <a:extLst>
                <a:ext uri="{FF2B5EF4-FFF2-40B4-BE49-F238E27FC236}">
                  <a16:creationId xmlns:a16="http://schemas.microsoft.com/office/drawing/2014/main" id="{F0C732D8-7357-1343-9605-DF2172ECE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644" y="1627826"/>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46" name="Oval 45">
              <a:extLst>
                <a:ext uri="{FF2B5EF4-FFF2-40B4-BE49-F238E27FC236}">
                  <a16:creationId xmlns:a16="http://schemas.microsoft.com/office/drawing/2014/main" id="{0D5A591D-1F31-4445-B512-EC412BB90EB1}"/>
                </a:ext>
              </a:extLst>
            </p:cNvPr>
            <p:cNvSpPr/>
            <p:nvPr/>
          </p:nvSpPr>
          <p:spPr>
            <a:xfrm>
              <a:off x="3914579" y="3326587"/>
              <a:ext cx="45720" cy="45720"/>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6710FD82-7141-8A45-8C4B-61174DB1A39B}"/>
                </a:ext>
              </a:extLst>
            </p:cNvPr>
            <p:cNvSpPr txBox="1"/>
            <p:nvPr/>
          </p:nvSpPr>
          <p:spPr>
            <a:xfrm>
              <a:off x="3538605" y="3061544"/>
              <a:ext cx="900327" cy="307777"/>
            </a:xfrm>
            <a:prstGeom prst="rect">
              <a:avLst/>
            </a:prstGeom>
            <a:noFill/>
          </p:spPr>
          <p:txBody>
            <a:bodyPr wrap="square" rtlCol="0">
              <a:spAutoFit/>
            </a:bodyPr>
            <a:lstStyle/>
            <a:p>
              <a:r>
                <a:rPr lang="en-US" sz="1400" dirty="0">
                  <a:latin typeface="Century Gothic" panose="020B0502020202020204" pitchFamily="34" charset="0"/>
                </a:rPr>
                <a:t>Missoula</a:t>
              </a:r>
            </a:p>
          </p:txBody>
        </p:sp>
      </p:grpSp>
      <p:sp>
        <p:nvSpPr>
          <p:cNvPr id="49" name="TextBox 48">
            <a:extLst>
              <a:ext uri="{FF2B5EF4-FFF2-40B4-BE49-F238E27FC236}">
                <a16:creationId xmlns:a16="http://schemas.microsoft.com/office/drawing/2014/main" id="{82AAB958-3AB8-2447-849A-36E8CD1A3965}"/>
              </a:ext>
            </a:extLst>
          </p:cNvPr>
          <p:cNvSpPr txBox="1"/>
          <p:nvPr/>
        </p:nvSpPr>
        <p:spPr>
          <a:xfrm>
            <a:off x="616226" y="5578110"/>
            <a:ext cx="23853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50" name="TextBox 49">
            <a:extLst>
              <a:ext uri="{FF2B5EF4-FFF2-40B4-BE49-F238E27FC236}">
                <a16:creationId xmlns:a16="http://schemas.microsoft.com/office/drawing/2014/main" id="{105E35FC-5574-0F47-8CA7-C2D56C549AA0}"/>
              </a:ext>
            </a:extLst>
          </p:cNvPr>
          <p:cNvSpPr txBox="1"/>
          <p:nvPr/>
        </p:nvSpPr>
        <p:spPr>
          <a:xfrm>
            <a:off x="1112281" y="5578110"/>
            <a:ext cx="39393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25</a:t>
            </a:r>
          </a:p>
        </p:txBody>
      </p:sp>
      <p:sp>
        <p:nvSpPr>
          <p:cNvPr id="51" name="TextBox 50">
            <a:extLst>
              <a:ext uri="{FF2B5EF4-FFF2-40B4-BE49-F238E27FC236}">
                <a16:creationId xmlns:a16="http://schemas.microsoft.com/office/drawing/2014/main" id="{17024C49-87BA-C047-BC8B-1B33E1DD5547}"/>
              </a:ext>
            </a:extLst>
          </p:cNvPr>
          <p:cNvSpPr txBox="1"/>
          <p:nvPr/>
        </p:nvSpPr>
        <p:spPr>
          <a:xfrm>
            <a:off x="2184634" y="5578110"/>
            <a:ext cx="89379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100 km</a:t>
            </a:r>
          </a:p>
        </p:txBody>
      </p:sp>
      <p:sp>
        <p:nvSpPr>
          <p:cNvPr id="53" name="TextBox 52">
            <a:extLst>
              <a:ext uri="{FF2B5EF4-FFF2-40B4-BE49-F238E27FC236}">
                <a16:creationId xmlns:a16="http://schemas.microsoft.com/office/drawing/2014/main" id="{B6BFD5FE-A4C0-B943-99F1-CF18C91BBD8B}"/>
              </a:ext>
            </a:extLst>
          </p:cNvPr>
          <p:cNvSpPr txBox="1"/>
          <p:nvPr/>
        </p:nvSpPr>
        <p:spPr>
          <a:xfrm>
            <a:off x="9665491" y="4808643"/>
            <a:ext cx="23853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54" name="TextBox 53">
            <a:extLst>
              <a:ext uri="{FF2B5EF4-FFF2-40B4-BE49-F238E27FC236}">
                <a16:creationId xmlns:a16="http://schemas.microsoft.com/office/drawing/2014/main" id="{084DC74A-445E-D244-ABFE-86D6CF99317D}"/>
              </a:ext>
            </a:extLst>
          </p:cNvPr>
          <p:cNvSpPr txBox="1"/>
          <p:nvPr/>
        </p:nvSpPr>
        <p:spPr>
          <a:xfrm>
            <a:off x="10322827" y="4808643"/>
            <a:ext cx="39393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55" name="TextBox 54">
            <a:extLst>
              <a:ext uri="{FF2B5EF4-FFF2-40B4-BE49-F238E27FC236}">
                <a16:creationId xmlns:a16="http://schemas.microsoft.com/office/drawing/2014/main" id="{6619AF48-661E-AF4F-A1F0-214CCC8ABB29}"/>
              </a:ext>
            </a:extLst>
          </p:cNvPr>
          <p:cNvSpPr txBox="1"/>
          <p:nvPr/>
        </p:nvSpPr>
        <p:spPr>
          <a:xfrm>
            <a:off x="10988776" y="4808643"/>
            <a:ext cx="80010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 km</a:t>
            </a:r>
          </a:p>
        </p:txBody>
      </p:sp>
      <p:pic>
        <p:nvPicPr>
          <p:cNvPr id="62" name="Picture 4" descr="A close up of a building&#10;&#10;Description automatically generated">
            <a:extLst>
              <a:ext uri="{FF2B5EF4-FFF2-40B4-BE49-F238E27FC236}">
                <a16:creationId xmlns:a16="http://schemas.microsoft.com/office/drawing/2014/main" id="{386430B5-693A-5948-935E-70381FAA31FA}"/>
              </a:ext>
            </a:extLst>
          </p:cNvPr>
          <p:cNvPicPr>
            <a:picLocks noChangeAspect="1"/>
          </p:cNvPicPr>
          <p:nvPr/>
        </p:nvPicPr>
        <p:blipFill>
          <a:blip r:embed="rId5"/>
          <a:stretch>
            <a:fillRect/>
          </a:stretch>
        </p:blipFill>
        <p:spPr>
          <a:xfrm>
            <a:off x="735495" y="1558806"/>
            <a:ext cx="492021" cy="484365"/>
          </a:xfrm>
          <a:prstGeom prst="rect">
            <a:avLst/>
          </a:prstGeom>
        </p:spPr>
      </p:pic>
      <p:sp>
        <p:nvSpPr>
          <p:cNvPr id="64" name="Title 1">
            <a:extLst>
              <a:ext uri="{FF2B5EF4-FFF2-40B4-BE49-F238E27FC236}">
                <a16:creationId xmlns:a16="http://schemas.microsoft.com/office/drawing/2014/main" id="{1421AFE4-08D9-4340-8A0B-72A3A3971C54}"/>
              </a:ext>
            </a:extLst>
          </p:cNvPr>
          <p:cNvSpPr txBox="1">
            <a:spLocks/>
          </p:cNvSpPr>
          <p:nvPr/>
        </p:nvSpPr>
        <p:spPr>
          <a:xfrm>
            <a:off x="222737" y="272563"/>
            <a:ext cx="11812743"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Current Models Probability Map</a:t>
            </a:r>
            <a:endParaRPr lang="en-US" sz="4000" b="1" dirty="0">
              <a:solidFill>
                <a:srgbClr val="55A976"/>
              </a:solidFill>
              <a:latin typeface="Century Gothic" panose="020F0302020204030204"/>
            </a:endParaRPr>
          </a:p>
        </p:txBody>
      </p:sp>
      <p:sp>
        <p:nvSpPr>
          <p:cNvPr id="52" name="TextBox 51">
            <a:extLst>
              <a:ext uri="{FF2B5EF4-FFF2-40B4-BE49-F238E27FC236}">
                <a16:creationId xmlns:a16="http://schemas.microsoft.com/office/drawing/2014/main" id="{1E4B4C5D-E2B5-9E41-91B7-016B63D19698}"/>
              </a:ext>
            </a:extLst>
          </p:cNvPr>
          <p:cNvSpPr txBox="1"/>
          <p:nvPr/>
        </p:nvSpPr>
        <p:spPr>
          <a:xfrm>
            <a:off x="9216479" y="5659870"/>
            <a:ext cx="292674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panose="020B0502020202020204" pitchFamily="34" charset="0"/>
              </a:rPr>
              <a:t>Spatial Reference</a:t>
            </a:r>
            <a:endParaRPr lang="en-US" sz="800" dirty="0">
              <a:solidFill>
                <a:schemeClr val="tx1">
                  <a:lumMod val="75000"/>
                  <a:lumOff val="25000"/>
                </a:schemeClr>
              </a:solidFill>
              <a:latin typeface="Century Gothic" panose="020B0502020202020204" pitchFamily="34" charset="0"/>
              <a:cs typeface="Calibri"/>
            </a:endParaRPr>
          </a:p>
          <a:p>
            <a:r>
              <a:rPr lang="en-US" sz="800" dirty="0">
                <a:solidFill>
                  <a:schemeClr val="tx1">
                    <a:lumMod val="75000"/>
                    <a:lumOff val="25000"/>
                  </a:schemeClr>
                </a:solidFill>
                <a:latin typeface="Century Gothic" panose="020B0502020202020204" pitchFamily="34" charset="0"/>
                <a:cs typeface="Calibri"/>
              </a:rPr>
              <a:t>Name: 1984 Web Mercator Auxiliary Sphere</a:t>
            </a:r>
          </a:p>
          <a:p>
            <a:r>
              <a:rPr lang="en-US" sz="800" dirty="0">
                <a:solidFill>
                  <a:schemeClr val="tx1">
                    <a:lumMod val="75000"/>
                    <a:lumOff val="25000"/>
                  </a:schemeClr>
                </a:solidFill>
                <a:latin typeface="Century Gothic" panose="020B0502020202020204" pitchFamily="34" charset="0"/>
                <a:cs typeface="Calibri"/>
              </a:rPr>
              <a:t>PCS: 1984 Web Mercator Auxiliary Sphere</a:t>
            </a:r>
            <a:endParaRPr lang="en-US" sz="800" dirty="0">
              <a:solidFill>
                <a:schemeClr val="tx1">
                  <a:lumMod val="75000"/>
                  <a:lumOff val="25000"/>
                </a:schemeClr>
              </a:solidFill>
              <a:latin typeface="Century Gothic" panose="020B0502020202020204" pitchFamily="34" charset="0"/>
              <a:ea typeface="+mn-lt"/>
              <a:cs typeface="+mn-lt"/>
            </a:endParaRPr>
          </a:p>
          <a:p>
            <a:endParaRPr lang="en-US" sz="800" dirty="0">
              <a:latin typeface="Century Gothic"/>
              <a:cs typeface="Calibri"/>
            </a:endParaRPr>
          </a:p>
          <a:p>
            <a:endParaRPr lang="en-US" dirty="0">
              <a:cs typeface="Calibri"/>
            </a:endParaRPr>
          </a:p>
        </p:txBody>
      </p:sp>
      <p:sp>
        <p:nvSpPr>
          <p:cNvPr id="56" name="TextBox 55">
            <a:extLst>
              <a:ext uri="{FF2B5EF4-FFF2-40B4-BE49-F238E27FC236}">
                <a16:creationId xmlns:a16="http://schemas.microsoft.com/office/drawing/2014/main" id="{C756881F-6940-634B-9C11-4CEE2CF612FD}"/>
              </a:ext>
            </a:extLst>
          </p:cNvPr>
          <p:cNvSpPr txBox="1"/>
          <p:nvPr/>
        </p:nvSpPr>
        <p:spPr>
          <a:xfrm>
            <a:off x="801492" y="1976770"/>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2" name="Group 1"/>
          <p:cNvGrpSpPr/>
          <p:nvPr/>
        </p:nvGrpSpPr>
        <p:grpSpPr>
          <a:xfrm>
            <a:off x="2905419" y="5572047"/>
            <a:ext cx="3404989" cy="1024647"/>
            <a:chOff x="2998019" y="6051982"/>
            <a:chExt cx="3404989" cy="1024647"/>
          </a:xfrm>
        </p:grpSpPr>
        <p:sp>
          <p:nvSpPr>
            <p:cNvPr id="58" name="Rectangle 57">
              <a:extLst>
                <a:ext uri="{FF2B5EF4-FFF2-40B4-BE49-F238E27FC236}">
                  <a16:creationId xmlns:a16="http://schemas.microsoft.com/office/drawing/2014/main" id="{5A4D882B-8FB8-BF44-973C-686B07B43FC5}"/>
                </a:ext>
              </a:extLst>
            </p:cNvPr>
            <p:cNvSpPr/>
            <p:nvPr/>
          </p:nvSpPr>
          <p:spPr>
            <a:xfrm>
              <a:off x="3073687" y="6103164"/>
              <a:ext cx="323697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p:cNvGrpSpPr/>
            <p:nvPr/>
          </p:nvGrpSpPr>
          <p:grpSpPr>
            <a:xfrm>
              <a:off x="3244367" y="6412535"/>
              <a:ext cx="1454008" cy="310896"/>
              <a:chOff x="8496826" y="5849096"/>
              <a:chExt cx="1454008" cy="310896"/>
            </a:xfrm>
          </p:grpSpPr>
          <p:sp>
            <p:nvSpPr>
              <p:cNvPr id="60" name="Rectangle 59">
                <a:extLst>
                  <a:ext uri="{FF2B5EF4-FFF2-40B4-BE49-F238E27FC236}">
                    <a16:creationId xmlns:a16="http://schemas.microsoft.com/office/drawing/2014/main" id="{C81084A3-9F80-3B4B-80E2-67BBFE13BEF0}"/>
                  </a:ext>
                </a:extLst>
              </p:cNvPr>
              <p:cNvSpPr/>
              <p:nvPr/>
            </p:nvSpPr>
            <p:spPr>
              <a:xfrm>
                <a:off x="8496826" y="5958824"/>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BE7862DE-A149-3F47-A67C-0F6E84DA4AB6}"/>
                  </a:ext>
                </a:extLst>
              </p:cNvPr>
              <p:cNvSpPr txBox="1"/>
              <p:nvPr/>
            </p:nvSpPr>
            <p:spPr>
              <a:xfrm>
                <a:off x="8723275" y="5849096"/>
                <a:ext cx="1227559" cy="310896"/>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0.040 - 0.137</a:t>
                </a:r>
              </a:p>
            </p:txBody>
          </p:sp>
        </p:grpSp>
        <p:grpSp>
          <p:nvGrpSpPr>
            <p:cNvPr id="63" name="Group 62"/>
            <p:cNvGrpSpPr/>
            <p:nvPr/>
          </p:nvGrpSpPr>
          <p:grpSpPr>
            <a:xfrm>
              <a:off x="4845105" y="6419198"/>
              <a:ext cx="1461092" cy="307777"/>
              <a:chOff x="10068176" y="5739025"/>
              <a:chExt cx="1461092" cy="307777"/>
            </a:xfrm>
          </p:grpSpPr>
          <p:sp>
            <p:nvSpPr>
              <p:cNvPr id="65" name="Rectangle 64">
                <a:extLst>
                  <a:ext uri="{FF2B5EF4-FFF2-40B4-BE49-F238E27FC236}">
                    <a16:creationId xmlns:a16="http://schemas.microsoft.com/office/drawing/2014/main" id="{E5DBF4D5-7A77-9F4E-B389-DE064D6FCBC1}"/>
                  </a:ext>
                </a:extLst>
              </p:cNvPr>
              <p:cNvSpPr/>
              <p:nvPr/>
            </p:nvSpPr>
            <p:spPr>
              <a:xfrm>
                <a:off x="10068176" y="5847193"/>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1086B36-C844-2D4F-8A83-1A9CD8AA6174}"/>
                  </a:ext>
                </a:extLst>
              </p:cNvPr>
              <p:cNvSpPr txBox="1"/>
              <p:nvPr/>
            </p:nvSpPr>
            <p:spPr>
              <a:xfrm>
                <a:off x="10282850" y="5739025"/>
                <a:ext cx="124641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0.640 - 0.823</a:t>
                </a:r>
              </a:p>
            </p:txBody>
          </p:sp>
        </p:grpSp>
        <p:grpSp>
          <p:nvGrpSpPr>
            <p:cNvPr id="67" name="Group 66"/>
            <p:cNvGrpSpPr/>
            <p:nvPr/>
          </p:nvGrpSpPr>
          <p:grpSpPr>
            <a:xfrm>
              <a:off x="3244367" y="6597675"/>
              <a:ext cx="3061830" cy="307777"/>
              <a:chOff x="8406680" y="5769761"/>
              <a:chExt cx="3061830" cy="307777"/>
            </a:xfrm>
          </p:grpSpPr>
          <p:grpSp>
            <p:nvGrpSpPr>
              <p:cNvPr id="68" name="Group 67"/>
              <p:cNvGrpSpPr/>
              <p:nvPr/>
            </p:nvGrpSpPr>
            <p:grpSpPr>
              <a:xfrm>
                <a:off x="8406680" y="5769761"/>
                <a:ext cx="1519373" cy="307777"/>
                <a:chOff x="9990546" y="5117389"/>
                <a:chExt cx="1519373" cy="307777"/>
              </a:xfrm>
            </p:grpSpPr>
            <p:sp>
              <p:nvSpPr>
                <p:cNvPr id="72" name="Rectangle 71">
                  <a:extLst>
                    <a:ext uri="{FF2B5EF4-FFF2-40B4-BE49-F238E27FC236}">
                      <a16:creationId xmlns:a16="http://schemas.microsoft.com/office/drawing/2014/main" id="{3AA4C923-DCBF-E84C-8A22-46334B03F23B}"/>
                    </a:ext>
                  </a:extLst>
                </p:cNvPr>
                <p:cNvSpPr/>
                <p:nvPr/>
              </p:nvSpPr>
              <p:spPr>
                <a:xfrm>
                  <a:off x="9990546" y="5225557"/>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AE3155FA-4F75-4745-8826-FA3C117696DE}"/>
                    </a:ext>
                  </a:extLst>
                </p:cNvPr>
                <p:cNvSpPr txBox="1"/>
                <p:nvPr/>
              </p:nvSpPr>
              <p:spPr>
                <a:xfrm>
                  <a:off x="10216995" y="5117389"/>
                  <a:ext cx="129292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0.138 - 0.286</a:t>
                  </a:r>
                </a:p>
              </p:txBody>
            </p:sp>
          </p:grpSp>
          <p:grpSp>
            <p:nvGrpSpPr>
              <p:cNvPr id="69" name="Group 68"/>
              <p:cNvGrpSpPr/>
              <p:nvPr/>
            </p:nvGrpSpPr>
            <p:grpSpPr>
              <a:xfrm>
                <a:off x="10007418" y="5769761"/>
                <a:ext cx="1461092" cy="307777"/>
                <a:chOff x="10012756" y="5942590"/>
                <a:chExt cx="1461092" cy="307777"/>
              </a:xfrm>
            </p:grpSpPr>
            <p:sp>
              <p:nvSpPr>
                <p:cNvPr id="70" name="Rectangle 69">
                  <a:extLst>
                    <a:ext uri="{FF2B5EF4-FFF2-40B4-BE49-F238E27FC236}">
                      <a16:creationId xmlns:a16="http://schemas.microsoft.com/office/drawing/2014/main" id="{9B1E9CEE-C8DE-EA45-B8EE-C504A9993658}"/>
                    </a:ext>
                  </a:extLst>
                </p:cNvPr>
                <p:cNvSpPr/>
                <p:nvPr/>
              </p:nvSpPr>
              <p:spPr>
                <a:xfrm>
                  <a:off x="10012756" y="6050758"/>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ACBEFEC2-3D3C-C44A-8D06-4D09E840AAE3}"/>
                    </a:ext>
                  </a:extLst>
                </p:cNvPr>
                <p:cNvSpPr txBox="1"/>
                <p:nvPr/>
              </p:nvSpPr>
              <p:spPr>
                <a:xfrm>
                  <a:off x="10227430" y="5942590"/>
                  <a:ext cx="124641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0.824 - 1.000</a:t>
                  </a:r>
                </a:p>
              </p:txBody>
            </p:sp>
          </p:grpSp>
        </p:grpSp>
        <p:grpSp>
          <p:nvGrpSpPr>
            <p:cNvPr id="74" name="Group 73"/>
            <p:cNvGrpSpPr/>
            <p:nvPr/>
          </p:nvGrpSpPr>
          <p:grpSpPr>
            <a:xfrm>
              <a:off x="3244367" y="6768852"/>
              <a:ext cx="2989041" cy="307777"/>
              <a:chOff x="8406680" y="5974639"/>
              <a:chExt cx="2989041" cy="307777"/>
            </a:xfrm>
          </p:grpSpPr>
          <p:sp>
            <p:nvSpPr>
              <p:cNvPr id="75" name="TextBox 74">
                <a:extLst>
                  <a:ext uri="{FF2B5EF4-FFF2-40B4-BE49-F238E27FC236}">
                    <a16:creationId xmlns:a16="http://schemas.microsoft.com/office/drawing/2014/main" id="{6832ED0E-6C4F-A641-99EC-E71E4A6512A0}"/>
                  </a:ext>
                </a:extLst>
              </p:cNvPr>
              <p:cNvSpPr txBox="1"/>
              <p:nvPr/>
            </p:nvSpPr>
            <p:spPr>
              <a:xfrm>
                <a:off x="10222092" y="5982333"/>
                <a:ext cx="1173629" cy="292388"/>
              </a:xfrm>
              <a:prstGeom prst="rect">
                <a:avLst/>
              </a:prstGeom>
              <a:noFill/>
            </p:spPr>
            <p:txBody>
              <a:bodyPr wrap="square" rtlCol="0">
                <a:spAutoFit/>
              </a:bodyPr>
              <a:lstStyle/>
              <a:p>
                <a:r>
                  <a:rPr lang="en-US" sz="1300" dirty="0">
                    <a:solidFill>
                      <a:schemeClr val="tx1">
                        <a:lumMod val="75000"/>
                        <a:lumOff val="25000"/>
                      </a:schemeClr>
                    </a:solidFill>
                    <a:latin typeface="Century Gothic" panose="020B0502020202020204" pitchFamily="34" charset="0"/>
                  </a:rPr>
                  <a:t>Study Area</a:t>
                </a:r>
              </a:p>
            </p:txBody>
          </p:sp>
          <p:grpSp>
            <p:nvGrpSpPr>
              <p:cNvPr id="76" name="Group 75"/>
              <p:cNvGrpSpPr/>
              <p:nvPr/>
            </p:nvGrpSpPr>
            <p:grpSpPr>
              <a:xfrm>
                <a:off x="8406680" y="5974639"/>
                <a:ext cx="1458915" cy="307777"/>
                <a:chOff x="9990546" y="5332070"/>
                <a:chExt cx="1458915" cy="307777"/>
              </a:xfrm>
            </p:grpSpPr>
            <p:sp>
              <p:nvSpPr>
                <p:cNvPr id="78" name="Rectangle 77">
                  <a:extLst>
                    <a:ext uri="{FF2B5EF4-FFF2-40B4-BE49-F238E27FC236}">
                      <a16:creationId xmlns:a16="http://schemas.microsoft.com/office/drawing/2014/main" id="{FB9C63B5-1CA1-674D-B605-4BF2974E4571}"/>
                    </a:ext>
                  </a:extLst>
                </p:cNvPr>
                <p:cNvSpPr/>
                <p:nvPr/>
              </p:nvSpPr>
              <p:spPr>
                <a:xfrm>
                  <a:off x="9990546" y="5440238"/>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8A558568-2516-6442-BC70-12E1E4BC1A2D}"/>
                    </a:ext>
                  </a:extLst>
                </p:cNvPr>
                <p:cNvSpPr txBox="1"/>
                <p:nvPr/>
              </p:nvSpPr>
              <p:spPr>
                <a:xfrm>
                  <a:off x="10216995" y="5332070"/>
                  <a:ext cx="123246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0.287 - 0.466</a:t>
                  </a:r>
                </a:p>
              </p:txBody>
            </p:sp>
          </p:grpSp>
          <p:sp>
            <p:nvSpPr>
              <p:cNvPr id="77" name="Rectangle 76">
                <a:extLst>
                  <a:ext uri="{FF2B5EF4-FFF2-40B4-BE49-F238E27FC236}">
                    <a16:creationId xmlns:a16="http://schemas.microsoft.com/office/drawing/2014/main" id="{9EAFF3BF-124B-0B4C-8E6A-29B907627166}"/>
                  </a:ext>
                </a:extLst>
              </p:cNvPr>
              <p:cNvSpPr/>
              <p:nvPr/>
            </p:nvSpPr>
            <p:spPr>
              <a:xfrm>
                <a:off x="10007418" y="6082807"/>
                <a:ext cx="242289" cy="914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TextBox 79">
              <a:extLst>
                <a:ext uri="{FF2B5EF4-FFF2-40B4-BE49-F238E27FC236}">
                  <a16:creationId xmlns:a16="http://schemas.microsoft.com/office/drawing/2014/main" id="{D266BEF2-F41A-4E47-A3C2-5DB2F1DA73FC}"/>
                </a:ext>
              </a:extLst>
            </p:cNvPr>
            <p:cNvSpPr txBox="1"/>
            <p:nvPr/>
          </p:nvSpPr>
          <p:spPr>
            <a:xfrm>
              <a:off x="2998019" y="6051982"/>
              <a:ext cx="1808048"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Habitat Probability</a:t>
              </a:r>
            </a:p>
          </p:txBody>
        </p:sp>
        <p:grpSp>
          <p:nvGrpSpPr>
            <p:cNvPr id="81" name="Group 80"/>
            <p:cNvGrpSpPr/>
            <p:nvPr/>
          </p:nvGrpSpPr>
          <p:grpSpPr>
            <a:xfrm>
              <a:off x="3244367" y="6235455"/>
              <a:ext cx="3158641" cy="313099"/>
              <a:chOff x="8406680" y="5361744"/>
              <a:chExt cx="3158641" cy="313099"/>
            </a:xfrm>
          </p:grpSpPr>
          <p:grpSp>
            <p:nvGrpSpPr>
              <p:cNvPr id="82" name="Group 81"/>
              <p:cNvGrpSpPr/>
              <p:nvPr/>
            </p:nvGrpSpPr>
            <p:grpSpPr>
              <a:xfrm>
                <a:off x="8406680" y="5363947"/>
                <a:ext cx="1454008" cy="310896"/>
                <a:chOff x="8449058" y="5396961"/>
                <a:chExt cx="1454008" cy="310896"/>
              </a:xfrm>
            </p:grpSpPr>
            <p:sp>
              <p:nvSpPr>
                <p:cNvPr id="86" name="Rectangle 85">
                  <a:extLst>
                    <a:ext uri="{FF2B5EF4-FFF2-40B4-BE49-F238E27FC236}">
                      <a16:creationId xmlns:a16="http://schemas.microsoft.com/office/drawing/2014/main" id="{C78F6336-572E-4847-951D-8B3B34D91136}"/>
                    </a:ext>
                  </a:extLst>
                </p:cNvPr>
                <p:cNvSpPr/>
                <p:nvPr/>
              </p:nvSpPr>
              <p:spPr>
                <a:xfrm>
                  <a:off x="8449058" y="5506689"/>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19E5193-AE0C-3A4E-B657-27CD5CAA737A}"/>
                    </a:ext>
                  </a:extLst>
                </p:cNvPr>
                <p:cNvSpPr txBox="1"/>
                <p:nvPr/>
              </p:nvSpPr>
              <p:spPr>
                <a:xfrm>
                  <a:off x="8675507" y="5396961"/>
                  <a:ext cx="1227559" cy="310896"/>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0.000 - 0.039</a:t>
                  </a:r>
                </a:p>
              </p:txBody>
            </p:sp>
          </p:grpSp>
          <p:grpSp>
            <p:nvGrpSpPr>
              <p:cNvPr id="83" name="Group 82"/>
              <p:cNvGrpSpPr/>
              <p:nvPr/>
            </p:nvGrpSpPr>
            <p:grpSpPr>
              <a:xfrm>
                <a:off x="10007418" y="5361744"/>
                <a:ext cx="1557903" cy="307777"/>
                <a:chOff x="10012756" y="5540251"/>
                <a:chExt cx="1557903" cy="307777"/>
              </a:xfrm>
            </p:grpSpPr>
            <p:sp>
              <p:nvSpPr>
                <p:cNvPr id="84" name="Rectangle 83">
                  <a:extLst>
                    <a:ext uri="{FF2B5EF4-FFF2-40B4-BE49-F238E27FC236}">
                      <a16:creationId xmlns:a16="http://schemas.microsoft.com/office/drawing/2014/main" id="{0CA9FC01-2F8A-4E4C-A997-BB71874EED97}"/>
                    </a:ext>
                  </a:extLst>
                </p:cNvPr>
                <p:cNvSpPr/>
                <p:nvPr/>
              </p:nvSpPr>
              <p:spPr>
                <a:xfrm>
                  <a:off x="10012756" y="5648419"/>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AF6F21AE-3E2B-F04A-B20A-ABBEC2931438}"/>
                    </a:ext>
                  </a:extLst>
                </p:cNvPr>
                <p:cNvSpPr txBox="1"/>
                <p:nvPr/>
              </p:nvSpPr>
              <p:spPr>
                <a:xfrm>
                  <a:off x="10227430" y="5540251"/>
                  <a:ext cx="134322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0.467 – 0.639</a:t>
                  </a:r>
                </a:p>
              </p:txBody>
            </p:sp>
          </p:grpSp>
        </p:grpSp>
      </p:grpSp>
    </p:spTree>
    <p:extLst>
      <p:ext uri="{BB962C8B-B14F-4D97-AF65-F5344CB8AC3E}">
        <p14:creationId xmlns:p14="http://schemas.microsoft.com/office/powerpoint/2010/main" val="1918028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BC57E4-7E00-3540-B0EE-1B406585602E}"/>
              </a:ext>
            </a:extLst>
          </p:cNvPr>
          <p:cNvSpPr txBox="1">
            <a:spLocks/>
          </p:cNvSpPr>
          <p:nvPr/>
        </p:nvSpPr>
        <p:spPr>
          <a:xfrm>
            <a:off x="222737" y="272563"/>
            <a:ext cx="11812743"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Survey Site Feasibility Maps</a:t>
            </a:r>
            <a:endParaRPr lang="en-US" sz="4000" b="1" dirty="0">
              <a:solidFill>
                <a:srgbClr val="55A976"/>
              </a:solidFill>
              <a:latin typeface="Century Gothic" panose="020F0302020204030204"/>
            </a:endParaRPr>
          </a:p>
        </p:txBody>
      </p:sp>
      <p:grpSp>
        <p:nvGrpSpPr>
          <p:cNvPr id="56" name="Group 55">
            <a:extLst>
              <a:ext uri="{FF2B5EF4-FFF2-40B4-BE49-F238E27FC236}">
                <a16:creationId xmlns:a16="http://schemas.microsoft.com/office/drawing/2014/main" id="{F34F7697-6FC2-2741-B999-6DE560990302}"/>
              </a:ext>
            </a:extLst>
          </p:cNvPr>
          <p:cNvGrpSpPr/>
          <p:nvPr/>
        </p:nvGrpSpPr>
        <p:grpSpPr>
          <a:xfrm>
            <a:off x="222737" y="884714"/>
            <a:ext cx="11106975" cy="4833815"/>
            <a:chOff x="224287" y="1077429"/>
            <a:chExt cx="11106975" cy="4833815"/>
          </a:xfrm>
        </p:grpSpPr>
        <p:pic>
          <p:nvPicPr>
            <p:cNvPr id="7" name="Picture 7" descr="Map&#10;&#10;Description automatically generated">
              <a:extLst>
                <a:ext uri="{FF2B5EF4-FFF2-40B4-BE49-F238E27FC236}">
                  <a16:creationId xmlns:a16="http://schemas.microsoft.com/office/drawing/2014/main" id="{CAA48B56-9DF2-424B-84CB-E7498AC90D40}"/>
                </a:ext>
              </a:extLst>
            </p:cNvPr>
            <p:cNvPicPr>
              <a:picLocks noChangeAspect="1"/>
            </p:cNvPicPr>
            <p:nvPr/>
          </p:nvPicPr>
          <p:blipFill>
            <a:blip r:embed="rId3"/>
            <a:stretch>
              <a:fillRect/>
            </a:stretch>
          </p:blipFill>
          <p:spPr>
            <a:xfrm>
              <a:off x="224287" y="1077429"/>
              <a:ext cx="5446144" cy="4257443"/>
            </a:xfrm>
            <a:prstGeom prst="rect">
              <a:avLst/>
            </a:prstGeom>
          </p:spPr>
        </p:pic>
        <p:sp>
          <p:nvSpPr>
            <p:cNvPr id="5" name="Rectangle 4">
              <a:extLst>
                <a:ext uri="{FF2B5EF4-FFF2-40B4-BE49-F238E27FC236}">
                  <a16:creationId xmlns:a16="http://schemas.microsoft.com/office/drawing/2014/main" id="{D7E269FC-01D3-46BC-BB72-25135DC41582}"/>
                </a:ext>
              </a:extLst>
            </p:cNvPr>
            <p:cNvSpPr/>
            <p:nvPr/>
          </p:nvSpPr>
          <p:spPr>
            <a:xfrm>
              <a:off x="2073215" y="1534064"/>
              <a:ext cx="690113" cy="675735"/>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6196EEDB-A48C-4EF2-BA43-98E885F25474}"/>
                </a:ext>
              </a:extLst>
            </p:cNvPr>
            <p:cNvCxnSpPr>
              <a:cxnSpLocks/>
            </p:cNvCxnSpPr>
            <p:nvPr/>
          </p:nvCxnSpPr>
          <p:spPr>
            <a:xfrm flipV="1">
              <a:off x="2753167" y="1289046"/>
              <a:ext cx="3831336" cy="24688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5DE913F-3FE1-4A57-A086-C09056170D6E}"/>
                </a:ext>
              </a:extLst>
            </p:cNvPr>
            <p:cNvCxnSpPr>
              <a:cxnSpLocks/>
            </p:cNvCxnSpPr>
            <p:nvPr/>
          </p:nvCxnSpPr>
          <p:spPr>
            <a:xfrm>
              <a:off x="2763328" y="2209799"/>
              <a:ext cx="3747540" cy="286768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D13D2E7-B84D-2F45-9F92-2E687BC42E4E}"/>
                </a:ext>
              </a:extLst>
            </p:cNvPr>
            <p:cNvGrpSpPr/>
            <p:nvPr/>
          </p:nvGrpSpPr>
          <p:grpSpPr>
            <a:xfrm>
              <a:off x="6391274" y="1268726"/>
              <a:ext cx="4939988" cy="4642518"/>
              <a:chOff x="6391274" y="1268726"/>
              <a:chExt cx="4939988" cy="4642518"/>
            </a:xfrm>
          </p:grpSpPr>
          <p:grpSp>
            <p:nvGrpSpPr>
              <p:cNvPr id="18" name="Group 17">
                <a:extLst>
                  <a:ext uri="{FF2B5EF4-FFF2-40B4-BE49-F238E27FC236}">
                    <a16:creationId xmlns:a16="http://schemas.microsoft.com/office/drawing/2014/main" id="{1B6F3C07-130B-C14F-813D-352491B0C78E}"/>
                  </a:ext>
                </a:extLst>
              </p:cNvPr>
              <p:cNvGrpSpPr/>
              <p:nvPr/>
            </p:nvGrpSpPr>
            <p:grpSpPr>
              <a:xfrm>
                <a:off x="6391274" y="1268726"/>
                <a:ext cx="4939988" cy="4642518"/>
                <a:chOff x="6391274" y="1268726"/>
                <a:chExt cx="4939988" cy="4642518"/>
              </a:xfrm>
            </p:grpSpPr>
            <p:pic>
              <p:nvPicPr>
                <p:cNvPr id="10" name="Picture 10" descr="Map&#10;&#10;Description automatically generated">
                  <a:extLst>
                    <a:ext uri="{FF2B5EF4-FFF2-40B4-BE49-F238E27FC236}">
                      <a16:creationId xmlns:a16="http://schemas.microsoft.com/office/drawing/2014/main" id="{BF18767C-2C4D-456F-9A22-20E70CB4DBCD}"/>
                    </a:ext>
                  </a:extLst>
                </p:cNvPr>
                <p:cNvPicPr>
                  <a:picLocks noChangeAspect="1"/>
                </p:cNvPicPr>
                <p:nvPr/>
              </p:nvPicPr>
              <p:blipFill>
                <a:blip r:embed="rId4"/>
                <a:stretch>
                  <a:fillRect/>
                </a:stretch>
              </p:blipFill>
              <p:spPr>
                <a:xfrm>
                  <a:off x="6516710" y="1268726"/>
                  <a:ext cx="4814552" cy="4642518"/>
                </a:xfrm>
                <a:prstGeom prst="rect">
                  <a:avLst/>
                </a:prstGeom>
              </p:spPr>
            </p:pic>
            <p:sp>
              <p:nvSpPr>
                <p:cNvPr id="13" name="TextBox 12">
                  <a:extLst>
                    <a:ext uri="{FF2B5EF4-FFF2-40B4-BE49-F238E27FC236}">
                      <a16:creationId xmlns:a16="http://schemas.microsoft.com/office/drawing/2014/main" id="{C45AA320-F1D2-4B13-BD4C-86135FC8B9CA}"/>
                    </a:ext>
                  </a:extLst>
                </p:cNvPr>
                <p:cNvSpPr txBox="1"/>
                <p:nvPr/>
              </p:nvSpPr>
              <p:spPr>
                <a:xfrm>
                  <a:off x="7035218" y="5124852"/>
                  <a:ext cx="4893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rPr>
                    <a:t>2.5</a:t>
                  </a:r>
                  <a:endParaRPr lang="en-US" sz="1400" dirty="0">
                    <a:solidFill>
                      <a:schemeClr val="tx1">
                        <a:lumMod val="75000"/>
                        <a:lumOff val="25000"/>
                      </a:schemeClr>
                    </a:solidFill>
                    <a:latin typeface="Century Gothic" panose="020B0502020202020204" pitchFamily="34" charset="0"/>
                    <a:cs typeface="Calibri"/>
                  </a:endParaRPr>
                </a:p>
              </p:txBody>
            </p:sp>
            <p:sp>
              <p:nvSpPr>
                <p:cNvPr id="14" name="TextBox 13">
                  <a:extLst>
                    <a:ext uri="{FF2B5EF4-FFF2-40B4-BE49-F238E27FC236}">
                      <a16:creationId xmlns:a16="http://schemas.microsoft.com/office/drawing/2014/main" id="{C6521EA1-9265-46C1-82FC-D3A06A6BDF1A}"/>
                    </a:ext>
                  </a:extLst>
                </p:cNvPr>
                <p:cNvSpPr txBox="1"/>
                <p:nvPr/>
              </p:nvSpPr>
              <p:spPr>
                <a:xfrm>
                  <a:off x="7679162" y="5124852"/>
                  <a:ext cx="4893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rPr>
                    <a:t>5</a:t>
                  </a:r>
                  <a:endParaRPr lang="en-US" dirty="0">
                    <a:solidFill>
                      <a:schemeClr val="tx1">
                        <a:lumMod val="75000"/>
                        <a:lumOff val="2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C940383D-289D-4448-BF69-F7A2DDD1D9B9}"/>
                    </a:ext>
                  </a:extLst>
                </p:cNvPr>
                <p:cNvSpPr txBox="1"/>
                <p:nvPr/>
              </p:nvSpPr>
              <p:spPr>
                <a:xfrm>
                  <a:off x="8398232" y="5124852"/>
                  <a:ext cx="4893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rPr>
                    <a:t>7.5</a:t>
                  </a:r>
                  <a:endParaRPr lang="en-US" sz="1400" dirty="0">
                    <a:solidFill>
                      <a:schemeClr val="tx1">
                        <a:lumMod val="75000"/>
                        <a:lumOff val="25000"/>
                      </a:schemeClr>
                    </a:solidFill>
                    <a:latin typeface="Century Gothic" panose="020B0502020202020204" pitchFamily="34" charset="0"/>
                    <a:cs typeface="Calibri"/>
                  </a:endParaRPr>
                </a:p>
              </p:txBody>
            </p:sp>
            <p:sp>
              <p:nvSpPr>
                <p:cNvPr id="16" name="TextBox 15">
                  <a:extLst>
                    <a:ext uri="{FF2B5EF4-FFF2-40B4-BE49-F238E27FC236}">
                      <a16:creationId xmlns:a16="http://schemas.microsoft.com/office/drawing/2014/main" id="{CD3FF1B0-43D7-4059-B02F-11487770ED49}"/>
                    </a:ext>
                  </a:extLst>
                </p:cNvPr>
                <p:cNvSpPr txBox="1"/>
                <p:nvPr/>
              </p:nvSpPr>
              <p:spPr>
                <a:xfrm>
                  <a:off x="9042175" y="5124852"/>
                  <a:ext cx="6917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rPr>
                    <a:t>10 km </a:t>
                  </a:r>
                  <a:endParaRPr lang="en-US" dirty="0">
                    <a:solidFill>
                      <a:schemeClr val="tx1">
                        <a:lumMod val="75000"/>
                        <a:lumOff val="25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906D2DC4-D98E-6749-8633-0B99DA221C96}"/>
                    </a:ext>
                  </a:extLst>
                </p:cNvPr>
                <p:cNvSpPr txBox="1"/>
                <p:nvPr/>
              </p:nvSpPr>
              <p:spPr>
                <a:xfrm>
                  <a:off x="6391274" y="5124852"/>
                  <a:ext cx="3492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panose="020B0502020202020204" pitchFamily="34" charset="0"/>
                    </a:rPr>
                    <a:t>0</a:t>
                  </a:r>
                  <a:endParaRPr lang="en-US" sz="1400" dirty="0">
                    <a:solidFill>
                      <a:schemeClr val="tx1">
                        <a:lumMod val="75000"/>
                        <a:lumOff val="25000"/>
                      </a:schemeClr>
                    </a:solidFill>
                    <a:latin typeface="Century Gothic" panose="020B0502020202020204" pitchFamily="34" charset="0"/>
                    <a:cs typeface="Calibri"/>
                  </a:endParaRPr>
                </a:p>
              </p:txBody>
            </p:sp>
          </p:grpSp>
          <p:pic>
            <p:nvPicPr>
              <p:cNvPr id="25" name="Graphic 24" descr="Marker with solid fill">
                <a:extLst>
                  <a:ext uri="{FF2B5EF4-FFF2-40B4-BE49-F238E27FC236}">
                    <a16:creationId xmlns:a16="http://schemas.microsoft.com/office/drawing/2014/main" id="{4682ABA4-1FC6-1C48-A6F9-1A2DFB42C5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280400" y="1622958"/>
                <a:ext cx="457200" cy="457200"/>
              </a:xfrm>
              <a:prstGeom prst="rect">
                <a:avLst/>
              </a:prstGeom>
            </p:spPr>
          </p:pic>
          <p:pic>
            <p:nvPicPr>
              <p:cNvPr id="26" name="Graphic 25" descr="Marker with solid fill">
                <a:extLst>
                  <a:ext uri="{FF2B5EF4-FFF2-40B4-BE49-F238E27FC236}">
                    <a16:creationId xmlns:a16="http://schemas.microsoft.com/office/drawing/2014/main" id="{CBAFCA42-1927-B545-9618-E428B2CF2A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595858" y="1851558"/>
                <a:ext cx="457200" cy="457200"/>
              </a:xfrm>
              <a:prstGeom prst="rect">
                <a:avLst/>
              </a:prstGeom>
            </p:spPr>
          </p:pic>
          <p:pic>
            <p:nvPicPr>
              <p:cNvPr id="27" name="Graphic 26" descr="Marker with solid fill">
                <a:extLst>
                  <a:ext uri="{FF2B5EF4-FFF2-40B4-BE49-F238E27FC236}">
                    <a16:creationId xmlns:a16="http://schemas.microsoft.com/office/drawing/2014/main" id="{9345036B-21ED-E74A-A63A-9EB90B1692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509000" y="4150520"/>
                <a:ext cx="457200" cy="457200"/>
              </a:xfrm>
              <a:prstGeom prst="rect">
                <a:avLst/>
              </a:prstGeom>
            </p:spPr>
          </p:pic>
          <p:pic>
            <p:nvPicPr>
              <p:cNvPr id="28" name="Graphic 27" descr="Marker with solid fill">
                <a:extLst>
                  <a:ext uri="{FF2B5EF4-FFF2-40B4-BE49-F238E27FC236}">
                    <a16:creationId xmlns:a16="http://schemas.microsoft.com/office/drawing/2014/main" id="{3CF7957F-A83C-5241-8437-B30423E967F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132851" y="3488205"/>
                <a:ext cx="457200" cy="457200"/>
              </a:xfrm>
              <a:prstGeom prst="rect">
                <a:avLst/>
              </a:prstGeom>
            </p:spPr>
          </p:pic>
          <p:sp>
            <p:nvSpPr>
              <p:cNvPr id="29" name="TextBox 28">
                <a:extLst>
                  <a:ext uri="{FF2B5EF4-FFF2-40B4-BE49-F238E27FC236}">
                    <a16:creationId xmlns:a16="http://schemas.microsoft.com/office/drawing/2014/main" id="{643ED2AC-C1F9-1840-A745-336C1B71F104}"/>
                  </a:ext>
                </a:extLst>
              </p:cNvPr>
              <p:cNvSpPr txBox="1"/>
              <p:nvPr/>
            </p:nvSpPr>
            <p:spPr>
              <a:xfrm>
                <a:off x="7434702" y="1718042"/>
                <a:ext cx="11611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panose="020B0502020202020204" pitchFamily="34" charset="0"/>
                  </a:rPr>
                  <a:t>Car Wash</a:t>
                </a:r>
                <a:endParaRPr lang="en-US" sz="1400" dirty="0">
                  <a:latin typeface="Century Gothic" panose="020B0502020202020204" pitchFamily="34" charset="0"/>
                  <a:cs typeface="Calibri"/>
                </a:endParaRPr>
              </a:p>
            </p:txBody>
          </p:sp>
          <p:sp>
            <p:nvSpPr>
              <p:cNvPr id="30" name="TextBox 29">
                <a:extLst>
                  <a:ext uri="{FF2B5EF4-FFF2-40B4-BE49-F238E27FC236}">
                    <a16:creationId xmlns:a16="http://schemas.microsoft.com/office/drawing/2014/main" id="{2320A86F-74B0-174E-979E-F33DC7B4BCE4}"/>
                  </a:ext>
                </a:extLst>
              </p:cNvPr>
              <p:cNvSpPr txBox="1"/>
              <p:nvPr/>
            </p:nvSpPr>
            <p:spPr>
              <a:xfrm>
                <a:off x="8911316" y="1791931"/>
                <a:ext cx="11611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panose="020B0502020202020204" pitchFamily="34" charset="0"/>
                  </a:rPr>
                  <a:t>Nursing Home</a:t>
                </a:r>
                <a:endParaRPr lang="en-US" sz="1400" dirty="0">
                  <a:latin typeface="Century Gothic" panose="020B0502020202020204" pitchFamily="34" charset="0"/>
                  <a:cs typeface="Calibri"/>
                </a:endParaRPr>
              </a:p>
            </p:txBody>
          </p:sp>
        </p:grpSp>
      </p:grpSp>
      <p:pic>
        <p:nvPicPr>
          <p:cNvPr id="50" name="Picture 4" descr="A close up of a building&#10;&#10;Description automatically generated">
            <a:extLst>
              <a:ext uri="{FF2B5EF4-FFF2-40B4-BE49-F238E27FC236}">
                <a16:creationId xmlns:a16="http://schemas.microsoft.com/office/drawing/2014/main" id="{46F39552-32AB-574C-8CF5-1E47A0D7F6AB}"/>
              </a:ext>
            </a:extLst>
          </p:cNvPr>
          <p:cNvPicPr>
            <a:picLocks noChangeAspect="1"/>
          </p:cNvPicPr>
          <p:nvPr/>
        </p:nvPicPr>
        <p:blipFill>
          <a:blip r:embed="rId10"/>
          <a:stretch>
            <a:fillRect/>
          </a:stretch>
        </p:blipFill>
        <p:spPr>
          <a:xfrm>
            <a:off x="493734" y="1206280"/>
            <a:ext cx="296278" cy="302604"/>
          </a:xfrm>
          <a:prstGeom prst="rect">
            <a:avLst/>
          </a:prstGeom>
        </p:spPr>
      </p:pic>
      <p:sp>
        <p:nvSpPr>
          <p:cNvPr id="84" name="TextBox 83">
            <a:extLst>
              <a:ext uri="{FF2B5EF4-FFF2-40B4-BE49-F238E27FC236}">
                <a16:creationId xmlns:a16="http://schemas.microsoft.com/office/drawing/2014/main" id="{DE2A2858-4C04-CB44-A14C-0D848CBC32D9}"/>
              </a:ext>
            </a:extLst>
          </p:cNvPr>
          <p:cNvSpPr txBox="1"/>
          <p:nvPr/>
        </p:nvSpPr>
        <p:spPr>
          <a:xfrm>
            <a:off x="492541" y="1431986"/>
            <a:ext cx="284680" cy="307777"/>
          </a:xfrm>
          <a:prstGeom prst="rect">
            <a:avLst/>
          </a:prstGeom>
          <a:noFill/>
        </p:spPr>
        <p:txBody>
          <a:bodyPr wrap="square" lIns="91440" tIns="45720" rIns="91440" bIns="45720" rtlCol="0" anchor="t">
            <a:spAutoFit/>
          </a:bodyPr>
          <a:lstStyle/>
          <a:p>
            <a:r>
              <a:rPr lang="en-US" sz="1400" dirty="0">
                <a:latin typeface="Century Gothic"/>
              </a:rPr>
              <a:t>N</a:t>
            </a:r>
          </a:p>
        </p:txBody>
      </p:sp>
      <p:grpSp>
        <p:nvGrpSpPr>
          <p:cNvPr id="58" name="Group 57"/>
          <p:cNvGrpSpPr/>
          <p:nvPr/>
        </p:nvGrpSpPr>
        <p:grpSpPr>
          <a:xfrm>
            <a:off x="3119646" y="5396878"/>
            <a:ext cx="5952708" cy="1235138"/>
            <a:chOff x="2641601" y="5396878"/>
            <a:chExt cx="5952708" cy="1235138"/>
          </a:xfrm>
        </p:grpSpPr>
        <p:sp>
          <p:nvSpPr>
            <p:cNvPr id="32" name="Rectangle 31">
              <a:extLst>
                <a:ext uri="{FF2B5EF4-FFF2-40B4-BE49-F238E27FC236}">
                  <a16:creationId xmlns:a16="http://schemas.microsoft.com/office/drawing/2014/main" id="{80C30B55-558F-DA42-B633-F023A86BBB10}"/>
                </a:ext>
              </a:extLst>
            </p:cNvPr>
            <p:cNvSpPr/>
            <p:nvPr/>
          </p:nvSpPr>
          <p:spPr>
            <a:xfrm>
              <a:off x="2641601" y="5396878"/>
              <a:ext cx="5952708" cy="12090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2766337" y="5459524"/>
              <a:ext cx="1914516" cy="307777"/>
              <a:chOff x="981554" y="5247197"/>
              <a:chExt cx="1914516" cy="307777"/>
            </a:xfrm>
          </p:grpSpPr>
          <p:pic>
            <p:nvPicPr>
              <p:cNvPr id="33" name="Graphic 32" descr="Marker with solid fill">
                <a:extLst>
                  <a:ext uri="{FF2B5EF4-FFF2-40B4-BE49-F238E27FC236}">
                    <a16:creationId xmlns:a16="http://schemas.microsoft.com/office/drawing/2014/main" id="{D59150C4-E5AB-BB4E-BD0C-D5C196EBDD1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1554" y="5263925"/>
                <a:ext cx="274320" cy="274320"/>
              </a:xfrm>
              <a:prstGeom prst="rect">
                <a:avLst/>
              </a:prstGeom>
            </p:spPr>
          </p:pic>
          <p:sp>
            <p:nvSpPr>
              <p:cNvPr id="34" name="TextBox 33">
                <a:extLst>
                  <a:ext uri="{FF2B5EF4-FFF2-40B4-BE49-F238E27FC236}">
                    <a16:creationId xmlns:a16="http://schemas.microsoft.com/office/drawing/2014/main" id="{B7691194-045F-0C45-A6DC-F38FCBA8168A}"/>
                  </a:ext>
                </a:extLst>
              </p:cNvPr>
              <p:cNvSpPr txBox="1"/>
              <p:nvPr/>
            </p:nvSpPr>
            <p:spPr>
              <a:xfrm>
                <a:off x="1237523" y="5247197"/>
                <a:ext cx="165854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Points of Interest</a:t>
                </a:r>
              </a:p>
            </p:txBody>
          </p:sp>
        </p:grpSp>
        <p:grpSp>
          <p:nvGrpSpPr>
            <p:cNvPr id="3" name="Group 2"/>
            <p:cNvGrpSpPr/>
            <p:nvPr/>
          </p:nvGrpSpPr>
          <p:grpSpPr>
            <a:xfrm>
              <a:off x="2766337" y="5747762"/>
              <a:ext cx="2296950" cy="307777"/>
              <a:chOff x="981554" y="5481889"/>
              <a:chExt cx="2296950" cy="307777"/>
            </a:xfrm>
          </p:grpSpPr>
          <p:pic>
            <p:nvPicPr>
              <p:cNvPr id="35" name="Graphic 34" descr="Marker with solid fill">
                <a:extLst>
                  <a:ext uri="{FF2B5EF4-FFF2-40B4-BE49-F238E27FC236}">
                    <a16:creationId xmlns:a16="http://schemas.microsoft.com/office/drawing/2014/main" id="{94A9FBAD-8B23-144B-BEC2-08190A75E7E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1554" y="5498617"/>
                <a:ext cx="274320" cy="274320"/>
              </a:xfrm>
              <a:prstGeom prst="rect">
                <a:avLst/>
              </a:prstGeom>
            </p:spPr>
          </p:pic>
          <p:sp>
            <p:nvSpPr>
              <p:cNvPr id="36" name="TextBox 35">
                <a:extLst>
                  <a:ext uri="{FF2B5EF4-FFF2-40B4-BE49-F238E27FC236}">
                    <a16:creationId xmlns:a16="http://schemas.microsoft.com/office/drawing/2014/main" id="{2F3188CE-0AA9-7649-A53F-0C959B8B70C5}"/>
                  </a:ext>
                </a:extLst>
              </p:cNvPr>
              <p:cNvSpPr txBox="1"/>
              <p:nvPr/>
            </p:nvSpPr>
            <p:spPr>
              <a:xfrm>
                <a:off x="1237523" y="5481889"/>
                <a:ext cx="204098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GBIF Otter Presence</a:t>
                </a:r>
              </a:p>
            </p:txBody>
          </p:sp>
        </p:grpSp>
        <p:grpSp>
          <p:nvGrpSpPr>
            <p:cNvPr id="24" name="Group 23"/>
            <p:cNvGrpSpPr/>
            <p:nvPr/>
          </p:nvGrpSpPr>
          <p:grpSpPr>
            <a:xfrm>
              <a:off x="6718039" y="5396878"/>
              <a:ext cx="1831346" cy="1209794"/>
              <a:chOff x="4236357" y="5328696"/>
              <a:chExt cx="1831346" cy="1209794"/>
            </a:xfrm>
          </p:grpSpPr>
          <p:sp>
            <p:nvSpPr>
              <p:cNvPr id="37" name="TextBox 36">
                <a:extLst>
                  <a:ext uri="{FF2B5EF4-FFF2-40B4-BE49-F238E27FC236}">
                    <a16:creationId xmlns:a16="http://schemas.microsoft.com/office/drawing/2014/main" id="{7447790D-7F88-2C49-BEDB-FF687EDA9B0C}"/>
                  </a:ext>
                </a:extLst>
              </p:cNvPr>
              <p:cNvSpPr txBox="1"/>
              <p:nvPr/>
            </p:nvSpPr>
            <p:spPr>
              <a:xfrm>
                <a:off x="4236357" y="5328696"/>
                <a:ext cx="1831346"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Habitat Probability</a:t>
                </a:r>
              </a:p>
            </p:txBody>
          </p:sp>
          <p:grpSp>
            <p:nvGrpSpPr>
              <p:cNvPr id="20" name="Group 19"/>
              <p:cNvGrpSpPr/>
              <p:nvPr/>
            </p:nvGrpSpPr>
            <p:grpSpPr>
              <a:xfrm>
                <a:off x="4340865" y="5547836"/>
                <a:ext cx="1586182" cy="307777"/>
                <a:chOff x="4690322" y="5547836"/>
                <a:chExt cx="1586182" cy="307777"/>
              </a:xfrm>
            </p:grpSpPr>
            <p:sp>
              <p:nvSpPr>
                <p:cNvPr id="38" name="Rectangle 37">
                  <a:extLst>
                    <a:ext uri="{FF2B5EF4-FFF2-40B4-BE49-F238E27FC236}">
                      <a16:creationId xmlns:a16="http://schemas.microsoft.com/office/drawing/2014/main" id="{B021457F-E725-A149-B28E-D9A2B6588EB4}"/>
                    </a:ext>
                  </a:extLst>
                </p:cNvPr>
                <p:cNvSpPr/>
                <p:nvPr/>
              </p:nvSpPr>
              <p:spPr>
                <a:xfrm>
                  <a:off x="4690322" y="5656004"/>
                  <a:ext cx="242289" cy="914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D55270F9-E297-B74D-BAAD-30F4F982C5B4}"/>
                    </a:ext>
                  </a:extLst>
                </p:cNvPr>
                <p:cNvSpPr txBox="1"/>
                <p:nvPr/>
              </p:nvSpPr>
              <p:spPr>
                <a:xfrm>
                  <a:off x="4967562" y="5547836"/>
                  <a:ext cx="13089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0.000 - 0.070</a:t>
                  </a:r>
                </a:p>
              </p:txBody>
            </p:sp>
          </p:grpSp>
          <p:grpSp>
            <p:nvGrpSpPr>
              <p:cNvPr id="21" name="Group 20"/>
              <p:cNvGrpSpPr/>
              <p:nvPr/>
            </p:nvGrpSpPr>
            <p:grpSpPr>
              <a:xfrm>
                <a:off x="4340865" y="5775462"/>
                <a:ext cx="1586182" cy="307777"/>
                <a:chOff x="4690322" y="5775462"/>
                <a:chExt cx="1586182" cy="307777"/>
              </a:xfrm>
            </p:grpSpPr>
            <p:sp>
              <p:nvSpPr>
                <p:cNvPr id="39" name="Rectangle 38">
                  <a:extLst>
                    <a:ext uri="{FF2B5EF4-FFF2-40B4-BE49-F238E27FC236}">
                      <a16:creationId xmlns:a16="http://schemas.microsoft.com/office/drawing/2014/main" id="{129E55A7-CEFC-5F42-AA89-9A8778CF1E9E}"/>
                    </a:ext>
                  </a:extLst>
                </p:cNvPr>
                <p:cNvSpPr/>
                <p:nvPr/>
              </p:nvSpPr>
              <p:spPr>
                <a:xfrm>
                  <a:off x="4690322" y="5883630"/>
                  <a:ext cx="242289" cy="9144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E7F7BAA-4FBB-634C-891B-9B119DEDB168}"/>
                    </a:ext>
                  </a:extLst>
                </p:cNvPr>
                <p:cNvSpPr txBox="1"/>
                <p:nvPr/>
              </p:nvSpPr>
              <p:spPr>
                <a:xfrm>
                  <a:off x="4967562" y="5775462"/>
                  <a:ext cx="13089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0.071 - 0.294</a:t>
                  </a:r>
                </a:p>
              </p:txBody>
            </p:sp>
          </p:grpSp>
          <p:grpSp>
            <p:nvGrpSpPr>
              <p:cNvPr id="22" name="Group 21"/>
              <p:cNvGrpSpPr/>
              <p:nvPr/>
            </p:nvGrpSpPr>
            <p:grpSpPr>
              <a:xfrm>
                <a:off x="4340865" y="6003088"/>
                <a:ext cx="1658824" cy="307777"/>
                <a:chOff x="4690322" y="6003088"/>
                <a:chExt cx="1658824" cy="307777"/>
              </a:xfrm>
            </p:grpSpPr>
            <p:sp>
              <p:nvSpPr>
                <p:cNvPr id="40" name="Rectangle 39">
                  <a:extLst>
                    <a:ext uri="{FF2B5EF4-FFF2-40B4-BE49-F238E27FC236}">
                      <a16:creationId xmlns:a16="http://schemas.microsoft.com/office/drawing/2014/main" id="{30685775-6C29-1C46-BF89-2AAEC068B412}"/>
                    </a:ext>
                  </a:extLst>
                </p:cNvPr>
                <p:cNvSpPr/>
                <p:nvPr/>
              </p:nvSpPr>
              <p:spPr>
                <a:xfrm>
                  <a:off x="4690322" y="6111256"/>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9B628F1E-805B-2A49-B81F-470E9BDA99E8}"/>
                    </a:ext>
                  </a:extLst>
                </p:cNvPr>
                <p:cNvSpPr txBox="1"/>
                <p:nvPr/>
              </p:nvSpPr>
              <p:spPr>
                <a:xfrm>
                  <a:off x="4967561" y="6003088"/>
                  <a:ext cx="138158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0.295 - 0.635</a:t>
                  </a:r>
                </a:p>
              </p:txBody>
            </p:sp>
          </p:grpSp>
          <p:grpSp>
            <p:nvGrpSpPr>
              <p:cNvPr id="23" name="Group 22"/>
              <p:cNvGrpSpPr/>
              <p:nvPr/>
            </p:nvGrpSpPr>
            <p:grpSpPr>
              <a:xfrm>
                <a:off x="4340865" y="6230713"/>
                <a:ext cx="1658824" cy="307777"/>
                <a:chOff x="4690322" y="6230713"/>
                <a:chExt cx="1658824" cy="307777"/>
              </a:xfrm>
            </p:grpSpPr>
            <p:sp>
              <p:nvSpPr>
                <p:cNvPr id="41" name="Rectangle 40">
                  <a:extLst>
                    <a:ext uri="{FF2B5EF4-FFF2-40B4-BE49-F238E27FC236}">
                      <a16:creationId xmlns:a16="http://schemas.microsoft.com/office/drawing/2014/main" id="{6AD60EFE-72E2-0149-8CA7-ECE83A0B38B9}"/>
                    </a:ext>
                  </a:extLst>
                </p:cNvPr>
                <p:cNvSpPr/>
                <p:nvPr/>
              </p:nvSpPr>
              <p:spPr>
                <a:xfrm>
                  <a:off x="4690322" y="6338881"/>
                  <a:ext cx="242289" cy="91440"/>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E5FE5CB9-CDB8-4241-BAC2-4438581D32EF}"/>
                    </a:ext>
                  </a:extLst>
                </p:cNvPr>
                <p:cNvSpPr txBox="1"/>
                <p:nvPr/>
              </p:nvSpPr>
              <p:spPr>
                <a:xfrm>
                  <a:off x="4967562" y="6230713"/>
                  <a:ext cx="138158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0.636 - 1.000</a:t>
                  </a:r>
                </a:p>
              </p:txBody>
            </p:sp>
          </p:grpSp>
        </p:grpSp>
        <p:grpSp>
          <p:nvGrpSpPr>
            <p:cNvPr id="19" name="Group 18"/>
            <p:cNvGrpSpPr/>
            <p:nvPr/>
          </p:nvGrpSpPr>
          <p:grpSpPr>
            <a:xfrm>
              <a:off x="2773844" y="6324239"/>
              <a:ext cx="3210591" cy="307777"/>
              <a:chOff x="997570" y="6325729"/>
              <a:chExt cx="3210591" cy="307777"/>
            </a:xfrm>
          </p:grpSpPr>
          <p:sp>
            <p:nvSpPr>
              <p:cNvPr id="47" name="Rectangle 46">
                <a:extLst>
                  <a:ext uri="{FF2B5EF4-FFF2-40B4-BE49-F238E27FC236}">
                    <a16:creationId xmlns:a16="http://schemas.microsoft.com/office/drawing/2014/main" id="{680AE602-A4E8-9B4A-8D46-35B84122D3BC}"/>
                  </a:ext>
                </a:extLst>
              </p:cNvPr>
              <p:cNvSpPr/>
              <p:nvPr/>
            </p:nvSpPr>
            <p:spPr>
              <a:xfrm>
                <a:off x="997570" y="6433897"/>
                <a:ext cx="242289" cy="9144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0918B023-62D2-5C42-ADEB-84358EF5014D}"/>
                  </a:ext>
                </a:extLst>
              </p:cNvPr>
              <p:cNvSpPr txBox="1"/>
              <p:nvPr/>
            </p:nvSpPr>
            <p:spPr>
              <a:xfrm>
                <a:off x="1237523" y="6325729"/>
                <a:ext cx="29706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Emergent Herbaceous Wetland</a:t>
                </a:r>
              </a:p>
            </p:txBody>
          </p:sp>
        </p:grpSp>
        <p:grpSp>
          <p:nvGrpSpPr>
            <p:cNvPr id="9" name="Group 8"/>
            <p:cNvGrpSpPr/>
            <p:nvPr/>
          </p:nvGrpSpPr>
          <p:grpSpPr>
            <a:xfrm>
              <a:off x="2773844" y="6036000"/>
              <a:ext cx="1543213" cy="307777"/>
              <a:chOff x="997570" y="5713892"/>
              <a:chExt cx="1543213" cy="307777"/>
            </a:xfrm>
          </p:grpSpPr>
          <p:sp>
            <p:nvSpPr>
              <p:cNvPr id="46" name="Rectangle 45">
                <a:extLst>
                  <a:ext uri="{FF2B5EF4-FFF2-40B4-BE49-F238E27FC236}">
                    <a16:creationId xmlns:a16="http://schemas.microsoft.com/office/drawing/2014/main" id="{ED6F1175-53CA-674A-9660-3450280C2D35}"/>
                  </a:ext>
                </a:extLst>
              </p:cNvPr>
              <p:cNvSpPr/>
              <p:nvPr/>
            </p:nvSpPr>
            <p:spPr>
              <a:xfrm>
                <a:off x="997570" y="5822060"/>
                <a:ext cx="242289" cy="914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14D4F88C-9059-6F42-A2DE-F1B0882239ED}"/>
                  </a:ext>
                </a:extLst>
              </p:cNvPr>
              <p:cNvSpPr txBox="1"/>
              <p:nvPr/>
            </p:nvSpPr>
            <p:spPr>
              <a:xfrm>
                <a:off x="1237523" y="5713892"/>
                <a:ext cx="130326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Study Area</a:t>
                </a:r>
              </a:p>
            </p:txBody>
          </p:sp>
        </p:grpSp>
        <p:grpSp>
          <p:nvGrpSpPr>
            <p:cNvPr id="11" name="Group 10"/>
            <p:cNvGrpSpPr/>
            <p:nvPr/>
          </p:nvGrpSpPr>
          <p:grpSpPr>
            <a:xfrm>
              <a:off x="5326099" y="5459524"/>
              <a:ext cx="1338535" cy="307777"/>
              <a:chOff x="981554" y="5903249"/>
              <a:chExt cx="1338535" cy="307777"/>
            </a:xfrm>
          </p:grpSpPr>
          <p:cxnSp>
            <p:nvCxnSpPr>
              <p:cNvPr id="51" name="Straight Connector 50">
                <a:extLst>
                  <a:ext uri="{FF2B5EF4-FFF2-40B4-BE49-F238E27FC236}">
                    <a16:creationId xmlns:a16="http://schemas.microsoft.com/office/drawing/2014/main" id="{76E95476-0B67-F24B-A321-6A7CB6A5F383}"/>
                  </a:ext>
                </a:extLst>
              </p:cNvPr>
              <p:cNvCxnSpPr>
                <a:cxnSpLocks/>
              </p:cNvCxnSpPr>
              <p:nvPr/>
            </p:nvCxnSpPr>
            <p:spPr>
              <a:xfrm>
                <a:off x="981554" y="6057137"/>
                <a:ext cx="27432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BED706E-1C1C-1A41-8975-84A9718581C8}"/>
                  </a:ext>
                </a:extLst>
              </p:cNvPr>
              <p:cNvSpPr txBox="1"/>
              <p:nvPr/>
            </p:nvSpPr>
            <p:spPr>
              <a:xfrm>
                <a:off x="1237523" y="5903249"/>
                <a:ext cx="108256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Roads</a:t>
                </a:r>
              </a:p>
            </p:txBody>
          </p:sp>
        </p:grpSp>
        <p:grpSp>
          <p:nvGrpSpPr>
            <p:cNvPr id="12" name="Group 11"/>
            <p:cNvGrpSpPr/>
            <p:nvPr/>
          </p:nvGrpSpPr>
          <p:grpSpPr>
            <a:xfrm>
              <a:off x="5326099" y="5735213"/>
              <a:ext cx="1338535" cy="307777"/>
              <a:chOff x="981554" y="6102743"/>
              <a:chExt cx="1338535" cy="307777"/>
            </a:xfrm>
          </p:grpSpPr>
          <p:cxnSp>
            <p:nvCxnSpPr>
              <p:cNvPr id="53" name="Straight Connector 52">
                <a:extLst>
                  <a:ext uri="{FF2B5EF4-FFF2-40B4-BE49-F238E27FC236}">
                    <a16:creationId xmlns:a16="http://schemas.microsoft.com/office/drawing/2014/main" id="{C8D3DA07-B63C-1F40-AEDA-FA955D8FA37B}"/>
                  </a:ext>
                </a:extLst>
              </p:cNvPr>
              <p:cNvCxnSpPr>
                <a:cxnSpLocks/>
              </p:cNvCxnSpPr>
              <p:nvPr/>
            </p:nvCxnSpPr>
            <p:spPr>
              <a:xfrm>
                <a:off x="981554" y="6256631"/>
                <a:ext cx="2743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0190F37-8579-BB4E-892E-48EF05B153D7}"/>
                  </a:ext>
                </a:extLst>
              </p:cNvPr>
              <p:cNvSpPr txBox="1"/>
              <p:nvPr/>
            </p:nvSpPr>
            <p:spPr>
              <a:xfrm>
                <a:off x="1237523" y="6102743"/>
                <a:ext cx="108256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Rivers</a:t>
                </a:r>
              </a:p>
            </p:txBody>
          </p:sp>
        </p:grpSp>
        <p:cxnSp>
          <p:nvCxnSpPr>
            <p:cNvPr id="57" name="Straight Connector 56"/>
            <p:cNvCxnSpPr/>
            <p:nvPr/>
          </p:nvCxnSpPr>
          <p:spPr>
            <a:xfrm>
              <a:off x="6499829" y="5396878"/>
              <a:ext cx="0" cy="1209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011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49E0-3A0C-8847-A8F7-A73C9738A1BC}"/>
              </a:ext>
            </a:extLst>
          </p:cNvPr>
          <p:cNvSpPr txBox="1">
            <a:spLocks/>
          </p:cNvSpPr>
          <p:nvPr/>
        </p:nvSpPr>
        <p:spPr>
          <a:xfrm>
            <a:off x="0" y="234951"/>
            <a:ext cx="12255012" cy="39550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Methodology </a:t>
            </a:r>
            <a:r>
              <a:rPr lang="en-US" sz="4000" b="1" dirty="0">
                <a:solidFill>
                  <a:srgbClr val="66A478"/>
                </a:solidFill>
                <a:latin typeface="Century Gothic"/>
              </a:rPr>
              <a:t>|</a:t>
            </a:r>
            <a:r>
              <a:rPr lang="en-US" sz="4000" b="1" dirty="0">
                <a:solidFill>
                  <a:srgbClr val="55A976"/>
                </a:solidFill>
                <a:latin typeface="Century Gothic" panose="020F0302020204030204"/>
              </a:rPr>
              <a:t> Future Habitat Suitability Models</a:t>
            </a:r>
          </a:p>
        </p:txBody>
      </p:sp>
      <p:grpSp>
        <p:nvGrpSpPr>
          <p:cNvPr id="63" name="Group 62">
            <a:extLst>
              <a:ext uri="{FF2B5EF4-FFF2-40B4-BE49-F238E27FC236}">
                <a16:creationId xmlns:a16="http://schemas.microsoft.com/office/drawing/2014/main" id="{C153703C-E2BE-C340-A967-F56FFFADE263}"/>
              </a:ext>
            </a:extLst>
          </p:cNvPr>
          <p:cNvGrpSpPr/>
          <p:nvPr/>
        </p:nvGrpSpPr>
        <p:grpSpPr>
          <a:xfrm>
            <a:off x="120046" y="989332"/>
            <a:ext cx="3863920" cy="5602840"/>
            <a:chOff x="120046" y="989332"/>
            <a:chExt cx="3863920" cy="5602840"/>
          </a:xfrm>
        </p:grpSpPr>
        <p:grpSp>
          <p:nvGrpSpPr>
            <p:cNvPr id="3" name="Group 2">
              <a:extLst>
                <a:ext uri="{FF2B5EF4-FFF2-40B4-BE49-F238E27FC236}">
                  <a16:creationId xmlns:a16="http://schemas.microsoft.com/office/drawing/2014/main" id="{B51BCCC8-A10C-B74B-A7EA-FD6CDAC47761}"/>
                </a:ext>
              </a:extLst>
            </p:cNvPr>
            <p:cNvGrpSpPr/>
            <p:nvPr/>
          </p:nvGrpSpPr>
          <p:grpSpPr>
            <a:xfrm>
              <a:off x="120046" y="989332"/>
              <a:ext cx="3863920" cy="5602840"/>
              <a:chOff x="82092" y="990589"/>
              <a:chExt cx="3863920" cy="5602840"/>
            </a:xfrm>
          </p:grpSpPr>
          <p:sp>
            <p:nvSpPr>
              <p:cNvPr id="4" name="Rounded Rectangle 3">
                <a:extLst>
                  <a:ext uri="{FF2B5EF4-FFF2-40B4-BE49-F238E27FC236}">
                    <a16:creationId xmlns:a16="http://schemas.microsoft.com/office/drawing/2014/main" id="{BC1C709E-86A6-B347-AD07-DC31DE8DA8E6}"/>
                  </a:ext>
                </a:extLst>
              </p:cNvPr>
              <p:cNvSpPr/>
              <p:nvPr/>
            </p:nvSpPr>
            <p:spPr>
              <a:xfrm>
                <a:off x="82092" y="1206281"/>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apezoid 4">
                <a:extLst>
                  <a:ext uri="{FF2B5EF4-FFF2-40B4-BE49-F238E27FC236}">
                    <a16:creationId xmlns:a16="http://schemas.microsoft.com/office/drawing/2014/main" id="{CB714BBD-380B-0545-847A-4EAB3A7B71CC}"/>
                  </a:ext>
                </a:extLst>
              </p:cNvPr>
              <p:cNvSpPr/>
              <p:nvPr/>
            </p:nvSpPr>
            <p:spPr>
              <a:xfrm>
                <a:off x="566351" y="990589"/>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6" name="TextBox 5">
                <a:extLst>
                  <a:ext uri="{FF2B5EF4-FFF2-40B4-BE49-F238E27FC236}">
                    <a16:creationId xmlns:a16="http://schemas.microsoft.com/office/drawing/2014/main" id="{D7056A2E-3521-6A49-90A0-676BD4E17D68}"/>
                  </a:ext>
                </a:extLst>
              </p:cNvPr>
              <p:cNvSpPr txBox="1"/>
              <p:nvPr/>
            </p:nvSpPr>
            <p:spPr>
              <a:xfrm>
                <a:off x="621262" y="1040022"/>
                <a:ext cx="2749371" cy="446276"/>
              </a:xfrm>
              <a:prstGeom prst="rect">
                <a:avLst/>
              </a:prstGeom>
              <a:noFill/>
              <a:ln>
                <a:noFill/>
              </a:ln>
            </p:spPr>
            <p:txBody>
              <a:bodyPr wrap="square" lIns="91440" tIns="45720" rIns="91440" bIns="45720" rtlCol="0" anchor="t">
                <a:spAutoFit/>
              </a:bodyPr>
              <a:lstStyle/>
              <a:p>
                <a:pPr algn="ctr"/>
                <a:r>
                  <a:rPr lang="en-US" sz="2300" b="1" dirty="0">
                    <a:solidFill>
                      <a:schemeClr val="tx1">
                        <a:lumMod val="75000"/>
                        <a:lumOff val="25000"/>
                      </a:schemeClr>
                    </a:solidFill>
                    <a:latin typeface="Century Gothic"/>
                  </a:rPr>
                  <a:t>Occurrence data</a:t>
                </a:r>
              </a:p>
            </p:txBody>
          </p:sp>
          <p:grpSp>
            <p:nvGrpSpPr>
              <p:cNvPr id="7" name="Group 6">
                <a:extLst>
                  <a:ext uri="{FF2B5EF4-FFF2-40B4-BE49-F238E27FC236}">
                    <a16:creationId xmlns:a16="http://schemas.microsoft.com/office/drawing/2014/main" id="{3DD53B6F-62DC-6440-8D46-9B83E33409A5}"/>
                  </a:ext>
                </a:extLst>
              </p:cNvPr>
              <p:cNvGrpSpPr/>
              <p:nvPr/>
            </p:nvGrpSpPr>
            <p:grpSpPr>
              <a:xfrm>
                <a:off x="171970" y="4823939"/>
                <a:ext cx="3702831" cy="548640"/>
                <a:chOff x="186258" y="4823939"/>
                <a:chExt cx="3702831" cy="548640"/>
              </a:xfrm>
            </p:grpSpPr>
            <p:sp>
              <p:nvSpPr>
                <p:cNvPr id="9" name="Google Shape;514;p72">
                  <a:extLst>
                    <a:ext uri="{FF2B5EF4-FFF2-40B4-BE49-F238E27FC236}">
                      <a16:creationId xmlns:a16="http://schemas.microsoft.com/office/drawing/2014/main" id="{3754DF05-B2A4-CF40-8474-A325DFB8174F}"/>
                    </a:ext>
                  </a:extLst>
                </p:cNvPr>
                <p:cNvSpPr/>
                <p:nvPr/>
              </p:nvSpPr>
              <p:spPr>
                <a:xfrm>
                  <a:off x="186258" y="4823939"/>
                  <a:ext cx="370283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10" name="TextBox 9">
                  <a:extLst>
                    <a:ext uri="{FF2B5EF4-FFF2-40B4-BE49-F238E27FC236}">
                      <a16:creationId xmlns:a16="http://schemas.microsoft.com/office/drawing/2014/main" id="{C8D574D1-70EE-074D-9969-379238F32A4C}"/>
                    </a:ext>
                  </a:extLst>
                </p:cNvPr>
                <p:cNvSpPr txBox="1"/>
                <p:nvPr/>
              </p:nvSpPr>
              <p:spPr>
                <a:xfrm>
                  <a:off x="373838" y="4878049"/>
                  <a:ext cx="3227173" cy="384721"/>
                </a:xfrm>
                <a:prstGeom prst="rect">
                  <a:avLst/>
                </a:prstGeom>
                <a:noFill/>
                <a:ln>
                  <a:noFill/>
                </a:ln>
              </p:spPr>
              <p:txBody>
                <a:bodyPr wrap="square" rtlCol="0" anchor="t">
                  <a:spAutoFit/>
                </a:bodyPr>
                <a:lstStyle/>
                <a:p>
                  <a:r>
                    <a:rPr lang="en-US" sz="1900" dirty="0">
                      <a:solidFill>
                        <a:schemeClr val="bg1"/>
                      </a:solidFill>
                      <a:latin typeface="Century Gothic"/>
                    </a:rPr>
                    <a:t>Species occurrence data</a:t>
                  </a:r>
                </a:p>
              </p:txBody>
            </p:sp>
          </p:grpSp>
        </p:grpSp>
        <p:pic>
          <p:nvPicPr>
            <p:cNvPr id="18" name="Picture 17" descr="A picture containing text&#10;&#10;Description automatically generated">
              <a:extLst>
                <a:ext uri="{FF2B5EF4-FFF2-40B4-BE49-F238E27FC236}">
                  <a16:creationId xmlns:a16="http://schemas.microsoft.com/office/drawing/2014/main" id="{33D82064-CA0B-D540-A5B4-0738F745A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37" y="2518038"/>
              <a:ext cx="3436738" cy="2029400"/>
            </a:xfrm>
            <a:prstGeom prst="rect">
              <a:avLst/>
            </a:prstGeom>
            <a:ln>
              <a:solidFill>
                <a:schemeClr val="tx1"/>
              </a:solidFill>
            </a:ln>
            <a:effectLst>
              <a:outerShdw blurRad="50800" dist="38100" dir="2700000" algn="tl" rotWithShape="0">
                <a:prstClr val="black">
                  <a:alpha val="40000"/>
                </a:prstClr>
              </a:outerShdw>
            </a:effectLst>
          </p:spPr>
        </p:pic>
      </p:grpSp>
      <p:sp>
        <p:nvSpPr>
          <p:cNvPr id="92" name="Text Placeholder 4">
            <a:extLst>
              <a:ext uri="{FF2B5EF4-FFF2-40B4-BE49-F238E27FC236}">
                <a16:creationId xmlns:a16="http://schemas.microsoft.com/office/drawing/2014/main" id="{F5CA9C8B-74DE-344E-BEA1-B439B91D4123}"/>
              </a:ext>
            </a:extLst>
          </p:cNvPr>
          <p:cNvSpPr txBox="1">
            <a:spLocks/>
          </p:cNvSpPr>
          <p:nvPr/>
        </p:nvSpPr>
        <p:spPr>
          <a:xfrm>
            <a:off x="1140860" y="4295142"/>
            <a:ext cx="2675218" cy="32466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grpSp>
        <p:nvGrpSpPr>
          <p:cNvPr id="22" name="Group 21">
            <a:extLst>
              <a:ext uri="{FF2B5EF4-FFF2-40B4-BE49-F238E27FC236}">
                <a16:creationId xmlns:a16="http://schemas.microsoft.com/office/drawing/2014/main" id="{5D325972-7828-2344-ABDE-197AF616685C}"/>
              </a:ext>
            </a:extLst>
          </p:cNvPr>
          <p:cNvGrpSpPr/>
          <p:nvPr/>
        </p:nvGrpSpPr>
        <p:grpSpPr>
          <a:xfrm>
            <a:off x="4160842" y="969993"/>
            <a:ext cx="3863920" cy="5622179"/>
            <a:chOff x="4160842" y="969993"/>
            <a:chExt cx="3863920" cy="5622179"/>
          </a:xfrm>
        </p:grpSpPr>
        <p:grpSp>
          <p:nvGrpSpPr>
            <p:cNvPr id="64" name="Group 63">
              <a:extLst>
                <a:ext uri="{FF2B5EF4-FFF2-40B4-BE49-F238E27FC236}">
                  <a16:creationId xmlns:a16="http://schemas.microsoft.com/office/drawing/2014/main" id="{419CD939-3782-BB49-ABAA-B323C5F8FC49}"/>
                </a:ext>
              </a:extLst>
            </p:cNvPr>
            <p:cNvGrpSpPr/>
            <p:nvPr/>
          </p:nvGrpSpPr>
          <p:grpSpPr>
            <a:xfrm>
              <a:off x="4160842" y="969993"/>
              <a:ext cx="3863920" cy="5622179"/>
              <a:chOff x="4160842" y="969993"/>
              <a:chExt cx="3863920" cy="5622179"/>
            </a:xfrm>
          </p:grpSpPr>
          <p:sp>
            <p:nvSpPr>
              <p:cNvPr id="13" name="Rounded Rectangle 12">
                <a:extLst>
                  <a:ext uri="{FF2B5EF4-FFF2-40B4-BE49-F238E27FC236}">
                    <a16:creationId xmlns:a16="http://schemas.microsoft.com/office/drawing/2014/main" id="{A4ECDF71-45C4-4B41-BE3F-FD778F9EEC26}"/>
                  </a:ext>
                </a:extLst>
              </p:cNvPr>
              <p:cNvSpPr/>
              <p:nvPr/>
            </p:nvSpPr>
            <p:spPr>
              <a:xfrm>
                <a:off x="4160842" y="1205024"/>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5756506F-0B2D-9F49-905D-6E13795D5880}"/>
                  </a:ext>
                </a:extLst>
              </p:cNvPr>
              <p:cNvSpPr/>
              <p:nvPr/>
            </p:nvSpPr>
            <p:spPr>
              <a:xfrm>
                <a:off x="4650631" y="96999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5" name="TextBox 14">
                <a:extLst>
                  <a:ext uri="{FF2B5EF4-FFF2-40B4-BE49-F238E27FC236}">
                    <a16:creationId xmlns:a16="http://schemas.microsoft.com/office/drawing/2014/main" id="{6C5A2BA7-AB6B-794B-A0CC-78891AE11894}"/>
                  </a:ext>
                </a:extLst>
              </p:cNvPr>
              <p:cNvSpPr txBox="1"/>
              <p:nvPr/>
            </p:nvSpPr>
            <p:spPr>
              <a:xfrm>
                <a:off x="5133511" y="1019426"/>
                <a:ext cx="1928808" cy="446276"/>
              </a:xfrm>
              <a:prstGeom prst="rect">
                <a:avLst/>
              </a:prstGeom>
              <a:noFill/>
              <a:ln>
                <a:noFill/>
              </a:ln>
            </p:spPr>
            <p:txBody>
              <a:bodyPr wrap="square" lIns="91440" tIns="45720" rIns="91440" bIns="45720" rtlCol="0" anchor="t">
                <a:spAutoFit/>
              </a:bodyPr>
              <a:lstStyle/>
              <a:p>
                <a:pPr algn="ctr"/>
                <a:r>
                  <a:rPr lang="en-US" sz="2300" b="1" dirty="0">
                    <a:solidFill>
                      <a:schemeClr val="tx1">
                        <a:lumMod val="75000"/>
                        <a:lumOff val="25000"/>
                      </a:schemeClr>
                    </a:solidFill>
                    <a:latin typeface="Century Gothic"/>
                  </a:rPr>
                  <a:t>Predictors</a:t>
                </a:r>
                <a:endParaRPr lang="en-US" sz="2300" b="1" dirty="0">
                  <a:solidFill>
                    <a:schemeClr val="tx1">
                      <a:lumMod val="75000"/>
                      <a:lumOff val="25000"/>
                    </a:schemeClr>
                  </a:solidFill>
                </a:endParaRPr>
              </a:p>
            </p:txBody>
          </p:sp>
        </p:grpSp>
        <p:grpSp>
          <p:nvGrpSpPr>
            <p:cNvPr id="83" name="Group 82">
              <a:extLst>
                <a:ext uri="{FF2B5EF4-FFF2-40B4-BE49-F238E27FC236}">
                  <a16:creationId xmlns:a16="http://schemas.microsoft.com/office/drawing/2014/main" id="{E39787B4-9951-7044-82A6-9960D07987DD}"/>
                </a:ext>
              </a:extLst>
            </p:cNvPr>
            <p:cNvGrpSpPr/>
            <p:nvPr/>
          </p:nvGrpSpPr>
          <p:grpSpPr>
            <a:xfrm>
              <a:off x="4265663" y="4822682"/>
              <a:ext cx="3703320" cy="548640"/>
              <a:chOff x="6369366" y="2892009"/>
              <a:chExt cx="1637154" cy="548640"/>
            </a:xfrm>
          </p:grpSpPr>
          <p:sp>
            <p:nvSpPr>
              <p:cNvPr id="33" name="Google Shape;514;p72">
                <a:extLst>
                  <a:ext uri="{FF2B5EF4-FFF2-40B4-BE49-F238E27FC236}">
                    <a16:creationId xmlns:a16="http://schemas.microsoft.com/office/drawing/2014/main" id="{DAB4B996-0FC7-C940-A6CB-14CE9E46C51F}"/>
                  </a:ext>
                </a:extLst>
              </p:cNvPr>
              <p:cNvSpPr/>
              <p:nvPr/>
            </p:nvSpPr>
            <p:spPr>
              <a:xfrm>
                <a:off x="6369366"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FFFFFF"/>
                  </a:solidFill>
                  <a:latin typeface="Roboto"/>
                  <a:ea typeface="Roboto"/>
                  <a:cs typeface="Roboto"/>
                  <a:sym typeface="Roboto"/>
                </a:endParaRPr>
              </a:p>
            </p:txBody>
          </p:sp>
          <p:sp>
            <p:nvSpPr>
              <p:cNvPr id="34" name="TextBox 33">
                <a:extLst>
                  <a:ext uri="{FF2B5EF4-FFF2-40B4-BE49-F238E27FC236}">
                    <a16:creationId xmlns:a16="http://schemas.microsoft.com/office/drawing/2014/main" id="{E6F62929-A03D-AC42-9737-1EFC63132ABD}"/>
                  </a:ext>
                </a:extLst>
              </p:cNvPr>
              <p:cNvSpPr txBox="1"/>
              <p:nvPr/>
            </p:nvSpPr>
            <p:spPr>
              <a:xfrm>
                <a:off x="6906837" y="2939154"/>
                <a:ext cx="562211" cy="400110"/>
              </a:xfrm>
              <a:prstGeom prst="rect">
                <a:avLst/>
              </a:prstGeom>
              <a:noFill/>
              <a:ln>
                <a:noFill/>
              </a:ln>
            </p:spPr>
            <p:txBody>
              <a:bodyPr wrap="square" rtlCol="0" anchor="t">
                <a:spAutoFit/>
              </a:bodyPr>
              <a:lstStyle/>
              <a:p>
                <a:r>
                  <a:rPr lang="en-US" sz="2000" dirty="0">
                    <a:solidFill>
                      <a:schemeClr val="bg1"/>
                    </a:solidFill>
                    <a:latin typeface="Century Gothic"/>
                  </a:rPr>
                  <a:t>Climatic</a:t>
                </a:r>
              </a:p>
            </p:txBody>
          </p:sp>
        </p:grpSp>
        <p:grpSp>
          <p:nvGrpSpPr>
            <p:cNvPr id="20" name="Group 19">
              <a:extLst>
                <a:ext uri="{FF2B5EF4-FFF2-40B4-BE49-F238E27FC236}">
                  <a16:creationId xmlns:a16="http://schemas.microsoft.com/office/drawing/2014/main" id="{3CCD5B9A-B0AC-EC4B-BE2C-0F8671D5A86C}"/>
                </a:ext>
              </a:extLst>
            </p:cNvPr>
            <p:cNvGrpSpPr/>
            <p:nvPr/>
          </p:nvGrpSpPr>
          <p:grpSpPr>
            <a:xfrm>
              <a:off x="4215939" y="3019936"/>
              <a:ext cx="1622493" cy="1567786"/>
              <a:chOff x="4215939" y="3019936"/>
              <a:chExt cx="1622493" cy="1567786"/>
            </a:xfrm>
            <a:effectLst>
              <a:outerShdw blurRad="50800" dist="38100" dir="2700000" algn="tl" rotWithShape="0">
                <a:prstClr val="black">
                  <a:alpha val="40000"/>
                </a:prstClr>
              </a:outerShdw>
            </a:effectLst>
          </p:grpSpPr>
          <p:pic>
            <p:nvPicPr>
              <p:cNvPr id="16" name="Picture 15" descr="A picture containing icon&#10;&#10;Description automatically generated">
                <a:extLst>
                  <a:ext uri="{FF2B5EF4-FFF2-40B4-BE49-F238E27FC236}">
                    <a16:creationId xmlns:a16="http://schemas.microsoft.com/office/drawing/2014/main" id="{E3552642-0597-A440-9518-902D04CA7D6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65664" y="3019936"/>
                <a:ext cx="1572768" cy="1548250"/>
              </a:xfrm>
              <a:prstGeom prst="rect">
                <a:avLst/>
              </a:prstGeom>
              <a:ln>
                <a:solidFill>
                  <a:schemeClr val="tx1"/>
                </a:solidFill>
              </a:ln>
            </p:spPr>
          </p:pic>
          <p:sp>
            <p:nvSpPr>
              <p:cNvPr id="51" name="TextBox 50">
                <a:extLst>
                  <a:ext uri="{FF2B5EF4-FFF2-40B4-BE49-F238E27FC236}">
                    <a16:creationId xmlns:a16="http://schemas.microsoft.com/office/drawing/2014/main" id="{02B5984A-82F8-1741-A207-C93F78A14FB9}"/>
                  </a:ext>
                </a:extLst>
              </p:cNvPr>
              <p:cNvSpPr txBox="1"/>
              <p:nvPr/>
            </p:nvSpPr>
            <p:spPr>
              <a:xfrm>
                <a:off x="4215939" y="4249168"/>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ppt</a:t>
                </a:r>
              </a:p>
            </p:txBody>
          </p:sp>
        </p:grpSp>
        <p:grpSp>
          <p:nvGrpSpPr>
            <p:cNvPr id="17" name="Group 16">
              <a:extLst>
                <a:ext uri="{FF2B5EF4-FFF2-40B4-BE49-F238E27FC236}">
                  <a16:creationId xmlns:a16="http://schemas.microsoft.com/office/drawing/2014/main" id="{F077C7E6-EFD9-0A45-B8C0-872890689A99}"/>
                </a:ext>
              </a:extLst>
            </p:cNvPr>
            <p:cNvGrpSpPr/>
            <p:nvPr/>
          </p:nvGrpSpPr>
          <p:grpSpPr>
            <a:xfrm>
              <a:off x="5258215" y="2681412"/>
              <a:ext cx="1612838" cy="1555104"/>
              <a:chOff x="5258215" y="2681412"/>
              <a:chExt cx="1612838" cy="1555104"/>
            </a:xfrm>
            <a:effectLst>
              <a:outerShdw blurRad="50800" dist="38100" dir="2700000" algn="tl" rotWithShape="0">
                <a:prstClr val="black">
                  <a:alpha val="40000"/>
                </a:prstClr>
              </a:outerShdw>
            </a:effectLst>
          </p:grpSpPr>
          <p:pic>
            <p:nvPicPr>
              <p:cNvPr id="21" name="Picture 20" descr="A picture containing qr code&#10;&#10;Description automatically generated">
                <a:extLst>
                  <a:ext uri="{FF2B5EF4-FFF2-40B4-BE49-F238E27FC236}">
                    <a16:creationId xmlns:a16="http://schemas.microsoft.com/office/drawing/2014/main" id="{F8983448-78C6-1949-BDDB-315535AF3DC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298285" y="2681412"/>
                <a:ext cx="1572768" cy="1545336"/>
              </a:xfrm>
              <a:prstGeom prst="rect">
                <a:avLst/>
              </a:prstGeom>
              <a:ln>
                <a:solidFill>
                  <a:schemeClr val="tx1"/>
                </a:solidFill>
              </a:ln>
            </p:spPr>
          </p:pic>
          <p:sp>
            <p:nvSpPr>
              <p:cNvPr id="52" name="TextBox 51">
                <a:extLst>
                  <a:ext uri="{FF2B5EF4-FFF2-40B4-BE49-F238E27FC236}">
                    <a16:creationId xmlns:a16="http://schemas.microsoft.com/office/drawing/2014/main" id="{D25F7C80-B473-7747-820E-3CBAD72E6A41}"/>
                  </a:ext>
                </a:extLst>
              </p:cNvPr>
              <p:cNvSpPr txBox="1"/>
              <p:nvPr/>
            </p:nvSpPr>
            <p:spPr>
              <a:xfrm>
                <a:off x="5258215" y="3897962"/>
                <a:ext cx="6299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tmin</a:t>
                </a:r>
              </a:p>
            </p:txBody>
          </p:sp>
        </p:grpSp>
        <p:grpSp>
          <p:nvGrpSpPr>
            <p:cNvPr id="12" name="Group 11">
              <a:extLst>
                <a:ext uri="{FF2B5EF4-FFF2-40B4-BE49-F238E27FC236}">
                  <a16:creationId xmlns:a16="http://schemas.microsoft.com/office/drawing/2014/main" id="{20532476-E206-AD45-B004-6203C7A33F06}"/>
                </a:ext>
              </a:extLst>
            </p:cNvPr>
            <p:cNvGrpSpPr/>
            <p:nvPr/>
          </p:nvGrpSpPr>
          <p:grpSpPr>
            <a:xfrm>
              <a:off x="6326516" y="2339974"/>
              <a:ext cx="1576682" cy="1574039"/>
              <a:chOff x="6326516" y="2339974"/>
              <a:chExt cx="1576682" cy="1574039"/>
            </a:xfrm>
            <a:effectLst>
              <a:outerShdw blurRad="50800" dist="38100" dir="2700000" algn="tl" rotWithShape="0">
                <a:prstClr val="black">
                  <a:alpha val="40000"/>
                </a:prstClr>
              </a:outerShdw>
            </a:effectLst>
          </p:grpSpPr>
          <p:pic>
            <p:nvPicPr>
              <p:cNvPr id="25" name="Picture 24" descr="A picture containing qr code&#10;&#10;Description automatically generated">
                <a:extLst>
                  <a:ext uri="{FF2B5EF4-FFF2-40B4-BE49-F238E27FC236}">
                    <a16:creationId xmlns:a16="http://schemas.microsoft.com/office/drawing/2014/main" id="{C73532F9-73CE-C245-8904-2D1583C89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906" y="2339974"/>
                <a:ext cx="1572292" cy="1548250"/>
              </a:xfrm>
              <a:prstGeom prst="rect">
                <a:avLst/>
              </a:prstGeom>
              <a:ln>
                <a:solidFill>
                  <a:schemeClr val="tx1"/>
                </a:solidFill>
              </a:ln>
            </p:spPr>
          </p:pic>
          <p:sp>
            <p:nvSpPr>
              <p:cNvPr id="53" name="TextBox 52">
                <a:extLst>
                  <a:ext uri="{FF2B5EF4-FFF2-40B4-BE49-F238E27FC236}">
                    <a16:creationId xmlns:a16="http://schemas.microsoft.com/office/drawing/2014/main" id="{31A084A8-AB93-AA4C-A459-D288B1066AEF}"/>
                  </a:ext>
                </a:extLst>
              </p:cNvPr>
              <p:cNvSpPr txBox="1"/>
              <p:nvPr/>
            </p:nvSpPr>
            <p:spPr>
              <a:xfrm>
                <a:off x="6326516" y="3575459"/>
                <a:ext cx="7295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tmax</a:t>
                </a:r>
              </a:p>
            </p:txBody>
          </p:sp>
        </p:grpSp>
      </p:grpSp>
      <p:grpSp>
        <p:nvGrpSpPr>
          <p:cNvPr id="26" name="Group 25">
            <a:extLst>
              <a:ext uri="{FF2B5EF4-FFF2-40B4-BE49-F238E27FC236}">
                <a16:creationId xmlns:a16="http://schemas.microsoft.com/office/drawing/2014/main" id="{33AF6E83-8A33-2B40-92FC-E8BE2466DCE5}"/>
              </a:ext>
            </a:extLst>
          </p:cNvPr>
          <p:cNvGrpSpPr/>
          <p:nvPr/>
        </p:nvGrpSpPr>
        <p:grpSpPr>
          <a:xfrm>
            <a:off x="8209753" y="945461"/>
            <a:ext cx="3863920" cy="5649473"/>
            <a:chOff x="8209753" y="945461"/>
            <a:chExt cx="3863920" cy="5649473"/>
          </a:xfrm>
        </p:grpSpPr>
        <p:sp>
          <p:nvSpPr>
            <p:cNvPr id="72" name="Rounded Rectangle 71">
              <a:extLst>
                <a:ext uri="{FF2B5EF4-FFF2-40B4-BE49-F238E27FC236}">
                  <a16:creationId xmlns:a16="http://schemas.microsoft.com/office/drawing/2014/main" id="{7DE5FA0A-7146-AF48-9B51-7F7246AD8391}"/>
                </a:ext>
              </a:extLst>
            </p:cNvPr>
            <p:cNvSpPr/>
            <p:nvPr/>
          </p:nvSpPr>
          <p:spPr>
            <a:xfrm>
              <a:off x="8209753" y="1207786"/>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rapezoid 72">
              <a:extLst>
                <a:ext uri="{FF2B5EF4-FFF2-40B4-BE49-F238E27FC236}">
                  <a16:creationId xmlns:a16="http://schemas.microsoft.com/office/drawing/2014/main" id="{57DEFAD5-736A-7146-822B-6E40E4808354}"/>
                </a:ext>
              </a:extLst>
            </p:cNvPr>
            <p:cNvSpPr/>
            <p:nvPr/>
          </p:nvSpPr>
          <p:spPr>
            <a:xfrm>
              <a:off x="8734484" y="945461"/>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74" name="TextBox 73">
              <a:extLst>
                <a:ext uri="{FF2B5EF4-FFF2-40B4-BE49-F238E27FC236}">
                  <a16:creationId xmlns:a16="http://schemas.microsoft.com/office/drawing/2014/main" id="{85E8BADD-A63A-0A48-9BAC-F71761C569F2}"/>
                </a:ext>
              </a:extLst>
            </p:cNvPr>
            <p:cNvSpPr txBox="1"/>
            <p:nvPr/>
          </p:nvSpPr>
          <p:spPr>
            <a:xfrm>
              <a:off x="9247858" y="994894"/>
              <a:ext cx="1928808" cy="446276"/>
            </a:xfrm>
            <a:prstGeom prst="rect">
              <a:avLst/>
            </a:prstGeom>
            <a:noFill/>
            <a:ln>
              <a:noFill/>
            </a:ln>
          </p:spPr>
          <p:txBody>
            <a:bodyPr wrap="square" lIns="91440" tIns="45720" rIns="91440" bIns="45720" rtlCol="0" anchor="t">
              <a:spAutoFit/>
            </a:bodyPr>
            <a:lstStyle/>
            <a:p>
              <a:pPr algn="ctr"/>
              <a:r>
                <a:rPr lang="en-US" sz="2300" b="1" dirty="0">
                  <a:solidFill>
                    <a:schemeClr val="tx1">
                      <a:lumMod val="75000"/>
                      <a:lumOff val="25000"/>
                    </a:schemeClr>
                  </a:solidFill>
                  <a:latin typeface="Century Gothic"/>
                </a:rPr>
                <a:t>Analysis</a:t>
              </a:r>
              <a:endParaRPr lang="en-US" sz="2300" b="1" dirty="0">
                <a:solidFill>
                  <a:schemeClr val="tx1">
                    <a:lumMod val="75000"/>
                    <a:lumOff val="25000"/>
                  </a:schemeClr>
                </a:solidFill>
              </a:endParaRPr>
            </a:p>
          </p:txBody>
        </p:sp>
        <p:grpSp>
          <p:nvGrpSpPr>
            <p:cNvPr id="11" name="Group 10">
              <a:extLst>
                <a:ext uri="{FF2B5EF4-FFF2-40B4-BE49-F238E27FC236}">
                  <a16:creationId xmlns:a16="http://schemas.microsoft.com/office/drawing/2014/main" id="{41A2E298-42CB-8C4A-A5AA-2DD18C6C94EE}"/>
                </a:ext>
              </a:extLst>
            </p:cNvPr>
            <p:cNvGrpSpPr/>
            <p:nvPr/>
          </p:nvGrpSpPr>
          <p:grpSpPr>
            <a:xfrm>
              <a:off x="8390637" y="1651684"/>
              <a:ext cx="3502152" cy="561398"/>
              <a:chOff x="8322210" y="5261513"/>
              <a:chExt cx="3502152" cy="561398"/>
            </a:xfrm>
          </p:grpSpPr>
          <p:sp>
            <p:nvSpPr>
              <p:cNvPr id="70" name="Rectangle 69">
                <a:extLst>
                  <a:ext uri="{FF2B5EF4-FFF2-40B4-BE49-F238E27FC236}">
                    <a16:creationId xmlns:a16="http://schemas.microsoft.com/office/drawing/2014/main" id="{E3E8EBAF-CECD-CA40-99E5-A5A83300DCCF}"/>
                  </a:ext>
                </a:extLst>
              </p:cNvPr>
              <p:cNvSpPr/>
              <p:nvPr/>
            </p:nvSpPr>
            <p:spPr>
              <a:xfrm>
                <a:off x="8322210" y="5261513"/>
                <a:ext cx="3502152"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D305E06C-FB00-7448-B5BF-FE63E080A726}"/>
                  </a:ext>
                </a:extLst>
              </p:cNvPr>
              <p:cNvSpPr txBox="1"/>
              <p:nvPr/>
            </p:nvSpPr>
            <p:spPr>
              <a:xfrm>
                <a:off x="8480798" y="5341077"/>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grpSp>
        <p:grpSp>
          <p:nvGrpSpPr>
            <p:cNvPr id="114" name="Group 113">
              <a:extLst>
                <a:ext uri="{FF2B5EF4-FFF2-40B4-BE49-F238E27FC236}">
                  <a16:creationId xmlns:a16="http://schemas.microsoft.com/office/drawing/2014/main" id="{737C1353-60C4-7347-B7BA-EE0F9830616B}"/>
                </a:ext>
              </a:extLst>
            </p:cNvPr>
            <p:cNvGrpSpPr/>
            <p:nvPr/>
          </p:nvGrpSpPr>
          <p:grpSpPr>
            <a:xfrm>
              <a:off x="8390637" y="3962215"/>
              <a:ext cx="3502152" cy="561398"/>
              <a:chOff x="8322210" y="5261513"/>
              <a:chExt cx="3502152" cy="561398"/>
            </a:xfrm>
          </p:grpSpPr>
          <p:sp>
            <p:nvSpPr>
              <p:cNvPr id="115" name="Rectangle 114">
                <a:extLst>
                  <a:ext uri="{FF2B5EF4-FFF2-40B4-BE49-F238E27FC236}">
                    <a16:creationId xmlns:a16="http://schemas.microsoft.com/office/drawing/2014/main" id="{7B86F719-66A3-BD4C-BC97-0E0D1B31542C}"/>
                  </a:ext>
                </a:extLst>
              </p:cNvPr>
              <p:cNvSpPr/>
              <p:nvPr/>
            </p:nvSpPr>
            <p:spPr>
              <a:xfrm>
                <a:off x="8322210" y="5261513"/>
                <a:ext cx="3502152"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6F1ECC8F-6709-2146-8A32-E37477D8749F}"/>
                  </a:ext>
                </a:extLst>
              </p:cNvPr>
              <p:cNvSpPr txBox="1"/>
              <p:nvPr/>
            </p:nvSpPr>
            <p:spPr>
              <a:xfrm>
                <a:off x="8861499" y="5341077"/>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grpSp>
        <p:grpSp>
          <p:nvGrpSpPr>
            <p:cNvPr id="58" name="Group 57">
              <a:extLst>
                <a:ext uri="{FF2B5EF4-FFF2-40B4-BE49-F238E27FC236}">
                  <a16:creationId xmlns:a16="http://schemas.microsoft.com/office/drawing/2014/main" id="{727D3300-CAC7-EE45-A6F9-676B43D36927}"/>
                </a:ext>
              </a:extLst>
            </p:cNvPr>
            <p:cNvGrpSpPr/>
            <p:nvPr/>
          </p:nvGrpSpPr>
          <p:grpSpPr>
            <a:xfrm>
              <a:off x="9473042" y="2339975"/>
              <a:ext cx="1467906" cy="1387910"/>
              <a:chOff x="10547460" y="3332461"/>
              <a:chExt cx="1242184" cy="1193340"/>
            </a:xfrm>
          </p:grpSpPr>
          <p:cxnSp>
            <p:nvCxnSpPr>
              <p:cNvPr id="59" name="Connector: Elbow 59">
                <a:extLst>
                  <a:ext uri="{FF2B5EF4-FFF2-40B4-BE49-F238E27FC236}">
                    <a16:creationId xmlns:a16="http://schemas.microsoft.com/office/drawing/2014/main" id="{F3B9B7EA-65ED-2341-B060-44E61B50B8EA}"/>
                  </a:ext>
                </a:extLst>
              </p:cNvPr>
              <p:cNvCxnSpPr/>
              <p:nvPr/>
            </p:nvCxnSpPr>
            <p:spPr>
              <a:xfrm rot="5400000">
                <a:off x="10825270" y="4195931"/>
                <a:ext cx="186917" cy="14493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EAEA2AA3-46CA-B447-814A-01CB7B1C90D8}"/>
                  </a:ext>
                </a:extLst>
              </p:cNvPr>
              <p:cNvGrpSpPr/>
              <p:nvPr/>
            </p:nvGrpSpPr>
            <p:grpSpPr>
              <a:xfrm>
                <a:off x="10547460" y="3332461"/>
                <a:ext cx="1242184" cy="1193340"/>
                <a:chOff x="10547460" y="3332461"/>
                <a:chExt cx="1242184" cy="1193340"/>
              </a:xfrm>
            </p:grpSpPr>
            <p:sp>
              <p:nvSpPr>
                <p:cNvPr id="61" name="Rectangle 60">
                  <a:extLst>
                    <a:ext uri="{FF2B5EF4-FFF2-40B4-BE49-F238E27FC236}">
                      <a16:creationId xmlns:a16="http://schemas.microsoft.com/office/drawing/2014/main" id="{D8EC43A4-418D-EF4D-A8F6-3FEBC499602A}"/>
                    </a:ext>
                  </a:extLst>
                </p:cNvPr>
                <p:cNvSpPr/>
                <p:nvPr/>
              </p:nvSpPr>
              <p:spPr>
                <a:xfrm>
                  <a:off x="10547460"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A184F26C-080B-A340-8C94-A6A41E4863EA}"/>
                    </a:ext>
                  </a:extLst>
                </p:cNvPr>
                <p:cNvSpPr/>
                <p:nvPr/>
              </p:nvSpPr>
              <p:spPr>
                <a:xfrm>
                  <a:off x="11000204" y="3332461"/>
                  <a:ext cx="316092"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807F5F55-8EAF-9146-B49B-9B38ACC0E567}"/>
                    </a:ext>
                  </a:extLst>
                </p:cNvPr>
                <p:cNvSpPr/>
                <p:nvPr/>
              </p:nvSpPr>
              <p:spPr>
                <a:xfrm>
                  <a:off x="10687059" y="3720015"/>
                  <a:ext cx="316092"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4DC7E37-7FBB-EF42-9D67-783C3818C92C}"/>
                    </a:ext>
                  </a:extLst>
                </p:cNvPr>
                <p:cNvSpPr/>
                <p:nvPr/>
              </p:nvSpPr>
              <p:spPr>
                <a:xfrm>
                  <a:off x="11317974" y="3720015"/>
                  <a:ext cx="316092"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Connector: Elbow 45">
                  <a:extLst>
                    <a:ext uri="{FF2B5EF4-FFF2-40B4-BE49-F238E27FC236}">
                      <a16:creationId xmlns:a16="http://schemas.microsoft.com/office/drawing/2014/main" id="{EE4552E6-96E0-3346-9C8B-B31723A1C280}"/>
                    </a:ext>
                  </a:extLst>
                </p:cNvPr>
                <p:cNvCxnSpPr/>
                <p:nvPr/>
              </p:nvCxnSpPr>
              <p:spPr>
                <a:xfrm rot="16200000" flipH="1">
                  <a:off x="11205329" y="3449324"/>
                  <a:ext cx="223611" cy="31777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47">
                  <a:extLst>
                    <a:ext uri="{FF2B5EF4-FFF2-40B4-BE49-F238E27FC236}">
                      <a16:creationId xmlns:a16="http://schemas.microsoft.com/office/drawing/2014/main" id="{2D7A5234-6F13-7144-8463-FAD01340C53D}"/>
                    </a:ext>
                  </a:extLst>
                </p:cNvPr>
                <p:cNvCxnSpPr/>
                <p:nvPr/>
              </p:nvCxnSpPr>
              <p:spPr>
                <a:xfrm rot="5400000">
                  <a:off x="10889872" y="3451637"/>
                  <a:ext cx="223611" cy="31314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9BB8771-2C84-FE40-A387-B24C7D7CDF0B}"/>
                    </a:ext>
                  </a:extLst>
                </p:cNvPr>
                <p:cNvSpPr/>
                <p:nvPr/>
              </p:nvSpPr>
              <p:spPr>
                <a:xfrm>
                  <a:off x="10877155"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077062C-07D5-4E4E-8009-0C7E0BBF0D8D}"/>
                    </a:ext>
                  </a:extLst>
                </p:cNvPr>
                <p:cNvSpPr/>
                <p:nvPr/>
              </p:nvSpPr>
              <p:spPr>
                <a:xfrm>
                  <a:off x="11231874"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4A48FC3-F7E7-0D4D-80E9-A006B154EF37}"/>
                    </a:ext>
                  </a:extLst>
                </p:cNvPr>
                <p:cNvSpPr/>
                <p:nvPr/>
              </p:nvSpPr>
              <p:spPr>
                <a:xfrm>
                  <a:off x="11561566" y="4010996"/>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3071595B-FEAE-2D4E-BBA2-991E9680AAD9}"/>
                    </a:ext>
                  </a:extLst>
                </p:cNvPr>
                <p:cNvSpPr/>
                <p:nvPr/>
              </p:nvSpPr>
              <p:spPr>
                <a:xfrm>
                  <a:off x="10732221" y="4361857"/>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5AE2453F-C01E-8A4E-AD65-E62748A30804}"/>
                    </a:ext>
                  </a:extLst>
                </p:cNvPr>
                <p:cNvSpPr/>
                <p:nvPr/>
              </p:nvSpPr>
              <p:spPr>
                <a:xfrm>
                  <a:off x="11072821" y="4361857"/>
                  <a:ext cx="228078" cy="16394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Connector: Elbow 55">
                  <a:extLst>
                    <a:ext uri="{FF2B5EF4-FFF2-40B4-BE49-F238E27FC236}">
                      <a16:creationId xmlns:a16="http://schemas.microsoft.com/office/drawing/2014/main" id="{E8610D20-00B5-544E-9AF5-618FC43AC3DE}"/>
                    </a:ext>
                  </a:extLst>
                </p:cNvPr>
                <p:cNvCxnSpPr/>
                <p:nvPr/>
              </p:nvCxnSpPr>
              <p:spPr>
                <a:xfrm rot="5400000">
                  <a:off x="10689783" y="3855675"/>
                  <a:ext cx="127037" cy="18360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57">
                  <a:extLst>
                    <a:ext uri="{FF2B5EF4-FFF2-40B4-BE49-F238E27FC236}">
                      <a16:creationId xmlns:a16="http://schemas.microsoft.com/office/drawing/2014/main" id="{BA9460DB-7988-DC4D-8A1E-A0111914126F}"/>
                    </a:ext>
                  </a:extLst>
                </p:cNvPr>
                <p:cNvCxnSpPr/>
                <p:nvPr/>
              </p:nvCxnSpPr>
              <p:spPr>
                <a:xfrm rot="16200000" flipH="1">
                  <a:off x="10854629" y="3874434"/>
                  <a:ext cx="127037" cy="14608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61">
                  <a:extLst>
                    <a:ext uri="{FF2B5EF4-FFF2-40B4-BE49-F238E27FC236}">
                      <a16:creationId xmlns:a16="http://schemas.microsoft.com/office/drawing/2014/main" id="{61077D50-E278-D94A-8DDD-34123EFE9071}"/>
                    </a:ext>
                  </a:extLst>
                </p:cNvPr>
                <p:cNvCxnSpPr/>
                <p:nvPr/>
              </p:nvCxnSpPr>
              <p:spPr>
                <a:xfrm rot="16200000" flipH="1">
                  <a:off x="10995569" y="4170566"/>
                  <a:ext cx="186917" cy="19566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64">
                  <a:extLst>
                    <a:ext uri="{FF2B5EF4-FFF2-40B4-BE49-F238E27FC236}">
                      <a16:creationId xmlns:a16="http://schemas.microsoft.com/office/drawing/2014/main" id="{20DE3C25-A5B5-5F48-B48D-38338FB731DE}"/>
                    </a:ext>
                  </a:extLst>
                </p:cNvPr>
                <p:cNvCxnSpPr/>
                <p:nvPr/>
              </p:nvCxnSpPr>
              <p:spPr>
                <a:xfrm rot="5400000">
                  <a:off x="11347450" y="3882423"/>
                  <a:ext cx="127037" cy="13010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66">
                  <a:extLst>
                    <a:ext uri="{FF2B5EF4-FFF2-40B4-BE49-F238E27FC236}">
                      <a16:creationId xmlns:a16="http://schemas.microsoft.com/office/drawing/2014/main" id="{311CE04B-4038-0546-B704-2D9E5018DCC7}"/>
                    </a:ext>
                  </a:extLst>
                </p:cNvPr>
                <p:cNvCxnSpPr/>
                <p:nvPr/>
              </p:nvCxnSpPr>
              <p:spPr>
                <a:xfrm rot="16200000" flipH="1">
                  <a:off x="11512296" y="3847687"/>
                  <a:ext cx="127037" cy="19958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4" name="Picture 23" descr="Map&#10;&#10;Description automatically generated">
              <a:extLst>
                <a:ext uri="{FF2B5EF4-FFF2-40B4-BE49-F238E27FC236}">
                  <a16:creationId xmlns:a16="http://schemas.microsoft.com/office/drawing/2014/main" id="{12D187DC-CC0B-5843-9602-EC6E4E06A2E1}"/>
                </a:ext>
              </a:extLst>
            </p:cNvPr>
            <p:cNvPicPr>
              <a:picLocks noChangeAspect="1"/>
            </p:cNvPicPr>
            <p:nvPr/>
          </p:nvPicPr>
          <p:blipFill rotWithShape="1">
            <a:blip r:embed="rId7">
              <a:extLst>
                <a:ext uri="{28A0092B-C50C-407E-A947-70E740481C1C}">
                  <a14:useLocalDpi xmlns:a14="http://schemas.microsoft.com/office/drawing/2010/main" val="0"/>
                </a:ext>
              </a:extLst>
            </a:blip>
            <a:srcRect l="16124" t="11939" r="14066" b="28015"/>
            <a:stretch/>
          </p:blipFill>
          <p:spPr>
            <a:xfrm>
              <a:off x="8868377" y="4643232"/>
              <a:ext cx="2546673" cy="1684916"/>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5148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704E-1D05-444B-9505-AE9E7B43A99F}"/>
              </a:ext>
            </a:extLst>
          </p:cNvPr>
          <p:cNvSpPr txBox="1">
            <a:spLocks/>
          </p:cNvSpPr>
          <p:nvPr/>
        </p:nvSpPr>
        <p:spPr>
          <a:xfrm>
            <a:off x="222738" y="272563"/>
            <a:ext cx="1135449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Future Models</a:t>
            </a:r>
            <a:endParaRPr lang="en-US" sz="4000" b="1" dirty="0">
              <a:solidFill>
                <a:srgbClr val="55A976"/>
              </a:solidFill>
              <a:latin typeface="Century Gothic" panose="020F0302020204030204"/>
            </a:endParaRPr>
          </a:p>
        </p:txBody>
      </p:sp>
      <p:sp>
        <p:nvSpPr>
          <p:cNvPr id="5" name="Text Placeholder 5">
            <a:extLst>
              <a:ext uri="{FF2B5EF4-FFF2-40B4-BE49-F238E27FC236}">
                <a16:creationId xmlns:a16="http://schemas.microsoft.com/office/drawing/2014/main" id="{30DD7184-D688-B64A-8D12-125B0A3832D0}"/>
              </a:ext>
            </a:extLst>
          </p:cNvPr>
          <p:cNvSpPr txBox="1">
            <a:spLocks/>
          </p:cNvSpPr>
          <p:nvPr/>
        </p:nvSpPr>
        <p:spPr>
          <a:xfrm>
            <a:off x="956937" y="2032266"/>
            <a:ext cx="3754424" cy="5643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None/>
            </a:pPr>
            <a:r>
              <a:rPr lang="en-US" sz="2400" dirty="0">
                <a:solidFill>
                  <a:schemeClr val="tx1">
                    <a:lumMod val="75000"/>
                    <a:lumOff val="25000"/>
                  </a:schemeClr>
                </a:solidFill>
                <a:latin typeface="Century Gothic"/>
                <a:cs typeface="Calibri"/>
              </a:rPr>
              <a:t>Included all variables</a:t>
            </a:r>
            <a:endParaRPr lang="en-US" dirty="0"/>
          </a:p>
          <a:p>
            <a:pPr lvl="1">
              <a:lnSpc>
                <a:spcPct val="100000"/>
              </a:lnSpc>
              <a:spcBef>
                <a:spcPts val="0"/>
              </a:spcBef>
              <a:spcAft>
                <a:spcPts val="600"/>
              </a:spcAft>
              <a:buClr>
                <a:srgbClr val="55A976"/>
              </a:buClr>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55A976"/>
              </a:buClr>
              <a:buNone/>
            </a:pPr>
            <a:endParaRPr lang="en-US" sz="20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55A976"/>
              </a:buClr>
              <a:buNone/>
            </a:pPr>
            <a:endParaRPr lang="en-US" sz="2000" dirty="0">
              <a:solidFill>
                <a:schemeClr val="tx1">
                  <a:lumMod val="75000"/>
                  <a:lumOff val="25000"/>
                </a:schemeClr>
              </a:solidFill>
              <a:latin typeface="Century Gothic"/>
              <a:cs typeface="Calibri"/>
            </a:endParaRPr>
          </a:p>
        </p:txBody>
      </p:sp>
      <p:graphicFrame>
        <p:nvGraphicFramePr>
          <p:cNvPr id="6" name="Table 3">
            <a:extLst>
              <a:ext uri="{FF2B5EF4-FFF2-40B4-BE49-F238E27FC236}">
                <a16:creationId xmlns:a16="http://schemas.microsoft.com/office/drawing/2014/main" id="{2AAEECA1-4507-5743-8ACB-B5E31AFD8C66}"/>
              </a:ext>
            </a:extLst>
          </p:cNvPr>
          <p:cNvGraphicFramePr>
            <a:graphicFrameLocks noGrp="1"/>
          </p:cNvGraphicFramePr>
          <p:nvPr>
            <p:extLst>
              <p:ext uri="{D42A27DB-BD31-4B8C-83A1-F6EECF244321}">
                <p14:modId xmlns:p14="http://schemas.microsoft.com/office/powerpoint/2010/main" val="3372638163"/>
              </p:ext>
            </p:extLst>
          </p:nvPr>
        </p:nvGraphicFramePr>
        <p:xfrm>
          <a:off x="538488" y="2583955"/>
          <a:ext cx="4177731" cy="207772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177731">
                  <a:extLst>
                    <a:ext uri="{9D8B030D-6E8A-4147-A177-3AD203B41FA5}">
                      <a16:colId xmlns:a16="http://schemas.microsoft.com/office/drawing/2014/main" val="3426989219"/>
                    </a:ext>
                  </a:extLst>
                </a:gridCol>
              </a:tblGrid>
              <a:tr h="370840">
                <a:tc>
                  <a:txBody>
                    <a:bodyPr/>
                    <a:lstStyle/>
                    <a:p>
                      <a:pPr algn="ctr"/>
                      <a:r>
                        <a:rPr lang="en-US" sz="2200" dirty="0">
                          <a:solidFill>
                            <a:schemeClr val="bg1"/>
                          </a:solidFill>
                          <a:latin typeface="Century Gothic" panose="020B0502020202020204" pitchFamily="34" charset="0"/>
                        </a:rPr>
                        <a:t>Final Predictor Variables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00749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Century Gothic" panose="020B0502020202020204" pitchFamily="34" charset="0"/>
                        </a:rPr>
                        <a:t>Monthly Average Maximum Temperature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837980"/>
                  </a:ext>
                </a:extLst>
              </a:tr>
              <a:tr h="370840">
                <a:tc>
                  <a:txBody>
                    <a:bodyPr/>
                    <a:lstStyle/>
                    <a:p>
                      <a:pPr algn="ctr"/>
                      <a:r>
                        <a:rPr lang="en-US" dirty="0">
                          <a:solidFill>
                            <a:schemeClr val="tx1">
                              <a:lumMod val="75000"/>
                              <a:lumOff val="25000"/>
                            </a:schemeClr>
                          </a:solidFill>
                          <a:latin typeface="Century Gothic" panose="020B0502020202020204" pitchFamily="34" charset="0"/>
                        </a:rPr>
                        <a:t>Monthly Average Minimum Temperature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2703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Century Gothic" panose="020B0502020202020204" pitchFamily="34" charset="0"/>
                        </a:rPr>
                        <a:t>Monthly Total Precipitation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8225769"/>
                  </a:ext>
                </a:extLst>
              </a:tr>
            </a:tbl>
          </a:graphicData>
        </a:graphic>
      </p:graphicFrame>
      <p:grpSp>
        <p:nvGrpSpPr>
          <p:cNvPr id="27" name="Group 26">
            <a:extLst>
              <a:ext uri="{FF2B5EF4-FFF2-40B4-BE49-F238E27FC236}">
                <a16:creationId xmlns:a16="http://schemas.microsoft.com/office/drawing/2014/main" id="{E37FAD8B-0593-B946-A90C-EBA8154290FA}"/>
              </a:ext>
            </a:extLst>
          </p:cNvPr>
          <p:cNvGrpSpPr/>
          <p:nvPr/>
        </p:nvGrpSpPr>
        <p:grpSpPr>
          <a:xfrm>
            <a:off x="5157230" y="819776"/>
            <a:ext cx="6420111" cy="5687374"/>
            <a:chOff x="-133660" y="677646"/>
            <a:chExt cx="6420111" cy="5687374"/>
          </a:xfrm>
        </p:grpSpPr>
        <p:grpSp>
          <p:nvGrpSpPr>
            <p:cNvPr id="24" name="Group 23">
              <a:extLst>
                <a:ext uri="{FF2B5EF4-FFF2-40B4-BE49-F238E27FC236}">
                  <a16:creationId xmlns:a16="http://schemas.microsoft.com/office/drawing/2014/main" id="{13E6CDAE-2539-FC43-82AB-24870A023A03}"/>
                </a:ext>
              </a:extLst>
            </p:cNvPr>
            <p:cNvGrpSpPr/>
            <p:nvPr/>
          </p:nvGrpSpPr>
          <p:grpSpPr>
            <a:xfrm>
              <a:off x="-133660" y="677646"/>
              <a:ext cx="6420111" cy="5687374"/>
              <a:chOff x="-133660" y="677646"/>
              <a:chExt cx="6420111" cy="5687374"/>
            </a:xfrm>
          </p:grpSpPr>
          <p:grpSp>
            <p:nvGrpSpPr>
              <p:cNvPr id="21" name="Group 20">
                <a:extLst>
                  <a:ext uri="{FF2B5EF4-FFF2-40B4-BE49-F238E27FC236}">
                    <a16:creationId xmlns:a16="http://schemas.microsoft.com/office/drawing/2014/main" id="{9475C439-5A8A-F447-988E-770A8671F3C3}"/>
                  </a:ext>
                </a:extLst>
              </p:cNvPr>
              <p:cNvGrpSpPr/>
              <p:nvPr/>
            </p:nvGrpSpPr>
            <p:grpSpPr>
              <a:xfrm>
                <a:off x="-133660" y="677646"/>
                <a:ext cx="6420111" cy="5687374"/>
                <a:chOff x="-133660" y="677646"/>
                <a:chExt cx="6420111" cy="5687374"/>
              </a:xfrm>
            </p:grpSpPr>
            <p:pic>
              <p:nvPicPr>
                <p:cNvPr id="7" name="Picture 6" descr="Chart, box and whisker chart&#10;&#10;Description automatically generated">
                  <a:extLst>
                    <a:ext uri="{FF2B5EF4-FFF2-40B4-BE49-F238E27FC236}">
                      <a16:creationId xmlns:a16="http://schemas.microsoft.com/office/drawing/2014/main" id="{C739CBD3-AACD-094F-85F3-D511596FE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690" y="1099091"/>
                  <a:ext cx="4751821" cy="4702934"/>
                </a:xfrm>
                <a:prstGeom prst="rect">
                  <a:avLst/>
                </a:prstGeom>
              </p:spPr>
            </p:pic>
            <p:sp>
              <p:nvSpPr>
                <p:cNvPr id="8" name="TextBox 7">
                  <a:extLst>
                    <a:ext uri="{FF2B5EF4-FFF2-40B4-BE49-F238E27FC236}">
                      <a16:creationId xmlns:a16="http://schemas.microsoft.com/office/drawing/2014/main" id="{B5C07D09-4AA8-6748-BAFA-040159E08617}"/>
                    </a:ext>
                  </a:extLst>
                </p:cNvPr>
                <p:cNvSpPr txBox="1"/>
                <p:nvPr/>
              </p:nvSpPr>
              <p:spPr>
                <a:xfrm>
                  <a:off x="1240923" y="677646"/>
                  <a:ext cx="5045528" cy="646331"/>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Importance using the change in AUC when each predictor is permuted</a:t>
                  </a:r>
                </a:p>
              </p:txBody>
            </p:sp>
            <p:sp>
              <p:nvSpPr>
                <p:cNvPr id="9" name="TextBox 8">
                  <a:extLst>
                    <a:ext uri="{FF2B5EF4-FFF2-40B4-BE49-F238E27FC236}">
                      <a16:creationId xmlns:a16="http://schemas.microsoft.com/office/drawing/2014/main" id="{62E9EC48-ECDD-2742-BF1C-9D3BB1678FFD}"/>
                    </a:ext>
                  </a:extLst>
                </p:cNvPr>
                <p:cNvSpPr txBox="1"/>
                <p:nvPr/>
              </p:nvSpPr>
              <p:spPr>
                <a:xfrm>
                  <a:off x="374655" y="1636389"/>
                  <a:ext cx="147234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Maximum Temperature</a:t>
                  </a:r>
                </a:p>
              </p:txBody>
            </p:sp>
            <p:sp>
              <p:nvSpPr>
                <p:cNvPr id="11" name="TextBox 10">
                  <a:extLst>
                    <a:ext uri="{FF2B5EF4-FFF2-40B4-BE49-F238E27FC236}">
                      <a16:creationId xmlns:a16="http://schemas.microsoft.com/office/drawing/2014/main" id="{5365ACFB-20EA-4140-94B8-9FA453E9CFD6}"/>
                    </a:ext>
                  </a:extLst>
                </p:cNvPr>
                <p:cNvSpPr txBox="1"/>
                <p:nvPr/>
              </p:nvSpPr>
              <p:spPr>
                <a:xfrm>
                  <a:off x="374655" y="4702943"/>
                  <a:ext cx="147234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Precipitation</a:t>
                  </a:r>
                </a:p>
              </p:txBody>
            </p:sp>
            <p:sp>
              <p:nvSpPr>
                <p:cNvPr id="12" name="TextBox 11">
                  <a:extLst>
                    <a:ext uri="{FF2B5EF4-FFF2-40B4-BE49-F238E27FC236}">
                      <a16:creationId xmlns:a16="http://schemas.microsoft.com/office/drawing/2014/main" id="{934FC1F6-AD2D-FB41-87F1-D9F76CB94E1A}"/>
                    </a:ext>
                  </a:extLst>
                </p:cNvPr>
                <p:cNvSpPr txBox="1"/>
                <p:nvPr/>
              </p:nvSpPr>
              <p:spPr>
                <a:xfrm>
                  <a:off x="374655" y="3169666"/>
                  <a:ext cx="147234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Minimum Temperature</a:t>
                  </a:r>
                </a:p>
              </p:txBody>
            </p:sp>
            <p:sp>
              <p:nvSpPr>
                <p:cNvPr id="13" name="TextBox 12">
                  <a:extLst>
                    <a:ext uri="{FF2B5EF4-FFF2-40B4-BE49-F238E27FC236}">
                      <a16:creationId xmlns:a16="http://schemas.microsoft.com/office/drawing/2014/main" id="{4811AC11-119C-FE4F-8019-80974D9A64C0}"/>
                    </a:ext>
                  </a:extLst>
                </p:cNvPr>
                <p:cNvSpPr txBox="1"/>
                <p:nvPr/>
              </p:nvSpPr>
              <p:spPr>
                <a:xfrm rot="16200000">
                  <a:off x="-708759" y="3265893"/>
                  <a:ext cx="1519530"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Variables</a:t>
                  </a:r>
                </a:p>
              </p:txBody>
            </p:sp>
            <p:sp>
              <p:nvSpPr>
                <p:cNvPr id="14" name="TextBox 13">
                  <a:extLst>
                    <a:ext uri="{FF2B5EF4-FFF2-40B4-BE49-F238E27FC236}">
                      <a16:creationId xmlns:a16="http://schemas.microsoft.com/office/drawing/2014/main" id="{FAA9FDDD-D3EE-6547-A69C-917F4F179AB2}"/>
                    </a:ext>
                  </a:extLst>
                </p:cNvPr>
                <p:cNvSpPr txBox="1"/>
                <p:nvPr/>
              </p:nvSpPr>
              <p:spPr>
                <a:xfrm>
                  <a:off x="3039835" y="5995688"/>
                  <a:ext cx="1519530"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Importance</a:t>
                  </a:r>
                </a:p>
              </p:txBody>
            </p:sp>
            <p:sp>
              <p:nvSpPr>
                <p:cNvPr id="15" name="TextBox 14">
                  <a:extLst>
                    <a:ext uri="{FF2B5EF4-FFF2-40B4-BE49-F238E27FC236}">
                      <a16:creationId xmlns:a16="http://schemas.microsoft.com/office/drawing/2014/main" id="{0C706EC8-FA4D-7C4F-BB67-B9CA081C73BC}"/>
                    </a:ext>
                  </a:extLst>
                </p:cNvPr>
                <p:cNvSpPr txBox="1"/>
                <p:nvPr/>
              </p:nvSpPr>
              <p:spPr>
                <a:xfrm>
                  <a:off x="1743425" y="5711213"/>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0.00</a:t>
                  </a:r>
                </a:p>
              </p:txBody>
            </p:sp>
            <p:sp>
              <p:nvSpPr>
                <p:cNvPr id="16" name="TextBox 15">
                  <a:extLst>
                    <a:ext uri="{FF2B5EF4-FFF2-40B4-BE49-F238E27FC236}">
                      <a16:creationId xmlns:a16="http://schemas.microsoft.com/office/drawing/2014/main" id="{F1E7C1A8-BDD7-F94B-8C64-49F3803C0E97}"/>
                    </a:ext>
                  </a:extLst>
                </p:cNvPr>
                <p:cNvSpPr txBox="1"/>
                <p:nvPr/>
              </p:nvSpPr>
              <p:spPr>
                <a:xfrm>
                  <a:off x="2452397" y="5711213"/>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0.05</a:t>
                  </a:r>
                </a:p>
              </p:txBody>
            </p:sp>
            <p:sp>
              <p:nvSpPr>
                <p:cNvPr id="17" name="TextBox 16">
                  <a:extLst>
                    <a:ext uri="{FF2B5EF4-FFF2-40B4-BE49-F238E27FC236}">
                      <a16:creationId xmlns:a16="http://schemas.microsoft.com/office/drawing/2014/main" id="{93A82629-7845-194C-9452-445CF2E36FF3}"/>
                    </a:ext>
                  </a:extLst>
                </p:cNvPr>
                <p:cNvSpPr txBox="1"/>
                <p:nvPr/>
              </p:nvSpPr>
              <p:spPr>
                <a:xfrm>
                  <a:off x="3161369" y="5711213"/>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0.10</a:t>
                  </a:r>
                </a:p>
              </p:txBody>
            </p:sp>
            <p:sp>
              <p:nvSpPr>
                <p:cNvPr id="18" name="TextBox 17">
                  <a:extLst>
                    <a:ext uri="{FF2B5EF4-FFF2-40B4-BE49-F238E27FC236}">
                      <a16:creationId xmlns:a16="http://schemas.microsoft.com/office/drawing/2014/main" id="{3424D86B-138F-484C-ADA4-43FD91FCCCAB}"/>
                    </a:ext>
                  </a:extLst>
                </p:cNvPr>
                <p:cNvSpPr txBox="1"/>
                <p:nvPr/>
              </p:nvSpPr>
              <p:spPr>
                <a:xfrm>
                  <a:off x="3870341" y="5711213"/>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a:t>
                  </a:r>
                </a:p>
              </p:txBody>
            </p:sp>
            <p:sp>
              <p:nvSpPr>
                <p:cNvPr id="19" name="TextBox 18">
                  <a:extLst>
                    <a:ext uri="{FF2B5EF4-FFF2-40B4-BE49-F238E27FC236}">
                      <a16:creationId xmlns:a16="http://schemas.microsoft.com/office/drawing/2014/main" id="{E94DAEE8-61EA-5A41-9B39-DF9E3A96B8CE}"/>
                    </a:ext>
                  </a:extLst>
                </p:cNvPr>
                <p:cNvSpPr txBox="1"/>
                <p:nvPr/>
              </p:nvSpPr>
              <p:spPr>
                <a:xfrm>
                  <a:off x="4579313" y="5711213"/>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0.20</a:t>
                  </a:r>
                </a:p>
              </p:txBody>
            </p:sp>
            <p:sp>
              <p:nvSpPr>
                <p:cNvPr id="20" name="TextBox 19">
                  <a:extLst>
                    <a:ext uri="{FF2B5EF4-FFF2-40B4-BE49-F238E27FC236}">
                      <a16:creationId xmlns:a16="http://schemas.microsoft.com/office/drawing/2014/main" id="{734A4574-2B28-2445-B494-AE8EDDC659BF}"/>
                    </a:ext>
                  </a:extLst>
                </p:cNvPr>
                <p:cNvSpPr txBox="1"/>
                <p:nvPr/>
              </p:nvSpPr>
              <p:spPr>
                <a:xfrm>
                  <a:off x="5288285" y="5711213"/>
                  <a:ext cx="5388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0.25</a:t>
                  </a:r>
                </a:p>
              </p:txBody>
            </p:sp>
          </p:grpSp>
          <p:sp>
            <p:nvSpPr>
              <p:cNvPr id="22" name="Rectangle 21">
                <a:extLst>
                  <a:ext uri="{FF2B5EF4-FFF2-40B4-BE49-F238E27FC236}">
                    <a16:creationId xmlns:a16="http://schemas.microsoft.com/office/drawing/2014/main" id="{71BF04BB-D148-624D-AE07-0928BCD5D794}"/>
                  </a:ext>
                </a:extLst>
              </p:cNvPr>
              <p:cNvSpPr/>
              <p:nvPr/>
            </p:nvSpPr>
            <p:spPr>
              <a:xfrm>
                <a:off x="4579313" y="5078898"/>
                <a:ext cx="182880" cy="17890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51C53C4-CA10-B84C-BB70-07C5089EAC69}"/>
                  </a:ext>
                </a:extLst>
              </p:cNvPr>
              <p:cNvSpPr/>
              <p:nvPr/>
            </p:nvSpPr>
            <p:spPr>
              <a:xfrm>
                <a:off x="4579313" y="5393162"/>
                <a:ext cx="182880" cy="17890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BE6AB119-06FB-C344-9209-3AD02B309862}"/>
                </a:ext>
              </a:extLst>
            </p:cNvPr>
            <p:cNvSpPr txBox="1"/>
            <p:nvPr/>
          </p:nvSpPr>
          <p:spPr>
            <a:xfrm>
              <a:off x="4774293" y="5011700"/>
              <a:ext cx="63991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Train</a:t>
              </a:r>
            </a:p>
          </p:txBody>
        </p:sp>
        <p:sp>
          <p:nvSpPr>
            <p:cNvPr id="26" name="TextBox 25">
              <a:extLst>
                <a:ext uri="{FF2B5EF4-FFF2-40B4-BE49-F238E27FC236}">
                  <a16:creationId xmlns:a16="http://schemas.microsoft.com/office/drawing/2014/main" id="{81ECFBDF-0C5E-A547-88A1-C71E787072AA}"/>
                </a:ext>
              </a:extLst>
            </p:cNvPr>
            <p:cNvSpPr txBox="1"/>
            <p:nvPr/>
          </p:nvSpPr>
          <p:spPr>
            <a:xfrm>
              <a:off x="4767877" y="5319477"/>
              <a:ext cx="101060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Eval. Split</a:t>
              </a:r>
            </a:p>
          </p:txBody>
        </p:sp>
      </p:grpSp>
    </p:spTree>
    <p:extLst>
      <p:ext uri="{BB962C8B-B14F-4D97-AF65-F5344CB8AC3E}">
        <p14:creationId xmlns:p14="http://schemas.microsoft.com/office/powerpoint/2010/main" val="45042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4794D1C-E358-E948-B584-90428B9994AB}"/>
              </a:ext>
            </a:extLst>
          </p:cNvPr>
          <p:cNvGrpSpPr/>
          <p:nvPr/>
        </p:nvGrpSpPr>
        <p:grpSpPr>
          <a:xfrm>
            <a:off x="160808" y="796489"/>
            <a:ext cx="5570429" cy="5489521"/>
            <a:chOff x="20427" y="768779"/>
            <a:chExt cx="5570429" cy="5489521"/>
          </a:xfrm>
        </p:grpSpPr>
        <p:grpSp>
          <p:nvGrpSpPr>
            <p:cNvPr id="28" name="Group 27">
              <a:extLst>
                <a:ext uri="{FF2B5EF4-FFF2-40B4-BE49-F238E27FC236}">
                  <a16:creationId xmlns:a16="http://schemas.microsoft.com/office/drawing/2014/main" id="{FB0026A0-ECE5-0E4E-BA0F-9CD7DFC659F0}"/>
                </a:ext>
              </a:extLst>
            </p:cNvPr>
            <p:cNvGrpSpPr/>
            <p:nvPr/>
          </p:nvGrpSpPr>
          <p:grpSpPr>
            <a:xfrm>
              <a:off x="389759" y="768779"/>
              <a:ext cx="5201097" cy="5178082"/>
              <a:chOff x="389759" y="768779"/>
              <a:chExt cx="5201097" cy="5178082"/>
            </a:xfrm>
          </p:grpSpPr>
          <p:grpSp>
            <p:nvGrpSpPr>
              <p:cNvPr id="21" name="Group 20">
                <a:extLst>
                  <a:ext uri="{FF2B5EF4-FFF2-40B4-BE49-F238E27FC236}">
                    <a16:creationId xmlns:a16="http://schemas.microsoft.com/office/drawing/2014/main" id="{457A4CA1-5D63-1B4C-8A52-973F7CC1E46E}"/>
                  </a:ext>
                </a:extLst>
              </p:cNvPr>
              <p:cNvGrpSpPr/>
              <p:nvPr/>
            </p:nvGrpSpPr>
            <p:grpSpPr>
              <a:xfrm>
                <a:off x="695872" y="768779"/>
                <a:ext cx="4894984" cy="5178082"/>
                <a:chOff x="695872" y="768779"/>
                <a:chExt cx="4894984" cy="5178082"/>
              </a:xfrm>
            </p:grpSpPr>
            <p:grpSp>
              <p:nvGrpSpPr>
                <p:cNvPr id="20" name="Group 19">
                  <a:extLst>
                    <a:ext uri="{FF2B5EF4-FFF2-40B4-BE49-F238E27FC236}">
                      <a16:creationId xmlns:a16="http://schemas.microsoft.com/office/drawing/2014/main" id="{D8DC53F1-5010-1C4C-BBC5-0178E7AF8461}"/>
                    </a:ext>
                  </a:extLst>
                </p:cNvPr>
                <p:cNvGrpSpPr/>
                <p:nvPr/>
              </p:nvGrpSpPr>
              <p:grpSpPr>
                <a:xfrm>
                  <a:off x="695872" y="768779"/>
                  <a:ext cx="4894984" cy="5010737"/>
                  <a:chOff x="695872" y="768779"/>
                  <a:chExt cx="4894984" cy="5010737"/>
                </a:xfrm>
              </p:grpSpPr>
              <p:pic>
                <p:nvPicPr>
                  <p:cNvPr id="5" name="Picture 4" descr="Chart&#10;&#10;Description automatically generated">
                    <a:extLst>
                      <a:ext uri="{FF2B5EF4-FFF2-40B4-BE49-F238E27FC236}">
                        <a16:creationId xmlns:a16="http://schemas.microsoft.com/office/drawing/2014/main" id="{01D99A69-4877-2446-AA4B-F09818EB9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72" y="1078484"/>
                    <a:ext cx="4894984" cy="4701032"/>
                  </a:xfrm>
                  <a:prstGeom prst="rect">
                    <a:avLst/>
                  </a:prstGeom>
                </p:spPr>
              </p:pic>
              <p:sp>
                <p:nvSpPr>
                  <p:cNvPr id="9" name="TextBox 8">
                    <a:extLst>
                      <a:ext uri="{FF2B5EF4-FFF2-40B4-BE49-F238E27FC236}">
                        <a16:creationId xmlns:a16="http://schemas.microsoft.com/office/drawing/2014/main" id="{87C319C0-7403-B040-BCC3-DEC7D1DD37F7}"/>
                      </a:ext>
                    </a:extLst>
                  </p:cNvPr>
                  <p:cNvSpPr txBox="1"/>
                  <p:nvPr/>
                </p:nvSpPr>
                <p:spPr>
                  <a:xfrm>
                    <a:off x="2141657" y="768779"/>
                    <a:ext cx="1903397" cy="430887"/>
                  </a:xfrm>
                  <a:prstGeom prst="rect">
                    <a:avLst/>
                  </a:prstGeom>
                  <a:noFill/>
                </p:spPr>
                <p:txBody>
                  <a:bodyPr wrap="square" rtlCol="0">
                    <a:spAutoFit/>
                  </a:bodyPr>
                  <a:lstStyle/>
                  <a:p>
                    <a:r>
                      <a:rPr lang="en-US" sz="2200" dirty="0">
                        <a:solidFill>
                          <a:schemeClr val="tx1">
                            <a:lumMod val="75000"/>
                            <a:lumOff val="25000"/>
                          </a:schemeClr>
                        </a:solidFill>
                        <a:latin typeface="Century Gothic" panose="020B0502020202020204" pitchFamily="34" charset="0"/>
                      </a:rPr>
                      <a:t>AUC-PR Plot</a:t>
                    </a:r>
                  </a:p>
                </p:txBody>
              </p:sp>
              <p:cxnSp>
                <p:nvCxnSpPr>
                  <p:cNvPr id="10" name="Straight Connector 9">
                    <a:extLst>
                      <a:ext uri="{FF2B5EF4-FFF2-40B4-BE49-F238E27FC236}">
                        <a16:creationId xmlns:a16="http://schemas.microsoft.com/office/drawing/2014/main" id="{52652B97-04FA-B24C-971A-2C410269D397}"/>
                      </a:ext>
                    </a:extLst>
                  </p:cNvPr>
                  <p:cNvCxnSpPr>
                    <a:cxnSpLocks/>
                  </p:cNvCxnSpPr>
                  <p:nvPr/>
                </p:nvCxnSpPr>
                <p:spPr>
                  <a:xfrm>
                    <a:off x="2430636" y="4956011"/>
                    <a:ext cx="1828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147CC4-F033-1541-B98C-07356B9C975C}"/>
                      </a:ext>
                    </a:extLst>
                  </p:cNvPr>
                  <p:cNvCxnSpPr>
                    <a:cxnSpLocks/>
                  </p:cNvCxnSpPr>
                  <p:nvPr/>
                </p:nvCxnSpPr>
                <p:spPr>
                  <a:xfrm>
                    <a:off x="2430636" y="5258560"/>
                    <a:ext cx="18288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18C1BA1-C6D4-744A-B925-CB4BBCFCF58F}"/>
                      </a:ext>
                    </a:extLst>
                  </p:cNvPr>
                  <p:cNvSpPr txBox="1"/>
                  <p:nvPr/>
                </p:nvSpPr>
                <p:spPr>
                  <a:xfrm>
                    <a:off x="2637739" y="4781886"/>
                    <a:ext cx="250423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Training Split (AUC=0.862)</a:t>
                    </a:r>
                  </a:p>
                </p:txBody>
              </p:sp>
              <p:sp>
                <p:nvSpPr>
                  <p:cNvPr id="13" name="TextBox 12">
                    <a:extLst>
                      <a:ext uri="{FF2B5EF4-FFF2-40B4-BE49-F238E27FC236}">
                        <a16:creationId xmlns:a16="http://schemas.microsoft.com/office/drawing/2014/main" id="{8A827FE4-F0CE-0F4D-B5AF-038429ADE95C}"/>
                      </a:ext>
                    </a:extLst>
                  </p:cNvPr>
                  <p:cNvSpPr txBox="1"/>
                  <p:nvPr/>
                </p:nvSpPr>
                <p:spPr>
                  <a:xfrm>
                    <a:off x="2613516" y="5011186"/>
                    <a:ext cx="2054257"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Applied Model (AUC=0.133)</a:t>
                    </a:r>
                  </a:p>
                </p:txBody>
              </p:sp>
            </p:grpSp>
            <p:sp>
              <p:nvSpPr>
                <p:cNvPr id="14" name="TextBox 13">
                  <a:extLst>
                    <a:ext uri="{FF2B5EF4-FFF2-40B4-BE49-F238E27FC236}">
                      <a16:creationId xmlns:a16="http://schemas.microsoft.com/office/drawing/2014/main" id="{B85D6F52-7699-4348-9309-89038CFE4A63}"/>
                    </a:ext>
                  </a:extLst>
                </p:cNvPr>
                <p:cNvSpPr txBox="1"/>
                <p:nvPr/>
              </p:nvSpPr>
              <p:spPr>
                <a:xfrm>
                  <a:off x="917681" y="563908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15" name="TextBox 14">
                  <a:extLst>
                    <a:ext uri="{FF2B5EF4-FFF2-40B4-BE49-F238E27FC236}">
                      <a16:creationId xmlns:a16="http://schemas.microsoft.com/office/drawing/2014/main" id="{73762222-B7C9-C546-8C19-7986177D1727}"/>
                    </a:ext>
                  </a:extLst>
                </p:cNvPr>
                <p:cNvSpPr txBox="1"/>
                <p:nvPr/>
              </p:nvSpPr>
              <p:spPr>
                <a:xfrm>
                  <a:off x="1720891" y="563908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16" name="TextBox 15">
                  <a:extLst>
                    <a:ext uri="{FF2B5EF4-FFF2-40B4-BE49-F238E27FC236}">
                      <a16:creationId xmlns:a16="http://schemas.microsoft.com/office/drawing/2014/main" id="{0ED4D0BC-A7C6-674A-8F50-3E87A2184AE8}"/>
                    </a:ext>
                  </a:extLst>
                </p:cNvPr>
                <p:cNvSpPr txBox="1"/>
                <p:nvPr/>
              </p:nvSpPr>
              <p:spPr>
                <a:xfrm>
                  <a:off x="2524101" y="563908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17" name="TextBox 16">
                  <a:extLst>
                    <a:ext uri="{FF2B5EF4-FFF2-40B4-BE49-F238E27FC236}">
                      <a16:creationId xmlns:a16="http://schemas.microsoft.com/office/drawing/2014/main" id="{481A7208-329B-4145-90AE-2732B635B6D5}"/>
                    </a:ext>
                  </a:extLst>
                </p:cNvPr>
                <p:cNvSpPr txBox="1"/>
                <p:nvPr/>
              </p:nvSpPr>
              <p:spPr>
                <a:xfrm>
                  <a:off x="3327311" y="563908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0.6</a:t>
                  </a:r>
                </a:p>
              </p:txBody>
            </p:sp>
            <p:sp>
              <p:nvSpPr>
                <p:cNvPr id="18" name="TextBox 17">
                  <a:extLst>
                    <a:ext uri="{FF2B5EF4-FFF2-40B4-BE49-F238E27FC236}">
                      <a16:creationId xmlns:a16="http://schemas.microsoft.com/office/drawing/2014/main" id="{C1DF3CFD-D5A7-EB4D-9A25-1BD2FC215D55}"/>
                    </a:ext>
                  </a:extLst>
                </p:cNvPr>
                <p:cNvSpPr txBox="1"/>
                <p:nvPr/>
              </p:nvSpPr>
              <p:spPr>
                <a:xfrm>
                  <a:off x="4130521" y="563908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0.8</a:t>
                  </a:r>
                </a:p>
              </p:txBody>
            </p:sp>
            <p:sp>
              <p:nvSpPr>
                <p:cNvPr id="19" name="TextBox 18">
                  <a:extLst>
                    <a:ext uri="{FF2B5EF4-FFF2-40B4-BE49-F238E27FC236}">
                      <a16:creationId xmlns:a16="http://schemas.microsoft.com/office/drawing/2014/main" id="{540AD449-E988-6448-A4AF-C482857F8E0A}"/>
                    </a:ext>
                  </a:extLst>
                </p:cNvPr>
                <p:cNvSpPr txBox="1"/>
                <p:nvPr/>
              </p:nvSpPr>
              <p:spPr>
                <a:xfrm>
                  <a:off x="4933731" y="563908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a:t>
                  </a:r>
                </a:p>
              </p:txBody>
            </p:sp>
          </p:grpSp>
          <p:sp>
            <p:nvSpPr>
              <p:cNvPr id="22" name="TextBox 21">
                <a:extLst>
                  <a:ext uri="{FF2B5EF4-FFF2-40B4-BE49-F238E27FC236}">
                    <a16:creationId xmlns:a16="http://schemas.microsoft.com/office/drawing/2014/main" id="{B1E2781E-49E1-6441-AB7D-2C17F8123944}"/>
                  </a:ext>
                </a:extLst>
              </p:cNvPr>
              <p:cNvSpPr txBox="1"/>
              <p:nvPr/>
            </p:nvSpPr>
            <p:spPr>
              <a:xfrm>
                <a:off x="389759" y="1269583"/>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23" name="TextBox 22">
                <a:extLst>
                  <a:ext uri="{FF2B5EF4-FFF2-40B4-BE49-F238E27FC236}">
                    <a16:creationId xmlns:a16="http://schemas.microsoft.com/office/drawing/2014/main" id="{BCB3C0D7-4FFC-D74A-9CC7-354D0EE860A0}"/>
                  </a:ext>
                </a:extLst>
              </p:cNvPr>
              <p:cNvSpPr txBox="1"/>
              <p:nvPr/>
            </p:nvSpPr>
            <p:spPr>
              <a:xfrm>
                <a:off x="389759" y="2053600"/>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0.8</a:t>
                </a:r>
              </a:p>
            </p:txBody>
          </p:sp>
          <p:sp>
            <p:nvSpPr>
              <p:cNvPr id="24" name="TextBox 23">
                <a:extLst>
                  <a:ext uri="{FF2B5EF4-FFF2-40B4-BE49-F238E27FC236}">
                    <a16:creationId xmlns:a16="http://schemas.microsoft.com/office/drawing/2014/main" id="{BC67B6CB-A36A-BC4D-BD31-65BA421D45FA}"/>
                  </a:ext>
                </a:extLst>
              </p:cNvPr>
              <p:cNvSpPr txBox="1"/>
              <p:nvPr/>
            </p:nvSpPr>
            <p:spPr>
              <a:xfrm>
                <a:off x="389759" y="2837617"/>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0.6</a:t>
                </a:r>
              </a:p>
            </p:txBody>
          </p:sp>
          <p:sp>
            <p:nvSpPr>
              <p:cNvPr id="25" name="TextBox 24">
                <a:extLst>
                  <a:ext uri="{FF2B5EF4-FFF2-40B4-BE49-F238E27FC236}">
                    <a16:creationId xmlns:a16="http://schemas.microsoft.com/office/drawing/2014/main" id="{9B664467-EB53-7F4E-8CBF-A2B859AB73C2}"/>
                  </a:ext>
                </a:extLst>
              </p:cNvPr>
              <p:cNvSpPr txBox="1"/>
              <p:nvPr/>
            </p:nvSpPr>
            <p:spPr>
              <a:xfrm>
                <a:off x="389759" y="3621634"/>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26" name="TextBox 25">
                <a:extLst>
                  <a:ext uri="{FF2B5EF4-FFF2-40B4-BE49-F238E27FC236}">
                    <a16:creationId xmlns:a16="http://schemas.microsoft.com/office/drawing/2014/main" id="{630A7D9A-91B3-4E47-BADB-4512BBC2F967}"/>
                  </a:ext>
                </a:extLst>
              </p:cNvPr>
              <p:cNvSpPr txBox="1"/>
              <p:nvPr/>
            </p:nvSpPr>
            <p:spPr>
              <a:xfrm>
                <a:off x="389759" y="4405651"/>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27" name="TextBox 26">
                <a:extLst>
                  <a:ext uri="{FF2B5EF4-FFF2-40B4-BE49-F238E27FC236}">
                    <a16:creationId xmlns:a16="http://schemas.microsoft.com/office/drawing/2014/main" id="{A9B0DA48-A805-1242-BB9B-6FE1329097EE}"/>
                  </a:ext>
                </a:extLst>
              </p:cNvPr>
              <p:cNvSpPr txBox="1"/>
              <p:nvPr/>
            </p:nvSpPr>
            <p:spPr>
              <a:xfrm>
                <a:off x="389759" y="5189668"/>
                <a:ext cx="52792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grpSp>
        <p:sp>
          <p:nvSpPr>
            <p:cNvPr id="29" name="TextBox 28">
              <a:extLst>
                <a:ext uri="{FF2B5EF4-FFF2-40B4-BE49-F238E27FC236}">
                  <a16:creationId xmlns:a16="http://schemas.microsoft.com/office/drawing/2014/main" id="{87AC6599-E6B5-9C42-9054-88539A0CF8A8}"/>
                </a:ext>
              </a:extLst>
            </p:cNvPr>
            <p:cNvSpPr txBox="1"/>
            <p:nvPr/>
          </p:nvSpPr>
          <p:spPr>
            <a:xfrm>
              <a:off x="2678106" y="5888968"/>
              <a:ext cx="930517"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Recall</a:t>
              </a:r>
            </a:p>
          </p:txBody>
        </p:sp>
        <p:sp>
          <p:nvSpPr>
            <p:cNvPr id="31" name="TextBox 30">
              <a:extLst>
                <a:ext uri="{FF2B5EF4-FFF2-40B4-BE49-F238E27FC236}">
                  <a16:creationId xmlns:a16="http://schemas.microsoft.com/office/drawing/2014/main" id="{864E143C-1FF5-F244-8C92-ADEAB6927D1A}"/>
                </a:ext>
              </a:extLst>
            </p:cNvPr>
            <p:cNvSpPr txBox="1"/>
            <p:nvPr/>
          </p:nvSpPr>
          <p:spPr>
            <a:xfrm rot="16200000">
              <a:off x="-427186" y="3244334"/>
              <a:ext cx="1264558"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Precision</a:t>
              </a:r>
            </a:p>
          </p:txBody>
        </p:sp>
      </p:grpSp>
      <p:grpSp>
        <p:nvGrpSpPr>
          <p:cNvPr id="65" name="Group 64">
            <a:extLst>
              <a:ext uri="{FF2B5EF4-FFF2-40B4-BE49-F238E27FC236}">
                <a16:creationId xmlns:a16="http://schemas.microsoft.com/office/drawing/2014/main" id="{1F5744D5-4A74-774F-9DCD-4A011A0BE210}"/>
              </a:ext>
            </a:extLst>
          </p:cNvPr>
          <p:cNvGrpSpPr/>
          <p:nvPr/>
        </p:nvGrpSpPr>
        <p:grpSpPr>
          <a:xfrm>
            <a:off x="6270669" y="955891"/>
            <a:ext cx="5625189" cy="4851335"/>
            <a:chOff x="6270669" y="818332"/>
            <a:chExt cx="5625189" cy="4851335"/>
          </a:xfrm>
        </p:grpSpPr>
        <p:grpSp>
          <p:nvGrpSpPr>
            <p:cNvPr id="62" name="Group 61">
              <a:extLst>
                <a:ext uri="{FF2B5EF4-FFF2-40B4-BE49-F238E27FC236}">
                  <a16:creationId xmlns:a16="http://schemas.microsoft.com/office/drawing/2014/main" id="{5702E324-5440-B74F-877A-9A6924B7430C}"/>
                </a:ext>
              </a:extLst>
            </p:cNvPr>
            <p:cNvGrpSpPr/>
            <p:nvPr/>
          </p:nvGrpSpPr>
          <p:grpSpPr>
            <a:xfrm>
              <a:off x="6648911" y="818332"/>
              <a:ext cx="5246947" cy="4526826"/>
              <a:chOff x="6648911" y="818332"/>
              <a:chExt cx="5246947" cy="4526826"/>
            </a:xfrm>
          </p:grpSpPr>
          <p:grpSp>
            <p:nvGrpSpPr>
              <p:cNvPr id="53" name="Group 52">
                <a:extLst>
                  <a:ext uri="{FF2B5EF4-FFF2-40B4-BE49-F238E27FC236}">
                    <a16:creationId xmlns:a16="http://schemas.microsoft.com/office/drawing/2014/main" id="{BB54A4A1-69C0-2E4B-AE94-310C4083BC3F}"/>
                  </a:ext>
                </a:extLst>
              </p:cNvPr>
              <p:cNvGrpSpPr/>
              <p:nvPr/>
            </p:nvGrpSpPr>
            <p:grpSpPr>
              <a:xfrm>
                <a:off x="6750022" y="818332"/>
                <a:ext cx="5145836" cy="4447265"/>
                <a:chOff x="6750022" y="818332"/>
                <a:chExt cx="5145836" cy="4447265"/>
              </a:xfrm>
            </p:grpSpPr>
            <p:grpSp>
              <p:nvGrpSpPr>
                <p:cNvPr id="44" name="Group 43">
                  <a:extLst>
                    <a:ext uri="{FF2B5EF4-FFF2-40B4-BE49-F238E27FC236}">
                      <a16:creationId xmlns:a16="http://schemas.microsoft.com/office/drawing/2014/main" id="{2BFCED46-D340-F74A-9C94-1295A482CC8A}"/>
                    </a:ext>
                  </a:extLst>
                </p:cNvPr>
                <p:cNvGrpSpPr/>
                <p:nvPr/>
              </p:nvGrpSpPr>
              <p:grpSpPr>
                <a:xfrm>
                  <a:off x="6750022" y="818332"/>
                  <a:ext cx="4923025" cy="4352820"/>
                  <a:chOff x="6750022" y="818332"/>
                  <a:chExt cx="4923025" cy="4352820"/>
                </a:xfrm>
              </p:grpSpPr>
              <p:sp>
                <p:nvSpPr>
                  <p:cNvPr id="33" name="TextBox 32">
                    <a:extLst>
                      <a:ext uri="{FF2B5EF4-FFF2-40B4-BE49-F238E27FC236}">
                        <a16:creationId xmlns:a16="http://schemas.microsoft.com/office/drawing/2014/main" id="{9C6E6765-58D0-1441-B52D-B0606D2C3305}"/>
                      </a:ext>
                    </a:extLst>
                  </p:cNvPr>
                  <p:cNvSpPr txBox="1"/>
                  <p:nvPr/>
                </p:nvSpPr>
                <p:spPr>
                  <a:xfrm>
                    <a:off x="6865009" y="818332"/>
                    <a:ext cx="2085209"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Confusion Matrix for Training Data</a:t>
                    </a:r>
                  </a:p>
                </p:txBody>
              </p:sp>
              <p:sp>
                <p:nvSpPr>
                  <p:cNvPr id="34" name="TextBox 33">
                    <a:extLst>
                      <a:ext uri="{FF2B5EF4-FFF2-40B4-BE49-F238E27FC236}">
                        <a16:creationId xmlns:a16="http://schemas.microsoft.com/office/drawing/2014/main" id="{754B32F7-24A3-B745-A659-BCF052412D9F}"/>
                      </a:ext>
                    </a:extLst>
                  </p:cNvPr>
                  <p:cNvSpPr txBox="1"/>
                  <p:nvPr/>
                </p:nvSpPr>
                <p:spPr>
                  <a:xfrm>
                    <a:off x="9069924" y="820539"/>
                    <a:ext cx="2603123"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Confusion Matrix for Applied Model</a:t>
                    </a:r>
                  </a:p>
                </p:txBody>
              </p:sp>
              <p:grpSp>
                <p:nvGrpSpPr>
                  <p:cNvPr id="43" name="Group 42">
                    <a:extLst>
                      <a:ext uri="{FF2B5EF4-FFF2-40B4-BE49-F238E27FC236}">
                        <a16:creationId xmlns:a16="http://schemas.microsoft.com/office/drawing/2014/main" id="{0613AE90-AD73-8041-B82F-A19D5F5BBE73}"/>
                      </a:ext>
                    </a:extLst>
                  </p:cNvPr>
                  <p:cNvGrpSpPr/>
                  <p:nvPr/>
                </p:nvGrpSpPr>
                <p:grpSpPr>
                  <a:xfrm>
                    <a:off x="6750022" y="1449544"/>
                    <a:ext cx="4400392" cy="3721608"/>
                    <a:chOff x="6750022" y="1364987"/>
                    <a:chExt cx="4400392" cy="3721608"/>
                  </a:xfrm>
                </p:grpSpPr>
                <p:pic>
                  <p:nvPicPr>
                    <p:cNvPr id="8" name="Picture 7" descr="Chart, bar chart&#10;&#10;Description automatically generated">
                      <a:extLst>
                        <a:ext uri="{FF2B5EF4-FFF2-40B4-BE49-F238E27FC236}">
                          <a16:creationId xmlns:a16="http://schemas.microsoft.com/office/drawing/2014/main" id="{170265BC-607B-1949-B618-9142F3703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022" y="1364987"/>
                      <a:ext cx="4400392" cy="3721608"/>
                    </a:xfrm>
                    <a:prstGeom prst="rect">
                      <a:avLst/>
                    </a:prstGeom>
                  </p:spPr>
                </p:pic>
                <p:sp>
                  <p:nvSpPr>
                    <p:cNvPr id="35" name="TextBox 34">
                      <a:extLst>
                        <a:ext uri="{FF2B5EF4-FFF2-40B4-BE49-F238E27FC236}">
                          <a16:creationId xmlns:a16="http://schemas.microsoft.com/office/drawing/2014/main" id="{200E7243-6BD4-AD49-A34F-1C7CE0BA986F}"/>
                        </a:ext>
                      </a:extLst>
                    </p:cNvPr>
                    <p:cNvSpPr txBox="1"/>
                    <p:nvPr/>
                  </p:nvSpPr>
                  <p:spPr>
                    <a:xfrm>
                      <a:off x="7095236" y="2171493"/>
                      <a:ext cx="665019" cy="369332"/>
                    </a:xfrm>
                    <a:prstGeom prst="rect">
                      <a:avLst/>
                    </a:prstGeom>
                    <a:noFill/>
                  </p:spPr>
                  <p:txBody>
                    <a:bodyPr wrap="square" rtlCol="0">
                      <a:spAutoFit/>
                    </a:bodyPr>
                    <a:lstStyle/>
                    <a:p>
                      <a:r>
                        <a:rPr lang="en-US" dirty="0">
                          <a:latin typeface="Century Gothic" panose="020B0502020202020204" pitchFamily="34" charset="0"/>
                        </a:rPr>
                        <a:t>139</a:t>
                      </a:r>
                    </a:p>
                  </p:txBody>
                </p:sp>
                <p:sp>
                  <p:nvSpPr>
                    <p:cNvPr id="36" name="TextBox 35">
                      <a:extLst>
                        <a:ext uri="{FF2B5EF4-FFF2-40B4-BE49-F238E27FC236}">
                          <a16:creationId xmlns:a16="http://schemas.microsoft.com/office/drawing/2014/main" id="{B684E957-178C-C847-BDF3-A3A6524BF525}"/>
                        </a:ext>
                      </a:extLst>
                    </p:cNvPr>
                    <p:cNvSpPr txBox="1"/>
                    <p:nvPr/>
                  </p:nvSpPr>
                  <p:spPr>
                    <a:xfrm>
                      <a:off x="8139578" y="2171493"/>
                      <a:ext cx="460107" cy="369332"/>
                    </a:xfrm>
                    <a:prstGeom prst="rect">
                      <a:avLst/>
                    </a:prstGeom>
                    <a:noFill/>
                  </p:spPr>
                  <p:txBody>
                    <a:bodyPr wrap="square" rtlCol="0">
                      <a:spAutoFit/>
                    </a:bodyPr>
                    <a:lstStyle/>
                    <a:p>
                      <a:r>
                        <a:rPr lang="en-US" dirty="0">
                          <a:latin typeface="Century Gothic" panose="020B0502020202020204" pitchFamily="34" charset="0"/>
                        </a:rPr>
                        <a:t>27</a:t>
                      </a:r>
                    </a:p>
                  </p:txBody>
                </p:sp>
                <p:sp>
                  <p:nvSpPr>
                    <p:cNvPr id="37" name="TextBox 36">
                      <a:extLst>
                        <a:ext uri="{FF2B5EF4-FFF2-40B4-BE49-F238E27FC236}">
                          <a16:creationId xmlns:a16="http://schemas.microsoft.com/office/drawing/2014/main" id="{850150B3-2BE9-E649-8461-4574474BEB32}"/>
                        </a:ext>
                      </a:extLst>
                    </p:cNvPr>
                    <p:cNvSpPr txBox="1"/>
                    <p:nvPr/>
                  </p:nvSpPr>
                  <p:spPr>
                    <a:xfrm>
                      <a:off x="7197692" y="3947844"/>
                      <a:ext cx="460107" cy="369332"/>
                    </a:xfrm>
                    <a:prstGeom prst="rect">
                      <a:avLst/>
                    </a:prstGeom>
                    <a:noFill/>
                  </p:spPr>
                  <p:txBody>
                    <a:bodyPr wrap="square" rtlCol="0">
                      <a:spAutoFit/>
                    </a:bodyPr>
                    <a:lstStyle/>
                    <a:p>
                      <a:r>
                        <a:rPr lang="en-US" dirty="0">
                          <a:latin typeface="Century Gothic" panose="020B0502020202020204" pitchFamily="34" charset="0"/>
                        </a:rPr>
                        <a:t>5</a:t>
                      </a:r>
                    </a:p>
                  </p:txBody>
                </p:sp>
                <p:sp>
                  <p:nvSpPr>
                    <p:cNvPr id="38" name="TextBox 37">
                      <a:extLst>
                        <a:ext uri="{FF2B5EF4-FFF2-40B4-BE49-F238E27FC236}">
                          <a16:creationId xmlns:a16="http://schemas.microsoft.com/office/drawing/2014/main" id="{EB324669-5D70-DA48-B1CC-D50441445662}"/>
                        </a:ext>
                      </a:extLst>
                    </p:cNvPr>
                    <p:cNvSpPr txBox="1"/>
                    <p:nvPr/>
                  </p:nvSpPr>
                  <p:spPr>
                    <a:xfrm>
                      <a:off x="8037122" y="3947844"/>
                      <a:ext cx="665019" cy="369332"/>
                    </a:xfrm>
                    <a:prstGeom prst="rect">
                      <a:avLst/>
                    </a:prstGeom>
                    <a:noFill/>
                  </p:spPr>
                  <p:txBody>
                    <a:bodyPr wrap="square" rtlCol="0">
                      <a:spAutoFit/>
                    </a:bodyPr>
                    <a:lstStyle/>
                    <a:p>
                      <a:r>
                        <a:rPr lang="en-US" dirty="0">
                          <a:latin typeface="Century Gothic" panose="020B0502020202020204" pitchFamily="34" charset="0"/>
                        </a:rPr>
                        <a:t>973</a:t>
                      </a:r>
                    </a:p>
                  </p:txBody>
                </p:sp>
                <p:sp>
                  <p:nvSpPr>
                    <p:cNvPr id="39" name="TextBox 38">
                      <a:extLst>
                        <a:ext uri="{FF2B5EF4-FFF2-40B4-BE49-F238E27FC236}">
                          <a16:creationId xmlns:a16="http://schemas.microsoft.com/office/drawing/2014/main" id="{A4880DDA-313C-A441-8C3A-6C5FC3E2C81B}"/>
                        </a:ext>
                      </a:extLst>
                    </p:cNvPr>
                    <p:cNvSpPr txBox="1"/>
                    <p:nvPr/>
                  </p:nvSpPr>
                  <p:spPr>
                    <a:xfrm>
                      <a:off x="9460916" y="2171493"/>
                      <a:ext cx="460107" cy="369332"/>
                    </a:xfrm>
                    <a:prstGeom prst="rect">
                      <a:avLst/>
                    </a:prstGeom>
                    <a:noFill/>
                  </p:spPr>
                  <p:txBody>
                    <a:bodyPr wrap="square" rtlCol="0">
                      <a:spAutoFit/>
                    </a:bodyPr>
                    <a:lstStyle/>
                    <a:p>
                      <a:r>
                        <a:rPr lang="en-US" dirty="0">
                          <a:latin typeface="Century Gothic" panose="020B0502020202020204" pitchFamily="34" charset="0"/>
                        </a:rPr>
                        <a:t>73</a:t>
                      </a:r>
                    </a:p>
                  </p:txBody>
                </p:sp>
                <p:sp>
                  <p:nvSpPr>
                    <p:cNvPr id="40" name="TextBox 39">
                      <a:extLst>
                        <a:ext uri="{FF2B5EF4-FFF2-40B4-BE49-F238E27FC236}">
                          <a16:creationId xmlns:a16="http://schemas.microsoft.com/office/drawing/2014/main" id="{39041FF9-B5CD-CC49-B212-135162FFFC56}"/>
                        </a:ext>
                      </a:extLst>
                    </p:cNvPr>
                    <p:cNvSpPr txBox="1"/>
                    <p:nvPr/>
                  </p:nvSpPr>
                  <p:spPr>
                    <a:xfrm>
                      <a:off x="10274789" y="2171493"/>
                      <a:ext cx="665019" cy="369332"/>
                    </a:xfrm>
                    <a:prstGeom prst="rect">
                      <a:avLst/>
                    </a:prstGeom>
                    <a:noFill/>
                  </p:spPr>
                  <p:txBody>
                    <a:bodyPr wrap="square" rtlCol="0">
                      <a:spAutoFit/>
                    </a:bodyPr>
                    <a:lstStyle/>
                    <a:p>
                      <a:r>
                        <a:rPr lang="en-US" dirty="0">
                          <a:latin typeface="Century Gothic" panose="020B0502020202020204" pitchFamily="34" charset="0"/>
                        </a:rPr>
                        <a:t>423</a:t>
                      </a:r>
                    </a:p>
                  </p:txBody>
                </p:sp>
                <p:sp>
                  <p:nvSpPr>
                    <p:cNvPr id="41" name="TextBox 40">
                      <a:extLst>
                        <a:ext uri="{FF2B5EF4-FFF2-40B4-BE49-F238E27FC236}">
                          <a16:creationId xmlns:a16="http://schemas.microsoft.com/office/drawing/2014/main" id="{42F8FD6C-CF11-1149-8579-4C9656CBB558}"/>
                        </a:ext>
                      </a:extLst>
                    </p:cNvPr>
                    <p:cNvSpPr txBox="1"/>
                    <p:nvPr/>
                  </p:nvSpPr>
                  <p:spPr>
                    <a:xfrm>
                      <a:off x="9460916" y="3947844"/>
                      <a:ext cx="460107" cy="369332"/>
                    </a:xfrm>
                    <a:prstGeom prst="rect">
                      <a:avLst/>
                    </a:prstGeom>
                    <a:noFill/>
                  </p:spPr>
                  <p:txBody>
                    <a:bodyPr wrap="square" rtlCol="0">
                      <a:spAutoFit/>
                    </a:bodyPr>
                    <a:lstStyle/>
                    <a:p>
                      <a:r>
                        <a:rPr lang="en-US" dirty="0">
                          <a:latin typeface="Century Gothic" panose="020B0502020202020204" pitchFamily="34" charset="0"/>
                        </a:rPr>
                        <a:t>71</a:t>
                      </a:r>
                    </a:p>
                  </p:txBody>
                </p:sp>
                <p:sp>
                  <p:nvSpPr>
                    <p:cNvPr id="42" name="TextBox 41">
                      <a:extLst>
                        <a:ext uri="{FF2B5EF4-FFF2-40B4-BE49-F238E27FC236}">
                          <a16:creationId xmlns:a16="http://schemas.microsoft.com/office/drawing/2014/main" id="{FD2523D4-67E9-524B-BCD1-A6DFED9C35A5}"/>
                        </a:ext>
                      </a:extLst>
                    </p:cNvPr>
                    <p:cNvSpPr txBox="1"/>
                    <p:nvPr/>
                  </p:nvSpPr>
                  <p:spPr>
                    <a:xfrm>
                      <a:off x="10274789" y="3947844"/>
                      <a:ext cx="665019" cy="369332"/>
                    </a:xfrm>
                    <a:prstGeom prst="rect">
                      <a:avLst/>
                    </a:prstGeom>
                    <a:noFill/>
                  </p:spPr>
                  <p:txBody>
                    <a:bodyPr wrap="square" rtlCol="0">
                      <a:spAutoFit/>
                    </a:bodyPr>
                    <a:lstStyle/>
                    <a:p>
                      <a:r>
                        <a:rPr lang="en-US" dirty="0">
                          <a:latin typeface="Century Gothic" panose="020B0502020202020204" pitchFamily="34" charset="0"/>
                        </a:rPr>
                        <a:t>577</a:t>
                      </a:r>
                    </a:p>
                  </p:txBody>
                </p:sp>
              </p:grpSp>
            </p:grpSp>
            <p:pic>
              <p:nvPicPr>
                <p:cNvPr id="46" name="Picture 45">
                  <a:extLst>
                    <a:ext uri="{FF2B5EF4-FFF2-40B4-BE49-F238E27FC236}">
                      <a16:creationId xmlns:a16="http://schemas.microsoft.com/office/drawing/2014/main" id="{9C3A9C3D-82C7-E345-BB80-1A4A0E271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3285" y="1543988"/>
                  <a:ext cx="352573" cy="3721609"/>
                </a:xfrm>
                <a:prstGeom prst="rect">
                  <a:avLst/>
                </a:prstGeom>
              </p:spPr>
            </p:pic>
            <p:sp>
              <p:nvSpPr>
                <p:cNvPr id="47" name="TextBox 46">
                  <a:extLst>
                    <a:ext uri="{FF2B5EF4-FFF2-40B4-BE49-F238E27FC236}">
                      <a16:creationId xmlns:a16="http://schemas.microsoft.com/office/drawing/2014/main" id="{94BFCCA5-E9E0-BC42-A6D9-50EBF2672B78}"/>
                    </a:ext>
                  </a:extLst>
                </p:cNvPr>
                <p:cNvSpPr txBox="1"/>
                <p:nvPr/>
              </p:nvSpPr>
              <p:spPr>
                <a:xfrm>
                  <a:off x="11380785" y="4918077"/>
                  <a:ext cx="22651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48" name="TextBox 47">
                  <a:extLst>
                    <a:ext uri="{FF2B5EF4-FFF2-40B4-BE49-F238E27FC236}">
                      <a16:creationId xmlns:a16="http://schemas.microsoft.com/office/drawing/2014/main" id="{3EE4D714-D45E-5C4B-9BF2-46C675159A79}"/>
                    </a:ext>
                  </a:extLst>
                </p:cNvPr>
                <p:cNvSpPr txBox="1"/>
                <p:nvPr/>
              </p:nvSpPr>
              <p:spPr>
                <a:xfrm>
                  <a:off x="11288961" y="4254349"/>
                  <a:ext cx="39454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a:t>
                  </a:r>
                </a:p>
              </p:txBody>
            </p:sp>
            <p:sp>
              <p:nvSpPr>
                <p:cNvPr id="49" name="TextBox 48">
                  <a:extLst>
                    <a:ext uri="{FF2B5EF4-FFF2-40B4-BE49-F238E27FC236}">
                      <a16:creationId xmlns:a16="http://schemas.microsoft.com/office/drawing/2014/main" id="{A98F84E4-97D1-5F40-A720-601920C84A96}"/>
                    </a:ext>
                  </a:extLst>
                </p:cNvPr>
                <p:cNvSpPr txBox="1"/>
                <p:nvPr/>
              </p:nvSpPr>
              <p:spPr>
                <a:xfrm>
                  <a:off x="11288961" y="3568320"/>
                  <a:ext cx="39454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40</a:t>
                  </a:r>
                </a:p>
              </p:txBody>
            </p:sp>
            <p:sp>
              <p:nvSpPr>
                <p:cNvPr id="50" name="TextBox 49">
                  <a:extLst>
                    <a:ext uri="{FF2B5EF4-FFF2-40B4-BE49-F238E27FC236}">
                      <a16:creationId xmlns:a16="http://schemas.microsoft.com/office/drawing/2014/main" id="{52754DF2-C0BE-5247-9B88-D663F5107A80}"/>
                    </a:ext>
                  </a:extLst>
                </p:cNvPr>
                <p:cNvSpPr txBox="1"/>
                <p:nvPr/>
              </p:nvSpPr>
              <p:spPr>
                <a:xfrm>
                  <a:off x="11288961" y="2882291"/>
                  <a:ext cx="39454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60</a:t>
                  </a:r>
                </a:p>
              </p:txBody>
            </p:sp>
            <p:sp>
              <p:nvSpPr>
                <p:cNvPr id="51" name="TextBox 50">
                  <a:extLst>
                    <a:ext uri="{FF2B5EF4-FFF2-40B4-BE49-F238E27FC236}">
                      <a16:creationId xmlns:a16="http://schemas.microsoft.com/office/drawing/2014/main" id="{4B65B563-3958-8345-A0A0-8E58A5DF7742}"/>
                    </a:ext>
                  </a:extLst>
                </p:cNvPr>
                <p:cNvSpPr txBox="1"/>
                <p:nvPr/>
              </p:nvSpPr>
              <p:spPr>
                <a:xfrm>
                  <a:off x="11288961" y="2196262"/>
                  <a:ext cx="39454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80</a:t>
                  </a:r>
                </a:p>
              </p:txBody>
            </p:sp>
            <p:sp>
              <p:nvSpPr>
                <p:cNvPr id="52" name="TextBox 51">
                  <a:extLst>
                    <a:ext uri="{FF2B5EF4-FFF2-40B4-BE49-F238E27FC236}">
                      <a16:creationId xmlns:a16="http://schemas.microsoft.com/office/drawing/2014/main" id="{F1AC1D9C-1DE8-8542-99DB-5EC5FEDECA58}"/>
                    </a:ext>
                  </a:extLst>
                </p:cNvPr>
                <p:cNvSpPr txBox="1"/>
                <p:nvPr/>
              </p:nvSpPr>
              <p:spPr>
                <a:xfrm>
                  <a:off x="11150414" y="1510233"/>
                  <a:ext cx="53308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100</a:t>
                  </a:r>
                </a:p>
              </p:txBody>
            </p:sp>
          </p:grpSp>
          <p:sp>
            <p:nvSpPr>
              <p:cNvPr id="54" name="TextBox 53">
                <a:extLst>
                  <a:ext uri="{FF2B5EF4-FFF2-40B4-BE49-F238E27FC236}">
                    <a16:creationId xmlns:a16="http://schemas.microsoft.com/office/drawing/2014/main" id="{B869F845-0FEB-A847-BFA9-302E96F2DC14}"/>
                  </a:ext>
                </a:extLst>
              </p:cNvPr>
              <p:cNvSpPr txBox="1"/>
              <p:nvPr/>
            </p:nvSpPr>
            <p:spPr>
              <a:xfrm rot="16200000">
                <a:off x="6303575" y="3964953"/>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sp>
            <p:nvSpPr>
              <p:cNvPr id="55" name="TextBox 54">
                <a:extLst>
                  <a:ext uri="{FF2B5EF4-FFF2-40B4-BE49-F238E27FC236}">
                    <a16:creationId xmlns:a16="http://schemas.microsoft.com/office/drawing/2014/main" id="{C54A241D-3C00-6E43-8633-7A113B4AC525}"/>
                  </a:ext>
                </a:extLst>
              </p:cNvPr>
              <p:cNvSpPr txBox="1"/>
              <p:nvPr/>
            </p:nvSpPr>
            <p:spPr>
              <a:xfrm rot="16200000">
                <a:off x="8538803" y="3964953"/>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sp>
            <p:nvSpPr>
              <p:cNvPr id="56" name="TextBox 55">
                <a:extLst>
                  <a:ext uri="{FF2B5EF4-FFF2-40B4-BE49-F238E27FC236}">
                    <a16:creationId xmlns:a16="http://schemas.microsoft.com/office/drawing/2014/main" id="{600257CF-039B-C844-BF71-553D4995BEF1}"/>
                  </a:ext>
                </a:extLst>
              </p:cNvPr>
              <p:cNvSpPr txBox="1"/>
              <p:nvPr/>
            </p:nvSpPr>
            <p:spPr>
              <a:xfrm rot="16200000">
                <a:off x="6303575" y="2243222"/>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57" name="TextBox 56">
                <a:extLst>
                  <a:ext uri="{FF2B5EF4-FFF2-40B4-BE49-F238E27FC236}">
                    <a16:creationId xmlns:a16="http://schemas.microsoft.com/office/drawing/2014/main" id="{259028AE-450B-8840-A774-07B96BB01013}"/>
                  </a:ext>
                </a:extLst>
              </p:cNvPr>
              <p:cNvSpPr txBox="1"/>
              <p:nvPr/>
            </p:nvSpPr>
            <p:spPr>
              <a:xfrm rot="16200000">
                <a:off x="8538803" y="2243222"/>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58" name="TextBox 57">
                <a:extLst>
                  <a:ext uri="{FF2B5EF4-FFF2-40B4-BE49-F238E27FC236}">
                    <a16:creationId xmlns:a16="http://schemas.microsoft.com/office/drawing/2014/main" id="{2EB1F258-ACE3-5742-AE9A-C44C8677998F}"/>
                  </a:ext>
                </a:extLst>
              </p:cNvPr>
              <p:cNvSpPr txBox="1"/>
              <p:nvPr/>
            </p:nvSpPr>
            <p:spPr>
              <a:xfrm>
                <a:off x="6879037" y="5037381"/>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59" name="TextBox 58">
                <a:extLst>
                  <a:ext uri="{FF2B5EF4-FFF2-40B4-BE49-F238E27FC236}">
                    <a16:creationId xmlns:a16="http://schemas.microsoft.com/office/drawing/2014/main" id="{92D7F8A7-95FF-0640-828A-F2BE8498CC64}"/>
                  </a:ext>
                </a:extLst>
              </p:cNvPr>
              <p:cNvSpPr txBox="1"/>
              <p:nvPr/>
            </p:nvSpPr>
            <p:spPr>
              <a:xfrm>
                <a:off x="9136527" y="5037381"/>
                <a:ext cx="998449" cy="307777"/>
              </a:xfrm>
              <a:prstGeom prst="rect">
                <a:avLst/>
              </a:prstGeom>
              <a:noFill/>
            </p:spPr>
            <p:txBody>
              <a:bodyPr wrap="square" rtlCol="0">
                <a:spAutoFit/>
              </a:bodyPr>
              <a:lstStyle/>
              <a:p>
                <a:r>
                  <a:rPr lang="en-US" sz="1400" dirty="0">
                    <a:latin typeface="Century Gothic" panose="020B0502020202020204" pitchFamily="34" charset="0"/>
                  </a:rPr>
                  <a:t>Presence</a:t>
                </a:r>
              </a:p>
            </p:txBody>
          </p:sp>
          <p:sp>
            <p:nvSpPr>
              <p:cNvPr id="60" name="TextBox 59">
                <a:extLst>
                  <a:ext uri="{FF2B5EF4-FFF2-40B4-BE49-F238E27FC236}">
                    <a16:creationId xmlns:a16="http://schemas.microsoft.com/office/drawing/2014/main" id="{2CF032F9-0EE1-FB41-A8BB-388451F592C0}"/>
                  </a:ext>
                </a:extLst>
              </p:cNvPr>
              <p:cNvSpPr txBox="1"/>
              <p:nvPr/>
            </p:nvSpPr>
            <p:spPr>
              <a:xfrm>
                <a:off x="7826461" y="5037381"/>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sp>
            <p:nvSpPr>
              <p:cNvPr id="61" name="TextBox 60">
                <a:extLst>
                  <a:ext uri="{FF2B5EF4-FFF2-40B4-BE49-F238E27FC236}">
                    <a16:creationId xmlns:a16="http://schemas.microsoft.com/office/drawing/2014/main" id="{A53F7C1E-BF24-2F47-9915-0BB6814B41EA}"/>
                  </a:ext>
                </a:extLst>
              </p:cNvPr>
              <p:cNvSpPr txBox="1"/>
              <p:nvPr/>
            </p:nvSpPr>
            <p:spPr>
              <a:xfrm>
                <a:off x="10134976" y="5037381"/>
                <a:ext cx="998449" cy="307777"/>
              </a:xfrm>
              <a:prstGeom prst="rect">
                <a:avLst/>
              </a:prstGeom>
              <a:noFill/>
            </p:spPr>
            <p:txBody>
              <a:bodyPr wrap="square" rtlCol="0">
                <a:spAutoFit/>
              </a:bodyPr>
              <a:lstStyle/>
              <a:p>
                <a:r>
                  <a:rPr lang="en-US" sz="1400" dirty="0">
                    <a:latin typeface="Century Gothic" panose="020B0502020202020204" pitchFamily="34" charset="0"/>
                  </a:rPr>
                  <a:t>Absence</a:t>
                </a:r>
              </a:p>
            </p:txBody>
          </p:sp>
        </p:grpSp>
        <p:sp>
          <p:nvSpPr>
            <p:cNvPr id="63" name="TextBox 62">
              <a:extLst>
                <a:ext uri="{FF2B5EF4-FFF2-40B4-BE49-F238E27FC236}">
                  <a16:creationId xmlns:a16="http://schemas.microsoft.com/office/drawing/2014/main" id="{9170BEC8-C98D-2046-AA88-E73E71AFC687}"/>
                </a:ext>
              </a:extLst>
            </p:cNvPr>
            <p:cNvSpPr txBox="1"/>
            <p:nvPr/>
          </p:nvSpPr>
          <p:spPr>
            <a:xfrm rot="16200000">
              <a:off x="5809762" y="2974623"/>
              <a:ext cx="1291145"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Predicted</a:t>
              </a:r>
            </a:p>
          </p:txBody>
        </p:sp>
        <p:sp>
          <p:nvSpPr>
            <p:cNvPr id="64" name="TextBox 63">
              <a:extLst>
                <a:ext uri="{FF2B5EF4-FFF2-40B4-BE49-F238E27FC236}">
                  <a16:creationId xmlns:a16="http://schemas.microsoft.com/office/drawing/2014/main" id="{6BB2B7AE-5A64-C74C-A40F-A7AC577D5597}"/>
                </a:ext>
              </a:extLst>
            </p:cNvPr>
            <p:cNvSpPr txBox="1"/>
            <p:nvPr/>
          </p:nvSpPr>
          <p:spPr>
            <a:xfrm>
              <a:off x="8369631" y="5300335"/>
              <a:ext cx="1291145"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Observed</a:t>
              </a:r>
            </a:p>
          </p:txBody>
        </p:sp>
      </p:grpSp>
      <p:sp>
        <p:nvSpPr>
          <p:cNvPr id="69" name="Title 1">
            <a:extLst>
              <a:ext uri="{FF2B5EF4-FFF2-40B4-BE49-F238E27FC236}">
                <a16:creationId xmlns:a16="http://schemas.microsoft.com/office/drawing/2014/main" id="{BF36E6CC-28F8-CD4D-B04E-7E638453B0A8}"/>
              </a:ext>
            </a:extLst>
          </p:cNvPr>
          <p:cNvSpPr txBox="1">
            <a:spLocks/>
          </p:cNvSpPr>
          <p:nvPr/>
        </p:nvSpPr>
        <p:spPr>
          <a:xfrm>
            <a:off x="222738" y="272563"/>
            <a:ext cx="1135449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Future Models</a:t>
            </a:r>
            <a:endParaRPr lang="en-US" sz="4000" b="1" dirty="0">
              <a:solidFill>
                <a:srgbClr val="55A976"/>
              </a:solidFill>
              <a:latin typeface="Century Gothic" panose="020F0302020204030204"/>
            </a:endParaRPr>
          </a:p>
        </p:txBody>
      </p:sp>
    </p:spTree>
    <p:extLst>
      <p:ext uri="{BB962C8B-B14F-4D97-AF65-F5344CB8AC3E}">
        <p14:creationId xmlns:p14="http://schemas.microsoft.com/office/powerpoint/2010/main" val="250654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map of the world&#10;&#10;Description automatically generated with medium confidence">
            <a:extLst>
              <a:ext uri="{FF2B5EF4-FFF2-40B4-BE49-F238E27FC236}">
                <a16:creationId xmlns:a16="http://schemas.microsoft.com/office/drawing/2014/main" id="{4CB3BAE4-5A61-F741-A80B-D018EC5CE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2" y="785457"/>
            <a:ext cx="11843656" cy="5921828"/>
          </a:xfrm>
          <a:prstGeom prst="rect">
            <a:avLst/>
          </a:prstGeom>
        </p:spPr>
      </p:pic>
      <p:sp>
        <p:nvSpPr>
          <p:cNvPr id="13" name="Rectangle 12">
            <a:extLst>
              <a:ext uri="{FF2B5EF4-FFF2-40B4-BE49-F238E27FC236}">
                <a16:creationId xmlns:a16="http://schemas.microsoft.com/office/drawing/2014/main" id="{AFEE67D9-E273-4E4E-AABE-5609AC1D8EDA}"/>
              </a:ext>
            </a:extLst>
          </p:cNvPr>
          <p:cNvSpPr/>
          <p:nvPr/>
        </p:nvSpPr>
        <p:spPr>
          <a:xfrm>
            <a:off x="2125683" y="2098240"/>
            <a:ext cx="2196936" cy="2078027"/>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B05E6D03-6263-3245-98C6-FAC150677D77}"/>
              </a:ext>
            </a:extLst>
          </p:cNvPr>
          <p:cNvCxnSpPr>
            <a:cxnSpLocks/>
          </p:cNvCxnSpPr>
          <p:nvPr/>
        </p:nvCxnSpPr>
        <p:spPr>
          <a:xfrm flipV="1">
            <a:off x="4322619" y="1331563"/>
            <a:ext cx="3250420" cy="766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469F01-2E22-8F44-88C9-C94535B7849F}"/>
              </a:ext>
            </a:extLst>
          </p:cNvPr>
          <p:cNvCxnSpPr>
            <a:cxnSpLocks/>
          </p:cNvCxnSpPr>
          <p:nvPr/>
        </p:nvCxnSpPr>
        <p:spPr>
          <a:xfrm>
            <a:off x="4322619" y="4176267"/>
            <a:ext cx="3250420" cy="695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A4D882B-8FB8-BF44-973C-686B07B43FC5}"/>
              </a:ext>
            </a:extLst>
          </p:cNvPr>
          <p:cNvSpPr/>
          <p:nvPr/>
        </p:nvSpPr>
        <p:spPr>
          <a:xfrm>
            <a:off x="8236001" y="5142703"/>
            <a:ext cx="2931651" cy="1106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8301316" y="5581721"/>
            <a:ext cx="1454075" cy="310896"/>
            <a:chOff x="8391462" y="5867911"/>
            <a:chExt cx="1454075" cy="310896"/>
          </a:xfrm>
        </p:grpSpPr>
        <p:sp>
          <p:nvSpPr>
            <p:cNvPr id="27" name="Rectangle 26">
              <a:extLst>
                <a:ext uri="{FF2B5EF4-FFF2-40B4-BE49-F238E27FC236}">
                  <a16:creationId xmlns:a16="http://schemas.microsoft.com/office/drawing/2014/main" id="{C81084A3-9F80-3B4B-80E2-67BBFE13BEF0}"/>
                </a:ext>
              </a:extLst>
            </p:cNvPr>
            <p:cNvSpPr/>
            <p:nvPr/>
          </p:nvSpPr>
          <p:spPr>
            <a:xfrm>
              <a:off x="8391462" y="5977639"/>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BE7862DE-A149-3F47-A67C-0F6E84DA4AB6}"/>
                </a:ext>
              </a:extLst>
            </p:cNvPr>
            <p:cNvSpPr txBox="1"/>
            <p:nvPr/>
          </p:nvSpPr>
          <p:spPr>
            <a:xfrm>
              <a:off x="8617978" y="5867911"/>
              <a:ext cx="1227559" cy="310896"/>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0.008 - 0.035</a:t>
              </a:r>
            </a:p>
          </p:txBody>
        </p:sp>
      </p:grpSp>
      <p:grpSp>
        <p:nvGrpSpPr>
          <p:cNvPr id="10" name="Group 9"/>
          <p:cNvGrpSpPr/>
          <p:nvPr/>
        </p:nvGrpSpPr>
        <p:grpSpPr>
          <a:xfrm>
            <a:off x="9824424" y="5582911"/>
            <a:ext cx="1455967" cy="307777"/>
            <a:chOff x="9885182" y="5761603"/>
            <a:chExt cx="1455967" cy="307777"/>
          </a:xfrm>
        </p:grpSpPr>
        <p:sp>
          <p:nvSpPr>
            <p:cNvPr id="31" name="Rectangle 30">
              <a:extLst>
                <a:ext uri="{FF2B5EF4-FFF2-40B4-BE49-F238E27FC236}">
                  <a16:creationId xmlns:a16="http://schemas.microsoft.com/office/drawing/2014/main" id="{E5DBF4D5-7A77-9F4E-B389-DE064D6FCBC1}"/>
                </a:ext>
              </a:extLst>
            </p:cNvPr>
            <p:cNvSpPr/>
            <p:nvPr/>
          </p:nvSpPr>
          <p:spPr>
            <a:xfrm>
              <a:off x="9885182" y="5869771"/>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D1086B36-C844-2D4F-8A83-1A9CD8AA6174}"/>
                </a:ext>
              </a:extLst>
            </p:cNvPr>
            <p:cNvSpPr txBox="1"/>
            <p:nvPr/>
          </p:nvSpPr>
          <p:spPr>
            <a:xfrm>
              <a:off x="10094731" y="5761603"/>
              <a:ext cx="124641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0.092 - 0.151</a:t>
              </a:r>
            </a:p>
          </p:txBody>
        </p:sp>
      </p:grpSp>
      <p:grpSp>
        <p:nvGrpSpPr>
          <p:cNvPr id="16" name="Group 15"/>
          <p:cNvGrpSpPr/>
          <p:nvPr/>
        </p:nvGrpSpPr>
        <p:grpSpPr>
          <a:xfrm>
            <a:off x="8301316" y="5788206"/>
            <a:ext cx="2970762" cy="307777"/>
            <a:chOff x="8301316" y="5795075"/>
            <a:chExt cx="2970762" cy="307777"/>
          </a:xfrm>
        </p:grpSpPr>
        <p:grpSp>
          <p:nvGrpSpPr>
            <p:cNvPr id="7" name="Group 6"/>
            <p:cNvGrpSpPr/>
            <p:nvPr/>
          </p:nvGrpSpPr>
          <p:grpSpPr>
            <a:xfrm>
              <a:off x="8301316" y="5795075"/>
              <a:ext cx="1513763" cy="307777"/>
              <a:chOff x="9885182" y="5142703"/>
              <a:chExt cx="1513763" cy="307777"/>
            </a:xfrm>
          </p:grpSpPr>
          <p:sp>
            <p:nvSpPr>
              <p:cNvPr id="28" name="Rectangle 27">
                <a:extLst>
                  <a:ext uri="{FF2B5EF4-FFF2-40B4-BE49-F238E27FC236}">
                    <a16:creationId xmlns:a16="http://schemas.microsoft.com/office/drawing/2014/main" id="{3AA4C923-DCBF-E84C-8A22-46334B03F23B}"/>
                  </a:ext>
                </a:extLst>
              </p:cNvPr>
              <p:cNvSpPr/>
              <p:nvPr/>
            </p:nvSpPr>
            <p:spPr>
              <a:xfrm>
                <a:off x="9885182" y="5250871"/>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E3155FA-4F75-4745-8826-FA3C117696DE}"/>
                  </a:ext>
                </a:extLst>
              </p:cNvPr>
              <p:cNvSpPr txBox="1"/>
              <p:nvPr/>
            </p:nvSpPr>
            <p:spPr>
              <a:xfrm>
                <a:off x="10106021" y="5142703"/>
                <a:ext cx="129292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0.036 - 0.045</a:t>
                </a:r>
              </a:p>
            </p:txBody>
          </p:sp>
        </p:grpSp>
        <p:grpSp>
          <p:nvGrpSpPr>
            <p:cNvPr id="11" name="Group 10"/>
            <p:cNvGrpSpPr/>
            <p:nvPr/>
          </p:nvGrpSpPr>
          <p:grpSpPr>
            <a:xfrm>
              <a:off x="9816111" y="5795075"/>
              <a:ext cx="1455967" cy="307777"/>
              <a:chOff x="9821449" y="5967904"/>
              <a:chExt cx="1455967" cy="307777"/>
            </a:xfrm>
          </p:grpSpPr>
          <p:sp>
            <p:nvSpPr>
              <p:cNvPr id="32" name="Rectangle 31">
                <a:extLst>
                  <a:ext uri="{FF2B5EF4-FFF2-40B4-BE49-F238E27FC236}">
                    <a16:creationId xmlns:a16="http://schemas.microsoft.com/office/drawing/2014/main" id="{9B1E9CEE-C8DE-EA45-B8EE-C504A9993658}"/>
                  </a:ext>
                </a:extLst>
              </p:cNvPr>
              <p:cNvSpPr/>
              <p:nvPr/>
            </p:nvSpPr>
            <p:spPr>
              <a:xfrm>
                <a:off x="9821449" y="6076072"/>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CBEFEC2-3D3C-C44A-8D06-4D09E840AAE3}"/>
                  </a:ext>
                </a:extLst>
              </p:cNvPr>
              <p:cNvSpPr txBox="1"/>
              <p:nvPr/>
            </p:nvSpPr>
            <p:spPr>
              <a:xfrm>
                <a:off x="10030998" y="5967904"/>
                <a:ext cx="124641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0.152 - 0.236</a:t>
                </a:r>
              </a:p>
            </p:txBody>
          </p:sp>
        </p:grpSp>
      </p:grpSp>
      <p:grpSp>
        <p:nvGrpSpPr>
          <p:cNvPr id="18" name="Group 17"/>
          <p:cNvGrpSpPr/>
          <p:nvPr/>
        </p:nvGrpSpPr>
        <p:grpSpPr>
          <a:xfrm>
            <a:off x="8301316" y="5991572"/>
            <a:ext cx="2898729" cy="307777"/>
            <a:chOff x="8301316" y="5991572"/>
            <a:chExt cx="2898729" cy="307777"/>
          </a:xfrm>
        </p:grpSpPr>
        <p:sp>
          <p:nvSpPr>
            <p:cNvPr id="25" name="TextBox 24">
              <a:extLst>
                <a:ext uri="{FF2B5EF4-FFF2-40B4-BE49-F238E27FC236}">
                  <a16:creationId xmlns:a16="http://schemas.microsoft.com/office/drawing/2014/main" id="{6832ED0E-6C4F-A641-99EC-E71E4A6512A0}"/>
                </a:ext>
              </a:extLst>
            </p:cNvPr>
            <p:cNvSpPr txBox="1"/>
            <p:nvPr/>
          </p:nvSpPr>
          <p:spPr>
            <a:xfrm>
              <a:off x="10026416" y="5991572"/>
              <a:ext cx="117362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Study Area</a:t>
              </a:r>
            </a:p>
          </p:txBody>
        </p:sp>
        <p:grpSp>
          <p:nvGrpSpPr>
            <p:cNvPr id="8" name="Group 7"/>
            <p:cNvGrpSpPr/>
            <p:nvPr/>
          </p:nvGrpSpPr>
          <p:grpSpPr>
            <a:xfrm>
              <a:off x="8301316" y="5991572"/>
              <a:ext cx="1453305" cy="307777"/>
              <a:chOff x="9885182" y="5349003"/>
              <a:chExt cx="1453305" cy="307777"/>
            </a:xfrm>
          </p:grpSpPr>
          <p:sp>
            <p:nvSpPr>
              <p:cNvPr id="29" name="Rectangle 28">
                <a:extLst>
                  <a:ext uri="{FF2B5EF4-FFF2-40B4-BE49-F238E27FC236}">
                    <a16:creationId xmlns:a16="http://schemas.microsoft.com/office/drawing/2014/main" id="{FB9C63B5-1CA1-674D-B605-4BF2974E4571}"/>
                  </a:ext>
                </a:extLst>
              </p:cNvPr>
              <p:cNvSpPr/>
              <p:nvPr/>
            </p:nvSpPr>
            <p:spPr>
              <a:xfrm>
                <a:off x="9885182" y="5457171"/>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A558568-2516-6442-BC70-12E1E4BC1A2D}"/>
                  </a:ext>
                </a:extLst>
              </p:cNvPr>
              <p:cNvSpPr txBox="1"/>
              <p:nvPr/>
            </p:nvSpPr>
            <p:spPr>
              <a:xfrm>
                <a:off x="10106021" y="5349003"/>
                <a:ext cx="123246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0.046 - 0.062</a:t>
                </a:r>
              </a:p>
            </p:txBody>
          </p:sp>
        </p:grpSp>
        <p:sp>
          <p:nvSpPr>
            <p:cNvPr id="41" name="Rectangle 40">
              <a:extLst>
                <a:ext uri="{FF2B5EF4-FFF2-40B4-BE49-F238E27FC236}">
                  <a16:creationId xmlns:a16="http://schemas.microsoft.com/office/drawing/2014/main" id="{9EAFF3BF-124B-0B4C-8E6A-29B907627166}"/>
                </a:ext>
              </a:extLst>
            </p:cNvPr>
            <p:cNvSpPr/>
            <p:nvPr/>
          </p:nvSpPr>
          <p:spPr>
            <a:xfrm>
              <a:off x="9814111" y="6099740"/>
              <a:ext cx="242289" cy="914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a:extLst>
              <a:ext uri="{FF2B5EF4-FFF2-40B4-BE49-F238E27FC236}">
                <a16:creationId xmlns:a16="http://schemas.microsoft.com/office/drawing/2014/main" id="{D266BEF2-F41A-4E47-A3C2-5DB2F1DA73FC}"/>
              </a:ext>
            </a:extLst>
          </p:cNvPr>
          <p:cNvSpPr txBox="1"/>
          <p:nvPr/>
        </p:nvSpPr>
        <p:spPr>
          <a:xfrm>
            <a:off x="8160332" y="5156173"/>
            <a:ext cx="1808048"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Habitat Probability</a:t>
            </a:r>
          </a:p>
        </p:txBody>
      </p:sp>
      <p:grpSp>
        <p:nvGrpSpPr>
          <p:cNvPr id="12" name="Group 11"/>
          <p:cNvGrpSpPr/>
          <p:nvPr/>
        </p:nvGrpSpPr>
        <p:grpSpPr>
          <a:xfrm>
            <a:off x="8301316" y="5375236"/>
            <a:ext cx="2965567" cy="310896"/>
            <a:chOff x="8301316" y="5375236"/>
            <a:chExt cx="2965567" cy="310896"/>
          </a:xfrm>
        </p:grpSpPr>
        <p:grpSp>
          <p:nvGrpSpPr>
            <p:cNvPr id="2" name="Group 1"/>
            <p:cNvGrpSpPr/>
            <p:nvPr/>
          </p:nvGrpSpPr>
          <p:grpSpPr>
            <a:xfrm>
              <a:off x="8301316" y="5375236"/>
              <a:ext cx="1454075" cy="310896"/>
              <a:chOff x="8343694" y="5408250"/>
              <a:chExt cx="1454075" cy="310896"/>
            </a:xfrm>
          </p:grpSpPr>
          <p:sp>
            <p:nvSpPr>
              <p:cNvPr id="26" name="Rectangle 25">
                <a:extLst>
                  <a:ext uri="{FF2B5EF4-FFF2-40B4-BE49-F238E27FC236}">
                    <a16:creationId xmlns:a16="http://schemas.microsoft.com/office/drawing/2014/main" id="{C78F6336-572E-4847-951D-8B3B34D91136}"/>
                  </a:ext>
                </a:extLst>
              </p:cNvPr>
              <p:cNvSpPr/>
              <p:nvPr/>
            </p:nvSpPr>
            <p:spPr>
              <a:xfrm>
                <a:off x="8343694" y="5517978"/>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19E5193-AE0C-3A4E-B657-27CD5CAA737A}"/>
                  </a:ext>
                </a:extLst>
              </p:cNvPr>
              <p:cNvSpPr txBox="1"/>
              <p:nvPr/>
            </p:nvSpPr>
            <p:spPr>
              <a:xfrm>
                <a:off x="8570210" y="5408250"/>
                <a:ext cx="1227559" cy="310896"/>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0.000 - 0.007</a:t>
                </a:r>
              </a:p>
            </p:txBody>
          </p:sp>
        </p:grpSp>
        <p:grpSp>
          <p:nvGrpSpPr>
            <p:cNvPr id="9" name="Group 8"/>
            <p:cNvGrpSpPr/>
            <p:nvPr/>
          </p:nvGrpSpPr>
          <p:grpSpPr>
            <a:xfrm>
              <a:off x="9824424" y="5376796"/>
              <a:ext cx="1442459" cy="307777"/>
              <a:chOff x="9829762" y="5555303"/>
              <a:chExt cx="1442459" cy="307777"/>
            </a:xfrm>
          </p:grpSpPr>
          <p:sp>
            <p:nvSpPr>
              <p:cNvPr id="30" name="Rectangle 29">
                <a:extLst>
                  <a:ext uri="{FF2B5EF4-FFF2-40B4-BE49-F238E27FC236}">
                    <a16:creationId xmlns:a16="http://schemas.microsoft.com/office/drawing/2014/main" id="{0CA9FC01-2F8A-4E4C-A997-BB71874EED97}"/>
                  </a:ext>
                </a:extLst>
              </p:cNvPr>
              <p:cNvSpPr/>
              <p:nvPr/>
            </p:nvSpPr>
            <p:spPr>
              <a:xfrm>
                <a:off x="9829762" y="5663471"/>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AF6F21AE-3E2B-F04A-B20A-ABBEC2931438}"/>
                  </a:ext>
                </a:extLst>
              </p:cNvPr>
              <p:cNvSpPr txBox="1"/>
              <p:nvPr/>
            </p:nvSpPr>
            <p:spPr>
              <a:xfrm>
                <a:off x="10039310" y="5555303"/>
                <a:ext cx="123291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0.063 - 0.091</a:t>
                </a:r>
              </a:p>
            </p:txBody>
          </p:sp>
        </p:grpSp>
      </p:grpSp>
      <p:sp>
        <p:nvSpPr>
          <p:cNvPr id="46" name="TextBox 45">
            <a:extLst>
              <a:ext uri="{FF2B5EF4-FFF2-40B4-BE49-F238E27FC236}">
                <a16:creationId xmlns:a16="http://schemas.microsoft.com/office/drawing/2014/main" id="{E73722D6-971C-B644-93B9-4751E4D258DD}"/>
              </a:ext>
            </a:extLst>
          </p:cNvPr>
          <p:cNvSpPr txBox="1"/>
          <p:nvPr/>
        </p:nvSpPr>
        <p:spPr>
          <a:xfrm>
            <a:off x="3164191" y="3085151"/>
            <a:ext cx="900327" cy="307777"/>
          </a:xfrm>
          <a:prstGeom prst="rect">
            <a:avLst/>
          </a:prstGeom>
          <a:noFill/>
        </p:spPr>
        <p:txBody>
          <a:bodyPr wrap="square" rtlCol="0">
            <a:spAutoFit/>
          </a:bodyPr>
          <a:lstStyle/>
          <a:p>
            <a:r>
              <a:rPr lang="en-US" sz="1400" dirty="0">
                <a:latin typeface="Century Gothic" panose="020B0502020202020204" pitchFamily="34" charset="0"/>
              </a:rPr>
              <a:t>Missoula</a:t>
            </a:r>
          </a:p>
        </p:txBody>
      </p:sp>
      <p:sp>
        <p:nvSpPr>
          <p:cNvPr id="47" name="Oval 46">
            <a:extLst>
              <a:ext uri="{FF2B5EF4-FFF2-40B4-BE49-F238E27FC236}">
                <a16:creationId xmlns:a16="http://schemas.microsoft.com/office/drawing/2014/main" id="{9C7F5720-77EC-0041-B295-46119156E54E}"/>
              </a:ext>
            </a:extLst>
          </p:cNvPr>
          <p:cNvSpPr/>
          <p:nvPr/>
        </p:nvSpPr>
        <p:spPr>
          <a:xfrm>
            <a:off x="3516372" y="3378000"/>
            <a:ext cx="45720" cy="45720"/>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06C3A3B-1DA5-EF48-BC89-D2AE4CE7FAD1}"/>
              </a:ext>
            </a:extLst>
          </p:cNvPr>
          <p:cNvSpPr txBox="1"/>
          <p:nvPr/>
        </p:nvSpPr>
        <p:spPr>
          <a:xfrm>
            <a:off x="299969" y="5432556"/>
            <a:ext cx="178322" cy="307777"/>
          </a:xfrm>
          <a:prstGeom prst="rect">
            <a:avLst/>
          </a:prstGeom>
          <a:noFill/>
        </p:spPr>
        <p:txBody>
          <a:bodyPr wrap="square" rtlCol="0">
            <a:spAutoFit/>
          </a:bodyPr>
          <a:lstStyle/>
          <a:p>
            <a:r>
              <a:rPr lang="en-US" sz="1400" dirty="0">
                <a:latin typeface="Century Gothic" panose="020B0502020202020204" pitchFamily="34" charset="0"/>
              </a:rPr>
              <a:t>0</a:t>
            </a:r>
          </a:p>
        </p:txBody>
      </p:sp>
      <p:sp>
        <p:nvSpPr>
          <p:cNvPr id="49" name="TextBox 48">
            <a:extLst>
              <a:ext uri="{FF2B5EF4-FFF2-40B4-BE49-F238E27FC236}">
                <a16:creationId xmlns:a16="http://schemas.microsoft.com/office/drawing/2014/main" id="{E194F447-9B6C-5546-AABA-21DCBA54C2A7}"/>
              </a:ext>
            </a:extLst>
          </p:cNvPr>
          <p:cNvSpPr txBox="1"/>
          <p:nvPr/>
        </p:nvSpPr>
        <p:spPr>
          <a:xfrm>
            <a:off x="860482" y="5432556"/>
            <a:ext cx="452204" cy="307777"/>
          </a:xfrm>
          <a:prstGeom prst="rect">
            <a:avLst/>
          </a:prstGeom>
          <a:noFill/>
        </p:spPr>
        <p:txBody>
          <a:bodyPr wrap="square" rtlCol="0">
            <a:spAutoFit/>
          </a:bodyPr>
          <a:lstStyle/>
          <a:p>
            <a:r>
              <a:rPr lang="en-US" sz="1400" dirty="0">
                <a:latin typeface="Century Gothic" panose="020B0502020202020204" pitchFamily="34" charset="0"/>
              </a:rPr>
              <a:t>25</a:t>
            </a:r>
          </a:p>
        </p:txBody>
      </p:sp>
      <p:sp>
        <p:nvSpPr>
          <p:cNvPr id="50" name="TextBox 49">
            <a:extLst>
              <a:ext uri="{FF2B5EF4-FFF2-40B4-BE49-F238E27FC236}">
                <a16:creationId xmlns:a16="http://schemas.microsoft.com/office/drawing/2014/main" id="{AE7AAB4E-83E2-DB42-AA49-900333271A99}"/>
              </a:ext>
            </a:extLst>
          </p:cNvPr>
          <p:cNvSpPr txBox="1"/>
          <p:nvPr/>
        </p:nvSpPr>
        <p:spPr>
          <a:xfrm>
            <a:off x="2389137" y="5432556"/>
            <a:ext cx="936689" cy="307777"/>
          </a:xfrm>
          <a:prstGeom prst="rect">
            <a:avLst/>
          </a:prstGeom>
          <a:noFill/>
        </p:spPr>
        <p:txBody>
          <a:bodyPr wrap="square" rtlCol="0">
            <a:spAutoFit/>
          </a:bodyPr>
          <a:lstStyle/>
          <a:p>
            <a:r>
              <a:rPr lang="en-US" sz="1400" dirty="0">
                <a:latin typeface="Century Gothic" panose="020B0502020202020204" pitchFamily="34" charset="0"/>
              </a:rPr>
              <a:t>100 km</a:t>
            </a:r>
          </a:p>
        </p:txBody>
      </p:sp>
      <p:sp>
        <p:nvSpPr>
          <p:cNvPr id="55" name="Title 1">
            <a:extLst>
              <a:ext uri="{FF2B5EF4-FFF2-40B4-BE49-F238E27FC236}">
                <a16:creationId xmlns:a16="http://schemas.microsoft.com/office/drawing/2014/main" id="{F74CE3AE-F7D4-0B43-9F7C-8BCB9DA2EBFA}"/>
              </a:ext>
            </a:extLst>
          </p:cNvPr>
          <p:cNvSpPr txBox="1">
            <a:spLocks/>
          </p:cNvSpPr>
          <p:nvPr/>
        </p:nvSpPr>
        <p:spPr>
          <a:xfrm>
            <a:off x="222738" y="272563"/>
            <a:ext cx="1135449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Results </a:t>
            </a:r>
            <a:r>
              <a:rPr lang="en-US" sz="4000" b="1" dirty="0">
                <a:solidFill>
                  <a:srgbClr val="66A478"/>
                </a:solidFill>
                <a:latin typeface="Century Gothic"/>
              </a:rPr>
              <a:t>|</a:t>
            </a:r>
            <a:r>
              <a:rPr lang="en-US" sz="4000" b="1" dirty="0">
                <a:solidFill>
                  <a:srgbClr val="55A976"/>
                </a:solidFill>
                <a:latin typeface="Century Gothic" panose="020F0302020204030204"/>
              </a:rPr>
              <a:t> </a:t>
            </a:r>
            <a:r>
              <a:rPr lang="en-US" sz="4000" b="1" dirty="0">
                <a:solidFill>
                  <a:srgbClr val="66A478"/>
                </a:solidFill>
                <a:latin typeface="Century Gothic"/>
              </a:rPr>
              <a:t>Future Models Probability Map</a:t>
            </a:r>
            <a:endParaRPr lang="en-US" sz="4000" b="1" dirty="0">
              <a:solidFill>
                <a:srgbClr val="55A976"/>
              </a:solidFill>
              <a:latin typeface="Century Gothic" panose="020F0302020204030204"/>
            </a:endParaRPr>
          </a:p>
        </p:txBody>
      </p:sp>
      <p:sp>
        <p:nvSpPr>
          <p:cNvPr id="57" name="TextBox 56">
            <a:extLst>
              <a:ext uri="{FF2B5EF4-FFF2-40B4-BE49-F238E27FC236}">
                <a16:creationId xmlns:a16="http://schemas.microsoft.com/office/drawing/2014/main" id="{313E8780-4CB4-9342-BB6B-33E70BBE2312}"/>
              </a:ext>
            </a:extLst>
          </p:cNvPr>
          <p:cNvSpPr txBox="1"/>
          <p:nvPr/>
        </p:nvSpPr>
        <p:spPr>
          <a:xfrm>
            <a:off x="232740" y="5947147"/>
            <a:ext cx="418509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Spatial Reference</a:t>
            </a:r>
            <a:endParaRPr lang="en-US" sz="1400" dirty="0">
              <a:solidFill>
                <a:schemeClr val="tx1">
                  <a:lumMod val="75000"/>
                  <a:lumOff val="25000"/>
                </a:schemeClr>
              </a:solidFill>
              <a:latin typeface="Century Gothic"/>
              <a:cs typeface="Calibri"/>
            </a:endParaRPr>
          </a:p>
          <a:p>
            <a:r>
              <a:rPr lang="en-US" sz="1400" dirty="0">
                <a:solidFill>
                  <a:schemeClr val="tx1">
                    <a:lumMod val="75000"/>
                    <a:lumOff val="25000"/>
                  </a:schemeClr>
                </a:solidFill>
                <a:latin typeface="Century Gothic"/>
                <a:cs typeface="Calibri"/>
              </a:rPr>
              <a:t>Name: 1984 Web Mercator Auxiliary Sphere</a:t>
            </a:r>
          </a:p>
          <a:p>
            <a:r>
              <a:rPr lang="en-US" sz="1400" dirty="0">
                <a:solidFill>
                  <a:schemeClr val="tx1">
                    <a:lumMod val="75000"/>
                    <a:lumOff val="25000"/>
                  </a:schemeClr>
                </a:solidFill>
                <a:latin typeface="Century Gothic"/>
                <a:cs typeface="Calibri"/>
              </a:rPr>
              <a:t>PCS: 1984 Web Mercator Auxiliary Sphere</a:t>
            </a:r>
            <a:endParaRPr lang="en-US" sz="1400" dirty="0">
              <a:solidFill>
                <a:schemeClr val="tx1">
                  <a:lumMod val="75000"/>
                  <a:lumOff val="25000"/>
                </a:schemeClr>
              </a:solidFill>
              <a:latin typeface="Century Gothic"/>
              <a:ea typeface="+mn-lt"/>
              <a:cs typeface="+mn-lt"/>
            </a:endParaRPr>
          </a:p>
          <a:p>
            <a:endParaRPr lang="en-US" sz="800" dirty="0">
              <a:latin typeface="Century Gothic"/>
              <a:cs typeface="Calibri"/>
            </a:endParaRPr>
          </a:p>
          <a:p>
            <a:endParaRPr lang="en-US" dirty="0">
              <a:cs typeface="Calibri"/>
            </a:endParaRPr>
          </a:p>
        </p:txBody>
      </p:sp>
      <p:pic>
        <p:nvPicPr>
          <p:cNvPr id="5" name="Picture 4" descr="Map&#10;&#10;Description automatically generated">
            <a:extLst>
              <a:ext uri="{FF2B5EF4-FFF2-40B4-BE49-F238E27FC236}">
                <a16:creationId xmlns:a16="http://schemas.microsoft.com/office/drawing/2014/main" id="{BD32DE8D-8B87-8E49-BCD5-C45D97944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039" y="1335011"/>
            <a:ext cx="4059180" cy="3532842"/>
          </a:xfrm>
          <a:prstGeom prst="rect">
            <a:avLst/>
          </a:prstGeom>
          <a:ln>
            <a:solidFill>
              <a:schemeClr val="tx1"/>
            </a:solidFill>
          </a:ln>
          <a:effectLst>
            <a:outerShdw blurRad="50800" dist="38100" dir="2700000" algn="tl" rotWithShape="0">
              <a:prstClr val="black">
                <a:alpha val="40000"/>
              </a:prstClr>
            </a:outerShdw>
          </a:effectLst>
        </p:spPr>
      </p:pic>
      <p:sp>
        <p:nvSpPr>
          <p:cNvPr id="58" name="TextBox 57">
            <a:extLst>
              <a:ext uri="{FF2B5EF4-FFF2-40B4-BE49-F238E27FC236}">
                <a16:creationId xmlns:a16="http://schemas.microsoft.com/office/drawing/2014/main" id="{A17246A5-F93E-3A48-877B-BEF8D11E48C3}"/>
              </a:ext>
            </a:extLst>
          </p:cNvPr>
          <p:cNvSpPr txBox="1"/>
          <p:nvPr/>
        </p:nvSpPr>
        <p:spPr>
          <a:xfrm>
            <a:off x="7559403" y="4363663"/>
            <a:ext cx="238539" cy="307777"/>
          </a:xfrm>
          <a:prstGeom prst="rect">
            <a:avLst/>
          </a:prstGeom>
          <a:noFill/>
        </p:spPr>
        <p:txBody>
          <a:bodyPr wrap="square" rtlCol="0">
            <a:spAutoFit/>
          </a:bodyPr>
          <a:lstStyle/>
          <a:p>
            <a:r>
              <a:rPr lang="en-US" sz="1400" dirty="0">
                <a:latin typeface="Century Gothic" panose="020B0502020202020204" pitchFamily="34" charset="0"/>
              </a:rPr>
              <a:t>0</a:t>
            </a:r>
          </a:p>
        </p:txBody>
      </p:sp>
      <p:sp>
        <p:nvSpPr>
          <p:cNvPr id="59" name="TextBox 58">
            <a:extLst>
              <a:ext uri="{FF2B5EF4-FFF2-40B4-BE49-F238E27FC236}">
                <a16:creationId xmlns:a16="http://schemas.microsoft.com/office/drawing/2014/main" id="{B742BA69-F874-6449-A739-9D5783F7EE2F}"/>
              </a:ext>
            </a:extLst>
          </p:cNvPr>
          <p:cNvSpPr txBox="1"/>
          <p:nvPr/>
        </p:nvSpPr>
        <p:spPr>
          <a:xfrm>
            <a:off x="7842716" y="4365237"/>
            <a:ext cx="409068" cy="307777"/>
          </a:xfrm>
          <a:prstGeom prst="rect">
            <a:avLst/>
          </a:prstGeom>
          <a:noFill/>
        </p:spPr>
        <p:txBody>
          <a:bodyPr wrap="square" rtlCol="0">
            <a:spAutoFit/>
          </a:bodyPr>
          <a:lstStyle/>
          <a:p>
            <a:r>
              <a:rPr lang="en-US" sz="1400" dirty="0">
                <a:latin typeface="Century Gothic" panose="020B0502020202020204" pitchFamily="34" charset="0"/>
              </a:rPr>
              <a:t>10</a:t>
            </a:r>
          </a:p>
        </p:txBody>
      </p:sp>
      <p:sp>
        <p:nvSpPr>
          <p:cNvPr id="60" name="TextBox 59">
            <a:extLst>
              <a:ext uri="{FF2B5EF4-FFF2-40B4-BE49-F238E27FC236}">
                <a16:creationId xmlns:a16="http://schemas.microsoft.com/office/drawing/2014/main" id="{55988E75-EF76-E547-B89F-09089078E1AC}"/>
              </a:ext>
            </a:extLst>
          </p:cNvPr>
          <p:cNvSpPr txBox="1"/>
          <p:nvPr/>
        </p:nvSpPr>
        <p:spPr>
          <a:xfrm>
            <a:off x="8705082" y="4353986"/>
            <a:ext cx="792736" cy="307777"/>
          </a:xfrm>
          <a:prstGeom prst="rect">
            <a:avLst/>
          </a:prstGeom>
          <a:noFill/>
        </p:spPr>
        <p:txBody>
          <a:bodyPr wrap="square" rtlCol="0">
            <a:spAutoFit/>
          </a:bodyPr>
          <a:lstStyle/>
          <a:p>
            <a:r>
              <a:rPr lang="en-US" sz="1400" dirty="0">
                <a:latin typeface="Century Gothic" panose="020B0502020202020204" pitchFamily="34" charset="0"/>
              </a:rPr>
              <a:t>40 km</a:t>
            </a:r>
          </a:p>
        </p:txBody>
      </p:sp>
      <p:pic>
        <p:nvPicPr>
          <p:cNvPr id="4" name="Picture 4" descr="A close up of a building&#10;&#10;Description automatically generated">
            <a:extLst>
              <a:ext uri="{FF2B5EF4-FFF2-40B4-BE49-F238E27FC236}">
                <a16:creationId xmlns:a16="http://schemas.microsoft.com/office/drawing/2014/main" id="{E6301055-A800-4ECA-93A1-148B1B7927DA}"/>
              </a:ext>
            </a:extLst>
          </p:cNvPr>
          <p:cNvPicPr>
            <a:picLocks noChangeAspect="1"/>
          </p:cNvPicPr>
          <p:nvPr/>
        </p:nvPicPr>
        <p:blipFill>
          <a:blip r:embed="rId5"/>
          <a:stretch>
            <a:fillRect/>
          </a:stretch>
        </p:blipFill>
        <p:spPr>
          <a:xfrm>
            <a:off x="493734" y="1374060"/>
            <a:ext cx="296278" cy="302604"/>
          </a:xfrm>
          <a:prstGeom prst="rect">
            <a:avLst/>
          </a:prstGeom>
        </p:spPr>
      </p:pic>
      <p:sp>
        <p:nvSpPr>
          <p:cNvPr id="6" name="TextBox 5">
            <a:extLst>
              <a:ext uri="{FF2B5EF4-FFF2-40B4-BE49-F238E27FC236}">
                <a16:creationId xmlns:a16="http://schemas.microsoft.com/office/drawing/2014/main" id="{4986E9B9-6079-4F57-8A66-D1841FDE438F}"/>
              </a:ext>
            </a:extLst>
          </p:cNvPr>
          <p:cNvSpPr txBox="1"/>
          <p:nvPr/>
        </p:nvSpPr>
        <p:spPr>
          <a:xfrm>
            <a:off x="492541" y="1599766"/>
            <a:ext cx="284680" cy="307777"/>
          </a:xfrm>
          <a:prstGeom prst="rect">
            <a:avLst/>
          </a:prstGeom>
          <a:noFill/>
        </p:spPr>
        <p:txBody>
          <a:bodyPr wrap="square" lIns="91440" tIns="45720" rIns="91440" bIns="45720" rtlCol="0" anchor="t">
            <a:spAutoFit/>
          </a:bodyPr>
          <a:lstStyle/>
          <a:p>
            <a:r>
              <a:rPr lang="en-US" sz="1400" dirty="0">
                <a:latin typeface="Century Gothic"/>
              </a:rPr>
              <a:t>N</a:t>
            </a:r>
          </a:p>
        </p:txBody>
      </p:sp>
    </p:spTree>
    <p:extLst>
      <p:ext uri="{BB962C8B-B14F-4D97-AF65-F5344CB8AC3E}">
        <p14:creationId xmlns:p14="http://schemas.microsoft.com/office/powerpoint/2010/main" val="362174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9419-886B-664E-8543-1A0559FD6F3C}"/>
              </a:ext>
            </a:extLst>
          </p:cNvPr>
          <p:cNvSpPr txBox="1">
            <a:spLocks/>
          </p:cNvSpPr>
          <p:nvPr/>
        </p:nvSpPr>
        <p:spPr>
          <a:xfrm>
            <a:off x="222738" y="272563"/>
            <a:ext cx="6506308"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Errors and Uncertainties</a:t>
            </a:r>
          </a:p>
        </p:txBody>
      </p:sp>
      <p:sp>
        <p:nvSpPr>
          <p:cNvPr id="3" name="TextBox 2">
            <a:extLst>
              <a:ext uri="{FF2B5EF4-FFF2-40B4-BE49-F238E27FC236}">
                <a16:creationId xmlns:a16="http://schemas.microsoft.com/office/drawing/2014/main" id="{B4139A1C-9A89-9E4A-8FA3-668E96E8B86C}"/>
              </a:ext>
            </a:extLst>
          </p:cNvPr>
          <p:cNvSpPr txBox="1"/>
          <p:nvPr/>
        </p:nvSpPr>
        <p:spPr>
          <a:xfrm>
            <a:off x="219989" y="1391323"/>
            <a:ext cx="5651836" cy="1200329"/>
          </a:xfrm>
          <a:prstGeom prst="rect">
            <a:avLst/>
          </a:prstGeom>
          <a:noFill/>
        </p:spPr>
        <p:txBody>
          <a:bodyPr wrap="square" rtlCol="0" anchor="t">
            <a:spAutoFit/>
          </a:bodyPr>
          <a:lstStyle/>
          <a:p>
            <a:pPr marL="342900" indent="-342900">
              <a:buClr>
                <a:srgbClr val="55A976"/>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Resolution of predictor variable data</a:t>
            </a:r>
          </a:p>
          <a:p>
            <a:pPr marL="800100" lvl="1" indent="-342900">
              <a:buClr>
                <a:srgbClr val="55A976"/>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Range from 30 m to 10 km</a:t>
            </a:r>
          </a:p>
        </p:txBody>
      </p:sp>
      <p:sp>
        <p:nvSpPr>
          <p:cNvPr id="4" name="TextBox 3">
            <a:extLst>
              <a:ext uri="{FF2B5EF4-FFF2-40B4-BE49-F238E27FC236}">
                <a16:creationId xmlns:a16="http://schemas.microsoft.com/office/drawing/2014/main" id="{A46B0029-6FF9-1841-8E82-CFAEF6449664}"/>
              </a:ext>
            </a:extLst>
          </p:cNvPr>
          <p:cNvSpPr txBox="1"/>
          <p:nvPr/>
        </p:nvSpPr>
        <p:spPr>
          <a:xfrm>
            <a:off x="219989" y="3353237"/>
            <a:ext cx="5651836" cy="830997"/>
          </a:xfrm>
          <a:prstGeom prst="rect">
            <a:avLst/>
          </a:prstGeom>
          <a:noFill/>
        </p:spPr>
        <p:txBody>
          <a:bodyPr wrap="square" rtlCol="0" anchor="t">
            <a:spAutoFit/>
          </a:bodyPr>
          <a:lstStyle/>
          <a:p>
            <a:pPr marL="342900" indent="-342900">
              <a:buClr>
                <a:srgbClr val="55A976"/>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Bias in sample collection of species occurrence data </a:t>
            </a:r>
          </a:p>
        </p:txBody>
      </p:sp>
      <p:sp>
        <p:nvSpPr>
          <p:cNvPr id="5" name="TextBox 4">
            <a:extLst>
              <a:ext uri="{FF2B5EF4-FFF2-40B4-BE49-F238E27FC236}">
                <a16:creationId xmlns:a16="http://schemas.microsoft.com/office/drawing/2014/main" id="{E3E547CF-38B5-3A45-A764-D2FF0ED95CA9}"/>
              </a:ext>
            </a:extLst>
          </p:cNvPr>
          <p:cNvSpPr txBox="1"/>
          <p:nvPr/>
        </p:nvSpPr>
        <p:spPr>
          <a:xfrm>
            <a:off x="219989" y="4945818"/>
            <a:ext cx="6739341" cy="1200329"/>
          </a:xfrm>
          <a:prstGeom prst="rect">
            <a:avLst/>
          </a:prstGeom>
          <a:noFill/>
        </p:spPr>
        <p:txBody>
          <a:bodyPr wrap="square" rtlCol="0" anchor="t">
            <a:spAutoFit/>
          </a:bodyPr>
          <a:lstStyle/>
          <a:p>
            <a:pPr marL="342900" indent="-342900">
              <a:buClr>
                <a:srgbClr val="55A976"/>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Additional important variables for otter and mink habitat</a:t>
            </a:r>
          </a:p>
          <a:p>
            <a:pPr marL="800100" lvl="1" indent="-342900">
              <a:buClr>
                <a:srgbClr val="55A976"/>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River width, flow rate</a:t>
            </a:r>
          </a:p>
        </p:txBody>
      </p:sp>
      <p:pic>
        <p:nvPicPr>
          <p:cNvPr id="9" name="Picture 8" descr="A close up of some trees&#10;&#10;Description automatically generated with low confidence">
            <a:extLst>
              <a:ext uri="{FF2B5EF4-FFF2-40B4-BE49-F238E27FC236}">
                <a16:creationId xmlns:a16="http://schemas.microsoft.com/office/drawing/2014/main" id="{C704BE5C-4E49-694F-B2E0-8015CE052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722" y="1450869"/>
            <a:ext cx="2971289" cy="2916936"/>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red and blue checkered surface&#10;&#10;Description automatically generated with low confidence">
            <a:extLst>
              <a:ext uri="{FF2B5EF4-FFF2-40B4-BE49-F238E27FC236}">
                <a16:creationId xmlns:a16="http://schemas.microsoft.com/office/drawing/2014/main" id="{0AB4E656-DD9C-9141-AF8D-ED9B7D5DF75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583958" y="1453246"/>
            <a:ext cx="3014239" cy="2914559"/>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C35A576-04F2-834B-9CE5-D1904CC3B085}"/>
              </a:ext>
            </a:extLst>
          </p:cNvPr>
          <p:cNvSpPr txBox="1"/>
          <p:nvPr/>
        </p:nvSpPr>
        <p:spPr>
          <a:xfrm>
            <a:off x="6000078" y="960436"/>
            <a:ext cx="2181999" cy="430887"/>
          </a:xfrm>
          <a:prstGeom prst="rect">
            <a:avLst/>
          </a:prstGeom>
          <a:solidFill>
            <a:srgbClr val="55A976"/>
          </a:solidFill>
        </p:spPr>
        <p:txBody>
          <a:bodyPr wrap="square" rtlCol="0" anchor="t">
            <a:spAutoFit/>
          </a:bodyPr>
          <a:lstStyle/>
          <a:p>
            <a:pPr algn="ctr"/>
            <a:r>
              <a:rPr lang="en-US" sz="2200" dirty="0">
                <a:solidFill>
                  <a:schemeClr val="bg1"/>
                </a:solidFill>
                <a:latin typeface="Century Gothic"/>
              </a:rPr>
              <a:t>SMAP (10 km)</a:t>
            </a:r>
          </a:p>
        </p:txBody>
      </p:sp>
      <p:sp>
        <p:nvSpPr>
          <p:cNvPr id="13" name="TextBox 12">
            <a:extLst>
              <a:ext uri="{FF2B5EF4-FFF2-40B4-BE49-F238E27FC236}">
                <a16:creationId xmlns:a16="http://schemas.microsoft.com/office/drawing/2014/main" id="{A6345D1D-0559-6545-B63C-01AD1238EE64}"/>
              </a:ext>
            </a:extLst>
          </p:cNvPr>
          <p:cNvSpPr txBox="1"/>
          <p:nvPr/>
        </p:nvSpPr>
        <p:spPr>
          <a:xfrm>
            <a:off x="9395367" y="960436"/>
            <a:ext cx="2181999" cy="430887"/>
          </a:xfrm>
          <a:prstGeom prst="rect">
            <a:avLst/>
          </a:prstGeom>
          <a:solidFill>
            <a:srgbClr val="55A976"/>
          </a:solidFill>
        </p:spPr>
        <p:txBody>
          <a:bodyPr wrap="square" rtlCol="0" anchor="t">
            <a:spAutoFit/>
          </a:bodyPr>
          <a:lstStyle/>
          <a:p>
            <a:pPr algn="ctr"/>
            <a:r>
              <a:rPr lang="en-US" sz="2200" dirty="0">
                <a:solidFill>
                  <a:schemeClr val="bg1"/>
                </a:solidFill>
                <a:latin typeface="Century Gothic"/>
              </a:rPr>
              <a:t>SRTM (30 m)</a:t>
            </a:r>
          </a:p>
        </p:txBody>
      </p:sp>
    </p:spTree>
    <p:extLst>
      <p:ext uri="{BB962C8B-B14F-4D97-AF65-F5344CB8AC3E}">
        <p14:creationId xmlns:p14="http://schemas.microsoft.com/office/powerpoint/2010/main" val="19378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ree, outdoor, grass&#10;&#10;Description automatically generated">
            <a:extLst>
              <a:ext uri="{FF2B5EF4-FFF2-40B4-BE49-F238E27FC236}">
                <a16:creationId xmlns:a16="http://schemas.microsoft.com/office/drawing/2014/main" id="{6487FEB4-E150-E645-9F18-D9B4AA25D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001" y="357716"/>
            <a:ext cx="4178300" cy="5571067"/>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947FB942-2CEA-A247-A9FA-9EE84A6C574D}"/>
              </a:ext>
            </a:extLst>
          </p:cNvPr>
          <p:cNvSpPr txBox="1">
            <a:spLocks/>
          </p:cNvSpPr>
          <p:nvPr/>
        </p:nvSpPr>
        <p:spPr>
          <a:xfrm>
            <a:off x="222738" y="272563"/>
            <a:ext cx="6673362" cy="42093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Outline</a:t>
            </a:r>
          </a:p>
        </p:txBody>
      </p:sp>
      <p:sp>
        <p:nvSpPr>
          <p:cNvPr id="10" name="Text Placeholder 5">
            <a:extLst>
              <a:ext uri="{FF2B5EF4-FFF2-40B4-BE49-F238E27FC236}">
                <a16:creationId xmlns:a16="http://schemas.microsoft.com/office/drawing/2014/main" id="{DCF26021-AD68-1444-AC12-9274D129664A}"/>
              </a:ext>
            </a:extLst>
          </p:cNvPr>
          <p:cNvSpPr txBox="1">
            <a:spLocks/>
          </p:cNvSpPr>
          <p:nvPr/>
        </p:nvSpPr>
        <p:spPr>
          <a:xfrm>
            <a:off x="1564898" y="1477143"/>
            <a:ext cx="5331202" cy="39037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Background</a:t>
            </a:r>
          </a:p>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Workflow/Methodology</a:t>
            </a:r>
          </a:p>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55A976"/>
              </a:buClr>
            </a:pPr>
            <a:r>
              <a:rPr lang="en-US" sz="3000" dirty="0">
                <a:solidFill>
                  <a:schemeClr val="tx1">
                    <a:lumMod val="75000"/>
                    <a:lumOff val="25000"/>
                  </a:schemeClr>
                </a:solidFill>
                <a:latin typeface="Century Gothic" panose="020B0502020202020204" pitchFamily="34" charset="0"/>
              </a:rPr>
              <a:t>Future Work</a:t>
            </a:r>
          </a:p>
        </p:txBody>
      </p:sp>
      <p:sp>
        <p:nvSpPr>
          <p:cNvPr id="5" name="Text Placeholder 4">
            <a:extLst>
              <a:ext uri="{FF2B5EF4-FFF2-40B4-BE49-F238E27FC236}">
                <a16:creationId xmlns:a16="http://schemas.microsoft.com/office/drawing/2014/main" id="{4D3670CF-5A20-204B-8FEC-3A5B8EDBDF1B}"/>
              </a:ext>
            </a:extLst>
          </p:cNvPr>
          <p:cNvSpPr txBox="1">
            <a:spLocks/>
          </p:cNvSpPr>
          <p:nvPr/>
        </p:nvSpPr>
        <p:spPr>
          <a:xfrm>
            <a:off x="9377083" y="5654463"/>
            <a:ext cx="2675218"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spTree>
    <p:extLst>
      <p:ext uri="{BB962C8B-B14F-4D97-AF65-F5344CB8AC3E}">
        <p14:creationId xmlns:p14="http://schemas.microsoft.com/office/powerpoint/2010/main" val="129669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BC5E-CE02-0A4F-9767-DBDB63025C36}"/>
              </a:ext>
            </a:extLst>
          </p:cNvPr>
          <p:cNvSpPr txBox="1">
            <a:spLocks/>
          </p:cNvSpPr>
          <p:nvPr/>
        </p:nvSpPr>
        <p:spPr>
          <a:xfrm>
            <a:off x="222738" y="272563"/>
            <a:ext cx="478301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Conclusions</a:t>
            </a:r>
          </a:p>
        </p:txBody>
      </p:sp>
      <p:sp>
        <p:nvSpPr>
          <p:cNvPr id="3" name="Arrow: Pentagon 5">
            <a:extLst>
              <a:ext uri="{FF2B5EF4-FFF2-40B4-BE49-F238E27FC236}">
                <a16:creationId xmlns:a16="http://schemas.microsoft.com/office/drawing/2014/main" id="{F9800C90-9C68-8A47-80C9-EE50D0603B6D}"/>
              </a:ext>
            </a:extLst>
          </p:cNvPr>
          <p:cNvSpPr/>
          <p:nvPr/>
        </p:nvSpPr>
        <p:spPr>
          <a:xfrm>
            <a:off x="371476" y="1030834"/>
            <a:ext cx="2952750" cy="1600200"/>
          </a:xfrm>
          <a:prstGeom prst="homePlate">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Mink and Otter Habitat</a:t>
            </a:r>
          </a:p>
        </p:txBody>
      </p:sp>
      <p:sp>
        <p:nvSpPr>
          <p:cNvPr id="4" name="Arrow: Chevron 7">
            <a:extLst>
              <a:ext uri="{FF2B5EF4-FFF2-40B4-BE49-F238E27FC236}">
                <a16:creationId xmlns:a16="http://schemas.microsoft.com/office/drawing/2014/main" id="{E6D873F7-5215-DB41-8B7D-3D5D885C8B6C}"/>
              </a:ext>
            </a:extLst>
          </p:cNvPr>
          <p:cNvSpPr/>
          <p:nvPr/>
        </p:nvSpPr>
        <p:spPr>
          <a:xfrm>
            <a:off x="2757853" y="1030834"/>
            <a:ext cx="4495800" cy="16002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25000"/>
                  </a:schemeClr>
                </a:solidFill>
                <a:latin typeface="Century Gothic" panose="020B0502020202020204" pitchFamily="34" charset="0"/>
              </a:rPr>
              <a:t>Distance to river </a:t>
            </a:r>
            <a:r>
              <a:rPr lang="en-US" sz="1600" dirty="0">
                <a:solidFill>
                  <a:schemeClr val="bg2">
                    <a:lumMod val="25000"/>
                  </a:schemeClr>
                </a:solidFill>
                <a:latin typeface="Century Gothic" panose="020B0502020202020204" pitchFamily="34" charset="0"/>
              </a:rPr>
              <a:t>is very important for mink and otter habitat.</a:t>
            </a:r>
          </a:p>
        </p:txBody>
      </p:sp>
      <p:sp>
        <p:nvSpPr>
          <p:cNvPr id="5" name="Arrow: Pentagon 2">
            <a:extLst>
              <a:ext uri="{FF2B5EF4-FFF2-40B4-BE49-F238E27FC236}">
                <a16:creationId xmlns:a16="http://schemas.microsoft.com/office/drawing/2014/main" id="{0C6D45DB-72F9-EA4C-9CF9-D7095B42F8E1}"/>
              </a:ext>
            </a:extLst>
          </p:cNvPr>
          <p:cNvSpPr/>
          <p:nvPr/>
        </p:nvSpPr>
        <p:spPr>
          <a:xfrm>
            <a:off x="371476" y="2982886"/>
            <a:ext cx="2952750" cy="1600200"/>
          </a:xfrm>
          <a:prstGeom prst="homePlate">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Satellite Data in Habitat Suitability Models</a:t>
            </a:r>
          </a:p>
        </p:txBody>
      </p:sp>
      <p:sp>
        <p:nvSpPr>
          <p:cNvPr id="6" name="Arrow: Chevron 4">
            <a:extLst>
              <a:ext uri="{FF2B5EF4-FFF2-40B4-BE49-F238E27FC236}">
                <a16:creationId xmlns:a16="http://schemas.microsoft.com/office/drawing/2014/main" id="{E567EA5E-2F9C-784E-B4CA-DB06E5357FFB}"/>
              </a:ext>
            </a:extLst>
          </p:cNvPr>
          <p:cNvSpPr/>
          <p:nvPr/>
        </p:nvSpPr>
        <p:spPr>
          <a:xfrm>
            <a:off x="2757853" y="2982887"/>
            <a:ext cx="4495800" cy="16002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lumMod val="25000"/>
                  </a:schemeClr>
                </a:solidFill>
                <a:latin typeface="Century Gothic" panose="020B0502020202020204" pitchFamily="34" charset="0"/>
              </a:rPr>
              <a:t>Satellite data can </a:t>
            </a:r>
            <a:r>
              <a:rPr lang="en-US" sz="1600" b="1" dirty="0">
                <a:solidFill>
                  <a:schemeClr val="bg2">
                    <a:lumMod val="25000"/>
                  </a:schemeClr>
                </a:solidFill>
                <a:latin typeface="Century Gothic" panose="020B0502020202020204" pitchFamily="34" charset="0"/>
              </a:rPr>
              <a:t>add variables </a:t>
            </a:r>
            <a:r>
              <a:rPr lang="en-US" sz="1600" dirty="0">
                <a:solidFill>
                  <a:schemeClr val="bg2">
                    <a:lumMod val="25000"/>
                  </a:schemeClr>
                </a:solidFill>
                <a:latin typeface="Century Gothic" panose="020B0502020202020204" pitchFamily="34" charset="0"/>
              </a:rPr>
              <a:t>to habitat suitability models that may not be measurable in the field.</a:t>
            </a:r>
          </a:p>
        </p:txBody>
      </p:sp>
      <p:sp>
        <p:nvSpPr>
          <p:cNvPr id="7" name="Arrow: Pentagon 8">
            <a:extLst>
              <a:ext uri="{FF2B5EF4-FFF2-40B4-BE49-F238E27FC236}">
                <a16:creationId xmlns:a16="http://schemas.microsoft.com/office/drawing/2014/main" id="{0E07B836-6619-6545-9B00-27BA74B011FC}"/>
              </a:ext>
            </a:extLst>
          </p:cNvPr>
          <p:cNvSpPr/>
          <p:nvPr/>
        </p:nvSpPr>
        <p:spPr>
          <a:xfrm>
            <a:off x="371476" y="4934939"/>
            <a:ext cx="2952750" cy="1600200"/>
          </a:xfrm>
          <a:prstGeom prst="homePlate">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Application</a:t>
            </a:r>
          </a:p>
        </p:txBody>
      </p:sp>
      <p:sp>
        <p:nvSpPr>
          <p:cNvPr id="8" name="Arrow: Chevron 9">
            <a:extLst>
              <a:ext uri="{FF2B5EF4-FFF2-40B4-BE49-F238E27FC236}">
                <a16:creationId xmlns:a16="http://schemas.microsoft.com/office/drawing/2014/main" id="{E62B62B4-6DBC-2A48-8CE0-2AC7748C3C16}"/>
              </a:ext>
            </a:extLst>
          </p:cNvPr>
          <p:cNvSpPr/>
          <p:nvPr/>
        </p:nvSpPr>
        <p:spPr>
          <a:xfrm>
            <a:off x="2757853" y="4934939"/>
            <a:ext cx="4495800" cy="160020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lumMod val="25000"/>
                  </a:schemeClr>
                </a:solidFill>
                <a:latin typeface="Century Gothic" panose="020B0502020202020204" pitchFamily="34" charset="0"/>
              </a:rPr>
              <a:t>Results can </a:t>
            </a:r>
            <a:r>
              <a:rPr lang="en-US" sz="1600" b="1" dirty="0">
                <a:solidFill>
                  <a:schemeClr val="bg2">
                    <a:lumMod val="25000"/>
                  </a:schemeClr>
                </a:solidFill>
                <a:latin typeface="Century Gothic" panose="020B0502020202020204" pitchFamily="34" charset="0"/>
              </a:rPr>
              <a:t>guide survey site selection </a:t>
            </a:r>
            <a:r>
              <a:rPr lang="en-US" sz="1600" dirty="0">
                <a:solidFill>
                  <a:schemeClr val="bg2">
                    <a:lumMod val="25000"/>
                  </a:schemeClr>
                </a:solidFill>
                <a:latin typeface="Century Gothic" panose="020B0502020202020204" pitchFamily="34" charset="0"/>
              </a:rPr>
              <a:t>for WD4C.</a:t>
            </a:r>
          </a:p>
        </p:txBody>
      </p:sp>
      <p:pic>
        <p:nvPicPr>
          <p:cNvPr id="10" name="Picture 9" descr="A dog standing on a rock&#10;&#10;Description automatically generated with medium confidence">
            <a:extLst>
              <a:ext uri="{FF2B5EF4-FFF2-40B4-BE49-F238E27FC236}">
                <a16:creationId xmlns:a16="http://schemas.microsoft.com/office/drawing/2014/main" id="{2A263C37-AFEA-5D48-BA4C-60024E2A55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6" y="544870"/>
            <a:ext cx="4381488" cy="584396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6BB44EAF-E7A0-C243-9DB8-9EFF27049343}"/>
              </a:ext>
            </a:extLst>
          </p:cNvPr>
          <p:cNvSpPr txBox="1">
            <a:spLocks/>
          </p:cNvSpPr>
          <p:nvPr/>
        </p:nvSpPr>
        <p:spPr>
          <a:xfrm>
            <a:off x="9221496" y="6064171"/>
            <a:ext cx="2675218" cy="32466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spTree>
    <p:extLst>
      <p:ext uri="{BB962C8B-B14F-4D97-AF65-F5344CB8AC3E}">
        <p14:creationId xmlns:p14="http://schemas.microsoft.com/office/powerpoint/2010/main" val="42633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BAB4-F1A8-4D4A-A3DF-2BF4CF745940}"/>
              </a:ext>
            </a:extLst>
          </p:cNvPr>
          <p:cNvSpPr txBox="1">
            <a:spLocks/>
          </p:cNvSpPr>
          <p:nvPr/>
        </p:nvSpPr>
        <p:spPr>
          <a:xfrm>
            <a:off x="222738" y="272563"/>
            <a:ext cx="478301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Future Work</a:t>
            </a:r>
          </a:p>
        </p:txBody>
      </p:sp>
      <p:sp>
        <p:nvSpPr>
          <p:cNvPr id="3" name="Oval 2">
            <a:extLst>
              <a:ext uri="{FF2B5EF4-FFF2-40B4-BE49-F238E27FC236}">
                <a16:creationId xmlns:a16="http://schemas.microsoft.com/office/drawing/2014/main" id="{CE4AF880-9E49-4746-B8F2-F6C0529EEF65}"/>
              </a:ext>
            </a:extLst>
          </p:cNvPr>
          <p:cNvSpPr/>
          <p:nvPr/>
        </p:nvSpPr>
        <p:spPr>
          <a:xfrm>
            <a:off x="165408" y="1544126"/>
            <a:ext cx="3778370" cy="3769743"/>
          </a:xfrm>
          <a:prstGeom prst="ellipse">
            <a:avLst/>
          </a:prstGeom>
          <a:solidFill>
            <a:schemeClr val="bg1">
              <a:lumMod val="95000"/>
            </a:schemeClr>
          </a:solidFill>
          <a:ln w="38100">
            <a:solidFill>
              <a:srgbClr val="55A9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5A1ECF0-856B-C448-9EB9-D2EC3B6E6E36}"/>
              </a:ext>
            </a:extLst>
          </p:cNvPr>
          <p:cNvSpPr txBox="1"/>
          <p:nvPr/>
        </p:nvSpPr>
        <p:spPr>
          <a:xfrm>
            <a:off x="598526" y="2644167"/>
            <a:ext cx="2912134" cy="1569660"/>
          </a:xfrm>
          <a:prstGeom prst="rect">
            <a:avLst/>
          </a:prstGeom>
          <a:noFill/>
        </p:spPr>
        <p:txBody>
          <a:bodyPr wrap="square" rtlCol="0" anchor="t">
            <a:spAutoFit/>
          </a:bodyPr>
          <a:lstStyle/>
          <a:p>
            <a:pPr algn="ctr"/>
            <a:r>
              <a:rPr lang="en-US" sz="2400" b="1" dirty="0">
                <a:solidFill>
                  <a:schemeClr val="tx1">
                    <a:lumMod val="75000"/>
                    <a:lumOff val="25000"/>
                  </a:schemeClr>
                </a:solidFill>
                <a:latin typeface="Century Gothic"/>
              </a:rPr>
              <a:t>Include additional hydrologic variables in models</a:t>
            </a:r>
          </a:p>
        </p:txBody>
      </p:sp>
      <p:sp>
        <p:nvSpPr>
          <p:cNvPr id="5" name="Oval 4">
            <a:extLst>
              <a:ext uri="{FF2B5EF4-FFF2-40B4-BE49-F238E27FC236}">
                <a16:creationId xmlns:a16="http://schemas.microsoft.com/office/drawing/2014/main" id="{E093CEDD-8C59-B44B-92B2-83E59B79BE7B}"/>
              </a:ext>
            </a:extLst>
          </p:cNvPr>
          <p:cNvSpPr/>
          <p:nvPr/>
        </p:nvSpPr>
        <p:spPr>
          <a:xfrm>
            <a:off x="4178151" y="1544126"/>
            <a:ext cx="3778370" cy="3769743"/>
          </a:xfrm>
          <a:prstGeom prst="ellipse">
            <a:avLst/>
          </a:prstGeom>
          <a:solidFill>
            <a:schemeClr val="bg1">
              <a:lumMod val="95000"/>
            </a:schemeClr>
          </a:solidFill>
          <a:ln w="38100">
            <a:solidFill>
              <a:srgbClr val="55A9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37E61A4-2850-BB45-BE97-5F450E2864E6}"/>
              </a:ext>
            </a:extLst>
          </p:cNvPr>
          <p:cNvSpPr txBox="1"/>
          <p:nvPr/>
        </p:nvSpPr>
        <p:spPr>
          <a:xfrm>
            <a:off x="4639933" y="2274838"/>
            <a:ext cx="2912134" cy="2308324"/>
          </a:xfrm>
          <a:prstGeom prst="rect">
            <a:avLst/>
          </a:prstGeom>
          <a:noFill/>
        </p:spPr>
        <p:txBody>
          <a:bodyPr wrap="square" rtlCol="0" anchor="t">
            <a:spAutoFit/>
          </a:bodyPr>
          <a:lstStyle/>
          <a:p>
            <a:pPr algn="ctr"/>
            <a:r>
              <a:rPr lang="en-US" sz="2400" b="1" dirty="0">
                <a:solidFill>
                  <a:schemeClr val="tx1">
                    <a:lumMod val="75000"/>
                    <a:lumOff val="25000"/>
                  </a:schemeClr>
                </a:solidFill>
                <a:latin typeface="Century Gothic"/>
              </a:rPr>
              <a:t>Create a land use land cover classification that can be updated more frequently than NLCD</a:t>
            </a:r>
          </a:p>
        </p:txBody>
      </p:sp>
      <p:sp>
        <p:nvSpPr>
          <p:cNvPr id="7" name="Oval 6">
            <a:extLst>
              <a:ext uri="{FF2B5EF4-FFF2-40B4-BE49-F238E27FC236}">
                <a16:creationId xmlns:a16="http://schemas.microsoft.com/office/drawing/2014/main" id="{C9B50910-499A-9746-B475-998607D9C873}"/>
              </a:ext>
            </a:extLst>
          </p:cNvPr>
          <p:cNvSpPr/>
          <p:nvPr/>
        </p:nvSpPr>
        <p:spPr>
          <a:xfrm>
            <a:off x="8190894" y="1544126"/>
            <a:ext cx="3778370" cy="3769743"/>
          </a:xfrm>
          <a:prstGeom prst="ellipse">
            <a:avLst/>
          </a:prstGeom>
          <a:solidFill>
            <a:schemeClr val="bg1">
              <a:lumMod val="95000"/>
            </a:schemeClr>
          </a:solidFill>
          <a:ln w="38100">
            <a:solidFill>
              <a:srgbClr val="55A9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B522C8-4571-2743-82E1-293FBB50343A}"/>
              </a:ext>
            </a:extLst>
          </p:cNvPr>
          <p:cNvSpPr txBox="1"/>
          <p:nvPr/>
        </p:nvSpPr>
        <p:spPr>
          <a:xfrm>
            <a:off x="8624012" y="2828833"/>
            <a:ext cx="2912134" cy="1200329"/>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Apply current models to other regions of interest</a:t>
            </a:r>
          </a:p>
        </p:txBody>
      </p:sp>
      <p:pic>
        <p:nvPicPr>
          <p:cNvPr id="9" name="Graphic 8" descr="Water with solid fill">
            <a:extLst>
              <a:ext uri="{FF2B5EF4-FFF2-40B4-BE49-F238E27FC236}">
                <a16:creationId xmlns:a16="http://schemas.microsoft.com/office/drawing/2014/main" id="{CA698DDD-AB2A-6644-8049-D37E7CA625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2539672" y="1037581"/>
            <a:ext cx="1421920" cy="1421920"/>
          </a:xfrm>
          <a:prstGeom prst="rect">
            <a:avLst/>
          </a:prstGeom>
        </p:spPr>
      </p:pic>
      <p:pic>
        <p:nvPicPr>
          <p:cNvPr id="10" name="Graphic 9" descr="Hill scene with solid fill">
            <a:extLst>
              <a:ext uri="{FF2B5EF4-FFF2-40B4-BE49-F238E27FC236}">
                <a16:creationId xmlns:a16="http://schemas.microsoft.com/office/drawing/2014/main" id="{A4F6867B-F132-2F49-843A-49516DB3375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6556623" y="852918"/>
            <a:ext cx="1421920" cy="1421920"/>
          </a:xfrm>
          <a:prstGeom prst="rect">
            <a:avLst/>
          </a:prstGeom>
        </p:spPr>
      </p:pic>
      <p:pic>
        <p:nvPicPr>
          <p:cNvPr id="11" name="Graphic 10" descr="Map with pin with solid fill">
            <a:extLst>
              <a:ext uri="{FF2B5EF4-FFF2-40B4-BE49-F238E27FC236}">
                <a16:creationId xmlns:a16="http://schemas.microsoft.com/office/drawing/2014/main" id="{08779175-6130-4A41-AE37-A39D2719473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a:off x="10376215" y="848374"/>
            <a:ext cx="1426464" cy="1426464"/>
          </a:xfrm>
          <a:prstGeom prst="rect">
            <a:avLst/>
          </a:prstGeom>
        </p:spPr>
      </p:pic>
    </p:spTree>
    <p:extLst>
      <p:ext uri="{BB962C8B-B14F-4D97-AF65-F5344CB8AC3E}">
        <p14:creationId xmlns:p14="http://schemas.microsoft.com/office/powerpoint/2010/main" val="125464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9BADC670-265A-0C48-926C-ED1FA6B41AAB}"/>
              </a:ext>
            </a:extLst>
          </p:cNvPr>
          <p:cNvSpPr/>
          <p:nvPr/>
        </p:nvSpPr>
        <p:spPr>
          <a:xfrm>
            <a:off x="4121941" y="1330317"/>
            <a:ext cx="4216893" cy="2419164"/>
          </a:xfrm>
          <a:prstGeom prst="hexagon">
            <a:avLst/>
          </a:prstGeom>
          <a:solidFill>
            <a:srgbClr val="55A97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Century Gothic"/>
              <a:ea typeface="Segoe UI"/>
              <a:cs typeface="Segoe UI"/>
            </a:endParaRPr>
          </a:p>
          <a:p>
            <a:pPr algn="ctr"/>
            <a:endParaRPr lang="en-US" sz="1400" b="1" dirty="0">
              <a:latin typeface="Century Gothic"/>
              <a:ea typeface="Segoe UI"/>
              <a:cs typeface="Segoe UI"/>
            </a:endParaRPr>
          </a:p>
          <a:p>
            <a:pPr algn="ctr"/>
            <a:r>
              <a:rPr lang="en-US" sz="1600" b="1" dirty="0">
                <a:latin typeface="Century Gothic"/>
                <a:ea typeface="Segoe UI"/>
                <a:cs typeface="Segoe UI"/>
              </a:rPr>
              <a:t>Dr. Allison Howard</a:t>
            </a:r>
          </a:p>
          <a:p>
            <a:pPr algn="ctr"/>
            <a:r>
              <a:rPr lang="en-US" sz="1600" dirty="0">
                <a:latin typeface="Century Gothic"/>
                <a:cs typeface="Segoe UI"/>
              </a:rPr>
              <a:t>University of Georgia</a:t>
            </a:r>
            <a:endParaRPr lang="en-US" sz="1600" dirty="0"/>
          </a:p>
          <a:p>
            <a:pPr algn="ctr" rtl="0"/>
            <a:r>
              <a:rPr lang="en-US" sz="1600" b="1" dirty="0">
                <a:latin typeface="Century Gothic"/>
                <a:ea typeface="Segoe UI"/>
                <a:cs typeface="Segoe UI"/>
              </a:rPr>
              <a:t>Dr. John Bolten</a:t>
            </a:r>
          </a:p>
          <a:p>
            <a:pPr algn="ctr" rtl="0"/>
            <a:r>
              <a:rPr lang="en-US" sz="1600" dirty="0">
                <a:latin typeface="Century Gothic"/>
                <a:ea typeface="Segoe UI"/>
                <a:cs typeface="Segoe UI"/>
              </a:rPr>
              <a:t>NASA Goddard Space Flight Center</a:t>
            </a:r>
          </a:p>
          <a:p>
            <a:pPr algn="ctr"/>
            <a:r>
              <a:rPr lang="en-US" sz="1600" b="1" dirty="0">
                <a:latin typeface="Century Gothic"/>
                <a:cs typeface="Segoe UI"/>
              </a:rPr>
              <a:t>Dr. Kenton Ross</a:t>
            </a:r>
          </a:p>
          <a:p>
            <a:pPr algn="ctr"/>
            <a:r>
              <a:rPr lang="en-US" sz="1600" dirty="0">
                <a:latin typeface="Century Gothic"/>
                <a:cs typeface="Segoe UI"/>
              </a:rPr>
              <a:t>NASA Langley Research Center</a:t>
            </a:r>
          </a:p>
        </p:txBody>
      </p:sp>
      <p:grpSp>
        <p:nvGrpSpPr>
          <p:cNvPr id="3" name="Group 2">
            <a:extLst>
              <a:ext uri="{FF2B5EF4-FFF2-40B4-BE49-F238E27FC236}">
                <a16:creationId xmlns:a16="http://schemas.microsoft.com/office/drawing/2014/main" id="{D4BC8CE0-DDBE-E84F-A016-FB18AFB72522}"/>
              </a:ext>
            </a:extLst>
          </p:cNvPr>
          <p:cNvGrpSpPr/>
          <p:nvPr/>
        </p:nvGrpSpPr>
        <p:grpSpPr>
          <a:xfrm>
            <a:off x="403382" y="2620636"/>
            <a:ext cx="4216893" cy="2907047"/>
            <a:chOff x="2039142" y="2376796"/>
            <a:chExt cx="4216893" cy="2907047"/>
          </a:xfrm>
          <a:effectLst>
            <a:outerShdw blurRad="50800" dist="38100" dir="2700000" algn="tl" rotWithShape="0">
              <a:prstClr val="black">
                <a:alpha val="40000"/>
              </a:prstClr>
            </a:outerShdw>
          </a:effectLst>
        </p:grpSpPr>
        <p:grpSp>
          <p:nvGrpSpPr>
            <p:cNvPr id="4" name="Group 3">
              <a:extLst>
                <a:ext uri="{FF2B5EF4-FFF2-40B4-BE49-F238E27FC236}">
                  <a16:creationId xmlns:a16="http://schemas.microsoft.com/office/drawing/2014/main" id="{82562861-4B22-A243-BA37-434E201AC94E}"/>
                </a:ext>
              </a:extLst>
            </p:cNvPr>
            <p:cNvGrpSpPr/>
            <p:nvPr/>
          </p:nvGrpSpPr>
          <p:grpSpPr>
            <a:xfrm>
              <a:off x="2039142" y="2376796"/>
              <a:ext cx="4216893" cy="2419166"/>
              <a:chOff x="179862" y="2051676"/>
              <a:chExt cx="4216893" cy="2419166"/>
            </a:xfrm>
          </p:grpSpPr>
          <p:sp>
            <p:nvSpPr>
              <p:cNvPr id="6" name="Hexagon 5">
                <a:extLst>
                  <a:ext uri="{FF2B5EF4-FFF2-40B4-BE49-F238E27FC236}">
                    <a16:creationId xmlns:a16="http://schemas.microsoft.com/office/drawing/2014/main" id="{EB247C40-C90B-9E4D-8931-DC3D48A2BDF8}"/>
                  </a:ext>
                </a:extLst>
              </p:cNvPr>
              <p:cNvSpPr/>
              <p:nvPr/>
            </p:nvSpPr>
            <p:spPr>
              <a:xfrm>
                <a:off x="179862" y="2051678"/>
                <a:ext cx="4216893" cy="2419164"/>
              </a:xfrm>
              <a:prstGeom prst="hexagon">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10213F7-CDB6-CF47-B4C8-8900132FE15F}"/>
                  </a:ext>
                </a:extLst>
              </p:cNvPr>
              <p:cNvSpPr/>
              <p:nvPr/>
            </p:nvSpPr>
            <p:spPr>
              <a:xfrm>
                <a:off x="1358604" y="2051676"/>
                <a:ext cx="1859406" cy="400110"/>
              </a:xfrm>
              <a:prstGeom prst="rect">
                <a:avLst/>
              </a:prstGeom>
              <a:ln>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2">
                        <a:lumMod val="90000"/>
                      </a:schemeClr>
                    </a:solidFill>
                    <a:effectLst/>
                    <a:uLnTx/>
                    <a:uFillTx/>
                    <a:latin typeface="Century Gothic" panose="020F0302020204030204"/>
                    <a:ea typeface="Century Gothic"/>
                    <a:cs typeface="Century Gothic"/>
                    <a:sym typeface="Century Gothic"/>
                  </a:rPr>
                  <a:t>Partners</a:t>
                </a:r>
                <a:endParaRPr kumimoji="0" lang="en-US" sz="2000" b="0" i="0" u="none" strike="noStrike" kern="1200" cap="none" spc="0" normalizeH="0" baseline="0" noProof="0" dirty="0">
                  <a:ln>
                    <a:noFill/>
                  </a:ln>
                  <a:solidFill>
                    <a:schemeClr val="bg2">
                      <a:lumMod val="90000"/>
                    </a:schemeClr>
                  </a:solidFill>
                  <a:effectLst/>
                  <a:uLnTx/>
                  <a:uFillTx/>
                  <a:latin typeface="Century Gothic" panose="020F0302020204030204"/>
                  <a:ea typeface="+mn-ea"/>
                  <a:cs typeface="+mn-cs"/>
                </a:endParaRPr>
              </a:p>
            </p:txBody>
          </p:sp>
        </p:grpSp>
        <p:sp>
          <p:nvSpPr>
            <p:cNvPr id="5" name="Rectangle 4">
              <a:extLst>
                <a:ext uri="{FF2B5EF4-FFF2-40B4-BE49-F238E27FC236}">
                  <a16:creationId xmlns:a16="http://schemas.microsoft.com/office/drawing/2014/main" id="{DA4494AA-86B7-DD46-A402-FE17B2B9B94E}"/>
                </a:ext>
              </a:extLst>
            </p:cNvPr>
            <p:cNvSpPr/>
            <p:nvPr/>
          </p:nvSpPr>
          <p:spPr>
            <a:xfrm>
              <a:off x="2329568" y="2713909"/>
              <a:ext cx="3667853" cy="2569934"/>
            </a:xfrm>
            <a:prstGeom prst="rect">
              <a:avLst/>
            </a:prstGeom>
            <a:ln>
              <a:noFill/>
            </a:ln>
          </p:spPr>
          <p:txBody>
            <a:bodyPr wrap="square" anchor="t">
              <a:spAutoFit/>
            </a:bodyPr>
            <a:lstStyle/>
            <a:p>
              <a:pPr algn="ctr">
                <a:spcAft>
                  <a:spcPts val="600"/>
                </a:spcAft>
                <a:buClr>
                  <a:srgbClr val="3F4268"/>
                </a:buClr>
                <a:defRPr/>
              </a:pPr>
              <a:r>
                <a:rPr lang="en-US" b="1" dirty="0">
                  <a:solidFill>
                    <a:schemeClr val="bg1"/>
                  </a:solidFill>
                  <a:latin typeface="Century Gothic" panose="020F0302020204030204"/>
                  <a:sym typeface="Century Gothic"/>
                </a:rPr>
                <a:t>Dr. Ngaio Richards</a:t>
              </a:r>
              <a:endParaRPr lang="en-US" b="1" dirty="0">
                <a:solidFill>
                  <a:schemeClr val="bg1"/>
                </a:solidFill>
                <a:latin typeface="Century Gothic" panose="020F0302020204030204"/>
              </a:endParaRPr>
            </a:p>
            <a:p>
              <a:pPr algn="ctr">
                <a:spcAft>
                  <a:spcPts val="600"/>
                </a:spcAft>
                <a:buClr>
                  <a:srgbClr val="3F4268"/>
                </a:buClr>
                <a:defRPr/>
              </a:pPr>
              <a:r>
                <a:rPr lang="en-US" dirty="0">
                  <a:solidFill>
                    <a:schemeClr val="bg1"/>
                  </a:solidFill>
                  <a:latin typeface="Century Gothic" panose="020F0302020204030204"/>
                  <a:sym typeface="Century Gothic"/>
                </a:rPr>
                <a:t>Forensics and Field Specialist; Working Dogs for Conservation</a:t>
              </a:r>
              <a:endParaRPr lang="en-US" u="none" strike="noStrike" kern="1200" cap="none" spc="0" normalizeH="0" baseline="0" noProof="0" dirty="0">
                <a:ln>
                  <a:noFill/>
                </a:ln>
                <a:solidFill>
                  <a:schemeClr val="bg1"/>
                </a:solidFill>
                <a:effectLst/>
                <a:uLnTx/>
                <a:uFillTx/>
                <a:latin typeface="Century Gothic" panose="020F0302020204030204"/>
                <a:ea typeface="Century Gothic"/>
                <a:cs typeface="Century Gothic"/>
              </a:endParaRPr>
            </a:p>
            <a:p>
              <a:pPr algn="ctr">
                <a:spcAft>
                  <a:spcPts val="600"/>
                </a:spcAft>
                <a:buClr>
                  <a:srgbClr val="3F4268"/>
                </a:buClr>
                <a:defRPr/>
              </a:pPr>
              <a:r>
                <a:rPr lang="en-US" b="1" dirty="0">
                  <a:solidFill>
                    <a:schemeClr val="bg1"/>
                  </a:solidFill>
                  <a:latin typeface="Century Gothic" panose="020F0302020204030204"/>
                  <a:sym typeface="Century Gothic"/>
                </a:rPr>
                <a:t>Dr. Mark LaGuardia</a:t>
              </a:r>
            </a:p>
            <a:p>
              <a:pPr algn="ctr">
                <a:spcAft>
                  <a:spcPts val="600"/>
                </a:spcAft>
                <a:buClr>
                  <a:srgbClr val="3F4268"/>
                </a:buClr>
                <a:defRPr/>
              </a:pPr>
              <a:r>
                <a:rPr lang="en-US" dirty="0">
                  <a:solidFill>
                    <a:schemeClr val="bg1"/>
                  </a:solidFill>
                  <a:latin typeface="Century Gothic" panose="020F0302020204030204"/>
                  <a:sym typeface="Century Gothic"/>
                </a:rPr>
                <a:t>Senior Marine Scientist; Virginia Institute of Marine Science</a:t>
              </a:r>
              <a:endParaRPr lang="en-US" dirty="0">
                <a:solidFill>
                  <a:schemeClr val="bg1"/>
                </a:solidFill>
                <a:latin typeface="Century Gothic" panose="020F0302020204030204"/>
                <a:ea typeface="Century Gothic"/>
                <a:cs typeface="Century Gothic"/>
                <a:sym typeface="Century Gothic"/>
              </a:endParaRPr>
            </a:p>
            <a:p>
              <a:pPr algn="ctr">
                <a:spcAft>
                  <a:spcPts val="600"/>
                </a:spcAft>
                <a:buClr>
                  <a:srgbClr val="3F4268"/>
                </a:buClr>
                <a:defRPr/>
              </a:pPr>
              <a:endParaRPr lang="en-US" sz="1200" b="1" dirty="0">
                <a:solidFill>
                  <a:schemeClr val="bg1"/>
                </a:solidFill>
                <a:latin typeface="Century Gothic" panose="020F0302020204030204"/>
              </a:endParaRPr>
            </a:p>
            <a:p>
              <a:pPr algn="ctr">
                <a:spcAft>
                  <a:spcPts val="600"/>
                </a:spcAft>
                <a:buClr>
                  <a:srgbClr val="3F4268"/>
                </a:buClr>
                <a:defRPr/>
              </a:pPr>
              <a:endParaRPr lang="en-US" sz="1600" u="none" strike="noStrike" kern="1200" cap="none" spc="0" normalizeH="0" baseline="0" noProof="0" dirty="0">
                <a:ln>
                  <a:noFill/>
                </a:ln>
                <a:solidFill>
                  <a:schemeClr val="bg1"/>
                </a:solidFill>
                <a:effectLst/>
                <a:uLnTx/>
                <a:uFillTx/>
                <a:latin typeface="Century Gothic" panose="020F0302020204030204"/>
                <a:ea typeface="Century Gothic"/>
                <a:cs typeface="Century Gothic"/>
              </a:endParaRPr>
            </a:p>
          </p:txBody>
        </p:sp>
      </p:grpSp>
      <p:sp>
        <p:nvSpPr>
          <p:cNvPr id="8" name="Rectangle 7">
            <a:extLst>
              <a:ext uri="{FF2B5EF4-FFF2-40B4-BE49-F238E27FC236}">
                <a16:creationId xmlns:a16="http://schemas.microsoft.com/office/drawing/2014/main" id="{440ACAE9-A07D-764A-9E6C-AA47CC2DF493}"/>
              </a:ext>
            </a:extLst>
          </p:cNvPr>
          <p:cNvSpPr/>
          <p:nvPr/>
        </p:nvSpPr>
        <p:spPr>
          <a:xfrm>
            <a:off x="4727954" y="1401898"/>
            <a:ext cx="3067051" cy="400110"/>
          </a:xfrm>
          <a:prstGeom prst="rect">
            <a:avLst/>
          </a:prstGeom>
          <a:ln>
            <a:noFill/>
          </a:ln>
        </p:spPr>
        <p:txBody>
          <a:bodyPr wrap="square"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D0CECE"/>
                </a:solidFill>
                <a:effectLst/>
                <a:uLnTx/>
                <a:uFillTx/>
                <a:latin typeface="Century Gothic" panose="020F0302020204030204"/>
                <a:ea typeface="+mn-ea"/>
                <a:cs typeface="+mn-cs"/>
                <a:sym typeface="Century Gothic"/>
              </a:rPr>
              <a:t>SCIENCE ADVISORS</a:t>
            </a:r>
            <a:endParaRPr lang="en-US" sz="2000" b="0" i="0" u="none" strike="noStrike" kern="1200" cap="none" spc="0" normalizeH="0" baseline="0" noProof="0" dirty="0">
              <a:ln>
                <a:noFill/>
              </a:ln>
              <a:solidFill>
                <a:srgbClr val="D0CECE"/>
              </a:solidFill>
              <a:effectLst/>
              <a:uLnTx/>
              <a:uFillTx/>
              <a:latin typeface="Century Gothic" panose="020F0302020204030204"/>
            </a:endParaRPr>
          </a:p>
        </p:txBody>
      </p:sp>
      <p:sp>
        <p:nvSpPr>
          <p:cNvPr id="9" name="Hexagon 8">
            <a:extLst>
              <a:ext uri="{FF2B5EF4-FFF2-40B4-BE49-F238E27FC236}">
                <a16:creationId xmlns:a16="http://schemas.microsoft.com/office/drawing/2014/main" id="{5409384B-F6BA-4A44-9535-9F41C2F149BE}"/>
              </a:ext>
            </a:extLst>
          </p:cNvPr>
          <p:cNvSpPr/>
          <p:nvPr/>
        </p:nvSpPr>
        <p:spPr>
          <a:xfrm>
            <a:off x="4121941" y="3829677"/>
            <a:ext cx="4216893" cy="2419164"/>
          </a:xfrm>
          <a:prstGeom prst="hexagon">
            <a:avLst/>
          </a:prstGeom>
          <a:solidFill>
            <a:srgbClr val="55A97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a:ea typeface="Segoe UI"/>
              <a:cs typeface="Segoe UI"/>
            </a:endParaRPr>
          </a:p>
          <a:p>
            <a:pPr algn="ctr"/>
            <a:endParaRPr lang="en-US" sz="2000" dirty="0">
              <a:latin typeface="Century Gothic"/>
              <a:ea typeface="Segoe UI"/>
              <a:cs typeface="Segoe UI"/>
            </a:endParaRPr>
          </a:p>
          <a:p>
            <a:pPr algn="ctr">
              <a:spcAft>
                <a:spcPts val="600"/>
              </a:spcAft>
            </a:pPr>
            <a:r>
              <a:rPr lang="en-US" sz="2000" b="1" dirty="0">
                <a:latin typeface="Century Gothic"/>
                <a:ea typeface="Segoe UI"/>
                <a:cs typeface="Segoe UI"/>
              </a:rPr>
              <a:t>Dr. Peder Engelstad</a:t>
            </a:r>
            <a:endParaRPr lang="en-US" sz="1900" b="1" dirty="0">
              <a:latin typeface="Century Gothic"/>
              <a:cs typeface="Segoe UI"/>
            </a:endParaRPr>
          </a:p>
          <a:p>
            <a:pPr algn="ctr"/>
            <a:r>
              <a:rPr lang="en-US" sz="1900" dirty="0">
                <a:latin typeface="Century Gothic"/>
                <a:cs typeface="Segoe UI"/>
              </a:rPr>
              <a:t>Colorado State University </a:t>
            </a:r>
            <a:endParaRPr lang="en-US" sz="1900" dirty="0">
              <a:latin typeface="Century Gothic"/>
              <a:ea typeface="Segoe UI"/>
              <a:cs typeface="Segoe UI"/>
            </a:endParaRPr>
          </a:p>
          <a:p>
            <a:pPr algn="ctr"/>
            <a:endParaRPr lang="en-US" b="1" dirty="0">
              <a:latin typeface="Century Gothic"/>
              <a:cs typeface="Segoe UI"/>
            </a:endParaRPr>
          </a:p>
          <a:p>
            <a:pPr algn="ctr"/>
            <a:endParaRPr lang="en-US" dirty="0">
              <a:latin typeface="Century Gothic"/>
              <a:cs typeface="Segoe UI"/>
            </a:endParaRPr>
          </a:p>
        </p:txBody>
      </p:sp>
      <p:sp>
        <p:nvSpPr>
          <p:cNvPr id="10" name="Rectangle 9">
            <a:extLst>
              <a:ext uri="{FF2B5EF4-FFF2-40B4-BE49-F238E27FC236}">
                <a16:creationId xmlns:a16="http://schemas.microsoft.com/office/drawing/2014/main" id="{DA2F27A9-FBA1-B74B-BC3C-BB52101A8548}"/>
              </a:ext>
            </a:extLst>
          </p:cNvPr>
          <p:cNvSpPr/>
          <p:nvPr/>
        </p:nvSpPr>
        <p:spPr>
          <a:xfrm>
            <a:off x="4696862" y="3914279"/>
            <a:ext cx="3067051" cy="707886"/>
          </a:xfrm>
          <a:prstGeom prst="rect">
            <a:avLst/>
          </a:prstGeom>
          <a:ln>
            <a:noFill/>
          </a:ln>
        </p:spPr>
        <p:txBody>
          <a:bodyPr wrap="square"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D0CECE"/>
                </a:solidFill>
                <a:effectLst/>
                <a:uLnTx/>
                <a:uFillTx/>
                <a:latin typeface="Century Gothic" panose="020F0302020204030204"/>
                <a:ea typeface="+mn-ea"/>
                <a:cs typeface="+mn-cs"/>
                <a:sym typeface="Century Gothic"/>
              </a:rPr>
              <a:t>SAHM Point of Contact</a:t>
            </a:r>
          </a:p>
          <a:p>
            <a:pPr marR="0" lvl="0" algn="ctr" defTabSz="914400" rtl="0" eaLnBrk="1" fontAlgn="auto" latinLnBrk="0" hangingPunct="1">
              <a:lnSpc>
                <a:spcPct val="100000"/>
              </a:lnSpc>
              <a:spcBef>
                <a:spcPts val="0"/>
              </a:spcBef>
              <a:spcAft>
                <a:spcPts val="0"/>
              </a:spcAft>
              <a:buClrTx/>
              <a:buSzTx/>
              <a:tabLst/>
              <a:defRPr/>
            </a:pPr>
            <a:endParaRPr lang="en-US" sz="2000" b="0" i="0" u="none" strike="noStrike" kern="1200" cap="none" spc="0" normalizeH="0" baseline="0" noProof="0" dirty="0">
              <a:ln>
                <a:noFill/>
              </a:ln>
              <a:solidFill>
                <a:srgbClr val="D0CECE"/>
              </a:solidFill>
              <a:effectLst/>
              <a:uLnTx/>
              <a:uFillTx/>
              <a:latin typeface="Century Gothic" panose="020F0302020204030204"/>
            </a:endParaRPr>
          </a:p>
        </p:txBody>
      </p:sp>
      <p:sp>
        <p:nvSpPr>
          <p:cNvPr id="11" name="Hexagon 10">
            <a:extLst>
              <a:ext uri="{FF2B5EF4-FFF2-40B4-BE49-F238E27FC236}">
                <a16:creationId xmlns:a16="http://schemas.microsoft.com/office/drawing/2014/main" id="{643B0279-CC98-F047-B379-750E561503F8}"/>
              </a:ext>
            </a:extLst>
          </p:cNvPr>
          <p:cNvSpPr/>
          <p:nvPr/>
        </p:nvSpPr>
        <p:spPr>
          <a:xfrm>
            <a:off x="7830340" y="2620636"/>
            <a:ext cx="4216893" cy="2419164"/>
          </a:xfrm>
          <a:prstGeom prst="hexagon">
            <a:avLst/>
          </a:prstGeom>
          <a:solidFill>
            <a:srgbClr val="55A97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600"/>
              </a:spcBef>
            </a:pPr>
            <a:endParaRPr lang="en-US" b="1" dirty="0">
              <a:latin typeface="Century Gothic"/>
              <a:cs typeface="Calibri"/>
            </a:endParaRPr>
          </a:p>
          <a:p>
            <a:pPr algn="ctr">
              <a:spcAft>
                <a:spcPts val="600"/>
              </a:spcAft>
            </a:pPr>
            <a:r>
              <a:rPr lang="en-US" sz="1600" b="1" dirty="0">
                <a:latin typeface="Century Gothic"/>
                <a:cs typeface="Calibri"/>
              </a:rPr>
              <a:t>Dr. Nicole Ramberg-Pihl</a:t>
            </a:r>
          </a:p>
          <a:p>
            <a:pPr algn="ctr"/>
            <a:r>
              <a:rPr lang="en-US" sz="1600" dirty="0">
                <a:latin typeface="Century Gothic"/>
                <a:cs typeface="Calibri"/>
              </a:rPr>
              <a:t>Lead/Fellow, NASA DEVELOP GSFC Node</a:t>
            </a:r>
            <a:endParaRPr lang="en-US" sz="1600" dirty="0">
              <a:latin typeface="Century Gothic"/>
              <a:ea typeface="+mn-lt"/>
              <a:cs typeface="Calibri"/>
            </a:endParaRPr>
          </a:p>
          <a:p>
            <a:pPr algn="ctr"/>
            <a:endParaRPr lang="en-US" b="1" dirty="0">
              <a:cs typeface="Calibri"/>
            </a:endParaRPr>
          </a:p>
        </p:txBody>
      </p:sp>
      <p:sp>
        <p:nvSpPr>
          <p:cNvPr id="12" name="Rectangle 11">
            <a:extLst>
              <a:ext uri="{FF2B5EF4-FFF2-40B4-BE49-F238E27FC236}">
                <a16:creationId xmlns:a16="http://schemas.microsoft.com/office/drawing/2014/main" id="{BE8DE072-B652-DB40-9455-0F5A6E7EB3FE}"/>
              </a:ext>
            </a:extLst>
          </p:cNvPr>
          <p:cNvSpPr/>
          <p:nvPr/>
        </p:nvSpPr>
        <p:spPr>
          <a:xfrm>
            <a:off x="8406761" y="2715399"/>
            <a:ext cx="3067051" cy="400110"/>
          </a:xfrm>
          <a:prstGeom prst="rect">
            <a:avLst/>
          </a:prstGeom>
        </p:spPr>
        <p:txBody>
          <a:bodyPr wrap="square" anchor="t">
            <a:spAutoFit/>
          </a:bodyPr>
          <a:lstStyle/>
          <a:p>
            <a:pPr algn="ctr">
              <a:defRPr/>
            </a:pPr>
            <a:r>
              <a:rPr lang="en-US" sz="2000" b="1" dirty="0">
                <a:solidFill>
                  <a:srgbClr val="D0CECE"/>
                </a:solidFill>
                <a:latin typeface="Century Gothic" panose="020F0302020204030204"/>
              </a:rPr>
              <a:t>SPECIAL THANKS</a:t>
            </a:r>
            <a:endParaRPr lang="en-US" sz="2000" b="1" i="0" u="none" strike="noStrike" kern="1200" cap="none" spc="0" normalizeH="0" baseline="0" noProof="0" dirty="0">
              <a:ln>
                <a:noFill/>
              </a:ln>
              <a:solidFill>
                <a:srgbClr val="D0CECE"/>
              </a:solidFill>
              <a:effectLst/>
              <a:uLnTx/>
              <a:uFillTx/>
              <a:latin typeface="Century Gothic" panose="020F0302020204030204"/>
            </a:endParaRPr>
          </a:p>
        </p:txBody>
      </p:sp>
    </p:spTree>
    <p:extLst>
      <p:ext uri="{BB962C8B-B14F-4D97-AF65-F5344CB8AC3E}">
        <p14:creationId xmlns:p14="http://schemas.microsoft.com/office/powerpoint/2010/main" val="2517670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319;p17">
            <a:extLst>
              <a:ext uri="{FF2B5EF4-FFF2-40B4-BE49-F238E27FC236}">
                <a16:creationId xmlns:a16="http://schemas.microsoft.com/office/drawing/2014/main" id="{430E6728-3BFB-BC45-BB69-177FED93594B}"/>
              </a:ext>
            </a:extLst>
          </p:cNvPr>
          <p:cNvSpPr txBox="1">
            <a:spLocks/>
          </p:cNvSpPr>
          <p:nvPr/>
        </p:nvSpPr>
        <p:spPr>
          <a:xfrm>
            <a:off x="3122977" y="182678"/>
            <a:ext cx="5705713" cy="685799"/>
          </a:xfrm>
          <a:prstGeom prst="rect">
            <a:avLst/>
          </a:prstGeom>
          <a:noFill/>
          <a:ln>
            <a:noFill/>
          </a:ln>
        </p:spPr>
        <p:txBody>
          <a:bodyPr spcFirstLastPara="1" wrap="square" lIns="91425" tIns="45700" rIns="91425" bIns="45700" anchor="ctr" anchorCtr="0">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3F4268"/>
              </a:buClr>
              <a:buSzPts val="3959"/>
              <a:buFont typeface="Century Gothic"/>
              <a:buNone/>
            </a:pPr>
            <a:r>
              <a:rPr lang="en-US" sz="3950" b="1" dirty="0">
                <a:solidFill>
                  <a:schemeClr val="tx1">
                    <a:lumMod val="75000"/>
                    <a:lumOff val="25000"/>
                  </a:schemeClr>
                </a:solidFill>
                <a:latin typeface="Century Gothic"/>
              </a:rPr>
              <a:t>Thank you</a:t>
            </a:r>
            <a:r>
              <a:rPr lang="en-US" sz="3950" b="1" dirty="0" smtClean="0">
                <a:solidFill>
                  <a:schemeClr val="tx1">
                    <a:lumMod val="75000"/>
                    <a:lumOff val="25000"/>
                  </a:schemeClr>
                </a:solidFill>
                <a:latin typeface="Century Gothic"/>
              </a:rPr>
              <a:t>!     Questions?</a:t>
            </a:r>
            <a:endParaRPr lang="en-US" dirty="0"/>
          </a:p>
        </p:txBody>
      </p:sp>
      <p:pic>
        <p:nvPicPr>
          <p:cNvPr id="3" name="Picture 4">
            <a:extLst>
              <a:ext uri="{FF2B5EF4-FFF2-40B4-BE49-F238E27FC236}">
                <a16:creationId xmlns:a16="http://schemas.microsoft.com/office/drawing/2014/main" id="{F32FC07F-74D9-4E01-AFF1-58707EAE294A}"/>
              </a:ext>
            </a:extLst>
          </p:cNvPr>
          <p:cNvPicPr>
            <a:picLocks noChangeAspect="1"/>
          </p:cNvPicPr>
          <p:nvPr/>
        </p:nvPicPr>
        <p:blipFill>
          <a:blip r:embed="rId3"/>
          <a:stretch>
            <a:fillRect/>
          </a:stretch>
        </p:blipFill>
        <p:spPr>
          <a:xfrm>
            <a:off x="2539042" y="833168"/>
            <a:ext cx="6998897" cy="5263550"/>
          </a:xfrm>
          <a:prstGeom prst="rect">
            <a:avLst/>
          </a:prstGeom>
          <a:effectLst>
            <a:outerShdw blurRad="50800" dist="38100" dir="2700000" algn="tl" rotWithShape="0">
              <a:prstClr val="black">
                <a:alpha val="40000"/>
              </a:prstClr>
            </a:outerShdw>
          </a:effectLst>
        </p:spPr>
      </p:pic>
      <p:sp>
        <p:nvSpPr>
          <p:cNvPr id="23" name="Text Placeholder 4">
            <a:extLst>
              <a:ext uri="{FF2B5EF4-FFF2-40B4-BE49-F238E27FC236}">
                <a16:creationId xmlns:a16="http://schemas.microsoft.com/office/drawing/2014/main" id="{45F16AFC-1102-874E-9569-41BE228EAEAB}"/>
              </a:ext>
            </a:extLst>
          </p:cNvPr>
          <p:cNvSpPr txBox="1">
            <a:spLocks/>
          </p:cNvSpPr>
          <p:nvPr/>
        </p:nvSpPr>
        <p:spPr>
          <a:xfrm>
            <a:off x="6862721" y="5772054"/>
            <a:ext cx="2675218" cy="32466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chemeClr val="bg1"/>
                </a:solidFill>
                <a:effectLst/>
                <a:uLnTx/>
                <a:uFillTx/>
                <a:latin typeface="Century Gothic"/>
              </a:rPr>
              <a:t>Image credit: N. Richards</a:t>
            </a:r>
            <a:endParaRPr lang="en-US" sz="1100" i="0" u="none" strike="noStrike" kern="1200" cap="none" spc="0" normalizeH="0" baseline="0" noProof="0" dirty="0">
              <a:ln>
                <a:noFill/>
              </a:ln>
              <a:solidFill>
                <a:schemeClr val="bg1"/>
              </a:solidFill>
              <a:effectLst/>
              <a:uLnTx/>
              <a:uFillTx/>
              <a:latin typeface="Century Gothic"/>
            </a:endParaRPr>
          </a:p>
        </p:txBody>
      </p:sp>
    </p:spTree>
    <p:extLst>
      <p:ext uri="{BB962C8B-B14F-4D97-AF65-F5344CB8AC3E}">
        <p14:creationId xmlns:p14="http://schemas.microsoft.com/office/powerpoint/2010/main" val="199795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319;p17">
            <a:extLst>
              <a:ext uri="{FF2B5EF4-FFF2-40B4-BE49-F238E27FC236}">
                <a16:creationId xmlns:a16="http://schemas.microsoft.com/office/drawing/2014/main" id="{430E6728-3BFB-BC45-BB69-177FED93594B}"/>
              </a:ext>
            </a:extLst>
          </p:cNvPr>
          <p:cNvSpPr txBox="1">
            <a:spLocks/>
          </p:cNvSpPr>
          <p:nvPr/>
        </p:nvSpPr>
        <p:spPr>
          <a:xfrm>
            <a:off x="4210799" y="2603371"/>
            <a:ext cx="3798085" cy="146413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3F4268"/>
              </a:buClr>
              <a:buSzPts val="3959"/>
              <a:buFont typeface="Century Gothic"/>
              <a:buNone/>
            </a:pPr>
            <a:r>
              <a:rPr lang="en-US" sz="3950" b="1" dirty="0" smtClean="0">
                <a:solidFill>
                  <a:schemeClr val="tx1">
                    <a:lumMod val="75000"/>
                    <a:lumOff val="25000"/>
                  </a:schemeClr>
                </a:solidFill>
                <a:latin typeface="Century Gothic"/>
              </a:rPr>
              <a:t>Backup Slide</a:t>
            </a:r>
            <a:endParaRPr lang="en-US" dirty="0"/>
          </a:p>
        </p:txBody>
      </p:sp>
    </p:spTree>
    <p:extLst>
      <p:ext uri="{BB962C8B-B14F-4D97-AF65-F5344CB8AC3E}">
        <p14:creationId xmlns:p14="http://schemas.microsoft.com/office/powerpoint/2010/main" val="2601985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319;p17">
            <a:extLst>
              <a:ext uri="{FF2B5EF4-FFF2-40B4-BE49-F238E27FC236}">
                <a16:creationId xmlns:a16="http://schemas.microsoft.com/office/drawing/2014/main" id="{430E6728-3BFB-BC45-BB69-177FED93594B}"/>
              </a:ext>
            </a:extLst>
          </p:cNvPr>
          <p:cNvSpPr txBox="1">
            <a:spLocks/>
          </p:cNvSpPr>
          <p:nvPr/>
        </p:nvSpPr>
        <p:spPr>
          <a:xfrm>
            <a:off x="442841" y="279836"/>
            <a:ext cx="2894167" cy="685799"/>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buFont typeface="Century Gothic"/>
              <a:buNone/>
            </a:pPr>
            <a:r>
              <a:rPr lang="en-US" sz="3950" b="1" dirty="0" smtClean="0">
                <a:solidFill>
                  <a:schemeClr val="tx1">
                    <a:lumMod val="75000"/>
                    <a:lumOff val="25000"/>
                  </a:schemeClr>
                </a:solidFill>
                <a:latin typeface="Century Gothic"/>
              </a:rPr>
              <a:t>StoryMap</a:t>
            </a:r>
            <a:endParaRPr lang="en-US" dirty="0"/>
          </a:p>
        </p:txBody>
      </p:sp>
      <p:grpSp>
        <p:nvGrpSpPr>
          <p:cNvPr id="5" name="Group 4"/>
          <p:cNvGrpSpPr/>
          <p:nvPr/>
        </p:nvGrpSpPr>
        <p:grpSpPr>
          <a:xfrm>
            <a:off x="1353963" y="965635"/>
            <a:ext cx="9602710" cy="5671648"/>
            <a:chOff x="1353963" y="965635"/>
            <a:chExt cx="9602710" cy="5671648"/>
          </a:xfrm>
          <a:effectLst>
            <a:outerShdw blurRad="50800" dist="38100" dir="2700000" algn="tl" rotWithShape="0">
              <a:prstClr val="black">
                <a:alpha val="40000"/>
              </a:prstClr>
            </a:outerShdw>
          </a:effectLst>
        </p:grpSpPr>
        <p:pic>
          <p:nvPicPr>
            <p:cNvPr id="7" name="Picture 2" descr="A picture containing text, grass, outdoor&#10;&#10;Description automatically generated">
              <a:extLst>
                <a:ext uri="{FF2B5EF4-FFF2-40B4-BE49-F238E27FC236}">
                  <a16:creationId xmlns:a16="http://schemas.microsoft.com/office/drawing/2014/main" id="{B4196021-CFC0-42A8-9928-058DA0F0C3B4}"/>
                </a:ext>
              </a:extLst>
            </p:cNvPr>
            <p:cNvPicPr>
              <a:picLocks noChangeAspect="1"/>
            </p:cNvPicPr>
            <p:nvPr/>
          </p:nvPicPr>
          <p:blipFill rotWithShape="1">
            <a:blip r:embed="rId3"/>
            <a:srcRect t="37380" b="11991"/>
            <a:stretch/>
          </p:blipFill>
          <p:spPr>
            <a:xfrm>
              <a:off x="1355473" y="4593482"/>
              <a:ext cx="9601200" cy="2043801"/>
            </a:xfrm>
            <a:prstGeom prst="rect">
              <a:avLst/>
            </a:prstGeom>
          </p:spPr>
        </p:pic>
        <p:pic>
          <p:nvPicPr>
            <p:cNvPr id="6" name="Picture 4">
              <a:extLst>
                <a:ext uri="{FF2B5EF4-FFF2-40B4-BE49-F238E27FC236}">
                  <a16:creationId xmlns:a16="http://schemas.microsoft.com/office/drawing/2014/main" id="{924C52FA-8D27-4459-BAE3-07A764D03091}"/>
                </a:ext>
              </a:extLst>
            </p:cNvPr>
            <p:cNvPicPr>
              <a:picLocks noChangeAspect="1"/>
            </p:cNvPicPr>
            <p:nvPr/>
          </p:nvPicPr>
          <p:blipFill>
            <a:blip r:embed="rId4"/>
            <a:stretch>
              <a:fillRect/>
            </a:stretch>
          </p:blipFill>
          <p:spPr>
            <a:xfrm>
              <a:off x="1353963" y="965635"/>
              <a:ext cx="9601200" cy="3966355"/>
            </a:xfrm>
            <a:prstGeom prst="rect">
              <a:avLst/>
            </a:prstGeom>
            <a:effectLst/>
          </p:spPr>
        </p:pic>
      </p:grpSp>
    </p:spTree>
    <p:extLst>
      <p:ext uri="{BB962C8B-B14F-4D97-AF65-F5344CB8AC3E}">
        <p14:creationId xmlns:p14="http://schemas.microsoft.com/office/powerpoint/2010/main" val="341699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6127-B1F8-9543-83C6-500ACFF7FBE2}"/>
              </a:ext>
            </a:extLst>
          </p:cNvPr>
          <p:cNvSpPr txBox="1">
            <a:spLocks/>
          </p:cNvSpPr>
          <p:nvPr/>
        </p:nvSpPr>
        <p:spPr>
          <a:xfrm>
            <a:off x="222738" y="272563"/>
            <a:ext cx="6673362" cy="42093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Background Information</a:t>
            </a:r>
          </a:p>
        </p:txBody>
      </p:sp>
      <p:sp>
        <p:nvSpPr>
          <p:cNvPr id="3" name="Rectangle 2">
            <a:extLst>
              <a:ext uri="{FF2B5EF4-FFF2-40B4-BE49-F238E27FC236}">
                <a16:creationId xmlns:a16="http://schemas.microsoft.com/office/drawing/2014/main" id="{DEE15D71-F45D-B94D-8B9A-5608CFD36D08}"/>
              </a:ext>
            </a:extLst>
          </p:cNvPr>
          <p:cNvSpPr/>
          <p:nvPr/>
        </p:nvSpPr>
        <p:spPr>
          <a:xfrm>
            <a:off x="222738" y="958690"/>
            <a:ext cx="6373433" cy="1292662"/>
          </a:xfrm>
          <a:prstGeom prst="rect">
            <a:avLst/>
          </a:prstGeom>
        </p:spPr>
        <p:txBody>
          <a:bodyPr wrap="square">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Ecological and economic importance of western Montana’s river systems</a:t>
            </a:r>
          </a:p>
        </p:txBody>
      </p:sp>
      <p:sp>
        <p:nvSpPr>
          <p:cNvPr id="4" name="Rectangle 3">
            <a:extLst>
              <a:ext uri="{FF2B5EF4-FFF2-40B4-BE49-F238E27FC236}">
                <a16:creationId xmlns:a16="http://schemas.microsoft.com/office/drawing/2014/main" id="{D8D9825F-B374-5B43-80AC-9B2E01770119}"/>
              </a:ext>
            </a:extLst>
          </p:cNvPr>
          <p:cNvSpPr/>
          <p:nvPr/>
        </p:nvSpPr>
        <p:spPr>
          <a:xfrm>
            <a:off x="222738" y="2578128"/>
            <a:ext cx="6373433" cy="892552"/>
          </a:xfrm>
          <a:prstGeom prst="rect">
            <a:avLst/>
          </a:prstGeom>
        </p:spPr>
        <p:txBody>
          <a:bodyPr wrap="square">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Status of contaminants is largely unknown</a:t>
            </a:r>
          </a:p>
        </p:txBody>
      </p:sp>
      <p:sp>
        <p:nvSpPr>
          <p:cNvPr id="5" name="Rectangle 4">
            <a:extLst>
              <a:ext uri="{FF2B5EF4-FFF2-40B4-BE49-F238E27FC236}">
                <a16:creationId xmlns:a16="http://schemas.microsoft.com/office/drawing/2014/main" id="{984A0841-B12F-3E43-B871-0256EFD8707B}"/>
              </a:ext>
            </a:extLst>
          </p:cNvPr>
          <p:cNvSpPr/>
          <p:nvPr/>
        </p:nvSpPr>
        <p:spPr>
          <a:xfrm>
            <a:off x="222737" y="3797456"/>
            <a:ext cx="6373433" cy="1292662"/>
          </a:xfrm>
          <a:prstGeom prst="rect">
            <a:avLst/>
          </a:prstGeom>
        </p:spPr>
        <p:txBody>
          <a:bodyPr wrap="square">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Bioaccumulation of contaminants in North American river otter and American mink</a:t>
            </a:r>
          </a:p>
        </p:txBody>
      </p:sp>
      <p:sp>
        <p:nvSpPr>
          <p:cNvPr id="6" name="Rectangle 5">
            <a:extLst>
              <a:ext uri="{FF2B5EF4-FFF2-40B4-BE49-F238E27FC236}">
                <a16:creationId xmlns:a16="http://schemas.microsoft.com/office/drawing/2014/main" id="{A97F5607-4248-144B-86ED-2973D83EDD9C}"/>
              </a:ext>
            </a:extLst>
          </p:cNvPr>
          <p:cNvSpPr/>
          <p:nvPr/>
        </p:nvSpPr>
        <p:spPr>
          <a:xfrm>
            <a:off x="222736" y="5416894"/>
            <a:ext cx="6373433" cy="892552"/>
          </a:xfrm>
          <a:prstGeom prst="rect">
            <a:avLst/>
          </a:prstGeom>
        </p:spPr>
        <p:txBody>
          <a:bodyPr wrap="square" lIns="91440" tIns="45720" rIns="91440" bIns="45720" anchor="t">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Scat analysis is a noninvasive contaminant monitoring method</a:t>
            </a:r>
          </a:p>
        </p:txBody>
      </p:sp>
      <p:grpSp>
        <p:nvGrpSpPr>
          <p:cNvPr id="23" name="Group 22">
            <a:extLst>
              <a:ext uri="{FF2B5EF4-FFF2-40B4-BE49-F238E27FC236}">
                <a16:creationId xmlns:a16="http://schemas.microsoft.com/office/drawing/2014/main" id="{2835D752-394C-BF40-B006-BA69336243F1}"/>
              </a:ext>
            </a:extLst>
          </p:cNvPr>
          <p:cNvGrpSpPr/>
          <p:nvPr/>
        </p:nvGrpSpPr>
        <p:grpSpPr>
          <a:xfrm>
            <a:off x="6274894" y="881361"/>
            <a:ext cx="5917106" cy="5647435"/>
            <a:chOff x="6274894" y="881361"/>
            <a:chExt cx="5917106" cy="5647435"/>
          </a:xfrm>
        </p:grpSpPr>
        <p:grpSp>
          <p:nvGrpSpPr>
            <p:cNvPr id="20" name="Group 19">
              <a:extLst>
                <a:ext uri="{FF2B5EF4-FFF2-40B4-BE49-F238E27FC236}">
                  <a16:creationId xmlns:a16="http://schemas.microsoft.com/office/drawing/2014/main" id="{42A9D963-BE8C-494F-8FBE-ADB452B757D3}"/>
                </a:ext>
              </a:extLst>
            </p:cNvPr>
            <p:cNvGrpSpPr/>
            <p:nvPr/>
          </p:nvGrpSpPr>
          <p:grpSpPr>
            <a:xfrm>
              <a:off x="6274894" y="881361"/>
              <a:ext cx="5917106" cy="4513379"/>
              <a:chOff x="6274894" y="692100"/>
              <a:chExt cx="5917106" cy="4513379"/>
            </a:xfrm>
          </p:grpSpPr>
          <p:pic>
            <p:nvPicPr>
              <p:cNvPr id="11" name="Picture 10" descr="A body of water with trees and mountains in the background&#10;&#10;Description automatically generated with medium confidence">
                <a:extLst>
                  <a:ext uri="{FF2B5EF4-FFF2-40B4-BE49-F238E27FC236}">
                    <a16:creationId xmlns:a16="http://schemas.microsoft.com/office/drawing/2014/main" id="{AAFB9A3A-B1B8-2041-B3DB-47CB181990E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74894" y="692100"/>
                <a:ext cx="3218688" cy="2221992"/>
              </a:xfrm>
              <a:prstGeom prst="hexagon">
                <a:avLst/>
              </a:prstGeom>
              <a:effectLst>
                <a:outerShdw blurRad="50800" dist="38100" dir="2700000" algn="tl" rotWithShape="0">
                  <a:prstClr val="black">
                    <a:alpha val="40000"/>
                  </a:prstClr>
                </a:outerShdw>
              </a:effectLst>
            </p:spPr>
          </p:pic>
          <p:pic>
            <p:nvPicPr>
              <p:cNvPr id="13" name="Picture 12" descr="A picture containing grass, outdoor, mammal, brown&#10;&#10;Description automatically generated">
                <a:extLst>
                  <a:ext uri="{FF2B5EF4-FFF2-40B4-BE49-F238E27FC236}">
                    <a16:creationId xmlns:a16="http://schemas.microsoft.com/office/drawing/2014/main" id="{0B21CA13-50D7-4342-8588-6CE24DD7ABC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973312" y="1867112"/>
                <a:ext cx="3218688" cy="2221992"/>
              </a:xfrm>
              <a:prstGeom prst="hexagon">
                <a:avLst/>
              </a:prstGeom>
              <a:effectLst>
                <a:outerShdw blurRad="50800" dist="38100" dir="2700000" algn="tl" rotWithShape="0">
                  <a:prstClr val="black">
                    <a:alpha val="40000"/>
                  </a:prstClr>
                </a:outerShdw>
              </a:effectLst>
            </p:spPr>
          </p:pic>
          <p:pic>
            <p:nvPicPr>
              <p:cNvPr id="17" name="Picture 16" descr="A picture containing ground, rock, outdoor, stone&#10;&#10;Description automatically generated">
                <a:extLst>
                  <a:ext uri="{FF2B5EF4-FFF2-40B4-BE49-F238E27FC236}">
                    <a16:creationId xmlns:a16="http://schemas.microsoft.com/office/drawing/2014/main" id="{E0973022-07EF-7C4A-8D64-43AE7C28A3E7}"/>
                  </a:ext>
                </a:extLst>
              </p:cNvPr>
              <p:cNvPicPr>
                <a:picLocks/>
              </p:cNvPicPr>
              <p:nvPr/>
            </p:nvPicPr>
            <p:blipFill rotWithShape="1">
              <a:blip r:embed="rId5" cstate="print">
                <a:extLst>
                  <a:ext uri="{28A0092B-C50C-407E-A947-70E740481C1C}">
                    <a14:useLocalDpi xmlns:a14="http://schemas.microsoft.com/office/drawing/2010/main" val="0"/>
                  </a:ext>
                </a:extLst>
              </a:blip>
              <a:srcRect l="21260" t="18136" r="9063" b="3974"/>
              <a:stretch/>
            </p:blipFill>
            <p:spPr>
              <a:xfrm>
                <a:off x="6274894" y="2983487"/>
                <a:ext cx="3218688" cy="2221992"/>
              </a:xfrm>
              <a:prstGeom prst="hexagon">
                <a:avLst/>
              </a:prstGeom>
              <a:effectLst>
                <a:outerShdw blurRad="50800" dist="38100" algn="l" rotWithShape="0">
                  <a:prstClr val="black">
                    <a:alpha val="40000"/>
                  </a:prstClr>
                </a:outerShdw>
              </a:effectLst>
            </p:spPr>
          </p:pic>
        </p:grpSp>
        <p:pic>
          <p:nvPicPr>
            <p:cNvPr id="22" name="Picture 21" descr="A dog running in a field&#10;&#10;Description automatically generated with low confidence">
              <a:extLst>
                <a:ext uri="{FF2B5EF4-FFF2-40B4-BE49-F238E27FC236}">
                  <a16:creationId xmlns:a16="http://schemas.microsoft.com/office/drawing/2014/main" id="{2A0522DF-E514-6845-AE8B-245A4AD10E5C}"/>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973312" y="4306804"/>
              <a:ext cx="3218688" cy="2221992"/>
            </a:xfrm>
            <a:prstGeom prst="hexagon">
              <a:avLst/>
            </a:prstGeom>
            <a:effectLst>
              <a:outerShdw blurRad="50800" dist="38100" dir="2700000" algn="tl" rotWithShape="0">
                <a:prstClr val="black">
                  <a:alpha val="40000"/>
                </a:prstClr>
              </a:outerShdw>
            </a:effectLst>
          </p:spPr>
        </p:pic>
      </p:grpSp>
      <p:sp>
        <p:nvSpPr>
          <p:cNvPr id="14" name="Text Placeholder 4">
            <a:extLst>
              <a:ext uri="{FF2B5EF4-FFF2-40B4-BE49-F238E27FC236}">
                <a16:creationId xmlns:a16="http://schemas.microsoft.com/office/drawing/2014/main" id="{64D8A140-1F9A-E34B-8B6E-BA659F00F3CE}"/>
              </a:ext>
            </a:extLst>
          </p:cNvPr>
          <p:cNvSpPr txBox="1">
            <a:spLocks/>
          </p:cNvSpPr>
          <p:nvPr/>
        </p:nvSpPr>
        <p:spPr>
          <a:xfrm>
            <a:off x="9870309" y="6300210"/>
            <a:ext cx="1828800"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sp>
        <p:nvSpPr>
          <p:cNvPr id="15" name="Text Placeholder 4">
            <a:extLst>
              <a:ext uri="{FF2B5EF4-FFF2-40B4-BE49-F238E27FC236}">
                <a16:creationId xmlns:a16="http://schemas.microsoft.com/office/drawing/2014/main" id="{B8ABC85F-9B5C-2E46-A773-0F532CBF1BFF}"/>
              </a:ext>
            </a:extLst>
          </p:cNvPr>
          <p:cNvSpPr txBox="1">
            <a:spLocks/>
          </p:cNvSpPr>
          <p:nvPr/>
        </p:nvSpPr>
        <p:spPr>
          <a:xfrm>
            <a:off x="7178153" y="5162436"/>
            <a:ext cx="1828800"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sp>
        <p:nvSpPr>
          <p:cNvPr id="16" name="Text Placeholder 4">
            <a:extLst>
              <a:ext uri="{FF2B5EF4-FFF2-40B4-BE49-F238E27FC236}">
                <a16:creationId xmlns:a16="http://schemas.microsoft.com/office/drawing/2014/main" id="{4F9DA668-80A1-D94F-9EE0-6A7B4D99D404}"/>
              </a:ext>
            </a:extLst>
          </p:cNvPr>
          <p:cNvSpPr txBox="1">
            <a:spLocks/>
          </p:cNvSpPr>
          <p:nvPr/>
        </p:nvSpPr>
        <p:spPr>
          <a:xfrm>
            <a:off x="7179185" y="2853308"/>
            <a:ext cx="1828800"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050" i="0" u="none" strike="noStrike" kern="1200" cap="none" spc="0" normalizeH="0" baseline="0" noProof="0" dirty="0">
                <a:ln>
                  <a:noFill/>
                </a:ln>
                <a:solidFill>
                  <a:schemeClr val="bg1"/>
                </a:solidFill>
                <a:effectLst/>
                <a:uLnTx/>
                <a:uFillTx/>
              </a:rPr>
              <a:t>Image credit: </a:t>
            </a:r>
            <a:r>
              <a:rPr lang="en-US" sz="1050" dirty="0">
                <a:solidFill>
                  <a:schemeClr val="bg1"/>
                </a:solidFill>
              </a:rPr>
              <a:t>ewindsch</a:t>
            </a:r>
            <a:endParaRPr kumimoji="0" lang="en-US" sz="1050" i="0" u="none" strike="noStrike" kern="1200" cap="none" spc="0" normalizeH="0" baseline="0" noProof="0" dirty="0">
              <a:ln>
                <a:noFill/>
              </a:ln>
              <a:solidFill>
                <a:schemeClr val="bg1"/>
              </a:solidFill>
              <a:effectLst/>
              <a:uLnTx/>
              <a:uFillTx/>
            </a:endParaRPr>
          </a:p>
        </p:txBody>
      </p:sp>
      <p:sp>
        <p:nvSpPr>
          <p:cNvPr id="18" name="Text Placeholder 4">
            <a:extLst>
              <a:ext uri="{FF2B5EF4-FFF2-40B4-BE49-F238E27FC236}">
                <a16:creationId xmlns:a16="http://schemas.microsoft.com/office/drawing/2014/main" id="{0577F49E-6ACE-284F-A33B-DC7F90FFF5C8}"/>
              </a:ext>
            </a:extLst>
          </p:cNvPr>
          <p:cNvSpPr txBox="1">
            <a:spLocks/>
          </p:cNvSpPr>
          <p:nvPr/>
        </p:nvSpPr>
        <p:spPr>
          <a:xfrm>
            <a:off x="9861073" y="4037556"/>
            <a:ext cx="1828800"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050" i="0" u="none" strike="noStrike" kern="1200" cap="none" spc="0" normalizeH="0" baseline="0" noProof="0" dirty="0">
                <a:ln>
                  <a:noFill/>
                </a:ln>
                <a:solidFill>
                  <a:schemeClr val="bg1"/>
                </a:solidFill>
                <a:effectLst/>
                <a:uLnTx/>
                <a:uFillTx/>
              </a:rPr>
              <a:t>Image credit: </a:t>
            </a:r>
            <a:r>
              <a:rPr lang="en-US" sz="1050" dirty="0">
                <a:solidFill>
                  <a:schemeClr val="bg1"/>
                </a:solidFill>
              </a:rPr>
              <a:t>pixel2013</a:t>
            </a:r>
            <a:endParaRPr kumimoji="0" lang="en-US" sz="105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5280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6127-B1F8-9543-83C6-500ACFF7FBE2}"/>
              </a:ext>
            </a:extLst>
          </p:cNvPr>
          <p:cNvSpPr txBox="1">
            <a:spLocks/>
          </p:cNvSpPr>
          <p:nvPr/>
        </p:nvSpPr>
        <p:spPr>
          <a:xfrm>
            <a:off x="222738" y="272563"/>
            <a:ext cx="5873262"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Community Concerns</a:t>
            </a:r>
          </a:p>
        </p:txBody>
      </p:sp>
      <p:sp>
        <p:nvSpPr>
          <p:cNvPr id="3" name="Rectangle 2">
            <a:extLst>
              <a:ext uri="{FF2B5EF4-FFF2-40B4-BE49-F238E27FC236}">
                <a16:creationId xmlns:a16="http://schemas.microsoft.com/office/drawing/2014/main" id="{105D38E6-FF6A-1542-929C-B46B5B2A0A81}"/>
              </a:ext>
            </a:extLst>
          </p:cNvPr>
          <p:cNvSpPr/>
          <p:nvPr/>
        </p:nvSpPr>
        <p:spPr>
          <a:xfrm>
            <a:off x="158723" y="1295320"/>
            <a:ext cx="7727893" cy="892552"/>
          </a:xfrm>
          <a:prstGeom prst="rect">
            <a:avLst/>
          </a:prstGeom>
        </p:spPr>
        <p:txBody>
          <a:bodyPr wrap="square">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Contaminants threaten the health of humans and wildlife</a:t>
            </a:r>
          </a:p>
        </p:txBody>
      </p:sp>
      <p:sp>
        <p:nvSpPr>
          <p:cNvPr id="5" name="Rectangle 4">
            <a:extLst>
              <a:ext uri="{FF2B5EF4-FFF2-40B4-BE49-F238E27FC236}">
                <a16:creationId xmlns:a16="http://schemas.microsoft.com/office/drawing/2014/main" id="{BE1C8DBF-A56C-514D-823B-FE45FE34DEA2}"/>
              </a:ext>
            </a:extLst>
          </p:cNvPr>
          <p:cNvSpPr/>
          <p:nvPr/>
        </p:nvSpPr>
        <p:spPr>
          <a:xfrm>
            <a:off x="158723" y="2607247"/>
            <a:ext cx="7727893" cy="1292662"/>
          </a:xfrm>
          <a:prstGeom prst="rect">
            <a:avLst/>
          </a:prstGeom>
        </p:spPr>
        <p:txBody>
          <a:bodyPr wrap="square">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Sources of contaminants are likely to increase with increasing urbanization in western Montana</a:t>
            </a:r>
          </a:p>
        </p:txBody>
      </p:sp>
      <p:sp>
        <p:nvSpPr>
          <p:cNvPr id="6" name="Rectangle 5">
            <a:extLst>
              <a:ext uri="{FF2B5EF4-FFF2-40B4-BE49-F238E27FC236}">
                <a16:creationId xmlns:a16="http://schemas.microsoft.com/office/drawing/2014/main" id="{60675858-68A4-1844-A687-69EBDF04F2B8}"/>
              </a:ext>
            </a:extLst>
          </p:cNvPr>
          <p:cNvSpPr/>
          <p:nvPr/>
        </p:nvSpPr>
        <p:spPr>
          <a:xfrm>
            <a:off x="158723" y="4319285"/>
            <a:ext cx="7727893" cy="892552"/>
          </a:xfrm>
          <a:prstGeom prst="rect">
            <a:avLst/>
          </a:prstGeom>
        </p:spPr>
        <p:txBody>
          <a:bodyPr wrap="square">
            <a:spAutoFit/>
          </a:bodyPr>
          <a:lstStyle/>
          <a:p>
            <a:pPr marL="457200" indent="-457200">
              <a:buClr>
                <a:srgbClr val="55A976"/>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rPr>
              <a:t>Lack of information about contaminants limits the ability of policymakers to respond</a:t>
            </a:r>
          </a:p>
        </p:txBody>
      </p:sp>
      <p:pic>
        <p:nvPicPr>
          <p:cNvPr id="10" name="Picture 9" descr="A picture containing mammal, outdoor, brown, black&#10;&#10;Description automatically generated">
            <a:extLst>
              <a:ext uri="{FF2B5EF4-FFF2-40B4-BE49-F238E27FC236}">
                <a16:creationId xmlns:a16="http://schemas.microsoft.com/office/drawing/2014/main" id="{94670AF4-308A-7B46-AA45-61DCB33FF44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169332" y="4624641"/>
            <a:ext cx="3200400" cy="1828800"/>
          </a:xfrm>
          <a:prstGeom prst="snip2DiagRect">
            <a:avLst/>
          </a:prstGeom>
          <a:ln>
            <a:solidFill>
              <a:srgbClr val="66A478"/>
            </a:solidFill>
          </a:ln>
          <a:effectLst>
            <a:outerShdw blurRad="50800" dist="38100" dir="2700000" algn="tl" rotWithShape="0">
              <a:prstClr val="black">
                <a:alpha val="40000"/>
              </a:prstClr>
            </a:outerShdw>
          </a:effectLst>
        </p:spPr>
      </p:pic>
      <p:pic>
        <p:nvPicPr>
          <p:cNvPr id="16" name="Picture 15" descr="A picture containing water, outdoor, sky, tree&#10;&#10;Description automatically generated">
            <a:extLst>
              <a:ext uri="{FF2B5EF4-FFF2-40B4-BE49-F238E27FC236}">
                <a16:creationId xmlns:a16="http://schemas.microsoft.com/office/drawing/2014/main" id="{CF0C57D5-46D8-1649-80AB-DC9550C1E38B}"/>
              </a:ext>
            </a:extLst>
          </p:cNvPr>
          <p:cNvPicPr>
            <a:picLocks/>
          </p:cNvPicPr>
          <p:nvPr/>
        </p:nvPicPr>
        <p:blipFill rotWithShape="1">
          <a:blip r:embed="rId4" cstate="print">
            <a:extLst>
              <a:ext uri="{28A0092B-C50C-407E-A947-70E740481C1C}">
                <a14:useLocalDpi xmlns:a14="http://schemas.microsoft.com/office/drawing/2010/main" val="0"/>
              </a:ext>
            </a:extLst>
          </a:blip>
          <a:srcRect b="36944"/>
          <a:stretch/>
        </p:blipFill>
        <p:spPr>
          <a:xfrm>
            <a:off x="8169332" y="272563"/>
            <a:ext cx="3200400" cy="1828800"/>
          </a:xfrm>
          <a:prstGeom prst="snip2DiagRect">
            <a:avLst/>
          </a:prstGeom>
          <a:ln>
            <a:solidFill>
              <a:srgbClr val="66A478"/>
            </a:solidFill>
          </a:ln>
          <a:effectLst>
            <a:outerShdw blurRad="50800" dist="38100" dir="2700000" algn="tl" rotWithShape="0">
              <a:prstClr val="black">
                <a:alpha val="40000"/>
              </a:prstClr>
            </a:outerShdw>
          </a:effectLst>
        </p:spPr>
      </p:pic>
      <p:sp>
        <p:nvSpPr>
          <p:cNvPr id="19" name="Right Arrow 18">
            <a:extLst>
              <a:ext uri="{FF2B5EF4-FFF2-40B4-BE49-F238E27FC236}">
                <a16:creationId xmlns:a16="http://schemas.microsoft.com/office/drawing/2014/main" id="{F65F3F55-B5D7-A047-9E12-8FB83449BAAE}"/>
              </a:ext>
            </a:extLst>
          </p:cNvPr>
          <p:cNvSpPr/>
          <p:nvPr/>
        </p:nvSpPr>
        <p:spPr>
          <a:xfrm rot="5400000">
            <a:off x="9637795" y="2146120"/>
            <a:ext cx="263472" cy="257725"/>
          </a:xfrm>
          <a:prstGeom prst="rightArrow">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a:extLst>
              <a:ext uri="{FF2B5EF4-FFF2-40B4-BE49-F238E27FC236}">
                <a16:creationId xmlns:a16="http://schemas.microsoft.com/office/drawing/2014/main" id="{017B5307-9B2F-4944-A409-1A10C8410163}"/>
              </a:ext>
            </a:extLst>
          </p:cNvPr>
          <p:cNvSpPr/>
          <p:nvPr/>
        </p:nvSpPr>
        <p:spPr>
          <a:xfrm rot="5400000">
            <a:off x="9637795" y="4322159"/>
            <a:ext cx="263472" cy="257725"/>
          </a:xfrm>
          <a:prstGeom prst="rightArrow">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10;&#10;Description automatically generated">
            <a:extLst>
              <a:ext uri="{FF2B5EF4-FFF2-40B4-BE49-F238E27FC236}">
                <a16:creationId xmlns:a16="http://schemas.microsoft.com/office/drawing/2014/main" id="{2C48891B-DA74-964C-9EB6-9E689AB72F80}"/>
              </a:ext>
            </a:extLst>
          </p:cNvPr>
          <p:cNvPicPr>
            <a:picLocks/>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8169332" y="2448602"/>
            <a:ext cx="3200400" cy="1828800"/>
          </a:xfrm>
          <a:prstGeom prst="snip2DiagRect">
            <a:avLst/>
          </a:prstGeom>
          <a:ln>
            <a:solidFill>
              <a:srgbClr val="66A478"/>
            </a:solidFill>
          </a:ln>
          <a:effectLst>
            <a:outerShdw blurRad="50800" dist="38100" dir="2700000" algn="tl" rotWithShape="0">
              <a:prstClr val="black">
                <a:alpha val="40000"/>
              </a:prstClr>
            </a:outerShdw>
          </a:effectLst>
        </p:spPr>
      </p:pic>
      <p:sp>
        <p:nvSpPr>
          <p:cNvPr id="14" name="Text Placeholder 4">
            <a:extLst>
              <a:ext uri="{FF2B5EF4-FFF2-40B4-BE49-F238E27FC236}">
                <a16:creationId xmlns:a16="http://schemas.microsoft.com/office/drawing/2014/main" id="{29648C2E-4282-F845-A712-51580A367A68}"/>
              </a:ext>
            </a:extLst>
          </p:cNvPr>
          <p:cNvSpPr txBox="1">
            <a:spLocks/>
          </p:cNvSpPr>
          <p:nvPr/>
        </p:nvSpPr>
        <p:spPr>
          <a:xfrm>
            <a:off x="8740694" y="1869895"/>
            <a:ext cx="2675218"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 Richards</a:t>
            </a:r>
          </a:p>
        </p:txBody>
      </p:sp>
      <p:sp>
        <p:nvSpPr>
          <p:cNvPr id="15" name="Text Placeholder 4">
            <a:extLst>
              <a:ext uri="{FF2B5EF4-FFF2-40B4-BE49-F238E27FC236}">
                <a16:creationId xmlns:a16="http://schemas.microsoft.com/office/drawing/2014/main" id="{59766D20-B974-9748-ACB7-3F834212BDAA}"/>
              </a:ext>
            </a:extLst>
          </p:cNvPr>
          <p:cNvSpPr txBox="1">
            <a:spLocks/>
          </p:cNvSpPr>
          <p:nvPr/>
        </p:nvSpPr>
        <p:spPr>
          <a:xfrm>
            <a:off x="8740694" y="4048296"/>
            <a:ext cx="2675218"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 LaGuardia</a:t>
            </a:r>
          </a:p>
        </p:txBody>
      </p:sp>
      <p:sp>
        <p:nvSpPr>
          <p:cNvPr id="17" name="Text Placeholder 4">
            <a:extLst>
              <a:ext uri="{FF2B5EF4-FFF2-40B4-BE49-F238E27FC236}">
                <a16:creationId xmlns:a16="http://schemas.microsoft.com/office/drawing/2014/main" id="{5E491E39-C467-884A-A260-03D5483C2A90}"/>
              </a:ext>
            </a:extLst>
          </p:cNvPr>
          <p:cNvSpPr txBox="1">
            <a:spLocks/>
          </p:cNvSpPr>
          <p:nvPr/>
        </p:nvSpPr>
        <p:spPr>
          <a:xfrm>
            <a:off x="8740694" y="6207985"/>
            <a:ext cx="2675218"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50" i="0" u="none" strike="noStrike" kern="1200" cap="none" spc="0" normalizeH="0" baseline="0" noProof="0" dirty="0">
                <a:ln>
                  <a:noFill/>
                </a:ln>
                <a:solidFill>
                  <a:schemeClr val="bg1"/>
                </a:solidFill>
                <a:effectLst/>
                <a:uLnTx/>
                <a:uFillTx/>
              </a:rPr>
              <a:t>Image credit: </a:t>
            </a:r>
            <a:r>
              <a:rPr lang="en-US" sz="1050" dirty="0">
                <a:solidFill>
                  <a:schemeClr val="bg1"/>
                </a:solidFill>
              </a:rPr>
              <a:t>nicolebeaulac</a:t>
            </a:r>
            <a:endParaRPr lang="en-US" sz="1050" dirty="0">
              <a:solidFill>
                <a:schemeClr val="bg1"/>
              </a:solidFill>
              <a:cs typeface="Calibri"/>
            </a:endParaRPr>
          </a:p>
        </p:txBody>
      </p:sp>
    </p:spTree>
    <p:extLst>
      <p:ext uri="{BB962C8B-B14F-4D97-AF65-F5344CB8AC3E}">
        <p14:creationId xmlns:p14="http://schemas.microsoft.com/office/powerpoint/2010/main" val="421256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A622-3B18-8140-AF19-C8A1875E28C7}"/>
              </a:ext>
            </a:extLst>
          </p:cNvPr>
          <p:cNvSpPr txBox="1">
            <a:spLocks/>
          </p:cNvSpPr>
          <p:nvPr/>
        </p:nvSpPr>
        <p:spPr>
          <a:xfrm>
            <a:off x="222738" y="272563"/>
            <a:ext cx="478301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Partners</a:t>
            </a:r>
          </a:p>
        </p:txBody>
      </p:sp>
      <p:sp>
        <p:nvSpPr>
          <p:cNvPr id="3" name="Google Shape;431;p66">
            <a:extLst>
              <a:ext uri="{FF2B5EF4-FFF2-40B4-BE49-F238E27FC236}">
                <a16:creationId xmlns:a16="http://schemas.microsoft.com/office/drawing/2014/main" id="{2B4E00FB-5E47-8546-90F1-D324F62AE3D8}"/>
              </a:ext>
            </a:extLst>
          </p:cNvPr>
          <p:cNvSpPr/>
          <p:nvPr/>
        </p:nvSpPr>
        <p:spPr>
          <a:xfrm>
            <a:off x="24825" y="1095726"/>
            <a:ext cx="6007608" cy="5411527"/>
          </a:xfrm>
          <a:prstGeom prst="roundRect">
            <a:avLst>
              <a:gd name="adj" fmla="val 3569"/>
            </a:avLst>
          </a:pr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 name="Google Shape;431;p66">
            <a:extLst>
              <a:ext uri="{FF2B5EF4-FFF2-40B4-BE49-F238E27FC236}">
                <a16:creationId xmlns:a16="http://schemas.microsoft.com/office/drawing/2014/main" id="{6D6AA116-E1BA-FC45-B752-702B89F5DB71}"/>
              </a:ext>
            </a:extLst>
          </p:cNvPr>
          <p:cNvSpPr/>
          <p:nvPr/>
        </p:nvSpPr>
        <p:spPr>
          <a:xfrm>
            <a:off x="6166104" y="1095726"/>
            <a:ext cx="6007608" cy="5411527"/>
          </a:xfrm>
          <a:prstGeom prst="roundRect">
            <a:avLst>
              <a:gd name="adj" fmla="val 3569"/>
            </a:avLst>
          </a:pr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0486F20B-C20C-D34F-B134-6116EC10F2C8}"/>
              </a:ext>
            </a:extLst>
          </p:cNvPr>
          <p:cNvSpPr/>
          <p:nvPr/>
        </p:nvSpPr>
        <p:spPr>
          <a:xfrm>
            <a:off x="41264" y="1271731"/>
            <a:ext cx="5145961" cy="492443"/>
          </a:xfrm>
          <a:prstGeom prst="rect">
            <a:avLst/>
          </a:prstGeom>
        </p:spPr>
        <p:txBody>
          <a:bodyPr wrap="none">
            <a:spAutoFit/>
          </a:bodyPr>
          <a:lstStyle/>
          <a:p>
            <a:pPr algn="ctr">
              <a:buClr>
                <a:srgbClr val="3F4268"/>
              </a:buClr>
              <a:buSzPts val="2800"/>
            </a:pPr>
            <a:r>
              <a:rPr lang="en-US" sz="2600" b="1" dirty="0">
                <a:solidFill>
                  <a:schemeClr val="tx1">
                    <a:lumMod val="75000"/>
                    <a:lumOff val="25000"/>
                  </a:schemeClr>
                </a:solidFill>
                <a:latin typeface="Century Gothic"/>
                <a:ea typeface="Century Gothic"/>
                <a:cs typeface="Century Gothic"/>
              </a:rPr>
              <a:t>Working Dogs for Conservation</a:t>
            </a:r>
          </a:p>
        </p:txBody>
      </p:sp>
      <p:sp>
        <p:nvSpPr>
          <p:cNvPr id="6" name="Rectangle 5">
            <a:extLst>
              <a:ext uri="{FF2B5EF4-FFF2-40B4-BE49-F238E27FC236}">
                <a16:creationId xmlns:a16="http://schemas.microsoft.com/office/drawing/2014/main" id="{2FAB8854-5AA3-0741-B058-010C3964D473}"/>
              </a:ext>
            </a:extLst>
          </p:cNvPr>
          <p:cNvSpPr/>
          <p:nvPr/>
        </p:nvSpPr>
        <p:spPr>
          <a:xfrm>
            <a:off x="6462924" y="1271731"/>
            <a:ext cx="4573273" cy="892552"/>
          </a:xfrm>
          <a:prstGeom prst="rect">
            <a:avLst/>
          </a:prstGeom>
        </p:spPr>
        <p:txBody>
          <a:bodyPr wrap="square">
            <a:spAutoFit/>
          </a:bodyPr>
          <a:lstStyle/>
          <a:p>
            <a:pPr algn="ctr">
              <a:buClr>
                <a:srgbClr val="3F4268"/>
              </a:buClr>
              <a:buSzPts val="2800"/>
            </a:pPr>
            <a:r>
              <a:rPr lang="en-US" sz="2600" b="1" dirty="0">
                <a:solidFill>
                  <a:schemeClr val="tx1">
                    <a:lumMod val="75000"/>
                    <a:lumOff val="25000"/>
                  </a:schemeClr>
                </a:solidFill>
                <a:latin typeface="Century Gothic"/>
                <a:ea typeface="Century Gothic"/>
                <a:cs typeface="Century Gothic"/>
              </a:rPr>
              <a:t>Virginia Institute of Marine Science</a:t>
            </a:r>
          </a:p>
        </p:txBody>
      </p:sp>
      <p:sp>
        <p:nvSpPr>
          <p:cNvPr id="11" name="Rectangle 10">
            <a:extLst>
              <a:ext uri="{FF2B5EF4-FFF2-40B4-BE49-F238E27FC236}">
                <a16:creationId xmlns:a16="http://schemas.microsoft.com/office/drawing/2014/main" id="{17D95E95-0F65-914B-8B08-DB2D314EE134}"/>
              </a:ext>
            </a:extLst>
          </p:cNvPr>
          <p:cNvSpPr/>
          <p:nvPr/>
        </p:nvSpPr>
        <p:spPr>
          <a:xfrm>
            <a:off x="1538993" y="5375611"/>
            <a:ext cx="2853666" cy="492443"/>
          </a:xfrm>
          <a:prstGeom prst="rect">
            <a:avLst/>
          </a:prstGeom>
        </p:spPr>
        <p:txBody>
          <a:bodyPr wrap="square">
            <a:spAutoFit/>
          </a:bodyPr>
          <a:lstStyle/>
          <a:p>
            <a:pPr algn="ctr">
              <a:buClr>
                <a:srgbClr val="3F4268"/>
              </a:buClr>
              <a:buSzPts val="2800"/>
            </a:pPr>
            <a:r>
              <a:rPr lang="en-US" sz="2600" b="1" dirty="0">
                <a:solidFill>
                  <a:schemeClr val="tx1">
                    <a:lumMod val="75000"/>
                    <a:lumOff val="25000"/>
                  </a:schemeClr>
                </a:solidFill>
                <a:latin typeface="Century Gothic"/>
                <a:ea typeface="Century Gothic"/>
                <a:cs typeface="Century Gothic"/>
              </a:rPr>
              <a:t>Point of Contact:</a:t>
            </a:r>
          </a:p>
        </p:txBody>
      </p:sp>
      <p:sp>
        <p:nvSpPr>
          <p:cNvPr id="12" name="Rectangle 11">
            <a:extLst>
              <a:ext uri="{FF2B5EF4-FFF2-40B4-BE49-F238E27FC236}">
                <a16:creationId xmlns:a16="http://schemas.microsoft.com/office/drawing/2014/main" id="{3EE0B49E-13C2-174A-828B-EB54879E7F06}"/>
              </a:ext>
            </a:extLst>
          </p:cNvPr>
          <p:cNvSpPr/>
          <p:nvPr/>
        </p:nvSpPr>
        <p:spPr>
          <a:xfrm>
            <a:off x="1538993" y="5823864"/>
            <a:ext cx="2853666" cy="523220"/>
          </a:xfrm>
          <a:prstGeom prst="rect">
            <a:avLst/>
          </a:prstGeom>
        </p:spPr>
        <p:txBody>
          <a:bodyPr wrap="square">
            <a:spAutoFit/>
          </a:bodyPr>
          <a:lstStyle/>
          <a:p>
            <a:pPr>
              <a:buClr>
                <a:srgbClr val="55A976"/>
              </a:buClr>
              <a:buSzPct val="100000"/>
            </a:pPr>
            <a:r>
              <a:rPr lang="en-US" sz="2800" dirty="0">
                <a:solidFill>
                  <a:schemeClr val="tx1">
                    <a:lumMod val="75000"/>
                    <a:lumOff val="25000"/>
                  </a:schemeClr>
                </a:solidFill>
                <a:latin typeface="Century Gothic"/>
                <a:ea typeface="Century Gothic"/>
                <a:cs typeface="Century Gothic"/>
              </a:rPr>
              <a:t>Ngaio Richards</a:t>
            </a:r>
          </a:p>
        </p:txBody>
      </p:sp>
      <p:sp>
        <p:nvSpPr>
          <p:cNvPr id="15" name="Rectangle 14">
            <a:extLst>
              <a:ext uri="{FF2B5EF4-FFF2-40B4-BE49-F238E27FC236}">
                <a16:creationId xmlns:a16="http://schemas.microsoft.com/office/drawing/2014/main" id="{4D8ACF34-F07A-0545-AFAA-098B399C9B94}"/>
              </a:ext>
            </a:extLst>
          </p:cNvPr>
          <p:cNvSpPr/>
          <p:nvPr/>
        </p:nvSpPr>
        <p:spPr>
          <a:xfrm>
            <a:off x="7743075" y="5375611"/>
            <a:ext cx="2853666" cy="492443"/>
          </a:xfrm>
          <a:prstGeom prst="rect">
            <a:avLst/>
          </a:prstGeom>
        </p:spPr>
        <p:txBody>
          <a:bodyPr wrap="none">
            <a:spAutoFit/>
          </a:bodyPr>
          <a:lstStyle/>
          <a:p>
            <a:pPr algn="ctr">
              <a:buClr>
                <a:srgbClr val="3F4268"/>
              </a:buClr>
              <a:buSzPts val="2800"/>
            </a:pPr>
            <a:r>
              <a:rPr lang="en-US" sz="2600" b="1" dirty="0">
                <a:solidFill>
                  <a:schemeClr val="tx1">
                    <a:lumMod val="75000"/>
                    <a:lumOff val="25000"/>
                  </a:schemeClr>
                </a:solidFill>
                <a:latin typeface="Century Gothic"/>
                <a:ea typeface="Century Gothic"/>
                <a:cs typeface="Century Gothic"/>
              </a:rPr>
              <a:t>Point of Contact:</a:t>
            </a:r>
          </a:p>
        </p:txBody>
      </p:sp>
      <p:sp>
        <p:nvSpPr>
          <p:cNvPr id="16" name="Rectangle 15">
            <a:extLst>
              <a:ext uri="{FF2B5EF4-FFF2-40B4-BE49-F238E27FC236}">
                <a16:creationId xmlns:a16="http://schemas.microsoft.com/office/drawing/2014/main" id="{382F0170-4088-3947-B163-8A301869E4E3}"/>
              </a:ext>
            </a:extLst>
          </p:cNvPr>
          <p:cNvSpPr/>
          <p:nvPr/>
        </p:nvSpPr>
        <p:spPr>
          <a:xfrm>
            <a:off x="7665436" y="5805953"/>
            <a:ext cx="3008945" cy="523220"/>
          </a:xfrm>
          <a:prstGeom prst="rect">
            <a:avLst/>
          </a:prstGeom>
        </p:spPr>
        <p:txBody>
          <a:bodyPr wrap="square">
            <a:spAutoFit/>
          </a:bodyPr>
          <a:lstStyle/>
          <a:p>
            <a:pPr>
              <a:buClr>
                <a:srgbClr val="55A976"/>
              </a:buClr>
              <a:buSzPct val="100000"/>
            </a:pPr>
            <a:r>
              <a:rPr lang="en-US" sz="2800" dirty="0">
                <a:solidFill>
                  <a:schemeClr val="tx1">
                    <a:lumMod val="75000"/>
                    <a:lumOff val="25000"/>
                  </a:schemeClr>
                </a:solidFill>
                <a:latin typeface="Century Gothic"/>
                <a:ea typeface="Century Gothic"/>
                <a:cs typeface="Century Gothic"/>
              </a:rPr>
              <a:t>Mark LaGuardia</a:t>
            </a:r>
          </a:p>
        </p:txBody>
      </p:sp>
      <p:pic>
        <p:nvPicPr>
          <p:cNvPr id="18" name="Graphic 17" descr="Dog with solid fill">
            <a:extLst>
              <a:ext uri="{FF2B5EF4-FFF2-40B4-BE49-F238E27FC236}">
                <a16:creationId xmlns:a16="http://schemas.microsoft.com/office/drawing/2014/main" id="{3DEB39A2-D85F-2D44-838E-BB1AE330E9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077194" y="1052047"/>
            <a:ext cx="914400" cy="914400"/>
          </a:xfrm>
          <a:prstGeom prst="rect">
            <a:avLst/>
          </a:prstGeom>
        </p:spPr>
      </p:pic>
      <p:grpSp>
        <p:nvGrpSpPr>
          <p:cNvPr id="22" name="Group 21">
            <a:extLst>
              <a:ext uri="{FF2B5EF4-FFF2-40B4-BE49-F238E27FC236}">
                <a16:creationId xmlns:a16="http://schemas.microsoft.com/office/drawing/2014/main" id="{CEF684AB-0B0E-7B49-AA1A-06BF414C11DF}"/>
              </a:ext>
            </a:extLst>
          </p:cNvPr>
          <p:cNvGrpSpPr/>
          <p:nvPr/>
        </p:nvGrpSpPr>
        <p:grpSpPr>
          <a:xfrm>
            <a:off x="580019" y="1940772"/>
            <a:ext cx="4952636" cy="3252986"/>
            <a:chOff x="3220308" y="4487994"/>
            <a:chExt cx="2648477" cy="1775510"/>
          </a:xfrm>
          <a:effectLst>
            <a:outerShdw blurRad="50800" dist="38100" dir="2700000" algn="tl" rotWithShape="0">
              <a:prstClr val="black">
                <a:alpha val="40000"/>
              </a:prstClr>
            </a:outerShdw>
          </a:effectLst>
        </p:grpSpPr>
        <p:pic>
          <p:nvPicPr>
            <p:cNvPr id="9" name="Picture 8" descr="A picture containing snow, outdoor, tree, mammal&#10;&#10;Description automatically generated">
              <a:extLst>
                <a:ext uri="{FF2B5EF4-FFF2-40B4-BE49-F238E27FC236}">
                  <a16:creationId xmlns:a16="http://schemas.microsoft.com/office/drawing/2014/main" id="{14092D4F-46C9-1646-AA5A-121C53731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308" y="4487994"/>
              <a:ext cx="2618843" cy="1745264"/>
            </a:xfrm>
            <a:prstGeom prst="rect">
              <a:avLst/>
            </a:prstGeom>
            <a:effectLst>
              <a:outerShdw blurRad="50800" dist="38100" dir="2700000" algn="tl" rotWithShape="0">
                <a:prstClr val="black">
                  <a:alpha val="40000"/>
                </a:prstClr>
              </a:outerShdw>
            </a:effectLst>
          </p:spPr>
        </p:pic>
        <p:sp>
          <p:nvSpPr>
            <p:cNvPr id="21" name="Text Placeholder 4">
              <a:extLst>
                <a:ext uri="{FF2B5EF4-FFF2-40B4-BE49-F238E27FC236}">
                  <a16:creationId xmlns:a16="http://schemas.microsoft.com/office/drawing/2014/main" id="{61C1DDAE-7703-E245-8145-1CF7020C587F}"/>
                </a:ext>
              </a:extLst>
            </p:cNvPr>
            <p:cNvSpPr txBox="1">
              <a:spLocks/>
            </p:cNvSpPr>
            <p:nvPr/>
          </p:nvSpPr>
          <p:spPr>
            <a:xfrm>
              <a:off x="4679466" y="6113778"/>
              <a:ext cx="1189319" cy="14972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J. Lessard</a:t>
              </a:r>
            </a:p>
          </p:txBody>
        </p:sp>
      </p:grpSp>
      <p:pic>
        <p:nvPicPr>
          <p:cNvPr id="20" name="Graphic 19" descr="Wave with solid fill">
            <a:extLst>
              <a:ext uri="{FF2B5EF4-FFF2-40B4-BE49-F238E27FC236}">
                <a16:creationId xmlns:a16="http://schemas.microsoft.com/office/drawing/2014/main" id="{55CF1DD8-FE08-134E-99EC-3CEE4FBBFD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056522" y="1052047"/>
            <a:ext cx="914400" cy="914400"/>
          </a:xfrm>
          <a:prstGeom prst="rect">
            <a:avLst/>
          </a:prstGeom>
        </p:spPr>
      </p:pic>
      <p:grpSp>
        <p:nvGrpSpPr>
          <p:cNvPr id="7" name="Group 6">
            <a:extLst>
              <a:ext uri="{FF2B5EF4-FFF2-40B4-BE49-F238E27FC236}">
                <a16:creationId xmlns:a16="http://schemas.microsoft.com/office/drawing/2014/main" id="{2F8E0ECD-F39B-9F43-9534-3E007D1E5706}"/>
              </a:ext>
            </a:extLst>
          </p:cNvPr>
          <p:cNvGrpSpPr/>
          <p:nvPr/>
        </p:nvGrpSpPr>
        <p:grpSpPr>
          <a:xfrm>
            <a:off x="7846430" y="2209825"/>
            <a:ext cx="2802117" cy="3238744"/>
            <a:chOff x="7846430" y="2209825"/>
            <a:chExt cx="2802117" cy="3238744"/>
          </a:xfrm>
        </p:grpSpPr>
        <p:pic>
          <p:nvPicPr>
            <p:cNvPr id="8" name="Picture 7" descr="A person in a red shirt and sunglasses on a boat&#10;&#10;Description automatically generated with low confidence">
              <a:extLst>
                <a:ext uri="{FF2B5EF4-FFF2-40B4-BE49-F238E27FC236}">
                  <a16:creationId xmlns:a16="http://schemas.microsoft.com/office/drawing/2014/main" id="{578CEE7C-85BF-0340-9103-F42AAA8CB9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430" y="2209825"/>
              <a:ext cx="2755937" cy="3183328"/>
            </a:xfrm>
            <a:prstGeom prst="rect">
              <a:avLst/>
            </a:prstGeom>
            <a:effectLst>
              <a:outerShdw blurRad="50800" dist="38100" dir="2700000" algn="tl" rotWithShape="0">
                <a:prstClr val="black">
                  <a:alpha val="40000"/>
                </a:prstClr>
              </a:outerShdw>
            </a:effectLst>
          </p:spPr>
        </p:pic>
        <p:sp>
          <p:nvSpPr>
            <p:cNvPr id="23" name="Text Placeholder 4">
              <a:extLst>
                <a:ext uri="{FF2B5EF4-FFF2-40B4-BE49-F238E27FC236}">
                  <a16:creationId xmlns:a16="http://schemas.microsoft.com/office/drawing/2014/main" id="{00314171-F8FC-844C-BB93-E72386A19CBC}"/>
                </a:ext>
              </a:extLst>
            </p:cNvPr>
            <p:cNvSpPr txBox="1">
              <a:spLocks/>
            </p:cNvSpPr>
            <p:nvPr/>
          </p:nvSpPr>
          <p:spPr>
            <a:xfrm>
              <a:off x="7892611" y="5174249"/>
              <a:ext cx="2755936"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 LaGuardia</a:t>
              </a:r>
            </a:p>
          </p:txBody>
        </p:sp>
      </p:grpSp>
    </p:spTree>
    <p:extLst>
      <p:ext uri="{BB962C8B-B14F-4D97-AF65-F5344CB8AC3E}">
        <p14:creationId xmlns:p14="http://schemas.microsoft.com/office/powerpoint/2010/main" val="420919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11" grpId="0"/>
      <p:bldP spid="12"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A picture containing diagram&#10;&#10;Description automatically generated">
            <a:extLst>
              <a:ext uri="{FF2B5EF4-FFF2-40B4-BE49-F238E27FC236}">
                <a16:creationId xmlns:a16="http://schemas.microsoft.com/office/drawing/2014/main" id="{14F2C2F1-6705-46DE-9C87-9C3096459A91}"/>
              </a:ext>
            </a:extLst>
          </p:cNvPr>
          <p:cNvPicPr>
            <a:picLocks noChangeAspect="1"/>
          </p:cNvPicPr>
          <p:nvPr/>
        </p:nvPicPr>
        <p:blipFill>
          <a:blip r:embed="rId3"/>
          <a:stretch>
            <a:fillRect/>
          </a:stretch>
        </p:blipFill>
        <p:spPr>
          <a:xfrm>
            <a:off x="2225" y="1100924"/>
            <a:ext cx="7732354" cy="5000997"/>
          </a:xfrm>
          <a:prstGeom prst="rect">
            <a:avLst/>
          </a:prstGeom>
        </p:spPr>
      </p:pic>
      <p:sp>
        <p:nvSpPr>
          <p:cNvPr id="2" name="Title 1">
            <a:extLst>
              <a:ext uri="{FF2B5EF4-FFF2-40B4-BE49-F238E27FC236}">
                <a16:creationId xmlns:a16="http://schemas.microsoft.com/office/drawing/2014/main" id="{EF928782-1BAF-C54A-A860-D58C09B731EE}"/>
              </a:ext>
            </a:extLst>
          </p:cNvPr>
          <p:cNvSpPr txBox="1">
            <a:spLocks/>
          </p:cNvSpPr>
          <p:nvPr/>
        </p:nvSpPr>
        <p:spPr>
          <a:xfrm>
            <a:off x="222738" y="272563"/>
            <a:ext cx="6069574"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Study Area and Period</a:t>
            </a:r>
          </a:p>
        </p:txBody>
      </p:sp>
      <p:sp>
        <p:nvSpPr>
          <p:cNvPr id="5" name="Google Shape;143;p3">
            <a:extLst>
              <a:ext uri="{FF2B5EF4-FFF2-40B4-BE49-F238E27FC236}">
                <a16:creationId xmlns:a16="http://schemas.microsoft.com/office/drawing/2014/main" id="{C9234414-EE2B-234A-ACC6-A8015D7DDAC4}"/>
              </a:ext>
            </a:extLst>
          </p:cNvPr>
          <p:cNvSpPr txBox="1"/>
          <p:nvPr/>
        </p:nvSpPr>
        <p:spPr>
          <a:xfrm>
            <a:off x="7393955" y="4066212"/>
            <a:ext cx="4902956" cy="1677048"/>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dirty="0">
                <a:solidFill>
                  <a:srgbClr val="55A976"/>
                </a:solidFill>
                <a:latin typeface="Century Gothic"/>
                <a:ea typeface="Century Gothic"/>
                <a:cs typeface="Century Gothic"/>
                <a:sym typeface="Century Gothic"/>
              </a:rPr>
              <a:t>Study Period:</a:t>
            </a:r>
            <a:endParaRPr lang="en-US" sz="2600" b="1" dirty="0">
              <a:solidFill>
                <a:schemeClr val="tx1">
                  <a:lumMod val="75000"/>
                  <a:lumOff val="25000"/>
                </a:schemeClr>
              </a:solidFill>
              <a:latin typeface="Century Gothic"/>
              <a:ea typeface="Century Gothic"/>
              <a:cs typeface="Century Gothic"/>
              <a:sym typeface="Century Gothic"/>
            </a:endParaRPr>
          </a:p>
          <a:p>
            <a:pPr marL="457200" indent="-457200">
              <a:buClr>
                <a:srgbClr val="66A478"/>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sym typeface="Century Gothic"/>
              </a:rPr>
              <a:t>September-November</a:t>
            </a:r>
          </a:p>
          <a:p>
            <a:pPr marL="457200" indent="-457200">
              <a:buClr>
                <a:srgbClr val="66A478"/>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sym typeface="Century Gothic"/>
              </a:rPr>
              <a:t>2013-2020</a:t>
            </a:r>
          </a:p>
        </p:txBody>
      </p:sp>
      <p:sp>
        <p:nvSpPr>
          <p:cNvPr id="6" name="Google Shape;143;p3">
            <a:extLst>
              <a:ext uri="{FF2B5EF4-FFF2-40B4-BE49-F238E27FC236}">
                <a16:creationId xmlns:a16="http://schemas.microsoft.com/office/drawing/2014/main" id="{18AC4324-53BC-7A49-B2C6-464E71C1281C}"/>
              </a:ext>
            </a:extLst>
          </p:cNvPr>
          <p:cNvSpPr txBox="1"/>
          <p:nvPr/>
        </p:nvSpPr>
        <p:spPr>
          <a:xfrm>
            <a:off x="7393955" y="1810518"/>
            <a:ext cx="4902956" cy="1677048"/>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dirty="0">
                <a:solidFill>
                  <a:srgbClr val="55A976"/>
                </a:solidFill>
                <a:latin typeface="Century Gothic"/>
                <a:ea typeface="Century Gothic"/>
                <a:cs typeface="Century Gothic"/>
                <a:sym typeface="Century Gothic"/>
              </a:rPr>
              <a:t>Study Area:</a:t>
            </a:r>
            <a:endParaRPr lang="en-US" sz="2600" b="1" dirty="0">
              <a:solidFill>
                <a:schemeClr val="tx1">
                  <a:lumMod val="75000"/>
                  <a:lumOff val="25000"/>
                </a:schemeClr>
              </a:solidFill>
              <a:latin typeface="Century Gothic"/>
              <a:ea typeface="Century Gothic"/>
              <a:cs typeface="Century Gothic"/>
              <a:sym typeface="Century Gothic"/>
            </a:endParaRPr>
          </a:p>
          <a:p>
            <a:pPr marL="457200" indent="-457200">
              <a:buClr>
                <a:srgbClr val="66A478"/>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sym typeface="Century Gothic"/>
              </a:rPr>
              <a:t>Western Montana</a:t>
            </a:r>
          </a:p>
          <a:p>
            <a:pPr marL="457200" indent="-457200">
              <a:buClr>
                <a:srgbClr val="66A478"/>
              </a:buClr>
              <a:buSzPts val="2800"/>
              <a:buFont typeface="Arial" panose="020B0604020202020204" pitchFamily="34" charset="0"/>
              <a:buChar char="•"/>
            </a:pPr>
            <a:r>
              <a:rPr lang="en-US" sz="2600" dirty="0">
                <a:solidFill>
                  <a:schemeClr val="tx1">
                    <a:lumMod val="75000"/>
                    <a:lumOff val="25000"/>
                  </a:schemeClr>
                </a:solidFill>
                <a:latin typeface="Century Gothic"/>
                <a:ea typeface="Century Gothic"/>
                <a:cs typeface="Century Gothic"/>
                <a:sym typeface="Century Gothic"/>
              </a:rPr>
              <a:t>200 km</a:t>
            </a:r>
            <a:r>
              <a:rPr lang="en-US" sz="2600" baseline="30000" dirty="0">
                <a:solidFill>
                  <a:schemeClr val="tx1">
                    <a:lumMod val="75000"/>
                    <a:lumOff val="25000"/>
                  </a:schemeClr>
                </a:solidFill>
                <a:latin typeface="Century Gothic"/>
                <a:ea typeface="Century Gothic"/>
                <a:cs typeface="Century Gothic"/>
                <a:sym typeface="Century Gothic"/>
              </a:rPr>
              <a:t>2</a:t>
            </a:r>
            <a:r>
              <a:rPr lang="en-US" sz="2600" dirty="0">
                <a:solidFill>
                  <a:schemeClr val="tx1">
                    <a:lumMod val="75000"/>
                    <a:lumOff val="25000"/>
                  </a:schemeClr>
                </a:solidFill>
                <a:latin typeface="Century Gothic"/>
                <a:ea typeface="Century Gothic"/>
                <a:cs typeface="Century Gothic"/>
                <a:sym typeface="Century Gothic"/>
              </a:rPr>
              <a:t> region centered around Missoula, MT</a:t>
            </a:r>
          </a:p>
        </p:txBody>
      </p:sp>
      <p:sp>
        <p:nvSpPr>
          <p:cNvPr id="29" name="TextBox 28">
            <a:extLst>
              <a:ext uri="{FF2B5EF4-FFF2-40B4-BE49-F238E27FC236}">
                <a16:creationId xmlns:a16="http://schemas.microsoft.com/office/drawing/2014/main" id="{D5B1F085-4C91-594A-89D1-95A6D56B11BC}"/>
              </a:ext>
            </a:extLst>
          </p:cNvPr>
          <p:cNvSpPr txBox="1"/>
          <p:nvPr/>
        </p:nvSpPr>
        <p:spPr>
          <a:xfrm>
            <a:off x="2277209" y="3149257"/>
            <a:ext cx="916367" cy="307777"/>
          </a:xfrm>
          <a:prstGeom prst="rect">
            <a:avLst/>
          </a:prstGeom>
          <a:noFill/>
        </p:spPr>
        <p:txBody>
          <a:bodyPr wrap="square" lIns="91440" tIns="45720" rIns="91440" bIns="45720" rtlCol="0" anchor="t">
            <a:spAutoFit/>
          </a:bodyPr>
          <a:lstStyle/>
          <a:p>
            <a:r>
              <a:rPr lang="en-US" sz="1400" dirty="0">
                <a:latin typeface="Century Gothic"/>
              </a:rPr>
              <a:t>Missoula</a:t>
            </a:r>
          </a:p>
        </p:txBody>
      </p:sp>
      <p:sp>
        <p:nvSpPr>
          <p:cNvPr id="35" name="TextBox 34">
            <a:extLst>
              <a:ext uri="{FF2B5EF4-FFF2-40B4-BE49-F238E27FC236}">
                <a16:creationId xmlns:a16="http://schemas.microsoft.com/office/drawing/2014/main" id="{6EB6346A-9D19-1E41-A579-AE10596CAE4A}"/>
              </a:ext>
            </a:extLst>
          </p:cNvPr>
          <p:cNvSpPr txBox="1"/>
          <p:nvPr/>
        </p:nvSpPr>
        <p:spPr>
          <a:xfrm>
            <a:off x="645255" y="5307352"/>
            <a:ext cx="23853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36" name="TextBox 35">
            <a:extLst>
              <a:ext uri="{FF2B5EF4-FFF2-40B4-BE49-F238E27FC236}">
                <a16:creationId xmlns:a16="http://schemas.microsoft.com/office/drawing/2014/main" id="{CAF16577-1324-0844-84B3-92987B178704}"/>
              </a:ext>
            </a:extLst>
          </p:cNvPr>
          <p:cNvSpPr txBox="1"/>
          <p:nvPr/>
        </p:nvSpPr>
        <p:spPr>
          <a:xfrm>
            <a:off x="4073403" y="5307352"/>
            <a:ext cx="83996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a:t>
            </a:r>
            <a:r>
              <a:rPr lang="en-US" sz="1200" dirty="0">
                <a:solidFill>
                  <a:schemeClr val="tx1">
                    <a:lumMod val="75000"/>
                    <a:lumOff val="25000"/>
                  </a:schemeClr>
                </a:solidFill>
                <a:latin typeface="Century Gothic" panose="020B0502020202020204" pitchFamily="34" charset="0"/>
              </a:rPr>
              <a:t> </a:t>
            </a:r>
            <a:r>
              <a:rPr lang="en-US" sz="1400" dirty="0">
                <a:solidFill>
                  <a:schemeClr val="tx1">
                    <a:lumMod val="75000"/>
                    <a:lumOff val="25000"/>
                  </a:schemeClr>
                </a:solidFill>
                <a:latin typeface="Century Gothic" panose="020B0502020202020204" pitchFamily="34" charset="0"/>
              </a:rPr>
              <a:t>km</a:t>
            </a:r>
          </a:p>
        </p:txBody>
      </p:sp>
      <p:sp>
        <p:nvSpPr>
          <p:cNvPr id="37" name="TextBox 36">
            <a:extLst>
              <a:ext uri="{FF2B5EF4-FFF2-40B4-BE49-F238E27FC236}">
                <a16:creationId xmlns:a16="http://schemas.microsoft.com/office/drawing/2014/main" id="{61FCA1FE-3B86-3440-9BA2-337549459F2F}"/>
              </a:ext>
            </a:extLst>
          </p:cNvPr>
          <p:cNvSpPr txBox="1"/>
          <p:nvPr/>
        </p:nvSpPr>
        <p:spPr>
          <a:xfrm>
            <a:off x="2309067" y="5307352"/>
            <a:ext cx="52255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100</a:t>
            </a:r>
          </a:p>
        </p:txBody>
      </p:sp>
      <p:sp>
        <p:nvSpPr>
          <p:cNvPr id="10" name="TextBox 9">
            <a:extLst>
              <a:ext uri="{FF2B5EF4-FFF2-40B4-BE49-F238E27FC236}">
                <a16:creationId xmlns:a16="http://schemas.microsoft.com/office/drawing/2014/main" id="{B093640C-8B64-486E-8F65-387D69240599}"/>
              </a:ext>
            </a:extLst>
          </p:cNvPr>
          <p:cNvSpPr txBox="1"/>
          <p:nvPr/>
        </p:nvSpPr>
        <p:spPr>
          <a:xfrm>
            <a:off x="4545592" y="15707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Study Area Boundary</a:t>
            </a:r>
          </a:p>
        </p:txBody>
      </p:sp>
      <p:sp>
        <p:nvSpPr>
          <p:cNvPr id="12" name="TextBox 11">
            <a:extLst>
              <a:ext uri="{FF2B5EF4-FFF2-40B4-BE49-F238E27FC236}">
                <a16:creationId xmlns:a16="http://schemas.microsoft.com/office/drawing/2014/main" id="{B49A6EE5-C108-4F2E-8BEA-4C5154ED44E8}"/>
              </a:ext>
            </a:extLst>
          </p:cNvPr>
          <p:cNvSpPr txBox="1"/>
          <p:nvPr/>
        </p:nvSpPr>
        <p:spPr>
          <a:xfrm>
            <a:off x="4906209" y="5156501"/>
            <a:ext cx="292674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lumMod val="75000"/>
                    <a:lumOff val="25000"/>
                  </a:schemeClr>
                </a:solidFill>
                <a:latin typeface="Century Gothic" panose="020B0502020202020204" pitchFamily="34" charset="0"/>
              </a:rPr>
              <a:t>Spatial Reference</a:t>
            </a:r>
            <a:endParaRPr lang="en-US" sz="800" dirty="0">
              <a:solidFill>
                <a:schemeClr val="tx1">
                  <a:lumMod val="75000"/>
                  <a:lumOff val="25000"/>
                </a:schemeClr>
              </a:solidFill>
              <a:latin typeface="Century Gothic" panose="020B0502020202020204" pitchFamily="34" charset="0"/>
              <a:cs typeface="Calibri"/>
            </a:endParaRPr>
          </a:p>
          <a:p>
            <a:r>
              <a:rPr lang="en-US" sz="800" dirty="0">
                <a:solidFill>
                  <a:schemeClr val="tx1">
                    <a:lumMod val="75000"/>
                    <a:lumOff val="25000"/>
                  </a:schemeClr>
                </a:solidFill>
                <a:latin typeface="Century Gothic" panose="020B0502020202020204" pitchFamily="34" charset="0"/>
                <a:cs typeface="Calibri"/>
              </a:rPr>
              <a:t>Name: 1984 Web Mercator Auxiliary Sphere</a:t>
            </a:r>
          </a:p>
          <a:p>
            <a:r>
              <a:rPr lang="en-US" sz="800" dirty="0">
                <a:solidFill>
                  <a:schemeClr val="tx1">
                    <a:lumMod val="75000"/>
                    <a:lumOff val="25000"/>
                  </a:schemeClr>
                </a:solidFill>
                <a:latin typeface="Century Gothic" panose="020B0502020202020204" pitchFamily="34" charset="0"/>
                <a:cs typeface="Calibri"/>
              </a:rPr>
              <a:t>PCS: 1984 Web Mercator Auxiliary Sphere</a:t>
            </a:r>
            <a:endParaRPr lang="en-US" sz="800" dirty="0">
              <a:solidFill>
                <a:schemeClr val="tx1">
                  <a:lumMod val="75000"/>
                  <a:lumOff val="25000"/>
                </a:schemeClr>
              </a:solidFill>
              <a:latin typeface="Century Gothic" panose="020B0502020202020204" pitchFamily="34" charset="0"/>
              <a:ea typeface="+mn-lt"/>
              <a:cs typeface="+mn-lt"/>
            </a:endParaRPr>
          </a:p>
          <a:p>
            <a:endParaRPr lang="en-US" sz="800" dirty="0">
              <a:latin typeface="Century Gothic"/>
              <a:cs typeface="Calibri"/>
            </a:endParaRPr>
          </a:p>
          <a:p>
            <a:endParaRPr lang="en-US" dirty="0">
              <a:cs typeface="Calibri"/>
            </a:endParaRPr>
          </a:p>
        </p:txBody>
      </p:sp>
      <p:pic>
        <p:nvPicPr>
          <p:cNvPr id="13" name="Picture 4" descr="A close up of a building&#10;&#10;Description automatically generated">
            <a:extLst>
              <a:ext uri="{FF2B5EF4-FFF2-40B4-BE49-F238E27FC236}">
                <a16:creationId xmlns:a16="http://schemas.microsoft.com/office/drawing/2014/main" id="{CC61238D-BD6A-D146-B1DF-449F7DB6ED8D}"/>
              </a:ext>
            </a:extLst>
          </p:cNvPr>
          <p:cNvPicPr>
            <a:picLocks noChangeAspect="1"/>
          </p:cNvPicPr>
          <p:nvPr/>
        </p:nvPicPr>
        <p:blipFill>
          <a:blip r:embed="rId4"/>
          <a:stretch>
            <a:fillRect/>
          </a:stretch>
        </p:blipFill>
        <p:spPr>
          <a:xfrm>
            <a:off x="332613" y="1468804"/>
            <a:ext cx="312642" cy="307777"/>
          </a:xfrm>
          <a:prstGeom prst="rect">
            <a:avLst/>
          </a:prstGeom>
        </p:spPr>
      </p:pic>
      <p:pic>
        <p:nvPicPr>
          <p:cNvPr id="3" name="Picture 3" descr="Diagram, schematic&#10;&#10;Description automatically generated">
            <a:extLst>
              <a:ext uri="{FF2B5EF4-FFF2-40B4-BE49-F238E27FC236}">
                <a16:creationId xmlns:a16="http://schemas.microsoft.com/office/drawing/2014/main" id="{16C6AFFF-E16B-4C19-9641-CCB2702BB19C}"/>
              </a:ext>
            </a:extLst>
          </p:cNvPr>
          <p:cNvPicPr>
            <a:picLocks noChangeAspect="1"/>
          </p:cNvPicPr>
          <p:nvPr/>
        </p:nvPicPr>
        <p:blipFill rotWithShape="1">
          <a:blip r:embed="rId5"/>
          <a:srcRect l="59782" t="16451" r="9152" b="50000"/>
          <a:stretch/>
        </p:blipFill>
        <p:spPr>
          <a:xfrm>
            <a:off x="4585253" y="1938521"/>
            <a:ext cx="2454092" cy="1716130"/>
          </a:xfrm>
          <a:prstGeom prst="rect">
            <a:avLst/>
          </a:prstGeom>
        </p:spPr>
      </p:pic>
      <p:sp>
        <p:nvSpPr>
          <p:cNvPr id="4" name="TextBox 3">
            <a:extLst>
              <a:ext uri="{FF2B5EF4-FFF2-40B4-BE49-F238E27FC236}">
                <a16:creationId xmlns:a16="http://schemas.microsoft.com/office/drawing/2014/main" id="{3EF5344D-B74F-DD4E-87A7-DE5B1B95B31C}"/>
              </a:ext>
            </a:extLst>
          </p:cNvPr>
          <p:cNvSpPr txBox="1"/>
          <p:nvPr/>
        </p:nvSpPr>
        <p:spPr>
          <a:xfrm>
            <a:off x="302728" y="1760643"/>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Tree>
    <p:extLst>
      <p:ext uri="{BB962C8B-B14F-4D97-AF65-F5344CB8AC3E}">
        <p14:creationId xmlns:p14="http://schemas.microsoft.com/office/powerpoint/2010/main" val="13174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86F4-D01E-7A41-A61C-4C63F62CA61F}"/>
              </a:ext>
            </a:extLst>
          </p:cNvPr>
          <p:cNvSpPr txBox="1">
            <a:spLocks/>
          </p:cNvSpPr>
          <p:nvPr/>
        </p:nvSpPr>
        <p:spPr>
          <a:xfrm>
            <a:off x="222738" y="272563"/>
            <a:ext cx="4783015"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Project Objectives</a:t>
            </a:r>
          </a:p>
        </p:txBody>
      </p:sp>
      <p:sp>
        <p:nvSpPr>
          <p:cNvPr id="3" name="Oval 2">
            <a:extLst>
              <a:ext uri="{FF2B5EF4-FFF2-40B4-BE49-F238E27FC236}">
                <a16:creationId xmlns:a16="http://schemas.microsoft.com/office/drawing/2014/main" id="{02DBBBFE-775D-CB4D-BA14-F2A252553E31}"/>
              </a:ext>
            </a:extLst>
          </p:cNvPr>
          <p:cNvSpPr/>
          <p:nvPr/>
        </p:nvSpPr>
        <p:spPr>
          <a:xfrm>
            <a:off x="783735" y="1167129"/>
            <a:ext cx="3017520" cy="3018016"/>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93A1D47-7278-6144-95D0-09BBC1AAD713}"/>
              </a:ext>
            </a:extLst>
          </p:cNvPr>
          <p:cNvSpPr/>
          <p:nvPr/>
        </p:nvSpPr>
        <p:spPr>
          <a:xfrm>
            <a:off x="4587240" y="1167129"/>
            <a:ext cx="3017520" cy="3018016"/>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E5AC516-7E13-B341-8514-FCD5575582EC}"/>
              </a:ext>
            </a:extLst>
          </p:cNvPr>
          <p:cNvSpPr/>
          <p:nvPr/>
        </p:nvSpPr>
        <p:spPr>
          <a:xfrm>
            <a:off x="8390745" y="1167129"/>
            <a:ext cx="3017520" cy="3018016"/>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9570D93-ABFF-0F4C-B9EE-6EDD5AB24EB2}"/>
              </a:ext>
            </a:extLst>
          </p:cNvPr>
          <p:cNvSpPr/>
          <p:nvPr/>
        </p:nvSpPr>
        <p:spPr>
          <a:xfrm>
            <a:off x="979561" y="4329910"/>
            <a:ext cx="2625868" cy="1446550"/>
          </a:xfrm>
          <a:prstGeom prst="rect">
            <a:avLst/>
          </a:prstGeom>
        </p:spPr>
        <p:txBody>
          <a:bodyPr wrap="square">
            <a:spAutoFit/>
          </a:bodyPr>
          <a:lstStyle/>
          <a:p>
            <a:pPr algn="ctr">
              <a:buClr>
                <a:srgbClr val="3F4268"/>
              </a:buClr>
              <a:buSzPts val="2800"/>
            </a:pPr>
            <a:r>
              <a:rPr lang="en-US" sz="2200" b="1" dirty="0">
                <a:solidFill>
                  <a:schemeClr val="tx1">
                    <a:lumMod val="75000"/>
                    <a:lumOff val="25000"/>
                  </a:schemeClr>
                </a:solidFill>
                <a:latin typeface="Century Gothic"/>
                <a:ea typeface="Century Gothic"/>
                <a:cs typeface="Century Gothic"/>
              </a:rPr>
              <a:t>1. Create habitat suitability models for mink and otter for 2013-2020</a:t>
            </a:r>
          </a:p>
        </p:txBody>
      </p:sp>
      <p:sp>
        <p:nvSpPr>
          <p:cNvPr id="8" name="Rectangle 7">
            <a:extLst>
              <a:ext uri="{FF2B5EF4-FFF2-40B4-BE49-F238E27FC236}">
                <a16:creationId xmlns:a16="http://schemas.microsoft.com/office/drawing/2014/main" id="{4E4C5631-D4D0-094F-9682-FE4029CF81EE}"/>
              </a:ext>
            </a:extLst>
          </p:cNvPr>
          <p:cNvSpPr/>
          <p:nvPr/>
        </p:nvSpPr>
        <p:spPr>
          <a:xfrm>
            <a:off x="8586571" y="4329910"/>
            <a:ext cx="2625868" cy="1107996"/>
          </a:xfrm>
          <a:prstGeom prst="rect">
            <a:avLst/>
          </a:prstGeom>
        </p:spPr>
        <p:txBody>
          <a:bodyPr wrap="square">
            <a:spAutoFit/>
          </a:bodyPr>
          <a:lstStyle/>
          <a:p>
            <a:pPr algn="ctr">
              <a:buClr>
                <a:srgbClr val="3F4268"/>
              </a:buClr>
              <a:buSzPts val="2800"/>
            </a:pPr>
            <a:r>
              <a:rPr lang="en-US" sz="2200" b="1" dirty="0">
                <a:solidFill>
                  <a:schemeClr val="tx1">
                    <a:lumMod val="75000"/>
                    <a:lumOff val="25000"/>
                  </a:schemeClr>
                </a:solidFill>
                <a:latin typeface="Century Gothic"/>
                <a:ea typeface="Century Gothic"/>
                <a:cs typeface="Century Gothic"/>
              </a:rPr>
              <a:t>3. Produce maps of suggested survey areas</a:t>
            </a:r>
          </a:p>
        </p:txBody>
      </p:sp>
      <p:sp>
        <p:nvSpPr>
          <p:cNvPr id="9" name="Rectangle 8">
            <a:extLst>
              <a:ext uri="{FF2B5EF4-FFF2-40B4-BE49-F238E27FC236}">
                <a16:creationId xmlns:a16="http://schemas.microsoft.com/office/drawing/2014/main" id="{5F4C2643-D90C-784F-A7A8-3451D607686D}"/>
              </a:ext>
            </a:extLst>
          </p:cNvPr>
          <p:cNvSpPr/>
          <p:nvPr/>
        </p:nvSpPr>
        <p:spPr>
          <a:xfrm>
            <a:off x="4783066" y="4329910"/>
            <a:ext cx="2625868" cy="1785104"/>
          </a:xfrm>
          <a:prstGeom prst="rect">
            <a:avLst/>
          </a:prstGeom>
        </p:spPr>
        <p:txBody>
          <a:bodyPr wrap="square">
            <a:spAutoFit/>
          </a:bodyPr>
          <a:lstStyle/>
          <a:p>
            <a:pPr algn="ctr">
              <a:buClr>
                <a:srgbClr val="3F4268"/>
              </a:buClr>
              <a:buSzPts val="2800"/>
            </a:pPr>
            <a:r>
              <a:rPr lang="en-US" sz="2200" b="1" dirty="0">
                <a:solidFill>
                  <a:schemeClr val="tx1">
                    <a:lumMod val="75000"/>
                    <a:lumOff val="25000"/>
                  </a:schemeClr>
                </a:solidFill>
                <a:latin typeface="Century Gothic"/>
                <a:ea typeface="Century Gothic"/>
                <a:cs typeface="Century Gothic"/>
              </a:rPr>
              <a:t>2. Generate habitat suitability models for mink and otter projected to 2040</a:t>
            </a:r>
          </a:p>
        </p:txBody>
      </p:sp>
      <p:pic>
        <p:nvPicPr>
          <p:cNvPr id="10" name="Graphic 7" descr="Share">
            <a:extLst>
              <a:ext uri="{FF2B5EF4-FFF2-40B4-BE49-F238E27FC236}">
                <a16:creationId xmlns:a16="http://schemas.microsoft.com/office/drawing/2014/main" id="{91EA3960-F5C1-CA4F-9C88-4817D4351260}"/>
              </a:ext>
            </a:extLst>
          </p:cNvPr>
          <p:cNvPicPr>
            <a:picLocks/>
          </p:cNvPicPr>
          <p:nvPr/>
        </p:nvPicPr>
        <p:blipFill>
          <a:blip r:embed="rId3">
            <a:extLst>
              <a:ext uri="{96DAC541-7B7A-43D3-8B79-37D633B846F1}">
                <asvg:svgBlip xmlns:asvg="http://schemas.microsoft.com/office/drawing/2016/SVG/main" xmlns="" r:embed="rId4"/>
              </a:ext>
            </a:extLst>
          </a:blip>
          <a:stretch>
            <a:fillRect/>
          </a:stretch>
        </p:blipFill>
        <p:spPr>
          <a:xfrm>
            <a:off x="5158740" y="1738877"/>
            <a:ext cx="1874520" cy="1874520"/>
          </a:xfrm>
          <a:prstGeom prst="rect">
            <a:avLst/>
          </a:prstGeom>
        </p:spPr>
      </p:pic>
      <p:pic>
        <p:nvPicPr>
          <p:cNvPr id="11" name="Graphic 7" descr="Road with solid fill">
            <a:extLst>
              <a:ext uri="{FF2B5EF4-FFF2-40B4-BE49-F238E27FC236}">
                <a16:creationId xmlns:a16="http://schemas.microsoft.com/office/drawing/2014/main" id="{AC525195-4F59-D64A-BAC2-B00AAA18F9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1349373" y="1738877"/>
            <a:ext cx="1874520" cy="1874520"/>
          </a:xfrm>
          <a:prstGeom prst="rect">
            <a:avLst/>
          </a:prstGeom>
        </p:spPr>
      </p:pic>
      <p:pic>
        <p:nvPicPr>
          <p:cNvPr id="12" name="Graphic 7" descr="Topography Map with solid fill">
            <a:extLst>
              <a:ext uri="{FF2B5EF4-FFF2-40B4-BE49-F238E27FC236}">
                <a16:creationId xmlns:a16="http://schemas.microsoft.com/office/drawing/2014/main" id="{CE67F7B0-7F45-7C44-A86E-5CC895289E11}"/>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a:off x="8968107" y="1738877"/>
            <a:ext cx="1874520" cy="1874520"/>
          </a:xfrm>
          <a:prstGeom prst="rect">
            <a:avLst/>
          </a:prstGeom>
        </p:spPr>
      </p:pic>
    </p:spTree>
    <p:extLst>
      <p:ext uri="{BB962C8B-B14F-4D97-AF65-F5344CB8AC3E}">
        <p14:creationId xmlns:p14="http://schemas.microsoft.com/office/powerpoint/2010/main" val="14285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FC55-4523-7D48-AD82-DD06E6386BAD}"/>
              </a:ext>
            </a:extLst>
          </p:cNvPr>
          <p:cNvSpPr txBox="1">
            <a:spLocks/>
          </p:cNvSpPr>
          <p:nvPr/>
        </p:nvSpPr>
        <p:spPr>
          <a:xfrm>
            <a:off x="222738" y="272563"/>
            <a:ext cx="752621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NASA Satellite/Sensors Used</a:t>
            </a:r>
          </a:p>
        </p:txBody>
      </p:sp>
      <p:pic>
        <p:nvPicPr>
          <p:cNvPr id="3" name="Picture 2" descr="A picture containing water, blue, table, sitting&#10;&#10;Description automatically generated">
            <a:extLst>
              <a:ext uri="{FF2B5EF4-FFF2-40B4-BE49-F238E27FC236}">
                <a16:creationId xmlns:a16="http://schemas.microsoft.com/office/drawing/2014/main" id="{EA96E730-97BF-F343-B38E-EA1C5D853A6A}"/>
              </a:ext>
            </a:extLst>
          </p:cNvPr>
          <p:cNvPicPr>
            <a:picLocks noChangeAspect="1"/>
          </p:cNvPicPr>
          <p:nvPr/>
        </p:nvPicPr>
        <p:blipFill rotWithShape="1">
          <a:blip r:embed="rId3"/>
          <a:srcRect l="10913" t="14473" r="12148"/>
          <a:stretch/>
        </p:blipFill>
        <p:spPr>
          <a:xfrm>
            <a:off x="0" y="1016413"/>
            <a:ext cx="12192000" cy="5920998"/>
          </a:xfrm>
          <a:prstGeom prst="rect">
            <a:avLst/>
          </a:prstGeom>
        </p:spPr>
      </p:pic>
      <p:pic>
        <p:nvPicPr>
          <p:cNvPr id="5" name="Picture 4" descr="A model of a space ship&#10;&#10;Description automatically generated with low confidence">
            <a:extLst>
              <a:ext uri="{FF2B5EF4-FFF2-40B4-BE49-F238E27FC236}">
                <a16:creationId xmlns:a16="http://schemas.microsoft.com/office/drawing/2014/main" id="{CE42DA2A-4B0B-1F4B-9798-071BEAEC6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66" y="1194357"/>
            <a:ext cx="2161377" cy="1766490"/>
          </a:xfrm>
          <a:prstGeom prst="rect">
            <a:avLst/>
          </a:prstGeom>
        </p:spPr>
      </p:pic>
      <p:grpSp>
        <p:nvGrpSpPr>
          <p:cNvPr id="4" name="Group 3">
            <a:extLst>
              <a:ext uri="{FF2B5EF4-FFF2-40B4-BE49-F238E27FC236}">
                <a16:creationId xmlns:a16="http://schemas.microsoft.com/office/drawing/2014/main" id="{C6F36769-B5B8-0945-AC41-F0059462BDA8}"/>
              </a:ext>
            </a:extLst>
          </p:cNvPr>
          <p:cNvGrpSpPr/>
          <p:nvPr/>
        </p:nvGrpSpPr>
        <p:grpSpPr>
          <a:xfrm>
            <a:off x="100851" y="3094825"/>
            <a:ext cx="2354102" cy="1722073"/>
            <a:chOff x="100851" y="3227826"/>
            <a:chExt cx="2354102" cy="1722073"/>
          </a:xfrm>
        </p:grpSpPr>
        <p:sp>
          <p:nvSpPr>
            <p:cNvPr id="6" name="Google Shape;568;p74">
              <a:extLst>
                <a:ext uri="{FF2B5EF4-FFF2-40B4-BE49-F238E27FC236}">
                  <a16:creationId xmlns:a16="http://schemas.microsoft.com/office/drawing/2014/main" id="{49322701-0053-CD48-8403-4276B9059A7E}"/>
                </a:ext>
              </a:extLst>
            </p:cNvPr>
            <p:cNvSpPr/>
            <p:nvPr/>
          </p:nvSpPr>
          <p:spPr>
            <a:xfrm>
              <a:off x="144354" y="3227826"/>
              <a:ext cx="2310599" cy="1515628"/>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 name="Google Shape;569;p74">
              <a:extLst>
                <a:ext uri="{FF2B5EF4-FFF2-40B4-BE49-F238E27FC236}">
                  <a16:creationId xmlns:a16="http://schemas.microsoft.com/office/drawing/2014/main" id="{A6173391-662D-7842-830F-780A905CB49F}"/>
                </a:ext>
              </a:extLst>
            </p:cNvPr>
            <p:cNvSpPr txBox="1"/>
            <p:nvPr/>
          </p:nvSpPr>
          <p:spPr>
            <a:xfrm>
              <a:off x="100851" y="3300014"/>
              <a:ext cx="2321347" cy="164988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Landsat 8</a:t>
              </a:r>
              <a:endParaRPr sz="2400" b="1" i="0" u="none" strike="noStrike" cap="none" dirty="0">
                <a:solidFill>
                  <a:schemeClr val="bg1"/>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Operational Land Imager</a:t>
              </a:r>
              <a:endParaRPr sz="1800" b="0" i="0" u="none" strike="noStrike" cap="none" dirty="0">
                <a:solidFill>
                  <a:srgbClr val="FFFFFF"/>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(2013-2020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pic>
        <p:nvPicPr>
          <p:cNvPr id="9" name="Picture 8" descr="A picture containing transport, satellite&#10;&#10;Description automatically generated">
            <a:extLst>
              <a:ext uri="{FF2B5EF4-FFF2-40B4-BE49-F238E27FC236}">
                <a16:creationId xmlns:a16="http://schemas.microsoft.com/office/drawing/2014/main" id="{FEA63A6F-CA1B-AB4B-963C-EF28945FC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581" y="2823639"/>
            <a:ext cx="2013381" cy="1515628"/>
          </a:xfrm>
          <a:prstGeom prst="rect">
            <a:avLst/>
          </a:prstGeom>
        </p:spPr>
      </p:pic>
      <p:grpSp>
        <p:nvGrpSpPr>
          <p:cNvPr id="8" name="Group 7">
            <a:extLst>
              <a:ext uri="{FF2B5EF4-FFF2-40B4-BE49-F238E27FC236}">
                <a16:creationId xmlns:a16="http://schemas.microsoft.com/office/drawing/2014/main" id="{56311871-2E33-1C41-988C-70657FEF87AF}"/>
              </a:ext>
            </a:extLst>
          </p:cNvPr>
          <p:cNvGrpSpPr/>
          <p:nvPr/>
        </p:nvGrpSpPr>
        <p:grpSpPr>
          <a:xfrm>
            <a:off x="2526778" y="4760321"/>
            <a:ext cx="2334978" cy="1715343"/>
            <a:chOff x="2526778" y="4993072"/>
            <a:chExt cx="2334978" cy="1715343"/>
          </a:xfrm>
        </p:grpSpPr>
        <p:sp>
          <p:nvSpPr>
            <p:cNvPr id="10" name="Google Shape;568;p74">
              <a:extLst>
                <a:ext uri="{FF2B5EF4-FFF2-40B4-BE49-F238E27FC236}">
                  <a16:creationId xmlns:a16="http://schemas.microsoft.com/office/drawing/2014/main" id="{16247BF4-D3A3-BF48-9AFE-75C0273BD586}"/>
                </a:ext>
              </a:extLst>
            </p:cNvPr>
            <p:cNvSpPr/>
            <p:nvPr/>
          </p:nvSpPr>
          <p:spPr>
            <a:xfrm>
              <a:off x="2551157" y="4993072"/>
              <a:ext cx="2310599" cy="1715343"/>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569;p74">
              <a:extLst>
                <a:ext uri="{FF2B5EF4-FFF2-40B4-BE49-F238E27FC236}">
                  <a16:creationId xmlns:a16="http://schemas.microsoft.com/office/drawing/2014/main" id="{D8061C20-12A1-324A-89BA-74E3EF084CF1}"/>
                </a:ext>
              </a:extLst>
            </p:cNvPr>
            <p:cNvSpPr txBox="1"/>
            <p:nvPr/>
          </p:nvSpPr>
          <p:spPr>
            <a:xfrm>
              <a:off x="2526778" y="5002663"/>
              <a:ext cx="2321347" cy="164988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Terra </a:t>
              </a:r>
            </a:p>
            <a:p>
              <a:pPr marL="0" marR="0" lvl="0" indent="0" algn="ctr" rtl="0">
                <a:lnSpc>
                  <a:spcPct val="100000"/>
                </a:lnSpc>
                <a:spcBef>
                  <a:spcPts val="0"/>
                </a:spcBef>
                <a:spcAft>
                  <a:spcPts val="0"/>
                </a:spcAft>
                <a:buClr>
                  <a:srgbClr val="000000"/>
                </a:buClr>
                <a:buSzPts val="2000"/>
                <a:buFont typeface="Arial"/>
                <a:buNone/>
              </a:pPr>
              <a:r>
                <a:rPr lang="en-US" dirty="0">
                  <a:solidFill>
                    <a:srgbClr val="FFFFFF"/>
                  </a:solidFill>
                  <a:latin typeface="Century Gothic"/>
                  <a:ea typeface="Century Gothic"/>
                  <a:cs typeface="Century Gothic"/>
                  <a:sym typeface="Century Gothic"/>
                </a:rPr>
                <a:t>Moderate Resolution Spectroradiometer</a:t>
              </a:r>
              <a:endParaRPr sz="1800" b="0" i="0" u="none" strike="noStrike" cap="none" dirty="0">
                <a:solidFill>
                  <a:srgbClr val="FFFFFF"/>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(2013-2020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pic>
        <p:nvPicPr>
          <p:cNvPr id="13" name="Picture 12" descr="A picture containing transport, indoor, satellite&#10;&#10;Description automatically generated">
            <a:extLst>
              <a:ext uri="{FF2B5EF4-FFF2-40B4-BE49-F238E27FC236}">
                <a16:creationId xmlns:a16="http://schemas.microsoft.com/office/drawing/2014/main" id="{672BFF44-8EDA-0143-A998-0E984E464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060" y="1127598"/>
            <a:ext cx="3027894" cy="1515629"/>
          </a:xfrm>
          <a:prstGeom prst="rect">
            <a:avLst/>
          </a:prstGeom>
        </p:spPr>
      </p:pic>
      <p:grpSp>
        <p:nvGrpSpPr>
          <p:cNvPr id="12" name="Group 11">
            <a:extLst>
              <a:ext uri="{FF2B5EF4-FFF2-40B4-BE49-F238E27FC236}">
                <a16:creationId xmlns:a16="http://schemas.microsoft.com/office/drawing/2014/main" id="{C56FC201-DD88-5449-9755-944C70E02B93}"/>
              </a:ext>
            </a:extLst>
          </p:cNvPr>
          <p:cNvGrpSpPr/>
          <p:nvPr/>
        </p:nvGrpSpPr>
        <p:grpSpPr>
          <a:xfrm>
            <a:off x="4957960" y="2767858"/>
            <a:ext cx="2310599" cy="1615000"/>
            <a:chOff x="4957960" y="2900858"/>
            <a:chExt cx="2310599" cy="1615000"/>
          </a:xfrm>
        </p:grpSpPr>
        <p:sp>
          <p:nvSpPr>
            <p:cNvPr id="14" name="Google Shape;568;p74">
              <a:extLst>
                <a:ext uri="{FF2B5EF4-FFF2-40B4-BE49-F238E27FC236}">
                  <a16:creationId xmlns:a16="http://schemas.microsoft.com/office/drawing/2014/main" id="{9C0B801C-7099-9D46-9A75-123377C81928}"/>
                </a:ext>
              </a:extLst>
            </p:cNvPr>
            <p:cNvSpPr/>
            <p:nvPr/>
          </p:nvSpPr>
          <p:spPr>
            <a:xfrm>
              <a:off x="4957960" y="2900858"/>
              <a:ext cx="2310599" cy="1615000"/>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 name="Google Shape;569;p74">
              <a:extLst>
                <a:ext uri="{FF2B5EF4-FFF2-40B4-BE49-F238E27FC236}">
                  <a16:creationId xmlns:a16="http://schemas.microsoft.com/office/drawing/2014/main" id="{7BFEFE48-72FE-E848-9055-E3FC411D1755}"/>
                </a:ext>
              </a:extLst>
            </p:cNvPr>
            <p:cNvSpPr txBox="1"/>
            <p:nvPr/>
          </p:nvSpPr>
          <p:spPr>
            <a:xfrm>
              <a:off x="5000083" y="2936443"/>
              <a:ext cx="2251603" cy="15358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Global Precipitation Measurement</a:t>
              </a:r>
              <a:endParaRPr sz="2400" b="1" i="0" u="none" strike="noStrike" cap="none" dirty="0">
                <a:solidFill>
                  <a:schemeClr val="bg1"/>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(2013-2020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pic>
        <p:nvPicPr>
          <p:cNvPr id="17" name="Picture 16" descr="A picture containing transport, aircraft&#10;&#10;Description automatically generated">
            <a:extLst>
              <a:ext uri="{FF2B5EF4-FFF2-40B4-BE49-F238E27FC236}">
                <a16:creationId xmlns:a16="http://schemas.microsoft.com/office/drawing/2014/main" id="{F17E476F-9E4A-FE40-A35C-BD4ED9EBFF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5742" y="1957950"/>
            <a:ext cx="2119638" cy="2342142"/>
          </a:xfrm>
          <a:prstGeom prst="rect">
            <a:avLst/>
          </a:prstGeom>
        </p:spPr>
      </p:pic>
      <p:grpSp>
        <p:nvGrpSpPr>
          <p:cNvPr id="16" name="Group 15">
            <a:extLst>
              <a:ext uri="{FF2B5EF4-FFF2-40B4-BE49-F238E27FC236}">
                <a16:creationId xmlns:a16="http://schemas.microsoft.com/office/drawing/2014/main" id="{200A8844-77D2-FB4C-99B0-8CC2E7499073}"/>
              </a:ext>
            </a:extLst>
          </p:cNvPr>
          <p:cNvGrpSpPr/>
          <p:nvPr/>
        </p:nvGrpSpPr>
        <p:grpSpPr>
          <a:xfrm>
            <a:off x="7366204" y="4708133"/>
            <a:ext cx="2321347" cy="1690354"/>
            <a:chOff x="7364763" y="5243000"/>
            <a:chExt cx="2321347" cy="1690354"/>
          </a:xfrm>
        </p:grpSpPr>
        <p:sp>
          <p:nvSpPr>
            <p:cNvPr id="18" name="Google Shape;568;p74">
              <a:extLst>
                <a:ext uri="{FF2B5EF4-FFF2-40B4-BE49-F238E27FC236}">
                  <a16:creationId xmlns:a16="http://schemas.microsoft.com/office/drawing/2014/main" id="{0C9E771C-ADC2-8243-9C9B-52359099B57E}"/>
                </a:ext>
              </a:extLst>
            </p:cNvPr>
            <p:cNvSpPr/>
            <p:nvPr/>
          </p:nvSpPr>
          <p:spPr>
            <a:xfrm>
              <a:off x="7364763" y="5243000"/>
              <a:ext cx="2310599" cy="1615000"/>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569;p74">
              <a:extLst>
                <a:ext uri="{FF2B5EF4-FFF2-40B4-BE49-F238E27FC236}">
                  <a16:creationId xmlns:a16="http://schemas.microsoft.com/office/drawing/2014/main" id="{1A318DD3-1947-D04F-9ECB-862437DFC699}"/>
                </a:ext>
              </a:extLst>
            </p:cNvPr>
            <p:cNvSpPr txBox="1"/>
            <p:nvPr/>
          </p:nvSpPr>
          <p:spPr>
            <a:xfrm>
              <a:off x="7364763" y="5283469"/>
              <a:ext cx="2321347" cy="164988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Shuttle Radar Topography Mission</a:t>
              </a:r>
              <a:endParaRPr sz="2400" b="1" i="0" u="none" strike="noStrike" cap="none" dirty="0">
                <a:solidFill>
                  <a:schemeClr val="bg1"/>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(2013-2020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pic>
        <p:nvPicPr>
          <p:cNvPr id="21" name="Picture 20" descr="Logo&#10;&#10;Description automatically generated with medium confidence">
            <a:extLst>
              <a:ext uri="{FF2B5EF4-FFF2-40B4-BE49-F238E27FC236}">
                <a16:creationId xmlns:a16="http://schemas.microsoft.com/office/drawing/2014/main" id="{C3D7404B-6BF5-1340-B464-7F4589EF2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4389" y="1127856"/>
            <a:ext cx="1554855" cy="2169565"/>
          </a:xfrm>
          <a:prstGeom prst="rect">
            <a:avLst/>
          </a:prstGeom>
        </p:spPr>
      </p:pic>
      <p:grpSp>
        <p:nvGrpSpPr>
          <p:cNvPr id="20" name="Group 19">
            <a:extLst>
              <a:ext uri="{FF2B5EF4-FFF2-40B4-BE49-F238E27FC236}">
                <a16:creationId xmlns:a16="http://schemas.microsoft.com/office/drawing/2014/main" id="{1CD7F865-7F36-ED49-BD56-7170EFCCE5EA}"/>
              </a:ext>
            </a:extLst>
          </p:cNvPr>
          <p:cNvGrpSpPr/>
          <p:nvPr/>
        </p:nvGrpSpPr>
        <p:grpSpPr>
          <a:xfrm>
            <a:off x="9771565" y="3536511"/>
            <a:ext cx="2335991" cy="1436829"/>
            <a:chOff x="9771565" y="3719387"/>
            <a:chExt cx="2335991" cy="1436829"/>
          </a:xfrm>
        </p:grpSpPr>
        <p:sp>
          <p:nvSpPr>
            <p:cNvPr id="22" name="Google Shape;568;p74">
              <a:extLst>
                <a:ext uri="{FF2B5EF4-FFF2-40B4-BE49-F238E27FC236}">
                  <a16:creationId xmlns:a16="http://schemas.microsoft.com/office/drawing/2014/main" id="{0AFCE1F1-1F04-0349-9394-A9DD65DA263D}"/>
                </a:ext>
              </a:extLst>
            </p:cNvPr>
            <p:cNvSpPr/>
            <p:nvPr/>
          </p:nvSpPr>
          <p:spPr>
            <a:xfrm>
              <a:off x="9771565" y="3719387"/>
              <a:ext cx="2310599" cy="1436829"/>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 name="Google Shape;569;p74">
              <a:extLst>
                <a:ext uri="{FF2B5EF4-FFF2-40B4-BE49-F238E27FC236}">
                  <a16:creationId xmlns:a16="http://schemas.microsoft.com/office/drawing/2014/main" id="{50182CF2-D215-5444-97C3-FB5CDED84A54}"/>
                </a:ext>
              </a:extLst>
            </p:cNvPr>
            <p:cNvSpPr txBox="1"/>
            <p:nvPr/>
          </p:nvSpPr>
          <p:spPr>
            <a:xfrm>
              <a:off x="9786209" y="3771449"/>
              <a:ext cx="2321347" cy="125435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Soil Moisture Active Passive</a:t>
              </a:r>
              <a:endParaRPr sz="2400" b="1" i="0" u="none" strike="noStrike" cap="none" dirty="0">
                <a:solidFill>
                  <a:schemeClr val="bg1"/>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(2015-2020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sp>
        <p:nvSpPr>
          <p:cNvPr id="24" name="Text Placeholder 4">
            <a:extLst>
              <a:ext uri="{FF2B5EF4-FFF2-40B4-BE49-F238E27FC236}">
                <a16:creationId xmlns:a16="http://schemas.microsoft.com/office/drawing/2014/main" id="{D93A51F9-A870-1B49-9281-364679980FCB}"/>
              </a:ext>
            </a:extLst>
          </p:cNvPr>
          <p:cNvSpPr txBox="1">
            <a:spLocks/>
          </p:cNvSpPr>
          <p:nvPr/>
        </p:nvSpPr>
        <p:spPr>
          <a:xfrm>
            <a:off x="8521503" y="6600457"/>
            <a:ext cx="3707604" cy="336954"/>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50" i="0" u="none" strike="noStrike" kern="1200" cap="none" spc="0" normalizeH="0" baseline="0" noProof="0" dirty="0">
                <a:ln>
                  <a:noFill/>
                </a:ln>
                <a:solidFill>
                  <a:schemeClr val="bg1"/>
                </a:solidFill>
                <a:effectLst/>
                <a:uLnTx/>
                <a:uFillTx/>
                <a:latin typeface="Century Gothic"/>
              </a:rPr>
              <a:t>Image credit: Google </a:t>
            </a:r>
            <a:r>
              <a:rPr lang="en-US" sz="1050" dirty="0">
                <a:solidFill>
                  <a:schemeClr val="bg1"/>
                </a:solidFill>
                <a:latin typeface="Century Gothic"/>
              </a:rPr>
              <a:t>Earth, NASA</a:t>
            </a:r>
            <a:endParaRPr kumimoji="0" lang="en-US" sz="105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1050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966E4-892B-E143-9E05-9245772D6474}"/>
              </a:ext>
            </a:extLst>
          </p:cNvPr>
          <p:cNvSpPr txBox="1">
            <a:spLocks/>
          </p:cNvSpPr>
          <p:nvPr/>
        </p:nvSpPr>
        <p:spPr>
          <a:xfrm>
            <a:off x="222738" y="272563"/>
            <a:ext cx="1050068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Methodology </a:t>
            </a:r>
            <a:r>
              <a:rPr lang="en-US" sz="4000" b="1" dirty="0">
                <a:solidFill>
                  <a:srgbClr val="66A478"/>
                </a:solidFill>
                <a:latin typeface="Century Gothic"/>
              </a:rPr>
              <a:t>| General Project </a:t>
            </a:r>
            <a:r>
              <a:rPr lang="en-US" sz="4000" b="1" dirty="0">
                <a:solidFill>
                  <a:srgbClr val="55A976"/>
                </a:solidFill>
                <a:latin typeface="Century Gothic" panose="020F0302020204030204"/>
              </a:rPr>
              <a:t>Workflow</a:t>
            </a:r>
          </a:p>
        </p:txBody>
      </p:sp>
      <p:sp>
        <p:nvSpPr>
          <p:cNvPr id="15" name="Right Arrow 14">
            <a:extLst>
              <a:ext uri="{FF2B5EF4-FFF2-40B4-BE49-F238E27FC236}">
                <a16:creationId xmlns:a16="http://schemas.microsoft.com/office/drawing/2014/main" id="{92B9173C-CAE0-0B44-B433-72D381FC3701}"/>
              </a:ext>
            </a:extLst>
          </p:cNvPr>
          <p:cNvSpPr/>
          <p:nvPr/>
        </p:nvSpPr>
        <p:spPr>
          <a:xfrm>
            <a:off x="3557849" y="3438640"/>
            <a:ext cx="791226"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a:extLst>
              <a:ext uri="{FF2B5EF4-FFF2-40B4-BE49-F238E27FC236}">
                <a16:creationId xmlns:a16="http://schemas.microsoft.com/office/drawing/2014/main" id="{1EF3051F-ED4D-FA44-9CB5-71B2E043F853}"/>
              </a:ext>
            </a:extLst>
          </p:cNvPr>
          <p:cNvSpPr/>
          <p:nvPr/>
        </p:nvSpPr>
        <p:spPr>
          <a:xfrm>
            <a:off x="7853378" y="3438640"/>
            <a:ext cx="791226"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C9C1CD5A-586F-9746-8122-E191685D16C8}"/>
              </a:ext>
            </a:extLst>
          </p:cNvPr>
          <p:cNvGrpSpPr/>
          <p:nvPr/>
        </p:nvGrpSpPr>
        <p:grpSpPr>
          <a:xfrm>
            <a:off x="4415575" y="932676"/>
            <a:ext cx="3323242" cy="5573717"/>
            <a:chOff x="4415575" y="1018455"/>
            <a:chExt cx="3323242" cy="5573717"/>
          </a:xfrm>
        </p:grpSpPr>
        <p:sp>
          <p:nvSpPr>
            <p:cNvPr id="7" name="Rounded Rectangle 6">
              <a:extLst>
                <a:ext uri="{FF2B5EF4-FFF2-40B4-BE49-F238E27FC236}">
                  <a16:creationId xmlns:a16="http://schemas.microsoft.com/office/drawing/2014/main" id="{EFABA24F-88D5-2248-8E56-46870A1757E1}"/>
                </a:ext>
              </a:extLst>
            </p:cNvPr>
            <p:cNvSpPr/>
            <p:nvPr/>
          </p:nvSpPr>
          <p:spPr>
            <a:xfrm>
              <a:off x="4415575" y="1205024"/>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5DC5CC2E-835B-314A-A239-E7CA8CEB3B4B}"/>
                </a:ext>
              </a:extLst>
            </p:cNvPr>
            <p:cNvSpPr/>
            <p:nvPr/>
          </p:nvSpPr>
          <p:spPr>
            <a:xfrm>
              <a:off x="4748949" y="101845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3" name="TextBox 12">
              <a:extLst>
                <a:ext uri="{FF2B5EF4-FFF2-40B4-BE49-F238E27FC236}">
                  <a16:creationId xmlns:a16="http://schemas.microsoft.com/office/drawing/2014/main" id="{F8FCF837-16C7-9D4D-AA6E-17D72498B5F0}"/>
                </a:ext>
              </a:extLst>
            </p:cNvPr>
            <p:cNvSpPr txBox="1"/>
            <p:nvPr/>
          </p:nvSpPr>
          <p:spPr>
            <a:xfrm>
              <a:off x="5082522" y="1075583"/>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17" name="TextBox 16">
              <a:extLst>
                <a:ext uri="{FF2B5EF4-FFF2-40B4-BE49-F238E27FC236}">
                  <a16:creationId xmlns:a16="http://schemas.microsoft.com/office/drawing/2014/main" id="{26C48E9D-507B-884A-844C-9A5F12A0D6F1}"/>
                </a:ext>
              </a:extLst>
            </p:cNvPr>
            <p:cNvSpPr txBox="1"/>
            <p:nvPr/>
          </p:nvSpPr>
          <p:spPr>
            <a:xfrm>
              <a:off x="4604902" y="2630168"/>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24" name="Group 23">
            <a:extLst>
              <a:ext uri="{FF2B5EF4-FFF2-40B4-BE49-F238E27FC236}">
                <a16:creationId xmlns:a16="http://schemas.microsoft.com/office/drawing/2014/main" id="{4F5F8A20-7E0E-4A4A-A198-475BA8C5F299}"/>
              </a:ext>
            </a:extLst>
          </p:cNvPr>
          <p:cNvGrpSpPr/>
          <p:nvPr/>
        </p:nvGrpSpPr>
        <p:grpSpPr>
          <a:xfrm>
            <a:off x="8711104" y="932676"/>
            <a:ext cx="3323242" cy="5590597"/>
            <a:chOff x="8711104" y="1001575"/>
            <a:chExt cx="3323242" cy="5590597"/>
          </a:xfrm>
        </p:grpSpPr>
        <p:sp>
          <p:nvSpPr>
            <p:cNvPr id="8" name="Rounded Rectangle 7">
              <a:extLst>
                <a:ext uri="{FF2B5EF4-FFF2-40B4-BE49-F238E27FC236}">
                  <a16:creationId xmlns:a16="http://schemas.microsoft.com/office/drawing/2014/main" id="{681E7798-C125-264B-AD3F-648DB2632900}"/>
                </a:ext>
              </a:extLst>
            </p:cNvPr>
            <p:cNvSpPr/>
            <p:nvPr/>
          </p:nvSpPr>
          <p:spPr>
            <a:xfrm>
              <a:off x="8711104" y="1205024"/>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apezoid 11">
              <a:extLst>
                <a:ext uri="{FF2B5EF4-FFF2-40B4-BE49-F238E27FC236}">
                  <a16:creationId xmlns:a16="http://schemas.microsoft.com/office/drawing/2014/main" id="{A9F31855-9C51-B84A-8B07-1225F359D10D}"/>
                </a:ext>
              </a:extLst>
            </p:cNvPr>
            <p:cNvSpPr/>
            <p:nvPr/>
          </p:nvSpPr>
          <p:spPr>
            <a:xfrm>
              <a:off x="9025674" y="100157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381A11FC-BA4C-1A41-8D6B-34483FD7ECE4}"/>
                </a:ext>
              </a:extLst>
            </p:cNvPr>
            <p:cNvSpPr txBox="1"/>
            <p:nvPr/>
          </p:nvSpPr>
          <p:spPr>
            <a:xfrm>
              <a:off x="9629812" y="105870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18" name="TextBox 17">
              <a:extLst>
                <a:ext uri="{FF2B5EF4-FFF2-40B4-BE49-F238E27FC236}">
                  <a16:creationId xmlns:a16="http://schemas.microsoft.com/office/drawing/2014/main" id="{3EB7F641-2271-CF47-9E9E-3B9C55ABE9FC}"/>
                </a:ext>
              </a:extLst>
            </p:cNvPr>
            <p:cNvSpPr txBox="1"/>
            <p:nvPr/>
          </p:nvSpPr>
          <p:spPr>
            <a:xfrm>
              <a:off x="9143503" y="172300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19" name="TextBox 18">
              <a:extLst>
                <a:ext uri="{FF2B5EF4-FFF2-40B4-BE49-F238E27FC236}">
                  <a16:creationId xmlns:a16="http://schemas.microsoft.com/office/drawing/2014/main" id="{EB983169-335B-1C45-A6D8-75E2C1999545}"/>
                </a:ext>
              </a:extLst>
            </p:cNvPr>
            <p:cNvSpPr txBox="1"/>
            <p:nvPr/>
          </p:nvSpPr>
          <p:spPr>
            <a:xfrm>
              <a:off x="9143503" y="514122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Survey feasibility maps</a:t>
              </a:r>
            </a:p>
          </p:txBody>
        </p:sp>
        <p:sp>
          <p:nvSpPr>
            <p:cNvPr id="20" name="TextBox 19">
              <a:extLst>
                <a:ext uri="{FF2B5EF4-FFF2-40B4-BE49-F238E27FC236}">
                  <a16:creationId xmlns:a16="http://schemas.microsoft.com/office/drawing/2014/main" id="{D6365561-4965-2342-B288-575F553A874C}"/>
                </a:ext>
              </a:extLst>
            </p:cNvPr>
            <p:cNvSpPr txBox="1"/>
            <p:nvPr/>
          </p:nvSpPr>
          <p:spPr>
            <a:xfrm>
              <a:off x="9143503" y="363642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grpSp>
        <p:nvGrpSpPr>
          <p:cNvPr id="23" name="Group 22">
            <a:extLst>
              <a:ext uri="{FF2B5EF4-FFF2-40B4-BE49-F238E27FC236}">
                <a16:creationId xmlns:a16="http://schemas.microsoft.com/office/drawing/2014/main" id="{CAFD42B8-244F-F540-97E4-D4ADCF5A6F5A}"/>
              </a:ext>
            </a:extLst>
          </p:cNvPr>
          <p:cNvGrpSpPr/>
          <p:nvPr/>
        </p:nvGrpSpPr>
        <p:grpSpPr>
          <a:xfrm>
            <a:off x="232472" y="932676"/>
            <a:ext cx="3323242" cy="5573717"/>
            <a:chOff x="120046" y="1018455"/>
            <a:chExt cx="3323242" cy="5573717"/>
          </a:xfrm>
        </p:grpSpPr>
        <p:sp>
          <p:nvSpPr>
            <p:cNvPr id="3" name="Rounded Rectangle 2">
              <a:extLst>
                <a:ext uri="{FF2B5EF4-FFF2-40B4-BE49-F238E27FC236}">
                  <a16:creationId xmlns:a16="http://schemas.microsoft.com/office/drawing/2014/main" id="{46FF3DE2-6623-374F-83B3-4ACF00C8B9A5}"/>
                </a:ext>
              </a:extLst>
            </p:cNvPr>
            <p:cNvSpPr/>
            <p:nvPr/>
          </p:nvSpPr>
          <p:spPr>
            <a:xfrm>
              <a:off x="120046" y="1205024"/>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4BA08A8-4D3C-084C-8C8B-BBC361246A9E}"/>
                </a:ext>
              </a:extLst>
            </p:cNvPr>
            <p:cNvSpPr txBox="1"/>
            <p:nvPr/>
          </p:nvSpPr>
          <p:spPr>
            <a:xfrm>
              <a:off x="560704" y="1735315"/>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Google Earth Engine</a:t>
              </a:r>
            </a:p>
          </p:txBody>
        </p:sp>
        <p:sp>
          <p:nvSpPr>
            <p:cNvPr id="5" name="TextBox 4">
              <a:extLst>
                <a:ext uri="{FF2B5EF4-FFF2-40B4-BE49-F238E27FC236}">
                  <a16:creationId xmlns:a16="http://schemas.microsoft.com/office/drawing/2014/main" id="{C0CD2499-2CCE-4646-A3DE-7D3E013EABB1}"/>
                </a:ext>
              </a:extLst>
            </p:cNvPr>
            <p:cNvSpPr txBox="1"/>
            <p:nvPr/>
          </p:nvSpPr>
          <p:spPr>
            <a:xfrm>
              <a:off x="585042" y="4906893"/>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GBIF</a:t>
              </a:r>
            </a:p>
          </p:txBody>
        </p:sp>
        <p:sp>
          <p:nvSpPr>
            <p:cNvPr id="6" name="TextBox 5">
              <a:extLst>
                <a:ext uri="{FF2B5EF4-FFF2-40B4-BE49-F238E27FC236}">
                  <a16:creationId xmlns:a16="http://schemas.microsoft.com/office/drawing/2014/main" id="{86FD57F4-BFAF-E749-8E0E-FC8FF6A0BDD8}"/>
                </a:ext>
              </a:extLst>
            </p:cNvPr>
            <p:cNvSpPr txBox="1"/>
            <p:nvPr/>
          </p:nvSpPr>
          <p:spPr>
            <a:xfrm>
              <a:off x="560058" y="3471467"/>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Partner occurrence data</a:t>
              </a:r>
            </a:p>
          </p:txBody>
        </p:sp>
        <p:sp>
          <p:nvSpPr>
            <p:cNvPr id="9" name="Trapezoid 8">
              <a:extLst>
                <a:ext uri="{FF2B5EF4-FFF2-40B4-BE49-F238E27FC236}">
                  <a16:creationId xmlns:a16="http://schemas.microsoft.com/office/drawing/2014/main" id="{C31C7EE7-E862-AA46-9919-1D57B0B8B2D1}"/>
                </a:ext>
              </a:extLst>
            </p:cNvPr>
            <p:cNvSpPr/>
            <p:nvPr/>
          </p:nvSpPr>
          <p:spPr>
            <a:xfrm>
              <a:off x="434615" y="101845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sp>
          <p:nvSpPr>
            <p:cNvPr id="10" name="TextBox 9">
              <a:extLst>
                <a:ext uri="{FF2B5EF4-FFF2-40B4-BE49-F238E27FC236}">
                  <a16:creationId xmlns:a16="http://schemas.microsoft.com/office/drawing/2014/main" id="{80B3863A-D613-184C-84A7-7CA9CA8CC3F1}"/>
                </a:ext>
              </a:extLst>
            </p:cNvPr>
            <p:cNvSpPr txBox="1"/>
            <p:nvPr/>
          </p:nvSpPr>
          <p:spPr>
            <a:xfrm>
              <a:off x="530290" y="1075583"/>
              <a:ext cx="2502751"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Acquisition</a:t>
              </a:r>
            </a:p>
          </p:txBody>
        </p:sp>
        <p:sp>
          <p:nvSpPr>
            <p:cNvPr id="21" name="TextBox 20">
              <a:extLst>
                <a:ext uri="{FF2B5EF4-FFF2-40B4-BE49-F238E27FC236}">
                  <a16:creationId xmlns:a16="http://schemas.microsoft.com/office/drawing/2014/main" id="{94469E07-2BC7-EE46-9A5E-E1E9060C988E}"/>
                </a:ext>
              </a:extLst>
            </p:cNvPr>
            <p:cNvSpPr txBox="1"/>
            <p:nvPr/>
          </p:nvSpPr>
          <p:spPr>
            <a:xfrm>
              <a:off x="560704" y="2794645"/>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WorldClim</a:t>
              </a:r>
            </a:p>
          </p:txBody>
        </p:sp>
        <p:sp>
          <p:nvSpPr>
            <p:cNvPr id="22" name="TextBox 21">
              <a:extLst>
                <a:ext uri="{FF2B5EF4-FFF2-40B4-BE49-F238E27FC236}">
                  <a16:creationId xmlns:a16="http://schemas.microsoft.com/office/drawing/2014/main" id="{DA51C01A-F450-E043-8742-9ED781A00AB5}"/>
                </a:ext>
              </a:extLst>
            </p:cNvPr>
            <p:cNvSpPr txBox="1"/>
            <p:nvPr/>
          </p:nvSpPr>
          <p:spPr>
            <a:xfrm>
              <a:off x="560058" y="5564009"/>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Open Street Map</a:t>
              </a:r>
            </a:p>
          </p:txBody>
        </p:sp>
      </p:grpSp>
    </p:spTree>
    <p:extLst>
      <p:ext uri="{BB962C8B-B14F-4D97-AF65-F5344CB8AC3E}">
        <p14:creationId xmlns:p14="http://schemas.microsoft.com/office/powerpoint/2010/main" val="115248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SharingLinks.b5ba5b4b-dd13-4ec2-befa-0422cb9a91ee.OrganizationEdit.603e018e-3e85-45ad-87f6-8de687e437a4</DisplayName>
        <AccountId>26</AccountId>
        <AccountType/>
      </UserInfo>
      <UserInfo>
        <DisplayName>Nicole Ramberg</DisplayName>
        <AccountId>79</AccountId>
        <AccountType/>
      </UserInfo>
      <UserInfo>
        <DisplayName>Anna Winter</DisplayName>
        <AccountId>174</AccountId>
        <AccountType/>
      </UserInfo>
      <UserInfo>
        <DisplayName>Madeleine Gregory</DisplayName>
        <AccountId>287</AccountId>
        <AccountType/>
      </UserInfo>
      <UserInfo>
        <DisplayName>Kjirsten Coleman</DisplayName>
        <AccountId>288</AccountId>
        <AccountType/>
      </UserInfo>
      <UserInfo>
        <DisplayName>Kergis Hiebert</DisplayName>
        <AccountId>289</AccountId>
        <AccountType/>
      </UserInfo>
    </SharedWithUsers>
  </documentManagement>
</p:properties>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664DB7D8-0F14-4976-B577-4328D1891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8E41B7-1AD6-4B19-B9A5-625D1084F8DE}">
  <ds:schemaRefs>
    <ds:schemaRef ds:uri="http://purl.org/dc/terms/"/>
    <ds:schemaRef ds:uri="http://schemas.openxmlformats.org/package/2006/metadata/core-properties"/>
    <ds:schemaRef ds:uri="7df78d0b-135a-4de7-9166-7c181cd87fb4"/>
    <ds:schemaRef ds:uri="http://schemas.microsoft.com/office/2006/documentManagement/types"/>
    <ds:schemaRef ds:uri="http://schemas.microsoft.com/office/infopath/2007/PartnerControls"/>
    <ds:schemaRef ds:uri="http://purl.org/dc/elements/1.1/"/>
    <ds:schemaRef ds:uri="http://schemas.microsoft.com/office/2006/metadata/properties"/>
    <ds:schemaRef ds:uri="21e6a8e8-1dff-48a6-ab9b-8d556c6946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228</TotalTime>
  <Words>5207</Words>
  <Application>Microsoft Office PowerPoint</Application>
  <PresentationFormat>Widescreen</PresentationFormat>
  <Paragraphs>693</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Century Gothic</vt:lpstr>
      <vt:lpstr>Roboto</vt:lpstr>
      <vt:lpstr>Segoe UI</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41</cp:revision>
  <dcterms:created xsi:type="dcterms:W3CDTF">2019-11-12T17:46:59Z</dcterms:created>
  <dcterms:modified xsi:type="dcterms:W3CDTF">2021-03-19T19:14:59Z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