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100" r:id="rId1"/>
    <p:sldMasterId id="2147488112" r:id="rId2"/>
    <p:sldMasterId id="2147488124" r:id="rId3"/>
    <p:sldMasterId id="2147488136" r:id="rId4"/>
    <p:sldMasterId id="2147488148" r:id="rId5"/>
    <p:sldMasterId id="2147488160" r:id="rId6"/>
    <p:sldMasterId id="2147488172" r:id="rId7"/>
    <p:sldMasterId id="2147488184" r:id="rId8"/>
  </p:sldMasterIdLst>
  <p:notesMasterIdLst>
    <p:notesMasterId r:id="rId27"/>
  </p:notesMasterIdLst>
  <p:handoutMasterIdLst>
    <p:handoutMasterId r:id="rId28"/>
  </p:handoutMasterIdLst>
  <p:sldIdLst>
    <p:sldId id="275" r:id="rId9"/>
    <p:sldId id="285" r:id="rId10"/>
    <p:sldId id="286" r:id="rId11"/>
    <p:sldId id="287" r:id="rId12"/>
    <p:sldId id="288" r:id="rId13"/>
    <p:sldId id="289" r:id="rId14"/>
    <p:sldId id="314" r:id="rId15"/>
    <p:sldId id="293" r:id="rId16"/>
    <p:sldId id="294" r:id="rId17"/>
    <p:sldId id="301" r:id="rId18"/>
    <p:sldId id="306" r:id="rId19"/>
    <p:sldId id="316" r:id="rId20"/>
    <p:sldId id="317" r:id="rId21"/>
    <p:sldId id="322" r:id="rId22"/>
    <p:sldId id="300" r:id="rId23"/>
    <p:sldId id="296" r:id="rId24"/>
    <p:sldId id="298" r:id="rId25"/>
    <p:sldId id="297"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othy Klug" initials="TK" lastIdx="4" clrIdx="0"/>
  <p:cmAuthor id="1" name="Sherry baggett" initials="Sb" lastIdx="9" clrIdx="1"/>
  <p:cmAuthor id="2" name="Amberle Keith" initials="AK" lastIdx="47" clrIdx="2"/>
  <p:cmAuthor id="3" name="Arom Boekfah" initials="AB"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86171" autoAdjust="0"/>
  </p:normalViewPr>
  <p:slideViewPr>
    <p:cSldViewPr snapToGrid="0">
      <p:cViewPr>
        <p:scale>
          <a:sx n="84" d="100"/>
          <a:sy n="84" d="100"/>
        </p:scale>
        <p:origin x="-2568" y="-354"/>
      </p:cViewPr>
      <p:guideLst>
        <p:guide orient="horz" pos="813"/>
        <p:guide pos="5522"/>
      </p:guideLst>
    </p:cSldViewPr>
  </p:slideViewPr>
  <p:notesTextViewPr>
    <p:cViewPr>
      <p:scale>
        <a:sx n="150" d="100"/>
        <a:sy n="15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F5AA0057-48DB-42A6-9256-271971BB982C}" type="datetimeFigureOut">
              <a:rPr lang="en-US" smtClean="0"/>
              <a:t>8/6/2015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58F60741-E757-4CFC-9810-938E8124FCF1}" type="slidenum">
              <a:rPr lang="en-US" smtClean="0"/>
              <a:t>‹#›</a:t>
            </a:fld>
            <a:endParaRPr lang="en-US"/>
          </a:p>
        </p:txBody>
      </p:sp>
    </p:spTree>
    <p:extLst>
      <p:ext uri="{BB962C8B-B14F-4D97-AF65-F5344CB8AC3E}">
        <p14:creationId xmlns:p14="http://schemas.microsoft.com/office/powerpoint/2010/main" val="3025867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18CB7D24-6C88-410E-ACB5-D95ED598E96E}" type="datetimeFigureOut">
              <a:rPr lang="en-US" smtClean="0"/>
              <a:t>8/6/2015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r>
              <a:rPr lang="en-US" baseline="0" dirty="0"/>
              <a:t> </a:t>
            </a:r>
            <a:r>
              <a:rPr lang="en-US" baseline="0"/>
              <a:t>Team Introduction</a:t>
            </a:r>
            <a:r>
              <a:rPr lang="en-US"/>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236263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4">
              <a:defRPr/>
            </a:pPr>
            <a:r>
              <a:rPr lang="en-US" dirty="0"/>
              <a:t>[</a:t>
            </a:r>
            <a:r>
              <a:rPr lang="en-US" dirty="0" err="1"/>
              <a:t>Arom</a:t>
            </a:r>
            <a:r>
              <a:rPr lang="en-US"/>
              <a:t>] </a:t>
            </a:r>
            <a:endParaRPr lang="en-US" dirty="0"/>
          </a:p>
          <a:p>
            <a:pPr defTabSz="966554">
              <a:defRPr/>
            </a:pPr>
            <a:r>
              <a:rPr lang="en-US"/>
              <a:t>We</a:t>
            </a:r>
            <a:r>
              <a:rPr lang="en-US" baseline="0"/>
              <a:t> </a:t>
            </a:r>
            <a:r>
              <a:rPr lang="en-US" baseline="0" dirty="0"/>
              <a:t>used Landsat imagery that has relatively high spatial resolutions to classify the type of land covers. </a:t>
            </a:r>
          </a:p>
          <a:p>
            <a:pPr defTabSz="966554">
              <a:defRPr/>
            </a:pPr>
            <a:endParaRPr lang="en-US" baseline="0" dirty="0"/>
          </a:p>
          <a:p>
            <a:r>
              <a:rPr lang="en-US" dirty="0"/>
              <a:t>The left picture shows an example</a:t>
            </a:r>
            <a:r>
              <a:rPr lang="en-US" baseline="0" dirty="0"/>
              <a:t> </a:t>
            </a:r>
            <a:r>
              <a:rPr lang="en-US" dirty="0"/>
              <a:t>Landsat image for</a:t>
            </a:r>
            <a:r>
              <a:rPr lang="en-US" baseline="0" dirty="0"/>
              <a:t> October 2014</a:t>
            </a:r>
            <a:r>
              <a:rPr lang="en-US" dirty="0"/>
              <a:t> and the right picture shows the possible rice area in green.</a:t>
            </a:r>
          </a:p>
          <a:p>
            <a:pPr defTabSz="966554">
              <a:defRPr/>
            </a:pPr>
            <a:endParaRPr lang="en-US" baseline="0" dirty="0"/>
          </a:p>
          <a:p>
            <a:pPr defTabSz="966554">
              <a:defRPr/>
            </a:pPr>
            <a:r>
              <a:rPr lang="en-US" baseline="0" dirty="0"/>
              <a:t>Then, we partially validated our classified rice fields using Google Earth and other possible resources.</a:t>
            </a:r>
            <a:endParaRPr lang="en-US" dirty="0"/>
          </a:p>
          <a:p>
            <a:pPr defTabSz="966554">
              <a:defRPr/>
            </a:pPr>
            <a:endParaRPr lang="en-US" dirty="0"/>
          </a:p>
          <a:p>
            <a:pPr defTabSz="966554">
              <a:defRPr/>
            </a:pPr>
            <a:r>
              <a:rPr lang="en-US" smtClean="0"/>
              <a:t>A </a:t>
            </a:r>
            <a:r>
              <a:rPr lang="en-US" dirty="0"/>
              <a:t>supervised land cover classification was conducted over the study area by drawing training sample</a:t>
            </a:r>
            <a:r>
              <a:rPr lang="en-US" baseline="0" dirty="0"/>
              <a:t> polygons </a:t>
            </a:r>
            <a:r>
              <a:rPr lang="en-US" dirty="0"/>
              <a:t>around known terrain types. Three classes of</a:t>
            </a:r>
            <a:r>
              <a:rPr lang="en-US" baseline="0" dirty="0"/>
              <a:t> pixel values were defined: rice fields, non-rice land cover, and cloud cover.</a:t>
            </a:r>
            <a:endParaRPr lang="en-US" dirty="0"/>
          </a:p>
          <a:p>
            <a:pPr defTabSz="966554">
              <a:defRPr/>
            </a:pPr>
            <a:endParaRPr lang="en-US" dirty="0"/>
          </a:p>
          <a:p>
            <a:pPr defTabSz="966554">
              <a:defRPr/>
            </a:pPr>
            <a:r>
              <a:rPr lang="en-US" dirty="0"/>
              <a:t>Classifications were partially validated using Google Earth, </a:t>
            </a:r>
            <a:r>
              <a:rPr lang="en-US" dirty="0" err="1"/>
              <a:t>Esri’s</a:t>
            </a:r>
            <a:r>
              <a:rPr lang="en-US" dirty="0"/>
              <a:t> </a:t>
            </a:r>
            <a:r>
              <a:rPr lang="en-US" dirty="0" err="1"/>
              <a:t>Basemaps</a:t>
            </a:r>
            <a:r>
              <a:rPr lang="en-US" dirty="0"/>
              <a:t>, and by comparing the spectral signature of rice across all Landsat band wavelengths to classification results.</a:t>
            </a:r>
          </a:p>
          <a:p>
            <a:endParaRPr lang="en-US" dirty="0"/>
          </a:p>
          <a:p>
            <a:r>
              <a:rPr lang="en-US" dirty="0"/>
              <a:t>Image credits: NASA, USGS, </a:t>
            </a:r>
            <a:r>
              <a:rPr lang="en-US" dirty="0" err="1"/>
              <a:t>Esri</a:t>
            </a:r>
            <a:r>
              <a:rPr lang="en-US" dirty="0"/>
              <a:t>, </a:t>
            </a:r>
            <a:r>
              <a:rPr lang="en-US" dirty="0" err="1"/>
              <a:t>DigitalGlobe</a:t>
            </a:r>
            <a:r>
              <a:rPr lang="en-US" dirty="0"/>
              <a:t>, </a:t>
            </a:r>
            <a:r>
              <a:rPr lang="en-US" dirty="0" err="1"/>
              <a:t>GeoEye</a:t>
            </a:r>
            <a:r>
              <a:rPr lang="en-US" dirty="0"/>
              <a:t>, Earthstar </a:t>
            </a:r>
            <a:r>
              <a:rPr lang="en-US" dirty="0" err="1"/>
              <a:t>Geographics</a:t>
            </a:r>
            <a:r>
              <a:rPr lang="en-US" dirty="0"/>
              <a:t>, CNES/Airbus DS, USDA, AEX, </a:t>
            </a:r>
            <a:r>
              <a:rPr lang="en-US" dirty="0" err="1"/>
              <a:t>Getmapping</a:t>
            </a:r>
            <a:r>
              <a:rPr lang="en-US" dirty="0"/>
              <a:t>, </a:t>
            </a:r>
            <a:r>
              <a:rPr lang="en-US" dirty="0" err="1"/>
              <a:t>Aerogrid</a:t>
            </a:r>
            <a:r>
              <a:rPr lang="en-US" dirty="0"/>
              <a:t>, IGN, IGP, </a:t>
            </a:r>
            <a:r>
              <a:rPr lang="en-US" dirty="0" err="1"/>
              <a:t>swisstopo</a:t>
            </a:r>
            <a:r>
              <a:rPr lang="en-US" dirty="0"/>
              <a:t>, and the GIS User Community</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48490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Arom</a:t>
            </a:r>
            <a:r>
              <a:rPr lang="en-US"/>
              <a:t>] </a:t>
            </a:r>
            <a:endParaRPr lang="en-US" dirty="0"/>
          </a:p>
          <a:p>
            <a:r>
              <a:rPr lang="en-US"/>
              <a:t>With </a:t>
            </a:r>
            <a:r>
              <a:rPr lang="en-US" dirty="0"/>
              <a:t>Landsat imagery, we can calculate vegetation</a:t>
            </a:r>
            <a:r>
              <a:rPr lang="en-US" baseline="0" dirty="0"/>
              <a:t> indices</a:t>
            </a:r>
            <a:r>
              <a:rPr lang="en-US" dirty="0"/>
              <a:t> (NDVI) over the classified rice area. The NDVI runs from -1 to 1. Higher numbers mean healthy vegetation.</a:t>
            </a:r>
            <a:r>
              <a:rPr lang="en-US" baseline="0" dirty="0"/>
              <a:t> </a:t>
            </a:r>
            <a:r>
              <a:rPr lang="en-US" dirty="0"/>
              <a:t>Finally, we can include the NDVI in our prediction analysis.</a:t>
            </a:r>
          </a:p>
          <a:p>
            <a:pPr defTabSz="914263">
              <a:defRPr/>
            </a:pPr>
            <a:endParaRPr lang="en-US" dirty="0"/>
          </a:p>
          <a:p>
            <a:pPr defTabSz="914263">
              <a:defRPr/>
            </a:pPr>
            <a:r>
              <a:rPr lang="en-US" dirty="0"/>
              <a:t>Image credits: NASA, USGS, </a:t>
            </a:r>
            <a:r>
              <a:rPr lang="en-US" dirty="0" err="1"/>
              <a:t>Esri</a:t>
            </a:r>
            <a:r>
              <a:rPr lang="en-US" dirty="0"/>
              <a:t>, </a:t>
            </a:r>
            <a:r>
              <a:rPr lang="en-US" dirty="0" err="1"/>
              <a:t>DigitalGlobe</a:t>
            </a:r>
            <a:r>
              <a:rPr lang="en-US" dirty="0"/>
              <a:t>, </a:t>
            </a:r>
            <a:r>
              <a:rPr lang="en-US" dirty="0" err="1"/>
              <a:t>GeoEye</a:t>
            </a:r>
            <a:r>
              <a:rPr lang="en-US" dirty="0"/>
              <a:t>, Earthstar </a:t>
            </a:r>
            <a:r>
              <a:rPr lang="en-US" dirty="0" err="1"/>
              <a:t>Geographics</a:t>
            </a:r>
            <a:r>
              <a:rPr lang="en-US" dirty="0"/>
              <a:t>, CNES/Airbus DS, USDA, AEX, </a:t>
            </a:r>
            <a:r>
              <a:rPr lang="en-US" dirty="0" err="1"/>
              <a:t>Getmapping</a:t>
            </a:r>
            <a:r>
              <a:rPr lang="en-US" dirty="0"/>
              <a:t>, </a:t>
            </a:r>
            <a:r>
              <a:rPr lang="en-US" dirty="0" err="1"/>
              <a:t>Aerogrid</a:t>
            </a:r>
            <a:r>
              <a:rPr lang="en-US" dirty="0"/>
              <a:t>, IGN, IGP, </a:t>
            </a:r>
            <a:r>
              <a:rPr lang="en-US" dirty="0" err="1"/>
              <a:t>swisstopo</a:t>
            </a:r>
            <a:r>
              <a:rPr lang="en-US" dirty="0"/>
              <a:t>, and the GIS User Community</a:t>
            </a:r>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48490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497013" y="1200150"/>
            <a:ext cx="4321175"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731521" y="4620577"/>
            <a:ext cx="5852159" cy="3780473"/>
          </a:xfrm>
          <a:prstGeom prst="rect">
            <a:avLst/>
          </a:prstGeom>
          <a:noFill/>
          <a:ln>
            <a:noFill/>
          </a:ln>
        </p:spPr>
        <p:txBody>
          <a:bodyPr lIns="96645" tIns="48309" rIns="96645" bIns="48309" anchor="t" anchorCtr="0">
            <a:noAutofit/>
          </a:bodyPr>
          <a:lstStyle/>
          <a:p>
            <a:pPr rtl="0"/>
            <a:r>
              <a:rPr lang="en-US" sz="1300" dirty="0" smtClean="0"/>
              <a:t>[</a:t>
            </a:r>
            <a:r>
              <a:rPr lang="en-US" sz="1300" dirty="0" err="1"/>
              <a:t>Arom</a:t>
            </a:r>
            <a:r>
              <a:rPr lang="en-US" sz="1300" dirty="0"/>
              <a:t>] For the results, we made a correlation matrix that shows relationships</a:t>
            </a:r>
            <a:r>
              <a:rPr lang="en-US" sz="1300" baseline="0" dirty="0"/>
              <a:t> between our variables:</a:t>
            </a:r>
          </a:p>
          <a:p>
            <a:pPr rtl="0"/>
            <a:endParaRPr lang="en-US" sz="1300" baseline="0" dirty="0"/>
          </a:p>
          <a:p>
            <a:pPr rtl="0"/>
            <a:r>
              <a:rPr lang="en-US" sz="1300" baseline="0" dirty="0"/>
              <a:t>We got rice yield and rice yield per area from the National Statistical Office of Thailand.</a:t>
            </a:r>
          </a:p>
          <a:p>
            <a:pPr rtl="0"/>
            <a:r>
              <a:rPr lang="en-US" sz="1300" baseline="0" dirty="0"/>
              <a:t>Classified rice area and NDVI from Landsat.</a:t>
            </a:r>
          </a:p>
          <a:p>
            <a:pPr rtl="0"/>
            <a:r>
              <a:rPr lang="en-US" sz="1300" baseline="0" dirty="0"/>
              <a:t>SDCI and precipitation from other satellite data.</a:t>
            </a:r>
          </a:p>
          <a:p>
            <a:pPr rtl="0"/>
            <a:endParaRPr lang="en-US" sz="1300" baseline="0" dirty="0"/>
          </a:p>
          <a:p>
            <a:pPr rtl="0"/>
            <a:r>
              <a:rPr lang="en-US" sz="1300" baseline="0" dirty="0"/>
              <a:t>We can see that rice yield is strongly proportional to the rice area.</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a:t>Yield per area is inversely proportional to classified rice area and precipitation but it is proportional to NDVI.</a:t>
            </a:r>
          </a:p>
          <a:p>
            <a:pPr rtl="0"/>
            <a:r>
              <a:rPr lang="en-US" sz="1300" baseline="0" dirty="0"/>
              <a:t>Rice yield per area slightly depends on NDVI.</a:t>
            </a:r>
          </a:p>
          <a:p>
            <a:pPr rtl="0"/>
            <a:r>
              <a:rPr lang="en-US" sz="1300" baseline="0" dirty="0"/>
              <a:t>Lastly,</a:t>
            </a:r>
            <a:r>
              <a:rPr lang="en-US" sz="1200" baseline="0" dirty="0"/>
              <a:t> SDCI is proportional to the precipitation as we expected.</a:t>
            </a:r>
            <a:endParaRPr lang="en-US" sz="1300" baseline="0" dirty="0"/>
          </a:p>
        </p:txBody>
      </p:sp>
      <p:sp>
        <p:nvSpPr>
          <p:cNvPr id="322" name="Shape 322"/>
          <p:cNvSpPr txBox="1">
            <a:spLocks noGrp="1"/>
          </p:cNvSpPr>
          <p:nvPr>
            <p:ph type="sldNum" idx="12"/>
          </p:nvPr>
        </p:nvSpPr>
        <p:spPr>
          <a:xfrm>
            <a:off x="4143587" y="9119474"/>
            <a:ext cx="3169919" cy="481725"/>
          </a:xfrm>
          <a:prstGeom prst="rect">
            <a:avLst/>
          </a:prstGeom>
          <a:noFill/>
          <a:ln>
            <a:noFill/>
          </a:ln>
        </p:spPr>
        <p:txBody>
          <a:bodyPr lIns="96645" tIns="48309" rIns="96645" bIns="48309" anchor="b" anchorCtr="0">
            <a:noAutofit/>
          </a:bodyPr>
          <a:lstStyle/>
          <a:p>
            <a:pPr>
              <a:buSzPct val="25000"/>
            </a:pPr>
            <a:fld id="{00000000-1234-1234-1234-123412341234}" type="slidenum">
              <a:rPr lang="en-US" sz="1300">
                <a:solidFill>
                  <a:schemeClr val="dk1"/>
                </a:solidFill>
                <a:latin typeface="Calibri"/>
                <a:ea typeface="Calibri"/>
                <a:cs typeface="Calibri"/>
                <a:sym typeface="Calibri"/>
              </a:rPr>
              <a:pPr>
                <a:buSzPct val="25000"/>
              </a:pPr>
              <a:t>12</a:t>
            </a:fld>
            <a:endParaRPr lang="en-US"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7291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t>
                </a:r>
                <a:r>
                  <a:rPr lang="en-US" dirty="0" err="1"/>
                  <a:t>Watanyoo</a:t>
                </a:r>
                <a:r>
                  <a:rPr lang="en-US" dirty="0"/>
                  <a:t>] </a:t>
                </a:r>
              </a:p>
              <a:p>
                <a:r>
                  <a:rPr lang="en-US" dirty="0"/>
                  <a:t>We then obtain the first regression equation: </a:t>
                </a:r>
              </a:p>
              <a:p>
                <a:pPr>
                  <a:defRPr/>
                </a:pPr>
                <a14:m>
                  <m:oMathPara xmlns:m="http://schemas.openxmlformats.org/officeDocument/2006/math">
                    <m:oMathParaPr>
                      <m:jc m:val="left"/>
                    </m:oMathParaPr>
                    <m:oMath xmlns:m="http://schemas.openxmlformats.org/officeDocument/2006/math">
                      <m:sSub>
                        <m:sSubPr>
                          <m:ctrlPr>
                            <a:rPr lang="en-US" b="1" i="1" dirty="0">
                              <a:latin typeface="Cambria Math"/>
                            </a:rPr>
                          </m:ctrlPr>
                        </m:sSubPr>
                        <m:e>
                          <m:acc>
                            <m:accPr>
                              <m:chr m:val="̂"/>
                              <m:ctrlPr>
                                <a:rPr lang="en-US" b="1" i="1" dirty="0">
                                  <a:latin typeface="Cambria Math"/>
                                </a:rPr>
                              </m:ctrlPr>
                            </m:accPr>
                            <m:e>
                              <m:r>
                                <a:rPr lang="en-US" b="1" i="1" dirty="0">
                                  <a:latin typeface="Cambria Math"/>
                                </a:rPr>
                                <m:t>𝒀</m:t>
                              </m:r>
                            </m:e>
                          </m:acc>
                        </m:e>
                        <m:sub>
                          <m:r>
                            <a:rPr lang="en-US" b="1" i="1" dirty="0">
                              <a:latin typeface="Cambria Math"/>
                            </a:rPr>
                            <m:t>𝟏</m:t>
                          </m:r>
                        </m:sub>
                      </m:sSub>
                      <m:r>
                        <a:rPr lang="en-US" b="1" i="1" dirty="0">
                          <a:latin typeface="Cambria Math"/>
                        </a:rPr>
                        <m:t>=−</m:t>
                      </m:r>
                      <m:r>
                        <a:rPr lang="en-US" b="1" i="1" dirty="0">
                          <a:latin typeface="Cambria Math"/>
                        </a:rPr>
                        <m:t>𝟏𝟏𝟔</m:t>
                      </m:r>
                      <m:r>
                        <a:rPr lang="en-US" b="1" i="1" dirty="0">
                          <a:latin typeface="Cambria Math"/>
                        </a:rPr>
                        <m:t>,</m:t>
                      </m:r>
                      <m:r>
                        <a:rPr lang="en-US" b="1" i="1" dirty="0">
                          <a:latin typeface="Cambria Math"/>
                        </a:rPr>
                        <m:t>𝟑𝟒𝟐</m:t>
                      </m:r>
                      <m:r>
                        <a:rPr lang="en-US" b="1" i="1" dirty="0">
                          <a:latin typeface="Cambria Math"/>
                        </a:rPr>
                        <m:t>+</m:t>
                      </m:r>
                      <m:r>
                        <a:rPr lang="en-US" b="1" i="1" dirty="0">
                          <a:latin typeface="Cambria Math"/>
                        </a:rPr>
                        <m:t>𝟏𝟖𝟕</m:t>
                      </m:r>
                      <m:r>
                        <a:rPr lang="en-US" b="1" i="1" dirty="0">
                          <a:latin typeface="Cambria Math"/>
                        </a:rPr>
                        <m:t>.</m:t>
                      </m:r>
                      <m:r>
                        <a:rPr lang="en-US" b="1" i="1" dirty="0">
                          <a:latin typeface="Cambria Math"/>
                        </a:rPr>
                        <m:t>𝟗𝟏</m:t>
                      </m:r>
                      <m:r>
                        <a:rPr lang="en-US" b="1" i="1" dirty="0">
                          <a:latin typeface="Cambria Math"/>
                          <a:ea typeface="Cambria Math"/>
                        </a:rPr>
                        <m:t>×</m:t>
                      </m:r>
                      <m:r>
                        <a:rPr lang="en-US" b="1" i="1" dirty="0">
                          <a:latin typeface="Cambria Math"/>
                          <a:ea typeface="Cambria Math"/>
                        </a:rPr>
                        <m:t>𝑨𝑹𝑬𝑨</m:t>
                      </m:r>
                      <m:r>
                        <a:rPr lang="en-US" b="1" i="1" dirty="0">
                          <a:latin typeface="Cambria Math"/>
                          <a:ea typeface="Cambria Math"/>
                        </a:rPr>
                        <m:t>+</m:t>
                      </m:r>
                      <m:r>
                        <a:rPr lang="en-US" b="1" i="1" dirty="0">
                          <a:latin typeface="Cambria Math"/>
                          <a:ea typeface="Cambria Math"/>
                        </a:rPr>
                        <m:t>𝟐𝟏𝟑</m:t>
                      </m:r>
                      <m:r>
                        <a:rPr lang="en-US" b="1" i="1" dirty="0">
                          <a:latin typeface="Cambria Math"/>
                          <a:ea typeface="Cambria Math"/>
                        </a:rPr>
                        <m:t>,</m:t>
                      </m:r>
                      <m:r>
                        <a:rPr lang="en-US" b="1" i="1" dirty="0">
                          <a:latin typeface="Cambria Math"/>
                          <a:ea typeface="Cambria Math"/>
                        </a:rPr>
                        <m:t>𝟗𝟓𝟐</m:t>
                      </m:r>
                      <m:r>
                        <a:rPr lang="en-US" b="1" i="1" dirty="0">
                          <a:latin typeface="Cambria Math"/>
                          <a:ea typeface="Cambria Math"/>
                        </a:rPr>
                        <m:t> ×</m:t>
                      </m:r>
                      <m:r>
                        <a:rPr lang="en-US" b="1" i="1" dirty="0">
                          <a:latin typeface="Cambria Math"/>
                          <a:ea typeface="Cambria Math"/>
                        </a:rPr>
                        <m:t>𝑵𝑫𝑽𝑰</m:t>
                      </m:r>
                    </m:oMath>
                  </m:oMathPara>
                </a14:m>
                <a:endParaRPr lang="en-US" sz="2100" b="1" dirty="0"/>
              </a:p>
              <a:p>
                <a:r>
                  <a:rPr lang="en-US" dirty="0" smtClean="0"/>
                  <a:t>where</a:t>
                </a:r>
                <a:endParaRPr lang="en-US" dirty="0"/>
              </a:p>
              <a:p>
                <a:pPr>
                  <a:tabLst>
                    <a:tab pos="1242995" algn="l"/>
                    <a:tab pos="1894088" algn="l"/>
                  </a:tabLst>
                </a:pPr>
                <a14:m>
                  <m:oMath xmlns:m="http://schemas.openxmlformats.org/officeDocument/2006/math">
                    <m:acc>
                      <m:accPr>
                        <m:chr m:val="̂"/>
                        <m:ctrlPr>
                          <a:rPr lang="en-US" i="1" dirty="0">
                            <a:latin typeface="Cambria Math"/>
                          </a:rPr>
                        </m:ctrlPr>
                      </m:accPr>
                      <m:e>
                        <m:r>
                          <a:rPr lang="en-US" i="1" dirty="0">
                            <a:latin typeface="Cambria Math"/>
                          </a:rPr>
                          <m:t>𝑌</m:t>
                        </m:r>
                      </m:e>
                    </m:acc>
                    <m:r>
                      <a:rPr lang="en-US" i="1" baseline="-25000" dirty="0">
                        <a:latin typeface="Cambria Math"/>
                      </a:rPr>
                      <m:t>1 </m:t>
                    </m:r>
                  </m:oMath>
                </a14:m>
                <a:r>
                  <a:rPr lang="en-US" dirty="0"/>
                  <a:t>	is 	the predicted rice yield (ton)</a:t>
                </a:r>
              </a:p>
              <a:p>
                <a:pPr>
                  <a:tabLst>
                    <a:tab pos="1242995" algn="l"/>
                    <a:tab pos="1894088" algn="l"/>
                  </a:tabLst>
                </a:pPr>
                <a:r>
                  <a:rPr lang="en-US" dirty="0"/>
                  <a:t>AREA  	is 	the classified rice area (km</a:t>
                </a:r>
                <a:r>
                  <a:rPr lang="en-US" baseline="30000" dirty="0"/>
                  <a:t>2</a:t>
                </a:r>
                <a:r>
                  <a:rPr lang="en-US" dirty="0"/>
                  <a:t>)</a:t>
                </a:r>
              </a:p>
              <a:p>
                <a:pPr>
                  <a:tabLst>
                    <a:tab pos="1242995" algn="l"/>
                    <a:tab pos="1894088" algn="l"/>
                  </a:tabLst>
                </a:pPr>
                <a:r>
                  <a:rPr lang="en-US" dirty="0"/>
                  <a:t>NDVI</a:t>
                </a:r>
                <a:r>
                  <a:rPr lang="en-US" baseline="0" dirty="0"/>
                  <a:t> </a:t>
                </a:r>
                <a:r>
                  <a:rPr lang="en-US" dirty="0"/>
                  <a:t>is 	Normalized Difference Vegetation Index </a:t>
                </a:r>
              </a:p>
              <a:p>
                <a:pPr>
                  <a:tabLst>
                    <a:tab pos="1242995" algn="l"/>
                    <a:tab pos="1894088" algn="l"/>
                  </a:tabLst>
                </a:pPr>
                <a:endParaRPr lang="en-US" dirty="0"/>
              </a:p>
              <a:p>
                <a:r>
                  <a:rPr lang="en-US" dirty="0"/>
                  <a:t>We then conducted multiple-regression analysis for the predicted rice yield (the number of ton). However, only two independent variables provide significant coefficients for the linear regression equation. These variables are Classified Rice Area from Land Cover Classification and NDVI. Hence, we conducted multiple-regression analysis again. The results in this table show that both variables can provide Adjusted R Squared as much as 0.576. We can say that 57.6 % of the variance of predicted rice yield can be explained by both Classified Rice Area and NDVI.  </a:t>
                </a:r>
              </a:p>
              <a:p>
                <a:endParaRPr lang="en-US" dirty="0"/>
              </a:p>
              <a:p>
                <a:r>
                  <a:rPr lang="en-US" dirty="0"/>
                  <a:t>The F ratio is also significant, saying that the variance explained by the regression model is significantly larger than the unexplained variance. Hence we can accept this predicting model.  </a:t>
                </a:r>
              </a:p>
              <a:p>
                <a:endParaRPr lang="en-US" dirty="0"/>
              </a:p>
              <a:p>
                <a:r>
                  <a:rPr lang="en-US" dirty="0"/>
                  <a:t>The coefficients of the intercept, classified rice area, and NDVI are all significant, the p-values are less than 0.05 . </a:t>
                </a:r>
              </a:p>
              <a:p>
                <a:pPr>
                  <a:tabLst>
                    <a:tab pos="1242995" algn="l"/>
                    <a:tab pos="1894088" algn="l"/>
                  </a:tabLst>
                </a:pPr>
                <a:endParaRPr lang="en-US" dirty="0"/>
              </a:p>
            </p:txBody>
          </p:sp>
        </mc:Choice>
        <mc:Fallback xmlns="">
          <p:sp>
            <p:nvSpPr>
              <p:cNvPr id="3" name="Notes Placeholder 2"/>
              <p:cNvSpPr>
                <a:spLocks noGrp="1"/>
              </p:cNvSpPr>
              <p:nvPr>
                <p:ph type="body" idx="1"/>
              </p:nvPr>
            </p:nvSpPr>
            <p:spPr/>
            <p:txBody>
              <a:bodyPr/>
              <a:lstStyle/>
              <a:p>
                <a:r>
                  <a:rPr lang="en-US" dirty="0" smtClean="0"/>
                  <a:t>We then obtain the regression equation: </a:t>
                </a:r>
              </a:p>
              <a:p>
                <a:r>
                  <a:rPr lang="en-US" sz="1200" b="1" i="0" smtClean="0">
                    <a:latin typeface="Cambria Math"/>
                  </a:rPr>
                  <a:t>¯</a:t>
                </a:r>
                <a:r>
                  <a:rPr lang="en-US" sz="1200" b="1" i="0" smtClean="0">
                    <a:latin typeface="Cambria Math"/>
                  </a:rPr>
                  <a:t>𝒀</a:t>
                </a:r>
                <a:r>
                  <a:rPr lang="en-US" sz="1200" b="1" kern="1200" dirty="0" smtClean="0">
                    <a:solidFill>
                      <a:schemeClr val="tx1"/>
                    </a:solidFill>
                    <a:latin typeface="+mn-lt"/>
                    <a:ea typeface="+mn-ea"/>
                    <a:cs typeface="+mn-cs"/>
                  </a:rPr>
                  <a:t> </a:t>
                </a:r>
                <a:r>
                  <a:rPr lang="en-US" sz="1200" b="1" kern="1200" dirty="0">
                    <a:solidFill>
                      <a:schemeClr val="tx1"/>
                    </a:solidFill>
                    <a:latin typeface="+mn-lt"/>
                    <a:ea typeface="+mn-ea"/>
                    <a:cs typeface="+mn-cs"/>
                  </a:rPr>
                  <a:t>= -</a:t>
                </a:r>
                <a:r>
                  <a:rPr lang="en-US" sz="1200" b="1" kern="1200" dirty="0" smtClean="0">
                    <a:solidFill>
                      <a:schemeClr val="tx1"/>
                    </a:solidFill>
                    <a:latin typeface="+mn-lt"/>
                    <a:ea typeface="+mn-ea"/>
                    <a:cs typeface="+mn-cs"/>
                  </a:rPr>
                  <a:t>116,342.7435 </a:t>
                </a:r>
                <a:r>
                  <a:rPr lang="en-US" sz="1200" b="1" kern="1200" dirty="0">
                    <a:solidFill>
                      <a:schemeClr val="tx1"/>
                    </a:solidFill>
                    <a:latin typeface="+mn-lt"/>
                    <a:ea typeface="+mn-ea"/>
                    <a:cs typeface="+mn-cs"/>
                  </a:rPr>
                  <a:t>+ </a:t>
                </a:r>
                <a:r>
                  <a:rPr lang="en-US" sz="1200" b="1" kern="1200" dirty="0" smtClean="0">
                    <a:solidFill>
                      <a:schemeClr val="tx1"/>
                    </a:solidFill>
                    <a:latin typeface="+mn-lt"/>
                    <a:ea typeface="+mn-ea"/>
                    <a:cs typeface="+mn-cs"/>
                  </a:rPr>
                  <a:t>187.9121*LCC </a:t>
                </a:r>
                <a:r>
                  <a:rPr lang="en-US" sz="1200" b="1" kern="1200" dirty="0">
                    <a:solidFill>
                      <a:schemeClr val="tx1"/>
                    </a:solidFill>
                    <a:latin typeface="+mn-lt"/>
                    <a:ea typeface="+mn-ea"/>
                    <a:cs typeface="+mn-cs"/>
                  </a:rPr>
                  <a:t>+ </a:t>
                </a:r>
                <a:r>
                  <a:rPr lang="en-US" sz="1200" b="1" kern="1200" dirty="0" smtClean="0">
                    <a:solidFill>
                      <a:schemeClr val="tx1"/>
                    </a:solidFill>
                    <a:latin typeface="+mn-lt"/>
                    <a:ea typeface="+mn-ea"/>
                    <a:cs typeface="+mn-cs"/>
                  </a:rPr>
                  <a:t>213,952.1688*NDVI </a:t>
                </a:r>
                <a:endParaRPr lang="en-US" sz="1200" b="1" kern="1200" dirty="0" smtClean="0">
                  <a:solidFill>
                    <a:schemeClr val="tx1"/>
                  </a:solidFill>
                  <a:latin typeface="+mn-lt"/>
                  <a:ea typeface="+mn-ea"/>
                  <a:cs typeface="+mn-cs"/>
                </a:endParaRPr>
              </a:p>
              <a:p>
                <a:r>
                  <a:rPr lang="en-US" dirty="0" smtClean="0"/>
                  <a:t>Where</a:t>
                </a:r>
              </a:p>
              <a:p>
                <a:r>
                  <a:rPr lang="en-US" b="1" i="0">
                    <a:latin typeface="Cambria Math"/>
                  </a:rPr>
                  <a:t>¯𝒀</a:t>
                </a:r>
                <a:r>
                  <a:rPr lang="en-US" dirty="0" smtClean="0"/>
                  <a:t>    </a:t>
                </a:r>
                <a:r>
                  <a:rPr lang="en-US" dirty="0" smtClean="0"/>
                  <a:t>is</a:t>
                </a:r>
                <a:r>
                  <a:rPr lang="en-US" baseline="0" dirty="0" smtClean="0"/>
                  <a:t> the</a:t>
                </a:r>
                <a:r>
                  <a:rPr lang="en-US" dirty="0" smtClean="0"/>
                  <a:t> </a:t>
                </a:r>
                <a:r>
                  <a:rPr lang="en-US" dirty="0" smtClean="0"/>
                  <a:t>predicted rice </a:t>
                </a:r>
                <a:r>
                  <a:rPr lang="en-US" dirty="0" smtClean="0"/>
                  <a:t>yield</a:t>
                </a:r>
                <a:endParaRPr lang="en-US" dirty="0" smtClean="0"/>
              </a:p>
              <a:p>
                <a:r>
                  <a:rPr lang="en-US" dirty="0" smtClean="0"/>
                  <a:t>LCC </a:t>
                </a:r>
                <a:r>
                  <a:rPr lang="en-US" baseline="0" dirty="0" smtClean="0"/>
                  <a:t> is the</a:t>
                </a:r>
                <a:r>
                  <a:rPr lang="en-US" dirty="0" smtClean="0"/>
                  <a:t> </a:t>
                </a:r>
                <a:r>
                  <a:rPr lang="en-US" dirty="0" smtClean="0"/>
                  <a:t>Land Cover </a:t>
                </a:r>
                <a:r>
                  <a:rPr lang="en-US" dirty="0" smtClean="0"/>
                  <a:t>Classification area</a:t>
                </a:r>
                <a:endParaRPr lang="en-US" dirty="0" smtClean="0"/>
              </a:p>
              <a:p>
                <a:r>
                  <a:rPr lang="en-US" dirty="0" smtClean="0"/>
                  <a:t>NDVI</a:t>
                </a:r>
                <a:r>
                  <a:rPr lang="en-US" baseline="0" dirty="0" smtClean="0"/>
                  <a:t> is </a:t>
                </a:r>
                <a:r>
                  <a:rPr lang="en-US" dirty="0" smtClean="0"/>
                  <a:t>Normalized </a:t>
                </a:r>
                <a:r>
                  <a:rPr lang="en-US" dirty="0"/>
                  <a:t>Difference Vegetation </a:t>
                </a:r>
                <a:r>
                  <a:rPr lang="en-US" dirty="0" smtClean="0"/>
                  <a:t>Index </a:t>
                </a:r>
              </a:p>
              <a:p>
                <a:endParaRPr lang="en-US" dirty="0"/>
              </a:p>
            </p:txBody>
          </p:sp>
        </mc:Fallback>
      </mc:AlternateContent>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50332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[Watanyoo] </a:t>
                </a:r>
              </a:p>
              <a:p>
                <a:r>
                  <a:rPr lang="en-US" dirty="0"/>
                  <a:t>We then obtain this second regression equation</a:t>
                </a:r>
                <a:endParaRPr lang="en-US" b="0" dirty="0">
                  <a:effectLst/>
                </a:endParaRPr>
              </a:p>
              <a:p>
                <a14:m>
                  <m:oMath xmlns:m="http://schemas.openxmlformats.org/officeDocument/2006/math">
                    <m:sSub>
                      <m:sSubPr>
                        <m:ctrlPr>
                          <a:rPr lang="en-US" b="1" i="1" dirty="0">
                            <a:latin typeface="Cambria Math"/>
                          </a:rPr>
                        </m:ctrlPr>
                      </m:sSubPr>
                      <m:e>
                        <m:acc>
                          <m:accPr>
                            <m:chr m:val="̂"/>
                            <m:ctrlPr>
                              <a:rPr lang="en-US" b="1" i="1" dirty="0">
                                <a:latin typeface="Cambria Math"/>
                              </a:rPr>
                            </m:ctrlPr>
                          </m:accPr>
                          <m:e>
                            <m:r>
                              <a:rPr lang="en-US" b="1" i="1" dirty="0">
                                <a:latin typeface="Cambria Math"/>
                              </a:rPr>
                              <m:t>𝒀</m:t>
                            </m:r>
                          </m:e>
                        </m:acc>
                      </m:e>
                      <m:sub>
                        <m:r>
                          <a:rPr lang="en-US" b="1" i="1" dirty="0">
                            <a:latin typeface="Cambria Math"/>
                          </a:rPr>
                          <m:t>𝟐</m:t>
                        </m:r>
                      </m:sub>
                    </m:sSub>
                    <m:r>
                      <a:rPr lang="en-US" b="1" i="1" dirty="0">
                        <a:latin typeface="Cambria Math"/>
                      </a:rPr>
                      <m:t>=</m:t>
                    </m:r>
                    <m:r>
                      <a:rPr lang="en-US" b="1" i="1" dirty="0">
                        <a:latin typeface="Cambria Math"/>
                      </a:rPr>
                      <m:t>𝟏𝟐𝟏</m:t>
                    </m:r>
                    <m:r>
                      <a:rPr lang="en-US" b="1" i="1" dirty="0">
                        <a:latin typeface="Cambria Math"/>
                      </a:rPr>
                      <m:t>.</m:t>
                    </m:r>
                    <m:r>
                      <a:rPr lang="en-US" b="1" i="1" dirty="0">
                        <a:latin typeface="Cambria Math"/>
                      </a:rPr>
                      <m:t>𝟎𝟓</m:t>
                    </m:r>
                    <m:r>
                      <a:rPr lang="en-US" b="1" i="1" dirty="0">
                        <a:latin typeface="Cambria Math"/>
                      </a:rPr>
                      <m:t>−</m:t>
                    </m:r>
                    <m:r>
                      <a:rPr lang="en-US" b="1" i="1" dirty="0">
                        <a:latin typeface="Cambria Math"/>
                      </a:rPr>
                      <m:t>𝟎</m:t>
                    </m:r>
                    <m:r>
                      <a:rPr lang="en-US" b="1" i="1" dirty="0">
                        <a:latin typeface="Cambria Math"/>
                      </a:rPr>
                      <m:t>.</m:t>
                    </m:r>
                    <m:r>
                      <a:rPr lang="en-US" b="1" i="1" dirty="0">
                        <a:latin typeface="Cambria Math"/>
                      </a:rPr>
                      <m:t>𝟎𝟕</m:t>
                    </m:r>
                    <m:r>
                      <a:rPr lang="en-US" b="1" i="1" dirty="0">
                        <a:latin typeface="Cambria Math"/>
                        <a:ea typeface="Cambria Math"/>
                      </a:rPr>
                      <m:t>×</m:t>
                    </m:r>
                    <m:r>
                      <a:rPr lang="en-US" b="1" i="1" dirty="0">
                        <a:latin typeface="Cambria Math"/>
                        <a:ea typeface="Cambria Math"/>
                      </a:rPr>
                      <m:t>𝑨𝑹𝑬𝑨</m:t>
                    </m:r>
                    <m:r>
                      <a:rPr lang="en-US" b="1" i="1" dirty="0">
                        <a:latin typeface="Cambria Math"/>
                        <a:ea typeface="Cambria Math"/>
                      </a:rPr>
                      <m:t>+</m:t>
                    </m:r>
                    <m:r>
                      <a:rPr lang="en-US" b="1" i="1" dirty="0">
                        <a:latin typeface="Cambria Math"/>
                        <a:ea typeface="Cambria Math"/>
                      </a:rPr>
                      <m:t>𝟒𝟗𝟏</m:t>
                    </m:r>
                    <m:r>
                      <a:rPr lang="en-US" b="1" i="1" dirty="0">
                        <a:latin typeface="Cambria Math"/>
                        <a:ea typeface="Cambria Math"/>
                      </a:rPr>
                      <m:t>.</m:t>
                    </m:r>
                    <m:r>
                      <a:rPr lang="en-US" b="1" i="1" dirty="0">
                        <a:latin typeface="Cambria Math"/>
                        <a:ea typeface="Cambria Math"/>
                      </a:rPr>
                      <m:t>𝟎𝟑</m:t>
                    </m:r>
                    <m:r>
                      <a:rPr lang="en-US" b="1" i="1" dirty="0">
                        <a:latin typeface="Cambria Math"/>
                        <a:ea typeface="Cambria Math"/>
                      </a:rPr>
                      <m:t> ×</m:t>
                    </m:r>
                    <m:r>
                      <a:rPr lang="en-US" b="1" i="1" dirty="0">
                        <a:latin typeface="Cambria Math"/>
                        <a:ea typeface="Cambria Math"/>
                      </a:rPr>
                      <m:t>𝑵𝑫𝑽𝑰</m:t>
                    </m:r>
                    <m:r>
                      <a:rPr lang="en-US" b="1" i="1" dirty="0">
                        <a:latin typeface="Cambria Math"/>
                        <a:ea typeface="Cambria Math"/>
                      </a:rPr>
                      <m:t>−</m:t>
                    </m:r>
                    <m:r>
                      <a:rPr lang="en-US" b="1" i="1" dirty="0">
                        <a:latin typeface="Cambria Math"/>
                        <a:ea typeface="Cambria Math"/>
                      </a:rPr>
                      <m:t>𝟎</m:t>
                    </m:r>
                    <m:r>
                      <a:rPr lang="en-US" b="1" i="1" dirty="0">
                        <a:latin typeface="Cambria Math"/>
                        <a:ea typeface="Cambria Math"/>
                      </a:rPr>
                      <m:t>.</m:t>
                    </m:r>
                    <m:r>
                      <a:rPr lang="en-US" b="1" i="1" dirty="0">
                        <a:latin typeface="Cambria Math"/>
                        <a:ea typeface="Cambria Math"/>
                      </a:rPr>
                      <m:t>𝟎𝟖</m:t>
                    </m:r>
                    <m:r>
                      <a:rPr lang="en-US" b="1" i="1" dirty="0">
                        <a:latin typeface="Cambria Math"/>
                        <a:ea typeface="Cambria Math"/>
                      </a:rPr>
                      <m:t>×</m:t>
                    </m:r>
                    <m:r>
                      <a:rPr lang="en-US" b="1" i="1" dirty="0">
                        <a:latin typeface="Cambria Math"/>
                        <a:ea typeface="Cambria Math"/>
                      </a:rPr>
                      <m:t>𝑹𝑨𝑰𝑵</m:t>
                    </m:r>
                    <m:r>
                      <m:rPr>
                        <m:nor/>
                      </m:rPr>
                      <a:rPr lang="en-US" b="1" i="1" dirty="0">
                        <a:latin typeface="Cambria Math"/>
                        <a:ea typeface="Cambria Math"/>
                      </a:rPr>
                      <m:t> </m:t>
                    </m:r>
                  </m:oMath>
                </a14:m>
                <a:r>
                  <a:rPr lang="en-US" b="1" i="1" dirty="0">
                    <a:latin typeface="Cambria Math"/>
                    <a:ea typeface="Cambria Math"/>
                  </a:rPr>
                  <a:t> </a:t>
                </a:r>
                <a:endParaRPr lang="en-US" dirty="0"/>
              </a:p>
              <a:p>
                <a:r>
                  <a:rPr lang="en-US" dirty="0" smtClean="0"/>
                  <a:t>where</a:t>
                </a:r>
                <a:endParaRPr lang="en-US" dirty="0"/>
              </a:p>
              <a:p>
                <a:pPr>
                  <a:tabLst>
                    <a:tab pos="1777352" algn="l"/>
                    <a:tab pos="2374187" algn="l"/>
                  </a:tabLst>
                </a:pPr>
                <a14:m>
                  <m:oMath xmlns:m="http://schemas.openxmlformats.org/officeDocument/2006/math">
                    <m:sSub>
                      <m:sSubPr>
                        <m:ctrlPr>
                          <a:rPr lang="en-US" i="1" dirty="0">
                            <a:latin typeface="Cambria Math"/>
                          </a:rPr>
                        </m:ctrlPr>
                      </m:sSubPr>
                      <m:e>
                        <m:acc>
                          <m:accPr>
                            <m:chr m:val="̂"/>
                            <m:ctrlPr>
                              <a:rPr lang="en-US" i="1" dirty="0">
                                <a:latin typeface="Cambria Math"/>
                              </a:rPr>
                            </m:ctrlPr>
                          </m:accPr>
                          <m:e>
                            <m:r>
                              <a:rPr lang="en-US" i="1" dirty="0">
                                <a:latin typeface="Cambria Math"/>
                              </a:rPr>
                              <m:t>𝑌</m:t>
                            </m:r>
                          </m:e>
                        </m:acc>
                      </m:e>
                      <m:sub>
                        <m:r>
                          <a:rPr lang="en-US" i="1" dirty="0">
                            <a:latin typeface="Cambria Math"/>
                          </a:rPr>
                          <m:t>2</m:t>
                        </m:r>
                      </m:sub>
                    </m:sSub>
                    <m:r>
                      <a:rPr lang="en-US" dirty="0">
                        <a:latin typeface="Cambria Math"/>
                      </a:rPr>
                      <m:t> </m:t>
                    </m:r>
                  </m:oMath>
                </a14:m>
                <a:r>
                  <a:rPr lang="en-US" dirty="0"/>
                  <a:t>is the predicted yield per area in ton per km</a:t>
                </a:r>
                <a:r>
                  <a:rPr lang="en-US" baseline="30000" dirty="0"/>
                  <a:t>2</a:t>
                </a:r>
                <a:endParaRPr lang="en-US" dirty="0"/>
              </a:p>
              <a:p>
                <a:pPr>
                  <a:tabLst>
                    <a:tab pos="1777352" algn="l"/>
                    <a:tab pos="2374187" algn="l"/>
                  </a:tabLst>
                </a:pPr>
                <a:r>
                  <a:rPr lang="en-US" dirty="0"/>
                  <a:t>AREA is the classified rice area km</a:t>
                </a:r>
                <a:r>
                  <a:rPr lang="en-US" baseline="30000" dirty="0"/>
                  <a:t>2</a:t>
                </a:r>
                <a:endParaRPr lang="en-US" dirty="0"/>
              </a:p>
              <a:p>
                <a:pPr>
                  <a:tabLst>
                    <a:tab pos="1777352" algn="l"/>
                    <a:tab pos="2374187" algn="l"/>
                  </a:tabLst>
                </a:pPr>
                <a:r>
                  <a:rPr lang="en-US" dirty="0"/>
                  <a:t>NDVI</a:t>
                </a:r>
                <a:r>
                  <a:rPr lang="en-US" baseline="0" dirty="0"/>
                  <a:t> </a:t>
                </a:r>
                <a:r>
                  <a:rPr lang="en-US" dirty="0"/>
                  <a:t>is Normalized Difference Vegetation Index</a:t>
                </a:r>
              </a:p>
              <a:p>
                <a:pPr>
                  <a:tabLst>
                    <a:tab pos="1777352" algn="l"/>
                    <a:tab pos="2374187" algn="l"/>
                  </a:tabLst>
                </a:pPr>
                <a:r>
                  <a:rPr lang="en-US" dirty="0"/>
                  <a:t>RAIN is Precipitation in mm in wet season</a:t>
                </a:r>
              </a:p>
              <a:p>
                <a:pPr>
                  <a:tabLst>
                    <a:tab pos="1268601" algn="l"/>
                    <a:tab pos="1933106" algn="l"/>
                  </a:tabLst>
                </a:pPr>
                <a:endParaRPr lang="en-US" dirty="0"/>
              </a:p>
              <a:p>
                <a:r>
                  <a:rPr lang="en-US" dirty="0"/>
                  <a:t>We proceeded into the second prediction equation. The number of ton per squared kilometer was used as the dependent variable. Only three variables can be used to predict yield per area: the number of ton per square kilometers. These variables are Classified Rice Area, NDVI, and Precipitation. However, the number of adjusted R square is equal to 0.18 and this number is small. We can say that 18% of the variance of the predicted number of ton per square kilometer can be explained by both Classified Rice Area and NDVI.  </a:t>
                </a:r>
              </a:p>
              <a:p>
                <a:endParaRPr lang="en-US" dirty="0"/>
              </a:p>
              <a:p>
                <a:r>
                  <a:rPr lang="en-US" dirty="0"/>
                  <a:t>The F ratio is also significant, suggesting that the variance explained by the regression model is significantly larger than the unexplained variance. Hence we can accept this predicting model.  </a:t>
                </a:r>
              </a:p>
              <a:p>
                <a:endParaRPr lang="en-US" dirty="0"/>
              </a:p>
              <a:p>
                <a:pPr>
                  <a:defRPr/>
                </a:pPr>
                <a:r>
                  <a:rPr lang="en-US" dirty="0"/>
                  <a:t>The coefficients of classified rice area, NDVI, and precipitation are all significant, the p-values are less than 0.05. However, classified rice area and precipitation have a negative relationship with the yield per area.   </a:t>
                </a:r>
              </a:p>
            </p:txBody>
          </p:sp>
        </mc:Choice>
        <mc:Fallback xmlns="">
          <p:sp>
            <p:nvSpPr>
              <p:cNvPr id="3" name="Notes Placeholder 2"/>
              <p:cNvSpPr>
                <a:spLocks noGrp="1"/>
              </p:cNvSpPr>
              <p:nvPr>
                <p:ph type="body" idx="1"/>
              </p:nvPr>
            </p:nvSpPr>
            <p:spPr/>
            <p:txBody>
              <a:bodyPr/>
              <a:lstStyle/>
              <a:p>
                <a:r>
                  <a:rPr lang="en-US" dirty="0" smtClean="0"/>
                  <a:t>We then obtain the regression equation: </a:t>
                </a:r>
              </a:p>
              <a:p>
                <a:r>
                  <a:rPr lang="en-US" sz="1200" b="1" i="0" smtClean="0">
                    <a:latin typeface="Cambria Math"/>
                  </a:rPr>
                  <a:t>¯</a:t>
                </a:r>
                <a:r>
                  <a:rPr lang="en-US" sz="1200" b="1" i="0" smtClean="0">
                    <a:latin typeface="Cambria Math"/>
                  </a:rPr>
                  <a:t>𝒀</a:t>
                </a:r>
                <a:r>
                  <a:rPr lang="en-US" sz="1200" b="1" kern="1200" dirty="0" smtClean="0">
                    <a:solidFill>
                      <a:schemeClr val="tx1"/>
                    </a:solidFill>
                    <a:latin typeface="+mn-lt"/>
                    <a:ea typeface="+mn-ea"/>
                    <a:cs typeface="+mn-cs"/>
                  </a:rPr>
                  <a:t> </a:t>
                </a:r>
                <a:r>
                  <a:rPr lang="en-US" sz="1200" b="1" kern="1200" dirty="0">
                    <a:solidFill>
                      <a:schemeClr val="tx1"/>
                    </a:solidFill>
                    <a:latin typeface="+mn-lt"/>
                    <a:ea typeface="+mn-ea"/>
                    <a:cs typeface="+mn-cs"/>
                  </a:rPr>
                  <a:t>= -</a:t>
                </a:r>
                <a:r>
                  <a:rPr lang="en-US" sz="1200" b="1" kern="1200" dirty="0" smtClean="0">
                    <a:solidFill>
                      <a:schemeClr val="tx1"/>
                    </a:solidFill>
                    <a:latin typeface="+mn-lt"/>
                    <a:ea typeface="+mn-ea"/>
                    <a:cs typeface="+mn-cs"/>
                  </a:rPr>
                  <a:t>116,342.7435 </a:t>
                </a:r>
                <a:r>
                  <a:rPr lang="en-US" sz="1200" b="1" kern="1200" dirty="0">
                    <a:solidFill>
                      <a:schemeClr val="tx1"/>
                    </a:solidFill>
                    <a:latin typeface="+mn-lt"/>
                    <a:ea typeface="+mn-ea"/>
                    <a:cs typeface="+mn-cs"/>
                  </a:rPr>
                  <a:t>+ </a:t>
                </a:r>
                <a:r>
                  <a:rPr lang="en-US" sz="1200" b="1" kern="1200" dirty="0" smtClean="0">
                    <a:solidFill>
                      <a:schemeClr val="tx1"/>
                    </a:solidFill>
                    <a:latin typeface="+mn-lt"/>
                    <a:ea typeface="+mn-ea"/>
                    <a:cs typeface="+mn-cs"/>
                  </a:rPr>
                  <a:t>187.9121*LCC </a:t>
                </a:r>
                <a:r>
                  <a:rPr lang="en-US" sz="1200" b="1" kern="1200" dirty="0">
                    <a:solidFill>
                      <a:schemeClr val="tx1"/>
                    </a:solidFill>
                    <a:latin typeface="+mn-lt"/>
                    <a:ea typeface="+mn-ea"/>
                    <a:cs typeface="+mn-cs"/>
                  </a:rPr>
                  <a:t>+ </a:t>
                </a:r>
                <a:r>
                  <a:rPr lang="en-US" sz="1200" b="1" kern="1200" dirty="0" smtClean="0">
                    <a:solidFill>
                      <a:schemeClr val="tx1"/>
                    </a:solidFill>
                    <a:latin typeface="+mn-lt"/>
                    <a:ea typeface="+mn-ea"/>
                    <a:cs typeface="+mn-cs"/>
                  </a:rPr>
                  <a:t>213,952.1688*NDVI </a:t>
                </a:r>
                <a:endParaRPr lang="en-US" sz="1200" b="1" kern="1200" dirty="0" smtClean="0">
                  <a:solidFill>
                    <a:schemeClr val="tx1"/>
                  </a:solidFill>
                  <a:latin typeface="+mn-lt"/>
                  <a:ea typeface="+mn-ea"/>
                  <a:cs typeface="+mn-cs"/>
                </a:endParaRPr>
              </a:p>
              <a:p>
                <a:r>
                  <a:rPr lang="en-US" dirty="0" smtClean="0"/>
                  <a:t>Where</a:t>
                </a:r>
              </a:p>
              <a:p>
                <a:r>
                  <a:rPr lang="en-US" b="1" i="0">
                    <a:latin typeface="Cambria Math"/>
                  </a:rPr>
                  <a:t>¯𝒀</a:t>
                </a:r>
                <a:r>
                  <a:rPr lang="en-US" dirty="0" smtClean="0"/>
                  <a:t>    </a:t>
                </a:r>
                <a:r>
                  <a:rPr lang="en-US" dirty="0" smtClean="0"/>
                  <a:t>is</a:t>
                </a:r>
                <a:r>
                  <a:rPr lang="en-US" baseline="0" dirty="0" smtClean="0"/>
                  <a:t> the</a:t>
                </a:r>
                <a:r>
                  <a:rPr lang="en-US" dirty="0" smtClean="0"/>
                  <a:t> </a:t>
                </a:r>
                <a:r>
                  <a:rPr lang="en-US" dirty="0" smtClean="0"/>
                  <a:t>predicted rice </a:t>
                </a:r>
                <a:r>
                  <a:rPr lang="en-US" dirty="0" smtClean="0"/>
                  <a:t>yield</a:t>
                </a:r>
                <a:endParaRPr lang="en-US" dirty="0" smtClean="0"/>
              </a:p>
              <a:p>
                <a:r>
                  <a:rPr lang="en-US" dirty="0" smtClean="0"/>
                  <a:t>LCC </a:t>
                </a:r>
                <a:r>
                  <a:rPr lang="en-US" baseline="0" dirty="0" smtClean="0"/>
                  <a:t> is the</a:t>
                </a:r>
                <a:r>
                  <a:rPr lang="en-US" dirty="0" smtClean="0"/>
                  <a:t> </a:t>
                </a:r>
                <a:r>
                  <a:rPr lang="en-US" dirty="0" smtClean="0"/>
                  <a:t>Land Cover </a:t>
                </a:r>
                <a:r>
                  <a:rPr lang="en-US" dirty="0" smtClean="0"/>
                  <a:t>Classification area</a:t>
                </a:r>
                <a:endParaRPr lang="en-US" dirty="0" smtClean="0"/>
              </a:p>
              <a:p>
                <a:r>
                  <a:rPr lang="en-US" dirty="0" smtClean="0"/>
                  <a:t>NDVI</a:t>
                </a:r>
                <a:r>
                  <a:rPr lang="en-US" baseline="0" dirty="0" smtClean="0"/>
                  <a:t> is </a:t>
                </a:r>
                <a:r>
                  <a:rPr lang="en-US" dirty="0" smtClean="0"/>
                  <a:t>Normalized </a:t>
                </a:r>
                <a:r>
                  <a:rPr lang="en-US" dirty="0"/>
                  <a:t>Difference Vegetation </a:t>
                </a:r>
                <a:r>
                  <a:rPr lang="en-US" dirty="0" smtClean="0"/>
                  <a:t>Index </a:t>
                </a:r>
              </a:p>
              <a:p>
                <a:endParaRPr lang="en-US" dirty="0"/>
              </a:p>
            </p:txBody>
          </p:sp>
        </mc:Fallback>
      </mc:AlternateContent>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50332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a:t>
            </a:r>
            <a:r>
              <a:rPr lang="en-US" dirty="0" err="1">
                <a:solidFill>
                  <a:srgbClr val="FF0000"/>
                </a:solidFill>
              </a:rPr>
              <a:t>Chayanit</a:t>
            </a:r>
            <a:r>
              <a:rPr lang="en-US" dirty="0">
                <a:solidFill>
                  <a:srgbClr val="FF0000"/>
                </a:solidFill>
              </a:rPr>
              <a:t>] </a:t>
            </a:r>
          </a:p>
          <a:p>
            <a:r>
              <a:rPr lang="en-US" dirty="0">
                <a:solidFill>
                  <a:srgbClr val="FF0000"/>
                </a:solidFill>
              </a:rPr>
              <a:t>As for limitations and recommendations, major errors</a:t>
            </a:r>
            <a:r>
              <a:rPr lang="en-US" baseline="0" dirty="0">
                <a:solidFill>
                  <a:srgbClr val="FF0000"/>
                </a:solidFill>
              </a:rPr>
              <a:t> and uncertainty in this project </a:t>
            </a:r>
            <a:r>
              <a:rPr lang="en-US" dirty="0">
                <a:solidFill>
                  <a:srgbClr val="FF0000"/>
                </a:solidFill>
              </a:rPr>
              <a:t>come </a:t>
            </a:r>
            <a:r>
              <a:rPr lang="en-US" baseline="0" dirty="0">
                <a:solidFill>
                  <a:srgbClr val="FF0000"/>
                </a:solidFill>
              </a:rPr>
              <a:t>from the nature of using satellite remote sensing to monitor wet season in a tropical region. The availability of cloud-free images was minimal and temporally inconsistent season to season. </a:t>
            </a:r>
            <a:endParaRPr lang="en-US" dirty="0">
              <a:solidFill>
                <a:srgbClr val="FF0000"/>
              </a:solidFill>
            </a:endParaRPr>
          </a:p>
          <a:p>
            <a:endParaRPr lang="en-US" dirty="0">
              <a:solidFill>
                <a:srgbClr val="FF0000"/>
              </a:solidFill>
            </a:endParaRPr>
          </a:p>
          <a:p>
            <a:r>
              <a:rPr lang="en-US" dirty="0">
                <a:solidFill>
                  <a:srgbClr val="FF0000"/>
                </a:solidFill>
              </a:rPr>
              <a:t>Moreover, the onset of the gap error of Landsat 7 images reduced our model’s ability to consistently compare rice crop land cover between seasons.</a:t>
            </a:r>
          </a:p>
          <a:p>
            <a:endParaRPr lang="en-US" dirty="0">
              <a:solidFill>
                <a:srgbClr val="FF0000"/>
              </a:solidFill>
            </a:endParaRPr>
          </a:p>
          <a:p>
            <a:r>
              <a:rPr lang="en-US" dirty="0">
                <a:solidFill>
                  <a:srgbClr val="FF0000"/>
                </a:solidFill>
              </a:rPr>
              <a:t>These problems also limited our ability to perform a multiple regression analysis. Instead, we have prepared a model to compare these data against government reports that can be used to predict rice yield in the future. </a:t>
            </a:r>
          </a:p>
          <a:p>
            <a:endParaRPr lang="en-US" dirty="0">
              <a:solidFill>
                <a:srgbClr val="FF0000"/>
              </a:solidFill>
            </a:endParaRPr>
          </a:p>
          <a:p>
            <a:pPr defTabSz="966554">
              <a:defRPr/>
            </a:pPr>
            <a:r>
              <a:rPr lang="en-US" dirty="0">
                <a:solidFill>
                  <a:srgbClr val="FF0000"/>
                </a:solidFill>
              </a:rPr>
              <a:t>Finally, imagery and classifications was validated by many Google Earth and Google Street View images. However, due to the large size of the study area and resolution of imagery, minor errors in validation is likely to occur </a:t>
            </a:r>
            <a:r>
              <a:rPr lang="en-US" baseline="0" dirty="0" smtClean="0">
                <a:solidFill>
                  <a:srgbClr val="FF0000"/>
                </a:solidFill>
              </a:rPr>
              <a: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1727950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75" indent="-360075"/>
            <a:r>
              <a:rPr lang="en-US" dirty="0">
                <a:solidFill>
                  <a:srgbClr val="FF0000"/>
                </a:solidFill>
              </a:rPr>
              <a:t>[</a:t>
            </a:r>
            <a:r>
              <a:rPr lang="en-US" dirty="0" err="1">
                <a:solidFill>
                  <a:srgbClr val="FF0000"/>
                </a:solidFill>
              </a:rPr>
              <a:t>Chayanit</a:t>
            </a:r>
            <a:r>
              <a:rPr lang="en-US" dirty="0">
                <a:solidFill>
                  <a:srgbClr val="FF0000"/>
                </a:solidFill>
              </a:rPr>
              <a:t>] </a:t>
            </a:r>
          </a:p>
          <a:p>
            <a:pPr marL="360075" indent="-360075"/>
            <a:r>
              <a:rPr lang="en-US" dirty="0">
                <a:solidFill>
                  <a:srgbClr val="FF0000"/>
                </a:solidFill>
              </a:rPr>
              <a:t>In conclusion, </a:t>
            </a:r>
            <a:r>
              <a:rPr lang="en-US" dirty="0"/>
              <a:t>we used classified rice area, Precipitation, and NDVI to predict rice yield and rice yield per area in </a:t>
            </a:r>
            <a:r>
              <a:rPr lang="en-US" dirty="0" err="1"/>
              <a:t>Roi</a:t>
            </a:r>
            <a:r>
              <a:rPr lang="en-US" dirty="0"/>
              <a:t> Et, Thailand. </a:t>
            </a:r>
          </a:p>
          <a:p>
            <a:pPr marL="360075" indent="-360075"/>
            <a:r>
              <a:rPr lang="en-US" dirty="0"/>
              <a:t>We are also able to adopt effective decision land management strategies to enhance rice production in the future.</a:t>
            </a:r>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1977117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a:t>
            </a:r>
            <a:r>
              <a:rPr lang="en-US" dirty="0" err="1">
                <a:solidFill>
                  <a:srgbClr val="FF0000"/>
                </a:solidFill>
              </a:rPr>
              <a:t>Chayanit</a:t>
            </a:r>
            <a:r>
              <a:rPr lang="en-US" dirty="0">
                <a:solidFill>
                  <a:srgbClr val="FF0000"/>
                </a:solidFill>
              </a:rPr>
              <a:t>] </a:t>
            </a:r>
          </a:p>
          <a:p>
            <a:r>
              <a:rPr lang="en-US" dirty="0"/>
              <a:t>We would like to thank our advisors: Dr. Jeffrey </a:t>
            </a:r>
            <a:r>
              <a:rPr lang="en-US" dirty="0" err="1"/>
              <a:t>Luvall</a:t>
            </a:r>
            <a:r>
              <a:rPr lang="en-US" dirty="0"/>
              <a:t> and Dr. Robert Griffin who provided us the helpful direction, suggestion, and guideline.</a:t>
            </a:r>
          </a:p>
          <a:p>
            <a:endParaRPr lang="en-US" dirty="0"/>
          </a:p>
          <a:p>
            <a:r>
              <a:rPr lang="en-US" dirty="0"/>
              <a:t>Also, we would like to thank our partners, </a:t>
            </a:r>
            <a:r>
              <a:rPr lang="en-US" dirty="0" err="1"/>
              <a:t>Bunyakiat</a:t>
            </a:r>
            <a:r>
              <a:rPr lang="en-US" dirty="0"/>
              <a:t>  </a:t>
            </a:r>
            <a:r>
              <a:rPr lang="en-US" dirty="0" err="1"/>
              <a:t>Raksaphaeng</a:t>
            </a:r>
            <a:r>
              <a:rPr lang="en-US" dirty="0"/>
              <a:t> from Royal Thai Embassy, Dr. Bill </a:t>
            </a:r>
            <a:r>
              <a:rPr lang="en-US" dirty="0" err="1"/>
              <a:t>Crosson</a:t>
            </a:r>
            <a:r>
              <a:rPr lang="en-US" dirty="0"/>
              <a:t> and Dr. Peter Cutter from SERVIR Mekong. These people provided us tremendous support in advising our project .</a:t>
            </a:r>
          </a:p>
          <a:p>
            <a:endParaRPr lang="en-US" dirty="0"/>
          </a:p>
          <a:p>
            <a:r>
              <a:rPr lang="en-US" dirty="0"/>
              <a:t>Special thanks to NASA Develop Thailand Disasters Team for SDCI index calculations.</a:t>
            </a:r>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4205256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170955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a:t>
            </a:r>
            <a:r>
              <a:rPr lang="en-US" dirty="0" err="1" smtClean="0"/>
              <a:t>Komsan</a:t>
            </a:r>
            <a:r>
              <a:rPr lang="en-US" dirty="0" smtClean="0"/>
              <a:t>] </a:t>
            </a:r>
            <a:endParaRPr lang="en-US" dirty="0"/>
          </a:p>
          <a:p>
            <a:pPr rtl="0"/>
            <a:r>
              <a:rPr lang="en-US" dirty="0"/>
              <a:t>First of all, let me introduce my country a little bit. Thailand is one of the world’s leading producers and exporters of rice. The rice is grown in most areas of the country, with each region’s rice having its own characteristics and needs. Thailand experiences three seasons: cool dry, hot dry, and wet season. These seasons play a significant role in rice cultivation.  The rice-planting season usually starts in May when showers signal the end of the dry season. By late November, it is ready to be harvested. While the Central and Western regions are able to grow rice year-round because of an extensive irrigation network, some parts of Thailand can grow rice during only the wet season.</a:t>
            </a:r>
            <a:endParaRPr lang="en-US" b="0" i="0" dirty="0">
              <a:effectLst/>
            </a:endParaRPr>
          </a:p>
          <a:p>
            <a:endParaRPr lang="en-US" dirty="0"/>
          </a:p>
          <a:p>
            <a:r>
              <a:rPr lang="en-US" dirty="0"/>
              <a:t>[ Corner rice plant logo designed by DEVELOP participant Komsan Rattanakijsuntorn at NASA MSFC.]</a:t>
            </a:r>
          </a:p>
          <a:p>
            <a:pPr>
              <a:defRPr/>
            </a:pPr>
            <a:r>
              <a:rPr lang="en-US" dirty="0"/>
              <a:t>Image source: https://www.flickr.com/photos/captainkimo/6462574499 </a:t>
            </a: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21575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t>
            </a:r>
            <a:r>
              <a:rPr lang="en-US" dirty="0" err="1" smtClean="0"/>
              <a:t>Komsan</a:t>
            </a:r>
            <a:r>
              <a:rPr lang="en-US" dirty="0" smtClean="0"/>
              <a:t>] </a:t>
            </a:r>
            <a:endParaRPr lang="en-US" dirty="0"/>
          </a:p>
          <a:p>
            <a:pPr>
              <a:spcBef>
                <a:spcPts val="211"/>
              </a:spcBef>
              <a:buClr>
                <a:schemeClr val="accent1"/>
              </a:buClr>
            </a:pPr>
            <a:r>
              <a:rPr lang="en-US" dirty="0"/>
              <a:t>Unlike other regions </a:t>
            </a:r>
            <a:r>
              <a:rPr lang="en-US" dirty="0" smtClean="0"/>
              <a:t>in </a:t>
            </a:r>
            <a:r>
              <a:rPr lang="en-US" dirty="0"/>
              <a:t>Thailand, the northeastern region’s rice is dependent on rain instead of irrigation.</a:t>
            </a:r>
          </a:p>
          <a:p>
            <a:pPr>
              <a:defRPr/>
            </a:pPr>
            <a:r>
              <a:rPr lang="en-US" dirty="0"/>
              <a:t>Our study area, </a:t>
            </a:r>
            <a:r>
              <a:rPr lang="en-US" dirty="0" err="1"/>
              <a:t>Roi</a:t>
            </a:r>
            <a:r>
              <a:rPr lang="en-US" dirty="0"/>
              <a:t> Et, is a province located on</a:t>
            </a:r>
            <a:r>
              <a:rPr lang="en-US" baseline="0" dirty="0"/>
              <a:t> </a:t>
            </a:r>
            <a:r>
              <a:rPr lang="en-US" dirty="0"/>
              <a:t>the Mekong basin area </a:t>
            </a:r>
            <a:r>
              <a:rPr lang="en-US" baseline="0" dirty="0" smtClean="0"/>
              <a:t>in </a:t>
            </a:r>
            <a:r>
              <a:rPr lang="en-US" baseline="0" dirty="0"/>
              <a:t>northeastern Thailand. </a:t>
            </a:r>
            <a:r>
              <a:rPr lang="en-US" dirty="0"/>
              <a:t>It is well known for producing large quantities of Jasmine rice, which is a premium product that plays an important </a:t>
            </a:r>
            <a:r>
              <a:rPr lang="en-US" dirty="0" smtClean="0"/>
              <a:t>role </a:t>
            </a:r>
            <a:r>
              <a:rPr lang="en-US" dirty="0"/>
              <a:t>in Thai economy.</a:t>
            </a:r>
          </a:p>
          <a:p>
            <a:endParaRPr lang="en-US" baseline="0" dirty="0"/>
          </a:p>
          <a:p>
            <a:r>
              <a:rPr lang="en-US" dirty="0"/>
              <a:t>Image credits: </a:t>
            </a:r>
            <a:r>
              <a:rPr lang="en-US" dirty="0" err="1"/>
              <a:t>Esri</a:t>
            </a:r>
            <a:r>
              <a:rPr lang="en-US" dirty="0"/>
              <a:t>, National Geographic, </a:t>
            </a:r>
            <a:r>
              <a:rPr lang="en-US" dirty="0" err="1"/>
              <a:t>DeLorme</a:t>
            </a:r>
            <a:r>
              <a:rPr lang="en-US" dirty="0"/>
              <a:t>, </a:t>
            </a:r>
            <a:r>
              <a:rPr lang="en-US" dirty="0" err="1"/>
              <a:t>MapmyIndia</a:t>
            </a:r>
            <a:r>
              <a:rPr lang="en-US" dirty="0"/>
              <a:t>, UNEP-WCMC, NASA, ESA, METI, NRCAN, GEBCO, NOAA, increment P Corp., © </a:t>
            </a:r>
            <a:r>
              <a:rPr lang="en-US" dirty="0" err="1"/>
              <a:t>OpenStreetMap</a:t>
            </a:r>
            <a:r>
              <a:rPr lang="en-US" dirty="0"/>
              <a:t> contributors, and the GIS user community.</a:t>
            </a:r>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50315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t>
            </a:r>
            <a:r>
              <a:rPr lang="en-US" dirty="0" err="1" smtClean="0"/>
              <a:t>Komsan</a:t>
            </a:r>
            <a:r>
              <a:rPr lang="en-US" dirty="0" smtClean="0"/>
              <a:t>] </a:t>
            </a:r>
            <a:endParaRPr lang="en-US" dirty="0"/>
          </a:p>
          <a:p>
            <a:pPr>
              <a:defRPr/>
            </a:pPr>
            <a:r>
              <a:rPr lang="en-US" dirty="0"/>
              <a:t>Although </a:t>
            </a:r>
            <a:r>
              <a:rPr lang="en-US" dirty="0" err="1"/>
              <a:t>Roi</a:t>
            </a:r>
            <a:r>
              <a:rPr lang="en-US" dirty="0"/>
              <a:t> Et produces</a:t>
            </a:r>
            <a:r>
              <a:rPr lang="en-US" baseline="0" dirty="0"/>
              <a:t> large quantities of Jasmine rice, the rice crop yield is relatively low compared to other </a:t>
            </a:r>
            <a:r>
              <a:rPr lang="en-US" dirty="0"/>
              <a:t>areas </a:t>
            </a:r>
            <a:r>
              <a:rPr lang="en-US" baseline="0" dirty="0" smtClean="0"/>
              <a:t>in </a:t>
            </a:r>
            <a:r>
              <a:rPr lang="en-US" baseline="0" dirty="0"/>
              <a:t>the Mekong </a:t>
            </a:r>
            <a:r>
              <a:rPr lang="en-US" dirty="0" smtClean="0"/>
              <a:t>region</a:t>
            </a:r>
            <a:r>
              <a:rPr lang="en-US" baseline="0" dirty="0" smtClean="0"/>
              <a:t>.</a:t>
            </a:r>
            <a:endParaRPr lang="en-US" dirty="0"/>
          </a:p>
          <a:p>
            <a:pPr>
              <a:defRPr/>
            </a:pPr>
            <a:r>
              <a:rPr lang="en-US" dirty="0"/>
              <a:t>Since the rice fields in Roi Et are primarily rain-fed, the rice crop yield is vulnerable to climate change.</a:t>
            </a:r>
          </a:p>
          <a:p>
            <a:pPr defTabSz="966554">
              <a:defRPr/>
            </a:pPr>
            <a:endParaRPr lang="en-US" sz="800" dirty="0"/>
          </a:p>
          <a:p>
            <a:r>
              <a:rPr lang="en-US" sz="800" dirty="0"/>
              <a:t>Image source: https://www.flickr.com/photos/pondpisut/16790458290</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70332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a:p>
            <a:r>
              <a:rPr lang="en-US" dirty="0" smtClean="0"/>
              <a:t>The </a:t>
            </a:r>
            <a:r>
              <a:rPr lang="en-US" dirty="0"/>
              <a:t>objectives of this</a:t>
            </a:r>
            <a:r>
              <a:rPr lang="en-US" baseline="0" dirty="0"/>
              <a:t> project are to monitor agriculture in </a:t>
            </a:r>
            <a:r>
              <a:rPr lang="en-US" dirty="0"/>
              <a:t>Thailand </a:t>
            </a:r>
            <a:r>
              <a:rPr lang="en-US" baseline="0" dirty="0" smtClean="0"/>
              <a:t>using </a:t>
            </a:r>
            <a:r>
              <a:rPr lang="en-US" baseline="0" dirty="0"/>
              <a:t>NASA Earth Observations and to improve understanding of the relationship between crop output and climate. </a:t>
            </a:r>
          </a:p>
          <a:p>
            <a:endParaRPr lang="en-US" baseline="0" dirty="0"/>
          </a:p>
          <a:p>
            <a:r>
              <a:rPr lang="en-US" dirty="0"/>
              <a:t>Agricultural</a:t>
            </a:r>
            <a:r>
              <a:rPr lang="en-US" baseline="0" dirty="0"/>
              <a:t> health and stress can be monitored using remote sensing data products such as land cover classifications, land surface temperature, precipitation, and vegetation indices.</a:t>
            </a:r>
          </a:p>
          <a:p>
            <a:endParaRPr lang="en-US" baseline="0" dirty="0"/>
          </a:p>
          <a:p>
            <a:r>
              <a:rPr lang="en-US" baseline="0" dirty="0"/>
              <a:t>Analysis of these products over time can expose patterns and correlations between rice yield and environmental factors such as climate and water availability.</a:t>
            </a:r>
          </a:p>
          <a:p>
            <a:endParaRPr lang="en-US" baseline="0" dirty="0"/>
          </a:p>
          <a:p>
            <a:r>
              <a:rPr lang="en-US" baseline="0" dirty="0"/>
              <a:t>These products can then be compiled into a linear regression model and compared against government reports of rice yield. Such a model could be used to estimate a season’s rice yield based on remotely sensed data.</a:t>
            </a:r>
          </a:p>
          <a:p>
            <a:endParaRPr lang="en-US" baseline="0" dirty="0"/>
          </a:p>
          <a:p>
            <a:r>
              <a:rPr lang="en-US" baseline="0" dirty="0"/>
              <a:t>Image source: https://www.flickr.com/photos/gogeid/17005078875/</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64139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r>
              <a:rPr lang="en-US" dirty="0" smtClean="0"/>
              <a:t>]</a:t>
            </a:r>
            <a:endParaRPr lang="en-US" dirty="0"/>
          </a:p>
          <a:p>
            <a:r>
              <a:rPr lang="en-US" dirty="0"/>
              <a:t>This project is partnered with the Royal Thai Embassy and NASA SERVIR Mekong to monitor and improve the understanding of climate change patterns and environmental variables on agricultural lands in </a:t>
            </a:r>
            <a:r>
              <a:rPr lang="en-US" dirty="0" smtClean="0"/>
              <a:t>Thailand. </a:t>
            </a:r>
            <a:r>
              <a:rPr lang="en-US" dirty="0"/>
              <a:t>SERVIR is a joint initiative of NASA and USAID and part of NASA’s Capacity Building Program. SERVIR Hubs are located at Marshall Space Flight Center, in Panama, Kenya, Nepal, and newly in Mekong, Thailand.</a:t>
            </a:r>
          </a:p>
          <a:p>
            <a:endParaRPr lang="en-US" dirty="0"/>
          </a:p>
          <a:p>
            <a:r>
              <a:rPr lang="en-US" dirty="0" smtClean="0"/>
              <a:t>Image </a:t>
            </a:r>
            <a:r>
              <a:rPr lang="en-US" dirty="0"/>
              <a:t>credits: </a:t>
            </a:r>
            <a:r>
              <a:rPr lang="es-ES" dirty="0" err="1"/>
              <a:t>National</a:t>
            </a:r>
            <a:r>
              <a:rPr lang="es-ES" dirty="0"/>
              <a:t> </a:t>
            </a:r>
            <a:r>
              <a:rPr lang="es-ES" dirty="0" err="1"/>
              <a:t>Geographic</a:t>
            </a:r>
            <a:r>
              <a:rPr lang="es-ES" dirty="0"/>
              <a:t>, </a:t>
            </a:r>
            <a:r>
              <a:rPr lang="es-ES" dirty="0" err="1"/>
              <a:t>Esri</a:t>
            </a:r>
            <a:r>
              <a:rPr lang="es-ES" dirty="0"/>
              <a:t>, </a:t>
            </a:r>
            <a:r>
              <a:rPr lang="es-ES" dirty="0" err="1"/>
              <a:t>DeLorme</a:t>
            </a:r>
            <a:r>
              <a:rPr lang="es-ES" dirty="0"/>
              <a:t>, HERE, UNEP-WCMC, USGS, NASA, ESA, METI, NRCAN, GEBCO, NOAA, </a:t>
            </a:r>
            <a:r>
              <a:rPr lang="es-ES" dirty="0" err="1"/>
              <a:t>increment</a:t>
            </a:r>
            <a:r>
              <a:rPr lang="es-ES" dirty="0"/>
              <a:t> P </a:t>
            </a:r>
            <a:r>
              <a:rPr lang="es-ES" dirty="0" smtClean="0"/>
              <a:t>Corp. </a:t>
            </a:r>
          </a:p>
          <a:p>
            <a:r>
              <a:rPr lang="en-US" dirty="0" err="1" smtClean="0"/>
              <a:t>Gassert</a:t>
            </a:r>
            <a:r>
              <a:rPr lang="en-US" dirty="0"/>
              <a:t>, F., P. Rai, P. </a:t>
            </a:r>
            <a:r>
              <a:rPr lang="en-US" dirty="0" err="1"/>
              <a:t>Reig</a:t>
            </a:r>
            <a:r>
              <a:rPr lang="en-US" dirty="0"/>
              <a:t>, and M. Luck. 2012. “Mekong River Basin Study.” Working Paper. Washington, DC: World Resources Institute.</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52786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[Tim]</a:t>
            </a:r>
          </a:p>
          <a:p>
            <a:r>
              <a:rPr lang="en-US" dirty="0" smtClean="0"/>
              <a:t>For </a:t>
            </a:r>
            <a:r>
              <a:rPr lang="en-US" dirty="0"/>
              <a:t>the methodology of the Thailand Agriculture project</a:t>
            </a:r>
            <a:endParaRPr lang="en-US" b="0" dirty="0" smtClean="0">
              <a:effectLst/>
            </a:endParaRPr>
          </a:p>
          <a:p>
            <a:pPr rtl="0"/>
            <a:r>
              <a:rPr lang="en-US" dirty="0"/>
              <a:t>Three main classes of satellites and sensors were used in this project.</a:t>
            </a:r>
            <a:endParaRPr lang="en-US" b="0" dirty="0" smtClean="0">
              <a:effectLst/>
            </a:endParaRPr>
          </a:p>
          <a:p>
            <a:pPr rtl="0"/>
            <a:r>
              <a:rPr lang="en-US" dirty="0"/>
              <a:t>First, high resolution sensors from Landsat suite were used to classify rice area.</a:t>
            </a:r>
            <a:endParaRPr lang="en-US" b="0" dirty="0" smtClean="0">
              <a:effectLst/>
            </a:endParaRPr>
          </a:p>
          <a:p>
            <a:pPr rtl="0"/>
            <a:r>
              <a:rPr lang="en-US" dirty="0"/>
              <a:t>Second, precipitation radar data from GPM and TRMM were used to average monthly rainfall in part of calculating SDCI.</a:t>
            </a:r>
            <a:endParaRPr lang="en-US" b="0" dirty="0" smtClean="0">
              <a:effectLst/>
            </a:endParaRPr>
          </a:p>
          <a:p>
            <a:pPr rtl="0"/>
            <a:r>
              <a:rPr lang="en-US" dirty="0"/>
              <a:t>Third, land surface temperature and NDVI from Aqua/Terra were used in part of calculating SDCI.</a:t>
            </a:r>
            <a:endParaRPr lang="en-US" b="0" dirty="0" smtClean="0">
              <a:effectLst/>
            </a:endParaRPr>
          </a:p>
          <a:p>
            <a:r>
              <a:rPr lang="en-US" dirty="0"/>
              <a:t>Using Land Cover Classification, SDCI, Precipitation, and NDVI , we can develop prediction models.</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49722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Atipat</a:t>
            </a:r>
            <a:r>
              <a:rPr lang="en-US"/>
              <a:t>] </a:t>
            </a:r>
            <a:endParaRPr lang="en-US" dirty="0"/>
          </a:p>
          <a:p>
            <a:r>
              <a:rPr lang="en-US"/>
              <a:t>In </a:t>
            </a:r>
            <a:r>
              <a:rPr lang="en-US" dirty="0"/>
              <a:t>our project we use monthly precipitation data from</a:t>
            </a:r>
            <a:r>
              <a:rPr lang="en-US" baseline="0" dirty="0"/>
              <a:t> TRMM and GPM accumulated for 6 months during the </a:t>
            </a:r>
            <a:r>
              <a:rPr lang="en-US" baseline="0"/>
              <a:t>wet season </a:t>
            </a:r>
            <a:r>
              <a:rPr lang="en-US"/>
              <a:t>starting from May to October </a:t>
            </a:r>
            <a:r>
              <a:rPr lang="en-US" baseline="0"/>
              <a:t>. </a:t>
            </a:r>
            <a:r>
              <a:rPr lang="en-US" dirty="0"/>
              <a:t>The graph on the lower left corner shows that there is a fluctuation and slight downward trend between 2000 and 2014. The picture on the </a:t>
            </a:r>
            <a:r>
              <a:rPr lang="en-US"/>
              <a:t>right</a:t>
            </a:r>
            <a:r>
              <a:rPr lang="en-US" baseline="0"/>
              <a:t> shows </a:t>
            </a:r>
            <a:r>
              <a:rPr lang="en-US" baseline="0" dirty="0"/>
              <a:t>seasonal precipitation over </a:t>
            </a:r>
            <a:r>
              <a:rPr lang="en-US" baseline="0" dirty="0" err="1"/>
              <a:t>Roi</a:t>
            </a:r>
            <a:r>
              <a:rPr lang="en-US" baseline="0" dirty="0"/>
              <a:t> Et province </a:t>
            </a:r>
            <a:r>
              <a:rPr lang="en-US" baseline="0"/>
              <a:t>in 2014.</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4102564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09">
              <a:defRPr/>
            </a:pPr>
            <a:r>
              <a:rPr lang="en-US" dirty="0"/>
              <a:t>[</a:t>
            </a:r>
            <a:r>
              <a:rPr lang="en-US" dirty="0" err="1"/>
              <a:t>Atipat</a:t>
            </a:r>
            <a:r>
              <a:rPr lang="en-US"/>
              <a:t>] </a:t>
            </a:r>
            <a:endParaRPr lang="en-US" dirty="0"/>
          </a:p>
          <a:p>
            <a:pPr defTabSz="895809">
              <a:defRPr/>
            </a:pPr>
            <a:r>
              <a:rPr lang="en-US" baseline="0"/>
              <a:t>The </a:t>
            </a:r>
            <a:r>
              <a:rPr lang="en-US" baseline="0" dirty="0"/>
              <a:t>monthly </a:t>
            </a:r>
            <a:r>
              <a:rPr lang="en-US" dirty="0"/>
              <a:t>Scaled Drought Condition Index </a:t>
            </a:r>
            <a:r>
              <a:rPr lang="en-US" baseline="0" dirty="0"/>
              <a:t>model is provided by </a:t>
            </a:r>
            <a:r>
              <a:rPr lang="en-US" dirty="0"/>
              <a:t>Thailand Disasters team</a:t>
            </a:r>
            <a:r>
              <a:rPr lang="en-US"/>
              <a:t>.</a:t>
            </a:r>
            <a:r>
              <a:rPr lang="en-US" baseline="0"/>
              <a:t> </a:t>
            </a:r>
            <a:r>
              <a:rPr lang="en-US"/>
              <a:t>In our project </a:t>
            </a:r>
            <a:r>
              <a:rPr lang="en-US" dirty="0"/>
              <a:t>we use monthly SDCI to calculate </a:t>
            </a:r>
            <a:r>
              <a:rPr lang="en-US"/>
              <a:t>6-month average SDCI during the wet season .</a:t>
            </a:r>
            <a:r>
              <a:rPr lang="en-US" baseline="0"/>
              <a:t> </a:t>
            </a:r>
            <a:r>
              <a:rPr lang="en-US" dirty="0"/>
              <a:t>The </a:t>
            </a:r>
            <a:r>
              <a:rPr lang="en-US" baseline="0" dirty="0"/>
              <a:t>graph </a:t>
            </a:r>
            <a:r>
              <a:rPr lang="en-US" dirty="0"/>
              <a:t>indicates that averaged seasonal</a:t>
            </a:r>
            <a:r>
              <a:rPr lang="en-US" baseline="0" dirty="0"/>
              <a:t> SDCI over </a:t>
            </a:r>
            <a:r>
              <a:rPr lang="en-US" baseline="0" dirty="0" err="1"/>
              <a:t>Roi</a:t>
            </a:r>
            <a:r>
              <a:rPr lang="en-US" baseline="0" dirty="0"/>
              <a:t>-Et province </a:t>
            </a:r>
            <a:r>
              <a:rPr lang="en-US" dirty="0"/>
              <a:t>oscillated </a:t>
            </a:r>
            <a:r>
              <a:rPr lang="en-US" baseline="0" dirty="0"/>
              <a:t>between 0.30 and 0.40 during the year 2000 and 2014</a:t>
            </a:r>
            <a:r>
              <a:rPr lang="en-US" baseline="0"/>
              <a:t>. </a:t>
            </a:r>
            <a:r>
              <a:rPr lang="en-US" dirty="0"/>
              <a:t>However</a:t>
            </a:r>
            <a:r>
              <a:rPr lang="en-US"/>
              <a:t>, analysis showed </a:t>
            </a:r>
            <a:r>
              <a:rPr lang="en-US" baseline="0" dirty="0"/>
              <a:t>that </a:t>
            </a:r>
            <a:r>
              <a:rPr lang="en-US" baseline="0"/>
              <a:t>there </a:t>
            </a:r>
            <a:r>
              <a:rPr lang="en-US"/>
              <a:t>is </a:t>
            </a:r>
            <a:r>
              <a:rPr lang="en-US" baseline="0"/>
              <a:t>no </a:t>
            </a:r>
            <a:r>
              <a:rPr lang="en-US" baseline="0" dirty="0"/>
              <a:t>linear relationship between </a:t>
            </a:r>
            <a:r>
              <a:rPr lang="en-US" dirty="0"/>
              <a:t>time </a:t>
            </a:r>
            <a:r>
              <a:rPr lang="en-US" baseline="0" dirty="0"/>
              <a:t>and SDCI. </a:t>
            </a:r>
            <a:r>
              <a:rPr lang="en-US" dirty="0"/>
              <a:t>The picture on the </a:t>
            </a:r>
            <a:r>
              <a:rPr lang="en-US"/>
              <a:t>right shows </a:t>
            </a:r>
            <a:r>
              <a:rPr lang="en-US" dirty="0"/>
              <a:t>the geographical distribution of SDCI within </a:t>
            </a:r>
            <a:r>
              <a:rPr lang="en-US" dirty="0" err="1"/>
              <a:t>Roi</a:t>
            </a:r>
            <a:r>
              <a:rPr lang="en-US" dirty="0"/>
              <a:t> Et province.  </a:t>
            </a:r>
          </a:p>
          <a:p>
            <a:endParaRPr lang="en-US" baseline="0" dirty="0"/>
          </a:p>
          <a:p>
            <a:pPr>
              <a:defRPr/>
            </a:pPr>
            <a:r>
              <a:rPr lang="en-US" dirty="0"/>
              <a:t>Image credits: NASA, USGS, </a:t>
            </a:r>
            <a:r>
              <a:rPr lang="en-US" dirty="0" err="1"/>
              <a:t>Esri</a:t>
            </a:r>
            <a:r>
              <a:rPr lang="en-US" dirty="0"/>
              <a:t>, </a:t>
            </a:r>
            <a:r>
              <a:rPr lang="en-US" dirty="0" err="1"/>
              <a:t>DigitalGlobe</a:t>
            </a:r>
            <a:r>
              <a:rPr lang="en-US" dirty="0"/>
              <a:t>, </a:t>
            </a:r>
            <a:r>
              <a:rPr lang="en-US" dirty="0" err="1"/>
              <a:t>GeoEye</a:t>
            </a:r>
            <a:r>
              <a:rPr lang="en-US" dirty="0"/>
              <a:t>, Earthstar </a:t>
            </a:r>
            <a:r>
              <a:rPr lang="en-US" dirty="0" err="1"/>
              <a:t>Geographics</a:t>
            </a:r>
            <a:r>
              <a:rPr lang="en-US" dirty="0"/>
              <a:t>, CNES/Airbus DS, USDA, AEX, </a:t>
            </a:r>
            <a:r>
              <a:rPr lang="en-US" dirty="0" err="1"/>
              <a:t>Getmapping</a:t>
            </a:r>
            <a:r>
              <a:rPr lang="en-US" dirty="0"/>
              <a:t>, </a:t>
            </a:r>
            <a:r>
              <a:rPr lang="en-US" dirty="0" err="1"/>
              <a:t>Aerogrid</a:t>
            </a:r>
            <a:r>
              <a:rPr lang="en-US" dirty="0"/>
              <a:t>, IGN, IGP, </a:t>
            </a:r>
            <a:r>
              <a:rPr lang="en-US" dirty="0" err="1"/>
              <a:t>swisstopo</a:t>
            </a:r>
            <a:r>
              <a:rPr lang="en-US" dirty="0"/>
              <a:t>, and the GIS User Community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605062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bottom grey"/>
          <p:cNvSpPr/>
          <p:nvPr/>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cknowledgements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cknowledgements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bottom grey"/>
          <p:cNvSpPr/>
          <p:nvPr/>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eft text, Righ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ight text, Lef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ext, Top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ttom text, Top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p text, Bottom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 text, Bottom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mphasize acronym">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ft text, Righ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mphasize key points">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cknowledgements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cknowledgements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bottom grey"/>
          <p:cNvSpPr/>
          <p:nvPr/>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eft text, Righ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ight text, Lef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ottom text, Top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ottom text, Top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op text, Bottom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op text, Bottom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ight text, Lef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mphasize acronym">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mphasize key points">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cknowledgements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cknowledgements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bottom grey"/>
          <p:cNvSpPr/>
          <p:nvPr/>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eft text, Righ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ight text, Lef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ottom text, Top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ottom text, Top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op text, Bottom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ttom text, Top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op text, Bottom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Emphasize acronym">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Emphasize key points">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cknowledgements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cknowledgements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bottom grey"/>
          <p:cNvSpPr/>
          <p:nvPr/>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eft text, Righ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ight text, Lef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ttom text, Top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ttom text, Top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text, Top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op text, Bottom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op text, Bottom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Emphasize acronym">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Emphasize key points">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cknowledgements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cknowledgements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bottom grey"/>
          <p:cNvSpPr/>
          <p:nvPr/>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eft text, Righ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Right text, Lef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ottom text, Top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p text, Bottom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ottom text, Top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op text, Bottom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op text, Bottom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Emphasize acronym">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Emphasize key points">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cknowledgements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cknowledgements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bottom grey"/>
          <p:cNvSpPr/>
          <p:nvPr/>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Left text, Righ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Right text, Lef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p text, Bottom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ottom text, Top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ottom text, Top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op text, Bottom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op text, Bottom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Emphasize acronym">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Emphasize key points">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cknowledgements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cknowledgements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bottom grey"/>
          <p:cNvSpPr/>
          <p:nvPr/>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Left text, Righ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mphasize acronym">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Right text, Left image">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ottom text, Top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ottom text, Top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op text, Bottom image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op text, Bottom image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Emphasize acronym">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Emphasize key points">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Acknowledgements A">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Acknowledgements B">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mphasize key points">
    <p:spTree>
      <p:nvGrpSpPr>
        <p:cNvPr id="1" name=""/>
        <p:cNvGrpSpPr/>
        <p:nvPr/>
      </p:nvGrpSpPr>
      <p:grpSpPr>
        <a:xfrm>
          <a:off x="0" y="0"/>
          <a:ext cx="0" cy="0"/>
          <a:chOff x="0" y="0"/>
          <a:chExt cx="0" cy="0"/>
        </a:xfrm>
      </p:grpSpPr>
      <p:sp>
        <p:nvSpPr>
          <p:cNvPr id="7" name="top color"/>
          <p:cNvSpPr/>
          <p:nvPr/>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8/6/2015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8101" r:id="rId1"/>
    <p:sldLayoutId id="2147488102" r:id="rId2"/>
    <p:sldLayoutId id="2147488103" r:id="rId3"/>
    <p:sldLayoutId id="2147488104" r:id="rId4"/>
    <p:sldLayoutId id="2147488105" r:id="rId5"/>
    <p:sldLayoutId id="2147488106" r:id="rId6"/>
    <p:sldLayoutId id="2147488107" r:id="rId7"/>
    <p:sldLayoutId id="2147488108" r:id="rId8"/>
    <p:sldLayoutId id="2147488109" r:id="rId9"/>
    <p:sldLayoutId id="2147488110" r:id="rId10"/>
    <p:sldLayoutId id="21474881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8/6/2015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8113" r:id="rId1"/>
    <p:sldLayoutId id="2147488114" r:id="rId2"/>
    <p:sldLayoutId id="2147488115" r:id="rId3"/>
    <p:sldLayoutId id="2147488116" r:id="rId4"/>
    <p:sldLayoutId id="2147488117" r:id="rId5"/>
    <p:sldLayoutId id="2147488118" r:id="rId6"/>
    <p:sldLayoutId id="2147488119" r:id="rId7"/>
    <p:sldLayoutId id="2147488120" r:id="rId8"/>
    <p:sldLayoutId id="2147488121" r:id="rId9"/>
    <p:sldLayoutId id="2147488122" r:id="rId10"/>
    <p:sldLayoutId id="21474881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8/6/2015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8125" r:id="rId1"/>
    <p:sldLayoutId id="2147488126" r:id="rId2"/>
    <p:sldLayoutId id="2147488127" r:id="rId3"/>
    <p:sldLayoutId id="2147488128" r:id="rId4"/>
    <p:sldLayoutId id="2147488129" r:id="rId5"/>
    <p:sldLayoutId id="2147488130" r:id="rId6"/>
    <p:sldLayoutId id="2147488131" r:id="rId7"/>
    <p:sldLayoutId id="2147488132" r:id="rId8"/>
    <p:sldLayoutId id="2147488133" r:id="rId9"/>
    <p:sldLayoutId id="2147488134" r:id="rId10"/>
    <p:sldLayoutId id="21474881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8/6/2015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8137" r:id="rId1"/>
    <p:sldLayoutId id="2147488138" r:id="rId2"/>
    <p:sldLayoutId id="2147488139" r:id="rId3"/>
    <p:sldLayoutId id="2147488140" r:id="rId4"/>
    <p:sldLayoutId id="2147488141" r:id="rId5"/>
    <p:sldLayoutId id="2147488142" r:id="rId6"/>
    <p:sldLayoutId id="2147488143" r:id="rId7"/>
    <p:sldLayoutId id="2147488144" r:id="rId8"/>
    <p:sldLayoutId id="2147488145" r:id="rId9"/>
    <p:sldLayoutId id="2147488146" r:id="rId10"/>
    <p:sldLayoutId id="21474881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8/6/2015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8149" r:id="rId1"/>
    <p:sldLayoutId id="2147488150" r:id="rId2"/>
    <p:sldLayoutId id="2147488151" r:id="rId3"/>
    <p:sldLayoutId id="2147488152" r:id="rId4"/>
    <p:sldLayoutId id="2147488153" r:id="rId5"/>
    <p:sldLayoutId id="2147488154" r:id="rId6"/>
    <p:sldLayoutId id="2147488155" r:id="rId7"/>
    <p:sldLayoutId id="2147488156" r:id="rId8"/>
    <p:sldLayoutId id="2147488157" r:id="rId9"/>
    <p:sldLayoutId id="2147488158" r:id="rId10"/>
    <p:sldLayoutId id="21474881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8/6/2015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8161" r:id="rId1"/>
    <p:sldLayoutId id="2147488162" r:id="rId2"/>
    <p:sldLayoutId id="2147488163" r:id="rId3"/>
    <p:sldLayoutId id="2147488164" r:id="rId4"/>
    <p:sldLayoutId id="2147488165" r:id="rId5"/>
    <p:sldLayoutId id="2147488166" r:id="rId6"/>
    <p:sldLayoutId id="2147488167" r:id="rId7"/>
    <p:sldLayoutId id="2147488168" r:id="rId8"/>
    <p:sldLayoutId id="2147488169" r:id="rId9"/>
    <p:sldLayoutId id="2147488170" r:id="rId10"/>
    <p:sldLayoutId id="21474881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8/6/2015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8173" r:id="rId1"/>
    <p:sldLayoutId id="2147488174" r:id="rId2"/>
    <p:sldLayoutId id="2147488175" r:id="rId3"/>
    <p:sldLayoutId id="2147488176" r:id="rId4"/>
    <p:sldLayoutId id="2147488177" r:id="rId5"/>
    <p:sldLayoutId id="2147488178" r:id="rId6"/>
    <p:sldLayoutId id="2147488179" r:id="rId7"/>
    <p:sldLayoutId id="2147488180" r:id="rId8"/>
    <p:sldLayoutId id="2147488181" r:id="rId9"/>
    <p:sldLayoutId id="2147488182" r:id="rId10"/>
    <p:sldLayoutId id="21474881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8/6/2015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8185" r:id="rId1"/>
    <p:sldLayoutId id="2147488186" r:id="rId2"/>
    <p:sldLayoutId id="2147488187" r:id="rId3"/>
    <p:sldLayoutId id="2147488188" r:id="rId4"/>
    <p:sldLayoutId id="2147488189" r:id="rId5"/>
    <p:sldLayoutId id="2147488190" r:id="rId6"/>
    <p:sldLayoutId id="2147488191" r:id="rId7"/>
    <p:sldLayoutId id="2147488192" r:id="rId8"/>
    <p:sldLayoutId id="2147488193" r:id="rId9"/>
    <p:sldLayoutId id="2147488194" r:id="rId10"/>
    <p:sldLayoutId id="21474881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28.emf"/><Relationship Id="rId5" Type="http://schemas.openxmlformats.org/officeDocument/2006/relationships/image" Target="../media/image27.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30.jpeg"/><Relationship Id="rId5" Type="http://schemas.openxmlformats.org/officeDocument/2006/relationships/image" Target="../media/image29.em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8.xml"/><Relationship Id="rId6" Type="http://schemas.openxmlformats.org/officeDocument/2006/relationships/image" Target="../media/image38.png"/><Relationship Id="rId5" Type="http://schemas.openxmlformats.org/officeDocument/2006/relationships/image" Target="../media/image3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8.xml"/><Relationship Id="rId6" Type="http://schemas.openxmlformats.org/officeDocument/2006/relationships/image" Target="../media/image39.png"/><Relationship Id="rId5" Type="http://schemas.openxmlformats.org/officeDocument/2006/relationships/image" Target="../media/image3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9.xml"/><Relationship Id="rId6" Type="http://schemas.openxmlformats.org/officeDocument/2006/relationships/image" Target="../media/image32.emf"/><Relationship Id="rId5" Type="http://schemas.openxmlformats.org/officeDocument/2006/relationships/image" Target="../media/image31.emf"/><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4.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7.xml"/><Relationship Id="rId16"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r>
              <a:rPr lang="en-US" dirty="0" smtClean="0"/>
              <a:t>Atipat Wattanuntachai</a:t>
            </a:r>
            <a:endParaRPr lang="en-US" dirty="0"/>
          </a:p>
        </p:txBody>
      </p:sp>
      <p:sp>
        <p:nvSpPr>
          <p:cNvPr id="7" name="Text Placeholder 6"/>
          <p:cNvSpPr>
            <a:spLocks noGrp="1"/>
          </p:cNvSpPr>
          <p:nvPr>
            <p:ph type="body" sz="quarter" idx="15"/>
          </p:nvPr>
        </p:nvSpPr>
        <p:spPr/>
        <p:txBody>
          <a:bodyPr/>
          <a:lstStyle/>
          <a:p>
            <a:r>
              <a:rPr lang="en-US" dirty="0"/>
              <a:t>Komsan Rattanakijsuntorn</a:t>
            </a:r>
          </a:p>
          <a:p>
            <a:endParaRPr lang="en-US" dirty="0"/>
          </a:p>
        </p:txBody>
      </p:sp>
      <p:sp>
        <p:nvSpPr>
          <p:cNvPr id="6" name="Text Placeholder 5"/>
          <p:cNvSpPr>
            <a:spLocks noGrp="1"/>
          </p:cNvSpPr>
          <p:nvPr>
            <p:ph type="body" sz="quarter" idx="14"/>
          </p:nvPr>
        </p:nvSpPr>
        <p:spPr/>
        <p:txBody>
          <a:bodyPr/>
          <a:lstStyle/>
          <a:p>
            <a:r>
              <a:rPr lang="en-US" dirty="0" err="1" smtClean="0"/>
              <a:t>Arom</a:t>
            </a:r>
            <a:r>
              <a:rPr lang="en-US" dirty="0" smtClean="0"/>
              <a:t> </a:t>
            </a:r>
            <a:r>
              <a:rPr lang="en-US" dirty="0" err="1" smtClean="0"/>
              <a:t>Boekfah</a:t>
            </a:r>
            <a:endParaRPr lang="en-US" dirty="0"/>
          </a:p>
        </p:txBody>
      </p:sp>
      <p:sp>
        <p:nvSpPr>
          <p:cNvPr id="5" name="Text Placeholder 4"/>
          <p:cNvSpPr>
            <a:spLocks noGrp="1"/>
          </p:cNvSpPr>
          <p:nvPr>
            <p:ph type="body" sz="quarter" idx="13"/>
          </p:nvPr>
        </p:nvSpPr>
        <p:spPr/>
        <p:txBody>
          <a:bodyPr/>
          <a:lstStyle/>
          <a:p>
            <a:r>
              <a:rPr lang="en-US" dirty="0"/>
              <a:t>Watanyoo Suksa-ngiam</a:t>
            </a:r>
          </a:p>
        </p:txBody>
      </p:sp>
      <p:sp>
        <p:nvSpPr>
          <p:cNvPr id="4" name="Text Placeholder 3"/>
          <p:cNvSpPr>
            <a:spLocks noGrp="1"/>
          </p:cNvSpPr>
          <p:nvPr>
            <p:ph type="body" sz="quarter" idx="12"/>
          </p:nvPr>
        </p:nvSpPr>
        <p:spPr/>
        <p:txBody>
          <a:bodyPr/>
          <a:lstStyle/>
          <a:p>
            <a:r>
              <a:rPr lang="en-US"/>
              <a:t>Chayanit </a:t>
            </a:r>
            <a:r>
              <a:rPr lang="en-US" smtClean="0"/>
              <a:t>Choomwattana</a:t>
            </a:r>
            <a:endParaRPr lang="en-US" dirty="0"/>
          </a:p>
        </p:txBody>
      </p:sp>
      <p:sp>
        <p:nvSpPr>
          <p:cNvPr id="3" name="Text Placeholder 2"/>
          <p:cNvSpPr>
            <a:spLocks noGrp="1"/>
          </p:cNvSpPr>
          <p:nvPr>
            <p:ph type="body" sz="quarter" idx="11"/>
          </p:nvPr>
        </p:nvSpPr>
        <p:spPr/>
        <p:txBody>
          <a:bodyPr/>
          <a:lstStyle/>
          <a:p>
            <a:r>
              <a:rPr lang="en-US" dirty="0" smtClean="0"/>
              <a:t>Tim Klug (Project Lead)</a:t>
            </a:r>
            <a:endParaRPr lang="en-US" dirty="0"/>
          </a:p>
        </p:txBody>
      </p:sp>
      <p:sp>
        <p:nvSpPr>
          <p:cNvPr id="9" name="Text Placeholder 8"/>
          <p:cNvSpPr>
            <a:spLocks noGrp="1"/>
          </p:cNvSpPr>
          <p:nvPr>
            <p:ph type="body" sz="quarter" idx="17"/>
          </p:nvPr>
        </p:nvSpPr>
        <p:spPr/>
        <p:txBody>
          <a:bodyPr>
            <a:normAutofit fontScale="70000" lnSpcReduction="20000"/>
          </a:bodyPr>
          <a:lstStyle/>
          <a:p>
            <a:r>
              <a:rPr lang="en-US" dirty="0"/>
              <a:t>Monitoring Food Crop Health and Stress Due to Changing Climate for Enriched Agricultural Land Management</a:t>
            </a:r>
          </a:p>
        </p:txBody>
      </p:sp>
      <p:sp>
        <p:nvSpPr>
          <p:cNvPr id="2" name="Text Placeholder 1"/>
          <p:cNvSpPr>
            <a:spLocks noGrp="1"/>
          </p:cNvSpPr>
          <p:nvPr>
            <p:ph type="body" sz="quarter" idx="10"/>
          </p:nvPr>
        </p:nvSpPr>
        <p:spPr/>
        <p:txBody>
          <a:bodyPr/>
          <a:lstStyle/>
          <a:p>
            <a:r>
              <a:rPr lang="en-US" dirty="0" smtClean="0"/>
              <a:t>Thailand Agriculture</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4340" y="835286"/>
            <a:ext cx="3566160" cy="1325880"/>
          </a:xfrm>
        </p:spPr>
        <p:txBody>
          <a:bodyPr>
            <a:normAutofit/>
          </a:bodyPr>
          <a:lstStyle/>
          <a:p>
            <a:r>
              <a:rPr lang="en-US" dirty="0"/>
              <a:t>Land Cover Classification </a:t>
            </a:r>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242033" y="2617236"/>
            <a:ext cx="3793779" cy="25809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sz="2400" dirty="0"/>
              <a:t>LCC’s from Landsat 5, 7, and 8 imagery during wet season </a:t>
            </a:r>
            <a:r>
              <a:rPr lang="en-US" sz="2400" dirty="0" smtClean="0"/>
              <a:t>months</a:t>
            </a:r>
          </a:p>
          <a:p>
            <a:pPr marL="342900" indent="-342900">
              <a:spcBef>
                <a:spcPts val="200"/>
              </a:spcBef>
              <a:buClr>
                <a:schemeClr val="accent1"/>
              </a:buClr>
              <a:buFont typeface="Webdings" panose="05030102010509060703" pitchFamily="18" charset="2"/>
              <a:buChar char="4"/>
            </a:pPr>
            <a:endParaRPr lang="en-US" sz="2400" dirty="0" smtClean="0"/>
          </a:p>
          <a:p>
            <a:pPr marL="342900" indent="-342900">
              <a:spcBef>
                <a:spcPts val="200"/>
              </a:spcBef>
              <a:buClr>
                <a:schemeClr val="accent1"/>
              </a:buClr>
              <a:buFont typeface="Webdings" panose="05030102010509060703" pitchFamily="18" charset="2"/>
              <a:buChar char="4"/>
            </a:pPr>
            <a:r>
              <a:rPr lang="en-US" sz="2400" dirty="0" smtClean="0"/>
              <a:t>Validation with Google Earth</a:t>
            </a:r>
            <a:endParaRPr lang="en-US" sz="2400" dirty="0"/>
          </a:p>
        </p:txBody>
      </p:sp>
      <p:pic>
        <p:nvPicPr>
          <p:cNvPr id="2050" name="Picture 2" descr="D:\Klug\Deliverables\Presentation\Content\Maps\LC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967" y="1692441"/>
            <a:ext cx="47371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2277" y="5409365"/>
            <a:ext cx="1725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7"/>
          <p:cNvSpPr txBox="1"/>
          <p:nvPr/>
        </p:nvSpPr>
        <p:spPr>
          <a:xfrm>
            <a:off x="4293004" y="1250242"/>
            <a:ext cx="2142309" cy="584775"/>
          </a:xfrm>
          <a:prstGeom prst="rect">
            <a:avLst/>
          </a:prstGeom>
          <a:noFill/>
        </p:spPr>
        <p:txBody>
          <a:bodyPr wrap="square" rtlCol="0">
            <a:spAutoFit/>
          </a:bodyPr>
          <a:lstStyle/>
          <a:p>
            <a:pPr algn="ctr"/>
            <a:r>
              <a:rPr lang="en-US" sz="1600" b="1" dirty="0"/>
              <a:t>Landsat 8 Imagery (October 2014)</a:t>
            </a:r>
            <a:endParaRPr lang="en-US" dirty="0"/>
          </a:p>
        </p:txBody>
      </p:sp>
      <p:sp>
        <p:nvSpPr>
          <p:cNvPr id="5" name="TextBox 10"/>
          <p:cNvSpPr txBox="1"/>
          <p:nvPr/>
        </p:nvSpPr>
        <p:spPr>
          <a:xfrm>
            <a:off x="6572731" y="1243486"/>
            <a:ext cx="2174488" cy="584775"/>
          </a:xfrm>
          <a:prstGeom prst="rect">
            <a:avLst/>
          </a:prstGeom>
          <a:noFill/>
        </p:spPr>
        <p:txBody>
          <a:bodyPr wrap="square" rtlCol="0">
            <a:spAutoFit/>
          </a:bodyPr>
          <a:lstStyle/>
          <a:p>
            <a:pPr algn="ctr"/>
            <a:r>
              <a:rPr lang="en-US" sz="1600" b="1" dirty="0"/>
              <a:t>Land Cover Classification</a:t>
            </a:r>
            <a:endParaRPr lang="en-US" dirty="0" smtClean="0"/>
          </a:p>
        </p:txBody>
      </p:sp>
    </p:spTree>
    <p:extLst>
      <p:ext uri="{BB962C8B-B14F-4D97-AF65-F5344CB8AC3E}">
        <p14:creationId xmlns:p14="http://schemas.microsoft.com/office/powerpoint/2010/main" val="774501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395015"/>
            <a:ext cx="9144000" cy="1325880"/>
          </a:xfrm>
        </p:spPr>
        <p:txBody>
          <a:bodyPr>
            <a:normAutofit/>
          </a:bodyPr>
          <a:lstStyle/>
          <a:p>
            <a:pPr algn="ctr"/>
            <a:r>
              <a:rPr lang="en-US" dirty="0"/>
              <a:t>Normalized Difference </a:t>
            </a:r>
            <a:endParaRPr lang="en-US" dirty="0" smtClean="0"/>
          </a:p>
          <a:p>
            <a:pPr algn="ctr"/>
            <a:r>
              <a:rPr lang="en-US" dirty="0" smtClean="0"/>
              <a:t>Vegetation Index</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5" name="TextBox 10"/>
          <p:cNvSpPr txBox="1"/>
          <p:nvPr/>
        </p:nvSpPr>
        <p:spPr>
          <a:xfrm>
            <a:off x="3053507" y="5925812"/>
            <a:ext cx="3016514" cy="646331"/>
          </a:xfrm>
          <a:prstGeom prst="rect">
            <a:avLst/>
          </a:prstGeom>
          <a:noFill/>
        </p:spPr>
        <p:txBody>
          <a:bodyPr wrap="square" rtlCol="0">
            <a:spAutoFit/>
          </a:bodyPr>
          <a:lstStyle/>
          <a:p>
            <a:pPr algn="ctr"/>
            <a:r>
              <a:rPr lang="en-US" dirty="0" smtClean="0"/>
              <a:t>NDVI (10/2014)</a:t>
            </a:r>
            <a:endParaRPr lang="en-US" dirty="0"/>
          </a:p>
          <a:p>
            <a:pPr algn="ctr"/>
            <a:r>
              <a:rPr lang="en-US" dirty="0"/>
              <a:t>Mean = </a:t>
            </a:r>
            <a:r>
              <a:rPr lang="en-US" dirty="0" smtClean="0"/>
              <a:t>0.663, SD </a:t>
            </a:r>
            <a:r>
              <a:rPr lang="en-US" dirty="0"/>
              <a:t>=</a:t>
            </a:r>
            <a:r>
              <a:rPr lang="en-US" dirty="0">
                <a:sym typeface="Symbol"/>
              </a:rPr>
              <a:t> 0.064</a:t>
            </a:r>
            <a:endParaRPr lang="en-US" dirty="0"/>
          </a:p>
        </p:txBody>
      </p:sp>
      <p:sp>
        <p:nvSpPr>
          <p:cNvPr id="8" name="Text Placeholder 1"/>
          <p:cNvSpPr>
            <a:spLocks noGrp="1"/>
          </p:cNvSpPr>
          <p:nvPr/>
        </p:nvSpPr>
        <p:spPr>
          <a:xfrm>
            <a:off x="242033" y="1924919"/>
            <a:ext cx="8374744" cy="4570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ctr">
              <a:spcBef>
                <a:spcPts val="200"/>
              </a:spcBef>
              <a:buClr>
                <a:schemeClr val="accent1"/>
              </a:buClr>
              <a:buFont typeface="Webdings" panose="05030102010509060703" pitchFamily="18" charset="2"/>
              <a:buChar char="4"/>
            </a:pPr>
            <a:r>
              <a:rPr lang="en-US" sz="2400" dirty="0" smtClean="0"/>
              <a:t>Landsat: NDVI over classified rice area</a:t>
            </a:r>
            <a:endParaRPr lang="en-US" sz="2400"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3477" y="3601705"/>
            <a:ext cx="10287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D:\Powerpoint_online\Roi_Et_2014_ndvi.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85" t="3963" r="51940" b="3198"/>
          <a:stretch/>
        </p:blipFill>
        <p:spPr bwMode="auto">
          <a:xfrm>
            <a:off x="3499727" y="2482848"/>
            <a:ext cx="2124075" cy="3395663"/>
          </a:xfrm>
          <a:prstGeom prst="rect">
            <a:avLst/>
          </a:prstGeom>
          <a:noFill/>
          <a:ln w="12700">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01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graphicFrame>
        <p:nvGraphicFramePr>
          <p:cNvPr id="18" name="Table 64"/>
          <p:cNvGraphicFramePr>
            <a:graphicFrameLocks noGrp="1"/>
          </p:cNvGraphicFramePr>
          <p:nvPr>
            <p:extLst>
              <p:ext uri="{D42A27DB-BD31-4B8C-83A1-F6EECF244321}">
                <p14:modId xmlns:p14="http://schemas.microsoft.com/office/powerpoint/2010/main" val="3365340606"/>
              </p:ext>
            </p:extLst>
          </p:nvPr>
        </p:nvGraphicFramePr>
        <p:xfrm>
          <a:off x="114301" y="1498601"/>
          <a:ext cx="8915395" cy="4952304"/>
        </p:xfrm>
        <a:graphic>
          <a:graphicData uri="http://schemas.openxmlformats.org/drawingml/2006/table">
            <a:tbl>
              <a:tblPr>
                <a:tableStyleId>{5C22544A-7EE6-4342-B048-85BDC9FD1C3A}</a:tableStyleId>
              </a:tblPr>
              <a:tblGrid>
                <a:gridCol w="1252504"/>
                <a:gridCol w="1252504"/>
                <a:gridCol w="1252504"/>
                <a:gridCol w="1252504"/>
                <a:gridCol w="1252504"/>
                <a:gridCol w="1252504"/>
                <a:gridCol w="1400371"/>
              </a:tblGrid>
              <a:tr h="402943">
                <a:tc gridSpan="7">
                  <a:txBody>
                    <a:bodyPr/>
                    <a:lstStyle/>
                    <a:p>
                      <a:pPr algn="ctr" fontAlgn="ctr"/>
                      <a:r>
                        <a:rPr lang="en-US" sz="1800" b="1" i="0" u="none" strike="noStrike" dirty="0" smtClean="0">
                          <a:solidFill>
                            <a:schemeClr val="tx1"/>
                          </a:solidFill>
                          <a:effectLst/>
                          <a:latin typeface="Century Gothic" panose="020B0502020202020204" pitchFamily="34" charset="0"/>
                        </a:rPr>
                        <a:t>Pearson’s Correlation</a:t>
                      </a:r>
                      <a:r>
                        <a:rPr lang="en-US" sz="1800" b="1" i="0" u="none" strike="noStrike" baseline="0" dirty="0" smtClean="0">
                          <a:solidFill>
                            <a:schemeClr val="tx1"/>
                          </a:solidFill>
                          <a:effectLst/>
                          <a:latin typeface="Century Gothic" panose="020B0502020202020204" pitchFamily="34" charset="0"/>
                        </a:rPr>
                        <a:t> Table (N = 120)</a:t>
                      </a:r>
                      <a:endParaRPr lang="en-US" sz="1800" b="1" i="0" u="none" strike="noStrike" dirty="0">
                        <a:solidFill>
                          <a:schemeClr val="tx1"/>
                        </a:solidFill>
                        <a:effectLst/>
                        <a:latin typeface="Century Gothic" panose="020B0502020202020204" pitchFamily="34" charset="0"/>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endParaRPr lang="en-US"/>
                    </a:p>
                  </a:txBody>
                  <a:tcP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1" i="0" u="none" strike="noStrike" dirty="0">
                        <a:solidFill>
                          <a:srgbClr val="000000"/>
                        </a:solidFill>
                        <a:effectLst/>
                        <a:latin typeface="Century Gothic"/>
                      </a:endParaRPr>
                    </a:p>
                  </a:txBody>
                  <a:tcPr marL="9525" marR="9525" marT="9525" marB="0" anchor="ctr"/>
                </a:tc>
              </a:tr>
              <a:tr h="536529">
                <a:tc>
                  <a:txBody>
                    <a:bodyPr/>
                    <a:lstStyle/>
                    <a:p>
                      <a:pPr algn="ctr" fontAlgn="ctr"/>
                      <a:r>
                        <a:rPr lang="en-US" sz="1600" b="1" u="none" strike="noStrike" dirty="0">
                          <a:effectLst/>
                          <a:latin typeface="Century Gothic" panose="020B0502020202020204" pitchFamily="34" charset="0"/>
                        </a:rPr>
                        <a:t> </a:t>
                      </a:r>
                      <a:endParaRPr lang="en-US"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600" b="1" u="none" strike="noStrike" dirty="0">
                          <a:solidFill>
                            <a:schemeClr val="tx1"/>
                          </a:solidFill>
                          <a:effectLst/>
                          <a:latin typeface="Century Gothic" panose="020B0502020202020204" pitchFamily="34" charset="0"/>
                        </a:rPr>
                        <a:t>Statistical Rice Yield</a:t>
                      </a:r>
                      <a:endParaRPr lang="en-US" sz="1600" b="1"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1" i="0" u="none" strike="noStrike" dirty="0" smtClean="0">
                          <a:solidFill>
                            <a:schemeClr val="tx1"/>
                          </a:solidFill>
                          <a:effectLst/>
                          <a:latin typeface="Century Gothic" panose="020B0502020202020204" pitchFamily="34" charset="0"/>
                        </a:rPr>
                        <a:t>Yield</a:t>
                      </a:r>
                      <a:r>
                        <a:rPr lang="en-US" sz="1600" b="1" i="0" u="none" strike="noStrike" baseline="0" dirty="0" smtClean="0">
                          <a:solidFill>
                            <a:schemeClr val="tx1"/>
                          </a:solidFill>
                          <a:effectLst/>
                          <a:latin typeface="Century Gothic" panose="020B0502020202020204" pitchFamily="34" charset="0"/>
                        </a:rPr>
                        <a:t> per Area</a:t>
                      </a:r>
                      <a:endParaRPr lang="en-US" sz="1600" b="1"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1" u="none" strike="noStrike" dirty="0">
                          <a:solidFill>
                            <a:schemeClr val="tx1"/>
                          </a:solidFill>
                          <a:effectLst/>
                          <a:latin typeface="Century Gothic" panose="020B0502020202020204" pitchFamily="34" charset="0"/>
                        </a:rPr>
                        <a:t>Classified Rice Area</a:t>
                      </a:r>
                      <a:endParaRPr lang="en-US" sz="1600" b="1"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1" u="none" strike="noStrike" dirty="0">
                          <a:solidFill>
                            <a:schemeClr val="tx1"/>
                          </a:solidFill>
                          <a:effectLst/>
                          <a:latin typeface="Century Gothic" panose="020B0502020202020204" pitchFamily="34" charset="0"/>
                        </a:rPr>
                        <a:t>SDCI</a:t>
                      </a:r>
                      <a:endParaRPr lang="en-US" sz="1600" b="1"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1" u="none" strike="noStrike" dirty="0">
                          <a:solidFill>
                            <a:schemeClr val="tx1"/>
                          </a:solidFill>
                          <a:effectLst/>
                          <a:latin typeface="Century Gothic" panose="020B0502020202020204" pitchFamily="34" charset="0"/>
                        </a:rPr>
                        <a:t>NDVI</a:t>
                      </a:r>
                      <a:endParaRPr lang="en-US" sz="1600" b="1"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1" u="none" strike="noStrike" dirty="0">
                          <a:solidFill>
                            <a:schemeClr val="tx1"/>
                          </a:solidFill>
                          <a:effectLst/>
                          <a:latin typeface="Century Gothic" panose="020B0502020202020204" pitchFamily="34" charset="0"/>
                        </a:rPr>
                        <a:t>Precipitation</a:t>
                      </a:r>
                      <a:endParaRPr lang="en-US" sz="1600" b="1" i="0" u="none" strike="noStrike" dirty="0">
                        <a:solidFill>
                          <a:schemeClr val="tx1"/>
                        </a:solidFill>
                        <a:effectLst/>
                        <a:latin typeface="Century Gothic" panose="020B0502020202020204" pitchFamily="34" charset="0"/>
                      </a:endParaRPr>
                    </a:p>
                  </a:txBody>
                  <a:tcPr marL="9525" marR="9525" marT="9525" marB="0" anchor="ctr"/>
                </a:tc>
              </a:tr>
              <a:tr h="536529">
                <a:tc>
                  <a:txBody>
                    <a:bodyPr/>
                    <a:lstStyle/>
                    <a:p>
                      <a:pPr algn="l" fontAlgn="ctr"/>
                      <a:endParaRPr lang="en-US"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600" b="0" i="0" u="none" strike="noStrike" dirty="0" smtClean="0">
                          <a:solidFill>
                            <a:schemeClr val="tx1"/>
                          </a:solidFill>
                          <a:effectLst/>
                          <a:latin typeface="Century Gothic" panose="020B0502020202020204" pitchFamily="34" charset="0"/>
                        </a:rPr>
                        <a:t>(ton)</a:t>
                      </a: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0" i="0" u="none" strike="noStrike" dirty="0" smtClean="0">
                          <a:solidFill>
                            <a:schemeClr val="tx1"/>
                          </a:solidFill>
                          <a:effectLst/>
                          <a:latin typeface="Century Gothic" panose="020B0502020202020204" pitchFamily="34" charset="0"/>
                        </a:rPr>
                        <a:t>(ton/km</a:t>
                      </a:r>
                      <a:r>
                        <a:rPr lang="en-US" sz="1600" b="0" i="0" u="none" strike="noStrike" baseline="30000" dirty="0" smtClean="0">
                          <a:solidFill>
                            <a:schemeClr val="tx1"/>
                          </a:solidFill>
                          <a:effectLst/>
                          <a:latin typeface="Century Gothic" panose="020B0502020202020204" pitchFamily="34" charset="0"/>
                        </a:rPr>
                        <a:t>2</a:t>
                      </a:r>
                      <a:r>
                        <a:rPr lang="en-US" sz="1600" b="0" i="0" u="none" strike="noStrike" dirty="0" smtClean="0">
                          <a:solidFill>
                            <a:schemeClr val="tx1"/>
                          </a:solidFill>
                          <a:effectLst/>
                          <a:latin typeface="Century Gothic" panose="020B0502020202020204" pitchFamily="34" charset="0"/>
                        </a:rPr>
                        <a:t>)</a:t>
                      </a: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Century Gothic" panose="020B0502020202020204" pitchFamily="34" charset="0"/>
                        </a:rPr>
                        <a:t>(km</a:t>
                      </a:r>
                      <a:r>
                        <a:rPr lang="en-US" sz="1600" b="0" i="0" u="none" strike="noStrike" baseline="30000" dirty="0" smtClean="0">
                          <a:solidFill>
                            <a:schemeClr val="tx1"/>
                          </a:solidFill>
                          <a:effectLst/>
                          <a:latin typeface="Century Gothic" panose="020B0502020202020204" pitchFamily="34" charset="0"/>
                        </a:rPr>
                        <a:t>2</a:t>
                      </a:r>
                      <a:r>
                        <a:rPr lang="en-US" sz="1600" b="0" i="0" u="none" strike="noStrike" dirty="0" smtClean="0">
                          <a:solidFill>
                            <a:schemeClr val="tx1"/>
                          </a:solidFill>
                          <a:effectLst/>
                          <a:latin typeface="Century Gothic" panose="020B0502020202020204" pitchFamily="34" charset="0"/>
                        </a:rPr>
                        <a:t>)</a:t>
                      </a: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0" i="0" u="none" strike="noStrike" dirty="0" smtClean="0">
                          <a:solidFill>
                            <a:schemeClr val="tx1"/>
                          </a:solidFill>
                          <a:effectLst/>
                          <a:latin typeface="Century Gothic" panose="020B0502020202020204" pitchFamily="34" charset="0"/>
                        </a:rPr>
                        <a:t>(mm/wet season)</a:t>
                      </a:r>
                      <a:endParaRPr lang="en-US" sz="1600" b="0" i="0" u="none" strike="noStrike" dirty="0">
                        <a:solidFill>
                          <a:schemeClr val="tx1"/>
                        </a:solidFill>
                        <a:effectLst/>
                        <a:latin typeface="Century Gothic" panose="020B0502020202020204" pitchFamily="34" charset="0"/>
                      </a:endParaRPr>
                    </a:p>
                  </a:txBody>
                  <a:tcPr marL="9525" marR="9525" marT="9525" marB="0" anchor="ctr"/>
                </a:tc>
              </a:tr>
              <a:tr h="536529">
                <a:tc>
                  <a:txBody>
                    <a:bodyPr/>
                    <a:lstStyle/>
                    <a:p>
                      <a:pPr algn="l" fontAlgn="ctr"/>
                      <a:r>
                        <a:rPr lang="en-US" sz="1600" b="1" u="none" strike="noStrike" dirty="0">
                          <a:effectLst/>
                          <a:latin typeface="Century Gothic" panose="020B0502020202020204" pitchFamily="34" charset="0"/>
                        </a:rPr>
                        <a:t>Statistical Rice Yield</a:t>
                      </a:r>
                      <a:endParaRPr lang="en-US"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600" b="0" i="0" u="none" strike="noStrike" dirty="0">
                          <a:solidFill>
                            <a:schemeClr val="tx1"/>
                          </a:solidFill>
                          <a:effectLst/>
                          <a:latin typeface="Century Gothic" panose="020B0502020202020204" pitchFamily="34" charset="0"/>
                        </a:rPr>
                        <a:t>1</a:t>
                      </a: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r>
              <a:tr h="53652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Century Gothic" panose="020B0502020202020204" pitchFamily="34" charset="0"/>
                        </a:rPr>
                        <a:t>Yield</a:t>
                      </a:r>
                      <a:r>
                        <a:rPr lang="en-US" sz="1600" b="1" i="0" u="none" strike="noStrike" baseline="0" dirty="0" smtClean="0">
                          <a:solidFill>
                            <a:schemeClr val="tx1"/>
                          </a:solidFill>
                          <a:effectLst/>
                          <a:latin typeface="Century Gothic" panose="020B0502020202020204" pitchFamily="34" charset="0"/>
                        </a:rPr>
                        <a:t> per Area</a:t>
                      </a:r>
                      <a:endParaRPr lang="en-US" sz="1600" b="1" i="0" u="none" strike="noStrike" dirty="0" smtClean="0">
                        <a:solidFill>
                          <a:srgbClr val="000000"/>
                        </a:solidFill>
                        <a:effectLst/>
                        <a:latin typeface="Century Gothic" panose="020B050202020202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Century Gothic" panose="020B0502020202020204" pitchFamily="34" charset="0"/>
                        </a:rPr>
                        <a:t>-0.0</a:t>
                      </a:r>
                      <a:r>
                        <a:rPr lang="en-US" sz="1600" b="0" i="0" u="none" strike="noStrike" baseline="0" dirty="0" smtClean="0">
                          <a:solidFill>
                            <a:schemeClr val="tx1"/>
                          </a:solidFill>
                          <a:effectLst/>
                          <a:latin typeface="Century Gothic" panose="020B0502020202020204" pitchFamily="34" charset="0"/>
                        </a:rPr>
                        <a:t>002</a:t>
                      </a:r>
                      <a:endParaRPr lang="en-US" sz="1600" b="0" i="0" u="none" strike="noStrike" dirty="0" smtClean="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0" i="0" u="none" strike="noStrike" dirty="0" smtClean="0">
                          <a:solidFill>
                            <a:schemeClr val="tx1"/>
                          </a:solidFill>
                          <a:effectLst/>
                          <a:latin typeface="Century Gothic" panose="020B0502020202020204" pitchFamily="34" charset="0"/>
                        </a:rPr>
                        <a:t>1</a:t>
                      </a: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r>
              <a:tr h="536529">
                <a:tc>
                  <a:txBody>
                    <a:bodyPr/>
                    <a:lstStyle/>
                    <a:p>
                      <a:pPr algn="l" fontAlgn="ctr"/>
                      <a:r>
                        <a:rPr lang="en-US" sz="1600" b="1" u="none" strike="noStrike" dirty="0">
                          <a:effectLst/>
                          <a:latin typeface="Century Gothic" panose="020B0502020202020204" pitchFamily="34" charset="0"/>
                        </a:rPr>
                        <a:t>Classified Rice Area</a:t>
                      </a:r>
                      <a:endParaRPr lang="en-US"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600" b="1" i="0" u="none" strike="noStrike" dirty="0" smtClean="0">
                          <a:solidFill>
                            <a:schemeClr val="tx1"/>
                          </a:solidFill>
                          <a:effectLst/>
                          <a:latin typeface="Century Gothic" panose="020B0502020202020204" pitchFamily="34" charset="0"/>
                        </a:rPr>
                        <a:t>0.750***</a:t>
                      </a:r>
                      <a:endParaRPr lang="en-US" sz="1600" b="1" i="0" u="none" strike="noStrike" dirty="0">
                        <a:solidFill>
                          <a:schemeClr val="tx1"/>
                        </a:solidFill>
                        <a:effectLst/>
                        <a:latin typeface="Century Gothic" panose="020B050202020202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tx1"/>
                          </a:solidFill>
                          <a:effectLst/>
                          <a:latin typeface="Century Gothic" panose="020B0502020202020204" pitchFamily="34" charset="0"/>
                        </a:rPr>
                        <a:t>-0.245**</a:t>
                      </a:r>
                    </a:p>
                  </a:txBody>
                  <a:tcPr marL="9525" marR="9525" marT="9525" marB="0" anchor="ctr"/>
                </a:tc>
                <a:tc>
                  <a:txBody>
                    <a:bodyPr/>
                    <a:lstStyle/>
                    <a:p>
                      <a:pPr algn="ctr" fontAlgn="ctr"/>
                      <a:r>
                        <a:rPr lang="en-US" sz="1600" b="0" i="0" u="none" strike="noStrike" dirty="0">
                          <a:solidFill>
                            <a:schemeClr val="tx1"/>
                          </a:solidFill>
                          <a:effectLst/>
                          <a:latin typeface="Century Gothic" panose="020B0502020202020204" pitchFamily="34" charset="0"/>
                        </a:rPr>
                        <a:t>1</a:t>
                      </a: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endParaRPr lang="en-US" sz="1600" b="0" i="0" u="none" strike="noStrike">
                        <a:solidFill>
                          <a:schemeClr val="tx1"/>
                        </a:solidFill>
                        <a:effectLst/>
                        <a:latin typeface="Century Gothic" panose="020B0502020202020204" pitchFamily="34" charset="0"/>
                      </a:endParaRPr>
                    </a:p>
                  </a:txBody>
                  <a:tcPr marL="9525" marR="9525" marT="9525" marB="0" anchor="ctr"/>
                </a:tc>
              </a:tr>
              <a:tr h="458797">
                <a:tc>
                  <a:txBody>
                    <a:bodyPr/>
                    <a:lstStyle/>
                    <a:p>
                      <a:pPr algn="l" fontAlgn="ctr"/>
                      <a:r>
                        <a:rPr lang="en-US" sz="1600" b="1" u="none" strike="noStrike" dirty="0">
                          <a:effectLst/>
                          <a:latin typeface="Century Gothic" panose="020B0502020202020204" pitchFamily="34" charset="0"/>
                        </a:rPr>
                        <a:t>SDCI</a:t>
                      </a:r>
                      <a:endParaRPr lang="en-US"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600" b="0" i="0" u="none" strike="noStrike" dirty="0" smtClean="0">
                          <a:solidFill>
                            <a:schemeClr val="tx1"/>
                          </a:solidFill>
                          <a:effectLst/>
                          <a:latin typeface="Century Gothic" panose="020B0502020202020204" pitchFamily="34" charset="0"/>
                        </a:rPr>
                        <a:t>0.095</a:t>
                      </a: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0" i="0" u="none" strike="noStrike" dirty="0" smtClean="0">
                          <a:solidFill>
                            <a:schemeClr val="tx1"/>
                          </a:solidFill>
                          <a:effectLst/>
                          <a:latin typeface="Century Gothic" panose="020B0502020202020204" pitchFamily="34" charset="0"/>
                        </a:rPr>
                        <a:t>-0.099</a:t>
                      </a: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1" i="0" u="none" strike="noStrike" dirty="0" smtClean="0">
                          <a:solidFill>
                            <a:schemeClr val="tx1"/>
                          </a:solidFill>
                          <a:effectLst/>
                          <a:latin typeface="Century Gothic" panose="020B0502020202020204" pitchFamily="34" charset="0"/>
                        </a:rPr>
                        <a:t>0.252**</a:t>
                      </a:r>
                      <a:endParaRPr lang="en-US" sz="1600" b="1"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0" i="0" u="none" strike="noStrike" dirty="0">
                          <a:solidFill>
                            <a:schemeClr val="tx1"/>
                          </a:solidFill>
                          <a:effectLst/>
                          <a:latin typeface="Century Gothic" panose="020B0502020202020204" pitchFamily="34" charset="0"/>
                        </a:rPr>
                        <a:t>1</a:t>
                      </a: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endParaRPr lang="en-US" sz="1600" b="0" i="0" u="none" strike="noStrike">
                        <a:solidFill>
                          <a:schemeClr val="tx1"/>
                        </a:solidFill>
                        <a:effectLst/>
                        <a:latin typeface="Century Gothic" panose="020B0502020202020204" pitchFamily="34" charset="0"/>
                      </a:endParaRPr>
                    </a:p>
                  </a:txBody>
                  <a:tcPr marL="9525" marR="9525" marT="9525" marB="0" anchor="ctr"/>
                </a:tc>
              </a:tr>
              <a:tr h="458797">
                <a:tc>
                  <a:txBody>
                    <a:bodyPr/>
                    <a:lstStyle/>
                    <a:p>
                      <a:pPr algn="l" fontAlgn="ctr"/>
                      <a:r>
                        <a:rPr lang="en-US" sz="1600" b="1" u="none" strike="noStrike" dirty="0">
                          <a:effectLst/>
                          <a:latin typeface="Century Gothic" panose="020B0502020202020204" pitchFamily="34" charset="0"/>
                        </a:rPr>
                        <a:t>NDVI</a:t>
                      </a:r>
                      <a:endParaRPr lang="en-US"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600" b="0" i="0" u="none" strike="noStrike" dirty="0">
                          <a:solidFill>
                            <a:schemeClr val="tx1"/>
                          </a:solidFill>
                          <a:effectLst/>
                          <a:latin typeface="Century Gothic" panose="020B0502020202020204" pitchFamily="34" charset="0"/>
                        </a:rPr>
                        <a:t>0.116</a:t>
                      </a:r>
                    </a:p>
                  </a:txBody>
                  <a:tcPr marL="9525" marR="9525" marT="9525" marB="0" anchor="ctr"/>
                </a:tc>
                <a:tc>
                  <a:txBody>
                    <a:bodyPr/>
                    <a:lstStyle/>
                    <a:p>
                      <a:pPr algn="ctr" fontAlgn="ctr"/>
                      <a:r>
                        <a:rPr lang="en-US" sz="1600" b="1" i="0" u="none" strike="noStrike" dirty="0" smtClean="0">
                          <a:solidFill>
                            <a:schemeClr val="tx1"/>
                          </a:solidFill>
                          <a:effectLst/>
                          <a:latin typeface="Century Gothic" panose="020B0502020202020204" pitchFamily="34" charset="0"/>
                        </a:rPr>
                        <a:t>0.304</a:t>
                      </a:r>
                      <a:r>
                        <a:rPr lang="en-US" sz="1600" b="1" i="0" u="none" strike="noStrike" baseline="0" dirty="0" smtClean="0">
                          <a:solidFill>
                            <a:schemeClr val="tx1"/>
                          </a:solidFill>
                          <a:effectLst/>
                          <a:latin typeface="Century Gothic" panose="020B0502020202020204" pitchFamily="34" charset="0"/>
                        </a:rPr>
                        <a:t>***</a:t>
                      </a:r>
                      <a:endParaRPr lang="en-US" sz="1600" b="1"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0" i="0" u="none" strike="noStrike" dirty="0">
                          <a:solidFill>
                            <a:schemeClr val="tx1"/>
                          </a:solidFill>
                          <a:effectLst/>
                          <a:latin typeface="Century Gothic" panose="020B0502020202020204" pitchFamily="34" charset="0"/>
                        </a:rPr>
                        <a:t>-0.040</a:t>
                      </a:r>
                    </a:p>
                  </a:txBody>
                  <a:tcPr marL="9525" marR="9525" marT="9525" marB="0" anchor="ctr"/>
                </a:tc>
                <a:tc>
                  <a:txBody>
                    <a:bodyPr/>
                    <a:lstStyle/>
                    <a:p>
                      <a:pPr algn="ctr" fontAlgn="ctr"/>
                      <a:r>
                        <a:rPr lang="en-US" sz="1600" b="1" i="0" u="none" strike="noStrike" dirty="0" smtClean="0">
                          <a:solidFill>
                            <a:schemeClr val="tx1"/>
                          </a:solidFill>
                          <a:effectLst/>
                          <a:latin typeface="Century Gothic" panose="020B0502020202020204" pitchFamily="34" charset="0"/>
                        </a:rPr>
                        <a:t>-0.238**</a:t>
                      </a:r>
                      <a:endParaRPr lang="en-US" sz="1600" b="1"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0" i="0" u="none" strike="noStrike" dirty="0">
                          <a:solidFill>
                            <a:schemeClr val="tx1"/>
                          </a:solidFill>
                          <a:effectLst/>
                          <a:latin typeface="Century Gothic" panose="020B0502020202020204" pitchFamily="34" charset="0"/>
                        </a:rPr>
                        <a:t>1</a:t>
                      </a:r>
                    </a:p>
                  </a:txBody>
                  <a:tcPr marL="9525" marR="9525" marT="9525" marB="0" anchor="ctr"/>
                </a:tc>
                <a:tc>
                  <a:txBody>
                    <a:bodyPr/>
                    <a:lstStyle/>
                    <a:p>
                      <a:pPr algn="ctr" fontAlgn="ctr"/>
                      <a:endParaRPr lang="en-US" sz="1600" b="0" i="0" u="none" strike="noStrike" dirty="0">
                        <a:solidFill>
                          <a:schemeClr val="tx1"/>
                        </a:solidFill>
                        <a:effectLst/>
                        <a:latin typeface="Century Gothic" panose="020B0502020202020204" pitchFamily="34" charset="0"/>
                      </a:endParaRPr>
                    </a:p>
                  </a:txBody>
                  <a:tcPr marL="9525" marR="9525" marT="9525" marB="0" anchor="ctr"/>
                </a:tc>
              </a:tr>
              <a:tr h="490325">
                <a:tc>
                  <a:txBody>
                    <a:bodyPr/>
                    <a:lstStyle/>
                    <a:p>
                      <a:pPr algn="l" fontAlgn="ctr"/>
                      <a:r>
                        <a:rPr lang="en-US" sz="1600" b="1" u="none" strike="noStrike" dirty="0">
                          <a:effectLst/>
                          <a:latin typeface="Century Gothic" panose="020B0502020202020204" pitchFamily="34" charset="0"/>
                        </a:rPr>
                        <a:t>Precipitation</a:t>
                      </a:r>
                      <a:endParaRPr lang="en-US"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600" b="0" i="0" u="none" strike="noStrike">
                          <a:solidFill>
                            <a:schemeClr val="tx1"/>
                          </a:solidFill>
                          <a:effectLst/>
                          <a:latin typeface="Century Gothic" panose="020B0502020202020204" pitchFamily="34" charset="0"/>
                        </a:rPr>
                        <a:t>-0.114</a:t>
                      </a:r>
                    </a:p>
                  </a:txBody>
                  <a:tcPr marL="9525" marR="9525" marT="9525" marB="0" anchor="ctr"/>
                </a:tc>
                <a:tc>
                  <a:txBody>
                    <a:bodyPr/>
                    <a:lstStyle/>
                    <a:p>
                      <a:pPr algn="ctr" fontAlgn="ctr"/>
                      <a:r>
                        <a:rPr lang="en-US" sz="1600" b="1" i="0" u="none" strike="noStrike" dirty="0" smtClean="0">
                          <a:solidFill>
                            <a:schemeClr val="tx1"/>
                          </a:solidFill>
                          <a:effectLst/>
                          <a:latin typeface="Century Gothic" panose="020B0502020202020204" pitchFamily="34" charset="0"/>
                        </a:rPr>
                        <a:t>-0.220*</a:t>
                      </a:r>
                      <a:endParaRPr lang="en-US" sz="1600" b="1"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0" i="0" u="none" strike="noStrike">
                          <a:solidFill>
                            <a:schemeClr val="tx1"/>
                          </a:solidFill>
                          <a:effectLst/>
                          <a:latin typeface="Century Gothic" panose="020B0502020202020204" pitchFamily="34" charset="0"/>
                        </a:rPr>
                        <a:t>-0.013</a:t>
                      </a:r>
                    </a:p>
                  </a:txBody>
                  <a:tcPr marL="9525" marR="9525" marT="9525" marB="0" anchor="ctr"/>
                </a:tc>
                <a:tc>
                  <a:txBody>
                    <a:bodyPr/>
                    <a:lstStyle/>
                    <a:p>
                      <a:pPr algn="ctr" fontAlgn="ctr"/>
                      <a:r>
                        <a:rPr lang="en-US" sz="1600" b="1" i="0" u="none" strike="noStrike" dirty="0" smtClean="0">
                          <a:solidFill>
                            <a:schemeClr val="tx1"/>
                          </a:solidFill>
                          <a:effectLst/>
                          <a:latin typeface="Century Gothic" panose="020B0502020202020204" pitchFamily="34" charset="0"/>
                        </a:rPr>
                        <a:t>0.347***</a:t>
                      </a:r>
                      <a:endParaRPr lang="en-US" sz="1600" b="1"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ctr"/>
                      <a:r>
                        <a:rPr lang="en-US" sz="1600" b="0" i="0" u="none" strike="noStrike" dirty="0">
                          <a:solidFill>
                            <a:schemeClr val="tx1"/>
                          </a:solidFill>
                          <a:effectLst/>
                          <a:latin typeface="Century Gothic" panose="020B0502020202020204" pitchFamily="34" charset="0"/>
                        </a:rPr>
                        <a:t>0.030</a:t>
                      </a:r>
                    </a:p>
                  </a:txBody>
                  <a:tcPr marL="9525" marR="9525" marT="9525" marB="0" anchor="ctr"/>
                </a:tc>
                <a:tc>
                  <a:txBody>
                    <a:bodyPr/>
                    <a:lstStyle/>
                    <a:p>
                      <a:pPr algn="ctr" fontAlgn="ctr"/>
                      <a:r>
                        <a:rPr lang="en-US" sz="1600" b="0" i="0" u="none" strike="noStrike" dirty="0">
                          <a:solidFill>
                            <a:schemeClr val="tx1"/>
                          </a:solidFill>
                          <a:effectLst/>
                          <a:latin typeface="Century Gothic" panose="020B0502020202020204" pitchFamily="34" charset="0"/>
                        </a:rPr>
                        <a:t>1</a:t>
                      </a:r>
                    </a:p>
                  </a:txBody>
                  <a:tcPr marL="9525" marR="9525" marT="9525" marB="0" anchor="ctr"/>
                </a:tc>
              </a:tr>
              <a:tr h="458797">
                <a:tc gridSpan="7">
                  <a:txBody>
                    <a:bodyPr/>
                    <a:lstStyle/>
                    <a:p>
                      <a:pPr algn="l" fontAlgn="ctr"/>
                      <a:r>
                        <a:rPr lang="en-US" sz="1600" b="0" i="0" u="none" strike="noStrike" baseline="0" dirty="0" smtClean="0">
                          <a:solidFill>
                            <a:srgbClr val="000000"/>
                          </a:solidFill>
                          <a:effectLst/>
                          <a:latin typeface="Century Gothic" panose="020B0502020202020204" pitchFamily="34" charset="0"/>
                        </a:rPr>
                        <a:t> </a:t>
                      </a:r>
                      <a:r>
                        <a:rPr lang="en-US" sz="1600" b="0" i="0" u="none" strike="noStrike" baseline="0" dirty="0" smtClean="0">
                          <a:solidFill>
                            <a:schemeClr val="tx1"/>
                          </a:solidFill>
                          <a:effectLst/>
                          <a:latin typeface="Century Gothic" panose="020B0502020202020204" pitchFamily="34" charset="0"/>
                        </a:rPr>
                        <a:t>Two tailed significance, * p &lt; 0.05;** p &lt; 0.01; *** p &lt; 0.001</a:t>
                      </a:r>
                      <a:endParaRPr lang="en-US" sz="1600" b="0" i="0" u="none" strike="noStrike" dirty="0">
                        <a:solidFill>
                          <a:schemeClr val="tx1"/>
                        </a:solidFill>
                        <a:effectLst/>
                        <a:latin typeface="Century Gothic" panose="020B0502020202020204" pitchFamily="34" charset="0"/>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endParaRPr lang="en-US"/>
                    </a:p>
                  </a:txBody>
                  <a:tcP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c hMerge="1">
                  <a:txBody>
                    <a:bodyPr/>
                    <a:lstStyle/>
                    <a:p>
                      <a:pPr algn="ctr" fontAlgn="ctr"/>
                      <a:endParaRPr lang="en-US" sz="2000" b="0" i="0" u="none" strike="noStrike" dirty="0">
                        <a:solidFill>
                          <a:srgbClr val="000000"/>
                        </a:solidFill>
                        <a:effectLst/>
                        <a:latin typeface="Century Gothic"/>
                      </a:endParaRPr>
                    </a:p>
                  </a:txBody>
                  <a:tcPr marL="9525" marR="9525" marT="9525" marB="0" anchor="ctr"/>
                </a:tc>
              </a:tr>
            </a:tbl>
          </a:graphicData>
        </a:graphic>
      </p:graphicFrame>
      <p:pic>
        <p:nvPicPr>
          <p:cNvPr id="19"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20" name="Text Placeholder 13"/>
          <p:cNvSpPr>
            <a:spLocks noGrp="1"/>
          </p:cNvSpPr>
          <p:nvPr>
            <p:ph type="body" sz="quarter" idx="10"/>
          </p:nvPr>
        </p:nvSpPr>
        <p:spPr>
          <a:xfrm>
            <a:off x="2685022" y="572347"/>
            <a:ext cx="3566160" cy="646853"/>
          </a:xfrm>
          <a:prstGeom prst="rect">
            <a:avLst/>
          </a:prstGeom>
        </p:spPr>
        <p:txBody>
          <a:bodyPr/>
          <a:lstStyle/>
          <a:p>
            <a:pPr marL="177800" indent="0" algn="ctr">
              <a:buNone/>
            </a:pPr>
            <a:r>
              <a:rPr lang="en-US" dirty="0">
                <a:latin typeface="Century Gothic" panose="020B0502020202020204" pitchFamily="34" charset="0"/>
              </a:rPr>
              <a:t>R</a:t>
            </a:r>
            <a:r>
              <a:rPr lang="en-US" sz="4000" b="1" dirty="0" smtClean="0">
                <a:solidFill>
                  <a:schemeClr val="accent1"/>
                </a:solidFill>
                <a:latin typeface="Century Gothic" panose="020B0502020202020204" pitchFamily="34" charset="0"/>
              </a:rPr>
              <a:t>esults</a:t>
            </a:r>
            <a:endParaRPr lang="en-US" sz="4000" b="1" dirty="0">
              <a:solidFill>
                <a:schemeClr val="accent1"/>
              </a:solidFill>
              <a:latin typeface="Century Gothic" panose="020B0502020202020204" pitchFamily="34" charset="0"/>
            </a:endParaRPr>
          </a:p>
        </p:txBody>
      </p:sp>
      <p:sp>
        <p:nvSpPr>
          <p:cNvPr id="21" name="Rectangle 20"/>
          <p:cNvSpPr/>
          <p:nvPr/>
        </p:nvSpPr>
        <p:spPr>
          <a:xfrm>
            <a:off x="1427967" y="4045907"/>
            <a:ext cx="1139869" cy="4885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720236" y="4045907"/>
            <a:ext cx="1139869" cy="4885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720235" y="5050077"/>
            <a:ext cx="1139869" cy="4885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720236" y="5538592"/>
            <a:ext cx="1139869" cy="4885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22736" y="4576176"/>
            <a:ext cx="1139869" cy="4885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12915" y="5041727"/>
            <a:ext cx="1139869" cy="4885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212914" y="5530242"/>
            <a:ext cx="1139869" cy="4885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73000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50" fill="hold"/>
                                        <p:tgtEl>
                                          <p:spTgt spid="21"/>
                                        </p:tgtEl>
                                        <p:attrNameLst>
                                          <p:attrName>ppt_w</p:attrName>
                                        </p:attrNameLst>
                                      </p:cBhvr>
                                      <p:tavLst>
                                        <p:tav tm="0">
                                          <p:val>
                                            <p:fltVal val="0"/>
                                          </p:val>
                                        </p:tav>
                                        <p:tav tm="100000">
                                          <p:val>
                                            <p:strVal val="#ppt_w"/>
                                          </p:val>
                                        </p:tav>
                                      </p:tavLst>
                                    </p:anim>
                                    <p:anim calcmode="lin" valueType="num">
                                      <p:cBhvr>
                                        <p:cTn id="8" dur="250" fill="hold"/>
                                        <p:tgtEl>
                                          <p:spTgt spid="21"/>
                                        </p:tgtEl>
                                        <p:attrNameLst>
                                          <p:attrName>ppt_h</p:attrName>
                                        </p:attrNameLst>
                                      </p:cBhvr>
                                      <p:tavLst>
                                        <p:tav tm="0">
                                          <p:val>
                                            <p:fltVal val="0"/>
                                          </p:val>
                                        </p:tav>
                                        <p:tav tm="100000">
                                          <p:val>
                                            <p:strVal val="#ppt_h"/>
                                          </p:val>
                                        </p:tav>
                                      </p:tavLst>
                                    </p:anim>
                                    <p:animEffect transition="in" filter="fade">
                                      <p:cBhvr>
                                        <p:cTn id="9" dur="25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1"/>
                                        </p:tgtEl>
                                        <p:attrNameLst>
                                          <p:attrName>style.visibility</p:attrName>
                                        </p:attrNameLst>
                                      </p:cBhvr>
                                      <p:to>
                                        <p:strVal val="hidden"/>
                                      </p:to>
                                    </p:se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250" fill="hold"/>
                                        <p:tgtEl>
                                          <p:spTgt spid="22"/>
                                        </p:tgtEl>
                                        <p:attrNameLst>
                                          <p:attrName>ppt_w</p:attrName>
                                        </p:attrNameLst>
                                      </p:cBhvr>
                                      <p:tavLst>
                                        <p:tav tm="0">
                                          <p:val>
                                            <p:fltVal val="0"/>
                                          </p:val>
                                        </p:tav>
                                        <p:tav tm="100000">
                                          <p:val>
                                            <p:strVal val="#ppt_w"/>
                                          </p:val>
                                        </p:tav>
                                      </p:tavLst>
                                    </p:anim>
                                    <p:anim calcmode="lin" valueType="num">
                                      <p:cBhvr>
                                        <p:cTn id="18" dur="250" fill="hold"/>
                                        <p:tgtEl>
                                          <p:spTgt spid="22"/>
                                        </p:tgtEl>
                                        <p:attrNameLst>
                                          <p:attrName>ppt_h</p:attrName>
                                        </p:attrNameLst>
                                      </p:cBhvr>
                                      <p:tavLst>
                                        <p:tav tm="0">
                                          <p:val>
                                            <p:fltVal val="0"/>
                                          </p:val>
                                        </p:tav>
                                        <p:tav tm="100000">
                                          <p:val>
                                            <p:strVal val="#ppt_h"/>
                                          </p:val>
                                        </p:tav>
                                      </p:tavLst>
                                    </p:anim>
                                    <p:animEffect transition="in" filter="fade">
                                      <p:cBhvr>
                                        <p:cTn id="19" dur="25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2"/>
                                        </p:tgtEl>
                                        <p:attrNameLst>
                                          <p:attrName>style.visibility</p:attrName>
                                        </p:attrNameLst>
                                      </p:cBhvr>
                                      <p:to>
                                        <p:strVal val="hidden"/>
                                      </p:to>
                                    </p:set>
                                  </p:childTnLst>
                                </p:cTn>
                              </p:par>
                              <p:par>
                                <p:cTn id="24" presetID="53" presetClass="entr" presetSubtype="16"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250" fill="hold"/>
                                        <p:tgtEl>
                                          <p:spTgt spid="23"/>
                                        </p:tgtEl>
                                        <p:attrNameLst>
                                          <p:attrName>ppt_w</p:attrName>
                                        </p:attrNameLst>
                                      </p:cBhvr>
                                      <p:tavLst>
                                        <p:tav tm="0">
                                          <p:val>
                                            <p:fltVal val="0"/>
                                          </p:val>
                                        </p:tav>
                                        <p:tav tm="100000">
                                          <p:val>
                                            <p:strVal val="#ppt_w"/>
                                          </p:val>
                                        </p:tav>
                                      </p:tavLst>
                                    </p:anim>
                                    <p:anim calcmode="lin" valueType="num">
                                      <p:cBhvr>
                                        <p:cTn id="27" dur="250" fill="hold"/>
                                        <p:tgtEl>
                                          <p:spTgt spid="23"/>
                                        </p:tgtEl>
                                        <p:attrNameLst>
                                          <p:attrName>ppt_h</p:attrName>
                                        </p:attrNameLst>
                                      </p:cBhvr>
                                      <p:tavLst>
                                        <p:tav tm="0">
                                          <p:val>
                                            <p:fltVal val="0"/>
                                          </p:val>
                                        </p:tav>
                                        <p:tav tm="100000">
                                          <p:val>
                                            <p:strVal val="#ppt_h"/>
                                          </p:val>
                                        </p:tav>
                                      </p:tavLst>
                                    </p:anim>
                                    <p:animEffect transition="in" filter="fade">
                                      <p:cBhvr>
                                        <p:cTn id="28" dur="2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53" presetClass="entr" presetSubtype="16"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250" fill="hold"/>
                                        <p:tgtEl>
                                          <p:spTgt spid="24"/>
                                        </p:tgtEl>
                                        <p:attrNameLst>
                                          <p:attrName>ppt_w</p:attrName>
                                        </p:attrNameLst>
                                      </p:cBhvr>
                                      <p:tavLst>
                                        <p:tav tm="0">
                                          <p:val>
                                            <p:fltVal val="0"/>
                                          </p:val>
                                        </p:tav>
                                        <p:tav tm="100000">
                                          <p:val>
                                            <p:strVal val="#ppt_w"/>
                                          </p:val>
                                        </p:tav>
                                      </p:tavLst>
                                    </p:anim>
                                    <p:anim calcmode="lin" valueType="num">
                                      <p:cBhvr>
                                        <p:cTn id="36" dur="250" fill="hold"/>
                                        <p:tgtEl>
                                          <p:spTgt spid="24"/>
                                        </p:tgtEl>
                                        <p:attrNameLst>
                                          <p:attrName>ppt_h</p:attrName>
                                        </p:attrNameLst>
                                      </p:cBhvr>
                                      <p:tavLst>
                                        <p:tav tm="0">
                                          <p:val>
                                            <p:fltVal val="0"/>
                                          </p:val>
                                        </p:tav>
                                        <p:tav tm="100000">
                                          <p:val>
                                            <p:strVal val="#ppt_h"/>
                                          </p:val>
                                        </p:tav>
                                      </p:tavLst>
                                    </p:anim>
                                    <p:animEffect transition="in" filter="fade">
                                      <p:cBhvr>
                                        <p:cTn id="37" dur="25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4"/>
                                        </p:tgtEl>
                                        <p:attrNameLst>
                                          <p:attrName>style.visibility</p:attrName>
                                        </p:attrNameLst>
                                      </p:cBhvr>
                                      <p:to>
                                        <p:strVal val="hidden"/>
                                      </p:to>
                                    </p:set>
                                  </p:childTnLst>
                                </p:cTn>
                              </p:par>
                            </p:childTnLst>
                          </p:cTn>
                        </p:par>
                        <p:par>
                          <p:cTn id="42" fill="hold">
                            <p:stCondLst>
                              <p:cond delay="0"/>
                            </p:stCondLst>
                            <p:childTnLst>
                              <p:par>
                                <p:cTn id="43" presetID="53" presetClass="entr" presetSubtype="16"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fltVal val="0"/>
                                          </p:val>
                                        </p:tav>
                                        <p:tav tm="100000">
                                          <p:val>
                                            <p:strVal val="#ppt_w"/>
                                          </p:val>
                                        </p:tav>
                                      </p:tavLst>
                                    </p:anim>
                                    <p:anim calcmode="lin" valueType="num">
                                      <p:cBhvr>
                                        <p:cTn id="46" dur="250" fill="hold"/>
                                        <p:tgtEl>
                                          <p:spTgt spid="25"/>
                                        </p:tgtEl>
                                        <p:attrNameLst>
                                          <p:attrName>ppt_h</p:attrName>
                                        </p:attrNameLst>
                                      </p:cBhvr>
                                      <p:tavLst>
                                        <p:tav tm="0">
                                          <p:val>
                                            <p:fltVal val="0"/>
                                          </p:val>
                                        </p:tav>
                                        <p:tav tm="100000">
                                          <p:val>
                                            <p:strVal val="#ppt_h"/>
                                          </p:val>
                                        </p:tav>
                                      </p:tavLst>
                                    </p:anim>
                                    <p:animEffect transition="in" filter="fade">
                                      <p:cBhvr>
                                        <p:cTn id="47" dur="25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5"/>
                                        </p:tgtEl>
                                        <p:attrNameLst>
                                          <p:attrName>style.visibility</p:attrName>
                                        </p:attrNameLst>
                                      </p:cBhvr>
                                      <p:to>
                                        <p:strVal val="hidden"/>
                                      </p:to>
                                    </p:set>
                                  </p:childTnLst>
                                </p:cTn>
                              </p:par>
                              <p:par>
                                <p:cTn id="52" presetID="53" presetClass="entr" presetSubtype="16"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250" fill="hold"/>
                                        <p:tgtEl>
                                          <p:spTgt spid="26"/>
                                        </p:tgtEl>
                                        <p:attrNameLst>
                                          <p:attrName>ppt_w</p:attrName>
                                        </p:attrNameLst>
                                      </p:cBhvr>
                                      <p:tavLst>
                                        <p:tav tm="0">
                                          <p:val>
                                            <p:fltVal val="0"/>
                                          </p:val>
                                        </p:tav>
                                        <p:tav tm="100000">
                                          <p:val>
                                            <p:strVal val="#ppt_w"/>
                                          </p:val>
                                        </p:tav>
                                      </p:tavLst>
                                    </p:anim>
                                    <p:anim calcmode="lin" valueType="num">
                                      <p:cBhvr>
                                        <p:cTn id="55" dur="250" fill="hold"/>
                                        <p:tgtEl>
                                          <p:spTgt spid="26"/>
                                        </p:tgtEl>
                                        <p:attrNameLst>
                                          <p:attrName>ppt_h</p:attrName>
                                        </p:attrNameLst>
                                      </p:cBhvr>
                                      <p:tavLst>
                                        <p:tav tm="0">
                                          <p:val>
                                            <p:fltVal val="0"/>
                                          </p:val>
                                        </p:tav>
                                        <p:tav tm="100000">
                                          <p:val>
                                            <p:strVal val="#ppt_h"/>
                                          </p:val>
                                        </p:tav>
                                      </p:tavLst>
                                    </p:anim>
                                    <p:animEffect transition="in" filter="fade">
                                      <p:cBhvr>
                                        <p:cTn id="56" dur="25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6"/>
                                        </p:tgtEl>
                                        <p:attrNameLst>
                                          <p:attrName>style.visibility</p:attrName>
                                        </p:attrNameLst>
                                      </p:cBhvr>
                                      <p:to>
                                        <p:strVal val="hidden"/>
                                      </p:to>
                                    </p:set>
                                  </p:childTnLst>
                                </p:cTn>
                              </p:par>
                              <p:par>
                                <p:cTn id="61" presetID="53" presetClass="entr" presetSubtype="16"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250" fill="hold"/>
                                        <p:tgtEl>
                                          <p:spTgt spid="27"/>
                                        </p:tgtEl>
                                        <p:attrNameLst>
                                          <p:attrName>ppt_w</p:attrName>
                                        </p:attrNameLst>
                                      </p:cBhvr>
                                      <p:tavLst>
                                        <p:tav tm="0">
                                          <p:val>
                                            <p:fltVal val="0"/>
                                          </p:val>
                                        </p:tav>
                                        <p:tav tm="100000">
                                          <p:val>
                                            <p:strVal val="#ppt_w"/>
                                          </p:val>
                                        </p:tav>
                                      </p:tavLst>
                                    </p:anim>
                                    <p:anim calcmode="lin" valueType="num">
                                      <p:cBhvr>
                                        <p:cTn id="64" dur="250" fill="hold"/>
                                        <p:tgtEl>
                                          <p:spTgt spid="27"/>
                                        </p:tgtEl>
                                        <p:attrNameLst>
                                          <p:attrName>ppt_h</p:attrName>
                                        </p:attrNameLst>
                                      </p:cBhvr>
                                      <p:tavLst>
                                        <p:tav tm="0">
                                          <p:val>
                                            <p:fltVal val="0"/>
                                          </p:val>
                                        </p:tav>
                                        <p:tav tm="100000">
                                          <p:val>
                                            <p:strVal val="#ppt_h"/>
                                          </p:val>
                                        </p:tav>
                                      </p:tavLst>
                                    </p:anim>
                                    <p:animEffect transition="in" filter="fade">
                                      <p:cBhvr>
                                        <p:cTn id="65"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551145" y="2195906"/>
                <a:ext cx="7855099" cy="4715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a:solidFill>
                                <a:srgbClr val="FF0000"/>
                              </a:solidFill>
                              <a:latin typeface="Cambria Math"/>
                            </a:rPr>
                          </m:ctrlPr>
                        </m:sSubPr>
                        <m:e>
                          <m:acc>
                            <m:accPr>
                              <m:chr m:val="̂"/>
                              <m:ctrlPr>
                                <a:rPr lang="en-US" sz="2400" b="1" i="1" dirty="0">
                                  <a:solidFill>
                                    <a:srgbClr val="FF0000"/>
                                  </a:solidFill>
                                  <a:latin typeface="Cambria Math"/>
                                </a:rPr>
                              </m:ctrlPr>
                            </m:accPr>
                            <m:e>
                              <m:r>
                                <a:rPr lang="en-US" sz="2400" b="1" i="1" dirty="0">
                                  <a:solidFill>
                                    <a:srgbClr val="FF0000"/>
                                  </a:solidFill>
                                  <a:latin typeface="Cambria Math"/>
                                </a:rPr>
                                <m:t>𝒀</m:t>
                              </m:r>
                            </m:e>
                          </m:acc>
                        </m:e>
                        <m:sub>
                          <m:r>
                            <a:rPr lang="en-US" sz="2400" b="1" i="1" dirty="0">
                              <a:solidFill>
                                <a:srgbClr val="FF0000"/>
                              </a:solidFill>
                              <a:latin typeface="Cambria Math"/>
                            </a:rPr>
                            <m:t>𝟏</m:t>
                          </m:r>
                        </m:sub>
                      </m:sSub>
                      <m:r>
                        <a:rPr lang="en-US" sz="2400" b="1" i="1" dirty="0">
                          <a:latin typeface="Cambria Math"/>
                        </a:rPr>
                        <m:t>=−</m:t>
                      </m:r>
                      <m:r>
                        <a:rPr lang="en-US" sz="2400" b="1" i="1" dirty="0">
                          <a:latin typeface="Cambria Math"/>
                        </a:rPr>
                        <m:t>𝟏𝟏𝟔</m:t>
                      </m:r>
                      <m:r>
                        <a:rPr lang="en-US" sz="2400" b="1" i="1" dirty="0">
                          <a:latin typeface="Cambria Math"/>
                        </a:rPr>
                        <m:t>,</m:t>
                      </m:r>
                      <m:r>
                        <a:rPr lang="en-US" sz="2400" b="1" i="1" dirty="0">
                          <a:latin typeface="Cambria Math"/>
                        </a:rPr>
                        <m:t>𝟑𝟒𝟐</m:t>
                      </m:r>
                      <m:r>
                        <a:rPr lang="en-US" sz="2400" b="1" i="1" dirty="0">
                          <a:latin typeface="Cambria Math"/>
                        </a:rPr>
                        <m:t>+</m:t>
                      </m:r>
                      <m:r>
                        <a:rPr lang="en-US" sz="2400" b="1" i="1" dirty="0">
                          <a:latin typeface="Cambria Math"/>
                        </a:rPr>
                        <m:t>𝟏𝟖𝟕</m:t>
                      </m:r>
                      <m:r>
                        <a:rPr lang="en-US" sz="2400" b="1" i="1" dirty="0">
                          <a:latin typeface="Cambria Math"/>
                        </a:rPr>
                        <m:t>.</m:t>
                      </m:r>
                      <m:r>
                        <a:rPr lang="en-US" sz="2400" b="1" i="1" dirty="0">
                          <a:latin typeface="Cambria Math"/>
                        </a:rPr>
                        <m:t>𝟗𝟏</m:t>
                      </m:r>
                      <m:r>
                        <a:rPr lang="en-US" sz="2400" b="1" i="1" dirty="0">
                          <a:latin typeface="Cambria Math"/>
                          <a:ea typeface="Cambria Math"/>
                        </a:rPr>
                        <m:t>×</m:t>
                      </m:r>
                      <m:r>
                        <a:rPr lang="en-US" sz="2400" b="1" i="1" dirty="0">
                          <a:solidFill>
                            <a:srgbClr val="FF0000"/>
                          </a:solidFill>
                          <a:latin typeface="Cambria Math"/>
                          <a:ea typeface="Cambria Math"/>
                        </a:rPr>
                        <m:t>𝑨𝑹𝑬𝑨</m:t>
                      </m:r>
                      <m:r>
                        <a:rPr lang="en-US" sz="2400" b="1" i="1" dirty="0">
                          <a:latin typeface="Cambria Math"/>
                          <a:ea typeface="Cambria Math"/>
                        </a:rPr>
                        <m:t>+</m:t>
                      </m:r>
                      <m:r>
                        <a:rPr lang="en-US" sz="2400" b="1" i="1" dirty="0">
                          <a:latin typeface="Cambria Math"/>
                          <a:ea typeface="Cambria Math"/>
                        </a:rPr>
                        <m:t>𝟐𝟏𝟑</m:t>
                      </m:r>
                      <m:r>
                        <a:rPr lang="en-US" sz="2400" b="1" i="1" dirty="0">
                          <a:latin typeface="Cambria Math"/>
                          <a:ea typeface="Cambria Math"/>
                        </a:rPr>
                        <m:t>,</m:t>
                      </m:r>
                      <m:r>
                        <a:rPr lang="en-US" sz="2400" b="1" i="1" dirty="0">
                          <a:latin typeface="Cambria Math"/>
                          <a:ea typeface="Cambria Math"/>
                        </a:rPr>
                        <m:t>𝟗𝟓𝟐</m:t>
                      </m:r>
                      <m:r>
                        <a:rPr lang="en-US" sz="2400" b="1" i="1" dirty="0">
                          <a:latin typeface="Cambria Math"/>
                          <a:ea typeface="Cambria Math"/>
                        </a:rPr>
                        <m:t> ×</m:t>
                      </m:r>
                      <m:r>
                        <a:rPr lang="en-US" sz="2400" b="1" i="1" dirty="0">
                          <a:solidFill>
                            <a:srgbClr val="FF0000"/>
                          </a:solidFill>
                          <a:latin typeface="Cambria Math"/>
                          <a:ea typeface="Cambria Math"/>
                        </a:rPr>
                        <m:t>𝑵𝑫𝑽𝑰</m:t>
                      </m:r>
                    </m:oMath>
                  </m:oMathPara>
                </a14:m>
                <a:endParaRPr lang="en-US" sz="4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51145" y="2195906"/>
                <a:ext cx="7855099" cy="47153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936190" y="2999868"/>
                <a:ext cx="6611105" cy="1484765"/>
              </a:xfrm>
              <a:prstGeom prst="rect">
                <a:avLst/>
              </a:prstGeom>
              <a:noFill/>
            </p:spPr>
            <p:txBody>
              <a:bodyPr wrap="none" rtlCol="0">
                <a:spAutoFit/>
              </a:bodyPr>
              <a:lstStyle/>
              <a:p>
                <a:r>
                  <a:rPr lang="en-US"/>
                  <a:t>Where, </a:t>
                </a:r>
                <a:endParaRPr lang="en-US" dirty="0"/>
              </a:p>
              <a:p>
                <a:endParaRPr lang="en-US" dirty="0"/>
              </a:p>
              <a:p>
                <a:pPr>
                  <a:tabLst>
                    <a:tab pos="1200150" algn="l"/>
                    <a:tab pos="1828800" algn="l"/>
                  </a:tabLst>
                </a:pPr>
                <a14:m>
                  <m:oMath xmlns:m="http://schemas.openxmlformats.org/officeDocument/2006/math">
                    <m:acc>
                      <m:accPr>
                        <m:chr m:val="̂"/>
                        <m:ctrlPr>
                          <a:rPr lang="en-US" i="1" dirty="0">
                            <a:latin typeface="Cambria Math"/>
                          </a:rPr>
                        </m:ctrlPr>
                      </m:accPr>
                      <m:e>
                        <m:r>
                          <a:rPr lang="en-US" b="0" i="1" dirty="0">
                            <a:latin typeface="Cambria Math"/>
                          </a:rPr>
                          <m:t>𝑌</m:t>
                        </m:r>
                      </m:e>
                    </m:acc>
                    <m:r>
                      <a:rPr lang="en-US" b="0" i="1" baseline="-25000" dirty="0">
                        <a:latin typeface="Cambria Math"/>
                      </a:rPr>
                      <m:t>1 </m:t>
                    </m:r>
                  </m:oMath>
                </a14:m>
                <a:r>
                  <a:rPr lang="en-US" dirty="0"/>
                  <a:t>	= 	Predicted Rice Yield (ton)</a:t>
                </a:r>
              </a:p>
              <a:p>
                <a:pPr>
                  <a:tabLst>
                    <a:tab pos="1200150" algn="l"/>
                    <a:tab pos="1828800" algn="l"/>
                  </a:tabLst>
                </a:pPr>
                <a:r>
                  <a:rPr lang="en-US" dirty="0"/>
                  <a:t>AREA  	= 	Classified Rice Area (km</a:t>
                </a:r>
                <a:r>
                  <a:rPr lang="en-US" baseline="30000" dirty="0"/>
                  <a:t>2</a:t>
                </a:r>
                <a:r>
                  <a:rPr lang="en-US" dirty="0"/>
                  <a:t>)</a:t>
                </a:r>
              </a:p>
              <a:p>
                <a:pPr>
                  <a:tabLst>
                    <a:tab pos="1200150" algn="l"/>
                    <a:tab pos="1828800" algn="l"/>
                  </a:tabLst>
                </a:pPr>
                <a:r>
                  <a:rPr lang="en-US" dirty="0"/>
                  <a:t>NDVI 	= 	Normalized Difference Vegetation Index </a:t>
                </a:r>
              </a:p>
            </p:txBody>
          </p:sp>
        </mc:Choice>
        <mc:Fallback xmlns="">
          <p:sp>
            <p:nvSpPr>
              <p:cNvPr id="2" name="TextBox 1"/>
              <p:cNvSpPr txBox="1">
                <a:spLocks noRot="1" noChangeAspect="1" noMove="1" noResize="1" noEditPoints="1" noAdjustHandles="1" noChangeArrowheads="1" noChangeShapeType="1" noTextEdit="1"/>
              </p:cNvSpPr>
              <p:nvPr/>
            </p:nvSpPr>
            <p:spPr>
              <a:xfrm>
                <a:off x="551145" y="3131924"/>
                <a:ext cx="6611105" cy="1484765"/>
              </a:xfrm>
              <a:prstGeom prst="rect">
                <a:avLst/>
              </a:prstGeom>
              <a:blipFill rotWithShape="1">
                <a:blip r:embed="rId6"/>
                <a:stretch>
                  <a:fillRect l="-737" t="-2058" b="-5761"/>
                </a:stretch>
              </a:blipFill>
            </p:spPr>
            <p:txBody>
              <a:bodyPr/>
              <a:lstStyle/>
              <a:p>
                <a:r>
                  <a:rPr lang="en-US">
                    <a:noFill/>
                  </a:rPr>
                  <a:t> </a:t>
                </a:r>
              </a:p>
            </p:txBody>
          </p:sp>
        </mc:Fallback>
      </mc:AlternateContent>
      <p:sp>
        <p:nvSpPr>
          <p:cNvPr id="3" name="TextBox 2"/>
          <p:cNvSpPr txBox="1"/>
          <p:nvPr/>
        </p:nvSpPr>
        <p:spPr>
          <a:xfrm>
            <a:off x="551145" y="1528172"/>
            <a:ext cx="3018772" cy="461665"/>
          </a:xfrm>
          <a:prstGeom prst="rect">
            <a:avLst/>
          </a:prstGeom>
          <a:noFill/>
        </p:spPr>
        <p:txBody>
          <a:bodyPr wrap="square" rtlCol="0">
            <a:spAutoFit/>
          </a:bodyPr>
          <a:lstStyle/>
          <a:p>
            <a:r>
              <a:rPr lang="en-US" sz="2400" b="1" dirty="0" smtClean="0"/>
              <a:t>Prediction Model:</a:t>
            </a:r>
            <a:endParaRPr lang="en-US" sz="2400" b="1" dirty="0"/>
          </a:p>
        </p:txBody>
      </p:sp>
      <p:sp>
        <p:nvSpPr>
          <p:cNvPr id="4" name="Rectangle 3"/>
          <p:cNvSpPr/>
          <p:nvPr/>
        </p:nvSpPr>
        <p:spPr>
          <a:xfrm>
            <a:off x="632461" y="4815839"/>
            <a:ext cx="2567939" cy="1104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b="1" dirty="0" err="1" smtClean="0">
                <a:solidFill>
                  <a:srgbClr val="333333"/>
                </a:solidFill>
                <a:cs typeface="Arial" pitchFamily="34" charset="0"/>
              </a:rPr>
              <a:t>Adj</a:t>
            </a:r>
            <a:r>
              <a:rPr lang="en-US" altLang="en-US" b="1" dirty="0" smtClean="0">
                <a:solidFill>
                  <a:srgbClr val="333333"/>
                </a:solidFill>
                <a:cs typeface="Arial" pitchFamily="34" charset="0"/>
              </a:rPr>
              <a:t> </a:t>
            </a:r>
            <a:r>
              <a:rPr lang="en-US" altLang="en-US" b="1" dirty="0">
                <a:solidFill>
                  <a:srgbClr val="333333"/>
                </a:solidFill>
                <a:cs typeface="Arial" pitchFamily="34" charset="0"/>
              </a:rPr>
              <a:t>R Square = 0.576</a:t>
            </a:r>
            <a:r>
              <a:rPr lang="en-US" b="1" dirty="0">
                <a:solidFill>
                  <a:srgbClr val="333333"/>
                </a:solidFill>
              </a:rPr>
              <a:t> </a:t>
            </a:r>
            <a:endParaRPr lang="en-US" dirty="0">
              <a:solidFill>
                <a:srgbClr val="333333"/>
              </a:solidFill>
            </a:endParaRPr>
          </a:p>
        </p:txBody>
      </p:sp>
      <p:sp>
        <p:nvSpPr>
          <p:cNvPr id="9" name="Rectangle 8"/>
          <p:cNvSpPr/>
          <p:nvPr/>
        </p:nvSpPr>
        <p:spPr>
          <a:xfrm>
            <a:off x="3510846" y="4815840"/>
            <a:ext cx="2567939" cy="1104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333333"/>
                </a:solidFill>
                <a:cs typeface="Arial" pitchFamily="34" charset="0"/>
              </a:rPr>
              <a:t>The F ratio = 81.918</a:t>
            </a:r>
          </a:p>
          <a:p>
            <a:pPr algn="ctr"/>
            <a:r>
              <a:rPr lang="en-US" altLang="en-US" b="1" dirty="0" smtClean="0">
                <a:solidFill>
                  <a:srgbClr val="333333"/>
                </a:solidFill>
                <a:cs typeface="Arial" pitchFamily="34" charset="0"/>
              </a:rPr>
              <a:t>Significance </a:t>
            </a:r>
            <a:r>
              <a:rPr lang="en-US" altLang="en-US" b="1" dirty="0">
                <a:solidFill>
                  <a:srgbClr val="333333"/>
                </a:solidFill>
                <a:cs typeface="Arial" pitchFamily="34" charset="0"/>
              </a:rPr>
              <a:t>&lt; 0.001</a:t>
            </a:r>
          </a:p>
        </p:txBody>
      </p:sp>
      <p:sp>
        <p:nvSpPr>
          <p:cNvPr id="12" name="Rectangle 11"/>
          <p:cNvSpPr/>
          <p:nvPr/>
        </p:nvSpPr>
        <p:spPr>
          <a:xfrm>
            <a:off x="6048838" y="4898965"/>
            <a:ext cx="2567939" cy="1104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rgbClr val="333333"/>
              </a:solidFill>
              <a:cs typeface="Arial" pitchFamily="34" charset="0"/>
            </a:endParaRPr>
          </a:p>
          <a:p>
            <a:pPr algn="ctr"/>
            <a:endParaRPr lang="en-US" altLang="en-US" b="1" dirty="0">
              <a:solidFill>
                <a:srgbClr val="333333"/>
              </a:solidFill>
              <a:cs typeface="Arial" pitchFamily="34" charset="0"/>
            </a:endParaRPr>
          </a:p>
          <a:p>
            <a:pPr algn="ctr"/>
            <a:r>
              <a:rPr lang="en-US" altLang="en-US" b="1" dirty="0">
                <a:solidFill>
                  <a:srgbClr val="333333"/>
                </a:solidFill>
                <a:cs typeface="Arial" pitchFamily="34" charset="0"/>
              </a:rPr>
              <a:t>P-values:</a:t>
            </a:r>
          </a:p>
          <a:p>
            <a:pPr algn="ctr"/>
            <a:r>
              <a:rPr lang="en-US" altLang="en-US" b="1" dirty="0">
                <a:solidFill>
                  <a:srgbClr val="333333"/>
                </a:solidFill>
                <a:cs typeface="Arial" pitchFamily="34" charset="0"/>
              </a:rPr>
              <a:t>Intercept = 0.017</a:t>
            </a:r>
          </a:p>
          <a:p>
            <a:pPr algn="ctr"/>
            <a:r>
              <a:rPr lang="en-US" altLang="en-US" b="1" dirty="0">
                <a:solidFill>
                  <a:srgbClr val="333333"/>
                </a:solidFill>
                <a:cs typeface="Arial" pitchFamily="34" charset="0"/>
              </a:rPr>
              <a:t>AREA &lt; 0.001</a:t>
            </a:r>
          </a:p>
          <a:p>
            <a:pPr algn="ctr"/>
            <a:r>
              <a:rPr lang="en-US" altLang="en-US" b="1" dirty="0">
                <a:solidFill>
                  <a:srgbClr val="333333"/>
                </a:solidFill>
                <a:cs typeface="Arial" pitchFamily="34" charset="0"/>
              </a:rPr>
              <a:t>NDVI  = 0.016 </a:t>
            </a:r>
          </a:p>
          <a:p>
            <a:pPr algn="ctr"/>
            <a:endParaRPr lang="en-US" altLang="en-US" b="1" dirty="0">
              <a:solidFill>
                <a:srgbClr val="333333"/>
              </a:solidFill>
              <a:cs typeface="Arial" pitchFamily="34" charset="0"/>
            </a:endParaRPr>
          </a:p>
          <a:p>
            <a:pPr algn="ctr"/>
            <a:endParaRPr lang="en-US" altLang="en-US" b="1" dirty="0">
              <a:solidFill>
                <a:srgbClr val="333333"/>
              </a:solidFill>
              <a:cs typeface="Arial" pitchFamily="34" charset="0"/>
            </a:endParaRPr>
          </a:p>
        </p:txBody>
      </p:sp>
      <p:sp>
        <p:nvSpPr>
          <p:cNvPr id="10" name="Text Placeholder 13"/>
          <p:cNvSpPr>
            <a:spLocks noGrp="1"/>
          </p:cNvSpPr>
          <p:nvPr>
            <p:ph type="body" sz="quarter" idx="10"/>
          </p:nvPr>
        </p:nvSpPr>
        <p:spPr>
          <a:xfrm>
            <a:off x="181014" y="541867"/>
            <a:ext cx="8782364" cy="726661"/>
          </a:xfrm>
        </p:spPr>
        <p:txBody>
          <a:bodyPr/>
          <a:lstStyle/>
          <a:p>
            <a:pPr algn="ctr"/>
            <a:r>
              <a:rPr lang="en-US" smtClean="0"/>
              <a:t>Results(cont.)</a:t>
            </a:r>
            <a:endParaRPr lang="en-US" dirty="0"/>
          </a:p>
        </p:txBody>
      </p:sp>
    </p:spTree>
    <p:extLst>
      <p:ext uri="{BB962C8B-B14F-4D97-AF65-F5344CB8AC3E}">
        <p14:creationId xmlns:p14="http://schemas.microsoft.com/office/powerpoint/2010/main" val="243028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150310" y="2210057"/>
                <a:ext cx="8993689" cy="471539"/>
              </a:xfrm>
              <a:prstGeom prst="rect">
                <a:avLst/>
              </a:prstGeom>
              <a:noFill/>
            </p:spPr>
            <p:txBody>
              <a:bodyPr wrap="square" rtlCol="0">
                <a:spAutoFit/>
              </a:bodyPr>
              <a:lstStyle/>
              <a:p>
                <a14:m>
                  <m:oMath xmlns:m="http://schemas.openxmlformats.org/officeDocument/2006/math">
                    <m:sSub>
                      <m:sSubPr>
                        <m:ctrlPr>
                          <a:rPr lang="en-US" sz="2400" b="1" i="1" dirty="0">
                            <a:solidFill>
                              <a:srgbClr val="0070C0"/>
                            </a:solidFill>
                            <a:latin typeface="Cambria Math"/>
                          </a:rPr>
                        </m:ctrlPr>
                      </m:sSubPr>
                      <m:e>
                        <m:acc>
                          <m:accPr>
                            <m:chr m:val="̂"/>
                            <m:ctrlPr>
                              <a:rPr lang="en-US" sz="2400" b="1" i="1" dirty="0">
                                <a:solidFill>
                                  <a:srgbClr val="0070C0"/>
                                </a:solidFill>
                                <a:latin typeface="Cambria Math"/>
                              </a:rPr>
                            </m:ctrlPr>
                          </m:accPr>
                          <m:e>
                            <m:r>
                              <a:rPr lang="en-US" sz="2400" b="1" i="1" dirty="0">
                                <a:solidFill>
                                  <a:srgbClr val="0070C0"/>
                                </a:solidFill>
                                <a:latin typeface="Cambria Math"/>
                              </a:rPr>
                              <m:t>𝒀</m:t>
                            </m:r>
                          </m:e>
                        </m:acc>
                      </m:e>
                      <m:sub>
                        <m:r>
                          <a:rPr lang="en-US" sz="2400" b="1" i="1" dirty="0">
                            <a:solidFill>
                              <a:srgbClr val="0070C0"/>
                            </a:solidFill>
                            <a:latin typeface="Cambria Math"/>
                          </a:rPr>
                          <m:t>𝟐</m:t>
                        </m:r>
                      </m:sub>
                    </m:sSub>
                    <m:r>
                      <a:rPr lang="en-US" sz="2400" b="1" i="1" dirty="0">
                        <a:latin typeface="Cambria Math"/>
                      </a:rPr>
                      <m:t>=</m:t>
                    </m:r>
                    <m:r>
                      <a:rPr lang="en-US" sz="2400" b="1" i="1" dirty="0">
                        <a:latin typeface="Cambria Math"/>
                      </a:rPr>
                      <m:t>𝟏𝟐𝟏</m:t>
                    </m:r>
                    <m:r>
                      <a:rPr lang="en-US" sz="2400" b="1" i="1" dirty="0">
                        <a:latin typeface="Cambria Math"/>
                      </a:rPr>
                      <m:t>.</m:t>
                    </m:r>
                    <m:r>
                      <a:rPr lang="en-US" sz="2400" b="1" i="1" dirty="0">
                        <a:latin typeface="Cambria Math"/>
                      </a:rPr>
                      <m:t>𝟎𝟓</m:t>
                    </m:r>
                    <m:r>
                      <a:rPr lang="en-US" sz="2400" b="1" i="1" dirty="0">
                        <a:latin typeface="Cambria Math"/>
                      </a:rPr>
                      <m:t>−</m:t>
                    </m:r>
                    <m:r>
                      <a:rPr lang="en-US" sz="2400" b="1" i="1" dirty="0">
                        <a:latin typeface="Cambria Math"/>
                      </a:rPr>
                      <m:t>𝟎</m:t>
                    </m:r>
                    <m:r>
                      <a:rPr lang="en-US" sz="2400" b="1" i="1" dirty="0">
                        <a:latin typeface="Cambria Math"/>
                      </a:rPr>
                      <m:t>.</m:t>
                    </m:r>
                    <m:r>
                      <a:rPr lang="en-US" sz="2400" b="1" i="1" dirty="0">
                        <a:latin typeface="Cambria Math"/>
                      </a:rPr>
                      <m:t>𝟎𝟕</m:t>
                    </m:r>
                    <m:r>
                      <a:rPr lang="en-US" sz="2400" b="1" i="1" dirty="0">
                        <a:latin typeface="Cambria Math"/>
                        <a:ea typeface="Cambria Math"/>
                      </a:rPr>
                      <m:t>×</m:t>
                    </m:r>
                    <m:r>
                      <a:rPr lang="en-US" sz="2400" b="1" i="1" dirty="0">
                        <a:solidFill>
                          <a:srgbClr val="0070C0"/>
                        </a:solidFill>
                        <a:latin typeface="Cambria Math"/>
                        <a:ea typeface="Cambria Math"/>
                      </a:rPr>
                      <m:t>𝑨𝑹𝑬𝑨</m:t>
                    </m:r>
                    <m:r>
                      <a:rPr lang="en-US" sz="2400" b="1" i="1" dirty="0">
                        <a:latin typeface="Cambria Math"/>
                        <a:ea typeface="Cambria Math"/>
                      </a:rPr>
                      <m:t>+</m:t>
                    </m:r>
                    <m:r>
                      <a:rPr lang="en-US" sz="2400" b="1" i="1" dirty="0">
                        <a:latin typeface="Cambria Math"/>
                        <a:ea typeface="Cambria Math"/>
                      </a:rPr>
                      <m:t>𝟒𝟗𝟏</m:t>
                    </m:r>
                    <m:r>
                      <a:rPr lang="en-US" sz="2400" b="1" i="1" dirty="0">
                        <a:latin typeface="Cambria Math"/>
                        <a:ea typeface="Cambria Math"/>
                      </a:rPr>
                      <m:t>.</m:t>
                    </m:r>
                    <m:r>
                      <a:rPr lang="en-US" sz="2400" b="1" i="1" dirty="0">
                        <a:latin typeface="Cambria Math"/>
                        <a:ea typeface="Cambria Math"/>
                      </a:rPr>
                      <m:t>𝟎𝟑</m:t>
                    </m:r>
                    <m:r>
                      <a:rPr lang="en-US" sz="2400" b="1" i="1" dirty="0">
                        <a:latin typeface="Cambria Math"/>
                        <a:ea typeface="Cambria Math"/>
                      </a:rPr>
                      <m:t> ×</m:t>
                    </m:r>
                    <m:r>
                      <a:rPr lang="en-US" sz="2400" b="1" i="1" dirty="0">
                        <a:solidFill>
                          <a:srgbClr val="0070C0"/>
                        </a:solidFill>
                        <a:latin typeface="Cambria Math"/>
                        <a:ea typeface="Cambria Math"/>
                      </a:rPr>
                      <m:t>𝑵𝑫𝑽𝑰</m:t>
                    </m:r>
                    <m:r>
                      <a:rPr lang="en-US" sz="2400" b="1" i="1" dirty="0">
                        <a:latin typeface="Cambria Math"/>
                        <a:ea typeface="Cambria Math"/>
                      </a:rPr>
                      <m:t>−</m:t>
                    </m:r>
                    <m:r>
                      <a:rPr lang="en-US" sz="2400" b="1" i="1" dirty="0">
                        <a:latin typeface="Cambria Math"/>
                        <a:ea typeface="Cambria Math"/>
                      </a:rPr>
                      <m:t>𝟎</m:t>
                    </m:r>
                    <m:r>
                      <a:rPr lang="en-US" sz="2400" b="1" i="1" dirty="0">
                        <a:latin typeface="Cambria Math"/>
                        <a:ea typeface="Cambria Math"/>
                      </a:rPr>
                      <m:t>.</m:t>
                    </m:r>
                    <m:r>
                      <a:rPr lang="en-US" sz="2400" b="1" i="1" dirty="0">
                        <a:latin typeface="Cambria Math"/>
                        <a:ea typeface="Cambria Math"/>
                      </a:rPr>
                      <m:t>𝟎𝟖</m:t>
                    </m:r>
                    <m:r>
                      <a:rPr lang="en-US" sz="2400" b="1" i="1" dirty="0">
                        <a:latin typeface="Cambria Math"/>
                        <a:ea typeface="Cambria Math"/>
                      </a:rPr>
                      <m:t>×</m:t>
                    </m:r>
                    <m:r>
                      <a:rPr lang="en-US" sz="2400" b="1" i="1" dirty="0">
                        <a:solidFill>
                          <a:srgbClr val="0070C0"/>
                        </a:solidFill>
                        <a:latin typeface="Cambria Math"/>
                        <a:ea typeface="Cambria Math"/>
                      </a:rPr>
                      <m:t>𝑹𝑨𝑰𝑵</m:t>
                    </m:r>
                    <m:r>
                      <m:rPr>
                        <m:nor/>
                      </m:rPr>
                      <a:rPr lang="en-US" sz="2400" b="1" i="1" dirty="0">
                        <a:latin typeface="Cambria Math"/>
                        <a:ea typeface="Cambria Math"/>
                      </a:rPr>
                      <m:t> </m:t>
                    </m:r>
                  </m:oMath>
                </a14:m>
                <a:r>
                  <a:rPr lang="en-US" sz="2400" b="1" i="1" dirty="0">
                    <a:latin typeface="Cambria Math"/>
                    <a:ea typeface="Cambria Math"/>
                  </a:rPr>
                  <a:t> </a:t>
                </a:r>
                <a:endParaRPr lang="en-US"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150310" y="2210057"/>
                <a:ext cx="8993689" cy="47153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934968" y="3001143"/>
                <a:ext cx="7015062" cy="1761764"/>
              </a:xfrm>
              <a:prstGeom prst="rect">
                <a:avLst/>
              </a:prstGeom>
              <a:noFill/>
            </p:spPr>
            <p:txBody>
              <a:bodyPr wrap="none" rtlCol="0">
                <a:spAutoFit/>
              </a:bodyPr>
              <a:lstStyle/>
              <a:p>
                <a:r>
                  <a:rPr lang="en-US"/>
                  <a:t>Where, </a:t>
                </a:r>
                <a:endParaRPr lang="en-US" dirty="0"/>
              </a:p>
              <a:p>
                <a:endParaRPr lang="en-US" dirty="0"/>
              </a:p>
              <a:p>
                <a:pPr>
                  <a:tabLst>
                    <a:tab pos="1716088" algn="l"/>
                    <a:tab pos="2292350" algn="l"/>
                  </a:tabLst>
                </a:pPr>
                <a14:m>
                  <m:oMath xmlns:m="http://schemas.openxmlformats.org/officeDocument/2006/math">
                    <m:sSub>
                      <m:sSubPr>
                        <m:ctrlPr>
                          <a:rPr lang="en-US" i="1" dirty="0">
                            <a:latin typeface="Cambria Math"/>
                          </a:rPr>
                        </m:ctrlPr>
                      </m:sSubPr>
                      <m:e>
                        <m:acc>
                          <m:accPr>
                            <m:chr m:val="̂"/>
                            <m:ctrlPr>
                              <a:rPr lang="en-US" i="1" dirty="0">
                                <a:latin typeface="Cambria Math"/>
                              </a:rPr>
                            </m:ctrlPr>
                          </m:accPr>
                          <m:e>
                            <m:r>
                              <a:rPr lang="en-US" b="0" i="1" dirty="0">
                                <a:latin typeface="Cambria Math"/>
                              </a:rPr>
                              <m:t>𝑌</m:t>
                            </m:r>
                          </m:e>
                        </m:acc>
                      </m:e>
                      <m:sub>
                        <m:r>
                          <a:rPr lang="en-US" b="0" i="1" dirty="0">
                            <a:latin typeface="Cambria Math"/>
                          </a:rPr>
                          <m:t>2</m:t>
                        </m:r>
                      </m:sub>
                    </m:sSub>
                  </m:oMath>
                </a14:m>
                <a:r>
                  <a:rPr lang="en-US" dirty="0"/>
                  <a:t>	= 	Predicted Rice Yield per Area (ton/ km</a:t>
                </a:r>
                <a:r>
                  <a:rPr lang="en-US" baseline="30000" dirty="0"/>
                  <a:t>2</a:t>
                </a:r>
                <a:r>
                  <a:rPr lang="en-US" dirty="0"/>
                  <a:t>)</a:t>
                </a:r>
              </a:p>
              <a:p>
                <a:pPr>
                  <a:tabLst>
                    <a:tab pos="1716088" algn="l"/>
                    <a:tab pos="2292350" algn="l"/>
                  </a:tabLst>
                </a:pPr>
                <a:r>
                  <a:rPr lang="en-US" dirty="0"/>
                  <a:t>AREA  	= 	Classified Rice Area (km</a:t>
                </a:r>
                <a:r>
                  <a:rPr lang="en-US" baseline="30000" dirty="0"/>
                  <a:t>2</a:t>
                </a:r>
                <a:r>
                  <a:rPr lang="en-US" dirty="0"/>
                  <a:t>)</a:t>
                </a:r>
              </a:p>
              <a:p>
                <a:pPr>
                  <a:tabLst>
                    <a:tab pos="1716088" algn="l"/>
                    <a:tab pos="2292350" algn="l"/>
                  </a:tabLst>
                </a:pPr>
                <a:r>
                  <a:rPr lang="en-US" dirty="0"/>
                  <a:t>NDVI 	= 	Normalized Difference Vegetation Index</a:t>
                </a:r>
              </a:p>
              <a:p>
                <a:pPr>
                  <a:tabLst>
                    <a:tab pos="1716088" algn="l"/>
                    <a:tab pos="2292350" algn="l"/>
                  </a:tabLst>
                </a:pPr>
                <a:r>
                  <a:rPr lang="en-US" dirty="0"/>
                  <a:t>RAIN	=   	Precipitation (mm/wet season)</a:t>
                </a:r>
              </a:p>
            </p:txBody>
          </p:sp>
        </mc:Choice>
        <mc:Fallback xmlns="">
          <p:sp>
            <p:nvSpPr>
              <p:cNvPr id="2" name="TextBox 1"/>
              <p:cNvSpPr txBox="1">
                <a:spLocks noRot="1" noChangeAspect="1" noMove="1" noResize="1" noEditPoints="1" noAdjustHandles="1" noChangeArrowheads="1" noChangeShapeType="1" noTextEdit="1"/>
              </p:cNvSpPr>
              <p:nvPr/>
            </p:nvSpPr>
            <p:spPr>
              <a:xfrm>
                <a:off x="551145" y="3068877"/>
                <a:ext cx="7015062" cy="1761764"/>
              </a:xfrm>
              <a:prstGeom prst="rect">
                <a:avLst/>
              </a:prstGeom>
              <a:blipFill rotWithShape="1">
                <a:blip r:embed="rId6"/>
                <a:stretch>
                  <a:fillRect l="-695" t="-1730" r="-87" b="-4498"/>
                </a:stretch>
              </a:blipFill>
            </p:spPr>
            <p:txBody>
              <a:bodyPr/>
              <a:lstStyle/>
              <a:p>
                <a:r>
                  <a:rPr lang="en-US">
                    <a:noFill/>
                  </a:rPr>
                  <a:t> </a:t>
                </a:r>
              </a:p>
            </p:txBody>
          </p:sp>
        </mc:Fallback>
      </mc:AlternateContent>
      <p:sp>
        <p:nvSpPr>
          <p:cNvPr id="3" name="TextBox 2"/>
          <p:cNvSpPr txBox="1"/>
          <p:nvPr/>
        </p:nvSpPr>
        <p:spPr>
          <a:xfrm>
            <a:off x="551145" y="1528172"/>
            <a:ext cx="3018772" cy="461665"/>
          </a:xfrm>
          <a:prstGeom prst="rect">
            <a:avLst/>
          </a:prstGeom>
          <a:noFill/>
        </p:spPr>
        <p:txBody>
          <a:bodyPr wrap="square" rtlCol="0">
            <a:spAutoFit/>
          </a:bodyPr>
          <a:lstStyle/>
          <a:p>
            <a:r>
              <a:rPr lang="en-US" sz="2400" b="1" dirty="0" smtClean="0"/>
              <a:t>Prediction Model:</a:t>
            </a:r>
            <a:endParaRPr lang="en-US" sz="2400" b="1" dirty="0"/>
          </a:p>
        </p:txBody>
      </p:sp>
      <p:sp>
        <p:nvSpPr>
          <p:cNvPr id="7" name="Rectangle 6"/>
          <p:cNvSpPr/>
          <p:nvPr/>
        </p:nvSpPr>
        <p:spPr>
          <a:xfrm>
            <a:off x="632461" y="4815839"/>
            <a:ext cx="2567939" cy="1104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b="1" dirty="0" err="1" smtClean="0">
                <a:solidFill>
                  <a:srgbClr val="333333"/>
                </a:solidFill>
                <a:cs typeface="Arial" pitchFamily="34" charset="0"/>
              </a:rPr>
              <a:t>Adj</a:t>
            </a:r>
            <a:r>
              <a:rPr lang="en-US" altLang="en-US" b="1" dirty="0" smtClean="0">
                <a:solidFill>
                  <a:srgbClr val="333333"/>
                </a:solidFill>
                <a:cs typeface="Arial" pitchFamily="34" charset="0"/>
              </a:rPr>
              <a:t> </a:t>
            </a:r>
            <a:r>
              <a:rPr lang="en-US" altLang="en-US" b="1" dirty="0">
                <a:solidFill>
                  <a:srgbClr val="333333"/>
                </a:solidFill>
                <a:cs typeface="Arial" pitchFamily="34" charset="0"/>
              </a:rPr>
              <a:t>R Square = 0.180</a:t>
            </a:r>
            <a:r>
              <a:rPr lang="en-US" b="1" dirty="0">
                <a:solidFill>
                  <a:srgbClr val="333333"/>
                </a:solidFill>
              </a:rPr>
              <a:t> </a:t>
            </a:r>
            <a:endParaRPr lang="en-US" dirty="0">
              <a:solidFill>
                <a:srgbClr val="333333"/>
              </a:solidFill>
            </a:endParaRPr>
          </a:p>
        </p:txBody>
      </p:sp>
      <p:sp>
        <p:nvSpPr>
          <p:cNvPr id="8" name="Rectangle 7"/>
          <p:cNvSpPr/>
          <p:nvPr/>
        </p:nvSpPr>
        <p:spPr>
          <a:xfrm>
            <a:off x="3533424" y="4815840"/>
            <a:ext cx="2567939" cy="1104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333333"/>
                </a:solidFill>
                <a:cs typeface="Arial" pitchFamily="34" charset="0"/>
              </a:rPr>
              <a:t>The F ratio = 9.719</a:t>
            </a:r>
          </a:p>
          <a:p>
            <a:pPr algn="ctr"/>
            <a:r>
              <a:rPr lang="en-US" altLang="en-US" b="1" dirty="0" smtClean="0">
                <a:solidFill>
                  <a:srgbClr val="333333"/>
                </a:solidFill>
                <a:cs typeface="Arial" pitchFamily="34" charset="0"/>
              </a:rPr>
              <a:t>Significance </a:t>
            </a:r>
            <a:r>
              <a:rPr lang="en-US" altLang="en-US" b="1" dirty="0">
                <a:solidFill>
                  <a:srgbClr val="333333"/>
                </a:solidFill>
                <a:cs typeface="Arial" pitchFamily="34" charset="0"/>
              </a:rPr>
              <a:t>&lt; 0.001</a:t>
            </a:r>
          </a:p>
        </p:txBody>
      </p:sp>
      <p:sp>
        <p:nvSpPr>
          <p:cNvPr id="9" name="Rectangle 8"/>
          <p:cNvSpPr/>
          <p:nvPr/>
        </p:nvSpPr>
        <p:spPr>
          <a:xfrm>
            <a:off x="6048838" y="4815840"/>
            <a:ext cx="2567939" cy="1500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a:solidFill>
                <a:srgbClr val="333333"/>
              </a:solidFill>
              <a:cs typeface="Arial" pitchFamily="34" charset="0"/>
            </a:endParaRPr>
          </a:p>
          <a:p>
            <a:pPr algn="ctr"/>
            <a:endParaRPr lang="en-US" altLang="en-US" b="1" dirty="0">
              <a:solidFill>
                <a:srgbClr val="333333"/>
              </a:solidFill>
              <a:cs typeface="Arial" pitchFamily="34" charset="0"/>
            </a:endParaRPr>
          </a:p>
          <a:p>
            <a:pPr algn="ctr"/>
            <a:r>
              <a:rPr lang="en-US" altLang="en-US" b="1" dirty="0">
                <a:solidFill>
                  <a:srgbClr val="333333"/>
                </a:solidFill>
                <a:cs typeface="Arial" pitchFamily="34" charset="0"/>
              </a:rPr>
              <a:t>P-values:</a:t>
            </a:r>
          </a:p>
          <a:p>
            <a:pPr algn="ctr"/>
            <a:r>
              <a:rPr lang="en-US" altLang="en-US" b="1" dirty="0">
                <a:solidFill>
                  <a:srgbClr val="333333"/>
                </a:solidFill>
                <a:cs typeface="Arial" pitchFamily="34" charset="0"/>
              </a:rPr>
              <a:t>Intercept = 0.140</a:t>
            </a:r>
          </a:p>
          <a:p>
            <a:pPr algn="ctr"/>
            <a:r>
              <a:rPr lang="en-US" altLang="en-US" b="1" dirty="0">
                <a:solidFill>
                  <a:srgbClr val="333333"/>
                </a:solidFill>
                <a:cs typeface="Arial" pitchFamily="34" charset="0"/>
              </a:rPr>
              <a:t>AREA = 0.005</a:t>
            </a:r>
          </a:p>
          <a:p>
            <a:pPr algn="ctr"/>
            <a:r>
              <a:rPr lang="en-US" altLang="en-US" b="1" dirty="0">
                <a:solidFill>
                  <a:srgbClr val="333333"/>
                </a:solidFill>
                <a:cs typeface="Arial" pitchFamily="34" charset="0"/>
              </a:rPr>
              <a:t>NDVI  &lt; 0.001</a:t>
            </a:r>
          </a:p>
          <a:p>
            <a:pPr algn="ctr"/>
            <a:r>
              <a:rPr lang="en-US" altLang="en-US" b="1" dirty="0">
                <a:solidFill>
                  <a:srgbClr val="333333"/>
                </a:solidFill>
                <a:cs typeface="Arial" pitchFamily="34" charset="0"/>
              </a:rPr>
              <a:t>RAIN = 0.006</a:t>
            </a:r>
          </a:p>
          <a:p>
            <a:pPr algn="ctr"/>
            <a:endParaRPr lang="en-US" altLang="en-US" b="1" dirty="0">
              <a:solidFill>
                <a:srgbClr val="333333"/>
              </a:solidFill>
              <a:cs typeface="Arial" pitchFamily="34" charset="0"/>
            </a:endParaRPr>
          </a:p>
          <a:p>
            <a:pPr algn="ctr"/>
            <a:endParaRPr lang="en-US" altLang="en-US" b="1" dirty="0">
              <a:solidFill>
                <a:srgbClr val="333333"/>
              </a:solidFill>
              <a:cs typeface="Arial" pitchFamily="34" charset="0"/>
            </a:endParaRPr>
          </a:p>
        </p:txBody>
      </p:sp>
      <p:sp>
        <p:nvSpPr>
          <p:cNvPr id="10" name="Text Placeholder 13"/>
          <p:cNvSpPr>
            <a:spLocks noGrp="1"/>
          </p:cNvSpPr>
          <p:nvPr>
            <p:ph type="body" sz="quarter" idx="10"/>
          </p:nvPr>
        </p:nvSpPr>
        <p:spPr>
          <a:xfrm>
            <a:off x="181014" y="541867"/>
            <a:ext cx="8782364" cy="726661"/>
          </a:xfrm>
        </p:spPr>
        <p:txBody>
          <a:bodyPr/>
          <a:lstStyle/>
          <a:p>
            <a:pPr algn="ctr"/>
            <a:r>
              <a:rPr lang="en-US" smtClean="0"/>
              <a:t>Results(cont.)</a:t>
            </a:r>
            <a:endParaRPr lang="en-US" dirty="0"/>
          </a:p>
        </p:txBody>
      </p:sp>
    </p:spTree>
    <p:extLst>
      <p:ext uri="{BB962C8B-B14F-4D97-AF65-F5344CB8AC3E}">
        <p14:creationId xmlns:p14="http://schemas.microsoft.com/office/powerpoint/2010/main" val="405188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0312" y="666044"/>
            <a:ext cx="9053687" cy="685617"/>
          </a:xfrm>
        </p:spPr>
        <p:txBody>
          <a:bodyPr>
            <a:noAutofit/>
          </a:bodyPr>
          <a:lstStyle/>
          <a:p>
            <a:pPr algn="ctr"/>
            <a:r>
              <a:rPr lang="en-US" dirty="0"/>
              <a:t>Limitations and </a:t>
            </a:r>
            <a:r>
              <a:rPr lang="en-US" dirty="0" smtClean="0"/>
              <a:t>Recommendations</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7" name="Text Placeholder 1"/>
          <p:cNvSpPr>
            <a:spLocks noGrp="1"/>
          </p:cNvSpPr>
          <p:nvPr/>
        </p:nvSpPr>
        <p:spPr>
          <a:xfrm>
            <a:off x="365330" y="2132324"/>
            <a:ext cx="3793779" cy="267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sz="2400" dirty="0"/>
              <a:t>Wet season cloud cover</a:t>
            </a:r>
          </a:p>
          <a:p>
            <a:pPr marL="342900" indent="-342900">
              <a:spcBef>
                <a:spcPts val="200"/>
              </a:spcBef>
              <a:buClr>
                <a:schemeClr val="accent1"/>
              </a:buClr>
              <a:buFont typeface="Webdings" panose="05030102010509060703" pitchFamily="18" charset="2"/>
              <a:buChar char="4"/>
            </a:pPr>
            <a:r>
              <a:rPr lang="en-US" sz="2400" dirty="0"/>
              <a:t>Inconsistent rice growth stages</a:t>
            </a:r>
          </a:p>
          <a:p>
            <a:pPr marL="342900" indent="-342900">
              <a:spcBef>
                <a:spcPts val="200"/>
              </a:spcBef>
              <a:buClr>
                <a:schemeClr val="accent1"/>
              </a:buClr>
              <a:buFont typeface="Webdings" panose="05030102010509060703" pitchFamily="18" charset="2"/>
              <a:buChar char="4"/>
            </a:pPr>
            <a:r>
              <a:rPr lang="en-US" sz="2400" dirty="0"/>
              <a:t>Landsat 7 gap error</a:t>
            </a:r>
          </a:p>
          <a:p>
            <a:pPr marL="342900" indent="-342900">
              <a:spcBef>
                <a:spcPts val="200"/>
              </a:spcBef>
              <a:buClr>
                <a:schemeClr val="accent1"/>
              </a:buClr>
              <a:buFont typeface="Webdings" panose="05030102010509060703" pitchFamily="18" charset="2"/>
              <a:buChar char="4"/>
            </a:pPr>
            <a:r>
              <a:rPr lang="en-US" sz="2400" dirty="0"/>
              <a:t>Limited validation resources</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6264" y="5350187"/>
            <a:ext cx="156051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8197" y="5350187"/>
            <a:ext cx="787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D:\Klug\Deliverables\Presentation\Content\Maps\cloudmas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9982" y="1640724"/>
            <a:ext cx="4733365" cy="3657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p:cNvSpPr txBox="1"/>
          <p:nvPr/>
        </p:nvSpPr>
        <p:spPr>
          <a:xfrm>
            <a:off x="4451543" y="1421282"/>
            <a:ext cx="2120708" cy="338554"/>
          </a:xfrm>
          <a:prstGeom prst="rect">
            <a:avLst/>
          </a:prstGeom>
          <a:noFill/>
        </p:spPr>
        <p:txBody>
          <a:bodyPr wrap="square" rtlCol="0">
            <a:spAutoFit/>
          </a:bodyPr>
          <a:lstStyle/>
          <a:p>
            <a:pPr algn="ctr"/>
            <a:r>
              <a:rPr lang="en-US" sz="1600" b="1" dirty="0"/>
              <a:t>Rice Classification</a:t>
            </a:r>
            <a:endParaRPr lang="en-US" sz="1200" dirty="0"/>
          </a:p>
        </p:txBody>
      </p:sp>
      <p:sp>
        <p:nvSpPr>
          <p:cNvPr id="14" name="TextBox 7"/>
          <p:cNvSpPr txBox="1"/>
          <p:nvPr/>
        </p:nvSpPr>
        <p:spPr>
          <a:xfrm>
            <a:off x="6742306" y="1408219"/>
            <a:ext cx="2125469" cy="338554"/>
          </a:xfrm>
          <a:prstGeom prst="rect">
            <a:avLst/>
          </a:prstGeom>
          <a:noFill/>
        </p:spPr>
        <p:txBody>
          <a:bodyPr wrap="square" rtlCol="0">
            <a:spAutoFit/>
          </a:bodyPr>
          <a:lstStyle/>
          <a:p>
            <a:pPr algn="ctr"/>
            <a:r>
              <a:rPr lang="en-US" sz="1600" b="1" dirty="0"/>
              <a:t>Cloud Mask</a:t>
            </a:r>
            <a:endParaRPr lang="en-US" sz="1200" dirty="0"/>
          </a:p>
        </p:txBody>
      </p:sp>
    </p:spTree>
    <p:extLst>
      <p:ext uri="{BB962C8B-B14F-4D97-AF65-F5344CB8AC3E}">
        <p14:creationId xmlns:p14="http://schemas.microsoft.com/office/powerpoint/2010/main" val="796104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21208" y="2062471"/>
            <a:ext cx="8095569" cy="3503438"/>
          </a:xfrm>
        </p:spPr>
        <p:txBody>
          <a:bodyPr>
            <a:noAutofit/>
          </a:bodyPr>
          <a:lstStyle/>
          <a:p>
            <a:pPr marL="342900" indent="-342900">
              <a:spcBef>
                <a:spcPts val="200"/>
              </a:spcBef>
              <a:buClr>
                <a:schemeClr val="accent1"/>
              </a:buClr>
              <a:buFont typeface="Webdings" panose="05030102010509060703" pitchFamily="18" charset="2"/>
              <a:buChar char="4"/>
            </a:pPr>
            <a:r>
              <a:rPr lang="en-US" sz="2800" dirty="0"/>
              <a:t>Prediction models of rice yield and yield per area: classified rice area, NDVI, and precipitation</a:t>
            </a:r>
          </a:p>
          <a:p>
            <a:pPr>
              <a:spcBef>
                <a:spcPts val="200"/>
              </a:spcBef>
              <a:buClr>
                <a:schemeClr val="accent1"/>
              </a:buClr>
            </a:pPr>
            <a:endParaRPr lang="en-US" sz="2800" dirty="0"/>
          </a:p>
          <a:p>
            <a:pPr>
              <a:spcBef>
                <a:spcPts val="200"/>
              </a:spcBef>
              <a:buClr>
                <a:schemeClr val="accent1"/>
              </a:buClr>
            </a:pPr>
            <a:endParaRPr lang="en-US" sz="2800" dirty="0"/>
          </a:p>
          <a:p>
            <a:pPr marL="342900" indent="-342900">
              <a:spcBef>
                <a:spcPts val="200"/>
              </a:spcBef>
              <a:buClr>
                <a:schemeClr val="accent1"/>
              </a:buClr>
              <a:buFont typeface="Webdings" panose="05030102010509060703" pitchFamily="18" charset="2"/>
              <a:buChar char="4"/>
            </a:pPr>
            <a:r>
              <a:rPr lang="en-US" sz="2800" dirty="0"/>
              <a:t>Models for facilitating </a:t>
            </a:r>
            <a:r>
              <a:rPr lang="en-US" sz="2800" dirty="0" smtClean="0"/>
              <a:t>effective </a:t>
            </a:r>
            <a:r>
              <a:rPr lang="en-US" sz="2800" dirty="0"/>
              <a:t>land management strategies </a:t>
            </a:r>
            <a:r>
              <a:rPr lang="en-US" sz="2800" dirty="0" smtClean="0"/>
              <a:t>to </a:t>
            </a:r>
            <a:r>
              <a:rPr lang="en-US" sz="2800" dirty="0"/>
              <a:t>enhance rice production in the future </a:t>
            </a:r>
          </a:p>
        </p:txBody>
      </p:sp>
      <p:sp>
        <p:nvSpPr>
          <p:cNvPr id="3" name="Text Placeholder 2"/>
          <p:cNvSpPr>
            <a:spLocks noGrp="1"/>
          </p:cNvSpPr>
          <p:nvPr>
            <p:ph type="body" sz="quarter" idx="10"/>
          </p:nvPr>
        </p:nvSpPr>
        <p:spPr>
          <a:xfrm>
            <a:off x="549870" y="453741"/>
            <a:ext cx="3566160" cy="944043"/>
          </a:xfrm>
        </p:spPr>
        <p:txBody>
          <a:bodyPr/>
          <a:lstStyle/>
          <a:p>
            <a:r>
              <a:rPr lang="en-US" dirty="0" smtClean="0"/>
              <a:t>Conclusions</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98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85352" y="5230241"/>
            <a:ext cx="7429532" cy="604696"/>
          </a:xfrm>
        </p:spPr>
        <p:txBody>
          <a:bodyPr>
            <a:noAutofit/>
          </a:bodyPr>
          <a:lstStyle/>
          <a:p>
            <a:r>
              <a:rPr lang="en-US" dirty="0"/>
              <a:t>Special thanks to </a:t>
            </a:r>
            <a:r>
              <a:rPr lang="en-US" b="1" dirty="0"/>
              <a:t>NASA DEVELOP Thailand Disasters Team </a:t>
            </a:r>
            <a:r>
              <a:rPr lang="en-US" dirty="0"/>
              <a:t>for </a:t>
            </a:r>
            <a:r>
              <a:rPr lang="en-US"/>
              <a:t>SDCI </a:t>
            </a:r>
            <a:r>
              <a:rPr lang="en-US" smtClean="0"/>
              <a:t>calculations</a:t>
            </a:r>
            <a:r>
              <a:rPr lang="en-US" dirty="0"/>
              <a:t>.</a:t>
            </a:r>
            <a:endParaRPr lang="en-US" sz="1600" dirty="0"/>
          </a:p>
        </p:txBody>
      </p:sp>
      <p:sp>
        <p:nvSpPr>
          <p:cNvPr id="9" name="Text Placeholder 1"/>
          <p:cNvSpPr>
            <a:spLocks noGrp="1"/>
          </p:cNvSpPr>
          <p:nvPr/>
        </p:nvSpPr>
        <p:spPr>
          <a:xfrm>
            <a:off x="514056" y="1608664"/>
            <a:ext cx="8742678" cy="15383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b="1" dirty="0"/>
              <a:t>Dr. Jeffrey Luvall </a:t>
            </a:r>
            <a:r>
              <a:rPr lang="en-US" dirty="0"/>
              <a:t>(NASA at National Space Science and Technology Center) </a:t>
            </a:r>
          </a:p>
          <a:p>
            <a:pPr marL="342900" indent="-342900">
              <a:spcBef>
                <a:spcPts val="200"/>
              </a:spcBef>
              <a:buClr>
                <a:schemeClr val="accent1"/>
              </a:buClr>
              <a:buFont typeface="Webdings" panose="05030102010509060703" pitchFamily="18" charset="2"/>
              <a:buChar char="4"/>
            </a:pPr>
            <a:r>
              <a:rPr lang="en-US" b="1" dirty="0"/>
              <a:t>Dr. Robert Griffin </a:t>
            </a:r>
            <a:r>
              <a:rPr lang="en-US" dirty="0"/>
              <a:t>(University of Alabama in Huntsville</a:t>
            </a:r>
            <a:r>
              <a:rPr lang="en-US" dirty="0" smtClean="0"/>
              <a:t>)</a:t>
            </a:r>
          </a:p>
          <a:p>
            <a:pPr marL="342900" indent="-342900">
              <a:spcBef>
                <a:spcPts val="200"/>
              </a:spcBef>
              <a:buClr>
                <a:schemeClr val="accent1"/>
              </a:buClr>
              <a:buFont typeface="Webdings" panose="05030102010509060703" pitchFamily="18" charset="2"/>
              <a:buChar char="4"/>
            </a:pPr>
            <a:r>
              <a:rPr lang="en-US" b="1" dirty="0"/>
              <a:t>Dr. Kenton Ross </a:t>
            </a:r>
            <a:r>
              <a:rPr lang="en-US" dirty="0" smtClean="0"/>
              <a:t>(NASA Langley Research Center)</a:t>
            </a:r>
          </a:p>
        </p:txBody>
      </p:sp>
      <p:sp>
        <p:nvSpPr>
          <p:cNvPr id="11" name="Text Placeholder 1"/>
          <p:cNvSpPr>
            <a:spLocks noGrp="1"/>
          </p:cNvSpPr>
          <p:nvPr/>
        </p:nvSpPr>
        <p:spPr>
          <a:xfrm>
            <a:off x="505685" y="3616074"/>
            <a:ext cx="7974436" cy="14358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b="1" dirty="0" err="1"/>
              <a:t>Bunyakiat</a:t>
            </a:r>
            <a:r>
              <a:rPr lang="en-US" b="1" dirty="0"/>
              <a:t> </a:t>
            </a:r>
            <a:r>
              <a:rPr lang="en-US" b="1" dirty="0" err="1"/>
              <a:t>Raksaphaeng</a:t>
            </a:r>
            <a:r>
              <a:rPr lang="en-US" dirty="0"/>
              <a:t>(Royal</a:t>
            </a:r>
            <a:r>
              <a:rPr lang="en-US" smtClean="0"/>
              <a:t> </a:t>
            </a:r>
            <a:r>
              <a:rPr lang="en-US" dirty="0"/>
              <a:t>Thai Embassy)</a:t>
            </a:r>
          </a:p>
          <a:p>
            <a:pPr marL="342900" indent="-342900">
              <a:spcBef>
                <a:spcPts val="200"/>
              </a:spcBef>
              <a:buClr>
                <a:schemeClr val="accent1"/>
              </a:buClr>
              <a:buFont typeface="Webdings" panose="05030102010509060703" pitchFamily="18" charset="2"/>
              <a:buChar char="4"/>
            </a:pPr>
            <a:r>
              <a:rPr lang="en-US" b="1" dirty="0"/>
              <a:t>Dr. Bill Crosson </a:t>
            </a:r>
            <a:r>
              <a:rPr lang="en-US" dirty="0"/>
              <a:t>(SERVIR Mekong)</a:t>
            </a:r>
          </a:p>
          <a:p>
            <a:pPr marL="342900" indent="-342900">
              <a:spcBef>
                <a:spcPts val="200"/>
              </a:spcBef>
              <a:buClr>
                <a:schemeClr val="accent1"/>
              </a:buClr>
              <a:buFont typeface="Webdings" panose="05030102010509060703" pitchFamily="18" charset="2"/>
              <a:buChar char="4"/>
            </a:pPr>
            <a:r>
              <a:rPr lang="en-US" b="1" dirty="0"/>
              <a:t>Dr. Peter Cutter </a:t>
            </a:r>
            <a:r>
              <a:rPr lang="en-US" dirty="0"/>
              <a:t>(SERVIR Mekong)</a:t>
            </a:r>
          </a:p>
        </p:txBody>
      </p:sp>
      <p:sp>
        <p:nvSpPr>
          <p:cNvPr id="5" name="TextBox 4"/>
          <p:cNvSpPr txBox="1"/>
          <p:nvPr/>
        </p:nvSpPr>
        <p:spPr>
          <a:xfrm>
            <a:off x="785352" y="1064524"/>
            <a:ext cx="1875939" cy="584775"/>
          </a:xfrm>
          <a:prstGeom prst="rect">
            <a:avLst/>
          </a:prstGeom>
          <a:noFill/>
        </p:spPr>
        <p:txBody>
          <a:bodyPr wrap="square" rtlCol="0">
            <a:spAutoFit/>
          </a:bodyPr>
          <a:lstStyle/>
          <a:p>
            <a:pPr algn="r"/>
            <a:r>
              <a:rPr lang="en-US" sz="3200" b="1" dirty="0">
                <a:solidFill>
                  <a:schemeClr val="accent1"/>
                </a:solidFill>
                <a:latin typeface="Century Gothic" panose="020B0502020202020204" pitchFamily="34" charset="0"/>
              </a:rPr>
              <a:t>A</a:t>
            </a:r>
            <a:r>
              <a:rPr lang="en-US" sz="3200" b="1" dirty="0" smtClean="0">
                <a:solidFill>
                  <a:schemeClr val="accent1"/>
                </a:solidFill>
                <a:latin typeface="Century Gothic" panose="020B0502020202020204" pitchFamily="34" charset="0"/>
              </a:rPr>
              <a:t>dvisors</a:t>
            </a:r>
            <a:endParaRPr lang="en-US" sz="3200" dirty="0" smtClean="0">
              <a:solidFill>
                <a:schemeClr val="accent1"/>
              </a:solidFill>
              <a:latin typeface="Century Gothic" panose="020B0502020202020204" pitchFamily="34" charset="0"/>
            </a:endParaRPr>
          </a:p>
        </p:txBody>
      </p:sp>
      <p:sp>
        <p:nvSpPr>
          <p:cNvPr id="6" name="TextBox 5"/>
          <p:cNvSpPr txBox="1"/>
          <p:nvPr/>
        </p:nvSpPr>
        <p:spPr>
          <a:xfrm>
            <a:off x="660024" y="3031299"/>
            <a:ext cx="1875939" cy="584775"/>
          </a:xfrm>
          <a:prstGeom prst="rect">
            <a:avLst/>
          </a:prstGeom>
          <a:noFill/>
        </p:spPr>
        <p:txBody>
          <a:bodyPr wrap="square" rtlCol="0">
            <a:spAutoFit/>
          </a:bodyPr>
          <a:lstStyle/>
          <a:p>
            <a:pPr algn="r"/>
            <a:r>
              <a:rPr lang="en-US" sz="3200" b="1" dirty="0" smtClean="0">
                <a:solidFill>
                  <a:schemeClr val="accent1"/>
                </a:solidFill>
                <a:latin typeface="Century Gothic" panose="020B0502020202020204" pitchFamily="34" charset="0"/>
              </a:rPr>
              <a:t>Partners</a:t>
            </a:r>
            <a:endParaRPr lang="en-US" sz="3200" dirty="0" smtClean="0">
              <a:solidFill>
                <a:schemeClr val="accent1"/>
              </a:solidFill>
              <a:latin typeface="Century Gothic" panose="020B0502020202020204" pitchFamily="34" charset="0"/>
            </a:endParaRPr>
          </a:p>
        </p:txBody>
      </p:sp>
      <p:pic>
        <p:nvPicPr>
          <p:cNvPr id="8"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905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11455"/>
            <a:ext cx="9144000" cy="742683"/>
          </a:xfrm>
        </p:spPr>
        <p:txBody>
          <a:bodyPr/>
          <a:lstStyle/>
          <a:p>
            <a:pPr algn="ctr"/>
            <a:r>
              <a:rPr lang="en-US" dirty="0"/>
              <a:t>Thailand</a:t>
            </a:r>
            <a:r>
              <a:rPr lang="en-US"/>
              <a:t> Agriculture </a:t>
            </a:r>
            <a:r>
              <a:rPr lang="en-US" smtClean="0"/>
              <a:t>Team</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15" name="Text Placeholder 1"/>
          <p:cNvSpPr>
            <a:spLocks noGrp="1"/>
          </p:cNvSpPr>
          <p:nvPr/>
        </p:nvSpPr>
        <p:spPr>
          <a:xfrm>
            <a:off x="462849" y="5413656"/>
            <a:ext cx="8616777" cy="11226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buClr>
                <a:schemeClr val="accent1"/>
              </a:buClr>
            </a:pPr>
            <a:r>
              <a:rPr lang="en-US" dirty="0" smtClean="0"/>
              <a:t>(Left to Right): </a:t>
            </a:r>
            <a:r>
              <a:rPr lang="en-US" dirty="0" err="1" smtClean="0"/>
              <a:t>Komsan</a:t>
            </a:r>
            <a:r>
              <a:rPr lang="en-US" dirty="0" smtClean="0"/>
              <a:t> </a:t>
            </a:r>
            <a:r>
              <a:rPr lang="en-US" dirty="0" err="1" smtClean="0"/>
              <a:t>Rattanakijsuntorn</a:t>
            </a:r>
            <a:r>
              <a:rPr lang="en-US" dirty="0" smtClean="0"/>
              <a:t>, </a:t>
            </a:r>
            <a:r>
              <a:rPr lang="en-US" dirty="0" err="1" smtClean="0"/>
              <a:t>Watanyoo</a:t>
            </a:r>
            <a:r>
              <a:rPr lang="en-US" dirty="0" smtClean="0"/>
              <a:t> </a:t>
            </a:r>
            <a:r>
              <a:rPr lang="en-US" dirty="0" err="1" smtClean="0"/>
              <a:t>Suksa-ngiam</a:t>
            </a:r>
            <a:r>
              <a:rPr lang="en-US" dirty="0" smtClean="0"/>
              <a:t>, Tim Klug, </a:t>
            </a:r>
            <a:r>
              <a:rPr lang="en-US" dirty="0" err="1" smtClean="0"/>
              <a:t>Atipat</a:t>
            </a:r>
            <a:r>
              <a:rPr lang="en-US" dirty="0" smtClean="0"/>
              <a:t> </a:t>
            </a:r>
            <a:r>
              <a:rPr lang="en-US" dirty="0" err="1" smtClean="0"/>
              <a:t>Wattanuntachai</a:t>
            </a:r>
            <a:r>
              <a:rPr lang="en-US" dirty="0" smtClean="0"/>
              <a:t>, </a:t>
            </a:r>
            <a:r>
              <a:rPr lang="en-US" dirty="0" err="1" smtClean="0"/>
              <a:t>Arom</a:t>
            </a:r>
            <a:r>
              <a:rPr lang="en-US" dirty="0" smtClean="0"/>
              <a:t> </a:t>
            </a:r>
            <a:r>
              <a:rPr lang="en-US" dirty="0" err="1" smtClean="0"/>
              <a:t>Boekfah</a:t>
            </a:r>
            <a:r>
              <a:rPr lang="en-US" dirty="0" smtClean="0"/>
              <a:t>, and </a:t>
            </a:r>
            <a:r>
              <a:rPr lang="en-US" dirty="0" err="1" smtClean="0"/>
              <a:t>Chayanit</a:t>
            </a:r>
            <a:r>
              <a:rPr lang="en-US" dirty="0" smtClean="0"/>
              <a:t> </a:t>
            </a:r>
            <a:r>
              <a:rPr lang="en-US" dirty="0" err="1"/>
              <a:t>Choomwattana</a:t>
            </a:r>
            <a:endParaRPr lang="en-US" dirty="0"/>
          </a:p>
        </p:txBody>
      </p:sp>
      <p:sp>
        <p:nvSpPr>
          <p:cNvPr id="16" name="Text Placeholder 1"/>
          <p:cNvSpPr>
            <a:spLocks noGrp="1"/>
          </p:cNvSpPr>
          <p:nvPr/>
        </p:nvSpPr>
        <p:spPr>
          <a:xfrm>
            <a:off x="5101959" y="5825175"/>
            <a:ext cx="4121063" cy="18061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endParaRPr lang="en-US" dirty="0"/>
          </a:p>
        </p:txBody>
      </p:sp>
      <p:pic>
        <p:nvPicPr>
          <p:cNvPr id="9" name="Picture 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 contrast="-10000"/>
                    </a14:imgEffect>
                  </a14:imgLayer>
                </a14:imgProps>
              </a:ext>
              <a:ext uri="{28A0092B-C50C-407E-A947-70E740481C1C}">
                <a14:useLocalDpi xmlns:a14="http://schemas.microsoft.com/office/drawing/2010/main" val="0"/>
              </a:ext>
            </a:extLst>
          </a:blip>
          <a:stretch>
            <a:fillRect/>
          </a:stretch>
        </p:blipFill>
        <p:spPr>
          <a:xfrm>
            <a:off x="1703135" y="1280831"/>
            <a:ext cx="5722482" cy="3813879"/>
          </a:xfrm>
          <a:prstGeom prst="rect">
            <a:avLst/>
          </a:prstGeom>
        </p:spPr>
      </p:pic>
    </p:spTree>
    <p:extLst>
      <p:ext uri="{BB962C8B-B14F-4D97-AF65-F5344CB8AC3E}">
        <p14:creationId xmlns:p14="http://schemas.microsoft.com/office/powerpoint/2010/main" val="2277809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025203" y="4701726"/>
            <a:ext cx="4927837" cy="274320"/>
          </a:xfrm>
        </p:spPr>
        <p:txBody>
          <a:bodyPr>
            <a:noAutofit/>
          </a:bodyPr>
          <a:lstStyle/>
          <a:p>
            <a:pPr algn="r"/>
            <a:r>
              <a:rPr lang="en-US" sz="1200" dirty="0"/>
              <a:t>Source: Kim Seng</a:t>
            </a:r>
            <a:endParaRPr lang="en-US" sz="1100" dirty="0"/>
          </a:p>
        </p:txBody>
      </p:sp>
      <p:sp>
        <p:nvSpPr>
          <p:cNvPr id="3" name="Text Placeholder 2"/>
          <p:cNvSpPr>
            <a:spLocks noGrp="1"/>
          </p:cNvSpPr>
          <p:nvPr>
            <p:ph type="body" sz="quarter" idx="10"/>
          </p:nvPr>
        </p:nvSpPr>
        <p:spPr>
          <a:xfrm>
            <a:off x="470483" y="925688"/>
            <a:ext cx="3566160" cy="729063"/>
          </a:xfrm>
        </p:spPr>
        <p:txBody>
          <a:bodyPr/>
          <a:lstStyle/>
          <a:p>
            <a:r>
              <a:rPr lang="en-US" dirty="0" smtClean="0"/>
              <a:t>Background</a:t>
            </a:r>
            <a:endParaRPr lang="en-US" dirty="0"/>
          </a:p>
        </p:txBody>
      </p:sp>
      <p:pic>
        <p:nvPicPr>
          <p:cNvPr id="102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pic>
        <p:nvPicPr>
          <p:cNvPr id="9" name="Picture 3" descr="C:\Users\aboekfah\Desktop\6462574499_86b875e9ec_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787"/>
          <a:stretch/>
        </p:blipFill>
        <p:spPr bwMode="auto">
          <a:xfrm>
            <a:off x="4036643" y="2028825"/>
            <a:ext cx="4916398" cy="2651760"/>
          </a:xfrm>
          <a:prstGeom prst="rect">
            <a:avLst/>
          </a:prstGeom>
          <a:noFill/>
          <a:ln w="127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0" name="Text Placeholder 1"/>
          <p:cNvSpPr>
            <a:spLocks noGrp="1"/>
          </p:cNvSpPr>
          <p:nvPr/>
        </p:nvSpPr>
        <p:spPr>
          <a:xfrm>
            <a:off x="270040" y="2128885"/>
            <a:ext cx="3739896" cy="25751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sz="2400" dirty="0" smtClean="0"/>
              <a:t>Thailand: </a:t>
            </a:r>
            <a:r>
              <a:rPr lang="en-US" sz="2400" dirty="0"/>
              <a:t>the </a:t>
            </a:r>
            <a:r>
              <a:rPr lang="en-US" sz="2400" dirty="0" smtClean="0"/>
              <a:t>world’s </a:t>
            </a:r>
            <a:r>
              <a:rPr lang="en-US" sz="2400" dirty="0"/>
              <a:t>largest exporter of rice</a:t>
            </a:r>
          </a:p>
          <a:p>
            <a:pPr marL="342900" indent="-342900">
              <a:spcBef>
                <a:spcPts val="200"/>
              </a:spcBef>
              <a:buClr>
                <a:schemeClr val="accent1"/>
              </a:buClr>
              <a:buFont typeface="Webdings" panose="05030102010509060703" pitchFamily="18" charset="2"/>
              <a:buChar char="4"/>
            </a:pPr>
            <a:endParaRPr lang="en-US" sz="2400" dirty="0"/>
          </a:p>
          <a:p>
            <a:pPr marL="342900" indent="-342900">
              <a:spcBef>
                <a:spcPts val="200"/>
              </a:spcBef>
              <a:buClr>
                <a:schemeClr val="accent1"/>
              </a:buClr>
              <a:buFont typeface="Webdings" panose="05030102010509060703" pitchFamily="18" charset="2"/>
              <a:buChar char="4"/>
            </a:pPr>
            <a:r>
              <a:rPr lang="en-US" sz="2400" dirty="0" smtClean="0"/>
              <a:t>Rain-fed agriculture in the northeastern region</a:t>
            </a:r>
            <a:endParaRPr lang="en-US" sz="2400" dirty="0"/>
          </a:p>
        </p:txBody>
      </p:sp>
    </p:spTree>
    <p:extLst>
      <p:ext uri="{BB962C8B-B14F-4D97-AF65-F5344CB8AC3E}">
        <p14:creationId xmlns:p14="http://schemas.microsoft.com/office/powerpoint/2010/main" val="2755567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21335" y="1010803"/>
            <a:ext cx="3566160" cy="790302"/>
          </a:xfrm>
        </p:spPr>
        <p:txBody>
          <a:bodyPr/>
          <a:lstStyle/>
          <a:p>
            <a:r>
              <a:rPr lang="en-US" dirty="0" smtClean="0"/>
              <a:t>Study Area</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pic>
        <p:nvPicPr>
          <p:cNvPr id="12"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920" t="2099" r="3406" b="2183"/>
          <a:stretch/>
        </p:blipFill>
        <p:spPr>
          <a:xfrm>
            <a:off x="4747565" y="424282"/>
            <a:ext cx="3994099" cy="5281574"/>
          </a:xfrm>
          <a:prstGeom prst="rect">
            <a:avLst/>
          </a:prstGeom>
          <a:ln w="12700">
            <a:solidFill>
              <a:schemeClr val="tx1">
                <a:lumMod val="50000"/>
              </a:schemeClr>
            </a:solidFill>
          </a:ln>
        </p:spPr>
      </p:pic>
      <p:sp>
        <p:nvSpPr>
          <p:cNvPr id="5" name="Text Placeholder 1"/>
          <p:cNvSpPr>
            <a:spLocks noGrp="1"/>
          </p:cNvSpPr>
          <p:nvPr/>
        </p:nvSpPr>
        <p:spPr>
          <a:xfrm>
            <a:off x="506763" y="2399854"/>
            <a:ext cx="3974592" cy="29150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sz="2400" dirty="0" err="1" smtClean="0"/>
              <a:t>Roi</a:t>
            </a:r>
            <a:r>
              <a:rPr lang="en-US" sz="2400" dirty="0" smtClean="0"/>
              <a:t> </a:t>
            </a:r>
            <a:r>
              <a:rPr lang="en-US" sz="2400" dirty="0"/>
              <a:t>Et: a province located in the northeastern </a:t>
            </a:r>
            <a:r>
              <a:rPr lang="en-US" sz="2400" dirty="0" smtClean="0"/>
              <a:t>Thailand</a:t>
            </a:r>
            <a:endParaRPr lang="en-US" sz="2400" dirty="0"/>
          </a:p>
          <a:p>
            <a:pPr marL="342900" indent="-342900">
              <a:spcBef>
                <a:spcPts val="200"/>
              </a:spcBef>
              <a:buClr>
                <a:schemeClr val="accent1"/>
              </a:buClr>
              <a:buFont typeface="Webdings" panose="05030102010509060703" pitchFamily="18" charset="2"/>
              <a:buChar char="4"/>
            </a:pPr>
            <a:endParaRPr lang="en-US" sz="2400" dirty="0"/>
          </a:p>
          <a:p>
            <a:pPr marL="342900" indent="-342900">
              <a:spcBef>
                <a:spcPts val="200"/>
              </a:spcBef>
              <a:buClr>
                <a:schemeClr val="accent1"/>
              </a:buClr>
              <a:buFont typeface="Webdings" panose="05030102010509060703" pitchFamily="18" charset="2"/>
              <a:buChar char="4"/>
            </a:pPr>
            <a:r>
              <a:rPr lang="en-US" sz="2400" dirty="0" err="1"/>
              <a:t>Roi</a:t>
            </a:r>
            <a:r>
              <a:rPr lang="en-US" sz="2400" dirty="0"/>
              <a:t> Et: one of the largest producers of Jasmine rice</a:t>
            </a:r>
          </a:p>
        </p:txBody>
      </p:sp>
    </p:spTree>
    <p:extLst>
      <p:ext uri="{BB962C8B-B14F-4D97-AF65-F5344CB8AC3E}">
        <p14:creationId xmlns:p14="http://schemas.microsoft.com/office/powerpoint/2010/main" val="2833800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43932" y="5473744"/>
            <a:ext cx="4359986" cy="274320"/>
          </a:xfrm>
        </p:spPr>
        <p:txBody>
          <a:bodyPr vert="horz" lIns="91440" tIns="45720" rIns="91440" bIns="45720" rtlCol="0">
            <a:noAutofit/>
          </a:bodyPr>
          <a:lstStyle/>
          <a:p>
            <a:pPr algn="r"/>
            <a:r>
              <a:rPr lang="en-US" sz="1200" dirty="0"/>
              <a:t>Source: </a:t>
            </a:r>
            <a:r>
              <a:rPr lang="en-US" sz="1200" dirty="0" err="1"/>
              <a:t>Pisut</a:t>
            </a:r>
            <a:r>
              <a:rPr lang="en-US" sz="1200" dirty="0"/>
              <a:t> </a:t>
            </a:r>
            <a:r>
              <a:rPr lang="en-US" sz="1200" dirty="0" err="1"/>
              <a:t>Konepun</a:t>
            </a:r>
            <a:endParaRPr lang="en-US" sz="1100" dirty="0"/>
          </a:p>
        </p:txBody>
      </p:sp>
      <p:sp>
        <p:nvSpPr>
          <p:cNvPr id="3" name="Text Placeholder 2"/>
          <p:cNvSpPr>
            <a:spLocks noGrp="1"/>
          </p:cNvSpPr>
          <p:nvPr>
            <p:ph type="body" sz="quarter" idx="10"/>
          </p:nvPr>
        </p:nvSpPr>
        <p:spPr/>
        <p:txBody>
          <a:bodyPr/>
          <a:lstStyle/>
          <a:p>
            <a:r>
              <a:rPr lang="en-US" dirty="0" smtClean="0"/>
              <a:t>Community Concerns</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8" name="Text Placeholder 1"/>
          <p:cNvSpPr txBox="1">
            <a:spLocks/>
          </p:cNvSpPr>
          <p:nvPr/>
        </p:nvSpPr>
        <p:spPr>
          <a:xfrm>
            <a:off x="5575554" y="2416302"/>
            <a:ext cx="2374392" cy="4126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[Image needed]</a:t>
            </a:r>
            <a:endParaRPr lang="en-US" dirty="0"/>
          </a:p>
        </p:txBody>
      </p:sp>
      <p:pic>
        <p:nvPicPr>
          <p:cNvPr id="4" name="Picture 2" descr="C:\Users\aboekfah\Desktop\16790458290_ee8c07c7ae_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924"/>
          <a:stretch/>
        </p:blipFill>
        <p:spPr bwMode="auto">
          <a:xfrm>
            <a:off x="4533621" y="1243504"/>
            <a:ext cx="4370297" cy="4206240"/>
          </a:xfrm>
          <a:prstGeom prst="rect">
            <a:avLst/>
          </a:prstGeom>
          <a:noFill/>
          <a:ln w="127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1" name="Text Placeholder 1"/>
          <p:cNvSpPr>
            <a:spLocks noGrp="1"/>
          </p:cNvSpPr>
          <p:nvPr/>
        </p:nvSpPr>
        <p:spPr>
          <a:xfrm>
            <a:off x="267823" y="2140251"/>
            <a:ext cx="3974592" cy="36457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Relatively low rice crop yield compared to other areas </a:t>
            </a:r>
            <a:r>
              <a:rPr lang="en-US" dirty="0" smtClean="0"/>
              <a:t>in </a:t>
            </a:r>
            <a:r>
              <a:rPr lang="en-US" dirty="0"/>
              <a:t>the Mekong </a:t>
            </a:r>
            <a:r>
              <a:rPr lang="en-US" dirty="0" smtClean="0"/>
              <a:t>region</a:t>
            </a:r>
            <a:endParaRPr lang="en-US" dirty="0"/>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a:t>Rice fields in </a:t>
            </a:r>
            <a:r>
              <a:rPr lang="en-US" dirty="0" err="1"/>
              <a:t>Roi</a:t>
            </a:r>
            <a:r>
              <a:rPr lang="en-US" dirty="0"/>
              <a:t> Et primarily rain-fed dependent, growing during the wet season</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a:t>The rice crops dependent on rain and vulnerable to climate change</a:t>
            </a:r>
          </a:p>
        </p:txBody>
      </p:sp>
    </p:spTree>
    <p:extLst>
      <p:ext uri="{BB962C8B-B14F-4D97-AF65-F5344CB8AC3E}">
        <p14:creationId xmlns:p14="http://schemas.microsoft.com/office/powerpoint/2010/main" val="1923803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11"/>
          </p:nvPr>
        </p:nvSpPr>
        <p:spPr>
          <a:xfrm>
            <a:off x="4058077" y="4909185"/>
            <a:ext cx="4904947" cy="274320"/>
          </a:xfrm>
        </p:spPr>
        <p:txBody>
          <a:bodyPr>
            <a:noAutofit/>
          </a:bodyPr>
          <a:lstStyle/>
          <a:p>
            <a:pPr algn="r"/>
            <a:r>
              <a:rPr lang="en-US" sz="1200" dirty="0"/>
              <a:t>Source: Diego F. Garcia P.</a:t>
            </a:r>
          </a:p>
        </p:txBody>
      </p:sp>
      <p:sp>
        <p:nvSpPr>
          <p:cNvPr id="3" name="Text Placeholder 2"/>
          <p:cNvSpPr>
            <a:spLocks noGrp="1"/>
          </p:cNvSpPr>
          <p:nvPr>
            <p:ph type="body" sz="quarter" idx="10"/>
          </p:nvPr>
        </p:nvSpPr>
        <p:spPr>
          <a:xfrm>
            <a:off x="561340" y="106680"/>
            <a:ext cx="3566160" cy="1325880"/>
          </a:xfrm>
        </p:spPr>
        <p:txBody>
          <a:bodyPr/>
          <a:lstStyle/>
          <a:p>
            <a:r>
              <a:rPr lang="en-US" dirty="0" smtClean="0"/>
              <a:t>Objectives</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pic>
        <p:nvPicPr>
          <p:cNvPr id="9"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8013"/>
          <a:stretch/>
        </p:blipFill>
        <p:spPr>
          <a:xfrm>
            <a:off x="4048552" y="1863090"/>
            <a:ext cx="4914472" cy="3017520"/>
          </a:xfrm>
          <a:prstGeom prst="rect">
            <a:avLst/>
          </a:prstGeom>
          <a:ln w="12700">
            <a:solidFill>
              <a:schemeClr val="tx1">
                <a:lumMod val="50000"/>
              </a:schemeClr>
            </a:solidFill>
          </a:ln>
        </p:spPr>
      </p:pic>
      <p:sp>
        <p:nvSpPr>
          <p:cNvPr id="7" name="Text Placeholder 1"/>
          <p:cNvSpPr>
            <a:spLocks noGrp="1"/>
          </p:cNvSpPr>
          <p:nvPr/>
        </p:nvSpPr>
        <p:spPr>
          <a:xfrm>
            <a:off x="261675" y="1708590"/>
            <a:ext cx="3622348" cy="43438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Monitor </a:t>
            </a:r>
            <a:r>
              <a:rPr lang="en-US" dirty="0" smtClean="0"/>
              <a:t>agricultural </a:t>
            </a:r>
            <a:r>
              <a:rPr lang="en-US" dirty="0"/>
              <a:t>lands under the change of environmental variables</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Improve </a:t>
            </a:r>
            <a:r>
              <a:rPr lang="en-US" dirty="0" smtClean="0"/>
              <a:t>the </a:t>
            </a:r>
            <a:r>
              <a:rPr lang="en-US" dirty="0"/>
              <a:t>understanding of agricultural lands under changing climate patterns</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Produce </a:t>
            </a:r>
            <a:r>
              <a:rPr lang="en-US" dirty="0" smtClean="0"/>
              <a:t>models </a:t>
            </a:r>
            <a:r>
              <a:rPr lang="en-US" dirty="0"/>
              <a:t>that can be used to predict rice yields from NASA remote sensing imagery</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endParaRPr lang="en-US" dirty="0"/>
          </a:p>
        </p:txBody>
      </p:sp>
    </p:spTree>
    <p:extLst>
      <p:ext uri="{BB962C8B-B14F-4D97-AF65-F5344CB8AC3E}">
        <p14:creationId xmlns:p14="http://schemas.microsoft.com/office/powerpoint/2010/main" val="2393093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35507" y="2597277"/>
            <a:ext cx="3507868" cy="3237660"/>
          </a:xfrm>
        </p:spPr>
        <p:txBody>
          <a:bodyPr vert="horz" lIns="91440" tIns="45720" rIns="91440" bIns="45720" rtlCol="0" anchor="t">
            <a:normAutofit/>
          </a:bodyPr>
          <a:lstStyle/>
          <a:p>
            <a:r>
              <a:rPr lang="en-US" sz="3200" dirty="0"/>
              <a:t>Royal Thai </a:t>
            </a:r>
            <a:r>
              <a:rPr lang="en-US" sz="3200" dirty="0" smtClean="0"/>
              <a:t>Embassy</a:t>
            </a:r>
          </a:p>
          <a:p>
            <a:endParaRPr lang="en-US" sz="3200" dirty="0"/>
          </a:p>
          <a:p>
            <a:r>
              <a:rPr lang="en-US" sz="3200" dirty="0"/>
              <a:t>SERVIR </a:t>
            </a:r>
            <a:r>
              <a:rPr lang="en-US" sz="3200" dirty="0" smtClean="0"/>
              <a:t>Mekong</a:t>
            </a:r>
            <a:endParaRPr lang="en-US" sz="3200" dirty="0"/>
          </a:p>
          <a:p>
            <a:pPr marL="342900" indent="-342900">
              <a:buFont typeface="Arial" panose="020B0604020202020204" pitchFamily="34" charset="0"/>
              <a:buChar char="•"/>
            </a:pPr>
            <a:endParaRPr lang="en-US" sz="2800" dirty="0"/>
          </a:p>
          <a:p>
            <a:endParaRPr lang="en-US" sz="2800" dirty="0"/>
          </a:p>
        </p:txBody>
      </p:sp>
      <p:sp>
        <p:nvSpPr>
          <p:cNvPr id="3" name="Text Placeholder 2"/>
          <p:cNvSpPr>
            <a:spLocks noGrp="1"/>
          </p:cNvSpPr>
          <p:nvPr>
            <p:ph type="body" sz="quarter" idx="10"/>
          </p:nvPr>
        </p:nvSpPr>
        <p:spPr/>
        <p:txBody>
          <a:bodyPr/>
          <a:lstStyle/>
          <a:p>
            <a:r>
              <a:rPr lang="en-US" dirty="0" smtClean="0"/>
              <a:t>Project Partners</a:t>
            </a:r>
            <a:endParaRPr lang="en-US"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4063" y="1489029"/>
            <a:ext cx="4733364" cy="3657600"/>
          </a:xfrm>
          <a:prstGeom prst="rect">
            <a:avLst/>
          </a:prstGeom>
        </p:spPr>
      </p:pic>
    </p:spTree>
    <p:extLst>
      <p:ext uri="{BB962C8B-B14F-4D97-AF65-F5344CB8AC3E}">
        <p14:creationId xmlns:p14="http://schemas.microsoft.com/office/powerpoint/2010/main" val="53509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46888" y="1410842"/>
            <a:ext cx="2777305" cy="4242752"/>
            <a:chOff x="6146888" y="1410842"/>
            <a:chExt cx="2777305" cy="4242752"/>
          </a:xfrm>
        </p:grpSpPr>
        <p:sp>
          <p:nvSpPr>
            <p:cNvPr id="138" name="Right Arrow 137"/>
            <p:cNvSpPr/>
            <p:nvPr/>
          </p:nvSpPr>
          <p:spPr>
            <a:xfrm rot="5400000">
              <a:off x="7763263" y="2475158"/>
              <a:ext cx="652582" cy="417295"/>
            </a:xfrm>
            <a:prstGeom prst="rightArrow">
              <a:avLst>
                <a:gd name="adj1" fmla="val 50000"/>
                <a:gd name="adj2" fmla="val 54096"/>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ight Arrow 128"/>
            <p:cNvSpPr/>
            <p:nvPr/>
          </p:nvSpPr>
          <p:spPr>
            <a:xfrm rot="18731271">
              <a:off x="6136219" y="4744145"/>
              <a:ext cx="1401602" cy="417295"/>
            </a:xfrm>
            <a:prstGeom prst="rightArrow">
              <a:avLst>
                <a:gd name="adj1" fmla="val 50000"/>
                <a:gd name="adj2" fmla="val 76495"/>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ight Arrow 136"/>
            <p:cNvSpPr/>
            <p:nvPr/>
          </p:nvSpPr>
          <p:spPr>
            <a:xfrm>
              <a:off x="6308486" y="3571839"/>
              <a:ext cx="947152" cy="417295"/>
            </a:xfrm>
            <a:prstGeom prst="rightArrow">
              <a:avLst>
                <a:gd name="adj1" fmla="val 50000"/>
                <a:gd name="adj2" fmla="val 66383"/>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ight Arrow 135"/>
            <p:cNvSpPr/>
            <p:nvPr/>
          </p:nvSpPr>
          <p:spPr>
            <a:xfrm rot="1720589">
              <a:off x="6146888" y="2679068"/>
              <a:ext cx="1206090" cy="417295"/>
            </a:xfrm>
            <a:prstGeom prst="rightArrow">
              <a:avLst>
                <a:gd name="adj1" fmla="val 50000"/>
                <a:gd name="adj2" fmla="val 7184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Alternate Process 60"/>
            <p:cNvSpPr/>
            <p:nvPr/>
          </p:nvSpPr>
          <p:spPr>
            <a:xfrm>
              <a:off x="7260150" y="3020709"/>
              <a:ext cx="1664043" cy="1519556"/>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1">
                      <a:lumMod val="75000"/>
                    </a:schemeClr>
                  </a:solidFill>
                </a:rPr>
                <a:t>Prediction Models</a:t>
              </a:r>
            </a:p>
            <a:p>
              <a:pPr algn="ctr"/>
              <a:r>
                <a:rPr lang="en-US" sz="1600" dirty="0" smtClean="0">
                  <a:solidFill>
                    <a:schemeClr val="accent1">
                      <a:lumMod val="75000"/>
                    </a:schemeClr>
                  </a:solidFill>
                </a:rPr>
                <a:t>Linear Regression</a:t>
              </a:r>
              <a:endParaRPr lang="en-US" sz="1600" dirty="0">
                <a:solidFill>
                  <a:schemeClr val="accent1">
                    <a:lumMod val="75000"/>
                  </a:schemeClr>
                </a:solidFill>
              </a:endParaRPr>
            </a:p>
          </p:txBody>
        </p:sp>
        <p:sp>
          <p:nvSpPr>
            <p:cNvPr id="68" name="Flowchart: Alternate Process 67"/>
            <p:cNvSpPr/>
            <p:nvPr/>
          </p:nvSpPr>
          <p:spPr>
            <a:xfrm>
              <a:off x="7437504" y="1410842"/>
              <a:ext cx="1260734" cy="1116113"/>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1">
                      <a:lumMod val="75000"/>
                    </a:schemeClr>
                  </a:solidFill>
                </a:rPr>
                <a:t>Government Rice Yield Data</a:t>
              </a:r>
              <a:endParaRPr lang="en-US" sz="1200" b="1" dirty="0">
                <a:solidFill>
                  <a:schemeClr val="accent1">
                    <a:lumMod val="75000"/>
                  </a:schemeClr>
                </a:solidFill>
              </a:endParaRPr>
            </a:p>
          </p:txBody>
        </p:sp>
      </p:grpSp>
      <p:sp>
        <p:nvSpPr>
          <p:cNvPr id="70" name="Text Placeholder 2"/>
          <p:cNvSpPr>
            <a:spLocks noGrp="1"/>
          </p:cNvSpPr>
          <p:nvPr>
            <p:ph type="body" sz="quarter" idx="11"/>
          </p:nvPr>
        </p:nvSpPr>
        <p:spPr>
          <a:xfrm>
            <a:off x="370328" y="961360"/>
            <a:ext cx="2121365" cy="320104"/>
          </a:xfrm>
        </p:spPr>
        <p:txBody>
          <a:bodyPr>
            <a:noAutofit/>
          </a:bodyPr>
          <a:lstStyle/>
          <a:p>
            <a:r>
              <a:rPr lang="en-US" sz="1800" dirty="0"/>
              <a:t>Satellites/Sensors</a:t>
            </a:r>
            <a:endParaRPr lang="en-US" sz="2400" dirty="0"/>
          </a:p>
        </p:txBody>
      </p:sp>
      <p:sp>
        <p:nvSpPr>
          <p:cNvPr id="3" name="Text Placeholder 2"/>
          <p:cNvSpPr>
            <a:spLocks noGrp="1"/>
          </p:cNvSpPr>
          <p:nvPr>
            <p:ph type="body" sz="quarter" idx="10"/>
          </p:nvPr>
        </p:nvSpPr>
        <p:spPr>
          <a:xfrm>
            <a:off x="0" y="253345"/>
            <a:ext cx="9144000" cy="626744"/>
          </a:xfrm>
        </p:spPr>
        <p:txBody>
          <a:bodyPr>
            <a:noAutofit/>
          </a:bodyPr>
          <a:lstStyle/>
          <a:p>
            <a:pPr algn="ctr"/>
            <a:r>
              <a:rPr lang="en-US" dirty="0"/>
              <a:t>Methodology</a:t>
            </a:r>
            <a:endParaRPr lang="en-US" sz="3600" dirty="0"/>
          </a:p>
        </p:txBody>
      </p:sp>
      <p:sp>
        <p:nvSpPr>
          <p:cNvPr id="71" name="Text Placeholder 2"/>
          <p:cNvSpPr>
            <a:spLocks noGrp="1"/>
          </p:cNvSpPr>
          <p:nvPr>
            <p:ph type="body" sz="quarter" idx="13"/>
          </p:nvPr>
        </p:nvSpPr>
        <p:spPr>
          <a:xfrm>
            <a:off x="2677414" y="960759"/>
            <a:ext cx="2273517" cy="378456"/>
          </a:xfrm>
        </p:spPr>
        <p:txBody>
          <a:bodyPr>
            <a:normAutofit/>
          </a:bodyPr>
          <a:lstStyle/>
          <a:p>
            <a:r>
              <a:rPr lang="en-US" sz="1800" dirty="0"/>
              <a:t>Intermediate Data</a:t>
            </a:r>
            <a:endParaRPr lang="en-US" sz="2000" dirty="0"/>
          </a:p>
        </p:txBody>
      </p:sp>
      <p:pic>
        <p:nvPicPr>
          <p:cNvPr id="6" name="Picture 2" descr="D:\Klug\Docs\Rice_Logo.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3969470" y="3010096"/>
            <a:ext cx="2715062" cy="2214515"/>
            <a:chOff x="3969470" y="3010096"/>
            <a:chExt cx="2715062" cy="2214515"/>
          </a:xfrm>
        </p:grpSpPr>
        <p:sp>
          <p:nvSpPr>
            <p:cNvPr id="141" name="Right Arrow 140"/>
            <p:cNvSpPr/>
            <p:nvPr/>
          </p:nvSpPr>
          <p:spPr>
            <a:xfrm rot="20235520">
              <a:off x="3969470" y="4563084"/>
              <a:ext cx="1446559" cy="417295"/>
            </a:xfrm>
            <a:prstGeom prst="rightArrow">
              <a:avLst>
                <a:gd name="adj1" fmla="val 50000"/>
                <a:gd name="adj2" fmla="val 95300"/>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ight Arrow 134"/>
            <p:cNvSpPr/>
            <p:nvPr/>
          </p:nvSpPr>
          <p:spPr>
            <a:xfrm>
              <a:off x="4174386" y="3154633"/>
              <a:ext cx="1168132" cy="417295"/>
            </a:xfrm>
            <a:prstGeom prst="rightArrow">
              <a:avLst>
                <a:gd name="adj1" fmla="val 50000"/>
                <a:gd name="adj2" fmla="val 90958"/>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ight Arrow 133"/>
            <p:cNvSpPr/>
            <p:nvPr/>
          </p:nvSpPr>
          <p:spPr>
            <a:xfrm rot="16200000">
              <a:off x="5711132" y="4708091"/>
              <a:ext cx="615745" cy="417295"/>
            </a:xfrm>
            <a:prstGeom prst="rightArrow">
              <a:avLst>
                <a:gd name="adj1" fmla="val 50000"/>
                <a:gd name="adj2" fmla="val 57925"/>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5342518" y="3010096"/>
              <a:ext cx="1342014" cy="1623093"/>
              <a:chOff x="6055564" y="3025183"/>
              <a:chExt cx="1342014" cy="1623093"/>
            </a:xfrm>
          </p:grpSpPr>
          <p:sp>
            <p:nvSpPr>
              <p:cNvPr id="23" name="Flowchart: Alternate Process 22"/>
              <p:cNvSpPr/>
              <p:nvPr/>
            </p:nvSpPr>
            <p:spPr>
              <a:xfrm>
                <a:off x="6055564" y="3025183"/>
                <a:ext cx="1342014" cy="1598075"/>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SDCI</a:t>
                </a:r>
              </a:p>
              <a:p>
                <a:pPr algn="ctr"/>
                <a:r>
                  <a:rPr lang="en-US" sz="1050" dirty="0" smtClean="0">
                    <a:solidFill>
                      <a:schemeClr val="accent1">
                        <a:lumMod val="75000"/>
                      </a:schemeClr>
                    </a:solidFill>
                  </a:rPr>
                  <a:t>Scaled Drought Condition Index</a:t>
                </a:r>
              </a:p>
              <a:p>
                <a:pPr algn="ctr"/>
                <a:endParaRPr lang="en-US" sz="1200" dirty="0">
                  <a:solidFill>
                    <a:schemeClr val="accent1">
                      <a:lumMod val="75000"/>
                    </a:schemeClr>
                  </a:solidFill>
                </a:endParaRPr>
              </a:p>
              <a:p>
                <a:pPr algn="ctr"/>
                <a:endParaRPr lang="en-US" sz="1200" dirty="0" smtClean="0">
                  <a:solidFill>
                    <a:schemeClr val="accent1">
                      <a:lumMod val="75000"/>
                    </a:schemeClr>
                  </a:solidFill>
                </a:endParaRPr>
              </a:p>
              <a:p>
                <a:pPr algn="ctr"/>
                <a:endParaRPr lang="en-US" sz="1200" dirty="0" smtClean="0">
                  <a:solidFill>
                    <a:schemeClr val="accent1">
                      <a:lumMod val="75000"/>
                    </a:schemeClr>
                  </a:solidFill>
                </a:endParaRPr>
              </a:p>
              <a:p>
                <a:pPr algn="ctr"/>
                <a:endParaRPr lang="en-US" sz="1200" dirty="0">
                  <a:solidFill>
                    <a:schemeClr val="accent1">
                      <a:lumMod val="75000"/>
                    </a:schemeClr>
                  </a:solidFill>
                </a:endParaRPr>
              </a:p>
              <a:p>
                <a:pPr algn="ctr"/>
                <a:endParaRPr lang="en-US" sz="1200" dirty="0">
                  <a:solidFill>
                    <a:schemeClr val="accent1">
                      <a:lumMod val="75000"/>
                    </a:schemeClr>
                  </a:solidFill>
                </a:endParaRPr>
              </a:p>
            </p:txBody>
          </p:sp>
          <p:pic>
            <p:nvPicPr>
              <p:cNvPr id="1028" name="Picture 4" descr="D:\Klug\Results\flowch\FC_sdc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3099" y="3448703"/>
                <a:ext cx="926943" cy="119957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5" name="Group 10"/>
          <p:cNvGrpSpPr/>
          <p:nvPr/>
        </p:nvGrpSpPr>
        <p:grpSpPr>
          <a:xfrm>
            <a:off x="641095" y="2456734"/>
            <a:ext cx="3754231" cy="3106382"/>
            <a:chOff x="641095" y="2456734"/>
            <a:chExt cx="3754231" cy="3106382"/>
          </a:xfrm>
        </p:grpSpPr>
        <p:sp>
          <p:nvSpPr>
            <p:cNvPr id="131" name="Right Arrow 15"/>
            <p:cNvSpPr/>
            <p:nvPr/>
          </p:nvSpPr>
          <p:spPr>
            <a:xfrm rot="19856155">
              <a:off x="1536955" y="4162786"/>
              <a:ext cx="1699583" cy="417295"/>
            </a:xfrm>
            <a:prstGeom prst="rightArrow">
              <a:avLst>
                <a:gd name="adj1" fmla="val 50000"/>
                <a:gd name="adj2" fmla="val 104620"/>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ight Arrow 28"/>
            <p:cNvSpPr/>
            <p:nvPr/>
          </p:nvSpPr>
          <p:spPr>
            <a:xfrm>
              <a:off x="1609774" y="3154633"/>
              <a:ext cx="1495920" cy="417295"/>
            </a:xfrm>
            <a:prstGeom prst="rightArrow">
              <a:avLst>
                <a:gd name="adj1" fmla="val 50000"/>
                <a:gd name="adj2" fmla="val 107341"/>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29"/>
            <p:cNvGrpSpPr/>
            <p:nvPr/>
          </p:nvGrpSpPr>
          <p:grpSpPr>
            <a:xfrm>
              <a:off x="3116258" y="2456734"/>
              <a:ext cx="1279068" cy="1677026"/>
              <a:chOff x="2876332" y="1475623"/>
              <a:chExt cx="1279068" cy="1677026"/>
            </a:xfrm>
          </p:grpSpPr>
          <p:sp>
            <p:nvSpPr>
              <p:cNvPr id="19" name="Flowchart: Alternate Process 38"/>
              <p:cNvSpPr/>
              <p:nvPr/>
            </p:nvSpPr>
            <p:spPr>
              <a:xfrm>
                <a:off x="2876332" y="1475623"/>
                <a:ext cx="1279068" cy="1613566"/>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Monthly Precipitation </a:t>
                </a:r>
                <a:r>
                  <a:rPr lang="en-US" sz="1050" dirty="0" smtClean="0">
                    <a:solidFill>
                      <a:schemeClr val="accent1">
                        <a:lumMod val="75000"/>
                      </a:schemeClr>
                    </a:solidFill>
                  </a:rPr>
                  <a:t>(mm</a:t>
                </a:r>
                <a:r>
                  <a:rPr lang="en-US" sz="1200" dirty="0" smtClean="0">
                    <a:solidFill>
                      <a:schemeClr val="accent1">
                        <a:lumMod val="75000"/>
                      </a:schemeClr>
                    </a:solidFill>
                  </a:rPr>
                  <a:t>)</a:t>
                </a:r>
                <a:endParaRPr lang="en-US" sz="1200" b="1" dirty="0">
                  <a:solidFill>
                    <a:schemeClr val="accent1">
                      <a:lumMod val="75000"/>
                    </a:schemeClr>
                  </a:solidFill>
                </a:endParaRPr>
              </a:p>
              <a:p>
                <a:pPr algn="ctr"/>
                <a:endParaRPr lang="en-US" sz="1200" b="1" dirty="0" smtClean="0">
                  <a:solidFill>
                    <a:schemeClr val="accent1">
                      <a:lumMod val="75000"/>
                    </a:schemeClr>
                  </a:solidFill>
                </a:endParaRPr>
              </a:p>
              <a:p>
                <a:pPr algn="ctr"/>
                <a:endParaRPr lang="en-US" sz="1200" b="1" dirty="0" smtClean="0">
                  <a:solidFill>
                    <a:schemeClr val="accent1">
                      <a:lumMod val="75000"/>
                    </a:schemeClr>
                  </a:solidFill>
                </a:endParaRPr>
              </a:p>
              <a:p>
                <a:pPr algn="ctr"/>
                <a:endParaRPr lang="en-US" sz="1200" b="1" dirty="0" smtClean="0">
                  <a:solidFill>
                    <a:schemeClr val="accent1">
                      <a:lumMod val="75000"/>
                    </a:schemeClr>
                  </a:solidFill>
                </a:endParaRPr>
              </a:p>
              <a:p>
                <a:pPr algn="ctr"/>
                <a:endParaRPr lang="en-US" sz="1200" b="1" dirty="0">
                  <a:solidFill>
                    <a:schemeClr val="accent1">
                      <a:lumMod val="75000"/>
                    </a:schemeClr>
                  </a:solidFill>
                </a:endParaRPr>
              </a:p>
              <a:p>
                <a:pPr algn="ctr"/>
                <a:endParaRPr lang="en-US" sz="1200" b="1" dirty="0">
                  <a:solidFill>
                    <a:schemeClr val="accent1">
                      <a:lumMod val="75000"/>
                    </a:schemeClr>
                  </a:solidFill>
                </a:endParaRPr>
              </a:p>
            </p:txBody>
          </p:sp>
          <p:pic>
            <p:nvPicPr>
              <p:cNvPr id="1027" name="Picture 3" descr="D:\Klug\Results\flowch\FC_GP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9034" y="2028985"/>
                <a:ext cx="868286" cy="1123664"/>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1" name="Group 31"/>
            <p:cNvGrpSpPr/>
            <p:nvPr/>
          </p:nvGrpSpPr>
          <p:grpSpPr>
            <a:xfrm>
              <a:off x="641095" y="2748274"/>
              <a:ext cx="1204522" cy="1216934"/>
              <a:chOff x="641095" y="2748274"/>
              <a:chExt cx="1204522" cy="1216934"/>
            </a:xfrm>
          </p:grpSpPr>
          <p:sp>
            <p:nvSpPr>
              <p:cNvPr id="2" name="Flowchart: Alternate Process 16"/>
              <p:cNvSpPr/>
              <p:nvPr/>
            </p:nvSpPr>
            <p:spPr>
              <a:xfrm>
                <a:off x="641095" y="2748274"/>
                <a:ext cx="1204522" cy="1216934"/>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GPM</a:t>
                </a:r>
                <a:r>
                  <a:rPr lang="en-US" sz="1050" dirty="0" smtClean="0">
                    <a:solidFill>
                      <a:schemeClr val="accent1">
                        <a:lumMod val="75000"/>
                      </a:schemeClr>
                    </a:solidFill>
                  </a:rPr>
                  <a:t> </a:t>
                </a:r>
              </a:p>
              <a:p>
                <a:pPr algn="ctr"/>
                <a:r>
                  <a:rPr lang="en-US" sz="1050" dirty="0" smtClean="0">
                    <a:solidFill>
                      <a:schemeClr val="accent1">
                        <a:lumMod val="75000"/>
                      </a:schemeClr>
                    </a:solidFill>
                  </a:rPr>
                  <a:t>Microwave Imager</a:t>
                </a:r>
              </a:p>
              <a:p>
                <a:pPr algn="ctr"/>
                <a:endParaRPr lang="en-US" sz="1400" dirty="0" smtClean="0"/>
              </a:p>
              <a:p>
                <a:pPr algn="ctr"/>
                <a:endParaRPr lang="en-US" sz="1400" dirty="0" smtClean="0"/>
              </a:p>
              <a:p>
                <a:pPr algn="ctr"/>
                <a:endParaRPr lang="en-US" sz="1400" dirty="0"/>
              </a:p>
            </p:txBody>
          </p:sp>
          <p:pic>
            <p:nvPicPr>
              <p:cNvPr id="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233" y="3319215"/>
                <a:ext cx="1008245" cy="5054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32"/>
            <p:cNvGrpSpPr/>
            <p:nvPr/>
          </p:nvGrpSpPr>
          <p:grpSpPr>
            <a:xfrm>
              <a:off x="656445" y="4216469"/>
              <a:ext cx="1220298" cy="1346647"/>
              <a:chOff x="656445" y="4216469"/>
              <a:chExt cx="1220298" cy="1346647"/>
            </a:xfrm>
          </p:grpSpPr>
          <p:sp>
            <p:nvSpPr>
              <p:cNvPr id="4" name="Flowchart: Alternate Process 20"/>
              <p:cNvSpPr/>
              <p:nvPr/>
            </p:nvSpPr>
            <p:spPr>
              <a:xfrm>
                <a:off x="656445" y="4216469"/>
                <a:ext cx="1220298" cy="1346647"/>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TRMM</a:t>
                </a:r>
              </a:p>
              <a:p>
                <a:pPr algn="ctr"/>
                <a:r>
                  <a:rPr lang="en-US" sz="1050" dirty="0" smtClean="0">
                    <a:solidFill>
                      <a:schemeClr val="accent1">
                        <a:lumMod val="75000"/>
                      </a:schemeClr>
                    </a:solidFill>
                  </a:rPr>
                  <a:t>Precipitation Radar</a:t>
                </a:r>
              </a:p>
              <a:p>
                <a:pPr algn="ctr"/>
                <a:endParaRPr lang="en-US" dirty="0" smtClean="0"/>
              </a:p>
              <a:p>
                <a:pPr algn="ctr"/>
                <a:endParaRPr lang="en-US" dirty="0"/>
              </a:p>
              <a:p>
                <a:pPr algn="ctr"/>
                <a:endParaRPr lang="en-US" dirty="0"/>
              </a:p>
            </p:txBody>
          </p:sp>
          <p:pic>
            <p:nvPicPr>
              <p:cNvPr id="14"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2558" y="4720931"/>
                <a:ext cx="901554" cy="76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cxnSp>
        <p:nvCxnSpPr>
          <p:cNvPr id="124" name="Straight Connector 123"/>
          <p:cNvCxnSpPr/>
          <p:nvPr/>
        </p:nvCxnSpPr>
        <p:spPr>
          <a:xfrm>
            <a:off x="-1" y="1310640"/>
            <a:ext cx="9144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Text Placeholder 2"/>
          <p:cNvSpPr txBox="1">
            <a:spLocks/>
          </p:cNvSpPr>
          <p:nvPr/>
        </p:nvSpPr>
        <p:spPr>
          <a:xfrm>
            <a:off x="5188733" y="970284"/>
            <a:ext cx="1745467" cy="3784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End Products</a:t>
            </a:r>
            <a:endParaRPr lang="en-US" sz="2000" dirty="0"/>
          </a:p>
        </p:txBody>
      </p:sp>
      <p:sp>
        <p:nvSpPr>
          <p:cNvPr id="55" name="Text Placeholder 2"/>
          <p:cNvSpPr txBox="1">
            <a:spLocks/>
          </p:cNvSpPr>
          <p:nvPr/>
        </p:nvSpPr>
        <p:spPr>
          <a:xfrm>
            <a:off x="7576550" y="932184"/>
            <a:ext cx="1264912" cy="3784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Analysis</a:t>
            </a:r>
          </a:p>
        </p:txBody>
      </p:sp>
      <p:grpSp>
        <p:nvGrpSpPr>
          <p:cNvPr id="20" name="Group 19"/>
          <p:cNvGrpSpPr/>
          <p:nvPr/>
        </p:nvGrpSpPr>
        <p:grpSpPr>
          <a:xfrm>
            <a:off x="172815" y="1377948"/>
            <a:ext cx="6538238" cy="1578719"/>
            <a:chOff x="172815" y="1377948"/>
            <a:chExt cx="6538238" cy="1578719"/>
          </a:xfrm>
        </p:grpSpPr>
        <p:sp>
          <p:nvSpPr>
            <p:cNvPr id="122" name="Right Arrow 121"/>
            <p:cNvSpPr/>
            <p:nvPr/>
          </p:nvSpPr>
          <p:spPr>
            <a:xfrm>
              <a:off x="2329647" y="1707836"/>
              <a:ext cx="2959931" cy="417295"/>
            </a:xfrm>
            <a:prstGeom prst="rightArrow">
              <a:avLst>
                <a:gd name="adj1" fmla="val 50000"/>
                <a:gd name="adj2" fmla="val 93006"/>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5306671" y="1377948"/>
              <a:ext cx="1404382" cy="1578719"/>
              <a:chOff x="5043345" y="1324598"/>
              <a:chExt cx="1404382" cy="1578719"/>
            </a:xfrm>
          </p:grpSpPr>
          <p:sp>
            <p:nvSpPr>
              <p:cNvPr id="13" name="Flowchart: Alternate Process 12"/>
              <p:cNvSpPr/>
              <p:nvPr/>
            </p:nvSpPr>
            <p:spPr>
              <a:xfrm>
                <a:off x="5043345" y="1324598"/>
                <a:ext cx="1404382" cy="1546789"/>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Land Cover Classification</a:t>
                </a:r>
              </a:p>
              <a:p>
                <a:pPr algn="ctr"/>
                <a:r>
                  <a:rPr lang="en-US" sz="1050" dirty="0" smtClean="0">
                    <a:solidFill>
                      <a:schemeClr val="accent1">
                        <a:lumMod val="75000"/>
                      </a:schemeClr>
                    </a:solidFill>
                  </a:rPr>
                  <a:t>Time series maps</a:t>
                </a:r>
              </a:p>
              <a:p>
                <a:pPr algn="ctr"/>
                <a:endParaRPr lang="en-US" sz="1050" b="1" dirty="0">
                  <a:solidFill>
                    <a:schemeClr val="accent1">
                      <a:lumMod val="75000"/>
                    </a:schemeClr>
                  </a:solidFill>
                </a:endParaRPr>
              </a:p>
              <a:p>
                <a:pPr algn="ctr"/>
                <a:endParaRPr lang="en-US" sz="1050" b="1" dirty="0" smtClean="0">
                  <a:solidFill>
                    <a:schemeClr val="accent1">
                      <a:lumMod val="75000"/>
                    </a:schemeClr>
                  </a:solidFill>
                </a:endParaRPr>
              </a:p>
              <a:p>
                <a:pPr algn="ctr"/>
                <a:endParaRPr lang="en-US" sz="1050" b="1" dirty="0" smtClean="0">
                  <a:solidFill>
                    <a:schemeClr val="accent1">
                      <a:lumMod val="75000"/>
                    </a:schemeClr>
                  </a:solidFill>
                </a:endParaRPr>
              </a:p>
              <a:p>
                <a:pPr algn="ctr"/>
                <a:endParaRPr lang="en-US" sz="1050" b="1" dirty="0" smtClean="0">
                  <a:solidFill>
                    <a:schemeClr val="accent1">
                      <a:lumMod val="75000"/>
                    </a:schemeClr>
                  </a:solidFill>
                </a:endParaRPr>
              </a:p>
              <a:p>
                <a:pPr algn="ctr"/>
                <a:endParaRPr lang="en-US" sz="1050" b="1" dirty="0">
                  <a:solidFill>
                    <a:schemeClr val="accent1">
                      <a:lumMod val="75000"/>
                    </a:schemeClr>
                  </a:solidFill>
                </a:endParaRPr>
              </a:p>
              <a:p>
                <a:pPr algn="ctr"/>
                <a:endParaRPr lang="en-US" sz="1050" b="1" dirty="0">
                  <a:solidFill>
                    <a:schemeClr val="accent1">
                      <a:lumMod val="75000"/>
                    </a:schemeClr>
                  </a:solidFill>
                </a:endParaRPr>
              </a:p>
            </p:txBody>
          </p:sp>
          <p:pic>
            <p:nvPicPr>
              <p:cNvPr id="1029" name="Picture 5" descr="D:\Klug\Results\flowch\FC_LC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17914" y="1770078"/>
                <a:ext cx="898754" cy="11332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72815" y="1596118"/>
              <a:ext cx="2369194" cy="1013298"/>
              <a:chOff x="172815" y="1596118"/>
              <a:chExt cx="2369194" cy="1013298"/>
            </a:xfrm>
          </p:grpSpPr>
          <p:sp>
            <p:nvSpPr>
              <p:cNvPr id="9" name="Flowchart: Alternate Process 10"/>
              <p:cNvSpPr/>
              <p:nvPr/>
            </p:nvSpPr>
            <p:spPr>
              <a:xfrm>
                <a:off x="172815" y="1596118"/>
                <a:ext cx="2369194" cy="1013298"/>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Landsat 5, 7, 8</a:t>
                </a:r>
              </a:p>
              <a:p>
                <a:pPr algn="ctr"/>
                <a:r>
                  <a:rPr lang="en-US" sz="1050" dirty="0" smtClean="0">
                    <a:solidFill>
                      <a:schemeClr val="accent1">
                        <a:lumMod val="75000"/>
                      </a:schemeClr>
                    </a:solidFill>
                  </a:rPr>
                  <a:t>TM, ETM+, OLI</a:t>
                </a:r>
              </a:p>
              <a:p>
                <a:pPr algn="ctr"/>
                <a:endParaRPr lang="en-US" b="1" dirty="0" smtClean="0"/>
              </a:p>
              <a:p>
                <a:pPr algn="ctr"/>
                <a:endParaRPr lang="en-US" dirty="0" smtClean="0"/>
              </a:p>
            </p:txBody>
          </p:sp>
          <p:pic>
            <p:nvPicPr>
              <p:cNvPr id="1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7707" y="2110596"/>
                <a:ext cx="858780" cy="34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6501" y="1907938"/>
                <a:ext cx="640652" cy="61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45617" y="2076829"/>
                <a:ext cx="608372" cy="4963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1" name="Group 10"/>
          <p:cNvGrpSpPr/>
          <p:nvPr/>
        </p:nvGrpSpPr>
        <p:grpSpPr>
          <a:xfrm>
            <a:off x="469488" y="4227249"/>
            <a:ext cx="6278943" cy="2467449"/>
            <a:chOff x="469488" y="4227249"/>
            <a:chExt cx="6278943" cy="2467449"/>
          </a:xfrm>
        </p:grpSpPr>
        <p:grpSp>
          <p:nvGrpSpPr>
            <p:cNvPr id="27" name="Group 56"/>
            <p:cNvGrpSpPr/>
            <p:nvPr/>
          </p:nvGrpSpPr>
          <p:grpSpPr>
            <a:xfrm>
              <a:off x="469488" y="4227249"/>
              <a:ext cx="6278943" cy="2467449"/>
              <a:chOff x="469488" y="4227249"/>
              <a:chExt cx="6278943" cy="2467449"/>
            </a:xfrm>
          </p:grpSpPr>
          <p:sp>
            <p:nvSpPr>
              <p:cNvPr id="130" name="Right Arrow 58"/>
              <p:cNvSpPr/>
              <p:nvPr/>
            </p:nvSpPr>
            <p:spPr>
              <a:xfrm>
                <a:off x="1747617" y="6004785"/>
                <a:ext cx="3541962" cy="417295"/>
              </a:xfrm>
              <a:prstGeom prst="rightArrow">
                <a:avLst>
                  <a:gd name="adj1" fmla="val 50000"/>
                  <a:gd name="adj2" fmla="val 101197"/>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ight Arrow 62"/>
              <p:cNvSpPr/>
              <p:nvPr/>
            </p:nvSpPr>
            <p:spPr>
              <a:xfrm rot="20235520">
                <a:off x="1670788" y="5616216"/>
                <a:ext cx="1485793" cy="417295"/>
              </a:xfrm>
              <a:prstGeom prst="rightArrow">
                <a:avLst>
                  <a:gd name="adj1" fmla="val 50000"/>
                  <a:gd name="adj2" fmla="val 95300"/>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Alternate Process 74"/>
              <p:cNvSpPr/>
              <p:nvPr/>
            </p:nvSpPr>
            <p:spPr>
              <a:xfrm>
                <a:off x="5289579" y="5037333"/>
                <a:ext cx="1458852" cy="1657365"/>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NDVI</a:t>
                </a:r>
                <a:endParaRPr lang="en-US" sz="1050" dirty="0" smtClean="0">
                  <a:solidFill>
                    <a:schemeClr val="accent1">
                      <a:lumMod val="75000"/>
                    </a:schemeClr>
                  </a:solidFill>
                </a:endParaRPr>
              </a:p>
              <a:p>
                <a:pPr algn="ctr"/>
                <a:r>
                  <a:rPr lang="en-US" sz="1050" dirty="0" smtClean="0">
                    <a:solidFill>
                      <a:schemeClr val="accent1">
                        <a:lumMod val="75000"/>
                      </a:schemeClr>
                    </a:solidFill>
                  </a:rPr>
                  <a:t>Normalized Difference Vegetation Index</a:t>
                </a:r>
                <a:endParaRPr lang="en-US" sz="1050" dirty="0">
                  <a:solidFill>
                    <a:schemeClr val="accent1">
                      <a:lumMod val="75000"/>
                    </a:schemeClr>
                  </a:solidFill>
                </a:endParaRPr>
              </a:p>
              <a:p>
                <a:pPr algn="ctr"/>
                <a:endParaRPr lang="en-US" sz="1050" dirty="0" smtClean="0">
                  <a:solidFill>
                    <a:schemeClr val="accent1">
                      <a:lumMod val="75000"/>
                    </a:schemeClr>
                  </a:solidFill>
                </a:endParaRPr>
              </a:p>
              <a:p>
                <a:pPr algn="ctr"/>
                <a:endParaRPr lang="en-US" sz="1050" dirty="0">
                  <a:solidFill>
                    <a:schemeClr val="accent1">
                      <a:lumMod val="75000"/>
                    </a:schemeClr>
                  </a:solidFill>
                </a:endParaRPr>
              </a:p>
              <a:p>
                <a:pPr algn="ctr"/>
                <a:endParaRPr lang="en-US" sz="1050" dirty="0" smtClean="0">
                  <a:solidFill>
                    <a:schemeClr val="accent1">
                      <a:lumMod val="75000"/>
                    </a:schemeClr>
                  </a:solidFill>
                </a:endParaRPr>
              </a:p>
              <a:p>
                <a:pPr algn="ctr"/>
                <a:endParaRPr lang="en-US" sz="1050" dirty="0">
                  <a:solidFill>
                    <a:schemeClr val="accent1">
                      <a:lumMod val="75000"/>
                    </a:schemeClr>
                  </a:solidFill>
                </a:endParaRPr>
              </a:p>
              <a:p>
                <a:pPr algn="ctr"/>
                <a:endParaRPr lang="en-US" sz="1050" dirty="0">
                  <a:solidFill>
                    <a:schemeClr val="accent1">
                      <a:lumMod val="75000"/>
                    </a:schemeClr>
                  </a:solidFill>
                </a:endParaRPr>
              </a:p>
            </p:txBody>
          </p:sp>
          <p:grpSp>
            <p:nvGrpSpPr>
              <p:cNvPr id="52" name="Group 64"/>
              <p:cNvGrpSpPr/>
              <p:nvPr/>
            </p:nvGrpSpPr>
            <p:grpSpPr>
              <a:xfrm>
                <a:off x="3099344" y="4227249"/>
                <a:ext cx="1264705" cy="1478394"/>
                <a:chOff x="3089034" y="3408915"/>
                <a:chExt cx="1264705" cy="1478394"/>
              </a:xfrm>
            </p:grpSpPr>
            <p:sp>
              <p:nvSpPr>
                <p:cNvPr id="36" name="Flowchart: Alternate Process 72"/>
                <p:cNvSpPr/>
                <p:nvPr/>
              </p:nvSpPr>
              <p:spPr>
                <a:xfrm>
                  <a:off x="3089034" y="3408915"/>
                  <a:ext cx="1264705" cy="1478394"/>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Land Surface Temperature</a:t>
                  </a:r>
                </a:p>
                <a:p>
                  <a:pPr algn="ctr"/>
                  <a:r>
                    <a:rPr lang="en-US" sz="1050" dirty="0" smtClean="0">
                      <a:solidFill>
                        <a:schemeClr val="accent1">
                          <a:lumMod val="75000"/>
                        </a:schemeClr>
                      </a:solidFill>
                    </a:rPr>
                    <a:t>Degrees C</a:t>
                  </a:r>
                </a:p>
                <a:p>
                  <a:pPr algn="ctr"/>
                  <a:endParaRPr lang="en-US" sz="1050" dirty="0" smtClean="0">
                    <a:solidFill>
                      <a:schemeClr val="accent1">
                        <a:lumMod val="75000"/>
                      </a:schemeClr>
                    </a:solidFill>
                  </a:endParaRPr>
                </a:p>
                <a:p>
                  <a:pPr algn="ctr"/>
                  <a:endParaRPr lang="en-US" sz="1050" dirty="0">
                    <a:solidFill>
                      <a:schemeClr val="accent1">
                        <a:lumMod val="75000"/>
                      </a:schemeClr>
                    </a:solidFill>
                  </a:endParaRPr>
                </a:p>
                <a:p>
                  <a:pPr algn="ctr"/>
                  <a:endParaRPr lang="en-US" sz="1050" dirty="0">
                    <a:solidFill>
                      <a:schemeClr val="accent1">
                        <a:lumMod val="75000"/>
                      </a:schemeClr>
                    </a:solidFill>
                  </a:endParaRPr>
                </a:p>
                <a:p>
                  <a:pPr algn="ctr"/>
                  <a:endParaRPr lang="en-US" sz="1050" dirty="0" smtClean="0">
                    <a:solidFill>
                      <a:schemeClr val="accent1">
                        <a:lumMod val="75000"/>
                      </a:schemeClr>
                    </a:solidFill>
                  </a:endParaRPr>
                </a:p>
                <a:p>
                  <a:pPr algn="ctr"/>
                  <a:endParaRPr lang="en-US" sz="1050" dirty="0">
                    <a:solidFill>
                      <a:schemeClr val="accent1">
                        <a:lumMod val="75000"/>
                      </a:schemeClr>
                    </a:solidFill>
                  </a:endParaRPr>
                </a:p>
              </p:txBody>
            </p:sp>
            <p:pic>
              <p:nvPicPr>
                <p:cNvPr id="1031" name="Picture 7" descr="D:\Klug\Results\flowch\lst_modi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18977" y="4011354"/>
                  <a:ext cx="836423" cy="8281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65"/>
              <p:cNvGrpSpPr/>
              <p:nvPr/>
            </p:nvGrpSpPr>
            <p:grpSpPr>
              <a:xfrm>
                <a:off x="469488" y="5702979"/>
                <a:ext cx="1603697" cy="926260"/>
                <a:chOff x="469488" y="5702979"/>
                <a:chExt cx="1603697" cy="926260"/>
              </a:xfrm>
            </p:grpSpPr>
            <p:sp>
              <p:nvSpPr>
                <p:cNvPr id="5" name="Flowchart: Alternate Process 28"/>
                <p:cNvSpPr/>
                <p:nvPr/>
              </p:nvSpPr>
              <p:spPr>
                <a:xfrm>
                  <a:off x="469488" y="5702979"/>
                  <a:ext cx="1603697" cy="926260"/>
                </a:xfrm>
                <a:prstGeom prst="flowChartAlternateProcess">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accent1">
                          <a:lumMod val="75000"/>
                        </a:schemeClr>
                      </a:solidFill>
                    </a:rPr>
                    <a:t>Aqua/Terra</a:t>
                  </a:r>
                </a:p>
                <a:p>
                  <a:pPr algn="ctr"/>
                  <a:r>
                    <a:rPr lang="en-US" sz="1050" dirty="0" smtClean="0">
                      <a:solidFill>
                        <a:schemeClr val="accent1">
                          <a:lumMod val="75000"/>
                        </a:schemeClr>
                      </a:solidFill>
                    </a:rPr>
                    <a:t>MODIS</a:t>
                  </a:r>
                  <a:endParaRPr lang="en-US" dirty="0" smtClean="0"/>
                </a:p>
                <a:p>
                  <a:pPr algn="ctr"/>
                  <a:endParaRPr lang="en-US" dirty="0"/>
                </a:p>
                <a:p>
                  <a:pPr algn="ctr"/>
                  <a:endParaRPr lang="en-US" dirty="0"/>
                </a:p>
              </p:txBody>
            </p:sp>
            <p:pic>
              <p:nvPicPr>
                <p:cNvPr id="8"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00279" y="6089238"/>
                  <a:ext cx="603336" cy="4526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0140" y="6095649"/>
                  <a:ext cx="723307" cy="4613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0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6161" y="5807372"/>
              <a:ext cx="826977" cy="83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3828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82" y="3299940"/>
            <a:ext cx="319987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0"/>
          </p:nvPr>
        </p:nvSpPr>
        <p:spPr/>
        <p:txBody>
          <a:bodyPr/>
          <a:lstStyle/>
          <a:p>
            <a:r>
              <a:rPr lang="en-US" dirty="0" smtClean="0"/>
              <a:t>Precipitation Data</a:t>
            </a:r>
            <a:endParaRPr lang="en-US" dirty="0"/>
          </a:p>
        </p:txBody>
      </p:sp>
      <p:pic>
        <p:nvPicPr>
          <p:cNvPr id="6" name="Picture 2" descr="D:\Klug\Docs\Rice_Logo.pn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12" name="Text Placeholder 1"/>
          <p:cNvSpPr>
            <a:spLocks noGrp="1"/>
          </p:cNvSpPr>
          <p:nvPr/>
        </p:nvSpPr>
        <p:spPr>
          <a:xfrm>
            <a:off x="545495" y="2125191"/>
            <a:ext cx="3793779" cy="10895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Seasonal precipitation data (wet </a:t>
            </a:r>
            <a:r>
              <a:rPr lang="en-US" dirty="0" smtClean="0"/>
              <a:t>season</a:t>
            </a:r>
            <a:r>
              <a:rPr lang="en-US" dirty="0"/>
              <a:t>)</a:t>
            </a:r>
          </a:p>
          <a:p>
            <a:pPr marL="342900" indent="-342900">
              <a:spcBef>
                <a:spcPts val="200"/>
              </a:spcBef>
              <a:buClr>
                <a:schemeClr val="accent1"/>
              </a:buClr>
              <a:buFont typeface="Webdings" panose="05030102010509060703" pitchFamily="18" charset="2"/>
              <a:buChar char="4"/>
            </a:pPr>
            <a:r>
              <a:rPr lang="en-US" dirty="0"/>
              <a:t>Year 2000 - </a:t>
            </a:r>
            <a:r>
              <a:rPr lang="en-US" dirty="0" smtClean="0"/>
              <a:t>2014</a:t>
            </a:r>
            <a:endParaRPr lang="en-US" dirty="0"/>
          </a:p>
          <a:p>
            <a:pPr>
              <a:spcBef>
                <a:spcPts val="200"/>
              </a:spcBef>
              <a:buClr>
                <a:schemeClr val="accent1"/>
              </a:buClr>
            </a:pPr>
            <a:endParaRPr lang="en-US" dirty="0"/>
          </a:p>
        </p:txBody>
      </p:sp>
      <p:cxnSp>
        <p:nvCxnSpPr>
          <p:cNvPr id="13" name="Straight Connector 4"/>
          <p:cNvCxnSpPr/>
          <p:nvPr/>
        </p:nvCxnSpPr>
        <p:spPr>
          <a:xfrm>
            <a:off x="1341718" y="4071486"/>
            <a:ext cx="2317315" cy="2235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2285" t="1084" r="1690" b="1133"/>
          <a:stretch/>
        </p:blipFill>
        <p:spPr>
          <a:xfrm>
            <a:off x="5223509" y="1543380"/>
            <a:ext cx="2747099" cy="4445147"/>
          </a:xfrm>
          <a:prstGeom prst="rect">
            <a:avLst/>
          </a:prstGeom>
          <a:ln w="12700">
            <a:solidFill>
              <a:schemeClr val="tx1">
                <a:lumMod val="50000"/>
              </a:schemeClr>
            </a:solidFill>
          </a:ln>
        </p:spPr>
      </p:pic>
      <p:sp>
        <p:nvSpPr>
          <p:cNvPr id="11" name="Rectangle 3"/>
          <p:cNvSpPr/>
          <p:nvPr/>
        </p:nvSpPr>
        <p:spPr>
          <a:xfrm>
            <a:off x="5158140" y="647896"/>
            <a:ext cx="2860800" cy="830997"/>
          </a:xfrm>
          <a:prstGeom prst="rect">
            <a:avLst/>
          </a:prstGeom>
        </p:spPr>
        <p:txBody>
          <a:bodyPr wrap="square">
            <a:spAutoFit/>
          </a:bodyPr>
          <a:lstStyle/>
          <a:p>
            <a:pPr algn="ctr"/>
            <a:r>
              <a:rPr lang="en-US" sz="1600" b="1" dirty="0"/>
              <a:t>Precipitation</a:t>
            </a:r>
          </a:p>
          <a:p>
            <a:pPr algn="ctr"/>
            <a:r>
              <a:rPr lang="en-US" sz="1600" b="1" dirty="0"/>
              <a:t>(May-Oct 2014</a:t>
            </a:r>
            <a:r>
              <a:rPr lang="en-US" sz="1600" b="1"/>
              <a:t>) </a:t>
            </a:r>
            <a:endParaRPr lang="en-US" sz="1600" b="1" dirty="0"/>
          </a:p>
          <a:p>
            <a:pPr algn="ctr"/>
            <a:r>
              <a:rPr lang="en-US" sz="1600" b="1"/>
              <a:t>in mm/wet </a:t>
            </a:r>
            <a:r>
              <a:rPr lang="en-US" sz="1600" b="1" smtClean="0"/>
              <a:t>season</a:t>
            </a:r>
            <a:endParaRPr lang="en-US" sz="1600" b="1" dirty="0"/>
          </a:p>
        </p:txBody>
      </p:sp>
      <p:pic>
        <p:nvPicPr>
          <p:cNvPr id="14"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6004" y="2928867"/>
            <a:ext cx="857370" cy="1000265"/>
          </a:xfrm>
          <a:prstGeom prst="rect">
            <a:avLst/>
          </a:prstGeom>
        </p:spPr>
      </p:pic>
    </p:spTree>
    <p:extLst>
      <p:ext uri="{BB962C8B-B14F-4D97-AF65-F5344CB8AC3E}">
        <p14:creationId xmlns:p14="http://schemas.microsoft.com/office/powerpoint/2010/main" val="9513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Klug\Deliverables\Presentation\Content\Maps\SDC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4" t="1252" r="2360" b="1208"/>
          <a:stretch/>
        </p:blipFill>
        <p:spPr bwMode="auto">
          <a:xfrm>
            <a:off x="5153411" y="1065877"/>
            <a:ext cx="2510636" cy="4034678"/>
          </a:xfrm>
          <a:prstGeom prst="rect">
            <a:avLst/>
          </a:prstGeom>
          <a:noFill/>
          <a:ln w="1270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109" y="3279150"/>
            <a:ext cx="3553860" cy="304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0"/>
          </p:nvPr>
        </p:nvSpPr>
        <p:spPr>
          <a:xfrm>
            <a:off x="548639" y="439120"/>
            <a:ext cx="4339449" cy="1325880"/>
          </a:xfrm>
        </p:spPr>
        <p:txBody>
          <a:bodyPr>
            <a:noAutofit/>
          </a:bodyPr>
          <a:lstStyle/>
          <a:p>
            <a:r>
              <a:rPr lang="en-US" dirty="0" smtClean="0"/>
              <a:t>Scaled Drought Condition Index</a:t>
            </a:r>
            <a:endParaRPr lang="en-US" dirty="0"/>
          </a:p>
        </p:txBody>
      </p:sp>
      <p:pic>
        <p:nvPicPr>
          <p:cNvPr id="6" name="Picture 2" descr="D:\Klug\Docs\Rice_Logo.pn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hotocopy trans="80000" detail="10"/>
                    </a14:imgEffect>
                  </a14:imgLayer>
                </a14:imgProps>
              </a:ext>
              <a:ext uri="{28A0092B-C50C-407E-A947-70E740481C1C}">
                <a14:useLocalDpi xmlns:a14="http://schemas.microsoft.com/office/drawing/2010/main" val="0"/>
              </a:ext>
            </a:extLst>
          </a:blip>
          <a:srcRect/>
          <a:stretch>
            <a:fillRect/>
          </a:stretch>
        </p:blipFill>
        <p:spPr bwMode="auto">
          <a:xfrm>
            <a:off x="8089556" y="5834937"/>
            <a:ext cx="1054443" cy="963551"/>
          </a:xfrm>
          <a:prstGeom prst="rect">
            <a:avLst/>
          </a:prstGeom>
          <a:noFill/>
          <a:effectLst>
            <a:outerShdw blurRad="25400" dist="50800" dir="792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10" name="Text Placeholder 1"/>
          <p:cNvSpPr>
            <a:spLocks noGrp="1"/>
          </p:cNvSpPr>
          <p:nvPr/>
        </p:nvSpPr>
        <p:spPr>
          <a:xfrm>
            <a:off x="467884" y="2013280"/>
            <a:ext cx="4162780" cy="1103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SDCI calculated from NDVI, land surface temperature, and precipitation data</a:t>
            </a:r>
            <a:endParaRPr lang="en-US" sz="2400" dirty="0"/>
          </a:p>
        </p:txBody>
      </p:sp>
      <p:cxnSp>
        <p:nvCxnSpPr>
          <p:cNvPr id="7" name="Straight Connector 3"/>
          <p:cNvCxnSpPr/>
          <p:nvPr/>
        </p:nvCxnSpPr>
        <p:spPr>
          <a:xfrm>
            <a:off x="939453" y="4096011"/>
            <a:ext cx="26304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1"/>
          <p:cNvSpPr txBox="1"/>
          <p:nvPr/>
        </p:nvSpPr>
        <p:spPr>
          <a:xfrm>
            <a:off x="4133953" y="5336438"/>
            <a:ext cx="4480566" cy="369332"/>
          </a:xfrm>
          <a:prstGeom prst="rect">
            <a:avLst/>
          </a:prstGeom>
          <a:noFill/>
          <a:ln w="12700">
            <a:solidFill>
              <a:srgbClr val="00B050"/>
            </a:solidFill>
          </a:ln>
        </p:spPr>
        <p:txBody>
          <a:bodyPr wrap="square" rtlCol="0">
            <a:spAutoFit/>
          </a:bodyPr>
          <a:lstStyle/>
          <a:p>
            <a:r>
              <a:rPr lang="en-US" dirty="0"/>
              <a:t>Seasonal SDCI = </a:t>
            </a:r>
            <a:r>
              <a:rPr lang="en-US" dirty="0" err="1"/>
              <a:t>avg</a:t>
            </a:r>
            <a:r>
              <a:rPr lang="en-US" dirty="0"/>
              <a:t> (</a:t>
            </a:r>
            <a:r>
              <a:rPr lang="en-US"/>
              <a:t>6 monthly </a:t>
            </a:r>
            <a:r>
              <a:rPr lang="en-US" smtClean="0"/>
              <a:t>SDCI</a:t>
            </a:r>
            <a:r>
              <a:rPr lang="en-US" dirty="0"/>
              <a:t>)</a:t>
            </a:r>
          </a:p>
        </p:txBody>
      </p:sp>
      <p:sp>
        <p:nvSpPr>
          <p:cNvPr id="11" name="TextBox 7"/>
          <p:cNvSpPr txBox="1"/>
          <p:nvPr/>
        </p:nvSpPr>
        <p:spPr>
          <a:xfrm>
            <a:off x="4970114" y="727323"/>
            <a:ext cx="2890206" cy="338554"/>
          </a:xfrm>
          <a:prstGeom prst="rect">
            <a:avLst/>
          </a:prstGeom>
          <a:noFill/>
        </p:spPr>
        <p:txBody>
          <a:bodyPr wrap="square" rtlCol="0">
            <a:spAutoFit/>
          </a:bodyPr>
          <a:lstStyle/>
          <a:p>
            <a:pPr algn="ctr"/>
            <a:r>
              <a:rPr lang="en-US" sz="1600" b="1" dirty="0"/>
              <a:t>SDCI </a:t>
            </a:r>
            <a:r>
              <a:rPr lang="en-US" sz="1600" b="1" dirty="0" smtClean="0"/>
              <a:t>(</a:t>
            </a:r>
            <a:r>
              <a:rPr lang="en-US" sz="1600" b="1" dirty="0"/>
              <a:t>September 2014)</a:t>
            </a:r>
            <a:endParaRPr lang="en-US" sz="1200" dirty="0"/>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1549" y="2412607"/>
            <a:ext cx="11906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83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0_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9_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8_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8072</TotalTime>
  <Words>2462</Words>
  <Application>Microsoft Office PowerPoint</Application>
  <PresentationFormat>On-screen Show (4:3)</PresentationFormat>
  <Paragraphs>332</Paragraphs>
  <Slides>18</Slides>
  <Notes>18</Notes>
  <HiddenSlides>0</HiddenSlides>
  <MMClips>0</MMClips>
  <ScaleCrop>false</ScaleCrop>
  <HeadingPairs>
    <vt:vector size="4" baseType="variant">
      <vt:variant>
        <vt:lpstr>Theme</vt:lpstr>
      </vt:variant>
      <vt:variant>
        <vt:i4>8</vt:i4>
      </vt:variant>
      <vt:variant>
        <vt:lpstr>Slide Titles</vt:lpstr>
      </vt:variant>
      <vt:variant>
        <vt:i4>18</vt:i4>
      </vt:variant>
    </vt:vector>
  </HeadingPairs>
  <TitlesOfParts>
    <vt:vector size="26" baseType="lpstr">
      <vt:lpstr>10_Office Theme</vt:lpstr>
      <vt:lpstr>12_Office Theme</vt:lpstr>
      <vt:lpstr>7_Office Theme</vt:lpstr>
      <vt:lpstr>6_Office Theme</vt:lpstr>
      <vt:lpstr>9_Office Theme</vt:lpstr>
      <vt:lpstr>11_Office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Timothy Klug</cp:lastModifiedBy>
  <cp:revision>596</cp:revision>
  <cp:lastPrinted>2015-07-27T16:34:34Z</cp:lastPrinted>
  <dcterms:created xsi:type="dcterms:W3CDTF">2015-05-18T13:26:09Z</dcterms:created>
  <dcterms:modified xsi:type="dcterms:W3CDTF">2015-08-06T15:08:31Z</dcterms:modified>
</cp:coreProperties>
</file>