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77" r:id="rId3"/>
    <p:sldId id="258" r:id="rId4"/>
    <p:sldId id="260" r:id="rId5"/>
    <p:sldId id="259" r:id="rId6"/>
    <p:sldId id="271" r:id="rId7"/>
    <p:sldId id="261" r:id="rId8"/>
    <p:sldId id="275" r:id="rId9"/>
    <p:sldId id="263" r:id="rId10"/>
    <p:sldId id="262" r:id="rId11"/>
    <p:sldId id="269" r:id="rId12"/>
    <p:sldId id="264" r:id="rId13"/>
    <p:sldId id="311" r:id="rId14"/>
    <p:sldId id="274" r:id="rId15"/>
    <p:sldId id="276" r:id="rId16"/>
    <p:sldId id="267" r:id="rId17"/>
    <p:sldId id="265" r:id="rId18"/>
    <p:sldId id="278" r:id="rId19"/>
    <p:sldId id="281" r:id="rId20"/>
    <p:sldId id="282" r:id="rId21"/>
    <p:sldId id="283" r:id="rId22"/>
    <p:sldId id="284" r:id="rId23"/>
    <p:sldId id="285" r:id="rId24"/>
    <p:sldId id="286" r:id="rId25"/>
    <p:sldId id="287" r:id="rId26"/>
    <p:sldId id="289" r:id="rId27"/>
    <p:sldId id="290" r:id="rId28"/>
    <p:sldId id="291" r:id="rId29"/>
    <p:sldId id="293" r:id="rId30"/>
    <p:sldId id="294" r:id="rId31"/>
    <p:sldId id="295" r:id="rId32"/>
    <p:sldId id="297" r:id="rId33"/>
    <p:sldId id="298" r:id="rId34"/>
    <p:sldId id="307"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84" d="100"/>
          <a:sy n="84" d="100"/>
        </p:scale>
        <p:origin x="538"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smtClean="0">
              <a:latin typeface="Century Gothic" charset="0"/>
              <a:ea typeface="Century Gothic" charset="0"/>
              <a:cs typeface="Century Gothic" charset="0"/>
            </a:rPr>
            <a:t>Attitude</a:t>
          </a:r>
        </a:p>
        <a:p>
          <a:r>
            <a:rPr lang="en-US" i="1"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smtClean="0">
              <a:latin typeface="Century Gothic" charset="0"/>
              <a:ea typeface="Century Gothic" charset="0"/>
              <a:cs typeface="Century Gothic" charset="0"/>
            </a:rPr>
            <a:t>Information Gathering</a:t>
          </a:r>
        </a:p>
        <a:p>
          <a:r>
            <a:rPr lang="en-US" i="1"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smtClean="0">
              <a:latin typeface="Century Gothic" charset="0"/>
              <a:ea typeface="Century Gothic" charset="0"/>
              <a:cs typeface="Century Gothic" charset="0"/>
            </a:rPr>
            <a:t>Decision-Making</a:t>
          </a:r>
        </a:p>
        <a:p>
          <a:r>
            <a:rPr lang="en-US" i="1"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smtClean="0">
              <a:latin typeface="Century Gothic" charset="0"/>
              <a:ea typeface="Century Gothic" charset="0"/>
              <a:cs typeface="Century Gothic" charset="0"/>
            </a:rPr>
            <a:t>Lifestyle</a:t>
          </a:r>
        </a:p>
        <a:p>
          <a:r>
            <a:rPr lang="en-US" i="1"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t>
        <a:bodyPr/>
        <a:lstStyle/>
        <a:p>
          <a:endParaRPr lang="en-US"/>
        </a:p>
      </dgm:t>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t>
        <a:bodyPr/>
        <a:lstStyle/>
        <a:p>
          <a:endParaRPr lang="en-US"/>
        </a:p>
      </dgm:t>
    </dgm:pt>
    <dgm:pt modelId="{64F0D39E-53D5-497B-8DFE-0A8972731E6F}" type="pres">
      <dgm:prSet presAssocID="{A8C4C20C-14C9-4A31-A2C3-538BAEB5B10F}" presName="theInnerList" presStyleCnt="0"/>
      <dgm:spPr/>
      <dgm:t>
        <a:bodyPr/>
        <a:lstStyle/>
        <a:p>
          <a:endParaRPr lang="en-US"/>
        </a:p>
      </dgm:t>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t>
        <a:bodyPr/>
        <a:lstStyle/>
        <a:p>
          <a:endParaRPr lang="en-US"/>
        </a:p>
      </dgm:t>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t>
        <a:bodyPr/>
        <a:lstStyle/>
        <a:p>
          <a:endParaRPr lang="en-US"/>
        </a:p>
      </dgm:t>
    </dgm:pt>
    <dgm:pt modelId="{9A3132AE-63D7-43CD-A3FC-A45B5ECEF8B0}" type="pres">
      <dgm:prSet presAssocID="{C860E886-A7FC-4BA8-BBCA-85272BEB4B08}" presName="compNode" presStyleCnt="0"/>
      <dgm:spPr/>
      <dgm:t>
        <a:bodyPr/>
        <a:lstStyle/>
        <a:p>
          <a:endParaRPr lang="en-US"/>
        </a:p>
      </dgm:t>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t>
        <a:bodyPr/>
        <a:lstStyle/>
        <a:p>
          <a:endParaRPr lang="en-US"/>
        </a:p>
      </dgm:t>
    </dgm:pt>
    <dgm:pt modelId="{E6BAAAB5-5CDB-4FA5-B51E-C0EF387470E2}" type="pres">
      <dgm:prSet presAssocID="{C860E886-A7FC-4BA8-BBCA-85272BEB4B08}" presName="theInnerList" presStyleCnt="0"/>
      <dgm:spPr/>
      <dgm:t>
        <a:bodyPr/>
        <a:lstStyle/>
        <a:p>
          <a:endParaRPr lang="en-US"/>
        </a:p>
      </dgm:t>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t>
        <a:bodyPr/>
        <a:lstStyle/>
        <a:p>
          <a:endParaRPr lang="en-US"/>
        </a:p>
      </dgm:t>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t>
        <a:bodyPr/>
        <a:lstStyle/>
        <a:p>
          <a:endParaRPr lang="en-US"/>
        </a:p>
      </dgm:t>
    </dgm:pt>
    <dgm:pt modelId="{60FB62CE-EAED-47EC-852E-74ACBBD149D9}" type="pres">
      <dgm:prSet presAssocID="{00EA935B-0E3B-476E-9A60-0500CF222D9C}" presName="compNode" presStyleCnt="0"/>
      <dgm:spPr/>
      <dgm:t>
        <a:bodyPr/>
        <a:lstStyle/>
        <a:p>
          <a:endParaRPr lang="en-US"/>
        </a:p>
      </dgm:t>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t>
        <a:bodyPr/>
        <a:lstStyle/>
        <a:p>
          <a:endParaRPr lang="en-US"/>
        </a:p>
      </dgm:t>
    </dgm:pt>
    <dgm:pt modelId="{81181431-0D85-433E-9A3E-473E970D9199}" type="pres">
      <dgm:prSet presAssocID="{00EA935B-0E3B-476E-9A60-0500CF222D9C}" presName="theInnerList" presStyleCnt="0"/>
      <dgm:spPr/>
      <dgm:t>
        <a:bodyPr/>
        <a:lstStyle/>
        <a:p>
          <a:endParaRPr lang="en-US"/>
        </a:p>
      </dgm:t>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t>
        <a:bodyPr/>
        <a:lstStyle/>
        <a:p>
          <a:endParaRPr lang="en-US"/>
        </a:p>
      </dgm:t>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t>
        <a:bodyPr/>
        <a:lstStyle/>
        <a:p>
          <a:endParaRPr lang="en-US"/>
        </a:p>
      </dgm:t>
    </dgm:pt>
    <dgm:pt modelId="{F36605C6-F8C3-4190-95EE-7A1775266FED}" type="pres">
      <dgm:prSet presAssocID="{3E3184C9-B6D2-4299-A1EC-D345216F3F15}" presName="compNode" presStyleCnt="0"/>
      <dgm:spPr/>
      <dgm:t>
        <a:bodyPr/>
        <a:lstStyle/>
        <a:p>
          <a:endParaRPr lang="en-US"/>
        </a:p>
      </dgm:t>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t>
        <a:bodyPr/>
        <a:lstStyle/>
        <a:p>
          <a:endParaRPr lang="en-US"/>
        </a:p>
      </dgm:t>
    </dgm:pt>
    <dgm:pt modelId="{BBEC138A-6575-48F8-9D8D-5429B5267FC2}" type="pres">
      <dgm:prSet presAssocID="{3E3184C9-B6D2-4299-A1EC-D345216F3F15}" presName="theInnerList" presStyleCnt="0"/>
      <dgm:spPr/>
      <dgm:t>
        <a:bodyPr/>
        <a:lstStyle/>
        <a:p>
          <a:endParaRPr lang="en-US"/>
        </a:p>
      </dgm:t>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t>
        <a:bodyPr/>
        <a:lstStyle/>
        <a:p>
          <a:endParaRPr lang="en-US"/>
        </a:p>
      </dgm:t>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6/2/2019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6/2/2019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6/2/2019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6/2/2019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typefinder.com/view/types"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a:t>
            </a:r>
            <a:r>
              <a:rPr lang="en-US" sz="3200" dirty="0" smtClean="0">
                <a:solidFill>
                  <a:srgbClr val="EF282F"/>
                </a:solidFill>
              </a:rPr>
              <a:t>Summer</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9. </a:t>
            </a:r>
            <a:r>
              <a:rPr lang="en-US" sz="3600" dirty="0" smtClean="0">
                <a:solidFill>
                  <a:srgbClr val="0061AA"/>
                </a:solidFill>
              </a:rPr>
              <a:t>Personalities</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NASA’s 4D System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smtClean="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Innate Deciding Preference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Information Preference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Review &amp; Discussion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smtClean="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smtClean="0">
                <a:solidFill>
                  <a:srgbClr val="00B050"/>
                </a:solidFill>
                <a:effectLst>
                  <a:outerShdw blurRad="38100" dist="38100" dir="2700000" algn="tl">
                    <a:srgbClr val="000000">
                      <a:alpha val="43137"/>
                    </a:srgbClr>
                  </a:outerShdw>
                </a:effectLst>
              </a:rPr>
              <a:t>Green: “Cultivating” People Builder</a:t>
            </a:r>
            <a:r>
              <a:rPr lang="en-US" sz="4300" dirty="0" smtClean="0">
                <a:solidFill>
                  <a:srgbClr val="00B050"/>
                </a:solidFill>
              </a:rPr>
              <a:t>s</a:t>
            </a:r>
            <a:endParaRPr lang="en-US" sz="4300" dirty="0">
              <a:solidFill>
                <a:srgbClr val="00B050"/>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smtClean="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smtClean="0">
                <a:solidFill>
                  <a:schemeClr val="tx1">
                    <a:lumMod val="75000"/>
                    <a:lumOff val="25000"/>
                  </a:schemeClr>
                </a:solidFill>
                <a:latin typeface="Century Gothic" charset="0"/>
                <a:ea typeface="Century Gothic" charset="0"/>
                <a:cs typeface="Century Gothic" charset="0"/>
              </a:rPr>
              <a:t>- Jerry Garcia</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FFFF00"/>
                </a:solidFill>
                <a:effectLst>
                  <a:outerShdw blurRad="38100" dist="38100" dir="2700000" algn="tl">
                    <a:srgbClr val="000000">
                      <a:alpha val="43137"/>
                    </a:srgbClr>
                  </a:outerShdw>
                </a:effectLst>
              </a:rPr>
              <a:t>Yellow: “Including” Team Builders</a:t>
            </a:r>
            <a:endParaRPr lang="en-US"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chemeClr val="accent2"/>
                </a:solidFill>
                <a:effectLst>
                  <a:outerShdw blurRad="38100" dist="38100" dir="2700000" algn="tl">
                    <a:srgbClr val="000000">
                      <a:alpha val="43137"/>
                    </a:srgbClr>
                  </a:outerShdw>
                </a:effectLst>
              </a:rPr>
              <a:t>Orange: “Directing” System Builders</a:t>
            </a:r>
            <a:endParaRPr lang="en-US" dirty="0">
              <a:solidFill>
                <a:schemeClr val="accent2"/>
              </a:solidFill>
              <a:effectLst>
                <a:outerShdw blurRad="38100" dist="38100" dir="2700000" algn="tl">
                  <a:srgbClr val="000000">
                    <a:alpha val="43137"/>
                  </a:srgbClr>
                </a:outerShdw>
              </a:effectLst>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a:t>
            </a:r>
            <a:r>
              <a:rPr lang="en-US" sz="1800" dirty="0" smtClean="0"/>
              <a:t>problems</a:t>
            </a:r>
            <a:endParaRPr lang="en-US" sz="1800" dirty="0"/>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
            </a:r>
            <a:r>
              <a:rPr lang="en-US" sz="1800" dirty="0" smtClean="0"/>
              <a:t>attention</a:t>
            </a:r>
            <a:endParaRPr lang="en-US" sz="1800" dirty="0"/>
          </a:p>
          <a:p>
            <a:pPr marL="285750" indent="-285750">
              <a:spcBef>
                <a:spcPts val="0"/>
              </a:spcBef>
              <a:spcAft>
                <a:spcPts val="12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ENTJ: The Field Marshall</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INTJ: The Mastermind</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Personality Typing? Why?</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smtClean="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a:t>
            </a:r>
            <a:r>
              <a:rPr lang="en-US" sz="1600" dirty="0" smtClean="0">
                <a:solidFill>
                  <a:srgbClr val="0061AA"/>
                </a:solidFill>
              </a:rPr>
              <a:t>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a:t>
            </a:r>
            <a:r>
              <a:rPr lang="en-US" sz="1600" dirty="0" smtClean="0">
                <a:solidFill>
                  <a:srgbClr val="0061AA"/>
                </a:solidFill>
              </a:rPr>
              <a:t>language</a:t>
            </a:r>
            <a:r>
              <a:rPr lang="en-US" sz="1600" dirty="0">
                <a:solidFill>
                  <a:srgbClr val="0061AA"/>
                </a:solidFill>
              </a:rPr>
              <a:t>: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smtClean="0"/>
              <a:t>Benefits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smtClean="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ESTJ: The Supervisor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ISTJ: The Inspector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ENFJ: The Teacher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INFJ: The Counselor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INFP: The Healer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ENFP: The Champion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ENTP: The Inventor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INTP: The Architect</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ISTP: The Operator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ESTP: The Promoter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smtClean="0"/>
          </a:p>
          <a:p>
            <a:pPr>
              <a:spcBef>
                <a:spcPts val="0"/>
              </a:spcBef>
              <a:spcAft>
                <a:spcPts val="1800"/>
              </a:spcAft>
              <a:buClr>
                <a:srgbClr val="EF282F"/>
              </a:buClr>
            </a:pPr>
            <a:r>
              <a:rPr lang="en-US" sz="1800" b="1" dirty="0" smtClean="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a:t>
            </a:r>
            <a:r>
              <a:rPr lang="en-US" sz="1800" dirty="0" smtClean="0"/>
              <a:t>of </a:t>
            </a:r>
            <a:r>
              <a:rPr lang="en-US" sz="1800" dirty="0"/>
              <a:t>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Two Approaches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smtClean="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a:t>
            </a:r>
            <a:r>
              <a:rPr lang="en-US" sz="1800" dirty="0" smtClean="0"/>
              <a:t>selection</a:t>
            </a:r>
            <a:endParaRPr lang="en-US" sz="1800"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ISFJ: The Protector </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r>
              <a:rPr lang="en-US" sz="1500" dirty="0" smtClean="0">
                <a:solidFill>
                  <a:schemeClr val="tx1">
                    <a:lumMod val="75000"/>
                    <a:lumOff val="25000"/>
                  </a:schemeClr>
                </a:solidFill>
                <a:latin typeface="Century Gothic" charset="0"/>
                <a:ea typeface="Century Gothic" charset="0"/>
                <a:cs typeface="Century Gothic" charset="0"/>
              </a:rPr>
              <a:t>George </a:t>
            </a:r>
            <a:r>
              <a:rPr lang="en-US" sz="1500" dirty="0">
                <a:solidFill>
                  <a:schemeClr val="tx1">
                    <a:lumMod val="75000"/>
                    <a:lumOff val="25000"/>
                  </a:schemeClr>
                </a:solidFill>
                <a:latin typeface="Century Gothic" charset="0"/>
                <a:ea typeface="Century Gothic" charset="0"/>
                <a:cs typeface="Century Gothic" charset="0"/>
              </a:rPr>
              <a:t>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ESFJ: The Provider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ISFP: The Composer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ESFP: The Performer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References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smtClean="0">
                <a:hlinkClick r:id="rId3"/>
              </a:rPr>
              <a:t>www.typefinder.com/view/types</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smtClean="0">
                <a:hlinkClick r:id="rId4"/>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smtClean="0">
                <a:hlinkClick r:id="rId5"/>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smtClean="0">
                <a:hlinkClick r:id="rId6"/>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t>http://www.4-dsystems.com/ </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a:t>
            </a:r>
            <a:r>
              <a:rPr lang="en-US" sz="1800" dirty="0" smtClean="0">
                <a:hlinkClick r:id="rId7"/>
              </a:rPr>
              <a:t>faculty.winthrop.edu/olsena/CSCI475/How%20Nasa%20Builds%20Teams%20%204D%20system.pdf</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solidFill>
                  <a:schemeClr val="tx1">
                    <a:lumMod val="75000"/>
                    <a:lumOff val="25000"/>
                  </a:schemeClr>
                </a:solidFill>
              </a:rPr>
              <a:t>Teamwork makes dream work!</a:t>
            </a:r>
            <a:endParaRPr lang="en-US" sz="2800" dirty="0">
              <a:solidFill>
                <a:schemeClr val="tx1">
                  <a:lumMod val="75000"/>
                  <a:lumOff val="25000"/>
                </a:schemeClr>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Myers Briggs Type Indicator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smtClean="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Extroversion vs. Introversion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smtClean="0"/>
              <a:t>Introversion </a:t>
            </a:r>
            <a:r>
              <a:rPr lang="en-US" sz="1800" dirty="0"/>
              <a:t>(I):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t>
            </a:r>
            <a:r>
              <a:rPr lang="en-US" sz="1800" dirty="0" smtClean="0"/>
              <a:t>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Sensing vs. Intuition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smtClean="0"/>
              <a:t>Intuition </a:t>
            </a:r>
            <a:r>
              <a:rPr lang="en-US" sz="1800" dirty="0"/>
              <a:t>(N):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Thinking vs. Feeling</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Feeling </a:t>
            </a:r>
            <a:r>
              <a:rPr lang="en-US" sz="1800" dirty="0"/>
              <a:t>(F):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Perceiving vs. Judging</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16 Types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smtClean="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5107</Words>
  <Application>Microsoft Office PowerPoint</Application>
  <PresentationFormat>Widescreen</PresentationFormat>
  <Paragraphs>525</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42</cp:revision>
  <dcterms:created xsi:type="dcterms:W3CDTF">2019-01-24T15:36:39Z</dcterms:created>
  <dcterms:modified xsi:type="dcterms:W3CDTF">2019-06-02T23:59:21Z</dcterms:modified>
</cp:coreProperties>
</file>