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76" userDrawn="1">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AD0"/>
    <a:srgbClr val="CCCCCC"/>
    <a:srgbClr val="4B76CA"/>
    <a:srgbClr val="E97844"/>
    <a:srgbClr val="2559A8"/>
    <a:srgbClr val="964135"/>
    <a:srgbClr val="EBA34C"/>
    <a:srgbClr val="7DB961"/>
    <a:srgbClr val="238754"/>
    <a:srgbClr val="7DB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4660"/>
  </p:normalViewPr>
  <p:slideViewPr>
    <p:cSldViewPr snapToGrid="0">
      <p:cViewPr>
        <p:scale>
          <a:sx n="48" d="100"/>
          <a:sy n="48" d="100"/>
        </p:scale>
        <p:origin x="36" y="-1314"/>
      </p:cViewPr>
      <p:guideLst>
        <p:guide orient="horz" pos="10176"/>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FED15-B870-AC4E-AF71-7CB0834B684C}" type="datetimeFigureOut">
              <a:rPr lang="en-US" smtClean="0"/>
              <a:t>12/11/2019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C9E2E-9D5A-6944-BF2D-58ED7CE933C5}" type="slidenum">
              <a:rPr lang="en-US" smtClean="0"/>
              <a:t>‹#›</a:t>
            </a:fld>
            <a:endParaRPr lang="en-US"/>
          </a:p>
        </p:txBody>
      </p:sp>
    </p:spTree>
    <p:extLst>
      <p:ext uri="{BB962C8B-B14F-4D97-AF65-F5344CB8AC3E}">
        <p14:creationId xmlns:p14="http://schemas.microsoft.com/office/powerpoint/2010/main" val="260186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55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559A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24112"/>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12/11/2019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1069">
            <a:extLst>
              <a:ext uri="{FF2B5EF4-FFF2-40B4-BE49-F238E27FC236}">
                <a16:creationId xmlns:a16="http://schemas.microsoft.com/office/drawing/2014/main" id="{0B9617B0-F6E8-6D4A-8452-FB72035012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5" t="14894" r="43503" b="56017"/>
          <a:stretch/>
        </p:blipFill>
        <p:spPr>
          <a:xfrm>
            <a:off x="945259" y="11760804"/>
            <a:ext cx="4223637" cy="2925871"/>
          </a:xfrm>
          <a:prstGeom prst="rect">
            <a:avLst/>
          </a:prstGeom>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559A8"/>
                </a:solidFill>
              </a:rPr>
              <a:t>Louisville </a:t>
            </a:r>
            <a:r>
              <a:rPr lang="en-US" sz="10000" dirty="0">
                <a:solidFill>
                  <a:srgbClr val="2559A8"/>
                </a:solidFill>
              </a:rPr>
              <a:t>Urban Development</a:t>
            </a:r>
          </a:p>
        </p:txBody>
      </p:sp>
      <p:sp>
        <p:nvSpPr>
          <p:cNvPr id="15" name="TextBox 14"/>
          <p:cNvSpPr txBox="1"/>
          <p:nvPr/>
        </p:nvSpPr>
        <p:spPr>
          <a:xfrm>
            <a:off x="878674" y="4484915"/>
            <a:ext cx="2475358"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Abstract</a:t>
            </a:r>
          </a:p>
        </p:txBody>
      </p:sp>
      <p:grpSp>
        <p:nvGrpSpPr>
          <p:cNvPr id="28" name="Group 27">
            <a:extLst>
              <a:ext uri="{FF2B5EF4-FFF2-40B4-BE49-F238E27FC236}">
                <a16:creationId xmlns:a16="http://schemas.microsoft.com/office/drawing/2014/main" id="{65747EAE-33C1-4F46-909D-91AA6DDD15E7}"/>
              </a:ext>
            </a:extLst>
          </p:cNvPr>
          <p:cNvGrpSpPr/>
          <p:nvPr/>
        </p:nvGrpSpPr>
        <p:grpSpPr>
          <a:xfrm>
            <a:off x="12741685" y="4505768"/>
            <a:ext cx="11465725" cy="4521329"/>
            <a:chOff x="878674" y="11184454"/>
            <a:chExt cx="11465725" cy="4314371"/>
          </a:xfrm>
        </p:grpSpPr>
        <p:sp>
          <p:nvSpPr>
            <p:cNvPr id="14" name="Text Placeholder 16"/>
            <p:cNvSpPr txBox="1">
              <a:spLocks/>
            </p:cNvSpPr>
            <p:nvPr/>
          </p:nvSpPr>
          <p:spPr>
            <a:xfrm>
              <a:off x="914399" y="12035716"/>
              <a:ext cx="11430000" cy="346310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800" b="1" dirty="0">
                  <a:solidFill>
                    <a:srgbClr val="2559A8"/>
                  </a:solidFill>
                  <a:latin typeface="Garamond" panose="02020404030301010803" pitchFamily="18" charset="0"/>
                </a:rPr>
                <a:t>Create</a:t>
              </a:r>
              <a:r>
                <a:rPr lang="en-US" sz="2800" dirty="0">
                  <a:solidFill>
                    <a:schemeClr val="tx1">
                      <a:lumMod val="75000"/>
                      <a:lumOff val="25000"/>
                    </a:schemeClr>
                  </a:solidFill>
                  <a:latin typeface="Garamond" panose="02020404030301010803" pitchFamily="18" charset="0"/>
                </a:rPr>
                <a:t> a replicable method for calculating greenness and land surface temperature metrics</a:t>
              </a:r>
            </a:p>
            <a:p>
              <a:pPr>
                <a:lnSpc>
                  <a:spcPct val="100000"/>
                </a:lnSpc>
                <a:spcBef>
                  <a:spcPts val="0"/>
                </a:spcBef>
                <a:spcAft>
                  <a:spcPts val="600"/>
                </a:spcAft>
                <a:buClr>
                  <a:srgbClr val="2559A8"/>
                </a:buClr>
              </a:pPr>
              <a:r>
                <a:rPr lang="en-US" sz="2800" b="1" dirty="0">
                  <a:solidFill>
                    <a:srgbClr val="2559A8"/>
                  </a:solidFill>
                  <a:latin typeface="Garamond" panose="02020404030301010803" pitchFamily="18" charset="0"/>
                </a:rPr>
                <a:t>Highlight </a:t>
              </a:r>
              <a:r>
                <a:rPr lang="en-US" sz="2800" dirty="0">
                  <a:solidFill>
                    <a:schemeClr val="tx1">
                      <a:lumMod val="75000"/>
                      <a:lumOff val="25000"/>
                    </a:schemeClr>
                  </a:solidFill>
                  <a:latin typeface="Garamond" panose="02020404030301010803" pitchFamily="18" charset="0"/>
                </a:rPr>
                <a:t>areas that would benefit from revegetation and heat mitigation initiatives</a:t>
              </a:r>
            </a:p>
            <a:p>
              <a:pPr>
                <a:lnSpc>
                  <a:spcPct val="100000"/>
                </a:lnSpc>
                <a:spcBef>
                  <a:spcPts val="0"/>
                </a:spcBef>
                <a:spcAft>
                  <a:spcPts val="600"/>
                </a:spcAft>
                <a:buClr>
                  <a:srgbClr val="2559A8"/>
                </a:buClr>
              </a:pPr>
              <a:r>
                <a:rPr lang="en-US" sz="2800" b="1" dirty="0">
                  <a:solidFill>
                    <a:srgbClr val="2559A8"/>
                  </a:solidFill>
                  <a:latin typeface="Garamond" panose="02020404030301010803" pitchFamily="18" charset="0"/>
                </a:rPr>
                <a:t>Support</a:t>
              </a:r>
              <a:r>
                <a:rPr lang="en-US" sz="2800" dirty="0">
                  <a:solidFill>
                    <a:schemeClr val="tx1">
                      <a:lumMod val="75000"/>
                      <a:lumOff val="25000"/>
                    </a:schemeClr>
                  </a:solidFill>
                  <a:latin typeface="Garamond" panose="02020404030301010803" pitchFamily="18" charset="0"/>
                </a:rPr>
                <a:t> enhanced decision-making and urban planning at the city level</a:t>
              </a:r>
            </a:p>
          </p:txBody>
        </p:sp>
        <p:sp>
          <p:nvSpPr>
            <p:cNvPr id="16" name="TextBox 15"/>
            <p:cNvSpPr txBox="1"/>
            <p:nvPr/>
          </p:nvSpPr>
          <p:spPr>
            <a:xfrm>
              <a:off x="878674" y="11184454"/>
              <a:ext cx="312777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Objectives</a:t>
              </a:r>
            </a:p>
          </p:txBody>
        </p:sp>
      </p:grpSp>
      <p:sp>
        <p:nvSpPr>
          <p:cNvPr id="18" name="TextBox 17"/>
          <p:cNvSpPr txBox="1"/>
          <p:nvPr/>
        </p:nvSpPr>
        <p:spPr>
          <a:xfrm>
            <a:off x="878674" y="10983727"/>
            <a:ext cx="3172663"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Study Area</a:t>
            </a:r>
          </a:p>
        </p:txBody>
      </p:sp>
      <p:sp>
        <p:nvSpPr>
          <p:cNvPr id="19" name="TextBox 18"/>
          <p:cNvSpPr txBox="1"/>
          <p:nvPr/>
        </p:nvSpPr>
        <p:spPr>
          <a:xfrm>
            <a:off x="12777410" y="8468142"/>
            <a:ext cx="963436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Earth Observations &amp; Methodology</a:t>
            </a:r>
          </a:p>
        </p:txBody>
      </p:sp>
      <p:sp>
        <p:nvSpPr>
          <p:cNvPr id="20" name="TextBox 19"/>
          <p:cNvSpPr txBox="1"/>
          <p:nvPr/>
        </p:nvSpPr>
        <p:spPr>
          <a:xfrm>
            <a:off x="878674" y="14943519"/>
            <a:ext cx="2012089"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Results</a:t>
            </a:r>
          </a:p>
        </p:txBody>
      </p:sp>
      <p:sp>
        <p:nvSpPr>
          <p:cNvPr id="9" name="Text Placeholder 16"/>
          <p:cNvSpPr txBox="1">
            <a:spLocks/>
          </p:cNvSpPr>
          <p:nvPr/>
        </p:nvSpPr>
        <p:spPr>
          <a:xfrm>
            <a:off x="914399" y="26804546"/>
            <a:ext cx="11430000" cy="494440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2800" dirty="0">
                <a:solidFill>
                  <a:schemeClr val="tx1">
                    <a:lumMod val="75000"/>
                    <a:lumOff val="25000"/>
                  </a:schemeClr>
                </a:solidFill>
                <a:latin typeface="Garamond" panose="02020404030301010803" pitchFamily="18" charset="0"/>
              </a:rPr>
              <a:t>Despite Louisville’s efforts to expand green spaces within the city, from 2013 </a:t>
            </a:r>
            <a:r>
              <a:rPr lang="en-US" sz="2800" dirty="0" smtClean="0">
                <a:solidFill>
                  <a:schemeClr val="tx1">
                    <a:lumMod val="75000"/>
                    <a:lumOff val="25000"/>
                  </a:schemeClr>
                </a:solidFill>
                <a:latin typeface="Garamond" panose="02020404030301010803" pitchFamily="18" charset="0"/>
              </a:rPr>
              <a:t>to </a:t>
            </a:r>
            <a:r>
              <a:rPr lang="en-US" sz="2800" dirty="0">
                <a:solidFill>
                  <a:schemeClr val="tx1">
                    <a:lumMod val="75000"/>
                    <a:lumOff val="25000"/>
                  </a:schemeClr>
                </a:solidFill>
                <a:latin typeface="Garamond" panose="02020404030301010803" pitchFamily="18" charset="0"/>
              </a:rPr>
              <a:t>2019 the city-wide average NDVI remained relatively constant while LST increased by 4 degrees Fahrenheit.  </a:t>
            </a:r>
          </a:p>
          <a:p>
            <a:pPr>
              <a:lnSpc>
                <a:spcPct val="100000"/>
              </a:lnSpc>
              <a:spcBef>
                <a:spcPts val="0"/>
              </a:spcBef>
              <a:spcAft>
                <a:spcPts val="600"/>
              </a:spcAft>
              <a:buClr>
                <a:srgbClr val="2559A8"/>
              </a:buClr>
            </a:pPr>
            <a:r>
              <a:rPr lang="en-US" sz="2800" dirty="0">
                <a:solidFill>
                  <a:schemeClr val="tx1">
                    <a:lumMod val="75000"/>
                    <a:lumOff val="25000"/>
                  </a:schemeClr>
                </a:solidFill>
                <a:latin typeface="Garamond" panose="02020404030301010803" pitchFamily="18" charset="0"/>
              </a:rPr>
              <a:t>This method will be used to produce data for future years, helping Louisville and other cities in a variety of climatic regions plan and monitor progress toward urban greenness and heat mitigation goals.</a:t>
            </a:r>
          </a:p>
          <a:p>
            <a:pPr>
              <a:lnSpc>
                <a:spcPct val="100000"/>
              </a:lnSpc>
              <a:spcBef>
                <a:spcPts val="0"/>
              </a:spcBef>
              <a:spcAft>
                <a:spcPts val="600"/>
              </a:spcAft>
              <a:buClr>
                <a:srgbClr val="2559A8"/>
              </a:buClr>
            </a:pPr>
            <a:r>
              <a:rPr lang="en-US" sz="2800" dirty="0">
                <a:solidFill>
                  <a:schemeClr val="tx1">
                    <a:lumMod val="75000"/>
                    <a:lumOff val="25000"/>
                  </a:schemeClr>
                </a:solidFill>
                <a:latin typeface="Garamond" panose="02020404030301010803" pitchFamily="18" charset="0"/>
              </a:rPr>
              <a:t>These findings could also be useful for investigating causes of health inequity in Louisville and in cities across the nation.</a:t>
            </a:r>
          </a:p>
        </p:txBody>
      </p:sp>
      <p:sp>
        <p:nvSpPr>
          <p:cNvPr id="21" name="TextBox 20"/>
          <p:cNvSpPr txBox="1"/>
          <p:nvPr/>
        </p:nvSpPr>
        <p:spPr>
          <a:xfrm>
            <a:off x="878674" y="26081443"/>
            <a:ext cx="3486852"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Conclusions</a:t>
            </a:r>
          </a:p>
        </p:txBody>
      </p:sp>
      <p:sp>
        <p:nvSpPr>
          <p:cNvPr id="7" name="Text Placeholder 16"/>
          <p:cNvSpPr txBox="1">
            <a:spLocks/>
          </p:cNvSpPr>
          <p:nvPr/>
        </p:nvSpPr>
        <p:spPr>
          <a:xfrm>
            <a:off x="12903008" y="28806042"/>
            <a:ext cx="11405247" cy="517182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u="sng" dirty="0">
                <a:solidFill>
                  <a:schemeClr val="tx1">
                    <a:lumMod val="75000"/>
                    <a:lumOff val="25000"/>
                  </a:schemeClr>
                </a:solidFill>
                <a:latin typeface="Garamond" panose="02020404030301010803" pitchFamily="18" charset="0"/>
              </a:rPr>
              <a:t>NASA DEVELOP </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David </a:t>
            </a:r>
            <a:r>
              <a:rPr lang="en-US" sz="2400" b="1" dirty="0" err="1">
                <a:solidFill>
                  <a:schemeClr val="tx1">
                    <a:lumMod val="75000"/>
                    <a:lumOff val="25000"/>
                  </a:schemeClr>
                </a:solidFill>
                <a:latin typeface="Garamond" panose="02020404030301010803" pitchFamily="18" charset="0"/>
              </a:rPr>
              <a:t>Hondula</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 DEVELOP Science Advisor, Arizona State University</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Kenton Ross </a:t>
            </a:r>
            <a:r>
              <a:rPr lang="en-US" sz="2400" dirty="0">
                <a:solidFill>
                  <a:schemeClr val="tx1">
                    <a:lumMod val="75000"/>
                    <a:lumOff val="25000"/>
                  </a:schemeClr>
                </a:solidFill>
                <a:latin typeface="Garamond" panose="02020404030301010803" pitchFamily="18" charset="0"/>
              </a:rPr>
              <a:t>– DEVELOP Science Advisor, NASA Langley Research Center</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Crystal </a:t>
            </a:r>
            <a:r>
              <a:rPr lang="en-US" sz="2400" b="1" dirty="0" err="1">
                <a:solidFill>
                  <a:schemeClr val="tx1">
                    <a:lumMod val="75000"/>
                    <a:lumOff val="25000"/>
                  </a:schemeClr>
                </a:solidFill>
                <a:latin typeface="Garamond" panose="02020404030301010803" pitchFamily="18" charset="0"/>
              </a:rPr>
              <a:t>Wespestad</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 DEVELOP Fellow </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Lance Watkins </a:t>
            </a:r>
            <a:r>
              <a:rPr lang="en-US" sz="2400" dirty="0">
                <a:solidFill>
                  <a:schemeClr val="tx1">
                    <a:lumMod val="75000"/>
                    <a:lumOff val="25000"/>
                  </a:schemeClr>
                </a:solidFill>
                <a:latin typeface="Garamond" panose="02020404030301010803" pitchFamily="18" charset="0"/>
              </a:rPr>
              <a:t>– PhD candidate &amp; Former </a:t>
            </a:r>
            <a:r>
              <a:rPr lang="en-US" sz="2400" dirty="0" err="1">
                <a:solidFill>
                  <a:schemeClr val="tx1">
                    <a:lumMod val="75000"/>
                    <a:lumOff val="25000"/>
                  </a:schemeClr>
                </a:solidFill>
                <a:latin typeface="Garamond" panose="02020404030301010803" pitchFamily="18" charset="0"/>
              </a:rPr>
              <a:t>DEVELOPer</a:t>
            </a:r>
            <a:r>
              <a:rPr lang="en-US" sz="2400" dirty="0">
                <a:solidFill>
                  <a:schemeClr val="tx1">
                    <a:lumMod val="75000"/>
                    <a:lumOff val="25000"/>
                  </a:schemeClr>
                </a:solidFill>
                <a:latin typeface="Garamond" panose="02020404030301010803" pitchFamily="18" charset="0"/>
              </a:rPr>
              <a:t>, Arizona State University</a:t>
            </a: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r>
              <a:rPr lang="en-US" sz="2400" b="1" u="sng" dirty="0">
                <a:solidFill>
                  <a:schemeClr val="tx1">
                    <a:lumMod val="75000"/>
                    <a:lumOff val="25000"/>
                  </a:schemeClr>
                </a:solidFill>
                <a:latin typeface="Garamond" panose="02020404030301010803" pitchFamily="18" charset="0"/>
              </a:rPr>
              <a:t>University of Louisville </a:t>
            </a:r>
            <a:r>
              <a:rPr lang="en-US" sz="2400" b="1" u="sng" dirty="0" err="1">
                <a:solidFill>
                  <a:schemeClr val="tx1">
                    <a:lumMod val="75000"/>
                    <a:lumOff val="25000"/>
                  </a:schemeClr>
                </a:solidFill>
                <a:latin typeface="Garamond" panose="02020404030301010803" pitchFamily="18" charset="0"/>
              </a:rPr>
              <a:t>Envirome</a:t>
            </a:r>
            <a:r>
              <a:rPr lang="en-US" sz="2400" b="1" u="sng" dirty="0">
                <a:solidFill>
                  <a:schemeClr val="tx1">
                    <a:lumMod val="75000"/>
                    <a:lumOff val="25000"/>
                  </a:schemeClr>
                </a:solidFill>
                <a:latin typeface="Garamond" panose="02020404030301010803" pitchFamily="18" charset="0"/>
              </a:rPr>
              <a:t> Institute</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Ted Smith</a:t>
            </a:r>
            <a:r>
              <a:rPr lang="en-US" sz="2400" dirty="0">
                <a:solidFill>
                  <a:schemeClr val="tx1">
                    <a:lumMod val="75000"/>
                    <a:lumOff val="25000"/>
                  </a:schemeClr>
                </a:solidFill>
                <a:latin typeface="Garamond" panose="02020404030301010803" pitchFamily="18" charset="0"/>
              </a:rPr>
              <a:t> – Director of the Center for Healthy Air, Water and Soil</a:t>
            </a:r>
            <a:endParaRPr lang="en-US" sz="24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400" b="1" u="sng"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r>
              <a:rPr lang="en-US" sz="2400" b="1" u="sng" dirty="0">
                <a:solidFill>
                  <a:schemeClr val="tx1">
                    <a:lumMod val="75000"/>
                    <a:lumOff val="25000"/>
                  </a:schemeClr>
                </a:solidFill>
                <a:latin typeface="Garamond" panose="02020404030301010803" pitchFamily="18" charset="0"/>
              </a:rPr>
              <a:t>City Health Dashboard</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Ben </a:t>
            </a:r>
            <a:r>
              <a:rPr lang="en-US" sz="2400" b="1" dirty="0" err="1">
                <a:solidFill>
                  <a:schemeClr val="tx1">
                    <a:lumMod val="75000"/>
                    <a:lumOff val="25000"/>
                  </a:schemeClr>
                </a:solidFill>
                <a:latin typeface="Garamond" panose="02020404030301010803" pitchFamily="18" charset="0"/>
              </a:rPr>
              <a:t>Spoer</a:t>
            </a:r>
            <a:r>
              <a:rPr lang="en-US" sz="2400" dirty="0">
                <a:solidFill>
                  <a:schemeClr val="tx1">
                    <a:lumMod val="75000"/>
                    <a:lumOff val="25000"/>
                  </a:schemeClr>
                </a:solidFill>
                <a:latin typeface="Garamond" panose="02020404030301010803" pitchFamily="18" charset="0"/>
              </a:rPr>
              <a:t> – Manager, Data and Analytics</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Miriam </a:t>
            </a:r>
            <a:r>
              <a:rPr lang="en-US" sz="2400" b="1" dirty="0" err="1">
                <a:solidFill>
                  <a:schemeClr val="tx1">
                    <a:lumMod val="75000"/>
                    <a:lumOff val="25000"/>
                  </a:schemeClr>
                </a:solidFill>
                <a:latin typeface="Garamond" panose="02020404030301010803" pitchFamily="18" charset="0"/>
              </a:rPr>
              <a:t>Gofine</a:t>
            </a:r>
            <a:r>
              <a:rPr lang="en-US" sz="2400" dirty="0">
                <a:solidFill>
                  <a:schemeClr val="tx1">
                    <a:lumMod val="75000"/>
                    <a:lumOff val="25000"/>
                  </a:schemeClr>
                </a:solidFill>
                <a:latin typeface="Garamond" panose="02020404030301010803" pitchFamily="18" charset="0"/>
              </a:rPr>
              <a:t> – Senior Data Analyst</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Peggy Hsieh </a:t>
            </a:r>
            <a:r>
              <a:rPr lang="en-US" sz="2400" dirty="0">
                <a:solidFill>
                  <a:schemeClr val="tx1">
                    <a:lumMod val="75000"/>
                    <a:lumOff val="25000"/>
                  </a:schemeClr>
                </a:solidFill>
                <a:latin typeface="Garamond" panose="02020404030301010803" pitchFamily="18" charset="0"/>
              </a:rPr>
              <a:t>– Research Analyst</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Taylor Lampe </a:t>
            </a:r>
            <a:r>
              <a:rPr lang="en-US" sz="2400" dirty="0">
                <a:solidFill>
                  <a:schemeClr val="tx1">
                    <a:lumMod val="75000"/>
                    <a:lumOff val="25000"/>
                  </a:schemeClr>
                </a:solidFill>
                <a:latin typeface="Garamond" panose="02020404030301010803" pitchFamily="18" charset="0"/>
              </a:rPr>
              <a:t>– Data Analyst</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Leena Abbas </a:t>
            </a:r>
            <a:r>
              <a:rPr lang="en-US" sz="2400" dirty="0">
                <a:solidFill>
                  <a:schemeClr val="tx1">
                    <a:lumMod val="75000"/>
                    <a:lumOff val="25000"/>
                  </a:schemeClr>
                </a:solidFill>
                <a:latin typeface="Garamond" panose="02020404030301010803" pitchFamily="18" charset="0"/>
              </a:rPr>
              <a:t>– Associate Research Analyst</a:t>
            </a:r>
          </a:p>
          <a:p>
            <a:pPr>
              <a:lnSpc>
                <a:spcPct val="100000"/>
              </a:lnSpc>
              <a:spcBef>
                <a:spcPts val="0"/>
              </a:spcBef>
              <a:spcAft>
                <a:spcPts val="600"/>
              </a:spcAft>
            </a:pPr>
            <a:endParaRPr lang="en-US" sz="18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18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18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834611" y="28051950"/>
            <a:ext cx="5687776"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Acknowledgements</a:t>
            </a:r>
          </a:p>
        </p:txBody>
      </p:sp>
      <p:sp>
        <p:nvSpPr>
          <p:cNvPr id="23" name="TextBox 22"/>
          <p:cNvSpPr txBox="1"/>
          <p:nvPr/>
        </p:nvSpPr>
        <p:spPr>
          <a:xfrm>
            <a:off x="12834611" y="26081443"/>
            <a:ext cx="4403770"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Project Partners</a:t>
            </a:r>
          </a:p>
        </p:txBody>
      </p:sp>
      <p:sp>
        <p:nvSpPr>
          <p:cNvPr id="24" name="TextBox 23"/>
          <p:cNvSpPr txBox="1"/>
          <p:nvPr/>
        </p:nvSpPr>
        <p:spPr>
          <a:xfrm>
            <a:off x="878674" y="30327130"/>
            <a:ext cx="4542503" cy="769441"/>
          </a:xfrm>
          <a:prstGeom prst="rect">
            <a:avLst/>
          </a:prstGeom>
          <a:noFill/>
        </p:spPr>
        <p:txBody>
          <a:bodyPr wrap="none" rtlCol="0">
            <a:spAutoFit/>
          </a:bodyPr>
          <a:lstStyle/>
          <a:p>
            <a:r>
              <a:rPr lang="en-US" sz="4400" b="1" dirty="0">
                <a:solidFill>
                  <a:srgbClr val="2559A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rmAutofit lnSpcReduction="10000"/>
          </a:bodyPr>
          <a:lstStyle/>
          <a:p>
            <a:r>
              <a:rPr lang="en-US" dirty="0"/>
              <a:t>Utilizing NASA Earth Observations to Assess the Overall Greenness and Land Surface Temperature of Cities in Relation to Public Health Outcomes</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559A8"/>
                </a:solidFill>
              </a:rPr>
              <a:t> Arizona – Tempe | </a:t>
            </a:r>
            <a:r>
              <a:rPr lang="en-US" sz="5200" spc="100" dirty="0">
                <a:solidFill>
                  <a:srgbClr val="2559A8"/>
                </a:solidFill>
              </a:rPr>
              <a:t>Fall</a:t>
            </a:r>
            <a:r>
              <a:rPr lang="en-US" sz="5200" dirty="0">
                <a:solidFill>
                  <a:srgbClr val="2559A8"/>
                </a:solidFill>
              </a:rPr>
              <a:t> 2019</a:t>
            </a:r>
          </a:p>
        </p:txBody>
      </p:sp>
      <p:sp>
        <p:nvSpPr>
          <p:cNvPr id="37" name="TextBox 36"/>
          <p:cNvSpPr txBox="1"/>
          <p:nvPr/>
        </p:nvSpPr>
        <p:spPr>
          <a:xfrm>
            <a:off x="914401" y="15875709"/>
            <a:ext cx="23316196" cy="9822217"/>
          </a:xfrm>
          <a:prstGeom prst="rect">
            <a:avLst/>
          </a:prstGeom>
          <a:solidFill>
            <a:schemeClr val="bg1"/>
          </a:solidFill>
          <a:ln w="12700">
            <a:noFill/>
          </a:ln>
        </p:spPr>
        <p:txBody>
          <a:bodyPr wrap="square" rtlCol="0" anchor="ctr">
            <a:noAutofit/>
          </a:bodyPr>
          <a:lstStyle/>
          <a:p>
            <a:pPr algn="ctr"/>
            <a:r>
              <a:rPr lang="en-US" sz="5500" b="1" dirty="0">
                <a:solidFill>
                  <a:schemeClr val="bg1"/>
                </a:solidFill>
                <a:latin typeface="Garamond" panose="02020404030301010803" pitchFamily="18" charset="0"/>
              </a:rPr>
              <a:t>PLACEHOLDER FOR RESULTS IMAGES.</a:t>
            </a:r>
          </a:p>
          <a:p>
            <a:pPr algn="ctr"/>
            <a:r>
              <a:rPr lang="en-US" sz="5500" b="1" dirty="0">
                <a:solidFill>
                  <a:schemeClr val="bg1"/>
                </a:solidFill>
                <a:latin typeface="Garamond" panose="02020404030301010803" pitchFamily="18" charset="0"/>
              </a:rPr>
              <a:t>DO NOT PLACE IMAGES IN A BOX.</a:t>
            </a:r>
          </a:p>
        </p:txBody>
      </p:sp>
      <p:sp>
        <p:nvSpPr>
          <p:cNvPr id="68" name="Text Placeholder 16"/>
          <p:cNvSpPr txBox="1">
            <a:spLocks/>
          </p:cNvSpPr>
          <p:nvPr/>
        </p:nvSpPr>
        <p:spPr>
          <a:xfrm>
            <a:off x="895173" y="5254185"/>
            <a:ext cx="11430000" cy="60257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latin typeface="Garamond" panose="02020404030301010803" pitchFamily="18" charset="0"/>
              </a:rPr>
              <a:t>Greenness and land surface temperature (LST) have been extensively correlated to urban public health. Chronic diseases such as diabetes, asthma, and cardiovascular illnesses have been linked to regions of high LST and areas lacking urban green spaces. One of our partners, the University of Louisville </a:t>
            </a:r>
            <a:r>
              <a:rPr lang="en-US" sz="2500" dirty="0" err="1">
                <a:latin typeface="Garamond" panose="02020404030301010803" pitchFamily="18" charset="0"/>
              </a:rPr>
              <a:t>Envirome</a:t>
            </a:r>
            <a:r>
              <a:rPr lang="en-US" sz="2500" dirty="0">
                <a:latin typeface="Garamond" panose="02020404030301010803" pitchFamily="18" charset="0"/>
              </a:rPr>
              <a:t> Institute, champions the importance of urban green spaces. Their research has pioneered efforts in increasing the area and accessibility of urban parks and greenspaces as a way to improve public health and combat environmental inequality. Louisville, Kentucky, is currently working to plant and manage urban trees. Our team used NASA Landsat 8 Operational Land Imager (OLI) and Thermal Infrared Sensor (TIRS) imagery to calculate the Normalized Difference Vegetation Index (NDVI) in Louisville at the census tract level and automated the process for use in other cities. The New York University School of Medicine’s City Health Dashboard displays public health metrics across 500 US cities and will use our methods to complete the NDVI analysis for all of these locations plus an additional 293 cities they are adding to their dashboard in the near future. Our NDVI and LST calculations will allow cites across the US to make informed decisions about reducing environmental inequality by focusing on areas with low NDVI and high LST.</a:t>
            </a:r>
          </a:p>
          <a:p>
            <a:r>
              <a:rPr lang="en-US" sz="2500" dirty="0">
                <a:latin typeface="Garamond" panose="02020404030301010803" pitchFamily="18" charset="0"/>
              </a:rPr>
              <a:t/>
            </a:r>
            <a:br>
              <a:rPr lang="en-US" sz="2500" dirty="0">
                <a:latin typeface="Garamond" panose="02020404030301010803" pitchFamily="18" charset="0"/>
              </a:rPr>
            </a:br>
            <a:endParaRPr lang="en-US" sz="2500" dirty="0">
              <a:solidFill>
                <a:schemeClr val="tx1">
                  <a:lumMod val="75000"/>
                  <a:lumOff val="25000"/>
                </a:schemeClr>
              </a:solidFill>
              <a:latin typeface="Garamond" panose="02020404030301010803" pitchFamily="18" charset="0"/>
            </a:endParaRPr>
          </a:p>
        </p:txBody>
      </p:sp>
      <p:grpSp>
        <p:nvGrpSpPr>
          <p:cNvPr id="98" name="Group 97">
            <a:extLst>
              <a:ext uri="{FF2B5EF4-FFF2-40B4-BE49-F238E27FC236}">
                <a16:creationId xmlns:a16="http://schemas.microsoft.com/office/drawing/2014/main" id="{B4CFEF50-1F6B-E541-9190-948D0B3BAB12}"/>
              </a:ext>
            </a:extLst>
          </p:cNvPr>
          <p:cNvGrpSpPr/>
          <p:nvPr/>
        </p:nvGrpSpPr>
        <p:grpSpPr>
          <a:xfrm>
            <a:off x="863173" y="31208521"/>
            <a:ext cx="2834640" cy="3091533"/>
            <a:chOff x="12731210" y="30799944"/>
            <a:chExt cx="2834640" cy="3091533"/>
          </a:xfrm>
        </p:grpSpPr>
        <p:sp>
          <p:nvSpPr>
            <p:cNvPr id="40" name="Text Placeholder 16"/>
            <p:cNvSpPr txBox="1">
              <a:spLocks/>
            </p:cNvSpPr>
            <p:nvPr/>
          </p:nvSpPr>
          <p:spPr>
            <a:xfrm>
              <a:off x="12731210"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err="1">
                  <a:solidFill>
                    <a:schemeClr val="tx1">
                      <a:lumMod val="75000"/>
                      <a:lumOff val="25000"/>
                    </a:schemeClr>
                  </a:solidFill>
                  <a:latin typeface="Garamond" panose="02020404030301010803" pitchFamily="18" charset="0"/>
                </a:rPr>
                <a:t>Naji</a:t>
              </a:r>
              <a:r>
                <a:rPr lang="en-US" b="1" dirty="0">
                  <a:solidFill>
                    <a:schemeClr val="tx1">
                      <a:lumMod val="75000"/>
                      <a:lumOff val="25000"/>
                    </a:schemeClr>
                  </a:solidFill>
                  <a:latin typeface="Garamond" panose="02020404030301010803" pitchFamily="18" charset="0"/>
                </a:rPr>
                <a:t> </a:t>
              </a:r>
              <a:r>
                <a:rPr lang="en-US" b="1" dirty="0" err="1">
                  <a:solidFill>
                    <a:schemeClr val="tx1">
                      <a:lumMod val="75000"/>
                      <a:lumOff val="25000"/>
                    </a:schemeClr>
                  </a:solidFill>
                  <a:latin typeface="Garamond" panose="02020404030301010803" pitchFamily="18" charset="0"/>
                </a:rPr>
                <a:t>Rizig</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39" name="Picture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096970" y="30799944"/>
              <a:ext cx="2103120" cy="2103120"/>
            </a:xfrm>
            <a:prstGeom prst="rect">
              <a:avLst/>
            </a:prstGeom>
          </p:spPr>
        </p:pic>
        <p:pic>
          <p:nvPicPr>
            <p:cNvPr id="123" name="Picture 122">
              <a:extLst>
                <a:ext uri="{FF2B5EF4-FFF2-40B4-BE49-F238E27FC236}">
                  <a16:creationId xmlns:a16="http://schemas.microsoft.com/office/drawing/2014/main" id="{71EB494C-BA6C-F746-B9B1-BE118C6DF2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46" t="30287" r="16413" b="22231"/>
            <a:stretch/>
          </p:blipFill>
          <p:spPr>
            <a:xfrm>
              <a:off x="13325570" y="31028544"/>
              <a:ext cx="1645920" cy="1645920"/>
            </a:xfrm>
            <a:prstGeom prst="ellipse">
              <a:avLst/>
            </a:prstGeom>
          </p:spPr>
        </p:pic>
      </p:grpSp>
      <p:grpSp>
        <p:nvGrpSpPr>
          <p:cNvPr id="100" name="Group 99">
            <a:extLst>
              <a:ext uri="{FF2B5EF4-FFF2-40B4-BE49-F238E27FC236}">
                <a16:creationId xmlns:a16="http://schemas.microsoft.com/office/drawing/2014/main" id="{6E88754B-1F85-DA4A-87F4-977A50FF061D}"/>
              </a:ext>
            </a:extLst>
          </p:cNvPr>
          <p:cNvGrpSpPr/>
          <p:nvPr/>
        </p:nvGrpSpPr>
        <p:grpSpPr>
          <a:xfrm>
            <a:off x="3782781" y="31208521"/>
            <a:ext cx="2834640" cy="2676034"/>
            <a:chOff x="15650818" y="30799944"/>
            <a:chExt cx="2834640" cy="2676034"/>
          </a:xfrm>
        </p:grpSpPr>
        <p:pic>
          <p:nvPicPr>
            <p:cNvPr id="51" name="Picture 5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016578" y="30799944"/>
              <a:ext cx="2103120" cy="2103120"/>
            </a:xfrm>
            <a:prstGeom prst="rect">
              <a:avLst/>
            </a:prstGeom>
          </p:spPr>
        </p:pic>
        <p:sp>
          <p:nvSpPr>
            <p:cNvPr id="52" name="Text Placeholder 16"/>
            <p:cNvSpPr txBox="1">
              <a:spLocks/>
            </p:cNvSpPr>
            <p:nvPr/>
          </p:nvSpPr>
          <p:spPr>
            <a:xfrm>
              <a:off x="15650818"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Julie </a:t>
              </a:r>
              <a:r>
                <a:rPr lang="en-US" b="1" dirty="0" err="1">
                  <a:solidFill>
                    <a:schemeClr val="tx1">
                      <a:lumMod val="75000"/>
                      <a:lumOff val="25000"/>
                    </a:schemeClr>
                  </a:solidFill>
                  <a:latin typeface="Garamond" panose="02020404030301010803" pitchFamily="18" charset="0"/>
                </a:rPr>
                <a:t>Sorfleet</a:t>
              </a:r>
              <a:endParaRPr lang="en-US" b="1" dirty="0">
                <a:solidFill>
                  <a:schemeClr val="tx1">
                    <a:lumMod val="75000"/>
                    <a:lumOff val="25000"/>
                  </a:schemeClr>
                </a:solidFill>
                <a:latin typeface="Garamond" panose="02020404030301010803" pitchFamily="18" charset="0"/>
              </a:endParaRPr>
            </a:p>
          </p:txBody>
        </p:sp>
        <p:pic>
          <p:nvPicPr>
            <p:cNvPr id="127" name="Picture 126">
              <a:extLst>
                <a:ext uri="{FF2B5EF4-FFF2-40B4-BE49-F238E27FC236}">
                  <a16:creationId xmlns:a16="http://schemas.microsoft.com/office/drawing/2014/main" id="{9F58EAA2-BE35-1C4A-938D-3AE29B828E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17" t="24477" r="18202" b="24757"/>
            <a:stretch/>
          </p:blipFill>
          <p:spPr>
            <a:xfrm>
              <a:off x="16245178" y="31030786"/>
              <a:ext cx="1645920" cy="1645920"/>
            </a:xfrm>
            <a:prstGeom prst="ellipse">
              <a:avLst/>
            </a:prstGeom>
          </p:spPr>
        </p:pic>
      </p:grpSp>
      <p:grpSp>
        <p:nvGrpSpPr>
          <p:cNvPr id="102" name="Group 101">
            <a:extLst>
              <a:ext uri="{FF2B5EF4-FFF2-40B4-BE49-F238E27FC236}">
                <a16:creationId xmlns:a16="http://schemas.microsoft.com/office/drawing/2014/main" id="{375E7938-5841-424A-B262-B1B2BA7A2716}"/>
              </a:ext>
            </a:extLst>
          </p:cNvPr>
          <p:cNvGrpSpPr/>
          <p:nvPr/>
        </p:nvGrpSpPr>
        <p:grpSpPr>
          <a:xfrm>
            <a:off x="6702389" y="31208521"/>
            <a:ext cx="2834640" cy="2676034"/>
            <a:chOff x="18570426" y="30799944"/>
            <a:chExt cx="2834640" cy="2676034"/>
          </a:xfrm>
        </p:grpSpPr>
        <p:pic>
          <p:nvPicPr>
            <p:cNvPr id="42" name="Picture 4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936186" y="30799944"/>
              <a:ext cx="2103120" cy="2103120"/>
            </a:xfrm>
            <a:prstGeom prst="rect">
              <a:avLst/>
            </a:prstGeom>
          </p:spPr>
        </p:pic>
        <p:sp>
          <p:nvSpPr>
            <p:cNvPr id="46" name="Text Placeholder 16"/>
            <p:cNvSpPr txBox="1">
              <a:spLocks/>
            </p:cNvSpPr>
            <p:nvPr/>
          </p:nvSpPr>
          <p:spPr>
            <a:xfrm>
              <a:off x="18570426"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Camille </a:t>
              </a:r>
              <a:r>
                <a:rPr lang="en-US" b="1" dirty="0" err="1">
                  <a:solidFill>
                    <a:schemeClr val="tx1">
                      <a:lumMod val="75000"/>
                      <a:lumOff val="25000"/>
                    </a:schemeClr>
                  </a:solidFill>
                  <a:latin typeface="Garamond" panose="02020404030301010803" pitchFamily="18" charset="0"/>
                </a:rPr>
                <a:t>Canivet</a:t>
              </a:r>
              <a:endParaRPr lang="en-US" b="1" dirty="0">
                <a:solidFill>
                  <a:schemeClr val="tx1">
                    <a:lumMod val="75000"/>
                    <a:lumOff val="25000"/>
                  </a:schemeClr>
                </a:solidFill>
                <a:latin typeface="Garamond" panose="02020404030301010803" pitchFamily="18" charset="0"/>
              </a:endParaRPr>
            </a:p>
          </p:txBody>
        </p:sp>
        <p:pic>
          <p:nvPicPr>
            <p:cNvPr id="5" name="Picture 4">
              <a:extLst>
                <a:ext uri="{FF2B5EF4-FFF2-40B4-BE49-F238E27FC236}">
                  <a16:creationId xmlns:a16="http://schemas.microsoft.com/office/drawing/2014/main" id="{98577539-CF5D-0F4F-8C56-50225A6F48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884" t="19050" r="20032" b="34253"/>
            <a:stretch/>
          </p:blipFill>
          <p:spPr>
            <a:xfrm>
              <a:off x="19164786" y="31028544"/>
              <a:ext cx="1645920" cy="1645920"/>
            </a:xfrm>
            <a:prstGeom prst="ellipse">
              <a:avLst/>
            </a:prstGeom>
          </p:spPr>
        </p:pic>
      </p:grpSp>
      <p:grpSp>
        <p:nvGrpSpPr>
          <p:cNvPr id="1024" name="Group 1023">
            <a:extLst>
              <a:ext uri="{FF2B5EF4-FFF2-40B4-BE49-F238E27FC236}">
                <a16:creationId xmlns:a16="http://schemas.microsoft.com/office/drawing/2014/main" id="{BBA03C5E-D288-C14F-8C59-88BC1B8DF728}"/>
              </a:ext>
            </a:extLst>
          </p:cNvPr>
          <p:cNvGrpSpPr/>
          <p:nvPr/>
        </p:nvGrpSpPr>
        <p:grpSpPr>
          <a:xfrm>
            <a:off x="9621997" y="31208521"/>
            <a:ext cx="2834640" cy="2676034"/>
            <a:chOff x="21490034" y="30799944"/>
            <a:chExt cx="2834640" cy="2676034"/>
          </a:xfrm>
        </p:grpSpPr>
        <p:pic>
          <p:nvPicPr>
            <p:cNvPr id="48" name="Picture 4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55794" y="30799944"/>
              <a:ext cx="2103120" cy="2103120"/>
            </a:xfrm>
            <a:prstGeom prst="rect">
              <a:avLst/>
            </a:prstGeom>
          </p:spPr>
        </p:pic>
        <p:sp>
          <p:nvSpPr>
            <p:cNvPr id="49" name="Text Placeholder 16"/>
            <p:cNvSpPr txBox="1">
              <a:spLocks/>
            </p:cNvSpPr>
            <p:nvPr/>
          </p:nvSpPr>
          <p:spPr>
            <a:xfrm>
              <a:off x="21490034"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Hannah </a:t>
              </a:r>
              <a:r>
                <a:rPr lang="en-US" b="1" dirty="0" err="1">
                  <a:solidFill>
                    <a:schemeClr val="tx1">
                      <a:lumMod val="75000"/>
                      <a:lumOff val="25000"/>
                    </a:schemeClr>
                  </a:solidFill>
                  <a:latin typeface="Garamond" panose="02020404030301010803" pitchFamily="18" charset="0"/>
                </a:rPr>
                <a:t>Besso</a:t>
              </a:r>
              <a:endParaRPr lang="en-US" b="1" dirty="0">
                <a:solidFill>
                  <a:schemeClr val="tx1">
                    <a:lumMod val="75000"/>
                    <a:lumOff val="25000"/>
                  </a:schemeClr>
                </a:solidFill>
                <a:latin typeface="Garamond" panose="02020404030301010803" pitchFamily="18" charset="0"/>
              </a:endParaRPr>
            </a:p>
          </p:txBody>
        </p:sp>
        <p:pic>
          <p:nvPicPr>
            <p:cNvPr id="11" name="Picture 10">
              <a:extLst>
                <a:ext uri="{FF2B5EF4-FFF2-40B4-BE49-F238E27FC236}">
                  <a16:creationId xmlns:a16="http://schemas.microsoft.com/office/drawing/2014/main" id="{4AB13A85-A9CF-8E45-A946-2AFECC3FB75E}"/>
                </a:ext>
              </a:extLst>
            </p:cNvPr>
            <p:cNvPicPr>
              <a:picLocks/>
            </p:cNvPicPr>
            <p:nvPr/>
          </p:nvPicPr>
          <p:blipFill rotWithShape="1">
            <a:blip r:embed="rId7" cstate="print">
              <a:extLst>
                <a:ext uri="{28A0092B-C50C-407E-A947-70E740481C1C}">
                  <a14:useLocalDpi xmlns:a14="http://schemas.microsoft.com/office/drawing/2010/main" val="0"/>
                </a:ext>
              </a:extLst>
            </a:blip>
            <a:srcRect l="12900" t="18290" r="13824" b="26753"/>
            <a:stretch/>
          </p:blipFill>
          <p:spPr>
            <a:xfrm flipH="1">
              <a:off x="22084394" y="31028544"/>
              <a:ext cx="1645920" cy="1645920"/>
            </a:xfrm>
            <a:prstGeom prst="ellipse">
              <a:avLst/>
            </a:prstGeom>
          </p:spPr>
        </p:pic>
      </p:grpSp>
      <p:pic>
        <p:nvPicPr>
          <p:cNvPr id="26" name="Picture 25">
            <a:extLst>
              <a:ext uri="{FF2B5EF4-FFF2-40B4-BE49-F238E27FC236}">
                <a16:creationId xmlns:a16="http://schemas.microsoft.com/office/drawing/2014/main" id="{A224F048-8D3A-0041-8AFE-71A76114D3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252" t="47231" r="3261" b="2448"/>
          <a:stretch/>
        </p:blipFill>
        <p:spPr>
          <a:xfrm>
            <a:off x="7439399" y="11740725"/>
            <a:ext cx="4111877" cy="3169332"/>
          </a:xfrm>
          <a:prstGeom prst="rect">
            <a:avLst/>
          </a:prstGeom>
          <a:ln w="19050">
            <a:solidFill>
              <a:schemeClr val="bg1">
                <a:lumMod val="50000"/>
              </a:schemeClr>
            </a:solidFill>
          </a:ln>
        </p:spPr>
      </p:pic>
      <p:cxnSp>
        <p:nvCxnSpPr>
          <p:cNvPr id="32" name="Straight Connector 31">
            <a:extLst>
              <a:ext uri="{FF2B5EF4-FFF2-40B4-BE49-F238E27FC236}">
                <a16:creationId xmlns:a16="http://schemas.microsoft.com/office/drawing/2014/main" id="{6BA4D917-DCB8-8D43-BC58-86583459BA6F}"/>
              </a:ext>
            </a:extLst>
          </p:cNvPr>
          <p:cNvCxnSpPr>
            <a:cxnSpLocks/>
          </p:cNvCxnSpPr>
          <p:nvPr/>
        </p:nvCxnSpPr>
        <p:spPr>
          <a:xfrm flipV="1">
            <a:off x="3177988" y="11733412"/>
            <a:ext cx="4261411" cy="109753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DDBFED-FE65-0741-A84B-31CB09CE6E63}"/>
              </a:ext>
            </a:extLst>
          </p:cNvPr>
          <p:cNvCxnSpPr>
            <a:cxnSpLocks/>
          </p:cNvCxnSpPr>
          <p:nvPr/>
        </p:nvCxnSpPr>
        <p:spPr>
          <a:xfrm>
            <a:off x="3177988" y="13075498"/>
            <a:ext cx="4261411" cy="184187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83D4DB8F-F144-F140-AB46-8873BB1E8624}"/>
              </a:ext>
            </a:extLst>
          </p:cNvPr>
          <p:cNvSpPr/>
          <p:nvPr/>
        </p:nvSpPr>
        <p:spPr>
          <a:xfrm>
            <a:off x="4969871" y="14654234"/>
            <a:ext cx="326658" cy="38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5913F88-2F3E-0E41-8AD2-C524E4BBF62F}"/>
              </a:ext>
            </a:extLst>
          </p:cNvPr>
          <p:cNvSpPr txBox="1"/>
          <p:nvPr/>
        </p:nvSpPr>
        <p:spPr>
          <a:xfrm>
            <a:off x="10482351" y="14453386"/>
            <a:ext cx="646331" cy="338554"/>
          </a:xfrm>
          <a:prstGeom prst="rect">
            <a:avLst/>
          </a:prstGeom>
          <a:noFill/>
        </p:spPr>
        <p:txBody>
          <a:bodyPr wrap="none" rtlCol="0">
            <a:spAutoFit/>
          </a:bodyPr>
          <a:lstStyle/>
          <a:p>
            <a:r>
              <a:rPr lang="en-US" sz="1600" dirty="0">
                <a:solidFill>
                  <a:schemeClr val="tx1">
                    <a:lumMod val="50000"/>
                    <a:lumOff val="50000"/>
                  </a:schemeClr>
                </a:solidFill>
              </a:rPr>
              <a:t>10mi</a:t>
            </a:r>
          </a:p>
        </p:txBody>
      </p:sp>
      <p:pic>
        <p:nvPicPr>
          <p:cNvPr id="109" name="Picture 108">
            <a:extLst>
              <a:ext uri="{FF2B5EF4-FFF2-40B4-BE49-F238E27FC236}">
                <a16:creationId xmlns:a16="http://schemas.microsoft.com/office/drawing/2014/main" id="{39046561-D181-464F-83FD-80506DA4F8C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5" t="11239" r="7076" b="14539"/>
          <a:stretch/>
        </p:blipFill>
        <p:spPr>
          <a:xfrm>
            <a:off x="8407247" y="18606338"/>
            <a:ext cx="8932691" cy="6064462"/>
          </a:xfrm>
          <a:prstGeom prst="rect">
            <a:avLst/>
          </a:prstGeom>
        </p:spPr>
      </p:pic>
      <p:pic>
        <p:nvPicPr>
          <p:cNvPr id="99" name="Picture 98">
            <a:extLst>
              <a:ext uri="{FF2B5EF4-FFF2-40B4-BE49-F238E27FC236}">
                <a16:creationId xmlns:a16="http://schemas.microsoft.com/office/drawing/2014/main" id="{90915995-F698-264C-B1D7-9DC857CE3B50}"/>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29" t="6059" r="11101" b="6054"/>
          <a:stretch/>
        </p:blipFill>
        <p:spPr>
          <a:xfrm>
            <a:off x="17569321" y="20401964"/>
            <a:ext cx="6253218" cy="5432651"/>
          </a:xfrm>
          <a:prstGeom prst="rect">
            <a:avLst/>
          </a:prstGeom>
        </p:spPr>
      </p:pic>
      <p:pic>
        <p:nvPicPr>
          <p:cNvPr id="101" name="Picture 100">
            <a:extLst>
              <a:ext uri="{FF2B5EF4-FFF2-40B4-BE49-F238E27FC236}">
                <a16:creationId xmlns:a16="http://schemas.microsoft.com/office/drawing/2014/main" id="{3C91C247-F6CB-BF4E-B879-E6C06A82792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1517" t="5684" r="10441" b="6198"/>
          <a:stretch/>
        </p:blipFill>
        <p:spPr>
          <a:xfrm>
            <a:off x="17622162" y="16064601"/>
            <a:ext cx="6284593" cy="5483356"/>
          </a:xfrm>
          <a:prstGeom prst="rect">
            <a:avLst/>
          </a:prstGeom>
        </p:spPr>
      </p:pic>
      <p:pic>
        <p:nvPicPr>
          <p:cNvPr id="103" name="Picture 102">
            <a:extLst>
              <a:ext uri="{FF2B5EF4-FFF2-40B4-BE49-F238E27FC236}">
                <a16:creationId xmlns:a16="http://schemas.microsoft.com/office/drawing/2014/main" id="{8E4EEF59-3660-9148-82B7-A966F7A88C4A}"/>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226" t="9770" r="23091" b="7103"/>
          <a:stretch/>
        </p:blipFill>
        <p:spPr>
          <a:xfrm>
            <a:off x="3993235" y="16087479"/>
            <a:ext cx="3387947" cy="4470286"/>
          </a:xfrm>
          <a:prstGeom prst="rect">
            <a:avLst/>
          </a:prstGeom>
        </p:spPr>
      </p:pic>
      <p:pic>
        <p:nvPicPr>
          <p:cNvPr id="105" name="Picture 104">
            <a:extLst>
              <a:ext uri="{FF2B5EF4-FFF2-40B4-BE49-F238E27FC236}">
                <a16:creationId xmlns:a16="http://schemas.microsoft.com/office/drawing/2014/main" id="{68AC3544-AE1C-6E4D-8FDB-166DB4EC2438}"/>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428" t="8834" r="20874" b="6539"/>
          <a:stretch/>
        </p:blipFill>
        <p:spPr>
          <a:xfrm>
            <a:off x="980426" y="16021298"/>
            <a:ext cx="3543298" cy="4570419"/>
          </a:xfrm>
          <a:prstGeom prst="rect">
            <a:avLst/>
          </a:prstGeom>
        </p:spPr>
      </p:pic>
      <p:pic>
        <p:nvPicPr>
          <p:cNvPr id="107" name="Picture 106">
            <a:extLst>
              <a:ext uri="{FF2B5EF4-FFF2-40B4-BE49-F238E27FC236}">
                <a16:creationId xmlns:a16="http://schemas.microsoft.com/office/drawing/2014/main" id="{8B53483F-9367-F341-840A-F202322D93F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816" t="5892" r="33275" b="8839"/>
          <a:stretch/>
        </p:blipFill>
        <p:spPr>
          <a:xfrm>
            <a:off x="3723019" y="20820858"/>
            <a:ext cx="3220613" cy="4429407"/>
          </a:xfrm>
          <a:prstGeom prst="rect">
            <a:avLst/>
          </a:prstGeom>
        </p:spPr>
      </p:pic>
      <p:pic>
        <p:nvPicPr>
          <p:cNvPr id="110" name="Picture 109">
            <a:extLst>
              <a:ext uri="{FF2B5EF4-FFF2-40B4-BE49-F238E27FC236}">
                <a16:creationId xmlns:a16="http://schemas.microsoft.com/office/drawing/2014/main" id="{74FA8F8D-14AE-8C48-8669-ACCB68A4EFBA}"/>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450" t="5781" r="32708" b="8309"/>
          <a:stretch/>
        </p:blipFill>
        <p:spPr>
          <a:xfrm>
            <a:off x="934809" y="20719887"/>
            <a:ext cx="3347866" cy="4550398"/>
          </a:xfrm>
          <a:prstGeom prst="rect">
            <a:avLst/>
          </a:prstGeom>
        </p:spPr>
      </p:pic>
      <p:sp>
        <p:nvSpPr>
          <p:cNvPr id="113" name="TextBox 112">
            <a:extLst>
              <a:ext uri="{FF2B5EF4-FFF2-40B4-BE49-F238E27FC236}">
                <a16:creationId xmlns:a16="http://schemas.microsoft.com/office/drawing/2014/main" id="{BA8071D7-9BEF-B64C-AFCD-A7634EF173FA}"/>
              </a:ext>
            </a:extLst>
          </p:cNvPr>
          <p:cNvSpPr txBox="1"/>
          <p:nvPr/>
        </p:nvSpPr>
        <p:spPr>
          <a:xfrm>
            <a:off x="5711682" y="20557471"/>
            <a:ext cx="1814898" cy="400110"/>
          </a:xfrm>
          <a:prstGeom prst="rect">
            <a:avLst/>
          </a:prstGeom>
          <a:noFill/>
        </p:spPr>
        <p:txBody>
          <a:bodyPr wrap="square" rtlCol="0">
            <a:spAutoFit/>
          </a:bodyPr>
          <a:lstStyle/>
          <a:p>
            <a:r>
              <a:rPr lang="en-US" sz="2000" dirty="0">
                <a:solidFill>
                  <a:schemeClr val="tx1">
                    <a:lumMod val="65000"/>
                    <a:lumOff val="35000"/>
                  </a:schemeClr>
                </a:solidFill>
              </a:rPr>
              <a:t>Seattle, WA</a:t>
            </a:r>
          </a:p>
        </p:txBody>
      </p:sp>
      <p:sp>
        <p:nvSpPr>
          <p:cNvPr id="114" name="TextBox 113">
            <a:extLst>
              <a:ext uri="{FF2B5EF4-FFF2-40B4-BE49-F238E27FC236}">
                <a16:creationId xmlns:a16="http://schemas.microsoft.com/office/drawing/2014/main" id="{D3521DF6-F1C8-5147-8C44-A7B9636FACCD}"/>
              </a:ext>
            </a:extLst>
          </p:cNvPr>
          <p:cNvSpPr txBox="1"/>
          <p:nvPr/>
        </p:nvSpPr>
        <p:spPr>
          <a:xfrm>
            <a:off x="5724355" y="25285412"/>
            <a:ext cx="1614545" cy="400110"/>
          </a:xfrm>
          <a:prstGeom prst="rect">
            <a:avLst/>
          </a:prstGeom>
          <a:noFill/>
        </p:spPr>
        <p:txBody>
          <a:bodyPr wrap="none" rtlCol="0">
            <a:spAutoFit/>
          </a:bodyPr>
          <a:lstStyle/>
          <a:p>
            <a:r>
              <a:rPr lang="en-US" sz="2000" dirty="0">
                <a:solidFill>
                  <a:schemeClr val="tx1">
                    <a:lumMod val="65000"/>
                    <a:lumOff val="35000"/>
                  </a:schemeClr>
                </a:solidFill>
              </a:rPr>
              <a:t>Phoenix, AZ</a:t>
            </a:r>
          </a:p>
        </p:txBody>
      </p:sp>
      <p:sp>
        <p:nvSpPr>
          <p:cNvPr id="126" name="TextBox 125">
            <a:extLst>
              <a:ext uri="{FF2B5EF4-FFF2-40B4-BE49-F238E27FC236}">
                <a16:creationId xmlns:a16="http://schemas.microsoft.com/office/drawing/2014/main" id="{8F691E8E-6D7E-C642-A0E7-ECD79F57858F}"/>
              </a:ext>
            </a:extLst>
          </p:cNvPr>
          <p:cNvSpPr txBox="1"/>
          <p:nvPr/>
        </p:nvSpPr>
        <p:spPr>
          <a:xfrm>
            <a:off x="16952062" y="21648365"/>
            <a:ext cx="2055371" cy="461665"/>
          </a:xfrm>
          <a:prstGeom prst="rect">
            <a:avLst/>
          </a:prstGeom>
          <a:noFill/>
        </p:spPr>
        <p:txBody>
          <a:bodyPr wrap="none" rtlCol="0">
            <a:spAutoFit/>
          </a:bodyPr>
          <a:lstStyle/>
          <a:p>
            <a:r>
              <a:rPr lang="en-US" sz="2400" b="1" dirty="0">
                <a:solidFill>
                  <a:schemeClr val="tx1">
                    <a:lumMod val="65000"/>
                    <a:lumOff val="35000"/>
                  </a:schemeClr>
                </a:solidFill>
              </a:rPr>
              <a:t>Louisville, KY</a:t>
            </a:r>
          </a:p>
        </p:txBody>
      </p:sp>
      <p:sp>
        <p:nvSpPr>
          <p:cNvPr id="1049" name="TextBox 1048">
            <a:extLst>
              <a:ext uri="{FF2B5EF4-FFF2-40B4-BE49-F238E27FC236}">
                <a16:creationId xmlns:a16="http://schemas.microsoft.com/office/drawing/2014/main" id="{C1D5142E-6BCB-EA45-BA26-2CE2D63B51FD}"/>
              </a:ext>
            </a:extLst>
          </p:cNvPr>
          <p:cNvSpPr txBox="1"/>
          <p:nvPr/>
        </p:nvSpPr>
        <p:spPr>
          <a:xfrm>
            <a:off x="19717601" y="21045480"/>
            <a:ext cx="532518" cy="338554"/>
          </a:xfrm>
          <a:prstGeom prst="rect">
            <a:avLst/>
          </a:prstGeom>
          <a:noFill/>
        </p:spPr>
        <p:txBody>
          <a:bodyPr wrap="none" rtlCol="0">
            <a:spAutoFit/>
          </a:bodyPr>
          <a:lstStyle/>
          <a:p>
            <a:r>
              <a:rPr lang="en-US" sz="1600" dirty="0">
                <a:solidFill>
                  <a:schemeClr val="tx1">
                    <a:lumMod val="50000"/>
                    <a:lumOff val="50000"/>
                  </a:schemeClr>
                </a:solidFill>
              </a:rPr>
              <a:t>5mi</a:t>
            </a:r>
          </a:p>
        </p:txBody>
      </p:sp>
      <p:sp>
        <p:nvSpPr>
          <p:cNvPr id="169" name="TextBox 168">
            <a:extLst>
              <a:ext uri="{FF2B5EF4-FFF2-40B4-BE49-F238E27FC236}">
                <a16:creationId xmlns:a16="http://schemas.microsoft.com/office/drawing/2014/main" id="{0E7E6731-1164-794F-B168-85F29B167013}"/>
              </a:ext>
            </a:extLst>
          </p:cNvPr>
          <p:cNvSpPr txBox="1"/>
          <p:nvPr/>
        </p:nvSpPr>
        <p:spPr>
          <a:xfrm>
            <a:off x="19696152" y="25323802"/>
            <a:ext cx="532518" cy="338554"/>
          </a:xfrm>
          <a:prstGeom prst="rect">
            <a:avLst/>
          </a:prstGeom>
          <a:noFill/>
        </p:spPr>
        <p:txBody>
          <a:bodyPr wrap="none" rtlCol="0">
            <a:spAutoFit/>
          </a:bodyPr>
          <a:lstStyle/>
          <a:p>
            <a:r>
              <a:rPr lang="en-US" sz="1600" dirty="0">
                <a:solidFill>
                  <a:schemeClr val="tx1">
                    <a:lumMod val="50000"/>
                    <a:lumOff val="50000"/>
                  </a:schemeClr>
                </a:solidFill>
              </a:rPr>
              <a:t>5mi</a:t>
            </a:r>
          </a:p>
        </p:txBody>
      </p:sp>
      <p:sp>
        <p:nvSpPr>
          <p:cNvPr id="170" name="TextBox 169">
            <a:extLst>
              <a:ext uri="{FF2B5EF4-FFF2-40B4-BE49-F238E27FC236}">
                <a16:creationId xmlns:a16="http://schemas.microsoft.com/office/drawing/2014/main" id="{FBCFBA4F-7CB8-9D4D-A12D-7434E1B2EC4C}"/>
              </a:ext>
            </a:extLst>
          </p:cNvPr>
          <p:cNvSpPr txBox="1"/>
          <p:nvPr/>
        </p:nvSpPr>
        <p:spPr>
          <a:xfrm>
            <a:off x="7091827" y="20011793"/>
            <a:ext cx="532518" cy="338554"/>
          </a:xfrm>
          <a:prstGeom prst="rect">
            <a:avLst/>
          </a:prstGeom>
          <a:noFill/>
        </p:spPr>
        <p:txBody>
          <a:bodyPr wrap="none" rtlCol="0">
            <a:spAutoFit/>
          </a:bodyPr>
          <a:lstStyle/>
          <a:p>
            <a:r>
              <a:rPr lang="en-US" sz="1600" dirty="0">
                <a:solidFill>
                  <a:schemeClr val="tx1">
                    <a:lumMod val="50000"/>
                    <a:lumOff val="50000"/>
                  </a:schemeClr>
                </a:solidFill>
              </a:rPr>
              <a:t>5mi</a:t>
            </a:r>
          </a:p>
        </p:txBody>
      </p:sp>
      <p:sp>
        <p:nvSpPr>
          <p:cNvPr id="172" name="TextBox 171">
            <a:extLst>
              <a:ext uri="{FF2B5EF4-FFF2-40B4-BE49-F238E27FC236}">
                <a16:creationId xmlns:a16="http://schemas.microsoft.com/office/drawing/2014/main" id="{0860F0FC-5F9B-D84A-9309-CD7922558431}"/>
              </a:ext>
            </a:extLst>
          </p:cNvPr>
          <p:cNvSpPr txBox="1"/>
          <p:nvPr/>
        </p:nvSpPr>
        <p:spPr>
          <a:xfrm>
            <a:off x="4082705" y="20009783"/>
            <a:ext cx="532518" cy="338554"/>
          </a:xfrm>
          <a:prstGeom prst="rect">
            <a:avLst/>
          </a:prstGeom>
          <a:noFill/>
        </p:spPr>
        <p:txBody>
          <a:bodyPr wrap="none" rtlCol="0">
            <a:spAutoFit/>
          </a:bodyPr>
          <a:lstStyle/>
          <a:p>
            <a:r>
              <a:rPr lang="en-US" sz="1600" dirty="0">
                <a:solidFill>
                  <a:schemeClr val="tx1">
                    <a:lumMod val="50000"/>
                    <a:lumOff val="50000"/>
                  </a:schemeClr>
                </a:solidFill>
              </a:rPr>
              <a:t>5mi</a:t>
            </a:r>
          </a:p>
        </p:txBody>
      </p:sp>
      <p:sp>
        <p:nvSpPr>
          <p:cNvPr id="173" name="TextBox 172">
            <a:extLst>
              <a:ext uri="{FF2B5EF4-FFF2-40B4-BE49-F238E27FC236}">
                <a16:creationId xmlns:a16="http://schemas.microsoft.com/office/drawing/2014/main" id="{AFDE7B66-B7B2-9946-86B8-EC207CD0DB8A}"/>
              </a:ext>
            </a:extLst>
          </p:cNvPr>
          <p:cNvSpPr txBox="1"/>
          <p:nvPr/>
        </p:nvSpPr>
        <p:spPr>
          <a:xfrm>
            <a:off x="3854452" y="24791168"/>
            <a:ext cx="646331" cy="338554"/>
          </a:xfrm>
          <a:prstGeom prst="rect">
            <a:avLst/>
          </a:prstGeom>
          <a:noFill/>
        </p:spPr>
        <p:txBody>
          <a:bodyPr wrap="none" rtlCol="0">
            <a:spAutoFit/>
          </a:bodyPr>
          <a:lstStyle/>
          <a:p>
            <a:r>
              <a:rPr lang="en-US" sz="1600" dirty="0">
                <a:solidFill>
                  <a:schemeClr val="tx1">
                    <a:lumMod val="50000"/>
                    <a:lumOff val="50000"/>
                  </a:schemeClr>
                </a:solidFill>
              </a:rPr>
              <a:t>10mi</a:t>
            </a:r>
          </a:p>
        </p:txBody>
      </p:sp>
      <p:sp>
        <p:nvSpPr>
          <p:cNvPr id="174" name="TextBox 173">
            <a:extLst>
              <a:ext uri="{FF2B5EF4-FFF2-40B4-BE49-F238E27FC236}">
                <a16:creationId xmlns:a16="http://schemas.microsoft.com/office/drawing/2014/main" id="{D14FFCD8-1446-EE45-8DBB-83D2BD1AAF06}"/>
              </a:ext>
            </a:extLst>
          </p:cNvPr>
          <p:cNvSpPr txBox="1"/>
          <p:nvPr/>
        </p:nvSpPr>
        <p:spPr>
          <a:xfrm>
            <a:off x="6575631" y="24768769"/>
            <a:ext cx="646331" cy="338554"/>
          </a:xfrm>
          <a:prstGeom prst="rect">
            <a:avLst/>
          </a:prstGeom>
          <a:noFill/>
        </p:spPr>
        <p:txBody>
          <a:bodyPr wrap="none" rtlCol="0">
            <a:spAutoFit/>
          </a:bodyPr>
          <a:lstStyle/>
          <a:p>
            <a:r>
              <a:rPr lang="en-US" sz="1600" dirty="0">
                <a:solidFill>
                  <a:schemeClr val="tx1">
                    <a:lumMod val="50000"/>
                    <a:lumOff val="50000"/>
                  </a:schemeClr>
                </a:solidFill>
              </a:rPr>
              <a:t>10mi</a:t>
            </a:r>
          </a:p>
        </p:txBody>
      </p:sp>
      <p:sp>
        <p:nvSpPr>
          <p:cNvPr id="1053" name="Rectangle 1052">
            <a:extLst>
              <a:ext uri="{FF2B5EF4-FFF2-40B4-BE49-F238E27FC236}">
                <a16:creationId xmlns:a16="http://schemas.microsoft.com/office/drawing/2014/main" id="{3896C211-09F6-E240-BC39-FC45FDBDF5A5}"/>
              </a:ext>
            </a:extLst>
          </p:cNvPr>
          <p:cNvSpPr/>
          <p:nvPr/>
        </p:nvSpPr>
        <p:spPr>
          <a:xfrm>
            <a:off x="11025865" y="24162359"/>
            <a:ext cx="459218" cy="445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extBox 1067">
            <a:extLst>
              <a:ext uri="{FF2B5EF4-FFF2-40B4-BE49-F238E27FC236}">
                <a16:creationId xmlns:a16="http://schemas.microsoft.com/office/drawing/2014/main" id="{FB0947B0-2CA9-4243-B86B-54DF92CB65BC}"/>
              </a:ext>
            </a:extLst>
          </p:cNvPr>
          <p:cNvSpPr txBox="1"/>
          <p:nvPr/>
        </p:nvSpPr>
        <p:spPr>
          <a:xfrm>
            <a:off x="11333517" y="24457093"/>
            <a:ext cx="2972288" cy="1077218"/>
          </a:xfrm>
          <a:prstGeom prst="rect">
            <a:avLst/>
          </a:prstGeom>
          <a:noFill/>
        </p:spPr>
        <p:txBody>
          <a:bodyPr wrap="none" rtlCol="0">
            <a:spAutoFit/>
          </a:bodyPr>
          <a:lstStyle/>
          <a:p>
            <a:pPr algn="ctr"/>
            <a:r>
              <a:rPr lang="en-US" sz="3600" b="1" dirty="0">
                <a:solidFill>
                  <a:schemeClr val="tx1">
                    <a:lumMod val="65000"/>
                    <a:lumOff val="35000"/>
                  </a:schemeClr>
                </a:solidFill>
              </a:rPr>
              <a:t>793 US Cities</a:t>
            </a:r>
          </a:p>
          <a:p>
            <a:pPr algn="ctr"/>
            <a:r>
              <a:rPr lang="en-US" sz="2800" b="1" dirty="0">
                <a:solidFill>
                  <a:schemeClr val="tx1">
                    <a:lumMod val="65000"/>
                    <a:lumOff val="35000"/>
                  </a:schemeClr>
                </a:solidFill>
              </a:rPr>
              <a:t>(2019)</a:t>
            </a:r>
          </a:p>
        </p:txBody>
      </p:sp>
      <p:grpSp>
        <p:nvGrpSpPr>
          <p:cNvPr id="30" name="Group 29">
            <a:extLst>
              <a:ext uri="{FF2B5EF4-FFF2-40B4-BE49-F238E27FC236}">
                <a16:creationId xmlns:a16="http://schemas.microsoft.com/office/drawing/2014/main" id="{57747620-D97A-324A-8461-9052A66C1C10}"/>
              </a:ext>
            </a:extLst>
          </p:cNvPr>
          <p:cNvGrpSpPr/>
          <p:nvPr/>
        </p:nvGrpSpPr>
        <p:grpSpPr>
          <a:xfrm>
            <a:off x="8093648" y="16361289"/>
            <a:ext cx="9132262" cy="760821"/>
            <a:chOff x="8194709" y="16185954"/>
            <a:chExt cx="9132262" cy="760821"/>
          </a:xfrm>
        </p:grpSpPr>
        <p:grpSp>
          <p:nvGrpSpPr>
            <p:cNvPr id="12" name="Group 11">
              <a:extLst>
                <a:ext uri="{FF2B5EF4-FFF2-40B4-BE49-F238E27FC236}">
                  <a16:creationId xmlns:a16="http://schemas.microsoft.com/office/drawing/2014/main" id="{70D9349F-902C-2245-8FE6-93E56D2C4895}"/>
                </a:ext>
              </a:extLst>
            </p:cNvPr>
            <p:cNvGrpSpPr/>
            <p:nvPr/>
          </p:nvGrpSpPr>
          <p:grpSpPr>
            <a:xfrm>
              <a:off x="8194709" y="16185954"/>
              <a:ext cx="8977365" cy="436272"/>
              <a:chOff x="8194709" y="16185954"/>
              <a:chExt cx="8977365" cy="436272"/>
            </a:xfrm>
          </p:grpSpPr>
          <p:pic>
            <p:nvPicPr>
              <p:cNvPr id="1039" name="Picture 1038">
                <a:extLst>
                  <a:ext uri="{FF2B5EF4-FFF2-40B4-BE49-F238E27FC236}">
                    <a16:creationId xmlns:a16="http://schemas.microsoft.com/office/drawing/2014/main" id="{2CA69665-2066-6C41-9F72-841D8ADB80C0}"/>
                  </a:ext>
                </a:extLst>
              </p:cNvPr>
              <p:cNvPicPr>
                <a:picLocks noChangeAspect="1"/>
              </p:cNvPicPr>
              <p:nvPr/>
            </p:nvPicPr>
            <p:blipFill rotWithShape="1">
              <a:blip r:embed="rId16">
                <a:extLst>
                  <a:ext uri="{28A0092B-C50C-407E-A947-70E740481C1C}">
                    <a14:useLocalDpi xmlns:a14="http://schemas.microsoft.com/office/drawing/2010/main" val="0"/>
                  </a:ext>
                </a:extLst>
              </a:blip>
              <a:srcRect l="4286" t="90719" r="5066" b="640"/>
              <a:stretch/>
            </p:blipFill>
            <p:spPr>
              <a:xfrm>
                <a:off x="16355879" y="16203027"/>
                <a:ext cx="816195" cy="406530"/>
              </a:xfrm>
              <a:prstGeom prst="rect">
                <a:avLst/>
              </a:prstGeom>
            </p:spPr>
          </p:pic>
          <p:pic>
            <p:nvPicPr>
              <p:cNvPr id="144" name="Picture 143">
                <a:extLst>
                  <a:ext uri="{FF2B5EF4-FFF2-40B4-BE49-F238E27FC236}">
                    <a16:creationId xmlns:a16="http://schemas.microsoft.com/office/drawing/2014/main" id="{E56C23F6-C594-494E-953D-3328D97A8FE9}"/>
                  </a:ext>
                </a:extLst>
              </p:cNvPr>
              <p:cNvPicPr>
                <a:picLocks noChangeAspect="1"/>
              </p:cNvPicPr>
              <p:nvPr/>
            </p:nvPicPr>
            <p:blipFill rotWithShape="1">
              <a:blip r:embed="rId16">
                <a:extLst>
                  <a:ext uri="{28A0092B-C50C-407E-A947-70E740481C1C}">
                    <a14:useLocalDpi xmlns:a14="http://schemas.microsoft.com/office/drawing/2010/main" val="0"/>
                  </a:ext>
                </a:extLst>
              </a:blip>
              <a:srcRect l="3923" t="79427" r="5428" b="11932"/>
              <a:stretch/>
            </p:blipFill>
            <p:spPr>
              <a:xfrm>
                <a:off x="15310396" y="16195117"/>
                <a:ext cx="838383" cy="417581"/>
              </a:xfrm>
              <a:prstGeom prst="rect">
                <a:avLst/>
              </a:prstGeom>
            </p:spPr>
          </p:pic>
          <p:pic>
            <p:nvPicPr>
              <p:cNvPr id="145" name="Picture 144">
                <a:extLst>
                  <a:ext uri="{FF2B5EF4-FFF2-40B4-BE49-F238E27FC236}">
                    <a16:creationId xmlns:a16="http://schemas.microsoft.com/office/drawing/2014/main" id="{8A52C671-F763-CF4C-9938-7B5DB494BD1A}"/>
                  </a:ext>
                </a:extLst>
              </p:cNvPr>
              <p:cNvPicPr>
                <a:picLocks noChangeAspect="1"/>
              </p:cNvPicPr>
              <p:nvPr/>
            </p:nvPicPr>
            <p:blipFill rotWithShape="1">
              <a:blip r:embed="rId16">
                <a:extLst>
                  <a:ext uri="{28A0092B-C50C-407E-A947-70E740481C1C}">
                    <a14:useLocalDpi xmlns:a14="http://schemas.microsoft.com/office/drawing/2010/main" val="0"/>
                  </a:ext>
                </a:extLst>
              </a:blip>
              <a:srcRect l="6246" t="68147" r="4061" b="22991"/>
              <a:stretch/>
            </p:blipFill>
            <p:spPr>
              <a:xfrm>
                <a:off x="14295872" y="16198139"/>
                <a:ext cx="807427" cy="416893"/>
              </a:xfrm>
              <a:prstGeom prst="rect">
                <a:avLst/>
              </a:prstGeom>
            </p:spPr>
          </p:pic>
          <p:pic>
            <p:nvPicPr>
              <p:cNvPr id="146" name="Picture 145">
                <a:extLst>
                  <a:ext uri="{FF2B5EF4-FFF2-40B4-BE49-F238E27FC236}">
                    <a16:creationId xmlns:a16="http://schemas.microsoft.com/office/drawing/2014/main" id="{E1C939E2-A3F8-D949-9239-64EC04B0DB69}"/>
                  </a:ext>
                </a:extLst>
              </p:cNvPr>
              <p:cNvPicPr>
                <a:picLocks noChangeAspect="1"/>
              </p:cNvPicPr>
              <p:nvPr/>
            </p:nvPicPr>
            <p:blipFill rotWithShape="1">
              <a:blip r:embed="rId16">
                <a:extLst>
                  <a:ext uri="{28A0092B-C50C-407E-A947-70E740481C1C}">
                    <a14:useLocalDpi xmlns:a14="http://schemas.microsoft.com/office/drawing/2010/main" val="0"/>
                  </a:ext>
                </a:extLst>
              </a:blip>
              <a:srcRect l="4209" t="56797" r="5143" b="34074"/>
              <a:stretch/>
            </p:blipFill>
            <p:spPr>
              <a:xfrm>
                <a:off x="13271399" y="16185954"/>
                <a:ext cx="817376" cy="430064"/>
              </a:xfrm>
              <a:prstGeom prst="rect">
                <a:avLst/>
              </a:prstGeom>
            </p:spPr>
          </p:pic>
          <p:pic>
            <p:nvPicPr>
              <p:cNvPr id="147" name="Picture 146">
                <a:extLst>
                  <a:ext uri="{FF2B5EF4-FFF2-40B4-BE49-F238E27FC236}">
                    <a16:creationId xmlns:a16="http://schemas.microsoft.com/office/drawing/2014/main" id="{14A2E36E-C459-2B4E-861B-B7AC77C42F60}"/>
                  </a:ext>
                </a:extLst>
              </p:cNvPr>
              <p:cNvPicPr>
                <a:picLocks noChangeAspect="1"/>
              </p:cNvPicPr>
              <p:nvPr/>
            </p:nvPicPr>
            <p:blipFill rotWithShape="1">
              <a:blip r:embed="rId16">
                <a:extLst>
                  <a:ext uri="{28A0092B-C50C-407E-A947-70E740481C1C}">
                    <a14:useLocalDpi xmlns:a14="http://schemas.microsoft.com/office/drawing/2010/main" val="0"/>
                  </a:ext>
                </a:extLst>
              </a:blip>
              <a:srcRect l="5005" t="45747" r="4347" b="45466"/>
              <a:stretch/>
            </p:blipFill>
            <p:spPr>
              <a:xfrm>
                <a:off x="12256874" y="16201903"/>
                <a:ext cx="807428" cy="408972"/>
              </a:xfrm>
              <a:prstGeom prst="rect">
                <a:avLst/>
              </a:prstGeom>
            </p:spPr>
          </p:pic>
          <p:pic>
            <p:nvPicPr>
              <p:cNvPr id="148" name="Picture 147">
                <a:extLst>
                  <a:ext uri="{FF2B5EF4-FFF2-40B4-BE49-F238E27FC236}">
                    <a16:creationId xmlns:a16="http://schemas.microsoft.com/office/drawing/2014/main" id="{76DCC17C-3CF9-3B49-935B-9D91FF9E1EE2}"/>
                  </a:ext>
                </a:extLst>
              </p:cNvPr>
              <p:cNvPicPr>
                <a:picLocks noChangeAspect="1"/>
              </p:cNvPicPr>
              <p:nvPr/>
            </p:nvPicPr>
            <p:blipFill rotWithShape="1">
              <a:blip r:embed="rId16">
                <a:extLst>
                  <a:ext uri="{28A0092B-C50C-407E-A947-70E740481C1C}">
                    <a14:useLocalDpi xmlns:a14="http://schemas.microsoft.com/office/drawing/2010/main" val="0"/>
                  </a:ext>
                </a:extLst>
              </a:blip>
              <a:srcRect l="4583" t="34618" r="5871" b="56787"/>
              <a:stretch/>
            </p:blipFill>
            <p:spPr>
              <a:xfrm>
                <a:off x="11242349" y="16198512"/>
                <a:ext cx="807428" cy="404948"/>
              </a:xfrm>
              <a:prstGeom prst="rect">
                <a:avLst/>
              </a:prstGeom>
            </p:spPr>
          </p:pic>
          <p:pic>
            <p:nvPicPr>
              <p:cNvPr id="149" name="Picture 148">
                <a:extLst>
                  <a:ext uri="{FF2B5EF4-FFF2-40B4-BE49-F238E27FC236}">
                    <a16:creationId xmlns:a16="http://schemas.microsoft.com/office/drawing/2014/main" id="{A96E320A-0339-2146-8A62-3CA9DBF9C460}"/>
                  </a:ext>
                </a:extLst>
              </p:cNvPr>
              <p:cNvPicPr>
                <a:picLocks noChangeAspect="1"/>
              </p:cNvPicPr>
              <p:nvPr/>
            </p:nvPicPr>
            <p:blipFill rotWithShape="1">
              <a:blip r:embed="rId16">
                <a:extLst>
                  <a:ext uri="{28A0092B-C50C-407E-A947-70E740481C1C}">
                    <a14:useLocalDpi xmlns:a14="http://schemas.microsoft.com/office/drawing/2010/main" val="0"/>
                  </a:ext>
                </a:extLst>
              </a:blip>
              <a:srcRect l="5145" t="23147" r="4206" b="67727"/>
              <a:stretch/>
            </p:blipFill>
            <p:spPr>
              <a:xfrm>
                <a:off x="10217876" y="16192162"/>
                <a:ext cx="817376" cy="430064"/>
              </a:xfrm>
              <a:prstGeom prst="rect">
                <a:avLst/>
              </a:prstGeom>
            </p:spPr>
          </p:pic>
          <p:pic>
            <p:nvPicPr>
              <p:cNvPr id="150" name="Picture 149">
                <a:extLst>
                  <a:ext uri="{FF2B5EF4-FFF2-40B4-BE49-F238E27FC236}">
                    <a16:creationId xmlns:a16="http://schemas.microsoft.com/office/drawing/2014/main" id="{756AFACE-3884-6640-8DE0-1C66DF115719}"/>
                  </a:ext>
                </a:extLst>
              </p:cNvPr>
              <p:cNvPicPr>
                <a:picLocks noChangeAspect="1"/>
              </p:cNvPicPr>
              <p:nvPr/>
            </p:nvPicPr>
            <p:blipFill rotWithShape="1">
              <a:blip r:embed="rId16">
                <a:extLst>
                  <a:ext uri="{28A0092B-C50C-407E-A947-70E740481C1C}">
                    <a14:useLocalDpi xmlns:a14="http://schemas.microsoft.com/office/drawing/2010/main" val="0"/>
                  </a:ext>
                </a:extLst>
              </a:blip>
              <a:srcRect l="4229" t="12126" r="6010" b="79012"/>
              <a:stretch/>
            </p:blipFill>
            <p:spPr>
              <a:xfrm>
                <a:off x="9201407" y="16195118"/>
                <a:ext cx="809372" cy="417583"/>
              </a:xfrm>
              <a:prstGeom prst="rect">
                <a:avLst/>
              </a:prstGeom>
            </p:spPr>
          </p:pic>
          <p:pic>
            <p:nvPicPr>
              <p:cNvPr id="151" name="Picture 150">
                <a:extLst>
                  <a:ext uri="{FF2B5EF4-FFF2-40B4-BE49-F238E27FC236}">
                    <a16:creationId xmlns:a16="http://schemas.microsoft.com/office/drawing/2014/main" id="{39C1B79A-CAA8-804F-93BD-062DADE99828}"/>
                  </a:ext>
                </a:extLst>
              </p:cNvPr>
              <p:cNvPicPr>
                <a:picLocks noChangeAspect="1"/>
              </p:cNvPicPr>
              <p:nvPr/>
            </p:nvPicPr>
            <p:blipFill rotWithShape="1">
              <a:blip r:embed="rId16">
                <a:extLst>
                  <a:ext uri="{28A0092B-C50C-407E-A947-70E740481C1C}">
                    <a14:useLocalDpi xmlns:a14="http://schemas.microsoft.com/office/drawing/2010/main" val="0"/>
                  </a:ext>
                </a:extLst>
              </a:blip>
              <a:srcRect l="5793" t="998" r="5529" b="90139"/>
              <a:stretch/>
            </p:blipFill>
            <p:spPr>
              <a:xfrm>
                <a:off x="8194709" y="16204643"/>
                <a:ext cx="799601" cy="417583"/>
              </a:xfrm>
              <a:prstGeom prst="rect">
                <a:avLst/>
              </a:prstGeom>
            </p:spPr>
          </p:pic>
        </p:grpSp>
        <p:sp>
          <p:nvSpPr>
            <p:cNvPr id="10" name="TextBox 9">
              <a:extLst>
                <a:ext uri="{FF2B5EF4-FFF2-40B4-BE49-F238E27FC236}">
                  <a16:creationId xmlns:a16="http://schemas.microsoft.com/office/drawing/2014/main" id="{BEF0DA25-1EF7-E346-87D7-ADA72E71001A}"/>
                </a:ext>
              </a:extLst>
            </p:cNvPr>
            <p:cNvSpPr txBox="1"/>
            <p:nvPr/>
          </p:nvSpPr>
          <p:spPr>
            <a:xfrm>
              <a:off x="8195770" y="16608221"/>
              <a:ext cx="821059" cy="338554"/>
            </a:xfrm>
            <a:prstGeom prst="rect">
              <a:avLst/>
            </a:prstGeom>
            <a:noFill/>
          </p:spPr>
          <p:txBody>
            <a:bodyPr wrap="none" rtlCol="0">
              <a:spAutoFit/>
            </a:bodyPr>
            <a:lstStyle/>
            <a:p>
              <a:r>
                <a:rPr lang="en-US" sz="1600" dirty="0"/>
                <a:t>73 - 80</a:t>
              </a:r>
            </a:p>
          </p:txBody>
        </p:sp>
        <p:sp>
          <p:nvSpPr>
            <p:cNvPr id="104" name="TextBox 103">
              <a:extLst>
                <a:ext uri="{FF2B5EF4-FFF2-40B4-BE49-F238E27FC236}">
                  <a16:creationId xmlns:a16="http://schemas.microsoft.com/office/drawing/2014/main" id="{E5EF3556-95AD-F14A-B3C5-889451BE6A55}"/>
                </a:ext>
              </a:extLst>
            </p:cNvPr>
            <p:cNvSpPr txBox="1"/>
            <p:nvPr/>
          </p:nvSpPr>
          <p:spPr>
            <a:xfrm>
              <a:off x="9224582" y="16608221"/>
              <a:ext cx="821059" cy="338554"/>
            </a:xfrm>
            <a:prstGeom prst="rect">
              <a:avLst/>
            </a:prstGeom>
            <a:noFill/>
          </p:spPr>
          <p:txBody>
            <a:bodyPr wrap="none" rtlCol="0">
              <a:spAutoFit/>
            </a:bodyPr>
            <a:lstStyle/>
            <a:p>
              <a:r>
                <a:rPr lang="en-US" sz="1600" dirty="0"/>
                <a:t>80 - 87</a:t>
              </a:r>
            </a:p>
          </p:txBody>
        </p:sp>
        <p:sp>
          <p:nvSpPr>
            <p:cNvPr id="106" name="TextBox 105">
              <a:extLst>
                <a:ext uri="{FF2B5EF4-FFF2-40B4-BE49-F238E27FC236}">
                  <a16:creationId xmlns:a16="http://schemas.microsoft.com/office/drawing/2014/main" id="{F6D0059A-C187-DF43-8DD8-84EDDC881EFF}"/>
                </a:ext>
              </a:extLst>
            </p:cNvPr>
            <p:cNvSpPr txBox="1"/>
            <p:nvPr/>
          </p:nvSpPr>
          <p:spPr>
            <a:xfrm>
              <a:off x="10214735" y="16608221"/>
              <a:ext cx="821059" cy="338554"/>
            </a:xfrm>
            <a:prstGeom prst="rect">
              <a:avLst/>
            </a:prstGeom>
            <a:noFill/>
          </p:spPr>
          <p:txBody>
            <a:bodyPr wrap="none" rtlCol="0">
              <a:spAutoFit/>
            </a:bodyPr>
            <a:lstStyle/>
            <a:p>
              <a:r>
                <a:rPr lang="en-US" sz="1600" dirty="0"/>
                <a:t>87 - 94</a:t>
              </a:r>
            </a:p>
          </p:txBody>
        </p:sp>
        <p:sp>
          <p:nvSpPr>
            <p:cNvPr id="108" name="TextBox 107">
              <a:extLst>
                <a:ext uri="{FF2B5EF4-FFF2-40B4-BE49-F238E27FC236}">
                  <a16:creationId xmlns:a16="http://schemas.microsoft.com/office/drawing/2014/main" id="{CA37F70E-4C23-7A4D-AF5E-A1A6A0E4F3E6}"/>
                </a:ext>
              </a:extLst>
            </p:cNvPr>
            <p:cNvSpPr txBox="1"/>
            <p:nvPr/>
          </p:nvSpPr>
          <p:spPr>
            <a:xfrm>
              <a:off x="11196497" y="16608221"/>
              <a:ext cx="934871" cy="338554"/>
            </a:xfrm>
            <a:prstGeom prst="rect">
              <a:avLst/>
            </a:prstGeom>
            <a:noFill/>
          </p:spPr>
          <p:txBody>
            <a:bodyPr wrap="none" rtlCol="0">
              <a:spAutoFit/>
            </a:bodyPr>
            <a:lstStyle/>
            <a:p>
              <a:r>
                <a:rPr lang="en-US" sz="1600" dirty="0"/>
                <a:t>94 - 101</a:t>
              </a:r>
            </a:p>
          </p:txBody>
        </p:sp>
        <p:sp>
          <p:nvSpPr>
            <p:cNvPr id="111" name="TextBox 110">
              <a:extLst>
                <a:ext uri="{FF2B5EF4-FFF2-40B4-BE49-F238E27FC236}">
                  <a16:creationId xmlns:a16="http://schemas.microsoft.com/office/drawing/2014/main" id="{3628ED58-37B2-EE40-8706-88E6F4B77B44}"/>
                </a:ext>
              </a:extLst>
            </p:cNvPr>
            <p:cNvSpPr txBox="1"/>
            <p:nvPr/>
          </p:nvSpPr>
          <p:spPr>
            <a:xfrm>
              <a:off x="12150496" y="16608221"/>
              <a:ext cx="1048685" cy="338554"/>
            </a:xfrm>
            <a:prstGeom prst="rect">
              <a:avLst/>
            </a:prstGeom>
            <a:noFill/>
          </p:spPr>
          <p:txBody>
            <a:bodyPr wrap="none" rtlCol="0">
              <a:spAutoFit/>
            </a:bodyPr>
            <a:lstStyle/>
            <a:p>
              <a:r>
                <a:rPr lang="en-US" sz="1600" dirty="0"/>
                <a:t>101 - 108</a:t>
              </a:r>
            </a:p>
          </p:txBody>
        </p:sp>
        <p:sp>
          <p:nvSpPr>
            <p:cNvPr id="115" name="TextBox 114">
              <a:extLst>
                <a:ext uri="{FF2B5EF4-FFF2-40B4-BE49-F238E27FC236}">
                  <a16:creationId xmlns:a16="http://schemas.microsoft.com/office/drawing/2014/main" id="{6A66A6F9-34ED-6749-86CB-040AA2CB54F5}"/>
                </a:ext>
              </a:extLst>
            </p:cNvPr>
            <p:cNvSpPr txBox="1"/>
            <p:nvPr/>
          </p:nvSpPr>
          <p:spPr>
            <a:xfrm>
              <a:off x="13158485" y="16608221"/>
              <a:ext cx="1048685" cy="338554"/>
            </a:xfrm>
            <a:prstGeom prst="rect">
              <a:avLst/>
            </a:prstGeom>
            <a:noFill/>
          </p:spPr>
          <p:txBody>
            <a:bodyPr wrap="none" rtlCol="0">
              <a:spAutoFit/>
            </a:bodyPr>
            <a:lstStyle/>
            <a:p>
              <a:r>
                <a:rPr lang="en-US" sz="1600" dirty="0"/>
                <a:t>108 - 115</a:t>
              </a:r>
            </a:p>
          </p:txBody>
        </p:sp>
        <p:sp>
          <p:nvSpPr>
            <p:cNvPr id="117" name="TextBox 116">
              <a:extLst>
                <a:ext uri="{FF2B5EF4-FFF2-40B4-BE49-F238E27FC236}">
                  <a16:creationId xmlns:a16="http://schemas.microsoft.com/office/drawing/2014/main" id="{697AAEB5-D651-164D-953B-232615E09679}"/>
                </a:ext>
              </a:extLst>
            </p:cNvPr>
            <p:cNvSpPr txBox="1"/>
            <p:nvPr/>
          </p:nvSpPr>
          <p:spPr>
            <a:xfrm>
              <a:off x="14180171" y="16608221"/>
              <a:ext cx="1048685" cy="338554"/>
            </a:xfrm>
            <a:prstGeom prst="rect">
              <a:avLst/>
            </a:prstGeom>
            <a:noFill/>
          </p:spPr>
          <p:txBody>
            <a:bodyPr wrap="none" rtlCol="0">
              <a:spAutoFit/>
            </a:bodyPr>
            <a:lstStyle/>
            <a:p>
              <a:r>
                <a:rPr lang="en-US" sz="1600" dirty="0"/>
                <a:t>115 - 122</a:t>
              </a:r>
            </a:p>
          </p:txBody>
        </p:sp>
        <p:sp>
          <p:nvSpPr>
            <p:cNvPr id="118" name="TextBox 117">
              <a:extLst>
                <a:ext uri="{FF2B5EF4-FFF2-40B4-BE49-F238E27FC236}">
                  <a16:creationId xmlns:a16="http://schemas.microsoft.com/office/drawing/2014/main" id="{792CAC23-9718-5C4B-860D-1DF3BDC82E90}"/>
                </a:ext>
              </a:extLst>
            </p:cNvPr>
            <p:cNvSpPr txBox="1"/>
            <p:nvPr/>
          </p:nvSpPr>
          <p:spPr>
            <a:xfrm>
              <a:off x="15224371" y="16608221"/>
              <a:ext cx="1048685" cy="338554"/>
            </a:xfrm>
            <a:prstGeom prst="rect">
              <a:avLst/>
            </a:prstGeom>
            <a:noFill/>
          </p:spPr>
          <p:txBody>
            <a:bodyPr wrap="none" rtlCol="0">
              <a:spAutoFit/>
            </a:bodyPr>
            <a:lstStyle/>
            <a:p>
              <a:r>
                <a:rPr lang="en-US" sz="1600" dirty="0"/>
                <a:t>122 - 129</a:t>
              </a:r>
            </a:p>
          </p:txBody>
        </p:sp>
        <p:sp>
          <p:nvSpPr>
            <p:cNvPr id="119" name="TextBox 118">
              <a:extLst>
                <a:ext uri="{FF2B5EF4-FFF2-40B4-BE49-F238E27FC236}">
                  <a16:creationId xmlns:a16="http://schemas.microsoft.com/office/drawing/2014/main" id="{129BC55C-CDB0-BF4F-A5F0-D614A65C5F49}"/>
                </a:ext>
              </a:extLst>
            </p:cNvPr>
            <p:cNvSpPr txBox="1"/>
            <p:nvPr/>
          </p:nvSpPr>
          <p:spPr>
            <a:xfrm>
              <a:off x="16278286" y="16608221"/>
              <a:ext cx="1048685" cy="338554"/>
            </a:xfrm>
            <a:prstGeom prst="rect">
              <a:avLst/>
            </a:prstGeom>
            <a:noFill/>
          </p:spPr>
          <p:txBody>
            <a:bodyPr wrap="none" rtlCol="0">
              <a:spAutoFit/>
            </a:bodyPr>
            <a:lstStyle/>
            <a:p>
              <a:r>
                <a:rPr lang="en-US" sz="1600" dirty="0"/>
                <a:t>129 - 136</a:t>
              </a:r>
            </a:p>
          </p:txBody>
        </p:sp>
      </p:grpSp>
      <p:sp>
        <p:nvSpPr>
          <p:cNvPr id="25" name="TextBox 24">
            <a:extLst>
              <a:ext uri="{FF2B5EF4-FFF2-40B4-BE49-F238E27FC236}">
                <a16:creationId xmlns:a16="http://schemas.microsoft.com/office/drawing/2014/main" id="{530724EE-266E-034C-B4B8-689E35DDFC17}"/>
              </a:ext>
            </a:extLst>
          </p:cNvPr>
          <p:cNvSpPr txBox="1"/>
          <p:nvPr/>
        </p:nvSpPr>
        <p:spPr>
          <a:xfrm>
            <a:off x="10855439" y="17055240"/>
            <a:ext cx="3608680" cy="369332"/>
          </a:xfrm>
          <a:prstGeom prst="rect">
            <a:avLst/>
          </a:prstGeom>
          <a:noFill/>
        </p:spPr>
        <p:txBody>
          <a:bodyPr wrap="none" rtlCol="0">
            <a:spAutoFit/>
          </a:bodyPr>
          <a:lstStyle/>
          <a:p>
            <a:r>
              <a:rPr lang="en-US" dirty="0"/>
              <a:t>Land Surface Temperature (°F)</a:t>
            </a:r>
          </a:p>
        </p:txBody>
      </p:sp>
      <p:grpSp>
        <p:nvGrpSpPr>
          <p:cNvPr id="29" name="Group 28">
            <a:extLst>
              <a:ext uri="{FF2B5EF4-FFF2-40B4-BE49-F238E27FC236}">
                <a16:creationId xmlns:a16="http://schemas.microsoft.com/office/drawing/2014/main" id="{7525BBA6-C375-1840-8983-ACB0C2B2ECE2}"/>
              </a:ext>
            </a:extLst>
          </p:cNvPr>
          <p:cNvGrpSpPr/>
          <p:nvPr/>
        </p:nvGrpSpPr>
        <p:grpSpPr>
          <a:xfrm>
            <a:off x="10132345" y="17576862"/>
            <a:ext cx="5054869" cy="729290"/>
            <a:chOff x="9883589" y="17430433"/>
            <a:chExt cx="5054869" cy="729290"/>
          </a:xfrm>
        </p:grpSpPr>
        <p:grpSp>
          <p:nvGrpSpPr>
            <p:cNvPr id="27" name="Group 26">
              <a:extLst>
                <a:ext uri="{FF2B5EF4-FFF2-40B4-BE49-F238E27FC236}">
                  <a16:creationId xmlns:a16="http://schemas.microsoft.com/office/drawing/2014/main" id="{47504E11-3FA7-1B4D-A171-AE51AADCC34E}"/>
                </a:ext>
              </a:extLst>
            </p:cNvPr>
            <p:cNvGrpSpPr/>
            <p:nvPr/>
          </p:nvGrpSpPr>
          <p:grpSpPr>
            <a:xfrm>
              <a:off x="9883589" y="17430433"/>
              <a:ext cx="4970662" cy="429443"/>
              <a:chOff x="9883589" y="17430433"/>
              <a:chExt cx="4970662" cy="429443"/>
            </a:xfrm>
          </p:grpSpPr>
          <p:pic>
            <p:nvPicPr>
              <p:cNvPr id="1037" name="Picture 1036">
                <a:extLst>
                  <a:ext uri="{FF2B5EF4-FFF2-40B4-BE49-F238E27FC236}">
                    <a16:creationId xmlns:a16="http://schemas.microsoft.com/office/drawing/2014/main" id="{41C377E5-80CB-5C4F-A3D3-5D3A4F0DB223}"/>
                  </a:ext>
                </a:extLst>
              </p:cNvPr>
              <p:cNvPicPr>
                <a:picLocks noChangeAspect="1"/>
              </p:cNvPicPr>
              <p:nvPr/>
            </p:nvPicPr>
            <p:blipFill rotWithShape="1">
              <a:blip r:embed="rId17">
                <a:extLst>
                  <a:ext uri="{28A0092B-C50C-407E-A947-70E740481C1C}">
                    <a14:useLocalDpi xmlns:a14="http://schemas.microsoft.com/office/drawing/2010/main" val="0"/>
                  </a:ext>
                </a:extLst>
              </a:blip>
              <a:srcRect l="7097" t="68377" r="6610" b="18529"/>
              <a:stretch/>
            </p:blipFill>
            <p:spPr>
              <a:xfrm>
                <a:off x="13004596" y="17434048"/>
                <a:ext cx="810974" cy="414098"/>
              </a:xfrm>
              <a:prstGeom prst="rect">
                <a:avLst/>
              </a:prstGeom>
            </p:spPr>
          </p:pic>
          <p:pic>
            <p:nvPicPr>
              <p:cNvPr id="163" name="Picture 162">
                <a:extLst>
                  <a:ext uri="{FF2B5EF4-FFF2-40B4-BE49-F238E27FC236}">
                    <a16:creationId xmlns:a16="http://schemas.microsoft.com/office/drawing/2014/main" id="{E4E8C5FA-FCB1-7841-8CAF-A387DEA2EB08}"/>
                  </a:ext>
                </a:extLst>
              </p:cNvPr>
              <p:cNvPicPr>
                <a:picLocks noChangeAspect="1"/>
              </p:cNvPicPr>
              <p:nvPr/>
            </p:nvPicPr>
            <p:blipFill rotWithShape="1">
              <a:blip r:embed="rId17">
                <a:extLst>
                  <a:ext uri="{28A0092B-C50C-407E-A947-70E740481C1C}">
                    <a14:useLocalDpi xmlns:a14="http://schemas.microsoft.com/office/drawing/2010/main" val="0"/>
                  </a:ext>
                </a:extLst>
              </a:blip>
              <a:srcRect l="7968" t="85006" r="5917" b="1701"/>
              <a:stretch/>
            </p:blipFill>
            <p:spPr>
              <a:xfrm>
                <a:off x="14044932" y="17436322"/>
                <a:ext cx="809319" cy="420379"/>
              </a:xfrm>
              <a:prstGeom prst="rect">
                <a:avLst/>
              </a:prstGeom>
            </p:spPr>
          </p:pic>
          <p:pic>
            <p:nvPicPr>
              <p:cNvPr id="164" name="Picture 163">
                <a:extLst>
                  <a:ext uri="{FF2B5EF4-FFF2-40B4-BE49-F238E27FC236}">
                    <a16:creationId xmlns:a16="http://schemas.microsoft.com/office/drawing/2014/main" id="{5A9ACF48-CB45-9E41-8BB5-4F54D838B216}"/>
                  </a:ext>
                </a:extLst>
              </p:cNvPr>
              <p:cNvPicPr>
                <a:picLocks noChangeAspect="1"/>
              </p:cNvPicPr>
              <p:nvPr/>
            </p:nvPicPr>
            <p:blipFill rotWithShape="1">
              <a:blip r:embed="rId17">
                <a:extLst>
                  <a:ext uri="{28A0092B-C50C-407E-A947-70E740481C1C}">
                    <a14:useLocalDpi xmlns:a14="http://schemas.microsoft.com/office/drawing/2010/main" val="0"/>
                  </a:ext>
                </a:extLst>
              </a:blip>
              <a:srcRect l="7743" t="51437" r="5965" b="35081"/>
              <a:stretch/>
            </p:blipFill>
            <p:spPr>
              <a:xfrm>
                <a:off x="11964260" y="17430433"/>
                <a:ext cx="810974" cy="426346"/>
              </a:xfrm>
              <a:prstGeom prst="rect">
                <a:avLst/>
              </a:prstGeom>
            </p:spPr>
          </p:pic>
          <p:pic>
            <p:nvPicPr>
              <p:cNvPr id="165" name="Picture 164">
                <a:extLst>
                  <a:ext uri="{FF2B5EF4-FFF2-40B4-BE49-F238E27FC236}">
                    <a16:creationId xmlns:a16="http://schemas.microsoft.com/office/drawing/2014/main" id="{26064AC0-E603-C640-8484-5282408AD222}"/>
                  </a:ext>
                </a:extLst>
              </p:cNvPr>
              <p:cNvPicPr>
                <a:picLocks noChangeAspect="1"/>
              </p:cNvPicPr>
              <p:nvPr/>
            </p:nvPicPr>
            <p:blipFill rotWithShape="1">
              <a:blip r:embed="rId17">
                <a:extLst>
                  <a:ext uri="{28A0092B-C50C-407E-A947-70E740481C1C}">
                    <a14:useLocalDpi xmlns:a14="http://schemas.microsoft.com/office/drawing/2010/main" val="0"/>
                  </a:ext>
                </a:extLst>
              </a:blip>
              <a:srcRect l="8558" t="35209" r="5149" b="51969"/>
              <a:stretch/>
            </p:blipFill>
            <p:spPr>
              <a:xfrm>
                <a:off x="10923924" y="17439497"/>
                <a:ext cx="810975" cy="405475"/>
              </a:xfrm>
              <a:prstGeom prst="rect">
                <a:avLst/>
              </a:prstGeom>
            </p:spPr>
          </p:pic>
          <p:pic>
            <p:nvPicPr>
              <p:cNvPr id="166" name="Picture 165">
                <a:extLst>
                  <a:ext uri="{FF2B5EF4-FFF2-40B4-BE49-F238E27FC236}">
                    <a16:creationId xmlns:a16="http://schemas.microsoft.com/office/drawing/2014/main" id="{BC9A4235-61BA-9F41-8A7D-FC0184FD0673}"/>
                  </a:ext>
                </a:extLst>
              </p:cNvPr>
              <p:cNvPicPr>
                <a:picLocks noChangeAspect="1"/>
              </p:cNvPicPr>
              <p:nvPr/>
            </p:nvPicPr>
            <p:blipFill rotWithShape="1">
              <a:blip r:embed="rId17">
                <a:extLst>
                  <a:ext uri="{28A0092B-C50C-407E-A947-70E740481C1C}">
                    <a14:useLocalDpi xmlns:a14="http://schemas.microsoft.com/office/drawing/2010/main" val="0"/>
                  </a:ext>
                </a:extLst>
              </a:blip>
              <a:srcRect l="8413" t="18245" r="5295" b="68462"/>
              <a:stretch/>
            </p:blipFill>
            <p:spPr>
              <a:xfrm>
                <a:off x="9883589" y="17439497"/>
                <a:ext cx="810974" cy="420379"/>
              </a:xfrm>
              <a:prstGeom prst="rect">
                <a:avLst/>
              </a:prstGeom>
            </p:spPr>
          </p:pic>
        </p:grpSp>
        <p:sp>
          <p:nvSpPr>
            <p:cNvPr id="120" name="TextBox 119">
              <a:extLst>
                <a:ext uri="{FF2B5EF4-FFF2-40B4-BE49-F238E27FC236}">
                  <a16:creationId xmlns:a16="http://schemas.microsoft.com/office/drawing/2014/main" id="{D80F0678-FD6A-A640-A838-641B6FD51312}"/>
                </a:ext>
              </a:extLst>
            </p:cNvPr>
            <p:cNvSpPr txBox="1"/>
            <p:nvPr/>
          </p:nvSpPr>
          <p:spPr>
            <a:xfrm>
              <a:off x="9899162" y="17821169"/>
              <a:ext cx="797013" cy="338554"/>
            </a:xfrm>
            <a:prstGeom prst="rect">
              <a:avLst/>
            </a:prstGeom>
            <a:noFill/>
          </p:spPr>
          <p:txBody>
            <a:bodyPr wrap="none" rtlCol="0">
              <a:spAutoFit/>
            </a:bodyPr>
            <a:lstStyle/>
            <a:p>
              <a:r>
                <a:rPr lang="en-US" sz="1600" dirty="0"/>
                <a:t>0 – 0.2</a:t>
              </a:r>
            </a:p>
          </p:txBody>
        </p:sp>
        <p:sp>
          <p:nvSpPr>
            <p:cNvPr id="122" name="TextBox 121">
              <a:extLst>
                <a:ext uri="{FF2B5EF4-FFF2-40B4-BE49-F238E27FC236}">
                  <a16:creationId xmlns:a16="http://schemas.microsoft.com/office/drawing/2014/main" id="{ECCF3F6C-3317-A44D-8DBC-26A933D6E3C6}"/>
                </a:ext>
              </a:extLst>
            </p:cNvPr>
            <p:cNvSpPr txBox="1"/>
            <p:nvPr/>
          </p:nvSpPr>
          <p:spPr>
            <a:xfrm>
              <a:off x="10851933" y="17821169"/>
              <a:ext cx="966931" cy="338554"/>
            </a:xfrm>
            <a:prstGeom prst="rect">
              <a:avLst/>
            </a:prstGeom>
            <a:noFill/>
          </p:spPr>
          <p:txBody>
            <a:bodyPr wrap="none" rtlCol="0">
              <a:spAutoFit/>
            </a:bodyPr>
            <a:lstStyle/>
            <a:p>
              <a:r>
                <a:rPr lang="en-US" sz="1600" dirty="0"/>
                <a:t>0.2 – 0.4</a:t>
              </a:r>
            </a:p>
          </p:txBody>
        </p:sp>
        <p:sp>
          <p:nvSpPr>
            <p:cNvPr id="124" name="TextBox 123">
              <a:extLst>
                <a:ext uri="{FF2B5EF4-FFF2-40B4-BE49-F238E27FC236}">
                  <a16:creationId xmlns:a16="http://schemas.microsoft.com/office/drawing/2014/main" id="{5F17EAB9-44C5-8C43-8415-E495E560AC14}"/>
                </a:ext>
              </a:extLst>
            </p:cNvPr>
            <p:cNvSpPr txBox="1"/>
            <p:nvPr/>
          </p:nvSpPr>
          <p:spPr>
            <a:xfrm>
              <a:off x="11896213" y="17821169"/>
              <a:ext cx="966931" cy="338554"/>
            </a:xfrm>
            <a:prstGeom prst="rect">
              <a:avLst/>
            </a:prstGeom>
            <a:noFill/>
          </p:spPr>
          <p:txBody>
            <a:bodyPr wrap="none" rtlCol="0">
              <a:spAutoFit/>
            </a:bodyPr>
            <a:lstStyle/>
            <a:p>
              <a:r>
                <a:rPr lang="en-US" sz="1600" dirty="0"/>
                <a:t>0.4 – 0.6</a:t>
              </a:r>
            </a:p>
          </p:txBody>
        </p:sp>
        <p:sp>
          <p:nvSpPr>
            <p:cNvPr id="128" name="TextBox 127">
              <a:extLst>
                <a:ext uri="{FF2B5EF4-FFF2-40B4-BE49-F238E27FC236}">
                  <a16:creationId xmlns:a16="http://schemas.microsoft.com/office/drawing/2014/main" id="{7207953D-AB4E-894E-A59D-9EED73BCFC48}"/>
                </a:ext>
              </a:extLst>
            </p:cNvPr>
            <p:cNvSpPr txBox="1"/>
            <p:nvPr/>
          </p:nvSpPr>
          <p:spPr>
            <a:xfrm>
              <a:off x="12926617" y="17821169"/>
              <a:ext cx="966931" cy="338554"/>
            </a:xfrm>
            <a:prstGeom prst="rect">
              <a:avLst/>
            </a:prstGeom>
            <a:noFill/>
          </p:spPr>
          <p:txBody>
            <a:bodyPr wrap="none" rtlCol="0">
              <a:spAutoFit/>
            </a:bodyPr>
            <a:lstStyle/>
            <a:p>
              <a:r>
                <a:rPr lang="en-US" sz="1600" dirty="0"/>
                <a:t>0.6 – 0.8</a:t>
              </a:r>
            </a:p>
          </p:txBody>
        </p:sp>
        <p:sp>
          <p:nvSpPr>
            <p:cNvPr id="129" name="TextBox 128">
              <a:extLst>
                <a:ext uri="{FF2B5EF4-FFF2-40B4-BE49-F238E27FC236}">
                  <a16:creationId xmlns:a16="http://schemas.microsoft.com/office/drawing/2014/main" id="{D1FD8148-2370-CD43-AEBC-64E7570444A1}"/>
                </a:ext>
              </a:extLst>
            </p:cNvPr>
            <p:cNvSpPr txBox="1"/>
            <p:nvPr/>
          </p:nvSpPr>
          <p:spPr>
            <a:xfrm>
              <a:off x="13971527" y="17821169"/>
              <a:ext cx="966931" cy="338554"/>
            </a:xfrm>
            <a:prstGeom prst="rect">
              <a:avLst/>
            </a:prstGeom>
            <a:noFill/>
          </p:spPr>
          <p:txBody>
            <a:bodyPr wrap="none" rtlCol="0">
              <a:spAutoFit/>
            </a:bodyPr>
            <a:lstStyle/>
            <a:p>
              <a:r>
                <a:rPr lang="en-US" sz="1600" dirty="0"/>
                <a:t>0.8 – 1.0</a:t>
              </a:r>
            </a:p>
          </p:txBody>
        </p:sp>
      </p:grpSp>
      <p:sp>
        <p:nvSpPr>
          <p:cNvPr id="33" name="TextBox 32">
            <a:extLst>
              <a:ext uri="{FF2B5EF4-FFF2-40B4-BE49-F238E27FC236}">
                <a16:creationId xmlns:a16="http://schemas.microsoft.com/office/drawing/2014/main" id="{F2BEC182-9B55-7840-BAF9-6FDD8A1F25BE}"/>
              </a:ext>
            </a:extLst>
          </p:cNvPr>
          <p:cNvSpPr txBox="1"/>
          <p:nvPr/>
        </p:nvSpPr>
        <p:spPr>
          <a:xfrm>
            <a:off x="10309616" y="18319103"/>
            <a:ext cx="4700326" cy="369332"/>
          </a:xfrm>
          <a:prstGeom prst="rect">
            <a:avLst/>
          </a:prstGeom>
          <a:noFill/>
        </p:spPr>
        <p:txBody>
          <a:bodyPr wrap="none" rtlCol="0">
            <a:spAutoFit/>
          </a:bodyPr>
          <a:lstStyle/>
          <a:p>
            <a:r>
              <a:rPr lang="en-US" dirty="0"/>
              <a:t>Normalized Difference Vegetation Index</a:t>
            </a:r>
          </a:p>
        </p:txBody>
      </p:sp>
      <p:cxnSp>
        <p:nvCxnSpPr>
          <p:cNvPr id="36" name="Straight Connector 35">
            <a:extLst>
              <a:ext uri="{FF2B5EF4-FFF2-40B4-BE49-F238E27FC236}">
                <a16:creationId xmlns:a16="http://schemas.microsoft.com/office/drawing/2014/main" id="{B8757E45-8F24-8743-89BB-23C9586A82E8}"/>
              </a:ext>
            </a:extLst>
          </p:cNvPr>
          <p:cNvCxnSpPr>
            <a:cxnSpLocks/>
          </p:cNvCxnSpPr>
          <p:nvPr/>
        </p:nvCxnSpPr>
        <p:spPr>
          <a:xfrm flipH="1">
            <a:off x="7251775" y="18841677"/>
            <a:ext cx="2002293" cy="1791062"/>
          </a:xfrm>
          <a:prstGeom prst="line">
            <a:avLst/>
          </a:prstGeom>
          <a:ln>
            <a:solidFill>
              <a:schemeClr val="bg1">
                <a:lumMod val="65000"/>
              </a:schemeClr>
            </a:solidFill>
            <a:headEnd type="none" w="sm" len="sm"/>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1A28D5E-278C-DE4E-BB5E-A0241AD6251F}"/>
              </a:ext>
            </a:extLst>
          </p:cNvPr>
          <p:cNvCxnSpPr>
            <a:cxnSpLocks/>
          </p:cNvCxnSpPr>
          <p:nvPr/>
        </p:nvCxnSpPr>
        <p:spPr>
          <a:xfrm flipH="1">
            <a:off x="7286732" y="22197393"/>
            <a:ext cx="2924573" cy="3226564"/>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EC09D43C-F1DF-B742-A07E-CBA2A350560B}"/>
              </a:ext>
            </a:extLst>
          </p:cNvPr>
          <p:cNvCxnSpPr>
            <a:cxnSpLocks/>
            <a:endCxn id="126" idx="1"/>
          </p:cNvCxnSpPr>
          <p:nvPr/>
        </p:nvCxnSpPr>
        <p:spPr>
          <a:xfrm>
            <a:off x="14605281" y="21407857"/>
            <a:ext cx="2346781" cy="47134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0" name="TextBox 159">
            <a:extLst>
              <a:ext uri="{FF2B5EF4-FFF2-40B4-BE49-F238E27FC236}">
                <a16:creationId xmlns:a16="http://schemas.microsoft.com/office/drawing/2014/main" id="{9B7B70A9-4E27-4743-8CE5-B20DEBF88CAA}"/>
              </a:ext>
            </a:extLst>
          </p:cNvPr>
          <p:cNvSpPr txBox="1"/>
          <p:nvPr/>
        </p:nvSpPr>
        <p:spPr>
          <a:xfrm>
            <a:off x="3457237" y="14084467"/>
            <a:ext cx="760144" cy="338554"/>
          </a:xfrm>
          <a:prstGeom prst="rect">
            <a:avLst/>
          </a:prstGeom>
          <a:noFill/>
        </p:spPr>
        <p:txBody>
          <a:bodyPr wrap="none" rtlCol="0">
            <a:spAutoFit/>
          </a:bodyPr>
          <a:lstStyle/>
          <a:p>
            <a:r>
              <a:rPr lang="en-US" sz="1600" dirty="0">
                <a:solidFill>
                  <a:schemeClr val="tx1">
                    <a:lumMod val="50000"/>
                    <a:lumOff val="50000"/>
                  </a:schemeClr>
                </a:solidFill>
              </a:rPr>
              <a:t>200mi</a:t>
            </a:r>
          </a:p>
        </p:txBody>
      </p:sp>
      <p:sp>
        <p:nvSpPr>
          <p:cNvPr id="72" name="Rectangle 71">
            <a:extLst>
              <a:ext uri="{FF2B5EF4-FFF2-40B4-BE49-F238E27FC236}">
                <a16:creationId xmlns:a16="http://schemas.microsoft.com/office/drawing/2014/main" id="{1B05EE67-AA4E-394F-864A-8B96CE41FC55}"/>
              </a:ext>
            </a:extLst>
          </p:cNvPr>
          <p:cNvSpPr/>
          <p:nvPr/>
        </p:nvSpPr>
        <p:spPr>
          <a:xfrm>
            <a:off x="2832171" y="12830948"/>
            <a:ext cx="345817" cy="24524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6B9F315-87B0-6B48-A87A-8B504BA450E2}"/>
              </a:ext>
            </a:extLst>
          </p:cNvPr>
          <p:cNvSpPr/>
          <p:nvPr/>
        </p:nvSpPr>
        <p:spPr>
          <a:xfrm>
            <a:off x="19464129" y="11545666"/>
            <a:ext cx="699609" cy="251698"/>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6" name="Group 1025">
            <a:extLst>
              <a:ext uri="{FF2B5EF4-FFF2-40B4-BE49-F238E27FC236}">
                <a16:creationId xmlns:a16="http://schemas.microsoft.com/office/drawing/2014/main" id="{0D5E2D78-0BAC-7248-87FE-804BFF29AABA}"/>
              </a:ext>
            </a:extLst>
          </p:cNvPr>
          <p:cNvGrpSpPr/>
          <p:nvPr/>
        </p:nvGrpSpPr>
        <p:grpSpPr>
          <a:xfrm>
            <a:off x="12623692" y="9456732"/>
            <a:ext cx="11559734" cy="5485325"/>
            <a:chOff x="12642750" y="9955018"/>
            <a:chExt cx="11559734" cy="5485325"/>
          </a:xfrm>
        </p:grpSpPr>
        <p:sp>
          <p:nvSpPr>
            <p:cNvPr id="31" name="TextBox 30">
              <a:extLst>
                <a:ext uri="{FF2B5EF4-FFF2-40B4-BE49-F238E27FC236}">
                  <a16:creationId xmlns:a16="http://schemas.microsoft.com/office/drawing/2014/main" id="{C9224431-4052-5244-B4B2-142967605085}"/>
                </a:ext>
              </a:extLst>
            </p:cNvPr>
            <p:cNvSpPr txBox="1"/>
            <p:nvPr/>
          </p:nvSpPr>
          <p:spPr>
            <a:xfrm>
              <a:off x="12642750" y="14640124"/>
              <a:ext cx="2863284" cy="800219"/>
            </a:xfrm>
            <a:prstGeom prst="rect">
              <a:avLst/>
            </a:prstGeom>
            <a:noFill/>
          </p:spPr>
          <p:txBody>
            <a:bodyPr wrap="none" rtlCol="0">
              <a:spAutoFit/>
            </a:bodyPr>
            <a:lstStyle/>
            <a:p>
              <a:pPr algn="ctr"/>
              <a:r>
                <a:rPr lang="en-US" sz="2400" b="1" dirty="0"/>
                <a:t>Landsat 8 OLI/TIRS</a:t>
              </a:r>
            </a:p>
            <a:p>
              <a:pPr algn="ctr"/>
              <a:r>
                <a:rPr lang="en-US" sz="2100" b="1" dirty="0"/>
                <a:t>(2013 </a:t>
              </a:r>
              <a:r>
                <a:rPr lang="en-US" sz="2100" b="1" dirty="0" smtClean="0"/>
                <a:t>to </a:t>
              </a:r>
              <a:r>
                <a:rPr lang="en-US" sz="2100" b="1" dirty="0"/>
                <a:t>2019)</a:t>
              </a:r>
            </a:p>
          </p:txBody>
        </p:sp>
        <p:sp>
          <p:nvSpPr>
            <p:cNvPr id="135" name="Rounded Rectangle 134">
              <a:extLst>
                <a:ext uri="{FF2B5EF4-FFF2-40B4-BE49-F238E27FC236}">
                  <a16:creationId xmlns:a16="http://schemas.microsoft.com/office/drawing/2014/main" id="{2A37225B-544F-3847-B45E-863A49381AA6}"/>
                </a:ext>
              </a:extLst>
            </p:cNvPr>
            <p:cNvSpPr/>
            <p:nvPr/>
          </p:nvSpPr>
          <p:spPr>
            <a:xfrm>
              <a:off x="19098673" y="9955018"/>
              <a:ext cx="2582277" cy="2500017"/>
            </a:xfrm>
            <a:prstGeom prst="roundRect">
              <a:avLst/>
            </a:prstGeom>
            <a:solidFill>
              <a:srgbClr val="CCCC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36" name="Rounded Rectangle 135">
              <a:extLst>
                <a:ext uri="{FF2B5EF4-FFF2-40B4-BE49-F238E27FC236}">
                  <a16:creationId xmlns:a16="http://schemas.microsoft.com/office/drawing/2014/main" id="{F7410227-2963-F141-85BD-669944FAE8FE}"/>
                </a:ext>
              </a:extLst>
            </p:cNvPr>
            <p:cNvSpPr/>
            <p:nvPr/>
          </p:nvSpPr>
          <p:spPr>
            <a:xfrm>
              <a:off x="21153778" y="12670685"/>
              <a:ext cx="3048706" cy="2761285"/>
            </a:xfrm>
            <a:prstGeom prst="roundRect">
              <a:avLst/>
            </a:prstGeom>
            <a:solidFill>
              <a:srgbClr val="CCCC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oogle Shape;185;g4796464015_0_61">
              <a:extLst>
                <a:ext uri="{FF2B5EF4-FFF2-40B4-BE49-F238E27FC236}">
                  <a16:creationId xmlns:a16="http://schemas.microsoft.com/office/drawing/2014/main" id="{0FD36473-B3B4-2740-89FD-50DA9ED7B136}"/>
                </a:ext>
              </a:extLst>
            </p:cNvPr>
            <p:cNvPicPr preferRelativeResize="0"/>
            <p:nvPr/>
          </p:nvPicPr>
          <p:blipFill rotWithShape="1">
            <a:blip r:embed="rId18">
              <a:clrChange>
                <a:clrFrom>
                  <a:srgbClr val="FFFFFF"/>
                </a:clrFrom>
                <a:clrTo>
                  <a:srgbClr val="FFFFFF">
                    <a:alpha val="0"/>
                  </a:srgbClr>
                </a:clrTo>
              </a:clrChange>
              <a:alphaModFix/>
            </a:blip>
            <a:srcRect l="10538" t="3600" r="9255" b="4555"/>
            <a:stretch/>
          </p:blipFill>
          <p:spPr>
            <a:xfrm>
              <a:off x="19222530" y="10117725"/>
              <a:ext cx="2458420" cy="2175471"/>
            </a:xfrm>
            <a:prstGeom prst="rect">
              <a:avLst/>
            </a:prstGeom>
            <a:noFill/>
            <a:ln>
              <a:noFill/>
            </a:ln>
          </p:spPr>
        </p:pic>
        <p:pic>
          <p:nvPicPr>
            <p:cNvPr id="138" name="Google Shape;189;g4796464015_0_61">
              <a:extLst>
                <a:ext uri="{FF2B5EF4-FFF2-40B4-BE49-F238E27FC236}">
                  <a16:creationId xmlns:a16="http://schemas.microsoft.com/office/drawing/2014/main" id="{1F0BFF64-5011-1A46-A2CC-94B7FA76B5A3}"/>
                </a:ext>
              </a:extLst>
            </p:cNvPr>
            <p:cNvPicPr preferRelativeResize="0"/>
            <p:nvPr/>
          </p:nvPicPr>
          <p:blipFill rotWithShape="1">
            <a:blip r:embed="rId19">
              <a:alphaModFix/>
            </a:blip>
            <a:srcRect/>
            <a:stretch/>
          </p:blipFill>
          <p:spPr>
            <a:xfrm>
              <a:off x="12801600" y="12455035"/>
              <a:ext cx="2545585" cy="2081515"/>
            </a:xfrm>
            <a:prstGeom prst="rect">
              <a:avLst/>
            </a:prstGeom>
            <a:noFill/>
            <a:ln>
              <a:noFill/>
            </a:ln>
          </p:spPr>
        </p:pic>
        <mc:AlternateContent xmlns:mc="http://schemas.openxmlformats.org/markup-compatibility/2006">
          <mc:Choice xmlns:a14="http://schemas.microsoft.com/office/drawing/2010/main" Requires="a14">
            <p:sp>
              <p:nvSpPr>
                <p:cNvPr id="139" name="Google Shape;190;g4796464015_0_61">
                  <a:extLst>
                    <a:ext uri="{FF2B5EF4-FFF2-40B4-BE49-F238E27FC236}">
                      <a16:creationId xmlns:a16="http://schemas.microsoft.com/office/drawing/2014/main" id="{DDC7AB98-3230-E34A-B077-1A18B8EDEAFB}"/>
                    </a:ext>
                  </a:extLst>
                </p:cNvPr>
                <p:cNvSpPr/>
                <p:nvPr/>
              </p:nvSpPr>
              <p:spPr>
                <a:xfrm>
                  <a:off x="16374398" y="10614099"/>
                  <a:ext cx="2325685" cy="931071"/>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sz="1800" b="0" i="1" smtClean="0">
                            <a:solidFill>
                              <a:schemeClr val="tx1"/>
                            </a:solidFill>
                            <a:latin typeface="Cambria Math" panose="02040503050406030204" pitchFamily="18" charset="0"/>
                            <a:ea typeface="Century Gothic"/>
                            <a:cs typeface="Century Gothic"/>
                            <a:sym typeface="Century Gothic"/>
                          </a:rPr>
                          <m:t>𝑁𝐷𝑉𝐼</m:t>
                        </m:r>
                        <m:r>
                          <a:rPr lang="ar-AE" sz="1800" b="0" i="1" smtClean="0">
                            <a:solidFill>
                              <a:schemeClr val="tx1"/>
                            </a:solidFill>
                            <a:latin typeface="Cambria Math" panose="02040503050406030204" pitchFamily="18" charset="0"/>
                            <a:ea typeface="Century Gothic"/>
                            <a:cs typeface="Century Gothic"/>
                            <a:sym typeface="Century Gothic"/>
                          </a:rPr>
                          <m:t>=</m:t>
                        </m:r>
                        <m:f>
                          <m:fPr>
                            <m:ctrlPr>
                              <a:rPr lang="ar-AE" sz="1800" b="0" i="1" smtClean="0">
                                <a:solidFill>
                                  <a:schemeClr val="tx1"/>
                                </a:solidFill>
                                <a:sym typeface="Century Gothic"/>
                              </a:rPr>
                            </m:ctrlPr>
                          </m:fPr>
                          <m:num>
                            <m:r>
                              <m:rPr>
                                <m:nor/>
                              </m:rPr>
                              <a:rPr lang="ar-AE" sz="1800" b="0" i="1" smtClean="0">
                                <a:solidFill>
                                  <a:schemeClr val="tx1"/>
                                </a:solidFill>
                                <a:sym typeface="Century Gothic"/>
                              </a:rPr>
                              <m:t>NIR</m:t>
                            </m:r>
                            <m:r>
                              <m:rPr>
                                <m:nor/>
                              </m:rPr>
                              <a:rPr lang="ar-AE" sz="1800" b="0" i="1" smtClean="0">
                                <a:solidFill>
                                  <a:schemeClr val="tx1"/>
                                </a:solidFill>
                                <a:sym typeface="Century Gothic"/>
                              </a:rPr>
                              <m:t> - </m:t>
                            </m:r>
                            <m:r>
                              <m:rPr>
                                <m:nor/>
                              </m:rPr>
                              <a:rPr lang="en-US" sz="1800" b="0" i="1" smtClean="0">
                                <a:solidFill>
                                  <a:schemeClr val="tx1"/>
                                </a:solidFill>
                                <a:sym typeface="Century Gothic"/>
                              </a:rPr>
                              <m:t>Red</m:t>
                            </m:r>
                          </m:num>
                          <m:den>
                            <m:r>
                              <m:rPr>
                                <m:nor/>
                              </m:rPr>
                              <a:rPr lang="ar-AE" sz="1800" b="0" i="1" smtClean="0">
                                <a:solidFill>
                                  <a:schemeClr val="tx1"/>
                                </a:solidFill>
                                <a:sym typeface="Century Gothic"/>
                              </a:rPr>
                              <m:t>NIR</m:t>
                            </m:r>
                            <m:r>
                              <m:rPr>
                                <m:nor/>
                              </m:rPr>
                              <a:rPr lang="en-US" sz="1800" b="0" i="1" smtClean="0">
                                <a:solidFill>
                                  <a:schemeClr val="tx1"/>
                                </a:solidFill>
                                <a:sym typeface="Century Gothic"/>
                              </a:rPr>
                              <m:t> + </m:t>
                            </m:r>
                            <m:r>
                              <m:rPr>
                                <m:nor/>
                              </m:rPr>
                              <a:rPr lang="en-US" sz="1800" b="0" i="1" smtClean="0">
                                <a:solidFill>
                                  <a:schemeClr val="tx1"/>
                                </a:solidFill>
                                <a:sym typeface="Century Gothic"/>
                              </a:rPr>
                              <m:t>Red</m:t>
                            </m:r>
                          </m:den>
                        </m:f>
                      </m:oMath>
                    </m:oMathPara>
                  </a14:m>
                  <a:endParaRPr lang="ar-AE" sz="1800" i="1" dirty="0">
                    <a:solidFill>
                      <a:schemeClr val="tx1"/>
                    </a:solidFill>
                    <a:ea typeface="Century Gothic"/>
                    <a:cs typeface="Century Gothic"/>
                    <a:sym typeface="Century Gothic"/>
                  </a:endParaRPr>
                </a:p>
              </p:txBody>
            </p:sp>
          </mc:Choice>
          <mc:Fallback>
            <p:sp>
              <p:nvSpPr>
                <p:cNvPr id="139" name="Google Shape;190;g4796464015_0_61">
                  <a:extLst>
                    <a:ext uri="{FF2B5EF4-FFF2-40B4-BE49-F238E27FC236}">
                      <a16:creationId xmlns:a16="http://schemas.microsoft.com/office/drawing/2014/main" id="{DDC7AB98-3230-E34A-B077-1A18B8EDEAFB}"/>
                    </a:ext>
                  </a:extLst>
                </p:cNvPr>
                <p:cNvSpPr>
                  <a:spLocks noRot="1" noChangeAspect="1" noMove="1" noResize="1" noEditPoints="1" noAdjustHandles="1" noChangeArrowheads="1" noChangeShapeType="1" noTextEdit="1"/>
                </p:cNvSpPr>
                <p:nvPr/>
              </p:nvSpPr>
              <p:spPr>
                <a:xfrm>
                  <a:off x="16374398" y="10614099"/>
                  <a:ext cx="2325685" cy="931071"/>
                </a:xfrm>
                <a:prstGeom prst="roundRect">
                  <a:avLst>
                    <a:gd name="adj" fmla="val 16667"/>
                  </a:avLst>
                </a:prstGeom>
                <a:blipFill>
                  <a:blip r:embed="rId20"/>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40" name="Google Shape;192;g4796464015_0_61">
              <a:extLst>
                <a:ext uri="{FF2B5EF4-FFF2-40B4-BE49-F238E27FC236}">
                  <a16:creationId xmlns:a16="http://schemas.microsoft.com/office/drawing/2014/main" id="{39C26A85-70A7-2A46-985D-1E438A535928}"/>
                </a:ext>
              </a:extLst>
            </p:cNvPr>
            <p:cNvSpPr/>
            <p:nvPr/>
          </p:nvSpPr>
          <p:spPr>
            <a:xfrm>
              <a:off x="16662222" y="13572790"/>
              <a:ext cx="2152897" cy="1068838"/>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dirty="0">
                  <a:ea typeface="Century Gothic"/>
                  <a:cs typeface="Century Gothic"/>
                  <a:sym typeface="Century Gothic"/>
                </a:rPr>
                <a:t>Brightness Temperature</a:t>
              </a:r>
              <a:endParaRPr sz="2300" dirty="0">
                <a:ea typeface="Century Gothic"/>
                <a:cs typeface="Century Gothic"/>
                <a:sym typeface="Century Gothic"/>
              </a:endParaRPr>
            </a:p>
          </p:txBody>
        </p:sp>
        <p:sp>
          <p:nvSpPr>
            <p:cNvPr id="141" name="Google Shape;193;g4796464015_0_61">
              <a:extLst>
                <a:ext uri="{FF2B5EF4-FFF2-40B4-BE49-F238E27FC236}">
                  <a16:creationId xmlns:a16="http://schemas.microsoft.com/office/drawing/2014/main" id="{2614231F-240E-354D-96B2-E576CA78389E}"/>
                </a:ext>
              </a:extLst>
            </p:cNvPr>
            <p:cNvSpPr/>
            <p:nvPr/>
          </p:nvSpPr>
          <p:spPr>
            <a:xfrm>
              <a:off x="22229237" y="10737246"/>
              <a:ext cx="1520389" cy="737645"/>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dirty="0">
                  <a:ea typeface="Century Gothic"/>
                  <a:cs typeface="Century Gothic"/>
                  <a:sym typeface="Century Gothic"/>
                </a:rPr>
                <a:t>Emissivity</a:t>
              </a:r>
              <a:endParaRPr sz="2300" dirty="0">
                <a:ea typeface="Century Gothic"/>
                <a:cs typeface="Century Gothic"/>
                <a:sym typeface="Century Gothic"/>
              </a:endParaRPr>
            </a:p>
          </p:txBody>
        </p:sp>
        <p:cxnSp>
          <p:nvCxnSpPr>
            <p:cNvPr id="142" name="Google Shape;195;g4796464015_0_61">
              <a:extLst>
                <a:ext uri="{FF2B5EF4-FFF2-40B4-BE49-F238E27FC236}">
                  <a16:creationId xmlns:a16="http://schemas.microsoft.com/office/drawing/2014/main" id="{5B25D6B5-8CD2-C44A-9E35-8CE8A9722677}"/>
                </a:ext>
              </a:extLst>
            </p:cNvPr>
            <p:cNvCxnSpPr>
              <a:cxnSpLocks/>
              <a:stCxn id="153" idx="3"/>
              <a:endCxn id="139" idx="1"/>
            </p:cNvCxnSpPr>
            <p:nvPr/>
          </p:nvCxnSpPr>
          <p:spPr>
            <a:xfrm>
              <a:off x="15795028" y="11074216"/>
              <a:ext cx="579370" cy="5419"/>
            </a:xfrm>
            <a:prstGeom prst="straightConnector1">
              <a:avLst/>
            </a:prstGeom>
            <a:noFill/>
            <a:ln w="50800" cap="flat" cmpd="sng">
              <a:solidFill>
                <a:schemeClr val="tx1">
                  <a:lumMod val="50000"/>
                  <a:lumOff val="50000"/>
                </a:schemeClr>
              </a:solidFill>
              <a:prstDash val="solid"/>
              <a:round/>
              <a:headEnd type="none" w="med" len="med"/>
              <a:tailEnd type="triangle" w="med" len="med"/>
            </a:ln>
          </p:spPr>
        </p:cxnSp>
        <p:cxnSp>
          <p:nvCxnSpPr>
            <p:cNvPr id="143" name="Google Shape;197;g4796464015_0_61">
              <a:extLst>
                <a:ext uri="{FF2B5EF4-FFF2-40B4-BE49-F238E27FC236}">
                  <a16:creationId xmlns:a16="http://schemas.microsoft.com/office/drawing/2014/main" id="{753CE3CC-724A-024C-9F9C-DC2FED24727B}"/>
                </a:ext>
              </a:extLst>
            </p:cNvPr>
            <p:cNvCxnSpPr>
              <a:endCxn id="140" idx="1"/>
            </p:cNvCxnSpPr>
            <p:nvPr/>
          </p:nvCxnSpPr>
          <p:spPr>
            <a:xfrm>
              <a:off x="14713678" y="13787572"/>
              <a:ext cx="1948544" cy="319637"/>
            </a:xfrm>
            <a:prstGeom prst="straightConnector1">
              <a:avLst/>
            </a:prstGeom>
            <a:noFill/>
            <a:ln w="50800" cap="flat" cmpd="sng">
              <a:solidFill>
                <a:schemeClr val="tx1">
                  <a:lumMod val="50000"/>
                  <a:lumOff val="50000"/>
                </a:schemeClr>
              </a:solidFill>
              <a:prstDash val="solid"/>
              <a:round/>
              <a:headEnd type="none" w="med" len="med"/>
              <a:tailEnd type="triangle" w="med" len="med"/>
            </a:ln>
          </p:spPr>
        </p:cxnSp>
        <p:cxnSp>
          <p:nvCxnSpPr>
            <p:cNvPr id="152" name="Google Shape;198;g4796464015_0_61">
              <a:extLst>
                <a:ext uri="{FF2B5EF4-FFF2-40B4-BE49-F238E27FC236}">
                  <a16:creationId xmlns:a16="http://schemas.microsoft.com/office/drawing/2014/main" id="{CA853291-78EC-2344-81D6-C66702C4C869}"/>
                </a:ext>
              </a:extLst>
            </p:cNvPr>
            <p:cNvCxnSpPr>
              <a:cxnSpLocks/>
              <a:stCxn id="140" idx="3"/>
            </p:cNvCxnSpPr>
            <p:nvPr/>
          </p:nvCxnSpPr>
          <p:spPr>
            <a:xfrm>
              <a:off x="18815120" y="14107209"/>
              <a:ext cx="2338658" cy="0"/>
            </a:xfrm>
            <a:prstGeom prst="straightConnector1">
              <a:avLst/>
            </a:prstGeom>
            <a:noFill/>
            <a:ln w="50800" cap="flat" cmpd="sng">
              <a:solidFill>
                <a:schemeClr val="tx1">
                  <a:lumMod val="50000"/>
                  <a:lumOff val="50000"/>
                </a:schemeClr>
              </a:solidFill>
              <a:prstDash val="solid"/>
              <a:round/>
              <a:headEnd type="none" w="lg" len="med"/>
              <a:tailEnd type="triangle" w="med" len="med"/>
            </a:ln>
          </p:spPr>
        </p:cxnSp>
        <p:sp>
          <p:nvSpPr>
            <p:cNvPr id="153" name="Google Shape;196;g4796464015_0_61">
              <a:extLst>
                <a:ext uri="{FF2B5EF4-FFF2-40B4-BE49-F238E27FC236}">
                  <a16:creationId xmlns:a16="http://schemas.microsoft.com/office/drawing/2014/main" id="{C436ADDF-4319-7A4F-9BCC-499AB663D62F}"/>
                </a:ext>
              </a:extLst>
            </p:cNvPr>
            <p:cNvSpPr/>
            <p:nvPr/>
          </p:nvSpPr>
          <p:spPr>
            <a:xfrm>
              <a:off x="13632328" y="10608680"/>
              <a:ext cx="2162700" cy="931071"/>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smtClean="0">
                  <a:ea typeface="Century Gothic"/>
                  <a:cs typeface="Century Gothic"/>
                  <a:sym typeface="Century Gothic"/>
                </a:rPr>
                <a:t>Near Infrared and Red bands</a:t>
              </a:r>
              <a:endParaRPr sz="2200" dirty="0">
                <a:ea typeface="Century Gothic"/>
                <a:cs typeface="Century Gothic"/>
                <a:sym typeface="Century Gothic"/>
              </a:endParaRPr>
            </a:p>
          </p:txBody>
        </p:sp>
        <p:cxnSp>
          <p:nvCxnSpPr>
            <p:cNvPr id="154" name="Google Shape;199;g4796464015_0_61">
              <a:extLst>
                <a:ext uri="{FF2B5EF4-FFF2-40B4-BE49-F238E27FC236}">
                  <a16:creationId xmlns:a16="http://schemas.microsoft.com/office/drawing/2014/main" id="{1FC420F7-4C39-AA49-A4F6-573764AEC016}"/>
                </a:ext>
              </a:extLst>
            </p:cNvPr>
            <p:cNvCxnSpPr>
              <a:cxnSpLocks/>
              <a:endCxn id="153" idx="2"/>
            </p:cNvCxnSpPr>
            <p:nvPr/>
          </p:nvCxnSpPr>
          <p:spPr>
            <a:xfrm flipV="1">
              <a:off x="14278304" y="11539751"/>
              <a:ext cx="435374" cy="901410"/>
            </a:xfrm>
            <a:prstGeom prst="straightConnector1">
              <a:avLst/>
            </a:prstGeom>
            <a:noFill/>
            <a:ln w="50800" cap="flat" cmpd="sng">
              <a:solidFill>
                <a:schemeClr val="tx1">
                  <a:lumMod val="50000"/>
                  <a:lumOff val="50000"/>
                </a:schemeClr>
              </a:solidFill>
              <a:prstDash val="solid"/>
              <a:round/>
              <a:headEnd type="none" w="med" len="med"/>
              <a:tailEnd type="triangle" w="med" len="med"/>
            </a:ln>
          </p:spPr>
        </p:cxnSp>
        <p:cxnSp>
          <p:nvCxnSpPr>
            <p:cNvPr id="155" name="Google Shape;200;g4796464015_0_61">
              <a:extLst>
                <a:ext uri="{FF2B5EF4-FFF2-40B4-BE49-F238E27FC236}">
                  <a16:creationId xmlns:a16="http://schemas.microsoft.com/office/drawing/2014/main" id="{80C3DE50-0746-6C4A-B968-D36C2EBED071}"/>
                </a:ext>
              </a:extLst>
            </p:cNvPr>
            <p:cNvCxnSpPr>
              <a:cxnSpLocks/>
              <a:stCxn id="139" idx="3"/>
            </p:cNvCxnSpPr>
            <p:nvPr/>
          </p:nvCxnSpPr>
          <p:spPr>
            <a:xfrm>
              <a:off x="18700082" y="11079635"/>
              <a:ext cx="398590" cy="0"/>
            </a:xfrm>
            <a:prstGeom prst="straightConnector1">
              <a:avLst/>
            </a:prstGeom>
            <a:noFill/>
            <a:ln w="50800" cap="flat" cmpd="sng">
              <a:solidFill>
                <a:schemeClr val="tx1">
                  <a:lumMod val="50000"/>
                  <a:lumOff val="50000"/>
                </a:schemeClr>
              </a:solidFill>
              <a:prstDash val="solid"/>
              <a:round/>
              <a:headEnd type="none" w="med" len="med"/>
              <a:tailEnd type="triangle" w="med" len="med"/>
            </a:ln>
          </p:spPr>
        </p:cxnSp>
        <p:cxnSp>
          <p:nvCxnSpPr>
            <p:cNvPr id="156" name="Google Shape;202;g4796464015_0_61">
              <a:extLst>
                <a:ext uri="{FF2B5EF4-FFF2-40B4-BE49-F238E27FC236}">
                  <a16:creationId xmlns:a16="http://schemas.microsoft.com/office/drawing/2014/main" id="{BAA8C08C-D448-D14F-A335-FF9D17203C58}"/>
                </a:ext>
              </a:extLst>
            </p:cNvPr>
            <p:cNvCxnSpPr>
              <a:endCxn id="141" idx="1"/>
            </p:cNvCxnSpPr>
            <p:nvPr/>
          </p:nvCxnSpPr>
          <p:spPr>
            <a:xfrm>
              <a:off x="21720468" y="11100713"/>
              <a:ext cx="508769" cy="5355"/>
            </a:xfrm>
            <a:prstGeom prst="straightConnector1">
              <a:avLst/>
            </a:prstGeom>
            <a:noFill/>
            <a:ln w="50800" cap="flat" cmpd="sng">
              <a:solidFill>
                <a:schemeClr val="tx1">
                  <a:lumMod val="50000"/>
                  <a:lumOff val="50000"/>
                </a:schemeClr>
              </a:solidFill>
              <a:prstDash val="solid"/>
              <a:round/>
              <a:headEnd type="none" w="med" len="med"/>
              <a:tailEnd type="triangle" w="med" len="med"/>
            </a:ln>
          </p:spPr>
        </p:cxnSp>
        <p:cxnSp>
          <p:nvCxnSpPr>
            <p:cNvPr id="157" name="Google Shape;203;g4796464015_0_61">
              <a:extLst>
                <a:ext uri="{FF2B5EF4-FFF2-40B4-BE49-F238E27FC236}">
                  <a16:creationId xmlns:a16="http://schemas.microsoft.com/office/drawing/2014/main" id="{A07238D9-45DA-A141-A250-74D006139188}"/>
                </a:ext>
              </a:extLst>
            </p:cNvPr>
            <p:cNvCxnSpPr>
              <a:cxnSpLocks/>
              <a:stCxn id="141" idx="2"/>
            </p:cNvCxnSpPr>
            <p:nvPr/>
          </p:nvCxnSpPr>
          <p:spPr>
            <a:xfrm>
              <a:off x="22989431" y="11474891"/>
              <a:ext cx="0" cy="1195794"/>
            </a:xfrm>
            <a:prstGeom prst="straightConnector1">
              <a:avLst/>
            </a:prstGeom>
            <a:noFill/>
            <a:ln w="50800" cap="flat" cmpd="sng">
              <a:solidFill>
                <a:schemeClr val="tx1">
                  <a:lumMod val="50000"/>
                  <a:lumOff val="50000"/>
                </a:schemeClr>
              </a:solidFill>
              <a:prstDash val="solid"/>
              <a:round/>
              <a:headEnd type="none" w="med" len="med"/>
              <a:tailEnd type="triangle" w="med" len="med"/>
            </a:ln>
          </p:spPr>
        </p:cxnSp>
        <p:pic>
          <p:nvPicPr>
            <p:cNvPr id="158" name="Picture 157">
              <a:extLst>
                <a:ext uri="{FF2B5EF4-FFF2-40B4-BE49-F238E27FC236}">
                  <a16:creationId xmlns:a16="http://schemas.microsoft.com/office/drawing/2014/main" id="{2C5C461C-D061-4C41-BC89-A18451DC73C7}"/>
                </a:ext>
              </a:extLst>
            </p:cNvPr>
            <p:cNvPicPr>
              <a:picLocks noChangeAspect="1"/>
            </p:cNvPicPr>
            <p:nvPr/>
          </p:nvPicPr>
          <p:blipFill rotWithShape="1">
            <a:blip r:embed="rId21">
              <a:clrChange>
                <a:clrFrom>
                  <a:srgbClr val="FFFFFF"/>
                </a:clrFrom>
                <a:clrTo>
                  <a:srgbClr val="FFFFFF">
                    <a:alpha val="0"/>
                  </a:srgbClr>
                </a:clrTo>
              </a:clrChange>
              <a:extLst>
                <a:ext uri="{BEBA8EAE-BF5A-486C-A8C5-ECC9F3942E4B}">
                  <a14:imgProps xmlns:a14="http://schemas.microsoft.com/office/drawing/2010/main">
                    <a14:imgLayer r:embed="rId22">
                      <a14:imgEffect>
                        <a14:saturation sat="400000"/>
                      </a14:imgEffect>
                    </a14:imgLayer>
                  </a14:imgProps>
                </a:ext>
              </a:extLst>
            </a:blip>
            <a:srcRect l="11841" t="6111" r="11492" b="6111"/>
            <a:stretch/>
          </p:blipFill>
          <p:spPr>
            <a:xfrm>
              <a:off x="21344263" y="12824719"/>
              <a:ext cx="2682025" cy="2372801"/>
            </a:xfrm>
            <a:prstGeom prst="rect">
              <a:avLst/>
            </a:prstGeom>
            <a:solidFill>
              <a:schemeClr val="bg1">
                <a:alpha val="0"/>
              </a:schemeClr>
            </a:solidFill>
          </p:spPr>
        </p:pic>
        <p:sp>
          <p:nvSpPr>
            <p:cNvPr id="159" name="Rectangle 158">
              <a:extLst>
                <a:ext uri="{FF2B5EF4-FFF2-40B4-BE49-F238E27FC236}">
                  <a16:creationId xmlns:a16="http://schemas.microsoft.com/office/drawing/2014/main" id="{35C18FCC-F431-2546-B2F8-84A08DFB033B}"/>
                </a:ext>
              </a:extLst>
            </p:cNvPr>
            <p:cNvSpPr/>
            <p:nvPr/>
          </p:nvSpPr>
          <p:spPr>
            <a:xfrm>
              <a:off x="19798649" y="12136318"/>
              <a:ext cx="1182324" cy="244386"/>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NDVI</a:t>
              </a:r>
            </a:p>
          </p:txBody>
        </p:sp>
        <p:sp>
          <p:nvSpPr>
            <p:cNvPr id="161" name="Rectangle 160">
              <a:extLst>
                <a:ext uri="{FF2B5EF4-FFF2-40B4-BE49-F238E27FC236}">
                  <a16:creationId xmlns:a16="http://schemas.microsoft.com/office/drawing/2014/main" id="{7D90046F-DD04-0549-B1D2-599AA7A7093D}"/>
                </a:ext>
              </a:extLst>
            </p:cNvPr>
            <p:cNvSpPr/>
            <p:nvPr/>
          </p:nvSpPr>
          <p:spPr>
            <a:xfrm>
              <a:off x="22086969" y="15112451"/>
              <a:ext cx="1182324" cy="244386"/>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LST</a:t>
              </a:r>
            </a:p>
          </p:txBody>
        </p:sp>
      </p:grpSp>
      <p:sp>
        <p:nvSpPr>
          <p:cNvPr id="77" name="TextBox 76">
            <a:extLst>
              <a:ext uri="{FF2B5EF4-FFF2-40B4-BE49-F238E27FC236}">
                <a16:creationId xmlns:a16="http://schemas.microsoft.com/office/drawing/2014/main" id="{A8FE3D61-2C3A-A048-A016-F8982EEB9F12}"/>
              </a:ext>
            </a:extLst>
          </p:cNvPr>
          <p:cNvSpPr txBox="1"/>
          <p:nvPr/>
        </p:nvSpPr>
        <p:spPr>
          <a:xfrm>
            <a:off x="2160283" y="13258336"/>
            <a:ext cx="1335622" cy="400110"/>
          </a:xfrm>
          <a:prstGeom prst="rect">
            <a:avLst/>
          </a:prstGeom>
          <a:noFill/>
        </p:spPr>
        <p:txBody>
          <a:bodyPr wrap="none" rtlCol="0">
            <a:spAutoFit/>
          </a:bodyPr>
          <a:lstStyle/>
          <a:p>
            <a:r>
              <a:rPr lang="en-US" sz="2000" dirty="0">
                <a:solidFill>
                  <a:schemeClr val="tx1">
                    <a:lumMod val="85000"/>
                    <a:lumOff val="15000"/>
                  </a:schemeClr>
                </a:solidFill>
              </a:rPr>
              <a:t>Kentucky</a:t>
            </a:r>
          </a:p>
        </p:txBody>
      </p:sp>
      <p:sp>
        <p:nvSpPr>
          <p:cNvPr id="78" name="TextBox 77">
            <a:extLst>
              <a:ext uri="{FF2B5EF4-FFF2-40B4-BE49-F238E27FC236}">
                <a16:creationId xmlns:a16="http://schemas.microsoft.com/office/drawing/2014/main" id="{A79A5145-23BB-E44B-90F4-7CAF7B06570B}"/>
              </a:ext>
            </a:extLst>
          </p:cNvPr>
          <p:cNvSpPr txBox="1"/>
          <p:nvPr/>
        </p:nvSpPr>
        <p:spPr>
          <a:xfrm>
            <a:off x="8319216" y="13453726"/>
            <a:ext cx="1241045" cy="400110"/>
          </a:xfrm>
          <a:prstGeom prst="rect">
            <a:avLst/>
          </a:prstGeom>
          <a:noFill/>
        </p:spPr>
        <p:txBody>
          <a:bodyPr wrap="none" rtlCol="0">
            <a:spAutoFit/>
          </a:bodyPr>
          <a:lstStyle/>
          <a:p>
            <a:r>
              <a:rPr lang="en-US" sz="2000" dirty="0">
                <a:solidFill>
                  <a:schemeClr val="tx1">
                    <a:lumMod val="85000"/>
                    <a:lumOff val="15000"/>
                  </a:schemeClr>
                </a:solidFill>
              </a:rPr>
              <a:t>Louisville</a:t>
            </a:r>
          </a:p>
        </p:txBody>
      </p:sp>
      <p:sp>
        <p:nvSpPr>
          <p:cNvPr id="178" name="Text Placeholder 16">
            <a:extLst>
              <a:ext uri="{FF2B5EF4-FFF2-40B4-BE49-F238E27FC236}">
                <a16:creationId xmlns:a16="http://schemas.microsoft.com/office/drawing/2014/main" id="{84FFC64A-5902-4448-B36C-DEEF4D56DD78}"/>
              </a:ext>
            </a:extLst>
          </p:cNvPr>
          <p:cNvSpPr txBox="1">
            <a:spLocks/>
          </p:cNvSpPr>
          <p:nvPr/>
        </p:nvSpPr>
        <p:spPr>
          <a:xfrm>
            <a:off x="12895438" y="26804546"/>
            <a:ext cx="11430000" cy="12862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559A8"/>
              </a:buClr>
            </a:pPr>
            <a:r>
              <a:rPr lang="en-US" sz="3300" dirty="0">
                <a:solidFill>
                  <a:schemeClr val="tx1">
                    <a:lumMod val="75000"/>
                    <a:lumOff val="25000"/>
                  </a:schemeClr>
                </a:solidFill>
                <a:latin typeface="Garamond" panose="02020404030301010803" pitchFamily="18" charset="0"/>
              </a:rPr>
              <a:t>City Health Dashboard</a:t>
            </a:r>
          </a:p>
          <a:p>
            <a:pPr>
              <a:lnSpc>
                <a:spcPct val="100000"/>
              </a:lnSpc>
              <a:spcBef>
                <a:spcPts val="0"/>
              </a:spcBef>
              <a:spcAft>
                <a:spcPts val="600"/>
              </a:spcAft>
              <a:buClr>
                <a:srgbClr val="2559A8"/>
              </a:buClr>
            </a:pPr>
            <a:r>
              <a:rPr lang="en-US" sz="3300" dirty="0">
                <a:solidFill>
                  <a:schemeClr val="tx1">
                    <a:lumMod val="75000"/>
                    <a:lumOff val="25000"/>
                  </a:schemeClr>
                </a:solidFill>
                <a:latin typeface="Garamond" panose="02020404030301010803" pitchFamily="18" charset="0"/>
              </a:rPr>
              <a:t>University of Louisville </a:t>
            </a:r>
            <a:r>
              <a:rPr lang="en-US" sz="3300" dirty="0" err="1">
                <a:solidFill>
                  <a:schemeClr val="tx1">
                    <a:lumMod val="75000"/>
                    <a:lumOff val="25000"/>
                  </a:schemeClr>
                </a:solidFill>
                <a:latin typeface="Garamond" panose="02020404030301010803" pitchFamily="18" charset="0"/>
              </a:rPr>
              <a:t>Envirome</a:t>
            </a:r>
            <a:r>
              <a:rPr lang="en-US" sz="3300" dirty="0">
                <a:solidFill>
                  <a:schemeClr val="tx1">
                    <a:lumMod val="75000"/>
                    <a:lumOff val="25000"/>
                  </a:schemeClr>
                </a:solidFill>
                <a:latin typeface="Garamond" panose="02020404030301010803" pitchFamily="18" charset="0"/>
              </a:rPr>
              <a:t> Institute</a:t>
            </a:r>
          </a:p>
        </p:txBody>
      </p:sp>
      <p:sp>
        <p:nvSpPr>
          <p:cNvPr id="96" name="Rectangle 95">
            <a:extLst>
              <a:ext uri="{FF2B5EF4-FFF2-40B4-BE49-F238E27FC236}">
                <a16:creationId xmlns:a16="http://schemas.microsoft.com/office/drawing/2014/main" id="{E4E913BC-EC68-C740-9584-C74508B48026}"/>
              </a:ext>
            </a:extLst>
          </p:cNvPr>
          <p:cNvSpPr/>
          <p:nvPr/>
        </p:nvSpPr>
        <p:spPr>
          <a:xfrm>
            <a:off x="15982916" y="24207357"/>
            <a:ext cx="946595" cy="592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CC1D461A-576D-CA47-B5D8-B4F5EF8DFB25}"/>
              </a:ext>
            </a:extLst>
          </p:cNvPr>
          <p:cNvGrpSpPr/>
          <p:nvPr/>
        </p:nvGrpSpPr>
        <p:grpSpPr>
          <a:xfrm>
            <a:off x="14592331" y="23882140"/>
            <a:ext cx="3083487" cy="863493"/>
            <a:chOff x="14460480" y="24167748"/>
            <a:chExt cx="3083487" cy="863493"/>
          </a:xfrm>
        </p:grpSpPr>
        <p:pic>
          <p:nvPicPr>
            <p:cNvPr id="179" name="Picture 178">
              <a:extLst>
                <a:ext uri="{FF2B5EF4-FFF2-40B4-BE49-F238E27FC236}">
                  <a16:creationId xmlns:a16="http://schemas.microsoft.com/office/drawing/2014/main" id="{1787B1FF-8B91-7444-82D1-5A0258D572F9}"/>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3762" t="80188" r="7076" b="9244"/>
            <a:stretch/>
          </p:blipFill>
          <p:spPr>
            <a:xfrm>
              <a:off x="14460480" y="24167748"/>
              <a:ext cx="3083487" cy="863493"/>
            </a:xfrm>
            <a:prstGeom prst="rect">
              <a:avLst/>
            </a:prstGeom>
          </p:spPr>
        </p:pic>
        <p:sp>
          <p:nvSpPr>
            <p:cNvPr id="177" name="TextBox 176">
              <a:extLst>
                <a:ext uri="{FF2B5EF4-FFF2-40B4-BE49-F238E27FC236}">
                  <a16:creationId xmlns:a16="http://schemas.microsoft.com/office/drawing/2014/main" id="{53581971-F39C-1749-A6B0-0F0ED2DC200D}"/>
                </a:ext>
              </a:extLst>
            </p:cNvPr>
            <p:cNvSpPr txBox="1"/>
            <p:nvPr/>
          </p:nvSpPr>
          <p:spPr>
            <a:xfrm>
              <a:off x="15636506" y="24410800"/>
              <a:ext cx="760144" cy="338554"/>
            </a:xfrm>
            <a:prstGeom prst="rect">
              <a:avLst/>
            </a:prstGeom>
            <a:noFill/>
          </p:spPr>
          <p:txBody>
            <a:bodyPr wrap="none" rtlCol="0">
              <a:spAutoFit/>
            </a:bodyPr>
            <a:lstStyle/>
            <a:p>
              <a:r>
                <a:rPr lang="en-US" sz="1600" dirty="0">
                  <a:solidFill>
                    <a:schemeClr val="tx1">
                      <a:lumMod val="50000"/>
                      <a:lumOff val="50000"/>
                    </a:schemeClr>
                  </a:solidFill>
                </a:rPr>
                <a:t>500mi</a:t>
              </a:r>
            </a:p>
          </p:txBody>
        </p:sp>
      </p:grpSp>
      <p:sp>
        <p:nvSpPr>
          <p:cNvPr id="1027" name="Rectangle 1026">
            <a:extLst>
              <a:ext uri="{FF2B5EF4-FFF2-40B4-BE49-F238E27FC236}">
                <a16:creationId xmlns:a16="http://schemas.microsoft.com/office/drawing/2014/main" id="{F7AA19A3-45A2-1A48-A680-614ECEA26BC8}"/>
              </a:ext>
            </a:extLst>
          </p:cNvPr>
          <p:cNvSpPr/>
          <p:nvPr/>
        </p:nvSpPr>
        <p:spPr>
          <a:xfrm>
            <a:off x="21597725" y="14461949"/>
            <a:ext cx="749887" cy="254001"/>
          </a:xfrm>
          <a:prstGeom prst="rect">
            <a:avLst/>
          </a:prstGeom>
          <a:solidFill>
            <a:srgbClr val="CCCCCC"/>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1871C08A-DAF2-2248-977E-8708E74D17BA}"/>
              </a:ext>
            </a:extLst>
          </p:cNvPr>
          <p:cNvSpPr/>
          <p:nvPr/>
        </p:nvSpPr>
        <p:spPr>
          <a:xfrm>
            <a:off x="19493413" y="11567992"/>
            <a:ext cx="468998" cy="266476"/>
          </a:xfrm>
          <a:prstGeom prst="rect">
            <a:avLst/>
          </a:prstGeom>
          <a:solidFill>
            <a:srgbClr val="CCCCCC"/>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080445-0571-CF43-B344-9B3DFB33D78D}"/>
              </a:ext>
            </a:extLst>
          </p:cNvPr>
          <p:cNvSpPr/>
          <p:nvPr/>
        </p:nvSpPr>
        <p:spPr>
          <a:xfrm>
            <a:off x="9245456" y="18806279"/>
            <a:ext cx="55103" cy="49325"/>
          </a:xfrm>
          <a:prstGeom prst="ellipse">
            <a:avLst/>
          </a:prstGeom>
          <a:solidFill>
            <a:srgbClr val="69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88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5581</TotalTime>
  <Words>493</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cp:lastModifiedBy>
  <cp:revision>273</cp:revision>
  <dcterms:created xsi:type="dcterms:W3CDTF">2019-02-05T16:32:03Z</dcterms:created>
  <dcterms:modified xsi:type="dcterms:W3CDTF">2019-12-11T15:32:06Z</dcterms:modified>
</cp:coreProperties>
</file>