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Cartney, Sean (GSFC-6104)[DEVELOP]" initials="MS(" lastIdx="16" clrIdx="0">
    <p:extLst>
      <p:ext uri="{19B8F6BF-5375-455C-9EA6-DF929625EA0E}">
        <p15:presenceInfo xmlns:p15="http://schemas.microsoft.com/office/powerpoint/2012/main" userId="S-1-5-21-330711430-3775241029-4075259233-6706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25" d="100"/>
          <a:sy n="25" d="100"/>
        </p:scale>
        <p:origin x="2328"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2-23T19:11:00.211" idx="1">
    <p:pos x="10980" y="2448"/>
    <p:text>Team Member section should be in font 32.</p:text>
    <p:extLst>
      <p:ext uri="{C676402C-5697-4E1C-873F-D02D1690AC5C}">
        <p15:threadingInfo xmlns:p15="http://schemas.microsoft.com/office/powerpoint/2012/main" timeZoneBias="300"/>
      </p:ext>
    </p:extLst>
  </p:cm>
  <p:cm authorId="1" dt="2016-02-23T19:11:45.532" idx="2">
    <p:pos x="10534" y="2662"/>
    <p:text>Affiliation should be in font 24.</p:text>
    <p:extLst>
      <p:ext uri="{C676402C-5697-4E1C-873F-D02D1690AC5C}">
        <p15:threadingInfo xmlns:p15="http://schemas.microsoft.com/office/powerpoint/2012/main" timeZoneBias="300"/>
      </p:ext>
    </p:extLst>
  </p:cm>
  <p:cm authorId="1" dt="2016-02-23T19:13:48.553" idx="3">
    <p:pos x="16044" y="156"/>
    <p:text>Be sure to upload your file using the correct naming convention. EVERY file uploaded to DEVpedia should state the term, node, project, deliverable, and draft (and include CL if uploaded for me)!</p:text>
    <p:extLst>
      <p:ext uri="{C676402C-5697-4E1C-873F-D02D1690AC5C}">
        <p15:threadingInfo xmlns:p15="http://schemas.microsoft.com/office/powerpoint/2012/main" timeZoneBias="300"/>
      </p:ext>
    </p:extLst>
  </p:cm>
  <p:cm authorId="1" dt="2016-02-23T19:16:04.841" idx="4">
    <p:pos x="11650" y="3742"/>
    <p:text>Bullets must be identical to those used in the template.</p:text>
    <p:extLst>
      <p:ext uri="{C676402C-5697-4E1C-873F-D02D1690AC5C}">
        <p15:threadingInfo xmlns:p15="http://schemas.microsoft.com/office/powerpoint/2012/main" timeZoneBias="300"/>
      </p:ext>
    </p:extLst>
  </p:cm>
  <p:cm authorId="1" dt="2016-02-23T19:17:54.716" idx="5">
    <p:pos x="15958" y="4618"/>
    <p:text>Consider spacing bullets so they read better.</p:text>
    <p:extLst>
      <p:ext uri="{C676402C-5697-4E1C-873F-D02D1690AC5C}">
        <p15:threadingInfo xmlns:p15="http://schemas.microsoft.com/office/powerpoint/2012/main" timeZoneBias="300"/>
      </p:ext>
    </p:extLst>
  </p:cm>
  <p:cm authorId="1" dt="2016-02-23T19:18:40.151" idx="6">
    <p:pos x="13618" y="4006"/>
    <p:text>comma after Indonesia.</p:text>
    <p:extLst>
      <p:ext uri="{C676402C-5697-4E1C-873F-D02D1690AC5C}">
        <p15:threadingInfo xmlns:p15="http://schemas.microsoft.com/office/powerpoint/2012/main" timeZoneBias="300"/>
      </p:ext>
    </p:extLst>
  </p:cm>
  <p:cm authorId="1" dt="2016-02-23T19:19:35.615" idx="7">
    <p:pos x="14832" y="4029"/>
    <p:text>NPO might have you spell it like this: MaxEnt.</p:text>
    <p:extLst>
      <p:ext uri="{C676402C-5697-4E1C-873F-D02D1690AC5C}">
        <p15:threadingInfo xmlns:p15="http://schemas.microsoft.com/office/powerpoint/2012/main" timeZoneBias="300"/>
      </p:ext>
    </p:extLst>
  </p:cm>
  <p:cm authorId="1" dt="2016-02-23T19:20:27.881" idx="8">
    <p:pos x="15466" y="6766"/>
    <p:text>Where is the legend? Add more content to the map. Simplify the scale bar and place in bottom center.</p:text>
    <p:extLst>
      <p:ext uri="{C676402C-5697-4E1C-873F-D02D1690AC5C}">
        <p15:threadingInfo xmlns:p15="http://schemas.microsoft.com/office/powerpoint/2012/main" timeZoneBias="300"/>
      </p:ext>
    </p:extLst>
  </p:cm>
  <p:cm authorId="1" dt="2016-02-23T19:22:54.553" idx="9">
    <p:pos x="2806" y="7798"/>
    <p:text>Too much text in the Methodology section. The font should be easily readable. Make sure text size is consistent.</p:text>
    <p:extLst>
      <p:ext uri="{C676402C-5697-4E1C-873F-D02D1690AC5C}">
        <p15:threadingInfo xmlns:p15="http://schemas.microsoft.com/office/powerpoint/2012/main" timeZoneBias="300"/>
      </p:ext>
    </p:extLst>
  </p:cm>
  <p:cm authorId="1" dt="2016-02-23T19:24:08.559" idx="10">
    <p:pos x="5818" y="9190"/>
    <p:text>Don’t paste images of flowcharts—all images should be editable.</p:text>
    <p:extLst>
      <p:ext uri="{C676402C-5697-4E1C-873F-D02D1690AC5C}">
        <p15:threadingInfo xmlns:p15="http://schemas.microsoft.com/office/powerpoint/2012/main" timeZoneBias="300"/>
      </p:ext>
    </p:extLst>
  </p:cm>
  <p:cm authorId="1" dt="2016-02-23T19:25:04.395" idx="11">
    <p:pos x="7498" y="10270"/>
    <p:text>This bubble looks wonky. Center text and improve the style.</p:text>
    <p:extLst>
      <p:ext uri="{C676402C-5697-4E1C-873F-D02D1690AC5C}">
        <p15:threadingInfo xmlns:p15="http://schemas.microsoft.com/office/powerpoint/2012/main" timeZoneBias="300"/>
      </p:ext>
    </p:extLst>
  </p:cm>
  <p:cm authorId="1" dt="2016-02-23T19:26:42.266" idx="12">
    <p:pos x="16210" y="18514"/>
    <p:text>Take out "Center Lead" and just use "DEVELOP".</p:text>
    <p:extLst>
      <p:ext uri="{C676402C-5697-4E1C-873F-D02D1690AC5C}">
        <p15:threadingInfo xmlns:p15="http://schemas.microsoft.com/office/powerpoint/2012/main" timeZoneBias="300"/>
      </p:ext>
    </p:extLst>
  </p:cm>
  <p:cm authorId="1" dt="2016-02-23T19:29:34.381" idx="13">
    <p:pos x="3125" y="17364"/>
    <p:text>Align the picture under the "T" in Team, along with the text. Move text closer to picture. Use font size 27 for text.</p:text>
    <p:extLst>
      <p:ext uri="{C676402C-5697-4E1C-873F-D02D1690AC5C}">
        <p15:threadingInfo xmlns:p15="http://schemas.microsoft.com/office/powerpoint/2012/main" timeZoneBias="300"/>
      </p:ext>
    </p:extLst>
  </p:cm>
  <p:cm authorId="1" dt="2016-02-23T19:33:12.769" idx="14">
    <p:pos x="8638" y="22054"/>
    <p:text>Only include NASA Goddard Space Flight Center. If there was another DEVELOP node involved you could add it, but there is not.</p:text>
    <p:extLst>
      <p:ext uri="{C676402C-5697-4E1C-873F-D02D1690AC5C}">
        <p15:threadingInfo xmlns:p15="http://schemas.microsoft.com/office/powerpoint/2012/main" timeZoneBias="300"/>
      </p:ext>
    </p:extLst>
  </p:cm>
  <p:cm authorId="1" dt="2016-02-23T19:35:14.306" idx="15">
    <p:pos x="8482" y="17218"/>
    <p:text>Consider moving Team Members, Project Partners, and Ackowledgements closer to the bottom of the poster to make more space for Results and Conclusions.</p:text>
    <p:extLst>
      <p:ext uri="{C676402C-5697-4E1C-873F-D02D1690AC5C}">
        <p15:threadingInfo xmlns:p15="http://schemas.microsoft.com/office/powerpoint/2012/main" timeZoneBias="300"/>
      </p:ext>
    </p:extLst>
  </p:cm>
  <p:cm authorId="1" dt="2016-02-23T19:36:36.033" idx="16">
    <p:pos x="15034" y="11074"/>
    <p:text>Use font size 27 for text.</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ract info"/>
          <p:cNvSpPr/>
          <p:nvPr userDrawn="1"/>
        </p:nvSpPr>
        <p:spPr>
          <a:xfrm>
            <a:off x="16780043" y="35379524"/>
            <a:ext cx="9966158" cy="738664"/>
          </a:xfrm>
          <a:prstGeom prst="rect">
            <a:avLst/>
          </a:prstGeom>
        </p:spPr>
        <p:txBody>
          <a:bodyPr wrap="square">
            <a:spAutoFit/>
          </a:body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comments" Target="../comments/comment1.xml"/><Relationship Id="rId5" Type="http://schemas.openxmlformats.org/officeDocument/2006/relationships/image" Target="../media/image6.png"/><Relationship Id="rId10" Type="http://schemas.openxmlformats.org/officeDocument/2006/relationships/image" Target="../media/image11.jpg"/><Relationship Id="rId4" Type="http://schemas.openxmlformats.org/officeDocument/2006/relationships/image" Target="../media/image5.png"/><Relationship Id="rId9"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lvl="0">
              <a:spcBef>
                <a:spcPts val="0"/>
              </a:spcBef>
              <a:buClr>
                <a:schemeClr val="dk1"/>
              </a:buClr>
              <a:buSzPct val="25000"/>
            </a:pPr>
            <a:r>
              <a:rPr lang="en-US" dirty="0">
                <a:latin typeface="Century Gothic" panose="020B0502020202020204" pitchFamily="34" charset="0"/>
              </a:rPr>
              <a:t>NASA Goddard Space Flight Center and World Wildlife Fund</a:t>
            </a:r>
          </a:p>
        </p:txBody>
      </p:sp>
      <p:sp>
        <p:nvSpPr>
          <p:cNvPr id="4" name="Text Placeholder 3"/>
          <p:cNvSpPr>
            <a:spLocks noGrp="1"/>
          </p:cNvSpPr>
          <p:nvPr>
            <p:ph type="body" sz="quarter" idx="11"/>
          </p:nvPr>
        </p:nvSpPr>
        <p:spPr/>
        <p:txBody>
          <a:bodyPr/>
          <a:lstStyle/>
          <a:p>
            <a:pPr lvl="0"/>
            <a:r>
              <a:rPr lang="en-US" dirty="0">
                <a:latin typeface="Century Gothic" panose="020B0502020202020204" pitchFamily="34" charset="0"/>
              </a:rPr>
              <a:t>Identifying Current Areas of Palm Oil Production and Modeling a Risk Map for Future Expansion in Central Kalimantan, Indonesia </a:t>
            </a:r>
          </a:p>
          <a:p>
            <a:endParaRPr lang="en-US" dirty="0"/>
          </a:p>
        </p:txBody>
      </p:sp>
      <p:sp>
        <p:nvSpPr>
          <p:cNvPr id="5" name="Text Placeholder 4"/>
          <p:cNvSpPr>
            <a:spLocks noGrp="1"/>
          </p:cNvSpPr>
          <p:nvPr>
            <p:ph type="body" sz="quarter" idx="10"/>
          </p:nvPr>
        </p:nvSpPr>
        <p:spPr/>
        <p:txBody>
          <a:bodyPr/>
          <a:lstStyle/>
          <a:p>
            <a:pPr lvl="0"/>
            <a:r>
              <a:rPr lang="en-US" dirty="0">
                <a:latin typeface="Century Gothic" panose="020B0502020202020204" pitchFamily="34" charset="0"/>
              </a:rPr>
              <a:t>Indonesia Agriculture</a:t>
            </a:r>
          </a:p>
          <a:p>
            <a:endParaRPr lang="en-US" dirty="0"/>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World Wildlife Fund</a:t>
            </a:r>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a:buClr>
                <a:schemeClr val="dk1"/>
              </a:buClr>
              <a:buSzPct val="25000"/>
            </a:pPr>
            <a:r>
              <a:rPr lang="en-US" dirty="0">
                <a:solidFill>
                  <a:schemeClr val="dk1"/>
                </a:solidFill>
                <a:ea typeface="Garamond"/>
                <a:cs typeface="Garamond"/>
                <a:sym typeface="Garamond"/>
              </a:rPr>
              <a:t>Dr. </a:t>
            </a:r>
            <a:r>
              <a:rPr lang="en-US" dirty="0" err="1">
                <a:solidFill>
                  <a:schemeClr val="dk1"/>
                </a:solidFill>
                <a:ea typeface="Garamond"/>
                <a:cs typeface="Garamond"/>
                <a:sym typeface="Garamond"/>
              </a:rPr>
              <a:t>Naikoa</a:t>
            </a:r>
            <a:r>
              <a:rPr lang="en-US" dirty="0">
                <a:solidFill>
                  <a:schemeClr val="dk1"/>
                </a:solidFill>
                <a:ea typeface="Garamond"/>
                <a:cs typeface="Garamond"/>
                <a:sym typeface="Garamond"/>
              </a:rPr>
              <a:t> Aguilar-</a:t>
            </a:r>
            <a:r>
              <a:rPr lang="en-US" dirty="0" err="1">
                <a:solidFill>
                  <a:schemeClr val="dk1"/>
                </a:solidFill>
                <a:ea typeface="Garamond"/>
                <a:cs typeface="Garamond"/>
                <a:sym typeface="Garamond"/>
              </a:rPr>
              <a:t>Amuchastegui</a:t>
            </a:r>
            <a:r>
              <a:rPr lang="en-US" dirty="0">
                <a:solidFill>
                  <a:schemeClr val="dk1"/>
                </a:solidFill>
                <a:ea typeface="Garamond"/>
                <a:cs typeface="Garamond"/>
                <a:sym typeface="Garamond"/>
              </a:rPr>
              <a:t>, WWF (Science Advisor)</a:t>
            </a:r>
          </a:p>
          <a:p>
            <a:pPr lvl="0">
              <a:buClr>
                <a:schemeClr val="dk1"/>
              </a:buClr>
              <a:buSzPct val="25000"/>
            </a:pPr>
            <a:r>
              <a:rPr lang="en-US" dirty="0">
                <a:solidFill>
                  <a:schemeClr val="dk1"/>
                </a:solidFill>
                <a:ea typeface="Garamond"/>
                <a:cs typeface="Garamond"/>
                <a:sym typeface="Garamond"/>
              </a:rPr>
              <a:t>Aakash Ahamed, USRA/GSFC (Science Advisor)</a:t>
            </a:r>
          </a:p>
          <a:p>
            <a:pPr lvl="0">
              <a:buClr>
                <a:schemeClr val="dk1"/>
              </a:buClr>
              <a:buSzPct val="25000"/>
            </a:pPr>
            <a:r>
              <a:rPr lang="en-US" dirty="0">
                <a:solidFill>
                  <a:schemeClr val="dk1"/>
                </a:solidFill>
                <a:ea typeface="Garamond"/>
                <a:cs typeface="Garamond"/>
                <a:sym typeface="Garamond"/>
              </a:rPr>
              <a:t>Sean McCartney, SSAI/GSFC (DEVELOP Center Lead)</a:t>
            </a:r>
          </a:p>
          <a:p>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indent="-400050">
              <a:spcBef>
                <a:spcPts val="0"/>
              </a:spcBef>
              <a:buSzPct val="100000"/>
              <a:buFont typeface="Garamond"/>
              <a:buChar char="●"/>
            </a:pPr>
            <a:r>
              <a:rPr lang="en-US" b="1" dirty="0">
                <a:solidFill>
                  <a:schemeClr val="accent1"/>
                </a:solidFill>
                <a:ea typeface="Garamond"/>
                <a:cs typeface="Garamond"/>
                <a:sym typeface="Garamond"/>
              </a:rPr>
              <a:t>Identify </a:t>
            </a:r>
            <a:r>
              <a:rPr lang="en-US" dirty="0">
                <a:solidFill>
                  <a:schemeClr val="dk1"/>
                </a:solidFill>
                <a:ea typeface="Garamond"/>
                <a:cs typeface="Garamond"/>
                <a:sym typeface="Garamond"/>
              </a:rPr>
              <a:t>current palm oil plantations in Central Kalimantan, </a:t>
            </a:r>
            <a:r>
              <a:rPr lang="en-US" dirty="0" smtClean="0">
                <a:solidFill>
                  <a:schemeClr val="dk1"/>
                </a:solidFill>
                <a:ea typeface="Garamond"/>
                <a:cs typeface="Garamond"/>
                <a:sym typeface="Garamond"/>
              </a:rPr>
              <a:t>Indonesia </a:t>
            </a:r>
            <a:r>
              <a:rPr lang="en-US" dirty="0">
                <a:solidFill>
                  <a:schemeClr val="dk1"/>
                </a:solidFill>
                <a:ea typeface="Garamond"/>
                <a:cs typeface="Garamond"/>
                <a:sym typeface="Garamond"/>
              </a:rPr>
              <a:t>using </a:t>
            </a:r>
            <a:r>
              <a:rPr lang="en-US" dirty="0" err="1" smtClean="0">
                <a:solidFill>
                  <a:schemeClr val="dk1"/>
                </a:solidFill>
                <a:ea typeface="Garamond"/>
                <a:cs typeface="Garamond"/>
                <a:sym typeface="Garamond"/>
              </a:rPr>
              <a:t>Maxent</a:t>
            </a:r>
            <a:r>
              <a:rPr lang="en-US" dirty="0" smtClean="0">
                <a:solidFill>
                  <a:schemeClr val="dk1"/>
                </a:solidFill>
                <a:ea typeface="Garamond"/>
                <a:cs typeface="Garamond"/>
                <a:sym typeface="Garamond"/>
              </a:rPr>
              <a:t> </a:t>
            </a:r>
            <a:endParaRPr lang="en-US" dirty="0">
              <a:solidFill>
                <a:schemeClr val="dk1"/>
              </a:solidFill>
              <a:ea typeface="Garamond"/>
              <a:cs typeface="Garamond"/>
              <a:sym typeface="Garamond"/>
            </a:endParaRPr>
          </a:p>
          <a:p>
            <a:pPr lvl="0" indent="-400050">
              <a:spcBef>
                <a:spcPts val="0"/>
              </a:spcBef>
              <a:buSzPct val="100000"/>
              <a:buFont typeface="Garamond"/>
              <a:buChar char="●"/>
            </a:pPr>
            <a:r>
              <a:rPr lang="en-US" b="1" dirty="0">
                <a:solidFill>
                  <a:schemeClr val="accent1"/>
                </a:solidFill>
                <a:ea typeface="Garamond"/>
                <a:cs typeface="Garamond"/>
                <a:sym typeface="Garamond"/>
              </a:rPr>
              <a:t>Generate </a:t>
            </a:r>
            <a:r>
              <a:rPr lang="en-US" dirty="0">
                <a:solidFill>
                  <a:schemeClr val="dk1"/>
                </a:solidFill>
                <a:ea typeface="Garamond"/>
                <a:cs typeface="Garamond"/>
                <a:sym typeface="Garamond"/>
              </a:rPr>
              <a:t>a risk assessment map of future palm oil plantations based on identified plantations</a:t>
            </a:r>
          </a:p>
          <a:p>
            <a:pPr lvl="0" indent="-400050">
              <a:spcBef>
                <a:spcPts val="0"/>
              </a:spcBef>
              <a:buSzPct val="100000"/>
              <a:buFont typeface="Garamond"/>
              <a:buChar char="●"/>
            </a:pPr>
            <a:r>
              <a:rPr lang="en-US" b="1" dirty="0">
                <a:solidFill>
                  <a:schemeClr val="accent1"/>
                </a:solidFill>
                <a:ea typeface="Garamond"/>
                <a:cs typeface="Garamond"/>
                <a:sym typeface="Garamond"/>
              </a:rPr>
              <a:t>Enhance</a:t>
            </a:r>
            <a:r>
              <a:rPr lang="en-US" dirty="0">
                <a:solidFill>
                  <a:schemeClr val="dk1"/>
                </a:solidFill>
                <a:ea typeface="Garamond"/>
                <a:cs typeface="Garamond"/>
                <a:sym typeface="Garamond"/>
              </a:rPr>
              <a:t> World Wildlife Fund’s ability to combat deforestation using NASA Earth observations</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8" y="1039913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7998" y="16344812"/>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lvl="0">
              <a:buClr>
                <a:schemeClr val="dk1"/>
              </a:buClr>
              <a:buSzPct val="25000"/>
            </a:pPr>
            <a:r>
              <a:rPr lang="en-US" sz="2400" dirty="0">
                <a:solidFill>
                  <a:schemeClr val="dk1"/>
                </a:solidFill>
                <a:ea typeface="Garamond"/>
                <a:cs typeface="Garamond"/>
                <a:sym typeface="Garamond"/>
              </a:rPr>
              <a:t>Kyle T. Peterson (Project Lead), Abigail Childs, Michael Riedman</a:t>
            </a:r>
          </a:p>
          <a:p>
            <a:pPr lvl="0">
              <a:buClr>
                <a:schemeClr val="dk1"/>
              </a:buClr>
              <a:buSzPct val="25000"/>
            </a:pPr>
            <a:r>
              <a:rPr lang="en-US" sz="1800" dirty="0">
                <a:solidFill>
                  <a:schemeClr val="dk1"/>
                </a:solidFill>
                <a:ea typeface="Garamond"/>
                <a:cs typeface="Garamond"/>
                <a:sym typeface="Garamond"/>
              </a:rPr>
              <a:t>DEVELOP National Program at NASA Goddard Space Flight Center</a:t>
            </a:r>
          </a:p>
          <a:p>
            <a:endParaRPr lang="en-US" sz="2400" dirty="0"/>
          </a:p>
        </p:txBody>
      </p:sp>
      <p:pic>
        <p:nvPicPr>
          <p:cNvPr id="33" name="Shape 56"/>
          <p:cNvPicPr preferRelativeResize="0"/>
          <p:nvPr/>
        </p:nvPicPr>
        <p:blipFill>
          <a:blip r:embed="rId2">
            <a:alphaModFix/>
          </a:blip>
          <a:stretch>
            <a:fillRect/>
          </a:stretch>
        </p:blipFill>
        <p:spPr>
          <a:xfrm>
            <a:off x="18287998" y="11227324"/>
            <a:ext cx="6254548" cy="4666915"/>
          </a:xfrm>
          <a:prstGeom prst="rect">
            <a:avLst/>
          </a:prstGeom>
          <a:noFill/>
          <a:ln>
            <a:noFill/>
          </a:ln>
        </p:spPr>
      </p:pic>
      <p:sp>
        <p:nvSpPr>
          <p:cNvPr id="34" name="Shape 42"/>
          <p:cNvSpPr txBox="1"/>
          <p:nvPr/>
        </p:nvSpPr>
        <p:spPr>
          <a:xfrm>
            <a:off x="20284112" y="18643537"/>
            <a:ext cx="1799700" cy="594300"/>
          </a:xfrm>
          <a:prstGeom prst="rect">
            <a:avLst/>
          </a:prstGeom>
          <a:noFill/>
          <a:ln>
            <a:noFill/>
          </a:ln>
        </p:spPr>
        <p:txBody>
          <a:bodyPr lIns="91425" tIns="91425" rIns="91425" bIns="91425" anchor="t" anchorCtr="0">
            <a:noAutofit/>
          </a:bodyPr>
          <a:lstStyle/>
          <a:p>
            <a:pPr lvl="0">
              <a:spcBef>
                <a:spcPts val="0"/>
              </a:spcBef>
              <a:buNone/>
            </a:pPr>
            <a:r>
              <a:rPr lang="en-US" sz="1800" dirty="0"/>
              <a:t>Landsat 8 OLI</a:t>
            </a:r>
          </a:p>
        </p:txBody>
      </p:sp>
      <p:pic>
        <p:nvPicPr>
          <p:cNvPr id="35" name="Shape 43"/>
          <p:cNvPicPr preferRelativeResize="0"/>
          <p:nvPr/>
        </p:nvPicPr>
        <p:blipFill>
          <a:blip r:embed="rId3">
            <a:alphaModFix/>
          </a:blip>
          <a:stretch>
            <a:fillRect/>
          </a:stretch>
        </p:blipFill>
        <p:spPr>
          <a:xfrm>
            <a:off x="20731929" y="19253820"/>
            <a:ext cx="1298369" cy="1105000"/>
          </a:xfrm>
          <a:prstGeom prst="rect">
            <a:avLst/>
          </a:prstGeom>
          <a:noFill/>
          <a:ln>
            <a:noFill/>
          </a:ln>
        </p:spPr>
      </p:pic>
      <p:sp>
        <p:nvSpPr>
          <p:cNvPr id="36" name="Shape 44"/>
          <p:cNvSpPr txBox="1"/>
          <p:nvPr/>
        </p:nvSpPr>
        <p:spPr>
          <a:xfrm>
            <a:off x="20731912" y="20171625"/>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TRMM</a:t>
            </a:r>
          </a:p>
        </p:txBody>
      </p:sp>
      <p:pic>
        <p:nvPicPr>
          <p:cNvPr id="37" name="Shape 45"/>
          <p:cNvPicPr preferRelativeResize="0"/>
          <p:nvPr/>
        </p:nvPicPr>
        <p:blipFill>
          <a:blip r:embed="rId4">
            <a:alphaModFix/>
          </a:blip>
          <a:stretch>
            <a:fillRect/>
          </a:stretch>
        </p:blipFill>
        <p:spPr>
          <a:xfrm>
            <a:off x="23025025" y="19163475"/>
            <a:ext cx="1469650" cy="1104993"/>
          </a:xfrm>
          <a:prstGeom prst="rect">
            <a:avLst/>
          </a:prstGeom>
          <a:noFill/>
          <a:ln>
            <a:noFill/>
          </a:ln>
        </p:spPr>
      </p:pic>
      <p:sp>
        <p:nvSpPr>
          <p:cNvPr id="38" name="Shape 46"/>
          <p:cNvSpPr txBox="1"/>
          <p:nvPr/>
        </p:nvSpPr>
        <p:spPr>
          <a:xfrm>
            <a:off x="22860000" y="20189021"/>
            <a:ext cx="1799700" cy="407100"/>
          </a:xfrm>
          <a:prstGeom prst="rect">
            <a:avLst/>
          </a:prstGeom>
          <a:noFill/>
          <a:ln>
            <a:noFill/>
          </a:ln>
        </p:spPr>
        <p:txBody>
          <a:bodyPr lIns="91425" tIns="91425" rIns="91425" bIns="91425" anchor="t" anchorCtr="0">
            <a:noAutofit/>
          </a:bodyPr>
          <a:lstStyle/>
          <a:p>
            <a:pPr lvl="0" rtl="0">
              <a:spcBef>
                <a:spcPts val="0"/>
              </a:spcBef>
              <a:buNone/>
            </a:pPr>
            <a:r>
              <a:rPr lang="en-US" sz="1800" dirty="0"/>
              <a:t>Terra</a:t>
            </a:r>
          </a:p>
        </p:txBody>
      </p:sp>
      <p:pic>
        <p:nvPicPr>
          <p:cNvPr id="39" name="Shape 47"/>
          <p:cNvPicPr preferRelativeResize="0"/>
          <p:nvPr/>
        </p:nvPicPr>
        <p:blipFill>
          <a:blip r:embed="rId5">
            <a:alphaModFix/>
          </a:blip>
          <a:stretch>
            <a:fillRect/>
          </a:stretch>
        </p:blipFill>
        <p:spPr>
          <a:xfrm>
            <a:off x="17952953" y="17580725"/>
            <a:ext cx="2002899" cy="1048638"/>
          </a:xfrm>
          <a:prstGeom prst="rect">
            <a:avLst/>
          </a:prstGeom>
          <a:noFill/>
          <a:ln>
            <a:noFill/>
          </a:ln>
        </p:spPr>
      </p:pic>
      <p:sp>
        <p:nvSpPr>
          <p:cNvPr id="40" name="Shape 48"/>
          <p:cNvSpPr txBox="1"/>
          <p:nvPr/>
        </p:nvSpPr>
        <p:spPr>
          <a:xfrm>
            <a:off x="18240125" y="18585800"/>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Aqua</a:t>
            </a:r>
          </a:p>
        </p:txBody>
      </p:sp>
      <p:pic>
        <p:nvPicPr>
          <p:cNvPr id="41" name="Shape 49"/>
          <p:cNvPicPr preferRelativeResize="0"/>
          <p:nvPr/>
        </p:nvPicPr>
        <p:blipFill>
          <a:blip r:embed="rId6">
            <a:alphaModFix/>
          </a:blip>
          <a:stretch>
            <a:fillRect/>
          </a:stretch>
        </p:blipFill>
        <p:spPr>
          <a:xfrm>
            <a:off x="18043726" y="19163475"/>
            <a:ext cx="1821349" cy="910674"/>
          </a:xfrm>
          <a:prstGeom prst="rect">
            <a:avLst/>
          </a:prstGeom>
          <a:noFill/>
          <a:ln>
            <a:noFill/>
          </a:ln>
        </p:spPr>
      </p:pic>
      <p:sp>
        <p:nvSpPr>
          <p:cNvPr id="42" name="Shape 50"/>
          <p:cNvSpPr txBox="1"/>
          <p:nvPr/>
        </p:nvSpPr>
        <p:spPr>
          <a:xfrm>
            <a:off x="18381512" y="20160150"/>
            <a:ext cx="1799700" cy="407100"/>
          </a:xfrm>
          <a:prstGeom prst="rect">
            <a:avLst/>
          </a:prstGeom>
          <a:noFill/>
          <a:ln>
            <a:noFill/>
          </a:ln>
        </p:spPr>
        <p:txBody>
          <a:bodyPr lIns="91425" tIns="91425" rIns="91425" bIns="91425" anchor="t" anchorCtr="0">
            <a:noAutofit/>
          </a:bodyPr>
          <a:lstStyle/>
          <a:p>
            <a:pPr lvl="0" rtl="0">
              <a:spcBef>
                <a:spcPts val="0"/>
              </a:spcBef>
              <a:buNone/>
            </a:pPr>
            <a:r>
              <a:rPr lang="en-US" sz="1800" dirty="0"/>
              <a:t>GPM</a:t>
            </a:r>
          </a:p>
        </p:txBody>
      </p:sp>
      <p:pic>
        <p:nvPicPr>
          <p:cNvPr id="43" name="Shape 51"/>
          <p:cNvPicPr preferRelativeResize="0"/>
          <p:nvPr/>
        </p:nvPicPr>
        <p:blipFill>
          <a:blip r:embed="rId7">
            <a:alphaModFix/>
          </a:blip>
          <a:stretch>
            <a:fillRect/>
          </a:stretch>
        </p:blipFill>
        <p:spPr>
          <a:xfrm>
            <a:off x="22718460" y="17412537"/>
            <a:ext cx="1100613" cy="1216149"/>
          </a:xfrm>
          <a:prstGeom prst="rect">
            <a:avLst/>
          </a:prstGeom>
          <a:noFill/>
          <a:ln>
            <a:noFill/>
          </a:ln>
        </p:spPr>
      </p:pic>
      <p:sp>
        <p:nvSpPr>
          <p:cNvPr id="44" name="Shape 52"/>
          <p:cNvSpPr txBox="1"/>
          <p:nvPr/>
        </p:nvSpPr>
        <p:spPr>
          <a:xfrm>
            <a:off x="22778962" y="18569162"/>
            <a:ext cx="1799700" cy="594300"/>
          </a:xfrm>
          <a:prstGeom prst="rect">
            <a:avLst/>
          </a:prstGeom>
          <a:noFill/>
          <a:ln>
            <a:noFill/>
          </a:ln>
        </p:spPr>
        <p:txBody>
          <a:bodyPr lIns="91425" tIns="91425" rIns="91425" bIns="91425" anchor="t" anchorCtr="0">
            <a:noAutofit/>
          </a:bodyPr>
          <a:lstStyle/>
          <a:p>
            <a:pPr lvl="0" rtl="0">
              <a:spcBef>
                <a:spcPts val="0"/>
              </a:spcBef>
              <a:buNone/>
            </a:pPr>
            <a:r>
              <a:rPr lang="en-US" sz="1800" dirty="0"/>
              <a:t>SRTM</a:t>
            </a:r>
          </a:p>
        </p:txBody>
      </p:sp>
      <p:pic>
        <p:nvPicPr>
          <p:cNvPr id="45" name="Shape 53"/>
          <p:cNvPicPr preferRelativeResize="0"/>
          <p:nvPr/>
        </p:nvPicPr>
        <p:blipFill>
          <a:blip r:embed="rId8">
            <a:alphaModFix/>
          </a:blip>
          <a:stretch>
            <a:fillRect/>
          </a:stretch>
        </p:blipFill>
        <p:spPr>
          <a:xfrm>
            <a:off x="20449150" y="17447362"/>
            <a:ext cx="1469650" cy="1199704"/>
          </a:xfrm>
          <a:prstGeom prst="rect">
            <a:avLst/>
          </a:prstGeom>
          <a:noFill/>
          <a:ln>
            <a:noFill/>
          </a:ln>
        </p:spPr>
      </p:pic>
      <p:pic>
        <p:nvPicPr>
          <p:cNvPr id="46" name="Shape 55"/>
          <p:cNvPicPr preferRelativeResize="0"/>
          <p:nvPr/>
        </p:nvPicPr>
        <p:blipFill>
          <a:blip r:embed="rId9">
            <a:alphaModFix/>
          </a:blip>
          <a:stretch>
            <a:fillRect/>
          </a:stretch>
        </p:blipFill>
        <p:spPr>
          <a:xfrm>
            <a:off x="742242" y="13385210"/>
            <a:ext cx="11290235" cy="7210911"/>
          </a:xfrm>
          <a:prstGeom prst="rect">
            <a:avLst/>
          </a:prstGeom>
          <a:noFill/>
          <a:ln>
            <a:noFill/>
          </a:ln>
        </p:spPr>
      </p:pic>
      <p:sp>
        <p:nvSpPr>
          <p:cNvPr id="47" name="Shape 22"/>
          <p:cNvSpPr txBox="1"/>
          <p:nvPr/>
        </p:nvSpPr>
        <p:spPr>
          <a:xfrm>
            <a:off x="709151" y="28555044"/>
            <a:ext cx="7449899" cy="5760599"/>
          </a:xfrm>
          <a:prstGeom prst="rect">
            <a:avLst/>
          </a:prstGeom>
          <a:noFill/>
          <a:ln>
            <a:noFill/>
          </a:ln>
        </p:spPr>
        <p:txBody>
          <a:bodyPr lIns="91425" tIns="45700" rIns="91425" bIns="45700" anchor="t" anchorCtr="0">
            <a:noAutofit/>
          </a:bodyPr>
          <a:lstStyle/>
          <a:p>
            <a:pPr marL="0" marR="0" lvl="0" indent="0" algn="l" rtl="0">
              <a:lnSpc>
                <a:spcPct val="90000"/>
              </a:lnSpc>
              <a:spcBef>
                <a:spcPts val="1800"/>
              </a:spcBef>
              <a:spcAft>
                <a:spcPts val="0"/>
              </a:spcAft>
              <a:buClr>
                <a:schemeClr val="dk1"/>
              </a:buClr>
              <a:buFont typeface="Arial"/>
              <a:buNone/>
            </a:pPr>
            <a:endParaRPr dirty="0"/>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Font typeface="Arial"/>
              <a:buNone/>
            </a:pPr>
            <a:endParaRPr sz="2700" dirty="0">
              <a:solidFill>
                <a:schemeClr val="dk1"/>
              </a:solidFill>
              <a:latin typeface="Garamond"/>
              <a:ea typeface="Garamond"/>
              <a:cs typeface="Garamond"/>
              <a:sym typeface="Garamond"/>
            </a:endParaRPr>
          </a:p>
          <a:p>
            <a:pPr marL="0" marR="0" lvl="0" indent="0" algn="l" rtl="0">
              <a:lnSpc>
                <a:spcPct val="90000"/>
              </a:lnSpc>
              <a:spcBef>
                <a:spcPts val="1800"/>
              </a:spcBef>
              <a:buClr>
                <a:schemeClr val="dk1"/>
              </a:buClr>
              <a:buSzPct val="25000"/>
              <a:buFont typeface="Arial"/>
              <a:buNone/>
            </a:pPr>
            <a:r>
              <a:rPr lang="en-US" sz="1800" dirty="0">
                <a:solidFill>
                  <a:schemeClr val="dk1"/>
                </a:solidFill>
                <a:latin typeface="Garamond"/>
                <a:ea typeface="Garamond"/>
                <a:cs typeface="Garamond"/>
                <a:sym typeface="Garamond"/>
              </a:rPr>
              <a:t>Left to Right: Michael Riedman, Abigail Child, Kyle Peterson (Team Lead)</a:t>
            </a:r>
          </a:p>
        </p:txBody>
      </p:sp>
      <p:pic>
        <p:nvPicPr>
          <p:cNvPr id="48" name="Shape 54"/>
          <p:cNvPicPr preferRelativeResize="0"/>
          <p:nvPr/>
        </p:nvPicPr>
        <p:blipFill rotWithShape="1">
          <a:blip r:embed="rId10">
            <a:alphaModFix/>
          </a:blip>
          <a:srcRect l="2928" t="14332" r="12924"/>
          <a:stretch/>
        </p:blipFill>
        <p:spPr>
          <a:xfrm>
            <a:off x="524549" y="28558166"/>
            <a:ext cx="5997174" cy="4579325"/>
          </a:xfrm>
          <a:prstGeom prst="rect">
            <a:avLst/>
          </a:prstGeom>
          <a:noFill/>
          <a:ln>
            <a:noFill/>
          </a:ln>
        </p:spPr>
      </p:pic>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Agriculture 15">
      <a:dk1>
        <a:srgbClr val="767171"/>
      </a:dk1>
      <a:lt1>
        <a:srgbClr val="FFFFFF"/>
      </a:lt1>
      <a:dk2>
        <a:srgbClr val="767171"/>
      </a:dk2>
      <a:lt2>
        <a:srgbClr val="FFFFFF"/>
      </a:lt2>
      <a:accent1>
        <a:srgbClr val="7EB761"/>
      </a:accent1>
      <a:accent2>
        <a:srgbClr val="638E7C"/>
      </a:accent2>
      <a:accent3>
        <a:srgbClr val="4E6A89"/>
      </a:accent3>
      <a:accent4>
        <a:srgbClr val="D2AB70"/>
      </a:accent4>
      <a:accent5>
        <a:srgbClr val="CA8978"/>
      </a:accent5>
      <a:accent6>
        <a:srgbClr val="C3677B"/>
      </a:accent6>
      <a:hlink>
        <a:srgbClr val="7EB761"/>
      </a:hlink>
      <a:folHlink>
        <a:srgbClr val="7EB76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1383</TotalTime>
  <Words>236</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McCartney, Sean (GSFC-6104)[DEVELOP]</cp:lastModifiedBy>
  <cp:revision>80</cp:revision>
  <dcterms:created xsi:type="dcterms:W3CDTF">2015-06-02T14:58:58Z</dcterms:created>
  <dcterms:modified xsi:type="dcterms:W3CDTF">2016-02-24T00:37:00Z</dcterms:modified>
</cp:coreProperties>
</file>