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94" r:id="rId2"/>
    <p:sldId id="284" r:id="rId3"/>
    <p:sldId id="298" r:id="rId4"/>
    <p:sldId id="299" r:id="rId5"/>
    <p:sldId id="300" r:id="rId6"/>
    <p:sldId id="288" r:id="rId7"/>
    <p:sldId id="290" r:id="rId8"/>
    <p:sldId id="303" r:id="rId9"/>
    <p:sldId id="301" r:id="rId10"/>
    <p:sldId id="302"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ra Sween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6666"/>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7" autoAdjust="0"/>
    <p:restoredTop sz="85669" autoAdjust="0"/>
  </p:normalViewPr>
  <p:slideViewPr>
    <p:cSldViewPr snapToGrid="0">
      <p:cViewPr>
        <p:scale>
          <a:sx n="108" d="100"/>
          <a:sy n="108" d="100"/>
        </p:scale>
        <p:origin x="-1240"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commentAuthors" Target="commentAuthors.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C7ACA5-D657-AC44-BE68-BEA8663608A6}" type="datetimeFigureOut">
              <a:rPr lang="en-US" smtClean="0"/>
              <a:t>7/22/15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72D363-92E5-474C-A82F-EB06DCD5EC5D}" type="slidenum">
              <a:rPr lang="en-US" smtClean="0"/>
              <a:t>‹#›</a:t>
            </a:fld>
            <a:endParaRPr lang="en-US"/>
          </a:p>
        </p:txBody>
      </p:sp>
    </p:spTree>
    <p:extLst>
      <p:ext uri="{BB962C8B-B14F-4D97-AF65-F5344CB8AC3E}">
        <p14:creationId xmlns:p14="http://schemas.microsoft.com/office/powerpoint/2010/main" val="2085159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7/22/15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Over </a:t>
            </a:r>
            <a:r>
              <a:rPr lang="en-US" dirty="0" smtClean="0"/>
              <a:t>the past several weeks, Jerrod</a:t>
            </a:r>
            <a:r>
              <a:rPr lang="en-US" baseline="0" dirty="0" smtClean="0"/>
              <a:t> </a:t>
            </a:r>
            <a:r>
              <a:rPr lang="en-US" baseline="0" dirty="0" err="1" smtClean="0"/>
              <a:t>Lessel</a:t>
            </a:r>
            <a:r>
              <a:rPr lang="en-US" baseline="0" dirty="0" smtClean="0"/>
              <a:t> and I tested a new methodology for mapping burn scars in Central Kalimantan, Indonesia.</a:t>
            </a:r>
          </a:p>
          <a:p>
            <a:pPr marL="171450" indent="-171450">
              <a:buFont typeface="Arial"/>
              <a:buChar char="•"/>
            </a:pPr>
            <a:r>
              <a:rPr lang="en-US" baseline="0" dirty="0" smtClean="0"/>
              <a:t>We collaborated with </a:t>
            </a:r>
            <a:r>
              <a:rPr lang="en-US" baseline="0" dirty="0" smtClean="0"/>
              <a:t>the University </a:t>
            </a:r>
            <a:r>
              <a:rPr lang="en-US" baseline="0" dirty="0" smtClean="0"/>
              <a:t>of </a:t>
            </a:r>
            <a:r>
              <a:rPr lang="en-US" baseline="0" dirty="0" smtClean="0"/>
              <a:t>Agriculture (IPB) </a:t>
            </a:r>
            <a:r>
              <a:rPr lang="en-US" baseline="0" dirty="0" smtClean="0"/>
              <a:t>in Bogor, Indonesia as well as the Center for International Forestry Research or CIFOR.</a:t>
            </a:r>
          </a:p>
          <a:p>
            <a:pPr marL="171450" indent="-171450">
              <a:buFont typeface="Arial"/>
              <a:buChar char="•"/>
            </a:pPr>
            <a:r>
              <a:rPr lang="en-US" baseline="0" dirty="0" smtClean="0"/>
              <a:t>Mapping of burn scars is important to understand the impact of fire on the ecosystem as well as to help estimate the amount of carbon that has been released into the atmosphere from these fires.</a:t>
            </a:r>
          </a:p>
          <a:p>
            <a:pPr marL="171450" indent="-171450">
              <a:buFont typeface="Arial"/>
              <a:buChar char="•"/>
            </a:pPr>
            <a:r>
              <a:rPr lang="en-US" baseline="0" dirty="0" smtClean="0"/>
              <a:t>Methods based off of remotely sensed products are critical in monitoring fires and burn scars because ground-based methods are not viable for exhaustive information on a spatially and temporally relevant scale.</a:t>
            </a:r>
          </a:p>
          <a:p>
            <a:endParaRPr lang="en-US" dirty="0" smtClean="0"/>
          </a:p>
          <a:p>
            <a:endParaRPr lang="en-US" dirty="0" smtClean="0"/>
          </a:p>
          <a:p>
            <a:r>
              <a:rPr lang="en-US" baseline="0" dirty="0" smtClean="0"/>
              <a:t>Base layer source.</a:t>
            </a:r>
          </a:p>
          <a:p>
            <a:r>
              <a:rPr lang="en-US" baseline="0" dirty="0" smtClean="0"/>
              <a:t>Natural Earth</a:t>
            </a:r>
            <a:r>
              <a:rPr lang="en-US" sz="1200" kern="1200" dirty="0" smtClean="0">
                <a:solidFill>
                  <a:schemeClr val="tx1"/>
                </a:solidFill>
                <a:effectLst/>
                <a:latin typeface="+mn-lt"/>
                <a:ea typeface="+mn-ea"/>
                <a:cs typeface="+mn-cs"/>
              </a:rPr>
              <a:t>.</a:t>
            </a:r>
            <a:r>
              <a:rPr lang="en-US" baseline="0" dirty="0" smtClean="0"/>
              <a:t> (2015). Admin 0 - Countries, Available from: http://</a:t>
            </a:r>
            <a:r>
              <a:rPr lang="en-US" baseline="0" dirty="0" err="1" smtClean="0"/>
              <a:t>www.naturalearthdata.com</a:t>
            </a:r>
            <a:r>
              <a:rPr lang="en-US" baseline="0" dirty="0" smtClean="0"/>
              <a:t>/downloads/10m-cultural-vectors/10m-admin-0-countries/ (Accessed 01 June 2015)</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75213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Both methods resulted in commission errors with regards to other soil types as well as agriculture. </a:t>
            </a:r>
          </a:p>
          <a:p>
            <a:pPr marL="171450" indent="-171450">
              <a:buFont typeface="Arial"/>
              <a:buChar char="•"/>
            </a:pPr>
            <a:r>
              <a:rPr lang="en-US" baseline="0" dirty="0" smtClean="0"/>
              <a:t>However, it did not identify older burn scars that were still present in the landscape, and had seen a regrowth in vegetation. </a:t>
            </a:r>
          </a:p>
          <a:p>
            <a:pPr marL="171450" indent="-171450">
              <a:buFont typeface="Arial"/>
              <a:buChar char="•"/>
            </a:pPr>
            <a:r>
              <a:rPr lang="en-US" baseline="0" dirty="0" smtClean="0"/>
              <a:t>Isolating specific hue and saturation values worked well for cloudy images, but not for hazy areas, and resulted in omission errors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This methodology could be used to help narrow down the search for burn scars but visual inspection would still be required after performing the procedure. </a:t>
            </a:r>
            <a:endParaRPr lang="en-US" baseline="0" dirty="0" smtClean="0"/>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17242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Indonesia experiences extensive deforestation due to different land conversion activities such as agricultural expansion, establishment of palm and pulp plantations, and </a:t>
            </a:r>
            <a:r>
              <a:rPr lang="en-US" sz="1200" kern="1200" dirty="0" err="1" smtClean="0">
                <a:solidFill>
                  <a:schemeClr val="tx1"/>
                </a:solidFill>
                <a:effectLst/>
                <a:latin typeface="+mn-lt"/>
                <a:ea typeface="+mn-ea"/>
                <a:cs typeface="+mn-cs"/>
              </a:rPr>
              <a:t>peatland</a:t>
            </a:r>
            <a:r>
              <a:rPr lang="en-US" sz="1200" kern="1200" dirty="0" smtClean="0">
                <a:solidFill>
                  <a:schemeClr val="tx1"/>
                </a:solidFill>
                <a:effectLst/>
                <a:latin typeface="+mn-lt"/>
                <a:ea typeface="+mn-ea"/>
                <a:cs typeface="+mn-cs"/>
              </a:rPr>
              <a:t> alteration, mostly as a result of </a:t>
            </a:r>
            <a:r>
              <a:rPr lang="en-US" sz="1200" kern="1200" dirty="0" smtClean="0">
                <a:solidFill>
                  <a:schemeClr val="tx1"/>
                </a:solidFill>
                <a:effectLst/>
                <a:latin typeface="+mn-lt"/>
                <a:ea typeface="+mn-ea"/>
                <a:cs typeface="+mn-cs"/>
              </a:rPr>
              <a:t>fires. </a:t>
            </a: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Between 1989-2008, fire was the dominant cause of deforestation, accounting for 93% of forest loss, as well as 69% of total carbon emissions in Indonesia [Carlson et al., 2012]</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Fires adversely affect air quality, human health, biodiversity, and </a:t>
            </a:r>
            <a:r>
              <a:rPr lang="en-US" sz="1200" kern="1200" dirty="0" smtClean="0">
                <a:solidFill>
                  <a:schemeClr val="tx1"/>
                </a:solidFill>
                <a:effectLst/>
                <a:latin typeface="+mn-lt"/>
                <a:ea typeface="+mn-ea"/>
                <a:cs typeface="+mn-cs"/>
              </a:rPr>
              <a:t>productivity, </a:t>
            </a:r>
            <a:r>
              <a:rPr lang="en-US" sz="1200" kern="1200" dirty="0" smtClean="0">
                <a:solidFill>
                  <a:schemeClr val="tx1"/>
                </a:solidFill>
                <a:effectLst/>
                <a:latin typeface="+mn-lt"/>
                <a:ea typeface="+mn-ea"/>
                <a:cs typeface="+mn-cs"/>
              </a:rPr>
              <a:t>which is why it is so crucial</a:t>
            </a:r>
            <a:r>
              <a:rPr lang="en-US" sz="1200" kern="1200" baseline="0" dirty="0" smtClean="0">
                <a:solidFill>
                  <a:schemeClr val="tx1"/>
                </a:solidFill>
                <a:effectLst/>
                <a:latin typeface="+mn-lt"/>
                <a:ea typeface="+mn-ea"/>
                <a:cs typeface="+mn-cs"/>
              </a:rPr>
              <a:t> to monitor them</a:t>
            </a:r>
            <a:r>
              <a:rPr lang="en-US" sz="1200" kern="1200" baseline="0" dirty="0" smtClean="0">
                <a:solidFill>
                  <a:schemeClr val="tx1"/>
                </a:solidFill>
                <a:effectLst/>
                <a:latin typeface="+mn-lt"/>
                <a:ea typeface="+mn-ea"/>
                <a:cs typeface="+mn-cs"/>
              </a:rPr>
              <a:t>.</a:t>
            </a:r>
          </a:p>
          <a:p>
            <a:pPr marL="171450" indent="-171450">
              <a:buFont typeface="Arial"/>
              <a:buChar char="•"/>
            </a:pPr>
            <a:endParaRPr lang="en-US" sz="1200" kern="1200" baseline="0" dirty="0" smtClean="0">
              <a:solidFill>
                <a:schemeClr val="tx1"/>
              </a:solidFill>
              <a:effectLst/>
              <a:latin typeface="+mn-lt"/>
              <a:ea typeface="+mn-ea"/>
              <a:cs typeface="+mn-cs"/>
            </a:endParaRPr>
          </a:p>
          <a:p>
            <a:pPr marL="0" indent="0">
              <a:buFont typeface="Arial"/>
              <a:buNone/>
            </a:pPr>
            <a:endParaRPr lang="en-US" sz="1200" kern="1200" baseline="0" dirty="0" smtClean="0">
              <a:solidFill>
                <a:schemeClr val="tx1"/>
              </a:solidFill>
              <a:effectLst/>
              <a:latin typeface="+mn-lt"/>
              <a:ea typeface="+mn-ea"/>
              <a:cs typeface="+mn-cs"/>
            </a:endParaRPr>
          </a:p>
          <a:p>
            <a:pPr marL="0" indent="0">
              <a:buFont typeface="Arial"/>
              <a:buNone/>
            </a:pPr>
            <a:r>
              <a:rPr lang="en-US" sz="1200" kern="1200" baseline="0" dirty="0" smtClean="0">
                <a:solidFill>
                  <a:schemeClr val="tx1"/>
                </a:solidFill>
                <a:effectLst/>
                <a:latin typeface="+mn-lt"/>
                <a:ea typeface="+mn-ea"/>
                <a:cs typeface="+mn-cs"/>
              </a:rPr>
              <a:t>Image Credit: </a:t>
            </a:r>
            <a:r>
              <a:rPr lang="en-US" sz="1200" kern="1200" baseline="0" dirty="0" err="1" smtClean="0">
                <a:solidFill>
                  <a:schemeClr val="tx1"/>
                </a:solidFill>
                <a:effectLst/>
                <a:latin typeface="+mn-lt"/>
                <a:ea typeface="+mn-ea"/>
                <a:cs typeface="+mn-cs"/>
              </a:rPr>
              <a:t>Rini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Sulaiman</a:t>
            </a:r>
            <a:r>
              <a:rPr lang="en-US" sz="1200" kern="1200" baseline="0" dirty="0" smtClean="0">
                <a:solidFill>
                  <a:schemeClr val="tx1"/>
                </a:solidFill>
                <a:effectLst/>
                <a:latin typeface="+mn-lt"/>
                <a:ea typeface="+mn-ea"/>
                <a:cs typeface="+mn-cs"/>
              </a:rPr>
              <a:t> for CIFOR, Flickr Creative Commons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20011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buFont typeface="Arial"/>
              <a:buChar char="•"/>
            </a:pPr>
            <a:r>
              <a:rPr lang="en-US" sz="1200" dirty="0" smtClean="0"/>
              <a:t>Test </a:t>
            </a:r>
            <a:r>
              <a:rPr lang="en-US" sz="1200" dirty="0" smtClean="0"/>
              <a:t>the technique of transforming Red Green Blue (RGB) color space into Hue Saturation Value (HSV)  space</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Basically it’s using a color composition of middle-infrared, near-infrared, and the red into a Red, Green, Blue color composite and to convert that space, 3 dimensional space, into a new space the Hue Saturation Value. </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Where the hue will show the colors, either of vegetation or the water bodies or the burn scars. And with this new method we hope to improve the detection of the burn scars, using the hue, the colors, as the threshold to detect them.</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credit: Modified from </a:t>
            </a:r>
            <a:r>
              <a:rPr lang="en-US" sz="1200" kern="1200" baseline="0" dirty="0" err="1" smtClean="0">
                <a:solidFill>
                  <a:schemeClr val="tx1"/>
                </a:solidFill>
                <a:effectLst/>
                <a:latin typeface="+mn-lt"/>
                <a:ea typeface="+mn-ea"/>
                <a:cs typeface="+mn-cs"/>
              </a:rPr>
              <a:t>Pekel</a:t>
            </a:r>
            <a:r>
              <a:rPr lang="en-US" sz="1200" kern="1200" baseline="0" dirty="0" smtClean="0">
                <a:solidFill>
                  <a:schemeClr val="tx1"/>
                </a:solidFill>
                <a:effectLst/>
                <a:latin typeface="+mn-lt"/>
                <a:ea typeface="+mn-ea"/>
                <a:cs typeface="+mn-cs"/>
              </a:rPr>
              <a:t> et al. (2011).</a:t>
            </a:r>
            <a:endParaRPr lang="en-US" sz="1200" kern="1200" dirty="0" smtClean="0">
              <a:solidFill>
                <a:schemeClr val="tx1"/>
              </a:solidFill>
              <a:effectLst/>
              <a:latin typeface="+mn-lt"/>
              <a:ea typeface="+mn-ea"/>
              <a:cs typeface="+mn-cs"/>
            </a:endParaRPr>
          </a:p>
          <a:p>
            <a:pPr marL="457200" lvl="1" indent="0">
              <a:buFont typeface="Arial"/>
              <a:buNone/>
            </a:pPr>
            <a:endParaRPr lang="en-US" sz="1200" kern="1200" dirty="0" smtClean="0">
              <a:solidFill>
                <a:schemeClr val="tx1"/>
              </a:solidFill>
              <a:effectLst/>
              <a:latin typeface="+mn-lt"/>
              <a:ea typeface="+mn-ea"/>
              <a:cs typeface="+mn-cs"/>
            </a:endParaRPr>
          </a:p>
          <a:p>
            <a:pPr marL="804863" lvl="1" indent="-347663">
              <a:buFont typeface="Arial"/>
              <a:buChar char="•"/>
            </a:pPr>
            <a:endParaRPr lang="en-US" sz="1200" kern="1200" dirty="0" smtClean="0">
              <a:solidFill>
                <a:schemeClr val="tx1"/>
              </a:solidFill>
              <a:effectLst/>
              <a:latin typeface="+mn-lt"/>
              <a:ea typeface="+mn-ea"/>
              <a:cs typeface="+mn-cs"/>
            </a:endParaRPr>
          </a:p>
          <a:p>
            <a:pPr marL="804863" lvl="1" indent="-347663">
              <a:buFont typeface="Arial"/>
              <a:buChar char="•"/>
            </a:pP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advantage of using this color transformation technique is that by converting the normal RGB color space into an HSV space, we are able to isolate the hue from the saturation and the value. This in turn, when applied to a false color composite consisting of shortwave infrared, near infrared, and red wavelengths allows for a superior discrimination between vegetation, soil, and water [</a:t>
            </a:r>
            <a:r>
              <a:rPr lang="en-US" sz="1200" kern="1200" dirty="0" err="1" smtClean="0">
                <a:solidFill>
                  <a:schemeClr val="tx1"/>
                </a:solidFill>
                <a:effectLst/>
                <a:latin typeface="+mn-lt"/>
                <a:ea typeface="+mn-ea"/>
                <a:cs typeface="+mn-cs"/>
              </a:rPr>
              <a:t>Pekel</a:t>
            </a:r>
            <a:r>
              <a:rPr lang="en-US" sz="1200" kern="1200" dirty="0" smtClean="0">
                <a:solidFill>
                  <a:schemeClr val="tx1"/>
                </a:solidFill>
                <a:effectLst/>
                <a:latin typeface="+mn-lt"/>
                <a:ea typeface="+mn-ea"/>
                <a:cs typeface="+mn-cs"/>
              </a:rPr>
              <a:t> et al., 2011]. This enhanced classification between the various land covers aids in the identification of burn scars at high spatial resolution.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81418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buFont typeface="Arial"/>
              <a:buChar char="•"/>
            </a:pPr>
            <a:r>
              <a:rPr lang="en-US" sz="1200" dirty="0" smtClean="0"/>
              <a:t>Test </a:t>
            </a:r>
            <a:r>
              <a:rPr lang="en-US" sz="1200" dirty="0" smtClean="0"/>
              <a:t>the technique of transforming Red Green Blue (RGB) color space into Hue Saturation Value (HSV)  </a:t>
            </a:r>
            <a:r>
              <a:rPr lang="en-US" sz="1200" dirty="0" smtClean="0"/>
              <a:t>space</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Basically it’s using a color composition of the near-infrared, middle-infrared, and the red into a Red, Green, Blue color composite and to convert that space, 3 dimensional space, in a new space the Hue Saturation Value. </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Where the hue will show the colors, either of vegetation or the water bodies or the burn scars. And with this new method we hope to improve the detection of the burn scars, using the hue, the colors, as the threshold to detect the burn scars.</a:t>
            </a:r>
          </a:p>
          <a:p>
            <a:pPr marL="457200" lvl="1" indent="0">
              <a:buFont typeface="Arial"/>
              <a:buNone/>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credit: Modified from </a:t>
            </a:r>
            <a:r>
              <a:rPr lang="en-US" sz="1200" kern="1200" baseline="0" dirty="0" err="1" smtClean="0">
                <a:solidFill>
                  <a:schemeClr val="tx1"/>
                </a:solidFill>
                <a:effectLst/>
                <a:latin typeface="+mn-lt"/>
                <a:ea typeface="+mn-ea"/>
                <a:cs typeface="+mn-cs"/>
              </a:rPr>
              <a:t>Pekel</a:t>
            </a:r>
            <a:r>
              <a:rPr lang="en-US" sz="1200" kern="1200" baseline="0" dirty="0" smtClean="0">
                <a:solidFill>
                  <a:schemeClr val="tx1"/>
                </a:solidFill>
                <a:effectLst/>
                <a:latin typeface="+mn-lt"/>
                <a:ea typeface="+mn-ea"/>
                <a:cs typeface="+mn-cs"/>
              </a:rPr>
              <a:t> et al. (2011).</a:t>
            </a:r>
            <a:endParaRPr lang="en-US" sz="1200" kern="1200" dirty="0" smtClean="0">
              <a:solidFill>
                <a:schemeClr val="tx1"/>
              </a:solidFill>
              <a:effectLst/>
              <a:latin typeface="+mn-lt"/>
              <a:ea typeface="+mn-ea"/>
              <a:cs typeface="+mn-cs"/>
            </a:endParaRPr>
          </a:p>
          <a:p>
            <a:pPr marL="457200" lvl="1" indent="0">
              <a:buFont typeface="Arial"/>
              <a:buNone/>
            </a:pPr>
            <a:endParaRPr lang="en-US" sz="1200" kern="1200" dirty="0" smtClean="0">
              <a:solidFill>
                <a:schemeClr val="tx1"/>
              </a:solidFill>
              <a:effectLst/>
              <a:latin typeface="+mn-lt"/>
              <a:ea typeface="+mn-ea"/>
              <a:cs typeface="+mn-cs"/>
            </a:endParaRPr>
          </a:p>
          <a:p>
            <a:pPr marL="804863" lvl="1" indent="-347663">
              <a:buFont typeface="Arial"/>
              <a:buChar char="•"/>
            </a:pPr>
            <a:endParaRPr lang="en-US" sz="1200" kern="1200" dirty="0" smtClean="0">
              <a:solidFill>
                <a:schemeClr val="tx1"/>
              </a:solidFill>
              <a:effectLst/>
              <a:latin typeface="+mn-lt"/>
              <a:ea typeface="+mn-ea"/>
              <a:cs typeface="+mn-cs"/>
            </a:endParaRPr>
          </a:p>
          <a:p>
            <a:pPr marL="804863" lvl="1" indent="-347663">
              <a:buFont typeface="Arial"/>
              <a:buChar char="•"/>
            </a:pP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advantage of using this color transformation technique is that by converting the normal RGB color space into an HSV space, we are able to isolate the hue from the saturation and the value. This in turn, when applied to a false color composite consisting of shortwave infrared, near infrared, and red wavelengths allows for a superior discrimination between vegetation, soil, and water [</a:t>
            </a:r>
            <a:r>
              <a:rPr lang="en-US" sz="1200" kern="1200" dirty="0" err="1" smtClean="0">
                <a:solidFill>
                  <a:schemeClr val="tx1"/>
                </a:solidFill>
                <a:effectLst/>
                <a:latin typeface="+mn-lt"/>
                <a:ea typeface="+mn-ea"/>
                <a:cs typeface="+mn-cs"/>
              </a:rPr>
              <a:t>Pekel</a:t>
            </a:r>
            <a:r>
              <a:rPr lang="en-US" sz="1200" kern="1200" dirty="0" smtClean="0">
                <a:solidFill>
                  <a:schemeClr val="tx1"/>
                </a:solidFill>
                <a:effectLst/>
                <a:latin typeface="+mn-lt"/>
                <a:ea typeface="+mn-ea"/>
                <a:cs typeface="+mn-cs"/>
              </a:rPr>
              <a:t> et al., 2011]. This enhanced classification between the various land covers aids in the identification of burn scars at high spatial resolution.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1418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We used 194 Landsat 5 and 7 scenes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a:t>
            </a:r>
            <a:r>
              <a:rPr lang="en-US" sz="1200" kern="1200" dirty="0" smtClean="0">
                <a:solidFill>
                  <a:schemeClr val="tx1"/>
                </a:solidFill>
                <a:effectLst/>
                <a:latin typeface="+mn-lt"/>
                <a:ea typeface="+mn-ea"/>
                <a:cs typeface="+mn-cs"/>
              </a:rPr>
              <a:t>Central Kalimantan</a:t>
            </a:r>
            <a:r>
              <a:rPr lang="en-US" sz="1200" kern="1200" baseline="0" dirty="0" smtClean="0">
                <a:solidFill>
                  <a:schemeClr val="tx1"/>
                </a:solidFill>
                <a:effectLst/>
                <a:latin typeface="+mn-lt"/>
                <a:ea typeface="+mn-ea"/>
                <a:cs typeface="+mn-cs"/>
              </a:rPr>
              <a:t> for 12 different path/row combinations</a:t>
            </a:r>
            <a:r>
              <a:rPr lang="en-US" sz="1200" kern="1200" baseline="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We used bands 5, 4, and 3 </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These bands had a spatial resolution of 30 m, Scenes were acquired for the year 2006 over the months of June through November</a:t>
            </a:r>
            <a:r>
              <a:rPr lang="en-US" sz="1200" kern="1200" dirty="0" smtClean="0">
                <a:solidFill>
                  <a:schemeClr val="tx1"/>
                </a:solidFill>
                <a:effectLst/>
                <a:latin typeface="+mn-lt"/>
                <a:ea typeface="+mn-ea"/>
                <a:cs typeface="+mn-cs"/>
              </a:rPr>
              <a:t>.</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order to cross-reference burn scars, we used the MODIS Active Fire Product over the southern part of Central Kalimantan, which coincided with two Landsat </a:t>
            </a:r>
            <a:r>
              <a:rPr lang="en-US" sz="1200" kern="1200" dirty="0" smtClean="0">
                <a:solidFill>
                  <a:schemeClr val="tx1"/>
                </a:solidFill>
                <a:effectLst/>
                <a:latin typeface="+mn-lt"/>
                <a:ea typeface="+mn-ea"/>
                <a:cs typeface="+mn-cs"/>
              </a:rPr>
              <a:t>scenes</a:t>
            </a: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r>
              <a:rPr lang="en-US" baseline="0" dirty="0" smtClean="0"/>
              <a:t>Base layer source.</a:t>
            </a:r>
          </a:p>
          <a:p>
            <a:r>
              <a:rPr lang="en-US" baseline="0" dirty="0" smtClean="0"/>
              <a:t>Natural Earth</a:t>
            </a:r>
            <a:r>
              <a:rPr lang="en-US" sz="1200" kern="1200" dirty="0" smtClean="0">
                <a:solidFill>
                  <a:schemeClr val="tx1"/>
                </a:solidFill>
                <a:effectLst/>
                <a:latin typeface="+mn-lt"/>
                <a:ea typeface="+mn-ea"/>
                <a:cs typeface="+mn-cs"/>
              </a:rPr>
              <a:t>.</a:t>
            </a:r>
            <a:r>
              <a:rPr lang="en-US" baseline="0" dirty="0" smtClean="0"/>
              <a:t> (2015). Admin 0 - Countries, Available from: http://</a:t>
            </a:r>
            <a:r>
              <a:rPr lang="en-US" baseline="0" dirty="0" err="1" smtClean="0"/>
              <a:t>www.naturalearthdata.com</a:t>
            </a:r>
            <a:r>
              <a:rPr lang="en-US" baseline="0" dirty="0" smtClean="0"/>
              <a:t>/downloads/10m-cultural-vectors/10m-admin-0-countries/ (Accessed 01 June 2015)</a:t>
            </a:r>
          </a:p>
          <a:p>
            <a:endParaRPr lang="en-US" baseline="0" dirty="0" smtClean="0"/>
          </a:p>
          <a:p>
            <a:r>
              <a:rPr lang="en-US" baseline="0" dirty="0" smtClean="0"/>
              <a:t>Landsat Tiles Source.</a:t>
            </a:r>
          </a:p>
          <a:p>
            <a:r>
              <a:rPr lang="en-US" baseline="0" dirty="0" smtClean="0"/>
              <a:t>United States Geological Society (USGS). (2013). Path/Row </a:t>
            </a:r>
            <a:r>
              <a:rPr lang="en-US" baseline="0" dirty="0" err="1" smtClean="0"/>
              <a:t>Shapefiles</a:t>
            </a:r>
            <a:r>
              <a:rPr lang="en-US" baseline="0" dirty="0" smtClean="0"/>
              <a:t>, Available from: http://</a:t>
            </a:r>
            <a:r>
              <a:rPr lang="en-US" baseline="0" dirty="0" err="1" smtClean="0"/>
              <a:t>landsat.usgs.gov</a:t>
            </a:r>
            <a:r>
              <a:rPr lang="en-US" baseline="0" dirty="0" smtClean="0"/>
              <a:t>/tools_wrs-2_shapefile.php (Accessed 23 June 2015)</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13822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Red,</a:t>
            </a:r>
            <a:r>
              <a:rPr lang="en-US" sz="1200" kern="1200" baseline="0" dirty="0" smtClean="0">
                <a:solidFill>
                  <a:schemeClr val="tx1"/>
                </a:solidFill>
                <a:effectLst/>
                <a:latin typeface="+mn-lt"/>
                <a:ea typeface="+mn-ea"/>
                <a:cs typeface="+mn-cs"/>
              </a:rPr>
              <a:t> Green, and Blue, f</a:t>
            </a:r>
            <a:r>
              <a:rPr lang="en-US" sz="1200" kern="1200" dirty="0" smtClean="0">
                <a:solidFill>
                  <a:schemeClr val="tx1"/>
                </a:solidFill>
                <a:effectLst/>
                <a:latin typeface="+mn-lt"/>
                <a:ea typeface="+mn-ea"/>
                <a:cs typeface="+mn-cs"/>
              </a:rPr>
              <a:t>alse color images using bands 5 (Middle Infrared</a:t>
            </a:r>
            <a:r>
              <a:rPr lang="en-US" sz="1200" kern="1200" baseline="0" dirty="0" smtClean="0">
                <a:solidFill>
                  <a:schemeClr val="tx1"/>
                </a:solidFill>
                <a:effectLst/>
                <a:latin typeface="+mn-lt"/>
                <a:ea typeface="+mn-ea"/>
                <a:cs typeface="+mn-cs"/>
              </a:rPr>
              <a:t>- MIR)</a:t>
            </a:r>
            <a:r>
              <a:rPr lang="en-US" sz="1200" kern="1200" dirty="0" smtClean="0">
                <a:solidFill>
                  <a:schemeClr val="tx1"/>
                </a:solidFill>
                <a:effectLst/>
                <a:latin typeface="+mn-lt"/>
                <a:ea typeface="+mn-ea"/>
                <a:cs typeface="+mn-cs"/>
              </a:rPr>
              <a:t>, 4 (Near Infrared - NIR), and 3 (Red) were created using ENVI and subsequently the null values were removed from each scene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false color images were then transformed from RGB color values to HSV using the RGB to HSV transformation technique within ENVI.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After the color transformation was completed the Hue values for each scene were isolated and exported </a:t>
            </a:r>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use within </a:t>
            </a:r>
            <a:r>
              <a:rPr lang="en-US" sz="1200" kern="1200" dirty="0" err="1" smtClean="0">
                <a:solidFill>
                  <a:schemeClr val="tx1"/>
                </a:solidFill>
                <a:effectLst/>
                <a:latin typeface="+mn-lt"/>
                <a:ea typeface="+mn-ea"/>
                <a:cs typeface="+mn-cs"/>
              </a:rPr>
              <a:t>ArcMap</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ArcMap</a:t>
            </a:r>
            <a:r>
              <a:rPr lang="en-US" sz="1200" kern="1200" baseline="0" dirty="0" smtClean="0">
                <a:solidFill>
                  <a:schemeClr val="tx1"/>
                </a:solidFill>
                <a:effectLst/>
                <a:latin typeface="+mn-lt"/>
                <a:ea typeface="+mn-ea"/>
                <a:cs typeface="+mn-cs"/>
              </a:rPr>
              <a:t>, a model builder was established to isolate Hue values that pertain to soil, these pixels were then extracted from the images.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79688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Hue values that pertain</a:t>
            </a:r>
            <a:r>
              <a:rPr lang="en-US" baseline="0" dirty="0" smtClean="0"/>
              <a:t> to soil occupy the range between 200-255 and 0-40. This range not only includes burn scars, but also fallow agricultural areas as well as bare ground in cities and elsewhere.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Clouds </a:t>
            </a:r>
            <a:r>
              <a:rPr lang="en-US" baseline="0" dirty="0" smtClean="0"/>
              <a:t>and haze presented problems when merely identifying burn scars by their hue values. In many images the cloud edges were higher in the MIR range, causing the clouds to appear reddish in color in the RGB false color composites, which consequently caused their hues to fall within hues that are associated with burn scars.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An important distinction between bare soil, such as fallow agricultural fields, and burn scars is the irregularity of shapes that burn scars exhibit as well as their proximity by canals - due to land conversion to palm plantations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36269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Clouds </a:t>
            </a:r>
            <a:r>
              <a:rPr lang="en-US" baseline="0" dirty="0" smtClean="0"/>
              <a:t>and haze presented problems when merely identifying burn scars by their hue values. In many images the cloud edges were higher in the MIR range, causing the clouds to appear reddish in color in the RGB false color composites, which consequently caused their hues to fall within hues that are associated with burn scars</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So, we looked at the reflectance's of the clouds versus the burn scars in the RGB composites and found they have different reflectance's in the red (MIR), meaning if we pulled saturation values that were associated with burn scars, it would allow for a superior discrimination between burn scar and clouds when used in concert with hues</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We found that by isolating hues that also had saturation values between 150 and </a:t>
            </a:r>
            <a:r>
              <a:rPr lang="en-US" baseline="0" dirty="0" smtClean="0"/>
              <a:t>240, </a:t>
            </a:r>
            <a:r>
              <a:rPr lang="en-US" baseline="0" dirty="0" smtClean="0"/>
              <a:t>we were able to diminish some of the cloud noise.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83626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However,</a:t>
            </a:r>
            <a:r>
              <a:rPr lang="en-US" baseline="0" dirty="0" smtClean="0"/>
              <a:t> our results indicated that when isolating hue and saturation in hazy images, burns scars could still not be recovered from the images. </a:t>
            </a:r>
          </a:p>
          <a:p>
            <a:pPr marL="171450" indent="-171450">
              <a:buFont typeface="Arial"/>
              <a:buChar char="•"/>
            </a:pPr>
            <a:r>
              <a:rPr lang="en-US" baseline="0" dirty="0" smtClean="0"/>
              <a:t>We found that by isolating just the hues of soil, and therefore burn scars, it resulted in commission errors, where it picked up the wrong signal, for example clouds.</a:t>
            </a:r>
          </a:p>
          <a:p>
            <a:pPr marL="171450" indent="-171450">
              <a:buFont typeface="Arial"/>
              <a:buChar char="•"/>
            </a:pPr>
            <a:r>
              <a:rPr lang="en-US" baseline="0" dirty="0" smtClean="0"/>
              <a:t>Whereas when we isolated both hue and saturation values pertaining to burn scars, it resulted in omission errors, where it left burn scars unidentified.</a:t>
            </a:r>
          </a:p>
          <a:p>
            <a:pPr marL="171450" indent="-171450">
              <a:buFont typeface="Arial"/>
              <a:buChar char="•"/>
            </a:pPr>
            <a:r>
              <a:rPr lang="en-US" baseline="0" dirty="0" smtClean="0"/>
              <a:t>The burn scars picked up in our analysis were mostly fresh burn scars that happened on the order of days from satellite </a:t>
            </a:r>
            <a:r>
              <a:rPr lang="en-US" baseline="0" dirty="0" err="1" smtClean="0"/>
              <a:t>passover</a:t>
            </a:r>
            <a:r>
              <a:rPr lang="en-US" baseline="0" dirty="0" smtClean="0"/>
              <a:t>, while older burn scars were not picked up in these images because their hue values were not within the soil range. But exhibited hue values in the vegetation range.</a:t>
            </a:r>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5288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7/22/15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tiff"/><Relationship Id="rId8" Type="http://schemas.openxmlformats.org/officeDocument/2006/relationships/image" Target="../media/image12.tif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indonesia_w_ckhighlighted_presentation.tif"/>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t="3608" b="3608"/>
          <a:stretch>
            <a:fillRect/>
          </a:stretch>
        </p:blipFill>
        <p:spPr>
          <a:xfrm>
            <a:off x="0" y="132285"/>
            <a:ext cx="9144000" cy="3429000"/>
          </a:xfrm>
        </p:spPr>
      </p:pic>
      <p:sp>
        <p:nvSpPr>
          <p:cNvPr id="2" name="Text Placeholder 1"/>
          <p:cNvSpPr>
            <a:spLocks noGrp="1"/>
          </p:cNvSpPr>
          <p:nvPr>
            <p:ph type="body" sz="quarter" idx="11"/>
          </p:nvPr>
        </p:nvSpPr>
        <p:spPr>
          <a:xfrm>
            <a:off x="576072" y="4615111"/>
            <a:ext cx="7993822" cy="1896541"/>
          </a:xfrm>
        </p:spPr>
        <p:txBody>
          <a:bodyPr/>
          <a:lstStyle/>
          <a:p>
            <a:pPr marL="342900" indent="-342900">
              <a:buFont typeface="Arial"/>
              <a:buChar char="•"/>
            </a:pPr>
            <a:r>
              <a:rPr lang="en-US" dirty="0" smtClean="0">
                <a:latin typeface="Avenir Medium"/>
                <a:cs typeface="Avenir Medium"/>
              </a:rPr>
              <a:t>Tested new methodology for mapping burn scars</a:t>
            </a:r>
          </a:p>
          <a:p>
            <a:pPr marL="342900" indent="-342900">
              <a:buFont typeface="Arial"/>
              <a:buChar char="•"/>
            </a:pPr>
            <a:r>
              <a:rPr lang="en-US" dirty="0" smtClean="0">
                <a:latin typeface="Avenir Medium"/>
                <a:cs typeface="Avenir Medium"/>
              </a:rPr>
              <a:t>Project partners = IPB and CIFOR</a:t>
            </a:r>
          </a:p>
          <a:p>
            <a:pPr marL="342900" indent="-342900">
              <a:buFont typeface="Arial"/>
              <a:buChar char="•"/>
            </a:pPr>
            <a:r>
              <a:rPr lang="en-US" dirty="0" smtClean="0">
                <a:latin typeface="Avenir Medium"/>
                <a:cs typeface="Avenir Medium"/>
              </a:rPr>
              <a:t>Remotely </a:t>
            </a:r>
            <a:r>
              <a:rPr lang="en-US" dirty="0" smtClean="0">
                <a:latin typeface="Avenir Medium"/>
                <a:cs typeface="Avenir Medium"/>
              </a:rPr>
              <a:t>sensed products are crucial in the monitoring of forest fires</a:t>
            </a:r>
          </a:p>
          <a:p>
            <a:pPr marL="342900" indent="-342900">
              <a:buFont typeface="Arial"/>
              <a:buChar char="•"/>
            </a:pPr>
            <a:endParaRPr lang="en-US" dirty="0" smtClean="0">
              <a:latin typeface="Avenir Medium"/>
              <a:cs typeface="Avenir Medium"/>
            </a:endParaRPr>
          </a:p>
        </p:txBody>
      </p:sp>
      <p:sp>
        <p:nvSpPr>
          <p:cNvPr id="11" name="TextBox 10"/>
          <p:cNvSpPr txBox="1"/>
          <p:nvPr/>
        </p:nvSpPr>
        <p:spPr>
          <a:xfrm>
            <a:off x="218096" y="2860573"/>
            <a:ext cx="1757598" cy="372002"/>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577312" y="3668714"/>
            <a:ext cx="8137694" cy="707886"/>
          </a:xfrm>
          <a:prstGeom prst="rect">
            <a:avLst/>
          </a:prstGeom>
          <a:noFill/>
        </p:spPr>
        <p:txBody>
          <a:bodyPr wrap="square" rtlCol="0">
            <a:spAutoFit/>
          </a:bodyPr>
          <a:lstStyle/>
          <a:p>
            <a:r>
              <a:rPr lang="en-US" sz="4000" dirty="0" smtClean="0">
                <a:solidFill>
                  <a:schemeClr val="accent1"/>
                </a:solidFill>
                <a:latin typeface="Avenir Medium"/>
                <a:cs typeface="Avenir Medium"/>
              </a:rPr>
              <a:t>Indonesia Disasters </a:t>
            </a:r>
            <a:r>
              <a:rPr lang="en-US" sz="1400" dirty="0" smtClean="0"/>
              <a:t>By </a:t>
            </a:r>
            <a:r>
              <a:rPr lang="en-US" sz="1400" dirty="0"/>
              <a:t>Alex Sweeney &amp; Jerrod </a:t>
            </a:r>
            <a:r>
              <a:rPr lang="en-US" sz="1400" dirty="0" err="1"/>
              <a:t>Lessel</a:t>
            </a:r>
            <a:r>
              <a:rPr lang="en-US" sz="1400" dirty="0"/>
              <a:t> (IRI</a:t>
            </a:r>
            <a:r>
              <a:rPr lang="en-US" sz="1400" dirty="0" smtClean="0"/>
              <a:t>)</a:t>
            </a:r>
            <a:endParaRPr lang="en-US" sz="1400" dirty="0"/>
          </a:p>
        </p:txBody>
      </p:sp>
    </p:spTree>
    <p:extLst>
      <p:ext uri="{BB962C8B-B14F-4D97-AF65-F5344CB8AC3E}">
        <p14:creationId xmlns:p14="http://schemas.microsoft.com/office/powerpoint/2010/main" val="3687139536"/>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76072" y="1438656"/>
            <a:ext cx="7982712" cy="1736188"/>
          </a:xfrm>
        </p:spPr>
        <p:txBody>
          <a:bodyPr>
            <a:normAutofit/>
          </a:bodyPr>
          <a:lstStyle/>
          <a:p>
            <a:pPr marL="342900" indent="-342900">
              <a:buClr>
                <a:schemeClr val="tx2"/>
              </a:buClr>
              <a:buFont typeface="Arial"/>
              <a:buChar char="•"/>
            </a:pPr>
            <a:r>
              <a:rPr lang="en-US" b="1" dirty="0" smtClean="0">
                <a:latin typeface="Avenir Medium"/>
                <a:cs typeface="Avenir Medium"/>
              </a:rPr>
              <a:t>Both methods resulted in commission errors</a:t>
            </a:r>
          </a:p>
          <a:p>
            <a:pPr marL="342900" indent="-342900">
              <a:buClr>
                <a:schemeClr val="tx2"/>
              </a:buClr>
              <a:buFont typeface="Arial"/>
              <a:buChar char="•"/>
            </a:pPr>
            <a:r>
              <a:rPr lang="en-US" b="1" dirty="0" smtClean="0">
                <a:latin typeface="Avenir Medium"/>
                <a:cs typeface="Avenir Medium"/>
              </a:rPr>
              <a:t>Detected fresh burn scars</a:t>
            </a:r>
          </a:p>
          <a:p>
            <a:pPr marL="342900" indent="-342900">
              <a:buClr>
                <a:schemeClr val="tx2"/>
              </a:buClr>
              <a:buFont typeface="Arial"/>
              <a:buChar char="•"/>
            </a:pPr>
            <a:r>
              <a:rPr lang="en-US" b="1" dirty="0" smtClean="0">
                <a:latin typeface="Avenir Medium"/>
                <a:cs typeface="Avenir Medium"/>
              </a:rPr>
              <a:t>Hue plus sat worked well in some cases, e.g. cloudy images</a:t>
            </a:r>
          </a:p>
          <a:p>
            <a:pPr marL="342900" indent="-342900">
              <a:buClr>
                <a:schemeClr val="tx2"/>
              </a:buClr>
              <a:buFont typeface="Arial"/>
              <a:buChar char="•"/>
            </a:pPr>
            <a:r>
              <a:rPr lang="en-US" b="1" dirty="0">
                <a:latin typeface="Avenir Medium"/>
                <a:cs typeface="Avenir Medium"/>
              </a:rPr>
              <a:t>H</a:t>
            </a:r>
            <a:r>
              <a:rPr lang="en-US" b="1" dirty="0" smtClean="0">
                <a:latin typeface="Avenir Medium"/>
                <a:cs typeface="Avenir Medium"/>
              </a:rPr>
              <a:t>azy images = problematic</a:t>
            </a:r>
          </a:p>
        </p:txBody>
      </p:sp>
      <p:sp>
        <p:nvSpPr>
          <p:cNvPr id="8" name="Text Placeholder 7"/>
          <p:cNvSpPr>
            <a:spLocks noGrp="1"/>
          </p:cNvSpPr>
          <p:nvPr>
            <p:ph type="body" sz="quarter" idx="14"/>
          </p:nvPr>
        </p:nvSpPr>
        <p:spPr/>
        <p:txBody>
          <a:bodyPr/>
          <a:lstStyle/>
          <a:p>
            <a:r>
              <a:rPr lang="en-US" dirty="0" smtClean="0">
                <a:latin typeface="Avenir Medium"/>
                <a:cs typeface="Avenir Medium"/>
              </a:rPr>
              <a:t>Conclusions</a:t>
            </a:r>
            <a:endParaRPr lang="en-US" dirty="0">
              <a:latin typeface="Avenir Medium"/>
              <a:cs typeface="Avenir Medium"/>
            </a:endParaRPr>
          </a:p>
        </p:txBody>
      </p:sp>
      <p:pic>
        <p:nvPicPr>
          <p:cNvPr id="2" name="Picture Placeholder 1" descr="118062254_RGB_Hue_BSAg.tif"/>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7188" b="44282"/>
          <a:stretch/>
        </p:blipFill>
        <p:spPr/>
      </p:pic>
    </p:spTree>
    <p:extLst>
      <p:ext uri="{BB962C8B-B14F-4D97-AF65-F5344CB8AC3E}">
        <p14:creationId xmlns:p14="http://schemas.microsoft.com/office/powerpoint/2010/main" val="3617655467"/>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21208" y="2181864"/>
            <a:ext cx="3661106" cy="4360256"/>
          </a:xfrm>
        </p:spPr>
        <p:txBody>
          <a:bodyPr>
            <a:normAutofit/>
          </a:bodyPr>
          <a:lstStyle/>
          <a:p>
            <a:pPr marL="342900" indent="-342900">
              <a:lnSpc>
                <a:spcPct val="100000"/>
              </a:lnSpc>
              <a:buClr>
                <a:schemeClr val="tx2"/>
              </a:buClr>
              <a:buFont typeface="Arial"/>
              <a:buChar char="•"/>
            </a:pPr>
            <a:r>
              <a:rPr lang="en-US" dirty="0" smtClean="0">
                <a:latin typeface="Avenir Medium"/>
                <a:cs typeface="Avenir Medium"/>
              </a:rPr>
              <a:t>1989</a:t>
            </a:r>
            <a:r>
              <a:rPr lang="en-US" dirty="0">
                <a:latin typeface="Avenir Medium"/>
                <a:cs typeface="Avenir Medium"/>
              </a:rPr>
              <a:t>-</a:t>
            </a:r>
            <a:r>
              <a:rPr lang="en-US" dirty="0" smtClean="0">
                <a:latin typeface="Avenir Medium"/>
                <a:cs typeface="Avenir Medium"/>
              </a:rPr>
              <a:t>2008 - fires </a:t>
            </a:r>
            <a:r>
              <a:rPr lang="en-US" dirty="0" smtClean="0">
                <a:latin typeface="Avenir Medium"/>
                <a:cs typeface="Avenir Medium"/>
              </a:rPr>
              <a:t>dominate deforestation</a:t>
            </a:r>
            <a:endParaRPr lang="en-US" dirty="0">
              <a:latin typeface="Avenir Medium"/>
              <a:cs typeface="Avenir Medium"/>
            </a:endParaRPr>
          </a:p>
          <a:p>
            <a:pPr marL="1028700" lvl="1" indent="-342900">
              <a:lnSpc>
                <a:spcPct val="100000"/>
              </a:lnSpc>
              <a:buFont typeface="Arial"/>
              <a:buChar char="•"/>
            </a:pPr>
            <a:r>
              <a:rPr lang="en-US" sz="2000" dirty="0" smtClean="0">
                <a:latin typeface="Avenir Medium"/>
                <a:cs typeface="Avenir Medium"/>
              </a:rPr>
              <a:t>93% forest loss</a:t>
            </a:r>
          </a:p>
          <a:p>
            <a:pPr marL="1028700" lvl="1" indent="-342900">
              <a:lnSpc>
                <a:spcPct val="100000"/>
              </a:lnSpc>
              <a:buFont typeface="Arial"/>
              <a:buChar char="•"/>
            </a:pPr>
            <a:r>
              <a:rPr lang="en-US" sz="2000" dirty="0" smtClean="0">
                <a:latin typeface="Avenir Medium"/>
                <a:cs typeface="Avenir Medium"/>
              </a:rPr>
              <a:t>69</a:t>
            </a:r>
            <a:r>
              <a:rPr lang="en-US" sz="2000" dirty="0">
                <a:latin typeface="Avenir Medium"/>
                <a:cs typeface="Avenir Medium"/>
              </a:rPr>
              <a:t>% of net </a:t>
            </a:r>
            <a:r>
              <a:rPr lang="en-US" sz="2000" dirty="0" smtClean="0">
                <a:latin typeface="Avenir Medium"/>
                <a:cs typeface="Avenir Medium"/>
              </a:rPr>
              <a:t>C emissions</a:t>
            </a:r>
          </a:p>
          <a:p>
            <a:pPr marL="342900" indent="-342900">
              <a:lnSpc>
                <a:spcPct val="100000"/>
              </a:lnSpc>
              <a:buClr>
                <a:schemeClr val="accent1"/>
              </a:buClr>
              <a:buFont typeface="Arial"/>
              <a:buChar char="•"/>
            </a:pPr>
            <a:endParaRPr lang="en-US" dirty="0" smtClean="0">
              <a:latin typeface="Avenir Medium"/>
              <a:cs typeface="Avenir Medium"/>
            </a:endParaRPr>
          </a:p>
          <a:p>
            <a:pPr marL="342900" indent="-342900">
              <a:lnSpc>
                <a:spcPct val="100000"/>
              </a:lnSpc>
              <a:buClr>
                <a:schemeClr val="tx2"/>
              </a:buClr>
              <a:buFont typeface="Arial"/>
              <a:buChar char="•"/>
            </a:pPr>
            <a:r>
              <a:rPr lang="en-US" dirty="0" smtClean="0">
                <a:latin typeface="Avenir Medium"/>
                <a:cs typeface="Avenir Medium"/>
              </a:rPr>
              <a:t>Adversely </a:t>
            </a:r>
            <a:r>
              <a:rPr lang="en-US" dirty="0" smtClean="0">
                <a:latin typeface="Avenir Medium"/>
                <a:cs typeface="Avenir Medium"/>
              </a:rPr>
              <a:t>affects </a:t>
            </a:r>
            <a:endParaRPr lang="en-US" dirty="0" smtClean="0">
              <a:latin typeface="Avenir Medium"/>
              <a:cs typeface="Avenir Medium"/>
            </a:endParaRPr>
          </a:p>
          <a:p>
            <a:pPr marL="1028700" lvl="1" indent="-342900">
              <a:lnSpc>
                <a:spcPct val="100000"/>
              </a:lnSpc>
              <a:buClr>
                <a:schemeClr val="tx2"/>
              </a:buClr>
              <a:buFont typeface="Arial"/>
              <a:buChar char="•"/>
            </a:pPr>
            <a:r>
              <a:rPr lang="en-US" sz="2000" dirty="0">
                <a:latin typeface="Avenir Medium"/>
                <a:cs typeface="Avenir Medium"/>
              </a:rPr>
              <a:t>A</a:t>
            </a:r>
            <a:r>
              <a:rPr lang="en-US" sz="2000" dirty="0" smtClean="0">
                <a:latin typeface="Avenir Medium"/>
                <a:cs typeface="Avenir Medium"/>
              </a:rPr>
              <a:t>ir quality </a:t>
            </a:r>
          </a:p>
          <a:p>
            <a:pPr marL="1028700" lvl="1" indent="-342900">
              <a:lnSpc>
                <a:spcPct val="100000"/>
              </a:lnSpc>
              <a:buClr>
                <a:schemeClr val="tx2"/>
              </a:buClr>
              <a:buFont typeface="Arial"/>
              <a:buChar char="•"/>
            </a:pPr>
            <a:r>
              <a:rPr lang="en-US" sz="2000" dirty="0">
                <a:latin typeface="Avenir Medium"/>
                <a:cs typeface="Avenir Medium"/>
              </a:rPr>
              <a:t>H</a:t>
            </a:r>
            <a:r>
              <a:rPr lang="en-US" sz="2000" dirty="0" smtClean="0">
                <a:latin typeface="Avenir Medium"/>
                <a:cs typeface="Avenir Medium"/>
              </a:rPr>
              <a:t>uman health</a:t>
            </a:r>
          </a:p>
          <a:p>
            <a:pPr marL="1028700" lvl="1" indent="-342900">
              <a:lnSpc>
                <a:spcPct val="100000"/>
              </a:lnSpc>
              <a:buClr>
                <a:schemeClr val="tx2"/>
              </a:buClr>
              <a:buFont typeface="Arial"/>
              <a:buChar char="•"/>
            </a:pPr>
            <a:r>
              <a:rPr lang="en-US" sz="2000" dirty="0">
                <a:latin typeface="Avenir Medium"/>
                <a:cs typeface="Avenir Medium"/>
              </a:rPr>
              <a:t>B</a:t>
            </a:r>
            <a:r>
              <a:rPr lang="en-US" sz="2000" dirty="0" smtClean="0">
                <a:latin typeface="Avenir Medium"/>
                <a:cs typeface="Avenir Medium"/>
              </a:rPr>
              <a:t>iodiversity</a:t>
            </a:r>
          </a:p>
          <a:p>
            <a:pPr marL="1028700" lvl="1" indent="-342900">
              <a:lnSpc>
                <a:spcPct val="100000"/>
              </a:lnSpc>
              <a:buClr>
                <a:schemeClr val="tx2"/>
              </a:buClr>
              <a:buFont typeface="Arial"/>
              <a:buChar char="•"/>
            </a:pPr>
            <a:r>
              <a:rPr lang="en-US" sz="2000" dirty="0" smtClean="0">
                <a:latin typeface="Avenir Medium"/>
                <a:cs typeface="Avenir Medium"/>
              </a:rPr>
              <a:t>Productivity</a:t>
            </a:r>
          </a:p>
        </p:txBody>
      </p:sp>
      <p:sp>
        <p:nvSpPr>
          <p:cNvPr id="2" name="Text Placeholder 1"/>
          <p:cNvSpPr>
            <a:spLocks noGrp="1"/>
          </p:cNvSpPr>
          <p:nvPr>
            <p:ph type="body" sz="quarter" idx="10"/>
          </p:nvPr>
        </p:nvSpPr>
        <p:spPr>
          <a:xfrm>
            <a:off x="548640" y="614424"/>
            <a:ext cx="3566160" cy="1325880"/>
          </a:xfrm>
        </p:spPr>
        <p:txBody>
          <a:bodyPr>
            <a:normAutofit/>
          </a:bodyPr>
          <a:lstStyle/>
          <a:p>
            <a:r>
              <a:rPr lang="en-US" dirty="0" smtClean="0">
                <a:latin typeface="Avenir Medium"/>
                <a:cs typeface="Avenir Medium"/>
              </a:rPr>
              <a:t>Community Concerns</a:t>
            </a:r>
            <a:endParaRPr lang="en-US" sz="1600" dirty="0">
              <a:latin typeface="Avenir Medium"/>
              <a:cs typeface="Avenir Medium"/>
            </a:endParaRPr>
          </a:p>
        </p:txBody>
      </p:sp>
      <p:pic>
        <p:nvPicPr>
          <p:cNvPr id="12" name="Picture Placeholder 11" descr="CK_Indo_Fires_CIFOR_Rini_Sulaiman_4.jpg"/>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7943" r="22049"/>
          <a:stretch/>
        </p:blipFill>
        <p:spPr/>
      </p:pic>
      <p:sp>
        <p:nvSpPr>
          <p:cNvPr id="7" name="Text Placeholder 6"/>
          <p:cNvSpPr>
            <a:spLocks noGrp="1"/>
          </p:cNvSpPr>
          <p:nvPr>
            <p:ph type="body" sz="quarter" idx="13"/>
          </p:nvPr>
        </p:nvSpPr>
        <p:spPr/>
        <p:txBody>
          <a:bodyPr>
            <a:normAutofit fontScale="92500"/>
          </a:bodyPr>
          <a:lstStyle/>
          <a:p>
            <a:r>
              <a:rPr lang="en-US" dirty="0" smtClean="0">
                <a:solidFill>
                  <a:schemeClr val="bg1"/>
                </a:solidFill>
                <a:latin typeface="Avenir Light"/>
                <a:cs typeface="Avenir Light"/>
              </a:rPr>
              <a:t>Credit</a:t>
            </a:r>
            <a:r>
              <a:rPr lang="en-US" dirty="0" smtClean="0">
                <a:solidFill>
                  <a:schemeClr val="bg1"/>
                </a:solidFill>
                <a:latin typeface="Avenir Light"/>
                <a:cs typeface="Avenir Light"/>
              </a:rPr>
              <a:t>:  </a:t>
            </a:r>
            <a:r>
              <a:rPr lang="en-US" dirty="0" err="1" smtClean="0">
                <a:solidFill>
                  <a:schemeClr val="bg1"/>
                </a:solidFill>
                <a:latin typeface="Avenir Light"/>
                <a:cs typeface="Avenir Light"/>
              </a:rPr>
              <a:t>Rini</a:t>
            </a:r>
            <a:r>
              <a:rPr lang="en-US" dirty="0" smtClean="0">
                <a:solidFill>
                  <a:schemeClr val="bg1"/>
                </a:solidFill>
                <a:latin typeface="Avenir Light"/>
                <a:cs typeface="Avenir Light"/>
              </a:rPr>
              <a:t> </a:t>
            </a:r>
            <a:r>
              <a:rPr lang="en-US" dirty="0" err="1" smtClean="0">
                <a:solidFill>
                  <a:schemeClr val="bg1"/>
                </a:solidFill>
                <a:latin typeface="Avenir Light"/>
                <a:cs typeface="Avenir Light"/>
              </a:rPr>
              <a:t>Sulaiman</a:t>
            </a:r>
            <a:r>
              <a:rPr lang="en-US" dirty="0" smtClean="0">
                <a:solidFill>
                  <a:schemeClr val="bg1"/>
                </a:solidFill>
                <a:latin typeface="Avenir Light"/>
                <a:cs typeface="Avenir Light"/>
              </a:rPr>
              <a:t>, CIFOR</a:t>
            </a:r>
            <a:endParaRPr lang="en-US" dirty="0">
              <a:solidFill>
                <a:schemeClr val="bg1"/>
              </a:solidFill>
              <a:latin typeface="Avenir Light"/>
              <a:cs typeface="Avenir Light"/>
            </a:endParaRPr>
          </a:p>
          <a:p>
            <a:endParaRPr lang="en-US" dirty="0">
              <a:latin typeface="Avenir Light"/>
              <a:cs typeface="Avenir Light"/>
            </a:endParaRPr>
          </a:p>
        </p:txBody>
      </p:sp>
    </p:spTree>
    <p:extLst>
      <p:ext uri="{BB962C8B-B14F-4D97-AF65-F5344CB8AC3E}">
        <p14:creationId xmlns:p14="http://schemas.microsoft.com/office/powerpoint/2010/main" val="3977014100"/>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920x1080-HSVImageShadow.png"/>
          <p:cNvPicPr>
            <a:picLocks noChangeAspect="1"/>
          </p:cNvPicPr>
          <p:nvPr/>
        </p:nvPicPr>
        <p:blipFill rotWithShape="1">
          <a:blip r:embed="rId3">
            <a:extLst>
              <a:ext uri="{28A0092B-C50C-407E-A947-70E740481C1C}">
                <a14:useLocalDpi xmlns:a14="http://schemas.microsoft.com/office/drawing/2010/main" val="0"/>
              </a:ext>
            </a:extLst>
          </a:blip>
          <a:srcRect l="32866" t="6902" r="28366" b="6394"/>
          <a:stretch/>
        </p:blipFill>
        <p:spPr>
          <a:xfrm>
            <a:off x="6728786" y="121588"/>
            <a:ext cx="2158485" cy="2715505"/>
          </a:xfrm>
          <a:prstGeom prst="rect">
            <a:avLst/>
          </a:prstGeom>
        </p:spPr>
      </p:pic>
      <p:sp>
        <p:nvSpPr>
          <p:cNvPr id="2" name="Text Placeholder 1"/>
          <p:cNvSpPr>
            <a:spLocks noGrp="1"/>
          </p:cNvSpPr>
          <p:nvPr>
            <p:ph type="body" sz="quarter" idx="11"/>
          </p:nvPr>
        </p:nvSpPr>
        <p:spPr/>
        <p:txBody>
          <a:bodyPr>
            <a:noAutofit/>
          </a:bodyPr>
          <a:lstStyle/>
          <a:p>
            <a:pPr marL="342900" indent="-342900">
              <a:buClr>
                <a:schemeClr val="tx2"/>
              </a:buClr>
              <a:buFont typeface="Arial"/>
              <a:buChar char="•"/>
            </a:pPr>
            <a:r>
              <a:rPr lang="en-US" dirty="0" smtClean="0">
                <a:latin typeface="Avenir Medium"/>
                <a:cs typeface="Avenir Medium"/>
              </a:rPr>
              <a:t>Color </a:t>
            </a:r>
            <a:r>
              <a:rPr lang="en-US" dirty="0" smtClean="0">
                <a:latin typeface="Avenir Medium"/>
                <a:cs typeface="Avenir Medium"/>
              </a:rPr>
              <a:t>transformed </a:t>
            </a:r>
            <a:r>
              <a:rPr lang="en-US" sz="2000" dirty="0" smtClean="0">
                <a:latin typeface="Avenir Medium"/>
                <a:cs typeface="Avenir Medium"/>
              </a:rPr>
              <a:t>RGB </a:t>
            </a:r>
            <a:r>
              <a:rPr lang="en-US" sz="2000" dirty="0" smtClean="0">
                <a:latin typeface="Avenir Medium"/>
                <a:cs typeface="Avenir Medium"/>
              </a:rPr>
              <a:t>color space to </a:t>
            </a:r>
            <a:r>
              <a:rPr lang="en-US" dirty="0" smtClean="0">
                <a:latin typeface="Avenir Medium"/>
                <a:cs typeface="Avenir Medium"/>
              </a:rPr>
              <a:t>HSV</a:t>
            </a:r>
            <a:r>
              <a:rPr lang="en-US" sz="2000" dirty="0" smtClean="0">
                <a:latin typeface="Avenir Medium"/>
                <a:cs typeface="Avenir Medium"/>
              </a:rPr>
              <a:t> space</a:t>
            </a:r>
          </a:p>
          <a:p>
            <a:pPr marL="342900" indent="-342900">
              <a:buClr>
                <a:schemeClr val="tx2"/>
              </a:buClr>
              <a:buFont typeface="Arial"/>
              <a:buChar char="•"/>
            </a:pPr>
            <a:r>
              <a:rPr lang="en-US" dirty="0" smtClean="0">
                <a:latin typeface="Avenir Medium"/>
                <a:cs typeface="Avenir Medium"/>
              </a:rPr>
              <a:t>Isolate hue range of burn scars</a:t>
            </a:r>
            <a:endParaRPr lang="en-US" dirty="0">
              <a:latin typeface="Avenir Medium"/>
              <a:cs typeface="Avenir Medium"/>
            </a:endParaRPr>
          </a:p>
        </p:txBody>
      </p:sp>
      <p:sp>
        <p:nvSpPr>
          <p:cNvPr id="3" name="Text Placeholder 2"/>
          <p:cNvSpPr>
            <a:spLocks noGrp="1"/>
          </p:cNvSpPr>
          <p:nvPr>
            <p:ph type="body" sz="quarter" idx="14"/>
          </p:nvPr>
        </p:nvSpPr>
        <p:spPr/>
        <p:txBody>
          <a:bodyPr/>
          <a:lstStyle/>
          <a:p>
            <a:r>
              <a:rPr lang="en-US" dirty="0" smtClean="0">
                <a:latin typeface="Avenir Medium"/>
                <a:cs typeface="Avenir Medium"/>
              </a:rPr>
              <a:t>Objectives</a:t>
            </a:r>
            <a:endParaRPr lang="en-US" dirty="0">
              <a:latin typeface="Avenir Medium"/>
              <a:cs typeface="Avenir Medium"/>
            </a:endParaRPr>
          </a:p>
        </p:txBody>
      </p:sp>
      <p:pic>
        <p:nvPicPr>
          <p:cNvPr id="11" name="Picture Placeholder 10" descr="RGB_Hue_sxs.png"/>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7006" r="11784" b="7006"/>
          <a:stretch/>
        </p:blipFill>
        <p:spPr>
          <a:xfrm>
            <a:off x="0" y="2970939"/>
            <a:ext cx="9144000" cy="3887061"/>
          </a:xfrm>
        </p:spPr>
      </p:pic>
      <p:sp>
        <p:nvSpPr>
          <p:cNvPr id="6" name="TextBox 5"/>
          <p:cNvSpPr txBox="1"/>
          <p:nvPr/>
        </p:nvSpPr>
        <p:spPr>
          <a:xfrm>
            <a:off x="0" y="6361800"/>
            <a:ext cx="3391422" cy="523220"/>
          </a:xfrm>
          <a:prstGeom prst="rect">
            <a:avLst/>
          </a:prstGeom>
          <a:noFill/>
        </p:spPr>
        <p:txBody>
          <a:bodyPr wrap="square" rtlCol="0">
            <a:spAutoFit/>
          </a:bodyPr>
          <a:lstStyle/>
          <a:p>
            <a:r>
              <a:rPr lang="en-US" sz="1400" dirty="0" smtClean="0">
                <a:solidFill>
                  <a:schemeClr val="bg2"/>
                </a:solidFill>
                <a:latin typeface="Avenir Light"/>
                <a:cs typeface="Avenir Light"/>
              </a:rPr>
              <a:t>Red (SWIR), Green (NIR), Blue (Red) false color composite</a:t>
            </a:r>
            <a:endParaRPr lang="en-US" sz="1400" dirty="0">
              <a:solidFill>
                <a:schemeClr val="bg2"/>
              </a:solidFill>
              <a:latin typeface="Avenir Light"/>
              <a:cs typeface="Avenir Light"/>
            </a:endParaRPr>
          </a:p>
        </p:txBody>
      </p:sp>
      <p:sp>
        <p:nvSpPr>
          <p:cNvPr id="9" name="TextBox 8"/>
          <p:cNvSpPr txBox="1"/>
          <p:nvPr/>
        </p:nvSpPr>
        <p:spPr>
          <a:xfrm>
            <a:off x="4530262" y="6366989"/>
            <a:ext cx="3049766" cy="523220"/>
          </a:xfrm>
          <a:prstGeom prst="rect">
            <a:avLst/>
          </a:prstGeom>
          <a:noFill/>
        </p:spPr>
        <p:txBody>
          <a:bodyPr wrap="square" rtlCol="0">
            <a:spAutoFit/>
          </a:bodyPr>
          <a:lstStyle/>
          <a:p>
            <a:r>
              <a:rPr lang="en-US" sz="1400" dirty="0" smtClean="0">
                <a:solidFill>
                  <a:srgbClr val="FFFFFF"/>
                </a:solidFill>
                <a:latin typeface="Avenir Light"/>
                <a:cs typeface="Avenir Light"/>
              </a:rPr>
              <a:t>Hue image depicting land cover types</a:t>
            </a:r>
            <a:endParaRPr lang="en-US" sz="1400" dirty="0">
              <a:solidFill>
                <a:srgbClr val="FFFFFF"/>
              </a:solidFill>
              <a:latin typeface="Avenir Light"/>
              <a:cs typeface="Avenir Light"/>
            </a:endParaRPr>
          </a:p>
        </p:txBody>
      </p:sp>
      <p:sp>
        <p:nvSpPr>
          <p:cNvPr id="10" name="Text Placeholder 4"/>
          <p:cNvSpPr txBox="1">
            <a:spLocks/>
          </p:cNvSpPr>
          <p:nvPr/>
        </p:nvSpPr>
        <p:spPr>
          <a:xfrm rot="16200000">
            <a:off x="7789318" y="1437667"/>
            <a:ext cx="2535660" cy="26685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dirty="0" smtClean="0">
                <a:latin typeface="Avenir Light"/>
                <a:cs typeface="Avenir Light"/>
              </a:rPr>
              <a:t>Credit: </a:t>
            </a:r>
            <a:r>
              <a:rPr lang="en-US" sz="1000" dirty="0" err="1" smtClean="0">
                <a:latin typeface="Avenir Light"/>
                <a:cs typeface="Avenir Light"/>
              </a:rPr>
              <a:t>Pekel</a:t>
            </a:r>
            <a:r>
              <a:rPr lang="en-US" sz="1000" dirty="0" smtClean="0">
                <a:latin typeface="Avenir Light"/>
                <a:cs typeface="Avenir Light"/>
              </a:rPr>
              <a:t> et al. (2011)</a:t>
            </a:r>
            <a:endParaRPr lang="en-US" sz="1000" dirty="0">
              <a:latin typeface="Avenir Light"/>
              <a:cs typeface="Avenir Light"/>
            </a:endParaRPr>
          </a:p>
        </p:txBody>
      </p:sp>
    </p:spTree>
    <p:extLst>
      <p:ext uri="{BB962C8B-B14F-4D97-AF65-F5344CB8AC3E}">
        <p14:creationId xmlns:p14="http://schemas.microsoft.com/office/powerpoint/2010/main" val="2833653435"/>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920x1080-HSVImageShadow.png"/>
          <p:cNvPicPr>
            <a:picLocks noChangeAspect="1"/>
          </p:cNvPicPr>
          <p:nvPr/>
        </p:nvPicPr>
        <p:blipFill rotWithShape="1">
          <a:blip r:embed="rId3">
            <a:extLst>
              <a:ext uri="{28A0092B-C50C-407E-A947-70E740481C1C}">
                <a14:useLocalDpi xmlns:a14="http://schemas.microsoft.com/office/drawing/2010/main" val="0"/>
              </a:ext>
            </a:extLst>
          </a:blip>
          <a:srcRect l="32866" t="6902" r="28366" b="6394"/>
          <a:stretch/>
        </p:blipFill>
        <p:spPr>
          <a:xfrm>
            <a:off x="6728786" y="121588"/>
            <a:ext cx="2158485" cy="2715505"/>
          </a:xfrm>
          <a:prstGeom prst="rect">
            <a:avLst/>
          </a:prstGeom>
        </p:spPr>
      </p:pic>
      <p:sp>
        <p:nvSpPr>
          <p:cNvPr id="2" name="Text Placeholder 1"/>
          <p:cNvSpPr>
            <a:spLocks noGrp="1"/>
          </p:cNvSpPr>
          <p:nvPr>
            <p:ph type="body" sz="quarter" idx="11"/>
          </p:nvPr>
        </p:nvSpPr>
        <p:spPr/>
        <p:txBody>
          <a:bodyPr>
            <a:noAutofit/>
          </a:bodyPr>
          <a:lstStyle/>
          <a:p>
            <a:pPr marL="342900" indent="-342900">
              <a:buClr>
                <a:schemeClr val="tx2"/>
              </a:buClr>
              <a:buFont typeface="Arial"/>
              <a:buChar char="•"/>
            </a:pPr>
            <a:r>
              <a:rPr lang="en-US" dirty="0" smtClean="0">
                <a:latin typeface="Avenir Medium"/>
                <a:cs typeface="Avenir Medium"/>
              </a:rPr>
              <a:t>Color </a:t>
            </a:r>
            <a:r>
              <a:rPr lang="en-US" dirty="0" smtClean="0">
                <a:latin typeface="Avenir Medium"/>
                <a:cs typeface="Avenir Medium"/>
              </a:rPr>
              <a:t>transformed </a:t>
            </a:r>
            <a:r>
              <a:rPr lang="en-US" sz="2000" dirty="0" smtClean="0">
                <a:latin typeface="Avenir Medium"/>
                <a:cs typeface="Avenir Medium"/>
              </a:rPr>
              <a:t>RGB </a:t>
            </a:r>
            <a:r>
              <a:rPr lang="en-US" sz="2000" dirty="0" smtClean="0">
                <a:latin typeface="Avenir Medium"/>
                <a:cs typeface="Avenir Medium"/>
              </a:rPr>
              <a:t>color space to </a:t>
            </a:r>
            <a:r>
              <a:rPr lang="en-US" dirty="0" smtClean="0">
                <a:latin typeface="Avenir Medium"/>
                <a:cs typeface="Avenir Medium"/>
              </a:rPr>
              <a:t>HSV</a:t>
            </a:r>
            <a:r>
              <a:rPr lang="en-US" sz="2000" dirty="0" smtClean="0">
                <a:latin typeface="Avenir Medium"/>
                <a:cs typeface="Avenir Medium"/>
              </a:rPr>
              <a:t> space</a:t>
            </a:r>
          </a:p>
          <a:p>
            <a:pPr marL="342900" indent="-342900">
              <a:buClr>
                <a:schemeClr val="tx2"/>
              </a:buClr>
              <a:buFont typeface="Arial"/>
              <a:buChar char="•"/>
            </a:pPr>
            <a:r>
              <a:rPr lang="en-US" dirty="0" smtClean="0">
                <a:latin typeface="Avenir Medium"/>
                <a:cs typeface="Avenir Medium"/>
              </a:rPr>
              <a:t>Isolate hue range of burn scars</a:t>
            </a:r>
            <a:endParaRPr lang="en-US" dirty="0">
              <a:latin typeface="Avenir Medium"/>
              <a:cs typeface="Avenir Medium"/>
            </a:endParaRPr>
          </a:p>
        </p:txBody>
      </p:sp>
      <p:sp>
        <p:nvSpPr>
          <p:cNvPr id="3" name="Text Placeholder 2"/>
          <p:cNvSpPr>
            <a:spLocks noGrp="1"/>
          </p:cNvSpPr>
          <p:nvPr>
            <p:ph type="body" sz="quarter" idx="14"/>
          </p:nvPr>
        </p:nvSpPr>
        <p:spPr/>
        <p:txBody>
          <a:bodyPr/>
          <a:lstStyle/>
          <a:p>
            <a:r>
              <a:rPr lang="en-US" dirty="0" smtClean="0">
                <a:latin typeface="Avenir Medium"/>
                <a:cs typeface="Avenir Medium"/>
              </a:rPr>
              <a:t>Objectives</a:t>
            </a:r>
            <a:endParaRPr lang="en-US" dirty="0">
              <a:latin typeface="Avenir Medium"/>
              <a:cs typeface="Avenir Medium"/>
            </a:endParaRPr>
          </a:p>
        </p:txBody>
      </p:sp>
      <p:pic>
        <p:nvPicPr>
          <p:cNvPr id="11" name="Picture Placeholder 10" descr="RGB_Hue_sxs.png"/>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7006" r="11784" b="7006"/>
          <a:stretch/>
        </p:blipFill>
        <p:spPr>
          <a:xfrm>
            <a:off x="0" y="2970939"/>
            <a:ext cx="9144000" cy="3887061"/>
          </a:xfrm>
        </p:spPr>
      </p:pic>
      <p:sp>
        <p:nvSpPr>
          <p:cNvPr id="5" name="Text Placeholder 4"/>
          <p:cNvSpPr>
            <a:spLocks noGrp="1"/>
          </p:cNvSpPr>
          <p:nvPr>
            <p:ph type="body" sz="quarter" idx="13"/>
          </p:nvPr>
        </p:nvSpPr>
        <p:spPr>
          <a:xfrm rot="16200000">
            <a:off x="7789782" y="1438124"/>
            <a:ext cx="2535660" cy="266854"/>
          </a:xfrm>
        </p:spPr>
        <p:txBody>
          <a:bodyPr>
            <a:noAutofit/>
          </a:bodyPr>
          <a:lstStyle/>
          <a:p>
            <a:pPr algn="l"/>
            <a:r>
              <a:rPr lang="en-US" sz="1000" dirty="0" smtClean="0">
                <a:latin typeface="Avenir Light"/>
                <a:cs typeface="Avenir Light"/>
              </a:rPr>
              <a:t>Credit: </a:t>
            </a:r>
            <a:r>
              <a:rPr lang="en-US" sz="1000" dirty="0" err="1" smtClean="0">
                <a:latin typeface="Avenir Light"/>
                <a:cs typeface="Avenir Light"/>
              </a:rPr>
              <a:t>Pekel</a:t>
            </a:r>
            <a:r>
              <a:rPr lang="en-US" sz="1000" dirty="0" smtClean="0">
                <a:latin typeface="Avenir Light"/>
                <a:cs typeface="Avenir Light"/>
              </a:rPr>
              <a:t> </a:t>
            </a:r>
            <a:r>
              <a:rPr lang="en-US" sz="1000" dirty="0">
                <a:latin typeface="Avenir Light"/>
                <a:cs typeface="Avenir Light"/>
              </a:rPr>
              <a:t>et al. (2011)</a:t>
            </a:r>
          </a:p>
        </p:txBody>
      </p:sp>
      <p:sp>
        <p:nvSpPr>
          <p:cNvPr id="6" name="TextBox 5"/>
          <p:cNvSpPr txBox="1"/>
          <p:nvPr/>
        </p:nvSpPr>
        <p:spPr>
          <a:xfrm>
            <a:off x="0" y="6361800"/>
            <a:ext cx="3391422" cy="523220"/>
          </a:xfrm>
          <a:prstGeom prst="rect">
            <a:avLst/>
          </a:prstGeom>
          <a:noFill/>
        </p:spPr>
        <p:txBody>
          <a:bodyPr wrap="square" rtlCol="0">
            <a:spAutoFit/>
          </a:bodyPr>
          <a:lstStyle/>
          <a:p>
            <a:r>
              <a:rPr lang="en-US" sz="1400" dirty="0" smtClean="0">
                <a:solidFill>
                  <a:schemeClr val="bg2"/>
                </a:solidFill>
                <a:latin typeface="Avenir Light"/>
                <a:cs typeface="Avenir Light"/>
              </a:rPr>
              <a:t>Red (SWIR), Green (NIR), Blue (Red) false color composite</a:t>
            </a:r>
            <a:endParaRPr lang="en-US" sz="1400" dirty="0">
              <a:solidFill>
                <a:schemeClr val="bg2"/>
              </a:solidFill>
              <a:latin typeface="Avenir Light"/>
              <a:cs typeface="Avenir Light"/>
            </a:endParaRPr>
          </a:p>
        </p:txBody>
      </p:sp>
      <p:sp>
        <p:nvSpPr>
          <p:cNvPr id="9" name="TextBox 8"/>
          <p:cNvSpPr txBox="1"/>
          <p:nvPr/>
        </p:nvSpPr>
        <p:spPr>
          <a:xfrm>
            <a:off x="4530262" y="6366989"/>
            <a:ext cx="3049766" cy="523220"/>
          </a:xfrm>
          <a:prstGeom prst="rect">
            <a:avLst/>
          </a:prstGeom>
          <a:noFill/>
        </p:spPr>
        <p:txBody>
          <a:bodyPr wrap="square" rtlCol="0">
            <a:spAutoFit/>
          </a:bodyPr>
          <a:lstStyle/>
          <a:p>
            <a:r>
              <a:rPr lang="en-US" sz="1400" dirty="0" smtClean="0">
                <a:solidFill>
                  <a:srgbClr val="FFFFFF"/>
                </a:solidFill>
                <a:latin typeface="Avenir Light"/>
                <a:cs typeface="Avenir Light"/>
              </a:rPr>
              <a:t>Hue image depicting land cover types</a:t>
            </a:r>
            <a:endParaRPr lang="en-US" sz="1400" dirty="0">
              <a:solidFill>
                <a:srgbClr val="FFFFFF"/>
              </a:solidFill>
              <a:latin typeface="Avenir Light"/>
              <a:cs typeface="Avenir Light"/>
            </a:endParaRPr>
          </a:p>
        </p:txBody>
      </p:sp>
    </p:spTree>
    <p:extLst>
      <p:ext uri="{BB962C8B-B14F-4D97-AF65-F5344CB8AC3E}">
        <p14:creationId xmlns:p14="http://schemas.microsoft.com/office/powerpoint/2010/main" val="1778844524"/>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28011" y="1512500"/>
            <a:ext cx="3830204" cy="4488533"/>
          </a:xfrm>
        </p:spPr>
        <p:txBody>
          <a:bodyPr/>
          <a:lstStyle/>
          <a:p>
            <a:pPr marL="342900" indent="-342900">
              <a:buFont typeface="Arial"/>
              <a:buChar char="•"/>
            </a:pPr>
            <a:r>
              <a:rPr lang="en-US" dirty="0" smtClean="0">
                <a:latin typeface="Avenir Medium"/>
                <a:cs typeface="Avenir Medium"/>
              </a:rPr>
              <a:t>194 Landsat 5 &amp; 7 scenes</a:t>
            </a:r>
          </a:p>
          <a:p>
            <a:pPr marL="342900" indent="-342900">
              <a:buFont typeface="Arial"/>
              <a:buChar char="•"/>
            </a:pPr>
            <a:endParaRPr lang="en-US" dirty="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endParaRPr lang="en-US" dirty="0">
              <a:latin typeface="Avenir Medium"/>
              <a:cs typeface="Avenir Medium"/>
            </a:endParaRPr>
          </a:p>
          <a:p>
            <a:pPr marL="342900" indent="-342900">
              <a:buFont typeface="Arial"/>
              <a:buChar char="•"/>
            </a:pPr>
            <a:r>
              <a:rPr lang="en-US" dirty="0" smtClean="0">
                <a:latin typeface="Avenir Medium"/>
                <a:cs typeface="Avenir Medium"/>
              </a:rPr>
              <a:t>MODIS Active Fire </a:t>
            </a:r>
            <a:r>
              <a:rPr lang="en-US" dirty="0" smtClean="0">
                <a:latin typeface="Avenir Medium"/>
                <a:cs typeface="Avenir Medium"/>
              </a:rPr>
              <a:t>Product</a:t>
            </a:r>
          </a:p>
          <a:p>
            <a:pPr marL="342900" indent="-342900">
              <a:buFont typeface="Arial"/>
              <a:buChar char="•"/>
            </a:pPr>
            <a:endParaRPr lang="en-US" dirty="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endParaRPr lang="en-US" dirty="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r>
              <a:rPr lang="en-US" dirty="0" smtClean="0">
                <a:latin typeface="Avenir Medium"/>
                <a:cs typeface="Avenir Medium"/>
              </a:rPr>
              <a:t>June - November, 2006</a:t>
            </a:r>
            <a:endParaRPr lang="en-US" dirty="0" smtClean="0">
              <a:latin typeface="Avenir Medium"/>
              <a:cs typeface="Avenir Medium"/>
            </a:endParaRPr>
          </a:p>
          <a:p>
            <a:pPr marL="342900" indent="-342900">
              <a:buFont typeface="Arial"/>
              <a:buChar char="•"/>
            </a:pPr>
            <a:endParaRPr lang="en-US" dirty="0">
              <a:latin typeface="Avenir Medium"/>
              <a:cs typeface="Avenir Medium"/>
            </a:endParaRPr>
          </a:p>
          <a:p>
            <a:endParaRPr lang="en-US" dirty="0" smtClean="0">
              <a:latin typeface="Avenir Medium"/>
              <a:cs typeface="Avenir Medium"/>
            </a:endParaRPr>
          </a:p>
          <a:p>
            <a:endParaRPr lang="en-US" dirty="0">
              <a:latin typeface="Avenir Medium"/>
              <a:cs typeface="Avenir Medium"/>
            </a:endParaRPr>
          </a:p>
          <a:p>
            <a:endParaRPr lang="en-US" dirty="0">
              <a:latin typeface="Avenir Medium"/>
              <a:cs typeface="Avenir Medium"/>
            </a:endParaRPr>
          </a:p>
        </p:txBody>
      </p:sp>
      <p:sp>
        <p:nvSpPr>
          <p:cNvPr id="2" name="Text Placeholder 1"/>
          <p:cNvSpPr>
            <a:spLocks noGrp="1"/>
          </p:cNvSpPr>
          <p:nvPr>
            <p:ph type="body" sz="quarter" idx="10"/>
          </p:nvPr>
        </p:nvSpPr>
        <p:spPr>
          <a:xfrm>
            <a:off x="5102351" y="640080"/>
            <a:ext cx="3634321" cy="954097"/>
          </a:xfrm>
        </p:spPr>
        <p:txBody>
          <a:bodyPr>
            <a:normAutofit/>
          </a:bodyPr>
          <a:lstStyle/>
          <a:p>
            <a:pPr>
              <a:buClr>
                <a:schemeClr val="accent1"/>
              </a:buClr>
            </a:pPr>
            <a:r>
              <a:rPr lang="en-US" dirty="0" smtClean="0">
                <a:latin typeface="Avenir Medium"/>
                <a:cs typeface="Avenir Medium"/>
              </a:rPr>
              <a:t>Satellite </a:t>
            </a:r>
            <a:r>
              <a:rPr lang="en-US" dirty="0" smtClean="0">
                <a:latin typeface="Avenir Medium"/>
                <a:cs typeface="Avenir Medium"/>
              </a:rPr>
              <a:t>Data</a:t>
            </a:r>
          </a:p>
          <a:p>
            <a:pPr lvl="1" indent="0">
              <a:buNone/>
            </a:pPr>
            <a:endParaRPr lang="en-US" dirty="0">
              <a:latin typeface="Avenir Medium"/>
              <a:cs typeface="Avenir Medium"/>
            </a:endParaRPr>
          </a:p>
        </p:txBody>
      </p:sp>
      <p:pic>
        <p:nvPicPr>
          <p:cNvPr id="8" name="Picture 7" descr="01_Landsat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6218" y="2111480"/>
            <a:ext cx="826573" cy="798568"/>
          </a:xfrm>
          <a:prstGeom prst="rect">
            <a:avLst/>
          </a:prstGeom>
        </p:spPr>
      </p:pic>
      <p:pic>
        <p:nvPicPr>
          <p:cNvPr id="9" name="Picture 8" descr="02_Landsat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1947" y="2323405"/>
            <a:ext cx="1224039" cy="497775"/>
          </a:xfrm>
          <a:prstGeom prst="rect">
            <a:avLst/>
          </a:prstGeom>
        </p:spPr>
      </p:pic>
      <p:pic>
        <p:nvPicPr>
          <p:cNvPr id="10" name="Picture 9" descr="05_Terr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1841" y="4295984"/>
            <a:ext cx="873932" cy="657877"/>
          </a:xfrm>
          <a:prstGeom prst="rect">
            <a:avLst/>
          </a:prstGeom>
        </p:spPr>
      </p:pic>
      <p:pic>
        <p:nvPicPr>
          <p:cNvPr id="11" name="Picture 10" descr="06_Aqua.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64136" y="4390772"/>
            <a:ext cx="1071039" cy="56110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62" y="114766"/>
            <a:ext cx="4388270" cy="339093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99480"/>
            <a:ext cx="4364259" cy="3372383"/>
          </a:xfrm>
          <a:prstGeom prst="rect">
            <a:avLst/>
          </a:prstGeom>
        </p:spPr>
      </p:pic>
    </p:spTree>
    <p:extLst>
      <p:ext uri="{BB962C8B-B14F-4D97-AF65-F5344CB8AC3E}">
        <p14:creationId xmlns:p14="http://schemas.microsoft.com/office/powerpoint/2010/main" val="2120577190"/>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20x1080-Hue Image.png"/>
          <p:cNvPicPr>
            <a:picLocks noChangeAspect="1"/>
          </p:cNvPicPr>
          <p:nvPr/>
        </p:nvPicPr>
        <p:blipFill rotWithShape="1">
          <a:blip r:embed="rId3">
            <a:extLst>
              <a:ext uri="{28A0092B-C50C-407E-A947-70E740481C1C}">
                <a14:useLocalDpi xmlns:a14="http://schemas.microsoft.com/office/drawing/2010/main" val="0"/>
              </a:ext>
            </a:extLst>
          </a:blip>
          <a:srcRect l="22686" t="11872" r="24911" b="15524"/>
          <a:stretch/>
        </p:blipFill>
        <p:spPr>
          <a:xfrm>
            <a:off x="6387704" y="3674712"/>
            <a:ext cx="2756374" cy="2148086"/>
          </a:xfrm>
          <a:prstGeom prst="rect">
            <a:avLst/>
          </a:prstGeom>
        </p:spPr>
      </p:pic>
      <p:sp>
        <p:nvSpPr>
          <p:cNvPr id="2" name="Text Placeholder 1"/>
          <p:cNvSpPr>
            <a:spLocks noGrp="1"/>
          </p:cNvSpPr>
          <p:nvPr>
            <p:ph type="body" sz="quarter" idx="11"/>
          </p:nvPr>
        </p:nvSpPr>
        <p:spPr>
          <a:xfrm>
            <a:off x="576072" y="1336031"/>
            <a:ext cx="7982712" cy="1691299"/>
          </a:xfrm>
        </p:spPr>
        <p:txBody>
          <a:bodyPr>
            <a:noAutofit/>
          </a:bodyPr>
          <a:lstStyle/>
          <a:p>
            <a:pPr marL="342900" indent="-342900">
              <a:buClr>
                <a:schemeClr val="accent1"/>
              </a:buClr>
              <a:buFont typeface="Arial"/>
              <a:buChar char="•"/>
            </a:pPr>
            <a:r>
              <a:rPr lang="en-US" dirty="0" smtClean="0">
                <a:latin typeface="Avenir Medium"/>
                <a:cs typeface="Avenir Medium"/>
              </a:rPr>
              <a:t>False color RGB </a:t>
            </a:r>
            <a:r>
              <a:rPr lang="en-US" dirty="0" smtClean="0">
                <a:latin typeface="Avenir Medium"/>
                <a:cs typeface="Avenir Medium"/>
              </a:rPr>
              <a:t>created </a:t>
            </a:r>
            <a:r>
              <a:rPr lang="en-US" dirty="0" smtClean="0">
                <a:latin typeface="Avenir Medium"/>
                <a:cs typeface="Avenir Medium"/>
              </a:rPr>
              <a:t>using bands 5 </a:t>
            </a:r>
            <a:r>
              <a:rPr lang="en-US" dirty="0" smtClean="0">
                <a:latin typeface="Avenir Medium"/>
                <a:cs typeface="Avenir Medium"/>
              </a:rPr>
              <a:t>(MIR)</a:t>
            </a:r>
            <a:r>
              <a:rPr lang="en-US" dirty="0" smtClean="0">
                <a:latin typeface="Avenir Medium"/>
                <a:cs typeface="Avenir Medium"/>
              </a:rPr>
              <a:t>, 4 </a:t>
            </a:r>
            <a:r>
              <a:rPr lang="en-US" dirty="0" smtClean="0">
                <a:latin typeface="Avenir Medium"/>
                <a:cs typeface="Avenir Medium"/>
              </a:rPr>
              <a:t>(NIR)</a:t>
            </a:r>
            <a:r>
              <a:rPr lang="en-US" dirty="0" smtClean="0">
                <a:latin typeface="Avenir Medium"/>
                <a:cs typeface="Avenir Medium"/>
              </a:rPr>
              <a:t>, and 3 (Red)</a:t>
            </a:r>
          </a:p>
          <a:p>
            <a:pPr marL="342900" indent="-342900">
              <a:buClr>
                <a:schemeClr val="accent1"/>
              </a:buClr>
              <a:buFont typeface="Arial"/>
              <a:buChar char="•"/>
            </a:pPr>
            <a:r>
              <a:rPr lang="en-US" dirty="0" smtClean="0">
                <a:latin typeface="Avenir Medium"/>
                <a:cs typeface="Avenir Medium"/>
              </a:rPr>
              <a:t>ENVI for color transformation</a:t>
            </a:r>
            <a:endParaRPr lang="en-US" dirty="0" smtClean="0">
              <a:latin typeface="Avenir Medium"/>
              <a:cs typeface="Avenir Medium"/>
            </a:endParaRPr>
          </a:p>
          <a:p>
            <a:pPr marL="342900" indent="-342900">
              <a:buClr>
                <a:schemeClr val="accent1"/>
              </a:buClr>
              <a:buFont typeface="Arial"/>
              <a:buChar char="•"/>
            </a:pPr>
            <a:r>
              <a:rPr lang="en-US" dirty="0" smtClean="0">
                <a:latin typeface="Avenir Medium"/>
                <a:cs typeface="Avenir Medium"/>
              </a:rPr>
              <a:t>Model builder to isolate hue values</a:t>
            </a:r>
            <a:endParaRPr lang="en-US" dirty="0">
              <a:latin typeface="Avenir Medium"/>
              <a:cs typeface="Avenir Medium"/>
            </a:endParaRPr>
          </a:p>
        </p:txBody>
      </p:sp>
      <p:sp>
        <p:nvSpPr>
          <p:cNvPr id="19" name="Text Placeholder 18"/>
          <p:cNvSpPr>
            <a:spLocks noGrp="1"/>
          </p:cNvSpPr>
          <p:nvPr>
            <p:ph type="body" sz="quarter" idx="14"/>
          </p:nvPr>
        </p:nvSpPr>
        <p:spPr/>
        <p:txBody>
          <a:bodyPr/>
          <a:lstStyle/>
          <a:p>
            <a:r>
              <a:rPr lang="en-US" dirty="0" smtClean="0">
                <a:latin typeface="Avenir Medium"/>
                <a:cs typeface="Avenir Medium"/>
              </a:rPr>
              <a:t>Methodology</a:t>
            </a:r>
            <a:endParaRPr lang="en-US" dirty="0">
              <a:latin typeface="Avenir Medium"/>
              <a:cs typeface="Avenir Medium"/>
            </a:endParaRPr>
          </a:p>
        </p:txBody>
      </p:sp>
      <p:sp>
        <p:nvSpPr>
          <p:cNvPr id="11" name="TextBox 10"/>
          <p:cNvSpPr txBox="1"/>
          <p:nvPr/>
        </p:nvSpPr>
        <p:spPr>
          <a:xfrm>
            <a:off x="269413" y="4322919"/>
            <a:ext cx="295072" cy="369332"/>
          </a:xfrm>
          <a:prstGeom prst="rect">
            <a:avLst/>
          </a:prstGeom>
          <a:noFill/>
        </p:spPr>
        <p:txBody>
          <a:bodyPr wrap="square" rtlCol="0">
            <a:spAutoFit/>
          </a:bodyPr>
          <a:lstStyle/>
          <a:p>
            <a:r>
              <a:rPr lang="en-US" b="1" dirty="0" smtClean="0">
                <a:solidFill>
                  <a:schemeClr val="bg1"/>
                </a:solidFill>
              </a:rPr>
              <a:t>5</a:t>
            </a:r>
            <a:endParaRPr lang="en-US" b="1" dirty="0">
              <a:solidFill>
                <a:schemeClr val="bg1"/>
              </a:solidFill>
            </a:endParaRPr>
          </a:p>
        </p:txBody>
      </p:sp>
      <p:sp>
        <p:nvSpPr>
          <p:cNvPr id="22" name="TextBox 21"/>
          <p:cNvSpPr txBox="1"/>
          <p:nvPr/>
        </p:nvSpPr>
        <p:spPr>
          <a:xfrm>
            <a:off x="280692" y="4770365"/>
            <a:ext cx="295072" cy="369332"/>
          </a:xfrm>
          <a:prstGeom prst="rect">
            <a:avLst/>
          </a:prstGeom>
          <a:noFill/>
        </p:spPr>
        <p:txBody>
          <a:bodyPr wrap="square" rtlCol="0">
            <a:spAutoFit/>
          </a:bodyPr>
          <a:lstStyle/>
          <a:p>
            <a:r>
              <a:rPr lang="en-US" b="1" dirty="0" smtClean="0">
                <a:solidFill>
                  <a:schemeClr val="bg1"/>
                </a:solidFill>
              </a:rPr>
              <a:t>4</a:t>
            </a:r>
            <a:endParaRPr lang="en-US" b="1" dirty="0">
              <a:solidFill>
                <a:schemeClr val="bg1"/>
              </a:solidFill>
            </a:endParaRPr>
          </a:p>
        </p:txBody>
      </p:sp>
      <p:sp>
        <p:nvSpPr>
          <p:cNvPr id="23" name="TextBox 22"/>
          <p:cNvSpPr txBox="1"/>
          <p:nvPr/>
        </p:nvSpPr>
        <p:spPr>
          <a:xfrm>
            <a:off x="343286" y="5358902"/>
            <a:ext cx="295072" cy="369332"/>
          </a:xfrm>
          <a:prstGeom prst="rect">
            <a:avLst/>
          </a:prstGeom>
          <a:noFill/>
        </p:spPr>
        <p:txBody>
          <a:bodyPr wrap="square" rtlCol="0">
            <a:spAutoFit/>
          </a:bodyPr>
          <a:lstStyle/>
          <a:p>
            <a:r>
              <a:rPr lang="en-US" b="1" dirty="0" smtClean="0">
                <a:solidFill>
                  <a:schemeClr val="bg1"/>
                </a:solidFill>
              </a:rPr>
              <a:t>3</a:t>
            </a:r>
            <a:endParaRPr lang="en-US" b="1" dirty="0">
              <a:solidFill>
                <a:schemeClr val="bg1"/>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442" t="12019" r="24764" b="17499"/>
          <a:stretch/>
        </p:blipFill>
        <p:spPr>
          <a:xfrm>
            <a:off x="3482066" y="3701731"/>
            <a:ext cx="2783956" cy="2080537"/>
          </a:xfrm>
          <a:prstGeom prst="rect">
            <a:avLst/>
          </a:prstGeom>
        </p:spPr>
      </p:pic>
      <p:pic>
        <p:nvPicPr>
          <p:cNvPr id="4" name="Picture 3" descr="1920x1080-Stacked Layers wLabels.png"/>
          <p:cNvPicPr>
            <a:picLocks noChangeAspect="1"/>
          </p:cNvPicPr>
          <p:nvPr/>
        </p:nvPicPr>
        <p:blipFill rotWithShape="1">
          <a:blip r:embed="rId5">
            <a:extLst>
              <a:ext uri="{28A0092B-C50C-407E-A947-70E740481C1C}">
                <a14:useLocalDpi xmlns:a14="http://schemas.microsoft.com/office/drawing/2010/main" val="0"/>
              </a:ext>
            </a:extLst>
          </a:blip>
          <a:srcRect l="18318" t="2033" r="26502" b="3542"/>
          <a:stretch/>
        </p:blipFill>
        <p:spPr>
          <a:xfrm>
            <a:off x="94582" y="3174844"/>
            <a:ext cx="3256304" cy="3134314"/>
          </a:xfrm>
          <a:prstGeom prst="rect">
            <a:avLst/>
          </a:prstGeom>
        </p:spPr>
      </p:pic>
      <p:sp>
        <p:nvSpPr>
          <p:cNvPr id="7" name="TextBox 6"/>
          <p:cNvSpPr txBox="1"/>
          <p:nvPr/>
        </p:nvSpPr>
        <p:spPr>
          <a:xfrm>
            <a:off x="3945397" y="6309156"/>
            <a:ext cx="1864607" cy="369332"/>
          </a:xfrm>
          <a:prstGeom prst="rect">
            <a:avLst/>
          </a:prstGeom>
          <a:noFill/>
        </p:spPr>
        <p:txBody>
          <a:bodyPr wrap="square" rtlCol="0">
            <a:spAutoFit/>
          </a:bodyPr>
          <a:lstStyle/>
          <a:p>
            <a:r>
              <a:rPr lang="en-US" dirty="0" smtClean="0">
                <a:latin typeface="Avenir Medium"/>
                <a:cs typeface="Avenir Medium"/>
              </a:rPr>
              <a:t>RGB Composite</a:t>
            </a:r>
            <a:endParaRPr lang="en-US" dirty="0">
              <a:latin typeface="Avenir Medium"/>
              <a:cs typeface="Avenir Medium"/>
            </a:endParaRPr>
          </a:p>
        </p:txBody>
      </p:sp>
      <p:sp>
        <p:nvSpPr>
          <p:cNvPr id="9" name="Right Arrow 8"/>
          <p:cNvSpPr/>
          <p:nvPr/>
        </p:nvSpPr>
        <p:spPr>
          <a:xfrm>
            <a:off x="6174827" y="6403727"/>
            <a:ext cx="445875" cy="21616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286544" y="6299436"/>
            <a:ext cx="969066" cy="369332"/>
          </a:xfrm>
          <a:prstGeom prst="rect">
            <a:avLst/>
          </a:prstGeom>
          <a:noFill/>
        </p:spPr>
        <p:txBody>
          <a:bodyPr wrap="square" rtlCol="0">
            <a:spAutoFit/>
          </a:bodyPr>
          <a:lstStyle/>
          <a:p>
            <a:r>
              <a:rPr lang="en-US" dirty="0" smtClean="0">
                <a:latin typeface="Avenir Medium"/>
                <a:cs typeface="Avenir Medium"/>
              </a:rPr>
              <a:t>HSV</a:t>
            </a:r>
            <a:endParaRPr lang="en-US" dirty="0">
              <a:latin typeface="Avenir Medium"/>
              <a:cs typeface="Avenir Medium"/>
            </a:endParaRPr>
          </a:p>
        </p:txBody>
      </p:sp>
      <p:sp>
        <p:nvSpPr>
          <p:cNvPr id="15" name="Right Arrow 14"/>
          <p:cNvSpPr/>
          <p:nvPr/>
        </p:nvSpPr>
        <p:spPr>
          <a:xfrm>
            <a:off x="3138480" y="6407517"/>
            <a:ext cx="445875" cy="21616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68516" y="6299437"/>
            <a:ext cx="1698696" cy="369332"/>
          </a:xfrm>
          <a:prstGeom prst="rect">
            <a:avLst/>
          </a:prstGeom>
          <a:noFill/>
        </p:spPr>
        <p:txBody>
          <a:bodyPr wrap="square" rtlCol="0">
            <a:spAutoFit/>
          </a:bodyPr>
          <a:lstStyle/>
          <a:p>
            <a:r>
              <a:rPr lang="en-US" dirty="0" smtClean="0">
                <a:latin typeface="Avenir Medium"/>
                <a:cs typeface="Avenir Medium"/>
              </a:rPr>
              <a:t>Landsat Bands</a:t>
            </a:r>
            <a:endParaRPr lang="en-US" dirty="0">
              <a:latin typeface="Avenir Medium"/>
              <a:cs typeface="Avenir Medium"/>
            </a:endParaRPr>
          </a:p>
        </p:txBody>
      </p:sp>
    </p:spTree>
    <p:extLst>
      <p:ext uri="{BB962C8B-B14F-4D97-AF65-F5344CB8AC3E}">
        <p14:creationId xmlns:p14="http://schemas.microsoft.com/office/powerpoint/2010/main" val="3118971748"/>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1428034"/>
            <a:ext cx="3593592" cy="2341249"/>
          </a:xfrm>
        </p:spPr>
        <p:txBody>
          <a:bodyPr>
            <a:normAutofit/>
          </a:bodyPr>
          <a:lstStyle/>
          <a:p>
            <a:pPr marL="342900" indent="-342900">
              <a:buFont typeface="Arial"/>
              <a:buChar char="•"/>
            </a:pPr>
            <a:r>
              <a:rPr lang="en-US" dirty="0" smtClean="0">
                <a:latin typeface="Avenir Medium"/>
                <a:cs typeface="Avenir Medium"/>
              </a:rPr>
              <a:t>Soil hue values = 200-255 and 0-</a:t>
            </a:r>
            <a:r>
              <a:rPr lang="en-US" dirty="0" smtClean="0">
                <a:latin typeface="Avenir Medium"/>
                <a:cs typeface="Avenir Medium"/>
              </a:rPr>
              <a:t>40</a:t>
            </a:r>
          </a:p>
          <a:p>
            <a:endParaRPr lang="en-US" sz="2000" dirty="0" smtClean="0">
              <a:latin typeface="Avenir Medium"/>
              <a:cs typeface="Avenir Medium"/>
            </a:endParaRPr>
          </a:p>
          <a:p>
            <a:pPr marL="285750" indent="-285750">
              <a:buFont typeface="Arial"/>
              <a:buChar char="•"/>
            </a:pPr>
            <a:r>
              <a:rPr lang="en-US" dirty="0" smtClean="0">
                <a:latin typeface="Avenir Medium"/>
                <a:cs typeface="Avenir Medium"/>
              </a:rPr>
              <a:t>Clouds and haze presented </a:t>
            </a:r>
            <a:r>
              <a:rPr lang="en-US" dirty="0" smtClean="0">
                <a:latin typeface="Avenir Medium"/>
                <a:cs typeface="Avenir Medium"/>
              </a:rPr>
              <a:t>problems</a:t>
            </a:r>
            <a:endParaRPr lang="en-US" dirty="0">
              <a:latin typeface="Avenir Medium"/>
              <a:cs typeface="Avenir Medium"/>
            </a:endParaRPr>
          </a:p>
        </p:txBody>
      </p:sp>
      <p:sp>
        <p:nvSpPr>
          <p:cNvPr id="9" name="Text Placeholder 8"/>
          <p:cNvSpPr>
            <a:spLocks noGrp="1"/>
          </p:cNvSpPr>
          <p:nvPr>
            <p:ph type="body" sz="quarter" idx="10"/>
          </p:nvPr>
        </p:nvSpPr>
        <p:spPr>
          <a:xfrm>
            <a:off x="5102352" y="594438"/>
            <a:ext cx="3566160" cy="655493"/>
          </a:xfrm>
        </p:spPr>
        <p:txBody>
          <a:bodyPr/>
          <a:lstStyle/>
          <a:p>
            <a:r>
              <a:rPr lang="en-US" dirty="0" smtClean="0">
                <a:latin typeface="Avenir Medium"/>
                <a:cs typeface="Avenir Medium"/>
              </a:rPr>
              <a:t>Methodology</a:t>
            </a:r>
            <a:endParaRPr lang="en-US" dirty="0">
              <a:latin typeface="Avenir Medium"/>
              <a:cs typeface="Avenir Medium"/>
            </a:endParaRPr>
          </a:p>
        </p:txBody>
      </p:sp>
      <p:pic>
        <p:nvPicPr>
          <p:cNvPr id="5" name="Picture 4" descr="1920x1080-Final_Hue_Circle.png"/>
          <p:cNvPicPr>
            <a:picLocks noChangeAspect="1"/>
          </p:cNvPicPr>
          <p:nvPr/>
        </p:nvPicPr>
        <p:blipFill rotWithShape="1">
          <a:blip r:embed="rId3">
            <a:extLst>
              <a:ext uri="{28A0092B-C50C-407E-A947-70E740481C1C}">
                <a14:useLocalDpi xmlns:a14="http://schemas.microsoft.com/office/drawing/2010/main" val="0"/>
              </a:ext>
            </a:extLst>
          </a:blip>
          <a:srcRect l="27336" t="9986" r="24049" b="9378"/>
          <a:stretch/>
        </p:blipFill>
        <p:spPr>
          <a:xfrm>
            <a:off x="472902" y="364769"/>
            <a:ext cx="4286049" cy="3998952"/>
          </a:xfrm>
          <a:prstGeom prst="rect">
            <a:avLst/>
          </a:prstGeom>
        </p:spPr>
      </p:pic>
      <p:pic>
        <p:nvPicPr>
          <p:cNvPr id="11" name="Picture 10" descr="118062334_Ag.tif"/>
          <p:cNvPicPr>
            <a:picLocks noChangeAspect="1"/>
          </p:cNvPicPr>
          <p:nvPr/>
        </p:nvPicPr>
        <p:blipFill rotWithShape="1">
          <a:blip r:embed="rId4" cstate="print">
            <a:extLst>
              <a:ext uri="{28A0092B-C50C-407E-A947-70E740481C1C}">
                <a14:useLocalDpi xmlns:a14="http://schemas.microsoft.com/office/drawing/2010/main" val="0"/>
              </a:ext>
            </a:extLst>
          </a:blip>
          <a:srcRect l="164" r="-423"/>
          <a:stretch/>
        </p:blipFill>
        <p:spPr>
          <a:xfrm>
            <a:off x="138750" y="4606901"/>
            <a:ext cx="2861209" cy="20177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1329" y="4609094"/>
            <a:ext cx="2845417" cy="201181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996" y="4612884"/>
            <a:ext cx="2845415" cy="2011820"/>
          </a:xfrm>
          <a:prstGeom prst="rect">
            <a:avLst/>
          </a:prstGeom>
        </p:spPr>
      </p:pic>
      <p:sp>
        <p:nvSpPr>
          <p:cNvPr id="14" name="Oval 13"/>
          <p:cNvSpPr/>
          <p:nvPr/>
        </p:nvSpPr>
        <p:spPr>
          <a:xfrm>
            <a:off x="4337235" y="2121066"/>
            <a:ext cx="432373" cy="378279"/>
          </a:xfrm>
          <a:prstGeom prst="ellipse">
            <a:avLst/>
          </a:prstGeom>
          <a:noFill/>
          <a:ln w="38100" cmpd="sng">
            <a:solidFill>
              <a:srgbClr val="FF66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735" y="6518321"/>
            <a:ext cx="2069251" cy="276999"/>
          </a:xfrm>
          <a:prstGeom prst="rect">
            <a:avLst/>
          </a:prstGeom>
          <a:noFill/>
        </p:spPr>
        <p:txBody>
          <a:bodyPr wrap="square" rtlCol="0">
            <a:spAutoFit/>
          </a:bodyPr>
          <a:lstStyle/>
          <a:p>
            <a:pPr algn="ctr"/>
            <a:r>
              <a:rPr lang="en-US" sz="1200" dirty="0" smtClean="0">
                <a:latin typeface="Avenir Light"/>
                <a:cs typeface="Avenir Light"/>
              </a:rPr>
              <a:t>Ag fields in soil hue range</a:t>
            </a:r>
            <a:endParaRPr lang="en-US" sz="1200" dirty="0">
              <a:latin typeface="Avenir Light"/>
              <a:cs typeface="Avenir Light"/>
            </a:endParaRPr>
          </a:p>
        </p:txBody>
      </p:sp>
      <p:sp>
        <p:nvSpPr>
          <p:cNvPr id="10" name="TextBox 9"/>
          <p:cNvSpPr txBox="1"/>
          <p:nvPr/>
        </p:nvSpPr>
        <p:spPr>
          <a:xfrm>
            <a:off x="3518296" y="6510873"/>
            <a:ext cx="2069251" cy="276999"/>
          </a:xfrm>
          <a:prstGeom prst="rect">
            <a:avLst/>
          </a:prstGeom>
          <a:noFill/>
        </p:spPr>
        <p:txBody>
          <a:bodyPr wrap="square" rtlCol="0">
            <a:spAutoFit/>
          </a:bodyPr>
          <a:lstStyle/>
          <a:p>
            <a:pPr algn="ctr"/>
            <a:r>
              <a:rPr lang="en-US" sz="1200" dirty="0" smtClean="0">
                <a:latin typeface="Avenir Light"/>
                <a:cs typeface="Avenir Light"/>
              </a:rPr>
              <a:t>Reddish Clouds</a:t>
            </a:r>
            <a:endParaRPr lang="en-US" sz="1200" dirty="0">
              <a:latin typeface="Avenir Light"/>
              <a:cs typeface="Avenir Light"/>
            </a:endParaRPr>
          </a:p>
        </p:txBody>
      </p:sp>
      <p:sp>
        <p:nvSpPr>
          <p:cNvPr id="15" name="TextBox 14"/>
          <p:cNvSpPr txBox="1"/>
          <p:nvPr/>
        </p:nvSpPr>
        <p:spPr>
          <a:xfrm>
            <a:off x="6305442" y="6512304"/>
            <a:ext cx="2593224" cy="276999"/>
          </a:xfrm>
          <a:prstGeom prst="rect">
            <a:avLst/>
          </a:prstGeom>
          <a:noFill/>
        </p:spPr>
        <p:txBody>
          <a:bodyPr wrap="square" rtlCol="0">
            <a:spAutoFit/>
          </a:bodyPr>
          <a:lstStyle/>
          <a:p>
            <a:pPr algn="ctr"/>
            <a:r>
              <a:rPr lang="en-US" sz="1200" dirty="0" smtClean="0">
                <a:latin typeface="Avenir Light"/>
                <a:cs typeface="Avenir Light"/>
              </a:rPr>
              <a:t>Hue + Sat eliminated cloud noise</a:t>
            </a:r>
            <a:endParaRPr lang="en-US" sz="1200" dirty="0">
              <a:latin typeface="Avenir Light"/>
              <a:cs typeface="Avenir Light"/>
            </a:endParaRPr>
          </a:p>
        </p:txBody>
      </p:sp>
    </p:spTree>
    <p:extLst>
      <p:ext uri="{BB962C8B-B14F-4D97-AF65-F5344CB8AC3E}">
        <p14:creationId xmlns:p14="http://schemas.microsoft.com/office/powerpoint/2010/main" val="546598592"/>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1428034"/>
            <a:ext cx="3593592" cy="2341249"/>
          </a:xfrm>
        </p:spPr>
        <p:txBody>
          <a:bodyPr>
            <a:normAutofit/>
          </a:bodyPr>
          <a:lstStyle/>
          <a:p>
            <a:pPr marL="285750" indent="-285750">
              <a:buFont typeface="Arial"/>
              <a:buChar char="•"/>
            </a:pPr>
            <a:r>
              <a:rPr lang="en-US" dirty="0">
                <a:latin typeface="Avenir Medium"/>
                <a:cs typeface="Avenir Medium"/>
              </a:rPr>
              <a:t>Clouds and haze presented problems</a:t>
            </a:r>
          </a:p>
          <a:p>
            <a:endParaRPr lang="en-US" sz="2000" dirty="0" smtClean="0">
              <a:latin typeface="Avenir Medium"/>
              <a:cs typeface="Avenir Medium"/>
            </a:endParaRPr>
          </a:p>
          <a:p>
            <a:pPr marL="285750" indent="-285750">
              <a:buFont typeface="Arial"/>
              <a:buChar char="•"/>
            </a:pPr>
            <a:r>
              <a:rPr lang="en-US" dirty="0">
                <a:latin typeface="Avenir Medium"/>
                <a:cs typeface="Avenir Medium"/>
              </a:rPr>
              <a:t>Isolated hue + saturation values </a:t>
            </a:r>
          </a:p>
        </p:txBody>
      </p:sp>
      <p:sp>
        <p:nvSpPr>
          <p:cNvPr id="9" name="Text Placeholder 8"/>
          <p:cNvSpPr>
            <a:spLocks noGrp="1"/>
          </p:cNvSpPr>
          <p:nvPr>
            <p:ph type="body" sz="quarter" idx="10"/>
          </p:nvPr>
        </p:nvSpPr>
        <p:spPr>
          <a:xfrm>
            <a:off x="5102352" y="594438"/>
            <a:ext cx="3566160" cy="655493"/>
          </a:xfrm>
        </p:spPr>
        <p:txBody>
          <a:bodyPr/>
          <a:lstStyle/>
          <a:p>
            <a:r>
              <a:rPr lang="en-US" dirty="0" smtClean="0">
                <a:latin typeface="Avenir Medium"/>
                <a:cs typeface="Avenir Medium"/>
              </a:rPr>
              <a:t>Methodology</a:t>
            </a:r>
            <a:endParaRPr lang="en-US" dirty="0">
              <a:latin typeface="Avenir Medium"/>
              <a:cs typeface="Avenir Medium"/>
            </a:endParaRPr>
          </a:p>
        </p:txBody>
      </p:sp>
      <p:pic>
        <p:nvPicPr>
          <p:cNvPr id="11" name="Picture 10" descr="118062334_Ag.tif"/>
          <p:cNvPicPr>
            <a:picLocks noChangeAspect="1"/>
          </p:cNvPicPr>
          <p:nvPr/>
        </p:nvPicPr>
        <p:blipFill rotWithShape="1">
          <a:blip r:embed="rId3" cstate="print">
            <a:extLst>
              <a:ext uri="{28A0092B-C50C-407E-A947-70E740481C1C}">
                <a14:useLocalDpi xmlns:a14="http://schemas.microsoft.com/office/drawing/2010/main" val="0"/>
              </a:ext>
            </a:extLst>
          </a:blip>
          <a:srcRect l="164" r="-423"/>
          <a:stretch/>
        </p:blipFill>
        <p:spPr>
          <a:xfrm>
            <a:off x="138750" y="4606901"/>
            <a:ext cx="2861209" cy="201776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329" y="4609094"/>
            <a:ext cx="2845417" cy="201181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996" y="4612884"/>
            <a:ext cx="2845415" cy="2011820"/>
          </a:xfrm>
          <a:prstGeom prst="rect">
            <a:avLst/>
          </a:prstGeom>
        </p:spPr>
      </p:pic>
      <p:sp>
        <p:nvSpPr>
          <p:cNvPr id="3" name="TextBox 2"/>
          <p:cNvSpPr txBox="1"/>
          <p:nvPr/>
        </p:nvSpPr>
        <p:spPr>
          <a:xfrm>
            <a:off x="541735" y="6518321"/>
            <a:ext cx="2069251" cy="276999"/>
          </a:xfrm>
          <a:prstGeom prst="rect">
            <a:avLst/>
          </a:prstGeom>
          <a:noFill/>
        </p:spPr>
        <p:txBody>
          <a:bodyPr wrap="square" rtlCol="0">
            <a:spAutoFit/>
          </a:bodyPr>
          <a:lstStyle/>
          <a:p>
            <a:pPr algn="ctr"/>
            <a:r>
              <a:rPr lang="en-US" sz="1200" dirty="0" smtClean="0">
                <a:latin typeface="Avenir Light"/>
                <a:cs typeface="Avenir Light"/>
              </a:rPr>
              <a:t>Ag fields in soil hue range</a:t>
            </a:r>
            <a:endParaRPr lang="en-US" sz="1200" dirty="0">
              <a:latin typeface="Avenir Light"/>
              <a:cs typeface="Avenir Light"/>
            </a:endParaRPr>
          </a:p>
        </p:txBody>
      </p:sp>
      <p:sp>
        <p:nvSpPr>
          <p:cNvPr id="10" name="TextBox 9"/>
          <p:cNvSpPr txBox="1"/>
          <p:nvPr/>
        </p:nvSpPr>
        <p:spPr>
          <a:xfrm>
            <a:off x="3518296" y="6510873"/>
            <a:ext cx="2069251" cy="276999"/>
          </a:xfrm>
          <a:prstGeom prst="rect">
            <a:avLst/>
          </a:prstGeom>
          <a:noFill/>
        </p:spPr>
        <p:txBody>
          <a:bodyPr wrap="square" rtlCol="0">
            <a:spAutoFit/>
          </a:bodyPr>
          <a:lstStyle/>
          <a:p>
            <a:pPr algn="ctr"/>
            <a:r>
              <a:rPr lang="en-US" sz="1200" dirty="0" smtClean="0">
                <a:latin typeface="Avenir Light"/>
                <a:cs typeface="Avenir Light"/>
              </a:rPr>
              <a:t>Reddish Clouds</a:t>
            </a:r>
            <a:endParaRPr lang="en-US" sz="1200" dirty="0">
              <a:latin typeface="Avenir Light"/>
              <a:cs typeface="Avenir Light"/>
            </a:endParaRPr>
          </a:p>
        </p:txBody>
      </p:sp>
      <p:sp>
        <p:nvSpPr>
          <p:cNvPr id="15" name="TextBox 14"/>
          <p:cNvSpPr txBox="1"/>
          <p:nvPr/>
        </p:nvSpPr>
        <p:spPr>
          <a:xfrm>
            <a:off x="6305442" y="6512304"/>
            <a:ext cx="2593224" cy="276999"/>
          </a:xfrm>
          <a:prstGeom prst="rect">
            <a:avLst/>
          </a:prstGeom>
          <a:noFill/>
        </p:spPr>
        <p:txBody>
          <a:bodyPr wrap="square" rtlCol="0">
            <a:spAutoFit/>
          </a:bodyPr>
          <a:lstStyle/>
          <a:p>
            <a:pPr algn="ctr"/>
            <a:r>
              <a:rPr lang="en-US" sz="1200" dirty="0" smtClean="0">
                <a:latin typeface="Avenir Light"/>
                <a:cs typeface="Avenir Light"/>
              </a:rPr>
              <a:t>Hue + Sat eliminated cloud noise</a:t>
            </a:r>
            <a:endParaRPr lang="en-US" sz="1200" dirty="0">
              <a:latin typeface="Avenir Light"/>
              <a:cs typeface="Avenir Light"/>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6396" t="3586" r="2642" b="1196"/>
          <a:stretch/>
        </p:blipFill>
        <p:spPr>
          <a:xfrm>
            <a:off x="399803" y="297000"/>
            <a:ext cx="4503652" cy="3865428"/>
          </a:xfrm>
          <a:prstGeom prst="rect">
            <a:avLst/>
          </a:prstGeom>
          <a:ln>
            <a:solidFill>
              <a:schemeClr val="tx2">
                <a:lumMod val="60000"/>
                <a:lumOff val="40000"/>
              </a:schemeClr>
            </a:solidFill>
          </a:ln>
        </p:spPr>
      </p:pic>
      <p:sp>
        <p:nvSpPr>
          <p:cNvPr id="18" name="TextBox 17"/>
          <p:cNvSpPr txBox="1"/>
          <p:nvPr/>
        </p:nvSpPr>
        <p:spPr>
          <a:xfrm>
            <a:off x="399802" y="4142700"/>
            <a:ext cx="4503651" cy="461665"/>
          </a:xfrm>
          <a:prstGeom prst="rect">
            <a:avLst/>
          </a:prstGeom>
          <a:noFill/>
        </p:spPr>
        <p:txBody>
          <a:bodyPr wrap="square" rtlCol="0">
            <a:spAutoFit/>
          </a:bodyPr>
          <a:lstStyle/>
          <a:p>
            <a:pPr algn="ctr"/>
            <a:r>
              <a:rPr lang="en-US" sz="1200" dirty="0" smtClean="0">
                <a:latin typeface="Avenir Light"/>
                <a:cs typeface="Avenir Light"/>
              </a:rPr>
              <a:t>3D graph of clouds (blue) and burn scars’ (red) reflectance's in Red (MIR), Green (NIR), and Blue (Red) </a:t>
            </a:r>
            <a:endParaRPr lang="en-US" sz="1200" dirty="0">
              <a:latin typeface="Avenir Light"/>
              <a:cs typeface="Avenir Light"/>
            </a:endParaRPr>
          </a:p>
        </p:txBody>
      </p:sp>
    </p:spTree>
    <p:extLst>
      <p:ext uri="{BB962C8B-B14F-4D97-AF65-F5344CB8AC3E}">
        <p14:creationId xmlns:p14="http://schemas.microsoft.com/office/powerpoint/2010/main" val="1690511185"/>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53421" y="5029114"/>
            <a:ext cx="4005363" cy="1577263"/>
          </a:xfrm>
        </p:spPr>
        <p:txBody>
          <a:bodyPr/>
          <a:lstStyle/>
          <a:p>
            <a:pPr marL="342900" indent="-342900">
              <a:buClr>
                <a:schemeClr val="tx2"/>
              </a:buClr>
              <a:buFont typeface="Arial"/>
              <a:buChar char="•"/>
            </a:pPr>
            <a:r>
              <a:rPr lang="en-US" b="1" dirty="0" smtClean="0">
                <a:latin typeface="Avenir Medium"/>
                <a:cs typeface="Avenir Medium"/>
              </a:rPr>
              <a:t>Hazy images had difficulties identifying burn scars</a:t>
            </a:r>
          </a:p>
          <a:p>
            <a:pPr marL="342900" indent="-342900">
              <a:buClr>
                <a:schemeClr val="tx2"/>
              </a:buClr>
              <a:buFont typeface="Arial"/>
              <a:buChar char="•"/>
            </a:pPr>
            <a:r>
              <a:rPr lang="en-US" b="1" dirty="0" smtClean="0">
                <a:latin typeface="Avenir Medium"/>
                <a:cs typeface="Avenir Medium"/>
              </a:rPr>
              <a:t>Hue = commission errors</a:t>
            </a:r>
          </a:p>
          <a:p>
            <a:pPr marL="342900" indent="-342900">
              <a:buClr>
                <a:schemeClr val="tx2"/>
              </a:buClr>
              <a:buFont typeface="Arial"/>
              <a:buChar char="•"/>
            </a:pPr>
            <a:r>
              <a:rPr lang="en-US" b="1" dirty="0" smtClean="0">
                <a:latin typeface="Avenir Medium"/>
                <a:cs typeface="Avenir Medium"/>
              </a:rPr>
              <a:t>Hue + Sat = omission errors</a:t>
            </a:r>
            <a:endParaRPr lang="en-US" b="1" dirty="0" smtClean="0">
              <a:latin typeface="Avenir Medium"/>
              <a:cs typeface="Avenir Medium"/>
            </a:endParaRPr>
          </a:p>
        </p:txBody>
      </p:sp>
      <p:sp>
        <p:nvSpPr>
          <p:cNvPr id="3" name="Text Placeholder 2"/>
          <p:cNvSpPr>
            <a:spLocks noGrp="1"/>
          </p:cNvSpPr>
          <p:nvPr>
            <p:ph type="body" sz="quarter" idx="14"/>
          </p:nvPr>
        </p:nvSpPr>
        <p:spPr>
          <a:xfrm>
            <a:off x="740664" y="4954656"/>
            <a:ext cx="3108960" cy="1518040"/>
          </a:xfrm>
        </p:spPr>
        <p:txBody>
          <a:bodyPr/>
          <a:lstStyle/>
          <a:p>
            <a:r>
              <a:rPr lang="en-US" dirty="0" smtClean="0">
                <a:latin typeface="Avenir Medium"/>
                <a:cs typeface="Avenir Medium"/>
              </a:rPr>
              <a:t>Results</a:t>
            </a:r>
            <a:endParaRPr lang="en-US" dirty="0">
              <a:latin typeface="Avenir Medium"/>
              <a:cs typeface="Avenir Medium"/>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40" y="296628"/>
            <a:ext cx="2759221" cy="21321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2254" y="296141"/>
            <a:ext cx="2759223" cy="2132128"/>
          </a:xfrm>
          <a:prstGeom prst="rect">
            <a:avLst/>
          </a:prstGeom>
        </p:spPr>
      </p:pic>
      <p:pic>
        <p:nvPicPr>
          <p:cNvPr id="10" name="Picture 9" descr="118062254_RGB_HS_MODIS_BSAg.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5348" y="292671"/>
            <a:ext cx="2769889" cy="2140368"/>
          </a:xfrm>
          <a:prstGeom prst="rect">
            <a:avLst/>
          </a:prstGeom>
        </p:spPr>
      </p:pic>
      <p:pic>
        <p:nvPicPr>
          <p:cNvPr id="11" name="Picture 10" descr="118061062_318_Hue_MODIS.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5321" y="2590411"/>
            <a:ext cx="2937797" cy="207713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1351" y="2594202"/>
            <a:ext cx="2937797" cy="2077136"/>
          </a:xfrm>
          <a:prstGeom prst="rect">
            <a:avLst/>
          </a:prstGeom>
        </p:spPr>
      </p:pic>
      <p:sp>
        <p:nvSpPr>
          <p:cNvPr id="15" name="TextBox 14"/>
          <p:cNvSpPr txBox="1"/>
          <p:nvPr/>
        </p:nvSpPr>
        <p:spPr>
          <a:xfrm>
            <a:off x="7584478" y="2943359"/>
            <a:ext cx="1422825" cy="1384995"/>
          </a:xfrm>
          <a:prstGeom prst="rect">
            <a:avLst/>
          </a:prstGeom>
          <a:noFill/>
        </p:spPr>
        <p:txBody>
          <a:bodyPr wrap="square" rtlCol="0">
            <a:spAutoFit/>
          </a:bodyPr>
          <a:lstStyle/>
          <a:p>
            <a:r>
              <a:rPr lang="en-US" sz="1200" dirty="0" smtClean="0">
                <a:latin typeface="Avenir Light"/>
                <a:cs typeface="Avenir Light"/>
              </a:rPr>
              <a:t>Yellow dots = MODIS Active fire product. Images of extracted hue values (</a:t>
            </a:r>
            <a:r>
              <a:rPr lang="en-US" sz="1200" dirty="0" err="1" smtClean="0">
                <a:latin typeface="Avenir Light"/>
                <a:cs typeface="Avenir Light"/>
              </a:rPr>
              <a:t>greyscale</a:t>
            </a:r>
            <a:r>
              <a:rPr lang="en-US" sz="1200" dirty="0" smtClean="0">
                <a:latin typeface="Avenir Light"/>
                <a:cs typeface="Avenir Light"/>
              </a:rPr>
              <a:t>) and hue + sat (red-scale)</a:t>
            </a:r>
            <a:endParaRPr lang="en-US" sz="1200" dirty="0">
              <a:latin typeface="Avenir Light"/>
              <a:cs typeface="Avenir Light"/>
            </a:endParaRPr>
          </a:p>
        </p:txBody>
      </p:sp>
    </p:spTree>
    <p:extLst>
      <p:ext uri="{BB962C8B-B14F-4D97-AF65-F5344CB8AC3E}">
        <p14:creationId xmlns:p14="http://schemas.microsoft.com/office/powerpoint/2010/main" val="2590684665"/>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6615</TotalTime>
  <Words>1933</Words>
  <Application>Microsoft Macintosh PowerPoint</Application>
  <PresentationFormat>On-screen Show (4:3)</PresentationFormat>
  <Paragraphs>148</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Alexandra Sweeney</cp:lastModifiedBy>
  <cp:revision>1174</cp:revision>
  <cp:lastPrinted>2015-07-22T17:42:53Z</cp:lastPrinted>
  <dcterms:created xsi:type="dcterms:W3CDTF">2015-05-18T13:26:09Z</dcterms:created>
  <dcterms:modified xsi:type="dcterms:W3CDTF">2015-07-22T20:16:08Z</dcterms:modified>
</cp:coreProperties>
</file>