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0" clrIdx="0">
    <p:extLst/>
  </p:cmAuthor>
  <p:cmAuthor id="2" name="Emma Baghel" initials="EB" lastIdx="1" clrIdx="1"/>
  <p:cmAuthor id="3"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6T13:58:23.389" idx="1">
    <p:pos x="1981" y="3421"/>
    <p:text>Abstract unnecessary for this draft. Will not edit here.</p:text>
    <p:extLst>
      <p:ext uri="{C676402C-5697-4E1C-873F-D02D1690AC5C}">
        <p15:threadingInfo xmlns:p15="http://schemas.microsoft.com/office/powerpoint/2012/main" timeZoneBias="240"/>
      </p:ext>
    </p:extLst>
  </p:cm>
  <p:cm authorId="1" dt="2015-10-16T13:59:08.364" idx="2">
    <p:pos x="11217" y="2910"/>
    <p:text>Affiliation should be "DEVELOP National Program at The International Research Institute for Climate and Society"</p:text>
    <p:extLst>
      <p:ext uri="{C676402C-5697-4E1C-873F-D02D1690AC5C}">
        <p15:threadingInfo xmlns:p15="http://schemas.microsoft.com/office/powerpoint/2012/main" timeZoneBias="240"/>
      </p:ext>
    </p:extLst>
  </p:cm>
  <p:cm authorId="1" dt="2015-10-16T14:01:41.549" idx="3">
    <p:pos x="16386" y="3941"/>
    <p:text>Do not bold any words in the objectives section.</p:text>
    <p:extLst>
      <p:ext uri="{C676402C-5697-4E1C-873F-D02D1690AC5C}">
        <p15:threadingInfo xmlns:p15="http://schemas.microsoft.com/office/powerpoint/2012/main" timeZoneBias="240"/>
      </p:ext>
    </p:extLst>
  </p:cm>
  <p:cm authorId="1" dt="2015-10-16T14:02:10.257" idx="4">
    <p:pos x="12020" y="3941"/>
    <p:text>The first word in an objectives bullet should be an action word. "Improve understanding ...", "Mitigate the UHI effects ...", the third bullet does this well.</p:text>
    <p:extLst>
      <p:ext uri="{C676402C-5697-4E1C-873F-D02D1690AC5C}">
        <p15:threadingInfo xmlns:p15="http://schemas.microsoft.com/office/powerpoint/2012/main" timeZoneBias="240"/>
      </p:ext>
    </p:extLst>
  </p:cm>
  <p:cm authorId="1" dt="2015-10-16T14:03:50.944" idx="5">
    <p:pos x="16416" y="6680"/>
    <p:text>This is just a suggestion. Maybe add some color to the map. Make it visually appealing to the audience.</p:text>
    <p:extLst>
      <p:ext uri="{C676402C-5697-4E1C-873F-D02D1690AC5C}">
        <p15:threadingInfo xmlns:p15="http://schemas.microsoft.com/office/powerpoint/2012/main" timeZoneBias="240"/>
      </p:ext>
    </p:extLst>
  </p:cm>
  <p:cm authorId="1" dt="2015-10-16T14:10:08.836" idx="7">
    <p:pos x="16522" y="14961"/>
    <p:text>Change this to "; therefore,"</p:text>
    <p:extLst>
      <p:ext uri="{C676402C-5697-4E1C-873F-D02D1690AC5C}">
        <p15:threadingInfo xmlns:p15="http://schemas.microsoft.com/office/powerpoint/2012/main" timeZoneBias="240"/>
      </p:ext>
    </p:extLst>
  </p:cm>
  <p:cm authorId="1" dt="2015-10-16T14:10:49.384" idx="8">
    <p:pos x="12217" y="16734"/>
    <p:text>Each bullet should be a stand-alone comment. That is, someone can read just this bullet, and understand it without referencing anything else on the poster.</p:text>
    <p:extLst>
      <p:ext uri="{C676402C-5697-4E1C-873F-D02D1690AC5C}">
        <p15:threadingInfo xmlns:p15="http://schemas.microsoft.com/office/powerpoint/2012/main" timeZoneBias="240"/>
      </p:ext>
    </p:extLst>
  </p:cm>
  <p:cm authorId="1" dt="2015-10-16T14:12:53.550" idx="9">
    <p:pos x="3806" y="14374"/>
    <p:text>These images should be larger in the final draft. Since the legend is the same for all three, it may be a good idea to include it only once instead of three times. That way, it can be scaled up independently of the figures.</p:text>
    <p:extLst>
      <p:ext uri="{C676402C-5697-4E1C-873F-D02D1690AC5C}">
        <p15:threadingInfo xmlns:p15="http://schemas.microsoft.com/office/powerpoint/2012/main" timeZoneBias="240"/>
      </p:ext>
    </p:extLst>
  </p:cm>
  <p:cm authorId="1" dt="2015-10-16T14:16:18.866" idx="10">
    <p:pos x="3592" y="10762"/>
    <p:text>Limit the text in the methodology. Try to display the information in a flow chart without resorting to paragraphs.</p:text>
    <p:extLst>
      <p:ext uri="{C676402C-5697-4E1C-873F-D02D1690AC5C}">
        <p15:threadingInfo xmlns:p15="http://schemas.microsoft.com/office/powerpoint/2012/main" timeZoneBias="240"/>
      </p:ext>
    </p:extLst>
  </p:cm>
  <p:cm authorId="2" dt="2015-10-19T10:25:49.275" idx="1">
    <p:pos x="2568" y="11184"/>
    <p:text>ft</p:text>
  </p:cm>
  <p:cm authorId="3" dt="2015-10-23T13:04:52.740" idx="1">
    <p:pos x="3027" y="860"/>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93C7E-83AC-8849-ACD5-A1DE40259DB4}" type="doc">
      <dgm:prSet loTypeId="urn:microsoft.com/office/officeart/2005/8/layout/chevron1" loCatId="" qsTypeId="urn:microsoft.com/office/officeart/2005/8/quickstyle/simple4" qsCatId="simple" csTypeId="urn:microsoft.com/office/officeart/2005/8/colors/accent1_2" csCatId="accent1" phldr="1"/>
      <dgm:spPr/>
    </dgm:pt>
    <dgm:pt modelId="{C394C31F-A3E5-364C-8A48-744E2CB40188}">
      <dgm:prSet phldrT="[Text]"/>
      <dgm:spPr/>
      <dgm:t>
        <a:bodyPr/>
        <a:lstStyle/>
        <a:p>
          <a:r>
            <a:rPr lang="en-US" dirty="0" smtClean="0"/>
            <a:t>Collect field measurements of temperature profiles</a:t>
          </a:r>
          <a:endParaRPr lang="en-US" dirty="0"/>
        </a:p>
      </dgm:t>
    </dgm:pt>
    <dgm:pt modelId="{85DF9943-1ED8-8D45-9D24-42302145609B}" type="parTrans" cxnId="{71F0282F-CF06-4B4A-A293-6DBB4F734173}">
      <dgm:prSet/>
      <dgm:spPr/>
      <dgm:t>
        <a:bodyPr/>
        <a:lstStyle/>
        <a:p>
          <a:endParaRPr lang="en-US"/>
        </a:p>
      </dgm:t>
    </dgm:pt>
    <dgm:pt modelId="{7CEFE4A2-A478-6F44-ADEC-29E14A02A288}" type="sibTrans" cxnId="{71F0282F-CF06-4B4A-A293-6DBB4F734173}">
      <dgm:prSet/>
      <dgm:spPr/>
      <dgm:t>
        <a:bodyPr/>
        <a:lstStyle/>
        <a:p>
          <a:endParaRPr lang="en-US"/>
        </a:p>
      </dgm:t>
    </dgm:pt>
    <dgm:pt modelId="{592A6B4E-A017-F945-A7F0-CA32CD78E001}">
      <dgm:prSet phldrT="[Text]"/>
      <dgm:spPr/>
      <dgm:t>
        <a:bodyPr/>
        <a:lstStyle/>
        <a:p>
          <a:r>
            <a:rPr lang="en-US" dirty="0" smtClean="0"/>
            <a:t>Analyze temperature profiles for specific microclimates</a:t>
          </a:r>
          <a:endParaRPr lang="en-US" dirty="0"/>
        </a:p>
      </dgm:t>
    </dgm:pt>
    <dgm:pt modelId="{72170A71-17C3-7446-9A93-D40CA850CE28}" type="parTrans" cxnId="{BB7D7280-BB03-CD45-9C77-50F932C61168}">
      <dgm:prSet/>
      <dgm:spPr/>
      <dgm:t>
        <a:bodyPr/>
        <a:lstStyle/>
        <a:p>
          <a:endParaRPr lang="en-US"/>
        </a:p>
      </dgm:t>
    </dgm:pt>
    <dgm:pt modelId="{417ADA18-CB57-534A-A80B-08B5480FB9C6}" type="sibTrans" cxnId="{BB7D7280-BB03-CD45-9C77-50F932C61168}">
      <dgm:prSet/>
      <dgm:spPr/>
      <dgm:t>
        <a:bodyPr/>
        <a:lstStyle/>
        <a:p>
          <a:endParaRPr lang="en-US"/>
        </a:p>
      </dgm:t>
    </dgm:pt>
    <dgm:pt modelId="{2D05CF1A-3F3C-2C49-B446-69E1E9B52D30}">
      <dgm:prSet phldrT="[Text]"/>
      <dgm:spPr/>
      <dgm:t>
        <a:bodyPr/>
        <a:lstStyle/>
        <a:p>
          <a:r>
            <a:rPr lang="en-US" dirty="0" smtClean="0"/>
            <a:t>Compare field measurements against remotely sensed data</a:t>
          </a:r>
          <a:endParaRPr lang="en-US" dirty="0"/>
        </a:p>
      </dgm:t>
    </dgm:pt>
    <dgm:pt modelId="{AA34D1A4-3019-D142-A65C-2B873A306334}" type="parTrans" cxnId="{C5C1E30D-51E8-7E45-B4AD-A95FCC48528D}">
      <dgm:prSet/>
      <dgm:spPr/>
      <dgm:t>
        <a:bodyPr/>
        <a:lstStyle/>
        <a:p>
          <a:endParaRPr lang="en-US"/>
        </a:p>
      </dgm:t>
    </dgm:pt>
    <dgm:pt modelId="{21BB1E38-CD8D-0A4F-A395-77A43A7CE723}" type="sibTrans" cxnId="{C5C1E30D-51E8-7E45-B4AD-A95FCC48528D}">
      <dgm:prSet/>
      <dgm:spPr/>
      <dgm:t>
        <a:bodyPr/>
        <a:lstStyle/>
        <a:p>
          <a:endParaRPr lang="en-US"/>
        </a:p>
      </dgm:t>
    </dgm:pt>
    <dgm:pt modelId="{C0ADF62B-B7AA-5E4A-8608-8A961BD9AC21}" type="pres">
      <dgm:prSet presAssocID="{8CD93C7E-83AC-8849-ACD5-A1DE40259DB4}" presName="Name0" presStyleCnt="0">
        <dgm:presLayoutVars>
          <dgm:dir/>
          <dgm:animLvl val="lvl"/>
          <dgm:resizeHandles val="exact"/>
        </dgm:presLayoutVars>
      </dgm:prSet>
      <dgm:spPr/>
    </dgm:pt>
    <dgm:pt modelId="{B92D963E-B7B9-F744-8941-DC3A021A69E1}" type="pres">
      <dgm:prSet presAssocID="{C394C31F-A3E5-364C-8A48-744E2CB40188}" presName="parTxOnly" presStyleLbl="node1" presStyleIdx="0" presStyleCnt="3">
        <dgm:presLayoutVars>
          <dgm:chMax val="0"/>
          <dgm:chPref val="0"/>
          <dgm:bulletEnabled val="1"/>
        </dgm:presLayoutVars>
      </dgm:prSet>
      <dgm:spPr/>
      <dgm:t>
        <a:bodyPr/>
        <a:lstStyle/>
        <a:p>
          <a:endParaRPr lang="en-US"/>
        </a:p>
      </dgm:t>
    </dgm:pt>
    <dgm:pt modelId="{A5010D99-308B-7B48-856E-ED75E1856C84}" type="pres">
      <dgm:prSet presAssocID="{7CEFE4A2-A478-6F44-ADEC-29E14A02A288}" presName="parTxOnlySpace" presStyleCnt="0"/>
      <dgm:spPr/>
    </dgm:pt>
    <dgm:pt modelId="{10201E9C-8993-D848-9927-78510FA81CB1}" type="pres">
      <dgm:prSet presAssocID="{592A6B4E-A017-F945-A7F0-CA32CD78E001}" presName="parTxOnly" presStyleLbl="node1" presStyleIdx="1" presStyleCnt="3">
        <dgm:presLayoutVars>
          <dgm:chMax val="0"/>
          <dgm:chPref val="0"/>
          <dgm:bulletEnabled val="1"/>
        </dgm:presLayoutVars>
      </dgm:prSet>
      <dgm:spPr/>
      <dgm:t>
        <a:bodyPr/>
        <a:lstStyle/>
        <a:p>
          <a:endParaRPr lang="en-US"/>
        </a:p>
      </dgm:t>
    </dgm:pt>
    <dgm:pt modelId="{E69518BC-7E38-1042-A5E5-B7C97173E675}" type="pres">
      <dgm:prSet presAssocID="{417ADA18-CB57-534A-A80B-08B5480FB9C6}" presName="parTxOnlySpace" presStyleCnt="0"/>
      <dgm:spPr/>
    </dgm:pt>
    <dgm:pt modelId="{0B100690-ACD8-8545-8485-6E1597E8EE74}" type="pres">
      <dgm:prSet presAssocID="{2D05CF1A-3F3C-2C49-B446-69E1E9B52D30}" presName="parTxOnly" presStyleLbl="node1" presStyleIdx="2" presStyleCnt="3">
        <dgm:presLayoutVars>
          <dgm:chMax val="0"/>
          <dgm:chPref val="0"/>
          <dgm:bulletEnabled val="1"/>
        </dgm:presLayoutVars>
      </dgm:prSet>
      <dgm:spPr/>
      <dgm:t>
        <a:bodyPr/>
        <a:lstStyle/>
        <a:p>
          <a:endParaRPr lang="en-US"/>
        </a:p>
      </dgm:t>
    </dgm:pt>
  </dgm:ptLst>
  <dgm:cxnLst>
    <dgm:cxn modelId="{DA2F7BD6-BFF5-454E-B2CC-08B0E7A6C669}" type="presOf" srcId="{2D05CF1A-3F3C-2C49-B446-69E1E9B52D30}" destId="{0B100690-ACD8-8545-8485-6E1597E8EE74}" srcOrd="0" destOrd="0" presId="urn:microsoft.com/office/officeart/2005/8/layout/chevron1"/>
    <dgm:cxn modelId="{8709026F-19C4-B84A-A743-F3C8639F6BEF}" type="presOf" srcId="{592A6B4E-A017-F945-A7F0-CA32CD78E001}" destId="{10201E9C-8993-D848-9927-78510FA81CB1}" srcOrd="0" destOrd="0" presId="urn:microsoft.com/office/officeart/2005/8/layout/chevron1"/>
    <dgm:cxn modelId="{3D27D5F5-059A-7341-9B47-E69FF644DF5A}" type="presOf" srcId="{8CD93C7E-83AC-8849-ACD5-A1DE40259DB4}" destId="{C0ADF62B-B7AA-5E4A-8608-8A961BD9AC21}" srcOrd="0" destOrd="0" presId="urn:microsoft.com/office/officeart/2005/8/layout/chevron1"/>
    <dgm:cxn modelId="{BB7D7280-BB03-CD45-9C77-50F932C61168}" srcId="{8CD93C7E-83AC-8849-ACD5-A1DE40259DB4}" destId="{592A6B4E-A017-F945-A7F0-CA32CD78E001}" srcOrd="1" destOrd="0" parTransId="{72170A71-17C3-7446-9A93-D40CA850CE28}" sibTransId="{417ADA18-CB57-534A-A80B-08B5480FB9C6}"/>
    <dgm:cxn modelId="{71F0282F-CF06-4B4A-A293-6DBB4F734173}" srcId="{8CD93C7E-83AC-8849-ACD5-A1DE40259DB4}" destId="{C394C31F-A3E5-364C-8A48-744E2CB40188}" srcOrd="0" destOrd="0" parTransId="{85DF9943-1ED8-8D45-9D24-42302145609B}" sibTransId="{7CEFE4A2-A478-6F44-ADEC-29E14A02A288}"/>
    <dgm:cxn modelId="{C5C1E30D-51E8-7E45-B4AD-A95FCC48528D}" srcId="{8CD93C7E-83AC-8849-ACD5-A1DE40259DB4}" destId="{2D05CF1A-3F3C-2C49-B446-69E1E9B52D30}" srcOrd="2" destOrd="0" parTransId="{AA34D1A4-3019-D142-A65C-2B873A306334}" sibTransId="{21BB1E38-CD8D-0A4F-A395-77A43A7CE723}"/>
    <dgm:cxn modelId="{77FCA3C1-5DC1-5F40-AB5F-B0AECEA2EDC0}" type="presOf" srcId="{C394C31F-A3E5-364C-8A48-744E2CB40188}" destId="{B92D963E-B7B9-F744-8941-DC3A021A69E1}" srcOrd="0" destOrd="0" presId="urn:microsoft.com/office/officeart/2005/8/layout/chevron1"/>
    <dgm:cxn modelId="{A02598F7-5B23-A242-B68E-09103F1E1C50}" type="presParOf" srcId="{C0ADF62B-B7AA-5E4A-8608-8A961BD9AC21}" destId="{B92D963E-B7B9-F744-8941-DC3A021A69E1}" srcOrd="0" destOrd="0" presId="urn:microsoft.com/office/officeart/2005/8/layout/chevron1"/>
    <dgm:cxn modelId="{AA931EA6-944D-824B-ACEC-45C7BFCCFFF3}" type="presParOf" srcId="{C0ADF62B-B7AA-5E4A-8608-8A961BD9AC21}" destId="{A5010D99-308B-7B48-856E-ED75E1856C84}" srcOrd="1" destOrd="0" presId="urn:microsoft.com/office/officeart/2005/8/layout/chevron1"/>
    <dgm:cxn modelId="{BAD0F924-A096-464B-83F8-899A4913FBC7}" type="presParOf" srcId="{C0ADF62B-B7AA-5E4A-8608-8A961BD9AC21}" destId="{10201E9C-8993-D848-9927-78510FA81CB1}" srcOrd="2" destOrd="0" presId="urn:microsoft.com/office/officeart/2005/8/layout/chevron1"/>
    <dgm:cxn modelId="{F023BABE-6519-6D46-885F-D9F870DADE2A}" type="presParOf" srcId="{C0ADF62B-B7AA-5E4A-8608-8A961BD9AC21}" destId="{E69518BC-7E38-1042-A5E5-B7C97173E675}" srcOrd="3" destOrd="0" presId="urn:microsoft.com/office/officeart/2005/8/layout/chevron1"/>
    <dgm:cxn modelId="{2B8BC141-FD56-9046-BD11-F84CF9ADB552}" type="presParOf" srcId="{C0ADF62B-B7AA-5E4A-8608-8A961BD9AC21}" destId="{0B100690-ACD8-8545-8485-6E1597E8EE7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963E-B7B9-F744-8941-DC3A021A69E1}">
      <dsp:nvSpPr>
        <dsp:cNvPr id="0" name=""/>
        <dsp:cNvSpPr/>
      </dsp:nvSpPr>
      <dsp:spPr>
        <a:xfrm>
          <a:off x="4871"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Collect field measurements of temperature profiles</a:t>
          </a:r>
          <a:endParaRPr lang="en-US" sz="3500" kern="1200" dirty="0"/>
        </a:p>
      </dsp:txBody>
      <dsp:txXfrm>
        <a:off x="1191791" y="4416781"/>
        <a:ext cx="3560760" cy="2373839"/>
      </dsp:txXfrm>
    </dsp:sp>
    <dsp:sp modelId="{10201E9C-8993-D848-9927-78510FA81CB1}">
      <dsp:nvSpPr>
        <dsp:cNvPr id="0" name=""/>
        <dsp:cNvSpPr/>
      </dsp:nvSpPr>
      <dsp:spPr>
        <a:xfrm>
          <a:off x="5346010"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Analyze temperature profiles for specific microclimates</a:t>
          </a:r>
          <a:endParaRPr lang="en-US" sz="3500" kern="1200" dirty="0"/>
        </a:p>
      </dsp:txBody>
      <dsp:txXfrm>
        <a:off x="6532930" y="4416781"/>
        <a:ext cx="3560760" cy="2373839"/>
      </dsp:txXfrm>
    </dsp:sp>
    <dsp:sp modelId="{0B100690-ACD8-8545-8485-6E1597E8EE74}">
      <dsp:nvSpPr>
        <dsp:cNvPr id="0" name=""/>
        <dsp:cNvSpPr/>
      </dsp:nvSpPr>
      <dsp:spPr>
        <a:xfrm>
          <a:off x="10687149"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Compare field measurements against remotely sensed data</a:t>
          </a:r>
          <a:endParaRPr lang="en-US" sz="3500" kern="1200" dirty="0"/>
        </a:p>
      </dsp:txBody>
      <dsp:txXfrm>
        <a:off x="11874069" y="4416781"/>
        <a:ext cx="3560760" cy="23738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1.xml"/><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iagram 48"/>
          <p:cNvGraphicFramePr/>
          <p:nvPr>
            <p:extLst>
              <p:ext uri="{D42A27DB-BD31-4B8C-83A1-F6EECF244321}">
                <p14:modId xmlns:p14="http://schemas.microsoft.com/office/powerpoint/2010/main" val="595808948"/>
              </p:ext>
            </p:extLst>
          </p:nvPr>
        </p:nvGraphicFramePr>
        <p:xfrm>
          <a:off x="923712" y="7535211"/>
          <a:ext cx="16626620" cy="1120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2" name="image320.png"/>
          <p:cNvPicPr/>
          <p:nvPr/>
        </p:nvPicPr>
        <p:blipFill>
          <a:blip r:embed="rId7"/>
          <a:srcRect/>
          <a:stretch>
            <a:fillRect/>
          </a:stretch>
        </p:blipFill>
        <p:spPr>
          <a:xfrm>
            <a:off x="1016452" y="26210160"/>
            <a:ext cx="5026094" cy="1678578"/>
          </a:xfrm>
          <a:prstGeom prst="rect">
            <a:avLst/>
          </a:prstGeom>
          <a:ln/>
        </p:spPr>
      </p:pic>
      <p:sp>
        <p:nvSpPr>
          <p:cNvPr id="2" name="Text Placeholder 1"/>
          <p:cNvSpPr>
            <a:spLocks noGrp="1"/>
          </p:cNvSpPr>
          <p:nvPr>
            <p:ph type="body" sz="quarter" idx="13"/>
          </p:nvPr>
        </p:nvSpPr>
        <p:spPr/>
        <p:txBody>
          <a:bodyPr/>
          <a:lstStyle/>
          <a:p>
            <a:endParaRPr lang="en-US"/>
          </a:p>
        </p:txBody>
      </p:sp>
      <p:sp>
        <p:nvSpPr>
          <p:cNvPr id="4" name="Text Placeholder 3"/>
          <p:cNvSpPr>
            <a:spLocks noGrp="1"/>
          </p:cNvSpPr>
          <p:nvPr>
            <p:ph type="body" sz="quarter" idx="11"/>
          </p:nvPr>
        </p:nvSpPr>
        <p:spPr/>
        <p:txBody>
          <a:bodyPr/>
          <a:lstStyle/>
          <a:p>
            <a:r>
              <a:rPr lang="en-US" dirty="0" smtClean="0"/>
              <a:t>Modeling near surface air temperature profiles of complex urban systems based on land surface properties and correlating on-site and satellite data to better understand temperature profiles in urban </a:t>
            </a:r>
            <a:r>
              <a:rPr lang="en-US" dirty="0" err="1" smtClean="0"/>
              <a:t>mircoclimates</a:t>
            </a:r>
            <a:endParaRPr lang="en-US" dirty="0"/>
          </a:p>
        </p:txBody>
      </p:sp>
      <p:sp>
        <p:nvSpPr>
          <p:cNvPr id="5" name="Text Placeholder 4"/>
          <p:cNvSpPr>
            <a:spLocks noGrp="1"/>
          </p:cNvSpPr>
          <p:nvPr>
            <p:ph type="body" sz="quarter" idx="10"/>
          </p:nvPr>
        </p:nvSpPr>
        <p:spPr/>
        <p:txBody>
          <a:bodyPr/>
          <a:lstStyle/>
          <a:p>
            <a:r>
              <a:rPr lang="en-US" dirty="0" smtClean="0"/>
              <a:t>New Jersey Health &amp; Air Quality</a:t>
            </a:r>
            <a:endParaRPr lang="en-US" dirty="0"/>
          </a:p>
        </p:txBody>
      </p:sp>
      <p:sp>
        <p:nvSpPr>
          <p:cNvPr id="9" name="Text Placeholder 16"/>
          <p:cNvSpPr txBox="1">
            <a:spLocks/>
          </p:cNvSpPr>
          <p:nvPr/>
        </p:nvSpPr>
        <p:spPr>
          <a:xfrm>
            <a:off x="914400" y="32134228"/>
            <a:ext cx="8229600" cy="35806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Maryam </a:t>
            </a:r>
            <a:r>
              <a:rPr lang="en-US" dirty="0" err="1" smtClean="0"/>
              <a:t>Karimi</a:t>
            </a:r>
            <a:endParaRPr lang="en-US" dirty="0" smtClean="0"/>
          </a:p>
          <a:p>
            <a:r>
              <a:rPr lang="en-US" dirty="0" smtClean="0"/>
              <a:t>Jerrod Lessel</a:t>
            </a:r>
          </a:p>
        </p:txBody>
      </p:sp>
      <p:sp>
        <p:nvSpPr>
          <p:cNvPr id="10" name="Text Placeholder 16"/>
          <p:cNvSpPr txBox="1">
            <a:spLocks/>
          </p:cNvSpPr>
          <p:nvPr/>
        </p:nvSpPr>
        <p:spPr>
          <a:xfrm>
            <a:off x="9601200" y="31710882"/>
            <a:ext cx="8229600" cy="35806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Bureau of Environmental Surveillance and Policy, New York City Department of Health and Mental </a:t>
            </a:r>
            <a:r>
              <a:rPr lang="en-US" b="1" dirty="0" smtClean="0"/>
              <a:t>Hygiene</a:t>
            </a:r>
          </a:p>
          <a:p>
            <a:r>
              <a:rPr lang="en-US" b="1" dirty="0" smtClean="0"/>
              <a:t>We </a:t>
            </a:r>
            <a:r>
              <a:rPr lang="en-US" b="1" dirty="0"/>
              <a:t>Act for Environmental Justice </a:t>
            </a:r>
            <a:endParaRPr lang="en-US" b="1" dirty="0" smtClean="0"/>
          </a:p>
          <a:p>
            <a:r>
              <a:rPr lang="en-US" b="1" dirty="0" smtClean="0"/>
              <a:t>Columbia </a:t>
            </a:r>
            <a:r>
              <a:rPr lang="en-US" b="1" dirty="0"/>
              <a:t>University, Mailman School of Public Health </a:t>
            </a:r>
            <a:endParaRPr lang="en-US" b="1" dirty="0" smtClean="0"/>
          </a:p>
          <a:p>
            <a:r>
              <a:rPr lang="en-US" b="1" dirty="0" smtClean="0"/>
              <a:t>Consortium </a:t>
            </a:r>
            <a:r>
              <a:rPr lang="en-US" b="1" dirty="0"/>
              <a:t>for Climate Risk in the Urban Northeast (CCRUN</a:t>
            </a:r>
            <a:r>
              <a:rPr lang="en-US" b="1" dirty="0" smtClean="0"/>
              <a:t>)</a:t>
            </a:r>
            <a:endParaRPr lang="en-US" b="1" dirty="0"/>
          </a:p>
        </p:txBody>
      </p:sp>
      <p:sp>
        <p:nvSpPr>
          <p:cNvPr id="11" name="Text Placeholder 16"/>
          <p:cNvSpPr txBox="1">
            <a:spLocks/>
          </p:cNvSpPr>
          <p:nvPr/>
        </p:nvSpPr>
        <p:spPr>
          <a:xfrm>
            <a:off x="18288000" y="33442747"/>
            <a:ext cx="8229600" cy="14639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Thank you very much to </a:t>
            </a:r>
            <a:r>
              <a:rPr lang="en-US" b="1" dirty="0"/>
              <a:t>Dr. </a:t>
            </a:r>
            <a:r>
              <a:rPr lang="en-US" b="1" dirty="0" err="1"/>
              <a:t>Pietro</a:t>
            </a:r>
            <a:r>
              <a:rPr lang="en-US" b="1" dirty="0"/>
              <a:t> </a:t>
            </a:r>
            <a:r>
              <a:rPr lang="en-US" b="1" dirty="0" err="1"/>
              <a:t>Ceccato</a:t>
            </a:r>
            <a:r>
              <a:rPr lang="en-US" b="1" dirty="0"/>
              <a:t> </a:t>
            </a:r>
            <a:r>
              <a:rPr lang="en-US" dirty="0"/>
              <a:t>for </a:t>
            </a:r>
            <a:r>
              <a:rPr lang="en-US" dirty="0" smtClean="0"/>
              <a:t>being </a:t>
            </a:r>
            <a:r>
              <a:rPr lang="en-US" dirty="0"/>
              <a:t>an outstanding advisor on this project. </a:t>
            </a:r>
            <a:r>
              <a:rPr lang="en-US" dirty="0" smtClean="0"/>
              <a:t>We </a:t>
            </a:r>
            <a:r>
              <a:rPr lang="en-US" dirty="0"/>
              <a:t>also wish to thank the </a:t>
            </a:r>
            <a:r>
              <a:rPr lang="en-US" b="1" dirty="0"/>
              <a:t>project partners and collaborators</a:t>
            </a:r>
            <a:r>
              <a:rPr lang="en-US" dirty="0"/>
              <a:t>.</a:t>
            </a:r>
          </a:p>
        </p:txBody>
      </p:sp>
      <p:sp>
        <p:nvSpPr>
          <p:cNvPr id="12" name="Text Placeholder 16"/>
          <p:cNvSpPr txBox="1">
            <a:spLocks/>
          </p:cNvSpPr>
          <p:nvPr/>
        </p:nvSpPr>
        <p:spPr>
          <a:xfrm>
            <a:off x="18288000" y="21624276"/>
            <a:ext cx="8229600" cy="11011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Using results from </a:t>
            </a:r>
            <a:r>
              <a:rPr lang="en-US" dirty="0" smtClean="0"/>
              <a:t>this </a:t>
            </a:r>
            <a:r>
              <a:rPr lang="en-US" dirty="0"/>
              <a:t>and future work, different constants could be calculated in order to </a:t>
            </a:r>
            <a:r>
              <a:rPr lang="en-US" b="1" dirty="0"/>
              <a:t>complete </a:t>
            </a:r>
            <a:r>
              <a:rPr lang="en-US" b="1" dirty="0" smtClean="0"/>
              <a:t>an </a:t>
            </a:r>
            <a:r>
              <a:rPr lang="en-US" b="1" dirty="0"/>
              <a:t>empirical formula. </a:t>
            </a:r>
            <a:endParaRPr lang="en-US" b="1" dirty="0" smtClean="0"/>
          </a:p>
          <a:p>
            <a:pPr marL="347663" indent="-347663"/>
            <a:r>
              <a:rPr lang="en-US" dirty="0"/>
              <a:t>However, even after a</a:t>
            </a:r>
            <a:r>
              <a:rPr lang="en-US" dirty="0" smtClean="0"/>
              <a:t> </a:t>
            </a:r>
            <a:r>
              <a:rPr lang="en-US" dirty="0"/>
              <a:t>formula is completed there may still be </a:t>
            </a:r>
            <a:r>
              <a:rPr lang="en-US" b="1" dirty="0"/>
              <a:t>errors due to changes in conditions</a:t>
            </a:r>
            <a:r>
              <a:rPr lang="en-US" dirty="0"/>
              <a:t> from those that were used to find the formula’s </a:t>
            </a:r>
            <a:r>
              <a:rPr lang="en-US" dirty="0" smtClean="0"/>
              <a:t>constants, therefore </a:t>
            </a:r>
            <a:r>
              <a:rPr lang="en-US" b="1" dirty="0" smtClean="0"/>
              <a:t>offset tables </a:t>
            </a:r>
            <a:r>
              <a:rPr lang="en-US" dirty="0" smtClean="0"/>
              <a:t>should be included in the formulas to correct for this.</a:t>
            </a:r>
          </a:p>
          <a:p>
            <a:pPr marL="347663" indent="-347663"/>
            <a:r>
              <a:rPr lang="en-US" dirty="0" smtClean="0"/>
              <a:t>Future work on this project </a:t>
            </a:r>
            <a:r>
              <a:rPr lang="en-US" dirty="0"/>
              <a:t>could include </a:t>
            </a:r>
            <a:r>
              <a:rPr lang="en-US" dirty="0" smtClean="0"/>
              <a:t>analysis </a:t>
            </a:r>
            <a:r>
              <a:rPr lang="en-US" dirty="0"/>
              <a:t>of varied environments with hourly weather records </a:t>
            </a:r>
            <a:r>
              <a:rPr lang="en-US" dirty="0" smtClean="0"/>
              <a:t>kept, which </a:t>
            </a:r>
            <a:r>
              <a:rPr lang="en-US" dirty="0"/>
              <a:t>would then </a:t>
            </a:r>
            <a:r>
              <a:rPr lang="en-US" dirty="0" smtClean="0"/>
              <a:t>be </a:t>
            </a:r>
            <a:r>
              <a:rPr lang="en-US" b="1" dirty="0" smtClean="0"/>
              <a:t>statistically analyzed to </a:t>
            </a:r>
            <a:r>
              <a:rPr lang="en-US" b="1" dirty="0"/>
              <a:t>find an average air temperature offset</a:t>
            </a:r>
            <a:r>
              <a:rPr lang="en-US" dirty="0"/>
              <a:t>. </a:t>
            </a:r>
            <a:endParaRPr lang="en-US" dirty="0" smtClean="0"/>
          </a:p>
          <a:p>
            <a:pPr marL="347663" indent="-347663"/>
            <a:r>
              <a:rPr lang="en-US" dirty="0" smtClean="0"/>
              <a:t>This </a:t>
            </a:r>
            <a:r>
              <a:rPr lang="en-US" dirty="0"/>
              <a:t>will likely need to be found by calculating the difference in air temperatures recorded by weather reports and that of the temperature pendants, and then </a:t>
            </a:r>
            <a:r>
              <a:rPr lang="en-US" b="1" dirty="0"/>
              <a:t>comparing that data to that of known environmental factors that can change air temperature </a:t>
            </a:r>
            <a:r>
              <a:rPr lang="en-US" dirty="0"/>
              <a:t>(i.e. cloudy day, rain, heavy winds, </a:t>
            </a:r>
            <a:r>
              <a:rPr lang="en-US" dirty="0" err="1"/>
              <a:t>etc</a:t>
            </a:r>
            <a:r>
              <a:rPr lang="en-US" dirty="0"/>
              <a:t>)</a:t>
            </a:r>
            <a:r>
              <a:rPr lang="en-US" dirty="0" smtClean="0"/>
              <a:t>.</a:t>
            </a:r>
          </a:p>
          <a:p>
            <a:pPr marL="347663" indent="-347663"/>
            <a:r>
              <a:rPr lang="en-US" b="1" dirty="0" smtClean="0"/>
              <a:t>More conclusions forthcoming in final draft.</a:t>
            </a:r>
          </a:p>
          <a:p>
            <a:pPr marL="347663" indent="-347663"/>
            <a:endParaRPr lang="en-US" dirty="0" smtClean="0"/>
          </a:p>
        </p:txBody>
      </p:sp>
      <p:sp>
        <p:nvSpPr>
          <p:cNvPr id="7" name="Text Placeholder 16"/>
          <p:cNvSpPr txBox="1">
            <a:spLocks/>
          </p:cNvSpPr>
          <p:nvPr/>
        </p:nvSpPr>
        <p:spPr>
          <a:xfrm>
            <a:off x="914390" y="17365193"/>
            <a:ext cx="5128155" cy="50801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t>The </a:t>
            </a:r>
            <a:r>
              <a:rPr lang="en-US" sz="2500" dirty="0"/>
              <a:t>sensors were spaced at </a:t>
            </a:r>
            <a:r>
              <a:rPr lang="en-US" sz="2500" b="1" dirty="0"/>
              <a:t>half foot increments </a:t>
            </a:r>
            <a:r>
              <a:rPr lang="en-US" sz="2500" dirty="0"/>
              <a:t>on a 10 foot </a:t>
            </a:r>
            <a:r>
              <a:rPr lang="en-US" sz="2500" dirty="0" err="1"/>
              <a:t>pvc</a:t>
            </a:r>
            <a:r>
              <a:rPr lang="en-US" sz="2500" dirty="0"/>
              <a:t> </a:t>
            </a:r>
            <a:r>
              <a:rPr lang="en-US" sz="2500" dirty="0" smtClean="0"/>
              <a:t>pole. </a:t>
            </a:r>
            <a:r>
              <a:rPr lang="en-US" sz="2500" dirty="0"/>
              <a:t>By doing so, the probes would be able to obtain data at varying heights above the land </a:t>
            </a:r>
            <a:r>
              <a:rPr lang="en-US" sz="2500" dirty="0" smtClean="0"/>
              <a:t>surface. </a:t>
            </a:r>
            <a:r>
              <a:rPr lang="en-US" sz="2500" dirty="0"/>
              <a:t>The temperature probe setup was then employed within varying </a:t>
            </a:r>
            <a:r>
              <a:rPr lang="en-US" sz="2500" b="1" dirty="0"/>
              <a:t>microclimates located on the Rowan University campus</a:t>
            </a:r>
            <a:r>
              <a:rPr lang="en-US" sz="2500" dirty="0"/>
              <a:t>. The chosen microclimates exhibited three different surface types: </a:t>
            </a:r>
            <a:r>
              <a:rPr lang="en-US" sz="2500" b="1" dirty="0"/>
              <a:t>mainly grass surface, area with a water surface, and a </a:t>
            </a:r>
            <a:r>
              <a:rPr lang="en-US" sz="2500" b="1" dirty="0" smtClean="0"/>
              <a:t>predominantly </a:t>
            </a:r>
            <a:r>
              <a:rPr lang="en-US" sz="2500" b="1" dirty="0"/>
              <a:t>concrete surface. </a:t>
            </a:r>
          </a:p>
          <a:p>
            <a:endParaRPr lang="en-US" dirty="0" smtClean="0"/>
          </a:p>
        </p:txBody>
      </p:sp>
      <p:sp>
        <p:nvSpPr>
          <p:cNvPr id="13" name="Text Placeholder 16"/>
          <p:cNvSpPr txBox="1">
            <a:spLocks/>
          </p:cNvSpPr>
          <p:nvPr/>
        </p:nvSpPr>
        <p:spPr>
          <a:xfrm>
            <a:off x="18325712" y="15563322"/>
            <a:ext cx="8229600" cy="11506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Area: </a:t>
            </a:r>
            <a:r>
              <a:rPr lang="en-US" dirty="0" smtClean="0"/>
              <a:t>Glassboro, NJ (Rowan University Campus)</a:t>
            </a:r>
          </a:p>
          <a:p>
            <a:r>
              <a:rPr lang="en-US" b="1" dirty="0" smtClean="0"/>
              <a:t>Study Period: </a:t>
            </a:r>
            <a:r>
              <a:rPr lang="en-US" dirty="0" smtClean="0"/>
              <a:t>September – November 2015 </a:t>
            </a:r>
          </a:p>
        </p:txBody>
      </p:sp>
      <p:sp>
        <p:nvSpPr>
          <p:cNvPr id="14" name="Text Placeholder 16"/>
          <p:cNvSpPr txBox="1">
            <a:spLocks/>
          </p:cNvSpPr>
          <p:nvPr/>
        </p:nvSpPr>
        <p:spPr>
          <a:xfrm>
            <a:off x="25139896" y="20462845"/>
            <a:ext cx="1016000" cy="6953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Aqua</a:t>
            </a:r>
          </a:p>
        </p:txBody>
      </p:sp>
      <p:sp>
        <p:nvSpPr>
          <p:cNvPr id="6" name="Text Placeholder 16"/>
          <p:cNvSpPr txBox="1">
            <a:spLocks/>
          </p:cNvSpPr>
          <p:nvPr/>
        </p:nvSpPr>
        <p:spPr>
          <a:xfrm>
            <a:off x="914400" y="6243411"/>
            <a:ext cx="16916400" cy="472938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Urbanization has created an increase in what is known as the urban heat island (UHI) effect. The excess heat in these urban environments has led to a rise in heat related illnesses and mortality.  There is a little understanding of urban microclimate. To better understand the impact of different land surfaces in an urban system a quantitative study was completed, analyzing on-site locations representing varied microclimates and analyzing satellite imagery of Glassboro Township of New Jersey. A correlation is being developed to be able to obtain the surface temperature and near surface air temperature of a microclimate based on the environmental factors. The on-site study revealed that varied environments (grass, water, and concrete) result in different temperature profiles within the range of 0 to 3 meters.  Results indicate; grass was the coolest environment, water was the most temperate, and concrete had the highest peak temperatures. The satellite study revealed that increased levels of urbanization, with no methods of heat mitigation, resulted in higher average temperatures. Both the on-site and satellite data confirm that the increased urbanization leads to increased temperatures within microclimates.</a:t>
            </a:r>
          </a:p>
        </p:txBody>
      </p:sp>
      <p:sp>
        <p:nvSpPr>
          <p:cNvPr id="15" name="Text Placeholder 16"/>
          <p:cNvSpPr txBox="1">
            <a:spLocks/>
          </p:cNvSpPr>
          <p:nvPr/>
        </p:nvSpPr>
        <p:spPr>
          <a:xfrm>
            <a:off x="18288000" y="6243411"/>
            <a:ext cx="8229600" cy="37895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To </a:t>
            </a:r>
            <a:r>
              <a:rPr lang="en-US" dirty="0"/>
              <a:t>improve understanding of the effect of the </a:t>
            </a:r>
            <a:r>
              <a:rPr lang="en-US" b="1" dirty="0"/>
              <a:t>Urban Heat Island (UHI) </a:t>
            </a:r>
            <a:r>
              <a:rPr lang="en-US" dirty="0"/>
              <a:t>on the near surface air temperature where humans interact </a:t>
            </a:r>
          </a:p>
          <a:p>
            <a:pPr marL="347663" indent="-347663"/>
            <a:r>
              <a:rPr lang="en-US" dirty="0"/>
              <a:t>Mitigating the UHI effects in </a:t>
            </a:r>
            <a:r>
              <a:rPr lang="en-US" dirty="0" smtClean="0"/>
              <a:t>urban microclimate’s</a:t>
            </a:r>
            <a:endParaRPr lang="en-US" dirty="0"/>
          </a:p>
          <a:p>
            <a:pPr marL="347663" indent="-347663"/>
            <a:r>
              <a:rPr lang="en-US" dirty="0"/>
              <a:t>Develop a correlation identifying </a:t>
            </a:r>
            <a:r>
              <a:rPr lang="en-US" b="1" dirty="0"/>
              <a:t>the role of surface features on near surface air temperature</a:t>
            </a:r>
            <a:r>
              <a:rPr lang="en-US" dirty="0"/>
              <a:t> for new perspectives in urban design for developers and city </a:t>
            </a:r>
            <a:r>
              <a:rPr lang="en-US" dirty="0" smtClean="0"/>
              <a:t>management</a:t>
            </a:r>
            <a:endParaRPr lang="en-US"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993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971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602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56173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6928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09224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09224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Maryam </a:t>
            </a:r>
            <a:r>
              <a:rPr lang="en-US" dirty="0" err="1" smtClean="0"/>
              <a:t>Karimi</a:t>
            </a:r>
            <a:r>
              <a:rPr lang="en-US" dirty="0" smtClean="0"/>
              <a:t> (Project Lead), Jerrod Lessel</a:t>
            </a:r>
          </a:p>
          <a:p>
            <a:r>
              <a:rPr lang="en-US" sz="2400" dirty="0" smtClean="0"/>
              <a:t>CUNY, The International Research Institute for Climate and Society</a:t>
            </a:r>
            <a:endParaRPr lang="en-US" sz="2400" dirty="0"/>
          </a:p>
        </p:txBody>
      </p:sp>
      <p:pic>
        <p:nvPicPr>
          <p:cNvPr id="3" name="Picture 2" descr="06_Aqua.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33496" y="19277827"/>
            <a:ext cx="2109033" cy="1104899"/>
          </a:xfrm>
          <a:prstGeom prst="rect">
            <a:avLst/>
          </a:prstGeom>
        </p:spPr>
      </p:pic>
      <p:sp>
        <p:nvSpPr>
          <p:cNvPr id="33" name="Text Placeholder 16"/>
          <p:cNvSpPr txBox="1">
            <a:spLocks/>
          </p:cNvSpPr>
          <p:nvPr/>
        </p:nvSpPr>
        <p:spPr>
          <a:xfrm>
            <a:off x="23234896" y="17364045"/>
            <a:ext cx="1016000" cy="6953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34" name="Text Placeholder 16"/>
          <p:cNvSpPr txBox="1">
            <a:spLocks/>
          </p:cNvSpPr>
          <p:nvPr/>
        </p:nvSpPr>
        <p:spPr>
          <a:xfrm>
            <a:off x="20872696" y="20462845"/>
            <a:ext cx="1828800" cy="6953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sp>
        <p:nvSpPr>
          <p:cNvPr id="35" name="Text Placeholder 16"/>
          <p:cNvSpPr txBox="1">
            <a:spLocks/>
          </p:cNvSpPr>
          <p:nvPr/>
        </p:nvSpPr>
        <p:spPr>
          <a:xfrm>
            <a:off x="18982336" y="17402531"/>
            <a:ext cx="1828800" cy="6953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7</a:t>
            </a:r>
          </a:p>
        </p:txBody>
      </p:sp>
      <p:pic>
        <p:nvPicPr>
          <p:cNvPr id="17" name="Picture 16" descr="05_Terr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53896" y="17830801"/>
            <a:ext cx="2058244" cy="1549400"/>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51181" y="18796000"/>
            <a:ext cx="2099516" cy="1715931"/>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59220" y="18028966"/>
            <a:ext cx="2573431" cy="1046528"/>
          </a:xfrm>
          <a:prstGeom prst="rect">
            <a:avLst/>
          </a:prstGeom>
        </p:spPr>
      </p:pic>
      <p:pic>
        <p:nvPicPr>
          <p:cNvPr id="39" name="image33.png"/>
          <p:cNvPicPr/>
          <p:nvPr/>
        </p:nvPicPr>
        <p:blipFill>
          <a:blip r:embed="rId12"/>
          <a:srcRect l="16826" t="14814" r="44070" b="8262"/>
          <a:stretch>
            <a:fillRect/>
          </a:stretch>
        </p:blipFill>
        <p:spPr>
          <a:xfrm>
            <a:off x="1828934" y="14436776"/>
            <a:ext cx="3289166" cy="2977085"/>
          </a:xfrm>
          <a:prstGeom prst="rect">
            <a:avLst/>
          </a:prstGeom>
          <a:ln/>
        </p:spPr>
      </p:pic>
      <p:pic>
        <p:nvPicPr>
          <p:cNvPr id="40" name="image254.png"/>
          <p:cNvPicPr/>
          <p:nvPr/>
        </p:nvPicPr>
        <p:blipFill>
          <a:blip r:embed="rId13"/>
          <a:srcRect/>
          <a:stretch>
            <a:fillRect/>
          </a:stretch>
        </p:blipFill>
        <p:spPr>
          <a:xfrm>
            <a:off x="1016452" y="22818335"/>
            <a:ext cx="5026094" cy="1728151"/>
          </a:xfrm>
          <a:prstGeom prst="rect">
            <a:avLst/>
          </a:prstGeom>
          <a:ln/>
        </p:spPr>
      </p:pic>
      <p:pic>
        <p:nvPicPr>
          <p:cNvPr id="41" name="image66.png"/>
          <p:cNvPicPr/>
          <p:nvPr/>
        </p:nvPicPr>
        <p:blipFill>
          <a:blip r:embed="rId14"/>
          <a:srcRect/>
          <a:stretch>
            <a:fillRect/>
          </a:stretch>
        </p:blipFill>
        <p:spPr>
          <a:xfrm>
            <a:off x="1016452" y="24574947"/>
            <a:ext cx="5026094" cy="1585323"/>
          </a:xfrm>
          <a:prstGeom prst="rect">
            <a:avLst/>
          </a:prstGeom>
          <a:ln/>
        </p:spPr>
      </p:pic>
      <p:pic>
        <p:nvPicPr>
          <p:cNvPr id="22" name="Picture 21" descr="NJ_Map.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453876" y="10605272"/>
            <a:ext cx="7607300" cy="4834565"/>
          </a:xfrm>
          <a:prstGeom prst="rect">
            <a:avLst/>
          </a:prstGeom>
          <a:ln w="25400">
            <a:solidFill>
              <a:srgbClr val="000000"/>
            </a:solidFill>
          </a:ln>
        </p:spPr>
      </p:pic>
      <p:sp>
        <p:nvSpPr>
          <p:cNvPr id="43" name="Oval 42"/>
          <p:cNvSpPr/>
          <p:nvPr/>
        </p:nvSpPr>
        <p:spPr>
          <a:xfrm>
            <a:off x="23406100" y="13335000"/>
            <a:ext cx="228600" cy="228600"/>
          </a:xfrm>
          <a:prstGeom prst="ellipse">
            <a:avLst/>
          </a:prstGeom>
          <a:solidFill>
            <a:srgbClr val="000000"/>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6" name="Rectangle 45"/>
          <p:cNvSpPr/>
          <p:nvPr/>
        </p:nvSpPr>
        <p:spPr>
          <a:xfrm>
            <a:off x="3733292" y="31904779"/>
            <a:ext cx="3386905" cy="2675538"/>
          </a:xfrm>
          <a:prstGeom prst="rect">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149516" y="32828440"/>
            <a:ext cx="2569934" cy="830997"/>
          </a:xfrm>
          <a:prstGeom prst="rect">
            <a:avLst/>
          </a:prstGeom>
          <a:noFill/>
        </p:spPr>
        <p:txBody>
          <a:bodyPr wrap="none" rtlCol="0">
            <a:spAutoFit/>
          </a:bodyPr>
          <a:lstStyle/>
          <a:p>
            <a:pPr algn="ctr"/>
            <a:r>
              <a:rPr lang="en-US" sz="2400" dirty="0" smtClean="0"/>
              <a:t>Photo Forthcoming</a:t>
            </a:r>
          </a:p>
          <a:p>
            <a:pPr algn="ctr"/>
            <a:r>
              <a:rPr lang="en-US" sz="2400" dirty="0" smtClean="0"/>
              <a:t>In Final Draft</a:t>
            </a:r>
            <a:endParaRPr lang="en-US" sz="2400" dirty="0"/>
          </a:p>
        </p:txBody>
      </p:sp>
      <p:sp>
        <p:nvSpPr>
          <p:cNvPr id="48" name="TextBox 47"/>
          <p:cNvSpPr txBox="1"/>
          <p:nvPr/>
        </p:nvSpPr>
        <p:spPr>
          <a:xfrm>
            <a:off x="23767873" y="12121940"/>
            <a:ext cx="1905515" cy="523220"/>
          </a:xfrm>
          <a:prstGeom prst="rect">
            <a:avLst/>
          </a:prstGeom>
          <a:noFill/>
        </p:spPr>
        <p:txBody>
          <a:bodyPr wrap="none" rtlCol="0">
            <a:spAutoFit/>
          </a:bodyPr>
          <a:lstStyle/>
          <a:p>
            <a:r>
              <a:rPr lang="en-US" sz="2800" b="1" dirty="0" smtClean="0">
                <a:solidFill>
                  <a:srgbClr val="000000"/>
                </a:solidFill>
                <a:effectLst/>
              </a:rPr>
              <a:t>New Jersey</a:t>
            </a:r>
            <a:endParaRPr lang="en-US" sz="2800" b="1" dirty="0">
              <a:solidFill>
                <a:srgbClr val="000000"/>
              </a:solidFill>
              <a:effectLst/>
            </a:endParaRPr>
          </a:p>
        </p:txBody>
      </p:sp>
      <p:pic>
        <p:nvPicPr>
          <p:cNvPr id="50" name="image320.png"/>
          <p:cNvPicPr/>
          <p:nvPr/>
        </p:nvPicPr>
        <p:blipFill>
          <a:blip r:embed="rId7"/>
          <a:srcRect/>
          <a:stretch>
            <a:fillRect/>
          </a:stretch>
        </p:blipFill>
        <p:spPr>
          <a:xfrm>
            <a:off x="6592201" y="14790890"/>
            <a:ext cx="4569194" cy="1651563"/>
          </a:xfrm>
          <a:prstGeom prst="rect">
            <a:avLst/>
          </a:prstGeom>
          <a:ln/>
        </p:spPr>
      </p:pic>
      <p:sp>
        <p:nvSpPr>
          <p:cNvPr id="51" name="Text Placeholder 16"/>
          <p:cNvSpPr txBox="1">
            <a:spLocks/>
          </p:cNvSpPr>
          <p:nvPr/>
        </p:nvSpPr>
        <p:spPr>
          <a:xfrm>
            <a:off x="6416564" y="17363649"/>
            <a:ext cx="5128155" cy="50801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smtClean="0"/>
              <a:t>The </a:t>
            </a:r>
            <a:r>
              <a:rPr lang="en-US" sz="2500" b="1" dirty="0"/>
              <a:t>near surface air </a:t>
            </a:r>
            <a:r>
              <a:rPr lang="en-US" sz="2500" b="1" dirty="0" smtClean="0"/>
              <a:t>temperature </a:t>
            </a:r>
            <a:r>
              <a:rPr lang="en-US" sz="2500" dirty="0" smtClean="0"/>
              <a:t>measurements were </a:t>
            </a:r>
            <a:r>
              <a:rPr lang="en-US" sz="2500" dirty="0"/>
              <a:t>gathered from the </a:t>
            </a:r>
            <a:r>
              <a:rPr lang="en-US" sz="2500" b="1" dirty="0"/>
              <a:t>Onset Temperature Pendants</a:t>
            </a:r>
            <a:r>
              <a:rPr lang="en-US" sz="2500" dirty="0"/>
              <a:t>. Each pendant was set to acquire data every </a:t>
            </a:r>
            <a:r>
              <a:rPr lang="en-US" sz="2500" b="1" dirty="0"/>
              <a:t>10 minutes</a:t>
            </a:r>
            <a:r>
              <a:rPr lang="en-US" sz="2500" dirty="0"/>
              <a:t>. Each of the HOBO Pendant Temp/</a:t>
            </a:r>
            <a:r>
              <a:rPr lang="en-US" sz="2500" dirty="0" smtClean="0"/>
              <a:t>Light sensors </a:t>
            </a:r>
            <a:r>
              <a:rPr lang="en-US" sz="2500" dirty="0"/>
              <a:t>had the ability to measure and record the light intensity at each height above the ground surface. The light intensity at each height was measured in units of </a:t>
            </a:r>
            <a:r>
              <a:rPr lang="en-US" sz="2500" dirty="0" smtClean="0"/>
              <a:t>lux.</a:t>
            </a:r>
            <a:endParaRPr lang="en-US" sz="2500" dirty="0"/>
          </a:p>
          <a:p>
            <a:endParaRPr lang="en-US" dirty="0" smtClean="0"/>
          </a:p>
        </p:txBody>
      </p:sp>
      <p:sp>
        <p:nvSpPr>
          <p:cNvPr id="52" name="Rectangle 51"/>
          <p:cNvSpPr/>
          <p:nvPr/>
        </p:nvSpPr>
        <p:spPr>
          <a:xfrm>
            <a:off x="11546264" y="14843230"/>
            <a:ext cx="5619183" cy="219369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1693329" y="15505196"/>
            <a:ext cx="5323693" cy="830997"/>
          </a:xfrm>
          <a:prstGeom prst="rect">
            <a:avLst/>
          </a:prstGeom>
          <a:noFill/>
        </p:spPr>
        <p:txBody>
          <a:bodyPr wrap="none" rtlCol="0">
            <a:spAutoFit/>
          </a:bodyPr>
          <a:lstStyle/>
          <a:p>
            <a:pPr algn="ctr"/>
            <a:r>
              <a:rPr lang="en-US" sz="2400" b="1" dirty="0" smtClean="0"/>
              <a:t>Remote sensing images forthcoming in </a:t>
            </a:r>
          </a:p>
          <a:p>
            <a:pPr algn="ctr"/>
            <a:r>
              <a:rPr lang="en-US" sz="2400" b="1" dirty="0" smtClean="0"/>
              <a:t>final draft</a:t>
            </a:r>
            <a:endParaRPr lang="en-US" sz="2400" b="1" dirty="0"/>
          </a:p>
        </p:txBody>
      </p:sp>
      <p:sp>
        <p:nvSpPr>
          <p:cNvPr id="54" name="TextBox 53"/>
          <p:cNvSpPr txBox="1"/>
          <p:nvPr/>
        </p:nvSpPr>
        <p:spPr>
          <a:xfrm>
            <a:off x="12178181" y="17370950"/>
            <a:ext cx="4286256" cy="861774"/>
          </a:xfrm>
          <a:prstGeom prst="rect">
            <a:avLst/>
          </a:prstGeom>
          <a:noFill/>
        </p:spPr>
        <p:txBody>
          <a:bodyPr wrap="none" rtlCol="0">
            <a:spAutoFit/>
          </a:bodyPr>
          <a:lstStyle/>
          <a:p>
            <a:pPr algn="ctr"/>
            <a:r>
              <a:rPr lang="en-US" sz="2500" b="1" dirty="0" smtClean="0"/>
              <a:t>More methods forthcoming in </a:t>
            </a:r>
          </a:p>
          <a:p>
            <a:pPr algn="ctr"/>
            <a:r>
              <a:rPr lang="en-US" sz="2500" b="1" dirty="0" smtClean="0"/>
              <a:t>final draft</a:t>
            </a:r>
            <a:endParaRPr lang="en-US" sz="2500" b="1" dirty="0"/>
          </a:p>
        </p:txBody>
      </p:sp>
      <p:sp>
        <p:nvSpPr>
          <p:cNvPr id="55" name="TextBox 54"/>
          <p:cNvSpPr txBox="1"/>
          <p:nvPr/>
        </p:nvSpPr>
        <p:spPr>
          <a:xfrm>
            <a:off x="10622563" y="25362182"/>
            <a:ext cx="5272748" cy="461665"/>
          </a:xfrm>
          <a:prstGeom prst="rect">
            <a:avLst/>
          </a:prstGeom>
          <a:noFill/>
        </p:spPr>
        <p:txBody>
          <a:bodyPr wrap="none" rtlCol="0">
            <a:spAutoFit/>
          </a:bodyPr>
          <a:lstStyle/>
          <a:p>
            <a:r>
              <a:rPr lang="en-US" sz="2400" b="1" dirty="0" smtClean="0"/>
              <a:t>More results forthcoming in final draft.</a:t>
            </a:r>
            <a:endParaRPr lang="en-US" sz="2400" b="1" dirty="0"/>
          </a:p>
        </p:txBody>
      </p:sp>
      <p:sp>
        <p:nvSpPr>
          <p:cNvPr id="8" name="Text Placeholder 16"/>
          <p:cNvSpPr txBox="1">
            <a:spLocks/>
          </p:cNvSpPr>
          <p:nvPr/>
        </p:nvSpPr>
        <p:spPr>
          <a:xfrm>
            <a:off x="914401" y="22355505"/>
            <a:ext cx="9785138" cy="10823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Examples of </a:t>
            </a:r>
            <a:r>
              <a:rPr lang="en-US" sz="2800" dirty="0"/>
              <a:t>daily </a:t>
            </a:r>
            <a:r>
              <a:rPr lang="en-US" sz="2800" dirty="0" smtClean="0"/>
              <a:t>temperature profiles </a:t>
            </a:r>
            <a:r>
              <a:rPr lang="en-US" sz="2800" dirty="0"/>
              <a:t>taken on February 11, 2015. </a:t>
            </a:r>
          </a:p>
        </p:txBody>
      </p:sp>
      <p:sp>
        <p:nvSpPr>
          <p:cNvPr id="56" name="TextBox 55"/>
          <p:cNvSpPr txBox="1"/>
          <p:nvPr/>
        </p:nvSpPr>
        <p:spPr>
          <a:xfrm>
            <a:off x="23590073" y="13239540"/>
            <a:ext cx="1107996" cy="369332"/>
          </a:xfrm>
          <a:prstGeom prst="rect">
            <a:avLst/>
          </a:prstGeom>
          <a:noFill/>
        </p:spPr>
        <p:txBody>
          <a:bodyPr wrap="none" rtlCol="0">
            <a:spAutoFit/>
          </a:bodyPr>
          <a:lstStyle/>
          <a:p>
            <a:r>
              <a:rPr lang="en-US" sz="1800" dirty="0" smtClean="0">
                <a:solidFill>
                  <a:srgbClr val="000000"/>
                </a:solidFill>
                <a:effectLst/>
              </a:rPr>
              <a:t>Glassboro</a:t>
            </a:r>
            <a:endParaRPr lang="en-US" sz="1800" dirty="0">
              <a:solidFill>
                <a:srgbClr val="000000"/>
              </a:solidFill>
              <a:effectLst/>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1995</TotalTime>
  <Words>777</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126</cp:revision>
  <dcterms:created xsi:type="dcterms:W3CDTF">2015-06-02T14:58:58Z</dcterms:created>
  <dcterms:modified xsi:type="dcterms:W3CDTF">2015-10-23T17:05:03Z</dcterms:modified>
</cp:coreProperties>
</file>