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96" r:id="rId3"/>
    <p:sldId id="316" r:id="rId4"/>
    <p:sldId id="295" r:id="rId5"/>
    <p:sldId id="298" r:id="rId6"/>
    <p:sldId id="297" r:id="rId7"/>
    <p:sldId id="314" r:id="rId8"/>
    <p:sldId id="300" r:id="rId9"/>
    <p:sldId id="310" r:id="rId10"/>
    <p:sldId id="315" r:id="rId11"/>
    <p:sldId id="317" r:id="rId12"/>
    <p:sldId id="311" r:id="rId13"/>
    <p:sldId id="312" r:id="rId14"/>
    <p:sldId id="299" r:id="rId15"/>
    <p:sldId id="302" r:id="rId16"/>
    <p:sldId id="303" r:id="rId17"/>
    <p:sldId id="294" r:id="rId18"/>
    <p:sldId id="30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96"/>
            <p14:sldId id="316"/>
            <p14:sldId id="295"/>
            <p14:sldId id="298"/>
            <p14:sldId id="297"/>
            <p14:sldId id="314"/>
            <p14:sldId id="300"/>
            <p14:sldId id="310"/>
            <p14:sldId id="315"/>
            <p14:sldId id="317"/>
            <p14:sldId id="311"/>
            <p14:sldId id="312"/>
            <p14:sldId id="299"/>
            <p14:sldId id="302"/>
            <p14:sldId id="303"/>
            <p14:sldId id="294"/>
            <p14:sldId id="3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 id="2" name="Madison Murphy" initials="MM" lastIdx="1" clrIdx="1">
    <p:extLst>
      <p:ext uri="{19B8F6BF-5375-455C-9EA6-DF929625EA0E}">
        <p15:presenceInfo xmlns:p15="http://schemas.microsoft.com/office/powerpoint/2012/main" userId="S-1-5-21-1547161642-1035525444-725345543-10672" providerId="AD"/>
      </p:ext>
    </p:extLst>
  </p:cmAuthor>
  <p:cmAuthor id="3" name="Shelby I" initials="SI" lastIdx="10" clrIdx="2">
    <p:extLst>
      <p:ext uri="{19B8F6BF-5375-455C-9EA6-DF929625EA0E}">
        <p15:presenceInfo xmlns:p15="http://schemas.microsoft.com/office/powerpoint/2012/main" userId="0e14de7fa584a2c7" providerId="Windows Live"/>
      </p:ext>
    </p:extLst>
  </p:cmAuthor>
  <p:cmAuthor id="4" name="Acdan, Juanito J. (ARC-SGE)[SSAI DEVELOP]" initials="AJJ(D" lastIdx="14" clrIdx="3">
    <p:extLst>
      <p:ext uri="{19B8F6BF-5375-455C-9EA6-DF929625EA0E}">
        <p15:presenceInfo xmlns:p15="http://schemas.microsoft.com/office/powerpoint/2012/main" userId="S-1-5-21-330711430-3775241029-4075259233-8232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194B2D"/>
    <a:srgbClr val="6AA343"/>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1" autoAdjust="0"/>
    <p:restoredTop sz="78538" autoAdjust="0"/>
  </p:normalViewPr>
  <p:slideViewPr>
    <p:cSldViewPr snapToGrid="0" showGuides="1">
      <p:cViewPr varScale="1">
        <p:scale>
          <a:sx n="65" d="100"/>
          <a:sy n="65" d="100"/>
        </p:scale>
        <p:origin x="1238" y="58"/>
      </p:cViewPr>
      <p:guideLst/>
    </p:cSldViewPr>
  </p:slideViewPr>
  <p:notesTextViewPr>
    <p:cViewPr>
      <p:scale>
        <a:sx n="3" d="2"/>
        <a:sy n="3" d="2"/>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870463-1AB1-4650-B793-7CA15004A7D6}" type="doc">
      <dgm:prSet loTypeId="urn:microsoft.com/office/officeart/2009/layout/CircleArrowProcess" loCatId="cycle" qsTypeId="urn:microsoft.com/office/officeart/2005/8/quickstyle/simple1" qsCatId="simple" csTypeId="urn:microsoft.com/office/officeart/2005/8/colors/accent6_3" csCatId="accent6" phldr="1"/>
      <dgm:spPr/>
      <dgm:t>
        <a:bodyPr/>
        <a:lstStyle/>
        <a:p>
          <a:endParaRPr lang="en-US"/>
        </a:p>
      </dgm:t>
    </dgm:pt>
    <dgm:pt modelId="{3B262991-741A-431F-9B70-0FF7B44DAFA6}">
      <dgm:prSet phldrT="[Text]"/>
      <dgm:spPr/>
      <dgm:t>
        <a:bodyPr/>
        <a:lstStyle/>
        <a:p>
          <a:r>
            <a:rPr lang="en-US" b="1" dirty="0" smtClean="0">
              <a:solidFill>
                <a:schemeClr val="tx1">
                  <a:lumMod val="75000"/>
                  <a:lumOff val="25000"/>
                </a:schemeClr>
              </a:solidFill>
            </a:rPr>
            <a:t>Predict</a:t>
          </a:r>
          <a:endParaRPr lang="en-US" b="1" dirty="0">
            <a:solidFill>
              <a:schemeClr val="tx1">
                <a:lumMod val="75000"/>
                <a:lumOff val="25000"/>
              </a:schemeClr>
            </a:solidFill>
          </a:endParaRPr>
        </a:p>
      </dgm:t>
    </dgm:pt>
    <dgm:pt modelId="{0F465F8D-70FD-4776-BDF8-161806E4058A}" type="parTrans" cxnId="{3CC88663-73BC-4D6E-939B-0520820DC19B}">
      <dgm:prSet/>
      <dgm:spPr/>
      <dgm:t>
        <a:bodyPr/>
        <a:lstStyle/>
        <a:p>
          <a:endParaRPr lang="en-US"/>
        </a:p>
      </dgm:t>
    </dgm:pt>
    <dgm:pt modelId="{5C6C602A-5273-440C-AE34-9BECFE0C243E}" type="sibTrans" cxnId="{3CC88663-73BC-4D6E-939B-0520820DC19B}">
      <dgm:prSet/>
      <dgm:spPr/>
      <dgm:t>
        <a:bodyPr/>
        <a:lstStyle/>
        <a:p>
          <a:endParaRPr lang="en-US"/>
        </a:p>
      </dgm:t>
    </dgm:pt>
    <dgm:pt modelId="{0488EC77-51A2-432D-884D-C50ACBCEE54B}">
      <dgm:prSet phldrT="[Text]"/>
      <dgm:spPr/>
      <dgm:t>
        <a:bodyPr/>
        <a:lstStyle/>
        <a:p>
          <a:r>
            <a:rPr lang="en-US" b="1" dirty="0" smtClean="0">
              <a:solidFill>
                <a:schemeClr val="tx1">
                  <a:lumMod val="75000"/>
                  <a:lumOff val="25000"/>
                </a:schemeClr>
              </a:solidFill>
            </a:rPr>
            <a:t>Determine</a:t>
          </a:r>
          <a:endParaRPr lang="en-US" b="1" dirty="0">
            <a:solidFill>
              <a:schemeClr val="tx1">
                <a:lumMod val="75000"/>
                <a:lumOff val="25000"/>
              </a:schemeClr>
            </a:solidFill>
          </a:endParaRPr>
        </a:p>
      </dgm:t>
    </dgm:pt>
    <dgm:pt modelId="{07E457ED-A8B1-4380-BD8A-1C653FED370D}" type="parTrans" cxnId="{FEA97F92-D80C-4ADF-90AD-FBD6350FAFF7}">
      <dgm:prSet/>
      <dgm:spPr/>
      <dgm:t>
        <a:bodyPr/>
        <a:lstStyle/>
        <a:p>
          <a:endParaRPr lang="en-US"/>
        </a:p>
      </dgm:t>
    </dgm:pt>
    <dgm:pt modelId="{079DF59C-FF27-4C4A-855D-69B6E9FEDACA}" type="sibTrans" cxnId="{FEA97F92-D80C-4ADF-90AD-FBD6350FAFF7}">
      <dgm:prSet/>
      <dgm:spPr/>
      <dgm:t>
        <a:bodyPr/>
        <a:lstStyle/>
        <a:p>
          <a:endParaRPr lang="en-US"/>
        </a:p>
      </dgm:t>
    </dgm:pt>
    <dgm:pt modelId="{1D78E133-F68D-4B0C-A038-0B1CA4412DD0}">
      <dgm:prSet phldrT="[Text]"/>
      <dgm:spPr/>
      <dgm:t>
        <a:bodyPr/>
        <a:lstStyle/>
        <a:p>
          <a:r>
            <a:rPr lang="en-US" b="1" dirty="0" smtClean="0">
              <a:solidFill>
                <a:schemeClr val="tx1">
                  <a:lumMod val="75000"/>
                  <a:lumOff val="25000"/>
                </a:schemeClr>
              </a:solidFill>
            </a:rPr>
            <a:t>Gauge</a:t>
          </a:r>
          <a:endParaRPr lang="en-US" b="1" dirty="0">
            <a:solidFill>
              <a:schemeClr val="tx1">
                <a:lumMod val="75000"/>
                <a:lumOff val="25000"/>
              </a:schemeClr>
            </a:solidFill>
          </a:endParaRPr>
        </a:p>
      </dgm:t>
    </dgm:pt>
    <dgm:pt modelId="{62481913-DC12-4B80-846D-52004FC6A07B}" type="sibTrans" cxnId="{BA0BDEF6-28A6-429B-B4F9-6EF74B25BACC}">
      <dgm:prSet/>
      <dgm:spPr/>
      <dgm:t>
        <a:bodyPr/>
        <a:lstStyle/>
        <a:p>
          <a:endParaRPr lang="en-US"/>
        </a:p>
      </dgm:t>
    </dgm:pt>
    <dgm:pt modelId="{66A1D73B-BBBF-444A-8496-BE0DDD84C5FF}" type="parTrans" cxnId="{BA0BDEF6-28A6-429B-B4F9-6EF74B25BACC}">
      <dgm:prSet/>
      <dgm:spPr/>
      <dgm:t>
        <a:bodyPr/>
        <a:lstStyle/>
        <a:p>
          <a:endParaRPr lang="en-US"/>
        </a:p>
      </dgm:t>
    </dgm:pt>
    <dgm:pt modelId="{B8F0BCCC-5D3E-4F2D-ABFE-F6196D4A7879}" type="pres">
      <dgm:prSet presAssocID="{3E870463-1AB1-4650-B793-7CA15004A7D6}" presName="Name0" presStyleCnt="0">
        <dgm:presLayoutVars>
          <dgm:chMax val="7"/>
          <dgm:chPref val="7"/>
          <dgm:dir/>
          <dgm:animLvl val="lvl"/>
        </dgm:presLayoutVars>
      </dgm:prSet>
      <dgm:spPr/>
      <dgm:t>
        <a:bodyPr/>
        <a:lstStyle/>
        <a:p>
          <a:endParaRPr lang="en-US"/>
        </a:p>
      </dgm:t>
    </dgm:pt>
    <dgm:pt modelId="{B56D103F-1940-43BA-AB78-DD4A0514F50F}" type="pres">
      <dgm:prSet presAssocID="{1D78E133-F68D-4B0C-A038-0B1CA4412DD0}" presName="Accent1" presStyleCnt="0"/>
      <dgm:spPr/>
    </dgm:pt>
    <dgm:pt modelId="{788B8F74-4DBA-4606-B7A5-8DC0865E9A1F}" type="pres">
      <dgm:prSet presAssocID="{1D78E133-F68D-4B0C-A038-0B1CA4412DD0}" presName="Accent" presStyleLbl="node1" presStyleIdx="0" presStyleCnt="3"/>
      <dgm:spPr/>
    </dgm:pt>
    <dgm:pt modelId="{CFDEA194-E528-40CE-A891-8614ADC3567C}" type="pres">
      <dgm:prSet presAssocID="{1D78E133-F68D-4B0C-A038-0B1CA4412DD0}" presName="Parent1" presStyleLbl="revTx" presStyleIdx="0" presStyleCnt="3">
        <dgm:presLayoutVars>
          <dgm:chMax val="1"/>
          <dgm:chPref val="1"/>
          <dgm:bulletEnabled val="1"/>
        </dgm:presLayoutVars>
      </dgm:prSet>
      <dgm:spPr/>
      <dgm:t>
        <a:bodyPr/>
        <a:lstStyle/>
        <a:p>
          <a:endParaRPr lang="en-US"/>
        </a:p>
      </dgm:t>
    </dgm:pt>
    <dgm:pt modelId="{0871F2CE-E19B-4B1C-8BEC-0CC2D5F6948F}" type="pres">
      <dgm:prSet presAssocID="{3B262991-741A-431F-9B70-0FF7B44DAFA6}" presName="Accent2" presStyleCnt="0"/>
      <dgm:spPr/>
    </dgm:pt>
    <dgm:pt modelId="{B3C1D392-3429-48BC-A28C-FDFA14B99BE1}" type="pres">
      <dgm:prSet presAssocID="{3B262991-741A-431F-9B70-0FF7B44DAFA6}" presName="Accent" presStyleLbl="node1" presStyleIdx="1" presStyleCnt="3"/>
      <dgm:spPr/>
    </dgm:pt>
    <dgm:pt modelId="{28CDAD40-8BEF-4315-9A1F-367B068B4C3F}" type="pres">
      <dgm:prSet presAssocID="{3B262991-741A-431F-9B70-0FF7B44DAFA6}" presName="Parent2" presStyleLbl="revTx" presStyleIdx="1" presStyleCnt="3">
        <dgm:presLayoutVars>
          <dgm:chMax val="1"/>
          <dgm:chPref val="1"/>
          <dgm:bulletEnabled val="1"/>
        </dgm:presLayoutVars>
      </dgm:prSet>
      <dgm:spPr/>
      <dgm:t>
        <a:bodyPr/>
        <a:lstStyle/>
        <a:p>
          <a:endParaRPr lang="en-US"/>
        </a:p>
      </dgm:t>
    </dgm:pt>
    <dgm:pt modelId="{D01FFF9F-EB9F-405E-8697-2666ABD3F922}" type="pres">
      <dgm:prSet presAssocID="{0488EC77-51A2-432D-884D-C50ACBCEE54B}" presName="Accent3" presStyleCnt="0"/>
      <dgm:spPr/>
    </dgm:pt>
    <dgm:pt modelId="{79461A6F-5D7F-4F7F-ACE8-245257432337}" type="pres">
      <dgm:prSet presAssocID="{0488EC77-51A2-432D-884D-C50ACBCEE54B}" presName="Accent" presStyleLbl="node1" presStyleIdx="2" presStyleCnt="3"/>
      <dgm:spPr/>
    </dgm:pt>
    <dgm:pt modelId="{0BC168C5-0BAA-416A-84F0-1E98EBE17CDC}" type="pres">
      <dgm:prSet presAssocID="{0488EC77-51A2-432D-884D-C50ACBCEE54B}" presName="Parent3" presStyleLbl="revTx" presStyleIdx="2" presStyleCnt="3">
        <dgm:presLayoutVars>
          <dgm:chMax val="1"/>
          <dgm:chPref val="1"/>
          <dgm:bulletEnabled val="1"/>
        </dgm:presLayoutVars>
      </dgm:prSet>
      <dgm:spPr/>
      <dgm:t>
        <a:bodyPr/>
        <a:lstStyle/>
        <a:p>
          <a:endParaRPr lang="en-US"/>
        </a:p>
      </dgm:t>
    </dgm:pt>
  </dgm:ptLst>
  <dgm:cxnLst>
    <dgm:cxn modelId="{3CC88663-73BC-4D6E-939B-0520820DC19B}" srcId="{3E870463-1AB1-4650-B793-7CA15004A7D6}" destId="{3B262991-741A-431F-9B70-0FF7B44DAFA6}" srcOrd="1" destOrd="0" parTransId="{0F465F8D-70FD-4776-BDF8-161806E4058A}" sibTransId="{5C6C602A-5273-440C-AE34-9BECFE0C243E}"/>
    <dgm:cxn modelId="{7ED503BF-8D39-4194-8F70-1CB56AD35DA0}" type="presOf" srcId="{3B262991-741A-431F-9B70-0FF7B44DAFA6}" destId="{28CDAD40-8BEF-4315-9A1F-367B068B4C3F}" srcOrd="0" destOrd="0" presId="urn:microsoft.com/office/officeart/2009/layout/CircleArrowProcess"/>
    <dgm:cxn modelId="{40FEEAAA-0A42-4270-953C-B5A4154EDF3B}" type="presOf" srcId="{3E870463-1AB1-4650-B793-7CA15004A7D6}" destId="{B8F0BCCC-5D3E-4F2D-ABFE-F6196D4A7879}" srcOrd="0" destOrd="0" presId="urn:microsoft.com/office/officeart/2009/layout/CircleArrowProcess"/>
    <dgm:cxn modelId="{BA0BDEF6-28A6-429B-B4F9-6EF74B25BACC}" srcId="{3E870463-1AB1-4650-B793-7CA15004A7D6}" destId="{1D78E133-F68D-4B0C-A038-0B1CA4412DD0}" srcOrd="0" destOrd="0" parTransId="{66A1D73B-BBBF-444A-8496-BE0DDD84C5FF}" sibTransId="{62481913-DC12-4B80-846D-52004FC6A07B}"/>
    <dgm:cxn modelId="{D54E6323-F2D7-4C4C-B9DF-0652FB0F0E49}" type="presOf" srcId="{0488EC77-51A2-432D-884D-C50ACBCEE54B}" destId="{0BC168C5-0BAA-416A-84F0-1E98EBE17CDC}" srcOrd="0" destOrd="0" presId="urn:microsoft.com/office/officeart/2009/layout/CircleArrowProcess"/>
    <dgm:cxn modelId="{FEA97F92-D80C-4ADF-90AD-FBD6350FAFF7}" srcId="{3E870463-1AB1-4650-B793-7CA15004A7D6}" destId="{0488EC77-51A2-432D-884D-C50ACBCEE54B}" srcOrd="2" destOrd="0" parTransId="{07E457ED-A8B1-4380-BD8A-1C653FED370D}" sibTransId="{079DF59C-FF27-4C4A-855D-69B6E9FEDACA}"/>
    <dgm:cxn modelId="{5C2A7CD4-9B67-440E-9D18-50305FB74C09}" type="presOf" srcId="{1D78E133-F68D-4B0C-A038-0B1CA4412DD0}" destId="{CFDEA194-E528-40CE-A891-8614ADC3567C}" srcOrd="0" destOrd="0" presId="urn:microsoft.com/office/officeart/2009/layout/CircleArrowProcess"/>
    <dgm:cxn modelId="{13D0A5E9-ECC3-4354-88F3-DE469B67E51C}" type="presParOf" srcId="{B8F0BCCC-5D3E-4F2D-ABFE-F6196D4A7879}" destId="{B56D103F-1940-43BA-AB78-DD4A0514F50F}" srcOrd="0" destOrd="0" presId="urn:microsoft.com/office/officeart/2009/layout/CircleArrowProcess"/>
    <dgm:cxn modelId="{963519B4-28F6-4EEB-8145-8EC885F8B7EC}" type="presParOf" srcId="{B56D103F-1940-43BA-AB78-DD4A0514F50F}" destId="{788B8F74-4DBA-4606-B7A5-8DC0865E9A1F}" srcOrd="0" destOrd="0" presId="urn:microsoft.com/office/officeart/2009/layout/CircleArrowProcess"/>
    <dgm:cxn modelId="{396B64E6-0B26-486A-831B-C6BADDEB1DF0}" type="presParOf" srcId="{B8F0BCCC-5D3E-4F2D-ABFE-F6196D4A7879}" destId="{CFDEA194-E528-40CE-A891-8614ADC3567C}" srcOrd="1" destOrd="0" presId="urn:microsoft.com/office/officeart/2009/layout/CircleArrowProcess"/>
    <dgm:cxn modelId="{B718B1FE-7CE4-4718-95EA-3C2CD4AF89B3}" type="presParOf" srcId="{B8F0BCCC-5D3E-4F2D-ABFE-F6196D4A7879}" destId="{0871F2CE-E19B-4B1C-8BEC-0CC2D5F6948F}" srcOrd="2" destOrd="0" presId="urn:microsoft.com/office/officeart/2009/layout/CircleArrowProcess"/>
    <dgm:cxn modelId="{A93A58F6-EAB2-45FF-BA3D-4317BCF13AD3}" type="presParOf" srcId="{0871F2CE-E19B-4B1C-8BEC-0CC2D5F6948F}" destId="{B3C1D392-3429-48BC-A28C-FDFA14B99BE1}" srcOrd="0" destOrd="0" presId="urn:microsoft.com/office/officeart/2009/layout/CircleArrowProcess"/>
    <dgm:cxn modelId="{449C263B-26AC-45E7-BB05-F56C6B52C060}" type="presParOf" srcId="{B8F0BCCC-5D3E-4F2D-ABFE-F6196D4A7879}" destId="{28CDAD40-8BEF-4315-9A1F-367B068B4C3F}" srcOrd="3" destOrd="0" presId="urn:microsoft.com/office/officeart/2009/layout/CircleArrowProcess"/>
    <dgm:cxn modelId="{A233359F-71B6-4059-9131-09F759ECF27A}" type="presParOf" srcId="{B8F0BCCC-5D3E-4F2D-ABFE-F6196D4A7879}" destId="{D01FFF9F-EB9F-405E-8697-2666ABD3F922}" srcOrd="4" destOrd="0" presId="urn:microsoft.com/office/officeart/2009/layout/CircleArrowProcess"/>
    <dgm:cxn modelId="{FF1F5037-C40D-41D8-B1F5-A1E81B4124C1}" type="presParOf" srcId="{D01FFF9F-EB9F-405E-8697-2666ABD3F922}" destId="{79461A6F-5D7F-4F7F-ACE8-245257432337}" srcOrd="0" destOrd="0" presId="urn:microsoft.com/office/officeart/2009/layout/CircleArrowProcess"/>
    <dgm:cxn modelId="{6EDBCBB1-3516-4226-9ED1-9ACAB32B1964}" type="presParOf" srcId="{B8F0BCCC-5D3E-4F2D-ABFE-F6196D4A7879}" destId="{0BC168C5-0BAA-416A-84F0-1E98EBE17CDC}"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DFB196F-BED2-4235-82B1-9883427334A1}" type="doc">
      <dgm:prSet loTypeId="urn:microsoft.com/office/officeart/2005/8/layout/hList2" loCatId="list" qsTypeId="urn:microsoft.com/office/officeart/2005/8/quickstyle/simple1" qsCatId="simple" csTypeId="urn:microsoft.com/office/officeart/2005/8/colors/accent6_3" csCatId="accent6" phldr="1"/>
      <dgm:spPr/>
      <dgm:t>
        <a:bodyPr/>
        <a:lstStyle/>
        <a:p>
          <a:endParaRPr lang="en-US"/>
        </a:p>
      </dgm:t>
    </dgm:pt>
    <dgm:pt modelId="{54D02484-5A40-4041-B34F-C4402D2263E2}">
      <dgm:prSet phldrT="[Text]"/>
      <dgm:spPr/>
      <dgm:t>
        <a:bodyPr/>
        <a:lstStyle/>
        <a:p>
          <a:r>
            <a:rPr lang="en-US" dirty="0" smtClean="0">
              <a:solidFill>
                <a:schemeClr val="tx1">
                  <a:lumMod val="75000"/>
                  <a:lumOff val="25000"/>
                </a:schemeClr>
              </a:solidFill>
            </a:rPr>
            <a:t>Inundated Vegetation</a:t>
          </a:r>
          <a:endParaRPr lang="en-US" dirty="0">
            <a:solidFill>
              <a:schemeClr val="tx1">
                <a:lumMod val="75000"/>
                <a:lumOff val="25000"/>
              </a:schemeClr>
            </a:solidFill>
          </a:endParaRPr>
        </a:p>
      </dgm:t>
    </dgm:pt>
    <dgm:pt modelId="{09426331-275B-4131-B853-C07D73FED46A}" type="parTrans" cxnId="{8D05E610-A885-4882-96F2-C077137DFD84}">
      <dgm:prSet/>
      <dgm:spPr/>
      <dgm:t>
        <a:bodyPr/>
        <a:lstStyle/>
        <a:p>
          <a:endParaRPr lang="en-US"/>
        </a:p>
      </dgm:t>
    </dgm:pt>
    <dgm:pt modelId="{0D49760C-8803-40A7-8F2E-0A7D73FF169C}" type="sibTrans" cxnId="{8D05E610-A885-4882-96F2-C077137DFD84}">
      <dgm:prSet/>
      <dgm:spPr/>
      <dgm:t>
        <a:bodyPr/>
        <a:lstStyle/>
        <a:p>
          <a:endParaRPr lang="en-US"/>
        </a:p>
      </dgm:t>
    </dgm:pt>
    <dgm:pt modelId="{A35A1A60-5549-4073-A249-10721624C91B}">
      <dgm:prSet phldrT="[Text]"/>
      <dgm:spPr/>
      <dgm:t>
        <a:bodyPr/>
        <a:lstStyle/>
        <a:p>
          <a:r>
            <a:rPr lang="en-US" dirty="0" smtClean="0">
              <a:solidFill>
                <a:schemeClr val="tx1">
                  <a:lumMod val="75000"/>
                  <a:lumOff val="25000"/>
                </a:schemeClr>
              </a:solidFill>
            </a:rPr>
            <a:t>Inundated vegetation is </a:t>
          </a:r>
          <a:r>
            <a:rPr lang="en-US" b="1" dirty="0" smtClean="0">
              <a:solidFill>
                <a:schemeClr val="tx1">
                  <a:lumMod val="75000"/>
                  <a:lumOff val="25000"/>
                </a:schemeClr>
              </a:solidFill>
            </a:rPr>
            <a:t>better identified </a:t>
          </a:r>
          <a:r>
            <a:rPr lang="en-US" dirty="0" smtClean="0">
              <a:solidFill>
                <a:schemeClr val="tx1">
                  <a:lumMod val="75000"/>
                  <a:lumOff val="25000"/>
                </a:schemeClr>
              </a:solidFill>
            </a:rPr>
            <a:t>during the </a:t>
          </a:r>
          <a:r>
            <a:rPr lang="en-US" b="1" dirty="0" smtClean="0">
              <a:solidFill>
                <a:schemeClr val="tx1">
                  <a:lumMod val="75000"/>
                  <a:lumOff val="25000"/>
                </a:schemeClr>
              </a:solidFill>
            </a:rPr>
            <a:t>wet season </a:t>
          </a:r>
          <a:r>
            <a:rPr lang="en-US" dirty="0" smtClean="0">
              <a:solidFill>
                <a:schemeClr val="tx1">
                  <a:lumMod val="75000"/>
                  <a:lumOff val="25000"/>
                </a:schemeClr>
              </a:solidFill>
            </a:rPr>
            <a:t>(winter) due to minimal canopy cover and viewing capability of </a:t>
          </a:r>
          <a:r>
            <a:rPr lang="en-US" b="1" dirty="0" smtClean="0">
              <a:solidFill>
                <a:schemeClr val="tx1">
                  <a:lumMod val="75000"/>
                  <a:lumOff val="25000"/>
                </a:schemeClr>
              </a:solidFill>
            </a:rPr>
            <a:t>Sentinel-1 C-SAR</a:t>
          </a:r>
          <a:endParaRPr lang="en-US" b="1" dirty="0">
            <a:solidFill>
              <a:schemeClr val="tx1">
                <a:lumMod val="75000"/>
                <a:lumOff val="25000"/>
              </a:schemeClr>
            </a:solidFill>
          </a:endParaRPr>
        </a:p>
      </dgm:t>
    </dgm:pt>
    <dgm:pt modelId="{99D1A84F-7EB0-4844-9C4A-C64B26291282}" type="parTrans" cxnId="{739AD145-ED4D-41F4-B83D-76913914B25E}">
      <dgm:prSet/>
      <dgm:spPr/>
      <dgm:t>
        <a:bodyPr/>
        <a:lstStyle/>
        <a:p>
          <a:endParaRPr lang="en-US"/>
        </a:p>
      </dgm:t>
    </dgm:pt>
    <dgm:pt modelId="{564FC614-780D-4A28-80D0-AB035C9881DD}" type="sibTrans" cxnId="{739AD145-ED4D-41F4-B83D-76913914B25E}">
      <dgm:prSet/>
      <dgm:spPr/>
      <dgm:t>
        <a:bodyPr/>
        <a:lstStyle/>
        <a:p>
          <a:endParaRPr lang="en-US"/>
        </a:p>
      </dgm:t>
    </dgm:pt>
    <dgm:pt modelId="{E271359A-6E59-472D-99CB-BB543E7208EE}">
      <dgm:prSet phldrT="[Text]"/>
      <dgm:spPr/>
      <dgm:t>
        <a:bodyPr/>
        <a:lstStyle/>
        <a:p>
          <a:r>
            <a:rPr lang="en-US" dirty="0" smtClean="0">
              <a:solidFill>
                <a:schemeClr val="tx1">
                  <a:lumMod val="75000"/>
                  <a:lumOff val="25000"/>
                </a:schemeClr>
              </a:solidFill>
            </a:rPr>
            <a:t>Vegetation Density</a:t>
          </a:r>
          <a:endParaRPr lang="en-US" dirty="0">
            <a:solidFill>
              <a:schemeClr val="tx1">
                <a:lumMod val="75000"/>
                <a:lumOff val="25000"/>
              </a:schemeClr>
            </a:solidFill>
          </a:endParaRPr>
        </a:p>
      </dgm:t>
    </dgm:pt>
    <dgm:pt modelId="{B04686C7-0521-4012-AE89-377E3F2CAF42}" type="parTrans" cxnId="{CA6E2AFF-9E56-4F81-9CCC-192D87C52B91}">
      <dgm:prSet/>
      <dgm:spPr/>
      <dgm:t>
        <a:bodyPr/>
        <a:lstStyle/>
        <a:p>
          <a:endParaRPr lang="en-US"/>
        </a:p>
      </dgm:t>
    </dgm:pt>
    <dgm:pt modelId="{66BA171C-BE1A-4FD8-9DEC-A33B1FC78AE2}" type="sibTrans" cxnId="{CA6E2AFF-9E56-4F81-9CCC-192D87C52B91}">
      <dgm:prSet/>
      <dgm:spPr/>
      <dgm:t>
        <a:bodyPr/>
        <a:lstStyle/>
        <a:p>
          <a:endParaRPr lang="en-US"/>
        </a:p>
      </dgm:t>
    </dgm:pt>
    <dgm:pt modelId="{7F6CCAE6-8474-40E2-B848-428DB13F171D}">
      <dgm:prSet phldrT="[Text]"/>
      <dgm:spPr/>
      <dgm:t>
        <a:bodyPr/>
        <a:lstStyle/>
        <a:p>
          <a:r>
            <a:rPr lang="en-US" dirty="0" smtClean="0">
              <a:solidFill>
                <a:schemeClr val="tx1">
                  <a:lumMod val="75000"/>
                  <a:lumOff val="25000"/>
                </a:schemeClr>
              </a:solidFill>
            </a:rPr>
            <a:t>The Enhanced Vegetation Index can </a:t>
          </a:r>
          <a:r>
            <a:rPr lang="en-US" b="1" dirty="0" smtClean="0">
              <a:solidFill>
                <a:schemeClr val="tx1">
                  <a:lumMod val="75000"/>
                  <a:lumOff val="25000"/>
                </a:schemeClr>
              </a:solidFill>
            </a:rPr>
            <a:t>successfully analyze </a:t>
          </a:r>
          <a:r>
            <a:rPr lang="en-US" dirty="0" smtClean="0">
              <a:solidFill>
                <a:schemeClr val="tx1">
                  <a:lumMod val="75000"/>
                  <a:lumOff val="25000"/>
                </a:schemeClr>
              </a:solidFill>
            </a:rPr>
            <a:t>southern pine vegetation during the </a:t>
          </a:r>
          <a:r>
            <a:rPr lang="en-US" b="1" dirty="0" smtClean="0">
              <a:solidFill>
                <a:schemeClr val="tx1">
                  <a:lumMod val="75000"/>
                  <a:lumOff val="25000"/>
                </a:schemeClr>
              </a:solidFill>
            </a:rPr>
            <a:t>leaf-off season </a:t>
          </a:r>
          <a:r>
            <a:rPr lang="en-US" dirty="0" smtClean="0">
              <a:solidFill>
                <a:schemeClr val="tx1">
                  <a:lumMod val="75000"/>
                  <a:lumOff val="25000"/>
                </a:schemeClr>
              </a:solidFill>
            </a:rPr>
            <a:t>in Conecuh National Forest </a:t>
          </a:r>
          <a:endParaRPr lang="en-US" dirty="0">
            <a:solidFill>
              <a:schemeClr val="tx1">
                <a:lumMod val="75000"/>
                <a:lumOff val="25000"/>
              </a:schemeClr>
            </a:solidFill>
          </a:endParaRPr>
        </a:p>
      </dgm:t>
    </dgm:pt>
    <dgm:pt modelId="{315453BC-5A44-4F5B-B9B6-53F42DABDEDC}" type="parTrans" cxnId="{E44C3202-3F16-46A7-A77C-B981601D9A2C}">
      <dgm:prSet/>
      <dgm:spPr/>
      <dgm:t>
        <a:bodyPr/>
        <a:lstStyle/>
        <a:p>
          <a:endParaRPr lang="en-US"/>
        </a:p>
      </dgm:t>
    </dgm:pt>
    <dgm:pt modelId="{1ACA56C7-4276-4065-BE82-B8AD9ADEC6EA}" type="sibTrans" cxnId="{E44C3202-3F16-46A7-A77C-B981601D9A2C}">
      <dgm:prSet/>
      <dgm:spPr/>
      <dgm:t>
        <a:bodyPr/>
        <a:lstStyle/>
        <a:p>
          <a:endParaRPr lang="en-US"/>
        </a:p>
      </dgm:t>
    </dgm:pt>
    <dgm:pt modelId="{270D7BA3-D3A0-4B54-B355-9BA80E67B684}">
      <dgm:prSet phldrT="[Text]"/>
      <dgm:spPr/>
      <dgm:t>
        <a:bodyPr/>
        <a:lstStyle/>
        <a:p>
          <a:r>
            <a:rPr lang="en-US" dirty="0" smtClean="0">
              <a:solidFill>
                <a:schemeClr val="tx1">
                  <a:lumMod val="75000"/>
                  <a:lumOff val="25000"/>
                </a:schemeClr>
              </a:solidFill>
            </a:rPr>
            <a:t>Breeding Ponds</a:t>
          </a:r>
          <a:endParaRPr lang="en-US" dirty="0">
            <a:solidFill>
              <a:schemeClr val="tx1">
                <a:lumMod val="75000"/>
                <a:lumOff val="25000"/>
              </a:schemeClr>
            </a:solidFill>
          </a:endParaRPr>
        </a:p>
      </dgm:t>
    </dgm:pt>
    <dgm:pt modelId="{9B54A1C2-AEC8-4BF0-822A-C9E68DCD7CE5}" type="parTrans" cxnId="{0E5FAE85-0945-4C30-8C16-FF1AC3885ED7}">
      <dgm:prSet/>
      <dgm:spPr/>
      <dgm:t>
        <a:bodyPr/>
        <a:lstStyle/>
        <a:p>
          <a:endParaRPr lang="en-US"/>
        </a:p>
      </dgm:t>
    </dgm:pt>
    <dgm:pt modelId="{FD0FF514-AD8D-4AEF-A0B1-DA028B096B8D}" type="sibTrans" cxnId="{0E5FAE85-0945-4C30-8C16-FF1AC3885ED7}">
      <dgm:prSet/>
      <dgm:spPr/>
      <dgm:t>
        <a:bodyPr/>
        <a:lstStyle/>
        <a:p>
          <a:endParaRPr lang="en-US"/>
        </a:p>
      </dgm:t>
    </dgm:pt>
    <dgm:pt modelId="{42378025-FE34-4453-9816-29FF0A83E8F9}">
      <dgm:prSet phldrT="[Text]"/>
      <dgm:spPr/>
      <dgm:t>
        <a:bodyPr/>
        <a:lstStyle/>
        <a:p>
          <a:r>
            <a:rPr lang="en-US" dirty="0" smtClean="0">
              <a:solidFill>
                <a:schemeClr val="tx1">
                  <a:lumMod val="75000"/>
                  <a:lumOff val="25000"/>
                </a:schemeClr>
              </a:solidFill>
            </a:rPr>
            <a:t>Breeding ponds can be </a:t>
          </a:r>
          <a:r>
            <a:rPr lang="en-US" b="1" dirty="0" smtClean="0">
              <a:solidFill>
                <a:schemeClr val="tx1">
                  <a:lumMod val="75000"/>
                  <a:lumOff val="25000"/>
                </a:schemeClr>
              </a:solidFill>
            </a:rPr>
            <a:t>better identified </a:t>
          </a:r>
          <a:r>
            <a:rPr lang="en-US" dirty="0" smtClean="0">
              <a:solidFill>
                <a:schemeClr val="tx1">
                  <a:lumMod val="75000"/>
                  <a:lumOff val="25000"/>
                </a:schemeClr>
              </a:solidFill>
            </a:rPr>
            <a:t>when using</a:t>
          </a:r>
          <a:r>
            <a:rPr lang="en-US" b="1" dirty="0" smtClean="0">
              <a:solidFill>
                <a:schemeClr val="tx1">
                  <a:lumMod val="75000"/>
                  <a:lumOff val="25000"/>
                </a:schemeClr>
              </a:solidFill>
            </a:rPr>
            <a:t> </a:t>
          </a:r>
          <a:r>
            <a:rPr lang="en-US" b="1" i="1" dirty="0" smtClean="0">
              <a:solidFill>
                <a:schemeClr val="tx1">
                  <a:lumMod val="75000"/>
                  <a:lumOff val="25000"/>
                </a:schemeClr>
              </a:solidFill>
            </a:rPr>
            <a:t>in-situ</a:t>
          </a:r>
          <a:r>
            <a:rPr lang="en-US" b="1" dirty="0" smtClean="0">
              <a:solidFill>
                <a:schemeClr val="tx1">
                  <a:lumMod val="75000"/>
                  <a:lumOff val="25000"/>
                </a:schemeClr>
              </a:solidFill>
            </a:rPr>
            <a:t> </a:t>
          </a:r>
          <a:r>
            <a:rPr lang="en-US" dirty="0" smtClean="0">
              <a:solidFill>
                <a:schemeClr val="tx1">
                  <a:lumMod val="75000"/>
                  <a:lumOff val="25000"/>
                </a:schemeClr>
              </a:solidFill>
            </a:rPr>
            <a:t>data for validation combined with imagery</a:t>
          </a:r>
          <a:endParaRPr lang="en-US" dirty="0">
            <a:solidFill>
              <a:schemeClr val="tx1">
                <a:lumMod val="75000"/>
                <a:lumOff val="25000"/>
              </a:schemeClr>
            </a:solidFill>
          </a:endParaRPr>
        </a:p>
      </dgm:t>
    </dgm:pt>
    <dgm:pt modelId="{991E6B37-8384-4C2D-9DD8-7F393044EC42}" type="parTrans" cxnId="{984C1AA2-A850-4481-B593-8F093B94B46E}">
      <dgm:prSet/>
      <dgm:spPr/>
      <dgm:t>
        <a:bodyPr/>
        <a:lstStyle/>
        <a:p>
          <a:endParaRPr lang="en-US"/>
        </a:p>
      </dgm:t>
    </dgm:pt>
    <dgm:pt modelId="{91B34D4E-6CE1-4BC8-8A8C-69DD383D4B8D}" type="sibTrans" cxnId="{984C1AA2-A850-4481-B593-8F093B94B46E}">
      <dgm:prSet/>
      <dgm:spPr/>
      <dgm:t>
        <a:bodyPr/>
        <a:lstStyle/>
        <a:p>
          <a:endParaRPr lang="en-US"/>
        </a:p>
      </dgm:t>
    </dgm:pt>
    <dgm:pt modelId="{9B8176AB-AEAC-46C8-A9C1-C031A2D1AC05}">
      <dgm:prSet phldrT="[Text]"/>
      <dgm:spPr/>
      <dgm:t>
        <a:bodyPr/>
        <a:lstStyle/>
        <a:p>
          <a:r>
            <a:rPr lang="en-US" dirty="0" smtClean="0">
              <a:solidFill>
                <a:schemeClr val="tx1">
                  <a:lumMod val="75000"/>
                  <a:lumOff val="25000"/>
                </a:schemeClr>
              </a:solidFill>
            </a:rPr>
            <a:t>Difficult due to the </a:t>
          </a:r>
          <a:r>
            <a:rPr lang="en-US" b="1" dirty="0" smtClean="0">
              <a:solidFill>
                <a:schemeClr val="tx1">
                  <a:lumMod val="75000"/>
                  <a:lumOff val="25000"/>
                </a:schemeClr>
              </a:solidFill>
            </a:rPr>
            <a:t>small size </a:t>
          </a:r>
          <a:r>
            <a:rPr lang="en-US" dirty="0" smtClean="0">
              <a:solidFill>
                <a:schemeClr val="tx1">
                  <a:lumMod val="75000"/>
                  <a:lumOff val="25000"/>
                </a:schemeClr>
              </a:solidFill>
            </a:rPr>
            <a:t>of the ponds and </a:t>
          </a:r>
          <a:r>
            <a:rPr lang="en-US" b="1" dirty="0" smtClean="0">
              <a:solidFill>
                <a:schemeClr val="tx1">
                  <a:lumMod val="75000"/>
                  <a:lumOff val="25000"/>
                </a:schemeClr>
              </a:solidFill>
            </a:rPr>
            <a:t>imagery resolution </a:t>
          </a:r>
          <a:endParaRPr lang="en-US" b="1" dirty="0">
            <a:solidFill>
              <a:schemeClr val="tx1">
                <a:lumMod val="75000"/>
                <a:lumOff val="25000"/>
              </a:schemeClr>
            </a:solidFill>
          </a:endParaRPr>
        </a:p>
      </dgm:t>
    </dgm:pt>
    <dgm:pt modelId="{4E0E6D2A-FAC0-4AF4-99D0-E9FA0498BC04}" type="parTrans" cxnId="{0AB1F226-B5B0-4013-AC24-F605D951DC1B}">
      <dgm:prSet/>
      <dgm:spPr/>
      <dgm:t>
        <a:bodyPr/>
        <a:lstStyle/>
        <a:p>
          <a:endParaRPr lang="en-US"/>
        </a:p>
      </dgm:t>
    </dgm:pt>
    <dgm:pt modelId="{FF4C508F-C32B-4292-A697-F27C1ACD75A9}" type="sibTrans" cxnId="{0AB1F226-B5B0-4013-AC24-F605D951DC1B}">
      <dgm:prSet/>
      <dgm:spPr/>
      <dgm:t>
        <a:bodyPr/>
        <a:lstStyle/>
        <a:p>
          <a:endParaRPr lang="en-US"/>
        </a:p>
      </dgm:t>
    </dgm:pt>
    <dgm:pt modelId="{687FB957-063E-4689-8967-21CC6CA52C86}" type="pres">
      <dgm:prSet presAssocID="{9DFB196F-BED2-4235-82B1-9883427334A1}" presName="linearFlow" presStyleCnt="0">
        <dgm:presLayoutVars>
          <dgm:dir/>
          <dgm:animLvl val="lvl"/>
          <dgm:resizeHandles/>
        </dgm:presLayoutVars>
      </dgm:prSet>
      <dgm:spPr/>
      <dgm:t>
        <a:bodyPr/>
        <a:lstStyle/>
        <a:p>
          <a:endParaRPr lang="en-US"/>
        </a:p>
      </dgm:t>
    </dgm:pt>
    <dgm:pt modelId="{7C6FC140-3CDE-4166-BDCB-9F1FD644C224}" type="pres">
      <dgm:prSet presAssocID="{54D02484-5A40-4041-B34F-C4402D2263E2}" presName="compositeNode" presStyleCnt="0">
        <dgm:presLayoutVars>
          <dgm:bulletEnabled val="1"/>
        </dgm:presLayoutVars>
      </dgm:prSet>
      <dgm:spPr/>
    </dgm:pt>
    <dgm:pt modelId="{E7ABD59A-ECF9-4362-BA34-136E01E2AB70}" type="pres">
      <dgm:prSet presAssocID="{54D02484-5A40-4041-B34F-C4402D2263E2}" presName="image" presStyleLbl="fgImgPlace1" presStyleIdx="0" presStyleCnt="3" custScaleX="117767" custScaleY="11617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dgm:spPr>
      <dgm:t>
        <a:bodyPr/>
        <a:lstStyle/>
        <a:p>
          <a:endParaRPr lang="en-US"/>
        </a:p>
      </dgm:t>
    </dgm:pt>
    <dgm:pt modelId="{B36EBDA6-FCE9-438E-A3E1-87555F7B0B6F}" type="pres">
      <dgm:prSet presAssocID="{54D02484-5A40-4041-B34F-C4402D2263E2}" presName="childNode" presStyleLbl="node1" presStyleIdx="0" presStyleCnt="3">
        <dgm:presLayoutVars>
          <dgm:bulletEnabled val="1"/>
        </dgm:presLayoutVars>
      </dgm:prSet>
      <dgm:spPr/>
      <dgm:t>
        <a:bodyPr/>
        <a:lstStyle/>
        <a:p>
          <a:endParaRPr lang="en-US"/>
        </a:p>
      </dgm:t>
    </dgm:pt>
    <dgm:pt modelId="{7D323723-2665-4E57-AF3D-E55D308D7B65}" type="pres">
      <dgm:prSet presAssocID="{54D02484-5A40-4041-B34F-C4402D2263E2}" presName="parentNode" presStyleLbl="revTx" presStyleIdx="0" presStyleCnt="3">
        <dgm:presLayoutVars>
          <dgm:chMax val="0"/>
          <dgm:bulletEnabled val="1"/>
        </dgm:presLayoutVars>
      </dgm:prSet>
      <dgm:spPr/>
      <dgm:t>
        <a:bodyPr/>
        <a:lstStyle/>
        <a:p>
          <a:endParaRPr lang="en-US"/>
        </a:p>
      </dgm:t>
    </dgm:pt>
    <dgm:pt modelId="{6508DAD5-594C-473A-9AAD-C0E9442B588A}" type="pres">
      <dgm:prSet presAssocID="{0D49760C-8803-40A7-8F2E-0A7D73FF169C}" presName="sibTrans" presStyleCnt="0"/>
      <dgm:spPr/>
    </dgm:pt>
    <dgm:pt modelId="{80B09245-647F-4EAE-BC9E-EC74B6120EFA}" type="pres">
      <dgm:prSet presAssocID="{E271359A-6E59-472D-99CB-BB543E7208EE}" presName="compositeNode" presStyleCnt="0">
        <dgm:presLayoutVars>
          <dgm:bulletEnabled val="1"/>
        </dgm:presLayoutVars>
      </dgm:prSet>
      <dgm:spPr/>
    </dgm:pt>
    <dgm:pt modelId="{A5B72A44-2806-4E4E-975C-E688147710DD}" type="pres">
      <dgm:prSet presAssocID="{E271359A-6E59-472D-99CB-BB543E7208EE}" presName="image" presStyleLbl="fgImgPlace1" presStyleIdx="1" presStyleCnt="3" custScaleX="122691" custScaleY="11658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8000" b="-18000"/>
          </a:stretch>
        </a:blipFill>
      </dgm:spPr>
      <dgm:t>
        <a:bodyPr/>
        <a:lstStyle/>
        <a:p>
          <a:endParaRPr lang="en-US"/>
        </a:p>
      </dgm:t>
    </dgm:pt>
    <dgm:pt modelId="{9C854EEC-50E7-442C-855D-F538A96EF90D}" type="pres">
      <dgm:prSet presAssocID="{E271359A-6E59-472D-99CB-BB543E7208EE}" presName="childNode" presStyleLbl="node1" presStyleIdx="1" presStyleCnt="3">
        <dgm:presLayoutVars>
          <dgm:bulletEnabled val="1"/>
        </dgm:presLayoutVars>
      </dgm:prSet>
      <dgm:spPr/>
      <dgm:t>
        <a:bodyPr/>
        <a:lstStyle/>
        <a:p>
          <a:endParaRPr lang="en-US"/>
        </a:p>
      </dgm:t>
    </dgm:pt>
    <dgm:pt modelId="{F51A83A3-BC6A-479B-91FD-C4B6CED0CDBF}" type="pres">
      <dgm:prSet presAssocID="{E271359A-6E59-472D-99CB-BB543E7208EE}" presName="parentNode" presStyleLbl="revTx" presStyleIdx="1" presStyleCnt="3">
        <dgm:presLayoutVars>
          <dgm:chMax val="0"/>
          <dgm:bulletEnabled val="1"/>
        </dgm:presLayoutVars>
      </dgm:prSet>
      <dgm:spPr/>
      <dgm:t>
        <a:bodyPr/>
        <a:lstStyle/>
        <a:p>
          <a:endParaRPr lang="en-US"/>
        </a:p>
      </dgm:t>
    </dgm:pt>
    <dgm:pt modelId="{1BCADD33-712D-4CC4-91DE-B217EEFF153A}" type="pres">
      <dgm:prSet presAssocID="{66BA171C-BE1A-4FD8-9DEC-A33B1FC78AE2}" presName="sibTrans" presStyleCnt="0"/>
      <dgm:spPr/>
    </dgm:pt>
    <dgm:pt modelId="{29E7DEDD-0286-4B1D-87FA-3630469D0738}" type="pres">
      <dgm:prSet presAssocID="{270D7BA3-D3A0-4B54-B355-9BA80E67B684}" presName="compositeNode" presStyleCnt="0">
        <dgm:presLayoutVars>
          <dgm:bulletEnabled val="1"/>
        </dgm:presLayoutVars>
      </dgm:prSet>
      <dgm:spPr/>
    </dgm:pt>
    <dgm:pt modelId="{DED095CC-E3CA-4951-A900-BEBD4A175A90}" type="pres">
      <dgm:prSet presAssocID="{270D7BA3-D3A0-4B54-B355-9BA80E67B684}" presName="image" presStyleLbl="fgImgPlace1" presStyleIdx="2" presStyleCnt="3" custScaleX="111236" custScaleY="11372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3000" b="-13000"/>
          </a:stretch>
        </a:blipFill>
      </dgm:spPr>
      <dgm:t>
        <a:bodyPr/>
        <a:lstStyle/>
        <a:p>
          <a:endParaRPr lang="en-US"/>
        </a:p>
      </dgm:t>
    </dgm:pt>
    <dgm:pt modelId="{44248C78-8DE5-4A25-9EC8-9C76D91952C3}" type="pres">
      <dgm:prSet presAssocID="{270D7BA3-D3A0-4B54-B355-9BA80E67B684}" presName="childNode" presStyleLbl="node1" presStyleIdx="2" presStyleCnt="3" custScaleX="102225">
        <dgm:presLayoutVars>
          <dgm:bulletEnabled val="1"/>
        </dgm:presLayoutVars>
      </dgm:prSet>
      <dgm:spPr/>
      <dgm:t>
        <a:bodyPr/>
        <a:lstStyle/>
        <a:p>
          <a:endParaRPr lang="en-US"/>
        </a:p>
      </dgm:t>
    </dgm:pt>
    <dgm:pt modelId="{6E71DB38-35E2-4F99-BB30-2348D47755BC}" type="pres">
      <dgm:prSet presAssocID="{270D7BA3-D3A0-4B54-B355-9BA80E67B684}" presName="parentNode" presStyleLbl="revTx" presStyleIdx="2" presStyleCnt="3">
        <dgm:presLayoutVars>
          <dgm:chMax val="0"/>
          <dgm:bulletEnabled val="1"/>
        </dgm:presLayoutVars>
      </dgm:prSet>
      <dgm:spPr/>
      <dgm:t>
        <a:bodyPr/>
        <a:lstStyle/>
        <a:p>
          <a:endParaRPr lang="en-US"/>
        </a:p>
      </dgm:t>
    </dgm:pt>
  </dgm:ptLst>
  <dgm:cxnLst>
    <dgm:cxn modelId="{269B253B-FD93-4BF2-B892-8322D1B2DF0F}" type="presOf" srcId="{270D7BA3-D3A0-4B54-B355-9BA80E67B684}" destId="{6E71DB38-35E2-4F99-BB30-2348D47755BC}" srcOrd="0" destOrd="0" presId="urn:microsoft.com/office/officeart/2005/8/layout/hList2"/>
    <dgm:cxn modelId="{5CFD1B2D-5A82-4E28-BE95-96B3611C6C33}" type="presOf" srcId="{54D02484-5A40-4041-B34F-C4402D2263E2}" destId="{7D323723-2665-4E57-AF3D-E55D308D7B65}" srcOrd="0" destOrd="0" presId="urn:microsoft.com/office/officeart/2005/8/layout/hList2"/>
    <dgm:cxn modelId="{0AB1F226-B5B0-4013-AC24-F605D951DC1B}" srcId="{270D7BA3-D3A0-4B54-B355-9BA80E67B684}" destId="{9B8176AB-AEAC-46C8-A9C1-C031A2D1AC05}" srcOrd="1" destOrd="0" parTransId="{4E0E6D2A-FAC0-4AF4-99D0-E9FA0498BC04}" sibTransId="{FF4C508F-C32B-4292-A697-F27C1ACD75A9}"/>
    <dgm:cxn modelId="{0E5FAE85-0945-4C30-8C16-FF1AC3885ED7}" srcId="{9DFB196F-BED2-4235-82B1-9883427334A1}" destId="{270D7BA3-D3A0-4B54-B355-9BA80E67B684}" srcOrd="2" destOrd="0" parTransId="{9B54A1C2-AEC8-4BF0-822A-C9E68DCD7CE5}" sibTransId="{FD0FF514-AD8D-4AEF-A0B1-DA028B096B8D}"/>
    <dgm:cxn modelId="{881EB5E2-EB87-44F4-8436-CBFA968FE90B}" type="presOf" srcId="{A35A1A60-5549-4073-A249-10721624C91B}" destId="{B36EBDA6-FCE9-438E-A3E1-87555F7B0B6F}" srcOrd="0" destOrd="0" presId="urn:microsoft.com/office/officeart/2005/8/layout/hList2"/>
    <dgm:cxn modelId="{984C1AA2-A850-4481-B593-8F093B94B46E}" srcId="{270D7BA3-D3A0-4B54-B355-9BA80E67B684}" destId="{42378025-FE34-4453-9816-29FF0A83E8F9}" srcOrd="0" destOrd="0" parTransId="{991E6B37-8384-4C2D-9DD8-7F393044EC42}" sibTransId="{91B34D4E-6CE1-4BC8-8A8C-69DD383D4B8D}"/>
    <dgm:cxn modelId="{E44C3202-3F16-46A7-A77C-B981601D9A2C}" srcId="{E271359A-6E59-472D-99CB-BB543E7208EE}" destId="{7F6CCAE6-8474-40E2-B848-428DB13F171D}" srcOrd="0" destOrd="0" parTransId="{315453BC-5A44-4F5B-B9B6-53F42DABDEDC}" sibTransId="{1ACA56C7-4276-4065-BE82-B8AD9ADEC6EA}"/>
    <dgm:cxn modelId="{66CC94E7-EEED-4AA2-8958-DB8ADDE424C4}" type="presOf" srcId="{9DFB196F-BED2-4235-82B1-9883427334A1}" destId="{687FB957-063E-4689-8967-21CC6CA52C86}" srcOrd="0" destOrd="0" presId="urn:microsoft.com/office/officeart/2005/8/layout/hList2"/>
    <dgm:cxn modelId="{25D42A73-0A13-45AB-82B2-8E00CD927EA7}" type="presOf" srcId="{7F6CCAE6-8474-40E2-B848-428DB13F171D}" destId="{9C854EEC-50E7-442C-855D-F538A96EF90D}" srcOrd="0" destOrd="0" presId="urn:microsoft.com/office/officeart/2005/8/layout/hList2"/>
    <dgm:cxn modelId="{04FDAD7B-ECD7-4BEB-918D-20F812CFE427}" type="presOf" srcId="{E271359A-6E59-472D-99CB-BB543E7208EE}" destId="{F51A83A3-BC6A-479B-91FD-C4B6CED0CDBF}" srcOrd="0" destOrd="0" presId="urn:microsoft.com/office/officeart/2005/8/layout/hList2"/>
    <dgm:cxn modelId="{CA6E2AFF-9E56-4F81-9CCC-192D87C52B91}" srcId="{9DFB196F-BED2-4235-82B1-9883427334A1}" destId="{E271359A-6E59-472D-99CB-BB543E7208EE}" srcOrd="1" destOrd="0" parTransId="{B04686C7-0521-4012-AE89-377E3F2CAF42}" sibTransId="{66BA171C-BE1A-4FD8-9DEC-A33B1FC78AE2}"/>
    <dgm:cxn modelId="{F74EF576-A69A-4225-BC68-FF2B87EAD38B}" type="presOf" srcId="{42378025-FE34-4453-9816-29FF0A83E8F9}" destId="{44248C78-8DE5-4A25-9EC8-9C76D91952C3}" srcOrd="0" destOrd="0" presId="urn:microsoft.com/office/officeart/2005/8/layout/hList2"/>
    <dgm:cxn modelId="{304EBBB0-46CA-4C7C-A75C-ECFF62CE09A8}" type="presOf" srcId="{9B8176AB-AEAC-46C8-A9C1-C031A2D1AC05}" destId="{44248C78-8DE5-4A25-9EC8-9C76D91952C3}" srcOrd="0" destOrd="1" presId="urn:microsoft.com/office/officeart/2005/8/layout/hList2"/>
    <dgm:cxn modelId="{739AD145-ED4D-41F4-B83D-76913914B25E}" srcId="{54D02484-5A40-4041-B34F-C4402D2263E2}" destId="{A35A1A60-5549-4073-A249-10721624C91B}" srcOrd="0" destOrd="0" parTransId="{99D1A84F-7EB0-4844-9C4A-C64B26291282}" sibTransId="{564FC614-780D-4A28-80D0-AB035C9881DD}"/>
    <dgm:cxn modelId="{8D05E610-A885-4882-96F2-C077137DFD84}" srcId="{9DFB196F-BED2-4235-82B1-9883427334A1}" destId="{54D02484-5A40-4041-B34F-C4402D2263E2}" srcOrd="0" destOrd="0" parTransId="{09426331-275B-4131-B853-C07D73FED46A}" sibTransId="{0D49760C-8803-40A7-8F2E-0A7D73FF169C}"/>
    <dgm:cxn modelId="{E8C3039F-B6FE-4E69-9F59-60CDF745487D}" type="presParOf" srcId="{687FB957-063E-4689-8967-21CC6CA52C86}" destId="{7C6FC140-3CDE-4166-BDCB-9F1FD644C224}" srcOrd="0" destOrd="0" presId="urn:microsoft.com/office/officeart/2005/8/layout/hList2"/>
    <dgm:cxn modelId="{84744ECE-7B0E-4003-A603-2441127E2E92}" type="presParOf" srcId="{7C6FC140-3CDE-4166-BDCB-9F1FD644C224}" destId="{E7ABD59A-ECF9-4362-BA34-136E01E2AB70}" srcOrd="0" destOrd="0" presId="urn:microsoft.com/office/officeart/2005/8/layout/hList2"/>
    <dgm:cxn modelId="{FA1BAE35-2057-4E75-8579-9F2C8DA257B2}" type="presParOf" srcId="{7C6FC140-3CDE-4166-BDCB-9F1FD644C224}" destId="{B36EBDA6-FCE9-438E-A3E1-87555F7B0B6F}" srcOrd="1" destOrd="0" presId="urn:microsoft.com/office/officeart/2005/8/layout/hList2"/>
    <dgm:cxn modelId="{D88519F2-C68F-4BAA-B7BE-660957C6B17A}" type="presParOf" srcId="{7C6FC140-3CDE-4166-BDCB-9F1FD644C224}" destId="{7D323723-2665-4E57-AF3D-E55D308D7B65}" srcOrd="2" destOrd="0" presId="urn:microsoft.com/office/officeart/2005/8/layout/hList2"/>
    <dgm:cxn modelId="{768F4714-C420-41CD-8543-7C7F3EF45157}" type="presParOf" srcId="{687FB957-063E-4689-8967-21CC6CA52C86}" destId="{6508DAD5-594C-473A-9AAD-C0E9442B588A}" srcOrd="1" destOrd="0" presId="urn:microsoft.com/office/officeart/2005/8/layout/hList2"/>
    <dgm:cxn modelId="{0BF92EA5-9B40-473F-A435-18FBFB87B2C3}" type="presParOf" srcId="{687FB957-063E-4689-8967-21CC6CA52C86}" destId="{80B09245-647F-4EAE-BC9E-EC74B6120EFA}" srcOrd="2" destOrd="0" presId="urn:microsoft.com/office/officeart/2005/8/layout/hList2"/>
    <dgm:cxn modelId="{DF1157BF-30EB-4167-A420-D128B4002C3C}" type="presParOf" srcId="{80B09245-647F-4EAE-BC9E-EC74B6120EFA}" destId="{A5B72A44-2806-4E4E-975C-E688147710DD}" srcOrd="0" destOrd="0" presId="urn:microsoft.com/office/officeart/2005/8/layout/hList2"/>
    <dgm:cxn modelId="{FC7EA20C-D1AD-4F79-BB02-2B09020E91FB}" type="presParOf" srcId="{80B09245-647F-4EAE-BC9E-EC74B6120EFA}" destId="{9C854EEC-50E7-442C-855D-F538A96EF90D}" srcOrd="1" destOrd="0" presId="urn:microsoft.com/office/officeart/2005/8/layout/hList2"/>
    <dgm:cxn modelId="{833CCACC-2BB0-483B-80B4-D8763C0EA320}" type="presParOf" srcId="{80B09245-647F-4EAE-BC9E-EC74B6120EFA}" destId="{F51A83A3-BC6A-479B-91FD-C4B6CED0CDBF}" srcOrd="2" destOrd="0" presId="urn:microsoft.com/office/officeart/2005/8/layout/hList2"/>
    <dgm:cxn modelId="{1F9CF6A8-5539-415B-BF08-78CD754E93FB}" type="presParOf" srcId="{687FB957-063E-4689-8967-21CC6CA52C86}" destId="{1BCADD33-712D-4CC4-91DE-B217EEFF153A}" srcOrd="3" destOrd="0" presId="urn:microsoft.com/office/officeart/2005/8/layout/hList2"/>
    <dgm:cxn modelId="{E0452B93-782B-4A8F-B54D-97F13360C510}" type="presParOf" srcId="{687FB957-063E-4689-8967-21CC6CA52C86}" destId="{29E7DEDD-0286-4B1D-87FA-3630469D0738}" srcOrd="4" destOrd="0" presId="urn:microsoft.com/office/officeart/2005/8/layout/hList2"/>
    <dgm:cxn modelId="{84567D80-C06F-4565-A5BE-791C1C16B54F}" type="presParOf" srcId="{29E7DEDD-0286-4B1D-87FA-3630469D0738}" destId="{DED095CC-E3CA-4951-A900-BEBD4A175A90}" srcOrd="0" destOrd="0" presId="urn:microsoft.com/office/officeart/2005/8/layout/hList2"/>
    <dgm:cxn modelId="{C6E66423-7366-4F19-A841-E661B038E3F4}" type="presParOf" srcId="{29E7DEDD-0286-4B1D-87FA-3630469D0738}" destId="{44248C78-8DE5-4A25-9EC8-9C76D91952C3}" srcOrd="1" destOrd="0" presId="urn:microsoft.com/office/officeart/2005/8/layout/hList2"/>
    <dgm:cxn modelId="{B479A5EF-B483-4814-B048-4CE816D11214}" type="presParOf" srcId="{29E7DEDD-0286-4B1D-87FA-3630469D0738}" destId="{6E71DB38-35E2-4F99-BB30-2348D47755BC}"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B8F74-4DBA-4606-B7A5-8DC0865E9A1F}">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DEA194-E528-40CE-A891-8614ADC3567C}">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tx1">
                  <a:lumMod val="75000"/>
                  <a:lumOff val="25000"/>
                </a:schemeClr>
              </a:solidFill>
            </a:rPr>
            <a:t>Gauge</a:t>
          </a:r>
          <a:endParaRPr lang="en-US" sz="2200" b="1" kern="1200" dirty="0">
            <a:solidFill>
              <a:schemeClr val="tx1">
                <a:lumMod val="75000"/>
                <a:lumOff val="25000"/>
              </a:schemeClr>
            </a:solidFill>
          </a:endParaRPr>
        </a:p>
      </dsp:txBody>
      <dsp:txXfrm>
        <a:off x="3698614" y="941764"/>
        <a:ext cx="1449298" cy="724475"/>
      </dsp:txXfrm>
    </dsp:sp>
    <dsp:sp modelId="{B3C1D392-3429-48BC-A28C-FDFA14B99BE1}">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CDAD40-8BEF-4315-9A1F-367B068B4C3F}">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tx1">
                  <a:lumMod val="75000"/>
                  <a:lumOff val="25000"/>
                </a:schemeClr>
              </a:solidFill>
            </a:rPr>
            <a:t>Predict</a:t>
          </a:r>
          <a:endParaRPr lang="en-US" sz="2200" b="1" kern="1200" dirty="0">
            <a:solidFill>
              <a:schemeClr val="tx1">
                <a:lumMod val="75000"/>
                <a:lumOff val="25000"/>
              </a:schemeClr>
            </a:solidFill>
          </a:endParaRPr>
        </a:p>
      </dsp:txBody>
      <dsp:txXfrm>
        <a:off x="2977148" y="2449237"/>
        <a:ext cx="1449298" cy="724475"/>
      </dsp:txXfrm>
    </dsp:sp>
    <dsp:sp modelId="{79461A6F-5D7F-4F7F-ACE8-245257432337}">
      <dsp:nvSpPr>
        <dsp:cNvPr id="0" name=""/>
        <dsp:cNvSpPr/>
      </dsp:nvSpPr>
      <dsp:spPr>
        <a:xfrm>
          <a:off x="3307759" y="3176964"/>
          <a:ext cx="2240804" cy="2241702"/>
        </a:xfrm>
        <a:prstGeom prst="blockArc">
          <a:avLst>
            <a:gd name="adj1" fmla="val 13500000"/>
            <a:gd name="adj2" fmla="val 10800000"/>
            <a:gd name="adj3" fmla="val 12740"/>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168C5-0BAA-416A-84F0-1E98EBE17CDC}">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tx1">
                  <a:lumMod val="75000"/>
                  <a:lumOff val="25000"/>
                </a:schemeClr>
              </a:solidFill>
            </a:rPr>
            <a:t>Determine</a:t>
          </a:r>
          <a:endParaRPr lang="en-US" sz="2200" b="1" kern="1200" dirty="0">
            <a:solidFill>
              <a:schemeClr val="tx1">
                <a:lumMod val="75000"/>
                <a:lumOff val="25000"/>
              </a:schemeClr>
            </a:solidFill>
          </a:endParaRPr>
        </a:p>
      </dsp:txBody>
      <dsp:txXfrm>
        <a:off x="3702042" y="3958878"/>
        <a:ext cx="1449298" cy="724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23723-2665-4E57-AF3D-E55D308D7B65}">
      <dsp:nvSpPr>
        <dsp:cNvPr id="0" name=""/>
        <dsp:cNvSpPr/>
      </dsp:nvSpPr>
      <dsp:spPr>
        <a:xfrm rot="16200000">
          <a:off x="-2015236" y="3152136"/>
          <a:ext cx="4732591" cy="495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7431" bIns="0" numCol="1" spcCol="1270" anchor="t" anchorCtr="0">
          <a:noAutofit/>
        </a:bodyPr>
        <a:lstStyle/>
        <a:p>
          <a:pPr lvl="0" algn="r" defTabSz="1377950">
            <a:lnSpc>
              <a:spcPct val="90000"/>
            </a:lnSpc>
            <a:spcBef>
              <a:spcPct val="0"/>
            </a:spcBef>
            <a:spcAft>
              <a:spcPct val="35000"/>
            </a:spcAft>
          </a:pPr>
          <a:r>
            <a:rPr lang="en-US" sz="3100" kern="1200" dirty="0" smtClean="0">
              <a:solidFill>
                <a:schemeClr val="tx1">
                  <a:lumMod val="75000"/>
                  <a:lumOff val="25000"/>
                </a:schemeClr>
              </a:solidFill>
            </a:rPr>
            <a:t>Inundated Vegetation</a:t>
          </a:r>
          <a:endParaRPr lang="en-US" sz="3100" kern="1200" dirty="0">
            <a:solidFill>
              <a:schemeClr val="tx1">
                <a:lumMod val="75000"/>
                <a:lumOff val="25000"/>
              </a:schemeClr>
            </a:solidFill>
          </a:endParaRPr>
        </a:p>
      </dsp:txBody>
      <dsp:txXfrm>
        <a:off x="-2015236" y="3152136"/>
        <a:ext cx="4732591" cy="495985"/>
      </dsp:txXfrm>
    </dsp:sp>
    <dsp:sp modelId="{B36EBDA6-FCE9-438E-A3E1-87555F7B0B6F}">
      <dsp:nvSpPr>
        <dsp:cNvPr id="0" name=""/>
        <dsp:cNvSpPr/>
      </dsp:nvSpPr>
      <dsp:spPr>
        <a:xfrm>
          <a:off x="599051" y="1033833"/>
          <a:ext cx="2470531" cy="4732591"/>
        </a:xfrm>
        <a:prstGeom prst="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437431" rIns="184912" bIns="184912"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tx1">
                  <a:lumMod val="75000"/>
                  <a:lumOff val="25000"/>
                </a:schemeClr>
              </a:solidFill>
            </a:rPr>
            <a:t>Inundated vegetation is </a:t>
          </a:r>
          <a:r>
            <a:rPr lang="en-US" sz="2000" b="1" kern="1200" dirty="0" smtClean="0">
              <a:solidFill>
                <a:schemeClr val="tx1">
                  <a:lumMod val="75000"/>
                  <a:lumOff val="25000"/>
                </a:schemeClr>
              </a:solidFill>
            </a:rPr>
            <a:t>better identified </a:t>
          </a:r>
          <a:r>
            <a:rPr lang="en-US" sz="2000" kern="1200" dirty="0" smtClean="0">
              <a:solidFill>
                <a:schemeClr val="tx1">
                  <a:lumMod val="75000"/>
                  <a:lumOff val="25000"/>
                </a:schemeClr>
              </a:solidFill>
            </a:rPr>
            <a:t>during the </a:t>
          </a:r>
          <a:r>
            <a:rPr lang="en-US" sz="2000" b="1" kern="1200" dirty="0" smtClean="0">
              <a:solidFill>
                <a:schemeClr val="tx1">
                  <a:lumMod val="75000"/>
                  <a:lumOff val="25000"/>
                </a:schemeClr>
              </a:solidFill>
            </a:rPr>
            <a:t>wet season </a:t>
          </a:r>
          <a:r>
            <a:rPr lang="en-US" sz="2000" kern="1200" dirty="0" smtClean="0">
              <a:solidFill>
                <a:schemeClr val="tx1">
                  <a:lumMod val="75000"/>
                  <a:lumOff val="25000"/>
                </a:schemeClr>
              </a:solidFill>
            </a:rPr>
            <a:t>(winter) due to minimal canopy cover and viewing capability of </a:t>
          </a:r>
          <a:r>
            <a:rPr lang="en-US" sz="2000" b="1" kern="1200" dirty="0" smtClean="0">
              <a:solidFill>
                <a:schemeClr val="tx1">
                  <a:lumMod val="75000"/>
                  <a:lumOff val="25000"/>
                </a:schemeClr>
              </a:solidFill>
            </a:rPr>
            <a:t>Sentinel-1 C-SAR</a:t>
          </a:r>
          <a:endParaRPr lang="en-US" sz="2000" b="1" kern="1200" dirty="0">
            <a:solidFill>
              <a:schemeClr val="tx1">
                <a:lumMod val="75000"/>
                <a:lumOff val="25000"/>
              </a:schemeClr>
            </a:solidFill>
          </a:endParaRPr>
        </a:p>
      </dsp:txBody>
      <dsp:txXfrm>
        <a:off x="599051" y="1033833"/>
        <a:ext cx="2470531" cy="4732591"/>
      </dsp:txXfrm>
    </dsp:sp>
    <dsp:sp modelId="{E7ABD59A-ECF9-4362-BA34-136E01E2AB70}">
      <dsp:nvSpPr>
        <dsp:cNvPr id="0" name=""/>
        <dsp:cNvSpPr/>
      </dsp:nvSpPr>
      <dsp:spPr>
        <a:xfrm>
          <a:off x="14944" y="298927"/>
          <a:ext cx="1168213" cy="115238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1A83A3-BC6A-479B-91FD-C4B6CED0CDBF}">
      <dsp:nvSpPr>
        <dsp:cNvPr id="0" name=""/>
        <dsp:cNvSpPr/>
      </dsp:nvSpPr>
      <dsp:spPr>
        <a:xfrm rot="16200000">
          <a:off x="1699684" y="3154209"/>
          <a:ext cx="4732591" cy="495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7431" bIns="0" numCol="1" spcCol="1270" anchor="t" anchorCtr="0">
          <a:noAutofit/>
        </a:bodyPr>
        <a:lstStyle/>
        <a:p>
          <a:pPr lvl="0" algn="r" defTabSz="1377950">
            <a:lnSpc>
              <a:spcPct val="90000"/>
            </a:lnSpc>
            <a:spcBef>
              <a:spcPct val="0"/>
            </a:spcBef>
            <a:spcAft>
              <a:spcPct val="35000"/>
            </a:spcAft>
          </a:pPr>
          <a:r>
            <a:rPr lang="en-US" sz="3100" kern="1200" dirty="0" smtClean="0">
              <a:solidFill>
                <a:schemeClr val="tx1">
                  <a:lumMod val="75000"/>
                  <a:lumOff val="25000"/>
                </a:schemeClr>
              </a:solidFill>
            </a:rPr>
            <a:t>Vegetation Density</a:t>
          </a:r>
          <a:endParaRPr lang="en-US" sz="3100" kern="1200" dirty="0">
            <a:solidFill>
              <a:schemeClr val="tx1">
                <a:lumMod val="75000"/>
                <a:lumOff val="25000"/>
              </a:schemeClr>
            </a:solidFill>
          </a:endParaRPr>
        </a:p>
      </dsp:txBody>
      <dsp:txXfrm>
        <a:off x="1699684" y="3154209"/>
        <a:ext cx="4732591" cy="495985"/>
      </dsp:txXfrm>
    </dsp:sp>
    <dsp:sp modelId="{9C854EEC-50E7-442C-855D-F538A96EF90D}">
      <dsp:nvSpPr>
        <dsp:cNvPr id="0" name=""/>
        <dsp:cNvSpPr/>
      </dsp:nvSpPr>
      <dsp:spPr>
        <a:xfrm>
          <a:off x="4313972" y="1035906"/>
          <a:ext cx="2470531" cy="4732591"/>
        </a:xfrm>
        <a:prstGeom prst="rect">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437431" rIns="184912" bIns="184912"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tx1">
                  <a:lumMod val="75000"/>
                  <a:lumOff val="25000"/>
                </a:schemeClr>
              </a:solidFill>
            </a:rPr>
            <a:t>The Enhanced Vegetation Index can </a:t>
          </a:r>
          <a:r>
            <a:rPr lang="en-US" sz="2000" b="1" kern="1200" dirty="0" smtClean="0">
              <a:solidFill>
                <a:schemeClr val="tx1">
                  <a:lumMod val="75000"/>
                  <a:lumOff val="25000"/>
                </a:schemeClr>
              </a:solidFill>
            </a:rPr>
            <a:t>successfully analyze </a:t>
          </a:r>
          <a:r>
            <a:rPr lang="en-US" sz="2000" kern="1200" dirty="0" smtClean="0">
              <a:solidFill>
                <a:schemeClr val="tx1">
                  <a:lumMod val="75000"/>
                  <a:lumOff val="25000"/>
                </a:schemeClr>
              </a:solidFill>
            </a:rPr>
            <a:t>southern pine vegetation during the </a:t>
          </a:r>
          <a:r>
            <a:rPr lang="en-US" sz="2000" b="1" kern="1200" dirty="0" smtClean="0">
              <a:solidFill>
                <a:schemeClr val="tx1">
                  <a:lumMod val="75000"/>
                  <a:lumOff val="25000"/>
                </a:schemeClr>
              </a:solidFill>
            </a:rPr>
            <a:t>leaf-off season </a:t>
          </a:r>
          <a:r>
            <a:rPr lang="en-US" sz="2000" kern="1200" dirty="0" smtClean="0">
              <a:solidFill>
                <a:schemeClr val="tx1">
                  <a:lumMod val="75000"/>
                  <a:lumOff val="25000"/>
                </a:schemeClr>
              </a:solidFill>
            </a:rPr>
            <a:t>in Conecuh National Forest </a:t>
          </a:r>
          <a:endParaRPr lang="en-US" sz="2000" kern="1200" dirty="0">
            <a:solidFill>
              <a:schemeClr val="tx1">
                <a:lumMod val="75000"/>
                <a:lumOff val="25000"/>
              </a:schemeClr>
            </a:solidFill>
          </a:endParaRPr>
        </a:p>
      </dsp:txBody>
      <dsp:txXfrm>
        <a:off x="4313972" y="1035906"/>
        <a:ext cx="2470531" cy="4732591"/>
      </dsp:txXfrm>
    </dsp:sp>
    <dsp:sp modelId="{A5B72A44-2806-4E4E-975C-E688147710DD}">
      <dsp:nvSpPr>
        <dsp:cNvPr id="0" name=""/>
        <dsp:cNvSpPr/>
      </dsp:nvSpPr>
      <dsp:spPr>
        <a:xfrm>
          <a:off x="3705443" y="298927"/>
          <a:ext cx="1217058" cy="115652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71DB38-35E2-4F99-BB30-2348D47755BC}">
      <dsp:nvSpPr>
        <dsp:cNvPr id="0" name=""/>
        <dsp:cNvSpPr/>
      </dsp:nvSpPr>
      <dsp:spPr>
        <a:xfrm rot="16200000">
          <a:off x="5357790" y="3139984"/>
          <a:ext cx="4732591" cy="495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7431" bIns="0" numCol="1" spcCol="1270" anchor="t" anchorCtr="0">
          <a:noAutofit/>
        </a:bodyPr>
        <a:lstStyle/>
        <a:p>
          <a:pPr lvl="0" algn="r" defTabSz="1377950">
            <a:lnSpc>
              <a:spcPct val="90000"/>
            </a:lnSpc>
            <a:spcBef>
              <a:spcPct val="0"/>
            </a:spcBef>
            <a:spcAft>
              <a:spcPct val="35000"/>
            </a:spcAft>
          </a:pPr>
          <a:r>
            <a:rPr lang="en-US" sz="3100" kern="1200" dirty="0" smtClean="0">
              <a:solidFill>
                <a:schemeClr val="tx1">
                  <a:lumMod val="75000"/>
                  <a:lumOff val="25000"/>
                </a:schemeClr>
              </a:solidFill>
            </a:rPr>
            <a:t>Breeding Ponds</a:t>
          </a:r>
          <a:endParaRPr lang="en-US" sz="3100" kern="1200" dirty="0">
            <a:solidFill>
              <a:schemeClr val="tx1">
                <a:lumMod val="75000"/>
                <a:lumOff val="25000"/>
              </a:schemeClr>
            </a:solidFill>
          </a:endParaRPr>
        </a:p>
      </dsp:txBody>
      <dsp:txXfrm>
        <a:off x="5357790" y="3139984"/>
        <a:ext cx="4732591" cy="495985"/>
      </dsp:txXfrm>
    </dsp:sp>
    <dsp:sp modelId="{44248C78-8DE5-4A25-9EC8-9C76D91952C3}">
      <dsp:nvSpPr>
        <dsp:cNvPr id="0" name=""/>
        <dsp:cNvSpPr/>
      </dsp:nvSpPr>
      <dsp:spPr>
        <a:xfrm>
          <a:off x="7944594" y="1021681"/>
          <a:ext cx="2525501" cy="4732591"/>
        </a:xfrm>
        <a:prstGeom prst="rect">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437431" rIns="184912" bIns="184912"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tx1">
                  <a:lumMod val="75000"/>
                  <a:lumOff val="25000"/>
                </a:schemeClr>
              </a:solidFill>
            </a:rPr>
            <a:t>Breeding ponds can be </a:t>
          </a:r>
          <a:r>
            <a:rPr lang="en-US" sz="2000" b="1" kern="1200" dirty="0" smtClean="0">
              <a:solidFill>
                <a:schemeClr val="tx1">
                  <a:lumMod val="75000"/>
                  <a:lumOff val="25000"/>
                </a:schemeClr>
              </a:solidFill>
            </a:rPr>
            <a:t>better identified </a:t>
          </a:r>
          <a:r>
            <a:rPr lang="en-US" sz="2000" kern="1200" dirty="0" smtClean="0">
              <a:solidFill>
                <a:schemeClr val="tx1">
                  <a:lumMod val="75000"/>
                  <a:lumOff val="25000"/>
                </a:schemeClr>
              </a:solidFill>
            </a:rPr>
            <a:t>when using</a:t>
          </a:r>
          <a:r>
            <a:rPr lang="en-US" sz="2000" b="1" kern="1200" dirty="0" smtClean="0">
              <a:solidFill>
                <a:schemeClr val="tx1">
                  <a:lumMod val="75000"/>
                  <a:lumOff val="25000"/>
                </a:schemeClr>
              </a:solidFill>
            </a:rPr>
            <a:t> </a:t>
          </a:r>
          <a:r>
            <a:rPr lang="en-US" sz="2000" b="1" i="1" kern="1200" dirty="0" smtClean="0">
              <a:solidFill>
                <a:schemeClr val="tx1">
                  <a:lumMod val="75000"/>
                  <a:lumOff val="25000"/>
                </a:schemeClr>
              </a:solidFill>
            </a:rPr>
            <a:t>in-situ</a:t>
          </a:r>
          <a:r>
            <a:rPr lang="en-US" sz="2000" b="1" kern="1200" dirty="0" smtClean="0">
              <a:solidFill>
                <a:schemeClr val="tx1">
                  <a:lumMod val="75000"/>
                  <a:lumOff val="25000"/>
                </a:schemeClr>
              </a:solidFill>
            </a:rPr>
            <a:t> </a:t>
          </a:r>
          <a:r>
            <a:rPr lang="en-US" sz="2000" kern="1200" dirty="0" smtClean="0">
              <a:solidFill>
                <a:schemeClr val="tx1">
                  <a:lumMod val="75000"/>
                  <a:lumOff val="25000"/>
                </a:schemeClr>
              </a:solidFill>
            </a:rPr>
            <a:t>data for validation combined with imagery</a:t>
          </a:r>
          <a:endParaRPr lang="en-US" sz="2000" kern="1200" dirty="0">
            <a:solidFill>
              <a:schemeClr val="tx1">
                <a:lumMod val="75000"/>
                <a:lumOff val="25000"/>
              </a:schemeClr>
            </a:solidFill>
          </a:endParaRPr>
        </a:p>
        <a:p>
          <a:pPr marL="228600" lvl="1" indent="-228600" algn="l" defTabSz="889000">
            <a:lnSpc>
              <a:spcPct val="90000"/>
            </a:lnSpc>
            <a:spcBef>
              <a:spcPct val="0"/>
            </a:spcBef>
            <a:spcAft>
              <a:spcPct val="15000"/>
            </a:spcAft>
            <a:buChar char="••"/>
          </a:pPr>
          <a:r>
            <a:rPr lang="en-US" sz="2000" kern="1200" dirty="0" smtClean="0">
              <a:solidFill>
                <a:schemeClr val="tx1">
                  <a:lumMod val="75000"/>
                  <a:lumOff val="25000"/>
                </a:schemeClr>
              </a:solidFill>
            </a:rPr>
            <a:t>Difficult due to the </a:t>
          </a:r>
          <a:r>
            <a:rPr lang="en-US" sz="2000" b="1" kern="1200" dirty="0" smtClean="0">
              <a:solidFill>
                <a:schemeClr val="tx1">
                  <a:lumMod val="75000"/>
                  <a:lumOff val="25000"/>
                </a:schemeClr>
              </a:solidFill>
            </a:rPr>
            <a:t>small size </a:t>
          </a:r>
          <a:r>
            <a:rPr lang="en-US" sz="2000" kern="1200" dirty="0" smtClean="0">
              <a:solidFill>
                <a:schemeClr val="tx1">
                  <a:lumMod val="75000"/>
                  <a:lumOff val="25000"/>
                </a:schemeClr>
              </a:solidFill>
            </a:rPr>
            <a:t>of the ponds and </a:t>
          </a:r>
          <a:r>
            <a:rPr lang="en-US" sz="2000" b="1" kern="1200" dirty="0" smtClean="0">
              <a:solidFill>
                <a:schemeClr val="tx1">
                  <a:lumMod val="75000"/>
                  <a:lumOff val="25000"/>
                </a:schemeClr>
              </a:solidFill>
            </a:rPr>
            <a:t>imagery resolution </a:t>
          </a:r>
          <a:endParaRPr lang="en-US" sz="2000" b="1" kern="1200" dirty="0">
            <a:solidFill>
              <a:schemeClr val="tx1">
                <a:lumMod val="75000"/>
                <a:lumOff val="25000"/>
              </a:schemeClr>
            </a:solidFill>
          </a:endParaRPr>
        </a:p>
      </dsp:txBody>
      <dsp:txXfrm>
        <a:off x="7944594" y="1021681"/>
        <a:ext cx="2525501" cy="4732591"/>
      </dsp:txXfrm>
    </dsp:sp>
    <dsp:sp modelId="{DED095CC-E3CA-4951-A900-BEBD4A175A90}">
      <dsp:nvSpPr>
        <dsp:cNvPr id="0" name=""/>
        <dsp:cNvSpPr/>
      </dsp:nvSpPr>
      <dsp:spPr>
        <a:xfrm>
          <a:off x="7420364" y="298927"/>
          <a:ext cx="1103427" cy="112807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8/28/2019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8/28/2019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rlc.gov/data?f%5b0%5d=category:land%20cover&amp;f%5b1%5d=category:land%20cover&amp;f%5b2%5d=region:conus&amp;f%5b3%5d=year:201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We are the</a:t>
            </a:r>
            <a:r>
              <a:rPr lang="en-US" baseline="0" dirty="0" smtClean="0"/>
              <a:t> Conecuh National Forest Ecological Forecasting team.</a:t>
            </a:r>
          </a:p>
          <a:p>
            <a:r>
              <a:rPr lang="en-US" baseline="0" dirty="0" smtClean="0"/>
              <a:t>-(Each team member introduces themselves) </a:t>
            </a:r>
          </a:p>
          <a:p>
            <a:r>
              <a:rPr lang="en-US" baseline="0" dirty="0" smtClean="0"/>
              <a:t>-And the goal of our project is to evaluate and model the habitat of the gopher frog in Conecuh National Forest.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indent="-171450">
              <a:buFont typeface="Arial" panose="020B0604020202020204" pitchFamily="34" charset="0"/>
              <a:buChar char="•"/>
            </a:pPr>
            <a:r>
              <a:rPr lang="en-US" baseline="0" dirty="0" smtClean="0"/>
              <a:t>Image Credit: Conecuh N.F. Ecological Forecasting Team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3437381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For this end product, we utilized Sentinel C-SAR data to create the wetland inundation maps.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Shown is the Wetland Classification for the forest in winter, the study area’s wet season, and the summer, the study area’s dry season.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can see more details in the wet season due to less canopy cover in the winter time.  The utilization of C-band SAR data limits the view to the top of the canopy.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Future work would benefit from utilizing L-Band SAR data, as the wavelength would allow them to see through the canopy throughout the whole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Credit: Conecuh N.F. Ecological Forecasting Team</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4227973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Here is a zoomed in image of one of the wetland inundation maps taken in the winter, with the in situ data we received ourselves </a:t>
            </a:r>
            <a:r>
              <a:rPr lang="en-US" baseline="0" dirty="0" err="1" smtClean="0"/>
              <a:t>overlayed</a:t>
            </a:r>
            <a:r>
              <a:rPr lang="en-US" baseline="0" dirty="0" smtClean="0"/>
              <a:t>.</a:t>
            </a:r>
          </a:p>
          <a:p>
            <a:pPr marL="171450" indent="-171450">
              <a:buFontTx/>
              <a:buChar char="-"/>
            </a:pPr>
            <a:r>
              <a:rPr lang="en-US" baseline="0" dirty="0" smtClean="0"/>
              <a:t>Interestingly enough, the ponds that we gathered the GPS points of are visible through the maps; however, there are other areas of interest that look similar to our confirmed ponds that we do not have GPS data for. </a:t>
            </a:r>
          </a:p>
          <a:p>
            <a:pPr marL="171450" indent="-171450">
              <a:buFontTx/>
              <a:buChar char="-"/>
            </a:pPr>
            <a:r>
              <a:rPr lang="en-US" baseline="0" dirty="0" smtClean="0"/>
              <a:t>This map displays the importance of in situ data with these maps to confirm these temporary breeding ponds due to their size!</a:t>
            </a:r>
          </a:p>
          <a:p>
            <a:pPr marL="171450" indent="-171450">
              <a:buFontTx/>
              <a:buChar cha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Credit: Conecuh N.F. Ecological Forecasting Team</a:t>
            </a:r>
          </a:p>
          <a:p>
            <a:pPr marL="0" indent="0">
              <a:buFontTx/>
              <a:buNone/>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573051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Through the classifications we were able to create a time series of each season from 2016 until 2019.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can see the variability to more detailed maps in the winter time– from the lesser amount of canopy– verses more ‘noisy’ maps during the summer time due to the increased canopy presence.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Credit: Conecuh N.F. Ecological Forecasting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2783570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Areas in blue represent less suitable areas and areas in dark red represent more suitable habitat areas</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Most prominent unsuitable areas consists of farmlands, pastures, roads, and open water</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Data used to create this product includes NLCD data, SRTM data, and our wetland inundation product</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Circled areas quickly indicate where the most highly suitable gopher frog habitat is located. </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Credit: Conecuh N.F. Ecological Forecasting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2566741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baseline="0" dirty="0" smtClean="0"/>
              <a:t>Our team gathered data and created products regarding the locations of inundated vegetation, degree of vegetation density, and locations of current and potential breeding ponds for the gopher frog.</a:t>
            </a:r>
          </a:p>
          <a:p>
            <a:pPr marL="171450" indent="-171450">
              <a:buFont typeface="Calibri" panose="020F0502020204030204" pitchFamily="34" charset="0"/>
              <a:buChar char="‐"/>
            </a:pPr>
            <a:r>
              <a:rPr lang="en-US" baseline="0" dirty="0" smtClean="0"/>
              <a:t>Inundated vegetation is easier to identify in the winter wet season due to less canopy cover.</a:t>
            </a:r>
          </a:p>
          <a:p>
            <a:pPr marL="171450" indent="-171450">
              <a:buFont typeface="Calibri" panose="020F0502020204030204" pitchFamily="34" charset="0"/>
              <a:buChar char="‐"/>
            </a:pPr>
            <a:r>
              <a:rPr lang="en-US" baseline="0" dirty="0" smtClean="0"/>
              <a:t>We successfully analyzed the vegetation density of the southern pine forest using the EVI.</a:t>
            </a:r>
          </a:p>
          <a:p>
            <a:pPr marL="171450" indent="-171450">
              <a:buFont typeface="Calibri" panose="020F0502020204030204" pitchFamily="34" charset="0"/>
              <a:buChar char="‐"/>
            </a:pPr>
            <a:r>
              <a:rPr lang="en-US" baseline="0" dirty="0" smtClean="0"/>
              <a:t>Breeding ponds are most effectively identified when using </a:t>
            </a:r>
            <a:r>
              <a:rPr lang="en-US" i="1" baseline="0" dirty="0" smtClean="0"/>
              <a:t>in situ </a:t>
            </a:r>
            <a:r>
              <a:rPr lang="en-US" i="0" baseline="0" dirty="0" smtClean="0"/>
              <a:t>data and imagery. This is due to the small size of the ponds.</a:t>
            </a:r>
          </a:p>
          <a:p>
            <a:pPr marL="0" indent="0">
              <a:buFont typeface="Calibri" panose="020F0502020204030204" pitchFamily="34" charset="0"/>
              <a:buNone/>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Credit: Conecuh National Forest Ecological Forecasting Team</a:t>
            </a:r>
          </a:p>
          <a:p>
            <a:endParaRPr lang="en-US" baseline="0" dirty="0" smtClean="0"/>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2354150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-Various limitations include the small size of the breeding ponds and the limited viewing capability of C-Band during the leaf-on season.</a:t>
            </a:r>
          </a:p>
          <a:p>
            <a:r>
              <a:rPr lang="en-US" baseline="0" dirty="0" smtClean="0"/>
              <a:t>-The </a:t>
            </a:r>
            <a:r>
              <a:rPr lang="en-US" i="1" baseline="0" dirty="0" smtClean="0"/>
              <a:t>in situ </a:t>
            </a:r>
            <a:r>
              <a:rPr lang="en-US" baseline="0" dirty="0" smtClean="0"/>
              <a:t>data of gopher frog and gopher tortoise burrow locations that our project partners gave us was outdated.</a:t>
            </a:r>
          </a:p>
          <a:p>
            <a:r>
              <a:rPr lang="en-US" baseline="0" dirty="0" smtClean="0"/>
              <a:t>- Using gopher tortoise burrows as a proxy can introduce uncertainty due to the dynamic nature of burrows and the fact that gopher frogs will take shelter in places other than the burrows.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Credit: Mark Bailey (U.S. Forest Service)</a:t>
            </a:r>
            <a:endParaRPr lang="en-US" baseline="0" dirty="0" smtClean="0"/>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2410418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 is a two term project,</a:t>
            </a:r>
            <a:r>
              <a:rPr lang="en-US" baseline="0" dirty="0" smtClean="0"/>
              <a:t> there will be a continuation of the work our team has done into the future work.</a:t>
            </a:r>
          </a:p>
          <a:p>
            <a:pPr marL="171450" indent="-171450">
              <a:buFontTx/>
              <a:buChar char="-"/>
            </a:pPr>
            <a:r>
              <a:rPr lang="en-US" baseline="0" dirty="0" smtClean="0"/>
              <a:t>The second term– along with validating past end products from the first term—will create a SAHM analysis that will show where statistically the most likely location of the gopher frogs are in the Conecuh National Forest.</a:t>
            </a:r>
          </a:p>
          <a:p>
            <a:pPr marL="171450" indent="-171450">
              <a:buFontTx/>
              <a:buChar char="-"/>
            </a:pPr>
            <a:r>
              <a:rPr lang="en-US" baseline="0" dirty="0" smtClean="0"/>
              <a:t>The second term will also expand the study area to include private land for potential breeding habitats.</a:t>
            </a:r>
          </a:p>
          <a:p>
            <a:r>
              <a:rPr lang="en-US" baseline="0" dirty="0" smtClean="0"/>
              <a:t>- Future work should also improve wetland classification when L-Band open source data is released from NASA when launched in 2021.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Credit: Conecuh National Forest Ecological Forecasting Team</a:t>
            </a:r>
          </a:p>
          <a:p>
            <a:endParaRPr lang="en-US" baseline="0" dirty="0" smtClean="0"/>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2473315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-Lastly we would like to acknowledge our science advisors, mentors, project partners, our center lead Madison, and those that gave us guidance on our project. </a:t>
            </a:r>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3269549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Thank you! We will now take any questions.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1318297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-Conecuh National Forest is located in Southern Alabama near the Alabama/Florida border.</a:t>
            </a:r>
          </a:p>
          <a:p>
            <a:r>
              <a:rPr lang="en-US" baseline="0" dirty="0" smtClean="0"/>
              <a:t>-The optimal environment for the gopher frog is a southern long leaf pine environment.</a:t>
            </a:r>
          </a:p>
          <a:p>
            <a:r>
              <a:rPr lang="en-US" baseline="0" dirty="0" smtClean="0"/>
              <a:t>-This type of forest has decreased in natural range by 95%!</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r>
              <a:rPr lang="en-US" baseline="0" dirty="0" smtClean="0"/>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Image Credit: Conecuh N.F. Ecological Forecasting Team</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299068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-These partners represent the Gopher Frog Working Group; a collection of groups that have come together to pull resources to better help the declining gopher frog.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were fortunate enough to meet some of our partners on a field study trip to Conecuh National Forest!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Credit: Conecuh National Forest Ecological Forecasting Team</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3932769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gopher</a:t>
            </a:r>
            <a:r>
              <a:rPr lang="en-US" baseline="0" dirty="0" smtClean="0"/>
              <a:t> frog is approaching endangerment, with only 5 breeding ponds left in the State of Alabama.</a:t>
            </a:r>
          </a:p>
          <a:p>
            <a:r>
              <a:rPr lang="en-US" baseline="0" dirty="0" smtClean="0"/>
              <a:t>-This species is native to our study area, with 2 of the breeding ponds in Alabama located in Conecuh National Forest. </a:t>
            </a:r>
          </a:p>
          <a:p>
            <a:r>
              <a:rPr lang="en-US" baseline="0" dirty="0" smtClean="0"/>
              <a:t>-Environmental degradation due to fire suppression and other anthropogenic </a:t>
            </a:r>
            <a:r>
              <a:rPr lang="en-US" baseline="0" dirty="0" err="1" smtClean="0"/>
              <a:t>forcings</a:t>
            </a:r>
            <a:r>
              <a:rPr lang="en-US" baseline="0" dirty="0" smtClean="0"/>
              <a:t> are the main threats.</a:t>
            </a:r>
          </a:p>
          <a:p>
            <a:r>
              <a:rPr lang="en-US" baseline="0" dirty="0" smtClean="0"/>
              <a:t>-The gopher frog will likely be extinct within 100 years without human intervention according to the Florida Fish and Wildlife Conservation Commission.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indent="-171450">
              <a:buFont typeface="Arial" panose="020B0604020202020204" pitchFamily="34" charset="0"/>
              <a:buChar char="•"/>
            </a:pPr>
            <a:r>
              <a:rPr lang="en-US" baseline="0" dirty="0" smtClean="0"/>
              <a:t>Image Credit: Mark Bailey (U.S. Forest Service)</a:t>
            </a: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420590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subdivided the project into three stages. </a:t>
            </a:r>
          </a:p>
          <a:p>
            <a:r>
              <a:rPr lang="en-US" dirty="0" smtClean="0"/>
              <a:t>-Our</a:t>
            </a:r>
            <a:r>
              <a:rPr lang="en-US" baseline="0" dirty="0" smtClean="0"/>
              <a:t> first segment was focused on </a:t>
            </a:r>
            <a:r>
              <a:rPr lang="en-US" b="0" baseline="0" dirty="0" smtClean="0"/>
              <a:t>gauging</a:t>
            </a:r>
            <a:r>
              <a:rPr lang="en-US" baseline="0" dirty="0" smtClean="0"/>
              <a:t> the current environment that the gopher frog utilizes in Conecuh National Forest.</a:t>
            </a:r>
          </a:p>
          <a:p>
            <a:r>
              <a:rPr lang="en-US" baseline="0" dirty="0" smtClean="0"/>
              <a:t>-Then, we predicted seasonal changes that can have an impact on the gopher frog habitat.</a:t>
            </a:r>
          </a:p>
          <a:p>
            <a:r>
              <a:rPr lang="en-US" baseline="0" dirty="0" smtClean="0"/>
              <a:t>-Finally, we determined which areas would be most optimal for gopher frog habitat creation.</a:t>
            </a:r>
            <a:endParaRPr lang="en-US" dirty="0" smtClean="0"/>
          </a:p>
          <a:p>
            <a:r>
              <a:rPr lang="en-US" dirty="0" smtClean="0"/>
              <a:t>-Segway into next slide/section by</a:t>
            </a:r>
            <a:r>
              <a:rPr lang="en-US" baseline="0" dirty="0" smtClean="0"/>
              <a:t> saying: </a:t>
            </a:r>
          </a:p>
          <a:p>
            <a:r>
              <a:rPr lang="en-US" baseline="0" dirty="0" smtClean="0"/>
              <a:t>We will</a:t>
            </a:r>
            <a:r>
              <a:rPr lang="en-US" dirty="0" smtClean="0"/>
              <a:t> complete</a:t>
            </a:r>
            <a:r>
              <a:rPr lang="en-US" baseline="0" dirty="0" smtClean="0"/>
              <a:t> these objectives through our end products using NASA and ESA Earth observations which Kara will now touch on..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indent="-171450">
              <a:buFont typeface="Arial" panose="020B0604020202020204" pitchFamily="34" charset="0"/>
              <a:buChar char="•"/>
            </a:pPr>
            <a:r>
              <a:rPr lang="en-US" baseline="0" dirty="0" smtClean="0"/>
              <a:t>Image Credit: Mark Bailey (U.S. Forest Service)</a:t>
            </a:r>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149495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be using four different sensors for our project, such as Landsat 5 Thematic Mapper to look at previous land cover within the forest, and Landsat 8 Operational Land Imager for surface reflectance values which we used to assess vegetation density. </a:t>
            </a:r>
          </a:p>
          <a:p>
            <a:endParaRPr lang="en-US" baseline="0" dirty="0" smtClean="0"/>
          </a:p>
          <a:p>
            <a:r>
              <a:rPr lang="en-US" baseline="0" dirty="0" smtClean="0"/>
              <a:t>-Additionally we used the Shuttle Radar Topography Mission, or SRTM, for habitat suitability modelling. And lastly we used Sentinel-1 C-band synthetic aperture radar which is a sensor from the European Space Agency and we used backscatter values to map wetland inundation in Conecuh National Forest.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Credit: NASA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Source:</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a:r>
            <a:r>
              <a:rPr lang="en-US" dirty="0" smtClean="0">
                <a:hlinkClick r:id="rId3"/>
              </a:rPr>
              <a:t>http://www.devpedia.developexchange.com/dp/index.php?title=List_of_Satellite_Pictures</a:t>
            </a:r>
            <a:endParaRPr lang="en-US" dirty="0" smtClean="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708548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team used several ancillary datasets to conduct our analysis, one of them being the 2016 version of the National Land Cover Dataset for habitat suitability modelling.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-Our project partners at the Forest Service provided us with data they had previously collected, such as locations of gopher frog breeding ponds and tortoise burrows which are a proxy used for gopher frog movement as they also use the burrows for their habitat.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were lucky enough to have to opportunity recently to visit Conecuh National Forest and collect our own </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in-situ</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data for validation, which was point data related to our wetland classification map.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Credit: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NLCD obtained from 	</a:t>
            </a:r>
            <a:r>
              <a:rPr lang="en-US" dirty="0" smtClean="0">
                <a:hlinkClick r:id="rId3"/>
              </a:rPr>
              <a:t>https://www.mrlc.gov/data?f%5B0%5D=category%3Aland%20cover&amp;f%5B1%5D=category%3Aland	%20cover&amp;f%5B2%5D=region%3Aconus&amp;f%5B3%5D=year%3A2016</a:t>
            </a: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Derek Colbert (National Forest Service)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Conecuh National Forest Ecological Forecasting Team</a:t>
            </a:r>
          </a:p>
          <a:p>
            <a:pPr marL="171450" indent="-171450">
              <a:buFont typeface="Arial" panose="020B0604020202020204" pitchFamily="34" charset="0"/>
              <a:buChar char="•"/>
            </a:pPr>
            <a:r>
              <a:rPr lang="en-US" dirty="0" smtClean="0"/>
              <a:t>Image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NLCD:</a:t>
            </a:r>
            <a:r>
              <a:rPr lang="en-US" baseline="0" dirty="0" smtClean="0"/>
              <a:t> 	</a:t>
            </a:r>
            <a:r>
              <a:rPr kumimoji="0" lang="en-US" sz="1200" b="0" i="0" u="none" strike="noStrike" kern="1200" cap="none" spc="0" normalizeH="0" baseline="0" noProof="0" dirty="0" smtClean="0">
                <a:ln>
                  <a:noFill/>
                </a:ln>
                <a:solidFill>
                  <a:prstClr val="black"/>
                </a:solidFill>
                <a:effectLst/>
                <a:uLnTx/>
                <a:uFillTx/>
                <a:latin typeface="+mn-lt"/>
                <a:ea typeface="+mn-ea"/>
                <a:cs typeface="+mn-cs"/>
                <a:hlinkClick r:id="rId3"/>
              </a:rPr>
              <a:t>https://www.mrlc.gov/data?f%5B0%5D=category%3Aland%20cover&amp;f%5B1%5D=category%3Aland	%20cover&amp;f%5B2%5D=region%3Aconus&amp;f%5B3%5D=year%3A2016</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1961875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this is a graphic depicting an overview of our workflow. </a:t>
            </a:r>
          </a:p>
          <a:p>
            <a:r>
              <a:rPr lang="en-US" baseline="0" dirty="0" smtClean="0"/>
              <a:t>-Using surface reflectance from Landsat 8, we created a vegetation density analysis using the Enhanced Vegetation Index, EVI, which is similar to NDVI but corrects for a few atmospheric conditions and is more sensitive in areas with dense vegetation such as Conecuh. </a:t>
            </a:r>
          </a:p>
          <a:p>
            <a:r>
              <a:rPr lang="en-US" baseline="0" dirty="0" smtClean="0"/>
              <a:t>-Using Sentinel-1 backscatter, we created a series of wetland classification maps from 2016 to 2019 which allowed for us to make a time series to see the changes between the seasons and years. </a:t>
            </a:r>
          </a:p>
          <a:p>
            <a:r>
              <a:rPr lang="en-US" baseline="0" dirty="0" smtClean="0"/>
              <a:t>-Using Landsat 5 and SRTM, and fuzzy logic and overlay we assessed the habitat suitability for the gopher frog. </a:t>
            </a:r>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3791728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Here is our vegetation density analysis during the leaf-off season in Conecuh which is in the winter.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chose to assess vegetation density during this time of year because this is when the Forest Service conducts prescribed burns to help manage the health of the southern pine forest.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-Although all of the land within this boundary of the forest is under jurisdiction of the Forest Service, there are private lands and farms which are these areas of low density.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Information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Image Credit: Conecuh N.F. Ecological Forecasting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1339350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2E8652"/>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2E8652"/>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18669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2E8652"/>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2E8652"/>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2E8652"/>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2149" y="381000"/>
            <a:ext cx="2114549" cy="426502"/>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2E8652"/>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2E8652"/>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2E865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2E8652"/>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2E8652"/>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8/28/2019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1.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15.jpeg"/><Relationship Id="rId5" Type="http://schemas.openxmlformats.org/officeDocument/2006/relationships/image" Target="../media/image10.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lh6.googleusercontent.com/RRCP8fDaiMr78_EtgEUkXaMS5ZAZ0nNoaf0xyOcrzXwOwi3bt73NsgeX4CkuolQGx5nfYoNk3lpCBYK-QrA0MxzzHzf90HXlNv4zmhD_DGI9HYV1vhHD40PeAhCKN7sBfSAGbeto"/>
          <p:cNvPicPr>
            <a:picLocks noChangeAspect="1" noChangeArrowheads="1"/>
          </p:cNvPicPr>
          <p:nvPr/>
        </p:nvPicPr>
        <p:blipFill rotWithShape="1">
          <a:blip r:embed="rId3">
            <a:extLst>
              <a:ext uri="{28A0092B-C50C-407E-A947-70E740481C1C}">
                <a14:useLocalDpi xmlns:a14="http://schemas.microsoft.com/office/drawing/2010/main" val="0"/>
              </a:ext>
            </a:extLst>
          </a:blip>
          <a:srcRect l="19278"/>
          <a:stretch/>
        </p:blipFill>
        <p:spPr bwMode="auto">
          <a:xfrm>
            <a:off x="0" y="0"/>
            <a:ext cx="7391400" cy="686747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814761" y="4023781"/>
            <a:ext cx="1835501" cy="1819164"/>
            <a:chOff x="8025208" y="3439034"/>
            <a:chExt cx="1835501" cy="1819164"/>
          </a:xfrm>
        </p:grpSpPr>
        <p:sp>
          <p:nvSpPr>
            <p:cNvPr id="15" name="TextBox 14"/>
            <p:cNvSpPr txBox="1"/>
            <p:nvPr userDrawn="1"/>
          </p:nvSpPr>
          <p:spPr>
            <a:xfrm>
              <a:off x="8039960" y="3439034"/>
              <a:ext cx="1820749" cy="323165"/>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Kara Cassano</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25208" y="4935033"/>
              <a:ext cx="1667444"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Stefan </a:t>
              </a:r>
              <a:r>
                <a:rPr lang="en-US" sz="1500" dirty="0" err="1" smtClean="0">
                  <a:solidFill>
                    <a:schemeClr val="tx1">
                      <a:lumMod val="75000"/>
                      <a:lumOff val="25000"/>
                    </a:schemeClr>
                  </a:solidFill>
                  <a:latin typeface="Century Gothic" panose="020B0502020202020204" pitchFamily="34" charset="0"/>
                </a:rPr>
                <a:t>Perritano</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36885" y="3923711"/>
              <a:ext cx="1261884"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Jacob Goff</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454244"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Sierra </a:t>
              </a:r>
              <a:r>
                <a:rPr lang="en-US" sz="1500" dirty="0" err="1" smtClean="0">
                  <a:solidFill>
                    <a:schemeClr val="tx1">
                      <a:lumMod val="75000"/>
                      <a:lumOff val="25000"/>
                    </a:schemeClr>
                  </a:solidFill>
                  <a:latin typeface="Century Gothic" panose="020B0502020202020204" pitchFamily="34" charset="0"/>
                </a:rPr>
                <a:t>Laltrello</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fontScale="85000" lnSpcReduction="2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smtClean="0">
                <a:solidFill>
                  <a:srgbClr val="2E8652"/>
                </a:solidFill>
              </a:rPr>
              <a:t>CONECUH NATIONAL FOREST ECOLOGICAL FORECASTING </a:t>
            </a:r>
            <a:endParaRPr lang="en-US" sz="3200" spc="0" baseline="0" dirty="0">
              <a:solidFill>
                <a:srgbClr val="2E8652"/>
              </a:solidFill>
            </a:endParaRPr>
          </a:p>
        </p:txBody>
      </p:sp>
      <p:sp>
        <p:nvSpPr>
          <p:cNvPr id="38" name="Subtitle 2"/>
          <p:cNvSpPr txBox="1">
            <a:spLocks/>
          </p:cNvSpPr>
          <p:nvPr/>
        </p:nvSpPr>
        <p:spPr>
          <a:xfrm>
            <a:off x="7765921" y="2543290"/>
            <a:ext cx="4391026"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solidFill>
                  <a:schemeClr val="tx1">
                    <a:lumMod val="75000"/>
                    <a:lumOff val="25000"/>
                  </a:schemeClr>
                </a:solidFill>
              </a:rPr>
              <a:t>Evaluating Current and Potential Habitats for the Endangered Gopher Frog by Assessing Wetland Environments and Land Cover Trends in Conecuh National Forest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7391400" cy="381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14701"/>
            <a:ext cx="7391400" cy="355277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053428"/>
            <a:ext cx="12192000" cy="715571"/>
          </a:xfrm>
          <a:prstGeom prst="rect">
            <a:avLst/>
          </a:prstGeom>
        </p:spPr>
      </p:pic>
      <p:sp>
        <p:nvSpPr>
          <p:cNvPr id="3" name="TextBox 2"/>
          <p:cNvSpPr txBox="1"/>
          <p:nvPr/>
        </p:nvSpPr>
        <p:spPr>
          <a:xfrm>
            <a:off x="3155090" y="6215822"/>
            <a:ext cx="7136613" cy="369332"/>
          </a:xfrm>
          <a:prstGeom prst="rect">
            <a:avLst/>
          </a:prstGeom>
          <a:noFill/>
        </p:spPr>
        <p:txBody>
          <a:bodyPr wrap="square" rtlCol="0" anchor="ctr">
            <a:spAutoFit/>
          </a:bodyPr>
          <a:lstStyle/>
          <a:p>
            <a:pPr algn="r"/>
            <a:r>
              <a:rPr lang="en-US" dirty="0" smtClean="0">
                <a:solidFill>
                  <a:schemeClr val="bg1"/>
                </a:solidFill>
              </a:rPr>
              <a:t>Alabama – Marshall </a:t>
            </a:r>
            <a:r>
              <a:rPr lang="en-US" dirty="0">
                <a:solidFill>
                  <a:schemeClr val="bg1"/>
                </a:solidFill>
              </a:rPr>
              <a:t>| Summer 2019</a:t>
            </a: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3059" b="83529" l="4636" r="96455"/>
                    </a14:imgEffect>
                  </a14:imgLayer>
                </a14:imgProps>
              </a:ext>
              <a:ext uri="{28A0092B-C50C-407E-A947-70E740481C1C}">
                <a14:useLocalDpi xmlns:a14="http://schemas.microsoft.com/office/drawing/2010/main"/>
              </a:ext>
            </a:extLst>
          </a:blip>
          <a:srcRect l="2951" t="4362" r="3855" b="7515"/>
          <a:stretch/>
        </p:blipFill>
        <p:spPr>
          <a:xfrm>
            <a:off x="-181158" y="-205011"/>
            <a:ext cx="6185534" cy="4519481"/>
          </a:xfrm>
          <a:prstGeom prst="rect">
            <a:avLst/>
          </a:prstGeom>
        </p:spPr>
      </p:pic>
      <p:sp>
        <p:nvSpPr>
          <p:cNvPr id="2" name="Title 1"/>
          <p:cNvSpPr>
            <a:spLocks noGrp="1"/>
          </p:cNvSpPr>
          <p:nvPr>
            <p:ph type="title"/>
          </p:nvPr>
        </p:nvSpPr>
        <p:spPr/>
        <p:txBody>
          <a:bodyPr>
            <a:normAutofit fontScale="90000"/>
          </a:bodyPr>
          <a:lstStyle/>
          <a:p>
            <a:r>
              <a:rPr lang="en-US" dirty="0" smtClean="0"/>
              <a:t>Wetland </a:t>
            </a:r>
            <a:r>
              <a:rPr lang="en-US" sz="4900" dirty="0" smtClean="0"/>
              <a:t>Inundation</a:t>
            </a:r>
            <a:endParaRPr lang="en-US" sz="4900" dirty="0"/>
          </a:p>
        </p:txBody>
      </p:sp>
      <p:pic>
        <p:nvPicPr>
          <p:cNvPr id="20" name="Picture 19"/>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4118" b="86471" l="7000" r="95818"/>
                    </a14:imgEffect>
                  </a14:imgLayer>
                </a14:imgProps>
              </a:ext>
              <a:ext uri="{28A0092B-C50C-407E-A947-70E740481C1C}">
                <a14:useLocalDpi xmlns:a14="http://schemas.microsoft.com/office/drawing/2010/main"/>
              </a:ext>
            </a:extLst>
          </a:blip>
          <a:srcRect l="3042" t="5212" r="3106" b="4243"/>
          <a:stretch/>
        </p:blipFill>
        <p:spPr>
          <a:xfrm>
            <a:off x="5658292" y="-231369"/>
            <a:ext cx="6312795" cy="4706247"/>
          </a:xfrm>
          <a:prstGeom prst="rect">
            <a:avLst/>
          </a:prstGeom>
        </p:spPr>
      </p:pic>
      <p:sp>
        <p:nvSpPr>
          <p:cNvPr id="38" name="TextBox 37"/>
          <p:cNvSpPr txBox="1"/>
          <p:nvPr/>
        </p:nvSpPr>
        <p:spPr>
          <a:xfrm>
            <a:off x="1561704" y="3728345"/>
            <a:ext cx="2461718" cy="369332"/>
          </a:xfrm>
          <a:prstGeom prst="rect">
            <a:avLst/>
          </a:prstGeom>
          <a:noFill/>
        </p:spPr>
        <p:txBody>
          <a:bodyPr wrap="square" rtlCol="0">
            <a:spAutoFit/>
          </a:bodyPr>
          <a:lstStyle/>
          <a:p>
            <a:r>
              <a:rPr lang="en-US" b="1" dirty="0" smtClean="0">
                <a:solidFill>
                  <a:schemeClr val="tx1">
                    <a:lumMod val="75000"/>
                    <a:lumOff val="25000"/>
                  </a:schemeClr>
                </a:solidFill>
              </a:rPr>
              <a:t>Wet Season (Winter)</a:t>
            </a:r>
          </a:p>
        </p:txBody>
      </p:sp>
      <p:sp>
        <p:nvSpPr>
          <p:cNvPr id="39" name="TextBox 38"/>
          <p:cNvSpPr txBox="1"/>
          <p:nvPr/>
        </p:nvSpPr>
        <p:spPr>
          <a:xfrm>
            <a:off x="7137171" y="3754555"/>
            <a:ext cx="2577950" cy="369332"/>
          </a:xfrm>
          <a:prstGeom prst="rect">
            <a:avLst/>
          </a:prstGeom>
          <a:noFill/>
        </p:spPr>
        <p:txBody>
          <a:bodyPr wrap="none" rtlCol="0">
            <a:spAutoFit/>
          </a:bodyPr>
          <a:lstStyle/>
          <a:p>
            <a:r>
              <a:rPr lang="en-US" b="1" dirty="0" smtClean="0">
                <a:solidFill>
                  <a:schemeClr val="tx1">
                    <a:lumMod val="75000"/>
                    <a:lumOff val="25000"/>
                  </a:schemeClr>
                </a:solidFill>
              </a:rPr>
              <a:t>Dry Season (Summer)</a:t>
            </a:r>
            <a:endParaRPr lang="en-US" b="1" dirty="0">
              <a:solidFill>
                <a:schemeClr val="tx1">
                  <a:lumMod val="75000"/>
                  <a:lumOff val="25000"/>
                </a:schemeClr>
              </a:solidFill>
            </a:endParaRPr>
          </a:p>
        </p:txBody>
      </p:sp>
      <p:pic>
        <p:nvPicPr>
          <p:cNvPr id="3" name="Picture 2"/>
          <p:cNvPicPr>
            <a:picLocks noChangeAspect="1"/>
          </p:cNvPicPr>
          <p:nvPr/>
        </p:nvPicPr>
        <p:blipFill>
          <a:blip r:embed="rId7"/>
          <a:stretch>
            <a:fillRect/>
          </a:stretch>
        </p:blipFill>
        <p:spPr>
          <a:xfrm>
            <a:off x="4599747" y="4873178"/>
            <a:ext cx="3605790" cy="1232504"/>
          </a:xfrm>
          <a:prstGeom prst="rect">
            <a:avLst/>
          </a:prstGeom>
        </p:spPr>
      </p:pic>
      <p:pic>
        <p:nvPicPr>
          <p:cNvPr id="7" name="Picture 6"/>
          <p:cNvPicPr>
            <a:picLocks noChangeAspect="1"/>
          </p:cNvPicPr>
          <p:nvPr/>
        </p:nvPicPr>
        <p:blipFill>
          <a:blip r:embed="rId8"/>
          <a:stretch>
            <a:fillRect/>
          </a:stretch>
        </p:blipFill>
        <p:spPr>
          <a:xfrm>
            <a:off x="4599747" y="4368880"/>
            <a:ext cx="3336001" cy="516704"/>
          </a:xfrm>
          <a:prstGeom prst="rect">
            <a:avLst/>
          </a:prstGeom>
        </p:spPr>
      </p:pic>
    </p:spTree>
    <p:extLst>
      <p:ext uri="{BB962C8B-B14F-4D97-AF65-F5344CB8AC3E}">
        <p14:creationId xmlns:p14="http://schemas.microsoft.com/office/powerpoint/2010/main" val="3781187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Wetland Inundation  </a:t>
            </a:r>
            <a:endParaRPr lang="en-US" dirty="0"/>
          </a:p>
        </p:txBody>
      </p:sp>
      <p:pic>
        <p:nvPicPr>
          <p:cNvPr id="8" name="Picture 7"/>
          <p:cNvPicPr>
            <a:picLocks noChangeAspect="1"/>
          </p:cNvPicPr>
          <p:nvPr/>
        </p:nvPicPr>
        <p:blipFill>
          <a:blip r:embed="rId3" cstate="screen">
            <a:extLst>
              <a:ext uri="{BEBA8EAE-BF5A-486C-A8C5-ECC9F3942E4B}">
                <a14:imgProps xmlns:a14="http://schemas.microsoft.com/office/drawing/2010/main">
                  <a14:imgLayer r:embed="rId4">
                    <a14:imgEffect>
                      <a14:backgroundRemoval t="3768" b="100000" l="0" r="100000"/>
                    </a14:imgEffect>
                  </a14:imgLayer>
                </a14:imgProps>
              </a:ext>
              <a:ext uri="{28A0092B-C50C-407E-A947-70E740481C1C}">
                <a14:useLocalDpi xmlns:a14="http://schemas.microsoft.com/office/drawing/2010/main"/>
              </a:ext>
            </a:extLst>
          </a:blip>
          <a:stretch>
            <a:fillRect/>
          </a:stretch>
        </p:blipFill>
        <p:spPr>
          <a:xfrm>
            <a:off x="2273435" y="149863"/>
            <a:ext cx="8312295" cy="6441437"/>
          </a:xfrm>
          <a:prstGeom prst="rect">
            <a:avLst/>
          </a:prstGeom>
        </p:spPr>
      </p:pic>
      <p:sp>
        <p:nvSpPr>
          <p:cNvPr id="10" name="TextBox 9"/>
          <p:cNvSpPr txBox="1"/>
          <p:nvPr/>
        </p:nvSpPr>
        <p:spPr>
          <a:xfrm>
            <a:off x="6785811" y="1744579"/>
            <a:ext cx="469231" cy="481263"/>
          </a:xfrm>
          <a:prstGeom prst="rect">
            <a:avLst/>
          </a:prstGeom>
          <a:noFill/>
          <a:ln w="38100">
            <a:solidFill>
              <a:schemeClr val="tx1"/>
            </a:solidFill>
          </a:ln>
        </p:spPr>
        <p:txBody>
          <a:bodyPr wrap="square" rtlCol="0">
            <a:spAutoFit/>
          </a:bodyPr>
          <a:lstStyle/>
          <a:p>
            <a:endParaRPr lang="en-US" dirty="0"/>
          </a:p>
        </p:txBody>
      </p:sp>
      <p:pic>
        <p:nvPicPr>
          <p:cNvPr id="13" name="Picture 12"/>
          <p:cNvPicPr>
            <a:picLocks noChangeAspect="1"/>
          </p:cNvPicPr>
          <p:nvPr/>
        </p:nvPicPr>
        <p:blipFill>
          <a:blip r:embed="rId5"/>
          <a:stretch>
            <a:fillRect/>
          </a:stretch>
        </p:blipFill>
        <p:spPr>
          <a:xfrm>
            <a:off x="2692847" y="4235117"/>
            <a:ext cx="3977591" cy="1918128"/>
          </a:xfrm>
          <a:prstGeom prst="rect">
            <a:avLst/>
          </a:prstGeom>
        </p:spPr>
      </p:pic>
    </p:spTree>
    <p:extLst>
      <p:ext uri="{BB962C8B-B14F-4D97-AF65-F5344CB8AC3E}">
        <p14:creationId xmlns:p14="http://schemas.microsoft.com/office/powerpoint/2010/main" val="3404472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2E8652"/>
                </a:solidFill>
              </a:rPr>
              <a:t>Wetland Inundation Time Series</a:t>
            </a:r>
            <a:endParaRPr lang="en-US" b="1" dirty="0">
              <a:solidFill>
                <a:srgbClr val="2E8652"/>
              </a:solidFill>
            </a:endParaRPr>
          </a:p>
        </p:txBody>
      </p:sp>
      <p:pic>
        <p:nvPicPr>
          <p:cNvPr id="6" name="Picture 5"/>
          <p:cNvPicPr>
            <a:picLocks noChangeAspect="1"/>
          </p:cNvPicPr>
          <p:nvPr/>
        </p:nvPicPr>
        <p:blipFill>
          <a:blip r:embed="rId5"/>
          <a:stretch>
            <a:fillRect/>
          </a:stretch>
        </p:blipFill>
        <p:spPr>
          <a:xfrm>
            <a:off x="254668" y="2731167"/>
            <a:ext cx="3606927" cy="1232893"/>
          </a:xfrm>
          <a:prstGeom prst="rect">
            <a:avLst/>
          </a:prstGeom>
        </p:spPr>
      </p:pic>
      <p:pic>
        <p:nvPicPr>
          <p:cNvPr id="4" name="TIMESERIEZ">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61595" y="1170184"/>
            <a:ext cx="7910431" cy="4354857"/>
          </a:xfrm>
          <a:prstGeom prst="rect">
            <a:avLst/>
          </a:prstGeom>
        </p:spPr>
      </p:pic>
      <p:pic>
        <p:nvPicPr>
          <p:cNvPr id="5" name="Picture 4"/>
          <p:cNvPicPr>
            <a:picLocks noChangeAspect="1"/>
          </p:cNvPicPr>
          <p:nvPr/>
        </p:nvPicPr>
        <p:blipFill>
          <a:blip r:embed="rId7"/>
          <a:stretch>
            <a:fillRect/>
          </a:stretch>
        </p:blipFill>
        <p:spPr>
          <a:xfrm>
            <a:off x="6148809" y="4867643"/>
            <a:ext cx="3336001" cy="516704"/>
          </a:xfrm>
          <a:prstGeom prst="rect">
            <a:avLst/>
          </a:prstGeom>
        </p:spPr>
      </p:pic>
    </p:spTree>
    <p:extLst>
      <p:ext uri="{BB962C8B-B14F-4D97-AF65-F5344CB8AC3E}">
        <p14:creationId xmlns:p14="http://schemas.microsoft.com/office/powerpoint/2010/main" val="215692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2E8652"/>
                </a:solidFill>
              </a:rPr>
              <a:t>Habitat Suitability Map</a:t>
            </a:r>
            <a:endParaRPr lang="en-US" b="1" dirty="0">
              <a:solidFill>
                <a:srgbClr val="2E865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283" y="1061707"/>
            <a:ext cx="9021434" cy="4734586"/>
          </a:xfrm>
          <a:prstGeom prst="rect">
            <a:avLst/>
          </a:prstGeom>
        </p:spPr>
      </p:pic>
      <p:sp>
        <p:nvSpPr>
          <p:cNvPr id="6" name="Oval 5"/>
          <p:cNvSpPr/>
          <p:nvPr/>
        </p:nvSpPr>
        <p:spPr>
          <a:xfrm>
            <a:off x="7081284" y="4646427"/>
            <a:ext cx="310896" cy="308345"/>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320902" y="1375143"/>
            <a:ext cx="310896" cy="308345"/>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37721" y="3629246"/>
            <a:ext cx="310896" cy="308345"/>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948617" y="3365205"/>
            <a:ext cx="310896" cy="308345"/>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538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000"/>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smtClean="0">
                <a:solidFill>
                  <a:srgbClr val="2E8652"/>
                </a:solidFill>
              </a:rPr>
              <a:t>Conclusions</a:t>
            </a:r>
            <a:endParaRPr lang="en-US" sz="4400" b="1" dirty="0">
              <a:solidFill>
                <a:srgbClr val="2E8652"/>
              </a:solidFill>
            </a:endParaRPr>
          </a:p>
        </p:txBody>
      </p:sp>
      <p:graphicFrame>
        <p:nvGraphicFramePr>
          <p:cNvPr id="5" name="Diagram 4"/>
          <p:cNvGraphicFramePr/>
          <p:nvPr>
            <p:extLst>
              <p:ext uri="{D42A27DB-BD31-4B8C-83A1-F6EECF244321}">
                <p14:modId xmlns:p14="http://schemas.microsoft.com/office/powerpoint/2010/main" val="2214862802"/>
              </p:ext>
            </p:extLst>
          </p:nvPr>
        </p:nvGraphicFramePr>
        <p:xfrm>
          <a:off x="839453" y="790575"/>
          <a:ext cx="10485040" cy="6067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708306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910" y="663797"/>
            <a:ext cx="10515600" cy="457201"/>
          </a:xfrm>
        </p:spPr>
        <p:txBody>
          <a:bodyPr>
            <a:normAutofit fontScale="90000"/>
          </a:bodyPr>
          <a:lstStyle/>
          <a:p>
            <a:r>
              <a:rPr lang="en-US" dirty="0" smtClean="0"/>
              <a:t>Limitations</a:t>
            </a:r>
            <a:endParaRPr lang="en-US" dirty="0"/>
          </a:p>
        </p:txBody>
      </p:sp>
      <p:sp>
        <p:nvSpPr>
          <p:cNvPr id="6" name="Text Placeholder 1"/>
          <p:cNvSpPr txBox="1">
            <a:spLocks/>
          </p:cNvSpPr>
          <p:nvPr/>
        </p:nvSpPr>
        <p:spPr>
          <a:xfrm>
            <a:off x="170525" y="1330756"/>
            <a:ext cx="4312090" cy="41964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200"/>
              </a:spcAft>
              <a:buClr>
                <a:srgbClr val="2E8652"/>
              </a:buClr>
              <a:buFont typeface="Webdings" panose="05030102010509060703" pitchFamily="18" charset="2"/>
              <a:buChar char="4"/>
            </a:pPr>
            <a:r>
              <a:rPr lang="en-US" sz="2400" dirty="0" smtClean="0"/>
              <a:t>C-Band vs. L-Band SAR data</a:t>
            </a:r>
          </a:p>
          <a:p>
            <a:pPr marL="342900" indent="-342900">
              <a:lnSpc>
                <a:spcPct val="100000"/>
              </a:lnSpc>
              <a:spcBef>
                <a:spcPts val="0"/>
              </a:spcBef>
              <a:spcAft>
                <a:spcPts val="1200"/>
              </a:spcAft>
              <a:buClr>
                <a:srgbClr val="2E8652"/>
              </a:buClr>
              <a:buFont typeface="Webdings" panose="05030102010509060703" pitchFamily="18" charset="2"/>
              <a:buChar char="4"/>
            </a:pPr>
            <a:r>
              <a:rPr lang="en-US" sz="2400" dirty="0" smtClean="0"/>
              <a:t>Small size of breeding ponds</a:t>
            </a:r>
          </a:p>
          <a:p>
            <a:pPr marL="342900" indent="-342900">
              <a:lnSpc>
                <a:spcPct val="100000"/>
              </a:lnSpc>
              <a:spcBef>
                <a:spcPts val="0"/>
              </a:spcBef>
              <a:spcAft>
                <a:spcPts val="1200"/>
              </a:spcAft>
              <a:buClr>
                <a:srgbClr val="2E8652"/>
              </a:buClr>
              <a:buFont typeface="Webdings" panose="05030102010509060703" pitchFamily="18" charset="2"/>
              <a:buChar char="4"/>
            </a:pPr>
            <a:r>
              <a:rPr lang="en-US" sz="2400" dirty="0" smtClean="0"/>
              <a:t>Outdated </a:t>
            </a:r>
            <a:r>
              <a:rPr lang="en-US" sz="2400" i="1" dirty="0"/>
              <a:t>in situ </a:t>
            </a:r>
            <a:r>
              <a:rPr lang="en-US" sz="2400" dirty="0"/>
              <a:t>data</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400" dirty="0"/>
              <a:t>Gopher tortoise </a:t>
            </a:r>
            <a:r>
              <a:rPr lang="en-US" sz="2400" dirty="0" smtClean="0"/>
              <a:t>burrows serving as </a:t>
            </a:r>
            <a:r>
              <a:rPr lang="en-US" sz="2400" dirty="0"/>
              <a:t>proxy for </a:t>
            </a:r>
            <a:r>
              <a:rPr lang="en-US" sz="2400" dirty="0" smtClean="0"/>
              <a:t>exact gopher frog location</a:t>
            </a:r>
            <a:endParaRPr lang="en-US" sz="2400" dirty="0"/>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1319" y="189186"/>
            <a:ext cx="7398138" cy="6668814"/>
          </a:xfrm>
          <a:prstGeom prst="rect">
            <a:avLst/>
          </a:prstGeom>
          <a:effectLst/>
        </p:spPr>
      </p:pic>
      <p:sp>
        <p:nvSpPr>
          <p:cNvPr id="8" name="Text Placeholder 4"/>
          <p:cNvSpPr txBox="1">
            <a:spLocks/>
          </p:cNvSpPr>
          <p:nvPr/>
        </p:nvSpPr>
        <p:spPr>
          <a:xfrm>
            <a:off x="1356317" y="6535829"/>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lumMod val="75000"/>
                    <a:lumOff val="25000"/>
                  </a:schemeClr>
                </a:solidFill>
                <a:effectLst/>
                <a:uLnTx/>
                <a:uFillTx/>
              </a:rPr>
              <a:t>Image Credit: </a:t>
            </a:r>
            <a:r>
              <a:rPr lang="en-US" sz="1400" dirty="0" smtClean="0">
                <a:solidFill>
                  <a:schemeClr val="tx1">
                    <a:lumMod val="75000"/>
                    <a:lumOff val="25000"/>
                  </a:schemeClr>
                </a:solidFill>
              </a:rPr>
              <a:t>Mark Bailey</a:t>
            </a:r>
            <a:endParaRPr kumimoji="0" lang="en-US" sz="1400" i="0" u="none" strike="noStrike" kern="1200"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3000066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Future Work</a:t>
            </a:r>
            <a:endParaRPr lang="en-US" dirty="0"/>
          </a:p>
        </p:txBody>
      </p:sp>
      <p:sp>
        <p:nvSpPr>
          <p:cNvPr id="6" name="Text Placeholder 1"/>
          <p:cNvSpPr txBox="1">
            <a:spLocks/>
          </p:cNvSpPr>
          <p:nvPr/>
        </p:nvSpPr>
        <p:spPr>
          <a:xfrm>
            <a:off x="495300" y="1384835"/>
            <a:ext cx="11165563" cy="40469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spcAft>
                <a:spcPts val="1200"/>
              </a:spcAft>
              <a:buClr>
                <a:srgbClr val="2E8652"/>
              </a:buClr>
              <a:buFont typeface="Webdings" panose="05030102010509060703" pitchFamily="18" charset="2"/>
              <a:buChar char="4"/>
            </a:pPr>
            <a:r>
              <a:rPr lang="en-US" sz="2800" b="1" dirty="0" smtClean="0">
                <a:solidFill>
                  <a:srgbClr val="2E8652"/>
                </a:solidFill>
              </a:rPr>
              <a:t>Create</a:t>
            </a:r>
            <a:r>
              <a:rPr lang="en-US" sz="2800" dirty="0" smtClean="0"/>
              <a:t> a robust Software for Assisted Habitat Modeling (SAHM) analysis with more presence points</a:t>
            </a:r>
          </a:p>
          <a:p>
            <a:pPr marL="457200" indent="-457200">
              <a:lnSpc>
                <a:spcPct val="100000"/>
              </a:lnSpc>
              <a:spcBef>
                <a:spcPts val="0"/>
              </a:spcBef>
              <a:spcAft>
                <a:spcPts val="1200"/>
              </a:spcAft>
              <a:buClr>
                <a:srgbClr val="2E8652"/>
              </a:buClr>
              <a:buFont typeface="Webdings" panose="05030102010509060703" pitchFamily="18" charset="2"/>
              <a:buChar char="4"/>
            </a:pPr>
            <a:r>
              <a:rPr lang="en-US" sz="2800" b="1" dirty="0" smtClean="0">
                <a:solidFill>
                  <a:srgbClr val="2E8652"/>
                </a:solidFill>
              </a:rPr>
              <a:t>Utilize</a:t>
            </a:r>
            <a:r>
              <a:rPr lang="en-US" sz="2800" dirty="0" smtClean="0">
                <a:solidFill>
                  <a:srgbClr val="2E8652"/>
                </a:solidFill>
              </a:rPr>
              <a:t> </a:t>
            </a:r>
            <a:r>
              <a:rPr lang="en-US" sz="2800" dirty="0" smtClean="0"/>
              <a:t>a wetland creation assessment and corridor assessment </a:t>
            </a:r>
          </a:p>
          <a:p>
            <a:pPr marL="457200" indent="-457200">
              <a:lnSpc>
                <a:spcPct val="100000"/>
              </a:lnSpc>
              <a:spcBef>
                <a:spcPts val="0"/>
              </a:spcBef>
              <a:spcAft>
                <a:spcPts val="1200"/>
              </a:spcAft>
              <a:buClr>
                <a:srgbClr val="2E8652"/>
              </a:buClr>
              <a:buFont typeface="Webdings" panose="05030102010509060703" pitchFamily="18" charset="2"/>
              <a:buChar char="4"/>
            </a:pPr>
            <a:r>
              <a:rPr lang="en-US" sz="2800" b="1" dirty="0" smtClean="0">
                <a:solidFill>
                  <a:srgbClr val="2E8652"/>
                </a:solidFill>
              </a:rPr>
              <a:t>Validation</a:t>
            </a:r>
            <a:r>
              <a:rPr lang="en-US" sz="2800" dirty="0" smtClean="0"/>
              <a:t> of </a:t>
            </a:r>
            <a:r>
              <a:rPr lang="en-US" sz="2800" dirty="0" err="1" smtClean="0"/>
              <a:t>TerrSet</a:t>
            </a:r>
            <a:r>
              <a:rPr lang="en-US" sz="2800" dirty="0" smtClean="0"/>
              <a:t> model outputs</a:t>
            </a:r>
          </a:p>
          <a:p>
            <a:pPr marL="457200" indent="-457200">
              <a:lnSpc>
                <a:spcPct val="100000"/>
              </a:lnSpc>
              <a:spcBef>
                <a:spcPts val="0"/>
              </a:spcBef>
              <a:spcAft>
                <a:spcPts val="1200"/>
              </a:spcAft>
              <a:buClr>
                <a:srgbClr val="2E8652"/>
              </a:buClr>
              <a:buFont typeface="Webdings" panose="05030102010509060703" pitchFamily="18" charset="2"/>
              <a:buChar char="4"/>
            </a:pPr>
            <a:r>
              <a:rPr lang="en-US" sz="2800" b="1" dirty="0" smtClean="0">
                <a:solidFill>
                  <a:srgbClr val="2E8652"/>
                </a:solidFill>
              </a:rPr>
              <a:t>Expand</a:t>
            </a:r>
            <a:r>
              <a:rPr lang="en-US" sz="2800" b="1" dirty="0" smtClean="0"/>
              <a:t> </a:t>
            </a:r>
            <a:r>
              <a:rPr lang="en-US" sz="2800" dirty="0" smtClean="0"/>
              <a:t>study area for analysis to include private lands surrounding Conecuh National Forest </a:t>
            </a:r>
          </a:p>
          <a:p>
            <a:pPr marL="457200" indent="-457200">
              <a:lnSpc>
                <a:spcPct val="100000"/>
              </a:lnSpc>
              <a:spcBef>
                <a:spcPts val="0"/>
              </a:spcBef>
              <a:spcAft>
                <a:spcPts val="600"/>
              </a:spcAft>
              <a:buClr>
                <a:srgbClr val="2E8652"/>
              </a:buClr>
              <a:buFont typeface="Webdings" panose="05030102010509060703" pitchFamily="18" charset="2"/>
              <a:buChar char="4"/>
            </a:pPr>
            <a:r>
              <a:rPr lang="en-US" sz="2800" b="1" dirty="0" smtClean="0">
                <a:solidFill>
                  <a:srgbClr val="2E8652"/>
                </a:solidFill>
              </a:rPr>
              <a:t>Improve</a:t>
            </a:r>
            <a:r>
              <a:rPr lang="en-US" sz="2800" b="1" dirty="0" smtClean="0"/>
              <a:t> </a:t>
            </a:r>
            <a:r>
              <a:rPr lang="en-US" sz="2800" dirty="0" smtClean="0"/>
              <a:t>wetland classification using new sensors</a:t>
            </a:r>
          </a:p>
          <a:p>
            <a:pPr marL="457200" indent="-457200">
              <a:lnSpc>
                <a:spcPct val="100000"/>
              </a:lnSpc>
              <a:spcBef>
                <a:spcPts val="0"/>
              </a:spcBef>
              <a:spcAft>
                <a:spcPts val="600"/>
              </a:spcAft>
              <a:buClr>
                <a:srgbClr val="2E8652"/>
              </a:buClr>
              <a:buFont typeface="Webdings" panose="05030102010509060703" pitchFamily="18" charset="2"/>
              <a:buChar char="4"/>
            </a:pPr>
            <a:endParaRPr lang="en-US" sz="2800" dirty="0" smtClean="0"/>
          </a:p>
          <a:p>
            <a:pPr>
              <a:lnSpc>
                <a:spcPct val="100000"/>
              </a:lnSpc>
              <a:spcBef>
                <a:spcPts val="0"/>
              </a:spcBef>
              <a:spcAft>
                <a:spcPts val="600"/>
              </a:spcAft>
            </a:pPr>
            <a:endParaRPr lang="en-US" sz="2800" dirty="0"/>
          </a:p>
          <a:p>
            <a:pPr>
              <a:lnSpc>
                <a:spcPct val="100000"/>
              </a:lnSpc>
              <a:spcBef>
                <a:spcPts val="0"/>
              </a:spcBef>
              <a:spcAft>
                <a:spcPts val="600"/>
              </a:spcAft>
            </a:pPr>
            <a:endParaRPr lang="en-US" sz="2800" dirty="0"/>
          </a:p>
        </p:txBody>
      </p:sp>
    </p:spTree>
    <p:extLst>
      <p:ext uri="{BB962C8B-B14F-4D97-AF65-F5344CB8AC3E}">
        <p14:creationId xmlns:p14="http://schemas.microsoft.com/office/powerpoint/2010/main" val="2994879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09600" y="1089871"/>
            <a:ext cx="11582400" cy="4823817"/>
          </a:xfrm>
          <a:prstGeom prst="rect">
            <a:avLst/>
          </a:prstGeom>
        </p:spPr>
        <p:txBody>
          <a:bodyPr vert="horz" lIns="91440" tIns="45720" rIns="91440" bIns="45720" numCol="2"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a:t>Dr. Jeffrey </a:t>
            </a:r>
            <a:r>
              <a:rPr lang="en-US" sz="1800" dirty="0" smtClean="0"/>
              <a:t>Luvall, NASA </a:t>
            </a:r>
            <a:r>
              <a:rPr lang="en-US" sz="1800" dirty="0"/>
              <a:t>Marshall Space Flight </a:t>
            </a:r>
            <a:r>
              <a:rPr lang="en-US" sz="1800" dirty="0" smtClean="0"/>
              <a:t>Center</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a:t>Dr. Robert </a:t>
            </a:r>
            <a:r>
              <a:rPr lang="en-US" sz="1800" dirty="0" smtClean="0"/>
              <a:t>Griffin, The University </a:t>
            </a:r>
            <a:r>
              <a:rPr lang="en-US" sz="1800" dirty="0"/>
              <a:t>of Alabama in </a:t>
            </a:r>
            <a:r>
              <a:rPr lang="en-US" sz="1800" dirty="0" smtClean="0"/>
              <a:t>Huntsville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Joseph Spruce, Science </a:t>
            </a:r>
            <a:r>
              <a:rPr lang="en-US" sz="1800" dirty="0"/>
              <a:t>Systems and Applications, Inc</a:t>
            </a:r>
            <a:r>
              <a:rPr lang="en-US" sz="1800" dirty="0" smtClean="0"/>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Maggi Klug, The University of Alabama in Huntsville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Helen Baldwin, NASA SERVIR Science Coordination Office </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Leah Parker, The University of Alabama in Huntsville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Tim Mayer, NASA SERVIR Science Coordination Office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Mercedes </a:t>
            </a:r>
            <a:r>
              <a:rPr lang="en-US" sz="1800" dirty="0" err="1" smtClean="0"/>
              <a:t>Bartkovich</a:t>
            </a:r>
            <a:r>
              <a:rPr lang="en-US" sz="1800" dirty="0" smtClean="0"/>
              <a:t>, </a:t>
            </a:r>
            <a:r>
              <a:rPr lang="en-US" sz="1800" dirty="0" smtClean="0"/>
              <a:t>ADCNR</a:t>
            </a:r>
          </a:p>
          <a:p>
            <a:pPr marL="342900" indent="-342900">
              <a:lnSpc>
                <a:spcPct val="100000"/>
              </a:lnSpc>
              <a:spcBef>
                <a:spcPts val="0"/>
              </a:spcBef>
              <a:spcAft>
                <a:spcPts val="600"/>
              </a:spcAft>
              <a:buClr>
                <a:srgbClr val="2E8652"/>
              </a:buClr>
              <a:buFont typeface="Webdings" panose="05030102010509060703" pitchFamily="18" charset="2"/>
              <a:buChar char="4"/>
            </a:pPr>
            <a:endParaRPr lang="en-US" sz="1800" dirty="0"/>
          </a:p>
          <a:p>
            <a:pPr marL="342900" indent="-342900">
              <a:lnSpc>
                <a:spcPct val="100000"/>
              </a:lnSpc>
              <a:spcBef>
                <a:spcPts val="0"/>
              </a:spcBef>
              <a:spcAft>
                <a:spcPts val="600"/>
              </a:spcAft>
              <a:buClr>
                <a:srgbClr val="2E8652"/>
              </a:buClr>
              <a:buFont typeface="Webdings" panose="05030102010509060703" pitchFamily="18" charset="2"/>
              <a:buChar char="4"/>
            </a:pPr>
            <a:endParaRPr lang="en-US" sz="1800" dirty="0" smtClean="0"/>
          </a:p>
          <a:p>
            <a:pPr marL="342900" indent="-342900">
              <a:lnSpc>
                <a:spcPct val="100000"/>
              </a:lnSpc>
              <a:spcBef>
                <a:spcPts val="0"/>
              </a:spcBef>
              <a:spcAft>
                <a:spcPts val="600"/>
              </a:spcAft>
              <a:buClr>
                <a:srgbClr val="2E8652"/>
              </a:buClr>
              <a:buFont typeface="Webdings" panose="05030102010509060703" pitchFamily="18" charset="2"/>
              <a:buChar char="4"/>
            </a:pPr>
            <a:endParaRPr lang="en-US" sz="1800" dirty="0" smtClean="0"/>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Eric </a:t>
            </a:r>
            <a:r>
              <a:rPr lang="en-US" sz="1800" dirty="0" err="1" smtClean="0"/>
              <a:t>Soehren</a:t>
            </a:r>
            <a:r>
              <a:rPr lang="en-US" sz="1800" dirty="0" smtClean="0"/>
              <a:t>, ADCNR</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err="1" smtClean="0"/>
              <a:t>Ericha</a:t>
            </a:r>
            <a:r>
              <a:rPr lang="en-US" sz="1800" dirty="0" smtClean="0"/>
              <a:t> Shelton-Nix, ADCNR</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Derek Colbert, US Forest Service, Conecuh National Forest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Mark Bailey, US Forest Service, Conecuh National Forest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Tim </a:t>
            </a:r>
            <a:r>
              <a:rPr lang="en-US" sz="1800" dirty="0" err="1" smtClean="0"/>
              <a:t>Mersmann</a:t>
            </a:r>
            <a:r>
              <a:rPr lang="en-US" sz="1800" dirty="0" smtClean="0"/>
              <a:t>, US Forest Service, Conecuh National Forest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Dr. James Stiles, Auburn University</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James C. Godwin Alabama Natural Heritage Program</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Dr. Scott Rush, Mississippi State University</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smtClean="0"/>
              <a:t>Madison Murphy, NASA DEVELOP Center Lead at the Alabama – Marshall &amp; Mobile Nodes</a:t>
            </a:r>
            <a:endParaRPr lang="en-US" dirty="0" smtClean="0"/>
          </a:p>
          <a:p>
            <a:pPr>
              <a:lnSpc>
                <a:spcPct val="100000"/>
              </a:lnSpc>
              <a:spcBef>
                <a:spcPts val="0"/>
              </a:spcBef>
              <a:spcAft>
                <a:spcPts val="600"/>
              </a:spcAft>
              <a:buClr>
                <a:srgbClr val="2E8652"/>
              </a:buClr>
            </a:pPr>
            <a:endParaRPr lang="en-US" sz="2800" dirty="0" smtClean="0"/>
          </a:p>
          <a:p>
            <a:pPr>
              <a:lnSpc>
                <a:spcPct val="100000"/>
              </a:lnSpc>
              <a:spcBef>
                <a:spcPts val="0"/>
              </a:spcBef>
              <a:spcAft>
                <a:spcPts val="600"/>
              </a:spcAft>
            </a:pPr>
            <a:endParaRPr lang="en-US" sz="2800" dirty="0"/>
          </a:p>
          <a:p>
            <a:pPr>
              <a:lnSpc>
                <a:spcPct val="100000"/>
              </a:lnSpc>
              <a:spcBef>
                <a:spcPts val="0"/>
              </a:spcBef>
              <a:spcAft>
                <a:spcPts val="600"/>
              </a:spcAft>
            </a:pPr>
            <a:endParaRPr lang="en-US" sz="2800" dirty="0"/>
          </a:p>
        </p:txBody>
      </p:sp>
      <p:sp>
        <p:nvSpPr>
          <p:cNvPr id="3" name="TextBox 2"/>
          <p:cNvSpPr txBox="1"/>
          <p:nvPr/>
        </p:nvSpPr>
        <p:spPr>
          <a:xfrm>
            <a:off x="631065" y="5913688"/>
            <a:ext cx="10947042" cy="523220"/>
          </a:xfrm>
          <a:prstGeom prst="rect">
            <a:avLst/>
          </a:prstGeom>
          <a:noFill/>
        </p:spPr>
        <p:txBody>
          <a:bodyPr wrap="square" rtlCol="0">
            <a:spAutoFit/>
          </a:bodyPr>
          <a:lstStyle/>
          <a:p>
            <a:pPr algn="ctr"/>
            <a:r>
              <a:rPr lang="en-US" sz="1400" dirty="0">
                <a:solidFill>
                  <a:schemeClr val="tx1">
                    <a:lumMod val="75000"/>
                    <a:lumOff val="25000"/>
                  </a:schemeClr>
                </a:solidFill>
              </a:rPr>
              <a:t>This material contains modified Copernicus Sentinel data </a:t>
            </a:r>
            <a:r>
              <a:rPr lang="en-US" sz="1400" dirty="0" smtClean="0">
                <a:solidFill>
                  <a:schemeClr val="tx1">
                    <a:lumMod val="75000"/>
                    <a:lumOff val="25000"/>
                  </a:schemeClr>
                </a:solidFill>
              </a:rPr>
              <a:t>(2015-2019), </a:t>
            </a:r>
            <a:r>
              <a:rPr lang="en-US" sz="1400" dirty="0">
                <a:solidFill>
                  <a:schemeClr val="tx1">
                    <a:lumMod val="75000"/>
                    <a:lumOff val="25000"/>
                  </a:schemeClr>
                </a:solidFill>
              </a:rPr>
              <a:t>processed by ESA. </a:t>
            </a:r>
          </a:p>
          <a:p>
            <a:pPr algn="ctr"/>
            <a:endParaRPr lang="en-US" sz="1400" dirty="0"/>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Thank you! </a:t>
            </a:r>
            <a:endParaRPr lang="en-US" dirty="0"/>
          </a:p>
        </p:txBody>
      </p:sp>
      <p:pic>
        <p:nvPicPr>
          <p:cNvPr id="12" name="Picture 1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954307" y="2748140"/>
            <a:ext cx="2522693" cy="2522693"/>
          </a:xfrm>
          <a:prstGeom prst="rect">
            <a:avLst/>
          </a:prstGeom>
        </p:spPr>
      </p:pic>
      <p:sp>
        <p:nvSpPr>
          <p:cNvPr id="13" name="Text Placeholder 16"/>
          <p:cNvSpPr txBox="1">
            <a:spLocks/>
          </p:cNvSpPr>
          <p:nvPr/>
        </p:nvSpPr>
        <p:spPr>
          <a:xfrm>
            <a:off x="8515578" y="5348900"/>
            <a:ext cx="3400151"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smtClean="0">
                <a:solidFill>
                  <a:schemeClr val="tx1">
                    <a:lumMod val="75000"/>
                    <a:lumOff val="25000"/>
                  </a:schemeClr>
                </a:solidFill>
                <a:latin typeface="+mj-lt"/>
              </a:rPr>
              <a:t>Sierra Laltrello</a:t>
            </a:r>
            <a:endParaRPr lang="en-US" b="1" dirty="0">
              <a:solidFill>
                <a:schemeClr val="tx1">
                  <a:lumMod val="75000"/>
                  <a:lumOff val="25000"/>
                </a:schemeClr>
              </a:solidFill>
              <a:latin typeface="+mj-lt"/>
            </a:endParaRPr>
          </a:p>
        </p:txBody>
      </p:sp>
      <p:pic>
        <p:nvPicPr>
          <p:cNvPr id="5" name="Picture 4"/>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9164093" y="2967451"/>
            <a:ext cx="2103120" cy="2103120"/>
          </a:xfrm>
          <a:prstGeom prst="ellipse">
            <a:avLst/>
          </a:prstGeom>
        </p:spPr>
      </p:pic>
      <p:pic>
        <p:nvPicPr>
          <p:cNvPr id="9" name="Picture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35572" y="1375888"/>
            <a:ext cx="2523744" cy="2522410"/>
          </a:xfrm>
          <a:prstGeom prst="rect">
            <a:avLst/>
          </a:prstGeom>
        </p:spPr>
      </p:pic>
      <p:sp>
        <p:nvSpPr>
          <p:cNvPr id="10" name="Text Placeholder 16"/>
          <p:cNvSpPr txBox="1">
            <a:spLocks/>
          </p:cNvSpPr>
          <p:nvPr/>
        </p:nvSpPr>
        <p:spPr>
          <a:xfrm>
            <a:off x="-3340" y="3976357"/>
            <a:ext cx="3401568" cy="507831"/>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smtClean="0">
                <a:solidFill>
                  <a:schemeClr val="tx1">
                    <a:lumMod val="75000"/>
                    <a:lumOff val="25000"/>
                  </a:schemeClr>
                </a:solidFill>
                <a:latin typeface="+mj-lt"/>
              </a:rPr>
              <a:t>Kara Cassano</a:t>
            </a:r>
            <a:endParaRPr lang="en-US" b="1" dirty="0">
              <a:solidFill>
                <a:schemeClr val="tx1">
                  <a:lumMod val="75000"/>
                  <a:lumOff val="25000"/>
                </a:schemeClr>
              </a:solidFill>
              <a:latin typeface="+mj-lt"/>
            </a:endParaRPr>
          </a:p>
        </p:txBody>
      </p:sp>
      <p:pic>
        <p:nvPicPr>
          <p:cNvPr id="33" name="Picture 32"/>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645995" y="1595058"/>
            <a:ext cx="2102898" cy="2103121"/>
          </a:xfrm>
          <a:prstGeom prst="ellipse">
            <a:avLst/>
          </a:prstGeom>
        </p:spPr>
      </p:pic>
      <p:pic>
        <p:nvPicPr>
          <p:cNvPr id="15" name="Picture 1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055170" y="1375889"/>
            <a:ext cx="2520640" cy="2520641"/>
          </a:xfrm>
          <a:prstGeom prst="rect">
            <a:avLst/>
          </a:prstGeom>
        </p:spPr>
      </p:pic>
      <p:sp>
        <p:nvSpPr>
          <p:cNvPr id="16" name="Text Placeholder 16"/>
          <p:cNvSpPr txBox="1">
            <a:spLocks/>
          </p:cNvSpPr>
          <p:nvPr/>
        </p:nvSpPr>
        <p:spPr>
          <a:xfrm>
            <a:off x="5616798" y="3974533"/>
            <a:ext cx="3397385"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smtClean="0">
                <a:solidFill>
                  <a:schemeClr val="tx1">
                    <a:lumMod val="75000"/>
                    <a:lumOff val="25000"/>
                  </a:schemeClr>
                </a:solidFill>
                <a:latin typeface="+mj-lt"/>
              </a:rPr>
              <a:t>Stefan Perritano</a:t>
            </a:r>
            <a:endParaRPr lang="en-US" b="1" dirty="0">
              <a:solidFill>
                <a:schemeClr val="tx1">
                  <a:lumMod val="75000"/>
                  <a:lumOff val="25000"/>
                </a:schemeClr>
              </a:solidFill>
              <a:latin typeface="+mj-lt"/>
            </a:endParaRPr>
          </a:p>
        </p:txBody>
      </p:sp>
      <p:pic>
        <p:nvPicPr>
          <p:cNvPr id="34" name="Picture 33"/>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rot="5400000">
            <a:off x="6263930" y="1590051"/>
            <a:ext cx="2103120" cy="2103120"/>
          </a:xfrm>
          <a:prstGeom prst="ellipse">
            <a:avLst/>
          </a:prstGeom>
        </p:spPr>
      </p:pic>
      <p:pic>
        <p:nvPicPr>
          <p:cNvPr id="18" name="Picture 1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168580" y="2871061"/>
            <a:ext cx="2523744" cy="2522410"/>
          </a:xfrm>
          <a:prstGeom prst="rect">
            <a:avLst/>
          </a:prstGeom>
        </p:spPr>
      </p:pic>
      <p:sp>
        <p:nvSpPr>
          <p:cNvPr id="19" name="Text Placeholder 16"/>
          <p:cNvSpPr txBox="1">
            <a:spLocks/>
          </p:cNvSpPr>
          <p:nvPr/>
        </p:nvSpPr>
        <p:spPr>
          <a:xfrm>
            <a:off x="2729668" y="5471530"/>
            <a:ext cx="3401568"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smtClean="0">
                <a:solidFill>
                  <a:schemeClr val="tx1">
                    <a:lumMod val="75000"/>
                    <a:lumOff val="25000"/>
                  </a:schemeClr>
                </a:solidFill>
                <a:latin typeface="+mj-lt"/>
              </a:rPr>
              <a:t>Jacob Goff</a:t>
            </a:r>
            <a:endParaRPr lang="en-US" b="1" dirty="0">
              <a:solidFill>
                <a:schemeClr val="tx1">
                  <a:lumMod val="75000"/>
                  <a:lumOff val="25000"/>
                </a:schemeClr>
              </a:solidFill>
              <a:latin typeface="+mj-lt"/>
            </a:endParaRPr>
          </a:p>
        </p:txBody>
      </p:sp>
      <p:pic>
        <p:nvPicPr>
          <p:cNvPr id="35" name="Picture 34"/>
          <p:cNvPicPr preferRelativeResize="0">
            <a:picLocks/>
          </p:cNvPicPr>
          <p:nvPr/>
        </p:nvPicPr>
        <p:blipFill rotWithShape="1">
          <a:blip r:embed="rId7" cstate="screen">
            <a:extLst>
              <a:ext uri="{28A0092B-C50C-407E-A947-70E740481C1C}">
                <a14:useLocalDpi xmlns:a14="http://schemas.microsoft.com/office/drawing/2010/main"/>
              </a:ext>
            </a:extLst>
          </a:blip>
          <a:srcRect/>
          <a:stretch/>
        </p:blipFill>
        <p:spPr>
          <a:xfrm rot="5400000">
            <a:off x="3378892" y="3090231"/>
            <a:ext cx="2103121" cy="2103120"/>
          </a:xfrm>
          <a:prstGeom prst="ellipse">
            <a:avLst/>
          </a:prstGeom>
        </p:spPr>
      </p:pic>
    </p:spTree>
    <p:extLst>
      <p:ext uri="{BB962C8B-B14F-4D97-AF65-F5344CB8AC3E}">
        <p14:creationId xmlns:p14="http://schemas.microsoft.com/office/powerpoint/2010/main" val="3507444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txBox="1">
            <a:spLocks/>
          </p:cNvSpPr>
          <p:nvPr/>
        </p:nvSpPr>
        <p:spPr>
          <a:xfrm>
            <a:off x="439158" y="1494029"/>
            <a:ext cx="4093292" cy="43361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Study </a:t>
            </a:r>
            <a:r>
              <a:rPr lang="en-US" sz="2200" dirty="0" smtClean="0">
                <a:solidFill>
                  <a:schemeClr val="tx1">
                    <a:lumMod val="75000"/>
                    <a:lumOff val="25000"/>
                  </a:schemeClr>
                </a:solidFill>
              </a:rPr>
              <a:t>Area: Conecuh National Forest</a:t>
            </a:r>
            <a:endParaRPr lang="en-US" sz="22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Study </a:t>
            </a:r>
            <a:r>
              <a:rPr lang="en-US" sz="2200" dirty="0" smtClean="0">
                <a:solidFill>
                  <a:schemeClr val="tx1">
                    <a:lumMod val="75000"/>
                    <a:lumOff val="25000"/>
                  </a:schemeClr>
                </a:solidFill>
              </a:rPr>
              <a:t>Period:</a:t>
            </a:r>
          </a:p>
          <a:p>
            <a:pPr lvl="1">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rPr>
              <a:t>2016 through 2019</a:t>
            </a:r>
          </a:p>
          <a:p>
            <a:pPr>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Environment</a:t>
            </a:r>
          </a:p>
          <a:p>
            <a:pPr lvl="1">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rPr>
              <a:t>Southern long leaf pine</a:t>
            </a:r>
          </a:p>
          <a:p>
            <a:pPr lvl="1">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rPr>
              <a:t>5% remaining of original extent </a:t>
            </a:r>
          </a:p>
          <a:p>
            <a:pPr marL="457200" lvl="1" indent="0">
              <a:lnSpc>
                <a:spcPct val="100000"/>
              </a:lnSpc>
              <a:spcBef>
                <a:spcPts val="0"/>
              </a:spcBef>
              <a:spcAft>
                <a:spcPts val="600"/>
              </a:spcAft>
              <a:buClr>
                <a:srgbClr val="2E8652"/>
              </a:buClr>
              <a:buNone/>
            </a:pPr>
            <a:endParaRPr lang="en-US" sz="1800" dirty="0">
              <a:solidFill>
                <a:schemeClr val="tx1">
                  <a:lumMod val="75000"/>
                  <a:lumOff val="25000"/>
                </a:schemeClr>
              </a:solidFill>
            </a:endParaRP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smtClean="0">
                <a:solidFill>
                  <a:srgbClr val="2E8652"/>
                </a:solidFill>
              </a:rPr>
              <a:t>Introduction</a:t>
            </a:r>
            <a:endParaRPr lang="en-US" sz="4400" b="1" dirty="0">
              <a:solidFill>
                <a:srgbClr val="2E8652"/>
              </a:solidFill>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9486" y="266700"/>
            <a:ext cx="8142514" cy="6106886"/>
          </a:xfrm>
          <a:prstGeom prst="rect">
            <a:avLst/>
          </a:prstGeom>
        </p:spPr>
      </p:pic>
      <p:sp>
        <p:nvSpPr>
          <p:cNvPr id="6" name="TextBox 5"/>
          <p:cNvSpPr txBox="1"/>
          <p:nvPr/>
        </p:nvSpPr>
        <p:spPr>
          <a:xfrm>
            <a:off x="6821905" y="2971800"/>
            <a:ext cx="2021306" cy="646331"/>
          </a:xfrm>
          <a:prstGeom prst="rect">
            <a:avLst/>
          </a:prstGeom>
          <a:noFill/>
        </p:spPr>
        <p:txBody>
          <a:bodyPr wrap="square" rtlCol="0">
            <a:spAutoFit/>
          </a:bodyPr>
          <a:lstStyle/>
          <a:p>
            <a:pPr algn="ctr"/>
            <a:r>
              <a:rPr lang="en-US" b="1" dirty="0" smtClean="0">
                <a:solidFill>
                  <a:schemeClr val="bg1"/>
                </a:solidFill>
              </a:rPr>
              <a:t>Conecuh National Forest</a:t>
            </a:r>
            <a:endParaRPr lang="en-US" b="1" dirty="0">
              <a:solidFill>
                <a:schemeClr val="bg1"/>
              </a:solidFill>
            </a:endParaRPr>
          </a:p>
        </p:txBody>
      </p:sp>
      <p:sp>
        <p:nvSpPr>
          <p:cNvPr id="7" name="TextBox 6"/>
          <p:cNvSpPr txBox="1"/>
          <p:nvPr/>
        </p:nvSpPr>
        <p:spPr>
          <a:xfrm>
            <a:off x="7676147" y="1371600"/>
            <a:ext cx="1612232" cy="369332"/>
          </a:xfrm>
          <a:prstGeom prst="rect">
            <a:avLst/>
          </a:prstGeom>
          <a:noFill/>
        </p:spPr>
        <p:txBody>
          <a:bodyPr wrap="square" rtlCol="0">
            <a:spAutoFit/>
          </a:bodyPr>
          <a:lstStyle/>
          <a:p>
            <a:r>
              <a:rPr lang="en-US" dirty="0" smtClean="0"/>
              <a:t>Alabama</a:t>
            </a:r>
            <a:endParaRPr lang="en-US" dirty="0"/>
          </a:p>
        </p:txBody>
      </p:sp>
      <p:sp>
        <p:nvSpPr>
          <p:cNvPr id="8" name="TextBox 7"/>
          <p:cNvSpPr txBox="1"/>
          <p:nvPr/>
        </p:nvSpPr>
        <p:spPr>
          <a:xfrm>
            <a:off x="6408820" y="4848999"/>
            <a:ext cx="1612232" cy="369332"/>
          </a:xfrm>
          <a:prstGeom prst="rect">
            <a:avLst/>
          </a:prstGeom>
          <a:noFill/>
        </p:spPr>
        <p:txBody>
          <a:bodyPr wrap="square" rtlCol="0">
            <a:spAutoFit/>
          </a:bodyPr>
          <a:lstStyle/>
          <a:p>
            <a:r>
              <a:rPr lang="en-US" dirty="0" smtClean="0"/>
              <a:t>Florida</a:t>
            </a:r>
            <a:endParaRPr lang="en-US" dirty="0"/>
          </a:p>
        </p:txBody>
      </p:sp>
      <p:sp>
        <p:nvSpPr>
          <p:cNvPr id="9" name="TextBox 8"/>
          <p:cNvSpPr txBox="1"/>
          <p:nvPr/>
        </p:nvSpPr>
        <p:spPr>
          <a:xfrm>
            <a:off x="10904621" y="4549582"/>
            <a:ext cx="1612232" cy="261610"/>
          </a:xfrm>
          <a:prstGeom prst="rect">
            <a:avLst/>
          </a:prstGeom>
          <a:noFill/>
        </p:spPr>
        <p:txBody>
          <a:bodyPr wrap="square" rtlCol="0">
            <a:spAutoFit/>
          </a:bodyPr>
          <a:lstStyle/>
          <a:p>
            <a:r>
              <a:rPr lang="en-US" sz="1100" dirty="0" smtClean="0"/>
              <a:t>Georgia</a:t>
            </a:r>
            <a:endParaRPr lang="en-US" sz="1100" dirty="0"/>
          </a:p>
        </p:txBody>
      </p:sp>
      <p:sp>
        <p:nvSpPr>
          <p:cNvPr id="10" name="TextBox 9"/>
          <p:cNvSpPr txBox="1"/>
          <p:nvPr/>
        </p:nvSpPr>
        <p:spPr>
          <a:xfrm>
            <a:off x="9072144" y="4549582"/>
            <a:ext cx="1612232" cy="261610"/>
          </a:xfrm>
          <a:prstGeom prst="rect">
            <a:avLst/>
          </a:prstGeom>
          <a:noFill/>
        </p:spPr>
        <p:txBody>
          <a:bodyPr wrap="square" rtlCol="0">
            <a:spAutoFit/>
          </a:bodyPr>
          <a:lstStyle/>
          <a:p>
            <a:r>
              <a:rPr lang="en-US" sz="1100" dirty="0" smtClean="0"/>
              <a:t>Mississippi</a:t>
            </a:r>
            <a:endParaRPr lang="en-US" sz="1100" dirty="0"/>
          </a:p>
        </p:txBody>
      </p:sp>
      <p:sp>
        <p:nvSpPr>
          <p:cNvPr id="11" name="TextBox 10"/>
          <p:cNvSpPr txBox="1"/>
          <p:nvPr/>
        </p:nvSpPr>
        <p:spPr>
          <a:xfrm>
            <a:off x="10019148" y="4804617"/>
            <a:ext cx="1612232" cy="261610"/>
          </a:xfrm>
          <a:prstGeom prst="rect">
            <a:avLst/>
          </a:prstGeom>
          <a:noFill/>
        </p:spPr>
        <p:txBody>
          <a:bodyPr wrap="square" rtlCol="0">
            <a:spAutoFit/>
          </a:bodyPr>
          <a:lstStyle/>
          <a:p>
            <a:r>
              <a:rPr lang="en-US" sz="1100" dirty="0" smtClean="0"/>
              <a:t>Alabama</a:t>
            </a:r>
            <a:endParaRPr lang="en-US" sz="1100" dirty="0"/>
          </a:p>
        </p:txBody>
      </p:sp>
      <p:sp>
        <p:nvSpPr>
          <p:cNvPr id="12" name="TextBox 11"/>
          <p:cNvSpPr txBox="1"/>
          <p:nvPr/>
        </p:nvSpPr>
        <p:spPr>
          <a:xfrm>
            <a:off x="10800013" y="5565126"/>
            <a:ext cx="1612232" cy="261610"/>
          </a:xfrm>
          <a:prstGeom prst="rect">
            <a:avLst/>
          </a:prstGeom>
          <a:noFill/>
        </p:spPr>
        <p:txBody>
          <a:bodyPr wrap="square" rtlCol="0">
            <a:spAutoFit/>
          </a:bodyPr>
          <a:lstStyle/>
          <a:p>
            <a:r>
              <a:rPr lang="en-US" sz="1100" dirty="0" smtClean="0"/>
              <a:t>Florida</a:t>
            </a:r>
            <a:endParaRPr lang="en-US" sz="1100" dirty="0"/>
          </a:p>
        </p:txBody>
      </p:sp>
      <p:grpSp>
        <p:nvGrpSpPr>
          <p:cNvPr id="13" name="Group 12"/>
          <p:cNvGrpSpPr>
            <a:grpSpLocks noChangeAspect="1"/>
          </p:cNvGrpSpPr>
          <p:nvPr/>
        </p:nvGrpSpPr>
        <p:grpSpPr bwMode="auto">
          <a:xfrm>
            <a:off x="5311725" y="5805565"/>
            <a:ext cx="2981144" cy="284614"/>
            <a:chOff x="2640" y="2051"/>
            <a:chExt cx="2451" cy="234"/>
          </a:xfrm>
        </p:grpSpPr>
        <p:sp>
          <p:nvSpPr>
            <p:cNvPr id="14" name="AutoShape 3"/>
            <p:cNvSpPr>
              <a:spLocks noChangeAspect="1" noChangeArrowheads="1" noTextEdit="1"/>
            </p:cNvSpPr>
            <p:nvPr/>
          </p:nvSpPr>
          <p:spPr bwMode="auto">
            <a:xfrm>
              <a:off x="2664" y="2051"/>
              <a:ext cx="2352"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5"/>
            <p:cNvSpPr>
              <a:spLocks noChangeArrowheads="1"/>
            </p:cNvSpPr>
            <p:nvPr/>
          </p:nvSpPr>
          <p:spPr bwMode="auto">
            <a:xfrm>
              <a:off x="2692" y="2199"/>
              <a:ext cx="112" cy="4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6"/>
            <p:cNvSpPr>
              <a:spLocks noChangeArrowheads="1"/>
            </p:cNvSpPr>
            <p:nvPr/>
          </p:nvSpPr>
          <p:spPr bwMode="auto">
            <a:xfrm>
              <a:off x="2804" y="2199"/>
              <a:ext cx="113" cy="47"/>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ectangle 7"/>
            <p:cNvSpPr>
              <a:spLocks noChangeArrowheads="1"/>
            </p:cNvSpPr>
            <p:nvPr/>
          </p:nvSpPr>
          <p:spPr bwMode="auto">
            <a:xfrm>
              <a:off x="2917" y="2199"/>
              <a:ext cx="113" cy="4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8"/>
            <p:cNvSpPr>
              <a:spLocks noChangeArrowheads="1"/>
            </p:cNvSpPr>
            <p:nvPr/>
          </p:nvSpPr>
          <p:spPr bwMode="auto">
            <a:xfrm>
              <a:off x="3030" y="2199"/>
              <a:ext cx="113" cy="47"/>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9"/>
            <p:cNvSpPr>
              <a:spLocks noChangeArrowheads="1"/>
            </p:cNvSpPr>
            <p:nvPr/>
          </p:nvSpPr>
          <p:spPr bwMode="auto">
            <a:xfrm>
              <a:off x="3143" y="2199"/>
              <a:ext cx="451" cy="4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10"/>
            <p:cNvSpPr>
              <a:spLocks noChangeArrowheads="1"/>
            </p:cNvSpPr>
            <p:nvPr/>
          </p:nvSpPr>
          <p:spPr bwMode="auto">
            <a:xfrm>
              <a:off x="3594" y="2199"/>
              <a:ext cx="451" cy="47"/>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1"/>
            <p:cNvSpPr>
              <a:spLocks noChangeArrowheads="1"/>
            </p:cNvSpPr>
            <p:nvPr/>
          </p:nvSpPr>
          <p:spPr bwMode="auto">
            <a:xfrm>
              <a:off x="4045" y="2199"/>
              <a:ext cx="451" cy="4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12"/>
            <p:cNvSpPr>
              <a:spLocks noChangeArrowheads="1"/>
            </p:cNvSpPr>
            <p:nvPr/>
          </p:nvSpPr>
          <p:spPr bwMode="auto">
            <a:xfrm>
              <a:off x="2640" y="2051"/>
              <a:ext cx="6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n-lt"/>
                </a:rPr>
                <a:t>0</a:t>
              </a:r>
              <a:endParaRPr kumimoji="0" lang="en-US" altLang="en-US" sz="1600" b="0" i="0" u="none" strike="noStrike" cap="none" normalizeH="0" baseline="0" dirty="0" smtClean="0">
                <a:ln>
                  <a:noFill/>
                </a:ln>
                <a:solidFill>
                  <a:schemeClr val="tx1"/>
                </a:solidFill>
                <a:effectLst/>
                <a:latin typeface="+mn-lt"/>
              </a:endParaRPr>
            </a:p>
          </p:txBody>
        </p:sp>
        <p:sp>
          <p:nvSpPr>
            <p:cNvPr id="23" name="Rectangle 13"/>
            <p:cNvSpPr>
              <a:spLocks noChangeArrowheads="1"/>
            </p:cNvSpPr>
            <p:nvPr/>
          </p:nvSpPr>
          <p:spPr bwMode="auto">
            <a:xfrm>
              <a:off x="3091" y="2051"/>
              <a:ext cx="6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n-lt"/>
                </a:rPr>
                <a:t>5</a:t>
              </a:r>
              <a:endParaRPr kumimoji="0" lang="en-US" altLang="en-US" sz="1200" b="0" i="0" u="none" strike="noStrike" cap="none" normalizeH="0" baseline="0" dirty="0" smtClean="0">
                <a:ln>
                  <a:noFill/>
                </a:ln>
                <a:solidFill>
                  <a:schemeClr val="tx1"/>
                </a:solidFill>
                <a:effectLst/>
                <a:latin typeface="+mn-lt"/>
              </a:endParaRPr>
            </a:p>
          </p:txBody>
        </p:sp>
        <p:sp>
          <p:nvSpPr>
            <p:cNvPr id="24" name="Rectangle 14"/>
            <p:cNvSpPr>
              <a:spLocks noChangeArrowheads="1"/>
            </p:cNvSpPr>
            <p:nvPr/>
          </p:nvSpPr>
          <p:spPr bwMode="auto">
            <a:xfrm>
              <a:off x="3515" y="2051"/>
              <a:ext cx="12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n-lt"/>
                </a:rPr>
                <a:t>10</a:t>
              </a:r>
              <a:endParaRPr kumimoji="0" lang="en-US" altLang="en-US" sz="1200" b="0" i="0" u="none" strike="noStrike" cap="none" normalizeH="0" baseline="0" dirty="0" smtClean="0">
                <a:ln>
                  <a:noFill/>
                </a:ln>
                <a:solidFill>
                  <a:schemeClr val="tx1"/>
                </a:solidFill>
                <a:effectLst/>
                <a:latin typeface="+mn-lt"/>
              </a:endParaRPr>
            </a:p>
          </p:txBody>
        </p:sp>
        <p:sp>
          <p:nvSpPr>
            <p:cNvPr id="25" name="Rectangle 15"/>
            <p:cNvSpPr>
              <a:spLocks noChangeArrowheads="1"/>
            </p:cNvSpPr>
            <p:nvPr/>
          </p:nvSpPr>
          <p:spPr bwMode="auto">
            <a:xfrm>
              <a:off x="3966" y="2051"/>
              <a:ext cx="12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n-lt"/>
                </a:rPr>
                <a:t>15</a:t>
              </a:r>
              <a:endParaRPr kumimoji="0" lang="en-US" altLang="en-US" sz="1200" b="0" i="0" u="none" strike="noStrike" cap="none" normalizeH="0" baseline="0" dirty="0" smtClean="0">
                <a:ln>
                  <a:noFill/>
                </a:ln>
                <a:solidFill>
                  <a:schemeClr val="tx1"/>
                </a:solidFill>
                <a:effectLst/>
                <a:latin typeface="+mn-lt"/>
              </a:endParaRPr>
            </a:p>
          </p:txBody>
        </p:sp>
        <p:sp>
          <p:nvSpPr>
            <p:cNvPr id="26" name="Rectangle 16"/>
            <p:cNvSpPr>
              <a:spLocks noChangeArrowheads="1"/>
            </p:cNvSpPr>
            <p:nvPr/>
          </p:nvSpPr>
          <p:spPr bwMode="auto">
            <a:xfrm>
              <a:off x="4417" y="2051"/>
              <a:ext cx="12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j-lt"/>
                </a:rPr>
                <a:t>20</a:t>
              </a:r>
              <a:endParaRPr kumimoji="0" lang="en-US" altLang="en-US" sz="1200" b="0" i="0" u="none" strike="noStrike" cap="none" normalizeH="0" baseline="0" dirty="0" smtClean="0">
                <a:ln>
                  <a:noFill/>
                </a:ln>
                <a:solidFill>
                  <a:schemeClr val="tx1"/>
                </a:solidFill>
                <a:effectLst/>
                <a:latin typeface="+mj-lt"/>
              </a:endParaRPr>
            </a:p>
          </p:txBody>
        </p:sp>
        <p:sp>
          <p:nvSpPr>
            <p:cNvPr id="27" name="Rectangle 17"/>
            <p:cNvSpPr>
              <a:spLocks noChangeArrowheads="1"/>
            </p:cNvSpPr>
            <p:nvPr/>
          </p:nvSpPr>
          <p:spPr bwMode="auto">
            <a:xfrm>
              <a:off x="2824" y="2051"/>
              <a:ext cx="16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n-lt"/>
                </a:rPr>
                <a:t>2.5</a:t>
              </a:r>
              <a:endParaRPr kumimoji="0" lang="en-US" altLang="en-US" sz="1800" b="0" i="0" u="none" strike="noStrike" cap="none" normalizeH="0" baseline="0" dirty="0" smtClean="0">
                <a:ln>
                  <a:noFill/>
                </a:ln>
                <a:solidFill>
                  <a:schemeClr val="tx1"/>
                </a:solidFill>
                <a:effectLst/>
                <a:latin typeface="+mn-lt"/>
              </a:endParaRPr>
            </a:p>
          </p:txBody>
        </p:sp>
        <p:sp>
          <p:nvSpPr>
            <p:cNvPr id="28" name="Rectangle 18"/>
            <p:cNvSpPr>
              <a:spLocks noChangeArrowheads="1"/>
            </p:cNvSpPr>
            <p:nvPr/>
          </p:nvSpPr>
          <p:spPr bwMode="auto">
            <a:xfrm>
              <a:off x="4520" y="2146"/>
              <a:ext cx="57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n-lt"/>
                </a:rPr>
                <a:t>Kilometers</a:t>
              </a:r>
              <a:endParaRPr kumimoji="0" lang="en-US" altLang="en-US" sz="1600" b="0" i="0" u="none" strike="noStrike" cap="none" normalizeH="0" baseline="0" dirty="0" smtClean="0">
                <a:ln>
                  <a:noFill/>
                </a:ln>
                <a:solidFill>
                  <a:schemeClr val="tx1"/>
                </a:solidFill>
                <a:effectLst/>
                <a:latin typeface="+mn-lt"/>
              </a:endParaRPr>
            </a:p>
          </p:txBody>
        </p:sp>
      </p:grpSp>
    </p:spTree>
    <p:extLst>
      <p:ext uri="{BB962C8B-B14F-4D97-AF65-F5344CB8AC3E}">
        <p14:creationId xmlns:p14="http://schemas.microsoft.com/office/powerpoint/2010/main" val="3266020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Partners</a:t>
            </a:r>
            <a:endParaRPr lang="en-US" dirty="0"/>
          </a:p>
        </p:txBody>
      </p:sp>
      <p:sp>
        <p:nvSpPr>
          <p:cNvPr id="8" name="TextBox 7"/>
          <p:cNvSpPr txBox="1"/>
          <p:nvPr/>
        </p:nvSpPr>
        <p:spPr>
          <a:xfrm>
            <a:off x="-28311" y="1163579"/>
            <a:ext cx="3552825" cy="3785652"/>
          </a:xfrm>
          <a:prstGeom prst="rect">
            <a:avLst/>
          </a:prstGeom>
          <a:noFill/>
        </p:spPr>
        <p:txBody>
          <a:bodyPr wrap="square" rtlCol="0">
            <a:spAutoFit/>
          </a:bodyPr>
          <a:lstStyle/>
          <a:p>
            <a:pPr lvl="1">
              <a:spcAft>
                <a:spcPts val="1200"/>
              </a:spcAft>
              <a:buClr>
                <a:srgbClr val="2E8652"/>
              </a:buClr>
              <a:buFont typeface="Webdings" panose="05030102010509060703" pitchFamily="18" charset="2"/>
              <a:buChar char="4"/>
            </a:pPr>
            <a:r>
              <a:rPr lang="en-US" sz="2000" dirty="0" smtClean="0">
                <a:solidFill>
                  <a:prstClr val="black">
                    <a:lumMod val="75000"/>
                    <a:lumOff val="25000"/>
                  </a:prstClr>
                </a:solidFill>
              </a:rPr>
              <a:t>Alabama Department of Conservation of Natural Resources (ADCNR)</a:t>
            </a:r>
            <a:endParaRPr lang="en-US" sz="2000" dirty="0">
              <a:solidFill>
                <a:prstClr val="black">
                  <a:lumMod val="75000"/>
                  <a:lumOff val="25000"/>
                </a:prstClr>
              </a:solidFill>
            </a:endParaRPr>
          </a:p>
          <a:p>
            <a:pPr lvl="1">
              <a:spcAft>
                <a:spcPts val="1200"/>
              </a:spcAft>
              <a:buClr>
                <a:srgbClr val="2E8652"/>
              </a:buClr>
              <a:buFont typeface="Webdings" panose="05030102010509060703" pitchFamily="18" charset="2"/>
              <a:buChar char="4"/>
            </a:pPr>
            <a:r>
              <a:rPr lang="en-US" sz="2000" dirty="0">
                <a:solidFill>
                  <a:prstClr val="black">
                    <a:lumMod val="75000"/>
                    <a:lumOff val="25000"/>
                  </a:prstClr>
                </a:solidFill>
              </a:rPr>
              <a:t>US Forest Service, Conecuh National Forest</a:t>
            </a:r>
          </a:p>
          <a:p>
            <a:pPr lvl="1">
              <a:spcAft>
                <a:spcPts val="600"/>
              </a:spcAft>
              <a:buClr>
                <a:srgbClr val="2E8652"/>
              </a:buClr>
              <a:buFont typeface="Webdings" panose="05030102010509060703" pitchFamily="18" charset="2"/>
              <a:buChar char="4"/>
            </a:pPr>
            <a:r>
              <a:rPr lang="en-US" sz="2000" dirty="0">
                <a:solidFill>
                  <a:prstClr val="black">
                    <a:lumMod val="75000"/>
                    <a:lumOff val="25000"/>
                  </a:prstClr>
                </a:solidFill>
              </a:rPr>
              <a:t>Mississippi State University, College of Forest Resources</a:t>
            </a: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462" t="27495" r="13565" b="28690"/>
          <a:stretch/>
        </p:blipFill>
        <p:spPr>
          <a:xfrm>
            <a:off x="4646625" y="2160486"/>
            <a:ext cx="5943600" cy="2676525"/>
          </a:xfrm>
          <a:prstGeom prst="rect">
            <a:avLst/>
          </a:prstGeom>
        </p:spPr>
      </p:pic>
      <p:pic>
        <p:nvPicPr>
          <p:cNvPr id="10" name="Picture 9"/>
          <p:cNvPicPr>
            <a:picLocks noChangeAspect="1"/>
          </p:cNvPicPr>
          <p:nvPr/>
        </p:nvPicPr>
        <p:blipFill>
          <a:blip r:embed="rId5"/>
          <a:stretch>
            <a:fillRect/>
          </a:stretch>
        </p:blipFill>
        <p:spPr>
          <a:xfrm>
            <a:off x="6213767" y="3312140"/>
            <a:ext cx="2024047" cy="768163"/>
          </a:xfrm>
          <a:prstGeom prst="rect">
            <a:avLst/>
          </a:prstGeom>
        </p:spPr>
      </p:pic>
      <p:cxnSp>
        <p:nvCxnSpPr>
          <p:cNvPr id="19" name="Straight Connector 18"/>
          <p:cNvCxnSpPr>
            <a:stCxn id="15" idx="5"/>
          </p:cNvCxnSpPr>
          <p:nvPr/>
        </p:nvCxnSpPr>
        <p:spPr>
          <a:xfrm>
            <a:off x="7387308" y="2140268"/>
            <a:ext cx="462234" cy="1287657"/>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Connector 22"/>
          <p:cNvCxnSpPr>
            <a:stCxn id="15" idx="7"/>
          </p:cNvCxnSpPr>
          <p:nvPr/>
        </p:nvCxnSpPr>
        <p:spPr>
          <a:xfrm flipH="1">
            <a:off x="7849545" y="2140268"/>
            <a:ext cx="985164" cy="1287657"/>
          </a:xfrm>
          <a:prstGeom prst="line">
            <a:avLst/>
          </a:prstGeom>
        </p:spPr>
        <p:style>
          <a:lnRef idx="1">
            <a:schemeClr val="dk1"/>
          </a:lnRef>
          <a:fillRef idx="0">
            <a:schemeClr val="dk1"/>
          </a:fillRef>
          <a:effectRef idx="0">
            <a:schemeClr val="dk1"/>
          </a:effectRef>
          <a:fontRef idx="minor">
            <a:schemeClr val="tx1"/>
          </a:fontRef>
        </p:style>
      </p:cxn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5833" t="9815" r="42778" b="9444"/>
          <a:stretch/>
        </p:blipFill>
        <p:spPr>
          <a:xfrm rot="5400000">
            <a:off x="7114107" y="411886"/>
            <a:ext cx="1993803" cy="2046933"/>
          </a:xfrm>
          <a:prstGeom prst="ellipse">
            <a:avLst/>
          </a:prstGeom>
        </p:spPr>
      </p:pic>
      <p:cxnSp>
        <p:nvCxnSpPr>
          <p:cNvPr id="30" name="Straight Connector 29"/>
          <p:cNvCxnSpPr>
            <a:stCxn id="17" idx="2"/>
          </p:cNvCxnSpPr>
          <p:nvPr/>
        </p:nvCxnSpPr>
        <p:spPr>
          <a:xfrm flipV="1">
            <a:off x="4384877" y="4323863"/>
            <a:ext cx="2232869" cy="404955"/>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a:stCxn id="17" idx="7"/>
          </p:cNvCxnSpPr>
          <p:nvPr/>
        </p:nvCxnSpPr>
        <p:spPr>
          <a:xfrm flipV="1">
            <a:off x="5149675" y="4325175"/>
            <a:ext cx="1468071" cy="217501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a:stCxn id="16" idx="2"/>
          </p:cNvCxnSpPr>
          <p:nvPr/>
        </p:nvCxnSpPr>
        <p:spPr>
          <a:xfrm flipH="1" flipV="1">
            <a:off x="8522806" y="3742744"/>
            <a:ext cx="560381" cy="175704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flipH="1" flipV="1">
            <a:off x="8522806" y="3742745"/>
            <a:ext cx="2174527" cy="791155"/>
          </a:xfrm>
          <a:prstGeom prst="line">
            <a:avLst/>
          </a:prstGeom>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9462" t="8952" r="26157" b="31392"/>
          <a:stretch/>
        </p:blipFill>
        <p:spPr>
          <a:xfrm>
            <a:off x="9083187" y="4413937"/>
            <a:ext cx="2260926" cy="2171693"/>
          </a:xfrm>
          <a:prstGeom prst="ellipse">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30278" t="24259" r="30556" b="24075"/>
          <a:stretch/>
        </p:blipFill>
        <p:spPr>
          <a:xfrm rot="5400000">
            <a:off x="3347234" y="4684873"/>
            <a:ext cx="2075286" cy="2163176"/>
          </a:xfrm>
          <a:prstGeom prst="ellipse">
            <a:avLst/>
          </a:prstGeom>
        </p:spPr>
      </p:pic>
      <p:pic>
        <p:nvPicPr>
          <p:cNvPr id="1028" name="Picture 4" descr="Image result for us forest servic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416" b="96700" l="9979" r="89916"/>
                    </a14:imgEffect>
                  </a14:imgLayer>
                </a14:imgProps>
              </a:ext>
              <a:ext uri="{28A0092B-C50C-407E-A947-70E740481C1C}">
                <a14:useLocalDpi xmlns:a14="http://schemas.microsoft.com/office/drawing/2010/main" val="0"/>
              </a:ext>
            </a:extLst>
          </a:blip>
          <a:srcRect/>
          <a:stretch>
            <a:fillRect/>
          </a:stretch>
        </p:blipFill>
        <p:spPr bwMode="auto">
          <a:xfrm>
            <a:off x="9292198" y="255746"/>
            <a:ext cx="3569170" cy="2271972"/>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Connector 54"/>
          <p:cNvCxnSpPr>
            <a:stCxn id="51" idx="6"/>
          </p:cNvCxnSpPr>
          <p:nvPr/>
        </p:nvCxnSpPr>
        <p:spPr>
          <a:xfrm>
            <a:off x="5261860" y="1490672"/>
            <a:ext cx="576965" cy="2071678"/>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p:cNvCxnSpPr>
            <a:endCxn id="51" idx="3"/>
          </p:cNvCxnSpPr>
          <p:nvPr/>
        </p:nvCxnSpPr>
        <p:spPr>
          <a:xfrm flipH="1" flipV="1">
            <a:off x="3475936" y="2223974"/>
            <a:ext cx="2362889" cy="1338376"/>
          </a:xfrm>
          <a:prstGeom prst="line">
            <a:avLst/>
          </a:prstGeom>
        </p:spPr>
        <p:style>
          <a:lnRef idx="1">
            <a:schemeClr val="dk1"/>
          </a:lnRef>
          <a:fillRef idx="0">
            <a:schemeClr val="dk1"/>
          </a:fillRef>
          <a:effectRef idx="0">
            <a:schemeClr val="dk1"/>
          </a:effectRef>
          <a:fontRef idx="minor">
            <a:schemeClr val="tx1"/>
          </a:fontRef>
        </p:style>
      </p:cxnSp>
      <p:pic>
        <p:nvPicPr>
          <p:cNvPr id="51" name="Picture 50"/>
          <p:cNvPicPr>
            <a:picLocks noChangeAspect="1"/>
          </p:cNvPicPr>
          <p:nvPr/>
        </p:nvPicPr>
        <p:blipFill rotWithShape="1">
          <a:blip r:embed="rId11" cstate="print">
            <a:extLst>
              <a:ext uri="{28A0092B-C50C-407E-A947-70E740481C1C}">
                <a14:useLocalDpi xmlns:a14="http://schemas.microsoft.com/office/drawing/2010/main" val="0"/>
              </a:ext>
            </a:extLst>
          </a:blip>
          <a:srcRect l="64299" t="31392" r="3126" b="20170"/>
          <a:stretch/>
        </p:blipFill>
        <p:spPr>
          <a:xfrm>
            <a:off x="3169520" y="453625"/>
            <a:ext cx="2092340" cy="2074093"/>
          </a:xfrm>
          <a:prstGeom prst="ellipse">
            <a:avLst/>
          </a:prstGeom>
        </p:spPr>
      </p:pic>
      <p:pic>
        <p:nvPicPr>
          <p:cNvPr id="1054" name="Picture 8" descr="Image result for Forest Service Conecuh NAtional Forest"/>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1" b="89941" l="36230" r="89941"/>
                    </a14:imgEffect>
                  </a14:imgLayer>
                </a14:imgProps>
              </a:ext>
              <a:ext uri="{28A0092B-C50C-407E-A947-70E740481C1C}">
                <a14:useLocalDpi xmlns:a14="http://schemas.microsoft.com/office/drawing/2010/main" val="0"/>
              </a:ext>
            </a:extLst>
          </a:blip>
          <a:srcRect l="32730" t="19036" r="35335" b="59423"/>
          <a:stretch/>
        </p:blipFill>
        <p:spPr bwMode="auto">
          <a:xfrm>
            <a:off x="360595" y="5786620"/>
            <a:ext cx="1709974" cy="1153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340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txBox="1">
            <a:spLocks/>
          </p:cNvSpPr>
          <p:nvPr/>
        </p:nvSpPr>
        <p:spPr>
          <a:xfrm>
            <a:off x="348261" y="1781919"/>
            <a:ext cx="4573126" cy="25937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Amphibians are most </a:t>
            </a:r>
            <a:r>
              <a:rPr lang="en-US" sz="2200" b="1" dirty="0" smtClean="0">
                <a:solidFill>
                  <a:schemeClr val="tx1">
                    <a:lumMod val="75000"/>
                    <a:lumOff val="25000"/>
                  </a:schemeClr>
                </a:solidFill>
              </a:rPr>
              <a:t>susceptible</a:t>
            </a:r>
            <a:r>
              <a:rPr lang="en-US" sz="2200" dirty="0" smtClean="0">
                <a:solidFill>
                  <a:schemeClr val="tx1">
                    <a:lumMod val="75000"/>
                    <a:lumOff val="25000"/>
                  </a:schemeClr>
                </a:solidFill>
              </a:rPr>
              <a:t> to environmental changes.</a:t>
            </a:r>
          </a:p>
          <a:p>
            <a:pPr>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Their greatest </a:t>
            </a:r>
            <a:r>
              <a:rPr lang="en-US" sz="2200" b="1" dirty="0" smtClean="0">
                <a:solidFill>
                  <a:schemeClr val="tx1">
                    <a:lumMod val="75000"/>
                    <a:lumOff val="25000"/>
                  </a:schemeClr>
                </a:solidFill>
              </a:rPr>
              <a:t>threats</a:t>
            </a:r>
            <a:r>
              <a:rPr lang="en-US" sz="2200" dirty="0" smtClean="0">
                <a:solidFill>
                  <a:schemeClr val="tx1">
                    <a:lumMod val="75000"/>
                    <a:lumOff val="25000"/>
                  </a:schemeClr>
                </a:solidFill>
              </a:rPr>
              <a:t> are</a:t>
            </a:r>
          </a:p>
          <a:p>
            <a:pPr lvl="1">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L</a:t>
            </a:r>
            <a:r>
              <a:rPr lang="en-US" sz="1800" dirty="0" smtClean="0">
                <a:solidFill>
                  <a:schemeClr val="tx1">
                    <a:lumMod val="75000"/>
                    <a:lumOff val="25000"/>
                  </a:schemeClr>
                </a:solidFill>
              </a:rPr>
              <a:t>oss/modification of habitat </a:t>
            </a:r>
          </a:p>
          <a:p>
            <a:pPr lvl="1">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F</a:t>
            </a:r>
            <a:r>
              <a:rPr lang="en-US" sz="1800" dirty="0" smtClean="0">
                <a:solidFill>
                  <a:schemeClr val="tx1">
                    <a:lumMod val="75000"/>
                    <a:lumOff val="25000"/>
                  </a:schemeClr>
                </a:solidFill>
              </a:rPr>
              <a:t>ire suppression</a:t>
            </a:r>
          </a:p>
          <a:p>
            <a:pPr lvl="1">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W</a:t>
            </a:r>
            <a:r>
              <a:rPr lang="en-US" sz="1800" dirty="0" smtClean="0">
                <a:solidFill>
                  <a:schemeClr val="tx1">
                    <a:lumMod val="75000"/>
                    <a:lumOff val="25000"/>
                  </a:schemeClr>
                </a:solidFill>
              </a:rPr>
              <a:t>etland degradation</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smtClean="0">
                <a:solidFill>
                  <a:srgbClr val="2E8652"/>
                </a:solidFill>
              </a:rPr>
              <a:t>Community Concerns</a:t>
            </a:r>
            <a:endParaRPr lang="en-US" sz="4400" b="1" dirty="0">
              <a:solidFill>
                <a:srgbClr val="2E8652"/>
              </a:solidFill>
            </a:endParaRPr>
          </a:p>
        </p:txBody>
      </p:sp>
      <p:sp>
        <p:nvSpPr>
          <p:cNvPr id="8" name="Text Placeholder 4"/>
          <p:cNvSpPr txBox="1">
            <a:spLocks/>
          </p:cNvSpPr>
          <p:nvPr/>
        </p:nvSpPr>
        <p:spPr>
          <a:xfrm>
            <a:off x="8442539" y="5969574"/>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Eric </a:t>
            </a:r>
            <a:r>
              <a:rPr kumimoji="0" lang="en-US" sz="1400" i="0" u="none" strike="noStrike" kern="1200" cap="none" spc="0" normalizeH="0" baseline="0" noProof="0" dirty="0" err="1" smtClean="0">
                <a:ln>
                  <a:noFill/>
                </a:ln>
                <a:solidFill>
                  <a:schemeClr val="tx1">
                    <a:lumMod val="75000"/>
                    <a:lumOff val="25000"/>
                  </a:schemeClr>
                </a:solidFill>
                <a:effectLst/>
                <a:uLnTx/>
                <a:uFillTx/>
                <a:latin typeface="Century Gothic" panose="020B0502020202020204" pitchFamily="34" charset="0"/>
                <a:ea typeface="+mn-ea"/>
                <a:cs typeface="+mn-cs"/>
              </a:rPr>
              <a:t>Soehren</a:t>
            </a:r>
            <a:endParaRPr kumimoji="0" lang="en-US" sz="1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838" y="1579249"/>
            <a:ext cx="6561945" cy="4374630"/>
          </a:xfrm>
          <a:prstGeom prst="rect">
            <a:avLst/>
          </a:prstGeom>
          <a:effectLst>
            <a:outerShdw blurRad="50800" dist="38100" dir="2700000" algn="tl" rotWithShape="0">
              <a:prstClr val="black">
                <a:alpha val="40000"/>
              </a:prstClr>
            </a:outerShdw>
          </a:effectLst>
        </p:spPr>
      </p:pic>
      <p:sp>
        <p:nvSpPr>
          <p:cNvPr id="9" name="Text Placeholder 5"/>
          <p:cNvSpPr txBox="1">
            <a:spLocks/>
          </p:cNvSpPr>
          <p:nvPr/>
        </p:nvSpPr>
        <p:spPr>
          <a:xfrm>
            <a:off x="196858" y="4640662"/>
            <a:ext cx="4875932" cy="15472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E8652"/>
              </a:buClr>
              <a:buNone/>
            </a:pPr>
            <a:r>
              <a:rPr lang="en-US" sz="2200" b="1" dirty="0" smtClean="0">
                <a:solidFill>
                  <a:schemeClr val="tx1">
                    <a:lumMod val="75000"/>
                    <a:lumOff val="25000"/>
                  </a:schemeClr>
                </a:solidFill>
              </a:rPr>
              <a:t>The loss of amphibians in an area signals the onset of forthcoming ecosystem change. </a:t>
            </a:r>
            <a:endParaRPr lang="en-US" sz="2200" b="1" dirty="0">
              <a:solidFill>
                <a:schemeClr val="tx1">
                  <a:lumMod val="75000"/>
                  <a:lumOff val="25000"/>
                </a:schemeClr>
              </a:solidFill>
            </a:endParaRPr>
          </a:p>
        </p:txBody>
      </p:sp>
    </p:spTree>
    <p:extLst>
      <p:ext uri="{BB962C8B-B14F-4D97-AF65-F5344CB8AC3E}">
        <p14:creationId xmlns:p14="http://schemas.microsoft.com/office/powerpoint/2010/main" val="1236067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3" name="Text Placeholder 5"/>
          <p:cNvSpPr txBox="1">
            <a:spLocks/>
          </p:cNvSpPr>
          <p:nvPr/>
        </p:nvSpPr>
        <p:spPr>
          <a:xfrm>
            <a:off x="342905" y="1381086"/>
            <a:ext cx="6702663" cy="48327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rgbClr val="2E8652"/>
              </a:buClr>
              <a:buFont typeface="Webdings" panose="05030102010509060703" pitchFamily="18" charset="2"/>
              <a:buChar char=""/>
            </a:pPr>
            <a:r>
              <a:rPr lang="en-US" sz="3200" b="1" dirty="0" smtClean="0">
                <a:solidFill>
                  <a:srgbClr val="2E8652"/>
                </a:solidFill>
              </a:rPr>
              <a:t>Gauge</a:t>
            </a:r>
            <a:r>
              <a:rPr lang="en-US" sz="3200" dirty="0" smtClean="0">
                <a:solidFill>
                  <a:schemeClr val="tx1">
                    <a:lumMod val="75000"/>
                    <a:lumOff val="25000"/>
                  </a:schemeClr>
                </a:solidFill>
              </a:rPr>
              <a:t> previous and current changes in wetlands and land cover in Conecuh National Forest</a:t>
            </a:r>
            <a:endParaRPr lang="en-US" sz="3200" dirty="0">
              <a:solidFill>
                <a:schemeClr val="tx1">
                  <a:lumMod val="75000"/>
                  <a:lumOff val="25000"/>
                </a:schemeClr>
              </a:solidFill>
            </a:endParaRPr>
          </a:p>
          <a:p>
            <a:pPr>
              <a:lnSpc>
                <a:spcPct val="100000"/>
              </a:lnSpc>
              <a:spcBef>
                <a:spcPts val="0"/>
              </a:spcBef>
              <a:spcAft>
                <a:spcPts val="1200"/>
              </a:spcAft>
              <a:buClr>
                <a:srgbClr val="2E8652"/>
              </a:buClr>
              <a:buFont typeface="Webdings" panose="05030102010509060703" pitchFamily="18" charset="2"/>
              <a:buChar char=""/>
            </a:pPr>
            <a:r>
              <a:rPr lang="en-US" sz="3200" b="1" dirty="0" smtClean="0">
                <a:solidFill>
                  <a:srgbClr val="2E8652"/>
                </a:solidFill>
              </a:rPr>
              <a:t>Predict</a:t>
            </a:r>
            <a:r>
              <a:rPr lang="en-US" sz="3200" dirty="0" smtClean="0">
                <a:solidFill>
                  <a:schemeClr val="tx1">
                    <a:lumMod val="75000"/>
                    <a:lumOff val="25000"/>
                  </a:schemeClr>
                </a:solidFill>
              </a:rPr>
              <a:t> and analyze seasonal changes in gopher frog habitat </a:t>
            </a:r>
          </a:p>
          <a:p>
            <a:pPr>
              <a:lnSpc>
                <a:spcPct val="100000"/>
              </a:lnSpc>
              <a:spcBef>
                <a:spcPts val="0"/>
              </a:spcBef>
              <a:spcAft>
                <a:spcPts val="600"/>
              </a:spcAft>
              <a:buClr>
                <a:srgbClr val="2E8652"/>
              </a:buClr>
              <a:buFont typeface="Webdings" panose="05030102010509060703" pitchFamily="18" charset="2"/>
              <a:buChar char=""/>
            </a:pPr>
            <a:r>
              <a:rPr lang="en-US" sz="3200" b="1" dirty="0" smtClean="0">
                <a:solidFill>
                  <a:srgbClr val="2E8652"/>
                </a:solidFill>
              </a:rPr>
              <a:t>Determine</a:t>
            </a:r>
            <a:r>
              <a:rPr lang="en-US" sz="3200" dirty="0" smtClean="0">
                <a:solidFill>
                  <a:schemeClr val="tx1">
                    <a:lumMod val="75000"/>
                    <a:lumOff val="25000"/>
                  </a:schemeClr>
                </a:solidFill>
              </a:rPr>
              <a:t> areas optimal for future habitat development</a:t>
            </a:r>
            <a:endParaRPr lang="en-US" sz="3200" dirty="0">
              <a:solidFill>
                <a:schemeClr val="tx1">
                  <a:lumMod val="75000"/>
                  <a:lumOff val="25000"/>
                </a:schemeClr>
              </a:solidFill>
            </a:endParaRPr>
          </a:p>
        </p:txBody>
      </p:sp>
      <p:sp>
        <p:nvSpPr>
          <p:cNvPr id="4" name="TextBox 3"/>
          <p:cNvSpPr txBox="1"/>
          <p:nvPr/>
        </p:nvSpPr>
        <p:spPr>
          <a:xfrm>
            <a:off x="342906" y="393930"/>
            <a:ext cx="10439400" cy="769441"/>
          </a:xfrm>
          <a:prstGeom prst="rect">
            <a:avLst/>
          </a:prstGeom>
          <a:noFill/>
        </p:spPr>
        <p:txBody>
          <a:bodyPr wrap="square" rtlCol="0">
            <a:spAutoFit/>
          </a:bodyPr>
          <a:lstStyle/>
          <a:p>
            <a:r>
              <a:rPr lang="en-US" sz="4400" b="1" dirty="0" smtClean="0">
                <a:solidFill>
                  <a:srgbClr val="2E8652"/>
                </a:solidFill>
              </a:rPr>
              <a:t>Objectives</a:t>
            </a:r>
            <a:endParaRPr lang="en-US" sz="4400" b="1" dirty="0">
              <a:solidFill>
                <a:srgbClr val="2E8652"/>
              </a:solidFill>
            </a:endParaRPr>
          </a:p>
        </p:txBody>
      </p:sp>
      <p:sp>
        <p:nvSpPr>
          <p:cNvPr id="8" name="Text Placeholder 4"/>
          <p:cNvSpPr txBox="1">
            <a:spLocks/>
          </p:cNvSpPr>
          <p:nvPr/>
        </p:nvSpPr>
        <p:spPr>
          <a:xfrm>
            <a:off x="8631734" y="6475396"/>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Mark Bailey</a:t>
            </a:r>
            <a:endParaRPr kumimoji="0" lang="en-US" sz="1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graphicFrame>
        <p:nvGraphicFramePr>
          <p:cNvPr id="5" name="Diagram 4"/>
          <p:cNvGraphicFramePr/>
          <p:nvPr>
            <p:extLst>
              <p:ext uri="{D42A27DB-BD31-4B8C-83A1-F6EECF244321}">
                <p14:modId xmlns:p14="http://schemas.microsoft.com/office/powerpoint/2010/main" val="1986333594"/>
              </p:ext>
            </p:extLst>
          </p:nvPr>
        </p:nvGraphicFramePr>
        <p:xfrm>
          <a:off x="4890787" y="61164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50928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6" y="393930"/>
            <a:ext cx="10439400" cy="769441"/>
          </a:xfrm>
          <a:prstGeom prst="rect">
            <a:avLst/>
          </a:prstGeom>
          <a:noFill/>
        </p:spPr>
        <p:txBody>
          <a:bodyPr wrap="square" rtlCol="0">
            <a:spAutoFit/>
          </a:bodyPr>
          <a:lstStyle/>
          <a:p>
            <a:r>
              <a:rPr lang="en-US" sz="4400" b="1" dirty="0" smtClean="0">
                <a:solidFill>
                  <a:srgbClr val="2E8652"/>
                </a:solidFill>
              </a:rPr>
              <a:t>Satellites &amp; Sensors Used</a:t>
            </a:r>
            <a:endParaRPr lang="en-US" sz="4400" b="1" dirty="0">
              <a:solidFill>
                <a:srgbClr val="2E8652"/>
              </a:solidFill>
            </a:endParaRPr>
          </a:p>
        </p:txBody>
      </p:sp>
      <p:sp>
        <p:nvSpPr>
          <p:cNvPr id="8" name="Text Placeholder 4"/>
          <p:cNvSpPr txBox="1">
            <a:spLocks/>
          </p:cNvSpPr>
          <p:nvPr/>
        </p:nvSpPr>
        <p:spPr>
          <a:xfrm>
            <a:off x="8746998" y="6583680"/>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NASA</a:t>
            </a:r>
            <a:endParaRPr kumimoji="0" lang="en-US" sz="1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413" y="1961748"/>
            <a:ext cx="2336153" cy="2257003"/>
          </a:xfrm>
          <a:prstGeom prst="rect">
            <a:avLst/>
          </a:prstGeom>
        </p:spPr>
      </p:pic>
      <p:sp>
        <p:nvSpPr>
          <p:cNvPr id="9" name="Text Placeholder 4"/>
          <p:cNvSpPr txBox="1">
            <a:spLocks/>
          </p:cNvSpPr>
          <p:nvPr/>
        </p:nvSpPr>
        <p:spPr>
          <a:xfrm>
            <a:off x="-268522" y="4778723"/>
            <a:ext cx="3445002" cy="100584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Landsat 5 </a:t>
            </a:r>
            <a:endParaRPr lang="en-US" sz="1800" b="1" dirty="0">
              <a:solidFill>
                <a:schemeClr val="tx1">
                  <a:lumMod val="75000"/>
                  <a:lumOff val="25000"/>
                </a:schemeClr>
              </a:solidFill>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Thematic Mapper (TM) </a:t>
            </a:r>
            <a:endParaRPr kumimoji="0" lang="en-US" sz="18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433" y="2076250"/>
            <a:ext cx="2777732" cy="2270236"/>
          </a:xfrm>
          <a:prstGeom prst="rect">
            <a:avLst/>
          </a:prstGeom>
        </p:spPr>
      </p:pic>
      <p:sp>
        <p:nvSpPr>
          <p:cNvPr id="10" name="Text Placeholder 4"/>
          <p:cNvSpPr txBox="1">
            <a:spLocks/>
          </p:cNvSpPr>
          <p:nvPr/>
        </p:nvSpPr>
        <p:spPr>
          <a:xfrm>
            <a:off x="2701785" y="4778723"/>
            <a:ext cx="3445002" cy="100584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Landsat 8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noProof="0" dirty="0" smtClean="0">
                <a:ln>
                  <a:noFill/>
                </a:ln>
                <a:solidFill>
                  <a:schemeClr val="tx1">
                    <a:lumMod val="75000"/>
                    <a:lumOff val="25000"/>
                  </a:schemeClr>
                </a:solidFill>
                <a:effectLst/>
                <a:uLnTx/>
                <a:uFillTx/>
                <a:latin typeface="Century Gothic" panose="020B0502020202020204" pitchFamily="34" charset="0"/>
                <a:ea typeface="+mn-ea"/>
                <a:cs typeface="+mn-cs"/>
              </a:rPr>
              <a:t>Operational</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noProof="0" dirty="0" smtClean="0">
                <a:ln>
                  <a:noFill/>
                </a:ln>
                <a:solidFill>
                  <a:schemeClr val="tx1">
                    <a:lumMod val="75000"/>
                    <a:lumOff val="25000"/>
                  </a:schemeClr>
                </a:solidFill>
                <a:effectLst/>
                <a:uLnTx/>
                <a:uFillTx/>
                <a:latin typeface="Century Gothic" panose="020B0502020202020204" pitchFamily="34" charset="0"/>
                <a:ea typeface="+mn-ea"/>
                <a:cs typeface="+mn-cs"/>
              </a:rPr>
              <a:t>Land Imager (OLI)</a:t>
            </a:r>
            <a:endParaRPr kumimoji="0" lang="en-US" sz="18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4032" y="2076250"/>
            <a:ext cx="2115820" cy="2337923"/>
          </a:xfrm>
          <a:prstGeom prst="rect">
            <a:avLst/>
          </a:prstGeom>
        </p:spPr>
      </p:pic>
      <p:sp>
        <p:nvSpPr>
          <p:cNvPr id="12" name="Text Placeholder 4"/>
          <p:cNvSpPr txBox="1">
            <a:spLocks/>
          </p:cNvSpPr>
          <p:nvPr/>
        </p:nvSpPr>
        <p:spPr>
          <a:xfrm>
            <a:off x="5672092" y="4778723"/>
            <a:ext cx="3445002" cy="100584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Shuttle</a:t>
            </a:r>
            <a:r>
              <a:rPr lang="en-US" sz="1800" b="1" dirty="0" smtClean="0">
                <a:solidFill>
                  <a:schemeClr val="tx1">
                    <a:lumMod val="75000"/>
                    <a:lumOff val="25000"/>
                  </a:schemeClr>
                </a:solidFill>
              </a:rPr>
              <a:t> </a:t>
            </a:r>
            <a:r>
              <a:rPr kumimoji="0" lang="en-US" sz="18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Radar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Topography Mission (SRTM)</a:t>
            </a:r>
            <a:endParaRPr kumimoji="0" lang="en-US" sz="18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9719" y="2017090"/>
            <a:ext cx="2949515" cy="2416964"/>
          </a:xfrm>
          <a:prstGeom prst="rect">
            <a:avLst/>
          </a:prstGeom>
        </p:spPr>
      </p:pic>
      <p:sp>
        <p:nvSpPr>
          <p:cNvPr id="15" name="Text Placeholder 4"/>
          <p:cNvSpPr txBox="1">
            <a:spLocks/>
          </p:cNvSpPr>
          <p:nvPr/>
        </p:nvSpPr>
        <p:spPr>
          <a:xfrm>
            <a:off x="8746998" y="4794111"/>
            <a:ext cx="3445002" cy="100584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Sentinel-1 C-band</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Synthetic Aperture Radar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(C-SAR)</a:t>
            </a:r>
            <a:endParaRPr kumimoji="0" lang="en-US" sz="18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0513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Ancillary Datasets </a:t>
            </a:r>
            <a:endParaRPr lang="en-US" dirty="0"/>
          </a:p>
        </p:txBody>
      </p:sp>
      <p:sp>
        <p:nvSpPr>
          <p:cNvPr id="6" name="Content Placeholder 5"/>
          <p:cNvSpPr>
            <a:spLocks noGrp="1"/>
          </p:cNvSpPr>
          <p:nvPr>
            <p:ph sz="quarter" idx="10"/>
          </p:nvPr>
        </p:nvSpPr>
        <p:spPr/>
        <p:txBody>
          <a:bodyPr/>
          <a:lstStyle/>
          <a:p>
            <a:pPr marL="0" indent="0" algn="ctr">
              <a:buNone/>
            </a:pPr>
            <a:r>
              <a:rPr lang="en-US" dirty="0" smtClean="0"/>
              <a:t>NLCD</a:t>
            </a:r>
            <a:endParaRPr lang="en-US" dirty="0"/>
          </a:p>
        </p:txBody>
      </p:sp>
      <p:sp>
        <p:nvSpPr>
          <p:cNvPr id="8" name="Content Placeholder 7"/>
          <p:cNvSpPr>
            <a:spLocks noGrp="1"/>
          </p:cNvSpPr>
          <p:nvPr>
            <p:ph sz="quarter" idx="11"/>
          </p:nvPr>
        </p:nvSpPr>
        <p:spPr>
          <a:xfrm>
            <a:off x="8295436" y="1371600"/>
            <a:ext cx="3378868" cy="5105400"/>
          </a:xfrm>
        </p:spPr>
        <p:txBody>
          <a:bodyPr/>
          <a:lstStyle/>
          <a:p>
            <a:pPr marL="0" indent="0" algn="ctr">
              <a:buNone/>
            </a:pPr>
            <a:r>
              <a:rPr lang="en-US" dirty="0" smtClean="0"/>
              <a:t>In Situ Data</a:t>
            </a:r>
            <a:endParaRPr lang="en-US" dirty="0"/>
          </a:p>
        </p:txBody>
      </p:sp>
      <p:sp>
        <p:nvSpPr>
          <p:cNvPr id="9" name="Content Placeholder 8"/>
          <p:cNvSpPr>
            <a:spLocks noGrp="1"/>
          </p:cNvSpPr>
          <p:nvPr>
            <p:ph sz="quarter" idx="12"/>
          </p:nvPr>
        </p:nvSpPr>
        <p:spPr>
          <a:xfrm>
            <a:off x="4400967" y="1250415"/>
            <a:ext cx="3378868" cy="5105400"/>
          </a:xfrm>
        </p:spPr>
        <p:txBody>
          <a:bodyPr/>
          <a:lstStyle/>
          <a:p>
            <a:pPr marL="0" indent="0" algn="ctr">
              <a:buNone/>
            </a:pPr>
            <a:r>
              <a:rPr lang="en-US" dirty="0" smtClean="0"/>
              <a:t>Existing Forest Service Data</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544" r="-328"/>
          <a:stretch/>
        </p:blipFill>
        <p:spPr>
          <a:xfrm>
            <a:off x="8306634" y="2086776"/>
            <a:ext cx="3367670" cy="4075323"/>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6679" y="2086776"/>
            <a:ext cx="3378687" cy="4062471"/>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00967" y="2088612"/>
            <a:ext cx="3378603" cy="4060635"/>
          </a:xfrm>
          <a:prstGeom prst="rect">
            <a:avLst/>
          </a:prstGeom>
        </p:spPr>
      </p:pic>
    </p:spTree>
    <p:extLst>
      <p:ext uri="{BB962C8B-B14F-4D97-AF65-F5344CB8AC3E}">
        <p14:creationId xmlns:p14="http://schemas.microsoft.com/office/powerpoint/2010/main" val="40427826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86" y="712285"/>
            <a:ext cx="3611388" cy="457201"/>
          </a:xfrm>
        </p:spPr>
        <p:txBody>
          <a:bodyPr>
            <a:normAutofit fontScale="90000"/>
          </a:bodyPr>
          <a:lstStyle/>
          <a:p>
            <a:r>
              <a:rPr lang="en-US" dirty="0" smtClean="0"/>
              <a:t>Methodology</a:t>
            </a:r>
            <a:br>
              <a:rPr lang="en-US" dirty="0" smtClean="0"/>
            </a:br>
            <a:endParaRPr lang="en-US" dirty="0"/>
          </a:p>
        </p:txBody>
      </p:sp>
      <p:pic>
        <p:nvPicPr>
          <p:cNvPr id="3" name="Picture 2"/>
          <p:cNvPicPr>
            <a:picLocks noChangeAspect="1"/>
          </p:cNvPicPr>
          <p:nvPr/>
        </p:nvPicPr>
        <p:blipFill>
          <a:blip r:embed="rId3"/>
          <a:stretch>
            <a:fillRect/>
          </a:stretch>
        </p:blipFill>
        <p:spPr>
          <a:xfrm>
            <a:off x="531181" y="974557"/>
            <a:ext cx="10766652" cy="5715001"/>
          </a:xfrm>
          <a:prstGeom prst="rect">
            <a:avLst/>
          </a:prstGeom>
        </p:spPr>
      </p:pic>
    </p:spTree>
    <p:extLst>
      <p:ext uri="{BB962C8B-B14F-4D97-AF65-F5344CB8AC3E}">
        <p14:creationId xmlns:p14="http://schemas.microsoft.com/office/powerpoint/2010/main" val="2594236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2E8652"/>
                </a:solidFill>
              </a:rPr>
              <a:t>Vegetation Density Analysis </a:t>
            </a:r>
            <a:endParaRPr lang="en-US" b="1" dirty="0">
              <a:solidFill>
                <a:srgbClr val="2E8652"/>
              </a:solidFill>
            </a:endParaRPr>
          </a:p>
        </p:txBody>
      </p:sp>
      <p:pic>
        <p:nvPicPr>
          <p:cNvPr id="239" name="Picture 238"/>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75752" y="762000"/>
            <a:ext cx="7566079" cy="4698526"/>
          </a:xfrm>
          <a:prstGeom prst="rect">
            <a:avLst/>
          </a:prstGeom>
        </p:spPr>
      </p:pic>
      <p:pic>
        <p:nvPicPr>
          <p:cNvPr id="241" name="Picture 240"/>
          <p:cNvPicPr>
            <a:picLocks noChangeAspect="1"/>
          </p:cNvPicPr>
          <p:nvPr/>
        </p:nvPicPr>
        <p:blipFill>
          <a:blip r:embed="rId4"/>
          <a:stretch>
            <a:fillRect/>
          </a:stretch>
        </p:blipFill>
        <p:spPr>
          <a:xfrm>
            <a:off x="8118217" y="2979572"/>
            <a:ext cx="4858933" cy="2005758"/>
          </a:xfrm>
          <a:prstGeom prst="rect">
            <a:avLst/>
          </a:prstGeom>
        </p:spPr>
      </p:pic>
      <p:pic>
        <p:nvPicPr>
          <p:cNvPr id="3" name="Picture 2"/>
          <p:cNvPicPr>
            <a:picLocks noChangeAspect="1"/>
          </p:cNvPicPr>
          <p:nvPr/>
        </p:nvPicPr>
        <p:blipFill>
          <a:blip r:embed="rId5"/>
          <a:stretch>
            <a:fillRect/>
          </a:stretch>
        </p:blipFill>
        <p:spPr>
          <a:xfrm>
            <a:off x="4357661" y="5070182"/>
            <a:ext cx="4075530" cy="627942"/>
          </a:xfrm>
          <a:prstGeom prst="rect">
            <a:avLst/>
          </a:prstGeom>
        </p:spPr>
      </p:pic>
    </p:spTree>
    <p:extLst>
      <p:ext uri="{BB962C8B-B14F-4D97-AF65-F5344CB8AC3E}">
        <p14:creationId xmlns:p14="http://schemas.microsoft.com/office/powerpoint/2010/main" val="838378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2705</TotalTime>
  <Words>2178</Words>
  <Application>Microsoft Office PowerPoint</Application>
  <PresentationFormat>Widescreen</PresentationFormat>
  <Paragraphs>245</Paragraphs>
  <Slides>18</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Webdings</vt:lpstr>
      <vt:lpstr>Office Theme</vt:lpstr>
      <vt:lpstr>PowerPoint Presentation</vt:lpstr>
      <vt:lpstr>PowerPoint Presentation</vt:lpstr>
      <vt:lpstr>Partners</vt:lpstr>
      <vt:lpstr>PowerPoint Presentation</vt:lpstr>
      <vt:lpstr>PowerPoint Presentation</vt:lpstr>
      <vt:lpstr>PowerPoint Presentation</vt:lpstr>
      <vt:lpstr>Ancillary Datasets </vt:lpstr>
      <vt:lpstr>Methodology </vt:lpstr>
      <vt:lpstr>PowerPoint Presentation</vt:lpstr>
      <vt:lpstr>Wetland Inundation</vt:lpstr>
      <vt:lpstr>Wetland Inundation  </vt:lpstr>
      <vt:lpstr>PowerPoint Presentation</vt:lpstr>
      <vt:lpstr>PowerPoint Presentation</vt:lpstr>
      <vt:lpstr>PowerPoint Presentation</vt:lpstr>
      <vt:lpstr>Limitations</vt:lpstr>
      <vt:lpstr>Future Work</vt:lpstr>
      <vt:lpstr>PowerPoint Presentation</vt:lpstr>
      <vt:lpstr>Thank you! </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324</cp:revision>
  <dcterms:created xsi:type="dcterms:W3CDTF">2019-02-11T19:14:02Z</dcterms:created>
  <dcterms:modified xsi:type="dcterms:W3CDTF">2019-08-28T16:05:39Z</dcterms:modified>
</cp:coreProperties>
</file>