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4"/>
  </p:notesMasterIdLst>
  <p:sldIdLst>
    <p:sldId id="256" r:id="rId2"/>
    <p:sldId id="257" r:id="rId3"/>
    <p:sldId id="258" r:id="rId4"/>
    <p:sldId id="259" r:id="rId5"/>
    <p:sldId id="260" r:id="rId6"/>
    <p:sldId id="261" r:id="rId7"/>
    <p:sldId id="262" r:id="rId8"/>
    <p:sldId id="273" r:id="rId9"/>
    <p:sldId id="264" r:id="rId10"/>
    <p:sldId id="265" r:id="rId11"/>
    <p:sldId id="272" r:id="rId12"/>
    <p:sldId id="278" r:id="rId13"/>
    <p:sldId id="266" r:id="rId14"/>
    <p:sldId id="274" r:id="rId15"/>
    <p:sldId id="277" r:id="rId16"/>
    <p:sldId id="275" r:id="rId17"/>
    <p:sldId id="276" r:id="rId18"/>
    <p:sldId id="267" r:id="rId19"/>
    <p:sldId id="268" r:id="rId20"/>
    <p:sldId id="269" r:id="rId21"/>
    <p:sldId id="270" r:id="rId22"/>
    <p:sldId id="271" r:id="rId23"/>
  </p:sldIdLst>
  <p:sldSz cx="12192000" cy="6858000"/>
  <p:notesSz cx="6858000" cy="9144000"/>
  <p:embeddedFontLst>
    <p:embeddedFont>
      <p:font typeface="Webdings" panose="05030102010509060703" pitchFamily="18" charset="2"/>
      <p:regular r:id="rId25"/>
    </p:embeddedFont>
    <p:embeddedFont>
      <p:font typeface="Garamond" panose="02020404030301010803" pitchFamily="18" charset="0"/>
      <p:regular r:id="rId26"/>
      <p:bold r:id="rId27"/>
      <p:italic r:id="rId28"/>
    </p:embeddedFont>
    <p:embeddedFont>
      <p:font typeface="Open Sans" panose="020B060402020202020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Roboto" panose="020B0604020202020204" charset="0"/>
      <p:regular r:id="rId41"/>
      <p:bold r:id="rId42"/>
      <p:italic r:id="rId43"/>
      <p:boldItalic r:id="rId44"/>
    </p:embeddedFont>
    <p:embeddedFont>
      <p:font typeface="Cambria Math" panose="02040503050406030204" pitchFamily="18" charset="0"/>
      <p:regular r:id="rId45"/>
    </p:embeddedFont>
    <p:embeddedFont>
      <p:font typeface="Tahoma" panose="020B0604030504040204" pitchFamily="34"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08" userDrawn="1">
          <p15:clr>
            <a:srgbClr val="000000"/>
          </p15:clr>
        </p15:guide>
        <p15:guide id="2" pos="384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 id="1" name="nrel" initials="n" lastIdx="10" clrIdx="1"/>
  <p:cmAuthor id="2" name="Acdan, Juanito J. (ARC-SGE)[SSAI DEVELOP]" initials="AJJ(D" lastIdx="20" clrIdx="2">
    <p:extLst/>
  </p:cmAuthor>
  <p:cmAuthor id="3" name="Shelby I" initials="SI" lastIdx="17"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CAF"/>
    <a:srgbClr val="BFCDB8"/>
    <a:srgbClr val="D5D5D5"/>
    <a:srgbClr val="C84612"/>
    <a:srgbClr val="C87E12"/>
    <a:srgbClr val="06900D"/>
    <a:srgbClr val="003054"/>
    <a:srgbClr val="005696"/>
    <a:srgbClr val="07A90F"/>
    <a:srgbClr val="C9A5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51"/>
    <p:restoredTop sz="88743" autoAdjust="0"/>
  </p:normalViewPr>
  <p:slideViewPr>
    <p:cSldViewPr snapToGrid="0">
      <p:cViewPr varScale="1">
        <p:scale>
          <a:sx n="79" d="100"/>
          <a:sy n="79" d="100"/>
        </p:scale>
        <p:origin x="1068" y="90"/>
      </p:cViewPr>
      <p:guideLst>
        <p:guide orient="horz" pos="22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9-03-13T12:38:27.789" idx="11">
    <p:pos x="6688" y="1256"/>
    <p:text>Hi team, be careful of your margins and please check that you are using images that are either public use, you have been given permission to use, or creative commons. Also, fill in your speaker notes enough that someone else could give this presentation.</p:text>
    <p:extLst mod="1">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06786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ps.gov/articles/invasive-species.htm"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files.dnr.state.mn.us/natural_resources/invasives/2017-invasive-species-annual-report.pdf" TargetMode="External"/><Relationship Id="rId4" Type="http://schemas.openxmlformats.org/officeDocument/2006/relationships/hyperlink" Target="https://www.doi.gov/sites/doi.gov/files/uploads/invasive_species_impacts_on_federal_infrastructure.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lflora.org/cgi-bin/noccdetail.cgi?seq_num=mg63254"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google.com/url?q=https://www.publicdomainpictures.net/en/view-image.php?image%3D280858%26picture%3Dfountain-grass&amp;sa=D&amp;source=hangouts&amp;ust=1554217857026000&amp;usg=AFQjCNGl3nzCo5LB5EtZ__3wg2LY17Ld7g"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lflora.org/cgi-bin/noccdetail.cgi?seq_num=mg63254"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google.com/url?q=https://www.publicdomainpictures.net/en/view-image.php?image%3D280858%26picture%3Dfountain-grass&amp;sa=D&amp;source=hangouts&amp;ust=1554217857026000&amp;usg=AFQjCNGl3nzCo5LB5EtZ__3wg2LY17Ld7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lm.gov/programs/national-conservation-lands/nevada/black-rock-desert-high-rock-canyon-emigrant-trails-nc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Hello, my name is _____ and with NASA DEVELOP and I will be talking about employing </a:t>
            </a:r>
            <a:r>
              <a:rPr lang="en-US" dirty="0" err="1"/>
              <a:t>nasa</a:t>
            </a:r>
            <a:r>
              <a:rPr lang="en-US" dirty="0"/>
              <a:t> earth observations to create enhanced bare ground layers for invasive species habitat suitability modeling.</a:t>
            </a:r>
            <a:endParaRPr dirty="0"/>
          </a:p>
        </p:txBody>
      </p:sp>
      <p:sp>
        <p:nvSpPr>
          <p:cNvPr id="111" name="Google Shape;11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3237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4d06f133bd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4d06f133bd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dirty="0" smtClean="0">
                <a:latin typeface="Arial"/>
                <a:ea typeface="Arial"/>
                <a:cs typeface="Arial"/>
                <a:sym typeface="Arial"/>
              </a:rPr>
              <a:t>The </a:t>
            </a:r>
            <a:r>
              <a:rPr lang="en-US" sz="1100" dirty="0">
                <a:latin typeface="Arial"/>
                <a:ea typeface="Arial"/>
                <a:cs typeface="Arial"/>
                <a:sym typeface="Arial"/>
              </a:rPr>
              <a:t>first portion of our project will focus on creating environmental layers for the USGS to use in their species distribution models.</a:t>
            </a:r>
            <a:endParaRPr sz="1100" dirty="0">
              <a:latin typeface="Arial"/>
              <a:ea typeface="Arial"/>
              <a:cs typeface="Arial"/>
              <a:sym typeface="Arial"/>
            </a:endParaRPr>
          </a:p>
          <a:p>
            <a:pPr marL="457200" lvl="0" indent="-298450" algn="l" rtl="0">
              <a:spcBef>
                <a:spcPts val="0"/>
              </a:spcBef>
              <a:spcAft>
                <a:spcPts val="0"/>
              </a:spcAft>
              <a:buClr>
                <a:schemeClr val="dk1"/>
              </a:buClr>
              <a:buSzPts val="1100"/>
              <a:buAutoNum type="arabicPeriod"/>
            </a:pPr>
            <a:r>
              <a:rPr lang="en-US" sz="1100" dirty="0">
                <a:latin typeface="Arial"/>
                <a:ea typeface="Arial"/>
                <a:cs typeface="Arial"/>
                <a:sym typeface="Arial"/>
              </a:rPr>
              <a:t>The first step of this process is to derive the environmental layers the USGS is interested in incorporating. </a:t>
            </a:r>
            <a:endParaRPr sz="1100" dirty="0">
              <a:latin typeface="Arial"/>
              <a:ea typeface="Arial"/>
              <a:cs typeface="Arial"/>
              <a:sym typeface="Arial"/>
            </a:endParaRPr>
          </a:p>
          <a:p>
            <a:pPr marL="457200" lvl="0" indent="-298450" algn="l" rtl="0">
              <a:spcBef>
                <a:spcPts val="0"/>
              </a:spcBef>
              <a:spcAft>
                <a:spcPts val="0"/>
              </a:spcAft>
              <a:buClr>
                <a:schemeClr val="dk1"/>
              </a:buClr>
              <a:buSzPts val="1100"/>
              <a:buAutoNum type="arabicPeriod"/>
            </a:pPr>
            <a:r>
              <a:rPr lang="en-US" sz="1100" dirty="0">
                <a:latin typeface="Arial"/>
                <a:ea typeface="Arial"/>
                <a:cs typeface="Arial"/>
                <a:sym typeface="Arial"/>
              </a:rPr>
              <a:t>Then we will model</a:t>
            </a:r>
            <a:r>
              <a:rPr lang="en-US" sz="1100" baseline="0" dirty="0">
                <a:latin typeface="Arial"/>
                <a:ea typeface="Arial"/>
                <a:cs typeface="Arial"/>
                <a:sym typeface="Arial"/>
              </a:rPr>
              <a:t> in SAHM</a:t>
            </a:r>
          </a:p>
          <a:p>
            <a:pPr marL="457200" lvl="0" indent="-298450" algn="l" rtl="0">
              <a:spcBef>
                <a:spcPts val="0"/>
              </a:spcBef>
              <a:spcAft>
                <a:spcPts val="0"/>
              </a:spcAft>
              <a:buClr>
                <a:schemeClr val="dk1"/>
              </a:buClr>
              <a:buSzPts val="1100"/>
              <a:buAutoNum type="arabicPeriod"/>
            </a:pPr>
            <a:r>
              <a:rPr lang="en-US" sz="1100" dirty="0">
                <a:latin typeface="Arial"/>
                <a:ea typeface="Arial"/>
                <a:cs typeface="Arial"/>
                <a:sym typeface="Arial"/>
              </a:rPr>
              <a:t>Next we will</a:t>
            </a:r>
            <a:r>
              <a:rPr lang="en-US" sz="1100" baseline="0" dirty="0">
                <a:latin typeface="Arial"/>
                <a:ea typeface="Arial"/>
                <a:cs typeface="Arial"/>
                <a:sym typeface="Arial"/>
              </a:rPr>
              <a:t> assess model output and how well they performed with the addition of higher resolution bare ground layers</a:t>
            </a:r>
            <a:endParaRPr sz="1100" dirty="0">
              <a:latin typeface="Arial"/>
              <a:ea typeface="Arial"/>
              <a:cs typeface="Arial"/>
              <a:sym typeface="Arial"/>
            </a:endParaRPr>
          </a:p>
          <a:p>
            <a:pPr marL="457200" lvl="0" indent="-298450" algn="l" rtl="0">
              <a:spcBef>
                <a:spcPts val="0"/>
              </a:spcBef>
              <a:spcAft>
                <a:spcPts val="0"/>
              </a:spcAft>
              <a:buClr>
                <a:schemeClr val="dk1"/>
              </a:buClr>
              <a:buSzPts val="1100"/>
              <a:buAutoNum type="arabicPeriod"/>
            </a:pPr>
            <a:r>
              <a:rPr lang="en-US" sz="1100" dirty="0">
                <a:latin typeface="Arial"/>
                <a:ea typeface="Arial"/>
                <a:cs typeface="Arial"/>
                <a:sym typeface="Arial"/>
              </a:rPr>
              <a:t>Finally we will finalize</a:t>
            </a:r>
            <a:r>
              <a:rPr lang="en-US" sz="1100" baseline="0" dirty="0">
                <a:latin typeface="Arial"/>
                <a:ea typeface="Arial"/>
                <a:cs typeface="Arial"/>
                <a:sym typeface="Arial"/>
              </a:rPr>
              <a:t> our best distribution model assessing the distribution of our focal species and hand this off to our </a:t>
            </a:r>
            <a:r>
              <a:rPr lang="en-US" sz="1100" baseline="0" dirty="0" smtClean="0">
                <a:latin typeface="Arial"/>
                <a:ea typeface="Arial"/>
                <a:cs typeface="Arial"/>
                <a:sym typeface="Arial"/>
              </a:rPr>
              <a:t>partners</a:t>
            </a:r>
          </a:p>
          <a:p>
            <a:pPr marL="457200" lvl="0" indent="-298450" algn="l" rtl="0">
              <a:spcBef>
                <a:spcPts val="0"/>
              </a:spcBef>
              <a:spcAft>
                <a:spcPts val="0"/>
              </a:spcAft>
              <a:buClr>
                <a:schemeClr val="dk1"/>
              </a:buClr>
              <a:buSzPts val="1100"/>
              <a:buAutoNum type="arabicPeriod"/>
            </a:pPr>
            <a:r>
              <a:rPr lang="en-US" sz="1100" baseline="0" dirty="0" smtClean="0">
                <a:latin typeface="Arial"/>
                <a:ea typeface="Arial"/>
                <a:cs typeface="Arial"/>
                <a:sym typeface="Arial"/>
              </a:rPr>
              <a:t>To assess model agreement we created ensemble models (which we will talk about later)</a:t>
            </a:r>
            <a:endParaRPr lang="en-US" sz="1100" baseline="0" dirty="0">
              <a:latin typeface="Arial"/>
              <a:ea typeface="Arial"/>
              <a:cs typeface="Arial"/>
              <a:sym typeface="Arial"/>
            </a:endParaRPr>
          </a:p>
          <a:p>
            <a:pPr marL="457200" lvl="0" indent="-298450" algn="l" rtl="0">
              <a:spcBef>
                <a:spcPts val="0"/>
              </a:spcBef>
              <a:spcAft>
                <a:spcPts val="0"/>
              </a:spcAft>
              <a:buClr>
                <a:schemeClr val="dk1"/>
              </a:buClr>
              <a:buSzPts val="1100"/>
              <a:buAutoNum type="arabicPeriod"/>
            </a:pPr>
            <a:r>
              <a:rPr lang="en-US" sz="1100" baseline="0" dirty="0" smtClean="0">
                <a:latin typeface="Arial"/>
                <a:ea typeface="Arial"/>
                <a:cs typeface="Arial"/>
                <a:sym typeface="Arial"/>
              </a:rPr>
              <a:t>We also carried out the same methodology but incorporated future climate layers in order to forecast habitat suitability for </a:t>
            </a:r>
            <a:r>
              <a:rPr lang="en-US" sz="1100" baseline="0" dirty="0" err="1" smtClean="0">
                <a:latin typeface="Arial"/>
                <a:ea typeface="Arial"/>
                <a:cs typeface="Arial"/>
                <a:sym typeface="Arial"/>
              </a:rPr>
              <a:t>medusahead</a:t>
            </a:r>
            <a:r>
              <a:rPr lang="en-US" sz="1100" baseline="0" dirty="0" smtClean="0">
                <a:latin typeface="Arial"/>
                <a:ea typeface="Arial"/>
                <a:cs typeface="Arial"/>
                <a:sym typeface="Arial"/>
              </a:rPr>
              <a:t> into the year 2050</a:t>
            </a:r>
            <a:endParaRPr sz="1100" dirty="0">
              <a:latin typeface="Arial"/>
              <a:ea typeface="Arial"/>
              <a:cs typeface="Arial"/>
              <a:sym typeface="Arial"/>
            </a:endParaRPr>
          </a:p>
          <a:p>
            <a:pPr marL="0" lvl="0" indent="0" algn="l" rtl="0">
              <a:spcBef>
                <a:spcPts val="0"/>
              </a:spcBef>
              <a:spcAft>
                <a:spcPts val="0"/>
              </a:spcAft>
              <a:buNone/>
            </a:pPr>
            <a:endParaRPr dirty="0"/>
          </a:p>
        </p:txBody>
      </p:sp>
      <p:sp>
        <p:nvSpPr>
          <p:cNvPr id="244" name="Google Shape;244;g4d06f133bd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4283193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Comparison of Bare ground </a:t>
                </a:r>
                <a:r>
                  <a:rPr lang="en-US" dirty="0" smtClean="0"/>
                  <a:t>layers</a:t>
                </a:r>
                <a:r>
                  <a:rPr lang="en-US" baseline="0" dirty="0" smtClean="0"/>
                  <a:t> </a:t>
                </a:r>
                <a:r>
                  <a:rPr lang="en-US" dirty="0" smtClean="0"/>
                  <a:t>Equations. (Go through the names of each and explain that the scales are different)</a:t>
                </a:r>
                <a:endParaRPr lang="en-US" dirty="0"/>
              </a:p>
            </p:txBody>
          </p:sp>
        </mc:Choice>
        <mc:Fallback xmlns="">
          <p:sp>
            <p:nvSpPr>
              <p:cNvPr id="3" name="Notes Placeholder 2"/>
              <p:cNvSpPr>
                <a:spLocks noGrp="1"/>
              </p:cNvSpPr>
              <p:nvPr>
                <p:ph type="body" idx="1"/>
              </p:nvPr>
            </p:nvSpPr>
            <p:spPr/>
            <p:txBody>
              <a:bodyPr/>
              <a:lstStyle/>
              <a:p>
                <a:r>
                  <a:rPr lang="en-US" dirty="0"/>
                  <a:t>Comparison of Bare ground layers</a:t>
                </a:r>
              </a:p>
              <a:p>
                <a:r>
                  <a:rPr lang="en-US" dirty="0"/>
                  <a:t>Equations</a:t>
                </a:r>
              </a:p>
              <a:p>
                <a:r>
                  <a:rPr lang="en-US" dirty="0"/>
                  <a:t>List variable important </a:t>
                </a:r>
              </a:p>
              <a:p>
                <a:r>
                  <a:rPr lang="en-US" dirty="0"/>
                  <a:t>% deviance explained</a:t>
                </a:r>
              </a:p>
              <a:p>
                <a:r>
                  <a:rPr lang="en-US" i="0">
                    <a:latin typeface="Cambria Math" panose="02040503050406030204" pitchFamily="18" charset="0"/>
                  </a:rPr>
                  <a:t>(</a:t>
                </a:r>
                <a:r>
                  <a:rPr lang="en-US" b="0" i="0">
                    <a:latin typeface="Cambria Math" panose="02040503050406030204" pitchFamily="18" charset="0"/>
                  </a:rPr>
                  <a:t>(𝑅𝐸𝐷+𝐺𝑅𝐸𝐸𝑁)−(𝑅𝐸𝐷+𝐵𝐿𝑈𝐸))/((𝑁𝐼𝑅+𝐺𝑅𝐸𝐸𝑁)+(𝑅𝐸𝐷+𝐵𝐿𝑈𝐸))  ∗100+100</a:t>
                </a:r>
                <a:endParaRPr lang="en-US" dirty="0"/>
              </a:p>
              <a:p>
                <a:endParaRPr lang="en-US" dirty="0"/>
              </a:p>
            </p:txBody>
          </p:sp>
        </mc:Fallback>
      </mc:AlternateContent>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590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latin typeface="Century Gothic" panose="020B0502020202020204" pitchFamily="34" charset="0"/>
              </a:rPr>
              <a:t>This is a zoomed in region of Goose Lake in southeast Oregon.</a:t>
            </a:r>
            <a:r>
              <a:rPr lang="en-US" sz="1200" baseline="0" dirty="0" smtClean="0">
                <a:latin typeface="Century Gothic" panose="020B0502020202020204" pitchFamily="34" charset="0"/>
              </a:rPr>
              <a:t> </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aseline="0" dirty="0" smtClean="0">
                <a:latin typeface="Century Gothic" panose="020B0502020202020204" pitchFamily="34" charset="0"/>
              </a:rPr>
              <a:t>Each of our derived bare ground layers are visualized on the right with the colors representing a scale from high bare ground to low bare ground (high vegetation)</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aseline="0" dirty="0" smtClean="0">
                <a:latin typeface="Century Gothic" panose="020B0502020202020204" pitchFamily="34" charset="0"/>
              </a:rPr>
              <a:t>THE USGS MODIS layer you can see in the upper left which as a resolution of 250 so each of the layers we derived greatly improved their spatial resolution.</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aseline="0" dirty="0" smtClean="0">
                <a:latin typeface="Century Gothic" panose="020B0502020202020204" pitchFamily="34" charset="0"/>
              </a:rPr>
              <a:t>The colors represent (explain color chart from slide)</a:t>
            </a:r>
            <a:endParaRPr lang="en-US" sz="1200" dirty="0" smtClean="0">
              <a:latin typeface="Century Gothic" panose="020B0502020202020204" pitchFamily="34" charset="0"/>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4337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0183d4c56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50183d4c56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we can see the current bare ground layer used by the USGS on the left with a resolution at 250m. The white indicates regions with bare ground while the green indicates vegetated regions. On the right you can see one of the bare ground layers we created. As you can see, our layer has more detailed resolution which can help provide land managers more specific information on regions they need to focus/target when carrying out land management decisions. </a:t>
            </a:r>
            <a:endParaRPr dirty="0"/>
          </a:p>
        </p:txBody>
      </p:sp>
      <p:sp>
        <p:nvSpPr>
          <p:cNvPr id="258" name="Google Shape;258;g50183d4c56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1677012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t>Plots illustrating the relationship between the bare soil percentage (0-100%) from the AIM field data and our derived bare ground indices</a:t>
            </a:r>
            <a:r>
              <a:rPr lang="en-US" sz="1200" i="1" dirty="0" smtClean="0">
                <a:solidFill>
                  <a:schemeClr val="tx1">
                    <a:lumMod val="75000"/>
                    <a:lumOff val="25000"/>
                  </a:schemeClr>
                </a:solidFill>
                <a:latin typeface="Century Gothic" panose="020B0502020202020204" pitchFamily="34" charset="0"/>
              </a:rPr>
              <a:t>.</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In this validation process, we included a total of 378 points from the years 2016 and 2017. The assessment of our bare ground indices through the AIM dataset showed slight variations between R-squared (R</a:t>
            </a:r>
            <a:r>
              <a:rPr lang="en-US" sz="1200" b="0" i="0" u="none" strike="noStrike" cap="none" baseline="30000" dirty="0" smtClean="0">
                <a:solidFill>
                  <a:schemeClr val="dk1"/>
                </a:solidFill>
                <a:effectLst/>
                <a:latin typeface="Calibri"/>
                <a:ea typeface="Calibri"/>
                <a:cs typeface="Calibri"/>
                <a:sym typeface="Calibri"/>
              </a:rPr>
              <a:t>2 </a:t>
            </a:r>
            <a:r>
              <a:rPr lang="en-US" sz="1200" b="0" i="0" u="none" strike="noStrike" cap="none" dirty="0" smtClean="0">
                <a:solidFill>
                  <a:schemeClr val="dk1"/>
                </a:solidFill>
                <a:effectLst/>
                <a:latin typeface="Calibri"/>
                <a:ea typeface="Calibri"/>
                <a:cs typeface="Calibri"/>
                <a:sym typeface="Calibri"/>
              </a:rPr>
              <a:t>) </a:t>
            </a:r>
            <a:r>
              <a:rPr lang="en-US" sz="1200" b="0" i="0" u="none" strike="noStrike" cap="none" baseline="3000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values. BSI, followed by NBLI had the most agreement with the AIM dataset out of all of the derived indices.</a:t>
            </a:r>
            <a:r>
              <a:rPr lang="en-US" sz="1200" b="0" i="0" u="none" strike="noStrike" cap="none" baseline="0" dirty="0" smtClean="0">
                <a:solidFill>
                  <a:schemeClr val="dk1"/>
                </a:solidFill>
                <a:effectLst/>
                <a:latin typeface="Calibri"/>
                <a:ea typeface="Calibri"/>
                <a:cs typeface="Calibri"/>
                <a:sym typeface="Calibri"/>
              </a:rPr>
              <a:t>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1905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smtClean="0">
                <a:solidFill>
                  <a:schemeClr val="dk1"/>
                </a:solidFill>
                <a:effectLst/>
                <a:latin typeface="Calibri"/>
                <a:ea typeface="Calibri"/>
                <a:cs typeface="Calibri"/>
                <a:sym typeface="Calibri"/>
              </a:rPr>
              <a:t>Orange indicates all three models agree in designating the habitat as suitable for that pixel, yellow indicates two models are in agreement, green indicates only one model, and blue indicates that no models designated the habitat as suitable. </a:t>
            </a:r>
          </a:p>
          <a:p>
            <a:pPr rtl="0"/>
            <a:r>
              <a:rPr lang="en-US" sz="1200" b="0" i="0" u="none" strike="noStrike" cap="none" dirty="0" smtClean="0">
                <a:solidFill>
                  <a:schemeClr val="dk1"/>
                </a:solidFill>
                <a:effectLst/>
                <a:latin typeface="Calibri"/>
                <a:ea typeface="Calibri"/>
                <a:cs typeface="Calibri"/>
                <a:sym typeface="Calibri"/>
              </a:rPr>
              <a:t>The layer with the highest percent deviance explained was </a:t>
            </a:r>
            <a:r>
              <a:rPr lang="en-US" sz="1200" b="0" i="0" u="none" strike="noStrike" cap="none" dirty="0" err="1" smtClean="0">
                <a:solidFill>
                  <a:schemeClr val="dk1"/>
                </a:solidFill>
                <a:effectLst/>
                <a:latin typeface="Calibri"/>
                <a:ea typeface="Calibri"/>
                <a:cs typeface="Calibri"/>
                <a:sym typeface="Calibri"/>
              </a:rPr>
              <a:t>NDBaI</a:t>
            </a:r>
            <a:r>
              <a:rPr lang="en-US" sz="1200" b="0" i="0" u="none" strike="noStrike" cap="none" dirty="0" smtClean="0">
                <a:solidFill>
                  <a:schemeClr val="dk1"/>
                </a:solidFill>
                <a:effectLst/>
                <a:latin typeface="Calibri"/>
                <a:ea typeface="Calibri"/>
                <a:cs typeface="Calibri"/>
                <a:sym typeface="Calibri"/>
              </a:rPr>
              <a:t> at 12.84%, followed by MODIS (current USGS layer) at 12.29%. The majority of the other layers (NBLI, BSI, SAVI, SAR_VH) were slightly lower, 9% plus or minus 0.09 deviance explained. </a:t>
            </a:r>
          </a:p>
          <a:p>
            <a:endParaRPr lang="en-US" sz="1200" dirty="0" smtClean="0">
              <a:latin typeface="Century Gothic" panose="020B0502020202020204" pitchFamily="34" charset="0"/>
            </a:endParaRPr>
          </a:p>
          <a:p>
            <a:r>
              <a:rPr lang="en-US" sz="1200" dirty="0" smtClean="0"/>
              <a:t>Even though the </a:t>
            </a:r>
            <a:r>
              <a:rPr lang="en-US" sz="1200" dirty="0" err="1" smtClean="0"/>
              <a:t>medusahead</a:t>
            </a:r>
            <a:r>
              <a:rPr lang="en-US" sz="1200" dirty="0" smtClean="0"/>
              <a:t> habitat suitability models all showed relatively similar spatial and statistical outputs,  it is important to note that the higher resolution layers have an impact on the overall resolution of our probability map outputs. </a:t>
            </a:r>
          </a:p>
          <a:p>
            <a:pPr rtl="0"/>
            <a:endParaRPr lang="en-US" b="0" dirty="0" smtClean="0">
              <a:effectLst/>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8003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a:t>
            </a:r>
            <a:r>
              <a:rPr lang="en-US" baseline="0" dirty="0" smtClean="0"/>
              <a:t>BSI (Bare Soil Index) had the highest agreement to the AIM in-field data, w</a:t>
            </a:r>
            <a:r>
              <a:rPr lang="en-US" dirty="0" smtClean="0"/>
              <a:t>e chose the</a:t>
            </a:r>
            <a:r>
              <a:rPr lang="en-US" baseline="0" dirty="0" smtClean="0"/>
              <a:t> habitat suitability model that incorporated this index as a bare ground layer. </a:t>
            </a:r>
          </a:p>
          <a:p>
            <a:r>
              <a:rPr lang="en-US" baseline="0" dirty="0" smtClean="0"/>
              <a:t>The AUC for this model was 0.98444 and the Percent Correctly Classified was 96.19699 indicating our model did fairly well.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5335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smtClean="0">
                <a:solidFill>
                  <a:schemeClr val="dk1"/>
                </a:solidFill>
                <a:effectLst/>
                <a:latin typeface="Calibri"/>
                <a:ea typeface="Calibri"/>
                <a:cs typeface="Calibri"/>
                <a:sym typeface="Calibri"/>
              </a:rPr>
              <a:t>Our forecasted distribution BSI Random Forest model had an AUC of 0.93464 and correctly classified 90.247% of suitable habitat. This model incorporated 5 variables in total, two being future climate variables (BIO 18 and BIO</a:t>
            </a:r>
            <a:r>
              <a:rPr lang="en-US" sz="1200" b="0" i="0" u="none" strike="noStrike" cap="none" baseline="0" dirty="0" smtClean="0">
                <a:solidFill>
                  <a:schemeClr val="dk1"/>
                </a:solidFill>
                <a:effectLst/>
                <a:latin typeface="Calibri"/>
                <a:ea typeface="Calibri"/>
                <a:cs typeface="Calibri"/>
                <a:sym typeface="Calibri"/>
              </a:rPr>
              <a:t> 7)</a:t>
            </a:r>
            <a:r>
              <a:rPr lang="en-US" sz="1200" b="0" i="0" u="none" strike="noStrike" cap="none" dirty="0" smtClean="0">
                <a:solidFill>
                  <a:schemeClr val="dk1"/>
                </a:solidFill>
                <a:effectLst/>
                <a:latin typeface="Calibri"/>
                <a:ea typeface="Calibri"/>
                <a:cs typeface="Calibri"/>
                <a:sym typeface="Calibri"/>
              </a:rPr>
              <a:t>, along with the BSI index and two original USGS environmental layers (percent clay and depth to restriction). </a:t>
            </a:r>
          </a:p>
          <a:p>
            <a:r>
              <a:rPr lang="en-US" sz="1200" b="0" i="0" u="none" strike="noStrike" cap="none" dirty="0" smtClean="0">
                <a:solidFill>
                  <a:schemeClr val="dk1"/>
                </a:solidFill>
                <a:effectLst/>
                <a:latin typeface="Calibri"/>
                <a:sym typeface="Calibri"/>
              </a:rPr>
              <a:t>Future bio variables were</a:t>
            </a:r>
            <a:r>
              <a:rPr lang="en-US" sz="1200" b="0" i="0" u="none" strike="noStrike" cap="none" baseline="0" dirty="0" smtClean="0">
                <a:solidFill>
                  <a:schemeClr val="dk1"/>
                </a:solidFill>
                <a:effectLst/>
                <a:latin typeface="Calibri"/>
                <a:sym typeface="Calibri"/>
              </a:rPr>
              <a:t> downloaded from the </a:t>
            </a:r>
            <a:r>
              <a:rPr lang="en-US" sz="1200" b="0" i="0" u="none" strike="noStrike" cap="none" dirty="0" smtClean="0">
                <a:solidFill>
                  <a:schemeClr val="dk1"/>
                </a:solidFill>
                <a:effectLst/>
                <a:latin typeface="Calibri"/>
                <a:ea typeface="Calibri"/>
                <a:cs typeface="Calibri"/>
                <a:sym typeface="Calibri"/>
              </a:rPr>
              <a:t>GISS-E2-R model from NASA’s Goddard Institute for Space Studies.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3135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0183d4c56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0183d4c56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14300" indent="0">
              <a:buNone/>
            </a:pPr>
            <a:r>
              <a:rPr lang="en-US" sz="1200" dirty="0" smtClean="0">
                <a:latin typeface="Garamond" panose="02020404030301010803" pitchFamily="18" charset="0"/>
              </a:rPr>
              <a:t>This project succeeded in providing the USGS with a portfolio of higher resolution  bare ground layers in order to refine their habitat suitability models. Each layer detects bare ground differently, but improve the spatial resolution of model outputs when compared to current USGS practices. </a:t>
            </a:r>
          </a:p>
          <a:p>
            <a:pPr marL="114300" indent="0">
              <a:buNone/>
            </a:pPr>
            <a:r>
              <a:rPr lang="en-US" sz="1200" dirty="0" smtClean="0">
                <a:latin typeface="Garamond" panose="02020404030301010803" pitchFamily="18" charset="0"/>
              </a:rPr>
              <a:t>We found that exchanging our partner’s bare ground variable with higher resolution layers didn’t result in a significant change in model outputs statistics. This trend could be attributed to the low importance of bare ground in their habitat suitability models. </a:t>
            </a:r>
          </a:p>
          <a:p>
            <a:pPr marL="114300" indent="0">
              <a:buNone/>
            </a:pPr>
            <a:r>
              <a:rPr lang="en-US" sz="1200" dirty="0" smtClean="0">
                <a:latin typeface="Garamond" panose="02020404030301010803" pitchFamily="18" charset="0"/>
              </a:rPr>
              <a:t>We produced a current and future habitat suitability maps for </a:t>
            </a:r>
            <a:r>
              <a:rPr lang="en-US" sz="1200" dirty="0" err="1" smtClean="0">
                <a:latin typeface="Garamond" panose="02020404030301010803" pitchFamily="18" charset="0"/>
              </a:rPr>
              <a:t>medusahead</a:t>
            </a:r>
            <a:r>
              <a:rPr lang="en-US" sz="1200" dirty="0" smtClean="0">
                <a:latin typeface="Garamond" panose="02020404030301010803" pitchFamily="18" charset="0"/>
              </a:rPr>
              <a:t> over our study area. Our forecasting map shows that the geographic distribution of habitat fit for </a:t>
            </a:r>
            <a:r>
              <a:rPr lang="en-US" sz="1200" dirty="0" err="1" smtClean="0">
                <a:latin typeface="Garamond" panose="02020404030301010803" pitchFamily="18" charset="0"/>
              </a:rPr>
              <a:t>medusahead</a:t>
            </a:r>
            <a:r>
              <a:rPr lang="en-US" sz="1200" dirty="0" smtClean="0">
                <a:latin typeface="Garamond" panose="02020404030301010803" pitchFamily="18" charset="0"/>
              </a:rPr>
              <a:t> habitat is expected to increase by the year 2050. Incorporating higher resolution data into habitat suitability models can facilitate more targeted, cost effective management strategies for land managers. These strategies can help mitigate the impacts of </a:t>
            </a:r>
            <a:r>
              <a:rPr lang="en-US" sz="1200" dirty="0" err="1" smtClean="0">
                <a:latin typeface="Garamond" panose="02020404030301010803" pitchFamily="18" charset="0"/>
              </a:rPr>
              <a:t>medusahead</a:t>
            </a:r>
            <a:r>
              <a:rPr lang="en-US" sz="1200" dirty="0" smtClean="0">
                <a:latin typeface="Garamond" panose="02020404030301010803" pitchFamily="18" charset="0"/>
              </a:rPr>
              <a:t> and prevent future impacts to high risk areas. </a:t>
            </a:r>
          </a:p>
          <a:p>
            <a:pPr marL="114300" indent="0">
              <a:buNone/>
            </a:pPr>
            <a:endParaRPr lang="en-US" sz="1200" dirty="0" smtClean="0">
              <a:latin typeface="Garamond" panose="02020404030301010803" pitchFamily="18" charset="0"/>
            </a:endParaRPr>
          </a:p>
          <a:p>
            <a:pPr marL="114300" lvl="0" indent="0" algn="l" rtl="0">
              <a:spcBef>
                <a:spcPts val="1000"/>
              </a:spcBef>
              <a:spcAft>
                <a:spcPts val="0"/>
              </a:spcAft>
              <a:buSzPts val="1800"/>
              <a:buNone/>
            </a:pPr>
            <a:endParaRPr lang="en-US" sz="1200" dirty="0" smtClean="0"/>
          </a:p>
          <a:p>
            <a:pPr marL="0" lvl="0" indent="0" algn="l" rtl="0">
              <a:spcBef>
                <a:spcPts val="0"/>
              </a:spcBef>
              <a:spcAft>
                <a:spcPts val="0"/>
              </a:spcAft>
              <a:buNone/>
            </a:pPr>
            <a:endParaRPr lang="en-US" sz="1200" dirty="0" smtClean="0">
              <a:latin typeface="Arial"/>
              <a:ea typeface="Arial"/>
              <a:cs typeface="Arial"/>
              <a:sym typeface="Arial"/>
            </a:endParaRPr>
          </a:p>
          <a:p>
            <a:pPr marL="0" lvl="0" indent="0" algn="l" rtl="0">
              <a:spcBef>
                <a:spcPts val="0"/>
              </a:spcBef>
              <a:spcAft>
                <a:spcPts val="0"/>
              </a:spcAft>
              <a:buNone/>
            </a:pPr>
            <a:r>
              <a:rPr lang="en-US" sz="1200" dirty="0" smtClean="0">
                <a:latin typeface="Arial"/>
                <a:ea typeface="Arial"/>
                <a:cs typeface="Arial"/>
                <a:sym typeface="Arial"/>
              </a:rPr>
              <a:t>Photo</a:t>
            </a:r>
            <a:r>
              <a:rPr lang="en-US" sz="1200" dirty="0">
                <a:latin typeface="Arial"/>
                <a:ea typeface="Arial"/>
                <a:cs typeface="Arial"/>
                <a:sym typeface="Arial"/>
              </a:rPr>
              <a:t>: Nicole Pepper. Personal Image (</a:t>
            </a:r>
            <a:r>
              <a:rPr lang="en-US" sz="1200" dirty="0" err="1">
                <a:latin typeface="Arial"/>
                <a:ea typeface="Arial"/>
                <a:cs typeface="Arial"/>
                <a:sym typeface="Arial"/>
              </a:rPr>
              <a:t>DEVELOPer</a:t>
            </a:r>
            <a:r>
              <a:rPr lang="en-US" sz="1200" dirty="0">
                <a:latin typeface="Arial"/>
                <a:ea typeface="Arial"/>
                <a:cs typeface="Arial"/>
                <a:sym typeface="Arial"/>
              </a:rPr>
              <a:t>) Used with permission</a:t>
            </a:r>
          </a:p>
        </p:txBody>
      </p:sp>
      <p:sp>
        <p:nvSpPr>
          <p:cNvPr id="267" name="Google Shape;267;g50183d4c56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1701352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0183d4c56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0183d4c56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r>
              <a:rPr lang="en-US" sz="1200" b="0" i="0" u="none" strike="noStrike" cap="none" dirty="0" smtClean="0">
                <a:solidFill>
                  <a:schemeClr val="dk1"/>
                </a:solidFill>
                <a:effectLst/>
                <a:latin typeface="Calibri"/>
                <a:ea typeface="Calibri"/>
                <a:cs typeface="Calibri"/>
                <a:sym typeface="Calibri"/>
              </a:rPr>
              <a:t>We found that carrying out the median reducer in a study area encompassing multiple </a:t>
            </a:r>
            <a:r>
              <a:rPr lang="en-US" sz="1200" b="0" i="0" u="none" strike="noStrike" cap="none" dirty="0" err="1" smtClean="0">
                <a:solidFill>
                  <a:schemeClr val="dk1"/>
                </a:solidFill>
                <a:effectLst/>
                <a:latin typeface="Calibri"/>
                <a:ea typeface="Calibri"/>
                <a:cs typeface="Calibri"/>
                <a:sym typeface="Calibri"/>
              </a:rPr>
              <a:t>landsat</a:t>
            </a:r>
            <a:r>
              <a:rPr lang="en-US" sz="1200" b="0" i="0" u="none" strike="noStrike" cap="none" dirty="0" smtClean="0">
                <a:solidFill>
                  <a:schemeClr val="dk1"/>
                </a:solidFill>
                <a:effectLst/>
                <a:latin typeface="Calibri"/>
                <a:ea typeface="Calibri"/>
                <a:cs typeface="Calibri"/>
                <a:sym typeface="Calibri"/>
              </a:rPr>
              <a:t> scenes prior to the index calculations resulted in distorted imagery along the borders of overlapping </a:t>
            </a:r>
            <a:r>
              <a:rPr lang="en-US" sz="1200" b="0" i="0" u="none" strike="noStrike" cap="none" dirty="0" err="1" smtClean="0">
                <a:solidFill>
                  <a:schemeClr val="dk1"/>
                </a:solidFill>
                <a:effectLst/>
                <a:latin typeface="Calibri"/>
                <a:ea typeface="Calibri"/>
                <a:cs typeface="Calibri"/>
                <a:sym typeface="Calibri"/>
              </a:rPr>
              <a:t>landsat</a:t>
            </a:r>
            <a:r>
              <a:rPr lang="en-US" sz="1200" b="0" i="0" u="none" strike="noStrike" cap="none" dirty="0" smtClean="0">
                <a:solidFill>
                  <a:schemeClr val="dk1"/>
                </a:solidFill>
                <a:effectLst/>
                <a:latin typeface="Calibri"/>
                <a:ea typeface="Calibri"/>
                <a:cs typeface="Calibri"/>
                <a:sym typeface="Calibri"/>
              </a:rPr>
              <a:t> scenes. This may skew some of the results calculated along this edge imagery such as our bare ground indices. In order to mitigate these errors, calculating the indices before performing the median reducer lessens the distortion in these regions.</a:t>
            </a:r>
            <a:endParaRPr lang="en-US" b="0" dirty="0" smtClean="0">
              <a:effectLst/>
            </a:endParaRPr>
          </a:p>
          <a:p>
            <a:pPr rtl="0"/>
            <a:r>
              <a:rPr lang="en-US" sz="1200" b="0" i="0" u="none" strike="noStrike" cap="none" dirty="0" smtClean="0">
                <a:solidFill>
                  <a:schemeClr val="dk1"/>
                </a:solidFill>
                <a:effectLst/>
                <a:latin typeface="Calibri"/>
                <a:ea typeface="Calibri"/>
                <a:cs typeface="Calibri"/>
                <a:sym typeface="Calibri"/>
              </a:rPr>
              <a:t>One limitation to the validation of our bare ground indices was the lack of updated field data for our study area and study period. The BLM AIM data used to validate the bare ground layers were collected in the years 2016 and 2017 while our study period focused on the year 2018. Due to this discrepancy, the validation may not be wholly accurate because some land use and vegetation cover has likely changed over this time period. For this reason, further research is necessary to update the field data used to validate our bare ground layers to 2018 in order to get a more accurate assessment of our indices. </a:t>
            </a:r>
            <a:endParaRPr lang="en-US" b="0" dirty="0" smtClean="0">
              <a:effectLst/>
            </a:endParaRPr>
          </a:p>
          <a:p>
            <a:pPr rtl="0"/>
            <a:r>
              <a:rPr lang="en-US" sz="1200" b="0" i="0" u="none" strike="noStrike" cap="none" dirty="0" smtClean="0">
                <a:solidFill>
                  <a:schemeClr val="dk1"/>
                </a:solidFill>
                <a:effectLst/>
                <a:latin typeface="Calibri"/>
                <a:ea typeface="Calibri"/>
                <a:cs typeface="Calibri"/>
                <a:sym typeface="Calibri"/>
              </a:rPr>
              <a:t>In future habitat suitability models studying invasive species, it will be necessary to incorporate seasonality and growing season rather than looking at an entire year for calculating bare ground indices. Additionally,  it is important to consider how our models change when focusing on a few months of the year or a growing season instead of the entire year. The calculations of our bare ground indices will likely change with the incorporation of seasonality and vegetation variability, therefore affecting the output of our final habitat suitability models. </a:t>
            </a:r>
            <a:endParaRPr lang="en-US" b="0" dirty="0" smtClean="0">
              <a:effectLst/>
            </a:endParaRPr>
          </a:p>
          <a:p>
            <a:pPr rtl="0"/>
            <a:r>
              <a:rPr lang="en-US" sz="1200" b="0" i="0" u="none" strike="noStrike" cap="none" dirty="0" smtClean="0">
                <a:solidFill>
                  <a:schemeClr val="dk1"/>
                </a:solidFill>
                <a:effectLst/>
                <a:latin typeface="Calibri"/>
                <a:ea typeface="Calibri"/>
                <a:cs typeface="Calibri"/>
                <a:sym typeface="Calibri"/>
              </a:rPr>
              <a:t>Our team experienced issues with the background surface generator module in SAHM. We were unable to generate background points and successfully incorporate them into the model through the module itself, and instead relied on inputting the background points directly into our field data CSV. While this tactic was suitable for our purposes in this project, it will be necessary to fix this error in order to apply this workflow to other species and across </a:t>
            </a:r>
            <a:r>
              <a:rPr lang="en-US" sz="1200" b="0" i="0" u="none" strike="noStrike" cap="none" dirty="0" err="1" smtClean="0">
                <a:solidFill>
                  <a:schemeClr val="dk1"/>
                </a:solidFill>
                <a:effectLst/>
                <a:latin typeface="Calibri"/>
                <a:ea typeface="Calibri"/>
                <a:cs typeface="Calibri"/>
                <a:sym typeface="Calibri"/>
              </a:rPr>
              <a:t>widers</a:t>
            </a:r>
            <a:r>
              <a:rPr lang="en-US" sz="1200" b="0" i="0" u="none" strike="noStrike" cap="none" dirty="0" smtClean="0">
                <a:solidFill>
                  <a:schemeClr val="dk1"/>
                </a:solidFill>
                <a:effectLst/>
                <a:latin typeface="Calibri"/>
                <a:ea typeface="Calibri"/>
                <a:cs typeface="Calibri"/>
                <a:sym typeface="Calibri"/>
              </a:rPr>
              <a:t> scales. </a:t>
            </a:r>
            <a:endParaRPr lang="en-US" b="0" dirty="0" smtClean="0">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
            </a:r>
            <a:br>
              <a:rPr lang="en-US" dirty="0" smtClean="0"/>
            </a:br>
            <a:r>
              <a:rPr lang="en-US" sz="1200" dirty="0" smtClean="0">
                <a:latin typeface="Arial"/>
                <a:ea typeface="Arial"/>
                <a:cs typeface="Arial"/>
                <a:sym typeface="Arial"/>
              </a:rPr>
              <a:t>Photo: Nicole Pepper. Personal Image (</a:t>
            </a:r>
            <a:r>
              <a:rPr lang="en-US" sz="1200" dirty="0" err="1" smtClean="0">
                <a:latin typeface="Arial"/>
                <a:ea typeface="Arial"/>
                <a:cs typeface="Arial"/>
                <a:sym typeface="Arial"/>
              </a:rPr>
              <a:t>DEVELOPer</a:t>
            </a:r>
            <a:r>
              <a:rPr lang="en-US" sz="1200" dirty="0" smtClean="0">
                <a:latin typeface="Arial"/>
                <a:ea typeface="Arial"/>
                <a:cs typeface="Arial"/>
                <a:sym typeface="Arial"/>
              </a:rPr>
              <a:t>) Used with permission</a:t>
            </a:r>
          </a:p>
          <a:p>
            <a:endParaRPr dirty="0"/>
          </a:p>
        </p:txBody>
      </p:sp>
      <p:sp>
        <p:nvSpPr>
          <p:cNvPr id="276" name="Google Shape;276;g50183d4c56_0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1577801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0183d4c56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0183d4c56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dirty="0">
                <a:latin typeface="Arial"/>
                <a:ea typeface="Arial"/>
                <a:cs typeface="Arial"/>
                <a:sym typeface="Arial"/>
              </a:rPr>
              <a:t>Both of our partners are making huge strides to better manage harmful invasive plant species across our public lands. More specifically, the NPS EPMT is tasked with providing 290 parks with professional expertise on invasive species. Dr. </a:t>
            </a:r>
            <a:r>
              <a:rPr lang="en-US" sz="1100" dirty="0" err="1">
                <a:latin typeface="Arial"/>
                <a:ea typeface="Arial"/>
                <a:cs typeface="Arial"/>
                <a:sym typeface="Arial"/>
              </a:rPr>
              <a:t>Jarnevich</a:t>
            </a:r>
            <a:r>
              <a:rPr lang="en-US" sz="1100" dirty="0">
                <a:latin typeface="Arial"/>
                <a:ea typeface="Arial"/>
                <a:cs typeface="Arial"/>
                <a:sym typeface="Arial"/>
              </a:rPr>
              <a:t> from the USGS has for years been dedicated to modeling the distribution of invasive plant species across the US for management purposes.</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dirty="0">
                <a:latin typeface="Arial"/>
                <a:ea typeface="Arial"/>
                <a:cs typeface="Arial"/>
                <a:sym typeface="Arial"/>
              </a:rPr>
              <a:t>In 1999 Exec. order 13112 designated invasive species as a major contributor to ecosystem change and established that all federal land management agencies must maintain practices that address problems related to the introduction of such species. </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a:p>
            <a:pPr marL="609600" lvl="0" indent="-431800" algn="l" rtl="0">
              <a:lnSpc>
                <a:spcPct val="90000"/>
              </a:lnSpc>
              <a:spcBef>
                <a:spcPts val="1000"/>
              </a:spcBef>
              <a:spcAft>
                <a:spcPts val="0"/>
              </a:spcAft>
              <a:buClr>
                <a:schemeClr val="dk1"/>
              </a:buClr>
              <a:buSzPts val="2000"/>
              <a:buFont typeface="Century Gothic"/>
              <a:buChar char="•"/>
            </a:pPr>
            <a:r>
              <a:rPr lang="en-US" sz="2000" dirty="0">
                <a:latin typeface="Century Gothic"/>
                <a:ea typeface="Century Gothic"/>
                <a:cs typeface="Century Gothic"/>
                <a:sym typeface="Century Gothic"/>
              </a:rPr>
              <a:t>All federal land management agencies must address invasive species issues</a:t>
            </a:r>
            <a:endParaRPr sz="2000" i="1" dirty="0">
              <a:latin typeface="Century Gothic"/>
              <a:ea typeface="Century Gothic"/>
              <a:cs typeface="Century Gothic"/>
              <a:sym typeface="Century Gothic"/>
            </a:endParaRPr>
          </a:p>
          <a:p>
            <a:pPr marL="0" lvl="0" indent="0" algn="l" rtl="0">
              <a:spcBef>
                <a:spcPts val="130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u="sng" dirty="0" smtClean="0">
                <a:solidFill>
                  <a:srgbClr val="CE93D8"/>
                </a:solidFill>
                <a:latin typeface="Arial"/>
                <a:ea typeface="Arial"/>
                <a:cs typeface="Arial"/>
                <a:sym typeface="Arial"/>
                <a:hlinkClick r:id="rId3"/>
              </a:rPr>
              <a:t>https</a:t>
            </a:r>
            <a:r>
              <a:rPr lang="en-US" sz="1100" u="sng" dirty="0">
                <a:solidFill>
                  <a:srgbClr val="CE93D8"/>
                </a:solidFill>
                <a:latin typeface="Arial"/>
                <a:ea typeface="Arial"/>
                <a:cs typeface="Arial"/>
                <a:sym typeface="Arial"/>
                <a:hlinkClick r:id="rId3"/>
              </a:rPr>
              <a:t>://www.nps.gov/articles/invasive-species.htm</a:t>
            </a:r>
            <a:r>
              <a:rPr lang="en-US" sz="1100" dirty="0">
                <a:latin typeface="Arial"/>
                <a:ea typeface="Arial"/>
                <a:cs typeface="Arial"/>
                <a:sym typeface="Arial"/>
              </a:rPr>
              <a:t> </a:t>
            </a:r>
            <a:r>
              <a:rPr lang="en-US" sz="1100" dirty="0" err="1">
                <a:latin typeface="Arial"/>
                <a:ea typeface="Arial"/>
                <a:cs typeface="Arial"/>
                <a:sym typeface="Arial"/>
              </a:rPr>
              <a:t>april</a:t>
            </a:r>
            <a:r>
              <a:rPr lang="en-US" sz="1100" dirty="0">
                <a:latin typeface="Arial"/>
                <a:ea typeface="Arial"/>
                <a:cs typeface="Arial"/>
                <a:sym typeface="Arial"/>
              </a:rPr>
              <a:t> 20, 2017</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900" u="sng" dirty="0">
                <a:solidFill>
                  <a:srgbClr val="CE93D8"/>
                </a:solidFill>
                <a:latin typeface="Arial"/>
                <a:ea typeface="Arial"/>
                <a:cs typeface="Arial"/>
                <a:sym typeface="Arial"/>
                <a:hlinkClick r:id="rId4"/>
              </a:rPr>
              <a:t>https://www.doi.gov/sites/doi.gov/files/uploads/invasive_species_impacts_on_federal_infrastructure.pdf</a:t>
            </a:r>
            <a:endParaRPr sz="900" u="sng" dirty="0">
              <a:solidFill>
                <a:srgbClr val="CE93D8"/>
              </a:solidFill>
              <a:latin typeface="Arial"/>
              <a:ea typeface="Arial"/>
              <a:cs typeface="Arial"/>
              <a:sym typeface="Arial"/>
              <a:hlinkClick r:id="rId4"/>
            </a:endParaRPr>
          </a:p>
          <a:p>
            <a:pPr marL="0" lvl="0" indent="0" algn="l" rtl="0">
              <a:spcBef>
                <a:spcPts val="0"/>
              </a:spcBef>
              <a:spcAft>
                <a:spcPts val="0"/>
              </a:spcAft>
              <a:buClr>
                <a:schemeClr val="dk1"/>
              </a:buClr>
              <a:buSzPts val="1100"/>
              <a:buFont typeface="Arial"/>
              <a:buNone/>
            </a:pPr>
            <a:r>
              <a:rPr lang="en-US" sz="1100" u="sng" dirty="0">
                <a:solidFill>
                  <a:srgbClr val="CE93D8"/>
                </a:solidFill>
                <a:latin typeface="Arial"/>
                <a:ea typeface="Arial"/>
                <a:cs typeface="Arial"/>
                <a:sym typeface="Arial"/>
                <a:hlinkClick r:id="rId5"/>
              </a:rPr>
              <a:t>https://files.dnr.state.mn.us/natural_resources/invasives/2017-invasive-species-annual-report.pdf</a:t>
            </a:r>
            <a:endParaRPr sz="1100" dirty="0">
              <a:latin typeface="Arial"/>
              <a:ea typeface="Arial"/>
              <a:cs typeface="Arial"/>
              <a:sym typeface="Arial"/>
            </a:endParaRPr>
          </a:p>
          <a:p>
            <a:pPr marL="0" lvl="0" indent="0" algn="l" rtl="0">
              <a:spcBef>
                <a:spcPts val="0"/>
              </a:spcBef>
              <a:spcAft>
                <a:spcPts val="0"/>
              </a:spcAft>
              <a:buNone/>
            </a:pPr>
            <a:endParaRPr sz="1100" dirty="0">
              <a:latin typeface="Arial"/>
              <a:ea typeface="Arial"/>
              <a:cs typeface="Arial"/>
              <a:sym typeface="Arial"/>
            </a:endParaRPr>
          </a:p>
          <a:p>
            <a:pPr marL="0" lvl="0" indent="0" algn="l" rtl="0">
              <a:spcBef>
                <a:spcPts val="0"/>
              </a:spcBef>
              <a:spcAft>
                <a:spcPts val="0"/>
              </a:spcAft>
              <a:buNone/>
            </a:pPr>
            <a:r>
              <a:rPr lang="en-US" sz="1100" dirty="0">
                <a:latin typeface="Arial"/>
                <a:ea typeface="Arial"/>
                <a:cs typeface="Arial"/>
                <a:sym typeface="Arial"/>
              </a:rPr>
              <a:t>Photo: Nicole Pepper. Personal Image (</a:t>
            </a:r>
            <a:r>
              <a:rPr lang="en-US" sz="1100" dirty="0" err="1">
                <a:latin typeface="Arial"/>
                <a:ea typeface="Arial"/>
                <a:cs typeface="Arial"/>
                <a:sym typeface="Arial"/>
              </a:rPr>
              <a:t>DEVELOPer</a:t>
            </a:r>
            <a:r>
              <a:rPr lang="en-US" sz="1100" dirty="0">
                <a:latin typeface="Arial"/>
                <a:ea typeface="Arial"/>
                <a:cs typeface="Arial"/>
                <a:sym typeface="Arial"/>
              </a:rPr>
              <a:t>) Used with permission</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p:txBody>
      </p:sp>
      <p:sp>
        <p:nvSpPr>
          <p:cNvPr id="127" name="Google Shape;127;g50183d4c56_0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extLst>
      <p:ext uri="{BB962C8B-B14F-4D97-AF65-F5344CB8AC3E}">
        <p14:creationId xmlns:p14="http://schemas.microsoft.com/office/powerpoint/2010/main" val="3929621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0183d4c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0183d4c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Habitat suitability models are complex and exchanging just one layer wont show as much change in statistical or visual outputs as we would like when trying to assess the effectiveness of these updated layers.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smtClean="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In the context of seeing statistical manipulation of our outputs, bare ground simply did not have a high enough deviance explained in our models to show any significant changes.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smtClean="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smtClean="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Additionally, in the future it will be necessary to validate these layers with field data to see how they perform in different regions.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smtClean="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
            </a:r>
            <a:br>
              <a:rPr lang="en-US" dirty="0" smtClean="0"/>
            </a:br>
            <a:r>
              <a:rPr lang="en-US" sz="1200" dirty="0" smtClean="0">
                <a:latin typeface="Arial"/>
                <a:ea typeface="Arial"/>
                <a:cs typeface="Arial"/>
                <a:sym typeface="Arial"/>
              </a:rPr>
              <a:t>Photo: Nicole Pepper. Personal Image (</a:t>
            </a:r>
            <a:r>
              <a:rPr lang="en-US" sz="1200" dirty="0" err="1" smtClean="0">
                <a:latin typeface="Arial"/>
                <a:ea typeface="Arial"/>
                <a:cs typeface="Arial"/>
                <a:sym typeface="Arial"/>
              </a:rPr>
              <a:t>DEVELOPer</a:t>
            </a:r>
            <a:r>
              <a:rPr lang="en-US" sz="1200" dirty="0" smtClean="0">
                <a:latin typeface="Arial"/>
                <a:ea typeface="Arial"/>
                <a:cs typeface="Arial"/>
                <a:sym typeface="Arial"/>
              </a:rPr>
              <a:t>) Used with permission</a:t>
            </a:r>
          </a:p>
          <a:p>
            <a:endParaRPr lang="en-US" dirty="0"/>
          </a:p>
        </p:txBody>
      </p:sp>
      <p:sp>
        <p:nvSpPr>
          <p:cNvPr id="285" name="Google Shape;285;g50183d4c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1899792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We would like to thank all these people in helping</a:t>
            </a:r>
            <a:r>
              <a:rPr lang="en-US" baseline="0" dirty="0" smtClean="0"/>
              <a:t> support the completion of this project. </a:t>
            </a:r>
            <a:endParaRPr dirty="0"/>
          </a:p>
        </p:txBody>
      </p:sp>
      <p:sp>
        <p:nvSpPr>
          <p:cNvPr id="293" name="Google Shape;29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7702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0183d4c56_0_4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50183d4c56_0_4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Arial"/>
                <a:ea typeface="Arial"/>
                <a:cs typeface="Arial"/>
                <a:sym typeface="Arial"/>
              </a:rPr>
              <a:t>Photo: Nicole Pepper. Personal Image (</a:t>
            </a:r>
            <a:r>
              <a:rPr lang="en-US" sz="1200" dirty="0" err="1">
                <a:latin typeface="Arial"/>
                <a:ea typeface="Arial"/>
                <a:cs typeface="Arial"/>
                <a:sym typeface="Arial"/>
              </a:rPr>
              <a:t>DEVELOPer</a:t>
            </a:r>
            <a:r>
              <a:rPr lang="en-US" sz="1200" dirty="0">
                <a:latin typeface="Arial"/>
                <a:ea typeface="Arial"/>
                <a:cs typeface="Arial"/>
                <a:sym typeface="Arial"/>
              </a:rPr>
              <a:t>) Used with permission</a:t>
            </a:r>
          </a:p>
        </p:txBody>
      </p:sp>
      <p:sp>
        <p:nvSpPr>
          <p:cNvPr id="299" name="Google Shape;299;g50183d4c56_0_4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1901680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0183d4c56_0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0183d4c56_0_4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smtClean="0"/>
              <a:t>So </a:t>
            </a:r>
            <a:r>
              <a:rPr lang="en-US" dirty="0"/>
              <a:t>why are invasive species such a problem?</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An invasive species </a:t>
            </a:r>
            <a:r>
              <a:rPr lang="en-US" dirty="0">
                <a:solidFill>
                  <a:srgbClr val="222222"/>
                </a:solidFill>
                <a:highlight>
                  <a:schemeClr val="lt1"/>
                </a:highlight>
              </a:rPr>
              <a:t>can be any kind of living organism (so think a bacteria, animal, or in this case a plant) that is not native to an ecosystem and that causes said ecosystem harm. </a:t>
            </a:r>
            <a:endParaRPr dirty="0">
              <a:solidFill>
                <a:srgbClr val="222222"/>
              </a:solidFill>
              <a:highlight>
                <a:schemeClr val="lt1"/>
              </a:highlight>
            </a:endParaRPr>
          </a:p>
          <a:p>
            <a:pPr marL="0" lvl="0" indent="0" algn="l" rtl="0">
              <a:spcBef>
                <a:spcPts val="0"/>
              </a:spcBef>
              <a:spcAft>
                <a:spcPts val="0"/>
              </a:spcAft>
              <a:buClr>
                <a:schemeClr val="dk1"/>
              </a:buClr>
              <a:buSzPts val="1100"/>
              <a:buFont typeface="Arial"/>
              <a:buNone/>
            </a:pPr>
            <a:endParaRPr dirty="0">
              <a:solidFill>
                <a:srgbClr val="222222"/>
              </a:solidFill>
              <a:highlight>
                <a:schemeClr val="lt1"/>
              </a:highlight>
            </a:endParaRPr>
          </a:p>
          <a:p>
            <a:pPr marL="0" lvl="0" indent="0" algn="l" rtl="0">
              <a:spcBef>
                <a:spcPts val="0"/>
              </a:spcBef>
              <a:spcAft>
                <a:spcPts val="0"/>
              </a:spcAft>
              <a:buClr>
                <a:schemeClr val="dk1"/>
              </a:buClr>
              <a:buSzPts val="1100"/>
              <a:buFont typeface="Arial"/>
              <a:buNone/>
            </a:pPr>
            <a:r>
              <a:rPr lang="en-US" dirty="0">
                <a:solidFill>
                  <a:srgbClr val="222222"/>
                </a:solidFill>
                <a:highlight>
                  <a:schemeClr val="lt1"/>
                </a:highlight>
              </a:rPr>
              <a:t>Prominent invasive species are often generalists and can outcompete native vegetation. Making invasive species a potential threat to not only the ecological integrity of an ecosystem, but also the economic stability of a region and the overall general well-being of humans. </a:t>
            </a:r>
            <a:endParaRPr dirty="0">
              <a:solidFill>
                <a:srgbClr val="222222"/>
              </a:solidFill>
              <a:highlight>
                <a:schemeClr val="lt1"/>
              </a:highlight>
            </a:endParaRPr>
          </a:p>
          <a:p>
            <a:pPr marL="0" lvl="0" indent="0" algn="l" rtl="0">
              <a:spcBef>
                <a:spcPts val="0"/>
              </a:spcBef>
              <a:spcAft>
                <a:spcPts val="0"/>
              </a:spcAft>
              <a:buClr>
                <a:schemeClr val="dk1"/>
              </a:buClr>
              <a:buSzPts val="1100"/>
              <a:buFont typeface="Arial"/>
              <a:buNone/>
            </a:pPr>
            <a:endParaRPr dirty="0">
              <a:solidFill>
                <a:srgbClr val="222222"/>
              </a:solidFill>
              <a:highlight>
                <a:schemeClr val="lt1"/>
              </a:highlight>
            </a:endParaRPr>
          </a:p>
          <a:p>
            <a:pPr marL="0" lvl="0" indent="0" algn="l" rtl="0">
              <a:spcBef>
                <a:spcPts val="0"/>
              </a:spcBef>
              <a:spcAft>
                <a:spcPts val="0"/>
              </a:spcAft>
              <a:buClr>
                <a:schemeClr val="dk1"/>
              </a:buClr>
              <a:buSzPts val="1100"/>
              <a:buFont typeface="Arial"/>
              <a:buNone/>
            </a:pPr>
            <a:r>
              <a:rPr lang="en-US" dirty="0">
                <a:solidFill>
                  <a:srgbClr val="222222"/>
                </a:solidFill>
                <a:highlight>
                  <a:schemeClr val="lt1"/>
                </a:highlight>
              </a:rPr>
              <a:t>Imagine this: in 2011 the US Fish and Wildlife Service published a report assessing the Cost of Invasive Species in the United States, in 2005 the US Department of Interior spent over 120 billion in damages related to invasive species alone. This is because invasive species can cause </a:t>
            </a:r>
            <a:r>
              <a:rPr lang="en-US" dirty="0" err="1">
                <a:solidFill>
                  <a:srgbClr val="222222"/>
                </a:solidFill>
                <a:highlight>
                  <a:schemeClr val="lt1"/>
                </a:highlight>
              </a:rPr>
              <a:t>signicant</a:t>
            </a:r>
            <a:r>
              <a:rPr lang="en-US" dirty="0">
                <a:solidFill>
                  <a:srgbClr val="222222"/>
                </a:solidFill>
                <a:highlight>
                  <a:schemeClr val="lt1"/>
                </a:highlight>
              </a:rPr>
              <a:t> damage which result in costs for repairs to damaged infrastructure, loss in value of assets, loss of efficiency, lost service time, and costs associated with controlling their spread. </a:t>
            </a:r>
            <a:endParaRPr dirty="0">
              <a:solidFill>
                <a:srgbClr val="222222"/>
              </a:solidFill>
              <a:highlight>
                <a:schemeClr val="lt1"/>
              </a:highlight>
            </a:endParaRPr>
          </a:p>
          <a:p>
            <a:pPr marL="0" lvl="0" indent="0" algn="l" rtl="0">
              <a:spcBef>
                <a:spcPts val="0"/>
              </a:spcBef>
              <a:spcAft>
                <a:spcPts val="0"/>
              </a:spcAft>
              <a:buClr>
                <a:schemeClr val="dk1"/>
              </a:buClr>
              <a:buSzPts val="1100"/>
              <a:buFont typeface="Arial"/>
              <a:buNone/>
            </a:pPr>
            <a:endParaRPr dirty="0">
              <a:solidFill>
                <a:srgbClr val="222222"/>
              </a:solidFill>
              <a:highlight>
                <a:schemeClr val="lt1"/>
              </a:highlight>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 Give stat on how much it costs a year for invasive species removal</a:t>
            </a:r>
            <a:endParaRPr dirty="0"/>
          </a:p>
          <a:p>
            <a:pPr marL="0" lvl="0" indent="0" algn="l" rtl="0">
              <a:spcBef>
                <a:spcPts val="0"/>
              </a:spcBef>
              <a:spcAft>
                <a:spcPts val="0"/>
              </a:spcAft>
              <a:buClr>
                <a:schemeClr val="dk1"/>
              </a:buClr>
              <a:buSzPts val="1100"/>
              <a:buFont typeface="Arial"/>
              <a:buNone/>
            </a:pPr>
            <a:r>
              <a:rPr lang="en-US" dirty="0"/>
              <a:t>Photo: https://commons.wikimedia.org/wiki/File:Steens_Mountain_in_eastern_Oregon_(9680486479).jpg</a:t>
            </a:r>
          </a:p>
          <a:p>
            <a:pPr marL="171450" lvl="0"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Public Domain</a:t>
            </a:r>
            <a:endParaRPr sz="1100" dirty="0">
              <a:latin typeface="Arial"/>
              <a:ea typeface="Arial"/>
              <a:cs typeface="Arial"/>
              <a:sym typeface="Arial"/>
            </a:endParaRPr>
          </a:p>
        </p:txBody>
      </p:sp>
      <p:sp>
        <p:nvSpPr>
          <p:cNvPr id="140" name="Google Shape;140;g50183d4c56_0_4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488216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0183d4c56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0183d4c56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b="1" dirty="0">
                <a:latin typeface="Arial"/>
                <a:ea typeface="Arial"/>
                <a:cs typeface="Arial"/>
                <a:sym typeface="Arial"/>
              </a:rPr>
              <a:t>This Spring term, we are partnering up with Dr. Catherine </a:t>
            </a:r>
            <a:r>
              <a:rPr lang="en-US" sz="1100" b="1" dirty="0" err="1">
                <a:latin typeface="Arial"/>
                <a:ea typeface="Arial"/>
                <a:cs typeface="Arial"/>
                <a:sym typeface="Arial"/>
              </a:rPr>
              <a:t>Jarnevich</a:t>
            </a:r>
            <a:r>
              <a:rPr lang="en-US" sz="1100" b="1" dirty="0">
                <a:latin typeface="Arial"/>
                <a:ea typeface="Arial"/>
                <a:cs typeface="Arial"/>
                <a:sym typeface="Arial"/>
              </a:rPr>
              <a:t> from the United States Geological Survey and Terri Hogan at the National Park Service Exotic Plant Management Team in an effort to enhance their methods for assessing the current and future geographic risk of invasive plant species. </a:t>
            </a:r>
            <a:endParaRPr sz="1100" b="1" dirty="0">
              <a:latin typeface="Arial"/>
              <a:ea typeface="Arial"/>
              <a:cs typeface="Arial"/>
              <a:sym typeface="Arial"/>
            </a:endParaRPr>
          </a:p>
          <a:p>
            <a:pPr marL="0" lvl="0" indent="0" algn="l" rtl="0">
              <a:spcBef>
                <a:spcPts val="0"/>
              </a:spcBef>
              <a:spcAft>
                <a:spcPts val="0"/>
              </a:spcAft>
              <a:buNone/>
            </a:pPr>
            <a:endParaRPr dirty="0"/>
          </a:p>
        </p:txBody>
      </p:sp>
      <p:sp>
        <p:nvSpPr>
          <p:cNvPr id="157" name="Google Shape;157;g50183d4c56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306051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0183d4c56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0183d4c56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b="1" dirty="0" smtClean="0">
                <a:solidFill>
                  <a:srgbClr val="695D46"/>
                </a:solidFill>
                <a:latin typeface="Open Sans"/>
                <a:ea typeface="Open Sans"/>
                <a:cs typeface="Open Sans"/>
                <a:sym typeface="Open Sans"/>
              </a:rPr>
              <a:t>Our </a:t>
            </a:r>
            <a:r>
              <a:rPr lang="en-US" sz="1800" b="1" dirty="0">
                <a:solidFill>
                  <a:srgbClr val="695D46"/>
                </a:solidFill>
                <a:latin typeface="Open Sans"/>
                <a:ea typeface="Open Sans"/>
                <a:cs typeface="Open Sans"/>
                <a:sym typeface="Open Sans"/>
              </a:rPr>
              <a:t>partners are interested in better understanding the present and future geographic distributions of these focal species. Our team will incorporate spectral data from NASA Earth observations to enhance their habitat suitability models, which will in turn lead to Better decision making for land managers. Used as tools</a:t>
            </a:r>
          </a:p>
          <a:p>
            <a:pPr marL="0" lvl="0" indent="0" algn="l" rtl="0">
              <a:lnSpc>
                <a:spcPct val="115000"/>
              </a:lnSpc>
              <a:spcBef>
                <a:spcPts val="0"/>
              </a:spcBef>
              <a:spcAft>
                <a:spcPts val="0"/>
              </a:spcAft>
              <a:buClr>
                <a:schemeClr val="dk1"/>
              </a:buClr>
              <a:buSzPts val="1100"/>
              <a:buFont typeface="Arial"/>
              <a:buNone/>
            </a:pPr>
            <a:r>
              <a:rPr lang="en-US" sz="1400" dirty="0">
                <a:solidFill>
                  <a:srgbClr val="695D46"/>
                </a:solidFill>
                <a:latin typeface="Open Sans"/>
                <a:ea typeface="Open Sans"/>
                <a:cs typeface="Open Sans"/>
                <a:sym typeface="Open Sans"/>
              </a:rPr>
              <a:t>Species distribution models (SDMs) are being increasingly used</a:t>
            </a:r>
          </a:p>
          <a:p>
            <a:pPr marL="0" lvl="0" indent="0" algn="l" rtl="0">
              <a:lnSpc>
                <a:spcPct val="115000"/>
              </a:lnSpc>
              <a:spcBef>
                <a:spcPts val="0"/>
              </a:spcBef>
              <a:spcAft>
                <a:spcPts val="0"/>
              </a:spcAft>
              <a:buClr>
                <a:schemeClr val="dk1"/>
              </a:buClr>
              <a:buSzPts val="1100"/>
              <a:buFont typeface="Arial"/>
              <a:buNone/>
            </a:pPr>
            <a:r>
              <a:rPr lang="en-US" sz="1400" dirty="0">
                <a:solidFill>
                  <a:srgbClr val="695D46"/>
                </a:solidFill>
                <a:latin typeface="Open Sans"/>
                <a:ea typeface="Open Sans"/>
                <a:cs typeface="Open Sans"/>
                <a:sym typeface="Open Sans"/>
              </a:rPr>
              <a:t>Unique spectral information can improve the accuracy of SDMs</a:t>
            </a:r>
            <a:endParaRPr sz="1400" dirty="0">
              <a:solidFill>
                <a:srgbClr val="695D46"/>
              </a:solidFill>
              <a:latin typeface="Open Sans"/>
              <a:ea typeface="Open Sans"/>
              <a:cs typeface="Open Sans"/>
              <a:sym typeface="Open Sans"/>
            </a:endParaRPr>
          </a:p>
          <a:p>
            <a:pPr marL="457200" lvl="0" indent="-228600" algn="l" rtl="0">
              <a:lnSpc>
                <a:spcPct val="115000"/>
              </a:lnSpc>
              <a:spcBef>
                <a:spcPts val="0"/>
              </a:spcBef>
              <a:spcAft>
                <a:spcPts val="0"/>
              </a:spcAft>
              <a:buClr>
                <a:srgbClr val="695D46"/>
              </a:buClr>
              <a:buSzPts val="1800"/>
              <a:buFont typeface="Open Sans"/>
              <a:buNone/>
            </a:pPr>
            <a:r>
              <a:rPr lang="en-US" sz="1800" b="1" dirty="0">
                <a:solidFill>
                  <a:srgbClr val="695D46"/>
                </a:solidFill>
                <a:latin typeface="Open Sans"/>
                <a:ea typeface="Open Sans"/>
                <a:cs typeface="Open Sans"/>
                <a:sym typeface="Open Sans"/>
              </a:rPr>
              <a:t>Refinement of environmental variables will improve model accuracy</a:t>
            </a:r>
            <a:endParaRPr sz="1800" b="1" dirty="0">
              <a:solidFill>
                <a:srgbClr val="695D46"/>
              </a:solidFill>
              <a:latin typeface="Open Sans"/>
              <a:ea typeface="Open Sans"/>
              <a:cs typeface="Open Sans"/>
              <a:sym typeface="Open Sans"/>
            </a:endParaRPr>
          </a:p>
          <a:p>
            <a:pPr marL="457200" lvl="0" indent="-228600" algn="l" rtl="0">
              <a:lnSpc>
                <a:spcPct val="115000"/>
              </a:lnSpc>
              <a:spcBef>
                <a:spcPts val="0"/>
              </a:spcBef>
              <a:spcAft>
                <a:spcPts val="0"/>
              </a:spcAft>
              <a:buClr>
                <a:srgbClr val="000000"/>
              </a:buClr>
              <a:buSzPts val="1800"/>
              <a:buFont typeface="Open Sans"/>
              <a:buNone/>
            </a:pPr>
            <a:r>
              <a:rPr lang="en-US" sz="1800" b="1" dirty="0">
                <a:solidFill>
                  <a:srgbClr val="000000"/>
                </a:solidFill>
                <a:latin typeface="Open Sans"/>
                <a:ea typeface="Open Sans"/>
                <a:cs typeface="Open Sans"/>
                <a:sym typeface="Open Sans"/>
              </a:rPr>
              <a:t>Patterns from the past and present can be used to forecast a habitat’s risk  of invasion</a:t>
            </a:r>
            <a:endParaRPr sz="1800" b="1" dirty="0">
              <a:solidFill>
                <a:srgbClr val="00000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dirty="0">
                <a:solidFill>
                  <a:srgbClr val="000000"/>
                </a:solidFill>
              </a:rPr>
              <a:t>Photo: </a:t>
            </a:r>
            <a:r>
              <a:rPr lang="en-US" dirty="0" err="1">
                <a:solidFill>
                  <a:srgbClr val="000000"/>
                </a:solidFill>
              </a:rPr>
              <a:t>MedusaHead</a:t>
            </a:r>
            <a:r>
              <a:rPr lang="en-US" dirty="0">
                <a:solidFill>
                  <a:srgbClr val="000000"/>
                </a:solidFill>
              </a:rPr>
              <a:t> </a:t>
            </a:r>
            <a:r>
              <a:rPr lang="en-US" dirty="0" smtClean="0">
                <a:hlinkClick r:id="rId3"/>
              </a:rPr>
              <a:t>https://www.calflora.org/cgi-bin/noccdetail.cgi?seq_num=mg63254</a:t>
            </a:r>
            <a:endParaRPr lang="en-US" dirty="0" smtClean="0"/>
          </a:p>
          <a:p>
            <a:pPr marL="0" lvl="0" indent="0" algn="l" rtl="0">
              <a:spcBef>
                <a:spcPts val="0"/>
              </a:spcBef>
              <a:spcAft>
                <a:spcPts val="0"/>
              </a:spcAft>
              <a:buClr>
                <a:schemeClr val="dk1"/>
              </a:buClr>
              <a:buSzPts val="1100"/>
              <a:buFont typeface="Arial"/>
              <a:buNone/>
            </a:pPr>
            <a:r>
              <a:rPr lang="en-US" dirty="0" smtClean="0"/>
              <a:t>Creative Commons</a:t>
            </a:r>
          </a:p>
          <a:p>
            <a:pPr marL="0" lvl="0" indent="0" algn="l" rtl="0">
              <a:spcBef>
                <a:spcPts val="0"/>
              </a:spcBef>
              <a:spcAft>
                <a:spcPts val="0"/>
              </a:spcAft>
              <a:buClr>
                <a:schemeClr val="dk1"/>
              </a:buClr>
              <a:buSzPts val="1100"/>
              <a:buFont typeface="Arial"/>
              <a:buNone/>
            </a:pPr>
            <a:r>
              <a:rPr lang="en-US" dirty="0" smtClean="0">
                <a:solidFill>
                  <a:srgbClr val="000000"/>
                </a:solidFill>
              </a:rPr>
              <a:t>Photo</a:t>
            </a:r>
            <a:r>
              <a:rPr lang="en-US" dirty="0">
                <a:solidFill>
                  <a:srgbClr val="000000"/>
                </a:solidFill>
              </a:rPr>
              <a:t>: </a:t>
            </a:r>
            <a:r>
              <a:rPr lang="en-US" sz="1200" b="0" i="0" u="none" strike="noStrike" cap="none" dirty="0" smtClean="0">
                <a:solidFill>
                  <a:schemeClr val="dk1"/>
                </a:solidFill>
                <a:effectLst/>
                <a:latin typeface="Calibri"/>
                <a:ea typeface="Calibri"/>
                <a:cs typeface="Calibri"/>
                <a:sym typeface="Calibri"/>
                <a:hlinkClick r:id="rId4"/>
              </a:rPr>
              <a:t>https://www.publicdomainpictures.net/en/view-image.php?image=280858&amp;picture=fountain-grass</a:t>
            </a:r>
            <a:endParaRPr lang="en-U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0" i="0" u="none" strike="noStrike" cap="none" dirty="0" smtClean="0">
                <a:solidFill>
                  <a:schemeClr val="dk1"/>
                </a:solidFill>
                <a:effectLst/>
                <a:latin typeface="Calibri"/>
                <a:cs typeface="Calibri"/>
                <a:sym typeface="Calibri"/>
              </a:rPr>
              <a:t>Public Domain</a:t>
            </a:r>
            <a:endParaRPr dirty="0">
              <a:solidFill>
                <a:srgbClr val="A1E8D9"/>
              </a:solidFill>
            </a:endParaRPr>
          </a:p>
          <a:p>
            <a:pPr marL="0" lvl="0" indent="0" algn="l" rtl="0">
              <a:spcBef>
                <a:spcPts val="0"/>
              </a:spcBef>
              <a:spcAft>
                <a:spcPts val="0"/>
              </a:spcAft>
              <a:buNone/>
            </a:pPr>
            <a:endParaRPr dirty="0"/>
          </a:p>
        </p:txBody>
      </p:sp>
      <p:sp>
        <p:nvSpPr>
          <p:cNvPr id="171" name="Google Shape;171;g50183d4c56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849074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0183d4c56_0_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0183d4c56_0_5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smtClean="0">
                <a:solidFill>
                  <a:srgbClr val="000000"/>
                </a:solidFill>
              </a:rPr>
              <a:t>For </a:t>
            </a:r>
            <a:r>
              <a:rPr lang="en-US" b="1" dirty="0">
                <a:solidFill>
                  <a:srgbClr val="000000"/>
                </a:solidFill>
              </a:rPr>
              <a:t>this project we are proposing to focus on </a:t>
            </a:r>
            <a:r>
              <a:rPr lang="en-US" b="1" dirty="0" smtClean="0">
                <a:solidFill>
                  <a:srgbClr val="000000"/>
                </a:solidFill>
              </a:rPr>
              <a:t>2 </a:t>
            </a:r>
            <a:r>
              <a:rPr lang="en-US" b="1" dirty="0">
                <a:solidFill>
                  <a:srgbClr val="000000"/>
                </a:solidFill>
              </a:rPr>
              <a:t>different invasive plant species that are prominent in distribution across Nevada and Oregon. These species are </a:t>
            </a:r>
            <a:r>
              <a:rPr lang="en-US" b="1" dirty="0" err="1" smtClean="0">
                <a:solidFill>
                  <a:srgbClr val="000000"/>
                </a:solidFill>
              </a:rPr>
              <a:t>medusahead</a:t>
            </a:r>
            <a:r>
              <a:rPr lang="en-US" b="1" dirty="0" smtClean="0">
                <a:solidFill>
                  <a:srgbClr val="000000"/>
                </a:solidFill>
              </a:rPr>
              <a:t> and </a:t>
            </a:r>
            <a:r>
              <a:rPr lang="en-US" b="1" dirty="0" err="1" smtClean="0">
                <a:solidFill>
                  <a:srgbClr val="000000"/>
                </a:solidFill>
              </a:rPr>
              <a:t>fountaingrass</a:t>
            </a:r>
            <a:r>
              <a:rPr lang="en-US" b="1" dirty="0" smtClean="0">
                <a:solidFill>
                  <a:srgbClr val="000000"/>
                </a:solidFill>
              </a:rPr>
              <a:t>. Both </a:t>
            </a:r>
            <a:r>
              <a:rPr lang="en-US" b="1" dirty="0">
                <a:solidFill>
                  <a:srgbClr val="000000"/>
                </a:solidFill>
              </a:rPr>
              <a:t>of which are known as generalists and early successional species which gives them an edge in outcompeting against native plants.</a:t>
            </a:r>
            <a:endParaRPr b="1"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ECOLOGIC Threat: Native and endangered species outcompeted; changes the fire regime of the landscape</a:t>
            </a:r>
          </a:p>
          <a:p>
            <a:pPr marL="0" lvl="0" indent="0" algn="l" rtl="0">
              <a:spcBef>
                <a:spcPts val="0"/>
              </a:spcBef>
              <a:spcAft>
                <a:spcPts val="0"/>
              </a:spcAft>
              <a:buClr>
                <a:schemeClr val="dk1"/>
              </a:buClr>
              <a:buSzPts val="1100"/>
              <a:buFont typeface="Arial"/>
              <a:buNone/>
            </a:pPr>
            <a:r>
              <a:rPr lang="en-US" dirty="0">
                <a:solidFill>
                  <a:srgbClr val="000000"/>
                </a:solidFill>
              </a:rPr>
              <a:t>ECONOMIC Threat: depletes food sources for wildlife and grazing livestock; Removal of established </a:t>
            </a:r>
            <a:r>
              <a:rPr lang="en-US" dirty="0" err="1">
                <a:solidFill>
                  <a:srgbClr val="000000"/>
                </a:solidFill>
              </a:rPr>
              <a:t>sp</a:t>
            </a:r>
            <a:r>
              <a:rPr lang="en-US" dirty="0">
                <a:solidFill>
                  <a:srgbClr val="000000"/>
                </a:solidFill>
              </a:rPr>
              <a:t> is more expensive than prevention</a:t>
            </a:r>
          </a:p>
          <a:p>
            <a:pPr marL="0" lvl="0" indent="0" algn="l" rtl="0">
              <a:spcBef>
                <a:spcPts val="0"/>
              </a:spcBef>
              <a:spcAft>
                <a:spcPts val="0"/>
              </a:spcAft>
              <a:buClr>
                <a:schemeClr val="dk1"/>
              </a:buClr>
              <a:buSzPts val="1100"/>
              <a:buFont typeface="Arial"/>
              <a:buNone/>
            </a:pP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smtClean="0">
                <a:solidFill>
                  <a:srgbClr val="000000"/>
                </a:solidFill>
              </a:rPr>
              <a:t>Photo: </a:t>
            </a:r>
            <a:r>
              <a:rPr lang="en-US" dirty="0" err="1" smtClean="0">
                <a:solidFill>
                  <a:srgbClr val="000000"/>
                </a:solidFill>
              </a:rPr>
              <a:t>MedusaHead</a:t>
            </a:r>
            <a:r>
              <a:rPr lang="en-US" dirty="0" smtClean="0">
                <a:solidFill>
                  <a:srgbClr val="000000"/>
                </a:solidFill>
              </a:rPr>
              <a:t> </a:t>
            </a:r>
            <a:r>
              <a:rPr lang="en-US" dirty="0" smtClean="0">
                <a:hlinkClick r:id="rId3"/>
              </a:rPr>
              <a:t>https://www.calflora.org/cgi-bin/noccdetail.cgi?seq_num=mg63254</a:t>
            </a:r>
            <a:endParaRPr lang="en-US" dirty="0" smtClean="0"/>
          </a:p>
          <a:p>
            <a:pPr marL="0" lvl="0" indent="0" algn="l" rtl="0">
              <a:spcBef>
                <a:spcPts val="0"/>
              </a:spcBef>
              <a:spcAft>
                <a:spcPts val="0"/>
              </a:spcAft>
              <a:buClr>
                <a:schemeClr val="dk1"/>
              </a:buClr>
              <a:buSzPts val="1100"/>
              <a:buFont typeface="Arial"/>
              <a:buNone/>
            </a:pPr>
            <a:r>
              <a:rPr lang="en-US" dirty="0" smtClean="0"/>
              <a:t>Creative Commons</a:t>
            </a:r>
          </a:p>
          <a:p>
            <a:pPr marL="0" lvl="0" indent="0" algn="l" rtl="0">
              <a:spcBef>
                <a:spcPts val="0"/>
              </a:spcBef>
              <a:spcAft>
                <a:spcPts val="0"/>
              </a:spcAft>
              <a:buClr>
                <a:schemeClr val="dk1"/>
              </a:buClr>
              <a:buSzPts val="1100"/>
              <a:buFont typeface="Arial"/>
              <a:buNone/>
            </a:pPr>
            <a:r>
              <a:rPr lang="fr-FR" dirty="0" smtClean="0">
                <a:solidFill>
                  <a:srgbClr val="000000"/>
                </a:solidFill>
              </a:rPr>
              <a:t>Photo: </a:t>
            </a:r>
            <a:r>
              <a:rPr lang="fr-FR" sz="1200" b="0" i="0" u="none" strike="noStrike" cap="none" dirty="0" smtClean="0">
                <a:solidFill>
                  <a:schemeClr val="dk1"/>
                </a:solidFill>
                <a:effectLst/>
                <a:latin typeface="Calibri"/>
                <a:ea typeface="Calibri"/>
                <a:cs typeface="Calibri"/>
                <a:sym typeface="Calibri"/>
                <a:hlinkClick r:id="rId4"/>
              </a:rPr>
              <a:t>https://www.publicdomainpictures.net/en/view-image.php?image=280858&amp;picture=fountain-grass</a:t>
            </a:r>
            <a:endParaRPr lang="fr-FR"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fr-FR" sz="1200" b="0" i="0" u="none" strike="noStrike" cap="none" dirty="0" smtClean="0">
                <a:solidFill>
                  <a:schemeClr val="dk1"/>
                </a:solidFill>
                <a:effectLst/>
                <a:latin typeface="Calibri"/>
                <a:cs typeface="Calibri"/>
                <a:sym typeface="Calibri"/>
              </a:rPr>
              <a:t>Public Domain</a:t>
            </a:r>
            <a:endParaRPr lang="fr-FR" dirty="0" smtClean="0">
              <a:solidFill>
                <a:srgbClr val="A1E8D9"/>
              </a:solidFill>
            </a:endParaRPr>
          </a:p>
          <a:p>
            <a:pPr marL="0" lvl="0" indent="0" algn="l" rtl="0">
              <a:spcBef>
                <a:spcPts val="0"/>
              </a:spcBef>
              <a:spcAft>
                <a:spcPts val="0"/>
              </a:spcAft>
              <a:buNone/>
            </a:pPr>
            <a:endParaRPr dirty="0">
              <a:solidFill>
                <a:srgbClr val="000000"/>
              </a:solidFill>
            </a:endParaRPr>
          </a:p>
        </p:txBody>
      </p:sp>
      <p:sp>
        <p:nvSpPr>
          <p:cNvPr id="186" name="Google Shape;186;g50183d4c56_0_5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3504855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0183d4c5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0183d4c5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dirty="0" smtClean="0">
                <a:latin typeface="Arial"/>
                <a:ea typeface="Arial"/>
                <a:cs typeface="Arial"/>
                <a:sym typeface="Arial"/>
              </a:rPr>
              <a:t>-For </a:t>
            </a:r>
            <a:r>
              <a:rPr lang="en-US" sz="1100" dirty="0">
                <a:latin typeface="Arial"/>
                <a:ea typeface="Arial"/>
                <a:cs typeface="Arial"/>
                <a:sym typeface="Arial"/>
              </a:rPr>
              <a:t>our study area we are looking at a region in southeast </a:t>
            </a:r>
            <a:r>
              <a:rPr lang="en-US" sz="1100" dirty="0" err="1">
                <a:latin typeface="Arial"/>
                <a:ea typeface="Arial"/>
                <a:cs typeface="Arial"/>
                <a:sym typeface="Arial"/>
              </a:rPr>
              <a:t>oregon</a:t>
            </a:r>
            <a:r>
              <a:rPr lang="en-US" sz="1100" dirty="0">
                <a:latin typeface="Arial"/>
                <a:ea typeface="Arial"/>
                <a:cs typeface="Arial"/>
                <a:sym typeface="Arial"/>
              </a:rPr>
              <a:t> and northwest </a:t>
            </a:r>
            <a:r>
              <a:rPr lang="en-US" sz="1100" dirty="0" err="1">
                <a:latin typeface="Arial"/>
                <a:ea typeface="Arial"/>
                <a:cs typeface="Arial"/>
                <a:sym typeface="Arial"/>
              </a:rPr>
              <a:t>nevada</a:t>
            </a:r>
            <a:r>
              <a:rPr lang="en-US" sz="1100" dirty="0">
                <a:latin typeface="Arial"/>
                <a:ea typeface="Arial"/>
                <a:cs typeface="Arial"/>
                <a:sym typeface="Arial"/>
              </a:rPr>
              <a:t> which you can see outlined in </a:t>
            </a:r>
            <a:r>
              <a:rPr lang="en-US" sz="1100" dirty="0" smtClean="0">
                <a:latin typeface="Arial"/>
                <a:ea typeface="Arial"/>
                <a:cs typeface="Arial"/>
                <a:sym typeface="Arial"/>
              </a:rPr>
              <a:t>orange</a:t>
            </a:r>
            <a:r>
              <a:rPr lang="en-US" sz="1100" baseline="0" dirty="0" smtClean="0">
                <a:latin typeface="Arial"/>
                <a:ea typeface="Arial"/>
                <a:cs typeface="Arial"/>
                <a:sym typeface="Arial"/>
              </a:rPr>
              <a:t> </a:t>
            </a:r>
            <a:r>
              <a:rPr lang="en-US" sz="1100" dirty="0" smtClean="0">
                <a:latin typeface="Arial"/>
                <a:ea typeface="Arial"/>
                <a:cs typeface="Arial"/>
                <a:sym typeface="Arial"/>
              </a:rPr>
              <a:t>on </a:t>
            </a:r>
            <a:r>
              <a:rPr lang="en-US" sz="1100" dirty="0">
                <a:latin typeface="Arial"/>
                <a:ea typeface="Arial"/>
                <a:cs typeface="Arial"/>
                <a:sym typeface="Arial"/>
              </a:rPr>
              <a:t>the right. We are looking at multiple </a:t>
            </a:r>
            <a:r>
              <a:rPr lang="en-US" sz="1100" dirty="0" err="1">
                <a:latin typeface="Arial"/>
                <a:ea typeface="Arial"/>
                <a:cs typeface="Arial"/>
                <a:sym typeface="Arial"/>
              </a:rPr>
              <a:t>landsat</a:t>
            </a:r>
            <a:r>
              <a:rPr lang="en-US" sz="1100" dirty="0">
                <a:latin typeface="Arial"/>
                <a:ea typeface="Arial"/>
                <a:cs typeface="Arial"/>
                <a:sym typeface="Arial"/>
              </a:rPr>
              <a:t> scenes which overlap our study area which </a:t>
            </a:r>
            <a:r>
              <a:rPr lang="en-US" sz="1100" dirty="0" smtClean="0">
                <a:latin typeface="Arial"/>
                <a:ea typeface="Arial"/>
                <a:cs typeface="Arial"/>
                <a:sym typeface="Arial"/>
              </a:rPr>
              <a:t>are outlined in orange.</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dirty="0">
                <a:latin typeface="Arial"/>
                <a:ea typeface="Arial"/>
                <a:cs typeface="Arial"/>
                <a:sym typeface="Arial"/>
              </a:rPr>
              <a:t>-Most of this land is publically owned by the bureau of land management.</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dirty="0">
                <a:latin typeface="Arial"/>
                <a:ea typeface="Arial"/>
                <a:cs typeface="Arial"/>
                <a:sym typeface="Arial"/>
              </a:rPr>
              <a:t>-This region sits to the east of the sierra </a:t>
            </a:r>
            <a:r>
              <a:rPr lang="en-US" sz="1100" dirty="0" err="1">
                <a:latin typeface="Arial"/>
                <a:ea typeface="Arial"/>
                <a:cs typeface="Arial"/>
                <a:sym typeface="Arial"/>
              </a:rPr>
              <a:t>nevada</a:t>
            </a:r>
            <a:r>
              <a:rPr lang="en-US" sz="1100" dirty="0">
                <a:latin typeface="Arial"/>
                <a:ea typeface="Arial"/>
                <a:cs typeface="Arial"/>
                <a:sym typeface="Arial"/>
              </a:rPr>
              <a:t> range and therefore experiences a rain shadow effect meaning there are low levels of precipitation defining the ecosystems in the area. Since much of this region is in a high desert, there are extreme temperature seasonally</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dirty="0">
                <a:latin typeface="Arial"/>
                <a:ea typeface="Arial"/>
                <a:cs typeface="Arial"/>
                <a:sym typeface="Arial"/>
              </a:rPr>
              <a:t>-The most prominent vegetation classes are sagebrush, shrubs, and </a:t>
            </a:r>
            <a:r>
              <a:rPr lang="en-US" sz="1100" dirty="0" err="1">
                <a:latin typeface="Arial"/>
                <a:ea typeface="Arial"/>
                <a:cs typeface="Arial"/>
                <a:sym typeface="Arial"/>
              </a:rPr>
              <a:t>cheatgrass</a:t>
            </a:r>
            <a:r>
              <a:rPr lang="en-US" sz="1100" dirty="0" smtClean="0">
                <a:latin typeface="Arial"/>
                <a:ea typeface="Arial"/>
                <a:cs typeface="Arial"/>
                <a:sym typeface="Arial"/>
              </a:rPr>
              <a:t>.</a:t>
            </a:r>
          </a:p>
          <a:p>
            <a:pPr marL="0" lvl="0" indent="0" algn="l" rtl="0">
              <a:spcBef>
                <a:spcPts val="0"/>
              </a:spcBef>
              <a:spcAft>
                <a:spcPts val="0"/>
              </a:spcAft>
              <a:buClr>
                <a:schemeClr val="dk1"/>
              </a:buClr>
              <a:buSzPts val="1100"/>
              <a:buFont typeface="Arial"/>
              <a:buNone/>
            </a:pPr>
            <a:r>
              <a:rPr lang="en-US" sz="1100" dirty="0" smtClean="0">
                <a:latin typeface="Arial"/>
                <a:ea typeface="Arial"/>
                <a:cs typeface="Arial"/>
                <a:sym typeface="Arial"/>
              </a:rPr>
              <a:t>-Our study area includes 2000 to 2018 and then </a:t>
            </a:r>
            <a:r>
              <a:rPr lang="en-US" sz="1100" dirty="0" err="1" smtClean="0">
                <a:latin typeface="Arial"/>
                <a:ea typeface="Arial"/>
                <a:cs typeface="Arial"/>
                <a:sym typeface="Arial"/>
              </a:rPr>
              <a:t>forcasting</a:t>
            </a:r>
            <a:r>
              <a:rPr lang="en-US" sz="1100" dirty="0" smtClean="0">
                <a:latin typeface="Arial"/>
                <a:ea typeface="Arial"/>
                <a:cs typeface="Arial"/>
                <a:sym typeface="Arial"/>
              </a:rPr>
              <a:t> habitat suitability models to 2050</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None/>
            </a:pPr>
            <a:r>
              <a:rPr lang="en-US" sz="1100" dirty="0">
                <a:latin typeface="Arial"/>
                <a:ea typeface="Arial"/>
                <a:cs typeface="Arial"/>
                <a:sym typeface="Arial"/>
              </a:rPr>
              <a:t>Photo: Nicole Pepper. Personal Image (</a:t>
            </a:r>
            <a:r>
              <a:rPr lang="en-US" sz="1100" dirty="0" err="1">
                <a:latin typeface="Arial"/>
                <a:ea typeface="Arial"/>
                <a:cs typeface="Arial"/>
                <a:sym typeface="Arial"/>
              </a:rPr>
              <a:t>DEVELOPer</a:t>
            </a:r>
            <a:r>
              <a:rPr lang="en-US" sz="1100" dirty="0">
                <a:latin typeface="Arial"/>
                <a:ea typeface="Arial"/>
                <a:cs typeface="Arial"/>
                <a:sym typeface="Arial"/>
              </a:rPr>
              <a:t>) Used with permission</a:t>
            </a:r>
          </a:p>
          <a:p>
            <a:pPr marL="0" lvl="0" indent="0" algn="l" rtl="0">
              <a:spcBef>
                <a:spcPts val="0"/>
              </a:spcBef>
              <a:spcAft>
                <a:spcPts val="0"/>
              </a:spcAft>
              <a:buNone/>
            </a:pPr>
            <a:endParaRPr dirty="0"/>
          </a:p>
        </p:txBody>
      </p:sp>
      <p:sp>
        <p:nvSpPr>
          <p:cNvPr id="202" name="Google Shape;202;g50183d4c5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66393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0183d4c56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50183d4c56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dirty="0" smtClean="0">
                <a:latin typeface="Arial"/>
                <a:ea typeface="Arial"/>
                <a:cs typeface="Arial"/>
                <a:sym typeface="Arial"/>
              </a:rPr>
              <a:t>For </a:t>
            </a:r>
            <a:r>
              <a:rPr lang="en-US" sz="1100" dirty="0">
                <a:latin typeface="Arial"/>
                <a:ea typeface="Arial"/>
                <a:cs typeface="Arial"/>
                <a:sym typeface="Arial"/>
              </a:rPr>
              <a:t>our objectives we broke them down into </a:t>
            </a:r>
            <a:r>
              <a:rPr lang="en-US" sz="1100" dirty="0" smtClean="0">
                <a:latin typeface="Arial"/>
                <a:ea typeface="Arial"/>
                <a:cs typeface="Arial"/>
                <a:sym typeface="Arial"/>
              </a:rPr>
              <a:t>4 </a:t>
            </a:r>
            <a:r>
              <a:rPr lang="en-US" sz="1100" dirty="0">
                <a:latin typeface="Arial"/>
                <a:ea typeface="Arial"/>
                <a:cs typeface="Arial"/>
                <a:sym typeface="Arial"/>
              </a:rPr>
              <a:t>major groupings</a:t>
            </a:r>
            <a:r>
              <a:rPr lang="en-US" sz="1100" dirty="0" smtClean="0">
                <a:latin typeface="Arial"/>
                <a:ea typeface="Arial"/>
                <a:cs typeface="Arial"/>
                <a:sym typeface="Arial"/>
              </a:rPr>
              <a:t>:</a:t>
            </a:r>
          </a:p>
          <a:p>
            <a:pPr marL="228600" lvl="0" indent="-228600" algn="l" rtl="0">
              <a:spcBef>
                <a:spcPts val="0"/>
              </a:spcBef>
              <a:spcAft>
                <a:spcPts val="0"/>
              </a:spcAft>
              <a:buClr>
                <a:schemeClr val="dk1"/>
              </a:buClr>
              <a:buSzPts val="1100"/>
              <a:buFont typeface="Arial"/>
              <a:buAutoNum type="arabicParenR"/>
            </a:pPr>
            <a:r>
              <a:rPr lang="en-US" sz="1100" dirty="0" smtClean="0">
                <a:latin typeface="Arial"/>
                <a:ea typeface="Arial"/>
                <a:cs typeface="Arial"/>
                <a:sym typeface="Arial"/>
              </a:rPr>
              <a:t>Derive Bare ground Layers</a:t>
            </a:r>
          </a:p>
          <a:p>
            <a:pPr marL="228600" lvl="0" indent="-228600" algn="l" rtl="0">
              <a:spcBef>
                <a:spcPts val="0"/>
              </a:spcBef>
              <a:spcAft>
                <a:spcPts val="0"/>
              </a:spcAft>
              <a:buClr>
                <a:schemeClr val="dk1"/>
              </a:buClr>
              <a:buSzPts val="1100"/>
              <a:buFont typeface="Arial"/>
              <a:buAutoNum type="arabicParenR"/>
            </a:pPr>
            <a:r>
              <a:rPr lang="en-US" sz="1100" dirty="0" smtClean="0">
                <a:latin typeface="Arial"/>
                <a:ea typeface="Arial"/>
                <a:cs typeface="Arial"/>
                <a:sym typeface="Arial"/>
              </a:rPr>
              <a:t>Model Habitat Suitability</a:t>
            </a:r>
          </a:p>
          <a:p>
            <a:pPr marL="228600" lvl="0" indent="-228600" algn="l" rtl="0">
              <a:spcBef>
                <a:spcPts val="0"/>
              </a:spcBef>
              <a:spcAft>
                <a:spcPts val="0"/>
              </a:spcAft>
              <a:buClr>
                <a:schemeClr val="dk1"/>
              </a:buClr>
              <a:buSzPts val="1100"/>
              <a:buFont typeface="Arial"/>
              <a:buAutoNum type="arabicParenR"/>
            </a:pPr>
            <a:r>
              <a:rPr lang="en-US" sz="1100" dirty="0" smtClean="0">
                <a:latin typeface="Arial"/>
                <a:ea typeface="Arial"/>
                <a:cs typeface="Arial"/>
                <a:sym typeface="Arial"/>
              </a:rPr>
              <a:t>Create</a:t>
            </a:r>
            <a:r>
              <a:rPr lang="en-US" sz="1100" baseline="0" dirty="0" smtClean="0">
                <a:latin typeface="Arial"/>
                <a:ea typeface="Arial"/>
                <a:cs typeface="Arial"/>
                <a:sym typeface="Arial"/>
              </a:rPr>
              <a:t> Suitability Map</a:t>
            </a:r>
          </a:p>
          <a:p>
            <a:pPr marL="228600" lvl="0" indent="-228600" algn="l" rtl="0">
              <a:spcBef>
                <a:spcPts val="0"/>
              </a:spcBef>
              <a:spcAft>
                <a:spcPts val="0"/>
              </a:spcAft>
              <a:buClr>
                <a:schemeClr val="dk1"/>
              </a:buClr>
              <a:buSzPts val="1100"/>
              <a:buFont typeface="Arial"/>
              <a:buAutoNum type="arabicParenR"/>
            </a:pPr>
            <a:r>
              <a:rPr lang="en-US" sz="1100" baseline="0" dirty="0" smtClean="0">
                <a:latin typeface="Arial"/>
                <a:ea typeface="Arial"/>
                <a:cs typeface="Arial"/>
                <a:sym typeface="Arial"/>
              </a:rPr>
              <a:t>Forecast Habitat Risk</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u="sng" dirty="0" smtClean="0">
                <a:solidFill>
                  <a:srgbClr val="CE93D8"/>
                </a:solidFill>
                <a:latin typeface="Arial"/>
                <a:ea typeface="Arial"/>
                <a:cs typeface="Arial"/>
                <a:sym typeface="Arial"/>
                <a:hlinkClick r:id="rId3"/>
              </a:rPr>
              <a:t>Photo</a:t>
            </a:r>
            <a:r>
              <a:rPr lang="en-US" sz="1100" u="sng" dirty="0">
                <a:solidFill>
                  <a:srgbClr val="CE93D8"/>
                </a:solidFill>
                <a:latin typeface="Arial"/>
                <a:ea typeface="Arial"/>
                <a:cs typeface="Arial"/>
                <a:sym typeface="Arial"/>
                <a:hlinkClick r:id="rId3"/>
              </a:rPr>
              <a:t>: https://www.blm.gov/programs/national-conservation-lands/nevada/black-rock-desert-high-rock-canyon-emigrant-trails-nca</a:t>
            </a:r>
            <a:endParaRPr lang="en-US" sz="1100" u="sng" dirty="0">
              <a:solidFill>
                <a:srgbClr val="CE93D8"/>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lang="en-US" sz="1100" u="sng" dirty="0">
              <a:solidFill>
                <a:srgbClr val="CE93D8"/>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400" dirty="0">
              <a:latin typeface="Roboto"/>
              <a:ea typeface="Roboto"/>
              <a:cs typeface="Roboto"/>
              <a:sym typeface="Roboto"/>
            </a:endParaRPr>
          </a:p>
          <a:p>
            <a:pPr marL="0" lvl="0" indent="0" algn="l" rtl="0">
              <a:spcBef>
                <a:spcPts val="0"/>
              </a:spcBef>
              <a:spcAft>
                <a:spcPts val="0"/>
              </a:spcAft>
              <a:buNone/>
            </a:pPr>
            <a:endParaRPr dirty="0"/>
          </a:p>
        </p:txBody>
      </p:sp>
      <p:sp>
        <p:nvSpPr>
          <p:cNvPr id="212" name="Google Shape;212;g50183d4c56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161090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51c70f4ba2_0_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51c70f4ba2_0_3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Char char="●"/>
            </a:pPr>
            <a:r>
              <a:rPr lang="en-US" sz="1100" dirty="0" smtClean="0">
                <a:latin typeface="Arial"/>
                <a:ea typeface="Arial"/>
                <a:cs typeface="Arial"/>
                <a:sym typeface="Arial"/>
              </a:rPr>
              <a:t>Different </a:t>
            </a:r>
            <a:r>
              <a:rPr lang="en-US" sz="1100" dirty="0">
                <a:latin typeface="Arial"/>
                <a:ea typeface="Arial"/>
                <a:cs typeface="Arial"/>
                <a:sym typeface="Arial"/>
              </a:rPr>
              <a:t>satellites +sensors to derive environmental layers</a:t>
            </a:r>
            <a:r>
              <a:rPr lang="en-US" sz="1100" dirty="0" smtClean="0">
                <a:latin typeface="Arial"/>
                <a:ea typeface="Arial"/>
                <a:cs typeface="Arial"/>
                <a:sym typeface="Arial"/>
              </a:rPr>
              <a:t>.</a:t>
            </a:r>
          </a:p>
          <a:p>
            <a:pPr marL="158750" lvl="0" indent="0" algn="l" rtl="0">
              <a:spcBef>
                <a:spcPts val="0"/>
              </a:spcBef>
              <a:spcAft>
                <a:spcPts val="0"/>
              </a:spcAft>
              <a:buClr>
                <a:schemeClr val="dk1"/>
              </a:buClr>
              <a:buSzPts val="1100"/>
              <a:buNone/>
            </a:pPr>
            <a:r>
              <a:rPr lang="en-US" sz="1100" baseline="0" dirty="0" smtClean="0">
                <a:latin typeface="Arial"/>
                <a:ea typeface="Arial"/>
                <a:cs typeface="Arial"/>
                <a:sym typeface="Arial"/>
              </a:rPr>
              <a:t>Terra MODIS</a:t>
            </a:r>
          </a:p>
          <a:p>
            <a:pPr marL="158750" lvl="0" indent="0" algn="l" rtl="0">
              <a:spcBef>
                <a:spcPts val="0"/>
              </a:spcBef>
              <a:spcAft>
                <a:spcPts val="0"/>
              </a:spcAft>
              <a:buClr>
                <a:schemeClr val="dk1"/>
              </a:buClr>
              <a:buSzPts val="1100"/>
              <a:buNone/>
            </a:pPr>
            <a:r>
              <a:rPr lang="en-US" sz="1100" baseline="0" dirty="0" smtClean="0">
                <a:latin typeface="Arial"/>
                <a:ea typeface="Arial"/>
                <a:cs typeface="Arial"/>
                <a:sym typeface="Arial"/>
              </a:rPr>
              <a:t>Aqua MODIS</a:t>
            </a:r>
          </a:p>
          <a:p>
            <a:pPr marL="158750" lvl="0" indent="0" algn="l" rtl="0">
              <a:spcBef>
                <a:spcPts val="0"/>
              </a:spcBef>
              <a:spcAft>
                <a:spcPts val="0"/>
              </a:spcAft>
              <a:buClr>
                <a:schemeClr val="dk1"/>
              </a:buClr>
              <a:buSzPts val="1100"/>
              <a:buNone/>
            </a:pPr>
            <a:r>
              <a:rPr lang="en-US" sz="1100" baseline="0" dirty="0" smtClean="0">
                <a:latin typeface="Arial"/>
                <a:ea typeface="Arial"/>
                <a:cs typeface="Arial"/>
                <a:sym typeface="Arial"/>
              </a:rPr>
              <a:t>Landsat 8 OLI</a:t>
            </a:r>
          </a:p>
          <a:p>
            <a:pPr marL="158750" lvl="0" indent="0" algn="l" rtl="0">
              <a:spcBef>
                <a:spcPts val="0"/>
              </a:spcBef>
              <a:spcAft>
                <a:spcPts val="0"/>
              </a:spcAft>
              <a:buClr>
                <a:schemeClr val="dk1"/>
              </a:buClr>
              <a:buSzPts val="1100"/>
              <a:buNone/>
            </a:pPr>
            <a:r>
              <a:rPr lang="en-US" sz="1100" baseline="0" dirty="0" smtClean="0">
                <a:latin typeface="Arial"/>
                <a:ea typeface="Arial"/>
                <a:cs typeface="Arial"/>
                <a:sym typeface="Arial"/>
              </a:rPr>
              <a:t>Sentinel-1 C-</a:t>
            </a:r>
            <a:r>
              <a:rPr lang="en-US" sz="1100" baseline="0" dirty="0" err="1" smtClean="0">
                <a:latin typeface="Arial"/>
                <a:ea typeface="Arial"/>
                <a:cs typeface="Arial"/>
                <a:sym typeface="Arial"/>
              </a:rPr>
              <a:t>Sar</a:t>
            </a:r>
            <a:endParaRPr sz="1100" dirty="0">
              <a:latin typeface="Arial"/>
              <a:ea typeface="Arial"/>
              <a:cs typeface="Arial"/>
              <a:sym typeface="Arial"/>
            </a:endParaRPr>
          </a:p>
          <a:p>
            <a:pPr marL="457200" lvl="0" indent="-298450" algn="l" rtl="0">
              <a:spcBef>
                <a:spcPts val="0"/>
              </a:spcBef>
              <a:spcAft>
                <a:spcPts val="0"/>
              </a:spcAft>
              <a:buClr>
                <a:schemeClr val="dk1"/>
              </a:buClr>
              <a:buSzPts val="1100"/>
              <a:buAutoNum type="arabicPeriod"/>
            </a:pPr>
            <a:r>
              <a:rPr lang="en-US" sz="1100" dirty="0">
                <a:latin typeface="Arial"/>
                <a:ea typeface="Arial"/>
                <a:cs typeface="Arial"/>
                <a:sym typeface="Arial"/>
              </a:rPr>
              <a:t>Presence and absence data for our SDMs obtained from partners at the USGS</a:t>
            </a:r>
            <a:endParaRPr sz="1100" dirty="0">
              <a:latin typeface="Arial"/>
              <a:ea typeface="Arial"/>
              <a:cs typeface="Arial"/>
              <a:sym typeface="Arial"/>
            </a:endParaRPr>
          </a:p>
          <a:p>
            <a:pPr marL="457200" lvl="0" indent="-298450" algn="l" rtl="0">
              <a:spcBef>
                <a:spcPts val="0"/>
              </a:spcBef>
              <a:spcAft>
                <a:spcPts val="0"/>
              </a:spcAft>
              <a:buClr>
                <a:schemeClr val="dk1"/>
              </a:buClr>
              <a:buSzPts val="1100"/>
              <a:buAutoNum type="arabicPeriod"/>
            </a:pPr>
            <a:r>
              <a:rPr lang="en-US" sz="1100" dirty="0">
                <a:latin typeface="Arial"/>
                <a:ea typeface="Arial"/>
                <a:cs typeface="Arial"/>
                <a:sym typeface="Arial"/>
              </a:rPr>
              <a:t>Bioclimatic </a:t>
            </a:r>
            <a:r>
              <a:rPr lang="en-US" sz="1100" dirty="0" err="1">
                <a:latin typeface="Arial"/>
                <a:ea typeface="Arial"/>
                <a:cs typeface="Arial"/>
                <a:sym typeface="Arial"/>
              </a:rPr>
              <a:t>Vars</a:t>
            </a:r>
            <a:r>
              <a:rPr lang="en-US" sz="1100" dirty="0">
                <a:latin typeface="Arial"/>
                <a:ea typeface="Arial"/>
                <a:cs typeface="Arial"/>
                <a:sym typeface="Arial"/>
              </a:rPr>
              <a:t> from </a:t>
            </a:r>
            <a:r>
              <a:rPr lang="en-US" sz="1100" dirty="0" err="1">
                <a:latin typeface="Arial"/>
                <a:ea typeface="Arial"/>
                <a:cs typeface="Arial"/>
                <a:sym typeface="Arial"/>
              </a:rPr>
              <a:t>Bioclim</a:t>
            </a:r>
            <a:r>
              <a:rPr lang="en-US" sz="1100" dirty="0">
                <a:latin typeface="Arial"/>
                <a:ea typeface="Arial"/>
                <a:cs typeface="Arial"/>
                <a:sym typeface="Arial"/>
              </a:rPr>
              <a:t> for climate details. Keeping the other layers the same to see the difference and explanatory power of a higher resolution bare ground </a:t>
            </a:r>
            <a:r>
              <a:rPr lang="en-US" sz="1100" dirty="0" smtClean="0">
                <a:latin typeface="Arial"/>
                <a:ea typeface="Arial"/>
                <a:cs typeface="Arial"/>
                <a:sym typeface="Arial"/>
              </a:rPr>
              <a:t>layer</a:t>
            </a: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dirty="0">
                <a:latin typeface="Arial"/>
                <a:ea typeface="Arial"/>
                <a:cs typeface="Arial"/>
                <a:sym typeface="Arial"/>
              </a:rPr>
              <a:t>Photo: NASA</a:t>
            </a:r>
          </a:p>
          <a:p>
            <a:pPr marL="0" lvl="0" indent="0" algn="l" rtl="0">
              <a:spcBef>
                <a:spcPts val="0"/>
              </a:spcBef>
              <a:spcAft>
                <a:spcPts val="0"/>
              </a:spcAft>
              <a:buClr>
                <a:schemeClr val="dk1"/>
              </a:buClr>
              <a:buSzPts val="1100"/>
              <a:buFont typeface="Arial"/>
              <a:buNone/>
            </a:pPr>
            <a:r>
              <a:rPr lang="en-US" sz="1100" dirty="0">
                <a:latin typeface="Arial"/>
                <a:ea typeface="Arial"/>
                <a:cs typeface="Arial"/>
                <a:sym typeface="Arial"/>
              </a:rPr>
              <a:t>https://images.nasa.gov/details-iss042e013697.html</a:t>
            </a: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None/>
            </a:pPr>
            <a:endParaRPr dirty="0"/>
          </a:p>
        </p:txBody>
      </p:sp>
      <p:sp>
        <p:nvSpPr>
          <p:cNvPr id="228" name="Google Shape;228;g51c70f4ba2_0_3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34562974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2"/>
          <p:cNvSpPr txBox="1"/>
          <p:nvPr/>
        </p:nvSpPr>
        <p:spPr>
          <a:xfrm>
            <a:off x="7728156" y="506412"/>
            <a:ext cx="2406444" cy="2154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82"/>
        <p:cNvGrpSpPr/>
        <p:nvPr/>
      </p:nvGrpSpPr>
      <p:grpSpPr>
        <a:xfrm>
          <a:off x="0" y="0"/>
          <a:ext cx="0" cy="0"/>
          <a:chOff x="0" y="0"/>
          <a:chExt cx="0" cy="0"/>
        </a:xfrm>
      </p:grpSpPr>
      <p:sp>
        <p:nvSpPr>
          <p:cNvPr id="83" name="Google Shape;83;p11"/>
          <p:cNvSpPr/>
          <p:nvPr/>
        </p:nvSpPr>
        <p:spPr>
          <a:xfrm flipH="1">
            <a:off x="-2" y="6484538"/>
            <a:ext cx="12192003" cy="265176"/>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4" name="Google Shape;84;p11"/>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1"/>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1"/>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87"/>
        <p:cNvGrpSpPr/>
        <p:nvPr/>
      </p:nvGrpSpPr>
      <p:grpSpPr>
        <a:xfrm>
          <a:off x="0" y="0"/>
          <a:ext cx="0" cy="0"/>
          <a:chOff x="0" y="0"/>
          <a:chExt cx="0" cy="0"/>
        </a:xfrm>
      </p:grpSpPr>
      <p:sp>
        <p:nvSpPr>
          <p:cNvPr id="88" name="Google Shape;88;p12"/>
          <p:cNvSpPr/>
          <p:nvPr/>
        </p:nvSpPr>
        <p:spPr>
          <a:xfrm flipH="1">
            <a:off x="-4" y="0"/>
            <a:ext cx="12192003" cy="1905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9" name="Google Shape;89;p12"/>
          <p:cNvSpPr/>
          <p:nvPr/>
        </p:nvSpPr>
        <p:spPr>
          <a:xfrm flipH="1">
            <a:off x="-1" y="6593264"/>
            <a:ext cx="12192003"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 name="Google Shape;90;p12"/>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1" name="Google Shape;91;p12"/>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2"/>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2"/>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2"/>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95"/>
        <p:cNvGrpSpPr/>
        <p:nvPr/>
      </p:nvGrpSpPr>
      <p:grpSpPr>
        <a:xfrm>
          <a:off x="0" y="0"/>
          <a:ext cx="0" cy="0"/>
          <a:chOff x="0" y="0"/>
          <a:chExt cx="0" cy="0"/>
        </a:xfrm>
      </p:grpSpPr>
      <p:sp>
        <p:nvSpPr>
          <p:cNvPr id="96" name="Google Shape;96;p13"/>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3"/>
          <p:cNvSpPr/>
          <p:nvPr/>
        </p:nvSpPr>
        <p:spPr>
          <a:xfrm>
            <a:off x="9465270" y="5257798"/>
            <a:ext cx="1839440" cy="1600202"/>
          </a:xfrm>
          <a:prstGeom prst="hexagon">
            <a:avLst>
              <a:gd name="adj" fmla="val 28832"/>
              <a:gd name="vf" fmla="val 115470"/>
            </a:avLst>
          </a:prstGeom>
          <a:solidFill>
            <a:srgbClr val="2E8652">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8" name="Google Shape;98;p13"/>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9" name="Google Shape;99;p13"/>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6" ty="1866887"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0" name="Google Shape;100;p13"/>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3"/>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3"/>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3"/>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4"/>
        <p:cNvGrpSpPr/>
        <p:nvPr/>
      </p:nvGrpSpPr>
      <p:grpSpPr>
        <a:xfrm>
          <a:off x="0" y="0"/>
          <a:ext cx="0" cy="0"/>
          <a:chOff x="0" y="0"/>
          <a:chExt cx="0" cy="0"/>
        </a:xfrm>
      </p:grpSpPr>
      <p:sp>
        <p:nvSpPr>
          <p:cNvPr id="105" name="Google Shape;105;p14"/>
          <p:cNvSpPr/>
          <p:nvPr/>
        </p:nvSpPr>
        <p:spPr>
          <a:xfrm>
            <a:off x="-100" y="6727600"/>
            <a:ext cx="12192000" cy="13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 name="Google Shape;106;p14"/>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7" name="Google Shape;107;p14"/>
          <p:cNvSpPr txBox="1">
            <a:spLocks noGrp="1"/>
          </p:cNvSpPr>
          <p:nvPr>
            <p:ph type="body" idx="1"/>
          </p:nvPr>
        </p:nvSpPr>
        <p:spPr>
          <a:xfrm>
            <a:off x="415600" y="1688433"/>
            <a:ext cx="11360700" cy="4403700"/>
          </a:xfrm>
          <a:prstGeom prst="rect">
            <a:avLst/>
          </a:prstGeom>
        </p:spPr>
        <p:txBody>
          <a:bodyPr spcFirstLastPara="1" wrap="square" lIns="91425" tIns="45700" rIns="91425" bIns="45700" anchor="t" anchorCtr="0"/>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108" name="Google Shape;108;p1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18"/>
        <p:cNvGrpSpPr/>
        <p:nvPr/>
      </p:nvGrpSpPr>
      <p:grpSpPr>
        <a:xfrm>
          <a:off x="0" y="0"/>
          <a:ext cx="0" cy="0"/>
          <a:chOff x="0" y="0"/>
          <a:chExt cx="0" cy="0"/>
        </a:xfrm>
      </p:grpSpPr>
      <p:sp>
        <p:nvSpPr>
          <p:cNvPr id="19" name="Google Shape;19;p3"/>
          <p:cNvSpPr/>
          <p:nvPr/>
        </p:nvSpPr>
        <p:spPr>
          <a:xfrm flipH="1">
            <a:off x="-4" y="0"/>
            <a:ext cx="12192003" cy="190500"/>
          </a:xfrm>
          <a:prstGeom prst="rect">
            <a:avLst/>
          </a:prstGeom>
          <a:blipFill rotWithShape="0">
            <a:blip r:embed="rId2">
              <a:alphaModFix/>
            </a:blip>
            <a:tile tx="3" ty="0"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0" name="Google Shape;20;p3"/>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24"/>
        <p:cNvGrpSpPr/>
        <p:nvPr/>
      </p:nvGrpSpPr>
      <p:grpSpPr>
        <a:xfrm>
          <a:off x="0" y="0"/>
          <a:ext cx="0" cy="0"/>
          <a:chOff x="0" y="0"/>
          <a:chExt cx="0" cy="0"/>
        </a:xfrm>
      </p:grpSpPr>
      <p:sp>
        <p:nvSpPr>
          <p:cNvPr id="25" name="Google Shape;25;p4"/>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25000" sy="25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6" name="Google Shape;26;p4"/>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2E8652">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7" name="Google Shape;27;p4"/>
          <p:cNvSpPr/>
          <p:nvPr/>
        </p:nvSpPr>
        <p:spPr>
          <a:xfrm rot="7200000">
            <a:off x="342880" y="292874"/>
            <a:ext cx="678058" cy="589869"/>
          </a:xfrm>
          <a:prstGeom prst="hexagon">
            <a:avLst>
              <a:gd name="adj" fmla="val 28832"/>
              <a:gd name="vf" fmla="val 115470"/>
            </a:avLst>
          </a:prstGeom>
          <a:solidFill>
            <a:srgbClr val="2E8652">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8" name="Google Shape;28;p4"/>
          <p:cNvSpPr/>
          <p:nvPr/>
        </p:nvSpPr>
        <p:spPr>
          <a:xfrm>
            <a:off x="0" y="6172200"/>
            <a:ext cx="12192000" cy="337387"/>
          </a:xfrm>
          <a:prstGeom prst="rect">
            <a:avLst/>
          </a:prstGeom>
          <a:solidFill>
            <a:srgbClr val="2E8652"/>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9" name="Google Shape;29;p4"/>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34"/>
        <p:cNvGrpSpPr/>
        <p:nvPr/>
      </p:nvGrpSpPr>
      <p:grpSpPr>
        <a:xfrm>
          <a:off x="0" y="0"/>
          <a:ext cx="0" cy="0"/>
          <a:chOff x="0" y="0"/>
          <a:chExt cx="0" cy="0"/>
        </a:xfrm>
      </p:grpSpPr>
      <p:sp>
        <p:nvSpPr>
          <p:cNvPr id="35" name="Google Shape;35;p5"/>
          <p:cNvSpPr/>
          <p:nvPr/>
        </p:nvSpPr>
        <p:spPr>
          <a:xfrm flipH="1">
            <a:off x="-4" y="428625"/>
            <a:ext cx="12192003" cy="628650"/>
          </a:xfrm>
          <a:prstGeom prst="rect">
            <a:avLst/>
          </a:prstGeom>
          <a:solidFill>
            <a:srgbClr val="2E8652"/>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6" name="Google Shape;36;p5"/>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a:solidFill>
                <a:schemeClr val="lt1"/>
              </a:solidFill>
              <a:latin typeface="Century Gothic"/>
              <a:ea typeface="Century Gothic"/>
              <a:cs typeface="Century Gothic"/>
              <a:sym typeface="Century Gothic"/>
            </a:endParaRPr>
          </a:p>
        </p:txBody>
      </p:sp>
      <p:sp>
        <p:nvSpPr>
          <p:cNvPr id="37" name="Google Shape;37;p5"/>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41"/>
        <p:cNvGrpSpPr/>
        <p:nvPr/>
      </p:nvGrpSpPr>
      <p:grpSpPr>
        <a:xfrm>
          <a:off x="0" y="0"/>
          <a:ext cx="0" cy="0"/>
          <a:chOff x="0" y="0"/>
          <a:chExt cx="0" cy="0"/>
        </a:xfrm>
      </p:grpSpPr>
      <p:sp>
        <p:nvSpPr>
          <p:cNvPr id="42" name="Google Shape;42;p6"/>
          <p:cNvSpPr/>
          <p:nvPr/>
        </p:nvSpPr>
        <p:spPr>
          <a:xfrm rot="7200000">
            <a:off x="277328" y="-2758"/>
            <a:ext cx="564654" cy="491214"/>
          </a:xfrm>
          <a:prstGeom prst="hexagon">
            <a:avLst>
              <a:gd name="adj" fmla="val 28832"/>
              <a:gd name="vf" fmla="val 115470"/>
            </a:avLst>
          </a:prstGeom>
          <a:solidFill>
            <a:srgbClr val="2E8652">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 name="Google Shape;43;p6"/>
          <p:cNvSpPr/>
          <p:nvPr/>
        </p:nvSpPr>
        <p:spPr>
          <a:xfrm>
            <a:off x="9465270" y="5257798"/>
            <a:ext cx="1839440" cy="1600202"/>
          </a:xfrm>
          <a:prstGeom prst="hexagon">
            <a:avLst>
              <a:gd name="adj" fmla="val 28832"/>
              <a:gd name="vf" fmla="val 115470"/>
            </a:avLst>
          </a:prstGeom>
          <a:solidFill>
            <a:srgbClr val="2E8652">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 name="Google Shape;44;p6"/>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 name="Google Shape;45;p6"/>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25000" sy="25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6" name="Google Shape;46;p6"/>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2E86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7" name="Google Shape;47;p6"/>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2E8652">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8" name="Google Shape;48;p6"/>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a:solidFill>
                <a:srgbClr val="7EB761"/>
              </a:solidFill>
              <a:latin typeface="Century Gothic"/>
              <a:ea typeface="Century Gothic"/>
              <a:cs typeface="Century Gothic"/>
              <a:sym typeface="Century Gothic"/>
            </a:endParaRPr>
          </a:p>
        </p:txBody>
      </p:sp>
      <p:sp>
        <p:nvSpPr>
          <p:cNvPr id="49" name="Google Shape;49;p6"/>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53"/>
        <p:cNvGrpSpPr/>
        <p:nvPr/>
      </p:nvGrpSpPr>
      <p:grpSpPr>
        <a:xfrm>
          <a:off x="0" y="0"/>
          <a:ext cx="0" cy="0"/>
          <a:chOff x="0" y="0"/>
          <a:chExt cx="0" cy="0"/>
        </a:xfrm>
      </p:grpSpPr>
      <p:sp>
        <p:nvSpPr>
          <p:cNvPr id="54" name="Google Shape;54;p7"/>
          <p:cNvSpPr/>
          <p:nvPr/>
        </p:nvSpPr>
        <p:spPr>
          <a:xfrm>
            <a:off x="0" y="6172200"/>
            <a:ext cx="12192000" cy="6858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5" name="Google Shape;55;p7"/>
          <p:cNvSpPr/>
          <p:nvPr/>
        </p:nvSpPr>
        <p:spPr>
          <a:xfrm>
            <a:off x="0" y="1186372"/>
            <a:ext cx="11696700" cy="114553"/>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B9BD5"/>
              </a:solidFill>
              <a:latin typeface="Century Gothic"/>
              <a:ea typeface="Century Gothic"/>
              <a:cs typeface="Century Gothic"/>
              <a:sym typeface="Century Gothic"/>
            </a:endParaRPr>
          </a:p>
        </p:txBody>
      </p:sp>
      <p:sp>
        <p:nvSpPr>
          <p:cNvPr id="56" name="Google Shape;56;p7"/>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7" name="Google Shape;57;p7"/>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7"/>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7"/>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7"/>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62"/>
        <p:cNvGrpSpPr/>
        <p:nvPr/>
      </p:nvGrpSpPr>
      <p:grpSpPr>
        <a:xfrm>
          <a:off x="0" y="0"/>
          <a:ext cx="0" cy="0"/>
          <a:chOff x="0" y="0"/>
          <a:chExt cx="0" cy="0"/>
        </a:xfrm>
      </p:grpSpPr>
      <p:sp>
        <p:nvSpPr>
          <p:cNvPr id="63" name="Google Shape;63;p8"/>
          <p:cNvSpPr/>
          <p:nvPr/>
        </p:nvSpPr>
        <p:spPr>
          <a:xfrm>
            <a:off x="0" y="6591300"/>
            <a:ext cx="12192000"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4" name="Google Shape;64;p8"/>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5" name="Google Shape;65;p8"/>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400"/>
              <a:buFont typeface="Century Gothic"/>
              <a:buNone/>
            </a:pPr>
            <a:r>
              <a:rPr lang="en-US" sz="4400" b="1">
                <a:solidFill>
                  <a:srgbClr val="2E8652"/>
                </a:solidFill>
                <a:latin typeface="Century Gothic"/>
                <a:ea typeface="Century Gothic"/>
                <a:cs typeface="Century Gothic"/>
                <a:sym typeface="Century Gothic"/>
              </a:rPr>
              <a:t>ACKNOWLEDGEMENTS</a:t>
            </a:r>
            <a:endParaRPr sz="4400" b="1">
              <a:solidFill>
                <a:srgbClr val="2E8652"/>
              </a:solidFill>
              <a:latin typeface="Century Gothic"/>
              <a:ea typeface="Century Gothic"/>
              <a:cs typeface="Century Gothic"/>
              <a:sym typeface="Century Gothic"/>
            </a:endParaRPr>
          </a:p>
        </p:txBody>
      </p:sp>
      <p:sp>
        <p:nvSpPr>
          <p:cNvPr id="66" name="Google Shape;66;p8"/>
          <p:cNvSpPr/>
          <p:nvPr/>
        </p:nvSpPr>
        <p:spPr>
          <a:xfrm>
            <a:off x="495300" y="6249808"/>
            <a:ext cx="1120139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800" i="1">
              <a:solidFill>
                <a:srgbClr val="757070"/>
              </a:solidFill>
              <a:latin typeface="Arial"/>
              <a:ea typeface="Arial"/>
              <a:cs typeface="Arial"/>
              <a:sym typeface="Arial"/>
            </a:endParaRPr>
          </a:p>
        </p:txBody>
      </p:sp>
      <p:pic>
        <p:nvPicPr>
          <p:cNvPr id="67" name="Google Shape;67;p8"/>
          <p:cNvPicPr preferRelativeResize="0"/>
          <p:nvPr/>
        </p:nvPicPr>
        <p:blipFill rotWithShape="1">
          <a:blip r:embed="rId3">
            <a:alphaModFix/>
          </a:blip>
          <a:srcRect/>
          <a:stretch/>
        </p:blipFill>
        <p:spPr>
          <a:xfrm>
            <a:off x="9582149" y="381000"/>
            <a:ext cx="2114549" cy="426502"/>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68"/>
        <p:cNvGrpSpPr/>
        <p:nvPr/>
      </p:nvGrpSpPr>
      <p:grpSpPr>
        <a:xfrm>
          <a:off x="0" y="0"/>
          <a:ext cx="0" cy="0"/>
          <a:chOff x="0" y="0"/>
          <a:chExt cx="0" cy="0"/>
        </a:xfrm>
      </p:grpSpPr>
      <p:sp>
        <p:nvSpPr>
          <p:cNvPr id="69" name="Google Shape;69;p9"/>
          <p:cNvSpPr/>
          <p:nvPr/>
        </p:nvSpPr>
        <p:spPr>
          <a:xfrm>
            <a:off x="0" y="6591300"/>
            <a:ext cx="12192000"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0" name="Google Shape;70;p9"/>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1" name="Google Shape;71;p9"/>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9"/>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74"/>
        <p:cNvGrpSpPr/>
        <p:nvPr/>
      </p:nvGrpSpPr>
      <p:grpSpPr>
        <a:xfrm>
          <a:off x="0" y="0"/>
          <a:ext cx="0" cy="0"/>
          <a:chOff x="0" y="0"/>
          <a:chExt cx="0" cy="0"/>
        </a:xfrm>
      </p:grpSpPr>
      <p:sp>
        <p:nvSpPr>
          <p:cNvPr id="75" name="Google Shape;75;p10"/>
          <p:cNvSpPr/>
          <p:nvPr/>
        </p:nvSpPr>
        <p:spPr>
          <a:xfrm>
            <a:off x="0" y="428625"/>
            <a:ext cx="12192000" cy="600075"/>
          </a:xfrm>
          <a:prstGeom prst="rect">
            <a:avLst/>
          </a:prstGeom>
          <a:solidFill>
            <a:srgbClr val="2E8652"/>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6" name="Google Shape;76;p10"/>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7" name="Google Shape;77;p10"/>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0"/>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0"/>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0"/>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12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12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12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12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12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12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12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113" name="Google Shape;113;p15"/>
          <p:cNvGrpSpPr/>
          <p:nvPr/>
        </p:nvGrpSpPr>
        <p:grpSpPr>
          <a:xfrm>
            <a:off x="7814761" y="4115906"/>
            <a:ext cx="1820749" cy="1628504"/>
            <a:chOff x="8025208" y="3531159"/>
            <a:chExt cx="1820749" cy="1628504"/>
          </a:xfrm>
        </p:grpSpPr>
        <p:sp>
          <p:nvSpPr>
            <p:cNvPr id="114" name="Google Shape;114;p15"/>
            <p:cNvSpPr txBox="1"/>
            <p:nvPr/>
          </p:nvSpPr>
          <p:spPr>
            <a:xfrm>
              <a:off x="8025208" y="3531159"/>
              <a:ext cx="1820749" cy="323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a:ea typeface="Century Gothic"/>
                  <a:cs typeface="Century Gothic"/>
                  <a:sym typeface="Century Gothic"/>
                </a:rPr>
                <a:t>Nicole Pepper</a:t>
              </a:r>
              <a:endParaRPr sz="1500" dirty="0">
                <a:solidFill>
                  <a:schemeClr val="tx1">
                    <a:lumMod val="75000"/>
                    <a:lumOff val="25000"/>
                  </a:schemeClr>
                </a:solidFill>
                <a:latin typeface="Century Gothic"/>
                <a:ea typeface="Century Gothic"/>
                <a:cs typeface="Century Gothic"/>
                <a:sym typeface="Century Gothic"/>
              </a:endParaRPr>
            </a:p>
          </p:txBody>
        </p:sp>
        <p:sp>
          <p:nvSpPr>
            <p:cNvPr id="115" name="Google Shape;115;p15"/>
            <p:cNvSpPr/>
            <p:nvPr/>
          </p:nvSpPr>
          <p:spPr>
            <a:xfrm>
              <a:off x="8032640" y="3966272"/>
              <a:ext cx="1713931" cy="323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a:ea typeface="Century Gothic"/>
                  <a:cs typeface="Century Gothic"/>
                  <a:sym typeface="Century Gothic"/>
                </a:rPr>
                <a:t>Sophia </a:t>
              </a:r>
              <a:r>
                <a:rPr lang="en-US" sz="1500" dirty="0" err="1">
                  <a:solidFill>
                    <a:schemeClr val="tx1">
                      <a:lumMod val="75000"/>
                      <a:lumOff val="25000"/>
                    </a:schemeClr>
                  </a:solidFill>
                  <a:latin typeface="Century Gothic"/>
                  <a:ea typeface="Century Gothic"/>
                  <a:cs typeface="Century Gothic"/>
                  <a:sym typeface="Century Gothic"/>
                </a:rPr>
                <a:t>Leiker</a:t>
              </a:r>
              <a:endParaRPr sz="1500" dirty="0">
                <a:solidFill>
                  <a:schemeClr val="tx1">
                    <a:lumMod val="75000"/>
                    <a:lumOff val="25000"/>
                  </a:schemeClr>
                </a:solidFill>
                <a:latin typeface="Century Gothic"/>
                <a:ea typeface="Century Gothic"/>
                <a:cs typeface="Century Gothic"/>
                <a:sym typeface="Century Gothic"/>
              </a:endParaRPr>
            </a:p>
          </p:txBody>
        </p:sp>
        <p:sp>
          <p:nvSpPr>
            <p:cNvPr id="116" name="Google Shape;116;p15"/>
            <p:cNvSpPr/>
            <p:nvPr/>
          </p:nvSpPr>
          <p:spPr>
            <a:xfrm>
              <a:off x="8046764" y="4836498"/>
              <a:ext cx="1713931" cy="323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a:ea typeface="Century Gothic"/>
                  <a:cs typeface="Century Gothic"/>
                  <a:sym typeface="Century Gothic"/>
                </a:rPr>
                <a:t>Rebecca </a:t>
              </a:r>
              <a:r>
                <a:rPr lang="en-US" sz="1500" dirty="0" err="1">
                  <a:solidFill>
                    <a:schemeClr val="tx1">
                      <a:lumMod val="75000"/>
                      <a:lumOff val="25000"/>
                    </a:schemeClr>
                  </a:solidFill>
                  <a:latin typeface="Century Gothic"/>
                  <a:ea typeface="Century Gothic"/>
                  <a:cs typeface="Century Gothic"/>
                  <a:sym typeface="Century Gothic"/>
                </a:rPr>
                <a:t>Girma</a:t>
              </a:r>
              <a:endParaRPr sz="1500" dirty="0">
                <a:solidFill>
                  <a:schemeClr val="tx1">
                    <a:lumMod val="75000"/>
                    <a:lumOff val="25000"/>
                  </a:schemeClr>
                </a:solidFill>
                <a:latin typeface="Century Gothic"/>
                <a:ea typeface="Century Gothic"/>
                <a:cs typeface="Century Gothic"/>
                <a:sym typeface="Century Gothic"/>
              </a:endParaRPr>
            </a:p>
          </p:txBody>
        </p:sp>
        <p:sp>
          <p:nvSpPr>
            <p:cNvPr id="117" name="Google Shape;117;p15"/>
            <p:cNvSpPr/>
            <p:nvPr/>
          </p:nvSpPr>
          <p:spPr>
            <a:xfrm>
              <a:off x="8036885" y="4401385"/>
              <a:ext cx="1713931" cy="323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a:ea typeface="Century Gothic"/>
                  <a:cs typeface="Century Gothic"/>
                  <a:sym typeface="Century Gothic"/>
                </a:rPr>
                <a:t>Anastasia Kunz</a:t>
              </a:r>
              <a:endParaRPr sz="1500" dirty="0">
                <a:solidFill>
                  <a:schemeClr val="tx1">
                    <a:lumMod val="75000"/>
                    <a:lumOff val="25000"/>
                  </a:schemeClr>
                </a:solidFill>
                <a:latin typeface="Century Gothic"/>
                <a:ea typeface="Century Gothic"/>
                <a:cs typeface="Century Gothic"/>
                <a:sym typeface="Century Gothic"/>
              </a:endParaRPr>
            </a:p>
          </p:txBody>
        </p:sp>
      </p:grpSp>
      <p:pic>
        <p:nvPicPr>
          <p:cNvPr id="3" name="Picture 2">
            <a:extLst>
              <a:ext uri="{FF2B5EF4-FFF2-40B4-BE49-F238E27FC236}">
                <a16:creationId xmlns:a16="http://schemas.microsoft.com/office/drawing/2014/main" id="{D2E4F898-96C8-8C40-B178-7AADDC35AE99}"/>
              </a:ext>
            </a:extLst>
          </p:cNvPr>
          <p:cNvPicPr>
            <a:picLocks noChangeAspect="1"/>
          </p:cNvPicPr>
          <p:nvPr/>
        </p:nvPicPr>
        <p:blipFill rotWithShape="1">
          <a:blip r:embed="rId3"/>
          <a:srcRect l="19984" t="313" r="19602" b="1293"/>
          <a:stretch/>
        </p:blipFill>
        <p:spPr>
          <a:xfrm>
            <a:off x="-1" y="0"/>
            <a:ext cx="7512080" cy="6858000"/>
          </a:xfrm>
          <a:prstGeom prst="rect">
            <a:avLst/>
          </a:prstGeom>
        </p:spPr>
      </p:pic>
      <p:sp>
        <p:nvSpPr>
          <p:cNvPr id="118" name="Google Shape;118;p15"/>
          <p:cNvSpPr txBox="1"/>
          <p:nvPr/>
        </p:nvSpPr>
        <p:spPr>
          <a:xfrm>
            <a:off x="7797863" y="1062181"/>
            <a:ext cx="3996973" cy="14670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3200"/>
              <a:buFont typeface="Century Gothic"/>
              <a:buNone/>
            </a:pPr>
            <a:r>
              <a:rPr lang="en-US" sz="3000" b="1" dirty="0">
                <a:solidFill>
                  <a:srgbClr val="2E8652"/>
                </a:solidFill>
                <a:latin typeface="Century Gothic"/>
                <a:ea typeface="Century Gothic"/>
                <a:cs typeface="Century Gothic"/>
                <a:sym typeface="Century Gothic"/>
              </a:rPr>
              <a:t>NEVADA &amp; OREGON </a:t>
            </a:r>
            <a:r>
              <a:rPr lang="en-US" sz="3200" b="1" dirty="0">
                <a:solidFill>
                  <a:srgbClr val="2E8652"/>
                </a:solidFill>
                <a:latin typeface="Century Gothic"/>
                <a:ea typeface="Century Gothic"/>
                <a:cs typeface="Century Gothic"/>
                <a:sym typeface="Century Gothic"/>
              </a:rPr>
              <a:t>ECOLOGICAL FORECASTING</a:t>
            </a:r>
            <a:endParaRPr sz="3200" b="1" u="none" dirty="0">
              <a:solidFill>
                <a:srgbClr val="2E8652"/>
              </a:solidFill>
              <a:latin typeface="Century Gothic"/>
              <a:ea typeface="Century Gothic"/>
              <a:cs typeface="Century Gothic"/>
              <a:sym typeface="Century Gothic"/>
            </a:endParaRPr>
          </a:p>
        </p:txBody>
      </p:sp>
      <p:sp>
        <p:nvSpPr>
          <p:cNvPr id="119" name="Google Shape;119;p15"/>
          <p:cNvSpPr txBox="1"/>
          <p:nvPr/>
        </p:nvSpPr>
        <p:spPr>
          <a:xfrm>
            <a:off x="7800974" y="2578227"/>
            <a:ext cx="3895726" cy="1418100"/>
          </a:xfrm>
          <a:prstGeom prst="rect">
            <a:avLst/>
          </a:prstGeom>
          <a:noFill/>
          <a:ln>
            <a:noFill/>
          </a:ln>
        </p:spPr>
        <p:txBody>
          <a:bodyPr spcFirstLastPara="1" wrap="square" lIns="91425" tIns="45700" rIns="91425" bIns="45700" anchor="t" anchorCtr="0">
            <a:noAutofit/>
          </a:bodyPr>
          <a:lstStyle/>
          <a:p>
            <a:pPr lvl="0">
              <a:buClr>
                <a:srgbClr val="3F3F3F"/>
              </a:buClr>
              <a:buSzPts val="1600"/>
            </a:pPr>
            <a:r>
              <a:rPr lang="en-US" sz="1800" dirty="0">
                <a:solidFill>
                  <a:schemeClr val="tx1">
                    <a:lumMod val="75000"/>
                    <a:lumOff val="25000"/>
                  </a:schemeClr>
                </a:solidFill>
                <a:latin typeface="Century Gothic"/>
                <a:ea typeface="Century Gothic"/>
                <a:cs typeface="Century Gothic"/>
                <a:sym typeface="Century Gothic"/>
              </a:rPr>
              <a:t>Employing NASA Earth Observations to Create Enhanced Bare Ground Layers for Invasive Species Habitat Suitability Modeling</a:t>
            </a:r>
          </a:p>
        </p:txBody>
      </p:sp>
      <p:pic>
        <p:nvPicPr>
          <p:cNvPr id="121" name="Google Shape;121;p15"/>
          <p:cNvPicPr preferRelativeResize="0"/>
          <p:nvPr/>
        </p:nvPicPr>
        <p:blipFill rotWithShape="1">
          <a:blip r:embed="rId4">
            <a:alphaModFix/>
          </a:blip>
          <a:srcRect/>
          <a:stretch/>
        </p:blipFill>
        <p:spPr>
          <a:xfrm>
            <a:off x="0" y="6053428"/>
            <a:ext cx="12192000" cy="715571"/>
          </a:xfrm>
          <a:prstGeom prst="rect">
            <a:avLst/>
          </a:prstGeom>
          <a:noFill/>
          <a:ln>
            <a:noFill/>
          </a:ln>
        </p:spPr>
      </p:pic>
      <p:sp>
        <p:nvSpPr>
          <p:cNvPr id="123" name="Google Shape;123;p15"/>
          <p:cNvSpPr txBox="1"/>
          <p:nvPr/>
        </p:nvSpPr>
        <p:spPr>
          <a:xfrm>
            <a:off x="3155090" y="6215822"/>
            <a:ext cx="7136613" cy="369332"/>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dirty="0">
                <a:solidFill>
                  <a:schemeClr val="lt1"/>
                </a:solidFill>
                <a:latin typeface="Century Gothic"/>
                <a:ea typeface="Century Gothic"/>
                <a:cs typeface="Century Gothic"/>
                <a:sym typeface="Century Gothic"/>
              </a:rPr>
              <a:t>Colorado – Fort Collins | Spring 2019</a:t>
            </a:r>
            <a:endParaRPr sz="1800"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4"/>
          <p:cNvSpPr txBox="1">
            <a:spLocks noGrp="1"/>
          </p:cNvSpPr>
          <p:nvPr>
            <p:ph type="title"/>
          </p:nvPr>
        </p:nvSpPr>
        <p:spPr>
          <a:xfrm>
            <a:off x="507332" y="442119"/>
            <a:ext cx="11189400" cy="510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Methodology</a:t>
            </a:r>
            <a:endParaRPr dirty="0"/>
          </a:p>
        </p:txBody>
      </p:sp>
      <p:pic>
        <p:nvPicPr>
          <p:cNvPr id="247" name="Google Shape;247;p24"/>
          <p:cNvPicPr preferRelativeResize="0"/>
          <p:nvPr/>
        </p:nvPicPr>
        <p:blipFill>
          <a:blip r:embed="rId3">
            <a:alphaModFix/>
          </a:blip>
          <a:stretch>
            <a:fillRect/>
          </a:stretch>
        </p:blipFill>
        <p:spPr>
          <a:xfrm>
            <a:off x="99390" y="1485034"/>
            <a:ext cx="13293879" cy="4151376"/>
          </a:xfrm>
          <a:prstGeom prst="rect">
            <a:avLst/>
          </a:prstGeom>
          <a:noFill/>
          <a:ln>
            <a:noFill/>
          </a:ln>
        </p:spPr>
      </p:pic>
      <p:sp>
        <p:nvSpPr>
          <p:cNvPr id="248" name="Google Shape;248;p24"/>
          <p:cNvSpPr txBox="1"/>
          <p:nvPr/>
        </p:nvSpPr>
        <p:spPr>
          <a:xfrm>
            <a:off x="134850" y="1682925"/>
            <a:ext cx="2175213" cy="65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a:solidFill>
                  <a:schemeClr val="tx1">
                    <a:lumMod val="75000"/>
                    <a:lumOff val="25000"/>
                  </a:schemeClr>
                </a:solidFill>
                <a:latin typeface="Century Gothic"/>
                <a:ea typeface="Century Gothic"/>
                <a:cs typeface="Century Gothic"/>
                <a:sym typeface="Century Gothic"/>
              </a:rPr>
              <a:t>Bare Ground Layers</a:t>
            </a:r>
            <a:endParaRPr sz="1700" b="1" dirty="0">
              <a:solidFill>
                <a:schemeClr val="tx1">
                  <a:lumMod val="75000"/>
                  <a:lumOff val="25000"/>
                </a:schemeClr>
              </a:solidFill>
              <a:latin typeface="Century Gothic"/>
              <a:ea typeface="Century Gothic"/>
              <a:cs typeface="Century Gothic"/>
              <a:sym typeface="Century Gothic"/>
            </a:endParaRPr>
          </a:p>
        </p:txBody>
      </p:sp>
      <p:sp>
        <p:nvSpPr>
          <p:cNvPr id="249" name="Google Shape;249;p24"/>
          <p:cNvSpPr txBox="1"/>
          <p:nvPr/>
        </p:nvSpPr>
        <p:spPr>
          <a:xfrm>
            <a:off x="2641175" y="1682925"/>
            <a:ext cx="2000400" cy="65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a:solidFill>
                  <a:schemeClr val="tx1">
                    <a:lumMod val="75000"/>
                    <a:lumOff val="25000"/>
                  </a:schemeClr>
                </a:solidFill>
                <a:latin typeface="Century Gothic"/>
                <a:ea typeface="Century Gothic"/>
                <a:cs typeface="Century Gothic"/>
                <a:sym typeface="Century Gothic"/>
              </a:rPr>
              <a:t>Environmental Layers</a:t>
            </a:r>
            <a:endParaRPr sz="1700" b="1" dirty="0">
              <a:solidFill>
                <a:schemeClr val="tx1">
                  <a:lumMod val="75000"/>
                  <a:lumOff val="25000"/>
                </a:schemeClr>
              </a:solidFill>
              <a:latin typeface="Century Gothic"/>
              <a:ea typeface="Century Gothic"/>
              <a:cs typeface="Century Gothic"/>
              <a:sym typeface="Century Gothic"/>
            </a:endParaRPr>
          </a:p>
        </p:txBody>
      </p:sp>
      <p:sp>
        <p:nvSpPr>
          <p:cNvPr id="250" name="Google Shape;250;p24"/>
          <p:cNvSpPr txBox="1"/>
          <p:nvPr/>
        </p:nvSpPr>
        <p:spPr>
          <a:xfrm>
            <a:off x="4835575" y="1682925"/>
            <a:ext cx="2454300" cy="65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a:solidFill>
                  <a:schemeClr val="tx1">
                    <a:lumMod val="75000"/>
                    <a:lumOff val="25000"/>
                  </a:schemeClr>
                </a:solidFill>
                <a:latin typeface="Century Gothic"/>
                <a:ea typeface="Century Gothic"/>
                <a:cs typeface="Century Gothic"/>
                <a:sym typeface="Century Gothic"/>
              </a:rPr>
              <a:t>Modeling Using Classification Trees</a:t>
            </a:r>
            <a:endParaRPr sz="1700" b="1" dirty="0">
              <a:solidFill>
                <a:schemeClr val="tx1">
                  <a:lumMod val="75000"/>
                  <a:lumOff val="25000"/>
                </a:schemeClr>
              </a:solidFill>
              <a:latin typeface="Century Gothic"/>
              <a:ea typeface="Century Gothic"/>
              <a:cs typeface="Century Gothic"/>
              <a:sym typeface="Century Gothic"/>
            </a:endParaRPr>
          </a:p>
        </p:txBody>
      </p:sp>
      <p:sp>
        <p:nvSpPr>
          <p:cNvPr id="251" name="Google Shape;251;p24"/>
          <p:cNvSpPr txBox="1"/>
          <p:nvPr/>
        </p:nvSpPr>
        <p:spPr>
          <a:xfrm>
            <a:off x="7700451" y="1682925"/>
            <a:ext cx="1599967" cy="65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a:solidFill>
                  <a:schemeClr val="tx1">
                    <a:lumMod val="75000"/>
                    <a:lumOff val="25000"/>
                  </a:schemeClr>
                </a:solidFill>
                <a:latin typeface="Century Gothic"/>
                <a:ea typeface="Century Gothic"/>
                <a:cs typeface="Century Gothic"/>
                <a:sym typeface="Century Gothic"/>
              </a:rPr>
              <a:t>Model Outputs</a:t>
            </a:r>
            <a:endParaRPr sz="1700" b="1" dirty="0">
              <a:solidFill>
                <a:schemeClr val="tx1">
                  <a:lumMod val="75000"/>
                  <a:lumOff val="25000"/>
                </a:schemeClr>
              </a:solidFill>
              <a:latin typeface="Century Gothic"/>
              <a:ea typeface="Century Gothic"/>
              <a:cs typeface="Century Gothic"/>
              <a:sym typeface="Century Gothic"/>
            </a:endParaRPr>
          </a:p>
        </p:txBody>
      </p:sp>
      <p:sp>
        <p:nvSpPr>
          <p:cNvPr id="252" name="Google Shape;252;p24"/>
          <p:cNvSpPr txBox="1"/>
          <p:nvPr/>
        </p:nvSpPr>
        <p:spPr>
          <a:xfrm>
            <a:off x="9989800" y="1682925"/>
            <a:ext cx="2087700" cy="79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a:solidFill>
                  <a:schemeClr val="tx1">
                    <a:lumMod val="75000"/>
                    <a:lumOff val="25000"/>
                  </a:schemeClr>
                </a:solidFill>
                <a:latin typeface="Century Gothic"/>
                <a:ea typeface="Century Gothic"/>
                <a:cs typeface="Century Gothic"/>
                <a:sym typeface="Century Gothic"/>
              </a:rPr>
              <a:t>Final Habitat Suitability Model</a:t>
            </a:r>
            <a:endParaRPr sz="1700" b="1" dirty="0">
              <a:solidFill>
                <a:schemeClr val="tx1">
                  <a:lumMod val="75000"/>
                  <a:lumOff val="25000"/>
                </a:schemeClr>
              </a:solidFill>
              <a:latin typeface="Century Gothic"/>
              <a:ea typeface="Century Gothic"/>
              <a:cs typeface="Century Gothic"/>
              <a:sym typeface="Century Gothic"/>
            </a:endParaRPr>
          </a:p>
        </p:txBody>
      </p:sp>
      <p:sp>
        <p:nvSpPr>
          <p:cNvPr id="253" name="Google Shape;253;p24"/>
          <p:cNvSpPr/>
          <p:nvPr/>
        </p:nvSpPr>
        <p:spPr>
          <a:xfrm>
            <a:off x="134850" y="5169500"/>
            <a:ext cx="4366500" cy="369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solidFill>
                  <a:schemeClr val="tx1">
                    <a:lumMod val="75000"/>
                    <a:lumOff val="25000"/>
                  </a:schemeClr>
                </a:solidFill>
                <a:latin typeface="Century Gothic" panose="020B0502020202020204" pitchFamily="34" charset="0"/>
              </a:rPr>
              <a:t>Google Earth Engine</a:t>
            </a:r>
            <a:endParaRPr sz="1600" b="1" dirty="0">
              <a:solidFill>
                <a:schemeClr val="tx1">
                  <a:lumMod val="75000"/>
                  <a:lumOff val="25000"/>
                </a:schemeClr>
              </a:solidFill>
              <a:latin typeface="Century Gothic" panose="020B0502020202020204" pitchFamily="34" charset="0"/>
            </a:endParaRPr>
          </a:p>
        </p:txBody>
      </p:sp>
      <p:sp>
        <p:nvSpPr>
          <p:cNvPr id="254" name="Google Shape;254;p24"/>
          <p:cNvSpPr/>
          <p:nvPr/>
        </p:nvSpPr>
        <p:spPr>
          <a:xfrm>
            <a:off x="4853475" y="5169500"/>
            <a:ext cx="4811400" cy="369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solidFill>
                  <a:schemeClr val="tx1">
                    <a:lumMod val="75000"/>
                    <a:lumOff val="25000"/>
                  </a:schemeClr>
                </a:solidFill>
                <a:latin typeface="Century Gothic" panose="020B0502020202020204" pitchFamily="34" charset="0"/>
              </a:rPr>
              <a:t>SAHM</a:t>
            </a:r>
            <a:endParaRPr sz="1600" b="1" dirty="0">
              <a:solidFill>
                <a:schemeClr val="tx1">
                  <a:lumMod val="75000"/>
                  <a:lumOff val="2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83A115B4-8AFB-3441-B56E-58103E44C34A}"/>
              </a:ext>
            </a:extLst>
          </p:cNvPr>
          <p:cNvSpPr txBox="1"/>
          <p:nvPr/>
        </p:nvSpPr>
        <p:spPr>
          <a:xfrm>
            <a:off x="467779" y="4481206"/>
            <a:ext cx="772969" cy="307777"/>
          </a:xfrm>
          <a:prstGeom prst="rect">
            <a:avLst/>
          </a:prstGeom>
          <a:noFill/>
        </p:spPr>
        <p:txBody>
          <a:bodyPr wrap="none" rtlCol="0">
            <a:spAutoFit/>
          </a:bodyPr>
          <a:lstStyle/>
          <a:p>
            <a:r>
              <a:rPr lang="en-US" b="1" dirty="0">
                <a:solidFill>
                  <a:schemeClr val="tx1">
                    <a:lumMod val="75000"/>
                    <a:lumOff val="25000"/>
                  </a:schemeClr>
                </a:solidFill>
                <a:latin typeface="Century Gothic" panose="020B0502020202020204" pitchFamily="34" charset="0"/>
              </a:rPr>
              <a:t>MODIS</a:t>
            </a:r>
          </a:p>
        </p:txBody>
      </p:sp>
      <p:sp>
        <p:nvSpPr>
          <p:cNvPr id="12" name="TextBox 11">
            <a:extLst>
              <a:ext uri="{FF2B5EF4-FFF2-40B4-BE49-F238E27FC236}">
                <a16:creationId xmlns:a16="http://schemas.microsoft.com/office/drawing/2014/main" id="{C82D2E41-1FAE-C345-AF5A-C1132D7FACEE}"/>
              </a:ext>
            </a:extLst>
          </p:cNvPr>
          <p:cNvSpPr txBox="1"/>
          <p:nvPr/>
        </p:nvSpPr>
        <p:spPr>
          <a:xfrm>
            <a:off x="493236" y="4165352"/>
            <a:ext cx="683200" cy="307777"/>
          </a:xfrm>
          <a:prstGeom prst="rect">
            <a:avLst/>
          </a:prstGeom>
          <a:noFill/>
        </p:spPr>
        <p:txBody>
          <a:bodyPr wrap="none" rtlCol="0">
            <a:spAutoFit/>
          </a:bodyPr>
          <a:lstStyle/>
          <a:p>
            <a:r>
              <a:rPr lang="en-US" b="1" dirty="0">
                <a:solidFill>
                  <a:schemeClr val="tx1">
                    <a:lumMod val="75000"/>
                    <a:lumOff val="25000"/>
                  </a:schemeClr>
                </a:solidFill>
                <a:latin typeface="Century Gothic" panose="020B0502020202020204" pitchFamily="34" charset="0"/>
              </a:rPr>
              <a:t>NLDC</a:t>
            </a:r>
          </a:p>
        </p:txBody>
      </p:sp>
      <p:sp>
        <p:nvSpPr>
          <p:cNvPr id="13" name="TextBox 12">
            <a:extLst>
              <a:ext uri="{FF2B5EF4-FFF2-40B4-BE49-F238E27FC236}">
                <a16:creationId xmlns:a16="http://schemas.microsoft.com/office/drawing/2014/main" id="{71558606-E425-9E49-BFB4-FDD2CEB532BC}"/>
              </a:ext>
            </a:extLst>
          </p:cNvPr>
          <p:cNvSpPr txBox="1"/>
          <p:nvPr/>
        </p:nvSpPr>
        <p:spPr>
          <a:xfrm>
            <a:off x="450743" y="3188185"/>
            <a:ext cx="723275" cy="307777"/>
          </a:xfrm>
          <a:prstGeom prst="rect">
            <a:avLst/>
          </a:prstGeom>
          <a:noFill/>
        </p:spPr>
        <p:txBody>
          <a:bodyPr wrap="none" rtlCol="0">
            <a:spAutoFit/>
          </a:bodyPr>
          <a:lstStyle/>
          <a:p>
            <a:r>
              <a:rPr lang="en-US" b="1" dirty="0" err="1">
                <a:solidFill>
                  <a:schemeClr val="tx1">
                    <a:lumMod val="75000"/>
                    <a:lumOff val="25000"/>
                  </a:schemeClr>
                </a:solidFill>
                <a:latin typeface="Century Gothic" panose="020B0502020202020204" pitchFamily="34" charset="0"/>
              </a:rPr>
              <a:t>NDBaI</a:t>
            </a:r>
            <a:endParaRPr lang="en-US" b="1" dirty="0">
              <a:solidFill>
                <a:schemeClr val="tx1">
                  <a:lumMod val="75000"/>
                  <a:lumOff val="2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900AE0EF-40F7-E446-91EE-59486503826B}"/>
              </a:ext>
            </a:extLst>
          </p:cNvPr>
          <p:cNvSpPr txBox="1"/>
          <p:nvPr/>
        </p:nvSpPr>
        <p:spPr>
          <a:xfrm>
            <a:off x="452364" y="3554302"/>
            <a:ext cx="596638" cy="307777"/>
          </a:xfrm>
          <a:prstGeom prst="rect">
            <a:avLst/>
          </a:prstGeom>
          <a:noFill/>
        </p:spPr>
        <p:txBody>
          <a:bodyPr wrap="none" rtlCol="0">
            <a:spAutoFit/>
          </a:bodyPr>
          <a:lstStyle/>
          <a:p>
            <a:r>
              <a:rPr lang="en-US" b="1" dirty="0">
                <a:solidFill>
                  <a:schemeClr val="tx1">
                    <a:lumMod val="75000"/>
                    <a:lumOff val="25000"/>
                  </a:schemeClr>
                </a:solidFill>
                <a:latin typeface="Century Gothic" panose="020B0502020202020204" pitchFamily="34" charset="0"/>
              </a:rPr>
              <a:t>NDBI</a:t>
            </a:r>
          </a:p>
        </p:txBody>
      </p:sp>
      <p:sp>
        <p:nvSpPr>
          <p:cNvPr id="15" name="TextBox 14">
            <a:extLst>
              <a:ext uri="{FF2B5EF4-FFF2-40B4-BE49-F238E27FC236}">
                <a16:creationId xmlns:a16="http://schemas.microsoft.com/office/drawing/2014/main" id="{AE3DC5F7-A097-1B41-A369-F669E69F7183}"/>
              </a:ext>
            </a:extLst>
          </p:cNvPr>
          <p:cNvSpPr txBox="1"/>
          <p:nvPr/>
        </p:nvSpPr>
        <p:spPr>
          <a:xfrm>
            <a:off x="526701" y="3846431"/>
            <a:ext cx="514885" cy="307777"/>
          </a:xfrm>
          <a:prstGeom prst="rect">
            <a:avLst/>
          </a:prstGeom>
          <a:noFill/>
        </p:spPr>
        <p:txBody>
          <a:bodyPr wrap="none" rtlCol="0">
            <a:spAutoFit/>
          </a:bodyPr>
          <a:lstStyle/>
          <a:p>
            <a:r>
              <a:rPr lang="en-US" b="1" dirty="0">
                <a:solidFill>
                  <a:schemeClr val="tx1">
                    <a:lumMod val="75000"/>
                    <a:lumOff val="25000"/>
                  </a:schemeClr>
                </a:solidFill>
                <a:latin typeface="Century Gothic" panose="020B0502020202020204" pitchFamily="34" charset="0"/>
              </a:rPr>
              <a:t>SAR</a:t>
            </a:r>
          </a:p>
        </p:txBody>
      </p:sp>
      <p:sp>
        <p:nvSpPr>
          <p:cNvPr id="16" name="TextBox 15">
            <a:extLst>
              <a:ext uri="{FF2B5EF4-FFF2-40B4-BE49-F238E27FC236}">
                <a16:creationId xmlns:a16="http://schemas.microsoft.com/office/drawing/2014/main" id="{3BCE57B2-73C2-A141-9380-A2568FE4FE22}"/>
              </a:ext>
            </a:extLst>
          </p:cNvPr>
          <p:cNvSpPr txBox="1"/>
          <p:nvPr/>
        </p:nvSpPr>
        <p:spPr>
          <a:xfrm>
            <a:off x="2990621" y="3331721"/>
            <a:ext cx="938077" cy="584775"/>
          </a:xfrm>
          <a:prstGeom prst="rect">
            <a:avLst/>
          </a:prstGeom>
          <a:noFill/>
        </p:spPr>
        <p:txBody>
          <a:bodyPr wrap="none" rtlCol="0">
            <a:spAutoFit/>
          </a:bodyPr>
          <a:lstStyle/>
          <a:p>
            <a:pPr algn="ctr"/>
            <a:r>
              <a:rPr lang="en-US" sz="1600" b="1" dirty="0">
                <a:solidFill>
                  <a:schemeClr val="tx1">
                    <a:lumMod val="75000"/>
                    <a:lumOff val="25000"/>
                  </a:schemeClr>
                </a:solidFill>
                <a:latin typeface="Century Gothic" panose="020B0502020202020204" pitchFamily="34" charset="0"/>
              </a:rPr>
              <a:t>Bare </a:t>
            </a:r>
          </a:p>
          <a:p>
            <a:pPr algn="ctr"/>
            <a:r>
              <a:rPr lang="en-US" sz="1600" b="1" dirty="0" smtClean="0">
                <a:solidFill>
                  <a:schemeClr val="tx1">
                    <a:lumMod val="75000"/>
                    <a:lumOff val="25000"/>
                  </a:schemeClr>
                </a:solidFill>
                <a:latin typeface="Century Gothic" panose="020B0502020202020204" pitchFamily="34" charset="0"/>
              </a:rPr>
              <a:t>Ground</a:t>
            </a:r>
            <a:endParaRPr lang="en-US" sz="1600" b="1" dirty="0">
              <a:solidFill>
                <a:schemeClr val="tx1">
                  <a:lumMod val="75000"/>
                  <a:lumOff val="25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328D3287-F593-F140-8258-68198414F8F7}"/>
              </a:ext>
            </a:extLst>
          </p:cNvPr>
          <p:cNvSpPr txBox="1"/>
          <p:nvPr/>
        </p:nvSpPr>
        <p:spPr>
          <a:xfrm>
            <a:off x="2928901" y="4023804"/>
            <a:ext cx="867545" cy="307777"/>
          </a:xfrm>
          <a:prstGeom prst="rect">
            <a:avLst/>
          </a:prstGeom>
          <a:noFill/>
        </p:spPr>
        <p:txBody>
          <a:bodyPr wrap="none" rtlCol="0">
            <a:spAutoFit/>
          </a:bodyPr>
          <a:lstStyle/>
          <a:p>
            <a:r>
              <a:rPr lang="en-US" b="1" dirty="0">
                <a:solidFill>
                  <a:schemeClr val="tx1">
                    <a:lumMod val="75000"/>
                    <a:lumOff val="25000"/>
                  </a:schemeClr>
                </a:solidFill>
                <a:latin typeface="Century Gothic" panose="020B0502020202020204" pitchFamily="34" charset="0"/>
              </a:rPr>
              <a:t>Climate</a:t>
            </a:r>
          </a:p>
        </p:txBody>
      </p:sp>
      <p:sp>
        <p:nvSpPr>
          <p:cNvPr id="18" name="TextBox 17">
            <a:extLst>
              <a:ext uri="{FF2B5EF4-FFF2-40B4-BE49-F238E27FC236}">
                <a16:creationId xmlns:a16="http://schemas.microsoft.com/office/drawing/2014/main" id="{A4E2EF5A-A639-B544-9960-5FDC06A6A15C}"/>
              </a:ext>
            </a:extLst>
          </p:cNvPr>
          <p:cNvSpPr txBox="1"/>
          <p:nvPr/>
        </p:nvSpPr>
        <p:spPr>
          <a:xfrm>
            <a:off x="2878628" y="4336211"/>
            <a:ext cx="859531" cy="307777"/>
          </a:xfrm>
          <a:prstGeom prst="rect">
            <a:avLst/>
          </a:prstGeom>
          <a:noFill/>
        </p:spPr>
        <p:txBody>
          <a:bodyPr wrap="none" rtlCol="0">
            <a:spAutoFit/>
          </a:bodyPr>
          <a:lstStyle/>
          <a:p>
            <a:r>
              <a:rPr lang="en-US" b="1" dirty="0">
                <a:solidFill>
                  <a:schemeClr val="tx1">
                    <a:lumMod val="75000"/>
                    <a:lumOff val="25000"/>
                  </a:schemeClr>
                </a:solidFill>
                <a:latin typeface="Century Gothic" panose="020B0502020202020204" pitchFamily="34" charset="0"/>
              </a:rPr>
              <a:t>Anthro. </a:t>
            </a:r>
          </a:p>
        </p:txBody>
      </p:sp>
      <p:grpSp>
        <p:nvGrpSpPr>
          <p:cNvPr id="8" name="Group 7">
            <a:extLst>
              <a:ext uri="{FF2B5EF4-FFF2-40B4-BE49-F238E27FC236}">
                <a16:creationId xmlns:a16="http://schemas.microsoft.com/office/drawing/2014/main" id="{EAC21B0C-FF47-8A4E-A331-34B148988437}"/>
              </a:ext>
            </a:extLst>
          </p:cNvPr>
          <p:cNvGrpSpPr/>
          <p:nvPr/>
        </p:nvGrpSpPr>
        <p:grpSpPr>
          <a:xfrm>
            <a:off x="2641175" y="3695519"/>
            <a:ext cx="1828800" cy="682066"/>
            <a:chOff x="2641175" y="3695519"/>
            <a:chExt cx="1828800" cy="682066"/>
          </a:xfrm>
        </p:grpSpPr>
        <p:sp>
          <p:nvSpPr>
            <p:cNvPr id="7" name="Freeform 6">
              <a:extLst>
                <a:ext uri="{FF2B5EF4-FFF2-40B4-BE49-F238E27FC236}">
                  <a16:creationId xmlns:a16="http://schemas.microsoft.com/office/drawing/2014/main" id="{8F784743-B656-B643-ABCB-4E171B6BFA98}"/>
                </a:ext>
              </a:extLst>
            </p:cNvPr>
            <p:cNvSpPr/>
            <p:nvPr/>
          </p:nvSpPr>
          <p:spPr>
            <a:xfrm>
              <a:off x="2641175" y="3695519"/>
              <a:ext cx="1828800" cy="609600"/>
            </a:xfrm>
            <a:custGeom>
              <a:avLst/>
              <a:gdLst>
                <a:gd name="connsiteX0" fmla="*/ 0 w 1828800"/>
                <a:gd name="connsiteY0" fmla="*/ 609600 h 609600"/>
                <a:gd name="connsiteX1" fmla="*/ 440266 w 1828800"/>
                <a:gd name="connsiteY1" fmla="*/ 177800 h 609600"/>
                <a:gd name="connsiteX2" fmla="*/ 1219200 w 1828800"/>
                <a:gd name="connsiteY2" fmla="*/ 177800 h 609600"/>
                <a:gd name="connsiteX3" fmla="*/ 1388533 w 1828800"/>
                <a:gd name="connsiteY3" fmla="*/ 0 h 609600"/>
                <a:gd name="connsiteX4" fmla="*/ 1828800 w 1828800"/>
                <a:gd name="connsiteY4" fmla="*/ 0 h 609600"/>
                <a:gd name="connsiteX5" fmla="*/ 1210733 w 1828800"/>
                <a:gd name="connsiteY5" fmla="*/ 601133 h 609600"/>
                <a:gd name="connsiteX6" fmla="*/ 0 w 1828800"/>
                <a:gd name="connsiteY6"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609600">
                  <a:moveTo>
                    <a:pt x="0" y="609600"/>
                  </a:moveTo>
                  <a:lnTo>
                    <a:pt x="440266" y="177800"/>
                  </a:lnTo>
                  <a:lnTo>
                    <a:pt x="1219200" y="177800"/>
                  </a:lnTo>
                  <a:lnTo>
                    <a:pt x="1388533" y="0"/>
                  </a:lnTo>
                  <a:lnTo>
                    <a:pt x="1828800" y="0"/>
                  </a:lnTo>
                  <a:lnTo>
                    <a:pt x="1210733" y="601133"/>
                  </a:lnTo>
                  <a:lnTo>
                    <a:pt x="0" y="609600"/>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8" name="TextBox 27">
              <a:extLst>
                <a:ext uri="{FF2B5EF4-FFF2-40B4-BE49-F238E27FC236}">
                  <a16:creationId xmlns:a16="http://schemas.microsoft.com/office/drawing/2014/main" id="{3C2ABC67-A88B-2A46-8333-9C4A7419EC27}"/>
                </a:ext>
              </a:extLst>
            </p:cNvPr>
            <p:cNvSpPr txBox="1"/>
            <p:nvPr/>
          </p:nvSpPr>
          <p:spPr>
            <a:xfrm>
              <a:off x="2992124" y="3792810"/>
              <a:ext cx="965329" cy="584775"/>
            </a:xfrm>
            <a:prstGeom prst="rect">
              <a:avLst/>
            </a:prstGeom>
            <a:noFill/>
          </p:spPr>
          <p:txBody>
            <a:bodyPr wrap="none" rtlCol="0">
              <a:spAutoFit/>
            </a:bodyPr>
            <a:lstStyle/>
            <a:p>
              <a:r>
                <a:rPr lang="en-US" sz="1600" b="1" dirty="0">
                  <a:solidFill>
                    <a:schemeClr val="tx1">
                      <a:lumMod val="75000"/>
                      <a:lumOff val="25000"/>
                    </a:schemeClr>
                  </a:solidFill>
                  <a:latin typeface="Century Gothic" panose="020B0502020202020204" pitchFamily="34" charset="0"/>
                </a:rPr>
                <a:t>Future</a:t>
              </a:r>
            </a:p>
            <a:p>
              <a:r>
                <a:rPr lang="en-US" sz="1600" b="1" dirty="0">
                  <a:solidFill>
                    <a:schemeClr val="tx1">
                      <a:lumMod val="75000"/>
                      <a:lumOff val="25000"/>
                    </a:schemeClr>
                  </a:solidFill>
                  <a:latin typeface="Century Gothic" panose="020B0502020202020204" pitchFamily="34" charset="0"/>
                </a:rPr>
                <a:t>Climate</a:t>
              </a:r>
            </a:p>
          </p:txBody>
        </p:sp>
      </p:grpSp>
      <p:sp>
        <p:nvSpPr>
          <p:cNvPr id="30" name="Google Shape;252;p24">
            <a:extLst>
              <a:ext uri="{FF2B5EF4-FFF2-40B4-BE49-F238E27FC236}">
                <a16:creationId xmlns:a16="http://schemas.microsoft.com/office/drawing/2014/main" id="{F32DF2D7-745B-7544-BBED-89480F2F34B7}"/>
              </a:ext>
            </a:extLst>
          </p:cNvPr>
          <p:cNvSpPr txBox="1"/>
          <p:nvPr/>
        </p:nvSpPr>
        <p:spPr>
          <a:xfrm>
            <a:off x="9883065" y="1682925"/>
            <a:ext cx="2301170" cy="79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a:solidFill>
                  <a:schemeClr val="tx1">
                    <a:lumMod val="75000"/>
                    <a:lumOff val="25000"/>
                  </a:schemeClr>
                </a:solidFill>
                <a:latin typeface="Century Gothic"/>
                <a:ea typeface="Century Gothic"/>
                <a:cs typeface="Century Gothic"/>
                <a:sym typeface="Century Gothic"/>
              </a:rPr>
              <a:t>Forecasted Habitat Distribution</a:t>
            </a:r>
            <a:endParaRPr sz="1700" b="1" dirty="0">
              <a:solidFill>
                <a:schemeClr val="tx1">
                  <a:lumMod val="75000"/>
                  <a:lumOff val="25000"/>
                </a:schemeClr>
              </a:solidFill>
              <a:latin typeface="Century Gothic"/>
              <a:ea typeface="Century Gothic"/>
              <a:cs typeface="Century Gothic"/>
              <a:sym typeface="Century Gothic"/>
            </a:endParaRPr>
          </a:p>
        </p:txBody>
      </p:sp>
      <p:sp>
        <p:nvSpPr>
          <p:cNvPr id="3" name="Freeform 2">
            <a:extLst>
              <a:ext uri="{FF2B5EF4-FFF2-40B4-BE49-F238E27FC236}">
                <a16:creationId xmlns:a16="http://schemas.microsoft.com/office/drawing/2014/main" id="{FC948551-0C13-4844-85F8-C2C6A25C6D83}"/>
              </a:ext>
            </a:extLst>
          </p:cNvPr>
          <p:cNvSpPr/>
          <p:nvPr/>
        </p:nvSpPr>
        <p:spPr>
          <a:xfrm>
            <a:off x="2664178" y="4013200"/>
            <a:ext cx="1806222" cy="615244"/>
          </a:xfrm>
          <a:custGeom>
            <a:avLst/>
            <a:gdLst>
              <a:gd name="connsiteX0" fmla="*/ 310444 w 1806222"/>
              <a:gd name="connsiteY0" fmla="*/ 299156 h 615244"/>
              <a:gd name="connsiteX1" fmla="*/ 0 w 1806222"/>
              <a:gd name="connsiteY1" fmla="*/ 615244 h 615244"/>
              <a:gd name="connsiteX2" fmla="*/ 1219200 w 1806222"/>
              <a:gd name="connsiteY2" fmla="*/ 609600 h 615244"/>
              <a:gd name="connsiteX3" fmla="*/ 1806222 w 1806222"/>
              <a:gd name="connsiteY3" fmla="*/ 0 h 615244"/>
              <a:gd name="connsiteX4" fmla="*/ 1490133 w 1806222"/>
              <a:gd name="connsiteY4" fmla="*/ 5644 h 615244"/>
              <a:gd name="connsiteX5" fmla="*/ 1202266 w 1806222"/>
              <a:gd name="connsiteY5" fmla="*/ 282222 h 615244"/>
              <a:gd name="connsiteX6" fmla="*/ 310444 w 1806222"/>
              <a:gd name="connsiteY6" fmla="*/ 299156 h 61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222" h="615244">
                <a:moveTo>
                  <a:pt x="310444" y="299156"/>
                </a:moveTo>
                <a:lnTo>
                  <a:pt x="0" y="615244"/>
                </a:lnTo>
                <a:lnTo>
                  <a:pt x="1219200" y="609600"/>
                </a:lnTo>
                <a:lnTo>
                  <a:pt x="1806222" y="0"/>
                </a:lnTo>
                <a:lnTo>
                  <a:pt x="1490133" y="5644"/>
                </a:lnTo>
                <a:lnTo>
                  <a:pt x="1202266" y="282222"/>
                </a:lnTo>
                <a:lnTo>
                  <a:pt x="310444" y="299156"/>
                </a:lnTo>
                <a:close/>
              </a:path>
            </a:pathLst>
          </a:custGeom>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C2ABC67-A88B-2A46-8333-9C4A7419EC27}"/>
              </a:ext>
            </a:extLst>
          </p:cNvPr>
          <p:cNvSpPr txBox="1"/>
          <p:nvPr/>
        </p:nvSpPr>
        <p:spPr>
          <a:xfrm>
            <a:off x="3008355" y="4314355"/>
            <a:ext cx="835485" cy="338554"/>
          </a:xfrm>
          <a:prstGeom prst="rect">
            <a:avLst/>
          </a:prstGeom>
          <a:noFill/>
        </p:spPr>
        <p:txBody>
          <a:bodyPr wrap="none" rtlCol="0">
            <a:spAutoFit/>
          </a:bodyPr>
          <a:lstStyle/>
          <a:p>
            <a:r>
              <a:rPr lang="en-US" sz="1600" b="1" dirty="0" smtClean="0">
                <a:solidFill>
                  <a:schemeClr val="tx1">
                    <a:lumMod val="75000"/>
                    <a:lumOff val="25000"/>
                  </a:schemeClr>
                </a:solidFill>
                <a:latin typeface="Century Gothic" panose="020B0502020202020204" pitchFamily="34" charset="0"/>
              </a:rPr>
              <a:t>Enviro.</a:t>
            </a:r>
            <a:endParaRPr lang="en-US" sz="1600" b="1" dirty="0">
              <a:solidFill>
                <a:schemeClr val="tx1">
                  <a:lumMod val="75000"/>
                  <a:lumOff val="25000"/>
                </a:schemeClr>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2"/>
                                        </p:tgtEl>
                                        <p:attrNameLst>
                                          <p:attrName>style.visibility</p:attrName>
                                        </p:attrNameLst>
                                      </p:cBhvr>
                                      <p:to>
                                        <p:strVal val="hidden"/>
                                      </p:to>
                                    </p:set>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0-#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P spid="30" grpId="0"/>
      <p:bldP spid="3"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BF9B-09F9-C043-8BA3-15F64D412383}"/>
              </a:ext>
            </a:extLst>
          </p:cNvPr>
          <p:cNvSpPr>
            <a:spLocks noGrp="1"/>
          </p:cNvSpPr>
          <p:nvPr>
            <p:ph type="title"/>
          </p:nvPr>
        </p:nvSpPr>
        <p:spPr/>
        <p:txBody>
          <a:bodyPr/>
          <a:lstStyle/>
          <a:p>
            <a:r>
              <a:rPr lang="en-US" dirty="0"/>
              <a:t>Bare Ground Indices</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F3ACA3C1-A16A-4649-9B87-B556399A2A68}"/>
                  </a:ext>
                </a:extLst>
              </p:cNvPr>
              <p:cNvGraphicFramePr>
                <a:graphicFrameLocks noGrp="1"/>
              </p:cNvGraphicFramePr>
              <p:nvPr>
                <p:extLst>
                  <p:ext uri="{D42A27DB-BD31-4B8C-83A1-F6EECF244321}">
                    <p14:modId xmlns:p14="http://schemas.microsoft.com/office/powerpoint/2010/main" val="420008507"/>
                  </p:ext>
                </p:extLst>
              </p:nvPr>
            </p:nvGraphicFramePr>
            <p:xfrm>
              <a:off x="495300" y="1110343"/>
              <a:ext cx="11195957" cy="5270530"/>
            </p:xfrm>
            <a:graphic>
              <a:graphicData uri="http://schemas.openxmlformats.org/drawingml/2006/table">
                <a:tbl>
                  <a:tblPr/>
                  <a:tblGrid>
                    <a:gridCol w="3173317">
                      <a:extLst>
                        <a:ext uri="{9D8B030D-6E8A-4147-A177-3AD203B41FA5}">
                          <a16:colId xmlns:a16="http://schemas.microsoft.com/office/drawing/2014/main" val="988536461"/>
                        </a:ext>
                      </a:extLst>
                    </a:gridCol>
                    <a:gridCol w="5475383">
                      <a:extLst>
                        <a:ext uri="{9D8B030D-6E8A-4147-A177-3AD203B41FA5}">
                          <a16:colId xmlns:a16="http://schemas.microsoft.com/office/drawing/2014/main" val="4168991930"/>
                        </a:ext>
                      </a:extLst>
                    </a:gridCol>
                    <a:gridCol w="2547257">
                      <a:extLst>
                        <a:ext uri="{9D8B030D-6E8A-4147-A177-3AD203B41FA5}">
                          <a16:colId xmlns:a16="http://schemas.microsoft.com/office/drawing/2014/main" val="3145479544"/>
                        </a:ext>
                      </a:extLst>
                    </a:gridCol>
                  </a:tblGrid>
                  <a:tr h="486317">
                    <a:tc>
                      <a:txBody>
                        <a:bodyPr/>
                        <a:lstStyle/>
                        <a:p>
                          <a:pPr rtl="0" fontAlgn="t">
                            <a:spcBef>
                              <a:spcPts val="0"/>
                            </a:spcBef>
                            <a:spcAft>
                              <a:spcPts val="0"/>
                            </a:spcAft>
                          </a:pPr>
                          <a:r>
                            <a:rPr lang="en-US" sz="2000" b="1" i="0" u="none" strike="noStrike" dirty="0">
                              <a:ln>
                                <a:noFill/>
                              </a:ln>
                              <a:solidFill>
                                <a:schemeClr val="tx1">
                                  <a:lumMod val="75000"/>
                                  <a:lumOff val="25000"/>
                                </a:schemeClr>
                              </a:solidFill>
                              <a:effectLst/>
                              <a:latin typeface="Century Gothic" panose="020B0502020202020204" pitchFamily="34" charset="0"/>
                            </a:rPr>
                            <a:t>Name</a:t>
                          </a:r>
                          <a:endParaRPr lang="en-US" sz="20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r>
                            <a:rPr lang="en-US" sz="2000" b="1" i="0" u="none" strike="noStrike" dirty="0">
                              <a:ln>
                                <a:noFill/>
                              </a:ln>
                              <a:solidFill>
                                <a:schemeClr val="tx1">
                                  <a:lumMod val="75000"/>
                                  <a:lumOff val="25000"/>
                                </a:schemeClr>
                              </a:solidFill>
                              <a:effectLst/>
                              <a:latin typeface="Century Gothic" panose="020B0502020202020204" pitchFamily="34" charset="0"/>
                            </a:rPr>
                            <a:t>Formula</a:t>
                          </a:r>
                          <a:endParaRPr lang="en-US" sz="20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spcBef>
                              <a:spcPts val="0"/>
                            </a:spcBef>
                            <a:spcAft>
                              <a:spcPts val="0"/>
                            </a:spcAft>
                          </a:pPr>
                          <a:r>
                            <a:rPr lang="en-US" sz="2000" b="1" i="0" u="none" strike="noStrike" dirty="0">
                              <a:ln>
                                <a:noFill/>
                              </a:ln>
                              <a:solidFill>
                                <a:schemeClr val="tx1">
                                  <a:lumMod val="75000"/>
                                  <a:lumOff val="25000"/>
                                </a:schemeClr>
                              </a:solidFill>
                              <a:effectLst/>
                              <a:latin typeface="Century Gothic" panose="020B0502020202020204" pitchFamily="34" charset="0"/>
                            </a:rPr>
                            <a:t>Scale</a:t>
                          </a:r>
                          <a:endParaRPr lang="en-US" sz="20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2555715"/>
                      </a:ext>
                    </a:extLst>
                  </a:tr>
                  <a:tr h="928088">
                    <a:tc>
                      <a:txBody>
                        <a:bodyPr/>
                        <a:lstStyle/>
                        <a:p>
                          <a:pPr rtl="0" fontAlgn="t">
                            <a:spcBef>
                              <a:spcPts val="0"/>
                            </a:spcBef>
                            <a:spcAft>
                              <a:spcPts val="0"/>
                            </a:spcAft>
                          </a:pPr>
                          <a:r>
                            <a:rPr lang="en-US" sz="1800" b="1" i="0" u="none" strike="noStrike" dirty="0" err="1">
                              <a:ln>
                                <a:noFill/>
                              </a:ln>
                              <a:solidFill>
                                <a:schemeClr val="tx1">
                                  <a:lumMod val="75000"/>
                                  <a:lumOff val="25000"/>
                                </a:schemeClr>
                              </a:solidFill>
                              <a:effectLst/>
                              <a:latin typeface="Century Gothic" panose="020B0502020202020204" pitchFamily="34" charset="0"/>
                            </a:rPr>
                            <a:t>NDBaI</a:t>
                          </a:r>
                          <a:r>
                            <a:rPr lang="en-US" sz="1800" b="1" i="0" u="none" strike="noStrike" dirty="0">
                              <a:ln>
                                <a:noFill/>
                              </a:ln>
                              <a:solidFill>
                                <a:schemeClr val="tx1">
                                  <a:lumMod val="75000"/>
                                  <a:lumOff val="25000"/>
                                </a:schemeClr>
                              </a:solidFill>
                              <a:effectLst/>
                              <a:latin typeface="Century Gothic" panose="020B0502020202020204" pitchFamily="34" charset="0"/>
                            </a:rPr>
                            <a:t>: </a:t>
                          </a:r>
                          <a:r>
                            <a:rPr lang="en-US" sz="1800" b="0" i="0" u="none" strike="noStrike" dirty="0">
                              <a:ln>
                                <a:noFill/>
                              </a:ln>
                              <a:solidFill>
                                <a:schemeClr val="tx1">
                                  <a:lumMod val="75000"/>
                                  <a:lumOff val="25000"/>
                                </a:schemeClr>
                              </a:solidFill>
                              <a:effectLst/>
                              <a:latin typeface="Century Gothic" panose="020B0502020202020204" pitchFamily="34" charset="0"/>
                            </a:rPr>
                            <a:t>Normalized Difference Bareness Index</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
                              </m:oMathParaPr>
                              <m:oMath xmlns:m="http://schemas.openxmlformats.org/officeDocument/2006/math">
                                <m:f>
                                  <m:fPr>
                                    <m:ctrlPr>
                                      <a:rPr lang="en-US" sz="1800" i="1" smtClean="0">
                                        <a:ln>
                                          <a:noFill/>
                                        </a:ln>
                                        <a:solidFill>
                                          <a:schemeClr val="tx1">
                                            <a:lumMod val="75000"/>
                                            <a:lumOff val="25000"/>
                                          </a:schemeClr>
                                        </a:solidFill>
                                        <a:latin typeface="Cambria Math" panose="02040503050406030204" pitchFamily="18" charset="0"/>
                                      </a:rPr>
                                    </m:ctrlPr>
                                  </m:fPr>
                                  <m:num>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𝑆𝑊𝐼𝑅</m:t>
                                    </m:r>
                                    <m:r>
                                      <a:rPr lang="en-US" sz="1800" b="0" i="1" smtClean="0">
                                        <a:ln>
                                          <a:noFill/>
                                        </a:ln>
                                        <a:solidFill>
                                          <a:schemeClr val="tx1">
                                            <a:lumMod val="75000"/>
                                            <a:lumOff val="25000"/>
                                          </a:schemeClr>
                                        </a:solidFill>
                                        <a:latin typeface="Cambria Math" panose="02040503050406030204" pitchFamily="18" charset="0"/>
                                      </a:rPr>
                                      <m:t>1 − </m:t>
                                    </m:r>
                                    <m:r>
                                      <a:rPr lang="en-US" sz="1800" b="0" i="1" smtClean="0">
                                        <a:ln>
                                          <a:noFill/>
                                        </a:ln>
                                        <a:solidFill>
                                          <a:schemeClr val="tx1">
                                            <a:lumMod val="75000"/>
                                            <a:lumOff val="25000"/>
                                          </a:schemeClr>
                                        </a:solidFill>
                                        <a:latin typeface="Cambria Math" panose="02040503050406030204" pitchFamily="18" charset="0"/>
                                      </a:rPr>
                                      <m:t>𝑇𝐼𝑅</m:t>
                                    </m:r>
                                    <m:r>
                                      <a:rPr lang="en-US" sz="1800" b="0" i="1" smtClean="0">
                                        <a:ln>
                                          <a:noFill/>
                                        </a:ln>
                                        <a:solidFill>
                                          <a:schemeClr val="tx1">
                                            <a:lumMod val="75000"/>
                                            <a:lumOff val="25000"/>
                                          </a:schemeClr>
                                        </a:solidFill>
                                        <a:latin typeface="Cambria Math" panose="02040503050406030204" pitchFamily="18" charset="0"/>
                                      </a:rPr>
                                      <m:t>)</m:t>
                                    </m:r>
                                  </m:num>
                                  <m:den>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𝑆𝑊𝐼𝑅</m:t>
                                    </m:r>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𝑇𝐼𝑅</m:t>
                                    </m:r>
                                    <m:r>
                                      <a:rPr lang="en-US" sz="1800" b="0" i="1" smtClean="0">
                                        <a:ln>
                                          <a:noFill/>
                                        </a:ln>
                                        <a:solidFill>
                                          <a:schemeClr val="tx1">
                                            <a:lumMod val="75000"/>
                                            <a:lumOff val="25000"/>
                                          </a:schemeClr>
                                        </a:solidFill>
                                        <a:latin typeface="Cambria Math" panose="02040503050406030204" pitchFamily="18" charset="0"/>
                                      </a:rPr>
                                      <m:t>)</m:t>
                                    </m:r>
                                  </m:den>
                                </m:f>
                                <m:r>
                                  <a:rPr lang="en-US" sz="1800" b="0" i="1" smtClean="0">
                                    <a:ln>
                                      <a:noFill/>
                                    </a:ln>
                                    <a:solidFill>
                                      <a:schemeClr val="tx1">
                                        <a:lumMod val="75000"/>
                                        <a:lumOff val="25000"/>
                                      </a:schemeClr>
                                    </a:solidFill>
                                    <a:latin typeface="Cambria Math" panose="02040503050406030204" pitchFamily="18" charset="0"/>
                                  </a:rPr>
                                  <m:t> </m:t>
                                </m:r>
                              </m:oMath>
                            </m:oMathPara>
                          </a14:m>
                          <a:endParaRPr lang="en-US" sz="1800" dirty="0">
                            <a:ln>
                              <a:noFill/>
                            </a:ln>
                            <a:solidFill>
                              <a:schemeClr val="tx1">
                                <a:lumMod val="75000"/>
                                <a:lumOff val="25000"/>
                              </a:schemeClr>
                            </a:solidFill>
                            <a:effectLst/>
                            <a:latin typeface="Century Gothic" panose="020B0502020202020204" pitchFamily="34" charset="0"/>
                          </a:endParaRPr>
                        </a:p>
                        <a:p>
                          <a:pPr rtl="0" fontAlgn="t">
                            <a:spcBef>
                              <a:spcPts val="0"/>
                            </a:spcBef>
                            <a:spcAft>
                              <a:spcPts val="0"/>
                            </a:spcAft>
                          </a:pP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spcBef>
                              <a:spcPts val="0"/>
                            </a:spcBef>
                            <a:spcAft>
                              <a:spcPts val="0"/>
                            </a:spcAft>
                          </a:pPr>
                          <a:r>
                            <a:rPr lang="en-US" sz="1800" b="0" i="0" u="none" strike="noStrike" dirty="0">
                              <a:ln>
                                <a:noFill/>
                              </a:ln>
                              <a:solidFill>
                                <a:schemeClr val="tx1">
                                  <a:lumMod val="75000"/>
                                  <a:lumOff val="25000"/>
                                </a:schemeClr>
                              </a:solidFill>
                              <a:effectLst/>
                              <a:latin typeface="Century Gothic" panose="020B0502020202020204" pitchFamily="34" charset="0"/>
                            </a:rPr>
                            <a:t>-1 to </a:t>
                          </a:r>
                          <a:r>
                            <a:rPr lang="en-US" sz="1800" b="0" i="0" u="none" strike="noStrike" dirty="0" smtClean="0">
                              <a:ln>
                                <a:noFill/>
                              </a:ln>
                              <a:solidFill>
                                <a:schemeClr val="tx1">
                                  <a:lumMod val="75000"/>
                                  <a:lumOff val="25000"/>
                                </a:schemeClr>
                              </a:solidFill>
                              <a:effectLst/>
                              <a:latin typeface="Century Gothic" panose="020B0502020202020204" pitchFamily="34" charset="0"/>
                            </a:rPr>
                            <a:t>1</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107365"/>
                      </a:ext>
                    </a:extLst>
                  </a:tr>
                  <a:tr h="928088">
                    <a:tc>
                      <a:txBody>
                        <a:bodyPr/>
                        <a:lstStyle/>
                        <a:p>
                          <a:pPr rtl="0" fontAlgn="t">
                            <a:spcBef>
                              <a:spcPts val="0"/>
                            </a:spcBef>
                            <a:spcAft>
                              <a:spcPts val="0"/>
                            </a:spcAft>
                          </a:pPr>
                          <a:r>
                            <a:rPr lang="en-US" sz="1800" b="1" i="0" u="none" strike="noStrike" dirty="0">
                              <a:ln>
                                <a:noFill/>
                              </a:ln>
                              <a:solidFill>
                                <a:schemeClr val="tx1">
                                  <a:lumMod val="75000"/>
                                  <a:lumOff val="25000"/>
                                </a:schemeClr>
                              </a:solidFill>
                              <a:effectLst/>
                              <a:latin typeface="Century Gothic" panose="020B0502020202020204" pitchFamily="34" charset="0"/>
                            </a:rPr>
                            <a:t>NBLI</a:t>
                          </a:r>
                          <a:r>
                            <a:rPr lang="en-US" sz="1800" b="0" i="0" u="none" strike="noStrike" dirty="0">
                              <a:ln>
                                <a:noFill/>
                              </a:ln>
                              <a:solidFill>
                                <a:schemeClr val="tx1">
                                  <a:lumMod val="75000"/>
                                  <a:lumOff val="25000"/>
                                </a:schemeClr>
                              </a:solidFill>
                              <a:effectLst/>
                              <a:latin typeface="Century Gothic" panose="020B0502020202020204" pitchFamily="34" charset="0"/>
                            </a:rPr>
                            <a:t>: Normalized Difference Bare Land Index</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spcBef>
                              <a:spcPts val="0"/>
                            </a:spcBef>
                            <a:spcAft>
                              <a:spcPts val="0"/>
                            </a:spcAft>
                          </a:pPr>
                          <a14:m>
                            <m:oMathPara xmlns:m="http://schemas.openxmlformats.org/officeDocument/2006/math">
                              <m:oMathParaPr>
                                <m:jc m:val="center"/>
                              </m:oMathParaPr>
                              <m:oMath xmlns:m="http://schemas.openxmlformats.org/officeDocument/2006/math">
                                <m:f>
                                  <m:fPr>
                                    <m:ctrlPr>
                                      <a:rPr lang="en-US" sz="1800" i="1" smtClean="0">
                                        <a:ln>
                                          <a:noFill/>
                                        </a:ln>
                                        <a:solidFill>
                                          <a:schemeClr val="tx1">
                                            <a:lumMod val="75000"/>
                                            <a:lumOff val="25000"/>
                                          </a:schemeClr>
                                        </a:solidFill>
                                        <a:latin typeface="Cambria Math" panose="02040503050406030204" pitchFamily="18" charset="0"/>
                                      </a:rPr>
                                    </m:ctrlPr>
                                  </m:fPr>
                                  <m:num>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𝑅𝑒𝑑</m:t>
                                    </m:r>
                                    <m:r>
                                      <a:rPr lang="en-US" sz="1800" b="0" i="1" smtClean="0">
                                        <a:ln>
                                          <a:noFill/>
                                        </a:ln>
                                        <a:solidFill>
                                          <a:schemeClr val="tx1">
                                            <a:lumMod val="75000"/>
                                            <a:lumOff val="25000"/>
                                          </a:schemeClr>
                                        </a:solidFill>
                                        <a:latin typeface="Cambria Math" panose="02040503050406030204" pitchFamily="18" charset="0"/>
                                      </a:rPr>
                                      <m:t> − </m:t>
                                    </m:r>
                                    <m:r>
                                      <a:rPr lang="en-US" sz="1800" b="0" i="1" smtClean="0">
                                        <a:ln>
                                          <a:noFill/>
                                        </a:ln>
                                        <a:solidFill>
                                          <a:schemeClr val="tx1">
                                            <a:lumMod val="75000"/>
                                            <a:lumOff val="25000"/>
                                          </a:schemeClr>
                                        </a:solidFill>
                                        <a:latin typeface="Cambria Math" panose="02040503050406030204" pitchFamily="18" charset="0"/>
                                      </a:rPr>
                                      <m:t>𝑇𝐼𝑅</m:t>
                                    </m:r>
                                    <m:r>
                                      <a:rPr lang="en-US" sz="1800" b="0" i="1" smtClean="0">
                                        <a:ln>
                                          <a:noFill/>
                                        </a:ln>
                                        <a:solidFill>
                                          <a:schemeClr val="tx1">
                                            <a:lumMod val="75000"/>
                                            <a:lumOff val="25000"/>
                                          </a:schemeClr>
                                        </a:solidFill>
                                        <a:latin typeface="Cambria Math" panose="02040503050406030204" pitchFamily="18" charset="0"/>
                                      </a:rPr>
                                      <m:t>)</m:t>
                                    </m:r>
                                  </m:num>
                                  <m:den>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𝑅𝑒𝑑</m:t>
                                    </m:r>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𝑇𝐼𝑅</m:t>
                                    </m:r>
                                    <m:r>
                                      <a:rPr lang="en-US" sz="1800" b="0" i="1" smtClean="0">
                                        <a:ln>
                                          <a:noFill/>
                                        </a:ln>
                                        <a:solidFill>
                                          <a:schemeClr val="tx1">
                                            <a:lumMod val="75000"/>
                                            <a:lumOff val="25000"/>
                                          </a:schemeClr>
                                        </a:solidFill>
                                        <a:latin typeface="Cambria Math" panose="02040503050406030204" pitchFamily="18" charset="0"/>
                                      </a:rPr>
                                      <m:t>)</m:t>
                                    </m:r>
                                  </m:den>
                                </m:f>
                                <m:r>
                                  <a:rPr lang="en-US" sz="1800" b="0" i="1" smtClean="0">
                                    <a:ln>
                                      <a:noFill/>
                                    </a:ln>
                                    <a:solidFill>
                                      <a:schemeClr val="tx1">
                                        <a:lumMod val="75000"/>
                                        <a:lumOff val="25000"/>
                                      </a:schemeClr>
                                    </a:solidFill>
                                    <a:latin typeface="Cambria Math" panose="02040503050406030204" pitchFamily="18" charset="0"/>
                                  </a:rPr>
                                  <m:t> </m:t>
                                </m:r>
                              </m:oMath>
                            </m:oMathPara>
                          </a14:m>
                          <a:endParaRPr lang="en-US" sz="1800" dirty="0">
                            <a:ln>
                              <a:noFill/>
                            </a:ln>
                            <a:solidFill>
                              <a:schemeClr val="tx1">
                                <a:lumMod val="75000"/>
                                <a:lumOff val="25000"/>
                              </a:schemeClr>
                            </a:solidFill>
                            <a:effectLst/>
                            <a:latin typeface="Century Gothic" panose="020B0502020202020204" pitchFamily="34" charset="0"/>
                          </a:endParaRPr>
                        </a:p>
                        <a:p>
                          <a:pPr fontAlgn="t"/>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spcBef>
                              <a:spcPts val="0"/>
                            </a:spcBef>
                            <a:spcAft>
                              <a:spcPts val="0"/>
                            </a:spcAft>
                          </a:pPr>
                          <a:r>
                            <a:rPr lang="en-US" sz="1800" b="0" i="0" u="none" strike="noStrike" dirty="0">
                              <a:ln>
                                <a:noFill/>
                              </a:ln>
                              <a:solidFill>
                                <a:schemeClr val="tx1">
                                  <a:lumMod val="75000"/>
                                  <a:lumOff val="25000"/>
                                </a:schemeClr>
                              </a:solidFill>
                              <a:effectLst/>
                              <a:latin typeface="Century Gothic" panose="020B0502020202020204" pitchFamily="34" charset="0"/>
                            </a:rPr>
                            <a:t>-1 to </a:t>
                          </a:r>
                          <a:r>
                            <a:rPr lang="en-US" sz="1800" b="0" i="0" u="none" strike="noStrike" dirty="0" smtClean="0">
                              <a:ln>
                                <a:noFill/>
                              </a:ln>
                              <a:solidFill>
                                <a:schemeClr val="tx1">
                                  <a:lumMod val="75000"/>
                                  <a:lumOff val="25000"/>
                                </a:schemeClr>
                              </a:solidFill>
                              <a:effectLst/>
                              <a:latin typeface="Century Gothic" panose="020B0502020202020204" pitchFamily="34" charset="0"/>
                            </a:rPr>
                            <a:t>1</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8431981"/>
                      </a:ext>
                    </a:extLst>
                  </a:tr>
                  <a:tr h="928088">
                    <a:tc>
                      <a:txBody>
                        <a:bodyPr/>
                        <a:lstStyle/>
                        <a:p>
                          <a:pPr rtl="0" fontAlgn="t">
                            <a:spcBef>
                              <a:spcPts val="0"/>
                            </a:spcBef>
                            <a:spcAft>
                              <a:spcPts val="0"/>
                            </a:spcAft>
                          </a:pPr>
                          <a:r>
                            <a:rPr lang="en-US" sz="1800" b="1" i="0" u="none" strike="noStrike" dirty="0">
                              <a:ln>
                                <a:noFill/>
                              </a:ln>
                              <a:solidFill>
                                <a:schemeClr val="tx1">
                                  <a:lumMod val="75000"/>
                                  <a:lumOff val="25000"/>
                                </a:schemeClr>
                              </a:solidFill>
                              <a:effectLst/>
                              <a:latin typeface="Century Gothic" panose="020B0502020202020204" pitchFamily="34" charset="0"/>
                            </a:rPr>
                            <a:t>BSI: </a:t>
                          </a:r>
                          <a:r>
                            <a:rPr lang="en-US" sz="1800" b="0" i="0" u="none" strike="noStrike" dirty="0">
                              <a:ln>
                                <a:noFill/>
                              </a:ln>
                              <a:solidFill>
                                <a:schemeClr val="tx1">
                                  <a:lumMod val="75000"/>
                                  <a:lumOff val="25000"/>
                                </a:schemeClr>
                              </a:solidFill>
                              <a:effectLst/>
                              <a:latin typeface="Century Gothic" panose="020B0502020202020204" pitchFamily="34" charset="0"/>
                            </a:rPr>
                            <a:t>Bare Soil Index </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
                              </m:oMathParaPr>
                              <m:oMath xmlns:m="http://schemas.openxmlformats.org/officeDocument/2006/math">
                                <m:f>
                                  <m:fPr>
                                    <m:ctrlPr>
                                      <a:rPr lang="en-US" sz="1800" i="1" smtClean="0">
                                        <a:ln>
                                          <a:noFill/>
                                        </a:ln>
                                        <a:solidFill>
                                          <a:schemeClr val="tx1">
                                            <a:lumMod val="75000"/>
                                            <a:lumOff val="25000"/>
                                          </a:schemeClr>
                                        </a:solidFill>
                                        <a:latin typeface="Cambria Math" panose="02040503050406030204" pitchFamily="18" charset="0"/>
                                      </a:rPr>
                                    </m:ctrlPr>
                                  </m:fPr>
                                  <m:num>
                                    <m:d>
                                      <m:dPr>
                                        <m:ctrlPr>
                                          <a:rPr lang="en-US" sz="1800" b="0" i="1" smtClean="0">
                                            <a:ln>
                                              <a:noFill/>
                                            </a:ln>
                                            <a:solidFill>
                                              <a:schemeClr val="tx1">
                                                <a:lumMod val="75000"/>
                                                <a:lumOff val="25000"/>
                                              </a:schemeClr>
                                            </a:solidFill>
                                            <a:latin typeface="Cambria Math" panose="02040503050406030204" pitchFamily="18" charset="0"/>
                                          </a:rPr>
                                        </m:ctrlPr>
                                      </m:dPr>
                                      <m:e>
                                        <m:r>
                                          <a:rPr lang="en-US" sz="1800" b="0" i="1" smtClean="0">
                                            <a:ln>
                                              <a:noFill/>
                                            </a:ln>
                                            <a:solidFill>
                                              <a:schemeClr val="tx1">
                                                <a:lumMod val="75000"/>
                                                <a:lumOff val="25000"/>
                                              </a:schemeClr>
                                            </a:solidFill>
                                            <a:latin typeface="Cambria Math" panose="02040503050406030204" pitchFamily="18" charset="0"/>
                                          </a:rPr>
                                          <m:t>𝑅𝑒𝑑</m:t>
                                        </m:r>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𝐺𝑟𝑒𝑒𝑛</m:t>
                                        </m:r>
                                      </m:e>
                                    </m:d>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𝑅𝑒𝑑</m:t>
                                    </m:r>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𝐵𝑙𝑢𝑒</m:t>
                                    </m:r>
                                    <m:r>
                                      <a:rPr lang="en-US" sz="1800" b="0" i="1" smtClean="0">
                                        <a:ln>
                                          <a:noFill/>
                                        </a:ln>
                                        <a:solidFill>
                                          <a:schemeClr val="tx1">
                                            <a:lumMod val="75000"/>
                                            <a:lumOff val="25000"/>
                                          </a:schemeClr>
                                        </a:solidFill>
                                        <a:latin typeface="Cambria Math" panose="02040503050406030204" pitchFamily="18" charset="0"/>
                                      </a:rPr>
                                      <m:t>)</m:t>
                                    </m:r>
                                  </m:num>
                                  <m:den>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𝑁𝐼𝑅</m:t>
                                    </m:r>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𝐺𝑟𝑒𝑒𝑛</m:t>
                                    </m:r>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𝑅𝑒𝑑</m:t>
                                    </m:r>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𝐵𝑙𝑢𝑒</m:t>
                                    </m:r>
                                    <m:r>
                                      <a:rPr lang="en-US" sz="1800" b="0" i="1" smtClean="0">
                                        <a:ln>
                                          <a:noFill/>
                                        </a:ln>
                                        <a:solidFill>
                                          <a:schemeClr val="tx1">
                                            <a:lumMod val="75000"/>
                                            <a:lumOff val="25000"/>
                                          </a:schemeClr>
                                        </a:solidFill>
                                        <a:latin typeface="Cambria Math" panose="02040503050406030204" pitchFamily="18" charset="0"/>
                                      </a:rPr>
                                      <m:t>)</m:t>
                                    </m:r>
                                  </m:den>
                                </m:f>
                                <m:r>
                                  <a:rPr lang="en-US" sz="1800" b="0" i="1" smtClean="0">
                                    <a:ln>
                                      <a:noFill/>
                                    </a:ln>
                                    <a:solidFill>
                                      <a:schemeClr val="tx1">
                                        <a:lumMod val="75000"/>
                                        <a:lumOff val="25000"/>
                                      </a:schemeClr>
                                    </a:solidFill>
                                    <a:latin typeface="Cambria Math" panose="02040503050406030204" pitchFamily="18" charset="0"/>
                                  </a:rPr>
                                  <m:t> ∗100+100</m:t>
                                </m:r>
                              </m:oMath>
                            </m:oMathPara>
                          </a14:m>
                          <a:endParaRPr lang="en-US" sz="1800" dirty="0">
                            <a:ln>
                              <a:noFill/>
                            </a:ln>
                            <a:solidFill>
                              <a:schemeClr val="tx1">
                                <a:lumMod val="75000"/>
                                <a:lumOff val="25000"/>
                              </a:schemeClr>
                            </a:solidFill>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spcBef>
                              <a:spcPts val="0"/>
                            </a:spcBef>
                            <a:spcAft>
                              <a:spcPts val="0"/>
                            </a:spcAft>
                          </a:pPr>
                          <a:r>
                            <a:rPr lang="en-US" sz="1800" b="0" i="0" u="none" strike="noStrike" dirty="0">
                              <a:ln>
                                <a:noFill/>
                              </a:ln>
                              <a:solidFill>
                                <a:schemeClr val="tx1">
                                  <a:lumMod val="75000"/>
                                  <a:lumOff val="25000"/>
                                </a:schemeClr>
                              </a:solidFill>
                              <a:effectLst/>
                              <a:latin typeface="Century Gothic" panose="020B0502020202020204" pitchFamily="34" charset="0"/>
                            </a:rPr>
                            <a:t>0 to 500</a:t>
                          </a:r>
                          <a:endParaRPr lang="en-US" sz="1800" dirty="0">
                            <a:ln>
                              <a:noFill/>
                            </a:ln>
                            <a:solidFill>
                              <a:schemeClr val="tx1">
                                <a:lumMod val="75000"/>
                                <a:lumOff val="25000"/>
                              </a:schemeClr>
                            </a:solidFill>
                            <a:effectLst/>
                            <a:latin typeface="Century Gothic" panose="020B0502020202020204" pitchFamily="34" charset="0"/>
                          </a:endParaRPr>
                        </a:p>
                        <a:p>
                          <a:pPr fontAlgn="t"/>
                          <a:r>
                            <a:rPr lang="en-US" sz="1800" dirty="0">
                              <a:ln>
                                <a:noFill/>
                              </a:ln>
                              <a:solidFill>
                                <a:schemeClr val="tx1">
                                  <a:lumMod val="75000"/>
                                  <a:lumOff val="25000"/>
                                </a:schemeClr>
                              </a:solidFill>
                              <a:effectLst/>
                              <a:latin typeface="Century Gothic" panose="020B0502020202020204" pitchFamily="34" charset="0"/>
                            </a:rPr>
                            <a:t/>
                          </a:r>
                          <a:br>
                            <a:rPr lang="en-US" sz="1800" dirty="0">
                              <a:ln>
                                <a:noFill/>
                              </a:ln>
                              <a:solidFill>
                                <a:schemeClr val="tx1">
                                  <a:lumMod val="75000"/>
                                  <a:lumOff val="25000"/>
                                </a:schemeClr>
                              </a:solidFill>
                              <a:effectLst/>
                              <a:latin typeface="Century Gothic" panose="020B0502020202020204" pitchFamily="34" charset="0"/>
                            </a:rPr>
                          </a:b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6256592"/>
                      </a:ext>
                    </a:extLst>
                  </a:tr>
                  <a:tr h="861023">
                    <a:tc>
                      <a:txBody>
                        <a:bodyPr/>
                        <a:lstStyle/>
                        <a:p>
                          <a:pPr rtl="0" fontAlgn="t">
                            <a:spcBef>
                              <a:spcPts val="0"/>
                            </a:spcBef>
                            <a:spcAft>
                              <a:spcPts val="0"/>
                            </a:spcAft>
                          </a:pPr>
                          <a:r>
                            <a:rPr lang="en-US" sz="1800" b="1" i="0" u="none" strike="noStrike" dirty="0">
                              <a:ln>
                                <a:noFill/>
                              </a:ln>
                              <a:solidFill>
                                <a:schemeClr val="tx1">
                                  <a:lumMod val="75000"/>
                                  <a:lumOff val="25000"/>
                                </a:schemeClr>
                              </a:solidFill>
                              <a:effectLst/>
                              <a:latin typeface="Century Gothic" panose="020B0502020202020204" pitchFamily="34" charset="0"/>
                            </a:rPr>
                            <a:t>SAVI: </a:t>
                          </a:r>
                          <a:r>
                            <a:rPr lang="en-US" sz="1800" b="0" i="0" u="none" strike="noStrike" dirty="0">
                              <a:ln>
                                <a:noFill/>
                              </a:ln>
                              <a:solidFill>
                                <a:schemeClr val="tx1">
                                  <a:lumMod val="75000"/>
                                  <a:lumOff val="25000"/>
                                </a:schemeClr>
                              </a:solidFill>
                              <a:effectLst/>
                              <a:latin typeface="Century Gothic" panose="020B0502020202020204" pitchFamily="34" charset="0"/>
                            </a:rPr>
                            <a:t>Soil Adjusted Vegetation Index</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
                              </m:oMathParaPr>
                              <m:oMath xmlns:m="http://schemas.openxmlformats.org/officeDocument/2006/math">
                                <m:f>
                                  <m:fPr>
                                    <m:ctrlPr>
                                      <a:rPr lang="en-US" sz="1800" i="1" smtClean="0">
                                        <a:ln>
                                          <a:noFill/>
                                        </a:ln>
                                        <a:solidFill>
                                          <a:schemeClr val="tx1">
                                            <a:lumMod val="75000"/>
                                            <a:lumOff val="25000"/>
                                          </a:schemeClr>
                                        </a:solidFill>
                                        <a:latin typeface="Cambria Math" panose="02040503050406030204" pitchFamily="18" charset="0"/>
                                      </a:rPr>
                                    </m:ctrlPr>
                                  </m:fPr>
                                  <m:num>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𝐼𝑅</m:t>
                                    </m:r>
                                    <m:r>
                                      <a:rPr lang="en-US" sz="1800" b="0" i="1" smtClean="0">
                                        <a:ln>
                                          <a:noFill/>
                                        </a:ln>
                                        <a:solidFill>
                                          <a:schemeClr val="tx1">
                                            <a:lumMod val="75000"/>
                                            <a:lumOff val="25000"/>
                                          </a:schemeClr>
                                        </a:solidFill>
                                        <a:latin typeface="Cambria Math" panose="02040503050406030204" pitchFamily="18" charset="0"/>
                                      </a:rPr>
                                      <m:t> −</m:t>
                                    </m:r>
                                    <m:r>
                                      <a:rPr lang="en-US" sz="1800" b="0" i="1" smtClean="0">
                                        <a:ln>
                                          <a:noFill/>
                                        </a:ln>
                                        <a:solidFill>
                                          <a:schemeClr val="tx1">
                                            <a:lumMod val="75000"/>
                                            <a:lumOff val="25000"/>
                                          </a:schemeClr>
                                        </a:solidFill>
                                        <a:latin typeface="Cambria Math" panose="02040503050406030204" pitchFamily="18" charset="0"/>
                                      </a:rPr>
                                      <m:t>𝑅𝑒𝑑</m:t>
                                    </m:r>
                                    <m:r>
                                      <a:rPr lang="en-US" sz="1800" b="0" i="1" smtClean="0">
                                        <a:ln>
                                          <a:noFill/>
                                        </a:ln>
                                        <a:solidFill>
                                          <a:schemeClr val="tx1">
                                            <a:lumMod val="75000"/>
                                            <a:lumOff val="25000"/>
                                          </a:schemeClr>
                                        </a:solidFill>
                                        <a:latin typeface="Cambria Math" panose="02040503050406030204" pitchFamily="18" charset="0"/>
                                      </a:rPr>
                                      <m:t>)</m:t>
                                    </m:r>
                                  </m:num>
                                  <m:den>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𝐼𝑅</m:t>
                                    </m:r>
                                    <m:r>
                                      <a:rPr lang="en-US" sz="1800" b="0" i="1" smtClean="0">
                                        <a:ln>
                                          <a:noFill/>
                                        </a:ln>
                                        <a:solidFill>
                                          <a:schemeClr val="tx1">
                                            <a:lumMod val="75000"/>
                                            <a:lumOff val="25000"/>
                                          </a:schemeClr>
                                        </a:solidFill>
                                        <a:latin typeface="Cambria Math" panose="02040503050406030204" pitchFamily="18" charset="0"/>
                                      </a:rPr>
                                      <m:t>+</m:t>
                                    </m:r>
                                    <m:r>
                                      <a:rPr lang="en-US" sz="1800" b="0" i="1" smtClean="0">
                                        <a:ln>
                                          <a:noFill/>
                                        </a:ln>
                                        <a:solidFill>
                                          <a:schemeClr val="tx1">
                                            <a:lumMod val="75000"/>
                                            <a:lumOff val="25000"/>
                                          </a:schemeClr>
                                        </a:solidFill>
                                        <a:latin typeface="Cambria Math" panose="02040503050406030204" pitchFamily="18" charset="0"/>
                                      </a:rPr>
                                      <m:t>𝑅𝑒𝑑</m:t>
                                    </m:r>
                                    <m:r>
                                      <a:rPr lang="en-US" sz="1800" b="0" i="1" smtClean="0">
                                        <a:ln>
                                          <a:noFill/>
                                        </a:ln>
                                        <a:solidFill>
                                          <a:schemeClr val="tx1">
                                            <a:lumMod val="75000"/>
                                            <a:lumOff val="25000"/>
                                          </a:schemeClr>
                                        </a:solidFill>
                                        <a:latin typeface="Cambria Math" panose="02040503050406030204" pitchFamily="18" charset="0"/>
                                      </a:rPr>
                                      <m:t>+0.5)</m:t>
                                    </m:r>
                                  </m:den>
                                </m:f>
                                <m:r>
                                  <a:rPr lang="en-US" sz="1800" b="0" i="1" smtClean="0">
                                    <a:ln>
                                      <a:noFill/>
                                    </a:ln>
                                    <a:solidFill>
                                      <a:schemeClr val="tx1">
                                        <a:lumMod val="75000"/>
                                        <a:lumOff val="25000"/>
                                      </a:schemeClr>
                                    </a:solidFill>
                                    <a:latin typeface="Cambria Math" panose="02040503050406030204" pitchFamily="18" charset="0"/>
                                  </a:rPr>
                                  <m:t> ∗1.5</m:t>
                                </m:r>
                              </m:oMath>
                            </m:oMathPara>
                          </a14:m>
                          <a:endParaRPr lang="en-US" sz="1800" dirty="0">
                            <a:ln>
                              <a:noFill/>
                            </a:ln>
                            <a:solidFill>
                              <a:schemeClr val="tx1">
                                <a:lumMod val="75000"/>
                                <a:lumOff val="25000"/>
                              </a:schemeClr>
                            </a:solidFill>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spcBef>
                              <a:spcPts val="0"/>
                            </a:spcBef>
                            <a:spcAft>
                              <a:spcPts val="0"/>
                            </a:spcAft>
                          </a:pPr>
                          <a:r>
                            <a:rPr lang="en-US" sz="1800" b="0" i="0" u="none" strike="noStrike" dirty="0">
                              <a:ln>
                                <a:noFill/>
                              </a:ln>
                              <a:solidFill>
                                <a:schemeClr val="tx1">
                                  <a:lumMod val="75000"/>
                                  <a:lumOff val="25000"/>
                                </a:schemeClr>
                              </a:solidFill>
                              <a:effectLst/>
                              <a:latin typeface="Century Gothic" panose="020B0502020202020204" pitchFamily="34" charset="0"/>
                            </a:rPr>
                            <a:t>-1 to 1</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4087572"/>
                      </a:ext>
                    </a:extLst>
                  </a:tr>
                  <a:tr h="1028224">
                    <a:tc>
                      <a:txBody>
                        <a:bodyPr/>
                        <a:lstStyle/>
                        <a:p>
                          <a:pPr rtl="0" fontAlgn="t">
                            <a:spcBef>
                              <a:spcPts val="0"/>
                            </a:spcBef>
                            <a:spcAft>
                              <a:spcPts val="0"/>
                            </a:spcAft>
                          </a:pPr>
                          <a:r>
                            <a:rPr lang="en-US" sz="1800" b="1" dirty="0" smtClean="0">
                              <a:ln>
                                <a:noFill/>
                              </a:ln>
                              <a:solidFill>
                                <a:schemeClr val="tx1">
                                  <a:lumMod val="75000"/>
                                  <a:lumOff val="25000"/>
                                </a:schemeClr>
                              </a:solidFill>
                              <a:effectLst/>
                              <a:latin typeface="Century Gothic" panose="020B0502020202020204" pitchFamily="34" charset="0"/>
                            </a:rPr>
                            <a:t>SAR:</a:t>
                          </a:r>
                          <a:r>
                            <a:rPr lang="en-US" sz="1800" b="1" baseline="0" dirty="0" smtClean="0">
                              <a:ln>
                                <a:noFill/>
                              </a:ln>
                              <a:solidFill>
                                <a:schemeClr val="tx1">
                                  <a:lumMod val="75000"/>
                                  <a:lumOff val="25000"/>
                                </a:schemeClr>
                              </a:solidFill>
                              <a:effectLst/>
                              <a:latin typeface="Century Gothic" panose="020B0502020202020204" pitchFamily="34" charset="0"/>
                            </a:rPr>
                            <a:t> </a:t>
                          </a:r>
                          <a:r>
                            <a:rPr lang="en-US" sz="1800" dirty="0" smtClean="0">
                              <a:ln>
                                <a:noFill/>
                              </a:ln>
                              <a:solidFill>
                                <a:schemeClr val="tx1">
                                  <a:lumMod val="75000"/>
                                  <a:lumOff val="25000"/>
                                </a:schemeClr>
                              </a:solidFill>
                              <a:effectLst/>
                              <a:latin typeface="Century Gothic" panose="020B0502020202020204" pitchFamily="34" charset="0"/>
                            </a:rPr>
                            <a:t>Synthetic </a:t>
                          </a:r>
                          <a:r>
                            <a:rPr lang="en-US" sz="1800" dirty="0">
                              <a:ln>
                                <a:noFill/>
                              </a:ln>
                              <a:solidFill>
                                <a:schemeClr val="tx1">
                                  <a:lumMod val="75000"/>
                                  <a:lumOff val="25000"/>
                                </a:schemeClr>
                              </a:solidFill>
                              <a:effectLst/>
                              <a:latin typeface="Century Gothic" panose="020B0502020202020204" pitchFamily="34" charset="0"/>
                            </a:rPr>
                            <a:t>Aperture Radar</a:t>
                          </a: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r>
                            <a:rPr lang="en-US" sz="1800" dirty="0">
                              <a:ln>
                                <a:noFill/>
                              </a:ln>
                              <a:solidFill>
                                <a:schemeClr val="tx1">
                                  <a:lumMod val="75000"/>
                                  <a:lumOff val="25000"/>
                                </a:schemeClr>
                              </a:solidFill>
                              <a:effectLst/>
                              <a:latin typeface="Century Gothic" panose="020B0502020202020204" pitchFamily="34" charset="0"/>
                            </a:rPr>
                            <a:t>Backscatter values in the Vertical- Horizontal polarization</a:t>
                          </a: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spcBef>
                              <a:spcPts val="0"/>
                            </a:spcBef>
                            <a:spcAft>
                              <a:spcPts val="0"/>
                            </a:spcAft>
                          </a:pPr>
                          <a:r>
                            <a:rPr lang="en-US" sz="1800" dirty="0" smtClean="0">
                              <a:ln>
                                <a:noFill/>
                              </a:ln>
                              <a:solidFill>
                                <a:schemeClr val="tx1">
                                  <a:lumMod val="75000"/>
                                  <a:lumOff val="25000"/>
                                </a:schemeClr>
                              </a:solidFill>
                              <a:effectLst/>
                              <a:latin typeface="Century Gothic" panose="020B0502020202020204" pitchFamily="34" charset="0"/>
                            </a:rPr>
                            <a:t>-27.8 to</a:t>
                          </a:r>
                          <a:r>
                            <a:rPr lang="en-US" sz="1800" baseline="0" dirty="0" smtClean="0">
                              <a:ln>
                                <a:noFill/>
                              </a:ln>
                              <a:solidFill>
                                <a:schemeClr val="tx1">
                                  <a:lumMod val="75000"/>
                                  <a:lumOff val="25000"/>
                                </a:schemeClr>
                              </a:solidFill>
                              <a:effectLst/>
                              <a:latin typeface="Century Gothic" panose="020B0502020202020204" pitchFamily="34" charset="0"/>
                            </a:rPr>
                            <a:t> -9.6</a:t>
                          </a:r>
                        </a:p>
                        <a:p>
                          <a:pPr rtl="0" fontAlgn="t">
                            <a:spcBef>
                              <a:spcPts val="0"/>
                            </a:spcBef>
                            <a:spcAft>
                              <a:spcPts val="0"/>
                            </a:spcAft>
                          </a:pPr>
                          <a:r>
                            <a:rPr lang="en-US" sz="1800" baseline="0" dirty="0" smtClean="0">
                              <a:ln>
                                <a:noFill/>
                              </a:ln>
                              <a:solidFill>
                                <a:schemeClr val="tx1">
                                  <a:lumMod val="75000"/>
                                  <a:lumOff val="25000"/>
                                </a:schemeClr>
                              </a:solidFill>
                              <a:effectLst/>
                              <a:latin typeface="Century Gothic" panose="020B0502020202020204" pitchFamily="34" charset="0"/>
                            </a:rPr>
                            <a:t>(Specific to our study area)</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4000672"/>
                      </a:ext>
                    </a:extLst>
                  </a:tr>
                </a:tbl>
              </a:graphicData>
            </a:graphic>
          </p:graphicFrame>
        </mc:Choice>
        <mc:Fallback xmlns="">
          <p:graphicFrame>
            <p:nvGraphicFramePr>
              <p:cNvPr id="3" name="Table 2">
                <a:extLst>
                  <a:ext uri="{FF2B5EF4-FFF2-40B4-BE49-F238E27FC236}">
                    <a16:creationId xmlns:a16="http://schemas.microsoft.com/office/drawing/2014/main" id="{F3ACA3C1-A16A-4649-9B87-B556399A2A68}"/>
                  </a:ext>
                </a:extLst>
              </p:cNvPr>
              <p:cNvGraphicFramePr>
                <a:graphicFrameLocks noGrp="1"/>
              </p:cNvGraphicFramePr>
              <p:nvPr>
                <p:extLst>
                  <p:ext uri="{D42A27DB-BD31-4B8C-83A1-F6EECF244321}">
                    <p14:modId xmlns:p14="http://schemas.microsoft.com/office/powerpoint/2010/main" val="420008507"/>
                  </p:ext>
                </p:extLst>
              </p:nvPr>
            </p:nvGraphicFramePr>
            <p:xfrm>
              <a:off x="495300" y="1110343"/>
              <a:ext cx="11195957" cy="5270530"/>
            </p:xfrm>
            <a:graphic>
              <a:graphicData uri="http://schemas.openxmlformats.org/drawingml/2006/table">
                <a:tbl>
                  <a:tblPr/>
                  <a:tblGrid>
                    <a:gridCol w="3173317">
                      <a:extLst>
                        <a:ext uri="{9D8B030D-6E8A-4147-A177-3AD203B41FA5}">
                          <a16:colId xmlns:a16="http://schemas.microsoft.com/office/drawing/2014/main" val="988536461"/>
                        </a:ext>
                      </a:extLst>
                    </a:gridCol>
                    <a:gridCol w="5475383">
                      <a:extLst>
                        <a:ext uri="{9D8B030D-6E8A-4147-A177-3AD203B41FA5}">
                          <a16:colId xmlns:a16="http://schemas.microsoft.com/office/drawing/2014/main" val="4168991930"/>
                        </a:ext>
                      </a:extLst>
                    </a:gridCol>
                    <a:gridCol w="2547257">
                      <a:extLst>
                        <a:ext uri="{9D8B030D-6E8A-4147-A177-3AD203B41FA5}">
                          <a16:colId xmlns:a16="http://schemas.microsoft.com/office/drawing/2014/main" val="3145479544"/>
                        </a:ext>
                      </a:extLst>
                    </a:gridCol>
                  </a:tblGrid>
                  <a:tr h="486317">
                    <a:tc>
                      <a:txBody>
                        <a:bodyPr/>
                        <a:lstStyle/>
                        <a:p>
                          <a:pPr rtl="0" fontAlgn="t">
                            <a:spcBef>
                              <a:spcPts val="0"/>
                            </a:spcBef>
                            <a:spcAft>
                              <a:spcPts val="0"/>
                            </a:spcAft>
                          </a:pPr>
                          <a:r>
                            <a:rPr lang="en-US" sz="2000" b="1" i="0" u="none" strike="noStrike" dirty="0">
                              <a:ln>
                                <a:noFill/>
                              </a:ln>
                              <a:solidFill>
                                <a:schemeClr val="tx1">
                                  <a:lumMod val="75000"/>
                                  <a:lumOff val="25000"/>
                                </a:schemeClr>
                              </a:solidFill>
                              <a:effectLst/>
                              <a:latin typeface="Century Gothic" panose="020B0502020202020204" pitchFamily="34" charset="0"/>
                            </a:rPr>
                            <a:t>Name</a:t>
                          </a:r>
                          <a:endParaRPr lang="en-US" sz="20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r>
                            <a:rPr lang="en-US" sz="2000" b="1" i="0" u="none" strike="noStrike" dirty="0">
                              <a:ln>
                                <a:noFill/>
                              </a:ln>
                              <a:solidFill>
                                <a:schemeClr val="tx1">
                                  <a:lumMod val="75000"/>
                                  <a:lumOff val="25000"/>
                                </a:schemeClr>
                              </a:solidFill>
                              <a:effectLst/>
                              <a:latin typeface="Century Gothic" panose="020B0502020202020204" pitchFamily="34" charset="0"/>
                            </a:rPr>
                            <a:t>Formula</a:t>
                          </a:r>
                          <a:endParaRPr lang="en-US" sz="20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spcBef>
                              <a:spcPts val="0"/>
                            </a:spcBef>
                            <a:spcAft>
                              <a:spcPts val="0"/>
                            </a:spcAft>
                          </a:pPr>
                          <a:r>
                            <a:rPr lang="en-US" sz="2000" b="1" i="0" u="none" strike="noStrike" dirty="0">
                              <a:ln>
                                <a:noFill/>
                              </a:ln>
                              <a:solidFill>
                                <a:schemeClr val="tx1">
                                  <a:lumMod val="75000"/>
                                  <a:lumOff val="25000"/>
                                </a:schemeClr>
                              </a:solidFill>
                              <a:effectLst/>
                              <a:latin typeface="Century Gothic" panose="020B0502020202020204" pitchFamily="34" charset="0"/>
                            </a:rPr>
                            <a:t>Scale</a:t>
                          </a:r>
                          <a:endParaRPr lang="en-US" sz="20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2555715"/>
                      </a:ext>
                    </a:extLst>
                  </a:tr>
                  <a:tr h="972503">
                    <a:tc>
                      <a:txBody>
                        <a:bodyPr/>
                        <a:lstStyle/>
                        <a:p>
                          <a:pPr rtl="0" fontAlgn="t">
                            <a:spcBef>
                              <a:spcPts val="0"/>
                            </a:spcBef>
                            <a:spcAft>
                              <a:spcPts val="0"/>
                            </a:spcAft>
                          </a:pPr>
                          <a:r>
                            <a:rPr lang="en-US" sz="1800" b="1" i="0" u="none" strike="noStrike" dirty="0" err="1">
                              <a:ln>
                                <a:noFill/>
                              </a:ln>
                              <a:solidFill>
                                <a:schemeClr val="tx1">
                                  <a:lumMod val="75000"/>
                                  <a:lumOff val="25000"/>
                                </a:schemeClr>
                              </a:solidFill>
                              <a:effectLst/>
                              <a:latin typeface="Century Gothic" panose="020B0502020202020204" pitchFamily="34" charset="0"/>
                            </a:rPr>
                            <a:t>NDBaI</a:t>
                          </a:r>
                          <a:r>
                            <a:rPr lang="en-US" sz="1800" b="1" i="0" u="none" strike="noStrike" dirty="0">
                              <a:ln>
                                <a:noFill/>
                              </a:ln>
                              <a:solidFill>
                                <a:schemeClr val="tx1">
                                  <a:lumMod val="75000"/>
                                  <a:lumOff val="25000"/>
                                </a:schemeClr>
                              </a:solidFill>
                              <a:effectLst/>
                              <a:latin typeface="Century Gothic" panose="020B0502020202020204" pitchFamily="34" charset="0"/>
                            </a:rPr>
                            <a:t>: </a:t>
                          </a:r>
                          <a:r>
                            <a:rPr lang="en-US" sz="1800" b="0" i="0" u="none" strike="noStrike" dirty="0">
                              <a:ln>
                                <a:noFill/>
                              </a:ln>
                              <a:solidFill>
                                <a:schemeClr val="tx1">
                                  <a:lumMod val="75000"/>
                                  <a:lumOff val="25000"/>
                                </a:schemeClr>
                              </a:solidFill>
                              <a:effectLst/>
                              <a:latin typeface="Century Gothic" panose="020B0502020202020204" pitchFamily="34" charset="0"/>
                            </a:rPr>
                            <a:t>Normalized Difference Bareness Index</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58018" t="-51572" r="-46659" b="-394340"/>
                          </a:stretch>
                        </a:blipFill>
                      </a:tcPr>
                    </a:tc>
                    <a:tc>
                      <a:txBody>
                        <a:bodyPr/>
                        <a:lstStyle/>
                        <a:p>
                          <a:pPr rtl="0" fontAlgn="t">
                            <a:spcBef>
                              <a:spcPts val="0"/>
                            </a:spcBef>
                            <a:spcAft>
                              <a:spcPts val="0"/>
                            </a:spcAft>
                          </a:pPr>
                          <a:r>
                            <a:rPr lang="en-US" sz="1800" b="0" i="0" u="none" strike="noStrike" dirty="0">
                              <a:ln>
                                <a:noFill/>
                              </a:ln>
                              <a:solidFill>
                                <a:schemeClr val="tx1">
                                  <a:lumMod val="75000"/>
                                  <a:lumOff val="25000"/>
                                </a:schemeClr>
                              </a:solidFill>
                              <a:effectLst/>
                              <a:latin typeface="Century Gothic" panose="020B0502020202020204" pitchFamily="34" charset="0"/>
                            </a:rPr>
                            <a:t>-1 to </a:t>
                          </a:r>
                          <a:r>
                            <a:rPr lang="en-US" sz="1800" b="0" i="0" u="none" strike="noStrike" dirty="0" smtClean="0">
                              <a:ln>
                                <a:noFill/>
                              </a:ln>
                              <a:solidFill>
                                <a:schemeClr val="tx1">
                                  <a:lumMod val="75000"/>
                                  <a:lumOff val="25000"/>
                                </a:schemeClr>
                              </a:solidFill>
                              <a:effectLst/>
                              <a:latin typeface="Century Gothic" panose="020B0502020202020204" pitchFamily="34" charset="0"/>
                            </a:rPr>
                            <a:t>1</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107365"/>
                      </a:ext>
                    </a:extLst>
                  </a:tr>
                  <a:tr h="972503">
                    <a:tc>
                      <a:txBody>
                        <a:bodyPr/>
                        <a:lstStyle/>
                        <a:p>
                          <a:pPr rtl="0" fontAlgn="t">
                            <a:spcBef>
                              <a:spcPts val="0"/>
                            </a:spcBef>
                            <a:spcAft>
                              <a:spcPts val="0"/>
                            </a:spcAft>
                          </a:pPr>
                          <a:r>
                            <a:rPr lang="en-US" sz="1800" b="1" i="0" u="none" strike="noStrike" dirty="0">
                              <a:ln>
                                <a:noFill/>
                              </a:ln>
                              <a:solidFill>
                                <a:schemeClr val="tx1">
                                  <a:lumMod val="75000"/>
                                  <a:lumOff val="25000"/>
                                </a:schemeClr>
                              </a:solidFill>
                              <a:effectLst/>
                              <a:latin typeface="Century Gothic" panose="020B0502020202020204" pitchFamily="34" charset="0"/>
                            </a:rPr>
                            <a:t>NBLI</a:t>
                          </a:r>
                          <a:r>
                            <a:rPr lang="en-US" sz="1800" b="0" i="0" u="none" strike="noStrike" dirty="0">
                              <a:ln>
                                <a:noFill/>
                              </a:ln>
                              <a:solidFill>
                                <a:schemeClr val="tx1">
                                  <a:lumMod val="75000"/>
                                  <a:lumOff val="25000"/>
                                </a:schemeClr>
                              </a:solidFill>
                              <a:effectLst/>
                              <a:latin typeface="Century Gothic" panose="020B0502020202020204" pitchFamily="34" charset="0"/>
                            </a:rPr>
                            <a:t>: Normalized Difference Bare Land Index</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58018" t="-150625" r="-46659" b="-291875"/>
                          </a:stretch>
                        </a:blipFill>
                      </a:tcPr>
                    </a:tc>
                    <a:tc>
                      <a:txBody>
                        <a:bodyPr/>
                        <a:lstStyle/>
                        <a:p>
                          <a:pPr rtl="0" fontAlgn="t">
                            <a:spcBef>
                              <a:spcPts val="0"/>
                            </a:spcBef>
                            <a:spcAft>
                              <a:spcPts val="0"/>
                            </a:spcAft>
                          </a:pPr>
                          <a:r>
                            <a:rPr lang="en-US" sz="1800" b="0" i="0" u="none" strike="noStrike" dirty="0">
                              <a:ln>
                                <a:noFill/>
                              </a:ln>
                              <a:solidFill>
                                <a:schemeClr val="tx1">
                                  <a:lumMod val="75000"/>
                                  <a:lumOff val="25000"/>
                                </a:schemeClr>
                              </a:solidFill>
                              <a:effectLst/>
                              <a:latin typeface="Century Gothic" panose="020B0502020202020204" pitchFamily="34" charset="0"/>
                            </a:rPr>
                            <a:t>-1 to </a:t>
                          </a:r>
                          <a:r>
                            <a:rPr lang="en-US" sz="1800" b="0" i="0" u="none" strike="noStrike" dirty="0" smtClean="0">
                              <a:ln>
                                <a:noFill/>
                              </a:ln>
                              <a:solidFill>
                                <a:schemeClr val="tx1">
                                  <a:lumMod val="75000"/>
                                  <a:lumOff val="25000"/>
                                </a:schemeClr>
                              </a:solidFill>
                              <a:effectLst/>
                              <a:latin typeface="Century Gothic" panose="020B0502020202020204" pitchFamily="34" charset="0"/>
                            </a:rPr>
                            <a:t>1</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8431981"/>
                      </a:ext>
                    </a:extLst>
                  </a:tr>
                  <a:tr h="949960">
                    <a:tc>
                      <a:txBody>
                        <a:bodyPr/>
                        <a:lstStyle/>
                        <a:p>
                          <a:pPr rtl="0" fontAlgn="t">
                            <a:spcBef>
                              <a:spcPts val="0"/>
                            </a:spcBef>
                            <a:spcAft>
                              <a:spcPts val="0"/>
                            </a:spcAft>
                          </a:pPr>
                          <a:r>
                            <a:rPr lang="en-US" sz="1800" b="1" i="0" u="none" strike="noStrike" dirty="0">
                              <a:ln>
                                <a:noFill/>
                              </a:ln>
                              <a:solidFill>
                                <a:schemeClr val="tx1">
                                  <a:lumMod val="75000"/>
                                  <a:lumOff val="25000"/>
                                </a:schemeClr>
                              </a:solidFill>
                              <a:effectLst/>
                              <a:latin typeface="Century Gothic" panose="020B0502020202020204" pitchFamily="34" charset="0"/>
                            </a:rPr>
                            <a:t>BSI: </a:t>
                          </a:r>
                          <a:r>
                            <a:rPr lang="en-US" sz="1800" b="0" i="0" u="none" strike="noStrike" dirty="0">
                              <a:ln>
                                <a:noFill/>
                              </a:ln>
                              <a:solidFill>
                                <a:schemeClr val="tx1">
                                  <a:lumMod val="75000"/>
                                  <a:lumOff val="25000"/>
                                </a:schemeClr>
                              </a:solidFill>
                              <a:effectLst/>
                              <a:latin typeface="Century Gothic" panose="020B0502020202020204" pitchFamily="34" charset="0"/>
                            </a:rPr>
                            <a:t>Bare Soil Index </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58018" t="-257051" r="-46659" b="-199359"/>
                          </a:stretch>
                        </a:blipFill>
                      </a:tcPr>
                    </a:tc>
                    <a:tc>
                      <a:txBody>
                        <a:bodyPr/>
                        <a:lstStyle/>
                        <a:p>
                          <a:pPr rtl="0" fontAlgn="t">
                            <a:spcBef>
                              <a:spcPts val="0"/>
                            </a:spcBef>
                            <a:spcAft>
                              <a:spcPts val="0"/>
                            </a:spcAft>
                          </a:pPr>
                          <a:r>
                            <a:rPr lang="en-US" sz="1800" b="0" i="0" u="none" strike="noStrike" dirty="0">
                              <a:ln>
                                <a:noFill/>
                              </a:ln>
                              <a:solidFill>
                                <a:schemeClr val="tx1">
                                  <a:lumMod val="75000"/>
                                  <a:lumOff val="25000"/>
                                </a:schemeClr>
                              </a:solidFill>
                              <a:effectLst/>
                              <a:latin typeface="Century Gothic" panose="020B0502020202020204" pitchFamily="34" charset="0"/>
                            </a:rPr>
                            <a:t>0 to 500</a:t>
                          </a:r>
                          <a:endParaRPr lang="en-US" sz="1800" dirty="0">
                            <a:ln>
                              <a:noFill/>
                            </a:ln>
                            <a:solidFill>
                              <a:schemeClr val="tx1">
                                <a:lumMod val="75000"/>
                                <a:lumOff val="25000"/>
                              </a:schemeClr>
                            </a:solidFill>
                            <a:effectLst/>
                            <a:latin typeface="Century Gothic" panose="020B0502020202020204" pitchFamily="34" charset="0"/>
                          </a:endParaRPr>
                        </a:p>
                        <a:p>
                          <a:pPr fontAlgn="t"/>
                          <a:r>
                            <a:rPr lang="en-US" sz="1800" dirty="0">
                              <a:ln>
                                <a:noFill/>
                              </a:ln>
                              <a:solidFill>
                                <a:schemeClr val="tx1">
                                  <a:lumMod val="75000"/>
                                  <a:lumOff val="25000"/>
                                </a:schemeClr>
                              </a:solidFill>
                              <a:effectLst/>
                              <a:latin typeface="Century Gothic" panose="020B0502020202020204" pitchFamily="34" charset="0"/>
                            </a:rPr>
                            <a:t/>
                          </a:r>
                          <a:br>
                            <a:rPr lang="en-US" sz="1800" dirty="0">
                              <a:ln>
                                <a:noFill/>
                              </a:ln>
                              <a:solidFill>
                                <a:schemeClr val="tx1">
                                  <a:lumMod val="75000"/>
                                  <a:lumOff val="25000"/>
                                </a:schemeClr>
                              </a:solidFill>
                              <a:effectLst/>
                              <a:latin typeface="Century Gothic" panose="020B0502020202020204" pitchFamily="34" charset="0"/>
                            </a:rPr>
                          </a:b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6256592"/>
                      </a:ext>
                    </a:extLst>
                  </a:tr>
                  <a:tr h="861023">
                    <a:tc>
                      <a:txBody>
                        <a:bodyPr/>
                        <a:lstStyle/>
                        <a:p>
                          <a:pPr rtl="0" fontAlgn="t">
                            <a:spcBef>
                              <a:spcPts val="0"/>
                            </a:spcBef>
                            <a:spcAft>
                              <a:spcPts val="0"/>
                            </a:spcAft>
                          </a:pPr>
                          <a:r>
                            <a:rPr lang="en-US" sz="1800" b="1" i="0" u="none" strike="noStrike" dirty="0">
                              <a:ln>
                                <a:noFill/>
                              </a:ln>
                              <a:solidFill>
                                <a:schemeClr val="tx1">
                                  <a:lumMod val="75000"/>
                                  <a:lumOff val="25000"/>
                                </a:schemeClr>
                              </a:solidFill>
                              <a:effectLst/>
                              <a:latin typeface="Century Gothic" panose="020B0502020202020204" pitchFamily="34" charset="0"/>
                            </a:rPr>
                            <a:t>SAVI: </a:t>
                          </a:r>
                          <a:r>
                            <a:rPr lang="en-US" sz="1800" b="0" i="0" u="none" strike="noStrike" dirty="0">
                              <a:ln>
                                <a:noFill/>
                              </a:ln>
                              <a:solidFill>
                                <a:schemeClr val="tx1">
                                  <a:lumMod val="75000"/>
                                  <a:lumOff val="25000"/>
                                </a:schemeClr>
                              </a:solidFill>
                              <a:effectLst/>
                              <a:latin typeface="Century Gothic" panose="020B0502020202020204" pitchFamily="34" charset="0"/>
                            </a:rPr>
                            <a:t>Soil Adjusted Vegetation Index</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58018" t="-395035" r="-46659" b="-120567"/>
                          </a:stretch>
                        </a:blipFill>
                      </a:tcPr>
                    </a:tc>
                    <a:tc>
                      <a:txBody>
                        <a:bodyPr/>
                        <a:lstStyle/>
                        <a:p>
                          <a:pPr rtl="0" fontAlgn="t">
                            <a:spcBef>
                              <a:spcPts val="0"/>
                            </a:spcBef>
                            <a:spcAft>
                              <a:spcPts val="0"/>
                            </a:spcAft>
                          </a:pPr>
                          <a:r>
                            <a:rPr lang="en-US" sz="1800" b="0" i="0" u="none" strike="noStrike" dirty="0">
                              <a:ln>
                                <a:noFill/>
                              </a:ln>
                              <a:solidFill>
                                <a:schemeClr val="tx1">
                                  <a:lumMod val="75000"/>
                                  <a:lumOff val="25000"/>
                                </a:schemeClr>
                              </a:solidFill>
                              <a:effectLst/>
                              <a:latin typeface="Century Gothic" panose="020B0502020202020204" pitchFamily="34" charset="0"/>
                            </a:rPr>
                            <a:t>-1 to 1</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4087572"/>
                      </a:ext>
                    </a:extLst>
                  </a:tr>
                  <a:tr h="1028224">
                    <a:tc>
                      <a:txBody>
                        <a:bodyPr/>
                        <a:lstStyle/>
                        <a:p>
                          <a:pPr rtl="0" fontAlgn="t">
                            <a:spcBef>
                              <a:spcPts val="0"/>
                            </a:spcBef>
                            <a:spcAft>
                              <a:spcPts val="0"/>
                            </a:spcAft>
                          </a:pPr>
                          <a:r>
                            <a:rPr lang="en-US" sz="1800" b="1" dirty="0" smtClean="0">
                              <a:ln>
                                <a:noFill/>
                              </a:ln>
                              <a:solidFill>
                                <a:schemeClr val="tx1">
                                  <a:lumMod val="75000"/>
                                  <a:lumOff val="25000"/>
                                </a:schemeClr>
                              </a:solidFill>
                              <a:effectLst/>
                              <a:latin typeface="Century Gothic" panose="020B0502020202020204" pitchFamily="34" charset="0"/>
                            </a:rPr>
                            <a:t>SAR:</a:t>
                          </a:r>
                          <a:r>
                            <a:rPr lang="en-US" sz="1800" b="1" baseline="0" dirty="0" smtClean="0">
                              <a:ln>
                                <a:noFill/>
                              </a:ln>
                              <a:solidFill>
                                <a:schemeClr val="tx1">
                                  <a:lumMod val="75000"/>
                                  <a:lumOff val="25000"/>
                                </a:schemeClr>
                              </a:solidFill>
                              <a:effectLst/>
                              <a:latin typeface="Century Gothic" panose="020B0502020202020204" pitchFamily="34" charset="0"/>
                            </a:rPr>
                            <a:t> </a:t>
                          </a:r>
                          <a:r>
                            <a:rPr lang="en-US" sz="1800" dirty="0" smtClean="0">
                              <a:ln>
                                <a:noFill/>
                              </a:ln>
                              <a:solidFill>
                                <a:schemeClr val="tx1">
                                  <a:lumMod val="75000"/>
                                  <a:lumOff val="25000"/>
                                </a:schemeClr>
                              </a:solidFill>
                              <a:effectLst/>
                              <a:latin typeface="Century Gothic" panose="020B0502020202020204" pitchFamily="34" charset="0"/>
                            </a:rPr>
                            <a:t>Synthetic </a:t>
                          </a:r>
                          <a:r>
                            <a:rPr lang="en-US" sz="1800" dirty="0">
                              <a:ln>
                                <a:noFill/>
                              </a:ln>
                              <a:solidFill>
                                <a:schemeClr val="tx1">
                                  <a:lumMod val="75000"/>
                                  <a:lumOff val="25000"/>
                                </a:schemeClr>
                              </a:solidFill>
                              <a:effectLst/>
                              <a:latin typeface="Century Gothic" panose="020B0502020202020204" pitchFamily="34" charset="0"/>
                            </a:rPr>
                            <a:t>Aperture Radar</a:t>
                          </a: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r>
                            <a:rPr lang="en-US" sz="1800" dirty="0">
                              <a:ln>
                                <a:noFill/>
                              </a:ln>
                              <a:solidFill>
                                <a:schemeClr val="tx1">
                                  <a:lumMod val="75000"/>
                                  <a:lumOff val="25000"/>
                                </a:schemeClr>
                              </a:solidFill>
                              <a:effectLst/>
                              <a:latin typeface="Century Gothic" panose="020B0502020202020204" pitchFamily="34" charset="0"/>
                            </a:rPr>
                            <a:t>Backscatter values in the Vertical- Horizontal polarization</a:t>
                          </a: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spcBef>
                              <a:spcPts val="0"/>
                            </a:spcBef>
                            <a:spcAft>
                              <a:spcPts val="0"/>
                            </a:spcAft>
                          </a:pPr>
                          <a:r>
                            <a:rPr lang="en-US" sz="1800" dirty="0" smtClean="0">
                              <a:ln>
                                <a:noFill/>
                              </a:ln>
                              <a:solidFill>
                                <a:schemeClr val="tx1">
                                  <a:lumMod val="75000"/>
                                  <a:lumOff val="25000"/>
                                </a:schemeClr>
                              </a:solidFill>
                              <a:effectLst/>
                              <a:latin typeface="Century Gothic" panose="020B0502020202020204" pitchFamily="34" charset="0"/>
                            </a:rPr>
                            <a:t>-27.8 to</a:t>
                          </a:r>
                          <a:r>
                            <a:rPr lang="en-US" sz="1800" baseline="0" dirty="0" smtClean="0">
                              <a:ln>
                                <a:noFill/>
                              </a:ln>
                              <a:solidFill>
                                <a:schemeClr val="tx1">
                                  <a:lumMod val="75000"/>
                                  <a:lumOff val="25000"/>
                                </a:schemeClr>
                              </a:solidFill>
                              <a:effectLst/>
                              <a:latin typeface="Century Gothic" panose="020B0502020202020204" pitchFamily="34" charset="0"/>
                            </a:rPr>
                            <a:t> -9.6</a:t>
                          </a:r>
                        </a:p>
                        <a:p>
                          <a:pPr rtl="0" fontAlgn="t">
                            <a:spcBef>
                              <a:spcPts val="0"/>
                            </a:spcBef>
                            <a:spcAft>
                              <a:spcPts val="0"/>
                            </a:spcAft>
                          </a:pPr>
                          <a:r>
                            <a:rPr lang="en-US" sz="1800" baseline="0" dirty="0" smtClean="0">
                              <a:ln>
                                <a:noFill/>
                              </a:ln>
                              <a:solidFill>
                                <a:schemeClr val="tx1">
                                  <a:lumMod val="75000"/>
                                  <a:lumOff val="25000"/>
                                </a:schemeClr>
                              </a:solidFill>
                              <a:effectLst/>
                              <a:latin typeface="Century Gothic" panose="020B0502020202020204" pitchFamily="34" charset="0"/>
                            </a:rPr>
                            <a:t>(Specific to our study area)</a:t>
                          </a:r>
                          <a:endParaRPr lang="en-US" sz="1800" dirty="0">
                            <a:ln>
                              <a:noFill/>
                            </a:ln>
                            <a:solidFill>
                              <a:schemeClr val="tx1">
                                <a:lumMod val="75000"/>
                                <a:lumOff val="25000"/>
                              </a:schemeClr>
                            </a:solidFill>
                            <a:effectLst/>
                            <a:latin typeface="Century Gothic" panose="020B0502020202020204" pitchFamily="34" charset="0"/>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4000672"/>
                      </a:ext>
                    </a:extLst>
                  </a:tr>
                </a:tbl>
              </a:graphicData>
            </a:graphic>
          </p:graphicFrame>
        </mc:Fallback>
      </mc:AlternateContent>
    </p:spTree>
    <p:extLst>
      <p:ext uri="{BB962C8B-B14F-4D97-AF65-F5344CB8AC3E}">
        <p14:creationId xmlns:p14="http://schemas.microsoft.com/office/powerpoint/2010/main" val="30974363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09118" y="3207029"/>
            <a:ext cx="3837282" cy="2303362"/>
          </a:xfrm>
          <a:prstGeom prst="round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smtClean="0">
                <a:solidFill>
                  <a:schemeClr val="tx1">
                    <a:lumMod val="75000"/>
                    <a:lumOff val="25000"/>
                  </a:schemeClr>
                </a:solidFill>
                <a:latin typeface="Century Gothic" panose="020B0502020202020204" pitchFamily="34" charset="0"/>
              </a:rPr>
              <a:t>White</a:t>
            </a:r>
            <a:r>
              <a:rPr lang="en-US" sz="2000" dirty="0" smtClean="0">
                <a:solidFill>
                  <a:schemeClr val="tx1">
                    <a:lumMod val="75000"/>
                    <a:lumOff val="25000"/>
                  </a:schemeClr>
                </a:solidFill>
                <a:latin typeface="Century Gothic" panose="020B0502020202020204" pitchFamily="34" charset="0"/>
              </a:rPr>
              <a:t> </a:t>
            </a:r>
            <a:r>
              <a:rPr lang="en-US" sz="2000" dirty="0">
                <a:solidFill>
                  <a:schemeClr val="tx1">
                    <a:lumMod val="75000"/>
                    <a:lumOff val="25000"/>
                  </a:schemeClr>
                </a:solidFill>
                <a:latin typeface="Century Gothic" panose="020B0502020202020204" pitchFamily="34" charset="0"/>
                <a:sym typeface="Wingdings" panose="05000000000000000000" pitchFamily="2" charset="2"/>
              </a:rPr>
              <a:t>  high levels of bare ground</a:t>
            </a:r>
          </a:p>
          <a:p>
            <a:pPr>
              <a:lnSpc>
                <a:spcPct val="150000"/>
              </a:lnSpc>
            </a:pPr>
            <a:r>
              <a:rPr lang="en-US" sz="2000" b="1" dirty="0" smtClean="0">
                <a:solidFill>
                  <a:srgbClr val="C9A50D"/>
                </a:solidFill>
                <a:latin typeface="Century Gothic" panose="020B0502020202020204" pitchFamily="34" charset="0"/>
                <a:sym typeface="Wingdings" panose="05000000000000000000" pitchFamily="2" charset="2"/>
              </a:rPr>
              <a:t>Orange</a:t>
            </a:r>
            <a:r>
              <a:rPr lang="en-US" sz="2000" dirty="0" smtClean="0">
                <a:solidFill>
                  <a:schemeClr val="tx1"/>
                </a:solidFill>
                <a:latin typeface="Century Gothic" panose="020B0502020202020204" pitchFamily="34" charset="0"/>
                <a:sym typeface="Wingdings" panose="05000000000000000000" pitchFamily="2" charset="2"/>
              </a:rPr>
              <a:t> </a:t>
            </a:r>
            <a:r>
              <a:rPr lang="en-US" sz="2000" dirty="0">
                <a:solidFill>
                  <a:schemeClr val="tx1">
                    <a:lumMod val="75000"/>
                    <a:lumOff val="25000"/>
                  </a:schemeClr>
                </a:solidFill>
                <a:latin typeface="Century Gothic" panose="020B0502020202020204" pitchFamily="34" charset="0"/>
                <a:sym typeface="Wingdings" panose="05000000000000000000" pitchFamily="2" charset="2"/>
              </a:rPr>
              <a:t> mixture of bare ground and vegetation</a:t>
            </a:r>
          </a:p>
          <a:p>
            <a:pPr>
              <a:lnSpc>
                <a:spcPct val="150000"/>
              </a:lnSpc>
            </a:pPr>
            <a:r>
              <a:rPr lang="en-US" sz="2000" b="1" dirty="0" smtClean="0">
                <a:solidFill>
                  <a:srgbClr val="07A90F"/>
                </a:solidFill>
                <a:latin typeface="Century Gothic" panose="020B0502020202020204" pitchFamily="34" charset="0"/>
                <a:sym typeface="Wingdings" panose="05000000000000000000" pitchFamily="2" charset="2"/>
              </a:rPr>
              <a:t>Green</a:t>
            </a:r>
            <a:r>
              <a:rPr lang="en-US" sz="2000" dirty="0" smtClean="0">
                <a:solidFill>
                  <a:schemeClr val="tx1"/>
                </a:solidFill>
                <a:latin typeface="Century Gothic" panose="020B0502020202020204" pitchFamily="34" charset="0"/>
                <a:sym typeface="Wingdings" panose="05000000000000000000" pitchFamily="2" charset="2"/>
              </a:rPr>
              <a:t> </a:t>
            </a:r>
            <a:r>
              <a:rPr lang="en-US" sz="2000" dirty="0">
                <a:solidFill>
                  <a:schemeClr val="tx1">
                    <a:lumMod val="75000"/>
                    <a:lumOff val="25000"/>
                  </a:schemeClr>
                </a:solidFill>
                <a:latin typeface="Century Gothic" panose="020B0502020202020204" pitchFamily="34" charset="0"/>
                <a:sym typeface="Wingdings" panose="05000000000000000000" pitchFamily="2" charset="2"/>
              </a:rPr>
              <a:t> high vegetation</a:t>
            </a:r>
            <a:endParaRPr lang="en-US" sz="2000" dirty="0">
              <a:solidFill>
                <a:schemeClr val="tx1">
                  <a:lumMod val="75000"/>
                  <a:lumOff val="25000"/>
                </a:schemeClr>
              </a:solidFill>
              <a:latin typeface="Century Gothic" panose="020B0502020202020204" pitchFamily="34" charset="0"/>
            </a:endParaRPr>
          </a:p>
        </p:txBody>
      </p:sp>
      <p:sp>
        <p:nvSpPr>
          <p:cNvPr id="2" name="Title 1">
            <a:extLst>
              <a:ext uri="{FF2B5EF4-FFF2-40B4-BE49-F238E27FC236}">
                <a16:creationId xmlns:a16="http://schemas.microsoft.com/office/drawing/2014/main" id="{55B05643-5C8E-1243-9A2C-32D9CE236080}"/>
              </a:ext>
            </a:extLst>
          </p:cNvPr>
          <p:cNvSpPr>
            <a:spLocks noGrp="1"/>
          </p:cNvSpPr>
          <p:nvPr>
            <p:ph type="title"/>
          </p:nvPr>
        </p:nvSpPr>
        <p:spPr/>
        <p:txBody>
          <a:bodyPr/>
          <a:lstStyle/>
          <a:p>
            <a:r>
              <a:rPr lang="en-US" dirty="0"/>
              <a:t>Layer Comparison</a:t>
            </a:r>
          </a:p>
        </p:txBody>
      </p:sp>
      <p:pic>
        <p:nvPicPr>
          <p:cNvPr id="2050" name="Picture 2" descr="https://lh3.googleusercontent.com/VBfAPFfXvZJrlcof9gbjEl10PA9rqTp5zypdgUS_mDBaQCtp3Hq6T4-R1wbzK69KrpSkYVKbA8Nu4SstN2UTRKGJbrSjVWKBgGg-yKl8ZvCwsyHgn2nHjaePjVow65Frbw8pK3XU">
            <a:extLst>
              <a:ext uri="{FF2B5EF4-FFF2-40B4-BE49-F238E27FC236}">
                <a16:creationId xmlns:a16="http://schemas.microsoft.com/office/drawing/2014/main" id="{25071D31-AA24-2F4E-AE67-674231DAF1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87" r="1704" b="2982"/>
          <a:stretch/>
        </p:blipFill>
        <p:spPr bwMode="auto">
          <a:xfrm>
            <a:off x="4178465" y="868101"/>
            <a:ext cx="8013535" cy="59812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DDF8DF-755D-3C4F-B4F4-509EDA8F2050}"/>
              </a:ext>
            </a:extLst>
          </p:cNvPr>
          <p:cNvSpPr txBox="1"/>
          <p:nvPr/>
        </p:nvSpPr>
        <p:spPr>
          <a:xfrm>
            <a:off x="409118" y="1838955"/>
            <a:ext cx="3927437" cy="1200329"/>
          </a:xfrm>
          <a:prstGeom prst="rect">
            <a:avLst/>
          </a:prstGeom>
          <a:noFill/>
        </p:spPr>
        <p:txBody>
          <a:bodyPr wrap="square" rtlCol="0">
            <a:spAutoFit/>
          </a:bodyPr>
          <a:lstStyle/>
          <a:p>
            <a:pPr indent="-355600">
              <a:buClr>
                <a:srgbClr val="2E8652"/>
              </a:buClr>
              <a:buSzPts val="2000"/>
              <a:buFont typeface="Webdings" panose="05030102010509060703" pitchFamily="18" charset="2"/>
              <a:buChar char="4"/>
            </a:pPr>
            <a:r>
              <a:rPr lang="en-US" sz="1800" dirty="0" smtClean="0">
                <a:latin typeface="Century Gothic" panose="020B0502020202020204" pitchFamily="34" charset="0"/>
              </a:rPr>
              <a:t>Each </a:t>
            </a:r>
            <a:r>
              <a:rPr lang="en-US" sz="1800" dirty="0">
                <a:latin typeface="Century Gothic" panose="020B0502020202020204" pitchFamily="34" charset="0"/>
              </a:rPr>
              <a:t>of our layers improved the spatial resolution compared to USGS layer </a:t>
            </a:r>
          </a:p>
          <a:p>
            <a:pPr lvl="0" indent="-355600">
              <a:buClr>
                <a:srgbClr val="2E8652"/>
              </a:buClr>
              <a:buSzPts val="2000"/>
              <a:buFont typeface="Webdings" panose="05030102010509060703" pitchFamily="18" charset="2"/>
              <a:buChar char="4"/>
            </a:pPr>
            <a:endParaRPr lang="en-US" sz="1800" dirty="0" smtClean="0">
              <a:latin typeface="Century Gothic" panose="020B0502020202020204" pitchFamily="34" charset="0"/>
            </a:endParaRPr>
          </a:p>
        </p:txBody>
      </p:sp>
      <p:grpSp>
        <p:nvGrpSpPr>
          <p:cNvPr id="7" name="Group 6"/>
          <p:cNvGrpSpPr/>
          <p:nvPr/>
        </p:nvGrpSpPr>
        <p:grpSpPr>
          <a:xfrm>
            <a:off x="5255047" y="863637"/>
            <a:ext cx="6577069" cy="461665"/>
            <a:chOff x="5255047" y="863637"/>
            <a:chExt cx="6577069" cy="461665"/>
          </a:xfrm>
        </p:grpSpPr>
        <p:sp>
          <p:nvSpPr>
            <p:cNvPr id="4" name="Rectangle 3"/>
            <p:cNvSpPr/>
            <p:nvPr/>
          </p:nvSpPr>
          <p:spPr>
            <a:xfrm>
              <a:off x="5255047" y="876299"/>
              <a:ext cx="6577069" cy="340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028082" y="863637"/>
              <a:ext cx="1180641"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NBLI</a:t>
              </a:r>
              <a:endParaRPr lang="en-US" sz="2400" b="1" dirty="0">
                <a:solidFill>
                  <a:schemeClr val="tx1">
                    <a:lumMod val="75000"/>
                    <a:lumOff val="25000"/>
                  </a:schemeClr>
                </a:solidFill>
                <a:latin typeface="Century Gothic" panose="020B0502020202020204" pitchFamily="34" charset="0"/>
              </a:endParaRPr>
            </a:p>
          </p:txBody>
        </p:sp>
        <p:sp>
          <p:nvSpPr>
            <p:cNvPr id="8" name="TextBox 7"/>
            <p:cNvSpPr txBox="1"/>
            <p:nvPr/>
          </p:nvSpPr>
          <p:spPr>
            <a:xfrm>
              <a:off x="5404691" y="863637"/>
              <a:ext cx="1180641"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MODIS</a:t>
              </a:r>
              <a:endParaRPr lang="en-US" sz="2400" b="1" dirty="0">
                <a:solidFill>
                  <a:schemeClr val="tx1">
                    <a:lumMod val="75000"/>
                    <a:lumOff val="25000"/>
                  </a:schemeClr>
                </a:solidFill>
                <a:latin typeface="Century Gothic" panose="020B0502020202020204" pitchFamily="34" charset="0"/>
              </a:endParaRPr>
            </a:p>
          </p:txBody>
        </p:sp>
        <p:sp>
          <p:nvSpPr>
            <p:cNvPr id="9" name="TextBox 8"/>
            <p:cNvSpPr txBox="1"/>
            <p:nvPr/>
          </p:nvSpPr>
          <p:spPr>
            <a:xfrm>
              <a:off x="10420579" y="863637"/>
              <a:ext cx="1180641" cy="461665"/>
            </a:xfrm>
            <a:prstGeom prst="rect">
              <a:avLst/>
            </a:prstGeom>
            <a:noFill/>
          </p:spPr>
          <p:txBody>
            <a:bodyPr wrap="square" rtlCol="0">
              <a:spAutoFit/>
            </a:bodyPr>
            <a:lstStyle/>
            <a:p>
              <a:r>
                <a:rPr lang="en-US" sz="2400" b="1" dirty="0" err="1" smtClean="0">
                  <a:solidFill>
                    <a:schemeClr val="tx1">
                      <a:lumMod val="75000"/>
                      <a:lumOff val="25000"/>
                    </a:schemeClr>
                  </a:solidFill>
                  <a:latin typeface="Century Gothic" panose="020B0502020202020204" pitchFamily="34" charset="0"/>
                </a:rPr>
                <a:t>NDBaI</a:t>
              </a:r>
              <a:endParaRPr lang="en-US" sz="2400" b="1" dirty="0">
                <a:solidFill>
                  <a:schemeClr val="tx1">
                    <a:lumMod val="75000"/>
                    <a:lumOff val="25000"/>
                  </a:schemeClr>
                </a:solidFill>
                <a:latin typeface="Century Gothic" panose="020B0502020202020204" pitchFamily="34" charset="0"/>
              </a:endParaRPr>
            </a:p>
          </p:txBody>
        </p:sp>
      </p:grpSp>
      <p:grpSp>
        <p:nvGrpSpPr>
          <p:cNvPr id="10" name="Group 9"/>
          <p:cNvGrpSpPr/>
          <p:nvPr/>
        </p:nvGrpSpPr>
        <p:grpSpPr>
          <a:xfrm>
            <a:off x="5255046" y="3571616"/>
            <a:ext cx="6577069" cy="461665"/>
            <a:chOff x="5255046" y="4277029"/>
            <a:chExt cx="6577069" cy="461665"/>
          </a:xfrm>
        </p:grpSpPr>
        <p:sp>
          <p:nvSpPr>
            <p:cNvPr id="12" name="Rectangle 11"/>
            <p:cNvSpPr/>
            <p:nvPr/>
          </p:nvSpPr>
          <p:spPr>
            <a:xfrm>
              <a:off x="5255046" y="4289692"/>
              <a:ext cx="6577069" cy="340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068247" y="4277029"/>
              <a:ext cx="950666"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SAVI</a:t>
              </a:r>
              <a:endParaRPr lang="en-US" sz="2400" b="1" dirty="0">
                <a:solidFill>
                  <a:schemeClr val="tx1">
                    <a:lumMod val="75000"/>
                    <a:lumOff val="25000"/>
                  </a:schemeClr>
                </a:solidFill>
                <a:latin typeface="Century Gothic" panose="020B0502020202020204" pitchFamily="34" charset="0"/>
              </a:endParaRPr>
            </a:p>
          </p:txBody>
        </p:sp>
        <p:sp>
          <p:nvSpPr>
            <p:cNvPr id="14" name="TextBox 13"/>
            <p:cNvSpPr txBox="1"/>
            <p:nvPr/>
          </p:nvSpPr>
          <p:spPr>
            <a:xfrm>
              <a:off x="5649356" y="4277029"/>
              <a:ext cx="691310"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BSI</a:t>
              </a:r>
              <a:endParaRPr lang="en-US" sz="2400" b="1" dirty="0">
                <a:solidFill>
                  <a:schemeClr val="tx1">
                    <a:lumMod val="75000"/>
                    <a:lumOff val="25000"/>
                  </a:schemeClr>
                </a:solidFill>
                <a:latin typeface="Century Gothic" panose="020B0502020202020204" pitchFamily="34" charset="0"/>
              </a:endParaRPr>
            </a:p>
          </p:txBody>
        </p:sp>
        <p:sp>
          <p:nvSpPr>
            <p:cNvPr id="15" name="TextBox 14"/>
            <p:cNvSpPr txBox="1"/>
            <p:nvPr/>
          </p:nvSpPr>
          <p:spPr>
            <a:xfrm>
              <a:off x="10285303" y="4277029"/>
              <a:ext cx="1411397"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SAR-VH</a:t>
              </a:r>
              <a:endParaRPr lang="en-US" sz="2400" b="1" dirty="0">
                <a:solidFill>
                  <a:schemeClr val="tx1">
                    <a:lumMod val="75000"/>
                    <a:lumOff val="25000"/>
                  </a:schemeClr>
                </a:solidFill>
                <a:latin typeface="Century Gothic" panose="020B0502020202020204" pitchFamily="34" charset="0"/>
              </a:endParaRPr>
            </a:p>
          </p:txBody>
        </p:sp>
      </p:grpSp>
      <p:grpSp>
        <p:nvGrpSpPr>
          <p:cNvPr id="18" name="Group 17"/>
          <p:cNvGrpSpPr/>
          <p:nvPr/>
        </p:nvGrpSpPr>
        <p:grpSpPr>
          <a:xfrm>
            <a:off x="4559690" y="1869174"/>
            <a:ext cx="400111" cy="3979070"/>
            <a:chOff x="7007088" y="1812913"/>
            <a:chExt cx="400111" cy="3979070"/>
          </a:xfrm>
        </p:grpSpPr>
        <p:sp>
          <p:nvSpPr>
            <p:cNvPr id="16" name="Rectangle 15"/>
            <p:cNvSpPr/>
            <p:nvPr/>
          </p:nvSpPr>
          <p:spPr>
            <a:xfrm>
              <a:off x="7033695" y="1812913"/>
              <a:ext cx="341523" cy="3979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16200000">
              <a:off x="6774768" y="2138290"/>
              <a:ext cx="864750"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250m</a:t>
              </a:r>
              <a:endParaRPr lang="en-US" sz="2000" b="1" dirty="0">
                <a:solidFill>
                  <a:schemeClr val="tx1">
                    <a:lumMod val="75000"/>
                    <a:lumOff val="25000"/>
                  </a:schemeClr>
                </a:solidFill>
                <a:latin typeface="Century Gothic" panose="020B0502020202020204" pitchFamily="34" charset="0"/>
              </a:endParaRPr>
            </a:p>
          </p:txBody>
        </p:sp>
        <p:sp>
          <p:nvSpPr>
            <p:cNvPr id="22" name="TextBox 21"/>
            <p:cNvSpPr txBox="1"/>
            <p:nvPr/>
          </p:nvSpPr>
          <p:spPr>
            <a:xfrm rot="16200000">
              <a:off x="6774769" y="4850847"/>
              <a:ext cx="864750"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30m</a:t>
              </a:r>
              <a:endParaRPr lang="en-US" sz="2000" b="1" dirty="0">
                <a:solidFill>
                  <a:schemeClr val="tx1">
                    <a:lumMod val="75000"/>
                    <a:lumOff val="25000"/>
                  </a:schemeClr>
                </a:solidFill>
                <a:latin typeface="Century Gothic" panose="020B0502020202020204" pitchFamily="34" charset="0"/>
              </a:endParaRPr>
            </a:p>
          </p:txBody>
        </p:sp>
      </p:grpSp>
      <p:sp>
        <p:nvSpPr>
          <p:cNvPr id="26" name="Rectangle 25"/>
          <p:cNvSpPr/>
          <p:nvPr/>
        </p:nvSpPr>
        <p:spPr>
          <a:xfrm>
            <a:off x="9492290" y="1909686"/>
            <a:ext cx="341523" cy="3979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rot="16200000">
            <a:off x="9259970" y="4849986"/>
            <a:ext cx="864750"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10m</a:t>
            </a:r>
            <a:endParaRPr lang="en-US" sz="2000" b="1" dirty="0">
              <a:solidFill>
                <a:schemeClr val="tx1">
                  <a:lumMod val="75000"/>
                  <a:lumOff val="25000"/>
                </a:schemeClr>
              </a:solidFill>
              <a:latin typeface="Century Gothic" panose="020B0502020202020204" pitchFamily="34" charset="0"/>
            </a:endParaRPr>
          </a:p>
        </p:txBody>
      </p:sp>
      <p:sp>
        <p:nvSpPr>
          <p:cNvPr id="27" name="TextBox 26"/>
          <p:cNvSpPr txBox="1"/>
          <p:nvPr/>
        </p:nvSpPr>
        <p:spPr>
          <a:xfrm rot="16200000">
            <a:off x="9259223" y="2138289"/>
            <a:ext cx="864750" cy="400110"/>
          </a:xfrm>
          <a:prstGeom prst="rect">
            <a:avLst/>
          </a:prstGeom>
          <a:noFill/>
        </p:spPr>
        <p:txBody>
          <a:bodyPr wrap="square" rtlCol="0">
            <a:spAutoFit/>
          </a:bodyPr>
          <a:lstStyle/>
          <a:p>
            <a:r>
              <a:rPr lang="en-US" sz="2000" b="1" dirty="0" smtClean="0">
                <a:latin typeface="Century Gothic" panose="020B0502020202020204" pitchFamily="34" charset="0"/>
              </a:rPr>
              <a:t>30m</a:t>
            </a:r>
            <a:endParaRPr lang="en-US" sz="2000" b="1" dirty="0">
              <a:latin typeface="Century Gothic" panose="020B0502020202020204" pitchFamily="34" charset="0"/>
            </a:endParaRPr>
          </a:p>
        </p:txBody>
      </p:sp>
      <p:grpSp>
        <p:nvGrpSpPr>
          <p:cNvPr id="23" name="Group 22"/>
          <p:cNvGrpSpPr/>
          <p:nvPr/>
        </p:nvGrpSpPr>
        <p:grpSpPr>
          <a:xfrm>
            <a:off x="4214419" y="1502174"/>
            <a:ext cx="400110" cy="3979070"/>
            <a:chOff x="4214419" y="1502174"/>
            <a:chExt cx="400110" cy="3979070"/>
          </a:xfrm>
        </p:grpSpPr>
        <p:sp>
          <p:nvSpPr>
            <p:cNvPr id="35" name="Rectangle 34"/>
            <p:cNvSpPr/>
            <p:nvPr/>
          </p:nvSpPr>
          <p:spPr>
            <a:xfrm>
              <a:off x="4214419" y="1502174"/>
              <a:ext cx="341523" cy="3979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8" name="TextBox 37"/>
            <p:cNvSpPr txBox="1"/>
            <p:nvPr/>
          </p:nvSpPr>
          <p:spPr>
            <a:xfrm rot="16200000">
              <a:off x="2991171" y="3371561"/>
              <a:ext cx="2846606"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Spatial Resolution</a:t>
              </a:r>
              <a:endParaRPr lang="en-US" sz="2000" b="1" dirty="0">
                <a:solidFill>
                  <a:schemeClr val="tx1">
                    <a:lumMod val="75000"/>
                    <a:lumOff val="25000"/>
                  </a:schemeClr>
                </a:solidFill>
                <a:latin typeface="Century Gothic" panose="020B0502020202020204" pitchFamily="34" charset="0"/>
              </a:endParaRPr>
            </a:p>
          </p:txBody>
        </p:sp>
      </p:grpSp>
      <p:sp>
        <p:nvSpPr>
          <p:cNvPr id="40" name="Rectangle 39"/>
          <p:cNvSpPr/>
          <p:nvPr/>
        </p:nvSpPr>
        <p:spPr>
          <a:xfrm rot="5400000">
            <a:off x="8632718" y="-1338883"/>
            <a:ext cx="341523" cy="3979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7409470" y="530504"/>
            <a:ext cx="2846606"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Bare Ground Indices</a:t>
            </a:r>
            <a:endParaRPr lang="en-US" sz="2000" b="1" dirty="0">
              <a:solidFill>
                <a:schemeClr val="tx1">
                  <a:lumMod val="75000"/>
                  <a:lumOff val="25000"/>
                </a:schemeClr>
              </a:solidFill>
              <a:latin typeface="Century Gothic" panose="020B0502020202020204" pitchFamily="34" charset="0"/>
            </a:endParaRPr>
          </a:p>
        </p:txBody>
      </p:sp>
      <p:sp>
        <p:nvSpPr>
          <p:cNvPr id="42" name="Rectangle 41"/>
          <p:cNvSpPr/>
          <p:nvPr/>
        </p:nvSpPr>
        <p:spPr>
          <a:xfrm rot="5400000">
            <a:off x="6489617" y="4552625"/>
            <a:ext cx="128856" cy="3979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715927" y="6387648"/>
            <a:ext cx="977058"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50 Miles</a:t>
            </a:r>
            <a:endParaRPr lang="en-US" b="1" dirty="0">
              <a:solidFill>
                <a:schemeClr val="tx1">
                  <a:lumMod val="75000"/>
                  <a:lumOff val="25000"/>
                </a:schemeClr>
              </a:solidFill>
              <a:latin typeface="Century Gothic" panose="020B0502020202020204" pitchFamily="34" charset="0"/>
            </a:endParaRPr>
          </a:p>
        </p:txBody>
      </p:sp>
      <p:sp>
        <p:nvSpPr>
          <p:cNvPr id="44" name="TextBox 43"/>
          <p:cNvSpPr txBox="1"/>
          <p:nvPr/>
        </p:nvSpPr>
        <p:spPr>
          <a:xfrm>
            <a:off x="4776042" y="6387653"/>
            <a:ext cx="977058"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0</a:t>
            </a:r>
            <a:endParaRPr lang="en-US" b="1" dirty="0">
              <a:solidFill>
                <a:schemeClr val="tx1">
                  <a:lumMod val="75000"/>
                  <a:lumOff val="25000"/>
                </a:schemeClr>
              </a:solidFill>
              <a:latin typeface="Century Gothic" panose="020B0502020202020204" pitchFamily="34" charset="0"/>
            </a:endParaRPr>
          </a:p>
        </p:txBody>
      </p:sp>
      <p:sp>
        <p:nvSpPr>
          <p:cNvPr id="45" name="TextBox 44"/>
          <p:cNvSpPr txBox="1"/>
          <p:nvPr/>
        </p:nvSpPr>
        <p:spPr>
          <a:xfrm>
            <a:off x="5783090" y="6387653"/>
            <a:ext cx="627730"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25</a:t>
            </a:r>
            <a:endParaRPr lang="en-US" b="1" dirty="0">
              <a:solidFill>
                <a:schemeClr val="tx1">
                  <a:lumMod val="75000"/>
                  <a:lumOff val="25000"/>
                </a:schemeClr>
              </a:solidFill>
              <a:latin typeface="Century Gothic" panose="020B0502020202020204" pitchFamily="34" charset="0"/>
            </a:endParaRPr>
          </a:p>
        </p:txBody>
      </p:sp>
      <p:grpSp>
        <p:nvGrpSpPr>
          <p:cNvPr id="46" name="Group 45"/>
          <p:cNvGrpSpPr/>
          <p:nvPr/>
        </p:nvGrpSpPr>
        <p:grpSpPr>
          <a:xfrm>
            <a:off x="9539581" y="6279594"/>
            <a:ext cx="2706780" cy="596816"/>
            <a:chOff x="2201611" y="1754697"/>
            <a:chExt cx="4805179" cy="1059490"/>
          </a:xfrm>
        </p:grpSpPr>
        <p:sp>
          <p:nvSpPr>
            <p:cNvPr id="47" name="Rectangle 46"/>
            <p:cNvSpPr/>
            <p:nvPr/>
          </p:nvSpPr>
          <p:spPr>
            <a:xfrm>
              <a:off x="3147752" y="1754697"/>
              <a:ext cx="2948248" cy="544946"/>
            </a:xfrm>
            <a:prstGeom prst="rect">
              <a:avLst/>
            </a:prstGeom>
            <a:gradFill flip="none" rotWithShape="1">
              <a:gsLst>
                <a:gs pos="14000">
                  <a:schemeClr val="accent4">
                    <a:lumMod val="40000"/>
                    <a:lumOff val="60000"/>
                  </a:schemeClr>
                </a:gs>
                <a:gs pos="6000">
                  <a:schemeClr val="bg1"/>
                </a:gs>
                <a:gs pos="63000">
                  <a:srgbClr val="FABE00"/>
                </a:gs>
                <a:gs pos="37000">
                  <a:schemeClr val="accent4">
                    <a:lumMod val="60000"/>
                    <a:lumOff val="40000"/>
                  </a:schemeClr>
                </a:gs>
                <a:gs pos="100000">
                  <a:schemeClr val="accent6">
                    <a:lumMod val="7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8" name="TextBox 47"/>
            <p:cNvSpPr txBox="1"/>
            <p:nvPr/>
          </p:nvSpPr>
          <p:spPr>
            <a:xfrm>
              <a:off x="2201611" y="1842504"/>
              <a:ext cx="1022180" cy="546377"/>
            </a:xfrm>
            <a:prstGeom prst="rect">
              <a:avLst/>
            </a:prstGeom>
            <a:noFill/>
          </p:spPr>
          <p:txBody>
            <a:bodyPr wrap="none" rtlCol="0">
              <a:spAutoFit/>
            </a:bodyPr>
            <a:lstStyle/>
            <a:p>
              <a:r>
                <a:rPr lang="en-US" b="1" dirty="0" smtClean="0">
                  <a:solidFill>
                    <a:schemeClr val="tx1">
                      <a:lumMod val="75000"/>
                      <a:lumOff val="25000"/>
                    </a:schemeClr>
                  </a:solidFill>
                  <a:latin typeface="Century Gothic" panose="020B0502020202020204" pitchFamily="34" charset="0"/>
                </a:rPr>
                <a:t>High</a:t>
              </a:r>
              <a:endParaRPr lang="en-US" b="1" dirty="0">
                <a:solidFill>
                  <a:schemeClr val="tx1">
                    <a:lumMod val="75000"/>
                    <a:lumOff val="25000"/>
                  </a:schemeClr>
                </a:solidFill>
                <a:latin typeface="Century Gothic" panose="020B0502020202020204" pitchFamily="34" charset="0"/>
              </a:endParaRPr>
            </a:p>
          </p:txBody>
        </p:sp>
        <p:sp>
          <p:nvSpPr>
            <p:cNvPr id="49" name="TextBox 48"/>
            <p:cNvSpPr txBox="1"/>
            <p:nvPr/>
          </p:nvSpPr>
          <p:spPr>
            <a:xfrm>
              <a:off x="6078518" y="1842504"/>
              <a:ext cx="928272" cy="546377"/>
            </a:xfrm>
            <a:prstGeom prst="rect">
              <a:avLst/>
            </a:prstGeom>
            <a:noFill/>
          </p:spPr>
          <p:txBody>
            <a:bodyPr wrap="none" rtlCol="0">
              <a:spAutoFit/>
            </a:bodyPr>
            <a:lstStyle/>
            <a:p>
              <a:r>
                <a:rPr lang="en-US" b="1" dirty="0" smtClean="0">
                  <a:solidFill>
                    <a:schemeClr val="tx1">
                      <a:lumMod val="75000"/>
                      <a:lumOff val="25000"/>
                    </a:schemeClr>
                  </a:solidFill>
                  <a:latin typeface="Century Gothic" panose="020B0502020202020204" pitchFamily="34" charset="0"/>
                </a:rPr>
                <a:t>Low</a:t>
              </a:r>
              <a:endParaRPr lang="en-US" b="1" dirty="0">
                <a:solidFill>
                  <a:schemeClr val="tx1">
                    <a:lumMod val="75000"/>
                    <a:lumOff val="25000"/>
                  </a:schemeClr>
                </a:solidFill>
                <a:latin typeface="Century Gothic" panose="020B0502020202020204" pitchFamily="34" charset="0"/>
              </a:endParaRPr>
            </a:p>
          </p:txBody>
        </p:sp>
        <p:sp>
          <p:nvSpPr>
            <p:cNvPr id="50" name="TextBox 49"/>
            <p:cNvSpPr txBox="1"/>
            <p:nvPr/>
          </p:nvSpPr>
          <p:spPr>
            <a:xfrm>
              <a:off x="3428063" y="2267810"/>
              <a:ext cx="2285676" cy="546377"/>
            </a:xfrm>
            <a:prstGeom prst="rect">
              <a:avLst/>
            </a:prstGeom>
            <a:noFill/>
          </p:spPr>
          <p:txBody>
            <a:bodyPr wrap="none" rtlCol="0">
              <a:spAutoFit/>
            </a:bodyPr>
            <a:lstStyle/>
            <a:p>
              <a:r>
                <a:rPr lang="en-US" b="1" dirty="0" smtClean="0">
                  <a:solidFill>
                    <a:schemeClr val="tx1">
                      <a:lumMod val="75000"/>
                      <a:lumOff val="25000"/>
                    </a:schemeClr>
                  </a:solidFill>
                  <a:latin typeface="Century Gothic" panose="020B0502020202020204" pitchFamily="34" charset="0"/>
                </a:rPr>
                <a:t>Bare Ground</a:t>
              </a:r>
              <a:endParaRPr lang="en-US" b="1"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1084548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5"/>
          <p:cNvSpPr txBox="1">
            <a:spLocks noGrp="1"/>
          </p:cNvSpPr>
          <p:nvPr>
            <p:ph type="title"/>
          </p:nvPr>
        </p:nvSpPr>
        <p:spPr>
          <a:xfrm>
            <a:off x="495300" y="419099"/>
            <a:ext cx="10515600" cy="45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Layer Resolution</a:t>
            </a:r>
            <a:endParaRPr dirty="0"/>
          </a:p>
        </p:txBody>
      </p:sp>
      <p:pic>
        <p:nvPicPr>
          <p:cNvPr id="3" name="Picture 2">
            <a:extLst>
              <a:ext uri="{FF2B5EF4-FFF2-40B4-BE49-F238E27FC236}">
                <a16:creationId xmlns:a16="http://schemas.microsoft.com/office/drawing/2014/main" id="{C8CF8CF8-337C-C342-A9B1-67988A97A6EC}"/>
              </a:ext>
            </a:extLst>
          </p:cNvPr>
          <p:cNvPicPr>
            <a:picLocks/>
          </p:cNvPicPr>
          <p:nvPr/>
        </p:nvPicPr>
        <p:blipFill rotWithShape="1">
          <a:blip r:embed="rId3"/>
          <a:srcRect l="51445" t="16111" r="2666" b="19130"/>
          <a:stretch/>
        </p:blipFill>
        <p:spPr>
          <a:xfrm>
            <a:off x="1125411" y="1124400"/>
            <a:ext cx="4072722" cy="4441135"/>
          </a:xfrm>
          <a:prstGeom prst="rect">
            <a:avLst/>
          </a:prstGeom>
        </p:spPr>
      </p:pic>
      <p:sp>
        <p:nvSpPr>
          <p:cNvPr id="10" name="Google Shape;205;p21">
            <a:extLst>
              <a:ext uri="{FF2B5EF4-FFF2-40B4-BE49-F238E27FC236}">
                <a16:creationId xmlns:a16="http://schemas.microsoft.com/office/drawing/2014/main" id="{AF6F3A4A-F20A-784E-9615-783BA235B771}"/>
              </a:ext>
            </a:extLst>
          </p:cNvPr>
          <p:cNvSpPr txBox="1">
            <a:spLocks noGrp="1"/>
          </p:cNvSpPr>
          <p:nvPr>
            <p:ph type="body" idx="1"/>
          </p:nvPr>
        </p:nvSpPr>
        <p:spPr>
          <a:xfrm>
            <a:off x="1076447" y="5465654"/>
            <a:ext cx="4170651" cy="1236087"/>
          </a:xfrm>
          <a:prstGeom prst="rect">
            <a:avLst/>
          </a:prstGeom>
        </p:spPr>
        <p:txBody>
          <a:bodyPr spcFirstLastPara="1" wrap="square" lIns="91425" tIns="45700" rIns="91425" bIns="45700" anchor="t" anchorCtr="0">
            <a:noAutofit/>
          </a:bodyPr>
          <a:lstStyle/>
          <a:p>
            <a:pPr marL="101600" lvl="0" indent="0" algn="ctr" rtl="0">
              <a:lnSpc>
                <a:spcPct val="100000"/>
              </a:lnSpc>
              <a:spcBef>
                <a:spcPts val="1000"/>
              </a:spcBef>
              <a:spcAft>
                <a:spcPts val="0"/>
              </a:spcAft>
              <a:buClr>
                <a:srgbClr val="2E8652"/>
              </a:buClr>
              <a:buSzPts val="2000"/>
              <a:buNone/>
            </a:pPr>
            <a:r>
              <a:rPr lang="en-US" sz="2000" b="1" dirty="0">
                <a:solidFill>
                  <a:schemeClr val="tx1">
                    <a:lumMod val="75000"/>
                    <a:lumOff val="25000"/>
                  </a:schemeClr>
                </a:solidFill>
              </a:rPr>
              <a:t>MODIS Percent Bare Ground </a:t>
            </a:r>
            <a:r>
              <a:rPr lang="en-US" sz="2000" b="1" dirty="0" smtClean="0">
                <a:solidFill>
                  <a:schemeClr val="tx1">
                    <a:lumMod val="75000"/>
                    <a:lumOff val="25000"/>
                  </a:schemeClr>
                </a:solidFill>
              </a:rPr>
              <a:t>SD</a:t>
            </a:r>
          </a:p>
          <a:p>
            <a:pPr marL="101600" lvl="0" indent="0" algn="ctr" rtl="0">
              <a:lnSpc>
                <a:spcPct val="100000"/>
              </a:lnSpc>
              <a:spcBef>
                <a:spcPts val="1000"/>
              </a:spcBef>
              <a:spcAft>
                <a:spcPts val="0"/>
              </a:spcAft>
              <a:buClr>
                <a:srgbClr val="2E8652"/>
              </a:buClr>
              <a:buSzPts val="2000"/>
              <a:buNone/>
            </a:pPr>
            <a:r>
              <a:rPr lang="en-US" sz="2000" b="1" dirty="0" smtClean="0">
                <a:solidFill>
                  <a:schemeClr val="tx1">
                    <a:lumMod val="75000"/>
                    <a:lumOff val="25000"/>
                  </a:schemeClr>
                </a:solidFill>
              </a:rPr>
              <a:t>250 </a:t>
            </a:r>
            <a:r>
              <a:rPr lang="en-US" sz="2000" b="1" dirty="0">
                <a:solidFill>
                  <a:schemeClr val="tx1">
                    <a:lumMod val="75000"/>
                    <a:lumOff val="25000"/>
                  </a:schemeClr>
                </a:solidFill>
              </a:rPr>
              <a:t>m</a:t>
            </a:r>
            <a:endParaRPr sz="2000" b="1" dirty="0">
              <a:solidFill>
                <a:schemeClr val="tx1">
                  <a:lumMod val="75000"/>
                  <a:lumOff val="25000"/>
                </a:schemeClr>
              </a:solidFill>
            </a:endParaRPr>
          </a:p>
        </p:txBody>
      </p:sp>
      <p:pic>
        <p:nvPicPr>
          <p:cNvPr id="8" name="Picture 7">
            <a:extLst>
              <a:ext uri="{FF2B5EF4-FFF2-40B4-BE49-F238E27FC236}">
                <a16:creationId xmlns:a16="http://schemas.microsoft.com/office/drawing/2014/main" id="{8FF3E0D6-522F-394F-AD2C-E77E80770BAF}"/>
              </a:ext>
            </a:extLst>
          </p:cNvPr>
          <p:cNvPicPr>
            <a:picLocks noChangeAspect="1"/>
          </p:cNvPicPr>
          <p:nvPr/>
        </p:nvPicPr>
        <p:blipFill rotWithShape="1">
          <a:blip r:embed="rId3"/>
          <a:srcRect l="3562" t="16667" r="50273" b="18164"/>
          <a:stretch/>
        </p:blipFill>
        <p:spPr>
          <a:xfrm>
            <a:off x="1087832" y="1157451"/>
            <a:ext cx="4097243" cy="4469298"/>
          </a:xfrm>
          <a:prstGeom prst="rect">
            <a:avLst/>
          </a:prstGeom>
        </p:spPr>
      </p:pic>
      <p:sp>
        <p:nvSpPr>
          <p:cNvPr id="12" name="Google Shape;205;p21">
            <a:extLst>
              <a:ext uri="{FF2B5EF4-FFF2-40B4-BE49-F238E27FC236}">
                <a16:creationId xmlns:a16="http://schemas.microsoft.com/office/drawing/2014/main" id="{72CE2546-819E-B047-BA42-4DFAF171C785}"/>
              </a:ext>
            </a:extLst>
          </p:cNvPr>
          <p:cNvSpPr txBox="1">
            <a:spLocks/>
          </p:cNvSpPr>
          <p:nvPr/>
        </p:nvSpPr>
        <p:spPr>
          <a:xfrm>
            <a:off x="495300" y="832296"/>
            <a:ext cx="5694389" cy="9311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01600" indent="0">
              <a:lnSpc>
                <a:spcPct val="150000"/>
              </a:lnSpc>
              <a:buClr>
                <a:srgbClr val="2E8652"/>
              </a:buClr>
              <a:buSzPts val="2000"/>
              <a:buFont typeface="Arial"/>
              <a:buNone/>
            </a:pPr>
            <a:endParaRPr lang="en-US" sz="2000" b="1" dirty="0">
              <a:solidFill>
                <a:schemeClr val="tx1">
                  <a:lumMod val="75000"/>
                  <a:lumOff val="25000"/>
                </a:schemeClr>
              </a:solidFill>
            </a:endParaRPr>
          </a:p>
        </p:txBody>
      </p:sp>
      <p:sp>
        <p:nvSpPr>
          <p:cNvPr id="14" name="Google Shape;205;p21">
            <a:extLst>
              <a:ext uri="{FF2B5EF4-FFF2-40B4-BE49-F238E27FC236}">
                <a16:creationId xmlns:a16="http://schemas.microsoft.com/office/drawing/2014/main" id="{EE80DE10-9E3A-6642-9A55-65E404E4966B}"/>
              </a:ext>
            </a:extLst>
          </p:cNvPr>
          <p:cNvSpPr txBox="1">
            <a:spLocks/>
          </p:cNvSpPr>
          <p:nvPr/>
        </p:nvSpPr>
        <p:spPr>
          <a:xfrm>
            <a:off x="6661713" y="5545824"/>
            <a:ext cx="5034987" cy="9311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01600" indent="0">
              <a:lnSpc>
                <a:spcPct val="100000"/>
              </a:lnSpc>
              <a:buClr>
                <a:srgbClr val="2E8652"/>
              </a:buClr>
              <a:buSzPts val="2000"/>
              <a:buFont typeface="Arial"/>
              <a:buNone/>
            </a:pPr>
            <a:r>
              <a:rPr lang="en-US" sz="2000" b="1" dirty="0">
                <a:solidFill>
                  <a:schemeClr val="tx1">
                    <a:lumMod val="75000"/>
                    <a:lumOff val="25000"/>
                  </a:schemeClr>
                </a:solidFill>
              </a:rPr>
              <a:t>Normalized Difference Bareness Index </a:t>
            </a:r>
            <a:endParaRPr lang="en-US" sz="2000" b="1" dirty="0" smtClean="0">
              <a:solidFill>
                <a:schemeClr val="tx1">
                  <a:lumMod val="75000"/>
                  <a:lumOff val="25000"/>
                </a:schemeClr>
              </a:solidFill>
            </a:endParaRPr>
          </a:p>
          <a:p>
            <a:pPr marL="101600" indent="0" algn="ctr">
              <a:lnSpc>
                <a:spcPct val="100000"/>
              </a:lnSpc>
              <a:buClr>
                <a:srgbClr val="2E8652"/>
              </a:buClr>
              <a:buSzPts val="2000"/>
              <a:buFont typeface="Arial"/>
              <a:buNone/>
            </a:pPr>
            <a:r>
              <a:rPr lang="en-US" sz="2000" b="1" dirty="0" smtClean="0">
                <a:solidFill>
                  <a:schemeClr val="tx1">
                    <a:lumMod val="75000"/>
                    <a:lumOff val="25000"/>
                  </a:schemeClr>
                </a:solidFill>
              </a:rPr>
              <a:t>30 </a:t>
            </a:r>
            <a:r>
              <a:rPr lang="en-US" sz="2000" b="1" dirty="0">
                <a:solidFill>
                  <a:schemeClr val="tx1">
                    <a:lumMod val="75000"/>
                    <a:lumOff val="25000"/>
                  </a:schemeClr>
                </a:solidFill>
              </a:rPr>
              <a:t>m</a:t>
            </a:r>
          </a:p>
        </p:txBody>
      </p:sp>
      <p:pic>
        <p:nvPicPr>
          <p:cNvPr id="15" name="Picture 14">
            <a:extLst>
              <a:ext uri="{FF2B5EF4-FFF2-40B4-BE49-F238E27FC236}">
                <a16:creationId xmlns:a16="http://schemas.microsoft.com/office/drawing/2014/main" id="{8FF3E0D6-522F-394F-AD2C-E77E80770BAF}"/>
              </a:ext>
            </a:extLst>
          </p:cNvPr>
          <p:cNvPicPr>
            <a:picLocks noChangeAspect="1"/>
          </p:cNvPicPr>
          <p:nvPr/>
        </p:nvPicPr>
        <p:blipFill rotWithShape="1">
          <a:blip r:embed="rId3"/>
          <a:srcRect l="5025" t="18585" r="51777" b="20371"/>
          <a:stretch/>
        </p:blipFill>
        <p:spPr>
          <a:xfrm>
            <a:off x="1233890" y="1311007"/>
            <a:ext cx="3833870" cy="41864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42" presetClass="path" presetSubtype="0" accel="50000" decel="50000" fill="hold" nodeType="withEffect">
                                  <p:stCondLst>
                                    <p:cond delay="0"/>
                                  </p:stCondLst>
                                  <p:childTnLst>
                                    <p:animMotion origin="layout" path="M -3.33333E-6 3.7037E-6 L 0.48698 3.7037E-6 " pathEditMode="relative" rAng="0" ptsTypes="AA">
                                      <p:cBhvr>
                                        <p:cTn id="16" dur="2000" fill="hold"/>
                                        <p:tgtEl>
                                          <p:spTgt spid="15"/>
                                        </p:tgtEl>
                                        <p:attrNameLst>
                                          <p:attrName>ppt_x</p:attrName>
                                          <p:attrName>ppt_y</p:attrName>
                                        </p:attrNameLst>
                                      </p:cBhvr>
                                      <p:rCtr x="24349" y="0"/>
                                    </p:animMotion>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BF9B-09F9-C043-8BA3-15F64D412383}"/>
              </a:ext>
            </a:extLst>
          </p:cNvPr>
          <p:cNvSpPr>
            <a:spLocks noGrp="1"/>
          </p:cNvSpPr>
          <p:nvPr>
            <p:ph type="title"/>
          </p:nvPr>
        </p:nvSpPr>
        <p:spPr/>
        <p:txBody>
          <a:bodyPr/>
          <a:lstStyle/>
          <a:p>
            <a:r>
              <a:rPr lang="en-US" dirty="0"/>
              <a:t>Independent Data Validation</a:t>
            </a:r>
          </a:p>
        </p:txBody>
      </p:sp>
      <p:pic>
        <p:nvPicPr>
          <p:cNvPr id="3074" name="Picture 2" descr="https://lh5.googleusercontent.com/Gsirk0RcUdfSZt8QYPCm3obo7AHu7EAhlau53-Ujoc-ICaEm2Cc-a6rstjV9jK9aFtP8qgU5VfqQw2bdk0sDFoj0nHoaZW-X3_UgekUl0KzcuZmqN0vWMaszNA0TiN8Q7epuvmji">
            <a:extLst>
              <a:ext uri="{FF2B5EF4-FFF2-40B4-BE49-F238E27FC236}">
                <a16:creationId xmlns:a16="http://schemas.microsoft.com/office/drawing/2014/main" id="{2D9A089D-051F-8E4D-B496-D27E07473F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443" r="39560" b="9652"/>
          <a:stretch/>
        </p:blipFill>
        <p:spPr bwMode="auto">
          <a:xfrm>
            <a:off x="500743" y="1012716"/>
            <a:ext cx="7153767" cy="5578584"/>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30;p16">
            <a:extLst>
              <a:ext uri="{FF2B5EF4-FFF2-40B4-BE49-F238E27FC236}">
                <a16:creationId xmlns:a16="http://schemas.microsoft.com/office/drawing/2014/main" id="{F6727056-34ED-644D-92EE-B00E31707D7F}"/>
              </a:ext>
            </a:extLst>
          </p:cNvPr>
          <p:cNvSpPr/>
          <p:nvPr/>
        </p:nvSpPr>
        <p:spPr>
          <a:xfrm>
            <a:off x="7533056" y="1730831"/>
            <a:ext cx="4348844" cy="4056512"/>
          </a:xfrm>
          <a:prstGeom prst="roundRect">
            <a:avLst>
              <a:gd name="adj" fmla="val 7856"/>
            </a:avLst>
          </a:prstGeom>
          <a:solidFill>
            <a:srgbClr val="D5D5D5">
              <a:alpha val="65882"/>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34C5D965-9725-E541-88B1-BD3F902ECA1D}"/>
              </a:ext>
            </a:extLst>
          </p:cNvPr>
          <p:cNvSpPr txBox="1"/>
          <p:nvPr/>
        </p:nvSpPr>
        <p:spPr>
          <a:xfrm>
            <a:off x="7543792" y="1828804"/>
            <a:ext cx="3967850" cy="2000548"/>
          </a:xfrm>
          <a:prstGeom prst="rect">
            <a:avLst/>
          </a:prstGeom>
          <a:noFill/>
        </p:spPr>
        <p:txBody>
          <a:bodyPr wrap="square" rtlCol="0">
            <a:spAutoFit/>
          </a:bodyPr>
          <a:lstStyle/>
          <a:p>
            <a:r>
              <a:rPr lang="en-US" sz="2800" b="1" dirty="0">
                <a:solidFill>
                  <a:srgbClr val="2E8652"/>
                </a:solidFill>
                <a:latin typeface="Century Gothic" panose="020B0502020202020204" pitchFamily="34" charset="0"/>
              </a:rPr>
              <a:t>A</a:t>
            </a:r>
            <a:r>
              <a:rPr lang="en-US" sz="2800" dirty="0">
                <a:solidFill>
                  <a:schemeClr val="tx1">
                    <a:lumMod val="75000"/>
                    <a:lumOff val="25000"/>
                  </a:schemeClr>
                </a:solidFill>
                <a:latin typeface="Century Gothic" panose="020B0502020202020204" pitchFamily="34" charset="0"/>
              </a:rPr>
              <a:t>ssessment</a:t>
            </a:r>
          </a:p>
          <a:p>
            <a:endParaRPr lang="en-US" sz="2000" dirty="0">
              <a:latin typeface="Century Gothic" panose="020B0502020202020204" pitchFamily="34" charset="0"/>
            </a:endParaRPr>
          </a:p>
          <a:p>
            <a:r>
              <a:rPr lang="en-US" sz="2800" b="1" dirty="0">
                <a:solidFill>
                  <a:srgbClr val="2E8652"/>
                </a:solidFill>
                <a:latin typeface="Century Gothic" panose="020B0502020202020204" pitchFamily="34" charset="0"/>
              </a:rPr>
              <a:t>	I</a:t>
            </a:r>
            <a:r>
              <a:rPr lang="en-US" sz="2800" dirty="0">
                <a:solidFill>
                  <a:schemeClr val="tx1">
                    <a:lumMod val="75000"/>
                    <a:lumOff val="25000"/>
                  </a:schemeClr>
                </a:solidFill>
                <a:latin typeface="Century Gothic" panose="020B0502020202020204" pitchFamily="34" charset="0"/>
              </a:rPr>
              <a:t>nventory</a:t>
            </a:r>
            <a:r>
              <a:rPr lang="en-US" sz="2000" dirty="0">
                <a:latin typeface="Century Gothic" panose="020B0502020202020204" pitchFamily="34" charset="0"/>
              </a:rPr>
              <a:t> </a:t>
            </a:r>
          </a:p>
          <a:p>
            <a:endParaRPr lang="en-US" sz="2000" dirty="0">
              <a:latin typeface="Century Gothic" panose="020B0502020202020204" pitchFamily="34" charset="0"/>
            </a:endParaRPr>
          </a:p>
          <a:p>
            <a:r>
              <a:rPr lang="en-US" sz="2800" b="1" dirty="0">
                <a:solidFill>
                  <a:srgbClr val="2E8652"/>
                </a:solidFill>
                <a:latin typeface="Century Gothic" panose="020B0502020202020204" pitchFamily="34" charset="0"/>
              </a:rPr>
              <a:t>		M</a:t>
            </a:r>
            <a:r>
              <a:rPr lang="en-US" sz="2800" dirty="0">
                <a:solidFill>
                  <a:schemeClr val="tx1">
                    <a:lumMod val="75000"/>
                    <a:lumOff val="25000"/>
                  </a:schemeClr>
                </a:solidFill>
                <a:latin typeface="Century Gothic" panose="020B0502020202020204" pitchFamily="34" charset="0"/>
              </a:rPr>
              <a:t>onitoring</a:t>
            </a:r>
            <a:r>
              <a:rPr lang="en-US" sz="2000" dirty="0">
                <a:latin typeface="Century Gothic" panose="020B0502020202020204" pitchFamily="34" charset="0"/>
              </a:rPr>
              <a:t> </a:t>
            </a:r>
          </a:p>
        </p:txBody>
      </p:sp>
      <p:sp>
        <p:nvSpPr>
          <p:cNvPr id="12" name="TextBox 11">
            <a:extLst>
              <a:ext uri="{FF2B5EF4-FFF2-40B4-BE49-F238E27FC236}">
                <a16:creationId xmlns:a16="http://schemas.microsoft.com/office/drawing/2014/main" id="{630F3989-DFE7-1144-BE42-DE368B354C1E}"/>
              </a:ext>
            </a:extLst>
          </p:cNvPr>
          <p:cNvSpPr txBox="1"/>
          <p:nvPr/>
        </p:nvSpPr>
        <p:spPr>
          <a:xfrm>
            <a:off x="7626275" y="4038605"/>
            <a:ext cx="4163787" cy="1418786"/>
          </a:xfrm>
          <a:prstGeom prst="rect">
            <a:avLst/>
          </a:prstGeom>
          <a:noFill/>
        </p:spPr>
        <p:txBody>
          <a:bodyPr wrap="square" rtlCol="0">
            <a:spAutoFit/>
          </a:bodyPr>
          <a:lstStyle/>
          <a:p>
            <a:pPr>
              <a:lnSpc>
                <a:spcPct val="150000"/>
              </a:lnSpc>
            </a:pPr>
            <a:r>
              <a:rPr lang="en-US" sz="2000" i="1" dirty="0">
                <a:solidFill>
                  <a:schemeClr val="tx1">
                    <a:lumMod val="75000"/>
                    <a:lumOff val="25000"/>
                  </a:schemeClr>
                </a:solidFill>
                <a:latin typeface="Century Gothic" panose="020B0502020202020204" pitchFamily="34" charset="0"/>
              </a:rPr>
              <a:t>In - field data collected by the Bureau of Land Management in 2016 and 2017</a:t>
            </a:r>
          </a:p>
        </p:txBody>
      </p:sp>
      <p:sp>
        <p:nvSpPr>
          <p:cNvPr id="10" name="Rectangle 9"/>
          <p:cNvSpPr/>
          <p:nvPr/>
        </p:nvSpPr>
        <p:spPr>
          <a:xfrm>
            <a:off x="1024410" y="1099625"/>
            <a:ext cx="6577069" cy="340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681998" y="1061563"/>
            <a:ext cx="1180641"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NBLI</a:t>
            </a:r>
            <a:endParaRPr lang="en-US" sz="2400" b="1" dirty="0">
              <a:solidFill>
                <a:schemeClr val="tx1">
                  <a:lumMod val="75000"/>
                  <a:lumOff val="25000"/>
                </a:schemeClr>
              </a:solidFill>
              <a:latin typeface="Century Gothic" panose="020B0502020202020204" pitchFamily="34" charset="0"/>
            </a:endParaRPr>
          </a:p>
        </p:txBody>
      </p:sp>
      <p:sp>
        <p:nvSpPr>
          <p:cNvPr id="14" name="TextBox 13"/>
          <p:cNvSpPr txBox="1"/>
          <p:nvPr/>
        </p:nvSpPr>
        <p:spPr>
          <a:xfrm>
            <a:off x="1174054" y="1061563"/>
            <a:ext cx="1180641"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MODIS</a:t>
            </a:r>
            <a:endParaRPr lang="en-US" sz="2400" b="1" dirty="0">
              <a:solidFill>
                <a:schemeClr val="tx1">
                  <a:lumMod val="75000"/>
                  <a:lumOff val="25000"/>
                </a:schemeClr>
              </a:solidFill>
              <a:latin typeface="Century Gothic" panose="020B0502020202020204" pitchFamily="34" charset="0"/>
            </a:endParaRPr>
          </a:p>
        </p:txBody>
      </p:sp>
      <p:sp>
        <p:nvSpPr>
          <p:cNvPr id="15" name="TextBox 14"/>
          <p:cNvSpPr txBox="1"/>
          <p:nvPr/>
        </p:nvSpPr>
        <p:spPr>
          <a:xfrm>
            <a:off x="5749773" y="1061563"/>
            <a:ext cx="1180641" cy="461665"/>
          </a:xfrm>
          <a:prstGeom prst="rect">
            <a:avLst/>
          </a:prstGeom>
          <a:noFill/>
        </p:spPr>
        <p:txBody>
          <a:bodyPr wrap="square" rtlCol="0">
            <a:spAutoFit/>
          </a:bodyPr>
          <a:lstStyle/>
          <a:p>
            <a:r>
              <a:rPr lang="en-US" sz="2400" b="1" dirty="0" err="1" smtClean="0">
                <a:solidFill>
                  <a:schemeClr val="tx1">
                    <a:lumMod val="75000"/>
                    <a:lumOff val="25000"/>
                  </a:schemeClr>
                </a:solidFill>
                <a:latin typeface="Century Gothic" panose="020B0502020202020204" pitchFamily="34" charset="0"/>
              </a:rPr>
              <a:t>NDBaI</a:t>
            </a:r>
            <a:endParaRPr lang="en-US" sz="2400" b="1" dirty="0">
              <a:solidFill>
                <a:schemeClr val="tx1">
                  <a:lumMod val="75000"/>
                  <a:lumOff val="25000"/>
                </a:schemeClr>
              </a:solidFill>
              <a:latin typeface="Century Gothic" panose="020B0502020202020204" pitchFamily="34" charset="0"/>
            </a:endParaRPr>
          </a:p>
        </p:txBody>
      </p:sp>
      <p:sp>
        <p:nvSpPr>
          <p:cNvPr id="16" name="Rectangle 15"/>
          <p:cNvSpPr/>
          <p:nvPr/>
        </p:nvSpPr>
        <p:spPr>
          <a:xfrm>
            <a:off x="950619" y="3716103"/>
            <a:ext cx="6577069" cy="283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602294" y="3620814"/>
            <a:ext cx="950666"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SAVI</a:t>
            </a:r>
            <a:endParaRPr lang="en-US" sz="2400" b="1" dirty="0">
              <a:solidFill>
                <a:schemeClr val="tx1">
                  <a:lumMod val="75000"/>
                  <a:lumOff val="25000"/>
                </a:schemeClr>
              </a:solidFill>
              <a:latin typeface="Century Gothic" panose="020B0502020202020204" pitchFamily="34" charset="0"/>
            </a:endParaRPr>
          </a:p>
        </p:txBody>
      </p:sp>
      <p:sp>
        <p:nvSpPr>
          <p:cNvPr id="18" name="TextBox 17"/>
          <p:cNvSpPr txBox="1"/>
          <p:nvPr/>
        </p:nvSpPr>
        <p:spPr>
          <a:xfrm>
            <a:off x="1499670" y="3620814"/>
            <a:ext cx="691310"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BSI</a:t>
            </a:r>
            <a:endParaRPr lang="en-US" sz="2400" b="1" dirty="0">
              <a:solidFill>
                <a:schemeClr val="tx1">
                  <a:lumMod val="75000"/>
                  <a:lumOff val="25000"/>
                </a:schemeClr>
              </a:solidFill>
              <a:latin typeface="Century Gothic" panose="020B0502020202020204" pitchFamily="34" charset="0"/>
            </a:endParaRPr>
          </a:p>
        </p:txBody>
      </p:sp>
      <p:sp>
        <p:nvSpPr>
          <p:cNvPr id="19" name="TextBox 18"/>
          <p:cNvSpPr txBox="1"/>
          <p:nvPr/>
        </p:nvSpPr>
        <p:spPr>
          <a:xfrm>
            <a:off x="5634394" y="3620814"/>
            <a:ext cx="1411397"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SAR-VH</a:t>
            </a:r>
            <a:endParaRPr lang="en-US" sz="2400" b="1" dirty="0">
              <a:solidFill>
                <a:schemeClr val="tx1">
                  <a:lumMod val="75000"/>
                  <a:lumOff val="25000"/>
                </a:schemeClr>
              </a:solidFill>
              <a:latin typeface="Century Gothic" panose="020B0502020202020204" pitchFamily="34" charset="0"/>
            </a:endParaRPr>
          </a:p>
        </p:txBody>
      </p:sp>
      <p:grpSp>
        <p:nvGrpSpPr>
          <p:cNvPr id="6" name="Group 5"/>
          <p:cNvGrpSpPr/>
          <p:nvPr/>
        </p:nvGrpSpPr>
        <p:grpSpPr>
          <a:xfrm>
            <a:off x="548159" y="1364256"/>
            <a:ext cx="7106351" cy="307777"/>
            <a:chOff x="548159" y="1388109"/>
            <a:chExt cx="7106351" cy="307777"/>
          </a:xfrm>
        </p:grpSpPr>
        <p:sp>
          <p:nvSpPr>
            <p:cNvPr id="4" name="Rectangle 3"/>
            <p:cNvSpPr/>
            <p:nvPr/>
          </p:nvSpPr>
          <p:spPr>
            <a:xfrm>
              <a:off x="786384" y="1457332"/>
              <a:ext cx="6741304" cy="158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22" name="TextBox 21"/>
                <p:cNvSpPr txBox="1"/>
                <p:nvPr/>
              </p:nvSpPr>
              <p:spPr>
                <a:xfrm>
                  <a:off x="548159" y="1388109"/>
                  <a:ext cx="2393422" cy="307777"/>
                </a:xfrm>
                <a:prstGeom prst="rect">
                  <a:avLst/>
                </a:prstGeom>
                <a:noFill/>
              </p:spPr>
              <p:txBody>
                <a:bodyPr wrap="square" rtlCol="0">
                  <a:spAutoFit/>
                </a:bodyPr>
                <a:lstStyle/>
                <a:p>
                  <a14:m>
                    <m:oMath xmlns:m="http://schemas.openxmlformats.org/officeDocument/2006/math">
                      <m:sSup>
                        <m:sSupPr>
                          <m:ctrlPr>
                            <a:rPr lang="en-US" i="1" dirty="0" smtClean="0">
                              <a:solidFill>
                                <a:schemeClr val="tx1">
                                  <a:lumMod val="75000"/>
                                  <a:lumOff val="25000"/>
                                </a:schemeClr>
                              </a:solidFill>
                              <a:latin typeface="Cambria Math" panose="02040503050406030204" pitchFamily="18" charset="0"/>
                            </a:rPr>
                          </m:ctrlPr>
                        </m:sSupPr>
                        <m:e>
                          <m:r>
                            <a:rPr lang="en-US" b="0" i="1" dirty="0" smtClean="0">
                              <a:solidFill>
                                <a:schemeClr val="tx1">
                                  <a:lumMod val="75000"/>
                                  <a:lumOff val="25000"/>
                                </a:schemeClr>
                              </a:solidFill>
                              <a:latin typeface="Cambria Math" panose="02040503050406030204" pitchFamily="18" charset="0"/>
                            </a:rPr>
                            <m:t>𝑅</m:t>
                          </m:r>
                        </m:e>
                        <m:sup>
                          <m:r>
                            <a:rPr lang="en-US" b="0" i="1" dirty="0" smtClean="0">
                              <a:solidFill>
                                <a:schemeClr val="tx1">
                                  <a:lumMod val="75000"/>
                                  <a:lumOff val="25000"/>
                                </a:schemeClr>
                              </a:solidFill>
                              <a:latin typeface="Cambria Math" panose="02040503050406030204" pitchFamily="18" charset="0"/>
                            </a:rPr>
                            <m:t>2</m:t>
                          </m:r>
                        </m:sup>
                      </m:sSup>
                    </m:oMath>
                  </a14:m>
                  <a:r>
                    <a:rPr lang="en-US" i="1" dirty="0" smtClean="0">
                      <a:solidFill>
                        <a:schemeClr val="tx1">
                          <a:lumMod val="75000"/>
                          <a:lumOff val="25000"/>
                        </a:schemeClr>
                      </a:solidFill>
                      <a:latin typeface="Century Gothic" panose="020B0502020202020204" pitchFamily="34" charset="0"/>
                    </a:rPr>
                    <a:t>= 0.017871 P=0.005369</a:t>
                  </a:r>
                  <a:endParaRPr lang="en-US" i="1" dirty="0">
                    <a:solidFill>
                      <a:schemeClr val="tx1">
                        <a:lumMod val="75000"/>
                        <a:lumOff val="25000"/>
                      </a:schemeClr>
                    </a:solidFill>
                    <a:latin typeface="Century Gothic" panose="020B0502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48159" y="1388109"/>
                  <a:ext cx="2393422" cy="307777"/>
                </a:xfrm>
                <a:prstGeom prst="rect">
                  <a:avLst/>
                </a:prstGeom>
                <a:blipFill>
                  <a:blip r:embed="rId4"/>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968120" y="1388109"/>
                  <a:ext cx="2393422" cy="307777"/>
                </a:xfrm>
                <a:prstGeom prst="rect">
                  <a:avLst/>
                </a:prstGeom>
                <a:noFill/>
              </p:spPr>
              <p:txBody>
                <a:bodyPr wrap="square" rtlCol="0">
                  <a:spAutoFit/>
                </a:bodyPr>
                <a:lstStyle/>
                <a:p>
                  <a14:m>
                    <m:oMath xmlns:m="http://schemas.openxmlformats.org/officeDocument/2006/math">
                      <m:sSup>
                        <m:sSupPr>
                          <m:ctrlPr>
                            <a:rPr lang="en-US" i="1" dirty="0" smtClean="0">
                              <a:solidFill>
                                <a:schemeClr val="tx1">
                                  <a:lumMod val="75000"/>
                                  <a:lumOff val="25000"/>
                                </a:schemeClr>
                              </a:solidFill>
                              <a:latin typeface="Cambria Math" panose="02040503050406030204" pitchFamily="18" charset="0"/>
                            </a:rPr>
                          </m:ctrlPr>
                        </m:sSupPr>
                        <m:e>
                          <m:r>
                            <a:rPr lang="en-US" b="0" i="1" dirty="0" smtClean="0">
                              <a:solidFill>
                                <a:schemeClr val="tx1">
                                  <a:lumMod val="75000"/>
                                  <a:lumOff val="25000"/>
                                </a:schemeClr>
                              </a:solidFill>
                              <a:latin typeface="Cambria Math" panose="02040503050406030204" pitchFamily="18" charset="0"/>
                            </a:rPr>
                            <m:t>𝑅</m:t>
                          </m:r>
                        </m:e>
                        <m:sup>
                          <m:r>
                            <a:rPr lang="en-US" b="0" i="1" dirty="0" smtClean="0">
                              <a:solidFill>
                                <a:schemeClr val="tx1">
                                  <a:lumMod val="75000"/>
                                  <a:lumOff val="25000"/>
                                </a:schemeClr>
                              </a:solidFill>
                              <a:latin typeface="Cambria Math" panose="02040503050406030204" pitchFamily="18" charset="0"/>
                            </a:rPr>
                            <m:t>2</m:t>
                          </m:r>
                        </m:sup>
                      </m:sSup>
                    </m:oMath>
                  </a14:m>
                  <a:r>
                    <a:rPr lang="en-US" i="1" dirty="0" smtClean="0">
                      <a:solidFill>
                        <a:schemeClr val="tx1">
                          <a:lumMod val="75000"/>
                          <a:lumOff val="25000"/>
                        </a:schemeClr>
                      </a:solidFill>
                      <a:latin typeface="Century Gothic" panose="020B0502020202020204" pitchFamily="34" charset="0"/>
                    </a:rPr>
                    <a:t>= 0.23515 P=6.5749e-24</a:t>
                  </a:r>
                  <a:endParaRPr lang="en-US" i="1" dirty="0">
                    <a:solidFill>
                      <a:schemeClr val="tx1">
                        <a:lumMod val="75000"/>
                        <a:lumOff val="25000"/>
                      </a:schemeClr>
                    </a:solidFill>
                    <a:latin typeface="Century Gothic" panose="020B0502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968120" y="1388109"/>
                  <a:ext cx="2393422" cy="307777"/>
                </a:xfrm>
                <a:prstGeom prst="rect">
                  <a:avLst/>
                </a:prstGeom>
                <a:blipFill>
                  <a:blip r:embed="rId5"/>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261088" y="1388109"/>
                  <a:ext cx="2393422" cy="307777"/>
                </a:xfrm>
                <a:prstGeom prst="rect">
                  <a:avLst/>
                </a:prstGeom>
                <a:noFill/>
              </p:spPr>
              <p:txBody>
                <a:bodyPr wrap="square" rtlCol="0">
                  <a:spAutoFit/>
                </a:bodyPr>
                <a:lstStyle/>
                <a:p>
                  <a14:m>
                    <m:oMath xmlns:m="http://schemas.openxmlformats.org/officeDocument/2006/math">
                      <m:sSup>
                        <m:sSupPr>
                          <m:ctrlPr>
                            <a:rPr lang="en-US" i="1" dirty="0" smtClean="0">
                              <a:solidFill>
                                <a:schemeClr val="tx1">
                                  <a:lumMod val="75000"/>
                                  <a:lumOff val="25000"/>
                                </a:schemeClr>
                              </a:solidFill>
                              <a:latin typeface="Cambria Math" panose="02040503050406030204" pitchFamily="18" charset="0"/>
                            </a:rPr>
                          </m:ctrlPr>
                        </m:sSupPr>
                        <m:e>
                          <m:r>
                            <a:rPr lang="en-US" b="0" i="1" dirty="0" smtClean="0">
                              <a:solidFill>
                                <a:schemeClr val="tx1">
                                  <a:lumMod val="75000"/>
                                  <a:lumOff val="25000"/>
                                </a:schemeClr>
                              </a:solidFill>
                              <a:latin typeface="Cambria Math" panose="02040503050406030204" pitchFamily="18" charset="0"/>
                            </a:rPr>
                            <m:t>𝑅</m:t>
                          </m:r>
                        </m:e>
                        <m:sup>
                          <m:r>
                            <a:rPr lang="en-US" b="0" i="1" dirty="0" smtClean="0">
                              <a:solidFill>
                                <a:schemeClr val="tx1">
                                  <a:lumMod val="75000"/>
                                  <a:lumOff val="25000"/>
                                </a:schemeClr>
                              </a:solidFill>
                              <a:latin typeface="Cambria Math" panose="02040503050406030204" pitchFamily="18" charset="0"/>
                            </a:rPr>
                            <m:t>2</m:t>
                          </m:r>
                        </m:sup>
                      </m:sSup>
                    </m:oMath>
                  </a14:m>
                  <a:r>
                    <a:rPr lang="en-US" i="1" dirty="0" smtClean="0">
                      <a:solidFill>
                        <a:schemeClr val="tx1">
                          <a:lumMod val="75000"/>
                          <a:lumOff val="25000"/>
                        </a:schemeClr>
                      </a:solidFill>
                      <a:latin typeface="Century Gothic" panose="020B0502020202020204" pitchFamily="34" charset="0"/>
                    </a:rPr>
                    <a:t>= -0.0022386 P=0.69129</a:t>
                  </a:r>
                  <a:endParaRPr lang="en-US" i="1" dirty="0">
                    <a:solidFill>
                      <a:schemeClr val="tx1">
                        <a:lumMod val="75000"/>
                        <a:lumOff val="25000"/>
                      </a:schemeClr>
                    </a:solidFill>
                    <a:latin typeface="Century Gothic" panose="020B0502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5261088" y="1388109"/>
                  <a:ext cx="2393422" cy="307777"/>
                </a:xfrm>
                <a:prstGeom prst="rect">
                  <a:avLst/>
                </a:prstGeom>
                <a:blipFill>
                  <a:blip r:embed="rId6"/>
                  <a:stretch>
                    <a:fillRect t="-4000" b="-20000"/>
                  </a:stretch>
                </a:blipFill>
              </p:spPr>
              <p:txBody>
                <a:bodyPr/>
                <a:lstStyle/>
                <a:p>
                  <a:r>
                    <a:rPr lang="en-US">
                      <a:noFill/>
                    </a:rPr>
                    <a:t> </a:t>
                  </a:r>
                </a:p>
              </p:txBody>
            </p:sp>
          </mc:Fallback>
        </mc:AlternateContent>
      </p:grpSp>
      <p:grpSp>
        <p:nvGrpSpPr>
          <p:cNvPr id="27" name="Group 26"/>
          <p:cNvGrpSpPr/>
          <p:nvPr/>
        </p:nvGrpSpPr>
        <p:grpSpPr>
          <a:xfrm>
            <a:off x="373865" y="3936518"/>
            <a:ext cx="7248013" cy="307777"/>
            <a:chOff x="548159" y="1388109"/>
            <a:chExt cx="7248013" cy="307777"/>
          </a:xfrm>
        </p:grpSpPr>
        <p:sp>
          <p:nvSpPr>
            <p:cNvPr id="28" name="Rectangle 27"/>
            <p:cNvSpPr/>
            <p:nvPr/>
          </p:nvSpPr>
          <p:spPr>
            <a:xfrm>
              <a:off x="786384" y="1457332"/>
              <a:ext cx="6741304" cy="158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p:cNvSpPr txBox="1"/>
                <p:nvPr/>
              </p:nvSpPr>
              <p:spPr>
                <a:xfrm>
                  <a:off x="548159" y="1388109"/>
                  <a:ext cx="2393422" cy="307777"/>
                </a:xfrm>
                <a:prstGeom prst="rect">
                  <a:avLst/>
                </a:prstGeom>
                <a:noFill/>
              </p:spPr>
              <p:txBody>
                <a:bodyPr wrap="square" rtlCol="0">
                  <a:spAutoFit/>
                </a:bodyPr>
                <a:lstStyle/>
                <a:p>
                  <a14:m>
                    <m:oMath xmlns:m="http://schemas.openxmlformats.org/officeDocument/2006/math">
                      <m:sSup>
                        <m:sSupPr>
                          <m:ctrlPr>
                            <a:rPr lang="en-US" i="1" dirty="0" smtClean="0">
                              <a:solidFill>
                                <a:schemeClr val="tx1">
                                  <a:lumMod val="75000"/>
                                  <a:lumOff val="25000"/>
                                </a:schemeClr>
                              </a:solidFill>
                              <a:latin typeface="Cambria Math" panose="02040503050406030204" pitchFamily="18" charset="0"/>
                            </a:rPr>
                          </m:ctrlPr>
                        </m:sSupPr>
                        <m:e>
                          <m:r>
                            <a:rPr lang="en-US" b="0" i="1" dirty="0" smtClean="0">
                              <a:solidFill>
                                <a:schemeClr val="tx1">
                                  <a:lumMod val="75000"/>
                                  <a:lumOff val="25000"/>
                                </a:schemeClr>
                              </a:solidFill>
                              <a:latin typeface="Cambria Math" panose="02040503050406030204" pitchFamily="18" charset="0"/>
                            </a:rPr>
                            <m:t>𝑅</m:t>
                          </m:r>
                        </m:e>
                        <m:sup>
                          <m:r>
                            <a:rPr lang="en-US" b="0" i="1" dirty="0" smtClean="0">
                              <a:solidFill>
                                <a:schemeClr val="tx1">
                                  <a:lumMod val="75000"/>
                                  <a:lumOff val="25000"/>
                                </a:schemeClr>
                              </a:solidFill>
                              <a:latin typeface="Cambria Math" panose="02040503050406030204" pitchFamily="18" charset="0"/>
                            </a:rPr>
                            <m:t>2</m:t>
                          </m:r>
                        </m:sup>
                      </m:sSup>
                    </m:oMath>
                  </a14:m>
                  <a:r>
                    <a:rPr lang="en-US" i="1" dirty="0" smtClean="0">
                      <a:solidFill>
                        <a:schemeClr val="tx1">
                          <a:lumMod val="75000"/>
                          <a:lumOff val="25000"/>
                        </a:schemeClr>
                      </a:solidFill>
                      <a:latin typeface="Century Gothic" panose="020B0502020202020204" pitchFamily="34" charset="0"/>
                    </a:rPr>
                    <a:t>= 0.36166 P=9.2216e-39</a:t>
                  </a:r>
                  <a:endParaRPr lang="en-US" i="1" dirty="0">
                    <a:solidFill>
                      <a:schemeClr val="tx1">
                        <a:lumMod val="75000"/>
                        <a:lumOff val="25000"/>
                      </a:schemeClr>
                    </a:solidFill>
                    <a:latin typeface="Century Gothic" panose="020B050202020202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48159" y="1388109"/>
                  <a:ext cx="2393422" cy="307777"/>
                </a:xfrm>
                <a:prstGeom prst="rect">
                  <a:avLst/>
                </a:prstGeom>
                <a:blipFill>
                  <a:blip r:embed="rId7"/>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2968120" y="1388109"/>
                  <a:ext cx="2393422" cy="307777"/>
                </a:xfrm>
                <a:prstGeom prst="rect">
                  <a:avLst/>
                </a:prstGeom>
                <a:noFill/>
              </p:spPr>
              <p:txBody>
                <a:bodyPr wrap="square" rtlCol="0">
                  <a:spAutoFit/>
                </a:bodyPr>
                <a:lstStyle/>
                <a:p>
                  <a14:m>
                    <m:oMath xmlns:m="http://schemas.openxmlformats.org/officeDocument/2006/math">
                      <m:sSup>
                        <m:sSupPr>
                          <m:ctrlPr>
                            <a:rPr lang="en-US" i="1" dirty="0" smtClean="0">
                              <a:solidFill>
                                <a:schemeClr val="tx1">
                                  <a:lumMod val="75000"/>
                                  <a:lumOff val="25000"/>
                                </a:schemeClr>
                              </a:solidFill>
                              <a:latin typeface="Cambria Math" panose="02040503050406030204" pitchFamily="18" charset="0"/>
                            </a:rPr>
                          </m:ctrlPr>
                        </m:sSupPr>
                        <m:e>
                          <m:r>
                            <a:rPr lang="en-US" b="0" i="1" dirty="0" smtClean="0">
                              <a:solidFill>
                                <a:schemeClr val="tx1">
                                  <a:lumMod val="75000"/>
                                  <a:lumOff val="25000"/>
                                </a:schemeClr>
                              </a:solidFill>
                              <a:latin typeface="Cambria Math" panose="02040503050406030204" pitchFamily="18" charset="0"/>
                            </a:rPr>
                            <m:t>𝑅</m:t>
                          </m:r>
                        </m:e>
                        <m:sup>
                          <m:r>
                            <a:rPr lang="en-US" b="0" i="1" dirty="0" smtClean="0">
                              <a:solidFill>
                                <a:schemeClr val="tx1">
                                  <a:lumMod val="75000"/>
                                  <a:lumOff val="25000"/>
                                </a:schemeClr>
                              </a:solidFill>
                              <a:latin typeface="Cambria Math" panose="02040503050406030204" pitchFamily="18" charset="0"/>
                            </a:rPr>
                            <m:t>2</m:t>
                          </m:r>
                        </m:sup>
                      </m:sSup>
                    </m:oMath>
                  </a14:m>
                  <a:r>
                    <a:rPr lang="en-US" i="1" dirty="0" smtClean="0">
                      <a:solidFill>
                        <a:schemeClr val="tx1">
                          <a:lumMod val="75000"/>
                          <a:lumOff val="25000"/>
                        </a:schemeClr>
                      </a:solidFill>
                      <a:latin typeface="Century Gothic" panose="020B0502020202020204" pitchFamily="34" charset="0"/>
                    </a:rPr>
                    <a:t>= 0.23515 P=6.5785e-24</a:t>
                  </a:r>
                  <a:endParaRPr lang="en-US" i="1" dirty="0">
                    <a:solidFill>
                      <a:schemeClr val="tx1">
                        <a:lumMod val="75000"/>
                        <a:lumOff val="25000"/>
                      </a:schemeClr>
                    </a:solidFill>
                    <a:latin typeface="Century Gothic" panose="020B0502020202020204"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2968120" y="1388109"/>
                  <a:ext cx="2393422" cy="307777"/>
                </a:xfrm>
                <a:prstGeom prst="rect">
                  <a:avLst/>
                </a:prstGeom>
                <a:blipFill>
                  <a:blip r:embed="rId8"/>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5261087" y="1388109"/>
                  <a:ext cx="2535085" cy="307777"/>
                </a:xfrm>
                <a:prstGeom prst="rect">
                  <a:avLst/>
                </a:prstGeom>
                <a:noFill/>
              </p:spPr>
              <p:txBody>
                <a:bodyPr wrap="square" rtlCol="0">
                  <a:spAutoFit/>
                </a:bodyPr>
                <a:lstStyle/>
                <a:p>
                  <a14:m>
                    <m:oMath xmlns:m="http://schemas.openxmlformats.org/officeDocument/2006/math">
                      <m:sSup>
                        <m:sSupPr>
                          <m:ctrlPr>
                            <a:rPr lang="en-US" i="1" dirty="0" smtClean="0">
                              <a:solidFill>
                                <a:schemeClr val="tx1">
                                  <a:lumMod val="75000"/>
                                  <a:lumOff val="25000"/>
                                </a:schemeClr>
                              </a:solidFill>
                              <a:latin typeface="Cambria Math" panose="02040503050406030204" pitchFamily="18" charset="0"/>
                            </a:rPr>
                          </m:ctrlPr>
                        </m:sSupPr>
                        <m:e>
                          <m:r>
                            <a:rPr lang="en-US" b="0" i="1" dirty="0" smtClean="0">
                              <a:solidFill>
                                <a:schemeClr val="tx1">
                                  <a:lumMod val="75000"/>
                                  <a:lumOff val="25000"/>
                                </a:schemeClr>
                              </a:solidFill>
                              <a:latin typeface="Cambria Math" panose="02040503050406030204" pitchFamily="18" charset="0"/>
                            </a:rPr>
                            <m:t>𝑅</m:t>
                          </m:r>
                        </m:e>
                        <m:sup>
                          <m:r>
                            <a:rPr lang="en-US" b="0" i="1" dirty="0" smtClean="0">
                              <a:solidFill>
                                <a:schemeClr val="tx1">
                                  <a:lumMod val="75000"/>
                                  <a:lumOff val="25000"/>
                                </a:schemeClr>
                              </a:solidFill>
                              <a:latin typeface="Cambria Math" panose="02040503050406030204" pitchFamily="18" charset="0"/>
                            </a:rPr>
                            <m:t>2</m:t>
                          </m:r>
                        </m:sup>
                      </m:sSup>
                    </m:oMath>
                  </a14:m>
                  <a:r>
                    <a:rPr lang="en-US" i="1" dirty="0" smtClean="0">
                      <a:solidFill>
                        <a:schemeClr val="tx1">
                          <a:lumMod val="75000"/>
                          <a:lumOff val="25000"/>
                        </a:schemeClr>
                      </a:solidFill>
                      <a:latin typeface="Century Gothic" panose="020B0502020202020204" pitchFamily="34" charset="0"/>
                    </a:rPr>
                    <a:t>= 0.017998 P=3.6383e-18</a:t>
                  </a:r>
                  <a:endParaRPr lang="en-US" i="1" dirty="0">
                    <a:solidFill>
                      <a:schemeClr val="tx1">
                        <a:lumMod val="75000"/>
                        <a:lumOff val="25000"/>
                      </a:schemeClr>
                    </a:solidFill>
                    <a:latin typeface="Century Gothic" panose="020B0502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261087" y="1388109"/>
                  <a:ext cx="2535085" cy="307777"/>
                </a:xfrm>
                <a:prstGeom prst="rect">
                  <a:avLst/>
                </a:prstGeom>
                <a:blipFill>
                  <a:blip r:embed="rId9"/>
                  <a:stretch>
                    <a:fillRect t="-4000" b="-20000"/>
                  </a:stretch>
                </a:blipFill>
              </p:spPr>
              <p:txBody>
                <a:bodyPr/>
                <a:lstStyle/>
                <a:p>
                  <a:r>
                    <a:rPr lang="en-US">
                      <a:noFill/>
                    </a:rPr>
                    <a:t> </a:t>
                  </a:r>
                </a:p>
              </p:txBody>
            </p:sp>
          </mc:Fallback>
        </mc:AlternateContent>
      </p:grpSp>
      <p:sp>
        <p:nvSpPr>
          <p:cNvPr id="32" name="Rectangle 31"/>
          <p:cNvSpPr/>
          <p:nvPr/>
        </p:nvSpPr>
        <p:spPr>
          <a:xfrm>
            <a:off x="1238719" y="6093166"/>
            <a:ext cx="5646759" cy="234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4" name="Rectangle 43"/>
          <p:cNvSpPr/>
          <p:nvPr/>
        </p:nvSpPr>
        <p:spPr>
          <a:xfrm>
            <a:off x="1238719" y="3516273"/>
            <a:ext cx="5646759" cy="193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185356" y="6024853"/>
            <a:ext cx="1121134"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AIM Points</a:t>
            </a:r>
            <a:endParaRPr lang="en-US" dirty="0">
              <a:solidFill>
                <a:schemeClr val="tx1">
                  <a:lumMod val="75000"/>
                  <a:lumOff val="25000"/>
                </a:schemeClr>
              </a:solidFill>
              <a:latin typeface="Century Gothic" panose="020B0502020202020204" pitchFamily="34" charset="0"/>
            </a:endParaRPr>
          </a:p>
        </p:txBody>
      </p:sp>
      <p:sp>
        <p:nvSpPr>
          <p:cNvPr id="49" name="TextBox 48"/>
          <p:cNvSpPr txBox="1"/>
          <p:nvPr/>
        </p:nvSpPr>
        <p:spPr>
          <a:xfrm>
            <a:off x="3513618" y="6024853"/>
            <a:ext cx="1121134"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AIM Points</a:t>
            </a:r>
            <a:endParaRPr lang="en-US" dirty="0">
              <a:solidFill>
                <a:schemeClr val="tx1">
                  <a:lumMod val="75000"/>
                  <a:lumOff val="25000"/>
                </a:schemeClr>
              </a:solidFill>
              <a:latin typeface="Century Gothic" panose="020B0502020202020204" pitchFamily="34" charset="0"/>
            </a:endParaRPr>
          </a:p>
        </p:txBody>
      </p:sp>
      <p:sp>
        <p:nvSpPr>
          <p:cNvPr id="51" name="TextBox 50"/>
          <p:cNvSpPr txBox="1"/>
          <p:nvPr/>
        </p:nvSpPr>
        <p:spPr>
          <a:xfrm>
            <a:off x="1180461" y="3479837"/>
            <a:ext cx="1121134" cy="307777"/>
          </a:xfrm>
          <a:prstGeom prst="rect">
            <a:avLst/>
          </a:prstGeom>
          <a:noFill/>
        </p:spPr>
        <p:txBody>
          <a:bodyPr wrap="square" rtlCol="0">
            <a:spAutoFit/>
          </a:bodyPr>
          <a:lstStyle/>
          <a:p>
            <a:r>
              <a:rPr lang="en-US" dirty="0" smtClean="0">
                <a:latin typeface="Century Gothic" panose="020B0502020202020204" pitchFamily="34" charset="0"/>
              </a:rPr>
              <a:t>AIM Points</a:t>
            </a:r>
            <a:endParaRPr lang="en-US" dirty="0">
              <a:latin typeface="Century Gothic" panose="020B0502020202020204" pitchFamily="34" charset="0"/>
            </a:endParaRPr>
          </a:p>
        </p:txBody>
      </p:sp>
      <p:sp>
        <p:nvSpPr>
          <p:cNvPr id="52" name="TextBox 51"/>
          <p:cNvSpPr txBox="1"/>
          <p:nvPr/>
        </p:nvSpPr>
        <p:spPr>
          <a:xfrm>
            <a:off x="3508723" y="3473433"/>
            <a:ext cx="1121134" cy="307777"/>
          </a:xfrm>
          <a:prstGeom prst="rect">
            <a:avLst/>
          </a:prstGeom>
          <a:noFill/>
        </p:spPr>
        <p:txBody>
          <a:bodyPr wrap="square" rtlCol="0">
            <a:spAutoFit/>
          </a:bodyPr>
          <a:lstStyle/>
          <a:p>
            <a:r>
              <a:rPr lang="en-US" dirty="0" smtClean="0">
                <a:latin typeface="Century Gothic" panose="020B0502020202020204" pitchFamily="34" charset="0"/>
              </a:rPr>
              <a:t>AIM Points</a:t>
            </a:r>
            <a:endParaRPr lang="en-US" dirty="0">
              <a:latin typeface="Century Gothic" panose="020B0502020202020204" pitchFamily="34" charset="0"/>
            </a:endParaRPr>
          </a:p>
        </p:txBody>
      </p:sp>
      <p:sp>
        <p:nvSpPr>
          <p:cNvPr id="53" name="TextBox 52"/>
          <p:cNvSpPr txBox="1"/>
          <p:nvPr/>
        </p:nvSpPr>
        <p:spPr>
          <a:xfrm>
            <a:off x="5836985" y="3479837"/>
            <a:ext cx="1121134" cy="307777"/>
          </a:xfrm>
          <a:prstGeom prst="rect">
            <a:avLst/>
          </a:prstGeom>
          <a:noFill/>
        </p:spPr>
        <p:txBody>
          <a:bodyPr wrap="square" rtlCol="0">
            <a:spAutoFit/>
          </a:bodyPr>
          <a:lstStyle/>
          <a:p>
            <a:r>
              <a:rPr lang="en-US" dirty="0" smtClean="0">
                <a:latin typeface="Century Gothic" panose="020B0502020202020204" pitchFamily="34" charset="0"/>
              </a:rPr>
              <a:t>AIM Points</a:t>
            </a:r>
            <a:endParaRPr lang="en-US" dirty="0">
              <a:latin typeface="Century Gothic" panose="020B0502020202020204" pitchFamily="34" charset="0"/>
            </a:endParaRPr>
          </a:p>
        </p:txBody>
      </p:sp>
      <p:sp>
        <p:nvSpPr>
          <p:cNvPr id="48" name="Rectangle 47"/>
          <p:cNvSpPr/>
          <p:nvPr/>
        </p:nvSpPr>
        <p:spPr>
          <a:xfrm>
            <a:off x="847941" y="5950556"/>
            <a:ext cx="6376066" cy="108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0" name="TextBox 49"/>
          <p:cNvSpPr txBox="1"/>
          <p:nvPr/>
        </p:nvSpPr>
        <p:spPr>
          <a:xfrm>
            <a:off x="5841880" y="6024853"/>
            <a:ext cx="1121134"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AIM Points</a:t>
            </a:r>
            <a:endParaRPr lang="en-US" dirty="0">
              <a:solidFill>
                <a:schemeClr val="tx1">
                  <a:lumMod val="75000"/>
                  <a:lumOff val="25000"/>
                </a:schemeClr>
              </a:solidFill>
              <a:latin typeface="Century Gothic" panose="020B0502020202020204" pitchFamily="34" charset="0"/>
            </a:endParaRPr>
          </a:p>
        </p:txBody>
      </p:sp>
      <p:grpSp>
        <p:nvGrpSpPr>
          <p:cNvPr id="54" name="Group 53"/>
          <p:cNvGrpSpPr/>
          <p:nvPr/>
        </p:nvGrpSpPr>
        <p:grpSpPr>
          <a:xfrm>
            <a:off x="847941" y="5859514"/>
            <a:ext cx="2002604" cy="319625"/>
            <a:chOff x="847941" y="5859514"/>
            <a:chExt cx="2002604" cy="319625"/>
          </a:xfrm>
        </p:grpSpPr>
        <p:sp>
          <p:nvSpPr>
            <p:cNvPr id="55" name="TextBox 54"/>
            <p:cNvSpPr txBox="1"/>
            <p:nvPr/>
          </p:nvSpPr>
          <p:spPr>
            <a:xfrm>
              <a:off x="847941" y="5872857"/>
              <a:ext cx="352937" cy="30628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sp>
          <p:nvSpPr>
            <p:cNvPr id="56" name="TextBox 55"/>
            <p:cNvSpPr txBox="1"/>
            <p:nvPr/>
          </p:nvSpPr>
          <p:spPr>
            <a:xfrm>
              <a:off x="1593273" y="5871362"/>
              <a:ext cx="422337"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40</a:t>
              </a:r>
              <a:endParaRPr lang="en-US" dirty="0">
                <a:solidFill>
                  <a:schemeClr val="tx1">
                    <a:lumMod val="75000"/>
                    <a:lumOff val="25000"/>
                  </a:schemeClr>
                </a:solidFill>
                <a:latin typeface="Century Gothic" panose="020B0502020202020204" pitchFamily="34" charset="0"/>
              </a:endParaRPr>
            </a:p>
          </p:txBody>
        </p:sp>
        <p:sp>
          <p:nvSpPr>
            <p:cNvPr id="57" name="TextBox 56"/>
            <p:cNvSpPr txBox="1"/>
            <p:nvPr/>
          </p:nvSpPr>
          <p:spPr>
            <a:xfrm>
              <a:off x="2428208" y="5859514"/>
              <a:ext cx="422337"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8</a:t>
              </a:r>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grpSp>
      <p:grpSp>
        <p:nvGrpSpPr>
          <p:cNvPr id="60" name="Group 59"/>
          <p:cNvGrpSpPr/>
          <p:nvPr/>
        </p:nvGrpSpPr>
        <p:grpSpPr>
          <a:xfrm>
            <a:off x="3034672" y="5859514"/>
            <a:ext cx="2002604" cy="319625"/>
            <a:chOff x="847941" y="5859514"/>
            <a:chExt cx="2002604" cy="319625"/>
          </a:xfrm>
        </p:grpSpPr>
        <p:sp>
          <p:nvSpPr>
            <p:cNvPr id="61" name="TextBox 60"/>
            <p:cNvSpPr txBox="1"/>
            <p:nvPr/>
          </p:nvSpPr>
          <p:spPr>
            <a:xfrm>
              <a:off x="847941" y="5872857"/>
              <a:ext cx="352937" cy="30628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sp>
          <p:nvSpPr>
            <p:cNvPr id="62" name="TextBox 61"/>
            <p:cNvSpPr txBox="1"/>
            <p:nvPr/>
          </p:nvSpPr>
          <p:spPr>
            <a:xfrm>
              <a:off x="1593273" y="5871362"/>
              <a:ext cx="422337"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40</a:t>
              </a:r>
              <a:endParaRPr lang="en-US" dirty="0">
                <a:solidFill>
                  <a:schemeClr val="tx1">
                    <a:lumMod val="75000"/>
                    <a:lumOff val="25000"/>
                  </a:schemeClr>
                </a:solidFill>
                <a:latin typeface="Century Gothic" panose="020B0502020202020204" pitchFamily="34" charset="0"/>
              </a:endParaRPr>
            </a:p>
          </p:txBody>
        </p:sp>
        <p:sp>
          <p:nvSpPr>
            <p:cNvPr id="63" name="TextBox 62"/>
            <p:cNvSpPr txBox="1"/>
            <p:nvPr/>
          </p:nvSpPr>
          <p:spPr>
            <a:xfrm>
              <a:off x="2428208" y="5859514"/>
              <a:ext cx="422337"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8</a:t>
              </a:r>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grpSp>
      <p:grpSp>
        <p:nvGrpSpPr>
          <p:cNvPr id="64" name="Group 63"/>
          <p:cNvGrpSpPr/>
          <p:nvPr/>
        </p:nvGrpSpPr>
        <p:grpSpPr>
          <a:xfrm>
            <a:off x="5295472" y="5859514"/>
            <a:ext cx="2002604" cy="319625"/>
            <a:chOff x="847941" y="5859514"/>
            <a:chExt cx="2002604" cy="319625"/>
          </a:xfrm>
        </p:grpSpPr>
        <p:sp>
          <p:nvSpPr>
            <p:cNvPr id="65" name="TextBox 64"/>
            <p:cNvSpPr txBox="1"/>
            <p:nvPr/>
          </p:nvSpPr>
          <p:spPr>
            <a:xfrm>
              <a:off x="847941" y="5872857"/>
              <a:ext cx="352937" cy="30628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sp>
          <p:nvSpPr>
            <p:cNvPr id="66" name="TextBox 65"/>
            <p:cNvSpPr txBox="1"/>
            <p:nvPr/>
          </p:nvSpPr>
          <p:spPr>
            <a:xfrm>
              <a:off x="1593273" y="5871362"/>
              <a:ext cx="422337"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40</a:t>
              </a:r>
              <a:endParaRPr lang="en-US" dirty="0">
                <a:solidFill>
                  <a:schemeClr val="tx1">
                    <a:lumMod val="75000"/>
                    <a:lumOff val="25000"/>
                  </a:schemeClr>
                </a:solidFill>
                <a:latin typeface="Century Gothic" panose="020B0502020202020204" pitchFamily="34" charset="0"/>
              </a:endParaRPr>
            </a:p>
          </p:txBody>
        </p:sp>
        <p:sp>
          <p:nvSpPr>
            <p:cNvPr id="67" name="TextBox 66"/>
            <p:cNvSpPr txBox="1"/>
            <p:nvPr/>
          </p:nvSpPr>
          <p:spPr>
            <a:xfrm>
              <a:off x="2428208" y="5859514"/>
              <a:ext cx="422337"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8</a:t>
              </a:r>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grpSp>
      <p:sp>
        <p:nvSpPr>
          <p:cNvPr id="68" name="Rectangle 67"/>
          <p:cNvSpPr/>
          <p:nvPr/>
        </p:nvSpPr>
        <p:spPr>
          <a:xfrm>
            <a:off x="786384" y="3400419"/>
            <a:ext cx="6376066" cy="108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p:cNvGrpSpPr/>
          <p:nvPr/>
        </p:nvGrpSpPr>
        <p:grpSpPr>
          <a:xfrm>
            <a:off x="803139" y="3301388"/>
            <a:ext cx="2002604" cy="319625"/>
            <a:chOff x="847941" y="5859514"/>
            <a:chExt cx="2002604" cy="319625"/>
          </a:xfrm>
        </p:grpSpPr>
        <p:sp>
          <p:nvSpPr>
            <p:cNvPr id="70" name="TextBox 69"/>
            <p:cNvSpPr txBox="1"/>
            <p:nvPr/>
          </p:nvSpPr>
          <p:spPr>
            <a:xfrm>
              <a:off x="847941" y="5872857"/>
              <a:ext cx="352937" cy="30628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sp>
          <p:nvSpPr>
            <p:cNvPr id="71" name="TextBox 70"/>
            <p:cNvSpPr txBox="1"/>
            <p:nvPr/>
          </p:nvSpPr>
          <p:spPr>
            <a:xfrm>
              <a:off x="1593273" y="5871362"/>
              <a:ext cx="422337"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40</a:t>
              </a:r>
              <a:endParaRPr lang="en-US" dirty="0">
                <a:solidFill>
                  <a:schemeClr val="tx1">
                    <a:lumMod val="75000"/>
                    <a:lumOff val="25000"/>
                  </a:schemeClr>
                </a:solidFill>
                <a:latin typeface="Century Gothic" panose="020B0502020202020204" pitchFamily="34" charset="0"/>
              </a:endParaRPr>
            </a:p>
          </p:txBody>
        </p:sp>
        <p:sp>
          <p:nvSpPr>
            <p:cNvPr id="72" name="TextBox 71"/>
            <p:cNvSpPr txBox="1"/>
            <p:nvPr/>
          </p:nvSpPr>
          <p:spPr>
            <a:xfrm>
              <a:off x="2428208" y="5859514"/>
              <a:ext cx="422337"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8</a:t>
              </a:r>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grpSp>
      <p:grpSp>
        <p:nvGrpSpPr>
          <p:cNvPr id="73" name="Group 72"/>
          <p:cNvGrpSpPr/>
          <p:nvPr/>
        </p:nvGrpSpPr>
        <p:grpSpPr>
          <a:xfrm>
            <a:off x="3060796" y="3301011"/>
            <a:ext cx="2002604" cy="319625"/>
            <a:chOff x="847941" y="5859514"/>
            <a:chExt cx="2002604" cy="319625"/>
          </a:xfrm>
        </p:grpSpPr>
        <p:sp>
          <p:nvSpPr>
            <p:cNvPr id="74" name="TextBox 73"/>
            <p:cNvSpPr txBox="1"/>
            <p:nvPr/>
          </p:nvSpPr>
          <p:spPr>
            <a:xfrm>
              <a:off x="847941" y="5872857"/>
              <a:ext cx="352937" cy="30628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sp>
          <p:nvSpPr>
            <p:cNvPr id="75" name="TextBox 74"/>
            <p:cNvSpPr txBox="1"/>
            <p:nvPr/>
          </p:nvSpPr>
          <p:spPr>
            <a:xfrm>
              <a:off x="1593273" y="5871362"/>
              <a:ext cx="422337"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40</a:t>
              </a:r>
              <a:endParaRPr lang="en-US" dirty="0">
                <a:solidFill>
                  <a:schemeClr val="tx1">
                    <a:lumMod val="75000"/>
                    <a:lumOff val="25000"/>
                  </a:schemeClr>
                </a:solidFill>
                <a:latin typeface="Century Gothic" panose="020B0502020202020204" pitchFamily="34" charset="0"/>
              </a:endParaRPr>
            </a:p>
          </p:txBody>
        </p:sp>
        <p:sp>
          <p:nvSpPr>
            <p:cNvPr id="76" name="TextBox 75"/>
            <p:cNvSpPr txBox="1"/>
            <p:nvPr/>
          </p:nvSpPr>
          <p:spPr>
            <a:xfrm>
              <a:off x="2428208" y="5859514"/>
              <a:ext cx="422337"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8</a:t>
              </a:r>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grpSp>
      <p:grpSp>
        <p:nvGrpSpPr>
          <p:cNvPr id="77" name="Group 76"/>
          <p:cNvGrpSpPr/>
          <p:nvPr/>
        </p:nvGrpSpPr>
        <p:grpSpPr>
          <a:xfrm>
            <a:off x="5325240" y="3301388"/>
            <a:ext cx="2002604" cy="319625"/>
            <a:chOff x="847941" y="5859514"/>
            <a:chExt cx="2002604" cy="319625"/>
          </a:xfrm>
        </p:grpSpPr>
        <p:sp>
          <p:nvSpPr>
            <p:cNvPr id="78" name="TextBox 77"/>
            <p:cNvSpPr txBox="1"/>
            <p:nvPr/>
          </p:nvSpPr>
          <p:spPr>
            <a:xfrm>
              <a:off x="847941" y="5872857"/>
              <a:ext cx="352937" cy="30628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sp>
          <p:nvSpPr>
            <p:cNvPr id="79" name="TextBox 78"/>
            <p:cNvSpPr txBox="1"/>
            <p:nvPr/>
          </p:nvSpPr>
          <p:spPr>
            <a:xfrm>
              <a:off x="1593273" y="5871362"/>
              <a:ext cx="422337"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40</a:t>
              </a:r>
              <a:endParaRPr lang="en-US" dirty="0">
                <a:solidFill>
                  <a:schemeClr val="tx1">
                    <a:lumMod val="75000"/>
                    <a:lumOff val="25000"/>
                  </a:schemeClr>
                </a:solidFill>
                <a:latin typeface="Century Gothic" panose="020B0502020202020204" pitchFamily="34" charset="0"/>
              </a:endParaRPr>
            </a:p>
          </p:txBody>
        </p:sp>
        <p:sp>
          <p:nvSpPr>
            <p:cNvPr id="80" name="TextBox 79"/>
            <p:cNvSpPr txBox="1"/>
            <p:nvPr/>
          </p:nvSpPr>
          <p:spPr>
            <a:xfrm>
              <a:off x="2428208" y="5859514"/>
              <a:ext cx="422337"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8</a:t>
              </a:r>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grpSp>
      <p:grpSp>
        <p:nvGrpSpPr>
          <p:cNvPr id="84" name="Group 83"/>
          <p:cNvGrpSpPr/>
          <p:nvPr/>
        </p:nvGrpSpPr>
        <p:grpSpPr>
          <a:xfrm>
            <a:off x="4962557" y="4114913"/>
            <a:ext cx="482339" cy="1679458"/>
            <a:chOff x="4962557" y="4114913"/>
            <a:chExt cx="482339" cy="1679458"/>
          </a:xfrm>
        </p:grpSpPr>
        <p:sp>
          <p:nvSpPr>
            <p:cNvPr id="59" name="Rectangle 58"/>
            <p:cNvSpPr/>
            <p:nvPr/>
          </p:nvSpPr>
          <p:spPr>
            <a:xfrm>
              <a:off x="5113095" y="4164601"/>
              <a:ext cx="212145" cy="1629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1" name="TextBox 80"/>
            <p:cNvSpPr txBox="1"/>
            <p:nvPr/>
          </p:nvSpPr>
          <p:spPr>
            <a:xfrm>
              <a:off x="4962557" y="5417753"/>
              <a:ext cx="482339"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-24</a:t>
              </a:r>
              <a:endParaRPr lang="en-US" dirty="0">
                <a:solidFill>
                  <a:schemeClr val="tx1">
                    <a:lumMod val="75000"/>
                    <a:lumOff val="25000"/>
                  </a:schemeClr>
                </a:solidFill>
                <a:latin typeface="Century Gothic" panose="020B0502020202020204" pitchFamily="34" charset="0"/>
              </a:endParaRPr>
            </a:p>
          </p:txBody>
        </p:sp>
        <p:sp>
          <p:nvSpPr>
            <p:cNvPr id="82" name="TextBox 81"/>
            <p:cNvSpPr txBox="1"/>
            <p:nvPr/>
          </p:nvSpPr>
          <p:spPr>
            <a:xfrm>
              <a:off x="4962557" y="4782246"/>
              <a:ext cx="482339"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-20</a:t>
              </a:r>
              <a:endParaRPr lang="en-US" dirty="0">
                <a:solidFill>
                  <a:schemeClr val="tx1">
                    <a:lumMod val="75000"/>
                    <a:lumOff val="25000"/>
                  </a:schemeClr>
                </a:solidFill>
                <a:latin typeface="Century Gothic" panose="020B0502020202020204" pitchFamily="34" charset="0"/>
              </a:endParaRPr>
            </a:p>
          </p:txBody>
        </p:sp>
        <p:sp>
          <p:nvSpPr>
            <p:cNvPr id="83" name="TextBox 82"/>
            <p:cNvSpPr txBox="1"/>
            <p:nvPr/>
          </p:nvSpPr>
          <p:spPr>
            <a:xfrm>
              <a:off x="4962557" y="4114913"/>
              <a:ext cx="482339"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-16</a:t>
              </a:r>
              <a:endParaRPr lang="en-US" dirty="0">
                <a:solidFill>
                  <a:schemeClr val="tx1">
                    <a:lumMod val="75000"/>
                    <a:lumOff val="25000"/>
                  </a:schemeClr>
                </a:solidFill>
                <a:latin typeface="Century Gothic" panose="020B0502020202020204" pitchFamily="34" charset="0"/>
              </a:endParaRPr>
            </a:p>
          </p:txBody>
        </p:sp>
      </p:grpSp>
      <p:grpSp>
        <p:nvGrpSpPr>
          <p:cNvPr id="86" name="Group 85"/>
          <p:cNvGrpSpPr/>
          <p:nvPr/>
        </p:nvGrpSpPr>
        <p:grpSpPr>
          <a:xfrm>
            <a:off x="2716660" y="4197565"/>
            <a:ext cx="497779" cy="1781559"/>
            <a:chOff x="4962557" y="4164601"/>
            <a:chExt cx="497779" cy="1629770"/>
          </a:xfrm>
        </p:grpSpPr>
        <p:sp>
          <p:nvSpPr>
            <p:cNvPr id="87" name="Rectangle 86"/>
            <p:cNvSpPr/>
            <p:nvPr/>
          </p:nvSpPr>
          <p:spPr>
            <a:xfrm>
              <a:off x="5113095" y="4164601"/>
              <a:ext cx="212145" cy="1629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8" name="TextBox 87"/>
            <p:cNvSpPr txBox="1"/>
            <p:nvPr/>
          </p:nvSpPr>
          <p:spPr>
            <a:xfrm>
              <a:off x="4962557" y="5272816"/>
              <a:ext cx="482339" cy="281554"/>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0.3</a:t>
              </a:r>
              <a:endParaRPr lang="en-US" dirty="0">
                <a:solidFill>
                  <a:schemeClr val="tx1">
                    <a:lumMod val="75000"/>
                    <a:lumOff val="25000"/>
                  </a:schemeClr>
                </a:solidFill>
                <a:latin typeface="Century Gothic" panose="020B0502020202020204" pitchFamily="34" charset="0"/>
              </a:endParaRPr>
            </a:p>
          </p:txBody>
        </p:sp>
        <p:sp>
          <p:nvSpPr>
            <p:cNvPr id="89" name="TextBox 88"/>
            <p:cNvSpPr txBox="1"/>
            <p:nvPr/>
          </p:nvSpPr>
          <p:spPr>
            <a:xfrm>
              <a:off x="4962557" y="4642877"/>
              <a:ext cx="482339" cy="281554"/>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0.5</a:t>
              </a:r>
              <a:endParaRPr lang="en-US" dirty="0">
                <a:solidFill>
                  <a:schemeClr val="tx1">
                    <a:lumMod val="75000"/>
                    <a:lumOff val="25000"/>
                  </a:schemeClr>
                </a:solidFill>
                <a:latin typeface="Century Gothic" panose="020B0502020202020204" pitchFamily="34" charset="0"/>
              </a:endParaRPr>
            </a:p>
          </p:txBody>
        </p:sp>
        <p:sp>
          <p:nvSpPr>
            <p:cNvPr id="90" name="TextBox 89"/>
            <p:cNvSpPr txBox="1"/>
            <p:nvPr/>
          </p:nvSpPr>
          <p:spPr>
            <a:xfrm>
              <a:off x="4977997" y="4322061"/>
              <a:ext cx="482339" cy="281554"/>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0.6</a:t>
              </a:r>
              <a:endParaRPr lang="en-US" dirty="0">
                <a:solidFill>
                  <a:schemeClr val="tx1">
                    <a:lumMod val="75000"/>
                    <a:lumOff val="25000"/>
                  </a:schemeClr>
                </a:solidFill>
                <a:latin typeface="Century Gothic" panose="020B0502020202020204" pitchFamily="34" charset="0"/>
              </a:endParaRPr>
            </a:p>
          </p:txBody>
        </p:sp>
      </p:grpSp>
      <p:sp>
        <p:nvSpPr>
          <p:cNvPr id="96" name="TextBox 95"/>
          <p:cNvSpPr txBox="1"/>
          <p:nvPr/>
        </p:nvSpPr>
        <p:spPr>
          <a:xfrm>
            <a:off x="2724611" y="5064024"/>
            <a:ext cx="482339" cy="307777"/>
          </a:xfrm>
          <a:prstGeom prst="rect">
            <a:avLst/>
          </a:prstGeom>
          <a:noFill/>
        </p:spPr>
        <p:txBody>
          <a:bodyPr wrap="square" rtlCol="0">
            <a:spAutoFit/>
          </a:bodyPr>
          <a:lstStyle/>
          <a:p>
            <a:r>
              <a:rPr lang="en-US" dirty="0" smtClean="0">
                <a:latin typeface="Century Gothic" panose="020B0502020202020204" pitchFamily="34" charset="0"/>
              </a:rPr>
              <a:t>0.4</a:t>
            </a:r>
            <a:endParaRPr lang="en-US" dirty="0">
              <a:latin typeface="Century Gothic" panose="020B0502020202020204" pitchFamily="34" charset="0"/>
            </a:endParaRPr>
          </a:p>
        </p:txBody>
      </p:sp>
      <p:grpSp>
        <p:nvGrpSpPr>
          <p:cNvPr id="97" name="Group 96"/>
          <p:cNvGrpSpPr/>
          <p:nvPr/>
        </p:nvGrpSpPr>
        <p:grpSpPr>
          <a:xfrm>
            <a:off x="457178" y="4139757"/>
            <a:ext cx="511826" cy="1679458"/>
            <a:chOff x="4955239" y="4114913"/>
            <a:chExt cx="511826" cy="1679458"/>
          </a:xfrm>
        </p:grpSpPr>
        <p:sp>
          <p:nvSpPr>
            <p:cNvPr id="98" name="Rectangle 97"/>
            <p:cNvSpPr/>
            <p:nvPr/>
          </p:nvSpPr>
          <p:spPr>
            <a:xfrm>
              <a:off x="5113095" y="4164601"/>
              <a:ext cx="212145" cy="1629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99" name="TextBox 98"/>
            <p:cNvSpPr txBox="1"/>
            <p:nvPr/>
          </p:nvSpPr>
          <p:spPr>
            <a:xfrm>
              <a:off x="4984726" y="5198443"/>
              <a:ext cx="482339"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98</a:t>
              </a:r>
              <a:endParaRPr lang="en-US" dirty="0">
                <a:solidFill>
                  <a:schemeClr val="tx1">
                    <a:lumMod val="75000"/>
                    <a:lumOff val="25000"/>
                  </a:schemeClr>
                </a:solidFill>
                <a:latin typeface="Century Gothic" panose="020B0502020202020204" pitchFamily="34" charset="0"/>
              </a:endParaRPr>
            </a:p>
          </p:txBody>
        </p:sp>
        <p:sp>
          <p:nvSpPr>
            <p:cNvPr id="100" name="TextBox 99"/>
            <p:cNvSpPr txBox="1"/>
            <p:nvPr/>
          </p:nvSpPr>
          <p:spPr>
            <a:xfrm>
              <a:off x="4955239" y="4662268"/>
              <a:ext cx="482339"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100</a:t>
              </a:r>
              <a:endParaRPr lang="en-US" dirty="0">
                <a:solidFill>
                  <a:schemeClr val="tx1">
                    <a:lumMod val="75000"/>
                    <a:lumOff val="25000"/>
                  </a:schemeClr>
                </a:solidFill>
                <a:latin typeface="Century Gothic" panose="020B0502020202020204" pitchFamily="34" charset="0"/>
              </a:endParaRPr>
            </a:p>
          </p:txBody>
        </p:sp>
        <p:sp>
          <p:nvSpPr>
            <p:cNvPr id="101" name="TextBox 100"/>
            <p:cNvSpPr txBox="1"/>
            <p:nvPr/>
          </p:nvSpPr>
          <p:spPr>
            <a:xfrm>
              <a:off x="4962557" y="4114913"/>
              <a:ext cx="482339"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102</a:t>
              </a:r>
              <a:endParaRPr lang="en-US" dirty="0">
                <a:solidFill>
                  <a:schemeClr val="tx1">
                    <a:lumMod val="75000"/>
                    <a:lumOff val="25000"/>
                  </a:schemeClr>
                </a:solidFill>
                <a:latin typeface="Century Gothic" panose="020B0502020202020204" pitchFamily="34" charset="0"/>
              </a:endParaRPr>
            </a:p>
          </p:txBody>
        </p:sp>
      </p:grpSp>
      <p:sp>
        <p:nvSpPr>
          <p:cNvPr id="20" name="Oval 19"/>
          <p:cNvSpPr/>
          <p:nvPr/>
        </p:nvSpPr>
        <p:spPr>
          <a:xfrm>
            <a:off x="410975" y="3630730"/>
            <a:ext cx="2650602" cy="2650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cv</a:t>
            </a:r>
            <a:endParaRPr lang="en-US" dirty="0"/>
          </a:p>
        </p:txBody>
      </p:sp>
      <p:grpSp>
        <p:nvGrpSpPr>
          <p:cNvPr id="102" name="Group 101"/>
          <p:cNvGrpSpPr/>
          <p:nvPr/>
        </p:nvGrpSpPr>
        <p:grpSpPr>
          <a:xfrm>
            <a:off x="4932671" y="1683564"/>
            <a:ext cx="539369" cy="1629770"/>
            <a:chOff x="4935131" y="4164601"/>
            <a:chExt cx="539369" cy="1629770"/>
          </a:xfrm>
        </p:grpSpPr>
        <p:sp>
          <p:nvSpPr>
            <p:cNvPr id="103" name="Rectangle 102"/>
            <p:cNvSpPr/>
            <p:nvPr/>
          </p:nvSpPr>
          <p:spPr>
            <a:xfrm>
              <a:off x="5113095" y="4164601"/>
              <a:ext cx="212145" cy="1629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4" name="TextBox 103"/>
            <p:cNvSpPr txBox="1"/>
            <p:nvPr/>
          </p:nvSpPr>
          <p:spPr>
            <a:xfrm>
              <a:off x="4935131" y="5141253"/>
              <a:ext cx="537612"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-0.3</a:t>
              </a:r>
              <a:endParaRPr lang="en-US" dirty="0">
                <a:solidFill>
                  <a:schemeClr val="tx1">
                    <a:lumMod val="75000"/>
                    <a:lumOff val="25000"/>
                  </a:schemeClr>
                </a:solidFill>
                <a:latin typeface="Century Gothic" panose="020B0502020202020204" pitchFamily="34" charset="0"/>
              </a:endParaRPr>
            </a:p>
          </p:txBody>
        </p:sp>
        <p:sp>
          <p:nvSpPr>
            <p:cNvPr id="105" name="TextBox 104"/>
            <p:cNvSpPr txBox="1"/>
            <p:nvPr/>
          </p:nvSpPr>
          <p:spPr>
            <a:xfrm>
              <a:off x="4936888" y="4563182"/>
              <a:ext cx="537612"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-0.2</a:t>
              </a:r>
              <a:endParaRPr lang="en-US" dirty="0">
                <a:solidFill>
                  <a:schemeClr val="tx1">
                    <a:lumMod val="75000"/>
                    <a:lumOff val="25000"/>
                  </a:schemeClr>
                </a:solidFill>
                <a:latin typeface="Century Gothic" panose="020B0502020202020204" pitchFamily="34" charset="0"/>
              </a:endParaRPr>
            </a:p>
          </p:txBody>
        </p:sp>
      </p:grpSp>
      <p:grpSp>
        <p:nvGrpSpPr>
          <p:cNvPr id="107" name="Group 106"/>
          <p:cNvGrpSpPr/>
          <p:nvPr/>
        </p:nvGrpSpPr>
        <p:grpSpPr>
          <a:xfrm>
            <a:off x="2643010" y="1550565"/>
            <a:ext cx="547525" cy="1629770"/>
            <a:chOff x="4950361" y="4164601"/>
            <a:chExt cx="547525" cy="1629770"/>
          </a:xfrm>
        </p:grpSpPr>
        <p:sp>
          <p:nvSpPr>
            <p:cNvPr id="108" name="Rectangle 107"/>
            <p:cNvSpPr/>
            <p:nvPr/>
          </p:nvSpPr>
          <p:spPr>
            <a:xfrm>
              <a:off x="5113095" y="4164601"/>
              <a:ext cx="212145" cy="1629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9" name="TextBox 108"/>
            <p:cNvSpPr txBox="1"/>
            <p:nvPr/>
          </p:nvSpPr>
          <p:spPr>
            <a:xfrm>
              <a:off x="4950361" y="4894928"/>
              <a:ext cx="537612"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-0.3</a:t>
              </a:r>
              <a:endParaRPr lang="en-US" dirty="0">
                <a:solidFill>
                  <a:schemeClr val="tx1">
                    <a:lumMod val="75000"/>
                    <a:lumOff val="25000"/>
                  </a:schemeClr>
                </a:solidFill>
                <a:latin typeface="Century Gothic" panose="020B0502020202020204" pitchFamily="34" charset="0"/>
              </a:endParaRPr>
            </a:p>
          </p:txBody>
        </p:sp>
        <p:sp>
          <p:nvSpPr>
            <p:cNvPr id="110" name="TextBox 109"/>
            <p:cNvSpPr txBox="1"/>
            <p:nvPr/>
          </p:nvSpPr>
          <p:spPr>
            <a:xfrm>
              <a:off x="4960274" y="4380726"/>
              <a:ext cx="537612"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-0.2</a:t>
              </a:r>
              <a:endParaRPr lang="en-US" dirty="0">
                <a:solidFill>
                  <a:schemeClr val="tx1">
                    <a:lumMod val="75000"/>
                    <a:lumOff val="25000"/>
                  </a:schemeClr>
                </a:solidFill>
                <a:latin typeface="Century Gothic" panose="020B0502020202020204" pitchFamily="34" charset="0"/>
              </a:endParaRPr>
            </a:p>
          </p:txBody>
        </p:sp>
      </p:grpSp>
      <p:sp>
        <p:nvSpPr>
          <p:cNvPr id="111" name="TextBox 110"/>
          <p:cNvSpPr txBox="1"/>
          <p:nvPr/>
        </p:nvSpPr>
        <p:spPr>
          <a:xfrm>
            <a:off x="2621494" y="2798703"/>
            <a:ext cx="537612" cy="307777"/>
          </a:xfrm>
          <a:prstGeom prst="rect">
            <a:avLst/>
          </a:prstGeom>
          <a:noFill/>
        </p:spPr>
        <p:txBody>
          <a:bodyPr wrap="square" rtlCol="0">
            <a:spAutoFit/>
          </a:bodyPr>
          <a:lstStyle/>
          <a:p>
            <a:r>
              <a:rPr lang="en-US" dirty="0" smtClean="0">
                <a:latin typeface="Century Gothic" panose="020B0502020202020204" pitchFamily="34" charset="0"/>
              </a:rPr>
              <a:t>-0.4</a:t>
            </a:r>
            <a:endParaRPr lang="en-US" dirty="0">
              <a:latin typeface="Century Gothic" panose="020B0502020202020204" pitchFamily="34" charset="0"/>
            </a:endParaRPr>
          </a:p>
        </p:txBody>
      </p:sp>
      <p:sp>
        <p:nvSpPr>
          <p:cNvPr id="21" name="Oval 20"/>
          <p:cNvSpPr/>
          <p:nvPr/>
        </p:nvSpPr>
        <p:spPr>
          <a:xfrm>
            <a:off x="2752326" y="1018870"/>
            <a:ext cx="2650602" cy="2650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p:cNvGrpSpPr/>
          <p:nvPr/>
        </p:nvGrpSpPr>
        <p:grpSpPr>
          <a:xfrm>
            <a:off x="412489" y="1543929"/>
            <a:ext cx="570262" cy="1706893"/>
            <a:chOff x="4954144" y="4257639"/>
            <a:chExt cx="570262" cy="1536731"/>
          </a:xfrm>
        </p:grpSpPr>
        <p:sp>
          <p:nvSpPr>
            <p:cNvPr id="113" name="Rectangle 112"/>
            <p:cNvSpPr/>
            <p:nvPr/>
          </p:nvSpPr>
          <p:spPr>
            <a:xfrm>
              <a:off x="5113095" y="4345077"/>
              <a:ext cx="214944" cy="14492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4" name="TextBox 113"/>
            <p:cNvSpPr txBox="1"/>
            <p:nvPr/>
          </p:nvSpPr>
          <p:spPr>
            <a:xfrm>
              <a:off x="5010263" y="5272816"/>
              <a:ext cx="482339" cy="281554"/>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40</a:t>
              </a:r>
              <a:endParaRPr lang="en-US" dirty="0">
                <a:solidFill>
                  <a:schemeClr val="tx1">
                    <a:lumMod val="75000"/>
                    <a:lumOff val="25000"/>
                  </a:schemeClr>
                </a:solidFill>
                <a:latin typeface="Century Gothic" panose="020B0502020202020204" pitchFamily="34" charset="0"/>
              </a:endParaRPr>
            </a:p>
          </p:txBody>
        </p:sp>
        <p:sp>
          <p:nvSpPr>
            <p:cNvPr id="115" name="TextBox 114"/>
            <p:cNvSpPr txBox="1"/>
            <p:nvPr/>
          </p:nvSpPr>
          <p:spPr>
            <a:xfrm>
              <a:off x="5042067" y="4607085"/>
              <a:ext cx="482339" cy="281554"/>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80</a:t>
              </a:r>
              <a:endParaRPr lang="en-US" dirty="0">
                <a:solidFill>
                  <a:schemeClr val="tx1">
                    <a:lumMod val="75000"/>
                    <a:lumOff val="25000"/>
                  </a:schemeClr>
                </a:solidFill>
                <a:latin typeface="Century Gothic" panose="020B0502020202020204" pitchFamily="34" charset="0"/>
              </a:endParaRPr>
            </a:p>
          </p:txBody>
        </p:sp>
        <p:sp>
          <p:nvSpPr>
            <p:cNvPr id="116" name="TextBox 115"/>
            <p:cNvSpPr txBox="1"/>
            <p:nvPr/>
          </p:nvSpPr>
          <p:spPr>
            <a:xfrm>
              <a:off x="4954144" y="4257639"/>
              <a:ext cx="482339" cy="281554"/>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100</a:t>
              </a:r>
              <a:endParaRPr lang="en-US" dirty="0">
                <a:solidFill>
                  <a:schemeClr val="tx1">
                    <a:lumMod val="75000"/>
                    <a:lumOff val="25000"/>
                  </a:schemeClr>
                </a:solidFill>
                <a:latin typeface="Century Gothic" panose="020B0502020202020204" pitchFamily="34" charset="0"/>
              </a:endParaRPr>
            </a:p>
          </p:txBody>
        </p:sp>
      </p:grpSp>
      <p:sp>
        <p:nvSpPr>
          <p:cNvPr id="117" name="TextBox 116"/>
          <p:cNvSpPr txBox="1"/>
          <p:nvPr/>
        </p:nvSpPr>
        <p:spPr>
          <a:xfrm>
            <a:off x="468608" y="2318832"/>
            <a:ext cx="482339" cy="307777"/>
          </a:xfrm>
          <a:prstGeom prst="rect">
            <a:avLst/>
          </a:prstGeom>
          <a:noFill/>
        </p:spPr>
        <p:txBody>
          <a:bodyPr wrap="square" rtlCol="0">
            <a:spAutoFit/>
          </a:bodyPr>
          <a:lstStyle/>
          <a:p>
            <a:r>
              <a:rPr lang="en-US" dirty="0">
                <a:latin typeface="Century Gothic" panose="020B0502020202020204" pitchFamily="34" charset="0"/>
              </a:rPr>
              <a:t>6</a:t>
            </a:r>
            <a:r>
              <a:rPr lang="en-US" dirty="0" smtClean="0">
                <a:latin typeface="Century Gothic" panose="020B0502020202020204" pitchFamily="34" charset="0"/>
              </a:rPr>
              <a:t>0</a:t>
            </a:r>
            <a:endParaRPr lang="en-US" dirty="0">
              <a:latin typeface="Century Gothic" panose="020B0502020202020204" pitchFamily="34" charset="0"/>
            </a:endParaRPr>
          </a:p>
        </p:txBody>
      </p:sp>
      <p:sp>
        <p:nvSpPr>
          <p:cNvPr id="118" name="TextBox 117"/>
          <p:cNvSpPr txBox="1"/>
          <p:nvPr/>
        </p:nvSpPr>
        <p:spPr>
          <a:xfrm>
            <a:off x="461038" y="3058701"/>
            <a:ext cx="482339" cy="307777"/>
          </a:xfrm>
          <a:prstGeom prst="rect">
            <a:avLst/>
          </a:prstGeom>
          <a:noFill/>
        </p:spPr>
        <p:txBody>
          <a:bodyPr wrap="square" rtlCol="0">
            <a:spAutoFit/>
          </a:bodyPr>
          <a:lstStyle/>
          <a:p>
            <a:r>
              <a:rPr lang="en-US" dirty="0">
                <a:latin typeface="Century Gothic" panose="020B0502020202020204" pitchFamily="34" charset="0"/>
              </a:rPr>
              <a:t>2</a:t>
            </a:r>
            <a:r>
              <a:rPr lang="en-US" dirty="0" smtClean="0">
                <a:latin typeface="Century Gothic" panose="020B0502020202020204" pitchFamily="34" charset="0"/>
              </a:rPr>
              <a:t>0</a:t>
            </a:r>
            <a:endParaRPr lang="en-US" dirty="0">
              <a:latin typeface="Century Gothic" panose="020B0502020202020204" pitchFamily="34" charset="0"/>
            </a:endParaRPr>
          </a:p>
        </p:txBody>
      </p:sp>
    </p:spTree>
    <p:extLst>
      <p:ext uri="{BB962C8B-B14F-4D97-AF65-F5344CB8AC3E}">
        <p14:creationId xmlns:p14="http://schemas.microsoft.com/office/powerpoint/2010/main" val="155687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6.googleusercontent.com/5Ym7Oe-6yCwxnyFF-tEHIdOTI0dZH4t_LTsLIkjQBMdllxZcABJ-TIohQOaWUuLZ0Ws-xu9rXsccv00O7tXwtX9nDArJOTC4FJHc2FR6QmkL6d-RHv-sysovuQpu5PX2V4mO3DJs">
            <a:extLst>
              <a:ext uri="{FF2B5EF4-FFF2-40B4-BE49-F238E27FC236}">
                <a16:creationId xmlns:a16="http://schemas.microsoft.com/office/drawing/2014/main" id="{51561202-2B60-774A-B5FD-85AB00DD8A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64" r="5948"/>
          <a:stretch/>
        </p:blipFill>
        <p:spPr bwMode="auto">
          <a:xfrm>
            <a:off x="4012861" y="876300"/>
            <a:ext cx="7955992" cy="59454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D0EBF9B-09F9-C043-8BA3-15F64D412383}"/>
              </a:ext>
            </a:extLst>
          </p:cNvPr>
          <p:cNvSpPr>
            <a:spLocks noGrp="1"/>
          </p:cNvSpPr>
          <p:nvPr>
            <p:ph type="title"/>
          </p:nvPr>
        </p:nvSpPr>
        <p:spPr/>
        <p:txBody>
          <a:bodyPr/>
          <a:lstStyle/>
          <a:p>
            <a:r>
              <a:rPr lang="en-US" dirty="0"/>
              <a:t>Ensemble Model Comparison</a:t>
            </a:r>
          </a:p>
        </p:txBody>
      </p:sp>
      <p:sp>
        <p:nvSpPr>
          <p:cNvPr id="8" name="Rectangle 7"/>
          <p:cNvSpPr/>
          <p:nvPr/>
        </p:nvSpPr>
        <p:spPr>
          <a:xfrm rot="5400000">
            <a:off x="8471345" y="-283512"/>
            <a:ext cx="190837" cy="2740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9809387" y="5920648"/>
            <a:ext cx="1778799" cy="842683"/>
            <a:chOff x="3095715" y="2325397"/>
            <a:chExt cx="2894221" cy="1416374"/>
          </a:xfrm>
        </p:grpSpPr>
        <p:sp>
          <p:nvSpPr>
            <p:cNvPr id="13" name="Rectangle 12"/>
            <p:cNvSpPr/>
            <p:nvPr/>
          </p:nvSpPr>
          <p:spPr>
            <a:xfrm>
              <a:off x="3584632" y="2788597"/>
              <a:ext cx="479868" cy="479868"/>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4" name="Rectangle 13"/>
            <p:cNvSpPr/>
            <p:nvPr/>
          </p:nvSpPr>
          <p:spPr>
            <a:xfrm>
              <a:off x="4226444" y="2788597"/>
              <a:ext cx="479868" cy="479868"/>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5" name="Rectangle 14"/>
            <p:cNvSpPr/>
            <p:nvPr/>
          </p:nvSpPr>
          <p:spPr>
            <a:xfrm>
              <a:off x="4868256" y="2788597"/>
              <a:ext cx="479868" cy="47986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16" name="Rectangle 15"/>
            <p:cNvSpPr/>
            <p:nvPr/>
          </p:nvSpPr>
          <p:spPr>
            <a:xfrm>
              <a:off x="5510068" y="2788597"/>
              <a:ext cx="479868" cy="479868"/>
            </a:xfrm>
            <a:prstGeom prst="rect">
              <a:avLst/>
            </a:prstGeom>
            <a:solidFill>
              <a:srgbClr val="B54C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17" name="TextBox 16"/>
            <p:cNvSpPr txBox="1"/>
            <p:nvPr/>
          </p:nvSpPr>
          <p:spPr>
            <a:xfrm>
              <a:off x="3095715" y="3224462"/>
              <a:ext cx="2887788" cy="517309"/>
            </a:xfrm>
            <a:prstGeom prst="rect">
              <a:avLst/>
            </a:prstGeom>
            <a:noFill/>
          </p:spPr>
          <p:txBody>
            <a:bodyPr wrap="none" rtlCol="0">
              <a:spAutoFit/>
            </a:bodyPr>
            <a:lstStyle/>
            <a:p>
              <a:pPr algn="just"/>
              <a:r>
                <a:rPr lang="en-US" b="1" dirty="0" smtClean="0">
                  <a:solidFill>
                    <a:schemeClr val="tx1">
                      <a:lumMod val="75000"/>
                      <a:lumOff val="25000"/>
                    </a:schemeClr>
                  </a:solidFill>
                  <a:latin typeface="Century Gothic" panose="020B0502020202020204" pitchFamily="34" charset="0"/>
                </a:rPr>
                <a:t>Model Agreement</a:t>
              </a:r>
              <a:endParaRPr lang="en-US" b="1" dirty="0">
                <a:solidFill>
                  <a:schemeClr val="tx1">
                    <a:lumMod val="75000"/>
                    <a:lumOff val="25000"/>
                  </a:schemeClr>
                </a:solidFill>
                <a:latin typeface="Century Gothic" panose="020B0502020202020204" pitchFamily="34" charset="0"/>
              </a:endParaRPr>
            </a:p>
          </p:txBody>
        </p:sp>
        <p:sp>
          <p:nvSpPr>
            <p:cNvPr id="18" name="TextBox 17"/>
            <p:cNvSpPr txBox="1"/>
            <p:nvPr/>
          </p:nvSpPr>
          <p:spPr>
            <a:xfrm>
              <a:off x="3538400" y="2325397"/>
              <a:ext cx="464781" cy="517309"/>
            </a:xfrm>
            <a:prstGeom prst="rect">
              <a:avLst/>
            </a:prstGeom>
            <a:noFill/>
          </p:spPr>
          <p:txBody>
            <a:bodyPr wrap="none" rtlCol="0">
              <a:spAutoFit/>
            </a:bodyPr>
            <a:lstStyle/>
            <a:p>
              <a:pPr algn="just"/>
              <a:r>
                <a:rPr lang="en-US" b="1" dirty="0" smtClean="0">
                  <a:solidFill>
                    <a:schemeClr val="tx1">
                      <a:lumMod val="75000"/>
                      <a:lumOff val="25000"/>
                    </a:schemeClr>
                  </a:solidFill>
                  <a:latin typeface="Century Gothic" panose="020B0502020202020204" pitchFamily="34" charset="0"/>
                </a:rPr>
                <a:t>0</a:t>
              </a:r>
              <a:endParaRPr lang="en-US" b="1" dirty="0">
                <a:solidFill>
                  <a:schemeClr val="tx1">
                    <a:lumMod val="75000"/>
                    <a:lumOff val="25000"/>
                  </a:schemeClr>
                </a:solidFill>
                <a:latin typeface="Century Gothic" panose="020B0502020202020204" pitchFamily="34" charset="0"/>
              </a:endParaRPr>
            </a:p>
          </p:txBody>
        </p:sp>
        <p:sp>
          <p:nvSpPr>
            <p:cNvPr id="19" name="TextBox 18"/>
            <p:cNvSpPr txBox="1"/>
            <p:nvPr/>
          </p:nvSpPr>
          <p:spPr>
            <a:xfrm>
              <a:off x="4141425" y="2325397"/>
              <a:ext cx="464781" cy="517309"/>
            </a:xfrm>
            <a:prstGeom prst="rect">
              <a:avLst/>
            </a:prstGeom>
            <a:noFill/>
          </p:spPr>
          <p:txBody>
            <a:bodyPr wrap="none" rtlCol="0">
              <a:spAutoFit/>
            </a:bodyPr>
            <a:lstStyle/>
            <a:p>
              <a:pPr algn="just"/>
              <a:r>
                <a:rPr lang="en-US" b="1" dirty="0" smtClean="0">
                  <a:solidFill>
                    <a:schemeClr val="tx1">
                      <a:lumMod val="75000"/>
                      <a:lumOff val="25000"/>
                    </a:schemeClr>
                  </a:solidFill>
                  <a:latin typeface="Century Gothic" panose="020B0502020202020204" pitchFamily="34" charset="0"/>
                </a:rPr>
                <a:t>1</a:t>
              </a:r>
              <a:endParaRPr lang="en-US" b="1" dirty="0">
                <a:solidFill>
                  <a:schemeClr val="tx1">
                    <a:lumMod val="75000"/>
                    <a:lumOff val="25000"/>
                  </a:schemeClr>
                </a:solidFill>
                <a:latin typeface="Century Gothic" panose="020B0502020202020204" pitchFamily="34" charset="0"/>
              </a:endParaRPr>
            </a:p>
          </p:txBody>
        </p:sp>
        <p:sp>
          <p:nvSpPr>
            <p:cNvPr id="20" name="TextBox 19"/>
            <p:cNvSpPr txBox="1"/>
            <p:nvPr/>
          </p:nvSpPr>
          <p:spPr>
            <a:xfrm>
              <a:off x="4797812" y="2325397"/>
              <a:ext cx="464781" cy="517309"/>
            </a:xfrm>
            <a:prstGeom prst="rect">
              <a:avLst/>
            </a:prstGeom>
            <a:noFill/>
          </p:spPr>
          <p:txBody>
            <a:bodyPr wrap="none" rtlCol="0">
              <a:spAutoFit/>
            </a:bodyPr>
            <a:lstStyle/>
            <a:p>
              <a:pPr algn="just"/>
              <a:r>
                <a:rPr lang="en-US" b="1" dirty="0" smtClean="0">
                  <a:solidFill>
                    <a:schemeClr val="tx1">
                      <a:lumMod val="75000"/>
                      <a:lumOff val="25000"/>
                    </a:schemeClr>
                  </a:solidFill>
                  <a:latin typeface="Century Gothic" panose="020B0502020202020204" pitchFamily="34" charset="0"/>
                </a:rPr>
                <a:t>2</a:t>
              </a:r>
              <a:endParaRPr lang="en-US" b="1" dirty="0">
                <a:solidFill>
                  <a:schemeClr val="tx1">
                    <a:lumMod val="75000"/>
                    <a:lumOff val="25000"/>
                  </a:schemeClr>
                </a:solidFill>
                <a:latin typeface="Century Gothic" panose="020B0502020202020204" pitchFamily="34" charset="0"/>
              </a:endParaRPr>
            </a:p>
          </p:txBody>
        </p:sp>
        <p:sp>
          <p:nvSpPr>
            <p:cNvPr id="21" name="TextBox 20"/>
            <p:cNvSpPr txBox="1"/>
            <p:nvPr/>
          </p:nvSpPr>
          <p:spPr>
            <a:xfrm>
              <a:off x="5454199" y="2325397"/>
              <a:ext cx="464781" cy="517309"/>
            </a:xfrm>
            <a:prstGeom prst="rect">
              <a:avLst/>
            </a:prstGeom>
            <a:noFill/>
          </p:spPr>
          <p:txBody>
            <a:bodyPr wrap="none" rtlCol="0">
              <a:spAutoFit/>
            </a:bodyPr>
            <a:lstStyle/>
            <a:p>
              <a:pPr algn="just"/>
              <a:r>
                <a:rPr lang="en-US" b="1" dirty="0" smtClean="0">
                  <a:solidFill>
                    <a:schemeClr val="tx1">
                      <a:lumMod val="75000"/>
                      <a:lumOff val="25000"/>
                    </a:schemeClr>
                  </a:solidFill>
                  <a:latin typeface="Century Gothic" panose="020B0502020202020204" pitchFamily="34" charset="0"/>
                </a:rPr>
                <a:t>3</a:t>
              </a:r>
              <a:endParaRPr lang="en-US" b="1" dirty="0">
                <a:solidFill>
                  <a:schemeClr val="tx1">
                    <a:lumMod val="75000"/>
                    <a:lumOff val="25000"/>
                  </a:schemeClr>
                </a:solidFill>
                <a:latin typeface="Century Gothic" panose="020B0502020202020204" pitchFamily="34" charset="0"/>
              </a:endParaRPr>
            </a:p>
          </p:txBody>
        </p:sp>
      </p:grpSp>
      <p:sp>
        <p:nvSpPr>
          <p:cNvPr id="22" name="Rectangle 21"/>
          <p:cNvSpPr/>
          <p:nvPr/>
        </p:nvSpPr>
        <p:spPr>
          <a:xfrm rot="5400000">
            <a:off x="6464806" y="4720561"/>
            <a:ext cx="223152" cy="3289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99251" y="6258060"/>
            <a:ext cx="977058"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50 Miles</a:t>
            </a:r>
            <a:endParaRPr lang="en-US" b="1" dirty="0">
              <a:solidFill>
                <a:schemeClr val="tx1">
                  <a:lumMod val="75000"/>
                  <a:lumOff val="25000"/>
                </a:schemeClr>
              </a:solidFill>
              <a:latin typeface="Century Gothic" panose="020B0502020202020204" pitchFamily="34" charset="0"/>
            </a:endParaRPr>
          </a:p>
        </p:txBody>
      </p:sp>
      <p:sp>
        <p:nvSpPr>
          <p:cNvPr id="24" name="TextBox 23"/>
          <p:cNvSpPr txBox="1"/>
          <p:nvPr/>
        </p:nvSpPr>
        <p:spPr>
          <a:xfrm>
            <a:off x="4914451" y="6258065"/>
            <a:ext cx="977058"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0</a:t>
            </a:r>
            <a:endParaRPr lang="en-US" b="1" dirty="0">
              <a:solidFill>
                <a:schemeClr val="tx1">
                  <a:lumMod val="75000"/>
                  <a:lumOff val="25000"/>
                </a:schemeClr>
              </a:solidFill>
              <a:latin typeface="Century Gothic" panose="020B0502020202020204" pitchFamily="34" charset="0"/>
            </a:endParaRPr>
          </a:p>
        </p:txBody>
      </p:sp>
      <p:sp>
        <p:nvSpPr>
          <p:cNvPr id="25" name="TextBox 24"/>
          <p:cNvSpPr txBox="1"/>
          <p:nvPr/>
        </p:nvSpPr>
        <p:spPr>
          <a:xfrm>
            <a:off x="5921499" y="6258065"/>
            <a:ext cx="627730"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25</a:t>
            </a:r>
            <a:endParaRPr lang="en-US" b="1" dirty="0">
              <a:solidFill>
                <a:schemeClr val="tx1">
                  <a:lumMod val="75000"/>
                  <a:lumOff val="25000"/>
                </a:schemeClr>
              </a:solidFill>
              <a:latin typeface="Century Gothic" panose="020B0502020202020204" pitchFamily="34" charset="0"/>
            </a:endParaRPr>
          </a:p>
        </p:txBody>
      </p:sp>
      <p:sp>
        <p:nvSpPr>
          <p:cNvPr id="7" name="Rectangle 6"/>
          <p:cNvSpPr/>
          <p:nvPr/>
        </p:nvSpPr>
        <p:spPr>
          <a:xfrm>
            <a:off x="4243174" y="1799990"/>
            <a:ext cx="350504" cy="3985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rot="16200000">
            <a:off x="2423166" y="3574385"/>
            <a:ext cx="4229463"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Percent Deviance Explained</a:t>
            </a:r>
            <a:endParaRPr lang="en-US" sz="2000" b="1" dirty="0">
              <a:solidFill>
                <a:schemeClr val="tx1">
                  <a:lumMod val="75000"/>
                  <a:lumOff val="25000"/>
                </a:schemeClr>
              </a:solidFill>
              <a:latin typeface="Century Gothic" panose="020B0502020202020204" pitchFamily="34" charset="0"/>
            </a:endParaRPr>
          </a:p>
        </p:txBody>
      </p:sp>
      <p:sp>
        <p:nvSpPr>
          <p:cNvPr id="30" name="Rectangle 29"/>
          <p:cNvSpPr/>
          <p:nvPr/>
        </p:nvSpPr>
        <p:spPr>
          <a:xfrm>
            <a:off x="5406632" y="1065590"/>
            <a:ext cx="6577069" cy="340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064220" y="986826"/>
            <a:ext cx="1180641"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NBLI</a:t>
            </a:r>
            <a:endParaRPr lang="en-US" sz="2400" b="1" dirty="0">
              <a:solidFill>
                <a:schemeClr val="tx1">
                  <a:lumMod val="75000"/>
                  <a:lumOff val="25000"/>
                </a:schemeClr>
              </a:solidFill>
              <a:latin typeface="Century Gothic" panose="020B0502020202020204" pitchFamily="34" charset="0"/>
            </a:endParaRPr>
          </a:p>
        </p:txBody>
      </p:sp>
      <p:sp>
        <p:nvSpPr>
          <p:cNvPr id="32" name="TextBox 31"/>
          <p:cNvSpPr txBox="1"/>
          <p:nvPr/>
        </p:nvSpPr>
        <p:spPr>
          <a:xfrm>
            <a:off x="5556276" y="986826"/>
            <a:ext cx="1180641"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MODIS</a:t>
            </a:r>
            <a:endParaRPr lang="en-US" sz="2400" b="1" dirty="0">
              <a:solidFill>
                <a:schemeClr val="tx1">
                  <a:lumMod val="75000"/>
                  <a:lumOff val="25000"/>
                </a:schemeClr>
              </a:solidFill>
              <a:latin typeface="Century Gothic" panose="020B0502020202020204" pitchFamily="34" charset="0"/>
            </a:endParaRPr>
          </a:p>
        </p:txBody>
      </p:sp>
      <p:sp>
        <p:nvSpPr>
          <p:cNvPr id="33" name="TextBox 32"/>
          <p:cNvSpPr txBox="1"/>
          <p:nvPr/>
        </p:nvSpPr>
        <p:spPr>
          <a:xfrm>
            <a:off x="10131995" y="986826"/>
            <a:ext cx="1180641" cy="461665"/>
          </a:xfrm>
          <a:prstGeom prst="rect">
            <a:avLst/>
          </a:prstGeom>
          <a:noFill/>
        </p:spPr>
        <p:txBody>
          <a:bodyPr wrap="square" rtlCol="0">
            <a:spAutoFit/>
          </a:bodyPr>
          <a:lstStyle/>
          <a:p>
            <a:r>
              <a:rPr lang="en-US" sz="2400" b="1" dirty="0" err="1" smtClean="0">
                <a:solidFill>
                  <a:schemeClr val="tx1">
                    <a:lumMod val="75000"/>
                    <a:lumOff val="25000"/>
                  </a:schemeClr>
                </a:solidFill>
                <a:latin typeface="Century Gothic" panose="020B0502020202020204" pitchFamily="34" charset="0"/>
              </a:rPr>
              <a:t>NDBaI</a:t>
            </a:r>
            <a:endParaRPr lang="en-US" sz="2400" b="1" dirty="0">
              <a:solidFill>
                <a:schemeClr val="tx1">
                  <a:lumMod val="75000"/>
                  <a:lumOff val="25000"/>
                </a:schemeClr>
              </a:solidFill>
              <a:latin typeface="Century Gothic" panose="020B0502020202020204" pitchFamily="34" charset="0"/>
            </a:endParaRPr>
          </a:p>
        </p:txBody>
      </p:sp>
      <p:sp>
        <p:nvSpPr>
          <p:cNvPr id="34" name="Rectangle 33"/>
          <p:cNvSpPr/>
          <p:nvPr/>
        </p:nvSpPr>
        <p:spPr>
          <a:xfrm>
            <a:off x="4653329" y="1938754"/>
            <a:ext cx="341523" cy="3979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rot="16200000">
            <a:off x="4347499" y="2312787"/>
            <a:ext cx="1119194"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12.29%</a:t>
            </a:r>
            <a:endParaRPr lang="en-US" sz="2000" b="1" dirty="0">
              <a:solidFill>
                <a:schemeClr val="tx1">
                  <a:lumMod val="75000"/>
                  <a:lumOff val="25000"/>
                </a:schemeClr>
              </a:solidFill>
              <a:latin typeface="Century Gothic" panose="020B0502020202020204" pitchFamily="34" charset="0"/>
            </a:endParaRPr>
          </a:p>
        </p:txBody>
      </p:sp>
      <p:sp>
        <p:nvSpPr>
          <p:cNvPr id="36" name="TextBox 35"/>
          <p:cNvSpPr txBox="1"/>
          <p:nvPr/>
        </p:nvSpPr>
        <p:spPr>
          <a:xfrm rot="16200000">
            <a:off x="4474721" y="4796519"/>
            <a:ext cx="864750"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8.8%</a:t>
            </a:r>
            <a:endParaRPr lang="en-US" sz="2000" b="1" dirty="0">
              <a:solidFill>
                <a:schemeClr val="tx1">
                  <a:lumMod val="75000"/>
                  <a:lumOff val="25000"/>
                </a:schemeClr>
              </a:solidFill>
              <a:latin typeface="Century Gothic" panose="020B0502020202020204" pitchFamily="34" charset="0"/>
            </a:endParaRPr>
          </a:p>
        </p:txBody>
      </p:sp>
      <p:sp>
        <p:nvSpPr>
          <p:cNvPr id="37" name="Rectangle 36"/>
          <p:cNvSpPr/>
          <p:nvPr/>
        </p:nvSpPr>
        <p:spPr>
          <a:xfrm>
            <a:off x="7031141" y="1925899"/>
            <a:ext cx="341523" cy="3979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rot="16200000">
            <a:off x="6725311" y="2299932"/>
            <a:ext cx="1119194"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9.09%</a:t>
            </a:r>
            <a:endParaRPr lang="en-US" sz="2000" b="1" dirty="0">
              <a:solidFill>
                <a:schemeClr val="tx1">
                  <a:lumMod val="75000"/>
                  <a:lumOff val="25000"/>
                </a:schemeClr>
              </a:solidFill>
              <a:latin typeface="Century Gothic" panose="020B0502020202020204" pitchFamily="34" charset="0"/>
            </a:endParaRPr>
          </a:p>
        </p:txBody>
      </p:sp>
      <p:sp>
        <p:nvSpPr>
          <p:cNvPr id="39" name="TextBox 38"/>
          <p:cNvSpPr txBox="1"/>
          <p:nvPr/>
        </p:nvSpPr>
        <p:spPr>
          <a:xfrm rot="16200000">
            <a:off x="6776332" y="4707464"/>
            <a:ext cx="1017151"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9.09%</a:t>
            </a:r>
            <a:endParaRPr lang="en-US" sz="2000" b="1" dirty="0">
              <a:solidFill>
                <a:schemeClr val="tx1">
                  <a:lumMod val="75000"/>
                  <a:lumOff val="25000"/>
                </a:schemeClr>
              </a:solidFill>
              <a:latin typeface="Century Gothic" panose="020B0502020202020204" pitchFamily="34" charset="0"/>
            </a:endParaRPr>
          </a:p>
        </p:txBody>
      </p:sp>
      <p:sp>
        <p:nvSpPr>
          <p:cNvPr id="40" name="Rectangle 39"/>
          <p:cNvSpPr/>
          <p:nvPr/>
        </p:nvSpPr>
        <p:spPr>
          <a:xfrm>
            <a:off x="9366720" y="1831618"/>
            <a:ext cx="288326" cy="42386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rot="16200000">
            <a:off x="9027838" y="2410102"/>
            <a:ext cx="1119194"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12.84%</a:t>
            </a:r>
            <a:endParaRPr lang="en-US" sz="2000" b="1" dirty="0">
              <a:solidFill>
                <a:schemeClr val="tx1">
                  <a:lumMod val="75000"/>
                  <a:lumOff val="25000"/>
                </a:schemeClr>
              </a:solidFill>
              <a:latin typeface="Century Gothic" panose="020B0502020202020204" pitchFamily="34" charset="0"/>
            </a:endParaRPr>
          </a:p>
        </p:txBody>
      </p:sp>
      <p:sp>
        <p:nvSpPr>
          <p:cNvPr id="42" name="TextBox 41"/>
          <p:cNvSpPr txBox="1"/>
          <p:nvPr/>
        </p:nvSpPr>
        <p:spPr>
          <a:xfrm rot="16200000">
            <a:off x="9078859" y="4817634"/>
            <a:ext cx="1017151"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9.07%</a:t>
            </a:r>
            <a:endParaRPr lang="en-US" sz="2000" b="1" dirty="0">
              <a:solidFill>
                <a:schemeClr val="tx1">
                  <a:lumMod val="75000"/>
                  <a:lumOff val="25000"/>
                </a:schemeClr>
              </a:solidFill>
              <a:latin typeface="Century Gothic" panose="020B0502020202020204" pitchFamily="34" charset="0"/>
            </a:endParaRPr>
          </a:p>
        </p:txBody>
      </p:sp>
      <p:sp>
        <p:nvSpPr>
          <p:cNvPr id="11" name="Rounded Rectangle 10"/>
          <p:cNvSpPr/>
          <p:nvPr/>
        </p:nvSpPr>
        <p:spPr>
          <a:xfrm>
            <a:off x="262449" y="3406588"/>
            <a:ext cx="4039566" cy="2452513"/>
          </a:xfrm>
          <a:prstGeom prst="round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dirty="0" smtClean="0">
                <a:solidFill>
                  <a:srgbClr val="C84612"/>
                </a:solidFill>
                <a:latin typeface="Century Gothic" panose="020B0502020202020204" pitchFamily="34" charset="0"/>
              </a:rPr>
              <a:t>Orange</a:t>
            </a:r>
            <a:r>
              <a:rPr lang="en-US" sz="1800" dirty="0" smtClean="0">
                <a:solidFill>
                  <a:schemeClr val="tx1"/>
                </a:solidFill>
                <a:latin typeface="Century Gothic" panose="020B0502020202020204" pitchFamily="34" charset="0"/>
              </a:rPr>
              <a:t> </a:t>
            </a:r>
            <a:r>
              <a:rPr lang="en-US" sz="1800" dirty="0">
                <a:solidFill>
                  <a:schemeClr val="tx1">
                    <a:lumMod val="75000"/>
                    <a:lumOff val="25000"/>
                  </a:schemeClr>
                </a:solidFill>
                <a:latin typeface="Century Gothic" panose="020B0502020202020204" pitchFamily="34" charset="0"/>
                <a:sym typeface="Wingdings" panose="05000000000000000000" pitchFamily="2" charset="2"/>
              </a:rPr>
              <a:t>  </a:t>
            </a:r>
            <a:r>
              <a:rPr lang="en-US" sz="1800" dirty="0" smtClean="0">
                <a:solidFill>
                  <a:schemeClr val="tx1">
                    <a:lumMod val="75000"/>
                    <a:lumOff val="25000"/>
                  </a:schemeClr>
                </a:solidFill>
                <a:latin typeface="Century Gothic" panose="020B0502020202020204" pitchFamily="34" charset="0"/>
                <a:sym typeface="Wingdings" panose="05000000000000000000" pitchFamily="2" charset="2"/>
              </a:rPr>
              <a:t>All models agree designating habitat suitable</a:t>
            </a:r>
            <a:endParaRPr lang="en-US" sz="1800" dirty="0">
              <a:solidFill>
                <a:schemeClr val="tx1">
                  <a:lumMod val="75000"/>
                  <a:lumOff val="25000"/>
                </a:schemeClr>
              </a:solidFill>
              <a:latin typeface="Century Gothic" panose="020B0502020202020204" pitchFamily="34" charset="0"/>
              <a:sym typeface="Wingdings" panose="05000000000000000000" pitchFamily="2" charset="2"/>
            </a:endParaRPr>
          </a:p>
          <a:p>
            <a:pPr>
              <a:lnSpc>
                <a:spcPct val="150000"/>
              </a:lnSpc>
            </a:pPr>
            <a:r>
              <a:rPr lang="en-US" sz="1800" b="1" dirty="0" smtClean="0">
                <a:solidFill>
                  <a:srgbClr val="C9A50D"/>
                </a:solidFill>
                <a:latin typeface="Century Gothic" panose="020B0502020202020204" pitchFamily="34" charset="0"/>
                <a:sym typeface="Wingdings" panose="05000000000000000000" pitchFamily="2" charset="2"/>
              </a:rPr>
              <a:t>Yellow</a:t>
            </a:r>
            <a:r>
              <a:rPr lang="en-US" sz="1800" dirty="0" smtClean="0">
                <a:solidFill>
                  <a:schemeClr val="tx1"/>
                </a:solidFill>
                <a:latin typeface="Century Gothic" panose="020B0502020202020204" pitchFamily="34" charset="0"/>
                <a:sym typeface="Wingdings" panose="05000000000000000000" pitchFamily="2" charset="2"/>
              </a:rPr>
              <a:t> </a:t>
            </a:r>
            <a:r>
              <a:rPr lang="en-US" sz="1800" dirty="0">
                <a:solidFill>
                  <a:schemeClr val="tx1">
                    <a:lumMod val="75000"/>
                    <a:lumOff val="25000"/>
                  </a:schemeClr>
                </a:solidFill>
                <a:latin typeface="Century Gothic" panose="020B0502020202020204" pitchFamily="34" charset="0"/>
                <a:sym typeface="Wingdings" panose="05000000000000000000" pitchFamily="2" charset="2"/>
              </a:rPr>
              <a:t> </a:t>
            </a:r>
            <a:r>
              <a:rPr lang="en-US" sz="1800" dirty="0" smtClean="0">
                <a:solidFill>
                  <a:schemeClr val="tx1">
                    <a:lumMod val="75000"/>
                    <a:lumOff val="25000"/>
                  </a:schemeClr>
                </a:solidFill>
                <a:latin typeface="Century Gothic" panose="020B0502020202020204" pitchFamily="34" charset="0"/>
                <a:sym typeface="Wingdings" panose="05000000000000000000" pitchFamily="2" charset="2"/>
              </a:rPr>
              <a:t>Two models agree</a:t>
            </a:r>
            <a:endParaRPr lang="en-US" sz="1800" dirty="0">
              <a:solidFill>
                <a:schemeClr val="tx1">
                  <a:lumMod val="75000"/>
                  <a:lumOff val="25000"/>
                </a:schemeClr>
              </a:solidFill>
              <a:latin typeface="Century Gothic" panose="020B0502020202020204" pitchFamily="34" charset="0"/>
              <a:sym typeface="Wingdings" panose="05000000000000000000" pitchFamily="2" charset="2"/>
            </a:endParaRPr>
          </a:p>
          <a:p>
            <a:pPr>
              <a:lnSpc>
                <a:spcPct val="150000"/>
              </a:lnSpc>
            </a:pPr>
            <a:r>
              <a:rPr lang="en-US" sz="1800" b="1" dirty="0" smtClean="0">
                <a:solidFill>
                  <a:srgbClr val="06900D"/>
                </a:solidFill>
                <a:latin typeface="Century Gothic" panose="020B0502020202020204" pitchFamily="34" charset="0"/>
                <a:sym typeface="Wingdings" panose="05000000000000000000" pitchFamily="2" charset="2"/>
              </a:rPr>
              <a:t>Green</a:t>
            </a:r>
            <a:r>
              <a:rPr lang="en-US" sz="1800" dirty="0" smtClean="0">
                <a:solidFill>
                  <a:schemeClr val="tx1"/>
                </a:solidFill>
                <a:latin typeface="Century Gothic" panose="020B0502020202020204" pitchFamily="34" charset="0"/>
                <a:sym typeface="Wingdings" panose="05000000000000000000" pitchFamily="2" charset="2"/>
              </a:rPr>
              <a:t> </a:t>
            </a:r>
            <a:r>
              <a:rPr lang="en-US" sz="1800" dirty="0" smtClean="0">
                <a:solidFill>
                  <a:schemeClr val="tx1">
                    <a:lumMod val="75000"/>
                    <a:lumOff val="25000"/>
                  </a:schemeClr>
                </a:solidFill>
                <a:latin typeface="Century Gothic" panose="020B0502020202020204" pitchFamily="34" charset="0"/>
                <a:sym typeface="Wingdings" panose="05000000000000000000" pitchFamily="2" charset="2"/>
              </a:rPr>
              <a:t> One model agrees</a:t>
            </a:r>
          </a:p>
          <a:p>
            <a:pPr>
              <a:lnSpc>
                <a:spcPct val="150000"/>
              </a:lnSpc>
            </a:pPr>
            <a:r>
              <a:rPr lang="en-US" sz="1800" b="1" dirty="0" smtClean="0">
                <a:solidFill>
                  <a:srgbClr val="003054"/>
                </a:solidFill>
                <a:latin typeface="Century Gothic" panose="020B0502020202020204" pitchFamily="34" charset="0"/>
                <a:sym typeface="Wingdings" panose="05000000000000000000" pitchFamily="2" charset="2"/>
              </a:rPr>
              <a:t>Blue</a:t>
            </a:r>
            <a:r>
              <a:rPr lang="en-US" sz="1800" b="1" dirty="0" smtClean="0">
                <a:solidFill>
                  <a:schemeClr val="tx1"/>
                </a:solidFill>
                <a:latin typeface="Century Gothic" panose="020B0502020202020204" pitchFamily="34" charset="0"/>
                <a:sym typeface="Wingdings" panose="05000000000000000000" pitchFamily="2" charset="2"/>
              </a:rPr>
              <a:t> </a:t>
            </a:r>
            <a:r>
              <a:rPr lang="en-US" sz="1800" dirty="0" smtClean="0">
                <a:solidFill>
                  <a:schemeClr val="tx1">
                    <a:lumMod val="75000"/>
                    <a:lumOff val="25000"/>
                  </a:schemeClr>
                </a:solidFill>
                <a:latin typeface="Century Gothic" panose="020B0502020202020204" pitchFamily="34" charset="0"/>
                <a:sym typeface="Wingdings" panose="05000000000000000000" pitchFamily="2" charset="2"/>
              </a:rPr>
              <a:t> No models indicate habitat as suitable</a:t>
            </a:r>
            <a:endParaRPr lang="en-US" sz="1800" b="1" dirty="0">
              <a:solidFill>
                <a:schemeClr val="tx1">
                  <a:lumMod val="75000"/>
                  <a:lumOff val="25000"/>
                </a:schemeClr>
              </a:solidFill>
              <a:latin typeface="Century Gothic" panose="020B0502020202020204" pitchFamily="34" charset="0"/>
            </a:endParaRPr>
          </a:p>
        </p:txBody>
      </p:sp>
      <p:sp>
        <p:nvSpPr>
          <p:cNvPr id="10" name="TextBox 9"/>
          <p:cNvSpPr txBox="1"/>
          <p:nvPr/>
        </p:nvSpPr>
        <p:spPr>
          <a:xfrm>
            <a:off x="7288284" y="772641"/>
            <a:ext cx="2846606"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Bare Ground Indices</a:t>
            </a:r>
            <a:endParaRPr lang="en-US" sz="2000" b="1" dirty="0">
              <a:solidFill>
                <a:schemeClr val="tx1">
                  <a:lumMod val="75000"/>
                  <a:lumOff val="25000"/>
                </a:schemeClr>
              </a:solidFill>
              <a:latin typeface="Century Gothic" panose="020B0502020202020204" pitchFamily="34" charset="0"/>
            </a:endParaRPr>
          </a:p>
        </p:txBody>
      </p:sp>
      <p:sp>
        <p:nvSpPr>
          <p:cNvPr id="43" name="TextBox 42">
            <a:extLst>
              <a:ext uri="{FF2B5EF4-FFF2-40B4-BE49-F238E27FC236}">
                <a16:creationId xmlns:a16="http://schemas.microsoft.com/office/drawing/2014/main" id="{67DDF8DF-755D-3C4F-B4F4-509EDA8F2050}"/>
              </a:ext>
            </a:extLst>
          </p:cNvPr>
          <p:cNvSpPr txBox="1"/>
          <p:nvPr/>
        </p:nvSpPr>
        <p:spPr>
          <a:xfrm>
            <a:off x="458737" y="1384519"/>
            <a:ext cx="3927437" cy="2215991"/>
          </a:xfrm>
          <a:prstGeom prst="rect">
            <a:avLst/>
          </a:prstGeom>
          <a:noFill/>
        </p:spPr>
        <p:txBody>
          <a:bodyPr wrap="square" rtlCol="0">
            <a:spAutoFit/>
          </a:bodyPr>
          <a:lstStyle/>
          <a:p>
            <a:pPr indent="-355600">
              <a:buClr>
                <a:srgbClr val="2E8652"/>
              </a:buClr>
              <a:buSzPts val="2000"/>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Relatively similar spatial &amp; statistical outputs</a:t>
            </a:r>
          </a:p>
          <a:p>
            <a:pPr>
              <a:buClr>
                <a:srgbClr val="2E8652"/>
              </a:buClr>
              <a:buSzPts val="2000"/>
            </a:pPr>
            <a:endParaRPr lang="en-US" sz="2000" dirty="0" smtClean="0">
              <a:solidFill>
                <a:schemeClr val="tx1">
                  <a:lumMod val="75000"/>
                  <a:lumOff val="25000"/>
                </a:schemeClr>
              </a:solidFill>
              <a:latin typeface="Century Gothic" panose="020B0502020202020204" pitchFamily="34" charset="0"/>
            </a:endParaRPr>
          </a:p>
          <a:p>
            <a:pPr indent="-355600">
              <a:buClr>
                <a:srgbClr val="2E8652"/>
              </a:buClr>
              <a:buSzPts val="2000"/>
              <a:buFont typeface="Webdings" panose="05030102010509060703" pitchFamily="18" charset="2"/>
              <a:buChar char="4"/>
            </a:pPr>
            <a:r>
              <a:rPr lang="en-US" sz="2000" dirty="0" err="1">
                <a:solidFill>
                  <a:schemeClr val="tx1">
                    <a:lumMod val="75000"/>
                    <a:lumOff val="25000"/>
                  </a:schemeClr>
                </a:solidFill>
                <a:latin typeface="Century Gothic" panose="020B0502020202020204" pitchFamily="34" charset="0"/>
                <a:sym typeface="Wingdings" panose="05000000000000000000" pitchFamily="2" charset="2"/>
              </a:rPr>
              <a:t>NDBaI</a:t>
            </a:r>
            <a:r>
              <a:rPr lang="en-US" sz="2000" dirty="0">
                <a:solidFill>
                  <a:schemeClr val="tx1">
                    <a:lumMod val="75000"/>
                    <a:lumOff val="25000"/>
                  </a:schemeClr>
                </a:solidFill>
                <a:latin typeface="Century Gothic" panose="020B0502020202020204" pitchFamily="34" charset="0"/>
                <a:sym typeface="Wingdings" panose="05000000000000000000" pitchFamily="2" charset="2"/>
              </a:rPr>
              <a:t>: Highest percent deviance explained </a:t>
            </a:r>
            <a:endParaRPr lang="en-US" sz="2000" dirty="0">
              <a:solidFill>
                <a:schemeClr val="tx1">
                  <a:lumMod val="75000"/>
                  <a:lumOff val="25000"/>
                </a:schemeClr>
              </a:solidFill>
              <a:latin typeface="Century Gothic" panose="020B0502020202020204" pitchFamily="34" charset="0"/>
            </a:endParaRPr>
          </a:p>
          <a:p>
            <a:pPr indent="-355600">
              <a:buClr>
                <a:srgbClr val="2E8652"/>
              </a:buClr>
              <a:buSzPts val="2000"/>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lvl="0" indent="-355600">
              <a:buClr>
                <a:srgbClr val="2E8652"/>
              </a:buClr>
              <a:buSzPts val="2000"/>
              <a:buFont typeface="Webdings" panose="05030102010509060703" pitchFamily="18" charset="2"/>
              <a:buChar char="4"/>
            </a:pPr>
            <a:endParaRPr lang="en-US" sz="1800" dirty="0" smtClean="0">
              <a:solidFill>
                <a:schemeClr val="tx1">
                  <a:lumMod val="75000"/>
                  <a:lumOff val="25000"/>
                </a:schemeClr>
              </a:solidFill>
              <a:latin typeface="Century Gothic" panose="020B0502020202020204" pitchFamily="34" charset="0"/>
            </a:endParaRPr>
          </a:p>
        </p:txBody>
      </p:sp>
      <p:sp>
        <p:nvSpPr>
          <p:cNvPr id="44" name="Rectangle 43"/>
          <p:cNvSpPr/>
          <p:nvPr/>
        </p:nvSpPr>
        <p:spPr>
          <a:xfrm>
            <a:off x="5223878" y="3589080"/>
            <a:ext cx="6577069" cy="283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7875553" y="3493791"/>
            <a:ext cx="950666"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SAVI</a:t>
            </a:r>
            <a:endParaRPr lang="en-US" sz="2400" b="1" dirty="0">
              <a:solidFill>
                <a:schemeClr val="tx1">
                  <a:lumMod val="75000"/>
                  <a:lumOff val="25000"/>
                </a:schemeClr>
              </a:solidFill>
              <a:latin typeface="Century Gothic" panose="020B0502020202020204" pitchFamily="34" charset="0"/>
            </a:endParaRPr>
          </a:p>
        </p:txBody>
      </p:sp>
      <p:sp>
        <p:nvSpPr>
          <p:cNvPr id="46" name="TextBox 45"/>
          <p:cNvSpPr txBox="1"/>
          <p:nvPr/>
        </p:nvSpPr>
        <p:spPr>
          <a:xfrm>
            <a:off x="5696729" y="3493791"/>
            <a:ext cx="691310"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BSI</a:t>
            </a:r>
            <a:endParaRPr lang="en-US" sz="2400" b="1" dirty="0">
              <a:solidFill>
                <a:schemeClr val="tx1">
                  <a:lumMod val="75000"/>
                  <a:lumOff val="25000"/>
                </a:schemeClr>
              </a:solidFill>
              <a:latin typeface="Century Gothic" panose="020B0502020202020204" pitchFamily="34" charset="0"/>
            </a:endParaRPr>
          </a:p>
        </p:txBody>
      </p:sp>
      <p:sp>
        <p:nvSpPr>
          <p:cNvPr id="47" name="TextBox 46"/>
          <p:cNvSpPr txBox="1"/>
          <p:nvPr/>
        </p:nvSpPr>
        <p:spPr>
          <a:xfrm>
            <a:off x="9983853" y="3493791"/>
            <a:ext cx="1411397"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SAR-VH</a:t>
            </a:r>
            <a:endParaRPr lang="en-US" sz="2400" b="1" dirty="0">
              <a:solidFill>
                <a:schemeClr val="tx1">
                  <a:lumMod val="75000"/>
                  <a:lumOff val="25000"/>
                </a:schemeClr>
              </a:solidFill>
              <a:latin typeface="Century Gothic" panose="020B0502020202020204" pitchFamily="34" charset="0"/>
            </a:endParaRPr>
          </a:p>
        </p:txBody>
      </p:sp>
      <p:sp>
        <p:nvSpPr>
          <p:cNvPr id="4" name="Oval 3"/>
          <p:cNvSpPr/>
          <p:nvPr/>
        </p:nvSpPr>
        <p:spPr>
          <a:xfrm>
            <a:off x="9410218" y="1104900"/>
            <a:ext cx="2650602" cy="2650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76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3">
                                            <p:txEl>
                                              <p:pRg st="2" end="2"/>
                                            </p:txEl>
                                          </p:spTgt>
                                        </p:tgtEl>
                                        <p:attrNameLst>
                                          <p:attrName>style.visibility</p:attrName>
                                        </p:attrNameLst>
                                      </p:cBhvr>
                                      <p:to>
                                        <p:strVal val="visible"/>
                                      </p:to>
                                    </p:set>
                                    <p:animEffect transition="in" filter="fade">
                                      <p:cBhvr>
                                        <p:cTn id="10"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BF9B-09F9-C043-8BA3-15F64D412383}"/>
              </a:ext>
            </a:extLst>
          </p:cNvPr>
          <p:cNvSpPr>
            <a:spLocks noGrp="1"/>
          </p:cNvSpPr>
          <p:nvPr>
            <p:ph type="title"/>
          </p:nvPr>
        </p:nvSpPr>
        <p:spPr/>
        <p:txBody>
          <a:bodyPr/>
          <a:lstStyle/>
          <a:p>
            <a:r>
              <a:rPr lang="en-US" dirty="0" smtClean="0"/>
              <a:t>2018 Habitat </a:t>
            </a:r>
            <a:r>
              <a:rPr lang="en-US" dirty="0"/>
              <a:t>Suitability Map</a:t>
            </a:r>
          </a:p>
        </p:txBody>
      </p:sp>
      <p:grpSp>
        <p:nvGrpSpPr>
          <p:cNvPr id="3" name="Group 2"/>
          <p:cNvGrpSpPr/>
          <p:nvPr/>
        </p:nvGrpSpPr>
        <p:grpSpPr>
          <a:xfrm>
            <a:off x="8751088" y="467640"/>
            <a:ext cx="2948886" cy="676272"/>
            <a:chOff x="502154" y="5179536"/>
            <a:chExt cx="5011374" cy="1149267"/>
          </a:xfrm>
        </p:grpSpPr>
        <p:sp>
          <p:nvSpPr>
            <p:cNvPr id="5" name="Rectangle 4"/>
            <p:cNvSpPr/>
            <p:nvPr/>
          </p:nvSpPr>
          <p:spPr>
            <a:xfrm>
              <a:off x="1348207" y="5179536"/>
              <a:ext cx="3192088" cy="544946"/>
            </a:xfrm>
            <a:prstGeom prst="rect">
              <a:avLst/>
            </a:prstGeom>
            <a:gradFill flip="none" rotWithShape="1">
              <a:gsLst>
                <a:gs pos="33000">
                  <a:schemeClr val="accent6"/>
                </a:gs>
                <a:gs pos="18000">
                  <a:schemeClr val="accent5"/>
                </a:gs>
                <a:gs pos="65000">
                  <a:srgbClr val="FFFF00"/>
                </a:gs>
                <a:gs pos="87000">
                  <a:srgbClr val="B54C0B"/>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02154" y="5267343"/>
              <a:ext cx="973072" cy="523041"/>
            </a:xfrm>
            <a:prstGeom prst="rect">
              <a:avLst/>
            </a:prstGeom>
            <a:noFill/>
          </p:spPr>
          <p:txBody>
            <a:bodyPr wrap="none" rtlCol="0">
              <a:spAutoFit/>
            </a:bodyPr>
            <a:lstStyle/>
            <a:p>
              <a:r>
                <a:rPr lang="en-US" b="1" dirty="0" smtClean="0">
                  <a:solidFill>
                    <a:schemeClr val="tx1">
                      <a:lumMod val="75000"/>
                      <a:lumOff val="25000"/>
                    </a:schemeClr>
                  </a:solidFill>
                  <a:latin typeface="Century Gothic" panose="020B0502020202020204" pitchFamily="34" charset="0"/>
                </a:rPr>
                <a:t>Low </a:t>
              </a:r>
              <a:endParaRPr lang="en-US" b="1" dirty="0">
                <a:solidFill>
                  <a:schemeClr val="tx1">
                    <a:lumMod val="75000"/>
                    <a:lumOff val="25000"/>
                  </a:schemeClr>
                </a:solidFill>
                <a:latin typeface="Century Gothic" panose="020B0502020202020204" pitchFamily="34" charset="0"/>
              </a:endParaRPr>
            </a:p>
          </p:txBody>
        </p:sp>
        <p:sp>
          <p:nvSpPr>
            <p:cNvPr id="7" name="TextBox 6"/>
            <p:cNvSpPr txBox="1"/>
            <p:nvPr/>
          </p:nvSpPr>
          <p:spPr>
            <a:xfrm>
              <a:off x="4535008" y="5267343"/>
              <a:ext cx="978520" cy="523041"/>
            </a:xfrm>
            <a:prstGeom prst="rect">
              <a:avLst/>
            </a:prstGeom>
            <a:noFill/>
          </p:spPr>
          <p:txBody>
            <a:bodyPr wrap="none" rtlCol="0">
              <a:spAutoFit/>
            </a:bodyPr>
            <a:lstStyle/>
            <a:p>
              <a:r>
                <a:rPr lang="en-US" b="1" dirty="0" smtClean="0">
                  <a:solidFill>
                    <a:schemeClr val="tx1">
                      <a:lumMod val="75000"/>
                      <a:lumOff val="25000"/>
                    </a:schemeClr>
                  </a:solidFill>
                  <a:latin typeface="Century Gothic" panose="020B0502020202020204" pitchFamily="34" charset="0"/>
                </a:rPr>
                <a:t>High</a:t>
              </a:r>
              <a:endParaRPr lang="en-US" b="1" dirty="0">
                <a:solidFill>
                  <a:schemeClr val="tx1">
                    <a:lumMod val="75000"/>
                    <a:lumOff val="25000"/>
                  </a:schemeClr>
                </a:solidFill>
                <a:latin typeface="Century Gothic" panose="020B0502020202020204" pitchFamily="34" charset="0"/>
              </a:endParaRPr>
            </a:p>
          </p:txBody>
        </p:sp>
        <p:sp>
          <p:nvSpPr>
            <p:cNvPr id="8" name="TextBox 7"/>
            <p:cNvSpPr txBox="1"/>
            <p:nvPr/>
          </p:nvSpPr>
          <p:spPr>
            <a:xfrm>
              <a:off x="1964643" y="5805762"/>
              <a:ext cx="1959219" cy="523041"/>
            </a:xfrm>
            <a:prstGeom prst="rect">
              <a:avLst/>
            </a:prstGeom>
            <a:noFill/>
          </p:spPr>
          <p:txBody>
            <a:bodyPr wrap="none" rtlCol="0">
              <a:spAutoFit/>
            </a:bodyPr>
            <a:lstStyle/>
            <a:p>
              <a:pPr algn="just"/>
              <a:r>
                <a:rPr lang="en-US" b="1" dirty="0" smtClean="0">
                  <a:solidFill>
                    <a:schemeClr val="tx1">
                      <a:lumMod val="75000"/>
                      <a:lumOff val="25000"/>
                    </a:schemeClr>
                  </a:solidFill>
                  <a:latin typeface="Century Gothic" panose="020B0502020202020204" pitchFamily="34" charset="0"/>
                </a:rPr>
                <a:t>Probability </a:t>
              </a:r>
              <a:endParaRPr lang="en-US" b="1" dirty="0">
                <a:solidFill>
                  <a:schemeClr val="tx1">
                    <a:lumMod val="75000"/>
                    <a:lumOff val="25000"/>
                  </a:schemeClr>
                </a:solidFill>
                <a:latin typeface="Century Gothic" panose="020B0502020202020204" pitchFamily="34" charset="0"/>
              </a:endParaRPr>
            </a:p>
          </p:txBody>
        </p:sp>
      </p:grpSp>
      <p:grpSp>
        <p:nvGrpSpPr>
          <p:cNvPr id="20" name="Group 19"/>
          <p:cNvGrpSpPr/>
          <p:nvPr/>
        </p:nvGrpSpPr>
        <p:grpSpPr>
          <a:xfrm>
            <a:off x="1257300" y="1092008"/>
            <a:ext cx="10934700" cy="5346223"/>
            <a:chOff x="1257300" y="1092008"/>
            <a:chExt cx="10934700" cy="5346223"/>
          </a:xfrm>
        </p:grpSpPr>
        <p:pic>
          <p:nvPicPr>
            <p:cNvPr id="1026" name="Picture 2" descr="C:\Users\rkgirma\Downloads\NBSI_2018_Map.png"/>
            <p:cNvPicPr>
              <a:picLocks noChangeAspect="1" noChangeArrowheads="1"/>
            </p:cNvPicPr>
            <p:nvPr/>
          </p:nvPicPr>
          <p:blipFill rotWithShape="1">
            <a:blip r:embed="rId3">
              <a:extLst>
                <a:ext uri="{28A0092B-C50C-407E-A947-70E740481C1C}">
                  <a14:useLocalDpi xmlns:a14="http://schemas.microsoft.com/office/drawing/2010/main" val="0"/>
                </a:ext>
              </a:extLst>
            </a:blip>
            <a:srcRect l="16145" t="31076" r="27649" b="34852"/>
            <a:stretch/>
          </p:blipFill>
          <p:spPr bwMode="auto">
            <a:xfrm>
              <a:off x="1257300" y="1092008"/>
              <a:ext cx="10629048" cy="4979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rkgirma\Downloads\NBSI_2018_Map.png"/>
            <p:cNvPicPr>
              <a:picLocks noChangeAspect="1" noChangeArrowheads="1"/>
            </p:cNvPicPr>
            <p:nvPr/>
          </p:nvPicPr>
          <p:blipFill rotWithShape="1">
            <a:blip r:embed="rId3">
              <a:extLst>
                <a:ext uri="{28A0092B-C50C-407E-A947-70E740481C1C}">
                  <a14:useLocalDpi xmlns:a14="http://schemas.microsoft.com/office/drawing/2010/main" val="0"/>
                </a:ext>
              </a:extLst>
            </a:blip>
            <a:srcRect l="35227" t="62832" r="53229" b="35447"/>
            <a:stretch/>
          </p:blipFill>
          <p:spPr bwMode="auto">
            <a:xfrm>
              <a:off x="8912145" y="6186771"/>
              <a:ext cx="2183130" cy="25146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rot="5400000">
              <a:off x="10384491" y="4276392"/>
              <a:ext cx="64428" cy="3550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792827" y="5929389"/>
              <a:ext cx="871845"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50 Miles</a:t>
              </a:r>
              <a:endParaRPr lang="en-US" b="1" dirty="0">
                <a:solidFill>
                  <a:schemeClr val="tx1">
                    <a:lumMod val="75000"/>
                    <a:lumOff val="25000"/>
                  </a:schemeClr>
                </a:solidFill>
                <a:latin typeface="Century Gothic" panose="020B0502020202020204" pitchFamily="34" charset="0"/>
              </a:endParaRPr>
            </a:p>
          </p:txBody>
        </p:sp>
        <p:sp>
          <p:nvSpPr>
            <p:cNvPr id="14" name="TextBox 13"/>
            <p:cNvSpPr txBox="1"/>
            <p:nvPr/>
          </p:nvSpPr>
          <p:spPr>
            <a:xfrm>
              <a:off x="8852942" y="5929394"/>
              <a:ext cx="871845"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0</a:t>
              </a:r>
              <a:endParaRPr lang="en-US" b="1" dirty="0">
                <a:solidFill>
                  <a:schemeClr val="tx1">
                    <a:lumMod val="75000"/>
                    <a:lumOff val="25000"/>
                  </a:schemeClr>
                </a:solidFill>
                <a:latin typeface="Century Gothic" panose="020B0502020202020204" pitchFamily="34" charset="0"/>
              </a:endParaRPr>
            </a:p>
          </p:txBody>
        </p:sp>
        <p:sp>
          <p:nvSpPr>
            <p:cNvPr id="15" name="TextBox 14"/>
            <p:cNvSpPr txBox="1"/>
            <p:nvPr/>
          </p:nvSpPr>
          <p:spPr>
            <a:xfrm>
              <a:off x="9859990" y="5929394"/>
              <a:ext cx="560134"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25</a:t>
              </a:r>
              <a:endParaRPr lang="en-US" b="1" dirty="0">
                <a:solidFill>
                  <a:schemeClr val="tx1">
                    <a:lumMod val="75000"/>
                    <a:lumOff val="25000"/>
                  </a:schemeClr>
                </a:solidFill>
                <a:latin typeface="Century Gothic" panose="020B0502020202020204" pitchFamily="34" charset="0"/>
              </a:endParaRPr>
            </a:p>
          </p:txBody>
        </p:sp>
        <p:sp>
          <p:nvSpPr>
            <p:cNvPr id="9" name="Rectangle 8"/>
            <p:cNvSpPr/>
            <p:nvPr/>
          </p:nvSpPr>
          <p:spPr>
            <a:xfrm>
              <a:off x="4021157" y="5288096"/>
              <a:ext cx="3945102" cy="11501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a:extLst>
              <a:ext uri="{FF2B5EF4-FFF2-40B4-BE49-F238E27FC236}">
                <a16:creationId xmlns:a16="http://schemas.microsoft.com/office/drawing/2014/main" id="{EE65B68D-2FDA-504C-873D-86CB3FA6486D}"/>
              </a:ext>
            </a:extLst>
          </p:cNvPr>
          <p:cNvSpPr>
            <a:spLocks noGrp="1"/>
          </p:cNvSpPr>
          <p:nvPr>
            <p:ph type="body" idx="2"/>
          </p:nvPr>
        </p:nvSpPr>
        <p:spPr>
          <a:xfrm>
            <a:off x="1352181" y="4472709"/>
            <a:ext cx="5896918" cy="2231055"/>
          </a:xfrm>
        </p:spPr>
        <p:txBody>
          <a:bodyPr/>
          <a:lstStyle/>
          <a:p>
            <a:pPr lvl="0" indent="-355600">
              <a:lnSpc>
                <a:spcPct val="100000"/>
              </a:lnSpc>
              <a:buClr>
                <a:srgbClr val="2E8652"/>
              </a:buClr>
              <a:buSzPts val="2000"/>
              <a:buFont typeface="Webdings" panose="05030102010509060703" pitchFamily="18" charset="2"/>
              <a:buChar char="4"/>
            </a:pPr>
            <a:r>
              <a:rPr lang="en-US" sz="2400" dirty="0" smtClean="0">
                <a:solidFill>
                  <a:schemeClr val="tx1">
                    <a:lumMod val="75000"/>
                    <a:lumOff val="25000"/>
                  </a:schemeClr>
                </a:solidFill>
              </a:rPr>
              <a:t>Included BSI RF Bare Ground Layer </a:t>
            </a:r>
          </a:p>
          <a:p>
            <a:pPr lvl="0" indent="-355600">
              <a:lnSpc>
                <a:spcPct val="100000"/>
              </a:lnSpc>
              <a:buClr>
                <a:srgbClr val="2E8652"/>
              </a:buClr>
              <a:buSzPts val="2000"/>
              <a:buFont typeface="Webdings" panose="05030102010509060703" pitchFamily="18" charset="2"/>
              <a:buChar char="4"/>
            </a:pPr>
            <a:r>
              <a:rPr lang="en-US" sz="2400" dirty="0" smtClean="0">
                <a:solidFill>
                  <a:schemeClr val="tx1">
                    <a:lumMod val="75000"/>
                    <a:lumOff val="25000"/>
                  </a:schemeClr>
                </a:solidFill>
              </a:rPr>
              <a:t>AUC: 0.98444     PCC: 96.19699</a:t>
            </a:r>
            <a:endParaRPr lang="en-US" sz="3200" dirty="0">
              <a:solidFill>
                <a:schemeClr val="tx1">
                  <a:lumMod val="75000"/>
                  <a:lumOff val="25000"/>
                </a:schemeClr>
              </a:solidFill>
            </a:endParaRPr>
          </a:p>
          <a:p>
            <a:pPr marL="114300" indent="0">
              <a:buNone/>
            </a:pPr>
            <a:endParaRPr lang="en-US" sz="1800" dirty="0"/>
          </a:p>
        </p:txBody>
      </p:sp>
    </p:spTree>
    <p:extLst>
      <p:ext uri="{BB962C8B-B14F-4D97-AF65-F5344CB8AC3E}">
        <p14:creationId xmlns:p14="http://schemas.microsoft.com/office/powerpoint/2010/main" val="3253931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BF9B-09F9-C043-8BA3-15F64D412383}"/>
              </a:ext>
            </a:extLst>
          </p:cNvPr>
          <p:cNvSpPr>
            <a:spLocks noGrp="1"/>
          </p:cNvSpPr>
          <p:nvPr>
            <p:ph type="title"/>
          </p:nvPr>
        </p:nvSpPr>
        <p:spPr/>
        <p:txBody>
          <a:bodyPr/>
          <a:lstStyle/>
          <a:p>
            <a:r>
              <a:rPr lang="en-US" dirty="0" smtClean="0"/>
              <a:t>2050 Habitat Suitability</a:t>
            </a:r>
            <a:endParaRPr lang="en-US" dirty="0"/>
          </a:p>
        </p:txBody>
      </p:sp>
      <p:pic>
        <p:nvPicPr>
          <p:cNvPr id="2050" name="Picture 2" descr="C:\Users\rkgirma\Downloads\NBSI_2050_map.png"/>
          <p:cNvPicPr>
            <a:picLocks noChangeAspect="1" noChangeArrowheads="1"/>
          </p:cNvPicPr>
          <p:nvPr/>
        </p:nvPicPr>
        <p:blipFill rotWithShape="1">
          <a:blip r:embed="rId3">
            <a:extLst>
              <a:ext uri="{28A0092B-C50C-407E-A947-70E740481C1C}">
                <a14:useLocalDpi xmlns:a14="http://schemas.microsoft.com/office/drawing/2010/main" val="0"/>
              </a:ext>
            </a:extLst>
          </a:blip>
          <a:srcRect l="16117" t="31112" r="28247" b="35520"/>
          <a:stretch/>
        </p:blipFill>
        <p:spPr bwMode="auto">
          <a:xfrm>
            <a:off x="1191198" y="1104900"/>
            <a:ext cx="10572183" cy="489966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8751088" y="467640"/>
            <a:ext cx="2948886" cy="676272"/>
            <a:chOff x="502154" y="5179536"/>
            <a:chExt cx="5011374" cy="1149267"/>
          </a:xfrm>
        </p:grpSpPr>
        <p:sp>
          <p:nvSpPr>
            <p:cNvPr id="6" name="Rectangle 5"/>
            <p:cNvSpPr/>
            <p:nvPr/>
          </p:nvSpPr>
          <p:spPr>
            <a:xfrm>
              <a:off x="1348207" y="5179536"/>
              <a:ext cx="3192088" cy="544946"/>
            </a:xfrm>
            <a:prstGeom prst="rect">
              <a:avLst/>
            </a:prstGeom>
            <a:gradFill flip="none" rotWithShape="1">
              <a:gsLst>
                <a:gs pos="33000">
                  <a:schemeClr val="accent6"/>
                </a:gs>
                <a:gs pos="18000">
                  <a:schemeClr val="accent5"/>
                </a:gs>
                <a:gs pos="65000">
                  <a:srgbClr val="FFFF00"/>
                </a:gs>
                <a:gs pos="87000">
                  <a:srgbClr val="B54C0B"/>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02154" y="5267343"/>
              <a:ext cx="973072" cy="523041"/>
            </a:xfrm>
            <a:prstGeom prst="rect">
              <a:avLst/>
            </a:prstGeom>
            <a:noFill/>
          </p:spPr>
          <p:txBody>
            <a:bodyPr wrap="none" rtlCol="0">
              <a:spAutoFit/>
            </a:bodyPr>
            <a:lstStyle/>
            <a:p>
              <a:r>
                <a:rPr lang="en-US" b="1" dirty="0" smtClean="0">
                  <a:solidFill>
                    <a:schemeClr val="tx1">
                      <a:lumMod val="75000"/>
                      <a:lumOff val="25000"/>
                    </a:schemeClr>
                  </a:solidFill>
                  <a:latin typeface="Century Gothic" panose="020B0502020202020204" pitchFamily="34" charset="0"/>
                </a:rPr>
                <a:t>Low </a:t>
              </a:r>
              <a:endParaRPr lang="en-US" b="1" dirty="0">
                <a:solidFill>
                  <a:schemeClr val="tx1">
                    <a:lumMod val="75000"/>
                    <a:lumOff val="25000"/>
                  </a:schemeClr>
                </a:solidFill>
                <a:latin typeface="Century Gothic" panose="020B0502020202020204" pitchFamily="34" charset="0"/>
              </a:endParaRPr>
            </a:p>
          </p:txBody>
        </p:sp>
        <p:sp>
          <p:nvSpPr>
            <p:cNvPr id="8" name="TextBox 7"/>
            <p:cNvSpPr txBox="1"/>
            <p:nvPr/>
          </p:nvSpPr>
          <p:spPr>
            <a:xfrm>
              <a:off x="4535008" y="5267343"/>
              <a:ext cx="978520" cy="523041"/>
            </a:xfrm>
            <a:prstGeom prst="rect">
              <a:avLst/>
            </a:prstGeom>
            <a:noFill/>
          </p:spPr>
          <p:txBody>
            <a:bodyPr wrap="none" rtlCol="0">
              <a:spAutoFit/>
            </a:bodyPr>
            <a:lstStyle/>
            <a:p>
              <a:r>
                <a:rPr lang="en-US" b="1" dirty="0" smtClean="0">
                  <a:solidFill>
                    <a:schemeClr val="tx1">
                      <a:lumMod val="75000"/>
                      <a:lumOff val="25000"/>
                    </a:schemeClr>
                  </a:solidFill>
                  <a:latin typeface="Century Gothic" panose="020B0502020202020204" pitchFamily="34" charset="0"/>
                </a:rPr>
                <a:t>High</a:t>
              </a:r>
              <a:endParaRPr lang="en-US" b="1" dirty="0">
                <a:solidFill>
                  <a:schemeClr val="tx1">
                    <a:lumMod val="75000"/>
                    <a:lumOff val="25000"/>
                  </a:schemeClr>
                </a:solidFill>
                <a:latin typeface="Century Gothic" panose="020B0502020202020204" pitchFamily="34" charset="0"/>
              </a:endParaRPr>
            </a:p>
          </p:txBody>
        </p:sp>
        <p:sp>
          <p:nvSpPr>
            <p:cNvPr id="9" name="TextBox 8"/>
            <p:cNvSpPr txBox="1"/>
            <p:nvPr/>
          </p:nvSpPr>
          <p:spPr>
            <a:xfrm>
              <a:off x="1964643" y="5805762"/>
              <a:ext cx="1959219" cy="523041"/>
            </a:xfrm>
            <a:prstGeom prst="rect">
              <a:avLst/>
            </a:prstGeom>
            <a:noFill/>
          </p:spPr>
          <p:txBody>
            <a:bodyPr wrap="none" rtlCol="0">
              <a:spAutoFit/>
            </a:bodyPr>
            <a:lstStyle/>
            <a:p>
              <a:pPr algn="just"/>
              <a:r>
                <a:rPr lang="en-US" b="1" dirty="0" smtClean="0">
                  <a:solidFill>
                    <a:schemeClr val="tx1">
                      <a:lumMod val="75000"/>
                      <a:lumOff val="25000"/>
                    </a:schemeClr>
                  </a:solidFill>
                  <a:latin typeface="Century Gothic" panose="020B0502020202020204" pitchFamily="34" charset="0"/>
                </a:rPr>
                <a:t>Probability </a:t>
              </a:r>
              <a:endParaRPr lang="en-US" b="1" dirty="0">
                <a:solidFill>
                  <a:schemeClr val="tx1">
                    <a:lumMod val="75000"/>
                    <a:lumOff val="25000"/>
                  </a:schemeClr>
                </a:solidFill>
                <a:latin typeface="Century Gothic" panose="020B0502020202020204" pitchFamily="34" charset="0"/>
              </a:endParaRPr>
            </a:p>
          </p:txBody>
        </p:sp>
      </p:grpSp>
      <p:pic>
        <p:nvPicPr>
          <p:cNvPr id="10" name="Picture 2" descr="C:\Users\rkgirma\Downloads\NBSI_2018_Map.png"/>
          <p:cNvPicPr>
            <a:picLocks noChangeAspect="1" noChangeArrowheads="1"/>
          </p:cNvPicPr>
          <p:nvPr/>
        </p:nvPicPr>
        <p:blipFill rotWithShape="1">
          <a:blip r:embed="rId4">
            <a:extLst>
              <a:ext uri="{28A0092B-C50C-407E-A947-70E740481C1C}">
                <a14:useLocalDpi xmlns:a14="http://schemas.microsoft.com/office/drawing/2010/main" val="0"/>
              </a:ext>
            </a:extLst>
          </a:blip>
          <a:srcRect l="35227" t="62832" r="53229" b="35447"/>
          <a:stretch/>
        </p:blipFill>
        <p:spPr bwMode="auto">
          <a:xfrm>
            <a:off x="8912145" y="6186771"/>
            <a:ext cx="2183130" cy="2514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rot="5400000">
            <a:off x="10384491" y="4276392"/>
            <a:ext cx="64428" cy="3550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792827" y="5929389"/>
            <a:ext cx="871845"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50 Miles</a:t>
            </a:r>
            <a:endParaRPr lang="en-US" b="1" dirty="0">
              <a:solidFill>
                <a:schemeClr val="tx1">
                  <a:lumMod val="75000"/>
                  <a:lumOff val="25000"/>
                </a:schemeClr>
              </a:solidFill>
              <a:latin typeface="Century Gothic" panose="020B0502020202020204" pitchFamily="34" charset="0"/>
            </a:endParaRPr>
          </a:p>
        </p:txBody>
      </p:sp>
      <p:sp>
        <p:nvSpPr>
          <p:cNvPr id="13" name="TextBox 12"/>
          <p:cNvSpPr txBox="1"/>
          <p:nvPr/>
        </p:nvSpPr>
        <p:spPr>
          <a:xfrm>
            <a:off x="8852942" y="5929394"/>
            <a:ext cx="871845"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0</a:t>
            </a:r>
            <a:endParaRPr lang="en-US" b="1" dirty="0">
              <a:solidFill>
                <a:schemeClr val="tx1">
                  <a:lumMod val="75000"/>
                  <a:lumOff val="25000"/>
                </a:schemeClr>
              </a:solidFill>
              <a:latin typeface="Century Gothic" panose="020B0502020202020204" pitchFamily="34" charset="0"/>
            </a:endParaRPr>
          </a:p>
        </p:txBody>
      </p:sp>
      <p:sp>
        <p:nvSpPr>
          <p:cNvPr id="14" name="TextBox 13"/>
          <p:cNvSpPr txBox="1"/>
          <p:nvPr/>
        </p:nvSpPr>
        <p:spPr>
          <a:xfrm>
            <a:off x="9859990" y="5929394"/>
            <a:ext cx="560134"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25</a:t>
            </a:r>
            <a:endParaRPr lang="en-US" b="1" dirty="0">
              <a:solidFill>
                <a:schemeClr val="tx1">
                  <a:lumMod val="75000"/>
                  <a:lumOff val="25000"/>
                </a:schemeClr>
              </a:solidFill>
              <a:latin typeface="Century Gothic" panose="020B0502020202020204" pitchFamily="34" charset="0"/>
            </a:endParaRPr>
          </a:p>
        </p:txBody>
      </p:sp>
      <p:sp>
        <p:nvSpPr>
          <p:cNvPr id="4" name="Rectangle 3"/>
          <p:cNvSpPr/>
          <p:nvPr/>
        </p:nvSpPr>
        <p:spPr>
          <a:xfrm>
            <a:off x="4748270" y="5166911"/>
            <a:ext cx="3183875" cy="1019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91198" y="4424640"/>
            <a:ext cx="6096000" cy="2390398"/>
          </a:xfrm>
          <a:prstGeom prst="rect">
            <a:avLst/>
          </a:prstGeom>
        </p:spPr>
        <p:txBody>
          <a:bodyPr>
            <a:spAutoFit/>
          </a:bodyPr>
          <a:lstStyle/>
          <a:p>
            <a:pPr marL="457200" lvl="0" indent="-355600">
              <a:spcBef>
                <a:spcPts val="1000"/>
              </a:spcBef>
              <a:buClr>
                <a:srgbClr val="2E8652"/>
              </a:buClr>
              <a:buSzPts val="2000"/>
              <a:buFont typeface="Webdings" panose="05030102010509060703" pitchFamily="18" charset="2"/>
              <a:buChar char="4"/>
            </a:pPr>
            <a:r>
              <a:rPr lang="en-US" sz="2400" dirty="0" err="1" smtClean="0">
                <a:solidFill>
                  <a:schemeClr val="tx1">
                    <a:lumMod val="75000"/>
                    <a:lumOff val="25000"/>
                  </a:schemeClr>
                </a:solidFill>
                <a:latin typeface="Century Gothic" panose="020B0502020202020204" pitchFamily="34" charset="0"/>
              </a:rPr>
              <a:t>Medusahead</a:t>
            </a:r>
            <a:endParaRPr lang="en-US" sz="2400" dirty="0" smtClean="0">
              <a:solidFill>
                <a:schemeClr val="tx1">
                  <a:lumMod val="75000"/>
                  <a:lumOff val="25000"/>
                </a:schemeClr>
              </a:solidFill>
              <a:latin typeface="Century Gothic" panose="020B0502020202020204" pitchFamily="34" charset="0"/>
            </a:endParaRPr>
          </a:p>
          <a:p>
            <a:pPr marL="457200" lvl="0" indent="-355600">
              <a:spcBef>
                <a:spcPts val="1000"/>
              </a:spcBef>
              <a:buClr>
                <a:srgbClr val="2E8652"/>
              </a:buClr>
              <a:buSzPts val="2000"/>
              <a:buFont typeface="Webdings" panose="05030102010509060703" pitchFamily="18" charset="2"/>
              <a:buChar char="4"/>
            </a:pPr>
            <a:r>
              <a:rPr lang="en-US" sz="2400" dirty="0" smtClean="0">
                <a:solidFill>
                  <a:schemeClr val="tx1">
                    <a:lumMod val="75000"/>
                    <a:lumOff val="25000"/>
                  </a:schemeClr>
                </a:solidFill>
                <a:latin typeface="Century Gothic" panose="020B0502020202020204" pitchFamily="34" charset="0"/>
              </a:rPr>
              <a:t>Increase in suitable habitat</a:t>
            </a:r>
          </a:p>
          <a:p>
            <a:pPr marL="457200" lvl="0" indent="-355600">
              <a:spcBef>
                <a:spcPts val="1000"/>
              </a:spcBef>
              <a:buClr>
                <a:srgbClr val="2E8652"/>
              </a:buClr>
              <a:buSzPts val="2000"/>
              <a:buFont typeface="Webdings" panose="05030102010509060703" pitchFamily="18" charset="2"/>
              <a:buChar char="4"/>
            </a:pPr>
            <a:r>
              <a:rPr lang="en-US" sz="2400" smtClean="0">
                <a:solidFill>
                  <a:schemeClr val="tx1">
                    <a:lumMod val="75000"/>
                    <a:lumOff val="25000"/>
                  </a:schemeClr>
                </a:solidFill>
                <a:latin typeface="Century Gothic" panose="020B0502020202020204" pitchFamily="34" charset="0"/>
              </a:rPr>
              <a:t>NASA’s </a:t>
            </a:r>
            <a:r>
              <a:rPr lang="en-US" sz="2400" dirty="0" smtClean="0">
                <a:solidFill>
                  <a:schemeClr val="tx1">
                    <a:lumMod val="75000"/>
                    <a:lumOff val="25000"/>
                  </a:schemeClr>
                </a:solidFill>
                <a:latin typeface="Century Gothic" panose="020B0502020202020204" pitchFamily="34" charset="0"/>
              </a:rPr>
              <a:t>GISS-E2-R climate forecast</a:t>
            </a:r>
          </a:p>
          <a:p>
            <a:pPr marL="457200" lvl="0" indent="-355600">
              <a:spcBef>
                <a:spcPts val="1000"/>
              </a:spcBef>
              <a:buClr>
                <a:srgbClr val="2E8652"/>
              </a:buClr>
              <a:buSzPts val="2000"/>
              <a:buFont typeface="Webdings" panose="05030102010509060703" pitchFamily="18" charset="2"/>
              <a:buChar char="4"/>
            </a:pPr>
            <a:r>
              <a:rPr lang="en-US" sz="2400" dirty="0" smtClean="0">
                <a:solidFill>
                  <a:schemeClr val="tx1">
                    <a:lumMod val="75000"/>
                    <a:lumOff val="25000"/>
                  </a:schemeClr>
                </a:solidFill>
                <a:latin typeface="Century Gothic" panose="020B0502020202020204" pitchFamily="34" charset="0"/>
              </a:rPr>
              <a:t>AUC: 0.93     PCC: 90.24%</a:t>
            </a:r>
          </a:p>
          <a:p>
            <a:pPr marL="457200" lvl="0" indent="-355600">
              <a:spcBef>
                <a:spcPts val="1000"/>
              </a:spcBef>
              <a:buClr>
                <a:srgbClr val="2E8652"/>
              </a:buClr>
              <a:buSzPts val="2000"/>
              <a:buFont typeface="Webdings" panose="05030102010509060703" pitchFamily="18" charset="2"/>
              <a:buChar char="4"/>
            </a:pPr>
            <a:endParaRPr lang="en-US" sz="2000" b="1" dirty="0">
              <a:solidFill>
                <a:schemeClr val="tx1">
                  <a:lumMod val="75000"/>
                  <a:lumOff val="25000"/>
                </a:schemeClr>
              </a:solidFill>
            </a:endParaRPr>
          </a:p>
        </p:txBody>
      </p:sp>
    </p:spTree>
    <p:extLst>
      <p:ext uri="{BB962C8B-B14F-4D97-AF65-F5344CB8AC3E}">
        <p14:creationId xmlns:p14="http://schemas.microsoft.com/office/powerpoint/2010/main" val="973627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6"/>
          <p:cNvSpPr txBox="1">
            <a:spLocks noGrp="1"/>
          </p:cNvSpPr>
          <p:nvPr>
            <p:ph type="title"/>
          </p:nvPr>
        </p:nvSpPr>
        <p:spPr>
          <a:xfrm>
            <a:off x="495300" y="419099"/>
            <a:ext cx="10515600" cy="45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Conclusions</a:t>
            </a:r>
            <a:endParaRPr dirty="0"/>
          </a:p>
        </p:txBody>
      </p:sp>
      <p:sp>
        <p:nvSpPr>
          <p:cNvPr id="270" name="Google Shape;270;p26"/>
          <p:cNvSpPr txBox="1">
            <a:spLocks noGrp="1"/>
          </p:cNvSpPr>
          <p:nvPr>
            <p:ph type="body" idx="3"/>
          </p:nvPr>
        </p:nvSpPr>
        <p:spPr>
          <a:xfrm>
            <a:off x="269300" y="808718"/>
            <a:ext cx="11478002" cy="3659140"/>
          </a:xfrm>
          <a:prstGeom prst="rect">
            <a:avLst/>
          </a:prstGeom>
        </p:spPr>
        <p:txBody>
          <a:bodyPr spcFirstLastPara="1" wrap="square" lIns="91425" tIns="45700" rIns="91425" bIns="45700" anchor="t" anchorCtr="0">
            <a:noAutofit/>
          </a:bodyPr>
          <a:lstStyle/>
          <a:p>
            <a:pPr lvl="0" indent="-355600">
              <a:lnSpc>
                <a:spcPct val="150000"/>
              </a:lnSpc>
              <a:buClr>
                <a:srgbClr val="2E8652"/>
              </a:buClr>
              <a:buSzPts val="2000"/>
              <a:buFont typeface="Webdings" panose="05030102010509060703" pitchFamily="18" charset="2"/>
              <a:buChar char="4"/>
            </a:pPr>
            <a:r>
              <a:rPr lang="en-US" sz="2400" dirty="0" smtClean="0">
                <a:solidFill>
                  <a:schemeClr val="tx1">
                    <a:lumMod val="75000"/>
                    <a:lumOff val="25000"/>
                  </a:schemeClr>
                </a:solidFill>
                <a:latin typeface="Century Gothic" panose="020B0502020202020204" pitchFamily="34" charset="0"/>
              </a:rPr>
              <a:t>Provided USGS with portfolio of higher resolution bare ground layers</a:t>
            </a:r>
          </a:p>
          <a:p>
            <a:pPr indent="-355600">
              <a:lnSpc>
                <a:spcPct val="150000"/>
              </a:lnSpc>
              <a:buClr>
                <a:srgbClr val="2E8652"/>
              </a:buClr>
              <a:buSzPts val="2000"/>
              <a:buFont typeface="Webdings" panose="05030102010509060703" pitchFamily="18" charset="2"/>
              <a:buChar char="4"/>
            </a:pPr>
            <a:r>
              <a:rPr lang="en-US" sz="2400" dirty="0" smtClean="0">
                <a:solidFill>
                  <a:schemeClr val="tx1">
                    <a:lumMod val="75000"/>
                    <a:lumOff val="25000"/>
                  </a:schemeClr>
                </a:solidFill>
                <a:latin typeface="Century Gothic" panose="020B0502020202020204" pitchFamily="34" charset="0"/>
              </a:rPr>
              <a:t>Exchanged partners’ bare ground layer with our high resolution layers </a:t>
            </a:r>
            <a:endParaRPr lang="en-US" sz="2400" dirty="0">
              <a:solidFill>
                <a:schemeClr val="tx1">
                  <a:lumMod val="75000"/>
                  <a:lumOff val="25000"/>
                </a:schemeClr>
              </a:solidFill>
              <a:latin typeface="Century Gothic" panose="020B0502020202020204" pitchFamily="34" charset="0"/>
              <a:sym typeface="Wingdings" panose="05000000000000000000" pitchFamily="2" charset="2"/>
            </a:endParaRPr>
          </a:p>
          <a:p>
            <a:pPr lvl="1" indent="-355600">
              <a:lnSpc>
                <a:spcPct val="150000"/>
              </a:lnSpc>
              <a:buClr>
                <a:srgbClr val="2E8652"/>
              </a:buClr>
              <a:buSzPts val="2000"/>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sym typeface="Wingdings" panose="05000000000000000000" pitchFamily="2" charset="2"/>
              </a:rPr>
              <a:t> </a:t>
            </a:r>
            <a:r>
              <a:rPr lang="en-US" sz="2000" dirty="0">
                <a:solidFill>
                  <a:schemeClr val="tx1">
                    <a:lumMod val="75000"/>
                    <a:lumOff val="25000"/>
                  </a:schemeClr>
                </a:solidFill>
                <a:latin typeface="Century Gothic" panose="020B0502020202020204" pitchFamily="34" charset="0"/>
                <a:sym typeface="Wingdings" panose="05000000000000000000" pitchFamily="2" charset="2"/>
              </a:rPr>
              <a:t>N</a:t>
            </a:r>
            <a:r>
              <a:rPr lang="en-US" sz="2000" dirty="0" smtClean="0">
                <a:solidFill>
                  <a:schemeClr val="tx1">
                    <a:lumMod val="75000"/>
                    <a:lumOff val="25000"/>
                  </a:schemeClr>
                </a:solidFill>
                <a:latin typeface="Century Gothic" panose="020B0502020202020204" pitchFamily="34" charset="0"/>
                <a:sym typeface="Wingdings" panose="05000000000000000000" pitchFamily="2" charset="2"/>
              </a:rPr>
              <a:t>o significant change in output statistics </a:t>
            </a:r>
          </a:p>
          <a:p>
            <a:pPr indent="-355600">
              <a:lnSpc>
                <a:spcPct val="150000"/>
              </a:lnSpc>
              <a:buClr>
                <a:srgbClr val="2E8652"/>
              </a:buClr>
              <a:buSzPts val="2000"/>
              <a:buFont typeface="Webdings" panose="05030102010509060703" pitchFamily="18" charset="2"/>
              <a:buChar char="4"/>
            </a:pPr>
            <a:r>
              <a:rPr lang="en-US" sz="2400" dirty="0" smtClean="0">
                <a:solidFill>
                  <a:schemeClr val="tx1">
                    <a:lumMod val="75000"/>
                    <a:lumOff val="25000"/>
                  </a:schemeClr>
                </a:solidFill>
                <a:latin typeface="Century Gothic" panose="020B0502020202020204" pitchFamily="34" charset="0"/>
              </a:rPr>
              <a:t>Produced current and forecasted HSM for </a:t>
            </a:r>
            <a:r>
              <a:rPr lang="en-US" sz="2400" dirty="0" err="1" smtClean="0">
                <a:solidFill>
                  <a:schemeClr val="tx1">
                    <a:lumMod val="75000"/>
                    <a:lumOff val="25000"/>
                  </a:schemeClr>
                </a:solidFill>
                <a:latin typeface="Century Gothic" panose="020B0502020202020204" pitchFamily="34" charset="0"/>
              </a:rPr>
              <a:t>medusahead</a:t>
            </a:r>
            <a:endParaRPr lang="en-US" sz="2400" dirty="0" smtClean="0">
              <a:solidFill>
                <a:schemeClr val="tx1">
                  <a:lumMod val="75000"/>
                  <a:lumOff val="25000"/>
                </a:schemeClr>
              </a:solidFill>
              <a:latin typeface="Century Gothic" panose="020B0502020202020204" pitchFamily="34" charset="0"/>
            </a:endParaRPr>
          </a:p>
          <a:p>
            <a:pPr lvl="1" indent="-355600">
              <a:lnSpc>
                <a:spcPct val="150000"/>
              </a:lnSpc>
              <a:buClr>
                <a:srgbClr val="2E8652"/>
              </a:buClr>
              <a:buSzPts val="2000"/>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Predicted geographic distribution of suitable habitat to expand by 2050</a:t>
            </a:r>
            <a:endParaRPr dirty="0">
              <a:solidFill>
                <a:schemeClr val="tx1">
                  <a:lumMod val="75000"/>
                  <a:lumOff val="25000"/>
                </a:schemeClr>
              </a:solidFill>
              <a:latin typeface="Century Gothic" panose="020B0502020202020204" pitchFamily="34" charset="0"/>
            </a:endParaRPr>
          </a:p>
        </p:txBody>
      </p:sp>
      <p:pic>
        <p:nvPicPr>
          <p:cNvPr id="271" name="Google Shape;271;p26"/>
          <p:cNvPicPr preferRelativeResize="0"/>
          <p:nvPr/>
        </p:nvPicPr>
        <p:blipFill rotWithShape="1">
          <a:blip r:embed="rId3"/>
          <a:srcRect t="35653" b="33185"/>
          <a:stretch/>
        </p:blipFill>
        <p:spPr>
          <a:xfrm>
            <a:off x="21774" y="4329629"/>
            <a:ext cx="12170226" cy="2528371"/>
          </a:xfrm>
          <a:prstGeom prst="rect">
            <a:avLst/>
          </a:prstGeom>
          <a:noFill/>
          <a:ln>
            <a:noFill/>
          </a:ln>
        </p:spPr>
      </p:pic>
      <p:sp>
        <p:nvSpPr>
          <p:cNvPr id="272" name="Google Shape;272;p26"/>
          <p:cNvSpPr txBox="1"/>
          <p:nvPr/>
        </p:nvSpPr>
        <p:spPr>
          <a:xfrm>
            <a:off x="8904502" y="6235457"/>
            <a:ext cx="28428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i="0" u="none" strike="noStrike" cap="none" dirty="0">
                <a:solidFill>
                  <a:srgbClr val="FFFFFF"/>
                </a:solidFill>
                <a:latin typeface="Century Gothic"/>
                <a:ea typeface="Century Gothic"/>
                <a:cs typeface="Century Gothic"/>
                <a:sym typeface="Century Gothic"/>
              </a:rPr>
              <a:t>Image Credit: Nicole Pepper</a:t>
            </a:r>
            <a:endParaRPr sz="1400" i="0" u="none" strike="noStrike" cap="none" dirty="0">
              <a:solidFill>
                <a:srgbClr val="FFFFFF"/>
              </a:solidFill>
              <a:latin typeface="Century Gothic"/>
              <a:ea typeface="Century Gothic"/>
              <a:cs typeface="Century Gothic"/>
              <a:sym typeface="Century Gothic"/>
            </a:endParaRPr>
          </a:p>
        </p:txBody>
      </p:sp>
      <p:sp>
        <p:nvSpPr>
          <p:cNvPr id="6" name="Rectangle 5"/>
          <p:cNvSpPr/>
          <p:nvPr/>
        </p:nvSpPr>
        <p:spPr>
          <a:xfrm>
            <a:off x="9144000" y="6234860"/>
            <a:ext cx="2645882" cy="274797"/>
          </a:xfrm>
          <a:prstGeom prst="rect">
            <a:avLst/>
          </a:prstGeom>
          <a:solidFill>
            <a:srgbClr val="D5D5D5">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xEl>
                                              <p:pRg st="1" end="1"/>
                                            </p:txEl>
                                          </p:spTgt>
                                        </p:tgtEl>
                                        <p:attrNameLst>
                                          <p:attrName>style.visibility</p:attrName>
                                        </p:attrNameLst>
                                      </p:cBhvr>
                                      <p:to>
                                        <p:strVal val="visible"/>
                                      </p:to>
                                    </p:set>
                                    <p:animEffect transition="in" filter="fade">
                                      <p:cBhvr>
                                        <p:cTn id="7" dur="500"/>
                                        <p:tgtEl>
                                          <p:spTgt spid="27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0">
                                            <p:txEl>
                                              <p:pRg st="2" end="2"/>
                                            </p:txEl>
                                          </p:spTgt>
                                        </p:tgtEl>
                                        <p:attrNameLst>
                                          <p:attrName>style.visibility</p:attrName>
                                        </p:attrNameLst>
                                      </p:cBhvr>
                                      <p:to>
                                        <p:strVal val="visible"/>
                                      </p:to>
                                    </p:set>
                                    <p:animEffect transition="in" filter="fade">
                                      <p:cBhvr>
                                        <p:cTn id="10" dur="500"/>
                                        <p:tgtEl>
                                          <p:spTgt spid="27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0">
                                            <p:txEl>
                                              <p:pRg st="3" end="3"/>
                                            </p:txEl>
                                          </p:spTgt>
                                        </p:tgtEl>
                                        <p:attrNameLst>
                                          <p:attrName>style.visibility</p:attrName>
                                        </p:attrNameLst>
                                      </p:cBhvr>
                                      <p:to>
                                        <p:strVal val="visible"/>
                                      </p:to>
                                    </p:set>
                                    <p:animEffect transition="in" filter="fade">
                                      <p:cBhvr>
                                        <p:cTn id="15" dur="500"/>
                                        <p:tgtEl>
                                          <p:spTgt spid="270">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70">
                                            <p:txEl>
                                              <p:pRg st="4" end="4"/>
                                            </p:txEl>
                                          </p:spTgt>
                                        </p:tgtEl>
                                        <p:attrNameLst>
                                          <p:attrName>style.visibility</p:attrName>
                                        </p:attrNameLst>
                                      </p:cBhvr>
                                      <p:to>
                                        <p:strVal val="visible"/>
                                      </p:to>
                                    </p:set>
                                    <p:animEffect transition="in" filter="fade">
                                      <p:cBhvr>
                                        <p:cTn id="18" dur="500"/>
                                        <p:tgtEl>
                                          <p:spTgt spid="2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7"/>
          <p:cNvSpPr txBox="1">
            <a:spLocks noGrp="1"/>
          </p:cNvSpPr>
          <p:nvPr>
            <p:ph type="title"/>
          </p:nvPr>
        </p:nvSpPr>
        <p:spPr>
          <a:xfrm>
            <a:off x="495300" y="419099"/>
            <a:ext cx="10515600" cy="45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smtClean="0"/>
              <a:t>Limitations</a:t>
            </a:r>
            <a:endParaRPr dirty="0"/>
          </a:p>
        </p:txBody>
      </p:sp>
      <p:sp>
        <p:nvSpPr>
          <p:cNvPr id="5" name="Google Shape;270;p26"/>
          <p:cNvSpPr txBox="1">
            <a:spLocks noGrp="1"/>
          </p:cNvSpPr>
          <p:nvPr>
            <p:ph type="body" idx="3"/>
          </p:nvPr>
        </p:nvSpPr>
        <p:spPr>
          <a:xfrm>
            <a:off x="219632" y="1661139"/>
            <a:ext cx="5613707" cy="4086192"/>
          </a:xfrm>
          <a:prstGeom prst="rect">
            <a:avLst/>
          </a:prstGeom>
        </p:spPr>
        <p:txBody>
          <a:bodyPr spcFirstLastPara="1" wrap="square" lIns="91425" tIns="45700" rIns="91425" bIns="45700" anchor="t" anchorCtr="0">
            <a:noAutofit/>
          </a:bodyPr>
          <a:lstStyle/>
          <a:p>
            <a:pPr indent="-355600">
              <a:lnSpc>
                <a:spcPct val="200000"/>
              </a:lnSpc>
              <a:buClr>
                <a:srgbClr val="2E8652"/>
              </a:buClr>
              <a:buSzPts val="2000"/>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Habitat suitability models are complex</a:t>
            </a:r>
          </a:p>
          <a:p>
            <a:pPr indent="-355600">
              <a:lnSpc>
                <a:spcPct val="200000"/>
              </a:lnSpc>
              <a:buClr>
                <a:srgbClr val="2E8652"/>
              </a:buClr>
              <a:buSzPts val="2000"/>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Bare ground not a central driver in focal species habitat distribution</a:t>
            </a:r>
          </a:p>
          <a:p>
            <a:pPr indent="-355600">
              <a:lnSpc>
                <a:spcPct val="200000"/>
              </a:lnSpc>
              <a:buClr>
                <a:srgbClr val="2E8652"/>
              </a:buClr>
              <a:buSzPts val="2000"/>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Further validation of bare ground layers</a:t>
            </a:r>
          </a:p>
          <a:p>
            <a:pPr indent="-355600">
              <a:lnSpc>
                <a:spcPct val="200000"/>
              </a:lnSpc>
              <a:buClr>
                <a:srgbClr val="2E8652"/>
              </a:buClr>
              <a:buSzPts val="2000"/>
              <a:buFont typeface="Webdings" panose="05030102010509060703" pitchFamily="18" charset="2"/>
              <a:buChar char="4"/>
            </a:pPr>
            <a:endParaRPr lang="en-US" sz="2000" dirty="0" smtClean="0">
              <a:solidFill>
                <a:schemeClr val="tx1">
                  <a:lumMod val="75000"/>
                  <a:lumOff val="25000"/>
                </a:schemeClr>
              </a:solidFill>
              <a:latin typeface="Century Gothic" panose="020B0502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6376" t="162"/>
          <a:stretch/>
        </p:blipFill>
        <p:spPr>
          <a:xfrm>
            <a:off x="5805872" y="177318"/>
            <a:ext cx="6386127" cy="6680682"/>
          </a:xfrm>
          <a:prstGeom prst="rect">
            <a:avLst/>
          </a:prstGeom>
        </p:spPr>
      </p:pic>
      <p:sp>
        <p:nvSpPr>
          <p:cNvPr id="8" name="Rectangle 7"/>
          <p:cNvSpPr/>
          <p:nvPr/>
        </p:nvSpPr>
        <p:spPr>
          <a:xfrm>
            <a:off x="9232592" y="6454200"/>
            <a:ext cx="2587925" cy="241746"/>
          </a:xfrm>
          <a:prstGeom prst="rect">
            <a:avLst/>
          </a:prstGeom>
          <a:solidFill>
            <a:srgbClr val="D5D5D5">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303;p30"/>
          <p:cNvSpPr txBox="1"/>
          <p:nvPr/>
        </p:nvSpPr>
        <p:spPr>
          <a:xfrm>
            <a:off x="8375617" y="6454200"/>
            <a:ext cx="34449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i="0" u="none" strike="noStrike" cap="none" dirty="0">
                <a:solidFill>
                  <a:srgbClr val="FFFFFF"/>
                </a:solidFill>
                <a:latin typeface="Century Gothic"/>
                <a:ea typeface="Century Gothic"/>
                <a:cs typeface="Century Gothic"/>
                <a:sym typeface="Century Gothic"/>
              </a:rPr>
              <a:t>Image Credit: Nicole Pepper</a:t>
            </a:r>
            <a:endParaRPr sz="1400" i="0" u="none" strike="noStrike" cap="none" dirty="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3" name="Picture 2">
            <a:extLst>
              <a:ext uri="{FF2B5EF4-FFF2-40B4-BE49-F238E27FC236}">
                <a16:creationId xmlns:a16="http://schemas.microsoft.com/office/drawing/2014/main" id="{261D9426-041D-9F42-94CC-A628D4BA3BC9}"/>
              </a:ext>
            </a:extLst>
          </p:cNvPr>
          <p:cNvPicPr>
            <a:picLocks noChangeAspect="1"/>
          </p:cNvPicPr>
          <p:nvPr/>
        </p:nvPicPr>
        <p:blipFill rotWithShape="1">
          <a:blip r:embed="rId3"/>
          <a:srcRect l="36563" t="2840" r="4177"/>
          <a:stretch/>
        </p:blipFill>
        <p:spPr>
          <a:xfrm>
            <a:off x="6095999" y="190500"/>
            <a:ext cx="6096001" cy="6670113"/>
          </a:xfrm>
          <a:prstGeom prst="rect">
            <a:avLst/>
          </a:prstGeom>
        </p:spPr>
      </p:pic>
      <p:sp>
        <p:nvSpPr>
          <p:cNvPr id="129" name="Google Shape;129;p16"/>
          <p:cNvSpPr txBox="1">
            <a:spLocks noGrp="1"/>
          </p:cNvSpPr>
          <p:nvPr>
            <p:ph type="title"/>
          </p:nvPr>
        </p:nvSpPr>
        <p:spPr>
          <a:xfrm>
            <a:off x="431505" y="419099"/>
            <a:ext cx="10515600" cy="45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Background</a:t>
            </a:r>
            <a:endParaRPr dirty="0"/>
          </a:p>
        </p:txBody>
      </p:sp>
      <p:sp>
        <p:nvSpPr>
          <p:cNvPr id="130" name="Google Shape;130;p16"/>
          <p:cNvSpPr/>
          <p:nvPr/>
        </p:nvSpPr>
        <p:spPr>
          <a:xfrm>
            <a:off x="165558" y="1715178"/>
            <a:ext cx="5882542" cy="4293737"/>
          </a:xfrm>
          <a:prstGeom prst="roundRect">
            <a:avLst>
              <a:gd name="adj" fmla="val 7856"/>
            </a:avLst>
          </a:prstGeom>
          <a:solidFill>
            <a:srgbClr val="D5D5D5">
              <a:alpha val="65882"/>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 name="Google Shape;131;p16"/>
          <p:cNvSpPr txBox="1">
            <a:spLocks noGrp="1"/>
          </p:cNvSpPr>
          <p:nvPr>
            <p:ph type="body" idx="1"/>
          </p:nvPr>
        </p:nvSpPr>
        <p:spPr>
          <a:xfrm>
            <a:off x="51700" y="1269966"/>
            <a:ext cx="5868810" cy="3122700"/>
          </a:xfrm>
          <a:prstGeom prst="rect">
            <a:avLst/>
          </a:prstGeom>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sz="1900" b="1" dirty="0">
                <a:solidFill>
                  <a:schemeClr val="tx1">
                    <a:lumMod val="75000"/>
                    <a:lumOff val="25000"/>
                  </a:schemeClr>
                </a:solidFill>
              </a:rPr>
              <a:t>     Partner Interest</a:t>
            </a:r>
            <a:endParaRPr lang="en-US" sz="1100" b="1" dirty="0">
              <a:solidFill>
                <a:schemeClr val="tx1">
                  <a:lumMod val="75000"/>
                  <a:lumOff val="25000"/>
                </a:schemeClr>
              </a:solidFill>
              <a:latin typeface="Roboto"/>
              <a:ea typeface="Roboto"/>
              <a:sym typeface="Roboto"/>
            </a:endParaRPr>
          </a:p>
          <a:p>
            <a:pPr marL="1219200" lvl="0" indent="0" algn="l" rtl="0">
              <a:spcBef>
                <a:spcPts val="1000"/>
              </a:spcBef>
              <a:spcAft>
                <a:spcPts val="0"/>
              </a:spcAft>
              <a:buNone/>
            </a:pPr>
            <a:r>
              <a:rPr lang="en-US" sz="2000" b="1" dirty="0">
                <a:solidFill>
                  <a:schemeClr val="tx1">
                    <a:lumMod val="75000"/>
                    <a:lumOff val="25000"/>
                  </a:schemeClr>
                </a:solidFill>
              </a:rPr>
              <a:t>NPS Exotic Plant Management Team</a:t>
            </a:r>
            <a:endParaRPr sz="2000" b="1" dirty="0">
              <a:solidFill>
                <a:schemeClr val="tx1">
                  <a:lumMod val="75000"/>
                  <a:lumOff val="25000"/>
                </a:schemeClr>
              </a:solidFill>
            </a:endParaRPr>
          </a:p>
          <a:p>
            <a:pPr marL="609600" lvl="0" indent="609600" algn="l" rtl="0">
              <a:spcBef>
                <a:spcPts val="1000"/>
              </a:spcBef>
              <a:spcAft>
                <a:spcPts val="0"/>
              </a:spcAft>
              <a:buNone/>
            </a:pPr>
            <a:r>
              <a:rPr lang="en-US" sz="2000" i="1" dirty="0">
                <a:solidFill>
                  <a:schemeClr val="tx1">
                    <a:lumMod val="75000"/>
                    <a:lumOff val="25000"/>
                  </a:schemeClr>
                </a:solidFill>
              </a:rPr>
              <a:t>Provides 290 parks with professional </a:t>
            </a:r>
            <a:endParaRPr sz="2000" i="1" dirty="0">
              <a:solidFill>
                <a:schemeClr val="tx1">
                  <a:lumMod val="75000"/>
                  <a:lumOff val="25000"/>
                </a:schemeClr>
              </a:solidFill>
            </a:endParaRPr>
          </a:p>
          <a:p>
            <a:pPr marL="609600" lvl="0" indent="609600" algn="l" rtl="0">
              <a:spcBef>
                <a:spcPts val="1000"/>
              </a:spcBef>
              <a:spcAft>
                <a:spcPts val="0"/>
              </a:spcAft>
              <a:buNone/>
            </a:pPr>
            <a:r>
              <a:rPr lang="en-US" sz="2000" i="1" dirty="0">
                <a:solidFill>
                  <a:schemeClr val="tx1">
                    <a:lumMod val="75000"/>
                    <a:lumOff val="25000"/>
                  </a:schemeClr>
                </a:solidFill>
              </a:rPr>
              <a:t>expertise on invasive species</a:t>
            </a:r>
            <a:endParaRPr sz="2000" i="1" dirty="0">
              <a:solidFill>
                <a:schemeClr val="tx1">
                  <a:lumMod val="75000"/>
                  <a:lumOff val="25000"/>
                </a:schemeClr>
              </a:solidFill>
            </a:endParaRPr>
          </a:p>
          <a:p>
            <a:pPr marL="914400" lvl="0" indent="0" algn="l" rtl="0">
              <a:spcBef>
                <a:spcPts val="1000"/>
              </a:spcBef>
              <a:spcAft>
                <a:spcPts val="0"/>
              </a:spcAft>
              <a:buNone/>
            </a:pPr>
            <a:r>
              <a:rPr lang="en-US" sz="2000" b="1" dirty="0">
                <a:solidFill>
                  <a:schemeClr val="tx1">
                    <a:lumMod val="75000"/>
                    <a:lumOff val="25000"/>
                  </a:schemeClr>
                </a:solidFill>
              </a:rPr>
              <a:t>    United States Geological Survey </a:t>
            </a:r>
            <a:endParaRPr sz="2000" b="1" dirty="0">
              <a:solidFill>
                <a:schemeClr val="tx1">
                  <a:lumMod val="75000"/>
                  <a:lumOff val="25000"/>
                </a:schemeClr>
              </a:solidFill>
            </a:endParaRPr>
          </a:p>
          <a:p>
            <a:pPr marL="1219200" lvl="0" indent="0" algn="l" rtl="0">
              <a:lnSpc>
                <a:spcPct val="100000"/>
              </a:lnSpc>
              <a:spcBef>
                <a:spcPts val="1000"/>
              </a:spcBef>
              <a:spcAft>
                <a:spcPts val="0"/>
              </a:spcAft>
              <a:buNone/>
            </a:pPr>
            <a:r>
              <a:rPr lang="en-US" sz="2000" i="1" dirty="0">
                <a:solidFill>
                  <a:schemeClr val="tx1">
                    <a:lumMod val="75000"/>
                    <a:lumOff val="25000"/>
                  </a:schemeClr>
                </a:solidFill>
              </a:rPr>
              <a:t>Applies habitat suitability models</a:t>
            </a:r>
          </a:p>
          <a:p>
            <a:pPr marL="1219200" lvl="0" indent="0" algn="l" rtl="0">
              <a:lnSpc>
                <a:spcPct val="100000"/>
              </a:lnSpc>
              <a:spcBef>
                <a:spcPts val="1000"/>
              </a:spcBef>
              <a:spcAft>
                <a:spcPts val="0"/>
              </a:spcAft>
              <a:buNone/>
            </a:pPr>
            <a:r>
              <a:rPr lang="en-US" sz="2000" i="1" dirty="0">
                <a:solidFill>
                  <a:schemeClr val="tx1">
                    <a:lumMod val="75000"/>
                    <a:lumOff val="25000"/>
                  </a:schemeClr>
                </a:solidFill>
              </a:rPr>
              <a:t>to inform landscape-scale invasive</a:t>
            </a:r>
          </a:p>
          <a:p>
            <a:pPr marL="1219200" lvl="0" indent="0" algn="l" rtl="0">
              <a:lnSpc>
                <a:spcPct val="100000"/>
              </a:lnSpc>
              <a:spcBef>
                <a:spcPts val="1000"/>
              </a:spcBef>
              <a:spcAft>
                <a:spcPts val="0"/>
              </a:spcAft>
              <a:buNone/>
            </a:pPr>
            <a:r>
              <a:rPr lang="en-US" sz="2000" i="1" dirty="0">
                <a:solidFill>
                  <a:schemeClr val="tx1">
                    <a:lumMod val="75000"/>
                    <a:lumOff val="25000"/>
                  </a:schemeClr>
                </a:solidFill>
              </a:rPr>
              <a:t>plant management</a:t>
            </a:r>
            <a:r>
              <a:rPr lang="en-US" sz="2000" dirty="0">
                <a:solidFill>
                  <a:schemeClr val="tx1">
                    <a:lumMod val="75000"/>
                    <a:lumOff val="25000"/>
                  </a:schemeClr>
                </a:solidFill>
              </a:rPr>
              <a:t> </a:t>
            </a:r>
          </a:p>
        </p:txBody>
      </p:sp>
      <p:pic>
        <p:nvPicPr>
          <p:cNvPr id="132" name="Google Shape;132;p16"/>
          <p:cNvPicPr preferRelativeResize="0"/>
          <p:nvPr/>
        </p:nvPicPr>
        <p:blipFill>
          <a:blip r:embed="rId4">
            <a:alphaModFix/>
          </a:blip>
          <a:stretch>
            <a:fillRect/>
          </a:stretch>
        </p:blipFill>
        <p:spPr>
          <a:xfrm>
            <a:off x="288316" y="2004276"/>
            <a:ext cx="724415" cy="943201"/>
          </a:xfrm>
          <a:prstGeom prst="rect">
            <a:avLst/>
          </a:prstGeom>
          <a:noFill/>
          <a:ln>
            <a:noFill/>
          </a:ln>
        </p:spPr>
      </p:pic>
      <p:sp>
        <p:nvSpPr>
          <p:cNvPr id="133" name="Google Shape;133;p16"/>
          <p:cNvSpPr txBox="1">
            <a:spLocks noGrp="1"/>
          </p:cNvSpPr>
          <p:nvPr>
            <p:ph type="body" idx="1"/>
          </p:nvPr>
        </p:nvSpPr>
        <p:spPr>
          <a:xfrm>
            <a:off x="108525" y="4392666"/>
            <a:ext cx="5811986" cy="1084500"/>
          </a:xfrm>
          <a:prstGeom prst="rect">
            <a:avLst/>
          </a:prstGeom>
          <a:ln>
            <a:noFill/>
          </a:ln>
        </p:spPr>
        <p:txBody>
          <a:bodyPr spcFirstLastPara="1" wrap="square" lIns="91425" tIns="45700" rIns="91425" bIns="45700" anchor="t" anchorCtr="0">
            <a:noAutofit/>
          </a:bodyPr>
          <a:lstStyle/>
          <a:p>
            <a:pPr marL="0" lvl="0" indent="0" algn="l" rtl="0">
              <a:spcBef>
                <a:spcPts val="1000"/>
              </a:spcBef>
              <a:spcAft>
                <a:spcPts val="0"/>
              </a:spcAft>
              <a:buNone/>
            </a:pPr>
            <a:endParaRPr sz="1600" i="1" dirty="0">
              <a:solidFill>
                <a:schemeClr val="tx1">
                  <a:lumMod val="75000"/>
                  <a:lumOff val="25000"/>
                </a:schemeClr>
              </a:solidFill>
              <a:latin typeface="Roboto"/>
              <a:ea typeface="Roboto"/>
              <a:cs typeface="Roboto"/>
              <a:sym typeface="Roboto"/>
            </a:endParaRPr>
          </a:p>
          <a:p>
            <a:pPr marL="609600" lvl="0" indent="-431800" algn="l" rtl="0">
              <a:spcBef>
                <a:spcPts val="1000"/>
              </a:spcBef>
              <a:spcAft>
                <a:spcPts val="1300"/>
              </a:spcAft>
              <a:buClr>
                <a:srgbClr val="2E8652"/>
              </a:buClr>
              <a:buSzPts val="2000"/>
              <a:buFont typeface="Webdings" panose="05030102010509060703" pitchFamily="18" charset="2"/>
              <a:buChar char=""/>
            </a:pPr>
            <a:r>
              <a:rPr lang="en-US" sz="2000" dirty="0">
                <a:solidFill>
                  <a:schemeClr val="tx1">
                    <a:lumMod val="75000"/>
                    <a:lumOff val="25000"/>
                  </a:schemeClr>
                </a:solidFill>
              </a:rPr>
              <a:t>Under</a:t>
            </a:r>
            <a:r>
              <a:rPr lang="en-US" sz="2000" b="1" dirty="0">
                <a:solidFill>
                  <a:schemeClr val="tx1">
                    <a:lumMod val="75000"/>
                    <a:lumOff val="25000"/>
                  </a:schemeClr>
                </a:solidFill>
              </a:rPr>
              <a:t> Executive Order 13112</a:t>
            </a:r>
            <a:r>
              <a:rPr lang="en-US" sz="2000" dirty="0">
                <a:solidFill>
                  <a:schemeClr val="tx1">
                    <a:lumMod val="75000"/>
                    <a:lumOff val="25000"/>
                  </a:schemeClr>
                </a:solidFill>
              </a:rPr>
              <a:t>, invasive species are listed as major contributors to ecosystem change</a:t>
            </a:r>
          </a:p>
          <a:p>
            <a:pPr marL="609600" lvl="0" indent="-431800" algn="l" rtl="0">
              <a:spcBef>
                <a:spcPts val="1000"/>
              </a:spcBef>
              <a:spcAft>
                <a:spcPts val="1300"/>
              </a:spcAft>
              <a:buClr>
                <a:srgbClr val="2E8652"/>
              </a:buClr>
              <a:buSzPts val="2000"/>
              <a:buFont typeface="Webdings" panose="05030102010509060703" pitchFamily="18" charset="2"/>
              <a:buChar char=""/>
            </a:pPr>
            <a:endParaRPr lang="en-US" sz="2000" dirty="0">
              <a:solidFill>
                <a:schemeClr val="tx1">
                  <a:lumMod val="75000"/>
                  <a:lumOff val="25000"/>
                </a:schemeClr>
              </a:solidFill>
            </a:endParaRPr>
          </a:p>
          <a:p>
            <a:pPr marL="609600" lvl="0" indent="-431800" algn="l" rtl="0">
              <a:spcBef>
                <a:spcPts val="1000"/>
              </a:spcBef>
              <a:spcAft>
                <a:spcPts val="1300"/>
              </a:spcAft>
              <a:buClr>
                <a:srgbClr val="2E8652"/>
              </a:buClr>
              <a:buSzPts val="2000"/>
              <a:buFont typeface="Webdings" panose="05030102010509060703" pitchFamily="18" charset="2"/>
              <a:buChar char=""/>
            </a:pPr>
            <a:endParaRPr sz="2000" i="1" dirty="0">
              <a:solidFill>
                <a:schemeClr val="tx1">
                  <a:lumMod val="75000"/>
                  <a:lumOff val="25000"/>
                </a:schemeClr>
              </a:solidFill>
            </a:endParaRPr>
          </a:p>
        </p:txBody>
      </p:sp>
      <p:pic>
        <p:nvPicPr>
          <p:cNvPr id="134" name="Google Shape;134;p16"/>
          <p:cNvPicPr preferRelativeResize="0"/>
          <p:nvPr/>
        </p:nvPicPr>
        <p:blipFill rotWithShape="1">
          <a:blip r:embed="rId5">
            <a:alphaModFix/>
          </a:blip>
          <a:srcRect r="71109" b="24379"/>
          <a:stretch/>
        </p:blipFill>
        <p:spPr>
          <a:xfrm>
            <a:off x="288329" y="3412170"/>
            <a:ext cx="806666" cy="778600"/>
          </a:xfrm>
          <a:prstGeom prst="rect">
            <a:avLst/>
          </a:prstGeom>
          <a:noFill/>
          <a:ln>
            <a:noFill/>
          </a:ln>
        </p:spPr>
      </p:pic>
      <p:sp>
        <p:nvSpPr>
          <p:cNvPr id="136" name="Google Shape;136;p16"/>
          <p:cNvSpPr txBox="1"/>
          <p:nvPr/>
        </p:nvSpPr>
        <p:spPr>
          <a:xfrm>
            <a:off x="8308578" y="6394858"/>
            <a:ext cx="34449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i="0" u="none" strike="noStrike" cap="none" dirty="0">
                <a:solidFill>
                  <a:srgbClr val="FFFFFF"/>
                </a:solidFill>
                <a:latin typeface="Century Gothic"/>
                <a:ea typeface="Century Gothic"/>
                <a:cs typeface="Century Gothic"/>
                <a:sym typeface="Century Gothic"/>
              </a:rPr>
              <a:t>Image Credit: Nicole Pepper</a:t>
            </a:r>
            <a:endParaRPr i="0" u="none" strike="noStrike" cap="none" dirty="0">
              <a:solidFill>
                <a:srgbClr val="FFFFFF"/>
              </a:solidFill>
              <a:latin typeface="Century Gothic"/>
              <a:ea typeface="Century Gothic"/>
              <a:cs typeface="Century Gothic"/>
              <a:sym typeface="Century Gothic"/>
            </a:endParaRPr>
          </a:p>
        </p:txBody>
      </p:sp>
      <p:sp>
        <p:nvSpPr>
          <p:cNvPr id="2" name="Rectangle 1"/>
          <p:cNvSpPr/>
          <p:nvPr/>
        </p:nvSpPr>
        <p:spPr>
          <a:xfrm>
            <a:off x="9121966" y="6394858"/>
            <a:ext cx="2631512" cy="274200"/>
          </a:xfrm>
          <a:prstGeom prst="rect">
            <a:avLst/>
          </a:prstGeom>
          <a:solidFill>
            <a:srgbClr val="D5D5D5">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8"/>
          <p:cNvSpPr txBox="1">
            <a:spLocks noGrp="1"/>
          </p:cNvSpPr>
          <p:nvPr>
            <p:ph type="title"/>
          </p:nvPr>
        </p:nvSpPr>
        <p:spPr>
          <a:xfrm>
            <a:off x="495300" y="419099"/>
            <a:ext cx="10515600" cy="45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Future Work</a:t>
            </a:r>
            <a:endParaRPr dirty="0"/>
          </a:p>
        </p:txBody>
      </p:sp>
      <p:pic>
        <p:nvPicPr>
          <p:cNvPr id="289" name="Google Shape;289;p28"/>
          <p:cNvPicPr preferRelativeResize="0"/>
          <p:nvPr/>
        </p:nvPicPr>
        <p:blipFill rotWithShape="1">
          <a:blip r:embed="rId3">
            <a:extLst>
              <a:ext uri="{28A0092B-C50C-407E-A947-70E740481C1C}">
                <a14:useLocalDpi xmlns:a14="http://schemas.microsoft.com/office/drawing/2010/main" val="0"/>
              </a:ext>
            </a:extLst>
          </a:blip>
          <a:srcRect l="27088" t="-289" r="4485" b="289"/>
          <a:stretch/>
        </p:blipFill>
        <p:spPr>
          <a:xfrm>
            <a:off x="6112043" y="171249"/>
            <a:ext cx="6083166" cy="6686751"/>
          </a:xfrm>
          <a:prstGeom prst="rect">
            <a:avLst/>
          </a:prstGeom>
          <a:noFill/>
          <a:ln>
            <a:noFill/>
          </a:ln>
        </p:spPr>
      </p:pic>
      <p:sp>
        <p:nvSpPr>
          <p:cNvPr id="6" name="Rectangle 5"/>
          <p:cNvSpPr/>
          <p:nvPr/>
        </p:nvSpPr>
        <p:spPr>
          <a:xfrm>
            <a:off x="8922619" y="6424612"/>
            <a:ext cx="3269381" cy="274200"/>
          </a:xfrm>
          <a:prstGeom prst="rect">
            <a:avLst/>
          </a:prstGeom>
          <a:solidFill>
            <a:srgbClr val="D5D5D5">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Google Shape;290;p28"/>
          <p:cNvSpPr txBox="1"/>
          <p:nvPr/>
        </p:nvSpPr>
        <p:spPr>
          <a:xfrm>
            <a:off x="8787864" y="6424612"/>
            <a:ext cx="3404135" cy="274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i="0" u="none" strike="noStrike" cap="none" dirty="0">
                <a:solidFill>
                  <a:schemeClr val="tx1"/>
                </a:solidFill>
                <a:latin typeface="Century Gothic"/>
                <a:ea typeface="Century Gothic"/>
                <a:cs typeface="Century Gothic"/>
                <a:sym typeface="Century Gothic"/>
              </a:rPr>
              <a:t>Image Credit: </a:t>
            </a:r>
            <a:r>
              <a:rPr lang="en-US" dirty="0">
                <a:solidFill>
                  <a:schemeClr val="tx1"/>
                </a:solidFill>
                <a:latin typeface="Century Gothic"/>
                <a:ea typeface="Century Gothic"/>
                <a:cs typeface="Century Gothic"/>
                <a:sym typeface="Century Gothic"/>
              </a:rPr>
              <a:t>National Parks </a:t>
            </a:r>
            <a:r>
              <a:rPr lang="en-US" dirty="0" smtClean="0">
                <a:solidFill>
                  <a:schemeClr val="tx1"/>
                </a:solidFill>
                <a:latin typeface="Century Gothic"/>
                <a:ea typeface="Century Gothic"/>
                <a:cs typeface="Century Gothic"/>
                <a:sym typeface="Century Gothic"/>
              </a:rPr>
              <a:t>Service</a:t>
            </a:r>
            <a:endParaRPr sz="1400" i="0" u="none" strike="noStrike" cap="none" dirty="0">
              <a:solidFill>
                <a:schemeClr val="tx1"/>
              </a:solidFill>
              <a:latin typeface="Century Gothic"/>
              <a:ea typeface="Century Gothic"/>
              <a:cs typeface="Century Gothic"/>
              <a:sym typeface="Century Gothic"/>
            </a:endParaRPr>
          </a:p>
        </p:txBody>
      </p:sp>
      <p:sp>
        <p:nvSpPr>
          <p:cNvPr id="8" name="Google Shape;270;p26"/>
          <p:cNvSpPr txBox="1">
            <a:spLocks noGrp="1"/>
          </p:cNvSpPr>
          <p:nvPr>
            <p:ph type="body" idx="3"/>
          </p:nvPr>
        </p:nvSpPr>
        <p:spPr>
          <a:xfrm>
            <a:off x="-55084" y="1380321"/>
            <a:ext cx="5408503" cy="4086192"/>
          </a:xfrm>
          <a:prstGeom prst="rect">
            <a:avLst/>
          </a:prstGeom>
        </p:spPr>
        <p:txBody>
          <a:bodyPr spcFirstLastPara="1" wrap="square" lIns="91425" tIns="45700" rIns="91425" bIns="45700" anchor="t" anchorCtr="0">
            <a:noAutofit/>
          </a:bodyPr>
          <a:lstStyle/>
          <a:p>
            <a:pPr indent="-355600">
              <a:lnSpc>
                <a:spcPct val="150000"/>
              </a:lnSpc>
              <a:buClr>
                <a:srgbClr val="2E8652"/>
              </a:buClr>
              <a:buSzPts val="2000"/>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Incorporating seasonality into predictor variables</a:t>
            </a:r>
          </a:p>
          <a:p>
            <a:pPr indent="-355600">
              <a:lnSpc>
                <a:spcPct val="150000"/>
              </a:lnSpc>
              <a:buClr>
                <a:srgbClr val="2E8652"/>
              </a:buClr>
              <a:buSzPts val="2000"/>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Increase modeling scale from state to national level</a:t>
            </a:r>
          </a:p>
          <a:p>
            <a:pPr indent="-355600">
              <a:lnSpc>
                <a:spcPct val="150000"/>
              </a:lnSpc>
              <a:buClr>
                <a:srgbClr val="2E8652"/>
              </a:buClr>
              <a:buSzPts val="2000"/>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Increase the spatial resolution of other important predictor variables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9"/>
          <p:cNvSpPr txBox="1"/>
          <p:nvPr/>
        </p:nvSpPr>
        <p:spPr>
          <a:xfrm>
            <a:off x="541672" y="1137942"/>
            <a:ext cx="11086800" cy="458795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None/>
            </a:pPr>
            <a:r>
              <a:rPr lang="en-US" sz="2000" b="1" dirty="0">
                <a:solidFill>
                  <a:schemeClr val="tx1">
                    <a:lumMod val="75000"/>
                    <a:lumOff val="25000"/>
                  </a:schemeClr>
                </a:solidFill>
                <a:latin typeface="Century Gothic"/>
                <a:ea typeface="Century Gothic"/>
                <a:cs typeface="Century Gothic"/>
                <a:sym typeface="Century Gothic"/>
              </a:rPr>
              <a:t>Dr. Paul Evangelista </a:t>
            </a:r>
            <a:r>
              <a:rPr lang="en-US" sz="2000" dirty="0">
                <a:solidFill>
                  <a:schemeClr val="tx1">
                    <a:lumMod val="75000"/>
                    <a:lumOff val="25000"/>
                  </a:schemeClr>
                </a:solidFill>
                <a:latin typeface="Century Gothic"/>
                <a:ea typeface="Century Gothic"/>
                <a:cs typeface="Century Gothic"/>
                <a:sym typeface="Century Gothic"/>
              </a:rPr>
              <a:t>(Colorado State University, Natural Resource Ecology Laboratory)</a:t>
            </a:r>
          </a:p>
          <a:p>
            <a:pPr>
              <a:lnSpc>
                <a:spcPct val="200000"/>
              </a:lnSpc>
            </a:pPr>
            <a:r>
              <a:rPr lang="en-US" sz="2000" b="1" dirty="0">
                <a:solidFill>
                  <a:schemeClr val="tx1">
                    <a:lumMod val="75000"/>
                    <a:lumOff val="25000"/>
                  </a:schemeClr>
                </a:solidFill>
                <a:latin typeface="Century Gothic"/>
                <a:ea typeface="Century Gothic"/>
                <a:cs typeface="Century Gothic"/>
                <a:sym typeface="Century Gothic"/>
              </a:rPr>
              <a:t>Dr. Catherine </a:t>
            </a:r>
            <a:r>
              <a:rPr lang="en-US" sz="2000" b="1" dirty="0" err="1">
                <a:solidFill>
                  <a:schemeClr val="tx1">
                    <a:lumMod val="75000"/>
                    <a:lumOff val="25000"/>
                  </a:schemeClr>
                </a:solidFill>
                <a:latin typeface="Century Gothic"/>
                <a:ea typeface="Century Gothic"/>
                <a:cs typeface="Century Gothic"/>
                <a:sym typeface="Century Gothic"/>
              </a:rPr>
              <a:t>Jarnevich</a:t>
            </a:r>
            <a:r>
              <a:rPr lang="en-US" sz="2000" b="1" dirty="0">
                <a:solidFill>
                  <a:schemeClr val="tx1">
                    <a:lumMod val="75000"/>
                    <a:lumOff val="25000"/>
                  </a:schemeClr>
                </a:solidFill>
                <a:latin typeface="Century Gothic"/>
                <a:ea typeface="Century Gothic"/>
                <a:cs typeface="Century Gothic"/>
                <a:sym typeface="Century Gothic"/>
              </a:rPr>
              <a:t> </a:t>
            </a:r>
            <a:r>
              <a:rPr lang="en-US" sz="2000" dirty="0">
                <a:solidFill>
                  <a:schemeClr val="tx1">
                    <a:lumMod val="75000"/>
                    <a:lumOff val="25000"/>
                  </a:schemeClr>
                </a:solidFill>
                <a:latin typeface="Century Gothic"/>
                <a:ea typeface="Century Gothic"/>
                <a:cs typeface="Century Gothic"/>
                <a:sym typeface="Century Gothic"/>
              </a:rPr>
              <a:t>(United States Geological Survey – Fort Collins Science Center)</a:t>
            </a:r>
          </a:p>
          <a:p>
            <a:pPr>
              <a:lnSpc>
                <a:spcPct val="200000"/>
              </a:lnSpc>
            </a:pPr>
            <a:r>
              <a:rPr lang="en-US" sz="2000" b="1" dirty="0">
                <a:solidFill>
                  <a:schemeClr val="tx1">
                    <a:lumMod val="75000"/>
                    <a:lumOff val="25000"/>
                  </a:schemeClr>
                </a:solidFill>
                <a:latin typeface="Century Gothic"/>
                <a:ea typeface="Century Gothic"/>
                <a:cs typeface="Century Gothic"/>
                <a:sym typeface="Century Gothic"/>
              </a:rPr>
              <a:t>Nicholas Young </a:t>
            </a:r>
            <a:r>
              <a:rPr lang="en-US" sz="2000" dirty="0">
                <a:solidFill>
                  <a:schemeClr val="tx1">
                    <a:lumMod val="75000"/>
                    <a:lumOff val="25000"/>
                  </a:schemeClr>
                </a:solidFill>
                <a:latin typeface="Century Gothic"/>
                <a:ea typeface="Century Gothic"/>
                <a:cs typeface="Century Gothic"/>
                <a:sym typeface="Century Gothic"/>
              </a:rPr>
              <a:t>(Colorado State University, Natural Resource Ecology Laboratory)</a:t>
            </a:r>
            <a:endParaRPr sz="2000" dirty="0">
              <a:solidFill>
                <a:schemeClr val="tx1">
                  <a:lumMod val="75000"/>
                  <a:lumOff val="25000"/>
                </a:schemeClr>
              </a:solidFill>
              <a:latin typeface="Century Gothic"/>
              <a:ea typeface="Century Gothic"/>
              <a:cs typeface="Century Gothic"/>
              <a:sym typeface="Century Gothic"/>
            </a:endParaRPr>
          </a:p>
          <a:p>
            <a:pPr marL="0" lvl="0" indent="0" algn="l" rtl="0">
              <a:lnSpc>
                <a:spcPct val="200000"/>
              </a:lnSpc>
              <a:spcBef>
                <a:spcPts val="0"/>
              </a:spcBef>
              <a:spcAft>
                <a:spcPts val="0"/>
              </a:spcAft>
              <a:buNone/>
            </a:pPr>
            <a:r>
              <a:rPr lang="en-US" sz="2000" b="1" dirty="0">
                <a:solidFill>
                  <a:schemeClr val="tx1">
                    <a:lumMod val="75000"/>
                    <a:lumOff val="25000"/>
                  </a:schemeClr>
                </a:solidFill>
                <a:latin typeface="Century Gothic"/>
                <a:ea typeface="Century Gothic"/>
                <a:cs typeface="Century Gothic"/>
                <a:sym typeface="Century Gothic"/>
              </a:rPr>
              <a:t>Tony Vorster </a:t>
            </a:r>
            <a:r>
              <a:rPr lang="en-US" sz="2000" dirty="0">
                <a:solidFill>
                  <a:schemeClr val="tx1">
                    <a:lumMod val="75000"/>
                    <a:lumOff val="25000"/>
                  </a:schemeClr>
                </a:solidFill>
                <a:latin typeface="Century Gothic"/>
                <a:ea typeface="Century Gothic"/>
                <a:cs typeface="Century Gothic"/>
                <a:sym typeface="Century Gothic"/>
              </a:rPr>
              <a:t>(Colorado State University, Natural Resource Ecology Laboratory)</a:t>
            </a:r>
            <a:endParaRPr sz="2000" dirty="0">
              <a:solidFill>
                <a:schemeClr val="tx1">
                  <a:lumMod val="75000"/>
                  <a:lumOff val="25000"/>
                </a:schemeClr>
              </a:solidFill>
              <a:latin typeface="Century Gothic"/>
              <a:ea typeface="Century Gothic"/>
              <a:cs typeface="Century Gothic"/>
              <a:sym typeface="Century Gothic"/>
            </a:endParaRPr>
          </a:p>
          <a:p>
            <a:pPr marL="0" lvl="0" indent="0" algn="l" rtl="0">
              <a:lnSpc>
                <a:spcPct val="200000"/>
              </a:lnSpc>
              <a:spcBef>
                <a:spcPts val="0"/>
              </a:spcBef>
              <a:spcAft>
                <a:spcPts val="0"/>
              </a:spcAft>
              <a:buNone/>
            </a:pPr>
            <a:r>
              <a:rPr lang="en-US" sz="2000" b="1" dirty="0">
                <a:solidFill>
                  <a:schemeClr val="tx1">
                    <a:lumMod val="75000"/>
                    <a:lumOff val="25000"/>
                  </a:schemeClr>
                </a:solidFill>
                <a:latin typeface="Century Gothic"/>
                <a:ea typeface="Century Gothic"/>
                <a:cs typeface="Century Gothic"/>
                <a:sym typeface="Century Gothic"/>
              </a:rPr>
              <a:t>Brian Woodward </a:t>
            </a:r>
            <a:r>
              <a:rPr lang="en-US" sz="2000" dirty="0">
                <a:solidFill>
                  <a:schemeClr val="tx1">
                    <a:lumMod val="75000"/>
                    <a:lumOff val="25000"/>
                  </a:schemeClr>
                </a:solidFill>
                <a:latin typeface="Century Gothic"/>
                <a:ea typeface="Century Gothic"/>
                <a:cs typeface="Century Gothic"/>
                <a:sym typeface="Century Gothic"/>
              </a:rPr>
              <a:t>(Colorado State University, Natural Resource Ecology Laboratory)</a:t>
            </a:r>
            <a:endParaRPr sz="2000" dirty="0">
              <a:solidFill>
                <a:schemeClr val="tx1">
                  <a:lumMod val="75000"/>
                  <a:lumOff val="25000"/>
                </a:schemeClr>
              </a:solidFill>
              <a:latin typeface="Century Gothic"/>
              <a:ea typeface="Century Gothic"/>
              <a:cs typeface="Century Gothic"/>
              <a:sym typeface="Century Gothic"/>
            </a:endParaRPr>
          </a:p>
          <a:p>
            <a:pPr marL="0" lvl="0" indent="0" algn="l" rtl="0">
              <a:lnSpc>
                <a:spcPct val="200000"/>
              </a:lnSpc>
              <a:spcBef>
                <a:spcPts val="0"/>
              </a:spcBef>
              <a:spcAft>
                <a:spcPts val="0"/>
              </a:spcAft>
              <a:buNone/>
            </a:pPr>
            <a:r>
              <a:rPr lang="en-US" sz="2000" b="1" dirty="0">
                <a:solidFill>
                  <a:schemeClr val="tx1">
                    <a:lumMod val="75000"/>
                    <a:lumOff val="25000"/>
                  </a:schemeClr>
                </a:solidFill>
                <a:latin typeface="Century Gothic"/>
                <a:ea typeface="Century Gothic"/>
                <a:cs typeface="Century Gothic"/>
                <a:sym typeface="Century Gothic"/>
              </a:rPr>
              <a:t>Terri Hogan </a:t>
            </a:r>
            <a:r>
              <a:rPr lang="en-US" sz="2000" dirty="0">
                <a:solidFill>
                  <a:schemeClr val="tx1">
                    <a:lumMod val="75000"/>
                    <a:lumOff val="25000"/>
                  </a:schemeClr>
                </a:solidFill>
                <a:latin typeface="Century Gothic"/>
                <a:ea typeface="Century Gothic"/>
                <a:cs typeface="Century Gothic"/>
                <a:sym typeface="Century Gothic"/>
              </a:rPr>
              <a:t>(National Parks Service)</a:t>
            </a:r>
            <a:endParaRPr sz="2000" dirty="0">
              <a:solidFill>
                <a:schemeClr val="tx1">
                  <a:lumMod val="75000"/>
                  <a:lumOff val="25000"/>
                </a:schemeClr>
              </a:solidFill>
              <a:latin typeface="Century Gothic"/>
              <a:ea typeface="Century Gothic"/>
              <a:cs typeface="Century Gothic"/>
              <a:sym typeface="Century Gothic"/>
            </a:endParaRPr>
          </a:p>
          <a:p>
            <a:pPr marL="0" lvl="0" indent="0" algn="l" rtl="0">
              <a:lnSpc>
                <a:spcPct val="200000"/>
              </a:lnSpc>
              <a:buClr>
                <a:srgbClr val="3F3F3F"/>
              </a:buClr>
              <a:buSzPts val="2200"/>
              <a:buFont typeface="Arial"/>
              <a:buNone/>
            </a:pPr>
            <a:r>
              <a:rPr lang="en-US" sz="2000" b="1" dirty="0">
                <a:solidFill>
                  <a:schemeClr val="tx1">
                    <a:lumMod val="75000"/>
                    <a:lumOff val="25000"/>
                  </a:schemeClr>
                </a:solidFill>
                <a:latin typeface="Century Gothic"/>
                <a:ea typeface="Century Gothic"/>
                <a:cs typeface="Century Gothic"/>
                <a:sym typeface="Century Gothic"/>
              </a:rPr>
              <a:t>Kristen Dennis </a:t>
            </a:r>
            <a:r>
              <a:rPr lang="en-US" sz="2000" dirty="0">
                <a:solidFill>
                  <a:schemeClr val="tx1">
                    <a:lumMod val="75000"/>
                    <a:lumOff val="25000"/>
                  </a:schemeClr>
                </a:solidFill>
                <a:latin typeface="Century Gothic"/>
                <a:ea typeface="Century Gothic"/>
                <a:cs typeface="Century Gothic"/>
                <a:sym typeface="Century Gothic"/>
              </a:rPr>
              <a:t>(NASA DEVELOP, Center Lead)</a:t>
            </a:r>
            <a:endParaRPr lang="en-US" sz="2000" b="1" dirty="0">
              <a:solidFill>
                <a:schemeClr val="tx1">
                  <a:lumMod val="75000"/>
                  <a:lumOff val="25000"/>
                </a:schemeClr>
              </a:solidFill>
              <a:latin typeface="Century Gothic"/>
              <a:ea typeface="Century Gothic"/>
              <a:cs typeface="Century Gothic"/>
              <a:sym typeface="Century Gothic"/>
            </a:endParaRPr>
          </a:p>
          <a:p>
            <a:pPr marL="0" lvl="0" indent="0" algn="l" rtl="0">
              <a:lnSpc>
                <a:spcPct val="200000"/>
              </a:lnSpc>
              <a:buClr>
                <a:srgbClr val="3F3F3F"/>
              </a:buClr>
              <a:buSzPts val="2200"/>
              <a:buFont typeface="Arial"/>
              <a:buNone/>
            </a:pPr>
            <a:r>
              <a:rPr lang="en-US" sz="2000" dirty="0">
                <a:solidFill>
                  <a:schemeClr val="tx1">
                    <a:lumMod val="75000"/>
                    <a:lumOff val="25000"/>
                  </a:schemeClr>
                </a:solidFill>
                <a:latin typeface="Century Gothic"/>
                <a:ea typeface="Century Gothic"/>
                <a:cs typeface="Century Gothic"/>
                <a:sym typeface="Century Gothic"/>
              </a:rPr>
              <a:t>This material contains modified Copernicus Sentinel data (2016-2018), processed by ESA. </a:t>
            </a:r>
            <a:endParaRPr sz="2000" dirty="0">
              <a:solidFill>
                <a:schemeClr val="tx1">
                  <a:lumMod val="75000"/>
                  <a:lumOff val="25000"/>
                </a:schemeClr>
              </a:solidFill>
              <a:latin typeface="Century Gothic"/>
              <a:ea typeface="Century Gothic"/>
              <a:cs typeface="Century Gothic"/>
              <a:sym typeface="Century Gothic"/>
            </a:endParaRPr>
          </a:p>
          <a:p>
            <a:pPr marL="457200" lvl="0" indent="-228600" algn="l" rtl="0">
              <a:lnSpc>
                <a:spcPct val="200000"/>
              </a:lnSpc>
              <a:spcBef>
                <a:spcPts val="0"/>
              </a:spcBef>
              <a:spcAft>
                <a:spcPts val="0"/>
              </a:spcAft>
              <a:buNone/>
            </a:pPr>
            <a:endParaRPr sz="2000" dirty="0">
              <a:solidFill>
                <a:schemeClr val="tx1">
                  <a:lumMod val="75000"/>
                  <a:lumOff val="25000"/>
                </a:schemeClr>
              </a:solidFill>
              <a:latin typeface="Century Gothic"/>
              <a:ea typeface="Century Gothic"/>
              <a:cs typeface="Century Gothic"/>
              <a:sym typeface="Century Gothic"/>
            </a:endParaRPr>
          </a:p>
          <a:p>
            <a:pPr marL="457200" lvl="0" indent="-228600" algn="l" rtl="0">
              <a:spcBef>
                <a:spcPts val="0"/>
              </a:spcBef>
              <a:spcAft>
                <a:spcPts val="0"/>
              </a:spcAft>
              <a:buNone/>
            </a:pPr>
            <a:endParaRPr sz="2000" dirty="0">
              <a:solidFill>
                <a:schemeClr val="tx1">
                  <a:lumMod val="75000"/>
                  <a:lumOff val="25000"/>
                </a:schemeClr>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2000"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0"/>
          <p:cNvPicPr preferRelativeResize="0"/>
          <p:nvPr/>
        </p:nvPicPr>
        <p:blipFill rotWithShape="1">
          <a:blip r:embed="rId3"/>
          <a:srcRect t="8969" b="9000"/>
          <a:stretch/>
        </p:blipFill>
        <p:spPr>
          <a:xfrm>
            <a:off x="0" y="190500"/>
            <a:ext cx="12192000" cy="6667500"/>
          </a:xfrm>
          <a:prstGeom prst="rect">
            <a:avLst/>
          </a:prstGeom>
          <a:noFill/>
          <a:ln>
            <a:noFill/>
          </a:ln>
        </p:spPr>
      </p:pic>
      <p:sp>
        <p:nvSpPr>
          <p:cNvPr id="302" name="Google Shape;302;p30"/>
          <p:cNvSpPr txBox="1">
            <a:spLocks noGrp="1"/>
          </p:cNvSpPr>
          <p:nvPr>
            <p:ph type="title"/>
          </p:nvPr>
        </p:nvSpPr>
        <p:spPr>
          <a:xfrm>
            <a:off x="8375617" y="419100"/>
            <a:ext cx="3283486" cy="45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Questions?</a:t>
            </a:r>
            <a:endParaRPr dirty="0"/>
          </a:p>
        </p:txBody>
      </p:sp>
      <p:sp>
        <p:nvSpPr>
          <p:cNvPr id="5" name="Rectangle 4"/>
          <p:cNvSpPr/>
          <p:nvPr/>
        </p:nvSpPr>
        <p:spPr>
          <a:xfrm>
            <a:off x="9232592" y="6454200"/>
            <a:ext cx="2587925" cy="241746"/>
          </a:xfrm>
          <a:prstGeom prst="rect">
            <a:avLst/>
          </a:prstGeom>
          <a:solidFill>
            <a:srgbClr val="D5D5D5">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Google Shape;303;p30"/>
          <p:cNvSpPr txBox="1"/>
          <p:nvPr/>
        </p:nvSpPr>
        <p:spPr>
          <a:xfrm>
            <a:off x="8375617" y="6454200"/>
            <a:ext cx="34449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i="0" u="none" strike="noStrike" cap="none" dirty="0">
                <a:solidFill>
                  <a:srgbClr val="FFFFFF"/>
                </a:solidFill>
                <a:latin typeface="Century Gothic"/>
                <a:ea typeface="Century Gothic"/>
                <a:cs typeface="Century Gothic"/>
                <a:sym typeface="Century Gothic"/>
              </a:rPr>
              <a:t>Image Credit: Nicole Pepper</a:t>
            </a:r>
            <a:endParaRPr sz="1400" i="0" u="none" strike="noStrike" cap="none" dirty="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7"/>
          <p:cNvSpPr txBox="1">
            <a:spLocks noGrp="1"/>
          </p:cNvSpPr>
          <p:nvPr>
            <p:ph type="title"/>
          </p:nvPr>
        </p:nvSpPr>
        <p:spPr>
          <a:xfrm>
            <a:off x="495300" y="419099"/>
            <a:ext cx="10515600" cy="45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Background</a:t>
            </a:r>
            <a:endParaRPr dirty="0"/>
          </a:p>
        </p:txBody>
      </p:sp>
      <p:sp>
        <p:nvSpPr>
          <p:cNvPr id="143" name="Google Shape;143;p17"/>
          <p:cNvSpPr txBox="1">
            <a:spLocks noGrp="1"/>
          </p:cNvSpPr>
          <p:nvPr>
            <p:ph type="body" idx="1"/>
          </p:nvPr>
        </p:nvSpPr>
        <p:spPr>
          <a:xfrm>
            <a:off x="297100" y="1468275"/>
            <a:ext cx="5442300" cy="795300"/>
          </a:xfrm>
          <a:prstGeom prst="rect">
            <a:avLst/>
          </a:prstGeom>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b="1" dirty="0">
                <a:solidFill>
                  <a:srgbClr val="2E8652"/>
                </a:solidFill>
              </a:rPr>
              <a:t>Invasive species</a:t>
            </a:r>
            <a:r>
              <a:rPr lang="en-US" b="1" i="1" dirty="0">
                <a:solidFill>
                  <a:srgbClr val="2E8652"/>
                </a:solidFill>
              </a:rPr>
              <a:t>… why care?</a:t>
            </a:r>
            <a:endParaRPr b="1" i="1" dirty="0">
              <a:solidFill>
                <a:srgbClr val="2E8652"/>
              </a:solidFill>
            </a:endParaRPr>
          </a:p>
        </p:txBody>
      </p:sp>
      <p:sp>
        <p:nvSpPr>
          <p:cNvPr id="144" name="Google Shape;144;p17"/>
          <p:cNvSpPr/>
          <p:nvPr/>
        </p:nvSpPr>
        <p:spPr>
          <a:xfrm>
            <a:off x="254033" y="2455667"/>
            <a:ext cx="5349900" cy="2928000"/>
          </a:xfrm>
          <a:prstGeom prst="roundRect">
            <a:avLst>
              <a:gd name="adj" fmla="val 7856"/>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 name="Google Shape;145;p17"/>
          <p:cNvSpPr txBox="1">
            <a:spLocks noGrp="1"/>
          </p:cNvSpPr>
          <p:nvPr>
            <p:ph type="body" idx="1"/>
          </p:nvPr>
        </p:nvSpPr>
        <p:spPr>
          <a:xfrm>
            <a:off x="297100" y="2581867"/>
            <a:ext cx="5349900" cy="795300"/>
          </a:xfrm>
          <a:prstGeom prst="rect">
            <a:avLst/>
          </a:prstGeom>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sz="2000" b="1" dirty="0">
                <a:solidFill>
                  <a:schemeClr val="tx1">
                    <a:lumMod val="75000"/>
                    <a:lumOff val="25000"/>
                  </a:schemeClr>
                </a:solidFill>
              </a:rPr>
              <a:t>Invasive species are a </a:t>
            </a:r>
            <a:r>
              <a:rPr lang="en-US" sz="2000" b="1" dirty="0">
                <a:solidFill>
                  <a:srgbClr val="FF0000"/>
                </a:solidFill>
              </a:rPr>
              <a:t>threat</a:t>
            </a:r>
            <a:r>
              <a:rPr lang="en-US" sz="2000" b="1" dirty="0">
                <a:solidFill>
                  <a:schemeClr val="tx1">
                    <a:lumMod val="75000"/>
                    <a:lumOff val="25000"/>
                  </a:schemeClr>
                </a:solidFill>
              </a:rPr>
              <a:t> to</a:t>
            </a:r>
            <a:endParaRPr sz="2000" b="1" dirty="0">
              <a:solidFill>
                <a:schemeClr val="tx1">
                  <a:lumMod val="75000"/>
                  <a:lumOff val="25000"/>
                </a:schemeClr>
              </a:solidFill>
            </a:endParaRPr>
          </a:p>
        </p:txBody>
      </p:sp>
      <p:sp>
        <p:nvSpPr>
          <p:cNvPr id="146" name="Google Shape;146;p17"/>
          <p:cNvSpPr/>
          <p:nvPr/>
        </p:nvSpPr>
        <p:spPr>
          <a:xfrm>
            <a:off x="502700" y="3414353"/>
            <a:ext cx="320100" cy="198900"/>
          </a:xfrm>
          <a:prstGeom prst="chevron">
            <a:avLst>
              <a:gd name="adj" fmla="val 50000"/>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 name="Google Shape;147;p17"/>
          <p:cNvSpPr txBox="1">
            <a:spLocks noGrp="1"/>
          </p:cNvSpPr>
          <p:nvPr>
            <p:ph type="body" idx="1"/>
          </p:nvPr>
        </p:nvSpPr>
        <p:spPr>
          <a:xfrm>
            <a:off x="775777" y="3244325"/>
            <a:ext cx="3075600" cy="828300"/>
          </a:xfrm>
          <a:prstGeom prst="rect">
            <a:avLst/>
          </a:prstGeom>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sz="2000" b="1" dirty="0">
                <a:solidFill>
                  <a:schemeClr val="tx1">
                    <a:lumMod val="75000"/>
                    <a:lumOff val="25000"/>
                  </a:schemeClr>
                </a:solidFill>
              </a:rPr>
              <a:t>Ecological Integrity</a:t>
            </a:r>
            <a:endParaRPr sz="2000" dirty="0">
              <a:solidFill>
                <a:schemeClr val="tx1">
                  <a:lumMod val="75000"/>
                  <a:lumOff val="25000"/>
                </a:schemeClr>
              </a:solidFill>
            </a:endParaRPr>
          </a:p>
        </p:txBody>
      </p:sp>
      <p:sp>
        <p:nvSpPr>
          <p:cNvPr id="148" name="Google Shape;148;p17"/>
          <p:cNvSpPr txBox="1">
            <a:spLocks noGrp="1"/>
          </p:cNvSpPr>
          <p:nvPr>
            <p:ph type="body" idx="1"/>
          </p:nvPr>
        </p:nvSpPr>
        <p:spPr>
          <a:xfrm>
            <a:off x="1925867" y="3912962"/>
            <a:ext cx="2455500" cy="828300"/>
          </a:xfrm>
          <a:prstGeom prst="rect">
            <a:avLst/>
          </a:prstGeom>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sz="2000" b="1" dirty="0">
                <a:solidFill>
                  <a:schemeClr val="tx1">
                    <a:lumMod val="75000"/>
                    <a:lumOff val="25000"/>
                  </a:schemeClr>
                </a:solidFill>
              </a:rPr>
              <a:t>Economic Stability</a:t>
            </a:r>
            <a:endParaRPr sz="2000" dirty="0">
              <a:solidFill>
                <a:schemeClr val="tx1">
                  <a:lumMod val="75000"/>
                  <a:lumOff val="25000"/>
                </a:schemeClr>
              </a:solidFill>
            </a:endParaRPr>
          </a:p>
        </p:txBody>
      </p:sp>
      <p:sp>
        <p:nvSpPr>
          <p:cNvPr id="149" name="Google Shape;149;p17"/>
          <p:cNvSpPr txBox="1">
            <a:spLocks noGrp="1"/>
          </p:cNvSpPr>
          <p:nvPr>
            <p:ph type="body" idx="1"/>
          </p:nvPr>
        </p:nvSpPr>
        <p:spPr>
          <a:xfrm>
            <a:off x="2838767" y="4581600"/>
            <a:ext cx="2850900" cy="828300"/>
          </a:xfrm>
          <a:prstGeom prst="rect">
            <a:avLst/>
          </a:prstGeom>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sz="2000" b="1" dirty="0">
                <a:solidFill>
                  <a:schemeClr val="tx1">
                    <a:lumMod val="75000"/>
                    <a:lumOff val="25000"/>
                  </a:schemeClr>
                </a:solidFill>
              </a:rPr>
              <a:t>Human Health</a:t>
            </a:r>
            <a:endParaRPr sz="2000" dirty="0">
              <a:solidFill>
                <a:schemeClr val="tx1">
                  <a:lumMod val="75000"/>
                  <a:lumOff val="25000"/>
                </a:schemeClr>
              </a:solidFill>
            </a:endParaRPr>
          </a:p>
        </p:txBody>
      </p:sp>
      <p:sp>
        <p:nvSpPr>
          <p:cNvPr id="150" name="Google Shape;150;p17"/>
          <p:cNvSpPr/>
          <p:nvPr/>
        </p:nvSpPr>
        <p:spPr>
          <a:xfrm>
            <a:off x="1643967" y="4107087"/>
            <a:ext cx="320100" cy="198900"/>
          </a:xfrm>
          <a:prstGeom prst="chevron">
            <a:avLst>
              <a:gd name="adj" fmla="val 50000"/>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 name="Google Shape;151;p17"/>
          <p:cNvSpPr/>
          <p:nvPr/>
        </p:nvSpPr>
        <p:spPr>
          <a:xfrm>
            <a:off x="2562767" y="4768253"/>
            <a:ext cx="320100" cy="198900"/>
          </a:xfrm>
          <a:prstGeom prst="chevron">
            <a:avLst>
              <a:gd name="adj" fmla="val 50000"/>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52" name="Google Shape;152;p17"/>
          <p:cNvPicPr preferRelativeResize="0"/>
          <p:nvPr/>
        </p:nvPicPr>
        <p:blipFill rotWithShape="1">
          <a:blip r:embed="rId3">
            <a:alphaModFix/>
          </a:blip>
          <a:srcRect l="21003" r="19345"/>
          <a:stretch/>
        </p:blipFill>
        <p:spPr>
          <a:xfrm>
            <a:off x="6108601" y="205019"/>
            <a:ext cx="6083399" cy="6697200"/>
          </a:xfrm>
          <a:prstGeom prst="rect">
            <a:avLst/>
          </a:prstGeom>
          <a:noFill/>
          <a:ln>
            <a:noFill/>
          </a:ln>
        </p:spPr>
      </p:pic>
      <p:sp>
        <p:nvSpPr>
          <p:cNvPr id="14" name="Rectangle 13"/>
          <p:cNvSpPr/>
          <p:nvPr/>
        </p:nvSpPr>
        <p:spPr>
          <a:xfrm>
            <a:off x="8047795" y="6386366"/>
            <a:ext cx="3876418" cy="238994"/>
          </a:xfrm>
          <a:prstGeom prst="rect">
            <a:avLst/>
          </a:prstGeom>
          <a:solidFill>
            <a:srgbClr val="D5D5D5">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Google Shape;153;p17"/>
          <p:cNvSpPr txBox="1"/>
          <p:nvPr/>
        </p:nvSpPr>
        <p:spPr>
          <a:xfrm>
            <a:off x="7759694" y="6396957"/>
            <a:ext cx="4230620" cy="217812"/>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i="0" u="none" strike="noStrike" cap="none" dirty="0">
                <a:solidFill>
                  <a:sysClr val="windowText" lastClr="000000"/>
                </a:solidFill>
                <a:latin typeface="Century Gothic"/>
                <a:ea typeface="Century Gothic"/>
                <a:cs typeface="Century Gothic"/>
                <a:sym typeface="Century Gothic"/>
              </a:rPr>
              <a:t>Image Credit: </a:t>
            </a:r>
            <a:r>
              <a:rPr lang="en-US" dirty="0">
                <a:solidFill>
                  <a:sysClr val="windowText" lastClr="000000"/>
                </a:solidFill>
                <a:latin typeface="Century Gothic"/>
                <a:ea typeface="Century Gothic"/>
                <a:cs typeface="Century Gothic"/>
                <a:sym typeface="Century Gothic"/>
              </a:rPr>
              <a:t>Bureau of Land Management</a:t>
            </a:r>
            <a:endParaRPr i="0" u="none" strike="noStrike" cap="none" dirty="0">
              <a:solidFill>
                <a:sysClr val="windowText" lastClr="0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childTnLst>
                                </p:cTn>
                              </p:par>
                              <p:par>
                                <p:cTn id="8" presetID="10" presetClass="entr" presetSubtype="0" fill="hold"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fade">
                                      <p:cBhvr>
                                        <p:cTn id="10" dur="1000"/>
                                        <p:tgtEl>
                                          <p:spTgt spid="147"/>
                                        </p:tgtEl>
                                      </p:cBhvr>
                                    </p:animEffect>
                                  </p:childTnLst>
                                </p:cTn>
                              </p:par>
                              <p:par>
                                <p:cTn id="11" presetID="10" presetClass="entr" presetSubtype="0" fill="hold" nodeType="withEffect">
                                  <p:stCondLst>
                                    <p:cond delay="0"/>
                                  </p:stCondLst>
                                  <p:childTnLst>
                                    <p:set>
                                      <p:cBhvr>
                                        <p:cTn id="12" dur="1" fill="hold">
                                          <p:stCondLst>
                                            <p:cond delay="0"/>
                                          </p:stCondLst>
                                        </p:cTn>
                                        <p:tgtEl>
                                          <p:spTgt spid="148"/>
                                        </p:tgtEl>
                                        <p:attrNameLst>
                                          <p:attrName>style.visibility</p:attrName>
                                        </p:attrNameLst>
                                      </p:cBhvr>
                                      <p:to>
                                        <p:strVal val="visible"/>
                                      </p:to>
                                    </p:set>
                                    <p:animEffect transition="in" filter="fade">
                                      <p:cBhvr>
                                        <p:cTn id="13" dur="1000"/>
                                        <p:tgtEl>
                                          <p:spTgt spid="148"/>
                                        </p:tgtEl>
                                      </p:cBhvr>
                                    </p:animEffect>
                                  </p:childTnLst>
                                </p:cTn>
                              </p:par>
                              <p:par>
                                <p:cTn id="14" presetID="10" presetClass="entr" presetSubtype="0" fill="hold" nodeType="withEffect">
                                  <p:stCondLst>
                                    <p:cond delay="0"/>
                                  </p:stCondLst>
                                  <p:childTnLst>
                                    <p:set>
                                      <p:cBhvr>
                                        <p:cTn id="15" dur="1" fill="hold">
                                          <p:stCondLst>
                                            <p:cond delay="0"/>
                                          </p:stCondLst>
                                        </p:cTn>
                                        <p:tgtEl>
                                          <p:spTgt spid="150"/>
                                        </p:tgtEl>
                                        <p:attrNameLst>
                                          <p:attrName>style.visibility</p:attrName>
                                        </p:attrNameLst>
                                      </p:cBhvr>
                                      <p:to>
                                        <p:strVal val="visible"/>
                                      </p:to>
                                    </p:set>
                                    <p:animEffect transition="in" filter="fade">
                                      <p:cBhvr>
                                        <p:cTn id="16" dur="1000"/>
                                        <p:tgtEl>
                                          <p:spTgt spid="150"/>
                                        </p:tgtEl>
                                      </p:cBhvr>
                                    </p:animEffect>
                                  </p:childTnLst>
                                </p:cTn>
                              </p:par>
                              <p:par>
                                <p:cTn id="17" presetID="10" presetClass="entr" presetSubtype="0" fill="hold" nodeType="with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1000"/>
                                        <p:tgtEl>
                                          <p:spTgt spid="151"/>
                                        </p:tgtEl>
                                      </p:cBhvr>
                                    </p:animEffect>
                                  </p:childTnLst>
                                </p:cTn>
                              </p:par>
                              <p:par>
                                <p:cTn id="20" presetID="10" presetClass="entr" presetSubtype="0" fill="hold" nodeType="withEffect">
                                  <p:stCondLst>
                                    <p:cond delay="0"/>
                                  </p:stCondLst>
                                  <p:childTnLst>
                                    <p:set>
                                      <p:cBhvr>
                                        <p:cTn id="21" dur="1" fill="hold">
                                          <p:stCondLst>
                                            <p:cond delay="0"/>
                                          </p:stCondLst>
                                        </p:cTn>
                                        <p:tgtEl>
                                          <p:spTgt spid="149"/>
                                        </p:tgtEl>
                                        <p:attrNameLst>
                                          <p:attrName>style.visibility</p:attrName>
                                        </p:attrNameLst>
                                      </p:cBhvr>
                                      <p:to>
                                        <p:strVal val="visible"/>
                                      </p:to>
                                    </p:set>
                                    <p:animEffect transition="in" filter="fade">
                                      <p:cBhvr>
                                        <p:cTn id="22" dur="10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8"/>
          <p:cNvSpPr txBox="1">
            <a:spLocks noGrp="1"/>
          </p:cNvSpPr>
          <p:nvPr>
            <p:ph type="title"/>
          </p:nvPr>
        </p:nvSpPr>
        <p:spPr>
          <a:xfrm>
            <a:off x="495300" y="381001"/>
            <a:ext cx="9474000" cy="41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Partners</a:t>
            </a:r>
            <a:endParaRPr dirty="0"/>
          </a:p>
        </p:txBody>
      </p:sp>
      <p:pic>
        <p:nvPicPr>
          <p:cNvPr id="160" name="Google Shape;160;p18"/>
          <p:cNvPicPr preferRelativeResize="0"/>
          <p:nvPr/>
        </p:nvPicPr>
        <p:blipFill>
          <a:blip r:embed="rId3">
            <a:alphaModFix/>
          </a:blip>
          <a:stretch>
            <a:fillRect/>
          </a:stretch>
        </p:blipFill>
        <p:spPr>
          <a:xfrm>
            <a:off x="6979905" y="3463272"/>
            <a:ext cx="2028340" cy="2640905"/>
          </a:xfrm>
          <a:prstGeom prst="rect">
            <a:avLst/>
          </a:prstGeom>
          <a:noFill/>
          <a:ln>
            <a:noFill/>
          </a:ln>
        </p:spPr>
      </p:pic>
      <p:sp>
        <p:nvSpPr>
          <p:cNvPr id="161" name="Google Shape;161;p18"/>
          <p:cNvSpPr txBox="1"/>
          <p:nvPr/>
        </p:nvSpPr>
        <p:spPr>
          <a:xfrm>
            <a:off x="5944550" y="1454875"/>
            <a:ext cx="5072700" cy="10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tx1">
                    <a:lumMod val="75000"/>
                    <a:lumOff val="25000"/>
                  </a:schemeClr>
                </a:solidFill>
                <a:latin typeface="Century Gothic"/>
                <a:ea typeface="Century Gothic"/>
                <a:cs typeface="Century Gothic"/>
                <a:sym typeface="Century Gothic"/>
              </a:rPr>
              <a:t>Dr. Catherine </a:t>
            </a:r>
            <a:r>
              <a:rPr lang="en-US" sz="2400" dirty="0" err="1">
                <a:solidFill>
                  <a:schemeClr val="tx1">
                    <a:lumMod val="75000"/>
                    <a:lumOff val="25000"/>
                  </a:schemeClr>
                </a:solidFill>
                <a:latin typeface="Century Gothic"/>
                <a:ea typeface="Century Gothic"/>
                <a:cs typeface="Century Gothic"/>
                <a:sym typeface="Century Gothic"/>
              </a:rPr>
              <a:t>Jarnevich</a:t>
            </a:r>
            <a:r>
              <a:rPr lang="en-US" sz="2400" dirty="0">
                <a:solidFill>
                  <a:schemeClr val="tx1">
                    <a:lumMod val="75000"/>
                    <a:lumOff val="25000"/>
                  </a:schemeClr>
                </a:solidFill>
                <a:latin typeface="Century Gothic"/>
                <a:ea typeface="Century Gothic"/>
                <a:cs typeface="Century Gothic"/>
                <a:sym typeface="Century Gothic"/>
              </a:rPr>
              <a:t> </a:t>
            </a:r>
            <a:endParaRPr sz="24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sz="2000" i="1" dirty="0">
                <a:solidFill>
                  <a:srgbClr val="2E8652"/>
                </a:solidFill>
                <a:latin typeface="Century Gothic"/>
                <a:ea typeface="Century Gothic"/>
                <a:cs typeface="Century Gothic"/>
                <a:sym typeface="Century Gothic"/>
              </a:rPr>
              <a:t>Research Ecologist</a:t>
            </a:r>
            <a:endParaRPr sz="2000" i="1" dirty="0">
              <a:solidFill>
                <a:srgbClr val="2E8652"/>
              </a:solidFill>
              <a:latin typeface="Century Gothic"/>
              <a:ea typeface="Century Gothic"/>
              <a:cs typeface="Century Gothic"/>
              <a:sym typeface="Century Gothic"/>
            </a:endParaRPr>
          </a:p>
          <a:p>
            <a:pPr marL="0" lvl="0" indent="0" algn="l" rtl="0">
              <a:spcBef>
                <a:spcPts val="0"/>
              </a:spcBef>
              <a:spcAft>
                <a:spcPts val="0"/>
              </a:spcAft>
              <a:buNone/>
            </a:pPr>
            <a:r>
              <a:rPr lang="en-US" sz="2000" dirty="0">
                <a:solidFill>
                  <a:srgbClr val="2E8652"/>
                </a:solidFill>
                <a:latin typeface="Century Gothic"/>
                <a:ea typeface="Century Gothic"/>
                <a:cs typeface="Century Gothic"/>
                <a:sym typeface="Century Gothic"/>
              </a:rPr>
              <a:t>United States Geological Survey (USGS)</a:t>
            </a:r>
            <a:endParaRPr sz="2000" dirty="0">
              <a:solidFill>
                <a:srgbClr val="2E8652"/>
              </a:solidFill>
              <a:latin typeface="Century Gothic"/>
              <a:ea typeface="Century Gothic"/>
              <a:cs typeface="Century Gothic"/>
              <a:sym typeface="Century Gothic"/>
            </a:endParaRPr>
          </a:p>
        </p:txBody>
      </p:sp>
      <p:sp>
        <p:nvSpPr>
          <p:cNvPr id="162" name="Google Shape;162;p18"/>
          <p:cNvSpPr txBox="1"/>
          <p:nvPr/>
        </p:nvSpPr>
        <p:spPr>
          <a:xfrm>
            <a:off x="495300" y="3875550"/>
            <a:ext cx="5072700" cy="10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tx1">
                    <a:lumMod val="75000"/>
                    <a:lumOff val="25000"/>
                  </a:schemeClr>
                </a:solidFill>
                <a:latin typeface="Century Gothic"/>
                <a:ea typeface="Century Gothic"/>
                <a:cs typeface="Century Gothic"/>
                <a:sym typeface="Century Gothic"/>
              </a:rPr>
              <a:t>Terri Hogan </a:t>
            </a:r>
            <a:endParaRPr sz="24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sz="2000" i="1" dirty="0">
                <a:solidFill>
                  <a:srgbClr val="BE5500"/>
                </a:solidFill>
                <a:latin typeface="Century Gothic"/>
                <a:ea typeface="Century Gothic"/>
                <a:cs typeface="Century Gothic"/>
                <a:sym typeface="Century Gothic"/>
              </a:rPr>
              <a:t>Invasive Plant Program Manager</a:t>
            </a:r>
            <a:endParaRPr sz="2000" i="1" dirty="0">
              <a:solidFill>
                <a:srgbClr val="BE5500"/>
              </a:solidFill>
              <a:latin typeface="Century Gothic"/>
              <a:ea typeface="Century Gothic"/>
              <a:cs typeface="Century Gothic"/>
              <a:sym typeface="Century Gothic"/>
            </a:endParaRPr>
          </a:p>
          <a:p>
            <a:pPr marL="0" lvl="0" indent="0" algn="l" rtl="0">
              <a:spcBef>
                <a:spcPts val="0"/>
              </a:spcBef>
              <a:spcAft>
                <a:spcPts val="0"/>
              </a:spcAft>
              <a:buNone/>
            </a:pPr>
            <a:r>
              <a:rPr lang="en-US" sz="2000" dirty="0">
                <a:solidFill>
                  <a:srgbClr val="BE5500"/>
                </a:solidFill>
                <a:latin typeface="Century Gothic"/>
                <a:ea typeface="Century Gothic"/>
                <a:cs typeface="Century Gothic"/>
                <a:sym typeface="Century Gothic"/>
              </a:rPr>
              <a:t>National Park Service (NPS)</a:t>
            </a:r>
            <a:endParaRPr sz="2000" dirty="0">
              <a:solidFill>
                <a:srgbClr val="BE5500"/>
              </a:solidFill>
              <a:latin typeface="Century Gothic"/>
              <a:ea typeface="Century Gothic"/>
              <a:cs typeface="Century Gothic"/>
              <a:sym typeface="Century Gothic"/>
            </a:endParaRPr>
          </a:p>
          <a:p>
            <a:pPr marL="0" lvl="0" indent="0" algn="l" rtl="0">
              <a:spcBef>
                <a:spcPts val="0"/>
              </a:spcBef>
              <a:spcAft>
                <a:spcPts val="0"/>
              </a:spcAft>
              <a:buNone/>
            </a:pPr>
            <a:r>
              <a:rPr lang="en-US" sz="2000" dirty="0">
                <a:solidFill>
                  <a:srgbClr val="BE5500"/>
                </a:solidFill>
                <a:latin typeface="Century Gothic"/>
                <a:ea typeface="Century Gothic"/>
                <a:cs typeface="Century Gothic"/>
                <a:sym typeface="Century Gothic"/>
              </a:rPr>
              <a:t>Exotic Plant Management Team (EPMT) </a:t>
            </a:r>
            <a:endParaRPr sz="2000" dirty="0">
              <a:solidFill>
                <a:srgbClr val="BE5500"/>
              </a:solidFill>
              <a:latin typeface="Century Gothic"/>
              <a:ea typeface="Century Gothic"/>
              <a:cs typeface="Century Gothic"/>
              <a:sym typeface="Century Gothic"/>
            </a:endParaRPr>
          </a:p>
          <a:p>
            <a:pPr marL="0" lvl="0" indent="0" algn="l" rtl="0">
              <a:spcBef>
                <a:spcPts val="0"/>
              </a:spcBef>
              <a:spcAft>
                <a:spcPts val="0"/>
              </a:spcAft>
              <a:buNone/>
            </a:pPr>
            <a:endParaRPr sz="2000" dirty="0">
              <a:solidFill>
                <a:srgbClr val="BE5500"/>
              </a:solidFill>
              <a:latin typeface="Century Gothic"/>
              <a:ea typeface="Century Gothic"/>
              <a:cs typeface="Century Gothic"/>
              <a:sym typeface="Century Gothic"/>
            </a:endParaRPr>
          </a:p>
        </p:txBody>
      </p:sp>
      <p:pic>
        <p:nvPicPr>
          <p:cNvPr id="163" name="Google Shape;163;p18"/>
          <p:cNvPicPr preferRelativeResize="0"/>
          <p:nvPr/>
        </p:nvPicPr>
        <p:blipFill>
          <a:blip r:embed="rId4">
            <a:alphaModFix/>
          </a:blip>
          <a:stretch>
            <a:fillRect/>
          </a:stretch>
        </p:blipFill>
        <p:spPr>
          <a:xfrm>
            <a:off x="495300" y="1457924"/>
            <a:ext cx="3628358" cy="1337948"/>
          </a:xfrm>
          <a:prstGeom prst="rect">
            <a:avLst/>
          </a:prstGeom>
          <a:noFill/>
          <a:ln>
            <a:noFill/>
          </a:ln>
        </p:spPr>
      </p:pic>
      <p:sp>
        <p:nvSpPr>
          <p:cNvPr id="164" name="Google Shape;164;p18"/>
          <p:cNvSpPr/>
          <p:nvPr/>
        </p:nvSpPr>
        <p:spPr>
          <a:xfrm>
            <a:off x="4825328" y="1775838"/>
            <a:ext cx="805200" cy="499800"/>
          </a:xfrm>
          <a:prstGeom prst="chevron">
            <a:avLst>
              <a:gd name="adj" fmla="val 50000"/>
            </a:avLst>
          </a:prstGeom>
          <a:solidFill>
            <a:srgbClr val="009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8"/>
          <p:cNvSpPr/>
          <p:nvPr/>
        </p:nvSpPr>
        <p:spPr>
          <a:xfrm rot="10800000">
            <a:off x="5671803" y="4457635"/>
            <a:ext cx="805200" cy="499800"/>
          </a:xfrm>
          <a:prstGeom prst="chevron">
            <a:avLst>
              <a:gd name="adj" fmla="val 50000"/>
            </a:avLst>
          </a:pr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6" name="Google Shape;166;p18"/>
          <p:cNvCxnSpPr/>
          <p:nvPr/>
        </p:nvCxnSpPr>
        <p:spPr>
          <a:xfrm>
            <a:off x="-2550" y="3250845"/>
            <a:ext cx="12209100" cy="0"/>
          </a:xfrm>
          <a:prstGeom prst="straightConnector1">
            <a:avLst/>
          </a:prstGeom>
          <a:noFill/>
          <a:ln w="9525" cap="flat" cmpd="sng">
            <a:solidFill>
              <a:srgbClr val="695D46"/>
            </a:solidFill>
            <a:prstDash val="solid"/>
            <a:round/>
            <a:headEnd type="none" w="med" len="med"/>
            <a:tailEnd type="none" w="med" len="med"/>
          </a:ln>
        </p:spPr>
      </p:cxnSp>
      <p:cxnSp>
        <p:nvCxnSpPr>
          <p:cNvPr id="167" name="Google Shape;167;p18"/>
          <p:cNvCxnSpPr/>
          <p:nvPr/>
        </p:nvCxnSpPr>
        <p:spPr>
          <a:xfrm>
            <a:off x="-2550" y="3403245"/>
            <a:ext cx="12209100" cy="0"/>
          </a:xfrm>
          <a:prstGeom prst="straightConnector1">
            <a:avLst/>
          </a:prstGeom>
          <a:noFill/>
          <a:ln w="9525" cap="flat" cmpd="sng">
            <a:solidFill>
              <a:srgbClr val="695D46"/>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026" name="Picture 2" descr="https://lh3.googleusercontent.com/-GY_YD0YNEgk/XKIp55nXTeI/AAAAAAAAJd8/qVC7UqRK_xkFgIMTfB9a5s-AGmbtnjvzwCK8BGAs/s0/2019-04-01.jpg"/>
          <p:cNvPicPr>
            <a:picLocks noChangeAspect="1" noChangeArrowheads="1"/>
          </p:cNvPicPr>
          <p:nvPr/>
        </p:nvPicPr>
        <p:blipFill rotWithShape="1">
          <a:blip r:embed="rId3">
            <a:extLst>
              <a:ext uri="{28A0092B-C50C-407E-A947-70E740481C1C}">
                <a14:useLocalDpi xmlns:a14="http://schemas.microsoft.com/office/drawing/2010/main" val="0"/>
              </a:ext>
            </a:extLst>
          </a:blip>
          <a:srcRect r="21322" b="1932"/>
          <a:stretch/>
        </p:blipFill>
        <p:spPr bwMode="auto">
          <a:xfrm>
            <a:off x="7685519" y="2945160"/>
            <a:ext cx="3837059" cy="3157309"/>
          </a:xfrm>
          <a:prstGeom prst="rect">
            <a:avLst/>
          </a:prstGeom>
          <a:noFill/>
          <a:extLst>
            <a:ext uri="{909E8E84-426E-40DD-AFC4-6F175D3DCCD1}">
              <a14:hiddenFill xmlns:a14="http://schemas.microsoft.com/office/drawing/2010/main">
                <a:solidFill>
                  <a:srgbClr val="FFFFFF"/>
                </a:solidFill>
              </a14:hiddenFill>
            </a:ext>
          </a:extLst>
        </p:spPr>
      </p:pic>
      <p:sp>
        <p:nvSpPr>
          <p:cNvPr id="173" name="Google Shape;173;p19"/>
          <p:cNvSpPr txBox="1">
            <a:spLocks noGrp="1"/>
          </p:cNvSpPr>
          <p:nvPr>
            <p:ph type="body" idx="1"/>
          </p:nvPr>
        </p:nvSpPr>
        <p:spPr>
          <a:xfrm>
            <a:off x="498370" y="746400"/>
            <a:ext cx="11478600" cy="2476500"/>
          </a:xfrm>
          <a:prstGeom prst="rect">
            <a:avLst/>
          </a:prstGeom>
        </p:spPr>
        <p:txBody>
          <a:bodyPr spcFirstLastPara="1" wrap="square" lIns="91425" tIns="45700" rIns="91425" bIns="45700" anchor="t" anchorCtr="0">
            <a:noAutofit/>
          </a:bodyPr>
          <a:lstStyle/>
          <a:p>
            <a:pPr marL="647700" lvl="0" indent="-457200" algn="l" rtl="0">
              <a:spcBef>
                <a:spcPts val="1000"/>
              </a:spcBef>
              <a:spcAft>
                <a:spcPts val="0"/>
              </a:spcAft>
              <a:buClr>
                <a:schemeClr val="accent6">
                  <a:lumMod val="75000"/>
                </a:schemeClr>
              </a:buClr>
              <a:buSzPct val="100000"/>
              <a:buFont typeface="Webdings" panose="05030102010509060703" pitchFamily="18" charset="2"/>
              <a:buChar char="4"/>
            </a:pPr>
            <a:r>
              <a:rPr lang="en-US" sz="2400" b="1" dirty="0">
                <a:solidFill>
                  <a:schemeClr val="tx1">
                    <a:lumMod val="75000"/>
                    <a:lumOff val="25000"/>
                  </a:schemeClr>
                </a:solidFill>
              </a:rPr>
              <a:t>Understand the geographic patterns of focal species</a:t>
            </a:r>
          </a:p>
          <a:p>
            <a:pPr marL="647700" indent="-457200">
              <a:buClr>
                <a:schemeClr val="accent6">
                  <a:lumMod val="75000"/>
                </a:schemeClr>
              </a:buClr>
              <a:buSzPct val="100000"/>
              <a:buFont typeface="Webdings" panose="05030102010509060703" pitchFamily="18" charset="2"/>
              <a:buChar char="4"/>
            </a:pPr>
            <a:r>
              <a:rPr lang="en-US" sz="2400" b="1" dirty="0">
                <a:solidFill>
                  <a:schemeClr val="tx1">
                    <a:lumMod val="75000"/>
                    <a:lumOff val="25000"/>
                  </a:schemeClr>
                </a:solidFill>
              </a:rPr>
              <a:t>Enhance distribution models</a:t>
            </a:r>
          </a:p>
          <a:p>
            <a:pPr marL="647700" indent="-457200">
              <a:buClr>
                <a:schemeClr val="accent6">
                  <a:lumMod val="75000"/>
                </a:schemeClr>
              </a:buClr>
              <a:buSzPct val="100000"/>
              <a:buFont typeface="Webdings" panose="05030102010509060703" pitchFamily="18" charset="2"/>
              <a:buChar char="4"/>
            </a:pPr>
            <a:r>
              <a:rPr lang="en-US" sz="2400" b="1" dirty="0">
                <a:solidFill>
                  <a:schemeClr val="tx1">
                    <a:lumMod val="75000"/>
                    <a:lumOff val="25000"/>
                  </a:schemeClr>
                </a:solidFill>
              </a:rPr>
              <a:t>Use patterns of the past to forecast a habitat’s risk of invasion</a:t>
            </a:r>
            <a:endParaRPr sz="2400" b="1" dirty="0">
              <a:solidFill>
                <a:schemeClr val="tx1">
                  <a:lumMod val="75000"/>
                  <a:lumOff val="25000"/>
                </a:schemeClr>
              </a:solidFill>
            </a:endParaRPr>
          </a:p>
        </p:txBody>
      </p:sp>
      <p:pic>
        <p:nvPicPr>
          <p:cNvPr id="2" name="Picture 1">
            <a:extLst>
              <a:ext uri="{FF2B5EF4-FFF2-40B4-BE49-F238E27FC236}">
                <a16:creationId xmlns:a16="http://schemas.microsoft.com/office/drawing/2014/main" id="{B622DCC4-3775-E840-8D49-017F184602C5}"/>
              </a:ext>
            </a:extLst>
          </p:cNvPr>
          <p:cNvPicPr>
            <a:picLocks noChangeAspect="1"/>
          </p:cNvPicPr>
          <p:nvPr/>
        </p:nvPicPr>
        <p:blipFill rotWithShape="1">
          <a:blip r:embed="rId4"/>
          <a:srcRect t="45750" b="9287"/>
          <a:stretch/>
        </p:blipFill>
        <p:spPr>
          <a:xfrm>
            <a:off x="595719" y="2945160"/>
            <a:ext cx="3851910" cy="3157588"/>
          </a:xfrm>
          <a:prstGeom prst="rect">
            <a:avLst/>
          </a:prstGeom>
        </p:spPr>
      </p:pic>
      <p:sp>
        <p:nvSpPr>
          <p:cNvPr id="175" name="Google Shape;175;p19"/>
          <p:cNvSpPr txBox="1">
            <a:spLocks noGrp="1"/>
          </p:cNvSpPr>
          <p:nvPr>
            <p:ph type="title"/>
          </p:nvPr>
        </p:nvSpPr>
        <p:spPr>
          <a:xfrm>
            <a:off x="1289384" y="366103"/>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Community Concerns</a:t>
            </a:r>
            <a:endParaRPr dirty="0"/>
          </a:p>
        </p:txBody>
      </p:sp>
      <p:sp>
        <p:nvSpPr>
          <p:cNvPr id="176" name="Google Shape;176;p19"/>
          <p:cNvSpPr txBox="1">
            <a:spLocks noGrp="1"/>
          </p:cNvSpPr>
          <p:nvPr>
            <p:ph type="body" idx="1"/>
          </p:nvPr>
        </p:nvSpPr>
        <p:spPr>
          <a:xfrm>
            <a:off x="2670516" y="2363692"/>
            <a:ext cx="7633200" cy="64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b="1" i="1" dirty="0">
                <a:solidFill>
                  <a:srgbClr val="BE5500"/>
                </a:solidFill>
              </a:rPr>
              <a:t>Better decision making for land managers!</a:t>
            </a:r>
            <a:endParaRPr sz="2200" b="1" i="1" dirty="0">
              <a:solidFill>
                <a:srgbClr val="BE5500"/>
              </a:solidFill>
            </a:endParaRPr>
          </a:p>
        </p:txBody>
      </p:sp>
      <p:sp>
        <p:nvSpPr>
          <p:cNvPr id="178" name="Google Shape;178;p19"/>
          <p:cNvSpPr txBox="1"/>
          <p:nvPr/>
        </p:nvSpPr>
        <p:spPr>
          <a:xfrm>
            <a:off x="4555820" y="3339401"/>
            <a:ext cx="2788773" cy="70321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b="1" dirty="0" err="1">
                <a:solidFill>
                  <a:srgbClr val="2E8652"/>
                </a:solidFill>
                <a:latin typeface="Century Gothic"/>
                <a:ea typeface="Century Gothic"/>
                <a:cs typeface="Century Gothic"/>
                <a:sym typeface="Century Gothic"/>
              </a:rPr>
              <a:t>Medusahead</a:t>
            </a:r>
            <a:endParaRPr lang="en-US" b="1" dirty="0">
              <a:solidFill>
                <a:srgbClr val="2E8652"/>
              </a:solidFill>
              <a:latin typeface="Century Gothic"/>
              <a:ea typeface="Century Gothic"/>
              <a:cs typeface="Century Gothic"/>
              <a:sym typeface="Century Gothic"/>
            </a:endParaRPr>
          </a:p>
          <a:p>
            <a:pPr marL="0" lvl="0" indent="0" algn="ctr" rtl="0">
              <a:spcBef>
                <a:spcPts val="0"/>
              </a:spcBef>
              <a:spcAft>
                <a:spcPts val="0"/>
              </a:spcAft>
              <a:buNone/>
            </a:pPr>
            <a:r>
              <a:rPr lang="en-US" b="1" i="1" dirty="0" err="1">
                <a:solidFill>
                  <a:srgbClr val="2E8652"/>
                </a:solidFill>
                <a:latin typeface="Century Gothic"/>
                <a:ea typeface="Century Gothic"/>
                <a:cs typeface="Century Gothic"/>
                <a:sym typeface="Century Gothic"/>
              </a:rPr>
              <a:t>Taeniatherum</a:t>
            </a:r>
            <a:r>
              <a:rPr lang="en-US" b="1" i="1" dirty="0">
                <a:solidFill>
                  <a:srgbClr val="2E8652"/>
                </a:solidFill>
                <a:latin typeface="Century Gothic"/>
                <a:ea typeface="Century Gothic"/>
                <a:cs typeface="Century Gothic"/>
                <a:sym typeface="Century Gothic"/>
              </a:rPr>
              <a:t> caput-medusa</a:t>
            </a:r>
            <a:endParaRPr b="1" i="1" dirty="0">
              <a:solidFill>
                <a:srgbClr val="2E8652"/>
              </a:solidFill>
              <a:latin typeface="Century Gothic"/>
              <a:ea typeface="Century Gothic"/>
              <a:cs typeface="Century Gothic"/>
              <a:sym typeface="Century Gothic"/>
            </a:endParaRPr>
          </a:p>
        </p:txBody>
      </p:sp>
      <p:sp>
        <p:nvSpPr>
          <p:cNvPr id="180" name="Google Shape;180;p19"/>
          <p:cNvSpPr txBox="1"/>
          <p:nvPr/>
        </p:nvSpPr>
        <p:spPr>
          <a:xfrm>
            <a:off x="4857212" y="4999140"/>
            <a:ext cx="2690310" cy="727828"/>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b="1" dirty="0" err="1">
                <a:solidFill>
                  <a:srgbClr val="2E8652"/>
                </a:solidFill>
                <a:latin typeface="Century Gothic"/>
                <a:ea typeface="Century Gothic"/>
                <a:cs typeface="Century Gothic"/>
                <a:sym typeface="Century Gothic"/>
              </a:rPr>
              <a:t>Fountaingrass</a:t>
            </a:r>
            <a:endParaRPr lang="en-US" b="1" dirty="0">
              <a:solidFill>
                <a:srgbClr val="2E8652"/>
              </a:solidFill>
              <a:latin typeface="Century Gothic"/>
              <a:ea typeface="Century Gothic"/>
              <a:cs typeface="Century Gothic"/>
              <a:sym typeface="Century Gothic"/>
            </a:endParaRPr>
          </a:p>
          <a:p>
            <a:pPr marL="0" lvl="0" indent="0" algn="ctr" rtl="0">
              <a:spcBef>
                <a:spcPts val="0"/>
              </a:spcBef>
              <a:spcAft>
                <a:spcPts val="0"/>
              </a:spcAft>
              <a:buNone/>
            </a:pPr>
            <a:r>
              <a:rPr lang="en-US" b="1" i="1" dirty="0" err="1">
                <a:solidFill>
                  <a:srgbClr val="2E8652"/>
                </a:solidFill>
                <a:latin typeface="Century Gothic"/>
                <a:ea typeface="Century Gothic"/>
                <a:cs typeface="Century Gothic"/>
                <a:sym typeface="Century Gothic"/>
              </a:rPr>
              <a:t>Pennisetum</a:t>
            </a:r>
            <a:r>
              <a:rPr lang="en-US" b="1" i="1" dirty="0">
                <a:solidFill>
                  <a:srgbClr val="2E8652"/>
                </a:solidFill>
                <a:latin typeface="Century Gothic"/>
                <a:ea typeface="Century Gothic"/>
                <a:cs typeface="Century Gothic"/>
                <a:sym typeface="Century Gothic"/>
              </a:rPr>
              <a:t> </a:t>
            </a:r>
            <a:r>
              <a:rPr lang="en-US" b="1" i="1" dirty="0" err="1">
                <a:solidFill>
                  <a:srgbClr val="2E8652"/>
                </a:solidFill>
                <a:latin typeface="Century Gothic"/>
                <a:ea typeface="Century Gothic"/>
                <a:cs typeface="Century Gothic"/>
                <a:sym typeface="Century Gothic"/>
              </a:rPr>
              <a:t>Alopecuroides</a:t>
            </a:r>
            <a:endParaRPr b="1" i="1" dirty="0">
              <a:solidFill>
                <a:srgbClr val="2E8652"/>
              </a:solidFill>
              <a:latin typeface="Century Gothic"/>
              <a:ea typeface="Century Gothic"/>
              <a:cs typeface="Century Gothic"/>
              <a:sym typeface="Century Gothic"/>
            </a:endParaRPr>
          </a:p>
        </p:txBody>
      </p:sp>
      <p:sp>
        <p:nvSpPr>
          <p:cNvPr id="18" name="Rectangle 17"/>
          <p:cNvSpPr/>
          <p:nvPr/>
        </p:nvSpPr>
        <p:spPr>
          <a:xfrm>
            <a:off x="8171848" y="5794565"/>
            <a:ext cx="3312228" cy="274200"/>
          </a:xfrm>
          <a:prstGeom prst="rect">
            <a:avLst/>
          </a:prstGeom>
          <a:solidFill>
            <a:srgbClr val="D5D5D5">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81" name="Google Shape;181;p19"/>
          <p:cNvSpPr txBox="1"/>
          <p:nvPr/>
        </p:nvSpPr>
        <p:spPr>
          <a:xfrm>
            <a:off x="8133345" y="5813815"/>
            <a:ext cx="3398116" cy="274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i="0" u="none" strike="noStrike" cap="none" dirty="0">
                <a:solidFill>
                  <a:srgbClr val="FFFFFF"/>
                </a:solidFill>
                <a:latin typeface="Century Gothic"/>
                <a:ea typeface="Century Gothic"/>
                <a:cs typeface="Century Gothic"/>
                <a:sym typeface="Century Gothic"/>
              </a:rPr>
              <a:t>Image </a:t>
            </a:r>
            <a:r>
              <a:rPr lang="en-US" i="0" u="none" strike="noStrike" cap="none" dirty="0" smtClean="0">
                <a:solidFill>
                  <a:srgbClr val="FFFFFF"/>
                </a:solidFill>
                <a:latin typeface="Century Gothic"/>
                <a:ea typeface="Century Gothic"/>
                <a:cs typeface="Century Gothic"/>
                <a:sym typeface="Century Gothic"/>
              </a:rPr>
              <a:t>Credit: Public Domain Pictures</a:t>
            </a:r>
            <a:endParaRPr i="0" u="none" strike="noStrike" cap="none" dirty="0">
              <a:solidFill>
                <a:srgbClr val="FFFFFF"/>
              </a:solidFill>
              <a:latin typeface="Century Gothic"/>
              <a:ea typeface="Century Gothic"/>
              <a:cs typeface="Century Gothic"/>
              <a:sym typeface="Century Gothic"/>
            </a:endParaRPr>
          </a:p>
        </p:txBody>
      </p:sp>
      <p:sp>
        <p:nvSpPr>
          <p:cNvPr id="182" name="Google Shape;182;p19"/>
          <p:cNvSpPr txBox="1"/>
          <p:nvPr/>
        </p:nvSpPr>
        <p:spPr>
          <a:xfrm>
            <a:off x="595719" y="5828548"/>
            <a:ext cx="3918235" cy="274200"/>
          </a:xfrm>
          <a:prstGeom prst="rect">
            <a:avLst/>
          </a:prstGeom>
          <a:noFill/>
          <a:ln>
            <a:noFill/>
          </a:ln>
        </p:spPr>
        <p:txBody>
          <a:bodyPr spcFirstLastPara="1" wrap="square" lIns="91425" tIns="45700" rIns="91425" bIns="45700" anchor="ctr" anchorCtr="0">
            <a:noAutofit/>
          </a:bodyPr>
          <a:lstStyle/>
          <a:p>
            <a:pPr lvl="0" algn="r">
              <a:lnSpc>
                <a:spcPct val="90000"/>
              </a:lnSpc>
              <a:buClr>
                <a:srgbClr val="3F3F3F"/>
              </a:buClr>
              <a:buSzPts val="1400"/>
            </a:pPr>
            <a:r>
              <a:rPr lang="en-US" i="0" u="none" strike="noStrike" cap="none" dirty="0">
                <a:solidFill>
                  <a:srgbClr val="FFFFFF"/>
                </a:solidFill>
                <a:latin typeface="Century Gothic"/>
                <a:ea typeface="Century Gothic"/>
                <a:cs typeface="Century Gothic"/>
                <a:sym typeface="Century Gothic"/>
              </a:rPr>
              <a:t>Image Credit: </a:t>
            </a:r>
            <a:r>
              <a:rPr lang="en-US" dirty="0">
                <a:solidFill>
                  <a:srgbClr val="FFFFFF"/>
                </a:solidFill>
                <a:latin typeface="Century Gothic"/>
                <a:ea typeface="Century Gothic"/>
                <a:cs typeface="Century Gothic"/>
                <a:sym typeface="Century Gothic"/>
              </a:rPr>
              <a:t>Julie </a:t>
            </a:r>
            <a:r>
              <a:rPr lang="en-US" dirty="0" err="1">
                <a:solidFill>
                  <a:srgbClr val="FFFFFF"/>
                </a:solidFill>
                <a:latin typeface="Century Gothic"/>
                <a:ea typeface="Century Gothic"/>
                <a:cs typeface="Century Gothic"/>
                <a:sym typeface="Century Gothic"/>
              </a:rPr>
              <a:t>Kierstead</a:t>
            </a:r>
            <a:r>
              <a:rPr lang="en-US" dirty="0">
                <a:solidFill>
                  <a:srgbClr val="FFFFFF"/>
                </a:solidFill>
                <a:latin typeface="Century Gothic"/>
                <a:ea typeface="Century Gothic"/>
                <a:cs typeface="Century Gothic"/>
                <a:sym typeface="Century Gothic"/>
              </a:rPr>
              <a:t> Nelson</a:t>
            </a:r>
            <a:endParaRPr i="0" u="none" strike="noStrike" cap="none" dirty="0">
              <a:solidFill>
                <a:srgbClr val="FFFFFF"/>
              </a:solidFill>
              <a:latin typeface="Century Gothic"/>
              <a:ea typeface="Century Gothic"/>
              <a:cs typeface="Century Gothic"/>
              <a:sym typeface="Century Gothic"/>
            </a:endParaRPr>
          </a:p>
        </p:txBody>
      </p:sp>
      <p:sp>
        <p:nvSpPr>
          <p:cNvPr id="6" name="Right Arrow 5"/>
          <p:cNvSpPr/>
          <p:nvPr/>
        </p:nvSpPr>
        <p:spPr>
          <a:xfrm rot="8562800">
            <a:off x="4619105" y="4135881"/>
            <a:ext cx="743585" cy="325854"/>
          </a:xfrm>
          <a:prstGeom prst="rightArrow">
            <a:avLst>
              <a:gd name="adj1" fmla="val 20861"/>
              <a:gd name="adj2" fmla="val 58078"/>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8652"/>
              </a:solidFill>
            </a:endParaRPr>
          </a:p>
        </p:txBody>
      </p:sp>
      <p:sp>
        <p:nvSpPr>
          <p:cNvPr id="17" name="Right Arrow 16"/>
          <p:cNvSpPr>
            <a:spLocks noChangeAspect="1"/>
          </p:cNvSpPr>
          <p:nvPr/>
        </p:nvSpPr>
        <p:spPr>
          <a:xfrm rot="8324781" flipH="1" flipV="1">
            <a:off x="6837341" y="4773381"/>
            <a:ext cx="730567" cy="310588"/>
          </a:xfrm>
          <a:prstGeom prst="rightArrow">
            <a:avLst>
              <a:gd name="adj1" fmla="val 20861"/>
              <a:gd name="adj2" fmla="val 58078"/>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8652"/>
              </a:solidFill>
            </a:endParaRPr>
          </a:p>
        </p:txBody>
      </p:sp>
      <p:sp>
        <p:nvSpPr>
          <p:cNvPr id="174" name="Google Shape;174;p19"/>
          <p:cNvSpPr/>
          <p:nvPr/>
        </p:nvSpPr>
        <p:spPr>
          <a:xfrm>
            <a:off x="757287" y="1888609"/>
            <a:ext cx="9724446" cy="649231"/>
          </a:xfrm>
          <a:custGeom>
            <a:avLst/>
            <a:gdLst/>
            <a:ahLst/>
            <a:cxnLst/>
            <a:rect l="l" t="t" r="r" b="b"/>
            <a:pathLst>
              <a:path w="286908" h="26126" extrusionOk="0">
                <a:moveTo>
                  <a:pt x="0" y="0"/>
                </a:moveTo>
                <a:lnTo>
                  <a:pt x="0" y="14726"/>
                </a:lnTo>
                <a:lnTo>
                  <a:pt x="156279" y="26126"/>
                </a:lnTo>
                <a:lnTo>
                  <a:pt x="286433" y="17576"/>
                </a:lnTo>
                <a:lnTo>
                  <a:pt x="286908" y="2850"/>
                </a:lnTo>
              </a:path>
            </a:pathLst>
          </a:custGeom>
          <a:noFill/>
          <a:ln w="19050" cap="flat" cmpd="sng">
            <a:solidFill>
              <a:srgbClr val="EF6C00"/>
            </a:solidFill>
            <a:prstDash val="dot"/>
            <a:round/>
            <a:headEnd type="none" w="med" len="med"/>
            <a:tailEnd type="none" w="med" len="med"/>
          </a:ln>
        </p:spPr>
      </p:sp>
      <p:sp>
        <p:nvSpPr>
          <p:cNvPr id="15" name="Rectangle 14"/>
          <p:cNvSpPr/>
          <p:nvPr/>
        </p:nvSpPr>
        <p:spPr>
          <a:xfrm>
            <a:off x="1257300" y="5828548"/>
            <a:ext cx="3172323" cy="274200"/>
          </a:xfrm>
          <a:prstGeom prst="rect">
            <a:avLst/>
          </a:prstGeom>
          <a:solidFill>
            <a:srgbClr val="D5D5D5">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additive="base">
                                        <p:cTn id="7" dur="1000"/>
                                        <p:tgtEl>
                                          <p:spTgt spid="17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 calcmode="lin" valueType="num">
                                      <p:cBhvr additive="base">
                                        <p:cTn id="10" dur="1000"/>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0"/>
          <p:cNvSpPr/>
          <p:nvPr/>
        </p:nvSpPr>
        <p:spPr>
          <a:xfrm>
            <a:off x="595719" y="970722"/>
            <a:ext cx="6546780" cy="2039178"/>
          </a:xfrm>
          <a:prstGeom prst="rightArrow">
            <a:avLst>
              <a:gd name="adj1" fmla="val 50000"/>
              <a:gd name="adj2" fmla="val 42951"/>
            </a:avLst>
          </a:prstGeom>
          <a:solidFill>
            <a:srgbClr val="F9CB9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 name="Google Shape;189;p20"/>
          <p:cNvSpPr txBox="1">
            <a:spLocks noGrp="1"/>
          </p:cNvSpPr>
          <p:nvPr>
            <p:ph type="title"/>
          </p:nvPr>
        </p:nvSpPr>
        <p:spPr>
          <a:xfrm>
            <a:off x="1289384" y="366103"/>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Species of Concern</a:t>
            </a:r>
            <a:endParaRPr/>
          </a:p>
        </p:txBody>
      </p:sp>
      <p:sp>
        <p:nvSpPr>
          <p:cNvPr id="190" name="Google Shape;190;p20"/>
          <p:cNvSpPr/>
          <p:nvPr/>
        </p:nvSpPr>
        <p:spPr>
          <a:xfrm>
            <a:off x="7384633" y="1375380"/>
            <a:ext cx="4040400" cy="1124700"/>
          </a:xfrm>
          <a:prstGeom prst="roundRect">
            <a:avLst>
              <a:gd name="adj" fmla="val 7856"/>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 name="Google Shape;191;p20"/>
          <p:cNvSpPr txBox="1">
            <a:spLocks noGrp="1"/>
          </p:cNvSpPr>
          <p:nvPr>
            <p:ph type="body" idx="1"/>
          </p:nvPr>
        </p:nvSpPr>
        <p:spPr>
          <a:xfrm>
            <a:off x="358897" y="1478352"/>
            <a:ext cx="7121400" cy="855750"/>
          </a:xfrm>
          <a:prstGeom prst="rect">
            <a:avLst/>
          </a:prstGeom>
          <a:ln>
            <a:noFill/>
          </a:ln>
        </p:spPr>
        <p:txBody>
          <a:bodyPr spcFirstLastPara="1" wrap="square" lIns="91425" tIns="45700" rIns="91425" bIns="45700" anchor="t" anchorCtr="0">
            <a:noAutofit/>
          </a:bodyPr>
          <a:lstStyle/>
          <a:p>
            <a:pPr marL="647700" indent="-457200">
              <a:buClr>
                <a:schemeClr val="accent6">
                  <a:lumMod val="75000"/>
                </a:schemeClr>
              </a:buClr>
              <a:buSzPct val="100000"/>
              <a:buFont typeface="Webdings" panose="05030102010509060703" pitchFamily="18" charset="2"/>
              <a:buChar char="4"/>
            </a:pPr>
            <a:r>
              <a:rPr lang="en-US" sz="2000" b="1" dirty="0">
                <a:solidFill>
                  <a:schemeClr val="tx1">
                    <a:lumMod val="75000"/>
                    <a:lumOff val="25000"/>
                  </a:schemeClr>
                </a:solidFill>
              </a:rPr>
              <a:t> </a:t>
            </a:r>
            <a:r>
              <a:rPr lang="en-US" sz="2000" b="1" dirty="0" err="1">
                <a:solidFill>
                  <a:schemeClr val="tx1">
                    <a:lumMod val="75000"/>
                    <a:lumOff val="25000"/>
                  </a:schemeClr>
                </a:solidFill>
              </a:rPr>
              <a:t>Medusahead</a:t>
            </a:r>
            <a:r>
              <a:rPr lang="en-US" sz="2000" b="1" dirty="0">
                <a:solidFill>
                  <a:schemeClr val="tx1">
                    <a:lumMod val="75000"/>
                    <a:lumOff val="25000"/>
                  </a:schemeClr>
                </a:solidFill>
              </a:rPr>
              <a:t> </a:t>
            </a:r>
            <a:r>
              <a:rPr lang="en-US" sz="2000" dirty="0">
                <a:solidFill>
                  <a:schemeClr val="tx1">
                    <a:lumMod val="75000"/>
                    <a:lumOff val="25000"/>
                  </a:schemeClr>
                </a:solidFill>
              </a:rPr>
              <a:t>(</a:t>
            </a:r>
            <a:r>
              <a:rPr lang="en-US" sz="2000" i="1" dirty="0" err="1">
                <a:solidFill>
                  <a:schemeClr val="tx1">
                    <a:lumMod val="75000"/>
                    <a:lumOff val="25000"/>
                  </a:schemeClr>
                </a:solidFill>
              </a:rPr>
              <a:t>Taeniatherum</a:t>
            </a:r>
            <a:r>
              <a:rPr lang="en-US" sz="2000" i="1" dirty="0">
                <a:solidFill>
                  <a:schemeClr val="tx1">
                    <a:lumMod val="75000"/>
                    <a:lumOff val="25000"/>
                  </a:schemeClr>
                </a:solidFill>
              </a:rPr>
              <a:t> caput-medusae</a:t>
            </a:r>
            <a:r>
              <a:rPr lang="en-US" sz="2000" dirty="0">
                <a:solidFill>
                  <a:schemeClr val="tx1">
                    <a:lumMod val="75000"/>
                    <a:lumOff val="25000"/>
                  </a:schemeClr>
                </a:solidFill>
              </a:rPr>
              <a:t>)</a:t>
            </a:r>
          </a:p>
          <a:p>
            <a:pPr marL="647700" indent="-457200">
              <a:buClr>
                <a:schemeClr val="accent6">
                  <a:lumMod val="75000"/>
                </a:schemeClr>
              </a:buClr>
              <a:buSzPct val="100000"/>
              <a:buFont typeface="Webdings" panose="05030102010509060703" pitchFamily="18" charset="2"/>
              <a:buChar char="4"/>
            </a:pPr>
            <a:r>
              <a:rPr lang="en-US" sz="2000" b="1" dirty="0" err="1">
                <a:solidFill>
                  <a:schemeClr val="tx1">
                    <a:lumMod val="75000"/>
                    <a:lumOff val="25000"/>
                  </a:schemeClr>
                </a:solidFill>
              </a:rPr>
              <a:t>Fountaingrass</a:t>
            </a:r>
            <a:r>
              <a:rPr lang="en-US" sz="2000" b="1" dirty="0">
                <a:solidFill>
                  <a:schemeClr val="tx1">
                    <a:lumMod val="75000"/>
                    <a:lumOff val="25000"/>
                  </a:schemeClr>
                </a:solidFill>
              </a:rPr>
              <a:t> </a:t>
            </a:r>
            <a:r>
              <a:rPr lang="en-US" sz="2000" dirty="0">
                <a:solidFill>
                  <a:schemeClr val="tx1">
                    <a:lumMod val="75000"/>
                    <a:lumOff val="25000"/>
                  </a:schemeClr>
                </a:solidFill>
              </a:rPr>
              <a:t>(</a:t>
            </a:r>
            <a:r>
              <a:rPr lang="en-US" sz="2000" i="1" dirty="0" err="1">
                <a:solidFill>
                  <a:schemeClr val="tx1">
                    <a:lumMod val="75000"/>
                    <a:lumOff val="25000"/>
                  </a:schemeClr>
                </a:solidFill>
              </a:rPr>
              <a:t>Pennisetum</a:t>
            </a:r>
            <a:r>
              <a:rPr lang="en-US" sz="2000" i="1" dirty="0">
                <a:solidFill>
                  <a:schemeClr val="tx1">
                    <a:lumMod val="75000"/>
                    <a:lumOff val="25000"/>
                  </a:schemeClr>
                </a:solidFill>
              </a:rPr>
              <a:t> </a:t>
            </a:r>
            <a:r>
              <a:rPr lang="en-US" sz="2000" i="1" dirty="0" err="1">
                <a:solidFill>
                  <a:schemeClr val="tx1">
                    <a:lumMod val="75000"/>
                    <a:lumOff val="25000"/>
                  </a:schemeClr>
                </a:solidFill>
              </a:rPr>
              <a:t>Alopecuroides</a:t>
            </a:r>
            <a:r>
              <a:rPr lang="en-US" sz="2000" dirty="0">
                <a:solidFill>
                  <a:schemeClr val="tx1">
                    <a:lumMod val="75000"/>
                    <a:lumOff val="25000"/>
                  </a:schemeClr>
                </a:solidFill>
              </a:rPr>
              <a:t>)</a:t>
            </a:r>
          </a:p>
        </p:txBody>
      </p:sp>
      <p:sp>
        <p:nvSpPr>
          <p:cNvPr id="192" name="Google Shape;192;p20"/>
          <p:cNvSpPr txBox="1">
            <a:spLocks noGrp="1"/>
          </p:cNvSpPr>
          <p:nvPr>
            <p:ph type="body" idx="1"/>
          </p:nvPr>
        </p:nvSpPr>
        <p:spPr>
          <a:xfrm>
            <a:off x="7480297" y="1375380"/>
            <a:ext cx="4040400" cy="943200"/>
          </a:xfrm>
          <a:prstGeom prst="rect">
            <a:avLst/>
          </a:prstGeom>
          <a:ln>
            <a:noFill/>
          </a:ln>
        </p:spPr>
        <p:txBody>
          <a:bodyPr spcFirstLastPara="1" wrap="square" lIns="91425" tIns="45700" rIns="91425" bIns="45700" anchor="t" anchorCtr="0">
            <a:noAutofit/>
          </a:bodyPr>
          <a:lstStyle/>
          <a:p>
            <a:pPr marL="0" lvl="0" indent="0" algn="ctr" rtl="0">
              <a:spcBef>
                <a:spcPts val="1000"/>
              </a:spcBef>
              <a:spcAft>
                <a:spcPts val="0"/>
              </a:spcAft>
              <a:buNone/>
            </a:pPr>
            <a:r>
              <a:rPr lang="en-US" sz="2100" b="1" i="1" dirty="0">
                <a:solidFill>
                  <a:schemeClr val="tx1">
                    <a:lumMod val="75000"/>
                    <a:lumOff val="25000"/>
                  </a:schemeClr>
                </a:solidFill>
              </a:rPr>
              <a:t>Generalists &amp; </a:t>
            </a:r>
            <a:endParaRPr sz="2100" b="1" i="1" dirty="0">
              <a:solidFill>
                <a:schemeClr val="tx1">
                  <a:lumMod val="75000"/>
                  <a:lumOff val="25000"/>
                </a:schemeClr>
              </a:solidFill>
            </a:endParaRPr>
          </a:p>
          <a:p>
            <a:pPr marL="0" lvl="0" indent="0" algn="ctr" rtl="0">
              <a:spcBef>
                <a:spcPts val="1000"/>
              </a:spcBef>
              <a:spcAft>
                <a:spcPts val="0"/>
              </a:spcAft>
              <a:buNone/>
            </a:pPr>
            <a:r>
              <a:rPr lang="en-US" sz="2100" b="1" i="1" dirty="0">
                <a:solidFill>
                  <a:schemeClr val="tx1">
                    <a:lumMod val="75000"/>
                    <a:lumOff val="25000"/>
                  </a:schemeClr>
                </a:solidFill>
              </a:rPr>
              <a:t>Early Successional Species</a:t>
            </a:r>
            <a:endParaRPr sz="2100" b="1" i="1" dirty="0">
              <a:solidFill>
                <a:schemeClr val="tx1">
                  <a:lumMod val="75000"/>
                  <a:lumOff val="25000"/>
                </a:schemeClr>
              </a:solidFill>
            </a:endParaRPr>
          </a:p>
        </p:txBody>
      </p:sp>
      <p:sp>
        <p:nvSpPr>
          <p:cNvPr id="21" name="Google Shape;178;p19"/>
          <p:cNvSpPr txBox="1"/>
          <p:nvPr/>
        </p:nvSpPr>
        <p:spPr>
          <a:xfrm>
            <a:off x="4555820" y="3339401"/>
            <a:ext cx="2788773" cy="70321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dirty="0" err="1">
                <a:solidFill>
                  <a:srgbClr val="2E8652"/>
                </a:solidFill>
                <a:latin typeface="Century Gothic"/>
                <a:ea typeface="Century Gothic"/>
                <a:cs typeface="Century Gothic"/>
                <a:sym typeface="Century Gothic"/>
              </a:rPr>
              <a:t>Medusahead</a:t>
            </a:r>
            <a:endParaRPr lang="en-US" dirty="0">
              <a:solidFill>
                <a:srgbClr val="2E8652"/>
              </a:solidFill>
              <a:latin typeface="Century Gothic"/>
              <a:ea typeface="Century Gothic"/>
              <a:cs typeface="Century Gothic"/>
              <a:sym typeface="Century Gothic"/>
            </a:endParaRPr>
          </a:p>
          <a:p>
            <a:pPr marL="0" lvl="0" indent="0" algn="ctr" rtl="0">
              <a:spcBef>
                <a:spcPts val="0"/>
              </a:spcBef>
              <a:spcAft>
                <a:spcPts val="0"/>
              </a:spcAft>
              <a:buNone/>
            </a:pPr>
            <a:r>
              <a:rPr lang="en-US" i="1" dirty="0" err="1">
                <a:solidFill>
                  <a:srgbClr val="2E8652"/>
                </a:solidFill>
                <a:latin typeface="Century Gothic"/>
                <a:ea typeface="Century Gothic"/>
                <a:cs typeface="Century Gothic"/>
                <a:sym typeface="Century Gothic"/>
              </a:rPr>
              <a:t>Taeniatherum</a:t>
            </a:r>
            <a:r>
              <a:rPr lang="en-US" i="1" dirty="0">
                <a:solidFill>
                  <a:srgbClr val="2E8652"/>
                </a:solidFill>
                <a:latin typeface="Century Gothic"/>
                <a:ea typeface="Century Gothic"/>
                <a:cs typeface="Century Gothic"/>
                <a:sym typeface="Century Gothic"/>
              </a:rPr>
              <a:t> caput-medusa</a:t>
            </a:r>
            <a:endParaRPr i="1" dirty="0">
              <a:solidFill>
                <a:srgbClr val="2E8652"/>
              </a:solidFill>
              <a:latin typeface="Century Gothic"/>
              <a:ea typeface="Century Gothic"/>
              <a:cs typeface="Century Gothic"/>
              <a:sym typeface="Century Gothic"/>
            </a:endParaRPr>
          </a:p>
        </p:txBody>
      </p:sp>
      <p:sp>
        <p:nvSpPr>
          <p:cNvPr id="22" name="Google Shape;180;p19"/>
          <p:cNvSpPr txBox="1"/>
          <p:nvPr/>
        </p:nvSpPr>
        <p:spPr>
          <a:xfrm>
            <a:off x="4857212" y="4999140"/>
            <a:ext cx="2690310" cy="727828"/>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dirty="0" err="1">
                <a:solidFill>
                  <a:srgbClr val="2E8652"/>
                </a:solidFill>
                <a:latin typeface="Century Gothic"/>
                <a:ea typeface="Century Gothic"/>
                <a:cs typeface="Century Gothic"/>
                <a:sym typeface="Century Gothic"/>
              </a:rPr>
              <a:t>Fountaingrass</a:t>
            </a:r>
            <a:endParaRPr lang="en-US" dirty="0">
              <a:solidFill>
                <a:srgbClr val="2E8652"/>
              </a:solidFill>
              <a:latin typeface="Century Gothic"/>
              <a:ea typeface="Century Gothic"/>
              <a:cs typeface="Century Gothic"/>
              <a:sym typeface="Century Gothic"/>
            </a:endParaRPr>
          </a:p>
          <a:p>
            <a:pPr marL="0" lvl="0" indent="0" algn="ctr" rtl="0">
              <a:spcBef>
                <a:spcPts val="0"/>
              </a:spcBef>
              <a:spcAft>
                <a:spcPts val="0"/>
              </a:spcAft>
              <a:buNone/>
            </a:pPr>
            <a:r>
              <a:rPr lang="en-US" i="1" dirty="0" err="1">
                <a:solidFill>
                  <a:srgbClr val="2E8652"/>
                </a:solidFill>
                <a:latin typeface="Century Gothic"/>
                <a:ea typeface="Century Gothic"/>
                <a:cs typeface="Century Gothic"/>
                <a:sym typeface="Century Gothic"/>
              </a:rPr>
              <a:t>Pennisetum</a:t>
            </a:r>
            <a:r>
              <a:rPr lang="en-US" i="1" dirty="0">
                <a:solidFill>
                  <a:srgbClr val="2E8652"/>
                </a:solidFill>
                <a:latin typeface="Century Gothic"/>
                <a:ea typeface="Century Gothic"/>
                <a:cs typeface="Century Gothic"/>
                <a:sym typeface="Century Gothic"/>
              </a:rPr>
              <a:t> </a:t>
            </a:r>
            <a:r>
              <a:rPr lang="en-US" i="1" dirty="0" err="1">
                <a:solidFill>
                  <a:srgbClr val="2E8652"/>
                </a:solidFill>
                <a:latin typeface="Century Gothic"/>
                <a:ea typeface="Century Gothic"/>
                <a:cs typeface="Century Gothic"/>
                <a:sym typeface="Century Gothic"/>
              </a:rPr>
              <a:t>Alopecuroides</a:t>
            </a:r>
            <a:endParaRPr i="1" dirty="0">
              <a:solidFill>
                <a:srgbClr val="2E8652"/>
              </a:solidFill>
              <a:latin typeface="Century Gothic"/>
              <a:ea typeface="Century Gothic"/>
              <a:cs typeface="Century Gothic"/>
              <a:sym typeface="Century Gothic"/>
            </a:endParaRPr>
          </a:p>
        </p:txBody>
      </p:sp>
      <p:sp>
        <p:nvSpPr>
          <p:cNvPr id="23" name="Right Arrow 22"/>
          <p:cNvSpPr/>
          <p:nvPr/>
        </p:nvSpPr>
        <p:spPr>
          <a:xfrm rot="8562800">
            <a:off x="4619105" y="4135881"/>
            <a:ext cx="743585" cy="325854"/>
          </a:xfrm>
          <a:prstGeom prst="rightArrow">
            <a:avLst>
              <a:gd name="adj1" fmla="val 20861"/>
              <a:gd name="adj2" fmla="val 58078"/>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8652"/>
              </a:solidFill>
            </a:endParaRPr>
          </a:p>
        </p:txBody>
      </p:sp>
      <p:sp>
        <p:nvSpPr>
          <p:cNvPr id="24" name="Right Arrow 23"/>
          <p:cNvSpPr>
            <a:spLocks noChangeAspect="1"/>
          </p:cNvSpPr>
          <p:nvPr/>
        </p:nvSpPr>
        <p:spPr>
          <a:xfrm rot="8324781" flipH="1" flipV="1">
            <a:off x="6837341" y="4773381"/>
            <a:ext cx="730567" cy="310588"/>
          </a:xfrm>
          <a:prstGeom prst="rightArrow">
            <a:avLst>
              <a:gd name="adj1" fmla="val 20861"/>
              <a:gd name="adj2" fmla="val 58078"/>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8652"/>
              </a:solidFill>
            </a:endParaRPr>
          </a:p>
        </p:txBody>
      </p:sp>
      <p:pic>
        <p:nvPicPr>
          <p:cNvPr id="15" name="Picture 14">
            <a:extLst>
              <a:ext uri="{FF2B5EF4-FFF2-40B4-BE49-F238E27FC236}">
                <a16:creationId xmlns:a16="http://schemas.microsoft.com/office/drawing/2014/main" id="{A735F902-29C5-6246-B27F-C92A1A1CF36A}"/>
              </a:ext>
            </a:extLst>
          </p:cNvPr>
          <p:cNvPicPr>
            <a:picLocks noChangeAspect="1"/>
          </p:cNvPicPr>
          <p:nvPr/>
        </p:nvPicPr>
        <p:blipFill rotWithShape="1">
          <a:blip r:embed="rId3"/>
          <a:srcRect t="45750" b="9287"/>
          <a:stretch/>
        </p:blipFill>
        <p:spPr>
          <a:xfrm>
            <a:off x="595719" y="2945160"/>
            <a:ext cx="3851910" cy="3157588"/>
          </a:xfrm>
          <a:prstGeom prst="rect">
            <a:avLst/>
          </a:prstGeom>
        </p:spPr>
      </p:pic>
      <p:sp>
        <p:nvSpPr>
          <p:cNvPr id="20" name="Google Shape;182;p19">
            <a:extLst>
              <a:ext uri="{FF2B5EF4-FFF2-40B4-BE49-F238E27FC236}">
                <a16:creationId xmlns:a16="http://schemas.microsoft.com/office/drawing/2014/main" id="{2599DBFA-7A6F-434A-9319-EBE9654C7BA1}"/>
              </a:ext>
            </a:extLst>
          </p:cNvPr>
          <p:cNvSpPr txBox="1"/>
          <p:nvPr/>
        </p:nvSpPr>
        <p:spPr>
          <a:xfrm>
            <a:off x="595719" y="5828548"/>
            <a:ext cx="3918235" cy="274200"/>
          </a:xfrm>
          <a:prstGeom prst="rect">
            <a:avLst/>
          </a:prstGeom>
          <a:noFill/>
          <a:ln>
            <a:noFill/>
          </a:ln>
        </p:spPr>
        <p:txBody>
          <a:bodyPr spcFirstLastPara="1" wrap="square" lIns="91425" tIns="45700" rIns="91425" bIns="45700" anchor="ctr" anchorCtr="0">
            <a:noAutofit/>
          </a:bodyPr>
          <a:lstStyle/>
          <a:p>
            <a:pPr lvl="0" algn="r">
              <a:lnSpc>
                <a:spcPct val="90000"/>
              </a:lnSpc>
              <a:buClr>
                <a:srgbClr val="3F3F3F"/>
              </a:buClr>
              <a:buSzPts val="1400"/>
            </a:pPr>
            <a:r>
              <a:rPr lang="en-US" i="0" u="none" strike="noStrike" cap="none" dirty="0">
                <a:solidFill>
                  <a:srgbClr val="FFFFFF"/>
                </a:solidFill>
                <a:latin typeface="Century Gothic"/>
                <a:ea typeface="Century Gothic"/>
                <a:cs typeface="Century Gothic"/>
                <a:sym typeface="Century Gothic"/>
              </a:rPr>
              <a:t>Image Credit: </a:t>
            </a:r>
            <a:r>
              <a:rPr lang="en-US" dirty="0">
                <a:solidFill>
                  <a:srgbClr val="FFFFFF"/>
                </a:solidFill>
                <a:latin typeface="Century Gothic"/>
                <a:ea typeface="Century Gothic"/>
                <a:cs typeface="Century Gothic"/>
                <a:sym typeface="Century Gothic"/>
              </a:rPr>
              <a:t>Julie </a:t>
            </a:r>
            <a:r>
              <a:rPr lang="en-US" dirty="0" err="1">
                <a:solidFill>
                  <a:srgbClr val="FFFFFF"/>
                </a:solidFill>
                <a:latin typeface="Century Gothic"/>
                <a:ea typeface="Century Gothic"/>
                <a:cs typeface="Century Gothic"/>
                <a:sym typeface="Century Gothic"/>
              </a:rPr>
              <a:t>Kierstead</a:t>
            </a:r>
            <a:r>
              <a:rPr lang="en-US" dirty="0">
                <a:solidFill>
                  <a:srgbClr val="FFFFFF"/>
                </a:solidFill>
                <a:latin typeface="Century Gothic"/>
                <a:ea typeface="Century Gothic"/>
                <a:cs typeface="Century Gothic"/>
                <a:sym typeface="Century Gothic"/>
              </a:rPr>
              <a:t> Nelson</a:t>
            </a:r>
            <a:endParaRPr i="0" u="none" strike="noStrike" cap="none" dirty="0">
              <a:solidFill>
                <a:srgbClr val="FFFFFF"/>
              </a:solidFill>
              <a:latin typeface="Century Gothic"/>
              <a:ea typeface="Century Gothic"/>
              <a:cs typeface="Century Gothic"/>
              <a:sym typeface="Century Gothic"/>
            </a:endParaRPr>
          </a:p>
        </p:txBody>
      </p:sp>
      <p:sp>
        <p:nvSpPr>
          <p:cNvPr id="17" name="Rectangle 16"/>
          <p:cNvSpPr/>
          <p:nvPr/>
        </p:nvSpPr>
        <p:spPr>
          <a:xfrm>
            <a:off x="1289384" y="5828548"/>
            <a:ext cx="3172323" cy="274200"/>
          </a:xfrm>
          <a:prstGeom prst="rect">
            <a:avLst/>
          </a:prstGeom>
          <a:solidFill>
            <a:srgbClr val="D5D5D5">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26" name="Picture 2" descr="https://lh3.googleusercontent.com/-GY_YD0YNEgk/XKIp55nXTeI/AAAAAAAAJd8/qVC7UqRK_xkFgIMTfB9a5s-AGmbtnjvzwCK8BGAs/s0/2019-04-01.jpg"/>
          <p:cNvPicPr>
            <a:picLocks noChangeAspect="1" noChangeArrowheads="1"/>
          </p:cNvPicPr>
          <p:nvPr/>
        </p:nvPicPr>
        <p:blipFill rotWithShape="1">
          <a:blip r:embed="rId4">
            <a:extLst>
              <a:ext uri="{28A0092B-C50C-407E-A947-70E740481C1C}">
                <a14:useLocalDpi xmlns:a14="http://schemas.microsoft.com/office/drawing/2010/main" val="0"/>
              </a:ext>
            </a:extLst>
          </a:blip>
          <a:srcRect r="21322" b="1932"/>
          <a:stretch/>
        </p:blipFill>
        <p:spPr bwMode="auto">
          <a:xfrm>
            <a:off x="7685519" y="2945160"/>
            <a:ext cx="3837059" cy="315730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152597" y="5808134"/>
            <a:ext cx="3329599" cy="274200"/>
          </a:xfrm>
          <a:prstGeom prst="rect">
            <a:avLst/>
          </a:prstGeom>
          <a:solidFill>
            <a:srgbClr val="D5D5D5">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Google Shape;181;p19"/>
          <p:cNvSpPr txBox="1"/>
          <p:nvPr/>
        </p:nvSpPr>
        <p:spPr>
          <a:xfrm>
            <a:off x="8059943" y="5808134"/>
            <a:ext cx="3481885" cy="274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i="0" u="none" strike="noStrike" cap="none" dirty="0">
                <a:solidFill>
                  <a:srgbClr val="FFFFFF"/>
                </a:solidFill>
                <a:latin typeface="Century Gothic"/>
                <a:ea typeface="Century Gothic"/>
                <a:cs typeface="Century Gothic"/>
                <a:sym typeface="Century Gothic"/>
              </a:rPr>
              <a:t>Image </a:t>
            </a:r>
            <a:r>
              <a:rPr lang="en-US" i="0" u="none" strike="noStrike" cap="none" dirty="0" smtClean="0">
                <a:solidFill>
                  <a:srgbClr val="FFFFFF"/>
                </a:solidFill>
                <a:latin typeface="Century Gothic"/>
                <a:ea typeface="Century Gothic"/>
                <a:cs typeface="Century Gothic"/>
                <a:sym typeface="Century Gothic"/>
              </a:rPr>
              <a:t>Credit: Public Domain Pictures</a:t>
            </a:r>
            <a:endParaRPr i="0" u="none" strike="noStrike" cap="none" dirty="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additive="base">
                                        <p:cTn id="7" dur="1000"/>
                                        <p:tgtEl>
                                          <p:spTgt spid="19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90"/>
                                        </p:tgtEl>
                                        <p:attrNameLst>
                                          <p:attrName>style.visibility</p:attrName>
                                        </p:attrNameLst>
                                      </p:cBhvr>
                                      <p:to>
                                        <p:strVal val="visible"/>
                                      </p:to>
                                    </p:set>
                                    <p:anim calcmode="lin" valueType="num">
                                      <p:cBhvr additive="base">
                                        <p:cTn id="10" dur="1000"/>
                                        <p:tgtEl>
                                          <p:spTgt spid="19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1"/>
          <p:cNvSpPr txBox="1">
            <a:spLocks noGrp="1"/>
          </p:cNvSpPr>
          <p:nvPr>
            <p:ph type="title"/>
          </p:nvPr>
        </p:nvSpPr>
        <p:spPr>
          <a:xfrm>
            <a:off x="495300" y="419099"/>
            <a:ext cx="10515600" cy="45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Study Area &amp; Study Period</a:t>
            </a:r>
            <a:endParaRPr dirty="0"/>
          </a:p>
        </p:txBody>
      </p:sp>
      <p:sp>
        <p:nvSpPr>
          <p:cNvPr id="205" name="Google Shape;205;p21"/>
          <p:cNvSpPr txBox="1">
            <a:spLocks noGrp="1"/>
          </p:cNvSpPr>
          <p:nvPr>
            <p:ph type="body" idx="1"/>
          </p:nvPr>
        </p:nvSpPr>
        <p:spPr>
          <a:xfrm>
            <a:off x="0" y="1255433"/>
            <a:ext cx="5139574" cy="4756599"/>
          </a:xfrm>
          <a:prstGeom prst="rect">
            <a:avLst/>
          </a:prstGeom>
        </p:spPr>
        <p:txBody>
          <a:bodyPr spcFirstLastPara="1" wrap="square" lIns="91425" tIns="45700" rIns="91425" bIns="45700" anchor="t" anchorCtr="0">
            <a:noAutofit/>
          </a:bodyPr>
          <a:lstStyle/>
          <a:p>
            <a:pPr marL="457200" lvl="0" indent="-355600" algn="l" rtl="0">
              <a:lnSpc>
                <a:spcPct val="150000"/>
              </a:lnSpc>
              <a:spcBef>
                <a:spcPts val="1000"/>
              </a:spcBef>
              <a:spcAft>
                <a:spcPts val="0"/>
              </a:spcAft>
              <a:buClr>
                <a:srgbClr val="2E8652"/>
              </a:buClr>
              <a:buSzPts val="2000"/>
              <a:buFont typeface="Webdings" panose="05030102010509060703" pitchFamily="18" charset="2"/>
              <a:buChar char="4"/>
            </a:pPr>
            <a:r>
              <a:rPr lang="en-US" sz="2000" dirty="0">
                <a:solidFill>
                  <a:schemeClr val="tx1">
                    <a:lumMod val="75000"/>
                    <a:lumOff val="25000"/>
                  </a:schemeClr>
                </a:solidFill>
              </a:rPr>
              <a:t>Region: </a:t>
            </a:r>
            <a:r>
              <a:rPr lang="en-US" sz="2000" b="1" dirty="0">
                <a:solidFill>
                  <a:schemeClr val="tx1">
                    <a:lumMod val="75000"/>
                    <a:lumOff val="25000"/>
                  </a:schemeClr>
                </a:solidFill>
              </a:rPr>
              <a:t>SE Oregon &amp; NW Nevada</a:t>
            </a:r>
            <a:endParaRPr sz="2000" b="1" dirty="0">
              <a:solidFill>
                <a:schemeClr val="tx1">
                  <a:lumMod val="75000"/>
                  <a:lumOff val="25000"/>
                </a:schemeClr>
              </a:solidFill>
            </a:endParaRPr>
          </a:p>
          <a:p>
            <a:pPr marL="457200" lvl="0" indent="-355600" algn="l" rtl="0">
              <a:lnSpc>
                <a:spcPct val="150000"/>
              </a:lnSpc>
              <a:spcBef>
                <a:spcPts val="0"/>
              </a:spcBef>
              <a:spcAft>
                <a:spcPts val="0"/>
              </a:spcAft>
              <a:buClr>
                <a:srgbClr val="2E8652"/>
              </a:buClr>
              <a:buSzPts val="2000"/>
              <a:buFont typeface="Webdings" panose="05030102010509060703" pitchFamily="18" charset="2"/>
              <a:buChar char="4"/>
            </a:pPr>
            <a:r>
              <a:rPr lang="en-US" sz="2000" dirty="0">
                <a:solidFill>
                  <a:schemeClr val="tx1">
                    <a:lumMod val="75000"/>
                    <a:lumOff val="25000"/>
                  </a:schemeClr>
                </a:solidFill>
              </a:rPr>
              <a:t>Majority is Public lands managed by the Bureau of Land Management</a:t>
            </a:r>
            <a:endParaRPr sz="2000" dirty="0">
              <a:solidFill>
                <a:schemeClr val="tx1">
                  <a:lumMod val="75000"/>
                  <a:lumOff val="25000"/>
                </a:schemeClr>
              </a:solidFill>
            </a:endParaRPr>
          </a:p>
          <a:p>
            <a:pPr marL="457200" lvl="0" indent="-355600" algn="l" rtl="0">
              <a:lnSpc>
                <a:spcPct val="150000"/>
              </a:lnSpc>
              <a:spcBef>
                <a:spcPts val="0"/>
              </a:spcBef>
              <a:spcAft>
                <a:spcPts val="0"/>
              </a:spcAft>
              <a:buClr>
                <a:srgbClr val="2E8652"/>
              </a:buClr>
              <a:buSzPts val="2000"/>
              <a:buFont typeface="Webdings" panose="05030102010509060703" pitchFamily="18" charset="2"/>
              <a:buChar char="4"/>
            </a:pPr>
            <a:r>
              <a:rPr lang="en-US" sz="2000" dirty="0">
                <a:solidFill>
                  <a:schemeClr val="tx1">
                    <a:lumMod val="75000"/>
                    <a:lumOff val="25000"/>
                  </a:schemeClr>
                </a:solidFill>
              </a:rPr>
              <a:t>East of Sierra Nevada range</a:t>
            </a:r>
            <a:endParaRPr sz="2000" dirty="0">
              <a:solidFill>
                <a:schemeClr val="tx1">
                  <a:lumMod val="75000"/>
                  <a:lumOff val="25000"/>
                </a:schemeClr>
              </a:solidFill>
            </a:endParaRPr>
          </a:p>
          <a:p>
            <a:pPr lvl="2" algn="l" rtl="0">
              <a:lnSpc>
                <a:spcPct val="150000"/>
              </a:lnSpc>
              <a:spcBef>
                <a:spcPts val="0"/>
              </a:spcBef>
              <a:spcAft>
                <a:spcPts val="0"/>
              </a:spcAft>
              <a:buClr>
                <a:srgbClr val="2E8652"/>
              </a:buClr>
              <a:buSzPct val="69000"/>
              <a:buFont typeface="Webdings" panose="05030102010509060703" pitchFamily="18" charset="2"/>
              <a:buChar char="4"/>
            </a:pPr>
            <a:r>
              <a:rPr lang="en-US" b="1" dirty="0">
                <a:solidFill>
                  <a:schemeClr val="tx1">
                    <a:lumMod val="75000"/>
                    <a:lumOff val="25000"/>
                  </a:schemeClr>
                </a:solidFill>
              </a:rPr>
              <a:t>Low precipitation levels </a:t>
            </a:r>
            <a:endParaRPr b="1" dirty="0">
              <a:solidFill>
                <a:schemeClr val="tx1">
                  <a:lumMod val="75000"/>
                  <a:lumOff val="25000"/>
                </a:schemeClr>
              </a:solidFill>
            </a:endParaRPr>
          </a:p>
          <a:p>
            <a:pPr marL="457200" lvl="0" indent="-355600" algn="l" rtl="0">
              <a:lnSpc>
                <a:spcPct val="150000"/>
              </a:lnSpc>
              <a:spcBef>
                <a:spcPts val="0"/>
              </a:spcBef>
              <a:spcAft>
                <a:spcPts val="0"/>
              </a:spcAft>
              <a:buClr>
                <a:srgbClr val="2E8652"/>
              </a:buClr>
              <a:buSzPts val="2000"/>
              <a:buFont typeface="Webdings" panose="05030102010509060703" pitchFamily="18" charset="2"/>
              <a:buChar char="4"/>
            </a:pPr>
            <a:r>
              <a:rPr lang="en-US" sz="2000" dirty="0">
                <a:solidFill>
                  <a:schemeClr val="tx1">
                    <a:lumMod val="75000"/>
                    <a:lumOff val="25000"/>
                  </a:schemeClr>
                </a:solidFill>
              </a:rPr>
              <a:t>Arid to semi-arid climate</a:t>
            </a:r>
          </a:p>
          <a:p>
            <a:pPr marL="457200" lvl="0" indent="-355600" algn="l" rtl="0">
              <a:lnSpc>
                <a:spcPct val="150000"/>
              </a:lnSpc>
              <a:spcBef>
                <a:spcPts val="0"/>
              </a:spcBef>
              <a:spcAft>
                <a:spcPts val="0"/>
              </a:spcAft>
              <a:buClr>
                <a:srgbClr val="2E8652"/>
              </a:buClr>
              <a:buSzPts val="2000"/>
              <a:buFont typeface="Webdings" panose="05030102010509060703" pitchFamily="18" charset="2"/>
              <a:buChar char="4"/>
            </a:pPr>
            <a:r>
              <a:rPr lang="en-US" sz="2000" dirty="0">
                <a:solidFill>
                  <a:schemeClr val="tx1">
                    <a:lumMod val="75000"/>
                    <a:lumOff val="25000"/>
                  </a:schemeClr>
                </a:solidFill>
              </a:rPr>
              <a:t>Dominant vegetation classes are sagebrush, shrubs, </a:t>
            </a:r>
            <a:r>
              <a:rPr lang="en-US" sz="2000" dirty="0" err="1">
                <a:solidFill>
                  <a:schemeClr val="tx1">
                    <a:lumMod val="75000"/>
                    <a:lumOff val="25000"/>
                  </a:schemeClr>
                </a:solidFill>
              </a:rPr>
              <a:t>cheatgrass</a:t>
            </a:r>
            <a:r>
              <a:rPr lang="en-US" sz="2000" dirty="0">
                <a:solidFill>
                  <a:schemeClr val="tx1">
                    <a:lumMod val="75000"/>
                    <a:lumOff val="25000"/>
                  </a:schemeClr>
                </a:solidFill>
              </a:rPr>
              <a:t> </a:t>
            </a:r>
          </a:p>
          <a:p>
            <a:pPr marL="457200" lvl="0" indent="-355600" algn="l" rtl="0">
              <a:lnSpc>
                <a:spcPct val="150000"/>
              </a:lnSpc>
              <a:spcBef>
                <a:spcPts val="0"/>
              </a:spcBef>
              <a:spcAft>
                <a:spcPts val="0"/>
              </a:spcAft>
              <a:buClr>
                <a:srgbClr val="2E8652"/>
              </a:buClr>
              <a:buSzPts val="2000"/>
              <a:buFont typeface="Webdings" panose="05030102010509060703" pitchFamily="18" charset="2"/>
              <a:buChar char="4"/>
            </a:pPr>
            <a:r>
              <a:rPr lang="en-US" sz="2000" dirty="0">
                <a:solidFill>
                  <a:schemeClr val="tx1">
                    <a:lumMod val="75000"/>
                    <a:lumOff val="25000"/>
                  </a:schemeClr>
                </a:solidFill>
              </a:rPr>
              <a:t>Study Period: 2000 to 2018</a:t>
            </a:r>
          </a:p>
          <a:p>
            <a:pPr lvl="1" indent="-355600">
              <a:lnSpc>
                <a:spcPct val="150000"/>
              </a:lnSpc>
              <a:spcBef>
                <a:spcPts val="0"/>
              </a:spcBef>
              <a:buClr>
                <a:srgbClr val="2E8652"/>
              </a:buClr>
              <a:buSzPts val="2000"/>
              <a:buFont typeface="Webdings" panose="05030102010509060703" pitchFamily="18" charset="2"/>
              <a:buChar char="4"/>
            </a:pPr>
            <a:r>
              <a:rPr lang="en-US" sz="1600" dirty="0">
                <a:solidFill>
                  <a:schemeClr val="tx1">
                    <a:lumMod val="75000"/>
                    <a:lumOff val="25000"/>
                  </a:schemeClr>
                </a:solidFill>
              </a:rPr>
              <a:t>Forecasting to 2050</a:t>
            </a:r>
            <a:endParaRPr sz="1600" dirty="0">
              <a:solidFill>
                <a:schemeClr val="tx1">
                  <a:lumMod val="75000"/>
                  <a:lumOff val="25000"/>
                </a:schemeClr>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696" t="6413" r="8828"/>
          <a:stretch/>
        </p:blipFill>
        <p:spPr>
          <a:xfrm>
            <a:off x="5072820" y="1186183"/>
            <a:ext cx="6725478" cy="4884857"/>
          </a:xfrm>
          <a:prstGeom prst="rect">
            <a:avLst/>
          </a:prstGeom>
        </p:spPr>
      </p:pic>
      <p:grpSp>
        <p:nvGrpSpPr>
          <p:cNvPr id="5" name="Group 4"/>
          <p:cNvGrpSpPr/>
          <p:nvPr/>
        </p:nvGrpSpPr>
        <p:grpSpPr>
          <a:xfrm>
            <a:off x="5596707" y="1923997"/>
            <a:ext cx="1886668" cy="1023231"/>
            <a:chOff x="5596707" y="1887421"/>
            <a:chExt cx="1886668" cy="1023231"/>
          </a:xfrm>
        </p:grpSpPr>
        <p:sp>
          <p:nvSpPr>
            <p:cNvPr id="4" name="Rectangle 3"/>
            <p:cNvSpPr/>
            <p:nvPr/>
          </p:nvSpPr>
          <p:spPr>
            <a:xfrm>
              <a:off x="5596707" y="1894813"/>
              <a:ext cx="1796899" cy="1000451"/>
            </a:xfrm>
            <a:prstGeom prst="rect">
              <a:avLst/>
            </a:prstGeom>
            <a:solidFill>
              <a:srgbClr val="A7E5E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753100" y="1980463"/>
              <a:ext cx="165430" cy="138933"/>
            </a:xfrm>
            <a:custGeom>
              <a:avLst/>
              <a:gdLst>
                <a:gd name="connsiteX0" fmla="*/ 0 w 4970033"/>
                <a:gd name="connsiteY0" fmla="*/ 0 h 4173967"/>
                <a:gd name="connsiteX1" fmla="*/ 4970033 w 4970033"/>
                <a:gd name="connsiteY1" fmla="*/ 10757 h 4173967"/>
                <a:gd name="connsiteX2" fmla="*/ 4959275 w 4970033"/>
                <a:gd name="connsiteY2" fmla="*/ 4173967 h 4173967"/>
                <a:gd name="connsiteX3" fmla="*/ 2560320 w 4970033"/>
                <a:gd name="connsiteY3" fmla="*/ 4163209 h 4173967"/>
                <a:gd name="connsiteX4" fmla="*/ 2624866 w 4970033"/>
                <a:gd name="connsiteY4" fmla="*/ 2205317 h 4173967"/>
                <a:gd name="connsiteX5" fmla="*/ 21515 w 4970033"/>
                <a:gd name="connsiteY5" fmla="*/ 2086983 h 4173967"/>
                <a:gd name="connsiteX6" fmla="*/ 0 w 4970033"/>
                <a:gd name="connsiteY6" fmla="*/ 0 h 417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0033" h="4173967">
                  <a:moveTo>
                    <a:pt x="0" y="0"/>
                  </a:moveTo>
                  <a:lnTo>
                    <a:pt x="4970033" y="10757"/>
                  </a:lnTo>
                  <a:lnTo>
                    <a:pt x="4959275" y="4173967"/>
                  </a:lnTo>
                  <a:lnTo>
                    <a:pt x="2560320" y="4163209"/>
                  </a:lnTo>
                  <a:lnTo>
                    <a:pt x="2624866" y="2205317"/>
                  </a:lnTo>
                  <a:lnTo>
                    <a:pt x="21515" y="2086983"/>
                  </a:lnTo>
                  <a:cubicBezTo>
                    <a:pt x="17929" y="1402080"/>
                    <a:pt x="14344" y="717176"/>
                    <a:pt x="0"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1" name="Rectangle 10"/>
            <p:cNvSpPr/>
            <p:nvPr/>
          </p:nvSpPr>
          <p:spPr>
            <a:xfrm>
              <a:off x="5753100" y="2680466"/>
              <a:ext cx="153089" cy="130676"/>
            </a:xfrm>
            <a:prstGeom prst="rect">
              <a:avLst/>
            </a:prstGeom>
            <a:solidFill>
              <a:srgbClr val="BCCAB5"/>
            </a:solidFill>
            <a:ln>
              <a:solidFill>
                <a:srgbClr val="E7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753100" y="2449884"/>
              <a:ext cx="153089" cy="130676"/>
            </a:xfrm>
            <a:prstGeom prst="rect">
              <a:avLst/>
            </a:prstGeom>
            <a:solidFill>
              <a:srgbClr val="EFD7AA"/>
            </a:solidFill>
            <a:ln>
              <a:solidFill>
                <a:srgbClr val="E7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53100" y="2219302"/>
              <a:ext cx="153089" cy="130676"/>
            </a:xfrm>
            <a:prstGeom prst="rect">
              <a:avLst/>
            </a:prstGeom>
            <a:noFill/>
            <a:ln w="19050">
              <a:solidFill>
                <a:srgbClr val="69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900891" y="2120776"/>
              <a:ext cx="1582484" cy="323165"/>
            </a:xfrm>
            <a:prstGeom prst="rect">
              <a:avLst/>
            </a:prstGeom>
            <a:noFill/>
          </p:spPr>
          <p:txBody>
            <a:bodyPr wrap="none" rtlCol="0">
              <a:spAutoFit/>
            </a:bodyPr>
            <a:lstStyle/>
            <a:p>
              <a:r>
                <a:rPr lang="en-US" sz="1500" dirty="0">
                  <a:solidFill>
                    <a:schemeClr val="tx1">
                      <a:lumMod val="75000"/>
                      <a:lumOff val="25000"/>
                    </a:schemeClr>
                  </a:solidFill>
                  <a:latin typeface="Century Gothic" panose="020B0502020202020204" pitchFamily="34" charset="0"/>
                  <a:ea typeface="Tahoma" panose="020B0604030504040204" pitchFamily="34" charset="0"/>
                  <a:cs typeface="Tahoma" panose="020B0604030504040204" pitchFamily="34" charset="0"/>
                </a:rPr>
                <a:t>Crater Lake NP</a:t>
              </a:r>
            </a:p>
          </p:txBody>
        </p:sp>
        <p:sp>
          <p:nvSpPr>
            <p:cNvPr id="15" name="TextBox 14"/>
            <p:cNvSpPr txBox="1"/>
            <p:nvPr/>
          </p:nvSpPr>
          <p:spPr>
            <a:xfrm>
              <a:off x="5900891" y="1887421"/>
              <a:ext cx="1207382" cy="323165"/>
            </a:xfrm>
            <a:prstGeom prst="rect">
              <a:avLst/>
            </a:prstGeom>
            <a:noFill/>
          </p:spPr>
          <p:txBody>
            <a:bodyPr wrap="none" rtlCol="0">
              <a:spAutoFit/>
            </a:bodyPr>
            <a:lstStyle/>
            <a:p>
              <a:r>
                <a:rPr lang="en-US" sz="1500" dirty="0">
                  <a:solidFill>
                    <a:schemeClr val="tx1">
                      <a:lumMod val="75000"/>
                      <a:lumOff val="25000"/>
                    </a:schemeClr>
                  </a:solidFill>
                  <a:latin typeface="Century Gothic" panose="020B0502020202020204" pitchFamily="34" charset="0"/>
                  <a:ea typeface="Tahoma" panose="020B0604030504040204" pitchFamily="34" charset="0"/>
                  <a:cs typeface="Tahoma" panose="020B0604030504040204" pitchFamily="34" charset="0"/>
                </a:rPr>
                <a:t>Study Area</a:t>
              </a:r>
            </a:p>
          </p:txBody>
        </p:sp>
        <p:sp>
          <p:nvSpPr>
            <p:cNvPr id="16" name="TextBox 15"/>
            <p:cNvSpPr txBox="1"/>
            <p:nvPr/>
          </p:nvSpPr>
          <p:spPr>
            <a:xfrm>
              <a:off x="5900891" y="2354131"/>
              <a:ext cx="954107" cy="323165"/>
            </a:xfrm>
            <a:prstGeom prst="rect">
              <a:avLst/>
            </a:prstGeom>
            <a:noFill/>
          </p:spPr>
          <p:txBody>
            <a:bodyPr wrap="none" rtlCol="0">
              <a:spAutoFit/>
            </a:bodyPr>
            <a:lstStyle/>
            <a:p>
              <a:r>
                <a:rPr lang="en-US" sz="1500" dirty="0">
                  <a:solidFill>
                    <a:schemeClr val="tx1">
                      <a:lumMod val="75000"/>
                      <a:lumOff val="25000"/>
                    </a:schemeClr>
                  </a:solidFill>
                  <a:latin typeface="Century Gothic" panose="020B0502020202020204" pitchFamily="34" charset="0"/>
                  <a:ea typeface="Tahoma" panose="020B0604030504040204" pitchFamily="34" charset="0"/>
                  <a:cs typeface="Tahoma" panose="020B0604030504040204" pitchFamily="34" charset="0"/>
                </a:rPr>
                <a:t>Nevada</a:t>
              </a:r>
            </a:p>
          </p:txBody>
        </p:sp>
        <p:sp>
          <p:nvSpPr>
            <p:cNvPr id="17" name="TextBox 16"/>
            <p:cNvSpPr txBox="1"/>
            <p:nvPr/>
          </p:nvSpPr>
          <p:spPr>
            <a:xfrm>
              <a:off x="5900891" y="2587487"/>
              <a:ext cx="907621" cy="323165"/>
            </a:xfrm>
            <a:prstGeom prst="rect">
              <a:avLst/>
            </a:prstGeom>
            <a:noFill/>
          </p:spPr>
          <p:txBody>
            <a:bodyPr wrap="none" rtlCol="0">
              <a:spAutoFit/>
            </a:bodyPr>
            <a:lstStyle/>
            <a:p>
              <a:r>
                <a:rPr lang="en-US" sz="1500" dirty="0">
                  <a:solidFill>
                    <a:schemeClr val="tx1">
                      <a:lumMod val="75000"/>
                      <a:lumOff val="25000"/>
                    </a:schemeClr>
                  </a:solidFill>
                  <a:latin typeface="Century Gothic" panose="020B0502020202020204" pitchFamily="34" charset="0"/>
                  <a:ea typeface="Tahoma" panose="020B0604030504040204" pitchFamily="34" charset="0"/>
                  <a:cs typeface="Tahoma" panose="020B0604030504040204" pitchFamily="34" charset="0"/>
                </a:rPr>
                <a:t>Oregon</a:t>
              </a:r>
            </a:p>
          </p:txBody>
        </p:sp>
      </p:grpSp>
      <p:pic>
        <p:nvPicPr>
          <p:cNvPr id="7" name="Picture 6">
            <a:extLst>
              <a:ext uri="{FF2B5EF4-FFF2-40B4-BE49-F238E27FC236}">
                <a16:creationId xmlns:a16="http://schemas.microsoft.com/office/drawing/2014/main" id="{6D124D92-974F-B242-869B-A2F2F2BF65FA}"/>
              </a:ext>
            </a:extLst>
          </p:cNvPr>
          <p:cNvPicPr>
            <a:picLocks noChangeAspect="1"/>
          </p:cNvPicPr>
          <p:nvPr/>
        </p:nvPicPr>
        <p:blipFill rotWithShape="1">
          <a:blip r:embed="rId4"/>
          <a:srcRect t="54460" b="35893"/>
          <a:stretch/>
        </p:blipFill>
        <p:spPr>
          <a:xfrm>
            <a:off x="0" y="6097682"/>
            <a:ext cx="12192000" cy="855361"/>
          </a:xfrm>
          <a:prstGeom prst="rect">
            <a:avLst/>
          </a:prstGeom>
        </p:spPr>
      </p:pic>
      <p:sp>
        <p:nvSpPr>
          <p:cNvPr id="20" name="Google Shape;136;p16">
            <a:extLst>
              <a:ext uri="{FF2B5EF4-FFF2-40B4-BE49-F238E27FC236}">
                <a16:creationId xmlns:a16="http://schemas.microsoft.com/office/drawing/2014/main" id="{89474EAF-71F7-A142-840F-5E2E294168C4}"/>
              </a:ext>
            </a:extLst>
          </p:cNvPr>
          <p:cNvSpPr txBox="1"/>
          <p:nvPr/>
        </p:nvSpPr>
        <p:spPr>
          <a:xfrm>
            <a:off x="8308578" y="6569026"/>
            <a:ext cx="34449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i="0" u="none" strike="noStrike" cap="none" dirty="0">
                <a:solidFill>
                  <a:srgbClr val="FFFFFF"/>
                </a:solidFill>
                <a:latin typeface="Century Gothic"/>
                <a:ea typeface="Century Gothic"/>
                <a:cs typeface="Century Gothic"/>
                <a:sym typeface="Century Gothic"/>
              </a:rPr>
              <a:t>Image Credit: Nicole Pepper</a:t>
            </a:r>
            <a:endParaRPr i="0" u="none" strike="noStrike" cap="none" dirty="0">
              <a:solidFill>
                <a:srgbClr val="FFFFFF"/>
              </a:solidFill>
              <a:latin typeface="Century Gothic"/>
              <a:ea typeface="Century Gothic"/>
              <a:cs typeface="Century Gothic"/>
              <a:sym typeface="Century Gothic"/>
            </a:endParaRPr>
          </a:p>
        </p:txBody>
      </p:sp>
      <p:sp>
        <p:nvSpPr>
          <p:cNvPr id="18" name="Rectangle 17"/>
          <p:cNvSpPr/>
          <p:nvPr/>
        </p:nvSpPr>
        <p:spPr>
          <a:xfrm>
            <a:off x="9077899" y="6569026"/>
            <a:ext cx="2618802" cy="274200"/>
          </a:xfrm>
          <a:prstGeom prst="rect">
            <a:avLst/>
          </a:prstGeom>
          <a:solidFill>
            <a:srgbClr val="D5D5D5">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Rectangle 2"/>
          <p:cNvSpPr/>
          <p:nvPr/>
        </p:nvSpPr>
        <p:spPr>
          <a:xfrm>
            <a:off x="5280965" y="1348444"/>
            <a:ext cx="2732567" cy="3508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Century Gothic" panose="020B0502020202020204" pitchFamily="34" charset="0"/>
              </a:rPr>
              <a:t>Nevada &amp; Oregon</a:t>
            </a:r>
            <a:endParaRPr lang="en-US" sz="1600" b="1" dirty="0">
              <a:latin typeface="Century Gothic" panose="020B0502020202020204" pitchFamily="34" charset="0"/>
            </a:endParaRPr>
          </a:p>
        </p:txBody>
      </p:sp>
      <p:sp>
        <p:nvSpPr>
          <p:cNvPr id="6" name="TextBox 5"/>
          <p:cNvSpPr txBox="1"/>
          <p:nvPr/>
        </p:nvSpPr>
        <p:spPr>
          <a:xfrm>
            <a:off x="6031606" y="3712240"/>
            <a:ext cx="444500" cy="307777"/>
          </a:xfrm>
          <a:prstGeom prst="rect">
            <a:avLst/>
          </a:prstGeom>
          <a:solidFill>
            <a:srgbClr val="BFCDB8">
              <a:alpha val="63137"/>
            </a:srgbClr>
          </a:solid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OR</a:t>
            </a:r>
            <a:endParaRPr lang="en-US" b="1" dirty="0">
              <a:solidFill>
                <a:schemeClr val="tx1">
                  <a:lumMod val="75000"/>
                  <a:lumOff val="25000"/>
                </a:schemeClr>
              </a:solidFill>
              <a:latin typeface="Century Gothic" panose="020B0502020202020204" pitchFamily="34" charset="0"/>
            </a:endParaRPr>
          </a:p>
        </p:txBody>
      </p:sp>
      <p:sp>
        <p:nvSpPr>
          <p:cNvPr id="21" name="TextBox 20"/>
          <p:cNvSpPr txBox="1"/>
          <p:nvPr/>
        </p:nvSpPr>
        <p:spPr>
          <a:xfrm>
            <a:off x="6797994" y="4683790"/>
            <a:ext cx="444500" cy="307777"/>
          </a:xfrm>
          <a:prstGeom prst="rect">
            <a:avLst/>
          </a:prstGeom>
          <a:solidFill>
            <a:srgbClr val="F4DCAF">
              <a:alpha val="65098"/>
            </a:srgbClr>
          </a:solid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NV</a:t>
            </a:r>
            <a:endParaRPr lang="en-US" b="1" dirty="0">
              <a:solidFill>
                <a:schemeClr val="tx1">
                  <a:lumMod val="75000"/>
                  <a:lumOff val="25000"/>
                </a:schemeClr>
              </a:solidFill>
              <a:latin typeface="Century Gothic" panose="020B0502020202020204" pitchFamily="34" charset="0"/>
            </a:endParaRPr>
          </a:p>
        </p:txBody>
      </p:sp>
      <p:sp>
        <p:nvSpPr>
          <p:cNvPr id="8" name="Rectangle 7"/>
          <p:cNvSpPr/>
          <p:nvPr/>
        </p:nvSpPr>
        <p:spPr>
          <a:xfrm>
            <a:off x="5174276" y="5886450"/>
            <a:ext cx="6522424" cy="12558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23" name="Google Shape;223;p22"/>
          <p:cNvSpPr/>
          <p:nvPr/>
        </p:nvSpPr>
        <p:spPr>
          <a:xfrm>
            <a:off x="8857024" y="1577040"/>
            <a:ext cx="3186385" cy="820260"/>
          </a:xfrm>
          <a:prstGeom prst="chevron">
            <a:avLst>
              <a:gd name="adj" fmla="val 50000"/>
            </a:avLst>
          </a:prstGeom>
          <a:solidFill>
            <a:srgbClr val="F6B65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400" b="1" dirty="0">
                <a:solidFill>
                  <a:schemeClr val="lt1"/>
                </a:solidFill>
                <a:latin typeface="Century Gothic"/>
                <a:ea typeface="Century Gothic"/>
                <a:cs typeface="Century Gothic"/>
                <a:sym typeface="Century Gothic"/>
              </a:rPr>
              <a:t>FORECAST</a:t>
            </a:r>
            <a:endParaRPr sz="2400"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2100" dirty="0">
                <a:solidFill>
                  <a:schemeClr val="lt1"/>
                </a:solidFill>
                <a:latin typeface="Century Gothic"/>
                <a:ea typeface="Century Gothic"/>
                <a:cs typeface="Century Gothic"/>
                <a:sym typeface="Century Gothic"/>
              </a:rPr>
              <a:t>Habitat Risk</a:t>
            </a:r>
            <a:endParaRPr sz="2100" dirty="0">
              <a:solidFill>
                <a:schemeClr val="lt1"/>
              </a:solidFill>
              <a:latin typeface="Century Gothic"/>
              <a:ea typeface="Century Gothic"/>
              <a:cs typeface="Century Gothic"/>
              <a:sym typeface="Century Gothic"/>
            </a:endParaRPr>
          </a:p>
        </p:txBody>
      </p:sp>
      <p:sp>
        <p:nvSpPr>
          <p:cNvPr id="214" name="Google Shape;214;p22"/>
          <p:cNvSpPr txBox="1">
            <a:spLocks noGrp="1"/>
          </p:cNvSpPr>
          <p:nvPr>
            <p:ph type="title"/>
          </p:nvPr>
        </p:nvSpPr>
        <p:spPr>
          <a:xfrm>
            <a:off x="495300" y="419099"/>
            <a:ext cx="10515600" cy="45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Objectives</a:t>
            </a:r>
            <a:endParaRPr dirty="0"/>
          </a:p>
        </p:txBody>
      </p:sp>
      <p:pic>
        <p:nvPicPr>
          <p:cNvPr id="215" name="Google Shape;215;p22"/>
          <p:cNvPicPr preferRelativeResize="0"/>
          <p:nvPr/>
        </p:nvPicPr>
        <p:blipFill rotWithShape="1">
          <a:blip r:embed="rId3">
            <a:alphaModFix/>
          </a:blip>
          <a:srcRect t="22265" b="37840"/>
          <a:stretch/>
        </p:blipFill>
        <p:spPr>
          <a:xfrm>
            <a:off x="0" y="5344716"/>
            <a:ext cx="12192000" cy="1519000"/>
          </a:xfrm>
          <a:prstGeom prst="rect">
            <a:avLst/>
          </a:prstGeom>
          <a:noFill/>
          <a:ln>
            <a:noFill/>
          </a:ln>
        </p:spPr>
      </p:pic>
      <p:sp>
        <p:nvSpPr>
          <p:cNvPr id="216" name="Google Shape;216;p22"/>
          <p:cNvSpPr/>
          <p:nvPr/>
        </p:nvSpPr>
        <p:spPr>
          <a:xfrm>
            <a:off x="272952" y="1577340"/>
            <a:ext cx="3281868" cy="820260"/>
          </a:xfrm>
          <a:prstGeom prst="homePlate">
            <a:avLst>
              <a:gd name="adj" fmla="val 50000"/>
            </a:avLst>
          </a:prstGeom>
          <a:solidFill>
            <a:srgbClr val="BE5500"/>
          </a:solidFill>
          <a:ln>
            <a:noFill/>
          </a:ln>
        </p:spPr>
        <p:txBody>
          <a:bodyPr spcFirstLastPara="1" wrap="square" lIns="121900" tIns="121900" rIns="121900" bIns="121900" anchor="ctr" anchorCtr="0">
            <a:noAutofit/>
          </a:bodyPr>
          <a:lstStyle/>
          <a:p>
            <a:pPr marL="457200" lvl="0" indent="457200" algn="l" rtl="0">
              <a:spcBef>
                <a:spcPts val="0"/>
              </a:spcBef>
              <a:spcAft>
                <a:spcPts val="0"/>
              </a:spcAft>
              <a:buNone/>
            </a:pPr>
            <a:r>
              <a:rPr lang="en-US" sz="2400" b="1" dirty="0">
                <a:solidFill>
                  <a:srgbClr val="FFFFFF"/>
                </a:solidFill>
                <a:latin typeface="Century Gothic"/>
                <a:ea typeface="Century Gothic"/>
                <a:cs typeface="Century Gothic"/>
                <a:sym typeface="Century Gothic"/>
              </a:rPr>
              <a:t>DERIVE</a:t>
            </a:r>
            <a:endParaRPr sz="2400" b="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r>
              <a:rPr lang="en-US" sz="2100" dirty="0">
                <a:solidFill>
                  <a:srgbClr val="FFFFFF"/>
                </a:solidFill>
                <a:latin typeface="Century Gothic"/>
                <a:ea typeface="Century Gothic"/>
                <a:cs typeface="Century Gothic"/>
                <a:sym typeface="Century Gothic"/>
              </a:rPr>
              <a:t>Bare Ground Layers</a:t>
            </a:r>
            <a:endParaRPr sz="2100" dirty="0">
              <a:solidFill>
                <a:srgbClr val="FFFFFF"/>
              </a:solidFill>
              <a:latin typeface="Century Gothic"/>
              <a:ea typeface="Century Gothic"/>
              <a:cs typeface="Century Gothic"/>
              <a:sym typeface="Century Gothic"/>
            </a:endParaRPr>
          </a:p>
        </p:txBody>
      </p:sp>
      <p:sp>
        <p:nvSpPr>
          <p:cNvPr id="217" name="Google Shape;217;p22"/>
          <p:cNvSpPr/>
          <p:nvPr/>
        </p:nvSpPr>
        <p:spPr>
          <a:xfrm>
            <a:off x="2929142" y="1577315"/>
            <a:ext cx="3620248" cy="820260"/>
          </a:xfrm>
          <a:prstGeom prst="chevron">
            <a:avLst>
              <a:gd name="adj" fmla="val 50000"/>
            </a:avLst>
          </a:prstGeom>
          <a:solidFill>
            <a:srgbClr val="ED6C00"/>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100"/>
              <a:buFont typeface="Arial"/>
              <a:buNone/>
            </a:pPr>
            <a:r>
              <a:rPr lang="en-US" sz="2400" b="1" dirty="0">
                <a:solidFill>
                  <a:schemeClr val="lt1"/>
                </a:solidFill>
                <a:latin typeface="Century Gothic"/>
                <a:ea typeface="Century Gothic"/>
                <a:cs typeface="Century Gothic"/>
                <a:sym typeface="Century Gothic"/>
              </a:rPr>
              <a:t>MODEL</a:t>
            </a:r>
            <a:endParaRPr sz="2400" b="1" dirty="0">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2100" dirty="0">
                <a:solidFill>
                  <a:schemeClr val="lt1"/>
                </a:solidFill>
                <a:latin typeface="Century Gothic"/>
                <a:ea typeface="Century Gothic"/>
                <a:cs typeface="Century Gothic"/>
                <a:sym typeface="Century Gothic"/>
              </a:rPr>
              <a:t>Habitat Suitability</a:t>
            </a:r>
            <a:endParaRPr sz="2100" dirty="0">
              <a:solidFill>
                <a:srgbClr val="FFFFFF"/>
              </a:solidFill>
              <a:latin typeface="Century Gothic"/>
              <a:ea typeface="Century Gothic"/>
              <a:cs typeface="Century Gothic"/>
              <a:sym typeface="Century Gothic"/>
            </a:endParaRPr>
          </a:p>
        </p:txBody>
      </p:sp>
      <p:sp>
        <p:nvSpPr>
          <p:cNvPr id="218" name="Google Shape;218;p22"/>
          <p:cNvSpPr txBox="1"/>
          <p:nvPr/>
        </p:nvSpPr>
        <p:spPr>
          <a:xfrm>
            <a:off x="272952" y="2505252"/>
            <a:ext cx="2743200" cy="2228700"/>
          </a:xfrm>
          <a:prstGeom prst="rect">
            <a:avLst/>
          </a:prstGeom>
          <a:noFill/>
          <a:ln>
            <a:noFill/>
          </a:ln>
        </p:spPr>
        <p:txBody>
          <a:bodyPr spcFirstLastPara="1" wrap="square" lIns="121900" tIns="121900" rIns="121900" bIns="121900" anchor="t" anchorCtr="0">
            <a:noAutofit/>
          </a:bodyPr>
          <a:lstStyle/>
          <a:p>
            <a:pPr fontAlgn="base">
              <a:lnSpc>
                <a:spcPct val="114000"/>
              </a:lnSpc>
            </a:pPr>
            <a:r>
              <a:rPr lang="en-US" sz="2000" dirty="0">
                <a:solidFill>
                  <a:schemeClr val="tx1">
                    <a:lumMod val="75000"/>
                    <a:lumOff val="25000"/>
                  </a:schemeClr>
                </a:solidFill>
                <a:latin typeface="Century Gothic" panose="020B0502020202020204" pitchFamily="34" charset="0"/>
              </a:rPr>
              <a:t>Provide USGS &amp; NPS with 30-meter resolution bare ground layers derived from NASA and ESA Earth observations</a:t>
            </a:r>
          </a:p>
        </p:txBody>
      </p:sp>
      <p:sp>
        <p:nvSpPr>
          <p:cNvPr id="220" name="Google Shape;220;p22"/>
          <p:cNvSpPr/>
          <p:nvPr/>
        </p:nvSpPr>
        <p:spPr>
          <a:xfrm>
            <a:off x="5991577" y="1577040"/>
            <a:ext cx="3281868" cy="820260"/>
          </a:xfrm>
          <a:prstGeom prst="chevron">
            <a:avLst>
              <a:gd name="adj" fmla="val 50000"/>
            </a:avLst>
          </a:prstGeom>
          <a:solidFill>
            <a:srgbClr val="EE923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400" b="1" dirty="0">
                <a:solidFill>
                  <a:schemeClr val="lt1"/>
                </a:solidFill>
                <a:latin typeface="Century Gothic"/>
                <a:ea typeface="Century Gothic"/>
                <a:cs typeface="Century Gothic"/>
                <a:sym typeface="Century Gothic"/>
              </a:rPr>
              <a:t>CREATE</a:t>
            </a:r>
            <a:endParaRPr sz="2400"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2100" dirty="0">
                <a:solidFill>
                  <a:schemeClr val="lt1"/>
                </a:solidFill>
                <a:latin typeface="Century Gothic"/>
                <a:ea typeface="Century Gothic"/>
                <a:cs typeface="Century Gothic"/>
                <a:sym typeface="Century Gothic"/>
              </a:rPr>
              <a:t>Suitability Map</a:t>
            </a:r>
            <a:endParaRPr sz="2100" dirty="0">
              <a:solidFill>
                <a:schemeClr val="lt1"/>
              </a:solidFill>
              <a:latin typeface="Century Gothic"/>
              <a:ea typeface="Century Gothic"/>
              <a:cs typeface="Century Gothic"/>
              <a:sym typeface="Century Gothic"/>
            </a:endParaRPr>
          </a:p>
        </p:txBody>
      </p:sp>
      <p:sp>
        <p:nvSpPr>
          <p:cNvPr id="222" name="Google Shape;222;p22"/>
          <p:cNvSpPr txBox="1"/>
          <p:nvPr/>
        </p:nvSpPr>
        <p:spPr>
          <a:xfrm>
            <a:off x="9839865" y="6477000"/>
            <a:ext cx="18045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i="0" u="none" strike="noStrike" cap="none" dirty="0">
                <a:solidFill>
                  <a:srgbClr val="FFFFFF"/>
                </a:solidFill>
                <a:latin typeface="Century Gothic"/>
                <a:ea typeface="Century Gothic"/>
                <a:cs typeface="Century Gothic"/>
                <a:sym typeface="Century Gothic"/>
              </a:rPr>
              <a:t>Image Credit: </a:t>
            </a:r>
            <a:r>
              <a:rPr lang="en-US" dirty="0">
                <a:solidFill>
                  <a:srgbClr val="FFFFFF"/>
                </a:solidFill>
                <a:latin typeface="Century Gothic"/>
                <a:ea typeface="Century Gothic"/>
                <a:cs typeface="Century Gothic"/>
                <a:sym typeface="Century Gothic"/>
              </a:rPr>
              <a:t>BLM</a:t>
            </a:r>
            <a:endParaRPr i="0" u="none" strike="noStrike" cap="none" dirty="0">
              <a:solidFill>
                <a:srgbClr val="FFFFFF"/>
              </a:solidFill>
              <a:latin typeface="Century Gothic"/>
              <a:ea typeface="Century Gothic"/>
              <a:cs typeface="Century Gothic"/>
              <a:sym typeface="Century Gothic"/>
            </a:endParaRPr>
          </a:p>
        </p:txBody>
      </p:sp>
      <p:sp>
        <p:nvSpPr>
          <p:cNvPr id="224" name="Google Shape;224;p22"/>
          <p:cNvSpPr txBox="1"/>
          <p:nvPr/>
        </p:nvSpPr>
        <p:spPr>
          <a:xfrm>
            <a:off x="6149692" y="2533192"/>
            <a:ext cx="2743200" cy="1945302"/>
          </a:xfrm>
          <a:prstGeom prst="rect">
            <a:avLst/>
          </a:prstGeom>
          <a:noFill/>
          <a:ln>
            <a:noFill/>
          </a:ln>
        </p:spPr>
        <p:txBody>
          <a:bodyPr spcFirstLastPara="1" wrap="square" lIns="91425" tIns="91425" rIns="91425" bIns="91425" anchor="t" anchorCtr="0">
            <a:noAutofit/>
          </a:bodyPr>
          <a:lstStyle/>
          <a:p>
            <a:pPr fontAlgn="base">
              <a:lnSpc>
                <a:spcPct val="114000"/>
              </a:lnSpc>
            </a:pPr>
            <a:r>
              <a:rPr lang="en-US" sz="2000" dirty="0">
                <a:solidFill>
                  <a:schemeClr val="tx1">
                    <a:lumMod val="75000"/>
                    <a:lumOff val="25000"/>
                  </a:schemeClr>
                </a:solidFill>
                <a:latin typeface="Century Gothic" panose="020B0502020202020204" pitchFamily="34" charset="0"/>
              </a:rPr>
              <a:t>Create habitat suitability maps based on updated bare ground data for </a:t>
            </a:r>
            <a:r>
              <a:rPr lang="en-US" sz="2000" dirty="0" err="1">
                <a:solidFill>
                  <a:schemeClr val="tx1">
                    <a:lumMod val="75000"/>
                    <a:lumOff val="25000"/>
                  </a:schemeClr>
                </a:solidFill>
                <a:latin typeface="Century Gothic" panose="020B0502020202020204" pitchFamily="34" charset="0"/>
              </a:rPr>
              <a:t>medusahead</a:t>
            </a:r>
            <a:endParaRPr lang="en-US" sz="2000" dirty="0">
              <a:solidFill>
                <a:schemeClr val="tx1">
                  <a:lumMod val="75000"/>
                  <a:lumOff val="25000"/>
                </a:schemeClr>
              </a:solidFill>
              <a:latin typeface="Century Gothic" panose="020B0502020202020204" pitchFamily="34" charset="0"/>
            </a:endParaRPr>
          </a:p>
        </p:txBody>
      </p:sp>
      <p:sp>
        <p:nvSpPr>
          <p:cNvPr id="13" name="Google Shape;224;p22">
            <a:extLst>
              <a:ext uri="{FF2B5EF4-FFF2-40B4-BE49-F238E27FC236}">
                <a16:creationId xmlns:a16="http://schemas.microsoft.com/office/drawing/2014/main" id="{3AD62BB3-69C8-D746-99A8-3C69A0F59D58}"/>
              </a:ext>
            </a:extLst>
          </p:cNvPr>
          <p:cNvSpPr txBox="1"/>
          <p:nvPr/>
        </p:nvSpPr>
        <p:spPr>
          <a:xfrm>
            <a:off x="9088061" y="2539542"/>
            <a:ext cx="2743200" cy="1934499"/>
          </a:xfrm>
          <a:prstGeom prst="rect">
            <a:avLst/>
          </a:prstGeom>
          <a:noFill/>
          <a:ln>
            <a:noFill/>
          </a:ln>
        </p:spPr>
        <p:txBody>
          <a:bodyPr spcFirstLastPara="1" wrap="square" lIns="91425" tIns="91425" rIns="91425" bIns="91425" anchor="t" anchorCtr="0">
            <a:noAutofit/>
          </a:bodyPr>
          <a:lstStyle/>
          <a:p>
            <a:pPr fontAlgn="base">
              <a:lnSpc>
                <a:spcPct val="114000"/>
              </a:lnSpc>
            </a:pPr>
            <a:r>
              <a:rPr lang="en-US" sz="2000" dirty="0">
                <a:solidFill>
                  <a:schemeClr val="tx1">
                    <a:lumMod val="75000"/>
                    <a:lumOff val="25000"/>
                  </a:schemeClr>
                </a:solidFill>
                <a:latin typeface="Century Gothic" panose="020B0502020202020204" pitchFamily="34" charset="0"/>
              </a:rPr>
              <a:t>Forecast the habitat suitability of </a:t>
            </a:r>
            <a:r>
              <a:rPr lang="en-US" sz="2000" dirty="0" err="1">
                <a:solidFill>
                  <a:schemeClr val="tx1">
                    <a:lumMod val="75000"/>
                    <a:lumOff val="25000"/>
                  </a:schemeClr>
                </a:solidFill>
                <a:latin typeface="Century Gothic" panose="020B0502020202020204" pitchFamily="34" charset="0"/>
              </a:rPr>
              <a:t>medusahead</a:t>
            </a:r>
            <a:r>
              <a:rPr lang="en-US" sz="2000" dirty="0">
                <a:solidFill>
                  <a:schemeClr val="tx1">
                    <a:lumMod val="75000"/>
                    <a:lumOff val="25000"/>
                  </a:schemeClr>
                </a:solidFill>
                <a:latin typeface="Century Gothic" panose="020B0502020202020204" pitchFamily="34" charset="0"/>
              </a:rPr>
              <a:t> for the year 2050 by incorporating NASA climate predictions</a:t>
            </a:r>
          </a:p>
        </p:txBody>
      </p:sp>
      <p:sp>
        <p:nvSpPr>
          <p:cNvPr id="14" name="Google Shape;221;p22">
            <a:extLst>
              <a:ext uri="{FF2B5EF4-FFF2-40B4-BE49-F238E27FC236}">
                <a16:creationId xmlns:a16="http://schemas.microsoft.com/office/drawing/2014/main" id="{9A87E59A-098F-6446-83A0-E3181DACC649}"/>
              </a:ext>
            </a:extLst>
          </p:cNvPr>
          <p:cNvSpPr txBox="1"/>
          <p:nvPr/>
        </p:nvSpPr>
        <p:spPr>
          <a:xfrm>
            <a:off x="3211321" y="2505252"/>
            <a:ext cx="2743200" cy="2483100"/>
          </a:xfrm>
          <a:prstGeom prst="rect">
            <a:avLst/>
          </a:prstGeom>
          <a:noFill/>
          <a:ln>
            <a:noFill/>
          </a:ln>
        </p:spPr>
        <p:txBody>
          <a:bodyPr spcFirstLastPara="1" wrap="square" lIns="121900" tIns="121900" rIns="121900" bIns="121900" anchor="t" anchorCtr="0">
            <a:noAutofit/>
          </a:bodyPr>
          <a:lstStyle/>
          <a:p>
            <a:pPr lvl="0">
              <a:lnSpc>
                <a:spcPct val="115000"/>
              </a:lnSpc>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Run habitat suitability models integrating bare ground layers and evaluate model performance in SAHM </a:t>
            </a:r>
            <a:endParaRPr sz="20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15" name="Rectangle 14"/>
          <p:cNvSpPr/>
          <p:nvPr/>
        </p:nvSpPr>
        <p:spPr>
          <a:xfrm>
            <a:off x="9839864" y="6477000"/>
            <a:ext cx="1850869" cy="274200"/>
          </a:xfrm>
          <a:prstGeom prst="rect">
            <a:avLst/>
          </a:prstGeom>
          <a:solidFill>
            <a:srgbClr val="D5D5D5">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89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 calcmode="lin" valueType="num">
                                      <p:cBhvr additive="base">
                                        <p:cTn id="7" dur="1000"/>
                                        <p:tgtEl>
                                          <p:spTgt spid="21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18"/>
                                        </p:tgtEl>
                                        <p:attrNameLst>
                                          <p:attrName>style.visibility</p:attrName>
                                        </p:attrNameLst>
                                      </p:cBhvr>
                                      <p:to>
                                        <p:strVal val="visible"/>
                                      </p:to>
                                    </p:set>
                                    <p:anim calcmode="lin" valueType="num">
                                      <p:cBhvr additive="base">
                                        <p:cTn id="10" dur="1000"/>
                                        <p:tgtEl>
                                          <p:spTgt spid="218"/>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1000"/>
                                        <p:tgtEl>
                                          <p:spTgt spid="217"/>
                                        </p:tgtEl>
                                        <p:attrNameLst>
                                          <p:attrName>ppt_x</p:attrName>
                                        </p:attrNameLst>
                                      </p:cBhvr>
                                      <p:tavLst>
                                        <p:tav tm="0">
                                          <p:val>
                                            <p:strVal val="#ppt_x-1"/>
                                          </p:val>
                                        </p:tav>
                                        <p:tav tm="100000">
                                          <p:val>
                                            <p:strVal val="#ppt_x"/>
                                          </p:val>
                                        </p:tav>
                                      </p:tavLst>
                                    </p:anim>
                                  </p:childTnLst>
                                </p:cTn>
                              </p:par>
                              <p:par>
                                <p:cTn id="16" presetID="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p:tgtEl>
                                          <p:spTgt spid="14"/>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20"/>
                                        </p:tgtEl>
                                        <p:attrNameLst>
                                          <p:attrName>style.visibility</p:attrName>
                                        </p:attrNameLst>
                                      </p:cBhvr>
                                      <p:to>
                                        <p:strVal val="visible"/>
                                      </p:to>
                                    </p:set>
                                    <p:anim calcmode="lin" valueType="num">
                                      <p:cBhvr additive="base">
                                        <p:cTn id="23" dur="1000"/>
                                        <p:tgtEl>
                                          <p:spTgt spid="220"/>
                                        </p:tgtEl>
                                        <p:attrNameLst>
                                          <p:attrName>ppt_x</p:attrName>
                                        </p:attrNameLst>
                                      </p:cBhvr>
                                      <p:tavLst>
                                        <p:tav tm="0">
                                          <p:val>
                                            <p:strVal val="#ppt_x-1"/>
                                          </p:val>
                                        </p:tav>
                                        <p:tav tm="100000">
                                          <p:val>
                                            <p:strVal val="#ppt_x"/>
                                          </p:val>
                                        </p:tav>
                                      </p:tavLst>
                                    </p:anim>
                                  </p:childTnLst>
                                </p:cTn>
                              </p:par>
                              <p:par>
                                <p:cTn id="24" presetID="2" presetClass="entr" presetSubtype="8" fill="hold" nodeType="withEffect">
                                  <p:stCondLst>
                                    <p:cond delay="0"/>
                                  </p:stCondLst>
                                  <p:childTnLst>
                                    <p:set>
                                      <p:cBhvr>
                                        <p:cTn id="25" dur="1" fill="hold">
                                          <p:stCondLst>
                                            <p:cond delay="0"/>
                                          </p:stCondLst>
                                        </p:cTn>
                                        <p:tgtEl>
                                          <p:spTgt spid="224"/>
                                        </p:tgtEl>
                                        <p:attrNameLst>
                                          <p:attrName>style.visibility</p:attrName>
                                        </p:attrNameLst>
                                      </p:cBhvr>
                                      <p:to>
                                        <p:strVal val="visible"/>
                                      </p:to>
                                    </p:set>
                                    <p:anim calcmode="lin" valueType="num">
                                      <p:cBhvr additive="base">
                                        <p:cTn id="26" dur="1000"/>
                                        <p:tgtEl>
                                          <p:spTgt spid="224"/>
                                        </p:tgtEl>
                                        <p:attrNameLst>
                                          <p:attrName>ppt_x</p:attrName>
                                        </p:attrNameLst>
                                      </p:cBhvr>
                                      <p:tavLst>
                                        <p:tav tm="0">
                                          <p:val>
                                            <p:strVal val="#ppt_x-1"/>
                                          </p:val>
                                        </p:tav>
                                        <p:tav tm="100000">
                                          <p:val>
                                            <p:strVal val="#ppt_x"/>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3"/>
                                        </p:tgtEl>
                                        <p:attrNameLst>
                                          <p:attrName>style.visibility</p:attrName>
                                        </p:attrNameLst>
                                      </p:cBhvr>
                                      <p:to>
                                        <p:strVal val="visible"/>
                                      </p:to>
                                    </p:set>
                                    <p:anim calcmode="lin" valueType="num">
                                      <p:cBhvr additive="base">
                                        <p:cTn id="31" dur="1000"/>
                                        <p:tgtEl>
                                          <p:spTgt spid="223"/>
                                        </p:tgtEl>
                                        <p:attrNameLst>
                                          <p:attrName>ppt_x</p:attrName>
                                        </p:attrNameLst>
                                      </p:cBhvr>
                                      <p:tavLst>
                                        <p:tav tm="0">
                                          <p:val>
                                            <p:strVal val="#ppt_x-1"/>
                                          </p:val>
                                        </p:tav>
                                        <p:tav tm="100000">
                                          <p:val>
                                            <p:strVal val="#ppt_x"/>
                                          </p:val>
                                        </p:tav>
                                      </p:tavLst>
                                    </p:anim>
                                  </p:childTnLst>
                                </p:cTn>
                              </p:par>
                              <p:par>
                                <p:cTn id="32" presetID="2" presetClass="entr" presetSubtype="8"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1000"/>
                                        <p:tgtEl>
                                          <p:spTgt spid="1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23"/>
          <p:cNvPicPr preferRelativeResize="0"/>
          <p:nvPr/>
        </p:nvPicPr>
        <p:blipFill rotWithShape="1">
          <a:blip r:embed="rId3"/>
          <a:srcRect b="29153"/>
          <a:stretch/>
        </p:blipFill>
        <p:spPr>
          <a:xfrm>
            <a:off x="0" y="1117601"/>
            <a:ext cx="12192000" cy="5740399"/>
          </a:xfrm>
          <a:prstGeom prst="rect">
            <a:avLst/>
          </a:prstGeom>
          <a:noFill/>
          <a:ln>
            <a:noFill/>
          </a:ln>
        </p:spPr>
      </p:pic>
      <p:sp>
        <p:nvSpPr>
          <p:cNvPr id="231" name="Google Shape;231;p23"/>
          <p:cNvSpPr txBox="1">
            <a:spLocks noGrp="1"/>
          </p:cNvSpPr>
          <p:nvPr>
            <p:ph type="title"/>
          </p:nvPr>
        </p:nvSpPr>
        <p:spPr>
          <a:xfrm>
            <a:off x="495300" y="419099"/>
            <a:ext cx="10515600" cy="45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Satellites &amp; Sensors</a:t>
            </a:r>
            <a:endParaRPr dirty="0"/>
          </a:p>
        </p:txBody>
      </p:sp>
      <p:pic>
        <p:nvPicPr>
          <p:cNvPr id="232" name="Google Shape;232;p23"/>
          <p:cNvPicPr preferRelativeResize="0"/>
          <p:nvPr/>
        </p:nvPicPr>
        <p:blipFill>
          <a:blip r:embed="rId4">
            <a:alphaModFix/>
          </a:blip>
          <a:stretch>
            <a:fillRect/>
          </a:stretch>
        </p:blipFill>
        <p:spPr>
          <a:xfrm rot="-3019385">
            <a:off x="4668641" y="2918935"/>
            <a:ext cx="2615614" cy="2137728"/>
          </a:xfrm>
          <a:prstGeom prst="rect">
            <a:avLst/>
          </a:prstGeom>
          <a:noFill/>
          <a:ln>
            <a:noFill/>
          </a:ln>
        </p:spPr>
      </p:pic>
      <p:pic>
        <p:nvPicPr>
          <p:cNvPr id="233" name="Google Shape;233;p23"/>
          <p:cNvPicPr preferRelativeResize="0"/>
          <p:nvPr/>
        </p:nvPicPr>
        <p:blipFill rotWithShape="1">
          <a:blip r:embed="rId5">
            <a:alphaModFix/>
          </a:blip>
          <a:srcRect r="-26582" b="-26582"/>
          <a:stretch/>
        </p:blipFill>
        <p:spPr>
          <a:xfrm rot="4996590">
            <a:off x="7944833" y="2720642"/>
            <a:ext cx="3768128" cy="3124909"/>
          </a:xfrm>
          <a:prstGeom prst="rect">
            <a:avLst/>
          </a:prstGeom>
          <a:noFill/>
          <a:ln>
            <a:noFill/>
          </a:ln>
        </p:spPr>
      </p:pic>
      <p:pic>
        <p:nvPicPr>
          <p:cNvPr id="234" name="Google Shape;234;p23"/>
          <p:cNvPicPr preferRelativeResize="0"/>
          <p:nvPr/>
        </p:nvPicPr>
        <p:blipFill>
          <a:blip r:embed="rId6">
            <a:alphaModFix/>
          </a:blip>
          <a:stretch>
            <a:fillRect/>
          </a:stretch>
        </p:blipFill>
        <p:spPr>
          <a:xfrm rot="3652790">
            <a:off x="416593" y="3247238"/>
            <a:ext cx="2827125" cy="1481125"/>
          </a:xfrm>
          <a:prstGeom prst="rect">
            <a:avLst/>
          </a:prstGeom>
          <a:noFill/>
          <a:ln>
            <a:noFill/>
          </a:ln>
        </p:spPr>
      </p:pic>
      <p:sp>
        <p:nvSpPr>
          <p:cNvPr id="237" name="Google Shape;237;p23"/>
          <p:cNvSpPr txBox="1"/>
          <p:nvPr/>
        </p:nvSpPr>
        <p:spPr>
          <a:xfrm>
            <a:off x="10546192" y="2781805"/>
            <a:ext cx="1229400" cy="38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FFFFFF"/>
                </a:solidFill>
                <a:latin typeface="Century Gothic"/>
                <a:ea typeface="Century Gothic"/>
                <a:cs typeface="Century Gothic"/>
                <a:sym typeface="Century Gothic"/>
              </a:rPr>
              <a:t>Sentinel-1 C-SAR</a:t>
            </a:r>
            <a:endParaRPr b="1" dirty="0">
              <a:solidFill>
                <a:srgbClr val="FFFFFF"/>
              </a:solidFill>
              <a:latin typeface="Century Gothic"/>
              <a:ea typeface="Century Gothic"/>
              <a:cs typeface="Century Gothic"/>
              <a:sym typeface="Century Gothic"/>
            </a:endParaRPr>
          </a:p>
        </p:txBody>
      </p:sp>
      <p:sp>
        <p:nvSpPr>
          <p:cNvPr id="238" name="Google Shape;238;p23"/>
          <p:cNvSpPr txBox="1"/>
          <p:nvPr/>
        </p:nvSpPr>
        <p:spPr>
          <a:xfrm>
            <a:off x="652979" y="1844251"/>
            <a:ext cx="1291800" cy="38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FFFFFF"/>
                </a:solidFill>
                <a:latin typeface="Century Gothic"/>
                <a:ea typeface="Century Gothic"/>
                <a:cs typeface="Century Gothic"/>
                <a:sym typeface="Century Gothic"/>
              </a:rPr>
              <a:t>Aqua MODIS</a:t>
            </a:r>
            <a:endParaRPr b="1" dirty="0">
              <a:solidFill>
                <a:srgbClr val="FFFFFF"/>
              </a:solidFill>
              <a:latin typeface="Century Gothic"/>
              <a:ea typeface="Century Gothic"/>
              <a:cs typeface="Century Gothic"/>
              <a:sym typeface="Century Gothic"/>
            </a:endParaRPr>
          </a:p>
        </p:txBody>
      </p:sp>
      <p:sp>
        <p:nvSpPr>
          <p:cNvPr id="239" name="Google Shape;239;p23"/>
          <p:cNvSpPr txBox="1"/>
          <p:nvPr/>
        </p:nvSpPr>
        <p:spPr>
          <a:xfrm>
            <a:off x="4833442" y="1844251"/>
            <a:ext cx="1423200" cy="38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FFFFFF"/>
                </a:solidFill>
                <a:latin typeface="Century Gothic"/>
                <a:ea typeface="Century Gothic"/>
                <a:cs typeface="Century Gothic"/>
                <a:sym typeface="Century Gothic"/>
              </a:rPr>
              <a:t>Landsat  8 OLI</a:t>
            </a:r>
            <a:endParaRPr b="1" dirty="0">
              <a:solidFill>
                <a:srgbClr val="FFFFFF"/>
              </a:solidFill>
              <a:latin typeface="Century Gothic"/>
              <a:ea typeface="Century Gothic"/>
              <a:cs typeface="Century Gothic"/>
              <a:sym typeface="Century Gothic"/>
            </a:endParaRPr>
          </a:p>
        </p:txBody>
      </p:sp>
      <p:sp>
        <p:nvSpPr>
          <p:cNvPr id="14" name="Google Shape;239;p23"/>
          <p:cNvSpPr txBox="1"/>
          <p:nvPr/>
        </p:nvSpPr>
        <p:spPr>
          <a:xfrm>
            <a:off x="3838628" y="1142107"/>
            <a:ext cx="1423200" cy="38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FFFFFF"/>
                </a:solidFill>
                <a:latin typeface="Century Gothic"/>
                <a:ea typeface="Century Gothic"/>
                <a:cs typeface="Century Gothic"/>
                <a:sym typeface="Century Gothic"/>
              </a:rPr>
              <a:t>NASA</a:t>
            </a:r>
            <a:endParaRPr sz="1800" b="1" dirty="0">
              <a:solidFill>
                <a:srgbClr val="FFFFFF"/>
              </a:solidFill>
              <a:latin typeface="Century Gothic"/>
              <a:ea typeface="Century Gothic"/>
              <a:cs typeface="Century Gothic"/>
              <a:sym typeface="Century Gothic"/>
            </a:endParaRPr>
          </a:p>
        </p:txBody>
      </p:sp>
      <p:sp>
        <p:nvSpPr>
          <p:cNvPr id="4" name="Freeform 3"/>
          <p:cNvSpPr/>
          <p:nvPr/>
        </p:nvSpPr>
        <p:spPr>
          <a:xfrm>
            <a:off x="472860" y="1567547"/>
            <a:ext cx="7910285" cy="203200"/>
          </a:xfrm>
          <a:custGeom>
            <a:avLst/>
            <a:gdLst>
              <a:gd name="connsiteX0" fmla="*/ 0 w 7910285"/>
              <a:gd name="connsiteY0" fmla="*/ 203200 h 203200"/>
              <a:gd name="connsiteX1" fmla="*/ 14514 w 7910285"/>
              <a:gd name="connsiteY1" fmla="*/ 14515 h 203200"/>
              <a:gd name="connsiteX2" fmla="*/ 7910285 w 7910285"/>
              <a:gd name="connsiteY2" fmla="*/ 0 h 203200"/>
              <a:gd name="connsiteX3" fmla="*/ 7910285 w 7910285"/>
              <a:gd name="connsiteY3" fmla="*/ 174172 h 203200"/>
            </a:gdLst>
            <a:ahLst/>
            <a:cxnLst>
              <a:cxn ang="0">
                <a:pos x="connsiteX0" y="connsiteY0"/>
              </a:cxn>
              <a:cxn ang="0">
                <a:pos x="connsiteX1" y="connsiteY1"/>
              </a:cxn>
              <a:cxn ang="0">
                <a:pos x="connsiteX2" y="connsiteY2"/>
              </a:cxn>
              <a:cxn ang="0">
                <a:pos x="connsiteX3" y="connsiteY3"/>
              </a:cxn>
            </a:cxnLst>
            <a:rect l="l" t="t" r="r" b="b"/>
            <a:pathLst>
              <a:path w="7910285" h="203200">
                <a:moveTo>
                  <a:pt x="0" y="203200"/>
                </a:moveTo>
                <a:lnTo>
                  <a:pt x="14514" y="14515"/>
                </a:lnTo>
                <a:lnTo>
                  <a:pt x="7910285" y="0"/>
                </a:lnTo>
                <a:lnTo>
                  <a:pt x="7910285" y="174172"/>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0493829" y="2815771"/>
            <a:ext cx="1074057" cy="159658"/>
          </a:xfrm>
          <a:custGeom>
            <a:avLst/>
            <a:gdLst>
              <a:gd name="connsiteX0" fmla="*/ 0 w 1074057"/>
              <a:gd name="connsiteY0" fmla="*/ 159658 h 159658"/>
              <a:gd name="connsiteX1" fmla="*/ 0 w 1074057"/>
              <a:gd name="connsiteY1" fmla="*/ 0 h 159658"/>
              <a:gd name="connsiteX2" fmla="*/ 1074057 w 1074057"/>
              <a:gd name="connsiteY2" fmla="*/ 14515 h 159658"/>
              <a:gd name="connsiteX3" fmla="*/ 1074057 w 1074057"/>
              <a:gd name="connsiteY3" fmla="*/ 130629 h 159658"/>
            </a:gdLst>
            <a:ahLst/>
            <a:cxnLst>
              <a:cxn ang="0">
                <a:pos x="connsiteX0" y="connsiteY0"/>
              </a:cxn>
              <a:cxn ang="0">
                <a:pos x="connsiteX1" y="connsiteY1"/>
              </a:cxn>
              <a:cxn ang="0">
                <a:pos x="connsiteX2" y="connsiteY2"/>
              </a:cxn>
              <a:cxn ang="0">
                <a:pos x="connsiteX3" y="connsiteY3"/>
              </a:cxn>
            </a:cxnLst>
            <a:rect l="l" t="t" r="r" b="b"/>
            <a:pathLst>
              <a:path w="1074057" h="159658">
                <a:moveTo>
                  <a:pt x="0" y="159658"/>
                </a:moveTo>
                <a:lnTo>
                  <a:pt x="0" y="0"/>
                </a:lnTo>
                <a:lnTo>
                  <a:pt x="1074057" y="14515"/>
                </a:lnTo>
                <a:lnTo>
                  <a:pt x="1074057" y="130629"/>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239;p23"/>
          <p:cNvSpPr txBox="1"/>
          <p:nvPr/>
        </p:nvSpPr>
        <p:spPr>
          <a:xfrm>
            <a:off x="10714043" y="2312776"/>
            <a:ext cx="853843" cy="38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FFFFFF"/>
                </a:solidFill>
                <a:latin typeface="Century Gothic"/>
                <a:ea typeface="Century Gothic"/>
                <a:cs typeface="Century Gothic"/>
                <a:sym typeface="Century Gothic"/>
              </a:rPr>
              <a:t>ESA</a:t>
            </a:r>
            <a:endParaRPr sz="1800" b="1" dirty="0">
              <a:solidFill>
                <a:srgbClr val="FFFFFF"/>
              </a:solidFill>
              <a:latin typeface="Century Gothic"/>
              <a:ea typeface="Century Gothic"/>
              <a:cs typeface="Century Gothic"/>
              <a:sym typeface="Century Gothic"/>
            </a:endParaRPr>
          </a:p>
        </p:txBody>
      </p:sp>
      <p:sp>
        <p:nvSpPr>
          <p:cNvPr id="17" name="Rectangle 16"/>
          <p:cNvSpPr/>
          <p:nvPr/>
        </p:nvSpPr>
        <p:spPr>
          <a:xfrm>
            <a:off x="9932365" y="6373326"/>
            <a:ext cx="1843227" cy="293944"/>
          </a:xfrm>
          <a:prstGeom prst="rect">
            <a:avLst/>
          </a:prstGeom>
          <a:solidFill>
            <a:srgbClr val="D5D5D5">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Google Shape;240;p23"/>
          <p:cNvSpPr txBox="1"/>
          <p:nvPr/>
        </p:nvSpPr>
        <p:spPr>
          <a:xfrm>
            <a:off x="9769642" y="6449295"/>
            <a:ext cx="2005950" cy="142006"/>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i="0" u="none" strike="noStrike" cap="none" dirty="0">
                <a:solidFill>
                  <a:schemeClr val="tx1"/>
                </a:solidFill>
                <a:latin typeface="Century Gothic"/>
                <a:ea typeface="Century Gothic"/>
                <a:cs typeface="Century Gothic"/>
                <a:sym typeface="Century Gothic"/>
              </a:rPr>
              <a:t>Image Credit: NASA</a:t>
            </a:r>
            <a:endParaRPr i="0" u="none" strike="noStrike" cap="none" dirty="0">
              <a:solidFill>
                <a:schemeClr val="tx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7373</TotalTime>
  <Words>3043</Words>
  <Application>Microsoft Office PowerPoint</Application>
  <PresentationFormat>Widescreen</PresentationFormat>
  <Paragraphs>437</Paragraphs>
  <Slides>22</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Webdings</vt:lpstr>
      <vt:lpstr>Garamond</vt:lpstr>
      <vt:lpstr>Open Sans</vt:lpstr>
      <vt:lpstr>Century Gothic</vt:lpstr>
      <vt:lpstr>Calibri</vt:lpstr>
      <vt:lpstr>Wingdings</vt:lpstr>
      <vt:lpstr>Roboto</vt:lpstr>
      <vt:lpstr>Arial</vt:lpstr>
      <vt:lpstr>Cambria Math</vt:lpstr>
      <vt:lpstr>Tahoma</vt:lpstr>
      <vt:lpstr>Office Theme</vt:lpstr>
      <vt:lpstr>PowerPoint Presentation</vt:lpstr>
      <vt:lpstr>Background</vt:lpstr>
      <vt:lpstr>Background</vt:lpstr>
      <vt:lpstr>Partners</vt:lpstr>
      <vt:lpstr>Community Concerns</vt:lpstr>
      <vt:lpstr>Species of Concern</vt:lpstr>
      <vt:lpstr>Study Area &amp; Study Period</vt:lpstr>
      <vt:lpstr>Objectives</vt:lpstr>
      <vt:lpstr>Satellites &amp; Sensors</vt:lpstr>
      <vt:lpstr>Methodology</vt:lpstr>
      <vt:lpstr>Bare Ground Indices</vt:lpstr>
      <vt:lpstr>Layer Comparison</vt:lpstr>
      <vt:lpstr>Layer Resolution</vt:lpstr>
      <vt:lpstr>Independent Data Validation</vt:lpstr>
      <vt:lpstr>Ensemble Model Comparison</vt:lpstr>
      <vt:lpstr>2018 Habitat Suitability Map</vt:lpstr>
      <vt:lpstr>2050 Habitat Suitability</vt:lpstr>
      <vt:lpstr>Conclusions</vt:lpstr>
      <vt:lpstr>Limitations</vt:lpstr>
      <vt:lpstr>Future Work</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nrel</dc:creator>
  <cp:lastModifiedBy>nrel</cp:lastModifiedBy>
  <cp:revision>133</cp:revision>
  <dcterms:modified xsi:type="dcterms:W3CDTF">2019-04-04T18:09:20Z</dcterms:modified>
</cp:coreProperties>
</file>