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3" r:id="rId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oddle, Madison P. (LARC-E3)[SSAI DEVELOP]" initials="BMP(D" lastIdx="30" clrIdx="0">
    <p:extLst>
      <p:ext uri="{19B8F6BF-5375-455C-9EA6-DF929625EA0E}">
        <p15:presenceInfo xmlns:p15="http://schemas.microsoft.com/office/powerpoint/2012/main" userId="S-1-5-21-330711430-3775241029-4075259233-855781" providerId="AD"/>
      </p:ext>
    </p:extLst>
  </p:cmAuthor>
  <p:cmAuthor id="2" name="Deardorff, Emily K. (ARC-SGE)[SSAI DEVELOP]" initials="DEK(D" lastIdx="3" clrIdx="1">
    <p:extLst>
      <p:ext uri="{19B8F6BF-5375-455C-9EA6-DF929625EA0E}">
        <p15:presenceInfo xmlns:p15="http://schemas.microsoft.com/office/powerpoint/2012/main" userId="S::edeardor@ndc.nasa.gov::621658f4-1224-4de9-825f-35380b28f0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5DAD"/>
    <a:srgbClr val="369CC4"/>
    <a:srgbClr val="82C0E7"/>
    <a:srgbClr val="E8F3F8"/>
    <a:srgbClr val="98E501"/>
    <a:srgbClr val="49ADA0"/>
    <a:srgbClr val="9C9C9C"/>
    <a:srgbClr val="F8F8F8"/>
    <a:srgbClr val="EAF0FC"/>
    <a:srgbClr val="F5F4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95" autoAdjust="0"/>
    <p:restoredTop sz="94660"/>
  </p:normalViewPr>
  <p:slideViewPr>
    <p:cSldViewPr snapToGrid="0">
      <p:cViewPr>
        <p:scale>
          <a:sx n="51" d="100"/>
          <a:sy n="51" d="100"/>
        </p:scale>
        <p:origin x="58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deardor\Documents\ArcGIS_Projects\Calc_Raster_Stats\Final_Classifications\Stats_Compil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366754262236555"/>
          <c:y val="2.948073390778207E-2"/>
          <c:w val="0.57807457523952221"/>
          <c:h val="0.83854370661246314"/>
        </c:manualLayout>
      </c:layout>
      <c:barChart>
        <c:barDir val="col"/>
        <c:grouping val="percentStacked"/>
        <c:varyColors val="0"/>
        <c:ser>
          <c:idx val="0"/>
          <c:order val="0"/>
          <c:tx>
            <c:v>Barren soil</c:v>
          </c:tx>
          <c:spPr>
            <a:solidFill>
              <a:schemeClr val="accent4">
                <a:lumMod val="50000"/>
              </a:schemeClr>
            </a:solidFill>
            <a:ln>
              <a:solidFill>
                <a:schemeClr val="bg1"/>
              </a:solidFill>
            </a:ln>
            <a:effectLst/>
          </c:spPr>
          <c:invertIfNegative val="0"/>
          <c:cat>
            <c:numRef>
              <c:f>Sheet1!$H$2:$H$7</c:f>
              <c:numCache>
                <c:formatCode>General</c:formatCode>
                <c:ptCount val="5"/>
                <c:pt idx="0">
                  <c:v>1989</c:v>
                </c:pt>
                <c:pt idx="1">
                  <c:v>1992</c:v>
                </c:pt>
                <c:pt idx="2">
                  <c:v>1999</c:v>
                </c:pt>
                <c:pt idx="3">
                  <c:v>2013</c:v>
                </c:pt>
                <c:pt idx="4">
                  <c:v>2019</c:v>
                </c:pt>
              </c:numCache>
            </c:numRef>
          </c:cat>
          <c:val>
            <c:numRef>
              <c:f>Sheet1!$K$2:$K$7</c:f>
              <c:numCache>
                <c:formatCode>General</c:formatCode>
                <c:ptCount val="5"/>
                <c:pt idx="0">
                  <c:v>13302</c:v>
                </c:pt>
                <c:pt idx="1">
                  <c:v>18009</c:v>
                </c:pt>
                <c:pt idx="2">
                  <c:v>30060</c:v>
                </c:pt>
                <c:pt idx="3">
                  <c:v>11223</c:v>
                </c:pt>
                <c:pt idx="4">
                  <c:v>6587</c:v>
                </c:pt>
              </c:numCache>
            </c:numRef>
          </c:val>
          <c:extLst>
            <c:ext xmlns:c16="http://schemas.microsoft.com/office/drawing/2014/chart" uri="{C3380CC4-5D6E-409C-BE32-E72D297353CC}">
              <c16:uniqueId val="{00000000-BBD6-4B46-9172-4B573541FC1D}"/>
            </c:ext>
          </c:extLst>
        </c:ser>
        <c:ser>
          <c:idx val="1"/>
          <c:order val="1"/>
          <c:tx>
            <c:v>Urban</c:v>
          </c:tx>
          <c:spPr>
            <a:solidFill>
              <a:srgbClr val="EA14C1"/>
            </a:solidFill>
            <a:ln>
              <a:solidFill>
                <a:schemeClr val="bg1"/>
              </a:solidFill>
            </a:ln>
            <a:effectLst/>
          </c:spPr>
          <c:invertIfNegative val="0"/>
          <c:cat>
            <c:numRef>
              <c:f>Sheet1!$H$8:$H$13</c:f>
              <c:numCache>
                <c:formatCode>General</c:formatCode>
                <c:ptCount val="5"/>
                <c:pt idx="0">
                  <c:v>1989</c:v>
                </c:pt>
                <c:pt idx="1">
                  <c:v>1992</c:v>
                </c:pt>
                <c:pt idx="2">
                  <c:v>1999</c:v>
                </c:pt>
                <c:pt idx="3">
                  <c:v>2013</c:v>
                </c:pt>
                <c:pt idx="4">
                  <c:v>2019</c:v>
                </c:pt>
              </c:numCache>
            </c:numRef>
          </c:cat>
          <c:val>
            <c:numRef>
              <c:f>Sheet1!$K$8:$K$13</c:f>
              <c:numCache>
                <c:formatCode>General</c:formatCode>
                <c:ptCount val="5"/>
                <c:pt idx="0">
                  <c:v>1281</c:v>
                </c:pt>
                <c:pt idx="1">
                  <c:v>2660</c:v>
                </c:pt>
                <c:pt idx="2">
                  <c:v>1275</c:v>
                </c:pt>
                <c:pt idx="3">
                  <c:v>5092</c:v>
                </c:pt>
                <c:pt idx="4">
                  <c:v>2542</c:v>
                </c:pt>
              </c:numCache>
            </c:numRef>
          </c:val>
          <c:extLst>
            <c:ext xmlns:c16="http://schemas.microsoft.com/office/drawing/2014/chart" uri="{C3380CC4-5D6E-409C-BE32-E72D297353CC}">
              <c16:uniqueId val="{00000001-BBD6-4B46-9172-4B573541FC1D}"/>
            </c:ext>
          </c:extLst>
        </c:ser>
        <c:ser>
          <c:idx val="2"/>
          <c:order val="2"/>
          <c:tx>
            <c:v>Agricultural vegetation</c:v>
          </c:tx>
          <c:spPr>
            <a:solidFill>
              <a:srgbClr val="66FF33"/>
            </a:solidFill>
            <a:ln>
              <a:solidFill>
                <a:schemeClr val="bg1"/>
              </a:solidFill>
            </a:ln>
            <a:effectLst/>
          </c:spPr>
          <c:invertIfNegative val="0"/>
          <c:dPt>
            <c:idx val="3"/>
            <c:invertIfNegative val="0"/>
            <c:bubble3D val="0"/>
            <c:spPr>
              <a:solidFill>
                <a:srgbClr val="66FF33"/>
              </a:solidFill>
              <a:ln>
                <a:solidFill>
                  <a:schemeClr val="bg1"/>
                </a:solidFill>
              </a:ln>
              <a:effectLst/>
            </c:spPr>
            <c:extLst>
              <c:ext xmlns:c16="http://schemas.microsoft.com/office/drawing/2014/chart" uri="{C3380CC4-5D6E-409C-BE32-E72D297353CC}">
                <c16:uniqueId val="{00000003-BBD6-4B46-9172-4B573541FC1D}"/>
              </c:ext>
            </c:extLst>
          </c:dPt>
          <c:cat>
            <c:numRef>
              <c:f>Sheet1!$H$14:$H$19</c:f>
              <c:numCache>
                <c:formatCode>General</c:formatCode>
                <c:ptCount val="5"/>
                <c:pt idx="0">
                  <c:v>1989</c:v>
                </c:pt>
                <c:pt idx="1">
                  <c:v>1992</c:v>
                </c:pt>
                <c:pt idx="2">
                  <c:v>1999</c:v>
                </c:pt>
                <c:pt idx="3">
                  <c:v>2013</c:v>
                </c:pt>
                <c:pt idx="4">
                  <c:v>2019</c:v>
                </c:pt>
              </c:numCache>
            </c:numRef>
          </c:cat>
          <c:val>
            <c:numRef>
              <c:f>Sheet1!$K$14:$K$19</c:f>
              <c:numCache>
                <c:formatCode>General</c:formatCode>
                <c:ptCount val="5"/>
                <c:pt idx="0">
                  <c:v>14255</c:v>
                </c:pt>
                <c:pt idx="1">
                  <c:v>26135</c:v>
                </c:pt>
                <c:pt idx="2">
                  <c:v>5075</c:v>
                </c:pt>
                <c:pt idx="3">
                  <c:v>44254</c:v>
                </c:pt>
                <c:pt idx="4">
                  <c:v>44823</c:v>
                </c:pt>
              </c:numCache>
            </c:numRef>
          </c:val>
          <c:extLst>
            <c:ext xmlns:c16="http://schemas.microsoft.com/office/drawing/2014/chart" uri="{C3380CC4-5D6E-409C-BE32-E72D297353CC}">
              <c16:uniqueId val="{00000004-BBD6-4B46-9172-4B573541FC1D}"/>
            </c:ext>
          </c:extLst>
        </c:ser>
        <c:ser>
          <c:idx val="3"/>
          <c:order val="3"/>
          <c:tx>
            <c:v>Pineapple</c:v>
          </c:tx>
          <c:spPr>
            <a:solidFill>
              <a:srgbClr val="FFFF00"/>
            </a:solidFill>
            <a:ln>
              <a:solidFill>
                <a:schemeClr val="bg1"/>
              </a:solidFill>
            </a:ln>
            <a:effectLst/>
          </c:spPr>
          <c:invertIfNegative val="0"/>
          <c:cat>
            <c:numRef>
              <c:f>Sheet1!$H$20:$H$25</c:f>
              <c:numCache>
                <c:formatCode>General</c:formatCode>
                <c:ptCount val="5"/>
                <c:pt idx="0">
                  <c:v>1989</c:v>
                </c:pt>
                <c:pt idx="1">
                  <c:v>1992</c:v>
                </c:pt>
                <c:pt idx="2">
                  <c:v>1999</c:v>
                </c:pt>
                <c:pt idx="3">
                  <c:v>2013</c:v>
                </c:pt>
                <c:pt idx="4">
                  <c:v>2019</c:v>
                </c:pt>
              </c:numCache>
            </c:numRef>
          </c:cat>
          <c:val>
            <c:numRef>
              <c:f>Sheet1!$K$20:$K$25</c:f>
              <c:numCache>
                <c:formatCode>General</c:formatCode>
                <c:ptCount val="5"/>
                <c:pt idx="0">
                  <c:v>5343</c:v>
                </c:pt>
                <c:pt idx="1">
                  <c:v>7743</c:v>
                </c:pt>
                <c:pt idx="2">
                  <c:v>7206</c:v>
                </c:pt>
                <c:pt idx="3">
                  <c:v>436</c:v>
                </c:pt>
                <c:pt idx="4">
                  <c:v>178</c:v>
                </c:pt>
              </c:numCache>
            </c:numRef>
          </c:val>
          <c:extLst>
            <c:ext xmlns:c16="http://schemas.microsoft.com/office/drawing/2014/chart" uri="{C3380CC4-5D6E-409C-BE32-E72D297353CC}">
              <c16:uniqueId val="{00000005-BBD6-4B46-9172-4B573541FC1D}"/>
            </c:ext>
          </c:extLst>
        </c:ser>
        <c:ser>
          <c:idx val="4"/>
          <c:order val="4"/>
          <c:tx>
            <c:v>Non-agricultural vegetation</c:v>
          </c:tx>
          <c:spPr>
            <a:solidFill>
              <a:schemeClr val="accent6">
                <a:lumMod val="75000"/>
              </a:schemeClr>
            </a:solidFill>
            <a:ln>
              <a:solidFill>
                <a:schemeClr val="bg1"/>
              </a:solidFill>
            </a:ln>
            <a:effectLst/>
          </c:spPr>
          <c:invertIfNegative val="0"/>
          <c:cat>
            <c:numRef>
              <c:f>Sheet1!$H$26:$H$31</c:f>
              <c:numCache>
                <c:formatCode>General</c:formatCode>
                <c:ptCount val="5"/>
                <c:pt idx="0">
                  <c:v>1989</c:v>
                </c:pt>
                <c:pt idx="1">
                  <c:v>1992</c:v>
                </c:pt>
                <c:pt idx="2">
                  <c:v>1999</c:v>
                </c:pt>
                <c:pt idx="3">
                  <c:v>2013</c:v>
                </c:pt>
                <c:pt idx="4">
                  <c:v>2019</c:v>
                </c:pt>
              </c:numCache>
            </c:numRef>
          </c:cat>
          <c:val>
            <c:numRef>
              <c:f>Sheet1!$K$26:$K$31</c:f>
              <c:numCache>
                <c:formatCode>General</c:formatCode>
                <c:ptCount val="5"/>
                <c:pt idx="0">
                  <c:v>81368</c:v>
                </c:pt>
                <c:pt idx="1">
                  <c:v>61317</c:v>
                </c:pt>
                <c:pt idx="2">
                  <c:v>70772</c:v>
                </c:pt>
                <c:pt idx="3">
                  <c:v>54749</c:v>
                </c:pt>
                <c:pt idx="4">
                  <c:v>61772</c:v>
                </c:pt>
              </c:numCache>
            </c:numRef>
          </c:val>
          <c:extLst>
            <c:ext xmlns:c16="http://schemas.microsoft.com/office/drawing/2014/chart" uri="{C3380CC4-5D6E-409C-BE32-E72D297353CC}">
              <c16:uniqueId val="{00000006-BBD6-4B46-9172-4B573541FC1D}"/>
            </c:ext>
          </c:extLst>
        </c:ser>
        <c:dLbls>
          <c:showLegendKey val="0"/>
          <c:showVal val="0"/>
          <c:showCatName val="0"/>
          <c:showSerName val="0"/>
          <c:showPercent val="0"/>
          <c:showBubbleSize val="0"/>
        </c:dLbls>
        <c:gapWidth val="150"/>
        <c:overlap val="100"/>
        <c:axId val="177182520"/>
        <c:axId val="57786600"/>
      </c:barChart>
      <c:catAx>
        <c:axId val="177182520"/>
        <c:scaling>
          <c:orientation val="minMax"/>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7786600"/>
        <c:crosses val="autoZero"/>
        <c:auto val="1"/>
        <c:lblAlgn val="ctr"/>
        <c:lblOffset val="100"/>
        <c:noMultiLvlLbl val="0"/>
      </c:catAx>
      <c:valAx>
        <c:axId val="57786600"/>
        <c:scaling>
          <c:orientation val="minMax"/>
        </c:scaling>
        <c:delete val="0"/>
        <c:axPos val="l"/>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400">
                    <a:latin typeface="Century Gothic" panose="020B0502020202020204" pitchFamily="34" charset="0"/>
                  </a:rPr>
                  <a:t>Percent of Total Land Cover</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177182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riculture &amp; Food Security">
    <p:spTree>
      <p:nvGrpSpPr>
        <p:cNvPr id="1" name=""/>
        <p:cNvGrpSpPr/>
        <p:nvPr/>
      </p:nvGrpSpPr>
      <p:grpSpPr>
        <a:xfrm>
          <a:off x="0" y="0"/>
          <a:ext cx="0" cy="0"/>
          <a:chOff x="0" y="0"/>
          <a:chExt cx="0" cy="0"/>
        </a:xfrm>
      </p:grpSpPr>
      <p:sp>
        <p:nvSpPr>
          <p:cNvPr id="35" name="Rectangle 34"/>
          <p:cNvSpPr/>
          <p:nvPr userDrawn="1"/>
        </p:nvSpPr>
        <p:spPr>
          <a:xfrm>
            <a:off x="914399" y="35661599"/>
            <a:ext cx="25603201" cy="415567"/>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sp>
        <p:nvSpPr>
          <p:cNvPr id="157" name="Rectangle 156"/>
          <p:cNvSpPr/>
          <p:nvPr userDrawn="1"/>
        </p:nvSpPr>
        <p:spPr>
          <a:xfrm>
            <a:off x="914400" y="3662904"/>
            <a:ext cx="25623984" cy="260911"/>
          </a:xfrm>
          <a:prstGeom prst="rect">
            <a:avLst/>
          </a:prstGeom>
          <a:solidFill>
            <a:srgbClr val="379C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8" name="Picture 15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379CC3"/>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Project Subtitle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0533" y="891700"/>
            <a:ext cx="2508115" cy="2176272"/>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 y="34529480"/>
            <a:ext cx="4480560" cy="903722"/>
          </a:xfrm>
          <a:prstGeom prst="rect">
            <a:avLst/>
          </a:prstGeom>
        </p:spPr>
      </p:pic>
    </p:spTree>
    <p:extLst>
      <p:ext uri="{BB962C8B-B14F-4D97-AF65-F5344CB8AC3E}">
        <p14:creationId xmlns:p14="http://schemas.microsoft.com/office/powerpoint/2010/main" val="804774885"/>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userDrawn="1">
          <p15:clr>
            <a:srgbClr val="FBAE40"/>
          </p15:clr>
        </p15:guide>
        <p15:guide id="6" orient="horz" pos="22296" userDrawn="1">
          <p15:clr>
            <a:srgbClr val="FBAE40"/>
          </p15:clr>
        </p15:guide>
        <p15:guide id="7" orient="horz" pos="21792" userDrawn="1">
          <p15:clr>
            <a:srgbClr val="FBAE40"/>
          </p15:clr>
        </p15:guide>
        <p15:guide id="8" pos="15552" userDrawn="1">
          <p15:clr>
            <a:srgbClr val="FBAE40"/>
          </p15:clr>
        </p15:guide>
        <p15:guide id="9" orient="horz" pos="21312" userDrawn="1">
          <p15:clr>
            <a:srgbClr val="FBAE40"/>
          </p15:clr>
        </p15:guide>
        <p15:guide id="10" pos="15264" userDrawn="1">
          <p15:clr>
            <a:srgbClr val="FBAE40"/>
          </p15:clr>
        </p15:guide>
        <p15:guide id="11" orient="horz" pos="2928" userDrawn="1">
          <p15:clr>
            <a:srgbClr val="FBAE40"/>
          </p15:clr>
        </p15:guide>
        <p15:guide id="12" pos="7776" userDrawn="1">
          <p15:clr>
            <a:srgbClr val="FBAE40"/>
          </p15:clr>
        </p15:guide>
        <p15:guide id="14" orient="horz" pos="1920" userDrawn="1">
          <p15:clr>
            <a:srgbClr val="FBAE40"/>
          </p15:clr>
        </p15:guide>
        <p15:guide id="15" orient="horz" pos="1536" userDrawn="1">
          <p15:clr>
            <a:srgbClr val="FBAE40"/>
          </p15:clr>
        </p15:guide>
        <p15:guide id="16" orient="horz" pos="960" userDrawn="1">
          <p15:clr>
            <a:srgbClr val="FBAE40"/>
          </p15:clr>
        </p15:guide>
        <p15:guide id="17" pos="806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1/5/20</a:t>
            </a:fld>
            <a:endParaRPr lang="en-US" dirty="0"/>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dirty="0"/>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18" Type="http://schemas.openxmlformats.org/officeDocument/2006/relationships/image" Target="../media/image19.png"/><Relationship Id="rId26" Type="http://schemas.openxmlformats.org/officeDocument/2006/relationships/image" Target="../media/image23.jpeg"/><Relationship Id="rId3" Type="http://schemas.openxmlformats.org/officeDocument/2006/relationships/image" Target="../media/image5.png"/><Relationship Id="rId21" Type="http://schemas.microsoft.com/office/2007/relationships/hdphoto" Target="../media/hdphoto3.wdp"/><Relationship Id="rId7" Type="http://schemas.openxmlformats.org/officeDocument/2006/relationships/image" Target="../media/image9.png"/><Relationship Id="rId12" Type="http://schemas.openxmlformats.org/officeDocument/2006/relationships/image" Target="../media/image14.png"/><Relationship Id="rId17" Type="http://schemas.microsoft.com/office/2007/relationships/hdphoto" Target="../media/hdphoto1.wdp"/><Relationship Id="rId25" Type="http://schemas.openxmlformats.org/officeDocument/2006/relationships/image" Target="../media/image22.pn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0.png"/><Relationship Id="rId29"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24" Type="http://schemas.openxmlformats.org/officeDocument/2006/relationships/chart" Target="../charts/chart1.xml"/><Relationship Id="rId5" Type="http://schemas.openxmlformats.org/officeDocument/2006/relationships/image" Target="../media/image7.png"/><Relationship Id="rId15" Type="http://schemas.openxmlformats.org/officeDocument/2006/relationships/image" Target="../media/image17.png"/><Relationship Id="rId23" Type="http://schemas.microsoft.com/office/2007/relationships/hdphoto" Target="../media/hdphoto4.wdp"/><Relationship Id="rId28" Type="http://schemas.openxmlformats.org/officeDocument/2006/relationships/image" Target="../media/image25.jpeg"/><Relationship Id="rId10" Type="http://schemas.openxmlformats.org/officeDocument/2006/relationships/image" Target="../media/image12.jpeg"/><Relationship Id="rId19" Type="http://schemas.microsoft.com/office/2007/relationships/hdphoto" Target="../media/hdphoto2.wdp"/><Relationship Id="rId31" Type="http://schemas.openxmlformats.org/officeDocument/2006/relationships/image" Target="../media/image28.jpe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png"/><Relationship Id="rId22" Type="http://schemas.openxmlformats.org/officeDocument/2006/relationships/image" Target="../media/image21.png"/><Relationship Id="rId27" Type="http://schemas.openxmlformats.org/officeDocument/2006/relationships/image" Target="../media/image24.png"/><Relationship Id="rId30"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a:extLst>
              <a:ext uri="{FF2B5EF4-FFF2-40B4-BE49-F238E27FC236}">
                <a16:creationId xmlns:a16="http://schemas.microsoft.com/office/drawing/2014/main" id="{038A58F2-4DAD-4F31-9220-7C7D6878E347}"/>
              </a:ext>
            </a:extLst>
          </p:cNvPr>
          <p:cNvGrpSpPr/>
          <p:nvPr/>
        </p:nvGrpSpPr>
        <p:grpSpPr>
          <a:xfrm>
            <a:off x="1004309" y="19418710"/>
            <a:ext cx="6248041" cy="3837598"/>
            <a:chOff x="806919" y="19947730"/>
            <a:chExt cx="6415237" cy="3837598"/>
          </a:xfrm>
        </p:grpSpPr>
        <p:sp>
          <p:nvSpPr>
            <p:cNvPr id="169" name="Rectangle: Rounded Corners 168">
              <a:extLst>
                <a:ext uri="{FF2B5EF4-FFF2-40B4-BE49-F238E27FC236}">
                  <a16:creationId xmlns:a16="http://schemas.microsoft.com/office/drawing/2014/main" id="{02A04390-50FC-4F27-A672-4A94F2267EFF}"/>
                </a:ext>
              </a:extLst>
            </p:cNvPr>
            <p:cNvSpPr/>
            <p:nvPr/>
          </p:nvSpPr>
          <p:spPr>
            <a:xfrm>
              <a:off x="806919" y="19947730"/>
              <a:ext cx="6415237" cy="3837598"/>
            </a:xfrm>
            <a:prstGeom prst="roundRect">
              <a:avLst>
                <a:gd name="adj" fmla="val 4402"/>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400" dirty="0">
                <a:ln w="0"/>
                <a:solidFill>
                  <a:schemeClr val="tx1"/>
                </a:solidFill>
                <a:latin typeface="Garamond" panose="02020404030301010803" pitchFamily="18" charset="0"/>
              </a:endParaRPr>
            </a:p>
          </p:txBody>
        </p:sp>
        <p:sp>
          <p:nvSpPr>
            <p:cNvPr id="82" name="Rectangle: Rounded Corners 81">
              <a:extLst>
                <a:ext uri="{FF2B5EF4-FFF2-40B4-BE49-F238E27FC236}">
                  <a16:creationId xmlns:a16="http://schemas.microsoft.com/office/drawing/2014/main" id="{5BAABDFF-893E-48B6-B49B-2C2DA50D34D4}"/>
                </a:ext>
              </a:extLst>
            </p:cNvPr>
            <p:cNvSpPr/>
            <p:nvPr/>
          </p:nvSpPr>
          <p:spPr>
            <a:xfrm>
              <a:off x="938643" y="20121395"/>
              <a:ext cx="2857966" cy="1645067"/>
            </a:xfrm>
            <a:prstGeom prst="roundRect">
              <a:avLst>
                <a:gd name="adj" fmla="val 4402"/>
              </a:avLst>
            </a:prstGeom>
            <a:solidFill>
              <a:srgbClr val="79BE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latin typeface="Garamond" panose="02020404030301010803" pitchFamily="18" charset="0"/>
                </a:rPr>
                <a:t>Atmospheric correction &amp; cloud masking</a:t>
              </a:r>
            </a:p>
          </p:txBody>
        </p:sp>
        <p:sp>
          <p:nvSpPr>
            <p:cNvPr id="152" name="Rectangle: Rounded Corners 151">
              <a:extLst>
                <a:ext uri="{FF2B5EF4-FFF2-40B4-BE49-F238E27FC236}">
                  <a16:creationId xmlns:a16="http://schemas.microsoft.com/office/drawing/2014/main" id="{047F4621-48E3-4BF9-A459-3E72A268E94C}"/>
                </a:ext>
              </a:extLst>
            </p:cNvPr>
            <p:cNvSpPr/>
            <p:nvPr/>
          </p:nvSpPr>
          <p:spPr>
            <a:xfrm>
              <a:off x="4266460" y="20118205"/>
              <a:ext cx="2801049" cy="1648257"/>
            </a:xfrm>
            <a:prstGeom prst="roundRect">
              <a:avLst>
                <a:gd name="adj" fmla="val 5341"/>
              </a:avLst>
            </a:prstGeom>
            <a:solidFill>
              <a:srgbClr val="79BE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latin typeface="Garamond" panose="02020404030301010803" pitchFamily="18" charset="0"/>
                </a:rPr>
                <a:t>Calculate marine NDVI, turbidity</a:t>
              </a:r>
              <a:r>
                <a:rPr lang="en-US" sz="2400" baseline="30000" dirty="0">
                  <a:ln w="0"/>
                  <a:solidFill>
                    <a:schemeClr val="tx1"/>
                  </a:solidFill>
                  <a:latin typeface="Garamond" panose="02020404030301010803" pitchFamily="18" charset="0"/>
                </a:rPr>
                <a:t>1</a:t>
              </a:r>
              <a:r>
                <a:rPr lang="en-US" sz="2400" dirty="0">
                  <a:ln w="0"/>
                  <a:solidFill>
                    <a:schemeClr val="tx1"/>
                  </a:solidFill>
                  <a:latin typeface="Garamond" panose="02020404030301010803" pitchFamily="18" charset="0"/>
                </a:rPr>
                <a:t>, &amp; </a:t>
              </a:r>
              <a:r>
                <a:rPr lang="en-US" sz="2400" dirty="0" err="1">
                  <a:ln w="0"/>
                  <a:solidFill>
                    <a:schemeClr val="tx1"/>
                  </a:solidFill>
                  <a:latin typeface="Garamond" panose="02020404030301010803" pitchFamily="18" charset="0"/>
                </a:rPr>
                <a:t>K</a:t>
              </a:r>
              <a:r>
                <a:rPr lang="en-US" sz="2400" baseline="-25000" dirty="0" err="1">
                  <a:ln w="0"/>
                  <a:solidFill>
                    <a:schemeClr val="tx1"/>
                  </a:solidFill>
                  <a:latin typeface="Garamond" panose="02020404030301010803" pitchFamily="18" charset="0"/>
                </a:rPr>
                <a:t>d</a:t>
              </a:r>
              <a:r>
                <a:rPr lang="en-US" sz="2400" dirty="0">
                  <a:ln w="0"/>
                  <a:solidFill>
                    <a:schemeClr val="tx1"/>
                  </a:solidFill>
                  <a:latin typeface="Garamond" panose="02020404030301010803" pitchFamily="18" charset="0"/>
                </a:rPr>
                <a:t>(PAR)</a:t>
              </a:r>
              <a:r>
                <a:rPr lang="en-US" sz="2400" baseline="30000" dirty="0">
                  <a:ln w="0"/>
                  <a:solidFill>
                    <a:schemeClr val="tx1"/>
                  </a:solidFill>
                  <a:latin typeface="Garamond" panose="02020404030301010803" pitchFamily="18" charset="0"/>
                </a:rPr>
                <a:t>2</a:t>
              </a:r>
              <a:r>
                <a:rPr lang="en-US" sz="2400" dirty="0">
                  <a:ln w="0"/>
                  <a:solidFill>
                    <a:schemeClr val="tx1"/>
                  </a:solidFill>
                  <a:latin typeface="Garamond" panose="02020404030301010803" pitchFamily="18" charset="0"/>
                </a:rPr>
                <a:t> </a:t>
              </a:r>
            </a:p>
          </p:txBody>
        </p:sp>
        <p:sp>
          <p:nvSpPr>
            <p:cNvPr id="140" name="Rectangle: Rounded Corners 139">
              <a:extLst>
                <a:ext uri="{FF2B5EF4-FFF2-40B4-BE49-F238E27FC236}">
                  <a16:creationId xmlns:a16="http://schemas.microsoft.com/office/drawing/2014/main" id="{97F99ABA-98E2-4982-B2D2-90B7DF18F1CC}"/>
                </a:ext>
              </a:extLst>
            </p:cNvPr>
            <p:cNvSpPr/>
            <p:nvPr/>
          </p:nvSpPr>
          <p:spPr>
            <a:xfrm>
              <a:off x="4266460" y="22210170"/>
              <a:ext cx="2801049" cy="1426652"/>
            </a:xfrm>
            <a:prstGeom prst="roundRect">
              <a:avLst>
                <a:gd name="adj" fmla="val 5341"/>
              </a:avLst>
            </a:prstGeom>
            <a:solidFill>
              <a:srgbClr val="79BE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latin typeface="Garamond" panose="02020404030301010803" pitchFamily="18" charset="0"/>
                </a:rPr>
                <a:t>Classify land cover</a:t>
              </a:r>
              <a:r>
                <a:rPr lang="en-US" sz="2400" baseline="30000" dirty="0">
                  <a:ln w="0"/>
                  <a:solidFill>
                    <a:schemeClr val="tx1"/>
                  </a:solidFill>
                  <a:latin typeface="Garamond" panose="02020404030301010803" pitchFamily="18" charset="0"/>
                </a:rPr>
                <a:t>3</a:t>
              </a:r>
              <a:r>
                <a:rPr lang="en-US" sz="2400" dirty="0">
                  <a:ln w="0"/>
                  <a:solidFill>
                    <a:schemeClr val="tx1"/>
                  </a:solidFill>
                  <a:latin typeface="Garamond" panose="02020404030301010803" pitchFamily="18" charset="0"/>
                </a:rPr>
                <a:t>, &amp; vegetation change</a:t>
              </a:r>
              <a:r>
                <a:rPr lang="en-US" sz="2400" baseline="30000" dirty="0">
                  <a:ln w="0"/>
                  <a:solidFill>
                    <a:schemeClr val="tx1"/>
                  </a:solidFill>
                  <a:latin typeface="Garamond" panose="02020404030301010803" pitchFamily="18" charset="0"/>
                </a:rPr>
                <a:t>4 </a:t>
              </a:r>
            </a:p>
          </p:txBody>
        </p:sp>
        <p:sp>
          <p:nvSpPr>
            <p:cNvPr id="142" name="Rectangle: Rounded Corners 141">
              <a:extLst>
                <a:ext uri="{FF2B5EF4-FFF2-40B4-BE49-F238E27FC236}">
                  <a16:creationId xmlns:a16="http://schemas.microsoft.com/office/drawing/2014/main" id="{8C8004F8-BD06-486E-A4D2-B6FF5B731065}"/>
                </a:ext>
              </a:extLst>
            </p:cNvPr>
            <p:cNvSpPr/>
            <p:nvPr/>
          </p:nvSpPr>
          <p:spPr>
            <a:xfrm>
              <a:off x="938644" y="22235300"/>
              <a:ext cx="2849601" cy="873809"/>
            </a:xfrm>
            <a:prstGeom prst="roundRect">
              <a:avLst>
                <a:gd name="adj" fmla="val 4402"/>
              </a:avLst>
            </a:prstGeom>
            <a:solidFill>
              <a:srgbClr val="79BED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latin typeface="Garamond" panose="02020404030301010803" pitchFamily="18" charset="0"/>
                </a:rPr>
                <a:t>Yearly average image compositing</a:t>
              </a:r>
            </a:p>
          </p:txBody>
        </p:sp>
      </p:grpSp>
      <p:sp>
        <p:nvSpPr>
          <p:cNvPr id="2" name="Text Placeholder 1">
            <a:extLst>
              <a:ext uri="{FF2B5EF4-FFF2-40B4-BE49-F238E27FC236}">
                <a16:creationId xmlns:a16="http://schemas.microsoft.com/office/drawing/2014/main" id="{C54B3135-F891-4DD1-8E22-3B6FB86BEBF2}"/>
              </a:ext>
            </a:extLst>
          </p:cNvPr>
          <p:cNvSpPr>
            <a:spLocks noGrp="1"/>
          </p:cNvSpPr>
          <p:nvPr>
            <p:ph type="body" sz="quarter" idx="11"/>
          </p:nvPr>
        </p:nvSpPr>
        <p:spPr>
          <a:xfrm>
            <a:off x="4004129" y="659836"/>
            <a:ext cx="19423743" cy="2711149"/>
          </a:xfrm>
        </p:spPr>
        <p:txBody>
          <a:bodyPr>
            <a:normAutofit/>
          </a:bodyPr>
          <a:lstStyle/>
          <a:p>
            <a:r>
              <a:rPr lang="en-US" sz="5800" dirty="0"/>
              <a:t>Monitoring the Impact of Land-Based Sources of Pollution on Water Quality Along the Coast of West Maui, Hawai'i, to Assess Coral Reef Condition</a:t>
            </a:r>
          </a:p>
        </p:txBody>
      </p:sp>
      <p:sp>
        <p:nvSpPr>
          <p:cNvPr id="16" name="Title 3">
            <a:extLst>
              <a:ext uri="{FF2B5EF4-FFF2-40B4-BE49-F238E27FC236}">
                <a16:creationId xmlns:a16="http://schemas.microsoft.com/office/drawing/2014/main" id="{81BBFB85-381D-4081-8801-F799C028F4A4}"/>
              </a:ext>
            </a:extLst>
          </p:cNvPr>
          <p:cNvSpPr txBox="1">
            <a:spLocks/>
          </p:cNvSpPr>
          <p:nvPr/>
        </p:nvSpPr>
        <p:spPr>
          <a:xfrm>
            <a:off x="24721961" y="4840977"/>
            <a:ext cx="1780985" cy="29222699"/>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379CC3"/>
                </a:solidFill>
              </a:rPr>
              <a:t>Hawai'i </a:t>
            </a:r>
            <a:r>
              <a:rPr lang="en-US" sz="10000" dirty="0">
                <a:solidFill>
                  <a:srgbClr val="379CC3"/>
                </a:solidFill>
              </a:rPr>
              <a:t>Water Resources</a:t>
            </a:r>
          </a:p>
        </p:txBody>
      </p:sp>
      <p:sp>
        <p:nvSpPr>
          <p:cNvPr id="17" name="Text Placeholder 11">
            <a:extLst>
              <a:ext uri="{FF2B5EF4-FFF2-40B4-BE49-F238E27FC236}">
                <a16:creationId xmlns:a16="http://schemas.microsoft.com/office/drawing/2014/main" id="{87A90914-2B02-42AC-BFF7-8FD6DCF153D1}"/>
              </a:ext>
            </a:extLst>
          </p:cNvPr>
          <p:cNvSpPr txBox="1">
            <a:spLocks/>
          </p:cNvSpPr>
          <p:nvPr/>
        </p:nvSpPr>
        <p:spPr>
          <a:xfrm>
            <a:off x="14592300" y="34594801"/>
            <a:ext cx="11925301" cy="800100"/>
          </a:xfrm>
          <a:prstGeom prst="rect">
            <a:avLst/>
          </a:prstGeom>
        </p:spPr>
        <p:txBody>
          <a:bodyPr wrap="none" anchor="ct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200" dirty="0">
                <a:solidFill>
                  <a:srgbClr val="379CC3"/>
                </a:solidFill>
              </a:rPr>
              <a:t> California – Ames | </a:t>
            </a:r>
            <a:r>
              <a:rPr lang="en-US" sz="5200" spc="100" dirty="0">
                <a:solidFill>
                  <a:srgbClr val="379CC3"/>
                </a:solidFill>
              </a:rPr>
              <a:t>Fall</a:t>
            </a:r>
            <a:r>
              <a:rPr lang="en-US" sz="5200" dirty="0">
                <a:solidFill>
                  <a:srgbClr val="379CC3"/>
                </a:solidFill>
              </a:rPr>
              <a:t> 2019</a:t>
            </a:r>
          </a:p>
        </p:txBody>
      </p:sp>
      <p:sp>
        <p:nvSpPr>
          <p:cNvPr id="18" name="Text Placeholder 16">
            <a:extLst>
              <a:ext uri="{FF2B5EF4-FFF2-40B4-BE49-F238E27FC236}">
                <a16:creationId xmlns:a16="http://schemas.microsoft.com/office/drawing/2014/main" id="{72BF1C9E-50F2-4817-9487-5CE6C843E329}"/>
              </a:ext>
            </a:extLst>
          </p:cNvPr>
          <p:cNvSpPr txBox="1">
            <a:spLocks/>
          </p:cNvSpPr>
          <p:nvPr/>
        </p:nvSpPr>
        <p:spPr>
          <a:xfrm>
            <a:off x="885762" y="30314556"/>
            <a:ext cx="11666299" cy="310115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400" dirty="0">
                <a:latin typeface="Garamond" panose="02020404030301010803" pitchFamily="18" charset="0"/>
              </a:rPr>
              <a:t>Tova </a:t>
            </a:r>
            <a:r>
              <a:rPr lang="en-US" sz="2400" dirty="0" err="1">
                <a:latin typeface="Garamond" panose="02020404030301010803" pitchFamily="18" charset="0"/>
              </a:rPr>
              <a:t>Callender</a:t>
            </a:r>
            <a:r>
              <a:rPr lang="en-US" sz="2400" dirty="0">
                <a:latin typeface="Garamond" panose="02020404030301010803" pitchFamily="18" charset="0"/>
              </a:rPr>
              <a:t>, </a:t>
            </a:r>
            <a:r>
              <a:rPr lang="en-US" sz="2000" dirty="0">
                <a:latin typeface="Garamond" panose="02020404030301010803" pitchFamily="18" charset="0"/>
              </a:rPr>
              <a:t>West Maui Ridge to Reef Initiative</a:t>
            </a:r>
          </a:p>
          <a:p>
            <a:pPr>
              <a:lnSpc>
                <a:spcPct val="100000"/>
              </a:lnSpc>
              <a:spcBef>
                <a:spcPts val="0"/>
              </a:spcBef>
              <a:spcAft>
                <a:spcPts val="600"/>
              </a:spcAft>
            </a:pPr>
            <a:r>
              <a:rPr lang="en-US" sz="2400" dirty="0">
                <a:latin typeface="Garamond" panose="02020404030301010803" pitchFamily="18" charset="0"/>
              </a:rPr>
              <a:t>Russell Sparks, </a:t>
            </a:r>
            <a:r>
              <a:rPr lang="en-US" sz="2000" dirty="0">
                <a:latin typeface="Garamond" panose="02020404030301010803" pitchFamily="18" charset="0"/>
              </a:rPr>
              <a:t>Hawaii Department of Land and Natural Resources, Division of Aquatic Resources </a:t>
            </a:r>
          </a:p>
          <a:p>
            <a:pPr>
              <a:lnSpc>
                <a:spcPct val="100000"/>
              </a:lnSpc>
              <a:spcBef>
                <a:spcPts val="0"/>
              </a:spcBef>
              <a:spcAft>
                <a:spcPts val="600"/>
              </a:spcAft>
            </a:pPr>
            <a:r>
              <a:rPr lang="en-US" sz="2400" dirty="0">
                <a:latin typeface="Garamond" panose="02020404030301010803" pitchFamily="18" charset="0"/>
              </a:rPr>
              <a:t>Curt </a:t>
            </a:r>
            <a:r>
              <a:rPr lang="en-US" sz="2400" dirty="0" err="1">
                <a:latin typeface="Garamond" panose="02020404030301010803" pitchFamily="18" charset="0"/>
              </a:rPr>
              <a:t>Storlazzi</a:t>
            </a:r>
            <a:r>
              <a:rPr lang="en-US" sz="2400" dirty="0">
                <a:latin typeface="Garamond" panose="02020404030301010803" pitchFamily="18" charset="0"/>
              </a:rPr>
              <a:t>, </a:t>
            </a:r>
            <a:r>
              <a:rPr lang="en-US" sz="2000" dirty="0">
                <a:latin typeface="Garamond" panose="02020404030301010803" pitchFamily="18" charset="0"/>
              </a:rPr>
              <a:t>US Geological Survey</a:t>
            </a:r>
          </a:p>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Dr. Juan Torres-Perez, </a:t>
            </a:r>
            <a:r>
              <a:rPr lang="en-US" sz="2000" dirty="0">
                <a:solidFill>
                  <a:schemeClr val="tx1">
                    <a:lumMod val="75000"/>
                    <a:lumOff val="25000"/>
                  </a:schemeClr>
                </a:solidFill>
                <a:latin typeface="Garamond" panose="02020404030301010803" pitchFamily="18" charset="0"/>
              </a:rPr>
              <a:t>Bay Area Environmental Research Institute (Science Advisor)</a:t>
            </a:r>
          </a:p>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Gina Cova, </a:t>
            </a:r>
            <a:r>
              <a:rPr lang="en-US" sz="2000" dirty="0">
                <a:solidFill>
                  <a:schemeClr val="tx1">
                    <a:lumMod val="75000"/>
                    <a:lumOff val="25000"/>
                  </a:schemeClr>
                </a:solidFill>
                <a:latin typeface="Garamond" panose="02020404030301010803" pitchFamily="18" charset="0"/>
              </a:rPr>
              <a:t>NASA Ames Research Center </a:t>
            </a:r>
            <a:r>
              <a:rPr lang="en-US" sz="2000" dirty="0">
                <a:latin typeface="Garamond" panose="02020404030301010803" pitchFamily="18" charset="0"/>
              </a:rPr>
              <a:t>Fellow</a:t>
            </a:r>
          </a:p>
          <a:p>
            <a:pPr>
              <a:lnSpc>
                <a:spcPct val="100000"/>
              </a:lnSpc>
              <a:spcBef>
                <a:spcPts val="0"/>
              </a:spcBef>
              <a:spcAft>
                <a:spcPts val="600"/>
              </a:spcAft>
            </a:pPr>
            <a:r>
              <a:rPr lang="en-US" sz="2400" dirty="0">
                <a:latin typeface="Garamond" panose="02020404030301010803" pitchFamily="18" charset="0"/>
              </a:rPr>
              <a:t>Zach Bengtsson, </a:t>
            </a:r>
            <a:r>
              <a:rPr lang="en-US" sz="2000" dirty="0">
                <a:latin typeface="Garamond" panose="02020404030301010803" pitchFamily="18" charset="0"/>
              </a:rPr>
              <a:t>NASA Ames Research Center Project Coordination Fellow</a:t>
            </a:r>
          </a:p>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John </a:t>
            </a:r>
            <a:r>
              <a:rPr lang="en-US" sz="2400" dirty="0" err="1">
                <a:solidFill>
                  <a:schemeClr val="tx1">
                    <a:lumMod val="75000"/>
                    <a:lumOff val="25000"/>
                  </a:schemeClr>
                </a:solidFill>
                <a:latin typeface="Garamond" panose="02020404030301010803" pitchFamily="18" charset="0"/>
              </a:rPr>
              <a:t>Dilger</a:t>
            </a:r>
            <a:r>
              <a:rPr lang="en-US" sz="2400" dirty="0">
                <a:solidFill>
                  <a:schemeClr val="tx1">
                    <a:lumMod val="75000"/>
                    <a:lumOff val="25000"/>
                  </a:schemeClr>
                </a:solidFill>
                <a:latin typeface="Garamond" panose="02020404030301010803" pitchFamily="18" charset="0"/>
              </a:rPr>
              <a:t>, </a:t>
            </a:r>
            <a:r>
              <a:rPr lang="en-US" sz="2000" dirty="0">
                <a:solidFill>
                  <a:schemeClr val="tx1">
                    <a:lumMod val="75000"/>
                    <a:lumOff val="25000"/>
                  </a:schemeClr>
                </a:solidFill>
                <a:latin typeface="Garamond" panose="02020404030301010803" pitchFamily="18" charset="0"/>
              </a:rPr>
              <a:t>Spatial Informatics Group</a:t>
            </a:r>
          </a:p>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Dr. William Hernández, </a:t>
            </a:r>
            <a:r>
              <a:rPr lang="en-US" sz="2000" dirty="0">
                <a:solidFill>
                  <a:schemeClr val="tx1">
                    <a:lumMod val="75000"/>
                    <a:lumOff val="25000"/>
                  </a:schemeClr>
                </a:solidFill>
                <a:latin typeface="Garamond" panose="02020404030301010803" pitchFamily="18" charset="0"/>
              </a:rPr>
              <a:t>University of Puerto Rico</a:t>
            </a:r>
          </a:p>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Lorenzo </a:t>
            </a:r>
            <a:r>
              <a:rPr lang="en-US" sz="2400" dirty="0" err="1">
                <a:solidFill>
                  <a:schemeClr val="tx1">
                    <a:lumMod val="75000"/>
                    <a:lumOff val="25000"/>
                  </a:schemeClr>
                </a:solidFill>
                <a:latin typeface="Garamond" panose="02020404030301010803" pitchFamily="18" charset="0"/>
              </a:rPr>
              <a:t>Terenzi</a:t>
            </a:r>
            <a:r>
              <a:rPr lang="en-US" sz="2400" dirty="0">
                <a:solidFill>
                  <a:schemeClr val="tx1">
                    <a:lumMod val="75000"/>
                    <a:lumOff val="25000"/>
                  </a:schemeClr>
                </a:solidFill>
                <a:latin typeface="Garamond" panose="02020404030301010803" pitchFamily="18" charset="0"/>
              </a:rPr>
              <a:t>, </a:t>
            </a:r>
            <a:r>
              <a:rPr lang="en-US" sz="2000" dirty="0">
                <a:solidFill>
                  <a:schemeClr val="tx1">
                    <a:lumMod val="75000"/>
                    <a:lumOff val="25000"/>
                  </a:schemeClr>
                </a:solidFill>
                <a:latin typeface="Garamond" panose="02020404030301010803" pitchFamily="18" charset="0"/>
              </a:rPr>
              <a:t>NASA Ames Research Center</a:t>
            </a:r>
            <a:endParaRPr lang="en-US" sz="2400" dirty="0">
              <a:solidFill>
                <a:schemeClr val="tx1">
                  <a:lumMod val="75000"/>
                  <a:lumOff val="25000"/>
                </a:schemeClr>
              </a:solidFill>
              <a:latin typeface="Garamond" panose="02020404030301010803" pitchFamily="18" charset="0"/>
            </a:endParaRPr>
          </a:p>
        </p:txBody>
      </p:sp>
      <p:sp>
        <p:nvSpPr>
          <p:cNvPr id="19" name="TextBox 18">
            <a:extLst>
              <a:ext uri="{FF2B5EF4-FFF2-40B4-BE49-F238E27FC236}">
                <a16:creationId xmlns:a16="http://schemas.microsoft.com/office/drawing/2014/main" id="{DBDDA31B-8608-4E47-9DF0-8D7BF0060F31}"/>
              </a:ext>
            </a:extLst>
          </p:cNvPr>
          <p:cNvSpPr txBox="1"/>
          <p:nvPr/>
        </p:nvSpPr>
        <p:spPr>
          <a:xfrm>
            <a:off x="860184" y="29517804"/>
            <a:ext cx="5687776"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Acknowledgements</a:t>
            </a:r>
          </a:p>
        </p:txBody>
      </p:sp>
      <p:sp>
        <p:nvSpPr>
          <p:cNvPr id="20" name="TextBox 19">
            <a:extLst>
              <a:ext uri="{FF2B5EF4-FFF2-40B4-BE49-F238E27FC236}">
                <a16:creationId xmlns:a16="http://schemas.microsoft.com/office/drawing/2014/main" id="{603B745C-E3A7-4CD0-B9D9-9C2D623FEFF1}"/>
              </a:ext>
            </a:extLst>
          </p:cNvPr>
          <p:cNvSpPr txBox="1"/>
          <p:nvPr/>
        </p:nvSpPr>
        <p:spPr>
          <a:xfrm>
            <a:off x="12976876" y="30794638"/>
            <a:ext cx="4542503"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Team Members</a:t>
            </a:r>
          </a:p>
        </p:txBody>
      </p:sp>
      <p:grpSp>
        <p:nvGrpSpPr>
          <p:cNvPr id="21" name="Group 20">
            <a:extLst>
              <a:ext uri="{FF2B5EF4-FFF2-40B4-BE49-F238E27FC236}">
                <a16:creationId xmlns:a16="http://schemas.microsoft.com/office/drawing/2014/main" id="{0781C3EA-DC23-46BD-B8EA-76363151CEA3}"/>
              </a:ext>
            </a:extLst>
          </p:cNvPr>
          <p:cNvGrpSpPr/>
          <p:nvPr/>
        </p:nvGrpSpPr>
        <p:grpSpPr>
          <a:xfrm>
            <a:off x="12818883" y="31735605"/>
            <a:ext cx="2834640" cy="3088358"/>
            <a:chOff x="844023" y="30803119"/>
            <a:chExt cx="2834640" cy="3088358"/>
          </a:xfrm>
        </p:grpSpPr>
        <p:pic>
          <p:nvPicPr>
            <p:cNvPr id="22" name="Picture 21">
              <a:extLst>
                <a:ext uri="{FF2B5EF4-FFF2-40B4-BE49-F238E27FC236}">
                  <a16:creationId xmlns:a16="http://schemas.microsoft.com/office/drawing/2014/main" id="{0DBBCE52-FFAB-4BCD-B14B-578FEDCBC0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054" y="30803119"/>
              <a:ext cx="2104579" cy="2103120"/>
            </a:xfrm>
            <a:prstGeom prst="rect">
              <a:avLst/>
            </a:prstGeom>
          </p:spPr>
        </p:pic>
        <p:sp>
          <p:nvSpPr>
            <p:cNvPr id="23" name="Text Placeholder 16">
              <a:extLst>
                <a:ext uri="{FF2B5EF4-FFF2-40B4-BE49-F238E27FC236}">
                  <a16:creationId xmlns:a16="http://schemas.microsoft.com/office/drawing/2014/main" id="{6D35C9B5-FD4D-4371-B43F-B71F96927575}"/>
                </a:ext>
              </a:extLst>
            </p:cNvPr>
            <p:cNvSpPr txBox="1">
              <a:spLocks/>
            </p:cNvSpPr>
            <p:nvPr/>
          </p:nvSpPr>
          <p:spPr>
            <a:xfrm>
              <a:off x="844023" y="32968147"/>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err="1">
                  <a:solidFill>
                    <a:schemeClr val="tx1">
                      <a:lumMod val="75000"/>
                      <a:lumOff val="25000"/>
                    </a:schemeClr>
                  </a:solidFill>
                  <a:latin typeface="Garamond" panose="02020404030301010803" pitchFamily="18" charset="0"/>
                </a:rPr>
                <a:t>Arev</a:t>
              </a:r>
              <a:r>
                <a:rPr lang="en-US" b="1" dirty="0">
                  <a:solidFill>
                    <a:schemeClr val="tx1">
                      <a:lumMod val="75000"/>
                      <a:lumOff val="25000"/>
                    </a:schemeClr>
                  </a:solidFill>
                  <a:latin typeface="Garamond" panose="02020404030301010803" pitchFamily="18" charset="0"/>
                </a:rPr>
                <a:t> Markarian</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grpSp>
      <p:grpSp>
        <p:nvGrpSpPr>
          <p:cNvPr id="24" name="Group 23">
            <a:extLst>
              <a:ext uri="{FF2B5EF4-FFF2-40B4-BE49-F238E27FC236}">
                <a16:creationId xmlns:a16="http://schemas.microsoft.com/office/drawing/2014/main" id="{A11808B3-1F31-47B4-BC92-4B093D0B1372}"/>
              </a:ext>
            </a:extLst>
          </p:cNvPr>
          <p:cNvGrpSpPr/>
          <p:nvPr/>
        </p:nvGrpSpPr>
        <p:grpSpPr>
          <a:xfrm>
            <a:off x="18658099" y="31735605"/>
            <a:ext cx="2834640" cy="2672859"/>
            <a:chOff x="6683239" y="30803119"/>
            <a:chExt cx="2834640" cy="2672859"/>
          </a:xfrm>
        </p:grpSpPr>
        <p:pic>
          <p:nvPicPr>
            <p:cNvPr id="25" name="Picture 24">
              <a:extLst>
                <a:ext uri="{FF2B5EF4-FFF2-40B4-BE49-F238E27FC236}">
                  <a16:creationId xmlns:a16="http://schemas.microsoft.com/office/drawing/2014/main" id="{2F92E499-4ED7-49C6-87C5-4BD3658F28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8270" y="30803119"/>
              <a:ext cx="2104579" cy="2103120"/>
            </a:xfrm>
            <a:prstGeom prst="rect">
              <a:avLst/>
            </a:prstGeom>
          </p:spPr>
        </p:pic>
        <p:sp>
          <p:nvSpPr>
            <p:cNvPr id="26" name="Text Placeholder 16">
              <a:extLst>
                <a:ext uri="{FF2B5EF4-FFF2-40B4-BE49-F238E27FC236}">
                  <a16:creationId xmlns:a16="http://schemas.microsoft.com/office/drawing/2014/main" id="{FFFAF8A3-D18A-43B5-87DB-EF399ED456B1}"/>
                </a:ext>
              </a:extLst>
            </p:cNvPr>
            <p:cNvSpPr txBox="1">
              <a:spLocks/>
            </p:cNvSpPr>
            <p:nvPr/>
          </p:nvSpPr>
          <p:spPr>
            <a:xfrm>
              <a:off x="6683239"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Sophia Skoglund</a:t>
              </a:r>
            </a:p>
          </p:txBody>
        </p:sp>
      </p:grpSp>
      <p:grpSp>
        <p:nvGrpSpPr>
          <p:cNvPr id="27" name="Group 26">
            <a:extLst>
              <a:ext uri="{FF2B5EF4-FFF2-40B4-BE49-F238E27FC236}">
                <a16:creationId xmlns:a16="http://schemas.microsoft.com/office/drawing/2014/main" id="{B6671149-DD46-4A67-A5DA-BD8E0B373E6F}"/>
              </a:ext>
            </a:extLst>
          </p:cNvPr>
          <p:cNvGrpSpPr/>
          <p:nvPr/>
        </p:nvGrpSpPr>
        <p:grpSpPr>
          <a:xfrm>
            <a:off x="21577707" y="31735605"/>
            <a:ext cx="2834640" cy="2672859"/>
            <a:chOff x="9602847" y="30803119"/>
            <a:chExt cx="2834640" cy="2672859"/>
          </a:xfrm>
        </p:grpSpPr>
        <p:pic>
          <p:nvPicPr>
            <p:cNvPr id="28" name="Picture 27">
              <a:extLst>
                <a:ext uri="{FF2B5EF4-FFF2-40B4-BE49-F238E27FC236}">
                  <a16:creationId xmlns:a16="http://schemas.microsoft.com/office/drawing/2014/main" id="{19D2C16C-03A9-46F9-869D-6BC02E34BC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7878" y="30803119"/>
              <a:ext cx="2104579" cy="2103120"/>
            </a:xfrm>
            <a:prstGeom prst="rect">
              <a:avLst/>
            </a:prstGeom>
          </p:spPr>
        </p:pic>
        <p:sp>
          <p:nvSpPr>
            <p:cNvPr id="29" name="Text Placeholder 16">
              <a:extLst>
                <a:ext uri="{FF2B5EF4-FFF2-40B4-BE49-F238E27FC236}">
                  <a16:creationId xmlns:a16="http://schemas.microsoft.com/office/drawing/2014/main" id="{9CCB7398-2C02-4740-9FE4-EE78BBAEB9F0}"/>
                </a:ext>
              </a:extLst>
            </p:cNvPr>
            <p:cNvSpPr txBox="1">
              <a:spLocks/>
            </p:cNvSpPr>
            <p:nvPr/>
          </p:nvSpPr>
          <p:spPr>
            <a:xfrm>
              <a:off x="9602847"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Arthur </a:t>
              </a:r>
              <a:r>
                <a:rPr lang="en-US" b="1" dirty="0" err="1">
                  <a:solidFill>
                    <a:schemeClr val="tx1">
                      <a:lumMod val="75000"/>
                      <a:lumOff val="25000"/>
                    </a:schemeClr>
                  </a:solidFill>
                  <a:latin typeface="Garamond" panose="02020404030301010803" pitchFamily="18" charset="0"/>
                </a:rPr>
                <a:t>Platel</a:t>
              </a:r>
              <a:endParaRPr lang="en-US" b="1" dirty="0">
                <a:solidFill>
                  <a:schemeClr val="tx1">
                    <a:lumMod val="75000"/>
                    <a:lumOff val="25000"/>
                  </a:schemeClr>
                </a:solidFill>
                <a:latin typeface="Garamond" panose="02020404030301010803" pitchFamily="18" charset="0"/>
              </a:endParaRPr>
            </a:p>
          </p:txBody>
        </p:sp>
      </p:grpSp>
      <p:grpSp>
        <p:nvGrpSpPr>
          <p:cNvPr id="30" name="Group 29">
            <a:extLst>
              <a:ext uri="{FF2B5EF4-FFF2-40B4-BE49-F238E27FC236}">
                <a16:creationId xmlns:a16="http://schemas.microsoft.com/office/drawing/2014/main" id="{A3A0495C-69C0-419B-AE7A-D7964FE7BDFC}"/>
              </a:ext>
            </a:extLst>
          </p:cNvPr>
          <p:cNvGrpSpPr/>
          <p:nvPr/>
        </p:nvGrpSpPr>
        <p:grpSpPr>
          <a:xfrm>
            <a:off x="15738491" y="31735605"/>
            <a:ext cx="2834640" cy="2672859"/>
            <a:chOff x="3763631" y="30803119"/>
            <a:chExt cx="2834640" cy="2672859"/>
          </a:xfrm>
        </p:grpSpPr>
        <p:pic>
          <p:nvPicPr>
            <p:cNvPr id="31" name="Picture 30">
              <a:extLst>
                <a:ext uri="{FF2B5EF4-FFF2-40B4-BE49-F238E27FC236}">
                  <a16:creationId xmlns:a16="http://schemas.microsoft.com/office/drawing/2014/main" id="{A6241470-FC8C-4A64-993A-76FE5BCE80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8662" y="30803119"/>
              <a:ext cx="2104579" cy="2103120"/>
            </a:xfrm>
            <a:prstGeom prst="rect">
              <a:avLst/>
            </a:prstGeom>
          </p:spPr>
        </p:pic>
        <p:sp>
          <p:nvSpPr>
            <p:cNvPr id="32" name="Text Placeholder 16">
              <a:extLst>
                <a:ext uri="{FF2B5EF4-FFF2-40B4-BE49-F238E27FC236}">
                  <a16:creationId xmlns:a16="http://schemas.microsoft.com/office/drawing/2014/main" id="{DAC562B2-1584-46C4-998B-28DD10E14E47}"/>
                </a:ext>
              </a:extLst>
            </p:cNvPr>
            <p:cNvSpPr txBox="1">
              <a:spLocks/>
            </p:cNvSpPr>
            <p:nvPr/>
          </p:nvSpPr>
          <p:spPr>
            <a:xfrm>
              <a:off x="3763631" y="32968147"/>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dirty="0">
                  <a:solidFill>
                    <a:schemeClr val="tx1">
                      <a:lumMod val="75000"/>
                      <a:lumOff val="25000"/>
                    </a:schemeClr>
                  </a:solidFill>
                  <a:latin typeface="Garamond" panose="02020404030301010803" pitchFamily="18" charset="0"/>
                </a:rPr>
                <a:t>Emily Deardorff</a:t>
              </a:r>
            </a:p>
          </p:txBody>
        </p:sp>
      </p:grpSp>
      <p:sp>
        <p:nvSpPr>
          <p:cNvPr id="158" name="TextBox 157">
            <a:extLst>
              <a:ext uri="{FF2B5EF4-FFF2-40B4-BE49-F238E27FC236}">
                <a16:creationId xmlns:a16="http://schemas.microsoft.com/office/drawing/2014/main" id="{069BFF86-C668-4DFA-8322-251937E9BAB3}"/>
              </a:ext>
            </a:extLst>
          </p:cNvPr>
          <p:cNvSpPr txBox="1"/>
          <p:nvPr/>
        </p:nvSpPr>
        <p:spPr>
          <a:xfrm rot="5400000">
            <a:off x="1695517" y="18302330"/>
            <a:ext cx="553998" cy="1685718"/>
          </a:xfrm>
          <a:prstGeom prst="rect">
            <a:avLst/>
          </a:prstGeom>
          <a:noFill/>
          <a:effectLst/>
        </p:spPr>
        <p:txBody>
          <a:bodyPr vert="vert270" wrap="none" rtlCol="0">
            <a:spAutoFit/>
          </a:bodyPr>
          <a:lstStyle/>
          <a:p>
            <a:r>
              <a:rPr lang="en-US" sz="2400" b="1" dirty="0">
                <a:latin typeface="+mj-lt"/>
              </a:rPr>
              <a:t>Processing</a:t>
            </a:r>
          </a:p>
        </p:txBody>
      </p:sp>
      <p:sp>
        <p:nvSpPr>
          <p:cNvPr id="76" name="Rectangle: Rounded Corners 75">
            <a:extLst>
              <a:ext uri="{FF2B5EF4-FFF2-40B4-BE49-F238E27FC236}">
                <a16:creationId xmlns:a16="http://schemas.microsoft.com/office/drawing/2014/main" id="{4E07F12C-B04F-4FEB-8CA0-EC591B6F19BA}"/>
              </a:ext>
            </a:extLst>
          </p:cNvPr>
          <p:cNvSpPr/>
          <p:nvPr/>
        </p:nvSpPr>
        <p:spPr>
          <a:xfrm>
            <a:off x="971170" y="17293504"/>
            <a:ext cx="3059606" cy="1491975"/>
          </a:xfrm>
          <a:prstGeom prst="roundRect">
            <a:avLst>
              <a:gd name="adj" fmla="val 7557"/>
            </a:avLst>
          </a:prstGeom>
          <a:solidFill>
            <a:srgbClr val="B7DC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chemeClr val="tx1"/>
                </a:solidFill>
                <a:latin typeface="Garamond" panose="02020404030301010803" pitchFamily="18" charset="0"/>
              </a:rPr>
              <a:t>Earth Observations</a:t>
            </a:r>
          </a:p>
          <a:p>
            <a:pPr algn="ctr"/>
            <a:r>
              <a:rPr lang="en-US" sz="2400" dirty="0">
                <a:ln w="0"/>
                <a:solidFill>
                  <a:schemeClr val="tx1"/>
                </a:solidFill>
                <a:latin typeface="Garamond" panose="02020404030301010803" pitchFamily="18" charset="0"/>
              </a:rPr>
              <a:t>Landsat 1-4, Landsat 5, Landsat 7, Landsat 8</a:t>
            </a:r>
          </a:p>
        </p:txBody>
      </p:sp>
      <p:sp>
        <p:nvSpPr>
          <p:cNvPr id="77" name="Rectangle: Rounded Corners 76">
            <a:extLst>
              <a:ext uri="{FF2B5EF4-FFF2-40B4-BE49-F238E27FC236}">
                <a16:creationId xmlns:a16="http://schemas.microsoft.com/office/drawing/2014/main" id="{5ED8E5D3-4146-459B-9290-EA69BF317CC7}"/>
              </a:ext>
            </a:extLst>
          </p:cNvPr>
          <p:cNvSpPr/>
          <p:nvPr/>
        </p:nvSpPr>
        <p:spPr>
          <a:xfrm>
            <a:off x="10769627" y="17242707"/>
            <a:ext cx="1547872" cy="1563929"/>
          </a:xfrm>
          <a:prstGeom prst="roundRect">
            <a:avLst>
              <a:gd name="adj" fmla="val 10513"/>
            </a:avLst>
          </a:prstGeom>
          <a:solidFill>
            <a:srgbClr val="B7DC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chemeClr val="tx1"/>
                </a:solidFill>
                <a:latin typeface="Garamond" panose="02020404030301010803" pitchFamily="18" charset="0"/>
              </a:rPr>
              <a:t>Ancillary Data</a:t>
            </a:r>
          </a:p>
          <a:p>
            <a:pPr algn="ctr"/>
            <a:r>
              <a:rPr lang="en-US" sz="2400" dirty="0">
                <a:ln w="0"/>
                <a:solidFill>
                  <a:schemeClr val="tx1"/>
                </a:solidFill>
                <a:latin typeface="Garamond" panose="02020404030301010803" pitchFamily="18" charset="0"/>
              </a:rPr>
              <a:t>MODIS (SST)</a:t>
            </a:r>
            <a:endParaRPr lang="en-US" sz="2400" dirty="0">
              <a:latin typeface="Garamond" panose="02020404030301010803" pitchFamily="18" charset="0"/>
            </a:endParaRPr>
          </a:p>
        </p:txBody>
      </p:sp>
      <p:sp>
        <p:nvSpPr>
          <p:cNvPr id="80" name="Rectangle: Rounded Corners 79">
            <a:extLst>
              <a:ext uri="{FF2B5EF4-FFF2-40B4-BE49-F238E27FC236}">
                <a16:creationId xmlns:a16="http://schemas.microsoft.com/office/drawing/2014/main" id="{5DE717C6-47B9-44A6-81E9-DA30B1B36D20}"/>
              </a:ext>
            </a:extLst>
          </p:cNvPr>
          <p:cNvSpPr/>
          <p:nvPr/>
        </p:nvSpPr>
        <p:spPr>
          <a:xfrm>
            <a:off x="7531062" y="17242707"/>
            <a:ext cx="2927924" cy="1580595"/>
          </a:xfrm>
          <a:prstGeom prst="roundRect">
            <a:avLst>
              <a:gd name="adj" fmla="val 9767"/>
            </a:avLst>
          </a:prstGeom>
          <a:solidFill>
            <a:srgbClr val="B7DC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n w="0"/>
                <a:solidFill>
                  <a:schemeClr val="tx1"/>
                </a:solidFill>
                <a:latin typeface="Garamond" panose="02020404030301010803" pitchFamily="18" charset="0"/>
              </a:rPr>
              <a:t>Validation Data</a:t>
            </a:r>
          </a:p>
          <a:p>
            <a:pPr algn="ctr"/>
            <a:r>
              <a:rPr lang="en-US" sz="2400" dirty="0">
                <a:ln w="0"/>
                <a:solidFill>
                  <a:schemeClr val="tx1"/>
                </a:solidFill>
                <a:latin typeface="Garamond" panose="02020404030301010803" pitchFamily="18" charset="0"/>
              </a:rPr>
              <a:t>In situ water quality data &amp; land class control points</a:t>
            </a:r>
          </a:p>
        </p:txBody>
      </p:sp>
      <p:sp>
        <p:nvSpPr>
          <p:cNvPr id="84" name="Rectangle: Rounded Corners 83">
            <a:extLst>
              <a:ext uri="{FF2B5EF4-FFF2-40B4-BE49-F238E27FC236}">
                <a16:creationId xmlns:a16="http://schemas.microsoft.com/office/drawing/2014/main" id="{35D51FE1-61AC-4D58-93B5-5EC670CDBDAB}"/>
              </a:ext>
            </a:extLst>
          </p:cNvPr>
          <p:cNvSpPr/>
          <p:nvPr/>
        </p:nvSpPr>
        <p:spPr>
          <a:xfrm>
            <a:off x="7526368" y="19445722"/>
            <a:ext cx="2918190" cy="3837598"/>
          </a:xfrm>
          <a:prstGeom prst="roundRect">
            <a:avLst>
              <a:gd name="adj" fmla="val 7557"/>
            </a:avLst>
          </a:prstGeom>
          <a:solidFill>
            <a:srgbClr val="79BED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n w="0"/>
                <a:solidFill>
                  <a:schemeClr val="tx1"/>
                </a:solidFill>
                <a:latin typeface="Garamond" panose="02020404030301010803" pitchFamily="18" charset="0"/>
              </a:rPr>
              <a:t>Validate outputs</a:t>
            </a:r>
          </a:p>
          <a:p>
            <a:pPr algn="ctr"/>
            <a:endParaRPr lang="en-US" sz="2400" dirty="0">
              <a:ln w="0"/>
              <a:solidFill>
                <a:schemeClr val="tx1"/>
              </a:solidFill>
              <a:latin typeface="Garamond" panose="02020404030301010803" pitchFamily="18" charset="0"/>
            </a:endParaRPr>
          </a:p>
          <a:p>
            <a:pPr algn="ctr"/>
            <a:r>
              <a:rPr lang="en-US" sz="2400" dirty="0">
                <a:ln w="0"/>
                <a:solidFill>
                  <a:schemeClr val="tx1"/>
                </a:solidFill>
                <a:latin typeface="Garamond" panose="02020404030301010803" pitchFamily="18" charset="0"/>
              </a:rPr>
              <a:t>&amp; analyze patterns</a:t>
            </a:r>
          </a:p>
        </p:txBody>
      </p:sp>
      <p:sp>
        <p:nvSpPr>
          <p:cNvPr id="85" name="Rectangle: Rounded Corners 84">
            <a:extLst>
              <a:ext uri="{FF2B5EF4-FFF2-40B4-BE49-F238E27FC236}">
                <a16:creationId xmlns:a16="http://schemas.microsoft.com/office/drawing/2014/main" id="{C44076A0-E7C0-4938-AF95-E477B417C8E1}"/>
              </a:ext>
            </a:extLst>
          </p:cNvPr>
          <p:cNvSpPr/>
          <p:nvPr/>
        </p:nvSpPr>
        <p:spPr>
          <a:xfrm>
            <a:off x="970854" y="23964294"/>
            <a:ext cx="11379207" cy="1426653"/>
          </a:xfrm>
          <a:prstGeom prst="roundRect">
            <a:avLst>
              <a:gd name="adj" fmla="val 24816"/>
            </a:avLst>
          </a:prstGeom>
          <a:solidFill>
            <a:srgbClr val="379CC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ln w="0"/>
                <a:solidFill>
                  <a:schemeClr val="bg1"/>
                </a:solidFill>
                <a:effectLst>
                  <a:outerShdw blurRad="38100" dist="38100" dir="2700000" algn="tl">
                    <a:srgbClr val="000000">
                      <a:alpha val="43137"/>
                    </a:srgbClr>
                  </a:outerShdw>
                </a:effectLst>
                <a:latin typeface="Garamond" panose="02020404030301010803" pitchFamily="18" charset="0"/>
                <a:sym typeface="Webdings" panose="05030102010509060703" pitchFamily="18" charset="2"/>
              </a:rPr>
              <a:t>L</a:t>
            </a:r>
            <a:r>
              <a:rPr lang="en-US" sz="2400" b="1" dirty="0">
                <a:ln w="0"/>
                <a:solidFill>
                  <a:schemeClr val="bg1"/>
                </a:solidFill>
                <a:effectLst>
                  <a:outerShdw blurRad="38100" dist="38100" dir="2700000" algn="tl">
                    <a:srgbClr val="000000">
                      <a:alpha val="43137"/>
                    </a:srgbClr>
                  </a:outerShdw>
                </a:effectLst>
                <a:latin typeface="Garamond" panose="02020404030301010803" pitchFamily="18" charset="0"/>
              </a:rPr>
              <a:t>and cover, vegetation change, and water quality maps </a:t>
            </a:r>
          </a:p>
          <a:p>
            <a:r>
              <a:rPr lang="en-US" sz="2400" b="1" dirty="0">
                <a:ln w="0"/>
                <a:solidFill>
                  <a:schemeClr val="bg1"/>
                </a:solidFill>
                <a:effectLst>
                  <a:outerShdw blurRad="38100" dist="38100" dir="2700000" algn="tl">
                    <a:srgbClr val="000000">
                      <a:alpha val="43137"/>
                    </a:srgbClr>
                  </a:outerShdw>
                </a:effectLst>
                <a:latin typeface="Garamond" panose="02020404030301010803" pitchFamily="18" charset="0"/>
                <a:sym typeface="Webdings" panose="05030102010509060703" pitchFamily="18" charset="2"/>
              </a:rPr>
              <a:t> </a:t>
            </a:r>
            <a:r>
              <a:rPr lang="en-US" sz="2400" b="1" dirty="0">
                <a:ln w="0"/>
                <a:solidFill>
                  <a:schemeClr val="bg1"/>
                </a:solidFill>
                <a:effectLst>
                  <a:outerShdw blurRad="38100" dist="38100" dir="2700000" algn="tl">
                    <a:srgbClr val="000000">
                      <a:alpha val="43137"/>
                    </a:srgbClr>
                  </a:outerShdw>
                </a:effectLst>
                <a:latin typeface="Garamond" panose="02020404030301010803" pitchFamily="18" charset="0"/>
              </a:rPr>
              <a:t>Google Earth Engine TIME Tool to facilitate interactive data display and analysis</a:t>
            </a:r>
          </a:p>
          <a:p>
            <a:r>
              <a:rPr lang="en-US" sz="2400" b="1" dirty="0">
                <a:ln w="0"/>
                <a:solidFill>
                  <a:schemeClr val="bg1"/>
                </a:solidFill>
                <a:effectLst>
                  <a:outerShdw blurRad="38100" dist="38100" dir="2700000" algn="tl">
                    <a:srgbClr val="000000">
                      <a:alpha val="43137"/>
                    </a:srgbClr>
                  </a:outerShdw>
                </a:effectLst>
                <a:latin typeface="Garamond" panose="02020404030301010803" pitchFamily="18" charset="0"/>
                <a:sym typeface="Webdings" panose="05030102010509060703" pitchFamily="18" charset="2"/>
              </a:rPr>
              <a:t> </a:t>
            </a:r>
            <a:r>
              <a:rPr lang="en-US" sz="2400" b="1" dirty="0">
                <a:ln w="0"/>
                <a:solidFill>
                  <a:schemeClr val="bg1"/>
                </a:solidFill>
                <a:effectLst>
                  <a:outerShdw blurRad="38100" dist="38100" dir="2700000" algn="tl">
                    <a:srgbClr val="000000">
                      <a:alpha val="43137"/>
                    </a:srgbClr>
                  </a:outerShdw>
                </a:effectLst>
                <a:latin typeface="Garamond" panose="02020404030301010803" pitchFamily="18" charset="0"/>
              </a:rPr>
              <a:t>Analysis of land cover and water quality trends over time</a:t>
            </a:r>
          </a:p>
        </p:txBody>
      </p:sp>
      <p:sp>
        <p:nvSpPr>
          <p:cNvPr id="92" name="TextBox 91">
            <a:extLst>
              <a:ext uri="{FF2B5EF4-FFF2-40B4-BE49-F238E27FC236}">
                <a16:creationId xmlns:a16="http://schemas.microsoft.com/office/drawing/2014/main" id="{779C7D4A-CAAD-4046-B57D-95404AA4B352}"/>
              </a:ext>
            </a:extLst>
          </p:cNvPr>
          <p:cNvSpPr txBox="1"/>
          <p:nvPr/>
        </p:nvSpPr>
        <p:spPr>
          <a:xfrm rot="5400000">
            <a:off x="1787272" y="16157366"/>
            <a:ext cx="553998" cy="1780296"/>
          </a:xfrm>
          <a:prstGeom prst="rect">
            <a:avLst/>
          </a:prstGeom>
          <a:noFill/>
          <a:effectLst/>
        </p:spPr>
        <p:txBody>
          <a:bodyPr vert="vert270" wrap="none" rtlCol="0">
            <a:spAutoFit/>
          </a:bodyPr>
          <a:lstStyle/>
          <a:p>
            <a:r>
              <a:rPr lang="en-US" sz="2400" b="1" dirty="0">
                <a:latin typeface="+mj-lt"/>
              </a:rPr>
              <a:t>Data Inputs</a:t>
            </a:r>
          </a:p>
        </p:txBody>
      </p:sp>
      <p:cxnSp>
        <p:nvCxnSpPr>
          <p:cNvPr id="135" name="Straight Arrow Connector 134">
            <a:extLst>
              <a:ext uri="{FF2B5EF4-FFF2-40B4-BE49-F238E27FC236}">
                <a16:creationId xmlns:a16="http://schemas.microsoft.com/office/drawing/2014/main" id="{B9F9BEF5-458A-460C-BBFC-15CC448EE929}"/>
              </a:ext>
            </a:extLst>
          </p:cNvPr>
          <p:cNvCxnSpPr>
            <a:cxnSpLocks/>
            <a:stCxn id="77" idx="2"/>
          </p:cNvCxnSpPr>
          <p:nvPr/>
        </p:nvCxnSpPr>
        <p:spPr>
          <a:xfrm>
            <a:off x="11543563" y="18806636"/>
            <a:ext cx="0" cy="5174618"/>
          </a:xfrm>
          <a:prstGeom prst="straightConnector1">
            <a:avLst/>
          </a:prstGeom>
          <a:ln w="57150" cap="flat" cmpd="sng" algn="ctr">
            <a:solidFill>
              <a:schemeClr val="tx1">
                <a:lumMod val="75000"/>
                <a:lumOff val="2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9" name="Straight Arrow Connector 138">
            <a:extLst>
              <a:ext uri="{FF2B5EF4-FFF2-40B4-BE49-F238E27FC236}">
                <a16:creationId xmlns:a16="http://schemas.microsoft.com/office/drawing/2014/main" id="{1113F028-6D7F-4E52-ACE5-93EB7CED7366}"/>
              </a:ext>
            </a:extLst>
          </p:cNvPr>
          <p:cNvCxnSpPr>
            <a:cxnSpLocks/>
          </p:cNvCxnSpPr>
          <p:nvPr/>
        </p:nvCxnSpPr>
        <p:spPr>
          <a:xfrm>
            <a:off x="3590460" y="18834266"/>
            <a:ext cx="0" cy="583051"/>
          </a:xfrm>
          <a:prstGeom prst="straightConnector1">
            <a:avLst/>
          </a:prstGeom>
          <a:ln w="57150" cap="flat" cmpd="sng" algn="ctr">
            <a:solidFill>
              <a:schemeClr val="tx1">
                <a:lumMod val="75000"/>
                <a:lumOff val="2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1" name="Straight Arrow Connector 140">
            <a:extLst>
              <a:ext uri="{FF2B5EF4-FFF2-40B4-BE49-F238E27FC236}">
                <a16:creationId xmlns:a16="http://schemas.microsoft.com/office/drawing/2014/main" id="{8C3A25F1-8E2A-49C5-B0E9-E8EC4F1E9445}"/>
              </a:ext>
            </a:extLst>
          </p:cNvPr>
          <p:cNvCxnSpPr>
            <a:cxnSpLocks/>
          </p:cNvCxnSpPr>
          <p:nvPr/>
        </p:nvCxnSpPr>
        <p:spPr>
          <a:xfrm>
            <a:off x="3901663" y="20687716"/>
            <a:ext cx="453334" cy="0"/>
          </a:xfrm>
          <a:prstGeom prst="straightConnector1">
            <a:avLst/>
          </a:prstGeom>
          <a:ln w="57150" cap="flat" cmpd="sng" algn="ctr">
            <a:solidFill>
              <a:schemeClr val="tx1">
                <a:lumMod val="75000"/>
                <a:lumOff val="2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5" name="Straight Arrow Connector 144">
            <a:extLst>
              <a:ext uri="{FF2B5EF4-FFF2-40B4-BE49-F238E27FC236}">
                <a16:creationId xmlns:a16="http://schemas.microsoft.com/office/drawing/2014/main" id="{8321505E-5721-4587-BF27-5FB0DC416973}"/>
              </a:ext>
            </a:extLst>
          </p:cNvPr>
          <p:cNvCxnSpPr>
            <a:cxnSpLocks/>
            <a:stCxn id="84" idx="2"/>
          </p:cNvCxnSpPr>
          <p:nvPr/>
        </p:nvCxnSpPr>
        <p:spPr>
          <a:xfrm>
            <a:off x="8985463" y="23283320"/>
            <a:ext cx="18380" cy="680974"/>
          </a:xfrm>
          <a:prstGeom prst="straightConnector1">
            <a:avLst/>
          </a:prstGeom>
          <a:ln w="57150" cap="flat" cmpd="sng" algn="ctr">
            <a:solidFill>
              <a:schemeClr val="tx1">
                <a:lumMod val="75000"/>
                <a:lumOff val="2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9" name="TextBox 158">
            <a:extLst>
              <a:ext uri="{FF2B5EF4-FFF2-40B4-BE49-F238E27FC236}">
                <a16:creationId xmlns:a16="http://schemas.microsoft.com/office/drawing/2014/main" id="{E0AE4CE6-5FDD-476F-83DA-731862BDC7CC}"/>
              </a:ext>
            </a:extLst>
          </p:cNvPr>
          <p:cNvSpPr txBox="1"/>
          <p:nvPr/>
        </p:nvSpPr>
        <p:spPr>
          <a:xfrm rot="5400000">
            <a:off x="1322115" y="22976131"/>
            <a:ext cx="553998" cy="1243289"/>
          </a:xfrm>
          <a:prstGeom prst="rect">
            <a:avLst/>
          </a:prstGeom>
          <a:noFill/>
          <a:effectLst/>
        </p:spPr>
        <p:txBody>
          <a:bodyPr vert="vert270" wrap="none" rtlCol="0">
            <a:spAutoFit/>
          </a:bodyPr>
          <a:lstStyle/>
          <a:p>
            <a:r>
              <a:rPr lang="en-US" sz="2400" b="1" dirty="0">
                <a:latin typeface="+mj-lt"/>
              </a:rPr>
              <a:t>Outputs</a:t>
            </a:r>
          </a:p>
        </p:txBody>
      </p:sp>
      <p:cxnSp>
        <p:nvCxnSpPr>
          <p:cNvPr id="164" name="Straight Arrow Connector 163">
            <a:extLst>
              <a:ext uri="{FF2B5EF4-FFF2-40B4-BE49-F238E27FC236}">
                <a16:creationId xmlns:a16="http://schemas.microsoft.com/office/drawing/2014/main" id="{61E1D81E-71B6-41BF-AA85-CD698BA21293}"/>
              </a:ext>
            </a:extLst>
          </p:cNvPr>
          <p:cNvCxnSpPr>
            <a:cxnSpLocks/>
          </p:cNvCxnSpPr>
          <p:nvPr/>
        </p:nvCxnSpPr>
        <p:spPr>
          <a:xfrm>
            <a:off x="7081183" y="20615620"/>
            <a:ext cx="432768" cy="0"/>
          </a:xfrm>
          <a:prstGeom prst="straightConnector1">
            <a:avLst/>
          </a:prstGeom>
          <a:ln w="57150" cap="flat" cmpd="sng" algn="ctr">
            <a:solidFill>
              <a:schemeClr val="tx1">
                <a:lumMod val="75000"/>
                <a:lumOff val="2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3" name="Group 2">
            <a:extLst>
              <a:ext uri="{FF2B5EF4-FFF2-40B4-BE49-F238E27FC236}">
                <a16:creationId xmlns:a16="http://schemas.microsoft.com/office/drawing/2014/main" id="{075FB64C-273B-4929-9E09-DD4CD11CEDFE}"/>
              </a:ext>
            </a:extLst>
          </p:cNvPr>
          <p:cNvGrpSpPr/>
          <p:nvPr/>
        </p:nvGrpSpPr>
        <p:grpSpPr>
          <a:xfrm>
            <a:off x="867641" y="26707680"/>
            <a:ext cx="10292965" cy="2624841"/>
            <a:chOff x="-11745402" y="21800068"/>
            <a:chExt cx="10292965" cy="2624841"/>
          </a:xfrm>
        </p:grpSpPr>
        <p:pic>
          <p:nvPicPr>
            <p:cNvPr id="174" name="Picture 173">
              <a:extLst>
                <a:ext uri="{FF2B5EF4-FFF2-40B4-BE49-F238E27FC236}">
                  <a16:creationId xmlns:a16="http://schemas.microsoft.com/office/drawing/2014/main" id="{996AE8F9-DB8F-481D-BC94-715CB3F66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0249" y="22669575"/>
              <a:ext cx="1931625" cy="1011957"/>
            </a:xfrm>
            <a:prstGeom prst="rect">
              <a:avLst/>
            </a:prstGeom>
          </p:spPr>
        </p:pic>
        <p:pic>
          <p:nvPicPr>
            <p:cNvPr id="155" name="Picture 154">
              <a:extLst>
                <a:ext uri="{FF2B5EF4-FFF2-40B4-BE49-F238E27FC236}">
                  <a16:creationId xmlns:a16="http://schemas.microsoft.com/office/drawing/2014/main" id="{B3285702-CC5B-4CD7-9DD2-D2A7BD7BCB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6359" y="22699564"/>
              <a:ext cx="1264619" cy="951977"/>
            </a:xfrm>
            <a:prstGeom prst="rect">
              <a:avLst/>
            </a:prstGeom>
          </p:spPr>
        </p:pic>
        <p:pic>
          <p:nvPicPr>
            <p:cNvPr id="177" name="Picture 176">
              <a:extLst>
                <a:ext uri="{FF2B5EF4-FFF2-40B4-BE49-F238E27FC236}">
                  <a16:creationId xmlns:a16="http://schemas.microsoft.com/office/drawing/2014/main" id="{6ADC187E-250D-4809-B8E0-32AD3804C5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978328">
              <a:off x="-7546467" y="22737082"/>
              <a:ext cx="1366338" cy="1116706"/>
            </a:xfrm>
            <a:prstGeom prst="rect">
              <a:avLst/>
            </a:prstGeom>
          </p:spPr>
        </p:pic>
        <p:pic>
          <p:nvPicPr>
            <p:cNvPr id="178" name="Picture 177">
              <a:extLst>
                <a:ext uri="{FF2B5EF4-FFF2-40B4-BE49-F238E27FC236}">
                  <a16:creationId xmlns:a16="http://schemas.microsoft.com/office/drawing/2014/main" id="{CB22018A-AB7C-4E33-A8AF-599F6D9348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3522" b="-2686"/>
            <a:stretch/>
          </p:blipFill>
          <p:spPr>
            <a:xfrm rot="19845800">
              <a:off x="-9615377" y="22427274"/>
              <a:ext cx="2649280" cy="1146696"/>
            </a:xfrm>
            <a:prstGeom prst="rect">
              <a:avLst/>
            </a:prstGeom>
          </p:spPr>
        </p:pic>
        <p:pic>
          <p:nvPicPr>
            <p:cNvPr id="180" name="Picture 179">
              <a:extLst>
                <a:ext uri="{FF2B5EF4-FFF2-40B4-BE49-F238E27FC236}">
                  <a16:creationId xmlns:a16="http://schemas.microsoft.com/office/drawing/2014/main" id="{1B8B0C15-FFB8-453E-93DB-0F22B63714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056208">
              <a:off x="-11776655" y="21831321"/>
              <a:ext cx="1844873" cy="1782368"/>
            </a:xfrm>
            <a:prstGeom prst="rect">
              <a:avLst/>
            </a:prstGeom>
          </p:spPr>
        </p:pic>
        <p:sp>
          <p:nvSpPr>
            <p:cNvPr id="183" name="TextBox 182">
              <a:extLst>
                <a:ext uri="{FF2B5EF4-FFF2-40B4-BE49-F238E27FC236}">
                  <a16:creationId xmlns:a16="http://schemas.microsoft.com/office/drawing/2014/main" id="{02902F0F-86C4-4C5A-8F19-A13613208554}"/>
                </a:ext>
              </a:extLst>
            </p:cNvPr>
            <p:cNvSpPr txBox="1"/>
            <p:nvPr/>
          </p:nvSpPr>
          <p:spPr>
            <a:xfrm rot="5400000">
              <a:off x="-10930054" y="23228908"/>
              <a:ext cx="553998" cy="1838004"/>
            </a:xfrm>
            <a:prstGeom prst="rect">
              <a:avLst/>
            </a:prstGeom>
            <a:noFill/>
          </p:spPr>
          <p:txBody>
            <a:bodyPr vert="vert270" wrap="none" rtlCol="0">
              <a:spAutoFit/>
            </a:bodyPr>
            <a:lstStyle>
              <a:defPPr>
                <a:defRPr lang="en-US"/>
              </a:defPPr>
              <a:lvl1pPr>
                <a:defRPr sz="2400">
                  <a:latin typeface="+mj-lt"/>
                </a:defRPr>
              </a:lvl1pPr>
            </a:lstStyle>
            <a:p>
              <a:r>
                <a:rPr lang="en-US" dirty="0"/>
                <a:t>Landsat 4/5</a:t>
              </a:r>
            </a:p>
          </p:txBody>
        </p:sp>
        <p:sp>
          <p:nvSpPr>
            <p:cNvPr id="184" name="TextBox 183">
              <a:extLst>
                <a:ext uri="{FF2B5EF4-FFF2-40B4-BE49-F238E27FC236}">
                  <a16:creationId xmlns:a16="http://schemas.microsoft.com/office/drawing/2014/main" id="{70D7106C-FDEB-4357-B478-8F9F9FB6E139}"/>
                </a:ext>
              </a:extLst>
            </p:cNvPr>
            <p:cNvSpPr txBox="1"/>
            <p:nvPr/>
          </p:nvSpPr>
          <p:spPr>
            <a:xfrm rot="5400000">
              <a:off x="-8920964" y="23381193"/>
              <a:ext cx="553998" cy="1533433"/>
            </a:xfrm>
            <a:prstGeom prst="rect">
              <a:avLst/>
            </a:prstGeom>
            <a:noFill/>
          </p:spPr>
          <p:txBody>
            <a:bodyPr vert="vert270" wrap="none" rtlCol="0">
              <a:spAutoFit/>
            </a:bodyPr>
            <a:lstStyle>
              <a:defPPr>
                <a:defRPr lang="en-US"/>
              </a:defPPr>
              <a:lvl1pPr>
                <a:defRPr sz="2400">
                  <a:latin typeface="+mj-lt"/>
                </a:defRPr>
              </a:lvl1pPr>
            </a:lstStyle>
            <a:p>
              <a:r>
                <a:rPr lang="en-US" dirty="0"/>
                <a:t>Landsat 7</a:t>
              </a:r>
            </a:p>
          </p:txBody>
        </p:sp>
        <p:sp>
          <p:nvSpPr>
            <p:cNvPr id="185" name="TextBox 184">
              <a:extLst>
                <a:ext uri="{FF2B5EF4-FFF2-40B4-BE49-F238E27FC236}">
                  <a16:creationId xmlns:a16="http://schemas.microsoft.com/office/drawing/2014/main" id="{69B4771A-E71C-45C4-B18B-E1FC291C8B62}"/>
                </a:ext>
              </a:extLst>
            </p:cNvPr>
            <p:cNvSpPr txBox="1"/>
            <p:nvPr/>
          </p:nvSpPr>
          <p:spPr>
            <a:xfrm rot="5400000">
              <a:off x="-7064160" y="23381193"/>
              <a:ext cx="553998" cy="1533433"/>
            </a:xfrm>
            <a:prstGeom prst="rect">
              <a:avLst/>
            </a:prstGeom>
            <a:noFill/>
          </p:spPr>
          <p:txBody>
            <a:bodyPr vert="vert270" wrap="none" rtlCol="0">
              <a:spAutoFit/>
            </a:bodyPr>
            <a:lstStyle>
              <a:defPPr>
                <a:defRPr lang="en-US"/>
              </a:defPPr>
              <a:lvl1pPr>
                <a:defRPr sz="2400">
                  <a:latin typeface="+mj-lt"/>
                </a:defRPr>
              </a:lvl1pPr>
            </a:lstStyle>
            <a:p>
              <a:r>
                <a:rPr lang="en-US" dirty="0"/>
                <a:t>Landsat 8</a:t>
              </a:r>
            </a:p>
          </p:txBody>
        </p:sp>
        <p:sp>
          <p:nvSpPr>
            <p:cNvPr id="186" name="TextBox 185">
              <a:extLst>
                <a:ext uri="{FF2B5EF4-FFF2-40B4-BE49-F238E27FC236}">
                  <a16:creationId xmlns:a16="http://schemas.microsoft.com/office/drawing/2014/main" id="{6CC87A23-CDF6-453C-A9CB-8A0473DCDFD7}"/>
                </a:ext>
              </a:extLst>
            </p:cNvPr>
            <p:cNvSpPr txBox="1"/>
            <p:nvPr/>
          </p:nvSpPr>
          <p:spPr>
            <a:xfrm rot="5400000">
              <a:off x="-5020607" y="23194444"/>
              <a:ext cx="553998" cy="1906932"/>
            </a:xfrm>
            <a:prstGeom prst="rect">
              <a:avLst/>
            </a:prstGeom>
            <a:noFill/>
          </p:spPr>
          <p:txBody>
            <a:bodyPr vert="vert270" wrap="none" rtlCol="0">
              <a:spAutoFit/>
            </a:bodyPr>
            <a:lstStyle>
              <a:defPPr>
                <a:defRPr lang="en-US"/>
              </a:defPPr>
              <a:lvl1pPr>
                <a:defRPr sz="2400">
                  <a:latin typeface="+mj-lt"/>
                </a:defRPr>
              </a:lvl1pPr>
            </a:lstStyle>
            <a:p>
              <a:r>
                <a:rPr lang="en-US" dirty="0"/>
                <a:t>Terra MODIS</a:t>
              </a:r>
            </a:p>
          </p:txBody>
        </p:sp>
        <p:sp>
          <p:nvSpPr>
            <p:cNvPr id="187" name="TextBox 186">
              <a:extLst>
                <a:ext uri="{FF2B5EF4-FFF2-40B4-BE49-F238E27FC236}">
                  <a16:creationId xmlns:a16="http://schemas.microsoft.com/office/drawing/2014/main" id="{2F62BFDB-AC3B-4769-8FD8-5E6BDA019DDD}"/>
                </a:ext>
              </a:extLst>
            </p:cNvPr>
            <p:cNvSpPr txBox="1"/>
            <p:nvPr/>
          </p:nvSpPr>
          <p:spPr>
            <a:xfrm rot="5400000">
              <a:off x="-2736603" y="23140743"/>
              <a:ext cx="553998" cy="2014334"/>
            </a:xfrm>
            <a:prstGeom prst="rect">
              <a:avLst/>
            </a:prstGeom>
            <a:noFill/>
          </p:spPr>
          <p:txBody>
            <a:bodyPr vert="vert270" wrap="none" rtlCol="0">
              <a:spAutoFit/>
            </a:bodyPr>
            <a:lstStyle>
              <a:defPPr>
                <a:defRPr lang="en-US"/>
              </a:defPPr>
              <a:lvl1pPr>
                <a:defRPr sz="2400">
                  <a:latin typeface="+mj-lt"/>
                </a:defRPr>
              </a:lvl1pPr>
            </a:lstStyle>
            <a:p>
              <a:r>
                <a:rPr lang="en-US" dirty="0"/>
                <a:t>Aqua MODIS</a:t>
              </a:r>
            </a:p>
          </p:txBody>
        </p:sp>
      </p:grpSp>
      <p:sp>
        <p:nvSpPr>
          <p:cNvPr id="195" name="Text Placeholder 16">
            <a:extLst>
              <a:ext uri="{FF2B5EF4-FFF2-40B4-BE49-F238E27FC236}">
                <a16:creationId xmlns:a16="http://schemas.microsoft.com/office/drawing/2014/main" id="{2562EF37-8FE4-4291-86A8-686593C2A885}"/>
              </a:ext>
            </a:extLst>
          </p:cNvPr>
          <p:cNvSpPr txBox="1">
            <a:spLocks/>
          </p:cNvSpPr>
          <p:nvPr/>
        </p:nvSpPr>
        <p:spPr>
          <a:xfrm>
            <a:off x="806919" y="12984032"/>
            <a:ext cx="11543141" cy="3374049"/>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379CC3"/>
              </a:buClr>
            </a:pPr>
            <a:r>
              <a:rPr lang="en-US" sz="2400" b="1" dirty="0">
                <a:solidFill>
                  <a:srgbClr val="379CC3"/>
                </a:solidFill>
                <a:latin typeface="Garamond" panose="02020404030301010803" pitchFamily="18" charset="0"/>
              </a:rPr>
              <a:t>Classify</a:t>
            </a:r>
            <a:r>
              <a:rPr lang="en-US" sz="2400" dirty="0">
                <a:solidFill>
                  <a:schemeClr val="tx1">
                    <a:lumMod val="75000"/>
                    <a:lumOff val="25000"/>
                  </a:schemeClr>
                </a:solidFill>
                <a:latin typeface="Garamond" panose="02020404030301010803" pitchFamily="18" charset="0"/>
              </a:rPr>
              <a:t> land cover and land use in West Maui over a 30-year time period to assist partners in detecting patterns of development</a:t>
            </a:r>
          </a:p>
          <a:p>
            <a:pPr>
              <a:lnSpc>
                <a:spcPct val="100000"/>
              </a:lnSpc>
              <a:spcBef>
                <a:spcPts val="0"/>
              </a:spcBef>
              <a:spcAft>
                <a:spcPts val="600"/>
              </a:spcAft>
              <a:buClr>
                <a:srgbClr val="379CC3"/>
              </a:buClr>
            </a:pPr>
            <a:r>
              <a:rPr lang="en-US" sz="2400" b="1" dirty="0">
                <a:solidFill>
                  <a:srgbClr val="379CC3"/>
                </a:solidFill>
                <a:latin typeface="Garamond" panose="02020404030301010803" pitchFamily="18" charset="0"/>
              </a:rPr>
              <a:t>Analyze</a:t>
            </a:r>
            <a:r>
              <a:rPr lang="en-US" sz="2400" dirty="0">
                <a:solidFill>
                  <a:schemeClr val="tx1">
                    <a:lumMod val="75000"/>
                    <a:lumOff val="25000"/>
                  </a:schemeClr>
                </a:solidFill>
                <a:latin typeface="Garamond" panose="02020404030301010803" pitchFamily="18" charset="0"/>
              </a:rPr>
              <a:t> trends in turbidity and chlorophyll-a around West Maui</a:t>
            </a:r>
          </a:p>
          <a:p>
            <a:pPr>
              <a:lnSpc>
                <a:spcPct val="100000"/>
              </a:lnSpc>
              <a:spcBef>
                <a:spcPts val="0"/>
              </a:spcBef>
              <a:spcAft>
                <a:spcPts val="600"/>
              </a:spcAft>
              <a:buClr>
                <a:srgbClr val="379CC3"/>
              </a:buClr>
            </a:pPr>
            <a:r>
              <a:rPr lang="en-US" sz="2400" b="1" dirty="0">
                <a:solidFill>
                  <a:srgbClr val="379CC3"/>
                </a:solidFill>
                <a:latin typeface="Garamond" panose="02020404030301010803" pitchFamily="18" charset="0"/>
              </a:rPr>
              <a:t>Explore</a:t>
            </a:r>
            <a:r>
              <a:rPr lang="en-US" sz="2400" dirty="0">
                <a:solidFill>
                  <a:schemeClr val="tx1">
                    <a:lumMod val="75000"/>
                    <a:lumOff val="25000"/>
                  </a:schemeClr>
                </a:solidFill>
                <a:latin typeface="Garamond" panose="02020404030301010803" pitchFamily="18" charset="0"/>
              </a:rPr>
              <a:t> the relationship between LULCC and water quality parameters</a:t>
            </a:r>
          </a:p>
          <a:p>
            <a:pPr>
              <a:lnSpc>
                <a:spcPct val="100000"/>
              </a:lnSpc>
              <a:spcBef>
                <a:spcPts val="0"/>
              </a:spcBef>
              <a:spcAft>
                <a:spcPts val="600"/>
              </a:spcAft>
              <a:buClr>
                <a:srgbClr val="379CC3"/>
              </a:buClr>
            </a:pPr>
            <a:r>
              <a:rPr lang="en-US" sz="2400" b="1" dirty="0">
                <a:solidFill>
                  <a:srgbClr val="379CC3"/>
                </a:solidFill>
                <a:latin typeface="Garamond" panose="02020404030301010803" pitchFamily="18" charset="0"/>
              </a:rPr>
              <a:t>Produce</a:t>
            </a:r>
            <a:r>
              <a:rPr lang="en-US" sz="2400" dirty="0">
                <a:solidFill>
                  <a:schemeClr val="tx1">
                    <a:lumMod val="75000"/>
                    <a:lumOff val="25000"/>
                  </a:schemeClr>
                </a:solidFill>
                <a:latin typeface="Garamond" panose="02020404030301010803" pitchFamily="18" charset="0"/>
              </a:rPr>
              <a:t> a Google Earth Engine tool that allows partners to view annual land cover classification, map land use changes between chosen years, and explore water quality over time</a:t>
            </a:r>
          </a:p>
          <a:p>
            <a:pPr>
              <a:lnSpc>
                <a:spcPct val="100000"/>
              </a:lnSpc>
              <a:spcBef>
                <a:spcPts val="0"/>
              </a:spcBef>
              <a:spcAft>
                <a:spcPts val="600"/>
              </a:spcAft>
              <a:buClr>
                <a:srgbClr val="379CC3"/>
              </a:buClr>
            </a:pPr>
            <a:endParaRPr lang="en-US" dirty="0">
              <a:solidFill>
                <a:schemeClr val="tx1">
                  <a:lumMod val="75000"/>
                  <a:lumOff val="25000"/>
                </a:schemeClr>
              </a:solidFill>
              <a:latin typeface="Garamond" panose="02020404030301010803" pitchFamily="18" charset="0"/>
            </a:endParaRPr>
          </a:p>
        </p:txBody>
      </p:sp>
      <p:sp>
        <p:nvSpPr>
          <p:cNvPr id="196" name="TextBox 195">
            <a:extLst>
              <a:ext uri="{FF2B5EF4-FFF2-40B4-BE49-F238E27FC236}">
                <a16:creationId xmlns:a16="http://schemas.microsoft.com/office/drawing/2014/main" id="{B6E645A2-C4A1-495F-9D4A-E85C97B01BBA}"/>
              </a:ext>
            </a:extLst>
          </p:cNvPr>
          <p:cNvSpPr txBox="1"/>
          <p:nvPr/>
        </p:nvSpPr>
        <p:spPr>
          <a:xfrm>
            <a:off x="910059" y="12136396"/>
            <a:ext cx="3127779"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Objectives</a:t>
            </a:r>
          </a:p>
        </p:txBody>
      </p:sp>
      <p:sp>
        <p:nvSpPr>
          <p:cNvPr id="198" name="Text Placeholder 16">
            <a:extLst>
              <a:ext uri="{FF2B5EF4-FFF2-40B4-BE49-F238E27FC236}">
                <a16:creationId xmlns:a16="http://schemas.microsoft.com/office/drawing/2014/main" id="{189AC8E0-6D42-43F6-9830-010167CC95A8}"/>
              </a:ext>
            </a:extLst>
          </p:cNvPr>
          <p:cNvSpPr txBox="1">
            <a:spLocks/>
          </p:cNvSpPr>
          <p:nvPr/>
        </p:nvSpPr>
        <p:spPr>
          <a:xfrm>
            <a:off x="891008" y="5237303"/>
            <a:ext cx="11564931" cy="684509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400" dirty="0">
                <a:latin typeface="Garamond" panose="02020404030301010803" pitchFamily="18" charset="0"/>
              </a:rPr>
              <a:t>West Maui is at risk of losing ecosystem services provided by coral reefs due to land-based sources of pollution (LBSP). In 2011, the US Coral Reef Task Force (USCRTF) identified the West Maui watershed as a priority watershed (along with its sub-watersheds of </a:t>
            </a:r>
            <a:r>
              <a:rPr lang="en-US" sz="2400" dirty="0" err="1">
                <a:latin typeface="Garamond" panose="02020404030301010803" pitchFamily="18" charset="0"/>
              </a:rPr>
              <a:t>Wahikuli</a:t>
            </a:r>
            <a:r>
              <a:rPr lang="en-US" sz="2400" dirty="0">
                <a:latin typeface="Garamond" panose="02020404030301010803" pitchFamily="18" charset="0"/>
              </a:rPr>
              <a:t>, </a:t>
            </a:r>
            <a:r>
              <a:rPr lang="en-US" sz="2400" dirty="0" err="1">
                <a:latin typeface="Garamond" panose="02020404030301010803" pitchFamily="18" charset="0"/>
              </a:rPr>
              <a:t>Honokōwai</a:t>
            </a:r>
            <a:r>
              <a:rPr lang="en-US" sz="2400" dirty="0">
                <a:latin typeface="Garamond" panose="02020404030301010803" pitchFamily="18" charset="0"/>
              </a:rPr>
              <a:t>, </a:t>
            </a:r>
            <a:r>
              <a:rPr lang="en-US" sz="2400" dirty="0" err="1">
                <a:latin typeface="Garamond" panose="02020404030301010803" pitchFamily="18" charset="0"/>
              </a:rPr>
              <a:t>Kahana</a:t>
            </a:r>
            <a:r>
              <a:rPr lang="en-US" sz="2400" dirty="0">
                <a:latin typeface="Garamond" panose="02020404030301010803" pitchFamily="18" charset="0"/>
              </a:rPr>
              <a:t>, </a:t>
            </a:r>
            <a:r>
              <a:rPr lang="en-US" sz="2400" dirty="0" err="1">
                <a:latin typeface="Garamond" panose="02020404030301010803" pitchFamily="18" charset="0"/>
              </a:rPr>
              <a:t>Honokahua</a:t>
            </a:r>
            <a:r>
              <a:rPr lang="en-US" sz="2400" dirty="0">
                <a:latin typeface="Garamond" panose="02020404030301010803" pitchFamily="18" charset="0"/>
              </a:rPr>
              <a:t>, and </a:t>
            </a:r>
            <a:r>
              <a:rPr lang="en-US" sz="2400" dirty="0" err="1">
                <a:latin typeface="Garamond" panose="02020404030301010803" pitchFamily="18" charset="0"/>
              </a:rPr>
              <a:t>Honolua</a:t>
            </a:r>
            <a:r>
              <a:rPr lang="en-US" sz="2400" dirty="0">
                <a:latin typeface="Garamond" panose="02020404030301010803" pitchFamily="18" charset="0"/>
              </a:rPr>
              <a:t>) after decades of coral decline, giving rise to the multi-agency West Maui Ridge to Reef (R2R) Initiative. The DEVELOP Hawai’i Water Resources team partnered with the R2R Initiative and the Hawai’i Department of Land and Natural Resources Division of Aquatic Resources (DLNR-DAR) to address the need for better watershed management practices. The team provided the partners with a Google Earth Engine tool that displays land use and land cover changes (LULCC) in the five watersheds and detects near-shore turbidity, chlorophyll-a (</a:t>
            </a:r>
            <a:r>
              <a:rPr lang="en-US" sz="2400" dirty="0" err="1">
                <a:latin typeface="Garamond" panose="02020404030301010803" pitchFamily="18" charset="0"/>
              </a:rPr>
              <a:t>chl</a:t>
            </a:r>
            <a:r>
              <a:rPr lang="en-US" sz="2400" dirty="0">
                <a:latin typeface="Garamond" panose="02020404030301010803" pitchFamily="18" charset="0"/>
              </a:rPr>
              <a:t>-a), and sea surface temperature using Landsat 4 Thematic Mapper (TM), Landsat 5 TM, Landsat 7 Enhanced Thematic Mapper Plus (ETM+), Landsat 8 Operational Land Imager (OLI), Terra Moderate Resolution Imaging </a:t>
            </a:r>
            <a:r>
              <a:rPr lang="en-US" sz="2400" dirty="0" err="1">
                <a:latin typeface="Garamond" panose="02020404030301010803" pitchFamily="18" charset="0"/>
              </a:rPr>
              <a:t>Spectroradiometer</a:t>
            </a:r>
            <a:r>
              <a:rPr lang="en-US" sz="2400" dirty="0">
                <a:latin typeface="Garamond" panose="02020404030301010803" pitchFamily="18" charset="0"/>
              </a:rPr>
              <a:t> (MODIS), and Aqua MODIS. Team members used ancillary data provided by the R2R Initiative and the USGS Pacific Coastal and Marine Science Center (PCMSC) to validate satellite parameter values. The land cover analysis captured a general trend of increasing impervious cover and decreasing vegetated cover from 1989 to 2019; however, the extent of this change varied between each watershed. This analysis, coupled with the tool, can help project partners continually monitor terrestrial and marine patterns associated with coral decline.</a:t>
            </a:r>
            <a:endParaRPr lang="en-US" sz="2400" dirty="0">
              <a:solidFill>
                <a:schemeClr val="tx1">
                  <a:lumMod val="75000"/>
                  <a:lumOff val="25000"/>
                </a:schemeClr>
              </a:solidFill>
              <a:latin typeface="Garamond" panose="02020404030301010803" pitchFamily="18" charset="0"/>
            </a:endParaRPr>
          </a:p>
        </p:txBody>
      </p:sp>
      <p:sp>
        <p:nvSpPr>
          <p:cNvPr id="197" name="TextBox 196">
            <a:extLst>
              <a:ext uri="{FF2B5EF4-FFF2-40B4-BE49-F238E27FC236}">
                <a16:creationId xmlns:a16="http://schemas.microsoft.com/office/drawing/2014/main" id="{8EAAD491-8DCD-4919-8D41-13F17B0DCC29}"/>
              </a:ext>
            </a:extLst>
          </p:cNvPr>
          <p:cNvSpPr txBox="1"/>
          <p:nvPr/>
        </p:nvSpPr>
        <p:spPr>
          <a:xfrm>
            <a:off x="910059" y="4451964"/>
            <a:ext cx="2475358"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Abstract</a:t>
            </a:r>
          </a:p>
        </p:txBody>
      </p:sp>
      <p:sp>
        <p:nvSpPr>
          <p:cNvPr id="199" name="TextBox 198">
            <a:extLst>
              <a:ext uri="{FF2B5EF4-FFF2-40B4-BE49-F238E27FC236}">
                <a16:creationId xmlns:a16="http://schemas.microsoft.com/office/drawing/2014/main" id="{49053E57-5940-47F7-B7AF-04A5EBAB7638}"/>
              </a:ext>
            </a:extLst>
          </p:cNvPr>
          <p:cNvSpPr txBox="1"/>
          <p:nvPr/>
        </p:nvSpPr>
        <p:spPr>
          <a:xfrm>
            <a:off x="910059" y="16063364"/>
            <a:ext cx="3849131" cy="769441"/>
          </a:xfrm>
          <a:prstGeom prst="rect">
            <a:avLst/>
          </a:prstGeom>
          <a:noFill/>
        </p:spPr>
        <p:txBody>
          <a:bodyPr wrap="none" rtlCol="0" anchor="ctr">
            <a:spAutoFit/>
          </a:bodyPr>
          <a:lstStyle/>
          <a:p>
            <a:r>
              <a:rPr lang="en-US" sz="4400" b="1" dirty="0">
                <a:solidFill>
                  <a:srgbClr val="379CC3"/>
                </a:solidFill>
                <a:latin typeface="Century Gothic" panose="020B0502020202020204" pitchFamily="34" charset="0"/>
              </a:rPr>
              <a:t>Methodology</a:t>
            </a:r>
          </a:p>
        </p:txBody>
      </p:sp>
      <p:sp>
        <p:nvSpPr>
          <p:cNvPr id="204" name="TextBox 203">
            <a:extLst>
              <a:ext uri="{FF2B5EF4-FFF2-40B4-BE49-F238E27FC236}">
                <a16:creationId xmlns:a16="http://schemas.microsoft.com/office/drawing/2014/main" id="{96F18FF5-AABB-4F44-B5C5-BD39DE4A64B4}"/>
              </a:ext>
            </a:extLst>
          </p:cNvPr>
          <p:cNvSpPr txBox="1"/>
          <p:nvPr/>
        </p:nvSpPr>
        <p:spPr>
          <a:xfrm>
            <a:off x="12837394" y="4457048"/>
            <a:ext cx="6800260"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Study Area and Timeline</a:t>
            </a:r>
          </a:p>
        </p:txBody>
      </p:sp>
      <p:sp>
        <p:nvSpPr>
          <p:cNvPr id="206" name="TextBox 205">
            <a:extLst>
              <a:ext uri="{FF2B5EF4-FFF2-40B4-BE49-F238E27FC236}">
                <a16:creationId xmlns:a16="http://schemas.microsoft.com/office/drawing/2014/main" id="{43AF8D8D-776E-4F78-8AC6-992564D134F4}"/>
              </a:ext>
            </a:extLst>
          </p:cNvPr>
          <p:cNvSpPr txBox="1"/>
          <p:nvPr/>
        </p:nvSpPr>
        <p:spPr>
          <a:xfrm>
            <a:off x="12837394" y="10053694"/>
            <a:ext cx="2012089"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Results</a:t>
            </a:r>
          </a:p>
        </p:txBody>
      </p:sp>
      <p:sp>
        <p:nvSpPr>
          <p:cNvPr id="207" name="Text Placeholder 16">
            <a:extLst>
              <a:ext uri="{FF2B5EF4-FFF2-40B4-BE49-F238E27FC236}">
                <a16:creationId xmlns:a16="http://schemas.microsoft.com/office/drawing/2014/main" id="{16432BC4-ED5F-49B3-B0C1-CE728871BFA7}"/>
              </a:ext>
            </a:extLst>
          </p:cNvPr>
          <p:cNvSpPr txBox="1">
            <a:spLocks/>
          </p:cNvSpPr>
          <p:nvPr/>
        </p:nvSpPr>
        <p:spPr>
          <a:xfrm>
            <a:off x="12976876" y="29090699"/>
            <a:ext cx="11252763" cy="180003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US Coral Reef Task Force, West Maui Ridge to Reef Initiative (R2R)</a:t>
            </a:r>
          </a:p>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Hawaii Department of Land and Natural Resources, Division of Aquatic Resources (DLNR-DAR)</a:t>
            </a:r>
          </a:p>
          <a:p>
            <a:pPr>
              <a:lnSpc>
                <a:spcPct val="100000"/>
              </a:lnSpc>
              <a:spcBef>
                <a:spcPts val="0"/>
              </a:spcBef>
              <a:spcAft>
                <a:spcPts val="600"/>
              </a:spcAft>
            </a:pPr>
            <a:r>
              <a:rPr lang="en-US" sz="2400" dirty="0">
                <a:solidFill>
                  <a:schemeClr val="tx1">
                    <a:lumMod val="75000"/>
                    <a:lumOff val="25000"/>
                  </a:schemeClr>
                </a:solidFill>
                <a:latin typeface="Garamond" panose="02020404030301010803" pitchFamily="18" charset="0"/>
              </a:rPr>
              <a:t>USGS Pacific Coastal and Marine Science Center (PCMSC)</a:t>
            </a:r>
          </a:p>
        </p:txBody>
      </p:sp>
      <p:sp>
        <p:nvSpPr>
          <p:cNvPr id="208" name="TextBox 207">
            <a:extLst>
              <a:ext uri="{FF2B5EF4-FFF2-40B4-BE49-F238E27FC236}">
                <a16:creationId xmlns:a16="http://schemas.microsoft.com/office/drawing/2014/main" id="{159A6081-5373-4F21-89AF-FB50FF655ABF}"/>
              </a:ext>
            </a:extLst>
          </p:cNvPr>
          <p:cNvSpPr txBox="1"/>
          <p:nvPr/>
        </p:nvSpPr>
        <p:spPr>
          <a:xfrm>
            <a:off x="12976876" y="28210109"/>
            <a:ext cx="4403770"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Project Partners</a:t>
            </a:r>
          </a:p>
        </p:txBody>
      </p:sp>
      <p:sp>
        <p:nvSpPr>
          <p:cNvPr id="217" name="TextBox 216">
            <a:extLst>
              <a:ext uri="{FF2B5EF4-FFF2-40B4-BE49-F238E27FC236}">
                <a16:creationId xmlns:a16="http://schemas.microsoft.com/office/drawing/2014/main" id="{19336384-BED5-4ED5-83F7-A44D8693A2FA}"/>
              </a:ext>
            </a:extLst>
          </p:cNvPr>
          <p:cNvSpPr txBox="1"/>
          <p:nvPr/>
        </p:nvSpPr>
        <p:spPr>
          <a:xfrm>
            <a:off x="12976876" y="23599434"/>
            <a:ext cx="3486852"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Conclusions</a:t>
            </a:r>
            <a:endParaRPr lang="en-US" sz="4400" b="1" dirty="0">
              <a:solidFill>
                <a:srgbClr val="FF0000"/>
              </a:solidFill>
              <a:latin typeface="Century Gothic" panose="020B0502020202020204" pitchFamily="34" charset="0"/>
            </a:endParaRPr>
          </a:p>
        </p:txBody>
      </p:sp>
      <p:sp>
        <p:nvSpPr>
          <p:cNvPr id="257" name="TextBox 256">
            <a:extLst>
              <a:ext uri="{FF2B5EF4-FFF2-40B4-BE49-F238E27FC236}">
                <a16:creationId xmlns:a16="http://schemas.microsoft.com/office/drawing/2014/main" id="{F64223B1-E8CF-4006-9122-15AE2242E918}"/>
              </a:ext>
            </a:extLst>
          </p:cNvPr>
          <p:cNvSpPr txBox="1"/>
          <p:nvPr/>
        </p:nvSpPr>
        <p:spPr>
          <a:xfrm>
            <a:off x="867873" y="25684178"/>
            <a:ext cx="5272597" cy="769441"/>
          </a:xfrm>
          <a:prstGeom prst="rect">
            <a:avLst/>
          </a:prstGeom>
          <a:noFill/>
        </p:spPr>
        <p:txBody>
          <a:bodyPr wrap="none" rtlCol="0">
            <a:spAutoFit/>
          </a:bodyPr>
          <a:lstStyle/>
          <a:p>
            <a:r>
              <a:rPr lang="en-US" sz="4400" b="1" dirty="0">
                <a:solidFill>
                  <a:srgbClr val="379CC3"/>
                </a:solidFill>
                <a:latin typeface="Century Gothic" panose="020B0502020202020204" pitchFamily="34" charset="0"/>
              </a:rPr>
              <a:t>Earth Observations</a:t>
            </a:r>
          </a:p>
        </p:txBody>
      </p:sp>
      <p:grpSp>
        <p:nvGrpSpPr>
          <p:cNvPr id="280" name="Group 279">
            <a:extLst>
              <a:ext uri="{FF2B5EF4-FFF2-40B4-BE49-F238E27FC236}">
                <a16:creationId xmlns:a16="http://schemas.microsoft.com/office/drawing/2014/main" id="{B449DFBD-B3EB-459F-A6B3-23811B040CFA}"/>
              </a:ext>
            </a:extLst>
          </p:cNvPr>
          <p:cNvGrpSpPr/>
          <p:nvPr/>
        </p:nvGrpSpPr>
        <p:grpSpPr>
          <a:xfrm>
            <a:off x="16668790" y="5395490"/>
            <a:ext cx="7643328" cy="4988169"/>
            <a:chOff x="12995611" y="5093392"/>
            <a:chExt cx="7711436" cy="4988169"/>
          </a:xfrm>
          <a:effectLst/>
        </p:grpSpPr>
        <p:pic>
          <p:nvPicPr>
            <p:cNvPr id="273" name="Picture 272">
              <a:extLst>
                <a:ext uri="{FF2B5EF4-FFF2-40B4-BE49-F238E27FC236}">
                  <a16:creationId xmlns:a16="http://schemas.microsoft.com/office/drawing/2014/main" id="{B66F9534-D196-4F3E-BFE5-ACD34015E3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670" t="12004" r="933" b="12112"/>
            <a:stretch/>
          </p:blipFill>
          <p:spPr>
            <a:xfrm>
              <a:off x="12995611" y="5093392"/>
              <a:ext cx="7711436" cy="4988169"/>
            </a:xfrm>
            <a:prstGeom prst="rect">
              <a:avLst/>
            </a:prstGeom>
          </p:spPr>
        </p:pic>
        <p:sp>
          <p:nvSpPr>
            <p:cNvPr id="265" name="TextBox 264">
              <a:extLst>
                <a:ext uri="{FF2B5EF4-FFF2-40B4-BE49-F238E27FC236}">
                  <a16:creationId xmlns:a16="http://schemas.microsoft.com/office/drawing/2014/main" id="{E442422F-9206-4BC9-A438-DC51A3BD8468}"/>
                </a:ext>
              </a:extLst>
            </p:cNvPr>
            <p:cNvSpPr txBox="1"/>
            <p:nvPr/>
          </p:nvSpPr>
          <p:spPr>
            <a:xfrm>
              <a:off x="17161314" y="7923110"/>
              <a:ext cx="1318373" cy="1500154"/>
            </a:xfrm>
            <a:prstGeom prst="rect">
              <a:avLst/>
            </a:prstGeom>
            <a:noFill/>
          </p:spPr>
          <p:txBody>
            <a:bodyPr wrap="none" rtlCol="0">
              <a:spAutoFit/>
            </a:bodyPr>
            <a:lstStyle/>
            <a:p>
              <a:pPr algn="ctr">
                <a:lnSpc>
                  <a:spcPct val="150000"/>
                </a:lnSpc>
              </a:pPr>
              <a:r>
                <a:rPr lang="en-US" sz="3200" i="1" spc="300" dirty="0">
                  <a:solidFill>
                    <a:srgbClr val="1A5DAD"/>
                  </a:solidFill>
                  <a:latin typeface="Garamond" panose="02020404030301010803" pitchFamily="18" charset="0"/>
                </a:rPr>
                <a:t>Pacific</a:t>
              </a:r>
            </a:p>
            <a:p>
              <a:pPr algn="ctr">
                <a:lnSpc>
                  <a:spcPct val="150000"/>
                </a:lnSpc>
              </a:pPr>
              <a:r>
                <a:rPr lang="en-US" sz="3200" i="1" spc="300" dirty="0">
                  <a:solidFill>
                    <a:srgbClr val="1A5DAD"/>
                  </a:solidFill>
                  <a:latin typeface="Garamond" panose="02020404030301010803" pitchFamily="18" charset="0"/>
                </a:rPr>
                <a:t>Ocean</a:t>
              </a:r>
            </a:p>
          </p:txBody>
        </p:sp>
        <p:sp>
          <p:nvSpPr>
            <p:cNvPr id="268" name="TextBox 267">
              <a:extLst>
                <a:ext uri="{FF2B5EF4-FFF2-40B4-BE49-F238E27FC236}">
                  <a16:creationId xmlns:a16="http://schemas.microsoft.com/office/drawing/2014/main" id="{5933BBE9-144B-43DC-B309-3E70F5372A7C}"/>
                </a:ext>
              </a:extLst>
            </p:cNvPr>
            <p:cNvSpPr txBox="1"/>
            <p:nvPr/>
          </p:nvSpPr>
          <p:spPr>
            <a:xfrm>
              <a:off x="15028233" y="9198286"/>
              <a:ext cx="1671327" cy="523220"/>
            </a:xfrm>
            <a:prstGeom prst="rect">
              <a:avLst/>
            </a:prstGeom>
            <a:solidFill>
              <a:srgbClr val="FFFFFF">
                <a:alpha val="60000"/>
              </a:srgbClr>
            </a:solidFill>
          </p:spPr>
          <p:txBody>
            <a:bodyPr wrap="square" rtlCol="0">
              <a:spAutoFit/>
            </a:bodyPr>
            <a:lstStyle/>
            <a:p>
              <a:pPr algn="ctr"/>
              <a:r>
                <a:rPr lang="en-US" sz="2800" b="1" spc="-150" dirty="0">
                  <a:solidFill>
                    <a:schemeClr val="tx1">
                      <a:lumMod val="75000"/>
                      <a:lumOff val="25000"/>
                    </a:schemeClr>
                  </a:solidFill>
                  <a:latin typeface="Garamond" panose="02020404030301010803" pitchFamily="18" charset="0"/>
                </a:rPr>
                <a:t>West Maui</a:t>
              </a:r>
            </a:p>
          </p:txBody>
        </p:sp>
      </p:grpSp>
      <p:sp>
        <p:nvSpPr>
          <p:cNvPr id="281" name="Rectangle 280">
            <a:extLst>
              <a:ext uri="{FF2B5EF4-FFF2-40B4-BE49-F238E27FC236}">
                <a16:creationId xmlns:a16="http://schemas.microsoft.com/office/drawing/2014/main" id="{96779D18-C90F-40B1-9699-9F97E2DC6285}"/>
              </a:ext>
            </a:extLst>
          </p:cNvPr>
          <p:cNvSpPr/>
          <p:nvPr/>
        </p:nvSpPr>
        <p:spPr>
          <a:xfrm>
            <a:off x="13044432" y="8443914"/>
            <a:ext cx="378228" cy="502442"/>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Text Placeholder 16">
            <a:extLst>
              <a:ext uri="{FF2B5EF4-FFF2-40B4-BE49-F238E27FC236}">
                <a16:creationId xmlns:a16="http://schemas.microsoft.com/office/drawing/2014/main" id="{980BE6D1-6362-4C87-B326-5FD51D131DF0}"/>
              </a:ext>
            </a:extLst>
          </p:cNvPr>
          <p:cNvSpPr txBox="1">
            <a:spLocks/>
          </p:cNvSpPr>
          <p:nvPr/>
        </p:nvSpPr>
        <p:spPr>
          <a:xfrm>
            <a:off x="12809471" y="5393136"/>
            <a:ext cx="4220300" cy="461278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379CC3"/>
              </a:buClr>
            </a:pPr>
            <a:r>
              <a:rPr lang="en-US" sz="2400" b="1" dirty="0">
                <a:solidFill>
                  <a:schemeClr val="tx1">
                    <a:lumMod val="75000"/>
                    <a:lumOff val="25000"/>
                  </a:schemeClr>
                </a:solidFill>
                <a:latin typeface="Garamond" panose="02020404030301010803" pitchFamily="18" charset="0"/>
              </a:rPr>
              <a:t>Land Study Area</a:t>
            </a:r>
            <a:r>
              <a:rPr lang="en-US" sz="2400" dirty="0">
                <a:solidFill>
                  <a:schemeClr val="tx1">
                    <a:lumMod val="75000"/>
                    <a:lumOff val="25000"/>
                  </a:schemeClr>
                </a:solidFill>
                <a:latin typeface="Garamond" panose="02020404030301010803" pitchFamily="18" charset="0"/>
              </a:rPr>
              <a:t>: Ridge to Reef Priority Watersheds:</a:t>
            </a:r>
          </a:p>
          <a:p>
            <a:pPr marL="0" indent="0">
              <a:lnSpc>
                <a:spcPct val="100000"/>
              </a:lnSpc>
              <a:spcBef>
                <a:spcPts val="0"/>
              </a:spcBef>
              <a:spcAft>
                <a:spcPts val="600"/>
              </a:spcAft>
              <a:buClr>
                <a:srgbClr val="379CC3"/>
              </a:buClr>
              <a:buNone/>
            </a:pPr>
            <a:r>
              <a:rPr lang="en-US" sz="2400" dirty="0">
                <a:solidFill>
                  <a:schemeClr val="tx1">
                    <a:lumMod val="75000"/>
                    <a:lumOff val="25000"/>
                  </a:schemeClr>
                </a:solidFill>
                <a:latin typeface="Garamond" panose="02020404030301010803" pitchFamily="18" charset="0"/>
              </a:rPr>
              <a:t>         - Honolua</a:t>
            </a:r>
          </a:p>
          <a:p>
            <a:pPr marL="0" indent="0">
              <a:lnSpc>
                <a:spcPct val="100000"/>
              </a:lnSpc>
              <a:spcBef>
                <a:spcPts val="0"/>
              </a:spcBef>
              <a:spcAft>
                <a:spcPts val="600"/>
              </a:spcAft>
              <a:buClr>
                <a:srgbClr val="379CC3"/>
              </a:buClr>
              <a:buNone/>
            </a:pPr>
            <a:r>
              <a:rPr lang="en-US" sz="2400" dirty="0">
                <a:solidFill>
                  <a:schemeClr val="tx1">
                    <a:lumMod val="75000"/>
                    <a:lumOff val="25000"/>
                  </a:schemeClr>
                </a:solidFill>
                <a:latin typeface="Garamond" panose="02020404030301010803" pitchFamily="18" charset="0"/>
              </a:rPr>
              <a:t>         - Honokahua</a:t>
            </a:r>
          </a:p>
          <a:p>
            <a:pPr marL="0" indent="0">
              <a:lnSpc>
                <a:spcPct val="100000"/>
              </a:lnSpc>
              <a:spcBef>
                <a:spcPts val="0"/>
              </a:spcBef>
              <a:spcAft>
                <a:spcPts val="600"/>
              </a:spcAft>
              <a:buClr>
                <a:srgbClr val="379CC3"/>
              </a:buClr>
              <a:buNone/>
            </a:pPr>
            <a:r>
              <a:rPr lang="en-US" sz="2400" dirty="0">
                <a:solidFill>
                  <a:schemeClr val="tx1">
                    <a:lumMod val="75000"/>
                    <a:lumOff val="25000"/>
                  </a:schemeClr>
                </a:solidFill>
                <a:latin typeface="Garamond" panose="02020404030301010803" pitchFamily="18" charset="0"/>
              </a:rPr>
              <a:t>         - Kahana</a:t>
            </a:r>
          </a:p>
          <a:p>
            <a:pPr marL="0" indent="0">
              <a:lnSpc>
                <a:spcPct val="100000"/>
              </a:lnSpc>
              <a:spcBef>
                <a:spcPts val="0"/>
              </a:spcBef>
              <a:spcAft>
                <a:spcPts val="600"/>
              </a:spcAft>
              <a:buClr>
                <a:srgbClr val="379CC3"/>
              </a:buClr>
              <a:buNone/>
            </a:pPr>
            <a:r>
              <a:rPr lang="en-US" sz="2400" dirty="0">
                <a:solidFill>
                  <a:schemeClr val="tx1">
                    <a:lumMod val="75000"/>
                    <a:lumOff val="25000"/>
                  </a:schemeClr>
                </a:solidFill>
                <a:latin typeface="Garamond" panose="02020404030301010803" pitchFamily="18" charset="0"/>
              </a:rPr>
              <a:t>         - Honokowai</a:t>
            </a:r>
          </a:p>
          <a:p>
            <a:pPr marL="0" indent="0">
              <a:lnSpc>
                <a:spcPct val="100000"/>
              </a:lnSpc>
              <a:spcBef>
                <a:spcPts val="0"/>
              </a:spcBef>
              <a:spcAft>
                <a:spcPts val="600"/>
              </a:spcAft>
              <a:buClr>
                <a:srgbClr val="379CC3"/>
              </a:buClr>
              <a:buNone/>
            </a:pPr>
            <a:r>
              <a:rPr lang="en-US" sz="2400" dirty="0">
                <a:solidFill>
                  <a:schemeClr val="tx1">
                    <a:lumMod val="75000"/>
                    <a:lumOff val="25000"/>
                  </a:schemeClr>
                </a:solidFill>
                <a:latin typeface="Garamond" panose="02020404030301010803" pitchFamily="18" charset="0"/>
              </a:rPr>
              <a:t>         - Wahikuli</a:t>
            </a:r>
          </a:p>
          <a:p>
            <a:pPr>
              <a:lnSpc>
                <a:spcPct val="100000"/>
              </a:lnSpc>
              <a:spcBef>
                <a:spcPts val="0"/>
              </a:spcBef>
              <a:spcAft>
                <a:spcPts val="600"/>
              </a:spcAft>
              <a:buClr>
                <a:srgbClr val="379CC3"/>
              </a:buClr>
            </a:pPr>
            <a:r>
              <a:rPr lang="en-US" sz="2400" b="1" dirty="0">
                <a:solidFill>
                  <a:schemeClr val="tx1">
                    <a:lumMod val="75000"/>
                    <a:lumOff val="25000"/>
                  </a:schemeClr>
                </a:solidFill>
                <a:latin typeface="Garamond" panose="02020404030301010803" pitchFamily="18" charset="0"/>
              </a:rPr>
              <a:t>Marine Study Area</a:t>
            </a:r>
            <a:r>
              <a:rPr lang="en-US" sz="2400" dirty="0">
                <a:solidFill>
                  <a:schemeClr val="tx1">
                    <a:lumMod val="75000"/>
                    <a:lumOff val="25000"/>
                  </a:schemeClr>
                </a:solidFill>
                <a:latin typeface="Garamond" panose="02020404030301010803" pitchFamily="18" charset="0"/>
              </a:rPr>
              <a:t>: 5 kilometer buffer from shoreline</a:t>
            </a:r>
          </a:p>
          <a:p>
            <a:pPr>
              <a:lnSpc>
                <a:spcPct val="100000"/>
              </a:lnSpc>
              <a:spcBef>
                <a:spcPts val="0"/>
              </a:spcBef>
              <a:spcAft>
                <a:spcPts val="600"/>
              </a:spcAft>
              <a:buClr>
                <a:srgbClr val="379CC3"/>
              </a:buClr>
            </a:pPr>
            <a:r>
              <a:rPr lang="en-US" sz="2400" b="1" dirty="0">
                <a:solidFill>
                  <a:schemeClr val="tx1">
                    <a:lumMod val="75000"/>
                    <a:lumOff val="25000"/>
                  </a:schemeClr>
                </a:solidFill>
                <a:latin typeface="Garamond" panose="02020404030301010803" pitchFamily="18" charset="0"/>
              </a:rPr>
              <a:t>Timeline</a:t>
            </a:r>
            <a:r>
              <a:rPr lang="en-US" sz="2400" dirty="0">
                <a:solidFill>
                  <a:schemeClr val="tx1">
                    <a:lumMod val="75000"/>
                    <a:lumOff val="25000"/>
                  </a:schemeClr>
                </a:solidFill>
                <a:latin typeface="Garamond" panose="02020404030301010803" pitchFamily="18" charset="0"/>
              </a:rPr>
              <a:t>: 1989 to 2019</a:t>
            </a:r>
          </a:p>
          <a:p>
            <a:pPr>
              <a:lnSpc>
                <a:spcPct val="100000"/>
              </a:lnSpc>
              <a:spcBef>
                <a:spcPts val="0"/>
              </a:spcBef>
              <a:spcAft>
                <a:spcPts val="600"/>
              </a:spcAft>
              <a:buClr>
                <a:srgbClr val="379CC3"/>
              </a:buClr>
            </a:pPr>
            <a:endParaRPr lang="en-US" sz="2400" dirty="0">
              <a:solidFill>
                <a:schemeClr val="tx1">
                  <a:lumMod val="75000"/>
                  <a:lumOff val="25000"/>
                </a:schemeClr>
              </a:solidFill>
              <a:latin typeface="Garamond" panose="02020404030301010803" pitchFamily="18" charset="0"/>
            </a:endParaRPr>
          </a:p>
          <a:p>
            <a:pPr>
              <a:lnSpc>
                <a:spcPct val="100000"/>
              </a:lnSpc>
              <a:spcBef>
                <a:spcPts val="0"/>
              </a:spcBef>
              <a:spcAft>
                <a:spcPts val="600"/>
              </a:spcAft>
              <a:buClr>
                <a:srgbClr val="379CC3"/>
              </a:buClr>
            </a:pPr>
            <a:endParaRPr lang="en-US" dirty="0">
              <a:solidFill>
                <a:schemeClr val="tx1">
                  <a:lumMod val="75000"/>
                  <a:lumOff val="25000"/>
                </a:schemeClr>
              </a:solidFill>
              <a:latin typeface="Garamond" panose="02020404030301010803" pitchFamily="18" charset="0"/>
            </a:endParaRPr>
          </a:p>
        </p:txBody>
      </p:sp>
      <p:grpSp>
        <p:nvGrpSpPr>
          <p:cNvPr id="5" name="Group 4"/>
          <p:cNvGrpSpPr/>
          <p:nvPr/>
        </p:nvGrpSpPr>
        <p:grpSpPr>
          <a:xfrm>
            <a:off x="21098541" y="5624320"/>
            <a:ext cx="3100963" cy="1026436"/>
            <a:chOff x="21269027" y="5639818"/>
            <a:chExt cx="3100963" cy="1026436"/>
          </a:xfrm>
        </p:grpSpPr>
        <p:sp>
          <p:nvSpPr>
            <p:cNvPr id="4" name="Rectangle 3">
              <a:extLst>
                <a:ext uri="{FF2B5EF4-FFF2-40B4-BE49-F238E27FC236}">
                  <a16:creationId xmlns:a16="http://schemas.microsoft.com/office/drawing/2014/main" id="{A0406F0E-666A-48E5-A947-D5E126A815B1}"/>
                </a:ext>
              </a:extLst>
            </p:cNvPr>
            <p:cNvSpPr/>
            <p:nvPr/>
          </p:nvSpPr>
          <p:spPr>
            <a:xfrm>
              <a:off x="21269027" y="5639818"/>
              <a:ext cx="3003838" cy="102643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0" name="Group 289">
              <a:extLst>
                <a:ext uri="{FF2B5EF4-FFF2-40B4-BE49-F238E27FC236}">
                  <a16:creationId xmlns:a16="http://schemas.microsoft.com/office/drawing/2014/main" id="{F8883640-77CA-4F14-AF9B-15E5F27EF7E4}"/>
                </a:ext>
              </a:extLst>
            </p:cNvPr>
            <p:cNvGrpSpPr/>
            <p:nvPr/>
          </p:nvGrpSpPr>
          <p:grpSpPr>
            <a:xfrm>
              <a:off x="21373274" y="5669072"/>
              <a:ext cx="2996716" cy="957121"/>
              <a:chOff x="21565706" y="5829203"/>
              <a:chExt cx="3023419" cy="957121"/>
            </a:xfrm>
          </p:grpSpPr>
          <p:sp>
            <p:nvSpPr>
              <p:cNvPr id="276" name="TextBox 275">
                <a:extLst>
                  <a:ext uri="{FF2B5EF4-FFF2-40B4-BE49-F238E27FC236}">
                    <a16:creationId xmlns:a16="http://schemas.microsoft.com/office/drawing/2014/main" id="{699CCF85-2630-40FA-8A1D-C056836D2112}"/>
                  </a:ext>
                </a:extLst>
              </p:cNvPr>
              <p:cNvSpPr txBox="1"/>
              <p:nvPr/>
            </p:nvSpPr>
            <p:spPr>
              <a:xfrm>
                <a:off x="22074391" y="5829203"/>
                <a:ext cx="2514734" cy="957121"/>
              </a:xfrm>
              <a:prstGeom prst="rect">
                <a:avLst/>
              </a:prstGeom>
              <a:noFill/>
            </p:spPr>
            <p:txBody>
              <a:bodyPr wrap="square" rtlCol="0">
                <a:spAutoFit/>
              </a:bodyPr>
              <a:lstStyle/>
              <a:p>
                <a:pPr>
                  <a:lnSpc>
                    <a:spcPct val="150000"/>
                  </a:lnSpc>
                </a:pPr>
                <a:r>
                  <a:rPr lang="en-US" sz="2000" dirty="0">
                    <a:solidFill>
                      <a:schemeClr val="tx1">
                        <a:lumMod val="75000"/>
                        <a:lumOff val="25000"/>
                      </a:schemeClr>
                    </a:solidFill>
                    <a:latin typeface="+mj-lt"/>
                  </a:rPr>
                  <a:t>Land Study Area</a:t>
                </a:r>
              </a:p>
              <a:p>
                <a:pPr>
                  <a:lnSpc>
                    <a:spcPct val="150000"/>
                  </a:lnSpc>
                </a:pPr>
                <a:r>
                  <a:rPr lang="en-US" sz="2000" dirty="0">
                    <a:solidFill>
                      <a:schemeClr val="tx1">
                        <a:lumMod val="75000"/>
                        <a:lumOff val="25000"/>
                      </a:schemeClr>
                    </a:solidFill>
                    <a:latin typeface="+mj-lt"/>
                  </a:rPr>
                  <a:t>Marine Study Area</a:t>
                </a:r>
              </a:p>
            </p:txBody>
          </p:sp>
          <p:pic>
            <p:nvPicPr>
              <p:cNvPr id="284" name="Picture 283">
                <a:extLst>
                  <a:ext uri="{FF2B5EF4-FFF2-40B4-BE49-F238E27FC236}">
                    <a16:creationId xmlns:a16="http://schemas.microsoft.com/office/drawing/2014/main" id="{C6A702DF-4FCC-4A03-8F23-8C7CFA25A5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1423" t="41934" r="53332" b="52425"/>
              <a:stretch/>
            </p:blipFill>
            <p:spPr>
              <a:xfrm>
                <a:off x="21569240" y="6471894"/>
                <a:ext cx="488206" cy="288901"/>
              </a:xfrm>
              <a:prstGeom prst="rect">
                <a:avLst/>
              </a:prstGeom>
              <a:ln>
                <a:solidFill>
                  <a:schemeClr val="tx1">
                    <a:lumMod val="50000"/>
                    <a:lumOff val="50000"/>
                  </a:schemeClr>
                </a:solidFill>
              </a:ln>
            </p:spPr>
          </p:pic>
          <p:pic>
            <p:nvPicPr>
              <p:cNvPr id="289" name="Picture 288">
                <a:extLst>
                  <a:ext uri="{FF2B5EF4-FFF2-40B4-BE49-F238E27FC236}">
                    <a16:creationId xmlns:a16="http://schemas.microsoft.com/office/drawing/2014/main" id="{097F0372-7CF0-4E71-92ED-334B642EBA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5998" t="59931" r="48757" b="34428"/>
              <a:stretch/>
            </p:blipFill>
            <p:spPr>
              <a:xfrm>
                <a:off x="21565706" y="5919914"/>
                <a:ext cx="488206" cy="288901"/>
              </a:xfrm>
              <a:prstGeom prst="rect">
                <a:avLst/>
              </a:prstGeom>
              <a:ln>
                <a:solidFill>
                  <a:schemeClr val="tx1">
                    <a:lumMod val="50000"/>
                    <a:lumOff val="50000"/>
                  </a:schemeClr>
                </a:solidFill>
              </a:ln>
            </p:spPr>
          </p:pic>
        </p:grpSp>
      </p:grpSp>
      <p:sp>
        <p:nvSpPr>
          <p:cNvPr id="96" name="Text Placeholder 16">
            <a:extLst>
              <a:ext uri="{FF2B5EF4-FFF2-40B4-BE49-F238E27FC236}">
                <a16:creationId xmlns:a16="http://schemas.microsoft.com/office/drawing/2014/main" id="{B6F2E19D-E483-4DF5-A34E-F9E9ADCBFFFC}"/>
              </a:ext>
            </a:extLst>
          </p:cNvPr>
          <p:cNvSpPr txBox="1">
            <a:spLocks/>
          </p:cNvSpPr>
          <p:nvPr/>
        </p:nvSpPr>
        <p:spPr>
          <a:xfrm>
            <a:off x="12976875" y="24451691"/>
            <a:ext cx="11267933" cy="398464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379CC3"/>
              </a:buClr>
            </a:pPr>
            <a:r>
              <a:rPr lang="en-US" sz="2400" dirty="0">
                <a:solidFill>
                  <a:schemeClr val="tx1">
                    <a:lumMod val="75000"/>
                    <a:lumOff val="25000"/>
                  </a:schemeClr>
                </a:solidFill>
                <a:latin typeface="Garamond" panose="02020404030301010803" pitchFamily="18" charset="0"/>
              </a:rPr>
              <a:t>Land cover classifications of composited Landsat imagery accurately reflect known changes in agricultural land use over the study period.</a:t>
            </a:r>
          </a:p>
          <a:p>
            <a:pPr>
              <a:lnSpc>
                <a:spcPct val="100000"/>
              </a:lnSpc>
              <a:spcBef>
                <a:spcPts val="0"/>
              </a:spcBef>
              <a:spcAft>
                <a:spcPts val="600"/>
              </a:spcAft>
              <a:buClr>
                <a:srgbClr val="379CC3"/>
              </a:buClr>
            </a:pPr>
            <a:r>
              <a:rPr lang="en-US" sz="2400" dirty="0">
                <a:solidFill>
                  <a:schemeClr val="tx1">
                    <a:lumMod val="75000"/>
                    <a:lumOff val="25000"/>
                  </a:schemeClr>
                </a:solidFill>
                <a:latin typeface="Garamond" panose="02020404030301010803" pitchFamily="18" charset="0"/>
              </a:rPr>
              <a:t>Precipitation was found to be a strong predictor of turbidity events.</a:t>
            </a:r>
          </a:p>
          <a:p>
            <a:pPr>
              <a:lnSpc>
                <a:spcPct val="100000"/>
              </a:lnSpc>
              <a:spcBef>
                <a:spcPts val="0"/>
              </a:spcBef>
              <a:spcAft>
                <a:spcPts val="600"/>
              </a:spcAft>
              <a:buClr>
                <a:srgbClr val="379CC3"/>
              </a:buClr>
            </a:pPr>
            <a:r>
              <a:rPr lang="en-US" sz="2400" dirty="0">
                <a:solidFill>
                  <a:schemeClr val="tx1">
                    <a:lumMod val="75000"/>
                    <a:lumOff val="25000"/>
                  </a:schemeClr>
                </a:solidFill>
                <a:latin typeface="Garamond" panose="02020404030301010803" pitchFamily="18" charset="0"/>
              </a:rPr>
              <a:t>Landsat imagery can be used to reliably model water quality shifts in the region.</a:t>
            </a:r>
          </a:p>
          <a:p>
            <a:pPr>
              <a:lnSpc>
                <a:spcPct val="100000"/>
              </a:lnSpc>
              <a:spcBef>
                <a:spcPts val="0"/>
              </a:spcBef>
              <a:spcAft>
                <a:spcPts val="600"/>
              </a:spcAft>
              <a:buClr>
                <a:srgbClr val="379CC3"/>
              </a:buClr>
            </a:pPr>
            <a:r>
              <a:rPr lang="en-US" sz="2400" dirty="0">
                <a:solidFill>
                  <a:schemeClr val="tx1">
                    <a:lumMod val="75000"/>
                    <a:lumOff val="25000"/>
                  </a:schemeClr>
                </a:solidFill>
                <a:latin typeface="Garamond" panose="02020404030301010803" pitchFamily="18" charset="0"/>
              </a:rPr>
              <a:t>Algorithms calibrated with site-specific data would improve the accuracy of water quality modeling.</a:t>
            </a:r>
          </a:p>
          <a:p>
            <a:pPr>
              <a:lnSpc>
                <a:spcPct val="100000"/>
              </a:lnSpc>
              <a:spcBef>
                <a:spcPts val="0"/>
              </a:spcBef>
              <a:spcAft>
                <a:spcPts val="600"/>
              </a:spcAft>
              <a:buClr>
                <a:srgbClr val="379CC3"/>
              </a:buClr>
            </a:pPr>
            <a:r>
              <a:rPr lang="en-US" sz="2400" dirty="0">
                <a:solidFill>
                  <a:schemeClr val="tx1">
                    <a:lumMod val="75000"/>
                    <a:lumOff val="25000"/>
                  </a:schemeClr>
                </a:solidFill>
                <a:latin typeface="Garamond" panose="02020404030301010803" pitchFamily="18" charset="0"/>
              </a:rPr>
              <a:t>By incorporating more ecosystem dynamics into future studies, the relationship between land cover changes and subsequent water quality changes can be better understood.</a:t>
            </a:r>
          </a:p>
        </p:txBody>
      </p:sp>
      <p:cxnSp>
        <p:nvCxnSpPr>
          <p:cNvPr id="143" name="Straight Arrow Connector 142">
            <a:extLst>
              <a:ext uri="{FF2B5EF4-FFF2-40B4-BE49-F238E27FC236}">
                <a16:creationId xmlns:a16="http://schemas.microsoft.com/office/drawing/2014/main" id="{F4D51D19-DBE4-42B5-ACAF-2BADE617F034}"/>
              </a:ext>
            </a:extLst>
          </p:cNvPr>
          <p:cNvCxnSpPr>
            <a:cxnSpLocks/>
          </p:cNvCxnSpPr>
          <p:nvPr/>
        </p:nvCxnSpPr>
        <p:spPr>
          <a:xfrm>
            <a:off x="2468446" y="21181628"/>
            <a:ext cx="0" cy="407980"/>
          </a:xfrm>
          <a:prstGeom prst="straightConnector1">
            <a:avLst/>
          </a:prstGeom>
          <a:ln w="57150" cap="flat" cmpd="sng" algn="ctr">
            <a:solidFill>
              <a:schemeClr val="tx1">
                <a:lumMod val="75000"/>
                <a:lumOff val="2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4" name="Straight Arrow Connector 143">
            <a:extLst>
              <a:ext uri="{FF2B5EF4-FFF2-40B4-BE49-F238E27FC236}">
                <a16:creationId xmlns:a16="http://schemas.microsoft.com/office/drawing/2014/main" id="{4ADC6753-F038-4053-8F7B-CA4D2B8AF6D5}"/>
              </a:ext>
            </a:extLst>
          </p:cNvPr>
          <p:cNvCxnSpPr>
            <a:cxnSpLocks/>
          </p:cNvCxnSpPr>
          <p:nvPr/>
        </p:nvCxnSpPr>
        <p:spPr>
          <a:xfrm>
            <a:off x="3893512" y="22113216"/>
            <a:ext cx="453334" cy="0"/>
          </a:xfrm>
          <a:prstGeom prst="straightConnector1">
            <a:avLst/>
          </a:prstGeom>
          <a:ln w="57150" cap="flat" cmpd="sng" algn="ctr">
            <a:solidFill>
              <a:schemeClr val="tx1">
                <a:lumMod val="75000"/>
                <a:lumOff val="2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0" name="Straight Arrow Connector 149">
            <a:extLst>
              <a:ext uri="{FF2B5EF4-FFF2-40B4-BE49-F238E27FC236}">
                <a16:creationId xmlns:a16="http://schemas.microsoft.com/office/drawing/2014/main" id="{41733F9C-4880-49AE-8DA3-06B4FADCE293}"/>
              </a:ext>
            </a:extLst>
          </p:cNvPr>
          <p:cNvCxnSpPr>
            <a:cxnSpLocks/>
            <a:stCxn id="80" idx="2"/>
            <a:endCxn id="84" idx="0"/>
          </p:cNvCxnSpPr>
          <p:nvPr/>
        </p:nvCxnSpPr>
        <p:spPr>
          <a:xfrm flipH="1">
            <a:off x="8985463" y="18823302"/>
            <a:ext cx="9561" cy="622420"/>
          </a:xfrm>
          <a:prstGeom prst="straightConnector1">
            <a:avLst/>
          </a:prstGeom>
          <a:ln w="57150" cap="flat" cmpd="sng" algn="ctr">
            <a:solidFill>
              <a:schemeClr val="tx1">
                <a:lumMod val="75000"/>
                <a:lumOff val="2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6" name="Straight Arrow Connector 165">
            <a:extLst>
              <a:ext uri="{FF2B5EF4-FFF2-40B4-BE49-F238E27FC236}">
                <a16:creationId xmlns:a16="http://schemas.microsoft.com/office/drawing/2014/main" id="{1B443EAE-1D5D-4D3E-B25A-EB02DD2B32B1}"/>
              </a:ext>
            </a:extLst>
          </p:cNvPr>
          <p:cNvCxnSpPr>
            <a:cxnSpLocks/>
          </p:cNvCxnSpPr>
          <p:nvPr/>
        </p:nvCxnSpPr>
        <p:spPr>
          <a:xfrm>
            <a:off x="7081183" y="21913280"/>
            <a:ext cx="432768" cy="0"/>
          </a:xfrm>
          <a:prstGeom prst="straightConnector1">
            <a:avLst/>
          </a:prstGeom>
          <a:ln w="57150" cap="flat" cmpd="sng" algn="ctr">
            <a:solidFill>
              <a:schemeClr val="tx1">
                <a:lumMod val="75000"/>
                <a:lumOff val="2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0" name="TextBox 169">
            <a:extLst>
              <a:ext uri="{FF2B5EF4-FFF2-40B4-BE49-F238E27FC236}">
                <a16:creationId xmlns:a16="http://schemas.microsoft.com/office/drawing/2014/main" id="{00EC1941-C6EE-4607-B079-8D7F07115E33}"/>
              </a:ext>
            </a:extLst>
          </p:cNvPr>
          <p:cNvSpPr txBox="1"/>
          <p:nvPr/>
        </p:nvSpPr>
        <p:spPr>
          <a:xfrm rot="5400000">
            <a:off x="4043709" y="20413327"/>
            <a:ext cx="553998" cy="2123338"/>
          </a:xfrm>
          <a:prstGeom prst="rect">
            <a:avLst/>
          </a:prstGeom>
          <a:noFill/>
          <a:effectLst/>
        </p:spPr>
        <p:txBody>
          <a:bodyPr vert="vert270" wrap="none" rtlCol="0">
            <a:spAutoFit/>
          </a:bodyPr>
          <a:lstStyle/>
          <a:p>
            <a:r>
              <a:rPr lang="en-US" sz="2400" b="1" spc="600" dirty="0">
                <a:solidFill>
                  <a:schemeClr val="bg1">
                    <a:lumMod val="50000"/>
                  </a:schemeClr>
                </a:solidFill>
                <a:latin typeface="+mj-lt"/>
              </a:rPr>
              <a:t>TIME Tool</a:t>
            </a:r>
          </a:p>
        </p:txBody>
      </p:sp>
      <p:sp>
        <p:nvSpPr>
          <p:cNvPr id="102" name="TextBox 101">
            <a:extLst>
              <a:ext uri="{FF2B5EF4-FFF2-40B4-BE49-F238E27FC236}">
                <a16:creationId xmlns:a16="http://schemas.microsoft.com/office/drawing/2014/main" id="{94A395F6-45DC-4998-BEC2-A1A0D6B76716}"/>
              </a:ext>
            </a:extLst>
          </p:cNvPr>
          <p:cNvSpPr txBox="1"/>
          <p:nvPr/>
        </p:nvSpPr>
        <p:spPr>
          <a:xfrm>
            <a:off x="1068785" y="22613091"/>
            <a:ext cx="3326901" cy="861774"/>
          </a:xfrm>
          <a:prstGeom prst="rect">
            <a:avLst/>
          </a:prstGeom>
          <a:noFill/>
        </p:spPr>
        <p:txBody>
          <a:bodyPr wrap="square" rtlCol="0">
            <a:spAutoFit/>
          </a:bodyPr>
          <a:lstStyle/>
          <a:p>
            <a:r>
              <a:rPr lang="en-US" sz="1600" i="1" dirty="0">
                <a:ln w="0"/>
                <a:latin typeface="Garamond" panose="02020404030301010803" pitchFamily="18" charset="0"/>
              </a:rPr>
              <a:t>1. </a:t>
            </a:r>
            <a:r>
              <a:rPr lang="en-US" sz="1600" i="1" dirty="0" err="1">
                <a:ln w="0"/>
                <a:latin typeface="Garamond" panose="02020404030301010803" pitchFamily="18" charset="0"/>
              </a:rPr>
              <a:t>Nechad</a:t>
            </a:r>
            <a:r>
              <a:rPr lang="en-US" sz="1600" i="1" dirty="0">
                <a:ln w="0"/>
                <a:latin typeface="Garamond" panose="02020404030301010803" pitchFamily="18" charset="0"/>
              </a:rPr>
              <a:t> et al. 2009, 2. Song et al. 2017, 3. CART classifier,  4. NDVI difference</a:t>
            </a:r>
            <a:endParaRPr lang="en-US" sz="1600" dirty="0">
              <a:ln w="0"/>
              <a:latin typeface="Garamond" panose="02020404030301010803" pitchFamily="18" charset="0"/>
            </a:endParaRPr>
          </a:p>
          <a:p>
            <a:endParaRPr lang="en-US" dirty="0"/>
          </a:p>
        </p:txBody>
      </p:sp>
      <p:grpSp>
        <p:nvGrpSpPr>
          <p:cNvPr id="10" name="Group 9"/>
          <p:cNvGrpSpPr/>
          <p:nvPr/>
        </p:nvGrpSpPr>
        <p:grpSpPr>
          <a:xfrm>
            <a:off x="12914684" y="17064935"/>
            <a:ext cx="11293972" cy="7252689"/>
            <a:chOff x="12971833" y="17064935"/>
            <a:chExt cx="11515531" cy="7252689"/>
          </a:xfrm>
        </p:grpSpPr>
        <p:sp>
          <p:nvSpPr>
            <p:cNvPr id="241" name="Rectangle: Rounded Corners 240">
              <a:extLst>
                <a:ext uri="{FF2B5EF4-FFF2-40B4-BE49-F238E27FC236}">
                  <a16:creationId xmlns:a16="http://schemas.microsoft.com/office/drawing/2014/main" id="{125131D0-50A1-4110-9421-E55F9FAC5B7A}"/>
                </a:ext>
              </a:extLst>
            </p:cNvPr>
            <p:cNvSpPr/>
            <p:nvPr/>
          </p:nvSpPr>
          <p:spPr>
            <a:xfrm>
              <a:off x="12971833" y="17064935"/>
              <a:ext cx="11515531" cy="6173814"/>
            </a:xfrm>
            <a:prstGeom prst="roundRect">
              <a:avLst>
                <a:gd name="adj" fmla="val 3093"/>
              </a:avLst>
            </a:prstGeom>
            <a:solidFill>
              <a:srgbClr val="E8F3F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Garamond" panose="02020404030301010803" pitchFamily="18" charset="0"/>
              </a:endParaRPr>
            </a:p>
          </p:txBody>
        </p:sp>
        <p:sp>
          <p:nvSpPr>
            <p:cNvPr id="109" name="TextBox 108">
              <a:extLst>
                <a:ext uri="{FF2B5EF4-FFF2-40B4-BE49-F238E27FC236}">
                  <a16:creationId xmlns:a16="http://schemas.microsoft.com/office/drawing/2014/main" id="{67D4ED71-899B-44E5-917F-2A26F06D6772}"/>
                </a:ext>
              </a:extLst>
            </p:cNvPr>
            <p:cNvSpPr txBox="1"/>
            <p:nvPr/>
          </p:nvSpPr>
          <p:spPr>
            <a:xfrm>
              <a:off x="12994428" y="17071743"/>
              <a:ext cx="3725700" cy="461665"/>
            </a:xfrm>
            <a:prstGeom prst="rect">
              <a:avLst/>
            </a:prstGeom>
            <a:noFill/>
          </p:spPr>
          <p:txBody>
            <a:bodyPr wrap="none" rtlCol="0">
              <a:spAutoFit/>
            </a:bodyPr>
            <a:lstStyle/>
            <a:p>
              <a:r>
                <a:rPr lang="en-US" sz="2400" b="1" dirty="0"/>
                <a:t>Water Quality Modeling</a:t>
              </a:r>
            </a:p>
          </p:txBody>
        </p:sp>
        <p:grpSp>
          <p:nvGrpSpPr>
            <p:cNvPr id="9" name="Group 8"/>
            <p:cNvGrpSpPr/>
            <p:nvPr/>
          </p:nvGrpSpPr>
          <p:grpSpPr>
            <a:xfrm>
              <a:off x="13250563" y="17540216"/>
              <a:ext cx="11061555" cy="6777408"/>
              <a:chOff x="13250563" y="17540216"/>
              <a:chExt cx="11061555" cy="6777408"/>
            </a:xfrm>
          </p:grpSpPr>
          <p:pic>
            <p:nvPicPr>
              <p:cNvPr id="1029" name="Picture 5" descr="https://lh6.googleusercontent.com/1yx7V-NzS9dI_rO1q5TcKZPixk84-WOiOz3wbqyE69VX_Uil5YLgt5KF1XHIKIfCRNCKHxbLwOXLtDYewEaCIv4w_GdfESbWRW0h_WSXMYH7B9jR7dUhl08SLEssLL3u-ZxKfcDjprg">
                <a:extLst>
                  <a:ext uri="{FF2B5EF4-FFF2-40B4-BE49-F238E27FC236}">
                    <a16:creationId xmlns:a16="http://schemas.microsoft.com/office/drawing/2014/main" id="{8FC56898-618C-4A79-A47C-9EF051D3A519}"/>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4220"/>
              <a:stretch/>
            </p:blipFill>
            <p:spPr bwMode="auto">
              <a:xfrm>
                <a:off x="13296850" y="17540216"/>
                <a:ext cx="3521412" cy="4519329"/>
              </a:xfrm>
              <a:prstGeom prst="rect">
                <a:avLst/>
              </a:prstGeom>
              <a:noFill/>
              <a:extLst>
                <a:ext uri="{909E8E84-426E-40DD-AFC4-6F175D3DCCD1}">
                  <a14:hiddenFill xmlns:a14="http://schemas.microsoft.com/office/drawing/2010/main">
                    <a:solidFill>
                      <a:srgbClr val="FFFFFF"/>
                    </a:solidFill>
                  </a14:hiddenFill>
                </a:ext>
              </a:extLst>
            </p:spPr>
          </p:pic>
          <p:grpSp>
            <p:nvGrpSpPr>
              <p:cNvPr id="97" name="Group 96">
                <a:extLst>
                  <a:ext uri="{FF2B5EF4-FFF2-40B4-BE49-F238E27FC236}">
                    <a16:creationId xmlns:a16="http://schemas.microsoft.com/office/drawing/2014/main" id="{2AC91C29-76EB-4D61-87EB-90E3A99BFEDC}"/>
                  </a:ext>
                </a:extLst>
              </p:cNvPr>
              <p:cNvGrpSpPr/>
              <p:nvPr/>
            </p:nvGrpSpPr>
            <p:grpSpPr>
              <a:xfrm>
                <a:off x="14910290" y="20934650"/>
                <a:ext cx="1784804" cy="1042794"/>
                <a:chOff x="14148336" y="21601236"/>
                <a:chExt cx="1784804" cy="1042794"/>
              </a:xfrm>
            </p:grpSpPr>
            <p:sp>
              <p:nvSpPr>
                <p:cNvPr id="114" name="Rectangle 113">
                  <a:extLst>
                    <a:ext uri="{FF2B5EF4-FFF2-40B4-BE49-F238E27FC236}">
                      <a16:creationId xmlns:a16="http://schemas.microsoft.com/office/drawing/2014/main" id="{E9C3A285-BAA4-4EE6-B911-7E61A728BFCB}"/>
                    </a:ext>
                  </a:extLst>
                </p:cNvPr>
                <p:cNvSpPr/>
                <p:nvPr/>
              </p:nvSpPr>
              <p:spPr>
                <a:xfrm>
                  <a:off x="14148336" y="21601236"/>
                  <a:ext cx="1784804" cy="979356"/>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Turbidity (NTU)</a:t>
                  </a:r>
                </a:p>
              </p:txBody>
            </p:sp>
            <p:grpSp>
              <p:nvGrpSpPr>
                <p:cNvPr id="70" name="Group 69">
                  <a:extLst>
                    <a:ext uri="{FF2B5EF4-FFF2-40B4-BE49-F238E27FC236}">
                      <a16:creationId xmlns:a16="http://schemas.microsoft.com/office/drawing/2014/main" id="{95BA118E-B743-4A32-BF2C-3A8E501DDCD1}"/>
                    </a:ext>
                  </a:extLst>
                </p:cNvPr>
                <p:cNvGrpSpPr/>
                <p:nvPr/>
              </p:nvGrpSpPr>
              <p:grpSpPr>
                <a:xfrm>
                  <a:off x="14276789" y="22029853"/>
                  <a:ext cx="1552062" cy="614177"/>
                  <a:chOff x="14807834" y="21731992"/>
                  <a:chExt cx="1552062" cy="614177"/>
                </a:xfrm>
              </p:grpSpPr>
              <p:pic>
                <p:nvPicPr>
                  <p:cNvPr id="1036" name="Picture 12" descr="https://lh6.googleusercontent.com/7Y047Uq0ZjgBy89ZSKR7MdDLQSImPL8i70w96Ja520X7umASRCZ1mEh3GvOhidYwWXmbnZImMFlWVsHDuXdLDZSJ6a5J3rFFMF1R_th6Y6oSC-sCzmGJl3HOB1Zwk1IOseaHgWPuq74">
                    <a:extLst>
                      <a:ext uri="{FF2B5EF4-FFF2-40B4-BE49-F238E27FC236}">
                        <a16:creationId xmlns:a16="http://schemas.microsoft.com/office/drawing/2014/main" id="{8AE365B7-15A3-41A7-B238-07C4728A9B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V="1">
                    <a:off x="15002234" y="21731992"/>
                    <a:ext cx="1225748" cy="341924"/>
                  </a:xfrm>
                  <a:prstGeom prst="rect">
                    <a:avLst/>
                  </a:prstGeom>
                  <a:noFill/>
                  <a:extLst>
                    <a:ext uri="{909E8E84-426E-40DD-AFC4-6F175D3DCCD1}">
                      <a14:hiddenFill xmlns:a14="http://schemas.microsoft.com/office/drawing/2010/main">
                        <a:solidFill>
                          <a:srgbClr val="FFFFFF"/>
                        </a:solidFill>
                      </a14:hiddenFill>
                    </a:ext>
                  </a:extLst>
                </p:spPr>
              </p:pic>
              <p:sp>
                <p:nvSpPr>
                  <p:cNvPr id="209" name="TextBox 208">
                    <a:extLst>
                      <a:ext uri="{FF2B5EF4-FFF2-40B4-BE49-F238E27FC236}">
                        <a16:creationId xmlns:a16="http://schemas.microsoft.com/office/drawing/2014/main" id="{0AA7EB47-309D-4D45-A91C-B848F222E72B}"/>
                      </a:ext>
                    </a:extLst>
                  </p:cNvPr>
                  <p:cNvSpPr txBox="1"/>
                  <p:nvPr/>
                </p:nvSpPr>
                <p:spPr>
                  <a:xfrm>
                    <a:off x="15976458" y="22038392"/>
                    <a:ext cx="383438" cy="307777"/>
                  </a:xfrm>
                  <a:prstGeom prst="rect">
                    <a:avLst/>
                  </a:prstGeom>
                  <a:noFill/>
                </p:spPr>
                <p:txBody>
                  <a:bodyPr wrap="none" rtlCol="0">
                    <a:spAutoFit/>
                  </a:bodyPr>
                  <a:lstStyle/>
                  <a:p>
                    <a:r>
                      <a:rPr lang="en-US" sz="1400" dirty="0"/>
                      <a:t>30</a:t>
                    </a:r>
                  </a:p>
                </p:txBody>
              </p:sp>
              <p:sp>
                <p:nvSpPr>
                  <p:cNvPr id="210" name="TextBox 209">
                    <a:extLst>
                      <a:ext uri="{FF2B5EF4-FFF2-40B4-BE49-F238E27FC236}">
                        <a16:creationId xmlns:a16="http://schemas.microsoft.com/office/drawing/2014/main" id="{3E44E66D-BA69-4024-B9A8-D4081069FF03}"/>
                      </a:ext>
                    </a:extLst>
                  </p:cNvPr>
                  <p:cNvSpPr txBox="1"/>
                  <p:nvPr/>
                </p:nvSpPr>
                <p:spPr>
                  <a:xfrm>
                    <a:off x="14807834" y="22038392"/>
                    <a:ext cx="284052" cy="307777"/>
                  </a:xfrm>
                  <a:prstGeom prst="rect">
                    <a:avLst/>
                  </a:prstGeom>
                  <a:noFill/>
                </p:spPr>
                <p:txBody>
                  <a:bodyPr wrap="none" rtlCol="0">
                    <a:spAutoFit/>
                  </a:bodyPr>
                  <a:lstStyle/>
                  <a:p>
                    <a:r>
                      <a:rPr lang="en-US" sz="1400" dirty="0"/>
                      <a:t>0</a:t>
                    </a:r>
                  </a:p>
                </p:txBody>
              </p:sp>
            </p:grpSp>
          </p:grpSp>
          <p:pic>
            <p:nvPicPr>
              <p:cNvPr id="1034" name="Picture 10" descr="https://lh6.googleusercontent.com/EkKvFfv7gNF0c2iLoxzJpGQtu-jva041Lic3sgPi35GdqyA5uQ7cTcQ4Ibr8x840thuxXg9S8ecxtbnh9PJXtg-wtLX27_PkDl0C_NWopr61T1O6FtpVoalFnJhWNTzo7qvpD9_zGAo">
                <a:extLst>
                  <a:ext uri="{FF2B5EF4-FFF2-40B4-BE49-F238E27FC236}">
                    <a16:creationId xmlns:a16="http://schemas.microsoft.com/office/drawing/2014/main" id="{F2C891CF-B17B-47E9-8B66-8C71628B1F8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592"/>
              <a:stretch/>
            </p:blipFill>
            <p:spPr bwMode="auto">
              <a:xfrm>
                <a:off x="20730010" y="17540216"/>
                <a:ext cx="3515079" cy="454895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oup 94">
                <a:extLst>
                  <a:ext uri="{FF2B5EF4-FFF2-40B4-BE49-F238E27FC236}">
                    <a16:creationId xmlns:a16="http://schemas.microsoft.com/office/drawing/2014/main" id="{1A13BEB7-83DE-422F-80E9-67BECACB5B0C}"/>
                  </a:ext>
                </a:extLst>
              </p:cNvPr>
              <p:cNvGrpSpPr/>
              <p:nvPr/>
            </p:nvGrpSpPr>
            <p:grpSpPr>
              <a:xfrm>
                <a:off x="22356545" y="20903696"/>
                <a:ext cx="1757212" cy="1017426"/>
                <a:chOff x="22171247" y="19982125"/>
                <a:chExt cx="1757212" cy="1017426"/>
              </a:xfrm>
            </p:grpSpPr>
            <p:sp>
              <p:nvSpPr>
                <p:cNvPr id="201" name="Rectangle 200">
                  <a:extLst>
                    <a:ext uri="{FF2B5EF4-FFF2-40B4-BE49-F238E27FC236}">
                      <a16:creationId xmlns:a16="http://schemas.microsoft.com/office/drawing/2014/main" id="{D2809AA0-9A91-445F-B0F4-4E70DB06A98C}"/>
                    </a:ext>
                  </a:extLst>
                </p:cNvPr>
                <p:cNvSpPr/>
                <p:nvPr/>
              </p:nvSpPr>
              <p:spPr>
                <a:xfrm>
                  <a:off x="22171247" y="19982125"/>
                  <a:ext cx="1757212" cy="1017426"/>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a:solidFill>
                        <a:schemeClr val="tx1"/>
                      </a:solidFill>
                    </a:rPr>
                    <a:t>Marine NDVI</a:t>
                  </a:r>
                </a:p>
              </p:txBody>
            </p:sp>
            <p:grpSp>
              <p:nvGrpSpPr>
                <p:cNvPr id="35" name="Group 34">
                  <a:extLst>
                    <a:ext uri="{FF2B5EF4-FFF2-40B4-BE49-F238E27FC236}">
                      <a16:creationId xmlns:a16="http://schemas.microsoft.com/office/drawing/2014/main" id="{07587C88-76C9-42BB-92BF-9B559B56027F}"/>
                    </a:ext>
                  </a:extLst>
                </p:cNvPr>
                <p:cNvGrpSpPr/>
                <p:nvPr/>
              </p:nvGrpSpPr>
              <p:grpSpPr>
                <a:xfrm>
                  <a:off x="22268062" y="20368849"/>
                  <a:ext cx="1521071" cy="616774"/>
                  <a:chOff x="22198809" y="21729395"/>
                  <a:chExt cx="1521071" cy="616774"/>
                </a:xfrm>
              </p:grpSpPr>
              <p:pic>
                <p:nvPicPr>
                  <p:cNvPr id="1038" name="Picture 14" descr="https://lh3.googleusercontent.com/9Pv_x9hB-WSQnqYMO7Nsl4x3SNYl2fRZ5Hl3mDSyZOegFyz9IN21CruBWXRnj3ns23NUcbu1wQz6lO3Qxp2bwbMtigc9Mg7stS0xdnkzBOB8hEO_j12ZhFKf3lI8fmc8qTV55s5Pf1I">
                    <a:extLst>
                      <a:ext uri="{FF2B5EF4-FFF2-40B4-BE49-F238E27FC236}">
                        <a16:creationId xmlns:a16="http://schemas.microsoft.com/office/drawing/2014/main" id="{700B3A98-16B7-442F-8277-C6FB81FBB6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420109" y="21729395"/>
                    <a:ext cx="1224811" cy="347118"/>
                  </a:xfrm>
                  <a:prstGeom prst="rect">
                    <a:avLst/>
                  </a:prstGeom>
                  <a:noFill/>
                  <a:extLst>
                    <a:ext uri="{909E8E84-426E-40DD-AFC4-6F175D3DCCD1}">
                      <a14:hiddenFill xmlns:a14="http://schemas.microsoft.com/office/drawing/2010/main">
                        <a:solidFill>
                          <a:srgbClr val="FFFFFF"/>
                        </a:solidFill>
                      </a14:hiddenFill>
                    </a:ext>
                  </a:extLst>
                </p:spPr>
              </p:pic>
              <p:sp>
                <p:nvSpPr>
                  <p:cNvPr id="212" name="TextBox 211">
                    <a:extLst>
                      <a:ext uri="{FF2B5EF4-FFF2-40B4-BE49-F238E27FC236}">
                        <a16:creationId xmlns:a16="http://schemas.microsoft.com/office/drawing/2014/main" id="{AAA82C4D-4740-4555-BA4A-084C31C6A017}"/>
                      </a:ext>
                    </a:extLst>
                  </p:cNvPr>
                  <p:cNvSpPr txBox="1"/>
                  <p:nvPr/>
                </p:nvSpPr>
                <p:spPr>
                  <a:xfrm>
                    <a:off x="23435828" y="22038392"/>
                    <a:ext cx="284052" cy="307777"/>
                  </a:xfrm>
                  <a:prstGeom prst="rect">
                    <a:avLst/>
                  </a:prstGeom>
                  <a:noFill/>
                </p:spPr>
                <p:txBody>
                  <a:bodyPr wrap="none" rtlCol="0">
                    <a:spAutoFit/>
                  </a:bodyPr>
                  <a:lstStyle/>
                  <a:p>
                    <a:r>
                      <a:rPr lang="en-US" sz="1400" dirty="0"/>
                      <a:t>1</a:t>
                    </a:r>
                  </a:p>
                </p:txBody>
              </p:sp>
              <p:sp>
                <p:nvSpPr>
                  <p:cNvPr id="218" name="TextBox 217">
                    <a:extLst>
                      <a:ext uri="{FF2B5EF4-FFF2-40B4-BE49-F238E27FC236}">
                        <a16:creationId xmlns:a16="http://schemas.microsoft.com/office/drawing/2014/main" id="{88797EB4-C76A-42DF-841C-1C8A10B7FAE4}"/>
                      </a:ext>
                    </a:extLst>
                  </p:cNvPr>
                  <p:cNvSpPr txBox="1"/>
                  <p:nvPr/>
                </p:nvSpPr>
                <p:spPr>
                  <a:xfrm>
                    <a:off x="22198809" y="22038392"/>
                    <a:ext cx="343364" cy="307777"/>
                  </a:xfrm>
                  <a:prstGeom prst="rect">
                    <a:avLst/>
                  </a:prstGeom>
                  <a:noFill/>
                </p:spPr>
                <p:txBody>
                  <a:bodyPr wrap="none" rtlCol="0">
                    <a:spAutoFit/>
                  </a:bodyPr>
                  <a:lstStyle/>
                  <a:p>
                    <a:r>
                      <a:rPr lang="en-US" sz="1400" dirty="0"/>
                      <a:t>-1</a:t>
                    </a:r>
                  </a:p>
                </p:txBody>
              </p:sp>
            </p:grpSp>
          </p:grpSp>
          <p:pic>
            <p:nvPicPr>
              <p:cNvPr id="1032" name="Picture 8" descr="https://lh5.googleusercontent.com/qzRF8vsOD-yyKSqplxAWzSvnOwCnjSxYOV0uqlEn6TDzfbzP8S-2K5lCT5Tll9d0iWfhLDkWSTvEXgb9cETQOXuWDXIbBWJCuMQg1alAbwDjc5qgJgI7YJ6pmUsC8l81s_f_l0g1HpE">
                <a:extLst>
                  <a:ext uri="{FF2B5EF4-FFF2-40B4-BE49-F238E27FC236}">
                    <a16:creationId xmlns:a16="http://schemas.microsoft.com/office/drawing/2014/main" id="{3DA13BCF-0894-41AB-907F-51ED2D2A838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b="3592"/>
              <a:stretch/>
            </p:blipFill>
            <p:spPr bwMode="auto">
              <a:xfrm>
                <a:off x="17045759" y="17540216"/>
                <a:ext cx="3527746" cy="4548951"/>
              </a:xfrm>
              <a:prstGeom prst="rect">
                <a:avLst/>
              </a:prstGeom>
              <a:noFill/>
              <a:extLst>
                <a:ext uri="{909E8E84-426E-40DD-AFC4-6F175D3DCCD1}">
                  <a14:hiddenFill xmlns:a14="http://schemas.microsoft.com/office/drawing/2010/main">
                    <a:solidFill>
                      <a:srgbClr val="FFFFFF"/>
                    </a:solidFill>
                  </a14:hiddenFill>
                </a:ext>
              </a:extLst>
            </p:spPr>
          </p:pic>
          <p:grpSp>
            <p:nvGrpSpPr>
              <p:cNvPr id="99" name="Group 98">
                <a:extLst>
                  <a:ext uri="{FF2B5EF4-FFF2-40B4-BE49-F238E27FC236}">
                    <a16:creationId xmlns:a16="http://schemas.microsoft.com/office/drawing/2014/main" id="{7D3F3136-ED98-4496-ABD1-764B6E8235DD}"/>
                  </a:ext>
                </a:extLst>
              </p:cNvPr>
              <p:cNvGrpSpPr/>
              <p:nvPr/>
            </p:nvGrpSpPr>
            <p:grpSpPr>
              <a:xfrm>
                <a:off x="18685789" y="20978850"/>
                <a:ext cx="1757212" cy="992279"/>
                <a:chOff x="17991103" y="21570591"/>
                <a:chExt cx="1757212" cy="992279"/>
              </a:xfrm>
            </p:grpSpPr>
            <p:sp>
              <p:nvSpPr>
                <p:cNvPr id="200" name="Rectangle 199">
                  <a:extLst>
                    <a:ext uri="{FF2B5EF4-FFF2-40B4-BE49-F238E27FC236}">
                      <a16:creationId xmlns:a16="http://schemas.microsoft.com/office/drawing/2014/main" id="{B3A00CFA-D183-415F-AD5B-1653C0CCD150}"/>
                    </a:ext>
                  </a:extLst>
                </p:cNvPr>
                <p:cNvSpPr/>
                <p:nvPr/>
              </p:nvSpPr>
              <p:spPr>
                <a:xfrm>
                  <a:off x="17991103" y="21570591"/>
                  <a:ext cx="1757212" cy="951319"/>
                </a:xfrm>
                <a:prstGeom prst="rect">
                  <a:avLst/>
                </a:prstGeom>
                <a:solidFill>
                  <a:schemeClr val="bg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err="1">
                      <a:ln w="0"/>
                      <a:solidFill>
                        <a:prstClr val="black"/>
                      </a:solidFill>
                    </a:rPr>
                    <a:t>K</a:t>
                  </a:r>
                  <a:r>
                    <a:rPr lang="en-US" baseline="-25000" dirty="0" err="1">
                      <a:ln w="0"/>
                      <a:solidFill>
                        <a:prstClr val="black"/>
                      </a:solidFill>
                    </a:rPr>
                    <a:t>d</a:t>
                  </a:r>
                  <a:r>
                    <a:rPr lang="en-US" dirty="0">
                      <a:ln w="0"/>
                      <a:solidFill>
                        <a:prstClr val="black"/>
                      </a:solidFill>
                    </a:rPr>
                    <a:t>(PAR)</a:t>
                  </a:r>
                  <a:endParaRPr lang="en-US" sz="1400" dirty="0">
                    <a:solidFill>
                      <a:schemeClr val="tx1"/>
                    </a:solidFill>
                  </a:endParaRPr>
                </a:p>
              </p:txBody>
            </p:sp>
            <p:grpSp>
              <p:nvGrpSpPr>
                <p:cNvPr id="69" name="Group 68">
                  <a:extLst>
                    <a:ext uri="{FF2B5EF4-FFF2-40B4-BE49-F238E27FC236}">
                      <a16:creationId xmlns:a16="http://schemas.microsoft.com/office/drawing/2014/main" id="{0DB3487B-BE3D-4D37-AE6A-C40F94BE8B55}"/>
                    </a:ext>
                  </a:extLst>
                </p:cNvPr>
                <p:cNvGrpSpPr/>
                <p:nvPr/>
              </p:nvGrpSpPr>
              <p:grpSpPr>
                <a:xfrm>
                  <a:off x="18046163" y="21948693"/>
                  <a:ext cx="1591949" cy="614177"/>
                  <a:chOff x="18580241" y="21731992"/>
                  <a:chExt cx="1591949" cy="614177"/>
                </a:xfrm>
              </p:grpSpPr>
              <p:pic>
                <p:nvPicPr>
                  <p:cNvPr id="203" name="Picture 12" descr="https://lh6.googleusercontent.com/7Y047Uq0ZjgBy89ZSKR7MdDLQSImPL8i70w96Ja520X7umASRCZ1mEh3GvOhidYwWXmbnZImMFlWVsHDuXdLDZSJ6a5J3rFFMF1R_th6Y6oSC-sCzmGJl3HOB1Zwk1IOseaHgWPuq74">
                    <a:extLst>
                      <a:ext uri="{FF2B5EF4-FFF2-40B4-BE49-F238E27FC236}">
                        <a16:creationId xmlns:a16="http://schemas.microsoft.com/office/drawing/2014/main" id="{B941AAE0-3C9F-485E-AE79-D0EA825BC0D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V="1">
                    <a:off x="18783577" y="21731992"/>
                    <a:ext cx="1225748" cy="341924"/>
                  </a:xfrm>
                  <a:prstGeom prst="rect">
                    <a:avLst/>
                  </a:prstGeom>
                  <a:noFill/>
                  <a:extLst>
                    <a:ext uri="{909E8E84-426E-40DD-AFC4-6F175D3DCCD1}">
                      <a14:hiddenFill xmlns:a14="http://schemas.microsoft.com/office/drawing/2010/main">
                        <a:solidFill>
                          <a:srgbClr val="FFFFFF"/>
                        </a:solidFill>
                      </a14:hiddenFill>
                    </a:ext>
                  </a:extLst>
                </p:spPr>
              </p:pic>
              <p:sp>
                <p:nvSpPr>
                  <p:cNvPr id="205" name="TextBox 204">
                    <a:extLst>
                      <a:ext uri="{FF2B5EF4-FFF2-40B4-BE49-F238E27FC236}">
                        <a16:creationId xmlns:a16="http://schemas.microsoft.com/office/drawing/2014/main" id="{969D0F16-D188-483E-BE99-7F6A8263638A}"/>
                      </a:ext>
                    </a:extLst>
                  </p:cNvPr>
                  <p:cNvSpPr txBox="1"/>
                  <p:nvPr/>
                </p:nvSpPr>
                <p:spPr>
                  <a:xfrm>
                    <a:off x="18580241" y="22038392"/>
                    <a:ext cx="284052" cy="307777"/>
                  </a:xfrm>
                  <a:prstGeom prst="rect">
                    <a:avLst/>
                  </a:prstGeom>
                  <a:noFill/>
                </p:spPr>
                <p:txBody>
                  <a:bodyPr wrap="none" rtlCol="0">
                    <a:spAutoFit/>
                  </a:bodyPr>
                  <a:lstStyle/>
                  <a:p>
                    <a:r>
                      <a:rPr lang="en-US" sz="1400" dirty="0"/>
                      <a:t>0</a:t>
                    </a:r>
                  </a:p>
                </p:txBody>
              </p:sp>
              <p:sp>
                <p:nvSpPr>
                  <p:cNvPr id="219" name="TextBox 218">
                    <a:extLst>
                      <a:ext uri="{FF2B5EF4-FFF2-40B4-BE49-F238E27FC236}">
                        <a16:creationId xmlns:a16="http://schemas.microsoft.com/office/drawing/2014/main" id="{619485CB-22A5-4B4E-A9B5-6C47594E2EBD}"/>
                      </a:ext>
                    </a:extLst>
                  </p:cNvPr>
                  <p:cNvSpPr txBox="1"/>
                  <p:nvPr/>
                </p:nvSpPr>
                <p:spPr>
                  <a:xfrm>
                    <a:off x="19788752" y="22038392"/>
                    <a:ext cx="383438" cy="307777"/>
                  </a:xfrm>
                  <a:prstGeom prst="rect">
                    <a:avLst/>
                  </a:prstGeom>
                  <a:noFill/>
                </p:spPr>
                <p:txBody>
                  <a:bodyPr wrap="none" rtlCol="0">
                    <a:spAutoFit/>
                  </a:bodyPr>
                  <a:lstStyle/>
                  <a:p>
                    <a:r>
                      <a:rPr lang="en-US" sz="1400" dirty="0"/>
                      <a:t>30</a:t>
                    </a:r>
                  </a:p>
                </p:txBody>
              </p:sp>
            </p:grpSp>
          </p:grpSp>
          <p:sp>
            <p:nvSpPr>
              <p:cNvPr id="8" name="TextBox 7">
                <a:extLst>
                  <a:ext uri="{FF2B5EF4-FFF2-40B4-BE49-F238E27FC236}">
                    <a16:creationId xmlns:a16="http://schemas.microsoft.com/office/drawing/2014/main" id="{0B2FE0E6-F7AA-489B-811E-3C3532248B9E}"/>
                  </a:ext>
                </a:extLst>
              </p:cNvPr>
              <p:cNvSpPr txBox="1"/>
              <p:nvPr/>
            </p:nvSpPr>
            <p:spPr>
              <a:xfrm>
                <a:off x="13250563" y="22193966"/>
                <a:ext cx="9424097" cy="2123658"/>
              </a:xfrm>
              <a:prstGeom prst="rect">
                <a:avLst/>
              </a:prstGeom>
              <a:noFill/>
            </p:spPr>
            <p:txBody>
              <a:bodyPr wrap="square" rtlCol="0">
                <a:spAutoFit/>
              </a:bodyPr>
              <a:lstStyle/>
              <a:p>
                <a:r>
                  <a:rPr lang="en-US" dirty="0"/>
                  <a:t>Water quality algorithms run on the Landsat 8 OLI image taken February 10</a:t>
                </a:r>
                <a:r>
                  <a:rPr lang="en-US" baseline="30000" dirty="0"/>
                  <a:t>th</a:t>
                </a:r>
                <a:r>
                  <a:rPr lang="en-US" dirty="0"/>
                  <a:t>, </a:t>
                </a:r>
                <a:r>
                  <a:rPr lang="en-US" sz="1600" dirty="0"/>
                  <a:t>2014. </a:t>
                </a:r>
              </a:p>
              <a:p>
                <a:r>
                  <a:rPr lang="en-US" sz="1600" dirty="0"/>
                  <a:t>Marine NDVI can be used as a relative measure of chlorophyll-a, while turbidity and </a:t>
                </a:r>
                <a:r>
                  <a:rPr lang="en-US" sz="1600" dirty="0" err="1"/>
                  <a:t>K</a:t>
                </a:r>
                <a:r>
                  <a:rPr lang="en-US" sz="1600" baseline="-25000" dirty="0" err="1"/>
                  <a:t>d</a:t>
                </a:r>
                <a:r>
                  <a:rPr lang="en-US" sz="1600" dirty="0"/>
                  <a:t>(PAR) are informative of light attenuation and amounts of suspended sediment in the water.</a:t>
                </a:r>
              </a:p>
              <a:p>
                <a:endParaRPr lang="en-US" sz="1200" dirty="0"/>
              </a:p>
              <a:p>
                <a:endParaRPr lang="en-US" sz="1600" dirty="0"/>
              </a:p>
              <a:p>
                <a:endParaRPr lang="en-US" dirty="0"/>
              </a:p>
              <a:p>
                <a:br>
                  <a:rPr lang="en-US" dirty="0"/>
                </a:br>
                <a:endParaRPr lang="en-US" dirty="0"/>
              </a:p>
            </p:txBody>
          </p:sp>
          <p:grpSp>
            <p:nvGrpSpPr>
              <p:cNvPr id="243" name="Group 242">
                <a:extLst>
                  <a:ext uri="{FF2B5EF4-FFF2-40B4-BE49-F238E27FC236}">
                    <a16:creationId xmlns:a16="http://schemas.microsoft.com/office/drawing/2014/main" id="{5F3363C9-F424-4FEC-9492-284B0D9B7F07}"/>
                  </a:ext>
                </a:extLst>
              </p:cNvPr>
              <p:cNvGrpSpPr/>
              <p:nvPr/>
            </p:nvGrpSpPr>
            <p:grpSpPr>
              <a:xfrm>
                <a:off x="22511943" y="22438319"/>
                <a:ext cx="356188" cy="622915"/>
                <a:chOff x="13244605" y="18036402"/>
                <a:chExt cx="356188" cy="622915"/>
              </a:xfrm>
              <a:effectLst>
                <a:outerShdw blurRad="50800" dist="38100" dir="5400000" algn="t" rotWithShape="0">
                  <a:prstClr val="black">
                    <a:alpha val="40000"/>
                  </a:prstClr>
                </a:outerShdw>
              </a:effectLst>
            </p:grpSpPr>
            <p:sp>
              <p:nvSpPr>
                <p:cNvPr id="244" name="Isosceles Triangle 243">
                  <a:extLst>
                    <a:ext uri="{FF2B5EF4-FFF2-40B4-BE49-F238E27FC236}">
                      <a16:creationId xmlns:a16="http://schemas.microsoft.com/office/drawing/2014/main" id="{90B08CB9-070B-401B-A663-5AC944FB4360}"/>
                    </a:ext>
                  </a:extLst>
                </p:cNvPr>
                <p:cNvSpPr/>
                <p:nvPr/>
              </p:nvSpPr>
              <p:spPr>
                <a:xfrm>
                  <a:off x="13264820" y="18036402"/>
                  <a:ext cx="297322" cy="58868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5" name="TextBox 244">
                  <a:extLst>
                    <a:ext uri="{FF2B5EF4-FFF2-40B4-BE49-F238E27FC236}">
                      <a16:creationId xmlns:a16="http://schemas.microsoft.com/office/drawing/2014/main" id="{F8EFBB77-71CF-4135-8BD0-9582B5052CEE}"/>
                    </a:ext>
                  </a:extLst>
                </p:cNvPr>
                <p:cNvSpPr txBox="1"/>
                <p:nvPr/>
              </p:nvSpPr>
              <p:spPr>
                <a:xfrm>
                  <a:off x="13244605" y="18289985"/>
                  <a:ext cx="356188" cy="369332"/>
                </a:xfrm>
                <a:prstGeom prst="rect">
                  <a:avLst/>
                </a:prstGeom>
                <a:noFill/>
              </p:spPr>
              <p:txBody>
                <a:bodyPr wrap="none" rtlCol="0">
                  <a:spAutoFit/>
                </a:bodyPr>
                <a:lstStyle/>
                <a:p>
                  <a:r>
                    <a:rPr lang="en-US" dirty="0"/>
                    <a:t>N</a:t>
                  </a:r>
                </a:p>
              </p:txBody>
            </p:sp>
          </p:grpSp>
          <p:sp>
            <p:nvSpPr>
              <p:cNvPr id="105" name="Rectangle 104">
                <a:extLst>
                  <a:ext uri="{FF2B5EF4-FFF2-40B4-BE49-F238E27FC236}">
                    <a16:creationId xmlns:a16="http://schemas.microsoft.com/office/drawing/2014/main" id="{AD847598-8646-41BB-94BC-69B8244D6F9E}"/>
                  </a:ext>
                </a:extLst>
              </p:cNvPr>
              <p:cNvSpPr/>
              <p:nvPr/>
            </p:nvSpPr>
            <p:spPr>
              <a:xfrm>
                <a:off x="22888371" y="22242277"/>
                <a:ext cx="1341267" cy="81463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 name="Picture 103">
                <a:extLst>
                  <a:ext uri="{FF2B5EF4-FFF2-40B4-BE49-F238E27FC236}">
                    <a16:creationId xmlns:a16="http://schemas.microsoft.com/office/drawing/2014/main" id="{B1F4483D-E89F-4DAB-A703-0A48C4BE2F23}"/>
                  </a:ext>
                </a:extLst>
              </p:cNvPr>
              <p:cNvPicPr>
                <a:picLocks noChangeAspect="1"/>
              </p:cNvPicPr>
              <p:nvPr/>
            </p:nvPicPr>
            <p:blipFill rotWithShape="1">
              <a:blip r:embed="rId16" cstate="print">
                <a:grayscl/>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1670" t="14138" r="10019" b="16101"/>
              <a:stretch/>
            </p:blipFill>
            <p:spPr>
              <a:xfrm>
                <a:off x="23043377" y="22326841"/>
                <a:ext cx="1034144" cy="711863"/>
              </a:xfrm>
              <a:prstGeom prst="rect">
                <a:avLst/>
              </a:prstGeom>
            </p:spPr>
          </p:pic>
          <p:sp>
            <p:nvSpPr>
              <p:cNvPr id="106" name="Rectangle 105">
                <a:extLst>
                  <a:ext uri="{FF2B5EF4-FFF2-40B4-BE49-F238E27FC236}">
                    <a16:creationId xmlns:a16="http://schemas.microsoft.com/office/drawing/2014/main" id="{434D4BBF-1453-469F-ACE2-33595C35A53A}"/>
                  </a:ext>
                </a:extLst>
              </p:cNvPr>
              <p:cNvSpPr/>
              <p:nvPr/>
            </p:nvSpPr>
            <p:spPr>
              <a:xfrm>
                <a:off x="22995027" y="22289530"/>
                <a:ext cx="178633" cy="26944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TextBox 251">
                <a:extLst>
                  <a:ext uri="{FF2B5EF4-FFF2-40B4-BE49-F238E27FC236}">
                    <a16:creationId xmlns:a16="http://schemas.microsoft.com/office/drawing/2014/main" id="{7FD3F3F5-C779-43AC-80A4-50DC1552F6E5}"/>
                  </a:ext>
                </a:extLst>
              </p:cNvPr>
              <p:cNvSpPr txBox="1"/>
              <p:nvPr/>
            </p:nvSpPr>
            <p:spPr>
              <a:xfrm>
                <a:off x="23136796" y="22179370"/>
                <a:ext cx="1175322" cy="307777"/>
              </a:xfrm>
              <a:prstGeom prst="rect">
                <a:avLst/>
              </a:prstGeom>
              <a:noFill/>
            </p:spPr>
            <p:txBody>
              <a:bodyPr wrap="none" rtlCol="0">
                <a:spAutoFit/>
              </a:bodyPr>
              <a:lstStyle/>
              <a:p>
                <a:r>
                  <a:rPr lang="en-US" sz="1400" dirty="0"/>
                  <a:t>Map Extent</a:t>
                </a:r>
              </a:p>
            </p:txBody>
          </p:sp>
        </p:grpSp>
      </p:grpSp>
      <p:grpSp>
        <p:nvGrpSpPr>
          <p:cNvPr id="107" name="Group 106">
            <a:extLst>
              <a:ext uri="{FF2B5EF4-FFF2-40B4-BE49-F238E27FC236}">
                <a16:creationId xmlns:a16="http://schemas.microsoft.com/office/drawing/2014/main" id="{7AABC3C0-F312-4BCF-A5C1-C20A97FCDEB3}"/>
              </a:ext>
            </a:extLst>
          </p:cNvPr>
          <p:cNvGrpSpPr/>
          <p:nvPr/>
        </p:nvGrpSpPr>
        <p:grpSpPr>
          <a:xfrm>
            <a:off x="12914290" y="10437046"/>
            <a:ext cx="11492530" cy="6583257"/>
            <a:chOff x="12975663" y="10113269"/>
            <a:chExt cx="11736671" cy="6583257"/>
          </a:xfrm>
        </p:grpSpPr>
        <p:sp>
          <p:nvSpPr>
            <p:cNvPr id="242" name="Rectangle: Rounded Corners 241">
              <a:extLst>
                <a:ext uri="{FF2B5EF4-FFF2-40B4-BE49-F238E27FC236}">
                  <a16:creationId xmlns:a16="http://schemas.microsoft.com/office/drawing/2014/main" id="{38C211AA-64EA-40FD-BF41-82542B736EED}"/>
                </a:ext>
              </a:extLst>
            </p:cNvPr>
            <p:cNvSpPr/>
            <p:nvPr/>
          </p:nvSpPr>
          <p:spPr>
            <a:xfrm>
              <a:off x="12994428" y="10609108"/>
              <a:ext cx="11515531" cy="5884889"/>
            </a:xfrm>
            <a:prstGeom prst="roundRect">
              <a:avLst>
                <a:gd name="adj" fmla="val 3093"/>
              </a:avLst>
            </a:prstGeom>
            <a:solidFill>
              <a:srgbClr val="E8F3F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Garamond" panose="02020404030301010803" pitchFamily="18" charset="0"/>
              </a:endParaRPr>
            </a:p>
          </p:txBody>
        </p:sp>
        <p:pic>
          <p:nvPicPr>
            <p:cNvPr id="79" name="Picture 78">
              <a:extLst>
                <a:ext uri="{FF2B5EF4-FFF2-40B4-BE49-F238E27FC236}">
                  <a16:creationId xmlns:a16="http://schemas.microsoft.com/office/drawing/2014/main" id="{0ED9144F-E9A2-4AB0-903C-07E09D28D677}"/>
                </a:ext>
              </a:extLst>
            </p:cNvPr>
            <p:cNvPicPr>
              <a:picLocks noChangeAspect="1"/>
            </p:cNvPicPr>
            <p:nvPr/>
          </p:nvPicPr>
          <p:blipFill>
            <a:blip r:embed="rId18" cstate="print">
              <a:extLst>
                <a:ext uri="{BEBA8EAE-BF5A-486C-A8C5-ECC9F3942E4B}">
                  <a14:imgProps xmlns:a14="http://schemas.microsoft.com/office/drawing/2010/main">
                    <a14:imgLayer r:embed="rId19">
                      <a14:imgEffect>
                        <a14:backgroundRemoval t="9980" b="89980" l="836" r="89963"/>
                      </a14:imgEffect>
                    </a14:imgLayer>
                  </a14:imgProps>
                </a:ext>
                <a:ext uri="{28A0092B-C50C-407E-A947-70E740481C1C}">
                  <a14:useLocalDpi xmlns:a14="http://schemas.microsoft.com/office/drawing/2010/main" val="0"/>
                </a:ext>
              </a:extLst>
            </a:blip>
            <a:stretch>
              <a:fillRect/>
            </a:stretch>
          </p:blipFill>
          <p:spPr>
            <a:xfrm>
              <a:off x="16274273" y="10113269"/>
              <a:ext cx="3744884" cy="4846320"/>
            </a:xfrm>
            <a:prstGeom prst="rect">
              <a:avLst/>
            </a:prstGeom>
          </p:spPr>
        </p:pic>
        <p:pic>
          <p:nvPicPr>
            <p:cNvPr id="83" name="Picture 82">
              <a:extLst>
                <a:ext uri="{FF2B5EF4-FFF2-40B4-BE49-F238E27FC236}">
                  <a16:creationId xmlns:a16="http://schemas.microsoft.com/office/drawing/2014/main" id="{352A71AB-37DD-4CDF-9C65-53952D3AC8D5}"/>
                </a:ext>
              </a:extLst>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9980" b="89980" l="0" r="89963"/>
                      </a14:imgEffect>
                    </a14:imgLayer>
                  </a14:imgProps>
                </a:ext>
                <a:ext uri="{28A0092B-C50C-407E-A947-70E740481C1C}">
                  <a14:useLocalDpi xmlns:a14="http://schemas.microsoft.com/office/drawing/2010/main" val="0"/>
                </a:ext>
              </a:extLst>
            </a:blip>
            <a:stretch>
              <a:fillRect/>
            </a:stretch>
          </p:blipFill>
          <p:spPr>
            <a:xfrm>
              <a:off x="18620862" y="10113269"/>
              <a:ext cx="3744884" cy="4846320"/>
            </a:xfrm>
            <a:prstGeom prst="rect">
              <a:avLst/>
            </a:prstGeom>
          </p:spPr>
        </p:pic>
        <p:pic>
          <p:nvPicPr>
            <p:cNvPr id="89" name="Picture 88">
              <a:extLst>
                <a:ext uri="{FF2B5EF4-FFF2-40B4-BE49-F238E27FC236}">
                  <a16:creationId xmlns:a16="http://schemas.microsoft.com/office/drawing/2014/main" id="{BAB12C6E-DD02-4846-B1F1-580F0360D965}"/>
                </a:ext>
              </a:extLst>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9980" b="89980" l="3450" r="89963"/>
                      </a14:imgEffect>
                    </a14:imgLayer>
                  </a14:imgProps>
                </a:ext>
                <a:ext uri="{28A0092B-C50C-407E-A947-70E740481C1C}">
                  <a14:useLocalDpi xmlns:a14="http://schemas.microsoft.com/office/drawing/2010/main" val="0"/>
                </a:ext>
              </a:extLst>
            </a:blip>
            <a:stretch>
              <a:fillRect/>
            </a:stretch>
          </p:blipFill>
          <p:spPr>
            <a:xfrm>
              <a:off x="20967450" y="10113269"/>
              <a:ext cx="3744884" cy="4846320"/>
            </a:xfrm>
            <a:prstGeom prst="rect">
              <a:avLst/>
            </a:prstGeom>
          </p:spPr>
        </p:pic>
        <p:sp>
          <p:nvSpPr>
            <p:cNvPr id="253" name="Rectangle 252">
              <a:extLst>
                <a:ext uri="{FF2B5EF4-FFF2-40B4-BE49-F238E27FC236}">
                  <a16:creationId xmlns:a16="http://schemas.microsoft.com/office/drawing/2014/main" id="{4C5BE004-6BEE-4A15-B5BE-83D33445ADE0}"/>
                </a:ext>
              </a:extLst>
            </p:cNvPr>
            <p:cNvSpPr/>
            <p:nvPr/>
          </p:nvSpPr>
          <p:spPr>
            <a:xfrm>
              <a:off x="16757969" y="14797345"/>
              <a:ext cx="7471670" cy="1449448"/>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0CB77863-8EC9-4846-8E20-F41FED000C74}"/>
                </a:ext>
              </a:extLst>
            </p:cNvPr>
            <p:cNvSpPr txBox="1"/>
            <p:nvPr/>
          </p:nvSpPr>
          <p:spPr>
            <a:xfrm>
              <a:off x="17445082" y="14297001"/>
              <a:ext cx="1134717" cy="461665"/>
            </a:xfrm>
            <a:prstGeom prst="rect">
              <a:avLst/>
            </a:prstGeom>
            <a:noFill/>
          </p:spPr>
          <p:txBody>
            <a:bodyPr wrap="square" rtlCol="0">
              <a:spAutoFit/>
            </a:bodyPr>
            <a:lstStyle/>
            <a:p>
              <a:r>
                <a:rPr lang="en-US" sz="2400" b="1" dirty="0">
                  <a:solidFill>
                    <a:schemeClr val="tx1">
                      <a:lumMod val="95000"/>
                      <a:lumOff val="5000"/>
                    </a:schemeClr>
                  </a:solidFill>
                </a:rPr>
                <a:t>1989</a:t>
              </a:r>
            </a:p>
          </p:txBody>
        </p:sp>
        <p:sp>
          <p:nvSpPr>
            <p:cNvPr id="112" name="TextBox 111">
              <a:extLst>
                <a:ext uri="{FF2B5EF4-FFF2-40B4-BE49-F238E27FC236}">
                  <a16:creationId xmlns:a16="http://schemas.microsoft.com/office/drawing/2014/main" id="{BED25370-6388-48FA-806B-F613D2E86EF6}"/>
                </a:ext>
              </a:extLst>
            </p:cNvPr>
            <p:cNvSpPr txBox="1"/>
            <p:nvPr/>
          </p:nvSpPr>
          <p:spPr>
            <a:xfrm>
              <a:off x="19963070" y="14297001"/>
              <a:ext cx="1113843" cy="461665"/>
            </a:xfrm>
            <a:prstGeom prst="rect">
              <a:avLst/>
            </a:prstGeom>
            <a:noFill/>
          </p:spPr>
          <p:txBody>
            <a:bodyPr wrap="square" rtlCol="0">
              <a:spAutoFit/>
            </a:bodyPr>
            <a:lstStyle/>
            <a:p>
              <a:r>
                <a:rPr lang="en-US" sz="2400" b="1" dirty="0">
                  <a:solidFill>
                    <a:schemeClr val="tx1">
                      <a:lumMod val="95000"/>
                      <a:lumOff val="5000"/>
                    </a:schemeClr>
                  </a:solidFill>
                </a:rPr>
                <a:t>1999</a:t>
              </a:r>
            </a:p>
          </p:txBody>
        </p:sp>
        <p:sp>
          <p:nvSpPr>
            <p:cNvPr id="113" name="TextBox 112">
              <a:extLst>
                <a:ext uri="{FF2B5EF4-FFF2-40B4-BE49-F238E27FC236}">
                  <a16:creationId xmlns:a16="http://schemas.microsoft.com/office/drawing/2014/main" id="{F35CF1EB-B628-4C29-A262-5DCA4ED90FBB}"/>
                </a:ext>
              </a:extLst>
            </p:cNvPr>
            <p:cNvSpPr txBox="1"/>
            <p:nvPr/>
          </p:nvSpPr>
          <p:spPr>
            <a:xfrm>
              <a:off x="22460185" y="14297001"/>
              <a:ext cx="1228541" cy="461665"/>
            </a:xfrm>
            <a:prstGeom prst="rect">
              <a:avLst/>
            </a:prstGeom>
            <a:noFill/>
          </p:spPr>
          <p:txBody>
            <a:bodyPr wrap="square" rtlCol="0">
              <a:spAutoFit/>
            </a:bodyPr>
            <a:lstStyle/>
            <a:p>
              <a:r>
                <a:rPr lang="en-US" sz="2400" b="1" dirty="0">
                  <a:solidFill>
                    <a:schemeClr val="tx1">
                      <a:lumMod val="95000"/>
                      <a:lumOff val="5000"/>
                    </a:schemeClr>
                  </a:solidFill>
                </a:rPr>
                <a:t>2019</a:t>
              </a:r>
            </a:p>
          </p:txBody>
        </p:sp>
        <p:sp>
          <p:nvSpPr>
            <p:cNvPr id="58" name="TextBox 57">
              <a:extLst>
                <a:ext uri="{FF2B5EF4-FFF2-40B4-BE49-F238E27FC236}">
                  <a16:creationId xmlns:a16="http://schemas.microsoft.com/office/drawing/2014/main" id="{5B54E49B-C6D4-4DF6-90EA-E7F3F282CA0A}"/>
                </a:ext>
              </a:extLst>
            </p:cNvPr>
            <p:cNvSpPr txBox="1"/>
            <p:nvPr/>
          </p:nvSpPr>
          <p:spPr>
            <a:xfrm>
              <a:off x="17332982" y="14956754"/>
              <a:ext cx="3623108" cy="1015663"/>
            </a:xfrm>
            <a:prstGeom prst="rect">
              <a:avLst/>
            </a:prstGeom>
            <a:noFill/>
          </p:spPr>
          <p:txBody>
            <a:bodyPr wrap="none" rtlCol="0">
              <a:spAutoFit/>
            </a:bodyPr>
            <a:lstStyle/>
            <a:p>
              <a:r>
                <a:rPr lang="en-US" sz="2000" dirty="0"/>
                <a:t>Pineapple</a:t>
              </a:r>
            </a:p>
            <a:p>
              <a:r>
                <a:rPr lang="en-US" sz="2000" dirty="0"/>
                <a:t>Agricultural vegetation</a:t>
              </a:r>
            </a:p>
            <a:p>
              <a:r>
                <a:rPr lang="en-US" sz="2000" dirty="0"/>
                <a:t>Non-agricultural vegetation</a:t>
              </a:r>
            </a:p>
          </p:txBody>
        </p:sp>
        <p:sp>
          <p:nvSpPr>
            <p:cNvPr id="117" name="TextBox 116">
              <a:extLst>
                <a:ext uri="{FF2B5EF4-FFF2-40B4-BE49-F238E27FC236}">
                  <a16:creationId xmlns:a16="http://schemas.microsoft.com/office/drawing/2014/main" id="{7E140872-9DBC-4E93-B94C-B243D6DED722}"/>
                </a:ext>
              </a:extLst>
            </p:cNvPr>
            <p:cNvSpPr txBox="1"/>
            <p:nvPr/>
          </p:nvSpPr>
          <p:spPr>
            <a:xfrm>
              <a:off x="12975663" y="10666838"/>
              <a:ext cx="5157100" cy="461665"/>
            </a:xfrm>
            <a:prstGeom prst="rect">
              <a:avLst/>
            </a:prstGeom>
            <a:noFill/>
          </p:spPr>
          <p:txBody>
            <a:bodyPr wrap="square" rtlCol="0">
              <a:spAutoFit/>
            </a:bodyPr>
            <a:lstStyle/>
            <a:p>
              <a:r>
                <a:rPr lang="en-US" sz="2400" b="1" dirty="0">
                  <a:solidFill>
                    <a:schemeClr val="tx1">
                      <a:lumMod val="95000"/>
                      <a:lumOff val="5000"/>
                    </a:schemeClr>
                  </a:solidFill>
                </a:rPr>
                <a:t>Land Use Land Cover Change</a:t>
              </a:r>
            </a:p>
          </p:txBody>
        </p:sp>
        <p:sp>
          <p:nvSpPr>
            <p:cNvPr id="120" name="TextBox 119">
              <a:extLst>
                <a:ext uri="{FF2B5EF4-FFF2-40B4-BE49-F238E27FC236}">
                  <a16:creationId xmlns:a16="http://schemas.microsoft.com/office/drawing/2014/main" id="{A347A37F-0EA1-49F3-AA9F-9495E6DFD243}"/>
                </a:ext>
              </a:extLst>
            </p:cNvPr>
            <p:cNvSpPr txBox="1"/>
            <p:nvPr/>
          </p:nvSpPr>
          <p:spPr>
            <a:xfrm>
              <a:off x="21305358" y="14899380"/>
              <a:ext cx="1425390" cy="707886"/>
            </a:xfrm>
            <a:prstGeom prst="rect">
              <a:avLst/>
            </a:prstGeom>
            <a:noFill/>
          </p:spPr>
          <p:txBody>
            <a:bodyPr wrap="none" rtlCol="0">
              <a:spAutoFit/>
            </a:bodyPr>
            <a:lstStyle/>
            <a:p>
              <a:r>
                <a:rPr lang="en-US" sz="2000" dirty="0"/>
                <a:t>Barren soil</a:t>
              </a:r>
            </a:p>
            <a:p>
              <a:r>
                <a:rPr lang="en-US" sz="2000" dirty="0"/>
                <a:t>Urban</a:t>
              </a:r>
            </a:p>
          </p:txBody>
        </p:sp>
        <p:graphicFrame>
          <p:nvGraphicFramePr>
            <p:cNvPr id="233" name="Chart 232">
              <a:extLst>
                <a:ext uri="{FF2B5EF4-FFF2-40B4-BE49-F238E27FC236}">
                  <a16:creationId xmlns:a16="http://schemas.microsoft.com/office/drawing/2014/main" id="{AB2C20D0-BD79-4C0B-B212-AD921F70282A}"/>
                </a:ext>
              </a:extLst>
            </p:cNvPr>
            <p:cNvGraphicFramePr>
              <a:graphicFrameLocks/>
            </p:cNvGraphicFramePr>
            <p:nvPr>
              <p:extLst>
                <p:ext uri="{D42A27DB-BD31-4B8C-83A1-F6EECF244321}">
                  <p14:modId xmlns:p14="http://schemas.microsoft.com/office/powerpoint/2010/main" val="1430568672"/>
                </p:ext>
              </p:extLst>
            </p:nvPr>
          </p:nvGraphicFramePr>
          <p:xfrm>
            <a:off x="13164173" y="11128503"/>
            <a:ext cx="4297680" cy="5568023"/>
          </p:xfrm>
          <a:graphic>
            <a:graphicData uri="http://schemas.openxmlformats.org/drawingml/2006/chart">
              <c:chart xmlns:c="http://schemas.openxmlformats.org/drawingml/2006/chart" xmlns:r="http://schemas.openxmlformats.org/officeDocument/2006/relationships" r:id="rId24"/>
            </a:graphicData>
          </a:graphic>
        </p:graphicFrame>
        <p:pic>
          <p:nvPicPr>
            <p:cNvPr id="91" name="Picture 90">
              <a:extLst>
                <a:ext uri="{FF2B5EF4-FFF2-40B4-BE49-F238E27FC236}">
                  <a16:creationId xmlns:a16="http://schemas.microsoft.com/office/drawing/2014/main" id="{8A1DBFFA-334D-4490-94EC-A0CDD656D1EC}"/>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23830" t="2695" r="70405" b="83690"/>
            <a:stretch/>
          </p:blipFill>
          <p:spPr>
            <a:xfrm>
              <a:off x="17020380" y="14872983"/>
              <a:ext cx="364942" cy="1115474"/>
            </a:xfrm>
            <a:prstGeom prst="rect">
              <a:avLst/>
            </a:prstGeom>
          </p:spPr>
        </p:pic>
        <p:pic>
          <p:nvPicPr>
            <p:cNvPr id="234" name="Picture 233">
              <a:extLst>
                <a:ext uri="{FF2B5EF4-FFF2-40B4-BE49-F238E27FC236}">
                  <a16:creationId xmlns:a16="http://schemas.microsoft.com/office/drawing/2014/main" id="{3FA7A615-F99C-4719-82DA-C641A0ECFDE2}"/>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23830" t="16315" r="70074" b="75196"/>
            <a:stretch/>
          </p:blipFill>
          <p:spPr>
            <a:xfrm>
              <a:off x="21007142" y="14964453"/>
              <a:ext cx="385876" cy="695532"/>
            </a:xfrm>
            <a:prstGeom prst="rect">
              <a:avLst/>
            </a:prstGeom>
          </p:spPr>
        </p:pic>
        <p:pic>
          <p:nvPicPr>
            <p:cNvPr id="254" name="Picture 253">
              <a:extLst>
                <a:ext uri="{FF2B5EF4-FFF2-40B4-BE49-F238E27FC236}">
                  <a16:creationId xmlns:a16="http://schemas.microsoft.com/office/drawing/2014/main" id="{389F3A22-24FA-4073-A6DD-779677E4ACC8}"/>
                </a:ext>
              </a:extLst>
            </p:cNvPr>
            <p:cNvPicPr>
              <a:picLocks noChangeAspect="1"/>
            </p:cNvPicPr>
            <p:nvPr/>
          </p:nvPicPr>
          <p:blipFill rotWithShape="1">
            <a:blip r:embed="rId27" cstate="print">
              <a:extLst>
                <a:ext uri="{BEBA8EAE-BF5A-486C-A8C5-ECC9F3942E4B}">
                  <a14:imgProps xmlns:a14="http://schemas.microsoft.com/office/drawing/2010/main">
                    <a14:imgLayer r:embed="rId17">
                      <a14:imgEffect>
                        <a14:backgroundRemoval t="10000" b="90000" l="10000" r="90000"/>
                      </a14:imgEffect>
                      <a14:imgEffect>
                        <a14:saturation sat="0"/>
                      </a14:imgEffect>
                    </a14:imgLayer>
                  </a14:imgProps>
                </a:ext>
                <a:ext uri="{28A0092B-C50C-407E-A947-70E740481C1C}">
                  <a14:useLocalDpi xmlns:a14="http://schemas.microsoft.com/office/drawing/2010/main" val="0"/>
                </a:ext>
              </a:extLst>
            </a:blip>
            <a:srcRect l="11670" t="14138" r="10019" b="16101"/>
            <a:stretch/>
          </p:blipFill>
          <p:spPr>
            <a:xfrm>
              <a:off x="23034401" y="15532810"/>
              <a:ext cx="1034144" cy="711863"/>
            </a:xfrm>
            <a:prstGeom prst="rect">
              <a:avLst/>
            </a:prstGeom>
          </p:spPr>
        </p:pic>
        <p:sp>
          <p:nvSpPr>
            <p:cNvPr id="255" name="Rectangle 254">
              <a:extLst>
                <a:ext uri="{FF2B5EF4-FFF2-40B4-BE49-F238E27FC236}">
                  <a16:creationId xmlns:a16="http://schemas.microsoft.com/office/drawing/2014/main" id="{510BFF4C-1A80-4F23-9B68-0B65615493C8}"/>
                </a:ext>
              </a:extLst>
            </p:cNvPr>
            <p:cNvSpPr/>
            <p:nvPr/>
          </p:nvSpPr>
          <p:spPr>
            <a:xfrm>
              <a:off x="22986051" y="15495499"/>
              <a:ext cx="237019" cy="26944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TextBox 255">
              <a:extLst>
                <a:ext uri="{FF2B5EF4-FFF2-40B4-BE49-F238E27FC236}">
                  <a16:creationId xmlns:a16="http://schemas.microsoft.com/office/drawing/2014/main" id="{5D8A0186-41BE-47AC-84CA-97A691B994B9}"/>
                </a:ext>
              </a:extLst>
            </p:cNvPr>
            <p:cNvSpPr txBox="1"/>
            <p:nvPr/>
          </p:nvSpPr>
          <p:spPr>
            <a:xfrm>
              <a:off x="23127820" y="15385339"/>
              <a:ext cx="1175322" cy="307777"/>
            </a:xfrm>
            <a:prstGeom prst="rect">
              <a:avLst/>
            </a:prstGeom>
            <a:noFill/>
          </p:spPr>
          <p:txBody>
            <a:bodyPr wrap="none" rtlCol="0">
              <a:spAutoFit/>
            </a:bodyPr>
            <a:lstStyle/>
            <a:p>
              <a:r>
                <a:rPr lang="en-US" sz="1400" dirty="0"/>
                <a:t>Map Extent</a:t>
              </a:r>
            </a:p>
          </p:txBody>
        </p:sp>
      </p:grpSp>
      <p:sp>
        <p:nvSpPr>
          <p:cNvPr id="261" name="TextBox 260">
            <a:extLst>
              <a:ext uri="{FF2B5EF4-FFF2-40B4-BE49-F238E27FC236}">
                <a16:creationId xmlns:a16="http://schemas.microsoft.com/office/drawing/2014/main" id="{B9AB8A7C-FF94-42CF-85AE-AAEA04A86FC2}"/>
              </a:ext>
            </a:extLst>
          </p:cNvPr>
          <p:cNvSpPr txBox="1"/>
          <p:nvPr/>
        </p:nvSpPr>
        <p:spPr>
          <a:xfrm>
            <a:off x="21320323" y="6533587"/>
            <a:ext cx="3867592" cy="1384995"/>
          </a:xfrm>
          <a:prstGeom prst="rect">
            <a:avLst/>
          </a:prstGeom>
          <a:noFill/>
        </p:spPr>
        <p:txBody>
          <a:bodyPr wrap="square" rtlCol="0">
            <a:spAutoFit/>
          </a:bodyPr>
          <a:lstStyle/>
          <a:p>
            <a:pPr algn="ctr">
              <a:lnSpc>
                <a:spcPct val="150000"/>
              </a:lnSpc>
            </a:pPr>
            <a:r>
              <a:rPr lang="en-US" sz="2800" spc="300" dirty="0">
                <a:solidFill>
                  <a:schemeClr val="accent6">
                    <a:lumMod val="75000"/>
                  </a:schemeClr>
                </a:solidFill>
                <a:latin typeface="Garamond" panose="02020404030301010803" pitchFamily="18" charset="0"/>
              </a:rPr>
              <a:t>Hawaiian</a:t>
            </a:r>
          </a:p>
          <a:p>
            <a:pPr algn="ctr">
              <a:lnSpc>
                <a:spcPct val="150000"/>
              </a:lnSpc>
            </a:pPr>
            <a:r>
              <a:rPr lang="en-US" sz="2800" spc="300" dirty="0">
                <a:solidFill>
                  <a:schemeClr val="accent6">
                    <a:lumMod val="75000"/>
                  </a:schemeClr>
                </a:solidFill>
                <a:latin typeface="Garamond" panose="02020404030301010803" pitchFamily="18" charset="0"/>
              </a:rPr>
              <a:t>Islands</a:t>
            </a:r>
          </a:p>
        </p:txBody>
      </p:sp>
      <p:pic>
        <p:nvPicPr>
          <p:cNvPr id="34" name="Picture 33">
            <a:extLst>
              <a:ext uri="{FF2B5EF4-FFF2-40B4-BE49-F238E27FC236}">
                <a16:creationId xmlns:a16="http://schemas.microsoft.com/office/drawing/2014/main" id="{8039874D-5163-45B3-B62C-FDF4559316E5}"/>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12056" t="3125" r="8448" b="17379"/>
          <a:stretch/>
        </p:blipFill>
        <p:spPr>
          <a:xfrm>
            <a:off x="19273168" y="31963494"/>
            <a:ext cx="1645920" cy="1645920"/>
          </a:xfrm>
          <a:prstGeom prst="ellipse">
            <a:avLst/>
          </a:prstGeom>
        </p:spPr>
      </p:pic>
      <p:pic>
        <p:nvPicPr>
          <p:cNvPr id="37" name="Picture 36">
            <a:extLst>
              <a:ext uri="{FF2B5EF4-FFF2-40B4-BE49-F238E27FC236}">
                <a16:creationId xmlns:a16="http://schemas.microsoft.com/office/drawing/2014/main" id="{46703630-ED36-48AD-B3DE-5078031E400C}"/>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11029" t="4647" r="9815" b="16200"/>
          <a:stretch/>
        </p:blipFill>
        <p:spPr>
          <a:xfrm>
            <a:off x="16332851" y="31964205"/>
            <a:ext cx="1645920" cy="1645920"/>
          </a:xfrm>
          <a:prstGeom prst="ellipse">
            <a:avLst/>
          </a:prstGeom>
        </p:spPr>
      </p:pic>
      <p:pic>
        <p:nvPicPr>
          <p:cNvPr id="39" name="Picture 38">
            <a:extLst>
              <a:ext uri="{FF2B5EF4-FFF2-40B4-BE49-F238E27FC236}">
                <a16:creationId xmlns:a16="http://schemas.microsoft.com/office/drawing/2014/main" id="{52AC095A-2E22-4D13-851F-592B48CC4151}"/>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14706" t="4727" r="10175" b="20122"/>
          <a:stretch/>
        </p:blipFill>
        <p:spPr>
          <a:xfrm>
            <a:off x="22185070" y="31976697"/>
            <a:ext cx="1645920" cy="1645920"/>
          </a:xfrm>
          <a:prstGeom prst="ellipse">
            <a:avLst/>
          </a:prstGeom>
        </p:spPr>
      </p:pic>
      <p:pic>
        <p:nvPicPr>
          <p:cNvPr id="41" name="Picture 40">
            <a:extLst>
              <a:ext uri="{FF2B5EF4-FFF2-40B4-BE49-F238E27FC236}">
                <a16:creationId xmlns:a16="http://schemas.microsoft.com/office/drawing/2014/main" id="{56BB49D9-46F5-4A32-BD96-B8C7DEA176EC}"/>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17758" t="8840" r="10746" b="19665"/>
          <a:stretch/>
        </p:blipFill>
        <p:spPr>
          <a:xfrm>
            <a:off x="13433693" y="31964205"/>
            <a:ext cx="1645920" cy="1645920"/>
          </a:xfrm>
          <a:prstGeom prst="ellipse">
            <a:avLst/>
          </a:prstGeom>
        </p:spPr>
      </p:pic>
    </p:spTree>
    <p:extLst>
      <p:ext uri="{BB962C8B-B14F-4D97-AF65-F5344CB8AC3E}">
        <p14:creationId xmlns:p14="http://schemas.microsoft.com/office/powerpoint/2010/main" val="31063426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5219</TotalTime>
  <Words>910</Words>
  <Application>Microsoft Macintosh PowerPoint</Application>
  <PresentationFormat>Custom</PresentationFormat>
  <Paragraphs>110</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Century Gothic</vt:lpstr>
      <vt:lpstr>Garamond</vt:lpstr>
      <vt:lpstr>Webdings</vt:lpstr>
      <vt:lpstr>Office Theme</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Zachary Bengtsson</cp:lastModifiedBy>
  <cp:revision>309</cp:revision>
  <dcterms:created xsi:type="dcterms:W3CDTF">2019-02-05T16:32:03Z</dcterms:created>
  <dcterms:modified xsi:type="dcterms:W3CDTF">2020-01-06T01:51:43Z</dcterms:modified>
</cp:coreProperties>
</file>