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27432000" cy="36576000"/>
  <p:notesSz cx="7010400" cy="92964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yton, Amanda L. (LARC-E3)[SSAI DEVELOP]" initials="CAL(D" lastIdx="1" clrIdx="0">
    <p:extLst/>
  </p:cmAuthor>
  <p:cmAuthor id="2" name="Emily Gotschalk" initials="EJG" lastIdx="2" clrIdx="1">
    <p:extLst/>
  </p:cmAuthor>
  <p:cmAuthor id="3" name="Emily Gotschalk" initials="EJG [2]"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8944"/>
    <a:srgbClr val="FFD34C"/>
    <a:srgbClr val="1E8291"/>
    <a:srgbClr val="4D7D7E"/>
    <a:srgbClr val="67776D"/>
    <a:srgbClr val="896C49"/>
    <a:srgbClr val="976537"/>
    <a:srgbClr val="A35F26"/>
    <a:srgbClr val="79725C"/>
    <a:srgbClr val="AF72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0758" autoAdjust="0"/>
    <p:restoredTop sz="95324" autoAdjust="0"/>
  </p:normalViewPr>
  <p:slideViewPr>
    <p:cSldViewPr snapToGrid="0">
      <p:cViewPr>
        <p:scale>
          <a:sx n="50" d="100"/>
          <a:sy n="50" d="100"/>
        </p:scale>
        <p:origin x="1038" y="-67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reprisal2\develop4\Monthly_Averages_Visual\Monthly_OMI_Ozone_Visual.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reprisal2\develop4\Monthly_Averages_Visual\Annual_OMI_NO2_Visual.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reprisal2\develop4\Correlations\SO2%20Correlatio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reprisal2\develop4\Monthly_Averages_Visual\Graphs%20for%20Powerpoint.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sz="2400" b="1" dirty="0">
                <a:solidFill>
                  <a:schemeClr val="tx1"/>
                </a:solidFill>
              </a:rPr>
              <a:t>OMI</a:t>
            </a:r>
            <a:r>
              <a:rPr lang="en-US" sz="2400" b="1" baseline="0" dirty="0">
                <a:solidFill>
                  <a:schemeClr val="tx1"/>
                </a:solidFill>
              </a:rPr>
              <a:t> Monthly </a:t>
            </a:r>
            <a:r>
              <a:rPr lang="en-US" sz="2400" b="1" baseline="0" dirty="0" smtClean="0">
                <a:solidFill>
                  <a:schemeClr val="tx1"/>
                </a:solidFill>
              </a:rPr>
              <a:t>O</a:t>
            </a:r>
            <a:r>
              <a:rPr lang="en-US" sz="2400" b="1" baseline="-25000" dirty="0" smtClean="0">
                <a:solidFill>
                  <a:schemeClr val="tx1"/>
                </a:solidFill>
              </a:rPr>
              <a:t>3</a:t>
            </a:r>
            <a:r>
              <a:rPr lang="en-US" sz="2400" b="1" baseline="0" dirty="0" smtClean="0">
                <a:solidFill>
                  <a:schemeClr val="tx1"/>
                </a:solidFill>
              </a:rPr>
              <a:t> Average </a:t>
            </a:r>
            <a:r>
              <a:rPr lang="en-US" sz="2400" b="1" baseline="0" dirty="0">
                <a:solidFill>
                  <a:schemeClr val="tx1"/>
                </a:solidFill>
              </a:rPr>
              <a:t>over Shenandoah</a:t>
            </a:r>
            <a:endParaRPr lang="en-US" sz="2400" b="1" dirty="0">
              <a:solidFill>
                <a:schemeClr val="tx1"/>
              </a:solidFill>
            </a:endParaRP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'OMI Monthly Ozone'!$F$2</c:f>
              <c:strCache>
                <c:ptCount val="1"/>
                <c:pt idx="0">
                  <c:v>Jan</c:v>
                </c:pt>
              </c:strCache>
            </c:strRef>
          </c:tx>
          <c:spPr>
            <a:solidFill>
              <a:schemeClr val="accent2">
                <a:tint val="41000"/>
              </a:schemeClr>
            </a:solidFill>
            <a:ln>
              <a:noFill/>
            </a:ln>
            <a:effectLst/>
          </c:spPr>
          <c:invertIfNegative val="0"/>
          <c:cat>
            <c:numRef>
              <c:f>'OMI Monthly Ozone'!$G$1:$R$1</c:f>
              <c:numCache>
                <c:formatCode>General</c:formatCode>
                <c:ptCount val="11"/>
                <c:pt idx="0">
                  <c:v>2005</c:v>
                </c:pt>
                <c:pt idx="1">
                  <c:v>2006</c:v>
                </c:pt>
                <c:pt idx="2">
                  <c:v>2007</c:v>
                </c:pt>
                <c:pt idx="3">
                  <c:v>2008</c:v>
                </c:pt>
                <c:pt idx="4">
                  <c:v>2009</c:v>
                </c:pt>
                <c:pt idx="5">
                  <c:v>2010</c:v>
                </c:pt>
                <c:pt idx="6">
                  <c:v>2011</c:v>
                </c:pt>
                <c:pt idx="7">
                  <c:v>2012</c:v>
                </c:pt>
                <c:pt idx="8">
                  <c:v>2013</c:v>
                </c:pt>
                <c:pt idx="9">
                  <c:v>2015</c:v>
                </c:pt>
                <c:pt idx="10">
                  <c:v>2016</c:v>
                </c:pt>
              </c:numCache>
            </c:numRef>
          </c:cat>
          <c:val>
            <c:numRef>
              <c:f>'OMI Monthly Ozone'!$G$2:$R$2</c:f>
              <c:numCache>
                <c:formatCode>0.00</c:formatCode>
                <c:ptCount val="11"/>
                <c:pt idx="0">
                  <c:v>269.58566284179699</c:v>
                </c:pt>
                <c:pt idx="1">
                  <c:v>271.99400329589838</c:v>
                </c:pt>
                <c:pt idx="2">
                  <c:v>269.3613311767578</c:v>
                </c:pt>
                <c:pt idx="3">
                  <c:v>264.69233093261721</c:v>
                </c:pt>
                <c:pt idx="4">
                  <c:v>260.96014099121072</c:v>
                </c:pt>
                <c:pt idx="5">
                  <c:v>276.86956787109369</c:v>
                </c:pt>
                <c:pt idx="6">
                  <c:v>271.02817993164041</c:v>
                </c:pt>
                <c:pt idx="7">
                  <c:v>266.16708679199218</c:v>
                </c:pt>
                <c:pt idx="8">
                  <c:v>273.02083129882811</c:v>
                </c:pt>
                <c:pt idx="9">
                  <c:v>269.4983306884763</c:v>
                </c:pt>
                <c:pt idx="10">
                  <c:v>277.42291259765619</c:v>
                </c:pt>
              </c:numCache>
            </c:numRef>
          </c:val>
          <c:extLst xmlns:c16r2="http://schemas.microsoft.com/office/drawing/2015/06/chart">
            <c:ext xmlns:c16="http://schemas.microsoft.com/office/drawing/2014/chart" uri="{C3380CC4-5D6E-409C-BE32-E72D297353CC}">
              <c16:uniqueId val="{00000000-BDD3-42D4-9B82-C7F1BFD5AE74}"/>
            </c:ext>
          </c:extLst>
        </c:ser>
        <c:ser>
          <c:idx val="1"/>
          <c:order val="1"/>
          <c:tx>
            <c:strRef>
              <c:f>'OMI Monthly Ozone'!$F$3</c:f>
              <c:strCache>
                <c:ptCount val="1"/>
                <c:pt idx="0">
                  <c:v>Feb</c:v>
                </c:pt>
              </c:strCache>
            </c:strRef>
          </c:tx>
          <c:spPr>
            <a:solidFill>
              <a:schemeClr val="accent2">
                <a:tint val="52000"/>
              </a:schemeClr>
            </a:solidFill>
            <a:ln>
              <a:noFill/>
            </a:ln>
            <a:effectLst/>
          </c:spPr>
          <c:invertIfNegative val="0"/>
          <c:cat>
            <c:numRef>
              <c:f>'OMI Monthly Ozone'!$G$1:$R$1</c:f>
              <c:numCache>
                <c:formatCode>General</c:formatCode>
                <c:ptCount val="11"/>
                <c:pt idx="0">
                  <c:v>2005</c:v>
                </c:pt>
                <c:pt idx="1">
                  <c:v>2006</c:v>
                </c:pt>
                <c:pt idx="2">
                  <c:v>2007</c:v>
                </c:pt>
                <c:pt idx="3">
                  <c:v>2008</c:v>
                </c:pt>
                <c:pt idx="4">
                  <c:v>2009</c:v>
                </c:pt>
                <c:pt idx="5">
                  <c:v>2010</c:v>
                </c:pt>
                <c:pt idx="6">
                  <c:v>2011</c:v>
                </c:pt>
                <c:pt idx="7">
                  <c:v>2012</c:v>
                </c:pt>
                <c:pt idx="8">
                  <c:v>2013</c:v>
                </c:pt>
                <c:pt idx="9">
                  <c:v>2015</c:v>
                </c:pt>
                <c:pt idx="10">
                  <c:v>2016</c:v>
                </c:pt>
              </c:numCache>
            </c:numRef>
          </c:cat>
          <c:val>
            <c:numRef>
              <c:f>'OMI Monthly Ozone'!$G$3:$R$3</c:f>
              <c:numCache>
                <c:formatCode>0.00</c:formatCode>
                <c:ptCount val="11"/>
                <c:pt idx="0">
                  <c:v>261.76925659179699</c:v>
                </c:pt>
                <c:pt idx="1">
                  <c:v>260.33499755859361</c:v>
                </c:pt>
                <c:pt idx="2">
                  <c:v>268.4170349121091</c:v>
                </c:pt>
                <c:pt idx="3">
                  <c:v>258.09356994628871</c:v>
                </c:pt>
                <c:pt idx="4">
                  <c:v>262.87847290039059</c:v>
                </c:pt>
                <c:pt idx="5">
                  <c:v>276.19099731445311</c:v>
                </c:pt>
                <c:pt idx="6">
                  <c:v>269.89076232910162</c:v>
                </c:pt>
                <c:pt idx="7">
                  <c:v>267.49636230468718</c:v>
                </c:pt>
                <c:pt idx="8">
                  <c:v>274.34954528808589</c:v>
                </c:pt>
                <c:pt idx="9">
                  <c:v>270.11952209472668</c:v>
                </c:pt>
                <c:pt idx="10">
                  <c:v>268.07478637695311</c:v>
                </c:pt>
              </c:numCache>
            </c:numRef>
          </c:val>
          <c:extLst xmlns:c16r2="http://schemas.microsoft.com/office/drawing/2015/06/chart">
            <c:ext xmlns:c16="http://schemas.microsoft.com/office/drawing/2014/chart" uri="{C3380CC4-5D6E-409C-BE32-E72D297353CC}">
              <c16:uniqueId val="{00000001-BDD3-42D4-9B82-C7F1BFD5AE74}"/>
            </c:ext>
          </c:extLst>
        </c:ser>
        <c:ser>
          <c:idx val="2"/>
          <c:order val="2"/>
          <c:tx>
            <c:strRef>
              <c:f>'OMI Monthly Ozone'!$F$4</c:f>
              <c:strCache>
                <c:ptCount val="1"/>
                <c:pt idx="0">
                  <c:v>Mar</c:v>
                </c:pt>
              </c:strCache>
            </c:strRef>
          </c:tx>
          <c:spPr>
            <a:solidFill>
              <a:schemeClr val="accent2">
                <a:tint val="63000"/>
              </a:schemeClr>
            </a:solidFill>
            <a:ln>
              <a:noFill/>
            </a:ln>
            <a:effectLst/>
          </c:spPr>
          <c:invertIfNegative val="0"/>
          <c:cat>
            <c:numRef>
              <c:f>'OMI Monthly Ozone'!$G$1:$R$1</c:f>
              <c:numCache>
                <c:formatCode>General</c:formatCode>
                <c:ptCount val="11"/>
                <c:pt idx="0">
                  <c:v>2005</c:v>
                </c:pt>
                <c:pt idx="1">
                  <c:v>2006</c:v>
                </c:pt>
                <c:pt idx="2">
                  <c:v>2007</c:v>
                </c:pt>
                <c:pt idx="3">
                  <c:v>2008</c:v>
                </c:pt>
                <c:pt idx="4">
                  <c:v>2009</c:v>
                </c:pt>
                <c:pt idx="5">
                  <c:v>2010</c:v>
                </c:pt>
                <c:pt idx="6">
                  <c:v>2011</c:v>
                </c:pt>
                <c:pt idx="7">
                  <c:v>2012</c:v>
                </c:pt>
                <c:pt idx="8">
                  <c:v>2013</c:v>
                </c:pt>
                <c:pt idx="9">
                  <c:v>2015</c:v>
                </c:pt>
                <c:pt idx="10">
                  <c:v>2016</c:v>
                </c:pt>
              </c:numCache>
            </c:numRef>
          </c:cat>
          <c:val>
            <c:numRef>
              <c:f>'OMI Monthly Ozone'!$G$4:$R$4</c:f>
              <c:numCache>
                <c:formatCode>0.00</c:formatCode>
                <c:ptCount val="11"/>
                <c:pt idx="0">
                  <c:v>270.00533752441402</c:v>
                </c:pt>
                <c:pt idx="1">
                  <c:v>264.69413452148422</c:v>
                </c:pt>
                <c:pt idx="2">
                  <c:v>267.35799560546877</c:v>
                </c:pt>
                <c:pt idx="3">
                  <c:v>256.07233276367162</c:v>
                </c:pt>
                <c:pt idx="4">
                  <c:v>255.78800201416021</c:v>
                </c:pt>
                <c:pt idx="5">
                  <c:v>267.03107910156251</c:v>
                </c:pt>
                <c:pt idx="6">
                  <c:v>275.57231750488262</c:v>
                </c:pt>
                <c:pt idx="7">
                  <c:v>256.75583496093742</c:v>
                </c:pt>
                <c:pt idx="8">
                  <c:v>277.1183319091794</c:v>
                </c:pt>
                <c:pt idx="9">
                  <c:v>265.48199768066388</c:v>
                </c:pt>
                <c:pt idx="10">
                  <c:v>265.40400085449221</c:v>
                </c:pt>
              </c:numCache>
            </c:numRef>
          </c:val>
          <c:extLst xmlns:c16r2="http://schemas.microsoft.com/office/drawing/2015/06/chart">
            <c:ext xmlns:c16="http://schemas.microsoft.com/office/drawing/2014/chart" uri="{C3380CC4-5D6E-409C-BE32-E72D297353CC}">
              <c16:uniqueId val="{00000002-BDD3-42D4-9B82-C7F1BFD5AE74}"/>
            </c:ext>
          </c:extLst>
        </c:ser>
        <c:ser>
          <c:idx val="3"/>
          <c:order val="3"/>
          <c:tx>
            <c:strRef>
              <c:f>'OMI Monthly Ozone'!$F$5</c:f>
              <c:strCache>
                <c:ptCount val="1"/>
                <c:pt idx="0">
                  <c:v>Apr</c:v>
                </c:pt>
              </c:strCache>
            </c:strRef>
          </c:tx>
          <c:spPr>
            <a:solidFill>
              <a:schemeClr val="accent2">
                <a:tint val="74000"/>
              </a:schemeClr>
            </a:solidFill>
            <a:ln>
              <a:noFill/>
            </a:ln>
            <a:effectLst/>
          </c:spPr>
          <c:invertIfNegative val="0"/>
          <c:cat>
            <c:numRef>
              <c:f>'OMI Monthly Ozone'!$G$1:$R$1</c:f>
              <c:numCache>
                <c:formatCode>General</c:formatCode>
                <c:ptCount val="11"/>
                <c:pt idx="0">
                  <c:v>2005</c:v>
                </c:pt>
                <c:pt idx="1">
                  <c:v>2006</c:v>
                </c:pt>
                <c:pt idx="2">
                  <c:v>2007</c:v>
                </c:pt>
                <c:pt idx="3">
                  <c:v>2008</c:v>
                </c:pt>
                <c:pt idx="4">
                  <c:v>2009</c:v>
                </c:pt>
                <c:pt idx="5">
                  <c:v>2010</c:v>
                </c:pt>
                <c:pt idx="6">
                  <c:v>2011</c:v>
                </c:pt>
                <c:pt idx="7">
                  <c:v>2012</c:v>
                </c:pt>
                <c:pt idx="8">
                  <c:v>2013</c:v>
                </c:pt>
                <c:pt idx="9">
                  <c:v>2015</c:v>
                </c:pt>
                <c:pt idx="10">
                  <c:v>2016</c:v>
                </c:pt>
              </c:numCache>
            </c:numRef>
          </c:cat>
          <c:val>
            <c:numRef>
              <c:f>'OMI Monthly Ozone'!$G$5:$R$5</c:f>
              <c:numCache>
                <c:formatCode>0.00</c:formatCode>
                <c:ptCount val="11"/>
                <c:pt idx="0">
                  <c:v>264.64892578125</c:v>
                </c:pt>
                <c:pt idx="1">
                  <c:v>264.61366882324222</c:v>
                </c:pt>
                <c:pt idx="2">
                  <c:v>274.77099304199191</c:v>
                </c:pt>
                <c:pt idx="3">
                  <c:v>260.31965026855471</c:v>
                </c:pt>
                <c:pt idx="4">
                  <c:v>248.75885925292971</c:v>
                </c:pt>
                <c:pt idx="5">
                  <c:v>273.69649963378907</c:v>
                </c:pt>
                <c:pt idx="6">
                  <c:v>272.1304260253907</c:v>
                </c:pt>
                <c:pt idx="7">
                  <c:v>263.54458312988282</c:v>
                </c:pt>
                <c:pt idx="8">
                  <c:v>274.73956604003888</c:v>
                </c:pt>
                <c:pt idx="9">
                  <c:v>272.27045288085941</c:v>
                </c:pt>
                <c:pt idx="10">
                  <c:v>277.66957092285162</c:v>
                </c:pt>
              </c:numCache>
            </c:numRef>
          </c:val>
          <c:extLst xmlns:c16r2="http://schemas.microsoft.com/office/drawing/2015/06/chart">
            <c:ext xmlns:c16="http://schemas.microsoft.com/office/drawing/2014/chart" uri="{C3380CC4-5D6E-409C-BE32-E72D297353CC}">
              <c16:uniqueId val="{00000003-BDD3-42D4-9B82-C7F1BFD5AE74}"/>
            </c:ext>
          </c:extLst>
        </c:ser>
        <c:ser>
          <c:idx val="4"/>
          <c:order val="4"/>
          <c:tx>
            <c:strRef>
              <c:f>'OMI Monthly Ozone'!$F$6</c:f>
              <c:strCache>
                <c:ptCount val="1"/>
                <c:pt idx="0">
                  <c:v>May</c:v>
                </c:pt>
              </c:strCache>
            </c:strRef>
          </c:tx>
          <c:spPr>
            <a:solidFill>
              <a:schemeClr val="accent2">
                <a:tint val="84000"/>
              </a:schemeClr>
            </a:solidFill>
            <a:ln>
              <a:noFill/>
            </a:ln>
            <a:effectLst/>
          </c:spPr>
          <c:invertIfNegative val="0"/>
          <c:cat>
            <c:numRef>
              <c:f>'OMI Monthly Ozone'!$G$1:$R$1</c:f>
              <c:numCache>
                <c:formatCode>General</c:formatCode>
                <c:ptCount val="11"/>
                <c:pt idx="0">
                  <c:v>2005</c:v>
                </c:pt>
                <c:pt idx="1">
                  <c:v>2006</c:v>
                </c:pt>
                <c:pt idx="2">
                  <c:v>2007</c:v>
                </c:pt>
                <c:pt idx="3">
                  <c:v>2008</c:v>
                </c:pt>
                <c:pt idx="4">
                  <c:v>2009</c:v>
                </c:pt>
                <c:pt idx="5">
                  <c:v>2010</c:v>
                </c:pt>
                <c:pt idx="6">
                  <c:v>2011</c:v>
                </c:pt>
                <c:pt idx="7">
                  <c:v>2012</c:v>
                </c:pt>
                <c:pt idx="8">
                  <c:v>2013</c:v>
                </c:pt>
                <c:pt idx="9">
                  <c:v>2015</c:v>
                </c:pt>
                <c:pt idx="10">
                  <c:v>2016</c:v>
                </c:pt>
              </c:numCache>
            </c:numRef>
          </c:cat>
          <c:val>
            <c:numRef>
              <c:f>'OMI Monthly Ozone'!$G$6:$R$6</c:f>
              <c:numCache>
                <c:formatCode>0.00</c:formatCode>
                <c:ptCount val="11"/>
                <c:pt idx="0">
                  <c:v>294.58233337402339</c:v>
                </c:pt>
                <c:pt idx="1">
                  <c:v>263.73548278808568</c:v>
                </c:pt>
                <c:pt idx="2">
                  <c:v>276.39100341796859</c:v>
                </c:pt>
                <c:pt idx="3">
                  <c:v>270.16033325195309</c:v>
                </c:pt>
                <c:pt idx="4">
                  <c:v>270.71257019042969</c:v>
                </c:pt>
                <c:pt idx="5">
                  <c:v>283.02336730957018</c:v>
                </c:pt>
                <c:pt idx="6">
                  <c:v>272.53790588378911</c:v>
                </c:pt>
                <c:pt idx="7">
                  <c:v>272.38249816894529</c:v>
                </c:pt>
                <c:pt idx="8">
                  <c:v>270.27499694824189</c:v>
                </c:pt>
                <c:pt idx="9">
                  <c:v>280.18391113281251</c:v>
                </c:pt>
                <c:pt idx="10">
                  <c:v>281.13136291503889</c:v>
                </c:pt>
              </c:numCache>
            </c:numRef>
          </c:val>
          <c:extLst xmlns:c16r2="http://schemas.microsoft.com/office/drawing/2015/06/chart">
            <c:ext xmlns:c16="http://schemas.microsoft.com/office/drawing/2014/chart" uri="{C3380CC4-5D6E-409C-BE32-E72D297353CC}">
              <c16:uniqueId val="{00000004-BDD3-42D4-9B82-C7F1BFD5AE74}"/>
            </c:ext>
          </c:extLst>
        </c:ser>
        <c:ser>
          <c:idx val="5"/>
          <c:order val="5"/>
          <c:tx>
            <c:strRef>
              <c:f>'OMI Monthly Ozone'!$F$7</c:f>
              <c:strCache>
                <c:ptCount val="1"/>
                <c:pt idx="0">
                  <c:v>June</c:v>
                </c:pt>
              </c:strCache>
            </c:strRef>
          </c:tx>
          <c:spPr>
            <a:solidFill>
              <a:schemeClr val="accent2">
                <a:tint val="95000"/>
              </a:schemeClr>
            </a:solidFill>
            <a:ln>
              <a:noFill/>
            </a:ln>
            <a:effectLst/>
          </c:spPr>
          <c:invertIfNegative val="0"/>
          <c:cat>
            <c:numRef>
              <c:f>'OMI Monthly Ozone'!$G$1:$R$1</c:f>
              <c:numCache>
                <c:formatCode>General</c:formatCode>
                <c:ptCount val="11"/>
                <c:pt idx="0">
                  <c:v>2005</c:v>
                </c:pt>
                <c:pt idx="1">
                  <c:v>2006</c:v>
                </c:pt>
                <c:pt idx="2">
                  <c:v>2007</c:v>
                </c:pt>
                <c:pt idx="3">
                  <c:v>2008</c:v>
                </c:pt>
                <c:pt idx="4">
                  <c:v>2009</c:v>
                </c:pt>
                <c:pt idx="5">
                  <c:v>2010</c:v>
                </c:pt>
                <c:pt idx="6">
                  <c:v>2011</c:v>
                </c:pt>
                <c:pt idx="7">
                  <c:v>2012</c:v>
                </c:pt>
                <c:pt idx="8">
                  <c:v>2013</c:v>
                </c:pt>
                <c:pt idx="9">
                  <c:v>2015</c:v>
                </c:pt>
                <c:pt idx="10">
                  <c:v>2016</c:v>
                </c:pt>
              </c:numCache>
            </c:numRef>
          </c:cat>
          <c:val>
            <c:numRef>
              <c:f>'OMI Monthly Ozone'!$G$7:$R$7</c:f>
              <c:numCache>
                <c:formatCode>0.00</c:formatCode>
                <c:ptCount val="11"/>
                <c:pt idx="0">
                  <c:v>291.24391479492198</c:v>
                </c:pt>
                <c:pt idx="1">
                  <c:v>280.21379089355469</c:v>
                </c:pt>
                <c:pt idx="2">
                  <c:v>304.04758911132831</c:v>
                </c:pt>
                <c:pt idx="3">
                  <c:v>287.88138122558593</c:v>
                </c:pt>
                <c:pt idx="4">
                  <c:v>293.30494079589852</c:v>
                </c:pt>
                <c:pt idx="5">
                  <c:v>304.49388427734368</c:v>
                </c:pt>
                <c:pt idx="6">
                  <c:v>302.05292968750001</c:v>
                </c:pt>
                <c:pt idx="7">
                  <c:v>283.62208251953132</c:v>
                </c:pt>
                <c:pt idx="8">
                  <c:v>288.72739257812469</c:v>
                </c:pt>
                <c:pt idx="9">
                  <c:v>291.24391479492198</c:v>
                </c:pt>
                <c:pt idx="10">
                  <c:v>286.38857116699211</c:v>
                </c:pt>
              </c:numCache>
            </c:numRef>
          </c:val>
          <c:extLst xmlns:c16r2="http://schemas.microsoft.com/office/drawing/2015/06/chart">
            <c:ext xmlns:c16="http://schemas.microsoft.com/office/drawing/2014/chart" uri="{C3380CC4-5D6E-409C-BE32-E72D297353CC}">
              <c16:uniqueId val="{00000005-BDD3-42D4-9B82-C7F1BFD5AE74}"/>
            </c:ext>
          </c:extLst>
        </c:ser>
        <c:ser>
          <c:idx val="6"/>
          <c:order val="6"/>
          <c:tx>
            <c:strRef>
              <c:f>'OMI Monthly Ozone'!$F$8</c:f>
              <c:strCache>
                <c:ptCount val="1"/>
                <c:pt idx="0">
                  <c:v>July</c:v>
                </c:pt>
              </c:strCache>
            </c:strRef>
          </c:tx>
          <c:spPr>
            <a:solidFill>
              <a:schemeClr val="accent2">
                <a:shade val="94000"/>
              </a:schemeClr>
            </a:solidFill>
            <a:ln>
              <a:noFill/>
            </a:ln>
            <a:effectLst/>
          </c:spPr>
          <c:invertIfNegative val="0"/>
          <c:cat>
            <c:numRef>
              <c:f>'OMI Monthly Ozone'!$G$1:$R$1</c:f>
              <c:numCache>
                <c:formatCode>General</c:formatCode>
                <c:ptCount val="11"/>
                <c:pt idx="0">
                  <c:v>2005</c:v>
                </c:pt>
                <c:pt idx="1">
                  <c:v>2006</c:v>
                </c:pt>
                <c:pt idx="2">
                  <c:v>2007</c:v>
                </c:pt>
                <c:pt idx="3">
                  <c:v>2008</c:v>
                </c:pt>
                <c:pt idx="4">
                  <c:v>2009</c:v>
                </c:pt>
                <c:pt idx="5">
                  <c:v>2010</c:v>
                </c:pt>
                <c:pt idx="6">
                  <c:v>2011</c:v>
                </c:pt>
                <c:pt idx="7">
                  <c:v>2012</c:v>
                </c:pt>
                <c:pt idx="8">
                  <c:v>2013</c:v>
                </c:pt>
                <c:pt idx="9">
                  <c:v>2015</c:v>
                </c:pt>
                <c:pt idx="10">
                  <c:v>2016</c:v>
                </c:pt>
              </c:numCache>
            </c:numRef>
          </c:cat>
          <c:val>
            <c:numRef>
              <c:f>'OMI Monthly Ozone'!$G$8:$R$8</c:f>
              <c:numCache>
                <c:formatCode>0.00</c:formatCode>
                <c:ptCount val="11"/>
                <c:pt idx="0">
                  <c:v>324.49333190917929</c:v>
                </c:pt>
                <c:pt idx="1">
                  <c:v>300.59199218750001</c:v>
                </c:pt>
                <c:pt idx="2">
                  <c:v>322.07866210937499</c:v>
                </c:pt>
                <c:pt idx="3">
                  <c:v>296.23799743652341</c:v>
                </c:pt>
                <c:pt idx="4">
                  <c:v>321.41856079101558</c:v>
                </c:pt>
                <c:pt idx="5">
                  <c:v>315.70932922363278</c:v>
                </c:pt>
                <c:pt idx="6">
                  <c:v>315.23300170898398</c:v>
                </c:pt>
                <c:pt idx="7">
                  <c:v>299.54708251953127</c:v>
                </c:pt>
                <c:pt idx="8">
                  <c:v>293.89840087890627</c:v>
                </c:pt>
                <c:pt idx="9">
                  <c:v>316.90958557128891</c:v>
                </c:pt>
                <c:pt idx="10">
                  <c:v>318.6633331298828</c:v>
                </c:pt>
              </c:numCache>
            </c:numRef>
          </c:val>
          <c:extLst xmlns:c16r2="http://schemas.microsoft.com/office/drawing/2015/06/chart">
            <c:ext xmlns:c16="http://schemas.microsoft.com/office/drawing/2014/chart" uri="{C3380CC4-5D6E-409C-BE32-E72D297353CC}">
              <c16:uniqueId val="{00000006-BDD3-42D4-9B82-C7F1BFD5AE74}"/>
            </c:ext>
          </c:extLst>
        </c:ser>
        <c:ser>
          <c:idx val="7"/>
          <c:order val="7"/>
          <c:tx>
            <c:strRef>
              <c:f>'OMI Monthly Ozone'!$F$9</c:f>
              <c:strCache>
                <c:ptCount val="1"/>
                <c:pt idx="0">
                  <c:v>Aug</c:v>
                </c:pt>
              </c:strCache>
            </c:strRef>
          </c:tx>
          <c:spPr>
            <a:solidFill>
              <a:schemeClr val="accent2">
                <a:shade val="83000"/>
              </a:schemeClr>
            </a:solidFill>
            <a:ln>
              <a:noFill/>
            </a:ln>
            <a:effectLst/>
          </c:spPr>
          <c:invertIfNegative val="0"/>
          <c:cat>
            <c:numRef>
              <c:f>'OMI Monthly Ozone'!$G$1:$R$1</c:f>
              <c:numCache>
                <c:formatCode>General</c:formatCode>
                <c:ptCount val="11"/>
                <c:pt idx="0">
                  <c:v>2005</c:v>
                </c:pt>
                <c:pt idx="1">
                  <c:v>2006</c:v>
                </c:pt>
                <c:pt idx="2">
                  <c:v>2007</c:v>
                </c:pt>
                <c:pt idx="3">
                  <c:v>2008</c:v>
                </c:pt>
                <c:pt idx="4">
                  <c:v>2009</c:v>
                </c:pt>
                <c:pt idx="5">
                  <c:v>2010</c:v>
                </c:pt>
                <c:pt idx="6">
                  <c:v>2011</c:v>
                </c:pt>
                <c:pt idx="7">
                  <c:v>2012</c:v>
                </c:pt>
                <c:pt idx="8">
                  <c:v>2013</c:v>
                </c:pt>
                <c:pt idx="9">
                  <c:v>2015</c:v>
                </c:pt>
                <c:pt idx="10">
                  <c:v>2016</c:v>
                </c:pt>
              </c:numCache>
            </c:numRef>
          </c:cat>
          <c:val>
            <c:numRef>
              <c:f>'OMI Monthly Ozone'!$G$9:$R$9</c:f>
              <c:numCache>
                <c:formatCode>0.00</c:formatCode>
                <c:ptCount val="11"/>
                <c:pt idx="0">
                  <c:v>328.46644592285162</c:v>
                </c:pt>
                <c:pt idx="1">
                  <c:v>302.57966308593751</c:v>
                </c:pt>
                <c:pt idx="2">
                  <c:v>336.22137756347632</c:v>
                </c:pt>
                <c:pt idx="3">
                  <c:v>317.72699584960901</c:v>
                </c:pt>
                <c:pt idx="4">
                  <c:v>347.21410522460923</c:v>
                </c:pt>
                <c:pt idx="5">
                  <c:v>327.65841064453127</c:v>
                </c:pt>
                <c:pt idx="6">
                  <c:v>342.37157897949191</c:v>
                </c:pt>
                <c:pt idx="7">
                  <c:v>325.84374694824191</c:v>
                </c:pt>
                <c:pt idx="8">
                  <c:v>287.79458312988282</c:v>
                </c:pt>
                <c:pt idx="9">
                  <c:v>314.72167053222648</c:v>
                </c:pt>
                <c:pt idx="10">
                  <c:v>314.78719787597652</c:v>
                </c:pt>
              </c:numCache>
            </c:numRef>
          </c:val>
          <c:extLst xmlns:c16r2="http://schemas.microsoft.com/office/drawing/2015/06/chart">
            <c:ext xmlns:c16="http://schemas.microsoft.com/office/drawing/2014/chart" uri="{C3380CC4-5D6E-409C-BE32-E72D297353CC}">
              <c16:uniqueId val="{00000007-BDD3-42D4-9B82-C7F1BFD5AE74}"/>
            </c:ext>
          </c:extLst>
        </c:ser>
        <c:ser>
          <c:idx val="8"/>
          <c:order val="8"/>
          <c:tx>
            <c:strRef>
              <c:f>'OMI Monthly Ozone'!$F$10</c:f>
              <c:strCache>
                <c:ptCount val="1"/>
                <c:pt idx="0">
                  <c:v>Sept</c:v>
                </c:pt>
              </c:strCache>
            </c:strRef>
          </c:tx>
          <c:spPr>
            <a:solidFill>
              <a:schemeClr val="accent2">
                <a:shade val="73000"/>
              </a:schemeClr>
            </a:solidFill>
            <a:ln>
              <a:noFill/>
            </a:ln>
            <a:effectLst/>
          </c:spPr>
          <c:invertIfNegative val="0"/>
          <c:cat>
            <c:numRef>
              <c:f>'OMI Monthly Ozone'!$G$1:$R$1</c:f>
              <c:numCache>
                <c:formatCode>General</c:formatCode>
                <c:ptCount val="11"/>
                <c:pt idx="0">
                  <c:v>2005</c:v>
                </c:pt>
                <c:pt idx="1">
                  <c:v>2006</c:v>
                </c:pt>
                <c:pt idx="2">
                  <c:v>2007</c:v>
                </c:pt>
                <c:pt idx="3">
                  <c:v>2008</c:v>
                </c:pt>
                <c:pt idx="4">
                  <c:v>2009</c:v>
                </c:pt>
                <c:pt idx="5">
                  <c:v>2010</c:v>
                </c:pt>
                <c:pt idx="6">
                  <c:v>2011</c:v>
                </c:pt>
                <c:pt idx="7">
                  <c:v>2012</c:v>
                </c:pt>
                <c:pt idx="8">
                  <c:v>2013</c:v>
                </c:pt>
                <c:pt idx="9">
                  <c:v>2015</c:v>
                </c:pt>
                <c:pt idx="10">
                  <c:v>2016</c:v>
                </c:pt>
              </c:numCache>
            </c:numRef>
          </c:cat>
          <c:val>
            <c:numRef>
              <c:f>'OMI Monthly Ozone'!$G$10:$R$10</c:f>
              <c:numCache>
                <c:formatCode>0.00</c:formatCode>
                <c:ptCount val="11"/>
                <c:pt idx="0">
                  <c:v>331.27655029296858</c:v>
                </c:pt>
                <c:pt idx="1">
                  <c:v>309.1713836669922</c:v>
                </c:pt>
                <c:pt idx="2">
                  <c:v>338.60896606445311</c:v>
                </c:pt>
                <c:pt idx="3">
                  <c:v>318.44307556152341</c:v>
                </c:pt>
                <c:pt idx="4">
                  <c:v>333.00227661132811</c:v>
                </c:pt>
                <c:pt idx="5">
                  <c:v>323.32211303710909</c:v>
                </c:pt>
                <c:pt idx="6">
                  <c:v>322.62105102539061</c:v>
                </c:pt>
                <c:pt idx="7">
                  <c:v>312.97521667480459</c:v>
                </c:pt>
                <c:pt idx="8">
                  <c:v>313.27125244140598</c:v>
                </c:pt>
                <c:pt idx="9">
                  <c:v>314.04083557128888</c:v>
                </c:pt>
                <c:pt idx="10">
                  <c:v>302.98391113281252</c:v>
                </c:pt>
              </c:numCache>
            </c:numRef>
          </c:val>
          <c:extLst xmlns:c16r2="http://schemas.microsoft.com/office/drawing/2015/06/chart">
            <c:ext xmlns:c16="http://schemas.microsoft.com/office/drawing/2014/chart" uri="{C3380CC4-5D6E-409C-BE32-E72D297353CC}">
              <c16:uniqueId val="{00000008-BDD3-42D4-9B82-C7F1BFD5AE74}"/>
            </c:ext>
          </c:extLst>
        </c:ser>
        <c:ser>
          <c:idx val="9"/>
          <c:order val="9"/>
          <c:tx>
            <c:strRef>
              <c:f>'OMI Monthly Ozone'!$F$11</c:f>
              <c:strCache>
                <c:ptCount val="1"/>
                <c:pt idx="0">
                  <c:v>Oct</c:v>
                </c:pt>
              </c:strCache>
            </c:strRef>
          </c:tx>
          <c:spPr>
            <a:solidFill>
              <a:schemeClr val="accent2">
                <a:shade val="62000"/>
              </a:schemeClr>
            </a:solidFill>
            <a:ln>
              <a:noFill/>
            </a:ln>
            <a:effectLst/>
          </c:spPr>
          <c:invertIfNegative val="0"/>
          <c:cat>
            <c:numRef>
              <c:f>'OMI Monthly Ozone'!$G$1:$R$1</c:f>
              <c:numCache>
                <c:formatCode>General</c:formatCode>
                <c:ptCount val="11"/>
                <c:pt idx="0">
                  <c:v>2005</c:v>
                </c:pt>
                <c:pt idx="1">
                  <c:v>2006</c:v>
                </c:pt>
                <c:pt idx="2">
                  <c:v>2007</c:v>
                </c:pt>
                <c:pt idx="3">
                  <c:v>2008</c:v>
                </c:pt>
                <c:pt idx="4">
                  <c:v>2009</c:v>
                </c:pt>
                <c:pt idx="5">
                  <c:v>2010</c:v>
                </c:pt>
                <c:pt idx="6">
                  <c:v>2011</c:v>
                </c:pt>
                <c:pt idx="7">
                  <c:v>2012</c:v>
                </c:pt>
                <c:pt idx="8">
                  <c:v>2013</c:v>
                </c:pt>
                <c:pt idx="9">
                  <c:v>2015</c:v>
                </c:pt>
                <c:pt idx="10">
                  <c:v>2016</c:v>
                </c:pt>
              </c:numCache>
            </c:numRef>
          </c:cat>
          <c:val>
            <c:numRef>
              <c:f>'OMI Monthly Ozone'!$G$11:$R$11</c:f>
              <c:numCache>
                <c:formatCode>0.00</c:formatCode>
                <c:ptCount val="11"/>
                <c:pt idx="0">
                  <c:v>327.39033508300781</c:v>
                </c:pt>
                <c:pt idx="1">
                  <c:v>322.98800354003879</c:v>
                </c:pt>
                <c:pt idx="2">
                  <c:v>333.89800415039059</c:v>
                </c:pt>
                <c:pt idx="3">
                  <c:v>312.5816650390625</c:v>
                </c:pt>
                <c:pt idx="4">
                  <c:v>334.7172912597656</c:v>
                </c:pt>
                <c:pt idx="5">
                  <c:v>315.68985900878909</c:v>
                </c:pt>
                <c:pt idx="6">
                  <c:v>330.04158325195311</c:v>
                </c:pt>
                <c:pt idx="7">
                  <c:v>324.42916870117159</c:v>
                </c:pt>
                <c:pt idx="8">
                  <c:v>310.89917297363257</c:v>
                </c:pt>
                <c:pt idx="9">
                  <c:v>332.149169921875</c:v>
                </c:pt>
                <c:pt idx="10">
                  <c:v>322.78666381835939</c:v>
                </c:pt>
              </c:numCache>
            </c:numRef>
          </c:val>
          <c:extLst xmlns:c16r2="http://schemas.microsoft.com/office/drawing/2015/06/chart">
            <c:ext xmlns:c16="http://schemas.microsoft.com/office/drawing/2014/chart" uri="{C3380CC4-5D6E-409C-BE32-E72D297353CC}">
              <c16:uniqueId val="{00000009-BDD3-42D4-9B82-C7F1BFD5AE74}"/>
            </c:ext>
          </c:extLst>
        </c:ser>
        <c:ser>
          <c:idx val="10"/>
          <c:order val="10"/>
          <c:tx>
            <c:strRef>
              <c:f>'OMI Monthly Ozone'!$F$12</c:f>
              <c:strCache>
                <c:ptCount val="1"/>
                <c:pt idx="0">
                  <c:v>Nov</c:v>
                </c:pt>
              </c:strCache>
            </c:strRef>
          </c:tx>
          <c:spPr>
            <a:solidFill>
              <a:schemeClr val="accent2">
                <a:shade val="51000"/>
              </a:schemeClr>
            </a:solidFill>
            <a:ln>
              <a:noFill/>
            </a:ln>
            <a:effectLst/>
          </c:spPr>
          <c:invertIfNegative val="0"/>
          <c:cat>
            <c:numRef>
              <c:f>'OMI Monthly Ozone'!$G$1:$R$1</c:f>
              <c:numCache>
                <c:formatCode>General</c:formatCode>
                <c:ptCount val="11"/>
                <c:pt idx="0">
                  <c:v>2005</c:v>
                </c:pt>
                <c:pt idx="1">
                  <c:v>2006</c:v>
                </c:pt>
                <c:pt idx="2">
                  <c:v>2007</c:v>
                </c:pt>
                <c:pt idx="3">
                  <c:v>2008</c:v>
                </c:pt>
                <c:pt idx="4">
                  <c:v>2009</c:v>
                </c:pt>
                <c:pt idx="5">
                  <c:v>2010</c:v>
                </c:pt>
                <c:pt idx="6">
                  <c:v>2011</c:v>
                </c:pt>
                <c:pt idx="7">
                  <c:v>2012</c:v>
                </c:pt>
                <c:pt idx="8">
                  <c:v>2013</c:v>
                </c:pt>
                <c:pt idx="9">
                  <c:v>2015</c:v>
                </c:pt>
                <c:pt idx="10">
                  <c:v>2016</c:v>
                </c:pt>
              </c:numCache>
            </c:numRef>
          </c:cat>
          <c:val>
            <c:numRef>
              <c:f>'OMI Monthly Ozone'!$G$12:$R$12</c:f>
              <c:numCache>
                <c:formatCode>0.00</c:formatCode>
                <c:ptCount val="11"/>
                <c:pt idx="0">
                  <c:v>309.03930969238257</c:v>
                </c:pt>
                <c:pt idx="1">
                  <c:v>302.68827819824219</c:v>
                </c:pt>
                <c:pt idx="2">
                  <c:v>311.88551940917938</c:v>
                </c:pt>
                <c:pt idx="3">
                  <c:v>295.6693115234375</c:v>
                </c:pt>
                <c:pt idx="4">
                  <c:v>321.18887634277343</c:v>
                </c:pt>
                <c:pt idx="5">
                  <c:v>317.2790405273438</c:v>
                </c:pt>
                <c:pt idx="6">
                  <c:v>302.46105346679661</c:v>
                </c:pt>
                <c:pt idx="7">
                  <c:v>305.07791442871093</c:v>
                </c:pt>
                <c:pt idx="8">
                  <c:v>308.35956420898418</c:v>
                </c:pt>
                <c:pt idx="9">
                  <c:v>297.03916625976569</c:v>
                </c:pt>
                <c:pt idx="10">
                  <c:v>286.93434753417961</c:v>
                </c:pt>
              </c:numCache>
            </c:numRef>
          </c:val>
          <c:extLst xmlns:c16r2="http://schemas.microsoft.com/office/drawing/2015/06/chart">
            <c:ext xmlns:c16="http://schemas.microsoft.com/office/drawing/2014/chart" uri="{C3380CC4-5D6E-409C-BE32-E72D297353CC}">
              <c16:uniqueId val="{0000000A-BDD3-42D4-9B82-C7F1BFD5AE74}"/>
            </c:ext>
          </c:extLst>
        </c:ser>
        <c:ser>
          <c:idx val="11"/>
          <c:order val="11"/>
          <c:tx>
            <c:strRef>
              <c:f>'OMI Monthly Ozone'!$F$13</c:f>
              <c:strCache>
                <c:ptCount val="1"/>
                <c:pt idx="0">
                  <c:v>Dec</c:v>
                </c:pt>
              </c:strCache>
            </c:strRef>
          </c:tx>
          <c:spPr>
            <a:solidFill>
              <a:schemeClr val="accent2">
                <a:shade val="40000"/>
              </a:schemeClr>
            </a:solidFill>
            <a:ln>
              <a:noFill/>
            </a:ln>
            <a:effectLst/>
          </c:spPr>
          <c:invertIfNegative val="0"/>
          <c:cat>
            <c:numRef>
              <c:f>'OMI Monthly Ozone'!$G$1:$R$1</c:f>
              <c:numCache>
                <c:formatCode>General</c:formatCode>
                <c:ptCount val="11"/>
                <c:pt idx="0">
                  <c:v>2005</c:v>
                </c:pt>
                <c:pt idx="1">
                  <c:v>2006</c:v>
                </c:pt>
                <c:pt idx="2">
                  <c:v>2007</c:v>
                </c:pt>
                <c:pt idx="3">
                  <c:v>2008</c:v>
                </c:pt>
                <c:pt idx="4">
                  <c:v>2009</c:v>
                </c:pt>
                <c:pt idx="5">
                  <c:v>2010</c:v>
                </c:pt>
                <c:pt idx="6">
                  <c:v>2011</c:v>
                </c:pt>
                <c:pt idx="7">
                  <c:v>2012</c:v>
                </c:pt>
                <c:pt idx="8">
                  <c:v>2013</c:v>
                </c:pt>
                <c:pt idx="9">
                  <c:v>2015</c:v>
                </c:pt>
                <c:pt idx="10">
                  <c:v>2016</c:v>
                </c:pt>
              </c:numCache>
            </c:numRef>
          </c:cat>
          <c:val>
            <c:numRef>
              <c:f>'OMI Monthly Ozone'!$G$13:$R$13</c:f>
              <c:numCache>
                <c:formatCode>0.00</c:formatCode>
                <c:ptCount val="11"/>
                <c:pt idx="0">
                  <c:v>288.86299743652341</c:v>
                </c:pt>
                <c:pt idx="1">
                  <c:v>276.67300415039068</c:v>
                </c:pt>
                <c:pt idx="2">
                  <c:v>285.23896789550781</c:v>
                </c:pt>
                <c:pt idx="3">
                  <c:v>268.33285827636718</c:v>
                </c:pt>
                <c:pt idx="4">
                  <c:v>284.97966613769529</c:v>
                </c:pt>
                <c:pt idx="5">
                  <c:v>295.47804565429658</c:v>
                </c:pt>
                <c:pt idx="6">
                  <c:v>275.20909118652349</c:v>
                </c:pt>
                <c:pt idx="7">
                  <c:v>299.54791259765631</c:v>
                </c:pt>
                <c:pt idx="8">
                  <c:v>279.85791931152352</c:v>
                </c:pt>
                <c:pt idx="9">
                  <c:v>290.18583068847659</c:v>
                </c:pt>
                <c:pt idx="10">
                  <c:v>284.7987487792966</c:v>
                </c:pt>
              </c:numCache>
            </c:numRef>
          </c:val>
          <c:extLst xmlns:c16r2="http://schemas.microsoft.com/office/drawing/2015/06/chart">
            <c:ext xmlns:c16="http://schemas.microsoft.com/office/drawing/2014/chart" uri="{C3380CC4-5D6E-409C-BE32-E72D297353CC}">
              <c16:uniqueId val="{0000000B-BDD3-42D4-9B82-C7F1BFD5AE74}"/>
            </c:ext>
          </c:extLst>
        </c:ser>
        <c:dLbls>
          <c:showLegendKey val="0"/>
          <c:showVal val="0"/>
          <c:showCatName val="0"/>
          <c:showSerName val="0"/>
          <c:showPercent val="0"/>
          <c:showBubbleSize val="0"/>
        </c:dLbls>
        <c:gapWidth val="219"/>
        <c:overlap val="-27"/>
        <c:axId val="313584928"/>
        <c:axId val="313584536"/>
      </c:barChart>
      <c:catAx>
        <c:axId val="313584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313584536"/>
        <c:crosses val="autoZero"/>
        <c:auto val="1"/>
        <c:lblAlgn val="ctr"/>
        <c:lblOffset val="100"/>
        <c:noMultiLvlLbl val="0"/>
      </c:catAx>
      <c:valAx>
        <c:axId val="3135845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dirty="0">
                    <a:solidFill>
                      <a:schemeClr val="tx1"/>
                    </a:solidFill>
                  </a:rPr>
                  <a:t>Ozone (</a:t>
                </a:r>
                <a:r>
                  <a:rPr lang="en-US" sz="1600" dirty="0" smtClean="0">
                    <a:solidFill>
                      <a:schemeClr val="tx1"/>
                    </a:solidFill>
                  </a:rPr>
                  <a:t>DU)</a:t>
                </a:r>
                <a:endParaRPr lang="en-US" sz="1600" dirty="0">
                  <a:solidFill>
                    <a:schemeClr val="tx1"/>
                  </a:solidFill>
                </a:endParaRP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3135849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sz="2400" b="1" dirty="0">
                <a:solidFill>
                  <a:schemeClr val="tx1"/>
                </a:solidFill>
              </a:rPr>
              <a:t>Annual </a:t>
            </a:r>
            <a:r>
              <a:rPr lang="en-US" sz="2400" b="1" dirty="0" smtClean="0">
                <a:solidFill>
                  <a:schemeClr val="tx1"/>
                </a:solidFill>
              </a:rPr>
              <a:t>NO</a:t>
            </a:r>
            <a:r>
              <a:rPr lang="en-US" sz="2400" b="1" baseline="-25000" dirty="0" smtClean="0">
                <a:solidFill>
                  <a:schemeClr val="tx1"/>
                </a:solidFill>
              </a:rPr>
              <a:t>2 </a:t>
            </a:r>
            <a:r>
              <a:rPr lang="en-US" sz="2400" b="1" i="0" u="none" strike="noStrike" baseline="0" dirty="0" smtClean="0">
                <a:effectLst/>
              </a:rPr>
              <a:t>Averages</a:t>
            </a:r>
            <a:endParaRPr lang="en-US" sz="2400" b="1" baseline="-25000" dirty="0">
              <a:solidFill>
                <a:schemeClr val="tx1"/>
              </a:solidFill>
            </a:endParaRP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v>Total Column</c:v>
          </c:tx>
          <c:spPr>
            <a:ln w="28575" cap="rnd">
              <a:solidFill>
                <a:schemeClr val="accent2"/>
              </a:solidFill>
              <a:round/>
            </a:ln>
            <a:effectLst/>
          </c:spPr>
          <c:marker>
            <c:symbol val="none"/>
          </c:marker>
          <c:trendline>
            <c:spPr>
              <a:ln w="19050" cap="rnd">
                <a:solidFill>
                  <a:schemeClr val="accent2"/>
                </a:solidFill>
                <a:prstDash val="sysDot"/>
              </a:ln>
              <a:effectLst/>
            </c:spPr>
            <c:trendlineType val="linear"/>
            <c:dispRSqr val="0"/>
            <c:dispEq val="0"/>
          </c:trendline>
          <c:cat>
            <c:numRef>
              <c:f>'Annual Average'!$A$24:$A$35</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'Annual Average'!$B$24:$B$35</c:f>
              <c:numCache>
                <c:formatCode>General</c:formatCode>
                <c:ptCount val="12"/>
                <c:pt idx="0">
                  <c:v>7456817914244850</c:v>
                </c:pt>
                <c:pt idx="1">
                  <c:v>6092842039998330</c:v>
                </c:pt>
                <c:pt idx="2">
                  <c:v>6000117440752300</c:v>
                </c:pt>
                <c:pt idx="3">
                  <c:v>5426493498152280</c:v>
                </c:pt>
                <c:pt idx="4">
                  <c:v>5349087002667690</c:v>
                </c:pt>
                <c:pt idx="5">
                  <c:v>5870439206853020</c:v>
                </c:pt>
                <c:pt idx="6">
                  <c:v>5213666370650110</c:v>
                </c:pt>
                <c:pt idx="7">
                  <c:v>5041005819802420</c:v>
                </c:pt>
                <c:pt idx="8">
                  <c:v>5210230128377860</c:v>
                </c:pt>
                <c:pt idx="9">
                  <c:v>5398079173400990</c:v>
                </c:pt>
                <c:pt idx="10">
                  <c:v>5061105125897010</c:v>
                </c:pt>
                <c:pt idx="11">
                  <c:v>5069914135138580</c:v>
                </c:pt>
              </c:numCache>
            </c:numRef>
          </c:val>
          <c:smooth val="0"/>
          <c:extLst xmlns:c16r2="http://schemas.microsoft.com/office/drawing/2015/06/chart">
            <c:ext xmlns:c16="http://schemas.microsoft.com/office/drawing/2014/chart" uri="{C3380CC4-5D6E-409C-BE32-E72D297353CC}">
              <c16:uniqueId val="{00000000-6657-4020-A775-A54FD550BB5B}"/>
            </c:ext>
          </c:extLst>
        </c:ser>
        <c:ser>
          <c:idx val="1"/>
          <c:order val="1"/>
          <c:tx>
            <c:v>Tropospheric</c:v>
          </c:tx>
          <c:spPr>
            <a:ln w="28575" cap="rnd">
              <a:solidFill>
                <a:schemeClr val="accent4"/>
              </a:solidFill>
              <a:round/>
            </a:ln>
            <a:effectLst/>
          </c:spPr>
          <c:marker>
            <c:symbol val="none"/>
          </c:marker>
          <c:trendline>
            <c:spPr>
              <a:ln w="19050" cap="rnd">
                <a:solidFill>
                  <a:schemeClr val="accent4"/>
                </a:solidFill>
                <a:prstDash val="sysDot"/>
              </a:ln>
              <a:effectLst/>
            </c:spPr>
            <c:trendlineType val="linear"/>
            <c:dispRSqr val="0"/>
            <c:dispEq val="0"/>
          </c:trendline>
          <c:cat>
            <c:numRef>
              <c:f>'Annual Average'!$A$24:$A$35</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'Annual Average'!$C$24:$C$35</c:f>
              <c:numCache>
                <c:formatCode>General</c:formatCode>
                <c:ptCount val="12"/>
                <c:pt idx="0">
                  <c:v>4880395420460650</c:v>
                </c:pt>
                <c:pt idx="1">
                  <c:v>3623549333790170</c:v>
                </c:pt>
                <c:pt idx="2">
                  <c:v>3511623766717230</c:v>
                </c:pt>
                <c:pt idx="3">
                  <c:v>2897428481468010</c:v>
                </c:pt>
                <c:pt idx="4">
                  <c:v>2782687209892520</c:v>
                </c:pt>
                <c:pt idx="5">
                  <c:v>3440158721511700</c:v>
                </c:pt>
                <c:pt idx="6">
                  <c:v>2604444502353510</c:v>
                </c:pt>
                <c:pt idx="7">
                  <c:v>2540829009842450</c:v>
                </c:pt>
                <c:pt idx="8">
                  <c:v>2659946125520620</c:v>
                </c:pt>
                <c:pt idx="9">
                  <c:v>2872833752222930</c:v>
                </c:pt>
                <c:pt idx="10">
                  <c:v>2669015858850470</c:v>
                </c:pt>
                <c:pt idx="11">
                  <c:v>2477534677705250</c:v>
                </c:pt>
              </c:numCache>
            </c:numRef>
          </c:val>
          <c:smooth val="0"/>
          <c:extLst xmlns:c16r2="http://schemas.microsoft.com/office/drawing/2015/06/chart">
            <c:ext xmlns:c16="http://schemas.microsoft.com/office/drawing/2014/chart" uri="{C3380CC4-5D6E-409C-BE32-E72D297353CC}">
              <c16:uniqueId val="{00000001-6657-4020-A775-A54FD550BB5B}"/>
            </c:ext>
          </c:extLst>
        </c:ser>
        <c:dLbls>
          <c:showLegendKey val="0"/>
          <c:showVal val="0"/>
          <c:showCatName val="0"/>
          <c:showSerName val="0"/>
          <c:showPercent val="0"/>
          <c:showBubbleSize val="0"/>
        </c:dLbls>
        <c:smooth val="0"/>
        <c:axId val="379116264"/>
        <c:axId val="379116656"/>
      </c:lineChart>
      <c:catAx>
        <c:axId val="379116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379116656"/>
        <c:crosses val="autoZero"/>
        <c:auto val="1"/>
        <c:lblAlgn val="ctr"/>
        <c:lblOffset val="100"/>
        <c:noMultiLvlLbl val="0"/>
      </c:catAx>
      <c:valAx>
        <c:axId val="3791166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dirty="0">
                    <a:solidFill>
                      <a:schemeClr val="tx1"/>
                    </a:solidFill>
                  </a:rPr>
                  <a:t>Molecules/cm</a:t>
                </a:r>
                <a:r>
                  <a:rPr lang="en-US" baseline="30000" dirty="0">
                    <a:solidFill>
                      <a:schemeClr val="tx1"/>
                    </a:solidFill>
                  </a:rPr>
                  <a:t>2</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379116264"/>
        <c:crosses val="autoZero"/>
        <c:crossBetween val="between"/>
      </c:valAx>
      <c:spPr>
        <a:noFill/>
        <a:ln>
          <a:noFill/>
        </a:ln>
        <a:effectLst/>
      </c:spPr>
    </c:plotArea>
    <c:legend>
      <c:legendPos val="b"/>
      <c:legendEntry>
        <c:idx val="2"/>
        <c:delete val="1"/>
      </c:legendEntry>
      <c:legendEntry>
        <c:idx val="3"/>
        <c:delete val="1"/>
      </c:legendEntry>
      <c:layout>
        <c:manualLayout>
          <c:xMode val="edge"/>
          <c:yMode val="edge"/>
          <c:x val="0.30994225171539092"/>
          <c:y val="0.89009832577745962"/>
          <c:w val="0.48343482064741899"/>
          <c:h val="7.812554680664919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r>
              <a:rPr lang="en-US" sz="2400" dirty="0"/>
              <a:t>Annual</a:t>
            </a:r>
            <a:r>
              <a:rPr lang="en-US" sz="2400" baseline="0" dirty="0"/>
              <a:t> SO</a:t>
            </a:r>
            <a:r>
              <a:rPr lang="en-US" sz="2400" baseline="-25000" dirty="0"/>
              <a:t>2</a:t>
            </a:r>
            <a:r>
              <a:rPr lang="en-US" sz="2400" baseline="0" dirty="0"/>
              <a:t> Averages</a:t>
            </a:r>
            <a:endParaRPr lang="en-US" sz="2400" dirty="0"/>
          </a:p>
        </c:rich>
      </c:tx>
      <c:layou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title>
    <c:autoTitleDeleted val="0"/>
    <c:plotArea>
      <c:layout/>
      <c:lineChart>
        <c:grouping val="standard"/>
        <c:varyColors val="0"/>
        <c:ser>
          <c:idx val="0"/>
          <c:order val="0"/>
          <c:tx>
            <c:v>OMI SO2 Data (D.U.)</c:v>
          </c:tx>
          <c:spPr>
            <a:ln w="19050" cap="rnd" cmpd="sng" algn="ctr">
              <a:solidFill>
                <a:schemeClr val="accent4"/>
              </a:solidFill>
              <a:prstDash val="solid"/>
              <a:round/>
            </a:ln>
            <a:effectLst/>
          </c:spPr>
          <c:marker>
            <c:symbol val="none"/>
          </c:marker>
          <c:cat>
            <c:numRef>
              <c:f>Sheet1!$B$5:$EO$5</c:f>
              <c:numCache>
                <c:formatCode>mmm\-yy</c:formatCode>
                <c:ptCount val="144"/>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numCache>
            </c:numRef>
          </c:cat>
          <c:val>
            <c:numRef>
              <c:f>Sheet1!$B$7:$EO$7</c:f>
              <c:numCache>
                <c:formatCode>General</c:formatCode>
                <c:ptCount val="144"/>
                <c:pt idx="0">
                  <c:v>-5.3918862715363501E-3</c:v>
                </c:pt>
                <c:pt idx="1">
                  <c:v>-1.7536514351377264E-3</c:v>
                </c:pt>
                <c:pt idx="2">
                  <c:v>8.8065655902028091E-3</c:v>
                </c:pt>
                <c:pt idx="3">
                  <c:v>2.7218560187611728E-2</c:v>
                </c:pt>
                <c:pt idx="4">
                  <c:v>3.9043551497161391E-2</c:v>
                </c:pt>
                <c:pt idx="7">
                  <c:v>-1.4554043748648837E-2</c:v>
                </c:pt>
                <c:pt idx="8">
                  <c:v>-1.6483597690239549E-2</c:v>
                </c:pt>
                <c:pt idx="9">
                  <c:v>-5.1461627800017597E-2</c:v>
                </c:pt>
                <c:pt idx="10">
                  <c:v>-5.2212734147906302E-2</c:v>
                </c:pt>
                <c:pt idx="11">
                  <c:v>5.4004427423933517E-3</c:v>
                </c:pt>
                <c:pt idx="12">
                  <c:v>9.4877612544223659E-3</c:v>
                </c:pt>
                <c:pt idx="13">
                  <c:v>-4.7956145106581973E-3</c:v>
                </c:pt>
                <c:pt idx="14">
                  <c:v>2.3311330949266761E-2</c:v>
                </c:pt>
                <c:pt idx="15">
                  <c:v>1.7363708559423686E-2</c:v>
                </c:pt>
                <c:pt idx="16">
                  <c:v>-3.1554790399968627E-2</c:v>
                </c:pt>
                <c:pt idx="19">
                  <c:v>6.7007005587220198E-2</c:v>
                </c:pt>
                <c:pt idx="20">
                  <c:v>2.9893489787355064E-3</c:v>
                </c:pt>
                <c:pt idx="21">
                  <c:v>4.9527734052389862E-3</c:v>
                </c:pt>
                <c:pt idx="22">
                  <c:v>-7.2023100545629853E-2</c:v>
                </c:pt>
                <c:pt idx="23">
                  <c:v>2.418541884981096E-3</c:v>
                </c:pt>
                <c:pt idx="24">
                  <c:v>-3.2272607460618018E-2</c:v>
                </c:pt>
                <c:pt idx="25">
                  <c:v>4.6716887503862381E-2</c:v>
                </c:pt>
                <c:pt idx="26">
                  <c:v>2.9118644457776101E-2</c:v>
                </c:pt>
                <c:pt idx="27">
                  <c:v>2.0611087419092657E-2</c:v>
                </c:pt>
                <c:pt idx="28">
                  <c:v>7.5293805450201035E-2</c:v>
                </c:pt>
                <c:pt idx="31">
                  <c:v>2.5690233148634434E-2</c:v>
                </c:pt>
                <c:pt idx="32">
                  <c:v>-2.0731860352680088E-2</c:v>
                </c:pt>
                <c:pt idx="33">
                  <c:v>2.0083107799291611E-2</c:v>
                </c:pt>
                <c:pt idx="34">
                  <c:v>9.515514783561229E-3</c:v>
                </c:pt>
                <c:pt idx="35">
                  <c:v>4.1512884665280581E-2</c:v>
                </c:pt>
                <c:pt idx="36">
                  <c:v>3.0135173138114625E-2</c:v>
                </c:pt>
                <c:pt idx="37">
                  <c:v>-8.9631522074341777E-3</c:v>
                </c:pt>
                <c:pt idx="38">
                  <c:v>-5.020103696733713E-3</c:v>
                </c:pt>
                <c:pt idx="39">
                  <c:v>-1.8902158271521328E-2</c:v>
                </c:pt>
                <c:pt idx="40">
                  <c:v>1.7367613129317762E-2</c:v>
                </c:pt>
                <c:pt idx="43">
                  <c:v>4.2645792476832863E-3</c:v>
                </c:pt>
                <c:pt idx="44">
                  <c:v>2.2137396596372129E-2</c:v>
                </c:pt>
                <c:pt idx="45">
                  <c:v>-1.7726762965321542E-2</c:v>
                </c:pt>
                <c:pt idx="46">
                  <c:v>-4.9133747932501139E-3</c:v>
                </c:pt>
                <c:pt idx="47">
                  <c:v>-2.8286080900579692E-2</c:v>
                </c:pt>
                <c:pt idx="48">
                  <c:v>3.3024084102362392E-2</c:v>
                </c:pt>
                <c:pt idx="49">
                  <c:v>4.2550062574446199E-2</c:v>
                </c:pt>
                <c:pt idx="50">
                  <c:v>1.3422949146479369E-2</c:v>
                </c:pt>
                <c:pt idx="51">
                  <c:v>5.3346289414912464E-2</c:v>
                </c:pt>
                <c:pt idx="52">
                  <c:v>1.0201838938519359E-2</c:v>
                </c:pt>
                <c:pt idx="55">
                  <c:v>9.1447521001100547E-3</c:v>
                </c:pt>
                <c:pt idx="56">
                  <c:v>6.1958340537967158E-2</c:v>
                </c:pt>
                <c:pt idx="57">
                  <c:v>5.2035901695489887E-3</c:v>
                </c:pt>
                <c:pt idx="58">
                  <c:v>5.3627597726881505E-2</c:v>
                </c:pt>
                <c:pt idx="59">
                  <c:v>3.7531870044767858E-2</c:v>
                </c:pt>
                <c:pt idx="60">
                  <c:v>5.0182000780478117E-2</c:v>
                </c:pt>
                <c:pt idx="61">
                  <c:v>-1.3859094539657234E-2</c:v>
                </c:pt>
                <c:pt idx="62">
                  <c:v>-3.6041098646819589E-4</c:v>
                </c:pt>
                <c:pt idx="63">
                  <c:v>4.9344827421009541E-2</c:v>
                </c:pt>
                <c:pt idx="64">
                  <c:v>6.5754341892898083E-2</c:v>
                </c:pt>
                <c:pt idx="67">
                  <c:v>6.137440763413906E-2</c:v>
                </c:pt>
                <c:pt idx="68">
                  <c:v>-4.5275207026861611E-3</c:v>
                </c:pt>
                <c:pt idx="69">
                  <c:v>2.1271046251058578E-2</c:v>
                </c:pt>
                <c:pt idx="70">
                  <c:v>-5.8826603740453717E-2</c:v>
                </c:pt>
                <c:pt idx="71">
                  <c:v>9.1850367374718186E-3</c:v>
                </c:pt>
                <c:pt idx="72">
                  <c:v>-3.7034453806700188E-2</c:v>
                </c:pt>
                <c:pt idx="73">
                  <c:v>7.9990455508232111E-2</c:v>
                </c:pt>
                <c:pt idx="74">
                  <c:v>2.3173263296484949E-3</c:v>
                </c:pt>
                <c:pt idx="75">
                  <c:v>4.9216058850288388E-2</c:v>
                </c:pt>
                <c:pt idx="76">
                  <c:v>1.7693087714724241E-2</c:v>
                </c:pt>
                <c:pt idx="79">
                  <c:v>0.12361342068761587</c:v>
                </c:pt>
                <c:pt idx="80">
                  <c:v>2.4304228392429648E-2</c:v>
                </c:pt>
                <c:pt idx="81">
                  <c:v>-5.3213187865912913E-2</c:v>
                </c:pt>
                <c:pt idx="82">
                  <c:v>-3.5894867032766343E-4</c:v>
                </c:pt>
                <c:pt idx="83">
                  <c:v>-1.9683881755918266E-2</c:v>
                </c:pt>
                <c:pt idx="84">
                  <c:v>3.4349054098129273E-3</c:v>
                </c:pt>
                <c:pt idx="85">
                  <c:v>3.2594508025795221E-2</c:v>
                </c:pt>
                <c:pt idx="86">
                  <c:v>-0.10165686784312129</c:v>
                </c:pt>
                <c:pt idx="87">
                  <c:v>2.4057664803694933E-2</c:v>
                </c:pt>
                <c:pt idx="88">
                  <c:v>0.13012254908680915</c:v>
                </c:pt>
                <c:pt idx="91">
                  <c:v>1.1018187273293734E-2</c:v>
                </c:pt>
                <c:pt idx="92">
                  <c:v>1.2712731584906578E-2</c:v>
                </c:pt>
                <c:pt idx="93">
                  <c:v>3.036861354485154E-3</c:v>
                </c:pt>
                <c:pt idx="94">
                  <c:v>-4.1702653374522926E-2</c:v>
                </c:pt>
                <c:pt idx="95">
                  <c:v>-3.5646827984601261E-2</c:v>
                </c:pt>
                <c:pt idx="96">
                  <c:v>5.7505533937364815E-2</c:v>
                </c:pt>
                <c:pt idx="97">
                  <c:v>-3.4626757260411978E-3</c:v>
                </c:pt>
                <c:pt idx="98">
                  <c:v>2.4441575491800906E-2</c:v>
                </c:pt>
                <c:pt idx="99">
                  <c:v>7.7932419721037146E-3</c:v>
                </c:pt>
                <c:pt idx="100">
                  <c:v>3.4057865664362905E-2</c:v>
                </c:pt>
                <c:pt idx="103">
                  <c:v>7.0665177796036011E-2</c:v>
                </c:pt>
                <c:pt idx="104">
                  <c:v>7.7402649447321894E-3</c:v>
                </c:pt>
                <c:pt idx="105">
                  <c:v>1.4012724766507745E-2</c:v>
                </c:pt>
                <c:pt idx="106">
                  <c:v>-5.5377520644105969E-2</c:v>
                </c:pt>
                <c:pt idx="107">
                  <c:v>-1.5706716571003199E-2</c:v>
                </c:pt>
                <c:pt idx="108">
                  <c:v>-7.2539888240862632E-2</c:v>
                </c:pt>
                <c:pt idx="109">
                  <c:v>-4.762166189029813E-2</c:v>
                </c:pt>
                <c:pt idx="110">
                  <c:v>-3.1944288965314628E-2</c:v>
                </c:pt>
                <c:pt idx="111">
                  <c:v>0.11450090110301972</c:v>
                </c:pt>
                <c:pt idx="112">
                  <c:v>6.5450847800821069E-2</c:v>
                </c:pt>
                <c:pt idx="115">
                  <c:v>-3.2761398050934074E-2</c:v>
                </c:pt>
                <c:pt idx="116">
                  <c:v>-5.6371613405644897E-3</c:v>
                </c:pt>
                <c:pt idx="117">
                  <c:v>1.295877555385232E-2</c:v>
                </c:pt>
                <c:pt idx="118">
                  <c:v>3.952836780808866E-2</c:v>
                </c:pt>
                <c:pt idx="119">
                  <c:v>2.4669285770505665E-2</c:v>
                </c:pt>
                <c:pt idx="120">
                  <c:v>-2.5860315188765528E-3</c:v>
                </c:pt>
                <c:pt idx="121">
                  <c:v>-5.7443784549832348E-3</c:v>
                </c:pt>
                <c:pt idx="122">
                  <c:v>-4.8536641988903284E-2</c:v>
                </c:pt>
                <c:pt idx="123">
                  <c:v>-4.1593721229583026E-2</c:v>
                </c:pt>
                <c:pt idx="124">
                  <c:v>0.12135800151154399</c:v>
                </c:pt>
                <c:pt idx="127">
                  <c:v>9.6217985264956951E-3</c:v>
                </c:pt>
                <c:pt idx="128">
                  <c:v>-4.1005028225481507E-2</c:v>
                </c:pt>
                <c:pt idx="129">
                  <c:v>2.1680747158825397E-3</c:v>
                </c:pt>
                <c:pt idx="130">
                  <c:v>-8.0526621080934998E-3</c:v>
                </c:pt>
                <c:pt idx="131">
                  <c:v>3.2869210699573159E-3</c:v>
                </c:pt>
                <c:pt idx="132">
                  <c:v>9.3058151192963123E-2</c:v>
                </c:pt>
                <c:pt idx="133">
                  <c:v>9.8936483263969413E-4</c:v>
                </c:pt>
                <c:pt idx="134">
                  <c:v>0.12271888367831707</c:v>
                </c:pt>
                <c:pt idx="135">
                  <c:v>-2.6443525185459293E-2</c:v>
                </c:pt>
                <c:pt idx="136">
                  <c:v>-3.3617212343960999E-2</c:v>
                </c:pt>
                <c:pt idx="139">
                  <c:v>0.10733106392435729</c:v>
                </c:pt>
                <c:pt idx="140">
                  <c:v>-1.7761405557394027E-3</c:v>
                </c:pt>
                <c:pt idx="141">
                  <c:v>-2.7494520368054508E-2</c:v>
                </c:pt>
                <c:pt idx="142">
                  <c:v>-5.3514266945421697E-2</c:v>
                </c:pt>
                <c:pt idx="143">
                  <c:v>-5.6391184031963346E-2</c:v>
                </c:pt>
              </c:numCache>
            </c:numRef>
          </c:val>
          <c:smooth val="0"/>
          <c:extLst xmlns:c16r2="http://schemas.microsoft.com/office/drawing/2015/06/chart">
            <c:ext xmlns:c16="http://schemas.microsoft.com/office/drawing/2014/chart" uri="{C3380CC4-5D6E-409C-BE32-E72D297353CC}">
              <c16:uniqueId val="{00000000-E1F4-45DF-B2DB-73A5262284D2}"/>
            </c:ext>
          </c:extLst>
        </c:ser>
        <c:dLbls>
          <c:showLegendKey val="0"/>
          <c:showVal val="0"/>
          <c:showCatName val="0"/>
          <c:showSerName val="0"/>
          <c:showPercent val="0"/>
          <c:showBubbleSize val="0"/>
        </c:dLbls>
        <c:marker val="1"/>
        <c:smooth val="0"/>
        <c:axId val="379117440"/>
        <c:axId val="379117832"/>
      </c:lineChart>
      <c:lineChart>
        <c:grouping val="standard"/>
        <c:varyColors val="0"/>
        <c:ser>
          <c:idx val="1"/>
          <c:order val="1"/>
          <c:tx>
            <c:v>Big Meadows SO2(ppb)</c:v>
          </c:tx>
          <c:spPr>
            <a:ln w="19050" cap="rnd" cmpd="sng" algn="ctr">
              <a:solidFill>
                <a:schemeClr val="accent2"/>
              </a:solidFill>
              <a:prstDash val="solid"/>
              <a:round/>
            </a:ln>
            <a:effectLst/>
          </c:spPr>
          <c:marker>
            <c:symbol val="none"/>
          </c:marker>
          <c:cat>
            <c:numRef>
              <c:f>Sheet1!$B$5:$EO$5</c:f>
              <c:numCache>
                <c:formatCode>mmm\-yy</c:formatCode>
                <c:ptCount val="144"/>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numCache>
            </c:numRef>
          </c:cat>
          <c:val>
            <c:numRef>
              <c:f>Sheet1!$B$6:$EO$6</c:f>
              <c:numCache>
                <c:formatCode>General</c:formatCode>
                <c:ptCount val="144"/>
                <c:pt idx="0">
                  <c:v>9.8216438665986068E-3</c:v>
                </c:pt>
                <c:pt idx="1">
                  <c:v>5.8320116437971595E-2</c:v>
                </c:pt>
                <c:pt idx="2">
                  <c:v>1.9361819140613079E-2</c:v>
                </c:pt>
                <c:pt idx="3">
                  <c:v>2.3144063726067542E-2</c:v>
                </c:pt>
                <c:pt idx="4">
                  <c:v>4.4828305393457411E-2</c:v>
                </c:pt>
                <c:pt idx="5">
                  <c:v>7.4266502633690834E-2</c:v>
                </c:pt>
                <c:pt idx="6">
                  <c:v>0.10212999191135168</c:v>
                </c:pt>
                <c:pt idx="7">
                  <c:v>1.0873027611523867E-2</c:v>
                </c:pt>
                <c:pt idx="8">
                  <c:v>3.0006097722798587E-2</c:v>
                </c:pt>
                <c:pt idx="9">
                  <c:v>5.0058484077453612E-3</c:v>
                </c:pt>
                <c:pt idx="10">
                  <c:v>2.3075086995959282E-2</c:v>
                </c:pt>
                <c:pt idx="11">
                  <c:v>0.44922016672790049</c:v>
                </c:pt>
                <c:pt idx="12">
                  <c:v>6.1001257970929148E-3</c:v>
                </c:pt>
                <c:pt idx="13">
                  <c:v>2.7401511371135712E-2</c:v>
                </c:pt>
                <c:pt idx="14">
                  <c:v>2.1855587325990199E-2</c:v>
                </c:pt>
                <c:pt idx="15">
                  <c:v>2.4959637224674223E-2</c:v>
                </c:pt>
                <c:pt idx="16">
                  <c:v>5.5213639885187148E-2</c:v>
                </c:pt>
                <c:pt idx="17">
                  <c:v>5.3400179184973237E-2</c:v>
                </c:pt>
                <c:pt idx="18">
                  <c:v>2.700082305818796E-3</c:v>
                </c:pt>
                <c:pt idx="19">
                  <c:v>6.7464831564575431E-2</c:v>
                </c:pt>
                <c:pt idx="20">
                  <c:v>0</c:v>
                </c:pt>
                <c:pt idx="21">
                  <c:v>7.5483011081814762E-3</c:v>
                </c:pt>
                <c:pt idx="22">
                  <c:v>0.10173840969800949</c:v>
                </c:pt>
                <c:pt idx="23">
                  <c:v>2.7664981561247259E-2</c:v>
                </c:pt>
                <c:pt idx="24">
                  <c:v>2.2291395813226699E-3</c:v>
                </c:pt>
                <c:pt idx="25">
                  <c:v>6.0686326585710049E-2</c:v>
                </c:pt>
                <c:pt idx="26">
                  <c:v>1.9460252393037079E-2</c:v>
                </c:pt>
                <c:pt idx="27">
                  <c:v>3.942733803996816E-2</c:v>
                </c:pt>
                <c:pt idx="28">
                  <c:v>3.5556623339653017E-2</c:v>
                </c:pt>
                <c:pt idx="29">
                  <c:v>0.14216092973947525</c:v>
                </c:pt>
                <c:pt idx="30">
                  <c:v>7.4828519858419901E-2</c:v>
                </c:pt>
                <c:pt idx="31">
                  <c:v>1.5409325994551182E-2</c:v>
                </c:pt>
                <c:pt idx="32">
                  <c:v>6.4371305285021666E-3</c:v>
                </c:pt>
                <c:pt idx="33">
                  <c:v>4.7883617412298921E-2</c:v>
                </c:pt>
                <c:pt idx="34">
                  <c:v>2.0259923115372658E-2</c:v>
                </c:pt>
                <c:pt idx="35">
                  <c:v>3.3057116344571112E-2</c:v>
                </c:pt>
                <c:pt idx="36">
                  <c:v>8.3196326531469827E-2</c:v>
                </c:pt>
                <c:pt idx="37">
                  <c:v>4.2159732058644296E-2</c:v>
                </c:pt>
                <c:pt idx="38">
                  <c:v>2.6781807094812392E-2</c:v>
                </c:pt>
                <c:pt idx="39">
                  <c:v>8.1577743310481315E-2</c:v>
                </c:pt>
                <c:pt idx="40">
                  <c:v>6.3957819156348711E-2</c:v>
                </c:pt>
                <c:pt idx="41">
                  <c:v>4.4600481539964675E-2</c:v>
                </c:pt>
                <c:pt idx="42">
                  <c:v>4.6975409146398309E-3</c:v>
                </c:pt>
                <c:pt idx="43">
                  <c:v>6.3116140197962524E-3</c:v>
                </c:pt>
                <c:pt idx="44">
                  <c:v>1.1215383652597666E-2</c:v>
                </c:pt>
                <c:pt idx="45">
                  <c:v>3.3988994080573322E-3</c:v>
                </c:pt>
                <c:pt idx="46">
                  <c:v>2.8923885338008402E-2</c:v>
                </c:pt>
                <c:pt idx="47">
                  <c:v>7.0876882085576659E-2</c:v>
                </c:pt>
                <c:pt idx="48">
                  <c:v>3.0375723633915185E-2</c:v>
                </c:pt>
                <c:pt idx="49">
                  <c:v>2.7735938783735037E-4</c:v>
                </c:pt>
                <c:pt idx="50">
                  <c:v>2.090706266462803E-2</c:v>
                </c:pt>
                <c:pt idx="51">
                  <c:v>3.9611726626753808E-2</c:v>
                </c:pt>
                <c:pt idx="52">
                  <c:v>0.14718833509832621</c:v>
                </c:pt>
                <c:pt idx="53">
                  <c:v>7.9319497197866434E-2</c:v>
                </c:pt>
                <c:pt idx="54">
                  <c:v>0.3265368355438113</c:v>
                </c:pt>
                <c:pt idx="55">
                  <c:v>0.12597611099481582</c:v>
                </c:pt>
                <c:pt idx="56">
                  <c:v>2.2623347630724312E-2</c:v>
                </c:pt>
                <c:pt idx="57">
                  <c:v>1.0296070575714111E-2</c:v>
                </c:pt>
                <c:pt idx="58">
                  <c:v>6.2669286876916891E-2</c:v>
                </c:pt>
                <c:pt idx="59">
                  <c:v>4.4972173869609833E-2</c:v>
                </c:pt>
                <c:pt idx="60">
                  <c:v>5.7609189813956616E-2</c:v>
                </c:pt>
                <c:pt idx="61">
                  <c:v>5.6775880604982377E-2</c:v>
                </c:pt>
                <c:pt idx="62">
                  <c:v>7.1313770487904549E-2</c:v>
                </c:pt>
                <c:pt idx="63">
                  <c:v>8.9394904859364036E-2</c:v>
                </c:pt>
                <c:pt idx="64">
                  <c:v>0.14591173790395259</c:v>
                </c:pt>
                <c:pt idx="65">
                  <c:v>0.15673162788152695</c:v>
                </c:pt>
                <c:pt idx="66">
                  <c:v>7.2145804762840271E-2</c:v>
                </c:pt>
                <c:pt idx="67">
                  <c:v>4.465955775231123E-2</c:v>
                </c:pt>
                <c:pt idx="68">
                  <c:v>3.2321013882756232E-2</c:v>
                </c:pt>
                <c:pt idx="69">
                  <c:v>1.1991884186863899E-2</c:v>
                </c:pt>
                <c:pt idx="70">
                  <c:v>9.5756398513913155E-2</c:v>
                </c:pt>
                <c:pt idx="71">
                  <c:v>3.9671507675666365E-2</c:v>
                </c:pt>
                <c:pt idx="72">
                  <c:v>4.9923710618168117E-2</c:v>
                </c:pt>
                <c:pt idx="73">
                  <c:v>6.7005662247538567E-2</c:v>
                </c:pt>
                <c:pt idx="74">
                  <c:v>3.443891741335392E-2</c:v>
                </c:pt>
                <c:pt idx="75">
                  <c:v>0.14505852460861207</c:v>
                </c:pt>
                <c:pt idx="76">
                  <c:v>8.0218866467475884E-3</c:v>
                </c:pt>
                <c:pt idx="77">
                  <c:v>0.11427302211523056</c:v>
                </c:pt>
                <c:pt idx="78">
                  <c:v>2.4415988475084303E-3</c:v>
                </c:pt>
                <c:pt idx="79">
                  <c:v>7.0040140557102865E-2</c:v>
                </c:pt>
                <c:pt idx="80">
                  <c:v>0.10323171336203814</c:v>
                </c:pt>
                <c:pt idx="81">
                  <c:v>6.8720776587724686E-2</c:v>
                </c:pt>
                <c:pt idx="82">
                  <c:v>2.1283214818686245E-2</c:v>
                </c:pt>
                <c:pt idx="83">
                  <c:v>1.7804993316531182E-3</c:v>
                </c:pt>
                <c:pt idx="84">
                  <c:v>0.12474058195948601</c:v>
                </c:pt>
                <c:pt idx="85">
                  <c:v>8.5383807378821078E-2</c:v>
                </c:pt>
                <c:pt idx="86">
                  <c:v>3.6123720742762086E-2</c:v>
                </c:pt>
                <c:pt idx="87">
                  <c:v>2.0664039067924023E-2</c:v>
                </c:pt>
                <c:pt idx="88">
                  <c:v>3.7913158815354106E-2</c:v>
                </c:pt>
                <c:pt idx="89">
                  <c:v>6.32054328918457E-2</c:v>
                </c:pt>
                <c:pt idx="90">
                  <c:v>2.2615054622292519E-2</c:v>
                </c:pt>
                <c:pt idx="91">
                  <c:v>7.3495608195662504E-2</c:v>
                </c:pt>
                <c:pt idx="92">
                  <c:v>3.1992501486092804E-2</c:v>
                </c:pt>
                <c:pt idx="93">
                  <c:v>6.6824608342722053E-2</c:v>
                </c:pt>
                <c:pt idx="94">
                  <c:v>1.7152394400909543E-2</c:v>
                </c:pt>
                <c:pt idx="95">
                  <c:v>5.2409689920023081E-2</c:v>
                </c:pt>
                <c:pt idx="96">
                  <c:v>1.773869264870882E-2</c:v>
                </c:pt>
                <c:pt idx="97">
                  <c:v>6.8373383022844791E-2</c:v>
                </c:pt>
                <c:pt idx="98">
                  <c:v>5.7130745053291319E-2</c:v>
                </c:pt>
                <c:pt idx="99">
                  <c:v>1.5638721069262829E-2</c:v>
                </c:pt>
                <c:pt idx="100">
                  <c:v>6.86745760962367E-2</c:v>
                </c:pt>
                <c:pt idx="101">
                  <c:v>0.10416913330554962</c:v>
                </c:pt>
                <c:pt idx="102">
                  <c:v>0.14534498425200582</c:v>
                </c:pt>
                <c:pt idx="103">
                  <c:v>7.039165124297142E-3</c:v>
                </c:pt>
                <c:pt idx="104">
                  <c:v>3.6170190759003164E-2</c:v>
                </c:pt>
                <c:pt idx="105">
                  <c:v>6.7131583951413637E-2</c:v>
                </c:pt>
                <c:pt idx="106">
                  <c:v>2.0177694410085677E-2</c:v>
                </c:pt>
                <c:pt idx="107">
                  <c:v>2.7283381996676327E-2</c:v>
                </c:pt>
                <c:pt idx="108">
                  <c:v>2.4060338921844959E-2</c:v>
                </c:pt>
                <c:pt idx="109">
                  <c:v>4.0020668320357798E-2</c:v>
                </c:pt>
                <c:pt idx="110">
                  <c:v>5.7022226229310038E-2</c:v>
                </c:pt>
                <c:pt idx="111">
                  <c:v>5.7458512857556342E-2</c:v>
                </c:pt>
                <c:pt idx="112">
                  <c:v>0.17757726795971393</c:v>
                </c:pt>
                <c:pt idx="113">
                  <c:v>0.14118909928947687</c:v>
                </c:pt>
                <c:pt idx="114">
                  <c:v>8.2238118629902601E-2</c:v>
                </c:pt>
                <c:pt idx="115">
                  <c:v>9.4563089311122898E-3</c:v>
                </c:pt>
                <c:pt idx="116">
                  <c:v>6.2394961714744568E-3</c:v>
                </c:pt>
                <c:pt idx="117">
                  <c:v>2.3608106747269632E-2</c:v>
                </c:pt>
                <c:pt idx="118">
                  <c:v>1.3308828324079513E-2</c:v>
                </c:pt>
                <c:pt idx="119">
                  <c:v>6.8939053243957465E-2</c:v>
                </c:pt>
                <c:pt idx="120">
                  <c:v>8.7766446545720106E-2</c:v>
                </c:pt>
                <c:pt idx="121">
                  <c:v>2.8113009501248599E-2</c:v>
                </c:pt>
                <c:pt idx="122">
                  <c:v>8.0812558345496652E-2</c:v>
                </c:pt>
                <c:pt idx="123">
                  <c:v>5.8240775577723981E-2</c:v>
                </c:pt>
                <c:pt idx="124">
                  <c:v>2.6626774389296771E-2</c:v>
                </c:pt>
                <c:pt idx="125">
                  <c:v>0.10222752541303634</c:v>
                </c:pt>
                <c:pt idx="126">
                  <c:v>6.2659601308405394E-2</c:v>
                </c:pt>
                <c:pt idx="127">
                  <c:v>5.8089575916528705E-2</c:v>
                </c:pt>
                <c:pt idx="128">
                  <c:v>1.7748754099011423E-2</c:v>
                </c:pt>
                <c:pt idx="129">
                  <c:v>2.3358156904578209E-3</c:v>
                </c:pt>
                <c:pt idx="130">
                  <c:v>1.8081591557711364E-2</c:v>
                </c:pt>
                <c:pt idx="131">
                  <c:v>7.3932083323597904E-4</c:v>
                </c:pt>
                <c:pt idx="132">
                  <c:v>2.0039837481454013E-2</c:v>
                </c:pt>
                <c:pt idx="133">
                  <c:v>4.698597319656983E-2</c:v>
                </c:pt>
                <c:pt idx="134">
                  <c:v>4.4971749442629515E-2</c:v>
                </c:pt>
                <c:pt idx="135">
                  <c:v>1.4115044893696905E-2</c:v>
                </c:pt>
                <c:pt idx="136">
                  <c:v>4.267360419034958E-2</c:v>
                </c:pt>
                <c:pt idx="137">
                  <c:v>0.11193659082055092</c:v>
                </c:pt>
                <c:pt idx="138">
                  <c:v>4.9382370011880991E-2</c:v>
                </c:pt>
                <c:pt idx="139">
                  <c:v>4.355136528611183E-2</c:v>
                </c:pt>
                <c:pt idx="140">
                  <c:v>3.6910149827599527E-2</c:v>
                </c:pt>
                <c:pt idx="141">
                  <c:v>5.4110307991504666E-2</c:v>
                </c:pt>
                <c:pt idx="142">
                  <c:v>3.5258322954177856E-2</c:v>
                </c:pt>
                <c:pt idx="143">
                  <c:v>2.9433765076100828E-2</c:v>
                </c:pt>
              </c:numCache>
            </c:numRef>
          </c:val>
          <c:smooth val="0"/>
          <c:extLst xmlns:c16r2="http://schemas.microsoft.com/office/drawing/2015/06/chart">
            <c:ext xmlns:c16="http://schemas.microsoft.com/office/drawing/2014/chart" uri="{C3380CC4-5D6E-409C-BE32-E72D297353CC}">
              <c16:uniqueId val="{00000001-E1F4-45DF-B2DB-73A5262284D2}"/>
            </c:ext>
          </c:extLst>
        </c:ser>
        <c:dLbls>
          <c:showLegendKey val="0"/>
          <c:showVal val="0"/>
          <c:showCatName val="0"/>
          <c:showSerName val="0"/>
          <c:showPercent val="0"/>
          <c:showBubbleSize val="0"/>
        </c:dLbls>
        <c:marker val="1"/>
        <c:smooth val="0"/>
        <c:axId val="375267584"/>
        <c:axId val="375267976"/>
      </c:lineChart>
      <c:dateAx>
        <c:axId val="379117440"/>
        <c:scaling>
          <c:orientation val="minMax"/>
        </c:scaling>
        <c:delete val="1"/>
        <c:axPos val="b"/>
        <c:numFmt formatCode="mmm\-yy" sourceLinked="0"/>
        <c:majorTickMark val="none"/>
        <c:minorTickMark val="none"/>
        <c:tickLblPos val="nextTo"/>
        <c:crossAx val="379117832"/>
        <c:crosses val="autoZero"/>
        <c:auto val="1"/>
        <c:lblOffset val="100"/>
        <c:baseTimeUnit val="months"/>
      </c:dateAx>
      <c:valAx>
        <c:axId val="379117832"/>
        <c:scaling>
          <c:orientation val="minMax"/>
          <c:max val="0.5"/>
        </c:scaling>
        <c:delete val="0"/>
        <c:axPos val="l"/>
        <c:majorGridlines>
          <c:spPr>
            <a:ln w="9525" cap="flat" cmpd="sng" algn="ctr">
              <a:solidFill>
                <a:schemeClr val="tx1">
                  <a:lumMod val="15000"/>
                  <a:lumOff val="85000"/>
                </a:schemeClr>
              </a:solidFill>
              <a:prstDash val="solid"/>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dirty="0">
                    <a:solidFill>
                      <a:schemeClr val="tx1"/>
                    </a:solidFill>
                  </a:rPr>
                  <a:t>Dobson</a:t>
                </a:r>
                <a:r>
                  <a:rPr lang="en-US" sz="1600" baseline="0" dirty="0">
                    <a:solidFill>
                      <a:schemeClr val="tx1"/>
                    </a:solidFill>
                  </a:rPr>
                  <a:t> Units (DU)</a:t>
                </a:r>
                <a:endParaRPr lang="en-US" sz="1600" dirty="0">
                  <a:solidFill>
                    <a:schemeClr val="tx1"/>
                  </a:solidFill>
                </a:endParaRP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379117440"/>
        <c:crosses val="autoZero"/>
        <c:crossBetween val="between"/>
      </c:valAx>
      <c:dateAx>
        <c:axId val="375267584"/>
        <c:scaling>
          <c:orientation val="minMax"/>
        </c:scaling>
        <c:delete val="1"/>
        <c:axPos val="b"/>
        <c:numFmt formatCode="mmm\-yy" sourceLinked="1"/>
        <c:majorTickMark val="out"/>
        <c:minorTickMark val="none"/>
        <c:tickLblPos val="nextTo"/>
        <c:crossAx val="375267976"/>
        <c:crosses val="autoZero"/>
        <c:auto val="1"/>
        <c:lblOffset val="100"/>
        <c:baseTimeUnit val="months"/>
      </c:dateAx>
      <c:valAx>
        <c:axId val="375267976"/>
        <c:scaling>
          <c:orientation val="minMax"/>
          <c:max val="0.5"/>
          <c:min val="-0.15000000000000002"/>
        </c:scaling>
        <c:delete val="0"/>
        <c:axPos val="r"/>
        <c:title>
          <c:tx>
            <c:rich>
              <a:bodyPr rot="5400000" spcFirstLastPara="1" vertOverflow="ellipsis" wrap="square" anchor="ctr" anchorCtr="1"/>
              <a:lstStyle/>
              <a:p>
                <a:pPr>
                  <a:defRPr sz="1600" b="0" i="0" u="none" strike="noStrike" kern="1200" baseline="0">
                    <a:solidFill>
                      <a:schemeClr val="tx1"/>
                    </a:solidFill>
                    <a:latin typeface="+mn-lt"/>
                    <a:ea typeface="+mn-ea"/>
                    <a:cs typeface="+mn-cs"/>
                  </a:defRPr>
                </a:pPr>
                <a:r>
                  <a:rPr lang="en-US" sz="1600" dirty="0">
                    <a:solidFill>
                      <a:schemeClr val="tx1"/>
                    </a:solidFill>
                  </a:rPr>
                  <a:t>Parts</a:t>
                </a:r>
                <a:r>
                  <a:rPr lang="en-US" sz="1600" baseline="0" dirty="0">
                    <a:solidFill>
                      <a:schemeClr val="tx1"/>
                    </a:solidFill>
                  </a:rPr>
                  <a:t> per billion</a:t>
                </a:r>
                <a:r>
                  <a:rPr lang="en-US" sz="1600" dirty="0">
                    <a:solidFill>
                      <a:schemeClr val="tx1"/>
                    </a:solidFill>
                  </a:rPr>
                  <a:t> (ppb)</a:t>
                </a:r>
              </a:p>
            </c:rich>
          </c:tx>
          <c:layout>
            <c:manualLayout>
              <c:xMode val="edge"/>
              <c:yMode val="edge"/>
              <c:x val="0.94933612858141148"/>
              <c:y val="0.32568912416353363"/>
            </c:manualLayout>
          </c:layout>
          <c:overlay val="0"/>
          <c:spPr>
            <a:noFill/>
            <a:ln>
              <a:noFill/>
            </a:ln>
            <a:effectLst/>
          </c:spPr>
          <c:txPr>
            <a:bodyPr rot="5400000" spcFirstLastPara="1" vertOverflow="ellipsis" wrap="square" anchor="ctr" anchorCtr="1"/>
            <a:lstStyle/>
            <a:p>
              <a:pPr>
                <a:defRPr sz="16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375267584"/>
        <c:crosses val="max"/>
        <c:crossBetween val="between"/>
      </c:valAx>
      <c:spPr>
        <a:noFill/>
        <a:ln w="25400">
          <a:noFill/>
        </a:ln>
        <a:effectLst/>
      </c:spPr>
    </c:plotArea>
    <c:legend>
      <c:legendPos val="b"/>
      <c:layout>
        <c:manualLayout>
          <c:xMode val="edge"/>
          <c:yMode val="edge"/>
          <c:x val="0.20519129291228536"/>
          <c:y val="0.94013575583457476"/>
          <c:w val="0.58961741417542934"/>
          <c:h val="5.360798790916901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prstDash val="solid"/>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Garamond" panose="02020404030301010803" pitchFamily="18" charset="0"/>
                <a:ea typeface="+mn-ea"/>
                <a:cs typeface="+mn-cs"/>
              </a:defRPr>
            </a:pPr>
            <a:r>
              <a:rPr lang="en-US" sz="2400" b="1" dirty="0">
                <a:solidFill>
                  <a:schemeClr val="tx1"/>
                </a:solidFill>
              </a:rPr>
              <a:t>Annual </a:t>
            </a:r>
            <a:r>
              <a:rPr lang="en-US" sz="2400" b="1" dirty="0" smtClean="0">
                <a:solidFill>
                  <a:schemeClr val="tx1"/>
                </a:solidFill>
              </a:rPr>
              <a:t>O</a:t>
            </a:r>
            <a:r>
              <a:rPr lang="en-US" sz="2400" b="1" baseline="-25000" dirty="0" smtClean="0">
                <a:solidFill>
                  <a:schemeClr val="tx1"/>
                </a:solidFill>
              </a:rPr>
              <a:t>3 </a:t>
            </a:r>
            <a:r>
              <a:rPr lang="en-US" sz="2400" b="1" i="0" u="none" strike="noStrike" baseline="0" dirty="0" smtClean="0">
                <a:solidFill>
                  <a:schemeClr val="tx1"/>
                </a:solidFill>
                <a:effectLst/>
              </a:rPr>
              <a:t>Averages</a:t>
            </a:r>
            <a:endParaRPr lang="en-US" sz="2400" b="1" dirty="0">
              <a:solidFill>
                <a:schemeClr val="tx1"/>
              </a:solidFill>
            </a:endParaRP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Garamond" panose="02020404030301010803" pitchFamily="18" charset="0"/>
              <a:ea typeface="+mn-ea"/>
              <a:cs typeface="+mn-cs"/>
            </a:defRPr>
          </a:pPr>
          <a:endParaRPr lang="en-US"/>
        </a:p>
      </c:txPr>
    </c:title>
    <c:autoTitleDeleted val="0"/>
    <c:plotArea>
      <c:layout/>
      <c:lineChart>
        <c:grouping val="standard"/>
        <c:varyColors val="0"/>
        <c:ser>
          <c:idx val="2"/>
          <c:order val="2"/>
          <c:tx>
            <c:v>OMI Observations</c:v>
          </c:tx>
          <c:spPr>
            <a:ln w="28575" cap="rnd">
              <a:solidFill>
                <a:schemeClr val="accent4">
                  <a:lumMod val="60000"/>
                  <a:lumOff val="40000"/>
                </a:schemeClr>
              </a:solidFill>
              <a:round/>
            </a:ln>
            <a:effectLst/>
          </c:spPr>
          <c:marker>
            <c:symbol val="none"/>
          </c:marker>
          <c:cat>
            <c:numRef>
              <c:f>Sheet2!$C$16:$EP$16</c:f>
              <c:numCache>
                <c:formatCode>mmm\-yy</c:formatCode>
                <c:ptCount val="144"/>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numCache>
            </c:numRef>
          </c:cat>
          <c:val>
            <c:numRef>
              <c:f>[2]Sheet1!$B$19:$EO$19</c:f>
              <c:numCache>
                <c:formatCode>General</c:formatCode>
                <c:ptCount val="144"/>
                <c:pt idx="0">
                  <c:v>269.58566284179699</c:v>
                </c:pt>
                <c:pt idx="1">
                  <c:v>261.76925659179699</c:v>
                </c:pt>
                <c:pt idx="2">
                  <c:v>270.00533752441402</c:v>
                </c:pt>
                <c:pt idx="3">
                  <c:v>264.64892578125</c:v>
                </c:pt>
                <c:pt idx="4">
                  <c:v>294.58233337402339</c:v>
                </c:pt>
                <c:pt idx="5">
                  <c:v>291.24391479492198</c:v>
                </c:pt>
                <c:pt idx="6">
                  <c:v>324.49333190917929</c:v>
                </c:pt>
                <c:pt idx="7">
                  <c:v>328.46644592285162</c:v>
                </c:pt>
                <c:pt idx="8">
                  <c:v>331.27655029296858</c:v>
                </c:pt>
                <c:pt idx="9">
                  <c:v>327.39033508300781</c:v>
                </c:pt>
                <c:pt idx="10">
                  <c:v>309.03930969238257</c:v>
                </c:pt>
                <c:pt idx="11">
                  <c:v>288.86299743652341</c:v>
                </c:pt>
                <c:pt idx="12">
                  <c:v>271.99400329589838</c:v>
                </c:pt>
                <c:pt idx="13">
                  <c:v>260.33499755859361</c:v>
                </c:pt>
                <c:pt idx="14">
                  <c:v>264.69413452148422</c:v>
                </c:pt>
                <c:pt idx="15">
                  <c:v>264.61366882324222</c:v>
                </c:pt>
                <c:pt idx="16">
                  <c:v>263.73548278808568</c:v>
                </c:pt>
                <c:pt idx="17">
                  <c:v>280.21379089355469</c:v>
                </c:pt>
                <c:pt idx="18">
                  <c:v>300.59199218750001</c:v>
                </c:pt>
                <c:pt idx="19">
                  <c:v>302.57966308593751</c:v>
                </c:pt>
                <c:pt idx="20">
                  <c:v>309.1713836669922</c:v>
                </c:pt>
                <c:pt idx="21">
                  <c:v>322.98800354003879</c:v>
                </c:pt>
                <c:pt idx="22">
                  <c:v>302.68827819824219</c:v>
                </c:pt>
                <c:pt idx="23">
                  <c:v>276.67300415039068</c:v>
                </c:pt>
                <c:pt idx="24">
                  <c:v>269.3613311767578</c:v>
                </c:pt>
                <c:pt idx="25">
                  <c:v>268.4170349121091</c:v>
                </c:pt>
                <c:pt idx="26">
                  <c:v>267.35799560546877</c:v>
                </c:pt>
                <c:pt idx="27">
                  <c:v>274.77099304199191</c:v>
                </c:pt>
                <c:pt idx="28">
                  <c:v>276.39100341796859</c:v>
                </c:pt>
                <c:pt idx="29">
                  <c:v>304.04758911132831</c:v>
                </c:pt>
                <c:pt idx="30">
                  <c:v>322.07866210937499</c:v>
                </c:pt>
                <c:pt idx="31">
                  <c:v>336.22137756347632</c:v>
                </c:pt>
                <c:pt idx="32">
                  <c:v>338.60896606445311</c:v>
                </c:pt>
                <c:pt idx="33">
                  <c:v>333.89800415039059</c:v>
                </c:pt>
                <c:pt idx="34">
                  <c:v>311.88551940917938</c:v>
                </c:pt>
                <c:pt idx="35">
                  <c:v>285.23896789550781</c:v>
                </c:pt>
                <c:pt idx="36">
                  <c:v>264.69233093261721</c:v>
                </c:pt>
                <c:pt idx="37">
                  <c:v>258.09356994628871</c:v>
                </c:pt>
                <c:pt idx="38">
                  <c:v>256.07233276367162</c:v>
                </c:pt>
                <c:pt idx="39">
                  <c:v>260.31965026855471</c:v>
                </c:pt>
                <c:pt idx="40">
                  <c:v>270.16033325195309</c:v>
                </c:pt>
                <c:pt idx="41">
                  <c:v>287.88138122558593</c:v>
                </c:pt>
                <c:pt idx="42">
                  <c:v>296.23799743652341</c:v>
                </c:pt>
                <c:pt idx="43">
                  <c:v>317.72699584960901</c:v>
                </c:pt>
                <c:pt idx="44">
                  <c:v>318.44307556152341</c:v>
                </c:pt>
                <c:pt idx="45">
                  <c:v>312.5816650390625</c:v>
                </c:pt>
                <c:pt idx="46">
                  <c:v>295.6693115234375</c:v>
                </c:pt>
                <c:pt idx="47">
                  <c:v>268.33285827636718</c:v>
                </c:pt>
                <c:pt idx="48">
                  <c:v>260.96014099121072</c:v>
                </c:pt>
                <c:pt idx="49">
                  <c:v>262.87847290039059</c:v>
                </c:pt>
                <c:pt idx="50">
                  <c:v>255.78800201416021</c:v>
                </c:pt>
                <c:pt idx="51">
                  <c:v>248.75885925292971</c:v>
                </c:pt>
                <c:pt idx="52">
                  <c:v>270.71257019042969</c:v>
                </c:pt>
                <c:pt idx="53">
                  <c:v>293.30494079589852</c:v>
                </c:pt>
                <c:pt idx="54">
                  <c:v>321.41856079101558</c:v>
                </c:pt>
                <c:pt idx="55">
                  <c:v>347.21410522460923</c:v>
                </c:pt>
                <c:pt idx="56">
                  <c:v>333.00227661132811</c:v>
                </c:pt>
                <c:pt idx="57">
                  <c:v>334.7172912597656</c:v>
                </c:pt>
                <c:pt idx="58">
                  <c:v>321.18887634277343</c:v>
                </c:pt>
                <c:pt idx="59">
                  <c:v>284.97966613769529</c:v>
                </c:pt>
                <c:pt idx="60">
                  <c:v>276.86956787109369</c:v>
                </c:pt>
                <c:pt idx="61">
                  <c:v>276.19099731445311</c:v>
                </c:pt>
                <c:pt idx="62">
                  <c:v>267.03107910156251</c:v>
                </c:pt>
                <c:pt idx="63">
                  <c:v>273.69649963378907</c:v>
                </c:pt>
                <c:pt idx="64">
                  <c:v>283.02336730957018</c:v>
                </c:pt>
                <c:pt idx="65">
                  <c:v>304.49388427734368</c:v>
                </c:pt>
                <c:pt idx="66">
                  <c:v>315.70932922363278</c:v>
                </c:pt>
                <c:pt idx="67">
                  <c:v>327.65841064453127</c:v>
                </c:pt>
                <c:pt idx="68">
                  <c:v>323.32211303710909</c:v>
                </c:pt>
                <c:pt idx="69">
                  <c:v>315.68985900878909</c:v>
                </c:pt>
                <c:pt idx="70">
                  <c:v>317.2790405273438</c:v>
                </c:pt>
                <c:pt idx="71">
                  <c:v>295.47804565429658</c:v>
                </c:pt>
                <c:pt idx="72">
                  <c:v>271.02817993164041</c:v>
                </c:pt>
                <c:pt idx="73">
                  <c:v>269.89076232910162</c:v>
                </c:pt>
                <c:pt idx="74">
                  <c:v>275.57231750488262</c:v>
                </c:pt>
                <c:pt idx="75">
                  <c:v>272.1304260253907</c:v>
                </c:pt>
                <c:pt idx="76">
                  <c:v>272.53790588378911</c:v>
                </c:pt>
                <c:pt idx="77">
                  <c:v>302.05292968750001</c:v>
                </c:pt>
                <c:pt idx="78">
                  <c:v>315.23300170898398</c:v>
                </c:pt>
                <c:pt idx="79">
                  <c:v>342.37157897949191</c:v>
                </c:pt>
                <c:pt idx="80">
                  <c:v>322.62105102539061</c:v>
                </c:pt>
                <c:pt idx="81">
                  <c:v>330.04158325195311</c:v>
                </c:pt>
                <c:pt idx="82">
                  <c:v>302.46105346679661</c:v>
                </c:pt>
                <c:pt idx="83">
                  <c:v>275.20909118652349</c:v>
                </c:pt>
                <c:pt idx="84">
                  <c:v>266.16708679199218</c:v>
                </c:pt>
                <c:pt idx="85">
                  <c:v>267.49636230468718</c:v>
                </c:pt>
                <c:pt idx="86">
                  <c:v>256.75583496093742</c:v>
                </c:pt>
                <c:pt idx="87">
                  <c:v>263.54458312988282</c:v>
                </c:pt>
                <c:pt idx="88">
                  <c:v>272.38249816894529</c:v>
                </c:pt>
                <c:pt idx="89">
                  <c:v>283.62208251953132</c:v>
                </c:pt>
                <c:pt idx="90">
                  <c:v>299.54708251953127</c:v>
                </c:pt>
                <c:pt idx="91">
                  <c:v>325.84374694824191</c:v>
                </c:pt>
                <c:pt idx="92">
                  <c:v>312.97521667480459</c:v>
                </c:pt>
                <c:pt idx="93">
                  <c:v>324.42916870117159</c:v>
                </c:pt>
                <c:pt idx="94">
                  <c:v>305.07791442871093</c:v>
                </c:pt>
                <c:pt idx="95">
                  <c:v>299.54791259765631</c:v>
                </c:pt>
                <c:pt idx="96">
                  <c:v>273.02083129882811</c:v>
                </c:pt>
                <c:pt idx="97">
                  <c:v>274.34954528808589</c:v>
                </c:pt>
                <c:pt idx="98">
                  <c:v>277.1183319091794</c:v>
                </c:pt>
                <c:pt idx="99">
                  <c:v>274.73956604003888</c:v>
                </c:pt>
                <c:pt idx="100">
                  <c:v>270.27499694824189</c:v>
                </c:pt>
                <c:pt idx="101">
                  <c:v>288.72739257812469</c:v>
                </c:pt>
                <c:pt idx="102">
                  <c:v>293.89840087890627</c:v>
                </c:pt>
                <c:pt idx="103">
                  <c:v>287.79458312988282</c:v>
                </c:pt>
                <c:pt idx="104">
                  <c:v>313.27125244140598</c:v>
                </c:pt>
                <c:pt idx="105">
                  <c:v>310.89917297363257</c:v>
                </c:pt>
                <c:pt idx="106">
                  <c:v>308.35956420898418</c:v>
                </c:pt>
                <c:pt idx="107">
                  <c:v>279.85791931152352</c:v>
                </c:pt>
                <c:pt idx="120">
                  <c:v>269.4983306884763</c:v>
                </c:pt>
                <c:pt idx="121">
                  <c:v>270.11952209472668</c:v>
                </c:pt>
                <c:pt idx="122">
                  <c:v>265.48199768066388</c:v>
                </c:pt>
                <c:pt idx="123">
                  <c:v>272.27045288085941</c:v>
                </c:pt>
                <c:pt idx="124">
                  <c:v>280.18391113281251</c:v>
                </c:pt>
                <c:pt idx="125">
                  <c:v>291.24391479492198</c:v>
                </c:pt>
                <c:pt idx="126">
                  <c:v>316.90958557128891</c:v>
                </c:pt>
                <c:pt idx="127">
                  <c:v>314.72167053222648</c:v>
                </c:pt>
                <c:pt idx="128">
                  <c:v>314.04083557128888</c:v>
                </c:pt>
                <c:pt idx="129">
                  <c:v>332.149169921875</c:v>
                </c:pt>
                <c:pt idx="130">
                  <c:v>297.03916625976569</c:v>
                </c:pt>
                <c:pt idx="131">
                  <c:v>290.18583068847659</c:v>
                </c:pt>
                <c:pt idx="132">
                  <c:v>277.42291259765619</c:v>
                </c:pt>
                <c:pt idx="133">
                  <c:v>268.07478637695311</c:v>
                </c:pt>
                <c:pt idx="134">
                  <c:v>265.40400085449221</c:v>
                </c:pt>
                <c:pt idx="135">
                  <c:v>277.66957092285162</c:v>
                </c:pt>
                <c:pt idx="136">
                  <c:v>281.13136291503889</c:v>
                </c:pt>
                <c:pt idx="137">
                  <c:v>286.38857116699211</c:v>
                </c:pt>
                <c:pt idx="138">
                  <c:v>318.6633331298828</c:v>
                </c:pt>
                <c:pt idx="139">
                  <c:v>314.78719787597652</c:v>
                </c:pt>
                <c:pt idx="140">
                  <c:v>302.98391113281252</c:v>
                </c:pt>
                <c:pt idx="141">
                  <c:v>322.78666381835939</c:v>
                </c:pt>
                <c:pt idx="142">
                  <c:v>286.93434753417961</c:v>
                </c:pt>
                <c:pt idx="143">
                  <c:v>284.7987487792966</c:v>
                </c:pt>
              </c:numCache>
            </c:numRef>
          </c:val>
          <c:smooth val="0"/>
          <c:extLst xmlns:c16r2="http://schemas.microsoft.com/office/drawing/2015/06/chart">
            <c:ext xmlns:c16="http://schemas.microsoft.com/office/drawing/2014/chart" uri="{C3380CC4-5D6E-409C-BE32-E72D297353CC}">
              <c16:uniqueId val="{00000000-9409-4CA0-BAD9-83383D6C0E82}"/>
            </c:ext>
          </c:extLst>
        </c:ser>
        <c:dLbls>
          <c:showLegendKey val="0"/>
          <c:showVal val="0"/>
          <c:showCatName val="0"/>
          <c:showSerName val="0"/>
          <c:showPercent val="0"/>
          <c:showBubbleSize val="0"/>
        </c:dLbls>
        <c:marker val="1"/>
        <c:smooth val="0"/>
        <c:axId val="375268760"/>
        <c:axId val="375269152"/>
        <c:extLst xmlns:c16r2="http://schemas.microsoft.com/office/drawing/2015/06/chart">
          <c:ext xmlns:c15="http://schemas.microsoft.com/office/drawing/2012/chart" uri="{02D57815-91ED-43cb-92C2-25804820EDAC}">
            <c15:filteredLineSeries>
              <c15:ser>
                <c:idx val="1"/>
                <c:order val="1"/>
                <c:tx>
                  <c:strRef>
                    <c:extLst xmlns:c16r2="http://schemas.microsoft.com/office/drawing/2015/06/chart">
                      <c:ext uri="{02D57815-91ED-43cb-92C2-25804820EDAC}">
                        <c15:formulaRef>
                          <c15:sqref>[2]Sheet1!$A$18</c15:sqref>
                        </c15:formulaRef>
                      </c:ext>
                    </c:extLst>
                    <c:strCache>
                      <c:ptCount val="1"/>
                    </c:strCache>
                  </c:strRef>
                </c:tx>
                <c:spPr>
                  <a:ln w="28575" cap="rnd">
                    <a:solidFill>
                      <a:schemeClr val="accent4"/>
                    </a:solidFill>
                    <a:round/>
                  </a:ln>
                  <a:effectLst/>
                </c:spPr>
                <c:marker>
                  <c:symbol val="none"/>
                </c:marker>
                <c:cat>
                  <c:numRef>
                    <c:extLst xmlns:c16r2="http://schemas.microsoft.com/office/drawing/2015/06/chart">
                      <c:ext uri="{02D57815-91ED-43cb-92C2-25804820EDAC}">
                        <c15:formulaRef>
                          <c15:sqref>Sheet2!$C$16:$EP$16</c15:sqref>
                        </c15:formulaRef>
                      </c:ext>
                    </c:extLst>
                    <c:numCache>
                      <c:formatCode>mmm\-yy</c:formatCode>
                      <c:ptCount val="144"/>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numCache>
                  </c:numRef>
                </c:cat>
                <c:val>
                  <c:numRef>
                    <c:extLst xmlns:c16r2="http://schemas.microsoft.com/office/drawing/2015/06/chart">
                      <c:ext uri="{02D57815-91ED-43cb-92C2-25804820EDAC}">
                        <c15:formulaRef>
                          <c15:sqref>[2]Sheet1!$B$18:$EO$18</c15:sqref>
                        </c15:formulaRef>
                      </c:ext>
                    </c:extLst>
                    <c:numCache>
                      <c:formatCode>General</c:formatCode>
                      <c:ptCount val="144"/>
                    </c:numCache>
                  </c:numRef>
                </c:val>
                <c:smooth val="0"/>
                <c:extLst xmlns:c16r2="http://schemas.microsoft.com/office/drawing/2015/06/chart">
                  <c:ext xmlns:c16="http://schemas.microsoft.com/office/drawing/2014/chart" uri="{C3380CC4-5D6E-409C-BE32-E72D297353CC}">
                    <c16:uniqueId val="{00000002-9409-4CA0-BAD9-83383D6C0E82}"/>
                  </c:ext>
                </c:extLst>
              </c15:ser>
            </c15:filteredLineSeries>
          </c:ext>
        </c:extLst>
      </c:lineChart>
      <c:lineChart>
        <c:grouping val="standard"/>
        <c:varyColors val="0"/>
        <c:ser>
          <c:idx val="0"/>
          <c:order val="0"/>
          <c:tx>
            <c:v>Ground-level Observations</c:v>
          </c:tx>
          <c:spPr>
            <a:ln w="28575" cap="rnd">
              <a:solidFill>
                <a:schemeClr val="accent2"/>
              </a:solidFill>
              <a:round/>
            </a:ln>
            <a:effectLst/>
          </c:spPr>
          <c:marker>
            <c:symbol val="none"/>
          </c:marker>
          <c:cat>
            <c:numRef>
              <c:f>Sheet2!$C$16:$EP$16</c:f>
              <c:numCache>
                <c:formatCode>mmm\-yy</c:formatCode>
                <c:ptCount val="144"/>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numCache>
            </c:numRef>
          </c:cat>
          <c:val>
            <c:numRef>
              <c:f>[2]Sheet1!$B$17:$EO$17</c:f>
              <c:numCache>
                <c:formatCode>General</c:formatCode>
                <c:ptCount val="144"/>
                <c:pt idx="0">
                  <c:v>33.642857142857153</c:v>
                </c:pt>
                <c:pt idx="1">
                  <c:v>40.321428571428541</c:v>
                </c:pt>
                <c:pt idx="2">
                  <c:v>45.677419354838712</c:v>
                </c:pt>
                <c:pt idx="3">
                  <c:v>56.7</c:v>
                </c:pt>
                <c:pt idx="4">
                  <c:v>55.29032258064516</c:v>
                </c:pt>
                <c:pt idx="5">
                  <c:v>49.517241379310292</c:v>
                </c:pt>
                <c:pt idx="6">
                  <c:v>49.34482758620684</c:v>
                </c:pt>
                <c:pt idx="7">
                  <c:v>47.642857142857153</c:v>
                </c:pt>
                <c:pt idx="8">
                  <c:v>48.571428571428541</c:v>
                </c:pt>
                <c:pt idx="9">
                  <c:v>33.903225806451623</c:v>
                </c:pt>
                <c:pt idx="10">
                  <c:v>39.482758620689658</c:v>
                </c:pt>
                <c:pt idx="11">
                  <c:v>32.1</c:v>
                </c:pt>
                <c:pt idx="12">
                  <c:v>33.055555555555557</c:v>
                </c:pt>
                <c:pt idx="13">
                  <c:v>40.071428571428541</c:v>
                </c:pt>
                <c:pt idx="14">
                  <c:v>48.1</c:v>
                </c:pt>
                <c:pt idx="15">
                  <c:v>55.9</c:v>
                </c:pt>
                <c:pt idx="16">
                  <c:v>55.032258064516128</c:v>
                </c:pt>
                <c:pt idx="17">
                  <c:v>51.96551724137931</c:v>
                </c:pt>
                <c:pt idx="18">
                  <c:v>49.258064516129032</c:v>
                </c:pt>
                <c:pt idx="19">
                  <c:v>54.666666666666629</c:v>
                </c:pt>
                <c:pt idx="20">
                  <c:v>41.208333333333343</c:v>
                </c:pt>
                <c:pt idx="21">
                  <c:v>39.258064516129032</c:v>
                </c:pt>
                <c:pt idx="22">
                  <c:v>36.833333333333343</c:v>
                </c:pt>
                <c:pt idx="23">
                  <c:v>35.25</c:v>
                </c:pt>
                <c:pt idx="24">
                  <c:v>32.677419354838712</c:v>
                </c:pt>
                <c:pt idx="25">
                  <c:v>38.428571428571431</c:v>
                </c:pt>
                <c:pt idx="26">
                  <c:v>48.3</c:v>
                </c:pt>
                <c:pt idx="27">
                  <c:v>50.896551724137929</c:v>
                </c:pt>
                <c:pt idx="28">
                  <c:v>56.903225806451623</c:v>
                </c:pt>
                <c:pt idx="29">
                  <c:v>51.03846153846154</c:v>
                </c:pt>
                <c:pt idx="30">
                  <c:v>50.645161290322577</c:v>
                </c:pt>
                <c:pt idx="31">
                  <c:v>53.516129032258057</c:v>
                </c:pt>
                <c:pt idx="32">
                  <c:v>48.93333333333333</c:v>
                </c:pt>
                <c:pt idx="33">
                  <c:v>42.633333333333333</c:v>
                </c:pt>
                <c:pt idx="34">
                  <c:v>34.700000000000003</c:v>
                </c:pt>
                <c:pt idx="35">
                  <c:v>31.142857142857149</c:v>
                </c:pt>
                <c:pt idx="36">
                  <c:v>36.483870967741908</c:v>
                </c:pt>
                <c:pt idx="37">
                  <c:v>37.137931034482762</c:v>
                </c:pt>
                <c:pt idx="38">
                  <c:v>47.322580645161302</c:v>
                </c:pt>
                <c:pt idx="39">
                  <c:v>51.517241379310292</c:v>
                </c:pt>
                <c:pt idx="40">
                  <c:v>52.41935483870968</c:v>
                </c:pt>
                <c:pt idx="41">
                  <c:v>52.392857142857153</c:v>
                </c:pt>
                <c:pt idx="42">
                  <c:v>49.827586206896527</c:v>
                </c:pt>
                <c:pt idx="43">
                  <c:v>45.806451612903217</c:v>
                </c:pt>
                <c:pt idx="44">
                  <c:v>40.26666666666663</c:v>
                </c:pt>
                <c:pt idx="45">
                  <c:v>39.258064516129032</c:v>
                </c:pt>
                <c:pt idx="46">
                  <c:v>34.700000000000003</c:v>
                </c:pt>
                <c:pt idx="47">
                  <c:v>29.06666666666667</c:v>
                </c:pt>
                <c:pt idx="48">
                  <c:v>32.677419354838712</c:v>
                </c:pt>
                <c:pt idx="49">
                  <c:v>41.75</c:v>
                </c:pt>
                <c:pt idx="50">
                  <c:v>43.9</c:v>
                </c:pt>
                <c:pt idx="51">
                  <c:v>51.448275862068968</c:v>
                </c:pt>
                <c:pt idx="52">
                  <c:v>42.70967741935484</c:v>
                </c:pt>
                <c:pt idx="53">
                  <c:v>44</c:v>
                </c:pt>
                <c:pt idx="54">
                  <c:v>42.774193548387103</c:v>
                </c:pt>
                <c:pt idx="55">
                  <c:v>42.354838709677381</c:v>
                </c:pt>
                <c:pt idx="56">
                  <c:v>39.299999999999997</c:v>
                </c:pt>
                <c:pt idx="57">
                  <c:v>34.166666666666629</c:v>
                </c:pt>
                <c:pt idx="58">
                  <c:v>36.066666666666627</c:v>
                </c:pt>
                <c:pt idx="59">
                  <c:v>33.700000000000003</c:v>
                </c:pt>
                <c:pt idx="60">
                  <c:v>34.354838709677381</c:v>
                </c:pt>
                <c:pt idx="61">
                  <c:v>41</c:v>
                </c:pt>
                <c:pt idx="63">
                  <c:v>55.294117647058862</c:v>
                </c:pt>
                <c:pt idx="64">
                  <c:v>49.111111111111107</c:v>
                </c:pt>
                <c:pt idx="65">
                  <c:v>50.310344827586192</c:v>
                </c:pt>
                <c:pt idx="66">
                  <c:v>52</c:v>
                </c:pt>
                <c:pt idx="67">
                  <c:v>48.9</c:v>
                </c:pt>
                <c:pt idx="68">
                  <c:v>50.5</c:v>
                </c:pt>
                <c:pt idx="69">
                  <c:v>44.806451612903217</c:v>
                </c:pt>
                <c:pt idx="70">
                  <c:v>38.827586206896527</c:v>
                </c:pt>
                <c:pt idx="71">
                  <c:v>36.733333333333341</c:v>
                </c:pt>
                <c:pt idx="72">
                  <c:v>38.799999999999997</c:v>
                </c:pt>
                <c:pt idx="73">
                  <c:v>44.642857142857153</c:v>
                </c:pt>
                <c:pt idx="74">
                  <c:v>45.096774193548377</c:v>
                </c:pt>
                <c:pt idx="75">
                  <c:v>50.36666666666661</c:v>
                </c:pt>
                <c:pt idx="76">
                  <c:v>51.903225806451623</c:v>
                </c:pt>
                <c:pt idx="77">
                  <c:v>55.7</c:v>
                </c:pt>
                <c:pt idx="78">
                  <c:v>57.516129032258057</c:v>
                </c:pt>
                <c:pt idx="79">
                  <c:v>51.838709677419352</c:v>
                </c:pt>
                <c:pt idx="80">
                  <c:v>42.43333333333333</c:v>
                </c:pt>
                <c:pt idx="81">
                  <c:v>42.322580645161302</c:v>
                </c:pt>
                <c:pt idx="82">
                  <c:v>42.033333333333331</c:v>
                </c:pt>
                <c:pt idx="83">
                  <c:v>37.068965517241367</c:v>
                </c:pt>
                <c:pt idx="84">
                  <c:v>34.451612903225808</c:v>
                </c:pt>
                <c:pt idx="85">
                  <c:v>40.275862068965523</c:v>
                </c:pt>
                <c:pt idx="86">
                  <c:v>47.677419354838712</c:v>
                </c:pt>
                <c:pt idx="87">
                  <c:v>50.833333333333343</c:v>
                </c:pt>
                <c:pt idx="88">
                  <c:v>49.29032258064516</c:v>
                </c:pt>
                <c:pt idx="89">
                  <c:v>50.392857142857153</c:v>
                </c:pt>
                <c:pt idx="90">
                  <c:v>51.464285714285722</c:v>
                </c:pt>
                <c:pt idx="91">
                  <c:v>51.064516129032263</c:v>
                </c:pt>
                <c:pt idx="92">
                  <c:v>42.931034482758577</c:v>
                </c:pt>
                <c:pt idx="93">
                  <c:v>38.931034482758577</c:v>
                </c:pt>
                <c:pt idx="94">
                  <c:v>39.148148148148152</c:v>
                </c:pt>
                <c:pt idx="95">
                  <c:v>35.1</c:v>
                </c:pt>
                <c:pt idx="96">
                  <c:v>37.806451612903217</c:v>
                </c:pt>
                <c:pt idx="97">
                  <c:v>40.851851851851833</c:v>
                </c:pt>
                <c:pt idx="98">
                  <c:v>45.958333333333343</c:v>
                </c:pt>
                <c:pt idx="99">
                  <c:v>51.833333333333343</c:v>
                </c:pt>
                <c:pt idx="100">
                  <c:v>48.258064516129032</c:v>
                </c:pt>
                <c:pt idx="101">
                  <c:v>41.466666666666612</c:v>
                </c:pt>
                <c:pt idx="102">
                  <c:v>35.645161290322577</c:v>
                </c:pt>
                <c:pt idx="103">
                  <c:v>39.148148148148152</c:v>
                </c:pt>
                <c:pt idx="104">
                  <c:v>42.384615384615373</c:v>
                </c:pt>
                <c:pt idx="105">
                  <c:v>39.548387096774199</c:v>
                </c:pt>
                <c:pt idx="106">
                  <c:v>37.517241379310292</c:v>
                </c:pt>
                <c:pt idx="107">
                  <c:v>36.799999999999997</c:v>
                </c:pt>
                <c:pt idx="108">
                  <c:v>38.774193548387103</c:v>
                </c:pt>
                <c:pt idx="109">
                  <c:v>41.074074074074083</c:v>
                </c:pt>
                <c:pt idx="110">
                  <c:v>45.225806451612883</c:v>
                </c:pt>
                <c:pt idx="111">
                  <c:v>50.43333333333333</c:v>
                </c:pt>
                <c:pt idx="112">
                  <c:v>48.354838709677381</c:v>
                </c:pt>
                <c:pt idx="113">
                  <c:v>42.333333333333343</c:v>
                </c:pt>
                <c:pt idx="114">
                  <c:v>40.483870967741908</c:v>
                </c:pt>
                <c:pt idx="115">
                  <c:v>39.70967741935484</c:v>
                </c:pt>
                <c:pt idx="116">
                  <c:v>38.275862068965523</c:v>
                </c:pt>
                <c:pt idx="117">
                  <c:v>38.935483870967751</c:v>
                </c:pt>
                <c:pt idx="118">
                  <c:v>38.8888888888889</c:v>
                </c:pt>
                <c:pt idx="119">
                  <c:v>33.321428571428541</c:v>
                </c:pt>
                <c:pt idx="120">
                  <c:v>37.7931034482759</c:v>
                </c:pt>
                <c:pt idx="121">
                  <c:v>41.821428571428541</c:v>
                </c:pt>
                <c:pt idx="122">
                  <c:v>47.580645161290278</c:v>
                </c:pt>
                <c:pt idx="123">
                  <c:v>50.785714285714278</c:v>
                </c:pt>
                <c:pt idx="124">
                  <c:v>47.903225806451623</c:v>
                </c:pt>
                <c:pt idx="125">
                  <c:v>40.133333333333333</c:v>
                </c:pt>
                <c:pt idx="126">
                  <c:v>41.258064516129032</c:v>
                </c:pt>
                <c:pt idx="127">
                  <c:v>43.161290322580648</c:v>
                </c:pt>
                <c:pt idx="128">
                  <c:v>41.206896551724107</c:v>
                </c:pt>
                <c:pt idx="129">
                  <c:v>35.645161290322577</c:v>
                </c:pt>
                <c:pt idx="130">
                  <c:v>38.033333333333331</c:v>
                </c:pt>
                <c:pt idx="131">
                  <c:v>33.206896551724107</c:v>
                </c:pt>
                <c:pt idx="132">
                  <c:v>38.12903225806452</c:v>
                </c:pt>
                <c:pt idx="133">
                  <c:v>37.5</c:v>
                </c:pt>
                <c:pt idx="134">
                  <c:v>43.571428571428541</c:v>
                </c:pt>
                <c:pt idx="135">
                  <c:v>48.482758620689658</c:v>
                </c:pt>
                <c:pt idx="136">
                  <c:v>46.387096774193523</c:v>
                </c:pt>
                <c:pt idx="137">
                  <c:v>47</c:v>
                </c:pt>
                <c:pt idx="138">
                  <c:v>41.096774193548377</c:v>
                </c:pt>
                <c:pt idx="139">
                  <c:v>36.966666666666612</c:v>
                </c:pt>
                <c:pt idx="140">
                  <c:v>41.066666666666627</c:v>
                </c:pt>
                <c:pt idx="141">
                  <c:v>39.483870967741908</c:v>
                </c:pt>
                <c:pt idx="142">
                  <c:v>40.066666666666627</c:v>
                </c:pt>
                <c:pt idx="143">
                  <c:v>33.966666666666612</c:v>
                </c:pt>
              </c:numCache>
            </c:numRef>
          </c:val>
          <c:smooth val="0"/>
          <c:extLst xmlns:c16r2="http://schemas.microsoft.com/office/drawing/2015/06/chart">
            <c:ext xmlns:c16="http://schemas.microsoft.com/office/drawing/2014/chart" uri="{C3380CC4-5D6E-409C-BE32-E72D297353CC}">
              <c16:uniqueId val="{00000001-9409-4CA0-BAD9-83383D6C0E82}"/>
            </c:ext>
          </c:extLst>
        </c:ser>
        <c:dLbls>
          <c:showLegendKey val="0"/>
          <c:showVal val="0"/>
          <c:showCatName val="0"/>
          <c:showSerName val="0"/>
          <c:showPercent val="0"/>
          <c:showBubbleSize val="0"/>
        </c:dLbls>
        <c:marker val="1"/>
        <c:smooth val="0"/>
        <c:axId val="103187960"/>
        <c:axId val="103187568"/>
      </c:lineChart>
      <c:dateAx>
        <c:axId val="375268760"/>
        <c:scaling>
          <c:orientation val="minMax"/>
        </c:scaling>
        <c:delete val="1"/>
        <c:axPos val="b"/>
        <c:numFmt formatCode="mmm\-yy" sourceLinked="1"/>
        <c:majorTickMark val="out"/>
        <c:minorTickMark val="none"/>
        <c:tickLblPos val="nextTo"/>
        <c:crossAx val="375269152"/>
        <c:crosses val="autoZero"/>
        <c:auto val="0"/>
        <c:lblOffset val="100"/>
        <c:baseTimeUnit val="months"/>
      </c:dateAx>
      <c:valAx>
        <c:axId val="375269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Garamond" panose="02020404030301010803" pitchFamily="18" charset="0"/>
                    <a:ea typeface="+mn-ea"/>
                    <a:cs typeface="+mn-cs"/>
                  </a:defRPr>
                </a:pPr>
                <a:r>
                  <a:rPr lang="en-US" dirty="0" smtClean="0">
                    <a:solidFill>
                      <a:schemeClr val="tx1"/>
                    </a:solidFill>
                  </a:rPr>
                  <a:t>Dobson Units (DU)</a:t>
                </a:r>
                <a:endParaRPr lang="en-US" dirty="0">
                  <a:solidFill>
                    <a:schemeClr val="tx1"/>
                  </a:solidFill>
                </a:endParaRPr>
              </a:p>
            </c:rich>
          </c:tx>
          <c:layout>
            <c:manualLayout>
              <c:xMode val="edge"/>
              <c:yMode val="edge"/>
              <c:x val="1.9586894586894586E-2"/>
              <c:y val="0.295419992720548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Garamond" panose="02020404030301010803" pitchFamily="18"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Garamond" panose="02020404030301010803" pitchFamily="18" charset="0"/>
                <a:ea typeface="+mn-ea"/>
                <a:cs typeface="+mn-cs"/>
              </a:defRPr>
            </a:pPr>
            <a:endParaRPr lang="en-US"/>
          </a:p>
        </c:txPr>
        <c:crossAx val="375268760"/>
        <c:crosses val="autoZero"/>
        <c:crossBetween val="between"/>
      </c:valAx>
      <c:valAx>
        <c:axId val="103187568"/>
        <c:scaling>
          <c:orientation val="minMax"/>
        </c:scaling>
        <c:delete val="0"/>
        <c:axPos val="r"/>
        <c:title>
          <c:tx>
            <c:rich>
              <a:bodyPr rot="5400000" spcFirstLastPara="1" vertOverflow="ellipsis" wrap="square" anchor="ctr" anchorCtr="1"/>
              <a:lstStyle/>
              <a:p>
                <a:pPr>
                  <a:defRPr sz="1600" b="0" i="0" u="none" strike="noStrike" kern="1200" baseline="0">
                    <a:solidFill>
                      <a:schemeClr val="tx1"/>
                    </a:solidFill>
                    <a:latin typeface="Garamond" panose="02020404030301010803" pitchFamily="18" charset="0"/>
                    <a:ea typeface="+mn-ea"/>
                    <a:cs typeface="+mn-cs"/>
                  </a:defRPr>
                </a:pPr>
                <a:r>
                  <a:rPr lang="en-US" dirty="0" smtClean="0">
                    <a:solidFill>
                      <a:schemeClr val="tx1"/>
                    </a:solidFill>
                  </a:rPr>
                  <a:t>Parts per billion (ppb)</a:t>
                </a:r>
                <a:endParaRPr lang="en-US" dirty="0">
                  <a:solidFill>
                    <a:schemeClr val="tx1"/>
                  </a:solidFill>
                </a:endParaRPr>
              </a:p>
            </c:rich>
          </c:tx>
          <c:layout>
            <c:manualLayout>
              <c:xMode val="edge"/>
              <c:yMode val="edge"/>
              <c:x val="0.95192310866802043"/>
              <c:y val="0.2937599709259221"/>
            </c:manualLayout>
          </c:layout>
          <c:overlay val="0"/>
          <c:spPr>
            <a:noFill/>
            <a:ln>
              <a:noFill/>
            </a:ln>
            <a:effectLst/>
          </c:spPr>
          <c:txPr>
            <a:bodyPr rot="5400000" spcFirstLastPara="1" vertOverflow="ellipsis" wrap="square" anchor="ctr" anchorCtr="1"/>
            <a:lstStyle/>
            <a:p>
              <a:pPr>
                <a:defRPr sz="1600" b="0" i="0" u="none" strike="noStrike" kern="1200" baseline="0">
                  <a:solidFill>
                    <a:schemeClr val="tx1"/>
                  </a:solidFill>
                  <a:latin typeface="Garamond" panose="02020404030301010803" pitchFamily="18" charset="0"/>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Garamond" panose="02020404030301010803" pitchFamily="18" charset="0"/>
                <a:ea typeface="+mn-ea"/>
                <a:cs typeface="+mn-cs"/>
              </a:defRPr>
            </a:pPr>
            <a:endParaRPr lang="en-US"/>
          </a:p>
        </c:txPr>
        <c:crossAx val="103187960"/>
        <c:crosses val="max"/>
        <c:crossBetween val="between"/>
      </c:valAx>
      <c:dateAx>
        <c:axId val="103187960"/>
        <c:scaling>
          <c:orientation val="minMax"/>
        </c:scaling>
        <c:delete val="1"/>
        <c:axPos val="b"/>
        <c:numFmt formatCode="mmm\-yy" sourceLinked="1"/>
        <c:majorTickMark val="out"/>
        <c:minorTickMark val="none"/>
        <c:tickLblPos val="nextTo"/>
        <c:crossAx val="103187568"/>
        <c:crosses val="autoZero"/>
        <c:auto val="0"/>
        <c:lblOffset val="100"/>
        <c:baseTimeUnit val="months"/>
      </c:dateAx>
      <c:spPr>
        <a:noFill/>
        <a:ln>
          <a:noFill/>
        </a:ln>
        <a:effectLst/>
      </c:spPr>
    </c:plotArea>
    <c:legend>
      <c:legendPos val="b"/>
      <c:layout>
        <c:manualLayout>
          <c:xMode val="edge"/>
          <c:yMode val="edge"/>
          <c:x val="0.14728921463433423"/>
          <c:y val="0.92279392905077662"/>
          <c:w val="0.70542157073133149"/>
          <c:h val="7.720607094922321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Garamond" panose="02020404030301010803" pitchFamily="18" charset="0"/>
              <a:ea typeface="+mn-ea"/>
              <a:cs typeface="+mn-cs"/>
            </a:defRPr>
          </a:pPr>
          <a:endParaRPr lang="en-US"/>
        </a:p>
      </c:txPr>
    </c:legend>
    <c:plotVisOnly val="1"/>
    <c:dispBlanksAs val="gap"/>
    <c:showDLblsOverMax val="0"/>
  </c:chart>
  <c:spPr>
    <a:noFill/>
    <a:ln>
      <a:noFill/>
    </a:ln>
    <a:effectLst/>
  </c:spPr>
  <c:txPr>
    <a:bodyPr/>
    <a:lstStyle/>
    <a:p>
      <a:pPr>
        <a:defRPr sz="1600">
          <a:latin typeface="Garamond" panose="02020404030301010803"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2">
  <a:schemeClr val="accent2"/>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2C8A9D-1BF5-46CB-8362-62637D4B4734}"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02744FCF-83BA-4B76-8CDA-7B9AFC9667B7}">
      <dgm:prSet phldrT="[Text]" custT="1"/>
      <dgm:spPr>
        <a:solidFill>
          <a:srgbClr val="D0BD8C"/>
        </a:solidFill>
        <a:ln>
          <a:solidFill>
            <a:schemeClr val="tx1">
              <a:lumMod val="50000"/>
              <a:lumOff val="50000"/>
            </a:schemeClr>
          </a:solidFill>
        </a:ln>
      </dgm:spPr>
      <dgm:t>
        <a:bodyPr anchor="ctr"/>
        <a:lstStyle/>
        <a:p>
          <a:pPr algn="ctr"/>
          <a:r>
            <a:rPr lang="en-US" sz="4000" b="1" dirty="0" smtClean="0">
              <a:solidFill>
                <a:schemeClr val="bg1"/>
              </a:solidFill>
            </a:rPr>
            <a:t>Data Acquisition</a:t>
          </a:r>
          <a:endParaRPr lang="en-US" sz="4000" b="1" dirty="0">
            <a:solidFill>
              <a:schemeClr val="bg1"/>
            </a:solidFill>
          </a:endParaRPr>
        </a:p>
      </dgm:t>
    </dgm:pt>
    <dgm:pt modelId="{57BD82C3-BB75-4177-AE03-E0403B7615B8}" type="parTrans" cxnId="{6959AA9E-58D5-43B0-A159-07795B43C9FE}">
      <dgm:prSet/>
      <dgm:spPr/>
      <dgm:t>
        <a:bodyPr/>
        <a:lstStyle/>
        <a:p>
          <a:endParaRPr lang="en-US"/>
        </a:p>
      </dgm:t>
    </dgm:pt>
    <dgm:pt modelId="{C7F8325D-FCB3-488B-B2FB-8388B17EA808}" type="sibTrans" cxnId="{6959AA9E-58D5-43B0-A159-07795B43C9FE}">
      <dgm:prSet/>
      <dgm:spPr/>
      <dgm:t>
        <a:bodyPr/>
        <a:lstStyle/>
        <a:p>
          <a:endParaRPr lang="en-US"/>
        </a:p>
      </dgm:t>
    </dgm:pt>
    <dgm:pt modelId="{1091277D-BAFC-4420-8119-990F63FC1E9B}">
      <dgm:prSet phldrT="[Text]" custT="1"/>
      <dgm:spPr>
        <a:gradFill flip="none" rotWithShape="0">
          <a:gsLst>
            <a:gs pos="0">
              <a:srgbClr val="D0BD8C">
                <a:tint val="66000"/>
                <a:satMod val="160000"/>
              </a:srgbClr>
            </a:gs>
            <a:gs pos="50000">
              <a:srgbClr val="D0BD8C">
                <a:tint val="44500"/>
                <a:satMod val="160000"/>
              </a:srgbClr>
            </a:gs>
            <a:gs pos="100000">
              <a:srgbClr val="D0BD8C">
                <a:tint val="23500"/>
                <a:satMod val="160000"/>
              </a:srgbClr>
            </a:gs>
          </a:gsLst>
          <a:lin ang="2700000" scaled="1"/>
          <a:tileRect/>
        </a:gradFill>
        <a:ln>
          <a:solidFill>
            <a:schemeClr val="tx1">
              <a:lumMod val="50000"/>
              <a:lumOff val="50000"/>
            </a:schemeClr>
          </a:solidFill>
        </a:ln>
      </dgm:spPr>
      <dgm:t>
        <a:bodyPr anchor="ctr"/>
        <a:lstStyle/>
        <a:p>
          <a:pPr algn="ctr"/>
          <a:r>
            <a:rPr lang="en-US" sz="2600" dirty="0" smtClean="0"/>
            <a:t>Aura OMI – Ozone, NO</a:t>
          </a:r>
          <a:r>
            <a:rPr lang="en-US" sz="2600" baseline="-25000" dirty="0" smtClean="0"/>
            <a:t>2</a:t>
          </a:r>
          <a:r>
            <a:rPr lang="en-US" sz="2600" dirty="0" smtClean="0"/>
            <a:t>, SO</a:t>
          </a:r>
          <a:r>
            <a:rPr lang="en-US" sz="2600" baseline="-25000" dirty="0" smtClean="0"/>
            <a:t>2</a:t>
          </a:r>
          <a:endParaRPr lang="en-US" sz="2600" baseline="-25000" dirty="0"/>
        </a:p>
      </dgm:t>
    </dgm:pt>
    <dgm:pt modelId="{47C0C10D-F10C-4630-B1E7-A4DA9435E2C3}" type="parTrans" cxnId="{1FD3BB4F-3454-40E1-8060-09E18D46933B}">
      <dgm:prSet/>
      <dgm:spPr/>
      <dgm:t>
        <a:bodyPr/>
        <a:lstStyle/>
        <a:p>
          <a:endParaRPr lang="en-US"/>
        </a:p>
      </dgm:t>
    </dgm:pt>
    <dgm:pt modelId="{D754F0EB-4E6B-4912-9932-4692040B4DAA}" type="sibTrans" cxnId="{1FD3BB4F-3454-40E1-8060-09E18D46933B}">
      <dgm:prSet/>
      <dgm:spPr/>
      <dgm:t>
        <a:bodyPr/>
        <a:lstStyle/>
        <a:p>
          <a:endParaRPr lang="en-US"/>
        </a:p>
      </dgm:t>
    </dgm:pt>
    <dgm:pt modelId="{28E69F51-29FA-44BA-8FD6-F6DD7FC43DA3}">
      <dgm:prSet phldrT="[Text]" custT="1"/>
      <dgm:spPr>
        <a:gradFill flip="none" rotWithShape="0">
          <a:gsLst>
            <a:gs pos="0">
              <a:srgbClr val="D0BD8C">
                <a:tint val="66000"/>
                <a:satMod val="160000"/>
              </a:srgbClr>
            </a:gs>
            <a:gs pos="50000">
              <a:srgbClr val="D0BD8C">
                <a:tint val="44500"/>
                <a:satMod val="160000"/>
              </a:srgbClr>
            </a:gs>
            <a:gs pos="100000">
              <a:srgbClr val="D0BD8C">
                <a:tint val="23500"/>
                <a:satMod val="160000"/>
              </a:srgbClr>
            </a:gs>
          </a:gsLst>
          <a:lin ang="2700000" scaled="1"/>
          <a:tileRect/>
        </a:gradFill>
        <a:ln>
          <a:solidFill>
            <a:schemeClr val="tx1">
              <a:lumMod val="50000"/>
              <a:lumOff val="50000"/>
            </a:schemeClr>
          </a:solidFill>
        </a:ln>
      </dgm:spPr>
      <dgm:t>
        <a:bodyPr anchor="ctr"/>
        <a:lstStyle/>
        <a:p>
          <a:pPr algn="ctr"/>
          <a:r>
            <a:rPr lang="en-US" sz="2600" dirty="0" smtClean="0"/>
            <a:t>Big Meadows (</a:t>
          </a:r>
          <a:r>
            <a:rPr lang="en-US" sz="2600" i="1" dirty="0" smtClean="0"/>
            <a:t>in situ</a:t>
          </a:r>
          <a:r>
            <a:rPr lang="en-US" sz="2600" dirty="0" smtClean="0"/>
            <a:t>) – CASTNET</a:t>
          </a:r>
          <a:endParaRPr lang="en-US" sz="2600" dirty="0"/>
        </a:p>
      </dgm:t>
    </dgm:pt>
    <dgm:pt modelId="{C6BF5284-1F45-484C-B19F-282834C988A6}" type="parTrans" cxnId="{EB922360-3BF5-4BF3-AAC9-DCD8C8FE3723}">
      <dgm:prSet/>
      <dgm:spPr/>
      <dgm:t>
        <a:bodyPr/>
        <a:lstStyle/>
        <a:p>
          <a:endParaRPr lang="en-US"/>
        </a:p>
      </dgm:t>
    </dgm:pt>
    <dgm:pt modelId="{6F177F96-61E4-4AB1-81D1-66737EB76603}" type="sibTrans" cxnId="{EB922360-3BF5-4BF3-AAC9-DCD8C8FE3723}">
      <dgm:prSet/>
      <dgm:spPr/>
      <dgm:t>
        <a:bodyPr/>
        <a:lstStyle/>
        <a:p>
          <a:endParaRPr lang="en-US"/>
        </a:p>
      </dgm:t>
    </dgm:pt>
    <dgm:pt modelId="{77AA519B-1727-4F80-94EE-D1EC9C49EB4B}">
      <dgm:prSet phldrT="[Text]" custT="1"/>
      <dgm:spPr>
        <a:solidFill>
          <a:srgbClr val="D0BD8C"/>
        </a:solidFill>
        <a:ln>
          <a:solidFill>
            <a:schemeClr val="tx1">
              <a:lumMod val="50000"/>
              <a:lumOff val="50000"/>
            </a:schemeClr>
          </a:solidFill>
        </a:ln>
      </dgm:spPr>
      <dgm:t>
        <a:bodyPr anchor="ctr"/>
        <a:lstStyle/>
        <a:p>
          <a:r>
            <a:rPr lang="en-US" sz="4000" b="1" dirty="0" smtClean="0"/>
            <a:t>Data Processing</a:t>
          </a:r>
          <a:endParaRPr lang="en-US" sz="4000" b="1" dirty="0"/>
        </a:p>
      </dgm:t>
    </dgm:pt>
    <dgm:pt modelId="{B92FE9BC-E3AC-44D1-80A0-4ABF74256406}" type="parTrans" cxnId="{131019B9-6C8F-412B-BFEF-5B6C204DA1D5}">
      <dgm:prSet/>
      <dgm:spPr/>
      <dgm:t>
        <a:bodyPr/>
        <a:lstStyle/>
        <a:p>
          <a:endParaRPr lang="en-US"/>
        </a:p>
      </dgm:t>
    </dgm:pt>
    <dgm:pt modelId="{6E9FA0E8-CB0A-4580-9441-27A279ACB681}" type="sibTrans" cxnId="{131019B9-6C8F-412B-BFEF-5B6C204DA1D5}">
      <dgm:prSet/>
      <dgm:spPr/>
      <dgm:t>
        <a:bodyPr/>
        <a:lstStyle/>
        <a:p>
          <a:endParaRPr lang="en-US"/>
        </a:p>
      </dgm:t>
    </dgm:pt>
    <dgm:pt modelId="{F880B7A1-1B23-4406-A42E-1B86B6B73BEC}">
      <dgm:prSet phldrT="[Text]" custT="1"/>
      <dgm:spPr>
        <a:gradFill flip="none" rotWithShape="0">
          <a:gsLst>
            <a:gs pos="0">
              <a:srgbClr val="D0BD8C">
                <a:tint val="66000"/>
                <a:satMod val="160000"/>
              </a:srgbClr>
            </a:gs>
            <a:gs pos="50000">
              <a:srgbClr val="D0BD8C">
                <a:tint val="44500"/>
                <a:satMod val="160000"/>
              </a:srgbClr>
            </a:gs>
            <a:gs pos="100000">
              <a:srgbClr val="D0BD8C">
                <a:tint val="23500"/>
                <a:satMod val="160000"/>
              </a:srgbClr>
            </a:gs>
          </a:gsLst>
          <a:lin ang="2700000" scaled="1"/>
          <a:tileRect/>
        </a:gradFill>
        <a:ln>
          <a:solidFill>
            <a:schemeClr val="tx1">
              <a:lumMod val="50000"/>
              <a:lumOff val="50000"/>
              <a:alpha val="90000"/>
            </a:schemeClr>
          </a:solidFill>
        </a:ln>
      </dgm:spPr>
      <dgm:t>
        <a:bodyPr anchor="ctr"/>
        <a:lstStyle/>
        <a:p>
          <a:pPr algn="ctr"/>
          <a:r>
            <a:rPr lang="en-US" sz="2600" dirty="0" smtClean="0"/>
            <a:t>Monthly &amp; Annual Averages</a:t>
          </a:r>
          <a:endParaRPr lang="en-US" sz="2600" dirty="0"/>
        </a:p>
      </dgm:t>
    </dgm:pt>
    <dgm:pt modelId="{B0F8971C-F6C9-4CA8-BB09-7F635ED1BCE7}" type="parTrans" cxnId="{FCE6258E-8205-4AD1-A982-DB6A5608A3FE}">
      <dgm:prSet/>
      <dgm:spPr/>
      <dgm:t>
        <a:bodyPr/>
        <a:lstStyle/>
        <a:p>
          <a:endParaRPr lang="en-US"/>
        </a:p>
      </dgm:t>
    </dgm:pt>
    <dgm:pt modelId="{33199EA7-8565-4886-BD49-B408CCA6DBB7}" type="sibTrans" cxnId="{FCE6258E-8205-4AD1-A982-DB6A5608A3FE}">
      <dgm:prSet/>
      <dgm:spPr/>
      <dgm:t>
        <a:bodyPr/>
        <a:lstStyle/>
        <a:p>
          <a:endParaRPr lang="en-US"/>
        </a:p>
      </dgm:t>
    </dgm:pt>
    <dgm:pt modelId="{FC2802BE-A9CB-448C-B9C4-5DFCA49DC479}">
      <dgm:prSet phldrT="[Text]" custT="1"/>
      <dgm:spPr>
        <a:gradFill flip="none" rotWithShape="0">
          <a:gsLst>
            <a:gs pos="0">
              <a:srgbClr val="D0BD8C">
                <a:tint val="66000"/>
                <a:satMod val="160000"/>
              </a:srgbClr>
            </a:gs>
            <a:gs pos="50000">
              <a:srgbClr val="D0BD8C">
                <a:tint val="44500"/>
                <a:satMod val="160000"/>
              </a:srgbClr>
            </a:gs>
            <a:gs pos="100000">
              <a:srgbClr val="D0BD8C">
                <a:tint val="23500"/>
                <a:satMod val="160000"/>
              </a:srgbClr>
            </a:gs>
          </a:gsLst>
          <a:lin ang="2700000" scaled="1"/>
          <a:tileRect/>
        </a:gradFill>
        <a:ln>
          <a:solidFill>
            <a:schemeClr val="tx1">
              <a:lumMod val="50000"/>
              <a:lumOff val="50000"/>
              <a:alpha val="90000"/>
            </a:schemeClr>
          </a:solidFill>
        </a:ln>
      </dgm:spPr>
      <dgm:t>
        <a:bodyPr anchor="ctr"/>
        <a:lstStyle/>
        <a:p>
          <a:pPr algn="ctr"/>
          <a:r>
            <a:rPr lang="en-US" sz="2600" dirty="0" smtClean="0"/>
            <a:t>Time Series</a:t>
          </a:r>
          <a:endParaRPr lang="en-US" sz="2600" dirty="0"/>
        </a:p>
      </dgm:t>
    </dgm:pt>
    <dgm:pt modelId="{460036B2-B39D-4EB2-B483-7CFAF5EE3AEA}" type="parTrans" cxnId="{0531FF63-F31F-45CA-8F3A-857093A1C2EA}">
      <dgm:prSet/>
      <dgm:spPr/>
      <dgm:t>
        <a:bodyPr/>
        <a:lstStyle/>
        <a:p>
          <a:endParaRPr lang="en-US"/>
        </a:p>
      </dgm:t>
    </dgm:pt>
    <dgm:pt modelId="{3D4D8E0A-9B44-45F5-A4AD-4831630A64B7}" type="sibTrans" cxnId="{0531FF63-F31F-45CA-8F3A-857093A1C2EA}">
      <dgm:prSet/>
      <dgm:spPr/>
      <dgm:t>
        <a:bodyPr/>
        <a:lstStyle/>
        <a:p>
          <a:endParaRPr lang="en-US"/>
        </a:p>
      </dgm:t>
    </dgm:pt>
    <dgm:pt modelId="{20FFDD9B-B183-4646-9024-A8F03D2FD98B}">
      <dgm:prSet phldrT="[Text]" custT="1"/>
      <dgm:spPr>
        <a:solidFill>
          <a:srgbClr val="D0BD8C"/>
        </a:solidFill>
        <a:ln>
          <a:solidFill>
            <a:schemeClr val="tx1">
              <a:lumMod val="50000"/>
              <a:lumOff val="50000"/>
            </a:schemeClr>
          </a:solidFill>
        </a:ln>
      </dgm:spPr>
      <dgm:t>
        <a:bodyPr anchor="ctr"/>
        <a:lstStyle/>
        <a:p>
          <a:r>
            <a:rPr lang="en-US" sz="4000" b="1" dirty="0" smtClean="0"/>
            <a:t>Data Analysis</a:t>
          </a:r>
          <a:endParaRPr lang="en-US" sz="4000" b="1" dirty="0"/>
        </a:p>
      </dgm:t>
    </dgm:pt>
    <dgm:pt modelId="{2DB43A59-90C6-414E-BCAB-540E9EE52AAC}" type="parTrans" cxnId="{184FFB08-2714-4241-9CC9-D614DA650CCF}">
      <dgm:prSet/>
      <dgm:spPr/>
      <dgm:t>
        <a:bodyPr/>
        <a:lstStyle/>
        <a:p>
          <a:endParaRPr lang="en-US"/>
        </a:p>
      </dgm:t>
    </dgm:pt>
    <dgm:pt modelId="{E6226455-C74D-4515-BA84-C1E606072510}" type="sibTrans" cxnId="{184FFB08-2714-4241-9CC9-D614DA650CCF}">
      <dgm:prSet/>
      <dgm:spPr/>
      <dgm:t>
        <a:bodyPr/>
        <a:lstStyle/>
        <a:p>
          <a:endParaRPr lang="en-US"/>
        </a:p>
      </dgm:t>
    </dgm:pt>
    <dgm:pt modelId="{73A7DE1B-351E-404C-A582-0453FBBAB571}">
      <dgm:prSet phldrT="[Text]" custT="1"/>
      <dgm:spPr>
        <a:gradFill flip="none" rotWithShape="0">
          <a:gsLst>
            <a:gs pos="0">
              <a:srgbClr val="D0BD8C">
                <a:tint val="66000"/>
                <a:satMod val="160000"/>
              </a:srgbClr>
            </a:gs>
            <a:gs pos="50000">
              <a:srgbClr val="D0BD8C">
                <a:tint val="44500"/>
                <a:satMod val="160000"/>
              </a:srgbClr>
            </a:gs>
            <a:gs pos="100000">
              <a:srgbClr val="D0BD8C">
                <a:tint val="23500"/>
                <a:satMod val="160000"/>
              </a:srgbClr>
            </a:gs>
          </a:gsLst>
          <a:lin ang="2700000" scaled="1"/>
          <a:tileRect/>
        </a:gradFill>
        <a:ln>
          <a:solidFill>
            <a:schemeClr val="tx1">
              <a:lumMod val="50000"/>
              <a:lumOff val="50000"/>
            </a:schemeClr>
          </a:solidFill>
        </a:ln>
      </dgm:spPr>
      <dgm:t>
        <a:bodyPr anchor="ctr"/>
        <a:lstStyle/>
        <a:p>
          <a:pPr algn="ctr"/>
          <a:r>
            <a:rPr lang="en-US" sz="2600" dirty="0" smtClean="0"/>
            <a:t>Correlation Analysis</a:t>
          </a:r>
          <a:endParaRPr lang="en-US" sz="2600" dirty="0"/>
        </a:p>
      </dgm:t>
    </dgm:pt>
    <dgm:pt modelId="{AF3045D7-0BF8-4291-9792-EF3E0D51B28F}" type="parTrans" cxnId="{79D47F9D-5ABB-4CA3-AAA0-18397C32375F}">
      <dgm:prSet/>
      <dgm:spPr/>
      <dgm:t>
        <a:bodyPr/>
        <a:lstStyle/>
        <a:p>
          <a:endParaRPr lang="en-US"/>
        </a:p>
      </dgm:t>
    </dgm:pt>
    <dgm:pt modelId="{2B13700D-2A8D-45E5-B4F8-B033DDCB9172}" type="sibTrans" cxnId="{79D47F9D-5ABB-4CA3-AAA0-18397C32375F}">
      <dgm:prSet/>
      <dgm:spPr/>
      <dgm:t>
        <a:bodyPr/>
        <a:lstStyle/>
        <a:p>
          <a:endParaRPr lang="en-US"/>
        </a:p>
      </dgm:t>
    </dgm:pt>
    <dgm:pt modelId="{FD35C45F-BAFA-4E90-B968-0158849D2B42}">
      <dgm:prSet phldrT="[Text]" custT="1"/>
      <dgm:spPr>
        <a:gradFill flip="none" rotWithShape="0">
          <a:gsLst>
            <a:gs pos="0">
              <a:srgbClr val="D0BD8C">
                <a:tint val="66000"/>
                <a:satMod val="160000"/>
              </a:srgbClr>
            </a:gs>
            <a:gs pos="50000">
              <a:srgbClr val="D0BD8C">
                <a:tint val="44500"/>
                <a:satMod val="160000"/>
              </a:srgbClr>
            </a:gs>
            <a:gs pos="100000">
              <a:srgbClr val="D0BD8C">
                <a:tint val="23500"/>
                <a:satMod val="160000"/>
              </a:srgbClr>
            </a:gs>
          </a:gsLst>
          <a:lin ang="2700000" scaled="1"/>
          <a:tileRect/>
        </a:gradFill>
        <a:ln>
          <a:solidFill>
            <a:schemeClr val="tx1">
              <a:lumMod val="50000"/>
              <a:lumOff val="50000"/>
            </a:schemeClr>
          </a:solidFill>
        </a:ln>
      </dgm:spPr>
      <dgm:t>
        <a:bodyPr anchor="ctr"/>
        <a:lstStyle/>
        <a:p>
          <a:pPr algn="ctr"/>
          <a:r>
            <a:rPr lang="en-US" sz="2600" dirty="0" smtClean="0"/>
            <a:t>Trend Maps</a:t>
          </a:r>
          <a:endParaRPr lang="en-US" sz="2600" dirty="0"/>
        </a:p>
      </dgm:t>
    </dgm:pt>
    <dgm:pt modelId="{3D6A6EAB-5742-489A-AA0C-0C34DC88A621}" type="parTrans" cxnId="{A9C38E05-55DF-4144-8316-9818A1241A8D}">
      <dgm:prSet/>
      <dgm:spPr/>
      <dgm:t>
        <a:bodyPr/>
        <a:lstStyle/>
        <a:p>
          <a:endParaRPr lang="en-US"/>
        </a:p>
      </dgm:t>
    </dgm:pt>
    <dgm:pt modelId="{3B1DECF2-9E5F-4859-A109-B17DFB7231C6}" type="sibTrans" cxnId="{A9C38E05-55DF-4144-8316-9818A1241A8D}">
      <dgm:prSet/>
      <dgm:spPr/>
      <dgm:t>
        <a:bodyPr/>
        <a:lstStyle/>
        <a:p>
          <a:endParaRPr lang="en-US"/>
        </a:p>
      </dgm:t>
    </dgm:pt>
    <dgm:pt modelId="{D47B6491-6A17-4620-8EAB-DF77D9921016}" type="pres">
      <dgm:prSet presAssocID="{482C8A9D-1BF5-46CB-8362-62637D4B4734}" presName="Name0" presStyleCnt="0">
        <dgm:presLayoutVars>
          <dgm:dir/>
          <dgm:animLvl val="lvl"/>
          <dgm:resizeHandles val="exact"/>
        </dgm:presLayoutVars>
      </dgm:prSet>
      <dgm:spPr/>
      <dgm:t>
        <a:bodyPr/>
        <a:lstStyle/>
        <a:p>
          <a:endParaRPr lang="en-US"/>
        </a:p>
      </dgm:t>
    </dgm:pt>
    <dgm:pt modelId="{392476A3-B1DA-4B63-BA68-02C5FAF02838}" type="pres">
      <dgm:prSet presAssocID="{20FFDD9B-B183-4646-9024-A8F03D2FD98B}" presName="boxAndChildren" presStyleCnt="0"/>
      <dgm:spPr/>
    </dgm:pt>
    <dgm:pt modelId="{CD157944-8D81-4685-BC5B-37472AF4ED60}" type="pres">
      <dgm:prSet presAssocID="{20FFDD9B-B183-4646-9024-A8F03D2FD98B}" presName="parentTextBox" presStyleLbl="node1" presStyleIdx="0" presStyleCnt="3"/>
      <dgm:spPr/>
      <dgm:t>
        <a:bodyPr/>
        <a:lstStyle/>
        <a:p>
          <a:endParaRPr lang="en-US"/>
        </a:p>
      </dgm:t>
    </dgm:pt>
    <dgm:pt modelId="{AE36C4FA-ACC0-47B7-9313-6F8AB9FEE9B5}" type="pres">
      <dgm:prSet presAssocID="{20FFDD9B-B183-4646-9024-A8F03D2FD98B}" presName="entireBox" presStyleLbl="node1" presStyleIdx="0" presStyleCnt="3"/>
      <dgm:spPr/>
      <dgm:t>
        <a:bodyPr/>
        <a:lstStyle/>
        <a:p>
          <a:endParaRPr lang="en-US"/>
        </a:p>
      </dgm:t>
    </dgm:pt>
    <dgm:pt modelId="{C322EBF7-A558-4CA3-AF84-586F9FBF45BE}" type="pres">
      <dgm:prSet presAssocID="{20FFDD9B-B183-4646-9024-A8F03D2FD98B}" presName="descendantBox" presStyleCnt="0"/>
      <dgm:spPr/>
    </dgm:pt>
    <dgm:pt modelId="{8076CB75-792A-45EE-BCB7-8AEB54828245}" type="pres">
      <dgm:prSet presAssocID="{73A7DE1B-351E-404C-A582-0453FBBAB571}" presName="childTextBox" presStyleLbl="fgAccFollowNode1" presStyleIdx="0" presStyleCnt="6">
        <dgm:presLayoutVars>
          <dgm:bulletEnabled val="1"/>
        </dgm:presLayoutVars>
      </dgm:prSet>
      <dgm:spPr/>
      <dgm:t>
        <a:bodyPr/>
        <a:lstStyle/>
        <a:p>
          <a:endParaRPr lang="en-US"/>
        </a:p>
      </dgm:t>
    </dgm:pt>
    <dgm:pt modelId="{457BDF02-BAA8-4155-919F-C9BD74BBC2A0}" type="pres">
      <dgm:prSet presAssocID="{FD35C45F-BAFA-4E90-B968-0158849D2B42}" presName="childTextBox" presStyleLbl="fgAccFollowNode1" presStyleIdx="1" presStyleCnt="6">
        <dgm:presLayoutVars>
          <dgm:bulletEnabled val="1"/>
        </dgm:presLayoutVars>
      </dgm:prSet>
      <dgm:spPr/>
      <dgm:t>
        <a:bodyPr/>
        <a:lstStyle/>
        <a:p>
          <a:endParaRPr lang="en-US"/>
        </a:p>
      </dgm:t>
    </dgm:pt>
    <dgm:pt modelId="{6C818D40-3442-411B-9A86-40E0F0758F0D}" type="pres">
      <dgm:prSet presAssocID="{6E9FA0E8-CB0A-4580-9441-27A279ACB681}" presName="sp" presStyleCnt="0"/>
      <dgm:spPr/>
    </dgm:pt>
    <dgm:pt modelId="{7DFC865B-D75B-4D52-9F0A-A48E216C6735}" type="pres">
      <dgm:prSet presAssocID="{77AA519B-1727-4F80-94EE-D1EC9C49EB4B}" presName="arrowAndChildren" presStyleCnt="0"/>
      <dgm:spPr/>
    </dgm:pt>
    <dgm:pt modelId="{CBBA6139-8333-4B4B-A35B-947F78F98D30}" type="pres">
      <dgm:prSet presAssocID="{77AA519B-1727-4F80-94EE-D1EC9C49EB4B}" presName="parentTextArrow" presStyleLbl="node1" presStyleIdx="0" presStyleCnt="3"/>
      <dgm:spPr/>
      <dgm:t>
        <a:bodyPr/>
        <a:lstStyle/>
        <a:p>
          <a:endParaRPr lang="en-US"/>
        </a:p>
      </dgm:t>
    </dgm:pt>
    <dgm:pt modelId="{FC3B5E09-F367-45E3-BFA1-CAFAA915067D}" type="pres">
      <dgm:prSet presAssocID="{77AA519B-1727-4F80-94EE-D1EC9C49EB4B}" presName="arrow" presStyleLbl="node1" presStyleIdx="1" presStyleCnt="3"/>
      <dgm:spPr/>
      <dgm:t>
        <a:bodyPr/>
        <a:lstStyle/>
        <a:p>
          <a:endParaRPr lang="en-US"/>
        </a:p>
      </dgm:t>
    </dgm:pt>
    <dgm:pt modelId="{A9B66776-D799-4D86-AA86-3DF900544898}" type="pres">
      <dgm:prSet presAssocID="{77AA519B-1727-4F80-94EE-D1EC9C49EB4B}" presName="descendantArrow" presStyleCnt="0"/>
      <dgm:spPr/>
    </dgm:pt>
    <dgm:pt modelId="{37A1CD10-C1BA-4AB8-A2D8-975F0242B998}" type="pres">
      <dgm:prSet presAssocID="{F880B7A1-1B23-4406-A42E-1B86B6B73BEC}" presName="childTextArrow" presStyleLbl="fgAccFollowNode1" presStyleIdx="2" presStyleCnt="6">
        <dgm:presLayoutVars>
          <dgm:bulletEnabled val="1"/>
        </dgm:presLayoutVars>
      </dgm:prSet>
      <dgm:spPr/>
      <dgm:t>
        <a:bodyPr/>
        <a:lstStyle/>
        <a:p>
          <a:endParaRPr lang="en-US"/>
        </a:p>
      </dgm:t>
    </dgm:pt>
    <dgm:pt modelId="{5B9990E7-66B6-43B2-8290-99705E5A29E9}" type="pres">
      <dgm:prSet presAssocID="{FC2802BE-A9CB-448C-B9C4-5DFCA49DC479}" presName="childTextArrow" presStyleLbl="fgAccFollowNode1" presStyleIdx="3" presStyleCnt="6">
        <dgm:presLayoutVars>
          <dgm:bulletEnabled val="1"/>
        </dgm:presLayoutVars>
      </dgm:prSet>
      <dgm:spPr/>
      <dgm:t>
        <a:bodyPr/>
        <a:lstStyle/>
        <a:p>
          <a:endParaRPr lang="en-US"/>
        </a:p>
      </dgm:t>
    </dgm:pt>
    <dgm:pt modelId="{4ACA66F6-A54E-4257-94AD-5D00D18E0D4F}" type="pres">
      <dgm:prSet presAssocID="{C7F8325D-FCB3-488B-B2FB-8388B17EA808}" presName="sp" presStyleCnt="0"/>
      <dgm:spPr/>
    </dgm:pt>
    <dgm:pt modelId="{4B639B84-CB47-43F3-961B-1758777A33BF}" type="pres">
      <dgm:prSet presAssocID="{02744FCF-83BA-4B76-8CDA-7B9AFC9667B7}" presName="arrowAndChildren" presStyleCnt="0"/>
      <dgm:spPr/>
    </dgm:pt>
    <dgm:pt modelId="{7A4B0928-905B-4B39-8F85-EBFCCAEA1DC4}" type="pres">
      <dgm:prSet presAssocID="{02744FCF-83BA-4B76-8CDA-7B9AFC9667B7}" presName="parentTextArrow" presStyleLbl="node1" presStyleIdx="1" presStyleCnt="3"/>
      <dgm:spPr/>
      <dgm:t>
        <a:bodyPr/>
        <a:lstStyle/>
        <a:p>
          <a:endParaRPr lang="en-US"/>
        </a:p>
      </dgm:t>
    </dgm:pt>
    <dgm:pt modelId="{BFC2D1D4-0016-4D67-86E7-01799752D706}" type="pres">
      <dgm:prSet presAssocID="{02744FCF-83BA-4B76-8CDA-7B9AFC9667B7}" presName="arrow" presStyleLbl="node1" presStyleIdx="2" presStyleCnt="3" custLinFactNeighborX="243" custLinFactNeighborY="-47"/>
      <dgm:spPr/>
      <dgm:t>
        <a:bodyPr/>
        <a:lstStyle/>
        <a:p>
          <a:endParaRPr lang="en-US"/>
        </a:p>
      </dgm:t>
    </dgm:pt>
    <dgm:pt modelId="{1B48F51B-91FC-49E1-B5B1-4A4DE492B658}" type="pres">
      <dgm:prSet presAssocID="{02744FCF-83BA-4B76-8CDA-7B9AFC9667B7}" presName="descendantArrow" presStyleCnt="0"/>
      <dgm:spPr/>
    </dgm:pt>
    <dgm:pt modelId="{614783E3-7160-41B1-B15D-D63DE3170EFE}" type="pres">
      <dgm:prSet presAssocID="{1091277D-BAFC-4420-8119-990F63FC1E9B}" presName="childTextArrow" presStyleLbl="fgAccFollowNode1" presStyleIdx="4" presStyleCnt="6">
        <dgm:presLayoutVars>
          <dgm:bulletEnabled val="1"/>
        </dgm:presLayoutVars>
      </dgm:prSet>
      <dgm:spPr/>
      <dgm:t>
        <a:bodyPr/>
        <a:lstStyle/>
        <a:p>
          <a:endParaRPr lang="en-US"/>
        </a:p>
      </dgm:t>
    </dgm:pt>
    <dgm:pt modelId="{D3A07320-306A-4734-82BD-41A7C71211E6}" type="pres">
      <dgm:prSet presAssocID="{28E69F51-29FA-44BA-8FD6-F6DD7FC43DA3}" presName="childTextArrow" presStyleLbl="fgAccFollowNode1" presStyleIdx="5" presStyleCnt="6">
        <dgm:presLayoutVars>
          <dgm:bulletEnabled val="1"/>
        </dgm:presLayoutVars>
      </dgm:prSet>
      <dgm:spPr/>
      <dgm:t>
        <a:bodyPr/>
        <a:lstStyle/>
        <a:p>
          <a:endParaRPr lang="en-US"/>
        </a:p>
      </dgm:t>
    </dgm:pt>
  </dgm:ptLst>
  <dgm:cxnLst>
    <dgm:cxn modelId="{0A4FC6FE-59ED-41CA-954D-E3BCC8FEA97C}" type="presOf" srcId="{F880B7A1-1B23-4406-A42E-1B86B6B73BEC}" destId="{37A1CD10-C1BA-4AB8-A2D8-975F0242B998}" srcOrd="0" destOrd="0" presId="urn:microsoft.com/office/officeart/2005/8/layout/process4"/>
    <dgm:cxn modelId="{4CDFA2F1-6DF1-4575-A20F-FB71F0077314}" type="presOf" srcId="{FD35C45F-BAFA-4E90-B968-0158849D2B42}" destId="{457BDF02-BAA8-4155-919F-C9BD74BBC2A0}" srcOrd="0" destOrd="0" presId="urn:microsoft.com/office/officeart/2005/8/layout/process4"/>
    <dgm:cxn modelId="{F4A40EA5-01B6-46A4-9AD8-D3B00E7A432B}" type="presOf" srcId="{73A7DE1B-351E-404C-A582-0453FBBAB571}" destId="{8076CB75-792A-45EE-BCB7-8AEB54828245}" srcOrd="0" destOrd="0" presId="urn:microsoft.com/office/officeart/2005/8/layout/process4"/>
    <dgm:cxn modelId="{635D7256-7526-4879-8B63-2556E4EA0D3A}" type="presOf" srcId="{77AA519B-1727-4F80-94EE-D1EC9C49EB4B}" destId="{CBBA6139-8333-4B4B-A35B-947F78F98D30}" srcOrd="0" destOrd="0" presId="urn:microsoft.com/office/officeart/2005/8/layout/process4"/>
    <dgm:cxn modelId="{184FFB08-2714-4241-9CC9-D614DA650CCF}" srcId="{482C8A9D-1BF5-46CB-8362-62637D4B4734}" destId="{20FFDD9B-B183-4646-9024-A8F03D2FD98B}" srcOrd="2" destOrd="0" parTransId="{2DB43A59-90C6-414E-BCAB-540E9EE52AAC}" sibTransId="{E6226455-C74D-4515-BA84-C1E606072510}"/>
    <dgm:cxn modelId="{9F0A8AF1-6B58-4AA0-BB60-1AB2515C63B1}" type="presOf" srcId="{28E69F51-29FA-44BA-8FD6-F6DD7FC43DA3}" destId="{D3A07320-306A-4734-82BD-41A7C71211E6}" srcOrd="0" destOrd="0" presId="urn:microsoft.com/office/officeart/2005/8/layout/process4"/>
    <dgm:cxn modelId="{56C32875-5F85-4F6F-B9F2-AADBCA2385D3}" type="presOf" srcId="{77AA519B-1727-4F80-94EE-D1EC9C49EB4B}" destId="{FC3B5E09-F367-45E3-BFA1-CAFAA915067D}" srcOrd="1" destOrd="0" presId="urn:microsoft.com/office/officeart/2005/8/layout/process4"/>
    <dgm:cxn modelId="{A9C38E05-55DF-4144-8316-9818A1241A8D}" srcId="{20FFDD9B-B183-4646-9024-A8F03D2FD98B}" destId="{FD35C45F-BAFA-4E90-B968-0158849D2B42}" srcOrd="1" destOrd="0" parTransId="{3D6A6EAB-5742-489A-AA0C-0C34DC88A621}" sibTransId="{3B1DECF2-9E5F-4859-A109-B17DFB7231C6}"/>
    <dgm:cxn modelId="{9F528951-4770-429A-8C30-B271F7EB22D0}" type="presOf" srcId="{FC2802BE-A9CB-448C-B9C4-5DFCA49DC479}" destId="{5B9990E7-66B6-43B2-8290-99705E5A29E9}" srcOrd="0" destOrd="0" presId="urn:microsoft.com/office/officeart/2005/8/layout/process4"/>
    <dgm:cxn modelId="{7496A184-100D-441E-A0F3-19B4C274ED9D}" type="presOf" srcId="{02744FCF-83BA-4B76-8CDA-7B9AFC9667B7}" destId="{BFC2D1D4-0016-4D67-86E7-01799752D706}" srcOrd="1" destOrd="0" presId="urn:microsoft.com/office/officeart/2005/8/layout/process4"/>
    <dgm:cxn modelId="{2A5A9481-8FF6-45F3-826F-9EE14D3B0655}" type="presOf" srcId="{20FFDD9B-B183-4646-9024-A8F03D2FD98B}" destId="{AE36C4FA-ACC0-47B7-9313-6F8AB9FEE9B5}" srcOrd="1" destOrd="0" presId="urn:microsoft.com/office/officeart/2005/8/layout/process4"/>
    <dgm:cxn modelId="{F7366A5E-D65C-4776-BC82-187710CD61B3}" type="presOf" srcId="{1091277D-BAFC-4420-8119-990F63FC1E9B}" destId="{614783E3-7160-41B1-B15D-D63DE3170EFE}" srcOrd="0" destOrd="0" presId="urn:microsoft.com/office/officeart/2005/8/layout/process4"/>
    <dgm:cxn modelId="{1FD3BB4F-3454-40E1-8060-09E18D46933B}" srcId="{02744FCF-83BA-4B76-8CDA-7B9AFC9667B7}" destId="{1091277D-BAFC-4420-8119-990F63FC1E9B}" srcOrd="0" destOrd="0" parTransId="{47C0C10D-F10C-4630-B1E7-A4DA9435E2C3}" sibTransId="{D754F0EB-4E6B-4912-9932-4692040B4DAA}"/>
    <dgm:cxn modelId="{3A83831C-75F9-4EA1-B410-96D2CDD7C381}" type="presOf" srcId="{482C8A9D-1BF5-46CB-8362-62637D4B4734}" destId="{D47B6491-6A17-4620-8EAB-DF77D9921016}" srcOrd="0" destOrd="0" presId="urn:microsoft.com/office/officeart/2005/8/layout/process4"/>
    <dgm:cxn modelId="{EB922360-3BF5-4BF3-AAC9-DCD8C8FE3723}" srcId="{02744FCF-83BA-4B76-8CDA-7B9AFC9667B7}" destId="{28E69F51-29FA-44BA-8FD6-F6DD7FC43DA3}" srcOrd="1" destOrd="0" parTransId="{C6BF5284-1F45-484C-B19F-282834C988A6}" sibTransId="{6F177F96-61E4-4AB1-81D1-66737EB76603}"/>
    <dgm:cxn modelId="{6959AA9E-58D5-43B0-A159-07795B43C9FE}" srcId="{482C8A9D-1BF5-46CB-8362-62637D4B4734}" destId="{02744FCF-83BA-4B76-8CDA-7B9AFC9667B7}" srcOrd="0" destOrd="0" parTransId="{57BD82C3-BB75-4177-AE03-E0403B7615B8}" sibTransId="{C7F8325D-FCB3-488B-B2FB-8388B17EA808}"/>
    <dgm:cxn modelId="{7D9C19CC-B7EA-4C29-9142-9A38DDA852E8}" type="presOf" srcId="{02744FCF-83BA-4B76-8CDA-7B9AFC9667B7}" destId="{7A4B0928-905B-4B39-8F85-EBFCCAEA1DC4}" srcOrd="0" destOrd="0" presId="urn:microsoft.com/office/officeart/2005/8/layout/process4"/>
    <dgm:cxn modelId="{79D47F9D-5ABB-4CA3-AAA0-18397C32375F}" srcId="{20FFDD9B-B183-4646-9024-A8F03D2FD98B}" destId="{73A7DE1B-351E-404C-A582-0453FBBAB571}" srcOrd="0" destOrd="0" parTransId="{AF3045D7-0BF8-4291-9792-EF3E0D51B28F}" sibTransId="{2B13700D-2A8D-45E5-B4F8-B033DDCB9172}"/>
    <dgm:cxn modelId="{131019B9-6C8F-412B-BFEF-5B6C204DA1D5}" srcId="{482C8A9D-1BF5-46CB-8362-62637D4B4734}" destId="{77AA519B-1727-4F80-94EE-D1EC9C49EB4B}" srcOrd="1" destOrd="0" parTransId="{B92FE9BC-E3AC-44D1-80A0-4ABF74256406}" sibTransId="{6E9FA0E8-CB0A-4580-9441-27A279ACB681}"/>
    <dgm:cxn modelId="{A65DAAF5-8B0B-4352-8C92-1E975681FA4A}" type="presOf" srcId="{20FFDD9B-B183-4646-9024-A8F03D2FD98B}" destId="{CD157944-8D81-4685-BC5B-37472AF4ED60}" srcOrd="0" destOrd="0" presId="urn:microsoft.com/office/officeart/2005/8/layout/process4"/>
    <dgm:cxn modelId="{0531FF63-F31F-45CA-8F3A-857093A1C2EA}" srcId="{77AA519B-1727-4F80-94EE-D1EC9C49EB4B}" destId="{FC2802BE-A9CB-448C-B9C4-5DFCA49DC479}" srcOrd="1" destOrd="0" parTransId="{460036B2-B39D-4EB2-B483-7CFAF5EE3AEA}" sibTransId="{3D4D8E0A-9B44-45F5-A4AD-4831630A64B7}"/>
    <dgm:cxn modelId="{FCE6258E-8205-4AD1-A982-DB6A5608A3FE}" srcId="{77AA519B-1727-4F80-94EE-D1EC9C49EB4B}" destId="{F880B7A1-1B23-4406-A42E-1B86B6B73BEC}" srcOrd="0" destOrd="0" parTransId="{B0F8971C-F6C9-4CA8-BB09-7F635ED1BCE7}" sibTransId="{33199EA7-8565-4886-BD49-B408CCA6DBB7}"/>
    <dgm:cxn modelId="{B9F85679-8F98-4CC1-8C55-0437AF27F4C4}" type="presParOf" srcId="{D47B6491-6A17-4620-8EAB-DF77D9921016}" destId="{392476A3-B1DA-4B63-BA68-02C5FAF02838}" srcOrd="0" destOrd="0" presId="urn:microsoft.com/office/officeart/2005/8/layout/process4"/>
    <dgm:cxn modelId="{2692B350-BBA4-47E8-BF63-7190C18C8042}" type="presParOf" srcId="{392476A3-B1DA-4B63-BA68-02C5FAF02838}" destId="{CD157944-8D81-4685-BC5B-37472AF4ED60}" srcOrd="0" destOrd="0" presId="urn:microsoft.com/office/officeart/2005/8/layout/process4"/>
    <dgm:cxn modelId="{1062E08B-B823-4A78-91F9-4B59150C8396}" type="presParOf" srcId="{392476A3-B1DA-4B63-BA68-02C5FAF02838}" destId="{AE36C4FA-ACC0-47B7-9313-6F8AB9FEE9B5}" srcOrd="1" destOrd="0" presId="urn:microsoft.com/office/officeart/2005/8/layout/process4"/>
    <dgm:cxn modelId="{755EB82A-F42A-4247-9153-437B99309F19}" type="presParOf" srcId="{392476A3-B1DA-4B63-BA68-02C5FAF02838}" destId="{C322EBF7-A558-4CA3-AF84-586F9FBF45BE}" srcOrd="2" destOrd="0" presId="urn:microsoft.com/office/officeart/2005/8/layout/process4"/>
    <dgm:cxn modelId="{26ED7635-6421-453A-A4D2-325D906659F4}" type="presParOf" srcId="{C322EBF7-A558-4CA3-AF84-586F9FBF45BE}" destId="{8076CB75-792A-45EE-BCB7-8AEB54828245}" srcOrd="0" destOrd="0" presId="urn:microsoft.com/office/officeart/2005/8/layout/process4"/>
    <dgm:cxn modelId="{41F5DBC3-3E66-49A8-A363-E45EF2572AC8}" type="presParOf" srcId="{C322EBF7-A558-4CA3-AF84-586F9FBF45BE}" destId="{457BDF02-BAA8-4155-919F-C9BD74BBC2A0}" srcOrd="1" destOrd="0" presId="urn:microsoft.com/office/officeart/2005/8/layout/process4"/>
    <dgm:cxn modelId="{360417FF-3C57-4467-92D1-698DE7DC8ADE}" type="presParOf" srcId="{D47B6491-6A17-4620-8EAB-DF77D9921016}" destId="{6C818D40-3442-411B-9A86-40E0F0758F0D}" srcOrd="1" destOrd="0" presId="urn:microsoft.com/office/officeart/2005/8/layout/process4"/>
    <dgm:cxn modelId="{3EF6D24B-E2B8-4901-A65B-1AB61709EABE}" type="presParOf" srcId="{D47B6491-6A17-4620-8EAB-DF77D9921016}" destId="{7DFC865B-D75B-4D52-9F0A-A48E216C6735}" srcOrd="2" destOrd="0" presId="urn:microsoft.com/office/officeart/2005/8/layout/process4"/>
    <dgm:cxn modelId="{263D5993-1A06-483C-9367-4F153D40C363}" type="presParOf" srcId="{7DFC865B-D75B-4D52-9F0A-A48E216C6735}" destId="{CBBA6139-8333-4B4B-A35B-947F78F98D30}" srcOrd="0" destOrd="0" presId="urn:microsoft.com/office/officeart/2005/8/layout/process4"/>
    <dgm:cxn modelId="{FA455BB2-5702-4D06-AE75-4EF520C8B035}" type="presParOf" srcId="{7DFC865B-D75B-4D52-9F0A-A48E216C6735}" destId="{FC3B5E09-F367-45E3-BFA1-CAFAA915067D}" srcOrd="1" destOrd="0" presId="urn:microsoft.com/office/officeart/2005/8/layout/process4"/>
    <dgm:cxn modelId="{8E221D74-AD66-43DC-B2D0-D4F0A7E3B802}" type="presParOf" srcId="{7DFC865B-D75B-4D52-9F0A-A48E216C6735}" destId="{A9B66776-D799-4D86-AA86-3DF900544898}" srcOrd="2" destOrd="0" presId="urn:microsoft.com/office/officeart/2005/8/layout/process4"/>
    <dgm:cxn modelId="{6BFE8601-41C9-4AC9-9AE2-166153184D1D}" type="presParOf" srcId="{A9B66776-D799-4D86-AA86-3DF900544898}" destId="{37A1CD10-C1BA-4AB8-A2D8-975F0242B998}" srcOrd="0" destOrd="0" presId="urn:microsoft.com/office/officeart/2005/8/layout/process4"/>
    <dgm:cxn modelId="{E3AF8B27-0754-482E-97BB-6AE7E9FD750D}" type="presParOf" srcId="{A9B66776-D799-4D86-AA86-3DF900544898}" destId="{5B9990E7-66B6-43B2-8290-99705E5A29E9}" srcOrd="1" destOrd="0" presId="urn:microsoft.com/office/officeart/2005/8/layout/process4"/>
    <dgm:cxn modelId="{65B13394-36D6-4116-BFE6-A0AA5E8965E0}" type="presParOf" srcId="{D47B6491-6A17-4620-8EAB-DF77D9921016}" destId="{4ACA66F6-A54E-4257-94AD-5D00D18E0D4F}" srcOrd="3" destOrd="0" presId="urn:microsoft.com/office/officeart/2005/8/layout/process4"/>
    <dgm:cxn modelId="{278860F4-C894-45B5-80E5-F91CC2BA1B35}" type="presParOf" srcId="{D47B6491-6A17-4620-8EAB-DF77D9921016}" destId="{4B639B84-CB47-43F3-961B-1758777A33BF}" srcOrd="4" destOrd="0" presId="urn:microsoft.com/office/officeart/2005/8/layout/process4"/>
    <dgm:cxn modelId="{36EBF699-2329-4BE7-ADE1-C9307B15EAB7}" type="presParOf" srcId="{4B639B84-CB47-43F3-961B-1758777A33BF}" destId="{7A4B0928-905B-4B39-8F85-EBFCCAEA1DC4}" srcOrd="0" destOrd="0" presId="urn:microsoft.com/office/officeart/2005/8/layout/process4"/>
    <dgm:cxn modelId="{2F22E9E9-9061-4C10-A08F-507F8A5E0583}" type="presParOf" srcId="{4B639B84-CB47-43F3-961B-1758777A33BF}" destId="{BFC2D1D4-0016-4D67-86E7-01799752D706}" srcOrd="1" destOrd="0" presId="urn:microsoft.com/office/officeart/2005/8/layout/process4"/>
    <dgm:cxn modelId="{BDB89EE1-7749-4D37-A227-02984A4EF332}" type="presParOf" srcId="{4B639B84-CB47-43F3-961B-1758777A33BF}" destId="{1B48F51B-91FC-49E1-B5B1-4A4DE492B658}" srcOrd="2" destOrd="0" presId="urn:microsoft.com/office/officeart/2005/8/layout/process4"/>
    <dgm:cxn modelId="{58AF7B19-3EE0-4997-9DB3-F40896C8CDC5}" type="presParOf" srcId="{1B48F51B-91FC-49E1-B5B1-4A4DE492B658}" destId="{614783E3-7160-41B1-B15D-D63DE3170EFE}" srcOrd="0" destOrd="0" presId="urn:microsoft.com/office/officeart/2005/8/layout/process4"/>
    <dgm:cxn modelId="{D4D8E1F1-429B-44D8-8729-C83B0FD78BE6}" type="presParOf" srcId="{1B48F51B-91FC-49E1-B5B1-4A4DE492B658}" destId="{D3A07320-306A-4734-82BD-41A7C71211E6}" srcOrd="1" destOrd="0" presId="urn:microsoft.com/office/officeart/2005/8/layout/process4"/>
  </dgm:cxnLst>
  <dgm:bg/>
  <dgm:whole/>
  <dgm:extLst>
    <a:ext uri="http://schemas.microsoft.com/office/drawing/2008/diagram">
      <dsp:dataModelExt xmlns:dsp="http://schemas.microsoft.com/office/drawing/2008/diagram" relId="rId15"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36C4FA-ACC0-47B7-9313-6F8AB9FEE9B5}">
      <dsp:nvSpPr>
        <dsp:cNvPr id="0" name=""/>
        <dsp:cNvSpPr/>
      </dsp:nvSpPr>
      <dsp:spPr>
        <a:xfrm>
          <a:off x="0" y="4542055"/>
          <a:ext cx="10462856" cy="1490803"/>
        </a:xfrm>
        <a:prstGeom prst="rect">
          <a:avLst/>
        </a:prstGeom>
        <a:solidFill>
          <a:srgbClr val="D0BD8C"/>
        </a:solidFill>
        <a:ln w="12700" cap="flat" cmpd="sng" algn="ctr">
          <a:solidFill>
            <a:schemeClr val="tx1">
              <a:lumMod val="50000"/>
              <a:lumOff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US" sz="4000" b="1" kern="1200" dirty="0" smtClean="0"/>
            <a:t>Data Analysis</a:t>
          </a:r>
          <a:endParaRPr lang="en-US" sz="4000" b="1" kern="1200" dirty="0"/>
        </a:p>
      </dsp:txBody>
      <dsp:txXfrm>
        <a:off x="0" y="4542055"/>
        <a:ext cx="10462856" cy="805034"/>
      </dsp:txXfrm>
    </dsp:sp>
    <dsp:sp modelId="{8076CB75-792A-45EE-BCB7-8AEB54828245}">
      <dsp:nvSpPr>
        <dsp:cNvPr id="0" name=""/>
        <dsp:cNvSpPr/>
      </dsp:nvSpPr>
      <dsp:spPr>
        <a:xfrm>
          <a:off x="0" y="5317273"/>
          <a:ext cx="5231428" cy="685769"/>
        </a:xfrm>
        <a:prstGeom prst="rect">
          <a:avLst/>
        </a:prstGeom>
        <a:gradFill flip="none" rotWithShape="0">
          <a:gsLst>
            <a:gs pos="0">
              <a:srgbClr val="D0BD8C">
                <a:tint val="66000"/>
                <a:satMod val="160000"/>
              </a:srgbClr>
            </a:gs>
            <a:gs pos="50000">
              <a:srgbClr val="D0BD8C">
                <a:tint val="44500"/>
                <a:satMod val="160000"/>
              </a:srgbClr>
            </a:gs>
            <a:gs pos="100000">
              <a:srgbClr val="D0BD8C">
                <a:tint val="23500"/>
                <a:satMod val="160000"/>
              </a:srgbClr>
            </a:gs>
          </a:gsLst>
          <a:lin ang="2700000" scaled="1"/>
          <a:tileRect/>
        </a:gradFill>
        <a:ln w="12700" cap="flat" cmpd="sng" algn="ctr">
          <a:solidFill>
            <a:schemeClr val="tx1">
              <a:lumMod val="50000"/>
              <a:lumOff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33020" rIns="184912" bIns="33020" numCol="1" spcCol="1270" anchor="ctr" anchorCtr="0">
          <a:noAutofit/>
        </a:bodyPr>
        <a:lstStyle/>
        <a:p>
          <a:pPr lvl="0" algn="ctr" defTabSz="1155700">
            <a:lnSpc>
              <a:spcPct val="90000"/>
            </a:lnSpc>
            <a:spcBef>
              <a:spcPct val="0"/>
            </a:spcBef>
            <a:spcAft>
              <a:spcPct val="35000"/>
            </a:spcAft>
          </a:pPr>
          <a:r>
            <a:rPr lang="en-US" sz="2600" kern="1200" dirty="0" smtClean="0"/>
            <a:t>Correlation Analysis</a:t>
          </a:r>
          <a:endParaRPr lang="en-US" sz="2600" kern="1200" dirty="0"/>
        </a:p>
      </dsp:txBody>
      <dsp:txXfrm>
        <a:off x="0" y="5317273"/>
        <a:ext cx="5231428" cy="685769"/>
      </dsp:txXfrm>
    </dsp:sp>
    <dsp:sp modelId="{457BDF02-BAA8-4155-919F-C9BD74BBC2A0}">
      <dsp:nvSpPr>
        <dsp:cNvPr id="0" name=""/>
        <dsp:cNvSpPr/>
      </dsp:nvSpPr>
      <dsp:spPr>
        <a:xfrm>
          <a:off x="5231428" y="5317273"/>
          <a:ext cx="5231428" cy="685769"/>
        </a:xfrm>
        <a:prstGeom prst="rect">
          <a:avLst/>
        </a:prstGeom>
        <a:gradFill flip="none" rotWithShape="0">
          <a:gsLst>
            <a:gs pos="0">
              <a:srgbClr val="D0BD8C">
                <a:tint val="66000"/>
                <a:satMod val="160000"/>
              </a:srgbClr>
            </a:gs>
            <a:gs pos="50000">
              <a:srgbClr val="D0BD8C">
                <a:tint val="44500"/>
                <a:satMod val="160000"/>
              </a:srgbClr>
            </a:gs>
            <a:gs pos="100000">
              <a:srgbClr val="D0BD8C">
                <a:tint val="23500"/>
                <a:satMod val="160000"/>
              </a:srgbClr>
            </a:gs>
          </a:gsLst>
          <a:lin ang="2700000" scaled="1"/>
          <a:tileRect/>
        </a:gradFill>
        <a:ln w="12700" cap="flat" cmpd="sng" algn="ctr">
          <a:solidFill>
            <a:schemeClr val="tx1">
              <a:lumMod val="50000"/>
              <a:lumOff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33020" rIns="184912" bIns="33020" numCol="1" spcCol="1270" anchor="ctr" anchorCtr="0">
          <a:noAutofit/>
        </a:bodyPr>
        <a:lstStyle/>
        <a:p>
          <a:pPr lvl="0" algn="ctr" defTabSz="1155700">
            <a:lnSpc>
              <a:spcPct val="90000"/>
            </a:lnSpc>
            <a:spcBef>
              <a:spcPct val="0"/>
            </a:spcBef>
            <a:spcAft>
              <a:spcPct val="35000"/>
            </a:spcAft>
          </a:pPr>
          <a:r>
            <a:rPr lang="en-US" sz="2600" kern="1200" dirty="0" smtClean="0"/>
            <a:t>Trend Maps</a:t>
          </a:r>
          <a:endParaRPr lang="en-US" sz="2600" kern="1200" dirty="0"/>
        </a:p>
      </dsp:txBody>
      <dsp:txXfrm>
        <a:off x="5231428" y="5317273"/>
        <a:ext cx="5231428" cy="685769"/>
      </dsp:txXfrm>
    </dsp:sp>
    <dsp:sp modelId="{FC3B5E09-F367-45E3-BFA1-CAFAA915067D}">
      <dsp:nvSpPr>
        <dsp:cNvPr id="0" name=""/>
        <dsp:cNvSpPr/>
      </dsp:nvSpPr>
      <dsp:spPr>
        <a:xfrm rot="10800000">
          <a:off x="0" y="2271561"/>
          <a:ext cx="10462856" cy="2292856"/>
        </a:xfrm>
        <a:prstGeom prst="upArrowCallout">
          <a:avLst/>
        </a:prstGeom>
        <a:solidFill>
          <a:srgbClr val="D0BD8C"/>
        </a:solidFill>
        <a:ln w="12700" cap="flat" cmpd="sng" algn="ctr">
          <a:solidFill>
            <a:schemeClr val="tx1">
              <a:lumMod val="50000"/>
              <a:lumOff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US" sz="4000" b="1" kern="1200" dirty="0" smtClean="0"/>
            <a:t>Data Processing</a:t>
          </a:r>
          <a:endParaRPr lang="en-US" sz="4000" b="1" kern="1200" dirty="0"/>
        </a:p>
      </dsp:txBody>
      <dsp:txXfrm rot="-10800000">
        <a:off x="0" y="2271561"/>
        <a:ext cx="10462856" cy="804792"/>
      </dsp:txXfrm>
    </dsp:sp>
    <dsp:sp modelId="{37A1CD10-C1BA-4AB8-A2D8-975F0242B998}">
      <dsp:nvSpPr>
        <dsp:cNvPr id="0" name=""/>
        <dsp:cNvSpPr/>
      </dsp:nvSpPr>
      <dsp:spPr>
        <a:xfrm>
          <a:off x="0" y="3076353"/>
          <a:ext cx="5231428" cy="685564"/>
        </a:xfrm>
        <a:prstGeom prst="rect">
          <a:avLst/>
        </a:prstGeom>
        <a:gradFill flip="none" rotWithShape="0">
          <a:gsLst>
            <a:gs pos="0">
              <a:srgbClr val="D0BD8C">
                <a:tint val="66000"/>
                <a:satMod val="160000"/>
              </a:srgbClr>
            </a:gs>
            <a:gs pos="50000">
              <a:srgbClr val="D0BD8C">
                <a:tint val="44500"/>
                <a:satMod val="160000"/>
              </a:srgbClr>
            </a:gs>
            <a:gs pos="100000">
              <a:srgbClr val="D0BD8C">
                <a:tint val="23500"/>
                <a:satMod val="160000"/>
              </a:srgbClr>
            </a:gs>
          </a:gsLst>
          <a:lin ang="2700000" scaled="1"/>
          <a:tileRect/>
        </a:gradFill>
        <a:ln w="12700" cap="flat" cmpd="sng" algn="ctr">
          <a:solidFill>
            <a:schemeClr val="tx1">
              <a:lumMod val="50000"/>
              <a:lumOff val="5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33020" rIns="184912" bIns="33020" numCol="1" spcCol="1270" anchor="ctr" anchorCtr="0">
          <a:noAutofit/>
        </a:bodyPr>
        <a:lstStyle/>
        <a:p>
          <a:pPr lvl="0" algn="ctr" defTabSz="1155700">
            <a:lnSpc>
              <a:spcPct val="90000"/>
            </a:lnSpc>
            <a:spcBef>
              <a:spcPct val="0"/>
            </a:spcBef>
            <a:spcAft>
              <a:spcPct val="35000"/>
            </a:spcAft>
          </a:pPr>
          <a:r>
            <a:rPr lang="en-US" sz="2600" kern="1200" dirty="0" smtClean="0"/>
            <a:t>Monthly &amp; Annual Averages</a:t>
          </a:r>
          <a:endParaRPr lang="en-US" sz="2600" kern="1200" dirty="0"/>
        </a:p>
      </dsp:txBody>
      <dsp:txXfrm>
        <a:off x="0" y="3076353"/>
        <a:ext cx="5231428" cy="685564"/>
      </dsp:txXfrm>
    </dsp:sp>
    <dsp:sp modelId="{5B9990E7-66B6-43B2-8290-99705E5A29E9}">
      <dsp:nvSpPr>
        <dsp:cNvPr id="0" name=""/>
        <dsp:cNvSpPr/>
      </dsp:nvSpPr>
      <dsp:spPr>
        <a:xfrm>
          <a:off x="5231428" y="3076353"/>
          <a:ext cx="5231428" cy="685564"/>
        </a:xfrm>
        <a:prstGeom prst="rect">
          <a:avLst/>
        </a:prstGeom>
        <a:gradFill flip="none" rotWithShape="0">
          <a:gsLst>
            <a:gs pos="0">
              <a:srgbClr val="D0BD8C">
                <a:tint val="66000"/>
                <a:satMod val="160000"/>
              </a:srgbClr>
            </a:gs>
            <a:gs pos="50000">
              <a:srgbClr val="D0BD8C">
                <a:tint val="44500"/>
                <a:satMod val="160000"/>
              </a:srgbClr>
            </a:gs>
            <a:gs pos="100000">
              <a:srgbClr val="D0BD8C">
                <a:tint val="23500"/>
                <a:satMod val="160000"/>
              </a:srgbClr>
            </a:gs>
          </a:gsLst>
          <a:lin ang="2700000" scaled="1"/>
          <a:tileRect/>
        </a:gradFill>
        <a:ln w="12700" cap="flat" cmpd="sng" algn="ctr">
          <a:solidFill>
            <a:schemeClr val="tx1">
              <a:lumMod val="50000"/>
              <a:lumOff val="5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33020" rIns="184912" bIns="33020" numCol="1" spcCol="1270" anchor="ctr" anchorCtr="0">
          <a:noAutofit/>
        </a:bodyPr>
        <a:lstStyle/>
        <a:p>
          <a:pPr lvl="0" algn="ctr" defTabSz="1155700">
            <a:lnSpc>
              <a:spcPct val="90000"/>
            </a:lnSpc>
            <a:spcBef>
              <a:spcPct val="0"/>
            </a:spcBef>
            <a:spcAft>
              <a:spcPct val="35000"/>
            </a:spcAft>
          </a:pPr>
          <a:r>
            <a:rPr lang="en-US" sz="2600" kern="1200" dirty="0" smtClean="0"/>
            <a:t>Time Series</a:t>
          </a:r>
          <a:endParaRPr lang="en-US" sz="2600" kern="1200" dirty="0"/>
        </a:p>
      </dsp:txBody>
      <dsp:txXfrm>
        <a:off x="5231428" y="3076353"/>
        <a:ext cx="5231428" cy="685564"/>
      </dsp:txXfrm>
    </dsp:sp>
    <dsp:sp modelId="{BFC2D1D4-0016-4D67-86E7-01799752D706}">
      <dsp:nvSpPr>
        <dsp:cNvPr id="0" name=""/>
        <dsp:cNvSpPr/>
      </dsp:nvSpPr>
      <dsp:spPr>
        <a:xfrm rot="10800000">
          <a:off x="0" y="0"/>
          <a:ext cx="10462856" cy="2292856"/>
        </a:xfrm>
        <a:prstGeom prst="upArrowCallout">
          <a:avLst/>
        </a:prstGeom>
        <a:solidFill>
          <a:srgbClr val="D0BD8C"/>
        </a:solidFill>
        <a:ln w="12700" cap="flat" cmpd="sng" algn="ctr">
          <a:solidFill>
            <a:schemeClr val="tx1">
              <a:lumMod val="50000"/>
              <a:lumOff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US" sz="4000" b="1" kern="1200" dirty="0" smtClean="0">
              <a:solidFill>
                <a:schemeClr val="bg1"/>
              </a:solidFill>
            </a:rPr>
            <a:t>Data Acquisition</a:t>
          </a:r>
          <a:endParaRPr lang="en-US" sz="4000" b="1" kern="1200" dirty="0">
            <a:solidFill>
              <a:schemeClr val="bg1"/>
            </a:solidFill>
          </a:endParaRPr>
        </a:p>
      </dsp:txBody>
      <dsp:txXfrm rot="-10800000">
        <a:off x="0" y="0"/>
        <a:ext cx="10462856" cy="804792"/>
      </dsp:txXfrm>
    </dsp:sp>
    <dsp:sp modelId="{614783E3-7160-41B1-B15D-D63DE3170EFE}">
      <dsp:nvSpPr>
        <dsp:cNvPr id="0" name=""/>
        <dsp:cNvSpPr/>
      </dsp:nvSpPr>
      <dsp:spPr>
        <a:xfrm>
          <a:off x="0" y="805859"/>
          <a:ext cx="5231428" cy="685564"/>
        </a:xfrm>
        <a:prstGeom prst="rect">
          <a:avLst/>
        </a:prstGeom>
        <a:gradFill flip="none" rotWithShape="0">
          <a:gsLst>
            <a:gs pos="0">
              <a:srgbClr val="D0BD8C">
                <a:tint val="66000"/>
                <a:satMod val="160000"/>
              </a:srgbClr>
            </a:gs>
            <a:gs pos="50000">
              <a:srgbClr val="D0BD8C">
                <a:tint val="44500"/>
                <a:satMod val="160000"/>
              </a:srgbClr>
            </a:gs>
            <a:gs pos="100000">
              <a:srgbClr val="D0BD8C">
                <a:tint val="23500"/>
                <a:satMod val="160000"/>
              </a:srgbClr>
            </a:gs>
          </a:gsLst>
          <a:lin ang="2700000" scaled="1"/>
          <a:tileRect/>
        </a:gradFill>
        <a:ln w="12700" cap="flat" cmpd="sng" algn="ctr">
          <a:solidFill>
            <a:schemeClr val="tx1">
              <a:lumMod val="50000"/>
              <a:lumOff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33020" rIns="184912" bIns="33020" numCol="1" spcCol="1270" anchor="ctr" anchorCtr="0">
          <a:noAutofit/>
        </a:bodyPr>
        <a:lstStyle/>
        <a:p>
          <a:pPr lvl="0" algn="ctr" defTabSz="1155700">
            <a:lnSpc>
              <a:spcPct val="90000"/>
            </a:lnSpc>
            <a:spcBef>
              <a:spcPct val="0"/>
            </a:spcBef>
            <a:spcAft>
              <a:spcPct val="35000"/>
            </a:spcAft>
          </a:pPr>
          <a:r>
            <a:rPr lang="en-US" sz="2600" kern="1200" dirty="0" smtClean="0"/>
            <a:t>Aura OMI – Ozone, NO</a:t>
          </a:r>
          <a:r>
            <a:rPr lang="en-US" sz="2600" kern="1200" baseline="-25000" dirty="0" smtClean="0"/>
            <a:t>2</a:t>
          </a:r>
          <a:r>
            <a:rPr lang="en-US" sz="2600" kern="1200" dirty="0" smtClean="0"/>
            <a:t>, SO</a:t>
          </a:r>
          <a:r>
            <a:rPr lang="en-US" sz="2600" kern="1200" baseline="-25000" dirty="0" smtClean="0"/>
            <a:t>2</a:t>
          </a:r>
          <a:endParaRPr lang="en-US" sz="2600" kern="1200" baseline="-25000" dirty="0"/>
        </a:p>
      </dsp:txBody>
      <dsp:txXfrm>
        <a:off x="0" y="805859"/>
        <a:ext cx="5231428" cy="685564"/>
      </dsp:txXfrm>
    </dsp:sp>
    <dsp:sp modelId="{D3A07320-306A-4734-82BD-41A7C71211E6}">
      <dsp:nvSpPr>
        <dsp:cNvPr id="0" name=""/>
        <dsp:cNvSpPr/>
      </dsp:nvSpPr>
      <dsp:spPr>
        <a:xfrm>
          <a:off x="5231428" y="805859"/>
          <a:ext cx="5231428" cy="685564"/>
        </a:xfrm>
        <a:prstGeom prst="rect">
          <a:avLst/>
        </a:prstGeom>
        <a:gradFill flip="none" rotWithShape="0">
          <a:gsLst>
            <a:gs pos="0">
              <a:srgbClr val="D0BD8C">
                <a:tint val="66000"/>
                <a:satMod val="160000"/>
              </a:srgbClr>
            </a:gs>
            <a:gs pos="50000">
              <a:srgbClr val="D0BD8C">
                <a:tint val="44500"/>
                <a:satMod val="160000"/>
              </a:srgbClr>
            </a:gs>
            <a:gs pos="100000">
              <a:srgbClr val="D0BD8C">
                <a:tint val="23500"/>
                <a:satMod val="160000"/>
              </a:srgbClr>
            </a:gs>
          </a:gsLst>
          <a:lin ang="2700000" scaled="1"/>
          <a:tileRect/>
        </a:gradFill>
        <a:ln w="12700" cap="flat" cmpd="sng" algn="ctr">
          <a:solidFill>
            <a:schemeClr val="tx1">
              <a:lumMod val="50000"/>
              <a:lumOff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33020" rIns="184912" bIns="33020" numCol="1" spcCol="1270" anchor="ctr" anchorCtr="0">
          <a:noAutofit/>
        </a:bodyPr>
        <a:lstStyle/>
        <a:p>
          <a:pPr lvl="0" algn="ctr" defTabSz="1155700">
            <a:lnSpc>
              <a:spcPct val="90000"/>
            </a:lnSpc>
            <a:spcBef>
              <a:spcPct val="0"/>
            </a:spcBef>
            <a:spcAft>
              <a:spcPct val="35000"/>
            </a:spcAft>
          </a:pPr>
          <a:r>
            <a:rPr lang="en-US" sz="2600" kern="1200" dirty="0" smtClean="0"/>
            <a:t>Big Meadows (</a:t>
          </a:r>
          <a:r>
            <a:rPr lang="en-US" sz="2600" i="1" kern="1200" dirty="0" smtClean="0"/>
            <a:t>in situ</a:t>
          </a:r>
          <a:r>
            <a:rPr lang="en-US" sz="2600" kern="1200" dirty="0" smtClean="0"/>
            <a:t>) – CASTNET</a:t>
          </a:r>
          <a:endParaRPr lang="en-US" sz="2600" kern="1200" dirty="0"/>
        </a:p>
      </dsp:txBody>
      <dsp:txXfrm>
        <a:off x="5231428" y="805859"/>
        <a:ext cx="5231428" cy="68556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F83613C-FC4D-4793-9845-4A0BDB09154E}" type="datetimeFigureOut">
              <a:rPr lang="en-US" smtClean="0"/>
              <a:t>8/16/2017</a:t>
            </a:fld>
            <a:endParaRPr lang="en-US" dirty="0"/>
          </a:p>
        </p:txBody>
      </p:sp>
      <p:sp>
        <p:nvSpPr>
          <p:cNvPr id="4" name="Slide Image Placeholder 3"/>
          <p:cNvSpPr>
            <a:spLocks noGrp="1" noRot="1" noChangeAspect="1"/>
          </p:cNvSpPr>
          <p:nvPr>
            <p:ph type="sldImg" idx="2"/>
          </p:nvPr>
        </p:nvSpPr>
        <p:spPr>
          <a:xfrm>
            <a:off x="2328863" y="1162050"/>
            <a:ext cx="23526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8D53AA4-8C6F-454C-BD47-110115858876}" type="slidenum">
              <a:rPr lang="en-US" smtClean="0"/>
              <a:t>‹#›</a:t>
            </a:fld>
            <a:endParaRPr lang="en-US" dirty="0"/>
          </a:p>
        </p:txBody>
      </p:sp>
    </p:spTree>
    <p:extLst>
      <p:ext uri="{BB962C8B-B14F-4D97-AF65-F5344CB8AC3E}">
        <p14:creationId xmlns:p14="http://schemas.microsoft.com/office/powerpoint/2010/main" val="4037609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32000" cy="36576000"/>
          </a:xfrm>
          <a:prstGeom prst="rect">
            <a:avLst/>
          </a:prstGeom>
        </p:spPr>
      </p:pic>
      <p:sp>
        <p:nvSpPr>
          <p:cNvPr id="10" name="Main Title"/>
          <p:cNvSpPr>
            <a:spLocks noGrp="1"/>
          </p:cNvSpPr>
          <p:nvPr>
            <p:ph type="body" sz="quarter" idx="10" hasCustomPrompt="1"/>
          </p:nvPr>
        </p:nvSpPr>
        <p:spPr>
          <a:xfrm rot="16200000">
            <a:off x="15170484" y="21966321"/>
            <a:ext cx="21421558" cy="2314074"/>
          </a:xfrm>
          <a:prstGeom prst="rect">
            <a:avLst/>
          </a:prstGeom>
        </p:spPr>
        <p:txBody>
          <a:bodyPr/>
          <a:lstStyle>
            <a:lvl1pPr marL="0" indent="0" algn="l">
              <a:buNone/>
              <a:defRPr sz="16000" b="0" baseline="0">
                <a:solidFill>
                  <a:srgbClr val="BF5440"/>
                </a:solidFill>
                <a:latin typeface="+mj-lt"/>
              </a:defRPr>
            </a:lvl1pPr>
          </a:lstStyle>
          <a:p>
            <a:pPr lvl="0"/>
            <a:r>
              <a:rPr lang="en-US" dirty="0" smtClean="0"/>
              <a:t>Short Title [Title Case]</a:t>
            </a:r>
            <a:endParaRPr lang="en-US" dirty="0"/>
          </a:p>
        </p:txBody>
      </p:sp>
      <p:sp>
        <p:nvSpPr>
          <p:cNvPr id="9" name="Subtitle"/>
          <p:cNvSpPr>
            <a:spLocks noGrp="1"/>
          </p:cNvSpPr>
          <p:nvPr>
            <p:ph type="body" sz="quarter" idx="13" hasCustomPrompt="1"/>
          </p:nvPr>
        </p:nvSpPr>
        <p:spPr>
          <a:xfrm>
            <a:off x="5715000" y="438150"/>
            <a:ext cx="16173450" cy="3333750"/>
          </a:xfrm>
          <a:prstGeom prst="rect">
            <a:avLst/>
          </a:prstGeom>
        </p:spPr>
        <p:txBody>
          <a:bodyPr anchor="ctr"/>
          <a:lstStyle>
            <a:lvl1pPr marL="0" indent="0" algn="ctr">
              <a:spcBef>
                <a:spcPts val="0"/>
              </a:spcBef>
              <a:buNone/>
              <a:defRPr sz="6000" b="1" baseline="0">
                <a:solidFill>
                  <a:srgbClr val="BF5440"/>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Tree>
    <p:extLst>
      <p:ext uri="{BB962C8B-B14F-4D97-AF65-F5344CB8AC3E}">
        <p14:creationId xmlns:p14="http://schemas.microsoft.com/office/powerpoint/2010/main" val="3603808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576" userDrawn="1">
          <p15:clr>
            <a:srgbClr val="FBAE40"/>
          </p15:clr>
        </p15:guide>
        <p15:guide id="2" orient="horz" pos="2592" userDrawn="1">
          <p15:clr>
            <a:srgbClr val="FBAE40"/>
          </p15:clr>
        </p15:guide>
        <p15:guide id="3" orient="horz" pos="2880" userDrawn="1">
          <p15:clr>
            <a:srgbClr val="FBAE40"/>
          </p15:clr>
        </p15:guide>
        <p15:guide id="4" orient="horz" pos="22752" userDrawn="1">
          <p15:clr>
            <a:srgbClr val="FBAE40"/>
          </p15:clr>
        </p15:guide>
        <p15:guide id="5" pos="15264" userDrawn="1">
          <p15:clr>
            <a:srgbClr val="FBAE40"/>
          </p15:clr>
        </p15:guide>
        <p15:guide id="6" pos="864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59984"/>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diagramQuickStyle" Target="../diagrams/quickStyle1.xml"/><Relationship Id="rId18" Type="http://schemas.openxmlformats.org/officeDocument/2006/relationships/image" Target="../media/image12.png"/><Relationship Id="rId3" Type="http://schemas.openxmlformats.org/officeDocument/2006/relationships/image" Target="../media/image3.png"/><Relationship Id="rId21" Type="http://schemas.openxmlformats.org/officeDocument/2006/relationships/chart" Target="../charts/chart2.xml"/><Relationship Id="rId7" Type="http://schemas.openxmlformats.org/officeDocument/2006/relationships/image" Target="../media/image7.png"/><Relationship Id="rId12" Type="http://schemas.openxmlformats.org/officeDocument/2006/relationships/diagramLayout" Target="../diagrams/layout1.xml"/><Relationship Id="rId17" Type="http://schemas.openxmlformats.org/officeDocument/2006/relationships/image" Target="../media/image11.png"/><Relationship Id="rId25" Type="http://schemas.openxmlformats.org/officeDocument/2006/relationships/chart" Target="../charts/chart4.xml"/><Relationship Id="rId2" Type="http://schemas.openxmlformats.org/officeDocument/2006/relationships/image" Target="../media/image2.png"/><Relationship Id="rId16" Type="http://schemas.openxmlformats.org/officeDocument/2006/relationships/chart" Target="../charts/chart1.xml"/><Relationship Id="rId20"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diagramData" Target="../diagrams/data1.xml"/><Relationship Id="rId24" Type="http://schemas.openxmlformats.org/officeDocument/2006/relationships/chart" Target="../charts/chart3.xml"/><Relationship Id="rId5" Type="http://schemas.openxmlformats.org/officeDocument/2006/relationships/image" Target="../media/image5.png"/><Relationship Id="rId15" Type="http://schemas.microsoft.com/office/2007/relationships/diagramDrawing" Target="../diagrams/drawing1.xml"/><Relationship Id="rId23" Type="http://schemas.openxmlformats.org/officeDocument/2006/relationships/image" Target="../media/image16.png"/><Relationship Id="rId10" Type="http://schemas.openxmlformats.org/officeDocument/2006/relationships/image" Target="../media/image10.png"/><Relationship Id="rId19" Type="http://schemas.openxmlformats.org/officeDocument/2006/relationships/image" Target="../media/image13.png"/><Relationship Id="rId4" Type="http://schemas.openxmlformats.org/officeDocument/2006/relationships/image" Target="../media/image4.gif"/><Relationship Id="rId9" Type="http://schemas.openxmlformats.org/officeDocument/2006/relationships/image" Target="../media/image9.png"/><Relationship Id="rId14" Type="http://schemas.openxmlformats.org/officeDocument/2006/relationships/diagramColors" Target="../diagrams/colors1.xml"/><Relationship Id="rId2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1350" t="2317" r="983" b="1658"/>
          <a:stretch/>
        </p:blipFill>
        <p:spPr>
          <a:xfrm>
            <a:off x="1522335" y="13755498"/>
            <a:ext cx="4505320" cy="3389199"/>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6241" t="9066" b="22069"/>
          <a:stretch/>
        </p:blipFill>
        <p:spPr>
          <a:xfrm>
            <a:off x="14242627" y="8466149"/>
            <a:ext cx="5400267" cy="2230035"/>
          </a:xfrm>
          <a:prstGeom prst="rect">
            <a:avLst/>
          </a:prstGeom>
        </p:spPr>
      </p:pic>
      <p:sp>
        <p:nvSpPr>
          <p:cNvPr id="5" name="TextBox 4"/>
          <p:cNvSpPr txBox="1"/>
          <p:nvPr/>
        </p:nvSpPr>
        <p:spPr>
          <a:xfrm>
            <a:off x="1074097" y="18224002"/>
            <a:ext cx="9078076" cy="769441"/>
          </a:xfrm>
          <a:prstGeom prst="rect">
            <a:avLst/>
          </a:prstGeom>
          <a:noFill/>
        </p:spPr>
        <p:txBody>
          <a:bodyPr wrap="square" rtlCol="0">
            <a:spAutoFit/>
          </a:bodyPr>
          <a:lstStyle/>
          <a:p>
            <a:r>
              <a:rPr lang="en-US" sz="4400" b="1" dirty="0" smtClean="0">
                <a:solidFill>
                  <a:srgbClr val="BF5440"/>
                </a:solidFill>
                <a:latin typeface="Century Gothic" panose="020B0502020202020204" pitchFamily="34" charset="0"/>
              </a:rPr>
              <a:t>Results</a:t>
            </a:r>
          </a:p>
        </p:txBody>
      </p:sp>
      <p:sp>
        <p:nvSpPr>
          <p:cNvPr id="8" name="Text Placeholder 16"/>
          <p:cNvSpPr txBox="1">
            <a:spLocks/>
          </p:cNvSpPr>
          <p:nvPr/>
        </p:nvSpPr>
        <p:spPr>
          <a:xfrm>
            <a:off x="13787959" y="31520309"/>
            <a:ext cx="10972800" cy="251303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smtClean="0">
                <a:solidFill>
                  <a:schemeClr val="tx1">
                    <a:lumMod val="75000"/>
                  </a:schemeClr>
                </a:solidFill>
              </a:rPr>
              <a:t>Jalyn Cummings</a:t>
            </a:r>
            <a:r>
              <a:rPr lang="en-US" dirty="0" smtClean="0">
                <a:solidFill>
                  <a:schemeClr val="tx1">
                    <a:lumMod val="75000"/>
                  </a:schemeClr>
                </a:solidFill>
              </a:rPr>
              <a:t>, National Park Service, Shenandoah National Park</a:t>
            </a:r>
          </a:p>
          <a:p>
            <a:r>
              <a:rPr lang="en-US" b="1" dirty="0" smtClean="0">
                <a:solidFill>
                  <a:schemeClr val="tx1">
                    <a:lumMod val="75000"/>
                  </a:schemeClr>
                </a:solidFill>
              </a:rPr>
              <a:t>Dr. Barkley Sive</a:t>
            </a:r>
            <a:r>
              <a:rPr lang="en-US" dirty="0" smtClean="0">
                <a:solidFill>
                  <a:schemeClr val="tx1">
                    <a:lumMod val="75000"/>
                  </a:schemeClr>
                </a:solidFill>
              </a:rPr>
              <a:t>, National Park Service, Air Resources Division</a:t>
            </a:r>
          </a:p>
          <a:p>
            <a:r>
              <a:rPr lang="en-US" b="1" dirty="0" smtClean="0">
                <a:solidFill>
                  <a:schemeClr val="tx1">
                    <a:lumMod val="75000"/>
                  </a:schemeClr>
                </a:solidFill>
              </a:rPr>
              <a:t>Dr. Bruce Doddridge</a:t>
            </a:r>
            <a:r>
              <a:rPr lang="en-US" dirty="0" smtClean="0">
                <a:solidFill>
                  <a:schemeClr val="tx1">
                    <a:lumMod val="75000"/>
                  </a:schemeClr>
                </a:solidFill>
              </a:rPr>
              <a:t>, NASA Langley Research Center</a:t>
            </a:r>
          </a:p>
          <a:p>
            <a:r>
              <a:rPr lang="en-US" b="1" dirty="0" smtClean="0">
                <a:solidFill>
                  <a:schemeClr val="tx1">
                    <a:lumMod val="75000"/>
                  </a:schemeClr>
                </a:solidFill>
              </a:rPr>
              <a:t>Dr. Kenton Ross</a:t>
            </a:r>
            <a:r>
              <a:rPr lang="en-US" dirty="0" smtClean="0">
                <a:solidFill>
                  <a:schemeClr val="tx1">
                    <a:lumMod val="75000"/>
                  </a:schemeClr>
                </a:solidFill>
              </a:rPr>
              <a:t>, NASA Langley Research Center</a:t>
            </a:r>
          </a:p>
        </p:txBody>
      </p:sp>
      <p:sp>
        <p:nvSpPr>
          <p:cNvPr id="12" name="Text Placeholder 16"/>
          <p:cNvSpPr txBox="1">
            <a:spLocks/>
          </p:cNvSpPr>
          <p:nvPr/>
        </p:nvSpPr>
        <p:spPr>
          <a:xfrm>
            <a:off x="17437624" y="8781553"/>
            <a:ext cx="1711634" cy="39107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smtClean="0">
                <a:solidFill>
                  <a:schemeClr val="tx1">
                    <a:lumMod val="75000"/>
                  </a:schemeClr>
                </a:solidFill>
              </a:rPr>
              <a:t>Aura</a:t>
            </a:r>
            <a:r>
              <a:rPr lang="en-US" dirty="0" smtClean="0">
                <a:solidFill>
                  <a:schemeClr val="tx1">
                    <a:lumMod val="75000"/>
                  </a:schemeClr>
                </a:solidFill>
              </a:rPr>
              <a:t> OMI</a:t>
            </a:r>
          </a:p>
        </p:txBody>
      </p:sp>
      <p:sp>
        <p:nvSpPr>
          <p:cNvPr id="15" name="TextBox 14"/>
          <p:cNvSpPr txBox="1"/>
          <p:nvPr/>
        </p:nvSpPr>
        <p:spPr>
          <a:xfrm>
            <a:off x="914400" y="4590431"/>
            <a:ext cx="11516347" cy="769441"/>
          </a:xfrm>
          <a:prstGeom prst="rect">
            <a:avLst/>
          </a:prstGeom>
          <a:noFill/>
        </p:spPr>
        <p:txBody>
          <a:bodyPr wrap="square" rtlCol="0">
            <a:spAutoFit/>
          </a:bodyPr>
          <a:lstStyle/>
          <a:p>
            <a:r>
              <a:rPr lang="en-US" sz="4400" b="1" dirty="0" smtClean="0">
                <a:solidFill>
                  <a:srgbClr val="BF5440"/>
                </a:solidFill>
                <a:latin typeface="Century Gothic" panose="020B0502020202020204" pitchFamily="34" charset="0"/>
              </a:rPr>
              <a:t>Abstract</a:t>
            </a:r>
          </a:p>
        </p:txBody>
      </p:sp>
      <p:sp>
        <p:nvSpPr>
          <p:cNvPr id="16" name="TextBox 15"/>
          <p:cNvSpPr txBox="1"/>
          <p:nvPr/>
        </p:nvSpPr>
        <p:spPr>
          <a:xfrm>
            <a:off x="13739482" y="4590431"/>
            <a:ext cx="8229600" cy="769441"/>
          </a:xfrm>
          <a:prstGeom prst="rect">
            <a:avLst/>
          </a:prstGeom>
          <a:noFill/>
        </p:spPr>
        <p:txBody>
          <a:bodyPr wrap="square" rtlCol="0">
            <a:spAutoFit/>
          </a:bodyPr>
          <a:lstStyle/>
          <a:p>
            <a:r>
              <a:rPr lang="en-US" sz="4400" b="1" dirty="0" smtClean="0">
                <a:solidFill>
                  <a:srgbClr val="BF5440"/>
                </a:solidFill>
                <a:latin typeface="Century Gothic" panose="020B0502020202020204" pitchFamily="34" charset="0"/>
              </a:rPr>
              <a:t>Objectives</a:t>
            </a:r>
          </a:p>
        </p:txBody>
      </p:sp>
      <p:sp>
        <p:nvSpPr>
          <p:cNvPr id="17" name="TextBox 16"/>
          <p:cNvSpPr txBox="1"/>
          <p:nvPr/>
        </p:nvSpPr>
        <p:spPr>
          <a:xfrm>
            <a:off x="13739483" y="11074316"/>
            <a:ext cx="10492118" cy="769441"/>
          </a:xfrm>
          <a:prstGeom prst="rect">
            <a:avLst/>
          </a:prstGeom>
          <a:noFill/>
        </p:spPr>
        <p:txBody>
          <a:bodyPr wrap="square" rtlCol="0">
            <a:spAutoFit/>
          </a:bodyPr>
          <a:lstStyle/>
          <a:p>
            <a:r>
              <a:rPr lang="en-US" sz="4400" b="1" dirty="0" smtClean="0">
                <a:solidFill>
                  <a:srgbClr val="BF5440"/>
                </a:solidFill>
                <a:latin typeface="Century Gothic" panose="020B0502020202020204" pitchFamily="34" charset="0"/>
              </a:rPr>
              <a:t>Methodology</a:t>
            </a:r>
          </a:p>
        </p:txBody>
      </p:sp>
      <p:sp>
        <p:nvSpPr>
          <p:cNvPr id="18" name="TextBox 17"/>
          <p:cNvSpPr txBox="1"/>
          <p:nvPr/>
        </p:nvSpPr>
        <p:spPr>
          <a:xfrm>
            <a:off x="914400" y="12358689"/>
            <a:ext cx="8229600" cy="769441"/>
          </a:xfrm>
          <a:prstGeom prst="rect">
            <a:avLst/>
          </a:prstGeom>
          <a:noFill/>
        </p:spPr>
        <p:txBody>
          <a:bodyPr wrap="square" rtlCol="0">
            <a:spAutoFit/>
          </a:bodyPr>
          <a:lstStyle/>
          <a:p>
            <a:r>
              <a:rPr lang="en-US" sz="4400" b="1" dirty="0" smtClean="0">
                <a:solidFill>
                  <a:srgbClr val="BF5440"/>
                </a:solidFill>
                <a:latin typeface="Century Gothic" panose="020B0502020202020204" pitchFamily="34" charset="0"/>
              </a:rPr>
              <a:t>Study Area</a:t>
            </a:r>
          </a:p>
        </p:txBody>
      </p:sp>
      <p:sp>
        <p:nvSpPr>
          <p:cNvPr id="19" name="TextBox 18"/>
          <p:cNvSpPr txBox="1"/>
          <p:nvPr/>
        </p:nvSpPr>
        <p:spPr>
          <a:xfrm>
            <a:off x="13739482" y="7625588"/>
            <a:ext cx="5373593" cy="769441"/>
          </a:xfrm>
          <a:prstGeom prst="rect">
            <a:avLst/>
          </a:prstGeom>
          <a:noFill/>
        </p:spPr>
        <p:txBody>
          <a:bodyPr wrap="square" rtlCol="0">
            <a:spAutoFit/>
          </a:bodyPr>
          <a:lstStyle/>
          <a:p>
            <a:pPr algn="ctr"/>
            <a:r>
              <a:rPr lang="en-US" sz="4400" b="1" dirty="0" smtClean="0">
                <a:solidFill>
                  <a:srgbClr val="BF5440"/>
                </a:solidFill>
                <a:latin typeface="Century Gothic" panose="020B0502020202020204" pitchFamily="34" charset="0"/>
              </a:rPr>
              <a:t>Earth Observations</a:t>
            </a:r>
          </a:p>
        </p:txBody>
      </p:sp>
      <p:sp>
        <p:nvSpPr>
          <p:cNvPr id="21" name="TextBox 20"/>
          <p:cNvSpPr txBox="1"/>
          <p:nvPr/>
        </p:nvSpPr>
        <p:spPr>
          <a:xfrm>
            <a:off x="13739482" y="30565418"/>
            <a:ext cx="8229600" cy="769441"/>
          </a:xfrm>
          <a:prstGeom prst="rect">
            <a:avLst/>
          </a:prstGeom>
          <a:noFill/>
        </p:spPr>
        <p:txBody>
          <a:bodyPr wrap="square" rtlCol="0">
            <a:spAutoFit/>
          </a:bodyPr>
          <a:lstStyle/>
          <a:p>
            <a:r>
              <a:rPr lang="en-US" sz="4400" b="1" dirty="0" smtClean="0">
                <a:solidFill>
                  <a:srgbClr val="BF5440"/>
                </a:solidFill>
                <a:latin typeface="Century Gothic" panose="020B0502020202020204" pitchFamily="34" charset="0"/>
              </a:rPr>
              <a:t>Acknowledgements</a:t>
            </a:r>
          </a:p>
        </p:txBody>
      </p:sp>
      <p:sp>
        <p:nvSpPr>
          <p:cNvPr id="22" name="TextBox 21"/>
          <p:cNvSpPr txBox="1"/>
          <p:nvPr/>
        </p:nvSpPr>
        <p:spPr>
          <a:xfrm>
            <a:off x="19789628" y="7625588"/>
            <a:ext cx="4453460" cy="769441"/>
          </a:xfrm>
          <a:prstGeom prst="rect">
            <a:avLst/>
          </a:prstGeom>
          <a:noFill/>
        </p:spPr>
        <p:txBody>
          <a:bodyPr wrap="square" rtlCol="0">
            <a:spAutoFit/>
          </a:bodyPr>
          <a:lstStyle/>
          <a:p>
            <a:pPr algn="ctr"/>
            <a:r>
              <a:rPr lang="en-US" sz="4400" b="1" dirty="0" smtClean="0">
                <a:solidFill>
                  <a:srgbClr val="BF5440"/>
                </a:solidFill>
                <a:latin typeface="Century Gothic" panose="020B0502020202020204" pitchFamily="34" charset="0"/>
              </a:rPr>
              <a:t>Project Partners</a:t>
            </a:r>
          </a:p>
        </p:txBody>
      </p:sp>
      <p:sp>
        <p:nvSpPr>
          <p:cNvPr id="23" name="TextBox 22"/>
          <p:cNvSpPr txBox="1"/>
          <p:nvPr/>
        </p:nvSpPr>
        <p:spPr>
          <a:xfrm>
            <a:off x="914400" y="30533005"/>
            <a:ext cx="4542503" cy="769441"/>
          </a:xfrm>
          <a:prstGeom prst="rect">
            <a:avLst/>
          </a:prstGeom>
          <a:noFill/>
        </p:spPr>
        <p:txBody>
          <a:bodyPr wrap="square" rtlCol="0">
            <a:spAutoFit/>
          </a:bodyPr>
          <a:lstStyle/>
          <a:p>
            <a:r>
              <a:rPr lang="en-US" sz="4400" b="1" dirty="0" smtClean="0">
                <a:solidFill>
                  <a:srgbClr val="BF5440"/>
                </a:solidFill>
                <a:latin typeface="Century Gothic" panose="020B0502020202020204" pitchFamily="34" charset="0"/>
              </a:rPr>
              <a:t>Team Members</a:t>
            </a:r>
          </a:p>
        </p:txBody>
      </p:sp>
      <p:sp>
        <p:nvSpPr>
          <p:cNvPr id="31" name="Main Title"/>
          <p:cNvSpPr>
            <a:spLocks noGrp="1"/>
          </p:cNvSpPr>
          <p:nvPr>
            <p:ph type="body" sz="quarter" idx="10" hasCustomPrompt="1"/>
          </p:nvPr>
        </p:nvSpPr>
        <p:spPr>
          <a:xfrm rot="16200000">
            <a:off x="11208610" y="18004447"/>
            <a:ext cx="29345306" cy="2314074"/>
          </a:xfrm>
          <a:prstGeom prst="rect">
            <a:avLst/>
          </a:prstGeom>
        </p:spPr>
        <p:txBody>
          <a:bodyPr anchor="ctr"/>
          <a:lstStyle>
            <a:lvl1pPr marL="0" indent="0" algn="l">
              <a:buNone/>
              <a:defRPr sz="16000" b="0" baseline="0">
                <a:solidFill>
                  <a:srgbClr val="E97845"/>
                </a:solidFill>
                <a:latin typeface="+mj-lt"/>
              </a:defRPr>
            </a:lvl1pPr>
          </a:lstStyle>
          <a:p>
            <a:pPr lvl="0"/>
            <a:r>
              <a:rPr lang="en-US" sz="14000" b="1" dirty="0" smtClean="0">
                <a:solidFill>
                  <a:srgbClr val="BF5440"/>
                </a:solidFill>
              </a:rPr>
              <a:t>Shenandoah </a:t>
            </a:r>
            <a:r>
              <a:rPr lang="en-US" sz="14000" dirty="0" smtClean="0">
                <a:solidFill>
                  <a:srgbClr val="BF5440"/>
                </a:solidFill>
              </a:rPr>
              <a:t>Health &amp; Air Quality</a:t>
            </a:r>
            <a:endParaRPr lang="en-US" sz="14000" dirty="0">
              <a:solidFill>
                <a:srgbClr val="BF5440"/>
              </a:solidFill>
            </a:endParaRPr>
          </a:p>
        </p:txBody>
      </p:sp>
      <p:sp>
        <p:nvSpPr>
          <p:cNvPr id="32" name="Subtitle"/>
          <p:cNvSpPr>
            <a:spLocks noGrp="1"/>
          </p:cNvSpPr>
          <p:nvPr>
            <p:ph type="body" sz="quarter" idx="13" hasCustomPrompt="1"/>
          </p:nvPr>
        </p:nvSpPr>
        <p:spPr>
          <a:xfrm>
            <a:off x="5715000" y="438150"/>
            <a:ext cx="16173450" cy="3333750"/>
          </a:xfrm>
          <a:prstGeom prst="rect">
            <a:avLst/>
          </a:prstGeom>
        </p:spPr>
        <p:txBody>
          <a:bodyPr anchor="ctr"/>
          <a:lstStyle>
            <a:lvl1pPr marL="0" indent="0" algn="ctr">
              <a:spcBef>
                <a:spcPts val="0"/>
              </a:spcBef>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dirty="0" smtClean="0">
                <a:solidFill>
                  <a:srgbClr val="BF5440"/>
                </a:solidFill>
              </a:rPr>
              <a:t>Monitoring Air Quality in Shenandoah National Park to Address National Park Service Initiatives</a:t>
            </a:r>
          </a:p>
        </p:txBody>
      </p:sp>
      <p:sp>
        <p:nvSpPr>
          <p:cNvPr id="39" name="Text Placeholder 16"/>
          <p:cNvSpPr txBox="1">
            <a:spLocks/>
          </p:cNvSpPr>
          <p:nvPr/>
        </p:nvSpPr>
        <p:spPr>
          <a:xfrm>
            <a:off x="939800" y="28764296"/>
            <a:ext cx="12180617" cy="148732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lgn="just">
              <a:buClr>
                <a:srgbClr val="BF5440"/>
              </a:buClr>
            </a:pPr>
            <a:r>
              <a:rPr lang="en-US" dirty="0" smtClean="0">
                <a:solidFill>
                  <a:schemeClr val="tx1">
                    <a:lumMod val="75000"/>
                  </a:schemeClr>
                </a:solidFill>
              </a:rPr>
              <a:t>Remotely sensed NO</a:t>
            </a:r>
            <a:r>
              <a:rPr lang="en-US" baseline="-25000" dirty="0" smtClean="0">
                <a:solidFill>
                  <a:schemeClr val="tx1">
                    <a:lumMod val="75000"/>
                  </a:schemeClr>
                </a:solidFill>
              </a:rPr>
              <a:t>2</a:t>
            </a:r>
            <a:r>
              <a:rPr lang="en-US" dirty="0" smtClean="0">
                <a:solidFill>
                  <a:schemeClr val="tx1">
                    <a:lumMod val="75000"/>
                  </a:schemeClr>
                </a:solidFill>
              </a:rPr>
              <a:t> exhibited a decrease over time, but ozone and SO</a:t>
            </a:r>
            <a:r>
              <a:rPr lang="en-US" baseline="-25000" dirty="0" smtClean="0">
                <a:solidFill>
                  <a:schemeClr val="tx1">
                    <a:lumMod val="75000"/>
                  </a:schemeClr>
                </a:solidFill>
              </a:rPr>
              <a:t>2</a:t>
            </a:r>
            <a:r>
              <a:rPr lang="en-US" dirty="0" smtClean="0">
                <a:solidFill>
                  <a:schemeClr val="tx1">
                    <a:lumMod val="75000"/>
                  </a:schemeClr>
                </a:solidFill>
              </a:rPr>
              <a:t> remained relatively constant.</a:t>
            </a:r>
          </a:p>
          <a:p>
            <a:pPr marL="347663" indent="-347663" algn="just">
              <a:buClr>
                <a:srgbClr val="BF5440"/>
              </a:buClr>
            </a:pPr>
            <a:r>
              <a:rPr lang="en-US" dirty="0" smtClean="0">
                <a:solidFill>
                  <a:schemeClr val="tx1">
                    <a:lumMod val="75000"/>
                  </a:schemeClr>
                </a:solidFill>
              </a:rPr>
              <a:t>Ozone and SO</a:t>
            </a:r>
            <a:r>
              <a:rPr lang="en-US" baseline="-25000" dirty="0" smtClean="0">
                <a:solidFill>
                  <a:schemeClr val="tx1">
                    <a:lumMod val="75000"/>
                  </a:schemeClr>
                </a:solidFill>
              </a:rPr>
              <a:t>2</a:t>
            </a:r>
            <a:r>
              <a:rPr lang="en-US" dirty="0" smtClean="0">
                <a:solidFill>
                  <a:schemeClr val="tx1">
                    <a:lumMod val="75000"/>
                  </a:schemeClr>
                </a:solidFill>
              </a:rPr>
              <a:t> data were not statistically correlated with </a:t>
            </a:r>
            <a:r>
              <a:rPr lang="en-US" i="1" dirty="0" smtClean="0">
                <a:solidFill>
                  <a:schemeClr val="tx1">
                    <a:lumMod val="75000"/>
                  </a:schemeClr>
                </a:solidFill>
              </a:rPr>
              <a:t>in situ </a:t>
            </a:r>
            <a:r>
              <a:rPr lang="en-US" dirty="0" smtClean="0">
                <a:solidFill>
                  <a:schemeClr val="tx1">
                    <a:lumMod val="75000"/>
                  </a:schemeClr>
                </a:solidFill>
              </a:rPr>
              <a:t>observations.</a:t>
            </a:r>
          </a:p>
        </p:txBody>
      </p:sp>
      <p:sp>
        <p:nvSpPr>
          <p:cNvPr id="40" name="TextBox 39"/>
          <p:cNvSpPr txBox="1"/>
          <p:nvPr/>
        </p:nvSpPr>
        <p:spPr>
          <a:xfrm>
            <a:off x="914400" y="27952170"/>
            <a:ext cx="8229600" cy="846385"/>
          </a:xfrm>
          <a:prstGeom prst="rect">
            <a:avLst/>
          </a:prstGeom>
          <a:noFill/>
        </p:spPr>
        <p:txBody>
          <a:bodyPr wrap="square" rtlCol="0">
            <a:spAutoFit/>
          </a:bodyPr>
          <a:lstStyle/>
          <a:p>
            <a:r>
              <a:rPr lang="en-US" sz="4400" b="1" dirty="0" smtClean="0">
                <a:solidFill>
                  <a:srgbClr val="BF5440"/>
                </a:solidFill>
                <a:latin typeface="Century Gothic" panose="020B0502020202020204" pitchFamily="34" charset="0"/>
              </a:rPr>
              <a:t>Conclusions</a:t>
            </a:r>
          </a:p>
        </p:txBody>
      </p:sp>
      <p:sp>
        <p:nvSpPr>
          <p:cNvPr id="43" name="Subtitle"/>
          <p:cNvSpPr txBox="1">
            <a:spLocks/>
          </p:cNvSpPr>
          <p:nvPr/>
        </p:nvSpPr>
        <p:spPr>
          <a:xfrm>
            <a:off x="6096000" y="35153600"/>
            <a:ext cx="15501257" cy="1034530"/>
          </a:xfrm>
          <a:prstGeom prst="rect">
            <a:avLst/>
          </a:prstGeom>
        </p:spPr>
        <p:txBody>
          <a:bodyPr anchor="ctr"/>
          <a:lstStyle>
            <a:lvl1pPr marL="0" indent="0" algn="ctr" defTabSz="2743200" rtl="0" eaLnBrk="1" latinLnBrk="0" hangingPunct="1">
              <a:lnSpc>
                <a:spcPct val="90000"/>
              </a:lnSpc>
              <a:spcBef>
                <a:spcPts val="0"/>
              </a:spcBef>
              <a:buFont typeface="Arial" panose="020B0604020202020204" pitchFamily="34" charset="0"/>
              <a:buNone/>
              <a:defRPr sz="6000" b="1" kern="1200" baseline="0">
                <a:solidFill>
                  <a:srgbClr val="EA7845"/>
                </a:solidFill>
                <a:latin typeface="+mj-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48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4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4800" b="0" dirty="0" smtClean="0">
                <a:solidFill>
                  <a:srgbClr val="BF5440"/>
                </a:solidFill>
              </a:rPr>
              <a:t>NASA Langley Research Center – Summer 2017</a:t>
            </a:r>
          </a:p>
        </p:txBody>
      </p:sp>
      <p:sp>
        <p:nvSpPr>
          <p:cNvPr id="35" name="Text Placeholder 16"/>
          <p:cNvSpPr txBox="1">
            <a:spLocks/>
          </p:cNvSpPr>
          <p:nvPr/>
        </p:nvSpPr>
        <p:spPr>
          <a:xfrm>
            <a:off x="13817124" y="5387391"/>
            <a:ext cx="10317109" cy="210030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buClr>
                <a:srgbClr val="BF5440"/>
              </a:buClr>
            </a:pPr>
            <a:r>
              <a:rPr lang="en-US" b="1" dirty="0" smtClean="0">
                <a:solidFill>
                  <a:srgbClr val="BF5440"/>
                </a:solidFill>
              </a:rPr>
              <a:t>Assess </a:t>
            </a:r>
            <a:r>
              <a:rPr lang="en-US" dirty="0" smtClean="0"/>
              <a:t>spatial and temporal trends in atmospheric pollutant species over Shenandoah National Park</a:t>
            </a:r>
          </a:p>
          <a:p>
            <a:pPr>
              <a:buClr>
                <a:srgbClr val="BF5440"/>
              </a:buClr>
            </a:pPr>
            <a:r>
              <a:rPr lang="en-US" b="1" dirty="0" smtClean="0">
                <a:solidFill>
                  <a:srgbClr val="BF5440"/>
                </a:solidFill>
              </a:rPr>
              <a:t>Analyze </a:t>
            </a:r>
            <a:r>
              <a:rPr lang="en-US" dirty="0" smtClean="0">
                <a:solidFill>
                  <a:schemeClr val="tx1">
                    <a:lumMod val="75000"/>
                  </a:schemeClr>
                </a:solidFill>
              </a:rPr>
              <a:t>trends based on monthly, seasonal, and annual time steps</a:t>
            </a:r>
            <a:endParaRPr lang="en-US" dirty="0">
              <a:solidFill>
                <a:schemeClr val="tx1">
                  <a:lumMod val="75000"/>
                </a:schemeClr>
              </a:solidFill>
            </a:endParaRPr>
          </a:p>
          <a:p>
            <a:pPr>
              <a:buClr>
                <a:srgbClr val="BF5440"/>
              </a:buClr>
            </a:pPr>
            <a:r>
              <a:rPr lang="en-US" b="1" dirty="0" smtClean="0">
                <a:solidFill>
                  <a:srgbClr val="BF5440"/>
                </a:solidFill>
              </a:rPr>
              <a:t>Create</a:t>
            </a:r>
            <a:r>
              <a:rPr lang="en-US" dirty="0" smtClean="0">
                <a:solidFill>
                  <a:srgbClr val="BF5440"/>
                </a:solidFill>
              </a:rPr>
              <a:t> </a:t>
            </a:r>
            <a:r>
              <a:rPr lang="en-US" dirty="0" smtClean="0">
                <a:solidFill>
                  <a:schemeClr val="tx1">
                    <a:lumMod val="75000"/>
                  </a:schemeClr>
                </a:solidFill>
              </a:rPr>
              <a:t>a methodology to </a:t>
            </a:r>
            <a:r>
              <a:rPr lang="en-US" dirty="0" smtClean="0">
                <a:solidFill>
                  <a:schemeClr val="tx1">
                    <a:lumMod val="75000"/>
                  </a:schemeClr>
                </a:solidFill>
              </a:rPr>
              <a:t>visualize </a:t>
            </a:r>
            <a:r>
              <a:rPr lang="en-US" dirty="0" smtClean="0">
                <a:solidFill>
                  <a:schemeClr val="tx1">
                    <a:lumMod val="75000"/>
                  </a:schemeClr>
                </a:solidFill>
              </a:rPr>
              <a:t>air quality parameters over time</a:t>
            </a:r>
            <a:endParaRPr lang="en-US" dirty="0">
              <a:solidFill>
                <a:schemeClr val="tx1">
                  <a:lumMod val="75000"/>
                </a:schemeClr>
              </a:solidFill>
            </a:endParaRPr>
          </a:p>
        </p:txBody>
      </p:sp>
      <p:sp>
        <p:nvSpPr>
          <p:cNvPr id="106" name="Text Placeholder 16"/>
          <p:cNvSpPr txBox="1">
            <a:spLocks/>
          </p:cNvSpPr>
          <p:nvPr/>
        </p:nvSpPr>
        <p:spPr>
          <a:xfrm>
            <a:off x="613001" y="33624414"/>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smtClean="0">
                <a:solidFill>
                  <a:schemeClr val="tx1">
                    <a:lumMod val="75000"/>
                  </a:schemeClr>
                </a:solidFill>
              </a:rPr>
              <a:t>Ellen Bubak</a:t>
            </a:r>
          </a:p>
          <a:p>
            <a:pPr algn="ctr">
              <a:lnSpc>
                <a:spcPct val="100000"/>
              </a:lnSpc>
              <a:spcBef>
                <a:spcPts val="0"/>
              </a:spcBef>
            </a:pPr>
            <a:r>
              <a:rPr lang="en-US" dirty="0" smtClean="0">
                <a:solidFill>
                  <a:schemeClr val="tx1">
                    <a:lumMod val="75000"/>
                  </a:schemeClr>
                </a:solidFill>
              </a:rPr>
              <a:t>(Project Lead)</a:t>
            </a:r>
          </a:p>
        </p:txBody>
      </p:sp>
      <p:sp>
        <p:nvSpPr>
          <p:cNvPr id="107" name="Text Placeholder 16"/>
          <p:cNvSpPr txBox="1">
            <a:spLocks/>
          </p:cNvSpPr>
          <p:nvPr/>
        </p:nvSpPr>
        <p:spPr>
          <a:xfrm>
            <a:off x="3141803" y="33624414"/>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Amanda Clayton</a:t>
            </a:r>
          </a:p>
        </p:txBody>
      </p:sp>
      <p:sp>
        <p:nvSpPr>
          <p:cNvPr id="108" name="Text Placeholder 16"/>
          <p:cNvSpPr txBox="1">
            <a:spLocks/>
          </p:cNvSpPr>
          <p:nvPr/>
        </p:nvSpPr>
        <p:spPr>
          <a:xfrm>
            <a:off x="5584018" y="33624414"/>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Doug Gardiner</a:t>
            </a:r>
          </a:p>
        </p:txBody>
      </p:sp>
      <p:sp>
        <p:nvSpPr>
          <p:cNvPr id="112" name="Text Placeholder 16"/>
          <p:cNvSpPr txBox="1">
            <a:spLocks/>
          </p:cNvSpPr>
          <p:nvPr/>
        </p:nvSpPr>
        <p:spPr>
          <a:xfrm>
            <a:off x="8132906" y="33624414"/>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Nicholas Lenfant</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92873" y="8384998"/>
            <a:ext cx="1756833" cy="2286000"/>
          </a:xfrm>
          <a:prstGeom prst="rect">
            <a:avLst/>
          </a:prstGeom>
        </p:spPr>
      </p:pic>
      <p:sp>
        <p:nvSpPr>
          <p:cNvPr id="46" name="Text Placeholder 16"/>
          <p:cNvSpPr txBox="1">
            <a:spLocks/>
          </p:cNvSpPr>
          <p:nvPr/>
        </p:nvSpPr>
        <p:spPr>
          <a:xfrm>
            <a:off x="10655967" y="33624414"/>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Julie Terhune</a:t>
            </a:r>
          </a:p>
        </p:txBody>
      </p:sp>
      <p:grpSp>
        <p:nvGrpSpPr>
          <p:cNvPr id="2" name="Group 1"/>
          <p:cNvGrpSpPr/>
          <p:nvPr/>
        </p:nvGrpSpPr>
        <p:grpSpPr>
          <a:xfrm>
            <a:off x="3547404" y="31356472"/>
            <a:ext cx="2057404" cy="2081788"/>
            <a:chOff x="3547404" y="31356472"/>
            <a:chExt cx="2057404" cy="2081788"/>
          </a:xfrm>
        </p:grpSpPr>
        <p:pic>
          <p:nvPicPr>
            <p:cNvPr id="109" name="Picture 10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7404" y="31356472"/>
              <a:ext cx="2057404" cy="2081788"/>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5047" t="6129" r="9062" b="23088"/>
            <a:stretch/>
          </p:blipFill>
          <p:spPr>
            <a:xfrm>
              <a:off x="3753146" y="31574406"/>
              <a:ext cx="1645921" cy="1645921"/>
            </a:xfrm>
            <a:prstGeom prst="ellipse">
              <a:avLst/>
            </a:prstGeom>
          </p:spPr>
        </p:pic>
      </p:grpSp>
      <p:sp>
        <p:nvSpPr>
          <p:cNvPr id="44" name="Text Placeholder 16"/>
          <p:cNvSpPr txBox="1">
            <a:spLocks/>
          </p:cNvSpPr>
          <p:nvPr/>
        </p:nvSpPr>
        <p:spPr>
          <a:xfrm>
            <a:off x="7368116" y="17514472"/>
            <a:ext cx="5942399" cy="4332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Shenandoah National Park, Virginia</a:t>
            </a:r>
          </a:p>
        </p:txBody>
      </p:sp>
      <p:sp>
        <p:nvSpPr>
          <p:cNvPr id="64" name="TextBox 63"/>
          <p:cNvSpPr txBox="1"/>
          <p:nvPr/>
        </p:nvSpPr>
        <p:spPr>
          <a:xfrm>
            <a:off x="976224" y="5372606"/>
            <a:ext cx="11902672" cy="6555641"/>
          </a:xfrm>
          <a:prstGeom prst="rect">
            <a:avLst/>
          </a:prstGeom>
          <a:noFill/>
          <a:ln>
            <a:noFill/>
          </a:ln>
        </p:spPr>
        <p:txBody>
          <a:bodyPr wrap="square" rtlCol="0">
            <a:spAutoFit/>
          </a:bodyPr>
          <a:lstStyle/>
          <a:p>
            <a:pPr algn="just"/>
            <a:r>
              <a:rPr lang="en-US" sz="2800" dirty="0"/>
              <a:t>Gases such as ozone (O</a:t>
            </a:r>
            <a:r>
              <a:rPr lang="en-US" sz="2800" baseline="-25000" dirty="0"/>
              <a:t>3</a:t>
            </a:r>
            <a:r>
              <a:rPr lang="en-US" sz="2800" dirty="0"/>
              <a:t>), nitrogen dioxide (NO</a:t>
            </a:r>
            <a:r>
              <a:rPr lang="en-US" sz="2800" baseline="-25000" dirty="0"/>
              <a:t>2</a:t>
            </a:r>
            <a:r>
              <a:rPr lang="en-US" sz="2800" dirty="0"/>
              <a:t>), and sulfur dioxide (SO</a:t>
            </a:r>
            <a:r>
              <a:rPr lang="en-US" sz="2800" baseline="-25000" dirty="0"/>
              <a:t>2</a:t>
            </a:r>
            <a:r>
              <a:rPr lang="en-US" sz="2800" dirty="0"/>
              <a:t>) have impeded visibility and impacted air health in Shenandoah National Park, one of the primary attractions of Virginia. Air quality is considered one of the park’s fundamental resources and is essential to maintaining its significance as a premier park with world-class views. This project utilized NASA Earth observations, including Aura's Ozone Monitoring Instrument (OMI), to monitor ozone and nitrogen dioxide that threaten visibility and plant, animal, water, and human health in the park. Trend maps were created to assess spatial and temporal trends in pollutant species over Shenandoah National Park and the surrounding airshed. A methodology was created to help the National Park Service incorporate remote sensing data into their management decisions related to park health and air quality concerns. </a:t>
            </a:r>
            <a:r>
              <a:rPr lang="en-US" sz="2800" i="1" dirty="0"/>
              <a:t>In situ</a:t>
            </a:r>
            <a:r>
              <a:rPr lang="en-US" sz="2800" dirty="0"/>
              <a:t> station data from Big Meadows monitoring station were used to validate the NASA Earth observations. This information will aid in future decisions related to visitor education and ecological management in accordance with mandates from the Clean Air Act, the National Park Service Organic Act of 1916, and the Wilderness Act.</a:t>
            </a:r>
          </a:p>
        </p:txBody>
      </p:sp>
      <p:sp>
        <p:nvSpPr>
          <p:cNvPr id="9" name="Rectangle 8"/>
          <p:cNvSpPr/>
          <p:nvPr/>
        </p:nvSpPr>
        <p:spPr>
          <a:xfrm>
            <a:off x="4021980" y="15793217"/>
            <a:ext cx="489496" cy="453797"/>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p:cNvGrpSpPr/>
          <p:nvPr/>
        </p:nvGrpSpPr>
        <p:grpSpPr>
          <a:xfrm>
            <a:off x="1020424" y="31356472"/>
            <a:ext cx="2057404" cy="2081788"/>
            <a:chOff x="1020424" y="31356472"/>
            <a:chExt cx="2057404" cy="2081788"/>
          </a:xfrm>
        </p:grpSpPr>
        <p:pic>
          <p:nvPicPr>
            <p:cNvPr id="111" name="Picture 1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0424" y="31356472"/>
              <a:ext cx="2057404" cy="2081788"/>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26166" y="31574406"/>
              <a:ext cx="1645920" cy="1645920"/>
            </a:xfrm>
            <a:prstGeom prst="rect">
              <a:avLst/>
            </a:prstGeom>
          </p:spPr>
        </p:pic>
      </p:grpSp>
      <p:grpSp>
        <p:nvGrpSpPr>
          <p:cNvPr id="13" name="Group 12"/>
          <p:cNvGrpSpPr/>
          <p:nvPr/>
        </p:nvGrpSpPr>
        <p:grpSpPr>
          <a:xfrm>
            <a:off x="6056396" y="31356472"/>
            <a:ext cx="2057404" cy="2081788"/>
            <a:chOff x="6074384" y="31356472"/>
            <a:chExt cx="2057404" cy="2081788"/>
          </a:xfrm>
        </p:grpSpPr>
        <p:pic>
          <p:nvPicPr>
            <p:cNvPr id="110" name="Picture 10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74384" y="31356472"/>
              <a:ext cx="2057404" cy="2081788"/>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80126" y="31574406"/>
              <a:ext cx="1645920" cy="1645920"/>
            </a:xfrm>
            <a:prstGeom prst="rect">
              <a:avLst/>
            </a:prstGeom>
          </p:spPr>
        </p:pic>
      </p:grpSp>
      <p:grpSp>
        <p:nvGrpSpPr>
          <p:cNvPr id="26" name="Group 25"/>
          <p:cNvGrpSpPr/>
          <p:nvPr/>
        </p:nvGrpSpPr>
        <p:grpSpPr>
          <a:xfrm>
            <a:off x="8601364" y="31356472"/>
            <a:ext cx="2057404" cy="2081788"/>
            <a:chOff x="8601364" y="31356472"/>
            <a:chExt cx="2057404" cy="2081788"/>
          </a:xfrm>
        </p:grpSpPr>
        <p:pic>
          <p:nvPicPr>
            <p:cNvPr id="113" name="Picture 1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01364" y="31356472"/>
              <a:ext cx="2057404" cy="2081788"/>
            </a:xfrm>
            <a:prstGeom prst="rect">
              <a:avLst/>
            </a:prstGeom>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07106" y="31574406"/>
              <a:ext cx="1645920" cy="1645920"/>
            </a:xfrm>
            <a:prstGeom prst="rect">
              <a:avLst/>
            </a:prstGeom>
          </p:spPr>
        </p:pic>
      </p:grpSp>
      <p:grpSp>
        <p:nvGrpSpPr>
          <p:cNvPr id="27" name="Group 26"/>
          <p:cNvGrpSpPr/>
          <p:nvPr/>
        </p:nvGrpSpPr>
        <p:grpSpPr>
          <a:xfrm>
            <a:off x="11128345" y="31356472"/>
            <a:ext cx="2057404" cy="2081788"/>
            <a:chOff x="11128345" y="31356472"/>
            <a:chExt cx="2057404" cy="2081788"/>
          </a:xfrm>
        </p:grpSpPr>
        <p:pic>
          <p:nvPicPr>
            <p:cNvPr id="47" name="Picture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28345" y="31356472"/>
              <a:ext cx="2057404" cy="2081788"/>
            </a:xfrm>
            <a:prstGeom prst="rect">
              <a:avLst/>
            </a:prstGeom>
          </p:spPr>
        </p:pic>
        <p:pic>
          <p:nvPicPr>
            <p:cNvPr id="25" name="Picture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334087" y="31574406"/>
              <a:ext cx="1645920" cy="1645920"/>
            </a:xfrm>
            <a:prstGeom prst="rect">
              <a:avLst/>
            </a:prstGeom>
          </p:spPr>
        </p:pic>
      </p:grpSp>
      <p:graphicFrame>
        <p:nvGraphicFramePr>
          <p:cNvPr id="52" name="Diagram 51"/>
          <p:cNvGraphicFramePr/>
          <p:nvPr>
            <p:extLst>
              <p:ext uri="{D42A27DB-BD31-4B8C-83A1-F6EECF244321}">
                <p14:modId xmlns:p14="http://schemas.microsoft.com/office/powerpoint/2010/main" val="2890340975"/>
              </p:ext>
            </p:extLst>
          </p:nvPr>
        </p:nvGraphicFramePr>
        <p:xfrm>
          <a:off x="13766799" y="12073911"/>
          <a:ext cx="10462857" cy="6033926"/>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83" name="Text Placeholder 16"/>
          <p:cNvSpPr txBox="1">
            <a:spLocks/>
          </p:cNvSpPr>
          <p:nvPr/>
        </p:nvSpPr>
        <p:spPr>
          <a:xfrm>
            <a:off x="13715999" y="28764296"/>
            <a:ext cx="10513657" cy="140677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lgn="just">
              <a:buClr>
                <a:srgbClr val="BF5440"/>
              </a:buClr>
            </a:pPr>
            <a:r>
              <a:rPr lang="en-US" dirty="0" smtClean="0">
                <a:solidFill>
                  <a:schemeClr val="tx1">
                    <a:lumMod val="75000"/>
                  </a:schemeClr>
                </a:solidFill>
              </a:rPr>
              <a:t>Tropospheric NO</a:t>
            </a:r>
            <a:r>
              <a:rPr lang="en-US" baseline="-25000" dirty="0" smtClean="0">
                <a:solidFill>
                  <a:schemeClr val="tx1">
                    <a:lumMod val="75000"/>
                  </a:schemeClr>
                </a:solidFill>
              </a:rPr>
              <a:t>2</a:t>
            </a:r>
            <a:r>
              <a:rPr lang="en-US" dirty="0" smtClean="0">
                <a:solidFill>
                  <a:schemeClr val="tx1">
                    <a:lumMod val="75000"/>
                  </a:schemeClr>
                </a:solidFill>
              </a:rPr>
              <a:t> and total column </a:t>
            </a:r>
            <a:r>
              <a:rPr lang="en-US" dirty="0">
                <a:solidFill>
                  <a:schemeClr val="tx1">
                    <a:lumMod val="75000"/>
                  </a:schemeClr>
                </a:solidFill>
              </a:rPr>
              <a:t>NO</a:t>
            </a:r>
            <a:r>
              <a:rPr lang="en-US" baseline="-25000" dirty="0">
                <a:solidFill>
                  <a:schemeClr val="tx1">
                    <a:lumMod val="75000"/>
                  </a:schemeClr>
                </a:solidFill>
              </a:rPr>
              <a:t>2</a:t>
            </a:r>
            <a:r>
              <a:rPr lang="en-US" dirty="0">
                <a:solidFill>
                  <a:schemeClr val="tx1">
                    <a:lumMod val="75000"/>
                  </a:schemeClr>
                </a:solidFill>
              </a:rPr>
              <a:t> </a:t>
            </a:r>
            <a:r>
              <a:rPr lang="en-US" dirty="0" smtClean="0">
                <a:solidFill>
                  <a:schemeClr val="tx1">
                    <a:lumMod val="75000"/>
                  </a:schemeClr>
                </a:solidFill>
              </a:rPr>
              <a:t>were highly correlated.</a:t>
            </a:r>
          </a:p>
          <a:p>
            <a:pPr marL="347663" indent="-347663" algn="just">
              <a:buClr>
                <a:srgbClr val="BF5440"/>
              </a:buClr>
            </a:pPr>
            <a:r>
              <a:rPr lang="en-US" dirty="0" smtClean="0">
                <a:solidFill>
                  <a:schemeClr val="tx1">
                    <a:lumMod val="75000"/>
                  </a:schemeClr>
                </a:solidFill>
              </a:rPr>
              <a:t>Remote sensing can provide the park with big-picture, long-term data to foresee trends in air pollutants that affect the park.</a:t>
            </a:r>
          </a:p>
        </p:txBody>
      </p:sp>
      <p:graphicFrame>
        <p:nvGraphicFramePr>
          <p:cNvPr id="66" name="Chart 65"/>
          <p:cNvGraphicFramePr>
            <a:graphicFrameLocks/>
          </p:cNvGraphicFramePr>
          <p:nvPr>
            <p:extLst>
              <p:ext uri="{D42A27DB-BD31-4B8C-83A1-F6EECF244321}">
                <p14:modId xmlns:p14="http://schemas.microsoft.com/office/powerpoint/2010/main" val="405944051"/>
              </p:ext>
            </p:extLst>
          </p:nvPr>
        </p:nvGraphicFramePr>
        <p:xfrm>
          <a:off x="1004451" y="23910824"/>
          <a:ext cx="7270886" cy="4023360"/>
        </p:xfrm>
        <a:graphic>
          <a:graphicData uri="http://schemas.openxmlformats.org/drawingml/2006/chart">
            <c:chart xmlns:c="http://schemas.openxmlformats.org/drawingml/2006/chart" xmlns:r="http://schemas.openxmlformats.org/officeDocument/2006/relationships" r:id="rId16"/>
          </a:graphicData>
        </a:graphic>
      </p:graphicFrame>
      <p:sp>
        <p:nvSpPr>
          <p:cNvPr id="67" name="TextBox 66"/>
          <p:cNvSpPr txBox="1"/>
          <p:nvPr/>
        </p:nvSpPr>
        <p:spPr>
          <a:xfrm>
            <a:off x="10026572" y="19813648"/>
            <a:ext cx="5326052" cy="461665"/>
          </a:xfrm>
          <a:prstGeom prst="rect">
            <a:avLst/>
          </a:prstGeom>
          <a:noFill/>
        </p:spPr>
        <p:txBody>
          <a:bodyPr wrap="square" rtlCol="0">
            <a:spAutoFit/>
          </a:bodyPr>
          <a:lstStyle/>
          <a:p>
            <a:pPr algn="ctr"/>
            <a:r>
              <a:rPr lang="en-US" sz="2400" b="1" dirty="0" smtClean="0"/>
              <a:t>January NO</a:t>
            </a:r>
            <a:r>
              <a:rPr lang="en-US" sz="2400" b="1" baseline="-25000" dirty="0" smtClean="0"/>
              <a:t>2</a:t>
            </a:r>
            <a:r>
              <a:rPr lang="en-US" sz="2400" b="1" dirty="0" smtClean="0"/>
              <a:t> Concentrations</a:t>
            </a:r>
            <a:endParaRPr lang="en-US" sz="2400" b="1" dirty="0"/>
          </a:p>
        </p:txBody>
      </p:sp>
      <p:pic>
        <p:nvPicPr>
          <p:cNvPr id="70" name="Picture 69"/>
          <p:cNvPicPr>
            <a:picLocks noChangeAspect="1"/>
          </p:cNvPicPr>
          <p:nvPr/>
        </p:nvPicPr>
        <p:blipFill rotWithShape="1">
          <a:blip r:embed="rId17" cstate="print">
            <a:extLst>
              <a:ext uri="{28A0092B-C50C-407E-A947-70E740481C1C}">
                <a14:useLocalDpi xmlns:a14="http://schemas.microsoft.com/office/drawing/2010/main" val="0"/>
              </a:ext>
            </a:extLst>
          </a:blip>
          <a:srcRect l="5350" t="11935" r="5196" b="11379"/>
          <a:stretch/>
        </p:blipFill>
        <p:spPr>
          <a:xfrm>
            <a:off x="12784197" y="23891867"/>
            <a:ext cx="4141104" cy="2743200"/>
          </a:xfrm>
          <a:prstGeom prst="rect">
            <a:avLst/>
          </a:prstGeom>
        </p:spPr>
      </p:pic>
      <p:sp>
        <p:nvSpPr>
          <p:cNvPr id="71" name="TextBox 70"/>
          <p:cNvSpPr txBox="1"/>
          <p:nvPr/>
        </p:nvSpPr>
        <p:spPr>
          <a:xfrm>
            <a:off x="12784197" y="26173402"/>
            <a:ext cx="763425" cy="461665"/>
          </a:xfrm>
          <a:prstGeom prst="rect">
            <a:avLst/>
          </a:prstGeom>
          <a:noFill/>
        </p:spPr>
        <p:txBody>
          <a:bodyPr wrap="square" rtlCol="0">
            <a:spAutoFit/>
          </a:bodyPr>
          <a:lstStyle/>
          <a:p>
            <a:pPr algn="ctr"/>
            <a:r>
              <a:rPr lang="en-US" sz="2400" dirty="0" smtClean="0">
                <a:solidFill>
                  <a:schemeClr val="bg1"/>
                </a:solidFill>
              </a:rPr>
              <a:t>2016</a:t>
            </a:r>
            <a:endParaRPr lang="en-US" sz="2400" dirty="0">
              <a:solidFill>
                <a:schemeClr val="bg1"/>
              </a:solidFill>
            </a:endParaRPr>
          </a:p>
        </p:txBody>
      </p:sp>
      <p:pic>
        <p:nvPicPr>
          <p:cNvPr id="72" name="Picture 71"/>
          <p:cNvPicPr>
            <a:picLocks/>
          </p:cNvPicPr>
          <p:nvPr/>
        </p:nvPicPr>
        <p:blipFill rotWithShape="1">
          <a:blip r:embed="rId18" cstate="print">
            <a:extLst>
              <a:ext uri="{28A0092B-C50C-407E-A947-70E740481C1C}">
                <a14:useLocalDpi xmlns:a14="http://schemas.microsoft.com/office/drawing/2010/main" val="0"/>
              </a:ext>
            </a:extLst>
          </a:blip>
          <a:srcRect l="5263" t="11696" r="5320" b="11373"/>
          <a:stretch/>
        </p:blipFill>
        <p:spPr>
          <a:xfrm>
            <a:off x="8461217" y="23891867"/>
            <a:ext cx="4142232" cy="2743200"/>
          </a:xfrm>
          <a:prstGeom prst="rect">
            <a:avLst/>
          </a:prstGeom>
        </p:spPr>
      </p:pic>
      <p:sp>
        <p:nvSpPr>
          <p:cNvPr id="73" name="TextBox 72"/>
          <p:cNvSpPr txBox="1"/>
          <p:nvPr/>
        </p:nvSpPr>
        <p:spPr>
          <a:xfrm>
            <a:off x="8461217" y="26173402"/>
            <a:ext cx="808223" cy="461665"/>
          </a:xfrm>
          <a:prstGeom prst="rect">
            <a:avLst/>
          </a:prstGeom>
          <a:noFill/>
        </p:spPr>
        <p:txBody>
          <a:bodyPr wrap="square" rtlCol="0">
            <a:spAutoFit/>
          </a:bodyPr>
          <a:lstStyle/>
          <a:p>
            <a:pPr algn="ctr"/>
            <a:r>
              <a:rPr lang="en-US" sz="2400" dirty="0" smtClean="0">
                <a:solidFill>
                  <a:schemeClr val="bg1"/>
                </a:solidFill>
              </a:rPr>
              <a:t>2014</a:t>
            </a:r>
          </a:p>
        </p:txBody>
      </p:sp>
      <p:pic>
        <p:nvPicPr>
          <p:cNvPr id="74" name="Picture 73"/>
          <p:cNvPicPr>
            <a:picLocks noChangeAspect="1"/>
          </p:cNvPicPr>
          <p:nvPr/>
        </p:nvPicPr>
        <p:blipFill rotWithShape="1">
          <a:blip r:embed="rId19" cstate="print">
            <a:extLst>
              <a:ext uri="{28A0092B-C50C-407E-A947-70E740481C1C}">
                <a14:useLocalDpi xmlns:a14="http://schemas.microsoft.com/office/drawing/2010/main" val="0"/>
              </a:ext>
            </a:extLst>
          </a:blip>
          <a:srcRect l="5500" t="12066" r="5441" b="11534"/>
          <a:stretch/>
        </p:blipFill>
        <p:spPr>
          <a:xfrm>
            <a:off x="12785626" y="20635385"/>
            <a:ext cx="4138246" cy="2743200"/>
          </a:xfrm>
          <a:prstGeom prst="rect">
            <a:avLst/>
          </a:prstGeom>
        </p:spPr>
      </p:pic>
      <p:sp>
        <p:nvSpPr>
          <p:cNvPr id="75" name="TextBox 74"/>
          <p:cNvSpPr txBox="1"/>
          <p:nvPr/>
        </p:nvSpPr>
        <p:spPr>
          <a:xfrm>
            <a:off x="12785626" y="22916920"/>
            <a:ext cx="772526" cy="461665"/>
          </a:xfrm>
          <a:prstGeom prst="rect">
            <a:avLst/>
          </a:prstGeom>
          <a:noFill/>
        </p:spPr>
        <p:txBody>
          <a:bodyPr wrap="square" rtlCol="0">
            <a:spAutoFit/>
          </a:bodyPr>
          <a:lstStyle/>
          <a:p>
            <a:pPr algn="ctr"/>
            <a:r>
              <a:rPr lang="en-US" sz="2400" dirty="0" smtClean="0">
                <a:solidFill>
                  <a:schemeClr val="bg1"/>
                </a:solidFill>
              </a:rPr>
              <a:t>2009</a:t>
            </a:r>
            <a:endParaRPr lang="en-US" sz="2400" dirty="0">
              <a:solidFill>
                <a:schemeClr val="bg1"/>
              </a:solidFill>
            </a:endParaRPr>
          </a:p>
        </p:txBody>
      </p:sp>
      <p:pic>
        <p:nvPicPr>
          <p:cNvPr id="76" name="Picture 75"/>
          <p:cNvPicPr>
            <a:picLocks/>
          </p:cNvPicPr>
          <p:nvPr/>
        </p:nvPicPr>
        <p:blipFill rotWithShape="1">
          <a:blip r:embed="rId20" cstate="print">
            <a:extLst>
              <a:ext uri="{28A0092B-C50C-407E-A947-70E740481C1C}">
                <a14:useLocalDpi xmlns:a14="http://schemas.microsoft.com/office/drawing/2010/main" val="0"/>
              </a:ext>
            </a:extLst>
          </a:blip>
          <a:srcRect l="5439" t="11834" r="5301" b="11241"/>
          <a:stretch/>
        </p:blipFill>
        <p:spPr>
          <a:xfrm>
            <a:off x="8455416" y="20635385"/>
            <a:ext cx="4142232" cy="2743200"/>
          </a:xfrm>
          <a:prstGeom prst="rect">
            <a:avLst/>
          </a:prstGeom>
        </p:spPr>
      </p:pic>
      <p:sp>
        <p:nvSpPr>
          <p:cNvPr id="78" name="TextBox 77"/>
          <p:cNvSpPr txBox="1"/>
          <p:nvPr/>
        </p:nvSpPr>
        <p:spPr>
          <a:xfrm>
            <a:off x="8455417" y="22916920"/>
            <a:ext cx="777240" cy="461665"/>
          </a:xfrm>
          <a:prstGeom prst="rect">
            <a:avLst/>
          </a:prstGeom>
          <a:noFill/>
        </p:spPr>
        <p:txBody>
          <a:bodyPr wrap="square" rtlCol="0">
            <a:spAutoFit/>
          </a:bodyPr>
          <a:lstStyle/>
          <a:p>
            <a:pPr algn="ctr"/>
            <a:r>
              <a:rPr lang="en-US" sz="2400" dirty="0" smtClean="0">
                <a:solidFill>
                  <a:schemeClr val="bg1"/>
                </a:solidFill>
              </a:rPr>
              <a:t>2005</a:t>
            </a:r>
            <a:endParaRPr lang="en-US" sz="2400" dirty="0">
              <a:solidFill>
                <a:schemeClr val="bg1"/>
              </a:solidFill>
            </a:endParaRPr>
          </a:p>
        </p:txBody>
      </p:sp>
      <p:graphicFrame>
        <p:nvGraphicFramePr>
          <p:cNvPr id="79" name="Chart 78"/>
          <p:cNvGraphicFramePr>
            <a:graphicFrameLocks/>
          </p:cNvGraphicFramePr>
          <p:nvPr>
            <p:extLst>
              <p:ext uri="{D42A27DB-BD31-4B8C-83A1-F6EECF244321}">
                <p14:modId xmlns:p14="http://schemas.microsoft.com/office/powerpoint/2010/main" val="694121045"/>
              </p:ext>
            </p:extLst>
          </p:nvPr>
        </p:nvGraphicFramePr>
        <p:xfrm>
          <a:off x="17113108" y="23910824"/>
          <a:ext cx="7269480" cy="4023360"/>
        </p:xfrm>
        <a:graphic>
          <a:graphicData uri="http://schemas.openxmlformats.org/drawingml/2006/chart">
            <c:chart xmlns:c="http://schemas.openxmlformats.org/drawingml/2006/chart" xmlns:r="http://schemas.openxmlformats.org/officeDocument/2006/relationships" r:id="rId21"/>
          </a:graphicData>
        </a:graphic>
      </p:graphicFrame>
      <p:grpSp>
        <p:nvGrpSpPr>
          <p:cNvPr id="81" name="Group 80"/>
          <p:cNvGrpSpPr/>
          <p:nvPr/>
        </p:nvGrpSpPr>
        <p:grpSpPr>
          <a:xfrm>
            <a:off x="8490849" y="26639492"/>
            <a:ext cx="1946702" cy="913138"/>
            <a:chOff x="16478250" y="25841661"/>
            <a:chExt cx="1946702" cy="913138"/>
          </a:xfrm>
        </p:grpSpPr>
        <p:pic>
          <p:nvPicPr>
            <p:cNvPr id="82" name="Picture 81"/>
            <p:cNvPicPr>
              <a:picLocks noChangeAspect="1"/>
            </p:cNvPicPr>
            <p:nvPr/>
          </p:nvPicPr>
          <p:blipFill rotWithShape="1">
            <a:blip r:embed="rId22" cstate="print">
              <a:extLst>
                <a:ext uri="{28A0092B-C50C-407E-A947-70E740481C1C}">
                  <a14:useLocalDpi xmlns:a14="http://schemas.microsoft.com/office/drawing/2010/main" val="0"/>
                </a:ext>
              </a:extLst>
            </a:blip>
            <a:srcRect l="24242" t="31863" r="61861" b="44118"/>
            <a:stretch/>
          </p:blipFill>
          <p:spPr>
            <a:xfrm>
              <a:off x="16576740" y="26083769"/>
              <a:ext cx="387285" cy="671030"/>
            </a:xfrm>
            <a:prstGeom prst="rect">
              <a:avLst/>
            </a:prstGeom>
          </p:spPr>
        </p:pic>
        <p:sp>
          <p:nvSpPr>
            <p:cNvPr id="86" name="TextBox 85"/>
            <p:cNvSpPr txBox="1"/>
            <p:nvPr/>
          </p:nvSpPr>
          <p:spPr>
            <a:xfrm>
              <a:off x="16478250" y="25841661"/>
              <a:ext cx="1454078" cy="338554"/>
            </a:xfrm>
            <a:prstGeom prst="rect">
              <a:avLst/>
            </a:prstGeom>
            <a:noFill/>
          </p:spPr>
          <p:txBody>
            <a:bodyPr wrap="square" rtlCol="0">
              <a:spAutoFit/>
            </a:bodyPr>
            <a:lstStyle/>
            <a:p>
              <a:r>
                <a:rPr lang="en-US" sz="1600" u="sng" dirty="0" smtClean="0"/>
                <a:t>Molecules/cm</a:t>
              </a:r>
              <a:r>
                <a:rPr lang="en-US" sz="1600" u="sng" baseline="30000" dirty="0" smtClean="0"/>
                <a:t>2</a:t>
              </a:r>
              <a:endParaRPr lang="en-US" sz="1600" u="sng" baseline="30000" dirty="0"/>
            </a:p>
          </p:txBody>
        </p:sp>
        <p:sp>
          <p:nvSpPr>
            <p:cNvPr id="87" name="TextBox 86"/>
            <p:cNvSpPr txBox="1"/>
            <p:nvPr/>
          </p:nvSpPr>
          <p:spPr>
            <a:xfrm>
              <a:off x="16901649" y="26108644"/>
              <a:ext cx="1523303" cy="338554"/>
            </a:xfrm>
            <a:prstGeom prst="rect">
              <a:avLst/>
            </a:prstGeom>
            <a:noFill/>
          </p:spPr>
          <p:txBody>
            <a:bodyPr wrap="square" rtlCol="0">
              <a:spAutoFit/>
            </a:bodyPr>
            <a:lstStyle/>
            <a:p>
              <a:r>
                <a:rPr lang="en-US" sz="1600" dirty="0" smtClean="0"/>
                <a:t>High: 3.95e+016</a:t>
              </a:r>
              <a:endParaRPr lang="en-US" sz="1600" dirty="0"/>
            </a:p>
          </p:txBody>
        </p:sp>
        <p:sp>
          <p:nvSpPr>
            <p:cNvPr id="88" name="TextBox 87"/>
            <p:cNvSpPr txBox="1"/>
            <p:nvPr/>
          </p:nvSpPr>
          <p:spPr>
            <a:xfrm>
              <a:off x="16901648" y="26374196"/>
              <a:ext cx="1523304" cy="338554"/>
            </a:xfrm>
            <a:prstGeom prst="rect">
              <a:avLst/>
            </a:prstGeom>
            <a:noFill/>
          </p:spPr>
          <p:txBody>
            <a:bodyPr wrap="square" rtlCol="0">
              <a:spAutoFit/>
            </a:bodyPr>
            <a:lstStyle/>
            <a:p>
              <a:r>
                <a:rPr lang="en-US" sz="1600" dirty="0" smtClean="0"/>
                <a:t>Low: 0</a:t>
              </a:r>
              <a:endParaRPr lang="en-US" sz="1600" dirty="0"/>
            </a:p>
          </p:txBody>
        </p:sp>
      </p:grpSp>
      <p:pic>
        <p:nvPicPr>
          <p:cNvPr id="28" name="Picture 27"/>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6604913" y="12819381"/>
            <a:ext cx="6040448" cy="4667619"/>
          </a:xfrm>
          <a:prstGeom prst="rect">
            <a:avLst/>
          </a:prstGeom>
        </p:spPr>
      </p:pic>
      <p:sp>
        <p:nvSpPr>
          <p:cNvPr id="29" name="TextBox 28"/>
          <p:cNvSpPr txBox="1"/>
          <p:nvPr/>
        </p:nvSpPr>
        <p:spPr>
          <a:xfrm>
            <a:off x="796412" y="18849729"/>
            <a:ext cx="7686964" cy="707886"/>
          </a:xfrm>
          <a:prstGeom prst="rect">
            <a:avLst/>
          </a:prstGeom>
          <a:noFill/>
        </p:spPr>
        <p:txBody>
          <a:bodyPr wrap="square" rtlCol="0">
            <a:spAutoFit/>
          </a:bodyPr>
          <a:lstStyle/>
          <a:p>
            <a:pPr algn="ctr"/>
            <a:r>
              <a:rPr lang="en-US" sz="4000" u="sng" dirty="0" smtClean="0"/>
              <a:t>Ozone</a:t>
            </a:r>
            <a:endParaRPr lang="en-US" sz="4000" u="sng" dirty="0"/>
          </a:p>
        </p:txBody>
      </p:sp>
      <p:sp>
        <p:nvSpPr>
          <p:cNvPr id="68" name="TextBox 67"/>
          <p:cNvSpPr txBox="1"/>
          <p:nvPr/>
        </p:nvSpPr>
        <p:spPr>
          <a:xfrm>
            <a:off x="12845333" y="18859619"/>
            <a:ext cx="8442486" cy="707886"/>
          </a:xfrm>
          <a:prstGeom prst="rect">
            <a:avLst/>
          </a:prstGeom>
          <a:noFill/>
        </p:spPr>
        <p:txBody>
          <a:bodyPr wrap="square" rtlCol="0">
            <a:spAutoFit/>
          </a:bodyPr>
          <a:lstStyle/>
          <a:p>
            <a:pPr algn="ctr"/>
            <a:r>
              <a:rPr lang="en-US" sz="4000" u="sng" dirty="0" smtClean="0"/>
              <a:t>Nitrogen and Sulfur Dioxides</a:t>
            </a:r>
            <a:endParaRPr lang="en-US" sz="4000" u="sng" dirty="0"/>
          </a:p>
        </p:txBody>
      </p:sp>
      <p:graphicFrame>
        <p:nvGraphicFramePr>
          <p:cNvPr id="84" name="Chart 83"/>
          <p:cNvGraphicFramePr>
            <a:graphicFrameLocks/>
          </p:cNvGraphicFramePr>
          <p:nvPr>
            <p:extLst>
              <p:ext uri="{D42A27DB-BD31-4B8C-83A1-F6EECF244321}">
                <p14:modId xmlns:p14="http://schemas.microsoft.com/office/powerpoint/2010/main" val="1564526851"/>
              </p:ext>
            </p:extLst>
          </p:nvPr>
        </p:nvGraphicFramePr>
        <p:xfrm>
          <a:off x="17113108" y="19712996"/>
          <a:ext cx="7269480" cy="4059936"/>
        </p:xfrm>
        <a:graphic>
          <a:graphicData uri="http://schemas.openxmlformats.org/drawingml/2006/chart">
            <c:chart xmlns:c="http://schemas.openxmlformats.org/drawingml/2006/chart" xmlns:r="http://schemas.openxmlformats.org/officeDocument/2006/relationships" r:id="rId24"/>
          </a:graphicData>
        </a:graphic>
      </p:graphicFrame>
      <p:graphicFrame>
        <p:nvGraphicFramePr>
          <p:cNvPr id="85" name="Chart 84"/>
          <p:cNvGraphicFramePr>
            <a:graphicFrameLocks/>
          </p:cNvGraphicFramePr>
          <p:nvPr>
            <p:extLst>
              <p:ext uri="{D42A27DB-BD31-4B8C-83A1-F6EECF244321}">
                <p14:modId xmlns:p14="http://schemas.microsoft.com/office/powerpoint/2010/main" val="3752450608"/>
              </p:ext>
            </p:extLst>
          </p:nvPr>
        </p:nvGraphicFramePr>
        <p:xfrm>
          <a:off x="1073734" y="19712996"/>
          <a:ext cx="7269480" cy="3918267"/>
        </p:xfrm>
        <a:graphic>
          <a:graphicData uri="http://schemas.openxmlformats.org/drawingml/2006/chart">
            <c:chart xmlns:c="http://schemas.openxmlformats.org/drawingml/2006/chart" xmlns:r="http://schemas.openxmlformats.org/officeDocument/2006/relationships" r:id="rId25"/>
          </a:graphicData>
        </a:graphic>
      </p:graphicFrame>
      <p:sp>
        <p:nvSpPr>
          <p:cNvPr id="33" name="TextBox 32"/>
          <p:cNvSpPr txBox="1"/>
          <p:nvPr/>
        </p:nvSpPr>
        <p:spPr>
          <a:xfrm>
            <a:off x="19024857" y="23490577"/>
            <a:ext cx="1708575" cy="338554"/>
          </a:xfrm>
          <a:prstGeom prst="rect">
            <a:avLst/>
          </a:prstGeom>
          <a:solidFill>
            <a:schemeClr val="bg1"/>
          </a:solidFill>
        </p:spPr>
        <p:txBody>
          <a:bodyPr wrap="square" rtlCol="0">
            <a:spAutoFit/>
          </a:bodyPr>
          <a:lstStyle/>
          <a:p>
            <a:r>
              <a:rPr lang="en-US" sz="1600" dirty="0" smtClean="0"/>
              <a:t>OMI Observations</a:t>
            </a:r>
            <a:endParaRPr lang="en-US" sz="1600" dirty="0"/>
          </a:p>
        </p:txBody>
      </p:sp>
      <p:sp>
        <p:nvSpPr>
          <p:cNvPr id="34" name="TextBox 33"/>
          <p:cNvSpPr txBox="1"/>
          <p:nvPr/>
        </p:nvSpPr>
        <p:spPr>
          <a:xfrm>
            <a:off x="21087519" y="23490577"/>
            <a:ext cx="2381414" cy="338554"/>
          </a:xfrm>
          <a:prstGeom prst="rect">
            <a:avLst/>
          </a:prstGeom>
          <a:solidFill>
            <a:schemeClr val="bg1"/>
          </a:solidFill>
        </p:spPr>
        <p:txBody>
          <a:bodyPr wrap="square" rtlCol="0">
            <a:spAutoFit/>
          </a:bodyPr>
          <a:lstStyle/>
          <a:p>
            <a:r>
              <a:rPr lang="en-US" sz="1600" dirty="0" smtClean="0"/>
              <a:t>Ground-level Observations</a:t>
            </a:r>
            <a:endParaRPr lang="en-US" sz="1600" dirty="0"/>
          </a:p>
        </p:txBody>
      </p:sp>
      <p:sp>
        <p:nvSpPr>
          <p:cNvPr id="36" name="TextBox 35"/>
          <p:cNvSpPr txBox="1"/>
          <p:nvPr/>
        </p:nvSpPr>
        <p:spPr>
          <a:xfrm>
            <a:off x="17854282" y="23243000"/>
            <a:ext cx="5719383" cy="307777"/>
          </a:xfrm>
          <a:prstGeom prst="rect">
            <a:avLst/>
          </a:prstGeom>
          <a:noFill/>
        </p:spPr>
        <p:txBody>
          <a:bodyPr wrap="square" rtlCol="0">
            <a:spAutoFit/>
          </a:bodyPr>
          <a:lstStyle/>
          <a:p>
            <a:r>
              <a:rPr lang="en-US" sz="1400" dirty="0" smtClean="0"/>
              <a:t>2005   2006   2007   2008   2009   2010   2011   2012   2013   2014   2015   2016</a:t>
            </a:r>
            <a:endParaRPr lang="en-US" sz="1400" dirty="0"/>
          </a:p>
        </p:txBody>
      </p:sp>
      <p:sp>
        <p:nvSpPr>
          <p:cNvPr id="92" name="TextBox 91"/>
          <p:cNvSpPr txBox="1"/>
          <p:nvPr/>
        </p:nvSpPr>
        <p:spPr>
          <a:xfrm>
            <a:off x="1927110" y="23063828"/>
            <a:ext cx="5719383" cy="307777"/>
          </a:xfrm>
          <a:prstGeom prst="rect">
            <a:avLst/>
          </a:prstGeom>
          <a:noFill/>
        </p:spPr>
        <p:txBody>
          <a:bodyPr wrap="square" rtlCol="0">
            <a:spAutoFit/>
          </a:bodyPr>
          <a:lstStyle/>
          <a:p>
            <a:r>
              <a:rPr lang="en-US" sz="1400" dirty="0" smtClean="0"/>
              <a:t>2005   2006   2007   2008   2009   2010   2011   2012   2013   2014   2015   2016</a:t>
            </a:r>
            <a:endParaRPr lang="en-US" sz="1400" dirty="0"/>
          </a:p>
        </p:txBody>
      </p:sp>
    </p:spTree>
    <p:extLst>
      <p:ext uri="{BB962C8B-B14F-4D97-AF65-F5344CB8AC3E}">
        <p14:creationId xmlns:p14="http://schemas.microsoft.com/office/powerpoint/2010/main" val="1832225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4571</TotalTime>
  <Words>524</Words>
  <Application>Microsoft Office PowerPoint</Application>
  <PresentationFormat>Custom</PresentationFormat>
  <Paragraphs>66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Century Gothic</vt:lpstr>
      <vt:lpstr>Garamond</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Clayton, Amanda L. (LARC-E3)[SSAI DEVELOP]</cp:lastModifiedBy>
  <cp:revision>166</cp:revision>
  <cp:lastPrinted>2017-07-19T15:27:08Z</cp:lastPrinted>
  <dcterms:created xsi:type="dcterms:W3CDTF">2017-06-02T16:06:25Z</dcterms:created>
  <dcterms:modified xsi:type="dcterms:W3CDTF">2017-08-16T17:48:13Z</dcterms:modified>
</cp:coreProperties>
</file>