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unknown"/>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4"/>
  </p:notesMasterIdLst>
  <p:sldIdLst>
    <p:sldId id="275" r:id="rId2"/>
    <p:sldId id="278" r:id="rId3"/>
    <p:sldId id="286" r:id="rId4"/>
    <p:sldId id="288" r:id="rId5"/>
    <p:sldId id="313" r:id="rId6"/>
    <p:sldId id="317" r:id="rId7"/>
    <p:sldId id="289" r:id="rId8"/>
    <p:sldId id="291" r:id="rId9"/>
    <p:sldId id="309" r:id="rId10"/>
    <p:sldId id="294" r:id="rId11"/>
    <p:sldId id="295" r:id="rId12"/>
    <p:sldId id="310" r:id="rId13"/>
    <p:sldId id="311" r:id="rId14"/>
    <p:sldId id="298" r:id="rId15"/>
    <p:sldId id="315" r:id="rId16"/>
    <p:sldId id="312" r:id="rId17"/>
    <p:sldId id="304" r:id="rId18"/>
    <p:sldId id="300" r:id="rId19"/>
    <p:sldId id="301" r:id="rId20"/>
    <p:sldId id="308" r:id="rId21"/>
    <p:sldId id="314" r:id="rId22"/>
    <p:sldId id="30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userDrawn="1">
          <p15:clr>
            <a:srgbClr val="A4A3A4"/>
          </p15:clr>
        </p15:guide>
        <p15:guide id="2" pos="4944" userDrawn="1">
          <p15:clr>
            <a:srgbClr val="A4A3A4"/>
          </p15:clr>
        </p15:guide>
      </p15:sldGuideLst>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hodes, Tyler M. (LARC-E3)[SSAI DEVELOP]" initials="RTM(D" lastIdx="3"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7845"/>
    <a:srgbClr val="EAA24A"/>
    <a:srgbClr val="586991"/>
    <a:srgbClr val="7DB862"/>
    <a:srgbClr val="FFFFFF"/>
    <a:srgbClr val="E9A149"/>
    <a:srgbClr val="333333"/>
    <a:srgbClr val="F4901A"/>
    <a:srgbClr val="FFFFF5"/>
    <a:srgbClr val="FFFF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32" autoAdjust="0"/>
    <p:restoredTop sz="68030" autoAdjust="0"/>
  </p:normalViewPr>
  <p:slideViewPr>
    <p:cSldViewPr snapToGrid="0">
      <p:cViewPr>
        <p:scale>
          <a:sx n="44" d="100"/>
          <a:sy n="44" d="100"/>
        </p:scale>
        <p:origin x="-108" y="-234"/>
      </p:cViewPr>
      <p:guideLst>
        <p:guide orient="horz"/>
        <p:guide pos="4944"/>
      </p:guideLst>
    </p:cSldViewPr>
  </p:slideViewPr>
  <p:notesTextViewPr>
    <p:cViewPr>
      <p:scale>
        <a:sx n="3" d="2"/>
        <a:sy n="3" d="2"/>
      </p:scale>
      <p:origin x="0" y="0"/>
    </p:cViewPr>
  </p:notesTextViewPr>
  <p:notesViewPr>
    <p:cSldViewPr snapToGrid="0">
      <p:cViewPr varScale="1">
        <p:scale>
          <a:sx n="74" d="100"/>
          <a:sy n="74" d="100"/>
        </p:scale>
        <p:origin x="768" y="91"/>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CB7D24-6C88-410E-ACB5-D95ED598E96E}" type="datetimeFigureOut">
              <a:rPr lang="en-US" smtClean="0"/>
              <a:t>9/6/2016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CE636-EDCB-4E8F-A496-90D3D4BBB61E}" type="slidenum">
              <a:rPr lang="en-US" smtClean="0"/>
              <a:t>‹#›</a:t>
            </a:fld>
            <a:endParaRPr lang="en-US"/>
          </a:p>
        </p:txBody>
      </p:sp>
    </p:spTree>
    <p:extLst>
      <p:ext uri="{BB962C8B-B14F-4D97-AF65-F5344CB8AC3E}">
        <p14:creationId xmlns:p14="http://schemas.microsoft.com/office/powerpoint/2010/main" val="2407886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rfa.org/english/news/china/china-smog-03032016135155.html"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nature.com/nature/journal/v490/n7418/fig_tab/490040a_F1.html"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cdfdata.fire.ca.gov/incidents/incidents_details_info?incident_id=190"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earthobservatory.nasa.gov/NaturalHazards/view.php?id=18852" TargetMode="External"/><Relationship Id="rId4" Type="http://schemas.openxmlformats.org/officeDocument/2006/relationships/hyperlink" Target="http://www.independent.com/news/2007/aug/09/evacuations-begin-zaca-fire-burns-ever-closer/"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a:t>
            </a:fld>
            <a:endParaRPr lang="en-US"/>
          </a:p>
        </p:txBody>
      </p:sp>
    </p:spTree>
    <p:extLst>
      <p:ext uri="{BB962C8B-B14F-4D97-AF65-F5344CB8AC3E}">
        <p14:creationId xmlns:p14="http://schemas.microsoft.com/office/powerpoint/2010/main" val="1595615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buSzPct val="25000"/>
              <a:buNone/>
            </a:pPr>
            <a:r>
              <a:rPr lang="en-US" dirty="0" smtClean="0">
                <a:latin typeface="Questrial" panose="020B0604020202020204" charset="0"/>
              </a:rPr>
              <a:t>AHMAD: </a:t>
            </a:r>
            <a:r>
              <a:rPr lang="en-US" sz="1200" b="0" i="0" u="none" strike="noStrike" cap="none" dirty="0" smtClean="0">
                <a:solidFill>
                  <a:schemeClr val="dk1"/>
                </a:solidFill>
                <a:latin typeface="Questrial" panose="020B0604020202020204" charset="0"/>
                <a:ea typeface="Calibri"/>
                <a:cs typeface="Calibri"/>
                <a:sym typeface="Calibri"/>
              </a:rPr>
              <a:t>One feature that we added was the ability to tab through data products for a given HDF file. The circled region shows the top of our interface and the tabs that appear, showing multiple possible views of the data in both L1 and L2 formats.</a:t>
            </a:r>
          </a:p>
          <a:p>
            <a:pPr marL="0" marR="0" lvl="0" indent="0" algn="l" rtl="0">
              <a:spcBef>
                <a:spcPts val="0"/>
              </a:spcBef>
              <a:buSzPct val="25000"/>
              <a:buNone/>
            </a:pPr>
            <a:endParaRPr lang="en-US" dirty="0" smtClean="0">
              <a:latin typeface="Questrial" panose="020B0604020202020204" charset="0"/>
            </a:endParaRPr>
          </a:p>
          <a:p>
            <a:pPr marL="0" marR="0" lvl="0" indent="0" algn="l" rtl="0">
              <a:spcBef>
                <a:spcPts val="0"/>
              </a:spcBef>
              <a:buSzPct val="25000"/>
              <a:buNone/>
            </a:pPr>
            <a:r>
              <a:rPr lang="en-US" dirty="0" smtClean="0">
                <a:latin typeface="Questrial" panose="020B0604020202020204" charset="0"/>
              </a:rPr>
              <a:t>We have configured the graphical user interface or the GUI in other words …  for the VOCAL software. The previous version was capable of loading one CALIPSO dataset at a time, only from two dataset options. Now the end user can load up to nine datasets of CALIPSO data. As you can see, only one dataset is selected on the figure to the left, while there are many datasets loaded on the figure to the right. Let me zoom in to the tabs… As you can see, we also implemented a new menu called Tabs. This menu gives the end user the option to hide some tabs or to show them back again. On the next slide, you will see an animated demo of the tabs and the their show/hide menu.</a:t>
            </a:r>
          </a:p>
        </p:txBody>
      </p:sp>
      <p:sp>
        <p:nvSpPr>
          <p:cNvPr id="4" name="Slide Number Placeholder 3"/>
          <p:cNvSpPr>
            <a:spLocks noGrp="1"/>
          </p:cNvSpPr>
          <p:nvPr>
            <p:ph type="sldNum" sz="quarter" idx="10"/>
          </p:nvPr>
        </p:nvSpPr>
        <p:spPr/>
        <p:txBody>
          <a:bodyPr/>
          <a:lstStyle/>
          <a:p>
            <a:fld id="{DFFCE636-EDCB-4E8F-A496-90D3D4BBB61E}" type="slidenum">
              <a:rPr lang="en-US" smtClean="0"/>
              <a:t>10</a:t>
            </a:fld>
            <a:endParaRPr lang="en-US"/>
          </a:p>
        </p:txBody>
      </p:sp>
    </p:spTree>
    <p:extLst>
      <p:ext uri="{BB962C8B-B14F-4D97-AF65-F5344CB8AC3E}">
        <p14:creationId xmlns:p14="http://schemas.microsoft.com/office/powerpoint/2010/main" val="39331895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buSzPct val="25000"/>
              <a:buNone/>
            </a:pPr>
            <a:r>
              <a:rPr lang="en-US" sz="1200" b="0" i="0" u="none" strike="noStrike" cap="none" dirty="0" smtClean="0">
                <a:solidFill>
                  <a:schemeClr val="dk1"/>
                </a:solidFill>
                <a:latin typeface="Questrial" panose="020B0604020202020204" charset="0"/>
                <a:ea typeface="Calibri"/>
                <a:cs typeface="Calibri"/>
                <a:sym typeface="Calibri"/>
              </a:rPr>
              <a:t>Play video!</a:t>
            </a:r>
            <a:r>
              <a:rPr lang="en-US" sz="1200" b="0" i="0" u="none" strike="noStrike" cap="none" baseline="0" dirty="0" smtClean="0">
                <a:solidFill>
                  <a:schemeClr val="dk1"/>
                </a:solidFill>
                <a:latin typeface="Questrial" panose="020B0604020202020204" charset="0"/>
                <a:ea typeface="Calibri"/>
                <a:cs typeface="Calibri"/>
                <a:sym typeface="Calibri"/>
              </a:rPr>
              <a:t> </a:t>
            </a:r>
            <a:br>
              <a:rPr lang="en-US" sz="1200" b="0" i="0" u="none" strike="noStrike" cap="none" baseline="0" dirty="0" smtClean="0">
                <a:solidFill>
                  <a:schemeClr val="dk1"/>
                </a:solidFill>
                <a:latin typeface="Questrial" panose="020B0604020202020204" charset="0"/>
                <a:ea typeface="Calibri"/>
                <a:cs typeface="Calibri"/>
                <a:sym typeface="Calibri"/>
              </a:rPr>
            </a:br>
            <a:endParaRPr lang="en-US" sz="1200" b="0" i="0" u="none" strike="noStrike" cap="none" baseline="0" dirty="0" smtClean="0">
              <a:solidFill>
                <a:schemeClr val="dk1"/>
              </a:solidFill>
              <a:latin typeface="Questrial" panose="020B0604020202020204" charset="0"/>
              <a:ea typeface="Calibri"/>
              <a:cs typeface="Calibri"/>
              <a:sym typeface="Calibri"/>
            </a:endParaRPr>
          </a:p>
          <a:p>
            <a:pPr marL="0" marR="0" lvl="0" indent="0" algn="l" rtl="0">
              <a:spcBef>
                <a:spcPts val="0"/>
              </a:spcBef>
              <a:buSzPct val="25000"/>
              <a:buNone/>
            </a:pPr>
            <a:r>
              <a:rPr lang="en-US" dirty="0" smtClean="0">
                <a:latin typeface="Questrial" panose="020B0604020202020204" charset="0"/>
              </a:rPr>
              <a:t>AHMAD: </a:t>
            </a:r>
            <a:r>
              <a:rPr lang="en-US" sz="1200" b="0" i="0" u="none" strike="noStrike" cap="none" dirty="0" smtClean="0">
                <a:solidFill>
                  <a:schemeClr val="dk1"/>
                </a:solidFill>
                <a:latin typeface="Questrial" panose="020B0604020202020204" charset="0"/>
                <a:ea typeface="Calibri"/>
                <a:cs typeface="Calibri"/>
                <a:sym typeface="Calibri"/>
              </a:rPr>
              <a:t>One feature that we added was the ability to tab through data products for a given HDF file. The circled region shows the top of our interface and the tabs that appear, showing multiple possible views of the data in both L1 and L2 formats.</a:t>
            </a:r>
          </a:p>
          <a:p>
            <a:pPr marL="0" marR="0" lvl="0" indent="0" algn="l" rtl="0">
              <a:spcBef>
                <a:spcPts val="0"/>
              </a:spcBef>
              <a:buSzPct val="25000"/>
              <a:buNone/>
            </a:pPr>
            <a:endParaRPr lang="en-US" dirty="0" smtClean="0">
              <a:latin typeface="Questrial" panose="020B0604020202020204" charset="0"/>
            </a:endParaRPr>
          </a:p>
          <a:p>
            <a:pPr marL="0" marR="0" lvl="0" indent="0" algn="l" rtl="0">
              <a:spcBef>
                <a:spcPts val="0"/>
              </a:spcBef>
              <a:buSzPct val="25000"/>
              <a:buNone/>
            </a:pPr>
            <a:r>
              <a:rPr lang="en-US" dirty="0" smtClean="0">
                <a:latin typeface="Questrial" panose="020B0604020202020204" charset="0"/>
              </a:rPr>
              <a:t>As you can see, these are the tabs. The first tab called backscatter 532 tab is selected. Now</a:t>
            </a:r>
            <a:r>
              <a:rPr lang="en-US" baseline="0" dirty="0" smtClean="0">
                <a:latin typeface="Questrial" panose="020B0604020202020204" charset="0"/>
              </a:rPr>
              <a:t> another tab named depolarized is selected. This is a different dataset style from the same </a:t>
            </a:r>
            <a:r>
              <a:rPr lang="en-US" baseline="0" dirty="0" err="1" smtClean="0">
                <a:latin typeface="Questrial" panose="020B0604020202020204" charset="0"/>
              </a:rPr>
              <a:t>hdf</a:t>
            </a:r>
            <a:r>
              <a:rPr lang="en-US" baseline="0" dirty="0" smtClean="0">
                <a:latin typeface="Questrial" panose="020B0604020202020204" charset="0"/>
              </a:rPr>
              <a:t> file. Now this is the tabs menu for hiding and showing tabs by the end user for more focused analysis.</a:t>
            </a:r>
            <a:endParaRPr lang="en-US" dirty="0" smtClean="0">
              <a:latin typeface="Questrial" panose="020B0604020202020204" charset="0"/>
            </a:endParaRPr>
          </a:p>
          <a:p>
            <a:pPr marL="0" marR="0" lvl="0" indent="0" algn="l" rtl="0">
              <a:spcBef>
                <a:spcPts val="0"/>
              </a:spcBef>
              <a:buSzPct val="25000"/>
              <a:buNone/>
            </a:pPr>
            <a:endParaRPr lang="en-US" dirty="0" smtClean="0">
              <a:latin typeface="Questrial" panose="020B0604020202020204" charset="0"/>
            </a:endParaRPr>
          </a:p>
          <a:p>
            <a:pPr marL="0" marR="0" lvl="0" indent="0" algn="l" rtl="0">
              <a:spcBef>
                <a:spcPts val="0"/>
              </a:spcBef>
              <a:buSzPct val="25000"/>
              <a:buNone/>
            </a:pPr>
            <a:r>
              <a:rPr lang="en-US" dirty="0" smtClean="0">
                <a:latin typeface="Questrial" panose="020B0604020202020204" charset="0"/>
              </a:rPr>
              <a:t>Alright, now I will turn it to Andrea where she will talk about two datasets she worked on from level 2 CALIPSO data.</a:t>
            </a:r>
            <a:endParaRPr lang="en-US" dirty="0">
              <a:latin typeface="Questrial" panose="020B0604020202020204" charset="0"/>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11</a:t>
            </a:fld>
            <a:endParaRPr lang="en-US"/>
          </a:p>
        </p:txBody>
      </p:sp>
    </p:spTree>
    <p:extLst>
      <p:ext uri="{BB962C8B-B14F-4D97-AF65-F5344CB8AC3E}">
        <p14:creationId xmlns:p14="http://schemas.microsoft.com/office/powerpoint/2010/main" val="36345232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latin typeface="Questrial" panose="020B0604020202020204" charset="0"/>
              </a:rPr>
              <a:t>ANDREA: An additional visualization feature that has been added is the vertical feature mask. This feature subtypes atmospheric feature into 7 categories allowing the end user to visually see the difference between a cloud and an aerosol within their dataset. </a:t>
            </a:r>
          </a:p>
          <a:p>
            <a:pPr lvl="0" rtl="0">
              <a:spcBef>
                <a:spcPts val="0"/>
              </a:spcBef>
              <a:buNone/>
            </a:pPr>
            <a:endParaRPr lang="en-US" dirty="0" smtClean="0">
              <a:latin typeface="Questrial" panose="020B0604020202020204" charset="0"/>
            </a:endParaRPr>
          </a:p>
          <a:p>
            <a:pPr lvl="0" rtl="0">
              <a:spcBef>
                <a:spcPts val="0"/>
              </a:spcBef>
              <a:buNone/>
            </a:pPr>
            <a:endParaRPr lang="en-US" dirty="0">
              <a:latin typeface="Questrial" panose="020B0604020202020204" charset="0"/>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12</a:t>
            </a:fld>
            <a:endParaRPr lang="en-US"/>
          </a:p>
        </p:txBody>
      </p:sp>
    </p:spTree>
    <p:extLst>
      <p:ext uri="{BB962C8B-B14F-4D97-AF65-F5344CB8AC3E}">
        <p14:creationId xmlns:p14="http://schemas.microsoft.com/office/powerpoint/2010/main" val="13776051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rtl="0">
              <a:spcBef>
                <a:spcPts val="0"/>
              </a:spcBef>
              <a:buSzPct val="25000"/>
              <a:buNone/>
            </a:pPr>
            <a:r>
              <a:rPr lang="en-US" dirty="0" smtClean="0">
                <a:latin typeface="Questrial" panose="020B0604020202020204" charset="0"/>
              </a:rPr>
              <a:t>ANDREA: The ice/water phase visualization feature also displays atmospheric features. For this case, the water phase is classified allowing scientist to understand how aerosols are impacting cloud properties. </a:t>
            </a:r>
          </a:p>
          <a:p>
            <a:pPr lvl="0" rtl="0">
              <a:spcBef>
                <a:spcPts val="0"/>
              </a:spcBef>
              <a:buNone/>
            </a:pPr>
            <a:endParaRPr lang="en-US" dirty="0" smtClean="0">
              <a:latin typeface="Questrial" panose="020B0604020202020204" charset="0"/>
            </a:endParaRPr>
          </a:p>
          <a:p>
            <a:pPr lvl="0" rtl="0">
              <a:spcBef>
                <a:spcPts val="0"/>
              </a:spcBef>
              <a:buNone/>
            </a:pPr>
            <a:endParaRPr lang="en-US" dirty="0">
              <a:latin typeface="Questrial" panose="020B0604020202020204" charset="0"/>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13</a:t>
            </a:fld>
            <a:endParaRPr lang="en-US"/>
          </a:p>
        </p:txBody>
      </p:sp>
    </p:spTree>
    <p:extLst>
      <p:ext uri="{BB962C8B-B14F-4D97-AF65-F5344CB8AC3E}">
        <p14:creationId xmlns:p14="http://schemas.microsoft.com/office/powerpoint/2010/main" val="26846371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buSzPct val="25000"/>
              <a:buNone/>
            </a:pPr>
            <a:r>
              <a:rPr lang="en-US" dirty="0" smtClean="0">
                <a:latin typeface="Questrial" panose="020B0604020202020204" charset="0"/>
              </a:rPr>
              <a:t>KATIE: After discussing usability with our partner, we determined that indexing coordinates by time and altitude would be most helpful for scientists working on this vertical profile data, as opposed to latitude and longitude. We incorporated the list of coordinates per polygon into the database, which can then be output in *.txt and *.csv formats.</a:t>
            </a:r>
            <a:endParaRPr lang="en-US" dirty="0">
              <a:latin typeface="Questrial" panose="020B0604020202020204" charset="0"/>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14</a:t>
            </a:fld>
            <a:endParaRPr lang="en-US"/>
          </a:p>
        </p:txBody>
      </p:sp>
    </p:spTree>
    <p:extLst>
      <p:ext uri="{BB962C8B-B14F-4D97-AF65-F5344CB8AC3E}">
        <p14:creationId xmlns:p14="http://schemas.microsoft.com/office/powerpoint/2010/main" val="27405280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buSzPct val="25000"/>
              <a:buNone/>
            </a:pPr>
            <a:r>
              <a:rPr lang="en-US" dirty="0" smtClean="0">
                <a:latin typeface="Questrial" panose="020B0604020202020204" charset="0"/>
              </a:rPr>
              <a:t>ADAMA: In addition to making coordinates more explicit, we added a second x-axis for longitude.</a:t>
            </a:r>
          </a:p>
          <a:p>
            <a:pPr marL="0" marR="0" lvl="0" indent="0" algn="l" rtl="0">
              <a:spcBef>
                <a:spcPts val="0"/>
              </a:spcBef>
              <a:buSzPct val="25000"/>
              <a:buNone/>
            </a:pPr>
            <a:r>
              <a:rPr lang="en-US" dirty="0" smtClean="0">
                <a:latin typeface="Questrial" panose="020B0604020202020204" charset="0"/>
              </a:rPr>
              <a:t>The more visual error-checking and sanity-checking, the better it is for scientists. </a:t>
            </a:r>
            <a:endParaRPr lang="en-US" dirty="0">
              <a:latin typeface="Questrial" panose="020B0604020202020204" charset="0"/>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15</a:t>
            </a:fld>
            <a:endParaRPr lang="en-US"/>
          </a:p>
        </p:txBody>
      </p:sp>
    </p:spTree>
    <p:extLst>
      <p:ext uri="{BB962C8B-B14F-4D97-AF65-F5344CB8AC3E}">
        <p14:creationId xmlns:p14="http://schemas.microsoft.com/office/powerpoint/2010/main" val="1866259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rtl="0">
              <a:spcBef>
                <a:spcPts val="0"/>
              </a:spcBef>
              <a:buSzPct val="25000"/>
              <a:buNone/>
            </a:pPr>
            <a:r>
              <a:rPr lang="en-US" dirty="0" smtClean="0">
                <a:latin typeface="Questrial" panose="020B0604020202020204" charset="0"/>
              </a:rPr>
              <a:t>KATIE: We also added the longitude range of each polygon into the polygon attribute pane.</a:t>
            </a:r>
          </a:p>
          <a:p>
            <a:pPr lvl="0" rtl="0">
              <a:spcBef>
                <a:spcPts val="0"/>
              </a:spcBef>
              <a:buNone/>
            </a:pPr>
            <a:endParaRPr lang="en-US" dirty="0" smtClean="0">
              <a:latin typeface="Questrial" panose="020B0604020202020204" charset="0"/>
            </a:endParaRPr>
          </a:p>
          <a:p>
            <a:pPr lvl="0" rtl="0">
              <a:spcBef>
                <a:spcPts val="0"/>
              </a:spcBef>
              <a:buNone/>
            </a:pPr>
            <a:endParaRPr lang="en-US" dirty="0">
              <a:latin typeface="Questrial" panose="020B0604020202020204" charset="0"/>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16</a:t>
            </a:fld>
            <a:endParaRPr lang="en-US"/>
          </a:p>
        </p:txBody>
      </p:sp>
    </p:spTree>
    <p:extLst>
      <p:ext uri="{BB962C8B-B14F-4D97-AF65-F5344CB8AC3E}">
        <p14:creationId xmlns:p14="http://schemas.microsoft.com/office/powerpoint/2010/main" val="24042528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dirty="0" smtClean="0">
                <a:latin typeface="Questrial" panose="020B0604020202020204" charset="0"/>
              </a:rPr>
              <a:t>Play video! </a:t>
            </a:r>
            <a:br>
              <a:rPr lang="en-US" dirty="0" smtClean="0">
                <a:latin typeface="Questrial" panose="020B0604020202020204" charset="0"/>
              </a:rPr>
            </a:br>
            <a:endParaRPr lang="en-US" dirty="0" smtClean="0">
              <a:latin typeface="Questrial" panose="020B0604020202020204" charset="0"/>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dirty="0" smtClean="0">
                <a:latin typeface="Questrial" panose="020B0604020202020204" charset="0"/>
              </a:rPr>
              <a:t>AHMAD: We also built a new method of sketching the polygons.</a:t>
            </a:r>
            <a:r>
              <a:rPr lang="en-US" baseline="0" dirty="0" smtClean="0">
                <a:latin typeface="Questrial" panose="020B0604020202020204" charset="0"/>
              </a:rPr>
              <a:t> The previous method was not smooth. In the new method, the user can see the line while sketching the polygon. Also, the user can close a polygon simply by a right-mouse-click.</a:t>
            </a:r>
            <a:endParaRPr lang="en-US" dirty="0" smtClean="0">
              <a:latin typeface="Questrial" panose="020B0604020202020204" charset="0"/>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17</a:t>
            </a:fld>
            <a:endParaRPr lang="en-US"/>
          </a:p>
        </p:txBody>
      </p:sp>
    </p:spTree>
    <p:extLst>
      <p:ext uri="{BB962C8B-B14F-4D97-AF65-F5344CB8AC3E}">
        <p14:creationId xmlns:p14="http://schemas.microsoft.com/office/powerpoint/2010/main" val="12451905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buSzPct val="25000"/>
              <a:buNone/>
            </a:pPr>
            <a:r>
              <a:rPr lang="en-US" sz="1200" b="0" i="0" u="none" strike="noStrike" cap="none" dirty="0" smtClean="0">
                <a:solidFill>
                  <a:schemeClr val="dk1"/>
                </a:solidFill>
                <a:latin typeface="Questrial" panose="020B0604020202020204" charset="0"/>
                <a:ea typeface="Calibri"/>
                <a:cs typeface="Calibri"/>
                <a:sym typeface="Calibri"/>
              </a:rPr>
              <a:t>AHMAD: (Summarize bullets)</a:t>
            </a:r>
          </a:p>
        </p:txBody>
      </p:sp>
      <p:sp>
        <p:nvSpPr>
          <p:cNvPr id="4" name="Slide Number Placeholder 3"/>
          <p:cNvSpPr>
            <a:spLocks noGrp="1"/>
          </p:cNvSpPr>
          <p:nvPr>
            <p:ph type="sldNum" sz="quarter" idx="10"/>
          </p:nvPr>
        </p:nvSpPr>
        <p:spPr/>
        <p:txBody>
          <a:bodyPr/>
          <a:lstStyle/>
          <a:p>
            <a:fld id="{DFFCE636-EDCB-4E8F-A496-90D3D4BBB61E}" type="slidenum">
              <a:rPr lang="en-US" smtClean="0"/>
              <a:t>18</a:t>
            </a:fld>
            <a:endParaRPr lang="en-US"/>
          </a:p>
        </p:txBody>
      </p:sp>
    </p:spTree>
    <p:extLst>
      <p:ext uri="{BB962C8B-B14F-4D97-AF65-F5344CB8AC3E}">
        <p14:creationId xmlns:p14="http://schemas.microsoft.com/office/powerpoint/2010/main" val="22139123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buSzPct val="25000"/>
              <a:buNone/>
            </a:pPr>
            <a:r>
              <a:rPr lang="en-US" sz="1200" b="0" i="0" u="none" strike="noStrike" cap="none" dirty="0" smtClean="0">
                <a:solidFill>
                  <a:schemeClr val="dk1"/>
                </a:solidFill>
                <a:latin typeface="Questrial" panose="020B0604020202020204" charset="0"/>
                <a:ea typeface="Calibri"/>
                <a:cs typeface="Calibri"/>
                <a:sym typeface="Calibri"/>
              </a:rPr>
              <a:t>KATIE: (Summarize bullets)</a:t>
            </a:r>
          </a:p>
        </p:txBody>
      </p:sp>
      <p:sp>
        <p:nvSpPr>
          <p:cNvPr id="4" name="Slide Number Placeholder 3"/>
          <p:cNvSpPr>
            <a:spLocks noGrp="1"/>
          </p:cNvSpPr>
          <p:nvPr>
            <p:ph type="sldNum" sz="quarter" idx="10"/>
          </p:nvPr>
        </p:nvSpPr>
        <p:spPr/>
        <p:txBody>
          <a:bodyPr/>
          <a:lstStyle/>
          <a:p>
            <a:fld id="{DFFCE636-EDCB-4E8F-A496-90D3D4BBB61E}" type="slidenum">
              <a:rPr lang="en-US" smtClean="0"/>
              <a:t>19</a:t>
            </a:fld>
            <a:endParaRPr lang="en-US"/>
          </a:p>
        </p:txBody>
      </p:sp>
    </p:spTree>
    <p:extLst>
      <p:ext uri="{BB962C8B-B14F-4D97-AF65-F5344CB8AC3E}">
        <p14:creationId xmlns:p14="http://schemas.microsoft.com/office/powerpoint/2010/main" val="14466614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buSzPct val="25000"/>
              <a:buNone/>
            </a:pPr>
            <a:r>
              <a:rPr lang="en-US" sz="1200" b="0" i="0" u="none" strike="noStrike" cap="none" dirty="0" smtClean="0">
                <a:solidFill>
                  <a:schemeClr val="dk1"/>
                </a:solidFill>
                <a:latin typeface="Questrial" panose="020B0604020202020204" charset="0"/>
                <a:ea typeface="Calibri"/>
                <a:cs typeface="Calibri"/>
                <a:sym typeface="Calibri"/>
              </a:rPr>
              <a:t>AHMAD: In the following talk, we will discuss these points, beginning with an introduction to the CALIPSO satellite and its motivating applications, to our software development throughout the term on Visualizer of CALIPSO, or “VOCAL.”  (Then b</a:t>
            </a:r>
            <a:r>
              <a:rPr lang="en-US" dirty="0" smtClean="0">
                <a:latin typeface="Questrial" panose="020B0604020202020204" charset="0"/>
              </a:rPr>
              <a:t>riefly summarize the trajectory of the talk…)</a:t>
            </a:r>
          </a:p>
          <a:p>
            <a:pPr marL="0" marR="0" lvl="0" indent="0" algn="l" rtl="0">
              <a:spcBef>
                <a:spcPts val="0"/>
              </a:spcBef>
              <a:buSzPct val="25000"/>
              <a:buNone/>
            </a:pPr>
            <a:endParaRPr lang="en-US" sz="1200" b="0" i="0" u="none" strike="noStrike" cap="none" dirty="0" smtClean="0">
              <a:solidFill>
                <a:schemeClr val="dk1"/>
              </a:solidFill>
              <a:latin typeface="Questrial" panose="020B0604020202020204" charset="0"/>
              <a:ea typeface="Calibri"/>
              <a:cs typeface="Calibri"/>
              <a:sym typeface="Calibri"/>
            </a:endParaRPr>
          </a:p>
          <a:p>
            <a:pPr marL="0" marR="0" lvl="0" indent="0" algn="l" rtl="0">
              <a:spcBef>
                <a:spcPts val="0"/>
              </a:spcBef>
              <a:buSzPct val="25000"/>
              <a:buNone/>
            </a:pPr>
            <a:r>
              <a:rPr lang="en-US" sz="1200" b="0" i="0" u="none" strike="noStrike" cap="none" dirty="0" smtClean="0">
                <a:solidFill>
                  <a:schemeClr val="dk1"/>
                </a:solidFill>
                <a:latin typeface="Questrial" panose="020B0604020202020204" charset="0"/>
                <a:ea typeface="Calibri"/>
                <a:cs typeface="Calibri"/>
                <a:sym typeface="Calibri"/>
              </a:rPr>
              <a:t>Image source: https://commons.wikimedia.org/wiki/File:Delta_II_7420_on_Launch_Pad_SLC-2W.jpg</a:t>
            </a:r>
          </a:p>
        </p:txBody>
      </p:sp>
      <p:sp>
        <p:nvSpPr>
          <p:cNvPr id="4" name="Slide Number Placeholder 3"/>
          <p:cNvSpPr>
            <a:spLocks noGrp="1"/>
          </p:cNvSpPr>
          <p:nvPr>
            <p:ph type="sldNum" sz="quarter" idx="10"/>
          </p:nvPr>
        </p:nvSpPr>
        <p:spPr/>
        <p:txBody>
          <a:bodyPr/>
          <a:lstStyle/>
          <a:p>
            <a:fld id="{DFFCE636-EDCB-4E8F-A496-90D3D4BBB61E}" type="slidenum">
              <a:rPr lang="en-US" smtClean="0"/>
              <a:t>2</a:t>
            </a:fld>
            <a:endParaRPr lang="en-US"/>
          </a:p>
        </p:txBody>
      </p:sp>
    </p:spTree>
    <p:extLst>
      <p:ext uri="{BB962C8B-B14F-4D97-AF65-F5344CB8AC3E}">
        <p14:creationId xmlns:p14="http://schemas.microsoft.com/office/powerpoint/2010/main" val="20582870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KATIE</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20</a:t>
            </a:fld>
            <a:endParaRPr lang="en-US"/>
          </a:p>
        </p:txBody>
      </p:sp>
    </p:spTree>
    <p:extLst>
      <p:ext uri="{BB962C8B-B14F-4D97-AF65-F5344CB8AC3E}">
        <p14:creationId xmlns:p14="http://schemas.microsoft.com/office/powerpoint/2010/main" val="9467857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buSzPct val="25000"/>
              <a:buNone/>
            </a:pPr>
            <a:r>
              <a:rPr lang="en-US" sz="1200" b="0" i="0" u="none" strike="noStrike" cap="none" dirty="0" smtClean="0">
                <a:solidFill>
                  <a:schemeClr val="dk1"/>
                </a:solidFill>
                <a:latin typeface="Questrial" panose="020B0604020202020204" charset="0"/>
                <a:ea typeface="Calibri"/>
                <a:cs typeface="Calibri"/>
                <a:sym typeface="Calibri"/>
              </a:rPr>
              <a:t>ANDREA: Thank you</a:t>
            </a:r>
            <a:r>
              <a:rPr lang="en-US" sz="1200" b="0" i="0" u="none" strike="noStrike" cap="none" baseline="0" dirty="0" smtClean="0">
                <a:solidFill>
                  <a:schemeClr val="dk1"/>
                </a:solidFill>
                <a:latin typeface="Questrial" panose="020B0604020202020204" charset="0"/>
                <a:ea typeface="Calibri"/>
                <a:cs typeface="Calibri"/>
                <a:sym typeface="Calibri"/>
              </a:rPr>
              <a:t> for your attention. </a:t>
            </a:r>
            <a:r>
              <a:rPr lang="en-US" sz="1200" b="0" i="0" u="none" strike="noStrike" cap="none" dirty="0" smtClean="0">
                <a:solidFill>
                  <a:schemeClr val="dk1"/>
                </a:solidFill>
                <a:latin typeface="Questrial" panose="020B0604020202020204" charset="0"/>
                <a:ea typeface="Calibri"/>
                <a:cs typeface="Calibri"/>
                <a:sym typeface="Calibri"/>
              </a:rPr>
              <a:t>Any Questions?</a:t>
            </a:r>
          </a:p>
        </p:txBody>
      </p:sp>
      <p:sp>
        <p:nvSpPr>
          <p:cNvPr id="4" name="Slide Number Placeholder 3"/>
          <p:cNvSpPr>
            <a:spLocks noGrp="1"/>
          </p:cNvSpPr>
          <p:nvPr>
            <p:ph type="sldNum" sz="quarter" idx="10"/>
          </p:nvPr>
        </p:nvSpPr>
        <p:spPr/>
        <p:txBody>
          <a:bodyPr/>
          <a:lstStyle/>
          <a:p>
            <a:fld id="{DFFCE636-EDCB-4E8F-A496-90D3D4BBB61E}" type="slidenum">
              <a:rPr lang="en-US" smtClean="0"/>
              <a:t>21</a:t>
            </a:fld>
            <a:endParaRPr lang="en-US"/>
          </a:p>
        </p:txBody>
      </p:sp>
    </p:spTree>
    <p:extLst>
      <p:ext uri="{BB962C8B-B14F-4D97-AF65-F5344CB8AC3E}">
        <p14:creationId xmlns:p14="http://schemas.microsoft.com/office/powerpoint/2010/main" val="6968848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buSzPct val="25000"/>
              <a:buNone/>
            </a:pPr>
            <a:r>
              <a:rPr lang="en-US" sz="1200" b="0" i="0" u="none" strike="noStrike" cap="none" dirty="0" smtClean="0">
                <a:solidFill>
                  <a:schemeClr val="dk1"/>
                </a:solidFill>
                <a:latin typeface="Questrial" panose="020B0604020202020204" charset="0"/>
                <a:ea typeface="Calibri"/>
                <a:cs typeface="Calibri"/>
                <a:sym typeface="Calibri"/>
              </a:rPr>
              <a:t>ANDREA: Any Questions?</a:t>
            </a:r>
          </a:p>
        </p:txBody>
      </p:sp>
      <p:sp>
        <p:nvSpPr>
          <p:cNvPr id="4" name="Slide Number Placeholder 3"/>
          <p:cNvSpPr>
            <a:spLocks noGrp="1"/>
          </p:cNvSpPr>
          <p:nvPr>
            <p:ph type="sldNum" sz="quarter" idx="10"/>
          </p:nvPr>
        </p:nvSpPr>
        <p:spPr/>
        <p:txBody>
          <a:bodyPr/>
          <a:lstStyle/>
          <a:p>
            <a:fld id="{DFFCE636-EDCB-4E8F-A496-90D3D4BBB61E}" type="slidenum">
              <a:rPr lang="en-US" smtClean="0"/>
              <a:t>22</a:t>
            </a:fld>
            <a:endParaRPr lang="en-US"/>
          </a:p>
        </p:txBody>
      </p:sp>
    </p:spTree>
    <p:extLst>
      <p:ext uri="{BB962C8B-B14F-4D97-AF65-F5344CB8AC3E}">
        <p14:creationId xmlns:p14="http://schemas.microsoft.com/office/powerpoint/2010/main" val="32972574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buSzPct val="25000"/>
              <a:buNone/>
            </a:pPr>
            <a:r>
              <a:rPr lang="en-US" dirty="0" smtClean="0">
                <a:latin typeface="Questrial" panose="020B0604020202020204" charset="0"/>
              </a:rPr>
              <a:t>ANDREA: Our project has three focus areas related to community concerns. Health and air quality is a global concern and contributes to 7 million premature deaths worldwide. Aerosol pollutants will have broader impacts on the climate since aerosol act as cloud nuclei, influencing the properties of clouds. This could have range of changes to the radiative budget of Earth and will ultimately result in weather changes, especially in terms of surface temperature and precipitation events. By understanding how aerosol interact within the atmosphere and contribute to these community concerns improved policy decisions can be made. Scientist are improving their knowledge by focusing on point source and dispersion patterns.</a:t>
            </a:r>
            <a:br>
              <a:rPr lang="en-US" dirty="0" smtClean="0">
                <a:latin typeface="Questrial" panose="020B0604020202020204" charset="0"/>
              </a:rPr>
            </a:br>
            <a:endParaRPr lang="en-US" dirty="0" smtClean="0">
              <a:latin typeface="Questrial" panose="020B0604020202020204" charset="0"/>
            </a:endParaRPr>
          </a:p>
          <a:p>
            <a:pPr marL="0" marR="0" lvl="0" indent="0" algn="l" rtl="0">
              <a:spcBef>
                <a:spcPts val="0"/>
              </a:spcBef>
              <a:buSzPct val="25000"/>
              <a:buNone/>
            </a:pPr>
            <a:r>
              <a:rPr lang="en-US" sz="1200" b="0" i="0" u="none" strike="noStrike" cap="none" dirty="0" smtClean="0">
                <a:solidFill>
                  <a:schemeClr val="dk1"/>
                </a:solidFill>
                <a:latin typeface="Questrial" panose="020B0604020202020204" charset="0"/>
                <a:ea typeface="Calibri"/>
                <a:cs typeface="Calibri"/>
                <a:sym typeface="Calibri"/>
              </a:rPr>
              <a:t>Image source: </a:t>
            </a:r>
            <a:r>
              <a:rPr lang="en-US" sz="1200" b="0" i="0" u="sng" strike="noStrike" cap="none" dirty="0" smtClean="0">
                <a:solidFill>
                  <a:schemeClr val="hlink"/>
                </a:solidFill>
                <a:latin typeface="Questrial" panose="020B0604020202020204" charset="0"/>
                <a:ea typeface="Calibri"/>
                <a:cs typeface="Calibri"/>
                <a:sym typeface="Calibri"/>
              </a:rPr>
              <a:t>http://www.rfa.org/english/news/china/china-smog-03032016135155.html</a:t>
            </a:r>
          </a:p>
        </p:txBody>
      </p:sp>
      <p:sp>
        <p:nvSpPr>
          <p:cNvPr id="4" name="Slide Number Placeholder 3"/>
          <p:cNvSpPr>
            <a:spLocks noGrp="1"/>
          </p:cNvSpPr>
          <p:nvPr>
            <p:ph type="sldNum" sz="quarter" idx="10"/>
          </p:nvPr>
        </p:nvSpPr>
        <p:spPr/>
        <p:txBody>
          <a:bodyPr/>
          <a:lstStyle/>
          <a:p>
            <a:fld id="{DFFCE636-EDCB-4E8F-A496-90D3D4BBB61E}" type="slidenum">
              <a:rPr lang="en-US" smtClean="0"/>
              <a:t>3</a:t>
            </a:fld>
            <a:endParaRPr lang="en-US"/>
          </a:p>
        </p:txBody>
      </p:sp>
    </p:spTree>
    <p:extLst>
      <p:ext uri="{BB962C8B-B14F-4D97-AF65-F5344CB8AC3E}">
        <p14:creationId xmlns:p14="http://schemas.microsoft.com/office/powerpoint/2010/main" val="28721975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rtl="0">
              <a:spcBef>
                <a:spcPts val="0"/>
              </a:spcBef>
              <a:buSzPct val="25000"/>
              <a:buNone/>
            </a:pPr>
            <a:r>
              <a:rPr lang="en-US" dirty="0" smtClean="0">
                <a:latin typeface="Questrial" panose="020B0604020202020204" charset="0"/>
              </a:rPr>
              <a:t>ADAMA: </a:t>
            </a:r>
            <a:r>
              <a:rPr lang="en-US" sz="1200" b="0" i="0" u="none" strike="noStrike" cap="none" dirty="0" smtClean="0">
                <a:solidFill>
                  <a:schemeClr val="dk1"/>
                </a:solidFill>
                <a:latin typeface="Questrial" panose="020B0604020202020204" charset="0"/>
                <a:ea typeface="Calibri"/>
                <a:cs typeface="Calibri"/>
                <a:sym typeface="Calibri"/>
              </a:rPr>
              <a:t>CALIPSO is a Lidar-based satellite that scans the atmosphere vertically.  Backscattering and depolarization responses from particles in the atmosphere indicate different compositions.  There are two supplementary sensors, the Wide Field Camera (WFC) and the Imaging Infrared</a:t>
            </a:r>
            <a:r>
              <a:rPr lang="en-US" sz="1200" b="0" i="0" u="none" strike="noStrike" cap="none" baseline="0" dirty="0" smtClean="0">
                <a:solidFill>
                  <a:schemeClr val="dk1"/>
                </a:solidFill>
                <a:latin typeface="Questrial" panose="020B0604020202020204" charset="0"/>
                <a:ea typeface="Calibri"/>
                <a:cs typeface="Calibri"/>
                <a:sym typeface="Calibri"/>
              </a:rPr>
              <a:t> Radiometer (IIR),</a:t>
            </a:r>
            <a:r>
              <a:rPr lang="en-US" sz="1200" b="0" i="0" u="none" strike="noStrike" cap="none" dirty="0" smtClean="0">
                <a:solidFill>
                  <a:schemeClr val="dk1"/>
                </a:solidFill>
                <a:latin typeface="Questrial" panose="020B0604020202020204" charset="0"/>
                <a:ea typeface="Calibri"/>
                <a:cs typeface="Calibri"/>
                <a:sym typeface="Calibri"/>
              </a:rPr>
              <a:t> in addition to the Lidar sensor.  These mostly help with calibration.</a:t>
            </a:r>
          </a:p>
          <a:p>
            <a:pPr marL="0" marR="0" lvl="0" indent="0" algn="l" rtl="0">
              <a:spcBef>
                <a:spcPts val="0"/>
              </a:spcBef>
              <a:buSzPct val="25000"/>
              <a:buNone/>
            </a:pPr>
            <a:endParaRPr lang="en-US" sz="1200" b="0" i="0" u="none" strike="noStrike" cap="none" dirty="0" smtClean="0">
              <a:solidFill>
                <a:schemeClr val="dk1"/>
              </a:solidFill>
              <a:latin typeface="Questrial" panose="020B0604020202020204" charset="0"/>
              <a:ea typeface="Calibri"/>
              <a:cs typeface="Calibri"/>
              <a:sym typeface="Calibri"/>
            </a:endParaRPr>
          </a:p>
          <a:p>
            <a:pPr marL="0" marR="0" lvl="0" indent="0" algn="l" rtl="0">
              <a:spcBef>
                <a:spcPts val="0"/>
              </a:spcBef>
              <a:buSzPct val="25000"/>
              <a:buNone/>
            </a:pPr>
            <a:r>
              <a:rPr lang="en-US" sz="1200" b="0" i="0" u="none" strike="noStrike" cap="none" dirty="0" smtClean="0">
                <a:solidFill>
                  <a:schemeClr val="dk1"/>
                </a:solidFill>
                <a:latin typeface="Questrial" panose="020B0604020202020204" charset="0"/>
                <a:ea typeface="Calibri"/>
                <a:cs typeface="Calibri"/>
                <a:sym typeface="Calibri"/>
              </a:rPr>
              <a:t>Image Source: </a:t>
            </a:r>
            <a:r>
              <a:rPr lang="en-US" sz="1200" b="0" i="0" u="sng" strike="noStrike" cap="none" dirty="0" smtClean="0">
                <a:solidFill>
                  <a:schemeClr val="hlink"/>
                </a:solidFill>
                <a:latin typeface="Questrial" panose="020B0604020202020204" charset="0"/>
                <a:ea typeface="Calibri"/>
                <a:cs typeface="Calibri"/>
                <a:sym typeface="Calibri"/>
                <a:hlinkClick r:id="rId3"/>
              </a:rPr>
              <a:t>http://www.rfa.org/english/news/china/china-smog-03032016135155.html</a:t>
            </a:r>
          </a:p>
        </p:txBody>
      </p:sp>
      <p:sp>
        <p:nvSpPr>
          <p:cNvPr id="4" name="Slide Number Placeholder 3"/>
          <p:cNvSpPr>
            <a:spLocks noGrp="1"/>
          </p:cNvSpPr>
          <p:nvPr>
            <p:ph type="sldNum" sz="quarter" idx="10"/>
          </p:nvPr>
        </p:nvSpPr>
        <p:spPr/>
        <p:txBody>
          <a:bodyPr/>
          <a:lstStyle/>
          <a:p>
            <a:fld id="{DFFCE636-EDCB-4E8F-A496-90D3D4BBB61E}" type="slidenum">
              <a:rPr lang="en-US" smtClean="0"/>
              <a:t>4</a:t>
            </a:fld>
            <a:endParaRPr lang="en-US"/>
          </a:p>
        </p:txBody>
      </p:sp>
    </p:spTree>
    <p:extLst>
      <p:ext uri="{BB962C8B-B14F-4D97-AF65-F5344CB8AC3E}">
        <p14:creationId xmlns:p14="http://schemas.microsoft.com/office/powerpoint/2010/main" val="37018691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KATIE:</a:t>
            </a:r>
            <a:r>
              <a:rPr lang="en-US" sz="1200" b="0" i="0" u="none" strike="noStrike" kern="1200" baseline="0" dirty="0" smtClean="0">
                <a:solidFill>
                  <a:schemeClr val="tx1"/>
                </a:solidFill>
                <a:effectLst/>
                <a:latin typeface="+mn-lt"/>
                <a:ea typeface="+mn-ea"/>
                <a:cs typeface="+mn-cs"/>
              </a:rPr>
              <a:t> Prior to the start of this term, VOCAL had the following functionality: It could display HDF files, permit the user to draw polygons around regions of interest, let the user annotate these polygons with attributes about the region in question, and facilitate storage of these polygons into JSON files and a local database.</a:t>
            </a:r>
            <a:endParaRPr lang="en-US" b="0" dirty="0" smtClean="0">
              <a:effectLst/>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pPr/>
              <a:t>5</a:t>
            </a:fld>
            <a:endParaRPr lang="en-US"/>
          </a:p>
        </p:txBody>
      </p:sp>
    </p:spTree>
    <p:extLst>
      <p:ext uri="{BB962C8B-B14F-4D97-AF65-F5344CB8AC3E}">
        <p14:creationId xmlns:p14="http://schemas.microsoft.com/office/powerpoint/2010/main" val="39683900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KATIE:</a:t>
            </a:r>
            <a:r>
              <a:rPr lang="en-US" sz="1200" b="0" i="0" u="none" strike="noStrike" kern="1200" baseline="0" dirty="0" smtClean="0">
                <a:solidFill>
                  <a:schemeClr val="tx1"/>
                </a:solidFill>
                <a:effectLst/>
                <a:latin typeface="+mn-lt"/>
                <a:ea typeface="+mn-ea"/>
                <a:cs typeface="+mn-cs"/>
              </a:rPr>
              <a:t> Prior to the start of this term, VOCAL had the following functionality: It could display HDF files, permit the user to draw polygons around regions of interest, let the user annotate these polygons with attributes about the region in question, and facilitate storage of these polygons into JSON files and a local database.</a:t>
            </a:r>
            <a:endParaRPr lang="en-US" b="0" dirty="0" smtClean="0">
              <a:effectLst/>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pPr/>
              <a:t>6</a:t>
            </a:fld>
            <a:endParaRPr lang="en-US"/>
          </a:p>
        </p:txBody>
      </p:sp>
    </p:spTree>
    <p:extLst>
      <p:ext uri="{BB962C8B-B14F-4D97-AF65-F5344CB8AC3E}">
        <p14:creationId xmlns:p14="http://schemas.microsoft.com/office/powerpoint/2010/main" val="8684467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rtl="0">
              <a:spcBef>
                <a:spcPts val="0"/>
              </a:spcBef>
              <a:buSzPct val="25000"/>
              <a:buNone/>
            </a:pPr>
            <a:r>
              <a:rPr lang="en-US" dirty="0" smtClean="0">
                <a:latin typeface="Questrial" panose="020B0604020202020204" charset="0"/>
              </a:rPr>
              <a:t>ANDREA: </a:t>
            </a:r>
            <a:r>
              <a:rPr lang="en-US" sz="1200" b="0" i="0" u="none" strike="noStrike" cap="none" dirty="0" smtClean="0">
                <a:solidFill>
                  <a:schemeClr val="dk1"/>
                </a:solidFill>
                <a:latin typeface="Questrial" panose="020B0604020202020204" charset="0"/>
                <a:ea typeface="Calibri"/>
                <a:cs typeface="Calibri"/>
                <a:sym typeface="Calibri"/>
              </a:rPr>
              <a:t>This term, the CALIPSO Cross-Cutting team had</a:t>
            </a:r>
            <a:r>
              <a:rPr lang="en-US" sz="1200" b="0" i="0" u="none" strike="noStrike" cap="none" baseline="0" dirty="0" smtClean="0">
                <a:solidFill>
                  <a:schemeClr val="dk1"/>
                </a:solidFill>
                <a:latin typeface="Questrial" panose="020B0604020202020204" charset="0"/>
                <a:ea typeface="Calibri"/>
                <a:cs typeface="Calibri"/>
                <a:sym typeface="Calibri"/>
              </a:rPr>
              <a:t> a variety of objectives with respect to VOCAL.  First, to inform enhancements to the software, the team underwent use-case testing of the software, acting as the intended users, the CALIPSO Science Team.  Second, the team wanted to make data visualization comprehensive, to aid aerosol tracking and tagging. Finally, the team set out to add more ways to annotate polygons and ensure compatibility with multiple CALIPSO data products, like Level 2 and Version 4 data.</a:t>
            </a:r>
          </a:p>
          <a:p>
            <a:pPr marL="0" marR="0" lvl="0" indent="0" algn="l" rtl="0">
              <a:spcBef>
                <a:spcPts val="0"/>
              </a:spcBef>
              <a:buSzPct val="25000"/>
              <a:buNone/>
            </a:pPr>
            <a:endParaRPr lang="en-US" sz="1200" b="0" i="0" u="none" strike="noStrike" cap="none" baseline="0" dirty="0" smtClean="0">
              <a:solidFill>
                <a:schemeClr val="dk1"/>
              </a:solidFill>
              <a:latin typeface="Questrial" panose="020B0604020202020204" charset="0"/>
              <a:ea typeface="Calibri"/>
              <a:cs typeface="Calibri"/>
              <a:sym typeface="Calibri"/>
            </a:endParaRPr>
          </a:p>
          <a:p>
            <a:pPr marL="0" marR="0" lvl="0" indent="0" algn="l" rtl="0">
              <a:spcBef>
                <a:spcPts val="0"/>
              </a:spcBef>
              <a:buSzPct val="25000"/>
              <a:buNone/>
            </a:pPr>
            <a:r>
              <a:rPr lang="en-US" sz="1200" b="0" i="0" u="none" strike="noStrike" cap="none" baseline="0" dirty="0" smtClean="0">
                <a:solidFill>
                  <a:schemeClr val="dk1"/>
                </a:solidFill>
                <a:latin typeface="Questrial" panose="020B0604020202020204" charset="0"/>
                <a:ea typeface="Calibri"/>
                <a:cs typeface="Calibri"/>
                <a:sym typeface="Calibri"/>
              </a:rPr>
              <a:t>Image source: </a:t>
            </a:r>
            <a:r>
              <a:rPr lang="en-US" sz="1200" b="0" i="0" kern="1200" dirty="0" smtClean="0">
                <a:solidFill>
                  <a:schemeClr val="tx1"/>
                </a:solidFill>
                <a:effectLst/>
                <a:latin typeface="+mn-lt"/>
                <a:ea typeface="+mn-ea"/>
                <a:cs typeface="+mn-cs"/>
                <a:hlinkClick r:id="rId3"/>
              </a:rPr>
              <a:t>http://www.nature.com/nature/journal/v490/n7418/fig_tab/490040a_F1.html</a:t>
            </a:r>
            <a:r>
              <a:rPr lang="en-US" sz="1200" b="0" i="0" u="none" strike="noStrike" cap="none" baseline="0" dirty="0" smtClean="0">
                <a:solidFill>
                  <a:schemeClr val="dk1"/>
                </a:solidFill>
                <a:latin typeface="Questrial" panose="020B0604020202020204" charset="0"/>
                <a:ea typeface="Calibri"/>
                <a:cs typeface="Calibri"/>
                <a:sym typeface="Calibri"/>
              </a:rPr>
              <a:t/>
            </a:r>
            <a:br>
              <a:rPr lang="en-US" sz="1200" b="0" i="0" u="none" strike="noStrike" cap="none" baseline="0" dirty="0" smtClean="0">
                <a:solidFill>
                  <a:schemeClr val="dk1"/>
                </a:solidFill>
                <a:latin typeface="Questrial" panose="020B0604020202020204" charset="0"/>
                <a:ea typeface="Calibri"/>
                <a:cs typeface="Calibri"/>
                <a:sym typeface="Calibri"/>
              </a:rPr>
            </a:br>
            <a:r>
              <a:rPr lang="en-US" sz="1200" b="0" i="0" u="none" strike="noStrike" cap="none" baseline="0" dirty="0" smtClean="0">
                <a:solidFill>
                  <a:schemeClr val="dk1"/>
                </a:solidFill>
                <a:latin typeface="Questrial" panose="020B0604020202020204" charset="0"/>
                <a:ea typeface="Calibri"/>
                <a:cs typeface="Calibri"/>
                <a:sym typeface="Calibri"/>
              </a:rPr>
              <a:t/>
            </a:r>
            <a:br>
              <a:rPr lang="en-US" sz="1200" b="0" i="0" u="none" strike="noStrike" cap="none" baseline="0" dirty="0" smtClean="0">
                <a:solidFill>
                  <a:schemeClr val="dk1"/>
                </a:solidFill>
                <a:latin typeface="Questrial" panose="020B0604020202020204" charset="0"/>
                <a:ea typeface="Calibri"/>
                <a:cs typeface="Calibri"/>
                <a:sym typeface="Calibri"/>
              </a:rPr>
            </a:br>
            <a:r>
              <a:rPr lang="en-US" sz="1200" b="0" i="0" u="none" strike="noStrike" cap="none" baseline="0" dirty="0" smtClean="0">
                <a:solidFill>
                  <a:schemeClr val="dk1"/>
                </a:solidFill>
                <a:latin typeface="Questrial" panose="020B0604020202020204" charset="0"/>
                <a:ea typeface="Calibri"/>
                <a:cs typeface="Calibri"/>
                <a:sym typeface="Calibri"/>
              </a:rPr>
              <a:t>Image source</a:t>
            </a:r>
            <a:endParaRPr lang="en-US" sz="1200" b="0" i="0" u="none" strike="noStrike" cap="none" dirty="0" smtClean="0">
              <a:solidFill>
                <a:schemeClr val="dk1"/>
              </a:solidFill>
              <a:latin typeface="Questrial" panose="020B0604020202020204" charset="0"/>
              <a:ea typeface="Calibri"/>
              <a:cs typeface="Calibri"/>
              <a:sym typeface="Calibri"/>
            </a:endParaRPr>
          </a:p>
          <a:p>
            <a:pPr marL="0" marR="0" lvl="0" indent="0" algn="l" rtl="0">
              <a:spcBef>
                <a:spcPts val="0"/>
              </a:spcBef>
              <a:buSzPct val="25000"/>
              <a:buNone/>
            </a:pPr>
            <a:endParaRPr lang="en-US" sz="1200" b="0" i="0" u="none" strike="noStrike" cap="none" dirty="0" smtClean="0">
              <a:solidFill>
                <a:schemeClr val="dk1"/>
              </a:solidFill>
              <a:latin typeface="Questrial" panose="020B0604020202020204" charset="0"/>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dirty="0" smtClean="0">
                <a:latin typeface="Questrial" panose="020B0604020202020204" charset="0"/>
              </a:rPr>
              <a:t>KATIE: </a:t>
            </a:r>
            <a:r>
              <a:rPr lang="en-US" sz="1200" b="0" i="0" u="none" strike="noStrike" cap="none" dirty="0" smtClean="0">
                <a:solidFill>
                  <a:schemeClr val="dk1"/>
                </a:solidFill>
                <a:latin typeface="Questrial" panose="020B0604020202020204" charset="0"/>
                <a:ea typeface="Calibri"/>
                <a:cs typeface="Calibri"/>
                <a:sym typeface="Calibri"/>
              </a:rPr>
              <a:t>After conducting preliminary use-case testing of the software, we added functionality to the software in two categories of enhancement: compatibility and visualization. We identified some inhibitors to usability, which we addressed, and we also extended data import compatibility to Level 2 and Version 4 data.</a:t>
            </a:r>
          </a:p>
          <a:p>
            <a:pPr marL="0" marR="0" lvl="0" indent="0" algn="l" rtl="0">
              <a:spcBef>
                <a:spcPts val="0"/>
              </a:spcBef>
              <a:buSzPct val="25000"/>
              <a:buNone/>
            </a:pPr>
            <a:endParaRPr lang="en-US" sz="1200" b="0" i="0" u="none" strike="noStrike" cap="none" dirty="0" smtClean="0">
              <a:solidFill>
                <a:schemeClr val="dk1"/>
              </a:solidFill>
              <a:latin typeface="Questrial" panose="020B0604020202020204" charset="0"/>
              <a:ea typeface="Calibri"/>
              <a:cs typeface="Calibri"/>
              <a:sym typeface="Calibri"/>
            </a:endParaRPr>
          </a:p>
          <a:p>
            <a:pPr marL="0" marR="0" lvl="0" indent="0" algn="l" rtl="0">
              <a:spcBef>
                <a:spcPts val="0"/>
              </a:spcBef>
              <a:buSzPct val="25000"/>
              <a:buNone/>
            </a:pPr>
            <a:r>
              <a:rPr lang="en-US" sz="1200" b="0" i="0" u="none" strike="noStrike" cap="none" dirty="0" smtClean="0">
                <a:solidFill>
                  <a:schemeClr val="dk1"/>
                </a:solidFill>
                <a:latin typeface="Questrial" panose="020B0604020202020204" charset="0"/>
                <a:ea typeface="Calibri"/>
                <a:cs typeface="Calibri"/>
                <a:sym typeface="Calibri"/>
              </a:rPr>
              <a:t>Image Source:</a:t>
            </a:r>
            <a:r>
              <a:rPr lang="en-US" sz="1200" b="0" i="0" u="none" strike="noStrike" cap="none" baseline="0" dirty="0" smtClean="0">
                <a:solidFill>
                  <a:schemeClr val="dk1"/>
                </a:solidFill>
                <a:latin typeface="Questrial" panose="020B0604020202020204" charset="0"/>
                <a:ea typeface="Calibri"/>
                <a:cs typeface="Calibri"/>
                <a:sym typeface="Calibri"/>
              </a:rPr>
              <a:t> </a:t>
            </a:r>
            <a:endParaRPr lang="en-US" sz="1200" b="0" i="0" u="none" strike="noStrike" cap="none" dirty="0" smtClean="0">
              <a:solidFill>
                <a:schemeClr val="dk1"/>
              </a:solidFill>
              <a:latin typeface="Questrial" panose="020B0604020202020204" charset="0"/>
              <a:ea typeface="Calibri"/>
              <a:cs typeface="Calibri"/>
              <a:sym typeface="Calibri"/>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7</a:t>
            </a:fld>
            <a:endParaRPr lang="en-US"/>
          </a:p>
        </p:txBody>
      </p:sp>
    </p:spTree>
    <p:extLst>
      <p:ext uri="{BB962C8B-B14F-4D97-AF65-F5344CB8AC3E}">
        <p14:creationId xmlns:p14="http://schemas.microsoft.com/office/powerpoint/2010/main" val="30039072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rtl="0">
              <a:spcBef>
                <a:spcPts val="0"/>
              </a:spcBef>
              <a:buNone/>
            </a:pPr>
            <a:r>
              <a:rPr lang="en-US" dirty="0" smtClean="0">
                <a:latin typeface="Questrial" panose="020B0604020202020204" charset="0"/>
              </a:rPr>
              <a:t>ADAMA: </a:t>
            </a:r>
            <a:r>
              <a:rPr lang="en-US" dirty="0" err="1" smtClean="0">
                <a:latin typeface="Questrial" panose="020B0604020202020204" charset="0"/>
              </a:rPr>
              <a:t>Zaca</a:t>
            </a:r>
            <a:r>
              <a:rPr lang="en-US" dirty="0" smtClean="0">
                <a:latin typeface="Questrial" panose="020B0604020202020204" charset="0"/>
              </a:rPr>
              <a:t> fire caused more than $118.3 millions in loss</a:t>
            </a:r>
            <a:r>
              <a:rPr lang="en-US" baseline="0" dirty="0" smtClean="0">
                <a:latin typeface="Questrial" panose="020B0604020202020204" charset="0"/>
              </a:rPr>
              <a:t> </a:t>
            </a:r>
            <a:r>
              <a:rPr lang="en-US" dirty="0" smtClean="0">
                <a:latin typeface="Questrial" panose="020B0604020202020204" charset="0"/>
              </a:rPr>
              <a:t>(Data: </a:t>
            </a:r>
            <a:r>
              <a:rPr lang="en-US" u="sng" dirty="0" smtClean="0">
                <a:solidFill>
                  <a:schemeClr val="hlink"/>
                </a:solidFill>
                <a:latin typeface="Questrial" panose="020B0604020202020204" charset="0"/>
                <a:hlinkClick r:id="rId3"/>
              </a:rPr>
              <a:t>http://cdfdata.fire.ca.gov/incidents/incidents_details_info?incident_id=190</a:t>
            </a:r>
            <a:r>
              <a:rPr lang="en-US" dirty="0" smtClean="0">
                <a:latin typeface="Questrial" panose="020B0604020202020204" charset="0"/>
              </a:rPr>
              <a:t>)</a:t>
            </a:r>
          </a:p>
          <a:p>
            <a:pPr lvl="0">
              <a:spcBef>
                <a:spcPts val="0"/>
              </a:spcBef>
              <a:buNone/>
            </a:pPr>
            <a:r>
              <a:rPr lang="en-US" dirty="0" smtClean="0">
                <a:latin typeface="Questrial" panose="020B0604020202020204" charset="0"/>
              </a:rPr>
              <a:t>Image from NASA earth observatory shows smoke from the </a:t>
            </a:r>
            <a:r>
              <a:rPr lang="en-US" dirty="0" err="1" smtClean="0">
                <a:latin typeface="Questrial" panose="020B0604020202020204" charset="0"/>
              </a:rPr>
              <a:t>Zaca</a:t>
            </a:r>
            <a:r>
              <a:rPr lang="en-US" dirty="0" smtClean="0">
                <a:latin typeface="Questrial" panose="020B0604020202020204" charset="0"/>
              </a:rPr>
              <a:t> fire in California.</a:t>
            </a:r>
            <a:br>
              <a:rPr lang="en-US" dirty="0" smtClean="0">
                <a:latin typeface="Questrial" panose="020B0604020202020204" charset="0"/>
              </a:rPr>
            </a:br>
            <a:endParaRPr lang="en-US" dirty="0" smtClean="0">
              <a:latin typeface="Questrial" panose="020B0604020202020204" charset="0"/>
            </a:endParaRPr>
          </a:p>
          <a:p>
            <a:pPr lvl="0">
              <a:spcBef>
                <a:spcPts val="0"/>
              </a:spcBef>
              <a:buClr>
                <a:schemeClr val="dk1"/>
              </a:buClr>
              <a:buSzPct val="91666"/>
              <a:buFont typeface="Arial"/>
              <a:buNone/>
            </a:pPr>
            <a:r>
              <a:rPr lang="en-US" dirty="0" smtClean="0">
                <a:latin typeface="Questrial" panose="020B0604020202020204" charset="0"/>
              </a:rPr>
              <a:t>Image sources:</a:t>
            </a:r>
          </a:p>
          <a:p>
            <a:pPr lvl="0" rtl="0">
              <a:spcBef>
                <a:spcPts val="0"/>
              </a:spcBef>
              <a:buClr>
                <a:schemeClr val="dk1"/>
              </a:buClr>
              <a:buSzPct val="91666"/>
              <a:buFont typeface="Arial"/>
              <a:buNone/>
            </a:pPr>
            <a:r>
              <a:rPr lang="en-US" dirty="0" smtClean="0">
                <a:latin typeface="Questrial" panose="020B0604020202020204" charset="0"/>
              </a:rPr>
              <a:t> </a:t>
            </a:r>
            <a:r>
              <a:rPr lang="en-US" u="sng" dirty="0" smtClean="0">
                <a:solidFill>
                  <a:schemeClr val="hlink"/>
                </a:solidFill>
                <a:latin typeface="Questrial" panose="020B0604020202020204" charset="0"/>
                <a:hlinkClick r:id="rId4"/>
              </a:rPr>
              <a:t>http://www.independent.com/news/2007/aug/09/evacuations-begin-zaca-fire-burns-ever-closer/</a:t>
            </a:r>
          </a:p>
          <a:p>
            <a:pPr marL="0" marR="0" lvl="0" indent="0" algn="l" defTabSz="914400" rtl="0" eaLnBrk="1" fontAlgn="auto" latinLnBrk="0" hangingPunct="1">
              <a:lnSpc>
                <a:spcPct val="100000"/>
              </a:lnSpc>
              <a:spcBef>
                <a:spcPts val="0"/>
              </a:spcBef>
              <a:spcAft>
                <a:spcPts val="0"/>
              </a:spcAft>
              <a:buClr>
                <a:schemeClr val="dk1"/>
              </a:buClr>
              <a:buSzPct val="91666"/>
              <a:buFont typeface="Arial"/>
              <a:buNone/>
              <a:tabLst/>
              <a:defRPr/>
            </a:pPr>
            <a:r>
              <a:rPr lang="en-US" u="sng" dirty="0" smtClean="0">
                <a:solidFill>
                  <a:schemeClr val="hlink"/>
                </a:solidFill>
                <a:latin typeface="Questrial" panose="020B0604020202020204" charset="0"/>
                <a:hlinkClick r:id="rId5"/>
              </a:rPr>
              <a:t>http://earthobservatory.nasa.gov/NaturalHazards/view.php?id=18852</a:t>
            </a:r>
          </a:p>
          <a:p>
            <a:pPr lvl="0" rtl="0">
              <a:spcBef>
                <a:spcPts val="0"/>
              </a:spcBef>
              <a:buClr>
                <a:schemeClr val="dk1"/>
              </a:buClr>
              <a:buSzPct val="91666"/>
              <a:buFont typeface="Arial"/>
              <a:buNone/>
            </a:pPr>
            <a:endParaRPr lang="en-US" u="sng" dirty="0" smtClean="0">
              <a:solidFill>
                <a:schemeClr val="hlink"/>
              </a:solidFill>
              <a:latin typeface="Questrial" panose="020B0604020202020204" charset="0"/>
              <a:hlinkClick r:id="rId4"/>
            </a:endParaRPr>
          </a:p>
          <a:p>
            <a:pPr lvl="0" rtl="0">
              <a:spcBef>
                <a:spcPts val="0"/>
              </a:spcBef>
              <a:buNone/>
            </a:pPr>
            <a:endParaRPr lang="en-US" dirty="0" smtClean="0">
              <a:latin typeface="Questrial" panose="020B0604020202020204" charset="0"/>
            </a:endParaRPr>
          </a:p>
          <a:p>
            <a:pPr lvl="0" rtl="0">
              <a:spcBef>
                <a:spcPts val="0"/>
              </a:spcBef>
              <a:buNone/>
            </a:pPr>
            <a:endParaRPr lang="en-US" dirty="0">
              <a:latin typeface="Questrial" panose="020B0604020202020204" charset="0"/>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8</a:t>
            </a:fld>
            <a:endParaRPr lang="en-US"/>
          </a:p>
        </p:txBody>
      </p:sp>
    </p:spTree>
    <p:extLst>
      <p:ext uri="{BB962C8B-B14F-4D97-AF65-F5344CB8AC3E}">
        <p14:creationId xmlns:p14="http://schemas.microsoft.com/office/powerpoint/2010/main" val="9369117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rtl="0">
              <a:spcBef>
                <a:spcPts val="0"/>
              </a:spcBef>
              <a:buNone/>
            </a:pPr>
            <a:r>
              <a:rPr lang="en-US" dirty="0" smtClean="0">
                <a:latin typeface="Questrial" panose="020B0604020202020204" charset="0"/>
              </a:rPr>
              <a:t>ADAMA: Smoke released in the atmosphere can be visualized using VOCAL.</a:t>
            </a:r>
          </a:p>
          <a:p>
            <a:pPr lvl="0" rtl="0">
              <a:spcBef>
                <a:spcPts val="0"/>
              </a:spcBef>
              <a:buNone/>
            </a:pPr>
            <a:endParaRPr lang="en-US" dirty="0" smtClean="0">
              <a:latin typeface="Questrial" panose="020B0604020202020204" charset="0"/>
            </a:endParaRPr>
          </a:p>
          <a:p>
            <a:pPr lvl="0" rtl="0">
              <a:spcBef>
                <a:spcPts val="0"/>
              </a:spcBef>
              <a:buNone/>
            </a:pPr>
            <a:endParaRPr lang="en-US" dirty="0">
              <a:latin typeface="Questrial" panose="020B0604020202020204" charset="0"/>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9</a:t>
            </a:fld>
            <a:endParaRPr lang="en-US"/>
          </a:p>
        </p:txBody>
      </p:sp>
    </p:spTree>
    <p:extLst>
      <p:ext uri="{BB962C8B-B14F-4D97-AF65-F5344CB8AC3E}">
        <p14:creationId xmlns:p14="http://schemas.microsoft.com/office/powerpoint/2010/main" val="9396520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Authors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53751" y="238125"/>
            <a:ext cx="870608" cy="741586"/>
          </a:xfrm>
          <a:prstGeom prst="rect">
            <a:avLst/>
          </a:prstGeom>
        </p:spPr>
      </p:pic>
      <p:sp>
        <p:nvSpPr>
          <p:cNvPr id="8" name="TextBox 7"/>
          <p:cNvSpPr txBox="1"/>
          <p:nvPr userDrawn="1"/>
        </p:nvSpPr>
        <p:spPr>
          <a:xfrm>
            <a:off x="8047038" y="442912"/>
            <a:ext cx="1962150" cy="415498"/>
          </a:xfrm>
          <a:prstGeom prst="rect">
            <a:avLst/>
          </a:prstGeom>
          <a:noFill/>
        </p:spPr>
        <p:txBody>
          <a:bodyPr wrap="square" rtlCol="0">
            <a:spAutoFit/>
          </a:bodyPr>
          <a:lstStyle/>
          <a:p>
            <a:pPr algn="r"/>
            <a:r>
              <a:rPr lang="en-US" sz="1050" dirty="0" smtClean="0">
                <a:latin typeface="Arial" panose="020B0604020202020204" pitchFamily="34" charset="0"/>
                <a:cs typeface="Arial" panose="020B0604020202020204" pitchFamily="34" charset="0"/>
              </a:rPr>
              <a:t>National</a:t>
            </a:r>
            <a:r>
              <a:rPr lang="en-US" sz="1050" baseline="0" dirty="0" smtClean="0">
                <a:latin typeface="Arial" panose="020B0604020202020204" pitchFamily="34" charset="0"/>
                <a:cs typeface="Arial" panose="020B0604020202020204" pitchFamily="34" charset="0"/>
              </a:rPr>
              <a:t> Aeronautics and</a:t>
            </a:r>
          </a:p>
          <a:p>
            <a:pPr algn="r"/>
            <a:r>
              <a:rPr lang="en-US" sz="1050" baseline="0" dirty="0" smtClean="0">
                <a:latin typeface="Arial" panose="020B0604020202020204" pitchFamily="34" charset="0"/>
                <a:cs typeface="Arial" panose="020B0604020202020204" pitchFamily="34" charset="0"/>
              </a:rPr>
              <a:t>Space Administration</a:t>
            </a:r>
            <a:endParaRPr lang="en-US" sz="1050"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475913" y="304800"/>
            <a:ext cx="0" cy="61695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2989135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999744" y="2255520"/>
            <a:ext cx="10204704" cy="3706368"/>
          </a:xfrm>
          <a:prstGeom prst="rect">
            <a:avLst/>
          </a:prstGeom>
        </p:spPr>
        <p:txBody>
          <a:bodyPr>
            <a:normAutofit/>
          </a:bodyPr>
          <a:lstStyle>
            <a:lvl1pPr marL="0" indent="0" algn="ctr">
              <a:buNone/>
              <a:defRPr sz="4800" b="0" baseline="0">
                <a:solidFill>
                  <a:schemeClr val="tx1">
                    <a:lumMod val="50000"/>
                    <a:lumOff val="50000"/>
                  </a:schemeClr>
                </a:solidFill>
                <a:latin typeface="Century Gothic" panose="020B0502020202020204" pitchFamily="34" charset="0"/>
              </a:defRPr>
            </a:lvl1pPr>
          </a:lstStyle>
          <a:p>
            <a:pPr lvl="0"/>
            <a:r>
              <a:rPr lang="en-US" dirty="0" smtClean="0"/>
              <a:t>Spell out the components</a:t>
            </a:r>
            <a:endParaRPr lang="en-US" dirty="0"/>
          </a:p>
        </p:txBody>
      </p:sp>
      <p:sp>
        <p:nvSpPr>
          <p:cNvPr id="6" name="Rectangle 5"/>
          <p:cNvSpPr/>
          <p:nvPr userDrawn="1"/>
        </p:nvSpPr>
        <p:spPr>
          <a:xfrm>
            <a:off x="0" y="388649"/>
            <a:ext cx="12192000" cy="840076"/>
          </a:xfrm>
          <a:prstGeom prst="rect">
            <a:avLst/>
          </a:prstGeom>
          <a:solidFill>
            <a:srgbClr val="EA7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8" name="TextBox 7"/>
          <p:cNvSpPr txBox="1"/>
          <p:nvPr userDrawn="1"/>
        </p:nvSpPr>
        <p:spPr>
          <a:xfrm>
            <a:off x="2743199" y="397728"/>
            <a:ext cx="8461249" cy="830997"/>
          </a:xfrm>
          <a:prstGeom prst="rect">
            <a:avLst/>
          </a:prstGeom>
          <a:noFill/>
        </p:spPr>
        <p:txBody>
          <a:bodyPr wrap="square" rtlCol="0">
            <a:spAutoFit/>
          </a:bodyPr>
          <a:lstStyle/>
          <a:p>
            <a:pPr algn="ctr"/>
            <a:r>
              <a:rPr lang="en-US" sz="4800" dirty="0" smtClean="0">
                <a:solidFill>
                  <a:schemeClr val="bg1"/>
                </a:solidFill>
                <a:latin typeface="Century Gothic" panose="020B0502020202020204" pitchFamily="34" charset="0"/>
              </a:rPr>
              <a:t>Acronym</a:t>
            </a:r>
            <a:endParaRPr lang="en-US" sz="4800" dirty="0">
              <a:solidFill>
                <a:schemeClr val="bg1"/>
              </a:solidFill>
              <a:latin typeface="Century Gothic" panose="020B0502020202020204" pitchFamily="34" charset="0"/>
            </a:endParaRPr>
          </a:p>
        </p:txBody>
      </p:sp>
      <p:sp>
        <p:nvSpPr>
          <p:cNvPr id="9" name="Oval 8"/>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6"/>
            <a:ext cx="12192000" cy="107095"/>
          </a:xfrm>
          <a:prstGeom prst="rect">
            <a:avLst/>
          </a:prstGeom>
        </p:spPr>
      </p:pic>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5" y="190427"/>
            <a:ext cx="1236519" cy="1236519"/>
          </a:xfrm>
          <a:prstGeom prst="rect">
            <a:avLst/>
          </a:prstGeom>
        </p:spPr>
      </p:pic>
    </p:spTree>
    <p:extLst>
      <p:ext uri="{BB962C8B-B14F-4D97-AF65-F5344CB8AC3E}">
        <p14:creationId xmlns:p14="http://schemas.microsoft.com/office/powerpoint/2010/main" val="138265180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Acknowledgements Slide - Logo">
    <p:spTree>
      <p:nvGrpSpPr>
        <p:cNvPr id="1" name=""/>
        <p:cNvGrpSpPr/>
        <p:nvPr/>
      </p:nvGrpSpPr>
      <p:grpSpPr>
        <a:xfrm>
          <a:off x="0" y="0"/>
          <a:ext cx="0" cy="0"/>
          <a:chOff x="0" y="0"/>
          <a:chExt cx="0" cy="0"/>
        </a:xfrm>
      </p:grpSpPr>
      <p:sp>
        <p:nvSpPr>
          <p:cNvPr id="4" name="Rectangle 3"/>
          <p:cNvSpPr/>
          <p:nvPr userDrawn="1"/>
        </p:nvSpPr>
        <p:spPr>
          <a:xfrm>
            <a:off x="0" y="388649"/>
            <a:ext cx="12192000" cy="840076"/>
          </a:xfrm>
          <a:prstGeom prst="rect">
            <a:avLst/>
          </a:prstGeom>
          <a:solidFill>
            <a:srgbClr val="EA7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2" name="Oval 1"/>
          <p:cNvSpPr/>
          <p:nvPr userDrawn="1"/>
        </p:nvSpPr>
        <p:spPr>
          <a:xfrm>
            <a:off x="10313901"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9836" y="239654"/>
            <a:ext cx="1124648" cy="1138066"/>
          </a:xfrm>
          <a:prstGeom prst="rect">
            <a:avLst/>
          </a:prstGeom>
        </p:spPr>
      </p:pic>
      <p:sp>
        <p:nvSpPr>
          <p:cNvPr id="15" name="TextBox 14"/>
          <p:cNvSpPr txBox="1"/>
          <p:nvPr userDrawn="1"/>
        </p:nvSpPr>
        <p:spPr>
          <a:xfrm>
            <a:off x="717899" y="366406"/>
            <a:ext cx="8878104" cy="830997"/>
          </a:xfrm>
          <a:prstGeom prst="rect">
            <a:avLst/>
          </a:prstGeom>
          <a:noFill/>
        </p:spPr>
        <p:txBody>
          <a:bodyPr wrap="square" rtlCol="0">
            <a:spAutoFit/>
          </a:bodyPr>
          <a:lstStyle/>
          <a:p>
            <a:r>
              <a:rPr lang="en-US" sz="4800" b="0" dirty="0" smtClean="0">
                <a:solidFill>
                  <a:schemeClr val="bg1"/>
                </a:solidFill>
                <a:latin typeface="Century Gothic" panose="020B0502020202020204" pitchFamily="34" charset="0"/>
              </a:rPr>
              <a:t>Acknowledgements</a:t>
            </a:r>
            <a:endParaRPr lang="en-US" sz="4800" b="0" dirty="0">
              <a:solidFill>
                <a:schemeClr val="bg1"/>
              </a:solidFill>
              <a:latin typeface="Century Gothic" panose="020B0502020202020204" pitchFamily="34" charset="0"/>
            </a:endParaRPr>
          </a:p>
        </p:txBody>
      </p:sp>
      <p:sp>
        <p:nvSpPr>
          <p:cNvPr id="16" name="Text Placeholder 4"/>
          <p:cNvSpPr>
            <a:spLocks noGrp="1"/>
          </p:cNvSpPr>
          <p:nvPr>
            <p:ph type="body" sz="quarter" idx="10" hasCustomPrompt="1"/>
          </p:nvPr>
        </p:nvSpPr>
        <p:spPr>
          <a:xfrm>
            <a:off x="761611" y="2056134"/>
            <a:ext cx="10732874" cy="704088"/>
          </a:xfrm>
          <a:prstGeom prst="rect">
            <a:avLst/>
          </a:prstGeom>
        </p:spPr>
        <p:txBody>
          <a:bodyPr>
            <a:normAutofit/>
          </a:bodyPr>
          <a:lstStyle>
            <a:lvl1pPr marL="0" indent="0">
              <a:buNone/>
              <a:defRPr sz="2000" baseline="0"/>
            </a:lvl1pPr>
          </a:lstStyle>
          <a:p>
            <a:pPr lvl="0"/>
            <a:r>
              <a:rPr lang="en-US" dirty="0" smtClean="0"/>
              <a:t>Name, Affiliation</a:t>
            </a:r>
          </a:p>
        </p:txBody>
      </p:sp>
      <p:sp>
        <p:nvSpPr>
          <p:cNvPr id="24" name="Text Placeholder 4"/>
          <p:cNvSpPr>
            <a:spLocks noGrp="1"/>
          </p:cNvSpPr>
          <p:nvPr>
            <p:ph type="body" sz="quarter" idx="11" hasCustomPrompt="1"/>
          </p:nvPr>
        </p:nvSpPr>
        <p:spPr>
          <a:xfrm>
            <a:off x="761610" y="3646687"/>
            <a:ext cx="10732874" cy="704088"/>
          </a:xfrm>
          <a:prstGeom prst="rect">
            <a:avLst/>
          </a:prstGeom>
        </p:spPr>
        <p:txBody>
          <a:bodyPr>
            <a:normAutofit/>
          </a:bodyPr>
          <a:lstStyle>
            <a:lvl1pPr marL="0" indent="0">
              <a:buNone/>
              <a:defRPr sz="2000" baseline="0"/>
            </a:lvl1pPr>
          </a:lstStyle>
          <a:p>
            <a:pPr lvl="0"/>
            <a:r>
              <a:rPr lang="en-US" dirty="0" smtClean="0"/>
              <a:t>Name, Affiliation</a:t>
            </a:r>
          </a:p>
        </p:txBody>
      </p:sp>
      <p:sp>
        <p:nvSpPr>
          <p:cNvPr id="26" name="Text Placeholder 4"/>
          <p:cNvSpPr>
            <a:spLocks noGrp="1"/>
          </p:cNvSpPr>
          <p:nvPr>
            <p:ph type="body" sz="quarter" idx="12" hasCustomPrompt="1"/>
          </p:nvPr>
        </p:nvSpPr>
        <p:spPr>
          <a:xfrm>
            <a:off x="761611" y="5263567"/>
            <a:ext cx="10732873" cy="704088"/>
          </a:xfrm>
          <a:prstGeom prst="rect">
            <a:avLst/>
          </a:prstGeom>
        </p:spPr>
        <p:txBody>
          <a:bodyPr>
            <a:normAutofit/>
          </a:bodyPr>
          <a:lstStyle>
            <a:lvl1pPr marL="0" indent="0">
              <a:buNone/>
              <a:defRPr sz="2000" baseline="0"/>
            </a:lvl1pPr>
          </a:lstStyle>
          <a:p>
            <a:pPr lvl="0"/>
            <a:r>
              <a:rPr lang="en-US" dirty="0" smtClean="0"/>
              <a:t>Name, Affiliation</a:t>
            </a:r>
          </a:p>
        </p:txBody>
      </p:sp>
      <p:sp>
        <p:nvSpPr>
          <p:cNvPr id="27" name="contract info"/>
          <p:cNvSpPr/>
          <p:nvPr userDrawn="1"/>
        </p:nvSpPr>
        <p:spPr>
          <a:xfrm>
            <a:off x="0" y="6477841"/>
            <a:ext cx="12192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750906"/>
            <a:ext cx="12192000" cy="107095"/>
          </a:xfrm>
          <a:prstGeom prst="rect">
            <a:avLst/>
          </a:prstGeom>
        </p:spPr>
      </p:pic>
    </p:spTree>
    <p:extLst>
      <p:ext uri="{BB962C8B-B14F-4D97-AF65-F5344CB8AC3E}">
        <p14:creationId xmlns:p14="http://schemas.microsoft.com/office/powerpoint/2010/main" val="4194578825"/>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307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6"/>
            <a:ext cx="12192000" cy="107095"/>
          </a:xfrm>
          <a:prstGeom prst="rect">
            <a:avLst/>
          </a:prstGeom>
        </p:spPr>
      </p:pic>
    </p:spTree>
    <p:extLst>
      <p:ext uri="{BB962C8B-B14F-4D97-AF65-F5344CB8AC3E}">
        <p14:creationId xmlns:p14="http://schemas.microsoft.com/office/powerpoint/2010/main" val="218227953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eft Image Right Text Slide">
    <p:spTree>
      <p:nvGrpSpPr>
        <p:cNvPr id="1" name=""/>
        <p:cNvGrpSpPr/>
        <p:nvPr/>
      </p:nvGrpSpPr>
      <p:grpSpPr>
        <a:xfrm>
          <a:off x="0" y="0"/>
          <a:ext cx="0" cy="0"/>
          <a:chOff x="0" y="0"/>
          <a:chExt cx="0" cy="0"/>
        </a:xfrm>
      </p:grpSpPr>
      <p:sp>
        <p:nvSpPr>
          <p:cNvPr id="4" name="Rectangle 3"/>
          <p:cNvSpPr/>
          <p:nvPr userDrawn="1"/>
        </p:nvSpPr>
        <p:spPr>
          <a:xfrm>
            <a:off x="0" y="388649"/>
            <a:ext cx="12192000" cy="840076"/>
          </a:xfrm>
          <a:prstGeom prst="rect">
            <a:avLst/>
          </a:prstGeom>
          <a:solidFill>
            <a:srgbClr val="EA7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2" name="Oval 1"/>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16" name="Section Body Text"/>
          <p:cNvSpPr>
            <a:spLocks noGrp="1"/>
          </p:cNvSpPr>
          <p:nvPr>
            <p:ph type="body" sz="quarter" idx="11" hasCustomPrompt="1"/>
          </p:nvPr>
        </p:nvSpPr>
        <p:spPr>
          <a:xfrm>
            <a:off x="6748272" y="1722501"/>
            <a:ext cx="4791456" cy="4529963"/>
          </a:xfrm>
          <a:prstGeom prst="rect">
            <a:avLst/>
          </a:prstGeom>
        </p:spPr>
        <p:txBody>
          <a:bodyPr>
            <a:normAutofit/>
          </a:bodyPr>
          <a:lstStyle>
            <a:lvl1pPr marL="0" indent="0">
              <a:buNone/>
              <a:defRPr sz="2000" baseline="0">
                <a:latin typeface="Century Gothic" panose="020B0502020202020204" pitchFamily="34" charset="0"/>
              </a:defRPr>
            </a:lvl1pPr>
          </a:lstStyle>
          <a:p>
            <a:pPr lvl="0"/>
            <a:r>
              <a:rPr lang="en-US" dirty="0" smtClean="0"/>
              <a:t>Body Text Here</a:t>
            </a:r>
            <a:endParaRPr lang="en-US" dirty="0"/>
          </a:p>
        </p:txBody>
      </p:sp>
      <p:sp>
        <p:nvSpPr>
          <p:cNvPr id="26" name="Imagery"/>
          <p:cNvSpPr>
            <a:spLocks noGrp="1"/>
          </p:cNvSpPr>
          <p:nvPr>
            <p:ph type="pic" sz="quarter" idx="12" hasCustomPrompt="1"/>
          </p:nvPr>
        </p:nvSpPr>
        <p:spPr>
          <a:xfrm>
            <a:off x="0" y="1228724"/>
            <a:ext cx="6096000" cy="562927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27" name="Image Credit"/>
          <p:cNvSpPr>
            <a:spLocks noGrp="1"/>
          </p:cNvSpPr>
          <p:nvPr>
            <p:ph type="body" sz="quarter" idx="13" hasCustomPrompt="1"/>
          </p:nvPr>
        </p:nvSpPr>
        <p:spPr>
          <a:xfrm>
            <a:off x="3438144" y="6456680"/>
            <a:ext cx="2657856" cy="274320"/>
          </a:xfrm>
          <a:prstGeom prst="rect">
            <a:avLst/>
          </a:prstGeom>
        </p:spPr>
        <p:txBody>
          <a:bodyPr>
            <a:normAutofit/>
          </a:bodyPr>
          <a:lstStyle>
            <a:lvl1pPr marL="0" indent="0" algn="r">
              <a:buNone/>
              <a:defRPr sz="1200" baseline="0">
                <a:latin typeface="Century Gothic" panose="020B0502020202020204" pitchFamily="34" charset="0"/>
              </a:defRPr>
            </a:lvl1pPr>
          </a:lstStyle>
          <a:p>
            <a:pPr lvl="0"/>
            <a:r>
              <a:rPr lang="en-US" sz="1200" dirty="0" smtClean="0"/>
              <a:t>Image Credit: Source</a:t>
            </a:r>
            <a:endParaRPr lang="en-US" dirty="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6"/>
            <a:ext cx="12192000" cy="107095"/>
          </a:xfrm>
          <a:prstGeom prst="rect">
            <a:avLst/>
          </a:prstGeom>
        </p:spPr>
      </p:pic>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5" y="190427"/>
            <a:ext cx="1236519" cy="1236519"/>
          </a:xfrm>
          <a:prstGeom prst="rect">
            <a:avLst/>
          </a:prstGeom>
        </p:spPr>
      </p:pic>
    </p:spTree>
    <p:extLst>
      <p:ext uri="{BB962C8B-B14F-4D97-AF65-F5344CB8AC3E}">
        <p14:creationId xmlns:p14="http://schemas.microsoft.com/office/powerpoint/2010/main" val="1027618381"/>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307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Left text, Right image">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694944" y="1676400"/>
            <a:ext cx="4791456" cy="4780280"/>
          </a:xfrm>
          <a:prstGeom prst="rect">
            <a:avLst/>
          </a:prstGeom>
        </p:spPr>
        <p:txBody>
          <a:bodyPr>
            <a:normAutofit/>
          </a:bodyPr>
          <a:lstStyle>
            <a:lvl1pPr marL="0" indent="0">
              <a:buNone/>
              <a:defRPr sz="2000" baseline="0">
                <a:latin typeface="Century Gothic" panose="020B0502020202020204" pitchFamily="34" charset="0"/>
              </a:defRPr>
            </a:lvl1pPr>
          </a:lstStyle>
          <a:p>
            <a:pPr lvl="0"/>
            <a:r>
              <a:rPr lang="en-US" dirty="0" smtClean="0"/>
              <a:t>Body Text Here</a:t>
            </a:r>
            <a:endParaRPr lang="en-US" dirty="0"/>
          </a:p>
        </p:txBody>
      </p:sp>
      <p:sp>
        <p:nvSpPr>
          <p:cNvPr id="15" name="Imagery"/>
          <p:cNvSpPr>
            <a:spLocks noGrp="1"/>
          </p:cNvSpPr>
          <p:nvPr>
            <p:ph type="pic" sz="quarter" idx="12" hasCustomPrompt="1"/>
          </p:nvPr>
        </p:nvSpPr>
        <p:spPr>
          <a:xfrm>
            <a:off x="6096000" y="1228722"/>
            <a:ext cx="6096000" cy="5629278"/>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096000" y="6456680"/>
            <a:ext cx="2657856" cy="274320"/>
          </a:xfrm>
          <a:prstGeom prst="rect">
            <a:avLst/>
          </a:prstGeom>
        </p:spPr>
        <p:txBody>
          <a:bodyPr>
            <a:normAutofit/>
          </a:bodyPr>
          <a:lstStyle>
            <a:lvl1pPr marL="0" indent="0">
              <a:buNone/>
              <a:defRPr sz="1200" baseline="0">
                <a:latin typeface="Century Gothic" panose="020B0502020202020204" pitchFamily="34" charset="0"/>
              </a:defRPr>
            </a:lvl1pPr>
          </a:lstStyle>
          <a:p>
            <a:pPr lvl="0"/>
            <a:r>
              <a:rPr lang="en-US" sz="1200" dirty="0" smtClean="0"/>
              <a:t>Image Credit: Source</a:t>
            </a:r>
            <a:endParaRPr lang="en-US" dirty="0"/>
          </a:p>
        </p:txBody>
      </p:sp>
      <p:sp>
        <p:nvSpPr>
          <p:cNvPr id="8" name="Rectangle 7"/>
          <p:cNvSpPr/>
          <p:nvPr userDrawn="1"/>
        </p:nvSpPr>
        <p:spPr>
          <a:xfrm>
            <a:off x="0" y="388649"/>
            <a:ext cx="12192000" cy="840076"/>
          </a:xfrm>
          <a:prstGeom prst="rect">
            <a:avLst/>
          </a:prstGeom>
          <a:solidFill>
            <a:srgbClr val="EA7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1" name="Oval 10"/>
          <p:cNvSpPr/>
          <p:nvPr userDrawn="1"/>
        </p:nvSpPr>
        <p:spPr>
          <a:xfrm>
            <a:off x="103234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6"/>
            <a:ext cx="12192000" cy="107095"/>
          </a:xfrm>
          <a:prstGeom prst="rect">
            <a:avLst/>
          </a:prstGeom>
        </p:spPr>
      </p:pic>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23426" y="190426"/>
            <a:ext cx="1236519" cy="1236519"/>
          </a:xfrm>
          <a:prstGeom prst="rect">
            <a:avLst/>
          </a:prstGeom>
        </p:spPr>
      </p:pic>
    </p:spTree>
    <p:extLst>
      <p:ext uri="{BB962C8B-B14F-4D97-AF65-F5344CB8AC3E}">
        <p14:creationId xmlns:p14="http://schemas.microsoft.com/office/powerpoint/2010/main" val="413591667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Right text, Left image">
    <p:spTree>
      <p:nvGrpSpPr>
        <p:cNvPr id="1" name=""/>
        <p:cNvGrpSpPr/>
        <p:nvPr/>
      </p:nvGrpSpPr>
      <p:grpSpPr>
        <a:xfrm>
          <a:off x="0" y="0"/>
          <a:ext cx="0" cy="0"/>
          <a:chOff x="0" y="0"/>
          <a:chExt cx="0" cy="0"/>
        </a:xfrm>
      </p:grpSpPr>
      <p:sp>
        <p:nvSpPr>
          <p:cNvPr id="8" name="Rectangle 7"/>
          <p:cNvSpPr/>
          <p:nvPr userDrawn="1"/>
        </p:nvSpPr>
        <p:spPr>
          <a:xfrm>
            <a:off x="0" y="388649"/>
            <a:ext cx="12192000" cy="840076"/>
          </a:xfrm>
          <a:prstGeom prst="rect">
            <a:avLst/>
          </a:prstGeom>
          <a:solidFill>
            <a:srgbClr val="EA7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1" name="Oval 10"/>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16" name="Section Body Text"/>
          <p:cNvSpPr>
            <a:spLocks noGrp="1"/>
          </p:cNvSpPr>
          <p:nvPr>
            <p:ph type="body" sz="quarter" idx="11" hasCustomPrompt="1"/>
          </p:nvPr>
        </p:nvSpPr>
        <p:spPr>
          <a:xfrm>
            <a:off x="6748272" y="1722501"/>
            <a:ext cx="4791456" cy="4529963"/>
          </a:xfrm>
          <a:prstGeom prst="rect">
            <a:avLst/>
          </a:prstGeom>
        </p:spPr>
        <p:txBody>
          <a:bodyPr>
            <a:normAutofit/>
          </a:bodyPr>
          <a:lstStyle>
            <a:lvl1pPr marL="0" indent="0">
              <a:buNone/>
              <a:defRPr sz="2000" baseline="0">
                <a:latin typeface="Century Gothic" panose="020B0502020202020204" pitchFamily="34" charset="0"/>
              </a:defRPr>
            </a:lvl1pPr>
          </a:lstStyle>
          <a:p>
            <a:pPr lvl="0"/>
            <a:r>
              <a:rPr lang="en-US" dirty="0" smtClean="0"/>
              <a:t>Body Text Here</a:t>
            </a:r>
            <a:endParaRPr lang="en-US" dirty="0"/>
          </a:p>
        </p:txBody>
      </p:sp>
      <p:sp>
        <p:nvSpPr>
          <p:cNvPr id="18" name="Imagery"/>
          <p:cNvSpPr>
            <a:spLocks noGrp="1"/>
          </p:cNvSpPr>
          <p:nvPr>
            <p:ph type="pic" sz="quarter" idx="12" hasCustomPrompt="1"/>
          </p:nvPr>
        </p:nvSpPr>
        <p:spPr>
          <a:xfrm>
            <a:off x="0" y="1228724"/>
            <a:ext cx="6096000" cy="562927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9" name="Image Credit"/>
          <p:cNvSpPr>
            <a:spLocks noGrp="1"/>
          </p:cNvSpPr>
          <p:nvPr>
            <p:ph type="body" sz="quarter" idx="13" hasCustomPrompt="1"/>
          </p:nvPr>
        </p:nvSpPr>
        <p:spPr>
          <a:xfrm>
            <a:off x="3438144" y="6456680"/>
            <a:ext cx="2657856" cy="274320"/>
          </a:xfrm>
          <a:prstGeom prst="rect">
            <a:avLst/>
          </a:prstGeom>
        </p:spPr>
        <p:txBody>
          <a:bodyPr>
            <a:normAutofit/>
          </a:bodyPr>
          <a:lstStyle>
            <a:lvl1pPr marL="0" indent="0" algn="r">
              <a:buNone/>
              <a:defRPr sz="1200" baseline="0">
                <a:latin typeface="Century Gothic" panose="020B0502020202020204" pitchFamily="34" charset="0"/>
              </a:defRPr>
            </a:lvl1pPr>
          </a:lstStyle>
          <a:p>
            <a:pPr lvl="0"/>
            <a:r>
              <a:rPr lang="en-US" sz="1200" dirty="0" smtClean="0"/>
              <a:t>Image Credit: Source</a:t>
            </a:r>
            <a:endParaRPr lang="en-US" dirty="0"/>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6"/>
            <a:ext cx="12192000" cy="107095"/>
          </a:xfrm>
          <a:prstGeom prst="rect">
            <a:avLst/>
          </a:prstGeom>
        </p:spPr>
      </p:pic>
      <p:pic>
        <p:nvPicPr>
          <p:cNvPr id="21" name="Picture 2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5" y="190427"/>
            <a:ext cx="1236519" cy="1236519"/>
          </a:xfrm>
          <a:prstGeom prst="rect">
            <a:avLst/>
          </a:prstGeom>
        </p:spPr>
      </p:pic>
    </p:spTree>
    <p:extLst>
      <p:ext uri="{BB962C8B-B14F-4D97-AF65-F5344CB8AC3E}">
        <p14:creationId xmlns:p14="http://schemas.microsoft.com/office/powerpoint/2010/main" val="301213517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Bottom text, Top image B">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768096" y="4814316"/>
            <a:ext cx="10643616" cy="1444752"/>
          </a:xfrm>
          <a:prstGeom prst="rect">
            <a:avLst/>
          </a:prstGeom>
        </p:spPr>
        <p:txBody>
          <a:bodyPr>
            <a:normAutofit/>
          </a:bodyPr>
          <a:lstStyle>
            <a:lvl1pPr marL="0" indent="0">
              <a:buNone/>
              <a:defRPr sz="2000" baseline="0">
                <a:latin typeface="Century Gothic" panose="020B0502020202020204" pitchFamily="34" charset="0"/>
              </a:defRPr>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68096" y="3954780"/>
            <a:ext cx="10643616" cy="704088"/>
          </a:xfrm>
          <a:prstGeom prst="rect">
            <a:avLst/>
          </a:prstGeom>
        </p:spPr>
        <p:txBody>
          <a:bodyPr>
            <a:noAutofit/>
          </a:bodyPr>
          <a:lstStyle>
            <a:lvl1pPr marL="0" indent="0" algn="l">
              <a:buNone/>
              <a:defRPr sz="4000" b="1" baseline="0">
                <a:solidFill>
                  <a:srgbClr val="EA7845"/>
                </a:solidFill>
                <a:latin typeface="Century Gothic" panose="020B0502020202020204" pitchFamily="34" charset="0"/>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117987"/>
            <a:ext cx="12192000" cy="319302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9" name="Image Credit"/>
          <p:cNvSpPr>
            <a:spLocks noGrp="1"/>
          </p:cNvSpPr>
          <p:nvPr>
            <p:ph type="body" sz="quarter" idx="13" hasCustomPrompt="1"/>
          </p:nvPr>
        </p:nvSpPr>
        <p:spPr>
          <a:xfrm>
            <a:off x="8253984" y="3429000"/>
            <a:ext cx="3060192" cy="274320"/>
          </a:xfrm>
          <a:prstGeom prst="rect">
            <a:avLst/>
          </a:prstGeom>
        </p:spPr>
        <p:txBody>
          <a:bodyPr>
            <a:normAutofit/>
          </a:bodyPr>
          <a:lstStyle>
            <a:lvl1pPr marL="0" indent="0" algn="r">
              <a:buNone/>
              <a:defRPr sz="1200" baseline="0">
                <a:solidFill>
                  <a:schemeClr val="bg2">
                    <a:lumMod val="65000"/>
                  </a:schemeClr>
                </a:solidFill>
                <a:latin typeface="Century Gothic" panose="020B0502020202020204" pitchFamily="34" charset="0"/>
              </a:defRPr>
            </a:lvl1pPr>
          </a:lstStyle>
          <a:p>
            <a:pPr lvl="0"/>
            <a:r>
              <a:rPr lang="en-US" sz="1200" dirty="0" smtClean="0"/>
              <a:t>Image Credit: Source</a:t>
            </a:r>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07095"/>
          </a:xfrm>
          <a:prstGeom prst="rect">
            <a:avLst/>
          </a:prstGeom>
        </p:spPr>
      </p:pic>
    </p:spTree>
    <p:extLst>
      <p:ext uri="{BB962C8B-B14F-4D97-AF65-F5344CB8AC3E}">
        <p14:creationId xmlns:p14="http://schemas.microsoft.com/office/powerpoint/2010/main" val="314773334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Emphasize key points">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6096000" y="4709160"/>
            <a:ext cx="5266944" cy="704088"/>
          </a:xfrm>
          <a:prstGeom prst="rect">
            <a:avLst/>
          </a:prstGeom>
        </p:spPr>
        <p:txBody>
          <a:bodyPr anchor="ctr">
            <a:normAutofit/>
          </a:bodyPr>
          <a:lstStyle>
            <a:lvl1pPr marL="0" indent="0">
              <a:buNone/>
              <a:defRPr sz="2000" baseline="0">
                <a:latin typeface="Century Gothic" panose="020B0502020202020204" pitchFamily="34" charset="0"/>
              </a:defRPr>
            </a:lvl1pPr>
          </a:lstStyle>
          <a:p>
            <a:pPr lvl="0"/>
            <a:r>
              <a:rPr lang="en-US" dirty="0" smtClean="0"/>
              <a:t>Point elaboration</a:t>
            </a:r>
            <a:endParaRPr lang="en-US" dirty="0"/>
          </a:p>
        </p:txBody>
      </p:sp>
      <p:sp>
        <p:nvSpPr>
          <p:cNvPr id="4" name="Text Placeholder 3"/>
          <p:cNvSpPr>
            <a:spLocks noGrp="1"/>
          </p:cNvSpPr>
          <p:nvPr>
            <p:ph type="body" sz="quarter" idx="15" hasCustomPrompt="1"/>
          </p:nvPr>
        </p:nvSpPr>
        <p:spPr>
          <a:xfrm>
            <a:off x="792480" y="2115312"/>
            <a:ext cx="4754880" cy="768096"/>
          </a:xfrm>
          <a:prstGeom prst="rect">
            <a:avLst/>
          </a:prstGeom>
        </p:spPr>
        <p:txBody>
          <a:bodyPr anchor="ctr">
            <a:normAutofit/>
          </a:bodyPr>
          <a:lstStyle>
            <a:lvl1pPr marL="0" indent="0" algn="r">
              <a:buNone/>
              <a:defRPr sz="4400" b="0" baseline="0">
                <a:solidFill>
                  <a:srgbClr val="EA7845"/>
                </a:solidFill>
                <a:latin typeface="Century Gothic" panose="020B0502020202020204" pitchFamily="34" charset="0"/>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6096000" y="2103120"/>
            <a:ext cx="5266944" cy="704088"/>
          </a:xfrm>
          <a:prstGeom prst="rect">
            <a:avLst/>
          </a:prstGeom>
        </p:spPr>
        <p:txBody>
          <a:bodyPr anchor="ctr">
            <a:normAutofit/>
          </a:bodyPr>
          <a:lstStyle>
            <a:lvl1pPr marL="0" indent="0">
              <a:buNone/>
              <a:defRPr sz="2000" baseline="0">
                <a:latin typeface="Century Gothic" panose="020B0502020202020204" pitchFamily="34" charset="0"/>
              </a:defRPr>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792480" y="4721352"/>
            <a:ext cx="4754880" cy="768096"/>
          </a:xfrm>
          <a:prstGeom prst="rect">
            <a:avLst/>
          </a:prstGeom>
        </p:spPr>
        <p:txBody>
          <a:bodyPr anchor="ctr">
            <a:normAutofit/>
          </a:bodyPr>
          <a:lstStyle>
            <a:lvl1pPr marL="0" indent="0" algn="r">
              <a:buNone/>
              <a:defRPr sz="3600" b="0" baseline="0">
                <a:solidFill>
                  <a:srgbClr val="EA7845"/>
                </a:solidFill>
                <a:latin typeface="Century Gothic" panose="020B0502020202020204" pitchFamily="34" charset="0"/>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792480" y="3418332"/>
            <a:ext cx="4754880" cy="768096"/>
          </a:xfrm>
          <a:prstGeom prst="rect">
            <a:avLst/>
          </a:prstGeom>
        </p:spPr>
        <p:txBody>
          <a:bodyPr anchor="ctr">
            <a:normAutofit/>
          </a:bodyPr>
          <a:lstStyle>
            <a:lvl1pPr marL="0" indent="0" algn="r">
              <a:buNone/>
              <a:defRPr sz="4400" b="0" baseline="0">
                <a:solidFill>
                  <a:srgbClr val="EA7845"/>
                </a:solidFill>
                <a:latin typeface="Century Gothic" panose="020B0502020202020204" pitchFamily="34" charset="0"/>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6096000" y="3406140"/>
            <a:ext cx="5266944" cy="704088"/>
          </a:xfrm>
          <a:prstGeom prst="rect">
            <a:avLst/>
          </a:prstGeom>
        </p:spPr>
        <p:txBody>
          <a:bodyPr anchor="ctr">
            <a:normAutofit/>
          </a:bodyPr>
          <a:lstStyle>
            <a:lvl1pPr marL="0" indent="0">
              <a:buNone/>
              <a:defRPr sz="2000" baseline="0">
                <a:latin typeface="Century Gothic" panose="020B0502020202020204" pitchFamily="34" charset="0"/>
              </a:defRPr>
            </a:lvl1pPr>
          </a:lstStyle>
          <a:p>
            <a:pPr lvl="0"/>
            <a:r>
              <a:rPr lang="en-US" dirty="0" smtClean="0"/>
              <a:t>Point elaboration</a:t>
            </a:r>
            <a:endParaRPr lang="en-US" dirty="0"/>
          </a:p>
        </p:txBody>
      </p:sp>
      <p:sp>
        <p:nvSpPr>
          <p:cNvPr id="16" name="Rectangle 15"/>
          <p:cNvSpPr/>
          <p:nvPr userDrawn="1"/>
        </p:nvSpPr>
        <p:spPr>
          <a:xfrm>
            <a:off x="0" y="388649"/>
            <a:ext cx="12192000" cy="840076"/>
          </a:xfrm>
          <a:prstGeom prst="rect">
            <a:avLst/>
          </a:prstGeom>
          <a:solidFill>
            <a:srgbClr val="EA7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8" name="Oval 17"/>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6"/>
            <a:ext cx="12192000" cy="107095"/>
          </a:xfrm>
          <a:prstGeom prst="rect">
            <a:avLst/>
          </a:prstGeom>
        </p:spPr>
      </p:pic>
      <p:pic>
        <p:nvPicPr>
          <p:cNvPr id="25" name="Picture 2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5" y="190427"/>
            <a:ext cx="1236519" cy="1236519"/>
          </a:xfrm>
          <a:prstGeom prst="rect">
            <a:avLst/>
          </a:prstGeom>
        </p:spPr>
      </p:pic>
    </p:spTree>
    <p:extLst>
      <p:ext uri="{BB962C8B-B14F-4D97-AF65-F5344CB8AC3E}">
        <p14:creationId xmlns:p14="http://schemas.microsoft.com/office/powerpoint/2010/main" val="139928508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15" name="Imagery"/>
          <p:cNvSpPr>
            <a:spLocks noGrp="1"/>
          </p:cNvSpPr>
          <p:nvPr>
            <p:ph type="pic" sz="quarter" idx="12" hasCustomPrompt="1"/>
          </p:nvPr>
        </p:nvSpPr>
        <p:spPr>
          <a:xfrm>
            <a:off x="0" y="117988"/>
            <a:ext cx="12192000" cy="3311012"/>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8253984" y="3429000"/>
            <a:ext cx="3060192" cy="274320"/>
          </a:xfrm>
          <a:prstGeom prst="rect">
            <a:avLst/>
          </a:prstGeo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
        <p:nvSpPr>
          <p:cNvPr id="9" name="Section Body Text"/>
          <p:cNvSpPr>
            <a:spLocks noGrp="1"/>
          </p:cNvSpPr>
          <p:nvPr>
            <p:ph type="body" sz="quarter" idx="11" hasCustomPrompt="1"/>
          </p:nvPr>
        </p:nvSpPr>
        <p:spPr>
          <a:xfrm>
            <a:off x="6010656" y="4540968"/>
            <a:ext cx="5303520" cy="1627632"/>
          </a:xfrm>
          <a:prstGeom prst="rect">
            <a:avLst/>
          </a:prstGeom>
        </p:spPr>
        <p:txBody>
          <a:bodyPr anchor="ct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4" hasCustomPrompt="1"/>
          </p:nvPr>
        </p:nvSpPr>
        <p:spPr>
          <a:xfrm>
            <a:off x="890016" y="4466510"/>
            <a:ext cx="4145280" cy="1830106"/>
          </a:xfrm>
          <a:prstGeom prst="rect">
            <a:avLst/>
          </a:prstGeom>
        </p:spPr>
        <p:txBody>
          <a:bodyPr anchor="ctr">
            <a:noAutofit/>
          </a:bodyPr>
          <a:lstStyle>
            <a:lvl1pPr marL="0" indent="0" algn="r">
              <a:buNone/>
              <a:defRPr sz="4800" b="1" baseline="0">
                <a:solidFill>
                  <a:srgbClr val="EA7845"/>
                </a:solidFill>
                <a:latin typeface="Century Gothic" panose="020B0502020202020204" pitchFamily="34" charset="0"/>
              </a:defRPr>
            </a:lvl1pPr>
            <a:lvl2pPr>
              <a:defRPr sz="6000"/>
            </a:lvl2pPr>
            <a:lvl3pPr>
              <a:defRPr sz="6000"/>
            </a:lvl3pPr>
            <a:lvl4pPr>
              <a:defRPr sz="6000"/>
            </a:lvl4pPr>
            <a:lvl5pPr>
              <a:defRPr sz="6000"/>
            </a:lvl5pPr>
          </a:lstStyle>
          <a:p>
            <a:pPr lvl="0"/>
            <a:r>
              <a:rPr lang="en-US" dirty="0" smtClean="0"/>
              <a:t>Section Head</a:t>
            </a:r>
            <a:endParaRPr lang="en-US" dirty="0"/>
          </a:p>
        </p:txBody>
      </p:sp>
      <p:cxnSp>
        <p:nvCxnSpPr>
          <p:cNvPr id="11" name="Straight Connector 10"/>
          <p:cNvCxnSpPr/>
          <p:nvPr userDrawn="1"/>
        </p:nvCxnSpPr>
        <p:spPr>
          <a:xfrm>
            <a:off x="5474589" y="4540968"/>
            <a:ext cx="0" cy="1627632"/>
          </a:xfrm>
          <a:prstGeom prst="line">
            <a:avLst/>
          </a:prstGeom>
        </p:spPr>
        <p:style>
          <a:lnRef idx="1">
            <a:schemeClr val="accent3"/>
          </a:lnRef>
          <a:fillRef idx="0">
            <a:schemeClr val="accent3"/>
          </a:fillRef>
          <a:effectRef idx="0">
            <a:schemeClr val="accent3"/>
          </a:effectRef>
          <a:fontRef idx="minor">
            <a:schemeClr val="tx1"/>
          </a:fontRef>
        </p:style>
      </p:cxn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07095"/>
          </a:xfrm>
          <a:prstGeom prst="rect">
            <a:avLst/>
          </a:prstGeom>
        </p:spPr>
      </p:pic>
    </p:spTree>
    <p:extLst>
      <p:ext uri="{BB962C8B-B14F-4D97-AF65-F5344CB8AC3E}">
        <p14:creationId xmlns:p14="http://schemas.microsoft.com/office/powerpoint/2010/main" val="420617004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6108192" y="750018"/>
            <a:ext cx="5303520" cy="1627632"/>
          </a:xfrm>
          <a:prstGeom prst="rect">
            <a:avLst/>
          </a:prstGeom>
        </p:spPr>
        <p:txBody>
          <a:bodyPr anchor="ct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987552" y="675560"/>
            <a:ext cx="4145280" cy="1830106"/>
          </a:xfrm>
          <a:prstGeom prst="rect">
            <a:avLst/>
          </a:prstGeom>
        </p:spPr>
        <p:txBody>
          <a:bodyPr anchor="ctr">
            <a:noAutofit/>
          </a:bodyPr>
          <a:lstStyle>
            <a:lvl1pPr marL="0" indent="0" algn="r">
              <a:buNone/>
              <a:defRPr sz="4800" b="1" baseline="0">
                <a:solidFill>
                  <a:srgbClr val="EA7845"/>
                </a:solidFill>
                <a:latin typeface="Century Gothic" panose="020B0502020202020204" pitchFamily="34" charset="0"/>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12192000" cy="3429000"/>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8253984" y="3154680"/>
            <a:ext cx="3060192" cy="274320"/>
          </a:xfrm>
          <a:prstGeom prst="rect">
            <a:avLst/>
          </a:prstGeom>
        </p:spPr>
        <p:txBody>
          <a:bodyPr>
            <a:normAutofit/>
          </a:bodyPr>
          <a:lstStyle>
            <a:lvl1pPr marL="0" indent="0" algn="r">
              <a:buNone/>
              <a:defRPr sz="1200" baseline="0">
                <a:solidFill>
                  <a:schemeClr val="bg2">
                    <a:lumMod val="65000"/>
                  </a:schemeClr>
                </a:solidFill>
                <a:latin typeface="Century Gothic" panose="020B0502020202020204" pitchFamily="34" charset="0"/>
              </a:defRPr>
            </a:lvl1pPr>
          </a:lstStyle>
          <a:p>
            <a:pPr lvl="0"/>
            <a:r>
              <a:rPr lang="en-US" sz="1200" dirty="0" smtClean="0"/>
              <a:t>Image Credit: Source</a:t>
            </a:r>
            <a:endParaRPr lang="en-US" dirty="0"/>
          </a:p>
        </p:txBody>
      </p:sp>
      <p:cxnSp>
        <p:nvCxnSpPr>
          <p:cNvPr id="9" name="Straight Connector 8"/>
          <p:cNvCxnSpPr/>
          <p:nvPr userDrawn="1"/>
        </p:nvCxnSpPr>
        <p:spPr>
          <a:xfrm>
            <a:off x="5572125" y="750018"/>
            <a:ext cx="0" cy="1627632"/>
          </a:xfrm>
          <a:prstGeom prst="line">
            <a:avLst/>
          </a:prstGeom>
        </p:spPr>
        <p:style>
          <a:lnRef idx="1">
            <a:schemeClr val="accent3"/>
          </a:lnRef>
          <a:fillRef idx="0">
            <a:schemeClr val="accent3"/>
          </a:fillRef>
          <a:effectRef idx="0">
            <a:schemeClr val="accent3"/>
          </a:effectRef>
          <a:fontRef idx="minor">
            <a:schemeClr val="tx1"/>
          </a:fontRef>
        </p:style>
      </p:cxn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07095"/>
          </a:xfrm>
          <a:prstGeom prst="rect">
            <a:avLst/>
          </a:prstGeom>
        </p:spPr>
      </p:pic>
    </p:spTree>
    <p:extLst>
      <p:ext uri="{BB962C8B-B14F-4D97-AF65-F5344CB8AC3E}">
        <p14:creationId xmlns:p14="http://schemas.microsoft.com/office/powerpoint/2010/main" val="123548131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0631815"/>
      </p:ext>
    </p:extLst>
  </p:cSld>
  <p:clrMap bg1="lt1" tx1="dk1" bg2="lt2" tx2="dk2" accent1="accent1" accent2="accent2" accent3="accent3" accent4="accent4" accent5="accent5" accent6="accent6" hlink="hlink" folHlink="folHlink"/>
  <p:sldLayoutIdLst>
    <p:sldLayoutId id="2147483674" r:id="rId1"/>
    <p:sldLayoutId id="2147483673" r:id="rId2"/>
    <p:sldLayoutId id="2147483692" r:id="rId3"/>
    <p:sldLayoutId id="2147483685" r:id="rId4"/>
    <p:sldLayoutId id="2147483686" r:id="rId5"/>
    <p:sldLayoutId id="2147483687" r:id="rId6"/>
    <p:sldLayoutId id="2147483688" r:id="rId7"/>
    <p:sldLayoutId id="2147483664" r:id="rId8"/>
    <p:sldLayoutId id="2147483665" r:id="rId9"/>
    <p:sldLayoutId id="2147483668" r:id="rId10"/>
    <p:sldLayoutId id="2147483693"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19.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26.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0.jp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2.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5.jp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Shape 85"/>
          <p:cNvPicPr preferRelativeResize="0"/>
          <p:nvPr/>
        </p:nvPicPr>
        <p:blipFill>
          <a:blip r:embed="rId3">
            <a:alphaModFix/>
          </a:blip>
          <a:stretch>
            <a:fillRect/>
          </a:stretch>
        </p:blipFill>
        <p:spPr>
          <a:xfrm>
            <a:off x="49437" y="0"/>
            <a:ext cx="7858125" cy="4419600"/>
          </a:xfrm>
          <a:prstGeom prst="rect">
            <a:avLst/>
          </a:prstGeom>
          <a:noFill/>
          <a:ln>
            <a:noFill/>
          </a:ln>
        </p:spPr>
      </p:pic>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6658" y="1"/>
            <a:ext cx="8134274" cy="6858000"/>
          </a:xfrm>
          <a:prstGeom prst="rect">
            <a:avLst/>
          </a:prstGeom>
        </p:spPr>
      </p:pic>
      <p:sp>
        <p:nvSpPr>
          <p:cNvPr id="25" name="Title 16"/>
          <p:cNvSpPr txBox="1">
            <a:spLocks/>
          </p:cNvSpPr>
          <p:nvPr/>
        </p:nvSpPr>
        <p:spPr>
          <a:xfrm>
            <a:off x="977431" y="3964390"/>
            <a:ext cx="5726097" cy="981353"/>
          </a:xfrm>
          <a:prstGeom prst="rect">
            <a:avLst/>
          </a:prstGeom>
        </p:spPr>
        <p:txBody>
          <a:bodyP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dirty="0" smtClean="0">
                <a:solidFill>
                  <a:schemeClr val="bg1"/>
                </a:solidFill>
                <a:latin typeface="Century Gothic" panose="020B0502020202020204" pitchFamily="34" charset="0"/>
              </a:rPr>
              <a:t>Enhancing the Usability of </a:t>
            </a:r>
            <a:br>
              <a:rPr lang="en-US" sz="2400" dirty="0" smtClean="0">
                <a:solidFill>
                  <a:schemeClr val="bg1"/>
                </a:solidFill>
                <a:latin typeface="Century Gothic" panose="020B0502020202020204" pitchFamily="34" charset="0"/>
              </a:rPr>
            </a:br>
            <a:r>
              <a:rPr lang="en-US" sz="2400" i="1" dirty="0" smtClean="0">
                <a:solidFill>
                  <a:schemeClr val="bg1"/>
                </a:solidFill>
                <a:latin typeface="Century Gothic" panose="020B0502020202020204" pitchFamily="34" charset="0"/>
              </a:rPr>
              <a:t>Visualization of CALIPSO</a:t>
            </a:r>
            <a:r>
              <a:rPr lang="en-US" sz="2400" dirty="0" smtClean="0">
                <a:solidFill>
                  <a:schemeClr val="bg1"/>
                </a:solidFill>
                <a:latin typeface="Century Gothic" panose="020B0502020202020204" pitchFamily="34" charset="0"/>
              </a:rPr>
              <a:t> (VOCAL) Through a Test Case-Driven Approach</a:t>
            </a:r>
            <a:endParaRPr lang="en-US" sz="2400" dirty="0">
              <a:solidFill>
                <a:schemeClr val="bg1"/>
              </a:solidFill>
              <a:latin typeface="Century Gothic" panose="020B0502020202020204" pitchFamily="34" charset="0"/>
            </a:endParaRPr>
          </a:p>
        </p:txBody>
      </p:sp>
      <p:sp>
        <p:nvSpPr>
          <p:cNvPr id="28" name="TextBox 27"/>
          <p:cNvSpPr txBox="1"/>
          <p:nvPr/>
        </p:nvSpPr>
        <p:spPr>
          <a:xfrm>
            <a:off x="1687645" y="3406120"/>
            <a:ext cx="4305670" cy="523220"/>
          </a:xfrm>
          <a:prstGeom prst="rect">
            <a:avLst/>
          </a:prstGeom>
          <a:noFill/>
        </p:spPr>
        <p:txBody>
          <a:bodyPr wrap="square" rtlCol="0">
            <a:spAutoFit/>
          </a:bodyPr>
          <a:lstStyle/>
          <a:p>
            <a:pPr algn="ctr"/>
            <a:r>
              <a:rPr lang="en-US" sz="2800" b="1" dirty="0" smtClean="0">
                <a:solidFill>
                  <a:schemeClr val="bg1"/>
                </a:solidFill>
                <a:latin typeface="Century Gothic" panose="020B0502020202020204" pitchFamily="34" charset="0"/>
              </a:rPr>
              <a:t>CALIPSO Cross-Cutting</a:t>
            </a:r>
            <a:endParaRPr lang="en-US" sz="2800" dirty="0"/>
          </a:p>
        </p:txBody>
      </p:sp>
      <p:sp>
        <p:nvSpPr>
          <p:cNvPr id="17" name="Text Placeholder 17"/>
          <p:cNvSpPr txBox="1">
            <a:spLocks/>
          </p:cNvSpPr>
          <p:nvPr/>
        </p:nvSpPr>
        <p:spPr>
          <a:xfrm>
            <a:off x="7922459" y="3613328"/>
            <a:ext cx="5154496" cy="36933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smtClean="0">
                <a:solidFill>
                  <a:schemeClr val="bg2">
                    <a:lumMod val="25000"/>
                  </a:schemeClr>
                </a:solidFill>
                <a:latin typeface="Century Gothic" panose="020B0502020202020204" pitchFamily="34" charset="0"/>
              </a:rPr>
              <a:t>Kathleen Moore (Co-Project Lead)</a:t>
            </a:r>
            <a:endParaRPr lang="en-US" sz="1800" dirty="0">
              <a:solidFill>
                <a:schemeClr val="bg2">
                  <a:lumMod val="25000"/>
                </a:schemeClr>
              </a:solidFill>
              <a:latin typeface="Century Gothic" panose="020B0502020202020204" pitchFamily="34" charset="0"/>
            </a:endParaRPr>
          </a:p>
        </p:txBody>
      </p:sp>
      <p:sp>
        <p:nvSpPr>
          <p:cNvPr id="18" name="Text Placeholder 18"/>
          <p:cNvSpPr txBox="1">
            <a:spLocks/>
          </p:cNvSpPr>
          <p:nvPr/>
        </p:nvSpPr>
        <p:spPr>
          <a:xfrm>
            <a:off x="7922459" y="4012617"/>
            <a:ext cx="5154496" cy="36933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smtClean="0">
                <a:solidFill>
                  <a:schemeClr val="bg2">
                    <a:lumMod val="25000"/>
                  </a:schemeClr>
                </a:solidFill>
                <a:latin typeface="Century Gothic" panose="020B0502020202020204" pitchFamily="34" charset="0"/>
              </a:rPr>
              <a:t>Ahmad Aburizaiza (Co-Project Lead)</a:t>
            </a:r>
            <a:endParaRPr lang="en-US" sz="1800" dirty="0">
              <a:solidFill>
                <a:schemeClr val="bg2">
                  <a:lumMod val="25000"/>
                </a:schemeClr>
              </a:solidFill>
              <a:latin typeface="Century Gothic" panose="020B0502020202020204" pitchFamily="34" charset="0"/>
            </a:endParaRPr>
          </a:p>
        </p:txBody>
      </p:sp>
      <p:sp>
        <p:nvSpPr>
          <p:cNvPr id="19" name="Text Placeholder 19"/>
          <p:cNvSpPr txBox="1">
            <a:spLocks/>
          </p:cNvSpPr>
          <p:nvPr/>
        </p:nvSpPr>
        <p:spPr>
          <a:xfrm>
            <a:off x="7922459" y="4419454"/>
            <a:ext cx="3204840" cy="36933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smtClean="0">
                <a:solidFill>
                  <a:schemeClr val="bg2">
                    <a:lumMod val="25000"/>
                  </a:schemeClr>
                </a:solidFill>
                <a:latin typeface="Century Gothic" panose="020B0502020202020204" pitchFamily="34" charset="0"/>
              </a:rPr>
              <a:t>Adama Ba</a:t>
            </a:r>
            <a:endParaRPr lang="en-US" sz="1800" dirty="0">
              <a:solidFill>
                <a:schemeClr val="bg2">
                  <a:lumMod val="25000"/>
                </a:schemeClr>
              </a:solidFill>
              <a:latin typeface="Century Gothic" panose="020B0502020202020204" pitchFamily="34" charset="0"/>
            </a:endParaRPr>
          </a:p>
        </p:txBody>
      </p:sp>
      <p:sp>
        <p:nvSpPr>
          <p:cNvPr id="20" name="Text Placeholder 20"/>
          <p:cNvSpPr txBox="1">
            <a:spLocks/>
          </p:cNvSpPr>
          <p:nvPr/>
        </p:nvSpPr>
        <p:spPr>
          <a:xfrm>
            <a:off x="7922459" y="4818743"/>
            <a:ext cx="3204840" cy="37466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smtClean="0">
                <a:solidFill>
                  <a:schemeClr val="bg2">
                    <a:lumMod val="25000"/>
                  </a:schemeClr>
                </a:solidFill>
                <a:latin typeface="Century Gothic" panose="020B0502020202020204" pitchFamily="34" charset="0"/>
              </a:rPr>
              <a:t>Andrea Martinez</a:t>
            </a:r>
            <a:endParaRPr lang="en-US" sz="1800" dirty="0">
              <a:solidFill>
                <a:schemeClr val="bg2">
                  <a:lumMod val="25000"/>
                </a:schemeClr>
              </a:solidFill>
              <a:latin typeface="Century Gothic" panose="020B0502020202020204" pitchFamily="34" charset="0"/>
            </a:endParaRPr>
          </a:p>
        </p:txBody>
      </p:sp>
      <p:sp>
        <p:nvSpPr>
          <p:cNvPr id="21" name="Text Placeholder 21"/>
          <p:cNvSpPr txBox="1">
            <a:spLocks/>
          </p:cNvSpPr>
          <p:nvPr/>
        </p:nvSpPr>
        <p:spPr>
          <a:xfrm>
            <a:off x="7922459" y="5221079"/>
            <a:ext cx="3204840" cy="36933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smtClean="0">
                <a:solidFill>
                  <a:schemeClr val="bg2">
                    <a:lumMod val="25000"/>
                  </a:schemeClr>
                </a:solidFill>
                <a:latin typeface="Century Gothic" panose="020B0502020202020204" pitchFamily="34" charset="0"/>
              </a:rPr>
              <a:t>Joseph Driscoll</a:t>
            </a:r>
            <a:endParaRPr lang="en-US" sz="1800" dirty="0">
              <a:solidFill>
                <a:schemeClr val="bg2">
                  <a:lumMod val="25000"/>
                </a:schemeClr>
              </a:solidFill>
              <a:latin typeface="Century Gothic" panose="020B0502020202020204" pitchFamily="34" charset="0"/>
            </a:endParaRPr>
          </a:p>
        </p:txBody>
      </p:sp>
    </p:spTree>
    <p:extLst>
      <p:ext uri="{BB962C8B-B14F-4D97-AF65-F5344CB8AC3E}">
        <p14:creationId xmlns:p14="http://schemas.microsoft.com/office/powerpoint/2010/main" val="4397128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2000250" y="514350"/>
            <a:ext cx="9591674" cy="638175"/>
          </a:xfrm>
          <a:prstGeom prst="rect">
            <a:avLst/>
          </a:prstGeom>
        </p:spPr>
        <p:txBody>
          <a:bodyPr/>
          <a:lstStyle/>
          <a:p>
            <a:pPr marL="0" indent="0" algn="ctr">
              <a:buNone/>
            </a:pPr>
            <a:r>
              <a:rPr lang="en-US" sz="4000" dirty="0" smtClean="0">
                <a:solidFill>
                  <a:schemeClr val="bg1"/>
                </a:solidFill>
                <a:latin typeface="Century Gothic" panose="020B0502020202020204" pitchFamily="34" charset="0"/>
              </a:rPr>
              <a:t>Software Development: Tabs</a:t>
            </a:r>
            <a:endParaRPr lang="en-US" sz="4000" dirty="0">
              <a:solidFill>
                <a:schemeClr val="bg1"/>
              </a:solidFill>
              <a:latin typeface="Century Gothic" panose="020B0502020202020204" pitchFamily="34" charset="0"/>
            </a:endParaRPr>
          </a:p>
        </p:txBody>
      </p:sp>
      <p:pic>
        <p:nvPicPr>
          <p:cNvPr id="11" name="Shape 224" descr="tabs_menu_11_0.png"/>
          <p:cNvPicPr preferRelativeResize="0"/>
          <p:nvPr/>
        </p:nvPicPr>
        <p:blipFill>
          <a:blip r:embed="rId3">
            <a:alphaModFix/>
          </a:blip>
          <a:stretch>
            <a:fillRect/>
          </a:stretch>
        </p:blipFill>
        <p:spPr>
          <a:xfrm>
            <a:off x="1714500" y="1487331"/>
            <a:ext cx="8903970" cy="5001844"/>
          </a:xfrm>
          <a:prstGeom prst="rect">
            <a:avLst/>
          </a:prstGeom>
          <a:noFill/>
          <a:ln>
            <a:noFill/>
          </a:ln>
        </p:spPr>
      </p:pic>
    </p:spTree>
    <p:extLst>
      <p:ext uri="{BB962C8B-B14F-4D97-AF65-F5344CB8AC3E}">
        <p14:creationId xmlns:p14="http://schemas.microsoft.com/office/powerpoint/2010/main" val="18267875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2000250" y="514350"/>
            <a:ext cx="9591674" cy="638175"/>
          </a:xfrm>
          <a:prstGeom prst="rect">
            <a:avLst/>
          </a:prstGeom>
        </p:spPr>
        <p:txBody>
          <a:bodyPr/>
          <a:lstStyle/>
          <a:p>
            <a:pPr marL="0" indent="0" algn="ctr">
              <a:buNone/>
            </a:pPr>
            <a:r>
              <a:rPr lang="en-US" sz="4000" dirty="0" smtClean="0">
                <a:solidFill>
                  <a:schemeClr val="bg1"/>
                </a:solidFill>
                <a:latin typeface="Century Gothic" panose="020B0502020202020204" pitchFamily="34" charset="0"/>
              </a:rPr>
              <a:t>Software Development: Tabs</a:t>
            </a:r>
            <a:endParaRPr lang="en-US" sz="4000" dirty="0">
              <a:solidFill>
                <a:schemeClr val="bg1"/>
              </a:solidFill>
              <a:latin typeface="Century Gothic" panose="020B0502020202020204" pitchFamily="34" charset="0"/>
            </a:endParaRPr>
          </a:p>
        </p:txBody>
      </p:sp>
      <p:pic>
        <p:nvPicPr>
          <p:cNvPr id="2" name="newPar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34885" y="1594075"/>
            <a:ext cx="9144001" cy="4837897"/>
          </a:xfrm>
          <a:prstGeom prst="rect">
            <a:avLst/>
          </a:prstGeom>
        </p:spPr>
      </p:pic>
    </p:spTree>
    <p:extLst>
      <p:ext uri="{BB962C8B-B14F-4D97-AF65-F5344CB8AC3E}">
        <p14:creationId xmlns:p14="http://schemas.microsoft.com/office/powerpoint/2010/main" val="2470559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7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txBox="1">
            <a:spLocks/>
          </p:cNvSpPr>
          <p:nvPr/>
        </p:nvSpPr>
        <p:spPr>
          <a:xfrm>
            <a:off x="621030" y="573405"/>
            <a:ext cx="9591674"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dirty="0" smtClean="0">
                <a:solidFill>
                  <a:schemeClr val="bg1"/>
                </a:solidFill>
                <a:latin typeface="Century Gothic" panose="020B0502020202020204" pitchFamily="34" charset="0"/>
              </a:rPr>
              <a:t>Software Development: Vertical Feature Mask</a:t>
            </a:r>
            <a:endParaRPr lang="en-US" sz="3200" dirty="0">
              <a:solidFill>
                <a:schemeClr val="bg1"/>
              </a:solidFill>
              <a:latin typeface="Century Gothic" panose="020B0502020202020204" pitchFamily="34" charset="0"/>
            </a:endParaRPr>
          </a:p>
          <a:p>
            <a:pPr marL="0" indent="0" algn="ctr">
              <a:buFont typeface="Arial" panose="020B0604020202020204" pitchFamily="34" charset="0"/>
              <a:buNone/>
            </a:pPr>
            <a:endParaRPr lang="en-US" sz="3200" dirty="0">
              <a:solidFill>
                <a:schemeClr val="bg1"/>
              </a:solidFill>
              <a:latin typeface="Century Gothic" panose="020B0502020202020204" pitchFamily="34" charset="0"/>
            </a:endParaRPr>
          </a:p>
        </p:txBody>
      </p:sp>
      <p:pic>
        <p:nvPicPr>
          <p:cNvPr id="22" name="Shape 239" descr="true_vfm_image.png"/>
          <p:cNvPicPr preferRelativeResize="0"/>
          <p:nvPr/>
        </p:nvPicPr>
        <p:blipFill rotWithShape="1">
          <a:blip r:embed="rId3">
            <a:alphaModFix/>
          </a:blip>
          <a:srcRect l="1603" t="17866" r="19786" b="3940"/>
          <a:stretch/>
        </p:blipFill>
        <p:spPr>
          <a:xfrm>
            <a:off x="1567123" y="1453436"/>
            <a:ext cx="8929226" cy="4874050"/>
          </a:xfrm>
          <a:prstGeom prst="rect">
            <a:avLst/>
          </a:prstGeom>
          <a:noFill/>
          <a:ln>
            <a:noFill/>
          </a:ln>
        </p:spPr>
      </p:pic>
      <p:pic>
        <p:nvPicPr>
          <p:cNvPr id="23" name="Shape 240" descr="true_vfm_image.png"/>
          <p:cNvPicPr preferRelativeResize="0"/>
          <p:nvPr/>
        </p:nvPicPr>
        <p:blipFill rotWithShape="1">
          <a:blip r:embed="rId3">
            <a:alphaModFix/>
          </a:blip>
          <a:srcRect l="83805" t="20356" r="11098" b="7174"/>
          <a:stretch/>
        </p:blipFill>
        <p:spPr>
          <a:xfrm>
            <a:off x="9900150" y="1775349"/>
            <a:ext cx="596199" cy="4230225"/>
          </a:xfrm>
          <a:prstGeom prst="rect">
            <a:avLst/>
          </a:prstGeom>
          <a:noFill/>
          <a:ln>
            <a:noFill/>
          </a:ln>
        </p:spPr>
      </p:pic>
    </p:spTree>
    <p:extLst>
      <p:ext uri="{BB962C8B-B14F-4D97-AF65-F5344CB8AC3E}">
        <p14:creationId xmlns:p14="http://schemas.microsoft.com/office/powerpoint/2010/main" val="39761239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txBox="1">
            <a:spLocks/>
          </p:cNvSpPr>
          <p:nvPr/>
        </p:nvSpPr>
        <p:spPr>
          <a:xfrm>
            <a:off x="621030" y="573405"/>
            <a:ext cx="9591674"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dirty="0" smtClean="0">
                <a:solidFill>
                  <a:schemeClr val="bg1"/>
                </a:solidFill>
                <a:latin typeface="Century Gothic" panose="020B0502020202020204" pitchFamily="34" charset="0"/>
              </a:rPr>
              <a:t>Software Development: Ice/Water Phase</a:t>
            </a:r>
            <a:endParaRPr lang="en-US" sz="3200" dirty="0">
              <a:solidFill>
                <a:schemeClr val="bg1"/>
              </a:solidFill>
              <a:latin typeface="Century Gothic" panose="020B0502020202020204" pitchFamily="34" charset="0"/>
            </a:endParaRPr>
          </a:p>
          <a:p>
            <a:pPr marL="0" indent="0" algn="ctr">
              <a:buFont typeface="Arial" panose="020B0604020202020204" pitchFamily="34" charset="0"/>
              <a:buNone/>
            </a:pPr>
            <a:endParaRPr lang="en-US" sz="3200" dirty="0">
              <a:solidFill>
                <a:schemeClr val="bg1"/>
              </a:solidFill>
              <a:latin typeface="Century Gothic" panose="020B0502020202020204" pitchFamily="34" charset="0"/>
            </a:endParaRPr>
          </a:p>
        </p:txBody>
      </p:sp>
      <p:pic>
        <p:nvPicPr>
          <p:cNvPr id="5" name="Shape 247" descr="ice_cloud_phase.png"/>
          <p:cNvPicPr preferRelativeResize="0"/>
          <p:nvPr/>
        </p:nvPicPr>
        <p:blipFill rotWithShape="1">
          <a:blip r:embed="rId3">
            <a:alphaModFix/>
          </a:blip>
          <a:srcRect l="1426" t="18805" r="32518" b="3644"/>
          <a:stretch/>
        </p:blipFill>
        <p:spPr>
          <a:xfrm>
            <a:off x="1550287" y="1439225"/>
            <a:ext cx="9091426" cy="4956775"/>
          </a:xfrm>
          <a:prstGeom prst="rect">
            <a:avLst/>
          </a:prstGeom>
          <a:noFill/>
          <a:ln>
            <a:noFill/>
          </a:ln>
        </p:spPr>
      </p:pic>
      <p:pic>
        <p:nvPicPr>
          <p:cNvPr id="6" name="Shape 248" descr="ice_cloud_phase.png"/>
          <p:cNvPicPr preferRelativeResize="0"/>
          <p:nvPr/>
        </p:nvPicPr>
        <p:blipFill rotWithShape="1">
          <a:blip r:embed="rId3">
            <a:alphaModFix/>
          </a:blip>
          <a:srcRect l="70601" t="22263" r="25655" b="7482"/>
          <a:stretch/>
        </p:blipFill>
        <p:spPr>
          <a:xfrm>
            <a:off x="10092099" y="1775974"/>
            <a:ext cx="442550" cy="4259074"/>
          </a:xfrm>
          <a:prstGeom prst="rect">
            <a:avLst/>
          </a:prstGeom>
          <a:noFill/>
          <a:ln>
            <a:noFill/>
          </a:ln>
        </p:spPr>
      </p:pic>
    </p:spTree>
    <p:extLst>
      <p:ext uri="{BB962C8B-B14F-4D97-AF65-F5344CB8AC3E}">
        <p14:creationId xmlns:p14="http://schemas.microsoft.com/office/powerpoint/2010/main" val="10438950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2000250" y="514350"/>
            <a:ext cx="9591674" cy="638175"/>
          </a:xfrm>
          <a:prstGeom prst="rect">
            <a:avLst/>
          </a:prstGeom>
        </p:spPr>
        <p:txBody>
          <a:bodyPr/>
          <a:lstStyle/>
          <a:p>
            <a:pPr marL="0" indent="0" algn="ctr">
              <a:buNone/>
            </a:pPr>
            <a:r>
              <a:rPr lang="en-US" sz="4000" dirty="0" smtClean="0">
                <a:solidFill>
                  <a:schemeClr val="bg1"/>
                </a:solidFill>
                <a:latin typeface="Century Gothic" panose="020B0502020202020204" pitchFamily="34" charset="0"/>
              </a:rPr>
              <a:t>Software Development: Coordinates</a:t>
            </a:r>
            <a:endParaRPr lang="en-US" sz="4000" dirty="0">
              <a:solidFill>
                <a:schemeClr val="bg1"/>
              </a:solidFill>
              <a:latin typeface="Century Gothic" panose="020B0502020202020204" pitchFamily="34" charset="0"/>
            </a:endParaRPr>
          </a:p>
        </p:txBody>
      </p:sp>
      <p:pic>
        <p:nvPicPr>
          <p:cNvPr id="6" name="Shape 255" descr="coordinatesInDatabase.png"/>
          <p:cNvPicPr preferRelativeResize="0"/>
          <p:nvPr/>
        </p:nvPicPr>
        <p:blipFill rotWithShape="1">
          <a:blip r:embed="rId3">
            <a:alphaModFix/>
          </a:blip>
          <a:srcRect l="10430" t="11795" r="10065" b="11757"/>
          <a:stretch/>
        </p:blipFill>
        <p:spPr>
          <a:xfrm>
            <a:off x="1306468" y="1420483"/>
            <a:ext cx="9663301" cy="5118799"/>
          </a:xfrm>
          <a:prstGeom prst="rect">
            <a:avLst/>
          </a:prstGeom>
          <a:noFill/>
          <a:ln>
            <a:noFill/>
          </a:ln>
        </p:spPr>
      </p:pic>
      <p:pic>
        <p:nvPicPr>
          <p:cNvPr id="7" name="Shape 256" descr="coordinatesInDatabase.png"/>
          <p:cNvPicPr preferRelativeResize="0"/>
          <p:nvPr/>
        </p:nvPicPr>
        <p:blipFill rotWithShape="1">
          <a:blip r:embed="rId3">
            <a:alphaModFix/>
          </a:blip>
          <a:srcRect l="27031" t="23082" r="23187" b="43704"/>
          <a:stretch/>
        </p:blipFill>
        <p:spPr>
          <a:xfrm>
            <a:off x="1846818" y="2187433"/>
            <a:ext cx="8661625" cy="3183449"/>
          </a:xfrm>
          <a:prstGeom prst="rect">
            <a:avLst/>
          </a:prstGeom>
          <a:noFill/>
          <a:ln>
            <a:noFill/>
          </a:ln>
        </p:spPr>
      </p:pic>
    </p:spTree>
    <p:extLst>
      <p:ext uri="{BB962C8B-B14F-4D97-AF65-F5344CB8AC3E}">
        <p14:creationId xmlns:p14="http://schemas.microsoft.com/office/powerpoint/2010/main" val="340341384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2000250" y="530679"/>
            <a:ext cx="9591674" cy="638175"/>
          </a:xfrm>
          <a:prstGeom prst="rect">
            <a:avLst/>
          </a:prstGeom>
        </p:spPr>
        <p:txBody>
          <a:bodyPr/>
          <a:lstStyle/>
          <a:p>
            <a:pPr marL="0" indent="0" algn="ctr">
              <a:buNone/>
            </a:pPr>
            <a:r>
              <a:rPr lang="en-US" sz="3600" dirty="0" smtClean="0">
                <a:solidFill>
                  <a:schemeClr val="bg1"/>
                </a:solidFill>
                <a:latin typeface="Century Gothic" panose="020B0502020202020204" pitchFamily="34" charset="0"/>
              </a:rPr>
              <a:t>Software Development: Longitude Display</a:t>
            </a:r>
            <a:endParaRPr lang="en-US" sz="3600" dirty="0">
              <a:solidFill>
                <a:schemeClr val="bg1"/>
              </a:solidFill>
              <a:latin typeface="Century Gothic" panose="020B0502020202020204" pitchFamily="34" charset="0"/>
            </a:endParaRPr>
          </a:p>
        </p:txBody>
      </p:sp>
      <p:pic>
        <p:nvPicPr>
          <p:cNvPr id="6" name="Shape 263" descr="longitudeAllOverOriginal.png"/>
          <p:cNvPicPr preferRelativeResize="0"/>
          <p:nvPr/>
        </p:nvPicPr>
        <p:blipFill rotWithShape="1">
          <a:blip r:embed="rId3">
            <a:alphaModFix/>
          </a:blip>
          <a:srcRect l="50319" t="28376" r="9696" b="14493"/>
          <a:stretch/>
        </p:blipFill>
        <p:spPr>
          <a:xfrm>
            <a:off x="1301562" y="1411875"/>
            <a:ext cx="9588872" cy="5038621"/>
          </a:xfrm>
          <a:prstGeom prst="rect">
            <a:avLst/>
          </a:prstGeom>
          <a:noFill/>
          <a:ln>
            <a:noFill/>
          </a:ln>
        </p:spPr>
      </p:pic>
      <p:pic>
        <p:nvPicPr>
          <p:cNvPr id="5" name="Shape 271" descr="longitudeBar.png"/>
          <p:cNvPicPr preferRelativeResize="0"/>
          <p:nvPr/>
        </p:nvPicPr>
        <p:blipFill>
          <a:blip r:embed="rId4">
            <a:alphaModFix/>
          </a:blip>
          <a:stretch>
            <a:fillRect/>
          </a:stretch>
        </p:blipFill>
        <p:spPr>
          <a:xfrm>
            <a:off x="1638743" y="5696295"/>
            <a:ext cx="7297199" cy="640709"/>
          </a:xfrm>
          <a:prstGeom prst="rect">
            <a:avLst/>
          </a:prstGeom>
          <a:noFill/>
          <a:ln>
            <a:noFill/>
          </a:ln>
          <a:effectLst>
            <a:softEdge rad="31750"/>
          </a:effectLst>
        </p:spPr>
      </p:pic>
    </p:spTree>
    <p:extLst>
      <p:ext uri="{BB962C8B-B14F-4D97-AF65-F5344CB8AC3E}">
        <p14:creationId xmlns:p14="http://schemas.microsoft.com/office/powerpoint/2010/main" val="140809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6" presetClass="emph" presetSubtype="0" fill="hold" nodeType="afterEffect">
                                  <p:stCondLst>
                                    <p:cond delay="4000"/>
                                  </p:stCondLst>
                                  <p:childTnLst>
                                    <p:animScale>
                                      <p:cBhvr>
                                        <p:cTn id="10"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p:cNvSpPr>
            <a:spLocks noGrp="1"/>
          </p:cNvSpPr>
          <p:nvPr>
            <p:ph type="body" sz="quarter" idx="4294967295"/>
          </p:nvPr>
        </p:nvSpPr>
        <p:spPr>
          <a:xfrm>
            <a:off x="377190" y="530679"/>
            <a:ext cx="9591674" cy="638175"/>
          </a:xfrm>
          <a:prstGeom prst="rect">
            <a:avLst/>
          </a:prstGeom>
        </p:spPr>
        <p:txBody>
          <a:bodyPr/>
          <a:lstStyle/>
          <a:p>
            <a:pPr marL="0" indent="0" algn="ctr">
              <a:buNone/>
            </a:pPr>
            <a:r>
              <a:rPr lang="en-US" sz="3600" dirty="0" smtClean="0">
                <a:solidFill>
                  <a:schemeClr val="bg1"/>
                </a:solidFill>
                <a:latin typeface="Century Gothic" panose="020B0502020202020204" pitchFamily="34" charset="0"/>
              </a:rPr>
              <a:t>Software Development: Longitude Display</a:t>
            </a:r>
            <a:endParaRPr lang="en-US" sz="3600" dirty="0">
              <a:solidFill>
                <a:schemeClr val="bg1"/>
              </a:solidFill>
              <a:latin typeface="Century Gothic" panose="020B0502020202020204" pitchFamily="34" charset="0"/>
            </a:endParaRPr>
          </a:p>
        </p:txBody>
      </p:sp>
      <p:pic>
        <p:nvPicPr>
          <p:cNvPr id="9" name="Shape 278" descr="longitudeAllOver.png"/>
          <p:cNvPicPr preferRelativeResize="0"/>
          <p:nvPr/>
        </p:nvPicPr>
        <p:blipFill rotWithShape="1">
          <a:blip r:embed="rId3">
            <a:alphaModFix/>
          </a:blip>
          <a:srcRect l="20196" t="19912" r="16412" b="13152"/>
          <a:stretch/>
        </p:blipFill>
        <p:spPr>
          <a:xfrm>
            <a:off x="3603187" y="1590260"/>
            <a:ext cx="4985624" cy="4850297"/>
          </a:xfrm>
          <a:prstGeom prst="rect">
            <a:avLst/>
          </a:prstGeom>
          <a:noFill/>
          <a:ln>
            <a:noFill/>
          </a:ln>
        </p:spPr>
      </p:pic>
      <p:sp>
        <p:nvSpPr>
          <p:cNvPr id="10" name="Shape 279"/>
          <p:cNvSpPr/>
          <p:nvPr/>
        </p:nvSpPr>
        <p:spPr>
          <a:xfrm>
            <a:off x="4159441" y="3556599"/>
            <a:ext cx="4002900" cy="1017300"/>
          </a:xfrm>
          <a:prstGeom prst="ellipse">
            <a:avLst/>
          </a:prstGeom>
          <a:noFill/>
          <a:ln w="76200" cap="flat" cmpd="sng">
            <a:solidFill>
              <a:srgbClr val="FF0000"/>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Questrial"/>
              <a:ea typeface="Questrial"/>
              <a:cs typeface="Questrial"/>
              <a:sym typeface="Questrial"/>
            </a:endParaRPr>
          </a:p>
        </p:txBody>
      </p:sp>
    </p:spTree>
    <p:extLst>
      <p:ext uri="{BB962C8B-B14F-4D97-AF65-F5344CB8AC3E}">
        <p14:creationId xmlns:p14="http://schemas.microsoft.com/office/powerpoint/2010/main" val="6098659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
          <p:cNvSpPr>
            <a:spLocks noGrp="1"/>
          </p:cNvSpPr>
          <p:nvPr>
            <p:ph type="body" sz="quarter" idx="4294967295"/>
          </p:nvPr>
        </p:nvSpPr>
        <p:spPr>
          <a:xfrm>
            <a:off x="168577" y="2206163"/>
            <a:ext cx="5954638" cy="3428703"/>
          </a:xfrm>
          <a:prstGeom prst="rect">
            <a:avLst/>
          </a:prstGeom>
        </p:spPr>
        <p:txBody>
          <a:bodyPr>
            <a:noAutofit/>
          </a:bodyPr>
          <a:lstStyle/>
          <a:p>
            <a:pPr marL="342900" indent="-342900">
              <a:spcBef>
                <a:spcPts val="200"/>
              </a:spcBef>
              <a:buClr>
                <a:srgbClr val="EA7845"/>
              </a:buClr>
              <a:buFont typeface="Webdings" panose="05030102010509060703" pitchFamily="18" charset="2"/>
              <a:buChar char="4"/>
            </a:pPr>
            <a:r>
              <a:rPr lang="en-US" dirty="0" smtClean="0">
                <a:solidFill>
                  <a:schemeClr val="bg2">
                    <a:lumMod val="50000"/>
                  </a:schemeClr>
                </a:solidFill>
              </a:rPr>
              <a:t>Prior tool: “invisible” line</a:t>
            </a:r>
            <a:br>
              <a:rPr lang="en-US" dirty="0" smtClean="0">
                <a:solidFill>
                  <a:schemeClr val="bg2">
                    <a:lumMod val="50000"/>
                  </a:schemeClr>
                </a:solidFill>
              </a:rPr>
            </a:br>
            <a:endParaRPr lang="en-US" dirty="0" smtClean="0">
              <a:solidFill>
                <a:schemeClr val="bg2">
                  <a:lumMod val="50000"/>
                </a:schemeClr>
              </a:solidFill>
            </a:endParaRPr>
          </a:p>
          <a:p>
            <a:pPr marL="342900" indent="-342900">
              <a:spcBef>
                <a:spcPts val="200"/>
              </a:spcBef>
              <a:buClr>
                <a:srgbClr val="EA7845"/>
              </a:buClr>
              <a:buFont typeface="Webdings" panose="05030102010509060703" pitchFamily="18" charset="2"/>
              <a:buChar char="4"/>
            </a:pPr>
            <a:r>
              <a:rPr lang="en-US" dirty="0" smtClean="0">
                <a:solidFill>
                  <a:schemeClr val="bg2">
                    <a:lumMod val="50000"/>
                  </a:schemeClr>
                </a:solidFill>
              </a:rPr>
              <a:t>Added floating lines</a:t>
            </a:r>
            <a:br>
              <a:rPr lang="en-US" dirty="0" smtClean="0">
                <a:solidFill>
                  <a:schemeClr val="bg2">
                    <a:lumMod val="50000"/>
                  </a:schemeClr>
                </a:solidFill>
              </a:rPr>
            </a:br>
            <a:endParaRPr lang="en-US" dirty="0" smtClean="0">
              <a:solidFill>
                <a:schemeClr val="bg2">
                  <a:lumMod val="50000"/>
                </a:schemeClr>
              </a:solidFill>
            </a:endParaRPr>
          </a:p>
          <a:p>
            <a:pPr marL="342900" indent="-342900">
              <a:spcBef>
                <a:spcPts val="200"/>
              </a:spcBef>
              <a:buClr>
                <a:srgbClr val="EA7845"/>
              </a:buClr>
              <a:buFont typeface="Webdings" panose="05030102010509060703" pitchFamily="18" charset="2"/>
              <a:buChar char="4"/>
            </a:pPr>
            <a:r>
              <a:rPr lang="en-US" dirty="0" smtClean="0">
                <a:solidFill>
                  <a:schemeClr val="bg2">
                    <a:lumMod val="50000"/>
                  </a:schemeClr>
                </a:solidFill>
              </a:rPr>
              <a:t>Polygon closed with </a:t>
            </a:r>
            <a:br>
              <a:rPr lang="en-US" dirty="0" smtClean="0">
                <a:solidFill>
                  <a:schemeClr val="bg2">
                    <a:lumMod val="50000"/>
                  </a:schemeClr>
                </a:solidFill>
              </a:rPr>
            </a:br>
            <a:r>
              <a:rPr lang="en-US" dirty="0" smtClean="0">
                <a:solidFill>
                  <a:schemeClr val="bg2">
                    <a:lumMod val="50000"/>
                  </a:schemeClr>
                </a:solidFill>
              </a:rPr>
              <a:t>right-mouse-click</a:t>
            </a:r>
            <a:br>
              <a:rPr lang="en-US" dirty="0" smtClean="0">
                <a:solidFill>
                  <a:schemeClr val="bg2">
                    <a:lumMod val="50000"/>
                  </a:schemeClr>
                </a:solidFill>
              </a:rPr>
            </a:br>
            <a:endParaRPr lang="en-US" dirty="0" smtClean="0">
              <a:solidFill>
                <a:schemeClr val="bg2">
                  <a:lumMod val="50000"/>
                </a:schemeClr>
              </a:solidFill>
            </a:endParaRPr>
          </a:p>
          <a:p>
            <a:pPr marL="342900" indent="-342900">
              <a:spcBef>
                <a:spcPts val="200"/>
              </a:spcBef>
              <a:buClr>
                <a:srgbClr val="EA7845"/>
              </a:buClr>
              <a:buFont typeface="Webdings" panose="05030102010509060703" pitchFamily="18" charset="2"/>
              <a:buChar char="4"/>
            </a:pPr>
            <a:r>
              <a:rPr lang="en-US" dirty="0" smtClean="0">
                <a:solidFill>
                  <a:schemeClr val="bg2">
                    <a:lumMod val="50000"/>
                  </a:schemeClr>
                </a:solidFill>
              </a:rPr>
              <a:t>Improved efficiency</a:t>
            </a:r>
          </a:p>
        </p:txBody>
      </p:sp>
      <p:sp>
        <p:nvSpPr>
          <p:cNvPr id="7" name="Text Placeholder 2"/>
          <p:cNvSpPr txBox="1">
            <a:spLocks/>
          </p:cNvSpPr>
          <p:nvPr/>
        </p:nvSpPr>
        <p:spPr>
          <a:xfrm>
            <a:off x="2000250" y="545524"/>
            <a:ext cx="9591674" cy="5351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dirty="0">
                <a:solidFill>
                  <a:schemeClr val="bg1"/>
                </a:solidFill>
                <a:latin typeface="Century Gothic" panose="020B0502020202020204" pitchFamily="34" charset="0"/>
              </a:rPr>
              <a:t>Software Development: </a:t>
            </a:r>
            <a:r>
              <a:rPr lang="en-US" sz="3600" dirty="0" smtClean="0">
                <a:solidFill>
                  <a:schemeClr val="bg1"/>
                </a:solidFill>
                <a:latin typeface="Century Gothic" panose="020B0502020202020204" pitchFamily="34" charset="0"/>
              </a:rPr>
              <a:t>Drawing Polygons</a:t>
            </a:r>
            <a:endParaRPr lang="en-US" sz="3600" dirty="0">
              <a:solidFill>
                <a:schemeClr val="bg1"/>
              </a:solidFill>
              <a:latin typeface="Century Gothic" panose="020B0502020202020204" pitchFamily="34" charset="0"/>
            </a:endParaRPr>
          </a:p>
        </p:txBody>
      </p:sp>
      <p:sp>
        <p:nvSpPr>
          <p:cNvPr id="10" name="Shape 110"/>
          <p:cNvSpPr txBox="1">
            <a:spLocks noGrp="1"/>
          </p:cNvSpPr>
          <p:nvPr>
            <p:ph type="body" idx="4294967295"/>
          </p:nvPr>
        </p:nvSpPr>
        <p:spPr>
          <a:xfrm>
            <a:off x="6239032" y="6270171"/>
            <a:ext cx="1609567" cy="296328"/>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buClr>
                <a:schemeClr val="dk1"/>
              </a:buClr>
              <a:buSzPct val="25000"/>
              <a:buFont typeface="Arial"/>
              <a:buNone/>
            </a:pPr>
            <a:r>
              <a:rPr lang="en-US" sz="1200" b="1" i="0" u="none" strike="noStrike" cap="none" dirty="0">
                <a:solidFill>
                  <a:schemeClr val="bg1"/>
                </a:solidFill>
                <a:effectLst>
                  <a:outerShdw blurRad="38100" dist="38100" dir="2700000" algn="tl">
                    <a:srgbClr val="000000">
                      <a:alpha val="43137"/>
                    </a:srgbClr>
                  </a:outerShdw>
                </a:effectLst>
                <a:sym typeface="Questrial"/>
              </a:rPr>
              <a:t>Image Credit: RFA</a:t>
            </a:r>
          </a:p>
        </p:txBody>
      </p:sp>
      <p:pic>
        <p:nvPicPr>
          <p:cNvPr id="8" name="ahmad_present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239032" y="1274531"/>
            <a:ext cx="5876768" cy="5458778"/>
          </a:xfrm>
          <a:prstGeom prst="rect">
            <a:avLst/>
          </a:prstGeom>
        </p:spPr>
      </p:pic>
    </p:spTree>
    <p:extLst>
      <p:ext uri="{BB962C8B-B14F-4D97-AF65-F5344CB8AC3E}">
        <p14:creationId xmlns:p14="http://schemas.microsoft.com/office/powerpoint/2010/main" val="3830675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4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repeatCount="indefinite" fill="hold" display="0">
                  <p:stCondLst>
                    <p:cond delay="indefinite"/>
                  </p:stCondLst>
                </p:cTn>
                <p:tgtEl>
                  <p:spTgt spid="8"/>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2000250" y="514350"/>
            <a:ext cx="9591674" cy="638175"/>
          </a:xfrm>
          <a:prstGeom prst="rect">
            <a:avLst/>
          </a:prstGeom>
        </p:spPr>
        <p:txBody>
          <a:bodyPr/>
          <a:lstStyle/>
          <a:p>
            <a:pPr marL="0" indent="0" algn="ctr">
              <a:buNone/>
            </a:pPr>
            <a:r>
              <a:rPr lang="en-US" sz="4000" dirty="0" smtClean="0">
                <a:solidFill>
                  <a:schemeClr val="bg1"/>
                </a:solidFill>
                <a:latin typeface="Century Gothic" panose="020B0502020202020204" pitchFamily="34" charset="0"/>
              </a:rPr>
              <a:t>Conclusions</a:t>
            </a:r>
            <a:endParaRPr lang="en-US" sz="4000" dirty="0">
              <a:solidFill>
                <a:schemeClr val="bg1"/>
              </a:solidFill>
              <a:latin typeface="Century Gothic" panose="020B0502020202020204" pitchFamily="34" charset="0"/>
            </a:endParaRPr>
          </a:p>
        </p:txBody>
      </p:sp>
      <p:pic>
        <p:nvPicPr>
          <p:cNvPr id="6" name="Shape 300"/>
          <p:cNvPicPr preferRelativeResize="0"/>
          <p:nvPr/>
        </p:nvPicPr>
        <p:blipFill>
          <a:blip r:embed="rId3">
            <a:alphaModFix/>
          </a:blip>
          <a:stretch>
            <a:fillRect/>
          </a:stretch>
        </p:blipFill>
        <p:spPr>
          <a:xfrm>
            <a:off x="7023035" y="1622148"/>
            <a:ext cx="4562475" cy="3752850"/>
          </a:xfrm>
          <a:prstGeom prst="rect">
            <a:avLst/>
          </a:prstGeom>
          <a:noFill/>
          <a:ln>
            <a:noFill/>
          </a:ln>
        </p:spPr>
      </p:pic>
      <p:sp>
        <p:nvSpPr>
          <p:cNvPr id="7" name="Text Placeholder 1"/>
          <p:cNvSpPr>
            <a:spLocks noGrp="1"/>
          </p:cNvSpPr>
          <p:nvPr>
            <p:ph type="body" sz="quarter" idx="4294967295"/>
          </p:nvPr>
        </p:nvSpPr>
        <p:spPr>
          <a:xfrm>
            <a:off x="366269" y="2102381"/>
            <a:ext cx="6656766" cy="3742240"/>
          </a:xfrm>
          <a:prstGeom prst="rect">
            <a:avLst/>
          </a:prstGeom>
        </p:spPr>
        <p:txBody>
          <a:bodyPr>
            <a:noAutofit/>
          </a:bodyPr>
          <a:lstStyle/>
          <a:p>
            <a:pPr marL="342900" indent="-342900">
              <a:spcBef>
                <a:spcPts val="200"/>
              </a:spcBef>
              <a:buClr>
                <a:srgbClr val="EA7845"/>
              </a:buClr>
              <a:buFont typeface="Webdings" panose="05030102010509060703" pitchFamily="18" charset="2"/>
              <a:buChar char="4"/>
            </a:pPr>
            <a:r>
              <a:rPr lang="en-US" dirty="0" smtClean="0">
                <a:solidFill>
                  <a:schemeClr val="bg2">
                    <a:lumMod val="50000"/>
                  </a:schemeClr>
                </a:solidFill>
              </a:rPr>
              <a:t>Broadened visualization:</a:t>
            </a:r>
          </a:p>
          <a:p>
            <a:pPr marL="800100" lvl="1" indent="-342900">
              <a:spcBef>
                <a:spcPts val="200"/>
              </a:spcBef>
              <a:buClr>
                <a:srgbClr val="EA7845"/>
              </a:buClr>
              <a:buFont typeface="Webdings" panose="05030102010509060703" pitchFamily="18" charset="2"/>
              <a:buChar char="4"/>
            </a:pPr>
            <a:r>
              <a:rPr lang="en-US" sz="2800" dirty="0" smtClean="0">
                <a:solidFill>
                  <a:schemeClr val="bg2">
                    <a:lumMod val="50000"/>
                  </a:schemeClr>
                </a:solidFill>
              </a:rPr>
              <a:t>Tabbing</a:t>
            </a:r>
          </a:p>
          <a:p>
            <a:pPr marL="800100" lvl="1" indent="-342900">
              <a:spcBef>
                <a:spcPts val="200"/>
              </a:spcBef>
              <a:buClr>
                <a:srgbClr val="EA7845"/>
              </a:buClr>
              <a:buFont typeface="Webdings" panose="05030102010509060703" pitchFamily="18" charset="2"/>
              <a:buChar char="4"/>
            </a:pPr>
            <a:r>
              <a:rPr lang="en-US" sz="2800" dirty="0" smtClean="0">
                <a:solidFill>
                  <a:schemeClr val="bg2">
                    <a:lumMod val="50000"/>
                  </a:schemeClr>
                </a:solidFill>
              </a:rPr>
              <a:t>Level 2 &amp; Version 4</a:t>
            </a:r>
            <a:br>
              <a:rPr lang="en-US" sz="2800" dirty="0" smtClean="0">
                <a:solidFill>
                  <a:schemeClr val="bg2">
                    <a:lumMod val="50000"/>
                  </a:schemeClr>
                </a:solidFill>
              </a:rPr>
            </a:br>
            <a:endParaRPr lang="en-US" sz="2800" dirty="0" smtClean="0">
              <a:solidFill>
                <a:schemeClr val="bg2">
                  <a:lumMod val="50000"/>
                </a:schemeClr>
              </a:solidFill>
            </a:endParaRPr>
          </a:p>
          <a:p>
            <a:pPr marL="342900" indent="-342900">
              <a:spcBef>
                <a:spcPts val="200"/>
              </a:spcBef>
              <a:buClr>
                <a:srgbClr val="EA7845"/>
              </a:buClr>
              <a:buFont typeface="Webdings" panose="05030102010509060703" pitchFamily="18" charset="2"/>
              <a:buChar char="4"/>
            </a:pPr>
            <a:r>
              <a:rPr lang="en-US" dirty="0" smtClean="0">
                <a:solidFill>
                  <a:schemeClr val="bg2">
                    <a:lumMod val="50000"/>
                  </a:schemeClr>
                </a:solidFill>
              </a:rPr>
              <a:t>More verbose identification:</a:t>
            </a:r>
          </a:p>
          <a:p>
            <a:pPr marL="800100" lvl="1" indent="-342900">
              <a:spcBef>
                <a:spcPts val="200"/>
              </a:spcBef>
              <a:buClr>
                <a:srgbClr val="EA7845"/>
              </a:buClr>
              <a:buFont typeface="Webdings" panose="05030102010509060703" pitchFamily="18" charset="2"/>
              <a:buChar char="4"/>
            </a:pPr>
            <a:r>
              <a:rPr lang="en-US" sz="2800" dirty="0" smtClean="0">
                <a:solidFill>
                  <a:schemeClr val="bg2">
                    <a:lumMod val="50000"/>
                  </a:schemeClr>
                </a:solidFill>
              </a:rPr>
              <a:t>Longitude added</a:t>
            </a:r>
          </a:p>
          <a:p>
            <a:pPr marL="800100" lvl="1" indent="-342900">
              <a:spcBef>
                <a:spcPts val="200"/>
              </a:spcBef>
              <a:buClr>
                <a:srgbClr val="EA7845"/>
              </a:buClr>
              <a:buFont typeface="Webdings" panose="05030102010509060703" pitchFamily="18" charset="2"/>
              <a:buChar char="4"/>
            </a:pPr>
            <a:r>
              <a:rPr lang="en-US" sz="2800" dirty="0" smtClean="0">
                <a:solidFill>
                  <a:schemeClr val="bg2">
                    <a:lumMod val="50000"/>
                  </a:schemeClr>
                </a:solidFill>
              </a:rPr>
              <a:t>Polygon coordinates (time, alt.)</a:t>
            </a:r>
            <a:br>
              <a:rPr lang="en-US" sz="2800" dirty="0" smtClean="0">
                <a:solidFill>
                  <a:schemeClr val="bg2">
                    <a:lumMod val="50000"/>
                  </a:schemeClr>
                </a:solidFill>
              </a:rPr>
            </a:br>
            <a:endParaRPr lang="en-US" sz="2800" dirty="0" smtClean="0">
              <a:solidFill>
                <a:schemeClr val="bg2">
                  <a:lumMod val="50000"/>
                </a:schemeClr>
              </a:solidFill>
            </a:endParaRPr>
          </a:p>
          <a:p>
            <a:pPr marL="342900" indent="-342900">
              <a:spcBef>
                <a:spcPts val="200"/>
              </a:spcBef>
              <a:buClr>
                <a:srgbClr val="EA7845"/>
              </a:buClr>
              <a:buFont typeface="Webdings" panose="05030102010509060703" pitchFamily="18" charset="2"/>
              <a:buChar char="4"/>
            </a:pPr>
            <a:r>
              <a:rPr lang="en-US" dirty="0" smtClean="0">
                <a:solidFill>
                  <a:schemeClr val="bg2">
                    <a:lumMod val="50000"/>
                  </a:schemeClr>
                </a:solidFill>
              </a:rPr>
              <a:t>Ongoing use-case testing</a:t>
            </a:r>
          </a:p>
        </p:txBody>
      </p:sp>
    </p:spTree>
    <p:extLst>
      <p:ext uri="{BB962C8B-B14F-4D97-AF65-F5344CB8AC3E}">
        <p14:creationId xmlns:p14="http://schemas.microsoft.com/office/powerpoint/2010/main" val="34516174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2000250" y="514350"/>
            <a:ext cx="9591674" cy="638175"/>
          </a:xfrm>
          <a:prstGeom prst="rect">
            <a:avLst/>
          </a:prstGeom>
        </p:spPr>
        <p:txBody>
          <a:bodyPr/>
          <a:lstStyle/>
          <a:p>
            <a:pPr marL="0" indent="0" algn="ctr">
              <a:buNone/>
            </a:pPr>
            <a:r>
              <a:rPr lang="en-US" sz="4000" dirty="0" smtClean="0">
                <a:solidFill>
                  <a:schemeClr val="bg1"/>
                </a:solidFill>
                <a:latin typeface="Century Gothic" panose="020B0502020202020204" pitchFamily="34" charset="0"/>
              </a:rPr>
              <a:t>Future Work</a:t>
            </a:r>
            <a:endParaRPr lang="en-US" sz="4000" dirty="0">
              <a:solidFill>
                <a:schemeClr val="bg1"/>
              </a:solidFill>
              <a:latin typeface="Century Gothic" panose="020B0502020202020204" pitchFamily="34" charset="0"/>
            </a:endParaRPr>
          </a:p>
        </p:txBody>
      </p:sp>
      <p:sp>
        <p:nvSpPr>
          <p:cNvPr id="6" name="Text Placeholder 1"/>
          <p:cNvSpPr>
            <a:spLocks noGrp="1"/>
          </p:cNvSpPr>
          <p:nvPr>
            <p:ph type="body" sz="quarter" idx="4294967295"/>
          </p:nvPr>
        </p:nvSpPr>
        <p:spPr>
          <a:xfrm>
            <a:off x="1825439" y="2144307"/>
            <a:ext cx="8779481" cy="3211656"/>
          </a:xfrm>
          <a:prstGeom prst="rect">
            <a:avLst/>
          </a:prstGeom>
        </p:spPr>
        <p:txBody>
          <a:bodyPr>
            <a:noAutofit/>
          </a:bodyPr>
          <a:lstStyle/>
          <a:p>
            <a:pPr marL="342900" indent="-342900">
              <a:spcBef>
                <a:spcPts val="200"/>
              </a:spcBef>
              <a:buClr>
                <a:srgbClr val="EA7845"/>
              </a:buClr>
              <a:buFont typeface="Webdings" panose="05030102010509060703" pitchFamily="18" charset="2"/>
              <a:buChar char="4"/>
            </a:pPr>
            <a:r>
              <a:rPr lang="en-US" sz="3200" dirty="0" smtClean="0">
                <a:solidFill>
                  <a:schemeClr val="bg2">
                    <a:lumMod val="50000"/>
                  </a:schemeClr>
                </a:solidFill>
              </a:rPr>
              <a:t>Improve cross-platform compatibility</a:t>
            </a:r>
            <a:br>
              <a:rPr lang="en-US" sz="3200" dirty="0" smtClean="0">
                <a:solidFill>
                  <a:schemeClr val="bg2">
                    <a:lumMod val="50000"/>
                  </a:schemeClr>
                </a:solidFill>
              </a:rPr>
            </a:br>
            <a:endParaRPr lang="en-US" sz="3200" dirty="0" smtClean="0">
              <a:solidFill>
                <a:schemeClr val="bg2">
                  <a:lumMod val="50000"/>
                </a:schemeClr>
              </a:solidFill>
            </a:endParaRPr>
          </a:p>
          <a:p>
            <a:pPr marL="342900" indent="-342900">
              <a:spcBef>
                <a:spcPts val="200"/>
              </a:spcBef>
              <a:buClr>
                <a:srgbClr val="EA7845"/>
              </a:buClr>
              <a:buFont typeface="Webdings" panose="05030102010509060703" pitchFamily="18" charset="2"/>
              <a:buChar char="4"/>
            </a:pPr>
            <a:r>
              <a:rPr lang="en-US" sz="3200" dirty="0" err="1" smtClean="0">
                <a:solidFill>
                  <a:schemeClr val="bg2">
                    <a:lumMod val="50000"/>
                  </a:schemeClr>
                </a:solidFill>
              </a:rPr>
              <a:t>GeoJSON</a:t>
            </a:r>
            <a:r>
              <a:rPr lang="en-US" sz="3200" dirty="0" smtClean="0">
                <a:solidFill>
                  <a:schemeClr val="bg2">
                    <a:lumMod val="50000"/>
                  </a:schemeClr>
                </a:solidFill>
              </a:rPr>
              <a:t>, KML, and WMS</a:t>
            </a:r>
            <a:br>
              <a:rPr lang="en-US" sz="3200" dirty="0" smtClean="0">
                <a:solidFill>
                  <a:schemeClr val="bg2">
                    <a:lumMod val="50000"/>
                  </a:schemeClr>
                </a:solidFill>
              </a:rPr>
            </a:br>
            <a:endParaRPr lang="en-US" sz="3200" dirty="0" smtClean="0">
              <a:solidFill>
                <a:schemeClr val="bg2">
                  <a:lumMod val="50000"/>
                </a:schemeClr>
              </a:solidFill>
            </a:endParaRPr>
          </a:p>
          <a:p>
            <a:pPr marL="342900" indent="-342900">
              <a:spcBef>
                <a:spcPts val="200"/>
              </a:spcBef>
              <a:buClr>
                <a:srgbClr val="EA7845"/>
              </a:buClr>
              <a:buFont typeface="Webdings" panose="05030102010509060703" pitchFamily="18" charset="2"/>
              <a:buChar char="4"/>
            </a:pPr>
            <a:r>
              <a:rPr lang="en-US" sz="3200" dirty="0" smtClean="0">
                <a:solidFill>
                  <a:schemeClr val="bg2">
                    <a:lumMod val="50000"/>
                  </a:schemeClr>
                </a:solidFill>
              </a:rPr>
              <a:t>More nuanced use-cases and </a:t>
            </a:r>
            <a:r>
              <a:rPr lang="en-US" sz="3200" b="1" dirty="0" smtClean="0">
                <a:solidFill>
                  <a:srgbClr val="EA7845"/>
                </a:solidFill>
              </a:rPr>
              <a:t>FEEDBACK</a:t>
            </a:r>
            <a:r>
              <a:rPr lang="en-US" sz="3200" dirty="0" smtClean="0">
                <a:solidFill>
                  <a:schemeClr val="bg2">
                    <a:lumMod val="50000"/>
                  </a:schemeClr>
                </a:solidFill>
              </a:rPr>
              <a:t>:</a:t>
            </a:r>
            <a:endParaRPr lang="en-US" sz="3200" b="1" dirty="0" smtClean="0">
              <a:solidFill>
                <a:srgbClr val="EA7845"/>
              </a:solidFill>
            </a:endParaRPr>
          </a:p>
          <a:p>
            <a:pPr marL="800100" lvl="1" indent="-342900">
              <a:spcBef>
                <a:spcPts val="200"/>
              </a:spcBef>
              <a:buClr>
                <a:srgbClr val="EA7845"/>
              </a:buClr>
              <a:buFont typeface="Webdings" panose="05030102010509060703" pitchFamily="18" charset="2"/>
              <a:buChar char="4"/>
            </a:pPr>
            <a:r>
              <a:rPr lang="en-US" sz="3200" dirty="0" smtClean="0">
                <a:solidFill>
                  <a:schemeClr val="bg2">
                    <a:lumMod val="50000"/>
                  </a:schemeClr>
                </a:solidFill>
              </a:rPr>
              <a:t>CALIPSO Science Team</a:t>
            </a:r>
          </a:p>
          <a:p>
            <a:pPr marL="800100" lvl="1" indent="-342900">
              <a:spcBef>
                <a:spcPts val="200"/>
              </a:spcBef>
              <a:buClr>
                <a:srgbClr val="EA7845"/>
              </a:buClr>
              <a:buFont typeface="Webdings" panose="05030102010509060703" pitchFamily="18" charset="2"/>
              <a:buChar char="4"/>
            </a:pPr>
            <a:r>
              <a:rPr lang="en-US" sz="3200" dirty="0" smtClean="0">
                <a:solidFill>
                  <a:schemeClr val="bg2">
                    <a:lumMod val="50000"/>
                  </a:schemeClr>
                </a:solidFill>
              </a:rPr>
              <a:t>Mentors: Dr. Kenton Ross, Grant Mercer</a:t>
            </a:r>
            <a:endParaRPr lang="en-US" sz="3200" b="1" dirty="0" smtClean="0">
              <a:solidFill>
                <a:srgbClr val="EA7845"/>
              </a:solidFill>
            </a:endParaRPr>
          </a:p>
        </p:txBody>
      </p:sp>
    </p:spTree>
    <p:extLst>
      <p:ext uri="{BB962C8B-B14F-4D97-AF65-F5344CB8AC3E}">
        <p14:creationId xmlns:p14="http://schemas.microsoft.com/office/powerpoint/2010/main" val="13175355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
          <p:cNvSpPr>
            <a:spLocks noGrp="1"/>
          </p:cNvSpPr>
          <p:nvPr>
            <p:ph type="body" sz="quarter" idx="4294967295"/>
          </p:nvPr>
        </p:nvSpPr>
        <p:spPr>
          <a:xfrm>
            <a:off x="377825" y="1623824"/>
            <a:ext cx="4756150" cy="4708281"/>
          </a:xfrm>
          <a:prstGeom prst="rect">
            <a:avLst/>
          </a:prstGeom>
        </p:spPr>
        <p:txBody>
          <a:bodyPr>
            <a:noAutofit/>
          </a:bodyPr>
          <a:lstStyle/>
          <a:p>
            <a:pPr marL="342900" indent="-342900">
              <a:lnSpc>
                <a:spcPct val="150000"/>
              </a:lnSpc>
              <a:spcBef>
                <a:spcPts val="200"/>
              </a:spcBef>
              <a:buClr>
                <a:srgbClr val="EA7845"/>
              </a:buClr>
              <a:buFont typeface="Webdings" panose="05030102010509060703" pitchFamily="18" charset="2"/>
              <a:buChar char="4"/>
            </a:pPr>
            <a:r>
              <a:rPr lang="en-US" dirty="0" smtClean="0">
                <a:solidFill>
                  <a:schemeClr val="bg2">
                    <a:lumMod val="50000"/>
                  </a:schemeClr>
                </a:solidFill>
              </a:rPr>
              <a:t>Community Concerns</a:t>
            </a:r>
          </a:p>
          <a:p>
            <a:pPr marL="342900" indent="-342900">
              <a:lnSpc>
                <a:spcPct val="150000"/>
              </a:lnSpc>
              <a:spcBef>
                <a:spcPts val="200"/>
              </a:spcBef>
              <a:buClr>
                <a:srgbClr val="EA7845"/>
              </a:buClr>
              <a:buFont typeface="Webdings" panose="05030102010509060703" pitchFamily="18" charset="2"/>
              <a:buChar char="4"/>
            </a:pPr>
            <a:r>
              <a:rPr lang="en-US" dirty="0" smtClean="0">
                <a:solidFill>
                  <a:schemeClr val="bg2">
                    <a:lumMod val="50000"/>
                  </a:schemeClr>
                </a:solidFill>
              </a:rPr>
              <a:t>CALIPSO</a:t>
            </a:r>
          </a:p>
          <a:p>
            <a:pPr marL="342900" indent="-342900">
              <a:lnSpc>
                <a:spcPct val="150000"/>
              </a:lnSpc>
              <a:spcBef>
                <a:spcPts val="200"/>
              </a:spcBef>
              <a:buClr>
                <a:srgbClr val="EA7845"/>
              </a:buClr>
              <a:buFont typeface="Webdings" panose="05030102010509060703" pitchFamily="18" charset="2"/>
              <a:buChar char="4"/>
            </a:pPr>
            <a:r>
              <a:rPr lang="en-US" dirty="0" smtClean="0">
                <a:solidFill>
                  <a:schemeClr val="bg2">
                    <a:lumMod val="50000"/>
                  </a:schemeClr>
                </a:solidFill>
              </a:rPr>
              <a:t>Objectives</a:t>
            </a:r>
          </a:p>
          <a:p>
            <a:pPr marL="342900" indent="-342900">
              <a:lnSpc>
                <a:spcPct val="150000"/>
              </a:lnSpc>
              <a:spcBef>
                <a:spcPts val="200"/>
              </a:spcBef>
              <a:buClr>
                <a:srgbClr val="EA7845"/>
              </a:buClr>
              <a:buFont typeface="Webdings" panose="05030102010509060703" pitchFamily="18" charset="2"/>
              <a:buChar char="4"/>
            </a:pPr>
            <a:r>
              <a:rPr lang="en-US" dirty="0" smtClean="0">
                <a:solidFill>
                  <a:schemeClr val="bg2">
                    <a:lumMod val="50000"/>
                  </a:schemeClr>
                </a:solidFill>
              </a:rPr>
              <a:t>Use-Cases</a:t>
            </a:r>
          </a:p>
          <a:p>
            <a:pPr marL="342900" indent="-342900">
              <a:lnSpc>
                <a:spcPct val="150000"/>
              </a:lnSpc>
              <a:spcBef>
                <a:spcPts val="200"/>
              </a:spcBef>
              <a:buClr>
                <a:srgbClr val="EA7845"/>
              </a:buClr>
              <a:buFont typeface="Webdings" panose="05030102010509060703" pitchFamily="18" charset="2"/>
              <a:buChar char="4"/>
            </a:pPr>
            <a:r>
              <a:rPr lang="en-US" dirty="0" smtClean="0">
                <a:solidFill>
                  <a:schemeClr val="bg2">
                    <a:lumMod val="50000"/>
                  </a:schemeClr>
                </a:solidFill>
              </a:rPr>
              <a:t>Software Development</a:t>
            </a:r>
          </a:p>
          <a:p>
            <a:pPr marL="342900" indent="-342900">
              <a:lnSpc>
                <a:spcPct val="150000"/>
              </a:lnSpc>
              <a:spcBef>
                <a:spcPts val="200"/>
              </a:spcBef>
              <a:buClr>
                <a:srgbClr val="EA7845"/>
              </a:buClr>
              <a:buFont typeface="Webdings" panose="05030102010509060703" pitchFamily="18" charset="2"/>
              <a:buChar char="4"/>
            </a:pPr>
            <a:r>
              <a:rPr lang="en-US" dirty="0" smtClean="0">
                <a:solidFill>
                  <a:schemeClr val="bg2">
                    <a:lumMod val="50000"/>
                  </a:schemeClr>
                </a:solidFill>
              </a:rPr>
              <a:t>Conclusion</a:t>
            </a:r>
          </a:p>
          <a:p>
            <a:pPr marL="342900" indent="-342900">
              <a:lnSpc>
                <a:spcPct val="150000"/>
              </a:lnSpc>
              <a:spcBef>
                <a:spcPts val="200"/>
              </a:spcBef>
              <a:buClr>
                <a:srgbClr val="EA7845"/>
              </a:buClr>
              <a:buFont typeface="Webdings" panose="05030102010509060703" pitchFamily="18" charset="2"/>
              <a:buChar char="4"/>
            </a:pPr>
            <a:r>
              <a:rPr lang="en-US" dirty="0" smtClean="0">
                <a:solidFill>
                  <a:schemeClr val="bg2">
                    <a:lumMod val="50000"/>
                  </a:schemeClr>
                </a:solidFill>
              </a:rPr>
              <a:t>Future Work</a:t>
            </a:r>
          </a:p>
        </p:txBody>
      </p:sp>
      <p:sp>
        <p:nvSpPr>
          <p:cNvPr id="7"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Components</a:t>
            </a:r>
            <a:endParaRPr lang="en-US" sz="4000" dirty="0">
              <a:solidFill>
                <a:schemeClr val="bg1"/>
              </a:solidFill>
              <a:latin typeface="Century Gothic" panose="020B0502020202020204" pitchFamily="34" charset="0"/>
            </a:endParaRPr>
          </a:p>
        </p:txBody>
      </p:sp>
      <p:pic>
        <p:nvPicPr>
          <p:cNvPr id="8" name="Shape 99"/>
          <p:cNvPicPr preferRelativeResize="0"/>
          <p:nvPr/>
        </p:nvPicPr>
        <p:blipFill rotWithShape="1">
          <a:blip r:embed="rId3">
            <a:alphaModFix/>
          </a:blip>
          <a:srcRect t="18220" b="22360"/>
          <a:stretch/>
        </p:blipFill>
        <p:spPr>
          <a:xfrm>
            <a:off x="5935041" y="1221210"/>
            <a:ext cx="6256957" cy="5513510"/>
          </a:xfrm>
          <a:prstGeom prst="rect">
            <a:avLst/>
          </a:prstGeom>
          <a:noFill/>
          <a:ln>
            <a:noFill/>
          </a:ln>
        </p:spPr>
      </p:pic>
      <p:sp>
        <p:nvSpPr>
          <p:cNvPr id="9" name="Shape 102"/>
          <p:cNvSpPr txBox="1">
            <a:spLocks noGrp="1"/>
          </p:cNvSpPr>
          <p:nvPr>
            <p:ph type="body" idx="4294967295"/>
          </p:nvPr>
        </p:nvSpPr>
        <p:spPr>
          <a:xfrm>
            <a:off x="5935041" y="6412929"/>
            <a:ext cx="2523068" cy="321791"/>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dk1"/>
              </a:buClr>
              <a:buSzPct val="25000"/>
              <a:buFont typeface="Arial"/>
              <a:buNone/>
            </a:pPr>
            <a:r>
              <a:rPr lang="en-US" sz="1200" b="1" i="0" u="none" strike="noStrike" cap="none" dirty="0">
                <a:solidFill>
                  <a:schemeClr val="bg1"/>
                </a:solidFill>
                <a:effectLst>
                  <a:outerShdw blurRad="38100" dist="38100" dir="2700000" algn="tl">
                    <a:srgbClr val="000000">
                      <a:alpha val="43137"/>
                    </a:srgbClr>
                  </a:outerShdw>
                </a:effectLst>
                <a:sym typeface="Questrial"/>
              </a:rPr>
              <a:t>Image Credit: NASA/Bill Ingalls</a:t>
            </a:r>
          </a:p>
        </p:txBody>
      </p:sp>
    </p:spTree>
    <p:extLst>
      <p:ext uri="{BB962C8B-B14F-4D97-AF65-F5344CB8AC3E}">
        <p14:creationId xmlns:p14="http://schemas.microsoft.com/office/powerpoint/2010/main" val="329308802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p:cNvSpPr>
            <a:spLocks noGrp="1"/>
          </p:cNvSpPr>
          <p:nvPr>
            <p:ph type="body" sz="quarter" idx="4294967295"/>
          </p:nvPr>
        </p:nvSpPr>
        <p:spPr>
          <a:xfrm>
            <a:off x="285750" y="1908984"/>
            <a:ext cx="11784330" cy="4183206"/>
          </a:xfrm>
          <a:prstGeom prst="rect">
            <a:avLst/>
          </a:prstGeom>
        </p:spPr>
        <p:txBody>
          <a:bodyPr>
            <a:noAutofit/>
          </a:bodyPr>
          <a:lstStyle/>
          <a:p>
            <a:pPr marL="0" indent="0">
              <a:spcBef>
                <a:spcPts val="200"/>
              </a:spcBef>
              <a:buClr>
                <a:srgbClr val="EA7845"/>
              </a:buClr>
              <a:buNone/>
            </a:pPr>
            <a:r>
              <a:rPr lang="en-US" sz="2200" b="1" dirty="0" smtClean="0">
                <a:solidFill>
                  <a:schemeClr val="bg2">
                    <a:lumMod val="50000"/>
                  </a:schemeClr>
                </a:solidFill>
              </a:rPr>
              <a:t>Dr. Kenton Ross</a:t>
            </a:r>
            <a:r>
              <a:rPr lang="en-US" sz="2200" dirty="0" smtClean="0">
                <a:solidFill>
                  <a:schemeClr val="bg2">
                    <a:lumMod val="50000"/>
                  </a:schemeClr>
                </a:solidFill>
              </a:rPr>
              <a:t>, NASA DEVELOP National Program Science Advisor</a:t>
            </a:r>
            <a:br>
              <a:rPr lang="en-US" sz="2200" dirty="0" smtClean="0">
                <a:solidFill>
                  <a:schemeClr val="bg2">
                    <a:lumMod val="50000"/>
                  </a:schemeClr>
                </a:solidFill>
              </a:rPr>
            </a:br>
            <a:endParaRPr lang="en-US" sz="2200" dirty="0" smtClean="0">
              <a:solidFill>
                <a:schemeClr val="bg2">
                  <a:lumMod val="50000"/>
                </a:schemeClr>
              </a:solidFill>
            </a:endParaRPr>
          </a:p>
          <a:p>
            <a:pPr marL="0" indent="0">
              <a:spcBef>
                <a:spcPts val="200"/>
              </a:spcBef>
              <a:buClr>
                <a:srgbClr val="EA7845"/>
              </a:buClr>
              <a:buNone/>
            </a:pPr>
            <a:r>
              <a:rPr lang="en-US" sz="2200" b="1" dirty="0" smtClean="0">
                <a:solidFill>
                  <a:schemeClr val="bg2">
                    <a:lumMod val="50000"/>
                  </a:schemeClr>
                </a:solidFill>
              </a:rPr>
              <a:t>Grant Mercer</a:t>
            </a:r>
            <a:r>
              <a:rPr lang="en-US" sz="2200" dirty="0" smtClean="0">
                <a:solidFill>
                  <a:schemeClr val="bg2">
                    <a:lumMod val="50000"/>
                  </a:schemeClr>
                </a:solidFill>
              </a:rPr>
              <a:t>, </a:t>
            </a:r>
            <a:r>
              <a:rPr lang="en-US" sz="2200" dirty="0">
                <a:solidFill>
                  <a:schemeClr val="bg2">
                    <a:lumMod val="50000"/>
                  </a:schemeClr>
                </a:solidFill>
              </a:rPr>
              <a:t>NASA DEVELOP </a:t>
            </a:r>
            <a:r>
              <a:rPr lang="en-US" sz="2200" dirty="0" smtClean="0">
                <a:solidFill>
                  <a:schemeClr val="bg2">
                    <a:lumMod val="50000"/>
                  </a:schemeClr>
                </a:solidFill>
              </a:rPr>
              <a:t>LaRC, Summer 2015, Team Lead</a:t>
            </a:r>
            <a:br>
              <a:rPr lang="en-US" sz="2200" dirty="0" smtClean="0">
                <a:solidFill>
                  <a:schemeClr val="bg2">
                    <a:lumMod val="50000"/>
                  </a:schemeClr>
                </a:solidFill>
              </a:rPr>
            </a:br>
            <a:endParaRPr lang="en-US" sz="2200" dirty="0" smtClean="0">
              <a:solidFill>
                <a:schemeClr val="bg2">
                  <a:lumMod val="50000"/>
                </a:schemeClr>
              </a:solidFill>
            </a:endParaRPr>
          </a:p>
          <a:p>
            <a:pPr marL="0" indent="0">
              <a:spcBef>
                <a:spcPts val="200"/>
              </a:spcBef>
              <a:buClr>
                <a:srgbClr val="EA7845"/>
              </a:buClr>
              <a:buNone/>
            </a:pPr>
            <a:r>
              <a:rPr lang="en-US" sz="2200" b="1" dirty="0" smtClean="0">
                <a:solidFill>
                  <a:schemeClr val="bg2">
                    <a:lumMod val="50000"/>
                  </a:schemeClr>
                </a:solidFill>
              </a:rPr>
              <a:t>Michael Bender</a:t>
            </a:r>
            <a:r>
              <a:rPr lang="en-US" sz="2200" dirty="0" smtClean="0">
                <a:solidFill>
                  <a:schemeClr val="bg2">
                    <a:lumMod val="50000"/>
                  </a:schemeClr>
                </a:solidFill>
              </a:rPr>
              <a:t>, NASA DEVELOP National Program Technical Lead</a:t>
            </a:r>
            <a:br>
              <a:rPr lang="en-US" sz="2200" dirty="0" smtClean="0">
                <a:solidFill>
                  <a:schemeClr val="bg2">
                    <a:lumMod val="50000"/>
                  </a:schemeClr>
                </a:solidFill>
              </a:rPr>
            </a:br>
            <a:endParaRPr lang="en-US" sz="2200" dirty="0" smtClean="0">
              <a:solidFill>
                <a:schemeClr val="bg2">
                  <a:lumMod val="50000"/>
                </a:schemeClr>
              </a:solidFill>
            </a:endParaRPr>
          </a:p>
          <a:p>
            <a:pPr marL="0" indent="0">
              <a:spcBef>
                <a:spcPts val="200"/>
              </a:spcBef>
              <a:buClr>
                <a:srgbClr val="EA7845"/>
              </a:buClr>
              <a:buNone/>
            </a:pPr>
            <a:r>
              <a:rPr lang="en-US" sz="2200" b="1" dirty="0" smtClean="0">
                <a:solidFill>
                  <a:schemeClr val="bg2">
                    <a:lumMod val="50000"/>
                  </a:schemeClr>
                </a:solidFill>
              </a:rPr>
              <a:t>Jordan Vaa</a:t>
            </a:r>
            <a:r>
              <a:rPr lang="en-US" sz="2200" dirty="0" smtClean="0">
                <a:solidFill>
                  <a:schemeClr val="bg2">
                    <a:lumMod val="50000"/>
                  </a:schemeClr>
                </a:solidFill>
              </a:rPr>
              <a:t>, CALIPSO Cross-Cutting III, NASA </a:t>
            </a:r>
            <a:r>
              <a:rPr lang="en-US" sz="2200" dirty="0">
                <a:solidFill>
                  <a:schemeClr val="bg2">
                    <a:lumMod val="50000"/>
                  </a:schemeClr>
                </a:solidFill>
              </a:rPr>
              <a:t>DEVELOP </a:t>
            </a:r>
            <a:r>
              <a:rPr lang="en-US" sz="2200" dirty="0" smtClean="0">
                <a:solidFill>
                  <a:schemeClr val="bg2">
                    <a:lumMod val="50000"/>
                  </a:schemeClr>
                </a:solidFill>
              </a:rPr>
              <a:t>LaRC, Spring 2016</a:t>
            </a:r>
            <a:br>
              <a:rPr lang="en-US" sz="2200" dirty="0" smtClean="0">
                <a:solidFill>
                  <a:schemeClr val="bg2">
                    <a:lumMod val="50000"/>
                  </a:schemeClr>
                </a:solidFill>
              </a:rPr>
            </a:br>
            <a:endParaRPr lang="en-US" sz="2200" dirty="0" smtClean="0">
              <a:solidFill>
                <a:schemeClr val="bg2">
                  <a:lumMod val="50000"/>
                </a:schemeClr>
              </a:solidFill>
            </a:endParaRPr>
          </a:p>
          <a:p>
            <a:pPr marL="0" indent="0">
              <a:spcBef>
                <a:spcPts val="200"/>
              </a:spcBef>
              <a:buClr>
                <a:srgbClr val="EA7845"/>
              </a:buClr>
              <a:buNone/>
            </a:pPr>
            <a:r>
              <a:rPr lang="en-US" sz="2200" b="1" dirty="0" smtClean="0">
                <a:solidFill>
                  <a:schemeClr val="bg2">
                    <a:lumMod val="50000"/>
                  </a:schemeClr>
                </a:solidFill>
              </a:rPr>
              <a:t>Nathan Qian</a:t>
            </a:r>
            <a:r>
              <a:rPr lang="en-US" sz="2200" dirty="0" smtClean="0">
                <a:solidFill>
                  <a:schemeClr val="bg2">
                    <a:lumMod val="50000"/>
                  </a:schemeClr>
                </a:solidFill>
              </a:rPr>
              <a:t>, </a:t>
            </a:r>
            <a:r>
              <a:rPr lang="en-US" sz="2200" dirty="0">
                <a:solidFill>
                  <a:schemeClr val="bg2">
                    <a:lumMod val="50000"/>
                  </a:schemeClr>
                </a:solidFill>
              </a:rPr>
              <a:t>CALIPSO Cross-Cutting </a:t>
            </a:r>
            <a:r>
              <a:rPr lang="en-US" sz="2200" dirty="0" smtClean="0">
                <a:solidFill>
                  <a:schemeClr val="bg2">
                    <a:lumMod val="50000"/>
                  </a:schemeClr>
                </a:solidFill>
              </a:rPr>
              <a:t>II, </a:t>
            </a:r>
            <a:r>
              <a:rPr lang="en-US" sz="2200" dirty="0">
                <a:solidFill>
                  <a:schemeClr val="bg2">
                    <a:lumMod val="50000"/>
                  </a:schemeClr>
                </a:solidFill>
              </a:rPr>
              <a:t>NASA DEVELOP LaRC, </a:t>
            </a:r>
            <a:r>
              <a:rPr lang="en-US" sz="2200" dirty="0" smtClean="0">
                <a:solidFill>
                  <a:schemeClr val="bg2">
                    <a:lumMod val="50000"/>
                  </a:schemeClr>
                </a:solidFill>
              </a:rPr>
              <a:t>Summer 2015</a:t>
            </a:r>
            <a:br>
              <a:rPr lang="en-US" sz="2200" dirty="0" smtClean="0">
                <a:solidFill>
                  <a:schemeClr val="bg2">
                    <a:lumMod val="50000"/>
                  </a:schemeClr>
                </a:solidFill>
              </a:rPr>
            </a:br>
            <a:endParaRPr lang="en-US" sz="2200" dirty="0" smtClean="0">
              <a:solidFill>
                <a:schemeClr val="bg2">
                  <a:lumMod val="50000"/>
                </a:schemeClr>
              </a:solidFill>
            </a:endParaRPr>
          </a:p>
          <a:p>
            <a:pPr marL="0" indent="0">
              <a:spcBef>
                <a:spcPts val="200"/>
              </a:spcBef>
              <a:buClr>
                <a:srgbClr val="EA7845"/>
              </a:buClr>
              <a:buNone/>
            </a:pPr>
            <a:r>
              <a:rPr lang="en-US" sz="2200" b="1" dirty="0" err="1" smtClean="0">
                <a:solidFill>
                  <a:schemeClr val="bg2">
                    <a:lumMod val="50000"/>
                  </a:schemeClr>
                </a:solidFill>
              </a:rPr>
              <a:t>Ashna</a:t>
            </a:r>
            <a:r>
              <a:rPr lang="en-US" sz="2200" b="1" dirty="0" smtClean="0">
                <a:solidFill>
                  <a:schemeClr val="bg2">
                    <a:lumMod val="50000"/>
                  </a:schemeClr>
                </a:solidFill>
              </a:rPr>
              <a:t> Aggarwal</a:t>
            </a:r>
            <a:r>
              <a:rPr lang="en-US" sz="2200" dirty="0" smtClean="0">
                <a:solidFill>
                  <a:schemeClr val="bg2">
                    <a:lumMod val="50000"/>
                  </a:schemeClr>
                </a:solidFill>
              </a:rPr>
              <a:t>, </a:t>
            </a:r>
            <a:r>
              <a:rPr lang="en-US" sz="2200" dirty="0">
                <a:solidFill>
                  <a:schemeClr val="bg2">
                    <a:lumMod val="50000"/>
                  </a:schemeClr>
                </a:solidFill>
              </a:rPr>
              <a:t>CALIPSO </a:t>
            </a:r>
            <a:r>
              <a:rPr lang="en-US" sz="2200" dirty="0" smtClean="0">
                <a:solidFill>
                  <a:schemeClr val="bg2">
                    <a:lumMod val="50000"/>
                  </a:schemeClr>
                </a:solidFill>
              </a:rPr>
              <a:t>Health &amp; Air Quality, </a:t>
            </a:r>
            <a:r>
              <a:rPr lang="en-US" sz="2200" dirty="0">
                <a:solidFill>
                  <a:schemeClr val="bg2">
                    <a:lumMod val="50000"/>
                  </a:schemeClr>
                </a:solidFill>
              </a:rPr>
              <a:t>NASA DEVELOP LaRC, </a:t>
            </a:r>
            <a:r>
              <a:rPr lang="en-US" sz="2200" dirty="0" smtClean="0">
                <a:solidFill>
                  <a:schemeClr val="bg2">
                    <a:lumMod val="50000"/>
                  </a:schemeClr>
                </a:solidFill>
              </a:rPr>
              <a:t>Spring 2015</a:t>
            </a:r>
            <a:br>
              <a:rPr lang="en-US" sz="2200" dirty="0" smtClean="0">
                <a:solidFill>
                  <a:schemeClr val="bg2">
                    <a:lumMod val="50000"/>
                  </a:schemeClr>
                </a:solidFill>
              </a:rPr>
            </a:br>
            <a:endParaRPr lang="en-US" sz="2200" dirty="0">
              <a:solidFill>
                <a:schemeClr val="bg2">
                  <a:lumMod val="50000"/>
                </a:schemeClr>
              </a:solidFill>
            </a:endParaRPr>
          </a:p>
          <a:p>
            <a:pPr marL="0" indent="0">
              <a:spcBef>
                <a:spcPts val="200"/>
              </a:spcBef>
              <a:buClr>
                <a:srgbClr val="EA7845"/>
              </a:buClr>
              <a:buNone/>
            </a:pPr>
            <a:r>
              <a:rPr lang="en-US" sz="2200" b="1" dirty="0" smtClean="0">
                <a:solidFill>
                  <a:schemeClr val="bg2">
                    <a:lumMod val="50000"/>
                  </a:schemeClr>
                </a:solidFill>
              </a:rPr>
              <a:t>Courtney </a:t>
            </a:r>
            <a:r>
              <a:rPr lang="en-US" sz="2200" b="1" dirty="0" err="1" smtClean="0">
                <a:solidFill>
                  <a:schemeClr val="bg2">
                    <a:lumMod val="50000"/>
                  </a:schemeClr>
                </a:solidFill>
              </a:rPr>
              <a:t>Duquette</a:t>
            </a:r>
            <a:r>
              <a:rPr lang="en-US" sz="2200" dirty="0" smtClean="0">
                <a:solidFill>
                  <a:schemeClr val="bg2">
                    <a:lumMod val="50000"/>
                  </a:schemeClr>
                </a:solidFill>
              </a:rPr>
              <a:t>, </a:t>
            </a:r>
            <a:r>
              <a:rPr lang="en-US" sz="2200" dirty="0">
                <a:solidFill>
                  <a:schemeClr val="bg2">
                    <a:lumMod val="50000"/>
                  </a:schemeClr>
                </a:solidFill>
              </a:rPr>
              <a:t>CALIPSO Health &amp; Air Quality, NASA DEVELOP LaRC, Spring </a:t>
            </a:r>
            <a:r>
              <a:rPr lang="en-US" sz="2200" dirty="0" smtClean="0">
                <a:solidFill>
                  <a:schemeClr val="bg2">
                    <a:lumMod val="50000"/>
                  </a:schemeClr>
                </a:solidFill>
              </a:rPr>
              <a:t>2015</a:t>
            </a:r>
            <a:endParaRPr lang="en-US" sz="2200" b="1" dirty="0">
              <a:solidFill>
                <a:srgbClr val="EA7845"/>
              </a:solidFill>
            </a:endParaRPr>
          </a:p>
          <a:p>
            <a:pPr marL="0" indent="0">
              <a:spcBef>
                <a:spcPts val="200"/>
              </a:spcBef>
              <a:buClr>
                <a:srgbClr val="EA7845"/>
              </a:buClr>
              <a:buNone/>
            </a:pPr>
            <a:endParaRPr lang="en-US" sz="2200" b="1" dirty="0" smtClean="0">
              <a:solidFill>
                <a:srgbClr val="EA7845"/>
              </a:solidFill>
            </a:endParaRPr>
          </a:p>
        </p:txBody>
      </p:sp>
    </p:spTree>
    <p:extLst>
      <p:ext uri="{BB962C8B-B14F-4D97-AF65-F5344CB8AC3E}">
        <p14:creationId xmlns:p14="http://schemas.microsoft.com/office/powerpoint/2010/main" val="35752912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2000250" y="514350"/>
            <a:ext cx="9591674" cy="638175"/>
          </a:xfrm>
          <a:prstGeom prst="rect">
            <a:avLst/>
          </a:prstGeom>
        </p:spPr>
        <p:txBody>
          <a:bodyPr/>
          <a:lstStyle/>
          <a:p>
            <a:pPr marL="0" indent="0" algn="ctr">
              <a:buNone/>
            </a:pPr>
            <a:r>
              <a:rPr lang="en-US" sz="4000" dirty="0" smtClean="0">
                <a:solidFill>
                  <a:schemeClr val="bg1"/>
                </a:solidFill>
                <a:latin typeface="Century Gothic" panose="020B0502020202020204" pitchFamily="34" charset="0"/>
              </a:rPr>
              <a:t>Questions?</a:t>
            </a:r>
            <a:endParaRPr lang="en-US" sz="4000" dirty="0">
              <a:solidFill>
                <a:schemeClr val="bg1"/>
              </a:solidFill>
              <a:latin typeface="Century Gothic" panose="020B050202020202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28070" y="1312545"/>
            <a:ext cx="7936034" cy="5293995"/>
          </a:xfrm>
          <a:prstGeom prst="rect">
            <a:avLst/>
          </a:prstGeom>
        </p:spPr>
      </p:pic>
    </p:spTree>
    <p:extLst>
      <p:ext uri="{BB962C8B-B14F-4D97-AF65-F5344CB8AC3E}">
        <p14:creationId xmlns:p14="http://schemas.microsoft.com/office/powerpoint/2010/main" val="23051480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2000250" y="514350"/>
            <a:ext cx="9591674" cy="638175"/>
          </a:xfrm>
          <a:prstGeom prst="rect">
            <a:avLst/>
          </a:prstGeom>
        </p:spPr>
        <p:txBody>
          <a:bodyPr/>
          <a:lstStyle/>
          <a:p>
            <a:pPr marL="0" indent="0" algn="ctr">
              <a:buNone/>
            </a:pPr>
            <a:r>
              <a:rPr lang="en-US" sz="4000" dirty="0" smtClean="0">
                <a:solidFill>
                  <a:schemeClr val="bg1"/>
                </a:solidFill>
                <a:latin typeface="Century Gothic" panose="020B0502020202020204" pitchFamily="34" charset="0"/>
              </a:rPr>
              <a:t>Questions?</a:t>
            </a:r>
            <a:endParaRPr lang="en-US" sz="4000" dirty="0">
              <a:solidFill>
                <a:schemeClr val="bg1"/>
              </a:solidFill>
              <a:latin typeface="Century Gothic" panose="020B0502020202020204" pitchFamily="34"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2842"/>
          <a:stretch/>
        </p:blipFill>
        <p:spPr>
          <a:xfrm>
            <a:off x="2000250" y="1415470"/>
            <a:ext cx="6800850" cy="5194117"/>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71521" t="8912" r="12841" b="40631"/>
          <a:stretch/>
        </p:blipFill>
        <p:spPr>
          <a:xfrm>
            <a:off x="8252460" y="1417320"/>
            <a:ext cx="2400300" cy="5166360"/>
          </a:xfrm>
          <a:prstGeom prst="rect">
            <a:avLst/>
          </a:prstGeom>
        </p:spPr>
      </p:pic>
    </p:spTree>
    <p:extLst>
      <p:ext uri="{BB962C8B-B14F-4D97-AF65-F5344CB8AC3E}">
        <p14:creationId xmlns:p14="http://schemas.microsoft.com/office/powerpoint/2010/main" val="68269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
          <p:cNvSpPr>
            <a:spLocks noGrp="1"/>
          </p:cNvSpPr>
          <p:nvPr>
            <p:ph type="body" sz="quarter" idx="4294967295"/>
          </p:nvPr>
        </p:nvSpPr>
        <p:spPr>
          <a:xfrm>
            <a:off x="97290" y="1849244"/>
            <a:ext cx="5856665" cy="2864626"/>
          </a:xfrm>
          <a:prstGeom prst="rect">
            <a:avLst/>
          </a:prstGeom>
        </p:spPr>
        <p:txBody>
          <a:bodyPr>
            <a:noAutofit/>
          </a:bodyPr>
          <a:lstStyle/>
          <a:p>
            <a:pPr marL="342900" indent="-342900">
              <a:spcBef>
                <a:spcPts val="200"/>
              </a:spcBef>
              <a:buClr>
                <a:srgbClr val="EA7845"/>
              </a:buClr>
              <a:buFont typeface="Webdings" panose="05030102010509060703" pitchFamily="18" charset="2"/>
              <a:buChar char="4"/>
            </a:pPr>
            <a:r>
              <a:rPr lang="en-US" dirty="0" smtClean="0">
                <a:solidFill>
                  <a:srgbClr val="EA7845"/>
                </a:solidFill>
              </a:rPr>
              <a:t>Health &amp; Air Quality</a:t>
            </a:r>
          </a:p>
          <a:p>
            <a:pPr marL="800100" lvl="1" indent="-342900">
              <a:spcBef>
                <a:spcPts val="200"/>
              </a:spcBef>
              <a:buClr>
                <a:srgbClr val="EA7845"/>
              </a:buClr>
              <a:buFont typeface="Webdings" panose="05030102010509060703" pitchFamily="18" charset="2"/>
              <a:buChar char="4"/>
            </a:pPr>
            <a:r>
              <a:rPr lang="en-US" sz="2800" dirty="0" smtClean="0">
                <a:solidFill>
                  <a:schemeClr val="bg2">
                    <a:lumMod val="50000"/>
                  </a:schemeClr>
                </a:solidFill>
              </a:rPr>
              <a:t>7 million premature deaths worldwide</a:t>
            </a:r>
            <a:r>
              <a:rPr lang="en-US" sz="1600" dirty="0" smtClean="0">
                <a:solidFill>
                  <a:schemeClr val="bg2">
                    <a:lumMod val="50000"/>
                  </a:schemeClr>
                </a:solidFill>
              </a:rPr>
              <a:t/>
            </a:r>
            <a:br>
              <a:rPr lang="en-US" sz="1600" dirty="0" smtClean="0">
                <a:solidFill>
                  <a:schemeClr val="bg2">
                    <a:lumMod val="50000"/>
                  </a:schemeClr>
                </a:solidFill>
              </a:rPr>
            </a:br>
            <a:endParaRPr lang="en-US" sz="1600" dirty="0" smtClean="0">
              <a:solidFill>
                <a:schemeClr val="bg2">
                  <a:lumMod val="50000"/>
                </a:schemeClr>
              </a:solidFill>
            </a:endParaRPr>
          </a:p>
          <a:p>
            <a:pPr marL="342900" indent="-342900">
              <a:spcBef>
                <a:spcPts val="200"/>
              </a:spcBef>
              <a:buClr>
                <a:srgbClr val="EA7845"/>
              </a:buClr>
              <a:buFont typeface="Webdings" panose="05030102010509060703" pitchFamily="18" charset="2"/>
              <a:buChar char="4"/>
            </a:pPr>
            <a:r>
              <a:rPr lang="en-US" dirty="0" smtClean="0">
                <a:solidFill>
                  <a:srgbClr val="EA7845"/>
                </a:solidFill>
              </a:rPr>
              <a:t>Climate</a:t>
            </a:r>
          </a:p>
          <a:p>
            <a:pPr marL="800100" lvl="1" indent="-342900">
              <a:spcBef>
                <a:spcPts val="200"/>
              </a:spcBef>
              <a:buClr>
                <a:srgbClr val="EA7845"/>
              </a:buClr>
              <a:buFont typeface="Webdings" panose="05030102010509060703" pitchFamily="18" charset="2"/>
              <a:buChar char="4"/>
            </a:pPr>
            <a:r>
              <a:rPr lang="en-US" sz="2800" dirty="0" smtClean="0">
                <a:solidFill>
                  <a:schemeClr val="bg2">
                    <a:lumMod val="50000"/>
                  </a:schemeClr>
                </a:solidFill>
              </a:rPr>
              <a:t>Influences the radiative budget of Earth</a:t>
            </a:r>
            <a:r>
              <a:rPr lang="en-US" sz="1600" dirty="0" smtClean="0">
                <a:solidFill>
                  <a:schemeClr val="bg2">
                    <a:lumMod val="50000"/>
                  </a:schemeClr>
                </a:solidFill>
              </a:rPr>
              <a:t/>
            </a:r>
            <a:br>
              <a:rPr lang="en-US" sz="1600" dirty="0" smtClean="0">
                <a:solidFill>
                  <a:schemeClr val="bg2">
                    <a:lumMod val="50000"/>
                  </a:schemeClr>
                </a:solidFill>
              </a:rPr>
            </a:br>
            <a:endParaRPr lang="en-US" sz="1600" dirty="0" smtClean="0">
              <a:solidFill>
                <a:schemeClr val="bg2">
                  <a:lumMod val="50000"/>
                </a:schemeClr>
              </a:solidFill>
            </a:endParaRPr>
          </a:p>
          <a:p>
            <a:pPr marL="342900" indent="-342900">
              <a:spcBef>
                <a:spcPts val="200"/>
              </a:spcBef>
              <a:buClr>
                <a:srgbClr val="EA7845"/>
              </a:buClr>
              <a:buFont typeface="Webdings" panose="05030102010509060703" pitchFamily="18" charset="2"/>
              <a:buChar char="4"/>
            </a:pPr>
            <a:r>
              <a:rPr lang="en-US" dirty="0" smtClean="0">
                <a:solidFill>
                  <a:srgbClr val="EA7845"/>
                </a:solidFill>
              </a:rPr>
              <a:t>Weather</a:t>
            </a:r>
          </a:p>
          <a:p>
            <a:pPr marL="800100" lvl="1" indent="-342900">
              <a:spcBef>
                <a:spcPts val="200"/>
              </a:spcBef>
              <a:buClr>
                <a:srgbClr val="EA7845"/>
              </a:buClr>
              <a:buFont typeface="Webdings" panose="05030102010509060703" pitchFamily="18" charset="2"/>
              <a:buChar char="4"/>
            </a:pPr>
            <a:r>
              <a:rPr lang="en-US" sz="2800" dirty="0" smtClean="0">
                <a:solidFill>
                  <a:schemeClr val="bg2">
                    <a:lumMod val="50000"/>
                  </a:schemeClr>
                </a:solidFill>
              </a:rPr>
              <a:t>Earth’s surface temperature</a:t>
            </a:r>
          </a:p>
          <a:p>
            <a:pPr marL="800100" lvl="1" indent="-342900">
              <a:spcBef>
                <a:spcPts val="200"/>
              </a:spcBef>
              <a:buClr>
                <a:srgbClr val="EA7845"/>
              </a:buClr>
              <a:buFont typeface="Webdings" panose="05030102010509060703" pitchFamily="18" charset="2"/>
              <a:buChar char="4"/>
            </a:pPr>
            <a:r>
              <a:rPr lang="en-US" sz="2800" dirty="0" smtClean="0">
                <a:solidFill>
                  <a:schemeClr val="bg2">
                    <a:lumMod val="50000"/>
                  </a:schemeClr>
                </a:solidFill>
              </a:rPr>
              <a:t>Precipitation events</a:t>
            </a:r>
          </a:p>
        </p:txBody>
      </p:sp>
      <p:sp>
        <p:nvSpPr>
          <p:cNvPr id="7"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Community Concerns</a:t>
            </a:r>
            <a:endParaRPr lang="en-US" sz="4000" dirty="0">
              <a:solidFill>
                <a:schemeClr val="bg1"/>
              </a:solidFill>
              <a:latin typeface="Century Gothic" panose="020B0502020202020204" pitchFamily="34" charset="0"/>
            </a:endParaRPr>
          </a:p>
        </p:txBody>
      </p:sp>
      <p:pic>
        <p:nvPicPr>
          <p:cNvPr id="6" name="Shape 111"/>
          <p:cNvPicPr preferRelativeResize="0"/>
          <p:nvPr/>
        </p:nvPicPr>
        <p:blipFill rotWithShape="1">
          <a:blip r:embed="rId3">
            <a:alphaModFix/>
          </a:blip>
          <a:srcRect r="11488"/>
          <a:stretch/>
        </p:blipFill>
        <p:spPr>
          <a:xfrm>
            <a:off x="6123214" y="1226127"/>
            <a:ext cx="6068786" cy="5527964"/>
          </a:xfrm>
          <a:prstGeom prst="rect">
            <a:avLst/>
          </a:prstGeom>
          <a:noFill/>
          <a:ln>
            <a:noFill/>
          </a:ln>
        </p:spPr>
      </p:pic>
      <p:sp>
        <p:nvSpPr>
          <p:cNvPr id="10" name="Shape 110"/>
          <p:cNvSpPr txBox="1">
            <a:spLocks noGrp="1"/>
          </p:cNvSpPr>
          <p:nvPr>
            <p:ph type="body" idx="4294967295"/>
          </p:nvPr>
        </p:nvSpPr>
        <p:spPr>
          <a:xfrm>
            <a:off x="6101872" y="6430191"/>
            <a:ext cx="1609567" cy="296328"/>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buClr>
                <a:schemeClr val="dk1"/>
              </a:buClr>
              <a:buSzPct val="25000"/>
              <a:buFont typeface="Arial"/>
              <a:buNone/>
            </a:pPr>
            <a:r>
              <a:rPr lang="en-US" sz="1200" b="1" i="0" u="none" strike="noStrike" cap="none" dirty="0">
                <a:solidFill>
                  <a:schemeClr val="bg1"/>
                </a:solidFill>
                <a:effectLst>
                  <a:outerShdw blurRad="38100" dist="38100" dir="2700000" algn="tl">
                    <a:srgbClr val="000000">
                      <a:alpha val="43137"/>
                    </a:srgbClr>
                  </a:outerShdw>
                </a:effectLst>
                <a:sym typeface="Questrial"/>
              </a:rPr>
              <a:t>Image Credit: RFA</a:t>
            </a:r>
          </a:p>
        </p:txBody>
      </p:sp>
    </p:spTree>
    <p:extLst>
      <p:ext uri="{BB962C8B-B14F-4D97-AF65-F5344CB8AC3E}">
        <p14:creationId xmlns:p14="http://schemas.microsoft.com/office/powerpoint/2010/main" val="22234849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txBox="1">
            <a:spLocks/>
          </p:cNvSpPr>
          <p:nvPr/>
        </p:nvSpPr>
        <p:spPr>
          <a:xfrm>
            <a:off x="609600" y="504825"/>
            <a:ext cx="9591674"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NASA Satellite: CALIPSO</a:t>
            </a:r>
            <a:endParaRPr lang="en-US" sz="4000" dirty="0">
              <a:solidFill>
                <a:schemeClr val="bg1"/>
              </a:solidFill>
              <a:latin typeface="Century Gothic" panose="020B0502020202020204" pitchFamily="34" charset="0"/>
            </a:endParaRPr>
          </a:p>
        </p:txBody>
      </p:sp>
      <p:pic>
        <p:nvPicPr>
          <p:cNvPr id="8" name="Shape 120"/>
          <p:cNvPicPr preferRelativeResize="0"/>
          <p:nvPr/>
        </p:nvPicPr>
        <p:blipFill rotWithShape="1">
          <a:blip r:embed="rId3">
            <a:alphaModFix/>
          </a:blip>
          <a:srcRect/>
          <a:stretch/>
        </p:blipFill>
        <p:spPr>
          <a:xfrm>
            <a:off x="0" y="1228721"/>
            <a:ext cx="6096000" cy="5525370"/>
          </a:xfrm>
          <a:prstGeom prst="rect">
            <a:avLst/>
          </a:prstGeom>
          <a:noFill/>
          <a:ln>
            <a:noFill/>
          </a:ln>
        </p:spPr>
      </p:pic>
      <p:sp>
        <p:nvSpPr>
          <p:cNvPr id="9" name="Shape 119"/>
          <p:cNvSpPr txBox="1">
            <a:spLocks/>
          </p:cNvSpPr>
          <p:nvPr/>
        </p:nvSpPr>
        <p:spPr>
          <a:xfrm>
            <a:off x="0" y="6415727"/>
            <a:ext cx="1888885" cy="249693"/>
          </a:xfrm>
          <a:prstGeom prst="rect">
            <a:avLst/>
          </a:prstGeom>
          <a:noFill/>
          <a:ln>
            <a:noFill/>
          </a:ln>
        </p:spPr>
        <p:txBody>
          <a:bodyPr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Clr>
                <a:schemeClr val="dk1"/>
              </a:buClr>
              <a:buSzPct val="25000"/>
              <a:buFont typeface="Arial"/>
              <a:buNone/>
            </a:pPr>
            <a:r>
              <a:rPr lang="en-US" sz="1200" b="1" dirty="0" smtClean="0">
                <a:solidFill>
                  <a:schemeClr val="bg1"/>
                </a:solidFill>
                <a:effectLst>
                  <a:outerShdw blurRad="38100" dist="38100" dir="2700000" algn="tl">
                    <a:srgbClr val="000000">
                      <a:alpha val="43137"/>
                    </a:srgbClr>
                  </a:outerShdw>
                </a:effectLst>
                <a:sym typeface="Questrial"/>
              </a:rPr>
              <a:t>Image Credit: NASA</a:t>
            </a:r>
            <a:endParaRPr lang="en-US" sz="1200" b="1" dirty="0">
              <a:solidFill>
                <a:schemeClr val="bg1"/>
              </a:solidFill>
              <a:effectLst>
                <a:outerShdw blurRad="38100" dist="38100" dir="2700000" algn="tl">
                  <a:srgbClr val="000000">
                    <a:alpha val="43137"/>
                  </a:srgbClr>
                </a:outerShdw>
              </a:effectLst>
              <a:sym typeface="Questrial"/>
            </a:endParaRPr>
          </a:p>
        </p:txBody>
      </p:sp>
      <p:sp>
        <p:nvSpPr>
          <p:cNvPr id="11" name="Text Placeholder 1"/>
          <p:cNvSpPr>
            <a:spLocks noGrp="1"/>
          </p:cNvSpPr>
          <p:nvPr>
            <p:ph type="body" sz="quarter" idx="4294967295"/>
          </p:nvPr>
        </p:nvSpPr>
        <p:spPr>
          <a:xfrm>
            <a:off x="6243592" y="1375824"/>
            <a:ext cx="5948407" cy="5495627"/>
          </a:xfrm>
          <a:prstGeom prst="rect">
            <a:avLst/>
          </a:prstGeom>
        </p:spPr>
        <p:txBody>
          <a:bodyPr>
            <a:noAutofit/>
          </a:bodyPr>
          <a:lstStyle/>
          <a:p>
            <a:pPr marL="342900" indent="-342900">
              <a:spcBef>
                <a:spcPts val="200"/>
              </a:spcBef>
              <a:buClr>
                <a:srgbClr val="EA7845"/>
              </a:buClr>
              <a:buFont typeface="Webdings" panose="05030102010509060703" pitchFamily="18" charset="2"/>
              <a:buChar char="4"/>
            </a:pPr>
            <a:r>
              <a:rPr lang="en-US" dirty="0" smtClean="0">
                <a:solidFill>
                  <a:srgbClr val="EA7845"/>
                </a:solidFill>
              </a:rPr>
              <a:t>CALIPSO</a:t>
            </a:r>
          </a:p>
          <a:p>
            <a:pPr marL="800100" lvl="1" indent="-342900">
              <a:spcBef>
                <a:spcPts val="200"/>
              </a:spcBef>
              <a:buClr>
                <a:srgbClr val="EA7845"/>
              </a:buClr>
              <a:buFont typeface="Webdings" panose="05030102010509060703" pitchFamily="18" charset="2"/>
              <a:buChar char="4"/>
            </a:pPr>
            <a:r>
              <a:rPr lang="en-US" sz="2800" dirty="0" smtClean="0">
                <a:solidFill>
                  <a:schemeClr val="bg2">
                    <a:lumMod val="50000"/>
                  </a:schemeClr>
                </a:solidFill>
              </a:rPr>
              <a:t>Cloud-Aerosol LiDAR and Infrared Pathfinder Satellite Observation</a:t>
            </a:r>
            <a:br>
              <a:rPr lang="en-US" sz="2800" dirty="0" smtClean="0">
                <a:solidFill>
                  <a:schemeClr val="bg2">
                    <a:lumMod val="50000"/>
                  </a:schemeClr>
                </a:solidFill>
              </a:rPr>
            </a:br>
            <a:endParaRPr lang="en-US" sz="2800" dirty="0" smtClean="0">
              <a:solidFill>
                <a:schemeClr val="bg2">
                  <a:lumMod val="50000"/>
                </a:schemeClr>
              </a:solidFill>
            </a:endParaRPr>
          </a:p>
          <a:p>
            <a:pPr marL="342900" indent="-342900">
              <a:spcBef>
                <a:spcPts val="200"/>
              </a:spcBef>
              <a:buClr>
                <a:srgbClr val="EA7845"/>
              </a:buClr>
              <a:buFont typeface="Webdings" panose="05030102010509060703" pitchFamily="18" charset="2"/>
              <a:buChar char="4"/>
            </a:pPr>
            <a:r>
              <a:rPr lang="en-US" dirty="0" smtClean="0">
                <a:solidFill>
                  <a:srgbClr val="EA7845"/>
                </a:solidFill>
              </a:rPr>
              <a:t>LiDAR sensor</a:t>
            </a:r>
          </a:p>
          <a:p>
            <a:pPr marL="800100" lvl="1" indent="-342900">
              <a:spcBef>
                <a:spcPts val="200"/>
              </a:spcBef>
              <a:buClr>
                <a:srgbClr val="EA7845"/>
              </a:buClr>
              <a:buFont typeface="Webdings" panose="05030102010509060703" pitchFamily="18" charset="2"/>
              <a:buChar char="4"/>
            </a:pPr>
            <a:r>
              <a:rPr lang="en-US" sz="2800" dirty="0" smtClean="0">
                <a:solidFill>
                  <a:schemeClr val="bg2">
                    <a:lumMod val="50000"/>
                  </a:schemeClr>
                </a:solidFill>
              </a:rPr>
              <a:t>CALIOP (Cloud-Aerosols LiDAR with Orthogonal Polarization)</a:t>
            </a:r>
            <a:r>
              <a:rPr lang="en-US" sz="2800" dirty="0">
                <a:solidFill>
                  <a:schemeClr val="bg2">
                    <a:lumMod val="50000"/>
                  </a:schemeClr>
                </a:solidFill>
              </a:rPr>
              <a:t/>
            </a:r>
            <a:br>
              <a:rPr lang="en-US" sz="2800" dirty="0">
                <a:solidFill>
                  <a:schemeClr val="bg2">
                    <a:lumMod val="50000"/>
                  </a:schemeClr>
                </a:solidFill>
              </a:rPr>
            </a:br>
            <a:endParaRPr lang="en-US" sz="2800" dirty="0" smtClean="0">
              <a:solidFill>
                <a:schemeClr val="bg2">
                  <a:lumMod val="50000"/>
                </a:schemeClr>
              </a:solidFill>
            </a:endParaRPr>
          </a:p>
          <a:p>
            <a:pPr marL="342900" indent="-342900">
              <a:spcBef>
                <a:spcPts val="200"/>
              </a:spcBef>
              <a:buClr>
                <a:srgbClr val="EA7845"/>
              </a:buClr>
              <a:buFont typeface="Webdings" panose="05030102010509060703" pitchFamily="18" charset="2"/>
              <a:buChar char="4"/>
            </a:pPr>
            <a:r>
              <a:rPr lang="en-US" dirty="0" smtClean="0">
                <a:solidFill>
                  <a:srgbClr val="EA7845"/>
                </a:solidFill>
              </a:rPr>
              <a:t>Measurements</a:t>
            </a:r>
          </a:p>
          <a:p>
            <a:pPr marL="800100" lvl="1" indent="-342900">
              <a:spcBef>
                <a:spcPts val="200"/>
              </a:spcBef>
              <a:buClr>
                <a:srgbClr val="EA7845"/>
              </a:buClr>
              <a:buFont typeface="Webdings" panose="05030102010509060703" pitchFamily="18" charset="2"/>
              <a:buChar char="4"/>
            </a:pPr>
            <a:r>
              <a:rPr lang="en-US" sz="2800" dirty="0" smtClean="0">
                <a:solidFill>
                  <a:schemeClr val="bg2">
                    <a:lumMod val="50000"/>
                  </a:schemeClr>
                </a:solidFill>
              </a:rPr>
              <a:t>Backscattering</a:t>
            </a:r>
          </a:p>
          <a:p>
            <a:pPr marL="800100" lvl="1" indent="-342900">
              <a:spcBef>
                <a:spcPts val="200"/>
              </a:spcBef>
              <a:buClr>
                <a:srgbClr val="EA7845"/>
              </a:buClr>
              <a:buFont typeface="Webdings" panose="05030102010509060703" pitchFamily="18" charset="2"/>
              <a:buChar char="4"/>
            </a:pPr>
            <a:r>
              <a:rPr lang="en-US" sz="2800" dirty="0" smtClean="0">
                <a:solidFill>
                  <a:schemeClr val="bg2">
                    <a:lumMod val="50000"/>
                  </a:schemeClr>
                </a:solidFill>
              </a:rPr>
              <a:t>Depolarization</a:t>
            </a:r>
          </a:p>
        </p:txBody>
      </p:sp>
    </p:spTree>
    <p:extLst>
      <p:ext uri="{BB962C8B-B14F-4D97-AF65-F5344CB8AC3E}">
        <p14:creationId xmlns:p14="http://schemas.microsoft.com/office/powerpoint/2010/main" val="25393354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768096" y="271780"/>
            <a:ext cx="4352544" cy="704088"/>
          </a:xfrm>
        </p:spPr>
        <p:txBody>
          <a:bodyPr/>
          <a:lstStyle/>
          <a:p>
            <a:r>
              <a:rPr lang="en-US" b="0" dirty="0" smtClean="0"/>
              <a:t>Pre-term VOCAL</a:t>
            </a:r>
            <a:endParaRPr lang="en-US" b="0" dirty="0"/>
          </a:p>
        </p:txBody>
      </p:sp>
      <p:sp>
        <p:nvSpPr>
          <p:cNvPr id="7" name="Rectangle 6"/>
          <p:cNvSpPr/>
          <p:nvPr/>
        </p:nvSpPr>
        <p:spPr>
          <a:xfrm>
            <a:off x="768096" y="984330"/>
            <a:ext cx="11117961" cy="1620957"/>
          </a:xfrm>
          <a:prstGeom prst="rect">
            <a:avLst/>
          </a:prstGeom>
        </p:spPr>
        <p:txBody>
          <a:bodyPr wrap="square">
            <a:spAutoFit/>
          </a:bodyPr>
          <a:lstStyle/>
          <a:p>
            <a:pPr marL="342900" indent="-342900">
              <a:spcBef>
                <a:spcPts val="200"/>
              </a:spcBef>
              <a:buClr>
                <a:srgbClr val="EA7845"/>
              </a:buClr>
              <a:buFont typeface="Webdings" panose="05030102010509060703" pitchFamily="18" charset="2"/>
              <a:buChar char="4"/>
            </a:pPr>
            <a:r>
              <a:rPr lang="en-US" sz="3200" dirty="0" smtClean="0">
                <a:solidFill>
                  <a:schemeClr val="bg2">
                    <a:lumMod val="50000"/>
                  </a:schemeClr>
                </a:solidFill>
              </a:rPr>
              <a:t>Displays HDF</a:t>
            </a:r>
          </a:p>
          <a:p>
            <a:pPr marL="342900" indent="-342900">
              <a:spcBef>
                <a:spcPts val="200"/>
              </a:spcBef>
              <a:buClr>
                <a:srgbClr val="EA7845"/>
              </a:buClr>
              <a:buFont typeface="Webdings" panose="05030102010509060703" pitchFamily="18" charset="2"/>
              <a:buChar char="4"/>
            </a:pPr>
            <a:r>
              <a:rPr lang="en-US" sz="3200" dirty="0" smtClean="0">
                <a:solidFill>
                  <a:schemeClr val="bg2">
                    <a:lumMod val="50000"/>
                  </a:schemeClr>
                </a:solidFill>
              </a:rPr>
              <a:t>Polygon-drawing and attribute annotation</a:t>
            </a:r>
          </a:p>
          <a:p>
            <a:pPr marL="342900" indent="-342900">
              <a:spcBef>
                <a:spcPts val="200"/>
              </a:spcBef>
              <a:buClr>
                <a:srgbClr val="EA7845"/>
              </a:buClr>
              <a:buFont typeface="Webdings" panose="05030102010509060703" pitchFamily="18" charset="2"/>
              <a:buChar char="4"/>
            </a:pPr>
            <a:r>
              <a:rPr lang="en-US" sz="3200" dirty="0" smtClean="0">
                <a:solidFill>
                  <a:schemeClr val="bg2">
                    <a:lumMod val="50000"/>
                  </a:schemeClr>
                </a:solidFill>
              </a:rPr>
              <a:t>JSON and database storage</a:t>
            </a:r>
            <a:endParaRPr lang="en-US" sz="3200" dirty="0">
              <a:solidFill>
                <a:schemeClr val="bg2">
                  <a:lumMod val="50000"/>
                </a:schemeClr>
              </a:solidFill>
            </a:endParaRPr>
          </a:p>
        </p:txBody>
      </p:sp>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40239" t="61851" r="5616" b="7293"/>
          <a:stretch/>
        </p:blipFill>
        <p:spPr>
          <a:xfrm>
            <a:off x="-26784" y="4229398"/>
            <a:ext cx="12258814" cy="3849236"/>
          </a:xfrm>
          <a:prstGeom prst="rect">
            <a:avLst/>
          </a:prstGeom>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9773" t="20204" b="28163"/>
          <a:stretch/>
        </p:blipFill>
        <p:spPr>
          <a:xfrm>
            <a:off x="-15354" y="5029200"/>
            <a:ext cx="12258814" cy="3846267"/>
          </a:xfrm>
          <a:prstGeom prst="rect">
            <a:avLst/>
          </a:prstGeom>
        </p:spPr>
      </p:pic>
      <p:pic>
        <p:nvPicPr>
          <p:cNvPr id="11" name="AA08E2B">
            <a:hlinkClick r:id="" action="ppaction://media"/>
          </p:cNvPr>
          <p:cNvPicPr>
            <a:picLocks noChangeAspect="1"/>
          </p:cNvPicPr>
          <p:nvPr>
            <a:videoFile r:link="rId1"/>
            <p:extLst>
              <p:ext uri="{DAA4B4D4-6D71-4841-9C94-3DE7FCFB9230}">
                <p14:media xmlns:p14="http://schemas.microsoft.com/office/powerpoint/2010/main" r:embed="rId2">
                  <p14:trim st="4807" end="6120"/>
                </p14:media>
              </p:ext>
            </p:extLst>
          </p:nvPr>
        </p:nvPicPr>
        <p:blipFill rotWithShape="1">
          <a:blip r:embed="rId7"/>
          <a:srcRect t="32128" b="-32128"/>
          <a:stretch/>
        </p:blipFill>
        <p:spPr>
          <a:xfrm>
            <a:off x="-25151" y="3075945"/>
            <a:ext cx="12192000" cy="5649913"/>
          </a:xfrm>
          <a:prstGeom prst="rect">
            <a:avLst/>
          </a:prstGeom>
        </p:spPr>
      </p:pic>
    </p:spTree>
    <p:extLst>
      <p:ext uri="{BB962C8B-B14F-4D97-AF65-F5344CB8AC3E}">
        <p14:creationId xmlns:p14="http://schemas.microsoft.com/office/powerpoint/2010/main" val="1433923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afterEffect">
                                  <p:stCondLst>
                                    <p:cond delay="0"/>
                                  </p:stCondLst>
                                  <p:childTnLst>
                                    <p:cmd type="call" cmd="togglePause">
                                      <p:cBhvr>
                                        <p:cTn id="6" dur="1" fill="hold"/>
                                        <p:tgtEl>
                                          <p:spTgt spid="11"/>
                                        </p:tgtEl>
                                      </p:cBhvr>
                                    </p:cmd>
                                  </p:childTnLst>
                                </p:cTn>
                              </p:par>
                            </p:childTnLst>
                          </p:cTn>
                        </p:par>
                        <p:par>
                          <p:cTn id="7" fill="hold">
                            <p:stCondLst>
                              <p:cond delay="0"/>
                            </p:stCondLst>
                            <p:childTnLst>
                              <p:par>
                                <p:cTn id="8" presetID="10" presetClass="entr" presetSubtype="0" fill="hold" nodeType="afterEffect">
                                  <p:stCondLst>
                                    <p:cond delay="50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par>
                          <p:cTn id="11" fill="hold">
                            <p:stCondLst>
                              <p:cond delay="5500"/>
                            </p:stCondLst>
                            <p:childTnLst>
                              <p:par>
                                <p:cTn id="12" presetID="10" presetClass="entr" presetSubtype="0" fill="hold" nodeType="afterEffect">
                                  <p:stCondLst>
                                    <p:cond delay="400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11"/>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768096" y="271780"/>
            <a:ext cx="4352544" cy="704088"/>
          </a:xfrm>
        </p:spPr>
        <p:txBody>
          <a:bodyPr/>
          <a:lstStyle/>
          <a:p>
            <a:r>
              <a:rPr lang="en-US" b="0" dirty="0" smtClean="0"/>
              <a:t>Pre-term VOCAL</a:t>
            </a:r>
            <a:endParaRPr lang="en-US" b="0" dirty="0"/>
          </a:p>
        </p:txBody>
      </p:sp>
      <p:sp>
        <p:nvSpPr>
          <p:cNvPr id="7" name="Rectangle 6"/>
          <p:cNvSpPr/>
          <p:nvPr/>
        </p:nvSpPr>
        <p:spPr>
          <a:xfrm>
            <a:off x="768096" y="984330"/>
            <a:ext cx="11117961" cy="1620957"/>
          </a:xfrm>
          <a:prstGeom prst="rect">
            <a:avLst/>
          </a:prstGeom>
        </p:spPr>
        <p:txBody>
          <a:bodyPr wrap="square">
            <a:spAutoFit/>
          </a:bodyPr>
          <a:lstStyle/>
          <a:p>
            <a:pPr marL="342900" indent="-342900">
              <a:spcBef>
                <a:spcPts val="200"/>
              </a:spcBef>
              <a:buClr>
                <a:srgbClr val="EA7845"/>
              </a:buClr>
              <a:buFont typeface="Webdings" panose="05030102010509060703" pitchFamily="18" charset="2"/>
              <a:buChar char="4"/>
            </a:pPr>
            <a:r>
              <a:rPr lang="en-US" sz="3200" dirty="0" smtClean="0">
                <a:solidFill>
                  <a:schemeClr val="bg2">
                    <a:lumMod val="50000"/>
                  </a:schemeClr>
                </a:solidFill>
              </a:rPr>
              <a:t>Displays HDF</a:t>
            </a:r>
          </a:p>
          <a:p>
            <a:pPr marL="342900" indent="-342900">
              <a:spcBef>
                <a:spcPts val="200"/>
              </a:spcBef>
              <a:buClr>
                <a:srgbClr val="EA7845"/>
              </a:buClr>
              <a:buFont typeface="Webdings" panose="05030102010509060703" pitchFamily="18" charset="2"/>
              <a:buChar char="4"/>
            </a:pPr>
            <a:r>
              <a:rPr lang="en-US" sz="3200" dirty="0" smtClean="0">
                <a:solidFill>
                  <a:schemeClr val="bg2">
                    <a:lumMod val="50000"/>
                  </a:schemeClr>
                </a:solidFill>
              </a:rPr>
              <a:t>Polygon-drawing and attribute annotation</a:t>
            </a:r>
          </a:p>
          <a:p>
            <a:pPr marL="342900" indent="-342900">
              <a:spcBef>
                <a:spcPts val="200"/>
              </a:spcBef>
              <a:buClr>
                <a:srgbClr val="EA7845"/>
              </a:buClr>
              <a:buFont typeface="Webdings" panose="05030102010509060703" pitchFamily="18" charset="2"/>
              <a:buChar char="4"/>
            </a:pPr>
            <a:r>
              <a:rPr lang="en-US" sz="3200" dirty="0" smtClean="0">
                <a:solidFill>
                  <a:schemeClr val="bg2">
                    <a:lumMod val="50000"/>
                  </a:schemeClr>
                </a:solidFill>
              </a:rPr>
              <a:t>JSON and database storage</a:t>
            </a:r>
            <a:endParaRPr lang="en-US" sz="3200" dirty="0">
              <a:solidFill>
                <a:schemeClr val="bg2">
                  <a:lumMod val="50000"/>
                </a:schemeClr>
              </a:solidFill>
            </a:endParaRPr>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40239" t="61851" r="5616" b="7293"/>
          <a:stretch/>
        </p:blipFill>
        <p:spPr>
          <a:xfrm>
            <a:off x="-26784" y="3005721"/>
            <a:ext cx="12258814" cy="3849236"/>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9773" t="20204" b="28163"/>
          <a:stretch/>
        </p:blipFill>
        <p:spPr>
          <a:xfrm>
            <a:off x="-26784" y="3005721"/>
            <a:ext cx="12258814" cy="3846267"/>
          </a:xfrm>
          <a:prstGeom prst="rect">
            <a:avLst/>
          </a:prstGeom>
        </p:spPr>
      </p:pic>
    </p:spTree>
    <p:extLst>
      <p:ext uri="{BB962C8B-B14F-4D97-AF65-F5344CB8AC3E}">
        <p14:creationId xmlns:p14="http://schemas.microsoft.com/office/powerpoint/2010/main" val="4194785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40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768096" y="4700013"/>
            <a:ext cx="10643616" cy="1749770"/>
          </a:xfrm>
        </p:spPr>
        <p:txBody>
          <a:bodyPr>
            <a:noAutofit/>
          </a:bodyPr>
          <a:lstStyle/>
          <a:p>
            <a:pPr marL="342900" indent="-342900">
              <a:spcBef>
                <a:spcPts val="200"/>
              </a:spcBef>
              <a:buClr>
                <a:srgbClr val="EA7845"/>
              </a:buClr>
              <a:buFont typeface="Webdings" panose="05030102010509060703" pitchFamily="18" charset="2"/>
              <a:buChar char="4"/>
            </a:pPr>
            <a:r>
              <a:rPr lang="en-US" sz="2800" dirty="0" smtClean="0">
                <a:solidFill>
                  <a:schemeClr val="bg2">
                    <a:lumMod val="50000"/>
                  </a:schemeClr>
                </a:solidFill>
              </a:rPr>
              <a:t>Develop use-case scenarios</a:t>
            </a:r>
          </a:p>
          <a:p>
            <a:pPr marL="342900" indent="-342900">
              <a:spcBef>
                <a:spcPts val="200"/>
              </a:spcBef>
              <a:buClr>
                <a:srgbClr val="EA7845"/>
              </a:buClr>
              <a:buFont typeface="Webdings" panose="05030102010509060703" pitchFamily="18" charset="2"/>
              <a:buChar char="4"/>
            </a:pPr>
            <a:r>
              <a:rPr lang="en-US" sz="2800" dirty="0" smtClean="0">
                <a:solidFill>
                  <a:schemeClr val="bg2">
                    <a:lumMod val="50000"/>
                  </a:schemeClr>
                </a:solidFill>
              </a:rPr>
              <a:t>Enhance data visualization</a:t>
            </a:r>
          </a:p>
          <a:p>
            <a:pPr marL="342900" indent="-342900">
              <a:spcBef>
                <a:spcPts val="200"/>
              </a:spcBef>
              <a:buClr>
                <a:srgbClr val="EA7845"/>
              </a:buClr>
              <a:buFont typeface="Webdings" panose="05030102010509060703" pitchFamily="18" charset="2"/>
              <a:buChar char="4"/>
            </a:pPr>
            <a:r>
              <a:rPr lang="en-US" sz="2800" dirty="0" smtClean="0">
                <a:solidFill>
                  <a:schemeClr val="bg2">
                    <a:lumMod val="50000"/>
                  </a:schemeClr>
                </a:solidFill>
              </a:rPr>
              <a:t>Improve annotation flexibility</a:t>
            </a:r>
          </a:p>
          <a:p>
            <a:pPr marL="342900" indent="-342900">
              <a:spcBef>
                <a:spcPts val="200"/>
              </a:spcBef>
              <a:buClr>
                <a:srgbClr val="EA7845"/>
              </a:buClr>
              <a:buFont typeface="Webdings" panose="05030102010509060703" pitchFamily="18" charset="2"/>
              <a:buChar char="4"/>
            </a:pPr>
            <a:r>
              <a:rPr lang="en-US" sz="2800" dirty="0" smtClean="0">
                <a:solidFill>
                  <a:schemeClr val="bg2">
                    <a:lumMod val="50000"/>
                  </a:schemeClr>
                </a:solidFill>
              </a:rPr>
              <a:t>Ensure compatibility with multiple CALIPSO data products</a:t>
            </a:r>
          </a:p>
        </p:txBody>
      </p:sp>
      <p:sp>
        <p:nvSpPr>
          <p:cNvPr id="3" name="Text Placeholder 2"/>
          <p:cNvSpPr>
            <a:spLocks noGrp="1"/>
          </p:cNvSpPr>
          <p:nvPr>
            <p:ph type="body" sz="quarter" idx="14"/>
          </p:nvPr>
        </p:nvSpPr>
        <p:spPr/>
        <p:txBody>
          <a:bodyPr/>
          <a:lstStyle/>
          <a:p>
            <a:r>
              <a:rPr lang="en-US" b="0" dirty="0" smtClean="0"/>
              <a:t>Objectives</a:t>
            </a:r>
            <a:endParaRPr lang="en-US" b="0" dirty="0"/>
          </a:p>
        </p:txBody>
      </p:sp>
      <p:sp>
        <p:nvSpPr>
          <p:cNvPr id="4" name="Picture Placeholder 3"/>
          <p:cNvSpPr>
            <a:spLocks noGrp="1"/>
          </p:cNvSpPr>
          <p:nvPr>
            <p:ph type="pic" sz="quarter" idx="12"/>
          </p:nvPr>
        </p:nvSpPr>
        <p:spPr>
          <a:xfrm>
            <a:off x="0" y="117987"/>
            <a:ext cx="12192000" cy="3539613"/>
          </a:xfrm>
        </p:spPr>
      </p:sp>
      <p:pic>
        <p:nvPicPr>
          <p:cNvPr id="7" name="Shape 129"/>
          <p:cNvPicPr preferRelativeResize="0"/>
          <p:nvPr/>
        </p:nvPicPr>
        <p:blipFill>
          <a:blip r:embed="rId3">
            <a:alphaModFix/>
          </a:blip>
          <a:stretch>
            <a:fillRect/>
          </a:stretch>
        </p:blipFill>
        <p:spPr>
          <a:xfrm>
            <a:off x="0" y="119270"/>
            <a:ext cx="12192000" cy="3538330"/>
          </a:xfrm>
          <a:prstGeom prst="rect">
            <a:avLst/>
          </a:prstGeom>
          <a:noFill/>
          <a:ln>
            <a:noFill/>
          </a:ln>
        </p:spPr>
      </p:pic>
      <p:sp>
        <p:nvSpPr>
          <p:cNvPr id="9" name="Shape 130"/>
          <p:cNvSpPr txBox="1">
            <a:spLocks noGrp="1"/>
          </p:cNvSpPr>
          <p:nvPr>
            <p:ph type="body" idx="4294967295"/>
          </p:nvPr>
        </p:nvSpPr>
        <p:spPr>
          <a:xfrm>
            <a:off x="0" y="3335533"/>
            <a:ext cx="2873829" cy="334711"/>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dk1"/>
              </a:buClr>
              <a:buSzPct val="25000"/>
              <a:buFont typeface="Arial"/>
              <a:buNone/>
            </a:pPr>
            <a:r>
              <a:rPr lang="en-US" sz="1200" b="1" dirty="0" smtClean="0">
                <a:solidFill>
                  <a:schemeClr val="bg1"/>
                </a:solidFill>
                <a:effectLst>
                  <a:outerShdw blurRad="38100" dist="38100" dir="2700000" algn="tl">
                    <a:srgbClr val="000000">
                      <a:alpha val="43137"/>
                    </a:srgbClr>
                  </a:outerShdw>
                </a:effectLst>
                <a:sym typeface="Questrial"/>
              </a:rPr>
              <a:t>Im</a:t>
            </a:r>
            <a:r>
              <a:rPr lang="en-US" sz="1200" b="1" i="0" u="none" strike="noStrike" cap="none" dirty="0" smtClean="0">
                <a:solidFill>
                  <a:schemeClr val="bg1"/>
                </a:solidFill>
                <a:effectLst>
                  <a:outerShdw blurRad="38100" dist="38100" dir="2700000" algn="tl">
                    <a:srgbClr val="000000">
                      <a:alpha val="43137"/>
                    </a:srgbClr>
                  </a:outerShdw>
                </a:effectLst>
                <a:sym typeface="Questrial"/>
              </a:rPr>
              <a:t>age </a:t>
            </a:r>
            <a:r>
              <a:rPr lang="en-US" sz="1200" b="1" i="0" u="none" strike="noStrike" cap="none" dirty="0">
                <a:solidFill>
                  <a:schemeClr val="bg1"/>
                </a:solidFill>
                <a:effectLst>
                  <a:outerShdw blurRad="38100" dist="38100" dir="2700000" algn="tl">
                    <a:srgbClr val="000000">
                      <a:alpha val="43137"/>
                    </a:srgbClr>
                  </a:outerShdw>
                </a:effectLst>
                <a:sym typeface="Questrial"/>
              </a:rPr>
              <a:t>Credit: </a:t>
            </a:r>
            <a:r>
              <a:rPr lang="en-US" sz="1200" b="1" dirty="0">
                <a:solidFill>
                  <a:schemeClr val="bg1"/>
                </a:solidFill>
                <a:effectLst>
                  <a:outerShdw blurRad="38100" dist="38100" dir="2700000" algn="tl">
                    <a:srgbClr val="000000">
                      <a:alpha val="43137"/>
                    </a:srgbClr>
                  </a:outerShdw>
                </a:effectLst>
              </a:rPr>
              <a:t>Nature, Bjorn Stevens</a:t>
            </a:r>
          </a:p>
        </p:txBody>
      </p:sp>
    </p:spTree>
    <p:extLst>
      <p:ext uri="{BB962C8B-B14F-4D97-AF65-F5344CB8AC3E}">
        <p14:creationId xmlns:p14="http://schemas.microsoft.com/office/powerpoint/2010/main" val="7245717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txBox="1">
            <a:spLocks/>
          </p:cNvSpPr>
          <p:nvPr/>
        </p:nvSpPr>
        <p:spPr>
          <a:xfrm>
            <a:off x="609600" y="504825"/>
            <a:ext cx="9591674"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dirty="0" smtClean="0">
                <a:solidFill>
                  <a:schemeClr val="bg1"/>
                </a:solidFill>
                <a:latin typeface="Century Gothic" panose="020B0502020202020204" pitchFamily="34" charset="0"/>
              </a:rPr>
              <a:t>Use-Case: </a:t>
            </a:r>
            <a:r>
              <a:rPr lang="en-US" sz="3200" dirty="0" err="1" smtClean="0">
                <a:solidFill>
                  <a:schemeClr val="bg1"/>
                </a:solidFill>
                <a:latin typeface="Century Gothic" panose="020B0502020202020204" pitchFamily="34" charset="0"/>
              </a:rPr>
              <a:t>Zaca</a:t>
            </a:r>
            <a:r>
              <a:rPr lang="en-US" sz="3200" dirty="0" smtClean="0">
                <a:solidFill>
                  <a:schemeClr val="bg1"/>
                </a:solidFill>
                <a:latin typeface="Century Gothic" panose="020B0502020202020204" pitchFamily="34" charset="0"/>
              </a:rPr>
              <a:t> Fire, Santa Barbara, CA - 2007</a:t>
            </a:r>
            <a:endParaRPr lang="en-US" sz="3200" dirty="0">
              <a:solidFill>
                <a:schemeClr val="bg1"/>
              </a:solidFill>
              <a:latin typeface="Century Gothic" panose="020B0502020202020204" pitchFamily="34" charset="0"/>
            </a:endParaRPr>
          </a:p>
        </p:txBody>
      </p:sp>
      <p:sp>
        <p:nvSpPr>
          <p:cNvPr id="11" name="Text Placeholder 1"/>
          <p:cNvSpPr>
            <a:spLocks noGrp="1"/>
          </p:cNvSpPr>
          <p:nvPr>
            <p:ph type="body" sz="quarter" idx="4294967295"/>
          </p:nvPr>
        </p:nvSpPr>
        <p:spPr>
          <a:xfrm>
            <a:off x="373666" y="5404986"/>
            <a:ext cx="5031771" cy="1182205"/>
          </a:xfrm>
          <a:prstGeom prst="rect">
            <a:avLst/>
          </a:prstGeom>
        </p:spPr>
        <p:txBody>
          <a:bodyPr>
            <a:noAutofit/>
          </a:bodyPr>
          <a:lstStyle/>
          <a:p>
            <a:pPr marL="342900" indent="-342900">
              <a:spcBef>
                <a:spcPts val="200"/>
              </a:spcBef>
              <a:buClr>
                <a:srgbClr val="EA7845"/>
              </a:buClr>
              <a:buFont typeface="Webdings" panose="05030102010509060703" pitchFamily="18" charset="2"/>
              <a:buChar char="4"/>
            </a:pPr>
            <a:r>
              <a:rPr lang="en-US" dirty="0" smtClean="0">
                <a:solidFill>
                  <a:schemeClr val="bg2">
                    <a:lumMod val="50000"/>
                  </a:schemeClr>
                </a:solidFill>
              </a:rPr>
              <a:t>204,207 acres burnt</a:t>
            </a:r>
          </a:p>
          <a:p>
            <a:pPr marL="342900" indent="-342900">
              <a:spcBef>
                <a:spcPts val="200"/>
              </a:spcBef>
              <a:buClr>
                <a:srgbClr val="EA7845"/>
              </a:buClr>
              <a:buFont typeface="Webdings" panose="05030102010509060703" pitchFamily="18" charset="2"/>
              <a:buChar char="4"/>
            </a:pPr>
            <a:r>
              <a:rPr lang="en-US" dirty="0" smtClean="0">
                <a:solidFill>
                  <a:schemeClr val="bg2">
                    <a:lumMod val="50000"/>
                  </a:schemeClr>
                </a:solidFill>
              </a:rPr>
              <a:t>$118.3 million in loss</a:t>
            </a:r>
          </a:p>
          <a:p>
            <a:pPr marL="342900" indent="-342900">
              <a:spcBef>
                <a:spcPts val="200"/>
              </a:spcBef>
              <a:buClr>
                <a:srgbClr val="EA7845"/>
              </a:buClr>
              <a:buFont typeface="Webdings" panose="05030102010509060703" pitchFamily="18" charset="2"/>
              <a:buChar char="4"/>
            </a:pPr>
            <a:r>
              <a:rPr lang="en-US" dirty="0" smtClean="0">
                <a:solidFill>
                  <a:schemeClr val="bg2">
                    <a:lumMod val="50000"/>
                  </a:schemeClr>
                </a:solidFill>
              </a:rPr>
              <a:t>43 injuries</a:t>
            </a:r>
          </a:p>
        </p:txBody>
      </p:sp>
      <p:pic>
        <p:nvPicPr>
          <p:cNvPr id="12" name="Shape 160" descr="aug8_print048_t479.jpg"/>
          <p:cNvPicPr preferRelativeResize="0"/>
          <p:nvPr/>
        </p:nvPicPr>
        <p:blipFill>
          <a:blip r:embed="rId3">
            <a:alphaModFix/>
          </a:blip>
          <a:stretch>
            <a:fillRect/>
          </a:stretch>
        </p:blipFill>
        <p:spPr>
          <a:xfrm>
            <a:off x="-1" y="1420586"/>
            <a:ext cx="6074229" cy="3895980"/>
          </a:xfrm>
          <a:prstGeom prst="rect">
            <a:avLst/>
          </a:prstGeom>
          <a:noFill/>
          <a:ln>
            <a:noFill/>
          </a:ln>
        </p:spPr>
      </p:pic>
      <p:sp>
        <p:nvSpPr>
          <p:cNvPr id="13" name="Shape 163"/>
          <p:cNvSpPr txBox="1"/>
          <p:nvPr/>
        </p:nvSpPr>
        <p:spPr>
          <a:xfrm>
            <a:off x="0" y="4970998"/>
            <a:ext cx="2310492" cy="270475"/>
          </a:xfrm>
          <a:prstGeom prst="rect">
            <a:avLst/>
          </a:prstGeom>
          <a:noFill/>
          <a:ln>
            <a:noFill/>
          </a:ln>
        </p:spPr>
        <p:txBody>
          <a:bodyPr lIns="91425" tIns="91425" rIns="91425" bIns="91425" anchor="ctr" anchorCtr="0">
            <a:noAutofit/>
          </a:bodyPr>
          <a:lstStyle/>
          <a:p>
            <a:pPr lvl="0" algn="ctr" rtl="0">
              <a:lnSpc>
                <a:spcPct val="90000"/>
              </a:lnSpc>
              <a:spcBef>
                <a:spcPts val="0"/>
              </a:spcBef>
              <a:buNone/>
            </a:pPr>
            <a:r>
              <a:rPr lang="en-US" sz="1200" b="1" dirty="0" smtClean="0">
                <a:solidFill>
                  <a:schemeClr val="bg1"/>
                </a:solidFill>
                <a:effectLst>
                  <a:outerShdw blurRad="38100" dist="38100" dir="2700000" algn="tl">
                    <a:srgbClr val="000000">
                      <a:alpha val="43137"/>
                    </a:srgbClr>
                  </a:outerShdw>
                </a:effectLst>
                <a:ea typeface="Questrial"/>
                <a:cs typeface="Questrial"/>
                <a:sym typeface="Questrial"/>
              </a:rPr>
              <a:t>Image Credit</a:t>
            </a:r>
            <a:r>
              <a:rPr lang="en-US" sz="1200" b="1" dirty="0">
                <a:solidFill>
                  <a:schemeClr val="bg1"/>
                </a:solidFill>
                <a:effectLst>
                  <a:outerShdw blurRad="38100" dist="38100" dir="2700000" algn="tl">
                    <a:srgbClr val="000000">
                      <a:alpha val="43137"/>
                    </a:srgbClr>
                  </a:outerShdw>
                </a:effectLst>
                <a:ea typeface="Questrial"/>
                <a:cs typeface="Questrial"/>
                <a:sym typeface="Questrial"/>
              </a:rPr>
              <a:t>: Forest Service</a:t>
            </a:r>
          </a:p>
        </p:txBody>
      </p:sp>
      <p:pic>
        <p:nvPicPr>
          <p:cNvPr id="14" name="Shape 161" descr="zaca_AMO_2007233_nc_lrg.jpg"/>
          <p:cNvPicPr preferRelativeResize="0"/>
          <p:nvPr/>
        </p:nvPicPr>
        <p:blipFill>
          <a:blip r:embed="rId4">
            <a:alphaModFix/>
          </a:blip>
          <a:stretch>
            <a:fillRect/>
          </a:stretch>
        </p:blipFill>
        <p:spPr>
          <a:xfrm>
            <a:off x="6079315" y="1420586"/>
            <a:ext cx="6117772" cy="3895980"/>
          </a:xfrm>
          <a:prstGeom prst="rect">
            <a:avLst/>
          </a:prstGeom>
          <a:noFill/>
          <a:ln>
            <a:noFill/>
          </a:ln>
        </p:spPr>
      </p:pic>
      <p:cxnSp>
        <p:nvCxnSpPr>
          <p:cNvPr id="15" name="Shape 165"/>
          <p:cNvCxnSpPr/>
          <p:nvPr/>
        </p:nvCxnSpPr>
        <p:spPr>
          <a:xfrm flipH="1">
            <a:off x="9032769" y="3456340"/>
            <a:ext cx="435000" cy="89400"/>
          </a:xfrm>
          <a:prstGeom prst="straightConnector1">
            <a:avLst/>
          </a:prstGeom>
          <a:noFill/>
          <a:ln w="9525" cap="flat" cmpd="sng">
            <a:solidFill>
              <a:schemeClr val="lt1"/>
            </a:solidFill>
            <a:prstDash val="solid"/>
            <a:round/>
            <a:headEnd type="none" w="lg" len="lg"/>
            <a:tailEnd type="triangle" w="lg" len="lg"/>
          </a:ln>
        </p:spPr>
      </p:cxnSp>
      <p:sp>
        <p:nvSpPr>
          <p:cNvPr id="16" name="Shape 166"/>
          <p:cNvSpPr txBox="1"/>
          <p:nvPr/>
        </p:nvSpPr>
        <p:spPr>
          <a:xfrm>
            <a:off x="9378561" y="3205465"/>
            <a:ext cx="2067768" cy="501124"/>
          </a:xfrm>
          <a:prstGeom prst="rect">
            <a:avLst/>
          </a:prstGeom>
          <a:noFill/>
          <a:ln>
            <a:noFill/>
          </a:ln>
        </p:spPr>
        <p:txBody>
          <a:bodyPr lIns="91425" tIns="91425" rIns="91425" bIns="91425" anchor="ctr" anchorCtr="0">
            <a:noAutofit/>
          </a:bodyPr>
          <a:lstStyle/>
          <a:p>
            <a:pPr lvl="0" algn="ctr" rtl="0">
              <a:spcBef>
                <a:spcPts val="0"/>
              </a:spcBef>
              <a:buNone/>
            </a:pPr>
            <a:r>
              <a:rPr lang="en-US" b="1" dirty="0" err="1">
                <a:solidFill>
                  <a:schemeClr val="lt1"/>
                </a:solidFill>
                <a:effectLst>
                  <a:outerShdw blurRad="38100" dist="38100" dir="2700000" algn="tl">
                    <a:srgbClr val="000000">
                      <a:alpha val="43137"/>
                    </a:srgbClr>
                  </a:outerShdw>
                </a:effectLst>
              </a:rPr>
              <a:t>Cuyama</a:t>
            </a:r>
            <a:r>
              <a:rPr lang="en-US" b="1" dirty="0">
                <a:solidFill>
                  <a:schemeClr val="lt1"/>
                </a:solidFill>
                <a:effectLst>
                  <a:outerShdw blurRad="38100" dist="38100" dir="2700000" algn="tl">
                    <a:srgbClr val="000000">
                      <a:alpha val="43137"/>
                    </a:srgbClr>
                  </a:outerShdw>
                </a:effectLst>
              </a:rPr>
              <a:t> River</a:t>
            </a:r>
          </a:p>
        </p:txBody>
      </p:sp>
      <p:sp>
        <p:nvSpPr>
          <p:cNvPr id="17" name="Shape 162"/>
          <p:cNvSpPr txBox="1"/>
          <p:nvPr/>
        </p:nvSpPr>
        <p:spPr>
          <a:xfrm>
            <a:off x="7799564" y="4452770"/>
            <a:ext cx="1994071" cy="409318"/>
          </a:xfrm>
          <a:prstGeom prst="rect">
            <a:avLst/>
          </a:prstGeom>
          <a:noFill/>
          <a:ln>
            <a:noFill/>
          </a:ln>
        </p:spPr>
        <p:txBody>
          <a:bodyPr lIns="91425" tIns="91425" rIns="91425" bIns="91425" anchor="ctr" anchorCtr="0">
            <a:noAutofit/>
          </a:bodyPr>
          <a:lstStyle/>
          <a:p>
            <a:pPr lvl="0" algn="ctr" rtl="0">
              <a:spcBef>
                <a:spcPts val="0"/>
              </a:spcBef>
              <a:buNone/>
            </a:pPr>
            <a:r>
              <a:rPr lang="en-US" b="1" dirty="0">
                <a:solidFill>
                  <a:schemeClr val="lt1"/>
                </a:solidFill>
                <a:effectLst>
                  <a:outerShdw blurRad="38100" dist="38100" dir="2700000" algn="tl">
                    <a:srgbClr val="000000">
                      <a:alpha val="43137"/>
                    </a:srgbClr>
                  </a:outerShdw>
                </a:effectLst>
              </a:rPr>
              <a:t>Santa Barbara</a:t>
            </a:r>
          </a:p>
        </p:txBody>
      </p:sp>
      <p:cxnSp>
        <p:nvCxnSpPr>
          <p:cNvPr id="18" name="Shape 164"/>
          <p:cNvCxnSpPr/>
          <p:nvPr/>
        </p:nvCxnSpPr>
        <p:spPr>
          <a:xfrm flipH="1" flipV="1">
            <a:off x="8657375" y="4108447"/>
            <a:ext cx="139225" cy="315493"/>
          </a:xfrm>
          <a:prstGeom prst="straightConnector1">
            <a:avLst/>
          </a:prstGeom>
          <a:noFill/>
          <a:ln w="9525" cap="flat" cmpd="sng">
            <a:solidFill>
              <a:schemeClr val="lt1"/>
            </a:solidFill>
            <a:prstDash val="solid"/>
            <a:round/>
            <a:headEnd type="none" w="lg" len="lg"/>
            <a:tailEnd type="triangle" w="lg" len="lg"/>
          </a:ln>
        </p:spPr>
      </p:cxnSp>
      <p:sp>
        <p:nvSpPr>
          <p:cNvPr id="19" name="Shape 168"/>
          <p:cNvSpPr txBox="1"/>
          <p:nvPr/>
        </p:nvSpPr>
        <p:spPr>
          <a:xfrm>
            <a:off x="6106887" y="4970997"/>
            <a:ext cx="1741713" cy="270476"/>
          </a:xfrm>
          <a:prstGeom prst="rect">
            <a:avLst/>
          </a:prstGeom>
          <a:noFill/>
          <a:ln>
            <a:noFill/>
          </a:ln>
        </p:spPr>
        <p:txBody>
          <a:bodyPr lIns="91425" tIns="91425" rIns="91425" bIns="91425" anchor="ctr" anchorCtr="0">
            <a:noAutofit/>
          </a:bodyPr>
          <a:lstStyle/>
          <a:p>
            <a:pPr lvl="0" algn="ctr" rtl="0">
              <a:lnSpc>
                <a:spcPct val="90000"/>
              </a:lnSpc>
              <a:spcBef>
                <a:spcPts val="0"/>
              </a:spcBef>
              <a:buNone/>
            </a:pPr>
            <a:r>
              <a:rPr lang="en-US" sz="1200" b="1" dirty="0">
                <a:solidFill>
                  <a:schemeClr val="bg1"/>
                </a:solidFill>
                <a:effectLst>
                  <a:outerShdw blurRad="38100" dist="38100" dir="2700000" algn="tl">
                    <a:srgbClr val="000000">
                      <a:alpha val="43137"/>
                    </a:srgbClr>
                  </a:outerShdw>
                </a:effectLst>
                <a:ea typeface="Questrial"/>
                <a:cs typeface="Questrial"/>
                <a:sym typeface="Questrial"/>
              </a:rPr>
              <a:t>Image Credit: NASA</a:t>
            </a:r>
          </a:p>
        </p:txBody>
      </p:sp>
    </p:spTree>
    <p:extLst>
      <p:ext uri="{BB962C8B-B14F-4D97-AF65-F5344CB8AC3E}">
        <p14:creationId xmlns:p14="http://schemas.microsoft.com/office/powerpoint/2010/main" val="38766525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1519376" y="1598276"/>
            <a:ext cx="9144001" cy="4605867"/>
            <a:chOff x="1519376" y="1598276"/>
            <a:chExt cx="9144001" cy="4605867"/>
          </a:xfrm>
        </p:grpSpPr>
        <p:grpSp>
          <p:nvGrpSpPr>
            <p:cNvPr id="111" name="Group 110"/>
            <p:cNvGrpSpPr/>
            <p:nvPr/>
          </p:nvGrpSpPr>
          <p:grpSpPr>
            <a:xfrm>
              <a:off x="1519376" y="1598276"/>
              <a:ext cx="9144001" cy="4605867"/>
              <a:chOff x="1519376" y="1598276"/>
              <a:chExt cx="9144001" cy="4605867"/>
            </a:xfrm>
          </p:grpSpPr>
          <p:pic>
            <p:nvPicPr>
              <p:cNvPr id="74" name="Picture 7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9376" y="1598276"/>
                <a:ext cx="9144001" cy="4605867"/>
              </a:xfrm>
              <a:prstGeom prst="rect">
                <a:avLst/>
              </a:prstGeom>
            </p:spPr>
          </p:pic>
          <p:sp>
            <p:nvSpPr>
              <p:cNvPr id="75" name="Oval 74"/>
              <p:cNvSpPr/>
              <p:nvPr/>
            </p:nvSpPr>
            <p:spPr>
              <a:xfrm>
                <a:off x="4041161" y="4523162"/>
                <a:ext cx="350758" cy="13121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4244440" y="4746242"/>
                <a:ext cx="401706" cy="1626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7598897" y="4815804"/>
                <a:ext cx="207818" cy="19913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a:off x="7865029" y="4778360"/>
                <a:ext cx="259773" cy="27958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Rectangle 34"/>
            <p:cNvSpPr/>
            <p:nvPr/>
          </p:nvSpPr>
          <p:spPr>
            <a:xfrm>
              <a:off x="5550893" y="3556616"/>
              <a:ext cx="1380465" cy="523220"/>
            </a:xfrm>
            <a:prstGeom prst="rect">
              <a:avLst/>
            </a:prstGeom>
          </p:spPr>
          <p:txBody>
            <a:bodyPr wrap="square">
              <a:spAutoFit/>
            </a:bodyPr>
            <a:lstStyle/>
            <a:p>
              <a:r>
                <a:rPr lang="en-US" sz="2800" dirty="0">
                  <a:solidFill>
                    <a:schemeClr val="bg1"/>
                  </a:solidFill>
                </a:rPr>
                <a:t>Smoke</a:t>
              </a:r>
            </a:p>
          </p:txBody>
        </p:sp>
        <p:cxnSp>
          <p:nvCxnSpPr>
            <p:cNvPr id="36" name="Straight Arrow Connector 35"/>
            <p:cNvCxnSpPr/>
            <p:nvPr/>
          </p:nvCxnSpPr>
          <p:spPr>
            <a:xfrm flipH="1">
              <a:off x="4460659" y="3911109"/>
              <a:ext cx="1136010" cy="672730"/>
            </a:xfrm>
            <a:prstGeom prst="straightConnector1">
              <a:avLst/>
            </a:prstGeom>
            <a:ln w="3492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a:off x="4564804" y="4079836"/>
              <a:ext cx="1136008" cy="658851"/>
            </a:xfrm>
            <a:prstGeom prst="straightConnector1">
              <a:avLst/>
            </a:prstGeom>
            <a:ln w="3492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6718267" y="4014014"/>
              <a:ext cx="1182201" cy="790587"/>
            </a:xfrm>
            <a:prstGeom prst="straightConnector1">
              <a:avLst/>
            </a:prstGeom>
            <a:ln w="3492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6324252" y="4025925"/>
              <a:ext cx="1238741" cy="940803"/>
            </a:xfrm>
            <a:prstGeom prst="straightConnector1">
              <a:avLst/>
            </a:prstGeom>
            <a:ln w="34925">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
        <p:nvSpPr>
          <p:cNvPr id="7" name="Text Placeholder 2"/>
          <p:cNvSpPr txBox="1">
            <a:spLocks/>
          </p:cNvSpPr>
          <p:nvPr/>
        </p:nvSpPr>
        <p:spPr>
          <a:xfrm>
            <a:off x="609600" y="504825"/>
            <a:ext cx="9591674"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dirty="0" smtClean="0">
                <a:solidFill>
                  <a:schemeClr val="bg1"/>
                </a:solidFill>
                <a:latin typeface="Century Gothic" panose="020B0502020202020204" pitchFamily="34" charset="0"/>
              </a:rPr>
              <a:t>Use-Case</a:t>
            </a:r>
            <a:r>
              <a:rPr lang="en-US" sz="3200" dirty="0">
                <a:solidFill>
                  <a:schemeClr val="bg1"/>
                </a:solidFill>
                <a:latin typeface="Century Gothic" panose="020B0502020202020204" pitchFamily="34" charset="0"/>
              </a:rPr>
              <a:t>: </a:t>
            </a:r>
            <a:r>
              <a:rPr lang="en-US" sz="3200" dirty="0" err="1">
                <a:solidFill>
                  <a:schemeClr val="bg1"/>
                </a:solidFill>
                <a:latin typeface="Century Gothic" panose="020B0502020202020204" pitchFamily="34" charset="0"/>
              </a:rPr>
              <a:t>Zaca</a:t>
            </a:r>
            <a:r>
              <a:rPr lang="en-US" sz="3200" dirty="0">
                <a:solidFill>
                  <a:schemeClr val="bg1"/>
                </a:solidFill>
                <a:latin typeface="Century Gothic" panose="020B0502020202020204" pitchFamily="34" charset="0"/>
              </a:rPr>
              <a:t> Fire, Santa </a:t>
            </a:r>
            <a:r>
              <a:rPr lang="en-US" sz="3200" dirty="0" smtClean="0">
                <a:solidFill>
                  <a:schemeClr val="bg1"/>
                </a:solidFill>
                <a:latin typeface="Century Gothic" panose="020B0502020202020204" pitchFamily="34" charset="0"/>
              </a:rPr>
              <a:t>Barbara, CA </a:t>
            </a:r>
            <a:r>
              <a:rPr lang="en-US" sz="3200" dirty="0">
                <a:solidFill>
                  <a:schemeClr val="bg1"/>
                </a:solidFill>
                <a:latin typeface="Century Gothic" panose="020B0502020202020204" pitchFamily="34" charset="0"/>
              </a:rPr>
              <a:t>- 2007</a:t>
            </a:r>
          </a:p>
          <a:p>
            <a:pPr marL="0" indent="0" algn="ctr">
              <a:buFont typeface="Arial" panose="020B0604020202020204" pitchFamily="34" charset="0"/>
              <a:buNone/>
            </a:pPr>
            <a:endParaRPr lang="en-US" sz="3200" dirty="0">
              <a:solidFill>
                <a:schemeClr val="bg1"/>
              </a:solidFill>
              <a:latin typeface="Century Gothic" panose="020B0502020202020204" pitchFamily="34" charset="0"/>
            </a:endParaRPr>
          </a:p>
        </p:txBody>
      </p:sp>
      <p:grpSp>
        <p:nvGrpSpPr>
          <p:cNvPr id="18" name="Group 17"/>
          <p:cNvGrpSpPr/>
          <p:nvPr/>
        </p:nvGrpSpPr>
        <p:grpSpPr>
          <a:xfrm>
            <a:off x="1507546" y="1606742"/>
            <a:ext cx="9160933" cy="4597401"/>
            <a:chOff x="-3776962" y="1606742"/>
            <a:chExt cx="9160933" cy="4597401"/>
          </a:xfrm>
        </p:grpSpPr>
        <p:pic>
          <p:nvPicPr>
            <p:cNvPr id="98" name="Picture 9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6962" y="1606742"/>
              <a:ext cx="9160933" cy="4597401"/>
            </a:xfrm>
            <a:prstGeom prst="rect">
              <a:avLst/>
            </a:prstGeom>
          </p:spPr>
        </p:pic>
        <p:sp>
          <p:nvSpPr>
            <p:cNvPr id="99" name="Rectangle 98"/>
            <p:cNvSpPr/>
            <p:nvPr/>
          </p:nvSpPr>
          <p:spPr>
            <a:xfrm>
              <a:off x="244607" y="3546716"/>
              <a:ext cx="1380465" cy="523220"/>
            </a:xfrm>
            <a:prstGeom prst="rect">
              <a:avLst/>
            </a:prstGeom>
          </p:spPr>
          <p:txBody>
            <a:bodyPr wrap="square">
              <a:spAutoFit/>
            </a:bodyPr>
            <a:lstStyle/>
            <a:p>
              <a:r>
                <a:rPr lang="en-US" sz="2800" dirty="0">
                  <a:solidFill>
                    <a:schemeClr val="bg1"/>
                  </a:solidFill>
                </a:rPr>
                <a:t>Smoke</a:t>
              </a:r>
            </a:p>
          </p:txBody>
        </p:sp>
        <p:cxnSp>
          <p:nvCxnSpPr>
            <p:cNvPr id="100" name="Straight Arrow Connector 99"/>
            <p:cNvCxnSpPr/>
            <p:nvPr/>
          </p:nvCxnSpPr>
          <p:spPr>
            <a:xfrm flipH="1">
              <a:off x="-845627" y="3901209"/>
              <a:ext cx="1136010" cy="672730"/>
            </a:xfrm>
            <a:prstGeom prst="straightConnector1">
              <a:avLst/>
            </a:prstGeom>
            <a:ln w="3492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p:nvPr/>
          </p:nvCxnSpPr>
          <p:spPr>
            <a:xfrm flipH="1">
              <a:off x="-741482" y="4069936"/>
              <a:ext cx="1136008" cy="658851"/>
            </a:xfrm>
            <a:prstGeom prst="straightConnector1">
              <a:avLst/>
            </a:prstGeom>
            <a:ln w="3492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p:nvPr/>
          </p:nvCxnSpPr>
          <p:spPr>
            <a:xfrm>
              <a:off x="1411981" y="4004114"/>
              <a:ext cx="1182201" cy="790587"/>
            </a:xfrm>
            <a:prstGeom prst="straightConnector1">
              <a:avLst/>
            </a:prstGeom>
            <a:ln w="3492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p:nvPr/>
          </p:nvCxnSpPr>
          <p:spPr>
            <a:xfrm>
              <a:off x="1017966" y="4016025"/>
              <a:ext cx="1238741" cy="940803"/>
            </a:xfrm>
            <a:prstGeom prst="straightConnector1">
              <a:avLst/>
            </a:prstGeom>
            <a:ln w="34925">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33916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40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3653</TotalTime>
  <Words>1194</Words>
  <Application>Microsoft Office PowerPoint</Application>
  <PresentationFormat>Custom</PresentationFormat>
  <Paragraphs>163</Paragraphs>
  <Slides>22</Slides>
  <Notes>22</Notes>
  <HiddenSlides>2</HiddenSlides>
  <MMClips>3</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Emma Baghel</cp:lastModifiedBy>
  <cp:revision>208</cp:revision>
  <dcterms:created xsi:type="dcterms:W3CDTF">2015-05-18T13:26:09Z</dcterms:created>
  <dcterms:modified xsi:type="dcterms:W3CDTF">2016-09-06T18:45:10Z</dcterms:modified>
</cp:coreProperties>
</file>