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9" r:id="rId3"/>
    <p:sldId id="271" r:id="rId4"/>
    <p:sldId id="258" r:id="rId5"/>
    <p:sldId id="266" r:id="rId6"/>
    <p:sldId id="276" r:id="rId7"/>
    <p:sldId id="277" r:id="rId8"/>
    <p:sldId id="264" r:id="rId9"/>
    <p:sldId id="265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5" autoAdjust="0"/>
    <p:restoredTop sz="70926" autoAdjust="0"/>
  </p:normalViewPr>
  <p:slideViewPr>
    <p:cSldViewPr snapToGrid="0">
      <p:cViewPr varScale="1">
        <p:scale>
          <a:sx n="69" d="100"/>
          <a:sy n="69" d="100"/>
        </p:scale>
        <p:origin x="6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Causes of Wildfire in the United States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2.5562802614831428E-2"/>
                  <c:y val="-0.34548200224015774"/>
                </c:manualLayout>
              </c:layout>
              <c:tx>
                <c:rich>
                  <a:bodyPr/>
                  <a:lstStyle/>
                  <a:p>
                    <a:fld id="{AC1E32E8-8588-40FA-8E8F-2983A3898251}" type="VALUE">
                      <a:rPr lang="en-US" sz="400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7.8041471749200009E-2"/>
                  <c:y val="0.1339351789765161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4834D53-7135-4381-AF13-8FE6EDCC4DA6}" type="VALUE">
                      <a:rPr lang="en-US" sz="2400"/>
                      <a:pPr>
                        <a:defRPr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891114340434265"/>
                      <c:h val="0.11090839719168082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Human Causes</c:v>
                </c:pt>
                <c:pt idx="1">
                  <c:v>Natural Causes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0.9</c:v>
                </c:pt>
                <c:pt idx="1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85000"/>
        <a:alpha val="5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9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2.9408032099190393E-2"/>
                  <c:y val="2.6325176428558826E-2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rm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9B60E0C-B53A-4CA2-A341-DCD68F5033B2}" type="CATEGORYNAME">
                      <a:rPr lang="en-US">
                        <a:solidFill>
                          <a:srgbClr val="FF0000"/>
                        </a:solidFill>
                      </a:rPr>
                      <a:pPr>
                        <a:defRPr spc="0"/>
                      </a:pPr>
                      <a:t>[CATEGORY NAME]</a:t>
                    </a:fld>
                    <a:r>
                      <a:rPr lang="en-US" baseline="0" dirty="0">
                        <a:solidFill>
                          <a:srgbClr val="FF0000"/>
                        </a:solidFill>
                      </a:rPr>
                      <a:t>
</a:t>
                    </a:r>
                    <a:fld id="{2E57C988-B408-4204-AD8C-8797FB32DD50}" type="PERCENTAGE">
                      <a:rPr lang="en-US" baseline="0">
                        <a:solidFill>
                          <a:srgbClr val="FF0000"/>
                        </a:solidFill>
                      </a:rPr>
                      <a:pPr>
                        <a:defRPr spc="0"/>
                      </a:pPr>
                      <a:t>[PERCENTAGE]</a:t>
                    </a:fld>
                    <a:endParaRPr lang="en-US" baseline="0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3"/>
              <c:layout>
                <c:manualLayout>
                  <c:x val="7.3756223013807546E-3"/>
                  <c:y val="-2.1186524690721461E-2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rm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5025BEF-ADFC-477C-BB76-D5F726554D41}" type="CATEGORYNAME">
                      <a:rPr lang="en-US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pc="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
</a:t>
                    </a:r>
                    <a:fld id="{5E12F8AC-621F-4B2D-B5A4-6FE4582BF1AA}" type="PERCENTAGE">
                      <a:rPr lang="en-US" baseline="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pPr>
                        <a:defRPr spc="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baseline="0" dirty="0">
                      <a:solidFill>
                        <a:schemeClr val="accent4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4.2045682752161424E-2"/>
                  <c:y val="-1.270290494338659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6"/>
              <c:layout>
                <c:manualLayout>
                  <c:x val="-4.5612300453739879E-3"/>
                  <c:y val="-2.2082846557456057E-2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rm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DE1E240-F870-4F37-8147-85EA1C99AC22}" type="CATEGORYNAME">
                      <a:rPr lang="en-US" dirty="0">
                        <a:solidFill>
                          <a:schemeClr val="tx1"/>
                        </a:solidFill>
                      </a:rPr>
                      <a:pPr>
                        <a:defRPr spc="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chemeClr val="tx1"/>
                        </a:solidFill>
                      </a:rPr>
                      <a:t>
</a:t>
                    </a:r>
                    <a:fld id="{BF3DE442-6347-487E-B523-B42A86263E68}" type="PERCENTAGE">
                      <a:rPr lang="en-US" baseline="0" dirty="0">
                        <a:solidFill>
                          <a:schemeClr val="tx1"/>
                        </a:solidFill>
                      </a:rPr>
                      <a:pPr>
                        <a:defRPr spc="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6239740828243951"/>
                      <c:h val="8.1939940166084857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7"/>
              <c:layout>
                <c:manualLayout>
                  <c:x val="-1.0724793136039674E-2"/>
                  <c:y val="7.13197567425932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8"/>
              <c:layout>
                <c:manualLayout>
                  <c:x val="-8.2352175308714026E-2"/>
                  <c:y val="3.75481762981383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9"/>
              <c:layout>
                <c:manualLayout>
                  <c:x val="1.3114723526259925E-2"/>
                  <c:y val="7.8435867746504172E-4"/>
                </c:manualLayout>
              </c:layout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rm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6349EBB-70E8-41E1-B687-123C6A8275BD}" type="CATEGORYNAME">
                      <a:rPr lang="en-US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pPr>
                        <a:defRPr spc="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  <a:fld id="{6893882A-12DB-43F0-8523-86B487EFC93F}" type="PERCENTAGE">
                      <a:rPr lang="en-US" baseline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pPr>
                        <a:defRPr spc="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rm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spPr>
              <a:solidFill>
                <a:prstClr val="white"/>
              </a:solidFill>
              <a:ln>
                <a:solidFill>
                  <a:srgbClr val="5B9BD5"/>
                </a:solidFill>
              </a:ln>
              <a:effectLst/>
            </c:sp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Sheet1!$A$2:$A$12</c:f>
              <c:strCache>
                <c:ptCount val="11"/>
                <c:pt idx="0">
                  <c:v>Arson</c:v>
                </c:pt>
                <c:pt idx="1">
                  <c:v>Campfire</c:v>
                </c:pt>
                <c:pt idx="2">
                  <c:v>Children</c:v>
                </c:pt>
                <c:pt idx="3">
                  <c:v>Debris Burning</c:v>
                </c:pt>
                <c:pt idx="4">
                  <c:v>Equiment Use</c:v>
                </c:pt>
                <c:pt idx="5">
                  <c:v>Fireworks</c:v>
                </c:pt>
                <c:pt idx="6">
                  <c:v>Natural Causes</c:v>
                </c:pt>
                <c:pt idx="7">
                  <c:v>Miscellaneous</c:v>
                </c:pt>
                <c:pt idx="8">
                  <c:v>Powerline</c:v>
                </c:pt>
                <c:pt idx="9">
                  <c:v>Railroad</c:v>
                </c:pt>
                <c:pt idx="10">
                  <c:v>Smoking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0.15</c:v>
                </c:pt>
                <c:pt idx="1">
                  <c:v>0.04</c:v>
                </c:pt>
                <c:pt idx="2">
                  <c:v>0.03</c:v>
                </c:pt>
                <c:pt idx="3">
                  <c:v>0.25</c:v>
                </c:pt>
                <c:pt idx="4">
                  <c:v>0.09</c:v>
                </c:pt>
                <c:pt idx="5">
                  <c:v>0.01</c:v>
                </c:pt>
                <c:pt idx="6">
                  <c:v>0.16</c:v>
                </c:pt>
                <c:pt idx="7">
                  <c:v>0.22</c:v>
                </c:pt>
                <c:pt idx="8">
                  <c:v>0.01</c:v>
                </c:pt>
                <c:pt idx="9">
                  <c:v>0.01</c:v>
                </c:pt>
                <c:pt idx="10">
                  <c:v>0.03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34E2C-7142-451D-BCE5-D3D75ABCCA48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9EC64-6B02-47E6-A966-F828F98D7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46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Credit: Nick Rousseau </a:t>
            </a:r>
          </a:p>
          <a:p>
            <a:r>
              <a:rPr lang="en-US" dirty="0" smtClean="0"/>
              <a:t>Introduction</a:t>
            </a:r>
            <a:r>
              <a:rPr lang="en-US" baseline="0" dirty="0" smtClean="0"/>
              <a:t> to the project and myself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9EC64-6B02-47E6-A966-F828F98D71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3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Largest</a:t>
            </a:r>
            <a:r>
              <a:rPr lang="en-US" baseline="0" dirty="0" smtClean="0"/>
              <a:t> cause of wildfire, droughts and dry conditions lead to more wildfires. </a:t>
            </a:r>
          </a:p>
          <a:p>
            <a:r>
              <a:rPr lang="en-US" baseline="0" dirty="0" smtClean="0"/>
              <a:t>Introduce soil moisture as a indicator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US Disasters team looked to see if we could use NASA EOS to predict wildfire potential from soil moisture. 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many as 90 percent of wildland fires in the United States are caused by humans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Wildfires in the United States</a:t>
            </a:r>
            <a:r>
              <a:rPr lang="en-US" baseline="0" dirty="0" smtClean="0"/>
              <a:t> have become more frequent in the last several decades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Drought Conditions increase wildfire activity, leading to an increase in economic loss, environmental degradation, and property damage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http://www.nps.gov/fire/wildland-fire/learning-center/fire-in-depth/wildfire-causes.cfm#sthash.qibgZFDi.dpuf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9EC64-6B02-47E6-A966-F828F98D71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46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Credit: Creative</a:t>
            </a:r>
            <a:r>
              <a:rPr lang="en-US" baseline="0" dirty="0" smtClean="0"/>
              <a:t> Commons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9EC64-6B02-47E6-A966-F828F98D71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3882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ym typeface="Wingdings" panose="05000000000000000000" pitchFamily="2" charset="2"/>
              </a:rPr>
              <a:t>“And</a:t>
            </a:r>
            <a:r>
              <a:rPr lang="en-US" baseline="0" dirty="0" smtClean="0">
                <a:sym typeface="Wingdings" panose="05000000000000000000" pitchFamily="2" charset="2"/>
              </a:rPr>
              <a:t> with these resulting relationships”</a:t>
            </a:r>
            <a:endParaRPr lang="en-US" dirty="0" smtClean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9EC64-6B02-47E6-A966-F828F98D71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56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9EC64-6B02-47E6-A966-F828F98D71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2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WILL BE COMPLETED BY </a:t>
            </a:r>
            <a:r>
              <a:rPr lang="en-US" smtClean="0"/>
              <a:t>MONDAY JULY</a:t>
            </a:r>
            <a:r>
              <a:rPr lang="en-US" baseline="0" smtClean="0"/>
              <a:t> 27</a:t>
            </a:r>
            <a:r>
              <a:rPr lang="en-US" baseline="30000" smtClean="0"/>
              <a:t>TH</a:t>
            </a:r>
            <a:r>
              <a:rPr lang="en-US" baseline="0" smtClean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9EC64-6B02-47E6-A966-F828F98D71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31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Credit: NASA JPL </a:t>
            </a:r>
          </a:p>
          <a:p>
            <a:endParaRPr lang="en-US" dirty="0" smtClean="0"/>
          </a:p>
          <a:p>
            <a:r>
              <a:rPr lang="en-US" dirty="0" smtClean="0"/>
              <a:t>R^2 value: </a:t>
            </a:r>
          </a:p>
          <a:p>
            <a:endParaRPr lang="en-US" dirty="0" smtClean="0"/>
          </a:p>
          <a:p>
            <a:r>
              <a:rPr lang="en-US" dirty="0" smtClean="0"/>
              <a:t>There is a relationship between</a:t>
            </a:r>
            <a:r>
              <a:rPr lang="en-US" baseline="0" dirty="0" smtClean="0"/>
              <a:t> low soil moisture and burned area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Integrate this end product </a:t>
            </a:r>
            <a:r>
              <a:rPr lang="en-US" baseline="0" dirty="0" err="1" smtClean="0"/>
              <a:t>algorithum</a:t>
            </a:r>
            <a:r>
              <a:rPr lang="en-US" baseline="0" dirty="0" smtClean="0"/>
              <a:t> with SMAP data for better resolution soil moisture data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D9EC64-6B02-47E6-A966-F828F98D71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67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F65E-4AA5-42BF-B535-E23106152538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777B-D92F-41AE-A92C-01040A574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07191"/>
      </p:ext>
    </p:extLst>
  </p:cSld>
  <p:clrMapOvr>
    <a:masterClrMapping/>
  </p:clrMapOvr>
  <p:transition spd="slow" advTm="30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F65E-4AA5-42BF-B535-E23106152538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777B-D92F-41AE-A92C-01040A574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09228"/>
      </p:ext>
    </p:extLst>
  </p:cSld>
  <p:clrMapOvr>
    <a:masterClrMapping/>
  </p:clrMapOvr>
  <p:transition spd="slow" advTm="30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F65E-4AA5-42BF-B535-E23106152538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777B-D92F-41AE-A92C-01040A574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02565"/>
      </p:ext>
    </p:extLst>
  </p:cSld>
  <p:clrMapOvr>
    <a:masterClrMapping/>
  </p:clrMapOvr>
  <p:transition spd="slow" advTm="30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F65E-4AA5-42BF-B535-E23106152538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777B-D92F-41AE-A92C-01040A574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310711"/>
      </p:ext>
    </p:extLst>
  </p:cSld>
  <p:clrMapOvr>
    <a:masterClrMapping/>
  </p:clrMapOvr>
  <p:transition spd="slow" advTm="30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F65E-4AA5-42BF-B535-E23106152538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777B-D92F-41AE-A92C-01040A574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61430"/>
      </p:ext>
    </p:extLst>
  </p:cSld>
  <p:clrMapOvr>
    <a:masterClrMapping/>
  </p:clrMapOvr>
  <p:transition spd="slow" advTm="30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F65E-4AA5-42BF-B535-E23106152538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777B-D92F-41AE-A92C-01040A574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45774"/>
      </p:ext>
    </p:extLst>
  </p:cSld>
  <p:clrMapOvr>
    <a:masterClrMapping/>
  </p:clrMapOvr>
  <p:transition spd="slow" advTm="30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F65E-4AA5-42BF-B535-E23106152538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777B-D92F-41AE-A92C-01040A574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41733"/>
      </p:ext>
    </p:extLst>
  </p:cSld>
  <p:clrMapOvr>
    <a:masterClrMapping/>
  </p:clrMapOvr>
  <p:transition spd="slow" advTm="30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F65E-4AA5-42BF-B535-E23106152538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777B-D92F-41AE-A92C-01040A574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33843"/>
      </p:ext>
    </p:extLst>
  </p:cSld>
  <p:clrMapOvr>
    <a:masterClrMapping/>
  </p:clrMapOvr>
  <p:transition spd="slow" advTm="30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F65E-4AA5-42BF-B535-E23106152538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777B-D92F-41AE-A92C-01040A574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4501"/>
      </p:ext>
    </p:extLst>
  </p:cSld>
  <p:clrMapOvr>
    <a:masterClrMapping/>
  </p:clrMapOvr>
  <p:transition spd="slow" advTm="30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F65E-4AA5-42BF-B535-E23106152538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777B-D92F-41AE-A92C-01040A574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31669"/>
      </p:ext>
    </p:extLst>
  </p:cSld>
  <p:clrMapOvr>
    <a:masterClrMapping/>
  </p:clrMapOvr>
  <p:transition spd="slow" advTm="30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FF65E-4AA5-42BF-B535-E23106152538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777B-D92F-41AE-A92C-01040A574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48897"/>
      </p:ext>
    </p:extLst>
  </p:cSld>
  <p:clrMapOvr>
    <a:masterClrMapping/>
  </p:clrMapOvr>
  <p:transition spd="slow" advTm="30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FF65E-4AA5-42BF-B535-E23106152538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9777B-D92F-41AE-A92C-01040A574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5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0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96250" y="289998"/>
            <a:ext cx="7014518" cy="2387600"/>
          </a:xfrm>
          <a:noFill/>
          <a:effectLst>
            <a:glow rad="317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  <a:bevelB w="25400" h="95250"/>
          </a:sp3d>
        </p:spPr>
        <p:txBody>
          <a:bodyPr>
            <a:noAutofit/>
          </a:bodyPr>
          <a:lstStyle/>
          <a:p>
            <a:pPr algn="r"/>
            <a:r>
              <a:rPr lang="en-US" sz="8800" b="1" dirty="0" smtClean="0">
                <a:effectLst>
                  <a:glow rad="228600">
                    <a:srgbClr val="FFC000">
                      <a:alpha val="40000"/>
                    </a:srgbClr>
                  </a:glow>
                </a:effectLst>
                <a:latin typeface="Cambria" panose="02040503050406030204" pitchFamily="18" charset="0"/>
              </a:rPr>
              <a:t>United States Disasters II</a:t>
            </a:r>
            <a:endParaRPr lang="en-US" sz="8800" b="1" dirty="0">
              <a:effectLst>
                <a:glow rad="228600">
                  <a:srgbClr val="FFC000">
                    <a:alpha val="40000"/>
                  </a:srgbClr>
                </a:glow>
              </a:effectLst>
              <a:latin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66768" y="2779028"/>
            <a:ext cx="9144000" cy="1655762"/>
          </a:xfrm>
          <a:effectLst>
            <a:glow rad="63500">
              <a:schemeClr val="bg1">
                <a:alpha val="40000"/>
              </a:schemeClr>
            </a:glow>
          </a:effectLst>
        </p:spPr>
        <p:txBody>
          <a:bodyPr>
            <a:normAutofit lnSpcReduction="10000"/>
          </a:bodyPr>
          <a:lstStyle/>
          <a:p>
            <a:pPr algn="r"/>
            <a:r>
              <a:rPr lang="en-US" sz="3200" b="1" dirty="0" smtClean="0">
                <a:ln>
                  <a:solidFill>
                    <a:srgbClr val="FFC000">
                      <a:alpha val="50000"/>
                    </a:srgbClr>
                  </a:solidFill>
                </a:ln>
                <a:effectLst>
                  <a:glow rad="63500">
                    <a:schemeClr val="bg1">
                      <a:alpha val="25000"/>
                    </a:schemeClr>
                  </a:glow>
                </a:effectLst>
                <a:latin typeface="Cambria" panose="02040503050406030204" pitchFamily="18" charset="0"/>
              </a:rPr>
              <a:t>Using Assimilated GRACE-Derived Water and Moisture Products as a Predictive Tool for Wildfire Potential in the Contiguous United States</a:t>
            </a:r>
          </a:p>
          <a:p>
            <a:endParaRPr lang="en-US" dirty="0">
              <a:effectLst>
                <a:glow rad="63500">
                  <a:schemeClr val="bg1">
                    <a:alpha val="25000"/>
                  </a:schemeClr>
                </a:glow>
              </a:effectLst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37691" y="5393150"/>
            <a:ext cx="3705294" cy="101566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11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effectLst>
                  <a:glow rad="127000">
                    <a:schemeClr val="bg1">
                      <a:alpha val="15000"/>
                    </a:schemeClr>
                  </a:glow>
                </a:effectLst>
                <a:latin typeface="Cambria" panose="02040503050406030204" pitchFamily="18" charset="0"/>
              </a:rPr>
              <a:t>Brittany Zajic (Project Lead)</a:t>
            </a:r>
          </a:p>
          <a:p>
            <a:pPr algn="r"/>
            <a:r>
              <a:rPr lang="en-US" sz="2000" b="1" dirty="0" smtClean="0">
                <a:effectLst>
                  <a:glow rad="127000">
                    <a:schemeClr val="bg1">
                      <a:alpha val="15000"/>
                    </a:schemeClr>
                  </a:glow>
                </a:effectLst>
                <a:latin typeface="Cambria" panose="02040503050406030204" pitchFamily="18" charset="0"/>
              </a:rPr>
              <a:t>Daniel Jensen</a:t>
            </a:r>
          </a:p>
          <a:p>
            <a:pPr algn="r"/>
            <a:r>
              <a:rPr lang="en-US" sz="2000" b="1" dirty="0" smtClean="0">
                <a:effectLst>
                  <a:glow rad="127000">
                    <a:schemeClr val="bg1">
                      <a:alpha val="15000"/>
                    </a:schemeClr>
                  </a:glow>
                </a:effectLst>
                <a:latin typeface="Cambria" panose="02040503050406030204" pitchFamily="18" charset="0"/>
              </a:rPr>
              <a:t>Nick Rousseau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36159" y="4434790"/>
            <a:ext cx="5708359" cy="830997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ln>
                  <a:solidFill>
                    <a:schemeClr val="bg1">
                      <a:alpha val="20000"/>
                    </a:schemeClr>
                  </a:solidFill>
                </a:ln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Cambria" panose="02040503050406030204" pitchFamily="18" charset="0"/>
              </a:rPr>
              <a:t>NASA DEVELOP National Program (JPL)</a:t>
            </a:r>
          </a:p>
          <a:p>
            <a:pPr algn="r"/>
            <a:r>
              <a:rPr lang="en-US" sz="2400" b="1" dirty="0" smtClean="0">
                <a:ln>
                  <a:solidFill>
                    <a:schemeClr val="bg1">
                      <a:alpha val="20000"/>
                    </a:schemeClr>
                  </a:solidFill>
                </a:ln>
                <a:effectLst>
                  <a:glow rad="63500">
                    <a:schemeClr val="bg1">
                      <a:alpha val="20000"/>
                    </a:schemeClr>
                  </a:glow>
                </a:effectLst>
                <a:latin typeface="Cambria" panose="02040503050406030204" pitchFamily="18" charset="0"/>
              </a:rPr>
              <a:t>Summer 2015</a:t>
            </a:r>
            <a:endParaRPr lang="en-US" sz="2400" b="1" dirty="0">
              <a:ln>
                <a:solidFill>
                  <a:schemeClr val="bg1">
                    <a:alpha val="20000"/>
                  </a:schemeClr>
                </a:solidFill>
              </a:ln>
              <a:effectLst>
                <a:glow rad="63500">
                  <a:schemeClr val="bg1">
                    <a:alpha val="20000"/>
                  </a:schemeClr>
                </a:glo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529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16330" cy="1012593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</a:rPr>
              <a:t>Acknowledgements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490" y="1117833"/>
            <a:ext cx="11568455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 smtClean="0">
                <a:latin typeface="Cambria" panose="02040503050406030204" pitchFamily="18" charset="0"/>
              </a:rPr>
              <a:t>Partners: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75000"/>
              <a:buNone/>
            </a:pPr>
            <a:r>
              <a:rPr lang="en-US" b="1" dirty="0">
                <a:latin typeface="Cambria" panose="02040503050406030204" pitchFamily="18" charset="0"/>
              </a:rPr>
              <a:t>Dr. Matt </a:t>
            </a:r>
            <a:r>
              <a:rPr lang="en-US" b="1" dirty="0" err="1">
                <a:latin typeface="Cambria" panose="02040503050406030204" pitchFamily="18" charset="0"/>
              </a:rPr>
              <a:t>Rodell</a:t>
            </a:r>
            <a:r>
              <a:rPr lang="en-US" dirty="0">
                <a:latin typeface="Cambria" panose="02040503050406030204" pitchFamily="18" charset="0"/>
              </a:rPr>
              <a:t>, NASA Terrestrial Hydrology Program at Goddard Space Flight Center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75000"/>
              <a:buNone/>
            </a:pPr>
            <a:r>
              <a:rPr lang="en-US" b="1" dirty="0">
                <a:latin typeface="Cambria" panose="02040503050406030204" pitchFamily="18" charset="0"/>
              </a:rPr>
              <a:t>Mark Finney, Chuck McHugh, and Everett </a:t>
            </a:r>
            <a:r>
              <a:rPr lang="en-US" b="1" dirty="0" err="1">
                <a:latin typeface="Cambria" panose="02040503050406030204" pitchFamily="18" charset="0"/>
              </a:rPr>
              <a:t>Hinkley</a:t>
            </a:r>
            <a:r>
              <a:rPr lang="en-US" dirty="0">
                <a:latin typeface="Cambria" panose="02040503050406030204" pitchFamily="18" charset="0"/>
              </a:rPr>
              <a:t>, USDA Forest </a:t>
            </a:r>
            <a:r>
              <a:rPr lang="en-US" dirty="0" smtClean="0">
                <a:latin typeface="Cambria" panose="02040503050406030204" pitchFamily="18" charset="0"/>
              </a:rPr>
              <a:t>Service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75000"/>
              <a:buNone/>
            </a:pPr>
            <a:endParaRPr lang="en-US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3500" dirty="0" smtClean="0">
                <a:latin typeface="Cambria" panose="02040503050406030204" pitchFamily="18" charset="0"/>
              </a:rPr>
              <a:t>Advisor:</a:t>
            </a:r>
          </a:p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</a:rPr>
              <a:t>Dr. John T Reager</a:t>
            </a:r>
            <a:r>
              <a:rPr lang="en-US" dirty="0">
                <a:latin typeface="Cambria" panose="02040503050406030204" pitchFamily="18" charset="0"/>
              </a:rPr>
              <a:t>, NASA Jet Propulsion </a:t>
            </a:r>
            <a:r>
              <a:rPr lang="en-US" dirty="0" smtClean="0">
                <a:latin typeface="Cambria" panose="02040503050406030204" pitchFamily="18" charset="0"/>
              </a:rPr>
              <a:t>Laboratory</a:t>
            </a: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3500" dirty="0" smtClean="0">
                <a:latin typeface="Cambria" panose="02040503050406030204" pitchFamily="18" charset="0"/>
              </a:rPr>
              <a:t>Past Contributors:</a:t>
            </a:r>
          </a:p>
          <a:p>
            <a:pPr marL="0" indent="0">
              <a:buNone/>
            </a:pPr>
            <a:r>
              <a:rPr lang="en-US" b="1" dirty="0">
                <a:latin typeface="Cambria" panose="02040503050406030204" pitchFamily="18" charset="0"/>
              </a:rPr>
              <a:t>Max </a:t>
            </a:r>
            <a:r>
              <a:rPr lang="en-US" b="1" dirty="0" err="1">
                <a:latin typeface="Cambria" panose="02040503050406030204" pitchFamily="18" charset="0"/>
              </a:rPr>
              <a:t>Baldridge</a:t>
            </a:r>
            <a:r>
              <a:rPr lang="en-US" dirty="0">
                <a:latin typeface="Cambria" panose="02040503050406030204" pitchFamily="18" charset="0"/>
              </a:rPr>
              <a:t>, NASA </a:t>
            </a:r>
            <a:r>
              <a:rPr lang="en-US" dirty="0" smtClean="0">
                <a:latin typeface="Cambria" panose="02040503050406030204" pitchFamily="18" charset="0"/>
              </a:rPr>
              <a:t>DEVELOP National Program </a:t>
            </a:r>
            <a:endParaRPr lang="en-US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165" y="5437274"/>
            <a:ext cx="5583396" cy="1346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829" y="2962995"/>
            <a:ext cx="1912117" cy="247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63726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6" y="87288"/>
            <a:ext cx="4648200" cy="1325563"/>
          </a:xfrm>
        </p:spPr>
        <p:txBody>
          <a:bodyPr/>
          <a:lstStyle/>
          <a:p>
            <a:r>
              <a:rPr lang="en-US" b="1" dirty="0" smtClean="0">
                <a:effectLst/>
                <a:latin typeface="Cambria" panose="02040503050406030204" pitchFamily="18" charset="0"/>
              </a:rPr>
              <a:t>Why Wildfires?</a:t>
            </a:r>
            <a:endParaRPr lang="en-US" b="1" dirty="0">
              <a:effectLst/>
              <a:latin typeface="Cambria" panose="02040503050406030204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9728300"/>
              </p:ext>
            </p:extLst>
          </p:nvPr>
        </p:nvGraphicFramePr>
        <p:xfrm>
          <a:off x="6561438" y="142704"/>
          <a:ext cx="5432855" cy="5294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Up Arrow 8"/>
          <p:cNvSpPr/>
          <p:nvPr/>
        </p:nvSpPr>
        <p:spPr>
          <a:xfrm>
            <a:off x="3015049" y="3447536"/>
            <a:ext cx="2743200" cy="2934730"/>
          </a:xfrm>
          <a:prstGeom prst="upArrow">
            <a:avLst/>
          </a:prstGeom>
          <a:solidFill>
            <a:srgbClr val="FF990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Wildfire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>
            <a:off x="271848" y="3447536"/>
            <a:ext cx="2644346" cy="3070654"/>
          </a:xfrm>
          <a:prstGeom prst="downArrow">
            <a:avLst/>
          </a:prstGeom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/>
              <a:t>Soil Moisture</a:t>
            </a:r>
            <a:endParaRPr lang="en-US" sz="19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5538" y="1773044"/>
            <a:ext cx="62718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Cambria" panose="02040503050406030204" pitchFamily="18" charset="0"/>
              </a:rPr>
              <a:t>What if we could use NASA EOS to predict </a:t>
            </a:r>
            <a:r>
              <a:rPr lang="en-US" sz="2800" i="1" dirty="0" smtClean="0">
                <a:latin typeface="Cambria" panose="02040503050406030204" pitchFamily="18" charset="0"/>
              </a:rPr>
              <a:t>wildfires?</a:t>
            </a:r>
            <a:endParaRPr lang="en-US" sz="28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09680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 animBg="1"/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71" y="2095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ln>
                  <a:solidFill>
                    <a:srgbClr val="FF9900">
                      <a:alpha val="80000"/>
                    </a:srgbClr>
                  </a:solidFill>
                </a:ln>
                <a:latin typeface="Cambria" panose="02040503050406030204" pitchFamily="18" charset="0"/>
              </a:rPr>
              <a:t>  </a:t>
            </a:r>
            <a:r>
              <a:rPr lang="en-US" sz="4800" b="1" dirty="0" smtClean="0">
                <a:effectLst/>
                <a:latin typeface="Cambria" panose="02040503050406030204" pitchFamily="18" charset="0"/>
              </a:rPr>
              <a:t>GRACE </a:t>
            </a:r>
            <a:r>
              <a:rPr lang="en-US" sz="4000" dirty="0" smtClean="0">
                <a:latin typeface="Cambria" panose="02040503050406030204" pitchFamily="18" charset="0"/>
              </a:rPr>
              <a:t/>
            </a:r>
            <a:br>
              <a:rPr lang="en-US" sz="4000" dirty="0" smtClean="0">
                <a:latin typeface="Cambria" panose="02040503050406030204" pitchFamily="18" charset="0"/>
              </a:rPr>
            </a:br>
            <a:r>
              <a:rPr lang="en-US" sz="4000" i="1" dirty="0" smtClean="0">
                <a:latin typeface="Cambria" panose="02040503050406030204" pitchFamily="18" charset="0"/>
              </a:rPr>
              <a:t>(Gravity Recovery and Climate Experiment)</a:t>
            </a:r>
            <a:endParaRPr lang="en-US" sz="4000" i="1" dirty="0">
              <a:latin typeface="Cambria" panose="0204050305040603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70" y="4060745"/>
            <a:ext cx="3642360" cy="28145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82" y="4057651"/>
            <a:ext cx="3647596" cy="28185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569" y="4059115"/>
            <a:ext cx="3645702" cy="28171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66" y="4057651"/>
            <a:ext cx="3647597" cy="28185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420" y="4057997"/>
            <a:ext cx="3638327" cy="28114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739" y="4063078"/>
            <a:ext cx="3631750" cy="28063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87" y="4063078"/>
            <a:ext cx="3631750" cy="28063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566" y="4063078"/>
            <a:ext cx="3616958" cy="27949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11" y="4057996"/>
            <a:ext cx="3638326" cy="28114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57" y="4057996"/>
            <a:ext cx="3638326" cy="2811434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" y="4057996"/>
            <a:ext cx="3646170" cy="2817496"/>
          </a:xfrm>
        </p:spPr>
      </p:pic>
      <p:pic>
        <p:nvPicPr>
          <p:cNvPr id="27" name="Picture 4" descr="C:\Users\bzajic\Desktop\10_Grace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5"/>
            <a:ext cx="3116782" cy="203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own Arrow 2"/>
          <p:cNvSpPr/>
          <p:nvPr/>
        </p:nvSpPr>
        <p:spPr>
          <a:xfrm>
            <a:off x="457200" y="1385005"/>
            <a:ext cx="827903" cy="2519730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45547" y="2268374"/>
            <a:ext cx="1875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Assimilated Soil Moisture Data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9392130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375E-6 1.48148E-6 L 0.73685 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36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977054" cy="1325563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>
                <a:latin typeface="Cambria" panose="02040503050406030204" pitchFamily="18" charset="0"/>
              </a:rPr>
              <a:t>Wildfire Data</a:t>
            </a:r>
            <a:r>
              <a:rPr lang="en-US" dirty="0" smtClean="0">
                <a:latin typeface="Cambria" panose="02040503050406030204" pitchFamily="18" charset="0"/>
              </a:rPr>
              <a:t/>
            </a:r>
            <a:br>
              <a:rPr lang="en-US" dirty="0" smtClean="0">
                <a:latin typeface="Cambria" panose="02040503050406030204" pitchFamily="18" charset="0"/>
              </a:rPr>
            </a:br>
            <a:r>
              <a:rPr lang="en-US" sz="3600" i="1" dirty="0" smtClean="0">
                <a:latin typeface="Cambria" panose="02040503050406030204" pitchFamily="18" charset="0"/>
              </a:rPr>
              <a:t>Spatial Wildfire Occurrence Data</a:t>
            </a:r>
            <a:endParaRPr lang="en-US" sz="3600" i="1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8271"/>
            <a:ext cx="5479041" cy="2916195"/>
          </a:xfrm>
          <a:prstGeom prst="rect">
            <a:avLst/>
          </a:prstGeom>
          <a:noFill/>
        </p:spPr>
      </p:pic>
      <p:pic>
        <p:nvPicPr>
          <p:cNvPr id="3074" name="Picture 2" descr="http://www.clipartbest.com/cliparts/RiA/9Ao/RiA9Ao9i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57" y="4299973"/>
            <a:ext cx="425193" cy="60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clipartbest.com/cliparts/RiA/9Ao/RiA9Ao9i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28" y="4905344"/>
            <a:ext cx="425193" cy="60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clipartbest.com/cliparts/RiA/9Ao/RiA9Ao9i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89" y="4466304"/>
            <a:ext cx="387818" cy="55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clipartbest.com/cliparts/RiA/9Ao/RiA9Ao9i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21" y="4259612"/>
            <a:ext cx="371948" cy="52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clipartbest.com/cliparts/RiA/9Ao/RiA9Ao9i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795" y="4369278"/>
            <a:ext cx="425193" cy="60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clipartbest.com/cliparts/RiA/9Ao/RiA9Ao9i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101" y="4757556"/>
            <a:ext cx="425193" cy="60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clipartbest.com/cliparts/RiA/9Ao/RiA9Ao9i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34" y="4847531"/>
            <a:ext cx="298596" cy="42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ipartbest.com/cliparts/RiA/9Ao/RiA9Ao9i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3" y="4995701"/>
            <a:ext cx="494472" cy="70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clipartbest.com/cliparts/RiA/9Ao/RiA9Ao9i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110" y="5347129"/>
            <a:ext cx="374448" cy="53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lipartbest.com/cliparts/RiA/9Ao/RiA9Ao9iL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024" y="5509725"/>
            <a:ext cx="358747" cy="50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ipartbest.com/cliparts/RiA/9Ao/RiA9Ao9i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50" y="5172787"/>
            <a:ext cx="425193" cy="60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www.clipartbest.com/cliparts/RiA/9Ao/RiA9Ao9iL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977" y="4797088"/>
            <a:ext cx="369571" cy="52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05" y="4185639"/>
            <a:ext cx="5697496" cy="2668827"/>
          </a:xfrm>
          <a:prstGeom prst="rect">
            <a:avLst/>
          </a:prstGeom>
        </p:spPr>
      </p:pic>
      <p:graphicFrame>
        <p:nvGraphicFramePr>
          <p:cNvPr id="21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7249026"/>
              </p:ext>
            </p:extLst>
          </p:nvPr>
        </p:nvGraphicFramePr>
        <p:xfrm>
          <a:off x="6400799" y="0"/>
          <a:ext cx="5791201" cy="4047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322370" y="1800646"/>
            <a:ext cx="2454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Human Causes of Wildfires</a:t>
            </a:r>
            <a:endParaRPr lang="en-US" b="1" dirty="0"/>
          </a:p>
        </p:txBody>
      </p:sp>
      <p:sp>
        <p:nvSpPr>
          <p:cNvPr id="22" name="Right Arrow 21"/>
          <p:cNvSpPr/>
          <p:nvPr/>
        </p:nvSpPr>
        <p:spPr>
          <a:xfrm>
            <a:off x="4947281" y="5094177"/>
            <a:ext cx="1654876" cy="604381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20540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6" y="50403"/>
            <a:ext cx="3599986" cy="1087021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Cambria" panose="02040503050406030204" pitchFamily="18" charset="0"/>
              </a:rPr>
              <a:t>Objectives </a:t>
            </a:r>
            <a:endParaRPr lang="en-US" sz="4800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16" y="2000055"/>
            <a:ext cx="6265127" cy="1452835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Cambria" panose="02040503050406030204" pitchFamily="18" charset="0"/>
                <a:sym typeface="Wingdings" panose="05000000000000000000" pitchFamily="2" charset="2"/>
              </a:rPr>
              <a:t>To quantify a relationship between assimilated GRACE data and wildfire data by land cover type  </a:t>
            </a:r>
          </a:p>
          <a:p>
            <a:pPr marL="0" indent="0">
              <a:buNone/>
            </a:pPr>
            <a:endParaRPr lang="en-US" dirty="0" smtClean="0">
              <a:latin typeface="Cambria" panose="020405030504060302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" t="11756" r="1833" b="6087"/>
          <a:stretch/>
        </p:blipFill>
        <p:spPr>
          <a:xfrm>
            <a:off x="6400800" y="1739787"/>
            <a:ext cx="5791200" cy="3808977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8106848" y="1035963"/>
            <a:ext cx="4085152" cy="703824"/>
          </a:xfrm>
          <a:prstGeom prst="rect">
            <a:avLst/>
          </a:prstGeom>
          <a:effectLst>
            <a:glow rad="127000">
              <a:schemeClr val="accent1"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1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</a:rPr>
              <a:t>Study Period: January 2003 to December 2013</a:t>
            </a:r>
          </a:p>
          <a:p>
            <a:pPr algn="r"/>
            <a:r>
              <a:rPr lang="en-US" sz="1600" b="1" dirty="0" smtClean="0">
                <a:ln>
                  <a:solidFill>
                    <a:schemeClr val="bg1">
                      <a:alpha val="40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</a:rPr>
              <a:t>Location: Contiguous United States</a:t>
            </a:r>
            <a:endParaRPr lang="en-US" sz="1600" b="1" dirty="0">
              <a:ln>
                <a:solidFill>
                  <a:schemeClr val="bg1">
                    <a:alpha val="40000"/>
                  </a:schemeClr>
                </a:solidFill>
              </a:ln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916" y="4315522"/>
            <a:ext cx="63208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sym typeface="Wingdings" panose="05000000000000000000" pitchFamily="2" charset="2"/>
              </a:rPr>
              <a:t>Create a predictive algorithm that forecasts wildfire potential on a national scale </a:t>
            </a:r>
          </a:p>
        </p:txBody>
      </p:sp>
    </p:spTree>
    <p:extLst>
      <p:ext uri="{BB962C8B-B14F-4D97-AF65-F5344CB8AC3E}">
        <p14:creationId xmlns:p14="http://schemas.microsoft.com/office/powerpoint/2010/main" val="1983254280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692631" y="2932060"/>
            <a:ext cx="2076994" cy="953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Joint Probability Model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(Graphs)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501535" y="5617026"/>
            <a:ext cx="2076994" cy="953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Resample and Reclassified </a:t>
            </a:r>
          </a:p>
          <a:p>
            <a:pPr algn="ctr"/>
            <a:r>
              <a:rPr lang="en-US" sz="1600" dirty="0" smtClean="0">
                <a:solidFill>
                  <a:prstClr val="white"/>
                </a:solidFill>
              </a:rPr>
              <a:t>(Land Cover Analysis)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501535" y="2943494"/>
            <a:ext cx="2076994" cy="953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</a:rPr>
              <a:t>Matching Spatial and Temporal Resolution</a:t>
            </a:r>
          </a:p>
          <a:p>
            <a:pPr algn="ctr"/>
            <a:r>
              <a:rPr lang="en-US" sz="1400" dirty="0">
                <a:solidFill>
                  <a:prstClr val="white"/>
                </a:solidFill>
              </a:rPr>
              <a:t>(Python – </a:t>
            </a:r>
            <a:r>
              <a:rPr lang="en-US" sz="1400" dirty="0" err="1">
                <a:solidFill>
                  <a:prstClr val="white"/>
                </a:solidFill>
              </a:rPr>
              <a:t>NumPy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1400" dirty="0" smtClean="0">
                <a:solidFill>
                  <a:prstClr val="white"/>
                </a:solidFill>
              </a:rPr>
              <a:t>Array)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01535" y="269961"/>
            <a:ext cx="2076994" cy="953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Matching Spatial and Temporal Resolution</a:t>
            </a:r>
          </a:p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(Python – </a:t>
            </a:r>
            <a:r>
              <a:rPr lang="en-US" sz="1400" dirty="0" err="1" smtClean="0">
                <a:solidFill>
                  <a:prstClr val="white"/>
                </a:solidFill>
              </a:rPr>
              <a:t>NumPy</a:t>
            </a:r>
            <a:r>
              <a:rPr lang="en-US" sz="1400" dirty="0" smtClean="0">
                <a:solidFill>
                  <a:prstClr val="white"/>
                </a:solidFill>
              </a:rPr>
              <a:t> Array)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4503" y="269962"/>
            <a:ext cx="2076994" cy="953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Assimilated GRACE (Surface Soil Moisture Content)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4503" y="2943495"/>
            <a:ext cx="2076994" cy="953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USDA Forest Service Wildfire Spatial Database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4503" y="5617026"/>
            <a:ext cx="2076994" cy="953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NLCD 2011 Land Cover Data Product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898567" y="5617026"/>
            <a:ext cx="2076994" cy="953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prstClr val="white"/>
                </a:solidFill>
              </a:rPr>
              <a:t>Matching Spatial and Temporal Resolution (Python – </a:t>
            </a:r>
            <a:r>
              <a:rPr lang="en-US" sz="1400" dirty="0" err="1" smtClean="0">
                <a:solidFill>
                  <a:prstClr val="white"/>
                </a:solidFill>
              </a:rPr>
              <a:t>NumPy</a:t>
            </a:r>
            <a:r>
              <a:rPr lang="en-US" sz="1400" dirty="0" smtClean="0">
                <a:solidFill>
                  <a:prstClr val="white"/>
                </a:solidFill>
              </a:rPr>
              <a:t> Array)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98567" y="3885650"/>
            <a:ext cx="2076994" cy="953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Annual Total Number of Wildfires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898567" y="1978471"/>
            <a:ext cx="2076994" cy="953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Annual Total Burned Area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898567" y="283569"/>
            <a:ext cx="2076994" cy="953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Annual Average January-April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295599" y="2932061"/>
            <a:ext cx="2076994" cy="953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Data Processing</a:t>
            </a:r>
          </a:p>
          <a:p>
            <a:pPr algn="ctr"/>
            <a:r>
              <a:rPr lang="en-US" dirty="0" smtClean="0">
                <a:solidFill>
                  <a:prstClr val="white"/>
                </a:solidFill>
              </a:rPr>
              <a:t>(Python) 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173878" y="746756"/>
            <a:ext cx="10018122" cy="5353599"/>
            <a:chOff x="2173878" y="746756"/>
            <a:chExt cx="10018122" cy="5353599"/>
          </a:xfrm>
        </p:grpSpPr>
        <p:cxnSp>
          <p:nvCxnSpPr>
            <p:cNvPr id="18" name="Straight Connector 17"/>
            <p:cNvCxnSpPr>
              <a:stCxn id="9" idx="3"/>
              <a:endCxn id="8" idx="1"/>
            </p:cNvCxnSpPr>
            <p:nvPr/>
          </p:nvCxnSpPr>
          <p:spPr>
            <a:xfrm flipV="1">
              <a:off x="2181497" y="746756"/>
              <a:ext cx="320038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4578529" y="760363"/>
              <a:ext cx="320038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173878" y="6093819"/>
              <a:ext cx="320038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2173878" y="3420288"/>
              <a:ext cx="320038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7" idx="3"/>
              <a:endCxn id="13" idx="1"/>
            </p:cNvCxnSpPr>
            <p:nvPr/>
          </p:nvCxnSpPr>
          <p:spPr>
            <a:xfrm>
              <a:off x="4578529" y="3420289"/>
              <a:ext cx="320038" cy="9421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4" idx="1"/>
              <a:endCxn id="7" idx="3"/>
            </p:cNvCxnSpPr>
            <p:nvPr/>
          </p:nvCxnSpPr>
          <p:spPr>
            <a:xfrm flipH="1">
              <a:off x="4578529" y="2455266"/>
              <a:ext cx="320038" cy="96502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4" idx="3"/>
              <a:endCxn id="16" idx="1"/>
            </p:cNvCxnSpPr>
            <p:nvPr/>
          </p:nvCxnSpPr>
          <p:spPr>
            <a:xfrm>
              <a:off x="6975561" y="2455266"/>
              <a:ext cx="320038" cy="9535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3" idx="3"/>
              <a:endCxn id="16" idx="1"/>
            </p:cNvCxnSpPr>
            <p:nvPr/>
          </p:nvCxnSpPr>
          <p:spPr>
            <a:xfrm flipV="1">
              <a:off x="6975561" y="3408856"/>
              <a:ext cx="320038" cy="9535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16" idx="3"/>
              <a:endCxn id="4" idx="1"/>
            </p:cNvCxnSpPr>
            <p:nvPr/>
          </p:nvCxnSpPr>
          <p:spPr>
            <a:xfrm flipV="1">
              <a:off x="9372593" y="3408855"/>
              <a:ext cx="320038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12" idx="1"/>
            </p:cNvCxnSpPr>
            <p:nvPr/>
          </p:nvCxnSpPr>
          <p:spPr>
            <a:xfrm flipV="1">
              <a:off x="4586148" y="6093821"/>
              <a:ext cx="312419" cy="65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15" idx="3"/>
              <a:endCxn id="16" idx="1"/>
            </p:cNvCxnSpPr>
            <p:nvPr/>
          </p:nvCxnSpPr>
          <p:spPr>
            <a:xfrm>
              <a:off x="6975561" y="760364"/>
              <a:ext cx="320038" cy="26484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12" idx="3"/>
              <a:endCxn id="16" idx="1"/>
            </p:cNvCxnSpPr>
            <p:nvPr/>
          </p:nvCxnSpPr>
          <p:spPr>
            <a:xfrm flipV="1">
              <a:off x="6975561" y="3408856"/>
              <a:ext cx="320038" cy="26849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11769625" y="3408854"/>
              <a:ext cx="422375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8421029" y="61107"/>
            <a:ext cx="3666893" cy="1325563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</a:rPr>
              <a:t>Methodology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0" y="35616"/>
            <a:ext cx="7559749" cy="16016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0" y="5233459"/>
            <a:ext cx="7559749" cy="16016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0" y="1386670"/>
            <a:ext cx="7295599" cy="41422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83951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1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1" nodeType="click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1" grpId="0" animBg="1"/>
      <p:bldP spid="31" grpId="1" animBg="1"/>
      <p:bldP spid="33" grpId="0" animBg="1"/>
      <p:bldP spid="3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0" y="3447491"/>
            <a:ext cx="32003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320038" y="2970696"/>
            <a:ext cx="2076994" cy="953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Predicted Maps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356195" cy="9255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ambria" panose="02040503050406030204" pitchFamily="18" charset="0"/>
              </a:rPr>
              <a:t>Methodology (continued)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130" y="95775"/>
            <a:ext cx="5310228" cy="3290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342" y="3447490"/>
            <a:ext cx="5310228" cy="336689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143460" y="1496490"/>
            <a:ext cx="542261" cy="48909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610837" y="5663693"/>
            <a:ext cx="542261" cy="48909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99710"/>
      </p:ext>
    </p:extLst>
  </p:cSld>
  <p:clrMapOvr>
    <a:masterClrMapping/>
  </p:clrMapOvr>
  <p:transition spd="slow" advTm="3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3" y="1"/>
            <a:ext cx="2351048" cy="1041990"/>
          </a:xfrm>
        </p:spPr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</a:rPr>
              <a:t>Results</a:t>
            </a:r>
            <a:endParaRPr lang="en-US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756" y="1307805"/>
            <a:ext cx="8225044" cy="5459046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380075" y="3721395"/>
            <a:ext cx="1520455" cy="7784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576" y="2003754"/>
            <a:ext cx="5167424" cy="3993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02995" y="1634422"/>
            <a:ext cx="3753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(PLACEHOLDER)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451181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789234" cy="97308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Cambria" panose="02040503050406030204" pitchFamily="18" charset="0"/>
              </a:rPr>
              <a:t>Conclusion and Discussion </a:t>
            </a:r>
            <a:endParaRPr lang="en-US" b="1" dirty="0"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4028" y="922116"/>
            <a:ext cx="7564634" cy="1514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Cambria" panose="02040503050406030204" pitchFamily="18" charset="0"/>
              </a:rPr>
              <a:t>High coefficient of determination values (</a:t>
            </a:r>
            <a:r>
              <a:rPr lang="en-US" b="1" dirty="0"/>
              <a:t>r</a:t>
            </a:r>
            <a:r>
              <a:rPr lang="en-US" baseline="30000" dirty="0"/>
              <a:t>2</a:t>
            </a:r>
            <a:r>
              <a:rPr lang="en-US" dirty="0"/>
              <a:t> </a:t>
            </a:r>
            <a:r>
              <a:rPr lang="en-US" dirty="0" smtClean="0"/>
              <a:t>) suggest a strong relationship between assimilated soil moisture data and wildfire data 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1026" name="Picture 2" descr="http://www.jpl.nasa.gov/missions/web/440_sm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814" y="3056860"/>
            <a:ext cx="5068186" cy="380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96345" y="2110876"/>
            <a:ext cx="43956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/>
              <a:t>SMAP</a:t>
            </a:r>
          </a:p>
          <a:p>
            <a:pPr algn="r"/>
            <a:r>
              <a:rPr lang="en-US" sz="2800" i="1" dirty="0" smtClean="0"/>
              <a:t>Soil Moisture Active Passive</a:t>
            </a:r>
            <a:endParaRPr lang="en-US" sz="28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23284" y="3714750"/>
            <a:ext cx="7049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mbria" panose="02040503050406030204" pitchFamily="18" charset="0"/>
              </a:rPr>
              <a:t>Predictive wildfire potential maps using NASA EOS will help better serve the USDA Forest Service Fire Management </a:t>
            </a:r>
            <a:endParaRPr lang="en-US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198189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462</Words>
  <Application>Microsoft Office PowerPoint</Application>
  <PresentationFormat>Widescreen</PresentationFormat>
  <Paragraphs>97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Wingdings</vt:lpstr>
      <vt:lpstr>Office Theme</vt:lpstr>
      <vt:lpstr>United States Disasters II</vt:lpstr>
      <vt:lpstr>Why Wildfires?</vt:lpstr>
      <vt:lpstr>  GRACE  (Gravity Recovery and Climate Experiment)</vt:lpstr>
      <vt:lpstr>Wildfire Data Spatial Wildfire Occurrence Data</vt:lpstr>
      <vt:lpstr>Objectives </vt:lpstr>
      <vt:lpstr>Methodology</vt:lpstr>
      <vt:lpstr>Methodology (continued)</vt:lpstr>
      <vt:lpstr>Results</vt:lpstr>
      <vt:lpstr>Conclusion and Discussion </vt:lpstr>
      <vt:lpstr>Acknowledgements</vt:lpstr>
    </vt:vector>
  </TitlesOfParts>
  <Company>JPL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United States Disasters II</dc:title>
  <dc:creator>Zajic, Brittany N (329D-Affiliate)</dc:creator>
  <cp:lastModifiedBy>Zajic, Brittany N (329D-Affiliate)</cp:lastModifiedBy>
  <cp:revision>66</cp:revision>
  <dcterms:created xsi:type="dcterms:W3CDTF">2015-07-22T18:44:44Z</dcterms:created>
  <dcterms:modified xsi:type="dcterms:W3CDTF">2015-07-24T02:18:39Z</dcterms:modified>
</cp:coreProperties>
</file>