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5" r:id="rId2"/>
    <p:sldId id="279" r:id="rId3"/>
    <p:sldId id="285" r:id="rId4"/>
    <p:sldId id="280" r:id="rId5"/>
    <p:sldId id="286" r:id="rId6"/>
    <p:sldId id="287" r:id="rId7"/>
    <p:sldId id="292" r:id="rId8"/>
    <p:sldId id="288" r:id="rId9"/>
    <p:sldId id="291" r:id="rId10"/>
    <p:sldId id="290" r:id="rId11"/>
    <p:sldId id="281" r:id="rId12"/>
    <p:sldId id="28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5" clrIdx="0"/>
  <p:cmAuthor id="1" name="Orne, Tiffani N. (LARC-E3)[SSAI DEVELOP]" initials="OTN(D" lastIdx="1" clrIdx="1"/>
  <p:cmAuthor id="2" name="Amanda Rumsey" initials="AR" lastIdx="0" clrIdx="2"/>
  <p:cmAuthor id="3" name="Vishal Arya" initials="" lastIdx="12" clrIdx="3"/>
  <p:cmAuthor id="4" name="Fenn, Teresa E. (LARC-E3)[SSAI DEVELOP]" initials="FTE(D" lastIdx="8" clrIdx="4">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69792" autoAdjust="0"/>
  </p:normalViewPr>
  <p:slideViewPr>
    <p:cSldViewPr snapToGrid="0">
      <p:cViewPr varScale="1">
        <p:scale>
          <a:sx n="77" d="100"/>
          <a:sy n="77" d="100"/>
        </p:scale>
        <p:origin x="192" y="8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5-10-26T14:18:47.014" idx="1">
    <p:pos x="913" y="2517"/>
    <p:text>Capitalize the T in "time"</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5-10-23T17:51:29.696" idx="12">
    <p:pos x="2539" y="2655"/>
    <p:text>Please include the affiliations for these past team members as NASA DEVELOP (and then include what node there were at)</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5-10-23T17:40:07.457" idx="2">
    <p:pos x="3213" y="771"/>
    <p:text>Right now, this is a text heavy slide. See if you can trim it down and bold keywords. 
I actually suggest just keeping the first point in each bullet section and then just discussing the rest during the presentation by including it in the speaker notes. The idea is to use the least amount of text as possible. </p:text>
  </p:cm>
  <p:cm authorId="4" dt="2015-10-26T14:52:30.712" idx="8">
    <p:pos x="657" y="595"/>
    <p:text>Try to keep the font size consistent for the body of the text. It is 24 here, later it is 22, and in the methods it shrinks to 20.</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5-10-23T17:40:57.471" idx="3">
    <p:pos x="1218" y="997"/>
    <p:text>I think you can remove 'location:' and just have 'Southern Asia...'</p:text>
  </p:cm>
  <p:cm authorId="4" dt="2015-10-26T14:20:41.198" idx="2">
    <p:pos x="3581" y="1171"/>
    <p:text>Include a map of the study area in the final draft.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5-10-23T17:42:53.237" idx="5">
    <p:pos x="5218" y="2110"/>
    <p:text>Text heavy slide. Discuss most of this via including it in speaker notes and only keep high level info as text on the slide. </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5-10-23T17:44:22.603" idx="6">
    <p:pos x="1600" y="151"/>
    <p:text>1) Perhaps the NASA EO should have their own slide
2) EO images should have titles along with them
3) bold keywords in the bullets (perhaps the first word in each bullet as it is the action verb)</p:text>
  </p:cm>
  <p:cm authorId="4" dt="2015-10-26T14:42:46.519" idx="3">
    <p:pos x="4964" y="2013"/>
    <p:text>Since these images were taken from DEVELOPedia, the URLs do not need to be listed.</p:text>
    <p:extLst>
      <p:ext uri="{C676402C-5697-4E1C-873F-D02D1690AC5C}">
        <p15:threadingInfo xmlns:p15="http://schemas.microsoft.com/office/powerpoint/2012/main" timeZoneBias="240"/>
      </p:ext>
    </p:extLst>
  </p:cm>
  <p:cm authorId="4" dt="2015-10-26T14:43:16.576" idx="4">
    <p:pos x="462" y="914"/>
    <p:text>This is the first time that the audience is hearing of SLIP and DRIP. It may be a good idea to mention the previous projects' work before this.</p:text>
    <p:extLst>
      <p:ext uri="{C676402C-5697-4E1C-873F-D02D1690AC5C}">
        <p15:threadingInfo xmlns:p15="http://schemas.microsoft.com/office/powerpoint/2012/main" timeZoneBias="240"/>
      </p:ext>
    </p:extLst>
  </p:cm>
  <p:cm authorId="4" dt="2015-10-26T14:44:04.677" idx="5">
    <p:pos x="2509" y="1632"/>
    <p:text>Make sure the bullets are evenly spaced.</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5-10-23T17:45:30.346" idx="7">
    <p:pos x="3537" y="139"/>
    <p:text>Thanks for the question! I suggest using the next slide as it keeps formatting standardized throughout methods slides. It also makes each step easier to read. </p:text>
  </p:cm>
  <p:cm authorId="4" dt="2015-10-26T14:47:11.645" idx="6">
    <p:pos x="3537" y="235"/>
    <p:text>I concur. I also really like this step-wise setup. It fits in nicely with the landslide theme of the presentation.</p:text>
    <p:extLst>
      <p:ext uri="{C676402C-5697-4E1C-873F-D02D1690AC5C}">
        <p15:threadingInfo xmlns:p15="http://schemas.microsoft.com/office/powerpoint/2012/main" timeZoneBias="240">
          <p15:parentCm authorId="3" idx="7"/>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5-10-23T17:48:04.961" idx="8">
    <p:pos x="3132" y="714"/>
    <p:text>1) Body text size should be at least  20. Please increase the size. 
2) I suggest re-positioning the Pre and Post SLIP images. When I first looked at the slide, my attention was drawn towards the post SLIP image and I would imagine you would want the audience to see the Pre SLIP image first. See what you can do</p:text>
  </p:cm>
  <p:cm authorId="3" dt="2015-10-23T17:48:55.343" idx="9">
    <p:pos x="2829" y="858"/>
    <p:text>Spell these out as this is the first time you have used these and include these abbreviations in parenthesis </p:text>
  </p:cm>
</p:cmLst>
</file>

<file path=ppt/comments/comment8.xml><?xml version="1.0" encoding="utf-8"?>
<p:cmLst xmlns:a="http://schemas.openxmlformats.org/drawingml/2006/main" xmlns:r="http://schemas.openxmlformats.org/officeDocument/2006/relationships" xmlns:p="http://schemas.openxmlformats.org/presentationml/2006/main">
  <p:cm authorId="4" dt="2015-10-26T14:48:42.270" idx="7">
    <p:pos x="3289" y="471"/>
    <p:text>Since the time-frame for GPM data collection is stated here, also include the TRMM time period (either on the slide or verbally).</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15-10-23T17:49:57.258" idx="10">
    <p:pos x="2134" y="243"/>
    <p:text>Will you have an image for this slide? If not, please include one. </p:text>
  </p:cm>
  <p:cm authorId="3" dt="2015-10-23T17:50:33.518" idx="11">
    <p:pos x="1194" y="2875"/>
    <p:text>Spell out GLC</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a:t>
            </a:fld>
            <a:endParaRPr lang="en-US"/>
          </a:p>
        </p:txBody>
      </p:sp>
    </p:spTree>
    <p:extLst>
      <p:ext uri="{BB962C8B-B14F-4D97-AF65-F5344CB8AC3E}">
        <p14:creationId xmlns:p14="http://schemas.microsoft.com/office/powerpoint/2010/main" val="295129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extLst>
      <p:ext uri="{BB962C8B-B14F-4D97-AF65-F5344CB8AC3E}">
        <p14:creationId xmlns:p14="http://schemas.microsoft.com/office/powerpoint/2010/main" val="53389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p14="http://schemas.microsoft.com/office/powerpoint/2010/main" val="139207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What is a landslide? </a:t>
            </a:r>
          </a:p>
          <a:p>
            <a:pPr>
              <a:defRPr/>
            </a:pPr>
            <a:r>
              <a:rPr lang="en-US" altLang="en-US" dirty="0" smtClean="0"/>
              <a:t>A landslide is a type of mass wasting event that occurs when down-slope forces exceed the strength of the slope materials.</a:t>
            </a:r>
          </a:p>
          <a:p>
            <a:pPr>
              <a:defRPr/>
            </a:pPr>
            <a:endParaRPr lang="en-US" altLang="en-US" dirty="0" smtClean="0"/>
          </a:p>
          <a:p>
            <a:pPr>
              <a:defRPr/>
            </a:pPr>
            <a:r>
              <a:rPr lang="en-US" altLang="en-US" dirty="0" smtClean="0"/>
              <a:t>Impacts of landslides</a:t>
            </a:r>
          </a:p>
          <a:p>
            <a:pPr>
              <a:defRPr/>
            </a:pPr>
            <a:r>
              <a:rPr lang="en-US" altLang="en-US" dirty="0" smtClean="0"/>
              <a:t>As a global natural hazard, landslides have the ability to cause immense economic damage, significant loss of life, and can have adverse effects on a variety of available resources.</a:t>
            </a:r>
          </a:p>
          <a:p>
            <a:pPr>
              <a:defRPr/>
            </a:pPr>
            <a:endParaRPr lang="en-US" altLang="en-US" dirty="0" smtClean="0"/>
          </a:p>
          <a:p>
            <a:pPr>
              <a:defRPr/>
            </a:pPr>
            <a:r>
              <a:rPr lang="en-US" altLang="en-US" dirty="0" smtClean="0"/>
              <a:t>Nepal</a:t>
            </a:r>
          </a:p>
          <a:p>
            <a:pPr>
              <a:defRPr/>
            </a:pPr>
            <a:r>
              <a:rPr lang="en-US" altLang="en-US" dirty="0" smtClean="0"/>
              <a:t>Nepal is particularly susceptible to landslides due to its mountainous terrain, active geodynamics, infrastructure, and heavy monsoonal rains.</a:t>
            </a:r>
          </a:p>
          <a:p>
            <a:pPr>
              <a:defRPr/>
            </a:pPr>
            <a:endParaRPr lang="en-US" altLang="en-US" dirty="0" smtClean="0"/>
          </a:p>
          <a:p>
            <a:pPr>
              <a:defRPr/>
            </a:pPr>
            <a:r>
              <a:rPr lang="en-US" altLang="en-US" dirty="0" smtClean="0"/>
              <a:t>https://upload.wikimedia.org/wikipedia/commons/7/73/ElSalvadorslide.jpg</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Speaker Notes: </a:t>
            </a:r>
          </a:p>
          <a:p>
            <a:pPr eaLnBrk="1" hangingPunct="1">
              <a:spcBef>
                <a:spcPct val="0"/>
              </a:spcBef>
            </a:pPr>
            <a:r>
              <a:rPr lang="en-US" altLang="en-US" dirty="0" smtClean="0"/>
              <a:t>Location:</a:t>
            </a:r>
            <a:r>
              <a:rPr lang="en-US" altLang="en-US" baseline="0" dirty="0" smtClean="0"/>
              <a:t> </a:t>
            </a:r>
            <a:r>
              <a:rPr lang="en-US" altLang="en-US" dirty="0" smtClean="0"/>
              <a:t>Nepal is a landlocked, mountainous East Asian country</a:t>
            </a:r>
            <a:r>
              <a:rPr lang="en-US" altLang="en-US" baseline="0" dirty="0" smtClean="0"/>
              <a:t> that is slightly larger than the state of Arkansas.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Area:</a:t>
            </a:r>
            <a:r>
              <a:rPr lang="en-US" altLang="en-US" baseline="0" dirty="0" smtClean="0"/>
              <a:t> </a:t>
            </a:r>
            <a:r>
              <a:rPr lang="en-US" altLang="en-US" dirty="0" smtClean="0"/>
              <a:t>The country is 147,181</a:t>
            </a:r>
            <a:r>
              <a:rPr lang="en-US" altLang="en-US" baseline="0" dirty="0" smtClean="0"/>
              <a:t> </a:t>
            </a:r>
            <a:r>
              <a:rPr lang="en-US" altLang="en-US" dirty="0" smtClean="0"/>
              <a:t>square kilometers in size.</a:t>
            </a:r>
          </a:p>
          <a:p>
            <a:pPr eaLnBrk="1" hangingPunct="1">
              <a:spcBef>
                <a:spcPct val="0"/>
              </a:spcBef>
            </a:pPr>
            <a:endParaRPr lang="en-US" altLang="en-US" dirty="0" smtClean="0"/>
          </a:p>
          <a:p>
            <a:pPr eaLnBrk="1" hangingPunct="1">
              <a:spcBef>
                <a:spcPct val="0"/>
              </a:spcBef>
            </a:pPr>
            <a:r>
              <a:rPr lang="en-US" altLang="en-US" dirty="0" smtClean="0"/>
              <a:t>Climate:</a:t>
            </a:r>
            <a:r>
              <a:rPr lang="en-US" altLang="en-US" baseline="0" dirty="0" smtClean="0"/>
              <a:t> 8 Climatic zones across the country due to large gradients in altitude and precipitation.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31334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 average, Nepal experiences 135 casualties and loses millions of dollars annually due to landslide damages. </a:t>
            </a:r>
          </a:p>
          <a:p>
            <a:r>
              <a:rPr lang="en-US" altLang="en-US" dirty="0" smtClean="0"/>
              <a:t>-According to the ICIMOD landslide dataset, 88.9% of the landslides reported between 2000 and 2010 affect one or more people </a:t>
            </a:r>
          </a:p>
          <a:p>
            <a:r>
              <a:rPr lang="en-US" altLang="en-US" dirty="0" smtClean="0"/>
              <a:t>-With current under estimation of landslide impacts and increasing trend in frequency and intensity of landslide events due to anthropogenic factors, it is critical to develop a landslide identification product and a landslide hazard assessment model that have the ability to accurately quantify hazard and serve as a decisions support tool for end-users.</a:t>
            </a:r>
          </a:p>
          <a:p>
            <a:pPr eaLnBrk="1" hangingPunct="1">
              <a:spcBef>
                <a:spcPct val="0"/>
              </a:spcBef>
            </a:pPr>
            <a:endParaRPr lang="en-US" altLang="en-US" baseline="0" dirty="0" smtClean="0"/>
          </a:p>
          <a:p>
            <a:pPr eaLnBrk="1" hangingPunct="1">
              <a:spcBef>
                <a:spcPct val="0"/>
              </a:spcBef>
            </a:pPr>
            <a:r>
              <a:rPr lang="en-US" altLang="en-US" dirty="0" smtClean="0"/>
              <a:t>Picture Source</a:t>
            </a:r>
          </a:p>
          <a:p>
            <a:pPr eaLnBrk="1" hangingPunct="1">
              <a:spcBef>
                <a:spcPct val="0"/>
              </a:spcBef>
            </a:pPr>
            <a:r>
              <a:rPr lang="en-US" altLang="en-US" dirty="0" smtClean="0"/>
              <a:t>Author: Simon Steinberger</a:t>
            </a:r>
          </a:p>
          <a:p>
            <a:pPr eaLnBrk="1" hangingPunct="1">
              <a:spcBef>
                <a:spcPct val="0"/>
              </a:spcBef>
            </a:pPr>
            <a:r>
              <a:rPr lang="en-US" altLang="en-US" dirty="0" smtClean="0"/>
              <a:t>Source: </a:t>
            </a:r>
            <a:r>
              <a:rPr lang="en-US" altLang="en-US" dirty="0" err="1" smtClean="0"/>
              <a:t>Pixabay</a:t>
            </a:r>
            <a:endParaRPr lang="en-US" altLang="en-US" dirty="0" smtClean="0"/>
          </a:p>
          <a:p>
            <a:pPr eaLnBrk="1" hangingPunct="1">
              <a:spcBef>
                <a:spcPct val="0"/>
              </a:spcBef>
            </a:pPr>
            <a:r>
              <a:rPr lang="en-US" altLang="en-US" dirty="0" smtClean="0"/>
              <a:t>URL:http://pixabay.com/en/mount-everest-himalayas-nuptse-276995/</a:t>
            </a:r>
          </a:p>
          <a:p>
            <a:pPr eaLnBrk="1" hangingPunct="1">
              <a:spcBef>
                <a:spcPct val="0"/>
              </a:spcBef>
            </a:pPr>
            <a:r>
              <a:rPr lang="en-US" altLang="en-US" dirty="0" smtClean="0"/>
              <a:t>Date: 1/28/2007</a:t>
            </a:r>
          </a:p>
          <a:p>
            <a:r>
              <a:rPr lang="en-US" altLang="en-US" dirty="0" smtClean="0"/>
              <a:t>*its creative</a:t>
            </a:r>
            <a:r>
              <a:rPr lang="en-US" altLang="en-US" baseline="0" dirty="0" smtClean="0"/>
              <a:t> commons</a:t>
            </a:r>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http://www.devpedia.developexchange.com/dv/images/c/c2/03_Landsat8.png</a:t>
            </a:r>
          </a:p>
          <a:p>
            <a:r>
              <a:rPr lang="en-US" dirty="0" smtClean="0"/>
              <a:t>http://www.devpedia.developexchange.com/dv/images/1/1a/04_TRMM.png</a:t>
            </a:r>
          </a:p>
          <a:p>
            <a:r>
              <a:rPr lang="en-US" dirty="0" smtClean="0"/>
              <a:t>http://www.devpedia.developexchange.com/dv/images/9/91/05_Terra.png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306545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Image Source:</a:t>
            </a:r>
          </a:p>
          <a:p>
            <a:pPr eaLnBrk="1" hangingPunct="1">
              <a:spcBef>
                <a:spcPct val="0"/>
              </a:spcBef>
            </a:pPr>
            <a:r>
              <a:rPr lang="en-US" altLang="en-US" dirty="0" smtClean="0"/>
              <a:t>Jessica Fayne</a:t>
            </a:r>
          </a:p>
          <a:p>
            <a:pPr eaLnBrk="1" hangingPunct="1">
              <a:spcBef>
                <a:spcPct val="0"/>
              </a:spcBef>
            </a:pPr>
            <a:endParaRPr lang="en-US" altLang="en-US" dirty="0" smtClean="0"/>
          </a:p>
          <a:p>
            <a:pPr eaLnBrk="1" hangingPunct="1">
              <a:spcBef>
                <a:spcPct val="0"/>
              </a:spcBef>
            </a:pPr>
            <a:r>
              <a:rPr lang="en-US" altLang="en-US" dirty="0" smtClean="0"/>
              <a:t>Speaker notes:</a:t>
            </a:r>
            <a:r>
              <a:rPr lang="en-US" altLang="en-US" baseline="0" dirty="0" smtClean="0"/>
              <a:t> Originally written in R, transcribed in to python this term. Original calibration based on one large landslide event. Calibration and validation have since been expanded to multiple areas (i.e. CA, Rio, Nepal), and algorithm improved.</a:t>
            </a:r>
          </a:p>
          <a:p>
            <a:pPr eaLnBrk="1" hangingPunct="1">
              <a:spcBef>
                <a:spcPct val="0"/>
              </a:spcBef>
            </a:pPr>
            <a:endParaRPr lang="en-US" alt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294243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145785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Image Source:</a:t>
            </a:r>
          </a:p>
          <a:p>
            <a:pPr eaLnBrk="1" hangingPunct="1">
              <a:spcBef>
                <a:spcPct val="0"/>
              </a:spcBef>
            </a:pPr>
            <a:r>
              <a:rPr lang="en-US" altLang="en-US" dirty="0" smtClean="0"/>
              <a:t>Aakash Ahamed, Justin Roberts-Pierel</a:t>
            </a:r>
          </a:p>
          <a:p>
            <a:pPr eaLnBrk="1" hangingPunct="1">
              <a:spcBef>
                <a:spcPct val="0"/>
              </a:spcBef>
            </a:pPr>
            <a:endParaRPr lang="en-US" altLang="en-US" dirty="0" smtClean="0"/>
          </a:p>
          <a:p>
            <a:pPr eaLnBrk="1" hangingPunct="1">
              <a:spcBef>
                <a:spcPct val="0"/>
              </a:spcBef>
            </a:pPr>
            <a:r>
              <a:rPr lang="en-US" altLang="en-US" dirty="0" smtClean="0"/>
              <a:t>Speaker Notes: Schematic of workflow for DRIP model.</a:t>
            </a:r>
            <a:r>
              <a:rPr lang="en-US" altLang="en-US" baseline="0" dirty="0" smtClean="0"/>
              <a:t> DRIP used to monitor precipitation in Nepal.</a:t>
            </a:r>
          </a:p>
          <a:p>
            <a:pPr eaLnBrk="1" hangingPunct="1">
              <a:spcBef>
                <a:spcPct val="0"/>
              </a:spcBef>
            </a:pPr>
            <a:endParaRPr lang="en-US" altLang="en-US" baseline="0" dirty="0" smtClean="0"/>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val="38010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val="302394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omments" Target="../comments/commen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omments" Target="../comments/commen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comments" Target="../comments/commen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Himalaya Disasters III</a:t>
            </a:r>
            <a:endParaRPr lang="en-US" dirty="0"/>
          </a:p>
        </p:txBody>
      </p:sp>
      <p:sp>
        <p:nvSpPr>
          <p:cNvPr id="3" name="Text Placeholder 2"/>
          <p:cNvSpPr>
            <a:spLocks noGrp="1"/>
          </p:cNvSpPr>
          <p:nvPr>
            <p:ph type="body" sz="quarter" idx="11"/>
          </p:nvPr>
        </p:nvSpPr>
        <p:spPr>
          <a:xfrm>
            <a:off x="2963631" y="5337323"/>
            <a:ext cx="3847199" cy="349685"/>
          </a:xfrm>
        </p:spPr>
        <p:txBody>
          <a:bodyPr>
            <a:normAutofit/>
          </a:bodyPr>
          <a:lstStyle/>
          <a:p>
            <a:pPr algn="ctr"/>
            <a:r>
              <a:rPr lang="en-US" dirty="0" smtClean="0"/>
              <a:t>Amanda Rumsey (Project Lead)</a:t>
            </a:r>
            <a:endParaRPr lang="en-US" dirty="0"/>
          </a:p>
        </p:txBody>
      </p:sp>
      <p:sp>
        <p:nvSpPr>
          <p:cNvPr id="4" name="Text Placeholder 3"/>
          <p:cNvSpPr>
            <a:spLocks noGrp="1"/>
          </p:cNvSpPr>
          <p:nvPr>
            <p:ph type="body" sz="quarter" idx="12"/>
          </p:nvPr>
        </p:nvSpPr>
        <p:spPr>
          <a:xfrm>
            <a:off x="2963632" y="5779033"/>
            <a:ext cx="3847198" cy="349686"/>
          </a:xfrm>
        </p:spPr>
        <p:txBody>
          <a:bodyPr>
            <a:normAutofit/>
          </a:bodyPr>
          <a:lstStyle/>
          <a:p>
            <a:pPr algn="ctr"/>
            <a:r>
              <a:rPr lang="en-US" dirty="0" smtClean="0"/>
              <a:t>Jessica Fayne</a:t>
            </a:r>
            <a:endParaRPr lang="en-US" dirty="0"/>
          </a:p>
        </p:txBody>
      </p:sp>
      <p:sp>
        <p:nvSpPr>
          <p:cNvPr id="5" name="Text Placeholder 4"/>
          <p:cNvSpPr>
            <a:spLocks noGrp="1"/>
          </p:cNvSpPr>
          <p:nvPr>
            <p:ph type="body" sz="quarter" idx="13"/>
          </p:nvPr>
        </p:nvSpPr>
        <p:spPr>
          <a:xfrm>
            <a:off x="2963632" y="6202339"/>
            <a:ext cx="3847197" cy="431334"/>
          </a:xfrm>
        </p:spPr>
        <p:txBody>
          <a:bodyPr/>
          <a:lstStyle/>
          <a:p>
            <a:pPr algn="ctr"/>
            <a:r>
              <a:rPr lang="en-US" dirty="0" smtClean="0"/>
              <a:t>Jordan Scheffler</a:t>
            </a:r>
            <a:endParaRPr lang="en-US" dirty="0"/>
          </a:p>
        </p:txBody>
      </p:sp>
      <p:sp>
        <p:nvSpPr>
          <p:cNvPr id="9" name="Text Placeholder 8"/>
          <p:cNvSpPr>
            <a:spLocks noGrp="1"/>
          </p:cNvSpPr>
          <p:nvPr>
            <p:ph type="body" sz="quarter" idx="17"/>
          </p:nvPr>
        </p:nvSpPr>
        <p:spPr>
          <a:xfrm>
            <a:off x="1030828" y="4032504"/>
            <a:ext cx="7013315" cy="740664"/>
          </a:xfrm>
        </p:spPr>
        <p:txBody>
          <a:bodyPr>
            <a:normAutofit fontScale="70000" lnSpcReduction="20000"/>
          </a:bodyPr>
          <a:lstStyle/>
          <a:p>
            <a:r>
              <a:rPr lang="en-US" dirty="0" smtClean="0"/>
              <a:t>Utilizing a Landslide Identification Product and a Real-time Rainfall Detection Tool for Enhanced Landslide Detection</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4681" y="329910"/>
            <a:ext cx="3566160" cy="852289"/>
          </a:xfrm>
        </p:spPr>
        <p:txBody>
          <a:bodyPr>
            <a:normAutofit fontScale="85000" lnSpcReduction="20000"/>
          </a:bodyPr>
          <a:lstStyle/>
          <a:p>
            <a:pPr algn="ctr"/>
            <a:r>
              <a:rPr lang="en-US" dirty="0" smtClean="0"/>
              <a:t>Methodology: Rainfall analysis</a:t>
            </a:r>
            <a:endParaRPr lang="en-US" dirty="0"/>
          </a:p>
        </p:txBody>
      </p:sp>
      <p:sp>
        <p:nvSpPr>
          <p:cNvPr id="10" name="Text Placeholder 1"/>
          <p:cNvSpPr txBox="1">
            <a:spLocks/>
          </p:cNvSpPr>
          <p:nvPr/>
        </p:nvSpPr>
        <p:spPr>
          <a:xfrm>
            <a:off x="0" y="5101320"/>
            <a:ext cx="3265534" cy="1131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altLang="en-US" sz="1500" dirty="0" smtClean="0"/>
          </a:p>
        </p:txBody>
      </p:sp>
      <p:sp>
        <p:nvSpPr>
          <p:cNvPr id="12" name="Text Placeholder 1"/>
          <p:cNvSpPr txBox="1">
            <a:spLocks/>
          </p:cNvSpPr>
          <p:nvPr/>
        </p:nvSpPr>
        <p:spPr>
          <a:xfrm>
            <a:off x="280402" y="1431646"/>
            <a:ext cx="5146206" cy="17535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Threshold Analysis </a:t>
            </a:r>
          </a:p>
          <a:p>
            <a:pPr marL="800100" lvl="1" indent="-342900">
              <a:spcBef>
                <a:spcPts val="200"/>
              </a:spcBef>
              <a:buClr>
                <a:schemeClr val="accent1"/>
              </a:buClr>
              <a:buFont typeface="Webdings" panose="05030102010509060703" pitchFamily="18" charset="2"/>
              <a:buChar char="4"/>
            </a:pPr>
            <a:r>
              <a:rPr lang="en-US" sz="2200" dirty="0" smtClean="0"/>
              <a:t>Cluster Analysis</a:t>
            </a:r>
          </a:p>
          <a:p>
            <a:pPr marL="800100" lvl="1" indent="-342900">
              <a:spcBef>
                <a:spcPts val="200"/>
              </a:spcBef>
              <a:buClr>
                <a:schemeClr val="accent1"/>
              </a:buClr>
              <a:buFont typeface="Webdings" panose="05030102010509060703" pitchFamily="18" charset="2"/>
              <a:buChar char="4"/>
            </a:pPr>
            <a:r>
              <a:rPr lang="en-US" sz="2200" dirty="0" err="1" smtClean="0"/>
              <a:t>Thornwaite</a:t>
            </a:r>
            <a:r>
              <a:rPr lang="en-US" sz="2200" dirty="0" smtClean="0"/>
              <a:t> Climatic Thresholds</a:t>
            </a:r>
          </a:p>
          <a:p>
            <a:pPr marL="800100" lvl="1" indent="-342900">
              <a:spcBef>
                <a:spcPts val="200"/>
              </a:spcBef>
              <a:buClr>
                <a:schemeClr val="accent1"/>
              </a:buClr>
              <a:buFont typeface="Webdings" panose="05030102010509060703" pitchFamily="18" charset="2"/>
              <a:buChar char="4"/>
            </a:pPr>
            <a:r>
              <a:rPr lang="en-US" sz="2200" dirty="0" err="1" smtClean="0"/>
              <a:t>Koppen</a:t>
            </a:r>
            <a:r>
              <a:rPr lang="en-US" sz="2200" dirty="0" smtClean="0"/>
              <a:t> Climatic Thresholds</a:t>
            </a:r>
            <a:r>
              <a:rPr lang="en-US" sz="1400" dirty="0" smtClean="0"/>
              <a:t>	</a:t>
            </a:r>
          </a:p>
        </p:txBody>
      </p:sp>
      <p:sp>
        <p:nvSpPr>
          <p:cNvPr id="13" name="Rectangle 12"/>
          <p:cNvSpPr/>
          <p:nvPr/>
        </p:nvSpPr>
        <p:spPr>
          <a:xfrm>
            <a:off x="329885" y="3524945"/>
            <a:ext cx="4572000" cy="1877437"/>
          </a:xfrm>
          <a:prstGeom prst="rect">
            <a:avLst/>
          </a:prstGeom>
        </p:spPr>
        <p:txBody>
          <a:bodyPr>
            <a:spAutoFit/>
          </a:bodyPr>
          <a:lstStyle/>
          <a:p>
            <a:pPr>
              <a:spcBef>
                <a:spcPts val="200"/>
              </a:spcBef>
              <a:buClr>
                <a:schemeClr val="accent1"/>
              </a:buClr>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Rain Gauge and TRMM Analysis</a:t>
            </a:r>
          </a:p>
          <a:p>
            <a:pPr marL="800100" lvl="1" indent="-342900">
              <a:spcBef>
                <a:spcPts val="200"/>
              </a:spcBef>
              <a:buClr>
                <a:schemeClr val="accent1"/>
              </a:buClr>
              <a:buFont typeface="Webdings" panose="05030102010509060703" pitchFamily="18" charset="2"/>
              <a:buChar char="4"/>
            </a:pPr>
            <a:r>
              <a:rPr lang="en-US" sz="2200" dirty="0" smtClean="0"/>
              <a:t>GLC landslide comparison</a:t>
            </a:r>
          </a:p>
          <a:p>
            <a:pPr marL="800100" lvl="1" indent="-342900">
              <a:spcBef>
                <a:spcPts val="200"/>
              </a:spcBef>
              <a:buClr>
                <a:schemeClr val="accent1"/>
              </a:buClr>
              <a:buFont typeface="Webdings" panose="05030102010509060703" pitchFamily="18" charset="2"/>
              <a:buChar char="4"/>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6457" y="1478284"/>
            <a:ext cx="8051583" cy="1617000"/>
          </a:xfrm>
        </p:spPr>
        <p:txBody>
          <a:bodyPr>
            <a:noAutofit/>
          </a:bodyPr>
          <a:lstStyle/>
          <a:p>
            <a:r>
              <a:rPr lang="en-US" dirty="0"/>
              <a:t>Dr. Dalia B. Kirschbaum, NASA Goddard Space Flight </a:t>
            </a:r>
            <a:r>
              <a:rPr lang="en-US" dirty="0" smtClean="0"/>
              <a:t>Center</a:t>
            </a:r>
          </a:p>
          <a:p>
            <a:r>
              <a:rPr lang="en-US" dirty="0" smtClean="0"/>
              <a:t>Dr</a:t>
            </a:r>
            <a:r>
              <a:rPr lang="en-US" dirty="0"/>
              <a:t>. John D. Bolten, NASA Goddard Space Flight </a:t>
            </a:r>
            <a:r>
              <a:rPr lang="en-US" dirty="0" smtClean="0"/>
              <a:t>Center</a:t>
            </a:r>
          </a:p>
          <a:p>
            <a:r>
              <a:rPr lang="en-US" dirty="0" smtClean="0"/>
              <a:t>Thomas </a:t>
            </a:r>
            <a:r>
              <a:rPr lang="en-US" dirty="0"/>
              <a:t>A. Stanley, NASA Goddard Space Flight </a:t>
            </a:r>
            <a:r>
              <a:rPr lang="en-US" dirty="0" smtClean="0"/>
              <a:t>Center</a:t>
            </a:r>
          </a:p>
        </p:txBody>
      </p:sp>
      <p:sp>
        <p:nvSpPr>
          <p:cNvPr id="3" name="Text Placeholder 2"/>
          <p:cNvSpPr>
            <a:spLocks noGrp="1"/>
          </p:cNvSpPr>
          <p:nvPr>
            <p:ph type="body" sz="quarter" idx="11"/>
          </p:nvPr>
        </p:nvSpPr>
        <p:spPr>
          <a:xfrm>
            <a:off x="666457" y="4738144"/>
            <a:ext cx="8051583" cy="869058"/>
          </a:xfrm>
        </p:spPr>
        <p:txBody>
          <a:bodyPr>
            <a:noAutofit/>
          </a:bodyPr>
          <a:lstStyle/>
          <a:p>
            <a:r>
              <a:rPr lang="en-US" dirty="0" smtClean="0"/>
              <a:t>Justin Roberts-Pierel</a:t>
            </a:r>
          </a:p>
          <a:p>
            <a:r>
              <a:rPr lang="en-US" dirty="0" smtClean="0"/>
              <a:t>Aakash Ahamed</a:t>
            </a:r>
          </a:p>
          <a:p>
            <a:r>
              <a:rPr lang="en-US" dirty="0" smtClean="0"/>
              <a:t>Jamie </a:t>
            </a:r>
            <a:r>
              <a:rPr lang="en-US" dirty="0" err="1" smtClean="0"/>
              <a:t>Shiplet</a:t>
            </a:r>
            <a:endParaRPr lang="en-US" dirty="0"/>
          </a:p>
        </p:txBody>
      </p:sp>
      <p:sp>
        <p:nvSpPr>
          <p:cNvPr id="5" name="TextBox 4"/>
          <p:cNvSpPr txBox="1"/>
          <p:nvPr/>
        </p:nvSpPr>
        <p:spPr>
          <a:xfrm>
            <a:off x="666457" y="987838"/>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666457" y="2827502"/>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8" name="TextBox 7"/>
          <p:cNvSpPr txBox="1"/>
          <p:nvPr/>
        </p:nvSpPr>
        <p:spPr>
          <a:xfrm>
            <a:off x="666457" y="4186178"/>
            <a:ext cx="3660142"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Former Teammates</a:t>
            </a:r>
            <a:endParaRPr lang="en-US" sz="2800" dirty="0" smtClean="0">
              <a:solidFill>
                <a:schemeClr val="accent1"/>
              </a:solidFill>
              <a:latin typeface="Century Gothic" panose="020B0502020202020204" pitchFamily="34" charset="0"/>
            </a:endParaRPr>
          </a:p>
        </p:txBody>
      </p:sp>
      <p:sp>
        <p:nvSpPr>
          <p:cNvPr id="9" name="Text Placeholder 2"/>
          <p:cNvSpPr>
            <a:spLocks noGrp="1"/>
          </p:cNvSpPr>
          <p:nvPr>
            <p:ph type="body" sz="quarter" idx="11"/>
          </p:nvPr>
        </p:nvSpPr>
        <p:spPr>
          <a:xfrm>
            <a:off x="666457" y="3309328"/>
            <a:ext cx="8051583" cy="704088"/>
          </a:xfrm>
        </p:spPr>
        <p:txBody>
          <a:bodyPr/>
          <a:lstStyle/>
          <a:p>
            <a:r>
              <a:rPr lang="en-US" dirty="0" smtClean="0"/>
              <a:t>International Centre for Integrated Mountain Development (ICIMOD)</a:t>
            </a:r>
            <a:endParaRPr lang="en-US" dirty="0"/>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4515307" cy="1007788"/>
          </a:xfrm>
        </p:spPr>
        <p:txBody>
          <a:bodyPr>
            <a:normAutofit/>
          </a:bodyPr>
          <a:lstStyle/>
          <a:p>
            <a:pPr algn="ctr"/>
            <a:r>
              <a:rPr lang="en-US" dirty="0" smtClean="0"/>
              <a:t>Introduction</a:t>
            </a:r>
            <a:endParaRPr lang="en-US" dirty="0"/>
          </a:p>
        </p:txBody>
      </p:sp>
      <p:sp>
        <p:nvSpPr>
          <p:cNvPr id="11" name="Content Placeholder 1"/>
          <p:cNvSpPr txBox="1">
            <a:spLocks/>
          </p:cNvSpPr>
          <p:nvPr/>
        </p:nvSpPr>
        <p:spPr bwMode="auto">
          <a:xfrm>
            <a:off x="241892" y="1224422"/>
            <a:ext cx="4857986" cy="2271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1000"/>
              </a:spcBef>
              <a:spcAft>
                <a:spcPct val="0"/>
              </a:spcAft>
              <a:buClr>
                <a:schemeClr val="accent1"/>
              </a:buClr>
              <a:buSzTx/>
              <a:buFont typeface="Webdings" panose="05030102010509060703"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What is a Landslide?</a:t>
            </a:r>
          </a:p>
          <a:p>
            <a:pPr marL="685800" marR="0" lvl="1" indent="-228600" algn="l" defTabSz="914400" rtl="0" eaLnBrk="0" fontAlgn="base" latinLnBrk="0" hangingPunct="0">
              <a:lnSpc>
                <a:spcPct val="90000"/>
              </a:lnSpc>
              <a:spcBef>
                <a:spcPts val="500"/>
              </a:spcBef>
              <a:spcAft>
                <a:spcPct val="0"/>
              </a:spcAft>
              <a:buClr>
                <a:schemeClr val="accent1"/>
              </a:buClr>
              <a:buSzTx/>
              <a:buFont typeface="Webdings" panose="05030102010509060703" pitchFamily="18" charset="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Type of mass wasting event</a:t>
            </a:r>
          </a:p>
          <a:p>
            <a:pPr marL="685800" marR="0" lvl="1" indent="-228600" algn="l" defTabSz="914400" rtl="0" eaLnBrk="0" fontAlgn="base" latinLnBrk="0" hangingPunct="0">
              <a:lnSpc>
                <a:spcPct val="90000"/>
              </a:lnSpc>
              <a:spcBef>
                <a:spcPts val="500"/>
              </a:spcBef>
              <a:spcAft>
                <a:spcPct val="0"/>
              </a:spcAft>
              <a:buClr>
                <a:schemeClr val="accent1"/>
              </a:buClr>
              <a:buSzTx/>
              <a:buFont typeface="Webdings" panose="05030102010509060703" pitchFamily="18" charset="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Occurs when down-slope forces exceed the strength of the slope materials</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a:t>
            </a:r>
          </a:p>
          <a:p>
            <a:pPr marL="685800" marR="0" lvl="1" indent="-228600" algn="l" defTabSz="914400" rtl="0" eaLnBrk="0" fontAlgn="base" latinLnBrk="0" hangingPunct="0">
              <a:lnSpc>
                <a:spcPct val="90000"/>
              </a:lnSpc>
              <a:spcBef>
                <a:spcPts val="500"/>
              </a:spcBef>
              <a:spcAft>
                <a:spcPct val="0"/>
              </a:spcAft>
              <a:buClr>
                <a:schemeClr val="accent1"/>
              </a:buClr>
              <a:buSzTx/>
              <a:buFont typeface="Webdings" panose="05030102010509060703"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457200" marR="0" lvl="1" indent="0" algn="l" defTabSz="914400" rtl="0" eaLnBrk="0" fontAlgn="base" latinLnBrk="0" hangingPunct="0">
              <a:lnSpc>
                <a:spcPct val="90000"/>
              </a:lnSpc>
              <a:spcBef>
                <a:spcPts val="500"/>
              </a:spcBef>
              <a:spcAft>
                <a:spcPct val="0"/>
              </a:spcAft>
              <a:buClr>
                <a:schemeClr val="accent6"/>
              </a:buClr>
              <a:buSzTx/>
              <a:buFont typeface="Webdings" panose="05030102010509060703" pitchFamily="18"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457200" marR="0" lvl="1" indent="0" algn="l" defTabSz="914400" rtl="0" eaLnBrk="0" fontAlgn="base" latinLnBrk="0" hangingPunct="0">
              <a:lnSpc>
                <a:spcPct val="90000"/>
              </a:lnSpc>
              <a:spcBef>
                <a:spcPts val="500"/>
              </a:spcBef>
              <a:spcAft>
                <a:spcPct val="0"/>
              </a:spcAft>
              <a:buClr>
                <a:schemeClr val="accent6"/>
              </a:buClr>
              <a:buSzTx/>
              <a:buFont typeface="Webdings" panose="05030102010509060703" pitchFamily="18"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12" name="Content Placeholder 1"/>
          <p:cNvSpPr txBox="1">
            <a:spLocks/>
          </p:cNvSpPr>
          <p:nvPr/>
        </p:nvSpPr>
        <p:spPr bwMode="auto">
          <a:xfrm>
            <a:off x="253704" y="2841963"/>
            <a:ext cx="5027592" cy="229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9pPr>
          </a:lstStyle>
          <a:p>
            <a:pPr lvl="1">
              <a:buClr>
                <a:schemeClr val="accent1"/>
              </a:buClr>
              <a:buFont typeface="Webdings" panose="05030102010509060703" pitchFamily="18" charset="2"/>
              <a:buChar char=""/>
            </a:pPr>
            <a:endParaRPr lang="en-US" altLang="en-US" sz="2000" dirty="0"/>
          </a:p>
          <a:p>
            <a:pPr>
              <a:buClr>
                <a:schemeClr val="accent1"/>
              </a:buClr>
              <a:buFont typeface="Webdings" panose="05030102010509060703" pitchFamily="18" charset="2"/>
              <a:buChar char=""/>
            </a:pPr>
            <a:r>
              <a:rPr lang="en-US" altLang="en-US" sz="2400" dirty="0"/>
              <a:t>Impact of </a:t>
            </a:r>
            <a:r>
              <a:rPr lang="en-US" altLang="en-US" sz="2400" dirty="0" smtClean="0"/>
              <a:t>Landslides</a:t>
            </a:r>
          </a:p>
          <a:p>
            <a:pPr lvl="1">
              <a:buClr>
                <a:schemeClr val="accent1"/>
              </a:buClr>
              <a:buFont typeface="Webdings" panose="05030102010509060703" pitchFamily="18" charset="2"/>
              <a:buChar char=""/>
            </a:pPr>
            <a:r>
              <a:rPr lang="en-US" altLang="en-US" sz="2200" dirty="0" smtClean="0"/>
              <a:t>Economic Damage</a:t>
            </a:r>
          </a:p>
          <a:p>
            <a:pPr lvl="1">
              <a:buClr>
                <a:schemeClr val="accent1"/>
              </a:buClr>
              <a:buFont typeface="Webdings" panose="05030102010509060703" pitchFamily="18" charset="2"/>
              <a:buChar char=""/>
            </a:pPr>
            <a:r>
              <a:rPr lang="en-US" altLang="en-US" sz="2200" dirty="0" smtClean="0"/>
              <a:t>Loss </a:t>
            </a:r>
            <a:r>
              <a:rPr lang="en-US" altLang="en-US" sz="2200" dirty="0"/>
              <a:t>of </a:t>
            </a:r>
            <a:r>
              <a:rPr lang="en-US" altLang="en-US" sz="2200" dirty="0" smtClean="0"/>
              <a:t>Life</a:t>
            </a:r>
          </a:p>
          <a:p>
            <a:pPr lvl="1">
              <a:buClr>
                <a:schemeClr val="accent1"/>
              </a:buClr>
              <a:buFont typeface="Webdings" panose="05030102010509060703" pitchFamily="18" charset="2"/>
              <a:buChar char=""/>
            </a:pPr>
            <a:r>
              <a:rPr lang="en-US" altLang="en-US" sz="2200" dirty="0" smtClean="0"/>
              <a:t>Resource </a:t>
            </a:r>
            <a:r>
              <a:rPr lang="en-US" altLang="en-US" sz="2200" dirty="0"/>
              <a:t>Availability</a:t>
            </a:r>
          </a:p>
          <a:p>
            <a:pPr lvl="1">
              <a:buClr>
                <a:schemeClr val="accent1"/>
              </a:buClr>
              <a:buFont typeface="Webdings" panose="05030102010509060703" pitchFamily="18" charset="2"/>
              <a:buChar char=""/>
            </a:pPr>
            <a:endParaRPr lang="en-US" altLang="en-US" sz="2000" dirty="0"/>
          </a:p>
        </p:txBody>
      </p:sp>
      <p:sp>
        <p:nvSpPr>
          <p:cNvPr id="13" name="Content Placeholder 1"/>
          <p:cNvSpPr txBox="1">
            <a:spLocks/>
          </p:cNvSpPr>
          <p:nvPr/>
        </p:nvSpPr>
        <p:spPr bwMode="auto">
          <a:xfrm>
            <a:off x="276410" y="4655982"/>
            <a:ext cx="3952875" cy="1894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Clr>
                <a:schemeClr val="accent6">
                  <a:lumMod val="75000"/>
                </a:schemeClr>
              </a:buClr>
              <a:buFont typeface="Webdings" panose="05030102010509060703" pitchFamily="18" charset="2"/>
              <a:buChar char=""/>
              <a:defRPr sz="2400" b="0" kern="1200">
                <a:solidFill>
                  <a:schemeClr val="tx1"/>
                </a:solidFill>
                <a:latin typeface="+mn-lt"/>
                <a:ea typeface="ＭＳ Ｐゴシック" pitchFamily="34" charset="-128"/>
                <a:cs typeface="+mn-cs"/>
              </a:defRPr>
            </a:lvl1pPr>
            <a:lvl2pPr marL="6858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20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accent1"/>
              </a:buClr>
              <a:buFont typeface="Webdings" panose="05030102010509060703" pitchFamily="18" charset="2"/>
              <a:buNone/>
              <a:defRPr/>
            </a:pPr>
            <a:endParaRPr lang="en-US" dirty="0" smtClean="0"/>
          </a:p>
          <a:p>
            <a:pPr>
              <a:buClr>
                <a:schemeClr val="accent1"/>
              </a:buClr>
              <a:defRPr/>
            </a:pPr>
            <a:r>
              <a:rPr lang="en-US" dirty="0" smtClean="0"/>
              <a:t>Nepal</a:t>
            </a:r>
          </a:p>
          <a:p>
            <a:pPr lvl="1">
              <a:buClr>
                <a:schemeClr val="accent1"/>
              </a:buClr>
              <a:defRPr/>
            </a:pPr>
            <a:r>
              <a:rPr lang="en-US" sz="2200" dirty="0" smtClean="0"/>
              <a:t>Mountainous Terrain</a:t>
            </a:r>
          </a:p>
          <a:p>
            <a:pPr lvl="1">
              <a:buClr>
                <a:schemeClr val="accent1"/>
              </a:buClr>
              <a:defRPr/>
            </a:pPr>
            <a:r>
              <a:rPr lang="en-US" sz="2200" dirty="0" smtClean="0"/>
              <a:t>Infrastructure</a:t>
            </a:r>
            <a:endParaRPr lang="en-US" sz="2200" dirty="0"/>
          </a:p>
          <a:p>
            <a:pPr lvl="1">
              <a:buClr>
                <a:schemeClr val="accent1"/>
              </a:buClr>
              <a:defRPr/>
            </a:pPr>
            <a:r>
              <a:rPr lang="en-US" sz="2200" dirty="0" smtClean="0"/>
              <a:t>Monsoonal Rains</a:t>
            </a:r>
          </a:p>
          <a:p>
            <a:pPr marL="457200" lvl="1" indent="0">
              <a:buFont typeface="Webdings" panose="05030102010509060703" pitchFamily="18" charset="2"/>
              <a:buNone/>
              <a:defRPr/>
            </a:pPr>
            <a:endParaRPr lang="en-US" dirty="0" smtClean="0"/>
          </a:p>
          <a:p>
            <a:pPr marL="457200" lvl="1" indent="0">
              <a:buFont typeface="Webdings" panose="05030102010509060703" pitchFamily="18" charset="2"/>
              <a:buNone/>
              <a:defRPr/>
            </a:pPr>
            <a:endParaRPr lang="en-US" dirty="0" smtClean="0"/>
          </a:p>
        </p:txBody>
      </p:sp>
      <p:pic>
        <p:nvPicPr>
          <p:cNvPr id="16386" name="Picture 2"/>
          <p:cNvPicPr>
            <a:picLocks noChangeAspect="1" noChangeArrowheads="1"/>
          </p:cNvPicPr>
          <p:nvPr/>
        </p:nvPicPr>
        <p:blipFill>
          <a:blip r:embed="rId3"/>
          <a:srcRect l="6166" r="5097"/>
          <a:stretch>
            <a:fillRect/>
          </a:stretch>
        </p:blipFill>
        <p:spPr bwMode="auto">
          <a:xfrm>
            <a:off x="5229411" y="908050"/>
            <a:ext cx="3690471" cy="5621244"/>
          </a:xfrm>
          <a:prstGeom prst="rect">
            <a:avLst/>
          </a:prstGeom>
          <a:noFill/>
          <a:ln w="9525">
            <a:noFill/>
            <a:miter lim="800000"/>
            <a:headEnd/>
            <a:tailEnd/>
          </a:ln>
          <a:effectLst/>
        </p:spPr>
      </p:pic>
      <p:sp>
        <p:nvSpPr>
          <p:cNvPr id="14" name="TextBox 13"/>
          <p:cNvSpPr txBox="1"/>
          <p:nvPr/>
        </p:nvSpPr>
        <p:spPr>
          <a:xfrm>
            <a:off x="5599617" y="6224048"/>
            <a:ext cx="3300650" cy="276999"/>
          </a:xfrm>
          <a:prstGeom prst="rect">
            <a:avLst/>
          </a:prstGeom>
          <a:noFill/>
        </p:spPr>
        <p:txBody>
          <a:bodyPr wrap="square">
            <a:spAutoFit/>
          </a:bodyPr>
          <a:lstStyle/>
          <a:p>
            <a:pPr algn="r">
              <a:defRPr/>
            </a:pPr>
            <a:r>
              <a:rPr lang="en-US" sz="1200" b="1" dirty="0" smtClean="0">
                <a:solidFill>
                  <a:schemeClr val="bg1"/>
                </a:solidFill>
                <a:latin typeface="+mj-lt"/>
              </a:rPr>
              <a:t>Wikimedia: </a:t>
            </a:r>
            <a:r>
              <a:rPr lang="en-US" sz="1200" b="1" dirty="0" err="1" smtClean="0">
                <a:solidFill>
                  <a:schemeClr val="bg1"/>
                </a:solidFill>
                <a:latin typeface="+mj-lt"/>
              </a:rPr>
              <a:t>Orlovic</a:t>
            </a:r>
            <a:r>
              <a:rPr lang="en-US" sz="1200" b="1" dirty="0" smtClean="0">
                <a:solidFill>
                  <a:schemeClr val="bg1"/>
                </a:solidFill>
                <a:latin typeface="+mj-lt"/>
              </a:rPr>
              <a:t>, </a:t>
            </a:r>
            <a:r>
              <a:rPr lang="en-US" sz="1200" b="1" dirty="0">
                <a:solidFill>
                  <a:schemeClr val="bg1"/>
                </a:solidFill>
                <a:latin typeface="+mj-lt"/>
              </a:rPr>
              <a:t>2007 </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4318000" cy="1374588"/>
          </a:xfrm>
        </p:spPr>
        <p:txBody>
          <a:bodyPr/>
          <a:lstStyle/>
          <a:p>
            <a:pPr algn="ctr"/>
            <a:r>
              <a:rPr lang="en-US" dirty="0" smtClean="0"/>
              <a:t>Study Area: Nepal</a:t>
            </a:r>
            <a:endParaRPr lang="en-US" dirty="0"/>
          </a:p>
        </p:txBody>
      </p:sp>
      <p:sp>
        <p:nvSpPr>
          <p:cNvPr id="7" name="Content Placeholder 1"/>
          <p:cNvSpPr txBox="1">
            <a:spLocks/>
          </p:cNvSpPr>
          <p:nvPr/>
        </p:nvSpPr>
        <p:spPr bwMode="auto">
          <a:xfrm>
            <a:off x="0" y="1551673"/>
            <a:ext cx="4287837" cy="1703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ts val="1000"/>
              </a:spcBef>
              <a:spcAft>
                <a:spcPct val="0"/>
              </a:spcAft>
              <a:buClr>
                <a:schemeClr val="accent1"/>
              </a:buClr>
              <a:buSzTx/>
              <a:buFont typeface="Webdings" panose="05030102010509060703" pitchFamily="18" charset="2"/>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Location: </a:t>
            </a:r>
          </a:p>
          <a:p>
            <a:pPr marL="685800" lvl="1" indent="-228600" fontAlgn="base">
              <a:spcBef>
                <a:spcPts val="1000"/>
              </a:spcBef>
              <a:spcAft>
                <a:spcPct val="0"/>
              </a:spcAft>
              <a:buClr>
                <a:schemeClr val="accent1"/>
              </a:buClr>
              <a:buFont typeface="Webdings" panose="05030102010509060703" pitchFamily="18" charset="2"/>
              <a:buChar char=""/>
              <a:defRPr/>
            </a:pPr>
            <a:r>
              <a:rPr kumimoji="0" lang="en-US" alt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Southern Asia, between China and India</a:t>
            </a:r>
          </a:p>
          <a:p>
            <a:pPr marL="457200" marR="0" lvl="1" indent="0" algn="l" defTabSz="914400" rtl="0" eaLnBrk="1" fontAlgn="base" latinLnBrk="0" hangingPunct="1">
              <a:lnSpc>
                <a:spcPct val="100000"/>
              </a:lnSpc>
              <a:spcBef>
                <a:spcPts val="500"/>
              </a:spcBef>
              <a:spcAft>
                <a:spcPct val="0"/>
              </a:spcAft>
              <a:buClr>
                <a:schemeClr val="accent1"/>
              </a:buClr>
              <a:buSzTx/>
              <a:buFont typeface="Webdings" panose="05030102010509060703" pitchFamily="18" charset="2"/>
              <a:buNone/>
              <a:tabLst/>
              <a:defRPr/>
            </a:pPr>
            <a:endParaRPr kumimoji="0" lang="en-US" altLang="en-US" sz="1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8" name="Text Placeholder 1"/>
          <p:cNvSpPr txBox="1">
            <a:spLocks/>
          </p:cNvSpPr>
          <p:nvPr/>
        </p:nvSpPr>
        <p:spPr>
          <a:xfrm>
            <a:off x="0" y="2911562"/>
            <a:ext cx="4817671" cy="17535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Elevation Range:</a:t>
            </a:r>
          </a:p>
          <a:p>
            <a:pPr marL="800100" lvl="1" indent="-342900">
              <a:spcBef>
                <a:spcPts val="200"/>
              </a:spcBef>
              <a:buClr>
                <a:schemeClr val="accent1"/>
              </a:buClr>
              <a:buFont typeface="Webdings" panose="05030102010509060703" pitchFamily="18" charset="2"/>
              <a:buChar char="4"/>
            </a:pPr>
            <a:r>
              <a:rPr lang="en-US" sz="2200" dirty="0" smtClean="0"/>
              <a:t>70 – 8850 meters</a:t>
            </a:r>
            <a:r>
              <a:rPr lang="en-US" sz="1400" dirty="0" smtClean="0"/>
              <a:t>	</a:t>
            </a:r>
          </a:p>
        </p:txBody>
      </p:sp>
      <p:sp>
        <p:nvSpPr>
          <p:cNvPr id="10" name="Text Placeholder 1"/>
          <p:cNvSpPr txBox="1">
            <a:spLocks/>
          </p:cNvSpPr>
          <p:nvPr/>
        </p:nvSpPr>
        <p:spPr>
          <a:xfrm>
            <a:off x="0" y="5310497"/>
            <a:ext cx="3810000" cy="1131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altLang="en-US" sz="1500" dirty="0" smtClean="0"/>
          </a:p>
          <a:p>
            <a:pPr marL="342900" indent="-342900">
              <a:spcBef>
                <a:spcPts val="200"/>
              </a:spcBef>
              <a:buClr>
                <a:schemeClr val="accent1"/>
              </a:buClr>
              <a:buFont typeface="Webdings" panose="05030102010509060703" pitchFamily="18" charset="2"/>
              <a:buChar char="4"/>
            </a:pPr>
            <a:r>
              <a:rPr lang="en-US" sz="2400" dirty="0" smtClean="0"/>
              <a:t>Precipitation:</a:t>
            </a:r>
          </a:p>
          <a:p>
            <a:pPr marL="800100" lvl="1" indent="-342900">
              <a:spcBef>
                <a:spcPts val="200"/>
              </a:spcBef>
              <a:buClr>
                <a:schemeClr val="accent1"/>
              </a:buClr>
              <a:buFont typeface="Webdings" panose="05030102010509060703" pitchFamily="18" charset="2"/>
              <a:buChar char="4"/>
            </a:pPr>
            <a:r>
              <a:rPr lang="en-US" sz="2200" dirty="0" smtClean="0"/>
              <a:t>160 mm – 5000 mm</a:t>
            </a:r>
          </a:p>
        </p:txBody>
      </p:sp>
      <p:sp>
        <p:nvSpPr>
          <p:cNvPr id="11" name="Rectangle 10"/>
          <p:cNvSpPr/>
          <p:nvPr/>
        </p:nvSpPr>
        <p:spPr>
          <a:xfrm>
            <a:off x="0" y="4024980"/>
            <a:ext cx="4572000" cy="1113125"/>
          </a:xfrm>
          <a:prstGeom prst="rect">
            <a:avLst/>
          </a:prstGeom>
        </p:spPr>
        <p:txBody>
          <a:bodyPr>
            <a:spAutoFit/>
          </a:bodyPr>
          <a:lstStyle/>
          <a:p>
            <a:pPr>
              <a:spcBef>
                <a:spcPts val="200"/>
              </a:spcBef>
              <a:buClr>
                <a:schemeClr val="accent1"/>
              </a:buClr>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Population:</a:t>
            </a:r>
          </a:p>
          <a:p>
            <a:pPr marL="800100" lvl="1" indent="-342900">
              <a:spcBef>
                <a:spcPts val="200"/>
              </a:spcBef>
              <a:buClr>
                <a:schemeClr val="accent1"/>
              </a:buClr>
              <a:buFont typeface="Webdings" panose="05030102010509060703" pitchFamily="18" charset="2"/>
              <a:buChar char="4"/>
            </a:pPr>
            <a:r>
              <a:rPr lang="en-US" sz="2200" dirty="0" smtClean="0"/>
              <a:t>31.5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28261" y="2562741"/>
            <a:ext cx="7982712" cy="704088"/>
          </a:xfrm>
        </p:spPr>
        <p:txBody>
          <a:bodyPr/>
          <a:lstStyle/>
          <a:p>
            <a:pPr algn="ctr"/>
            <a:r>
              <a:rPr lang="en-US" dirty="0" smtClean="0"/>
              <a:t>Community Concerns</a:t>
            </a:r>
            <a:endParaRPr lang="en-US" dirty="0"/>
          </a:p>
        </p:txBody>
      </p:sp>
      <p:pic>
        <p:nvPicPr>
          <p:cNvPr id="9" name="Picture 8"/>
          <p:cNvPicPr>
            <a:picLocks/>
          </p:cNvPicPr>
          <p:nvPr/>
        </p:nvPicPr>
        <p:blipFill>
          <a:blip r:embed="rId3">
            <a:extLst>
              <a:ext uri="{28A0092B-C50C-407E-A947-70E740481C1C}">
                <a14:useLocalDpi xmlns:a14="http://schemas.microsoft.com/office/drawing/2010/main" val="0"/>
              </a:ext>
            </a:extLst>
          </a:blip>
          <a:srcRect b="6478"/>
          <a:stretch>
            <a:fillRect/>
          </a:stretch>
        </p:blipFill>
        <p:spPr bwMode="auto">
          <a:xfrm>
            <a:off x="0" y="119531"/>
            <a:ext cx="9167340" cy="231922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6067425" y="2151488"/>
            <a:ext cx="3076575" cy="230187"/>
          </a:xfrm>
          <a:prstGeom prst="rect">
            <a:avLst/>
          </a:prstGeom>
          <a:noFill/>
        </p:spPr>
        <p:txBody>
          <a:bodyPr>
            <a:spAutoFit/>
          </a:bodyPr>
          <a:lstStyle/>
          <a:p>
            <a:pPr algn="r">
              <a:defRPr/>
            </a:pPr>
            <a:r>
              <a:rPr lang="en-US" sz="900" dirty="0" err="1">
                <a:solidFill>
                  <a:schemeClr val="bg1"/>
                </a:solidFill>
                <a:latin typeface="+mj-lt"/>
              </a:rPr>
              <a:t>Pixabay</a:t>
            </a:r>
            <a:r>
              <a:rPr lang="en-US" sz="900" dirty="0">
                <a:solidFill>
                  <a:schemeClr val="bg1"/>
                </a:solidFill>
                <a:latin typeface="+mj-lt"/>
              </a:rPr>
              <a:t>: Simon Steinberger, 2007 </a:t>
            </a:r>
          </a:p>
        </p:txBody>
      </p:sp>
      <p:sp>
        <p:nvSpPr>
          <p:cNvPr id="11" name="Content Placeholder 1"/>
          <p:cNvSpPr txBox="1">
            <a:spLocks/>
          </p:cNvSpPr>
          <p:nvPr/>
        </p:nvSpPr>
        <p:spPr bwMode="auto">
          <a:xfrm>
            <a:off x="249833" y="3011150"/>
            <a:ext cx="8572519" cy="1351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Char char=""/>
              <a:tabLst/>
              <a:defRPr/>
            </a:pPr>
            <a:r>
              <a:rPr lang="en-US" altLang="en-US" sz="2200" b="1" noProof="0" dirty="0" smtClean="0">
                <a:ea typeface="ＭＳ Ｐゴシック" pitchFamily="34" charset="-128"/>
              </a:rPr>
              <a:t>Hundreds </a:t>
            </a:r>
            <a:r>
              <a:rPr lang="en-US" altLang="en-US" sz="2200" b="1" dirty="0" smtClean="0">
                <a:ea typeface="ＭＳ Ｐゴシック" pitchFamily="34" charset="-128"/>
              </a:rPr>
              <a:t>of fatalities </a:t>
            </a:r>
            <a:r>
              <a:rPr kumimoji="0" lang="en-US" altLang="en-US" sz="22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and millions of dollars lost</a:t>
            </a:r>
            <a:r>
              <a:rPr kumimoji="0" lang="en-US" alt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annually due to landslide damages </a:t>
            </a:r>
          </a:p>
          <a:p>
            <a:pPr marL="0" marR="0" lvl="0" indent="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1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13" name="Content Placeholder 1"/>
          <p:cNvSpPr txBox="1">
            <a:spLocks/>
          </p:cNvSpPr>
          <p:nvPr/>
        </p:nvSpPr>
        <p:spPr bwMode="auto">
          <a:xfrm>
            <a:off x="249832" y="4037944"/>
            <a:ext cx="8589229" cy="1123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Clr>
                <a:schemeClr val="accent6">
                  <a:lumMod val="75000"/>
                </a:schemeClr>
              </a:buClr>
              <a:buFont typeface="Webdings" panose="05030102010509060703" pitchFamily="18" charset="2"/>
              <a:buChar char=""/>
              <a:defRPr sz="2400" b="0" kern="1200">
                <a:solidFill>
                  <a:schemeClr val="tx1"/>
                </a:solidFill>
                <a:latin typeface="+mn-lt"/>
                <a:ea typeface="ＭＳ Ｐゴシック" pitchFamily="34" charset="-128"/>
                <a:cs typeface="+mn-cs"/>
              </a:defRPr>
            </a:lvl1pPr>
            <a:lvl2pPr marL="6858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20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Clr>
                <a:schemeClr val="accent1"/>
              </a:buClr>
              <a:buFont typeface="Webdings" panose="05030102010509060703" pitchFamily="18" charset="2"/>
              <a:buNone/>
              <a:defRPr/>
            </a:pPr>
            <a:endParaRPr lang="en-US" altLang="en-US" sz="1000" dirty="0" smtClean="0"/>
          </a:p>
          <a:p>
            <a:pPr eaLnBrk="1" hangingPunct="1">
              <a:buClr>
                <a:schemeClr val="accent1"/>
              </a:buClr>
              <a:defRPr/>
            </a:pPr>
            <a:r>
              <a:rPr lang="en-US" altLang="en-US" sz="2200" dirty="0" smtClean="0"/>
              <a:t>Of the 3402 landslides reported between 2000 and 2010, </a:t>
            </a:r>
            <a:r>
              <a:rPr lang="en-US" altLang="en-US" sz="2200" b="1" dirty="0" smtClean="0"/>
              <a:t>88.9%</a:t>
            </a:r>
            <a:r>
              <a:rPr lang="en-US" altLang="en-US" sz="2200" dirty="0" smtClean="0"/>
              <a:t> of the landslides </a:t>
            </a:r>
            <a:r>
              <a:rPr lang="en-US" altLang="en-US" sz="2200" b="1" dirty="0" smtClean="0"/>
              <a:t>affected at least one person</a:t>
            </a:r>
          </a:p>
          <a:p>
            <a:pPr marL="0" indent="0" eaLnBrk="1" hangingPunct="1">
              <a:buClr>
                <a:schemeClr val="accent1"/>
              </a:buClr>
              <a:buFont typeface="Webdings" panose="05030102010509060703" pitchFamily="18" charset="2"/>
              <a:buNone/>
              <a:defRPr/>
            </a:pPr>
            <a:endParaRPr lang="en-US" altLang="en-US" sz="1000" dirty="0" smtClean="0"/>
          </a:p>
        </p:txBody>
      </p:sp>
      <p:sp>
        <p:nvSpPr>
          <p:cNvPr id="14" name="Content Placeholder 1"/>
          <p:cNvSpPr txBox="1">
            <a:spLocks/>
          </p:cNvSpPr>
          <p:nvPr/>
        </p:nvSpPr>
        <p:spPr bwMode="auto">
          <a:xfrm>
            <a:off x="295739" y="5000625"/>
            <a:ext cx="8543322"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Clr>
                <a:schemeClr val="accent6">
                  <a:lumMod val="75000"/>
                </a:schemeClr>
              </a:buClr>
              <a:buFont typeface="Webdings" panose="05030102010509060703" pitchFamily="18" charset="2"/>
              <a:buChar char=""/>
              <a:defRPr sz="2400" b="0" kern="1200">
                <a:solidFill>
                  <a:schemeClr val="tx1"/>
                </a:solidFill>
                <a:latin typeface="+mn-lt"/>
                <a:ea typeface="ＭＳ Ｐゴシック" pitchFamily="34" charset="-128"/>
                <a:cs typeface="+mn-cs"/>
              </a:defRPr>
            </a:lvl1pPr>
            <a:lvl2pPr marL="6858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20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sz="1800"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Clr>
                <a:schemeClr val="accent6"/>
              </a:buClr>
              <a:buFont typeface="Webdings" panose="05030102010509060703" pitchFamily="18" charset="2"/>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Clr>
                <a:schemeClr val="accent1"/>
              </a:buClr>
              <a:buFont typeface="Webdings" panose="05030102010509060703" pitchFamily="18" charset="2"/>
              <a:buNone/>
              <a:defRPr/>
            </a:pPr>
            <a:endParaRPr lang="en-US" altLang="en-US" sz="1000" dirty="0" smtClean="0"/>
          </a:p>
          <a:p>
            <a:pPr eaLnBrk="1" hangingPunct="1">
              <a:buClr>
                <a:schemeClr val="accent1"/>
              </a:buClr>
              <a:defRPr/>
            </a:pPr>
            <a:r>
              <a:rPr lang="en-US" altLang="en-US" sz="2200" dirty="0" smtClean="0"/>
              <a:t>Landslide are responsible for </a:t>
            </a:r>
            <a:r>
              <a:rPr lang="en-US" altLang="en-US" sz="2200" b="1" dirty="0" smtClean="0"/>
              <a:t>greater damage than currently recognized </a:t>
            </a:r>
            <a:r>
              <a:rPr lang="en-US" altLang="en-US" sz="2200" dirty="0" smtClean="0"/>
              <a:t>due to:</a:t>
            </a:r>
          </a:p>
          <a:p>
            <a:pPr lvl="1" eaLnBrk="1" hangingPunct="1">
              <a:buClr>
                <a:schemeClr val="accent1"/>
              </a:buClr>
              <a:defRPr/>
            </a:pPr>
            <a:r>
              <a:rPr lang="en-US" altLang="en-US" sz="1900" dirty="0" smtClean="0"/>
              <a:t>Under-reporting </a:t>
            </a:r>
            <a:endParaRPr lang="en-US" altLang="en-US" sz="1900" dirty="0"/>
          </a:p>
          <a:p>
            <a:pPr lvl="1" eaLnBrk="1" hangingPunct="1">
              <a:buClr>
                <a:schemeClr val="accent1"/>
              </a:buClr>
              <a:defRPr/>
            </a:pPr>
            <a:r>
              <a:rPr lang="en-US" altLang="en-US" sz="1900" dirty="0" smtClean="0"/>
              <a:t>Misclassification</a:t>
            </a:r>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4681" y="0"/>
            <a:ext cx="3566160" cy="852289"/>
          </a:xfrm>
        </p:spPr>
        <p:txBody>
          <a:bodyPr/>
          <a:lstStyle/>
          <a:p>
            <a:pPr algn="ctr"/>
            <a:r>
              <a:rPr lang="en-US" dirty="0" smtClean="0"/>
              <a:t>Objectives</a:t>
            </a:r>
            <a:endParaRPr lang="en-US" dirty="0"/>
          </a:p>
        </p:txBody>
      </p:sp>
      <p:sp>
        <p:nvSpPr>
          <p:cNvPr id="7" name="Content Placeholder 1"/>
          <p:cNvSpPr txBox="1">
            <a:spLocks/>
          </p:cNvSpPr>
          <p:nvPr/>
        </p:nvSpPr>
        <p:spPr bwMode="auto">
          <a:xfrm>
            <a:off x="0" y="1187558"/>
            <a:ext cx="5210827" cy="1703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ts val="1000"/>
              </a:spcBef>
              <a:spcAft>
                <a:spcPct val="0"/>
              </a:spcAft>
              <a:buClr>
                <a:schemeClr val="accent1"/>
              </a:buClr>
              <a:buSzTx/>
              <a:buFont typeface="Webdings" panose="05030102010509060703" pitchFamily="18" charset="2"/>
              <a:buChar char=""/>
              <a:tabLst/>
              <a:defRPr/>
            </a:pPr>
            <a:r>
              <a:rPr lang="en-US" altLang="en-US" sz="2400" dirty="0" smtClean="0">
                <a:ea typeface="ＭＳ Ｐゴシック" pitchFamily="34" charset="-128"/>
              </a:rPr>
              <a:t>Validate the results of SLIP using digitized landslide event information</a:t>
            </a:r>
            <a:endParaRPr kumimoji="0" lang="en-US" altLang="en-US" sz="2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457200" marR="0" lvl="1" indent="0" algn="l" defTabSz="914400" rtl="0" eaLnBrk="1" fontAlgn="base" latinLnBrk="0" hangingPunct="1">
              <a:lnSpc>
                <a:spcPct val="100000"/>
              </a:lnSpc>
              <a:spcBef>
                <a:spcPts val="500"/>
              </a:spcBef>
              <a:spcAft>
                <a:spcPct val="0"/>
              </a:spcAft>
              <a:buClr>
                <a:schemeClr val="accent1"/>
              </a:buClr>
              <a:buSzTx/>
              <a:buFont typeface="Webdings" panose="05030102010509060703" pitchFamily="18" charset="2"/>
              <a:buNone/>
              <a:tabLst/>
              <a:defRPr/>
            </a:pPr>
            <a:endParaRPr kumimoji="0" lang="en-US" altLang="en-US" sz="1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chemeClr val="accent1"/>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228600" marR="0" lvl="0" indent="-228600" algn="l" defTabSz="914400" rtl="0" eaLnBrk="1" fontAlgn="base" latinLnBrk="0" hangingPunct="1">
              <a:lnSpc>
                <a:spcPct val="90000"/>
              </a:lnSpc>
              <a:spcBef>
                <a:spcPts val="1000"/>
              </a:spcBef>
              <a:spcAft>
                <a:spcPct val="0"/>
              </a:spcAft>
              <a:buClr>
                <a:srgbClr val="34E359"/>
              </a:buClr>
              <a:buSzTx/>
              <a:buFont typeface="Webdings" panose="05030102010509060703" pitchFamily="18" charset="2"/>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8" name="Text Placeholder 1"/>
          <p:cNvSpPr txBox="1">
            <a:spLocks/>
          </p:cNvSpPr>
          <p:nvPr/>
        </p:nvSpPr>
        <p:spPr>
          <a:xfrm>
            <a:off x="0" y="3922465"/>
            <a:ext cx="4817671" cy="17535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Perform rainfall threshold analysis </a:t>
            </a:r>
            <a:r>
              <a:rPr lang="en-US" sz="1800" dirty="0" smtClean="0"/>
              <a:t>	</a:t>
            </a:r>
          </a:p>
        </p:txBody>
      </p:sp>
      <p:sp>
        <p:nvSpPr>
          <p:cNvPr id="9" name="Text Placeholder 1"/>
          <p:cNvSpPr txBox="1">
            <a:spLocks/>
          </p:cNvSpPr>
          <p:nvPr/>
        </p:nvSpPr>
        <p:spPr>
          <a:xfrm>
            <a:off x="0" y="2465891"/>
            <a:ext cx="4862319" cy="13353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Develop a web-based platform to display the results of SLIP and DRIP products</a:t>
            </a:r>
          </a:p>
          <a:p>
            <a:pPr marL="0" indent="0">
              <a:spcBef>
                <a:spcPts val="200"/>
              </a:spcBef>
              <a:buClr>
                <a:schemeClr val="accent1"/>
              </a:buClr>
              <a:buNone/>
            </a:pPr>
            <a:endParaRPr lang="en-US" sz="1500" dirty="0" smtClean="0"/>
          </a:p>
        </p:txBody>
      </p:sp>
      <p:sp>
        <p:nvSpPr>
          <p:cNvPr id="10" name="Text Placeholder 1"/>
          <p:cNvSpPr txBox="1">
            <a:spLocks/>
          </p:cNvSpPr>
          <p:nvPr/>
        </p:nvSpPr>
        <p:spPr>
          <a:xfrm>
            <a:off x="0" y="5101320"/>
            <a:ext cx="3265534" cy="1131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altLang="en-US" sz="1500" dirty="0" smtClean="0"/>
          </a:p>
        </p:txBody>
      </p:sp>
      <p:sp>
        <p:nvSpPr>
          <p:cNvPr id="11" name="Rectangle 10"/>
          <p:cNvSpPr/>
          <p:nvPr/>
        </p:nvSpPr>
        <p:spPr>
          <a:xfrm>
            <a:off x="0" y="5009540"/>
            <a:ext cx="4572000" cy="1456809"/>
          </a:xfrm>
          <a:prstGeom prst="rect">
            <a:avLst/>
          </a:prstGeom>
        </p:spPr>
        <p:txBody>
          <a:bodyPr>
            <a:spAutoFit/>
          </a:bodyPr>
          <a:lstStyle/>
          <a:p>
            <a:pPr>
              <a:spcBef>
                <a:spcPts val="200"/>
              </a:spcBef>
              <a:buClr>
                <a:schemeClr val="accent1"/>
              </a:buClr>
            </a:pPr>
            <a:endParaRPr lang="en-US" sz="1500" dirty="0" smtClean="0"/>
          </a:p>
          <a:p>
            <a:pPr marL="342900" indent="-342900">
              <a:spcBef>
                <a:spcPts val="200"/>
              </a:spcBef>
              <a:buClr>
                <a:schemeClr val="accent1"/>
              </a:buClr>
              <a:buFont typeface="Webdings" panose="05030102010509060703" pitchFamily="18" charset="2"/>
              <a:buChar char="4"/>
            </a:pPr>
            <a:r>
              <a:rPr lang="en-US" sz="2400" dirty="0" smtClean="0"/>
              <a:t>Comparative rain gauge and TRMM analysis for Nepal</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366" y="2300479"/>
            <a:ext cx="2622586" cy="223575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321" y="256647"/>
            <a:ext cx="2416455" cy="197496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2738" y="4651727"/>
            <a:ext cx="2541888" cy="19134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100286"/>
            <a:ext cx="8503920" cy="923544"/>
          </a:xfrm>
        </p:spPr>
        <p:txBody>
          <a:bodyPr/>
          <a:lstStyle/>
          <a:p>
            <a:r>
              <a:rPr lang="en-US" sz="4000" dirty="0" smtClean="0">
                <a:solidFill>
                  <a:schemeClr val="accent1"/>
                </a:solidFill>
              </a:rPr>
              <a:t>Methodology: SLIP</a:t>
            </a:r>
            <a:endParaRPr lang="en-US" sz="4000" dirty="0">
              <a:solidFill>
                <a:schemeClr val="accent1"/>
              </a:solidFill>
            </a:endParaRPr>
          </a:p>
        </p:txBody>
      </p:sp>
      <p:grpSp>
        <p:nvGrpSpPr>
          <p:cNvPr id="5" name="Diagram group"/>
          <p:cNvGrpSpPr/>
          <p:nvPr/>
        </p:nvGrpSpPr>
        <p:grpSpPr>
          <a:xfrm>
            <a:off x="-379362" y="363170"/>
            <a:ext cx="9144000" cy="6379365"/>
            <a:chOff x="894798" y="40416"/>
            <a:chExt cx="9317455" cy="6454950"/>
          </a:xfrm>
          <a:scene3d>
            <a:camera prst="perspectiveLeft" zoom="91000"/>
            <a:lightRig rig="threePt" dir="t">
              <a:rot lat="0" lon="0" rev="20640000"/>
            </a:lightRig>
          </a:scene3d>
        </p:grpSpPr>
        <p:sp>
          <p:nvSpPr>
            <p:cNvPr id="12" name="Bent-Up Arrow 11"/>
            <p:cNvSpPr/>
            <p:nvPr/>
          </p:nvSpPr>
          <p:spPr>
            <a:xfrm rot="5400000">
              <a:off x="1159000" y="1145851"/>
              <a:ext cx="997217" cy="1135296"/>
            </a:xfrm>
            <a:prstGeom prst="bentUpArrow">
              <a:avLst>
                <a:gd name="adj1" fmla="val 32840"/>
                <a:gd name="adj2" fmla="val 25000"/>
                <a:gd name="adj3" fmla="val 3578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6" name="Group 13"/>
            <p:cNvGrpSpPr/>
            <p:nvPr/>
          </p:nvGrpSpPr>
          <p:grpSpPr>
            <a:xfrm>
              <a:off x="894798" y="40416"/>
              <a:ext cx="1678727" cy="1175054"/>
              <a:chOff x="894798" y="40416"/>
              <a:chExt cx="1678727" cy="1175054"/>
            </a:xfrm>
          </p:grpSpPr>
          <p:sp>
            <p:nvSpPr>
              <p:cNvPr id="45" name="Rounded Rectangle 44"/>
              <p:cNvSpPr/>
              <p:nvPr/>
            </p:nvSpPr>
            <p:spPr>
              <a:xfrm>
                <a:off x="894798" y="40416"/>
                <a:ext cx="1678727" cy="1175054"/>
              </a:xfrm>
              <a:prstGeom prst="roundRect">
                <a:avLst>
                  <a:gd name="adj" fmla="val 1667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6" name="Rounded Rectangle 5"/>
              <p:cNvSpPr/>
              <p:nvPr/>
            </p:nvSpPr>
            <p:spPr>
              <a:xfrm>
                <a:off x="952170" y="97788"/>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Collection</a:t>
                </a:r>
                <a:endParaRPr lang="en-US" sz="2100" kern="1200" dirty="0"/>
              </a:p>
            </p:txBody>
          </p:sp>
        </p:grpSp>
        <p:grpSp>
          <p:nvGrpSpPr>
            <p:cNvPr id="7" name="Group 14"/>
            <p:cNvGrpSpPr/>
            <p:nvPr/>
          </p:nvGrpSpPr>
          <p:grpSpPr>
            <a:xfrm>
              <a:off x="2690717" y="152484"/>
              <a:ext cx="1656787" cy="949730"/>
              <a:chOff x="2690717" y="152484"/>
              <a:chExt cx="1656787" cy="949730"/>
            </a:xfrm>
          </p:grpSpPr>
          <p:sp>
            <p:nvSpPr>
              <p:cNvPr id="43" name="Rectangle 42"/>
              <p:cNvSpPr/>
              <p:nvPr/>
            </p:nvSpPr>
            <p:spPr>
              <a:xfrm>
                <a:off x="2690717" y="152484"/>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2690717" y="152484"/>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Collect Landsat scenes and extract R, IR,SWIR and QA bands </a:t>
                </a:r>
                <a:endParaRPr lang="en-US" sz="1300" kern="1200" dirty="0">
                  <a:solidFill>
                    <a:schemeClr val="tx1">
                      <a:lumMod val="50000"/>
                    </a:schemeClr>
                  </a:solidFill>
                </a:endParaRPr>
              </a:p>
            </p:txBody>
          </p:sp>
        </p:grpSp>
        <p:sp>
          <p:nvSpPr>
            <p:cNvPr id="16" name="Bent-Up Arrow 15"/>
            <p:cNvSpPr/>
            <p:nvPr/>
          </p:nvSpPr>
          <p:spPr>
            <a:xfrm rot="5400000">
              <a:off x="2655445" y="2465825"/>
              <a:ext cx="997217" cy="1135296"/>
            </a:xfrm>
            <a:prstGeom prst="bentUpArrow">
              <a:avLst>
                <a:gd name="adj1" fmla="val 32840"/>
                <a:gd name="adj2" fmla="val 25000"/>
                <a:gd name="adj3" fmla="val 3578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tint val="50000"/>
                <a:hueOff val="430556"/>
                <a:satOff val="-408"/>
                <a:lumOff val="4688"/>
                <a:alphaOff val="0"/>
              </a:schemeClr>
            </a:fillRef>
            <a:effectRef idx="1">
              <a:schemeClr val="accent1">
                <a:tint val="50000"/>
                <a:hueOff val="430556"/>
                <a:satOff val="-408"/>
                <a:lumOff val="4688"/>
                <a:alphaOff val="0"/>
              </a:schemeClr>
            </a:effectRef>
            <a:fontRef idx="minor">
              <a:schemeClr val="lt1">
                <a:hueOff val="0"/>
                <a:satOff val="0"/>
                <a:lumOff val="0"/>
                <a:alphaOff val="0"/>
              </a:schemeClr>
            </a:fontRef>
          </p:style>
        </p:sp>
        <p:grpSp>
          <p:nvGrpSpPr>
            <p:cNvPr id="8" name="Group 16"/>
            <p:cNvGrpSpPr/>
            <p:nvPr/>
          </p:nvGrpSpPr>
          <p:grpSpPr>
            <a:xfrm>
              <a:off x="2391243" y="1360390"/>
              <a:ext cx="1678727" cy="1175054"/>
              <a:chOff x="2391243" y="1360390"/>
              <a:chExt cx="1678727" cy="1175054"/>
            </a:xfrm>
          </p:grpSpPr>
          <p:sp>
            <p:nvSpPr>
              <p:cNvPr id="41" name="Rounded Rectangle 40"/>
              <p:cNvSpPr/>
              <p:nvPr/>
            </p:nvSpPr>
            <p:spPr>
              <a:xfrm>
                <a:off x="2391243" y="1360390"/>
                <a:ext cx="1678727" cy="1175054"/>
              </a:xfrm>
              <a:prstGeom prst="roundRect">
                <a:avLst>
                  <a:gd name="adj" fmla="val 1667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2" name="Rounded Rectangle 10"/>
              <p:cNvSpPr/>
              <p:nvPr/>
            </p:nvSpPr>
            <p:spPr>
              <a:xfrm>
                <a:off x="2448615" y="1417762"/>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Cloud Mask</a:t>
                </a:r>
                <a:endParaRPr lang="en-US" sz="2100" kern="1200" dirty="0"/>
              </a:p>
            </p:txBody>
          </p:sp>
        </p:grpSp>
        <p:grpSp>
          <p:nvGrpSpPr>
            <p:cNvPr id="9" name="Group 17"/>
            <p:cNvGrpSpPr/>
            <p:nvPr/>
          </p:nvGrpSpPr>
          <p:grpSpPr>
            <a:xfrm>
              <a:off x="4066130" y="1472458"/>
              <a:ext cx="1656787" cy="949730"/>
              <a:chOff x="4066130" y="1472458"/>
              <a:chExt cx="1656787" cy="949730"/>
            </a:xfrm>
          </p:grpSpPr>
          <p:sp>
            <p:nvSpPr>
              <p:cNvPr id="39" name="Rectangle 38"/>
              <p:cNvSpPr/>
              <p:nvPr/>
            </p:nvSpPr>
            <p:spPr>
              <a:xfrm>
                <a:off x="4066130" y="1472458"/>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Rectangle 39"/>
              <p:cNvSpPr/>
              <p:nvPr/>
            </p:nvSpPr>
            <p:spPr>
              <a:xfrm>
                <a:off x="4066130" y="1472458"/>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Use the QA Band to Remove Clouds from the R, IR, and SWIR images</a:t>
                </a:r>
                <a:endParaRPr lang="en-US" sz="1300" kern="1200" dirty="0">
                  <a:solidFill>
                    <a:schemeClr val="tx1">
                      <a:lumMod val="50000"/>
                    </a:schemeClr>
                  </a:solidFill>
                </a:endParaRPr>
              </a:p>
            </p:txBody>
          </p:sp>
        </p:grpSp>
        <p:sp>
          <p:nvSpPr>
            <p:cNvPr id="19" name="Bent-Up Arrow 18"/>
            <p:cNvSpPr/>
            <p:nvPr/>
          </p:nvSpPr>
          <p:spPr>
            <a:xfrm rot="5400000">
              <a:off x="4151890" y="3785799"/>
              <a:ext cx="997217" cy="1135296"/>
            </a:xfrm>
            <a:prstGeom prst="bentUpArrow">
              <a:avLst>
                <a:gd name="adj1" fmla="val 32840"/>
                <a:gd name="adj2" fmla="val 25000"/>
                <a:gd name="adj3" fmla="val 3578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tint val="50000"/>
                <a:hueOff val="861111"/>
                <a:satOff val="-816"/>
                <a:lumOff val="9377"/>
                <a:alphaOff val="0"/>
              </a:schemeClr>
            </a:fillRef>
            <a:effectRef idx="1">
              <a:schemeClr val="accent1">
                <a:tint val="50000"/>
                <a:hueOff val="861111"/>
                <a:satOff val="-816"/>
                <a:lumOff val="9377"/>
                <a:alphaOff val="0"/>
              </a:schemeClr>
            </a:effectRef>
            <a:fontRef idx="minor">
              <a:schemeClr val="lt1">
                <a:hueOff val="0"/>
                <a:satOff val="0"/>
                <a:lumOff val="0"/>
                <a:alphaOff val="0"/>
              </a:schemeClr>
            </a:fontRef>
          </p:style>
        </p:sp>
        <p:grpSp>
          <p:nvGrpSpPr>
            <p:cNvPr id="10" name="Group 19"/>
            <p:cNvGrpSpPr/>
            <p:nvPr/>
          </p:nvGrpSpPr>
          <p:grpSpPr>
            <a:xfrm>
              <a:off x="3887688" y="2680364"/>
              <a:ext cx="1678727" cy="1175054"/>
              <a:chOff x="3887688" y="2680364"/>
              <a:chExt cx="1678727" cy="1175054"/>
            </a:xfrm>
          </p:grpSpPr>
          <p:sp>
            <p:nvSpPr>
              <p:cNvPr id="37" name="Rounded Rectangle 36"/>
              <p:cNvSpPr/>
              <p:nvPr/>
            </p:nvSpPr>
            <p:spPr>
              <a:xfrm>
                <a:off x="3887688" y="2680364"/>
                <a:ext cx="1678727" cy="1175054"/>
              </a:xfrm>
              <a:prstGeom prst="roundRect">
                <a:avLst>
                  <a:gd name="adj" fmla="val 16670"/>
                </a:avLst>
              </a:prstGeom>
              <a:solidFill>
                <a:srgbClr val="FF0000"/>
              </a:solid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4">
                  <a:hueOff val="0"/>
                  <a:satOff val="0"/>
                  <a:lumOff val="0"/>
                  <a:alphaOff val="0"/>
                </a:schemeClr>
              </a:effectRef>
              <a:fontRef idx="minor">
                <a:schemeClr val="dk1"/>
              </a:fontRef>
            </p:style>
          </p:sp>
          <p:sp>
            <p:nvSpPr>
              <p:cNvPr id="38" name="Rounded Rectangle 15"/>
              <p:cNvSpPr/>
              <p:nvPr/>
            </p:nvSpPr>
            <p:spPr>
              <a:xfrm>
                <a:off x="3945060" y="2737736"/>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Red Increase</a:t>
                </a:r>
                <a:endParaRPr lang="en-US" sz="2100" kern="1200" dirty="0">
                  <a:solidFill>
                    <a:schemeClr val="bg1"/>
                  </a:solidFill>
                </a:endParaRPr>
              </a:p>
            </p:txBody>
          </p:sp>
        </p:grpSp>
        <p:grpSp>
          <p:nvGrpSpPr>
            <p:cNvPr id="11" name="Group 20"/>
            <p:cNvGrpSpPr/>
            <p:nvPr/>
          </p:nvGrpSpPr>
          <p:grpSpPr>
            <a:xfrm>
              <a:off x="5562575" y="2792432"/>
              <a:ext cx="1656787" cy="949730"/>
              <a:chOff x="5562575" y="2792432"/>
              <a:chExt cx="1656787" cy="949730"/>
            </a:xfrm>
          </p:grpSpPr>
          <p:sp>
            <p:nvSpPr>
              <p:cNvPr id="35" name="Rectangle 34"/>
              <p:cNvSpPr/>
              <p:nvPr/>
            </p:nvSpPr>
            <p:spPr>
              <a:xfrm>
                <a:off x="5562575" y="2792432"/>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5562575" y="2792432"/>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Calculate percent change between two  Red images</a:t>
                </a:r>
                <a:endParaRPr lang="en-US" sz="1300" kern="1200" dirty="0">
                  <a:solidFill>
                    <a:schemeClr val="tx1">
                      <a:lumMod val="50000"/>
                    </a:schemeClr>
                  </a:solidFill>
                </a:endParaRPr>
              </a:p>
            </p:txBody>
          </p:sp>
        </p:grpSp>
        <p:sp>
          <p:nvSpPr>
            <p:cNvPr id="22" name="Bent-Up Arrow 21"/>
            <p:cNvSpPr/>
            <p:nvPr/>
          </p:nvSpPr>
          <p:spPr>
            <a:xfrm rot="5400000">
              <a:off x="5648335" y="5105773"/>
              <a:ext cx="997217" cy="1135296"/>
            </a:xfrm>
            <a:prstGeom prst="bentUpArrow">
              <a:avLst>
                <a:gd name="adj1" fmla="val 32840"/>
                <a:gd name="adj2" fmla="val 25000"/>
                <a:gd name="adj3" fmla="val 35780"/>
              </a:avLst>
            </a:prstGeom>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tint val="50000"/>
                <a:hueOff val="1291667"/>
                <a:satOff val="-1224"/>
                <a:lumOff val="14065"/>
                <a:alphaOff val="0"/>
              </a:schemeClr>
            </a:fillRef>
            <a:effectRef idx="1">
              <a:schemeClr val="accent1">
                <a:tint val="50000"/>
                <a:hueOff val="1291667"/>
                <a:satOff val="-1224"/>
                <a:lumOff val="14065"/>
                <a:alphaOff val="0"/>
              </a:schemeClr>
            </a:effectRef>
            <a:fontRef idx="minor">
              <a:schemeClr val="lt1">
                <a:hueOff val="0"/>
                <a:satOff val="0"/>
                <a:lumOff val="0"/>
                <a:alphaOff val="0"/>
              </a:schemeClr>
            </a:fontRef>
          </p:style>
        </p:sp>
        <p:grpSp>
          <p:nvGrpSpPr>
            <p:cNvPr id="13" name="Group 22"/>
            <p:cNvGrpSpPr/>
            <p:nvPr/>
          </p:nvGrpSpPr>
          <p:grpSpPr>
            <a:xfrm>
              <a:off x="5384133" y="4000338"/>
              <a:ext cx="1678727" cy="1175054"/>
              <a:chOff x="5384133" y="4000338"/>
              <a:chExt cx="1678727" cy="1175054"/>
            </a:xfrm>
          </p:grpSpPr>
          <p:sp>
            <p:nvSpPr>
              <p:cNvPr id="33" name="Rounded Rectangle 32"/>
              <p:cNvSpPr/>
              <p:nvPr/>
            </p:nvSpPr>
            <p:spPr>
              <a:xfrm>
                <a:off x="5384133" y="4000338"/>
                <a:ext cx="1678727" cy="1175054"/>
              </a:xfrm>
              <a:prstGeom prst="roundRect">
                <a:avLst>
                  <a:gd name="adj" fmla="val 1667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4" name="Rounded Rectangle 20"/>
              <p:cNvSpPr/>
              <p:nvPr/>
            </p:nvSpPr>
            <p:spPr>
              <a:xfrm>
                <a:off x="5441505" y="4057710"/>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1">
                        <a:lumMod val="75000"/>
                      </a:schemeClr>
                    </a:solidFill>
                  </a:rPr>
                  <a:t>Moisture Index</a:t>
                </a:r>
                <a:endParaRPr lang="en-US" sz="2100" kern="1200" dirty="0">
                  <a:solidFill>
                    <a:schemeClr val="accent1">
                      <a:lumMod val="75000"/>
                    </a:schemeClr>
                  </a:solidFill>
                </a:endParaRPr>
              </a:p>
            </p:txBody>
          </p:sp>
        </p:grpSp>
        <p:grpSp>
          <p:nvGrpSpPr>
            <p:cNvPr id="14" name="Group 23"/>
            <p:cNvGrpSpPr/>
            <p:nvPr/>
          </p:nvGrpSpPr>
          <p:grpSpPr>
            <a:xfrm>
              <a:off x="7059021" y="4112406"/>
              <a:ext cx="1656787" cy="949730"/>
              <a:chOff x="7059021" y="4112406"/>
              <a:chExt cx="1656787" cy="949730"/>
            </a:xfrm>
          </p:grpSpPr>
          <p:sp>
            <p:nvSpPr>
              <p:cNvPr id="31" name="Rectangle 30"/>
              <p:cNvSpPr/>
              <p:nvPr/>
            </p:nvSpPr>
            <p:spPr>
              <a:xfrm>
                <a:off x="7059021" y="4112406"/>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7059021" y="4112406"/>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Calculate moist areas </a:t>
                </a:r>
                <a:r>
                  <a:rPr lang="en-US" sz="1300" dirty="0" smtClean="0">
                    <a:solidFill>
                      <a:schemeClr val="tx1">
                        <a:lumMod val="50000"/>
                      </a:schemeClr>
                    </a:solidFill>
                  </a:rPr>
                  <a:t>using </a:t>
                </a:r>
                <a:r>
                  <a:rPr lang="en-US" sz="1300" kern="1200" dirty="0" smtClean="0">
                    <a:solidFill>
                      <a:schemeClr val="tx1">
                        <a:lumMod val="50000"/>
                      </a:schemeClr>
                    </a:solidFill>
                  </a:rPr>
                  <a:t>the IR and SWIR bands, comparing two images</a:t>
                </a:r>
                <a:endParaRPr lang="en-US" sz="1300" kern="1200" dirty="0">
                  <a:solidFill>
                    <a:schemeClr val="tx1">
                      <a:lumMod val="50000"/>
                    </a:schemeClr>
                  </a:solidFill>
                </a:endParaRPr>
              </a:p>
            </p:txBody>
          </p:sp>
        </p:grpSp>
        <p:grpSp>
          <p:nvGrpSpPr>
            <p:cNvPr id="15" name="Group 24"/>
            <p:cNvGrpSpPr/>
            <p:nvPr/>
          </p:nvGrpSpPr>
          <p:grpSpPr>
            <a:xfrm>
              <a:off x="6880578" y="5320312"/>
              <a:ext cx="1678727" cy="1175054"/>
              <a:chOff x="6880578" y="5320312"/>
              <a:chExt cx="1678727" cy="1175054"/>
            </a:xfrm>
          </p:grpSpPr>
          <p:sp>
            <p:nvSpPr>
              <p:cNvPr id="29" name="Rounded Rectangle 28"/>
              <p:cNvSpPr/>
              <p:nvPr/>
            </p:nvSpPr>
            <p:spPr>
              <a:xfrm>
                <a:off x="6880578" y="5320312"/>
                <a:ext cx="1678727" cy="1175054"/>
              </a:xfrm>
              <a:prstGeom prst="roundRect">
                <a:avLst>
                  <a:gd name="adj" fmla="val 1667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30" name="Rounded Rectangle 24"/>
              <p:cNvSpPr/>
              <p:nvPr/>
            </p:nvSpPr>
            <p:spPr>
              <a:xfrm>
                <a:off x="6937950" y="5377684"/>
                <a:ext cx="1563983" cy="10603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Remove Flat Terrain</a:t>
                </a:r>
                <a:endParaRPr lang="en-US" sz="2100" kern="1200" dirty="0">
                  <a:solidFill>
                    <a:schemeClr val="bg1"/>
                  </a:solidFill>
                </a:endParaRPr>
              </a:p>
            </p:txBody>
          </p:sp>
        </p:grpSp>
        <p:grpSp>
          <p:nvGrpSpPr>
            <p:cNvPr id="17" name="Group 25"/>
            <p:cNvGrpSpPr/>
            <p:nvPr/>
          </p:nvGrpSpPr>
          <p:grpSpPr>
            <a:xfrm>
              <a:off x="8555466" y="5432380"/>
              <a:ext cx="1656787" cy="949730"/>
              <a:chOff x="8555466" y="5432380"/>
              <a:chExt cx="1656787" cy="949730"/>
            </a:xfrm>
          </p:grpSpPr>
          <p:sp>
            <p:nvSpPr>
              <p:cNvPr id="27" name="Rectangle 26"/>
              <p:cNvSpPr/>
              <p:nvPr/>
            </p:nvSpPr>
            <p:spPr>
              <a:xfrm>
                <a:off x="8555466" y="5432380"/>
                <a:ext cx="1656787" cy="94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8555466" y="5432380"/>
                <a:ext cx="1656787" cy="94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smtClean="0">
                    <a:solidFill>
                      <a:schemeClr val="tx1">
                        <a:lumMod val="50000"/>
                      </a:schemeClr>
                    </a:solidFill>
                  </a:rPr>
                  <a:t>Remove pixels with slopes lower than 15%</a:t>
                </a:r>
                <a:endParaRPr lang="en-US" sz="1300" kern="1200" dirty="0">
                  <a:solidFill>
                    <a:schemeClr val="tx1">
                      <a:lumMod val="50000"/>
                    </a:schemeClr>
                  </a:solidFill>
                </a:endParaRPr>
              </a:p>
            </p:txBody>
          </p:sp>
        </p:grpSp>
      </p:grpSp>
      <p:pic>
        <p:nvPicPr>
          <p:cNvPr id="2" name="Picture 1"/>
          <p:cNvPicPr>
            <a:picLocks noChangeAspect="1"/>
          </p:cNvPicPr>
          <p:nvPr/>
        </p:nvPicPr>
        <p:blipFill>
          <a:blip r:embed="rId3"/>
          <a:stretch>
            <a:fillRect/>
          </a:stretch>
        </p:blipFill>
        <p:spPr>
          <a:xfrm>
            <a:off x="238756" y="4107638"/>
            <a:ext cx="2500954" cy="2293066"/>
          </a:xfrm>
          <a:prstGeom prst="rect">
            <a:avLst/>
          </a:prstGeom>
        </p:spPr>
      </p:pic>
      <p:pic>
        <p:nvPicPr>
          <p:cNvPr id="4" name="Picture 3"/>
          <p:cNvPicPr>
            <a:picLocks noChangeAspect="1"/>
          </p:cNvPicPr>
          <p:nvPr/>
        </p:nvPicPr>
        <p:blipFill>
          <a:blip r:embed="rId4"/>
          <a:stretch>
            <a:fillRect/>
          </a:stretch>
        </p:blipFill>
        <p:spPr>
          <a:xfrm>
            <a:off x="5945479" y="1073816"/>
            <a:ext cx="2713557" cy="2284436"/>
          </a:xfrm>
          <a:prstGeom prst="rect">
            <a:avLst/>
          </a:prstGeom>
        </p:spPr>
      </p:pic>
      <p:sp>
        <p:nvSpPr>
          <p:cNvPr id="47" name="Text Placeholder 16"/>
          <p:cNvSpPr txBox="1">
            <a:spLocks/>
          </p:cNvSpPr>
          <p:nvPr/>
        </p:nvSpPr>
        <p:spPr>
          <a:xfrm>
            <a:off x="522029" y="6400704"/>
            <a:ext cx="2066360" cy="551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Pre SLIP Image</a:t>
            </a:r>
          </a:p>
        </p:txBody>
      </p:sp>
      <p:sp>
        <p:nvSpPr>
          <p:cNvPr id="48" name="Text Placeholder 16"/>
          <p:cNvSpPr txBox="1">
            <a:spLocks/>
          </p:cNvSpPr>
          <p:nvPr/>
        </p:nvSpPr>
        <p:spPr>
          <a:xfrm>
            <a:off x="6219595" y="3358252"/>
            <a:ext cx="2148408" cy="551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Post SLIP Image</a:t>
            </a:r>
          </a:p>
        </p:txBody>
      </p:sp>
      <p:sp>
        <p:nvSpPr>
          <p:cNvPr id="49" name="TextBox 48"/>
          <p:cNvSpPr txBox="1"/>
          <p:nvPr/>
        </p:nvSpPr>
        <p:spPr>
          <a:xfrm>
            <a:off x="6950265" y="214442"/>
            <a:ext cx="2193735" cy="1754327"/>
          </a:xfrm>
          <a:prstGeom prst="rect">
            <a:avLst/>
          </a:prstGeom>
          <a:noFill/>
        </p:spPr>
        <p:txBody>
          <a:bodyPr wrap="square" rtlCol="0">
            <a:spAutoFit/>
          </a:bodyPr>
          <a:lstStyle/>
          <a:p>
            <a:r>
              <a:rPr lang="en-US" dirty="0" smtClean="0"/>
              <a:t>Hey, we cant decide between this slide format and the next. What do you think NPO?</a:t>
            </a:r>
            <a:endParaRPr lang="en-US" dirty="0"/>
          </a:p>
        </p:txBody>
      </p:sp>
    </p:spTree>
    <p:extLst>
      <p:ext uri="{BB962C8B-B14F-4D97-AF65-F5344CB8AC3E}">
        <p14:creationId xmlns:p14="http://schemas.microsoft.com/office/powerpoint/2010/main" val="872657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2595" y="987714"/>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Data Collection</a:t>
            </a:r>
            <a:endParaRPr lang="en-US" sz="2000" dirty="0"/>
          </a:p>
        </p:txBody>
      </p:sp>
      <p:sp>
        <p:nvSpPr>
          <p:cNvPr id="11" name="TextBox 10"/>
          <p:cNvSpPr txBox="1"/>
          <p:nvPr/>
        </p:nvSpPr>
        <p:spPr>
          <a:xfrm>
            <a:off x="5760817" y="5586774"/>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Remove Flat Terrain</a:t>
            </a:r>
          </a:p>
        </p:txBody>
      </p:sp>
      <p:sp>
        <p:nvSpPr>
          <p:cNvPr id="12" name="TextBox 11"/>
          <p:cNvSpPr txBox="1"/>
          <p:nvPr/>
        </p:nvSpPr>
        <p:spPr>
          <a:xfrm>
            <a:off x="4337774" y="4437009"/>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Moisture Index</a:t>
            </a:r>
            <a:endParaRPr lang="en-US" sz="2000" dirty="0"/>
          </a:p>
        </p:txBody>
      </p:sp>
      <p:sp>
        <p:nvSpPr>
          <p:cNvPr id="13" name="TextBox 12"/>
          <p:cNvSpPr txBox="1"/>
          <p:nvPr/>
        </p:nvSpPr>
        <p:spPr>
          <a:xfrm>
            <a:off x="2934645" y="3287244"/>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Red Increase</a:t>
            </a:r>
            <a:endParaRPr lang="en-US" sz="2000" dirty="0"/>
          </a:p>
        </p:txBody>
      </p:sp>
      <p:sp>
        <p:nvSpPr>
          <p:cNvPr id="14" name="TextBox 13"/>
          <p:cNvSpPr txBox="1"/>
          <p:nvPr/>
        </p:nvSpPr>
        <p:spPr>
          <a:xfrm>
            <a:off x="1531505" y="2137479"/>
            <a:ext cx="2011680" cy="7315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Cloud Mask</a:t>
            </a:r>
            <a:endParaRPr lang="en-US" sz="2000" dirty="0"/>
          </a:p>
        </p:txBody>
      </p:sp>
      <p:pic>
        <p:nvPicPr>
          <p:cNvPr id="16" name="Picture 15"/>
          <p:cNvPicPr>
            <a:picLocks noChangeAspect="1"/>
          </p:cNvPicPr>
          <p:nvPr/>
        </p:nvPicPr>
        <p:blipFill>
          <a:blip r:embed="rId3"/>
          <a:stretch>
            <a:fillRect/>
          </a:stretch>
        </p:blipFill>
        <p:spPr>
          <a:xfrm>
            <a:off x="238756" y="4107638"/>
            <a:ext cx="2500954" cy="2293066"/>
          </a:xfrm>
          <a:prstGeom prst="rect">
            <a:avLst/>
          </a:prstGeom>
        </p:spPr>
      </p:pic>
      <p:pic>
        <p:nvPicPr>
          <p:cNvPr id="17" name="Picture 16"/>
          <p:cNvPicPr>
            <a:picLocks noChangeAspect="1"/>
          </p:cNvPicPr>
          <p:nvPr/>
        </p:nvPicPr>
        <p:blipFill>
          <a:blip r:embed="rId4"/>
          <a:stretch>
            <a:fillRect/>
          </a:stretch>
        </p:blipFill>
        <p:spPr>
          <a:xfrm>
            <a:off x="6166196" y="802616"/>
            <a:ext cx="2713557" cy="2284436"/>
          </a:xfrm>
          <a:prstGeom prst="rect">
            <a:avLst/>
          </a:prstGeom>
        </p:spPr>
      </p:pic>
      <p:sp>
        <p:nvSpPr>
          <p:cNvPr id="18" name="Text Placeholder 16"/>
          <p:cNvSpPr txBox="1">
            <a:spLocks/>
          </p:cNvSpPr>
          <p:nvPr/>
        </p:nvSpPr>
        <p:spPr>
          <a:xfrm>
            <a:off x="522029" y="6400704"/>
            <a:ext cx="2066360" cy="551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Pre SLIP Image</a:t>
            </a:r>
          </a:p>
        </p:txBody>
      </p:sp>
      <p:sp>
        <p:nvSpPr>
          <p:cNvPr id="19" name="Text Placeholder 16"/>
          <p:cNvSpPr txBox="1">
            <a:spLocks/>
          </p:cNvSpPr>
          <p:nvPr/>
        </p:nvSpPr>
        <p:spPr>
          <a:xfrm>
            <a:off x="6440312" y="3087052"/>
            <a:ext cx="2148408" cy="551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Post SLIP Image</a:t>
            </a:r>
          </a:p>
        </p:txBody>
      </p:sp>
      <p:sp>
        <p:nvSpPr>
          <p:cNvPr id="20" name="Text Placeholder 2"/>
          <p:cNvSpPr>
            <a:spLocks noGrp="1"/>
          </p:cNvSpPr>
          <p:nvPr>
            <p:ph type="body" sz="quarter" idx="14"/>
          </p:nvPr>
        </p:nvSpPr>
        <p:spPr>
          <a:xfrm>
            <a:off x="320040" y="-100286"/>
            <a:ext cx="8503920" cy="923544"/>
          </a:xfrm>
        </p:spPr>
        <p:txBody>
          <a:bodyPr/>
          <a:lstStyle/>
          <a:p>
            <a:r>
              <a:rPr lang="en-US" sz="4000" dirty="0" smtClean="0">
                <a:solidFill>
                  <a:schemeClr val="accent1"/>
                </a:solidFill>
              </a:rPr>
              <a:t>Methodology: SLIP</a:t>
            </a:r>
            <a:endParaRPr lang="en-US" sz="4000" dirty="0">
              <a:solidFill>
                <a:schemeClr val="accent1"/>
              </a:solidFill>
            </a:endParaRPr>
          </a:p>
        </p:txBody>
      </p:sp>
      <p:sp>
        <p:nvSpPr>
          <p:cNvPr id="25" name="Bent-Up Arrow 24"/>
          <p:cNvSpPr/>
          <p:nvPr/>
        </p:nvSpPr>
        <p:spPr>
          <a:xfrm rot="5400000">
            <a:off x="3536447" y="4299838"/>
            <a:ext cx="345074" cy="619416"/>
          </a:xfrm>
          <a:prstGeom prst="bentUp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5400000">
            <a:off x="2055100" y="3150073"/>
            <a:ext cx="345074" cy="619416"/>
          </a:xfrm>
          <a:prstGeom prst="bentUp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ent-Up Arrow 26"/>
          <p:cNvSpPr/>
          <p:nvPr/>
        </p:nvSpPr>
        <p:spPr>
          <a:xfrm rot="5400000">
            <a:off x="698795" y="2000308"/>
            <a:ext cx="345074" cy="619416"/>
          </a:xfrm>
          <a:prstGeom prst="bentUp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nt-Up Arrow 27"/>
          <p:cNvSpPr/>
          <p:nvPr/>
        </p:nvSpPr>
        <p:spPr>
          <a:xfrm rot="5400000">
            <a:off x="4908666" y="5449603"/>
            <a:ext cx="345074" cy="619416"/>
          </a:xfrm>
          <a:prstGeom prst="bentUp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24275" y="1133208"/>
            <a:ext cx="2848253" cy="461665"/>
          </a:xfrm>
          <a:prstGeom prst="rect">
            <a:avLst/>
          </a:prstGeom>
          <a:noFill/>
        </p:spPr>
        <p:txBody>
          <a:bodyPr wrap="square" rtlCol="0">
            <a:spAutoFit/>
          </a:bodyPr>
          <a:lstStyle/>
          <a:p>
            <a:pPr algn="ctr"/>
            <a:r>
              <a:rPr lang="en-US" sz="1200" dirty="0" smtClean="0"/>
              <a:t>Collect </a:t>
            </a:r>
            <a:r>
              <a:rPr lang="en-US" sz="1200" dirty="0"/>
              <a:t>Landsat scenes and extract R, IR,SWIR and QA bands </a:t>
            </a:r>
          </a:p>
        </p:txBody>
      </p:sp>
      <p:sp>
        <p:nvSpPr>
          <p:cNvPr id="31" name="TextBox 30"/>
          <p:cNvSpPr txBox="1"/>
          <p:nvPr/>
        </p:nvSpPr>
        <p:spPr>
          <a:xfrm>
            <a:off x="3543185" y="2185805"/>
            <a:ext cx="2330762" cy="646331"/>
          </a:xfrm>
          <a:prstGeom prst="rect">
            <a:avLst/>
          </a:prstGeom>
          <a:noFill/>
        </p:spPr>
        <p:txBody>
          <a:bodyPr wrap="square" rtlCol="0">
            <a:spAutoFit/>
          </a:bodyPr>
          <a:lstStyle/>
          <a:p>
            <a:pPr algn="ctr"/>
            <a:r>
              <a:rPr lang="en-US" sz="1200" dirty="0"/>
              <a:t>Use the QA Band to Remove Clouds from the R, IR, and SWIR images</a:t>
            </a:r>
          </a:p>
        </p:txBody>
      </p:sp>
      <p:sp>
        <p:nvSpPr>
          <p:cNvPr id="32" name="TextBox 31"/>
          <p:cNvSpPr txBox="1"/>
          <p:nvPr/>
        </p:nvSpPr>
        <p:spPr>
          <a:xfrm>
            <a:off x="4867495" y="3459868"/>
            <a:ext cx="2448614" cy="461665"/>
          </a:xfrm>
          <a:prstGeom prst="rect">
            <a:avLst/>
          </a:prstGeom>
          <a:noFill/>
        </p:spPr>
        <p:txBody>
          <a:bodyPr wrap="square" rtlCol="0">
            <a:spAutoFit/>
          </a:bodyPr>
          <a:lstStyle/>
          <a:p>
            <a:pPr algn="ctr"/>
            <a:r>
              <a:rPr lang="en-US" sz="1200" dirty="0"/>
              <a:t>Calculate percent change between two  Red </a:t>
            </a:r>
            <a:r>
              <a:rPr lang="en-US" sz="1200" dirty="0" smtClean="0"/>
              <a:t>images</a:t>
            </a:r>
          </a:p>
        </p:txBody>
      </p:sp>
      <p:sp>
        <p:nvSpPr>
          <p:cNvPr id="33" name="TextBox 32"/>
          <p:cNvSpPr txBox="1"/>
          <p:nvPr/>
        </p:nvSpPr>
        <p:spPr>
          <a:xfrm>
            <a:off x="6349454" y="4524060"/>
            <a:ext cx="2716998" cy="646331"/>
          </a:xfrm>
          <a:prstGeom prst="rect">
            <a:avLst/>
          </a:prstGeom>
          <a:noFill/>
        </p:spPr>
        <p:txBody>
          <a:bodyPr wrap="square" rtlCol="0">
            <a:spAutoFit/>
          </a:bodyPr>
          <a:lstStyle/>
          <a:p>
            <a:pPr algn="ctr"/>
            <a:r>
              <a:rPr lang="en-US" sz="1200" dirty="0"/>
              <a:t>Calculate moist areas using the IR and SWIR bands, comparing two </a:t>
            </a:r>
            <a:r>
              <a:rPr lang="en-US" sz="1200" dirty="0" smtClean="0"/>
              <a:t>images</a:t>
            </a:r>
            <a:endParaRPr lang="en-US" sz="1200" dirty="0"/>
          </a:p>
        </p:txBody>
      </p:sp>
      <p:sp>
        <p:nvSpPr>
          <p:cNvPr id="34" name="TextBox 33"/>
          <p:cNvSpPr txBox="1"/>
          <p:nvPr/>
        </p:nvSpPr>
        <p:spPr>
          <a:xfrm>
            <a:off x="7772497" y="5629368"/>
            <a:ext cx="1442329" cy="646331"/>
          </a:xfrm>
          <a:prstGeom prst="rect">
            <a:avLst/>
          </a:prstGeom>
          <a:noFill/>
        </p:spPr>
        <p:txBody>
          <a:bodyPr wrap="square" rtlCol="0">
            <a:spAutoFit/>
          </a:bodyPr>
          <a:lstStyle/>
          <a:p>
            <a:pPr algn="ctr"/>
            <a:r>
              <a:rPr lang="en-US" sz="1200" dirty="0"/>
              <a:t>Remove pixels with slopes lower than 15%</a:t>
            </a:r>
          </a:p>
        </p:txBody>
      </p:sp>
    </p:spTree>
    <p:extLst>
      <p:ext uri="{BB962C8B-B14F-4D97-AF65-F5344CB8AC3E}">
        <p14:creationId xmlns:p14="http://schemas.microsoft.com/office/powerpoint/2010/main" val="176226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100286"/>
            <a:ext cx="8503920" cy="923544"/>
          </a:xfrm>
        </p:spPr>
        <p:txBody>
          <a:bodyPr/>
          <a:lstStyle/>
          <a:p>
            <a:r>
              <a:rPr lang="en-US" sz="4000" dirty="0" smtClean="0">
                <a:solidFill>
                  <a:srgbClr val="57688F"/>
                </a:solidFill>
              </a:rPr>
              <a:t>Methodology: DRIP</a:t>
            </a:r>
            <a:endParaRPr lang="en-US" sz="4000" dirty="0">
              <a:solidFill>
                <a:srgbClr val="57688F"/>
              </a:solidFill>
            </a:endParaRPr>
          </a:p>
        </p:txBody>
      </p:sp>
      <p:sp>
        <p:nvSpPr>
          <p:cNvPr id="8" name="TextBox 7"/>
          <p:cNvSpPr txBox="1"/>
          <p:nvPr/>
        </p:nvSpPr>
        <p:spPr>
          <a:xfrm>
            <a:off x="656043" y="929000"/>
            <a:ext cx="2540000" cy="615553"/>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400" dirty="0" smtClean="0"/>
              <a:t>GPM</a:t>
            </a:r>
            <a:endParaRPr lang="en-US" sz="3400" dirty="0"/>
          </a:p>
        </p:txBody>
      </p:sp>
      <p:sp>
        <p:nvSpPr>
          <p:cNvPr id="11" name="TextBox 10"/>
          <p:cNvSpPr txBox="1"/>
          <p:nvPr/>
        </p:nvSpPr>
        <p:spPr>
          <a:xfrm>
            <a:off x="5965630" y="934132"/>
            <a:ext cx="2540000" cy="615553"/>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400" dirty="0" smtClean="0"/>
              <a:t>TRMM</a:t>
            </a:r>
            <a:endParaRPr lang="en-US" sz="3400" dirty="0"/>
          </a:p>
        </p:txBody>
      </p:sp>
      <p:cxnSp>
        <p:nvCxnSpPr>
          <p:cNvPr id="13" name="Straight Arrow Connector 12"/>
          <p:cNvCxnSpPr/>
          <p:nvPr/>
        </p:nvCxnSpPr>
        <p:spPr>
          <a:xfrm>
            <a:off x="2586730" y="4221984"/>
            <a:ext cx="6662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818" y="4594780"/>
            <a:ext cx="2902489" cy="1323439"/>
          </a:xfrm>
          <a:prstGeom prst="rect">
            <a:avLst/>
          </a:prstGeom>
          <a:noFill/>
        </p:spPr>
        <p:txBody>
          <a:bodyPr wrap="square" rtlCol="0">
            <a:spAutoFit/>
          </a:bodyPr>
          <a:lstStyle/>
          <a:p>
            <a:pPr algn="ctr"/>
            <a:r>
              <a:rPr lang="en-US" sz="2000" dirty="0" smtClean="0"/>
              <a:t>Monthly mean thresholds calculated from historical TRMM data</a:t>
            </a:r>
            <a:endParaRPr lang="en-US" sz="2000" dirty="0"/>
          </a:p>
        </p:txBody>
      </p:sp>
      <p:sp>
        <p:nvSpPr>
          <p:cNvPr id="17" name="TextBox 16"/>
          <p:cNvSpPr txBox="1"/>
          <p:nvPr/>
        </p:nvSpPr>
        <p:spPr>
          <a:xfrm>
            <a:off x="3253023" y="4594779"/>
            <a:ext cx="2558012" cy="1631216"/>
          </a:xfrm>
          <a:prstGeom prst="rect">
            <a:avLst/>
          </a:prstGeom>
          <a:noFill/>
        </p:spPr>
        <p:txBody>
          <a:bodyPr wrap="square" rtlCol="0">
            <a:spAutoFit/>
          </a:bodyPr>
          <a:lstStyle/>
          <a:p>
            <a:pPr algn="ctr"/>
            <a:r>
              <a:rPr lang="en-US" sz="2000" dirty="0" smtClean="0"/>
              <a:t>Monitors 30 min GPM IMERG data; looks for anomalies compared with thresholds</a:t>
            </a:r>
            <a:endParaRPr lang="en-US" sz="2000" dirty="0"/>
          </a:p>
        </p:txBody>
      </p:sp>
      <p:sp>
        <p:nvSpPr>
          <p:cNvPr id="18" name="TextBox 17"/>
          <p:cNvSpPr txBox="1"/>
          <p:nvPr/>
        </p:nvSpPr>
        <p:spPr>
          <a:xfrm>
            <a:off x="932210" y="1644063"/>
            <a:ext cx="1987666"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IMERG 30-Minute</a:t>
            </a:r>
            <a:endParaRPr lang="en-US" sz="1600" dirty="0"/>
          </a:p>
        </p:txBody>
      </p:sp>
      <p:sp>
        <p:nvSpPr>
          <p:cNvPr id="19" name="TextBox 18"/>
          <p:cNvSpPr txBox="1"/>
          <p:nvPr/>
        </p:nvSpPr>
        <p:spPr>
          <a:xfrm>
            <a:off x="6422342" y="1643029"/>
            <a:ext cx="1626575" cy="3395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TMPA-RT 3B42</a:t>
            </a:r>
            <a:endParaRPr lang="en-US" sz="1600" dirty="0"/>
          </a:p>
        </p:txBody>
      </p:sp>
      <p:sp>
        <p:nvSpPr>
          <p:cNvPr id="20" name="TextBox 19"/>
          <p:cNvSpPr txBox="1"/>
          <p:nvPr/>
        </p:nvSpPr>
        <p:spPr>
          <a:xfrm>
            <a:off x="3147873" y="985480"/>
            <a:ext cx="2848253" cy="1015663"/>
          </a:xfrm>
          <a:prstGeom prst="rect">
            <a:avLst/>
          </a:prstGeom>
          <a:noFill/>
        </p:spPr>
        <p:txBody>
          <a:bodyPr wrap="square" rtlCol="0">
            <a:spAutoFit/>
          </a:bodyPr>
          <a:lstStyle/>
          <a:p>
            <a:pPr algn="ctr"/>
            <a:r>
              <a:rPr lang="en-US" sz="2000" dirty="0" smtClean="0"/>
              <a:t>GPM data is downloaded in near real-time </a:t>
            </a:r>
            <a:endParaRPr lang="en-US" sz="2000" dirty="0"/>
          </a:p>
        </p:txBody>
      </p:sp>
      <p:sp>
        <p:nvSpPr>
          <p:cNvPr id="21" name="Right Brace 20"/>
          <p:cNvSpPr/>
          <p:nvPr/>
        </p:nvSpPr>
        <p:spPr>
          <a:xfrm rot="5400000">
            <a:off x="4363384" y="-420086"/>
            <a:ext cx="345666" cy="52203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990939" y="2457317"/>
            <a:ext cx="3090555" cy="492443"/>
          </a:xfrm>
          <a:prstGeom prst="rect">
            <a:avLst/>
          </a:prstGeom>
          <a:noFill/>
        </p:spPr>
        <p:txBody>
          <a:bodyPr wrap="square" rtlCol="0">
            <a:spAutoFit/>
          </a:bodyPr>
          <a:lstStyle/>
          <a:p>
            <a:pPr algn="ctr"/>
            <a:r>
              <a:rPr lang="en-US" sz="2600" dirty="0" smtClean="0"/>
              <a:t>Data Collection</a:t>
            </a:r>
            <a:endParaRPr lang="en-US" sz="2600" dirty="0"/>
          </a:p>
        </p:txBody>
      </p:sp>
      <p:sp>
        <p:nvSpPr>
          <p:cNvPr id="23" name="TextBox 22"/>
          <p:cNvSpPr txBox="1"/>
          <p:nvPr/>
        </p:nvSpPr>
        <p:spPr>
          <a:xfrm>
            <a:off x="118427" y="3931709"/>
            <a:ext cx="2540000"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000" dirty="0" smtClean="0"/>
              <a:t>Thresholds</a:t>
            </a:r>
            <a:endParaRPr lang="en-US" sz="3000" dirty="0"/>
          </a:p>
        </p:txBody>
      </p:sp>
      <p:sp>
        <p:nvSpPr>
          <p:cNvPr id="24" name="TextBox 23"/>
          <p:cNvSpPr txBox="1"/>
          <p:nvPr/>
        </p:nvSpPr>
        <p:spPr>
          <a:xfrm>
            <a:off x="3261397" y="3934352"/>
            <a:ext cx="2549638"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000" dirty="0" smtClean="0"/>
              <a:t>Comparison</a:t>
            </a:r>
            <a:endParaRPr lang="en-US" sz="3000" dirty="0"/>
          </a:p>
        </p:txBody>
      </p:sp>
      <p:sp>
        <p:nvSpPr>
          <p:cNvPr id="27" name="TextBox 26"/>
          <p:cNvSpPr txBox="1"/>
          <p:nvPr/>
        </p:nvSpPr>
        <p:spPr>
          <a:xfrm>
            <a:off x="6468298" y="3934352"/>
            <a:ext cx="2540000"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000" dirty="0" smtClean="0"/>
              <a:t>Alert</a:t>
            </a:r>
            <a:endParaRPr lang="en-US" sz="3000" dirty="0"/>
          </a:p>
        </p:txBody>
      </p:sp>
      <p:sp>
        <p:nvSpPr>
          <p:cNvPr id="28" name="TextBox 27"/>
          <p:cNvSpPr txBox="1"/>
          <p:nvPr/>
        </p:nvSpPr>
        <p:spPr>
          <a:xfrm>
            <a:off x="6422342" y="4594779"/>
            <a:ext cx="2492620" cy="1938992"/>
          </a:xfrm>
          <a:prstGeom prst="rect">
            <a:avLst/>
          </a:prstGeom>
          <a:noFill/>
        </p:spPr>
        <p:txBody>
          <a:bodyPr wrap="square" rtlCol="0">
            <a:spAutoFit/>
          </a:bodyPr>
          <a:lstStyle/>
          <a:p>
            <a:pPr algn="ctr"/>
            <a:r>
              <a:rPr lang="en-US" sz="2000" dirty="0" smtClean="0"/>
              <a:t>If current rainfall levels are significantly higher than thresholds, alert is issued for the affected area </a:t>
            </a:r>
            <a:endParaRPr lang="en-US" sz="2000" dirty="0"/>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771" y="2696290"/>
            <a:ext cx="2888527" cy="988614"/>
          </a:xfrm>
          <a:prstGeom prst="rect">
            <a:avLst/>
          </a:prstGeom>
        </p:spPr>
      </p:pic>
      <p:cxnSp>
        <p:nvCxnSpPr>
          <p:cNvPr id="32" name="Elbow Connector 31"/>
          <p:cNvCxnSpPr>
            <a:stCxn id="22" idx="2"/>
            <a:endCxn id="23" idx="0"/>
          </p:cNvCxnSpPr>
          <p:nvPr/>
        </p:nvCxnSpPr>
        <p:spPr>
          <a:xfrm rot="5400000">
            <a:off x="2471348" y="1866839"/>
            <a:ext cx="981949" cy="31477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24" idx="3"/>
            <a:endCxn id="30" idx="1"/>
          </p:cNvCxnSpPr>
          <p:nvPr/>
        </p:nvCxnSpPr>
        <p:spPr>
          <a:xfrm flipV="1">
            <a:off x="5811035" y="3190597"/>
            <a:ext cx="308736" cy="10207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811035" y="4221984"/>
            <a:ext cx="657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578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26469"/>
            <a:ext cx="9143999" cy="852289"/>
          </a:xfrm>
        </p:spPr>
        <p:txBody>
          <a:bodyPr>
            <a:noAutofit/>
          </a:bodyPr>
          <a:lstStyle/>
          <a:p>
            <a:pPr algn="ctr"/>
            <a:r>
              <a:rPr lang="en-US" dirty="0" smtClean="0"/>
              <a:t>Methodology: SLIP Validation</a:t>
            </a:r>
            <a:endParaRPr lang="en-US" dirty="0"/>
          </a:p>
        </p:txBody>
      </p:sp>
      <p:sp>
        <p:nvSpPr>
          <p:cNvPr id="10" name="Text Placeholder 1"/>
          <p:cNvSpPr txBox="1">
            <a:spLocks/>
          </p:cNvSpPr>
          <p:nvPr/>
        </p:nvSpPr>
        <p:spPr>
          <a:xfrm>
            <a:off x="0" y="5101320"/>
            <a:ext cx="3265534" cy="1131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1"/>
              </a:buClr>
              <a:buNone/>
            </a:pPr>
            <a:endParaRPr lang="en-US" altLang="en-US" sz="1500" dirty="0" smtClean="0"/>
          </a:p>
        </p:txBody>
      </p:sp>
      <p:sp>
        <p:nvSpPr>
          <p:cNvPr id="4" name="TextBox 3"/>
          <p:cNvSpPr txBox="1"/>
          <p:nvPr/>
        </p:nvSpPr>
        <p:spPr>
          <a:xfrm>
            <a:off x="2085667" y="1652108"/>
            <a:ext cx="2540000" cy="7040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Identify landslide event</a:t>
            </a:r>
            <a:endParaRPr lang="en-US" sz="2000" dirty="0"/>
          </a:p>
        </p:txBody>
      </p:sp>
      <p:sp>
        <p:nvSpPr>
          <p:cNvPr id="5" name="TextBox 4"/>
          <p:cNvSpPr txBox="1"/>
          <p:nvPr/>
        </p:nvSpPr>
        <p:spPr>
          <a:xfrm>
            <a:off x="2085667" y="2785787"/>
            <a:ext cx="2540000" cy="40011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Data collection</a:t>
            </a:r>
            <a:endParaRPr lang="en-US" sz="2000" dirty="0"/>
          </a:p>
        </p:txBody>
      </p:sp>
      <p:sp>
        <p:nvSpPr>
          <p:cNvPr id="6" name="TextBox 5"/>
          <p:cNvSpPr txBox="1"/>
          <p:nvPr/>
        </p:nvSpPr>
        <p:spPr>
          <a:xfrm>
            <a:off x="3613605" y="3958395"/>
            <a:ext cx="2816352" cy="7040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Delineate landslide automatically (SLIP)</a:t>
            </a:r>
            <a:endParaRPr lang="en-US" sz="2000" dirty="0"/>
          </a:p>
        </p:txBody>
      </p:sp>
      <p:sp>
        <p:nvSpPr>
          <p:cNvPr id="7" name="TextBox 6"/>
          <p:cNvSpPr txBox="1"/>
          <p:nvPr/>
        </p:nvSpPr>
        <p:spPr>
          <a:xfrm>
            <a:off x="267915" y="3958395"/>
            <a:ext cx="2812375" cy="7040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Delineate landslide manually (GIS)</a:t>
            </a:r>
            <a:endParaRPr lang="en-US" sz="2000" dirty="0"/>
          </a:p>
        </p:txBody>
      </p:sp>
      <p:sp>
        <p:nvSpPr>
          <p:cNvPr id="8" name="TextBox 7"/>
          <p:cNvSpPr txBox="1"/>
          <p:nvPr/>
        </p:nvSpPr>
        <p:spPr>
          <a:xfrm>
            <a:off x="1354770" y="5434981"/>
            <a:ext cx="4001789" cy="7040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000" dirty="0" smtClean="0"/>
              <a:t>Perform accuracy </a:t>
            </a:r>
            <a:r>
              <a:rPr lang="en-US" sz="2000" dirty="0"/>
              <a:t>a</a:t>
            </a:r>
            <a:r>
              <a:rPr lang="en-US" sz="2000" dirty="0" smtClean="0"/>
              <a:t>ssessment</a:t>
            </a:r>
            <a:endParaRPr lang="en-US" sz="2000" dirty="0"/>
          </a:p>
        </p:txBody>
      </p:sp>
      <p:sp>
        <p:nvSpPr>
          <p:cNvPr id="22" name="Left Brace 21"/>
          <p:cNvSpPr/>
          <p:nvPr/>
        </p:nvSpPr>
        <p:spPr>
          <a:xfrm rot="5400000">
            <a:off x="3205137" y="2894738"/>
            <a:ext cx="301057" cy="14996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rot="16200000">
            <a:off x="3205137" y="4190251"/>
            <a:ext cx="301057" cy="14996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a:off x="1849673" y="1896726"/>
            <a:ext cx="16328" cy="1191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25667" y="1804097"/>
            <a:ext cx="4359729" cy="707886"/>
          </a:xfrm>
          <a:prstGeom prst="rect">
            <a:avLst/>
          </a:prstGeom>
          <a:noFill/>
        </p:spPr>
        <p:txBody>
          <a:bodyPr wrap="square" rtlCol="0">
            <a:spAutoFit/>
          </a:bodyPr>
          <a:lstStyle/>
          <a:p>
            <a:pPr algn="ctr"/>
            <a:r>
              <a:rPr lang="en-US" sz="2000" dirty="0" smtClean="0"/>
              <a:t>Using landslide inventory </a:t>
            </a:r>
          </a:p>
          <a:p>
            <a:pPr algn="ctr"/>
            <a:r>
              <a:rPr lang="en-US" sz="2000" dirty="0" smtClean="0"/>
              <a:t>catalogs</a:t>
            </a:r>
            <a:endParaRPr lang="en-US" sz="2000" dirty="0"/>
          </a:p>
        </p:txBody>
      </p:sp>
      <p:sp>
        <p:nvSpPr>
          <p:cNvPr id="26" name="TextBox 25"/>
          <p:cNvSpPr txBox="1"/>
          <p:nvPr/>
        </p:nvSpPr>
        <p:spPr>
          <a:xfrm>
            <a:off x="4625667" y="2785787"/>
            <a:ext cx="4359729" cy="400110"/>
          </a:xfrm>
          <a:prstGeom prst="rect">
            <a:avLst/>
          </a:prstGeom>
          <a:noFill/>
        </p:spPr>
        <p:txBody>
          <a:bodyPr wrap="square" rtlCol="0">
            <a:spAutoFit/>
          </a:bodyPr>
          <a:lstStyle/>
          <a:p>
            <a:pPr algn="ctr"/>
            <a:r>
              <a:rPr lang="en-US" sz="2000" dirty="0" smtClean="0"/>
              <a:t>Landsat 8 OLI imagery</a:t>
            </a:r>
            <a:endParaRPr lang="en-US" sz="2000" dirty="0"/>
          </a:p>
        </p:txBody>
      </p:sp>
      <p:sp>
        <p:nvSpPr>
          <p:cNvPr id="27" name="Rectangle 26"/>
          <p:cNvSpPr/>
          <p:nvPr/>
        </p:nvSpPr>
        <p:spPr>
          <a:xfrm>
            <a:off x="5565228" y="5463859"/>
            <a:ext cx="3230982" cy="646331"/>
          </a:xfrm>
          <a:prstGeom prst="rect">
            <a:avLst/>
          </a:prstGeom>
        </p:spPr>
        <p:txBody>
          <a:bodyPr wrap="square">
            <a:spAutoFit/>
          </a:bodyPr>
          <a:lstStyle/>
          <a:p>
            <a:pPr algn="ctr"/>
            <a:r>
              <a:rPr lang="en-US" dirty="0"/>
              <a:t>Compare </a:t>
            </a:r>
            <a:r>
              <a:rPr lang="en-US" dirty="0" smtClean="0"/>
              <a:t>landslide detection results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2459</TotalTime>
  <Words>937</Words>
  <Application>Microsoft Office PowerPoint</Application>
  <PresentationFormat>On-screen Show (4:3)</PresentationFormat>
  <Paragraphs>184</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126</cp:revision>
  <dcterms:created xsi:type="dcterms:W3CDTF">2015-10-23T02:26:22Z</dcterms:created>
  <dcterms:modified xsi:type="dcterms:W3CDTF">2015-10-30T17:23:31Z</dcterms:modified>
</cp:coreProperties>
</file>