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77" r:id="rId2"/>
    <p:sldId id="303" r:id="rId3"/>
    <p:sldId id="304" r:id="rId4"/>
    <p:sldId id="305" r:id="rId5"/>
    <p:sldId id="306" r:id="rId6"/>
    <p:sldId id="292" r:id="rId7"/>
    <p:sldId id="307" r:id="rId8"/>
    <p:sldId id="308" r:id="rId9"/>
    <p:sldId id="286" r:id="rId10"/>
    <p:sldId id="317" r:id="rId11"/>
    <p:sldId id="309" r:id="rId12"/>
    <p:sldId id="313" r:id="rId13"/>
    <p:sldId id="320" r:id="rId14"/>
    <p:sldId id="315" r:id="rId15"/>
    <p:sldId id="310" r:id="rId16"/>
    <p:sldId id="316" r:id="rId17"/>
    <p:sldId id="319" r:id="rId18"/>
    <p:sldId id="31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jones7" initials="anj" lastIdx="36" clrIdx="0"/>
  <p:cmAuthor id="1" name="NASA DEVELOP" initials="ND" lastIdx="16" clrIdx="1"/>
  <p:cmAuthor id="2" name="NASA Develop Mobile" initials="ND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183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96" autoAdjust="0"/>
    <p:restoredTop sz="85627" autoAdjust="0"/>
  </p:normalViewPr>
  <p:slideViewPr>
    <p:cSldViewPr>
      <p:cViewPr>
        <p:scale>
          <a:sx n="100" d="100"/>
          <a:sy n="100" d="100"/>
        </p:scale>
        <p:origin x="-2382" y="-84"/>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98" d="100"/>
          <a:sy n="98" d="100"/>
        </p:scale>
        <p:origin x="-35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D7D0F-E8C2-4767-99B2-FA27292B8842}" type="doc">
      <dgm:prSet loTypeId="urn:microsoft.com/office/officeart/2005/8/layout/arrow2" loCatId="process" qsTypeId="urn:microsoft.com/office/officeart/2005/8/quickstyle/simple1" qsCatId="simple" csTypeId="urn:microsoft.com/office/officeart/2005/8/colors/accent1_2" csCatId="accent1" phldr="1"/>
      <dgm:spPr/>
    </dgm:pt>
    <dgm:pt modelId="{25F398D4-3143-4B38-BEEF-20DBB46F97CD}">
      <dgm:prSet phldrT="[Text]"/>
      <dgm:spPr/>
      <dgm:t>
        <a:bodyPr/>
        <a:lstStyle/>
        <a:p>
          <a:endParaRPr lang="en-US" dirty="0"/>
        </a:p>
      </dgm:t>
    </dgm:pt>
    <dgm:pt modelId="{9E78A57B-A6C0-47B8-A015-632451B3EA60}" type="sibTrans" cxnId="{9CDD29EC-D0F2-4492-A708-1EFB22E965E1}">
      <dgm:prSet/>
      <dgm:spPr/>
      <dgm:t>
        <a:bodyPr/>
        <a:lstStyle/>
        <a:p>
          <a:endParaRPr lang="en-US"/>
        </a:p>
      </dgm:t>
    </dgm:pt>
    <dgm:pt modelId="{0458A801-0A53-4CEC-821E-E47EF174094A}" type="parTrans" cxnId="{9CDD29EC-D0F2-4492-A708-1EFB22E965E1}">
      <dgm:prSet/>
      <dgm:spPr/>
      <dgm:t>
        <a:bodyPr/>
        <a:lstStyle/>
        <a:p>
          <a:endParaRPr lang="en-US"/>
        </a:p>
      </dgm:t>
    </dgm:pt>
    <dgm:pt modelId="{5E7F71DF-0828-4321-91EA-47D47B7C7215}" type="pres">
      <dgm:prSet presAssocID="{5C5D7D0F-E8C2-4767-99B2-FA27292B8842}" presName="arrowDiagram" presStyleCnt="0">
        <dgm:presLayoutVars>
          <dgm:chMax val="5"/>
          <dgm:dir/>
          <dgm:resizeHandles val="exact"/>
        </dgm:presLayoutVars>
      </dgm:prSet>
      <dgm:spPr/>
    </dgm:pt>
    <dgm:pt modelId="{CDE9EA07-7A59-4AFD-B6C6-215A287C0D76}" type="pres">
      <dgm:prSet presAssocID="{5C5D7D0F-E8C2-4767-99B2-FA27292B8842}" presName="arrow" presStyleLbl="bgShp" presStyleIdx="0" presStyleCnt="1" custAng="528835" custScaleX="60714" custScaleY="50000" custLinFactNeighborX="7374" custLinFactNeighborY="-12118"/>
      <dgm:spPr>
        <a:solidFill>
          <a:srgbClr val="831830"/>
        </a:solidFill>
        <a:scene3d>
          <a:camera prst="orthographicFront">
            <a:rot lat="353568" lon="14397581" rev="667730"/>
          </a:camera>
          <a:lightRig rig="threePt" dir="t"/>
        </a:scene3d>
      </dgm:spPr>
    </dgm:pt>
    <dgm:pt modelId="{DCCBE4B1-A382-4746-A94E-502F50D93AC4}" type="pres">
      <dgm:prSet presAssocID="{5C5D7D0F-E8C2-4767-99B2-FA27292B8842}" presName="arrowDiagram1" presStyleCnt="0">
        <dgm:presLayoutVars>
          <dgm:bulletEnabled val="1"/>
        </dgm:presLayoutVars>
      </dgm:prSet>
      <dgm:spPr/>
    </dgm:pt>
    <dgm:pt modelId="{145FF371-622B-473C-A3A8-DB3CCC21946F}" type="pres">
      <dgm:prSet presAssocID="{25F398D4-3143-4B38-BEEF-20DBB46F97CD}" presName="bullet1" presStyleLbl="node1" presStyleIdx="0" presStyleCnt="1" custLinFactNeighborX="-43242" custLinFactNeighborY="5856"/>
      <dgm:spPr>
        <a:solidFill>
          <a:schemeClr val="accent1">
            <a:hueOff val="0"/>
            <a:satOff val="0"/>
            <a:lumOff val="0"/>
            <a:alpha val="0"/>
          </a:schemeClr>
        </a:solidFill>
        <a:ln>
          <a:solidFill>
            <a:schemeClr val="lt1">
              <a:hueOff val="0"/>
              <a:satOff val="0"/>
              <a:lumOff val="0"/>
              <a:alpha val="0"/>
            </a:schemeClr>
          </a:solidFill>
        </a:ln>
      </dgm:spPr>
    </dgm:pt>
    <dgm:pt modelId="{077B05BD-8B16-4420-BA20-A7528BC44BED}" type="pres">
      <dgm:prSet presAssocID="{25F398D4-3143-4B38-BEEF-20DBB46F97CD}" presName="textBox1" presStyleLbl="revTx" presStyleIdx="0" presStyleCnt="1" custScaleX="17881" custScaleY="8022" custLinFactX="-151166" custLinFactY="27597" custLinFactNeighborX="-200000" custLinFactNeighborY="100000">
        <dgm:presLayoutVars>
          <dgm:bulletEnabled val="1"/>
        </dgm:presLayoutVars>
      </dgm:prSet>
      <dgm:spPr/>
      <dgm:t>
        <a:bodyPr/>
        <a:lstStyle/>
        <a:p>
          <a:endParaRPr lang="en-US"/>
        </a:p>
      </dgm:t>
    </dgm:pt>
  </dgm:ptLst>
  <dgm:cxnLst>
    <dgm:cxn modelId="{BA95ECF6-8039-4E18-B26E-E34A575EAF1C}" type="presOf" srcId="{25F398D4-3143-4B38-BEEF-20DBB46F97CD}" destId="{077B05BD-8B16-4420-BA20-A7528BC44BED}" srcOrd="0" destOrd="0" presId="urn:microsoft.com/office/officeart/2005/8/layout/arrow2"/>
    <dgm:cxn modelId="{34A86A86-3EF9-40F9-AC03-7DCFC10773CC}" type="presOf" srcId="{5C5D7D0F-E8C2-4767-99B2-FA27292B8842}" destId="{5E7F71DF-0828-4321-91EA-47D47B7C7215}" srcOrd="0" destOrd="0" presId="urn:microsoft.com/office/officeart/2005/8/layout/arrow2"/>
    <dgm:cxn modelId="{9CDD29EC-D0F2-4492-A708-1EFB22E965E1}" srcId="{5C5D7D0F-E8C2-4767-99B2-FA27292B8842}" destId="{25F398D4-3143-4B38-BEEF-20DBB46F97CD}" srcOrd="0" destOrd="0" parTransId="{0458A801-0A53-4CEC-821E-E47EF174094A}" sibTransId="{9E78A57B-A6C0-47B8-A015-632451B3EA60}"/>
    <dgm:cxn modelId="{9A8FBA3F-257C-49BF-B948-A5FE01F0D178}" type="presParOf" srcId="{5E7F71DF-0828-4321-91EA-47D47B7C7215}" destId="{CDE9EA07-7A59-4AFD-B6C6-215A287C0D76}" srcOrd="0" destOrd="0" presId="urn:microsoft.com/office/officeart/2005/8/layout/arrow2"/>
    <dgm:cxn modelId="{80B44925-49F8-44E7-95DA-ED3CF5EBA717}" type="presParOf" srcId="{5E7F71DF-0828-4321-91EA-47D47B7C7215}" destId="{DCCBE4B1-A382-4746-A94E-502F50D93AC4}" srcOrd="1" destOrd="0" presId="urn:microsoft.com/office/officeart/2005/8/layout/arrow2"/>
    <dgm:cxn modelId="{76AE9762-1D91-4F32-9266-C2FF985E68A3}" type="presParOf" srcId="{DCCBE4B1-A382-4746-A94E-502F50D93AC4}" destId="{145FF371-622B-473C-A3A8-DB3CCC21946F}" srcOrd="0" destOrd="0" presId="urn:microsoft.com/office/officeart/2005/8/layout/arrow2"/>
    <dgm:cxn modelId="{EBA3A8B8-C8FB-4E6E-A0B2-22C547223A29}" type="presParOf" srcId="{DCCBE4B1-A382-4746-A94E-502F50D93AC4}" destId="{077B05BD-8B16-4420-BA20-A7528BC44BED}"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D7D0F-E8C2-4767-99B2-FA27292B8842}" type="doc">
      <dgm:prSet loTypeId="urn:microsoft.com/office/officeart/2005/8/layout/arrow2" loCatId="process" qsTypeId="urn:microsoft.com/office/officeart/2005/8/quickstyle/simple1" qsCatId="simple" csTypeId="urn:microsoft.com/office/officeart/2005/8/colors/accent1_2" csCatId="accent1" phldr="1"/>
      <dgm:spPr/>
    </dgm:pt>
    <dgm:pt modelId="{25F398D4-3143-4B38-BEEF-20DBB46F97CD}">
      <dgm:prSet phldrT="[Text]"/>
      <dgm:spPr/>
      <dgm:t>
        <a:bodyPr/>
        <a:lstStyle/>
        <a:p>
          <a:endParaRPr lang="en-US" dirty="0"/>
        </a:p>
      </dgm:t>
    </dgm:pt>
    <dgm:pt modelId="{9E78A57B-A6C0-47B8-A015-632451B3EA60}" type="sibTrans" cxnId="{9CDD29EC-D0F2-4492-A708-1EFB22E965E1}">
      <dgm:prSet/>
      <dgm:spPr/>
      <dgm:t>
        <a:bodyPr/>
        <a:lstStyle/>
        <a:p>
          <a:endParaRPr lang="en-US"/>
        </a:p>
      </dgm:t>
    </dgm:pt>
    <dgm:pt modelId="{0458A801-0A53-4CEC-821E-E47EF174094A}" type="parTrans" cxnId="{9CDD29EC-D0F2-4492-A708-1EFB22E965E1}">
      <dgm:prSet/>
      <dgm:spPr/>
      <dgm:t>
        <a:bodyPr/>
        <a:lstStyle/>
        <a:p>
          <a:endParaRPr lang="en-US"/>
        </a:p>
      </dgm:t>
    </dgm:pt>
    <dgm:pt modelId="{5E7F71DF-0828-4321-91EA-47D47B7C7215}" type="pres">
      <dgm:prSet presAssocID="{5C5D7D0F-E8C2-4767-99B2-FA27292B8842}" presName="arrowDiagram" presStyleCnt="0">
        <dgm:presLayoutVars>
          <dgm:chMax val="5"/>
          <dgm:dir/>
          <dgm:resizeHandles val="exact"/>
        </dgm:presLayoutVars>
      </dgm:prSet>
      <dgm:spPr/>
    </dgm:pt>
    <dgm:pt modelId="{CDE9EA07-7A59-4AFD-B6C6-215A287C0D76}" type="pres">
      <dgm:prSet presAssocID="{5C5D7D0F-E8C2-4767-99B2-FA27292B8842}" presName="arrow" presStyleLbl="bgShp" presStyleIdx="0" presStyleCnt="1" custAng="19482950" custScaleX="60714" custScaleY="50000" custLinFactNeighborX="7374" custLinFactNeighborY="-12118"/>
      <dgm:spPr>
        <a:solidFill>
          <a:srgbClr val="831830"/>
        </a:solidFill>
        <a:scene3d>
          <a:camera prst="orthographicFront">
            <a:rot lat="353568" lon="14397581" rev="667730"/>
          </a:camera>
          <a:lightRig rig="threePt" dir="t"/>
        </a:scene3d>
      </dgm:spPr>
    </dgm:pt>
    <dgm:pt modelId="{DCCBE4B1-A382-4746-A94E-502F50D93AC4}" type="pres">
      <dgm:prSet presAssocID="{5C5D7D0F-E8C2-4767-99B2-FA27292B8842}" presName="arrowDiagram1" presStyleCnt="0">
        <dgm:presLayoutVars>
          <dgm:bulletEnabled val="1"/>
        </dgm:presLayoutVars>
      </dgm:prSet>
      <dgm:spPr/>
    </dgm:pt>
    <dgm:pt modelId="{145FF371-622B-473C-A3A8-DB3CCC21946F}" type="pres">
      <dgm:prSet presAssocID="{25F398D4-3143-4B38-BEEF-20DBB46F97CD}" presName="bullet1" presStyleLbl="node1" presStyleIdx="0" presStyleCnt="1" custLinFactNeighborX="-43242" custLinFactNeighborY="5856"/>
      <dgm:spPr>
        <a:solidFill>
          <a:schemeClr val="accent1">
            <a:hueOff val="0"/>
            <a:satOff val="0"/>
            <a:lumOff val="0"/>
            <a:alpha val="0"/>
          </a:schemeClr>
        </a:solidFill>
        <a:ln>
          <a:solidFill>
            <a:schemeClr val="lt1">
              <a:hueOff val="0"/>
              <a:satOff val="0"/>
              <a:lumOff val="0"/>
              <a:alpha val="0"/>
            </a:schemeClr>
          </a:solidFill>
        </a:ln>
      </dgm:spPr>
    </dgm:pt>
    <dgm:pt modelId="{077B05BD-8B16-4420-BA20-A7528BC44BED}" type="pres">
      <dgm:prSet presAssocID="{25F398D4-3143-4B38-BEEF-20DBB46F97CD}" presName="textBox1" presStyleLbl="revTx" presStyleIdx="0" presStyleCnt="1" custScaleX="17881" custScaleY="8022" custLinFactX="-151166" custLinFactY="27597" custLinFactNeighborX="-200000" custLinFactNeighborY="100000">
        <dgm:presLayoutVars>
          <dgm:bulletEnabled val="1"/>
        </dgm:presLayoutVars>
      </dgm:prSet>
      <dgm:spPr/>
      <dgm:t>
        <a:bodyPr/>
        <a:lstStyle/>
        <a:p>
          <a:endParaRPr lang="en-US"/>
        </a:p>
      </dgm:t>
    </dgm:pt>
  </dgm:ptLst>
  <dgm:cxnLst>
    <dgm:cxn modelId="{9CDD29EC-D0F2-4492-A708-1EFB22E965E1}" srcId="{5C5D7D0F-E8C2-4767-99B2-FA27292B8842}" destId="{25F398D4-3143-4B38-BEEF-20DBB46F97CD}" srcOrd="0" destOrd="0" parTransId="{0458A801-0A53-4CEC-821E-E47EF174094A}" sibTransId="{9E78A57B-A6C0-47B8-A015-632451B3EA60}"/>
    <dgm:cxn modelId="{9A7E15B3-171D-4898-8018-62EC3B86AEFA}" type="presOf" srcId="{25F398D4-3143-4B38-BEEF-20DBB46F97CD}" destId="{077B05BD-8B16-4420-BA20-A7528BC44BED}" srcOrd="0" destOrd="0" presId="urn:microsoft.com/office/officeart/2005/8/layout/arrow2"/>
    <dgm:cxn modelId="{A95EBBAF-2574-411E-BB48-9725CBCBB9EB}" type="presOf" srcId="{5C5D7D0F-E8C2-4767-99B2-FA27292B8842}" destId="{5E7F71DF-0828-4321-91EA-47D47B7C7215}" srcOrd="0" destOrd="0" presId="urn:microsoft.com/office/officeart/2005/8/layout/arrow2"/>
    <dgm:cxn modelId="{20715418-0647-4079-ADA2-F86A39750318}" type="presParOf" srcId="{5E7F71DF-0828-4321-91EA-47D47B7C7215}" destId="{CDE9EA07-7A59-4AFD-B6C6-215A287C0D76}" srcOrd="0" destOrd="0" presId="urn:microsoft.com/office/officeart/2005/8/layout/arrow2"/>
    <dgm:cxn modelId="{88FB5D80-1818-4138-8DDA-1638333191F2}" type="presParOf" srcId="{5E7F71DF-0828-4321-91EA-47D47B7C7215}" destId="{DCCBE4B1-A382-4746-A94E-502F50D93AC4}" srcOrd="1" destOrd="0" presId="urn:microsoft.com/office/officeart/2005/8/layout/arrow2"/>
    <dgm:cxn modelId="{57AC345F-0B01-4E60-83AC-2C0F2B56FB71}" type="presParOf" srcId="{DCCBE4B1-A382-4746-A94E-502F50D93AC4}" destId="{145FF371-622B-473C-A3A8-DB3CCC21946F}" srcOrd="0" destOrd="0" presId="urn:microsoft.com/office/officeart/2005/8/layout/arrow2"/>
    <dgm:cxn modelId="{7E2E9C3F-A628-48B9-B36A-85AABDB8894B}" type="presParOf" srcId="{DCCBE4B1-A382-4746-A94E-502F50D93AC4}" destId="{077B05BD-8B16-4420-BA20-A7528BC44BED}" srcOrd="1"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D7D0F-E8C2-4767-99B2-FA27292B8842}" type="doc">
      <dgm:prSet loTypeId="urn:microsoft.com/office/officeart/2005/8/layout/arrow2" loCatId="process" qsTypeId="urn:microsoft.com/office/officeart/2005/8/quickstyle/simple1" qsCatId="simple" csTypeId="urn:microsoft.com/office/officeart/2005/8/colors/accent1_2" csCatId="accent1" phldr="1"/>
      <dgm:spPr/>
    </dgm:pt>
    <dgm:pt modelId="{25F398D4-3143-4B38-BEEF-20DBB46F97CD}">
      <dgm:prSet phldrT="[Text]"/>
      <dgm:spPr/>
      <dgm:t>
        <a:bodyPr/>
        <a:lstStyle/>
        <a:p>
          <a:endParaRPr lang="en-US" dirty="0"/>
        </a:p>
      </dgm:t>
    </dgm:pt>
    <dgm:pt modelId="{9E78A57B-A6C0-47B8-A015-632451B3EA60}" type="sibTrans" cxnId="{9CDD29EC-D0F2-4492-A708-1EFB22E965E1}">
      <dgm:prSet/>
      <dgm:spPr/>
      <dgm:t>
        <a:bodyPr/>
        <a:lstStyle/>
        <a:p>
          <a:endParaRPr lang="en-US"/>
        </a:p>
      </dgm:t>
    </dgm:pt>
    <dgm:pt modelId="{0458A801-0A53-4CEC-821E-E47EF174094A}" type="parTrans" cxnId="{9CDD29EC-D0F2-4492-A708-1EFB22E965E1}">
      <dgm:prSet/>
      <dgm:spPr/>
      <dgm:t>
        <a:bodyPr/>
        <a:lstStyle/>
        <a:p>
          <a:endParaRPr lang="en-US"/>
        </a:p>
      </dgm:t>
    </dgm:pt>
    <dgm:pt modelId="{5E7F71DF-0828-4321-91EA-47D47B7C7215}" type="pres">
      <dgm:prSet presAssocID="{5C5D7D0F-E8C2-4767-99B2-FA27292B8842}" presName="arrowDiagram" presStyleCnt="0">
        <dgm:presLayoutVars>
          <dgm:chMax val="5"/>
          <dgm:dir/>
          <dgm:resizeHandles val="exact"/>
        </dgm:presLayoutVars>
      </dgm:prSet>
      <dgm:spPr/>
    </dgm:pt>
    <dgm:pt modelId="{CDE9EA07-7A59-4AFD-B6C6-215A287C0D76}" type="pres">
      <dgm:prSet presAssocID="{5C5D7D0F-E8C2-4767-99B2-FA27292B8842}" presName="arrow" presStyleLbl="bgShp" presStyleIdx="0" presStyleCnt="1" custLinFactNeighborX="9152" custLinFactNeighborY="3571"/>
      <dgm:spPr>
        <a:solidFill>
          <a:srgbClr val="831830"/>
        </a:solidFill>
        <a:scene3d>
          <a:camera prst="orthographicFront">
            <a:rot lat="20784414" lon="8721657" rev="14867425"/>
          </a:camera>
          <a:lightRig rig="threePt" dir="t"/>
        </a:scene3d>
      </dgm:spPr>
    </dgm:pt>
    <dgm:pt modelId="{6E14EA66-4442-404C-B0E6-A605AF311D92}" type="pres">
      <dgm:prSet presAssocID="{5C5D7D0F-E8C2-4767-99B2-FA27292B8842}" presName="arrowDiagram1" presStyleCnt="0">
        <dgm:presLayoutVars>
          <dgm:bulletEnabled val="1"/>
        </dgm:presLayoutVars>
      </dgm:prSet>
      <dgm:spPr/>
    </dgm:pt>
    <dgm:pt modelId="{9B921FD7-189A-4B88-B367-6727D958675A}" type="pres">
      <dgm:prSet presAssocID="{25F398D4-3143-4B38-BEEF-20DBB46F97CD}" presName="bullet1" presStyleLbl="node1" presStyleIdx="0" presStyleCnt="1" custLinFactX="100000" custLinFactY="200000" custLinFactNeighborX="193123" custLinFactNeighborY="231998"/>
      <dgm:spPr>
        <a:solidFill>
          <a:schemeClr val="accent1">
            <a:hueOff val="0"/>
            <a:satOff val="0"/>
            <a:lumOff val="0"/>
            <a:alpha val="0"/>
          </a:schemeClr>
        </a:solidFill>
        <a:ln>
          <a:solidFill>
            <a:schemeClr val="lt1">
              <a:hueOff val="0"/>
              <a:satOff val="0"/>
              <a:lumOff val="0"/>
              <a:alpha val="0"/>
            </a:schemeClr>
          </a:solidFill>
        </a:ln>
      </dgm:spPr>
    </dgm:pt>
    <dgm:pt modelId="{DFC833BF-8B11-4238-B36F-CB525777E022}" type="pres">
      <dgm:prSet presAssocID="{25F398D4-3143-4B38-BEEF-20DBB46F97CD}" presName="textBox1" presStyleLbl="revTx" presStyleIdx="0" presStyleCnt="1" custScaleX="67188" custScaleY="12892" custLinFactNeighborX="83929" custLinFactNeighborY="32249">
        <dgm:presLayoutVars>
          <dgm:bulletEnabled val="1"/>
        </dgm:presLayoutVars>
      </dgm:prSet>
      <dgm:spPr/>
      <dgm:t>
        <a:bodyPr/>
        <a:lstStyle/>
        <a:p>
          <a:endParaRPr lang="en-US"/>
        </a:p>
      </dgm:t>
    </dgm:pt>
  </dgm:ptLst>
  <dgm:cxnLst>
    <dgm:cxn modelId="{089E48A7-2D95-478D-B475-2DC1A234BA86}" type="presOf" srcId="{25F398D4-3143-4B38-BEEF-20DBB46F97CD}" destId="{DFC833BF-8B11-4238-B36F-CB525777E022}" srcOrd="0" destOrd="0" presId="urn:microsoft.com/office/officeart/2005/8/layout/arrow2"/>
    <dgm:cxn modelId="{B88980D1-AF85-4BF8-B079-960D18828882}" type="presOf" srcId="{5C5D7D0F-E8C2-4767-99B2-FA27292B8842}" destId="{5E7F71DF-0828-4321-91EA-47D47B7C7215}" srcOrd="0" destOrd="0" presId="urn:microsoft.com/office/officeart/2005/8/layout/arrow2"/>
    <dgm:cxn modelId="{9CDD29EC-D0F2-4492-A708-1EFB22E965E1}" srcId="{5C5D7D0F-E8C2-4767-99B2-FA27292B8842}" destId="{25F398D4-3143-4B38-BEEF-20DBB46F97CD}" srcOrd="0" destOrd="0" parTransId="{0458A801-0A53-4CEC-821E-E47EF174094A}" sibTransId="{9E78A57B-A6C0-47B8-A015-632451B3EA60}"/>
    <dgm:cxn modelId="{1B2E23A2-A8B2-4D22-96F9-03B648F1F6D8}" type="presParOf" srcId="{5E7F71DF-0828-4321-91EA-47D47B7C7215}" destId="{CDE9EA07-7A59-4AFD-B6C6-215A287C0D76}" srcOrd="0" destOrd="0" presId="urn:microsoft.com/office/officeart/2005/8/layout/arrow2"/>
    <dgm:cxn modelId="{EF693DE3-D01A-4634-BDD8-F75630D6DE3C}" type="presParOf" srcId="{5E7F71DF-0828-4321-91EA-47D47B7C7215}" destId="{6E14EA66-4442-404C-B0E6-A605AF311D92}" srcOrd="1" destOrd="0" presId="urn:microsoft.com/office/officeart/2005/8/layout/arrow2"/>
    <dgm:cxn modelId="{952A291B-2F32-4809-A944-AEBEFCAA89F2}" type="presParOf" srcId="{6E14EA66-4442-404C-B0E6-A605AF311D92}" destId="{9B921FD7-189A-4B88-B367-6727D958675A}" srcOrd="0" destOrd="0" presId="urn:microsoft.com/office/officeart/2005/8/layout/arrow2"/>
    <dgm:cxn modelId="{9B657A8F-2373-4D39-B5E6-74BF83EDA773}" type="presParOf" srcId="{6E14EA66-4442-404C-B0E6-A605AF311D92}" destId="{DFC833BF-8B11-4238-B36F-CB525777E022}" srcOrd="1" destOrd="0" presId="urn:microsoft.com/office/officeart/2005/8/layout/arrow2"/>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5D7D0F-E8C2-4767-99B2-FA27292B8842}" type="doc">
      <dgm:prSet loTypeId="urn:microsoft.com/office/officeart/2005/8/layout/arrow2" loCatId="process" qsTypeId="urn:microsoft.com/office/officeart/2005/8/quickstyle/simple1" qsCatId="simple" csTypeId="urn:microsoft.com/office/officeart/2005/8/colors/accent1_2" csCatId="accent1" phldr="1"/>
      <dgm:spPr/>
    </dgm:pt>
    <dgm:pt modelId="{25F398D4-3143-4B38-BEEF-20DBB46F97CD}">
      <dgm:prSet phldrT="[Text]"/>
      <dgm:spPr/>
      <dgm:t>
        <a:bodyPr/>
        <a:lstStyle/>
        <a:p>
          <a:endParaRPr lang="en-US" dirty="0"/>
        </a:p>
      </dgm:t>
    </dgm:pt>
    <dgm:pt modelId="{9E78A57B-A6C0-47B8-A015-632451B3EA60}" type="sibTrans" cxnId="{9CDD29EC-D0F2-4492-A708-1EFB22E965E1}">
      <dgm:prSet/>
      <dgm:spPr/>
      <dgm:t>
        <a:bodyPr/>
        <a:lstStyle/>
        <a:p>
          <a:endParaRPr lang="en-US"/>
        </a:p>
      </dgm:t>
    </dgm:pt>
    <dgm:pt modelId="{0458A801-0A53-4CEC-821E-E47EF174094A}" type="parTrans" cxnId="{9CDD29EC-D0F2-4492-A708-1EFB22E965E1}">
      <dgm:prSet/>
      <dgm:spPr/>
      <dgm:t>
        <a:bodyPr/>
        <a:lstStyle/>
        <a:p>
          <a:endParaRPr lang="en-US"/>
        </a:p>
      </dgm:t>
    </dgm:pt>
    <dgm:pt modelId="{5E7F71DF-0828-4321-91EA-47D47B7C7215}" type="pres">
      <dgm:prSet presAssocID="{5C5D7D0F-E8C2-4767-99B2-FA27292B8842}" presName="arrowDiagram" presStyleCnt="0">
        <dgm:presLayoutVars>
          <dgm:chMax val="5"/>
          <dgm:dir/>
          <dgm:resizeHandles val="exact"/>
        </dgm:presLayoutVars>
      </dgm:prSet>
      <dgm:spPr/>
    </dgm:pt>
    <dgm:pt modelId="{CDE9EA07-7A59-4AFD-B6C6-215A287C0D76}" type="pres">
      <dgm:prSet presAssocID="{5C5D7D0F-E8C2-4767-99B2-FA27292B8842}" presName="arrow" presStyleLbl="bgShp" presStyleIdx="0" presStyleCnt="1" custAng="8502646" custScaleX="60714" custScaleY="50000" custLinFactNeighborX="7374" custLinFactNeighborY="-12118"/>
      <dgm:spPr>
        <a:solidFill>
          <a:srgbClr val="831830"/>
        </a:solidFill>
        <a:scene3d>
          <a:camera prst="orthographicFront">
            <a:rot lat="353568" lon="14397581" rev="667730"/>
          </a:camera>
          <a:lightRig rig="threePt" dir="t"/>
        </a:scene3d>
      </dgm:spPr>
    </dgm:pt>
    <dgm:pt modelId="{DCCBE4B1-A382-4746-A94E-502F50D93AC4}" type="pres">
      <dgm:prSet presAssocID="{5C5D7D0F-E8C2-4767-99B2-FA27292B8842}" presName="arrowDiagram1" presStyleCnt="0">
        <dgm:presLayoutVars>
          <dgm:bulletEnabled val="1"/>
        </dgm:presLayoutVars>
      </dgm:prSet>
      <dgm:spPr/>
    </dgm:pt>
    <dgm:pt modelId="{145FF371-622B-473C-A3A8-DB3CCC21946F}" type="pres">
      <dgm:prSet presAssocID="{25F398D4-3143-4B38-BEEF-20DBB46F97CD}" presName="bullet1" presStyleLbl="node1" presStyleIdx="0" presStyleCnt="1" custLinFactNeighborX="-43242" custLinFactNeighborY="5856"/>
      <dgm:spPr>
        <a:solidFill>
          <a:schemeClr val="accent1">
            <a:hueOff val="0"/>
            <a:satOff val="0"/>
            <a:lumOff val="0"/>
            <a:alpha val="0"/>
          </a:schemeClr>
        </a:solidFill>
        <a:ln>
          <a:solidFill>
            <a:schemeClr val="lt1">
              <a:hueOff val="0"/>
              <a:satOff val="0"/>
              <a:lumOff val="0"/>
              <a:alpha val="0"/>
            </a:schemeClr>
          </a:solidFill>
        </a:ln>
      </dgm:spPr>
    </dgm:pt>
    <dgm:pt modelId="{077B05BD-8B16-4420-BA20-A7528BC44BED}" type="pres">
      <dgm:prSet presAssocID="{25F398D4-3143-4B38-BEEF-20DBB46F97CD}" presName="textBox1" presStyleLbl="revTx" presStyleIdx="0" presStyleCnt="1" custScaleX="17881" custScaleY="8022" custLinFactX="-151166" custLinFactY="27597" custLinFactNeighborX="-200000" custLinFactNeighborY="100000">
        <dgm:presLayoutVars>
          <dgm:bulletEnabled val="1"/>
        </dgm:presLayoutVars>
      </dgm:prSet>
      <dgm:spPr/>
      <dgm:t>
        <a:bodyPr/>
        <a:lstStyle/>
        <a:p>
          <a:endParaRPr lang="en-US"/>
        </a:p>
      </dgm:t>
    </dgm:pt>
  </dgm:ptLst>
  <dgm:cxnLst>
    <dgm:cxn modelId="{15623BDC-E661-4C2D-8855-1A80E55AD45D}" type="presOf" srcId="{5C5D7D0F-E8C2-4767-99B2-FA27292B8842}" destId="{5E7F71DF-0828-4321-91EA-47D47B7C7215}" srcOrd="0" destOrd="0" presId="urn:microsoft.com/office/officeart/2005/8/layout/arrow2"/>
    <dgm:cxn modelId="{9CDD29EC-D0F2-4492-A708-1EFB22E965E1}" srcId="{5C5D7D0F-E8C2-4767-99B2-FA27292B8842}" destId="{25F398D4-3143-4B38-BEEF-20DBB46F97CD}" srcOrd="0" destOrd="0" parTransId="{0458A801-0A53-4CEC-821E-E47EF174094A}" sibTransId="{9E78A57B-A6C0-47B8-A015-632451B3EA60}"/>
    <dgm:cxn modelId="{6D00D270-D48E-4434-BAB9-7B9559C34F8A}" type="presOf" srcId="{25F398D4-3143-4B38-BEEF-20DBB46F97CD}" destId="{077B05BD-8B16-4420-BA20-A7528BC44BED}" srcOrd="0" destOrd="0" presId="urn:microsoft.com/office/officeart/2005/8/layout/arrow2"/>
    <dgm:cxn modelId="{A6E8A2BE-FA79-44E5-973D-E4A5AAAE5CB7}" type="presParOf" srcId="{5E7F71DF-0828-4321-91EA-47D47B7C7215}" destId="{CDE9EA07-7A59-4AFD-B6C6-215A287C0D76}" srcOrd="0" destOrd="0" presId="urn:microsoft.com/office/officeart/2005/8/layout/arrow2"/>
    <dgm:cxn modelId="{6EF34240-5498-4554-9890-7B567C30EE77}" type="presParOf" srcId="{5E7F71DF-0828-4321-91EA-47D47B7C7215}" destId="{DCCBE4B1-A382-4746-A94E-502F50D93AC4}" srcOrd="1" destOrd="0" presId="urn:microsoft.com/office/officeart/2005/8/layout/arrow2"/>
    <dgm:cxn modelId="{4735F059-4220-406E-AC0A-D1556112454D}" type="presParOf" srcId="{DCCBE4B1-A382-4746-A94E-502F50D93AC4}" destId="{145FF371-622B-473C-A3A8-DB3CCC21946F}" srcOrd="0" destOrd="0" presId="urn:microsoft.com/office/officeart/2005/8/layout/arrow2"/>
    <dgm:cxn modelId="{7AB85611-854C-4E4F-B97E-F4006EDE4F0B}" type="presParOf" srcId="{DCCBE4B1-A382-4746-A94E-502F50D93AC4}" destId="{077B05BD-8B16-4420-BA20-A7528BC44BED}" srcOrd="1" destOrd="0" presId="urn:microsoft.com/office/officeart/2005/8/layout/arrow2"/>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5D7D0F-E8C2-4767-99B2-FA27292B8842}" type="doc">
      <dgm:prSet loTypeId="urn:microsoft.com/office/officeart/2005/8/layout/arrow2" loCatId="process" qsTypeId="urn:microsoft.com/office/officeart/2005/8/quickstyle/simple1" qsCatId="simple" csTypeId="urn:microsoft.com/office/officeart/2005/8/colors/accent1_2" csCatId="accent1" phldr="1"/>
      <dgm:spPr>
        <a:scene3d>
          <a:camera prst="orthographicFront">
            <a:rot lat="2077212" lon="2757131" rev="8263720"/>
          </a:camera>
          <a:lightRig rig="threePt" dir="t"/>
        </a:scene3d>
      </dgm:spPr>
    </dgm:pt>
    <dgm:pt modelId="{25F398D4-3143-4B38-BEEF-20DBB46F97CD}">
      <dgm:prSet phldrT="[Text]"/>
      <dgm:spPr/>
      <dgm:t>
        <a:bodyPr/>
        <a:lstStyle/>
        <a:p>
          <a:endParaRPr lang="en-US" dirty="0"/>
        </a:p>
      </dgm:t>
    </dgm:pt>
    <dgm:pt modelId="{9E78A57B-A6C0-47B8-A015-632451B3EA60}" type="sibTrans" cxnId="{9CDD29EC-D0F2-4492-A708-1EFB22E965E1}">
      <dgm:prSet/>
      <dgm:spPr/>
      <dgm:t>
        <a:bodyPr/>
        <a:lstStyle/>
        <a:p>
          <a:endParaRPr lang="en-US"/>
        </a:p>
      </dgm:t>
    </dgm:pt>
    <dgm:pt modelId="{0458A801-0A53-4CEC-821E-E47EF174094A}" type="parTrans" cxnId="{9CDD29EC-D0F2-4492-A708-1EFB22E965E1}">
      <dgm:prSet/>
      <dgm:spPr/>
      <dgm:t>
        <a:bodyPr/>
        <a:lstStyle/>
        <a:p>
          <a:endParaRPr lang="en-US"/>
        </a:p>
      </dgm:t>
    </dgm:pt>
    <dgm:pt modelId="{5E7F71DF-0828-4321-91EA-47D47B7C7215}" type="pres">
      <dgm:prSet presAssocID="{5C5D7D0F-E8C2-4767-99B2-FA27292B8842}" presName="arrowDiagram" presStyleCnt="0">
        <dgm:presLayoutVars>
          <dgm:chMax val="5"/>
          <dgm:dir/>
          <dgm:resizeHandles val="exact"/>
        </dgm:presLayoutVars>
      </dgm:prSet>
      <dgm:spPr/>
    </dgm:pt>
    <dgm:pt modelId="{CDE9EA07-7A59-4AFD-B6C6-215A287C0D76}" type="pres">
      <dgm:prSet presAssocID="{5C5D7D0F-E8C2-4767-99B2-FA27292B8842}" presName="arrow" presStyleLbl="bgShp" presStyleIdx="0" presStyleCnt="1" custAng="8502646" custScaleX="60714" custScaleY="50000" custLinFactNeighborX="7374" custLinFactNeighborY="-12118"/>
      <dgm:spPr>
        <a:solidFill>
          <a:srgbClr val="831830"/>
        </a:solidFill>
      </dgm:spPr>
    </dgm:pt>
    <dgm:pt modelId="{DCCBE4B1-A382-4746-A94E-502F50D93AC4}" type="pres">
      <dgm:prSet presAssocID="{5C5D7D0F-E8C2-4767-99B2-FA27292B8842}" presName="arrowDiagram1" presStyleCnt="0">
        <dgm:presLayoutVars>
          <dgm:bulletEnabled val="1"/>
        </dgm:presLayoutVars>
      </dgm:prSet>
      <dgm:spPr/>
    </dgm:pt>
    <dgm:pt modelId="{145FF371-622B-473C-A3A8-DB3CCC21946F}" type="pres">
      <dgm:prSet presAssocID="{25F398D4-3143-4B38-BEEF-20DBB46F97CD}" presName="bullet1" presStyleLbl="node1" presStyleIdx="0" presStyleCnt="1" custLinFactNeighborX="-43242" custLinFactNeighborY="5856"/>
      <dgm:spPr>
        <a:solidFill>
          <a:schemeClr val="accent1">
            <a:hueOff val="0"/>
            <a:satOff val="0"/>
            <a:lumOff val="0"/>
            <a:alpha val="0"/>
          </a:schemeClr>
        </a:solidFill>
        <a:ln>
          <a:solidFill>
            <a:schemeClr val="lt1">
              <a:hueOff val="0"/>
              <a:satOff val="0"/>
              <a:lumOff val="0"/>
              <a:alpha val="0"/>
            </a:schemeClr>
          </a:solidFill>
        </a:ln>
      </dgm:spPr>
    </dgm:pt>
    <dgm:pt modelId="{077B05BD-8B16-4420-BA20-A7528BC44BED}" type="pres">
      <dgm:prSet presAssocID="{25F398D4-3143-4B38-BEEF-20DBB46F97CD}" presName="textBox1" presStyleLbl="revTx" presStyleIdx="0" presStyleCnt="1" custScaleX="17881" custScaleY="8022" custLinFactX="-151166" custLinFactY="27597" custLinFactNeighborX="-200000" custLinFactNeighborY="100000">
        <dgm:presLayoutVars>
          <dgm:bulletEnabled val="1"/>
        </dgm:presLayoutVars>
      </dgm:prSet>
      <dgm:spPr/>
      <dgm:t>
        <a:bodyPr/>
        <a:lstStyle/>
        <a:p>
          <a:endParaRPr lang="en-US"/>
        </a:p>
      </dgm:t>
    </dgm:pt>
  </dgm:ptLst>
  <dgm:cxnLst>
    <dgm:cxn modelId="{C77C5322-6356-4381-B289-E5AF4245E7BE}" type="presOf" srcId="{5C5D7D0F-E8C2-4767-99B2-FA27292B8842}" destId="{5E7F71DF-0828-4321-91EA-47D47B7C7215}" srcOrd="0" destOrd="0" presId="urn:microsoft.com/office/officeart/2005/8/layout/arrow2"/>
    <dgm:cxn modelId="{BF0A840C-E2FB-436E-BAC6-BF6D2649844E}" type="presOf" srcId="{25F398D4-3143-4B38-BEEF-20DBB46F97CD}" destId="{077B05BD-8B16-4420-BA20-A7528BC44BED}" srcOrd="0" destOrd="0" presId="urn:microsoft.com/office/officeart/2005/8/layout/arrow2"/>
    <dgm:cxn modelId="{9CDD29EC-D0F2-4492-A708-1EFB22E965E1}" srcId="{5C5D7D0F-E8C2-4767-99B2-FA27292B8842}" destId="{25F398D4-3143-4B38-BEEF-20DBB46F97CD}" srcOrd="0" destOrd="0" parTransId="{0458A801-0A53-4CEC-821E-E47EF174094A}" sibTransId="{9E78A57B-A6C0-47B8-A015-632451B3EA60}"/>
    <dgm:cxn modelId="{961230AB-C2A8-4DC7-A558-AA07809DB84F}" type="presParOf" srcId="{5E7F71DF-0828-4321-91EA-47D47B7C7215}" destId="{CDE9EA07-7A59-4AFD-B6C6-215A287C0D76}" srcOrd="0" destOrd="0" presId="urn:microsoft.com/office/officeart/2005/8/layout/arrow2"/>
    <dgm:cxn modelId="{FFF3C37B-C430-4B21-8F7E-7EFF63FE2DC3}" type="presParOf" srcId="{5E7F71DF-0828-4321-91EA-47D47B7C7215}" destId="{DCCBE4B1-A382-4746-A94E-502F50D93AC4}" srcOrd="1" destOrd="0" presId="urn:microsoft.com/office/officeart/2005/8/layout/arrow2"/>
    <dgm:cxn modelId="{3CD7C33D-6C4D-4574-B365-01DF87DA4F0E}" type="presParOf" srcId="{DCCBE4B1-A382-4746-A94E-502F50D93AC4}" destId="{145FF371-622B-473C-A3A8-DB3CCC21946F}" srcOrd="0" destOrd="0" presId="urn:microsoft.com/office/officeart/2005/8/layout/arrow2"/>
    <dgm:cxn modelId="{E3F8AEF5-FA5E-4A62-B147-225537882A09}" type="presParOf" srcId="{DCCBE4B1-A382-4746-A94E-502F50D93AC4}" destId="{077B05BD-8B16-4420-BA20-A7528BC44BED}" srcOrd="1" destOrd="0" presId="urn:microsoft.com/office/officeart/2005/8/layout/arrow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5D7D0F-E8C2-4767-99B2-FA27292B8842}" type="doc">
      <dgm:prSet loTypeId="urn:microsoft.com/office/officeart/2005/8/layout/arrow2" loCatId="process" qsTypeId="urn:microsoft.com/office/officeart/2005/8/quickstyle/simple1" qsCatId="simple" csTypeId="urn:microsoft.com/office/officeart/2005/8/colors/accent1_2" csCatId="accent1" phldr="1"/>
      <dgm:spPr/>
    </dgm:pt>
    <dgm:pt modelId="{25F398D4-3143-4B38-BEEF-20DBB46F97CD}">
      <dgm:prSet phldrT="[Text]"/>
      <dgm:spPr/>
      <dgm:t>
        <a:bodyPr/>
        <a:lstStyle/>
        <a:p>
          <a:endParaRPr lang="en-US" dirty="0"/>
        </a:p>
      </dgm:t>
    </dgm:pt>
    <dgm:pt modelId="{9E78A57B-A6C0-47B8-A015-632451B3EA60}" type="sibTrans" cxnId="{9CDD29EC-D0F2-4492-A708-1EFB22E965E1}">
      <dgm:prSet/>
      <dgm:spPr/>
      <dgm:t>
        <a:bodyPr/>
        <a:lstStyle/>
        <a:p>
          <a:endParaRPr lang="en-US"/>
        </a:p>
      </dgm:t>
    </dgm:pt>
    <dgm:pt modelId="{0458A801-0A53-4CEC-821E-E47EF174094A}" type="parTrans" cxnId="{9CDD29EC-D0F2-4492-A708-1EFB22E965E1}">
      <dgm:prSet/>
      <dgm:spPr/>
      <dgm:t>
        <a:bodyPr/>
        <a:lstStyle/>
        <a:p>
          <a:endParaRPr lang="en-US"/>
        </a:p>
      </dgm:t>
    </dgm:pt>
    <dgm:pt modelId="{5E7F71DF-0828-4321-91EA-47D47B7C7215}" type="pres">
      <dgm:prSet presAssocID="{5C5D7D0F-E8C2-4767-99B2-FA27292B8842}" presName="arrowDiagram" presStyleCnt="0">
        <dgm:presLayoutVars>
          <dgm:chMax val="5"/>
          <dgm:dir/>
          <dgm:resizeHandles val="exact"/>
        </dgm:presLayoutVars>
      </dgm:prSet>
      <dgm:spPr/>
    </dgm:pt>
    <dgm:pt modelId="{CDE9EA07-7A59-4AFD-B6C6-215A287C0D76}" type="pres">
      <dgm:prSet presAssocID="{5C5D7D0F-E8C2-4767-99B2-FA27292B8842}" presName="arrow" presStyleLbl="bgShp" presStyleIdx="0" presStyleCnt="1" custAng="10800000" custScaleX="60714" custScaleY="50000" custLinFactNeighborX="779" custLinFactNeighborY="42640"/>
      <dgm:spPr>
        <a:solidFill>
          <a:srgbClr val="831830"/>
        </a:solidFill>
        <a:scene3d>
          <a:camera prst="orthographicFront">
            <a:rot lat="353568" lon="14397581" rev="667730"/>
          </a:camera>
          <a:lightRig rig="threePt" dir="t"/>
        </a:scene3d>
      </dgm:spPr>
    </dgm:pt>
    <dgm:pt modelId="{DCCBE4B1-A382-4746-A94E-502F50D93AC4}" type="pres">
      <dgm:prSet presAssocID="{5C5D7D0F-E8C2-4767-99B2-FA27292B8842}" presName="arrowDiagram1" presStyleCnt="0">
        <dgm:presLayoutVars>
          <dgm:bulletEnabled val="1"/>
        </dgm:presLayoutVars>
      </dgm:prSet>
      <dgm:spPr/>
    </dgm:pt>
    <dgm:pt modelId="{145FF371-622B-473C-A3A8-DB3CCC21946F}" type="pres">
      <dgm:prSet presAssocID="{25F398D4-3143-4B38-BEEF-20DBB46F97CD}" presName="bullet1" presStyleLbl="node1" presStyleIdx="0" presStyleCnt="1" custLinFactNeighborX="-43242" custLinFactNeighborY="5856"/>
      <dgm:spPr>
        <a:solidFill>
          <a:schemeClr val="accent1">
            <a:hueOff val="0"/>
            <a:satOff val="0"/>
            <a:lumOff val="0"/>
            <a:alpha val="0"/>
          </a:schemeClr>
        </a:solidFill>
        <a:ln>
          <a:solidFill>
            <a:schemeClr val="lt1">
              <a:hueOff val="0"/>
              <a:satOff val="0"/>
              <a:lumOff val="0"/>
              <a:alpha val="0"/>
            </a:schemeClr>
          </a:solidFill>
        </a:ln>
      </dgm:spPr>
    </dgm:pt>
    <dgm:pt modelId="{077B05BD-8B16-4420-BA20-A7528BC44BED}" type="pres">
      <dgm:prSet presAssocID="{25F398D4-3143-4B38-BEEF-20DBB46F97CD}" presName="textBox1" presStyleLbl="revTx" presStyleIdx="0" presStyleCnt="1" custScaleX="17881" custScaleY="8022" custLinFactX="-151166" custLinFactY="27597" custLinFactNeighborX="-200000" custLinFactNeighborY="100000">
        <dgm:presLayoutVars>
          <dgm:bulletEnabled val="1"/>
        </dgm:presLayoutVars>
      </dgm:prSet>
      <dgm:spPr/>
      <dgm:t>
        <a:bodyPr/>
        <a:lstStyle/>
        <a:p>
          <a:endParaRPr lang="en-US"/>
        </a:p>
      </dgm:t>
    </dgm:pt>
  </dgm:ptLst>
  <dgm:cxnLst>
    <dgm:cxn modelId="{E6539885-2F4C-4D2E-91A3-33B28A53BEF4}" type="presOf" srcId="{25F398D4-3143-4B38-BEEF-20DBB46F97CD}" destId="{077B05BD-8B16-4420-BA20-A7528BC44BED}" srcOrd="0" destOrd="0" presId="urn:microsoft.com/office/officeart/2005/8/layout/arrow2"/>
    <dgm:cxn modelId="{9CDD29EC-D0F2-4492-A708-1EFB22E965E1}" srcId="{5C5D7D0F-E8C2-4767-99B2-FA27292B8842}" destId="{25F398D4-3143-4B38-BEEF-20DBB46F97CD}" srcOrd="0" destOrd="0" parTransId="{0458A801-0A53-4CEC-821E-E47EF174094A}" sibTransId="{9E78A57B-A6C0-47B8-A015-632451B3EA60}"/>
    <dgm:cxn modelId="{FD36DDED-7D49-4D3A-BA20-AC50427EE8C6}" type="presOf" srcId="{5C5D7D0F-E8C2-4767-99B2-FA27292B8842}" destId="{5E7F71DF-0828-4321-91EA-47D47B7C7215}" srcOrd="0" destOrd="0" presId="urn:microsoft.com/office/officeart/2005/8/layout/arrow2"/>
    <dgm:cxn modelId="{EA12FD5C-4670-46DC-ADA1-ABD1236CD6F5}" type="presParOf" srcId="{5E7F71DF-0828-4321-91EA-47D47B7C7215}" destId="{CDE9EA07-7A59-4AFD-B6C6-215A287C0D76}" srcOrd="0" destOrd="0" presId="urn:microsoft.com/office/officeart/2005/8/layout/arrow2"/>
    <dgm:cxn modelId="{CFE5410E-198B-4F3C-9A0C-BAF5E9102600}" type="presParOf" srcId="{5E7F71DF-0828-4321-91EA-47D47B7C7215}" destId="{DCCBE4B1-A382-4746-A94E-502F50D93AC4}" srcOrd="1" destOrd="0" presId="urn:microsoft.com/office/officeart/2005/8/layout/arrow2"/>
    <dgm:cxn modelId="{92EF0C80-DB36-4A53-A224-D9FED6129E83}" type="presParOf" srcId="{DCCBE4B1-A382-4746-A94E-502F50D93AC4}" destId="{145FF371-622B-473C-A3A8-DB3CCC21946F}" srcOrd="0" destOrd="0" presId="urn:microsoft.com/office/officeart/2005/8/layout/arrow2"/>
    <dgm:cxn modelId="{5CF435C1-9585-4571-882E-B7E99324F907}" type="presParOf" srcId="{DCCBE4B1-A382-4746-A94E-502F50D93AC4}" destId="{077B05BD-8B16-4420-BA20-A7528BC44BED}" srcOrd="1" destOrd="0" presId="urn:microsoft.com/office/officeart/2005/8/layout/arrow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EA07-7A59-4AFD-B6C6-215A287C0D76}">
      <dsp:nvSpPr>
        <dsp:cNvPr id="0" name=""/>
        <dsp:cNvSpPr/>
      </dsp:nvSpPr>
      <dsp:spPr>
        <a:xfrm rot="528835">
          <a:off x="618024" y="537088"/>
          <a:ext cx="1480450" cy="761999"/>
        </a:xfrm>
        <a:prstGeom prst="swooshArrow">
          <a:avLst>
            <a:gd name="adj1" fmla="val 25000"/>
            <a:gd name="adj2" fmla="val 25000"/>
          </a:avLst>
        </a:prstGeom>
        <a:solidFill>
          <a:srgbClr val="831830"/>
        </a:solidFill>
        <a:ln>
          <a:noFill/>
        </a:ln>
        <a:effectLst/>
        <a:scene3d>
          <a:camera prst="orthographicFront">
            <a:rot lat="353568" lon="14397581" rev="667730"/>
          </a:camera>
          <a:lightRig rig="threePt" dir="t"/>
        </a:scene3d>
      </dsp:spPr>
      <dsp:style>
        <a:lnRef idx="0">
          <a:scrgbClr r="0" g="0" b="0"/>
        </a:lnRef>
        <a:fillRef idx="1">
          <a:scrgbClr r="0" g="0" b="0"/>
        </a:fillRef>
        <a:effectRef idx="0">
          <a:scrgbClr r="0" g="0" b="0"/>
        </a:effectRef>
        <a:fontRef idx="minor"/>
      </dsp:style>
    </dsp:sp>
    <dsp:sp modelId="{145FF371-622B-473C-A3A8-DB3CCC21946F}">
      <dsp:nvSpPr>
        <dsp:cNvPr id="0" name=""/>
        <dsp:cNvSpPr/>
      </dsp:nvSpPr>
      <dsp:spPr>
        <a:xfrm>
          <a:off x="1741714" y="660400"/>
          <a:ext cx="180441" cy="180441"/>
        </a:xfrm>
        <a:prstGeom prst="ellips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B05BD-8B16-4420-BA20-A7528BC44BED}">
      <dsp:nvSpPr>
        <dsp:cNvPr id="0" name=""/>
        <dsp:cNvSpPr/>
      </dsp:nvSpPr>
      <dsp:spPr>
        <a:xfrm>
          <a:off x="0" y="2043375"/>
          <a:ext cx="174404" cy="90224"/>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612" bIns="0" numCol="1" spcCol="1270" anchor="t" anchorCtr="0">
          <a:noAutofit/>
        </a:bodyPr>
        <a:lstStyle/>
        <a:p>
          <a:pPr lvl="0" algn="r" defTabSz="222250">
            <a:lnSpc>
              <a:spcPct val="90000"/>
            </a:lnSpc>
            <a:spcBef>
              <a:spcPct val="0"/>
            </a:spcBef>
            <a:spcAft>
              <a:spcPct val="35000"/>
            </a:spcAft>
          </a:pPr>
          <a:endParaRPr lang="en-US" sz="500" kern="1200" dirty="0"/>
        </a:p>
      </dsp:txBody>
      <dsp:txXfrm>
        <a:off x="4404" y="2047779"/>
        <a:ext cx="165596" cy="81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EA07-7A59-4AFD-B6C6-215A287C0D76}">
      <dsp:nvSpPr>
        <dsp:cNvPr id="0" name=""/>
        <dsp:cNvSpPr/>
      </dsp:nvSpPr>
      <dsp:spPr>
        <a:xfrm rot="19482950">
          <a:off x="309012" y="344744"/>
          <a:ext cx="740225" cy="380999"/>
        </a:xfrm>
        <a:prstGeom prst="swooshArrow">
          <a:avLst>
            <a:gd name="adj1" fmla="val 25000"/>
            <a:gd name="adj2" fmla="val 25000"/>
          </a:avLst>
        </a:prstGeom>
        <a:solidFill>
          <a:srgbClr val="831830"/>
        </a:solidFill>
        <a:ln>
          <a:noFill/>
        </a:ln>
        <a:effectLst/>
        <a:scene3d>
          <a:camera prst="orthographicFront">
            <a:rot lat="353568" lon="14397581" rev="667730"/>
          </a:camera>
          <a:lightRig rig="threePt" dir="t"/>
        </a:scene3d>
      </dsp:spPr>
      <dsp:style>
        <a:lnRef idx="0">
          <a:scrgbClr r="0" g="0" b="0"/>
        </a:lnRef>
        <a:fillRef idx="1">
          <a:scrgbClr r="0" g="0" b="0"/>
        </a:fillRef>
        <a:effectRef idx="0">
          <a:scrgbClr r="0" g="0" b="0"/>
        </a:effectRef>
        <a:fontRef idx="minor"/>
      </dsp:style>
    </dsp:sp>
    <dsp:sp modelId="{145FF371-622B-473C-A3A8-DB3CCC21946F}">
      <dsp:nvSpPr>
        <dsp:cNvPr id="0" name=""/>
        <dsp:cNvSpPr/>
      </dsp:nvSpPr>
      <dsp:spPr>
        <a:xfrm>
          <a:off x="870857" y="406400"/>
          <a:ext cx="90220" cy="90220"/>
        </a:xfrm>
        <a:prstGeom prst="ellips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B05BD-8B16-4420-BA20-A7528BC44BED}">
      <dsp:nvSpPr>
        <dsp:cNvPr id="0" name=""/>
        <dsp:cNvSpPr/>
      </dsp:nvSpPr>
      <dsp:spPr>
        <a:xfrm>
          <a:off x="0" y="1174087"/>
          <a:ext cx="87202" cy="4511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06" bIns="0" numCol="1" spcCol="1270" anchor="t" anchorCtr="0">
          <a:noAutofit/>
        </a:bodyPr>
        <a:lstStyle/>
        <a:p>
          <a:pPr lvl="0" algn="r" defTabSz="222250">
            <a:lnSpc>
              <a:spcPct val="90000"/>
            </a:lnSpc>
            <a:spcBef>
              <a:spcPct val="0"/>
            </a:spcBef>
            <a:spcAft>
              <a:spcPct val="35000"/>
            </a:spcAft>
          </a:pPr>
          <a:endParaRPr lang="en-US" sz="500" kern="1200" dirty="0"/>
        </a:p>
      </dsp:txBody>
      <dsp:txXfrm>
        <a:off x="2202" y="1176289"/>
        <a:ext cx="82798" cy="40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EA07-7A59-4AFD-B6C6-215A287C0D76}">
      <dsp:nvSpPr>
        <dsp:cNvPr id="0" name=""/>
        <dsp:cNvSpPr/>
      </dsp:nvSpPr>
      <dsp:spPr>
        <a:xfrm>
          <a:off x="0" y="305133"/>
          <a:ext cx="2362199" cy="1476374"/>
        </a:xfrm>
        <a:prstGeom prst="swooshArrow">
          <a:avLst>
            <a:gd name="adj1" fmla="val 25000"/>
            <a:gd name="adj2" fmla="val 25000"/>
          </a:avLst>
        </a:prstGeom>
        <a:solidFill>
          <a:srgbClr val="831830"/>
        </a:solidFill>
        <a:ln>
          <a:noFill/>
        </a:ln>
        <a:effectLst/>
        <a:scene3d>
          <a:camera prst="orthographicFront">
            <a:rot lat="20784414" lon="8721657" rev="14867425"/>
          </a:camera>
          <a:lightRig rig="threePt" dir="t"/>
        </a:scene3d>
      </dsp:spPr>
      <dsp:style>
        <a:lnRef idx="0">
          <a:scrgbClr r="0" g="0" b="0"/>
        </a:lnRef>
        <a:fillRef idx="1">
          <a:scrgbClr r="0" g="0" b="0"/>
        </a:fillRef>
        <a:effectRef idx="0">
          <a:scrgbClr r="0" g="0" b="0"/>
        </a:effectRef>
        <a:fontRef idx="minor"/>
      </dsp:style>
    </dsp:sp>
    <dsp:sp modelId="{9B921FD7-189A-4B88-B367-6727D958675A}">
      <dsp:nvSpPr>
        <dsp:cNvPr id="0" name=""/>
        <dsp:cNvSpPr/>
      </dsp:nvSpPr>
      <dsp:spPr>
        <a:xfrm>
          <a:off x="2187397" y="1306965"/>
          <a:ext cx="174802" cy="174802"/>
        </a:xfrm>
        <a:prstGeom prst="ellips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833BF-8B11-4238-B36F-CB525777E022}">
      <dsp:nvSpPr>
        <dsp:cNvPr id="0" name=""/>
        <dsp:cNvSpPr/>
      </dsp:nvSpPr>
      <dsp:spPr>
        <a:xfrm>
          <a:off x="1727354" y="1465145"/>
          <a:ext cx="634845" cy="140466"/>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2624" bIns="0" numCol="1" spcCol="1270" anchor="t" anchorCtr="0">
          <a:noAutofit/>
        </a:bodyPr>
        <a:lstStyle/>
        <a:p>
          <a:pPr lvl="0" algn="r" defTabSz="400050">
            <a:lnSpc>
              <a:spcPct val="90000"/>
            </a:lnSpc>
            <a:spcBef>
              <a:spcPct val="0"/>
            </a:spcBef>
            <a:spcAft>
              <a:spcPct val="35000"/>
            </a:spcAft>
          </a:pPr>
          <a:endParaRPr lang="en-US" sz="900" kern="1200" dirty="0"/>
        </a:p>
      </dsp:txBody>
      <dsp:txXfrm>
        <a:off x="1734211" y="1472002"/>
        <a:ext cx="621131" cy="126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EA07-7A59-4AFD-B6C6-215A287C0D76}">
      <dsp:nvSpPr>
        <dsp:cNvPr id="0" name=""/>
        <dsp:cNvSpPr/>
      </dsp:nvSpPr>
      <dsp:spPr>
        <a:xfrm rot="8502646">
          <a:off x="309012" y="344744"/>
          <a:ext cx="740225" cy="380999"/>
        </a:xfrm>
        <a:prstGeom prst="swooshArrow">
          <a:avLst>
            <a:gd name="adj1" fmla="val 25000"/>
            <a:gd name="adj2" fmla="val 25000"/>
          </a:avLst>
        </a:prstGeom>
        <a:solidFill>
          <a:srgbClr val="831830"/>
        </a:solidFill>
        <a:ln>
          <a:noFill/>
        </a:ln>
        <a:effectLst/>
        <a:scene3d>
          <a:camera prst="orthographicFront">
            <a:rot lat="353568" lon="14397581" rev="667730"/>
          </a:camera>
          <a:lightRig rig="threePt" dir="t"/>
        </a:scene3d>
      </dsp:spPr>
      <dsp:style>
        <a:lnRef idx="0">
          <a:scrgbClr r="0" g="0" b="0"/>
        </a:lnRef>
        <a:fillRef idx="1">
          <a:scrgbClr r="0" g="0" b="0"/>
        </a:fillRef>
        <a:effectRef idx="0">
          <a:scrgbClr r="0" g="0" b="0"/>
        </a:effectRef>
        <a:fontRef idx="minor"/>
      </dsp:style>
    </dsp:sp>
    <dsp:sp modelId="{145FF371-622B-473C-A3A8-DB3CCC21946F}">
      <dsp:nvSpPr>
        <dsp:cNvPr id="0" name=""/>
        <dsp:cNvSpPr/>
      </dsp:nvSpPr>
      <dsp:spPr>
        <a:xfrm>
          <a:off x="870857" y="406400"/>
          <a:ext cx="90220" cy="90220"/>
        </a:xfrm>
        <a:prstGeom prst="ellips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B05BD-8B16-4420-BA20-A7528BC44BED}">
      <dsp:nvSpPr>
        <dsp:cNvPr id="0" name=""/>
        <dsp:cNvSpPr/>
      </dsp:nvSpPr>
      <dsp:spPr>
        <a:xfrm>
          <a:off x="0" y="1174087"/>
          <a:ext cx="87202" cy="4511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06" bIns="0" numCol="1" spcCol="1270" anchor="t" anchorCtr="0">
          <a:noAutofit/>
        </a:bodyPr>
        <a:lstStyle/>
        <a:p>
          <a:pPr lvl="0" algn="r" defTabSz="222250">
            <a:lnSpc>
              <a:spcPct val="90000"/>
            </a:lnSpc>
            <a:spcBef>
              <a:spcPct val="0"/>
            </a:spcBef>
            <a:spcAft>
              <a:spcPct val="35000"/>
            </a:spcAft>
          </a:pPr>
          <a:endParaRPr lang="en-US" sz="500" kern="1200" dirty="0"/>
        </a:p>
      </dsp:txBody>
      <dsp:txXfrm>
        <a:off x="2202" y="1176289"/>
        <a:ext cx="82798" cy="407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EA07-7A59-4AFD-B6C6-215A287C0D76}">
      <dsp:nvSpPr>
        <dsp:cNvPr id="0" name=""/>
        <dsp:cNvSpPr/>
      </dsp:nvSpPr>
      <dsp:spPr>
        <a:xfrm rot="8502646">
          <a:off x="309012" y="344744"/>
          <a:ext cx="740225" cy="380999"/>
        </a:xfrm>
        <a:prstGeom prst="swooshArrow">
          <a:avLst>
            <a:gd name="adj1" fmla="val 25000"/>
            <a:gd name="adj2" fmla="val 25000"/>
          </a:avLst>
        </a:prstGeom>
        <a:solidFill>
          <a:srgbClr val="831830"/>
        </a:solidFill>
        <a:ln>
          <a:noFill/>
        </a:ln>
        <a:effectLst/>
      </dsp:spPr>
      <dsp:style>
        <a:lnRef idx="0">
          <a:scrgbClr r="0" g="0" b="0"/>
        </a:lnRef>
        <a:fillRef idx="1">
          <a:scrgbClr r="0" g="0" b="0"/>
        </a:fillRef>
        <a:effectRef idx="0">
          <a:scrgbClr r="0" g="0" b="0"/>
        </a:effectRef>
        <a:fontRef idx="minor"/>
      </dsp:style>
    </dsp:sp>
    <dsp:sp modelId="{145FF371-622B-473C-A3A8-DB3CCC21946F}">
      <dsp:nvSpPr>
        <dsp:cNvPr id="0" name=""/>
        <dsp:cNvSpPr/>
      </dsp:nvSpPr>
      <dsp:spPr>
        <a:xfrm>
          <a:off x="870857" y="406400"/>
          <a:ext cx="90220" cy="90220"/>
        </a:xfrm>
        <a:prstGeom prst="ellips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B05BD-8B16-4420-BA20-A7528BC44BED}">
      <dsp:nvSpPr>
        <dsp:cNvPr id="0" name=""/>
        <dsp:cNvSpPr/>
      </dsp:nvSpPr>
      <dsp:spPr>
        <a:xfrm>
          <a:off x="0" y="1174087"/>
          <a:ext cx="87202" cy="45112"/>
        </a:xfrm>
        <a:prstGeom prst="round2DiagRect">
          <a:avLst/>
        </a:prstGeom>
        <a:noFill/>
        <a:ln>
          <a:noFill/>
        </a:ln>
        <a:effectLst/>
        <a:scene3d>
          <a:camera prst="orthographicFront">
            <a:rot lat="2077212" lon="2757131" rev="8263720"/>
          </a:camera>
          <a:lightRig rig="threePt" dir="t"/>
        </a:scene3d>
      </dsp:spPr>
      <dsp:style>
        <a:lnRef idx="0">
          <a:scrgbClr r="0" g="0" b="0"/>
        </a:lnRef>
        <a:fillRef idx="0">
          <a:scrgbClr r="0" g="0" b="0"/>
        </a:fillRef>
        <a:effectRef idx="0">
          <a:scrgbClr r="0" g="0" b="0"/>
        </a:effectRef>
        <a:fontRef idx="minor"/>
      </dsp:style>
      <dsp:txBody>
        <a:bodyPr spcFirstLastPara="0" vert="horz" wrap="square" lIns="0" tIns="0" rIns="47806" bIns="0" numCol="1" spcCol="1270" anchor="t" anchorCtr="0">
          <a:noAutofit/>
        </a:bodyPr>
        <a:lstStyle/>
        <a:p>
          <a:pPr lvl="0" algn="r" defTabSz="222250">
            <a:lnSpc>
              <a:spcPct val="90000"/>
            </a:lnSpc>
            <a:spcBef>
              <a:spcPct val="0"/>
            </a:spcBef>
            <a:spcAft>
              <a:spcPct val="35000"/>
            </a:spcAft>
          </a:pPr>
          <a:endParaRPr lang="en-US" sz="500" kern="1200" dirty="0"/>
        </a:p>
      </dsp:txBody>
      <dsp:txXfrm>
        <a:off x="2202" y="1176289"/>
        <a:ext cx="82798" cy="40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9EA07-7A59-4AFD-B6C6-215A287C0D76}">
      <dsp:nvSpPr>
        <dsp:cNvPr id="0" name=""/>
        <dsp:cNvSpPr/>
      </dsp:nvSpPr>
      <dsp:spPr>
        <a:xfrm rot="10800000">
          <a:off x="228606" y="761999"/>
          <a:ext cx="740225" cy="380999"/>
        </a:xfrm>
        <a:prstGeom prst="swooshArrow">
          <a:avLst>
            <a:gd name="adj1" fmla="val 25000"/>
            <a:gd name="adj2" fmla="val 25000"/>
          </a:avLst>
        </a:prstGeom>
        <a:solidFill>
          <a:srgbClr val="831830"/>
        </a:solidFill>
        <a:ln>
          <a:noFill/>
        </a:ln>
        <a:effectLst/>
        <a:scene3d>
          <a:camera prst="orthographicFront">
            <a:rot lat="353568" lon="14397581" rev="667730"/>
          </a:camera>
          <a:lightRig rig="threePt" dir="t"/>
        </a:scene3d>
      </dsp:spPr>
      <dsp:style>
        <a:lnRef idx="0">
          <a:scrgbClr r="0" g="0" b="0"/>
        </a:lnRef>
        <a:fillRef idx="1">
          <a:scrgbClr r="0" g="0" b="0"/>
        </a:fillRef>
        <a:effectRef idx="0">
          <a:scrgbClr r="0" g="0" b="0"/>
        </a:effectRef>
        <a:fontRef idx="minor"/>
      </dsp:style>
    </dsp:sp>
    <dsp:sp modelId="{145FF371-622B-473C-A3A8-DB3CCC21946F}">
      <dsp:nvSpPr>
        <dsp:cNvPr id="0" name=""/>
        <dsp:cNvSpPr/>
      </dsp:nvSpPr>
      <dsp:spPr>
        <a:xfrm>
          <a:off x="870857" y="406400"/>
          <a:ext cx="90220" cy="90220"/>
        </a:xfrm>
        <a:prstGeom prst="ellips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B05BD-8B16-4420-BA20-A7528BC44BED}">
      <dsp:nvSpPr>
        <dsp:cNvPr id="0" name=""/>
        <dsp:cNvSpPr/>
      </dsp:nvSpPr>
      <dsp:spPr>
        <a:xfrm>
          <a:off x="0" y="1174087"/>
          <a:ext cx="87202" cy="4511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806" bIns="0" numCol="1" spcCol="1270" anchor="t" anchorCtr="0">
          <a:noAutofit/>
        </a:bodyPr>
        <a:lstStyle/>
        <a:p>
          <a:pPr lvl="0" algn="r" defTabSz="222250">
            <a:lnSpc>
              <a:spcPct val="90000"/>
            </a:lnSpc>
            <a:spcBef>
              <a:spcPct val="0"/>
            </a:spcBef>
            <a:spcAft>
              <a:spcPct val="35000"/>
            </a:spcAft>
          </a:pPr>
          <a:endParaRPr lang="en-US" sz="500" kern="1200" dirty="0"/>
        </a:p>
      </dsp:txBody>
      <dsp:txXfrm>
        <a:off x="2202" y="1176289"/>
        <a:ext cx="82798" cy="407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F9A16-CC83-460A-A159-8CE6359C050B}" type="datetimeFigureOut">
              <a:rPr lang="en-US" smtClean="0"/>
              <a:pPr/>
              <a:t>4/4/2014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3070DA-4318-4ED8-B5C5-41D3D6A5140A}" type="slidenum">
              <a:rPr lang="en-US" smtClean="0"/>
              <a:pPr/>
              <a:t>‹#›</a:t>
            </a:fld>
            <a:endParaRPr lang="en-US"/>
          </a:p>
        </p:txBody>
      </p:sp>
    </p:spTree>
    <p:extLst>
      <p:ext uri="{BB962C8B-B14F-4D97-AF65-F5344CB8AC3E}">
        <p14:creationId xmlns:p14="http://schemas.microsoft.com/office/powerpoint/2010/main" val="4224787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AF3E2-49BA-4E7B-90A0-20E17769F41E}" type="datetimeFigureOut">
              <a:rPr lang="en-US" smtClean="0"/>
              <a:pPr/>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73013-2F43-48AC-865A-AA2B9203B21C}" type="slidenum">
              <a:rPr lang="en-US" smtClean="0"/>
              <a:pPr/>
              <a:t>‹#›</a:t>
            </a:fld>
            <a:endParaRPr lang="en-US"/>
          </a:p>
        </p:txBody>
      </p:sp>
    </p:spTree>
    <p:extLst>
      <p:ext uri="{BB962C8B-B14F-4D97-AF65-F5344CB8AC3E}">
        <p14:creationId xmlns:p14="http://schemas.microsoft.com/office/powerpoint/2010/main" val="372619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thanks,</a:t>
            </a:r>
            <a:r>
              <a:rPr lang="en-US" baseline="0" dirty="0" smtClean="0"/>
              <a:t> formalities</a:t>
            </a:r>
            <a:endParaRPr lang="en-US" dirty="0"/>
          </a:p>
        </p:txBody>
      </p:sp>
      <p:sp>
        <p:nvSpPr>
          <p:cNvPr id="4" name="Slide Number Placeholder 3"/>
          <p:cNvSpPr>
            <a:spLocks noGrp="1"/>
          </p:cNvSpPr>
          <p:nvPr>
            <p:ph type="sldNum" sz="quarter" idx="10"/>
          </p:nvPr>
        </p:nvSpPr>
        <p:spPr/>
        <p:txBody>
          <a:bodyPr/>
          <a:lstStyle/>
          <a:p>
            <a:fld id="{87173013-2F43-48AC-865A-AA2B9203B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r>
              <a:rPr lang="en-US" baseline="0" dirty="0" smtClean="0"/>
              <a:t>PCA explained here</a:t>
            </a:r>
          </a:p>
        </p:txBody>
      </p:sp>
      <p:sp>
        <p:nvSpPr>
          <p:cNvPr id="4" name="Slide Number Placeholder 3"/>
          <p:cNvSpPr>
            <a:spLocks noGrp="1"/>
          </p:cNvSpPr>
          <p:nvPr>
            <p:ph type="sldNum" sz="quarter" idx="10"/>
          </p:nvPr>
        </p:nvSpPr>
        <p:spPr/>
        <p:txBody>
          <a:bodyPr/>
          <a:lstStyle/>
          <a:p>
            <a:fld id="{565434AC-BE49-4499-A2E1-F43B6391962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The threat of the peridomestic habitat.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WUI is important because this is where people are at the most risk of encountering the vector.</a:t>
            </a:r>
          </a:p>
        </p:txBody>
      </p:sp>
      <p:sp>
        <p:nvSpPr>
          <p:cNvPr id="4" name="Slide Number Placeholder 3"/>
          <p:cNvSpPr>
            <a:spLocks noGrp="1"/>
          </p:cNvSpPr>
          <p:nvPr>
            <p:ph type="sldNum" sz="quarter" idx="10"/>
          </p:nvPr>
        </p:nvSpPr>
        <p:spPr/>
        <p:txBody>
          <a:bodyPr/>
          <a:lstStyle/>
          <a:p>
            <a:fld id="{565434AC-BE49-4499-A2E1-F43B6391962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Employment,</a:t>
            </a:r>
            <a:r>
              <a:rPr lang="en-US" baseline="0" dirty="0" smtClean="0"/>
              <a:t> Public Assistant Income and Per capita Income were used as preliminary insights into the US Census data.  The indicators used to create the map was housing by value, public assistant income, and households below poverty line.  </a:t>
            </a:r>
          </a:p>
          <a:p>
            <a:endParaRPr lang="en-US" baseline="0" dirty="0" smtClean="0"/>
          </a:p>
          <a:p>
            <a:r>
              <a:rPr lang="en-US" baseline="0" dirty="0" smtClean="0"/>
              <a:t>Housing by value is represented(see slide)</a:t>
            </a:r>
          </a:p>
          <a:p>
            <a:endParaRPr lang="en-US" baseline="0" dirty="0" smtClean="0"/>
          </a:p>
          <a:p>
            <a:r>
              <a:rPr lang="en-US" baseline="0" dirty="0" smtClean="0"/>
              <a:t>Below poverty Line (see Slide)</a:t>
            </a:r>
          </a:p>
          <a:p>
            <a:endParaRPr lang="en-US" baseline="0" dirty="0" smtClean="0"/>
          </a:p>
          <a:p>
            <a:r>
              <a:rPr lang="en-US" baseline="0" dirty="0" smtClean="0"/>
              <a:t>Median household Income (see slide)  </a:t>
            </a:r>
            <a:endParaRPr lang="en-US" dirty="0"/>
          </a:p>
        </p:txBody>
      </p:sp>
      <p:sp>
        <p:nvSpPr>
          <p:cNvPr id="4" name="Slide Number Placeholder 3"/>
          <p:cNvSpPr>
            <a:spLocks noGrp="1"/>
          </p:cNvSpPr>
          <p:nvPr>
            <p:ph type="sldNum" sz="quarter" idx="10"/>
          </p:nvPr>
        </p:nvSpPr>
        <p:spPr/>
        <p:txBody>
          <a:bodyPr/>
          <a:lstStyle/>
          <a:p>
            <a:fld id="{87173013-2F43-48AC-865A-AA2B9203B2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gives perspective</a:t>
            </a:r>
            <a:r>
              <a:rPr lang="en-US" baseline="0" dirty="0" smtClean="0"/>
              <a:t> of the area. Since the SED is expressed in census tracts and the WUI is expressed in a county format.  This can also be used to further prove the extent of the WUI.  </a:t>
            </a:r>
            <a:endParaRPr lang="en-US" dirty="0"/>
          </a:p>
        </p:txBody>
      </p:sp>
      <p:sp>
        <p:nvSpPr>
          <p:cNvPr id="4" name="Slide Number Placeholder 3"/>
          <p:cNvSpPr>
            <a:spLocks noGrp="1"/>
          </p:cNvSpPr>
          <p:nvPr>
            <p:ph type="sldNum" sz="quarter" idx="10"/>
          </p:nvPr>
        </p:nvSpPr>
        <p:spPr/>
        <p:txBody>
          <a:bodyPr/>
          <a:lstStyle/>
          <a:p>
            <a:fld id="{87173013-2F43-48AC-865A-AA2B9203B2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173013-2F43-48AC-865A-AA2B9203B2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Regions</a:t>
            </a:r>
            <a:r>
              <a:rPr lang="en-US" baseline="0" dirty="0" smtClean="0"/>
              <a:t> of data Interpretation</a:t>
            </a:r>
            <a:endParaRPr lang="en-US" dirty="0"/>
          </a:p>
        </p:txBody>
      </p:sp>
      <p:sp>
        <p:nvSpPr>
          <p:cNvPr id="4" name="Slide Number Placeholder 3"/>
          <p:cNvSpPr>
            <a:spLocks noGrp="1"/>
          </p:cNvSpPr>
          <p:nvPr>
            <p:ph type="sldNum" sz="quarter" idx="10"/>
          </p:nvPr>
        </p:nvSpPr>
        <p:spPr/>
        <p:txBody>
          <a:bodyPr/>
          <a:lstStyle/>
          <a:p>
            <a:fld id="{87173013-2F43-48AC-865A-AA2B9203B2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173013-2F43-48AC-865A-AA2B9203B2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173013-2F43-48AC-865A-AA2B9203B2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173013-2F43-48AC-865A-AA2B9203B21C}"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To start off, we want to cover the basics of Chagas. I’m sure {both or all} of you are familiar with it as this point but to initiate this model, we needed to start at the ground level. Chagas is the parasitic infection of the T. cruzi parasite…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The main human Chagas disease cycle consists of the parasite, </a:t>
            </a:r>
            <a:r>
              <a:rPr kumimoji="0" lang="en-US" b="0" i="1"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T. cruzi</a:t>
            </a: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 being transferred from an infected mammalian reservoir to a human host through an insect vector (</a:t>
            </a:r>
            <a:r>
              <a:rPr kumimoji="0" lang="en-US" b="0" i="0" u="none" strike="noStrike" kern="1200" cap="none" spc="0" normalizeH="0" baseline="0" noProof="0" dirty="0" err="1" smtClean="0">
                <a:ln>
                  <a:noFill/>
                </a:ln>
                <a:solidFill>
                  <a:srgbClr val="831830"/>
                </a:solidFill>
                <a:effectLst/>
                <a:uLnTx/>
                <a:uFillTx/>
                <a:latin typeface="Century Gothic" panose="020B0502020202020204" pitchFamily="34" charset="0"/>
                <a:ea typeface="+mn-ea"/>
                <a:cs typeface="+mn-cs"/>
              </a:rPr>
              <a:t>triatomines</a:t>
            </a: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The acute phase is characterized by flu-like symptoms and last for roughly 12 weeks, during which time trypomastigotes (the infectious</a:t>
            </a:r>
            <a:r>
              <a:rPr kumimoji="0" lang="en-US" b="0" i="0" u="none" strike="noStrike" kern="1200" cap="none" spc="0" normalizeH="0" noProof="0" dirty="0" smtClean="0">
                <a:ln>
                  <a:noFill/>
                </a:ln>
                <a:solidFill>
                  <a:srgbClr val="831830"/>
                </a:solidFill>
                <a:effectLst/>
                <a:uLnTx/>
                <a:uFillTx/>
                <a:latin typeface="Century Gothic" panose="020B0502020202020204" pitchFamily="34" charset="0"/>
                <a:ea typeface="+mn-ea"/>
                <a:cs typeface="+mn-cs"/>
              </a:rPr>
              <a:t> form of the </a:t>
            </a:r>
            <a:r>
              <a:rPr kumimoji="0" lang="en-US" b="0" i="1" u="none" strike="noStrike" kern="1200" cap="none" spc="0" normalizeH="0" noProof="0" dirty="0" smtClean="0">
                <a:ln>
                  <a:noFill/>
                </a:ln>
                <a:solidFill>
                  <a:srgbClr val="831830"/>
                </a:solidFill>
                <a:effectLst/>
                <a:uLnTx/>
                <a:uFillTx/>
                <a:latin typeface="Century Gothic" panose="020B0502020202020204" pitchFamily="34" charset="0"/>
                <a:ea typeface="+mn-ea"/>
                <a:cs typeface="+mn-cs"/>
              </a:rPr>
              <a:t>T. cruzi </a:t>
            </a:r>
            <a:r>
              <a:rPr kumimoji="0" lang="en-US" b="0" i="0" u="none" strike="noStrike" kern="1200" cap="none" spc="0" normalizeH="0" noProof="0" dirty="0" smtClean="0">
                <a:ln>
                  <a:noFill/>
                </a:ln>
                <a:solidFill>
                  <a:srgbClr val="831830"/>
                </a:solidFill>
                <a:effectLst/>
                <a:uLnTx/>
                <a:uFillTx/>
                <a:latin typeface="Century Gothic" panose="020B0502020202020204" pitchFamily="34" charset="0"/>
                <a:ea typeface="+mn-ea"/>
                <a:cs typeface="+mn-cs"/>
              </a:rPr>
              <a:t>parasite) </a:t>
            </a: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are detectable.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Mild or non specific symptoms – patients may not come to clinical attention.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After the acute phase, parasites become undetectable to microscopy, and the patient enters the chronic phase.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smtClean="0">
                <a:ln>
                  <a:noFill/>
                </a:ln>
                <a:solidFill>
                  <a:srgbClr val="831830"/>
                </a:solidFill>
                <a:effectLst/>
                <a:uLnTx/>
                <a:uFillTx/>
                <a:latin typeface="Century Gothic" panose="020B0502020202020204" pitchFamily="34" charset="0"/>
                <a:ea typeface="+mn-ea"/>
                <a:cs typeface="+mn-cs"/>
              </a:rPr>
              <a:t>Patients with chronic Chagas Disease are known to have complications with the circulatory and gastrointestinal systems.</a:t>
            </a:r>
          </a:p>
          <a:p>
            <a:endParaRPr lang="en-US" dirty="0"/>
          </a:p>
        </p:txBody>
      </p:sp>
      <p:sp>
        <p:nvSpPr>
          <p:cNvPr id="4" name="Slide Number Placeholder 3"/>
          <p:cNvSpPr>
            <a:spLocks noGrp="1"/>
          </p:cNvSpPr>
          <p:nvPr>
            <p:ph type="sldNum" sz="quarter" idx="10"/>
          </p:nvPr>
        </p:nvSpPr>
        <p:spPr/>
        <p:txBody>
          <a:bodyPr/>
          <a:lstStyle/>
          <a:p>
            <a:fld id="{565434AC-BE49-4499-A2E1-F43B6391962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5434AC-BE49-4499-A2E1-F43B6391962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Remote sensing is a regional</a:t>
            </a:r>
            <a:r>
              <a:rPr lang="en-US" baseline="0" dirty="0" smtClean="0"/>
              <a:t> application</a:t>
            </a:r>
          </a:p>
          <a:p>
            <a:r>
              <a:rPr lang="en-US" baseline="0" dirty="0" smtClean="0"/>
              <a:t> </a:t>
            </a:r>
          </a:p>
          <a:p>
            <a:r>
              <a:rPr lang="en-US" baseline="0" dirty="0" smtClean="0"/>
              <a:t>The model required more species locations. This was helpful in defining the model</a:t>
            </a:r>
          </a:p>
          <a:p>
            <a:endParaRPr lang="en-US" baseline="0" dirty="0" smtClean="0"/>
          </a:p>
        </p:txBody>
      </p:sp>
      <p:sp>
        <p:nvSpPr>
          <p:cNvPr id="4" name="Slide Number Placeholder 3"/>
          <p:cNvSpPr>
            <a:spLocks noGrp="1"/>
          </p:cNvSpPr>
          <p:nvPr>
            <p:ph type="sldNum" sz="quarter" idx="10"/>
          </p:nvPr>
        </p:nvSpPr>
        <p:spPr/>
        <p:txBody>
          <a:bodyPr/>
          <a:lstStyle/>
          <a:p>
            <a:fld id="{565434AC-BE49-4499-A2E1-F43B639196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5434AC-BE49-4499-A2E1-F43B639196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Recall, known species occurrence locations, climatic, and environmental parameters to find correlations are used to predict suitable habitats for the species to maintain a population.</a:t>
            </a:r>
          </a:p>
          <a:p>
            <a:endParaRPr lang="en-US" sz="1200" dirty="0" smtClean="0"/>
          </a:p>
          <a:p>
            <a:r>
              <a:rPr lang="en-US" sz="1200" dirty="0" smtClean="0"/>
              <a:t>Because this project modeled the southeast, with a particular focus on Mobile county, only locations found in Florida, Southern </a:t>
            </a:r>
          </a:p>
          <a:p>
            <a:r>
              <a:rPr lang="en-US" sz="1200" dirty="0" smtClean="0"/>
              <a:t>Louisiana, Eastern Texas, and Arkansas were used. </a:t>
            </a:r>
          </a:p>
          <a:p>
            <a:endParaRPr lang="en-US" sz="1400" dirty="0" smtClean="0"/>
          </a:p>
          <a:p>
            <a:r>
              <a:rPr lang="en-US" sz="1400" dirty="0" smtClean="0"/>
              <a:t>Databases used were the Global Biodiversity Information Facility,  and the Louisiana State Arthropod Museum</a:t>
            </a:r>
          </a:p>
          <a:p>
            <a:endParaRPr lang="en-US" dirty="0"/>
          </a:p>
        </p:txBody>
      </p:sp>
      <p:sp>
        <p:nvSpPr>
          <p:cNvPr id="4" name="Slide Number Placeholder 3"/>
          <p:cNvSpPr>
            <a:spLocks noGrp="1"/>
          </p:cNvSpPr>
          <p:nvPr>
            <p:ph type="sldNum" sz="quarter" idx="10"/>
          </p:nvPr>
        </p:nvSpPr>
        <p:spPr/>
        <p:txBody>
          <a:bodyPr/>
          <a:lstStyle/>
          <a:p>
            <a:fld id="{565434AC-BE49-4499-A2E1-F43B639196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NASA</a:t>
            </a:r>
            <a:r>
              <a:rPr lang="en-US" baseline="0" dirty="0" smtClean="0"/>
              <a:t> Open data policy</a:t>
            </a:r>
          </a:p>
          <a:p>
            <a:endParaRPr lang="en-US" baseline="0" dirty="0" smtClean="0"/>
          </a:p>
          <a:p>
            <a:r>
              <a:rPr lang="en-US" baseline="0" dirty="0" smtClean="0"/>
              <a:t>Amount of data disallowed the use of non-derived data</a:t>
            </a:r>
            <a:endParaRPr lang="en-US" dirty="0"/>
          </a:p>
        </p:txBody>
      </p:sp>
      <p:sp>
        <p:nvSpPr>
          <p:cNvPr id="4" name="Slide Number Placeholder 3"/>
          <p:cNvSpPr>
            <a:spLocks noGrp="1"/>
          </p:cNvSpPr>
          <p:nvPr>
            <p:ph type="sldNum" sz="quarter" idx="10"/>
          </p:nvPr>
        </p:nvSpPr>
        <p:spPr/>
        <p:txBody>
          <a:bodyPr/>
          <a:lstStyle/>
          <a:p>
            <a:fld id="{565434AC-BE49-4499-A2E1-F43B639196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5434AC-BE49-4499-A2E1-F43B639196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block diagram gives</a:t>
            </a:r>
            <a:r>
              <a:rPr lang="en-US" baseline="0" dirty="0" smtClean="0"/>
              <a:t> the macro view</a:t>
            </a:r>
            <a:r>
              <a:rPr lang="en-US" dirty="0" smtClean="0"/>
              <a:t> about</a:t>
            </a:r>
            <a:r>
              <a:rPr lang="en-US" baseline="0" dirty="0" smtClean="0"/>
              <a:t> the</a:t>
            </a:r>
            <a:r>
              <a:rPr lang="en-US" dirty="0" smtClean="0"/>
              <a:t> internal working of GARP. In later slides</a:t>
            </a:r>
            <a:r>
              <a:rPr lang="en-US" baseline="0" dirty="0" smtClean="0"/>
              <a:t> I will explain the micro level functioning of each block.</a:t>
            </a:r>
          </a:p>
          <a:p>
            <a:r>
              <a:rPr lang="en-US" baseline="0" dirty="0" smtClean="0"/>
              <a:t>So, as said earlier, GARP uses two types of inputs i.e. Environmental layers and point localities.</a:t>
            </a:r>
          </a:p>
          <a:p>
            <a:r>
              <a:rPr lang="en-US" baseline="0" dirty="0" smtClean="0"/>
              <a:t>GARP divides point localities into two parts i.e. training dataset and testing dataset as defined by user. </a:t>
            </a:r>
          </a:p>
          <a:p>
            <a:r>
              <a:rPr lang="en-US" baseline="0" dirty="0" smtClean="0"/>
              <a:t>In the beginning, GARP uses probabilistic approach to create initial rule to predict species location with the use of training dataset and environmental layers.</a:t>
            </a:r>
          </a:p>
          <a:p>
            <a:r>
              <a:rPr lang="en-US" baseline="0" dirty="0" smtClean="0"/>
              <a:t>This initial rule is then fed to genetic algorithm to create final rule.</a:t>
            </a:r>
          </a:p>
          <a:p>
            <a:r>
              <a:rPr lang="en-US" baseline="0" dirty="0" smtClean="0"/>
              <a:t>Lastly, final rule is used along with environmental layers to create prediction maps. These prediction maps just represent two possibilities i.e. presence and absence.</a:t>
            </a:r>
          </a:p>
          <a:p>
            <a:r>
              <a:rPr lang="en-US" baseline="0" dirty="0" smtClean="0"/>
              <a:t>Prediction accuracy of the final rule is also calculated for the testing as well as training datasets.</a:t>
            </a:r>
          </a:p>
        </p:txBody>
      </p:sp>
      <p:sp>
        <p:nvSpPr>
          <p:cNvPr id="4" name="Slide Number Placeholder 3"/>
          <p:cNvSpPr>
            <a:spLocks noGrp="1"/>
          </p:cNvSpPr>
          <p:nvPr>
            <p:ph type="sldNum" sz="quarter" idx="10"/>
          </p:nvPr>
        </p:nvSpPr>
        <p:spPr/>
        <p:txBody>
          <a:bodyPr/>
          <a:lstStyle/>
          <a:p>
            <a:fld id="{565434AC-BE49-4499-A2E1-F43B639196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4122827"/>
            <a:ext cx="9144000" cy="2379573"/>
          </a:xfrm>
          <a:prstGeom prst="rect">
            <a:avLst/>
          </a:prstGeom>
          <a:solidFill>
            <a:srgbClr val="831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75327"/>
            <a:ext cx="9144000" cy="2066544"/>
          </a:xfrm>
          <a:prstGeom prst="rect">
            <a:avLst/>
          </a:prstGeom>
        </p:spPr>
      </p:pic>
      <p:sp>
        <p:nvSpPr>
          <p:cNvPr id="4" name="Date Placeholder 3"/>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144000" cy="978568"/>
          </a:xfrm>
          <a:prstGeom prst="rect">
            <a:avLst/>
          </a:prstGeom>
          <a:solidFill>
            <a:srgbClr val="A1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76"/>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prstClr val="white"/>
              </a:solidFill>
              <a:latin typeface="Helvetica Neue LT Std 65 Medium"/>
            </a:endParaRPr>
          </a:p>
          <a:p>
            <a:pPr algn="ctr" defTabSz="1018229" eaLnBrk="1" fontAlgn="base" hangingPunct="1">
              <a:spcBef>
                <a:spcPct val="0"/>
              </a:spcBef>
              <a:spcAft>
                <a:spcPct val="0"/>
              </a:spcAft>
            </a:pPr>
            <a:r>
              <a:rPr lang="en-US" sz="800" dirty="0">
                <a:solidFill>
                  <a:prstClr val="white"/>
                </a:solidFill>
                <a:latin typeface="Helvetica Neue LT Std 65 Medium"/>
              </a:rPr>
              <a:t>National Aeronautics and Space Administration</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5537" y="133208"/>
            <a:ext cx="934027" cy="722642"/>
          </a:xfrm>
          <a:prstGeom prst="rect">
            <a:avLst/>
          </a:prstGeom>
        </p:spPr>
      </p:pic>
      <p:sp>
        <p:nvSpPr>
          <p:cNvPr id="15" name="Subtitle 2"/>
          <p:cNvSpPr>
            <a:spLocks noGrp="1"/>
          </p:cNvSpPr>
          <p:nvPr>
            <p:ph type="subTitle" idx="1"/>
          </p:nvPr>
        </p:nvSpPr>
        <p:spPr>
          <a:xfrm>
            <a:off x="521131" y="2292500"/>
            <a:ext cx="8071419" cy="567596"/>
          </a:xfrm>
        </p:spPr>
        <p:txBody>
          <a:bodyPr>
            <a:normAutofit/>
          </a:bodyPr>
          <a:lstStyle>
            <a:lvl1pPr marL="0" indent="0" algn="ctr">
              <a:lnSpc>
                <a:spcPct val="100000"/>
              </a:lnSpc>
              <a:buNone/>
              <a:defRPr sz="1800" b="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753497"/>
            <a:ext cx="9144000" cy="457200"/>
          </a:xfrm>
          <a:prstGeom prst="rect">
            <a:avLst/>
          </a:prstGeom>
        </p:spPr>
      </p:pic>
      <p:sp>
        <p:nvSpPr>
          <p:cNvPr id="17" name="Text Placeholder 9"/>
          <p:cNvSpPr>
            <a:spLocks noGrp="1"/>
          </p:cNvSpPr>
          <p:nvPr>
            <p:ph type="body" sz="quarter" idx="13" hasCustomPrompt="1"/>
          </p:nvPr>
        </p:nvSpPr>
        <p:spPr>
          <a:xfrm>
            <a:off x="521131" y="2847197"/>
            <a:ext cx="3973378" cy="1213012"/>
          </a:xfrm>
        </p:spPr>
        <p:txBody>
          <a:bodyPr numCol="1">
            <a:normAutofit/>
          </a:bodyPr>
          <a:lstStyle>
            <a:lvl1pPr marL="0" indent="0" algn="ctr">
              <a:lnSpc>
                <a:spcPct val="100000"/>
              </a:lnSpc>
              <a:spcBef>
                <a:spcPts val="600"/>
              </a:spcBef>
              <a:buNone/>
              <a:defRPr sz="1200" baseline="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names &amp; schools</a:t>
            </a:r>
          </a:p>
        </p:txBody>
      </p:sp>
      <p:sp>
        <p:nvSpPr>
          <p:cNvPr id="18" name="Text Placeholder 9"/>
          <p:cNvSpPr>
            <a:spLocks noGrp="1"/>
          </p:cNvSpPr>
          <p:nvPr>
            <p:ph type="body" sz="quarter" idx="14" hasCustomPrompt="1"/>
          </p:nvPr>
        </p:nvSpPr>
        <p:spPr>
          <a:xfrm>
            <a:off x="4619172" y="2847197"/>
            <a:ext cx="3973378" cy="1213012"/>
          </a:xfrm>
        </p:spPr>
        <p:txBody>
          <a:bodyPr numCol="1">
            <a:normAutofit/>
          </a:bodyPr>
          <a:lstStyle>
            <a:lvl1pPr marL="0" indent="0" algn="ctr">
              <a:lnSpc>
                <a:spcPct val="100000"/>
              </a:lnSpc>
              <a:spcBef>
                <a:spcPts val="600"/>
              </a:spcBef>
              <a:buNone/>
              <a:defRPr sz="1200" baseline="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names &amp; schools</a:t>
            </a:r>
          </a:p>
        </p:txBody>
      </p:sp>
      <p:sp>
        <p:nvSpPr>
          <p:cNvPr id="19" name="Text Placeholder 6"/>
          <p:cNvSpPr>
            <a:spLocks noGrp="1"/>
          </p:cNvSpPr>
          <p:nvPr>
            <p:ph type="body" sz="quarter" idx="15" hasCustomPrompt="1"/>
          </p:nvPr>
        </p:nvSpPr>
        <p:spPr>
          <a:xfrm>
            <a:off x="521130" y="1078802"/>
            <a:ext cx="8071419" cy="736687"/>
          </a:xfrm>
        </p:spPr>
        <p:txBody>
          <a:bodyPr>
            <a:normAutofit/>
          </a:bodyPr>
          <a:lstStyle>
            <a:lvl1pPr marL="0" indent="0" algn="ctr">
              <a:buNone/>
              <a:defRPr sz="42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title</a:t>
            </a:r>
          </a:p>
        </p:txBody>
      </p:sp>
    </p:spTree>
    <p:extLst>
      <p:ext uri="{BB962C8B-B14F-4D97-AF65-F5344CB8AC3E}">
        <p14:creationId xmlns:p14="http://schemas.microsoft.com/office/powerpoint/2010/main" val="1160434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44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06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273"/>
            <a:ext cx="8001000" cy="914400"/>
          </a:xfrm>
          <a:prstGeom prst="rect">
            <a:avLst/>
          </a:prstGeom>
        </p:spPr>
      </p:pic>
      <p:sp>
        <p:nvSpPr>
          <p:cNvPr id="3" name="Content Placeholder 2"/>
          <p:cNvSpPr>
            <a:spLocks noGrp="1"/>
          </p:cNvSpPr>
          <p:nvPr>
            <p:ph idx="1"/>
          </p:nvPr>
        </p:nvSpPr>
        <p:spPr>
          <a:xfrm>
            <a:off x="295275" y="1295400"/>
            <a:ext cx="8543925" cy="4929188"/>
          </a:xfrm>
        </p:spPr>
        <p:txBody>
          <a:bodyPr/>
          <a:lstStyle>
            <a:lvl1pPr>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628650" y="246595"/>
            <a:ext cx="7886700" cy="566207"/>
          </a:xfrm>
        </p:spPr>
        <p:txBody>
          <a:bodyPr>
            <a:normAutofit/>
          </a:bodyPr>
          <a:lstStyle>
            <a:lvl1pPr algn="ctr">
              <a:defRPr sz="3200">
                <a:solidFill>
                  <a:schemeClr val="bg1"/>
                </a:solidFill>
                <a:latin typeface="Century Gothic" panose="020B0502020202020204" pitchFamily="34" charset="0"/>
              </a:defRPr>
            </a:lvl1pPr>
          </a:lstStyle>
          <a:p>
            <a:r>
              <a:rPr lang="en-US" dirty="0" smtClean="0"/>
              <a:t>Click to edit Master title style</a:t>
            </a:r>
            <a:endParaRPr lang="en-US" dirty="0"/>
          </a:p>
        </p:txBody>
      </p:sp>
      <p:pic>
        <p:nvPicPr>
          <p:cNvPr id="8"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077200" y="-1"/>
            <a:ext cx="1066800"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1764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812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53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9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81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15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3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92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C82BF-E294-4912-90B6-97C014AA0188}" type="datetimeFigureOut">
              <a:rPr lang="en-US" smtClean="0">
                <a:solidFill>
                  <a:prstClr val="black">
                    <a:tint val="75000"/>
                  </a:prstClr>
                </a:solidFill>
              </a:rPr>
              <a:pPr/>
              <a:t>4/4/2014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1BC17-4E97-441F-BFB6-9AE6A1331A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3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3.png"/><Relationship Id="rId18" Type="http://schemas.openxmlformats.org/officeDocument/2006/relationships/image" Target="../media/image30.png"/><Relationship Id="rId26" Type="http://schemas.openxmlformats.org/officeDocument/2006/relationships/diagramData" Target="../diagrams/data4.xml"/><Relationship Id="rId39" Type="http://schemas.openxmlformats.org/officeDocument/2006/relationships/diagramData" Target="../diagrams/data6.xml"/><Relationship Id="rId3" Type="http://schemas.openxmlformats.org/officeDocument/2006/relationships/diagramData" Target="../diagrams/data1.xml"/><Relationship Id="rId21" Type="http://schemas.openxmlformats.org/officeDocument/2006/relationships/diagramData" Target="../diagrams/data3.xml"/><Relationship Id="rId34" Type="http://schemas.openxmlformats.org/officeDocument/2006/relationships/diagramColors" Target="../diagrams/colors5.xml"/><Relationship Id="rId42" Type="http://schemas.openxmlformats.org/officeDocument/2006/relationships/diagramColors" Target="../diagrams/colors6.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9.png"/><Relationship Id="rId25" Type="http://schemas.microsoft.com/office/2007/relationships/diagramDrawing" Target="../diagrams/drawing3.xml"/><Relationship Id="rId33" Type="http://schemas.openxmlformats.org/officeDocument/2006/relationships/diagramQuickStyle" Target="../diagrams/quickStyle5.xml"/><Relationship Id="rId38" Type="http://schemas.openxmlformats.org/officeDocument/2006/relationships/image" Target="../media/image35.jpeg"/><Relationship Id="rId46" Type="http://schemas.openxmlformats.org/officeDocument/2006/relationships/image" Target="../media/image38.png"/><Relationship Id="rId2" Type="http://schemas.openxmlformats.org/officeDocument/2006/relationships/notesSlide" Target="../notesSlides/notesSlide14.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diagramColors" Target="../diagrams/colors4.xml"/><Relationship Id="rId41"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Colors" Target="../diagrams/colors3.xml"/><Relationship Id="rId32" Type="http://schemas.openxmlformats.org/officeDocument/2006/relationships/diagramLayout" Target="../diagrams/layout5.xml"/><Relationship Id="rId37" Type="http://schemas.openxmlformats.org/officeDocument/2006/relationships/image" Target="../media/image34.jpeg"/><Relationship Id="rId40" Type="http://schemas.openxmlformats.org/officeDocument/2006/relationships/diagramLayout" Target="../diagrams/layout6.xml"/><Relationship Id="rId45" Type="http://schemas.openxmlformats.org/officeDocument/2006/relationships/image" Target="../media/image37.jpeg"/><Relationship Id="rId5" Type="http://schemas.openxmlformats.org/officeDocument/2006/relationships/diagramQuickStyle" Target="../diagrams/quickStyle1.xml"/><Relationship Id="rId15" Type="http://schemas.openxmlformats.org/officeDocument/2006/relationships/image" Target="../media/image27.png"/><Relationship Id="rId23" Type="http://schemas.openxmlformats.org/officeDocument/2006/relationships/diagramQuickStyle" Target="../diagrams/quickStyle3.xml"/><Relationship Id="rId28" Type="http://schemas.openxmlformats.org/officeDocument/2006/relationships/diagramQuickStyle" Target="../diagrams/quickStyle4.xml"/><Relationship Id="rId36" Type="http://schemas.openxmlformats.org/officeDocument/2006/relationships/image" Target="../media/image33.jpeg"/><Relationship Id="rId10" Type="http://schemas.openxmlformats.org/officeDocument/2006/relationships/diagramQuickStyle" Target="../diagrams/quickStyle2.xml"/><Relationship Id="rId19" Type="http://schemas.openxmlformats.org/officeDocument/2006/relationships/image" Target="../media/image31.png"/><Relationship Id="rId31" Type="http://schemas.openxmlformats.org/officeDocument/2006/relationships/diagramData" Target="../diagrams/data5.xml"/><Relationship Id="rId44"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5.png"/><Relationship Id="rId22" Type="http://schemas.openxmlformats.org/officeDocument/2006/relationships/diagramLayout" Target="../diagrams/layout3.xml"/><Relationship Id="rId27" Type="http://schemas.openxmlformats.org/officeDocument/2006/relationships/diagramLayout" Target="../diagrams/layout4.xml"/><Relationship Id="rId30" Type="http://schemas.microsoft.com/office/2007/relationships/diagramDrawing" Target="../diagrams/drawing4.xml"/><Relationship Id="rId35" Type="http://schemas.microsoft.com/office/2007/relationships/diagramDrawing" Target="../diagrams/drawing5.xml"/><Relationship Id="rId43"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1131" y="2186170"/>
            <a:ext cx="8071419" cy="567596"/>
          </a:xfrm>
        </p:spPr>
        <p:txBody>
          <a:bodyPr>
            <a:normAutofit fontScale="92500" lnSpcReduction="10000"/>
          </a:bodyPr>
          <a:lstStyle/>
          <a:p>
            <a:r>
              <a:rPr lang="en-US" i="1" dirty="0" smtClean="0">
                <a:cs typeface="Times New Roman" pitchFamily="18" charset="0"/>
              </a:rPr>
              <a:t>Using NASA Earth Observing Resources to Implement an Environmental Suitability Model to Ascertain Transmission Risk of Chagas</a:t>
            </a:r>
            <a:endParaRPr lang="en-US" dirty="0">
              <a:cs typeface="Times New Roman" pitchFamily="18" charset="0"/>
            </a:endParaRPr>
          </a:p>
        </p:txBody>
      </p:sp>
      <p:sp>
        <p:nvSpPr>
          <p:cNvPr id="4" name="Text Placeholder 3"/>
          <p:cNvSpPr>
            <a:spLocks noGrp="1"/>
          </p:cNvSpPr>
          <p:nvPr>
            <p:ph type="body" sz="quarter" idx="14"/>
          </p:nvPr>
        </p:nvSpPr>
        <p:spPr>
          <a:xfrm>
            <a:off x="2152650" y="2514600"/>
            <a:ext cx="4838700" cy="1213012"/>
          </a:xfrm>
        </p:spPr>
        <p:txBody>
          <a:bodyPr>
            <a:noAutofit/>
          </a:bodyPr>
          <a:lstStyle/>
          <a:p>
            <a:endParaRPr lang="en-US" sz="1100" dirty="0" smtClean="0">
              <a:cs typeface="Times New Roman" pitchFamily="18" charset="0"/>
            </a:endParaRPr>
          </a:p>
          <a:p>
            <a:r>
              <a:rPr lang="en-US" sz="1100" dirty="0" smtClean="0">
                <a:cs typeface="Times New Roman" pitchFamily="18" charset="0"/>
              </a:rPr>
              <a:t>James Pickett, Project Lead (University of South Alabama)</a:t>
            </a:r>
          </a:p>
          <a:p>
            <a:r>
              <a:rPr lang="en-US" sz="1100" dirty="0">
                <a:cs typeface="Times New Roman" pitchFamily="18" charset="0"/>
              </a:rPr>
              <a:t>Shikher Mishra, </a:t>
            </a:r>
            <a:r>
              <a:rPr lang="en-US" sz="1100" dirty="0" smtClean="0">
                <a:cs typeface="Times New Roman" pitchFamily="18" charset="0"/>
              </a:rPr>
              <a:t>(University </a:t>
            </a:r>
            <a:r>
              <a:rPr lang="en-US" sz="1100" dirty="0">
                <a:cs typeface="Times New Roman" pitchFamily="18" charset="0"/>
              </a:rPr>
              <a:t>of South </a:t>
            </a:r>
            <a:r>
              <a:rPr lang="en-US" sz="1100" dirty="0" smtClean="0">
                <a:cs typeface="Times New Roman" pitchFamily="18" charset="0"/>
              </a:rPr>
              <a:t>Alabama)</a:t>
            </a:r>
            <a:endParaRPr lang="en-US" sz="1100" dirty="0">
              <a:cs typeface="Times New Roman" pitchFamily="18" charset="0"/>
            </a:endParaRPr>
          </a:p>
          <a:p>
            <a:r>
              <a:rPr lang="en-US" sz="1100" dirty="0" smtClean="0">
                <a:cs typeface="Times New Roman" pitchFamily="18" charset="0"/>
              </a:rPr>
              <a:t>Brandi Stewart, (University of South Alabama)</a:t>
            </a:r>
          </a:p>
          <a:p>
            <a:endParaRPr lang="en-US" sz="900" dirty="0" smtClean="0">
              <a:cs typeface="Times New Roman" pitchFamily="18" charset="0"/>
            </a:endParaRPr>
          </a:p>
          <a:p>
            <a:r>
              <a:rPr lang="en-US" sz="1100" dirty="0" smtClean="0">
                <a:cs typeface="Times New Roman" pitchFamily="18" charset="0"/>
              </a:rPr>
              <a:t>Walt Clark (Center Lead) and Amber Jones (Asst Center Lead)</a:t>
            </a:r>
            <a:endParaRPr lang="en-US" sz="1100" dirty="0">
              <a:cs typeface="Times New Roman" pitchFamily="18" charset="0"/>
            </a:endParaRPr>
          </a:p>
        </p:txBody>
      </p:sp>
      <p:sp>
        <p:nvSpPr>
          <p:cNvPr id="5" name="Text Placeholder 4"/>
          <p:cNvSpPr>
            <a:spLocks noGrp="1"/>
          </p:cNvSpPr>
          <p:nvPr>
            <p:ph type="body" sz="quarter" idx="15"/>
          </p:nvPr>
        </p:nvSpPr>
        <p:spPr>
          <a:xfrm>
            <a:off x="521130" y="1066800"/>
            <a:ext cx="8071419" cy="736687"/>
          </a:xfrm>
        </p:spPr>
        <p:txBody>
          <a:bodyPr>
            <a:normAutofit fontScale="77500" lnSpcReduction="20000"/>
          </a:bodyPr>
          <a:lstStyle/>
          <a:p>
            <a:r>
              <a:rPr lang="en-US" dirty="0" smtClean="0">
                <a:cs typeface="Times New Roman" pitchFamily="18" charset="0"/>
              </a:rPr>
              <a:t>Mobile County Health and Air Quality</a:t>
            </a:r>
            <a:endParaRPr lang="en-US" dirty="0">
              <a:cs typeface="Times New Roman" pitchFamily="18" charset="0"/>
            </a:endParaRPr>
          </a:p>
        </p:txBody>
      </p:sp>
    </p:spTree>
    <p:extLst>
      <p:ext uri="{BB962C8B-B14F-4D97-AF65-F5344CB8AC3E}">
        <p14:creationId xmlns:p14="http://schemas.microsoft.com/office/powerpoint/2010/main" val="2643451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ln>
            <a:noFill/>
          </a:ln>
        </p:spPr>
        <p:txBody>
          <a:bodyPr/>
          <a:lstStyle/>
          <a:p>
            <a:r>
              <a:rPr lang="en-US" dirty="0" smtClean="0"/>
              <a:t>OUR APPROACH</a:t>
            </a:r>
            <a:endParaRPr lang="en-US" dirty="0"/>
          </a:p>
        </p:txBody>
      </p:sp>
      <p:sp>
        <p:nvSpPr>
          <p:cNvPr id="43057" name="Text Box 49"/>
          <p:cNvSpPr txBox="1">
            <a:spLocks noChangeArrowheads="1"/>
          </p:cNvSpPr>
          <p:nvPr/>
        </p:nvSpPr>
        <p:spPr bwMode="auto">
          <a:xfrm>
            <a:off x="2057400" y="1143000"/>
            <a:ext cx="914400" cy="381000"/>
          </a:xfrm>
          <a:prstGeom prst="rect">
            <a:avLst/>
          </a:prstGeom>
          <a:solidFill>
            <a:srgbClr val="FFFFFF"/>
          </a:solidFill>
          <a:ln w="9525">
            <a:noFill/>
            <a:miter lim="800000"/>
            <a:headEnd/>
            <a:tailEnd/>
          </a:ln>
          <a:effectLst>
            <a:outerShdw blurRad="292100" dist="139700" dir="2700000" algn="ctr" rotWithShape="0">
              <a:schemeClr val="bg1">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Clipped &amp; Resampled</a:t>
            </a:r>
            <a:endParaRPr kumimoji="0" lang="en-US" sz="10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56" name="Rectangle 48"/>
          <p:cNvSpPr>
            <a:spLocks noChangeArrowheads="1"/>
          </p:cNvSpPr>
          <p:nvPr/>
        </p:nvSpPr>
        <p:spPr bwMode="auto">
          <a:xfrm>
            <a:off x="3048000" y="1600200"/>
            <a:ext cx="708025" cy="3048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500 m</a:t>
            </a:r>
            <a:r>
              <a:rPr kumimoji="0" lang="en-US" sz="1400" b="0" i="0" u="none" strike="noStrike" cap="none" normalizeH="0" baseline="0" dirty="0" smtClean="0">
                <a:ln>
                  <a:noFill/>
                </a:ln>
                <a:solidFill>
                  <a:schemeClr val="tx1"/>
                </a:solidFill>
                <a:effectLst/>
                <a:latin typeface="Century Gothic" pitchFamily="34" charset="0"/>
                <a:ea typeface="Times New Roman" pitchFamily="18"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54" name="Rectangle 46"/>
          <p:cNvSpPr>
            <a:spLocks noChangeArrowheads="1"/>
          </p:cNvSpPr>
          <p:nvPr/>
        </p:nvSpPr>
        <p:spPr bwMode="auto">
          <a:xfrm>
            <a:off x="152400" y="1219200"/>
            <a:ext cx="1676400" cy="762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outerShdw blurRad="50800" dist="50800" dir="5400000" algn="ctr" rotWithShape="0">
                    <a:schemeClr val="bg1"/>
                  </a:outerShdw>
                </a:effectLst>
                <a:latin typeface="Century Gothic" pitchFamily="34" charset="0"/>
                <a:ea typeface="Times New Roman" pitchFamily="18" charset="0"/>
                <a:cs typeface="Times New Roman" pitchFamily="18" charset="0"/>
              </a:rPr>
              <a:t>Environmental Parameters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831830"/>
                </a:solidFill>
                <a:effectLst>
                  <a:outerShdw blurRad="50800" dist="50800" dir="5400000" algn="ctr" rotWithShape="0">
                    <a:schemeClr val="bg1"/>
                  </a:outerShdw>
                </a:effectLst>
                <a:latin typeface="Century Gothic" pitchFamily="34" charset="0"/>
                <a:ea typeface="Times New Roman" pitchFamily="18" charset="0"/>
                <a:cs typeface="Times New Roman" pitchFamily="18" charset="0"/>
              </a:rPr>
              <a:t>(Simulation</a:t>
            </a:r>
            <a:r>
              <a:rPr kumimoji="0" lang="en-US" sz="800" b="0" i="0" u="none" strike="noStrike" cap="none" normalizeH="0" dirty="0" smtClean="0">
                <a:ln>
                  <a:noFill/>
                </a:ln>
                <a:solidFill>
                  <a:srgbClr val="831830"/>
                </a:solidFill>
                <a:effectLst>
                  <a:outerShdw blurRad="50800" dist="50800" dir="5400000" algn="ctr" rotWithShape="0">
                    <a:schemeClr val="bg1"/>
                  </a:outerShdw>
                </a:effectLst>
                <a:latin typeface="Century Gothic" pitchFamily="34" charset="0"/>
                <a:ea typeface="Times New Roman" pitchFamily="18" charset="0"/>
                <a:cs typeface="Times New Roman" pitchFamily="18" charset="0"/>
              </a:rPr>
              <a:t> 1 :- 28 Parameters</a:t>
            </a:r>
          </a:p>
          <a:p>
            <a:pPr marL="0" marR="0" lvl="0" indent="0" algn="ctr" defTabSz="914400" rtl="0" eaLnBrk="1" fontAlgn="base" latinLnBrk="0" hangingPunct="1">
              <a:lnSpc>
                <a:spcPct val="100000"/>
              </a:lnSpc>
              <a:spcBef>
                <a:spcPct val="0"/>
              </a:spcBef>
              <a:spcAft>
                <a:spcPct val="0"/>
              </a:spcAft>
              <a:buClrTx/>
              <a:buSzTx/>
              <a:buFontTx/>
              <a:buNone/>
              <a:tabLst/>
            </a:pPr>
            <a:r>
              <a:rPr lang="en-US" sz="800" baseline="0" dirty="0" smtClean="0">
                <a:solidFill>
                  <a:srgbClr val="831830"/>
                </a:solidFill>
                <a:effectLst>
                  <a:outerShdw blurRad="50800" dist="50800" dir="5400000" algn="ctr" rotWithShape="0">
                    <a:schemeClr val="bg1"/>
                  </a:outerShdw>
                </a:effectLst>
                <a:latin typeface="Century Gothic" pitchFamily="34" charset="0"/>
                <a:ea typeface="Times New Roman" pitchFamily="18" charset="0"/>
                <a:cs typeface="Times New Roman" pitchFamily="18" charset="0"/>
              </a:rPr>
              <a:t>Simulation 2 :- 24 Parameters</a:t>
            </a:r>
            <a:r>
              <a:rPr kumimoji="0" lang="en-US" sz="800" b="0" i="0" u="none" strike="noStrike" cap="none" normalizeH="0" baseline="0" dirty="0" smtClean="0">
                <a:ln>
                  <a:noFill/>
                </a:ln>
                <a:solidFill>
                  <a:srgbClr val="831830"/>
                </a:solidFill>
                <a:effectLst>
                  <a:outerShdw blurRad="50800" dist="50800" dir="5400000" algn="ctr" rotWithShape="0">
                    <a:schemeClr val="bg1"/>
                  </a:outerShdw>
                </a:effectLst>
                <a:latin typeface="Century Gothic" pitchFamily="34" charset="0"/>
                <a:ea typeface="Times New Roman" pitchFamily="18" charset="0"/>
                <a:cs typeface="Times New Roman" pitchFamily="18" charset="0"/>
              </a:rPr>
              <a:t>)</a:t>
            </a:r>
            <a:endParaRPr kumimoji="0" lang="en-US" sz="800" b="0" i="0" u="none" strike="noStrike" cap="none" normalizeH="0" baseline="0" dirty="0" smtClean="0">
              <a:ln>
                <a:noFill/>
              </a:ln>
              <a:solidFill>
                <a:srgbClr val="831830"/>
              </a:solidFill>
              <a:effectLst>
                <a:outerShdw blurRad="50800" dist="50800" dir="5400000" algn="ctr" rotWithShape="0">
                  <a:schemeClr val="bg1"/>
                </a:outerShdw>
              </a:effectLst>
              <a:latin typeface="Arial" pitchFamily="34" charset="0"/>
              <a:cs typeface="Arial" pitchFamily="34" charset="0"/>
            </a:endParaRPr>
          </a:p>
        </p:txBody>
      </p:sp>
      <p:sp>
        <p:nvSpPr>
          <p:cNvPr id="43052" name="Rectangle 44"/>
          <p:cNvSpPr>
            <a:spLocks noChangeArrowheads="1"/>
          </p:cNvSpPr>
          <p:nvPr/>
        </p:nvSpPr>
        <p:spPr bwMode="auto">
          <a:xfrm>
            <a:off x="609600" y="2514600"/>
            <a:ext cx="762000" cy="3048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90 m </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51" name="Rectangle 43"/>
          <p:cNvSpPr>
            <a:spLocks noChangeArrowheads="1"/>
          </p:cNvSpPr>
          <p:nvPr/>
        </p:nvSpPr>
        <p:spPr bwMode="auto">
          <a:xfrm>
            <a:off x="4343400" y="1219200"/>
            <a:ext cx="1752600" cy="3048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831830"/>
                </a:solidFill>
                <a:latin typeface="Century Gothic" pitchFamily="34" charset="0"/>
                <a:ea typeface="Times New Roman" pitchFamily="18" charset="0"/>
                <a:cs typeface="Times New Roman" pitchFamily="18" charset="0"/>
              </a:rPr>
              <a:t>All</a:t>
            </a: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 Parameters</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50" name="Rectangle 42"/>
          <p:cNvSpPr>
            <a:spLocks noChangeArrowheads="1"/>
          </p:cNvSpPr>
          <p:nvPr/>
        </p:nvSpPr>
        <p:spPr bwMode="auto">
          <a:xfrm>
            <a:off x="4343400" y="1676400"/>
            <a:ext cx="1752600" cy="9906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PCA (categorical) derived Parameters</a:t>
            </a:r>
          </a:p>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solidFill>
                  <a:srgbClr val="831830"/>
                </a:solidFill>
                <a:latin typeface="Century Gothic" pitchFamily="34" charset="0"/>
                <a:cs typeface="Times New Roman" pitchFamily="18" charset="0"/>
              </a:rPr>
              <a:t>(Simulation 1 :– 6 Parameters</a:t>
            </a:r>
          </a:p>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solidFill>
                  <a:srgbClr val="831830"/>
                </a:solidFill>
                <a:latin typeface="Century Gothic" pitchFamily="34" charset="0"/>
                <a:cs typeface="Times New Roman" pitchFamily="18" charset="0"/>
              </a:rPr>
              <a:t>Simulation 2 :– 5 Parameters)</a:t>
            </a:r>
            <a:endParaRPr kumimoji="0" lang="en-US" sz="8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48" name="Rectangle 40"/>
          <p:cNvSpPr>
            <a:spLocks noChangeArrowheads="1"/>
          </p:cNvSpPr>
          <p:nvPr/>
        </p:nvSpPr>
        <p:spPr bwMode="auto">
          <a:xfrm>
            <a:off x="6324600" y="1219200"/>
            <a:ext cx="1143000" cy="762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GARP (Desktop Version)</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45" name="Rectangle 37"/>
          <p:cNvSpPr>
            <a:spLocks noChangeArrowheads="1"/>
          </p:cNvSpPr>
          <p:nvPr/>
        </p:nvSpPr>
        <p:spPr bwMode="auto">
          <a:xfrm>
            <a:off x="4343400" y="2819400"/>
            <a:ext cx="1676400" cy="12954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O/Ps with test probability &gt; 0.5 filtered</a:t>
            </a:r>
          </a:p>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solidFill>
                  <a:srgbClr val="831830"/>
                </a:solidFill>
                <a:latin typeface="Century Gothic" pitchFamily="34" charset="0"/>
                <a:cs typeface="Times New Roman" pitchFamily="18" charset="0"/>
              </a:rPr>
              <a:t>(Simulation 1 :– 200 O/Ps were filtered.</a:t>
            </a:r>
          </a:p>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solidFill>
                  <a:srgbClr val="831830"/>
                </a:solidFill>
                <a:latin typeface="Century Gothic" pitchFamily="34" charset="0"/>
                <a:cs typeface="Times New Roman" pitchFamily="18" charset="0"/>
              </a:rPr>
              <a:t>Simulation 2 :– 100 O/Ps were filtered.)</a:t>
            </a:r>
            <a:endParaRPr kumimoji="0" lang="en-US" sz="8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44" name="Rectangle 36"/>
          <p:cNvSpPr>
            <a:spLocks noChangeArrowheads="1"/>
          </p:cNvSpPr>
          <p:nvPr/>
        </p:nvSpPr>
        <p:spPr bwMode="auto">
          <a:xfrm>
            <a:off x="7696200" y="1223962"/>
            <a:ext cx="1143000" cy="1671638"/>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O/Ps with test probability &gt; 0.5 filtered</a:t>
            </a:r>
          </a:p>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solidFill>
                  <a:srgbClr val="831830"/>
                </a:solidFill>
                <a:latin typeface="Century Gothic" pitchFamily="34" charset="0"/>
                <a:cs typeface="Times New Roman" pitchFamily="18" charset="0"/>
              </a:rPr>
              <a:t>(Simulation 1 :– 86 O/Ps were filtered.</a:t>
            </a:r>
          </a:p>
          <a:p>
            <a:pPr marL="0" marR="0" lvl="0" indent="0" algn="ctr" defTabSz="914400" rtl="0" eaLnBrk="1" fontAlgn="base" latinLnBrk="0" hangingPunct="1">
              <a:lnSpc>
                <a:spcPct val="100000"/>
              </a:lnSpc>
              <a:spcBef>
                <a:spcPct val="0"/>
              </a:spcBef>
              <a:spcAft>
                <a:spcPct val="0"/>
              </a:spcAft>
              <a:buClrTx/>
              <a:buSzTx/>
              <a:buFontTx/>
              <a:buNone/>
              <a:tabLst/>
            </a:pPr>
            <a:r>
              <a:rPr lang="en-US" sz="800" dirty="0" smtClean="0">
                <a:solidFill>
                  <a:srgbClr val="831830"/>
                </a:solidFill>
                <a:latin typeface="Century Gothic" pitchFamily="34" charset="0"/>
                <a:cs typeface="Times New Roman" pitchFamily="18" charset="0"/>
              </a:rPr>
              <a:t>Simulation 2 :– 57 O/Ps were filtered.)</a:t>
            </a:r>
            <a:endParaRPr kumimoji="0" lang="en-US" sz="8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43" name="Rectangle 35"/>
          <p:cNvSpPr>
            <a:spLocks noChangeArrowheads="1"/>
          </p:cNvSpPr>
          <p:nvPr/>
        </p:nvSpPr>
        <p:spPr bwMode="auto">
          <a:xfrm>
            <a:off x="2133600" y="2362200"/>
            <a:ext cx="1905000" cy="762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1400" dirty="0" smtClean="0">
                <a:solidFill>
                  <a:srgbClr val="831830"/>
                </a:solidFill>
                <a:latin typeface="Century Gothic" pitchFamily="34" charset="0"/>
                <a:ea typeface="Times New Roman" pitchFamily="18" charset="0"/>
                <a:cs typeface="Times New Roman" pitchFamily="18" charset="0"/>
              </a:rPr>
              <a:t>PCA (categorical) derived Parameters</a:t>
            </a:r>
          </a:p>
          <a:p>
            <a:pPr lvl="0" algn="ctr" fontAlgn="base">
              <a:spcBef>
                <a:spcPct val="0"/>
              </a:spcBef>
              <a:spcAft>
                <a:spcPct val="0"/>
              </a:spcAft>
            </a:pPr>
            <a:r>
              <a:rPr lang="en-US" sz="800" dirty="0" smtClean="0">
                <a:solidFill>
                  <a:srgbClr val="831830"/>
                </a:solidFill>
                <a:latin typeface="Century Gothic" pitchFamily="34" charset="0"/>
                <a:cs typeface="Times New Roman" pitchFamily="18" charset="0"/>
              </a:rPr>
              <a:t>(Simulation 1 :– 6 Parameters</a:t>
            </a:r>
          </a:p>
          <a:p>
            <a:pPr lvl="0" algn="ctr" fontAlgn="base">
              <a:spcBef>
                <a:spcPct val="0"/>
              </a:spcBef>
              <a:spcAft>
                <a:spcPct val="0"/>
              </a:spcAft>
            </a:pPr>
            <a:r>
              <a:rPr lang="en-US" sz="800" dirty="0" smtClean="0">
                <a:solidFill>
                  <a:srgbClr val="831830"/>
                </a:solidFill>
                <a:latin typeface="Century Gothic" pitchFamily="34" charset="0"/>
                <a:cs typeface="Times New Roman" pitchFamily="18" charset="0"/>
              </a:rPr>
              <a:t>Simulation 2 :– 5 Parameters)</a:t>
            </a:r>
            <a:endParaRPr lang="en-US" sz="800" dirty="0" smtClean="0">
              <a:solidFill>
                <a:srgbClr val="831830"/>
              </a:solidFill>
              <a:latin typeface="Arial" pitchFamily="34" charset="0"/>
              <a:cs typeface="Arial" pitchFamily="34" charset="0"/>
            </a:endParaRPr>
          </a:p>
        </p:txBody>
      </p:sp>
      <p:sp>
        <p:nvSpPr>
          <p:cNvPr id="43042" name="Rectangle 34"/>
          <p:cNvSpPr>
            <a:spLocks noChangeArrowheads="1"/>
          </p:cNvSpPr>
          <p:nvPr/>
        </p:nvSpPr>
        <p:spPr bwMode="auto">
          <a:xfrm>
            <a:off x="76200" y="3113087"/>
            <a:ext cx="1828800" cy="315913"/>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831830"/>
                </a:solidFill>
                <a:latin typeface="Century Gothic" pitchFamily="34" charset="0"/>
                <a:cs typeface="Arial" pitchFamily="34" charset="0"/>
              </a:rPr>
              <a:t>All </a:t>
            </a:r>
            <a:r>
              <a:rPr kumimoji="0" lang="en-US" sz="1400" b="0" i="0" u="none" strike="noStrike" cap="none" normalizeH="0" baseline="0" dirty="0" smtClean="0">
                <a:ln>
                  <a:noFill/>
                </a:ln>
                <a:solidFill>
                  <a:srgbClr val="831830"/>
                </a:solidFill>
                <a:effectLst/>
                <a:latin typeface="Century Gothic" pitchFamily="34" charset="0"/>
                <a:cs typeface="Arial" pitchFamily="34" charset="0"/>
              </a:rPr>
              <a:t>Parameters</a:t>
            </a:r>
          </a:p>
        </p:txBody>
      </p:sp>
      <p:sp>
        <p:nvSpPr>
          <p:cNvPr id="43037" name="Rectangle 29"/>
          <p:cNvSpPr>
            <a:spLocks noChangeArrowheads="1"/>
          </p:cNvSpPr>
          <p:nvPr/>
        </p:nvSpPr>
        <p:spPr bwMode="auto">
          <a:xfrm>
            <a:off x="76200" y="4648200"/>
            <a:ext cx="1828800" cy="20574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Simulation w/o PCA derived layers couldn’t be acquired due to disk space limitation of supercomputer and large data size.</a:t>
            </a:r>
            <a:endParaRPr kumimoji="0" lang="en-US" sz="1400" b="0" i="0" u="none" strike="noStrike" cap="none" normalizeH="0" baseline="0" dirty="0" smtClean="0">
              <a:ln>
                <a:noFill/>
              </a:ln>
              <a:solidFill>
                <a:srgbClr val="831830"/>
              </a:solidFill>
              <a:effectLst/>
              <a:latin typeface="Century Gothic" pitchFamily="34" charset="0"/>
              <a:cs typeface="Arial" pitchFamily="34" charset="0"/>
            </a:endParaRPr>
          </a:p>
        </p:txBody>
      </p:sp>
      <p:sp>
        <p:nvSpPr>
          <p:cNvPr id="43036" name="Rectangle 28"/>
          <p:cNvSpPr>
            <a:spLocks noChangeArrowheads="1"/>
          </p:cNvSpPr>
          <p:nvPr/>
        </p:nvSpPr>
        <p:spPr bwMode="auto">
          <a:xfrm>
            <a:off x="2133600" y="4038600"/>
            <a:ext cx="1905000" cy="762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Simulation w/ PCA derived layers was not performed</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35" name="Rectangle 27"/>
          <p:cNvSpPr>
            <a:spLocks noChangeArrowheads="1"/>
          </p:cNvSpPr>
          <p:nvPr/>
        </p:nvSpPr>
        <p:spPr bwMode="auto">
          <a:xfrm>
            <a:off x="2133600" y="5715000"/>
            <a:ext cx="1905000" cy="9906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Analysis showed that both O/Ps  were significantly different.</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34" name="Rectangle 26"/>
          <p:cNvSpPr>
            <a:spLocks noChangeArrowheads="1"/>
          </p:cNvSpPr>
          <p:nvPr/>
        </p:nvSpPr>
        <p:spPr bwMode="auto">
          <a:xfrm>
            <a:off x="2133600" y="5105400"/>
            <a:ext cx="1905000" cy="3048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Justification?</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33" name="Rectangle 25"/>
          <p:cNvSpPr>
            <a:spLocks noChangeArrowheads="1"/>
          </p:cNvSpPr>
          <p:nvPr/>
        </p:nvSpPr>
        <p:spPr bwMode="auto">
          <a:xfrm>
            <a:off x="4343400" y="4419600"/>
            <a:ext cx="1676400" cy="6096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Image Differencing</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31" name="Rectangle 23"/>
          <p:cNvSpPr>
            <a:spLocks noChangeArrowheads="1"/>
          </p:cNvSpPr>
          <p:nvPr/>
        </p:nvSpPr>
        <p:spPr bwMode="auto">
          <a:xfrm>
            <a:off x="7696200" y="3048000"/>
            <a:ext cx="1143000" cy="20574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All O/Ps were combined to produce composite probability map.</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28" name="Rectangle 20"/>
          <p:cNvSpPr>
            <a:spLocks noChangeArrowheads="1"/>
          </p:cNvSpPr>
          <p:nvPr/>
        </p:nvSpPr>
        <p:spPr bwMode="auto">
          <a:xfrm>
            <a:off x="4572000" y="5257800"/>
            <a:ext cx="2209800" cy="762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Masking with Wild-Urban Interface &amp; Socio-Economic Data</a:t>
            </a:r>
            <a:r>
              <a:rPr kumimoji="0" lang="en-US" sz="8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a:t>
            </a:r>
            <a:endParaRPr kumimoji="0" lang="en-US" sz="18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27" name="Rectangle 19"/>
          <p:cNvSpPr>
            <a:spLocks noChangeArrowheads="1"/>
          </p:cNvSpPr>
          <p:nvPr/>
        </p:nvSpPr>
        <p:spPr bwMode="auto">
          <a:xfrm>
            <a:off x="4572000" y="6400800"/>
            <a:ext cx="2209800" cy="3048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Final Probability Map</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25" name="Rectangle 17"/>
          <p:cNvSpPr>
            <a:spLocks noChangeArrowheads="1"/>
          </p:cNvSpPr>
          <p:nvPr/>
        </p:nvSpPr>
        <p:spPr bwMode="auto">
          <a:xfrm>
            <a:off x="76200" y="3886200"/>
            <a:ext cx="1828800" cy="381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GARP (CLI Version)</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43059" name="Rectangle 5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085" name="Rectangle 7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ext Box 49"/>
          <p:cNvSpPr txBox="1">
            <a:spLocks noChangeArrowheads="1"/>
          </p:cNvSpPr>
          <p:nvPr/>
        </p:nvSpPr>
        <p:spPr bwMode="auto">
          <a:xfrm>
            <a:off x="0" y="2057400"/>
            <a:ext cx="914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Clipped &amp; Resampled</a:t>
            </a:r>
            <a:endParaRPr kumimoji="0" lang="en-US" sz="1000" b="0" i="0" u="none" strike="noStrike" cap="none" normalizeH="0" baseline="0" dirty="0" smtClean="0">
              <a:ln>
                <a:noFill/>
              </a:ln>
              <a:solidFill>
                <a:srgbClr val="831830"/>
              </a:solidFill>
              <a:effectLst/>
              <a:latin typeface="Arial" pitchFamily="34" charset="0"/>
              <a:cs typeface="Arial" pitchFamily="34" charset="0"/>
            </a:endParaRPr>
          </a:p>
        </p:txBody>
      </p:sp>
      <p:sp>
        <p:nvSpPr>
          <p:cNvPr id="79" name="Rectangle 17"/>
          <p:cNvSpPr>
            <a:spLocks noChangeArrowheads="1"/>
          </p:cNvSpPr>
          <p:nvPr/>
        </p:nvSpPr>
        <p:spPr bwMode="auto">
          <a:xfrm>
            <a:off x="2133600" y="3429000"/>
            <a:ext cx="1905000" cy="381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GARP (CLI Version)</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80" name="Rectangle 40"/>
          <p:cNvSpPr>
            <a:spLocks noChangeArrowheads="1"/>
          </p:cNvSpPr>
          <p:nvPr/>
        </p:nvSpPr>
        <p:spPr bwMode="auto">
          <a:xfrm>
            <a:off x="6324600" y="2286000"/>
            <a:ext cx="1143000" cy="7620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GARP (Desktop Version)</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sp>
        <p:nvSpPr>
          <p:cNvPr id="81" name="Rectangle 23"/>
          <p:cNvSpPr>
            <a:spLocks noChangeArrowheads="1"/>
          </p:cNvSpPr>
          <p:nvPr/>
        </p:nvSpPr>
        <p:spPr bwMode="auto">
          <a:xfrm>
            <a:off x="6324600" y="3124200"/>
            <a:ext cx="1219200" cy="16002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All O/Ps were combined to produce composite probability map.</a:t>
            </a:r>
            <a:endParaRPr kumimoji="0" lang="en-US" sz="1400" b="0" i="0" u="none" strike="noStrike" cap="none" normalizeH="0" baseline="0" dirty="0" smtClean="0">
              <a:ln>
                <a:noFill/>
              </a:ln>
              <a:solidFill>
                <a:srgbClr val="831830"/>
              </a:solidFill>
              <a:effectLst/>
              <a:latin typeface="Arial" pitchFamily="34" charset="0"/>
              <a:cs typeface="Arial" pitchFamily="34" charset="0"/>
            </a:endParaRPr>
          </a:p>
        </p:txBody>
      </p:sp>
      <p:cxnSp>
        <p:nvCxnSpPr>
          <p:cNvPr id="83" name="Elbow Connector 82"/>
          <p:cNvCxnSpPr>
            <a:stCxn id="43054" idx="3"/>
            <a:endCxn id="43056" idx="1"/>
          </p:cNvCxnSpPr>
          <p:nvPr/>
        </p:nvCxnSpPr>
        <p:spPr>
          <a:xfrm>
            <a:off x="1828800" y="1600200"/>
            <a:ext cx="1219200" cy="1524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43056" idx="3"/>
            <a:endCxn id="43051" idx="1"/>
          </p:cNvCxnSpPr>
          <p:nvPr/>
        </p:nvCxnSpPr>
        <p:spPr>
          <a:xfrm flipV="1">
            <a:off x="3756025" y="1371600"/>
            <a:ext cx="587375" cy="3810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3056" idx="3"/>
            <a:endCxn id="43050" idx="1"/>
          </p:cNvCxnSpPr>
          <p:nvPr/>
        </p:nvCxnSpPr>
        <p:spPr>
          <a:xfrm>
            <a:off x="3756025" y="1752600"/>
            <a:ext cx="587375" cy="4191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43054" idx="2"/>
            <a:endCxn id="43052" idx="0"/>
          </p:cNvCxnSpPr>
          <p:nvPr/>
        </p:nvCxnSpPr>
        <p:spPr>
          <a:xfrm>
            <a:off x="990600" y="1981200"/>
            <a:ext cx="0" cy="5334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43052" idx="2"/>
            <a:endCxn id="43042" idx="0"/>
          </p:cNvCxnSpPr>
          <p:nvPr/>
        </p:nvCxnSpPr>
        <p:spPr>
          <a:xfrm>
            <a:off x="990600" y="2819400"/>
            <a:ext cx="0" cy="293687"/>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3042" idx="2"/>
            <a:endCxn id="43025" idx="0"/>
          </p:cNvCxnSpPr>
          <p:nvPr/>
        </p:nvCxnSpPr>
        <p:spPr>
          <a:xfrm>
            <a:off x="990600" y="3429000"/>
            <a:ext cx="0" cy="4572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43025" idx="2"/>
            <a:endCxn id="43037" idx="0"/>
          </p:cNvCxnSpPr>
          <p:nvPr/>
        </p:nvCxnSpPr>
        <p:spPr>
          <a:xfrm>
            <a:off x="990600" y="4267200"/>
            <a:ext cx="0" cy="3810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43052" idx="3"/>
            <a:endCxn id="43043" idx="1"/>
          </p:cNvCxnSpPr>
          <p:nvPr/>
        </p:nvCxnSpPr>
        <p:spPr>
          <a:xfrm>
            <a:off x="1371600" y="2667000"/>
            <a:ext cx="762000" cy="762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43043" idx="2"/>
            <a:endCxn id="79" idx="0"/>
          </p:cNvCxnSpPr>
          <p:nvPr/>
        </p:nvCxnSpPr>
        <p:spPr>
          <a:xfrm>
            <a:off x="3086100" y="3124200"/>
            <a:ext cx="0" cy="3048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79" idx="2"/>
            <a:endCxn id="43036" idx="0"/>
          </p:cNvCxnSpPr>
          <p:nvPr/>
        </p:nvCxnSpPr>
        <p:spPr>
          <a:xfrm>
            <a:off x="3086100" y="3810000"/>
            <a:ext cx="0" cy="2286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43036" idx="2"/>
            <a:endCxn id="43034" idx="0"/>
          </p:cNvCxnSpPr>
          <p:nvPr/>
        </p:nvCxnSpPr>
        <p:spPr>
          <a:xfrm>
            <a:off x="3086100" y="4800600"/>
            <a:ext cx="0" cy="3048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43051" idx="3"/>
            <a:endCxn id="43048" idx="1"/>
          </p:cNvCxnSpPr>
          <p:nvPr/>
        </p:nvCxnSpPr>
        <p:spPr>
          <a:xfrm>
            <a:off x="6096000" y="1371600"/>
            <a:ext cx="228600" cy="2286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43048" idx="3"/>
            <a:endCxn id="43044" idx="1"/>
          </p:cNvCxnSpPr>
          <p:nvPr/>
        </p:nvCxnSpPr>
        <p:spPr>
          <a:xfrm>
            <a:off x="7467600" y="1600200"/>
            <a:ext cx="228600" cy="459581"/>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43050" idx="3"/>
            <a:endCxn id="80" idx="1"/>
          </p:cNvCxnSpPr>
          <p:nvPr/>
        </p:nvCxnSpPr>
        <p:spPr>
          <a:xfrm>
            <a:off x="6096000" y="2171700"/>
            <a:ext cx="228600" cy="4953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6019800" y="2895600"/>
            <a:ext cx="304800" cy="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43045" idx="3"/>
            <a:endCxn id="81" idx="1"/>
          </p:cNvCxnSpPr>
          <p:nvPr/>
        </p:nvCxnSpPr>
        <p:spPr>
          <a:xfrm>
            <a:off x="6019800" y="3467100"/>
            <a:ext cx="304800" cy="457200"/>
          </a:xfrm>
          <a:prstGeom prst="bentConnector3">
            <a:avLst>
              <a:gd name="adj1" fmla="val 50000"/>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43044" idx="2"/>
            <a:endCxn id="43031" idx="0"/>
          </p:cNvCxnSpPr>
          <p:nvPr/>
        </p:nvCxnSpPr>
        <p:spPr>
          <a:xfrm>
            <a:off x="8267700" y="2895600"/>
            <a:ext cx="0" cy="1524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6019800" y="4953000"/>
            <a:ext cx="1676400" cy="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6019800" y="4495800"/>
            <a:ext cx="304800" cy="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40" name="Elbow Connector 102"/>
          <p:cNvCxnSpPr>
            <a:stCxn id="43034" idx="2"/>
            <a:endCxn id="43035" idx="0"/>
          </p:cNvCxnSpPr>
          <p:nvPr/>
        </p:nvCxnSpPr>
        <p:spPr>
          <a:xfrm>
            <a:off x="3086100" y="5410200"/>
            <a:ext cx="0" cy="3048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cxnSp>
        <p:nvCxnSpPr>
          <p:cNvPr id="144" name="Shape 143"/>
          <p:cNvCxnSpPr>
            <a:stCxn id="43033" idx="1"/>
            <a:endCxn id="43035" idx="3"/>
          </p:cNvCxnSpPr>
          <p:nvPr/>
        </p:nvCxnSpPr>
        <p:spPr>
          <a:xfrm rot="10800000" flipV="1">
            <a:off x="4038600" y="4724400"/>
            <a:ext cx="304800" cy="1485900"/>
          </a:xfrm>
          <a:prstGeom prst="bentConnector3">
            <a:avLst>
              <a:gd name="adj1" fmla="val 50000"/>
            </a:avLst>
          </a:prstGeom>
          <a:ln w="22225">
            <a:solidFill>
              <a:srgbClr val="831830"/>
            </a:solidFill>
            <a:tailEnd type="arrow"/>
          </a:ln>
          <a:effectLst>
            <a:outerShdw blurRad="292100" dist="139700" dir="2700000" algn="ctr" rotWithShape="0">
              <a:srgbClr val="831830">
                <a:alpha val="65000"/>
              </a:srgbClr>
            </a:outerShdw>
          </a:effectLst>
        </p:spPr>
        <p:style>
          <a:lnRef idx="1">
            <a:schemeClr val="accent1"/>
          </a:lnRef>
          <a:fillRef idx="0">
            <a:schemeClr val="accent1"/>
          </a:fillRef>
          <a:effectRef idx="0">
            <a:schemeClr val="accent1"/>
          </a:effectRef>
          <a:fontRef idx="minor">
            <a:schemeClr val="tx1"/>
          </a:fontRef>
        </p:style>
      </p:cxnSp>
      <p:sp>
        <p:nvSpPr>
          <p:cNvPr id="148" name="Rectangle 20"/>
          <p:cNvSpPr>
            <a:spLocks noChangeArrowheads="1"/>
          </p:cNvSpPr>
          <p:nvPr/>
        </p:nvSpPr>
        <p:spPr bwMode="auto">
          <a:xfrm>
            <a:off x="7315200" y="5410200"/>
            <a:ext cx="1524000" cy="990600"/>
          </a:xfrm>
          <a:prstGeom prst="rect">
            <a:avLst/>
          </a:prstGeom>
          <a:solidFill>
            <a:srgbClr val="FFFFFF"/>
          </a:solidFill>
          <a:ln w="9525">
            <a:solidFill>
              <a:srgbClr val="831830"/>
            </a:solidFill>
            <a:miter lim="800000"/>
            <a:headEnd/>
            <a:tailEnd/>
          </a:ln>
          <a:effectLst>
            <a:outerShdw blurRad="292100" dist="139700" dir="2700000" algn="ctr" rotWithShape="0">
              <a:schemeClr val="bg1">
                <a:lumMod val="50000"/>
                <a:alpha val="65000"/>
              </a:scheme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831830"/>
                </a:solidFill>
                <a:effectLst/>
                <a:latin typeface="Century Gothic" pitchFamily="34" charset="0"/>
                <a:ea typeface="Times New Roman" pitchFamily="18" charset="0"/>
                <a:cs typeface="Times New Roman" pitchFamily="18" charset="0"/>
              </a:rPr>
              <a:t>Simulation 2 results</a:t>
            </a:r>
            <a:r>
              <a:rPr kumimoji="0" lang="en-US" sz="1400" b="0" i="0" u="none" strike="noStrike" cap="none" normalizeH="0" dirty="0" smtClean="0">
                <a:ln>
                  <a:noFill/>
                </a:ln>
                <a:solidFill>
                  <a:srgbClr val="831830"/>
                </a:solidFill>
                <a:effectLst/>
                <a:latin typeface="Century Gothic" pitchFamily="34" charset="0"/>
                <a:ea typeface="Times New Roman" pitchFamily="18" charset="0"/>
                <a:cs typeface="Times New Roman" pitchFamily="18" charset="0"/>
              </a:rPr>
              <a:t> were chosen as final after analysis</a:t>
            </a:r>
            <a:endParaRPr kumimoji="0" lang="en-US" sz="1800" b="0" i="0" u="none" strike="noStrike" cap="none" normalizeH="0" baseline="0" dirty="0" smtClean="0">
              <a:ln>
                <a:noFill/>
              </a:ln>
              <a:solidFill>
                <a:srgbClr val="831830"/>
              </a:solidFill>
              <a:effectLst/>
              <a:latin typeface="Arial" pitchFamily="34" charset="0"/>
              <a:cs typeface="Arial" pitchFamily="34" charset="0"/>
            </a:endParaRPr>
          </a:p>
        </p:txBody>
      </p:sp>
      <p:cxnSp>
        <p:nvCxnSpPr>
          <p:cNvPr id="149" name="Shape 143"/>
          <p:cNvCxnSpPr>
            <a:stCxn id="43031" idx="2"/>
            <a:endCxn id="148" idx="0"/>
          </p:cNvCxnSpPr>
          <p:nvPr/>
        </p:nvCxnSpPr>
        <p:spPr>
          <a:xfrm rot="5400000">
            <a:off x="8020050" y="5162550"/>
            <a:ext cx="304800" cy="190500"/>
          </a:xfrm>
          <a:prstGeom prst="bentConnector3">
            <a:avLst>
              <a:gd name="adj1" fmla="val 50000"/>
            </a:avLst>
          </a:prstGeom>
          <a:ln w="22225">
            <a:solidFill>
              <a:srgbClr val="831830"/>
            </a:solidFill>
            <a:tailEnd type="arrow"/>
          </a:ln>
          <a:effectLst>
            <a:outerShdw blurRad="292100" dist="139700" dir="2700000" algn="ctr" rotWithShape="0">
              <a:srgbClr val="83183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152" name="Shape 143"/>
          <p:cNvCxnSpPr>
            <a:stCxn id="148" idx="1"/>
            <a:endCxn id="43028" idx="3"/>
          </p:cNvCxnSpPr>
          <p:nvPr/>
        </p:nvCxnSpPr>
        <p:spPr>
          <a:xfrm rot="10800000">
            <a:off x="6781800" y="5638800"/>
            <a:ext cx="533400" cy="266700"/>
          </a:xfrm>
          <a:prstGeom prst="bentConnector3">
            <a:avLst>
              <a:gd name="adj1" fmla="val 50000"/>
            </a:avLst>
          </a:prstGeom>
          <a:ln w="22225">
            <a:solidFill>
              <a:srgbClr val="831830"/>
            </a:solidFill>
            <a:tailEnd type="arrow"/>
          </a:ln>
          <a:effectLst>
            <a:outerShdw blurRad="292100" dist="139700" dir="2700000" algn="ctr" rotWithShape="0">
              <a:srgbClr val="83183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155" name="Elbow Connector 102"/>
          <p:cNvCxnSpPr>
            <a:stCxn id="43028" idx="2"/>
            <a:endCxn id="43027" idx="0"/>
          </p:cNvCxnSpPr>
          <p:nvPr/>
        </p:nvCxnSpPr>
        <p:spPr>
          <a:xfrm>
            <a:off x="5676900" y="6019800"/>
            <a:ext cx="0" cy="381000"/>
          </a:xfrm>
          <a:prstGeom prst="straightConnector1">
            <a:avLst/>
          </a:prstGeom>
          <a:ln w="22225">
            <a:solidFill>
              <a:srgbClr val="831830"/>
            </a:solidFill>
            <a:tailEnd type="arrow"/>
          </a:ln>
          <a:effectLst>
            <a:outerShdw blurRad="292100" dist="139700" dir="2700000" algn="ctr" rotWithShape="0">
              <a:schemeClr val="bg1">
                <a:lumMod val="50000"/>
                <a:alpha val="65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4777" y="1143000"/>
            <a:ext cx="4246340" cy="5486400"/>
          </a:xfrm>
          <a:prstGeom prst="rect">
            <a:avLst/>
          </a:prstGeom>
          <a:noFill/>
          <a:ln w="15875">
            <a:solidFill>
              <a:srgbClr val="831830"/>
            </a:solidFill>
          </a:ln>
          <a:effectLst>
            <a:outerShdw blurRad="292100" dist="139700" dir="2700000" algn="ctr" rotWithShape="0">
              <a:srgbClr val="831830">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cs typeface="Times New Roman" pitchFamily="18" charset="0"/>
              </a:rPr>
              <a:t>Post-Modeling Analysis</a:t>
            </a:r>
            <a:endParaRPr lang="en-US" dirty="0">
              <a:cs typeface="Times New Roman" pitchFamily="18" charset="0"/>
            </a:endParaRPr>
          </a:p>
        </p:txBody>
      </p:sp>
      <p:sp>
        <p:nvSpPr>
          <p:cNvPr id="8" name="Rectangle 7"/>
          <p:cNvSpPr/>
          <p:nvPr/>
        </p:nvSpPr>
        <p:spPr>
          <a:xfrm>
            <a:off x="76200" y="1371601"/>
            <a:ext cx="4495800" cy="4760278"/>
          </a:xfrm>
          <a:prstGeom prst="rect">
            <a:avLst/>
          </a:prstGeom>
        </p:spPr>
        <p:txBody>
          <a:bodyPr wrap="square">
            <a:spAutoFit/>
          </a:bodyPr>
          <a:lstStyle/>
          <a:p>
            <a:pPr marL="228600" indent="-228600">
              <a:lnSpc>
                <a:spcPct val="150000"/>
              </a:lnSpc>
              <a:spcBef>
                <a:spcPts val="1000"/>
              </a:spcBef>
              <a:defRPr/>
            </a:pPr>
            <a:r>
              <a:rPr lang="en-US" sz="2000" b="1" dirty="0" smtClean="0">
                <a:latin typeface="Century Gothic" pitchFamily="34" charset="0"/>
              </a:rPr>
              <a:t>Wildland-Urban Interface (WUI</a:t>
            </a:r>
            <a:r>
              <a:rPr lang="en-US" sz="2000" dirty="0" smtClean="0">
                <a:latin typeface="Century Gothic" pitchFamily="34" charset="0"/>
              </a:rPr>
              <a:t>)</a:t>
            </a:r>
          </a:p>
          <a:p>
            <a:pPr marL="685800" lvl="1" indent="-228600">
              <a:lnSpc>
                <a:spcPct val="150000"/>
              </a:lnSpc>
              <a:spcBef>
                <a:spcPts val="1000"/>
              </a:spcBef>
              <a:buFont typeface="Arial" panose="020B0604020202020204" pitchFamily="34" charset="0"/>
              <a:buChar char="•"/>
              <a:defRPr/>
            </a:pPr>
            <a:r>
              <a:rPr lang="en-US" sz="1600" b="1" dirty="0" smtClean="0">
                <a:latin typeface="Century Gothic" pitchFamily="34" charset="0"/>
              </a:rPr>
              <a:t>Interface</a:t>
            </a:r>
            <a:r>
              <a:rPr lang="en-US" sz="1600" dirty="0" smtClean="0">
                <a:latin typeface="Century Gothic" pitchFamily="34" charset="0"/>
              </a:rPr>
              <a:t>:  Communities with housing in the vicinity of the continuous vegetation.</a:t>
            </a:r>
          </a:p>
          <a:p>
            <a:pPr marL="685800" lvl="1" indent="-228600">
              <a:lnSpc>
                <a:spcPct val="150000"/>
              </a:lnSpc>
              <a:spcBef>
                <a:spcPts val="1000"/>
              </a:spcBef>
              <a:buFont typeface="Arial" panose="020B0604020202020204" pitchFamily="34" charset="0"/>
              <a:buChar char="•"/>
              <a:defRPr/>
            </a:pPr>
            <a:r>
              <a:rPr lang="en-US" sz="1600" b="1" dirty="0" smtClean="0">
                <a:latin typeface="Century Gothic" pitchFamily="34" charset="0"/>
              </a:rPr>
              <a:t>Intermix</a:t>
            </a:r>
            <a:r>
              <a:rPr lang="en-US" sz="1600" dirty="0" smtClean="0">
                <a:latin typeface="Century Gothic" pitchFamily="34" charset="0"/>
              </a:rPr>
              <a:t>: Communities where housing and vegetation intermingle</a:t>
            </a:r>
          </a:p>
          <a:p>
            <a:pPr marL="685800" lvl="1" indent="-228600">
              <a:lnSpc>
                <a:spcPct val="150000"/>
              </a:lnSpc>
              <a:spcBef>
                <a:spcPts val="1000"/>
              </a:spcBef>
              <a:buFont typeface="Arial" panose="020B0604020202020204" pitchFamily="34" charset="0"/>
              <a:buChar char="•"/>
              <a:defRPr/>
            </a:pPr>
            <a:r>
              <a:rPr lang="en-US" sz="1600" b="1" dirty="0" smtClean="0">
                <a:latin typeface="Century Gothic" pitchFamily="34" charset="0"/>
              </a:rPr>
              <a:t>Housing Density</a:t>
            </a:r>
            <a:r>
              <a:rPr lang="en-US" sz="1600" dirty="0" smtClean="0">
                <a:latin typeface="Century Gothic" pitchFamily="34" charset="0"/>
              </a:rPr>
              <a:t>: number of housing units per square kilometer</a:t>
            </a:r>
          </a:p>
          <a:p>
            <a:pPr marL="685800" lvl="1" indent="-228600">
              <a:lnSpc>
                <a:spcPct val="150000"/>
              </a:lnSpc>
              <a:spcBef>
                <a:spcPts val="1000"/>
              </a:spcBef>
              <a:buFont typeface="Arial" panose="020B0604020202020204" pitchFamily="34" charset="0"/>
              <a:buChar char="•"/>
              <a:defRPr/>
            </a:pPr>
            <a:r>
              <a:rPr lang="en-US" sz="1600" dirty="0" smtClean="0">
                <a:latin typeface="Century Gothic" pitchFamily="34" charset="0"/>
              </a:rPr>
              <a:t>Data Source WUI 2010 Based  on the 2010 Census 2006 National Land Cover Database (NLCD). </a:t>
            </a:r>
          </a:p>
        </p:txBody>
      </p: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95412"/>
            <a:ext cx="4276725" cy="4929188"/>
          </a:xfrm>
        </p:spPr>
        <p:txBody>
          <a:bodyPr>
            <a:normAutofit/>
          </a:bodyPr>
          <a:lstStyle/>
          <a:p>
            <a:pPr>
              <a:lnSpc>
                <a:spcPct val="150000"/>
              </a:lnSpc>
              <a:buNone/>
              <a:defRPr/>
            </a:pPr>
            <a:r>
              <a:rPr lang="en-US" sz="2000" b="1" dirty="0" smtClean="0"/>
              <a:t>Socio-Economic Data</a:t>
            </a:r>
          </a:p>
          <a:p>
            <a:pPr lvl="1">
              <a:lnSpc>
                <a:spcPct val="150000"/>
              </a:lnSpc>
              <a:spcBef>
                <a:spcPts val="1000"/>
              </a:spcBef>
              <a:defRPr/>
            </a:pPr>
            <a:r>
              <a:rPr lang="en-US" sz="2000" b="1" dirty="0" smtClean="0"/>
              <a:t>Indicators</a:t>
            </a:r>
          </a:p>
          <a:p>
            <a:pPr lvl="2">
              <a:lnSpc>
                <a:spcPct val="150000"/>
              </a:lnSpc>
              <a:spcBef>
                <a:spcPts val="600"/>
              </a:spcBef>
              <a:defRPr/>
            </a:pPr>
            <a:r>
              <a:rPr lang="en-US" sz="1600" dirty="0" smtClean="0"/>
              <a:t>Median Household Income</a:t>
            </a:r>
          </a:p>
          <a:p>
            <a:pPr lvl="2">
              <a:lnSpc>
                <a:spcPct val="150000"/>
              </a:lnSpc>
              <a:spcBef>
                <a:spcPts val="600"/>
              </a:spcBef>
              <a:defRPr/>
            </a:pPr>
            <a:r>
              <a:rPr lang="en-US" sz="1600" dirty="0" smtClean="0"/>
              <a:t>Per Capita Income</a:t>
            </a:r>
          </a:p>
          <a:p>
            <a:pPr lvl="2">
              <a:lnSpc>
                <a:spcPct val="150000"/>
              </a:lnSpc>
              <a:spcBef>
                <a:spcPts val="600"/>
              </a:spcBef>
              <a:defRPr/>
            </a:pPr>
            <a:r>
              <a:rPr lang="en-US" sz="1600" dirty="0" smtClean="0"/>
              <a:t>Employment</a:t>
            </a:r>
          </a:p>
          <a:p>
            <a:pPr lvl="2">
              <a:lnSpc>
                <a:spcPct val="150000"/>
              </a:lnSpc>
              <a:spcBef>
                <a:spcPts val="600"/>
              </a:spcBef>
              <a:defRPr/>
            </a:pPr>
            <a:r>
              <a:rPr lang="en-US" sz="1600" dirty="0" smtClean="0"/>
              <a:t>Housing by Value</a:t>
            </a:r>
          </a:p>
          <a:p>
            <a:pPr lvl="2">
              <a:lnSpc>
                <a:spcPct val="150000"/>
              </a:lnSpc>
              <a:spcBef>
                <a:spcPts val="600"/>
              </a:spcBef>
              <a:defRPr/>
            </a:pPr>
            <a:r>
              <a:rPr lang="en-US" sz="1600" dirty="0" smtClean="0"/>
              <a:t>Public Assistant Income</a:t>
            </a:r>
          </a:p>
          <a:p>
            <a:pPr lvl="2">
              <a:lnSpc>
                <a:spcPct val="150000"/>
              </a:lnSpc>
              <a:spcBef>
                <a:spcPts val="600"/>
              </a:spcBef>
              <a:defRPr/>
            </a:pPr>
            <a:r>
              <a:rPr lang="en-US" sz="1600" dirty="0" smtClean="0"/>
              <a:t>Households Below Poverty Line</a:t>
            </a:r>
          </a:p>
          <a:p>
            <a:pPr lvl="2">
              <a:lnSpc>
                <a:spcPct val="150000"/>
              </a:lnSpc>
              <a:spcBef>
                <a:spcPts val="1000"/>
              </a:spcBef>
              <a:buNone/>
              <a:defRPr/>
            </a:pPr>
            <a:endParaRPr lang="en-US" dirty="0" smtClean="0"/>
          </a:p>
          <a:p>
            <a:endParaRPr lang="en-US" dirty="0"/>
          </a:p>
        </p:txBody>
      </p:sp>
      <p:sp>
        <p:nvSpPr>
          <p:cNvPr id="3" name="Title 2"/>
          <p:cNvSpPr>
            <a:spLocks noGrp="1"/>
          </p:cNvSpPr>
          <p:nvPr>
            <p:ph type="title"/>
          </p:nvPr>
        </p:nvSpPr>
        <p:spPr/>
        <p:txBody>
          <a:bodyPr/>
          <a:lstStyle/>
          <a:p>
            <a:r>
              <a:rPr lang="en-US" dirty="0" smtClean="0"/>
              <a:t>Post-Modeling Analysis (2)</a:t>
            </a:r>
            <a:endParaRPr lang="en-US" dirty="0"/>
          </a:p>
        </p:txBody>
      </p:sp>
      <p:pic>
        <p:nvPicPr>
          <p:cNvPr id="5" name="Picture 4" descr="Mobile_Socio_map.jpg"/>
          <p:cNvPicPr>
            <a:picLocks noChangeAspect="1"/>
          </p:cNvPicPr>
          <p:nvPr/>
        </p:nvPicPr>
        <p:blipFill>
          <a:blip r:embed="rId3" cstate="print"/>
          <a:stretch>
            <a:fillRect/>
          </a:stretch>
        </p:blipFill>
        <p:spPr>
          <a:xfrm>
            <a:off x="4343400" y="1143000"/>
            <a:ext cx="4450109" cy="5410200"/>
          </a:xfrm>
          <a:prstGeom prst="rect">
            <a:avLst/>
          </a:prstGeom>
          <a:ln w="15875">
            <a:solidFill>
              <a:srgbClr val="831830"/>
            </a:solidFill>
          </a:ln>
          <a:effectLst>
            <a:outerShdw blurRad="292100" dist="139700" dir="2700000" algn="ctr" rotWithShape="0">
              <a:srgbClr val="831830">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bile_Socio_map.jpg"/>
          <p:cNvPicPr>
            <a:picLocks noGrp="1" noChangeAspect="1"/>
          </p:cNvPicPr>
          <p:nvPr>
            <p:ph idx="1"/>
          </p:nvPr>
        </p:nvPicPr>
        <p:blipFill>
          <a:blip r:embed="rId3" cstate="print"/>
          <a:srcRect l="7468" t="5861" r="34889" b="5055"/>
          <a:stretch>
            <a:fillRect/>
          </a:stretch>
        </p:blipFill>
        <p:spPr>
          <a:xfrm>
            <a:off x="304800" y="1447800"/>
            <a:ext cx="2590800" cy="5181600"/>
          </a:xfrm>
        </p:spPr>
      </p:pic>
      <p:sp>
        <p:nvSpPr>
          <p:cNvPr id="3" name="Title 2"/>
          <p:cNvSpPr>
            <a:spLocks noGrp="1"/>
          </p:cNvSpPr>
          <p:nvPr>
            <p:ph type="title"/>
          </p:nvPr>
        </p:nvSpPr>
        <p:spPr>
          <a:xfrm>
            <a:off x="628650" y="246595"/>
            <a:ext cx="6915150" cy="566207"/>
          </a:xfrm>
        </p:spPr>
        <p:txBody>
          <a:bodyPr/>
          <a:lstStyle/>
          <a:p>
            <a:r>
              <a:rPr lang="en-US" dirty="0" smtClean="0"/>
              <a:t>Post-Modeling Analysis (3)</a:t>
            </a:r>
            <a:endParaRPr lang="en-US" dirty="0"/>
          </a:p>
        </p:txBody>
      </p:sp>
      <p:pic>
        <p:nvPicPr>
          <p:cNvPr id="1028" name="Picture 4" descr="Z:\Projects\Chagas-Sp'14\Deliverables\Presentation\Images\WUI_Mobile.PNG"/>
          <p:cNvPicPr>
            <a:picLocks noChangeAspect="1" noChangeArrowheads="1"/>
          </p:cNvPicPr>
          <p:nvPr/>
        </p:nvPicPr>
        <p:blipFill>
          <a:blip r:embed="rId4" cstate="print"/>
          <a:srcRect l="7883" t="924" b="2789"/>
          <a:stretch>
            <a:fillRect/>
          </a:stretch>
        </p:blipFill>
        <p:spPr bwMode="auto">
          <a:xfrm rot="325817">
            <a:off x="5954260" y="1354691"/>
            <a:ext cx="2711998" cy="5208031"/>
          </a:xfrm>
          <a:prstGeom prst="rect">
            <a:avLst/>
          </a:prstGeom>
          <a:noFill/>
        </p:spPr>
      </p:pic>
      <p:grpSp>
        <p:nvGrpSpPr>
          <p:cNvPr id="9" name="Group 8"/>
          <p:cNvGrpSpPr/>
          <p:nvPr/>
        </p:nvGrpSpPr>
        <p:grpSpPr>
          <a:xfrm>
            <a:off x="2876644" y="1204555"/>
            <a:ext cx="3143156" cy="5653445"/>
            <a:chOff x="57244" y="1143000"/>
            <a:chExt cx="3143156" cy="5653445"/>
          </a:xfrm>
        </p:grpSpPr>
        <p:pic>
          <p:nvPicPr>
            <p:cNvPr id="1026" name="Picture 2" descr="Z:\Projects\Chagas-Sp'14\Deliverables\Presentation\Images\L5_Mobile.PNG"/>
            <p:cNvPicPr>
              <a:picLocks noChangeAspect="1" noChangeArrowheads="1"/>
            </p:cNvPicPr>
            <p:nvPr/>
          </p:nvPicPr>
          <p:blipFill>
            <a:blip r:embed="rId5" cstate="print"/>
            <a:srcRect/>
            <a:stretch>
              <a:fillRect/>
            </a:stretch>
          </p:blipFill>
          <p:spPr bwMode="auto">
            <a:xfrm>
              <a:off x="57244" y="1143000"/>
              <a:ext cx="3143156" cy="5580062"/>
            </a:xfrm>
            <a:prstGeom prst="rect">
              <a:avLst/>
            </a:prstGeom>
            <a:noFill/>
          </p:spPr>
        </p:pic>
        <p:sp>
          <p:nvSpPr>
            <p:cNvPr id="8" name="TextBox 7"/>
            <p:cNvSpPr txBox="1"/>
            <p:nvPr/>
          </p:nvSpPr>
          <p:spPr>
            <a:xfrm>
              <a:off x="685800" y="6273225"/>
              <a:ext cx="1219200" cy="523220"/>
            </a:xfrm>
            <a:prstGeom prst="rect">
              <a:avLst/>
            </a:prstGeom>
            <a:noFill/>
          </p:spPr>
          <p:txBody>
            <a:bodyPr wrap="square" rtlCol="0">
              <a:spAutoFit/>
            </a:bodyPr>
            <a:lstStyle/>
            <a:p>
              <a:r>
                <a:rPr lang="en-US" sz="700" b="1" dirty="0" smtClean="0">
                  <a:latin typeface="Century Gothic" pitchFamily="34" charset="0"/>
                </a:rPr>
                <a:t>Landsat 5TM </a:t>
              </a:r>
            </a:p>
            <a:p>
              <a:r>
                <a:rPr lang="en-US" sz="700" dirty="0" smtClean="0">
                  <a:latin typeface="Century Gothic" pitchFamily="34" charset="0"/>
                </a:rPr>
                <a:t>RGB 321</a:t>
              </a:r>
            </a:p>
            <a:p>
              <a:r>
                <a:rPr lang="en-US" sz="700" dirty="0" smtClean="0">
                  <a:latin typeface="Century Gothic" pitchFamily="34" charset="0"/>
                </a:rPr>
                <a:t>Datum: UTM WGS 1984</a:t>
              </a:r>
            </a:p>
            <a:p>
              <a:r>
                <a:rPr lang="en-US" sz="700" dirty="0" smtClean="0">
                  <a:latin typeface="Century Gothic" pitchFamily="34" charset="0"/>
                </a:rPr>
                <a:t>October 2011 </a:t>
              </a:r>
              <a:endParaRPr lang="en-US" sz="700" dirty="0">
                <a:latin typeface="Century Gothic" pitchFamily="34" charset="0"/>
              </a:endParaRPr>
            </a:p>
          </p:txBody>
        </p:sp>
      </p:grpSp>
      <p:sp>
        <p:nvSpPr>
          <p:cNvPr id="10" name="TextBox 9"/>
          <p:cNvSpPr txBox="1"/>
          <p:nvPr/>
        </p:nvSpPr>
        <p:spPr>
          <a:xfrm>
            <a:off x="609600" y="6324600"/>
            <a:ext cx="1752600" cy="523220"/>
          </a:xfrm>
          <a:prstGeom prst="rect">
            <a:avLst/>
          </a:prstGeom>
          <a:noFill/>
        </p:spPr>
        <p:txBody>
          <a:bodyPr wrap="square" rtlCol="0">
            <a:spAutoFit/>
          </a:bodyPr>
          <a:lstStyle/>
          <a:p>
            <a:r>
              <a:rPr lang="en-US" sz="700" b="1" dirty="0" smtClean="0">
                <a:latin typeface="Century Gothic" pitchFamily="34" charset="0"/>
              </a:rPr>
              <a:t>Socioeconomic Data</a:t>
            </a:r>
          </a:p>
          <a:p>
            <a:r>
              <a:rPr lang="en-US" sz="700" dirty="0" smtClean="0">
                <a:latin typeface="Century Gothic" pitchFamily="34" charset="0"/>
              </a:rPr>
              <a:t>2010 US Census</a:t>
            </a:r>
          </a:p>
          <a:p>
            <a:r>
              <a:rPr lang="en-US" sz="700" dirty="0" smtClean="0">
                <a:latin typeface="Century Gothic" pitchFamily="34" charset="0"/>
              </a:rPr>
              <a:t>Socioeconomic Data and </a:t>
            </a:r>
          </a:p>
          <a:p>
            <a:r>
              <a:rPr lang="en-US" sz="700" dirty="0" smtClean="0">
                <a:latin typeface="Century Gothic" pitchFamily="34" charset="0"/>
              </a:rPr>
              <a:t>Application Center (SEDAC)</a:t>
            </a:r>
            <a:endParaRPr lang="en-US" sz="700" dirty="0">
              <a:latin typeface="Century Gothic" pitchFamily="34" charset="0"/>
            </a:endParaRPr>
          </a:p>
        </p:txBody>
      </p:sp>
      <p:sp>
        <p:nvSpPr>
          <p:cNvPr id="11" name="TextBox 10"/>
          <p:cNvSpPr txBox="1"/>
          <p:nvPr/>
        </p:nvSpPr>
        <p:spPr>
          <a:xfrm>
            <a:off x="6553200" y="6366302"/>
            <a:ext cx="1524000" cy="523220"/>
          </a:xfrm>
          <a:prstGeom prst="rect">
            <a:avLst/>
          </a:prstGeom>
          <a:noFill/>
        </p:spPr>
        <p:txBody>
          <a:bodyPr wrap="square" rtlCol="0">
            <a:spAutoFit/>
          </a:bodyPr>
          <a:lstStyle/>
          <a:p>
            <a:r>
              <a:rPr lang="en-US" sz="700" b="1" dirty="0" smtClean="0">
                <a:latin typeface="Century Gothic" pitchFamily="34" charset="0"/>
              </a:rPr>
              <a:t>Wildland Urban Interface</a:t>
            </a:r>
          </a:p>
          <a:p>
            <a:r>
              <a:rPr lang="en-US" sz="700" dirty="0" smtClean="0">
                <a:latin typeface="Century Gothic" pitchFamily="34" charset="0"/>
              </a:rPr>
              <a:t>2010 US Census</a:t>
            </a:r>
          </a:p>
          <a:p>
            <a:r>
              <a:rPr lang="en-US" sz="700" dirty="0" smtClean="0">
                <a:latin typeface="Century Gothic" pitchFamily="34" charset="0"/>
              </a:rPr>
              <a:t>2006 National Land Cover </a:t>
            </a:r>
          </a:p>
          <a:p>
            <a:r>
              <a:rPr lang="en-US" sz="700" dirty="0" smtClean="0">
                <a:latin typeface="Century Gothic" pitchFamily="34" charset="0"/>
              </a:rPr>
              <a:t>Database (NLCD)</a:t>
            </a:r>
            <a:endParaRPr lang="en-US" sz="700" dirty="0">
              <a:latin typeface="Century Gothic" pitchFamily="34" charset="0"/>
            </a:endParaRPr>
          </a:p>
        </p:txBody>
      </p:sp>
      <p:sp>
        <p:nvSpPr>
          <p:cNvPr id="12" name="TextBox 11"/>
          <p:cNvSpPr txBox="1"/>
          <p:nvPr/>
        </p:nvSpPr>
        <p:spPr>
          <a:xfrm>
            <a:off x="152400" y="1143000"/>
            <a:ext cx="8850500" cy="307777"/>
          </a:xfrm>
          <a:prstGeom prst="rect">
            <a:avLst/>
          </a:prstGeom>
          <a:noFill/>
        </p:spPr>
        <p:txBody>
          <a:bodyPr wrap="none" rtlCol="0">
            <a:spAutoFit/>
          </a:bodyPr>
          <a:lstStyle/>
          <a:p>
            <a:r>
              <a:rPr lang="en-US" sz="1400" dirty="0" smtClean="0">
                <a:latin typeface="Century Gothic" pitchFamily="34" charset="0"/>
              </a:rPr>
              <a:t>Comparison of Landsat 5TM True Color with the Socioeconomic data and Wildland Urban Interface </a:t>
            </a:r>
            <a:endParaRPr lang="en-US" dirty="0">
              <a:latin typeface="Century Gothic"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1295400"/>
            <a:ext cx="7162800" cy="5029200"/>
          </a:xfrm>
          <a:prstGeom prst="rect">
            <a:avLst/>
          </a:prstGeom>
          <a:gradFill>
            <a:gsLst>
              <a:gs pos="0">
                <a:schemeClr val="bg1"/>
              </a:gs>
              <a:gs pos="17999">
                <a:srgbClr val="FEE7F2"/>
              </a:gs>
              <a:gs pos="36000">
                <a:srgbClr val="FAC77D"/>
              </a:gs>
              <a:gs pos="61000">
                <a:srgbClr val="FBA97D"/>
              </a:gs>
              <a:gs pos="82001">
                <a:srgbClr val="FBD49C"/>
              </a:gs>
              <a:gs pos="100000">
                <a:srgbClr val="FEE7F2"/>
              </a:gs>
            </a:gsLst>
            <a:lin ang="5400000" scaled="0"/>
          </a:gradFill>
          <a:ln>
            <a:solidFill>
              <a:srgbClr val="831830"/>
            </a:solidFill>
          </a:ln>
          <a:effectLst>
            <a:outerShdw blurRad="292100" dist="139700" dir="2700000" algn="ctr" rotWithShape="0">
              <a:srgbClr val="83183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Diagram 69"/>
          <p:cNvGraphicFramePr/>
          <p:nvPr/>
        </p:nvGraphicFramePr>
        <p:xfrm>
          <a:off x="6781800" y="1447800"/>
          <a:ext cx="24384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1" name="Diagram 70"/>
          <p:cNvGraphicFramePr/>
          <p:nvPr/>
        </p:nvGraphicFramePr>
        <p:xfrm>
          <a:off x="5791200" y="1447800"/>
          <a:ext cx="121920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2"/>
          <p:cNvSpPr>
            <a:spLocks noGrp="1"/>
          </p:cNvSpPr>
          <p:nvPr>
            <p:ph type="title"/>
          </p:nvPr>
        </p:nvSpPr>
        <p:spPr/>
        <p:txBody>
          <a:bodyPr>
            <a:normAutofit/>
          </a:bodyPr>
          <a:lstStyle/>
          <a:p>
            <a:r>
              <a:rPr lang="en-US" dirty="0" smtClean="0">
                <a:cs typeface="Times New Roman" pitchFamily="18" charset="0"/>
              </a:rPr>
              <a:t>Methods Overview</a:t>
            </a:r>
            <a:endParaRPr lang="en-US" dirty="0">
              <a:cs typeface="Times New Roman" pitchFamily="18" charset="0"/>
            </a:endParaRPr>
          </a:p>
        </p:txBody>
      </p:sp>
      <p:sp>
        <p:nvSpPr>
          <p:cNvPr id="6" name="Rectangle 5"/>
          <p:cNvSpPr/>
          <p:nvPr/>
        </p:nvSpPr>
        <p:spPr>
          <a:xfrm>
            <a:off x="76200" y="1295400"/>
            <a:ext cx="1676400" cy="5029200"/>
          </a:xfrm>
          <a:prstGeom prst="rect">
            <a:avLst/>
          </a:prstGeom>
          <a:gradFill>
            <a:gsLst>
              <a:gs pos="0">
                <a:srgbClr val="FFEFD1"/>
              </a:gs>
              <a:gs pos="64999">
                <a:srgbClr val="F0EBD5"/>
              </a:gs>
              <a:gs pos="100000">
                <a:srgbClr val="D1C39F"/>
              </a:gs>
            </a:gsLst>
            <a:lin ang="5400000" scaled="0"/>
          </a:gradFill>
          <a:ln>
            <a:solidFill>
              <a:srgbClr val="831830"/>
            </a:solidFill>
          </a:ln>
          <a:effectLst>
            <a:outerShdw blurRad="292100" dist="139700" dir="2700000" algn="ctr" rotWithShape="0">
              <a:srgbClr val="83183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1600200"/>
            <a:ext cx="1371600" cy="762000"/>
          </a:xfrm>
          <a:prstGeom prst="rect">
            <a:avLst/>
          </a:prstGeom>
          <a:solidFill>
            <a:srgbClr val="831830">
              <a:alpha val="40000"/>
            </a:srgbClr>
          </a:solidFill>
          <a:ln>
            <a:solidFill>
              <a:srgbClr val="831830">
                <a:alpha val="40000"/>
              </a:srgbClr>
            </a:solidFill>
          </a:ln>
          <a:effectLst>
            <a:outerShdw blurRad="292100" dist="139700" dir="2700000" algn="ctr" rotWithShape="0">
              <a:srgbClr val="831830">
                <a:alpha val="65000"/>
              </a:srgbClr>
            </a:outerShdw>
          </a:effectLst>
          <a:scene3d>
            <a:camera prst="orthographicFront"/>
            <a:lightRig rig="threePt" dir="t"/>
          </a:scene3d>
          <a:sp3d extrusionH="76200" contourW="12700">
            <a:bevelT/>
            <a:extrusionClr>
              <a:srgbClr val="831830"/>
            </a:extrusionClr>
            <a:contourClr>
              <a:srgbClr val="83183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Century Gothic" pitchFamily="34" charset="0"/>
              </a:rPr>
              <a:t>Socio-Economic Data</a:t>
            </a:r>
            <a:endParaRPr lang="en-US" sz="1400" dirty="0">
              <a:solidFill>
                <a:schemeClr val="bg1"/>
              </a:solidFill>
              <a:latin typeface="Century Gothic" pitchFamily="34" charset="0"/>
            </a:endParaRPr>
          </a:p>
        </p:txBody>
      </p:sp>
      <p:sp>
        <p:nvSpPr>
          <p:cNvPr id="10" name="Rectangle 9"/>
          <p:cNvSpPr/>
          <p:nvPr/>
        </p:nvSpPr>
        <p:spPr>
          <a:xfrm>
            <a:off x="228600" y="2667000"/>
            <a:ext cx="1371600" cy="762000"/>
          </a:xfrm>
          <a:prstGeom prst="rect">
            <a:avLst/>
          </a:prstGeom>
          <a:solidFill>
            <a:srgbClr val="831830">
              <a:alpha val="40000"/>
            </a:srgbClr>
          </a:solidFill>
          <a:ln>
            <a:solidFill>
              <a:srgbClr val="831830">
                <a:alpha val="40000"/>
              </a:srgbClr>
            </a:solidFill>
          </a:ln>
          <a:effectLst>
            <a:outerShdw blurRad="292100" dist="139700" dir="2700000" algn="ctr" rotWithShape="0">
              <a:srgbClr val="831830">
                <a:alpha val="65000"/>
              </a:srgbClr>
            </a:outerShdw>
          </a:effectLst>
          <a:scene3d>
            <a:camera prst="orthographicFront"/>
            <a:lightRig rig="threePt" dir="t"/>
          </a:scene3d>
          <a:sp3d extrusionH="76200" contourW="12700">
            <a:bevelT/>
            <a:extrusionClr>
              <a:srgbClr val="831830"/>
            </a:extrusionClr>
            <a:contourClr>
              <a:srgbClr val="83183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Century Gothic" pitchFamily="34" charset="0"/>
              </a:rPr>
              <a:t>Wild-Urban Interface (WUI) Data</a:t>
            </a:r>
            <a:endParaRPr lang="en-US" sz="1400" dirty="0">
              <a:solidFill>
                <a:schemeClr val="bg1"/>
              </a:solidFill>
              <a:latin typeface="Century Gothic" pitchFamily="34" charset="0"/>
            </a:endParaRPr>
          </a:p>
        </p:txBody>
      </p:sp>
      <p:pic>
        <p:nvPicPr>
          <p:cNvPr id="11" name="Picture 4" descr="terra"/>
          <p:cNvPicPr>
            <a:picLocks noChangeAspect="1" noChangeArrowheads="1"/>
          </p:cNvPicPr>
          <p:nvPr/>
        </p:nvPicPr>
        <p:blipFill>
          <a:blip r:embed="rId13" cstate="print"/>
          <a:srcRect/>
          <a:stretch>
            <a:fillRect/>
          </a:stretch>
        </p:blipFill>
        <p:spPr bwMode="auto">
          <a:xfrm>
            <a:off x="609600" y="4191000"/>
            <a:ext cx="946854" cy="1024520"/>
          </a:xfrm>
          <a:prstGeom prst="rect">
            <a:avLst/>
          </a:prstGeom>
          <a:noFill/>
          <a:ln w="9525">
            <a:noFill/>
            <a:miter lim="800000"/>
            <a:headEnd/>
            <a:tailEnd/>
          </a:ln>
          <a:effectLst>
            <a:outerShdw blurRad="292100" dist="139700" dir="2700000" algn="ctr" rotWithShape="0">
              <a:srgbClr val="831830">
                <a:alpha val="65000"/>
              </a:srgbClr>
            </a:outerShdw>
          </a:effectLst>
          <a:scene3d>
            <a:camera prst="orthographicFront"/>
            <a:lightRig rig="threePt" dir="t"/>
          </a:scene3d>
          <a:sp3d extrusionH="76200">
            <a:extrusionClr>
              <a:srgbClr val="831830"/>
            </a:extrusionClr>
          </a:sp3d>
        </p:spPr>
      </p:pic>
      <p:pic>
        <p:nvPicPr>
          <p:cNvPr id="12" name="Picture 25"/>
          <p:cNvPicPr>
            <a:picLocks noChangeAspect="1" noChangeArrowheads="1"/>
          </p:cNvPicPr>
          <p:nvPr/>
        </p:nvPicPr>
        <p:blipFill>
          <a:blip r:embed="rId14" cstate="print"/>
          <a:srcRect/>
          <a:stretch>
            <a:fillRect/>
          </a:stretch>
        </p:blipFill>
        <p:spPr bwMode="auto">
          <a:xfrm rot="17801368">
            <a:off x="59568" y="3865971"/>
            <a:ext cx="990600" cy="573508"/>
          </a:xfrm>
          <a:prstGeom prst="rect">
            <a:avLst/>
          </a:prstGeom>
          <a:noFill/>
          <a:ln w="9525">
            <a:noFill/>
            <a:miter lim="800000"/>
            <a:headEnd/>
            <a:tailEnd/>
          </a:ln>
          <a:effectLst>
            <a:outerShdw blurRad="292100" dist="139700" dir="2700000" algn="ctr" rotWithShape="0">
              <a:srgbClr val="831830">
                <a:alpha val="65000"/>
              </a:srgbClr>
            </a:outerShdw>
          </a:effectLst>
          <a:scene3d>
            <a:camera prst="orthographicFront"/>
            <a:lightRig rig="threePt" dir="t"/>
          </a:scene3d>
          <a:sp3d extrusionH="76200">
            <a:extrusionClr>
              <a:srgbClr val="831830"/>
            </a:extrusionClr>
          </a:sp3d>
        </p:spPr>
      </p:pic>
      <p:sp>
        <p:nvSpPr>
          <p:cNvPr id="13" name="Text Box 20"/>
          <p:cNvSpPr txBox="1">
            <a:spLocks noChangeArrowheads="1"/>
          </p:cNvSpPr>
          <p:nvPr/>
        </p:nvSpPr>
        <p:spPr bwMode="auto">
          <a:xfrm>
            <a:off x="914400" y="3962400"/>
            <a:ext cx="722955" cy="184666"/>
          </a:xfrm>
          <a:prstGeom prst="rect">
            <a:avLst/>
          </a:prstGeom>
          <a:noFill/>
          <a:ln w="9525">
            <a:noFill/>
            <a:miter lim="800000"/>
            <a:headEnd/>
            <a:tailEnd/>
          </a:ln>
          <a:effectLst>
            <a:outerShdw blurRad="292100" dist="139700" dir="2700000" algn="ctr" rotWithShape="0">
              <a:srgbClr val="831830">
                <a:alpha val="65000"/>
              </a:srgbClr>
            </a:outerShdw>
          </a:effectLst>
          <a:scene3d>
            <a:camera prst="orthographicFront"/>
            <a:lightRig rig="threePt" dir="t"/>
          </a:scene3d>
          <a:sp3d extrusionH="76200">
            <a:extrusionClr>
              <a:srgbClr val="831830"/>
            </a:extrusionClr>
          </a:sp3d>
        </p:spPr>
        <p:txBody>
          <a:bodyPr wrap="none" lIns="0" tIns="0" rIns="0" bIns="0">
            <a:spAutoFit/>
          </a:bodyPr>
          <a:lstStyle/>
          <a:p>
            <a:r>
              <a:rPr lang="en-US" sz="1200" b="1" dirty="0">
                <a:solidFill>
                  <a:srgbClr val="831830"/>
                </a:solidFill>
                <a:latin typeface="Century Gothic" panose="020B0502020202020204" pitchFamily="34" charset="0"/>
                <a:cs typeface="Times New Roman" pitchFamily="18" charset="0"/>
              </a:rPr>
              <a:t>Landsat 8</a:t>
            </a:r>
          </a:p>
        </p:txBody>
      </p:sp>
      <p:sp>
        <p:nvSpPr>
          <p:cNvPr id="14" name="Text Box 20"/>
          <p:cNvSpPr txBox="1">
            <a:spLocks noChangeArrowheads="1"/>
          </p:cNvSpPr>
          <p:nvPr/>
        </p:nvSpPr>
        <p:spPr bwMode="auto">
          <a:xfrm>
            <a:off x="187266" y="4996934"/>
            <a:ext cx="498534" cy="184666"/>
          </a:xfrm>
          <a:prstGeom prst="rect">
            <a:avLst/>
          </a:prstGeom>
          <a:noFill/>
          <a:ln w="9525">
            <a:noFill/>
            <a:miter lim="800000"/>
            <a:headEnd/>
            <a:tailEnd/>
          </a:ln>
          <a:effectLst>
            <a:outerShdw blurRad="292100" dist="139700" dir="2700000" algn="ctr" rotWithShape="0">
              <a:srgbClr val="831830">
                <a:alpha val="65000"/>
              </a:srgbClr>
            </a:outerShdw>
          </a:effectLst>
          <a:scene3d>
            <a:camera prst="orthographicFront"/>
            <a:lightRig rig="threePt" dir="t"/>
          </a:scene3d>
          <a:sp3d extrusionH="76200">
            <a:extrusionClr>
              <a:srgbClr val="831830"/>
            </a:extrusionClr>
          </a:sp3d>
        </p:spPr>
        <p:txBody>
          <a:bodyPr wrap="none" lIns="0" tIns="0" rIns="0" bIns="0">
            <a:spAutoFit/>
          </a:bodyPr>
          <a:lstStyle/>
          <a:p>
            <a:r>
              <a:rPr lang="en-US" sz="1200" b="1" dirty="0" smtClean="0">
                <a:solidFill>
                  <a:srgbClr val="831830"/>
                </a:solidFill>
                <a:latin typeface="Century Gothic" panose="020B0502020202020204" pitchFamily="34" charset="0"/>
                <a:cs typeface="Times New Roman" pitchFamily="18" charset="0"/>
              </a:rPr>
              <a:t>MODIS</a:t>
            </a:r>
            <a:endParaRPr lang="en-US" sz="1200" b="1" dirty="0">
              <a:solidFill>
                <a:srgbClr val="831830"/>
              </a:solidFill>
              <a:latin typeface="Century Gothic" panose="020B0502020202020204" pitchFamily="34" charset="0"/>
              <a:cs typeface="Times New Roman" pitchFamily="18" charset="0"/>
            </a:endParaRPr>
          </a:p>
        </p:txBody>
      </p:sp>
      <p:sp>
        <p:nvSpPr>
          <p:cNvPr id="15" name="Right Brace 14"/>
          <p:cNvSpPr/>
          <p:nvPr/>
        </p:nvSpPr>
        <p:spPr>
          <a:xfrm>
            <a:off x="1600200" y="1676400"/>
            <a:ext cx="609600" cy="1600200"/>
          </a:xfrm>
          <a:prstGeom prst="rightBrace">
            <a:avLst>
              <a:gd name="adj1" fmla="val 27519"/>
              <a:gd name="adj2" fmla="val 53322"/>
            </a:avLst>
          </a:prstGeom>
          <a:ln w="22225">
            <a:solidFill>
              <a:srgbClr val="831830">
                <a:alpha val="79000"/>
              </a:srgbClr>
            </a:solidFill>
          </a:ln>
          <a:effectLst>
            <a:outerShdw blurRad="292100" dist="139700" dir="2700000" algn="ctr" rotWithShape="0">
              <a:srgbClr val="831830">
                <a:alpha val="65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1600200" y="3657600"/>
            <a:ext cx="609600" cy="2514600"/>
          </a:xfrm>
          <a:prstGeom prst="rightBrace">
            <a:avLst>
              <a:gd name="adj1" fmla="val 27519"/>
              <a:gd name="adj2" fmla="val 51258"/>
            </a:avLst>
          </a:prstGeom>
          <a:ln w="22225">
            <a:solidFill>
              <a:srgbClr val="831830">
                <a:alpha val="79000"/>
              </a:srgbClr>
            </a:solidFill>
          </a:ln>
          <a:effectLst>
            <a:outerShdw blurRad="292100" dist="139700" dir="2700000" algn="ctr" rotWithShape="0">
              <a:srgbClr val="831830">
                <a:alpha val="65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16"/>
          <p:cNvSpPr/>
          <p:nvPr/>
        </p:nvSpPr>
        <p:spPr>
          <a:xfrm>
            <a:off x="2133600" y="4419600"/>
            <a:ext cx="1295400" cy="457200"/>
          </a:xfrm>
          <a:prstGeom prst="rect">
            <a:avLst/>
          </a:prstGeom>
          <a:solidFill>
            <a:srgbClr val="831830">
              <a:alpha val="40000"/>
            </a:srgbClr>
          </a:solidFill>
          <a:ln>
            <a:solidFill>
              <a:srgbClr val="831830">
                <a:alpha val="40000"/>
              </a:srgbClr>
            </a:solidFill>
          </a:ln>
          <a:effectLst>
            <a:outerShdw blurRad="292100" dist="139700" dir="2700000" algn="ctr" rotWithShape="0">
              <a:srgbClr val="831830">
                <a:alpha val="65000"/>
              </a:srgbClr>
            </a:outerShdw>
          </a:effectLst>
          <a:scene3d>
            <a:camera prst="orthographicFront"/>
            <a:lightRig rig="threePt" dir="t"/>
          </a:scene3d>
          <a:sp3d extrusionH="76200" contourW="12700">
            <a:bevelT/>
            <a:extrusionClr>
              <a:srgbClr val="831830"/>
            </a:extrusionClr>
            <a:contourClr>
              <a:srgbClr val="83183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Century Gothic" pitchFamily="34" charset="0"/>
              </a:rPr>
              <a:t>Environmental Layers</a:t>
            </a:r>
            <a:endParaRPr lang="en-US" sz="1200" dirty="0">
              <a:solidFill>
                <a:schemeClr val="bg1"/>
              </a:solidFill>
              <a:latin typeface="Century Gothic" pitchFamily="34" charset="0"/>
            </a:endParaRPr>
          </a:p>
        </p:txBody>
      </p:sp>
      <p:sp>
        <p:nvSpPr>
          <p:cNvPr id="19" name="Rectangle 18"/>
          <p:cNvSpPr/>
          <p:nvPr/>
        </p:nvSpPr>
        <p:spPr>
          <a:xfrm>
            <a:off x="2133600" y="5029200"/>
            <a:ext cx="1295400" cy="609600"/>
          </a:xfrm>
          <a:prstGeom prst="rect">
            <a:avLst/>
          </a:prstGeom>
          <a:solidFill>
            <a:srgbClr val="831830">
              <a:alpha val="40000"/>
            </a:srgbClr>
          </a:solidFill>
          <a:ln>
            <a:solidFill>
              <a:srgbClr val="831830">
                <a:alpha val="40000"/>
              </a:srgbClr>
            </a:solidFill>
          </a:ln>
          <a:effectLst>
            <a:outerShdw blurRad="292100" dist="139700" dir="2700000" algn="ctr" rotWithShape="0">
              <a:srgbClr val="831830">
                <a:alpha val="65000"/>
              </a:srgbClr>
            </a:outerShdw>
          </a:effectLst>
          <a:scene3d>
            <a:camera prst="orthographicFront"/>
            <a:lightRig rig="threePt" dir="t"/>
          </a:scene3d>
          <a:sp3d extrusionH="76200" contourW="12700">
            <a:bevelT/>
            <a:extrusionClr>
              <a:srgbClr val="831830"/>
            </a:extrusionClr>
            <a:contourClr>
              <a:srgbClr val="83183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latin typeface="Century Gothic" pitchFamily="34" charset="0"/>
              </a:rPr>
              <a:t>T. </a:t>
            </a:r>
            <a:r>
              <a:rPr lang="en-US" sz="1200" i="1" dirty="0" smtClean="0">
                <a:solidFill>
                  <a:schemeClr val="bg1"/>
                </a:solidFill>
                <a:latin typeface="Century Gothic" pitchFamily="34" charset="0"/>
              </a:rPr>
              <a:t>Sanguisuga</a:t>
            </a:r>
            <a:r>
              <a:rPr lang="en-US" sz="1200" dirty="0" smtClean="0">
                <a:solidFill>
                  <a:schemeClr val="bg1"/>
                </a:solidFill>
                <a:latin typeface="Century Gothic" pitchFamily="34" charset="0"/>
              </a:rPr>
              <a:t> Collection Sites</a:t>
            </a:r>
            <a:endParaRPr lang="en-US" sz="1200" dirty="0">
              <a:solidFill>
                <a:schemeClr val="bg1"/>
              </a:solidFill>
              <a:latin typeface="Century Gothic" pitchFamily="34" charset="0"/>
            </a:endParaRPr>
          </a:p>
        </p:txBody>
      </p:sp>
      <p:pic>
        <p:nvPicPr>
          <p:cNvPr id="20" name="Picture 19" descr="garp.PNG"/>
          <p:cNvPicPr>
            <a:picLocks noChangeAspect="1"/>
          </p:cNvPicPr>
          <p:nvPr/>
        </p:nvPicPr>
        <p:blipFill>
          <a:blip r:embed="rId15" cstate="print"/>
          <a:stretch>
            <a:fillRect/>
          </a:stretch>
        </p:blipFill>
        <p:spPr>
          <a:xfrm>
            <a:off x="5403343" y="5029200"/>
            <a:ext cx="997457" cy="762000"/>
          </a:xfrm>
          <a:prstGeom prst="rect">
            <a:avLst/>
          </a:prstGeom>
          <a:ln w="15875">
            <a:solidFill>
              <a:srgbClr val="831830"/>
            </a:solidFill>
          </a:ln>
          <a:effectLst>
            <a:outerShdw blurRad="292100" dist="139700" dir="2700000" algn="ctr" rotWithShape="0">
              <a:srgbClr val="831830">
                <a:alpha val="65000"/>
              </a:srgbClr>
            </a:outerShdw>
          </a:effectLst>
        </p:spPr>
      </p:pic>
      <p:pic>
        <p:nvPicPr>
          <p:cNvPr id="21" name="Picture 20" descr="garp_dataset_mgr.PNG"/>
          <p:cNvPicPr>
            <a:picLocks noChangeAspect="1"/>
          </p:cNvPicPr>
          <p:nvPr/>
        </p:nvPicPr>
        <p:blipFill>
          <a:blip r:embed="rId16" cstate="print"/>
          <a:stretch>
            <a:fillRect/>
          </a:stretch>
        </p:blipFill>
        <p:spPr>
          <a:xfrm>
            <a:off x="3962400" y="5389780"/>
            <a:ext cx="990600" cy="782420"/>
          </a:xfrm>
          <a:prstGeom prst="rect">
            <a:avLst/>
          </a:prstGeom>
          <a:ln w="15875">
            <a:solidFill>
              <a:srgbClr val="831830"/>
            </a:solidFill>
          </a:ln>
          <a:effectLst>
            <a:outerShdw blurRad="292100" dist="139700" dir="2700000" algn="ctr" rotWithShape="0">
              <a:srgbClr val="831830">
                <a:alpha val="65000"/>
              </a:srgbClr>
            </a:outerShdw>
          </a:effectLst>
        </p:spPr>
      </p:pic>
      <p:grpSp>
        <p:nvGrpSpPr>
          <p:cNvPr id="48" name="Group 47"/>
          <p:cNvGrpSpPr/>
          <p:nvPr/>
        </p:nvGrpSpPr>
        <p:grpSpPr>
          <a:xfrm>
            <a:off x="6096000" y="4114800"/>
            <a:ext cx="2057399" cy="838199"/>
            <a:chOff x="1524000" y="2057400"/>
            <a:chExt cx="2514599" cy="838199"/>
          </a:xfrm>
          <a:effectLst>
            <a:outerShdw blurRad="292100" dist="139700" dir="2700000" algn="ctr" rotWithShape="0">
              <a:srgbClr val="831830">
                <a:alpha val="65000"/>
              </a:srgbClr>
            </a:outerShdw>
          </a:effectLst>
          <a:scene3d>
            <a:camera prst="isometricOffAxis2Right"/>
            <a:lightRig rig="threePt" dir="t"/>
          </a:scene3d>
        </p:grpSpPr>
        <p:pic>
          <p:nvPicPr>
            <p:cNvPr id="42" name="Picture 41" descr="op1.png"/>
            <p:cNvPicPr>
              <a:picLocks noChangeAspect="1"/>
            </p:cNvPicPr>
            <p:nvPr/>
          </p:nvPicPr>
          <p:blipFill>
            <a:blip r:embed="rId17" cstate="print"/>
            <a:stretch>
              <a:fillRect/>
            </a:stretch>
          </p:blipFill>
          <p:spPr>
            <a:xfrm>
              <a:off x="2814323" y="2478605"/>
              <a:ext cx="1224276" cy="416994"/>
            </a:xfrm>
            <a:prstGeom prst="rect">
              <a:avLst/>
            </a:prstGeom>
            <a:ln w="15875">
              <a:solidFill>
                <a:srgbClr val="831830"/>
              </a:solidFill>
            </a:ln>
            <a:effectLst>
              <a:outerShdw blurRad="292100" dist="139700" dir="2700000" algn="ctr" rotWithShape="0">
                <a:srgbClr val="831830">
                  <a:alpha val="65000"/>
                </a:srgbClr>
              </a:outerShdw>
            </a:effectLst>
          </p:spPr>
        </p:pic>
        <p:pic>
          <p:nvPicPr>
            <p:cNvPr id="43" name="Picture 42" descr="op2.png"/>
            <p:cNvPicPr>
              <a:picLocks noChangeAspect="1"/>
            </p:cNvPicPr>
            <p:nvPr/>
          </p:nvPicPr>
          <p:blipFill>
            <a:blip r:embed="rId18" cstate="print"/>
            <a:stretch>
              <a:fillRect/>
            </a:stretch>
          </p:blipFill>
          <p:spPr>
            <a:xfrm>
              <a:off x="2384869" y="2341383"/>
              <a:ext cx="1224276" cy="416994"/>
            </a:xfrm>
            <a:prstGeom prst="rect">
              <a:avLst/>
            </a:prstGeom>
            <a:ln w="15875">
              <a:solidFill>
                <a:srgbClr val="831830"/>
              </a:solidFill>
            </a:ln>
            <a:effectLst>
              <a:outerShdw blurRad="292100" dist="139700" dir="2700000" algn="ctr" rotWithShape="0">
                <a:srgbClr val="831830">
                  <a:alpha val="65000"/>
                </a:srgbClr>
              </a:outerShdw>
            </a:effectLst>
          </p:spPr>
        </p:pic>
        <p:pic>
          <p:nvPicPr>
            <p:cNvPr id="44" name="Picture 43" descr="op3.png"/>
            <p:cNvPicPr>
              <a:picLocks noChangeAspect="1"/>
            </p:cNvPicPr>
            <p:nvPr/>
          </p:nvPicPr>
          <p:blipFill>
            <a:blip r:embed="rId19" cstate="print"/>
            <a:stretch>
              <a:fillRect/>
            </a:stretch>
          </p:blipFill>
          <p:spPr>
            <a:xfrm>
              <a:off x="1953863" y="2205565"/>
              <a:ext cx="1224600" cy="417104"/>
            </a:xfrm>
            <a:prstGeom prst="rect">
              <a:avLst/>
            </a:prstGeom>
            <a:ln w="15875">
              <a:solidFill>
                <a:srgbClr val="831830"/>
              </a:solidFill>
            </a:ln>
            <a:effectLst>
              <a:outerShdw blurRad="292100" dist="139700" dir="2700000" algn="ctr" rotWithShape="0">
                <a:srgbClr val="831830">
                  <a:alpha val="65000"/>
                </a:srgbClr>
              </a:outerShdw>
            </a:effectLst>
          </p:spPr>
        </p:pic>
        <p:pic>
          <p:nvPicPr>
            <p:cNvPr id="45" name="Picture 44" descr="op4.png"/>
            <p:cNvPicPr>
              <a:picLocks noChangeAspect="1"/>
            </p:cNvPicPr>
            <p:nvPr/>
          </p:nvPicPr>
          <p:blipFill>
            <a:blip r:embed="rId20" cstate="print"/>
            <a:stretch>
              <a:fillRect/>
            </a:stretch>
          </p:blipFill>
          <p:spPr>
            <a:xfrm>
              <a:off x="1524000" y="2057400"/>
              <a:ext cx="1224600" cy="417104"/>
            </a:xfrm>
            <a:prstGeom prst="rect">
              <a:avLst/>
            </a:prstGeom>
            <a:ln w="15875">
              <a:solidFill>
                <a:srgbClr val="831830"/>
              </a:solidFill>
            </a:ln>
            <a:effectLst>
              <a:outerShdw blurRad="292100" dist="139700" dir="2700000" algn="ctr" rotWithShape="0">
                <a:srgbClr val="831830">
                  <a:alpha val="65000"/>
                </a:srgbClr>
              </a:outerShdw>
            </a:effectLst>
          </p:spPr>
        </p:pic>
      </p:grpSp>
      <p:graphicFrame>
        <p:nvGraphicFramePr>
          <p:cNvPr id="69" name="Diagram 68"/>
          <p:cNvGraphicFramePr/>
          <p:nvPr/>
        </p:nvGraphicFramePr>
        <p:xfrm>
          <a:off x="6248400" y="4419600"/>
          <a:ext cx="2362200" cy="1981200"/>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74" name="Diagram 73"/>
          <p:cNvGraphicFramePr/>
          <p:nvPr/>
        </p:nvGraphicFramePr>
        <p:xfrm>
          <a:off x="2819400" y="2743200"/>
          <a:ext cx="1219200" cy="1219200"/>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graphicFrame>
        <p:nvGraphicFramePr>
          <p:cNvPr id="76" name="Diagram 75"/>
          <p:cNvGraphicFramePr/>
          <p:nvPr/>
        </p:nvGraphicFramePr>
        <p:xfrm>
          <a:off x="3124200" y="1295400"/>
          <a:ext cx="1219200" cy="1219200"/>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pic>
        <p:nvPicPr>
          <p:cNvPr id="32" name="Picture 31" descr="Mobile_Socio_map.jpg"/>
          <p:cNvPicPr>
            <a:picLocks noChangeAspect="1"/>
          </p:cNvPicPr>
          <p:nvPr/>
        </p:nvPicPr>
        <p:blipFill>
          <a:blip r:embed="rId36" cstate="print"/>
          <a:stretch>
            <a:fillRect/>
          </a:stretch>
        </p:blipFill>
        <p:spPr>
          <a:xfrm>
            <a:off x="2133600" y="1371600"/>
            <a:ext cx="838200" cy="1084730"/>
          </a:xfrm>
          <a:prstGeom prst="rect">
            <a:avLst/>
          </a:prstGeom>
          <a:ln w="15875">
            <a:solidFill>
              <a:srgbClr val="831830"/>
            </a:solidFill>
          </a:ln>
          <a:effectLst>
            <a:outerShdw blurRad="292100" dist="139700" dir="2700000" algn="ctr" rotWithShape="0">
              <a:srgbClr val="831830">
                <a:alpha val="65000"/>
              </a:srgbClr>
            </a:outerShdw>
          </a:effectLst>
        </p:spPr>
      </p:pic>
      <p:pic>
        <p:nvPicPr>
          <p:cNvPr id="33" name="Picture 32" descr="Mobile_WUI_Map.jpg"/>
          <p:cNvPicPr>
            <a:picLocks noChangeAspect="1"/>
          </p:cNvPicPr>
          <p:nvPr/>
        </p:nvPicPr>
        <p:blipFill>
          <a:blip r:embed="rId37" cstate="print"/>
          <a:stretch>
            <a:fillRect/>
          </a:stretch>
        </p:blipFill>
        <p:spPr>
          <a:xfrm>
            <a:off x="2133600" y="2590800"/>
            <a:ext cx="838200" cy="1084729"/>
          </a:xfrm>
          <a:prstGeom prst="rect">
            <a:avLst/>
          </a:prstGeom>
          <a:ln w="15875">
            <a:solidFill>
              <a:srgbClr val="831830"/>
            </a:solidFill>
          </a:ln>
          <a:effectLst>
            <a:outerShdw blurRad="292100" dist="139700" dir="2700000" algn="ctr" rotWithShape="0">
              <a:srgbClr val="831830">
                <a:alpha val="65000"/>
              </a:srgbClr>
            </a:outerShdw>
          </a:effectLst>
        </p:spPr>
      </p:pic>
      <p:pic>
        <p:nvPicPr>
          <p:cNvPr id="34" name="Picture 33" descr="LSAMwinglogo.jpg"/>
          <p:cNvPicPr>
            <a:picLocks noChangeAspect="1"/>
          </p:cNvPicPr>
          <p:nvPr/>
        </p:nvPicPr>
        <p:blipFill>
          <a:blip r:embed="rId38" cstate="print"/>
          <a:stretch>
            <a:fillRect/>
          </a:stretch>
        </p:blipFill>
        <p:spPr>
          <a:xfrm>
            <a:off x="381000" y="5410200"/>
            <a:ext cx="990600" cy="538103"/>
          </a:xfrm>
          <a:prstGeom prst="rect">
            <a:avLst/>
          </a:prstGeom>
          <a:ln w="15875">
            <a:solidFill>
              <a:srgbClr val="831830"/>
            </a:solidFill>
          </a:ln>
          <a:effectLst>
            <a:outerShdw blurRad="292100" dist="139700" dir="2700000" algn="ctr" rotWithShape="0">
              <a:srgbClr val="831830">
                <a:alpha val="65000"/>
              </a:srgbClr>
            </a:outerShdw>
          </a:effectLst>
        </p:spPr>
      </p:pic>
      <p:graphicFrame>
        <p:nvGraphicFramePr>
          <p:cNvPr id="35" name="Diagram 34"/>
          <p:cNvGraphicFramePr/>
          <p:nvPr/>
        </p:nvGraphicFramePr>
        <p:xfrm>
          <a:off x="2743200" y="4953000"/>
          <a:ext cx="1219200" cy="12192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pic>
        <p:nvPicPr>
          <p:cNvPr id="36" name="Picture 35" descr="All28Param_WOLstSm_WOPCA.png"/>
          <p:cNvPicPr>
            <a:picLocks noChangeAspect="1"/>
          </p:cNvPicPr>
          <p:nvPr/>
        </p:nvPicPr>
        <p:blipFill>
          <a:blip r:embed="rId44" cstate="print"/>
          <a:stretch>
            <a:fillRect/>
          </a:stretch>
        </p:blipFill>
        <p:spPr>
          <a:xfrm>
            <a:off x="7086600" y="3124200"/>
            <a:ext cx="1762424" cy="861630"/>
          </a:xfrm>
          <a:prstGeom prst="rect">
            <a:avLst/>
          </a:prstGeom>
          <a:ln w="15875">
            <a:solidFill>
              <a:srgbClr val="831830"/>
            </a:solidFill>
          </a:ln>
          <a:effectLst>
            <a:outerShdw blurRad="292100" dist="139700" dir="2700000" algn="ctr" rotWithShape="0">
              <a:srgbClr val="831830">
                <a:alpha val="65000"/>
              </a:srgbClr>
            </a:outerShdw>
          </a:effectLst>
        </p:spPr>
      </p:pic>
      <p:pic>
        <p:nvPicPr>
          <p:cNvPr id="37" name="Picture 36" descr="Snip_FinalMap.JPG"/>
          <p:cNvPicPr>
            <a:picLocks noChangeAspect="1"/>
          </p:cNvPicPr>
          <p:nvPr/>
        </p:nvPicPr>
        <p:blipFill>
          <a:blip r:embed="rId45" cstate="print"/>
          <a:stretch>
            <a:fillRect/>
          </a:stretch>
        </p:blipFill>
        <p:spPr>
          <a:xfrm>
            <a:off x="3886200" y="1524000"/>
            <a:ext cx="2209800" cy="2895600"/>
          </a:xfrm>
          <a:prstGeom prst="rect">
            <a:avLst/>
          </a:prstGeom>
          <a:ln w="15875">
            <a:solidFill>
              <a:srgbClr val="831830"/>
            </a:solidFill>
          </a:ln>
          <a:effectLst>
            <a:outerShdw blurRad="292100" dist="139700" dir="2700000" algn="ctr" rotWithShape="0">
              <a:srgbClr val="831830">
                <a:alpha val="65000"/>
              </a:srgbClr>
            </a:outerShdw>
          </a:effectLst>
        </p:spPr>
      </p:pic>
      <p:pic>
        <p:nvPicPr>
          <p:cNvPr id="39" name="Picture 38" descr="mobileSuitMap.png"/>
          <p:cNvPicPr>
            <a:picLocks noChangeAspect="1"/>
          </p:cNvPicPr>
          <p:nvPr/>
        </p:nvPicPr>
        <p:blipFill>
          <a:blip r:embed="rId46" cstate="print"/>
          <a:stretch>
            <a:fillRect/>
          </a:stretch>
        </p:blipFill>
        <p:spPr>
          <a:xfrm>
            <a:off x="6781800" y="1371600"/>
            <a:ext cx="855366" cy="1371600"/>
          </a:xfrm>
          <a:prstGeom prst="rect">
            <a:avLst/>
          </a:prstGeom>
          <a:ln w="15875">
            <a:solidFill>
              <a:srgbClr val="831830"/>
            </a:solidFill>
          </a:ln>
          <a:effectLst>
            <a:outerShdw blurRad="292100" dist="139700" dir="2700000" algn="ctr" rotWithShape="0">
              <a:srgbClr val="831830">
                <a:alpha val="65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r>
              <a:rPr lang="en-US" dirty="0" smtClean="0">
                <a:cs typeface="Times New Roman" pitchFamily="18" charset="0"/>
              </a:rPr>
              <a:t>Final Results</a:t>
            </a:r>
            <a:endParaRPr lang="en-US" dirty="0">
              <a:cs typeface="Times New Roman" pitchFamily="18" charset="0"/>
            </a:endParaRPr>
          </a:p>
        </p:txBody>
      </p:sp>
      <p:sp>
        <p:nvSpPr>
          <p:cNvPr id="12" name="TextBox 11"/>
          <p:cNvSpPr txBox="1"/>
          <p:nvPr/>
        </p:nvSpPr>
        <p:spPr>
          <a:xfrm>
            <a:off x="7162800" y="2571294"/>
            <a:ext cx="1981200" cy="3067506"/>
          </a:xfrm>
          <a:prstGeom prst="rect">
            <a:avLst/>
          </a:prstGeom>
          <a:noFill/>
        </p:spPr>
        <p:txBody>
          <a:bodyPr wrap="square" rtlCol="0">
            <a:spAutoFit/>
          </a:bodyPr>
          <a:lstStyle/>
          <a:p>
            <a:pPr marL="228600" lvl="0" indent="-228600">
              <a:spcBef>
                <a:spcPts val="1000"/>
              </a:spcBef>
              <a:defRPr/>
            </a:pPr>
            <a:r>
              <a:rPr lang="en-US" sz="1200" b="1" dirty="0" smtClean="0">
                <a:latin typeface="Century Gothic" pitchFamily="34" charset="0"/>
              </a:rPr>
              <a:t>Top left:</a:t>
            </a:r>
            <a:r>
              <a:rPr lang="en-US" sz="1200" b="1" dirty="0" smtClean="0">
                <a:latin typeface="Century Gothic" pitchFamily="34" charset="0"/>
                <a:cs typeface="Times New Roman" pitchFamily="18" charset="0"/>
              </a:rPr>
              <a:t> </a:t>
            </a:r>
            <a:r>
              <a:rPr lang="en-US" sz="1100" dirty="0" smtClean="0">
                <a:latin typeface="Century Gothic" panose="020B0502020202020204" pitchFamily="34" charset="0"/>
                <a:cs typeface="Times New Roman" pitchFamily="18" charset="0"/>
              </a:rPr>
              <a:t>GARP outputs stacked to create a habitat suitability map of the United States.</a:t>
            </a:r>
          </a:p>
          <a:p>
            <a:pPr marL="228600" lvl="0" indent="-228600">
              <a:spcBef>
                <a:spcPts val="1000"/>
              </a:spcBef>
              <a:defRPr/>
            </a:pPr>
            <a:endParaRPr lang="en-US" sz="1100" dirty="0" smtClean="0">
              <a:latin typeface="Century Gothic" panose="020B0502020202020204" pitchFamily="34" charset="0"/>
              <a:cs typeface="Times New Roman" pitchFamily="18" charset="0"/>
            </a:endParaRPr>
          </a:p>
          <a:p>
            <a:pPr marL="228600" lvl="0" indent="-228600">
              <a:spcBef>
                <a:spcPts val="1000"/>
              </a:spcBef>
              <a:defRPr/>
            </a:pPr>
            <a:r>
              <a:rPr lang="en-US" sz="1200" b="1" dirty="0" smtClean="0">
                <a:latin typeface="Century Gothic" panose="020B0502020202020204" pitchFamily="34" charset="0"/>
                <a:cs typeface="Times New Roman" pitchFamily="18" charset="0"/>
              </a:rPr>
              <a:t>Bottom left: </a:t>
            </a:r>
            <a:r>
              <a:rPr lang="en-US" sz="1100" dirty="0" smtClean="0">
                <a:latin typeface="Century Gothic" panose="020B0502020202020204" pitchFamily="34" charset="0"/>
                <a:cs typeface="Times New Roman" pitchFamily="18" charset="0"/>
              </a:rPr>
              <a:t>High suitability and Housing Value map for Mobile County.</a:t>
            </a:r>
          </a:p>
          <a:p>
            <a:pPr marL="228600" lvl="0" indent="-228600">
              <a:spcBef>
                <a:spcPts val="1000"/>
              </a:spcBef>
              <a:defRPr/>
            </a:pPr>
            <a:endParaRPr lang="en-US" sz="1100" b="1" dirty="0" smtClean="0">
              <a:latin typeface="Century Gothic" panose="020B0502020202020204" pitchFamily="34" charset="0"/>
              <a:cs typeface="Times New Roman" pitchFamily="18" charset="0"/>
            </a:endParaRPr>
          </a:p>
          <a:p>
            <a:pPr marL="228600" lvl="0" indent="-228600">
              <a:spcBef>
                <a:spcPts val="1000"/>
              </a:spcBef>
              <a:defRPr/>
            </a:pPr>
            <a:r>
              <a:rPr lang="en-US" sz="1200" b="1" dirty="0" smtClean="0">
                <a:latin typeface="Century Gothic" panose="020B0502020202020204" pitchFamily="34" charset="0"/>
                <a:cs typeface="Times New Roman" pitchFamily="18" charset="0"/>
              </a:rPr>
              <a:t>Center:</a:t>
            </a:r>
            <a:r>
              <a:rPr lang="en-US" sz="1100" dirty="0" smtClean="0">
                <a:latin typeface="Century Gothic" panose="020B0502020202020204" pitchFamily="34" charset="0"/>
                <a:cs typeface="Times New Roman" pitchFamily="18" charset="0"/>
              </a:rPr>
              <a:t> Habitat Suitability of </a:t>
            </a:r>
            <a:r>
              <a:rPr lang="en-US" sz="1100" i="1" dirty="0" smtClean="0">
                <a:latin typeface="Century Gothic" panose="020B0502020202020204" pitchFamily="34" charset="0"/>
                <a:cs typeface="Times New Roman" pitchFamily="18" charset="0"/>
              </a:rPr>
              <a:t>T. sanguisuga </a:t>
            </a:r>
            <a:r>
              <a:rPr lang="en-US" sz="1100" dirty="0" smtClean="0">
                <a:latin typeface="Century Gothic" panose="020B0502020202020204" pitchFamily="34" charset="0"/>
                <a:cs typeface="Times New Roman" pitchFamily="18" charset="0"/>
              </a:rPr>
              <a:t>in Mobile, county.</a:t>
            </a:r>
            <a:endParaRPr lang="en-US" sz="1200" b="1" dirty="0" smtClean="0">
              <a:latin typeface="Century Gothic" panose="020B0502020202020204" pitchFamily="34" charset="0"/>
              <a:cs typeface="Times New Roman" pitchFamily="18" charset="0"/>
            </a:endParaRPr>
          </a:p>
          <a:p>
            <a:endParaRPr lang="en-US" sz="1400" b="1" dirty="0"/>
          </a:p>
        </p:txBody>
      </p:sp>
      <p:pic>
        <p:nvPicPr>
          <p:cNvPr id="13" name="Picture 12" descr="All28Param_WOLstSm_WOPCA.png"/>
          <p:cNvPicPr>
            <a:picLocks noChangeAspect="1"/>
          </p:cNvPicPr>
          <p:nvPr/>
        </p:nvPicPr>
        <p:blipFill>
          <a:blip r:embed="rId3" cstate="print"/>
          <a:stretch>
            <a:fillRect/>
          </a:stretch>
        </p:blipFill>
        <p:spPr>
          <a:xfrm>
            <a:off x="152400" y="1066800"/>
            <a:ext cx="2542032" cy="1412240"/>
          </a:xfrm>
          <a:prstGeom prst="rect">
            <a:avLst/>
          </a:prstGeom>
          <a:ln w="15875">
            <a:solidFill>
              <a:srgbClr val="831830"/>
            </a:solidFill>
          </a:ln>
          <a:effectLst>
            <a:outerShdw blurRad="292100" dist="139700" dir="2700000" algn="ctr" rotWithShape="0">
              <a:srgbClr val="831830">
                <a:alpha val="65000"/>
              </a:srgbClr>
            </a:outerShdw>
          </a:effectLst>
        </p:spPr>
      </p:pic>
      <p:pic>
        <p:nvPicPr>
          <p:cNvPr id="16" name="Picture 15" descr="Snip_FinalMap.JPG"/>
          <p:cNvPicPr>
            <a:picLocks noChangeAspect="1"/>
          </p:cNvPicPr>
          <p:nvPr/>
        </p:nvPicPr>
        <p:blipFill>
          <a:blip r:embed="rId4" cstate="print"/>
          <a:stretch>
            <a:fillRect/>
          </a:stretch>
        </p:blipFill>
        <p:spPr>
          <a:xfrm>
            <a:off x="2819400" y="1066800"/>
            <a:ext cx="4209929" cy="5638800"/>
          </a:xfrm>
          <a:prstGeom prst="rect">
            <a:avLst/>
          </a:prstGeom>
          <a:ln w="15875">
            <a:solidFill>
              <a:srgbClr val="831830"/>
            </a:solidFill>
          </a:ln>
          <a:effectLst>
            <a:outerShdw blurRad="292100" dist="139700" dir="2700000" algn="ctr" rotWithShape="0">
              <a:srgbClr val="831830">
                <a:alpha val="65000"/>
              </a:srgbClr>
            </a:outerShdw>
          </a:effectLst>
        </p:spPr>
      </p:pic>
      <p:pic>
        <p:nvPicPr>
          <p:cNvPr id="8" name="Picture 7" descr="mobileSuitMap.png"/>
          <p:cNvPicPr>
            <a:picLocks noChangeAspect="1"/>
          </p:cNvPicPr>
          <p:nvPr/>
        </p:nvPicPr>
        <p:blipFill>
          <a:blip r:embed="rId5" cstate="print"/>
          <a:stretch>
            <a:fillRect/>
          </a:stretch>
        </p:blipFill>
        <p:spPr>
          <a:xfrm>
            <a:off x="152400" y="2622941"/>
            <a:ext cx="2542032" cy="4082659"/>
          </a:xfrm>
          <a:prstGeom prst="rect">
            <a:avLst/>
          </a:prstGeom>
          <a:ln w="15875">
            <a:solidFill>
              <a:srgbClr val="831830"/>
            </a:solidFill>
          </a:ln>
          <a:effectLst>
            <a:outerShdw blurRad="292100" dist="139700" dir="2700000" algn="ctr" rotWithShape="0">
              <a:srgbClr val="831830">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037" y="1447800"/>
            <a:ext cx="8543925" cy="4929188"/>
          </a:xfrm>
        </p:spPr>
        <p:txBody>
          <a:bodyPr>
            <a:normAutofit lnSpcReduction="10000"/>
          </a:bodyPr>
          <a:lstStyle/>
          <a:p>
            <a:r>
              <a:rPr lang="en-US" dirty="0" smtClean="0"/>
              <a:t>The majority of the Southeastern United States shows high habitat suitability for </a:t>
            </a:r>
            <a:r>
              <a:rPr lang="en-US" i="1" dirty="0" smtClean="0"/>
              <a:t>T. sanguisuga </a:t>
            </a:r>
          </a:p>
          <a:p>
            <a:pPr>
              <a:buNone/>
            </a:pPr>
            <a:endParaRPr lang="en-US" i="1" dirty="0" smtClean="0"/>
          </a:p>
          <a:p>
            <a:r>
              <a:rPr lang="en-US" dirty="0" smtClean="0"/>
              <a:t>Stacking all outputs reveal areas of Mobile, county with higher probabilities of encountering T. sanguisuga. Specifically the southern portion of the County, which contain large areas of wetlands</a:t>
            </a:r>
          </a:p>
          <a:p>
            <a:pPr>
              <a:buNone/>
            </a:pPr>
            <a:endParaRPr lang="en-US" dirty="0" smtClean="0"/>
          </a:p>
          <a:p>
            <a:r>
              <a:rPr lang="en-US" dirty="0" smtClean="0"/>
              <a:t>Screening  performed with Wild-Urban interface/intermix and socio-economic data further refined target trap setting locations</a:t>
            </a:r>
          </a:p>
        </p:txBody>
      </p:sp>
      <p:sp>
        <p:nvSpPr>
          <p:cNvPr id="3" name="Title 2"/>
          <p:cNvSpPr>
            <a:spLocks noGrp="1"/>
          </p:cNvSpPr>
          <p:nvPr>
            <p:ph type="title"/>
          </p:nvPr>
        </p:nvSpPr>
        <p:spPr/>
        <p:txBody>
          <a:bodyPr/>
          <a:lstStyle/>
          <a:p>
            <a:r>
              <a:rPr lang="en-US" dirty="0" smtClean="0"/>
              <a:t>Conclusion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543925" cy="5233988"/>
          </a:xfrm>
        </p:spPr>
        <p:txBody>
          <a:bodyPr>
            <a:normAutofit fontScale="85000" lnSpcReduction="20000"/>
          </a:bodyPr>
          <a:lstStyle/>
          <a:p>
            <a:r>
              <a:rPr lang="en-US" dirty="0" smtClean="0"/>
              <a:t>Model outputs may become distorted when resampling input data to a resolution that is much finer than the source data</a:t>
            </a:r>
          </a:p>
          <a:p>
            <a:pPr>
              <a:buNone/>
            </a:pPr>
            <a:endParaRPr lang="en-US" dirty="0" smtClean="0"/>
          </a:p>
          <a:p>
            <a:r>
              <a:rPr lang="en-US" dirty="0" smtClean="0"/>
              <a:t>Upcoming NASA Satellite Soil Moisture Active Passive(SMAP) would have allowed the model to make better correlations with the vector’s preferred habitat</a:t>
            </a:r>
          </a:p>
          <a:p>
            <a:pPr>
              <a:buNone/>
            </a:pPr>
            <a:endParaRPr lang="en-US" dirty="0" smtClean="0"/>
          </a:p>
          <a:p>
            <a:r>
              <a:rPr lang="en-US" dirty="0" smtClean="0"/>
              <a:t>Finer resolution greatly increases computational demand and makes it difficult to run on desktop computers.</a:t>
            </a:r>
          </a:p>
          <a:p>
            <a:pPr>
              <a:buNone/>
            </a:pPr>
            <a:endParaRPr lang="en-US" dirty="0" smtClean="0"/>
          </a:p>
          <a:p>
            <a:r>
              <a:rPr lang="en-US" dirty="0" smtClean="0"/>
              <a:t>Top components from the PCA of the originally intended parameters proved to be insufficient as surrogates for the parameters in running GARP.</a:t>
            </a:r>
          </a:p>
          <a:p>
            <a:endParaRPr lang="en-US" dirty="0"/>
          </a:p>
        </p:txBody>
      </p:sp>
      <p:sp>
        <p:nvSpPr>
          <p:cNvPr id="3" name="Title 2"/>
          <p:cNvSpPr>
            <a:spLocks noGrp="1"/>
          </p:cNvSpPr>
          <p:nvPr>
            <p:ph type="title"/>
          </p:nvPr>
        </p:nvSpPr>
        <p:spPr/>
        <p:txBody>
          <a:bodyPr>
            <a:normAutofit/>
          </a:bodyPr>
          <a:lstStyle/>
          <a:p>
            <a:r>
              <a:rPr lang="en-US" dirty="0" smtClean="0"/>
              <a:t>Limitations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543925" cy="4929188"/>
          </a:xfrm>
        </p:spPr>
        <p:txBody>
          <a:bodyPr>
            <a:normAutofit fontScale="92500"/>
          </a:bodyPr>
          <a:lstStyle/>
          <a:p>
            <a:r>
              <a:rPr lang="en-US" dirty="0" smtClean="0"/>
              <a:t>Locate additional coordinates for collected </a:t>
            </a:r>
            <a:r>
              <a:rPr lang="en-US" i="1" dirty="0" smtClean="0"/>
              <a:t>T. sanguisuga</a:t>
            </a:r>
          </a:p>
          <a:p>
            <a:pPr>
              <a:buNone/>
            </a:pPr>
            <a:endParaRPr lang="en-US" i="1" dirty="0" smtClean="0"/>
          </a:p>
          <a:p>
            <a:r>
              <a:rPr lang="en-US" dirty="0" smtClean="0"/>
              <a:t>Running GARP with finer resolution, but keeping the parameters close to the source data</a:t>
            </a:r>
          </a:p>
          <a:p>
            <a:pPr>
              <a:buNone/>
            </a:pPr>
            <a:endParaRPr lang="en-US" dirty="0" smtClean="0"/>
          </a:p>
          <a:p>
            <a:r>
              <a:rPr lang="en-US" dirty="0" smtClean="0"/>
              <a:t>Utilizing VIIRS nightlights to include emissive light sources in the model</a:t>
            </a:r>
          </a:p>
          <a:p>
            <a:pPr>
              <a:buNone/>
            </a:pPr>
            <a:endParaRPr lang="en-US" dirty="0" smtClean="0"/>
          </a:p>
          <a:p>
            <a:r>
              <a:rPr lang="en-US" dirty="0" smtClean="0"/>
              <a:t>Using the GARP output to forecast the disease distribution of a possible outbreak.</a:t>
            </a:r>
          </a:p>
          <a:p>
            <a:endParaRPr lang="en-US" dirty="0" smtClean="0"/>
          </a:p>
          <a:p>
            <a:endParaRPr lang="en-US" dirty="0" smtClean="0"/>
          </a:p>
          <a:p>
            <a:endParaRPr lang="en-US" dirty="0"/>
          </a:p>
        </p:txBody>
      </p:sp>
      <p:sp>
        <p:nvSpPr>
          <p:cNvPr id="3" name="Title 2"/>
          <p:cNvSpPr>
            <a:spLocks noGrp="1"/>
          </p:cNvSpPr>
          <p:nvPr>
            <p:ph type="title"/>
          </p:nvPr>
        </p:nvSpPr>
        <p:spPr>
          <a:xfrm>
            <a:off x="0" y="228600"/>
            <a:ext cx="7886700" cy="566207"/>
          </a:xfrm>
        </p:spPr>
        <p:txBody>
          <a:bodyPr/>
          <a:lstStyle/>
          <a:p>
            <a:r>
              <a:rPr lang="en-US" dirty="0" smtClean="0"/>
              <a:t>Future Work</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Community Concern</a:t>
            </a:r>
            <a:endParaRPr lang="en-US" dirty="0">
              <a:cs typeface="Times New Roman" pitchFamily="18" charset="0"/>
            </a:endParaRPr>
          </a:p>
        </p:txBody>
      </p:sp>
      <p:pic>
        <p:nvPicPr>
          <p:cNvPr id="4" name="Content Placeholder 3" descr="Chagas1.png"/>
          <p:cNvPicPr>
            <a:picLocks noGrp="1" noChangeAspect="1"/>
          </p:cNvPicPr>
          <p:nvPr>
            <p:ph idx="1"/>
          </p:nvPr>
        </p:nvPicPr>
        <p:blipFill>
          <a:blip r:embed="rId3" cstate="print"/>
          <a:stretch>
            <a:fillRect/>
          </a:stretch>
        </p:blipFill>
        <p:spPr>
          <a:xfrm>
            <a:off x="6553200" y="3048000"/>
            <a:ext cx="2286319" cy="1537550"/>
          </a:xfrm>
          <a:prstGeom prst="rect">
            <a:avLst/>
          </a:prstGeom>
          <a:ln>
            <a:solidFill>
              <a:srgbClr val="831830"/>
            </a:solidFill>
          </a:ln>
          <a:effectLst>
            <a:outerShdw blurRad="292100" dist="139700" dir="2700000" algn="ctr" rotWithShape="0">
              <a:srgbClr val="831830">
                <a:alpha val="65000"/>
              </a:srgbClr>
            </a:outerShdw>
          </a:effectLst>
        </p:spPr>
      </p:pic>
      <p:sp>
        <p:nvSpPr>
          <p:cNvPr id="6" name="Rectangle 5"/>
          <p:cNvSpPr/>
          <p:nvPr/>
        </p:nvSpPr>
        <p:spPr>
          <a:xfrm>
            <a:off x="6477000" y="4648200"/>
            <a:ext cx="2490281" cy="369332"/>
          </a:xfrm>
          <a:prstGeom prst="rect">
            <a:avLst/>
          </a:prstGeom>
        </p:spPr>
        <p:txBody>
          <a:bodyPr wrap="square">
            <a:spAutoFit/>
          </a:bodyPr>
          <a:lstStyle/>
          <a:p>
            <a:pPr algn="ctr"/>
            <a:r>
              <a:rPr lang="en-US" sz="600" dirty="0" smtClean="0">
                <a:latin typeface="Century Gothic" panose="020B0502020202020204" pitchFamily="34" charset="0"/>
                <a:cs typeface="Times New Roman" pitchFamily="18" charset="0"/>
              </a:rPr>
              <a:t>“</a:t>
            </a:r>
            <a:r>
              <a:rPr lang="en-US" sz="600" dirty="0" err="1" smtClean="0">
                <a:latin typeface="Century Gothic" panose="020B0502020202020204" pitchFamily="34" charset="0"/>
                <a:cs typeface="Times New Roman" pitchFamily="18" charset="0"/>
              </a:rPr>
              <a:t>Romana’s</a:t>
            </a:r>
            <a:r>
              <a:rPr lang="en-US" sz="600" dirty="0" smtClean="0">
                <a:latin typeface="Century Gothic" panose="020B0502020202020204" pitchFamily="34" charset="0"/>
                <a:cs typeface="Times New Roman" pitchFamily="18" charset="0"/>
              </a:rPr>
              <a:t> sign,” the swelling of a child’s eyelid </a:t>
            </a:r>
          </a:p>
          <a:p>
            <a:pPr algn="ctr"/>
            <a:r>
              <a:rPr lang="en-US" sz="600" dirty="0" smtClean="0">
                <a:latin typeface="Century Gothic" panose="020B0502020202020204" pitchFamily="34" charset="0"/>
                <a:cs typeface="Times New Roman" pitchFamily="18" charset="0"/>
              </a:rPr>
              <a:t>Infection of eye or around the </a:t>
            </a:r>
            <a:r>
              <a:rPr lang="en-US" sz="600" dirty="0" err="1" smtClean="0">
                <a:latin typeface="Century Gothic" panose="020B0502020202020204" pitchFamily="34" charset="0"/>
                <a:cs typeface="Times New Roman" pitchFamily="18" charset="0"/>
              </a:rPr>
              <a:t>bitesite</a:t>
            </a:r>
            <a:endParaRPr lang="en-US" sz="600" dirty="0" smtClean="0">
              <a:latin typeface="Century Gothic" panose="020B0502020202020204" pitchFamily="34" charset="0"/>
              <a:cs typeface="Times New Roman" pitchFamily="18" charset="0"/>
            </a:endParaRPr>
          </a:p>
          <a:p>
            <a:pPr algn="ctr"/>
            <a:r>
              <a:rPr lang="en-US" sz="600" dirty="0" smtClean="0">
                <a:latin typeface="Century Gothic" panose="020B0502020202020204" pitchFamily="34" charset="0"/>
                <a:cs typeface="Times New Roman" pitchFamily="18" charset="0"/>
              </a:rPr>
              <a:t>Image Credit: Journal of Young Investigators (JYI)</a:t>
            </a:r>
            <a:endParaRPr lang="en-US" sz="600" dirty="0">
              <a:latin typeface="Century Gothic" panose="020B0502020202020204" pitchFamily="34" charset="0"/>
              <a:cs typeface="Times New Roman" pitchFamily="18" charset="0"/>
            </a:endParaRPr>
          </a:p>
        </p:txBody>
      </p:sp>
      <p:sp>
        <p:nvSpPr>
          <p:cNvPr id="7" name="Rectangle 6"/>
          <p:cNvSpPr/>
          <p:nvPr/>
        </p:nvSpPr>
        <p:spPr>
          <a:xfrm>
            <a:off x="6629400" y="2743200"/>
            <a:ext cx="2276273" cy="276999"/>
          </a:xfrm>
          <a:prstGeom prst="rect">
            <a:avLst/>
          </a:prstGeom>
        </p:spPr>
        <p:txBody>
          <a:bodyPr wrap="square">
            <a:spAutoFit/>
          </a:bodyPr>
          <a:lstStyle/>
          <a:p>
            <a:pPr algn="ctr"/>
            <a:r>
              <a:rPr lang="en-US" sz="600" dirty="0" smtClean="0">
                <a:latin typeface="Century Gothic" pitchFamily="34" charset="0"/>
                <a:cs typeface="Times New Roman" pitchFamily="18" charset="0"/>
              </a:rPr>
              <a:t>Adult Triatomid Sanguisuga</a:t>
            </a:r>
          </a:p>
          <a:p>
            <a:pPr algn="ctr"/>
            <a:r>
              <a:rPr lang="en-US" sz="600" dirty="0" smtClean="0">
                <a:latin typeface="Century Gothic" pitchFamily="34" charset="0"/>
                <a:cs typeface="Times New Roman" pitchFamily="18" charset="0"/>
              </a:rPr>
              <a:t>Image Credit: </a:t>
            </a:r>
            <a:r>
              <a:rPr lang="en-US" sz="600" dirty="0" smtClean="0">
                <a:latin typeface="Century Gothic" pitchFamily="34" charset="0"/>
              </a:rPr>
              <a:t>James </a:t>
            </a:r>
            <a:r>
              <a:rPr lang="en-US" sz="600" dirty="0" err="1" smtClean="0">
                <a:latin typeface="Century Gothic" pitchFamily="34" charset="0"/>
              </a:rPr>
              <a:t>Gathany</a:t>
            </a:r>
            <a:r>
              <a:rPr lang="en-US" sz="600" dirty="0" smtClean="0">
                <a:latin typeface="Century Gothic" pitchFamily="34" charset="0"/>
              </a:rPr>
              <a:t> (www.cdc.gov)</a:t>
            </a:r>
            <a:endParaRPr lang="en-US" sz="600" dirty="0">
              <a:latin typeface="Century Gothic" pitchFamily="34" charset="0"/>
              <a:cs typeface="Times New Roman" pitchFamily="18" charset="0"/>
            </a:endParaRPr>
          </a:p>
        </p:txBody>
      </p:sp>
      <p:sp>
        <p:nvSpPr>
          <p:cNvPr id="8" name="Rectangle 7"/>
          <p:cNvSpPr/>
          <p:nvPr/>
        </p:nvSpPr>
        <p:spPr>
          <a:xfrm>
            <a:off x="381000" y="1009964"/>
            <a:ext cx="5638800" cy="5771836"/>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sz="2400" dirty="0" smtClean="0">
                <a:latin typeface="Century Gothic" panose="020B0502020202020204" pitchFamily="34" charset="0"/>
                <a:cs typeface="Times New Roman" pitchFamily="18" charset="0"/>
              </a:rPr>
              <a:t>CHAGAS Disease</a:t>
            </a: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Caused by the protozoan T. cruzi</a:t>
            </a: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Typically vectored through Triatomines in the </a:t>
            </a:r>
            <a:r>
              <a:rPr lang="en-US" i="1" dirty="0" smtClean="0">
                <a:latin typeface="Century Gothic" panose="020B0502020202020204" pitchFamily="34" charset="0"/>
                <a:cs typeface="Times New Roman" pitchFamily="18" charset="0"/>
              </a:rPr>
              <a:t>Reduviidae</a:t>
            </a:r>
            <a:r>
              <a:rPr lang="en-US" dirty="0" smtClean="0">
                <a:latin typeface="Century Gothic" panose="020B0502020202020204" pitchFamily="34" charset="0"/>
                <a:cs typeface="Times New Roman" pitchFamily="18" charset="0"/>
              </a:rPr>
              <a:t> family of insects</a:t>
            </a: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Heavy disease burden in Latin America, estimated 8  million people infected in Mexico, central America, and South America. </a:t>
            </a:r>
          </a:p>
          <a:p>
            <a:pPr marL="228600" lvl="0" indent="-228600">
              <a:lnSpc>
                <a:spcPct val="90000"/>
              </a:lnSpc>
              <a:spcBef>
                <a:spcPts val="1000"/>
              </a:spcBef>
              <a:buFont typeface="Arial" panose="020B0604020202020204" pitchFamily="34" charset="0"/>
              <a:buChar char="•"/>
              <a:defRPr/>
            </a:pPr>
            <a:r>
              <a:rPr lang="en-US" sz="2400" dirty="0" smtClean="0">
                <a:latin typeface="Century Gothic" panose="020B0502020202020204" pitchFamily="34" charset="0"/>
                <a:cs typeface="Times New Roman" pitchFamily="18" charset="0"/>
              </a:rPr>
              <a:t>TRIATOMINES </a:t>
            </a:r>
            <a:r>
              <a:rPr lang="en-US" sz="1600" dirty="0" smtClean="0">
                <a:latin typeface="Century Gothic" panose="020B0502020202020204" pitchFamily="34" charset="0"/>
                <a:cs typeface="Times New Roman" pitchFamily="18" charset="0"/>
              </a:rPr>
              <a:t>(the Vector)</a:t>
            </a:r>
            <a:endParaRPr lang="en-US" sz="2400" dirty="0" smtClean="0">
              <a:latin typeface="Century Gothic" panose="020B0502020202020204" pitchFamily="34" charset="0"/>
              <a:cs typeface="Times New Roman" pitchFamily="18" charset="0"/>
            </a:endParaRP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11 known species in United States</a:t>
            </a: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Triatoma sanguisuga is the most wide spread.</a:t>
            </a: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After taking a blood meal, typically one per molt, the insect defecates and releases the protozoan at the bite site</a:t>
            </a:r>
          </a:p>
          <a:p>
            <a:pPr marL="685800" lvl="1" indent="-228600">
              <a:lnSpc>
                <a:spcPct val="90000"/>
              </a:lnSpc>
              <a:spcBef>
                <a:spcPts val="1000"/>
              </a:spcBef>
              <a:buFont typeface="Arial" panose="020B0604020202020204" pitchFamily="34" charset="0"/>
              <a:buChar char="•"/>
              <a:defRPr/>
            </a:pPr>
            <a:r>
              <a:rPr lang="en-US" dirty="0" smtClean="0">
                <a:latin typeface="Century Gothic" panose="020B0502020202020204" pitchFamily="34" charset="0"/>
                <a:cs typeface="Times New Roman" pitchFamily="18" charset="0"/>
              </a:rPr>
              <a:t>Triatomine blood-feeding and defecation behaviors are important factors for vector-borne transmission and vary across species </a:t>
            </a:r>
            <a:endParaRPr lang="en-US" sz="2400" dirty="0" smtClean="0">
              <a:latin typeface="Century Gothic" panose="020B0502020202020204" pitchFamily="34" charset="0"/>
              <a:cs typeface="Times New Roman" pitchFamily="18" charset="0"/>
            </a:endParaRPr>
          </a:p>
        </p:txBody>
      </p:sp>
      <p:pic>
        <p:nvPicPr>
          <p:cNvPr id="11" name="Picture 10" descr="t_sanguisuga.jpg"/>
          <p:cNvPicPr>
            <a:picLocks noChangeAspect="1"/>
          </p:cNvPicPr>
          <p:nvPr/>
        </p:nvPicPr>
        <p:blipFill>
          <a:blip r:embed="rId4" cstate="print"/>
          <a:stretch>
            <a:fillRect/>
          </a:stretch>
        </p:blipFill>
        <p:spPr>
          <a:xfrm>
            <a:off x="6553200" y="1143000"/>
            <a:ext cx="2286000" cy="1524000"/>
          </a:xfrm>
          <a:prstGeom prst="rect">
            <a:avLst/>
          </a:prstGeom>
          <a:ln>
            <a:solidFill>
              <a:srgbClr val="831830"/>
            </a:solidFill>
          </a:ln>
          <a:effectLst>
            <a:outerShdw blurRad="292100" dist="139700" dir="2700000" algn="ctr" rotWithShape="0">
              <a:srgbClr val="831830">
                <a:alpha val="65000"/>
              </a:srgbClr>
            </a:outerShdw>
          </a:effectLst>
        </p:spPr>
      </p:pic>
      <p:pic>
        <p:nvPicPr>
          <p:cNvPr id="12" name="Picture 11" descr="triatomine_cdc.gov.jpg"/>
          <p:cNvPicPr>
            <a:picLocks noChangeAspect="1"/>
          </p:cNvPicPr>
          <p:nvPr/>
        </p:nvPicPr>
        <p:blipFill>
          <a:blip r:embed="rId5" cstate="print"/>
          <a:stretch>
            <a:fillRect/>
          </a:stretch>
        </p:blipFill>
        <p:spPr>
          <a:xfrm>
            <a:off x="6490063" y="5029200"/>
            <a:ext cx="2272937" cy="1524000"/>
          </a:xfrm>
          <a:prstGeom prst="rect">
            <a:avLst/>
          </a:prstGeom>
          <a:ln>
            <a:solidFill>
              <a:srgbClr val="831830"/>
            </a:solidFill>
          </a:ln>
          <a:effectLst>
            <a:outerShdw blurRad="292100" dist="139700" dir="2700000" algn="ctr" rotWithShape="0">
              <a:srgbClr val="831830">
                <a:alpha val="65000"/>
              </a:srgbClr>
            </a:outerShdw>
          </a:effectLst>
        </p:spPr>
      </p:pic>
      <p:sp>
        <p:nvSpPr>
          <p:cNvPr id="13" name="Rectangle 12"/>
          <p:cNvSpPr/>
          <p:nvPr/>
        </p:nvSpPr>
        <p:spPr>
          <a:xfrm>
            <a:off x="6562927" y="6581001"/>
            <a:ext cx="2276273" cy="276999"/>
          </a:xfrm>
          <a:prstGeom prst="rect">
            <a:avLst/>
          </a:prstGeom>
        </p:spPr>
        <p:txBody>
          <a:bodyPr wrap="square">
            <a:spAutoFit/>
          </a:bodyPr>
          <a:lstStyle/>
          <a:p>
            <a:pPr algn="ctr"/>
            <a:r>
              <a:rPr lang="en-US" sz="600" dirty="0" smtClean="0">
                <a:latin typeface="Century Gothic" pitchFamily="34" charset="0"/>
                <a:cs typeface="Times New Roman" pitchFamily="18" charset="0"/>
              </a:rPr>
              <a:t>CDC’s distribution map of T. Sanguisuga</a:t>
            </a:r>
          </a:p>
          <a:p>
            <a:pPr algn="ctr"/>
            <a:r>
              <a:rPr lang="en-US" sz="600" dirty="0" smtClean="0">
                <a:latin typeface="Century Gothic" pitchFamily="34" charset="0"/>
                <a:cs typeface="Times New Roman" pitchFamily="18" charset="0"/>
              </a:rPr>
              <a:t>Image Credit: </a:t>
            </a:r>
            <a:r>
              <a:rPr lang="en-US" sz="600" dirty="0" smtClean="0">
                <a:latin typeface="Century Gothic" pitchFamily="34" charset="0"/>
              </a:rPr>
              <a:t>www.cdc.gov</a:t>
            </a:r>
            <a:endParaRPr lang="en-US" sz="600" dirty="0">
              <a:latin typeface="Century Gothic" pitchFamily="34" charset="0"/>
              <a:cs typeface="Times New Roman" pitchFamily="18" charset="0"/>
            </a:endParaRPr>
          </a:p>
        </p:txBody>
      </p: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Partners &amp; End Users </a:t>
            </a:r>
            <a:endParaRPr lang="en-US" dirty="0">
              <a:cs typeface="Times New Roman" pitchFamily="18" charset="0"/>
            </a:endParaRPr>
          </a:p>
        </p:txBody>
      </p:sp>
      <p:sp>
        <p:nvSpPr>
          <p:cNvPr id="8" name="Rectangle 7"/>
          <p:cNvSpPr/>
          <p:nvPr/>
        </p:nvSpPr>
        <p:spPr>
          <a:xfrm>
            <a:off x="647700" y="1447800"/>
            <a:ext cx="7848600" cy="4780796"/>
          </a:xfrm>
          <a:prstGeom prst="rect">
            <a:avLst/>
          </a:prstGeom>
        </p:spPr>
        <p:txBody>
          <a:bodyPr wrap="square">
            <a:spAutoFit/>
          </a:bodyPr>
          <a:lstStyle/>
          <a:p>
            <a:pPr marL="228600" lvl="0" indent="-228600">
              <a:lnSpc>
                <a:spcPct val="150000"/>
              </a:lnSpc>
              <a:spcBef>
                <a:spcPts val="400"/>
              </a:spcBef>
              <a:defRPr/>
            </a:pPr>
            <a:r>
              <a:rPr lang="en-US" sz="2400" dirty="0" smtClean="0">
                <a:latin typeface="Century Gothic" pitchFamily="34" charset="0"/>
              </a:rPr>
              <a:t>University of South Alabama </a:t>
            </a:r>
          </a:p>
          <a:p>
            <a:pPr marL="228600" lvl="0" indent="-228600">
              <a:lnSpc>
                <a:spcPct val="150000"/>
              </a:lnSpc>
              <a:defRPr/>
            </a:pPr>
            <a:r>
              <a:rPr lang="en-US" dirty="0" smtClean="0">
                <a:latin typeface="Century Gothic" pitchFamily="34" charset="0"/>
              </a:rPr>
              <a:t>Created a Priority Collection Site Map for partners to use in the field in order to place traps for capturing </a:t>
            </a:r>
            <a:r>
              <a:rPr lang="en-US" i="1" dirty="0" smtClean="0">
                <a:latin typeface="Century Gothic" pitchFamily="34" charset="0"/>
              </a:rPr>
              <a:t>T. sanguisuga </a:t>
            </a:r>
            <a:r>
              <a:rPr lang="en-US" dirty="0" smtClean="0">
                <a:latin typeface="Century Gothic" pitchFamily="34" charset="0"/>
              </a:rPr>
              <a:t>specimens for testing of Chagas</a:t>
            </a:r>
            <a:endParaRPr lang="en-US" sz="2400" dirty="0" smtClean="0">
              <a:latin typeface="Century Gothic" pitchFamily="34" charset="0"/>
            </a:endParaRPr>
          </a:p>
          <a:p>
            <a:pPr lvl="1">
              <a:lnSpc>
                <a:spcPct val="150000"/>
              </a:lnSpc>
            </a:pPr>
            <a:r>
              <a:rPr lang="en-US" dirty="0" smtClean="0">
                <a:latin typeface="Century Gothic" pitchFamily="34" charset="0"/>
              </a:rPr>
              <a:t>• Dr. Frances Mujica, Department of Earth Sciences </a:t>
            </a:r>
          </a:p>
          <a:p>
            <a:pPr lvl="1">
              <a:lnSpc>
                <a:spcPct val="150000"/>
              </a:lnSpc>
            </a:pPr>
            <a:r>
              <a:rPr lang="en-US" dirty="0" smtClean="0">
                <a:latin typeface="Century Gothic" pitchFamily="34" charset="0"/>
              </a:rPr>
              <a:t>• Dr. John </a:t>
            </a:r>
            <a:r>
              <a:rPr lang="en-US" dirty="0" err="1" smtClean="0">
                <a:latin typeface="Century Gothic" pitchFamily="34" charset="0"/>
              </a:rPr>
              <a:t>McCreadie</a:t>
            </a:r>
            <a:r>
              <a:rPr lang="en-US" dirty="0" smtClean="0">
                <a:latin typeface="Century Gothic" pitchFamily="34" charset="0"/>
              </a:rPr>
              <a:t>, Department of Biology </a:t>
            </a:r>
          </a:p>
          <a:p>
            <a:pPr lvl="1">
              <a:lnSpc>
                <a:spcPct val="150000"/>
              </a:lnSpc>
            </a:pPr>
            <a:endParaRPr lang="en-US" dirty="0" smtClean="0">
              <a:latin typeface="Century Gothic" pitchFamily="34" charset="0"/>
            </a:endParaRPr>
          </a:p>
          <a:p>
            <a:pPr marL="228600" lvl="0" indent="-228600">
              <a:lnSpc>
                <a:spcPct val="150000"/>
              </a:lnSpc>
              <a:spcBef>
                <a:spcPts val="1000"/>
              </a:spcBef>
              <a:defRPr/>
            </a:pPr>
            <a:r>
              <a:rPr lang="en-US" sz="2400" dirty="0" smtClean="0">
                <a:latin typeface="Century Gothic" panose="020B0502020202020204" pitchFamily="34" charset="0"/>
                <a:cs typeface="Times New Roman" pitchFamily="18" charset="0"/>
              </a:rPr>
              <a:t>Mobile County Health Department</a:t>
            </a:r>
          </a:p>
          <a:p>
            <a:pPr marL="685800" lvl="1" indent="-228600">
              <a:lnSpc>
                <a:spcPct val="150000"/>
              </a:lnSpc>
              <a:spcBef>
                <a:spcPts val="1000"/>
              </a:spcBef>
              <a:buFont typeface="Arial" panose="020B0604020202020204" pitchFamily="34" charset="0"/>
              <a:buChar char="•"/>
              <a:defRPr/>
            </a:pPr>
            <a:r>
              <a:rPr lang="en-US" dirty="0" smtClean="0">
                <a:latin typeface="Century Gothic" pitchFamily="34" charset="0"/>
              </a:rPr>
              <a:t>Dr. Monica Night, Epidemiology</a:t>
            </a:r>
            <a:endParaRPr lang="en-US" dirty="0" smtClean="0">
              <a:latin typeface="Century Gothic" pitchFamily="34" charset="0"/>
              <a:cs typeface="Times New Roman" pitchFamily="18" charset="0"/>
            </a:endParaRPr>
          </a:p>
          <a:p>
            <a:pPr lvl="1">
              <a:lnSpc>
                <a:spcPct val="150000"/>
              </a:lnSpc>
            </a:pPr>
            <a:endParaRPr lang="en-US" dirty="0" smtClean="0">
              <a:latin typeface="Century Gothic" pitchFamily="34" charset="0"/>
            </a:endParaRPr>
          </a:p>
        </p:txBody>
      </p: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0000" t="23959" r="6875" b="6250"/>
          <a:stretch>
            <a:fillRect/>
          </a:stretch>
        </p:blipFill>
        <p:spPr bwMode="auto">
          <a:xfrm>
            <a:off x="3044825" y="1447800"/>
            <a:ext cx="5943600" cy="3457102"/>
          </a:xfrm>
          <a:prstGeom prst="rect">
            <a:avLst/>
          </a:prstGeom>
          <a:noFill/>
          <a:ln w="31750">
            <a:solidFill>
              <a:srgbClr val="831830"/>
            </a:solidFill>
            <a:miter lim="800000"/>
            <a:headEnd/>
            <a:tailEnd/>
          </a:ln>
        </p:spPr>
      </p:pic>
      <p:pic>
        <p:nvPicPr>
          <p:cNvPr id="23564" name="Picture 12" descr="The outline of North America is exceedingly irregular; some extensive coastal reaches are relatively smooth, but by and large the coastline is broken and embayed, with many prominent offshore islands. The continent has three enormous coastal indentations: Hudson Bay in the northeast, the Gulf of Mexico in the southeast, and the Gulf of Alaska in the northwest."/>
          <p:cNvPicPr>
            <a:picLocks noChangeAspect="1" noChangeArrowheads="1"/>
          </p:cNvPicPr>
          <p:nvPr/>
        </p:nvPicPr>
        <p:blipFill>
          <a:blip r:embed="rId4" cstate="print"/>
          <a:srcRect/>
          <a:stretch>
            <a:fillRect/>
          </a:stretch>
        </p:blipFill>
        <p:spPr bwMode="auto">
          <a:xfrm>
            <a:off x="76200" y="1229468"/>
            <a:ext cx="2734163" cy="1666132"/>
          </a:xfrm>
          <a:prstGeom prst="rect">
            <a:avLst/>
          </a:prstGeom>
          <a:ln w="12700">
            <a:solidFill>
              <a:srgbClr val="831830"/>
            </a:solidFill>
          </a:ln>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dirty="0" smtClean="0">
                <a:cs typeface="Times New Roman" pitchFamily="18" charset="0"/>
              </a:rPr>
              <a:t>Study Area </a:t>
            </a:r>
            <a:endParaRPr lang="en-US" dirty="0">
              <a:cs typeface="Times New Roman" pitchFamily="18" charset="0"/>
            </a:endParaRPr>
          </a:p>
        </p:txBody>
      </p:sp>
      <p:cxnSp>
        <p:nvCxnSpPr>
          <p:cNvPr id="10" name="Straight Connector 9"/>
          <p:cNvCxnSpPr/>
          <p:nvPr/>
        </p:nvCxnSpPr>
        <p:spPr>
          <a:xfrm flipH="1">
            <a:off x="5541171" y="3657600"/>
            <a:ext cx="1313654" cy="45720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81000" y="4724400"/>
            <a:ext cx="5029200" cy="1585049"/>
          </a:xfrm>
          <a:prstGeom prst="rect">
            <a:avLst/>
          </a:prstGeom>
          <a:solidFill>
            <a:schemeClr val="bg1"/>
          </a:solidFill>
        </p:spPr>
        <p:txBody>
          <a:bodyPr wrap="square">
            <a:spAutoFit/>
          </a:bodyPr>
          <a:lstStyle/>
          <a:p>
            <a:pPr marL="228600" indent="-228600">
              <a:spcBef>
                <a:spcPts val="1000"/>
              </a:spcBef>
              <a:buFont typeface="Arial" panose="020B0604020202020204" pitchFamily="34" charset="0"/>
              <a:buChar char="•"/>
              <a:defRPr/>
            </a:pPr>
            <a:r>
              <a:rPr lang="en-US" dirty="0" smtClean="0">
                <a:latin typeface="Century Gothic" pitchFamily="34" charset="0"/>
              </a:rPr>
              <a:t>Model Domain:</a:t>
            </a:r>
          </a:p>
          <a:p>
            <a:pPr marL="685800" lvl="1" indent="-228600">
              <a:spcBef>
                <a:spcPts val="1000"/>
              </a:spcBef>
              <a:buFont typeface="Arial" panose="020B0604020202020204" pitchFamily="34" charset="0"/>
              <a:buChar char="•"/>
              <a:defRPr/>
            </a:pPr>
            <a:r>
              <a:rPr lang="en-US" dirty="0" smtClean="0">
                <a:latin typeface="Century Gothic" pitchFamily="34" charset="0"/>
              </a:rPr>
              <a:t>Southeast United States</a:t>
            </a:r>
          </a:p>
          <a:p>
            <a:pPr marL="228600" indent="-228600">
              <a:spcBef>
                <a:spcPts val="1000"/>
              </a:spcBef>
              <a:buFont typeface="Arial" panose="020B0604020202020204" pitchFamily="34" charset="0"/>
              <a:buChar char="•"/>
              <a:defRPr/>
            </a:pPr>
            <a:r>
              <a:rPr lang="en-US" dirty="0" smtClean="0">
                <a:latin typeface="Century Gothic" pitchFamily="34" charset="0"/>
              </a:rPr>
              <a:t>Post Modeling analysis:</a:t>
            </a:r>
          </a:p>
          <a:p>
            <a:pPr marL="685800" lvl="1" indent="-228600">
              <a:spcBef>
                <a:spcPts val="1000"/>
              </a:spcBef>
              <a:buFont typeface="Arial" panose="020B0604020202020204" pitchFamily="34" charset="0"/>
              <a:buChar char="•"/>
              <a:defRPr/>
            </a:pPr>
            <a:r>
              <a:rPr lang="en-US" dirty="0" smtClean="0">
                <a:latin typeface="Century Gothic" pitchFamily="34" charset="0"/>
              </a:rPr>
              <a:t>Mobile County, Alabama</a:t>
            </a:r>
          </a:p>
        </p:txBody>
      </p:sp>
      <p:sp>
        <p:nvSpPr>
          <p:cNvPr id="6" name="Rectangle 5"/>
          <p:cNvSpPr/>
          <p:nvPr/>
        </p:nvSpPr>
        <p:spPr>
          <a:xfrm>
            <a:off x="987425" y="1981200"/>
            <a:ext cx="1066800" cy="457200"/>
          </a:xfrm>
          <a:prstGeom prst="rect">
            <a:avLst/>
          </a:prstGeom>
          <a:noFill/>
          <a:ln w="22225">
            <a:solidFill>
              <a:srgbClr val="831830"/>
            </a:solidFill>
          </a:ln>
          <a:effectLst>
            <a:outerShdw blurRad="292100" dist="139700" dir="2700000" algn="b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987425" y="1447800"/>
            <a:ext cx="2057400" cy="53340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26" idx="1"/>
          </p:cNvCxnSpPr>
          <p:nvPr/>
        </p:nvCxnSpPr>
        <p:spPr>
          <a:xfrm>
            <a:off x="2054225" y="2438400"/>
            <a:ext cx="990600" cy="737951"/>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54225" y="1752600"/>
            <a:ext cx="990600" cy="22860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854825" y="3657600"/>
            <a:ext cx="381000" cy="457200"/>
          </a:xfrm>
          <a:prstGeom prst="rect">
            <a:avLst/>
          </a:prstGeom>
          <a:noFill/>
          <a:ln w="22225">
            <a:solidFill>
              <a:srgbClr val="831830"/>
            </a:solidFill>
          </a:ln>
          <a:effectLst>
            <a:outerShdw blurRad="292100" dist="139700" dir="2700000" algn="br"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l="40625" t="34375" r="43125" b="12500"/>
          <a:stretch>
            <a:fillRect/>
          </a:stretch>
        </p:blipFill>
        <p:spPr bwMode="auto">
          <a:xfrm>
            <a:off x="5541171" y="4114800"/>
            <a:ext cx="1320800" cy="2514600"/>
          </a:xfrm>
          <a:prstGeom prst="rect">
            <a:avLst/>
          </a:prstGeom>
          <a:noFill/>
          <a:ln w="31750">
            <a:solidFill>
              <a:srgbClr val="831830"/>
            </a:solidFill>
            <a:miter lim="800000"/>
            <a:headEnd/>
            <a:tailEnd/>
          </a:ln>
        </p:spPr>
      </p:pic>
      <p:cxnSp>
        <p:nvCxnSpPr>
          <p:cNvPr id="31" name="Straight Connector 30"/>
          <p:cNvCxnSpPr/>
          <p:nvPr/>
        </p:nvCxnSpPr>
        <p:spPr>
          <a:xfrm flipH="1">
            <a:off x="6854825" y="3657600"/>
            <a:ext cx="381000" cy="45720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87425" y="2438400"/>
            <a:ext cx="2057400" cy="228600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4825" y="4114800"/>
            <a:ext cx="7146" cy="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858000" y="4114800"/>
            <a:ext cx="377825" cy="2514600"/>
          </a:xfrm>
          <a:prstGeom prst="line">
            <a:avLst/>
          </a:prstGeom>
          <a:ln w="19050">
            <a:solidFill>
              <a:srgbClr val="831830"/>
            </a:solidFill>
          </a:ln>
          <a:effectLst>
            <a:outerShdw blurRad="292100" dist="139700" dir="2700000" algn="ctr" rotWithShape="0">
              <a:srgbClr val="000000">
                <a:alpha val="6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Objectives</a:t>
            </a:r>
            <a:endParaRPr lang="en-US" dirty="0">
              <a:cs typeface="Times New Roman" pitchFamily="18" charset="0"/>
            </a:endParaRPr>
          </a:p>
        </p:txBody>
      </p:sp>
      <p:sp>
        <p:nvSpPr>
          <p:cNvPr id="8" name="Rectangle 7"/>
          <p:cNvSpPr/>
          <p:nvPr/>
        </p:nvSpPr>
        <p:spPr>
          <a:xfrm>
            <a:off x="381000" y="1371600"/>
            <a:ext cx="8382000" cy="4780796"/>
          </a:xfrm>
          <a:prstGeom prst="rect">
            <a:avLst/>
          </a:prstGeom>
        </p:spPr>
        <p:txBody>
          <a:bodyPr wrap="square">
            <a:spAutoFit/>
          </a:bodyPr>
          <a:lstStyle/>
          <a:p>
            <a:pPr marL="228600" lvl="0" indent="-228600">
              <a:lnSpc>
                <a:spcPct val="150000"/>
              </a:lnSpc>
              <a:spcBef>
                <a:spcPts val="1000"/>
              </a:spcBef>
              <a:buFont typeface="Arial" panose="020B0604020202020204" pitchFamily="34" charset="0"/>
              <a:buChar char="•"/>
              <a:defRPr/>
            </a:pPr>
            <a:r>
              <a:rPr lang="en-US" sz="2400" dirty="0" smtClean="0">
                <a:latin typeface="Century Gothic" panose="020B0502020202020204" pitchFamily="34" charset="0"/>
                <a:cs typeface="Times New Roman" pitchFamily="18" charset="0"/>
              </a:rPr>
              <a:t>Demonstrate the ability of NASA Earth Observing data to aid in Ecological Niche modeling </a:t>
            </a:r>
          </a:p>
          <a:p>
            <a:pPr marL="228600" lvl="0" indent="-228600">
              <a:lnSpc>
                <a:spcPct val="150000"/>
              </a:lnSpc>
              <a:spcBef>
                <a:spcPts val="1000"/>
              </a:spcBef>
              <a:buFont typeface="Arial" panose="020B0604020202020204" pitchFamily="34" charset="0"/>
              <a:buChar char="•"/>
              <a:defRPr/>
            </a:pPr>
            <a:r>
              <a:rPr lang="en-US" sz="2400" dirty="0" smtClean="0">
                <a:latin typeface="Century Gothic" panose="020B0502020202020204" pitchFamily="34" charset="0"/>
                <a:cs typeface="Times New Roman" pitchFamily="18" charset="0"/>
              </a:rPr>
              <a:t>Compile a habitat suitability map for Chagas Disease using the Genetic Algorithm for Rule-set Production (GARP) model.</a:t>
            </a:r>
          </a:p>
          <a:p>
            <a:pPr marL="228600" lvl="0" indent="-228600">
              <a:lnSpc>
                <a:spcPct val="150000"/>
              </a:lnSpc>
              <a:spcBef>
                <a:spcPts val="1000"/>
              </a:spcBef>
              <a:buFont typeface="Arial" panose="020B0604020202020204" pitchFamily="34" charset="0"/>
              <a:buChar char="•"/>
              <a:defRPr/>
            </a:pPr>
            <a:r>
              <a:rPr lang="en-US" sz="2400" dirty="0" smtClean="0">
                <a:latin typeface="Century Gothic" panose="020B0502020202020204" pitchFamily="34" charset="0"/>
                <a:cs typeface="Times New Roman" pitchFamily="18" charset="0"/>
              </a:rPr>
              <a:t>Determine optimal collection sites for insect species using post-analysis data; </a:t>
            </a:r>
            <a:r>
              <a:rPr lang="en-US" sz="2400" dirty="0" err="1" smtClean="0">
                <a:latin typeface="Century Gothic" panose="020B0502020202020204" pitchFamily="34" charset="0"/>
                <a:cs typeface="Times New Roman" pitchFamily="18" charset="0"/>
              </a:rPr>
              <a:t>wildland</a:t>
            </a:r>
            <a:r>
              <a:rPr lang="en-US" sz="2400" dirty="0" smtClean="0">
                <a:latin typeface="Century Gothic" panose="020B0502020202020204" pitchFamily="34" charset="0"/>
                <a:cs typeface="Times New Roman" pitchFamily="18" charset="0"/>
              </a:rPr>
              <a:t> urban interface and socioeconomic data.</a:t>
            </a:r>
          </a:p>
        </p:txBody>
      </p: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7886700" cy="4351338"/>
          </a:xfrm>
        </p:spPr>
        <p:txBody>
          <a:bodyPr>
            <a:normAutofit/>
          </a:bodyPr>
          <a:lstStyle/>
          <a:p>
            <a:r>
              <a:rPr lang="en-US" sz="1800" dirty="0" smtClean="0">
                <a:cs typeface="Times New Roman" pitchFamily="18" charset="0"/>
              </a:rPr>
              <a:t>GARP requires species occurrence locations, climatic, and environmental parameters to find correlations so suitable habitat predictions can be made</a:t>
            </a:r>
          </a:p>
          <a:p>
            <a:r>
              <a:rPr lang="en-US" sz="1800" dirty="0" smtClean="0">
                <a:cs typeface="Times New Roman" pitchFamily="18" charset="0"/>
              </a:rPr>
              <a:t>Databases used: </a:t>
            </a:r>
          </a:p>
          <a:p>
            <a:pPr lvl="1"/>
            <a:r>
              <a:rPr lang="en-US" sz="1400" dirty="0" smtClean="0">
                <a:cs typeface="Times New Roman" pitchFamily="18" charset="0"/>
              </a:rPr>
              <a:t>Global Biodiversity Information Facility</a:t>
            </a:r>
          </a:p>
          <a:p>
            <a:pPr lvl="1"/>
            <a:r>
              <a:rPr lang="en-US" sz="1400" dirty="0" smtClean="0">
                <a:cs typeface="Times New Roman" pitchFamily="18" charset="0"/>
              </a:rPr>
              <a:t>Louisiana State Arthropod Museum</a:t>
            </a:r>
          </a:p>
          <a:p>
            <a:r>
              <a:rPr lang="en-US" sz="1800" dirty="0" smtClean="0">
                <a:cs typeface="Times New Roman" pitchFamily="18" charset="0"/>
              </a:rPr>
              <a:t>67 distinct specimen locations were acquired</a:t>
            </a:r>
            <a:endParaRPr lang="en-US" sz="1800" dirty="0">
              <a:cs typeface="Times New Roman" pitchFamily="18" charset="0"/>
            </a:endParaRPr>
          </a:p>
        </p:txBody>
      </p:sp>
      <p:sp>
        <p:nvSpPr>
          <p:cNvPr id="3" name="Title 2"/>
          <p:cNvSpPr>
            <a:spLocks noGrp="1"/>
          </p:cNvSpPr>
          <p:nvPr>
            <p:ph type="title"/>
          </p:nvPr>
        </p:nvSpPr>
        <p:spPr/>
        <p:txBody>
          <a:bodyPr>
            <a:normAutofit/>
          </a:bodyPr>
          <a:lstStyle/>
          <a:p>
            <a:r>
              <a:rPr lang="en-US" dirty="0" smtClean="0">
                <a:cs typeface="Times New Roman" pitchFamily="18" charset="0"/>
              </a:rPr>
              <a:t>Species Occurrence  Data</a:t>
            </a:r>
            <a:endParaRPr lang="en-US" dirty="0">
              <a:cs typeface="Times New Roman" pitchFamily="18" charset="0"/>
            </a:endParaRPr>
          </a:p>
        </p:txBody>
      </p:sp>
      <p:pic>
        <p:nvPicPr>
          <p:cNvPr id="8" name="Picture 7" descr="Species_Loc.png"/>
          <p:cNvPicPr>
            <a:picLocks noChangeAspect="1"/>
          </p:cNvPicPr>
          <p:nvPr/>
        </p:nvPicPr>
        <p:blipFill>
          <a:blip r:embed="rId3" cstate="print"/>
          <a:stretch>
            <a:fillRect/>
          </a:stretch>
        </p:blipFill>
        <p:spPr>
          <a:xfrm>
            <a:off x="1676400" y="3657600"/>
            <a:ext cx="6095999" cy="2729981"/>
          </a:xfrm>
          <a:prstGeom prst="rect">
            <a:avLst/>
          </a:prstGeom>
          <a:ln>
            <a:solidFill>
              <a:srgbClr val="831830"/>
            </a:solidFill>
          </a:ln>
          <a:effectLst>
            <a:outerShdw blurRad="292100" dist="139700" dir="2700000" algn="ctr" rotWithShape="0">
              <a:srgbClr val="831830">
                <a:alpha val="65000"/>
              </a:srgbClr>
            </a:outerShdw>
          </a:effectLst>
        </p:spPr>
      </p:pic>
      <p:sp>
        <p:nvSpPr>
          <p:cNvPr id="6" name="TextBox 5"/>
          <p:cNvSpPr txBox="1"/>
          <p:nvPr/>
        </p:nvSpPr>
        <p:spPr>
          <a:xfrm>
            <a:off x="1752600" y="3962400"/>
            <a:ext cx="3276600" cy="246221"/>
          </a:xfrm>
          <a:prstGeom prst="rect">
            <a:avLst/>
          </a:prstGeom>
          <a:noFill/>
        </p:spPr>
        <p:txBody>
          <a:bodyPr wrap="square" rtlCol="0">
            <a:spAutoFit/>
          </a:bodyPr>
          <a:lstStyle/>
          <a:p>
            <a:r>
              <a:rPr lang="en-US" sz="1000" b="1" i="1" dirty="0" smtClean="0">
                <a:latin typeface="Century Gothic" panose="020B0502020202020204" pitchFamily="34" charset="0"/>
                <a:cs typeface="Times New Roman" pitchFamily="18" charset="0"/>
              </a:rPr>
              <a:t>Triatoma sanguisuga </a:t>
            </a:r>
            <a:r>
              <a:rPr lang="en-US" sz="1000" b="1" dirty="0" smtClean="0">
                <a:latin typeface="Century Gothic" panose="020B0502020202020204" pitchFamily="34" charset="0"/>
                <a:cs typeface="Times New Roman" pitchFamily="18" charset="0"/>
              </a:rPr>
              <a:t>species location coordinates</a:t>
            </a:r>
            <a:endParaRPr lang="en-US" sz="1000" b="1" dirty="0">
              <a:latin typeface="Century Gothic" panose="020B0502020202020204"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Data Acquisition</a:t>
            </a:r>
            <a:endParaRPr lang="en-US" dirty="0">
              <a:cs typeface="Times New Roman" pitchFamily="18" charset="0"/>
            </a:endParaRPr>
          </a:p>
        </p:txBody>
      </p:sp>
      <p:grpSp>
        <p:nvGrpSpPr>
          <p:cNvPr id="4" name="Group 57"/>
          <p:cNvGrpSpPr>
            <a:grpSpLocks noGrp="1"/>
          </p:cNvGrpSpPr>
          <p:nvPr/>
        </p:nvGrpSpPr>
        <p:grpSpPr bwMode="auto">
          <a:xfrm>
            <a:off x="7086533" y="914979"/>
            <a:ext cx="1983497" cy="5750093"/>
            <a:chOff x="27267629" y="16532494"/>
            <a:chExt cx="2578993" cy="5890425"/>
          </a:xfrm>
          <a:noFill/>
          <a:effectLst>
            <a:outerShdw blurRad="292100" dist="139700" dir="2700000" algn="ctr" rotWithShape="0">
              <a:srgbClr val="000000">
                <a:alpha val="65000"/>
              </a:srgbClr>
            </a:outerShdw>
          </a:effectLst>
        </p:grpSpPr>
        <p:grpSp>
          <p:nvGrpSpPr>
            <p:cNvPr id="5" name="Group 5"/>
            <p:cNvGrpSpPr>
              <a:grpSpLocks/>
            </p:cNvGrpSpPr>
            <p:nvPr/>
          </p:nvGrpSpPr>
          <p:grpSpPr bwMode="auto">
            <a:xfrm>
              <a:off x="27763817" y="21373395"/>
              <a:ext cx="1621268" cy="1049524"/>
              <a:chOff x="8021" y="3783"/>
              <a:chExt cx="748" cy="252"/>
            </a:xfrm>
            <a:grpFill/>
          </p:grpSpPr>
          <p:pic>
            <p:nvPicPr>
              <p:cNvPr id="19" name="Picture 4" descr="terra"/>
              <p:cNvPicPr>
                <a:picLocks noChangeAspect="1" noChangeArrowheads="1"/>
              </p:cNvPicPr>
              <p:nvPr/>
            </p:nvPicPr>
            <p:blipFill>
              <a:blip r:embed="rId3" cstate="print"/>
              <a:srcRect/>
              <a:stretch>
                <a:fillRect/>
              </a:stretch>
            </p:blipFill>
            <p:spPr bwMode="auto">
              <a:xfrm>
                <a:off x="8021" y="3783"/>
                <a:ext cx="568" cy="252"/>
              </a:xfrm>
              <a:prstGeom prst="rect">
                <a:avLst/>
              </a:prstGeom>
              <a:grpFill/>
              <a:ln w="9525">
                <a:noFill/>
                <a:miter lim="800000"/>
                <a:headEnd/>
                <a:tailEnd/>
              </a:ln>
              <a:scene3d>
                <a:camera prst="orthographicFront"/>
                <a:lightRig rig="threePt" dir="t"/>
              </a:scene3d>
              <a:sp3d extrusionH="76200">
                <a:extrusionClr>
                  <a:srgbClr val="831830"/>
                </a:extrusionClr>
              </a:sp3d>
            </p:spPr>
          </p:pic>
          <p:sp>
            <p:nvSpPr>
              <p:cNvPr id="20" name="Text Box 5"/>
              <p:cNvSpPr txBox="1">
                <a:spLocks noChangeArrowheads="1"/>
              </p:cNvSpPr>
              <p:nvPr/>
            </p:nvSpPr>
            <p:spPr bwMode="auto">
              <a:xfrm>
                <a:off x="8478" y="3797"/>
                <a:ext cx="291" cy="61"/>
              </a:xfrm>
              <a:prstGeom prst="rect">
                <a:avLst/>
              </a:prstGeom>
              <a:grpFill/>
              <a:ln w="9525">
                <a:noFill/>
                <a:miter lim="800000"/>
                <a:headEnd/>
                <a:tailEnd/>
              </a:ln>
              <a:scene3d>
                <a:camera prst="orthographicFront"/>
                <a:lightRig rig="threePt" dir="t"/>
              </a:scene3d>
              <a:sp3d extrusionH="76200">
                <a:extrusionClr>
                  <a:srgbClr val="831830"/>
                </a:extrusionClr>
              </a:sp3d>
            </p:spPr>
            <p:txBody>
              <a:bodyPr wrap="none" lIns="0" tIns="0" rIns="0" bIns="0">
                <a:spAutoFit/>
              </a:bodyPr>
              <a:lstStyle/>
              <a:p>
                <a:r>
                  <a:rPr lang="en-US" sz="1600" b="1" dirty="0" smtClean="0">
                    <a:latin typeface="Century Gothic" panose="020B0502020202020204" pitchFamily="34" charset="0"/>
                    <a:cs typeface="Times New Roman" pitchFamily="18" charset="0"/>
                  </a:rPr>
                  <a:t>Terra</a:t>
                </a:r>
                <a:endParaRPr lang="en-US" sz="1600" b="1" dirty="0">
                  <a:latin typeface="Century Gothic" panose="020B0502020202020204" pitchFamily="34" charset="0"/>
                  <a:cs typeface="Times New Roman" pitchFamily="18" charset="0"/>
                </a:endParaRPr>
              </a:p>
            </p:txBody>
          </p:sp>
        </p:grpSp>
        <p:grpSp>
          <p:nvGrpSpPr>
            <p:cNvPr id="6" name="Group 6"/>
            <p:cNvGrpSpPr>
              <a:grpSpLocks/>
            </p:cNvGrpSpPr>
            <p:nvPr/>
          </p:nvGrpSpPr>
          <p:grpSpPr bwMode="auto">
            <a:xfrm>
              <a:off x="28059146" y="17858802"/>
              <a:ext cx="1407543" cy="1039188"/>
              <a:chOff x="6909" y="321"/>
              <a:chExt cx="557" cy="242"/>
            </a:xfrm>
            <a:grpFill/>
          </p:grpSpPr>
          <p:pic>
            <p:nvPicPr>
              <p:cNvPr id="17" name="Picture 7" descr="Aqua"/>
              <p:cNvPicPr>
                <a:picLocks noChangeAspect="1" noChangeArrowheads="1"/>
              </p:cNvPicPr>
              <p:nvPr/>
            </p:nvPicPr>
            <p:blipFill>
              <a:blip r:embed="rId4" cstate="print"/>
              <a:srcRect/>
              <a:stretch>
                <a:fillRect/>
              </a:stretch>
            </p:blipFill>
            <p:spPr bwMode="auto">
              <a:xfrm flipH="1">
                <a:off x="6909" y="321"/>
                <a:ext cx="493" cy="242"/>
              </a:xfrm>
              <a:prstGeom prst="rect">
                <a:avLst/>
              </a:prstGeom>
              <a:grpFill/>
              <a:ln w="9525">
                <a:noFill/>
                <a:miter lim="800000"/>
                <a:headEnd/>
                <a:tailEnd/>
              </a:ln>
              <a:scene3d>
                <a:camera prst="orthographicFront"/>
                <a:lightRig rig="threePt" dir="t"/>
              </a:scene3d>
              <a:sp3d extrusionH="76200">
                <a:extrusionClr>
                  <a:srgbClr val="831830"/>
                </a:extrusionClr>
              </a:sp3d>
            </p:spPr>
          </p:pic>
          <p:sp>
            <p:nvSpPr>
              <p:cNvPr id="18" name="Text Box 8"/>
              <p:cNvSpPr txBox="1">
                <a:spLocks noChangeArrowheads="1"/>
              </p:cNvSpPr>
              <p:nvPr/>
            </p:nvSpPr>
            <p:spPr bwMode="auto">
              <a:xfrm>
                <a:off x="7184" y="321"/>
                <a:ext cx="282" cy="56"/>
              </a:xfrm>
              <a:prstGeom prst="rect">
                <a:avLst/>
              </a:prstGeom>
              <a:grpFill/>
              <a:ln w="9525">
                <a:noFill/>
                <a:miter lim="800000"/>
                <a:headEnd/>
                <a:tailEnd/>
              </a:ln>
              <a:scene3d>
                <a:camera prst="orthographicFront"/>
                <a:lightRig rig="threePt" dir="t"/>
              </a:scene3d>
              <a:sp3d extrusionH="76200">
                <a:extrusionClr>
                  <a:srgbClr val="831830"/>
                </a:extrusionClr>
              </a:sp3d>
            </p:spPr>
            <p:txBody>
              <a:bodyPr wrap="none" lIns="0" tIns="0" rIns="0" bIns="0">
                <a:spAutoFit/>
              </a:bodyPr>
              <a:lstStyle/>
              <a:p>
                <a:r>
                  <a:rPr lang="en-US" sz="1600" b="1" dirty="0">
                    <a:latin typeface="Century Gothic" panose="020B0502020202020204" pitchFamily="34" charset="0"/>
                    <a:cs typeface="Times New Roman" pitchFamily="18" charset="0"/>
                  </a:rPr>
                  <a:t>Aqua</a:t>
                </a:r>
              </a:p>
            </p:txBody>
          </p:sp>
        </p:grpSp>
        <p:grpSp>
          <p:nvGrpSpPr>
            <p:cNvPr id="7" name="Group 79"/>
            <p:cNvGrpSpPr>
              <a:grpSpLocks/>
            </p:cNvGrpSpPr>
            <p:nvPr/>
          </p:nvGrpSpPr>
          <p:grpSpPr bwMode="auto">
            <a:xfrm>
              <a:off x="27366783" y="18951750"/>
              <a:ext cx="2418648" cy="1170895"/>
              <a:chOff x="9704714" y="1296115"/>
              <a:chExt cx="1541421" cy="505088"/>
            </a:xfrm>
            <a:grpFill/>
          </p:grpSpPr>
          <p:pic>
            <p:nvPicPr>
              <p:cNvPr id="15" name="Picture 25"/>
              <p:cNvPicPr>
                <a:picLocks noChangeAspect="1" noChangeArrowheads="1"/>
              </p:cNvPicPr>
              <p:nvPr/>
            </p:nvPicPr>
            <p:blipFill>
              <a:blip r:embed="rId5" cstate="print"/>
              <a:srcRect/>
              <a:stretch>
                <a:fillRect/>
              </a:stretch>
            </p:blipFill>
            <p:spPr bwMode="auto">
              <a:xfrm>
                <a:off x="9704714" y="1430804"/>
                <a:ext cx="1199708" cy="370399"/>
              </a:xfrm>
              <a:prstGeom prst="rect">
                <a:avLst/>
              </a:prstGeom>
              <a:grpFill/>
              <a:ln w="9525">
                <a:noFill/>
                <a:miter lim="800000"/>
                <a:headEnd/>
                <a:tailEnd/>
              </a:ln>
              <a:scene3d>
                <a:camera prst="orthographicFront"/>
                <a:lightRig rig="threePt" dir="t"/>
              </a:scene3d>
              <a:sp3d extrusionH="76200">
                <a:extrusionClr>
                  <a:srgbClr val="831830"/>
                </a:extrusionClr>
              </a:sp3d>
            </p:spPr>
          </p:pic>
          <p:sp>
            <p:nvSpPr>
              <p:cNvPr id="16" name="Text Box 20"/>
              <p:cNvSpPr txBox="1">
                <a:spLocks noChangeArrowheads="1"/>
              </p:cNvSpPr>
              <p:nvPr/>
            </p:nvSpPr>
            <p:spPr bwMode="auto">
              <a:xfrm>
                <a:off x="10462428" y="1296115"/>
                <a:ext cx="783707" cy="104377"/>
              </a:xfrm>
              <a:prstGeom prst="rect">
                <a:avLst/>
              </a:prstGeom>
              <a:grpFill/>
              <a:ln w="9525">
                <a:noFill/>
                <a:miter lim="800000"/>
                <a:headEnd/>
                <a:tailEnd/>
              </a:ln>
              <a:scene3d>
                <a:camera prst="orthographicFront"/>
                <a:lightRig rig="threePt" dir="t"/>
              </a:scene3d>
              <a:sp3d extrusionH="76200">
                <a:extrusionClr>
                  <a:srgbClr val="831830"/>
                </a:extrusionClr>
              </a:sp3d>
            </p:spPr>
            <p:txBody>
              <a:bodyPr wrap="none" lIns="0" tIns="0" rIns="0" bIns="0">
                <a:spAutoFit/>
              </a:bodyPr>
              <a:lstStyle/>
              <a:p>
                <a:r>
                  <a:rPr lang="en-US" sz="1600" b="1" dirty="0">
                    <a:latin typeface="Century Gothic" panose="020B0502020202020204" pitchFamily="34" charset="0"/>
                    <a:cs typeface="Times New Roman" pitchFamily="18" charset="0"/>
                  </a:rPr>
                  <a:t>Landsat 8</a:t>
                </a:r>
              </a:p>
            </p:txBody>
          </p:sp>
        </p:grpSp>
        <p:grpSp>
          <p:nvGrpSpPr>
            <p:cNvPr id="9" name="Group 52"/>
            <p:cNvGrpSpPr>
              <a:grpSpLocks/>
            </p:cNvGrpSpPr>
            <p:nvPr/>
          </p:nvGrpSpPr>
          <p:grpSpPr bwMode="auto">
            <a:xfrm>
              <a:off x="28059448" y="20122598"/>
              <a:ext cx="1787174" cy="1224743"/>
              <a:chOff x="6678" y="2877"/>
              <a:chExt cx="778" cy="433"/>
            </a:xfrm>
            <a:grpFill/>
          </p:grpSpPr>
          <p:pic>
            <p:nvPicPr>
              <p:cNvPr id="13" name="Picture 53"/>
              <p:cNvPicPr>
                <a:picLocks noChangeAspect="1" noChangeArrowheads="1"/>
              </p:cNvPicPr>
              <p:nvPr/>
            </p:nvPicPr>
            <p:blipFill>
              <a:blip r:embed="rId6" cstate="print"/>
              <a:srcRect/>
              <a:stretch>
                <a:fillRect/>
              </a:stretch>
            </p:blipFill>
            <p:spPr bwMode="auto">
              <a:xfrm>
                <a:off x="6678" y="2877"/>
                <a:ext cx="581" cy="433"/>
              </a:xfrm>
              <a:prstGeom prst="rect">
                <a:avLst/>
              </a:prstGeom>
              <a:grpFill/>
              <a:ln w="9525">
                <a:noFill/>
                <a:miter lim="800000"/>
                <a:headEnd/>
                <a:tailEnd/>
              </a:ln>
              <a:scene3d>
                <a:camera prst="orthographicFront"/>
                <a:lightRig rig="threePt" dir="t"/>
              </a:scene3d>
              <a:sp3d extrusionH="76200">
                <a:extrusionClr>
                  <a:srgbClr val="831830"/>
                </a:extrusionClr>
              </a:sp3d>
            </p:spPr>
          </p:pic>
          <p:sp>
            <p:nvSpPr>
              <p:cNvPr id="14" name="Text Box 54"/>
              <p:cNvSpPr txBox="1">
                <a:spLocks noChangeArrowheads="1"/>
              </p:cNvSpPr>
              <p:nvPr/>
            </p:nvSpPr>
            <p:spPr bwMode="auto">
              <a:xfrm>
                <a:off x="6968" y="2895"/>
                <a:ext cx="488" cy="120"/>
              </a:xfrm>
              <a:prstGeom prst="rect">
                <a:avLst/>
              </a:prstGeom>
              <a:grpFill/>
              <a:ln w="9525">
                <a:noFill/>
                <a:miter lim="800000"/>
                <a:headEnd/>
                <a:tailEnd/>
              </a:ln>
              <a:scene3d>
                <a:camera prst="orthographicFront"/>
                <a:lightRig rig="threePt" dir="t"/>
              </a:scene3d>
              <a:sp3d extrusionH="76200">
                <a:extrusionClr>
                  <a:srgbClr val="831830"/>
                </a:extrusionClr>
              </a:sp3d>
            </p:spPr>
            <p:txBody>
              <a:bodyPr>
                <a:spAutoFit/>
              </a:bodyPr>
              <a:lstStyle/>
              <a:p>
                <a:pPr>
                  <a:spcBef>
                    <a:spcPct val="50000"/>
                  </a:spcBef>
                </a:pPr>
                <a:r>
                  <a:rPr lang="en-US" sz="1600" b="1" dirty="0">
                    <a:latin typeface="Century Gothic" panose="020B0502020202020204" pitchFamily="34" charset="0"/>
                    <a:cs typeface="Times New Roman" pitchFamily="18" charset="0"/>
                  </a:rPr>
                  <a:t>SRTM</a:t>
                </a:r>
              </a:p>
            </p:txBody>
          </p:sp>
        </p:grpSp>
        <p:grpSp>
          <p:nvGrpSpPr>
            <p:cNvPr id="10" name="Group 18"/>
            <p:cNvGrpSpPr>
              <a:grpSpLocks/>
            </p:cNvGrpSpPr>
            <p:nvPr/>
          </p:nvGrpSpPr>
          <p:grpSpPr bwMode="auto">
            <a:xfrm>
              <a:off x="27267629" y="16532494"/>
              <a:ext cx="2232929" cy="1306333"/>
              <a:chOff x="5611" y="1168"/>
              <a:chExt cx="898" cy="365"/>
            </a:xfrm>
            <a:grpFill/>
          </p:grpSpPr>
          <p:pic>
            <p:nvPicPr>
              <p:cNvPr id="11" name="Picture 19" descr="trmm copy"/>
              <p:cNvPicPr>
                <a:picLocks noChangeAspect="1" noChangeArrowheads="1"/>
              </p:cNvPicPr>
              <p:nvPr/>
            </p:nvPicPr>
            <p:blipFill>
              <a:blip r:embed="rId7" cstate="print"/>
              <a:srcRect/>
              <a:stretch>
                <a:fillRect/>
              </a:stretch>
            </p:blipFill>
            <p:spPr bwMode="auto">
              <a:xfrm>
                <a:off x="5611" y="1168"/>
                <a:ext cx="477" cy="365"/>
              </a:xfrm>
              <a:prstGeom prst="rect">
                <a:avLst/>
              </a:prstGeom>
              <a:grpFill/>
              <a:ln w="9525">
                <a:noFill/>
                <a:miter lim="800000"/>
                <a:headEnd/>
                <a:tailEnd/>
              </a:ln>
              <a:scene3d>
                <a:camera prst="orthographicFront"/>
                <a:lightRig rig="threePt" dir="t"/>
              </a:scene3d>
              <a:sp3d extrusionH="76200">
                <a:extrusionClr>
                  <a:srgbClr val="831830"/>
                </a:extrusionClr>
              </a:sp3d>
            </p:spPr>
          </p:pic>
          <p:sp>
            <p:nvSpPr>
              <p:cNvPr id="12" name="Text Box 20"/>
              <p:cNvSpPr txBox="1">
                <a:spLocks noChangeArrowheads="1"/>
              </p:cNvSpPr>
              <p:nvPr/>
            </p:nvSpPr>
            <p:spPr bwMode="auto">
              <a:xfrm>
                <a:off x="6209" y="1277"/>
                <a:ext cx="300" cy="68"/>
              </a:xfrm>
              <a:prstGeom prst="rect">
                <a:avLst/>
              </a:prstGeom>
              <a:grpFill/>
              <a:ln w="9525">
                <a:noFill/>
                <a:miter lim="800000"/>
                <a:headEnd/>
                <a:tailEnd/>
              </a:ln>
              <a:scene3d>
                <a:camera prst="orthographicFront"/>
                <a:lightRig rig="threePt" dir="t"/>
              </a:scene3d>
              <a:sp3d extrusionH="76200">
                <a:extrusionClr>
                  <a:srgbClr val="831830"/>
                </a:extrusionClr>
              </a:sp3d>
            </p:spPr>
            <p:txBody>
              <a:bodyPr wrap="none" lIns="0" tIns="0" rIns="0" bIns="0">
                <a:spAutoFit/>
              </a:bodyPr>
              <a:lstStyle/>
              <a:p>
                <a:r>
                  <a:rPr lang="en-US" sz="1600" b="1" dirty="0">
                    <a:latin typeface="Century Gothic" panose="020B0502020202020204" pitchFamily="34" charset="0"/>
                    <a:cs typeface="Times New Roman" pitchFamily="18" charset="0"/>
                  </a:rPr>
                  <a:t>TRMM</a:t>
                </a:r>
              </a:p>
            </p:txBody>
          </p:sp>
        </p:grpSp>
      </p:grpSp>
      <p:graphicFrame>
        <p:nvGraphicFramePr>
          <p:cNvPr id="21" name="Table 20"/>
          <p:cNvGraphicFramePr>
            <a:graphicFrameLocks noGrp="1"/>
          </p:cNvGraphicFramePr>
          <p:nvPr/>
        </p:nvGraphicFramePr>
        <p:xfrm>
          <a:off x="336331" y="1219201"/>
          <a:ext cx="6781801" cy="5556947"/>
        </p:xfrm>
        <a:graphic>
          <a:graphicData uri="http://schemas.openxmlformats.org/drawingml/2006/table">
            <a:tbl>
              <a:tblPr firstRow="1" bandRow="1">
                <a:effectLst>
                  <a:outerShdw blurRad="292100" dist="139700" dir="2700000" algn="ctr" rotWithShape="0">
                    <a:srgbClr val="831830">
                      <a:alpha val="65000"/>
                    </a:srgbClr>
                  </a:outerShdw>
                </a:effectLst>
                <a:tableStyleId>{5C22544A-7EE6-4342-B048-85BDC9FD1C3A}</a:tableStyleId>
              </a:tblPr>
              <a:tblGrid>
                <a:gridCol w="1263869"/>
                <a:gridCol w="3229074"/>
                <a:gridCol w="961926"/>
                <a:gridCol w="1326932"/>
              </a:tblGrid>
              <a:tr h="380999">
                <a:tc>
                  <a:txBody>
                    <a:bodyPr/>
                    <a:lstStyle/>
                    <a:p>
                      <a:pPr algn="ctr"/>
                      <a:r>
                        <a:rPr lang="en-US" sz="1200" dirty="0" smtClean="0">
                          <a:solidFill>
                            <a:schemeClr val="tx1"/>
                          </a:solidFill>
                          <a:latin typeface="Century Gothic" pitchFamily="34" charset="0"/>
                        </a:rPr>
                        <a:t>Type (No. of layers)</a:t>
                      </a:r>
                      <a:endParaRPr lang="en-US" sz="1200" dirty="0">
                        <a:solidFill>
                          <a:schemeClr val="tx1"/>
                        </a:solidFill>
                        <a:latin typeface="Century Gothic" pitchFamily="34" charset="0"/>
                      </a:endParaRPr>
                    </a:p>
                  </a:txBody>
                  <a:tcPr>
                    <a:noFill/>
                  </a:tcPr>
                </a:tc>
                <a:tc>
                  <a:txBody>
                    <a:bodyPr/>
                    <a:lstStyle/>
                    <a:p>
                      <a:pPr algn="ctr"/>
                      <a:r>
                        <a:rPr lang="en-US" sz="1200" dirty="0" smtClean="0">
                          <a:solidFill>
                            <a:schemeClr val="tx1"/>
                          </a:solidFill>
                          <a:latin typeface="Century Gothic" pitchFamily="34" charset="0"/>
                        </a:rPr>
                        <a:t>Sensor/Source</a:t>
                      </a:r>
                      <a:endParaRPr lang="en-US" sz="1200" dirty="0">
                        <a:solidFill>
                          <a:schemeClr val="tx1"/>
                        </a:solidFill>
                        <a:latin typeface="Century Gothic" pitchFamily="34" charset="0"/>
                      </a:endParaRPr>
                    </a:p>
                  </a:txBody>
                  <a:tcPr>
                    <a:noFill/>
                  </a:tcPr>
                </a:tc>
                <a:tc>
                  <a:txBody>
                    <a:bodyPr/>
                    <a:lstStyle/>
                    <a:p>
                      <a:pPr algn="ctr"/>
                      <a:r>
                        <a:rPr lang="en-US" sz="1200" dirty="0" smtClean="0">
                          <a:solidFill>
                            <a:schemeClr val="tx1"/>
                          </a:solidFill>
                          <a:latin typeface="Century Gothic" pitchFamily="34" charset="0"/>
                        </a:rPr>
                        <a:t>Spatial Resolution</a:t>
                      </a:r>
                      <a:endParaRPr lang="en-US" sz="1200" dirty="0">
                        <a:solidFill>
                          <a:schemeClr val="tx1"/>
                        </a:solidFill>
                        <a:latin typeface="Century Gothic" pitchFamily="34" charset="0"/>
                      </a:endParaRPr>
                    </a:p>
                  </a:txBody>
                  <a:tcPr>
                    <a:noFill/>
                  </a:tcPr>
                </a:tc>
                <a:tc>
                  <a:txBody>
                    <a:bodyPr/>
                    <a:lstStyle/>
                    <a:p>
                      <a:pPr algn="ctr"/>
                      <a:r>
                        <a:rPr lang="en-US" sz="1200" dirty="0" smtClean="0">
                          <a:solidFill>
                            <a:schemeClr val="tx1"/>
                          </a:solidFill>
                          <a:latin typeface="Century Gothic" pitchFamily="34" charset="0"/>
                        </a:rPr>
                        <a:t>Temporal Coverage</a:t>
                      </a:r>
                      <a:endParaRPr lang="en-US" sz="1200" dirty="0">
                        <a:solidFill>
                          <a:schemeClr val="tx1"/>
                        </a:solidFill>
                        <a:latin typeface="Century Gothic" pitchFamily="34" charset="0"/>
                      </a:endParaRPr>
                    </a:p>
                  </a:txBody>
                  <a:tcPr>
                    <a:noFill/>
                  </a:tcPr>
                </a:tc>
              </a:tr>
              <a:tr h="228599">
                <a:tc>
                  <a:txBody>
                    <a:bodyPr/>
                    <a:lstStyle/>
                    <a:p>
                      <a:r>
                        <a:rPr lang="en-US" sz="1050" dirty="0" smtClean="0">
                          <a:solidFill>
                            <a:schemeClr val="tx1"/>
                          </a:solidFill>
                          <a:latin typeface="Century Gothic" pitchFamily="34" charset="0"/>
                        </a:rPr>
                        <a:t>Precipitation (8)</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www.worldclim.org1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~1 KM </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1950 – 2000 (Avg.)</a:t>
                      </a:r>
                      <a:endParaRPr lang="en-US" sz="1050" dirty="0">
                        <a:solidFill>
                          <a:schemeClr val="tx1"/>
                        </a:solidFill>
                        <a:latin typeface="Century Gothic" pitchFamily="34" charset="0"/>
                      </a:endParaRPr>
                    </a:p>
                  </a:txBody>
                  <a:tcPr>
                    <a:noFill/>
                  </a:tcPr>
                </a:tc>
              </a:tr>
              <a:tr h="137159">
                <a:tc>
                  <a:txBody>
                    <a:bodyPr/>
                    <a:lstStyle/>
                    <a:p>
                      <a:r>
                        <a:rPr lang="en-US" sz="1050" dirty="0" smtClean="0">
                          <a:solidFill>
                            <a:schemeClr val="tx1"/>
                          </a:solidFill>
                          <a:latin typeface="Century Gothic" pitchFamily="34" charset="0"/>
                        </a:rPr>
                        <a:t>Temperature (11)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www.worldclim.org1</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~1 KM </a:t>
                      </a:r>
                    </a:p>
                  </a:txBody>
                  <a:tcPr>
                    <a:noFill/>
                  </a:tcPr>
                </a:tc>
                <a:tc>
                  <a:txBody>
                    <a:bodyPr/>
                    <a:lstStyle/>
                    <a:p>
                      <a:pPr algn="ctr"/>
                      <a:r>
                        <a:rPr lang="en-US" sz="1050" dirty="0" smtClean="0">
                          <a:solidFill>
                            <a:schemeClr val="tx1"/>
                          </a:solidFill>
                          <a:latin typeface="Century Gothic" pitchFamily="34" charset="0"/>
                        </a:rPr>
                        <a:t>1950 – 2000 (Avg.)</a:t>
                      </a:r>
                      <a:endParaRPr lang="en-US" sz="1050" dirty="0">
                        <a:solidFill>
                          <a:schemeClr val="tx1"/>
                        </a:solidFill>
                        <a:latin typeface="Century Gothic" pitchFamily="34" charset="0"/>
                      </a:endParaRPr>
                    </a:p>
                  </a:txBody>
                  <a:tcPr>
                    <a:noFill/>
                  </a:tcPr>
                </a:tc>
              </a:tr>
              <a:tr h="198119">
                <a:tc>
                  <a:txBody>
                    <a:bodyPr/>
                    <a:lstStyle/>
                    <a:p>
                      <a:r>
                        <a:rPr lang="en-US" sz="1050" dirty="0" smtClean="0">
                          <a:solidFill>
                            <a:schemeClr val="tx1"/>
                          </a:solidFill>
                          <a:latin typeface="Century Gothic" pitchFamily="34" charset="0"/>
                        </a:rPr>
                        <a:t>Land Cover (1)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National Land Cover Database (NLCD). Based on</a:t>
                      </a:r>
                      <a:r>
                        <a:rPr lang="en-US" sz="1050" baseline="0" dirty="0" smtClean="0">
                          <a:solidFill>
                            <a:schemeClr val="tx1"/>
                          </a:solidFill>
                          <a:latin typeface="Century Gothic" pitchFamily="34" charset="0"/>
                        </a:rPr>
                        <a:t> </a:t>
                      </a:r>
                      <a:r>
                        <a:rPr lang="en-US" sz="1050" dirty="0" smtClean="0">
                          <a:solidFill>
                            <a:schemeClr val="tx1"/>
                          </a:solidFill>
                          <a:latin typeface="Century Gothic" pitchFamily="34" charset="0"/>
                        </a:rPr>
                        <a:t>Landsat</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~30 M</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2006</a:t>
                      </a:r>
                      <a:endParaRPr lang="en-US" sz="1050" dirty="0">
                        <a:solidFill>
                          <a:schemeClr val="tx1"/>
                        </a:solidFill>
                        <a:latin typeface="Century Gothic" pitchFamily="34" charset="0"/>
                      </a:endParaRPr>
                    </a:p>
                  </a:txBody>
                  <a:tcPr>
                    <a:noFill/>
                  </a:tcPr>
                </a:tc>
              </a:tr>
              <a:tr h="182879">
                <a:tc>
                  <a:txBody>
                    <a:bodyPr/>
                    <a:lstStyle/>
                    <a:p>
                      <a:r>
                        <a:rPr lang="en-US" sz="1050" dirty="0" smtClean="0">
                          <a:solidFill>
                            <a:schemeClr val="tx1"/>
                          </a:solidFill>
                          <a:latin typeface="Century Gothic" pitchFamily="34" charset="0"/>
                        </a:rPr>
                        <a:t>NDVI (1)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Global Land Cover Facility (GLCF). Based on MODIS data.</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 250 M</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2006</a:t>
                      </a:r>
                      <a:endParaRPr lang="en-US" sz="1050" dirty="0">
                        <a:solidFill>
                          <a:schemeClr val="tx1"/>
                        </a:solidFill>
                        <a:latin typeface="Century Gothic" pitchFamily="34" charset="0"/>
                      </a:endParaRPr>
                    </a:p>
                  </a:txBody>
                  <a:tcPr>
                    <a:noFill/>
                  </a:tcPr>
                </a:tc>
              </a:tr>
              <a:tr h="0">
                <a:tc>
                  <a:txBody>
                    <a:bodyPr/>
                    <a:lstStyle/>
                    <a:p>
                      <a:r>
                        <a:rPr lang="en-US" sz="1050" dirty="0" smtClean="0">
                          <a:solidFill>
                            <a:schemeClr val="tx1"/>
                          </a:solidFill>
                          <a:latin typeface="Century Gothic" pitchFamily="34" charset="0"/>
                        </a:rPr>
                        <a:t>NDWI (1)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www.geoland2.eu. Based on SPOT VGT data.</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 1 KM</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2009 - Present</a:t>
                      </a:r>
                      <a:endParaRPr lang="en-US" sz="1050" dirty="0">
                        <a:solidFill>
                          <a:schemeClr val="tx1"/>
                        </a:solidFill>
                        <a:latin typeface="Century Gothic" pitchFamily="34" charset="0"/>
                      </a:endParaRPr>
                    </a:p>
                  </a:txBody>
                  <a:tcPr>
                    <a:noFill/>
                  </a:tcPr>
                </a:tc>
              </a:tr>
              <a:tr h="228599">
                <a:tc>
                  <a:txBody>
                    <a:bodyPr/>
                    <a:lstStyle/>
                    <a:p>
                      <a:r>
                        <a:rPr lang="en-US" sz="1050" dirty="0" smtClean="0">
                          <a:solidFill>
                            <a:schemeClr val="tx1"/>
                          </a:solidFill>
                          <a:latin typeface="Century Gothic" pitchFamily="34" charset="0"/>
                        </a:rPr>
                        <a:t>Slope (1)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www.worldclim.org1. Based on SRTM data</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 1 KM</a:t>
                      </a:r>
                    </a:p>
                  </a:txBody>
                  <a:tcPr>
                    <a:noFill/>
                  </a:tcPr>
                </a:tc>
                <a:tc>
                  <a:txBody>
                    <a:bodyPr/>
                    <a:lstStyle/>
                    <a:p>
                      <a:pPr algn="ctr"/>
                      <a:r>
                        <a:rPr lang="en-US" sz="1050" dirty="0" smtClean="0">
                          <a:solidFill>
                            <a:schemeClr val="tx1"/>
                          </a:solidFill>
                          <a:latin typeface="Century Gothic" pitchFamily="34" charset="0"/>
                        </a:rPr>
                        <a:t>Unknown</a:t>
                      </a:r>
                      <a:endParaRPr lang="en-US" sz="1050" dirty="0">
                        <a:solidFill>
                          <a:schemeClr val="tx1"/>
                        </a:solidFill>
                        <a:latin typeface="Century Gothic" pitchFamily="34" charset="0"/>
                      </a:endParaRPr>
                    </a:p>
                  </a:txBody>
                  <a:tcPr>
                    <a:noFill/>
                  </a:tcPr>
                </a:tc>
              </a:tr>
              <a:tr h="137159">
                <a:tc>
                  <a:txBody>
                    <a:bodyPr/>
                    <a:lstStyle/>
                    <a:p>
                      <a:r>
                        <a:rPr lang="en-US" sz="1050" dirty="0" smtClean="0">
                          <a:solidFill>
                            <a:schemeClr val="tx1"/>
                          </a:solidFill>
                          <a:latin typeface="Century Gothic" pitchFamily="34" charset="0"/>
                        </a:rPr>
                        <a:t>Altitude (1)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www.worldclim.org1. Based on</a:t>
                      </a:r>
                      <a:r>
                        <a:rPr lang="en-US" sz="1050" baseline="0" dirty="0" smtClean="0">
                          <a:solidFill>
                            <a:schemeClr val="tx1"/>
                          </a:solidFill>
                          <a:latin typeface="Century Gothic" pitchFamily="34" charset="0"/>
                        </a:rPr>
                        <a:t> </a:t>
                      </a:r>
                      <a:r>
                        <a:rPr lang="en-US" sz="1050" dirty="0" smtClean="0">
                          <a:solidFill>
                            <a:schemeClr val="tx1"/>
                          </a:solidFill>
                          <a:latin typeface="Century Gothic" pitchFamily="34" charset="0"/>
                        </a:rPr>
                        <a:t>SRTM data.</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 1 KM</a:t>
                      </a:r>
                    </a:p>
                  </a:txBody>
                  <a:tcPr>
                    <a:noFill/>
                  </a:tcPr>
                </a:tc>
                <a:tc>
                  <a:txBody>
                    <a:bodyPr/>
                    <a:lstStyle/>
                    <a:p>
                      <a:pPr algn="ctr"/>
                      <a:r>
                        <a:rPr lang="en-US" sz="1050" dirty="0" smtClean="0">
                          <a:solidFill>
                            <a:schemeClr val="tx1"/>
                          </a:solidFill>
                          <a:latin typeface="Century Gothic" pitchFamily="34" charset="0"/>
                        </a:rPr>
                        <a:t>Unknown</a:t>
                      </a:r>
                      <a:endParaRPr lang="en-US" sz="1050" dirty="0">
                        <a:solidFill>
                          <a:schemeClr val="tx1"/>
                        </a:solidFill>
                        <a:latin typeface="Century Gothic" pitchFamily="34" charset="0"/>
                      </a:endParaRPr>
                    </a:p>
                  </a:txBody>
                  <a:tcPr>
                    <a:noFill/>
                  </a:tcPr>
                </a:tc>
              </a:tr>
              <a:tr h="320040">
                <a:tc>
                  <a:txBody>
                    <a:bodyPr/>
                    <a:lstStyle/>
                    <a:p>
                      <a:r>
                        <a:rPr lang="en-US" sz="1050" dirty="0" smtClean="0">
                          <a:solidFill>
                            <a:schemeClr val="tx1"/>
                          </a:solidFill>
                          <a:latin typeface="Century Gothic" pitchFamily="34" charset="0"/>
                        </a:rPr>
                        <a:t>Land Surface Temperature (2)</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http://neo.sci.gsfc.nasa.gov. Based on MODIS data.</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0.1 </a:t>
                      </a:r>
                      <a:r>
                        <a:rPr lang="en-US" sz="1050" dirty="0" smtClean="0">
                          <a:solidFill>
                            <a:schemeClr val="tx1"/>
                          </a:solidFill>
                          <a:latin typeface="Century Gothic" pitchFamily="34" charset="0"/>
                          <a:cs typeface="Times New Roman"/>
                        </a:rPr>
                        <a:t>̊</a:t>
                      </a:r>
                      <a:endParaRPr lang="en-US" sz="1050" dirty="0" smtClean="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2007 – 2013 (Avg.)</a:t>
                      </a:r>
                      <a:endParaRPr lang="en-US" sz="1050" dirty="0">
                        <a:solidFill>
                          <a:schemeClr val="tx1"/>
                        </a:solidFill>
                        <a:latin typeface="Century Gothic" pitchFamily="34" charset="0"/>
                      </a:endParaRPr>
                    </a:p>
                  </a:txBody>
                  <a:tcPr>
                    <a:noFill/>
                  </a:tcPr>
                </a:tc>
              </a:tr>
              <a:tr h="289559">
                <a:tc>
                  <a:txBody>
                    <a:bodyPr/>
                    <a:lstStyle/>
                    <a:p>
                      <a:r>
                        <a:rPr lang="en-US" sz="1050" dirty="0" smtClean="0">
                          <a:solidFill>
                            <a:schemeClr val="tx1"/>
                          </a:solidFill>
                          <a:latin typeface="Century Gothic" pitchFamily="34" charset="0"/>
                        </a:rPr>
                        <a:t>Soil Moisture (2)</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http://www.esrl.noaa.gov.</a:t>
                      </a:r>
                      <a:r>
                        <a:rPr lang="en-US" sz="1050" baseline="0" dirty="0" smtClean="0">
                          <a:solidFill>
                            <a:schemeClr val="tx1"/>
                          </a:solidFill>
                          <a:latin typeface="Century Gothic" pitchFamily="34" charset="0"/>
                        </a:rPr>
                        <a:t> Modal calculated.</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0.5</a:t>
                      </a:r>
                      <a:r>
                        <a:rPr lang="en-US" sz="1050" baseline="0" dirty="0" smtClean="0">
                          <a:solidFill>
                            <a:schemeClr val="tx1"/>
                          </a:solidFill>
                          <a:latin typeface="Century Gothic" pitchFamily="34" charset="0"/>
                        </a:rPr>
                        <a:t> </a:t>
                      </a:r>
                      <a:r>
                        <a:rPr lang="en-US" sz="1050" baseline="0" dirty="0" smtClean="0">
                          <a:solidFill>
                            <a:schemeClr val="tx1"/>
                          </a:solidFill>
                          <a:latin typeface="Century Gothic" pitchFamily="34" charset="0"/>
                          <a:cs typeface="Times New Roman"/>
                        </a:rPr>
                        <a:t>̊</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2005 – 2013 (Avg.)</a:t>
                      </a:r>
                    </a:p>
                  </a:txBody>
                  <a:tcPr>
                    <a:noFill/>
                  </a:tcPr>
                </a:tc>
              </a:tr>
              <a:tr h="289559">
                <a:tc>
                  <a:txBody>
                    <a:bodyPr/>
                    <a:lstStyle/>
                    <a:p>
                      <a:r>
                        <a:rPr lang="en-US" sz="1050" dirty="0" smtClean="0">
                          <a:solidFill>
                            <a:schemeClr val="tx1"/>
                          </a:solidFill>
                          <a:latin typeface="Century Gothic" pitchFamily="34" charset="0"/>
                        </a:rPr>
                        <a:t>Socio-Economic</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http://sedac.ciesin.columbia.edu/, https://www.census.gov/</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N/A</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2010</a:t>
                      </a:r>
                    </a:p>
                  </a:txBody>
                  <a:tcPr>
                    <a:noFill/>
                  </a:tcPr>
                </a:tc>
              </a:tr>
              <a:tr h="304799">
                <a:tc>
                  <a:txBody>
                    <a:bodyPr/>
                    <a:lstStyle/>
                    <a:p>
                      <a:r>
                        <a:rPr lang="en-US" sz="1050" dirty="0" smtClean="0">
                          <a:solidFill>
                            <a:schemeClr val="tx1"/>
                          </a:solidFill>
                          <a:latin typeface="Century Gothic" pitchFamily="34" charset="0"/>
                        </a:rPr>
                        <a:t>Wild-Urban</a:t>
                      </a:r>
                      <a:r>
                        <a:rPr lang="en-US" sz="1050" baseline="0" dirty="0" smtClean="0">
                          <a:solidFill>
                            <a:schemeClr val="tx1"/>
                          </a:solidFill>
                          <a:latin typeface="Century Gothic" pitchFamily="34" charset="0"/>
                        </a:rPr>
                        <a:t> Interface</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Census, National Land Cover Database (NLCD) and the protected Areas Database version 1.1</a:t>
                      </a:r>
                      <a:endParaRPr lang="en-US" sz="1050" dirty="0">
                        <a:solidFill>
                          <a:schemeClr val="tx1"/>
                        </a:solidFill>
                        <a:latin typeface="Century Gothic" pitchFamily="34" charset="0"/>
                      </a:endParaRPr>
                    </a:p>
                  </a:txBody>
                  <a:tcPr>
                    <a:noFill/>
                  </a:tcPr>
                </a:tc>
                <a:tc>
                  <a:txBody>
                    <a:bodyPr/>
                    <a:lstStyle/>
                    <a:p>
                      <a:pPr algn="ctr"/>
                      <a:r>
                        <a:rPr lang="en-US" sz="1050" dirty="0" smtClean="0">
                          <a:solidFill>
                            <a:schemeClr val="tx1"/>
                          </a:solidFill>
                          <a:latin typeface="Century Gothic" pitchFamily="34" charset="0"/>
                        </a:rPr>
                        <a:t>N/A</a:t>
                      </a:r>
                      <a:endParaRPr lang="en-US" sz="1050" dirty="0">
                        <a:solidFill>
                          <a:schemeClr val="tx1"/>
                        </a:solidFill>
                        <a:latin typeface="Century Gothic" pitchFamily="34" charset="0"/>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Century Gothic" pitchFamily="34" charset="0"/>
                        </a:rPr>
                        <a:t>2010 (Census), 2006 (NLCD)</a:t>
                      </a:r>
                    </a:p>
                  </a:txBody>
                  <a:tcPr>
                    <a:noFill/>
                  </a:tcPr>
                </a:tc>
              </a:tr>
              <a:tr h="893507">
                <a:tc gridSpan="4">
                  <a:txBody>
                    <a:bodyPr/>
                    <a:lstStyle/>
                    <a:p>
                      <a:r>
                        <a:rPr lang="en-US" sz="1000" dirty="0" smtClean="0">
                          <a:solidFill>
                            <a:schemeClr val="tx1"/>
                          </a:solidFill>
                          <a:latin typeface="Century Gothic" pitchFamily="34" charset="0"/>
                        </a:rPr>
                        <a:t>1Worldclim.org created interpolated bioclimatic layers using climate databases by the Global Historical Climatology Network (GHCN), Food and Agriculture Organization (FAO), World Meteorological Organization (WMO), International Centre for Tropical Agriculture (CIAT), Regional, Electronic </a:t>
                      </a:r>
                      <a:r>
                        <a:rPr lang="en-US" sz="1000" dirty="0" err="1" smtClean="0">
                          <a:solidFill>
                            <a:schemeClr val="tx1"/>
                          </a:solidFill>
                          <a:latin typeface="Century Gothic" pitchFamily="34" charset="0"/>
                        </a:rPr>
                        <a:t>Hydrometeorological</a:t>
                      </a:r>
                      <a:r>
                        <a:rPr lang="en-US" sz="1000" dirty="0" smtClean="0">
                          <a:solidFill>
                            <a:schemeClr val="tx1"/>
                          </a:solidFill>
                          <a:latin typeface="Century Gothic" pitchFamily="34" charset="0"/>
                        </a:rPr>
                        <a:t> Data Network (R-</a:t>
                      </a:r>
                      <a:r>
                        <a:rPr lang="en-US" sz="1000" dirty="0" err="1" smtClean="0">
                          <a:solidFill>
                            <a:schemeClr val="tx1"/>
                          </a:solidFill>
                          <a:latin typeface="Century Gothic" pitchFamily="34" charset="0"/>
                        </a:rPr>
                        <a:t>HydroNET</a:t>
                      </a:r>
                      <a:r>
                        <a:rPr lang="en-US" sz="1000" dirty="0" smtClean="0">
                          <a:solidFill>
                            <a:schemeClr val="tx1"/>
                          </a:solidFill>
                          <a:latin typeface="Century Gothic" pitchFamily="34" charset="0"/>
                        </a:rPr>
                        <a:t>), and a number of additional minor databases. </a:t>
                      </a:r>
                      <a:endParaRPr lang="en-US" sz="1000" dirty="0">
                        <a:solidFill>
                          <a:schemeClr val="tx1"/>
                        </a:solidFill>
                        <a:latin typeface="Century Gothic" pitchFamily="34" charset="0"/>
                      </a:endParaRPr>
                    </a:p>
                  </a:txBody>
                  <a:tcPr>
                    <a:noFill/>
                  </a:tcPr>
                </a:tc>
                <a:tc hMerge="1">
                  <a:txBody>
                    <a:bodyPr/>
                    <a:lstStyle/>
                    <a:p>
                      <a:endParaRPr lang="en-US" sz="1200" dirty="0">
                        <a:solidFill>
                          <a:srgbClr val="831830"/>
                        </a:solidFill>
                        <a:latin typeface="Century Gothic" pitchFamily="34" charset="0"/>
                      </a:endParaRPr>
                    </a:p>
                  </a:txBody>
                  <a:tcPr>
                    <a:noFill/>
                  </a:tcPr>
                </a:tc>
                <a:tc hMerge="1">
                  <a:txBody>
                    <a:bodyPr/>
                    <a:lstStyle/>
                    <a:p>
                      <a:endParaRPr lang="en-US" sz="1200" dirty="0">
                        <a:solidFill>
                          <a:srgbClr val="831830"/>
                        </a:solidFill>
                        <a:latin typeface="Century Gothic" pitchFamily="34" charset="0"/>
                      </a:endParaRPr>
                    </a:p>
                  </a:txBody>
                  <a:tcPr>
                    <a:noFill/>
                  </a:tcPr>
                </a:tc>
                <a:tc hMerge="1">
                  <a:txBody>
                    <a:bodyPr/>
                    <a:lstStyle/>
                    <a:p>
                      <a:endParaRPr lang="en-US" sz="1200" dirty="0">
                        <a:solidFill>
                          <a:srgbClr val="831830"/>
                        </a:solidFill>
                        <a:latin typeface="Century Gothic" pitchFamily="34" charset="0"/>
                      </a:endParaRPr>
                    </a:p>
                  </a:txBody>
                  <a:tcPr>
                    <a:noFill/>
                  </a:tcPr>
                </a:tc>
              </a:tr>
            </a:tbl>
          </a:graphicData>
        </a:graphic>
      </p:graphicFrame>
      <p:cxnSp>
        <p:nvCxnSpPr>
          <p:cNvPr id="29" name="Straight Arrow Connector 28"/>
          <p:cNvCxnSpPr/>
          <p:nvPr/>
        </p:nvCxnSpPr>
        <p:spPr>
          <a:xfrm>
            <a:off x="7065588" y="5150068"/>
            <a:ext cx="457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13188" y="4540468"/>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89388" y="4083268"/>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836988" y="3245068"/>
            <a:ext cx="6858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836988" y="2711668"/>
            <a:ext cx="685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934200" y="15240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836988" y="2819400"/>
            <a:ext cx="935412" cy="273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Left Brace 29"/>
          <p:cNvSpPr/>
          <p:nvPr/>
        </p:nvSpPr>
        <p:spPr>
          <a:xfrm>
            <a:off x="275898" y="1676400"/>
            <a:ext cx="181302" cy="2438400"/>
          </a:xfrm>
          <a:prstGeom prst="leftBrace">
            <a:avLst/>
          </a:prstGeom>
          <a:ln w="25400">
            <a:solidFill>
              <a:srgbClr val="8318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rot="16200000">
            <a:off x="-1223036" y="3501365"/>
            <a:ext cx="2743200" cy="464871"/>
          </a:xfrm>
          <a:prstGeom prst="rect">
            <a:avLst/>
          </a:prstGeom>
        </p:spPr>
        <p:txBody>
          <a:bodyPr wrap="square">
            <a:spAutoFit/>
          </a:bodyPr>
          <a:lstStyle/>
          <a:p>
            <a:pPr marL="228600" indent="-228600">
              <a:lnSpc>
                <a:spcPct val="150000"/>
              </a:lnSpc>
              <a:spcBef>
                <a:spcPts val="1000"/>
              </a:spcBef>
              <a:defRPr/>
            </a:pPr>
            <a:r>
              <a:rPr lang="en-US" dirty="0" smtClean="0"/>
              <a:t>used in final analysis</a:t>
            </a:r>
            <a:endParaRPr lang="en-US" dirty="0"/>
          </a:p>
        </p:txBody>
      </p:sp>
      <p:sp>
        <p:nvSpPr>
          <p:cNvPr id="34" name="Left Brace 33"/>
          <p:cNvSpPr/>
          <p:nvPr/>
        </p:nvSpPr>
        <p:spPr>
          <a:xfrm>
            <a:off x="228600" y="4876800"/>
            <a:ext cx="228600" cy="990600"/>
          </a:xfrm>
          <a:prstGeom prst="leftBrace">
            <a:avLst/>
          </a:prstGeom>
          <a:ln w="25400">
            <a:solidFill>
              <a:srgbClr val="8318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lt.png"/>
          <p:cNvPicPr>
            <a:picLocks noChangeAspect="1"/>
          </p:cNvPicPr>
          <p:nvPr/>
        </p:nvPicPr>
        <p:blipFill>
          <a:blip r:embed="rId3" cstate="print"/>
          <a:stretch>
            <a:fillRect/>
          </a:stretch>
        </p:blipFill>
        <p:spPr>
          <a:xfrm>
            <a:off x="609600" y="3048000"/>
            <a:ext cx="3581400" cy="1676399"/>
          </a:xfrm>
          <a:prstGeom prst="rect">
            <a:avLst/>
          </a:prstGeom>
          <a:ln w="15875">
            <a:solidFill>
              <a:srgbClr val="831830"/>
            </a:solidFill>
          </a:ln>
          <a:effectLst>
            <a:outerShdw blurRad="292100" dist="139700" dir="2700000" algn="ctr" rotWithShape="0">
              <a:srgbClr val="831830">
                <a:alpha val="65000"/>
              </a:srgbClr>
            </a:outerShdw>
          </a:effectLst>
        </p:spPr>
      </p:pic>
      <p:pic>
        <p:nvPicPr>
          <p:cNvPr id="18" name="Picture 17" descr="ann_mean_temp.png"/>
          <p:cNvPicPr>
            <a:picLocks noChangeAspect="1"/>
          </p:cNvPicPr>
          <p:nvPr/>
        </p:nvPicPr>
        <p:blipFill>
          <a:blip r:embed="rId4" cstate="print"/>
          <a:stretch>
            <a:fillRect/>
          </a:stretch>
        </p:blipFill>
        <p:spPr>
          <a:xfrm>
            <a:off x="4953000" y="4953001"/>
            <a:ext cx="3581400" cy="1676400"/>
          </a:xfrm>
          <a:prstGeom prst="rect">
            <a:avLst/>
          </a:prstGeom>
          <a:ln w="15875">
            <a:solidFill>
              <a:srgbClr val="831830"/>
            </a:solidFill>
          </a:ln>
          <a:effectLst>
            <a:outerShdw blurRad="292100" dist="139700" dir="2700000" algn="ctr" rotWithShape="0">
              <a:srgbClr val="831830">
                <a:alpha val="65000"/>
              </a:srgbClr>
            </a:outerShdw>
          </a:effectLst>
        </p:spPr>
      </p:pic>
      <p:sp>
        <p:nvSpPr>
          <p:cNvPr id="2" name="Title 1"/>
          <p:cNvSpPr>
            <a:spLocks noGrp="1"/>
          </p:cNvSpPr>
          <p:nvPr>
            <p:ph type="title"/>
          </p:nvPr>
        </p:nvSpPr>
        <p:spPr/>
        <p:txBody>
          <a:bodyPr/>
          <a:lstStyle/>
          <a:p>
            <a:r>
              <a:rPr lang="en-US" dirty="0" smtClean="0">
                <a:cs typeface="Times New Roman" pitchFamily="18" charset="0"/>
              </a:rPr>
              <a:t>Data Processing</a:t>
            </a:r>
            <a:endParaRPr lang="en-US" dirty="0">
              <a:cs typeface="Times New Roman" pitchFamily="18" charset="0"/>
            </a:endParaRPr>
          </a:p>
        </p:txBody>
      </p:sp>
      <p:sp>
        <p:nvSpPr>
          <p:cNvPr id="11" name="TextBox 10"/>
          <p:cNvSpPr txBox="1"/>
          <p:nvPr/>
        </p:nvSpPr>
        <p:spPr>
          <a:xfrm>
            <a:off x="6477000" y="6306979"/>
            <a:ext cx="1447800" cy="246221"/>
          </a:xfrm>
          <a:prstGeom prst="rect">
            <a:avLst/>
          </a:prstGeom>
          <a:noFill/>
        </p:spPr>
        <p:txBody>
          <a:bodyPr wrap="square" rtlCol="0">
            <a:spAutoFit/>
          </a:bodyPr>
          <a:lstStyle/>
          <a:p>
            <a:r>
              <a:rPr lang="en-US" sz="1000" b="1" dirty="0" smtClean="0">
                <a:solidFill>
                  <a:srgbClr val="831830"/>
                </a:solidFill>
                <a:latin typeface="Century Gothic" panose="020B0502020202020204" pitchFamily="34" charset="0"/>
                <a:cs typeface="Times New Roman" pitchFamily="18" charset="0"/>
              </a:rPr>
              <a:t>Annual Precipitation</a:t>
            </a:r>
            <a:endParaRPr lang="en-US" sz="1000" b="1" dirty="0">
              <a:solidFill>
                <a:srgbClr val="831830"/>
              </a:solidFill>
              <a:latin typeface="Century Gothic" panose="020B0502020202020204" pitchFamily="34" charset="0"/>
              <a:cs typeface="Times New Roman" pitchFamily="18" charset="0"/>
            </a:endParaRPr>
          </a:p>
        </p:txBody>
      </p:sp>
      <p:sp>
        <p:nvSpPr>
          <p:cNvPr id="13" name="Rectangle 12"/>
          <p:cNvSpPr/>
          <p:nvPr/>
        </p:nvSpPr>
        <p:spPr>
          <a:xfrm>
            <a:off x="304800" y="1066800"/>
            <a:ext cx="8839200" cy="1882567"/>
          </a:xfrm>
          <a:prstGeom prst="rect">
            <a:avLst/>
          </a:prstGeom>
        </p:spPr>
        <p:txBody>
          <a:bodyPr wrap="square">
            <a:spAutoFit/>
          </a:bodyPr>
          <a:lstStyle/>
          <a:p>
            <a:pPr marL="228600" indent="-228600">
              <a:lnSpc>
                <a:spcPct val="150000"/>
              </a:lnSpc>
              <a:spcBef>
                <a:spcPts val="1000"/>
              </a:spcBef>
              <a:buFont typeface="Arial" panose="020B0604020202020204" pitchFamily="34" charset="0"/>
              <a:buChar char="•"/>
              <a:defRPr/>
            </a:pPr>
            <a:r>
              <a:rPr lang="en-US" sz="2400" dirty="0" smtClean="0"/>
              <a:t>ArcGIS and ERDAS were used to process the data into ASCII files with uniform spatial resolution and extent.</a:t>
            </a:r>
          </a:p>
          <a:p>
            <a:pPr marL="228600" indent="-228600">
              <a:lnSpc>
                <a:spcPct val="150000"/>
              </a:lnSpc>
              <a:spcBef>
                <a:spcPts val="1000"/>
              </a:spcBef>
              <a:buFont typeface="Arial" panose="020B0604020202020204" pitchFamily="34" charset="0"/>
              <a:buChar char="•"/>
              <a:defRPr/>
            </a:pPr>
            <a:r>
              <a:rPr lang="en-US" sz="2400" dirty="0" smtClean="0"/>
              <a:t>Acquired species location coordinates were compiled in ArcMAP10</a:t>
            </a:r>
          </a:p>
        </p:txBody>
      </p:sp>
      <p:sp>
        <p:nvSpPr>
          <p:cNvPr id="6" name="TextBox 5"/>
          <p:cNvSpPr txBox="1"/>
          <p:nvPr/>
        </p:nvSpPr>
        <p:spPr>
          <a:xfrm>
            <a:off x="1905000" y="4419600"/>
            <a:ext cx="1828800" cy="246221"/>
          </a:xfrm>
          <a:prstGeom prst="rect">
            <a:avLst/>
          </a:prstGeom>
          <a:noFill/>
        </p:spPr>
        <p:txBody>
          <a:bodyPr wrap="square" rtlCol="0">
            <a:spAutoFit/>
          </a:bodyPr>
          <a:lstStyle/>
          <a:p>
            <a:r>
              <a:rPr lang="en-US" sz="1000" b="1" dirty="0" smtClean="0">
                <a:solidFill>
                  <a:srgbClr val="831830"/>
                </a:solidFill>
                <a:latin typeface="Century Gothic" panose="020B0502020202020204" pitchFamily="34" charset="0"/>
                <a:cs typeface="Times New Roman" pitchFamily="18" charset="0"/>
              </a:rPr>
              <a:t>Annual Mean Temperature</a:t>
            </a:r>
            <a:endParaRPr lang="en-US" sz="1000" b="1" dirty="0">
              <a:solidFill>
                <a:srgbClr val="831830"/>
              </a:solidFill>
              <a:latin typeface="Century Gothic" panose="020B0502020202020204" pitchFamily="34" charset="0"/>
              <a:cs typeface="Times New Roman" pitchFamily="18" charset="0"/>
            </a:endParaRPr>
          </a:p>
        </p:txBody>
      </p:sp>
      <p:pic>
        <p:nvPicPr>
          <p:cNvPr id="20" name="Picture 19" descr="landcover.png"/>
          <p:cNvPicPr>
            <a:picLocks noChangeAspect="1"/>
          </p:cNvPicPr>
          <p:nvPr/>
        </p:nvPicPr>
        <p:blipFill>
          <a:blip r:embed="rId5" cstate="print"/>
          <a:stretch>
            <a:fillRect/>
          </a:stretch>
        </p:blipFill>
        <p:spPr>
          <a:xfrm>
            <a:off x="609600" y="4953000"/>
            <a:ext cx="3593877" cy="1676400"/>
          </a:xfrm>
          <a:prstGeom prst="rect">
            <a:avLst/>
          </a:prstGeom>
          <a:ln w="15875">
            <a:solidFill>
              <a:srgbClr val="831830"/>
            </a:solidFill>
          </a:ln>
          <a:effectLst>
            <a:outerShdw blurRad="292100" dist="139700" dir="2700000" algn="ctr" rotWithShape="0">
              <a:srgbClr val="831830">
                <a:alpha val="65000"/>
              </a:srgbClr>
            </a:outerShdw>
          </a:effectLst>
        </p:spPr>
      </p:pic>
      <p:sp>
        <p:nvSpPr>
          <p:cNvPr id="10" name="TextBox 9"/>
          <p:cNvSpPr txBox="1"/>
          <p:nvPr/>
        </p:nvSpPr>
        <p:spPr>
          <a:xfrm>
            <a:off x="2438400" y="6324600"/>
            <a:ext cx="914400" cy="246221"/>
          </a:xfrm>
          <a:prstGeom prst="rect">
            <a:avLst/>
          </a:prstGeom>
          <a:noFill/>
        </p:spPr>
        <p:txBody>
          <a:bodyPr wrap="square" rtlCol="0">
            <a:spAutoFit/>
          </a:bodyPr>
          <a:lstStyle/>
          <a:p>
            <a:r>
              <a:rPr lang="en-US" sz="1000" b="1" dirty="0" smtClean="0">
                <a:solidFill>
                  <a:srgbClr val="831830"/>
                </a:solidFill>
                <a:latin typeface="Century Gothic" panose="020B0502020202020204" pitchFamily="34" charset="0"/>
                <a:cs typeface="Times New Roman" pitchFamily="18" charset="0"/>
              </a:rPr>
              <a:t>Land Cover</a:t>
            </a:r>
            <a:endParaRPr lang="en-US" sz="1000" b="1" dirty="0">
              <a:solidFill>
                <a:srgbClr val="831830"/>
              </a:solidFill>
              <a:latin typeface="Century Gothic" panose="020B0502020202020204" pitchFamily="34" charset="0"/>
              <a:cs typeface="Times New Roman" pitchFamily="18" charset="0"/>
            </a:endParaRPr>
          </a:p>
        </p:txBody>
      </p:sp>
      <p:pic>
        <p:nvPicPr>
          <p:cNvPr id="21" name="Picture 20" descr="annual_precp.png"/>
          <p:cNvPicPr>
            <a:picLocks noChangeAspect="1"/>
          </p:cNvPicPr>
          <p:nvPr/>
        </p:nvPicPr>
        <p:blipFill>
          <a:blip r:embed="rId6" cstate="print"/>
          <a:stretch>
            <a:fillRect/>
          </a:stretch>
        </p:blipFill>
        <p:spPr>
          <a:xfrm>
            <a:off x="4953000" y="3078084"/>
            <a:ext cx="3581400" cy="1646316"/>
          </a:xfrm>
          <a:prstGeom prst="rect">
            <a:avLst/>
          </a:prstGeom>
          <a:ln w="15875">
            <a:solidFill>
              <a:srgbClr val="831830"/>
            </a:solidFill>
          </a:ln>
          <a:effectLst>
            <a:outerShdw blurRad="292100" dist="139700" dir="2700000" algn="ctr" rotWithShape="0">
              <a:srgbClr val="831830">
                <a:alpha val="65000"/>
              </a:srgbClr>
            </a:outerShdw>
          </a:effectLst>
        </p:spPr>
      </p:pic>
      <p:sp>
        <p:nvSpPr>
          <p:cNvPr id="12" name="TextBox 11"/>
          <p:cNvSpPr txBox="1"/>
          <p:nvPr/>
        </p:nvSpPr>
        <p:spPr>
          <a:xfrm>
            <a:off x="6858000" y="4419600"/>
            <a:ext cx="685800" cy="246221"/>
          </a:xfrm>
          <a:prstGeom prst="rect">
            <a:avLst/>
          </a:prstGeom>
          <a:noFill/>
        </p:spPr>
        <p:txBody>
          <a:bodyPr wrap="square" rtlCol="0">
            <a:spAutoFit/>
          </a:bodyPr>
          <a:lstStyle/>
          <a:p>
            <a:r>
              <a:rPr lang="en-US" sz="1000" b="1" dirty="0" smtClean="0">
                <a:solidFill>
                  <a:srgbClr val="831830"/>
                </a:solidFill>
                <a:latin typeface="Century Gothic" panose="020B0502020202020204" pitchFamily="34" charset="0"/>
                <a:cs typeface="Times New Roman" pitchFamily="18" charset="0"/>
              </a:rPr>
              <a:t>Altitude</a:t>
            </a:r>
            <a:endParaRPr lang="en-US" sz="1000" b="1" dirty="0">
              <a:solidFill>
                <a:srgbClr val="831830"/>
              </a:solidFill>
              <a:latin typeface="Century Gothic" panose="020B0502020202020204" pitchFamily="34" charset="0"/>
              <a:cs typeface="Times New Roman" pitchFamily="18" charset="0"/>
            </a:endParaRPr>
          </a:p>
        </p:txBody>
      </p:sp>
    </p:spTree>
    <p:extLst>
      <p:ext uri="{BB962C8B-B14F-4D97-AF65-F5344CB8AC3E}">
        <p14:creationId xmlns:p14="http://schemas.microsoft.com/office/powerpoint/2010/main" val="1962706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19200"/>
            <a:ext cx="1877291" cy="914399"/>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Environmental</a:t>
            </a:r>
          </a:p>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Geospatial  Layers</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sp>
        <p:nvSpPr>
          <p:cNvPr id="8" name="Rectangle 7"/>
          <p:cNvSpPr/>
          <p:nvPr/>
        </p:nvSpPr>
        <p:spPr>
          <a:xfrm>
            <a:off x="841170" y="4831240"/>
            <a:ext cx="1603168"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Point Localities</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sp>
        <p:nvSpPr>
          <p:cNvPr id="9" name="Rectangle 8"/>
          <p:cNvSpPr/>
          <p:nvPr/>
        </p:nvSpPr>
        <p:spPr>
          <a:xfrm>
            <a:off x="2857015" y="4342370"/>
            <a:ext cx="1181585"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Training Dataset</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sp>
        <p:nvSpPr>
          <p:cNvPr id="10" name="Rectangle 9"/>
          <p:cNvSpPr/>
          <p:nvPr/>
        </p:nvSpPr>
        <p:spPr>
          <a:xfrm>
            <a:off x="2857016" y="5326037"/>
            <a:ext cx="1095488"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Testing Dataset</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cxnSp>
        <p:nvCxnSpPr>
          <p:cNvPr id="12" name="Elbow Connector 11"/>
          <p:cNvCxnSpPr>
            <a:stCxn id="8" idx="3"/>
            <a:endCxn id="9" idx="1"/>
          </p:cNvCxnSpPr>
          <p:nvPr/>
        </p:nvCxnSpPr>
        <p:spPr>
          <a:xfrm flipV="1">
            <a:off x="2444338" y="4627378"/>
            <a:ext cx="412677" cy="488870"/>
          </a:xfrm>
          <a:prstGeom prst="bentConnector3">
            <a:avLst>
              <a:gd name="adj1" fmla="val 50000"/>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3"/>
            <a:endCxn id="10" idx="1"/>
          </p:cNvCxnSpPr>
          <p:nvPr/>
        </p:nvCxnSpPr>
        <p:spPr>
          <a:xfrm>
            <a:off x="2444338" y="5116248"/>
            <a:ext cx="412678" cy="494797"/>
          </a:xfrm>
          <a:prstGeom prst="bentConnector3">
            <a:avLst>
              <a:gd name="adj1" fmla="val 50000"/>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01756" y="2905500"/>
            <a:ext cx="1603168" cy="675900"/>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Probabilistic Approach</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cxnSp>
        <p:nvCxnSpPr>
          <p:cNvPr id="20" name="Shape 19"/>
          <p:cNvCxnSpPr>
            <a:stCxn id="6" idx="3"/>
            <a:endCxn id="15" idx="0"/>
          </p:cNvCxnSpPr>
          <p:nvPr/>
        </p:nvCxnSpPr>
        <p:spPr>
          <a:xfrm>
            <a:off x="2410691" y="1676400"/>
            <a:ext cx="892649" cy="1229100"/>
          </a:xfrm>
          <a:prstGeom prst="bentConnector2">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22" name="Shape 21"/>
          <p:cNvCxnSpPr>
            <a:stCxn id="9" idx="3"/>
            <a:endCxn id="15" idx="2"/>
          </p:cNvCxnSpPr>
          <p:nvPr/>
        </p:nvCxnSpPr>
        <p:spPr>
          <a:xfrm flipH="1" flipV="1">
            <a:off x="3303340" y="3581400"/>
            <a:ext cx="735260" cy="1045978"/>
          </a:xfrm>
          <a:prstGeom prst="bentConnector4">
            <a:avLst>
              <a:gd name="adj1" fmla="val -31091"/>
              <a:gd name="adj2" fmla="val 63624"/>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957955" y="1894107"/>
            <a:ext cx="1603168"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Initial Rule Creation</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cxnSp>
        <p:nvCxnSpPr>
          <p:cNvPr id="25" name="Elbow Connector 24"/>
          <p:cNvCxnSpPr>
            <a:stCxn id="15" idx="3"/>
            <a:endCxn id="23" idx="1"/>
          </p:cNvCxnSpPr>
          <p:nvPr/>
        </p:nvCxnSpPr>
        <p:spPr>
          <a:xfrm flipV="1">
            <a:off x="4104924" y="2179115"/>
            <a:ext cx="853031" cy="1064335"/>
          </a:xfrm>
          <a:prstGeom prst="bentConnector3">
            <a:avLst>
              <a:gd name="adj1" fmla="val 50000"/>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05400" y="3222155"/>
            <a:ext cx="1304312"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Genetic Algorithm</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sp>
        <p:nvSpPr>
          <p:cNvPr id="27" name="Rectangle 26"/>
          <p:cNvSpPr/>
          <p:nvPr/>
        </p:nvSpPr>
        <p:spPr>
          <a:xfrm>
            <a:off x="6962893" y="3222140"/>
            <a:ext cx="1603168"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Final Rule Creation</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sp>
        <p:nvSpPr>
          <p:cNvPr id="28" name="Rectangle 27"/>
          <p:cNvSpPr/>
          <p:nvPr/>
        </p:nvSpPr>
        <p:spPr>
          <a:xfrm>
            <a:off x="7010400" y="1880201"/>
            <a:ext cx="1479460" cy="570016"/>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Prediction Maps</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sp>
        <p:nvSpPr>
          <p:cNvPr id="29" name="Rectangle 28"/>
          <p:cNvSpPr/>
          <p:nvPr/>
        </p:nvSpPr>
        <p:spPr>
          <a:xfrm>
            <a:off x="5037117" y="4690764"/>
            <a:ext cx="1603168" cy="795647"/>
          </a:xfrm>
          <a:prstGeom prst="rect">
            <a:avLst/>
          </a:prstGeom>
          <a:noFill/>
          <a:ln w="25400">
            <a:solidFill>
              <a:srgbClr val="831830"/>
            </a:solidFill>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rPr>
              <a:t>Prediction Accuracy Calculation</a:t>
            </a:r>
            <a:endParaRPr lang="en-US" dirty="0">
              <a:solidFill>
                <a:srgbClr val="831830"/>
              </a:solidFill>
              <a:effectLst>
                <a:outerShdw blurRad="292100" dist="139700" dir="2700000" algn="ctr" rotWithShape="0">
                  <a:schemeClr val="bg1">
                    <a:alpha val="65000"/>
                  </a:schemeClr>
                </a:outerShdw>
              </a:effectLst>
              <a:latin typeface="Century Gothic" panose="020B0502020202020204" pitchFamily="34" charset="0"/>
              <a:cs typeface="Times New Roman" pitchFamily="18" charset="0"/>
            </a:endParaRPr>
          </a:p>
        </p:txBody>
      </p:sp>
      <p:cxnSp>
        <p:nvCxnSpPr>
          <p:cNvPr id="31" name="Elbow Connector 30"/>
          <p:cNvCxnSpPr>
            <a:stCxn id="9" idx="3"/>
            <a:endCxn id="29" idx="1"/>
          </p:cNvCxnSpPr>
          <p:nvPr/>
        </p:nvCxnSpPr>
        <p:spPr>
          <a:xfrm>
            <a:off x="4038600" y="4627378"/>
            <a:ext cx="998517" cy="461210"/>
          </a:xfrm>
          <a:prstGeom prst="bentConnector3">
            <a:avLst>
              <a:gd name="adj1" fmla="val 50000"/>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0" idx="3"/>
            <a:endCxn id="29" idx="1"/>
          </p:cNvCxnSpPr>
          <p:nvPr/>
        </p:nvCxnSpPr>
        <p:spPr>
          <a:xfrm flipV="1">
            <a:off x="3952504" y="5088588"/>
            <a:ext cx="1084613" cy="522457"/>
          </a:xfrm>
          <a:prstGeom prst="bentConnector3">
            <a:avLst>
              <a:gd name="adj1" fmla="val 50000"/>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35" name="Shape 34"/>
          <p:cNvCxnSpPr>
            <a:stCxn id="27" idx="2"/>
            <a:endCxn id="29" idx="3"/>
          </p:cNvCxnSpPr>
          <p:nvPr/>
        </p:nvCxnSpPr>
        <p:spPr>
          <a:xfrm rot="5400000">
            <a:off x="6554165" y="3878276"/>
            <a:ext cx="1296432" cy="1124192"/>
          </a:xfrm>
          <a:prstGeom prst="bentConnector2">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37" name="Shape 36"/>
          <p:cNvCxnSpPr>
            <a:stCxn id="6" idx="3"/>
            <a:endCxn id="28" idx="0"/>
          </p:cNvCxnSpPr>
          <p:nvPr/>
        </p:nvCxnSpPr>
        <p:spPr>
          <a:xfrm>
            <a:off x="2410691" y="1676400"/>
            <a:ext cx="5339439" cy="203801"/>
          </a:xfrm>
          <a:prstGeom prst="bentConnector2">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2"/>
            <a:endCxn id="26" idx="0"/>
          </p:cNvCxnSpPr>
          <p:nvPr/>
        </p:nvCxnSpPr>
        <p:spPr>
          <a:xfrm flipH="1">
            <a:off x="5757556" y="2464123"/>
            <a:ext cx="1983" cy="758032"/>
          </a:xfrm>
          <a:prstGeom prst="straightConnector1">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6" idx="3"/>
            <a:endCxn id="27" idx="1"/>
          </p:cNvCxnSpPr>
          <p:nvPr/>
        </p:nvCxnSpPr>
        <p:spPr>
          <a:xfrm flipV="1">
            <a:off x="6409712" y="3507148"/>
            <a:ext cx="553181" cy="15"/>
          </a:xfrm>
          <a:prstGeom prst="straightConnector1">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a:endCxn id="28" idx="2"/>
          </p:cNvCxnSpPr>
          <p:nvPr/>
        </p:nvCxnSpPr>
        <p:spPr>
          <a:xfrm flipH="1" flipV="1">
            <a:off x="7750130" y="2450217"/>
            <a:ext cx="14347" cy="771923"/>
          </a:xfrm>
          <a:prstGeom prst="straightConnector1">
            <a:avLst/>
          </a:prstGeom>
          <a:ln w="19050">
            <a:solidFill>
              <a:srgbClr val="831830"/>
            </a:solidFill>
            <a:tailEnd type="arrow"/>
          </a:ln>
          <a:effectLst>
            <a:outerShdw blurRad="50800" dist="38100" dir="2700000" algn="tl" rotWithShape="0">
              <a:prstClr val="black">
                <a:alpha val="40000"/>
              </a:prstClr>
            </a:outerShdw>
          </a:effectLst>
          <a:scene3d>
            <a:camera prst="orthographicFront"/>
            <a:lightRig rig="threePt" dir="t"/>
          </a:scene3d>
          <a:sp3d extrusionH="76200">
            <a:bevelT/>
            <a:extrusionClr>
              <a:srgbClr val="831830"/>
            </a:extrusionClr>
          </a:sp3d>
        </p:spPr>
        <p:style>
          <a:lnRef idx="1">
            <a:schemeClr val="accent1"/>
          </a:lnRef>
          <a:fillRef idx="0">
            <a:schemeClr val="accent1"/>
          </a:fillRef>
          <a:effectRef idx="0">
            <a:schemeClr val="accent1"/>
          </a:effectRef>
          <a:fontRef idx="minor">
            <a:schemeClr val="tx1"/>
          </a:fontRef>
        </p:style>
      </p:cxnSp>
      <p:sp>
        <p:nvSpPr>
          <p:cNvPr id="30" name="Title 29"/>
          <p:cNvSpPr>
            <a:spLocks noGrp="1"/>
          </p:cNvSpPr>
          <p:nvPr>
            <p:ph type="title"/>
          </p:nvPr>
        </p:nvSpPr>
        <p:spPr>
          <a:ln>
            <a:noFill/>
          </a:ln>
        </p:spPr>
        <p:txBody>
          <a:bodyPr/>
          <a:lstStyle/>
          <a:p>
            <a:r>
              <a:rPr lang="en-US" dirty="0" smtClean="0"/>
              <a:t>GARP  WORKFLOW</a:t>
            </a:r>
            <a:endParaRPr lang="en-US" dirty="0"/>
          </a:p>
        </p:txBody>
      </p:sp>
      <p:sp>
        <p:nvSpPr>
          <p:cNvPr id="39" name="TextBox 38"/>
          <p:cNvSpPr txBox="1"/>
          <p:nvPr/>
        </p:nvSpPr>
        <p:spPr>
          <a:xfrm>
            <a:off x="2286000" y="6248400"/>
            <a:ext cx="5943600" cy="369332"/>
          </a:xfrm>
          <a:prstGeom prst="rect">
            <a:avLst/>
          </a:prstGeom>
          <a:noFill/>
          <a:ln>
            <a:noFill/>
          </a:ln>
        </p:spPr>
        <p:txBody>
          <a:bodyPr wrap="square" rtlCol="0">
            <a:spAutoFit/>
          </a:bodyPr>
          <a:lstStyle/>
          <a:p>
            <a:r>
              <a:rPr lang="en-US" dirty="0" smtClean="0"/>
              <a:t>GARP (Genetic Algorithm for Rule-Set Production)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TotalTime>
  <Words>1944</Words>
  <Application>Microsoft Office PowerPoint</Application>
  <PresentationFormat>On-screen Show (4:3)</PresentationFormat>
  <Paragraphs>289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4_Office Theme</vt:lpstr>
      <vt:lpstr>PowerPoint Presentation</vt:lpstr>
      <vt:lpstr>Community Concern</vt:lpstr>
      <vt:lpstr>Partners &amp; End Users </vt:lpstr>
      <vt:lpstr>Study Area </vt:lpstr>
      <vt:lpstr>Objectives</vt:lpstr>
      <vt:lpstr>Species Occurrence  Data</vt:lpstr>
      <vt:lpstr>Data Acquisition</vt:lpstr>
      <vt:lpstr>Data Processing</vt:lpstr>
      <vt:lpstr>GARP  WORKFLOW</vt:lpstr>
      <vt:lpstr>OUR APPROACH</vt:lpstr>
      <vt:lpstr>Post-Modeling Analysis</vt:lpstr>
      <vt:lpstr>Post-Modeling Analysis (2)</vt:lpstr>
      <vt:lpstr>Post-Modeling Analysis (3)</vt:lpstr>
      <vt:lpstr>Methods Overview</vt:lpstr>
      <vt:lpstr>Final Results</vt:lpstr>
      <vt:lpstr>Conclusion</vt:lpstr>
      <vt:lpstr>Limitations</vt:lpstr>
      <vt:lpstr>Future Work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 Favors</dc:creator>
  <cp:lastModifiedBy>anguyen7</cp:lastModifiedBy>
  <cp:revision>303</cp:revision>
  <dcterms:created xsi:type="dcterms:W3CDTF">2014-01-16T14:22:53Z</dcterms:created>
  <dcterms:modified xsi:type="dcterms:W3CDTF">2014-04-04T23:58:23Z</dcterms:modified>
</cp:coreProperties>
</file>