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9"/>
  </p:notesMasterIdLst>
  <p:sldIdLst>
    <p:sldId id="256" r:id="rId2"/>
    <p:sldId id="257" r:id="rId3"/>
    <p:sldId id="259" r:id="rId4"/>
    <p:sldId id="260" r:id="rId5"/>
    <p:sldId id="261" r:id="rId6"/>
    <p:sldId id="263" r:id="rId7"/>
    <p:sldId id="303" r:id="rId8"/>
    <p:sldId id="291" r:id="rId9"/>
    <p:sldId id="304" r:id="rId10"/>
    <p:sldId id="275" r:id="rId11"/>
    <p:sldId id="294" r:id="rId12"/>
    <p:sldId id="295" r:id="rId13"/>
    <p:sldId id="287" r:id="rId14"/>
    <p:sldId id="296" r:id="rId15"/>
    <p:sldId id="297" r:id="rId16"/>
    <p:sldId id="285" r:id="rId17"/>
    <p:sldId id="305" r:id="rId18"/>
    <p:sldId id="276" r:id="rId19"/>
    <p:sldId id="282" r:id="rId20"/>
    <p:sldId id="289" r:id="rId21"/>
    <p:sldId id="300" r:id="rId22"/>
    <p:sldId id="288" r:id="rId23"/>
    <p:sldId id="281" r:id="rId24"/>
    <p:sldId id="265" r:id="rId25"/>
    <p:sldId id="266" r:id="rId26"/>
    <p:sldId id="267" r:id="rId27"/>
    <p:sldId id="268"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Webdings" panose="05030102010509060703" pitchFamily="18" charset="2"/>
      <p:regular r:id="rId38"/>
    </p:embeddedFont>
    <p:embeddedFont>
      <p:font typeface="Garamond" panose="02020404030301010803" pitchFamily="18" charset="0"/>
      <p:regular r:id="rId39"/>
      <p:bold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ce Watkins" initials="" lastIdx="7" clrIdx="0"/>
  <p:cmAuthor id="1" name="Lubkin, Sara H. (GSFC-6170)[DEVELOP]" initials="LSH(" lastIdx="10" clrIdx="1">
    <p:extLst/>
  </p:cmAuthor>
  <p:cmAuthor id="2" name="Clayton, Amanda L. (LARC-E3)[SSAI DEVELOP]" initials="CAL(D"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0000FF"/>
    <a:srgbClr val="996633"/>
    <a:srgbClr val="D60093"/>
    <a:srgbClr val="FFB985"/>
    <a:srgbClr val="CC9900"/>
    <a:srgbClr val="FF9933"/>
    <a:srgbClr val="00FFFF"/>
    <a:srgbClr val="FF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4003" autoAdjust="0"/>
  </p:normalViewPr>
  <p:slideViewPr>
    <p:cSldViewPr snapToGrid="0">
      <p:cViewPr varScale="1">
        <p:scale>
          <a:sx n="82" d="100"/>
          <a:sy n="82" d="100"/>
        </p:scale>
        <p:origin x="918" y="96"/>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1" Type="http://schemas.openxmlformats.org/officeDocument/2006/relationships/oleObject" Target="file:///D:\Document_Storage\All%20Documents\NASA%20DEVELOP\liz\climate_variables_ndvi_com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t>2000-2009 Mean Daily Max Temperature over Ajax Town Hall</a:t>
            </a:r>
          </a:p>
        </c:rich>
      </c:tx>
      <c:layout>
        <c:manualLayout>
          <c:xMode val="edge"/>
          <c:yMode val="edge"/>
          <c:x val="0.18905117335381597"/>
          <c:y val="6.1003842275614926E-3"/>
        </c:manualLayout>
      </c:layout>
      <c:overlay val="0"/>
    </c:title>
    <c:autoTitleDeleted val="0"/>
    <c:plotArea>
      <c:layout>
        <c:manualLayout>
          <c:layoutTarget val="inner"/>
          <c:xMode val="edge"/>
          <c:yMode val="edge"/>
          <c:x val="7.7211375975263355E-2"/>
          <c:y val="8.5619234378934359E-2"/>
          <c:w val="0.89766494085499571"/>
          <c:h val="0.81558405884462482"/>
        </c:manualLayout>
      </c:layout>
      <c:lineChart>
        <c:grouping val="standard"/>
        <c:varyColors val="0"/>
        <c:ser>
          <c:idx val="0"/>
          <c:order val="0"/>
          <c:tx>
            <c:strRef>
              <c:f>Sheet1!$A$5</c:f>
              <c:strCache>
                <c:ptCount val="1"/>
                <c:pt idx="0">
                  <c:v>DayMet</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Sheet1!$B$5:$M$5</c:f>
              <c:numCache>
                <c:formatCode>General</c:formatCode>
                <c:ptCount val="12"/>
                <c:pt idx="0">
                  <c:v>-0.7403225806</c:v>
                </c:pt>
                <c:pt idx="1">
                  <c:v>0.05</c:v>
                </c:pt>
                <c:pt idx="2">
                  <c:v>4.7935483870000004</c:v>
                </c:pt>
                <c:pt idx="3">
                  <c:v>11.74</c:v>
                </c:pt>
                <c:pt idx="4">
                  <c:v>17.808064519999999</c:v>
                </c:pt>
                <c:pt idx="5">
                  <c:v>23.62</c:v>
                </c:pt>
                <c:pt idx="6">
                  <c:v>25.835483870000001</c:v>
                </c:pt>
                <c:pt idx="7">
                  <c:v>25.819354839999999</c:v>
                </c:pt>
                <c:pt idx="8">
                  <c:v>22.105</c:v>
                </c:pt>
                <c:pt idx="9">
                  <c:v>14.2483871</c:v>
                </c:pt>
                <c:pt idx="10">
                  <c:v>8.4966666669999995</c:v>
                </c:pt>
                <c:pt idx="11">
                  <c:v>1.874193548</c:v>
                </c:pt>
              </c:numCache>
            </c:numRef>
          </c:val>
          <c:smooth val="0"/>
          <c:extLst xmlns:c16r2="http://schemas.microsoft.com/office/drawing/2015/06/chart">
            <c:ext xmlns:c16="http://schemas.microsoft.com/office/drawing/2014/chart" uri="{C3380CC4-5D6E-409C-BE32-E72D297353CC}">
              <c16:uniqueId val="{00000000-AEBF-4540-897C-811425A51B6B}"/>
            </c:ext>
          </c:extLst>
        </c:ser>
        <c:ser>
          <c:idx val="1"/>
          <c:order val="1"/>
          <c:tx>
            <c:strRef>
              <c:f>Sheet1!$A$6</c:f>
              <c:strCache>
                <c:ptCount val="1"/>
                <c:pt idx="0">
                  <c:v>SENES</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Sheet1!$B$6:$M$6</c:f>
              <c:numCache>
                <c:formatCode>General</c:formatCode>
                <c:ptCount val="12"/>
                <c:pt idx="0">
                  <c:v>-1.8</c:v>
                </c:pt>
                <c:pt idx="1">
                  <c:v>-1.5</c:v>
                </c:pt>
                <c:pt idx="2">
                  <c:v>2.7</c:v>
                </c:pt>
                <c:pt idx="3">
                  <c:v>9.9</c:v>
                </c:pt>
                <c:pt idx="4">
                  <c:v>15.3</c:v>
                </c:pt>
                <c:pt idx="5">
                  <c:v>21.1</c:v>
                </c:pt>
                <c:pt idx="6">
                  <c:v>23.5</c:v>
                </c:pt>
                <c:pt idx="7">
                  <c:v>23.6</c:v>
                </c:pt>
                <c:pt idx="8">
                  <c:v>20.2</c:v>
                </c:pt>
                <c:pt idx="9">
                  <c:v>13.4</c:v>
                </c:pt>
                <c:pt idx="10">
                  <c:v>7.5</c:v>
                </c:pt>
                <c:pt idx="11">
                  <c:v>0.9</c:v>
                </c:pt>
              </c:numCache>
            </c:numRef>
          </c:val>
          <c:smooth val="0"/>
          <c:extLst xmlns:c16r2="http://schemas.microsoft.com/office/drawing/2015/06/chart">
            <c:ext xmlns:c16="http://schemas.microsoft.com/office/drawing/2014/chart" uri="{C3380CC4-5D6E-409C-BE32-E72D297353CC}">
              <c16:uniqueId val="{00000001-AEBF-4540-897C-811425A51B6B}"/>
            </c:ext>
          </c:extLst>
        </c:ser>
        <c:dLbls>
          <c:showLegendKey val="0"/>
          <c:showVal val="0"/>
          <c:showCatName val="0"/>
          <c:showSerName val="0"/>
          <c:showPercent val="0"/>
          <c:showBubbleSize val="0"/>
        </c:dLbls>
        <c:marker val="1"/>
        <c:smooth val="0"/>
        <c:axId val="185924256"/>
        <c:axId val="185924648"/>
      </c:lineChart>
      <c:catAx>
        <c:axId val="185924256"/>
        <c:scaling>
          <c:orientation val="minMax"/>
        </c:scaling>
        <c:delete val="0"/>
        <c:axPos val="b"/>
        <c:title>
          <c:tx>
            <c:rich>
              <a:bodyPr/>
              <a:lstStyle/>
              <a:p>
                <a:pPr>
                  <a:defRPr sz="800"/>
                </a:pPr>
                <a:r>
                  <a:rPr lang="en-US" sz="800"/>
                  <a:t>Months</a:t>
                </a:r>
              </a:p>
            </c:rich>
          </c:tx>
          <c:layout/>
          <c:overlay val="0"/>
        </c:title>
        <c:numFmt formatCode="General" sourceLinked="0"/>
        <c:majorTickMark val="out"/>
        <c:minorTickMark val="none"/>
        <c:tickLblPos val="nextTo"/>
        <c:txPr>
          <a:bodyPr/>
          <a:lstStyle/>
          <a:p>
            <a:pPr>
              <a:defRPr sz="700"/>
            </a:pPr>
            <a:endParaRPr lang="en-US"/>
          </a:p>
        </c:txPr>
        <c:crossAx val="185924648"/>
        <c:crossesAt val="-5"/>
        <c:auto val="1"/>
        <c:lblAlgn val="ctr"/>
        <c:lblOffset val="100"/>
        <c:noMultiLvlLbl val="0"/>
      </c:catAx>
      <c:valAx>
        <c:axId val="185924648"/>
        <c:scaling>
          <c:orientation val="minMax"/>
        </c:scaling>
        <c:delete val="0"/>
        <c:axPos val="l"/>
        <c:title>
          <c:tx>
            <c:rich>
              <a:bodyPr rot="-5400000" vert="horz"/>
              <a:lstStyle/>
              <a:p>
                <a:pPr>
                  <a:defRPr/>
                </a:pPr>
                <a:r>
                  <a:rPr lang="en-US"/>
                  <a:t>° C</a:t>
                </a:r>
              </a:p>
            </c:rich>
          </c:tx>
          <c:layout/>
          <c:overlay val="0"/>
        </c:title>
        <c:numFmt formatCode="General" sourceLinked="1"/>
        <c:majorTickMark val="out"/>
        <c:minorTickMark val="none"/>
        <c:tickLblPos val="nextTo"/>
        <c:txPr>
          <a:bodyPr/>
          <a:lstStyle/>
          <a:p>
            <a:pPr>
              <a:defRPr sz="800"/>
            </a:pPr>
            <a:endParaRPr lang="en-US"/>
          </a:p>
        </c:txPr>
        <c:crossAx val="185924256"/>
        <c:crosses val="autoZero"/>
        <c:crossBetween val="between"/>
      </c:valAx>
      <c:spPr>
        <a:solidFill>
          <a:schemeClr val="bg1"/>
        </a:solidFill>
        <a:ln>
          <a:solidFill>
            <a:schemeClr val="tx1"/>
          </a:solidFill>
        </a:ln>
      </c:spPr>
    </c:plotArea>
    <c:legend>
      <c:legendPos val="r"/>
      <c:layout>
        <c:manualLayout>
          <c:xMode val="edge"/>
          <c:yMode val="edge"/>
          <c:x val="0.45263549402079095"/>
          <c:y val="0.52840954560130127"/>
          <c:w val="0.20899730872290401"/>
          <c:h val="0.16970650835040846"/>
        </c:manualLayout>
      </c:layout>
      <c:overlay val="0"/>
      <c:spPr>
        <a:solidFill>
          <a:schemeClr val="bg1"/>
        </a:solidFill>
        <a:ln>
          <a:solidFill>
            <a:schemeClr val="tx1"/>
          </a:solidFill>
        </a:ln>
      </c:spPr>
    </c:legend>
    <c:plotVisOnly val="1"/>
    <c:dispBlanksAs val="gap"/>
    <c:showDLblsOverMax val="0"/>
  </c:chart>
  <c:txPr>
    <a:bodyPr/>
    <a:lstStyle/>
    <a:p>
      <a:pPr>
        <a:defRPr>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2000-2009</a:t>
            </a:r>
            <a:r>
              <a:rPr lang="en-US" sz="1100" baseline="0"/>
              <a:t> </a:t>
            </a:r>
            <a:r>
              <a:rPr lang="en-US" sz="1100"/>
              <a:t>Mean Daily Min Temperature over</a:t>
            </a:r>
            <a:r>
              <a:rPr lang="en-US" sz="1100" baseline="0"/>
              <a:t> </a:t>
            </a:r>
            <a:r>
              <a:rPr lang="en-US" sz="1100"/>
              <a:t>Ajax Town Hall</a:t>
            </a:r>
          </a:p>
        </c:rich>
      </c:tx>
      <c:layout>
        <c:manualLayout>
          <c:xMode val="edge"/>
          <c:yMode val="edge"/>
          <c:x val="0.13570347288068463"/>
          <c:y val="7.0157831906663502E-3"/>
        </c:manualLayout>
      </c:layout>
      <c:overlay val="0"/>
    </c:title>
    <c:autoTitleDeleted val="0"/>
    <c:plotArea>
      <c:layout>
        <c:manualLayout>
          <c:layoutTarget val="inner"/>
          <c:xMode val="edge"/>
          <c:yMode val="edge"/>
          <c:x val="7.7211375975263355E-2"/>
          <c:y val="8.5619234378934359E-2"/>
          <c:w val="0.89766494085499571"/>
          <c:h val="0.80840595511311308"/>
        </c:manualLayout>
      </c:layout>
      <c:lineChart>
        <c:grouping val="standard"/>
        <c:varyColors val="0"/>
        <c:ser>
          <c:idx val="0"/>
          <c:order val="0"/>
          <c:tx>
            <c:strRef>
              <c:f>Sheet1!$A$5</c:f>
              <c:strCache>
                <c:ptCount val="1"/>
                <c:pt idx="0">
                  <c:v>DayMet</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Sheet1!$B$10:$M$10</c:f>
              <c:numCache>
                <c:formatCode>General</c:formatCode>
                <c:ptCount val="12"/>
                <c:pt idx="0">
                  <c:v>-8.3741935479999992</c:v>
                </c:pt>
                <c:pt idx="1">
                  <c:v>-8.1285714290000008</c:v>
                </c:pt>
                <c:pt idx="2">
                  <c:v>-3.7112903230000001</c:v>
                </c:pt>
                <c:pt idx="3">
                  <c:v>2.3766666669999998</c:v>
                </c:pt>
                <c:pt idx="4">
                  <c:v>7.4177419349999996</c:v>
                </c:pt>
                <c:pt idx="5">
                  <c:v>13.47833333</c:v>
                </c:pt>
                <c:pt idx="6">
                  <c:v>15.77419355</c:v>
                </c:pt>
                <c:pt idx="7">
                  <c:v>15.95967742</c:v>
                </c:pt>
                <c:pt idx="8">
                  <c:v>12.143333330000001</c:v>
                </c:pt>
                <c:pt idx="9">
                  <c:v>5.9</c:v>
                </c:pt>
                <c:pt idx="10">
                  <c:v>1.223333333</c:v>
                </c:pt>
                <c:pt idx="11">
                  <c:v>-5.0016129029999998</c:v>
                </c:pt>
              </c:numCache>
            </c:numRef>
          </c:val>
          <c:smooth val="0"/>
          <c:extLst xmlns:c16r2="http://schemas.microsoft.com/office/drawing/2015/06/chart">
            <c:ext xmlns:c16="http://schemas.microsoft.com/office/drawing/2014/chart" uri="{C3380CC4-5D6E-409C-BE32-E72D297353CC}">
              <c16:uniqueId val="{00000000-9AA5-459E-8322-8D2DEFD9AE14}"/>
            </c:ext>
          </c:extLst>
        </c:ser>
        <c:ser>
          <c:idx val="1"/>
          <c:order val="1"/>
          <c:tx>
            <c:strRef>
              <c:f>Sheet1!$A$6</c:f>
              <c:strCache>
                <c:ptCount val="1"/>
                <c:pt idx="0">
                  <c:v>SENES</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Sheet1!$B$11:$M$11</c:f>
              <c:numCache>
                <c:formatCode>General</c:formatCode>
                <c:ptCount val="12"/>
                <c:pt idx="0">
                  <c:v>-7</c:v>
                </c:pt>
                <c:pt idx="1">
                  <c:v>-7.1</c:v>
                </c:pt>
                <c:pt idx="2">
                  <c:v>-3.6</c:v>
                </c:pt>
                <c:pt idx="3">
                  <c:v>2.2999999999999998</c:v>
                </c:pt>
                <c:pt idx="4">
                  <c:v>7.3</c:v>
                </c:pt>
                <c:pt idx="5">
                  <c:v>13.3</c:v>
                </c:pt>
                <c:pt idx="6">
                  <c:v>16.2</c:v>
                </c:pt>
                <c:pt idx="7">
                  <c:v>16.399999999999999</c:v>
                </c:pt>
                <c:pt idx="8">
                  <c:v>13.1</c:v>
                </c:pt>
                <c:pt idx="9">
                  <c:v>6.9</c:v>
                </c:pt>
                <c:pt idx="10">
                  <c:v>2</c:v>
                </c:pt>
                <c:pt idx="11">
                  <c:v>-3.9</c:v>
                </c:pt>
              </c:numCache>
            </c:numRef>
          </c:val>
          <c:smooth val="0"/>
          <c:extLst xmlns:c16r2="http://schemas.microsoft.com/office/drawing/2015/06/chart">
            <c:ext xmlns:c16="http://schemas.microsoft.com/office/drawing/2014/chart" uri="{C3380CC4-5D6E-409C-BE32-E72D297353CC}">
              <c16:uniqueId val="{00000001-9AA5-459E-8322-8D2DEFD9AE14}"/>
            </c:ext>
          </c:extLst>
        </c:ser>
        <c:dLbls>
          <c:showLegendKey val="0"/>
          <c:showVal val="0"/>
          <c:showCatName val="0"/>
          <c:showSerName val="0"/>
          <c:showPercent val="0"/>
          <c:showBubbleSize val="0"/>
        </c:dLbls>
        <c:marker val="1"/>
        <c:smooth val="0"/>
        <c:axId val="185925432"/>
        <c:axId val="185925824"/>
      </c:lineChart>
      <c:catAx>
        <c:axId val="185925432"/>
        <c:scaling>
          <c:orientation val="minMax"/>
        </c:scaling>
        <c:delete val="0"/>
        <c:axPos val="b"/>
        <c:title>
          <c:tx>
            <c:rich>
              <a:bodyPr/>
              <a:lstStyle/>
              <a:p>
                <a:pPr>
                  <a:defRPr sz="800"/>
                </a:pPr>
                <a:r>
                  <a:rPr lang="en-US" sz="800"/>
                  <a:t>Months</a:t>
                </a:r>
              </a:p>
            </c:rich>
          </c:tx>
          <c:layout>
            <c:manualLayout>
              <c:xMode val="edge"/>
              <c:yMode val="edge"/>
              <c:x val="0.48741361953043538"/>
              <c:y val="0.94427191561263013"/>
            </c:manualLayout>
          </c:layout>
          <c:overlay val="0"/>
        </c:title>
        <c:numFmt formatCode="General" sourceLinked="0"/>
        <c:majorTickMark val="out"/>
        <c:minorTickMark val="none"/>
        <c:tickLblPos val="nextTo"/>
        <c:txPr>
          <a:bodyPr/>
          <a:lstStyle/>
          <a:p>
            <a:pPr>
              <a:defRPr sz="700"/>
            </a:pPr>
            <a:endParaRPr lang="en-US"/>
          </a:p>
        </c:txPr>
        <c:crossAx val="185925824"/>
        <c:crossesAt val="-10"/>
        <c:auto val="1"/>
        <c:lblAlgn val="ctr"/>
        <c:lblOffset val="100"/>
        <c:noMultiLvlLbl val="0"/>
      </c:catAx>
      <c:valAx>
        <c:axId val="185925824"/>
        <c:scaling>
          <c:orientation val="minMax"/>
        </c:scaling>
        <c:delete val="0"/>
        <c:axPos val="l"/>
        <c:title>
          <c:tx>
            <c:rich>
              <a:bodyPr rot="-5400000" vert="horz"/>
              <a:lstStyle/>
              <a:p>
                <a:pPr>
                  <a:defRPr/>
                </a:pPr>
                <a:r>
                  <a:rPr lang="en-US"/>
                  <a:t>° C</a:t>
                </a:r>
              </a:p>
            </c:rich>
          </c:tx>
          <c:layout/>
          <c:overlay val="0"/>
        </c:title>
        <c:numFmt formatCode="General" sourceLinked="1"/>
        <c:majorTickMark val="out"/>
        <c:minorTickMark val="none"/>
        <c:tickLblPos val="nextTo"/>
        <c:txPr>
          <a:bodyPr/>
          <a:lstStyle/>
          <a:p>
            <a:pPr>
              <a:defRPr sz="800"/>
            </a:pPr>
            <a:endParaRPr lang="en-US"/>
          </a:p>
        </c:txPr>
        <c:crossAx val="185925432"/>
        <c:crosses val="autoZero"/>
        <c:crossBetween val="between"/>
      </c:valAx>
      <c:spPr>
        <a:solidFill>
          <a:schemeClr val="bg1"/>
        </a:solidFill>
        <a:ln>
          <a:solidFill>
            <a:schemeClr val="tx1"/>
          </a:solidFill>
        </a:ln>
      </c:spPr>
    </c:plotArea>
    <c:legend>
      <c:legendPos val="r"/>
      <c:layout>
        <c:manualLayout>
          <c:xMode val="edge"/>
          <c:yMode val="edge"/>
          <c:x val="0.51199618883256026"/>
          <c:y val="0.49610813954572786"/>
          <c:w val="0.15687214611872147"/>
          <c:h val="0.12770468263879528"/>
        </c:manualLayout>
      </c:layout>
      <c:overlay val="0"/>
      <c:spPr>
        <a:solidFill>
          <a:schemeClr val="bg1"/>
        </a:solidFill>
        <a:ln>
          <a:solidFill>
            <a:schemeClr val="tx1"/>
          </a:solidFill>
        </a:ln>
      </c:spPr>
    </c:legend>
    <c:plotVisOnly val="1"/>
    <c:dispBlanksAs val="gap"/>
    <c:showDLblsOverMax val="0"/>
  </c:chart>
  <c:txPr>
    <a:bodyPr/>
    <a:lstStyle/>
    <a:p>
      <a:pPr>
        <a:defRPr>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t>2000-2009</a:t>
            </a:r>
            <a:r>
              <a:rPr lang="en-US" sz="1000" baseline="0" dirty="0"/>
              <a:t> Mean Monthly Precipitation Sum over </a:t>
            </a:r>
            <a:r>
              <a:rPr lang="en-US" sz="1000" dirty="0"/>
              <a:t>Ajax Town Hall</a:t>
            </a:r>
          </a:p>
        </c:rich>
      </c:tx>
      <c:layout>
        <c:manualLayout>
          <c:xMode val="edge"/>
          <c:yMode val="edge"/>
          <c:x val="0.15324397750123289"/>
          <c:y val="0"/>
        </c:manualLayout>
      </c:layout>
      <c:overlay val="0"/>
    </c:title>
    <c:autoTitleDeleted val="0"/>
    <c:plotArea>
      <c:layout>
        <c:manualLayout>
          <c:layoutTarget val="inner"/>
          <c:xMode val="edge"/>
          <c:yMode val="edge"/>
          <c:x val="7.7211375975263355E-2"/>
          <c:y val="8.5619234378934359E-2"/>
          <c:w val="0.89766494085499571"/>
          <c:h val="0.81558405884462482"/>
        </c:manualLayout>
      </c:layout>
      <c:lineChart>
        <c:grouping val="standard"/>
        <c:varyColors val="0"/>
        <c:ser>
          <c:idx val="0"/>
          <c:order val="0"/>
          <c:tx>
            <c:strRef>
              <c:f>Sheet1!$A$5</c:f>
              <c:strCache>
                <c:ptCount val="1"/>
                <c:pt idx="0">
                  <c:v>DayMet</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Sheet1!$B$15:$M$15</c:f>
              <c:numCache>
                <c:formatCode>General</c:formatCode>
                <c:ptCount val="12"/>
                <c:pt idx="0">
                  <c:v>53.8</c:v>
                </c:pt>
                <c:pt idx="1">
                  <c:v>57.7</c:v>
                </c:pt>
                <c:pt idx="2">
                  <c:v>49.7</c:v>
                </c:pt>
                <c:pt idx="3">
                  <c:v>80.900000000000006</c:v>
                </c:pt>
                <c:pt idx="4">
                  <c:v>87.8</c:v>
                </c:pt>
                <c:pt idx="5">
                  <c:v>80.599999999999994</c:v>
                </c:pt>
                <c:pt idx="6">
                  <c:v>90.2</c:v>
                </c:pt>
                <c:pt idx="7">
                  <c:v>63.6</c:v>
                </c:pt>
                <c:pt idx="8">
                  <c:v>71</c:v>
                </c:pt>
                <c:pt idx="9">
                  <c:v>70.8</c:v>
                </c:pt>
                <c:pt idx="10">
                  <c:v>77.5</c:v>
                </c:pt>
                <c:pt idx="11">
                  <c:v>79.099999999999994</c:v>
                </c:pt>
              </c:numCache>
            </c:numRef>
          </c:val>
          <c:smooth val="0"/>
          <c:extLst xmlns:c16r2="http://schemas.microsoft.com/office/drawing/2015/06/chart">
            <c:ext xmlns:c16="http://schemas.microsoft.com/office/drawing/2014/chart" uri="{C3380CC4-5D6E-409C-BE32-E72D297353CC}">
              <c16:uniqueId val="{00000000-9D2D-433F-8678-D85D102AB974}"/>
            </c:ext>
          </c:extLst>
        </c:ser>
        <c:ser>
          <c:idx val="1"/>
          <c:order val="1"/>
          <c:tx>
            <c:strRef>
              <c:f>Sheet1!$A$6</c:f>
              <c:strCache>
                <c:ptCount val="1"/>
                <c:pt idx="0">
                  <c:v>SENES</c:v>
                </c:pt>
              </c:strCache>
            </c:strRef>
          </c:tx>
          <c:cat>
            <c:strRef>
              <c:f>Sheet1!$B$4:$M$4</c:f>
              <c:strCache>
                <c:ptCount val="12"/>
                <c:pt idx="0">
                  <c:v>January</c:v>
                </c:pt>
                <c:pt idx="1">
                  <c:v>Febuary</c:v>
                </c:pt>
                <c:pt idx="2">
                  <c:v>March</c:v>
                </c:pt>
                <c:pt idx="3">
                  <c:v>April</c:v>
                </c:pt>
                <c:pt idx="4">
                  <c:v>May</c:v>
                </c:pt>
                <c:pt idx="5">
                  <c:v>June</c:v>
                </c:pt>
                <c:pt idx="6">
                  <c:v>July</c:v>
                </c:pt>
                <c:pt idx="7">
                  <c:v>August</c:v>
                </c:pt>
                <c:pt idx="8">
                  <c:v>Sept</c:v>
                </c:pt>
                <c:pt idx="9">
                  <c:v>Oct</c:v>
                </c:pt>
                <c:pt idx="10">
                  <c:v>Nov</c:v>
                </c:pt>
                <c:pt idx="11">
                  <c:v>Dec</c:v>
                </c:pt>
              </c:strCache>
            </c:strRef>
          </c:cat>
          <c:val>
            <c:numRef>
              <c:f>Sheet1!$B$16:$M$16</c:f>
              <c:numCache>
                <c:formatCode>General</c:formatCode>
                <c:ptCount val="12"/>
                <c:pt idx="0">
                  <c:v>54</c:v>
                </c:pt>
                <c:pt idx="1">
                  <c:v>58</c:v>
                </c:pt>
                <c:pt idx="2">
                  <c:v>55</c:v>
                </c:pt>
                <c:pt idx="3">
                  <c:v>62</c:v>
                </c:pt>
                <c:pt idx="4">
                  <c:v>76</c:v>
                </c:pt>
                <c:pt idx="5">
                  <c:v>119</c:v>
                </c:pt>
                <c:pt idx="6">
                  <c:v>167</c:v>
                </c:pt>
                <c:pt idx="7">
                  <c:v>105</c:v>
                </c:pt>
                <c:pt idx="8">
                  <c:v>94</c:v>
                </c:pt>
                <c:pt idx="9">
                  <c:v>37</c:v>
                </c:pt>
                <c:pt idx="10">
                  <c:v>77</c:v>
                </c:pt>
                <c:pt idx="11">
                  <c:v>51</c:v>
                </c:pt>
              </c:numCache>
            </c:numRef>
          </c:val>
          <c:smooth val="0"/>
          <c:extLst xmlns:c16r2="http://schemas.microsoft.com/office/drawing/2015/06/chart">
            <c:ext xmlns:c16="http://schemas.microsoft.com/office/drawing/2014/chart" uri="{C3380CC4-5D6E-409C-BE32-E72D297353CC}">
              <c16:uniqueId val="{00000001-9D2D-433F-8678-D85D102AB974}"/>
            </c:ext>
          </c:extLst>
        </c:ser>
        <c:dLbls>
          <c:showLegendKey val="0"/>
          <c:showVal val="0"/>
          <c:showCatName val="0"/>
          <c:showSerName val="0"/>
          <c:showPercent val="0"/>
          <c:showBubbleSize val="0"/>
        </c:dLbls>
        <c:marker val="1"/>
        <c:smooth val="0"/>
        <c:axId val="185926608"/>
        <c:axId val="185927000"/>
      </c:lineChart>
      <c:catAx>
        <c:axId val="185926608"/>
        <c:scaling>
          <c:orientation val="minMax"/>
        </c:scaling>
        <c:delete val="0"/>
        <c:axPos val="b"/>
        <c:title>
          <c:tx>
            <c:rich>
              <a:bodyPr/>
              <a:lstStyle/>
              <a:p>
                <a:pPr>
                  <a:defRPr sz="800"/>
                </a:pPr>
                <a:r>
                  <a:rPr lang="en-US" sz="800"/>
                  <a:t>Months</a:t>
                </a:r>
              </a:p>
            </c:rich>
          </c:tx>
          <c:layout/>
          <c:overlay val="0"/>
        </c:title>
        <c:numFmt formatCode="General" sourceLinked="0"/>
        <c:majorTickMark val="out"/>
        <c:minorTickMark val="none"/>
        <c:tickLblPos val="nextTo"/>
        <c:txPr>
          <a:bodyPr/>
          <a:lstStyle/>
          <a:p>
            <a:pPr>
              <a:defRPr sz="700"/>
            </a:pPr>
            <a:endParaRPr lang="en-US"/>
          </a:p>
        </c:txPr>
        <c:crossAx val="185927000"/>
        <c:crossesAt val="-5"/>
        <c:auto val="1"/>
        <c:lblAlgn val="ctr"/>
        <c:lblOffset val="100"/>
        <c:noMultiLvlLbl val="0"/>
      </c:catAx>
      <c:valAx>
        <c:axId val="185927000"/>
        <c:scaling>
          <c:orientation val="minMax"/>
          <c:max val="200"/>
        </c:scaling>
        <c:delete val="0"/>
        <c:axPos val="l"/>
        <c:title>
          <c:tx>
            <c:rich>
              <a:bodyPr rot="-5400000" vert="horz"/>
              <a:lstStyle/>
              <a:p>
                <a:pPr>
                  <a:defRPr/>
                </a:pPr>
                <a:r>
                  <a:rPr lang="en-US"/>
                  <a:t>° C</a:t>
                </a:r>
              </a:p>
            </c:rich>
          </c:tx>
          <c:layout/>
          <c:overlay val="0"/>
        </c:title>
        <c:numFmt formatCode="General" sourceLinked="1"/>
        <c:majorTickMark val="out"/>
        <c:minorTickMark val="none"/>
        <c:tickLblPos val="nextTo"/>
        <c:txPr>
          <a:bodyPr/>
          <a:lstStyle/>
          <a:p>
            <a:pPr>
              <a:defRPr sz="800"/>
            </a:pPr>
            <a:endParaRPr lang="en-US"/>
          </a:p>
        </c:txPr>
        <c:crossAx val="185926608"/>
        <c:crosses val="autoZero"/>
        <c:crossBetween val="between"/>
        <c:majorUnit val="40"/>
      </c:valAx>
      <c:spPr>
        <a:solidFill>
          <a:schemeClr val="bg1"/>
        </a:solidFill>
        <a:ln>
          <a:solidFill>
            <a:schemeClr val="tx1"/>
          </a:solidFill>
        </a:ln>
      </c:spPr>
    </c:plotArea>
    <c:legend>
      <c:legendPos val="r"/>
      <c:layout>
        <c:manualLayout>
          <c:xMode val="edge"/>
          <c:yMode val="edge"/>
          <c:x val="0.73843800828850348"/>
          <c:y val="0.2002468412167043"/>
          <c:w val="0.17191203244810863"/>
          <c:h val="0.18449592244177423"/>
        </c:manualLayout>
      </c:layout>
      <c:overlay val="0"/>
      <c:spPr>
        <a:solidFill>
          <a:schemeClr val="bg1"/>
        </a:solidFill>
        <a:ln>
          <a:solidFill>
            <a:schemeClr val="tx1"/>
          </a:solidFill>
        </a:ln>
      </c:spPr>
      <c:txPr>
        <a:bodyPr/>
        <a:lstStyle/>
        <a:p>
          <a:pPr>
            <a:defRPr sz="900"/>
          </a:pPr>
          <a:endParaRPr lang="en-US"/>
        </a:p>
      </c:txPr>
    </c:legend>
    <c:plotVisOnly val="1"/>
    <c:dispBlanksAs val="gap"/>
    <c:showDLblsOverMax val="0"/>
  </c:chart>
  <c:txPr>
    <a:bodyPr/>
    <a:lstStyle/>
    <a:p>
      <a:pPr>
        <a:defRPr>
          <a:latin typeface="Century Gothic" panose="020B0502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 Heat Wave (Tmax &gt;= 30 C) Days at Pearson Airport</a:t>
            </a:r>
          </a:p>
        </c:rich>
      </c:tx>
      <c:layout>
        <c:manualLayout>
          <c:xMode val="edge"/>
          <c:yMode val="edge"/>
          <c:x val="0.1883007149798909"/>
          <c:y val="0"/>
        </c:manualLayout>
      </c:layout>
      <c:overlay val="0"/>
    </c:title>
    <c:autoTitleDeleted val="0"/>
    <c:plotArea>
      <c:layout>
        <c:manualLayout>
          <c:layoutTarget val="inner"/>
          <c:xMode val="edge"/>
          <c:yMode val="edge"/>
          <c:x val="7.7062390708000819E-2"/>
          <c:y val="9.1253033761487481E-2"/>
          <c:w val="0.87993395719989698"/>
          <c:h val="0.80670129437001548"/>
        </c:manualLayout>
      </c:layout>
      <c:scatterChart>
        <c:scatterStyle val="lineMarker"/>
        <c:varyColors val="0"/>
        <c:ser>
          <c:idx val="0"/>
          <c:order val="0"/>
          <c:tx>
            <c:strRef>
              <c:f>Sheet2!$A$6</c:f>
              <c:strCache>
                <c:ptCount val="1"/>
                <c:pt idx="0">
                  <c:v>DayMet</c:v>
                </c:pt>
              </c:strCache>
            </c:strRef>
          </c:tx>
          <c:xVal>
            <c:numRef>
              <c:f>Sheet2!$B$5:$K$5</c:f>
              <c:numCache>
                <c:formatCode>General</c:formatCode>
                <c:ptCount val="10"/>
                <c:pt idx="0">
                  <c:v>2000</c:v>
                </c:pt>
                <c:pt idx="1">
                  <c:v>2001</c:v>
                </c:pt>
                <c:pt idx="2">
                  <c:v>2002</c:v>
                </c:pt>
                <c:pt idx="3">
                  <c:v>2003</c:v>
                </c:pt>
                <c:pt idx="4">
                  <c:v>2004</c:v>
                </c:pt>
                <c:pt idx="5">
                  <c:v>2005</c:v>
                </c:pt>
                <c:pt idx="6">
                  <c:v>2006</c:v>
                </c:pt>
                <c:pt idx="7">
                  <c:v>2007</c:v>
                </c:pt>
                <c:pt idx="8">
                  <c:v>2008</c:v>
                </c:pt>
                <c:pt idx="9">
                  <c:v>2009</c:v>
                </c:pt>
              </c:numCache>
            </c:numRef>
          </c:xVal>
          <c:yVal>
            <c:numRef>
              <c:f>Sheet2!$B$6:$K$6</c:f>
              <c:numCache>
                <c:formatCode>General</c:formatCode>
                <c:ptCount val="10"/>
                <c:pt idx="0">
                  <c:v>2</c:v>
                </c:pt>
                <c:pt idx="1">
                  <c:v>19</c:v>
                </c:pt>
                <c:pt idx="2">
                  <c:v>36</c:v>
                </c:pt>
                <c:pt idx="3">
                  <c:v>13</c:v>
                </c:pt>
                <c:pt idx="4">
                  <c:v>4</c:v>
                </c:pt>
                <c:pt idx="5">
                  <c:v>33</c:v>
                </c:pt>
                <c:pt idx="6">
                  <c:v>20</c:v>
                </c:pt>
                <c:pt idx="7">
                  <c:v>24</c:v>
                </c:pt>
                <c:pt idx="8">
                  <c:v>7</c:v>
                </c:pt>
                <c:pt idx="9">
                  <c:v>3</c:v>
                </c:pt>
              </c:numCache>
            </c:numRef>
          </c:yVal>
          <c:smooth val="0"/>
          <c:extLst xmlns:c16r2="http://schemas.microsoft.com/office/drawing/2015/06/chart">
            <c:ext xmlns:c16="http://schemas.microsoft.com/office/drawing/2014/chart" uri="{C3380CC4-5D6E-409C-BE32-E72D297353CC}">
              <c16:uniqueId val="{00000000-B861-4B4C-A049-BD530DAF1972}"/>
            </c:ext>
          </c:extLst>
        </c:ser>
        <c:ser>
          <c:idx val="1"/>
          <c:order val="1"/>
          <c:tx>
            <c:strRef>
              <c:f>Sheet2!$A$7</c:f>
              <c:strCache>
                <c:ptCount val="1"/>
                <c:pt idx="0">
                  <c:v>SENES</c:v>
                </c:pt>
              </c:strCache>
            </c:strRef>
          </c:tx>
          <c:xVal>
            <c:numRef>
              <c:f>Sheet2!$B$5:$K$5</c:f>
              <c:numCache>
                <c:formatCode>General</c:formatCode>
                <c:ptCount val="10"/>
                <c:pt idx="0">
                  <c:v>2000</c:v>
                </c:pt>
                <c:pt idx="1">
                  <c:v>2001</c:v>
                </c:pt>
                <c:pt idx="2">
                  <c:v>2002</c:v>
                </c:pt>
                <c:pt idx="3">
                  <c:v>2003</c:v>
                </c:pt>
                <c:pt idx="4">
                  <c:v>2004</c:v>
                </c:pt>
                <c:pt idx="5">
                  <c:v>2005</c:v>
                </c:pt>
                <c:pt idx="6">
                  <c:v>2006</c:v>
                </c:pt>
                <c:pt idx="7">
                  <c:v>2007</c:v>
                </c:pt>
                <c:pt idx="8">
                  <c:v>2008</c:v>
                </c:pt>
                <c:pt idx="9">
                  <c:v>2009</c:v>
                </c:pt>
              </c:numCache>
            </c:numRef>
          </c:xVal>
          <c:yVal>
            <c:numRef>
              <c:f>Sheet2!$B$7:$K$7</c:f>
              <c:numCache>
                <c:formatCode>General</c:formatCode>
                <c:ptCount val="10"/>
                <c:pt idx="0">
                  <c:v>10</c:v>
                </c:pt>
                <c:pt idx="1">
                  <c:v>21</c:v>
                </c:pt>
                <c:pt idx="2">
                  <c:v>33</c:v>
                </c:pt>
                <c:pt idx="3">
                  <c:v>14</c:v>
                </c:pt>
                <c:pt idx="4">
                  <c:v>5</c:v>
                </c:pt>
                <c:pt idx="5">
                  <c:v>39</c:v>
                </c:pt>
                <c:pt idx="6">
                  <c:v>26</c:v>
                </c:pt>
                <c:pt idx="7">
                  <c:v>30</c:v>
                </c:pt>
                <c:pt idx="8">
                  <c:v>17</c:v>
                </c:pt>
                <c:pt idx="9">
                  <c:v>10</c:v>
                </c:pt>
              </c:numCache>
            </c:numRef>
          </c:yVal>
          <c:smooth val="0"/>
          <c:extLst xmlns:c16r2="http://schemas.microsoft.com/office/drawing/2015/06/chart">
            <c:ext xmlns:c16="http://schemas.microsoft.com/office/drawing/2014/chart" uri="{C3380CC4-5D6E-409C-BE32-E72D297353CC}">
              <c16:uniqueId val="{00000001-B861-4B4C-A049-BD530DAF1972}"/>
            </c:ext>
          </c:extLst>
        </c:ser>
        <c:ser>
          <c:idx val="2"/>
          <c:order val="2"/>
          <c:tx>
            <c:strRef>
              <c:f>Sheet2!$A$8</c:f>
              <c:strCache>
                <c:ptCount val="1"/>
                <c:pt idx="0">
                  <c:v>Observed</c:v>
                </c:pt>
              </c:strCache>
            </c:strRef>
          </c:tx>
          <c:xVal>
            <c:numRef>
              <c:f>Sheet2!$B$5:$K$5</c:f>
              <c:numCache>
                <c:formatCode>General</c:formatCode>
                <c:ptCount val="10"/>
                <c:pt idx="0">
                  <c:v>2000</c:v>
                </c:pt>
                <c:pt idx="1">
                  <c:v>2001</c:v>
                </c:pt>
                <c:pt idx="2">
                  <c:v>2002</c:v>
                </c:pt>
                <c:pt idx="3">
                  <c:v>2003</c:v>
                </c:pt>
                <c:pt idx="4">
                  <c:v>2004</c:v>
                </c:pt>
                <c:pt idx="5">
                  <c:v>2005</c:v>
                </c:pt>
                <c:pt idx="6">
                  <c:v>2006</c:v>
                </c:pt>
                <c:pt idx="7">
                  <c:v>2007</c:v>
                </c:pt>
                <c:pt idx="8">
                  <c:v>2008</c:v>
                </c:pt>
                <c:pt idx="9">
                  <c:v>2009</c:v>
                </c:pt>
              </c:numCache>
            </c:numRef>
          </c:xVal>
          <c:yVal>
            <c:numRef>
              <c:f>Sheet2!$B$8:$K$8</c:f>
              <c:numCache>
                <c:formatCode>General</c:formatCode>
                <c:ptCount val="10"/>
                <c:pt idx="0">
                  <c:v>6</c:v>
                </c:pt>
                <c:pt idx="1">
                  <c:v>24</c:v>
                </c:pt>
                <c:pt idx="2">
                  <c:v>40</c:v>
                </c:pt>
                <c:pt idx="3">
                  <c:v>15</c:v>
                </c:pt>
                <c:pt idx="4">
                  <c:v>3</c:v>
                </c:pt>
                <c:pt idx="5">
                  <c:v>41</c:v>
                </c:pt>
                <c:pt idx="6">
                  <c:v>20</c:v>
                </c:pt>
                <c:pt idx="7">
                  <c:v>27</c:v>
                </c:pt>
                <c:pt idx="8">
                  <c:v>10</c:v>
                </c:pt>
                <c:pt idx="9">
                  <c:v>3</c:v>
                </c:pt>
              </c:numCache>
            </c:numRef>
          </c:yVal>
          <c:smooth val="0"/>
          <c:extLst xmlns:c16r2="http://schemas.microsoft.com/office/drawing/2015/06/chart">
            <c:ext xmlns:c16="http://schemas.microsoft.com/office/drawing/2014/chart" uri="{C3380CC4-5D6E-409C-BE32-E72D297353CC}">
              <c16:uniqueId val="{00000002-B861-4B4C-A049-BD530DAF1972}"/>
            </c:ext>
          </c:extLst>
        </c:ser>
        <c:dLbls>
          <c:showLegendKey val="0"/>
          <c:showVal val="0"/>
          <c:showCatName val="0"/>
          <c:showSerName val="0"/>
          <c:showPercent val="0"/>
          <c:showBubbleSize val="0"/>
        </c:dLbls>
        <c:axId val="185927784"/>
        <c:axId val="186082752"/>
      </c:scatterChart>
      <c:valAx>
        <c:axId val="185927784"/>
        <c:scaling>
          <c:orientation val="minMax"/>
          <c:max val="2009"/>
          <c:min val="2000"/>
        </c:scaling>
        <c:delete val="0"/>
        <c:axPos val="b"/>
        <c:title>
          <c:tx>
            <c:rich>
              <a:bodyPr/>
              <a:lstStyle/>
              <a:p>
                <a:pPr>
                  <a:defRPr/>
                </a:pPr>
                <a:r>
                  <a:rPr lang="en-US" sz="900" dirty="0"/>
                  <a:t>Year</a:t>
                </a:r>
              </a:p>
            </c:rich>
          </c:tx>
          <c:layout/>
          <c:overlay val="0"/>
        </c:title>
        <c:numFmt formatCode="General" sourceLinked="1"/>
        <c:majorTickMark val="out"/>
        <c:minorTickMark val="none"/>
        <c:tickLblPos val="nextTo"/>
        <c:txPr>
          <a:bodyPr/>
          <a:lstStyle/>
          <a:p>
            <a:pPr>
              <a:defRPr sz="800"/>
            </a:pPr>
            <a:endParaRPr lang="en-US"/>
          </a:p>
        </c:txPr>
        <c:crossAx val="186082752"/>
        <c:crosses val="autoZero"/>
        <c:crossBetween val="midCat"/>
      </c:valAx>
      <c:valAx>
        <c:axId val="186082752"/>
        <c:scaling>
          <c:orientation val="minMax"/>
          <c:max val="50"/>
        </c:scaling>
        <c:delete val="0"/>
        <c:axPos val="l"/>
        <c:title>
          <c:tx>
            <c:rich>
              <a:bodyPr rot="-5400000" vert="horz"/>
              <a:lstStyle/>
              <a:p>
                <a:pPr>
                  <a:defRPr/>
                </a:pPr>
                <a:r>
                  <a:rPr lang="en-US"/>
                  <a:t>Count</a:t>
                </a:r>
              </a:p>
            </c:rich>
          </c:tx>
          <c:layout/>
          <c:overlay val="0"/>
        </c:title>
        <c:numFmt formatCode="General" sourceLinked="1"/>
        <c:majorTickMark val="out"/>
        <c:minorTickMark val="none"/>
        <c:tickLblPos val="nextTo"/>
        <c:txPr>
          <a:bodyPr/>
          <a:lstStyle/>
          <a:p>
            <a:pPr>
              <a:defRPr sz="800"/>
            </a:pPr>
            <a:endParaRPr lang="en-US"/>
          </a:p>
        </c:txPr>
        <c:crossAx val="185927784"/>
        <c:crosses val="autoZero"/>
        <c:crossBetween val="midCat"/>
        <c:majorUnit val="10"/>
      </c:valAx>
      <c:spPr>
        <a:solidFill>
          <a:schemeClr val="bg1"/>
        </a:solidFill>
        <a:ln>
          <a:solidFill>
            <a:schemeClr val="tx1"/>
          </a:solidFill>
        </a:ln>
      </c:spPr>
    </c:plotArea>
    <c:legend>
      <c:legendPos val="r"/>
      <c:layout>
        <c:manualLayout>
          <c:xMode val="edge"/>
          <c:yMode val="edge"/>
          <c:x val="0.66290443131723065"/>
          <c:y val="0.16025127679747617"/>
          <c:w val="0.17565781107049605"/>
          <c:h val="0.15472009715832558"/>
        </c:manualLayout>
      </c:layout>
      <c:overlay val="0"/>
      <c:spPr>
        <a:solidFill>
          <a:schemeClr val="bg1"/>
        </a:solidFill>
        <a:ln>
          <a:solidFill>
            <a:schemeClr val="tx1"/>
          </a:solidFill>
        </a:ln>
      </c:spPr>
    </c:legend>
    <c:plotVisOnly val="1"/>
    <c:dispBlanksAs val="gap"/>
    <c:showDLblsOverMax val="0"/>
  </c:chart>
  <c:txPr>
    <a:bodyPr/>
    <a:lstStyle/>
    <a:p>
      <a:pPr>
        <a:defRPr>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1" dirty="0"/>
              <a:t>Seasonal Climatic</a:t>
            </a:r>
            <a:r>
              <a:rPr lang="en-US" sz="1100" b="1" baseline="0" dirty="0"/>
              <a:t> </a:t>
            </a:r>
            <a:r>
              <a:rPr lang="en-US" sz="1100" b="1" dirty="0"/>
              <a:t>Variables and NDVI Values in Ajax, ON (Forested Area) </a:t>
            </a:r>
          </a:p>
        </c:rich>
      </c:tx>
      <c:layout>
        <c:manualLayout>
          <c:xMode val="edge"/>
          <c:yMode val="edge"/>
          <c:x val="0.17842136920384949"/>
          <c:y val="2.0066668847505988E-2"/>
        </c:manualLayout>
      </c:layout>
      <c:overlay val="0"/>
    </c:title>
    <c:autoTitleDeleted val="0"/>
    <c:plotArea>
      <c:layout>
        <c:manualLayout>
          <c:layoutTarget val="inner"/>
          <c:xMode val="edge"/>
          <c:yMode val="edge"/>
          <c:x val="0.11225030335819999"/>
          <c:y val="0.14416674108044086"/>
          <c:w val="0.85295308671971493"/>
          <c:h val="0.64307499523309786"/>
        </c:manualLayout>
      </c:layout>
      <c:barChart>
        <c:barDir val="col"/>
        <c:grouping val="clustered"/>
        <c:varyColors val="0"/>
        <c:ser>
          <c:idx val="0"/>
          <c:order val="0"/>
          <c:tx>
            <c:strRef>
              <c:f>[climate_variables_ndvi_comp.xlsx]Sheet1!$B$5</c:f>
              <c:strCache>
                <c:ptCount val="1"/>
                <c:pt idx="0">
                  <c:v>NDVI (Interest Year) 
vs Climate Variables 
(Interest Year)</c:v>
                </c:pt>
              </c:strCache>
            </c:strRef>
          </c:tx>
          <c:spPr>
            <a:solidFill>
              <a:schemeClr val="accent2"/>
            </a:solidFill>
          </c:spPr>
          <c:invertIfNegative val="0"/>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[climate_variables_ndvi_comp.xlsx]Sheet1!$C$10:$N$10</c:f>
              <c:numCache>
                <c:formatCode>General</c:formatCode>
                <c:ptCount val="12"/>
                <c:pt idx="0">
                  <c:v>3.174564099E-3</c:v>
                </c:pt>
                <c:pt idx="1">
                  <c:v>9.4908569169999998E-2</c:v>
                </c:pt>
                <c:pt idx="2">
                  <c:v>1.7880983310000001E-2</c:v>
                </c:pt>
                <c:pt idx="3">
                  <c:v>3.3748482979999998E-3</c:v>
                </c:pt>
                <c:pt idx="4">
                  <c:v>1.5111585300000001E-2</c:v>
                </c:pt>
                <c:pt idx="5">
                  <c:v>1.081211866E-2</c:v>
                </c:pt>
                <c:pt idx="6">
                  <c:v>4.6849811E-3</c:v>
                </c:pt>
                <c:pt idx="7">
                  <c:v>4.1695950199999998E-2</c:v>
                </c:pt>
                <c:pt idx="8">
                  <c:v>1.2352590280000001E-2</c:v>
                </c:pt>
                <c:pt idx="9">
                  <c:v>7.9437014609999995E-3</c:v>
                </c:pt>
                <c:pt idx="10">
                  <c:v>7.3717262260000003E-3</c:v>
                </c:pt>
                <c:pt idx="11">
                  <c:v>1.496110145E-2</c:v>
                </c:pt>
              </c:numCache>
            </c:numRef>
          </c:val>
          <c:extLst xmlns:c16r2="http://schemas.microsoft.com/office/drawing/2015/06/chart">
            <c:ext xmlns:c16="http://schemas.microsoft.com/office/drawing/2014/chart" uri="{C3380CC4-5D6E-409C-BE32-E72D297353CC}">
              <c16:uniqueId val="{00000000-7BE9-4564-ACA0-0DCC745CE51F}"/>
            </c:ext>
          </c:extLst>
        </c:ser>
        <c:ser>
          <c:idx val="1"/>
          <c:order val="1"/>
          <c:tx>
            <c:strRef>
              <c:f>[climate_variables_ndvi_comp.xlsx]Sheet1!$B$6</c:f>
              <c:strCache>
                <c:ptCount val="1"/>
                <c:pt idx="0">
                  <c:v>NDVI (Interest Year) 
vs Climate Variables 
(Previous Year)</c:v>
                </c:pt>
              </c:strCache>
            </c:strRef>
          </c:tx>
          <c:spPr>
            <a:solidFill>
              <a:srgbClr val="1B57AF"/>
            </a:solidFill>
          </c:spPr>
          <c:invertIfNegative val="0"/>
          <c:dLbls>
            <c:dLbl>
              <c:idx val="6"/>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5B6-462A-8341-AF09821CA638}"/>
                </c:ext>
                <c:ext xmlns:c15="http://schemas.microsoft.com/office/drawing/2012/chart" uri="{CE6537A1-D6FC-4f65-9D91-7224C49458BB}">
                  <c15:layout/>
                </c:ext>
              </c:extLst>
            </c:dLbl>
            <c:dLbl>
              <c:idx val="1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5B6-462A-8341-AF09821CA638}"/>
                </c:ext>
                <c:ext xmlns:c15="http://schemas.microsoft.com/office/drawing/2012/chart" uri="{CE6537A1-D6FC-4f65-9D91-7224C49458BB}">
                  <c15:layout/>
                </c:ext>
              </c:extLst>
            </c:dLbl>
            <c:numFmt formatCode="#,##0.00" sourceLinked="0"/>
            <c:spPr>
              <a:noFill/>
              <a:ln>
                <a:noFill/>
              </a:ln>
              <a:effectLst/>
            </c:spPr>
            <c:txPr>
              <a:bodyPr/>
              <a:lstStyle/>
              <a:p>
                <a:pPr>
                  <a:defRPr sz="1050" b="1"/>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[climate_variables_ndvi_comp.xlsx]Sheet1!$C$11:$N$11</c:f>
              <c:numCache>
                <c:formatCode>General</c:formatCode>
                <c:ptCount val="12"/>
                <c:pt idx="0">
                  <c:v>7.6923469669999994E-2</c:v>
                </c:pt>
                <c:pt idx="1">
                  <c:v>1.6465068919999999E-2</c:v>
                </c:pt>
                <c:pt idx="2">
                  <c:v>1.29998919E-3</c:v>
                </c:pt>
                <c:pt idx="3">
                  <c:v>6.4543073940000001E-2</c:v>
                </c:pt>
                <c:pt idx="4">
                  <c:v>7.4263397280000004E-2</c:v>
                </c:pt>
                <c:pt idx="5">
                  <c:v>0.20291018550000001</c:v>
                </c:pt>
                <c:pt idx="6">
                  <c:v>0.44094729399999999</c:v>
                </c:pt>
                <c:pt idx="7">
                  <c:v>2.219663467E-2</c:v>
                </c:pt>
                <c:pt idx="8">
                  <c:v>2.9759025200000001E-2</c:v>
                </c:pt>
                <c:pt idx="9">
                  <c:v>8.8172614770000005E-2</c:v>
                </c:pt>
                <c:pt idx="10">
                  <c:v>0.37329114590000001</c:v>
                </c:pt>
                <c:pt idx="11">
                  <c:v>2.581903021E-2</c:v>
                </c:pt>
              </c:numCache>
            </c:numRef>
          </c:val>
          <c:extLst xmlns:c16r2="http://schemas.microsoft.com/office/drawing/2015/06/chart">
            <c:ext xmlns:c16="http://schemas.microsoft.com/office/drawing/2014/chart" uri="{C3380CC4-5D6E-409C-BE32-E72D297353CC}">
              <c16:uniqueId val="{00000001-7BE9-4564-ACA0-0DCC745CE51F}"/>
            </c:ext>
          </c:extLst>
        </c:ser>
        <c:dLbls>
          <c:showLegendKey val="0"/>
          <c:showVal val="0"/>
          <c:showCatName val="0"/>
          <c:showSerName val="0"/>
          <c:showPercent val="0"/>
          <c:showBubbleSize val="0"/>
        </c:dLbls>
        <c:gapWidth val="150"/>
        <c:axId val="186083536"/>
        <c:axId val="186083928"/>
      </c:barChart>
      <c:catAx>
        <c:axId val="186083536"/>
        <c:scaling>
          <c:orientation val="minMax"/>
        </c:scaling>
        <c:delete val="0"/>
        <c:axPos val="b"/>
        <c:majorGridlines>
          <c:spPr>
            <a:ln w="12700">
              <a:prstDash val="dashDot"/>
            </a:ln>
          </c:spPr>
        </c:majorGridlines>
        <c:minorGridlines/>
        <c:title>
          <c:tx>
            <c:rich>
              <a:bodyPr/>
              <a:lstStyle/>
              <a:p>
                <a:pPr>
                  <a:defRPr sz="1100"/>
                </a:pPr>
                <a:r>
                  <a:rPr lang="en-US" sz="1100"/>
                  <a:t>Climatic Variables</a:t>
                </a:r>
              </a:p>
            </c:rich>
          </c:tx>
          <c:layout>
            <c:manualLayout>
              <c:xMode val="edge"/>
              <c:yMode val="edge"/>
              <c:x val="0.3737022225549706"/>
              <c:y val="0.91584317879139654"/>
            </c:manualLayout>
          </c:layout>
          <c:overlay val="0"/>
        </c:title>
        <c:numFmt formatCode="General" sourceLinked="0"/>
        <c:majorTickMark val="cross"/>
        <c:minorTickMark val="none"/>
        <c:tickLblPos val="nextTo"/>
        <c:txPr>
          <a:bodyPr/>
          <a:lstStyle/>
          <a:p>
            <a:pPr>
              <a:defRPr sz="700"/>
            </a:pPr>
            <a:endParaRPr lang="en-US"/>
          </a:p>
        </c:txPr>
        <c:crossAx val="186083928"/>
        <c:crosses val="autoZero"/>
        <c:auto val="1"/>
        <c:lblAlgn val="ctr"/>
        <c:lblOffset val="100"/>
        <c:tickLblSkip val="1"/>
        <c:tickMarkSkip val="4"/>
        <c:noMultiLvlLbl val="0"/>
      </c:catAx>
      <c:valAx>
        <c:axId val="186083928"/>
        <c:scaling>
          <c:orientation val="minMax"/>
        </c:scaling>
        <c:delete val="0"/>
        <c:axPos val="l"/>
        <c:title>
          <c:tx>
            <c:rich>
              <a:bodyPr rot="-5400000" vert="horz"/>
              <a:lstStyle/>
              <a:p>
                <a:pPr>
                  <a:defRPr sz="1400"/>
                </a:pPr>
                <a:r>
                  <a:rPr lang="en-US" sz="1400" dirty="0"/>
                  <a:t>R</a:t>
                </a:r>
                <a:r>
                  <a:rPr lang="en-US" sz="1400" baseline="30000" dirty="0"/>
                  <a:t>2</a:t>
                </a:r>
                <a:r>
                  <a:rPr lang="en-US" sz="1400" dirty="0"/>
                  <a:t> </a:t>
                </a:r>
              </a:p>
            </c:rich>
          </c:tx>
          <c:layout/>
          <c:overlay val="0"/>
        </c:title>
        <c:numFmt formatCode="General" sourceLinked="1"/>
        <c:majorTickMark val="out"/>
        <c:minorTickMark val="none"/>
        <c:tickLblPos val="nextTo"/>
        <c:crossAx val="186083536"/>
        <c:crosses val="autoZero"/>
        <c:crossBetween val="between"/>
        <c:majorUnit val="0.1"/>
      </c:valAx>
      <c:spPr>
        <a:ln>
          <a:solidFill>
            <a:schemeClr val="tx1"/>
          </a:solidFill>
        </a:ln>
      </c:spPr>
    </c:plotArea>
    <c:legend>
      <c:legendPos val="r"/>
      <c:layout>
        <c:manualLayout>
          <c:xMode val="edge"/>
          <c:yMode val="edge"/>
          <c:x val="0.15042234712842092"/>
          <c:y val="0.17867027153512521"/>
          <c:w val="0.23483385576394708"/>
          <c:h val="0.23981627408943118"/>
        </c:manualLayout>
      </c:layout>
      <c:overlay val="0"/>
      <c:spPr>
        <a:solidFill>
          <a:schemeClr val="bg1"/>
        </a:solidFill>
        <a:ln>
          <a:solidFill>
            <a:schemeClr val="tx1"/>
          </a:solidFill>
        </a:ln>
      </c:spPr>
      <c:txPr>
        <a:bodyPr/>
        <a:lstStyle/>
        <a:p>
          <a:pPr>
            <a:defRPr sz="600"/>
          </a:pPr>
          <a:endParaRPr lang="en-US"/>
        </a:p>
      </c:txPr>
    </c:legend>
    <c:plotVisOnly val="1"/>
    <c:dispBlanksAs val="gap"/>
    <c:showDLblsOverMax val="0"/>
  </c:chart>
  <c:spPr>
    <a:solidFill>
      <a:schemeClr val="lt1"/>
    </a:solidFill>
    <a:ln>
      <a:solidFill>
        <a:schemeClr val="tx1"/>
      </a:solidFill>
    </a:ln>
  </c:spPr>
  <c:txPr>
    <a:bodyPr/>
    <a:lstStyle/>
    <a:p>
      <a:pPr>
        <a:defRPr>
          <a:latin typeface="Century Gothic" panose="020B0502020202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a:t>Ajax, ON (All)</a:t>
            </a:r>
          </a:p>
        </c:rich>
      </c:tx>
      <c:layout>
        <c:manualLayout>
          <c:xMode val="edge"/>
          <c:yMode val="edge"/>
          <c:x val="0.38338843461874955"/>
          <c:y val="2.4344209129031284E-2"/>
        </c:manualLayout>
      </c:layout>
      <c:overlay val="0"/>
    </c:title>
    <c:autoTitleDeleted val="0"/>
    <c:plotArea>
      <c:layout>
        <c:manualLayout>
          <c:layoutTarget val="inner"/>
          <c:xMode val="edge"/>
          <c:yMode val="edge"/>
          <c:x val="0.10978279157413015"/>
          <c:y val="0.13790350559628323"/>
          <c:w val="0.8546720421966485"/>
          <c:h val="0.62589148339216216"/>
        </c:manualLayout>
      </c:layout>
      <c:barChart>
        <c:barDir val="col"/>
        <c:grouping val="clustered"/>
        <c:varyColors val="0"/>
        <c:ser>
          <c:idx val="0"/>
          <c:order val="0"/>
          <c:tx>
            <c:strRef>
              <c:f>[climate_variables_ndvi_comp.xlsx]Sheet1!$B$5</c:f>
              <c:strCache>
                <c:ptCount val="1"/>
                <c:pt idx="0">
                  <c:v>NDVI (Interest Year) 
vs Climate Variables 
(Interest Year)</c:v>
                </c:pt>
              </c:strCache>
            </c:strRef>
          </c:tx>
          <c:spPr>
            <a:solidFill>
              <a:schemeClr val="accent2"/>
            </a:solidFill>
          </c:spPr>
          <c:invertIfNegative val="0"/>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[climate_variables_ndvi_comp.xlsx]Sheet1!$C$5:$N$5</c:f>
              <c:numCache>
                <c:formatCode>General</c:formatCode>
                <c:ptCount val="12"/>
                <c:pt idx="0">
                  <c:v>2.0410222719999999E-2</c:v>
                </c:pt>
                <c:pt idx="1">
                  <c:v>4.2498511680000003E-2</c:v>
                </c:pt>
                <c:pt idx="2">
                  <c:v>5.4905209419999997E-2</c:v>
                </c:pt>
                <c:pt idx="3">
                  <c:v>4.0905118919999997E-2</c:v>
                </c:pt>
                <c:pt idx="4">
                  <c:v>4.0503873680000001E-6</c:v>
                </c:pt>
                <c:pt idx="5">
                  <c:v>2.2042100469999999E-2</c:v>
                </c:pt>
                <c:pt idx="6">
                  <c:v>6.3843490860000005E-2</c:v>
                </c:pt>
                <c:pt idx="7">
                  <c:v>1.541696378E-3</c:v>
                </c:pt>
                <c:pt idx="8">
                  <c:v>4.0041709600000001E-3</c:v>
                </c:pt>
                <c:pt idx="9">
                  <c:v>8.4500638779999998E-2</c:v>
                </c:pt>
                <c:pt idx="10">
                  <c:v>5.293503762E-2</c:v>
                </c:pt>
                <c:pt idx="11">
                  <c:v>1.8727846700000001E-3</c:v>
                </c:pt>
              </c:numCache>
            </c:numRef>
          </c:val>
          <c:extLst xmlns:c16r2="http://schemas.microsoft.com/office/drawing/2015/06/chart">
            <c:ext xmlns:c16="http://schemas.microsoft.com/office/drawing/2014/chart" uri="{C3380CC4-5D6E-409C-BE32-E72D297353CC}">
              <c16:uniqueId val="{00000000-3BCD-475A-8DE6-4CF57E695079}"/>
            </c:ext>
          </c:extLst>
        </c:ser>
        <c:ser>
          <c:idx val="1"/>
          <c:order val="1"/>
          <c:tx>
            <c:strRef>
              <c:f>[climate_variables_ndvi_comp.xlsx]Sheet1!$B$6</c:f>
              <c:strCache>
                <c:ptCount val="1"/>
                <c:pt idx="0">
                  <c:v>NDVI (Interest Year) 
vs Climate Variables 
(Previous Year)</c:v>
                </c:pt>
              </c:strCache>
            </c:strRef>
          </c:tx>
          <c:spPr>
            <a:solidFill>
              <a:srgbClr val="1B57AF"/>
            </a:solidFill>
          </c:spPr>
          <c:invertIfNegative val="0"/>
          <c:dLbls>
            <c:dLbl>
              <c:idx val="6"/>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CAF-44D8-9A27-D1204A6877CF}"/>
                </c:ext>
                <c:ext xmlns:c15="http://schemas.microsoft.com/office/drawing/2012/chart" uri="{CE6537A1-D6FC-4f65-9D91-7224C49458BB}">
                  <c15:layout/>
                </c:ext>
              </c:extLst>
            </c:dLbl>
            <c:numFmt formatCode="#,##0.00" sourceLinked="0"/>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[climate_variables_ndvi_comp.xlsx]Sheet1!$C$6:$N$6</c:f>
              <c:numCache>
                <c:formatCode>General</c:formatCode>
                <c:ptCount val="12"/>
                <c:pt idx="0">
                  <c:v>2.7532411549999998E-3</c:v>
                </c:pt>
                <c:pt idx="1">
                  <c:v>1.287182158E-2</c:v>
                </c:pt>
                <c:pt idx="2">
                  <c:v>2.1975748739999999E-2</c:v>
                </c:pt>
                <c:pt idx="3">
                  <c:v>7.0983157279999997E-3</c:v>
                </c:pt>
                <c:pt idx="4">
                  <c:v>4.2365523519999997E-3</c:v>
                </c:pt>
                <c:pt idx="5">
                  <c:v>4.3306077470000003E-2</c:v>
                </c:pt>
                <c:pt idx="6">
                  <c:v>0.16259292850000001</c:v>
                </c:pt>
                <c:pt idx="7">
                  <c:v>7.5899924990000006E-2</c:v>
                </c:pt>
                <c:pt idx="8">
                  <c:v>1.3054042849999999E-2</c:v>
                </c:pt>
                <c:pt idx="9">
                  <c:v>6.1784781949999999E-2</c:v>
                </c:pt>
                <c:pt idx="10">
                  <c:v>9.2421113959999995E-2</c:v>
                </c:pt>
                <c:pt idx="11">
                  <c:v>0.1116719479</c:v>
                </c:pt>
              </c:numCache>
            </c:numRef>
          </c:val>
          <c:extLst xmlns:c16r2="http://schemas.microsoft.com/office/drawing/2015/06/chart">
            <c:ext xmlns:c16="http://schemas.microsoft.com/office/drawing/2014/chart" uri="{C3380CC4-5D6E-409C-BE32-E72D297353CC}">
              <c16:uniqueId val="{00000001-3BCD-475A-8DE6-4CF57E695079}"/>
            </c:ext>
          </c:extLst>
        </c:ser>
        <c:dLbls>
          <c:showLegendKey val="0"/>
          <c:showVal val="0"/>
          <c:showCatName val="0"/>
          <c:showSerName val="0"/>
          <c:showPercent val="0"/>
          <c:showBubbleSize val="0"/>
        </c:dLbls>
        <c:gapWidth val="150"/>
        <c:axId val="186084712"/>
        <c:axId val="186085104"/>
      </c:barChart>
      <c:catAx>
        <c:axId val="186084712"/>
        <c:scaling>
          <c:orientation val="minMax"/>
        </c:scaling>
        <c:delete val="0"/>
        <c:axPos val="b"/>
        <c:majorGridlines>
          <c:spPr>
            <a:ln w="12700">
              <a:prstDash val="dashDot"/>
            </a:ln>
          </c:spPr>
        </c:majorGridlines>
        <c:minorGridlines/>
        <c:title>
          <c:tx>
            <c:rich>
              <a:bodyPr/>
              <a:lstStyle/>
              <a:p>
                <a:pPr>
                  <a:defRPr/>
                </a:pPr>
                <a:r>
                  <a:rPr lang="en-US"/>
                  <a:t>Climatic Variables</a:t>
                </a:r>
              </a:p>
            </c:rich>
          </c:tx>
          <c:layout>
            <c:manualLayout>
              <c:xMode val="edge"/>
              <c:yMode val="edge"/>
              <c:x val="0.41521952183861632"/>
              <c:y val="0.90451624581410084"/>
            </c:manualLayout>
          </c:layout>
          <c:overlay val="0"/>
        </c:title>
        <c:numFmt formatCode="General" sourceLinked="0"/>
        <c:majorTickMark val="cross"/>
        <c:minorTickMark val="none"/>
        <c:tickLblPos val="nextTo"/>
        <c:txPr>
          <a:bodyPr/>
          <a:lstStyle/>
          <a:p>
            <a:pPr>
              <a:defRPr sz="600"/>
            </a:pPr>
            <a:endParaRPr lang="en-US"/>
          </a:p>
        </c:txPr>
        <c:crossAx val="186085104"/>
        <c:crosses val="autoZero"/>
        <c:auto val="1"/>
        <c:lblAlgn val="ctr"/>
        <c:lblOffset val="100"/>
        <c:tickLblSkip val="1"/>
        <c:tickMarkSkip val="4"/>
        <c:noMultiLvlLbl val="0"/>
      </c:catAx>
      <c:valAx>
        <c:axId val="186085104"/>
        <c:scaling>
          <c:orientation val="minMax"/>
          <c:max val="0.5"/>
        </c:scaling>
        <c:delete val="0"/>
        <c:axPos val="l"/>
        <c:title>
          <c:tx>
            <c:rich>
              <a:bodyPr rot="-5400000" vert="horz"/>
              <a:lstStyle/>
              <a:p>
                <a:pPr>
                  <a:defRPr/>
                </a:pPr>
                <a:r>
                  <a:rPr lang="en-US" dirty="0"/>
                  <a:t>R</a:t>
                </a:r>
                <a:r>
                  <a:rPr lang="en-US" baseline="30000" dirty="0"/>
                  <a:t>2</a:t>
                </a:r>
                <a:r>
                  <a:rPr lang="en-US" dirty="0"/>
                  <a:t> </a:t>
                </a:r>
              </a:p>
            </c:rich>
          </c:tx>
          <c:layout/>
          <c:overlay val="0"/>
        </c:title>
        <c:numFmt formatCode="General" sourceLinked="1"/>
        <c:majorTickMark val="out"/>
        <c:minorTickMark val="none"/>
        <c:tickLblPos val="nextTo"/>
        <c:txPr>
          <a:bodyPr/>
          <a:lstStyle/>
          <a:p>
            <a:pPr>
              <a:defRPr sz="800"/>
            </a:pPr>
            <a:endParaRPr lang="en-US"/>
          </a:p>
        </c:txPr>
        <c:crossAx val="186084712"/>
        <c:crosses val="autoZero"/>
        <c:crossBetween val="between"/>
        <c:majorUnit val="0.1"/>
      </c:valAx>
      <c:spPr>
        <a:ln>
          <a:solidFill>
            <a:schemeClr val="tx1"/>
          </a:solidFill>
        </a:ln>
      </c:spPr>
    </c:plotArea>
    <c:plotVisOnly val="1"/>
    <c:dispBlanksAs val="gap"/>
    <c:showDLblsOverMax val="0"/>
  </c:chart>
  <c:spPr>
    <a:solidFill>
      <a:schemeClr val="bg1"/>
    </a:solidFill>
    <a:ln>
      <a:solidFill>
        <a:schemeClr val="tx1"/>
      </a:solidFill>
    </a:ln>
  </c:spPr>
  <c:txPr>
    <a:bodyPr/>
    <a:lstStyle/>
    <a:p>
      <a:pPr>
        <a:defRPr>
          <a:latin typeface="Century Gothic" panose="020B0502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Ajax, ON (Residential  Area) </a:t>
            </a:r>
          </a:p>
        </c:rich>
      </c:tx>
      <c:layout>
        <c:manualLayout>
          <c:xMode val="edge"/>
          <c:yMode val="edge"/>
          <c:x val="0.30472575061877721"/>
          <c:y val="3.1421893977357111E-2"/>
        </c:manualLayout>
      </c:layout>
      <c:overlay val="0"/>
    </c:title>
    <c:autoTitleDeleted val="0"/>
    <c:plotArea>
      <c:layout>
        <c:manualLayout>
          <c:layoutTarget val="inner"/>
          <c:xMode val="edge"/>
          <c:yMode val="edge"/>
          <c:x val="0.1202402584292348"/>
          <c:y val="0.15742374875554349"/>
          <c:w val="0.84361413957870646"/>
          <c:h val="0.61839155881376895"/>
        </c:manualLayout>
      </c:layout>
      <c:barChart>
        <c:barDir val="col"/>
        <c:grouping val="clustered"/>
        <c:varyColors val="0"/>
        <c:ser>
          <c:idx val="0"/>
          <c:order val="0"/>
          <c:tx>
            <c:strRef>
              <c:f>[climate_variables_ndvi_comp.xlsx]Sheet1!$B$5</c:f>
              <c:strCache>
                <c:ptCount val="1"/>
                <c:pt idx="0">
                  <c:v>NDVI (Interest Year) 
vs Climate Variables 
(Interest Year)</c:v>
                </c:pt>
              </c:strCache>
            </c:strRef>
          </c:tx>
          <c:spPr>
            <a:solidFill>
              <a:schemeClr val="accent2"/>
            </a:solidFill>
          </c:spPr>
          <c:invertIfNegative val="0"/>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[climate_variables_ndvi_comp.xlsx]Sheet1!$C$15:$N$15</c:f>
              <c:numCache>
                <c:formatCode>General</c:formatCode>
                <c:ptCount val="12"/>
                <c:pt idx="0">
                  <c:v>5.7304296929999998E-2</c:v>
                </c:pt>
                <c:pt idx="1">
                  <c:v>1.136458122E-4</c:v>
                </c:pt>
                <c:pt idx="2">
                  <c:v>5.7097739350000003E-2</c:v>
                </c:pt>
                <c:pt idx="3">
                  <c:v>4.9581551910000002E-3</c:v>
                </c:pt>
                <c:pt idx="4">
                  <c:v>1.2469253970000001E-5</c:v>
                </c:pt>
                <c:pt idx="5">
                  <c:v>2.812427587E-3</c:v>
                </c:pt>
                <c:pt idx="6">
                  <c:v>2.6359810149999999E-3</c:v>
                </c:pt>
                <c:pt idx="7">
                  <c:v>6.6474412960000007E-2</c:v>
                </c:pt>
                <c:pt idx="8">
                  <c:v>6.9480584269999996E-3</c:v>
                </c:pt>
                <c:pt idx="9">
                  <c:v>3.7875071519999998E-2</c:v>
                </c:pt>
                <c:pt idx="10">
                  <c:v>2.7925298309999999E-3</c:v>
                </c:pt>
                <c:pt idx="11">
                  <c:v>2.282008223E-2</c:v>
                </c:pt>
              </c:numCache>
            </c:numRef>
          </c:val>
          <c:extLst xmlns:c16r2="http://schemas.microsoft.com/office/drawing/2015/06/chart">
            <c:ext xmlns:c16="http://schemas.microsoft.com/office/drawing/2014/chart" uri="{C3380CC4-5D6E-409C-BE32-E72D297353CC}">
              <c16:uniqueId val="{00000000-46CC-437C-ABB8-BADE4037800A}"/>
            </c:ext>
          </c:extLst>
        </c:ser>
        <c:ser>
          <c:idx val="1"/>
          <c:order val="1"/>
          <c:tx>
            <c:strRef>
              <c:f>[climate_variables_ndvi_comp.xlsx]Sheet1!$B$6</c:f>
              <c:strCache>
                <c:ptCount val="1"/>
                <c:pt idx="0">
                  <c:v>NDVI (Interest Year) 
vs Climate Variables 
(Previous Year)</c:v>
                </c:pt>
              </c:strCache>
            </c:strRef>
          </c:tx>
          <c:spPr>
            <a:solidFill>
              <a:srgbClr val="1B57AF"/>
            </a:solidFill>
          </c:spPr>
          <c:invertIfNegative val="0"/>
          <c:dLbls>
            <c:dLbl>
              <c:idx val="5"/>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DC1-43A0-A166-74167A7EB6E6}"/>
                </c:ext>
                <c:ext xmlns:c15="http://schemas.microsoft.com/office/drawing/2012/chart" uri="{CE6537A1-D6FC-4f65-9D91-7224C49458BB}">
                  <c15:layout/>
                </c:ext>
              </c:extLst>
            </c:dLbl>
            <c:numFmt formatCode="#,##0.00" sourceLinked="0"/>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[climate_variables_ndvi_comp.xlsx]Sheet1!$C$4:$N$4</c:f>
              <c:strCache>
                <c:ptCount val="12"/>
                <c:pt idx="0">
                  <c:v>Precip Total-
Summer</c:v>
                </c:pt>
                <c:pt idx="1">
                  <c:v>Precip Total- 
Fall</c:v>
                </c:pt>
                <c:pt idx="2">
                  <c:v>Precip Total- 
Winter</c:v>
                </c:pt>
                <c:pt idx="3">
                  <c:v>Precip Total- 
Spring</c:v>
                </c:pt>
                <c:pt idx="4">
                  <c:v>Tmax Avg- 
Summer</c:v>
                </c:pt>
                <c:pt idx="5">
                  <c:v>Tmax Avg- 
Fall</c:v>
                </c:pt>
                <c:pt idx="6">
                  <c:v>Tmax Avg- 
Winter</c:v>
                </c:pt>
                <c:pt idx="7">
                  <c:v>Tmax Avg- 
Spring</c:v>
                </c:pt>
                <c:pt idx="8">
                  <c:v>Tmin Avg- 
Summer</c:v>
                </c:pt>
                <c:pt idx="9">
                  <c:v>Tmin Avg- 
Fall</c:v>
                </c:pt>
                <c:pt idx="10">
                  <c:v>Tmin Avg- 
Winter</c:v>
                </c:pt>
                <c:pt idx="11">
                  <c:v>Tmin Avg- 
Spring</c:v>
                </c:pt>
              </c:strCache>
            </c:strRef>
          </c:cat>
          <c:val>
            <c:numRef>
              <c:f>[climate_variables_ndvi_comp.xlsx]Sheet1!$C$16:$N$16</c:f>
              <c:numCache>
                <c:formatCode>General</c:formatCode>
                <c:ptCount val="12"/>
                <c:pt idx="0">
                  <c:v>4.1896011719999999E-4</c:v>
                </c:pt>
                <c:pt idx="1">
                  <c:v>7.1909027400000006E-2</c:v>
                </c:pt>
                <c:pt idx="2">
                  <c:v>2.5544092559999999E-2</c:v>
                </c:pt>
                <c:pt idx="3">
                  <c:v>1.7884128629999999E-2</c:v>
                </c:pt>
                <c:pt idx="4">
                  <c:v>1.017639941E-2</c:v>
                </c:pt>
                <c:pt idx="5">
                  <c:v>0.18714611070000001</c:v>
                </c:pt>
                <c:pt idx="6">
                  <c:v>6.7183828609999996E-2</c:v>
                </c:pt>
                <c:pt idx="7">
                  <c:v>8.2004522669999996E-2</c:v>
                </c:pt>
                <c:pt idx="8">
                  <c:v>3.6858174989999998E-3</c:v>
                </c:pt>
                <c:pt idx="9">
                  <c:v>1.283012605E-2</c:v>
                </c:pt>
                <c:pt idx="10">
                  <c:v>3.8090989050000003E-2</c:v>
                </c:pt>
                <c:pt idx="11">
                  <c:v>0.1153167386</c:v>
                </c:pt>
              </c:numCache>
            </c:numRef>
          </c:val>
          <c:extLst xmlns:c16r2="http://schemas.microsoft.com/office/drawing/2015/06/chart">
            <c:ext xmlns:c16="http://schemas.microsoft.com/office/drawing/2014/chart" uri="{C3380CC4-5D6E-409C-BE32-E72D297353CC}">
              <c16:uniqueId val="{00000001-46CC-437C-ABB8-BADE4037800A}"/>
            </c:ext>
          </c:extLst>
        </c:ser>
        <c:dLbls>
          <c:showLegendKey val="0"/>
          <c:showVal val="0"/>
          <c:showCatName val="0"/>
          <c:showSerName val="0"/>
          <c:showPercent val="0"/>
          <c:showBubbleSize val="0"/>
        </c:dLbls>
        <c:gapWidth val="150"/>
        <c:axId val="186085888"/>
        <c:axId val="186086280"/>
      </c:barChart>
      <c:catAx>
        <c:axId val="186085888"/>
        <c:scaling>
          <c:orientation val="minMax"/>
        </c:scaling>
        <c:delete val="0"/>
        <c:axPos val="b"/>
        <c:majorGridlines>
          <c:spPr>
            <a:ln w="12700">
              <a:prstDash val="dashDot"/>
            </a:ln>
          </c:spPr>
        </c:majorGridlines>
        <c:minorGridlines/>
        <c:title>
          <c:tx>
            <c:rich>
              <a:bodyPr/>
              <a:lstStyle/>
              <a:p>
                <a:pPr>
                  <a:defRPr/>
                </a:pPr>
                <a:r>
                  <a:rPr lang="en-US" dirty="0"/>
                  <a:t>Climatic Variables</a:t>
                </a:r>
              </a:p>
            </c:rich>
          </c:tx>
          <c:layout>
            <c:manualLayout>
              <c:xMode val="edge"/>
              <c:yMode val="edge"/>
              <c:x val="0.42773971162258562"/>
              <c:y val="0.91333303164690605"/>
            </c:manualLayout>
          </c:layout>
          <c:overlay val="0"/>
        </c:title>
        <c:numFmt formatCode="General" sourceLinked="0"/>
        <c:majorTickMark val="cross"/>
        <c:minorTickMark val="none"/>
        <c:tickLblPos val="nextTo"/>
        <c:txPr>
          <a:bodyPr/>
          <a:lstStyle/>
          <a:p>
            <a:pPr>
              <a:defRPr sz="600"/>
            </a:pPr>
            <a:endParaRPr lang="en-US"/>
          </a:p>
        </c:txPr>
        <c:crossAx val="186086280"/>
        <c:crosses val="autoZero"/>
        <c:auto val="1"/>
        <c:lblAlgn val="ctr"/>
        <c:lblOffset val="100"/>
        <c:tickLblSkip val="1"/>
        <c:tickMarkSkip val="4"/>
        <c:noMultiLvlLbl val="0"/>
      </c:catAx>
      <c:valAx>
        <c:axId val="186086280"/>
        <c:scaling>
          <c:orientation val="minMax"/>
          <c:max val="0.5"/>
        </c:scaling>
        <c:delete val="0"/>
        <c:axPos val="l"/>
        <c:title>
          <c:tx>
            <c:rich>
              <a:bodyPr rot="-5400000" vert="horz"/>
              <a:lstStyle/>
              <a:p>
                <a:pPr>
                  <a:defRPr/>
                </a:pPr>
                <a:r>
                  <a:rPr lang="en-US" dirty="0"/>
                  <a:t>R</a:t>
                </a:r>
                <a:r>
                  <a:rPr lang="en-US" baseline="30000" dirty="0"/>
                  <a:t>2</a:t>
                </a:r>
                <a:r>
                  <a:rPr lang="en-US" dirty="0"/>
                  <a:t> </a:t>
                </a:r>
              </a:p>
            </c:rich>
          </c:tx>
          <c:layout/>
          <c:overlay val="0"/>
        </c:title>
        <c:numFmt formatCode="General" sourceLinked="1"/>
        <c:majorTickMark val="out"/>
        <c:minorTickMark val="none"/>
        <c:tickLblPos val="nextTo"/>
        <c:txPr>
          <a:bodyPr/>
          <a:lstStyle/>
          <a:p>
            <a:pPr>
              <a:defRPr sz="800"/>
            </a:pPr>
            <a:endParaRPr lang="en-US"/>
          </a:p>
        </c:txPr>
        <c:crossAx val="186085888"/>
        <c:crosses val="autoZero"/>
        <c:crossBetween val="between"/>
        <c:majorUnit val="0.1"/>
      </c:valAx>
      <c:spPr>
        <a:ln>
          <a:solidFill>
            <a:schemeClr val="tx1"/>
          </a:solidFill>
        </a:ln>
      </c:spPr>
    </c:plotArea>
    <c:plotVisOnly val="1"/>
    <c:dispBlanksAs val="gap"/>
    <c:showDLblsOverMax val="0"/>
  </c:chart>
  <c:spPr>
    <a:solidFill>
      <a:schemeClr val="bg1"/>
    </a:solidFill>
    <a:ln>
      <a:solidFill>
        <a:schemeClr val="tx1"/>
      </a:solidFill>
    </a:ln>
  </c:spPr>
  <c:txPr>
    <a:bodyPr/>
    <a:lstStyle/>
    <a:p>
      <a:pPr>
        <a:defRPr>
          <a:latin typeface="Century Gothic" panose="020B050202020202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0.15436</cdr:x>
      <cdr:y>0.45536</cdr:y>
    </cdr:from>
    <cdr:to>
      <cdr:x>0.45263</cdr:x>
      <cdr:y>0.61503</cdr:y>
    </cdr:to>
    <cdr:sp macro="" textlink="">
      <cdr:nvSpPr>
        <cdr:cNvPr id="2" name="TextBox 1"/>
        <cdr:cNvSpPr txBox="1"/>
      </cdr:nvSpPr>
      <cdr:spPr>
        <a:xfrm xmlns:a="http://schemas.openxmlformats.org/drawingml/2006/main">
          <a:off x="655623" y="1545114"/>
          <a:ext cx="1266908" cy="541789"/>
        </a:xfrm>
        <a:prstGeom xmlns:a="http://schemas.openxmlformats.org/drawingml/2006/main" prst="rect">
          <a:avLst/>
        </a:prstGeom>
        <a:solidFill xmlns:a="http://schemas.openxmlformats.org/drawingml/2006/main">
          <a:sysClr val="window" lastClr="FFFFFF"/>
        </a:solidFill>
        <a:ln xmlns:a="http://schemas.openxmlformats.org/drawingml/2006/main">
          <a:solidFill>
            <a:schemeClr val="tx1"/>
          </a:solidFill>
        </a:ln>
      </cdr:spPr>
      <cdr:txBody>
        <a:bodyPr xmlns:a="http://schemas.openxmlformats.org/drawingml/2006/main" wrap="square"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latin typeface="Century Gothic" panose="020B0502020202020204" pitchFamily="34" charset="0"/>
            </a:rPr>
            <a:t>Winter: January-March</a:t>
          </a:r>
        </a:p>
        <a:p xmlns:a="http://schemas.openxmlformats.org/drawingml/2006/main">
          <a:r>
            <a:rPr lang="en-US" sz="700" dirty="0">
              <a:latin typeface="Century Gothic" panose="020B0502020202020204" pitchFamily="34" charset="0"/>
            </a:rPr>
            <a:t>Spring: April-June</a:t>
          </a:r>
        </a:p>
        <a:p xmlns:a="http://schemas.openxmlformats.org/drawingml/2006/main">
          <a:r>
            <a:rPr lang="en-US" sz="700" dirty="0">
              <a:latin typeface="Century Gothic" panose="020B0502020202020204" pitchFamily="34" charset="0"/>
            </a:rPr>
            <a:t>Summer: July-September</a:t>
          </a:r>
        </a:p>
        <a:p xmlns:a="http://schemas.openxmlformats.org/drawingml/2006/main">
          <a:r>
            <a:rPr lang="en-US" sz="700" dirty="0">
              <a:latin typeface="Century Gothic" panose="020B0502020202020204" pitchFamily="34" charset="0"/>
            </a:rPr>
            <a:t>Fall: October-December</a:t>
          </a:r>
        </a:p>
      </cdr:txBody>
    </cdr:sp>
  </cdr:relSizeAnchor>
  <cdr:relSizeAnchor xmlns:cdr="http://schemas.openxmlformats.org/drawingml/2006/chartDrawing">
    <cdr:from>
      <cdr:x>0.45481</cdr:x>
      <cdr:y>0.18382</cdr:y>
    </cdr:from>
    <cdr:to>
      <cdr:x>0.59688</cdr:x>
      <cdr:y>0.36693</cdr:y>
    </cdr:to>
    <cdr:sp macro="" textlink="">
      <cdr:nvSpPr>
        <cdr:cNvPr id="3" name="TextBox 2"/>
        <cdr:cNvSpPr txBox="1"/>
      </cdr:nvSpPr>
      <cdr:spPr>
        <a:xfrm xmlns:a="http://schemas.openxmlformats.org/drawingml/2006/main">
          <a:off x="1931798" y="623736"/>
          <a:ext cx="603436" cy="6213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900" b="1" dirty="0" err="1">
              <a:latin typeface="Century Gothic" panose="020B0502020202020204" pitchFamily="34" charset="0"/>
            </a:rPr>
            <a:t>Tmax</a:t>
          </a:r>
          <a:r>
            <a:rPr lang="en-US" sz="900" b="1" dirty="0">
              <a:latin typeface="Century Gothic" panose="020B0502020202020204" pitchFamily="34" charset="0"/>
            </a:rPr>
            <a:t> </a:t>
          </a:r>
          <a:r>
            <a:rPr lang="en-US" sz="900" b="1" dirty="0" err="1">
              <a:latin typeface="Century Gothic" panose="020B0502020202020204" pitchFamily="34" charset="0"/>
            </a:rPr>
            <a:t>Avg</a:t>
          </a:r>
          <a:endParaRPr lang="en-US" sz="900" b="1" dirty="0">
            <a:latin typeface="Century Gothic" panose="020B0502020202020204" pitchFamily="34" charset="0"/>
          </a:endParaRPr>
        </a:p>
        <a:p xmlns:a="http://schemas.openxmlformats.org/drawingml/2006/main">
          <a:pPr algn="ctr"/>
          <a:r>
            <a:rPr lang="en-US" sz="900" b="1" dirty="0">
              <a:latin typeface="Century Gothic" panose="020B0502020202020204" pitchFamily="34" charset="0"/>
            </a:rPr>
            <a:t>Winter</a:t>
          </a:r>
        </a:p>
      </cdr:txBody>
    </cdr:sp>
  </cdr:relSizeAnchor>
  <cdr:relSizeAnchor xmlns:cdr="http://schemas.openxmlformats.org/drawingml/2006/chartDrawing">
    <cdr:from>
      <cdr:x>0.69867</cdr:x>
      <cdr:y>0.31456</cdr:y>
    </cdr:from>
    <cdr:to>
      <cdr:x>0.8693</cdr:x>
      <cdr:y>0.4323</cdr:y>
    </cdr:to>
    <cdr:sp macro="" textlink="">
      <cdr:nvSpPr>
        <cdr:cNvPr id="4" name="TextBox 1"/>
        <cdr:cNvSpPr txBox="1"/>
      </cdr:nvSpPr>
      <cdr:spPr>
        <a:xfrm xmlns:a="http://schemas.openxmlformats.org/drawingml/2006/main">
          <a:off x="2967559" y="1067352"/>
          <a:ext cx="724747" cy="399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err="1">
              <a:latin typeface="Century Gothic" panose="020B0502020202020204" pitchFamily="34" charset="0"/>
            </a:rPr>
            <a:t>Tmin</a:t>
          </a:r>
          <a:r>
            <a:rPr lang="en-US" sz="900" b="1" dirty="0">
              <a:latin typeface="Century Gothic" panose="020B0502020202020204" pitchFamily="34" charset="0"/>
            </a:rPr>
            <a:t> </a:t>
          </a:r>
          <a:r>
            <a:rPr lang="en-US" sz="900" b="1" dirty="0" err="1">
              <a:latin typeface="Century Gothic" panose="020B0502020202020204" pitchFamily="34" charset="0"/>
            </a:rPr>
            <a:t>Avg</a:t>
          </a:r>
          <a:endParaRPr lang="en-US" sz="900" b="1" dirty="0">
            <a:latin typeface="Century Gothic" panose="020B0502020202020204" pitchFamily="34" charset="0"/>
          </a:endParaRPr>
        </a:p>
        <a:p xmlns:a="http://schemas.openxmlformats.org/drawingml/2006/main">
          <a:pPr algn="ctr"/>
          <a:r>
            <a:rPr lang="en-US" sz="900" b="1" dirty="0">
              <a:latin typeface="Century Gothic" panose="020B0502020202020204" pitchFamily="34" charset="0"/>
            </a:rPr>
            <a:t>Winter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2359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dirty="0"/>
              <a:t>Ajax Urban Development, Arizona node located in Tempe.  Center Lead: Lance Watkins, Assistant Center Lead and Fellow: Elizabeth Dyer,  Project Lead: Huntington Keith, Team Members: Eleanor </a:t>
            </a:r>
            <a:r>
              <a:rPr lang="en-US" dirty="0" err="1"/>
              <a:t>Dhuyvetter</a:t>
            </a:r>
            <a:r>
              <a:rPr lang="en-US" dirty="0"/>
              <a:t> and Dean Blumenfeld</a:t>
            </a:r>
            <a:endParaRPr dirty="0"/>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5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 three tools were Google Earth Engine, ArcGIS Pro, and ArcMap.  Google Earth Engine used large spatial datasets, such as Landsat 5, Landsat 8, and </a:t>
            </a:r>
            <a:r>
              <a:rPr lang="en-US" dirty="0" err="1"/>
              <a:t>Daymet</a:t>
            </a:r>
            <a:r>
              <a:rPr lang="en-US" dirty="0"/>
              <a:t> to create Land Surface Temperatures, Normalized Difference Vegetation Indices, and Climate time series.  ArcGIS Pro was used to create a landcover classification using Planet Scenes and </a:t>
            </a:r>
            <a:r>
              <a:rPr lang="en-US" dirty="0" err="1"/>
              <a:t>orthoimagery</a:t>
            </a:r>
            <a:r>
              <a:rPr lang="en-US" dirty="0"/>
              <a:t>, and ArcMap was used to identify social vulnerability locations.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68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lumMod val="75000"/>
                    <a:lumOff val="25000"/>
                  </a:schemeClr>
                </a:solidFill>
                <a:latin typeface="Century Gothic" panose="020B0502020202020204" pitchFamily="34" charset="0"/>
              </a:rPr>
              <a:t>Google Earth Engine was used to perform band math on Landsat 5 and Landsat 8 data to estimate land surface temperature(LST) and Normalized Difference Vegetation Index (NDVI).  This was done using the API and built in functions of GEE.  Land surface temperature was only calculated with Landsat 8, while NDVI was calculated using both Landsat 8 and 5</a:t>
            </a: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017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 </a:t>
            </a:r>
            <a:r>
              <a:rPr lang="en-US" dirty="0" err="1"/>
              <a:t>Daymet</a:t>
            </a:r>
            <a:r>
              <a:rPr lang="en-US" dirty="0"/>
              <a:t> data set, which is an interpolated metrological data set of 1km resolution, is interpolated based off of ground based weather stations.  This data was used to come up with a monthly time series from the daily data for precipitation and temperature, as well as to verify SENES consulting’s model.</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351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show the differences between </a:t>
            </a:r>
            <a:r>
              <a:rPr lang="en-US" dirty="0" err="1"/>
              <a:t>DayMet’s</a:t>
            </a:r>
            <a:r>
              <a:rPr lang="en-US" dirty="0"/>
              <a:t> observed values and SENES Consulting’s predicted values, as well as the values at the weather station at the nearest airport to Ajax.</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395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ArcGIS Pro was used to perform supervised classification on the Planet scenes.  The </a:t>
            </a:r>
            <a:r>
              <a:rPr lang="en-US" dirty="0" err="1"/>
              <a:t>Orthoimagery</a:t>
            </a:r>
            <a:r>
              <a:rPr lang="en-US" dirty="0"/>
              <a:t> was used to verify and ground truth the produced landcover classes.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94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There were five layers that went into the social vulnerability index: median household income, unemployment, age, recent immigrant, and marital status.  Each of these were ranked from low to high.  For each dissemination area, the rank for each category was added together.  The higher the total, the more at risk the area was.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11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social Vulnerability index ranks how vulnerable population could be when faced with extreme stresses. It was calculated by ranking each disseminations area by socio-economic, age, education, income, recently immigrated, and employment from high to low.  The rank in each category was combined to determine the social vulnerability index, with larger numbers being more vulnerable. </a:t>
            </a:r>
          </a:p>
          <a:p>
            <a:endParaRPr lang="en-US" baseline="0" dirty="0"/>
          </a:p>
          <a:p>
            <a:r>
              <a:rPr lang="en-US" baseline="0" dirty="0"/>
              <a:t>There are 8 land cover classes, based off of a previous landcover classification from 2010.</a:t>
            </a:r>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44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 final step in our methodology was our analysis, where the results from the processing were put together to determine our three final layers.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7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Using the landcover classification (which included a derived tree cover percent layer), the climate time series, and the NDVI layers, a stepwise regression was performed to find the most impactful factors on tree stress, and then calculated to come up with a tree health forecast</a:t>
            </a:r>
          </a:p>
          <a:p>
            <a:pPr marL="0" lvl="0" indent="0" rtl="0">
              <a:spcBef>
                <a:spcPts val="0"/>
              </a:spcBef>
              <a:spcAft>
                <a:spcPts val="0"/>
              </a:spcAft>
              <a:buNone/>
            </a:pPr>
            <a:endParaRPr lang="en-US" dirty="0"/>
          </a:p>
          <a:p>
            <a:pPr marL="0" lvl="0" indent="0" rtl="0">
              <a:spcBef>
                <a:spcPts val="0"/>
              </a:spcBef>
              <a:spcAft>
                <a:spcPts val="0"/>
              </a:spcAft>
              <a:buNone/>
            </a:pPr>
            <a:r>
              <a:rPr lang="en-US" dirty="0"/>
              <a:t>The land surface temperature layer was overlain with the social vulnerability locations to determine which areas with the largest percentage of vulnerable people were at risk from the extreme heat</a:t>
            </a:r>
          </a:p>
          <a:p>
            <a:pPr marL="0" lvl="0" indent="0" rtl="0">
              <a:spcBef>
                <a:spcPts val="0"/>
              </a:spcBef>
              <a:spcAft>
                <a:spcPts val="0"/>
              </a:spcAft>
              <a:buNone/>
            </a:pPr>
            <a:endParaRPr lang="en-US" dirty="0"/>
          </a:p>
          <a:p>
            <a:pPr marL="0" lvl="0" indent="0" rtl="0">
              <a:spcBef>
                <a:spcPts val="0"/>
              </a:spcBef>
              <a:spcAft>
                <a:spcPts val="0"/>
              </a:spcAft>
              <a:buNone/>
            </a:pPr>
            <a:r>
              <a:rPr lang="en-US" dirty="0"/>
              <a:t>One location of with high vulnerability was chosen to perform an </a:t>
            </a:r>
            <a:r>
              <a:rPr lang="en-US" dirty="0" err="1"/>
              <a:t>envimet</a:t>
            </a:r>
            <a:r>
              <a:rPr lang="en-US" dirty="0"/>
              <a:t> simulation, which is a fluid dynamic simulation that models how different plant arrangements will change the thermal environment of an area.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52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 coefficients are graphed above</a:t>
            </a:r>
            <a:r>
              <a:rPr lang="en-US" baseline="0" dirty="0"/>
              <a:t> for 3 different land cover areas within Ajax;  a sample Forested Area, a sampled Residential Area, and averaged across the whole Ajax Area. The relationship analyzed here was each climate variable as a function on NDVI.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26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Shape 10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Images created using ArcMap</a:t>
            </a:r>
          </a:p>
          <a:p>
            <a:pPr marL="0" marR="0" lvl="0" indent="0" algn="l" rtl="0">
              <a:lnSpc>
                <a:spcPct val="100000"/>
              </a:lnSpc>
              <a:spcBef>
                <a:spcPts val="0"/>
              </a:spcBef>
              <a:spcAft>
                <a:spcPts val="0"/>
              </a:spcAft>
              <a:buClr>
                <a:schemeClr val="dk1"/>
              </a:buClr>
              <a:buSzPts val="1200"/>
              <a:buFont typeface="Calibri"/>
              <a:buNone/>
            </a:pPr>
            <a:r>
              <a:rPr lang="en-US" dirty="0"/>
              <a:t>Mention that is a suburb outside of Toronto, and in the Great Lakes Region, and is quickly growing</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9" name="Shape 10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307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cover percentage was calculated to</a:t>
            </a:r>
            <a:r>
              <a:rPr lang="en-US" baseline="0" dirty="0"/>
              <a:t> determine how the tree cover changed over time, and will be used in future work as a factor in tree health forecast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459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Using the landcover classification, the climate time series, and the NDVI layers, a stepwise regression was performed to find the most impactful factors on tree stress, and then calculated to come up with a </a:t>
            </a:r>
          </a:p>
          <a:p>
            <a:pPr marL="0" lvl="0" indent="0" rtl="0">
              <a:spcBef>
                <a:spcPts val="0"/>
              </a:spcBef>
              <a:spcAft>
                <a:spcPts val="0"/>
              </a:spcAft>
              <a:buNone/>
            </a:pPr>
            <a:endParaRPr lang="en-US" dirty="0"/>
          </a:p>
          <a:p>
            <a:pPr marL="0" lvl="0" indent="0" rtl="0">
              <a:spcBef>
                <a:spcPts val="0"/>
              </a:spcBef>
              <a:spcAft>
                <a:spcPts val="0"/>
              </a:spcAft>
              <a:buNone/>
            </a:pPr>
            <a:r>
              <a:rPr lang="en-US" dirty="0"/>
              <a:t>The land surface temperature layer was overlain with the social vulnerability locations to determine which areas with the largest percentage of vulnerable people were at risk from the extreme heat</a:t>
            </a:r>
          </a:p>
          <a:p>
            <a:pPr marL="0" lvl="0" indent="0" rtl="0">
              <a:spcBef>
                <a:spcPts val="0"/>
              </a:spcBef>
              <a:spcAft>
                <a:spcPts val="0"/>
              </a:spcAft>
              <a:buNone/>
            </a:pPr>
            <a:endParaRPr lang="en-US" dirty="0"/>
          </a:p>
          <a:p>
            <a:pPr marL="0" lvl="0" indent="0" rtl="0">
              <a:spcBef>
                <a:spcPts val="0"/>
              </a:spcBef>
              <a:spcAft>
                <a:spcPts val="0"/>
              </a:spcAft>
              <a:buNone/>
            </a:pPr>
            <a:r>
              <a:rPr lang="en-US" dirty="0"/>
              <a:t>One location of with high vulnerability was chosen to perform an </a:t>
            </a:r>
            <a:r>
              <a:rPr lang="en-US" dirty="0" err="1"/>
              <a:t>envimet</a:t>
            </a:r>
            <a:r>
              <a:rPr lang="en-US" dirty="0"/>
              <a:t> simulation, which is a fluid dynamic simulation that models how different plant arrangements will change the thermal environment of an area.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613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LST derived from Landsat 8 and the social vulnerability locations derived earlier, the two layers were overlain.  The areas with high heat and high social vulnerability were determined to be at the greatest risk from extreme heat.  The contours represent temperature gradations, while the basemap represent the socially vulnerable populations.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28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 goal with simulating Ajax's town hall environment was to see how various modifications to tree placement and size would affect the surface air temperature. We recreated the Ajax town all area including a row of houses to the east of the area and the streets surrounding the property. The inclusion of the surrounding features gave important information to the model since the surrounding structures can heavily affect wind flow and other weather variables. Hourly weather station data including temperature, wind speed and direction, precipitation, and relative humidity gathered at Oshawa Airport were used as an input into the software ENVI-MET. The software used this information, along with the recreated town hall space to simulation July 11th's weather. To test various modifications to tree placement, our team created 3 other town hall environments that each had one thing changed; 13 trees were added to the parking lot and placed in between stalls in one alteration, the second had more trees added to the grass boundary of the parking lot, and the third had existing younger trees replaced by taller and more dense trees. There were some complications with starting the simulations that led to very minimal results. The results that the team currently has are of a 4 hour period starting at midnight for the original town hall environment. No conclusions can be drawn since we do not have any grounds for comparison. Once the other simulations are created for a 24 hour period the team's plan is to compare temperature at various times of day, including the hottest point of the day and a couple hours after sun set when the surfaces are cooling off, in each modified environment to see which environment sustains the coolest air temperatures.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974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Shape 21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Ajax Town Hall was an area of intersection with vulnerable residence, hot surface temperatures, and the potential risk of stressed trees as a result of future weather extremes.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At the building scale, simulated results show that adding 3 new trees to the Town Hall’s southcenter courtyard in a spatial arrangement of  2 in the center circle and one in the adjacent grass area between the sidewalk will cool 2 meter air temperatures by approximately 3 ℃</a:t>
            </a:r>
            <a:endParaRPr/>
          </a:p>
        </p:txBody>
      </p:sp>
      <p:sp>
        <p:nvSpPr>
          <p:cNvPr id="213" name="Shape 2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6588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Shape 22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These are not the only errors in in the project, but were the ones that were the most impactful.  Getting the data to be in the same scale proved to be problematic, as we were working on several different scales: 1km for </a:t>
            </a:r>
            <a:r>
              <a:rPr lang="en-US" sz="1200" b="0" i="0" u="none" strike="noStrike" cap="none" dirty="0" err="1">
                <a:solidFill>
                  <a:schemeClr val="dk1"/>
                </a:solidFill>
                <a:latin typeface="Calibri"/>
                <a:ea typeface="Calibri"/>
                <a:cs typeface="Calibri"/>
                <a:sym typeface="Calibri"/>
              </a:rPr>
              <a:t>Daymet</a:t>
            </a:r>
            <a:r>
              <a:rPr lang="en-US" sz="1200" b="0" i="0" u="none" strike="noStrike" cap="none" dirty="0">
                <a:solidFill>
                  <a:schemeClr val="dk1"/>
                </a:solidFill>
                <a:latin typeface="Calibri"/>
                <a:ea typeface="Calibri"/>
                <a:cs typeface="Calibri"/>
                <a:sym typeface="Calibri"/>
              </a:rPr>
              <a:t>, 30m for Landsat, 3m for Planet, and 20cm for the ortho imagery.  This led to a lot of potential error during the resampling </a:t>
            </a:r>
            <a:r>
              <a:rPr lang="en-US" sz="1200" b="0" i="0" u="none" strike="noStrike" cap="none" dirty="0" err="1">
                <a:solidFill>
                  <a:schemeClr val="dk1"/>
                </a:solidFill>
                <a:latin typeface="Calibri"/>
                <a:ea typeface="Calibri"/>
                <a:cs typeface="Calibri"/>
                <a:sym typeface="Calibri"/>
              </a:rPr>
              <a:t>pocess</a:t>
            </a:r>
            <a:endParaRPr sz="1200" b="0" i="0" u="none" strike="noStrike" cap="none" dirty="0">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937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Shape 23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The focus would be to analyze more cities and climatic variables to see the spatial variation of tree health and climatic variables in cities across the North American continent.  We would also focus on creating a better prediction for the future NDVI based on said climate factors. </a:t>
            </a:r>
            <a:endParaRPr dirty="0"/>
          </a:p>
        </p:txBody>
      </p:sp>
      <p:sp>
        <p:nvSpPr>
          <p:cNvPr id="231" name="Shape 2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494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Thanks to all involved, without whom this project would not have been possible. </a:t>
            </a:r>
            <a:endParaRPr dirty="0"/>
          </a:p>
        </p:txBody>
      </p:sp>
      <p:sp>
        <p:nvSpPr>
          <p:cNvPr id="239" name="Shape 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74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Shape 12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1600" marR="0" lvl="0" indent="0" algn="l" rtl="0">
              <a:lnSpc>
                <a:spcPct val="90000"/>
              </a:lnSpc>
              <a:spcBef>
                <a:spcPts val="1000"/>
              </a:spcBef>
              <a:spcAft>
                <a:spcPts val="0"/>
              </a:spcAft>
              <a:buClr>
                <a:srgbClr val="1B57AF"/>
              </a:buClr>
              <a:buSzPts val="2000"/>
              <a:buFont typeface="Arial" panose="020B0604020202020204" pitchFamily="34" charset="0"/>
              <a:buNone/>
            </a:pPr>
            <a:r>
              <a:rPr lang="en-US" dirty="0"/>
              <a:t>Images provided by the </a:t>
            </a:r>
            <a:r>
              <a:rPr lang="en-US" sz="1200" b="0" i="0" u="none" strike="noStrike" cap="none" dirty="0">
                <a:solidFill>
                  <a:srgbClr val="000000"/>
                </a:solidFill>
                <a:latin typeface="Century Gothic"/>
                <a:ea typeface="Century Gothic"/>
                <a:cs typeface="Century Gothic"/>
                <a:sym typeface="Century Gothic"/>
              </a:rPr>
              <a:t>Town of Ajax: Operations &amp; Environmental Service</a:t>
            </a:r>
            <a:endParaRPr lang="en-US" dirty="0"/>
          </a:p>
          <a:p>
            <a:pPr marL="444500" marR="0" lvl="0" indent="-342900" algn="l" rtl="0">
              <a:lnSpc>
                <a:spcPct val="90000"/>
              </a:lnSpc>
              <a:spcBef>
                <a:spcPts val="1000"/>
              </a:spcBef>
              <a:spcAft>
                <a:spcPts val="0"/>
              </a:spcAft>
              <a:buClr>
                <a:srgbClr val="1B57AF"/>
              </a:buClr>
              <a:buSzPts val="2000"/>
              <a:buFont typeface="Arial" panose="020B0604020202020204" pitchFamily="34" charset="0"/>
              <a:buChar char="•"/>
            </a:pPr>
            <a:endParaRPr lang="en-US" dirty="0"/>
          </a:p>
          <a:p>
            <a:pPr marL="444500" marR="0" lvl="0" indent="-342900" algn="l" rtl="0">
              <a:lnSpc>
                <a:spcPct val="90000"/>
              </a:lnSpc>
              <a:spcBef>
                <a:spcPts val="1000"/>
              </a:spcBef>
              <a:spcAft>
                <a:spcPts val="0"/>
              </a:spcAft>
              <a:buClr>
                <a:srgbClr val="1B57AF"/>
              </a:buClr>
              <a:buSzPts val="2000"/>
              <a:buFont typeface="Arial" panose="020B0604020202020204" pitchFamily="34" charset="0"/>
              <a:buChar char="•"/>
            </a:pPr>
            <a:r>
              <a:rPr lang="en-US" dirty="0"/>
              <a:t>Analyze how different placements of trees will effect how the thermal environment of a city block</a:t>
            </a:r>
          </a:p>
          <a:p>
            <a:pPr marL="342900" marR="0" lvl="0" indent="-342900" algn="l" rtl="0">
              <a:lnSpc>
                <a:spcPct val="90000"/>
              </a:lnSpc>
              <a:spcBef>
                <a:spcPts val="1000"/>
              </a:spcBef>
              <a:spcAft>
                <a:spcPts val="0"/>
              </a:spcAft>
              <a:buFont typeface="Arial" panose="020B0604020202020204" pitchFamily="34" charset="0"/>
              <a:buChar char="•"/>
            </a:pPr>
            <a:endParaRPr lang="en-US" dirty="0"/>
          </a:p>
          <a:p>
            <a:pPr marL="444500" marR="0" lvl="0" indent="-342900" algn="l" rtl="0">
              <a:lnSpc>
                <a:spcPct val="90000"/>
              </a:lnSpc>
              <a:spcBef>
                <a:spcPts val="1000"/>
              </a:spcBef>
              <a:spcAft>
                <a:spcPts val="0"/>
              </a:spcAft>
              <a:buClr>
                <a:srgbClr val="1B57AF"/>
              </a:buClr>
              <a:buSzPts val="2000"/>
              <a:buFont typeface="Arial" panose="020B0604020202020204" pitchFamily="34" charset="0"/>
              <a:buChar char="•"/>
            </a:pPr>
            <a:r>
              <a:rPr lang="en-US" dirty="0"/>
              <a:t>Using the SENES Consulting report, forecast what will happen to the tree stress as the weather in Ajax changes</a:t>
            </a:r>
            <a:br>
              <a:rPr lang="en-US" dirty="0"/>
            </a:br>
            <a:endParaRPr lang="en-US" dirty="0"/>
          </a:p>
          <a:p>
            <a:pPr marL="444500" marR="0" lvl="0" indent="-342900" algn="l" rtl="0">
              <a:lnSpc>
                <a:spcPct val="90000"/>
              </a:lnSpc>
              <a:spcBef>
                <a:spcPts val="0"/>
              </a:spcBef>
              <a:spcAft>
                <a:spcPts val="0"/>
              </a:spcAft>
              <a:buClr>
                <a:srgbClr val="1B57AF"/>
              </a:buClr>
              <a:buSzPts val="2000"/>
              <a:buFont typeface="Arial" panose="020B0604020202020204" pitchFamily="34" charset="0"/>
              <a:buChar char="•"/>
            </a:pPr>
            <a:r>
              <a:rPr lang="en-US" dirty="0"/>
              <a:t>Identify populations and the locations of those populations within Ajax that will be the most venerable to extreme heat</a:t>
            </a:r>
            <a:br>
              <a:rPr lang="en-US" dirty="0"/>
            </a:br>
            <a:endParaRPr lang="en-US" dirty="0"/>
          </a:p>
          <a:p>
            <a:pPr marL="444500" marR="0" lvl="0" indent="-342900" algn="l" rtl="0">
              <a:lnSpc>
                <a:spcPct val="90000"/>
              </a:lnSpc>
              <a:spcBef>
                <a:spcPts val="0"/>
              </a:spcBef>
              <a:spcAft>
                <a:spcPts val="0"/>
              </a:spcAft>
              <a:buClr>
                <a:srgbClr val="1B57AF"/>
              </a:buClr>
              <a:buSzPts val="2000"/>
              <a:buFont typeface="Arial" panose="020B0604020202020204" pitchFamily="34" charset="0"/>
              <a:buChar char="•"/>
            </a:pPr>
            <a:r>
              <a:rPr lang="en-US" dirty="0"/>
              <a:t>Create a 2017 land use and land cover classification for the town of Ajax, Ontario. </a:t>
            </a:r>
            <a:endParaRPr sz="1200" b="0" i="0" u="none" strike="noStrike" cap="none" dirty="0">
              <a:solidFill>
                <a:schemeClr val="dk1"/>
              </a:solidFill>
              <a:latin typeface="Calibri"/>
              <a:ea typeface="Calibri"/>
              <a:cs typeface="Calibri"/>
              <a:sym typeface="Calibri"/>
            </a:endParaRPr>
          </a:p>
        </p:txBody>
      </p:sp>
      <p:sp>
        <p:nvSpPr>
          <p:cNvPr id="126" name="Shape 12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45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Shape 13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Images provided by the </a:t>
            </a:r>
            <a:r>
              <a:rPr lang="en-US" sz="1200" b="0" i="0" u="none" strike="noStrike" cap="none" dirty="0">
                <a:solidFill>
                  <a:srgbClr val="000000"/>
                </a:solidFill>
                <a:latin typeface="Century Gothic"/>
                <a:ea typeface="Century Gothic"/>
                <a:cs typeface="Century Gothic"/>
                <a:sym typeface="Century Gothic"/>
              </a:rPr>
              <a:t>Town of Ajax: Operations &amp; Environmental Service</a:t>
            </a:r>
            <a:endParaRPr lang="en-US" dirty="0"/>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are three partners for this project. The primary partner was the Town of Ajax, Operations &amp; Environmental Services, with Jade </a:t>
            </a:r>
            <a:r>
              <a:rPr lang="en-US" sz="1200" b="0" i="0" u="none" strike="noStrike" cap="none" dirty="0" err="1">
                <a:solidFill>
                  <a:schemeClr val="dk1"/>
                </a:solidFill>
                <a:latin typeface="Calibri"/>
                <a:ea typeface="Calibri"/>
                <a:cs typeface="Calibri"/>
                <a:sym typeface="Calibri"/>
              </a:rPr>
              <a:t>Schofeld</a:t>
            </a:r>
            <a:r>
              <a:rPr lang="en-US" sz="1200" b="0" i="0" u="none" strike="noStrike" cap="none" dirty="0">
                <a:solidFill>
                  <a:schemeClr val="dk1"/>
                </a:solidFill>
                <a:latin typeface="Calibri"/>
                <a:ea typeface="Calibri"/>
                <a:cs typeface="Calibri"/>
                <a:sym typeface="Calibri"/>
              </a:rPr>
              <a:t> as the contact.  Other partners were the Great Lakes and St. Lawrence Cities Initiative, and the ASU Urban Climate Research Center</a:t>
            </a:r>
            <a:endParaRPr sz="1200" b="0" i="0" u="none" strike="noStrike" cap="none" dirty="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844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Shape 14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Images provided by the </a:t>
            </a:r>
            <a:r>
              <a:rPr lang="en-US" sz="1200" b="0" i="0" u="none" strike="noStrike" cap="none" dirty="0">
                <a:solidFill>
                  <a:srgbClr val="000000"/>
                </a:solidFill>
                <a:latin typeface="Century Gothic"/>
                <a:ea typeface="Century Gothic"/>
                <a:cs typeface="Century Gothic"/>
                <a:sym typeface="Century Gothic"/>
              </a:rPr>
              <a:t>Town of Ajax: Operations &amp; Environmental Service</a:t>
            </a:r>
            <a:endParaRPr lang="en-US" dirty="0"/>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Ajax’s urban forest is essential, since forests are effective infrastructural adaptations that can provide reprieve from extreme heat, as they provide shade during the day, and can cool off the area through evapotranspiration</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SENES report → modeled past and future climate, indicating that the Ajax area can expect an increase in daily average, maximum, and minimum </a:t>
            </a:r>
            <a:endParaRPr dirty="0"/>
          </a:p>
          <a:p>
            <a:pPr marL="0" marR="0" lvl="0" indent="0" algn="l" rtl="0">
              <a:spcBef>
                <a:spcPts val="0"/>
              </a:spcBef>
              <a:spcAft>
                <a:spcPts val="0"/>
              </a:spcAft>
              <a:buNone/>
            </a:pPr>
            <a:r>
              <a:rPr lang="en-US" dirty="0"/>
              <a:t>temperatures, and increase of monthly rainfall, and an increase in the intensity and frequency of weather.</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4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There were three major steps in our methodology: gathering the data, processing the data, and analyzing the output of those processes.  Each step gave results that were used in the following steps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23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There were 7 main sources of data.  Landsat 5 and Landsat 8 for multiband imagery, Planet scenes for high resolution imagery, </a:t>
            </a:r>
            <a:r>
              <a:rPr lang="en-US" dirty="0" err="1"/>
              <a:t>Orthoimagery</a:t>
            </a:r>
            <a:r>
              <a:rPr lang="en-US" dirty="0"/>
              <a:t> for ground truthing, SENES consulting report for future climatic conditions, </a:t>
            </a:r>
            <a:r>
              <a:rPr lang="en-US" dirty="0" err="1"/>
              <a:t>Daymet</a:t>
            </a:r>
            <a:r>
              <a:rPr lang="en-US" dirty="0"/>
              <a:t> for past climatic conditions, and census of Canada for demographic data</a:t>
            </a: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658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err="1">
                <a:solidFill>
                  <a:srgbClr val="000000"/>
                </a:solidFill>
                <a:latin typeface="Century Gothic"/>
                <a:ea typeface="Century Gothic"/>
                <a:cs typeface="Century Gothic"/>
                <a:sym typeface="Century Gothic"/>
              </a:rPr>
              <a:t>Credi</a:t>
            </a:r>
            <a:r>
              <a:rPr lang="en-US" sz="1200" b="0" i="0" u="none" strike="noStrike" cap="none">
                <a:solidFill>
                  <a:srgbClr val="000000"/>
                </a:solidFill>
                <a:latin typeface="Century Gothic"/>
                <a:ea typeface="Century Gothic"/>
                <a:cs typeface="Century Gothic"/>
                <a:sym typeface="Century Gothic"/>
              </a:rPr>
              <a:t>: NASA</a:t>
            </a:r>
          </a:p>
          <a:p>
            <a:endParaRPr lang="en-US" dirty="0"/>
          </a:p>
          <a:p>
            <a:r>
              <a:rPr lang="en-US" dirty="0" err="1"/>
              <a:t>Planet</a:t>
            </a:r>
            <a:r>
              <a:rPr lang="en-US" baseline="0" dirty="0" err="1"/>
              <a:t>Scope</a:t>
            </a:r>
            <a:r>
              <a:rPr lang="en-US" baseline="0" dirty="0"/>
              <a:t> provided 3 band 3 meter resolution data. </a:t>
            </a:r>
            <a:r>
              <a:rPr lang="en-US" baseline="0" dirty="0" err="1"/>
              <a:t>Orthoimagery</a:t>
            </a:r>
            <a:r>
              <a:rPr lang="en-US" baseline="0" dirty="0"/>
              <a:t> provided 20 cm resolution imagery of the Ajax surface. SENES Climate predictions provided the predicted changes in weather for the Ajax area. </a:t>
            </a:r>
            <a:r>
              <a:rPr lang="en-US" baseline="0" dirty="0" err="1"/>
              <a:t>Daymet</a:t>
            </a:r>
            <a:r>
              <a:rPr lang="en-US" baseline="0" dirty="0"/>
              <a:t> V3 provided a record of gridded data set of estimated weather station data for the Ajax area from. Census of Canada provided the social vulnerability data.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537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were three main tools used in processing the data, and five layers were created to be used in the analysis.  These tools and processes are laid out in more detail over the next several slides.</a:t>
            </a: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01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0303"/>
          <a:stretch/>
        </p:blipFill>
        <p:spPr>
          <a:xfrm>
            <a:off x="0" y="0"/>
            <a:ext cx="10935730" cy="6857999"/>
          </a:xfrm>
          <a:prstGeom prst="rect">
            <a:avLst/>
          </a:prstGeom>
          <a:noFill/>
          <a:ln>
            <a:noFill/>
          </a:ln>
        </p:spPr>
      </p:pic>
      <p:pic>
        <p:nvPicPr>
          <p:cNvPr id="18" name="Shape 18"/>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30" name="Shape 3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31" name="Shape 3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2736"/>
          <a:stretch/>
        </p:blipFill>
        <p:spPr>
          <a:xfrm>
            <a:off x="0" y="3437552"/>
            <a:ext cx="10639168" cy="6857999"/>
          </a:xfrm>
          <a:prstGeom prst="rect">
            <a:avLst/>
          </a:prstGeom>
          <a:noFill/>
          <a:ln>
            <a:noFill/>
          </a:ln>
        </p:spPr>
      </p:pic>
      <p:pic>
        <p:nvPicPr>
          <p:cNvPr id="34" name="Shape 34"/>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35" name="Shape 35"/>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9" name="Shape 39"/>
          <p:cNvPicPr preferRelativeResize="0"/>
          <p:nvPr/>
        </p:nvPicPr>
        <p:blipFill rotWithShape="1">
          <a:blip r:embed="rId4">
            <a:alphaModFix/>
          </a:blip>
          <a:srcRect r="91792" b="87748"/>
          <a:stretch/>
        </p:blipFill>
        <p:spPr>
          <a:xfrm>
            <a:off x="0" y="3487122"/>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r="10607"/>
          <a:stretch/>
        </p:blipFill>
        <p:spPr>
          <a:xfrm>
            <a:off x="0" y="0"/>
            <a:ext cx="10898659"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6" name="Shape 46"/>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47" name="Shape 4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50" name="Shape 50"/>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 name="Shape 57"/>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8" name="Shape 5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59" name="Shape 5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62" name="Shape 62"/>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63" name="Shape 6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4" name="Shape 64"/>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65" name="Shape 6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7" name="Shape 67"/>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70" name="Shape 70"/>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8" name="Shape 7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79" name="Shape 7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blip>
          <a:srcRect r="12128"/>
          <a:stretch/>
        </p:blipFill>
        <p:spPr>
          <a:xfrm>
            <a:off x="0" y="0"/>
            <a:ext cx="10713308" cy="6857999"/>
          </a:xfrm>
          <a:prstGeom prst="rect">
            <a:avLst/>
          </a:prstGeom>
          <a:noFill/>
          <a:ln>
            <a:noFill/>
          </a:ln>
        </p:spPr>
      </p:pic>
      <p:sp>
        <p:nvSpPr>
          <p:cNvPr id="82" name="Shape 82"/>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Shape 83"/>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88" name="Shape 88"/>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89" name="Shape 89"/>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90" name="Shape 90"/>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4.JPG"/><Relationship Id="rId12"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1.png"/><Relationship Id="rId10" Type="http://schemas.openxmlformats.org/officeDocument/2006/relationships/image" Target="../media/image27.jpeg"/><Relationship Id="rId4" Type="http://schemas.openxmlformats.org/officeDocument/2006/relationships/image" Target="../media/image20.pn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7.jpeg"/><Relationship Id="rId5" Type="http://schemas.openxmlformats.org/officeDocument/2006/relationships/image" Target="../media/image20.png"/><Relationship Id="rId10" Type="http://schemas.openxmlformats.org/officeDocument/2006/relationships/image" Target="../media/image26.jpeg"/><Relationship Id="rId4" Type="http://schemas.openxmlformats.org/officeDocument/2006/relationships/image" Target="../media/image19.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png"/><Relationship Id="rId7" Type="http://schemas.openxmlformats.org/officeDocument/2006/relationships/image" Target="../media/image24.JP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1.png"/><Relationship Id="rId10" Type="http://schemas.openxmlformats.org/officeDocument/2006/relationships/image" Target="../media/image27.jpeg"/><Relationship Id="rId4" Type="http://schemas.openxmlformats.org/officeDocument/2006/relationships/image" Target="../media/image20.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 name="Picture 10">
            <a:extLst>
              <a:ext uri="{FF2B5EF4-FFF2-40B4-BE49-F238E27FC236}">
                <a16:creationId xmlns="" xmlns:a16="http://schemas.microsoft.com/office/drawing/2014/main" id="{CDB9E982-06D9-4D01-B134-DA37F6E0690C}"/>
              </a:ext>
            </a:extLst>
          </p:cNvPr>
          <p:cNvPicPr>
            <a:picLocks noChangeAspect="1"/>
          </p:cNvPicPr>
          <p:nvPr/>
        </p:nvPicPr>
        <p:blipFill rotWithShape="1">
          <a:blip r:embed="rId3"/>
          <a:srcRect l="-2232" t="-4370" r="31554" b="1"/>
          <a:stretch/>
        </p:blipFill>
        <p:spPr>
          <a:xfrm>
            <a:off x="-1629080" y="-257375"/>
            <a:ext cx="7725079" cy="6416876"/>
          </a:xfrm>
          <a:prstGeom prst="rect">
            <a:avLst/>
          </a:prstGeom>
        </p:spPr>
      </p:pic>
      <p:pic>
        <p:nvPicPr>
          <p:cNvPr id="97" name="Shape 97"/>
          <p:cNvPicPr preferRelativeResize="0"/>
          <p:nvPr/>
        </p:nvPicPr>
        <p:blipFill rotWithShape="1">
          <a:blip r:embed="rId4">
            <a:alphaModFix/>
          </a:blip>
          <a:srcRect/>
          <a:stretch/>
        </p:blipFill>
        <p:spPr>
          <a:xfrm>
            <a:off x="-33353" y="-24714"/>
            <a:ext cx="12225353" cy="6882714"/>
          </a:xfrm>
          <a:prstGeom prst="rect">
            <a:avLst/>
          </a:prstGeom>
          <a:noFill/>
          <a:ln>
            <a:noFill/>
          </a:ln>
        </p:spPr>
      </p:pic>
      <p:sp>
        <p:nvSpPr>
          <p:cNvPr id="98" name="Shape 98"/>
          <p:cNvSpPr txBox="1"/>
          <p:nvPr/>
        </p:nvSpPr>
        <p:spPr>
          <a:xfrm>
            <a:off x="9665473" y="490472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Eleanor Dhuyvetter</a:t>
            </a:r>
            <a:endParaRPr sz="1200" b="0" i="0" u="none" strike="noStrike" cap="none">
              <a:solidFill>
                <a:srgbClr val="3F3F3F"/>
              </a:solidFill>
              <a:latin typeface="Century Gothic"/>
              <a:ea typeface="Century Gothic"/>
              <a:cs typeface="Century Gothic"/>
              <a:sym typeface="Century Gothic"/>
            </a:endParaRPr>
          </a:p>
        </p:txBody>
      </p:sp>
      <p:sp>
        <p:nvSpPr>
          <p:cNvPr id="99" name="Shape 99"/>
          <p:cNvSpPr txBox="1"/>
          <p:nvPr/>
        </p:nvSpPr>
        <p:spPr>
          <a:xfrm>
            <a:off x="9665473" y="455905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Huntington Keith</a:t>
            </a:r>
            <a:endParaRPr sz="1200" b="0" i="0" u="none" strike="noStrike" cap="none">
              <a:solidFill>
                <a:srgbClr val="3F3F3F"/>
              </a:solidFill>
              <a:latin typeface="Century Gothic"/>
              <a:ea typeface="Century Gothic"/>
              <a:cs typeface="Century Gothic"/>
              <a:sym typeface="Century Gothic"/>
            </a:endParaRPr>
          </a:p>
        </p:txBody>
      </p:sp>
      <p:sp>
        <p:nvSpPr>
          <p:cNvPr id="100" name="Shape 100"/>
          <p:cNvSpPr txBox="1"/>
          <p:nvPr/>
        </p:nvSpPr>
        <p:spPr>
          <a:xfrm>
            <a:off x="9665473" y="5250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Dean Blumenfeld</a:t>
            </a:r>
            <a:endParaRPr sz="1200" b="0" i="0" u="none" strike="noStrike" cap="none">
              <a:solidFill>
                <a:srgbClr val="3F3F3F"/>
              </a:solidFill>
              <a:latin typeface="Century Gothic"/>
              <a:ea typeface="Century Gothic"/>
              <a:cs typeface="Century Gothic"/>
              <a:sym typeface="Century Gothic"/>
            </a:endParaRPr>
          </a:p>
        </p:txBody>
      </p:sp>
      <p:sp>
        <p:nvSpPr>
          <p:cNvPr id="101" name="Shape 101"/>
          <p:cNvSpPr txBox="1"/>
          <p:nvPr/>
        </p:nvSpPr>
        <p:spPr>
          <a:xfrm>
            <a:off x="6155096"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1B57AF"/>
              </a:buClr>
              <a:buSzPts val="4800"/>
              <a:buFont typeface="Century Gothic"/>
              <a:buNone/>
            </a:pPr>
            <a:r>
              <a:rPr lang="en-US" sz="4800" b="1" dirty="0">
                <a:solidFill>
                  <a:srgbClr val="1B57AF"/>
                </a:solidFill>
                <a:latin typeface="Century Gothic"/>
                <a:ea typeface="Century Gothic"/>
                <a:cs typeface="Century Gothic"/>
                <a:sym typeface="Century Gothic"/>
              </a:rPr>
              <a:t>Ajax Urban Development</a:t>
            </a:r>
            <a:endParaRPr sz="4800" b="1" i="0" u="none" strike="noStrike" cap="none" dirty="0">
              <a:solidFill>
                <a:srgbClr val="1B57AF"/>
              </a:solidFill>
              <a:latin typeface="Century Gothic"/>
              <a:ea typeface="Century Gothic"/>
              <a:cs typeface="Century Gothic"/>
              <a:sym typeface="Century Gothic"/>
            </a:endParaRPr>
          </a:p>
        </p:txBody>
      </p:sp>
      <p:sp>
        <p:nvSpPr>
          <p:cNvPr id="102" name="Shape 102"/>
          <p:cNvSpPr txBox="1"/>
          <p:nvPr/>
        </p:nvSpPr>
        <p:spPr>
          <a:xfrm>
            <a:off x="6705600" y="2927920"/>
            <a:ext cx="5097261"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a:ea typeface="Century Gothic"/>
                <a:cs typeface="Century Gothic"/>
                <a:sym typeface="Century Gothic"/>
              </a:rPr>
              <a:t>Utilizing NASA Earth Observations to Assess Urban Forest as an Adaptation Strategy for Extreme Heat in Ajax, ON, Canada</a:t>
            </a:r>
            <a:br>
              <a:rPr lang="en-US" sz="2000" dirty="0">
                <a:solidFill>
                  <a:schemeClr val="tx1">
                    <a:lumMod val="75000"/>
                    <a:lumOff val="25000"/>
                  </a:schemeClr>
                </a:solidFill>
                <a:latin typeface="Century Gothic"/>
                <a:ea typeface="Century Gothic"/>
                <a:cs typeface="Century Gothic"/>
                <a:sym typeface="Century Gothic"/>
              </a:rPr>
            </a:br>
            <a:endParaRPr dirty="0">
              <a:solidFill>
                <a:schemeClr val="tx1">
                  <a:lumMod val="75000"/>
                  <a:lumOff val="25000"/>
                </a:schemeClr>
              </a:solidFill>
            </a:endParaRPr>
          </a:p>
        </p:txBody>
      </p:sp>
      <p:sp>
        <p:nvSpPr>
          <p:cNvPr id="103" name="Shape 103"/>
          <p:cNvSpPr txBox="1"/>
          <p:nvPr/>
        </p:nvSpPr>
        <p:spPr>
          <a:xfrm>
            <a:off x="9665473" y="5596059"/>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Elizabeth Dyer</a:t>
            </a:r>
            <a:endParaRPr sz="1200" b="0" i="0" u="none" strike="noStrike" cap="none">
              <a:solidFill>
                <a:srgbClr val="3F3F3F"/>
              </a:solidFill>
              <a:latin typeface="Century Gothic"/>
              <a:ea typeface="Century Gothic"/>
              <a:cs typeface="Century Gothic"/>
              <a:sym typeface="Century Gothic"/>
            </a:endParaRPr>
          </a:p>
        </p:txBody>
      </p:sp>
      <p:pic>
        <p:nvPicPr>
          <p:cNvPr id="104" name="Shape 104"/>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94" name="Arrow: Right 93">
            <a:extLst>
              <a:ext uri="{FF2B5EF4-FFF2-40B4-BE49-F238E27FC236}">
                <a16:creationId xmlns="" xmlns:a16="http://schemas.microsoft.com/office/drawing/2014/main" id="{8F7ED44D-089A-4C9C-8137-E300E2568F7A}"/>
              </a:ext>
            </a:extLst>
          </p:cNvPr>
          <p:cNvSpPr/>
          <p:nvPr/>
        </p:nvSpPr>
        <p:spPr>
          <a:xfrm>
            <a:off x="2878510" y="1540290"/>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 xmlns:a16="http://schemas.microsoft.com/office/drawing/2014/main" id="{8F67B797-5626-4DA2-844A-A47FBBF48703}"/>
              </a:ext>
            </a:extLst>
          </p:cNvPr>
          <p:cNvSpPr/>
          <p:nvPr/>
        </p:nvSpPr>
        <p:spPr>
          <a:xfrm>
            <a:off x="2867799" y="2908428"/>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Right 34">
            <a:extLst>
              <a:ext uri="{FF2B5EF4-FFF2-40B4-BE49-F238E27FC236}">
                <a16:creationId xmlns="" xmlns:a16="http://schemas.microsoft.com/office/drawing/2014/main" id="{0AE30DA0-381E-4B43-A362-B8C8DA011471}"/>
              </a:ext>
            </a:extLst>
          </p:cNvPr>
          <p:cNvSpPr/>
          <p:nvPr/>
        </p:nvSpPr>
        <p:spPr>
          <a:xfrm>
            <a:off x="2867799" y="4278586"/>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rrow: Right 65">
            <a:extLst>
              <a:ext uri="{FF2B5EF4-FFF2-40B4-BE49-F238E27FC236}">
                <a16:creationId xmlns="" xmlns:a16="http://schemas.microsoft.com/office/drawing/2014/main" id="{30B3E34F-D9C4-427F-A46F-1BEBE82BA088}"/>
              </a:ext>
            </a:extLst>
          </p:cNvPr>
          <p:cNvSpPr/>
          <p:nvPr/>
        </p:nvSpPr>
        <p:spPr>
          <a:xfrm>
            <a:off x="2867799" y="5628441"/>
            <a:ext cx="6177881" cy="672983"/>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 xmlns:a16="http://schemas.microsoft.com/office/drawing/2014/main" id="{57709AAA-B080-4614-BCFC-C07C576CA160}"/>
              </a:ext>
            </a:extLst>
          </p:cNvPr>
          <p:cNvSpPr/>
          <p:nvPr/>
        </p:nvSpPr>
        <p:spPr>
          <a:xfrm>
            <a:off x="4207469" y="1383752"/>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7199D86A-6547-4458-9D33-B99FB001B7A3}"/>
              </a:ext>
            </a:extLst>
          </p:cNvPr>
          <p:cNvSpPr/>
          <p:nvPr/>
        </p:nvSpPr>
        <p:spPr>
          <a:xfrm>
            <a:off x="4207469" y="4128797"/>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C42466BD-4719-48EB-977E-D1E6FDADD4A4}"/>
              </a:ext>
            </a:extLst>
          </p:cNvPr>
          <p:cNvSpPr/>
          <p:nvPr/>
        </p:nvSpPr>
        <p:spPr>
          <a:xfrm>
            <a:off x="4207469" y="5497266"/>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Processing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137" name="Freeform: Shape 136">
            <a:extLst>
              <a:ext uri="{FF2B5EF4-FFF2-40B4-BE49-F238E27FC236}">
                <a16:creationId xmlns="" xmlns:a16="http://schemas.microsoft.com/office/drawing/2014/main" id="{A5D70197-D549-4703-A7EB-A768775688AF}"/>
              </a:ext>
            </a:extLst>
          </p:cNvPr>
          <p:cNvSpPr/>
          <p:nvPr/>
        </p:nvSpPr>
        <p:spPr>
          <a:xfrm>
            <a:off x="7152764" y="157621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FF000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 xmlns:a16="http://schemas.microsoft.com/office/drawing/2014/main" id="{EB61315D-364C-45DC-A2DF-40EC1D3003DC}"/>
              </a:ext>
            </a:extLst>
          </p:cNvPr>
          <p:cNvSpPr/>
          <p:nvPr/>
        </p:nvSpPr>
        <p:spPr>
          <a:xfrm>
            <a:off x="7907407" y="1570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00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Shape 139">
            <a:extLst>
              <a:ext uri="{FF2B5EF4-FFF2-40B4-BE49-F238E27FC236}">
                <a16:creationId xmlns="" xmlns:a16="http://schemas.microsoft.com/office/drawing/2014/main" id="{51B4DA5C-F1A2-45B5-B773-C98AB791607D}"/>
              </a:ext>
            </a:extLst>
          </p:cNvPr>
          <p:cNvSpPr/>
          <p:nvPr/>
        </p:nvSpPr>
        <p:spPr>
          <a:xfrm>
            <a:off x="6419943" y="1575440"/>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00FF0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2BFBE1EE-64FA-419D-8BDB-9D182B6FAEFB}"/>
              </a:ext>
            </a:extLst>
          </p:cNvPr>
          <p:cNvSpPr/>
          <p:nvPr/>
        </p:nvSpPr>
        <p:spPr>
          <a:xfrm>
            <a:off x="408924" y="1417618"/>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Landsat 5</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Landsat 8</a:t>
            </a:r>
          </a:p>
        </p:txBody>
      </p:sp>
      <p:sp>
        <p:nvSpPr>
          <p:cNvPr id="43" name="Rectangle: Rounded Corners 42">
            <a:extLst>
              <a:ext uri="{FF2B5EF4-FFF2-40B4-BE49-F238E27FC236}">
                <a16:creationId xmlns="" xmlns:a16="http://schemas.microsoft.com/office/drawing/2014/main" id="{334151D5-97CE-4AB0-94A4-06D53DEB8A5D}"/>
              </a:ext>
            </a:extLst>
          </p:cNvPr>
          <p:cNvSpPr/>
          <p:nvPr/>
        </p:nvSpPr>
        <p:spPr>
          <a:xfrm>
            <a:off x="9142926" y="1348402"/>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LST</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NDVI</a:t>
            </a:r>
          </a:p>
        </p:txBody>
      </p:sp>
      <p:sp>
        <p:nvSpPr>
          <p:cNvPr id="7" name="TextBox 6">
            <a:extLst>
              <a:ext uri="{FF2B5EF4-FFF2-40B4-BE49-F238E27FC236}">
                <a16:creationId xmlns="" xmlns:a16="http://schemas.microsoft.com/office/drawing/2014/main" id="{DDC6B54B-0381-4BAD-8F54-F51EEA39590C}"/>
              </a:ext>
            </a:extLst>
          </p:cNvPr>
          <p:cNvSpPr txBox="1"/>
          <p:nvPr/>
        </p:nvSpPr>
        <p:spPr>
          <a:xfrm>
            <a:off x="6748713" y="1506025"/>
            <a:ext cx="644463" cy="707886"/>
          </a:xfrm>
          <a:prstGeom prst="rect">
            <a:avLst/>
          </a:prstGeom>
          <a:noFill/>
        </p:spPr>
        <p:txBody>
          <a:bodyPr wrap="square" rtlCol="0">
            <a:spAutoFit/>
          </a:bodyPr>
          <a:lstStyle/>
          <a:p>
            <a:r>
              <a:rPr lang="en-US" sz="4000" dirty="0">
                <a:solidFill>
                  <a:schemeClr val="bg1"/>
                </a:solidFill>
              </a:rPr>
              <a:t>+</a:t>
            </a:r>
          </a:p>
        </p:txBody>
      </p:sp>
      <p:grpSp>
        <p:nvGrpSpPr>
          <p:cNvPr id="8" name="Group 7">
            <a:extLst>
              <a:ext uri="{FF2B5EF4-FFF2-40B4-BE49-F238E27FC236}">
                <a16:creationId xmlns="" xmlns:a16="http://schemas.microsoft.com/office/drawing/2014/main" id="{C1012043-AFB3-45C4-A8DC-B11DE3453070}"/>
              </a:ext>
            </a:extLst>
          </p:cNvPr>
          <p:cNvGrpSpPr/>
          <p:nvPr/>
        </p:nvGrpSpPr>
        <p:grpSpPr>
          <a:xfrm>
            <a:off x="7490377" y="1220272"/>
            <a:ext cx="714216" cy="927745"/>
            <a:chOff x="5582653" y="2345312"/>
            <a:chExt cx="714216" cy="927745"/>
          </a:xfrm>
        </p:grpSpPr>
        <p:sp>
          <p:nvSpPr>
            <p:cNvPr id="46" name="TextBox 45">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solidFill>
                </a:rPr>
                <a:t>_</a:t>
              </a:r>
            </a:p>
          </p:txBody>
        </p:sp>
        <p:sp>
          <p:nvSpPr>
            <p:cNvPr id="47" name="TextBox 46">
              <a:extLst>
                <a:ext uri="{FF2B5EF4-FFF2-40B4-BE49-F238E27FC236}">
                  <a16:creationId xmlns="" xmlns:a16="http://schemas.microsoft.com/office/drawing/2014/main" id="{12A1187B-9295-4A4A-A024-4C3F28E86495}"/>
                </a:ext>
              </a:extLst>
            </p:cNvPr>
            <p:cNvSpPr txBox="1"/>
            <p:nvPr/>
          </p:nvSpPr>
          <p:spPr>
            <a:xfrm>
              <a:off x="5652406" y="2565171"/>
              <a:ext cx="644463" cy="707886"/>
            </a:xfrm>
            <a:prstGeom prst="rect">
              <a:avLst/>
            </a:prstGeom>
            <a:noFill/>
          </p:spPr>
          <p:txBody>
            <a:bodyPr wrap="square" rtlCol="0">
              <a:spAutoFit/>
            </a:bodyPr>
            <a:lstStyle/>
            <a:p>
              <a:r>
                <a:rPr lang="en-US" sz="4000" dirty="0">
                  <a:solidFill>
                    <a:schemeClr val="bg1"/>
                  </a:solidFill>
                </a:rPr>
                <a:t>:</a:t>
              </a:r>
            </a:p>
          </p:txBody>
        </p:sp>
      </p:grpSp>
      <p:sp>
        <p:nvSpPr>
          <p:cNvPr id="24" name="Rectangle: Rounded Corners 23">
            <a:extLst>
              <a:ext uri="{FF2B5EF4-FFF2-40B4-BE49-F238E27FC236}">
                <a16:creationId xmlns="" xmlns:a16="http://schemas.microsoft.com/office/drawing/2014/main" id="{B254CC9C-338F-48EE-9A46-85FEC2087D1E}"/>
              </a:ext>
            </a:extLst>
          </p:cNvPr>
          <p:cNvSpPr/>
          <p:nvPr/>
        </p:nvSpPr>
        <p:spPr>
          <a:xfrm>
            <a:off x="408924" y="2769064"/>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tx1">
                    <a:lumMod val="75000"/>
                    <a:lumOff val="25000"/>
                  </a:schemeClr>
                </a:solidFill>
                <a:latin typeface="Century Gothic" panose="020B0502020202020204" pitchFamily="34" charset="0"/>
              </a:rPr>
              <a:t>Daymet</a:t>
            </a:r>
            <a:endParaRPr lang="en-US" sz="1900" kern="1200" dirty="0">
              <a:solidFill>
                <a:schemeClr val="tx1">
                  <a:lumMod val="75000"/>
                  <a:lumOff val="2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SENES</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43048" y="2834111"/>
            <a:ext cx="2185573"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Climate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time series</a:t>
            </a:r>
          </a:p>
        </p:txBody>
      </p:sp>
      <p:sp>
        <p:nvSpPr>
          <p:cNvPr id="26" name="Freeform: Shape 25">
            <a:extLst>
              <a:ext uri="{FF2B5EF4-FFF2-40B4-BE49-F238E27FC236}">
                <a16:creationId xmlns="" xmlns:a16="http://schemas.microsoft.com/office/drawing/2014/main" id="{6054EBD3-99F0-4B99-B803-017C049ACC2D}"/>
              </a:ext>
            </a:extLst>
          </p:cNvPr>
          <p:cNvSpPr/>
          <p:nvPr/>
        </p:nvSpPr>
        <p:spPr>
          <a:xfrm>
            <a:off x="6470119"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28000">
                <a:srgbClr val="C00000"/>
              </a:gs>
              <a:gs pos="75000">
                <a:schemeClr val="accent4">
                  <a:lumMod val="60000"/>
                  <a:lumOff val="40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 xmlns:a16="http://schemas.microsoft.com/office/drawing/2014/main" id="{B850DF0F-646E-4199-A861-15B7520EBB22}"/>
              </a:ext>
            </a:extLst>
          </p:cNvPr>
          <p:cNvSpPr/>
          <p:nvPr/>
        </p:nvSpPr>
        <p:spPr>
          <a:xfrm>
            <a:off x="7188965"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27000">
                <a:srgbClr val="C00000"/>
              </a:gs>
              <a:gs pos="76000">
                <a:schemeClr val="accent4">
                  <a:lumMod val="60000"/>
                  <a:lumOff val="4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 xmlns:a16="http://schemas.microsoft.com/office/drawing/2014/main" id="{0476A230-DB8E-4A27-9021-C82D9059294F}"/>
              </a:ext>
            </a:extLst>
          </p:cNvPr>
          <p:cNvSpPr/>
          <p:nvPr/>
        </p:nvSpPr>
        <p:spPr>
          <a:xfrm>
            <a:off x="6470119"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40000">
                <a:schemeClr val="bg1">
                  <a:lumMod val="95000"/>
                </a:schemeClr>
              </a:gs>
              <a:gs pos="84000">
                <a:schemeClr val="accent1">
                  <a:lumMod val="50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 xmlns:a16="http://schemas.microsoft.com/office/drawing/2014/main" id="{3F15EDF8-927F-4896-A3A2-B7BCA3B0C5D1}"/>
              </a:ext>
            </a:extLst>
          </p:cNvPr>
          <p:cNvSpPr/>
          <p:nvPr/>
        </p:nvSpPr>
        <p:spPr>
          <a:xfrm>
            <a:off x="7188965"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34000">
                <a:schemeClr val="bg1">
                  <a:lumMod val="95000"/>
                </a:schemeClr>
              </a:gs>
              <a:gs pos="83000">
                <a:schemeClr val="accent1">
                  <a:lumMod val="5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 xmlns:a16="http://schemas.microsoft.com/office/drawing/2014/main" id="{199FC3C1-84BF-4861-AFA2-5ADCE01C48BE}"/>
              </a:ext>
            </a:extLst>
          </p:cNvPr>
          <p:cNvSpPr/>
          <p:nvPr/>
        </p:nvSpPr>
        <p:spPr>
          <a:xfrm>
            <a:off x="7931546"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 xmlns:a16="http://schemas.microsoft.com/office/drawing/2014/main" id="{2D30E3AE-7991-4C23-BEB1-4A43BF43B666}"/>
              </a:ext>
            </a:extLst>
          </p:cNvPr>
          <p:cNvSpPr/>
          <p:nvPr/>
        </p:nvSpPr>
        <p:spPr>
          <a:xfrm>
            <a:off x="7875212"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FFB98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 xmlns:a16="http://schemas.microsoft.com/office/drawing/2014/main" id="{92B70714-0C97-4AEA-B9EA-95BE1542AEA4}"/>
              </a:ext>
            </a:extLst>
          </p:cNvPr>
          <p:cNvSpPr txBox="1"/>
          <p:nvPr/>
        </p:nvSpPr>
        <p:spPr>
          <a:xfrm>
            <a:off x="6802204" y="2850132"/>
            <a:ext cx="1550492" cy="707886"/>
          </a:xfrm>
          <a:prstGeom prst="rect">
            <a:avLst/>
          </a:prstGeom>
          <a:noFill/>
        </p:spPr>
        <p:txBody>
          <a:bodyPr wrap="square" rtlCol="0">
            <a:spAutoFit/>
          </a:bodyPr>
          <a:lstStyle/>
          <a:p>
            <a:r>
              <a:rPr lang="en-US" sz="4000" dirty="0">
                <a:solidFill>
                  <a:schemeClr val="bg1"/>
                </a:solidFill>
              </a:rPr>
              <a:t>+   =</a:t>
            </a:r>
          </a:p>
        </p:txBody>
      </p:sp>
      <p:sp>
        <p:nvSpPr>
          <p:cNvPr id="33" name="Rectangle: Rounded Corners 32">
            <a:extLst>
              <a:ext uri="{FF2B5EF4-FFF2-40B4-BE49-F238E27FC236}">
                <a16:creationId xmlns="" xmlns:a16="http://schemas.microsoft.com/office/drawing/2014/main" id="{AFC38D59-80B2-4933-BBB8-79CCA0069C5E}"/>
              </a:ext>
            </a:extLst>
          </p:cNvPr>
          <p:cNvSpPr/>
          <p:nvPr/>
        </p:nvSpPr>
        <p:spPr>
          <a:xfrm>
            <a:off x="394973" y="4120510"/>
            <a:ext cx="239221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tx1">
                    <a:lumMod val="75000"/>
                    <a:lumOff val="25000"/>
                  </a:schemeClr>
                </a:solidFill>
                <a:latin typeface="Century Gothic" panose="020B0502020202020204" pitchFamily="34" charset="0"/>
              </a:rPr>
              <a:t>Orthoimagery</a:t>
            </a:r>
            <a:r>
              <a:rPr lang="en-US" sz="1900" kern="1200" dirty="0">
                <a:solidFill>
                  <a:schemeClr val="tx1">
                    <a:lumMod val="75000"/>
                    <a:lumOff val="25000"/>
                  </a:schemeClr>
                </a:solidFill>
                <a:latin typeface="Century Gothic" panose="020B0502020202020204" pitchFamily="34" charset="0"/>
              </a:rPr>
              <a:t>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Planet Scenes</a:t>
            </a:r>
          </a:p>
        </p:txBody>
      </p:sp>
      <p:sp>
        <p:nvSpPr>
          <p:cNvPr id="34" name="Rectangle: Rounded Corners 33">
            <a:extLst>
              <a:ext uri="{FF2B5EF4-FFF2-40B4-BE49-F238E27FC236}">
                <a16:creationId xmlns="" xmlns:a16="http://schemas.microsoft.com/office/drawing/2014/main" id="{7DBB4289-1C4D-44D7-A607-BC336CFC0660}"/>
              </a:ext>
            </a:extLst>
          </p:cNvPr>
          <p:cNvSpPr/>
          <p:nvPr/>
        </p:nvSpPr>
        <p:spPr>
          <a:xfrm>
            <a:off x="9142926" y="4142036"/>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Landcover classification</a:t>
            </a:r>
          </a:p>
        </p:txBody>
      </p:sp>
      <p:sp>
        <p:nvSpPr>
          <p:cNvPr id="37" name="Freeform: Shape 36">
            <a:extLst>
              <a:ext uri="{FF2B5EF4-FFF2-40B4-BE49-F238E27FC236}">
                <a16:creationId xmlns="" xmlns:a16="http://schemas.microsoft.com/office/drawing/2014/main" id="{43C663D2-04F9-4F56-95D3-20B32CA92CC8}"/>
              </a:ext>
            </a:extLst>
          </p:cNvPr>
          <p:cNvSpPr/>
          <p:nvPr/>
        </p:nvSpPr>
        <p:spPr>
          <a:xfrm>
            <a:off x="7081955" y="4322943"/>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pattFill prst="lgGrid">
            <a:fgClr>
              <a:schemeClr val="tx1"/>
            </a:fgClr>
            <a:bgClr>
              <a:schemeClr val="accent4">
                <a:lumMod val="40000"/>
                <a:lumOff val="60000"/>
              </a:schemeClr>
            </a:bgClr>
          </a:patt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nvGrpSpPr>
          <p:cNvPr id="38" name="Group 37">
            <a:extLst>
              <a:ext uri="{FF2B5EF4-FFF2-40B4-BE49-F238E27FC236}">
                <a16:creationId xmlns="" xmlns:a16="http://schemas.microsoft.com/office/drawing/2014/main" id="{FBD0E788-AB2A-46FA-9E30-0536ADAE50BD}"/>
              </a:ext>
            </a:extLst>
          </p:cNvPr>
          <p:cNvGrpSpPr/>
          <p:nvPr/>
        </p:nvGrpSpPr>
        <p:grpSpPr>
          <a:xfrm rot="1800000">
            <a:off x="7236315" y="4720996"/>
            <a:ext cx="443415" cy="117337"/>
            <a:chOff x="7269426" y="5090343"/>
            <a:chExt cx="443415" cy="117337"/>
          </a:xfrm>
        </p:grpSpPr>
        <p:sp>
          <p:nvSpPr>
            <p:cNvPr id="39" name="Freeform: Shape 38">
              <a:extLst>
                <a:ext uri="{FF2B5EF4-FFF2-40B4-BE49-F238E27FC236}">
                  <a16:creationId xmlns="" xmlns:a16="http://schemas.microsoft.com/office/drawing/2014/main" id="{ACEF10A3-4AF6-4E53-B317-1FCD03D4C586}"/>
                </a:ext>
              </a:extLst>
            </p:cNvPr>
            <p:cNvSpPr/>
            <p:nvPr/>
          </p:nvSpPr>
          <p:spPr>
            <a:xfrm>
              <a:off x="7269933" y="5090343"/>
              <a:ext cx="442908" cy="117337"/>
            </a:xfrm>
            <a:custGeom>
              <a:avLst/>
              <a:gdLst>
                <a:gd name="connsiteX0" fmla="*/ 23 w 442908"/>
                <a:gd name="connsiteY0" fmla="*/ 67445 h 117337"/>
                <a:gd name="connsiteX1" fmla="*/ 383405 w 442908"/>
                <a:gd name="connsiteY1" fmla="*/ 770 h 117337"/>
                <a:gd name="connsiteX2" fmla="*/ 402455 w 442908"/>
                <a:gd name="connsiteY2" fmla="*/ 115070 h 117337"/>
                <a:gd name="connsiteX3" fmla="*/ 23 w 442908"/>
                <a:gd name="connsiteY3" fmla="*/ 67445 h 117337"/>
              </a:gdLst>
              <a:ahLst/>
              <a:cxnLst>
                <a:cxn ang="0">
                  <a:pos x="connsiteX0" y="connsiteY0"/>
                </a:cxn>
                <a:cxn ang="0">
                  <a:pos x="connsiteX1" y="connsiteY1"/>
                </a:cxn>
                <a:cxn ang="0">
                  <a:pos x="connsiteX2" y="connsiteY2"/>
                </a:cxn>
                <a:cxn ang="0">
                  <a:pos x="connsiteX3" y="connsiteY3"/>
                </a:cxn>
              </a:cxnLst>
              <a:rect l="l" t="t" r="r" b="b"/>
              <a:pathLst>
                <a:path w="442908" h="117337">
                  <a:moveTo>
                    <a:pt x="23" y="67445"/>
                  </a:moveTo>
                  <a:cubicBezTo>
                    <a:pt x="-3152" y="48395"/>
                    <a:pt x="316333" y="-7168"/>
                    <a:pt x="383405" y="770"/>
                  </a:cubicBezTo>
                  <a:cubicBezTo>
                    <a:pt x="450477" y="8707"/>
                    <a:pt x="466352" y="102767"/>
                    <a:pt x="402455" y="115070"/>
                  </a:cubicBezTo>
                  <a:cubicBezTo>
                    <a:pt x="338558" y="127373"/>
                    <a:pt x="3198" y="86495"/>
                    <a:pt x="23" y="67445"/>
                  </a:cubicBezTo>
                  <a:close/>
                </a:path>
              </a:pathLst>
            </a:custGeom>
            <a:solidFill>
              <a:srgbClr val="CC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 xmlns:a16="http://schemas.microsoft.com/office/drawing/2014/main" id="{94596C0C-1D48-4B87-980D-430F6E1B5476}"/>
                </a:ext>
              </a:extLst>
            </p:cNvPr>
            <p:cNvSpPr/>
            <p:nvPr/>
          </p:nvSpPr>
          <p:spPr>
            <a:xfrm>
              <a:off x="7269426" y="5112660"/>
              <a:ext cx="80888" cy="91507"/>
            </a:xfrm>
            <a:prstGeom prst="round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 xmlns:a16="http://schemas.microsoft.com/office/drawing/2014/main" id="{A070784F-F81F-4543-986C-73964C00BD79}"/>
              </a:ext>
            </a:extLst>
          </p:cNvPr>
          <p:cNvSpPr/>
          <p:nvPr/>
        </p:nvSpPr>
        <p:spPr>
          <a:xfrm>
            <a:off x="6855312" y="4341941"/>
            <a:ext cx="433231" cy="433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 xmlns:a16="http://schemas.microsoft.com/office/drawing/2014/main" id="{C061A380-BD78-4897-8860-DE52776A8BC2}"/>
              </a:ext>
            </a:extLst>
          </p:cNvPr>
          <p:cNvSpPr/>
          <p:nvPr/>
        </p:nvSpPr>
        <p:spPr>
          <a:xfrm>
            <a:off x="6885923" y="4345269"/>
            <a:ext cx="400588" cy="418731"/>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 name="connsiteX0" fmla="*/ 0 w 533400"/>
              <a:gd name="connsiteY0" fmla="*/ 0 h 555625"/>
              <a:gd name="connsiteX1" fmla="*/ 156500 w 533400"/>
              <a:gd name="connsiteY1" fmla="*/ 47352 h 555625"/>
              <a:gd name="connsiteX2" fmla="*/ 533400 w 533400"/>
              <a:gd name="connsiteY2" fmla="*/ 434975 h 555625"/>
              <a:gd name="connsiteX3" fmla="*/ 504825 w 533400"/>
              <a:gd name="connsiteY3" fmla="*/ 469900 h 555625"/>
              <a:gd name="connsiteX4" fmla="*/ 419100 w 533400"/>
              <a:gd name="connsiteY4" fmla="*/ 466725 h 555625"/>
              <a:gd name="connsiteX5" fmla="*/ 352425 w 533400"/>
              <a:gd name="connsiteY5" fmla="*/ 530225 h 555625"/>
              <a:gd name="connsiteX6" fmla="*/ 307975 w 533400"/>
              <a:gd name="connsiteY6" fmla="*/ 530225 h 555625"/>
              <a:gd name="connsiteX7" fmla="*/ 285750 w 533400"/>
              <a:gd name="connsiteY7" fmla="*/ 552450 h 555625"/>
              <a:gd name="connsiteX8" fmla="*/ 257175 w 533400"/>
              <a:gd name="connsiteY8" fmla="*/ 549275 h 555625"/>
              <a:gd name="connsiteX9" fmla="*/ 234950 w 533400"/>
              <a:gd name="connsiteY9" fmla="*/ 555625 h 555625"/>
              <a:gd name="connsiteX10" fmla="*/ 165100 w 533400"/>
              <a:gd name="connsiteY10" fmla="*/ 355600 h 555625"/>
              <a:gd name="connsiteX11" fmla="*/ 123825 w 533400"/>
              <a:gd name="connsiteY11" fmla="*/ 374650 h 555625"/>
              <a:gd name="connsiteX12" fmla="*/ 111125 w 533400"/>
              <a:gd name="connsiteY12" fmla="*/ 314325 h 555625"/>
              <a:gd name="connsiteX13" fmla="*/ 82550 w 533400"/>
              <a:gd name="connsiteY13" fmla="*/ 311150 h 555625"/>
              <a:gd name="connsiteX14" fmla="*/ 50800 w 533400"/>
              <a:gd name="connsiteY14" fmla="*/ 288925 h 555625"/>
              <a:gd name="connsiteX15" fmla="*/ 38100 w 533400"/>
              <a:gd name="connsiteY15" fmla="*/ 222250 h 555625"/>
              <a:gd name="connsiteX16" fmla="*/ 76200 w 533400"/>
              <a:gd name="connsiteY16" fmla="*/ 184150 h 555625"/>
              <a:gd name="connsiteX17" fmla="*/ 85725 w 533400"/>
              <a:gd name="connsiteY17" fmla="*/ 155575 h 555625"/>
              <a:gd name="connsiteX18" fmla="*/ 34925 w 533400"/>
              <a:gd name="connsiteY18" fmla="*/ 60325 h 555625"/>
              <a:gd name="connsiteX19" fmla="*/ 15875 w 533400"/>
              <a:gd name="connsiteY19" fmla="*/ 57150 h 555625"/>
              <a:gd name="connsiteX20" fmla="*/ 0 w 533400"/>
              <a:gd name="connsiteY20" fmla="*/ 0 h 555625"/>
              <a:gd name="connsiteX0" fmla="*/ 0 w 504825"/>
              <a:gd name="connsiteY0" fmla="*/ 0 h 555625"/>
              <a:gd name="connsiteX1" fmla="*/ 156500 w 504825"/>
              <a:gd name="connsiteY1" fmla="*/ 47352 h 555625"/>
              <a:gd name="connsiteX2" fmla="*/ 259727 w 504825"/>
              <a:gd name="connsiteY2" fmla="*/ 257711 h 555625"/>
              <a:gd name="connsiteX3" fmla="*/ 504825 w 504825"/>
              <a:gd name="connsiteY3" fmla="*/ 469900 h 555625"/>
              <a:gd name="connsiteX4" fmla="*/ 419100 w 504825"/>
              <a:gd name="connsiteY4" fmla="*/ 466725 h 555625"/>
              <a:gd name="connsiteX5" fmla="*/ 352425 w 504825"/>
              <a:gd name="connsiteY5" fmla="*/ 530225 h 555625"/>
              <a:gd name="connsiteX6" fmla="*/ 307975 w 504825"/>
              <a:gd name="connsiteY6" fmla="*/ 530225 h 555625"/>
              <a:gd name="connsiteX7" fmla="*/ 285750 w 504825"/>
              <a:gd name="connsiteY7" fmla="*/ 552450 h 555625"/>
              <a:gd name="connsiteX8" fmla="*/ 257175 w 504825"/>
              <a:gd name="connsiteY8" fmla="*/ 549275 h 555625"/>
              <a:gd name="connsiteX9" fmla="*/ 234950 w 504825"/>
              <a:gd name="connsiteY9" fmla="*/ 555625 h 555625"/>
              <a:gd name="connsiteX10" fmla="*/ 165100 w 504825"/>
              <a:gd name="connsiteY10" fmla="*/ 355600 h 555625"/>
              <a:gd name="connsiteX11" fmla="*/ 123825 w 504825"/>
              <a:gd name="connsiteY11" fmla="*/ 374650 h 555625"/>
              <a:gd name="connsiteX12" fmla="*/ 111125 w 504825"/>
              <a:gd name="connsiteY12" fmla="*/ 314325 h 555625"/>
              <a:gd name="connsiteX13" fmla="*/ 82550 w 504825"/>
              <a:gd name="connsiteY13" fmla="*/ 311150 h 555625"/>
              <a:gd name="connsiteX14" fmla="*/ 50800 w 504825"/>
              <a:gd name="connsiteY14" fmla="*/ 288925 h 555625"/>
              <a:gd name="connsiteX15" fmla="*/ 38100 w 504825"/>
              <a:gd name="connsiteY15" fmla="*/ 222250 h 555625"/>
              <a:gd name="connsiteX16" fmla="*/ 76200 w 504825"/>
              <a:gd name="connsiteY16" fmla="*/ 184150 h 555625"/>
              <a:gd name="connsiteX17" fmla="*/ 85725 w 504825"/>
              <a:gd name="connsiteY17" fmla="*/ 155575 h 555625"/>
              <a:gd name="connsiteX18" fmla="*/ 34925 w 504825"/>
              <a:gd name="connsiteY18" fmla="*/ 60325 h 555625"/>
              <a:gd name="connsiteX19" fmla="*/ 15875 w 504825"/>
              <a:gd name="connsiteY19" fmla="*/ 57150 h 555625"/>
              <a:gd name="connsiteX20" fmla="*/ 0 w 504825"/>
              <a:gd name="connsiteY20" fmla="*/ 0 h 555625"/>
              <a:gd name="connsiteX0" fmla="*/ 0 w 419100"/>
              <a:gd name="connsiteY0" fmla="*/ 0 h 555625"/>
              <a:gd name="connsiteX1" fmla="*/ 156500 w 419100"/>
              <a:gd name="connsiteY1" fmla="*/ 47352 h 555625"/>
              <a:gd name="connsiteX2" fmla="*/ 259727 w 419100"/>
              <a:gd name="connsiteY2" fmla="*/ 257711 h 555625"/>
              <a:gd name="connsiteX3" fmla="*/ 234262 w 419100"/>
              <a:gd name="connsiteY3" fmla="*/ 357943 h 555625"/>
              <a:gd name="connsiteX4" fmla="*/ 419100 w 419100"/>
              <a:gd name="connsiteY4" fmla="*/ 466725 h 555625"/>
              <a:gd name="connsiteX5" fmla="*/ 352425 w 419100"/>
              <a:gd name="connsiteY5" fmla="*/ 530225 h 555625"/>
              <a:gd name="connsiteX6" fmla="*/ 307975 w 419100"/>
              <a:gd name="connsiteY6" fmla="*/ 530225 h 555625"/>
              <a:gd name="connsiteX7" fmla="*/ 285750 w 419100"/>
              <a:gd name="connsiteY7" fmla="*/ 552450 h 555625"/>
              <a:gd name="connsiteX8" fmla="*/ 257175 w 419100"/>
              <a:gd name="connsiteY8" fmla="*/ 549275 h 555625"/>
              <a:gd name="connsiteX9" fmla="*/ 234950 w 419100"/>
              <a:gd name="connsiteY9" fmla="*/ 555625 h 555625"/>
              <a:gd name="connsiteX10" fmla="*/ 165100 w 419100"/>
              <a:gd name="connsiteY10" fmla="*/ 355600 h 555625"/>
              <a:gd name="connsiteX11" fmla="*/ 123825 w 419100"/>
              <a:gd name="connsiteY11" fmla="*/ 374650 h 555625"/>
              <a:gd name="connsiteX12" fmla="*/ 111125 w 419100"/>
              <a:gd name="connsiteY12" fmla="*/ 314325 h 555625"/>
              <a:gd name="connsiteX13" fmla="*/ 82550 w 419100"/>
              <a:gd name="connsiteY13" fmla="*/ 311150 h 555625"/>
              <a:gd name="connsiteX14" fmla="*/ 50800 w 419100"/>
              <a:gd name="connsiteY14" fmla="*/ 288925 h 555625"/>
              <a:gd name="connsiteX15" fmla="*/ 38100 w 419100"/>
              <a:gd name="connsiteY15" fmla="*/ 222250 h 555625"/>
              <a:gd name="connsiteX16" fmla="*/ 76200 w 419100"/>
              <a:gd name="connsiteY16" fmla="*/ 184150 h 555625"/>
              <a:gd name="connsiteX17" fmla="*/ 85725 w 419100"/>
              <a:gd name="connsiteY17" fmla="*/ 155575 h 555625"/>
              <a:gd name="connsiteX18" fmla="*/ 34925 w 419100"/>
              <a:gd name="connsiteY18" fmla="*/ 60325 h 555625"/>
              <a:gd name="connsiteX19" fmla="*/ 15875 w 419100"/>
              <a:gd name="connsiteY19" fmla="*/ 57150 h 555625"/>
              <a:gd name="connsiteX20" fmla="*/ 0 w 419100"/>
              <a:gd name="connsiteY20" fmla="*/ 0 h 555625"/>
              <a:gd name="connsiteX0" fmla="*/ 0 w 352425"/>
              <a:gd name="connsiteY0" fmla="*/ 0 h 555625"/>
              <a:gd name="connsiteX1" fmla="*/ 156500 w 352425"/>
              <a:gd name="connsiteY1" fmla="*/ 47352 h 555625"/>
              <a:gd name="connsiteX2" fmla="*/ 259727 w 352425"/>
              <a:gd name="connsiteY2" fmla="*/ 257711 h 555625"/>
              <a:gd name="connsiteX3" fmla="*/ 234262 w 352425"/>
              <a:gd name="connsiteY3" fmla="*/ 357943 h 555625"/>
              <a:gd name="connsiteX4" fmla="*/ 352425 w 352425"/>
              <a:gd name="connsiteY4" fmla="*/ 530225 h 555625"/>
              <a:gd name="connsiteX5" fmla="*/ 307975 w 352425"/>
              <a:gd name="connsiteY5" fmla="*/ 530225 h 555625"/>
              <a:gd name="connsiteX6" fmla="*/ 285750 w 352425"/>
              <a:gd name="connsiteY6" fmla="*/ 552450 h 555625"/>
              <a:gd name="connsiteX7" fmla="*/ 257175 w 352425"/>
              <a:gd name="connsiteY7" fmla="*/ 549275 h 555625"/>
              <a:gd name="connsiteX8" fmla="*/ 234950 w 352425"/>
              <a:gd name="connsiteY8" fmla="*/ 555625 h 555625"/>
              <a:gd name="connsiteX9" fmla="*/ 165100 w 352425"/>
              <a:gd name="connsiteY9" fmla="*/ 355600 h 555625"/>
              <a:gd name="connsiteX10" fmla="*/ 123825 w 352425"/>
              <a:gd name="connsiteY10" fmla="*/ 374650 h 555625"/>
              <a:gd name="connsiteX11" fmla="*/ 111125 w 352425"/>
              <a:gd name="connsiteY11" fmla="*/ 314325 h 555625"/>
              <a:gd name="connsiteX12" fmla="*/ 82550 w 352425"/>
              <a:gd name="connsiteY12" fmla="*/ 311150 h 555625"/>
              <a:gd name="connsiteX13" fmla="*/ 50800 w 352425"/>
              <a:gd name="connsiteY13" fmla="*/ 288925 h 555625"/>
              <a:gd name="connsiteX14" fmla="*/ 38100 w 352425"/>
              <a:gd name="connsiteY14" fmla="*/ 222250 h 555625"/>
              <a:gd name="connsiteX15" fmla="*/ 76200 w 352425"/>
              <a:gd name="connsiteY15" fmla="*/ 184150 h 555625"/>
              <a:gd name="connsiteX16" fmla="*/ 85725 w 352425"/>
              <a:gd name="connsiteY16" fmla="*/ 155575 h 555625"/>
              <a:gd name="connsiteX17" fmla="*/ 34925 w 352425"/>
              <a:gd name="connsiteY17" fmla="*/ 60325 h 555625"/>
              <a:gd name="connsiteX18" fmla="*/ 15875 w 352425"/>
              <a:gd name="connsiteY18" fmla="*/ 57150 h 555625"/>
              <a:gd name="connsiteX19" fmla="*/ 0 w 352425"/>
              <a:gd name="connsiteY19" fmla="*/ 0 h 555625"/>
              <a:gd name="connsiteX0" fmla="*/ 0 w 307975"/>
              <a:gd name="connsiteY0" fmla="*/ 0 h 555625"/>
              <a:gd name="connsiteX1" fmla="*/ 156500 w 307975"/>
              <a:gd name="connsiteY1" fmla="*/ 47352 h 555625"/>
              <a:gd name="connsiteX2" fmla="*/ 259727 w 307975"/>
              <a:gd name="connsiteY2" fmla="*/ 257711 h 555625"/>
              <a:gd name="connsiteX3" fmla="*/ 234262 w 307975"/>
              <a:gd name="connsiteY3" fmla="*/ 357943 h 555625"/>
              <a:gd name="connsiteX4" fmla="*/ 307975 w 307975"/>
              <a:gd name="connsiteY4" fmla="*/ 530225 h 555625"/>
              <a:gd name="connsiteX5" fmla="*/ 285750 w 307975"/>
              <a:gd name="connsiteY5" fmla="*/ 552450 h 555625"/>
              <a:gd name="connsiteX6" fmla="*/ 257175 w 307975"/>
              <a:gd name="connsiteY6" fmla="*/ 549275 h 555625"/>
              <a:gd name="connsiteX7" fmla="*/ 234950 w 307975"/>
              <a:gd name="connsiteY7" fmla="*/ 555625 h 555625"/>
              <a:gd name="connsiteX8" fmla="*/ 165100 w 307975"/>
              <a:gd name="connsiteY8" fmla="*/ 355600 h 555625"/>
              <a:gd name="connsiteX9" fmla="*/ 123825 w 307975"/>
              <a:gd name="connsiteY9" fmla="*/ 374650 h 555625"/>
              <a:gd name="connsiteX10" fmla="*/ 111125 w 307975"/>
              <a:gd name="connsiteY10" fmla="*/ 314325 h 555625"/>
              <a:gd name="connsiteX11" fmla="*/ 82550 w 307975"/>
              <a:gd name="connsiteY11" fmla="*/ 311150 h 555625"/>
              <a:gd name="connsiteX12" fmla="*/ 50800 w 307975"/>
              <a:gd name="connsiteY12" fmla="*/ 288925 h 555625"/>
              <a:gd name="connsiteX13" fmla="*/ 38100 w 307975"/>
              <a:gd name="connsiteY13" fmla="*/ 222250 h 555625"/>
              <a:gd name="connsiteX14" fmla="*/ 76200 w 307975"/>
              <a:gd name="connsiteY14" fmla="*/ 184150 h 555625"/>
              <a:gd name="connsiteX15" fmla="*/ 85725 w 307975"/>
              <a:gd name="connsiteY15" fmla="*/ 155575 h 555625"/>
              <a:gd name="connsiteX16" fmla="*/ 34925 w 307975"/>
              <a:gd name="connsiteY16" fmla="*/ 60325 h 555625"/>
              <a:gd name="connsiteX17" fmla="*/ 15875 w 307975"/>
              <a:gd name="connsiteY17" fmla="*/ 57150 h 555625"/>
              <a:gd name="connsiteX18" fmla="*/ 0 w 307975"/>
              <a:gd name="connsiteY18" fmla="*/ 0 h 555625"/>
              <a:gd name="connsiteX0" fmla="*/ 0 w 285749"/>
              <a:gd name="connsiteY0" fmla="*/ 0 h 555625"/>
              <a:gd name="connsiteX1" fmla="*/ 156500 w 285749"/>
              <a:gd name="connsiteY1" fmla="*/ 47352 h 555625"/>
              <a:gd name="connsiteX2" fmla="*/ 259727 w 285749"/>
              <a:gd name="connsiteY2" fmla="*/ 257711 h 555625"/>
              <a:gd name="connsiteX3" fmla="*/ 234262 w 285749"/>
              <a:gd name="connsiteY3" fmla="*/ 357943 h 555625"/>
              <a:gd name="connsiteX4" fmla="*/ 285750 w 285749"/>
              <a:gd name="connsiteY4" fmla="*/ 552450 h 555625"/>
              <a:gd name="connsiteX5" fmla="*/ 257175 w 285749"/>
              <a:gd name="connsiteY5" fmla="*/ 549275 h 555625"/>
              <a:gd name="connsiteX6" fmla="*/ 234950 w 285749"/>
              <a:gd name="connsiteY6" fmla="*/ 555625 h 555625"/>
              <a:gd name="connsiteX7" fmla="*/ 165100 w 285749"/>
              <a:gd name="connsiteY7" fmla="*/ 355600 h 555625"/>
              <a:gd name="connsiteX8" fmla="*/ 123825 w 285749"/>
              <a:gd name="connsiteY8" fmla="*/ 374650 h 555625"/>
              <a:gd name="connsiteX9" fmla="*/ 111125 w 285749"/>
              <a:gd name="connsiteY9" fmla="*/ 314325 h 555625"/>
              <a:gd name="connsiteX10" fmla="*/ 82550 w 285749"/>
              <a:gd name="connsiteY10" fmla="*/ 311150 h 555625"/>
              <a:gd name="connsiteX11" fmla="*/ 50800 w 285749"/>
              <a:gd name="connsiteY11" fmla="*/ 288925 h 555625"/>
              <a:gd name="connsiteX12" fmla="*/ 38100 w 285749"/>
              <a:gd name="connsiteY12" fmla="*/ 222250 h 555625"/>
              <a:gd name="connsiteX13" fmla="*/ 76200 w 285749"/>
              <a:gd name="connsiteY13" fmla="*/ 184150 h 555625"/>
              <a:gd name="connsiteX14" fmla="*/ 85725 w 285749"/>
              <a:gd name="connsiteY14" fmla="*/ 155575 h 555625"/>
              <a:gd name="connsiteX15" fmla="*/ 34925 w 285749"/>
              <a:gd name="connsiteY15" fmla="*/ 60325 h 555625"/>
              <a:gd name="connsiteX16" fmla="*/ 15875 w 285749"/>
              <a:gd name="connsiteY16" fmla="*/ 57150 h 555625"/>
              <a:gd name="connsiteX17" fmla="*/ 0 w 285749"/>
              <a:gd name="connsiteY17" fmla="*/ 0 h 555625"/>
              <a:gd name="connsiteX0" fmla="*/ 0 w 259727"/>
              <a:gd name="connsiteY0" fmla="*/ 0 h 555625"/>
              <a:gd name="connsiteX1" fmla="*/ 156500 w 259727"/>
              <a:gd name="connsiteY1" fmla="*/ 47352 h 555625"/>
              <a:gd name="connsiteX2" fmla="*/ 259727 w 259727"/>
              <a:gd name="connsiteY2" fmla="*/ 257711 h 555625"/>
              <a:gd name="connsiteX3" fmla="*/ 234262 w 259727"/>
              <a:gd name="connsiteY3" fmla="*/ 357943 h 555625"/>
              <a:gd name="connsiteX4" fmla="*/ 257175 w 259727"/>
              <a:gd name="connsiteY4" fmla="*/ 549275 h 555625"/>
              <a:gd name="connsiteX5" fmla="*/ 234950 w 259727"/>
              <a:gd name="connsiteY5" fmla="*/ 555625 h 555625"/>
              <a:gd name="connsiteX6" fmla="*/ 165100 w 259727"/>
              <a:gd name="connsiteY6" fmla="*/ 355600 h 555625"/>
              <a:gd name="connsiteX7" fmla="*/ 123825 w 259727"/>
              <a:gd name="connsiteY7" fmla="*/ 374650 h 555625"/>
              <a:gd name="connsiteX8" fmla="*/ 111125 w 259727"/>
              <a:gd name="connsiteY8" fmla="*/ 314325 h 555625"/>
              <a:gd name="connsiteX9" fmla="*/ 82550 w 259727"/>
              <a:gd name="connsiteY9" fmla="*/ 311150 h 555625"/>
              <a:gd name="connsiteX10" fmla="*/ 50800 w 259727"/>
              <a:gd name="connsiteY10" fmla="*/ 288925 h 555625"/>
              <a:gd name="connsiteX11" fmla="*/ 38100 w 259727"/>
              <a:gd name="connsiteY11" fmla="*/ 222250 h 555625"/>
              <a:gd name="connsiteX12" fmla="*/ 76200 w 259727"/>
              <a:gd name="connsiteY12" fmla="*/ 184150 h 555625"/>
              <a:gd name="connsiteX13" fmla="*/ 85725 w 259727"/>
              <a:gd name="connsiteY13" fmla="*/ 155575 h 555625"/>
              <a:gd name="connsiteX14" fmla="*/ 34925 w 259727"/>
              <a:gd name="connsiteY14" fmla="*/ 60325 h 555625"/>
              <a:gd name="connsiteX15" fmla="*/ 15875 w 259727"/>
              <a:gd name="connsiteY15" fmla="*/ 57150 h 555625"/>
              <a:gd name="connsiteX16" fmla="*/ 0 w 259727"/>
              <a:gd name="connsiteY16" fmla="*/ 0 h 555625"/>
              <a:gd name="connsiteX0" fmla="*/ 0 w 259727"/>
              <a:gd name="connsiteY0" fmla="*/ 0 h 555625"/>
              <a:gd name="connsiteX1" fmla="*/ 156500 w 259727"/>
              <a:gd name="connsiteY1" fmla="*/ 47352 h 555625"/>
              <a:gd name="connsiteX2" fmla="*/ 259727 w 259727"/>
              <a:gd name="connsiteY2" fmla="*/ 257711 h 555625"/>
              <a:gd name="connsiteX3" fmla="*/ 234262 w 259727"/>
              <a:gd name="connsiteY3" fmla="*/ 357943 h 555625"/>
              <a:gd name="connsiteX4" fmla="*/ 234950 w 259727"/>
              <a:gd name="connsiteY4" fmla="*/ 555625 h 555625"/>
              <a:gd name="connsiteX5" fmla="*/ 165100 w 259727"/>
              <a:gd name="connsiteY5" fmla="*/ 355600 h 555625"/>
              <a:gd name="connsiteX6" fmla="*/ 123825 w 259727"/>
              <a:gd name="connsiteY6" fmla="*/ 374650 h 555625"/>
              <a:gd name="connsiteX7" fmla="*/ 111125 w 259727"/>
              <a:gd name="connsiteY7" fmla="*/ 314325 h 555625"/>
              <a:gd name="connsiteX8" fmla="*/ 82550 w 259727"/>
              <a:gd name="connsiteY8" fmla="*/ 311150 h 555625"/>
              <a:gd name="connsiteX9" fmla="*/ 50800 w 259727"/>
              <a:gd name="connsiteY9" fmla="*/ 288925 h 555625"/>
              <a:gd name="connsiteX10" fmla="*/ 38100 w 259727"/>
              <a:gd name="connsiteY10" fmla="*/ 222250 h 555625"/>
              <a:gd name="connsiteX11" fmla="*/ 76200 w 259727"/>
              <a:gd name="connsiteY11" fmla="*/ 184150 h 555625"/>
              <a:gd name="connsiteX12" fmla="*/ 85725 w 259727"/>
              <a:gd name="connsiteY12" fmla="*/ 155575 h 555625"/>
              <a:gd name="connsiteX13" fmla="*/ 34925 w 259727"/>
              <a:gd name="connsiteY13" fmla="*/ 60325 h 555625"/>
              <a:gd name="connsiteX14" fmla="*/ 15875 w 259727"/>
              <a:gd name="connsiteY14" fmla="*/ 57150 h 555625"/>
              <a:gd name="connsiteX15" fmla="*/ 0 w 259727"/>
              <a:gd name="connsiteY15" fmla="*/ 0 h 555625"/>
              <a:gd name="connsiteX0" fmla="*/ 0 w 259727"/>
              <a:gd name="connsiteY0" fmla="*/ 0 h 374650"/>
              <a:gd name="connsiteX1" fmla="*/ 156500 w 259727"/>
              <a:gd name="connsiteY1" fmla="*/ 47352 h 374650"/>
              <a:gd name="connsiteX2" fmla="*/ 259727 w 259727"/>
              <a:gd name="connsiteY2" fmla="*/ 257711 h 374650"/>
              <a:gd name="connsiteX3" fmla="*/ 234262 w 259727"/>
              <a:gd name="connsiteY3" fmla="*/ 357943 h 374650"/>
              <a:gd name="connsiteX4" fmla="*/ 165100 w 259727"/>
              <a:gd name="connsiteY4" fmla="*/ 355600 h 374650"/>
              <a:gd name="connsiteX5" fmla="*/ 123825 w 259727"/>
              <a:gd name="connsiteY5" fmla="*/ 374650 h 374650"/>
              <a:gd name="connsiteX6" fmla="*/ 111125 w 259727"/>
              <a:gd name="connsiteY6" fmla="*/ 314325 h 374650"/>
              <a:gd name="connsiteX7" fmla="*/ 82550 w 259727"/>
              <a:gd name="connsiteY7" fmla="*/ 311150 h 374650"/>
              <a:gd name="connsiteX8" fmla="*/ 50800 w 259727"/>
              <a:gd name="connsiteY8" fmla="*/ 288925 h 374650"/>
              <a:gd name="connsiteX9" fmla="*/ 38100 w 259727"/>
              <a:gd name="connsiteY9" fmla="*/ 222250 h 374650"/>
              <a:gd name="connsiteX10" fmla="*/ 76200 w 259727"/>
              <a:gd name="connsiteY10" fmla="*/ 184150 h 374650"/>
              <a:gd name="connsiteX11" fmla="*/ 85725 w 259727"/>
              <a:gd name="connsiteY11" fmla="*/ 155575 h 374650"/>
              <a:gd name="connsiteX12" fmla="*/ 34925 w 259727"/>
              <a:gd name="connsiteY12" fmla="*/ 60325 h 374650"/>
              <a:gd name="connsiteX13" fmla="*/ 15875 w 259727"/>
              <a:gd name="connsiteY13" fmla="*/ 57150 h 374650"/>
              <a:gd name="connsiteX14" fmla="*/ 0 w 259727"/>
              <a:gd name="connsiteY14" fmla="*/ 0 h 374650"/>
              <a:gd name="connsiteX0" fmla="*/ 1 w 243853"/>
              <a:gd name="connsiteY0" fmla="*/ 9798 h 327298"/>
              <a:gd name="connsiteX1" fmla="*/ 140626 w 243853"/>
              <a:gd name="connsiteY1" fmla="*/ 0 h 327298"/>
              <a:gd name="connsiteX2" fmla="*/ 243853 w 243853"/>
              <a:gd name="connsiteY2" fmla="*/ 210359 h 327298"/>
              <a:gd name="connsiteX3" fmla="*/ 218388 w 243853"/>
              <a:gd name="connsiteY3" fmla="*/ 310591 h 327298"/>
              <a:gd name="connsiteX4" fmla="*/ 149226 w 243853"/>
              <a:gd name="connsiteY4" fmla="*/ 308248 h 327298"/>
              <a:gd name="connsiteX5" fmla="*/ 107951 w 243853"/>
              <a:gd name="connsiteY5" fmla="*/ 327298 h 327298"/>
              <a:gd name="connsiteX6" fmla="*/ 95251 w 243853"/>
              <a:gd name="connsiteY6" fmla="*/ 266973 h 327298"/>
              <a:gd name="connsiteX7" fmla="*/ 66676 w 243853"/>
              <a:gd name="connsiteY7" fmla="*/ 263798 h 327298"/>
              <a:gd name="connsiteX8" fmla="*/ 34926 w 243853"/>
              <a:gd name="connsiteY8" fmla="*/ 241573 h 327298"/>
              <a:gd name="connsiteX9" fmla="*/ 22226 w 243853"/>
              <a:gd name="connsiteY9" fmla="*/ 174898 h 327298"/>
              <a:gd name="connsiteX10" fmla="*/ 60326 w 243853"/>
              <a:gd name="connsiteY10" fmla="*/ 136798 h 327298"/>
              <a:gd name="connsiteX11" fmla="*/ 69851 w 243853"/>
              <a:gd name="connsiteY11" fmla="*/ 108223 h 327298"/>
              <a:gd name="connsiteX12" fmla="*/ 19051 w 243853"/>
              <a:gd name="connsiteY12" fmla="*/ 12973 h 327298"/>
              <a:gd name="connsiteX13" fmla="*/ 1 w 243853"/>
              <a:gd name="connsiteY13" fmla="*/ 9798 h 327298"/>
              <a:gd name="connsiteX0" fmla="*/ 0 w 224802"/>
              <a:gd name="connsiteY0" fmla="*/ 12973 h 327298"/>
              <a:gd name="connsiteX1" fmla="*/ 121575 w 224802"/>
              <a:gd name="connsiteY1" fmla="*/ 0 h 327298"/>
              <a:gd name="connsiteX2" fmla="*/ 224802 w 224802"/>
              <a:gd name="connsiteY2" fmla="*/ 210359 h 327298"/>
              <a:gd name="connsiteX3" fmla="*/ 199337 w 224802"/>
              <a:gd name="connsiteY3" fmla="*/ 310591 h 327298"/>
              <a:gd name="connsiteX4" fmla="*/ 130175 w 224802"/>
              <a:gd name="connsiteY4" fmla="*/ 308248 h 327298"/>
              <a:gd name="connsiteX5" fmla="*/ 88900 w 224802"/>
              <a:gd name="connsiteY5" fmla="*/ 327298 h 327298"/>
              <a:gd name="connsiteX6" fmla="*/ 76200 w 224802"/>
              <a:gd name="connsiteY6" fmla="*/ 266973 h 327298"/>
              <a:gd name="connsiteX7" fmla="*/ 47625 w 224802"/>
              <a:gd name="connsiteY7" fmla="*/ 263798 h 327298"/>
              <a:gd name="connsiteX8" fmla="*/ 15875 w 224802"/>
              <a:gd name="connsiteY8" fmla="*/ 241573 h 327298"/>
              <a:gd name="connsiteX9" fmla="*/ 3175 w 224802"/>
              <a:gd name="connsiteY9" fmla="*/ 174898 h 327298"/>
              <a:gd name="connsiteX10" fmla="*/ 41275 w 224802"/>
              <a:gd name="connsiteY10" fmla="*/ 136798 h 327298"/>
              <a:gd name="connsiteX11" fmla="*/ 50800 w 224802"/>
              <a:gd name="connsiteY11" fmla="*/ 108223 h 327298"/>
              <a:gd name="connsiteX12" fmla="*/ 0 w 224802"/>
              <a:gd name="connsiteY12" fmla="*/ 12973 h 327298"/>
              <a:gd name="connsiteX0" fmla="*/ 47625 w 221627"/>
              <a:gd name="connsiteY0" fmla="*/ 108223 h 327298"/>
              <a:gd name="connsiteX1" fmla="*/ 118400 w 221627"/>
              <a:gd name="connsiteY1" fmla="*/ 0 h 327298"/>
              <a:gd name="connsiteX2" fmla="*/ 221627 w 221627"/>
              <a:gd name="connsiteY2" fmla="*/ 210359 h 327298"/>
              <a:gd name="connsiteX3" fmla="*/ 196162 w 221627"/>
              <a:gd name="connsiteY3" fmla="*/ 310591 h 327298"/>
              <a:gd name="connsiteX4" fmla="*/ 127000 w 221627"/>
              <a:gd name="connsiteY4" fmla="*/ 308248 h 327298"/>
              <a:gd name="connsiteX5" fmla="*/ 85725 w 221627"/>
              <a:gd name="connsiteY5" fmla="*/ 327298 h 327298"/>
              <a:gd name="connsiteX6" fmla="*/ 73025 w 221627"/>
              <a:gd name="connsiteY6" fmla="*/ 266973 h 327298"/>
              <a:gd name="connsiteX7" fmla="*/ 44450 w 221627"/>
              <a:gd name="connsiteY7" fmla="*/ 263798 h 327298"/>
              <a:gd name="connsiteX8" fmla="*/ 12700 w 221627"/>
              <a:gd name="connsiteY8" fmla="*/ 241573 h 327298"/>
              <a:gd name="connsiteX9" fmla="*/ 0 w 221627"/>
              <a:gd name="connsiteY9" fmla="*/ 174898 h 327298"/>
              <a:gd name="connsiteX10" fmla="*/ 38100 w 221627"/>
              <a:gd name="connsiteY10" fmla="*/ 136798 h 327298"/>
              <a:gd name="connsiteX11" fmla="*/ 47625 w 221627"/>
              <a:gd name="connsiteY11" fmla="*/ 108223 h 327298"/>
              <a:gd name="connsiteX0" fmla="*/ 47625 w 221627"/>
              <a:gd name="connsiteY0" fmla="*/ 18036 h 237111"/>
              <a:gd name="connsiteX1" fmla="*/ 130839 w 221627"/>
              <a:gd name="connsiteY1" fmla="*/ 0 h 237111"/>
              <a:gd name="connsiteX2" fmla="*/ 221627 w 221627"/>
              <a:gd name="connsiteY2" fmla="*/ 120172 h 237111"/>
              <a:gd name="connsiteX3" fmla="*/ 196162 w 221627"/>
              <a:gd name="connsiteY3" fmla="*/ 220404 h 237111"/>
              <a:gd name="connsiteX4" fmla="*/ 127000 w 221627"/>
              <a:gd name="connsiteY4" fmla="*/ 218061 h 237111"/>
              <a:gd name="connsiteX5" fmla="*/ 85725 w 221627"/>
              <a:gd name="connsiteY5" fmla="*/ 237111 h 237111"/>
              <a:gd name="connsiteX6" fmla="*/ 73025 w 221627"/>
              <a:gd name="connsiteY6" fmla="*/ 176786 h 237111"/>
              <a:gd name="connsiteX7" fmla="*/ 44450 w 221627"/>
              <a:gd name="connsiteY7" fmla="*/ 173611 h 237111"/>
              <a:gd name="connsiteX8" fmla="*/ 12700 w 221627"/>
              <a:gd name="connsiteY8" fmla="*/ 151386 h 237111"/>
              <a:gd name="connsiteX9" fmla="*/ 0 w 221627"/>
              <a:gd name="connsiteY9" fmla="*/ 84711 h 237111"/>
              <a:gd name="connsiteX10" fmla="*/ 38100 w 221627"/>
              <a:gd name="connsiteY10" fmla="*/ 46611 h 237111"/>
              <a:gd name="connsiteX11" fmla="*/ 47625 w 221627"/>
              <a:gd name="connsiteY11" fmla="*/ 18036 h 237111"/>
              <a:gd name="connsiteX0" fmla="*/ 47625 w 221627"/>
              <a:gd name="connsiteY0" fmla="*/ 19674 h 238749"/>
              <a:gd name="connsiteX1" fmla="*/ 87446 w 221627"/>
              <a:gd name="connsiteY1" fmla="*/ 0 h 238749"/>
              <a:gd name="connsiteX2" fmla="*/ 130839 w 221627"/>
              <a:gd name="connsiteY2" fmla="*/ 1638 h 238749"/>
              <a:gd name="connsiteX3" fmla="*/ 221627 w 221627"/>
              <a:gd name="connsiteY3" fmla="*/ 121810 h 238749"/>
              <a:gd name="connsiteX4" fmla="*/ 196162 w 221627"/>
              <a:gd name="connsiteY4" fmla="*/ 222042 h 238749"/>
              <a:gd name="connsiteX5" fmla="*/ 127000 w 221627"/>
              <a:gd name="connsiteY5" fmla="*/ 219699 h 238749"/>
              <a:gd name="connsiteX6" fmla="*/ 85725 w 221627"/>
              <a:gd name="connsiteY6" fmla="*/ 238749 h 238749"/>
              <a:gd name="connsiteX7" fmla="*/ 73025 w 221627"/>
              <a:gd name="connsiteY7" fmla="*/ 178424 h 238749"/>
              <a:gd name="connsiteX8" fmla="*/ 44450 w 221627"/>
              <a:gd name="connsiteY8" fmla="*/ 175249 h 238749"/>
              <a:gd name="connsiteX9" fmla="*/ 12700 w 221627"/>
              <a:gd name="connsiteY9" fmla="*/ 153024 h 238749"/>
              <a:gd name="connsiteX10" fmla="*/ 0 w 221627"/>
              <a:gd name="connsiteY10" fmla="*/ 86349 h 238749"/>
              <a:gd name="connsiteX11" fmla="*/ 38100 w 221627"/>
              <a:gd name="connsiteY11" fmla="*/ 48249 h 238749"/>
              <a:gd name="connsiteX12" fmla="*/ 47625 w 221627"/>
              <a:gd name="connsiteY12"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221627 w 221627"/>
              <a:gd name="connsiteY4" fmla="*/ 121810 h 238749"/>
              <a:gd name="connsiteX5" fmla="*/ 196162 w 221627"/>
              <a:gd name="connsiteY5" fmla="*/ 222042 h 238749"/>
              <a:gd name="connsiteX6" fmla="*/ 127000 w 221627"/>
              <a:gd name="connsiteY6" fmla="*/ 219699 h 238749"/>
              <a:gd name="connsiteX7" fmla="*/ 85725 w 221627"/>
              <a:gd name="connsiteY7" fmla="*/ 238749 h 238749"/>
              <a:gd name="connsiteX8" fmla="*/ 73025 w 221627"/>
              <a:gd name="connsiteY8" fmla="*/ 178424 h 238749"/>
              <a:gd name="connsiteX9" fmla="*/ 44450 w 221627"/>
              <a:gd name="connsiteY9" fmla="*/ 175249 h 238749"/>
              <a:gd name="connsiteX10" fmla="*/ 12700 w 221627"/>
              <a:gd name="connsiteY10" fmla="*/ 153024 h 238749"/>
              <a:gd name="connsiteX11" fmla="*/ 0 w 221627"/>
              <a:gd name="connsiteY11" fmla="*/ 86349 h 238749"/>
              <a:gd name="connsiteX12" fmla="*/ 38100 w 221627"/>
              <a:gd name="connsiteY12" fmla="*/ 48249 h 238749"/>
              <a:gd name="connsiteX13" fmla="*/ 47625 w 221627"/>
              <a:gd name="connsiteY13"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210867 w 221627"/>
              <a:gd name="connsiteY4" fmla="*/ 55326 h 238749"/>
              <a:gd name="connsiteX5" fmla="*/ 221627 w 221627"/>
              <a:gd name="connsiteY5" fmla="*/ 121810 h 238749"/>
              <a:gd name="connsiteX6" fmla="*/ 196162 w 221627"/>
              <a:gd name="connsiteY6" fmla="*/ 222042 h 238749"/>
              <a:gd name="connsiteX7" fmla="*/ 127000 w 221627"/>
              <a:gd name="connsiteY7" fmla="*/ 219699 h 238749"/>
              <a:gd name="connsiteX8" fmla="*/ 85725 w 221627"/>
              <a:gd name="connsiteY8" fmla="*/ 238749 h 238749"/>
              <a:gd name="connsiteX9" fmla="*/ 73025 w 221627"/>
              <a:gd name="connsiteY9" fmla="*/ 178424 h 238749"/>
              <a:gd name="connsiteX10" fmla="*/ 44450 w 221627"/>
              <a:gd name="connsiteY10" fmla="*/ 175249 h 238749"/>
              <a:gd name="connsiteX11" fmla="*/ 12700 w 221627"/>
              <a:gd name="connsiteY11" fmla="*/ 153024 h 238749"/>
              <a:gd name="connsiteX12" fmla="*/ 0 w 221627"/>
              <a:gd name="connsiteY12" fmla="*/ 86349 h 238749"/>
              <a:gd name="connsiteX13" fmla="*/ 38100 w 221627"/>
              <a:gd name="connsiteY13" fmla="*/ 48249 h 238749"/>
              <a:gd name="connsiteX14" fmla="*/ 47625 w 221627"/>
              <a:gd name="connsiteY14"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186750 w 221627"/>
              <a:gd name="connsiteY4" fmla="*/ 26954 h 238749"/>
              <a:gd name="connsiteX5" fmla="*/ 210867 w 221627"/>
              <a:gd name="connsiteY5" fmla="*/ 55326 h 238749"/>
              <a:gd name="connsiteX6" fmla="*/ 221627 w 221627"/>
              <a:gd name="connsiteY6" fmla="*/ 121810 h 238749"/>
              <a:gd name="connsiteX7" fmla="*/ 196162 w 221627"/>
              <a:gd name="connsiteY7" fmla="*/ 222042 h 238749"/>
              <a:gd name="connsiteX8" fmla="*/ 127000 w 221627"/>
              <a:gd name="connsiteY8" fmla="*/ 219699 h 238749"/>
              <a:gd name="connsiteX9" fmla="*/ 85725 w 221627"/>
              <a:gd name="connsiteY9" fmla="*/ 238749 h 238749"/>
              <a:gd name="connsiteX10" fmla="*/ 73025 w 221627"/>
              <a:gd name="connsiteY10" fmla="*/ 178424 h 238749"/>
              <a:gd name="connsiteX11" fmla="*/ 44450 w 221627"/>
              <a:gd name="connsiteY11" fmla="*/ 175249 h 238749"/>
              <a:gd name="connsiteX12" fmla="*/ 12700 w 221627"/>
              <a:gd name="connsiteY12" fmla="*/ 153024 h 238749"/>
              <a:gd name="connsiteX13" fmla="*/ 0 w 221627"/>
              <a:gd name="connsiteY13" fmla="*/ 86349 h 238749"/>
              <a:gd name="connsiteX14" fmla="*/ 38100 w 221627"/>
              <a:gd name="connsiteY14" fmla="*/ 48249 h 238749"/>
              <a:gd name="connsiteX15" fmla="*/ 47625 w 221627"/>
              <a:gd name="connsiteY15" fmla="*/ 19674 h 238749"/>
              <a:gd name="connsiteX0" fmla="*/ 47625 w 225053"/>
              <a:gd name="connsiteY0" fmla="*/ 19674 h 238749"/>
              <a:gd name="connsiteX1" fmla="*/ 87446 w 225053"/>
              <a:gd name="connsiteY1" fmla="*/ 0 h 238749"/>
              <a:gd name="connsiteX2" fmla="*/ 130839 w 225053"/>
              <a:gd name="connsiteY2" fmla="*/ 1638 h 238749"/>
              <a:gd name="connsiteX3" fmla="*/ 168308 w 225053"/>
              <a:gd name="connsiteY3" fmla="*/ 17023 h 238749"/>
              <a:gd name="connsiteX4" fmla="*/ 186750 w 225053"/>
              <a:gd name="connsiteY4" fmla="*/ 26954 h 238749"/>
              <a:gd name="connsiteX5" fmla="*/ 210867 w 225053"/>
              <a:gd name="connsiteY5" fmla="*/ 55326 h 238749"/>
              <a:gd name="connsiteX6" fmla="*/ 225053 w 225053"/>
              <a:gd name="connsiteY6" fmla="*/ 90792 h 238749"/>
              <a:gd name="connsiteX7" fmla="*/ 221627 w 225053"/>
              <a:gd name="connsiteY7" fmla="*/ 121810 h 238749"/>
              <a:gd name="connsiteX8" fmla="*/ 196162 w 225053"/>
              <a:gd name="connsiteY8" fmla="*/ 222042 h 238749"/>
              <a:gd name="connsiteX9" fmla="*/ 127000 w 225053"/>
              <a:gd name="connsiteY9" fmla="*/ 219699 h 238749"/>
              <a:gd name="connsiteX10" fmla="*/ 85725 w 225053"/>
              <a:gd name="connsiteY10" fmla="*/ 238749 h 238749"/>
              <a:gd name="connsiteX11" fmla="*/ 73025 w 225053"/>
              <a:gd name="connsiteY11" fmla="*/ 178424 h 238749"/>
              <a:gd name="connsiteX12" fmla="*/ 44450 w 225053"/>
              <a:gd name="connsiteY12" fmla="*/ 175249 h 238749"/>
              <a:gd name="connsiteX13" fmla="*/ 12700 w 225053"/>
              <a:gd name="connsiteY13" fmla="*/ 153024 h 238749"/>
              <a:gd name="connsiteX14" fmla="*/ 0 w 225053"/>
              <a:gd name="connsiteY14" fmla="*/ 86349 h 238749"/>
              <a:gd name="connsiteX15" fmla="*/ 38100 w 225053"/>
              <a:gd name="connsiteY15" fmla="*/ 48249 h 238749"/>
              <a:gd name="connsiteX16" fmla="*/ 47625 w 225053"/>
              <a:gd name="connsiteY16" fmla="*/ 19674 h 238749"/>
              <a:gd name="connsiteX0" fmla="*/ 47625 w 226914"/>
              <a:gd name="connsiteY0" fmla="*/ 19674 h 238749"/>
              <a:gd name="connsiteX1" fmla="*/ 87446 w 226914"/>
              <a:gd name="connsiteY1" fmla="*/ 0 h 238749"/>
              <a:gd name="connsiteX2" fmla="*/ 130839 w 226914"/>
              <a:gd name="connsiteY2" fmla="*/ 1638 h 238749"/>
              <a:gd name="connsiteX3" fmla="*/ 168308 w 226914"/>
              <a:gd name="connsiteY3" fmla="*/ 17023 h 238749"/>
              <a:gd name="connsiteX4" fmla="*/ 186750 w 226914"/>
              <a:gd name="connsiteY4" fmla="*/ 26954 h 238749"/>
              <a:gd name="connsiteX5" fmla="*/ 210867 w 226914"/>
              <a:gd name="connsiteY5" fmla="*/ 55326 h 238749"/>
              <a:gd name="connsiteX6" fmla="*/ 225053 w 226914"/>
              <a:gd name="connsiteY6" fmla="*/ 90792 h 238749"/>
              <a:gd name="connsiteX7" fmla="*/ 221627 w 226914"/>
              <a:gd name="connsiteY7" fmla="*/ 121810 h 238749"/>
              <a:gd name="connsiteX8" fmla="*/ 226471 w 226914"/>
              <a:gd name="connsiteY8" fmla="*/ 167398 h 238749"/>
              <a:gd name="connsiteX9" fmla="*/ 196162 w 226914"/>
              <a:gd name="connsiteY9" fmla="*/ 222042 h 238749"/>
              <a:gd name="connsiteX10" fmla="*/ 127000 w 226914"/>
              <a:gd name="connsiteY10" fmla="*/ 219699 h 238749"/>
              <a:gd name="connsiteX11" fmla="*/ 85725 w 226914"/>
              <a:gd name="connsiteY11" fmla="*/ 238749 h 238749"/>
              <a:gd name="connsiteX12" fmla="*/ 73025 w 226914"/>
              <a:gd name="connsiteY12" fmla="*/ 178424 h 238749"/>
              <a:gd name="connsiteX13" fmla="*/ 44450 w 226914"/>
              <a:gd name="connsiteY13" fmla="*/ 175249 h 238749"/>
              <a:gd name="connsiteX14" fmla="*/ 12700 w 226914"/>
              <a:gd name="connsiteY14" fmla="*/ 153024 h 238749"/>
              <a:gd name="connsiteX15" fmla="*/ 0 w 226914"/>
              <a:gd name="connsiteY15" fmla="*/ 86349 h 238749"/>
              <a:gd name="connsiteX16" fmla="*/ 38100 w 226914"/>
              <a:gd name="connsiteY16" fmla="*/ 48249 h 238749"/>
              <a:gd name="connsiteX17" fmla="*/ 47625 w 226914"/>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96162 w 231558"/>
              <a:gd name="connsiteY9" fmla="*/ 222042 h 238749"/>
              <a:gd name="connsiteX10" fmla="*/ 127000 w 231558"/>
              <a:gd name="connsiteY10" fmla="*/ 219699 h 238749"/>
              <a:gd name="connsiteX11" fmla="*/ 85725 w 231558"/>
              <a:gd name="connsiteY11" fmla="*/ 238749 h 238749"/>
              <a:gd name="connsiteX12" fmla="*/ 73025 w 231558"/>
              <a:gd name="connsiteY12" fmla="*/ 178424 h 238749"/>
              <a:gd name="connsiteX13" fmla="*/ 44450 w 231558"/>
              <a:gd name="connsiteY13" fmla="*/ 175249 h 238749"/>
              <a:gd name="connsiteX14" fmla="*/ 12700 w 231558"/>
              <a:gd name="connsiteY14" fmla="*/ 153024 h 238749"/>
              <a:gd name="connsiteX15" fmla="*/ 0 w 231558"/>
              <a:gd name="connsiteY15" fmla="*/ 86349 h 238749"/>
              <a:gd name="connsiteX16" fmla="*/ 38100 w 231558"/>
              <a:gd name="connsiteY16" fmla="*/ 48249 h 238749"/>
              <a:gd name="connsiteX17" fmla="*/ 47625 w 231558"/>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89069 w 231558"/>
              <a:gd name="connsiteY9" fmla="*/ 219204 h 238749"/>
              <a:gd name="connsiteX10" fmla="*/ 127000 w 231558"/>
              <a:gd name="connsiteY10" fmla="*/ 219699 h 238749"/>
              <a:gd name="connsiteX11" fmla="*/ 85725 w 231558"/>
              <a:gd name="connsiteY11" fmla="*/ 238749 h 238749"/>
              <a:gd name="connsiteX12" fmla="*/ 73025 w 231558"/>
              <a:gd name="connsiteY12" fmla="*/ 178424 h 238749"/>
              <a:gd name="connsiteX13" fmla="*/ 44450 w 231558"/>
              <a:gd name="connsiteY13" fmla="*/ 175249 h 238749"/>
              <a:gd name="connsiteX14" fmla="*/ 12700 w 231558"/>
              <a:gd name="connsiteY14" fmla="*/ 153024 h 238749"/>
              <a:gd name="connsiteX15" fmla="*/ 0 w 231558"/>
              <a:gd name="connsiteY15" fmla="*/ 86349 h 238749"/>
              <a:gd name="connsiteX16" fmla="*/ 38100 w 231558"/>
              <a:gd name="connsiteY16" fmla="*/ 48249 h 238749"/>
              <a:gd name="connsiteX17" fmla="*/ 47625 w 231558"/>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89069 w 231558"/>
              <a:gd name="connsiteY9" fmla="*/ 219204 h 238749"/>
              <a:gd name="connsiteX10" fmla="*/ 137097 w 231558"/>
              <a:gd name="connsiteY10" fmla="*/ 235493 h 238749"/>
              <a:gd name="connsiteX11" fmla="*/ 127000 w 231558"/>
              <a:gd name="connsiteY11" fmla="*/ 219699 h 238749"/>
              <a:gd name="connsiteX12" fmla="*/ 85725 w 231558"/>
              <a:gd name="connsiteY12" fmla="*/ 238749 h 238749"/>
              <a:gd name="connsiteX13" fmla="*/ 73025 w 231558"/>
              <a:gd name="connsiteY13" fmla="*/ 178424 h 238749"/>
              <a:gd name="connsiteX14" fmla="*/ 44450 w 231558"/>
              <a:gd name="connsiteY14" fmla="*/ 175249 h 238749"/>
              <a:gd name="connsiteX15" fmla="*/ 12700 w 231558"/>
              <a:gd name="connsiteY15" fmla="*/ 153024 h 238749"/>
              <a:gd name="connsiteX16" fmla="*/ 0 w 231558"/>
              <a:gd name="connsiteY16" fmla="*/ 86349 h 238749"/>
              <a:gd name="connsiteX17" fmla="*/ 38100 w 231558"/>
              <a:gd name="connsiteY17" fmla="*/ 48249 h 238749"/>
              <a:gd name="connsiteX18" fmla="*/ 47625 w 231558"/>
              <a:gd name="connsiteY18"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209447 w 231558"/>
              <a:gd name="connsiteY9" fmla="*/ 197190 h 238749"/>
              <a:gd name="connsiteX10" fmla="*/ 189069 w 231558"/>
              <a:gd name="connsiteY10" fmla="*/ 219204 h 238749"/>
              <a:gd name="connsiteX11" fmla="*/ 137097 w 231558"/>
              <a:gd name="connsiteY11" fmla="*/ 235493 h 238749"/>
              <a:gd name="connsiteX12" fmla="*/ 127000 w 231558"/>
              <a:gd name="connsiteY12" fmla="*/ 219699 h 238749"/>
              <a:gd name="connsiteX13" fmla="*/ 85725 w 231558"/>
              <a:gd name="connsiteY13" fmla="*/ 238749 h 238749"/>
              <a:gd name="connsiteX14" fmla="*/ 73025 w 231558"/>
              <a:gd name="connsiteY14" fmla="*/ 178424 h 238749"/>
              <a:gd name="connsiteX15" fmla="*/ 44450 w 231558"/>
              <a:gd name="connsiteY15" fmla="*/ 175249 h 238749"/>
              <a:gd name="connsiteX16" fmla="*/ 12700 w 231558"/>
              <a:gd name="connsiteY16" fmla="*/ 153024 h 238749"/>
              <a:gd name="connsiteX17" fmla="*/ 0 w 231558"/>
              <a:gd name="connsiteY17" fmla="*/ 86349 h 238749"/>
              <a:gd name="connsiteX18" fmla="*/ 38100 w 231558"/>
              <a:gd name="connsiteY18" fmla="*/ 48249 h 238749"/>
              <a:gd name="connsiteX19" fmla="*/ 47625 w 231558"/>
              <a:gd name="connsiteY19" fmla="*/ 19674 h 238749"/>
              <a:gd name="connsiteX0" fmla="*/ 47625 w 231558"/>
              <a:gd name="connsiteY0" fmla="*/ 19674 h 242586"/>
              <a:gd name="connsiteX1" fmla="*/ 87446 w 231558"/>
              <a:gd name="connsiteY1" fmla="*/ 0 h 242586"/>
              <a:gd name="connsiteX2" fmla="*/ 130839 w 231558"/>
              <a:gd name="connsiteY2" fmla="*/ 1638 h 242586"/>
              <a:gd name="connsiteX3" fmla="*/ 168308 w 231558"/>
              <a:gd name="connsiteY3" fmla="*/ 17023 h 242586"/>
              <a:gd name="connsiteX4" fmla="*/ 186750 w 231558"/>
              <a:gd name="connsiteY4" fmla="*/ 26954 h 242586"/>
              <a:gd name="connsiteX5" fmla="*/ 210867 w 231558"/>
              <a:gd name="connsiteY5" fmla="*/ 55326 h 242586"/>
              <a:gd name="connsiteX6" fmla="*/ 225053 w 231558"/>
              <a:gd name="connsiteY6" fmla="*/ 90792 h 242586"/>
              <a:gd name="connsiteX7" fmla="*/ 231558 w 231558"/>
              <a:gd name="connsiteY7" fmla="*/ 124647 h 242586"/>
              <a:gd name="connsiteX8" fmla="*/ 226471 w 231558"/>
              <a:gd name="connsiteY8" fmla="*/ 167398 h 242586"/>
              <a:gd name="connsiteX9" fmla="*/ 209447 w 231558"/>
              <a:gd name="connsiteY9" fmla="*/ 197190 h 242586"/>
              <a:gd name="connsiteX10" fmla="*/ 189069 w 231558"/>
              <a:gd name="connsiteY10" fmla="*/ 219204 h 242586"/>
              <a:gd name="connsiteX11" fmla="*/ 139934 w 231558"/>
              <a:gd name="connsiteY11" fmla="*/ 242586 h 242586"/>
              <a:gd name="connsiteX12" fmla="*/ 127000 w 231558"/>
              <a:gd name="connsiteY12" fmla="*/ 219699 h 242586"/>
              <a:gd name="connsiteX13" fmla="*/ 85725 w 231558"/>
              <a:gd name="connsiteY13" fmla="*/ 238749 h 242586"/>
              <a:gd name="connsiteX14" fmla="*/ 73025 w 231558"/>
              <a:gd name="connsiteY14" fmla="*/ 178424 h 242586"/>
              <a:gd name="connsiteX15" fmla="*/ 44450 w 231558"/>
              <a:gd name="connsiteY15" fmla="*/ 175249 h 242586"/>
              <a:gd name="connsiteX16" fmla="*/ 12700 w 231558"/>
              <a:gd name="connsiteY16" fmla="*/ 153024 h 242586"/>
              <a:gd name="connsiteX17" fmla="*/ 0 w 231558"/>
              <a:gd name="connsiteY17" fmla="*/ 86349 h 242586"/>
              <a:gd name="connsiteX18" fmla="*/ 38100 w 231558"/>
              <a:gd name="connsiteY18" fmla="*/ 48249 h 242586"/>
              <a:gd name="connsiteX19" fmla="*/ 47625 w 231558"/>
              <a:gd name="connsiteY19" fmla="*/ 19674 h 242586"/>
              <a:gd name="connsiteX0" fmla="*/ 47625 w 231558"/>
              <a:gd name="connsiteY0" fmla="*/ 19674 h 242586"/>
              <a:gd name="connsiteX1" fmla="*/ 87446 w 231558"/>
              <a:gd name="connsiteY1" fmla="*/ 0 h 242586"/>
              <a:gd name="connsiteX2" fmla="*/ 130839 w 231558"/>
              <a:gd name="connsiteY2" fmla="*/ 1638 h 242586"/>
              <a:gd name="connsiteX3" fmla="*/ 166889 w 231558"/>
              <a:gd name="connsiteY3" fmla="*/ 5674 h 242586"/>
              <a:gd name="connsiteX4" fmla="*/ 186750 w 231558"/>
              <a:gd name="connsiteY4" fmla="*/ 26954 h 242586"/>
              <a:gd name="connsiteX5" fmla="*/ 210867 w 231558"/>
              <a:gd name="connsiteY5" fmla="*/ 55326 h 242586"/>
              <a:gd name="connsiteX6" fmla="*/ 225053 w 231558"/>
              <a:gd name="connsiteY6" fmla="*/ 90792 h 242586"/>
              <a:gd name="connsiteX7" fmla="*/ 231558 w 231558"/>
              <a:gd name="connsiteY7" fmla="*/ 124647 h 242586"/>
              <a:gd name="connsiteX8" fmla="*/ 226471 w 231558"/>
              <a:gd name="connsiteY8" fmla="*/ 167398 h 242586"/>
              <a:gd name="connsiteX9" fmla="*/ 209447 w 231558"/>
              <a:gd name="connsiteY9" fmla="*/ 197190 h 242586"/>
              <a:gd name="connsiteX10" fmla="*/ 189069 w 231558"/>
              <a:gd name="connsiteY10" fmla="*/ 219204 h 242586"/>
              <a:gd name="connsiteX11" fmla="*/ 139934 w 231558"/>
              <a:gd name="connsiteY11" fmla="*/ 242586 h 242586"/>
              <a:gd name="connsiteX12" fmla="*/ 127000 w 231558"/>
              <a:gd name="connsiteY12" fmla="*/ 219699 h 242586"/>
              <a:gd name="connsiteX13" fmla="*/ 85725 w 231558"/>
              <a:gd name="connsiteY13" fmla="*/ 238749 h 242586"/>
              <a:gd name="connsiteX14" fmla="*/ 73025 w 231558"/>
              <a:gd name="connsiteY14" fmla="*/ 178424 h 242586"/>
              <a:gd name="connsiteX15" fmla="*/ 44450 w 231558"/>
              <a:gd name="connsiteY15" fmla="*/ 175249 h 242586"/>
              <a:gd name="connsiteX16" fmla="*/ 12700 w 231558"/>
              <a:gd name="connsiteY16" fmla="*/ 153024 h 242586"/>
              <a:gd name="connsiteX17" fmla="*/ 0 w 231558"/>
              <a:gd name="connsiteY17" fmla="*/ 86349 h 242586"/>
              <a:gd name="connsiteX18" fmla="*/ 38100 w 231558"/>
              <a:gd name="connsiteY18" fmla="*/ 48249 h 242586"/>
              <a:gd name="connsiteX19" fmla="*/ 47625 w 231558"/>
              <a:gd name="connsiteY19" fmla="*/ 19674 h 242586"/>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0867 w 231558"/>
              <a:gd name="connsiteY5" fmla="*/ 62200 h 249460"/>
              <a:gd name="connsiteX6" fmla="*/ 225053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6541 w 231558"/>
              <a:gd name="connsiteY5" fmla="*/ 62200 h 249460"/>
              <a:gd name="connsiteX6" fmla="*/ 225053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6541 w 231558"/>
              <a:gd name="connsiteY5" fmla="*/ 62200 h 249460"/>
              <a:gd name="connsiteX6" fmla="*/ 229309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96680 w 231558"/>
              <a:gd name="connsiteY4" fmla="*/ 33828 h 249460"/>
              <a:gd name="connsiteX5" fmla="*/ 216541 w 231558"/>
              <a:gd name="connsiteY5" fmla="*/ 62200 h 249460"/>
              <a:gd name="connsiteX6" fmla="*/ 229309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8651"/>
              <a:gd name="connsiteY0" fmla="*/ 26548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29309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7625 w 238651"/>
              <a:gd name="connsiteY19" fmla="*/ 26548 h 249460"/>
              <a:gd name="connsiteX0" fmla="*/ 47625 w 238651"/>
              <a:gd name="connsiteY0" fmla="*/ 26548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7625 w 238651"/>
              <a:gd name="connsiteY19" fmla="*/ 26548 h 249460"/>
              <a:gd name="connsiteX0" fmla="*/ 46206 w 238651"/>
              <a:gd name="connsiteY0" fmla="*/ 19455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6206 w 238651"/>
              <a:gd name="connsiteY19" fmla="*/ 19455 h 249460"/>
              <a:gd name="connsiteX0" fmla="*/ 46206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6206 w 238651"/>
              <a:gd name="connsiteY19" fmla="*/ 19455 h 249460"/>
              <a:gd name="connsiteX0" fmla="*/ 41950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1950 w 238651"/>
              <a:gd name="connsiteY19" fmla="*/ 19455 h 249460"/>
              <a:gd name="connsiteX0" fmla="*/ 41950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5607 w 238651"/>
              <a:gd name="connsiteY16" fmla="*/ 148549 h 249460"/>
              <a:gd name="connsiteX17" fmla="*/ 0 w 238651"/>
              <a:gd name="connsiteY17" fmla="*/ 93223 h 249460"/>
              <a:gd name="connsiteX18" fmla="*/ 38100 w 238651"/>
              <a:gd name="connsiteY18" fmla="*/ 55123 h 249460"/>
              <a:gd name="connsiteX19" fmla="*/ 41950 w 238651"/>
              <a:gd name="connsiteY19" fmla="*/ 19455 h 24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8651" h="249460">
                <a:moveTo>
                  <a:pt x="41950" y="19455"/>
                </a:moveTo>
                <a:cubicBezTo>
                  <a:pt x="55696" y="16680"/>
                  <a:pt x="68026" y="5393"/>
                  <a:pt x="81772" y="2618"/>
                </a:cubicBezTo>
                <a:lnTo>
                  <a:pt x="126583" y="0"/>
                </a:lnTo>
                <a:cubicBezTo>
                  <a:pt x="131034" y="4656"/>
                  <a:pt x="162438" y="7892"/>
                  <a:pt x="166889" y="12548"/>
                </a:cubicBezTo>
                <a:cubicBezTo>
                  <a:pt x="175735" y="17476"/>
                  <a:pt x="189587" y="27444"/>
                  <a:pt x="196680" y="33828"/>
                </a:cubicBezTo>
                <a:cubicBezTo>
                  <a:pt x="203773" y="40212"/>
                  <a:pt x="211812" y="52743"/>
                  <a:pt x="216541" y="62200"/>
                </a:cubicBezTo>
                <a:cubicBezTo>
                  <a:pt x="217960" y="71658"/>
                  <a:pt x="230727" y="88208"/>
                  <a:pt x="232146" y="97666"/>
                </a:cubicBezTo>
                <a:lnTo>
                  <a:pt x="238651" y="130103"/>
                </a:lnTo>
                <a:cubicBezTo>
                  <a:pt x="236010" y="141989"/>
                  <a:pt x="229112" y="162386"/>
                  <a:pt x="226471" y="174272"/>
                </a:cubicBezTo>
                <a:cubicBezTo>
                  <a:pt x="218905" y="184203"/>
                  <a:pt x="217013" y="194133"/>
                  <a:pt x="209447" y="204064"/>
                </a:cubicBezTo>
                <a:lnTo>
                  <a:pt x="189069" y="226078"/>
                </a:lnTo>
                <a:cubicBezTo>
                  <a:pt x="175119" y="235063"/>
                  <a:pt x="150279" y="249378"/>
                  <a:pt x="139934" y="249460"/>
                </a:cubicBezTo>
                <a:cubicBezTo>
                  <a:pt x="129589" y="249542"/>
                  <a:pt x="136508" y="223666"/>
                  <a:pt x="127000" y="226573"/>
                </a:cubicBezTo>
                <a:lnTo>
                  <a:pt x="85725" y="245623"/>
                </a:lnTo>
                <a:lnTo>
                  <a:pt x="73025" y="185298"/>
                </a:lnTo>
                <a:lnTo>
                  <a:pt x="44450" y="182123"/>
                </a:lnTo>
                <a:lnTo>
                  <a:pt x="5607" y="148549"/>
                </a:lnTo>
                <a:lnTo>
                  <a:pt x="0" y="93223"/>
                </a:lnTo>
                <a:lnTo>
                  <a:pt x="38100" y="55123"/>
                </a:lnTo>
                <a:lnTo>
                  <a:pt x="41950" y="19455"/>
                </a:lnTo>
                <a:close/>
              </a:path>
            </a:pathLst>
          </a:custGeom>
          <a:solidFill>
            <a:srgbClr val="D60093"/>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8" name="Rectangle 47">
            <a:extLst>
              <a:ext uri="{FF2B5EF4-FFF2-40B4-BE49-F238E27FC236}">
                <a16:creationId xmlns="" xmlns:a16="http://schemas.microsoft.com/office/drawing/2014/main" id="{AD1965BE-4199-43F2-AEA7-C2763C647A14}"/>
              </a:ext>
            </a:extLst>
          </p:cNvPr>
          <p:cNvSpPr/>
          <p:nvPr/>
        </p:nvSpPr>
        <p:spPr>
          <a:xfrm>
            <a:off x="6963788" y="4384585"/>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 xmlns:a16="http://schemas.microsoft.com/office/drawing/2014/main" id="{04514D2E-F819-4CF4-99F9-E31F60CB16BF}"/>
              </a:ext>
            </a:extLst>
          </p:cNvPr>
          <p:cNvSpPr/>
          <p:nvPr/>
        </p:nvSpPr>
        <p:spPr>
          <a:xfrm>
            <a:off x="7070944" y="4384585"/>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39">
            <a:extLst>
              <a:ext uri="{FF2B5EF4-FFF2-40B4-BE49-F238E27FC236}">
                <a16:creationId xmlns="" xmlns:a16="http://schemas.microsoft.com/office/drawing/2014/main" id="{B179C65A-306B-4F39-9BDC-0433214A288B}"/>
              </a:ext>
            </a:extLst>
          </p:cNvPr>
          <p:cNvSpPr/>
          <p:nvPr/>
        </p:nvSpPr>
        <p:spPr>
          <a:xfrm>
            <a:off x="7178100" y="4384585"/>
            <a:ext cx="107156"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0 w 107156"/>
              <a:gd name="connsiteY0" fmla="*/ 0 h 107156"/>
              <a:gd name="connsiteX1" fmla="*/ 59531 w 107156"/>
              <a:gd name="connsiteY1" fmla="*/ 30956 h 107156"/>
              <a:gd name="connsiteX2" fmla="*/ 107156 w 107156"/>
              <a:gd name="connsiteY2" fmla="*/ 107156 h 107156"/>
              <a:gd name="connsiteX3" fmla="*/ 0 w 107156"/>
              <a:gd name="connsiteY3" fmla="*/ 107156 h 107156"/>
              <a:gd name="connsiteX4" fmla="*/ 0 w 107156"/>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107156">
                <a:moveTo>
                  <a:pt x="0" y="0"/>
                </a:moveTo>
                <a:lnTo>
                  <a:pt x="59531" y="30956"/>
                </a:lnTo>
                <a:lnTo>
                  <a:pt x="107156" y="107156"/>
                </a:lnTo>
                <a:lnTo>
                  <a:pt x="0" y="107156"/>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73147C80-2269-42B0-8654-C8EC0B5FCFA9}"/>
              </a:ext>
            </a:extLst>
          </p:cNvPr>
          <p:cNvSpPr/>
          <p:nvPr/>
        </p:nvSpPr>
        <p:spPr>
          <a:xfrm>
            <a:off x="6963788" y="4491741"/>
            <a:ext cx="107156" cy="107156"/>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 xmlns:a16="http://schemas.microsoft.com/office/drawing/2014/main" id="{BE89855B-8136-4216-8B58-C002EFE4E9B7}"/>
              </a:ext>
            </a:extLst>
          </p:cNvPr>
          <p:cNvSpPr/>
          <p:nvPr/>
        </p:nvSpPr>
        <p:spPr>
          <a:xfrm>
            <a:off x="7070944" y="4491741"/>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675BF7FB-3CE0-4DBB-92B2-F93E6632964E}"/>
              </a:ext>
            </a:extLst>
          </p:cNvPr>
          <p:cNvSpPr/>
          <p:nvPr/>
        </p:nvSpPr>
        <p:spPr>
          <a:xfrm>
            <a:off x="7178100" y="4491741"/>
            <a:ext cx="107156" cy="107156"/>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 xmlns:a16="http://schemas.microsoft.com/office/drawing/2014/main" id="{4326C531-62FC-42AF-B9BE-34AA464E3A29}"/>
              </a:ext>
            </a:extLst>
          </p:cNvPr>
          <p:cNvSpPr/>
          <p:nvPr/>
        </p:nvSpPr>
        <p:spPr>
          <a:xfrm>
            <a:off x="7070944" y="4598288"/>
            <a:ext cx="107156" cy="1071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45">
            <a:extLst>
              <a:ext uri="{FF2B5EF4-FFF2-40B4-BE49-F238E27FC236}">
                <a16:creationId xmlns="" xmlns:a16="http://schemas.microsoft.com/office/drawing/2014/main" id="{9DA4FB54-DAF4-4AE5-861E-AD37B4D40B3A}"/>
              </a:ext>
            </a:extLst>
          </p:cNvPr>
          <p:cNvSpPr/>
          <p:nvPr/>
        </p:nvSpPr>
        <p:spPr>
          <a:xfrm>
            <a:off x="7178100" y="4598288"/>
            <a:ext cx="107156"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0 w 107156"/>
              <a:gd name="connsiteY0" fmla="*/ 0 h 107156"/>
              <a:gd name="connsiteX1" fmla="*/ 107156 w 107156"/>
              <a:gd name="connsiteY1" fmla="*/ 0 h 107156"/>
              <a:gd name="connsiteX2" fmla="*/ 107156 w 107156"/>
              <a:gd name="connsiteY2" fmla="*/ 107156 h 107156"/>
              <a:gd name="connsiteX3" fmla="*/ 62119 w 107156"/>
              <a:gd name="connsiteY3" fmla="*/ 106147 h 107156"/>
              <a:gd name="connsiteX4" fmla="*/ 0 w 107156"/>
              <a:gd name="connsiteY4" fmla="*/ 107156 h 107156"/>
              <a:gd name="connsiteX5" fmla="*/ 0 w 107156"/>
              <a:gd name="connsiteY5" fmla="*/ 0 h 107156"/>
              <a:gd name="connsiteX0" fmla="*/ 0 w 107156"/>
              <a:gd name="connsiteY0" fmla="*/ 0 h 107156"/>
              <a:gd name="connsiteX1" fmla="*/ 107156 w 107156"/>
              <a:gd name="connsiteY1" fmla="*/ 0 h 107156"/>
              <a:gd name="connsiteX2" fmla="*/ 78581 w 107156"/>
              <a:gd name="connsiteY2" fmla="*/ 78581 h 107156"/>
              <a:gd name="connsiteX3" fmla="*/ 62119 w 107156"/>
              <a:gd name="connsiteY3" fmla="*/ 106147 h 107156"/>
              <a:gd name="connsiteX4" fmla="*/ 0 w 107156"/>
              <a:gd name="connsiteY4" fmla="*/ 107156 h 107156"/>
              <a:gd name="connsiteX5" fmla="*/ 0 w 107156"/>
              <a:gd name="connsiteY5"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107156">
                <a:moveTo>
                  <a:pt x="0" y="0"/>
                </a:moveTo>
                <a:lnTo>
                  <a:pt x="107156" y="0"/>
                </a:lnTo>
                <a:lnTo>
                  <a:pt x="78581" y="78581"/>
                </a:lnTo>
                <a:lnTo>
                  <a:pt x="62119" y="106147"/>
                </a:lnTo>
                <a:lnTo>
                  <a:pt x="0" y="107156"/>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49">
            <a:extLst>
              <a:ext uri="{FF2B5EF4-FFF2-40B4-BE49-F238E27FC236}">
                <a16:creationId xmlns="" xmlns:a16="http://schemas.microsoft.com/office/drawing/2014/main" id="{A7A01285-E6C0-4DF4-A5EB-F031836AFF59}"/>
              </a:ext>
            </a:extLst>
          </p:cNvPr>
          <p:cNvSpPr/>
          <p:nvPr/>
        </p:nvSpPr>
        <p:spPr>
          <a:xfrm>
            <a:off x="6963788" y="4338865"/>
            <a:ext cx="107156" cy="45719"/>
          </a:xfrm>
          <a:custGeom>
            <a:avLst/>
            <a:gdLst>
              <a:gd name="connsiteX0" fmla="*/ 0 w 107156"/>
              <a:gd name="connsiteY0" fmla="*/ 0 h 45719"/>
              <a:gd name="connsiteX1" fmla="*/ 107156 w 107156"/>
              <a:gd name="connsiteY1" fmla="*/ 0 h 45719"/>
              <a:gd name="connsiteX2" fmla="*/ 107156 w 107156"/>
              <a:gd name="connsiteY2" fmla="*/ 45719 h 45719"/>
              <a:gd name="connsiteX3" fmla="*/ 0 w 107156"/>
              <a:gd name="connsiteY3" fmla="*/ 45719 h 45719"/>
              <a:gd name="connsiteX4" fmla="*/ 0 w 107156"/>
              <a:gd name="connsiteY4" fmla="*/ 0 h 45719"/>
              <a:gd name="connsiteX0" fmla="*/ 14288 w 107156"/>
              <a:gd name="connsiteY0" fmla="*/ 11907 h 45719"/>
              <a:gd name="connsiteX1" fmla="*/ 107156 w 107156"/>
              <a:gd name="connsiteY1" fmla="*/ 0 h 45719"/>
              <a:gd name="connsiteX2" fmla="*/ 107156 w 107156"/>
              <a:gd name="connsiteY2" fmla="*/ 45719 h 45719"/>
              <a:gd name="connsiteX3" fmla="*/ 0 w 107156"/>
              <a:gd name="connsiteY3" fmla="*/ 45719 h 45719"/>
              <a:gd name="connsiteX4" fmla="*/ 14288 w 107156"/>
              <a:gd name="connsiteY4" fmla="*/ 11907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45719">
                <a:moveTo>
                  <a:pt x="14288" y="11907"/>
                </a:moveTo>
                <a:lnTo>
                  <a:pt x="107156" y="0"/>
                </a:lnTo>
                <a:lnTo>
                  <a:pt x="107156" y="45719"/>
                </a:lnTo>
                <a:lnTo>
                  <a:pt x="0" y="45719"/>
                </a:lnTo>
                <a:lnTo>
                  <a:pt x="14288" y="11907"/>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150">
            <a:extLst>
              <a:ext uri="{FF2B5EF4-FFF2-40B4-BE49-F238E27FC236}">
                <a16:creationId xmlns="" xmlns:a16="http://schemas.microsoft.com/office/drawing/2014/main" id="{569487E2-AC0E-4BBF-B073-1FB00420E691}"/>
              </a:ext>
            </a:extLst>
          </p:cNvPr>
          <p:cNvSpPr/>
          <p:nvPr/>
        </p:nvSpPr>
        <p:spPr>
          <a:xfrm>
            <a:off x="7070944" y="4338865"/>
            <a:ext cx="107156" cy="45719"/>
          </a:xfrm>
          <a:custGeom>
            <a:avLst/>
            <a:gdLst>
              <a:gd name="connsiteX0" fmla="*/ 0 w 107156"/>
              <a:gd name="connsiteY0" fmla="*/ 0 h 45719"/>
              <a:gd name="connsiteX1" fmla="*/ 107156 w 107156"/>
              <a:gd name="connsiteY1" fmla="*/ 0 h 45719"/>
              <a:gd name="connsiteX2" fmla="*/ 107156 w 107156"/>
              <a:gd name="connsiteY2" fmla="*/ 45719 h 45719"/>
              <a:gd name="connsiteX3" fmla="*/ 0 w 107156"/>
              <a:gd name="connsiteY3" fmla="*/ 45719 h 45719"/>
              <a:gd name="connsiteX4" fmla="*/ 0 w 107156"/>
              <a:gd name="connsiteY4" fmla="*/ 0 h 45719"/>
              <a:gd name="connsiteX0" fmla="*/ 0 w 107156"/>
              <a:gd name="connsiteY0" fmla="*/ 0 h 45719"/>
              <a:gd name="connsiteX1" fmla="*/ 85725 w 107156"/>
              <a:gd name="connsiteY1" fmla="*/ 14288 h 45719"/>
              <a:gd name="connsiteX2" fmla="*/ 107156 w 107156"/>
              <a:gd name="connsiteY2" fmla="*/ 45719 h 45719"/>
              <a:gd name="connsiteX3" fmla="*/ 0 w 107156"/>
              <a:gd name="connsiteY3" fmla="*/ 45719 h 45719"/>
              <a:gd name="connsiteX4" fmla="*/ 0 w 107156"/>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45719">
                <a:moveTo>
                  <a:pt x="0" y="0"/>
                </a:moveTo>
                <a:lnTo>
                  <a:pt x="85725" y="14288"/>
                </a:lnTo>
                <a:lnTo>
                  <a:pt x="107156" y="45719"/>
                </a:lnTo>
                <a:lnTo>
                  <a:pt x="0" y="45719"/>
                </a:lnTo>
                <a:lnTo>
                  <a:pt x="0"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52">
            <a:extLst>
              <a:ext uri="{FF2B5EF4-FFF2-40B4-BE49-F238E27FC236}">
                <a16:creationId xmlns="" xmlns:a16="http://schemas.microsoft.com/office/drawing/2014/main" id="{EEF56D76-2CFC-415E-B2B5-8E11F703C445}"/>
              </a:ext>
            </a:extLst>
          </p:cNvPr>
          <p:cNvSpPr/>
          <p:nvPr/>
        </p:nvSpPr>
        <p:spPr>
          <a:xfrm>
            <a:off x="6889600" y="4493382"/>
            <a:ext cx="73819"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33337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33337 w 107156"/>
              <a:gd name="connsiteY4" fmla="*/ 0 h 107156"/>
              <a:gd name="connsiteX0" fmla="*/ 0 w 73819"/>
              <a:gd name="connsiteY0" fmla="*/ 0 h 107156"/>
              <a:gd name="connsiteX1" fmla="*/ 73819 w 73819"/>
              <a:gd name="connsiteY1" fmla="*/ 0 h 107156"/>
              <a:gd name="connsiteX2" fmla="*/ 73819 w 73819"/>
              <a:gd name="connsiteY2" fmla="*/ 107156 h 107156"/>
              <a:gd name="connsiteX3" fmla="*/ 2382 w 73819"/>
              <a:gd name="connsiteY3" fmla="*/ 104775 h 107156"/>
              <a:gd name="connsiteX4" fmla="*/ 0 w 73819"/>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107156">
                <a:moveTo>
                  <a:pt x="0" y="0"/>
                </a:moveTo>
                <a:lnTo>
                  <a:pt x="73819" y="0"/>
                </a:lnTo>
                <a:lnTo>
                  <a:pt x="73819" y="107156"/>
                </a:lnTo>
                <a:lnTo>
                  <a:pt x="2382" y="104775"/>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 xmlns:a16="http://schemas.microsoft.com/office/drawing/2014/main" id="{3077DF21-8B44-4F4C-BE1E-BFA2D2AB0BB3}"/>
              </a:ext>
            </a:extLst>
          </p:cNvPr>
          <p:cNvCxnSpPr>
            <a:cxnSpLocks/>
          </p:cNvCxnSpPr>
          <p:nvPr/>
        </p:nvCxnSpPr>
        <p:spPr>
          <a:xfrm>
            <a:off x="7020941" y="4705313"/>
            <a:ext cx="1071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 xmlns:a16="http://schemas.microsoft.com/office/drawing/2014/main" id="{6D185B7D-E2D9-4742-B182-FA53099D545E}"/>
              </a:ext>
            </a:extLst>
          </p:cNvPr>
          <p:cNvSpPr/>
          <p:nvPr/>
        </p:nvSpPr>
        <p:spPr>
          <a:xfrm>
            <a:off x="6855312" y="4337941"/>
            <a:ext cx="433231" cy="433231"/>
          </a:xfrm>
          <a:prstGeom prst="ellipse">
            <a:avLst/>
          </a:prstGeom>
          <a:no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 xmlns:a16="http://schemas.microsoft.com/office/drawing/2014/main" id="{D2C27E91-CE1D-49EF-9014-76BA375DC897}"/>
              </a:ext>
            </a:extLst>
          </p:cNvPr>
          <p:cNvCxnSpPr>
            <a:cxnSpLocks/>
          </p:cNvCxnSpPr>
          <p:nvPr/>
        </p:nvCxnSpPr>
        <p:spPr>
          <a:xfrm>
            <a:off x="6963789" y="4542938"/>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E2FD9087-58DB-4389-84EF-9985C9E1F5F1}"/>
              </a:ext>
            </a:extLst>
          </p:cNvPr>
          <p:cNvCxnSpPr>
            <a:cxnSpLocks/>
          </p:cNvCxnSpPr>
          <p:nvPr/>
        </p:nvCxnSpPr>
        <p:spPr>
          <a:xfrm>
            <a:off x="7178101" y="4621518"/>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A9C26C9-D87D-4FFF-A2F6-9C18CFBA490D}"/>
              </a:ext>
            </a:extLst>
          </p:cNvPr>
          <p:cNvCxnSpPr>
            <a:cxnSpLocks/>
          </p:cNvCxnSpPr>
          <p:nvPr/>
        </p:nvCxnSpPr>
        <p:spPr>
          <a:xfrm>
            <a:off x="7070942" y="4631043"/>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 xmlns:a16="http://schemas.microsoft.com/office/drawing/2014/main" id="{52BBC50D-6C4E-4EDB-BDC4-223586330D0F}"/>
              </a:ext>
            </a:extLst>
          </p:cNvPr>
          <p:cNvSpPr/>
          <p:nvPr/>
        </p:nvSpPr>
        <p:spPr>
          <a:xfrm>
            <a:off x="408923" y="5478061"/>
            <a:ext cx="238280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Canadian Census</a:t>
            </a:r>
          </a:p>
        </p:txBody>
      </p:sp>
      <p:sp>
        <p:nvSpPr>
          <p:cNvPr id="65" name="Rectangle: Rounded Corners 64">
            <a:extLst>
              <a:ext uri="{FF2B5EF4-FFF2-40B4-BE49-F238E27FC236}">
                <a16:creationId xmlns="" xmlns:a16="http://schemas.microsoft.com/office/drawing/2014/main" id="{AC392614-D9FC-41F5-AF48-39C02F32D1F0}"/>
              </a:ext>
            </a:extLst>
          </p:cNvPr>
          <p:cNvSpPr/>
          <p:nvPr/>
        </p:nvSpPr>
        <p:spPr>
          <a:xfrm>
            <a:off x="9142926" y="5506485"/>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Social Vulnerability Locations</a:t>
            </a:r>
          </a:p>
        </p:txBody>
      </p:sp>
      <p:grpSp>
        <p:nvGrpSpPr>
          <p:cNvPr id="68" name="Group 67">
            <a:extLst>
              <a:ext uri="{FF2B5EF4-FFF2-40B4-BE49-F238E27FC236}">
                <a16:creationId xmlns="" xmlns:a16="http://schemas.microsoft.com/office/drawing/2014/main" id="{B6D73B30-2B57-4E8D-8714-210C9A2AFCCA}"/>
              </a:ext>
            </a:extLst>
          </p:cNvPr>
          <p:cNvGrpSpPr/>
          <p:nvPr/>
        </p:nvGrpSpPr>
        <p:grpSpPr>
          <a:xfrm>
            <a:off x="7109822" y="5590007"/>
            <a:ext cx="658146" cy="906463"/>
            <a:chOff x="6911227" y="5388575"/>
            <a:chExt cx="658146" cy="906463"/>
          </a:xfrm>
        </p:grpSpPr>
        <p:sp>
          <p:nvSpPr>
            <p:cNvPr id="69" name="Freeform: Shape 68">
              <a:extLst>
                <a:ext uri="{FF2B5EF4-FFF2-40B4-BE49-F238E27FC236}">
                  <a16:creationId xmlns="" xmlns:a16="http://schemas.microsoft.com/office/drawing/2014/main" id="{78233C5A-C0EA-4441-9290-A96C27E74D6C}"/>
                </a:ext>
              </a:extLst>
            </p:cNvPr>
            <p:cNvSpPr/>
            <p:nvPr/>
          </p:nvSpPr>
          <p:spPr>
            <a:xfrm>
              <a:off x="7040626" y="5388575"/>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 xmlns:a16="http://schemas.microsoft.com/office/drawing/2014/main" id="{B2424AEF-FE2C-4475-9C92-BAABD6A426C1}"/>
                </a:ext>
              </a:extLst>
            </p:cNvPr>
            <p:cNvSpPr/>
            <p:nvPr/>
          </p:nvSpPr>
          <p:spPr>
            <a:xfrm>
              <a:off x="7013892" y="5443082"/>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 xmlns:a16="http://schemas.microsoft.com/office/drawing/2014/main" id="{9213EBC1-428E-4B05-94E5-ADB7A5F667B2}"/>
                </a:ext>
              </a:extLst>
            </p:cNvPr>
            <p:cNvSpPr/>
            <p:nvPr/>
          </p:nvSpPr>
          <p:spPr>
            <a:xfrm>
              <a:off x="6978083" y="5499970"/>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 xmlns:a16="http://schemas.microsoft.com/office/drawing/2014/main" id="{5556C75F-0740-4710-B616-8154D5CE2C8F}"/>
                </a:ext>
              </a:extLst>
            </p:cNvPr>
            <p:cNvSpPr/>
            <p:nvPr/>
          </p:nvSpPr>
          <p:spPr>
            <a:xfrm>
              <a:off x="6944655" y="5564726"/>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Shape 75">
              <a:extLst>
                <a:ext uri="{FF2B5EF4-FFF2-40B4-BE49-F238E27FC236}">
                  <a16:creationId xmlns="" xmlns:a16="http://schemas.microsoft.com/office/drawing/2014/main" id="{DBEAF1F3-6B0A-4692-BF2E-70FD435D916A}"/>
                </a:ext>
              </a:extLst>
            </p:cNvPr>
            <p:cNvSpPr/>
            <p:nvPr/>
          </p:nvSpPr>
          <p:spPr>
            <a:xfrm>
              <a:off x="6911227" y="5627809"/>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ED874322-3E66-4E16-81C4-F735D53A4CE2}"/>
              </a:ext>
            </a:extLst>
          </p:cNvPr>
          <p:cNvGrpSpPr/>
          <p:nvPr/>
        </p:nvGrpSpPr>
        <p:grpSpPr>
          <a:xfrm>
            <a:off x="10816972" y="2891176"/>
            <a:ext cx="952921" cy="759709"/>
            <a:chOff x="11079778" y="3735988"/>
            <a:chExt cx="952921" cy="759709"/>
          </a:xfrm>
        </p:grpSpPr>
        <p:sp>
          <p:nvSpPr>
            <p:cNvPr id="85" name="Hexagon 84">
              <a:extLst>
                <a:ext uri="{FF2B5EF4-FFF2-40B4-BE49-F238E27FC236}">
                  <a16:creationId xmlns="" xmlns:a16="http://schemas.microsoft.com/office/drawing/2014/main" id="{8DA9678E-0DF3-4199-BC1F-8D1DD4497EF5}"/>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 xmlns:a16="http://schemas.microsoft.com/office/drawing/2014/main" id="{52B9048C-329B-475B-AAFE-B0756BA1EDFF}"/>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87" name="Freeform: Shape 86">
              <a:extLst>
                <a:ext uri="{FF2B5EF4-FFF2-40B4-BE49-F238E27FC236}">
                  <a16:creationId xmlns="" xmlns:a16="http://schemas.microsoft.com/office/drawing/2014/main" id="{25988C59-C4C0-4599-831C-A5E5A831BFB4}"/>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88" name="Freeform: Shape 87">
              <a:extLst>
                <a:ext uri="{FF2B5EF4-FFF2-40B4-BE49-F238E27FC236}">
                  <a16:creationId xmlns="" xmlns:a16="http://schemas.microsoft.com/office/drawing/2014/main" id="{956D0A01-8A73-41D0-A118-DE585025B763}"/>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89" name="Rectangle 88">
              <a:extLst>
                <a:ext uri="{FF2B5EF4-FFF2-40B4-BE49-F238E27FC236}">
                  <a16:creationId xmlns="" xmlns:a16="http://schemas.microsoft.com/office/drawing/2014/main" id="{27B40ED1-6AF6-4CF8-8318-D308BA21FA77}"/>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 xmlns:a16="http://schemas.microsoft.com/office/drawing/2014/main" id="{C03DC461-7FBF-4678-B9A2-74B90D2D9FB2}"/>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grpSp>
        <p:nvGrpSpPr>
          <p:cNvPr id="5" name="Group 4">
            <a:extLst>
              <a:ext uri="{FF2B5EF4-FFF2-40B4-BE49-F238E27FC236}">
                <a16:creationId xmlns="" xmlns:a16="http://schemas.microsoft.com/office/drawing/2014/main" id="{AE56909C-AC05-40D2-A03E-D366AF46C9B5}"/>
              </a:ext>
            </a:extLst>
          </p:cNvPr>
          <p:cNvGrpSpPr/>
          <p:nvPr/>
        </p:nvGrpSpPr>
        <p:grpSpPr>
          <a:xfrm>
            <a:off x="10816971" y="4238401"/>
            <a:ext cx="952922" cy="763704"/>
            <a:chOff x="11079777" y="4817960"/>
            <a:chExt cx="952922" cy="763704"/>
          </a:xfrm>
        </p:grpSpPr>
        <p:sp>
          <p:nvSpPr>
            <p:cNvPr id="91" name="Hexagon 90">
              <a:extLst>
                <a:ext uri="{FF2B5EF4-FFF2-40B4-BE49-F238E27FC236}">
                  <a16:creationId xmlns="" xmlns:a16="http://schemas.microsoft.com/office/drawing/2014/main" id="{D36372CF-BC60-40C4-AEC2-D7078038BB69}"/>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 xmlns:a16="http://schemas.microsoft.com/office/drawing/2014/main" id="{B8E801E5-F33D-4994-A40A-60DE114BA753}"/>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 xmlns:a16="http://schemas.microsoft.com/office/drawing/2014/main" id="{14A98E3C-F5C1-4A48-B6F5-9E4514E27F9D}"/>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Hexagon 94">
            <a:extLst>
              <a:ext uri="{FF2B5EF4-FFF2-40B4-BE49-F238E27FC236}">
                <a16:creationId xmlns="" xmlns:a16="http://schemas.microsoft.com/office/drawing/2014/main" id="{A13021D0-86DA-45DC-88BF-DD5051FDCFD7}"/>
              </a:ext>
            </a:extLst>
          </p:cNvPr>
          <p:cNvSpPr/>
          <p:nvPr/>
        </p:nvSpPr>
        <p:spPr>
          <a:xfrm>
            <a:off x="10835526" y="5605865"/>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 xmlns:a16="http://schemas.microsoft.com/office/drawing/2014/main" id="{E77BA54B-1E09-480C-9052-6602B7BC9EFE}"/>
              </a:ext>
            </a:extLst>
          </p:cNvPr>
          <p:cNvSpPr/>
          <p:nvPr/>
        </p:nvSpPr>
        <p:spPr>
          <a:xfrm>
            <a:off x="10835527" y="5605865"/>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20B351E0-1975-4584-9BB6-7EC74E891B91}"/>
              </a:ext>
            </a:extLst>
          </p:cNvPr>
          <p:cNvGrpSpPr/>
          <p:nvPr/>
        </p:nvGrpSpPr>
        <p:grpSpPr>
          <a:xfrm>
            <a:off x="11045501" y="5652104"/>
            <a:ext cx="528747" cy="667229"/>
            <a:chOff x="11308307" y="5920771"/>
            <a:chExt cx="528747" cy="667229"/>
          </a:xfrm>
        </p:grpSpPr>
        <p:sp>
          <p:nvSpPr>
            <p:cNvPr id="106" name="Freeform: Shape 105">
              <a:extLst>
                <a:ext uri="{FF2B5EF4-FFF2-40B4-BE49-F238E27FC236}">
                  <a16:creationId xmlns="" xmlns:a16="http://schemas.microsoft.com/office/drawing/2014/main" id="{D30DEE68-420B-4804-82A0-5D9B0D2E33A1}"/>
                </a:ext>
              </a:extLst>
            </p:cNvPr>
            <p:cNvSpPr/>
            <p:nvPr/>
          </p:nvSpPr>
          <p:spPr>
            <a:xfrm>
              <a:off x="11308307" y="5920771"/>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ardrop 8">
              <a:extLst>
                <a:ext uri="{FF2B5EF4-FFF2-40B4-BE49-F238E27FC236}">
                  <a16:creationId xmlns="" xmlns:a16="http://schemas.microsoft.com/office/drawing/2014/main" id="{E2D80D43-C1AE-468A-A25D-9A88C51F4E41}"/>
                </a:ext>
              </a:extLst>
            </p:cNvPr>
            <p:cNvSpPr/>
            <p:nvPr/>
          </p:nvSpPr>
          <p:spPr>
            <a:xfrm rot="7109739">
              <a:off x="11430821" y="6011964"/>
              <a:ext cx="235400" cy="235400"/>
            </a:xfrm>
            <a:prstGeom prst="teardrop">
              <a:avLst>
                <a:gd name="adj" fmla="val 1534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8D52FD20-026C-4411-B0E2-9D73101CF7C4}"/>
                </a:ext>
              </a:extLst>
            </p:cNvPr>
            <p:cNvSpPr/>
            <p:nvPr/>
          </p:nvSpPr>
          <p:spPr>
            <a:xfrm>
              <a:off x="11520270" y="6097908"/>
              <a:ext cx="64767" cy="64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 xmlns:a16="http://schemas.microsoft.com/office/drawing/2014/main" id="{A0C34B9D-0298-4912-B835-F4FEA168FEB8}"/>
              </a:ext>
            </a:extLst>
          </p:cNvPr>
          <p:cNvGrpSpPr/>
          <p:nvPr/>
        </p:nvGrpSpPr>
        <p:grpSpPr>
          <a:xfrm>
            <a:off x="10923657" y="1864079"/>
            <a:ext cx="776658" cy="619185"/>
            <a:chOff x="11065352" y="2586962"/>
            <a:chExt cx="952921" cy="759709"/>
          </a:xfrm>
        </p:grpSpPr>
        <p:sp>
          <p:nvSpPr>
            <p:cNvPr id="113" name="Hexagon 112">
              <a:extLst>
                <a:ext uri="{FF2B5EF4-FFF2-40B4-BE49-F238E27FC236}">
                  <a16:creationId xmlns="" xmlns:a16="http://schemas.microsoft.com/office/drawing/2014/main" id="{FCA03167-908F-4ABD-A44D-A8DCF21D41B7}"/>
                </a:ext>
              </a:extLst>
            </p:cNvPr>
            <p:cNvSpPr/>
            <p:nvPr/>
          </p:nvSpPr>
          <p:spPr>
            <a:xfrm>
              <a:off x="11065352" y="258696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a:extLst>
                <a:ext uri="{FF2B5EF4-FFF2-40B4-BE49-F238E27FC236}">
                  <a16:creationId xmlns="" xmlns:a16="http://schemas.microsoft.com/office/drawing/2014/main" id="{F1D22764-6331-4349-9A03-760AB5BCB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6884" y="2674941"/>
              <a:ext cx="609856" cy="598349"/>
            </a:xfrm>
            <a:prstGeom prst="rect">
              <a:avLst/>
            </a:prstGeom>
            <a:ln>
              <a:noFill/>
            </a:ln>
          </p:spPr>
        </p:pic>
      </p:grpSp>
      <p:grpSp>
        <p:nvGrpSpPr>
          <p:cNvPr id="115" name="Group 114">
            <a:extLst>
              <a:ext uri="{FF2B5EF4-FFF2-40B4-BE49-F238E27FC236}">
                <a16:creationId xmlns="" xmlns:a16="http://schemas.microsoft.com/office/drawing/2014/main" id="{F7726B1A-6112-4A5E-A150-D599D1515EDD}"/>
              </a:ext>
            </a:extLst>
          </p:cNvPr>
          <p:cNvGrpSpPr/>
          <p:nvPr/>
        </p:nvGrpSpPr>
        <p:grpSpPr>
          <a:xfrm>
            <a:off x="10930927" y="1244586"/>
            <a:ext cx="776658" cy="619185"/>
            <a:chOff x="11193733" y="2331624"/>
            <a:chExt cx="776658" cy="619185"/>
          </a:xfrm>
        </p:grpSpPr>
        <p:sp>
          <p:nvSpPr>
            <p:cNvPr id="116" name="Hexagon 115">
              <a:extLst>
                <a:ext uri="{FF2B5EF4-FFF2-40B4-BE49-F238E27FC236}">
                  <a16:creationId xmlns="" xmlns:a16="http://schemas.microsoft.com/office/drawing/2014/main" id="{FCDA7A49-C980-4FF5-9DFD-D81A28F651D0}"/>
                </a:ext>
              </a:extLst>
            </p:cNvPr>
            <p:cNvSpPr/>
            <p:nvPr/>
          </p:nvSpPr>
          <p:spPr>
            <a:xfrm>
              <a:off x="11193733" y="2331624"/>
              <a:ext cx="776658" cy="619185"/>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 xmlns:a16="http://schemas.microsoft.com/office/drawing/2014/main" id="{78FA9F96-5C4A-4696-9629-D380A54840BB}"/>
                </a:ext>
              </a:extLst>
            </p:cNvPr>
            <p:cNvSpPr/>
            <p:nvPr/>
          </p:nvSpPr>
          <p:spPr>
            <a:xfrm>
              <a:off x="11367467" y="2379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7000">
                  <a:srgbClr val="FF0000"/>
                </a:gs>
                <a:gs pos="49000">
                  <a:srgbClr val="FFC000"/>
                </a:gs>
                <a:gs pos="82000">
                  <a:srgbClr val="FFFF00"/>
                </a:gs>
              </a:gsLst>
              <a:path path="rect">
                <a:fillToRect l="100000" t="100000"/>
              </a:path>
              <a:tileRect r="-100000" b="-100000"/>
            </a:gra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 xmlns:a16="http://schemas.microsoft.com/office/drawing/2014/main" id="{0D329773-8973-489C-BE92-C9A2F2255C9E}"/>
              </a:ext>
            </a:extLst>
          </p:cNvPr>
          <p:cNvGrpSpPr/>
          <p:nvPr/>
        </p:nvGrpSpPr>
        <p:grpSpPr>
          <a:xfrm>
            <a:off x="4310657" y="1462549"/>
            <a:ext cx="808890" cy="808890"/>
            <a:chOff x="3473770" y="3139162"/>
            <a:chExt cx="808890" cy="808890"/>
          </a:xfrm>
        </p:grpSpPr>
        <p:sp>
          <p:nvSpPr>
            <p:cNvPr id="15" name="Oval 14">
              <a:extLst>
                <a:ext uri="{FF2B5EF4-FFF2-40B4-BE49-F238E27FC236}">
                  <a16:creationId xmlns="" xmlns:a16="http://schemas.microsoft.com/office/drawing/2014/main" id="{D57680A0-4DB1-4110-87BB-1CD877993144}"/>
                </a:ext>
              </a:extLst>
            </p:cNvPr>
            <p:cNvSpPr/>
            <p:nvPr/>
          </p:nvSpPr>
          <p:spPr>
            <a:xfrm>
              <a:off x="3473770" y="3139162"/>
              <a:ext cx="808890" cy="808890"/>
            </a:xfrm>
            <a:prstGeom prst="ellipse">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81409524-AA50-473F-8DB5-071A7A692689}"/>
                </a:ext>
              </a:extLst>
            </p:cNvPr>
            <p:cNvSpPr/>
            <p:nvPr/>
          </p:nvSpPr>
          <p:spPr>
            <a:xfrm>
              <a:off x="3558769" y="3251797"/>
              <a:ext cx="463219" cy="634403"/>
            </a:xfrm>
            <a:custGeom>
              <a:avLst/>
              <a:gdLst>
                <a:gd name="connsiteX0" fmla="*/ 3581 w 463219"/>
                <a:gd name="connsiteY0" fmla="*/ 145453 h 634403"/>
                <a:gd name="connsiteX1" fmla="*/ 67081 w 463219"/>
                <a:gd name="connsiteY1" fmla="*/ 132753 h 634403"/>
                <a:gd name="connsiteX2" fmla="*/ 86131 w 463219"/>
                <a:gd name="connsiteY2" fmla="*/ 170853 h 634403"/>
                <a:gd name="connsiteX3" fmla="*/ 111531 w 463219"/>
                <a:gd name="connsiteY3" fmla="*/ 234353 h 634403"/>
                <a:gd name="connsiteX4" fmla="*/ 124231 w 463219"/>
                <a:gd name="connsiteY4" fmla="*/ 278803 h 634403"/>
                <a:gd name="connsiteX5" fmla="*/ 136931 w 463219"/>
                <a:gd name="connsiteY5" fmla="*/ 297853 h 634403"/>
                <a:gd name="connsiteX6" fmla="*/ 162331 w 463219"/>
                <a:gd name="connsiteY6" fmla="*/ 329603 h 634403"/>
                <a:gd name="connsiteX7" fmla="*/ 219481 w 463219"/>
                <a:gd name="connsiteY7" fmla="*/ 335953 h 634403"/>
                <a:gd name="connsiteX8" fmla="*/ 244881 w 463219"/>
                <a:gd name="connsiteY8" fmla="*/ 367703 h 634403"/>
                <a:gd name="connsiteX9" fmla="*/ 238531 w 463219"/>
                <a:gd name="connsiteY9" fmla="*/ 386753 h 634403"/>
                <a:gd name="connsiteX10" fmla="*/ 136931 w 463219"/>
                <a:gd name="connsiteY10" fmla="*/ 393103 h 634403"/>
                <a:gd name="connsiteX11" fmla="*/ 117881 w 463219"/>
                <a:gd name="connsiteY11" fmla="*/ 431203 h 634403"/>
                <a:gd name="connsiteX12" fmla="*/ 124231 w 463219"/>
                <a:gd name="connsiteY12" fmla="*/ 456603 h 634403"/>
                <a:gd name="connsiteX13" fmla="*/ 136931 w 463219"/>
                <a:gd name="connsiteY13" fmla="*/ 494703 h 634403"/>
                <a:gd name="connsiteX14" fmla="*/ 143281 w 463219"/>
                <a:gd name="connsiteY14" fmla="*/ 513753 h 634403"/>
                <a:gd name="connsiteX15" fmla="*/ 155981 w 463219"/>
                <a:gd name="connsiteY15" fmla="*/ 532803 h 634403"/>
                <a:gd name="connsiteX16" fmla="*/ 175031 w 463219"/>
                <a:gd name="connsiteY16" fmla="*/ 570903 h 634403"/>
                <a:gd name="connsiteX17" fmla="*/ 194081 w 463219"/>
                <a:gd name="connsiteY17" fmla="*/ 583603 h 634403"/>
                <a:gd name="connsiteX18" fmla="*/ 206781 w 463219"/>
                <a:gd name="connsiteY18" fmla="*/ 602653 h 634403"/>
                <a:gd name="connsiteX19" fmla="*/ 225831 w 463219"/>
                <a:gd name="connsiteY19" fmla="*/ 596303 h 634403"/>
                <a:gd name="connsiteX20" fmla="*/ 263931 w 463219"/>
                <a:gd name="connsiteY20" fmla="*/ 570903 h 634403"/>
                <a:gd name="connsiteX21" fmla="*/ 314731 w 463219"/>
                <a:gd name="connsiteY21" fmla="*/ 577253 h 634403"/>
                <a:gd name="connsiteX22" fmla="*/ 340131 w 463219"/>
                <a:gd name="connsiteY22" fmla="*/ 615353 h 634403"/>
                <a:gd name="connsiteX23" fmla="*/ 378231 w 463219"/>
                <a:gd name="connsiteY23" fmla="*/ 634403 h 634403"/>
                <a:gd name="connsiteX24" fmla="*/ 397281 w 463219"/>
                <a:gd name="connsiteY24" fmla="*/ 628053 h 634403"/>
                <a:gd name="connsiteX25" fmla="*/ 403631 w 463219"/>
                <a:gd name="connsiteY25" fmla="*/ 564553 h 634403"/>
                <a:gd name="connsiteX26" fmla="*/ 390931 w 463219"/>
                <a:gd name="connsiteY26" fmla="*/ 545503 h 634403"/>
                <a:gd name="connsiteX27" fmla="*/ 371881 w 463219"/>
                <a:gd name="connsiteY27" fmla="*/ 539153 h 634403"/>
                <a:gd name="connsiteX28" fmla="*/ 352831 w 463219"/>
                <a:gd name="connsiteY28" fmla="*/ 526453 h 634403"/>
                <a:gd name="connsiteX29" fmla="*/ 352831 w 463219"/>
                <a:gd name="connsiteY29" fmla="*/ 405803 h 634403"/>
                <a:gd name="connsiteX30" fmla="*/ 371881 w 463219"/>
                <a:gd name="connsiteY30" fmla="*/ 399453 h 634403"/>
                <a:gd name="connsiteX31" fmla="*/ 378231 w 463219"/>
                <a:gd name="connsiteY31" fmla="*/ 355003 h 634403"/>
                <a:gd name="connsiteX32" fmla="*/ 365531 w 463219"/>
                <a:gd name="connsiteY32" fmla="*/ 316903 h 634403"/>
                <a:gd name="connsiteX33" fmla="*/ 384581 w 463219"/>
                <a:gd name="connsiteY33" fmla="*/ 304203 h 634403"/>
                <a:gd name="connsiteX34" fmla="*/ 422681 w 463219"/>
                <a:gd name="connsiteY34" fmla="*/ 335953 h 634403"/>
                <a:gd name="connsiteX35" fmla="*/ 429031 w 463219"/>
                <a:gd name="connsiteY35" fmla="*/ 278803 h 634403"/>
                <a:gd name="connsiteX36" fmla="*/ 422681 w 463219"/>
                <a:gd name="connsiteY36" fmla="*/ 259753 h 634403"/>
                <a:gd name="connsiteX37" fmla="*/ 403631 w 463219"/>
                <a:gd name="connsiteY37" fmla="*/ 253403 h 634403"/>
                <a:gd name="connsiteX38" fmla="*/ 384581 w 463219"/>
                <a:gd name="connsiteY38" fmla="*/ 215303 h 634403"/>
                <a:gd name="connsiteX39" fmla="*/ 390931 w 463219"/>
                <a:gd name="connsiteY39" fmla="*/ 189903 h 634403"/>
                <a:gd name="connsiteX40" fmla="*/ 416331 w 463219"/>
                <a:gd name="connsiteY40" fmla="*/ 151803 h 634403"/>
                <a:gd name="connsiteX41" fmla="*/ 435381 w 463219"/>
                <a:gd name="connsiteY41" fmla="*/ 145453 h 634403"/>
                <a:gd name="connsiteX42" fmla="*/ 454431 w 463219"/>
                <a:gd name="connsiteY42" fmla="*/ 107353 h 634403"/>
                <a:gd name="connsiteX43" fmla="*/ 460781 w 463219"/>
                <a:gd name="connsiteY43" fmla="*/ 88303 h 634403"/>
                <a:gd name="connsiteX44" fmla="*/ 454431 w 463219"/>
                <a:gd name="connsiteY44" fmla="*/ 5753 h 634403"/>
                <a:gd name="connsiteX45" fmla="*/ 403631 w 463219"/>
                <a:gd name="connsiteY45" fmla="*/ 12103 h 634403"/>
                <a:gd name="connsiteX46" fmla="*/ 371881 w 463219"/>
                <a:gd name="connsiteY46" fmla="*/ 50203 h 634403"/>
                <a:gd name="connsiteX47" fmla="*/ 314731 w 463219"/>
                <a:gd name="connsiteY47" fmla="*/ 75603 h 634403"/>
                <a:gd name="connsiteX48" fmla="*/ 295681 w 463219"/>
                <a:gd name="connsiteY48" fmla="*/ 81953 h 634403"/>
                <a:gd name="connsiteX49" fmla="*/ 276631 w 463219"/>
                <a:gd name="connsiteY49" fmla="*/ 94653 h 634403"/>
                <a:gd name="connsiteX50" fmla="*/ 257581 w 463219"/>
                <a:gd name="connsiteY50" fmla="*/ 88303 h 634403"/>
                <a:gd name="connsiteX51" fmla="*/ 225831 w 463219"/>
                <a:gd name="connsiteY51" fmla="*/ 31153 h 634403"/>
                <a:gd name="connsiteX52" fmla="*/ 219481 w 463219"/>
                <a:gd name="connsiteY52" fmla="*/ 12103 h 634403"/>
                <a:gd name="connsiteX53" fmla="*/ 162331 w 463219"/>
                <a:gd name="connsiteY53" fmla="*/ 18453 h 634403"/>
                <a:gd name="connsiteX54" fmla="*/ 105181 w 463219"/>
                <a:gd name="connsiteY54" fmla="*/ 43853 h 634403"/>
                <a:gd name="connsiteX55" fmla="*/ 67081 w 463219"/>
                <a:gd name="connsiteY55" fmla="*/ 62903 h 634403"/>
                <a:gd name="connsiteX56" fmla="*/ 48031 w 463219"/>
                <a:gd name="connsiteY56" fmla="*/ 81953 h 634403"/>
                <a:gd name="connsiteX57" fmla="*/ 28981 w 463219"/>
                <a:gd name="connsiteY57" fmla="*/ 94653 h 634403"/>
                <a:gd name="connsiteX58" fmla="*/ 9931 w 463219"/>
                <a:gd name="connsiteY58" fmla="*/ 101003 h 634403"/>
                <a:gd name="connsiteX59" fmla="*/ 3581 w 463219"/>
                <a:gd name="connsiteY59" fmla="*/ 145453 h 63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63219" h="634403">
                  <a:moveTo>
                    <a:pt x="3581" y="145453"/>
                  </a:moveTo>
                  <a:cubicBezTo>
                    <a:pt x="13106" y="150745"/>
                    <a:pt x="45570" y="130960"/>
                    <a:pt x="67081" y="132753"/>
                  </a:cubicBezTo>
                  <a:cubicBezTo>
                    <a:pt x="75843" y="133483"/>
                    <a:pt x="84078" y="165515"/>
                    <a:pt x="86131" y="170853"/>
                  </a:cubicBezTo>
                  <a:cubicBezTo>
                    <a:pt x="94315" y="192131"/>
                    <a:pt x="103863" y="212884"/>
                    <a:pt x="111531" y="234353"/>
                  </a:cubicBezTo>
                  <a:cubicBezTo>
                    <a:pt x="116617" y="248595"/>
                    <a:pt x="117335" y="265012"/>
                    <a:pt x="124231" y="278803"/>
                  </a:cubicBezTo>
                  <a:cubicBezTo>
                    <a:pt x="127644" y="285629"/>
                    <a:pt x="133518" y="291027"/>
                    <a:pt x="136931" y="297853"/>
                  </a:cubicBezTo>
                  <a:cubicBezTo>
                    <a:pt x="145561" y="315113"/>
                    <a:pt x="137864" y="323486"/>
                    <a:pt x="162331" y="329603"/>
                  </a:cubicBezTo>
                  <a:cubicBezTo>
                    <a:pt x="180926" y="334252"/>
                    <a:pt x="200431" y="333836"/>
                    <a:pt x="219481" y="335953"/>
                  </a:cubicBezTo>
                  <a:cubicBezTo>
                    <a:pt x="234109" y="345705"/>
                    <a:pt x="244881" y="347255"/>
                    <a:pt x="244881" y="367703"/>
                  </a:cubicBezTo>
                  <a:cubicBezTo>
                    <a:pt x="244881" y="374396"/>
                    <a:pt x="245047" y="385220"/>
                    <a:pt x="238531" y="386753"/>
                  </a:cubicBezTo>
                  <a:cubicBezTo>
                    <a:pt x="205500" y="394525"/>
                    <a:pt x="170798" y="390986"/>
                    <a:pt x="136931" y="393103"/>
                  </a:cubicBezTo>
                  <a:cubicBezTo>
                    <a:pt x="130510" y="402735"/>
                    <a:pt x="117881" y="418058"/>
                    <a:pt x="117881" y="431203"/>
                  </a:cubicBezTo>
                  <a:cubicBezTo>
                    <a:pt x="117881" y="439930"/>
                    <a:pt x="121723" y="448244"/>
                    <a:pt x="124231" y="456603"/>
                  </a:cubicBezTo>
                  <a:cubicBezTo>
                    <a:pt x="128078" y="469425"/>
                    <a:pt x="132698" y="482003"/>
                    <a:pt x="136931" y="494703"/>
                  </a:cubicBezTo>
                  <a:cubicBezTo>
                    <a:pt x="139048" y="501053"/>
                    <a:pt x="139568" y="508184"/>
                    <a:pt x="143281" y="513753"/>
                  </a:cubicBezTo>
                  <a:cubicBezTo>
                    <a:pt x="147514" y="520103"/>
                    <a:pt x="152568" y="525977"/>
                    <a:pt x="155981" y="532803"/>
                  </a:cubicBezTo>
                  <a:cubicBezTo>
                    <a:pt x="166310" y="553461"/>
                    <a:pt x="156833" y="552705"/>
                    <a:pt x="175031" y="570903"/>
                  </a:cubicBezTo>
                  <a:cubicBezTo>
                    <a:pt x="180427" y="576299"/>
                    <a:pt x="187731" y="579370"/>
                    <a:pt x="194081" y="583603"/>
                  </a:cubicBezTo>
                  <a:cubicBezTo>
                    <a:pt x="198314" y="589953"/>
                    <a:pt x="199695" y="599819"/>
                    <a:pt x="206781" y="602653"/>
                  </a:cubicBezTo>
                  <a:cubicBezTo>
                    <a:pt x="212996" y="605139"/>
                    <a:pt x="219980" y="599554"/>
                    <a:pt x="225831" y="596303"/>
                  </a:cubicBezTo>
                  <a:cubicBezTo>
                    <a:pt x="239174" y="588890"/>
                    <a:pt x="263931" y="570903"/>
                    <a:pt x="263931" y="570903"/>
                  </a:cubicBezTo>
                  <a:cubicBezTo>
                    <a:pt x="280864" y="573020"/>
                    <a:pt x="299991" y="568654"/>
                    <a:pt x="314731" y="577253"/>
                  </a:cubicBezTo>
                  <a:cubicBezTo>
                    <a:pt x="327915" y="584944"/>
                    <a:pt x="327431" y="606886"/>
                    <a:pt x="340131" y="615353"/>
                  </a:cubicBezTo>
                  <a:cubicBezTo>
                    <a:pt x="364750" y="631766"/>
                    <a:pt x="351941" y="625640"/>
                    <a:pt x="378231" y="634403"/>
                  </a:cubicBezTo>
                  <a:cubicBezTo>
                    <a:pt x="384581" y="632286"/>
                    <a:pt x="392054" y="632234"/>
                    <a:pt x="397281" y="628053"/>
                  </a:cubicBezTo>
                  <a:cubicBezTo>
                    <a:pt x="418480" y="611094"/>
                    <a:pt x="410675" y="588034"/>
                    <a:pt x="403631" y="564553"/>
                  </a:cubicBezTo>
                  <a:cubicBezTo>
                    <a:pt x="401438" y="557243"/>
                    <a:pt x="396890" y="550271"/>
                    <a:pt x="390931" y="545503"/>
                  </a:cubicBezTo>
                  <a:cubicBezTo>
                    <a:pt x="385704" y="541322"/>
                    <a:pt x="377868" y="542146"/>
                    <a:pt x="371881" y="539153"/>
                  </a:cubicBezTo>
                  <a:cubicBezTo>
                    <a:pt x="365055" y="535740"/>
                    <a:pt x="359181" y="530686"/>
                    <a:pt x="352831" y="526453"/>
                  </a:cubicBezTo>
                  <a:cubicBezTo>
                    <a:pt x="337914" y="481702"/>
                    <a:pt x="335095" y="481179"/>
                    <a:pt x="352831" y="405803"/>
                  </a:cubicBezTo>
                  <a:cubicBezTo>
                    <a:pt x="354364" y="399287"/>
                    <a:pt x="365531" y="401570"/>
                    <a:pt x="371881" y="399453"/>
                  </a:cubicBezTo>
                  <a:cubicBezTo>
                    <a:pt x="388433" y="374625"/>
                    <a:pt x="387563" y="386110"/>
                    <a:pt x="378231" y="355003"/>
                  </a:cubicBezTo>
                  <a:cubicBezTo>
                    <a:pt x="374384" y="342181"/>
                    <a:pt x="365531" y="316903"/>
                    <a:pt x="365531" y="316903"/>
                  </a:cubicBezTo>
                  <a:cubicBezTo>
                    <a:pt x="371881" y="312670"/>
                    <a:pt x="376949" y="304203"/>
                    <a:pt x="384581" y="304203"/>
                  </a:cubicBezTo>
                  <a:cubicBezTo>
                    <a:pt x="393422" y="304203"/>
                    <a:pt x="419040" y="332312"/>
                    <a:pt x="422681" y="335953"/>
                  </a:cubicBezTo>
                  <a:cubicBezTo>
                    <a:pt x="441396" y="307881"/>
                    <a:pt x="438537" y="321579"/>
                    <a:pt x="429031" y="278803"/>
                  </a:cubicBezTo>
                  <a:cubicBezTo>
                    <a:pt x="427579" y="272269"/>
                    <a:pt x="427414" y="264486"/>
                    <a:pt x="422681" y="259753"/>
                  </a:cubicBezTo>
                  <a:cubicBezTo>
                    <a:pt x="417948" y="255020"/>
                    <a:pt x="409981" y="255520"/>
                    <a:pt x="403631" y="253403"/>
                  </a:cubicBezTo>
                  <a:cubicBezTo>
                    <a:pt x="397210" y="243771"/>
                    <a:pt x="384581" y="228448"/>
                    <a:pt x="384581" y="215303"/>
                  </a:cubicBezTo>
                  <a:cubicBezTo>
                    <a:pt x="384581" y="206576"/>
                    <a:pt x="388533" y="198294"/>
                    <a:pt x="390931" y="189903"/>
                  </a:cubicBezTo>
                  <a:cubicBezTo>
                    <a:pt x="396414" y="170714"/>
                    <a:pt x="397522" y="164342"/>
                    <a:pt x="416331" y="151803"/>
                  </a:cubicBezTo>
                  <a:cubicBezTo>
                    <a:pt x="421900" y="148090"/>
                    <a:pt x="429031" y="147570"/>
                    <a:pt x="435381" y="145453"/>
                  </a:cubicBezTo>
                  <a:cubicBezTo>
                    <a:pt x="451342" y="97570"/>
                    <a:pt x="429812" y="156592"/>
                    <a:pt x="454431" y="107353"/>
                  </a:cubicBezTo>
                  <a:cubicBezTo>
                    <a:pt x="457424" y="101366"/>
                    <a:pt x="458664" y="94653"/>
                    <a:pt x="460781" y="88303"/>
                  </a:cubicBezTo>
                  <a:cubicBezTo>
                    <a:pt x="458664" y="60786"/>
                    <a:pt x="470990" y="27831"/>
                    <a:pt x="454431" y="5753"/>
                  </a:cubicBezTo>
                  <a:cubicBezTo>
                    <a:pt x="444192" y="-7899"/>
                    <a:pt x="419669" y="6271"/>
                    <a:pt x="403631" y="12103"/>
                  </a:cubicBezTo>
                  <a:cubicBezTo>
                    <a:pt x="387284" y="18047"/>
                    <a:pt x="382679" y="39405"/>
                    <a:pt x="371881" y="50203"/>
                  </a:cubicBezTo>
                  <a:cubicBezTo>
                    <a:pt x="356787" y="65297"/>
                    <a:pt x="333594" y="69315"/>
                    <a:pt x="314731" y="75603"/>
                  </a:cubicBezTo>
                  <a:cubicBezTo>
                    <a:pt x="308381" y="77720"/>
                    <a:pt x="301250" y="78240"/>
                    <a:pt x="295681" y="81953"/>
                  </a:cubicBezTo>
                  <a:lnTo>
                    <a:pt x="276631" y="94653"/>
                  </a:lnTo>
                  <a:cubicBezTo>
                    <a:pt x="270281" y="92536"/>
                    <a:pt x="263150" y="92016"/>
                    <a:pt x="257581" y="88303"/>
                  </a:cubicBezTo>
                  <a:cubicBezTo>
                    <a:pt x="233139" y="72008"/>
                    <a:pt x="235298" y="59554"/>
                    <a:pt x="225831" y="31153"/>
                  </a:cubicBezTo>
                  <a:lnTo>
                    <a:pt x="219481" y="12103"/>
                  </a:lnTo>
                  <a:cubicBezTo>
                    <a:pt x="200431" y="14220"/>
                    <a:pt x="181126" y="14694"/>
                    <a:pt x="162331" y="18453"/>
                  </a:cubicBezTo>
                  <a:cubicBezTo>
                    <a:pt x="107723" y="29375"/>
                    <a:pt x="140653" y="26117"/>
                    <a:pt x="105181" y="43853"/>
                  </a:cubicBezTo>
                  <a:cubicBezTo>
                    <a:pt x="76542" y="58172"/>
                    <a:pt x="94378" y="40155"/>
                    <a:pt x="67081" y="62903"/>
                  </a:cubicBezTo>
                  <a:cubicBezTo>
                    <a:pt x="60182" y="68652"/>
                    <a:pt x="54930" y="76204"/>
                    <a:pt x="48031" y="81953"/>
                  </a:cubicBezTo>
                  <a:cubicBezTo>
                    <a:pt x="42168" y="86839"/>
                    <a:pt x="35807" y="91240"/>
                    <a:pt x="28981" y="94653"/>
                  </a:cubicBezTo>
                  <a:cubicBezTo>
                    <a:pt x="22994" y="97646"/>
                    <a:pt x="13947" y="95648"/>
                    <a:pt x="9931" y="101003"/>
                  </a:cubicBezTo>
                  <a:cubicBezTo>
                    <a:pt x="6121" y="106083"/>
                    <a:pt x="-5944" y="140161"/>
                    <a:pt x="3581" y="145453"/>
                  </a:cubicBezTo>
                  <a:close/>
                </a:path>
              </a:pathLst>
            </a:custGeom>
            <a:solidFill>
              <a:srgbClr val="92D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 xmlns:a16="http://schemas.microsoft.com/office/drawing/2014/main" id="{9834D7DA-B81A-4D26-B177-72B654A02B9D}"/>
                </a:ext>
              </a:extLst>
            </p:cNvPr>
            <p:cNvSpPr/>
            <p:nvPr/>
          </p:nvSpPr>
          <p:spPr>
            <a:xfrm>
              <a:off x="4100152" y="3378158"/>
              <a:ext cx="147998" cy="387392"/>
            </a:xfrm>
            <a:custGeom>
              <a:avLst/>
              <a:gdLst>
                <a:gd name="connsiteX0" fmla="*/ 65448 w 147998"/>
                <a:gd name="connsiteY0" fmla="*/ 42 h 387392"/>
                <a:gd name="connsiteX1" fmla="*/ 20998 w 147998"/>
                <a:gd name="connsiteY1" fmla="*/ 38142 h 387392"/>
                <a:gd name="connsiteX2" fmla="*/ 8298 w 147998"/>
                <a:gd name="connsiteY2" fmla="*/ 76242 h 387392"/>
                <a:gd name="connsiteX3" fmla="*/ 1948 w 147998"/>
                <a:gd name="connsiteY3" fmla="*/ 95292 h 387392"/>
                <a:gd name="connsiteX4" fmla="*/ 8298 w 147998"/>
                <a:gd name="connsiteY4" fmla="*/ 120692 h 387392"/>
                <a:gd name="connsiteX5" fmla="*/ 27348 w 147998"/>
                <a:gd name="connsiteY5" fmla="*/ 127042 h 387392"/>
                <a:gd name="connsiteX6" fmla="*/ 33698 w 147998"/>
                <a:gd name="connsiteY6" fmla="*/ 146092 h 387392"/>
                <a:gd name="connsiteX7" fmla="*/ 33698 w 147998"/>
                <a:gd name="connsiteY7" fmla="*/ 196892 h 387392"/>
                <a:gd name="connsiteX8" fmla="*/ 59098 w 147998"/>
                <a:gd name="connsiteY8" fmla="*/ 190542 h 387392"/>
                <a:gd name="connsiteX9" fmla="*/ 65448 w 147998"/>
                <a:gd name="connsiteY9" fmla="*/ 171492 h 387392"/>
                <a:gd name="connsiteX10" fmla="*/ 71798 w 147998"/>
                <a:gd name="connsiteY10" fmla="*/ 146092 h 387392"/>
                <a:gd name="connsiteX11" fmla="*/ 90848 w 147998"/>
                <a:gd name="connsiteY11" fmla="*/ 139742 h 387392"/>
                <a:gd name="connsiteX12" fmla="*/ 90848 w 147998"/>
                <a:gd name="connsiteY12" fmla="*/ 285792 h 387392"/>
                <a:gd name="connsiteX13" fmla="*/ 52748 w 147998"/>
                <a:gd name="connsiteY13" fmla="*/ 298492 h 387392"/>
                <a:gd name="connsiteX14" fmla="*/ 33698 w 147998"/>
                <a:gd name="connsiteY14" fmla="*/ 304842 h 387392"/>
                <a:gd name="connsiteX15" fmla="*/ 14648 w 147998"/>
                <a:gd name="connsiteY15" fmla="*/ 311192 h 387392"/>
                <a:gd name="connsiteX16" fmla="*/ 1948 w 147998"/>
                <a:gd name="connsiteY16" fmla="*/ 349292 h 387392"/>
                <a:gd name="connsiteX17" fmla="*/ 14648 w 147998"/>
                <a:gd name="connsiteY17" fmla="*/ 368342 h 387392"/>
                <a:gd name="connsiteX18" fmla="*/ 33698 w 147998"/>
                <a:gd name="connsiteY18" fmla="*/ 374692 h 387392"/>
                <a:gd name="connsiteX19" fmla="*/ 78148 w 147998"/>
                <a:gd name="connsiteY19" fmla="*/ 387392 h 387392"/>
                <a:gd name="connsiteX20" fmla="*/ 97198 w 147998"/>
                <a:gd name="connsiteY20" fmla="*/ 381042 h 387392"/>
                <a:gd name="connsiteX21" fmla="*/ 109898 w 147998"/>
                <a:gd name="connsiteY21" fmla="*/ 342942 h 387392"/>
                <a:gd name="connsiteX22" fmla="*/ 128948 w 147998"/>
                <a:gd name="connsiteY22" fmla="*/ 304842 h 387392"/>
                <a:gd name="connsiteX23" fmla="*/ 141648 w 147998"/>
                <a:gd name="connsiteY23" fmla="*/ 196892 h 387392"/>
                <a:gd name="connsiteX24" fmla="*/ 147998 w 147998"/>
                <a:gd name="connsiteY24" fmla="*/ 177842 h 387392"/>
                <a:gd name="connsiteX25" fmla="*/ 135298 w 147998"/>
                <a:gd name="connsiteY25" fmla="*/ 63542 h 387392"/>
                <a:gd name="connsiteX26" fmla="*/ 128948 w 147998"/>
                <a:gd name="connsiteY26" fmla="*/ 38142 h 387392"/>
                <a:gd name="connsiteX27" fmla="*/ 109898 w 147998"/>
                <a:gd name="connsiteY27" fmla="*/ 31792 h 387392"/>
                <a:gd name="connsiteX28" fmla="*/ 65448 w 147998"/>
                <a:gd name="connsiteY28" fmla="*/ 42 h 3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998" h="387392">
                  <a:moveTo>
                    <a:pt x="65448" y="42"/>
                  </a:moveTo>
                  <a:cubicBezTo>
                    <a:pt x="50631" y="1100"/>
                    <a:pt x="31660" y="14153"/>
                    <a:pt x="20998" y="38142"/>
                  </a:cubicBezTo>
                  <a:cubicBezTo>
                    <a:pt x="15561" y="50375"/>
                    <a:pt x="12531" y="63542"/>
                    <a:pt x="8298" y="76242"/>
                  </a:cubicBezTo>
                  <a:lnTo>
                    <a:pt x="1948" y="95292"/>
                  </a:lnTo>
                  <a:cubicBezTo>
                    <a:pt x="4065" y="103759"/>
                    <a:pt x="2846" y="113877"/>
                    <a:pt x="8298" y="120692"/>
                  </a:cubicBezTo>
                  <a:cubicBezTo>
                    <a:pt x="12479" y="125919"/>
                    <a:pt x="22615" y="122309"/>
                    <a:pt x="27348" y="127042"/>
                  </a:cubicBezTo>
                  <a:cubicBezTo>
                    <a:pt x="32081" y="131775"/>
                    <a:pt x="31581" y="139742"/>
                    <a:pt x="33698" y="146092"/>
                  </a:cubicBezTo>
                  <a:cubicBezTo>
                    <a:pt x="33615" y="146507"/>
                    <a:pt x="19234" y="191107"/>
                    <a:pt x="33698" y="196892"/>
                  </a:cubicBezTo>
                  <a:cubicBezTo>
                    <a:pt x="41801" y="200133"/>
                    <a:pt x="50631" y="192659"/>
                    <a:pt x="59098" y="190542"/>
                  </a:cubicBezTo>
                  <a:cubicBezTo>
                    <a:pt x="61215" y="184192"/>
                    <a:pt x="63609" y="177928"/>
                    <a:pt x="65448" y="171492"/>
                  </a:cubicBezTo>
                  <a:cubicBezTo>
                    <a:pt x="67846" y="163101"/>
                    <a:pt x="66346" y="152907"/>
                    <a:pt x="71798" y="146092"/>
                  </a:cubicBezTo>
                  <a:cubicBezTo>
                    <a:pt x="75979" y="140865"/>
                    <a:pt x="84498" y="141859"/>
                    <a:pt x="90848" y="139742"/>
                  </a:cubicBezTo>
                  <a:cubicBezTo>
                    <a:pt x="107705" y="190313"/>
                    <a:pt x="115875" y="207135"/>
                    <a:pt x="90848" y="285792"/>
                  </a:cubicBezTo>
                  <a:cubicBezTo>
                    <a:pt x="86789" y="298549"/>
                    <a:pt x="65448" y="294259"/>
                    <a:pt x="52748" y="298492"/>
                  </a:cubicBezTo>
                  <a:lnTo>
                    <a:pt x="33698" y="304842"/>
                  </a:lnTo>
                  <a:lnTo>
                    <a:pt x="14648" y="311192"/>
                  </a:lnTo>
                  <a:cubicBezTo>
                    <a:pt x="10415" y="323892"/>
                    <a:pt x="-5478" y="338153"/>
                    <a:pt x="1948" y="349292"/>
                  </a:cubicBezTo>
                  <a:cubicBezTo>
                    <a:pt x="6181" y="355642"/>
                    <a:pt x="8689" y="363574"/>
                    <a:pt x="14648" y="368342"/>
                  </a:cubicBezTo>
                  <a:cubicBezTo>
                    <a:pt x="19875" y="372523"/>
                    <a:pt x="27262" y="372853"/>
                    <a:pt x="33698" y="374692"/>
                  </a:cubicBezTo>
                  <a:cubicBezTo>
                    <a:pt x="89512" y="390639"/>
                    <a:pt x="32473" y="372167"/>
                    <a:pt x="78148" y="387392"/>
                  </a:cubicBezTo>
                  <a:cubicBezTo>
                    <a:pt x="84498" y="385275"/>
                    <a:pt x="93307" y="386489"/>
                    <a:pt x="97198" y="381042"/>
                  </a:cubicBezTo>
                  <a:cubicBezTo>
                    <a:pt x="104979" y="370149"/>
                    <a:pt x="102472" y="354081"/>
                    <a:pt x="109898" y="342942"/>
                  </a:cubicBezTo>
                  <a:cubicBezTo>
                    <a:pt x="126311" y="318323"/>
                    <a:pt x="120185" y="331132"/>
                    <a:pt x="128948" y="304842"/>
                  </a:cubicBezTo>
                  <a:cubicBezTo>
                    <a:pt x="132192" y="269156"/>
                    <a:pt x="133807" y="232177"/>
                    <a:pt x="141648" y="196892"/>
                  </a:cubicBezTo>
                  <a:cubicBezTo>
                    <a:pt x="143100" y="190358"/>
                    <a:pt x="145881" y="184192"/>
                    <a:pt x="147998" y="177842"/>
                  </a:cubicBezTo>
                  <a:cubicBezTo>
                    <a:pt x="143560" y="124581"/>
                    <a:pt x="144332" y="108714"/>
                    <a:pt x="135298" y="63542"/>
                  </a:cubicBezTo>
                  <a:cubicBezTo>
                    <a:pt x="133586" y="54984"/>
                    <a:pt x="134400" y="44957"/>
                    <a:pt x="128948" y="38142"/>
                  </a:cubicBezTo>
                  <a:cubicBezTo>
                    <a:pt x="124767" y="32915"/>
                    <a:pt x="115885" y="34785"/>
                    <a:pt x="109898" y="31792"/>
                  </a:cubicBezTo>
                  <a:cubicBezTo>
                    <a:pt x="82150" y="17918"/>
                    <a:pt x="80265" y="-1016"/>
                    <a:pt x="65448" y="42"/>
                  </a:cubicBezTo>
                  <a:close/>
                </a:path>
              </a:pathLst>
            </a:custGeom>
            <a:solidFill>
              <a:srgbClr val="92D05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 xmlns:a16="http://schemas.microsoft.com/office/drawing/2014/main" id="{F91A29F7-4890-4403-8843-BB40486ACBB2}"/>
              </a:ext>
            </a:extLst>
          </p:cNvPr>
          <p:cNvSpPr txBox="1"/>
          <p:nvPr/>
        </p:nvSpPr>
        <p:spPr>
          <a:xfrm>
            <a:off x="4212088" y="1448870"/>
            <a:ext cx="994819" cy="877163"/>
          </a:xfrm>
          <a:prstGeom prst="rect">
            <a:avLst/>
          </a:prstGeom>
          <a:noFill/>
        </p:spPr>
        <p:txBody>
          <a:bodyPr wrap="square" rtlCol="0">
            <a:spAutoFit/>
          </a:bodyPr>
          <a:lstStyle/>
          <a:p>
            <a:pPr algn="ctr"/>
            <a:r>
              <a:rPr lang="en-US" sz="1700" dirty="0">
                <a:latin typeface="Century Gothic" panose="020B0502020202020204" pitchFamily="34" charset="0"/>
              </a:rPr>
              <a:t>Google</a:t>
            </a:r>
          </a:p>
          <a:p>
            <a:pPr algn="ctr"/>
            <a:r>
              <a:rPr lang="en-US" sz="1700" dirty="0">
                <a:latin typeface="Century Gothic" panose="020B0502020202020204" pitchFamily="34" charset="0"/>
              </a:rPr>
              <a:t>Earth Engine</a:t>
            </a:r>
          </a:p>
        </p:txBody>
      </p:sp>
      <p:sp>
        <p:nvSpPr>
          <p:cNvPr id="129" name="Oval 128">
            <a:extLst>
              <a:ext uri="{FF2B5EF4-FFF2-40B4-BE49-F238E27FC236}">
                <a16:creationId xmlns="" xmlns:a16="http://schemas.microsoft.com/office/drawing/2014/main" id="{A7E94A67-4728-4870-AB60-9B62AA9F26F0}"/>
              </a:ext>
            </a:extLst>
          </p:cNvPr>
          <p:cNvSpPr/>
          <p:nvPr/>
        </p:nvSpPr>
        <p:spPr>
          <a:xfrm>
            <a:off x="4207469" y="2750087"/>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 xmlns:a16="http://schemas.microsoft.com/office/drawing/2014/main" id="{84A5D8C6-1080-4747-B5A1-D1CAAF67AD21}"/>
              </a:ext>
            </a:extLst>
          </p:cNvPr>
          <p:cNvGrpSpPr/>
          <p:nvPr/>
        </p:nvGrpSpPr>
        <p:grpSpPr>
          <a:xfrm>
            <a:off x="4310657" y="2828884"/>
            <a:ext cx="808890" cy="808890"/>
            <a:chOff x="3473770" y="3139162"/>
            <a:chExt cx="808890" cy="808890"/>
          </a:xfrm>
        </p:grpSpPr>
        <p:sp>
          <p:nvSpPr>
            <p:cNvPr id="131" name="Oval 130">
              <a:extLst>
                <a:ext uri="{FF2B5EF4-FFF2-40B4-BE49-F238E27FC236}">
                  <a16:creationId xmlns="" xmlns:a16="http://schemas.microsoft.com/office/drawing/2014/main" id="{3D122D72-B5ED-42D3-9E43-552F14875198}"/>
                </a:ext>
              </a:extLst>
            </p:cNvPr>
            <p:cNvSpPr/>
            <p:nvPr/>
          </p:nvSpPr>
          <p:spPr>
            <a:xfrm>
              <a:off x="3473770" y="3139162"/>
              <a:ext cx="808890" cy="808890"/>
            </a:xfrm>
            <a:prstGeom prst="ellipse">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 xmlns:a16="http://schemas.microsoft.com/office/drawing/2014/main" id="{95C20B6E-1F7D-439C-8965-9929B5374E24}"/>
                </a:ext>
              </a:extLst>
            </p:cNvPr>
            <p:cNvSpPr/>
            <p:nvPr/>
          </p:nvSpPr>
          <p:spPr>
            <a:xfrm>
              <a:off x="3558769" y="3251797"/>
              <a:ext cx="463219" cy="634403"/>
            </a:xfrm>
            <a:custGeom>
              <a:avLst/>
              <a:gdLst>
                <a:gd name="connsiteX0" fmla="*/ 3581 w 463219"/>
                <a:gd name="connsiteY0" fmla="*/ 145453 h 634403"/>
                <a:gd name="connsiteX1" fmla="*/ 67081 w 463219"/>
                <a:gd name="connsiteY1" fmla="*/ 132753 h 634403"/>
                <a:gd name="connsiteX2" fmla="*/ 86131 w 463219"/>
                <a:gd name="connsiteY2" fmla="*/ 170853 h 634403"/>
                <a:gd name="connsiteX3" fmla="*/ 111531 w 463219"/>
                <a:gd name="connsiteY3" fmla="*/ 234353 h 634403"/>
                <a:gd name="connsiteX4" fmla="*/ 124231 w 463219"/>
                <a:gd name="connsiteY4" fmla="*/ 278803 h 634403"/>
                <a:gd name="connsiteX5" fmla="*/ 136931 w 463219"/>
                <a:gd name="connsiteY5" fmla="*/ 297853 h 634403"/>
                <a:gd name="connsiteX6" fmla="*/ 162331 w 463219"/>
                <a:gd name="connsiteY6" fmla="*/ 329603 h 634403"/>
                <a:gd name="connsiteX7" fmla="*/ 219481 w 463219"/>
                <a:gd name="connsiteY7" fmla="*/ 335953 h 634403"/>
                <a:gd name="connsiteX8" fmla="*/ 244881 w 463219"/>
                <a:gd name="connsiteY8" fmla="*/ 367703 h 634403"/>
                <a:gd name="connsiteX9" fmla="*/ 238531 w 463219"/>
                <a:gd name="connsiteY9" fmla="*/ 386753 h 634403"/>
                <a:gd name="connsiteX10" fmla="*/ 136931 w 463219"/>
                <a:gd name="connsiteY10" fmla="*/ 393103 h 634403"/>
                <a:gd name="connsiteX11" fmla="*/ 117881 w 463219"/>
                <a:gd name="connsiteY11" fmla="*/ 431203 h 634403"/>
                <a:gd name="connsiteX12" fmla="*/ 124231 w 463219"/>
                <a:gd name="connsiteY12" fmla="*/ 456603 h 634403"/>
                <a:gd name="connsiteX13" fmla="*/ 136931 w 463219"/>
                <a:gd name="connsiteY13" fmla="*/ 494703 h 634403"/>
                <a:gd name="connsiteX14" fmla="*/ 143281 w 463219"/>
                <a:gd name="connsiteY14" fmla="*/ 513753 h 634403"/>
                <a:gd name="connsiteX15" fmla="*/ 155981 w 463219"/>
                <a:gd name="connsiteY15" fmla="*/ 532803 h 634403"/>
                <a:gd name="connsiteX16" fmla="*/ 175031 w 463219"/>
                <a:gd name="connsiteY16" fmla="*/ 570903 h 634403"/>
                <a:gd name="connsiteX17" fmla="*/ 194081 w 463219"/>
                <a:gd name="connsiteY17" fmla="*/ 583603 h 634403"/>
                <a:gd name="connsiteX18" fmla="*/ 206781 w 463219"/>
                <a:gd name="connsiteY18" fmla="*/ 602653 h 634403"/>
                <a:gd name="connsiteX19" fmla="*/ 225831 w 463219"/>
                <a:gd name="connsiteY19" fmla="*/ 596303 h 634403"/>
                <a:gd name="connsiteX20" fmla="*/ 263931 w 463219"/>
                <a:gd name="connsiteY20" fmla="*/ 570903 h 634403"/>
                <a:gd name="connsiteX21" fmla="*/ 314731 w 463219"/>
                <a:gd name="connsiteY21" fmla="*/ 577253 h 634403"/>
                <a:gd name="connsiteX22" fmla="*/ 340131 w 463219"/>
                <a:gd name="connsiteY22" fmla="*/ 615353 h 634403"/>
                <a:gd name="connsiteX23" fmla="*/ 378231 w 463219"/>
                <a:gd name="connsiteY23" fmla="*/ 634403 h 634403"/>
                <a:gd name="connsiteX24" fmla="*/ 397281 w 463219"/>
                <a:gd name="connsiteY24" fmla="*/ 628053 h 634403"/>
                <a:gd name="connsiteX25" fmla="*/ 403631 w 463219"/>
                <a:gd name="connsiteY25" fmla="*/ 564553 h 634403"/>
                <a:gd name="connsiteX26" fmla="*/ 390931 w 463219"/>
                <a:gd name="connsiteY26" fmla="*/ 545503 h 634403"/>
                <a:gd name="connsiteX27" fmla="*/ 371881 w 463219"/>
                <a:gd name="connsiteY27" fmla="*/ 539153 h 634403"/>
                <a:gd name="connsiteX28" fmla="*/ 352831 w 463219"/>
                <a:gd name="connsiteY28" fmla="*/ 526453 h 634403"/>
                <a:gd name="connsiteX29" fmla="*/ 352831 w 463219"/>
                <a:gd name="connsiteY29" fmla="*/ 405803 h 634403"/>
                <a:gd name="connsiteX30" fmla="*/ 371881 w 463219"/>
                <a:gd name="connsiteY30" fmla="*/ 399453 h 634403"/>
                <a:gd name="connsiteX31" fmla="*/ 378231 w 463219"/>
                <a:gd name="connsiteY31" fmla="*/ 355003 h 634403"/>
                <a:gd name="connsiteX32" fmla="*/ 365531 w 463219"/>
                <a:gd name="connsiteY32" fmla="*/ 316903 h 634403"/>
                <a:gd name="connsiteX33" fmla="*/ 384581 w 463219"/>
                <a:gd name="connsiteY33" fmla="*/ 304203 h 634403"/>
                <a:gd name="connsiteX34" fmla="*/ 422681 w 463219"/>
                <a:gd name="connsiteY34" fmla="*/ 335953 h 634403"/>
                <a:gd name="connsiteX35" fmla="*/ 429031 w 463219"/>
                <a:gd name="connsiteY35" fmla="*/ 278803 h 634403"/>
                <a:gd name="connsiteX36" fmla="*/ 422681 w 463219"/>
                <a:gd name="connsiteY36" fmla="*/ 259753 h 634403"/>
                <a:gd name="connsiteX37" fmla="*/ 403631 w 463219"/>
                <a:gd name="connsiteY37" fmla="*/ 253403 h 634403"/>
                <a:gd name="connsiteX38" fmla="*/ 384581 w 463219"/>
                <a:gd name="connsiteY38" fmla="*/ 215303 h 634403"/>
                <a:gd name="connsiteX39" fmla="*/ 390931 w 463219"/>
                <a:gd name="connsiteY39" fmla="*/ 189903 h 634403"/>
                <a:gd name="connsiteX40" fmla="*/ 416331 w 463219"/>
                <a:gd name="connsiteY40" fmla="*/ 151803 h 634403"/>
                <a:gd name="connsiteX41" fmla="*/ 435381 w 463219"/>
                <a:gd name="connsiteY41" fmla="*/ 145453 h 634403"/>
                <a:gd name="connsiteX42" fmla="*/ 454431 w 463219"/>
                <a:gd name="connsiteY42" fmla="*/ 107353 h 634403"/>
                <a:gd name="connsiteX43" fmla="*/ 460781 w 463219"/>
                <a:gd name="connsiteY43" fmla="*/ 88303 h 634403"/>
                <a:gd name="connsiteX44" fmla="*/ 454431 w 463219"/>
                <a:gd name="connsiteY44" fmla="*/ 5753 h 634403"/>
                <a:gd name="connsiteX45" fmla="*/ 403631 w 463219"/>
                <a:gd name="connsiteY45" fmla="*/ 12103 h 634403"/>
                <a:gd name="connsiteX46" fmla="*/ 371881 w 463219"/>
                <a:gd name="connsiteY46" fmla="*/ 50203 h 634403"/>
                <a:gd name="connsiteX47" fmla="*/ 314731 w 463219"/>
                <a:gd name="connsiteY47" fmla="*/ 75603 h 634403"/>
                <a:gd name="connsiteX48" fmla="*/ 295681 w 463219"/>
                <a:gd name="connsiteY48" fmla="*/ 81953 h 634403"/>
                <a:gd name="connsiteX49" fmla="*/ 276631 w 463219"/>
                <a:gd name="connsiteY49" fmla="*/ 94653 h 634403"/>
                <a:gd name="connsiteX50" fmla="*/ 257581 w 463219"/>
                <a:gd name="connsiteY50" fmla="*/ 88303 h 634403"/>
                <a:gd name="connsiteX51" fmla="*/ 225831 w 463219"/>
                <a:gd name="connsiteY51" fmla="*/ 31153 h 634403"/>
                <a:gd name="connsiteX52" fmla="*/ 219481 w 463219"/>
                <a:gd name="connsiteY52" fmla="*/ 12103 h 634403"/>
                <a:gd name="connsiteX53" fmla="*/ 162331 w 463219"/>
                <a:gd name="connsiteY53" fmla="*/ 18453 h 634403"/>
                <a:gd name="connsiteX54" fmla="*/ 105181 w 463219"/>
                <a:gd name="connsiteY54" fmla="*/ 43853 h 634403"/>
                <a:gd name="connsiteX55" fmla="*/ 67081 w 463219"/>
                <a:gd name="connsiteY55" fmla="*/ 62903 h 634403"/>
                <a:gd name="connsiteX56" fmla="*/ 48031 w 463219"/>
                <a:gd name="connsiteY56" fmla="*/ 81953 h 634403"/>
                <a:gd name="connsiteX57" fmla="*/ 28981 w 463219"/>
                <a:gd name="connsiteY57" fmla="*/ 94653 h 634403"/>
                <a:gd name="connsiteX58" fmla="*/ 9931 w 463219"/>
                <a:gd name="connsiteY58" fmla="*/ 101003 h 634403"/>
                <a:gd name="connsiteX59" fmla="*/ 3581 w 463219"/>
                <a:gd name="connsiteY59" fmla="*/ 145453 h 63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63219" h="634403">
                  <a:moveTo>
                    <a:pt x="3581" y="145453"/>
                  </a:moveTo>
                  <a:cubicBezTo>
                    <a:pt x="13106" y="150745"/>
                    <a:pt x="45570" y="130960"/>
                    <a:pt x="67081" y="132753"/>
                  </a:cubicBezTo>
                  <a:cubicBezTo>
                    <a:pt x="75843" y="133483"/>
                    <a:pt x="84078" y="165515"/>
                    <a:pt x="86131" y="170853"/>
                  </a:cubicBezTo>
                  <a:cubicBezTo>
                    <a:pt x="94315" y="192131"/>
                    <a:pt x="103863" y="212884"/>
                    <a:pt x="111531" y="234353"/>
                  </a:cubicBezTo>
                  <a:cubicBezTo>
                    <a:pt x="116617" y="248595"/>
                    <a:pt x="117335" y="265012"/>
                    <a:pt x="124231" y="278803"/>
                  </a:cubicBezTo>
                  <a:cubicBezTo>
                    <a:pt x="127644" y="285629"/>
                    <a:pt x="133518" y="291027"/>
                    <a:pt x="136931" y="297853"/>
                  </a:cubicBezTo>
                  <a:cubicBezTo>
                    <a:pt x="145561" y="315113"/>
                    <a:pt x="137864" y="323486"/>
                    <a:pt x="162331" y="329603"/>
                  </a:cubicBezTo>
                  <a:cubicBezTo>
                    <a:pt x="180926" y="334252"/>
                    <a:pt x="200431" y="333836"/>
                    <a:pt x="219481" y="335953"/>
                  </a:cubicBezTo>
                  <a:cubicBezTo>
                    <a:pt x="234109" y="345705"/>
                    <a:pt x="244881" y="347255"/>
                    <a:pt x="244881" y="367703"/>
                  </a:cubicBezTo>
                  <a:cubicBezTo>
                    <a:pt x="244881" y="374396"/>
                    <a:pt x="245047" y="385220"/>
                    <a:pt x="238531" y="386753"/>
                  </a:cubicBezTo>
                  <a:cubicBezTo>
                    <a:pt x="205500" y="394525"/>
                    <a:pt x="170798" y="390986"/>
                    <a:pt x="136931" y="393103"/>
                  </a:cubicBezTo>
                  <a:cubicBezTo>
                    <a:pt x="130510" y="402735"/>
                    <a:pt x="117881" y="418058"/>
                    <a:pt x="117881" y="431203"/>
                  </a:cubicBezTo>
                  <a:cubicBezTo>
                    <a:pt x="117881" y="439930"/>
                    <a:pt x="121723" y="448244"/>
                    <a:pt x="124231" y="456603"/>
                  </a:cubicBezTo>
                  <a:cubicBezTo>
                    <a:pt x="128078" y="469425"/>
                    <a:pt x="132698" y="482003"/>
                    <a:pt x="136931" y="494703"/>
                  </a:cubicBezTo>
                  <a:cubicBezTo>
                    <a:pt x="139048" y="501053"/>
                    <a:pt x="139568" y="508184"/>
                    <a:pt x="143281" y="513753"/>
                  </a:cubicBezTo>
                  <a:cubicBezTo>
                    <a:pt x="147514" y="520103"/>
                    <a:pt x="152568" y="525977"/>
                    <a:pt x="155981" y="532803"/>
                  </a:cubicBezTo>
                  <a:cubicBezTo>
                    <a:pt x="166310" y="553461"/>
                    <a:pt x="156833" y="552705"/>
                    <a:pt x="175031" y="570903"/>
                  </a:cubicBezTo>
                  <a:cubicBezTo>
                    <a:pt x="180427" y="576299"/>
                    <a:pt x="187731" y="579370"/>
                    <a:pt x="194081" y="583603"/>
                  </a:cubicBezTo>
                  <a:cubicBezTo>
                    <a:pt x="198314" y="589953"/>
                    <a:pt x="199695" y="599819"/>
                    <a:pt x="206781" y="602653"/>
                  </a:cubicBezTo>
                  <a:cubicBezTo>
                    <a:pt x="212996" y="605139"/>
                    <a:pt x="219980" y="599554"/>
                    <a:pt x="225831" y="596303"/>
                  </a:cubicBezTo>
                  <a:cubicBezTo>
                    <a:pt x="239174" y="588890"/>
                    <a:pt x="263931" y="570903"/>
                    <a:pt x="263931" y="570903"/>
                  </a:cubicBezTo>
                  <a:cubicBezTo>
                    <a:pt x="280864" y="573020"/>
                    <a:pt x="299991" y="568654"/>
                    <a:pt x="314731" y="577253"/>
                  </a:cubicBezTo>
                  <a:cubicBezTo>
                    <a:pt x="327915" y="584944"/>
                    <a:pt x="327431" y="606886"/>
                    <a:pt x="340131" y="615353"/>
                  </a:cubicBezTo>
                  <a:cubicBezTo>
                    <a:pt x="364750" y="631766"/>
                    <a:pt x="351941" y="625640"/>
                    <a:pt x="378231" y="634403"/>
                  </a:cubicBezTo>
                  <a:cubicBezTo>
                    <a:pt x="384581" y="632286"/>
                    <a:pt x="392054" y="632234"/>
                    <a:pt x="397281" y="628053"/>
                  </a:cubicBezTo>
                  <a:cubicBezTo>
                    <a:pt x="418480" y="611094"/>
                    <a:pt x="410675" y="588034"/>
                    <a:pt x="403631" y="564553"/>
                  </a:cubicBezTo>
                  <a:cubicBezTo>
                    <a:pt x="401438" y="557243"/>
                    <a:pt x="396890" y="550271"/>
                    <a:pt x="390931" y="545503"/>
                  </a:cubicBezTo>
                  <a:cubicBezTo>
                    <a:pt x="385704" y="541322"/>
                    <a:pt x="377868" y="542146"/>
                    <a:pt x="371881" y="539153"/>
                  </a:cubicBezTo>
                  <a:cubicBezTo>
                    <a:pt x="365055" y="535740"/>
                    <a:pt x="359181" y="530686"/>
                    <a:pt x="352831" y="526453"/>
                  </a:cubicBezTo>
                  <a:cubicBezTo>
                    <a:pt x="337914" y="481702"/>
                    <a:pt x="335095" y="481179"/>
                    <a:pt x="352831" y="405803"/>
                  </a:cubicBezTo>
                  <a:cubicBezTo>
                    <a:pt x="354364" y="399287"/>
                    <a:pt x="365531" y="401570"/>
                    <a:pt x="371881" y="399453"/>
                  </a:cubicBezTo>
                  <a:cubicBezTo>
                    <a:pt x="388433" y="374625"/>
                    <a:pt x="387563" y="386110"/>
                    <a:pt x="378231" y="355003"/>
                  </a:cubicBezTo>
                  <a:cubicBezTo>
                    <a:pt x="374384" y="342181"/>
                    <a:pt x="365531" y="316903"/>
                    <a:pt x="365531" y="316903"/>
                  </a:cubicBezTo>
                  <a:cubicBezTo>
                    <a:pt x="371881" y="312670"/>
                    <a:pt x="376949" y="304203"/>
                    <a:pt x="384581" y="304203"/>
                  </a:cubicBezTo>
                  <a:cubicBezTo>
                    <a:pt x="393422" y="304203"/>
                    <a:pt x="419040" y="332312"/>
                    <a:pt x="422681" y="335953"/>
                  </a:cubicBezTo>
                  <a:cubicBezTo>
                    <a:pt x="441396" y="307881"/>
                    <a:pt x="438537" y="321579"/>
                    <a:pt x="429031" y="278803"/>
                  </a:cubicBezTo>
                  <a:cubicBezTo>
                    <a:pt x="427579" y="272269"/>
                    <a:pt x="427414" y="264486"/>
                    <a:pt x="422681" y="259753"/>
                  </a:cubicBezTo>
                  <a:cubicBezTo>
                    <a:pt x="417948" y="255020"/>
                    <a:pt x="409981" y="255520"/>
                    <a:pt x="403631" y="253403"/>
                  </a:cubicBezTo>
                  <a:cubicBezTo>
                    <a:pt x="397210" y="243771"/>
                    <a:pt x="384581" y="228448"/>
                    <a:pt x="384581" y="215303"/>
                  </a:cubicBezTo>
                  <a:cubicBezTo>
                    <a:pt x="384581" y="206576"/>
                    <a:pt x="388533" y="198294"/>
                    <a:pt x="390931" y="189903"/>
                  </a:cubicBezTo>
                  <a:cubicBezTo>
                    <a:pt x="396414" y="170714"/>
                    <a:pt x="397522" y="164342"/>
                    <a:pt x="416331" y="151803"/>
                  </a:cubicBezTo>
                  <a:cubicBezTo>
                    <a:pt x="421900" y="148090"/>
                    <a:pt x="429031" y="147570"/>
                    <a:pt x="435381" y="145453"/>
                  </a:cubicBezTo>
                  <a:cubicBezTo>
                    <a:pt x="451342" y="97570"/>
                    <a:pt x="429812" y="156592"/>
                    <a:pt x="454431" y="107353"/>
                  </a:cubicBezTo>
                  <a:cubicBezTo>
                    <a:pt x="457424" y="101366"/>
                    <a:pt x="458664" y="94653"/>
                    <a:pt x="460781" y="88303"/>
                  </a:cubicBezTo>
                  <a:cubicBezTo>
                    <a:pt x="458664" y="60786"/>
                    <a:pt x="470990" y="27831"/>
                    <a:pt x="454431" y="5753"/>
                  </a:cubicBezTo>
                  <a:cubicBezTo>
                    <a:pt x="444192" y="-7899"/>
                    <a:pt x="419669" y="6271"/>
                    <a:pt x="403631" y="12103"/>
                  </a:cubicBezTo>
                  <a:cubicBezTo>
                    <a:pt x="387284" y="18047"/>
                    <a:pt x="382679" y="39405"/>
                    <a:pt x="371881" y="50203"/>
                  </a:cubicBezTo>
                  <a:cubicBezTo>
                    <a:pt x="356787" y="65297"/>
                    <a:pt x="333594" y="69315"/>
                    <a:pt x="314731" y="75603"/>
                  </a:cubicBezTo>
                  <a:cubicBezTo>
                    <a:pt x="308381" y="77720"/>
                    <a:pt x="301250" y="78240"/>
                    <a:pt x="295681" y="81953"/>
                  </a:cubicBezTo>
                  <a:lnTo>
                    <a:pt x="276631" y="94653"/>
                  </a:lnTo>
                  <a:cubicBezTo>
                    <a:pt x="270281" y="92536"/>
                    <a:pt x="263150" y="92016"/>
                    <a:pt x="257581" y="88303"/>
                  </a:cubicBezTo>
                  <a:cubicBezTo>
                    <a:pt x="233139" y="72008"/>
                    <a:pt x="235298" y="59554"/>
                    <a:pt x="225831" y="31153"/>
                  </a:cubicBezTo>
                  <a:lnTo>
                    <a:pt x="219481" y="12103"/>
                  </a:lnTo>
                  <a:cubicBezTo>
                    <a:pt x="200431" y="14220"/>
                    <a:pt x="181126" y="14694"/>
                    <a:pt x="162331" y="18453"/>
                  </a:cubicBezTo>
                  <a:cubicBezTo>
                    <a:pt x="107723" y="29375"/>
                    <a:pt x="140653" y="26117"/>
                    <a:pt x="105181" y="43853"/>
                  </a:cubicBezTo>
                  <a:cubicBezTo>
                    <a:pt x="76542" y="58172"/>
                    <a:pt x="94378" y="40155"/>
                    <a:pt x="67081" y="62903"/>
                  </a:cubicBezTo>
                  <a:cubicBezTo>
                    <a:pt x="60182" y="68652"/>
                    <a:pt x="54930" y="76204"/>
                    <a:pt x="48031" y="81953"/>
                  </a:cubicBezTo>
                  <a:cubicBezTo>
                    <a:pt x="42168" y="86839"/>
                    <a:pt x="35807" y="91240"/>
                    <a:pt x="28981" y="94653"/>
                  </a:cubicBezTo>
                  <a:cubicBezTo>
                    <a:pt x="22994" y="97646"/>
                    <a:pt x="13947" y="95648"/>
                    <a:pt x="9931" y="101003"/>
                  </a:cubicBezTo>
                  <a:cubicBezTo>
                    <a:pt x="6121" y="106083"/>
                    <a:pt x="-5944" y="140161"/>
                    <a:pt x="3581" y="145453"/>
                  </a:cubicBezTo>
                  <a:close/>
                </a:path>
              </a:pathLst>
            </a:custGeom>
            <a:solidFill>
              <a:srgbClr val="92D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 xmlns:a16="http://schemas.microsoft.com/office/drawing/2014/main" id="{BE879500-528C-4D94-9E67-FEAEC80C5126}"/>
                </a:ext>
              </a:extLst>
            </p:cNvPr>
            <p:cNvSpPr/>
            <p:nvPr/>
          </p:nvSpPr>
          <p:spPr>
            <a:xfrm>
              <a:off x="4100152" y="3378158"/>
              <a:ext cx="147998" cy="387392"/>
            </a:xfrm>
            <a:custGeom>
              <a:avLst/>
              <a:gdLst>
                <a:gd name="connsiteX0" fmla="*/ 65448 w 147998"/>
                <a:gd name="connsiteY0" fmla="*/ 42 h 387392"/>
                <a:gd name="connsiteX1" fmla="*/ 20998 w 147998"/>
                <a:gd name="connsiteY1" fmla="*/ 38142 h 387392"/>
                <a:gd name="connsiteX2" fmla="*/ 8298 w 147998"/>
                <a:gd name="connsiteY2" fmla="*/ 76242 h 387392"/>
                <a:gd name="connsiteX3" fmla="*/ 1948 w 147998"/>
                <a:gd name="connsiteY3" fmla="*/ 95292 h 387392"/>
                <a:gd name="connsiteX4" fmla="*/ 8298 w 147998"/>
                <a:gd name="connsiteY4" fmla="*/ 120692 h 387392"/>
                <a:gd name="connsiteX5" fmla="*/ 27348 w 147998"/>
                <a:gd name="connsiteY5" fmla="*/ 127042 h 387392"/>
                <a:gd name="connsiteX6" fmla="*/ 33698 w 147998"/>
                <a:gd name="connsiteY6" fmla="*/ 146092 h 387392"/>
                <a:gd name="connsiteX7" fmla="*/ 33698 w 147998"/>
                <a:gd name="connsiteY7" fmla="*/ 196892 h 387392"/>
                <a:gd name="connsiteX8" fmla="*/ 59098 w 147998"/>
                <a:gd name="connsiteY8" fmla="*/ 190542 h 387392"/>
                <a:gd name="connsiteX9" fmla="*/ 65448 w 147998"/>
                <a:gd name="connsiteY9" fmla="*/ 171492 h 387392"/>
                <a:gd name="connsiteX10" fmla="*/ 71798 w 147998"/>
                <a:gd name="connsiteY10" fmla="*/ 146092 h 387392"/>
                <a:gd name="connsiteX11" fmla="*/ 90848 w 147998"/>
                <a:gd name="connsiteY11" fmla="*/ 139742 h 387392"/>
                <a:gd name="connsiteX12" fmla="*/ 90848 w 147998"/>
                <a:gd name="connsiteY12" fmla="*/ 285792 h 387392"/>
                <a:gd name="connsiteX13" fmla="*/ 52748 w 147998"/>
                <a:gd name="connsiteY13" fmla="*/ 298492 h 387392"/>
                <a:gd name="connsiteX14" fmla="*/ 33698 w 147998"/>
                <a:gd name="connsiteY14" fmla="*/ 304842 h 387392"/>
                <a:gd name="connsiteX15" fmla="*/ 14648 w 147998"/>
                <a:gd name="connsiteY15" fmla="*/ 311192 h 387392"/>
                <a:gd name="connsiteX16" fmla="*/ 1948 w 147998"/>
                <a:gd name="connsiteY16" fmla="*/ 349292 h 387392"/>
                <a:gd name="connsiteX17" fmla="*/ 14648 w 147998"/>
                <a:gd name="connsiteY17" fmla="*/ 368342 h 387392"/>
                <a:gd name="connsiteX18" fmla="*/ 33698 w 147998"/>
                <a:gd name="connsiteY18" fmla="*/ 374692 h 387392"/>
                <a:gd name="connsiteX19" fmla="*/ 78148 w 147998"/>
                <a:gd name="connsiteY19" fmla="*/ 387392 h 387392"/>
                <a:gd name="connsiteX20" fmla="*/ 97198 w 147998"/>
                <a:gd name="connsiteY20" fmla="*/ 381042 h 387392"/>
                <a:gd name="connsiteX21" fmla="*/ 109898 w 147998"/>
                <a:gd name="connsiteY21" fmla="*/ 342942 h 387392"/>
                <a:gd name="connsiteX22" fmla="*/ 128948 w 147998"/>
                <a:gd name="connsiteY22" fmla="*/ 304842 h 387392"/>
                <a:gd name="connsiteX23" fmla="*/ 141648 w 147998"/>
                <a:gd name="connsiteY23" fmla="*/ 196892 h 387392"/>
                <a:gd name="connsiteX24" fmla="*/ 147998 w 147998"/>
                <a:gd name="connsiteY24" fmla="*/ 177842 h 387392"/>
                <a:gd name="connsiteX25" fmla="*/ 135298 w 147998"/>
                <a:gd name="connsiteY25" fmla="*/ 63542 h 387392"/>
                <a:gd name="connsiteX26" fmla="*/ 128948 w 147998"/>
                <a:gd name="connsiteY26" fmla="*/ 38142 h 387392"/>
                <a:gd name="connsiteX27" fmla="*/ 109898 w 147998"/>
                <a:gd name="connsiteY27" fmla="*/ 31792 h 387392"/>
                <a:gd name="connsiteX28" fmla="*/ 65448 w 147998"/>
                <a:gd name="connsiteY28" fmla="*/ 42 h 3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998" h="387392">
                  <a:moveTo>
                    <a:pt x="65448" y="42"/>
                  </a:moveTo>
                  <a:cubicBezTo>
                    <a:pt x="50631" y="1100"/>
                    <a:pt x="31660" y="14153"/>
                    <a:pt x="20998" y="38142"/>
                  </a:cubicBezTo>
                  <a:cubicBezTo>
                    <a:pt x="15561" y="50375"/>
                    <a:pt x="12531" y="63542"/>
                    <a:pt x="8298" y="76242"/>
                  </a:cubicBezTo>
                  <a:lnTo>
                    <a:pt x="1948" y="95292"/>
                  </a:lnTo>
                  <a:cubicBezTo>
                    <a:pt x="4065" y="103759"/>
                    <a:pt x="2846" y="113877"/>
                    <a:pt x="8298" y="120692"/>
                  </a:cubicBezTo>
                  <a:cubicBezTo>
                    <a:pt x="12479" y="125919"/>
                    <a:pt x="22615" y="122309"/>
                    <a:pt x="27348" y="127042"/>
                  </a:cubicBezTo>
                  <a:cubicBezTo>
                    <a:pt x="32081" y="131775"/>
                    <a:pt x="31581" y="139742"/>
                    <a:pt x="33698" y="146092"/>
                  </a:cubicBezTo>
                  <a:cubicBezTo>
                    <a:pt x="33615" y="146507"/>
                    <a:pt x="19234" y="191107"/>
                    <a:pt x="33698" y="196892"/>
                  </a:cubicBezTo>
                  <a:cubicBezTo>
                    <a:pt x="41801" y="200133"/>
                    <a:pt x="50631" y="192659"/>
                    <a:pt x="59098" y="190542"/>
                  </a:cubicBezTo>
                  <a:cubicBezTo>
                    <a:pt x="61215" y="184192"/>
                    <a:pt x="63609" y="177928"/>
                    <a:pt x="65448" y="171492"/>
                  </a:cubicBezTo>
                  <a:cubicBezTo>
                    <a:pt x="67846" y="163101"/>
                    <a:pt x="66346" y="152907"/>
                    <a:pt x="71798" y="146092"/>
                  </a:cubicBezTo>
                  <a:cubicBezTo>
                    <a:pt x="75979" y="140865"/>
                    <a:pt x="84498" y="141859"/>
                    <a:pt x="90848" y="139742"/>
                  </a:cubicBezTo>
                  <a:cubicBezTo>
                    <a:pt x="107705" y="190313"/>
                    <a:pt x="115875" y="207135"/>
                    <a:pt x="90848" y="285792"/>
                  </a:cubicBezTo>
                  <a:cubicBezTo>
                    <a:pt x="86789" y="298549"/>
                    <a:pt x="65448" y="294259"/>
                    <a:pt x="52748" y="298492"/>
                  </a:cubicBezTo>
                  <a:lnTo>
                    <a:pt x="33698" y="304842"/>
                  </a:lnTo>
                  <a:lnTo>
                    <a:pt x="14648" y="311192"/>
                  </a:lnTo>
                  <a:cubicBezTo>
                    <a:pt x="10415" y="323892"/>
                    <a:pt x="-5478" y="338153"/>
                    <a:pt x="1948" y="349292"/>
                  </a:cubicBezTo>
                  <a:cubicBezTo>
                    <a:pt x="6181" y="355642"/>
                    <a:pt x="8689" y="363574"/>
                    <a:pt x="14648" y="368342"/>
                  </a:cubicBezTo>
                  <a:cubicBezTo>
                    <a:pt x="19875" y="372523"/>
                    <a:pt x="27262" y="372853"/>
                    <a:pt x="33698" y="374692"/>
                  </a:cubicBezTo>
                  <a:cubicBezTo>
                    <a:pt x="89512" y="390639"/>
                    <a:pt x="32473" y="372167"/>
                    <a:pt x="78148" y="387392"/>
                  </a:cubicBezTo>
                  <a:cubicBezTo>
                    <a:pt x="84498" y="385275"/>
                    <a:pt x="93307" y="386489"/>
                    <a:pt x="97198" y="381042"/>
                  </a:cubicBezTo>
                  <a:cubicBezTo>
                    <a:pt x="104979" y="370149"/>
                    <a:pt x="102472" y="354081"/>
                    <a:pt x="109898" y="342942"/>
                  </a:cubicBezTo>
                  <a:cubicBezTo>
                    <a:pt x="126311" y="318323"/>
                    <a:pt x="120185" y="331132"/>
                    <a:pt x="128948" y="304842"/>
                  </a:cubicBezTo>
                  <a:cubicBezTo>
                    <a:pt x="132192" y="269156"/>
                    <a:pt x="133807" y="232177"/>
                    <a:pt x="141648" y="196892"/>
                  </a:cubicBezTo>
                  <a:cubicBezTo>
                    <a:pt x="143100" y="190358"/>
                    <a:pt x="145881" y="184192"/>
                    <a:pt x="147998" y="177842"/>
                  </a:cubicBezTo>
                  <a:cubicBezTo>
                    <a:pt x="143560" y="124581"/>
                    <a:pt x="144332" y="108714"/>
                    <a:pt x="135298" y="63542"/>
                  </a:cubicBezTo>
                  <a:cubicBezTo>
                    <a:pt x="133586" y="54984"/>
                    <a:pt x="134400" y="44957"/>
                    <a:pt x="128948" y="38142"/>
                  </a:cubicBezTo>
                  <a:cubicBezTo>
                    <a:pt x="124767" y="32915"/>
                    <a:pt x="115885" y="34785"/>
                    <a:pt x="109898" y="31792"/>
                  </a:cubicBezTo>
                  <a:cubicBezTo>
                    <a:pt x="82150" y="17918"/>
                    <a:pt x="80265" y="-1016"/>
                    <a:pt x="65448" y="42"/>
                  </a:cubicBezTo>
                  <a:close/>
                </a:path>
              </a:pathLst>
            </a:custGeom>
            <a:solidFill>
              <a:srgbClr val="92D05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 xmlns:a16="http://schemas.microsoft.com/office/drawing/2014/main" id="{0A76EA72-527F-4FAC-8326-CECFF00A704E}"/>
              </a:ext>
            </a:extLst>
          </p:cNvPr>
          <p:cNvSpPr txBox="1"/>
          <p:nvPr/>
        </p:nvSpPr>
        <p:spPr>
          <a:xfrm>
            <a:off x="4212088" y="2802505"/>
            <a:ext cx="994819" cy="877163"/>
          </a:xfrm>
          <a:prstGeom prst="rect">
            <a:avLst/>
          </a:prstGeom>
          <a:noFill/>
        </p:spPr>
        <p:txBody>
          <a:bodyPr wrap="square" rtlCol="0">
            <a:spAutoFit/>
          </a:bodyPr>
          <a:lstStyle/>
          <a:p>
            <a:pPr algn="ctr"/>
            <a:r>
              <a:rPr lang="en-US" sz="1700" dirty="0">
                <a:latin typeface="Century Gothic" panose="020B0502020202020204" pitchFamily="34" charset="0"/>
              </a:rPr>
              <a:t>Google</a:t>
            </a:r>
          </a:p>
          <a:p>
            <a:pPr algn="ctr"/>
            <a:r>
              <a:rPr lang="en-US" sz="1700" dirty="0">
                <a:latin typeface="Century Gothic" panose="020B0502020202020204" pitchFamily="34" charset="0"/>
              </a:rPr>
              <a:t>Earth Engine</a:t>
            </a:r>
          </a:p>
        </p:txBody>
      </p:sp>
      <p:sp>
        <p:nvSpPr>
          <p:cNvPr id="121" name="Freeform: Shape 120">
            <a:extLst>
              <a:ext uri="{FF2B5EF4-FFF2-40B4-BE49-F238E27FC236}">
                <a16:creationId xmlns="" xmlns:a16="http://schemas.microsoft.com/office/drawing/2014/main" id="{32038B26-C8E8-4633-910A-9D7BD73ED923}"/>
              </a:ext>
            </a:extLst>
          </p:cNvPr>
          <p:cNvSpPr/>
          <p:nvPr/>
        </p:nvSpPr>
        <p:spPr>
          <a:xfrm>
            <a:off x="4310657" y="5715216"/>
            <a:ext cx="808890" cy="558604"/>
          </a:xfrm>
          <a:custGeom>
            <a:avLst/>
            <a:gdLst>
              <a:gd name="connsiteX0" fmla="*/ 16027 w 898607"/>
              <a:gd name="connsiteY0" fmla="*/ 15289 h 907760"/>
              <a:gd name="connsiteX1" fmla="*/ 439890 w 898607"/>
              <a:gd name="connsiteY1" fmla="*/ 91489 h 907760"/>
              <a:gd name="connsiteX2" fmla="*/ 882802 w 898607"/>
              <a:gd name="connsiteY2" fmla="*/ 29576 h 907760"/>
              <a:gd name="connsiteX3" fmla="*/ 806602 w 898607"/>
              <a:gd name="connsiteY3" fmla="*/ 453439 h 907760"/>
              <a:gd name="connsiteX4" fmla="*/ 873277 w 898607"/>
              <a:gd name="connsiteY4" fmla="*/ 891589 h 907760"/>
              <a:gd name="connsiteX5" fmla="*/ 439890 w 898607"/>
              <a:gd name="connsiteY5" fmla="*/ 820151 h 907760"/>
              <a:gd name="connsiteX6" fmla="*/ 20790 w 898607"/>
              <a:gd name="connsiteY6" fmla="*/ 886826 h 907760"/>
              <a:gd name="connsiteX7" fmla="*/ 82702 w 898607"/>
              <a:gd name="connsiteY7" fmla="*/ 448676 h 907760"/>
              <a:gd name="connsiteX8" fmla="*/ 16027 w 898607"/>
              <a:gd name="connsiteY8" fmla="*/ 15289 h 907760"/>
              <a:gd name="connsiteX0" fmla="*/ 23468 w 906048"/>
              <a:gd name="connsiteY0" fmla="*/ 15000 h 907471"/>
              <a:gd name="connsiteX1" fmla="*/ 447331 w 906048"/>
              <a:gd name="connsiteY1" fmla="*/ 91200 h 907471"/>
              <a:gd name="connsiteX2" fmla="*/ 890243 w 906048"/>
              <a:gd name="connsiteY2" fmla="*/ 29287 h 907471"/>
              <a:gd name="connsiteX3" fmla="*/ 814043 w 906048"/>
              <a:gd name="connsiteY3" fmla="*/ 453150 h 907471"/>
              <a:gd name="connsiteX4" fmla="*/ 880718 w 906048"/>
              <a:gd name="connsiteY4" fmla="*/ 891300 h 907471"/>
              <a:gd name="connsiteX5" fmla="*/ 447331 w 906048"/>
              <a:gd name="connsiteY5" fmla="*/ 819862 h 907471"/>
              <a:gd name="connsiteX6" fmla="*/ 28231 w 906048"/>
              <a:gd name="connsiteY6" fmla="*/ 886537 h 907471"/>
              <a:gd name="connsiteX7" fmla="*/ 52043 w 906048"/>
              <a:gd name="connsiteY7" fmla="*/ 443625 h 907471"/>
              <a:gd name="connsiteX8" fmla="*/ 23468 w 906048"/>
              <a:gd name="connsiteY8" fmla="*/ 15000 h 907471"/>
              <a:gd name="connsiteX0" fmla="*/ 23130 w 906002"/>
              <a:gd name="connsiteY0" fmla="*/ 20839 h 913310"/>
              <a:gd name="connsiteX1" fmla="*/ 442230 w 906002"/>
              <a:gd name="connsiteY1" fmla="*/ 63701 h 913310"/>
              <a:gd name="connsiteX2" fmla="*/ 889905 w 906002"/>
              <a:gd name="connsiteY2" fmla="*/ 35126 h 913310"/>
              <a:gd name="connsiteX3" fmla="*/ 813705 w 906002"/>
              <a:gd name="connsiteY3" fmla="*/ 458989 h 913310"/>
              <a:gd name="connsiteX4" fmla="*/ 880380 w 906002"/>
              <a:gd name="connsiteY4" fmla="*/ 897139 h 913310"/>
              <a:gd name="connsiteX5" fmla="*/ 446993 w 906002"/>
              <a:gd name="connsiteY5" fmla="*/ 825701 h 913310"/>
              <a:gd name="connsiteX6" fmla="*/ 27893 w 906002"/>
              <a:gd name="connsiteY6" fmla="*/ 892376 h 913310"/>
              <a:gd name="connsiteX7" fmla="*/ 51705 w 906002"/>
              <a:gd name="connsiteY7" fmla="*/ 449464 h 913310"/>
              <a:gd name="connsiteX8" fmla="*/ 23130 w 906002"/>
              <a:gd name="connsiteY8" fmla="*/ 20839 h 913310"/>
              <a:gd name="connsiteX0" fmla="*/ 23130 w 911954"/>
              <a:gd name="connsiteY0" fmla="*/ 20839 h 913310"/>
              <a:gd name="connsiteX1" fmla="*/ 442230 w 911954"/>
              <a:gd name="connsiteY1" fmla="*/ 63701 h 913310"/>
              <a:gd name="connsiteX2" fmla="*/ 889905 w 911954"/>
              <a:gd name="connsiteY2" fmla="*/ 35126 h 913310"/>
              <a:gd name="connsiteX3" fmla="*/ 847042 w 911954"/>
              <a:gd name="connsiteY3" fmla="*/ 458989 h 913310"/>
              <a:gd name="connsiteX4" fmla="*/ 880380 w 911954"/>
              <a:gd name="connsiteY4" fmla="*/ 897139 h 913310"/>
              <a:gd name="connsiteX5" fmla="*/ 446993 w 911954"/>
              <a:gd name="connsiteY5" fmla="*/ 825701 h 913310"/>
              <a:gd name="connsiteX6" fmla="*/ 27893 w 911954"/>
              <a:gd name="connsiteY6" fmla="*/ 892376 h 913310"/>
              <a:gd name="connsiteX7" fmla="*/ 51705 w 911954"/>
              <a:gd name="connsiteY7" fmla="*/ 449464 h 913310"/>
              <a:gd name="connsiteX8" fmla="*/ 23130 w 911954"/>
              <a:gd name="connsiteY8" fmla="*/ 20839 h 913310"/>
              <a:gd name="connsiteX0" fmla="*/ 23130 w 911954"/>
              <a:gd name="connsiteY0" fmla="*/ 20839 h 920506"/>
              <a:gd name="connsiteX1" fmla="*/ 442230 w 911954"/>
              <a:gd name="connsiteY1" fmla="*/ 63701 h 920506"/>
              <a:gd name="connsiteX2" fmla="*/ 889905 w 911954"/>
              <a:gd name="connsiteY2" fmla="*/ 35126 h 920506"/>
              <a:gd name="connsiteX3" fmla="*/ 847042 w 911954"/>
              <a:gd name="connsiteY3" fmla="*/ 458989 h 920506"/>
              <a:gd name="connsiteX4" fmla="*/ 880380 w 911954"/>
              <a:gd name="connsiteY4" fmla="*/ 897139 h 920506"/>
              <a:gd name="connsiteX5" fmla="*/ 451756 w 911954"/>
              <a:gd name="connsiteY5" fmla="*/ 863801 h 920506"/>
              <a:gd name="connsiteX6" fmla="*/ 27893 w 911954"/>
              <a:gd name="connsiteY6" fmla="*/ 892376 h 920506"/>
              <a:gd name="connsiteX7" fmla="*/ 51705 w 911954"/>
              <a:gd name="connsiteY7" fmla="*/ 449464 h 920506"/>
              <a:gd name="connsiteX8" fmla="*/ 23130 w 911954"/>
              <a:gd name="connsiteY8" fmla="*/ 20839 h 9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954" h="920506">
                <a:moveTo>
                  <a:pt x="23130" y="20839"/>
                </a:moveTo>
                <a:cubicBezTo>
                  <a:pt x="88217" y="-43455"/>
                  <a:pt x="297768" y="61320"/>
                  <a:pt x="442230" y="63701"/>
                </a:cubicBezTo>
                <a:cubicBezTo>
                  <a:pt x="586692" y="66082"/>
                  <a:pt x="822436" y="-30755"/>
                  <a:pt x="889905" y="35126"/>
                </a:cubicBezTo>
                <a:cubicBezTo>
                  <a:pt x="957374" y="101007"/>
                  <a:pt x="848629" y="315320"/>
                  <a:pt x="847042" y="458989"/>
                </a:cubicBezTo>
                <a:cubicBezTo>
                  <a:pt x="845455" y="602658"/>
                  <a:pt x="946261" y="829670"/>
                  <a:pt x="880380" y="897139"/>
                </a:cubicBezTo>
                <a:cubicBezTo>
                  <a:pt x="814499" y="964608"/>
                  <a:pt x="593837" y="864595"/>
                  <a:pt x="451756" y="863801"/>
                </a:cubicBezTo>
                <a:cubicBezTo>
                  <a:pt x="309675" y="863007"/>
                  <a:pt x="87424" y="954288"/>
                  <a:pt x="27893" y="892376"/>
                </a:cubicBezTo>
                <a:cubicBezTo>
                  <a:pt x="-31638" y="830464"/>
                  <a:pt x="52499" y="589958"/>
                  <a:pt x="51705" y="449464"/>
                </a:cubicBezTo>
                <a:cubicBezTo>
                  <a:pt x="50911" y="308970"/>
                  <a:pt x="-41957" y="85133"/>
                  <a:pt x="23130" y="20839"/>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Quad 122">
            <a:extLst>
              <a:ext uri="{FF2B5EF4-FFF2-40B4-BE49-F238E27FC236}">
                <a16:creationId xmlns="" xmlns:a16="http://schemas.microsoft.com/office/drawing/2014/main" id="{1A96E469-5BF4-4BC8-9CEB-BBC4D2FBFD03}"/>
              </a:ext>
            </a:extLst>
          </p:cNvPr>
          <p:cNvSpPr/>
          <p:nvPr/>
        </p:nvSpPr>
        <p:spPr>
          <a:xfrm>
            <a:off x="4395656" y="6066478"/>
            <a:ext cx="180291" cy="177029"/>
          </a:xfrm>
          <a:prstGeom prst="quadArrow">
            <a:avLst>
              <a:gd name="adj1" fmla="val 15952"/>
              <a:gd name="adj2" fmla="val 14211"/>
              <a:gd name="adj3" fmla="val 275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 xmlns:a16="http://schemas.microsoft.com/office/drawing/2014/main" id="{061731B7-5FCA-4A8D-A545-75345AD2C9DF}"/>
              </a:ext>
            </a:extLst>
          </p:cNvPr>
          <p:cNvSpPr/>
          <p:nvPr/>
        </p:nvSpPr>
        <p:spPr>
          <a:xfrm>
            <a:off x="4395656" y="4263429"/>
            <a:ext cx="622755" cy="693386"/>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 xmlns:a16="http://schemas.microsoft.com/office/drawing/2014/main" id="{8407F663-22B3-495D-9A0C-E0FF7620B899}"/>
              </a:ext>
            </a:extLst>
          </p:cNvPr>
          <p:cNvSpPr txBox="1"/>
          <p:nvPr/>
        </p:nvSpPr>
        <p:spPr>
          <a:xfrm>
            <a:off x="4237488" y="4369433"/>
            <a:ext cx="939495" cy="523220"/>
          </a:xfrm>
          <a:prstGeom prst="rect">
            <a:avLst/>
          </a:prstGeom>
          <a:noFill/>
        </p:spPr>
        <p:txBody>
          <a:bodyPr wrap="square" rtlCol="0">
            <a:spAutoFit/>
          </a:bodyPr>
          <a:lstStyle/>
          <a:p>
            <a:pPr algn="ctr"/>
            <a:r>
              <a:rPr lang="en-US" dirty="0">
                <a:latin typeface="Century Gothic" panose="020B0502020202020204" pitchFamily="34" charset="0"/>
              </a:rPr>
              <a:t>ArcGIS Pro</a:t>
            </a:r>
          </a:p>
        </p:txBody>
      </p:sp>
      <p:sp>
        <p:nvSpPr>
          <p:cNvPr id="150" name="Rectangle 149">
            <a:extLst>
              <a:ext uri="{FF2B5EF4-FFF2-40B4-BE49-F238E27FC236}">
                <a16:creationId xmlns="" xmlns:a16="http://schemas.microsoft.com/office/drawing/2014/main" id="{D4AD0B0A-B998-4E6E-BEC5-5F2C34F06E48}"/>
              </a:ext>
            </a:extLst>
          </p:cNvPr>
          <p:cNvSpPr/>
          <p:nvPr/>
        </p:nvSpPr>
        <p:spPr>
          <a:xfrm>
            <a:off x="4450673" y="4301953"/>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 xmlns:a16="http://schemas.microsoft.com/office/drawing/2014/main" id="{E41D59F8-7726-4D87-A2CC-C1442AF590E1}"/>
              </a:ext>
            </a:extLst>
          </p:cNvPr>
          <p:cNvSpPr/>
          <p:nvPr/>
        </p:nvSpPr>
        <p:spPr>
          <a:xfrm>
            <a:off x="4450673" y="4380647"/>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08AE2F53-0AF9-441F-90AC-286CCE1FD007}"/>
              </a:ext>
            </a:extLst>
          </p:cNvPr>
          <p:cNvSpPr/>
          <p:nvPr/>
        </p:nvSpPr>
        <p:spPr>
          <a:xfrm>
            <a:off x="4450673" y="4868091"/>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 xmlns:a16="http://schemas.microsoft.com/office/drawing/2014/main" id="{ED0A3E0C-AFC5-44EC-96D4-CA5C24F0A226}"/>
              </a:ext>
            </a:extLst>
          </p:cNvPr>
          <p:cNvSpPr/>
          <p:nvPr/>
        </p:nvSpPr>
        <p:spPr>
          <a:xfrm>
            <a:off x="4714571" y="6154911"/>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 xmlns:a16="http://schemas.microsoft.com/office/drawing/2014/main" id="{BFF40B96-BA53-4306-9619-250D3DADB761}"/>
              </a:ext>
            </a:extLst>
          </p:cNvPr>
          <p:cNvSpPr/>
          <p:nvPr/>
        </p:nvSpPr>
        <p:spPr>
          <a:xfrm>
            <a:off x="4805961" y="6154911"/>
            <a:ext cx="102168"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 xmlns:a16="http://schemas.microsoft.com/office/drawing/2014/main" id="{F40A9572-D4A5-4BCD-ABCC-B63B6885C911}"/>
              </a:ext>
            </a:extLst>
          </p:cNvPr>
          <p:cNvSpPr/>
          <p:nvPr/>
        </p:nvSpPr>
        <p:spPr>
          <a:xfrm>
            <a:off x="4906877" y="6154911"/>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a:extLst>
              <a:ext uri="{FF2B5EF4-FFF2-40B4-BE49-F238E27FC236}">
                <a16:creationId xmlns="" xmlns:a16="http://schemas.microsoft.com/office/drawing/2014/main" id="{05DE6BA1-9A13-42CD-8F8A-906CA3CE4274}"/>
              </a:ext>
            </a:extLst>
          </p:cNvPr>
          <p:cNvSpPr/>
          <p:nvPr/>
        </p:nvSpPr>
        <p:spPr>
          <a:xfrm>
            <a:off x="4465433" y="5805108"/>
            <a:ext cx="483716" cy="312393"/>
          </a:xfrm>
          <a:custGeom>
            <a:avLst/>
            <a:gdLst>
              <a:gd name="connsiteX0" fmla="*/ 125243 w 483716"/>
              <a:gd name="connsiteY0" fmla="*/ 4387 h 342853"/>
              <a:gd name="connsiteX1" fmla="*/ 477668 w 483716"/>
              <a:gd name="connsiteY1" fmla="*/ 80587 h 342853"/>
              <a:gd name="connsiteX2" fmla="*/ 328443 w 483716"/>
              <a:gd name="connsiteY2" fmla="*/ 331412 h 342853"/>
              <a:gd name="connsiteX3" fmla="*/ 77618 w 483716"/>
              <a:gd name="connsiteY3" fmla="*/ 277437 h 342853"/>
              <a:gd name="connsiteX4" fmla="*/ 4593 w 483716"/>
              <a:gd name="connsiteY4" fmla="*/ 74237 h 342853"/>
              <a:gd name="connsiteX5" fmla="*/ 185568 w 483716"/>
              <a:gd name="connsiteY5" fmla="*/ 188537 h 342853"/>
              <a:gd name="connsiteX6" fmla="*/ 125243 w 483716"/>
              <a:gd name="connsiteY6" fmla="*/ 4387 h 342853"/>
              <a:gd name="connsiteX0" fmla="*/ 125243 w 483716"/>
              <a:gd name="connsiteY0" fmla="*/ 2315 h 340781"/>
              <a:gd name="connsiteX1" fmla="*/ 477668 w 483716"/>
              <a:gd name="connsiteY1" fmla="*/ 78515 h 340781"/>
              <a:gd name="connsiteX2" fmla="*/ 328443 w 483716"/>
              <a:gd name="connsiteY2" fmla="*/ 329340 h 340781"/>
              <a:gd name="connsiteX3" fmla="*/ 77618 w 483716"/>
              <a:gd name="connsiteY3" fmla="*/ 275365 h 340781"/>
              <a:gd name="connsiteX4" fmla="*/ 4593 w 483716"/>
              <a:gd name="connsiteY4" fmla="*/ 72165 h 340781"/>
              <a:gd name="connsiteX5" fmla="*/ 182393 w 483716"/>
              <a:gd name="connsiteY5" fmla="*/ 148365 h 340781"/>
              <a:gd name="connsiteX6" fmla="*/ 125243 w 483716"/>
              <a:gd name="connsiteY6" fmla="*/ 2315 h 34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716" h="340781">
                <a:moveTo>
                  <a:pt x="125243" y="2315"/>
                </a:moveTo>
                <a:cubicBezTo>
                  <a:pt x="174456" y="-9327"/>
                  <a:pt x="443801" y="24011"/>
                  <a:pt x="477668" y="78515"/>
                </a:cubicBezTo>
                <a:cubicBezTo>
                  <a:pt x="511535" y="133019"/>
                  <a:pt x="395118" y="296532"/>
                  <a:pt x="328443" y="329340"/>
                </a:cubicBezTo>
                <a:cubicBezTo>
                  <a:pt x="261768" y="362148"/>
                  <a:pt x="131593" y="318227"/>
                  <a:pt x="77618" y="275365"/>
                </a:cubicBezTo>
                <a:cubicBezTo>
                  <a:pt x="23643" y="232503"/>
                  <a:pt x="-13399" y="86982"/>
                  <a:pt x="4593" y="72165"/>
                </a:cubicBezTo>
                <a:cubicBezTo>
                  <a:pt x="22585" y="57348"/>
                  <a:pt x="158051" y="160536"/>
                  <a:pt x="182393" y="148365"/>
                </a:cubicBezTo>
                <a:cubicBezTo>
                  <a:pt x="206735" y="136194"/>
                  <a:pt x="76031" y="13957"/>
                  <a:pt x="125243" y="2315"/>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 xmlns:a16="http://schemas.microsoft.com/office/drawing/2014/main" id="{0B7BC592-DFD3-4CB7-99A6-A5EB2FA1A046}"/>
              </a:ext>
            </a:extLst>
          </p:cNvPr>
          <p:cNvSpPr/>
          <p:nvPr/>
        </p:nvSpPr>
        <p:spPr>
          <a:xfrm rot="16643480">
            <a:off x="4617838" y="5840197"/>
            <a:ext cx="228391" cy="247488"/>
          </a:xfrm>
          <a:custGeom>
            <a:avLst/>
            <a:gdLst>
              <a:gd name="connsiteX0" fmla="*/ 60873 w 249145"/>
              <a:gd name="connsiteY0" fmla="*/ 1418 h 247488"/>
              <a:gd name="connsiteX1" fmla="*/ 3723 w 249145"/>
              <a:gd name="connsiteY1" fmla="*/ 176043 h 247488"/>
              <a:gd name="connsiteX2" fmla="*/ 171998 w 249145"/>
              <a:gd name="connsiteY2" fmla="*/ 245893 h 247488"/>
              <a:gd name="connsiteX3" fmla="*/ 248198 w 249145"/>
              <a:gd name="connsiteY3" fmla="*/ 115718 h 247488"/>
              <a:gd name="connsiteX4" fmla="*/ 124373 w 249145"/>
              <a:gd name="connsiteY4" fmla="*/ 93493 h 247488"/>
              <a:gd name="connsiteX5" fmla="*/ 60873 w 249145"/>
              <a:gd name="connsiteY5" fmla="*/ 1418 h 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145" h="247488">
                <a:moveTo>
                  <a:pt x="60873" y="1418"/>
                </a:moveTo>
                <a:cubicBezTo>
                  <a:pt x="40765" y="15176"/>
                  <a:pt x="-14798" y="135297"/>
                  <a:pt x="3723" y="176043"/>
                </a:cubicBezTo>
                <a:cubicBezTo>
                  <a:pt x="22244" y="216789"/>
                  <a:pt x="131252" y="255947"/>
                  <a:pt x="171998" y="245893"/>
                </a:cubicBezTo>
                <a:cubicBezTo>
                  <a:pt x="212744" y="235839"/>
                  <a:pt x="256135" y="141118"/>
                  <a:pt x="248198" y="115718"/>
                </a:cubicBezTo>
                <a:cubicBezTo>
                  <a:pt x="240261" y="90318"/>
                  <a:pt x="151890" y="108839"/>
                  <a:pt x="124373" y="93493"/>
                </a:cubicBezTo>
                <a:cubicBezTo>
                  <a:pt x="96856" y="78147"/>
                  <a:pt x="80981" y="-12340"/>
                  <a:pt x="60873" y="141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Shape 168">
            <a:extLst>
              <a:ext uri="{FF2B5EF4-FFF2-40B4-BE49-F238E27FC236}">
                <a16:creationId xmlns="" xmlns:a16="http://schemas.microsoft.com/office/drawing/2014/main" id="{7619308C-B082-4837-ACA2-F0E4DF81FDDB}"/>
              </a:ext>
            </a:extLst>
          </p:cNvPr>
          <p:cNvSpPr/>
          <p:nvPr/>
        </p:nvSpPr>
        <p:spPr>
          <a:xfrm rot="10800000">
            <a:off x="4681792" y="5909531"/>
            <a:ext cx="127024" cy="114747"/>
          </a:xfrm>
          <a:custGeom>
            <a:avLst/>
            <a:gdLst>
              <a:gd name="connsiteX0" fmla="*/ 142888 w 270162"/>
              <a:gd name="connsiteY0" fmla="*/ 1091 h 211819"/>
              <a:gd name="connsiteX1" fmla="*/ 269888 w 270162"/>
              <a:gd name="connsiteY1" fmla="*/ 80466 h 211819"/>
              <a:gd name="connsiteX2" fmla="*/ 171463 w 270162"/>
              <a:gd name="connsiteY2" fmla="*/ 204291 h 211819"/>
              <a:gd name="connsiteX3" fmla="*/ 13 w 270162"/>
              <a:gd name="connsiteY3" fmla="*/ 191591 h 211819"/>
              <a:gd name="connsiteX4" fmla="*/ 161938 w 270162"/>
              <a:gd name="connsiteY4" fmla="*/ 137616 h 211819"/>
              <a:gd name="connsiteX5" fmla="*/ 142888 w 270162"/>
              <a:gd name="connsiteY5" fmla="*/ 1091 h 211819"/>
              <a:gd name="connsiteX0" fmla="*/ 5407 w 132599"/>
              <a:gd name="connsiteY0" fmla="*/ 1091 h 205654"/>
              <a:gd name="connsiteX1" fmla="*/ 132407 w 132599"/>
              <a:gd name="connsiteY1" fmla="*/ 80466 h 205654"/>
              <a:gd name="connsiteX2" fmla="*/ 33982 w 132599"/>
              <a:gd name="connsiteY2" fmla="*/ 204291 h 205654"/>
              <a:gd name="connsiteX3" fmla="*/ 24457 w 132599"/>
              <a:gd name="connsiteY3" fmla="*/ 137616 h 205654"/>
              <a:gd name="connsiteX4" fmla="*/ 5407 w 132599"/>
              <a:gd name="connsiteY4" fmla="*/ 1091 h 205654"/>
              <a:gd name="connsiteX0" fmla="*/ 28442 w 111068"/>
              <a:gd name="connsiteY0" fmla="*/ 8534 h 139815"/>
              <a:gd name="connsiteX1" fmla="*/ 110992 w 111068"/>
              <a:gd name="connsiteY1" fmla="*/ 14884 h 139815"/>
              <a:gd name="connsiteX2" fmla="*/ 12567 w 111068"/>
              <a:gd name="connsiteY2" fmla="*/ 138709 h 139815"/>
              <a:gd name="connsiteX3" fmla="*/ 3042 w 111068"/>
              <a:gd name="connsiteY3" fmla="*/ 72034 h 139815"/>
              <a:gd name="connsiteX4" fmla="*/ 28442 w 111068"/>
              <a:gd name="connsiteY4" fmla="*/ 8534 h 139815"/>
              <a:gd name="connsiteX0" fmla="*/ 41790 w 124419"/>
              <a:gd name="connsiteY0" fmla="*/ 8137 h 139127"/>
              <a:gd name="connsiteX1" fmla="*/ 124340 w 124419"/>
              <a:gd name="connsiteY1" fmla="*/ 14487 h 139127"/>
              <a:gd name="connsiteX2" fmla="*/ 25915 w 124419"/>
              <a:gd name="connsiteY2" fmla="*/ 138312 h 139127"/>
              <a:gd name="connsiteX3" fmla="*/ 515 w 124419"/>
              <a:gd name="connsiteY3" fmla="*/ 65287 h 139127"/>
              <a:gd name="connsiteX4" fmla="*/ 41790 w 124419"/>
              <a:gd name="connsiteY4" fmla="*/ 8137 h 139127"/>
              <a:gd name="connsiteX0" fmla="*/ 41538 w 124227"/>
              <a:gd name="connsiteY0" fmla="*/ 4473 h 134661"/>
              <a:gd name="connsiteX1" fmla="*/ 124088 w 124227"/>
              <a:gd name="connsiteY1" fmla="*/ 10823 h 134661"/>
              <a:gd name="connsiteX2" fmla="*/ 60349 w 124227"/>
              <a:gd name="connsiteY2" fmla="*/ 67225 h 134661"/>
              <a:gd name="connsiteX3" fmla="*/ 25663 w 124227"/>
              <a:gd name="connsiteY3" fmla="*/ 134648 h 134661"/>
              <a:gd name="connsiteX4" fmla="*/ 263 w 124227"/>
              <a:gd name="connsiteY4" fmla="*/ 61623 h 134661"/>
              <a:gd name="connsiteX5" fmla="*/ 41538 w 124227"/>
              <a:gd name="connsiteY5" fmla="*/ 4473 h 13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7" h="134661">
                <a:moveTo>
                  <a:pt x="41538" y="4473"/>
                </a:moveTo>
                <a:cubicBezTo>
                  <a:pt x="62176" y="-3994"/>
                  <a:pt x="120953" y="364"/>
                  <a:pt x="124088" y="10823"/>
                </a:cubicBezTo>
                <a:cubicBezTo>
                  <a:pt x="127223" y="21282"/>
                  <a:pt x="76753" y="46588"/>
                  <a:pt x="60349" y="67225"/>
                </a:cubicBezTo>
                <a:cubicBezTo>
                  <a:pt x="43945" y="87862"/>
                  <a:pt x="35677" y="135582"/>
                  <a:pt x="25663" y="134648"/>
                </a:cubicBezTo>
                <a:cubicBezTo>
                  <a:pt x="15649" y="133714"/>
                  <a:pt x="-2383" y="83319"/>
                  <a:pt x="263" y="61623"/>
                </a:cubicBezTo>
                <a:cubicBezTo>
                  <a:pt x="2909" y="39927"/>
                  <a:pt x="20900" y="12940"/>
                  <a:pt x="41538" y="4473"/>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 xmlns:a16="http://schemas.microsoft.com/office/drawing/2014/main" id="{9EC800DA-58EB-4D0D-83E5-9FB7434F9F1F}"/>
              </a:ext>
            </a:extLst>
          </p:cNvPr>
          <p:cNvSpPr txBox="1"/>
          <p:nvPr/>
        </p:nvSpPr>
        <p:spPr>
          <a:xfrm>
            <a:off x="4131988" y="5757436"/>
            <a:ext cx="1231774" cy="369332"/>
          </a:xfrm>
          <a:prstGeom prst="rect">
            <a:avLst/>
          </a:prstGeom>
          <a:noFill/>
        </p:spPr>
        <p:txBody>
          <a:bodyPr wrap="square" rtlCol="0">
            <a:spAutoFit/>
          </a:bodyPr>
          <a:lstStyle/>
          <a:p>
            <a:pPr algn="ctr"/>
            <a:r>
              <a:rPr lang="en-US" sz="1800" dirty="0">
                <a:latin typeface="Century Gothic" panose="020B0502020202020204" pitchFamily="34" charset="0"/>
              </a:rPr>
              <a:t>ArcMap</a:t>
            </a:r>
            <a:endParaRPr lang="en-US" sz="1200" dirty="0">
              <a:latin typeface="Century Gothic" panose="020B0502020202020204" pitchFamily="34" charset="0"/>
            </a:endParaRPr>
          </a:p>
        </p:txBody>
      </p:sp>
    </p:spTree>
    <p:extLst>
      <p:ext uri="{BB962C8B-B14F-4D97-AF65-F5344CB8AC3E}">
        <p14:creationId xmlns:p14="http://schemas.microsoft.com/office/powerpoint/2010/main" val="1114512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94" name="Arrow: Right 93">
            <a:extLst>
              <a:ext uri="{FF2B5EF4-FFF2-40B4-BE49-F238E27FC236}">
                <a16:creationId xmlns="" xmlns:a16="http://schemas.microsoft.com/office/drawing/2014/main" id="{8F7ED44D-089A-4C9C-8137-E300E2568F7A}"/>
              </a:ext>
            </a:extLst>
          </p:cNvPr>
          <p:cNvSpPr/>
          <p:nvPr/>
        </p:nvSpPr>
        <p:spPr>
          <a:xfrm>
            <a:off x="2878510" y="1540290"/>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 xmlns:a16="http://schemas.microsoft.com/office/drawing/2014/main" id="{57709AAA-B080-4614-BCFC-C07C576CA160}"/>
              </a:ext>
            </a:extLst>
          </p:cNvPr>
          <p:cNvSpPr/>
          <p:nvPr/>
        </p:nvSpPr>
        <p:spPr>
          <a:xfrm>
            <a:off x="4207469" y="1383752"/>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Processing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137" name="Freeform: Shape 136">
            <a:extLst>
              <a:ext uri="{FF2B5EF4-FFF2-40B4-BE49-F238E27FC236}">
                <a16:creationId xmlns="" xmlns:a16="http://schemas.microsoft.com/office/drawing/2014/main" id="{A5D70197-D549-4703-A7EB-A768775688AF}"/>
              </a:ext>
            </a:extLst>
          </p:cNvPr>
          <p:cNvSpPr/>
          <p:nvPr/>
        </p:nvSpPr>
        <p:spPr>
          <a:xfrm>
            <a:off x="7152764" y="157621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FF000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 xmlns:a16="http://schemas.microsoft.com/office/drawing/2014/main" id="{EB61315D-364C-45DC-A2DF-40EC1D3003DC}"/>
              </a:ext>
            </a:extLst>
          </p:cNvPr>
          <p:cNvSpPr/>
          <p:nvPr/>
        </p:nvSpPr>
        <p:spPr>
          <a:xfrm>
            <a:off x="7907407" y="1570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00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Shape 139">
            <a:extLst>
              <a:ext uri="{FF2B5EF4-FFF2-40B4-BE49-F238E27FC236}">
                <a16:creationId xmlns="" xmlns:a16="http://schemas.microsoft.com/office/drawing/2014/main" id="{51B4DA5C-F1A2-45B5-B773-C98AB791607D}"/>
              </a:ext>
            </a:extLst>
          </p:cNvPr>
          <p:cNvSpPr/>
          <p:nvPr/>
        </p:nvSpPr>
        <p:spPr>
          <a:xfrm>
            <a:off x="6419943" y="1575440"/>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00FF0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2BFBE1EE-64FA-419D-8BDB-9D182B6FAEFB}"/>
              </a:ext>
            </a:extLst>
          </p:cNvPr>
          <p:cNvSpPr/>
          <p:nvPr/>
        </p:nvSpPr>
        <p:spPr>
          <a:xfrm>
            <a:off x="408924" y="1417618"/>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Landsat 5</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Landsat 8</a:t>
            </a:r>
          </a:p>
        </p:txBody>
      </p:sp>
      <p:sp>
        <p:nvSpPr>
          <p:cNvPr id="43" name="Rectangle: Rounded Corners 42">
            <a:extLst>
              <a:ext uri="{FF2B5EF4-FFF2-40B4-BE49-F238E27FC236}">
                <a16:creationId xmlns="" xmlns:a16="http://schemas.microsoft.com/office/drawing/2014/main" id="{334151D5-97CE-4AB0-94A4-06D53DEB8A5D}"/>
              </a:ext>
            </a:extLst>
          </p:cNvPr>
          <p:cNvSpPr/>
          <p:nvPr/>
        </p:nvSpPr>
        <p:spPr>
          <a:xfrm>
            <a:off x="9142926" y="1348402"/>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LST</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NDVI</a:t>
            </a:r>
          </a:p>
        </p:txBody>
      </p:sp>
      <p:sp>
        <p:nvSpPr>
          <p:cNvPr id="7" name="TextBox 6">
            <a:extLst>
              <a:ext uri="{FF2B5EF4-FFF2-40B4-BE49-F238E27FC236}">
                <a16:creationId xmlns="" xmlns:a16="http://schemas.microsoft.com/office/drawing/2014/main" id="{DDC6B54B-0381-4BAD-8F54-F51EEA39590C}"/>
              </a:ext>
            </a:extLst>
          </p:cNvPr>
          <p:cNvSpPr txBox="1"/>
          <p:nvPr/>
        </p:nvSpPr>
        <p:spPr>
          <a:xfrm>
            <a:off x="6748713" y="1506025"/>
            <a:ext cx="644463" cy="707886"/>
          </a:xfrm>
          <a:prstGeom prst="rect">
            <a:avLst/>
          </a:prstGeom>
          <a:noFill/>
        </p:spPr>
        <p:txBody>
          <a:bodyPr wrap="square" rtlCol="0">
            <a:spAutoFit/>
          </a:bodyPr>
          <a:lstStyle/>
          <a:p>
            <a:r>
              <a:rPr lang="en-US" sz="4000" dirty="0">
                <a:solidFill>
                  <a:schemeClr val="bg1"/>
                </a:solidFill>
              </a:rPr>
              <a:t>+</a:t>
            </a:r>
          </a:p>
        </p:txBody>
      </p:sp>
      <p:grpSp>
        <p:nvGrpSpPr>
          <p:cNvPr id="8" name="Group 7">
            <a:extLst>
              <a:ext uri="{FF2B5EF4-FFF2-40B4-BE49-F238E27FC236}">
                <a16:creationId xmlns="" xmlns:a16="http://schemas.microsoft.com/office/drawing/2014/main" id="{C1012043-AFB3-45C4-A8DC-B11DE3453070}"/>
              </a:ext>
            </a:extLst>
          </p:cNvPr>
          <p:cNvGrpSpPr/>
          <p:nvPr/>
        </p:nvGrpSpPr>
        <p:grpSpPr>
          <a:xfrm>
            <a:off x="7490377" y="1220272"/>
            <a:ext cx="714216" cy="927745"/>
            <a:chOff x="5582653" y="2345312"/>
            <a:chExt cx="714216" cy="927745"/>
          </a:xfrm>
        </p:grpSpPr>
        <p:sp>
          <p:nvSpPr>
            <p:cNvPr id="46" name="TextBox 45">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solidFill>
                </a:rPr>
                <a:t>_</a:t>
              </a:r>
            </a:p>
          </p:txBody>
        </p:sp>
        <p:sp>
          <p:nvSpPr>
            <p:cNvPr id="47" name="TextBox 46">
              <a:extLst>
                <a:ext uri="{FF2B5EF4-FFF2-40B4-BE49-F238E27FC236}">
                  <a16:creationId xmlns="" xmlns:a16="http://schemas.microsoft.com/office/drawing/2014/main" id="{12A1187B-9295-4A4A-A024-4C3F28E86495}"/>
                </a:ext>
              </a:extLst>
            </p:cNvPr>
            <p:cNvSpPr txBox="1"/>
            <p:nvPr/>
          </p:nvSpPr>
          <p:spPr>
            <a:xfrm>
              <a:off x="5652406" y="2565171"/>
              <a:ext cx="644463" cy="707886"/>
            </a:xfrm>
            <a:prstGeom prst="rect">
              <a:avLst/>
            </a:prstGeom>
            <a:noFill/>
          </p:spPr>
          <p:txBody>
            <a:bodyPr wrap="square" rtlCol="0">
              <a:spAutoFit/>
            </a:bodyPr>
            <a:lstStyle/>
            <a:p>
              <a:r>
                <a:rPr lang="en-US" sz="4000" dirty="0">
                  <a:solidFill>
                    <a:schemeClr val="bg1"/>
                  </a:solidFill>
                </a:rPr>
                <a:t>:</a:t>
              </a:r>
            </a:p>
          </p:txBody>
        </p:sp>
      </p:grpSp>
      <p:sp>
        <p:nvSpPr>
          <p:cNvPr id="24" name="Rectangle: Rounded Corners 23">
            <a:extLst>
              <a:ext uri="{FF2B5EF4-FFF2-40B4-BE49-F238E27FC236}">
                <a16:creationId xmlns="" xmlns:a16="http://schemas.microsoft.com/office/drawing/2014/main" id="{B254CC9C-338F-48EE-9A46-85FEC2087D1E}"/>
              </a:ext>
            </a:extLst>
          </p:cNvPr>
          <p:cNvSpPr/>
          <p:nvPr/>
        </p:nvSpPr>
        <p:spPr>
          <a:xfrm>
            <a:off x="408924" y="2769064"/>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Daymet</a:t>
            </a:r>
            <a:endParaRPr lang="en-US" sz="1900" kern="1200" dirty="0">
              <a:solidFill>
                <a:schemeClr val="bg1">
                  <a:lumMod val="8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SENES</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43048" y="2834111"/>
            <a:ext cx="2185573"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Climate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time series</a:t>
            </a:r>
          </a:p>
        </p:txBody>
      </p:sp>
      <p:sp>
        <p:nvSpPr>
          <p:cNvPr id="33" name="Rectangle: Rounded Corners 32">
            <a:extLst>
              <a:ext uri="{FF2B5EF4-FFF2-40B4-BE49-F238E27FC236}">
                <a16:creationId xmlns="" xmlns:a16="http://schemas.microsoft.com/office/drawing/2014/main" id="{AFC38D59-80B2-4933-BBB8-79CCA0069C5E}"/>
              </a:ext>
            </a:extLst>
          </p:cNvPr>
          <p:cNvSpPr/>
          <p:nvPr/>
        </p:nvSpPr>
        <p:spPr>
          <a:xfrm>
            <a:off x="394973" y="4120510"/>
            <a:ext cx="239221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Orthoimagery</a:t>
            </a:r>
            <a:r>
              <a:rPr lang="en-US" sz="1900" kern="1200" dirty="0">
                <a:solidFill>
                  <a:schemeClr val="bg1">
                    <a:lumMod val="85000"/>
                  </a:schemeClr>
                </a:solidFill>
                <a:latin typeface="Century Gothic" panose="020B0502020202020204" pitchFamily="34" charset="0"/>
              </a:rPr>
              <a:t>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Planet Scenes</a:t>
            </a:r>
          </a:p>
        </p:txBody>
      </p:sp>
      <p:sp>
        <p:nvSpPr>
          <p:cNvPr id="34" name="Rectangle: Rounded Corners 33">
            <a:extLst>
              <a:ext uri="{FF2B5EF4-FFF2-40B4-BE49-F238E27FC236}">
                <a16:creationId xmlns="" xmlns:a16="http://schemas.microsoft.com/office/drawing/2014/main" id="{7DBB4289-1C4D-44D7-A607-BC336CFC0660}"/>
              </a:ext>
            </a:extLst>
          </p:cNvPr>
          <p:cNvSpPr/>
          <p:nvPr/>
        </p:nvSpPr>
        <p:spPr>
          <a:xfrm>
            <a:off x="9142926" y="4142036"/>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Landcover classification</a:t>
            </a:r>
          </a:p>
        </p:txBody>
      </p:sp>
      <p:sp>
        <p:nvSpPr>
          <p:cNvPr id="64" name="Rectangle: Rounded Corners 63">
            <a:extLst>
              <a:ext uri="{FF2B5EF4-FFF2-40B4-BE49-F238E27FC236}">
                <a16:creationId xmlns="" xmlns:a16="http://schemas.microsoft.com/office/drawing/2014/main" id="{52BBC50D-6C4E-4EDB-BDC4-223586330D0F}"/>
              </a:ext>
            </a:extLst>
          </p:cNvPr>
          <p:cNvSpPr/>
          <p:nvPr/>
        </p:nvSpPr>
        <p:spPr>
          <a:xfrm>
            <a:off x="408923" y="5478061"/>
            <a:ext cx="238280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Canadian Census</a:t>
            </a:r>
          </a:p>
        </p:txBody>
      </p:sp>
      <p:sp>
        <p:nvSpPr>
          <p:cNvPr id="65" name="Rectangle: Rounded Corners 64">
            <a:extLst>
              <a:ext uri="{FF2B5EF4-FFF2-40B4-BE49-F238E27FC236}">
                <a16:creationId xmlns="" xmlns:a16="http://schemas.microsoft.com/office/drawing/2014/main" id="{AC392614-D9FC-41F5-AF48-39C02F32D1F0}"/>
              </a:ext>
            </a:extLst>
          </p:cNvPr>
          <p:cNvSpPr/>
          <p:nvPr/>
        </p:nvSpPr>
        <p:spPr>
          <a:xfrm>
            <a:off x="9142926" y="5506485"/>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Social Vulnerability Locations</a:t>
            </a:r>
          </a:p>
        </p:txBody>
      </p:sp>
      <p:grpSp>
        <p:nvGrpSpPr>
          <p:cNvPr id="13" name="Group 12">
            <a:extLst>
              <a:ext uri="{FF2B5EF4-FFF2-40B4-BE49-F238E27FC236}">
                <a16:creationId xmlns="" xmlns:a16="http://schemas.microsoft.com/office/drawing/2014/main" id="{ED874322-3E66-4E16-81C4-F735D53A4CE2}"/>
              </a:ext>
            </a:extLst>
          </p:cNvPr>
          <p:cNvGrpSpPr/>
          <p:nvPr/>
        </p:nvGrpSpPr>
        <p:grpSpPr>
          <a:xfrm>
            <a:off x="10816972" y="2891176"/>
            <a:ext cx="952921" cy="759709"/>
            <a:chOff x="11079778" y="3735988"/>
            <a:chExt cx="952921" cy="759709"/>
          </a:xfrm>
          <a:solidFill>
            <a:schemeClr val="bg1">
              <a:lumMod val="75000"/>
            </a:schemeClr>
          </a:solidFill>
        </p:grpSpPr>
        <p:sp>
          <p:nvSpPr>
            <p:cNvPr id="85" name="Hexagon 84">
              <a:extLst>
                <a:ext uri="{FF2B5EF4-FFF2-40B4-BE49-F238E27FC236}">
                  <a16:creationId xmlns="" xmlns:a16="http://schemas.microsoft.com/office/drawing/2014/main" id="{8DA9678E-0DF3-4199-BC1F-8D1DD4497EF5}"/>
                </a:ext>
              </a:extLst>
            </p:cNvPr>
            <p:cNvSpPr/>
            <p:nvPr/>
          </p:nvSpPr>
          <p:spPr>
            <a:xfrm>
              <a:off x="11079778" y="3735988"/>
              <a:ext cx="952921" cy="759709"/>
            </a:xfrm>
            <a:prstGeom prst="hexagon">
              <a:avLst/>
            </a:prstGeom>
            <a:gr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 xmlns:a16="http://schemas.microsoft.com/office/drawing/2014/main" id="{52B9048C-329B-475B-AAFE-B0756BA1EDFF}"/>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grpFill/>
            <a:ln w="9525" cap="flat">
              <a:noFill/>
              <a:prstDash val="solid"/>
              <a:miter/>
            </a:ln>
          </p:spPr>
          <p:txBody>
            <a:bodyPr/>
            <a:lstStyle/>
            <a:p>
              <a:endParaRPr lang="en-US"/>
            </a:p>
          </p:txBody>
        </p:sp>
        <p:sp>
          <p:nvSpPr>
            <p:cNvPr id="87" name="Freeform: Shape 86">
              <a:extLst>
                <a:ext uri="{FF2B5EF4-FFF2-40B4-BE49-F238E27FC236}">
                  <a16:creationId xmlns="" xmlns:a16="http://schemas.microsoft.com/office/drawing/2014/main" id="{25988C59-C4C0-4599-831C-A5E5A831BFB4}"/>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grpFill/>
            <a:ln w="9525" cap="flat">
              <a:noFill/>
              <a:prstDash val="solid"/>
              <a:miter/>
            </a:ln>
          </p:spPr>
          <p:txBody>
            <a:bodyPr/>
            <a:lstStyle/>
            <a:p>
              <a:endParaRPr lang="en-US"/>
            </a:p>
          </p:txBody>
        </p:sp>
        <p:sp>
          <p:nvSpPr>
            <p:cNvPr id="88" name="Freeform: Shape 87">
              <a:extLst>
                <a:ext uri="{FF2B5EF4-FFF2-40B4-BE49-F238E27FC236}">
                  <a16:creationId xmlns="" xmlns:a16="http://schemas.microsoft.com/office/drawing/2014/main" id="{956D0A01-8A73-41D0-A118-DE585025B763}"/>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grpFill/>
            <a:ln w="9525" cap="flat">
              <a:noFill/>
              <a:prstDash val="solid"/>
              <a:miter/>
            </a:ln>
          </p:spPr>
          <p:txBody>
            <a:bodyPr/>
            <a:lstStyle/>
            <a:p>
              <a:endParaRPr lang="en-US"/>
            </a:p>
          </p:txBody>
        </p:sp>
        <p:sp>
          <p:nvSpPr>
            <p:cNvPr id="89" name="Rectangle 88">
              <a:extLst>
                <a:ext uri="{FF2B5EF4-FFF2-40B4-BE49-F238E27FC236}">
                  <a16:creationId xmlns="" xmlns:a16="http://schemas.microsoft.com/office/drawing/2014/main" id="{27B40ED1-6AF6-4CF8-8318-D308BA21FA77}"/>
                </a:ext>
              </a:extLst>
            </p:cNvPr>
            <p:cNvSpPr/>
            <p:nvPr/>
          </p:nvSpPr>
          <p:spPr>
            <a:xfrm>
              <a:off x="11308307" y="4000895"/>
              <a:ext cx="468905" cy="354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 xmlns:a16="http://schemas.microsoft.com/office/drawing/2014/main" id="{C03DC461-7FBF-4678-B9A2-74B90D2D9FB2}"/>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grpFill/>
            <a:ln w="9525" cap="flat">
              <a:noFill/>
              <a:prstDash val="solid"/>
              <a:miter/>
            </a:ln>
          </p:spPr>
          <p:txBody>
            <a:bodyPr/>
            <a:lstStyle/>
            <a:p>
              <a:endParaRPr lang="en-US"/>
            </a:p>
          </p:txBody>
        </p:sp>
      </p:grpSp>
      <p:grpSp>
        <p:nvGrpSpPr>
          <p:cNvPr id="5" name="Group 4">
            <a:extLst>
              <a:ext uri="{FF2B5EF4-FFF2-40B4-BE49-F238E27FC236}">
                <a16:creationId xmlns="" xmlns:a16="http://schemas.microsoft.com/office/drawing/2014/main" id="{AE56909C-AC05-40D2-A03E-D366AF46C9B5}"/>
              </a:ext>
            </a:extLst>
          </p:cNvPr>
          <p:cNvGrpSpPr/>
          <p:nvPr/>
        </p:nvGrpSpPr>
        <p:grpSpPr>
          <a:xfrm>
            <a:off x="10816971" y="4238401"/>
            <a:ext cx="952922" cy="763704"/>
            <a:chOff x="11079777" y="4817960"/>
            <a:chExt cx="952922" cy="763704"/>
          </a:xfrm>
          <a:solidFill>
            <a:schemeClr val="bg1">
              <a:lumMod val="75000"/>
            </a:schemeClr>
          </a:solidFill>
        </p:grpSpPr>
        <p:sp>
          <p:nvSpPr>
            <p:cNvPr id="91" name="Hexagon 90">
              <a:extLst>
                <a:ext uri="{FF2B5EF4-FFF2-40B4-BE49-F238E27FC236}">
                  <a16:creationId xmlns="" xmlns:a16="http://schemas.microsoft.com/office/drawing/2014/main" id="{D36372CF-BC60-40C4-AEC2-D7078038BB69}"/>
                </a:ext>
              </a:extLst>
            </p:cNvPr>
            <p:cNvSpPr/>
            <p:nvPr/>
          </p:nvSpPr>
          <p:spPr>
            <a:xfrm>
              <a:off x="11079777" y="4821955"/>
              <a:ext cx="952921" cy="75970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 xmlns:a16="http://schemas.microsoft.com/office/drawing/2014/main" id="{B8E801E5-F33D-4994-A40A-60DE114BA753}"/>
                </a:ext>
              </a:extLst>
            </p:cNvPr>
            <p:cNvSpPr/>
            <p:nvPr/>
          </p:nvSpPr>
          <p:spPr>
            <a:xfrm>
              <a:off x="11079778" y="4817960"/>
              <a:ext cx="952921" cy="759709"/>
            </a:xfrm>
            <a:prstGeom prst="hexagon">
              <a:avLst/>
            </a:prstGeom>
            <a:gr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Hexagon 94">
            <a:extLst>
              <a:ext uri="{FF2B5EF4-FFF2-40B4-BE49-F238E27FC236}">
                <a16:creationId xmlns="" xmlns:a16="http://schemas.microsoft.com/office/drawing/2014/main" id="{A13021D0-86DA-45DC-88BF-DD5051FDCFD7}"/>
              </a:ext>
            </a:extLst>
          </p:cNvPr>
          <p:cNvSpPr/>
          <p:nvPr/>
        </p:nvSpPr>
        <p:spPr>
          <a:xfrm>
            <a:off x="10835526" y="5605865"/>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 xmlns:a16="http://schemas.microsoft.com/office/drawing/2014/main" id="{E77BA54B-1E09-480C-9052-6602B7BC9EFE}"/>
              </a:ext>
            </a:extLst>
          </p:cNvPr>
          <p:cNvSpPr/>
          <p:nvPr/>
        </p:nvSpPr>
        <p:spPr>
          <a:xfrm>
            <a:off x="10835527" y="5605865"/>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 xmlns:a16="http://schemas.microsoft.com/office/drawing/2014/main" id="{A0C34B9D-0298-4912-B835-F4FEA168FEB8}"/>
              </a:ext>
            </a:extLst>
          </p:cNvPr>
          <p:cNvGrpSpPr/>
          <p:nvPr/>
        </p:nvGrpSpPr>
        <p:grpSpPr>
          <a:xfrm>
            <a:off x="10923657" y="1864079"/>
            <a:ext cx="776658" cy="619185"/>
            <a:chOff x="11065352" y="2586962"/>
            <a:chExt cx="952921" cy="759709"/>
          </a:xfrm>
        </p:grpSpPr>
        <p:sp>
          <p:nvSpPr>
            <p:cNvPr id="113" name="Hexagon 112">
              <a:extLst>
                <a:ext uri="{FF2B5EF4-FFF2-40B4-BE49-F238E27FC236}">
                  <a16:creationId xmlns="" xmlns:a16="http://schemas.microsoft.com/office/drawing/2014/main" id="{FCA03167-908F-4ABD-A44D-A8DCF21D41B7}"/>
                </a:ext>
              </a:extLst>
            </p:cNvPr>
            <p:cNvSpPr/>
            <p:nvPr/>
          </p:nvSpPr>
          <p:spPr>
            <a:xfrm>
              <a:off x="11065352" y="258696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a:extLst>
                <a:ext uri="{FF2B5EF4-FFF2-40B4-BE49-F238E27FC236}">
                  <a16:creationId xmlns="" xmlns:a16="http://schemas.microsoft.com/office/drawing/2014/main" id="{F1D22764-6331-4349-9A03-760AB5BCB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6884" y="2674941"/>
              <a:ext cx="609856" cy="598349"/>
            </a:xfrm>
            <a:prstGeom prst="rect">
              <a:avLst/>
            </a:prstGeom>
            <a:ln>
              <a:noFill/>
            </a:ln>
          </p:spPr>
        </p:pic>
      </p:grpSp>
      <p:grpSp>
        <p:nvGrpSpPr>
          <p:cNvPr id="115" name="Group 114">
            <a:extLst>
              <a:ext uri="{FF2B5EF4-FFF2-40B4-BE49-F238E27FC236}">
                <a16:creationId xmlns="" xmlns:a16="http://schemas.microsoft.com/office/drawing/2014/main" id="{F7726B1A-6112-4A5E-A150-D599D1515EDD}"/>
              </a:ext>
            </a:extLst>
          </p:cNvPr>
          <p:cNvGrpSpPr/>
          <p:nvPr/>
        </p:nvGrpSpPr>
        <p:grpSpPr>
          <a:xfrm>
            <a:off x="10930927" y="1244586"/>
            <a:ext cx="776658" cy="619185"/>
            <a:chOff x="11193733" y="2331624"/>
            <a:chExt cx="776658" cy="619185"/>
          </a:xfrm>
        </p:grpSpPr>
        <p:sp>
          <p:nvSpPr>
            <p:cNvPr id="116" name="Hexagon 115">
              <a:extLst>
                <a:ext uri="{FF2B5EF4-FFF2-40B4-BE49-F238E27FC236}">
                  <a16:creationId xmlns="" xmlns:a16="http://schemas.microsoft.com/office/drawing/2014/main" id="{FCDA7A49-C980-4FF5-9DFD-D81A28F651D0}"/>
                </a:ext>
              </a:extLst>
            </p:cNvPr>
            <p:cNvSpPr/>
            <p:nvPr/>
          </p:nvSpPr>
          <p:spPr>
            <a:xfrm>
              <a:off x="11193733" y="2331624"/>
              <a:ext cx="776658" cy="619185"/>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 xmlns:a16="http://schemas.microsoft.com/office/drawing/2014/main" id="{78FA9F96-5C4A-4696-9629-D380A54840BB}"/>
                </a:ext>
              </a:extLst>
            </p:cNvPr>
            <p:cNvSpPr/>
            <p:nvPr/>
          </p:nvSpPr>
          <p:spPr>
            <a:xfrm>
              <a:off x="11367467" y="2379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7000">
                  <a:srgbClr val="FF0000"/>
                </a:gs>
                <a:gs pos="49000">
                  <a:srgbClr val="FFC000"/>
                </a:gs>
                <a:gs pos="82000">
                  <a:srgbClr val="FFFF00"/>
                </a:gs>
              </a:gsLst>
              <a:path path="rect">
                <a:fillToRect l="100000" t="100000"/>
              </a:path>
              <a:tileRect r="-100000" b="-100000"/>
            </a:gra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 xmlns:a16="http://schemas.microsoft.com/office/drawing/2014/main" id="{0D329773-8973-489C-BE92-C9A2F2255C9E}"/>
              </a:ext>
            </a:extLst>
          </p:cNvPr>
          <p:cNvGrpSpPr/>
          <p:nvPr/>
        </p:nvGrpSpPr>
        <p:grpSpPr>
          <a:xfrm>
            <a:off x="4310657" y="1462549"/>
            <a:ext cx="808890" cy="808890"/>
            <a:chOff x="3473770" y="3139162"/>
            <a:chExt cx="808890" cy="808890"/>
          </a:xfrm>
        </p:grpSpPr>
        <p:sp>
          <p:nvSpPr>
            <p:cNvPr id="15" name="Oval 14">
              <a:extLst>
                <a:ext uri="{FF2B5EF4-FFF2-40B4-BE49-F238E27FC236}">
                  <a16:creationId xmlns="" xmlns:a16="http://schemas.microsoft.com/office/drawing/2014/main" id="{D57680A0-4DB1-4110-87BB-1CD877993144}"/>
                </a:ext>
              </a:extLst>
            </p:cNvPr>
            <p:cNvSpPr/>
            <p:nvPr/>
          </p:nvSpPr>
          <p:spPr>
            <a:xfrm>
              <a:off x="3473770" y="3139162"/>
              <a:ext cx="808890" cy="808890"/>
            </a:xfrm>
            <a:prstGeom prst="ellipse">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81409524-AA50-473F-8DB5-071A7A692689}"/>
                </a:ext>
              </a:extLst>
            </p:cNvPr>
            <p:cNvSpPr/>
            <p:nvPr/>
          </p:nvSpPr>
          <p:spPr>
            <a:xfrm>
              <a:off x="3558769" y="3251797"/>
              <a:ext cx="463219" cy="634403"/>
            </a:xfrm>
            <a:custGeom>
              <a:avLst/>
              <a:gdLst>
                <a:gd name="connsiteX0" fmla="*/ 3581 w 463219"/>
                <a:gd name="connsiteY0" fmla="*/ 145453 h 634403"/>
                <a:gd name="connsiteX1" fmla="*/ 67081 w 463219"/>
                <a:gd name="connsiteY1" fmla="*/ 132753 h 634403"/>
                <a:gd name="connsiteX2" fmla="*/ 86131 w 463219"/>
                <a:gd name="connsiteY2" fmla="*/ 170853 h 634403"/>
                <a:gd name="connsiteX3" fmla="*/ 111531 w 463219"/>
                <a:gd name="connsiteY3" fmla="*/ 234353 h 634403"/>
                <a:gd name="connsiteX4" fmla="*/ 124231 w 463219"/>
                <a:gd name="connsiteY4" fmla="*/ 278803 h 634403"/>
                <a:gd name="connsiteX5" fmla="*/ 136931 w 463219"/>
                <a:gd name="connsiteY5" fmla="*/ 297853 h 634403"/>
                <a:gd name="connsiteX6" fmla="*/ 162331 w 463219"/>
                <a:gd name="connsiteY6" fmla="*/ 329603 h 634403"/>
                <a:gd name="connsiteX7" fmla="*/ 219481 w 463219"/>
                <a:gd name="connsiteY7" fmla="*/ 335953 h 634403"/>
                <a:gd name="connsiteX8" fmla="*/ 244881 w 463219"/>
                <a:gd name="connsiteY8" fmla="*/ 367703 h 634403"/>
                <a:gd name="connsiteX9" fmla="*/ 238531 w 463219"/>
                <a:gd name="connsiteY9" fmla="*/ 386753 h 634403"/>
                <a:gd name="connsiteX10" fmla="*/ 136931 w 463219"/>
                <a:gd name="connsiteY10" fmla="*/ 393103 h 634403"/>
                <a:gd name="connsiteX11" fmla="*/ 117881 w 463219"/>
                <a:gd name="connsiteY11" fmla="*/ 431203 h 634403"/>
                <a:gd name="connsiteX12" fmla="*/ 124231 w 463219"/>
                <a:gd name="connsiteY12" fmla="*/ 456603 h 634403"/>
                <a:gd name="connsiteX13" fmla="*/ 136931 w 463219"/>
                <a:gd name="connsiteY13" fmla="*/ 494703 h 634403"/>
                <a:gd name="connsiteX14" fmla="*/ 143281 w 463219"/>
                <a:gd name="connsiteY14" fmla="*/ 513753 h 634403"/>
                <a:gd name="connsiteX15" fmla="*/ 155981 w 463219"/>
                <a:gd name="connsiteY15" fmla="*/ 532803 h 634403"/>
                <a:gd name="connsiteX16" fmla="*/ 175031 w 463219"/>
                <a:gd name="connsiteY16" fmla="*/ 570903 h 634403"/>
                <a:gd name="connsiteX17" fmla="*/ 194081 w 463219"/>
                <a:gd name="connsiteY17" fmla="*/ 583603 h 634403"/>
                <a:gd name="connsiteX18" fmla="*/ 206781 w 463219"/>
                <a:gd name="connsiteY18" fmla="*/ 602653 h 634403"/>
                <a:gd name="connsiteX19" fmla="*/ 225831 w 463219"/>
                <a:gd name="connsiteY19" fmla="*/ 596303 h 634403"/>
                <a:gd name="connsiteX20" fmla="*/ 263931 w 463219"/>
                <a:gd name="connsiteY20" fmla="*/ 570903 h 634403"/>
                <a:gd name="connsiteX21" fmla="*/ 314731 w 463219"/>
                <a:gd name="connsiteY21" fmla="*/ 577253 h 634403"/>
                <a:gd name="connsiteX22" fmla="*/ 340131 w 463219"/>
                <a:gd name="connsiteY22" fmla="*/ 615353 h 634403"/>
                <a:gd name="connsiteX23" fmla="*/ 378231 w 463219"/>
                <a:gd name="connsiteY23" fmla="*/ 634403 h 634403"/>
                <a:gd name="connsiteX24" fmla="*/ 397281 w 463219"/>
                <a:gd name="connsiteY24" fmla="*/ 628053 h 634403"/>
                <a:gd name="connsiteX25" fmla="*/ 403631 w 463219"/>
                <a:gd name="connsiteY25" fmla="*/ 564553 h 634403"/>
                <a:gd name="connsiteX26" fmla="*/ 390931 w 463219"/>
                <a:gd name="connsiteY26" fmla="*/ 545503 h 634403"/>
                <a:gd name="connsiteX27" fmla="*/ 371881 w 463219"/>
                <a:gd name="connsiteY27" fmla="*/ 539153 h 634403"/>
                <a:gd name="connsiteX28" fmla="*/ 352831 w 463219"/>
                <a:gd name="connsiteY28" fmla="*/ 526453 h 634403"/>
                <a:gd name="connsiteX29" fmla="*/ 352831 w 463219"/>
                <a:gd name="connsiteY29" fmla="*/ 405803 h 634403"/>
                <a:gd name="connsiteX30" fmla="*/ 371881 w 463219"/>
                <a:gd name="connsiteY30" fmla="*/ 399453 h 634403"/>
                <a:gd name="connsiteX31" fmla="*/ 378231 w 463219"/>
                <a:gd name="connsiteY31" fmla="*/ 355003 h 634403"/>
                <a:gd name="connsiteX32" fmla="*/ 365531 w 463219"/>
                <a:gd name="connsiteY32" fmla="*/ 316903 h 634403"/>
                <a:gd name="connsiteX33" fmla="*/ 384581 w 463219"/>
                <a:gd name="connsiteY33" fmla="*/ 304203 h 634403"/>
                <a:gd name="connsiteX34" fmla="*/ 422681 w 463219"/>
                <a:gd name="connsiteY34" fmla="*/ 335953 h 634403"/>
                <a:gd name="connsiteX35" fmla="*/ 429031 w 463219"/>
                <a:gd name="connsiteY35" fmla="*/ 278803 h 634403"/>
                <a:gd name="connsiteX36" fmla="*/ 422681 w 463219"/>
                <a:gd name="connsiteY36" fmla="*/ 259753 h 634403"/>
                <a:gd name="connsiteX37" fmla="*/ 403631 w 463219"/>
                <a:gd name="connsiteY37" fmla="*/ 253403 h 634403"/>
                <a:gd name="connsiteX38" fmla="*/ 384581 w 463219"/>
                <a:gd name="connsiteY38" fmla="*/ 215303 h 634403"/>
                <a:gd name="connsiteX39" fmla="*/ 390931 w 463219"/>
                <a:gd name="connsiteY39" fmla="*/ 189903 h 634403"/>
                <a:gd name="connsiteX40" fmla="*/ 416331 w 463219"/>
                <a:gd name="connsiteY40" fmla="*/ 151803 h 634403"/>
                <a:gd name="connsiteX41" fmla="*/ 435381 w 463219"/>
                <a:gd name="connsiteY41" fmla="*/ 145453 h 634403"/>
                <a:gd name="connsiteX42" fmla="*/ 454431 w 463219"/>
                <a:gd name="connsiteY42" fmla="*/ 107353 h 634403"/>
                <a:gd name="connsiteX43" fmla="*/ 460781 w 463219"/>
                <a:gd name="connsiteY43" fmla="*/ 88303 h 634403"/>
                <a:gd name="connsiteX44" fmla="*/ 454431 w 463219"/>
                <a:gd name="connsiteY44" fmla="*/ 5753 h 634403"/>
                <a:gd name="connsiteX45" fmla="*/ 403631 w 463219"/>
                <a:gd name="connsiteY45" fmla="*/ 12103 h 634403"/>
                <a:gd name="connsiteX46" fmla="*/ 371881 w 463219"/>
                <a:gd name="connsiteY46" fmla="*/ 50203 h 634403"/>
                <a:gd name="connsiteX47" fmla="*/ 314731 w 463219"/>
                <a:gd name="connsiteY47" fmla="*/ 75603 h 634403"/>
                <a:gd name="connsiteX48" fmla="*/ 295681 w 463219"/>
                <a:gd name="connsiteY48" fmla="*/ 81953 h 634403"/>
                <a:gd name="connsiteX49" fmla="*/ 276631 w 463219"/>
                <a:gd name="connsiteY49" fmla="*/ 94653 h 634403"/>
                <a:gd name="connsiteX50" fmla="*/ 257581 w 463219"/>
                <a:gd name="connsiteY50" fmla="*/ 88303 h 634403"/>
                <a:gd name="connsiteX51" fmla="*/ 225831 w 463219"/>
                <a:gd name="connsiteY51" fmla="*/ 31153 h 634403"/>
                <a:gd name="connsiteX52" fmla="*/ 219481 w 463219"/>
                <a:gd name="connsiteY52" fmla="*/ 12103 h 634403"/>
                <a:gd name="connsiteX53" fmla="*/ 162331 w 463219"/>
                <a:gd name="connsiteY53" fmla="*/ 18453 h 634403"/>
                <a:gd name="connsiteX54" fmla="*/ 105181 w 463219"/>
                <a:gd name="connsiteY54" fmla="*/ 43853 h 634403"/>
                <a:gd name="connsiteX55" fmla="*/ 67081 w 463219"/>
                <a:gd name="connsiteY55" fmla="*/ 62903 h 634403"/>
                <a:gd name="connsiteX56" fmla="*/ 48031 w 463219"/>
                <a:gd name="connsiteY56" fmla="*/ 81953 h 634403"/>
                <a:gd name="connsiteX57" fmla="*/ 28981 w 463219"/>
                <a:gd name="connsiteY57" fmla="*/ 94653 h 634403"/>
                <a:gd name="connsiteX58" fmla="*/ 9931 w 463219"/>
                <a:gd name="connsiteY58" fmla="*/ 101003 h 634403"/>
                <a:gd name="connsiteX59" fmla="*/ 3581 w 463219"/>
                <a:gd name="connsiteY59" fmla="*/ 145453 h 63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63219" h="634403">
                  <a:moveTo>
                    <a:pt x="3581" y="145453"/>
                  </a:moveTo>
                  <a:cubicBezTo>
                    <a:pt x="13106" y="150745"/>
                    <a:pt x="45570" y="130960"/>
                    <a:pt x="67081" y="132753"/>
                  </a:cubicBezTo>
                  <a:cubicBezTo>
                    <a:pt x="75843" y="133483"/>
                    <a:pt x="84078" y="165515"/>
                    <a:pt x="86131" y="170853"/>
                  </a:cubicBezTo>
                  <a:cubicBezTo>
                    <a:pt x="94315" y="192131"/>
                    <a:pt x="103863" y="212884"/>
                    <a:pt x="111531" y="234353"/>
                  </a:cubicBezTo>
                  <a:cubicBezTo>
                    <a:pt x="116617" y="248595"/>
                    <a:pt x="117335" y="265012"/>
                    <a:pt x="124231" y="278803"/>
                  </a:cubicBezTo>
                  <a:cubicBezTo>
                    <a:pt x="127644" y="285629"/>
                    <a:pt x="133518" y="291027"/>
                    <a:pt x="136931" y="297853"/>
                  </a:cubicBezTo>
                  <a:cubicBezTo>
                    <a:pt x="145561" y="315113"/>
                    <a:pt x="137864" y="323486"/>
                    <a:pt x="162331" y="329603"/>
                  </a:cubicBezTo>
                  <a:cubicBezTo>
                    <a:pt x="180926" y="334252"/>
                    <a:pt x="200431" y="333836"/>
                    <a:pt x="219481" y="335953"/>
                  </a:cubicBezTo>
                  <a:cubicBezTo>
                    <a:pt x="234109" y="345705"/>
                    <a:pt x="244881" y="347255"/>
                    <a:pt x="244881" y="367703"/>
                  </a:cubicBezTo>
                  <a:cubicBezTo>
                    <a:pt x="244881" y="374396"/>
                    <a:pt x="245047" y="385220"/>
                    <a:pt x="238531" y="386753"/>
                  </a:cubicBezTo>
                  <a:cubicBezTo>
                    <a:pt x="205500" y="394525"/>
                    <a:pt x="170798" y="390986"/>
                    <a:pt x="136931" y="393103"/>
                  </a:cubicBezTo>
                  <a:cubicBezTo>
                    <a:pt x="130510" y="402735"/>
                    <a:pt x="117881" y="418058"/>
                    <a:pt x="117881" y="431203"/>
                  </a:cubicBezTo>
                  <a:cubicBezTo>
                    <a:pt x="117881" y="439930"/>
                    <a:pt x="121723" y="448244"/>
                    <a:pt x="124231" y="456603"/>
                  </a:cubicBezTo>
                  <a:cubicBezTo>
                    <a:pt x="128078" y="469425"/>
                    <a:pt x="132698" y="482003"/>
                    <a:pt x="136931" y="494703"/>
                  </a:cubicBezTo>
                  <a:cubicBezTo>
                    <a:pt x="139048" y="501053"/>
                    <a:pt x="139568" y="508184"/>
                    <a:pt x="143281" y="513753"/>
                  </a:cubicBezTo>
                  <a:cubicBezTo>
                    <a:pt x="147514" y="520103"/>
                    <a:pt x="152568" y="525977"/>
                    <a:pt x="155981" y="532803"/>
                  </a:cubicBezTo>
                  <a:cubicBezTo>
                    <a:pt x="166310" y="553461"/>
                    <a:pt x="156833" y="552705"/>
                    <a:pt x="175031" y="570903"/>
                  </a:cubicBezTo>
                  <a:cubicBezTo>
                    <a:pt x="180427" y="576299"/>
                    <a:pt x="187731" y="579370"/>
                    <a:pt x="194081" y="583603"/>
                  </a:cubicBezTo>
                  <a:cubicBezTo>
                    <a:pt x="198314" y="589953"/>
                    <a:pt x="199695" y="599819"/>
                    <a:pt x="206781" y="602653"/>
                  </a:cubicBezTo>
                  <a:cubicBezTo>
                    <a:pt x="212996" y="605139"/>
                    <a:pt x="219980" y="599554"/>
                    <a:pt x="225831" y="596303"/>
                  </a:cubicBezTo>
                  <a:cubicBezTo>
                    <a:pt x="239174" y="588890"/>
                    <a:pt x="263931" y="570903"/>
                    <a:pt x="263931" y="570903"/>
                  </a:cubicBezTo>
                  <a:cubicBezTo>
                    <a:pt x="280864" y="573020"/>
                    <a:pt x="299991" y="568654"/>
                    <a:pt x="314731" y="577253"/>
                  </a:cubicBezTo>
                  <a:cubicBezTo>
                    <a:pt x="327915" y="584944"/>
                    <a:pt x="327431" y="606886"/>
                    <a:pt x="340131" y="615353"/>
                  </a:cubicBezTo>
                  <a:cubicBezTo>
                    <a:pt x="364750" y="631766"/>
                    <a:pt x="351941" y="625640"/>
                    <a:pt x="378231" y="634403"/>
                  </a:cubicBezTo>
                  <a:cubicBezTo>
                    <a:pt x="384581" y="632286"/>
                    <a:pt x="392054" y="632234"/>
                    <a:pt x="397281" y="628053"/>
                  </a:cubicBezTo>
                  <a:cubicBezTo>
                    <a:pt x="418480" y="611094"/>
                    <a:pt x="410675" y="588034"/>
                    <a:pt x="403631" y="564553"/>
                  </a:cubicBezTo>
                  <a:cubicBezTo>
                    <a:pt x="401438" y="557243"/>
                    <a:pt x="396890" y="550271"/>
                    <a:pt x="390931" y="545503"/>
                  </a:cubicBezTo>
                  <a:cubicBezTo>
                    <a:pt x="385704" y="541322"/>
                    <a:pt x="377868" y="542146"/>
                    <a:pt x="371881" y="539153"/>
                  </a:cubicBezTo>
                  <a:cubicBezTo>
                    <a:pt x="365055" y="535740"/>
                    <a:pt x="359181" y="530686"/>
                    <a:pt x="352831" y="526453"/>
                  </a:cubicBezTo>
                  <a:cubicBezTo>
                    <a:pt x="337914" y="481702"/>
                    <a:pt x="335095" y="481179"/>
                    <a:pt x="352831" y="405803"/>
                  </a:cubicBezTo>
                  <a:cubicBezTo>
                    <a:pt x="354364" y="399287"/>
                    <a:pt x="365531" y="401570"/>
                    <a:pt x="371881" y="399453"/>
                  </a:cubicBezTo>
                  <a:cubicBezTo>
                    <a:pt x="388433" y="374625"/>
                    <a:pt x="387563" y="386110"/>
                    <a:pt x="378231" y="355003"/>
                  </a:cubicBezTo>
                  <a:cubicBezTo>
                    <a:pt x="374384" y="342181"/>
                    <a:pt x="365531" y="316903"/>
                    <a:pt x="365531" y="316903"/>
                  </a:cubicBezTo>
                  <a:cubicBezTo>
                    <a:pt x="371881" y="312670"/>
                    <a:pt x="376949" y="304203"/>
                    <a:pt x="384581" y="304203"/>
                  </a:cubicBezTo>
                  <a:cubicBezTo>
                    <a:pt x="393422" y="304203"/>
                    <a:pt x="419040" y="332312"/>
                    <a:pt x="422681" y="335953"/>
                  </a:cubicBezTo>
                  <a:cubicBezTo>
                    <a:pt x="441396" y="307881"/>
                    <a:pt x="438537" y="321579"/>
                    <a:pt x="429031" y="278803"/>
                  </a:cubicBezTo>
                  <a:cubicBezTo>
                    <a:pt x="427579" y="272269"/>
                    <a:pt x="427414" y="264486"/>
                    <a:pt x="422681" y="259753"/>
                  </a:cubicBezTo>
                  <a:cubicBezTo>
                    <a:pt x="417948" y="255020"/>
                    <a:pt x="409981" y="255520"/>
                    <a:pt x="403631" y="253403"/>
                  </a:cubicBezTo>
                  <a:cubicBezTo>
                    <a:pt x="397210" y="243771"/>
                    <a:pt x="384581" y="228448"/>
                    <a:pt x="384581" y="215303"/>
                  </a:cubicBezTo>
                  <a:cubicBezTo>
                    <a:pt x="384581" y="206576"/>
                    <a:pt x="388533" y="198294"/>
                    <a:pt x="390931" y="189903"/>
                  </a:cubicBezTo>
                  <a:cubicBezTo>
                    <a:pt x="396414" y="170714"/>
                    <a:pt x="397522" y="164342"/>
                    <a:pt x="416331" y="151803"/>
                  </a:cubicBezTo>
                  <a:cubicBezTo>
                    <a:pt x="421900" y="148090"/>
                    <a:pt x="429031" y="147570"/>
                    <a:pt x="435381" y="145453"/>
                  </a:cubicBezTo>
                  <a:cubicBezTo>
                    <a:pt x="451342" y="97570"/>
                    <a:pt x="429812" y="156592"/>
                    <a:pt x="454431" y="107353"/>
                  </a:cubicBezTo>
                  <a:cubicBezTo>
                    <a:pt x="457424" y="101366"/>
                    <a:pt x="458664" y="94653"/>
                    <a:pt x="460781" y="88303"/>
                  </a:cubicBezTo>
                  <a:cubicBezTo>
                    <a:pt x="458664" y="60786"/>
                    <a:pt x="470990" y="27831"/>
                    <a:pt x="454431" y="5753"/>
                  </a:cubicBezTo>
                  <a:cubicBezTo>
                    <a:pt x="444192" y="-7899"/>
                    <a:pt x="419669" y="6271"/>
                    <a:pt x="403631" y="12103"/>
                  </a:cubicBezTo>
                  <a:cubicBezTo>
                    <a:pt x="387284" y="18047"/>
                    <a:pt x="382679" y="39405"/>
                    <a:pt x="371881" y="50203"/>
                  </a:cubicBezTo>
                  <a:cubicBezTo>
                    <a:pt x="356787" y="65297"/>
                    <a:pt x="333594" y="69315"/>
                    <a:pt x="314731" y="75603"/>
                  </a:cubicBezTo>
                  <a:cubicBezTo>
                    <a:pt x="308381" y="77720"/>
                    <a:pt x="301250" y="78240"/>
                    <a:pt x="295681" y="81953"/>
                  </a:cubicBezTo>
                  <a:lnTo>
                    <a:pt x="276631" y="94653"/>
                  </a:lnTo>
                  <a:cubicBezTo>
                    <a:pt x="270281" y="92536"/>
                    <a:pt x="263150" y="92016"/>
                    <a:pt x="257581" y="88303"/>
                  </a:cubicBezTo>
                  <a:cubicBezTo>
                    <a:pt x="233139" y="72008"/>
                    <a:pt x="235298" y="59554"/>
                    <a:pt x="225831" y="31153"/>
                  </a:cubicBezTo>
                  <a:lnTo>
                    <a:pt x="219481" y="12103"/>
                  </a:lnTo>
                  <a:cubicBezTo>
                    <a:pt x="200431" y="14220"/>
                    <a:pt x="181126" y="14694"/>
                    <a:pt x="162331" y="18453"/>
                  </a:cubicBezTo>
                  <a:cubicBezTo>
                    <a:pt x="107723" y="29375"/>
                    <a:pt x="140653" y="26117"/>
                    <a:pt x="105181" y="43853"/>
                  </a:cubicBezTo>
                  <a:cubicBezTo>
                    <a:pt x="76542" y="58172"/>
                    <a:pt x="94378" y="40155"/>
                    <a:pt x="67081" y="62903"/>
                  </a:cubicBezTo>
                  <a:cubicBezTo>
                    <a:pt x="60182" y="68652"/>
                    <a:pt x="54930" y="76204"/>
                    <a:pt x="48031" y="81953"/>
                  </a:cubicBezTo>
                  <a:cubicBezTo>
                    <a:pt x="42168" y="86839"/>
                    <a:pt x="35807" y="91240"/>
                    <a:pt x="28981" y="94653"/>
                  </a:cubicBezTo>
                  <a:cubicBezTo>
                    <a:pt x="22994" y="97646"/>
                    <a:pt x="13947" y="95648"/>
                    <a:pt x="9931" y="101003"/>
                  </a:cubicBezTo>
                  <a:cubicBezTo>
                    <a:pt x="6121" y="106083"/>
                    <a:pt x="-5944" y="140161"/>
                    <a:pt x="3581" y="145453"/>
                  </a:cubicBezTo>
                  <a:close/>
                </a:path>
              </a:pathLst>
            </a:custGeom>
            <a:solidFill>
              <a:srgbClr val="92D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 xmlns:a16="http://schemas.microsoft.com/office/drawing/2014/main" id="{9834D7DA-B81A-4D26-B177-72B654A02B9D}"/>
                </a:ext>
              </a:extLst>
            </p:cNvPr>
            <p:cNvSpPr/>
            <p:nvPr/>
          </p:nvSpPr>
          <p:spPr>
            <a:xfrm>
              <a:off x="4100152" y="3378158"/>
              <a:ext cx="147998" cy="387392"/>
            </a:xfrm>
            <a:custGeom>
              <a:avLst/>
              <a:gdLst>
                <a:gd name="connsiteX0" fmla="*/ 65448 w 147998"/>
                <a:gd name="connsiteY0" fmla="*/ 42 h 387392"/>
                <a:gd name="connsiteX1" fmla="*/ 20998 w 147998"/>
                <a:gd name="connsiteY1" fmla="*/ 38142 h 387392"/>
                <a:gd name="connsiteX2" fmla="*/ 8298 w 147998"/>
                <a:gd name="connsiteY2" fmla="*/ 76242 h 387392"/>
                <a:gd name="connsiteX3" fmla="*/ 1948 w 147998"/>
                <a:gd name="connsiteY3" fmla="*/ 95292 h 387392"/>
                <a:gd name="connsiteX4" fmla="*/ 8298 w 147998"/>
                <a:gd name="connsiteY4" fmla="*/ 120692 h 387392"/>
                <a:gd name="connsiteX5" fmla="*/ 27348 w 147998"/>
                <a:gd name="connsiteY5" fmla="*/ 127042 h 387392"/>
                <a:gd name="connsiteX6" fmla="*/ 33698 w 147998"/>
                <a:gd name="connsiteY6" fmla="*/ 146092 h 387392"/>
                <a:gd name="connsiteX7" fmla="*/ 33698 w 147998"/>
                <a:gd name="connsiteY7" fmla="*/ 196892 h 387392"/>
                <a:gd name="connsiteX8" fmla="*/ 59098 w 147998"/>
                <a:gd name="connsiteY8" fmla="*/ 190542 h 387392"/>
                <a:gd name="connsiteX9" fmla="*/ 65448 w 147998"/>
                <a:gd name="connsiteY9" fmla="*/ 171492 h 387392"/>
                <a:gd name="connsiteX10" fmla="*/ 71798 w 147998"/>
                <a:gd name="connsiteY10" fmla="*/ 146092 h 387392"/>
                <a:gd name="connsiteX11" fmla="*/ 90848 w 147998"/>
                <a:gd name="connsiteY11" fmla="*/ 139742 h 387392"/>
                <a:gd name="connsiteX12" fmla="*/ 90848 w 147998"/>
                <a:gd name="connsiteY12" fmla="*/ 285792 h 387392"/>
                <a:gd name="connsiteX13" fmla="*/ 52748 w 147998"/>
                <a:gd name="connsiteY13" fmla="*/ 298492 h 387392"/>
                <a:gd name="connsiteX14" fmla="*/ 33698 w 147998"/>
                <a:gd name="connsiteY14" fmla="*/ 304842 h 387392"/>
                <a:gd name="connsiteX15" fmla="*/ 14648 w 147998"/>
                <a:gd name="connsiteY15" fmla="*/ 311192 h 387392"/>
                <a:gd name="connsiteX16" fmla="*/ 1948 w 147998"/>
                <a:gd name="connsiteY16" fmla="*/ 349292 h 387392"/>
                <a:gd name="connsiteX17" fmla="*/ 14648 w 147998"/>
                <a:gd name="connsiteY17" fmla="*/ 368342 h 387392"/>
                <a:gd name="connsiteX18" fmla="*/ 33698 w 147998"/>
                <a:gd name="connsiteY18" fmla="*/ 374692 h 387392"/>
                <a:gd name="connsiteX19" fmla="*/ 78148 w 147998"/>
                <a:gd name="connsiteY19" fmla="*/ 387392 h 387392"/>
                <a:gd name="connsiteX20" fmla="*/ 97198 w 147998"/>
                <a:gd name="connsiteY20" fmla="*/ 381042 h 387392"/>
                <a:gd name="connsiteX21" fmla="*/ 109898 w 147998"/>
                <a:gd name="connsiteY21" fmla="*/ 342942 h 387392"/>
                <a:gd name="connsiteX22" fmla="*/ 128948 w 147998"/>
                <a:gd name="connsiteY22" fmla="*/ 304842 h 387392"/>
                <a:gd name="connsiteX23" fmla="*/ 141648 w 147998"/>
                <a:gd name="connsiteY23" fmla="*/ 196892 h 387392"/>
                <a:gd name="connsiteX24" fmla="*/ 147998 w 147998"/>
                <a:gd name="connsiteY24" fmla="*/ 177842 h 387392"/>
                <a:gd name="connsiteX25" fmla="*/ 135298 w 147998"/>
                <a:gd name="connsiteY25" fmla="*/ 63542 h 387392"/>
                <a:gd name="connsiteX26" fmla="*/ 128948 w 147998"/>
                <a:gd name="connsiteY26" fmla="*/ 38142 h 387392"/>
                <a:gd name="connsiteX27" fmla="*/ 109898 w 147998"/>
                <a:gd name="connsiteY27" fmla="*/ 31792 h 387392"/>
                <a:gd name="connsiteX28" fmla="*/ 65448 w 147998"/>
                <a:gd name="connsiteY28" fmla="*/ 42 h 3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998" h="387392">
                  <a:moveTo>
                    <a:pt x="65448" y="42"/>
                  </a:moveTo>
                  <a:cubicBezTo>
                    <a:pt x="50631" y="1100"/>
                    <a:pt x="31660" y="14153"/>
                    <a:pt x="20998" y="38142"/>
                  </a:cubicBezTo>
                  <a:cubicBezTo>
                    <a:pt x="15561" y="50375"/>
                    <a:pt x="12531" y="63542"/>
                    <a:pt x="8298" y="76242"/>
                  </a:cubicBezTo>
                  <a:lnTo>
                    <a:pt x="1948" y="95292"/>
                  </a:lnTo>
                  <a:cubicBezTo>
                    <a:pt x="4065" y="103759"/>
                    <a:pt x="2846" y="113877"/>
                    <a:pt x="8298" y="120692"/>
                  </a:cubicBezTo>
                  <a:cubicBezTo>
                    <a:pt x="12479" y="125919"/>
                    <a:pt x="22615" y="122309"/>
                    <a:pt x="27348" y="127042"/>
                  </a:cubicBezTo>
                  <a:cubicBezTo>
                    <a:pt x="32081" y="131775"/>
                    <a:pt x="31581" y="139742"/>
                    <a:pt x="33698" y="146092"/>
                  </a:cubicBezTo>
                  <a:cubicBezTo>
                    <a:pt x="33615" y="146507"/>
                    <a:pt x="19234" y="191107"/>
                    <a:pt x="33698" y="196892"/>
                  </a:cubicBezTo>
                  <a:cubicBezTo>
                    <a:pt x="41801" y="200133"/>
                    <a:pt x="50631" y="192659"/>
                    <a:pt x="59098" y="190542"/>
                  </a:cubicBezTo>
                  <a:cubicBezTo>
                    <a:pt x="61215" y="184192"/>
                    <a:pt x="63609" y="177928"/>
                    <a:pt x="65448" y="171492"/>
                  </a:cubicBezTo>
                  <a:cubicBezTo>
                    <a:pt x="67846" y="163101"/>
                    <a:pt x="66346" y="152907"/>
                    <a:pt x="71798" y="146092"/>
                  </a:cubicBezTo>
                  <a:cubicBezTo>
                    <a:pt x="75979" y="140865"/>
                    <a:pt x="84498" y="141859"/>
                    <a:pt x="90848" y="139742"/>
                  </a:cubicBezTo>
                  <a:cubicBezTo>
                    <a:pt x="107705" y="190313"/>
                    <a:pt x="115875" y="207135"/>
                    <a:pt x="90848" y="285792"/>
                  </a:cubicBezTo>
                  <a:cubicBezTo>
                    <a:pt x="86789" y="298549"/>
                    <a:pt x="65448" y="294259"/>
                    <a:pt x="52748" y="298492"/>
                  </a:cubicBezTo>
                  <a:lnTo>
                    <a:pt x="33698" y="304842"/>
                  </a:lnTo>
                  <a:lnTo>
                    <a:pt x="14648" y="311192"/>
                  </a:lnTo>
                  <a:cubicBezTo>
                    <a:pt x="10415" y="323892"/>
                    <a:pt x="-5478" y="338153"/>
                    <a:pt x="1948" y="349292"/>
                  </a:cubicBezTo>
                  <a:cubicBezTo>
                    <a:pt x="6181" y="355642"/>
                    <a:pt x="8689" y="363574"/>
                    <a:pt x="14648" y="368342"/>
                  </a:cubicBezTo>
                  <a:cubicBezTo>
                    <a:pt x="19875" y="372523"/>
                    <a:pt x="27262" y="372853"/>
                    <a:pt x="33698" y="374692"/>
                  </a:cubicBezTo>
                  <a:cubicBezTo>
                    <a:pt x="89512" y="390639"/>
                    <a:pt x="32473" y="372167"/>
                    <a:pt x="78148" y="387392"/>
                  </a:cubicBezTo>
                  <a:cubicBezTo>
                    <a:pt x="84498" y="385275"/>
                    <a:pt x="93307" y="386489"/>
                    <a:pt x="97198" y="381042"/>
                  </a:cubicBezTo>
                  <a:cubicBezTo>
                    <a:pt x="104979" y="370149"/>
                    <a:pt x="102472" y="354081"/>
                    <a:pt x="109898" y="342942"/>
                  </a:cubicBezTo>
                  <a:cubicBezTo>
                    <a:pt x="126311" y="318323"/>
                    <a:pt x="120185" y="331132"/>
                    <a:pt x="128948" y="304842"/>
                  </a:cubicBezTo>
                  <a:cubicBezTo>
                    <a:pt x="132192" y="269156"/>
                    <a:pt x="133807" y="232177"/>
                    <a:pt x="141648" y="196892"/>
                  </a:cubicBezTo>
                  <a:cubicBezTo>
                    <a:pt x="143100" y="190358"/>
                    <a:pt x="145881" y="184192"/>
                    <a:pt x="147998" y="177842"/>
                  </a:cubicBezTo>
                  <a:cubicBezTo>
                    <a:pt x="143560" y="124581"/>
                    <a:pt x="144332" y="108714"/>
                    <a:pt x="135298" y="63542"/>
                  </a:cubicBezTo>
                  <a:cubicBezTo>
                    <a:pt x="133586" y="54984"/>
                    <a:pt x="134400" y="44957"/>
                    <a:pt x="128948" y="38142"/>
                  </a:cubicBezTo>
                  <a:cubicBezTo>
                    <a:pt x="124767" y="32915"/>
                    <a:pt x="115885" y="34785"/>
                    <a:pt x="109898" y="31792"/>
                  </a:cubicBezTo>
                  <a:cubicBezTo>
                    <a:pt x="82150" y="17918"/>
                    <a:pt x="80265" y="-1016"/>
                    <a:pt x="65448" y="42"/>
                  </a:cubicBezTo>
                  <a:close/>
                </a:path>
              </a:pathLst>
            </a:custGeom>
            <a:solidFill>
              <a:srgbClr val="92D05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 xmlns:a16="http://schemas.microsoft.com/office/drawing/2014/main" id="{F91A29F7-4890-4403-8843-BB40486ACBB2}"/>
              </a:ext>
            </a:extLst>
          </p:cNvPr>
          <p:cNvSpPr txBox="1"/>
          <p:nvPr/>
        </p:nvSpPr>
        <p:spPr>
          <a:xfrm>
            <a:off x="4212088" y="1448870"/>
            <a:ext cx="994819" cy="877163"/>
          </a:xfrm>
          <a:prstGeom prst="rect">
            <a:avLst/>
          </a:prstGeom>
          <a:noFill/>
        </p:spPr>
        <p:txBody>
          <a:bodyPr wrap="square" rtlCol="0">
            <a:spAutoFit/>
          </a:bodyPr>
          <a:lstStyle/>
          <a:p>
            <a:pPr algn="ctr"/>
            <a:r>
              <a:rPr lang="en-US" sz="1700" dirty="0">
                <a:latin typeface="Century Gothic" panose="020B0502020202020204" pitchFamily="34" charset="0"/>
              </a:rPr>
              <a:t>Google</a:t>
            </a:r>
          </a:p>
          <a:p>
            <a:pPr algn="ctr"/>
            <a:r>
              <a:rPr lang="en-US" sz="1700" dirty="0">
                <a:latin typeface="Century Gothic" panose="020B0502020202020204" pitchFamily="34" charset="0"/>
              </a:rPr>
              <a:t>Earth Engine</a:t>
            </a:r>
          </a:p>
        </p:txBody>
      </p:sp>
      <p:sp>
        <p:nvSpPr>
          <p:cNvPr id="2" name="Rectangle 1"/>
          <p:cNvSpPr/>
          <p:nvPr/>
        </p:nvSpPr>
        <p:spPr>
          <a:xfrm>
            <a:off x="2942047" y="2767469"/>
            <a:ext cx="6096000" cy="2308324"/>
          </a:xfrm>
          <a:prstGeom prst="rect">
            <a:avLst/>
          </a:prstGeom>
        </p:spPr>
        <p:txBody>
          <a:bodyPr>
            <a:spAutoFit/>
          </a:bodyPr>
          <a:lstStyle/>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Google Earth Engine was used to perform band math on Landsat 5 and Landsat 8 data to estimate land surface temperature(LST) and Normalized Difference Vegetation Index (NDVI</a:t>
            </a:r>
            <a:r>
              <a:rPr lang="en-US" sz="2400" dirty="0" smtClean="0">
                <a:solidFill>
                  <a:schemeClr val="tx1">
                    <a:lumMod val="75000"/>
                    <a:lumOff val="25000"/>
                  </a:schemeClr>
                </a:solidFill>
                <a:latin typeface="Century Gothic" panose="020B0502020202020204" pitchFamily="34" charset="0"/>
              </a:rPr>
              <a:t>)</a:t>
            </a:r>
            <a:endParaRPr lang="en-US"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7126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94" name="Arrow: Right 93">
            <a:extLst>
              <a:ext uri="{FF2B5EF4-FFF2-40B4-BE49-F238E27FC236}">
                <a16:creationId xmlns="" xmlns:a16="http://schemas.microsoft.com/office/drawing/2014/main" id="{8F7ED44D-089A-4C9C-8137-E300E2568F7A}"/>
              </a:ext>
            </a:extLst>
          </p:cNvPr>
          <p:cNvSpPr/>
          <p:nvPr/>
        </p:nvSpPr>
        <p:spPr>
          <a:xfrm>
            <a:off x="2878510" y="1540290"/>
            <a:ext cx="6177881" cy="693386"/>
          </a:xfrm>
          <a:prstGeom prst="rightArrow">
            <a:avLst>
              <a:gd name="adj1" fmla="val 59407"/>
              <a:gd name="adj2" fmla="val 7760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 xmlns:a16="http://schemas.microsoft.com/office/drawing/2014/main" id="{8F67B797-5626-4DA2-844A-A47FBBF48703}"/>
              </a:ext>
            </a:extLst>
          </p:cNvPr>
          <p:cNvSpPr/>
          <p:nvPr/>
        </p:nvSpPr>
        <p:spPr>
          <a:xfrm>
            <a:off x="2867799" y="2908428"/>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 xmlns:a16="http://schemas.microsoft.com/office/drawing/2014/main" id="{57709AAA-B080-4614-BCFC-C07C576CA160}"/>
              </a:ext>
            </a:extLst>
          </p:cNvPr>
          <p:cNvSpPr/>
          <p:nvPr/>
        </p:nvSpPr>
        <p:spPr>
          <a:xfrm>
            <a:off x="4207469" y="1383752"/>
            <a:ext cx="994819" cy="966485"/>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Processing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137" name="Freeform: Shape 136">
            <a:extLst>
              <a:ext uri="{FF2B5EF4-FFF2-40B4-BE49-F238E27FC236}">
                <a16:creationId xmlns="" xmlns:a16="http://schemas.microsoft.com/office/drawing/2014/main" id="{A5D70197-D549-4703-A7EB-A768775688AF}"/>
              </a:ext>
            </a:extLst>
          </p:cNvPr>
          <p:cNvSpPr/>
          <p:nvPr/>
        </p:nvSpPr>
        <p:spPr>
          <a:xfrm>
            <a:off x="7152764" y="157621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 xmlns:a16="http://schemas.microsoft.com/office/drawing/2014/main" id="{EB61315D-364C-45DC-A2DF-40EC1D3003DC}"/>
              </a:ext>
            </a:extLst>
          </p:cNvPr>
          <p:cNvSpPr/>
          <p:nvPr/>
        </p:nvSpPr>
        <p:spPr>
          <a:xfrm>
            <a:off x="7907407" y="1570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Shape 139">
            <a:extLst>
              <a:ext uri="{FF2B5EF4-FFF2-40B4-BE49-F238E27FC236}">
                <a16:creationId xmlns="" xmlns:a16="http://schemas.microsoft.com/office/drawing/2014/main" id="{51B4DA5C-F1A2-45B5-B773-C98AB791607D}"/>
              </a:ext>
            </a:extLst>
          </p:cNvPr>
          <p:cNvSpPr/>
          <p:nvPr/>
        </p:nvSpPr>
        <p:spPr>
          <a:xfrm>
            <a:off x="6419943" y="1575440"/>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2BFBE1EE-64FA-419D-8BDB-9D182B6FAEFB}"/>
              </a:ext>
            </a:extLst>
          </p:cNvPr>
          <p:cNvSpPr/>
          <p:nvPr/>
        </p:nvSpPr>
        <p:spPr>
          <a:xfrm>
            <a:off x="408924" y="1417618"/>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5</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8</a:t>
            </a:r>
          </a:p>
        </p:txBody>
      </p:sp>
      <p:sp>
        <p:nvSpPr>
          <p:cNvPr id="43" name="Rectangle: Rounded Corners 42">
            <a:extLst>
              <a:ext uri="{FF2B5EF4-FFF2-40B4-BE49-F238E27FC236}">
                <a16:creationId xmlns="" xmlns:a16="http://schemas.microsoft.com/office/drawing/2014/main" id="{334151D5-97CE-4AB0-94A4-06D53DEB8A5D}"/>
              </a:ext>
            </a:extLst>
          </p:cNvPr>
          <p:cNvSpPr/>
          <p:nvPr/>
        </p:nvSpPr>
        <p:spPr>
          <a:xfrm>
            <a:off x="9142926" y="1348402"/>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LST</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NDVI</a:t>
            </a:r>
          </a:p>
        </p:txBody>
      </p:sp>
      <p:sp>
        <p:nvSpPr>
          <p:cNvPr id="7" name="TextBox 6">
            <a:extLst>
              <a:ext uri="{FF2B5EF4-FFF2-40B4-BE49-F238E27FC236}">
                <a16:creationId xmlns="" xmlns:a16="http://schemas.microsoft.com/office/drawing/2014/main" id="{DDC6B54B-0381-4BAD-8F54-F51EEA39590C}"/>
              </a:ext>
            </a:extLst>
          </p:cNvPr>
          <p:cNvSpPr txBox="1"/>
          <p:nvPr/>
        </p:nvSpPr>
        <p:spPr>
          <a:xfrm>
            <a:off x="6748713" y="1506025"/>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nvGrpSpPr>
          <p:cNvPr id="8" name="Group 7">
            <a:extLst>
              <a:ext uri="{FF2B5EF4-FFF2-40B4-BE49-F238E27FC236}">
                <a16:creationId xmlns="" xmlns:a16="http://schemas.microsoft.com/office/drawing/2014/main" id="{C1012043-AFB3-45C4-A8DC-B11DE3453070}"/>
              </a:ext>
            </a:extLst>
          </p:cNvPr>
          <p:cNvGrpSpPr/>
          <p:nvPr/>
        </p:nvGrpSpPr>
        <p:grpSpPr>
          <a:xfrm>
            <a:off x="7490377" y="1220272"/>
            <a:ext cx="714216" cy="980500"/>
            <a:chOff x="5582653" y="2345312"/>
            <a:chExt cx="714216" cy="980500"/>
          </a:xfrm>
        </p:grpSpPr>
        <p:sp>
          <p:nvSpPr>
            <p:cNvPr id="46" name="TextBox 45">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lumMod val="85000"/>
                    </a:schemeClr>
                  </a:solidFill>
                </a:rPr>
                <a:t>_</a:t>
              </a:r>
            </a:p>
          </p:txBody>
        </p:sp>
        <p:sp>
          <p:nvSpPr>
            <p:cNvPr id="47" name="TextBox 46">
              <a:extLst>
                <a:ext uri="{FF2B5EF4-FFF2-40B4-BE49-F238E27FC236}">
                  <a16:creationId xmlns="" xmlns:a16="http://schemas.microsoft.com/office/drawing/2014/main" id="{12A1187B-9295-4A4A-A024-4C3F28E86495}"/>
                </a:ext>
              </a:extLst>
            </p:cNvPr>
            <p:cNvSpPr txBox="1"/>
            <p:nvPr/>
          </p:nvSpPr>
          <p:spPr>
            <a:xfrm>
              <a:off x="5652406" y="2617926"/>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sp>
        <p:nvSpPr>
          <p:cNvPr id="24" name="Rectangle: Rounded Corners 23">
            <a:extLst>
              <a:ext uri="{FF2B5EF4-FFF2-40B4-BE49-F238E27FC236}">
                <a16:creationId xmlns="" xmlns:a16="http://schemas.microsoft.com/office/drawing/2014/main" id="{B254CC9C-338F-48EE-9A46-85FEC2087D1E}"/>
              </a:ext>
            </a:extLst>
          </p:cNvPr>
          <p:cNvSpPr/>
          <p:nvPr/>
        </p:nvSpPr>
        <p:spPr>
          <a:xfrm>
            <a:off x="408924" y="2769064"/>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tx1">
                    <a:lumMod val="75000"/>
                    <a:lumOff val="25000"/>
                  </a:schemeClr>
                </a:solidFill>
                <a:latin typeface="Century Gothic" panose="020B0502020202020204" pitchFamily="34" charset="0"/>
              </a:rPr>
              <a:t>Daymet</a:t>
            </a:r>
            <a:endParaRPr lang="en-US" sz="1900" kern="1200" dirty="0">
              <a:solidFill>
                <a:schemeClr val="tx1">
                  <a:lumMod val="75000"/>
                  <a:lumOff val="2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SENES</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43048" y="2834111"/>
            <a:ext cx="2185573"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Climate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time series</a:t>
            </a:r>
          </a:p>
        </p:txBody>
      </p:sp>
      <p:sp>
        <p:nvSpPr>
          <p:cNvPr id="26" name="Freeform: Shape 25">
            <a:extLst>
              <a:ext uri="{FF2B5EF4-FFF2-40B4-BE49-F238E27FC236}">
                <a16:creationId xmlns="" xmlns:a16="http://schemas.microsoft.com/office/drawing/2014/main" id="{6054EBD3-99F0-4B99-B803-017C049ACC2D}"/>
              </a:ext>
            </a:extLst>
          </p:cNvPr>
          <p:cNvSpPr/>
          <p:nvPr/>
        </p:nvSpPr>
        <p:spPr>
          <a:xfrm>
            <a:off x="6470119"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28000">
                <a:srgbClr val="C00000"/>
              </a:gs>
              <a:gs pos="75000">
                <a:schemeClr val="accent4">
                  <a:lumMod val="60000"/>
                  <a:lumOff val="40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 xmlns:a16="http://schemas.microsoft.com/office/drawing/2014/main" id="{B850DF0F-646E-4199-A861-15B7520EBB22}"/>
              </a:ext>
            </a:extLst>
          </p:cNvPr>
          <p:cNvSpPr/>
          <p:nvPr/>
        </p:nvSpPr>
        <p:spPr>
          <a:xfrm>
            <a:off x="7188965"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27000">
                <a:srgbClr val="C00000"/>
              </a:gs>
              <a:gs pos="76000">
                <a:schemeClr val="accent4">
                  <a:lumMod val="60000"/>
                  <a:lumOff val="4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 xmlns:a16="http://schemas.microsoft.com/office/drawing/2014/main" id="{0476A230-DB8E-4A27-9021-C82D9059294F}"/>
              </a:ext>
            </a:extLst>
          </p:cNvPr>
          <p:cNvSpPr/>
          <p:nvPr/>
        </p:nvSpPr>
        <p:spPr>
          <a:xfrm>
            <a:off x="6470119"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40000">
                <a:schemeClr val="bg1">
                  <a:lumMod val="95000"/>
                </a:schemeClr>
              </a:gs>
              <a:gs pos="84000">
                <a:schemeClr val="accent1">
                  <a:lumMod val="50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 xmlns:a16="http://schemas.microsoft.com/office/drawing/2014/main" id="{3F15EDF8-927F-4896-A3A2-B7BCA3B0C5D1}"/>
              </a:ext>
            </a:extLst>
          </p:cNvPr>
          <p:cNvSpPr/>
          <p:nvPr/>
        </p:nvSpPr>
        <p:spPr>
          <a:xfrm>
            <a:off x="7188965"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34000">
                <a:schemeClr val="bg1">
                  <a:lumMod val="95000"/>
                </a:schemeClr>
              </a:gs>
              <a:gs pos="83000">
                <a:schemeClr val="accent1">
                  <a:lumMod val="5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 xmlns:a16="http://schemas.microsoft.com/office/drawing/2014/main" id="{199FC3C1-84BF-4861-AFA2-5ADCE01C48BE}"/>
              </a:ext>
            </a:extLst>
          </p:cNvPr>
          <p:cNvSpPr/>
          <p:nvPr/>
        </p:nvSpPr>
        <p:spPr>
          <a:xfrm>
            <a:off x="7931546"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 xmlns:a16="http://schemas.microsoft.com/office/drawing/2014/main" id="{2D30E3AE-7991-4C23-BEB1-4A43BF43B666}"/>
              </a:ext>
            </a:extLst>
          </p:cNvPr>
          <p:cNvSpPr/>
          <p:nvPr/>
        </p:nvSpPr>
        <p:spPr>
          <a:xfrm>
            <a:off x="7875212"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rgbClr val="FFB98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 xmlns:a16="http://schemas.microsoft.com/office/drawing/2014/main" id="{92B70714-0C97-4AEA-B9EA-95BE1542AEA4}"/>
              </a:ext>
            </a:extLst>
          </p:cNvPr>
          <p:cNvSpPr txBox="1"/>
          <p:nvPr/>
        </p:nvSpPr>
        <p:spPr>
          <a:xfrm>
            <a:off x="6802204" y="2850132"/>
            <a:ext cx="1550492" cy="707886"/>
          </a:xfrm>
          <a:prstGeom prst="rect">
            <a:avLst/>
          </a:prstGeom>
          <a:noFill/>
        </p:spPr>
        <p:txBody>
          <a:bodyPr wrap="square" rtlCol="0">
            <a:spAutoFit/>
          </a:bodyPr>
          <a:lstStyle/>
          <a:p>
            <a:r>
              <a:rPr lang="en-US" sz="4000" dirty="0">
                <a:solidFill>
                  <a:schemeClr val="bg1"/>
                </a:solidFill>
              </a:rPr>
              <a:t>+   =</a:t>
            </a:r>
          </a:p>
        </p:txBody>
      </p:sp>
      <p:sp>
        <p:nvSpPr>
          <p:cNvPr id="33" name="Rectangle: Rounded Corners 32">
            <a:extLst>
              <a:ext uri="{FF2B5EF4-FFF2-40B4-BE49-F238E27FC236}">
                <a16:creationId xmlns="" xmlns:a16="http://schemas.microsoft.com/office/drawing/2014/main" id="{AFC38D59-80B2-4933-BBB8-79CCA0069C5E}"/>
              </a:ext>
            </a:extLst>
          </p:cNvPr>
          <p:cNvSpPr/>
          <p:nvPr/>
        </p:nvSpPr>
        <p:spPr>
          <a:xfrm>
            <a:off x="394973" y="4120510"/>
            <a:ext cx="239221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Orthoimagery</a:t>
            </a:r>
            <a:r>
              <a:rPr lang="en-US" sz="1900" kern="1200" dirty="0">
                <a:solidFill>
                  <a:schemeClr val="bg1">
                    <a:lumMod val="85000"/>
                  </a:schemeClr>
                </a:solidFill>
                <a:latin typeface="Century Gothic" panose="020B0502020202020204" pitchFamily="34" charset="0"/>
              </a:rPr>
              <a:t>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Planet Scenes</a:t>
            </a:r>
          </a:p>
        </p:txBody>
      </p:sp>
      <p:sp>
        <p:nvSpPr>
          <p:cNvPr id="34" name="Rectangle: Rounded Corners 33">
            <a:extLst>
              <a:ext uri="{FF2B5EF4-FFF2-40B4-BE49-F238E27FC236}">
                <a16:creationId xmlns="" xmlns:a16="http://schemas.microsoft.com/office/drawing/2014/main" id="{7DBB4289-1C4D-44D7-A607-BC336CFC0660}"/>
              </a:ext>
            </a:extLst>
          </p:cNvPr>
          <p:cNvSpPr/>
          <p:nvPr/>
        </p:nvSpPr>
        <p:spPr>
          <a:xfrm>
            <a:off x="9142926" y="4142036"/>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Landcover classification</a:t>
            </a:r>
          </a:p>
        </p:txBody>
      </p:sp>
      <p:sp>
        <p:nvSpPr>
          <p:cNvPr id="64" name="Rectangle: Rounded Corners 63">
            <a:extLst>
              <a:ext uri="{FF2B5EF4-FFF2-40B4-BE49-F238E27FC236}">
                <a16:creationId xmlns="" xmlns:a16="http://schemas.microsoft.com/office/drawing/2014/main" id="{52BBC50D-6C4E-4EDB-BDC4-223586330D0F}"/>
              </a:ext>
            </a:extLst>
          </p:cNvPr>
          <p:cNvSpPr/>
          <p:nvPr/>
        </p:nvSpPr>
        <p:spPr>
          <a:xfrm>
            <a:off x="408923" y="5478061"/>
            <a:ext cx="238280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Canadian Census</a:t>
            </a:r>
          </a:p>
        </p:txBody>
      </p:sp>
      <p:sp>
        <p:nvSpPr>
          <p:cNvPr id="65" name="Rectangle: Rounded Corners 64">
            <a:extLst>
              <a:ext uri="{FF2B5EF4-FFF2-40B4-BE49-F238E27FC236}">
                <a16:creationId xmlns="" xmlns:a16="http://schemas.microsoft.com/office/drawing/2014/main" id="{AC392614-D9FC-41F5-AF48-39C02F32D1F0}"/>
              </a:ext>
            </a:extLst>
          </p:cNvPr>
          <p:cNvSpPr/>
          <p:nvPr/>
        </p:nvSpPr>
        <p:spPr>
          <a:xfrm>
            <a:off x="9142926" y="5506485"/>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Social Vulnerability Locations</a:t>
            </a:r>
          </a:p>
        </p:txBody>
      </p:sp>
      <p:grpSp>
        <p:nvGrpSpPr>
          <p:cNvPr id="13" name="Group 12">
            <a:extLst>
              <a:ext uri="{FF2B5EF4-FFF2-40B4-BE49-F238E27FC236}">
                <a16:creationId xmlns="" xmlns:a16="http://schemas.microsoft.com/office/drawing/2014/main" id="{ED874322-3E66-4E16-81C4-F735D53A4CE2}"/>
              </a:ext>
            </a:extLst>
          </p:cNvPr>
          <p:cNvGrpSpPr/>
          <p:nvPr/>
        </p:nvGrpSpPr>
        <p:grpSpPr>
          <a:xfrm>
            <a:off x="10816972" y="2891176"/>
            <a:ext cx="952921" cy="759709"/>
            <a:chOff x="11079778" y="3735988"/>
            <a:chExt cx="952921" cy="759709"/>
          </a:xfrm>
        </p:grpSpPr>
        <p:sp>
          <p:nvSpPr>
            <p:cNvPr id="85" name="Hexagon 84">
              <a:extLst>
                <a:ext uri="{FF2B5EF4-FFF2-40B4-BE49-F238E27FC236}">
                  <a16:creationId xmlns="" xmlns:a16="http://schemas.microsoft.com/office/drawing/2014/main" id="{8DA9678E-0DF3-4199-BC1F-8D1DD4497EF5}"/>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 xmlns:a16="http://schemas.microsoft.com/office/drawing/2014/main" id="{52B9048C-329B-475B-AAFE-B0756BA1EDFF}"/>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87" name="Freeform: Shape 86">
              <a:extLst>
                <a:ext uri="{FF2B5EF4-FFF2-40B4-BE49-F238E27FC236}">
                  <a16:creationId xmlns="" xmlns:a16="http://schemas.microsoft.com/office/drawing/2014/main" id="{25988C59-C4C0-4599-831C-A5E5A831BFB4}"/>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88" name="Freeform: Shape 87">
              <a:extLst>
                <a:ext uri="{FF2B5EF4-FFF2-40B4-BE49-F238E27FC236}">
                  <a16:creationId xmlns="" xmlns:a16="http://schemas.microsoft.com/office/drawing/2014/main" id="{956D0A01-8A73-41D0-A118-DE585025B763}"/>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89" name="Rectangle 88">
              <a:extLst>
                <a:ext uri="{FF2B5EF4-FFF2-40B4-BE49-F238E27FC236}">
                  <a16:creationId xmlns="" xmlns:a16="http://schemas.microsoft.com/office/drawing/2014/main" id="{27B40ED1-6AF6-4CF8-8318-D308BA21FA77}"/>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 xmlns:a16="http://schemas.microsoft.com/office/drawing/2014/main" id="{C03DC461-7FBF-4678-B9A2-74B90D2D9FB2}"/>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grpSp>
        <p:nvGrpSpPr>
          <p:cNvPr id="5" name="Group 4">
            <a:extLst>
              <a:ext uri="{FF2B5EF4-FFF2-40B4-BE49-F238E27FC236}">
                <a16:creationId xmlns="" xmlns:a16="http://schemas.microsoft.com/office/drawing/2014/main" id="{AE56909C-AC05-40D2-A03E-D366AF46C9B5}"/>
              </a:ext>
            </a:extLst>
          </p:cNvPr>
          <p:cNvGrpSpPr/>
          <p:nvPr/>
        </p:nvGrpSpPr>
        <p:grpSpPr>
          <a:xfrm>
            <a:off x="10816971" y="4238401"/>
            <a:ext cx="952922" cy="763704"/>
            <a:chOff x="11079777" y="4817960"/>
            <a:chExt cx="952922" cy="763704"/>
          </a:xfrm>
          <a:solidFill>
            <a:schemeClr val="bg1">
              <a:lumMod val="75000"/>
            </a:schemeClr>
          </a:solidFill>
        </p:grpSpPr>
        <p:sp>
          <p:nvSpPr>
            <p:cNvPr id="91" name="Hexagon 90">
              <a:extLst>
                <a:ext uri="{FF2B5EF4-FFF2-40B4-BE49-F238E27FC236}">
                  <a16:creationId xmlns="" xmlns:a16="http://schemas.microsoft.com/office/drawing/2014/main" id="{D36372CF-BC60-40C4-AEC2-D7078038BB69}"/>
                </a:ext>
              </a:extLst>
            </p:cNvPr>
            <p:cNvSpPr/>
            <p:nvPr/>
          </p:nvSpPr>
          <p:spPr>
            <a:xfrm>
              <a:off x="11079777" y="4821955"/>
              <a:ext cx="952921" cy="759709"/>
            </a:xfrm>
            <a:prstGeom prst="hexagon">
              <a:avLst/>
            </a:prstGeom>
            <a:grp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 xmlns:a16="http://schemas.microsoft.com/office/drawing/2014/main" id="{B8E801E5-F33D-4994-A40A-60DE114BA753}"/>
                </a:ext>
              </a:extLst>
            </p:cNvPr>
            <p:cNvSpPr/>
            <p:nvPr/>
          </p:nvSpPr>
          <p:spPr>
            <a:xfrm>
              <a:off x="11079778" y="4817960"/>
              <a:ext cx="952921" cy="759709"/>
            </a:xfrm>
            <a:prstGeom prst="hexagon">
              <a:avLst/>
            </a:prstGeom>
            <a:gr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Hexagon 94">
            <a:extLst>
              <a:ext uri="{FF2B5EF4-FFF2-40B4-BE49-F238E27FC236}">
                <a16:creationId xmlns="" xmlns:a16="http://schemas.microsoft.com/office/drawing/2014/main" id="{A13021D0-86DA-45DC-88BF-DD5051FDCFD7}"/>
              </a:ext>
            </a:extLst>
          </p:cNvPr>
          <p:cNvSpPr/>
          <p:nvPr/>
        </p:nvSpPr>
        <p:spPr>
          <a:xfrm>
            <a:off x="10835526" y="5605865"/>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 xmlns:a16="http://schemas.microsoft.com/office/drawing/2014/main" id="{E77BA54B-1E09-480C-9052-6602B7BC9EFE}"/>
              </a:ext>
            </a:extLst>
          </p:cNvPr>
          <p:cNvSpPr/>
          <p:nvPr/>
        </p:nvSpPr>
        <p:spPr>
          <a:xfrm>
            <a:off x="10835527" y="5605865"/>
            <a:ext cx="952921" cy="759709"/>
          </a:xfrm>
          <a:prstGeom prst="hexagon">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Hexagon 112">
            <a:extLst>
              <a:ext uri="{FF2B5EF4-FFF2-40B4-BE49-F238E27FC236}">
                <a16:creationId xmlns="" xmlns:a16="http://schemas.microsoft.com/office/drawing/2014/main" id="{FCA03167-908F-4ABD-A44D-A8DCF21D41B7}"/>
              </a:ext>
            </a:extLst>
          </p:cNvPr>
          <p:cNvSpPr/>
          <p:nvPr/>
        </p:nvSpPr>
        <p:spPr>
          <a:xfrm>
            <a:off x="10923657" y="1864079"/>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exagon 115">
            <a:extLst>
              <a:ext uri="{FF2B5EF4-FFF2-40B4-BE49-F238E27FC236}">
                <a16:creationId xmlns="" xmlns:a16="http://schemas.microsoft.com/office/drawing/2014/main" id="{FCDA7A49-C980-4FF5-9DFD-D81A28F651D0}"/>
              </a:ext>
            </a:extLst>
          </p:cNvPr>
          <p:cNvSpPr/>
          <p:nvPr/>
        </p:nvSpPr>
        <p:spPr>
          <a:xfrm>
            <a:off x="10930927" y="1244586"/>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4" name="TextBox 13">
            <a:extLst>
              <a:ext uri="{FF2B5EF4-FFF2-40B4-BE49-F238E27FC236}">
                <a16:creationId xmlns="" xmlns:a16="http://schemas.microsoft.com/office/drawing/2014/main" id="{F91A29F7-4890-4403-8843-BB40486ACBB2}"/>
              </a:ext>
            </a:extLst>
          </p:cNvPr>
          <p:cNvSpPr txBox="1"/>
          <p:nvPr/>
        </p:nvSpPr>
        <p:spPr>
          <a:xfrm>
            <a:off x="4247331" y="1469072"/>
            <a:ext cx="994819" cy="877163"/>
          </a:xfrm>
          <a:prstGeom prst="rect">
            <a:avLst/>
          </a:prstGeom>
          <a:noFill/>
        </p:spPr>
        <p:txBody>
          <a:bodyPr wrap="square" rtlCol="0">
            <a:spAutoFit/>
          </a:bodyPr>
          <a:lstStyle/>
          <a:p>
            <a:pPr algn="ctr"/>
            <a:r>
              <a:rPr lang="en-US" sz="1700" dirty="0">
                <a:solidFill>
                  <a:schemeClr val="bg1">
                    <a:lumMod val="85000"/>
                  </a:schemeClr>
                </a:solidFill>
                <a:latin typeface="Century Gothic" panose="020B0502020202020204" pitchFamily="34" charset="0"/>
              </a:rPr>
              <a:t>Google</a:t>
            </a:r>
          </a:p>
          <a:p>
            <a:pPr algn="ctr"/>
            <a:r>
              <a:rPr lang="en-US" sz="1700" dirty="0">
                <a:solidFill>
                  <a:schemeClr val="bg1">
                    <a:lumMod val="85000"/>
                  </a:schemeClr>
                </a:solidFill>
                <a:latin typeface="Century Gothic" panose="020B0502020202020204" pitchFamily="34" charset="0"/>
              </a:rPr>
              <a:t>Earth Engine</a:t>
            </a:r>
          </a:p>
        </p:txBody>
      </p:sp>
      <p:sp>
        <p:nvSpPr>
          <p:cNvPr id="129" name="Oval 128">
            <a:extLst>
              <a:ext uri="{FF2B5EF4-FFF2-40B4-BE49-F238E27FC236}">
                <a16:creationId xmlns="" xmlns:a16="http://schemas.microsoft.com/office/drawing/2014/main" id="{A7E94A67-4728-4870-AB60-9B62AA9F26F0}"/>
              </a:ext>
            </a:extLst>
          </p:cNvPr>
          <p:cNvSpPr/>
          <p:nvPr/>
        </p:nvSpPr>
        <p:spPr>
          <a:xfrm>
            <a:off x="4207469" y="2750087"/>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 xmlns:a16="http://schemas.microsoft.com/office/drawing/2014/main" id="{84A5D8C6-1080-4747-B5A1-D1CAAF67AD21}"/>
              </a:ext>
            </a:extLst>
          </p:cNvPr>
          <p:cNvGrpSpPr/>
          <p:nvPr/>
        </p:nvGrpSpPr>
        <p:grpSpPr>
          <a:xfrm>
            <a:off x="4310657" y="2828884"/>
            <a:ext cx="808890" cy="808890"/>
            <a:chOff x="3473770" y="3139162"/>
            <a:chExt cx="808890" cy="808890"/>
          </a:xfrm>
        </p:grpSpPr>
        <p:sp>
          <p:nvSpPr>
            <p:cNvPr id="131" name="Oval 130">
              <a:extLst>
                <a:ext uri="{FF2B5EF4-FFF2-40B4-BE49-F238E27FC236}">
                  <a16:creationId xmlns="" xmlns:a16="http://schemas.microsoft.com/office/drawing/2014/main" id="{3D122D72-B5ED-42D3-9E43-552F14875198}"/>
                </a:ext>
              </a:extLst>
            </p:cNvPr>
            <p:cNvSpPr/>
            <p:nvPr/>
          </p:nvSpPr>
          <p:spPr>
            <a:xfrm>
              <a:off x="3473770" y="3139162"/>
              <a:ext cx="808890" cy="808890"/>
            </a:xfrm>
            <a:prstGeom prst="ellipse">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 xmlns:a16="http://schemas.microsoft.com/office/drawing/2014/main" id="{95C20B6E-1F7D-439C-8965-9929B5374E24}"/>
                </a:ext>
              </a:extLst>
            </p:cNvPr>
            <p:cNvSpPr/>
            <p:nvPr/>
          </p:nvSpPr>
          <p:spPr>
            <a:xfrm>
              <a:off x="3558769" y="3251797"/>
              <a:ext cx="463219" cy="634403"/>
            </a:xfrm>
            <a:custGeom>
              <a:avLst/>
              <a:gdLst>
                <a:gd name="connsiteX0" fmla="*/ 3581 w 463219"/>
                <a:gd name="connsiteY0" fmla="*/ 145453 h 634403"/>
                <a:gd name="connsiteX1" fmla="*/ 67081 w 463219"/>
                <a:gd name="connsiteY1" fmla="*/ 132753 h 634403"/>
                <a:gd name="connsiteX2" fmla="*/ 86131 w 463219"/>
                <a:gd name="connsiteY2" fmla="*/ 170853 h 634403"/>
                <a:gd name="connsiteX3" fmla="*/ 111531 w 463219"/>
                <a:gd name="connsiteY3" fmla="*/ 234353 h 634403"/>
                <a:gd name="connsiteX4" fmla="*/ 124231 w 463219"/>
                <a:gd name="connsiteY4" fmla="*/ 278803 h 634403"/>
                <a:gd name="connsiteX5" fmla="*/ 136931 w 463219"/>
                <a:gd name="connsiteY5" fmla="*/ 297853 h 634403"/>
                <a:gd name="connsiteX6" fmla="*/ 162331 w 463219"/>
                <a:gd name="connsiteY6" fmla="*/ 329603 h 634403"/>
                <a:gd name="connsiteX7" fmla="*/ 219481 w 463219"/>
                <a:gd name="connsiteY7" fmla="*/ 335953 h 634403"/>
                <a:gd name="connsiteX8" fmla="*/ 244881 w 463219"/>
                <a:gd name="connsiteY8" fmla="*/ 367703 h 634403"/>
                <a:gd name="connsiteX9" fmla="*/ 238531 w 463219"/>
                <a:gd name="connsiteY9" fmla="*/ 386753 h 634403"/>
                <a:gd name="connsiteX10" fmla="*/ 136931 w 463219"/>
                <a:gd name="connsiteY10" fmla="*/ 393103 h 634403"/>
                <a:gd name="connsiteX11" fmla="*/ 117881 w 463219"/>
                <a:gd name="connsiteY11" fmla="*/ 431203 h 634403"/>
                <a:gd name="connsiteX12" fmla="*/ 124231 w 463219"/>
                <a:gd name="connsiteY12" fmla="*/ 456603 h 634403"/>
                <a:gd name="connsiteX13" fmla="*/ 136931 w 463219"/>
                <a:gd name="connsiteY13" fmla="*/ 494703 h 634403"/>
                <a:gd name="connsiteX14" fmla="*/ 143281 w 463219"/>
                <a:gd name="connsiteY14" fmla="*/ 513753 h 634403"/>
                <a:gd name="connsiteX15" fmla="*/ 155981 w 463219"/>
                <a:gd name="connsiteY15" fmla="*/ 532803 h 634403"/>
                <a:gd name="connsiteX16" fmla="*/ 175031 w 463219"/>
                <a:gd name="connsiteY16" fmla="*/ 570903 h 634403"/>
                <a:gd name="connsiteX17" fmla="*/ 194081 w 463219"/>
                <a:gd name="connsiteY17" fmla="*/ 583603 h 634403"/>
                <a:gd name="connsiteX18" fmla="*/ 206781 w 463219"/>
                <a:gd name="connsiteY18" fmla="*/ 602653 h 634403"/>
                <a:gd name="connsiteX19" fmla="*/ 225831 w 463219"/>
                <a:gd name="connsiteY19" fmla="*/ 596303 h 634403"/>
                <a:gd name="connsiteX20" fmla="*/ 263931 w 463219"/>
                <a:gd name="connsiteY20" fmla="*/ 570903 h 634403"/>
                <a:gd name="connsiteX21" fmla="*/ 314731 w 463219"/>
                <a:gd name="connsiteY21" fmla="*/ 577253 h 634403"/>
                <a:gd name="connsiteX22" fmla="*/ 340131 w 463219"/>
                <a:gd name="connsiteY22" fmla="*/ 615353 h 634403"/>
                <a:gd name="connsiteX23" fmla="*/ 378231 w 463219"/>
                <a:gd name="connsiteY23" fmla="*/ 634403 h 634403"/>
                <a:gd name="connsiteX24" fmla="*/ 397281 w 463219"/>
                <a:gd name="connsiteY24" fmla="*/ 628053 h 634403"/>
                <a:gd name="connsiteX25" fmla="*/ 403631 w 463219"/>
                <a:gd name="connsiteY25" fmla="*/ 564553 h 634403"/>
                <a:gd name="connsiteX26" fmla="*/ 390931 w 463219"/>
                <a:gd name="connsiteY26" fmla="*/ 545503 h 634403"/>
                <a:gd name="connsiteX27" fmla="*/ 371881 w 463219"/>
                <a:gd name="connsiteY27" fmla="*/ 539153 h 634403"/>
                <a:gd name="connsiteX28" fmla="*/ 352831 w 463219"/>
                <a:gd name="connsiteY28" fmla="*/ 526453 h 634403"/>
                <a:gd name="connsiteX29" fmla="*/ 352831 w 463219"/>
                <a:gd name="connsiteY29" fmla="*/ 405803 h 634403"/>
                <a:gd name="connsiteX30" fmla="*/ 371881 w 463219"/>
                <a:gd name="connsiteY30" fmla="*/ 399453 h 634403"/>
                <a:gd name="connsiteX31" fmla="*/ 378231 w 463219"/>
                <a:gd name="connsiteY31" fmla="*/ 355003 h 634403"/>
                <a:gd name="connsiteX32" fmla="*/ 365531 w 463219"/>
                <a:gd name="connsiteY32" fmla="*/ 316903 h 634403"/>
                <a:gd name="connsiteX33" fmla="*/ 384581 w 463219"/>
                <a:gd name="connsiteY33" fmla="*/ 304203 h 634403"/>
                <a:gd name="connsiteX34" fmla="*/ 422681 w 463219"/>
                <a:gd name="connsiteY34" fmla="*/ 335953 h 634403"/>
                <a:gd name="connsiteX35" fmla="*/ 429031 w 463219"/>
                <a:gd name="connsiteY35" fmla="*/ 278803 h 634403"/>
                <a:gd name="connsiteX36" fmla="*/ 422681 w 463219"/>
                <a:gd name="connsiteY36" fmla="*/ 259753 h 634403"/>
                <a:gd name="connsiteX37" fmla="*/ 403631 w 463219"/>
                <a:gd name="connsiteY37" fmla="*/ 253403 h 634403"/>
                <a:gd name="connsiteX38" fmla="*/ 384581 w 463219"/>
                <a:gd name="connsiteY38" fmla="*/ 215303 h 634403"/>
                <a:gd name="connsiteX39" fmla="*/ 390931 w 463219"/>
                <a:gd name="connsiteY39" fmla="*/ 189903 h 634403"/>
                <a:gd name="connsiteX40" fmla="*/ 416331 w 463219"/>
                <a:gd name="connsiteY40" fmla="*/ 151803 h 634403"/>
                <a:gd name="connsiteX41" fmla="*/ 435381 w 463219"/>
                <a:gd name="connsiteY41" fmla="*/ 145453 h 634403"/>
                <a:gd name="connsiteX42" fmla="*/ 454431 w 463219"/>
                <a:gd name="connsiteY42" fmla="*/ 107353 h 634403"/>
                <a:gd name="connsiteX43" fmla="*/ 460781 w 463219"/>
                <a:gd name="connsiteY43" fmla="*/ 88303 h 634403"/>
                <a:gd name="connsiteX44" fmla="*/ 454431 w 463219"/>
                <a:gd name="connsiteY44" fmla="*/ 5753 h 634403"/>
                <a:gd name="connsiteX45" fmla="*/ 403631 w 463219"/>
                <a:gd name="connsiteY45" fmla="*/ 12103 h 634403"/>
                <a:gd name="connsiteX46" fmla="*/ 371881 w 463219"/>
                <a:gd name="connsiteY46" fmla="*/ 50203 h 634403"/>
                <a:gd name="connsiteX47" fmla="*/ 314731 w 463219"/>
                <a:gd name="connsiteY47" fmla="*/ 75603 h 634403"/>
                <a:gd name="connsiteX48" fmla="*/ 295681 w 463219"/>
                <a:gd name="connsiteY48" fmla="*/ 81953 h 634403"/>
                <a:gd name="connsiteX49" fmla="*/ 276631 w 463219"/>
                <a:gd name="connsiteY49" fmla="*/ 94653 h 634403"/>
                <a:gd name="connsiteX50" fmla="*/ 257581 w 463219"/>
                <a:gd name="connsiteY50" fmla="*/ 88303 h 634403"/>
                <a:gd name="connsiteX51" fmla="*/ 225831 w 463219"/>
                <a:gd name="connsiteY51" fmla="*/ 31153 h 634403"/>
                <a:gd name="connsiteX52" fmla="*/ 219481 w 463219"/>
                <a:gd name="connsiteY52" fmla="*/ 12103 h 634403"/>
                <a:gd name="connsiteX53" fmla="*/ 162331 w 463219"/>
                <a:gd name="connsiteY53" fmla="*/ 18453 h 634403"/>
                <a:gd name="connsiteX54" fmla="*/ 105181 w 463219"/>
                <a:gd name="connsiteY54" fmla="*/ 43853 h 634403"/>
                <a:gd name="connsiteX55" fmla="*/ 67081 w 463219"/>
                <a:gd name="connsiteY55" fmla="*/ 62903 h 634403"/>
                <a:gd name="connsiteX56" fmla="*/ 48031 w 463219"/>
                <a:gd name="connsiteY56" fmla="*/ 81953 h 634403"/>
                <a:gd name="connsiteX57" fmla="*/ 28981 w 463219"/>
                <a:gd name="connsiteY57" fmla="*/ 94653 h 634403"/>
                <a:gd name="connsiteX58" fmla="*/ 9931 w 463219"/>
                <a:gd name="connsiteY58" fmla="*/ 101003 h 634403"/>
                <a:gd name="connsiteX59" fmla="*/ 3581 w 463219"/>
                <a:gd name="connsiteY59" fmla="*/ 145453 h 63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63219" h="634403">
                  <a:moveTo>
                    <a:pt x="3581" y="145453"/>
                  </a:moveTo>
                  <a:cubicBezTo>
                    <a:pt x="13106" y="150745"/>
                    <a:pt x="45570" y="130960"/>
                    <a:pt x="67081" y="132753"/>
                  </a:cubicBezTo>
                  <a:cubicBezTo>
                    <a:pt x="75843" y="133483"/>
                    <a:pt x="84078" y="165515"/>
                    <a:pt x="86131" y="170853"/>
                  </a:cubicBezTo>
                  <a:cubicBezTo>
                    <a:pt x="94315" y="192131"/>
                    <a:pt x="103863" y="212884"/>
                    <a:pt x="111531" y="234353"/>
                  </a:cubicBezTo>
                  <a:cubicBezTo>
                    <a:pt x="116617" y="248595"/>
                    <a:pt x="117335" y="265012"/>
                    <a:pt x="124231" y="278803"/>
                  </a:cubicBezTo>
                  <a:cubicBezTo>
                    <a:pt x="127644" y="285629"/>
                    <a:pt x="133518" y="291027"/>
                    <a:pt x="136931" y="297853"/>
                  </a:cubicBezTo>
                  <a:cubicBezTo>
                    <a:pt x="145561" y="315113"/>
                    <a:pt x="137864" y="323486"/>
                    <a:pt x="162331" y="329603"/>
                  </a:cubicBezTo>
                  <a:cubicBezTo>
                    <a:pt x="180926" y="334252"/>
                    <a:pt x="200431" y="333836"/>
                    <a:pt x="219481" y="335953"/>
                  </a:cubicBezTo>
                  <a:cubicBezTo>
                    <a:pt x="234109" y="345705"/>
                    <a:pt x="244881" y="347255"/>
                    <a:pt x="244881" y="367703"/>
                  </a:cubicBezTo>
                  <a:cubicBezTo>
                    <a:pt x="244881" y="374396"/>
                    <a:pt x="245047" y="385220"/>
                    <a:pt x="238531" y="386753"/>
                  </a:cubicBezTo>
                  <a:cubicBezTo>
                    <a:pt x="205500" y="394525"/>
                    <a:pt x="170798" y="390986"/>
                    <a:pt x="136931" y="393103"/>
                  </a:cubicBezTo>
                  <a:cubicBezTo>
                    <a:pt x="130510" y="402735"/>
                    <a:pt x="117881" y="418058"/>
                    <a:pt x="117881" y="431203"/>
                  </a:cubicBezTo>
                  <a:cubicBezTo>
                    <a:pt x="117881" y="439930"/>
                    <a:pt x="121723" y="448244"/>
                    <a:pt x="124231" y="456603"/>
                  </a:cubicBezTo>
                  <a:cubicBezTo>
                    <a:pt x="128078" y="469425"/>
                    <a:pt x="132698" y="482003"/>
                    <a:pt x="136931" y="494703"/>
                  </a:cubicBezTo>
                  <a:cubicBezTo>
                    <a:pt x="139048" y="501053"/>
                    <a:pt x="139568" y="508184"/>
                    <a:pt x="143281" y="513753"/>
                  </a:cubicBezTo>
                  <a:cubicBezTo>
                    <a:pt x="147514" y="520103"/>
                    <a:pt x="152568" y="525977"/>
                    <a:pt x="155981" y="532803"/>
                  </a:cubicBezTo>
                  <a:cubicBezTo>
                    <a:pt x="166310" y="553461"/>
                    <a:pt x="156833" y="552705"/>
                    <a:pt x="175031" y="570903"/>
                  </a:cubicBezTo>
                  <a:cubicBezTo>
                    <a:pt x="180427" y="576299"/>
                    <a:pt x="187731" y="579370"/>
                    <a:pt x="194081" y="583603"/>
                  </a:cubicBezTo>
                  <a:cubicBezTo>
                    <a:pt x="198314" y="589953"/>
                    <a:pt x="199695" y="599819"/>
                    <a:pt x="206781" y="602653"/>
                  </a:cubicBezTo>
                  <a:cubicBezTo>
                    <a:pt x="212996" y="605139"/>
                    <a:pt x="219980" y="599554"/>
                    <a:pt x="225831" y="596303"/>
                  </a:cubicBezTo>
                  <a:cubicBezTo>
                    <a:pt x="239174" y="588890"/>
                    <a:pt x="263931" y="570903"/>
                    <a:pt x="263931" y="570903"/>
                  </a:cubicBezTo>
                  <a:cubicBezTo>
                    <a:pt x="280864" y="573020"/>
                    <a:pt x="299991" y="568654"/>
                    <a:pt x="314731" y="577253"/>
                  </a:cubicBezTo>
                  <a:cubicBezTo>
                    <a:pt x="327915" y="584944"/>
                    <a:pt x="327431" y="606886"/>
                    <a:pt x="340131" y="615353"/>
                  </a:cubicBezTo>
                  <a:cubicBezTo>
                    <a:pt x="364750" y="631766"/>
                    <a:pt x="351941" y="625640"/>
                    <a:pt x="378231" y="634403"/>
                  </a:cubicBezTo>
                  <a:cubicBezTo>
                    <a:pt x="384581" y="632286"/>
                    <a:pt x="392054" y="632234"/>
                    <a:pt x="397281" y="628053"/>
                  </a:cubicBezTo>
                  <a:cubicBezTo>
                    <a:pt x="418480" y="611094"/>
                    <a:pt x="410675" y="588034"/>
                    <a:pt x="403631" y="564553"/>
                  </a:cubicBezTo>
                  <a:cubicBezTo>
                    <a:pt x="401438" y="557243"/>
                    <a:pt x="396890" y="550271"/>
                    <a:pt x="390931" y="545503"/>
                  </a:cubicBezTo>
                  <a:cubicBezTo>
                    <a:pt x="385704" y="541322"/>
                    <a:pt x="377868" y="542146"/>
                    <a:pt x="371881" y="539153"/>
                  </a:cubicBezTo>
                  <a:cubicBezTo>
                    <a:pt x="365055" y="535740"/>
                    <a:pt x="359181" y="530686"/>
                    <a:pt x="352831" y="526453"/>
                  </a:cubicBezTo>
                  <a:cubicBezTo>
                    <a:pt x="337914" y="481702"/>
                    <a:pt x="335095" y="481179"/>
                    <a:pt x="352831" y="405803"/>
                  </a:cubicBezTo>
                  <a:cubicBezTo>
                    <a:pt x="354364" y="399287"/>
                    <a:pt x="365531" y="401570"/>
                    <a:pt x="371881" y="399453"/>
                  </a:cubicBezTo>
                  <a:cubicBezTo>
                    <a:pt x="388433" y="374625"/>
                    <a:pt x="387563" y="386110"/>
                    <a:pt x="378231" y="355003"/>
                  </a:cubicBezTo>
                  <a:cubicBezTo>
                    <a:pt x="374384" y="342181"/>
                    <a:pt x="365531" y="316903"/>
                    <a:pt x="365531" y="316903"/>
                  </a:cubicBezTo>
                  <a:cubicBezTo>
                    <a:pt x="371881" y="312670"/>
                    <a:pt x="376949" y="304203"/>
                    <a:pt x="384581" y="304203"/>
                  </a:cubicBezTo>
                  <a:cubicBezTo>
                    <a:pt x="393422" y="304203"/>
                    <a:pt x="419040" y="332312"/>
                    <a:pt x="422681" y="335953"/>
                  </a:cubicBezTo>
                  <a:cubicBezTo>
                    <a:pt x="441396" y="307881"/>
                    <a:pt x="438537" y="321579"/>
                    <a:pt x="429031" y="278803"/>
                  </a:cubicBezTo>
                  <a:cubicBezTo>
                    <a:pt x="427579" y="272269"/>
                    <a:pt x="427414" y="264486"/>
                    <a:pt x="422681" y="259753"/>
                  </a:cubicBezTo>
                  <a:cubicBezTo>
                    <a:pt x="417948" y="255020"/>
                    <a:pt x="409981" y="255520"/>
                    <a:pt x="403631" y="253403"/>
                  </a:cubicBezTo>
                  <a:cubicBezTo>
                    <a:pt x="397210" y="243771"/>
                    <a:pt x="384581" y="228448"/>
                    <a:pt x="384581" y="215303"/>
                  </a:cubicBezTo>
                  <a:cubicBezTo>
                    <a:pt x="384581" y="206576"/>
                    <a:pt x="388533" y="198294"/>
                    <a:pt x="390931" y="189903"/>
                  </a:cubicBezTo>
                  <a:cubicBezTo>
                    <a:pt x="396414" y="170714"/>
                    <a:pt x="397522" y="164342"/>
                    <a:pt x="416331" y="151803"/>
                  </a:cubicBezTo>
                  <a:cubicBezTo>
                    <a:pt x="421900" y="148090"/>
                    <a:pt x="429031" y="147570"/>
                    <a:pt x="435381" y="145453"/>
                  </a:cubicBezTo>
                  <a:cubicBezTo>
                    <a:pt x="451342" y="97570"/>
                    <a:pt x="429812" y="156592"/>
                    <a:pt x="454431" y="107353"/>
                  </a:cubicBezTo>
                  <a:cubicBezTo>
                    <a:pt x="457424" y="101366"/>
                    <a:pt x="458664" y="94653"/>
                    <a:pt x="460781" y="88303"/>
                  </a:cubicBezTo>
                  <a:cubicBezTo>
                    <a:pt x="458664" y="60786"/>
                    <a:pt x="470990" y="27831"/>
                    <a:pt x="454431" y="5753"/>
                  </a:cubicBezTo>
                  <a:cubicBezTo>
                    <a:pt x="444192" y="-7899"/>
                    <a:pt x="419669" y="6271"/>
                    <a:pt x="403631" y="12103"/>
                  </a:cubicBezTo>
                  <a:cubicBezTo>
                    <a:pt x="387284" y="18047"/>
                    <a:pt x="382679" y="39405"/>
                    <a:pt x="371881" y="50203"/>
                  </a:cubicBezTo>
                  <a:cubicBezTo>
                    <a:pt x="356787" y="65297"/>
                    <a:pt x="333594" y="69315"/>
                    <a:pt x="314731" y="75603"/>
                  </a:cubicBezTo>
                  <a:cubicBezTo>
                    <a:pt x="308381" y="77720"/>
                    <a:pt x="301250" y="78240"/>
                    <a:pt x="295681" y="81953"/>
                  </a:cubicBezTo>
                  <a:lnTo>
                    <a:pt x="276631" y="94653"/>
                  </a:lnTo>
                  <a:cubicBezTo>
                    <a:pt x="270281" y="92536"/>
                    <a:pt x="263150" y="92016"/>
                    <a:pt x="257581" y="88303"/>
                  </a:cubicBezTo>
                  <a:cubicBezTo>
                    <a:pt x="233139" y="72008"/>
                    <a:pt x="235298" y="59554"/>
                    <a:pt x="225831" y="31153"/>
                  </a:cubicBezTo>
                  <a:lnTo>
                    <a:pt x="219481" y="12103"/>
                  </a:lnTo>
                  <a:cubicBezTo>
                    <a:pt x="200431" y="14220"/>
                    <a:pt x="181126" y="14694"/>
                    <a:pt x="162331" y="18453"/>
                  </a:cubicBezTo>
                  <a:cubicBezTo>
                    <a:pt x="107723" y="29375"/>
                    <a:pt x="140653" y="26117"/>
                    <a:pt x="105181" y="43853"/>
                  </a:cubicBezTo>
                  <a:cubicBezTo>
                    <a:pt x="76542" y="58172"/>
                    <a:pt x="94378" y="40155"/>
                    <a:pt x="67081" y="62903"/>
                  </a:cubicBezTo>
                  <a:cubicBezTo>
                    <a:pt x="60182" y="68652"/>
                    <a:pt x="54930" y="76204"/>
                    <a:pt x="48031" y="81953"/>
                  </a:cubicBezTo>
                  <a:cubicBezTo>
                    <a:pt x="42168" y="86839"/>
                    <a:pt x="35807" y="91240"/>
                    <a:pt x="28981" y="94653"/>
                  </a:cubicBezTo>
                  <a:cubicBezTo>
                    <a:pt x="22994" y="97646"/>
                    <a:pt x="13947" y="95648"/>
                    <a:pt x="9931" y="101003"/>
                  </a:cubicBezTo>
                  <a:cubicBezTo>
                    <a:pt x="6121" y="106083"/>
                    <a:pt x="-5944" y="140161"/>
                    <a:pt x="3581" y="145453"/>
                  </a:cubicBezTo>
                  <a:close/>
                </a:path>
              </a:pathLst>
            </a:custGeom>
            <a:solidFill>
              <a:srgbClr val="92D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 xmlns:a16="http://schemas.microsoft.com/office/drawing/2014/main" id="{BE879500-528C-4D94-9E67-FEAEC80C5126}"/>
                </a:ext>
              </a:extLst>
            </p:cNvPr>
            <p:cNvSpPr/>
            <p:nvPr/>
          </p:nvSpPr>
          <p:spPr>
            <a:xfrm>
              <a:off x="4100152" y="3378158"/>
              <a:ext cx="147998" cy="387392"/>
            </a:xfrm>
            <a:custGeom>
              <a:avLst/>
              <a:gdLst>
                <a:gd name="connsiteX0" fmla="*/ 65448 w 147998"/>
                <a:gd name="connsiteY0" fmla="*/ 42 h 387392"/>
                <a:gd name="connsiteX1" fmla="*/ 20998 w 147998"/>
                <a:gd name="connsiteY1" fmla="*/ 38142 h 387392"/>
                <a:gd name="connsiteX2" fmla="*/ 8298 w 147998"/>
                <a:gd name="connsiteY2" fmla="*/ 76242 h 387392"/>
                <a:gd name="connsiteX3" fmla="*/ 1948 w 147998"/>
                <a:gd name="connsiteY3" fmla="*/ 95292 h 387392"/>
                <a:gd name="connsiteX4" fmla="*/ 8298 w 147998"/>
                <a:gd name="connsiteY4" fmla="*/ 120692 h 387392"/>
                <a:gd name="connsiteX5" fmla="*/ 27348 w 147998"/>
                <a:gd name="connsiteY5" fmla="*/ 127042 h 387392"/>
                <a:gd name="connsiteX6" fmla="*/ 33698 w 147998"/>
                <a:gd name="connsiteY6" fmla="*/ 146092 h 387392"/>
                <a:gd name="connsiteX7" fmla="*/ 33698 w 147998"/>
                <a:gd name="connsiteY7" fmla="*/ 196892 h 387392"/>
                <a:gd name="connsiteX8" fmla="*/ 59098 w 147998"/>
                <a:gd name="connsiteY8" fmla="*/ 190542 h 387392"/>
                <a:gd name="connsiteX9" fmla="*/ 65448 w 147998"/>
                <a:gd name="connsiteY9" fmla="*/ 171492 h 387392"/>
                <a:gd name="connsiteX10" fmla="*/ 71798 w 147998"/>
                <a:gd name="connsiteY10" fmla="*/ 146092 h 387392"/>
                <a:gd name="connsiteX11" fmla="*/ 90848 w 147998"/>
                <a:gd name="connsiteY11" fmla="*/ 139742 h 387392"/>
                <a:gd name="connsiteX12" fmla="*/ 90848 w 147998"/>
                <a:gd name="connsiteY12" fmla="*/ 285792 h 387392"/>
                <a:gd name="connsiteX13" fmla="*/ 52748 w 147998"/>
                <a:gd name="connsiteY13" fmla="*/ 298492 h 387392"/>
                <a:gd name="connsiteX14" fmla="*/ 33698 w 147998"/>
                <a:gd name="connsiteY14" fmla="*/ 304842 h 387392"/>
                <a:gd name="connsiteX15" fmla="*/ 14648 w 147998"/>
                <a:gd name="connsiteY15" fmla="*/ 311192 h 387392"/>
                <a:gd name="connsiteX16" fmla="*/ 1948 w 147998"/>
                <a:gd name="connsiteY16" fmla="*/ 349292 h 387392"/>
                <a:gd name="connsiteX17" fmla="*/ 14648 w 147998"/>
                <a:gd name="connsiteY17" fmla="*/ 368342 h 387392"/>
                <a:gd name="connsiteX18" fmla="*/ 33698 w 147998"/>
                <a:gd name="connsiteY18" fmla="*/ 374692 h 387392"/>
                <a:gd name="connsiteX19" fmla="*/ 78148 w 147998"/>
                <a:gd name="connsiteY19" fmla="*/ 387392 h 387392"/>
                <a:gd name="connsiteX20" fmla="*/ 97198 w 147998"/>
                <a:gd name="connsiteY20" fmla="*/ 381042 h 387392"/>
                <a:gd name="connsiteX21" fmla="*/ 109898 w 147998"/>
                <a:gd name="connsiteY21" fmla="*/ 342942 h 387392"/>
                <a:gd name="connsiteX22" fmla="*/ 128948 w 147998"/>
                <a:gd name="connsiteY22" fmla="*/ 304842 h 387392"/>
                <a:gd name="connsiteX23" fmla="*/ 141648 w 147998"/>
                <a:gd name="connsiteY23" fmla="*/ 196892 h 387392"/>
                <a:gd name="connsiteX24" fmla="*/ 147998 w 147998"/>
                <a:gd name="connsiteY24" fmla="*/ 177842 h 387392"/>
                <a:gd name="connsiteX25" fmla="*/ 135298 w 147998"/>
                <a:gd name="connsiteY25" fmla="*/ 63542 h 387392"/>
                <a:gd name="connsiteX26" fmla="*/ 128948 w 147998"/>
                <a:gd name="connsiteY26" fmla="*/ 38142 h 387392"/>
                <a:gd name="connsiteX27" fmla="*/ 109898 w 147998"/>
                <a:gd name="connsiteY27" fmla="*/ 31792 h 387392"/>
                <a:gd name="connsiteX28" fmla="*/ 65448 w 147998"/>
                <a:gd name="connsiteY28" fmla="*/ 42 h 3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998" h="387392">
                  <a:moveTo>
                    <a:pt x="65448" y="42"/>
                  </a:moveTo>
                  <a:cubicBezTo>
                    <a:pt x="50631" y="1100"/>
                    <a:pt x="31660" y="14153"/>
                    <a:pt x="20998" y="38142"/>
                  </a:cubicBezTo>
                  <a:cubicBezTo>
                    <a:pt x="15561" y="50375"/>
                    <a:pt x="12531" y="63542"/>
                    <a:pt x="8298" y="76242"/>
                  </a:cubicBezTo>
                  <a:lnTo>
                    <a:pt x="1948" y="95292"/>
                  </a:lnTo>
                  <a:cubicBezTo>
                    <a:pt x="4065" y="103759"/>
                    <a:pt x="2846" y="113877"/>
                    <a:pt x="8298" y="120692"/>
                  </a:cubicBezTo>
                  <a:cubicBezTo>
                    <a:pt x="12479" y="125919"/>
                    <a:pt x="22615" y="122309"/>
                    <a:pt x="27348" y="127042"/>
                  </a:cubicBezTo>
                  <a:cubicBezTo>
                    <a:pt x="32081" y="131775"/>
                    <a:pt x="31581" y="139742"/>
                    <a:pt x="33698" y="146092"/>
                  </a:cubicBezTo>
                  <a:cubicBezTo>
                    <a:pt x="33615" y="146507"/>
                    <a:pt x="19234" y="191107"/>
                    <a:pt x="33698" y="196892"/>
                  </a:cubicBezTo>
                  <a:cubicBezTo>
                    <a:pt x="41801" y="200133"/>
                    <a:pt x="50631" y="192659"/>
                    <a:pt x="59098" y="190542"/>
                  </a:cubicBezTo>
                  <a:cubicBezTo>
                    <a:pt x="61215" y="184192"/>
                    <a:pt x="63609" y="177928"/>
                    <a:pt x="65448" y="171492"/>
                  </a:cubicBezTo>
                  <a:cubicBezTo>
                    <a:pt x="67846" y="163101"/>
                    <a:pt x="66346" y="152907"/>
                    <a:pt x="71798" y="146092"/>
                  </a:cubicBezTo>
                  <a:cubicBezTo>
                    <a:pt x="75979" y="140865"/>
                    <a:pt x="84498" y="141859"/>
                    <a:pt x="90848" y="139742"/>
                  </a:cubicBezTo>
                  <a:cubicBezTo>
                    <a:pt x="107705" y="190313"/>
                    <a:pt x="115875" y="207135"/>
                    <a:pt x="90848" y="285792"/>
                  </a:cubicBezTo>
                  <a:cubicBezTo>
                    <a:pt x="86789" y="298549"/>
                    <a:pt x="65448" y="294259"/>
                    <a:pt x="52748" y="298492"/>
                  </a:cubicBezTo>
                  <a:lnTo>
                    <a:pt x="33698" y="304842"/>
                  </a:lnTo>
                  <a:lnTo>
                    <a:pt x="14648" y="311192"/>
                  </a:lnTo>
                  <a:cubicBezTo>
                    <a:pt x="10415" y="323892"/>
                    <a:pt x="-5478" y="338153"/>
                    <a:pt x="1948" y="349292"/>
                  </a:cubicBezTo>
                  <a:cubicBezTo>
                    <a:pt x="6181" y="355642"/>
                    <a:pt x="8689" y="363574"/>
                    <a:pt x="14648" y="368342"/>
                  </a:cubicBezTo>
                  <a:cubicBezTo>
                    <a:pt x="19875" y="372523"/>
                    <a:pt x="27262" y="372853"/>
                    <a:pt x="33698" y="374692"/>
                  </a:cubicBezTo>
                  <a:cubicBezTo>
                    <a:pt x="89512" y="390639"/>
                    <a:pt x="32473" y="372167"/>
                    <a:pt x="78148" y="387392"/>
                  </a:cubicBezTo>
                  <a:cubicBezTo>
                    <a:pt x="84498" y="385275"/>
                    <a:pt x="93307" y="386489"/>
                    <a:pt x="97198" y="381042"/>
                  </a:cubicBezTo>
                  <a:cubicBezTo>
                    <a:pt x="104979" y="370149"/>
                    <a:pt x="102472" y="354081"/>
                    <a:pt x="109898" y="342942"/>
                  </a:cubicBezTo>
                  <a:cubicBezTo>
                    <a:pt x="126311" y="318323"/>
                    <a:pt x="120185" y="331132"/>
                    <a:pt x="128948" y="304842"/>
                  </a:cubicBezTo>
                  <a:cubicBezTo>
                    <a:pt x="132192" y="269156"/>
                    <a:pt x="133807" y="232177"/>
                    <a:pt x="141648" y="196892"/>
                  </a:cubicBezTo>
                  <a:cubicBezTo>
                    <a:pt x="143100" y="190358"/>
                    <a:pt x="145881" y="184192"/>
                    <a:pt x="147998" y="177842"/>
                  </a:cubicBezTo>
                  <a:cubicBezTo>
                    <a:pt x="143560" y="124581"/>
                    <a:pt x="144332" y="108714"/>
                    <a:pt x="135298" y="63542"/>
                  </a:cubicBezTo>
                  <a:cubicBezTo>
                    <a:pt x="133586" y="54984"/>
                    <a:pt x="134400" y="44957"/>
                    <a:pt x="128948" y="38142"/>
                  </a:cubicBezTo>
                  <a:cubicBezTo>
                    <a:pt x="124767" y="32915"/>
                    <a:pt x="115885" y="34785"/>
                    <a:pt x="109898" y="31792"/>
                  </a:cubicBezTo>
                  <a:cubicBezTo>
                    <a:pt x="82150" y="17918"/>
                    <a:pt x="80265" y="-1016"/>
                    <a:pt x="65448" y="42"/>
                  </a:cubicBezTo>
                  <a:close/>
                </a:path>
              </a:pathLst>
            </a:custGeom>
            <a:solidFill>
              <a:srgbClr val="92D05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 xmlns:a16="http://schemas.microsoft.com/office/drawing/2014/main" id="{0A76EA72-527F-4FAC-8326-CECFF00A704E}"/>
              </a:ext>
            </a:extLst>
          </p:cNvPr>
          <p:cNvSpPr txBox="1"/>
          <p:nvPr/>
        </p:nvSpPr>
        <p:spPr>
          <a:xfrm>
            <a:off x="4212088" y="2802505"/>
            <a:ext cx="994819" cy="877163"/>
          </a:xfrm>
          <a:prstGeom prst="rect">
            <a:avLst/>
          </a:prstGeom>
          <a:noFill/>
        </p:spPr>
        <p:txBody>
          <a:bodyPr wrap="square" rtlCol="0">
            <a:spAutoFit/>
          </a:bodyPr>
          <a:lstStyle/>
          <a:p>
            <a:pPr algn="ctr"/>
            <a:r>
              <a:rPr lang="en-US" sz="1700" dirty="0">
                <a:latin typeface="Century Gothic" panose="020B0502020202020204" pitchFamily="34" charset="0"/>
              </a:rPr>
              <a:t>Google</a:t>
            </a:r>
          </a:p>
          <a:p>
            <a:pPr algn="ctr"/>
            <a:r>
              <a:rPr lang="en-US" sz="1700" dirty="0">
                <a:latin typeface="Century Gothic" panose="020B0502020202020204" pitchFamily="34" charset="0"/>
              </a:rPr>
              <a:t>Earth Engine</a:t>
            </a:r>
          </a:p>
        </p:txBody>
      </p:sp>
      <p:sp>
        <p:nvSpPr>
          <p:cNvPr id="109" name="Rectangle 108"/>
          <p:cNvSpPr/>
          <p:nvPr/>
        </p:nvSpPr>
        <p:spPr>
          <a:xfrm>
            <a:off x="2919450" y="4156140"/>
            <a:ext cx="6096000" cy="1569660"/>
          </a:xfrm>
          <a:prstGeom prst="rect">
            <a:avLst/>
          </a:prstGeom>
        </p:spPr>
        <p:txBody>
          <a:bodyPr>
            <a:spAutoFit/>
          </a:bodyPr>
          <a:lstStyle/>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Google Earth Engine was used to aggregate daily weather data to create a monthly temperature and precipitation time series</a:t>
            </a:r>
          </a:p>
        </p:txBody>
      </p:sp>
    </p:spTree>
    <p:extLst>
      <p:ext uri="{BB962C8B-B14F-4D97-AF65-F5344CB8AC3E}">
        <p14:creationId xmlns:p14="http://schemas.microsoft.com/office/powerpoint/2010/main" val="172068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Daymet</a:t>
            </a:r>
            <a:r>
              <a:rPr lang="en-US" dirty="0"/>
              <a:t> &amp; SENES</a:t>
            </a:r>
          </a:p>
        </p:txBody>
      </p:sp>
      <p:graphicFrame>
        <p:nvGraphicFramePr>
          <p:cNvPr id="5" name="Chart 4"/>
          <p:cNvGraphicFramePr>
            <a:graphicFrameLocks/>
          </p:cNvGraphicFramePr>
          <p:nvPr>
            <p:extLst>
              <p:ext uri="{D42A27DB-BD31-4B8C-83A1-F6EECF244321}">
                <p14:modId xmlns:p14="http://schemas.microsoft.com/office/powerpoint/2010/main" val="1792817568"/>
              </p:ext>
            </p:extLst>
          </p:nvPr>
        </p:nvGraphicFramePr>
        <p:xfrm>
          <a:off x="523983" y="883578"/>
          <a:ext cx="5116530" cy="2876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626036801"/>
              </p:ext>
            </p:extLst>
          </p:nvPr>
        </p:nvGraphicFramePr>
        <p:xfrm>
          <a:off x="6246688" y="873303"/>
          <a:ext cx="5332288" cy="29075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330621024"/>
              </p:ext>
            </p:extLst>
          </p:nvPr>
        </p:nvGraphicFramePr>
        <p:xfrm>
          <a:off x="571500" y="3821986"/>
          <a:ext cx="5099835" cy="29071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2283554224"/>
              </p:ext>
            </p:extLst>
          </p:nvPr>
        </p:nvGraphicFramePr>
        <p:xfrm>
          <a:off x="6267236" y="3842534"/>
          <a:ext cx="5512183" cy="28664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80139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2" name="Arrow: Right 21">
            <a:extLst>
              <a:ext uri="{FF2B5EF4-FFF2-40B4-BE49-F238E27FC236}">
                <a16:creationId xmlns="" xmlns:a16="http://schemas.microsoft.com/office/drawing/2014/main" id="{8F67B797-5626-4DA2-844A-A47FBBF48703}"/>
              </a:ext>
            </a:extLst>
          </p:cNvPr>
          <p:cNvSpPr/>
          <p:nvPr/>
        </p:nvSpPr>
        <p:spPr>
          <a:xfrm>
            <a:off x="2867799" y="2908428"/>
            <a:ext cx="6177881" cy="693386"/>
          </a:xfrm>
          <a:prstGeom prst="rightArrow">
            <a:avLst>
              <a:gd name="adj1" fmla="val 59407"/>
              <a:gd name="adj2" fmla="val 7760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Right 34">
            <a:extLst>
              <a:ext uri="{FF2B5EF4-FFF2-40B4-BE49-F238E27FC236}">
                <a16:creationId xmlns="" xmlns:a16="http://schemas.microsoft.com/office/drawing/2014/main" id="{0AE30DA0-381E-4B43-A362-B8C8DA011471}"/>
              </a:ext>
            </a:extLst>
          </p:cNvPr>
          <p:cNvSpPr/>
          <p:nvPr/>
        </p:nvSpPr>
        <p:spPr>
          <a:xfrm>
            <a:off x="2867799" y="4278586"/>
            <a:ext cx="6177881" cy="693386"/>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 xmlns:a16="http://schemas.microsoft.com/office/drawing/2014/main" id="{7199D86A-6547-4458-9D33-B99FB001B7A3}"/>
              </a:ext>
            </a:extLst>
          </p:cNvPr>
          <p:cNvSpPr/>
          <p:nvPr/>
        </p:nvSpPr>
        <p:spPr>
          <a:xfrm>
            <a:off x="4207469" y="4128797"/>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Processing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24" name="Rectangle: Rounded Corners 23">
            <a:extLst>
              <a:ext uri="{FF2B5EF4-FFF2-40B4-BE49-F238E27FC236}">
                <a16:creationId xmlns="" xmlns:a16="http://schemas.microsoft.com/office/drawing/2014/main" id="{B254CC9C-338F-48EE-9A46-85FEC2087D1E}"/>
              </a:ext>
            </a:extLst>
          </p:cNvPr>
          <p:cNvSpPr/>
          <p:nvPr/>
        </p:nvSpPr>
        <p:spPr>
          <a:xfrm>
            <a:off x="408924" y="2769064"/>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Daymet</a:t>
            </a:r>
            <a:endParaRPr lang="en-US" sz="1900" kern="1200" dirty="0">
              <a:solidFill>
                <a:schemeClr val="bg1">
                  <a:lumMod val="8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SENES</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43048" y="2834111"/>
            <a:ext cx="2185573"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Climate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time series</a:t>
            </a:r>
          </a:p>
        </p:txBody>
      </p:sp>
      <p:sp>
        <p:nvSpPr>
          <p:cNvPr id="26" name="Freeform: Shape 25">
            <a:extLst>
              <a:ext uri="{FF2B5EF4-FFF2-40B4-BE49-F238E27FC236}">
                <a16:creationId xmlns="" xmlns:a16="http://schemas.microsoft.com/office/drawing/2014/main" id="{6054EBD3-99F0-4B99-B803-017C049ACC2D}"/>
              </a:ext>
            </a:extLst>
          </p:cNvPr>
          <p:cNvSpPr/>
          <p:nvPr/>
        </p:nvSpPr>
        <p:spPr>
          <a:xfrm>
            <a:off x="6470119"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 xmlns:a16="http://schemas.microsoft.com/office/drawing/2014/main" id="{B850DF0F-646E-4199-A861-15B7520EBB22}"/>
              </a:ext>
            </a:extLst>
          </p:cNvPr>
          <p:cNvSpPr/>
          <p:nvPr/>
        </p:nvSpPr>
        <p:spPr>
          <a:xfrm>
            <a:off x="7188965"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 xmlns:a16="http://schemas.microsoft.com/office/drawing/2014/main" id="{0476A230-DB8E-4A27-9021-C82D9059294F}"/>
              </a:ext>
            </a:extLst>
          </p:cNvPr>
          <p:cNvSpPr/>
          <p:nvPr/>
        </p:nvSpPr>
        <p:spPr>
          <a:xfrm>
            <a:off x="6470119"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 xmlns:a16="http://schemas.microsoft.com/office/drawing/2014/main" id="{3F15EDF8-927F-4896-A3A2-B7BCA3B0C5D1}"/>
              </a:ext>
            </a:extLst>
          </p:cNvPr>
          <p:cNvSpPr/>
          <p:nvPr/>
        </p:nvSpPr>
        <p:spPr>
          <a:xfrm>
            <a:off x="7188965"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 xmlns:a16="http://schemas.microsoft.com/office/drawing/2014/main" id="{199FC3C1-84BF-4861-AFA2-5ADCE01C48BE}"/>
              </a:ext>
            </a:extLst>
          </p:cNvPr>
          <p:cNvSpPr/>
          <p:nvPr/>
        </p:nvSpPr>
        <p:spPr>
          <a:xfrm>
            <a:off x="7931546"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 xmlns:a16="http://schemas.microsoft.com/office/drawing/2014/main" id="{2D30E3AE-7991-4C23-BEB1-4A43BF43B666}"/>
              </a:ext>
            </a:extLst>
          </p:cNvPr>
          <p:cNvSpPr/>
          <p:nvPr/>
        </p:nvSpPr>
        <p:spPr>
          <a:xfrm>
            <a:off x="7875212"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 xmlns:a16="http://schemas.microsoft.com/office/drawing/2014/main" id="{92B70714-0C97-4AEA-B9EA-95BE1542AEA4}"/>
              </a:ext>
            </a:extLst>
          </p:cNvPr>
          <p:cNvSpPr txBox="1"/>
          <p:nvPr/>
        </p:nvSpPr>
        <p:spPr>
          <a:xfrm>
            <a:off x="6802204" y="2850132"/>
            <a:ext cx="1550492" cy="707886"/>
          </a:xfrm>
          <a:prstGeom prst="rect">
            <a:avLst/>
          </a:prstGeom>
          <a:noFill/>
        </p:spPr>
        <p:txBody>
          <a:bodyPr wrap="square" rtlCol="0">
            <a:spAutoFit/>
          </a:bodyPr>
          <a:lstStyle/>
          <a:p>
            <a:r>
              <a:rPr lang="en-US" sz="4000" dirty="0">
                <a:solidFill>
                  <a:schemeClr val="bg1">
                    <a:lumMod val="85000"/>
                  </a:schemeClr>
                </a:solidFill>
              </a:rPr>
              <a:t>+   =</a:t>
            </a:r>
          </a:p>
        </p:txBody>
      </p:sp>
      <p:sp>
        <p:nvSpPr>
          <p:cNvPr id="33" name="Rectangle: Rounded Corners 32">
            <a:extLst>
              <a:ext uri="{FF2B5EF4-FFF2-40B4-BE49-F238E27FC236}">
                <a16:creationId xmlns="" xmlns:a16="http://schemas.microsoft.com/office/drawing/2014/main" id="{AFC38D59-80B2-4933-BBB8-79CCA0069C5E}"/>
              </a:ext>
            </a:extLst>
          </p:cNvPr>
          <p:cNvSpPr/>
          <p:nvPr/>
        </p:nvSpPr>
        <p:spPr>
          <a:xfrm>
            <a:off x="394973" y="4120510"/>
            <a:ext cx="239221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tx1">
                    <a:lumMod val="75000"/>
                    <a:lumOff val="25000"/>
                  </a:schemeClr>
                </a:solidFill>
                <a:latin typeface="Century Gothic" panose="020B0502020202020204" pitchFamily="34" charset="0"/>
              </a:rPr>
              <a:t>Orthoimagery</a:t>
            </a:r>
            <a:r>
              <a:rPr lang="en-US" sz="1900" kern="1200" dirty="0">
                <a:solidFill>
                  <a:schemeClr val="tx1">
                    <a:lumMod val="75000"/>
                    <a:lumOff val="25000"/>
                  </a:schemeClr>
                </a:solidFill>
                <a:latin typeface="Century Gothic" panose="020B0502020202020204" pitchFamily="34" charset="0"/>
              </a:rPr>
              <a:t>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Planet Scenes</a:t>
            </a:r>
          </a:p>
        </p:txBody>
      </p:sp>
      <p:sp>
        <p:nvSpPr>
          <p:cNvPr id="34" name="Rectangle: Rounded Corners 33">
            <a:extLst>
              <a:ext uri="{FF2B5EF4-FFF2-40B4-BE49-F238E27FC236}">
                <a16:creationId xmlns="" xmlns:a16="http://schemas.microsoft.com/office/drawing/2014/main" id="{7DBB4289-1C4D-44D7-A607-BC336CFC0660}"/>
              </a:ext>
            </a:extLst>
          </p:cNvPr>
          <p:cNvSpPr/>
          <p:nvPr/>
        </p:nvSpPr>
        <p:spPr>
          <a:xfrm>
            <a:off x="9142926" y="4142036"/>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Landcover classification</a:t>
            </a:r>
          </a:p>
        </p:txBody>
      </p:sp>
      <p:sp>
        <p:nvSpPr>
          <p:cNvPr id="37" name="Freeform: Shape 36">
            <a:extLst>
              <a:ext uri="{FF2B5EF4-FFF2-40B4-BE49-F238E27FC236}">
                <a16:creationId xmlns="" xmlns:a16="http://schemas.microsoft.com/office/drawing/2014/main" id="{43C663D2-04F9-4F56-95D3-20B32CA92CC8}"/>
              </a:ext>
            </a:extLst>
          </p:cNvPr>
          <p:cNvSpPr/>
          <p:nvPr/>
        </p:nvSpPr>
        <p:spPr>
          <a:xfrm>
            <a:off x="7081955" y="4322943"/>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pattFill prst="lgGrid">
            <a:fgClr>
              <a:schemeClr val="tx1"/>
            </a:fgClr>
            <a:bgClr>
              <a:schemeClr val="accent4">
                <a:lumMod val="40000"/>
                <a:lumOff val="60000"/>
              </a:schemeClr>
            </a:bgClr>
          </a:patt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nvGrpSpPr>
          <p:cNvPr id="38" name="Group 37">
            <a:extLst>
              <a:ext uri="{FF2B5EF4-FFF2-40B4-BE49-F238E27FC236}">
                <a16:creationId xmlns="" xmlns:a16="http://schemas.microsoft.com/office/drawing/2014/main" id="{FBD0E788-AB2A-46FA-9E30-0536ADAE50BD}"/>
              </a:ext>
            </a:extLst>
          </p:cNvPr>
          <p:cNvGrpSpPr/>
          <p:nvPr/>
        </p:nvGrpSpPr>
        <p:grpSpPr>
          <a:xfrm rot="1800000">
            <a:off x="7236315" y="4720996"/>
            <a:ext cx="443415" cy="117337"/>
            <a:chOff x="7269426" y="5090343"/>
            <a:chExt cx="443415" cy="117337"/>
          </a:xfrm>
        </p:grpSpPr>
        <p:sp>
          <p:nvSpPr>
            <p:cNvPr id="39" name="Freeform: Shape 38">
              <a:extLst>
                <a:ext uri="{FF2B5EF4-FFF2-40B4-BE49-F238E27FC236}">
                  <a16:creationId xmlns="" xmlns:a16="http://schemas.microsoft.com/office/drawing/2014/main" id="{ACEF10A3-4AF6-4E53-B317-1FCD03D4C586}"/>
                </a:ext>
              </a:extLst>
            </p:cNvPr>
            <p:cNvSpPr/>
            <p:nvPr/>
          </p:nvSpPr>
          <p:spPr>
            <a:xfrm>
              <a:off x="7269933" y="5090343"/>
              <a:ext cx="442908" cy="117337"/>
            </a:xfrm>
            <a:custGeom>
              <a:avLst/>
              <a:gdLst>
                <a:gd name="connsiteX0" fmla="*/ 23 w 442908"/>
                <a:gd name="connsiteY0" fmla="*/ 67445 h 117337"/>
                <a:gd name="connsiteX1" fmla="*/ 383405 w 442908"/>
                <a:gd name="connsiteY1" fmla="*/ 770 h 117337"/>
                <a:gd name="connsiteX2" fmla="*/ 402455 w 442908"/>
                <a:gd name="connsiteY2" fmla="*/ 115070 h 117337"/>
                <a:gd name="connsiteX3" fmla="*/ 23 w 442908"/>
                <a:gd name="connsiteY3" fmla="*/ 67445 h 117337"/>
              </a:gdLst>
              <a:ahLst/>
              <a:cxnLst>
                <a:cxn ang="0">
                  <a:pos x="connsiteX0" y="connsiteY0"/>
                </a:cxn>
                <a:cxn ang="0">
                  <a:pos x="connsiteX1" y="connsiteY1"/>
                </a:cxn>
                <a:cxn ang="0">
                  <a:pos x="connsiteX2" y="connsiteY2"/>
                </a:cxn>
                <a:cxn ang="0">
                  <a:pos x="connsiteX3" y="connsiteY3"/>
                </a:cxn>
              </a:cxnLst>
              <a:rect l="l" t="t" r="r" b="b"/>
              <a:pathLst>
                <a:path w="442908" h="117337">
                  <a:moveTo>
                    <a:pt x="23" y="67445"/>
                  </a:moveTo>
                  <a:cubicBezTo>
                    <a:pt x="-3152" y="48395"/>
                    <a:pt x="316333" y="-7168"/>
                    <a:pt x="383405" y="770"/>
                  </a:cubicBezTo>
                  <a:cubicBezTo>
                    <a:pt x="450477" y="8707"/>
                    <a:pt x="466352" y="102767"/>
                    <a:pt x="402455" y="115070"/>
                  </a:cubicBezTo>
                  <a:cubicBezTo>
                    <a:pt x="338558" y="127373"/>
                    <a:pt x="3198" y="86495"/>
                    <a:pt x="23" y="67445"/>
                  </a:cubicBezTo>
                  <a:close/>
                </a:path>
              </a:pathLst>
            </a:custGeom>
            <a:solidFill>
              <a:srgbClr val="CC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 xmlns:a16="http://schemas.microsoft.com/office/drawing/2014/main" id="{94596C0C-1D48-4B87-980D-430F6E1B5476}"/>
                </a:ext>
              </a:extLst>
            </p:cNvPr>
            <p:cNvSpPr/>
            <p:nvPr/>
          </p:nvSpPr>
          <p:spPr>
            <a:xfrm>
              <a:off x="7269426" y="5112660"/>
              <a:ext cx="80888" cy="91507"/>
            </a:xfrm>
            <a:prstGeom prst="round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 xmlns:a16="http://schemas.microsoft.com/office/drawing/2014/main" id="{A070784F-F81F-4543-986C-73964C00BD79}"/>
              </a:ext>
            </a:extLst>
          </p:cNvPr>
          <p:cNvSpPr/>
          <p:nvPr/>
        </p:nvSpPr>
        <p:spPr>
          <a:xfrm>
            <a:off x="6855312" y="4341941"/>
            <a:ext cx="433231" cy="433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 xmlns:a16="http://schemas.microsoft.com/office/drawing/2014/main" id="{C061A380-BD78-4897-8860-DE52776A8BC2}"/>
              </a:ext>
            </a:extLst>
          </p:cNvPr>
          <p:cNvSpPr/>
          <p:nvPr/>
        </p:nvSpPr>
        <p:spPr>
          <a:xfrm>
            <a:off x="6885923" y="4345269"/>
            <a:ext cx="400588" cy="418731"/>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 name="connsiteX0" fmla="*/ 0 w 533400"/>
              <a:gd name="connsiteY0" fmla="*/ 0 h 555625"/>
              <a:gd name="connsiteX1" fmla="*/ 156500 w 533400"/>
              <a:gd name="connsiteY1" fmla="*/ 47352 h 555625"/>
              <a:gd name="connsiteX2" fmla="*/ 533400 w 533400"/>
              <a:gd name="connsiteY2" fmla="*/ 434975 h 555625"/>
              <a:gd name="connsiteX3" fmla="*/ 504825 w 533400"/>
              <a:gd name="connsiteY3" fmla="*/ 469900 h 555625"/>
              <a:gd name="connsiteX4" fmla="*/ 419100 w 533400"/>
              <a:gd name="connsiteY4" fmla="*/ 466725 h 555625"/>
              <a:gd name="connsiteX5" fmla="*/ 352425 w 533400"/>
              <a:gd name="connsiteY5" fmla="*/ 530225 h 555625"/>
              <a:gd name="connsiteX6" fmla="*/ 307975 w 533400"/>
              <a:gd name="connsiteY6" fmla="*/ 530225 h 555625"/>
              <a:gd name="connsiteX7" fmla="*/ 285750 w 533400"/>
              <a:gd name="connsiteY7" fmla="*/ 552450 h 555625"/>
              <a:gd name="connsiteX8" fmla="*/ 257175 w 533400"/>
              <a:gd name="connsiteY8" fmla="*/ 549275 h 555625"/>
              <a:gd name="connsiteX9" fmla="*/ 234950 w 533400"/>
              <a:gd name="connsiteY9" fmla="*/ 555625 h 555625"/>
              <a:gd name="connsiteX10" fmla="*/ 165100 w 533400"/>
              <a:gd name="connsiteY10" fmla="*/ 355600 h 555625"/>
              <a:gd name="connsiteX11" fmla="*/ 123825 w 533400"/>
              <a:gd name="connsiteY11" fmla="*/ 374650 h 555625"/>
              <a:gd name="connsiteX12" fmla="*/ 111125 w 533400"/>
              <a:gd name="connsiteY12" fmla="*/ 314325 h 555625"/>
              <a:gd name="connsiteX13" fmla="*/ 82550 w 533400"/>
              <a:gd name="connsiteY13" fmla="*/ 311150 h 555625"/>
              <a:gd name="connsiteX14" fmla="*/ 50800 w 533400"/>
              <a:gd name="connsiteY14" fmla="*/ 288925 h 555625"/>
              <a:gd name="connsiteX15" fmla="*/ 38100 w 533400"/>
              <a:gd name="connsiteY15" fmla="*/ 222250 h 555625"/>
              <a:gd name="connsiteX16" fmla="*/ 76200 w 533400"/>
              <a:gd name="connsiteY16" fmla="*/ 184150 h 555625"/>
              <a:gd name="connsiteX17" fmla="*/ 85725 w 533400"/>
              <a:gd name="connsiteY17" fmla="*/ 155575 h 555625"/>
              <a:gd name="connsiteX18" fmla="*/ 34925 w 533400"/>
              <a:gd name="connsiteY18" fmla="*/ 60325 h 555625"/>
              <a:gd name="connsiteX19" fmla="*/ 15875 w 533400"/>
              <a:gd name="connsiteY19" fmla="*/ 57150 h 555625"/>
              <a:gd name="connsiteX20" fmla="*/ 0 w 533400"/>
              <a:gd name="connsiteY20" fmla="*/ 0 h 555625"/>
              <a:gd name="connsiteX0" fmla="*/ 0 w 504825"/>
              <a:gd name="connsiteY0" fmla="*/ 0 h 555625"/>
              <a:gd name="connsiteX1" fmla="*/ 156500 w 504825"/>
              <a:gd name="connsiteY1" fmla="*/ 47352 h 555625"/>
              <a:gd name="connsiteX2" fmla="*/ 259727 w 504825"/>
              <a:gd name="connsiteY2" fmla="*/ 257711 h 555625"/>
              <a:gd name="connsiteX3" fmla="*/ 504825 w 504825"/>
              <a:gd name="connsiteY3" fmla="*/ 469900 h 555625"/>
              <a:gd name="connsiteX4" fmla="*/ 419100 w 504825"/>
              <a:gd name="connsiteY4" fmla="*/ 466725 h 555625"/>
              <a:gd name="connsiteX5" fmla="*/ 352425 w 504825"/>
              <a:gd name="connsiteY5" fmla="*/ 530225 h 555625"/>
              <a:gd name="connsiteX6" fmla="*/ 307975 w 504825"/>
              <a:gd name="connsiteY6" fmla="*/ 530225 h 555625"/>
              <a:gd name="connsiteX7" fmla="*/ 285750 w 504825"/>
              <a:gd name="connsiteY7" fmla="*/ 552450 h 555625"/>
              <a:gd name="connsiteX8" fmla="*/ 257175 w 504825"/>
              <a:gd name="connsiteY8" fmla="*/ 549275 h 555625"/>
              <a:gd name="connsiteX9" fmla="*/ 234950 w 504825"/>
              <a:gd name="connsiteY9" fmla="*/ 555625 h 555625"/>
              <a:gd name="connsiteX10" fmla="*/ 165100 w 504825"/>
              <a:gd name="connsiteY10" fmla="*/ 355600 h 555625"/>
              <a:gd name="connsiteX11" fmla="*/ 123825 w 504825"/>
              <a:gd name="connsiteY11" fmla="*/ 374650 h 555625"/>
              <a:gd name="connsiteX12" fmla="*/ 111125 w 504825"/>
              <a:gd name="connsiteY12" fmla="*/ 314325 h 555625"/>
              <a:gd name="connsiteX13" fmla="*/ 82550 w 504825"/>
              <a:gd name="connsiteY13" fmla="*/ 311150 h 555625"/>
              <a:gd name="connsiteX14" fmla="*/ 50800 w 504825"/>
              <a:gd name="connsiteY14" fmla="*/ 288925 h 555625"/>
              <a:gd name="connsiteX15" fmla="*/ 38100 w 504825"/>
              <a:gd name="connsiteY15" fmla="*/ 222250 h 555625"/>
              <a:gd name="connsiteX16" fmla="*/ 76200 w 504825"/>
              <a:gd name="connsiteY16" fmla="*/ 184150 h 555625"/>
              <a:gd name="connsiteX17" fmla="*/ 85725 w 504825"/>
              <a:gd name="connsiteY17" fmla="*/ 155575 h 555625"/>
              <a:gd name="connsiteX18" fmla="*/ 34925 w 504825"/>
              <a:gd name="connsiteY18" fmla="*/ 60325 h 555625"/>
              <a:gd name="connsiteX19" fmla="*/ 15875 w 504825"/>
              <a:gd name="connsiteY19" fmla="*/ 57150 h 555625"/>
              <a:gd name="connsiteX20" fmla="*/ 0 w 504825"/>
              <a:gd name="connsiteY20" fmla="*/ 0 h 555625"/>
              <a:gd name="connsiteX0" fmla="*/ 0 w 419100"/>
              <a:gd name="connsiteY0" fmla="*/ 0 h 555625"/>
              <a:gd name="connsiteX1" fmla="*/ 156500 w 419100"/>
              <a:gd name="connsiteY1" fmla="*/ 47352 h 555625"/>
              <a:gd name="connsiteX2" fmla="*/ 259727 w 419100"/>
              <a:gd name="connsiteY2" fmla="*/ 257711 h 555625"/>
              <a:gd name="connsiteX3" fmla="*/ 234262 w 419100"/>
              <a:gd name="connsiteY3" fmla="*/ 357943 h 555625"/>
              <a:gd name="connsiteX4" fmla="*/ 419100 w 419100"/>
              <a:gd name="connsiteY4" fmla="*/ 466725 h 555625"/>
              <a:gd name="connsiteX5" fmla="*/ 352425 w 419100"/>
              <a:gd name="connsiteY5" fmla="*/ 530225 h 555625"/>
              <a:gd name="connsiteX6" fmla="*/ 307975 w 419100"/>
              <a:gd name="connsiteY6" fmla="*/ 530225 h 555625"/>
              <a:gd name="connsiteX7" fmla="*/ 285750 w 419100"/>
              <a:gd name="connsiteY7" fmla="*/ 552450 h 555625"/>
              <a:gd name="connsiteX8" fmla="*/ 257175 w 419100"/>
              <a:gd name="connsiteY8" fmla="*/ 549275 h 555625"/>
              <a:gd name="connsiteX9" fmla="*/ 234950 w 419100"/>
              <a:gd name="connsiteY9" fmla="*/ 555625 h 555625"/>
              <a:gd name="connsiteX10" fmla="*/ 165100 w 419100"/>
              <a:gd name="connsiteY10" fmla="*/ 355600 h 555625"/>
              <a:gd name="connsiteX11" fmla="*/ 123825 w 419100"/>
              <a:gd name="connsiteY11" fmla="*/ 374650 h 555625"/>
              <a:gd name="connsiteX12" fmla="*/ 111125 w 419100"/>
              <a:gd name="connsiteY12" fmla="*/ 314325 h 555625"/>
              <a:gd name="connsiteX13" fmla="*/ 82550 w 419100"/>
              <a:gd name="connsiteY13" fmla="*/ 311150 h 555625"/>
              <a:gd name="connsiteX14" fmla="*/ 50800 w 419100"/>
              <a:gd name="connsiteY14" fmla="*/ 288925 h 555625"/>
              <a:gd name="connsiteX15" fmla="*/ 38100 w 419100"/>
              <a:gd name="connsiteY15" fmla="*/ 222250 h 555625"/>
              <a:gd name="connsiteX16" fmla="*/ 76200 w 419100"/>
              <a:gd name="connsiteY16" fmla="*/ 184150 h 555625"/>
              <a:gd name="connsiteX17" fmla="*/ 85725 w 419100"/>
              <a:gd name="connsiteY17" fmla="*/ 155575 h 555625"/>
              <a:gd name="connsiteX18" fmla="*/ 34925 w 419100"/>
              <a:gd name="connsiteY18" fmla="*/ 60325 h 555625"/>
              <a:gd name="connsiteX19" fmla="*/ 15875 w 419100"/>
              <a:gd name="connsiteY19" fmla="*/ 57150 h 555625"/>
              <a:gd name="connsiteX20" fmla="*/ 0 w 419100"/>
              <a:gd name="connsiteY20" fmla="*/ 0 h 555625"/>
              <a:gd name="connsiteX0" fmla="*/ 0 w 352425"/>
              <a:gd name="connsiteY0" fmla="*/ 0 h 555625"/>
              <a:gd name="connsiteX1" fmla="*/ 156500 w 352425"/>
              <a:gd name="connsiteY1" fmla="*/ 47352 h 555625"/>
              <a:gd name="connsiteX2" fmla="*/ 259727 w 352425"/>
              <a:gd name="connsiteY2" fmla="*/ 257711 h 555625"/>
              <a:gd name="connsiteX3" fmla="*/ 234262 w 352425"/>
              <a:gd name="connsiteY3" fmla="*/ 357943 h 555625"/>
              <a:gd name="connsiteX4" fmla="*/ 352425 w 352425"/>
              <a:gd name="connsiteY4" fmla="*/ 530225 h 555625"/>
              <a:gd name="connsiteX5" fmla="*/ 307975 w 352425"/>
              <a:gd name="connsiteY5" fmla="*/ 530225 h 555625"/>
              <a:gd name="connsiteX6" fmla="*/ 285750 w 352425"/>
              <a:gd name="connsiteY6" fmla="*/ 552450 h 555625"/>
              <a:gd name="connsiteX7" fmla="*/ 257175 w 352425"/>
              <a:gd name="connsiteY7" fmla="*/ 549275 h 555625"/>
              <a:gd name="connsiteX8" fmla="*/ 234950 w 352425"/>
              <a:gd name="connsiteY8" fmla="*/ 555625 h 555625"/>
              <a:gd name="connsiteX9" fmla="*/ 165100 w 352425"/>
              <a:gd name="connsiteY9" fmla="*/ 355600 h 555625"/>
              <a:gd name="connsiteX10" fmla="*/ 123825 w 352425"/>
              <a:gd name="connsiteY10" fmla="*/ 374650 h 555625"/>
              <a:gd name="connsiteX11" fmla="*/ 111125 w 352425"/>
              <a:gd name="connsiteY11" fmla="*/ 314325 h 555625"/>
              <a:gd name="connsiteX12" fmla="*/ 82550 w 352425"/>
              <a:gd name="connsiteY12" fmla="*/ 311150 h 555625"/>
              <a:gd name="connsiteX13" fmla="*/ 50800 w 352425"/>
              <a:gd name="connsiteY13" fmla="*/ 288925 h 555625"/>
              <a:gd name="connsiteX14" fmla="*/ 38100 w 352425"/>
              <a:gd name="connsiteY14" fmla="*/ 222250 h 555625"/>
              <a:gd name="connsiteX15" fmla="*/ 76200 w 352425"/>
              <a:gd name="connsiteY15" fmla="*/ 184150 h 555625"/>
              <a:gd name="connsiteX16" fmla="*/ 85725 w 352425"/>
              <a:gd name="connsiteY16" fmla="*/ 155575 h 555625"/>
              <a:gd name="connsiteX17" fmla="*/ 34925 w 352425"/>
              <a:gd name="connsiteY17" fmla="*/ 60325 h 555625"/>
              <a:gd name="connsiteX18" fmla="*/ 15875 w 352425"/>
              <a:gd name="connsiteY18" fmla="*/ 57150 h 555625"/>
              <a:gd name="connsiteX19" fmla="*/ 0 w 352425"/>
              <a:gd name="connsiteY19" fmla="*/ 0 h 555625"/>
              <a:gd name="connsiteX0" fmla="*/ 0 w 307975"/>
              <a:gd name="connsiteY0" fmla="*/ 0 h 555625"/>
              <a:gd name="connsiteX1" fmla="*/ 156500 w 307975"/>
              <a:gd name="connsiteY1" fmla="*/ 47352 h 555625"/>
              <a:gd name="connsiteX2" fmla="*/ 259727 w 307975"/>
              <a:gd name="connsiteY2" fmla="*/ 257711 h 555625"/>
              <a:gd name="connsiteX3" fmla="*/ 234262 w 307975"/>
              <a:gd name="connsiteY3" fmla="*/ 357943 h 555625"/>
              <a:gd name="connsiteX4" fmla="*/ 307975 w 307975"/>
              <a:gd name="connsiteY4" fmla="*/ 530225 h 555625"/>
              <a:gd name="connsiteX5" fmla="*/ 285750 w 307975"/>
              <a:gd name="connsiteY5" fmla="*/ 552450 h 555625"/>
              <a:gd name="connsiteX6" fmla="*/ 257175 w 307975"/>
              <a:gd name="connsiteY6" fmla="*/ 549275 h 555625"/>
              <a:gd name="connsiteX7" fmla="*/ 234950 w 307975"/>
              <a:gd name="connsiteY7" fmla="*/ 555625 h 555625"/>
              <a:gd name="connsiteX8" fmla="*/ 165100 w 307975"/>
              <a:gd name="connsiteY8" fmla="*/ 355600 h 555625"/>
              <a:gd name="connsiteX9" fmla="*/ 123825 w 307975"/>
              <a:gd name="connsiteY9" fmla="*/ 374650 h 555625"/>
              <a:gd name="connsiteX10" fmla="*/ 111125 w 307975"/>
              <a:gd name="connsiteY10" fmla="*/ 314325 h 555625"/>
              <a:gd name="connsiteX11" fmla="*/ 82550 w 307975"/>
              <a:gd name="connsiteY11" fmla="*/ 311150 h 555625"/>
              <a:gd name="connsiteX12" fmla="*/ 50800 w 307975"/>
              <a:gd name="connsiteY12" fmla="*/ 288925 h 555625"/>
              <a:gd name="connsiteX13" fmla="*/ 38100 w 307975"/>
              <a:gd name="connsiteY13" fmla="*/ 222250 h 555625"/>
              <a:gd name="connsiteX14" fmla="*/ 76200 w 307975"/>
              <a:gd name="connsiteY14" fmla="*/ 184150 h 555625"/>
              <a:gd name="connsiteX15" fmla="*/ 85725 w 307975"/>
              <a:gd name="connsiteY15" fmla="*/ 155575 h 555625"/>
              <a:gd name="connsiteX16" fmla="*/ 34925 w 307975"/>
              <a:gd name="connsiteY16" fmla="*/ 60325 h 555625"/>
              <a:gd name="connsiteX17" fmla="*/ 15875 w 307975"/>
              <a:gd name="connsiteY17" fmla="*/ 57150 h 555625"/>
              <a:gd name="connsiteX18" fmla="*/ 0 w 307975"/>
              <a:gd name="connsiteY18" fmla="*/ 0 h 555625"/>
              <a:gd name="connsiteX0" fmla="*/ 0 w 285749"/>
              <a:gd name="connsiteY0" fmla="*/ 0 h 555625"/>
              <a:gd name="connsiteX1" fmla="*/ 156500 w 285749"/>
              <a:gd name="connsiteY1" fmla="*/ 47352 h 555625"/>
              <a:gd name="connsiteX2" fmla="*/ 259727 w 285749"/>
              <a:gd name="connsiteY2" fmla="*/ 257711 h 555625"/>
              <a:gd name="connsiteX3" fmla="*/ 234262 w 285749"/>
              <a:gd name="connsiteY3" fmla="*/ 357943 h 555625"/>
              <a:gd name="connsiteX4" fmla="*/ 285750 w 285749"/>
              <a:gd name="connsiteY4" fmla="*/ 552450 h 555625"/>
              <a:gd name="connsiteX5" fmla="*/ 257175 w 285749"/>
              <a:gd name="connsiteY5" fmla="*/ 549275 h 555625"/>
              <a:gd name="connsiteX6" fmla="*/ 234950 w 285749"/>
              <a:gd name="connsiteY6" fmla="*/ 555625 h 555625"/>
              <a:gd name="connsiteX7" fmla="*/ 165100 w 285749"/>
              <a:gd name="connsiteY7" fmla="*/ 355600 h 555625"/>
              <a:gd name="connsiteX8" fmla="*/ 123825 w 285749"/>
              <a:gd name="connsiteY8" fmla="*/ 374650 h 555625"/>
              <a:gd name="connsiteX9" fmla="*/ 111125 w 285749"/>
              <a:gd name="connsiteY9" fmla="*/ 314325 h 555625"/>
              <a:gd name="connsiteX10" fmla="*/ 82550 w 285749"/>
              <a:gd name="connsiteY10" fmla="*/ 311150 h 555625"/>
              <a:gd name="connsiteX11" fmla="*/ 50800 w 285749"/>
              <a:gd name="connsiteY11" fmla="*/ 288925 h 555625"/>
              <a:gd name="connsiteX12" fmla="*/ 38100 w 285749"/>
              <a:gd name="connsiteY12" fmla="*/ 222250 h 555625"/>
              <a:gd name="connsiteX13" fmla="*/ 76200 w 285749"/>
              <a:gd name="connsiteY13" fmla="*/ 184150 h 555625"/>
              <a:gd name="connsiteX14" fmla="*/ 85725 w 285749"/>
              <a:gd name="connsiteY14" fmla="*/ 155575 h 555625"/>
              <a:gd name="connsiteX15" fmla="*/ 34925 w 285749"/>
              <a:gd name="connsiteY15" fmla="*/ 60325 h 555625"/>
              <a:gd name="connsiteX16" fmla="*/ 15875 w 285749"/>
              <a:gd name="connsiteY16" fmla="*/ 57150 h 555625"/>
              <a:gd name="connsiteX17" fmla="*/ 0 w 285749"/>
              <a:gd name="connsiteY17" fmla="*/ 0 h 555625"/>
              <a:gd name="connsiteX0" fmla="*/ 0 w 259727"/>
              <a:gd name="connsiteY0" fmla="*/ 0 h 555625"/>
              <a:gd name="connsiteX1" fmla="*/ 156500 w 259727"/>
              <a:gd name="connsiteY1" fmla="*/ 47352 h 555625"/>
              <a:gd name="connsiteX2" fmla="*/ 259727 w 259727"/>
              <a:gd name="connsiteY2" fmla="*/ 257711 h 555625"/>
              <a:gd name="connsiteX3" fmla="*/ 234262 w 259727"/>
              <a:gd name="connsiteY3" fmla="*/ 357943 h 555625"/>
              <a:gd name="connsiteX4" fmla="*/ 257175 w 259727"/>
              <a:gd name="connsiteY4" fmla="*/ 549275 h 555625"/>
              <a:gd name="connsiteX5" fmla="*/ 234950 w 259727"/>
              <a:gd name="connsiteY5" fmla="*/ 555625 h 555625"/>
              <a:gd name="connsiteX6" fmla="*/ 165100 w 259727"/>
              <a:gd name="connsiteY6" fmla="*/ 355600 h 555625"/>
              <a:gd name="connsiteX7" fmla="*/ 123825 w 259727"/>
              <a:gd name="connsiteY7" fmla="*/ 374650 h 555625"/>
              <a:gd name="connsiteX8" fmla="*/ 111125 w 259727"/>
              <a:gd name="connsiteY8" fmla="*/ 314325 h 555625"/>
              <a:gd name="connsiteX9" fmla="*/ 82550 w 259727"/>
              <a:gd name="connsiteY9" fmla="*/ 311150 h 555625"/>
              <a:gd name="connsiteX10" fmla="*/ 50800 w 259727"/>
              <a:gd name="connsiteY10" fmla="*/ 288925 h 555625"/>
              <a:gd name="connsiteX11" fmla="*/ 38100 w 259727"/>
              <a:gd name="connsiteY11" fmla="*/ 222250 h 555625"/>
              <a:gd name="connsiteX12" fmla="*/ 76200 w 259727"/>
              <a:gd name="connsiteY12" fmla="*/ 184150 h 555625"/>
              <a:gd name="connsiteX13" fmla="*/ 85725 w 259727"/>
              <a:gd name="connsiteY13" fmla="*/ 155575 h 555625"/>
              <a:gd name="connsiteX14" fmla="*/ 34925 w 259727"/>
              <a:gd name="connsiteY14" fmla="*/ 60325 h 555625"/>
              <a:gd name="connsiteX15" fmla="*/ 15875 w 259727"/>
              <a:gd name="connsiteY15" fmla="*/ 57150 h 555625"/>
              <a:gd name="connsiteX16" fmla="*/ 0 w 259727"/>
              <a:gd name="connsiteY16" fmla="*/ 0 h 555625"/>
              <a:gd name="connsiteX0" fmla="*/ 0 w 259727"/>
              <a:gd name="connsiteY0" fmla="*/ 0 h 555625"/>
              <a:gd name="connsiteX1" fmla="*/ 156500 w 259727"/>
              <a:gd name="connsiteY1" fmla="*/ 47352 h 555625"/>
              <a:gd name="connsiteX2" fmla="*/ 259727 w 259727"/>
              <a:gd name="connsiteY2" fmla="*/ 257711 h 555625"/>
              <a:gd name="connsiteX3" fmla="*/ 234262 w 259727"/>
              <a:gd name="connsiteY3" fmla="*/ 357943 h 555625"/>
              <a:gd name="connsiteX4" fmla="*/ 234950 w 259727"/>
              <a:gd name="connsiteY4" fmla="*/ 555625 h 555625"/>
              <a:gd name="connsiteX5" fmla="*/ 165100 w 259727"/>
              <a:gd name="connsiteY5" fmla="*/ 355600 h 555625"/>
              <a:gd name="connsiteX6" fmla="*/ 123825 w 259727"/>
              <a:gd name="connsiteY6" fmla="*/ 374650 h 555625"/>
              <a:gd name="connsiteX7" fmla="*/ 111125 w 259727"/>
              <a:gd name="connsiteY7" fmla="*/ 314325 h 555625"/>
              <a:gd name="connsiteX8" fmla="*/ 82550 w 259727"/>
              <a:gd name="connsiteY8" fmla="*/ 311150 h 555625"/>
              <a:gd name="connsiteX9" fmla="*/ 50800 w 259727"/>
              <a:gd name="connsiteY9" fmla="*/ 288925 h 555625"/>
              <a:gd name="connsiteX10" fmla="*/ 38100 w 259727"/>
              <a:gd name="connsiteY10" fmla="*/ 222250 h 555625"/>
              <a:gd name="connsiteX11" fmla="*/ 76200 w 259727"/>
              <a:gd name="connsiteY11" fmla="*/ 184150 h 555625"/>
              <a:gd name="connsiteX12" fmla="*/ 85725 w 259727"/>
              <a:gd name="connsiteY12" fmla="*/ 155575 h 555625"/>
              <a:gd name="connsiteX13" fmla="*/ 34925 w 259727"/>
              <a:gd name="connsiteY13" fmla="*/ 60325 h 555625"/>
              <a:gd name="connsiteX14" fmla="*/ 15875 w 259727"/>
              <a:gd name="connsiteY14" fmla="*/ 57150 h 555625"/>
              <a:gd name="connsiteX15" fmla="*/ 0 w 259727"/>
              <a:gd name="connsiteY15" fmla="*/ 0 h 555625"/>
              <a:gd name="connsiteX0" fmla="*/ 0 w 259727"/>
              <a:gd name="connsiteY0" fmla="*/ 0 h 374650"/>
              <a:gd name="connsiteX1" fmla="*/ 156500 w 259727"/>
              <a:gd name="connsiteY1" fmla="*/ 47352 h 374650"/>
              <a:gd name="connsiteX2" fmla="*/ 259727 w 259727"/>
              <a:gd name="connsiteY2" fmla="*/ 257711 h 374650"/>
              <a:gd name="connsiteX3" fmla="*/ 234262 w 259727"/>
              <a:gd name="connsiteY3" fmla="*/ 357943 h 374650"/>
              <a:gd name="connsiteX4" fmla="*/ 165100 w 259727"/>
              <a:gd name="connsiteY4" fmla="*/ 355600 h 374650"/>
              <a:gd name="connsiteX5" fmla="*/ 123825 w 259727"/>
              <a:gd name="connsiteY5" fmla="*/ 374650 h 374650"/>
              <a:gd name="connsiteX6" fmla="*/ 111125 w 259727"/>
              <a:gd name="connsiteY6" fmla="*/ 314325 h 374650"/>
              <a:gd name="connsiteX7" fmla="*/ 82550 w 259727"/>
              <a:gd name="connsiteY7" fmla="*/ 311150 h 374650"/>
              <a:gd name="connsiteX8" fmla="*/ 50800 w 259727"/>
              <a:gd name="connsiteY8" fmla="*/ 288925 h 374650"/>
              <a:gd name="connsiteX9" fmla="*/ 38100 w 259727"/>
              <a:gd name="connsiteY9" fmla="*/ 222250 h 374650"/>
              <a:gd name="connsiteX10" fmla="*/ 76200 w 259727"/>
              <a:gd name="connsiteY10" fmla="*/ 184150 h 374650"/>
              <a:gd name="connsiteX11" fmla="*/ 85725 w 259727"/>
              <a:gd name="connsiteY11" fmla="*/ 155575 h 374650"/>
              <a:gd name="connsiteX12" fmla="*/ 34925 w 259727"/>
              <a:gd name="connsiteY12" fmla="*/ 60325 h 374650"/>
              <a:gd name="connsiteX13" fmla="*/ 15875 w 259727"/>
              <a:gd name="connsiteY13" fmla="*/ 57150 h 374650"/>
              <a:gd name="connsiteX14" fmla="*/ 0 w 259727"/>
              <a:gd name="connsiteY14" fmla="*/ 0 h 374650"/>
              <a:gd name="connsiteX0" fmla="*/ 1 w 243853"/>
              <a:gd name="connsiteY0" fmla="*/ 9798 h 327298"/>
              <a:gd name="connsiteX1" fmla="*/ 140626 w 243853"/>
              <a:gd name="connsiteY1" fmla="*/ 0 h 327298"/>
              <a:gd name="connsiteX2" fmla="*/ 243853 w 243853"/>
              <a:gd name="connsiteY2" fmla="*/ 210359 h 327298"/>
              <a:gd name="connsiteX3" fmla="*/ 218388 w 243853"/>
              <a:gd name="connsiteY3" fmla="*/ 310591 h 327298"/>
              <a:gd name="connsiteX4" fmla="*/ 149226 w 243853"/>
              <a:gd name="connsiteY4" fmla="*/ 308248 h 327298"/>
              <a:gd name="connsiteX5" fmla="*/ 107951 w 243853"/>
              <a:gd name="connsiteY5" fmla="*/ 327298 h 327298"/>
              <a:gd name="connsiteX6" fmla="*/ 95251 w 243853"/>
              <a:gd name="connsiteY6" fmla="*/ 266973 h 327298"/>
              <a:gd name="connsiteX7" fmla="*/ 66676 w 243853"/>
              <a:gd name="connsiteY7" fmla="*/ 263798 h 327298"/>
              <a:gd name="connsiteX8" fmla="*/ 34926 w 243853"/>
              <a:gd name="connsiteY8" fmla="*/ 241573 h 327298"/>
              <a:gd name="connsiteX9" fmla="*/ 22226 w 243853"/>
              <a:gd name="connsiteY9" fmla="*/ 174898 h 327298"/>
              <a:gd name="connsiteX10" fmla="*/ 60326 w 243853"/>
              <a:gd name="connsiteY10" fmla="*/ 136798 h 327298"/>
              <a:gd name="connsiteX11" fmla="*/ 69851 w 243853"/>
              <a:gd name="connsiteY11" fmla="*/ 108223 h 327298"/>
              <a:gd name="connsiteX12" fmla="*/ 19051 w 243853"/>
              <a:gd name="connsiteY12" fmla="*/ 12973 h 327298"/>
              <a:gd name="connsiteX13" fmla="*/ 1 w 243853"/>
              <a:gd name="connsiteY13" fmla="*/ 9798 h 327298"/>
              <a:gd name="connsiteX0" fmla="*/ 0 w 224802"/>
              <a:gd name="connsiteY0" fmla="*/ 12973 h 327298"/>
              <a:gd name="connsiteX1" fmla="*/ 121575 w 224802"/>
              <a:gd name="connsiteY1" fmla="*/ 0 h 327298"/>
              <a:gd name="connsiteX2" fmla="*/ 224802 w 224802"/>
              <a:gd name="connsiteY2" fmla="*/ 210359 h 327298"/>
              <a:gd name="connsiteX3" fmla="*/ 199337 w 224802"/>
              <a:gd name="connsiteY3" fmla="*/ 310591 h 327298"/>
              <a:gd name="connsiteX4" fmla="*/ 130175 w 224802"/>
              <a:gd name="connsiteY4" fmla="*/ 308248 h 327298"/>
              <a:gd name="connsiteX5" fmla="*/ 88900 w 224802"/>
              <a:gd name="connsiteY5" fmla="*/ 327298 h 327298"/>
              <a:gd name="connsiteX6" fmla="*/ 76200 w 224802"/>
              <a:gd name="connsiteY6" fmla="*/ 266973 h 327298"/>
              <a:gd name="connsiteX7" fmla="*/ 47625 w 224802"/>
              <a:gd name="connsiteY7" fmla="*/ 263798 h 327298"/>
              <a:gd name="connsiteX8" fmla="*/ 15875 w 224802"/>
              <a:gd name="connsiteY8" fmla="*/ 241573 h 327298"/>
              <a:gd name="connsiteX9" fmla="*/ 3175 w 224802"/>
              <a:gd name="connsiteY9" fmla="*/ 174898 h 327298"/>
              <a:gd name="connsiteX10" fmla="*/ 41275 w 224802"/>
              <a:gd name="connsiteY10" fmla="*/ 136798 h 327298"/>
              <a:gd name="connsiteX11" fmla="*/ 50800 w 224802"/>
              <a:gd name="connsiteY11" fmla="*/ 108223 h 327298"/>
              <a:gd name="connsiteX12" fmla="*/ 0 w 224802"/>
              <a:gd name="connsiteY12" fmla="*/ 12973 h 327298"/>
              <a:gd name="connsiteX0" fmla="*/ 47625 w 221627"/>
              <a:gd name="connsiteY0" fmla="*/ 108223 h 327298"/>
              <a:gd name="connsiteX1" fmla="*/ 118400 w 221627"/>
              <a:gd name="connsiteY1" fmla="*/ 0 h 327298"/>
              <a:gd name="connsiteX2" fmla="*/ 221627 w 221627"/>
              <a:gd name="connsiteY2" fmla="*/ 210359 h 327298"/>
              <a:gd name="connsiteX3" fmla="*/ 196162 w 221627"/>
              <a:gd name="connsiteY3" fmla="*/ 310591 h 327298"/>
              <a:gd name="connsiteX4" fmla="*/ 127000 w 221627"/>
              <a:gd name="connsiteY4" fmla="*/ 308248 h 327298"/>
              <a:gd name="connsiteX5" fmla="*/ 85725 w 221627"/>
              <a:gd name="connsiteY5" fmla="*/ 327298 h 327298"/>
              <a:gd name="connsiteX6" fmla="*/ 73025 w 221627"/>
              <a:gd name="connsiteY6" fmla="*/ 266973 h 327298"/>
              <a:gd name="connsiteX7" fmla="*/ 44450 w 221627"/>
              <a:gd name="connsiteY7" fmla="*/ 263798 h 327298"/>
              <a:gd name="connsiteX8" fmla="*/ 12700 w 221627"/>
              <a:gd name="connsiteY8" fmla="*/ 241573 h 327298"/>
              <a:gd name="connsiteX9" fmla="*/ 0 w 221627"/>
              <a:gd name="connsiteY9" fmla="*/ 174898 h 327298"/>
              <a:gd name="connsiteX10" fmla="*/ 38100 w 221627"/>
              <a:gd name="connsiteY10" fmla="*/ 136798 h 327298"/>
              <a:gd name="connsiteX11" fmla="*/ 47625 w 221627"/>
              <a:gd name="connsiteY11" fmla="*/ 108223 h 327298"/>
              <a:gd name="connsiteX0" fmla="*/ 47625 w 221627"/>
              <a:gd name="connsiteY0" fmla="*/ 18036 h 237111"/>
              <a:gd name="connsiteX1" fmla="*/ 130839 w 221627"/>
              <a:gd name="connsiteY1" fmla="*/ 0 h 237111"/>
              <a:gd name="connsiteX2" fmla="*/ 221627 w 221627"/>
              <a:gd name="connsiteY2" fmla="*/ 120172 h 237111"/>
              <a:gd name="connsiteX3" fmla="*/ 196162 w 221627"/>
              <a:gd name="connsiteY3" fmla="*/ 220404 h 237111"/>
              <a:gd name="connsiteX4" fmla="*/ 127000 w 221627"/>
              <a:gd name="connsiteY4" fmla="*/ 218061 h 237111"/>
              <a:gd name="connsiteX5" fmla="*/ 85725 w 221627"/>
              <a:gd name="connsiteY5" fmla="*/ 237111 h 237111"/>
              <a:gd name="connsiteX6" fmla="*/ 73025 w 221627"/>
              <a:gd name="connsiteY6" fmla="*/ 176786 h 237111"/>
              <a:gd name="connsiteX7" fmla="*/ 44450 w 221627"/>
              <a:gd name="connsiteY7" fmla="*/ 173611 h 237111"/>
              <a:gd name="connsiteX8" fmla="*/ 12700 w 221627"/>
              <a:gd name="connsiteY8" fmla="*/ 151386 h 237111"/>
              <a:gd name="connsiteX9" fmla="*/ 0 w 221627"/>
              <a:gd name="connsiteY9" fmla="*/ 84711 h 237111"/>
              <a:gd name="connsiteX10" fmla="*/ 38100 w 221627"/>
              <a:gd name="connsiteY10" fmla="*/ 46611 h 237111"/>
              <a:gd name="connsiteX11" fmla="*/ 47625 w 221627"/>
              <a:gd name="connsiteY11" fmla="*/ 18036 h 237111"/>
              <a:gd name="connsiteX0" fmla="*/ 47625 w 221627"/>
              <a:gd name="connsiteY0" fmla="*/ 19674 h 238749"/>
              <a:gd name="connsiteX1" fmla="*/ 87446 w 221627"/>
              <a:gd name="connsiteY1" fmla="*/ 0 h 238749"/>
              <a:gd name="connsiteX2" fmla="*/ 130839 w 221627"/>
              <a:gd name="connsiteY2" fmla="*/ 1638 h 238749"/>
              <a:gd name="connsiteX3" fmla="*/ 221627 w 221627"/>
              <a:gd name="connsiteY3" fmla="*/ 121810 h 238749"/>
              <a:gd name="connsiteX4" fmla="*/ 196162 w 221627"/>
              <a:gd name="connsiteY4" fmla="*/ 222042 h 238749"/>
              <a:gd name="connsiteX5" fmla="*/ 127000 w 221627"/>
              <a:gd name="connsiteY5" fmla="*/ 219699 h 238749"/>
              <a:gd name="connsiteX6" fmla="*/ 85725 w 221627"/>
              <a:gd name="connsiteY6" fmla="*/ 238749 h 238749"/>
              <a:gd name="connsiteX7" fmla="*/ 73025 w 221627"/>
              <a:gd name="connsiteY7" fmla="*/ 178424 h 238749"/>
              <a:gd name="connsiteX8" fmla="*/ 44450 w 221627"/>
              <a:gd name="connsiteY8" fmla="*/ 175249 h 238749"/>
              <a:gd name="connsiteX9" fmla="*/ 12700 w 221627"/>
              <a:gd name="connsiteY9" fmla="*/ 153024 h 238749"/>
              <a:gd name="connsiteX10" fmla="*/ 0 w 221627"/>
              <a:gd name="connsiteY10" fmla="*/ 86349 h 238749"/>
              <a:gd name="connsiteX11" fmla="*/ 38100 w 221627"/>
              <a:gd name="connsiteY11" fmla="*/ 48249 h 238749"/>
              <a:gd name="connsiteX12" fmla="*/ 47625 w 221627"/>
              <a:gd name="connsiteY12"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221627 w 221627"/>
              <a:gd name="connsiteY4" fmla="*/ 121810 h 238749"/>
              <a:gd name="connsiteX5" fmla="*/ 196162 w 221627"/>
              <a:gd name="connsiteY5" fmla="*/ 222042 h 238749"/>
              <a:gd name="connsiteX6" fmla="*/ 127000 w 221627"/>
              <a:gd name="connsiteY6" fmla="*/ 219699 h 238749"/>
              <a:gd name="connsiteX7" fmla="*/ 85725 w 221627"/>
              <a:gd name="connsiteY7" fmla="*/ 238749 h 238749"/>
              <a:gd name="connsiteX8" fmla="*/ 73025 w 221627"/>
              <a:gd name="connsiteY8" fmla="*/ 178424 h 238749"/>
              <a:gd name="connsiteX9" fmla="*/ 44450 w 221627"/>
              <a:gd name="connsiteY9" fmla="*/ 175249 h 238749"/>
              <a:gd name="connsiteX10" fmla="*/ 12700 w 221627"/>
              <a:gd name="connsiteY10" fmla="*/ 153024 h 238749"/>
              <a:gd name="connsiteX11" fmla="*/ 0 w 221627"/>
              <a:gd name="connsiteY11" fmla="*/ 86349 h 238749"/>
              <a:gd name="connsiteX12" fmla="*/ 38100 w 221627"/>
              <a:gd name="connsiteY12" fmla="*/ 48249 h 238749"/>
              <a:gd name="connsiteX13" fmla="*/ 47625 w 221627"/>
              <a:gd name="connsiteY13"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210867 w 221627"/>
              <a:gd name="connsiteY4" fmla="*/ 55326 h 238749"/>
              <a:gd name="connsiteX5" fmla="*/ 221627 w 221627"/>
              <a:gd name="connsiteY5" fmla="*/ 121810 h 238749"/>
              <a:gd name="connsiteX6" fmla="*/ 196162 w 221627"/>
              <a:gd name="connsiteY6" fmla="*/ 222042 h 238749"/>
              <a:gd name="connsiteX7" fmla="*/ 127000 w 221627"/>
              <a:gd name="connsiteY7" fmla="*/ 219699 h 238749"/>
              <a:gd name="connsiteX8" fmla="*/ 85725 w 221627"/>
              <a:gd name="connsiteY8" fmla="*/ 238749 h 238749"/>
              <a:gd name="connsiteX9" fmla="*/ 73025 w 221627"/>
              <a:gd name="connsiteY9" fmla="*/ 178424 h 238749"/>
              <a:gd name="connsiteX10" fmla="*/ 44450 w 221627"/>
              <a:gd name="connsiteY10" fmla="*/ 175249 h 238749"/>
              <a:gd name="connsiteX11" fmla="*/ 12700 w 221627"/>
              <a:gd name="connsiteY11" fmla="*/ 153024 h 238749"/>
              <a:gd name="connsiteX12" fmla="*/ 0 w 221627"/>
              <a:gd name="connsiteY12" fmla="*/ 86349 h 238749"/>
              <a:gd name="connsiteX13" fmla="*/ 38100 w 221627"/>
              <a:gd name="connsiteY13" fmla="*/ 48249 h 238749"/>
              <a:gd name="connsiteX14" fmla="*/ 47625 w 221627"/>
              <a:gd name="connsiteY14" fmla="*/ 19674 h 238749"/>
              <a:gd name="connsiteX0" fmla="*/ 47625 w 221627"/>
              <a:gd name="connsiteY0" fmla="*/ 19674 h 238749"/>
              <a:gd name="connsiteX1" fmla="*/ 87446 w 221627"/>
              <a:gd name="connsiteY1" fmla="*/ 0 h 238749"/>
              <a:gd name="connsiteX2" fmla="*/ 130839 w 221627"/>
              <a:gd name="connsiteY2" fmla="*/ 1638 h 238749"/>
              <a:gd name="connsiteX3" fmla="*/ 168308 w 221627"/>
              <a:gd name="connsiteY3" fmla="*/ 17023 h 238749"/>
              <a:gd name="connsiteX4" fmla="*/ 186750 w 221627"/>
              <a:gd name="connsiteY4" fmla="*/ 26954 h 238749"/>
              <a:gd name="connsiteX5" fmla="*/ 210867 w 221627"/>
              <a:gd name="connsiteY5" fmla="*/ 55326 h 238749"/>
              <a:gd name="connsiteX6" fmla="*/ 221627 w 221627"/>
              <a:gd name="connsiteY6" fmla="*/ 121810 h 238749"/>
              <a:gd name="connsiteX7" fmla="*/ 196162 w 221627"/>
              <a:gd name="connsiteY7" fmla="*/ 222042 h 238749"/>
              <a:gd name="connsiteX8" fmla="*/ 127000 w 221627"/>
              <a:gd name="connsiteY8" fmla="*/ 219699 h 238749"/>
              <a:gd name="connsiteX9" fmla="*/ 85725 w 221627"/>
              <a:gd name="connsiteY9" fmla="*/ 238749 h 238749"/>
              <a:gd name="connsiteX10" fmla="*/ 73025 w 221627"/>
              <a:gd name="connsiteY10" fmla="*/ 178424 h 238749"/>
              <a:gd name="connsiteX11" fmla="*/ 44450 w 221627"/>
              <a:gd name="connsiteY11" fmla="*/ 175249 h 238749"/>
              <a:gd name="connsiteX12" fmla="*/ 12700 w 221627"/>
              <a:gd name="connsiteY12" fmla="*/ 153024 h 238749"/>
              <a:gd name="connsiteX13" fmla="*/ 0 w 221627"/>
              <a:gd name="connsiteY13" fmla="*/ 86349 h 238749"/>
              <a:gd name="connsiteX14" fmla="*/ 38100 w 221627"/>
              <a:gd name="connsiteY14" fmla="*/ 48249 h 238749"/>
              <a:gd name="connsiteX15" fmla="*/ 47625 w 221627"/>
              <a:gd name="connsiteY15" fmla="*/ 19674 h 238749"/>
              <a:gd name="connsiteX0" fmla="*/ 47625 w 225053"/>
              <a:gd name="connsiteY0" fmla="*/ 19674 h 238749"/>
              <a:gd name="connsiteX1" fmla="*/ 87446 w 225053"/>
              <a:gd name="connsiteY1" fmla="*/ 0 h 238749"/>
              <a:gd name="connsiteX2" fmla="*/ 130839 w 225053"/>
              <a:gd name="connsiteY2" fmla="*/ 1638 h 238749"/>
              <a:gd name="connsiteX3" fmla="*/ 168308 w 225053"/>
              <a:gd name="connsiteY3" fmla="*/ 17023 h 238749"/>
              <a:gd name="connsiteX4" fmla="*/ 186750 w 225053"/>
              <a:gd name="connsiteY4" fmla="*/ 26954 h 238749"/>
              <a:gd name="connsiteX5" fmla="*/ 210867 w 225053"/>
              <a:gd name="connsiteY5" fmla="*/ 55326 h 238749"/>
              <a:gd name="connsiteX6" fmla="*/ 225053 w 225053"/>
              <a:gd name="connsiteY6" fmla="*/ 90792 h 238749"/>
              <a:gd name="connsiteX7" fmla="*/ 221627 w 225053"/>
              <a:gd name="connsiteY7" fmla="*/ 121810 h 238749"/>
              <a:gd name="connsiteX8" fmla="*/ 196162 w 225053"/>
              <a:gd name="connsiteY8" fmla="*/ 222042 h 238749"/>
              <a:gd name="connsiteX9" fmla="*/ 127000 w 225053"/>
              <a:gd name="connsiteY9" fmla="*/ 219699 h 238749"/>
              <a:gd name="connsiteX10" fmla="*/ 85725 w 225053"/>
              <a:gd name="connsiteY10" fmla="*/ 238749 h 238749"/>
              <a:gd name="connsiteX11" fmla="*/ 73025 w 225053"/>
              <a:gd name="connsiteY11" fmla="*/ 178424 h 238749"/>
              <a:gd name="connsiteX12" fmla="*/ 44450 w 225053"/>
              <a:gd name="connsiteY12" fmla="*/ 175249 h 238749"/>
              <a:gd name="connsiteX13" fmla="*/ 12700 w 225053"/>
              <a:gd name="connsiteY13" fmla="*/ 153024 h 238749"/>
              <a:gd name="connsiteX14" fmla="*/ 0 w 225053"/>
              <a:gd name="connsiteY14" fmla="*/ 86349 h 238749"/>
              <a:gd name="connsiteX15" fmla="*/ 38100 w 225053"/>
              <a:gd name="connsiteY15" fmla="*/ 48249 h 238749"/>
              <a:gd name="connsiteX16" fmla="*/ 47625 w 225053"/>
              <a:gd name="connsiteY16" fmla="*/ 19674 h 238749"/>
              <a:gd name="connsiteX0" fmla="*/ 47625 w 226914"/>
              <a:gd name="connsiteY0" fmla="*/ 19674 h 238749"/>
              <a:gd name="connsiteX1" fmla="*/ 87446 w 226914"/>
              <a:gd name="connsiteY1" fmla="*/ 0 h 238749"/>
              <a:gd name="connsiteX2" fmla="*/ 130839 w 226914"/>
              <a:gd name="connsiteY2" fmla="*/ 1638 h 238749"/>
              <a:gd name="connsiteX3" fmla="*/ 168308 w 226914"/>
              <a:gd name="connsiteY3" fmla="*/ 17023 h 238749"/>
              <a:gd name="connsiteX4" fmla="*/ 186750 w 226914"/>
              <a:gd name="connsiteY4" fmla="*/ 26954 h 238749"/>
              <a:gd name="connsiteX5" fmla="*/ 210867 w 226914"/>
              <a:gd name="connsiteY5" fmla="*/ 55326 h 238749"/>
              <a:gd name="connsiteX6" fmla="*/ 225053 w 226914"/>
              <a:gd name="connsiteY6" fmla="*/ 90792 h 238749"/>
              <a:gd name="connsiteX7" fmla="*/ 221627 w 226914"/>
              <a:gd name="connsiteY7" fmla="*/ 121810 h 238749"/>
              <a:gd name="connsiteX8" fmla="*/ 226471 w 226914"/>
              <a:gd name="connsiteY8" fmla="*/ 167398 h 238749"/>
              <a:gd name="connsiteX9" fmla="*/ 196162 w 226914"/>
              <a:gd name="connsiteY9" fmla="*/ 222042 h 238749"/>
              <a:gd name="connsiteX10" fmla="*/ 127000 w 226914"/>
              <a:gd name="connsiteY10" fmla="*/ 219699 h 238749"/>
              <a:gd name="connsiteX11" fmla="*/ 85725 w 226914"/>
              <a:gd name="connsiteY11" fmla="*/ 238749 h 238749"/>
              <a:gd name="connsiteX12" fmla="*/ 73025 w 226914"/>
              <a:gd name="connsiteY12" fmla="*/ 178424 h 238749"/>
              <a:gd name="connsiteX13" fmla="*/ 44450 w 226914"/>
              <a:gd name="connsiteY13" fmla="*/ 175249 h 238749"/>
              <a:gd name="connsiteX14" fmla="*/ 12700 w 226914"/>
              <a:gd name="connsiteY14" fmla="*/ 153024 h 238749"/>
              <a:gd name="connsiteX15" fmla="*/ 0 w 226914"/>
              <a:gd name="connsiteY15" fmla="*/ 86349 h 238749"/>
              <a:gd name="connsiteX16" fmla="*/ 38100 w 226914"/>
              <a:gd name="connsiteY16" fmla="*/ 48249 h 238749"/>
              <a:gd name="connsiteX17" fmla="*/ 47625 w 226914"/>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96162 w 231558"/>
              <a:gd name="connsiteY9" fmla="*/ 222042 h 238749"/>
              <a:gd name="connsiteX10" fmla="*/ 127000 w 231558"/>
              <a:gd name="connsiteY10" fmla="*/ 219699 h 238749"/>
              <a:gd name="connsiteX11" fmla="*/ 85725 w 231558"/>
              <a:gd name="connsiteY11" fmla="*/ 238749 h 238749"/>
              <a:gd name="connsiteX12" fmla="*/ 73025 w 231558"/>
              <a:gd name="connsiteY12" fmla="*/ 178424 h 238749"/>
              <a:gd name="connsiteX13" fmla="*/ 44450 w 231558"/>
              <a:gd name="connsiteY13" fmla="*/ 175249 h 238749"/>
              <a:gd name="connsiteX14" fmla="*/ 12700 w 231558"/>
              <a:gd name="connsiteY14" fmla="*/ 153024 h 238749"/>
              <a:gd name="connsiteX15" fmla="*/ 0 w 231558"/>
              <a:gd name="connsiteY15" fmla="*/ 86349 h 238749"/>
              <a:gd name="connsiteX16" fmla="*/ 38100 w 231558"/>
              <a:gd name="connsiteY16" fmla="*/ 48249 h 238749"/>
              <a:gd name="connsiteX17" fmla="*/ 47625 w 231558"/>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89069 w 231558"/>
              <a:gd name="connsiteY9" fmla="*/ 219204 h 238749"/>
              <a:gd name="connsiteX10" fmla="*/ 127000 w 231558"/>
              <a:gd name="connsiteY10" fmla="*/ 219699 h 238749"/>
              <a:gd name="connsiteX11" fmla="*/ 85725 w 231558"/>
              <a:gd name="connsiteY11" fmla="*/ 238749 h 238749"/>
              <a:gd name="connsiteX12" fmla="*/ 73025 w 231558"/>
              <a:gd name="connsiteY12" fmla="*/ 178424 h 238749"/>
              <a:gd name="connsiteX13" fmla="*/ 44450 w 231558"/>
              <a:gd name="connsiteY13" fmla="*/ 175249 h 238749"/>
              <a:gd name="connsiteX14" fmla="*/ 12700 w 231558"/>
              <a:gd name="connsiteY14" fmla="*/ 153024 h 238749"/>
              <a:gd name="connsiteX15" fmla="*/ 0 w 231558"/>
              <a:gd name="connsiteY15" fmla="*/ 86349 h 238749"/>
              <a:gd name="connsiteX16" fmla="*/ 38100 w 231558"/>
              <a:gd name="connsiteY16" fmla="*/ 48249 h 238749"/>
              <a:gd name="connsiteX17" fmla="*/ 47625 w 231558"/>
              <a:gd name="connsiteY17"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189069 w 231558"/>
              <a:gd name="connsiteY9" fmla="*/ 219204 h 238749"/>
              <a:gd name="connsiteX10" fmla="*/ 137097 w 231558"/>
              <a:gd name="connsiteY10" fmla="*/ 235493 h 238749"/>
              <a:gd name="connsiteX11" fmla="*/ 127000 w 231558"/>
              <a:gd name="connsiteY11" fmla="*/ 219699 h 238749"/>
              <a:gd name="connsiteX12" fmla="*/ 85725 w 231558"/>
              <a:gd name="connsiteY12" fmla="*/ 238749 h 238749"/>
              <a:gd name="connsiteX13" fmla="*/ 73025 w 231558"/>
              <a:gd name="connsiteY13" fmla="*/ 178424 h 238749"/>
              <a:gd name="connsiteX14" fmla="*/ 44450 w 231558"/>
              <a:gd name="connsiteY14" fmla="*/ 175249 h 238749"/>
              <a:gd name="connsiteX15" fmla="*/ 12700 w 231558"/>
              <a:gd name="connsiteY15" fmla="*/ 153024 h 238749"/>
              <a:gd name="connsiteX16" fmla="*/ 0 w 231558"/>
              <a:gd name="connsiteY16" fmla="*/ 86349 h 238749"/>
              <a:gd name="connsiteX17" fmla="*/ 38100 w 231558"/>
              <a:gd name="connsiteY17" fmla="*/ 48249 h 238749"/>
              <a:gd name="connsiteX18" fmla="*/ 47625 w 231558"/>
              <a:gd name="connsiteY18" fmla="*/ 19674 h 238749"/>
              <a:gd name="connsiteX0" fmla="*/ 47625 w 231558"/>
              <a:gd name="connsiteY0" fmla="*/ 19674 h 238749"/>
              <a:gd name="connsiteX1" fmla="*/ 87446 w 231558"/>
              <a:gd name="connsiteY1" fmla="*/ 0 h 238749"/>
              <a:gd name="connsiteX2" fmla="*/ 130839 w 231558"/>
              <a:gd name="connsiteY2" fmla="*/ 1638 h 238749"/>
              <a:gd name="connsiteX3" fmla="*/ 168308 w 231558"/>
              <a:gd name="connsiteY3" fmla="*/ 17023 h 238749"/>
              <a:gd name="connsiteX4" fmla="*/ 186750 w 231558"/>
              <a:gd name="connsiteY4" fmla="*/ 26954 h 238749"/>
              <a:gd name="connsiteX5" fmla="*/ 210867 w 231558"/>
              <a:gd name="connsiteY5" fmla="*/ 55326 h 238749"/>
              <a:gd name="connsiteX6" fmla="*/ 225053 w 231558"/>
              <a:gd name="connsiteY6" fmla="*/ 90792 h 238749"/>
              <a:gd name="connsiteX7" fmla="*/ 231558 w 231558"/>
              <a:gd name="connsiteY7" fmla="*/ 124647 h 238749"/>
              <a:gd name="connsiteX8" fmla="*/ 226471 w 231558"/>
              <a:gd name="connsiteY8" fmla="*/ 167398 h 238749"/>
              <a:gd name="connsiteX9" fmla="*/ 209447 w 231558"/>
              <a:gd name="connsiteY9" fmla="*/ 197190 h 238749"/>
              <a:gd name="connsiteX10" fmla="*/ 189069 w 231558"/>
              <a:gd name="connsiteY10" fmla="*/ 219204 h 238749"/>
              <a:gd name="connsiteX11" fmla="*/ 137097 w 231558"/>
              <a:gd name="connsiteY11" fmla="*/ 235493 h 238749"/>
              <a:gd name="connsiteX12" fmla="*/ 127000 w 231558"/>
              <a:gd name="connsiteY12" fmla="*/ 219699 h 238749"/>
              <a:gd name="connsiteX13" fmla="*/ 85725 w 231558"/>
              <a:gd name="connsiteY13" fmla="*/ 238749 h 238749"/>
              <a:gd name="connsiteX14" fmla="*/ 73025 w 231558"/>
              <a:gd name="connsiteY14" fmla="*/ 178424 h 238749"/>
              <a:gd name="connsiteX15" fmla="*/ 44450 w 231558"/>
              <a:gd name="connsiteY15" fmla="*/ 175249 h 238749"/>
              <a:gd name="connsiteX16" fmla="*/ 12700 w 231558"/>
              <a:gd name="connsiteY16" fmla="*/ 153024 h 238749"/>
              <a:gd name="connsiteX17" fmla="*/ 0 w 231558"/>
              <a:gd name="connsiteY17" fmla="*/ 86349 h 238749"/>
              <a:gd name="connsiteX18" fmla="*/ 38100 w 231558"/>
              <a:gd name="connsiteY18" fmla="*/ 48249 h 238749"/>
              <a:gd name="connsiteX19" fmla="*/ 47625 w 231558"/>
              <a:gd name="connsiteY19" fmla="*/ 19674 h 238749"/>
              <a:gd name="connsiteX0" fmla="*/ 47625 w 231558"/>
              <a:gd name="connsiteY0" fmla="*/ 19674 h 242586"/>
              <a:gd name="connsiteX1" fmla="*/ 87446 w 231558"/>
              <a:gd name="connsiteY1" fmla="*/ 0 h 242586"/>
              <a:gd name="connsiteX2" fmla="*/ 130839 w 231558"/>
              <a:gd name="connsiteY2" fmla="*/ 1638 h 242586"/>
              <a:gd name="connsiteX3" fmla="*/ 168308 w 231558"/>
              <a:gd name="connsiteY3" fmla="*/ 17023 h 242586"/>
              <a:gd name="connsiteX4" fmla="*/ 186750 w 231558"/>
              <a:gd name="connsiteY4" fmla="*/ 26954 h 242586"/>
              <a:gd name="connsiteX5" fmla="*/ 210867 w 231558"/>
              <a:gd name="connsiteY5" fmla="*/ 55326 h 242586"/>
              <a:gd name="connsiteX6" fmla="*/ 225053 w 231558"/>
              <a:gd name="connsiteY6" fmla="*/ 90792 h 242586"/>
              <a:gd name="connsiteX7" fmla="*/ 231558 w 231558"/>
              <a:gd name="connsiteY7" fmla="*/ 124647 h 242586"/>
              <a:gd name="connsiteX8" fmla="*/ 226471 w 231558"/>
              <a:gd name="connsiteY8" fmla="*/ 167398 h 242586"/>
              <a:gd name="connsiteX9" fmla="*/ 209447 w 231558"/>
              <a:gd name="connsiteY9" fmla="*/ 197190 h 242586"/>
              <a:gd name="connsiteX10" fmla="*/ 189069 w 231558"/>
              <a:gd name="connsiteY10" fmla="*/ 219204 h 242586"/>
              <a:gd name="connsiteX11" fmla="*/ 139934 w 231558"/>
              <a:gd name="connsiteY11" fmla="*/ 242586 h 242586"/>
              <a:gd name="connsiteX12" fmla="*/ 127000 w 231558"/>
              <a:gd name="connsiteY12" fmla="*/ 219699 h 242586"/>
              <a:gd name="connsiteX13" fmla="*/ 85725 w 231558"/>
              <a:gd name="connsiteY13" fmla="*/ 238749 h 242586"/>
              <a:gd name="connsiteX14" fmla="*/ 73025 w 231558"/>
              <a:gd name="connsiteY14" fmla="*/ 178424 h 242586"/>
              <a:gd name="connsiteX15" fmla="*/ 44450 w 231558"/>
              <a:gd name="connsiteY15" fmla="*/ 175249 h 242586"/>
              <a:gd name="connsiteX16" fmla="*/ 12700 w 231558"/>
              <a:gd name="connsiteY16" fmla="*/ 153024 h 242586"/>
              <a:gd name="connsiteX17" fmla="*/ 0 w 231558"/>
              <a:gd name="connsiteY17" fmla="*/ 86349 h 242586"/>
              <a:gd name="connsiteX18" fmla="*/ 38100 w 231558"/>
              <a:gd name="connsiteY18" fmla="*/ 48249 h 242586"/>
              <a:gd name="connsiteX19" fmla="*/ 47625 w 231558"/>
              <a:gd name="connsiteY19" fmla="*/ 19674 h 242586"/>
              <a:gd name="connsiteX0" fmla="*/ 47625 w 231558"/>
              <a:gd name="connsiteY0" fmla="*/ 19674 h 242586"/>
              <a:gd name="connsiteX1" fmla="*/ 87446 w 231558"/>
              <a:gd name="connsiteY1" fmla="*/ 0 h 242586"/>
              <a:gd name="connsiteX2" fmla="*/ 130839 w 231558"/>
              <a:gd name="connsiteY2" fmla="*/ 1638 h 242586"/>
              <a:gd name="connsiteX3" fmla="*/ 166889 w 231558"/>
              <a:gd name="connsiteY3" fmla="*/ 5674 h 242586"/>
              <a:gd name="connsiteX4" fmla="*/ 186750 w 231558"/>
              <a:gd name="connsiteY4" fmla="*/ 26954 h 242586"/>
              <a:gd name="connsiteX5" fmla="*/ 210867 w 231558"/>
              <a:gd name="connsiteY5" fmla="*/ 55326 h 242586"/>
              <a:gd name="connsiteX6" fmla="*/ 225053 w 231558"/>
              <a:gd name="connsiteY6" fmla="*/ 90792 h 242586"/>
              <a:gd name="connsiteX7" fmla="*/ 231558 w 231558"/>
              <a:gd name="connsiteY7" fmla="*/ 124647 h 242586"/>
              <a:gd name="connsiteX8" fmla="*/ 226471 w 231558"/>
              <a:gd name="connsiteY8" fmla="*/ 167398 h 242586"/>
              <a:gd name="connsiteX9" fmla="*/ 209447 w 231558"/>
              <a:gd name="connsiteY9" fmla="*/ 197190 h 242586"/>
              <a:gd name="connsiteX10" fmla="*/ 189069 w 231558"/>
              <a:gd name="connsiteY10" fmla="*/ 219204 h 242586"/>
              <a:gd name="connsiteX11" fmla="*/ 139934 w 231558"/>
              <a:gd name="connsiteY11" fmla="*/ 242586 h 242586"/>
              <a:gd name="connsiteX12" fmla="*/ 127000 w 231558"/>
              <a:gd name="connsiteY12" fmla="*/ 219699 h 242586"/>
              <a:gd name="connsiteX13" fmla="*/ 85725 w 231558"/>
              <a:gd name="connsiteY13" fmla="*/ 238749 h 242586"/>
              <a:gd name="connsiteX14" fmla="*/ 73025 w 231558"/>
              <a:gd name="connsiteY14" fmla="*/ 178424 h 242586"/>
              <a:gd name="connsiteX15" fmla="*/ 44450 w 231558"/>
              <a:gd name="connsiteY15" fmla="*/ 175249 h 242586"/>
              <a:gd name="connsiteX16" fmla="*/ 12700 w 231558"/>
              <a:gd name="connsiteY16" fmla="*/ 153024 h 242586"/>
              <a:gd name="connsiteX17" fmla="*/ 0 w 231558"/>
              <a:gd name="connsiteY17" fmla="*/ 86349 h 242586"/>
              <a:gd name="connsiteX18" fmla="*/ 38100 w 231558"/>
              <a:gd name="connsiteY18" fmla="*/ 48249 h 242586"/>
              <a:gd name="connsiteX19" fmla="*/ 47625 w 231558"/>
              <a:gd name="connsiteY19" fmla="*/ 19674 h 242586"/>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0867 w 231558"/>
              <a:gd name="connsiteY5" fmla="*/ 62200 h 249460"/>
              <a:gd name="connsiteX6" fmla="*/ 225053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6541 w 231558"/>
              <a:gd name="connsiteY5" fmla="*/ 62200 h 249460"/>
              <a:gd name="connsiteX6" fmla="*/ 225053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86750 w 231558"/>
              <a:gd name="connsiteY4" fmla="*/ 33828 h 249460"/>
              <a:gd name="connsiteX5" fmla="*/ 216541 w 231558"/>
              <a:gd name="connsiteY5" fmla="*/ 62200 h 249460"/>
              <a:gd name="connsiteX6" fmla="*/ 229309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1558"/>
              <a:gd name="connsiteY0" fmla="*/ 26548 h 249460"/>
              <a:gd name="connsiteX1" fmla="*/ 87446 w 231558"/>
              <a:gd name="connsiteY1" fmla="*/ 6874 h 249460"/>
              <a:gd name="connsiteX2" fmla="*/ 126583 w 231558"/>
              <a:gd name="connsiteY2" fmla="*/ 0 h 249460"/>
              <a:gd name="connsiteX3" fmla="*/ 166889 w 231558"/>
              <a:gd name="connsiteY3" fmla="*/ 12548 h 249460"/>
              <a:gd name="connsiteX4" fmla="*/ 196680 w 231558"/>
              <a:gd name="connsiteY4" fmla="*/ 33828 h 249460"/>
              <a:gd name="connsiteX5" fmla="*/ 216541 w 231558"/>
              <a:gd name="connsiteY5" fmla="*/ 62200 h 249460"/>
              <a:gd name="connsiteX6" fmla="*/ 229309 w 231558"/>
              <a:gd name="connsiteY6" fmla="*/ 97666 h 249460"/>
              <a:gd name="connsiteX7" fmla="*/ 231558 w 231558"/>
              <a:gd name="connsiteY7" fmla="*/ 131521 h 249460"/>
              <a:gd name="connsiteX8" fmla="*/ 226471 w 231558"/>
              <a:gd name="connsiteY8" fmla="*/ 174272 h 249460"/>
              <a:gd name="connsiteX9" fmla="*/ 209447 w 231558"/>
              <a:gd name="connsiteY9" fmla="*/ 204064 h 249460"/>
              <a:gd name="connsiteX10" fmla="*/ 189069 w 231558"/>
              <a:gd name="connsiteY10" fmla="*/ 226078 h 249460"/>
              <a:gd name="connsiteX11" fmla="*/ 139934 w 231558"/>
              <a:gd name="connsiteY11" fmla="*/ 249460 h 249460"/>
              <a:gd name="connsiteX12" fmla="*/ 127000 w 231558"/>
              <a:gd name="connsiteY12" fmla="*/ 226573 h 249460"/>
              <a:gd name="connsiteX13" fmla="*/ 85725 w 231558"/>
              <a:gd name="connsiteY13" fmla="*/ 245623 h 249460"/>
              <a:gd name="connsiteX14" fmla="*/ 73025 w 231558"/>
              <a:gd name="connsiteY14" fmla="*/ 185298 h 249460"/>
              <a:gd name="connsiteX15" fmla="*/ 44450 w 231558"/>
              <a:gd name="connsiteY15" fmla="*/ 182123 h 249460"/>
              <a:gd name="connsiteX16" fmla="*/ 12700 w 231558"/>
              <a:gd name="connsiteY16" fmla="*/ 159898 h 249460"/>
              <a:gd name="connsiteX17" fmla="*/ 0 w 231558"/>
              <a:gd name="connsiteY17" fmla="*/ 93223 h 249460"/>
              <a:gd name="connsiteX18" fmla="*/ 38100 w 231558"/>
              <a:gd name="connsiteY18" fmla="*/ 55123 h 249460"/>
              <a:gd name="connsiteX19" fmla="*/ 47625 w 231558"/>
              <a:gd name="connsiteY19" fmla="*/ 26548 h 249460"/>
              <a:gd name="connsiteX0" fmla="*/ 47625 w 238651"/>
              <a:gd name="connsiteY0" fmla="*/ 26548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29309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7625 w 238651"/>
              <a:gd name="connsiteY19" fmla="*/ 26548 h 249460"/>
              <a:gd name="connsiteX0" fmla="*/ 47625 w 238651"/>
              <a:gd name="connsiteY0" fmla="*/ 26548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7625 w 238651"/>
              <a:gd name="connsiteY19" fmla="*/ 26548 h 249460"/>
              <a:gd name="connsiteX0" fmla="*/ 46206 w 238651"/>
              <a:gd name="connsiteY0" fmla="*/ 19455 h 249460"/>
              <a:gd name="connsiteX1" fmla="*/ 87446 w 238651"/>
              <a:gd name="connsiteY1" fmla="*/ 6874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6206 w 238651"/>
              <a:gd name="connsiteY19" fmla="*/ 19455 h 249460"/>
              <a:gd name="connsiteX0" fmla="*/ 46206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6206 w 238651"/>
              <a:gd name="connsiteY19" fmla="*/ 19455 h 249460"/>
              <a:gd name="connsiteX0" fmla="*/ 41950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12700 w 238651"/>
              <a:gd name="connsiteY16" fmla="*/ 159898 h 249460"/>
              <a:gd name="connsiteX17" fmla="*/ 0 w 238651"/>
              <a:gd name="connsiteY17" fmla="*/ 93223 h 249460"/>
              <a:gd name="connsiteX18" fmla="*/ 38100 w 238651"/>
              <a:gd name="connsiteY18" fmla="*/ 55123 h 249460"/>
              <a:gd name="connsiteX19" fmla="*/ 41950 w 238651"/>
              <a:gd name="connsiteY19" fmla="*/ 19455 h 249460"/>
              <a:gd name="connsiteX0" fmla="*/ 41950 w 238651"/>
              <a:gd name="connsiteY0" fmla="*/ 19455 h 249460"/>
              <a:gd name="connsiteX1" fmla="*/ 81772 w 238651"/>
              <a:gd name="connsiteY1" fmla="*/ 2618 h 249460"/>
              <a:gd name="connsiteX2" fmla="*/ 126583 w 238651"/>
              <a:gd name="connsiteY2" fmla="*/ 0 h 249460"/>
              <a:gd name="connsiteX3" fmla="*/ 166889 w 238651"/>
              <a:gd name="connsiteY3" fmla="*/ 12548 h 249460"/>
              <a:gd name="connsiteX4" fmla="*/ 196680 w 238651"/>
              <a:gd name="connsiteY4" fmla="*/ 33828 h 249460"/>
              <a:gd name="connsiteX5" fmla="*/ 216541 w 238651"/>
              <a:gd name="connsiteY5" fmla="*/ 62200 h 249460"/>
              <a:gd name="connsiteX6" fmla="*/ 232146 w 238651"/>
              <a:gd name="connsiteY6" fmla="*/ 97666 h 249460"/>
              <a:gd name="connsiteX7" fmla="*/ 238651 w 238651"/>
              <a:gd name="connsiteY7" fmla="*/ 130103 h 249460"/>
              <a:gd name="connsiteX8" fmla="*/ 226471 w 238651"/>
              <a:gd name="connsiteY8" fmla="*/ 174272 h 249460"/>
              <a:gd name="connsiteX9" fmla="*/ 209447 w 238651"/>
              <a:gd name="connsiteY9" fmla="*/ 204064 h 249460"/>
              <a:gd name="connsiteX10" fmla="*/ 189069 w 238651"/>
              <a:gd name="connsiteY10" fmla="*/ 226078 h 249460"/>
              <a:gd name="connsiteX11" fmla="*/ 139934 w 238651"/>
              <a:gd name="connsiteY11" fmla="*/ 249460 h 249460"/>
              <a:gd name="connsiteX12" fmla="*/ 127000 w 238651"/>
              <a:gd name="connsiteY12" fmla="*/ 226573 h 249460"/>
              <a:gd name="connsiteX13" fmla="*/ 85725 w 238651"/>
              <a:gd name="connsiteY13" fmla="*/ 245623 h 249460"/>
              <a:gd name="connsiteX14" fmla="*/ 73025 w 238651"/>
              <a:gd name="connsiteY14" fmla="*/ 185298 h 249460"/>
              <a:gd name="connsiteX15" fmla="*/ 44450 w 238651"/>
              <a:gd name="connsiteY15" fmla="*/ 182123 h 249460"/>
              <a:gd name="connsiteX16" fmla="*/ 5607 w 238651"/>
              <a:gd name="connsiteY16" fmla="*/ 148549 h 249460"/>
              <a:gd name="connsiteX17" fmla="*/ 0 w 238651"/>
              <a:gd name="connsiteY17" fmla="*/ 93223 h 249460"/>
              <a:gd name="connsiteX18" fmla="*/ 38100 w 238651"/>
              <a:gd name="connsiteY18" fmla="*/ 55123 h 249460"/>
              <a:gd name="connsiteX19" fmla="*/ 41950 w 238651"/>
              <a:gd name="connsiteY19" fmla="*/ 19455 h 24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8651" h="249460">
                <a:moveTo>
                  <a:pt x="41950" y="19455"/>
                </a:moveTo>
                <a:cubicBezTo>
                  <a:pt x="55696" y="16680"/>
                  <a:pt x="68026" y="5393"/>
                  <a:pt x="81772" y="2618"/>
                </a:cubicBezTo>
                <a:lnTo>
                  <a:pt x="126583" y="0"/>
                </a:lnTo>
                <a:cubicBezTo>
                  <a:pt x="131034" y="4656"/>
                  <a:pt x="162438" y="7892"/>
                  <a:pt x="166889" y="12548"/>
                </a:cubicBezTo>
                <a:cubicBezTo>
                  <a:pt x="175735" y="17476"/>
                  <a:pt x="189587" y="27444"/>
                  <a:pt x="196680" y="33828"/>
                </a:cubicBezTo>
                <a:cubicBezTo>
                  <a:pt x="203773" y="40212"/>
                  <a:pt x="211812" y="52743"/>
                  <a:pt x="216541" y="62200"/>
                </a:cubicBezTo>
                <a:cubicBezTo>
                  <a:pt x="217960" y="71658"/>
                  <a:pt x="230727" y="88208"/>
                  <a:pt x="232146" y="97666"/>
                </a:cubicBezTo>
                <a:lnTo>
                  <a:pt x="238651" y="130103"/>
                </a:lnTo>
                <a:cubicBezTo>
                  <a:pt x="236010" y="141989"/>
                  <a:pt x="229112" y="162386"/>
                  <a:pt x="226471" y="174272"/>
                </a:cubicBezTo>
                <a:cubicBezTo>
                  <a:pt x="218905" y="184203"/>
                  <a:pt x="217013" y="194133"/>
                  <a:pt x="209447" y="204064"/>
                </a:cubicBezTo>
                <a:lnTo>
                  <a:pt x="189069" y="226078"/>
                </a:lnTo>
                <a:cubicBezTo>
                  <a:pt x="175119" y="235063"/>
                  <a:pt x="150279" y="249378"/>
                  <a:pt x="139934" y="249460"/>
                </a:cubicBezTo>
                <a:cubicBezTo>
                  <a:pt x="129589" y="249542"/>
                  <a:pt x="136508" y="223666"/>
                  <a:pt x="127000" y="226573"/>
                </a:cubicBezTo>
                <a:lnTo>
                  <a:pt x="85725" y="245623"/>
                </a:lnTo>
                <a:lnTo>
                  <a:pt x="73025" y="185298"/>
                </a:lnTo>
                <a:lnTo>
                  <a:pt x="44450" y="182123"/>
                </a:lnTo>
                <a:lnTo>
                  <a:pt x="5607" y="148549"/>
                </a:lnTo>
                <a:lnTo>
                  <a:pt x="0" y="93223"/>
                </a:lnTo>
                <a:lnTo>
                  <a:pt x="38100" y="55123"/>
                </a:lnTo>
                <a:lnTo>
                  <a:pt x="41950" y="19455"/>
                </a:lnTo>
                <a:close/>
              </a:path>
            </a:pathLst>
          </a:custGeom>
          <a:solidFill>
            <a:srgbClr val="D60093"/>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8" name="Rectangle 47">
            <a:extLst>
              <a:ext uri="{FF2B5EF4-FFF2-40B4-BE49-F238E27FC236}">
                <a16:creationId xmlns="" xmlns:a16="http://schemas.microsoft.com/office/drawing/2014/main" id="{AD1965BE-4199-43F2-AEA7-C2763C647A14}"/>
              </a:ext>
            </a:extLst>
          </p:cNvPr>
          <p:cNvSpPr/>
          <p:nvPr/>
        </p:nvSpPr>
        <p:spPr>
          <a:xfrm>
            <a:off x="6963788" y="4384585"/>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 xmlns:a16="http://schemas.microsoft.com/office/drawing/2014/main" id="{04514D2E-F819-4CF4-99F9-E31F60CB16BF}"/>
              </a:ext>
            </a:extLst>
          </p:cNvPr>
          <p:cNvSpPr/>
          <p:nvPr/>
        </p:nvSpPr>
        <p:spPr>
          <a:xfrm>
            <a:off x="7070944" y="4384585"/>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39">
            <a:extLst>
              <a:ext uri="{FF2B5EF4-FFF2-40B4-BE49-F238E27FC236}">
                <a16:creationId xmlns="" xmlns:a16="http://schemas.microsoft.com/office/drawing/2014/main" id="{B179C65A-306B-4F39-9BDC-0433214A288B}"/>
              </a:ext>
            </a:extLst>
          </p:cNvPr>
          <p:cNvSpPr/>
          <p:nvPr/>
        </p:nvSpPr>
        <p:spPr>
          <a:xfrm>
            <a:off x="7178100" y="4384585"/>
            <a:ext cx="107156"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0 w 107156"/>
              <a:gd name="connsiteY0" fmla="*/ 0 h 107156"/>
              <a:gd name="connsiteX1" fmla="*/ 59531 w 107156"/>
              <a:gd name="connsiteY1" fmla="*/ 30956 h 107156"/>
              <a:gd name="connsiteX2" fmla="*/ 107156 w 107156"/>
              <a:gd name="connsiteY2" fmla="*/ 107156 h 107156"/>
              <a:gd name="connsiteX3" fmla="*/ 0 w 107156"/>
              <a:gd name="connsiteY3" fmla="*/ 107156 h 107156"/>
              <a:gd name="connsiteX4" fmla="*/ 0 w 107156"/>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107156">
                <a:moveTo>
                  <a:pt x="0" y="0"/>
                </a:moveTo>
                <a:lnTo>
                  <a:pt x="59531" y="30956"/>
                </a:lnTo>
                <a:lnTo>
                  <a:pt x="107156" y="107156"/>
                </a:lnTo>
                <a:lnTo>
                  <a:pt x="0" y="107156"/>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73147C80-2269-42B0-8654-C8EC0B5FCFA9}"/>
              </a:ext>
            </a:extLst>
          </p:cNvPr>
          <p:cNvSpPr/>
          <p:nvPr/>
        </p:nvSpPr>
        <p:spPr>
          <a:xfrm>
            <a:off x="6963788" y="4491741"/>
            <a:ext cx="107156" cy="107156"/>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 xmlns:a16="http://schemas.microsoft.com/office/drawing/2014/main" id="{BE89855B-8136-4216-8B58-C002EFE4E9B7}"/>
              </a:ext>
            </a:extLst>
          </p:cNvPr>
          <p:cNvSpPr/>
          <p:nvPr/>
        </p:nvSpPr>
        <p:spPr>
          <a:xfrm>
            <a:off x="7070944" y="4491741"/>
            <a:ext cx="107156" cy="10715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675BF7FB-3CE0-4DBB-92B2-F93E6632964E}"/>
              </a:ext>
            </a:extLst>
          </p:cNvPr>
          <p:cNvSpPr/>
          <p:nvPr/>
        </p:nvSpPr>
        <p:spPr>
          <a:xfrm>
            <a:off x="7178100" y="4491741"/>
            <a:ext cx="107156" cy="107156"/>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 xmlns:a16="http://schemas.microsoft.com/office/drawing/2014/main" id="{4326C531-62FC-42AF-B9BE-34AA464E3A29}"/>
              </a:ext>
            </a:extLst>
          </p:cNvPr>
          <p:cNvSpPr/>
          <p:nvPr/>
        </p:nvSpPr>
        <p:spPr>
          <a:xfrm>
            <a:off x="7070944" y="4598288"/>
            <a:ext cx="107156" cy="1071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45">
            <a:extLst>
              <a:ext uri="{FF2B5EF4-FFF2-40B4-BE49-F238E27FC236}">
                <a16:creationId xmlns="" xmlns:a16="http://schemas.microsoft.com/office/drawing/2014/main" id="{9DA4FB54-DAF4-4AE5-861E-AD37B4D40B3A}"/>
              </a:ext>
            </a:extLst>
          </p:cNvPr>
          <p:cNvSpPr/>
          <p:nvPr/>
        </p:nvSpPr>
        <p:spPr>
          <a:xfrm>
            <a:off x="7178100" y="4598288"/>
            <a:ext cx="107156"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0 w 107156"/>
              <a:gd name="connsiteY0" fmla="*/ 0 h 107156"/>
              <a:gd name="connsiteX1" fmla="*/ 107156 w 107156"/>
              <a:gd name="connsiteY1" fmla="*/ 0 h 107156"/>
              <a:gd name="connsiteX2" fmla="*/ 107156 w 107156"/>
              <a:gd name="connsiteY2" fmla="*/ 107156 h 107156"/>
              <a:gd name="connsiteX3" fmla="*/ 62119 w 107156"/>
              <a:gd name="connsiteY3" fmla="*/ 106147 h 107156"/>
              <a:gd name="connsiteX4" fmla="*/ 0 w 107156"/>
              <a:gd name="connsiteY4" fmla="*/ 107156 h 107156"/>
              <a:gd name="connsiteX5" fmla="*/ 0 w 107156"/>
              <a:gd name="connsiteY5" fmla="*/ 0 h 107156"/>
              <a:gd name="connsiteX0" fmla="*/ 0 w 107156"/>
              <a:gd name="connsiteY0" fmla="*/ 0 h 107156"/>
              <a:gd name="connsiteX1" fmla="*/ 107156 w 107156"/>
              <a:gd name="connsiteY1" fmla="*/ 0 h 107156"/>
              <a:gd name="connsiteX2" fmla="*/ 78581 w 107156"/>
              <a:gd name="connsiteY2" fmla="*/ 78581 h 107156"/>
              <a:gd name="connsiteX3" fmla="*/ 62119 w 107156"/>
              <a:gd name="connsiteY3" fmla="*/ 106147 h 107156"/>
              <a:gd name="connsiteX4" fmla="*/ 0 w 107156"/>
              <a:gd name="connsiteY4" fmla="*/ 107156 h 107156"/>
              <a:gd name="connsiteX5" fmla="*/ 0 w 107156"/>
              <a:gd name="connsiteY5"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107156">
                <a:moveTo>
                  <a:pt x="0" y="0"/>
                </a:moveTo>
                <a:lnTo>
                  <a:pt x="107156" y="0"/>
                </a:lnTo>
                <a:lnTo>
                  <a:pt x="78581" y="78581"/>
                </a:lnTo>
                <a:lnTo>
                  <a:pt x="62119" y="106147"/>
                </a:lnTo>
                <a:lnTo>
                  <a:pt x="0" y="107156"/>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49">
            <a:extLst>
              <a:ext uri="{FF2B5EF4-FFF2-40B4-BE49-F238E27FC236}">
                <a16:creationId xmlns="" xmlns:a16="http://schemas.microsoft.com/office/drawing/2014/main" id="{A7A01285-E6C0-4DF4-A5EB-F031836AFF59}"/>
              </a:ext>
            </a:extLst>
          </p:cNvPr>
          <p:cNvSpPr/>
          <p:nvPr/>
        </p:nvSpPr>
        <p:spPr>
          <a:xfrm>
            <a:off x="6963788" y="4338865"/>
            <a:ext cx="107156" cy="45719"/>
          </a:xfrm>
          <a:custGeom>
            <a:avLst/>
            <a:gdLst>
              <a:gd name="connsiteX0" fmla="*/ 0 w 107156"/>
              <a:gd name="connsiteY0" fmla="*/ 0 h 45719"/>
              <a:gd name="connsiteX1" fmla="*/ 107156 w 107156"/>
              <a:gd name="connsiteY1" fmla="*/ 0 h 45719"/>
              <a:gd name="connsiteX2" fmla="*/ 107156 w 107156"/>
              <a:gd name="connsiteY2" fmla="*/ 45719 h 45719"/>
              <a:gd name="connsiteX3" fmla="*/ 0 w 107156"/>
              <a:gd name="connsiteY3" fmla="*/ 45719 h 45719"/>
              <a:gd name="connsiteX4" fmla="*/ 0 w 107156"/>
              <a:gd name="connsiteY4" fmla="*/ 0 h 45719"/>
              <a:gd name="connsiteX0" fmla="*/ 14288 w 107156"/>
              <a:gd name="connsiteY0" fmla="*/ 11907 h 45719"/>
              <a:gd name="connsiteX1" fmla="*/ 107156 w 107156"/>
              <a:gd name="connsiteY1" fmla="*/ 0 h 45719"/>
              <a:gd name="connsiteX2" fmla="*/ 107156 w 107156"/>
              <a:gd name="connsiteY2" fmla="*/ 45719 h 45719"/>
              <a:gd name="connsiteX3" fmla="*/ 0 w 107156"/>
              <a:gd name="connsiteY3" fmla="*/ 45719 h 45719"/>
              <a:gd name="connsiteX4" fmla="*/ 14288 w 107156"/>
              <a:gd name="connsiteY4" fmla="*/ 11907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45719">
                <a:moveTo>
                  <a:pt x="14288" y="11907"/>
                </a:moveTo>
                <a:lnTo>
                  <a:pt x="107156" y="0"/>
                </a:lnTo>
                <a:lnTo>
                  <a:pt x="107156" y="45719"/>
                </a:lnTo>
                <a:lnTo>
                  <a:pt x="0" y="45719"/>
                </a:lnTo>
                <a:lnTo>
                  <a:pt x="14288" y="11907"/>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150">
            <a:extLst>
              <a:ext uri="{FF2B5EF4-FFF2-40B4-BE49-F238E27FC236}">
                <a16:creationId xmlns="" xmlns:a16="http://schemas.microsoft.com/office/drawing/2014/main" id="{569487E2-AC0E-4BBF-B073-1FB00420E691}"/>
              </a:ext>
            </a:extLst>
          </p:cNvPr>
          <p:cNvSpPr/>
          <p:nvPr/>
        </p:nvSpPr>
        <p:spPr>
          <a:xfrm>
            <a:off x="7070944" y="4338865"/>
            <a:ext cx="107156" cy="45719"/>
          </a:xfrm>
          <a:custGeom>
            <a:avLst/>
            <a:gdLst>
              <a:gd name="connsiteX0" fmla="*/ 0 w 107156"/>
              <a:gd name="connsiteY0" fmla="*/ 0 h 45719"/>
              <a:gd name="connsiteX1" fmla="*/ 107156 w 107156"/>
              <a:gd name="connsiteY1" fmla="*/ 0 h 45719"/>
              <a:gd name="connsiteX2" fmla="*/ 107156 w 107156"/>
              <a:gd name="connsiteY2" fmla="*/ 45719 h 45719"/>
              <a:gd name="connsiteX3" fmla="*/ 0 w 107156"/>
              <a:gd name="connsiteY3" fmla="*/ 45719 h 45719"/>
              <a:gd name="connsiteX4" fmla="*/ 0 w 107156"/>
              <a:gd name="connsiteY4" fmla="*/ 0 h 45719"/>
              <a:gd name="connsiteX0" fmla="*/ 0 w 107156"/>
              <a:gd name="connsiteY0" fmla="*/ 0 h 45719"/>
              <a:gd name="connsiteX1" fmla="*/ 85725 w 107156"/>
              <a:gd name="connsiteY1" fmla="*/ 14288 h 45719"/>
              <a:gd name="connsiteX2" fmla="*/ 107156 w 107156"/>
              <a:gd name="connsiteY2" fmla="*/ 45719 h 45719"/>
              <a:gd name="connsiteX3" fmla="*/ 0 w 107156"/>
              <a:gd name="connsiteY3" fmla="*/ 45719 h 45719"/>
              <a:gd name="connsiteX4" fmla="*/ 0 w 107156"/>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45719">
                <a:moveTo>
                  <a:pt x="0" y="0"/>
                </a:moveTo>
                <a:lnTo>
                  <a:pt x="85725" y="14288"/>
                </a:lnTo>
                <a:lnTo>
                  <a:pt x="107156" y="45719"/>
                </a:lnTo>
                <a:lnTo>
                  <a:pt x="0" y="45719"/>
                </a:lnTo>
                <a:lnTo>
                  <a:pt x="0"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52">
            <a:extLst>
              <a:ext uri="{FF2B5EF4-FFF2-40B4-BE49-F238E27FC236}">
                <a16:creationId xmlns="" xmlns:a16="http://schemas.microsoft.com/office/drawing/2014/main" id="{EEF56D76-2CFC-415E-B2B5-8E11F703C445}"/>
              </a:ext>
            </a:extLst>
          </p:cNvPr>
          <p:cNvSpPr/>
          <p:nvPr/>
        </p:nvSpPr>
        <p:spPr>
          <a:xfrm>
            <a:off x="6889600" y="4493382"/>
            <a:ext cx="73819" cy="107156"/>
          </a:xfrm>
          <a:custGeom>
            <a:avLst/>
            <a:gdLst>
              <a:gd name="connsiteX0" fmla="*/ 0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0 w 107156"/>
              <a:gd name="connsiteY4" fmla="*/ 0 h 107156"/>
              <a:gd name="connsiteX0" fmla="*/ 33337 w 107156"/>
              <a:gd name="connsiteY0" fmla="*/ 0 h 107156"/>
              <a:gd name="connsiteX1" fmla="*/ 107156 w 107156"/>
              <a:gd name="connsiteY1" fmla="*/ 0 h 107156"/>
              <a:gd name="connsiteX2" fmla="*/ 107156 w 107156"/>
              <a:gd name="connsiteY2" fmla="*/ 107156 h 107156"/>
              <a:gd name="connsiteX3" fmla="*/ 0 w 107156"/>
              <a:gd name="connsiteY3" fmla="*/ 107156 h 107156"/>
              <a:gd name="connsiteX4" fmla="*/ 33337 w 107156"/>
              <a:gd name="connsiteY4" fmla="*/ 0 h 107156"/>
              <a:gd name="connsiteX0" fmla="*/ 0 w 73819"/>
              <a:gd name="connsiteY0" fmla="*/ 0 h 107156"/>
              <a:gd name="connsiteX1" fmla="*/ 73819 w 73819"/>
              <a:gd name="connsiteY1" fmla="*/ 0 h 107156"/>
              <a:gd name="connsiteX2" fmla="*/ 73819 w 73819"/>
              <a:gd name="connsiteY2" fmla="*/ 107156 h 107156"/>
              <a:gd name="connsiteX3" fmla="*/ 2382 w 73819"/>
              <a:gd name="connsiteY3" fmla="*/ 104775 h 107156"/>
              <a:gd name="connsiteX4" fmla="*/ 0 w 73819"/>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107156">
                <a:moveTo>
                  <a:pt x="0" y="0"/>
                </a:moveTo>
                <a:lnTo>
                  <a:pt x="73819" y="0"/>
                </a:lnTo>
                <a:lnTo>
                  <a:pt x="73819" y="107156"/>
                </a:lnTo>
                <a:lnTo>
                  <a:pt x="2382" y="104775"/>
                </a:lnTo>
                <a:lnTo>
                  <a:pt x="0" y="0"/>
                </a:lnTo>
                <a:close/>
              </a:path>
            </a:pathLst>
          </a:cu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 xmlns:a16="http://schemas.microsoft.com/office/drawing/2014/main" id="{3077DF21-8B44-4F4C-BE1E-BFA2D2AB0BB3}"/>
              </a:ext>
            </a:extLst>
          </p:cNvPr>
          <p:cNvCxnSpPr>
            <a:cxnSpLocks/>
          </p:cNvCxnSpPr>
          <p:nvPr/>
        </p:nvCxnSpPr>
        <p:spPr>
          <a:xfrm>
            <a:off x="7020941" y="4705313"/>
            <a:ext cx="1071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 xmlns:a16="http://schemas.microsoft.com/office/drawing/2014/main" id="{6D185B7D-E2D9-4742-B182-FA53099D545E}"/>
              </a:ext>
            </a:extLst>
          </p:cNvPr>
          <p:cNvSpPr/>
          <p:nvPr/>
        </p:nvSpPr>
        <p:spPr>
          <a:xfrm>
            <a:off x="6855312" y="4337941"/>
            <a:ext cx="433231" cy="433231"/>
          </a:xfrm>
          <a:prstGeom prst="ellipse">
            <a:avLst/>
          </a:prstGeom>
          <a:no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 xmlns:a16="http://schemas.microsoft.com/office/drawing/2014/main" id="{D2C27E91-CE1D-49EF-9014-76BA375DC897}"/>
              </a:ext>
            </a:extLst>
          </p:cNvPr>
          <p:cNvCxnSpPr>
            <a:cxnSpLocks/>
          </p:cNvCxnSpPr>
          <p:nvPr/>
        </p:nvCxnSpPr>
        <p:spPr>
          <a:xfrm>
            <a:off x="6963789" y="4542938"/>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E2FD9087-58DB-4389-84EF-9985C9E1F5F1}"/>
              </a:ext>
            </a:extLst>
          </p:cNvPr>
          <p:cNvCxnSpPr>
            <a:cxnSpLocks/>
          </p:cNvCxnSpPr>
          <p:nvPr/>
        </p:nvCxnSpPr>
        <p:spPr>
          <a:xfrm>
            <a:off x="7178101" y="4621518"/>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A9C26C9-D87D-4FFF-A2F6-9C18CFBA490D}"/>
              </a:ext>
            </a:extLst>
          </p:cNvPr>
          <p:cNvCxnSpPr>
            <a:cxnSpLocks/>
          </p:cNvCxnSpPr>
          <p:nvPr/>
        </p:nvCxnSpPr>
        <p:spPr>
          <a:xfrm>
            <a:off x="7070942" y="4631043"/>
            <a:ext cx="0" cy="10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 xmlns:a16="http://schemas.microsoft.com/office/drawing/2014/main" id="{52BBC50D-6C4E-4EDB-BDC4-223586330D0F}"/>
              </a:ext>
            </a:extLst>
          </p:cNvPr>
          <p:cNvSpPr/>
          <p:nvPr/>
        </p:nvSpPr>
        <p:spPr>
          <a:xfrm>
            <a:off x="408923" y="5478061"/>
            <a:ext cx="238280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Canadian Census</a:t>
            </a:r>
          </a:p>
        </p:txBody>
      </p:sp>
      <p:sp>
        <p:nvSpPr>
          <p:cNvPr id="65" name="Rectangle: Rounded Corners 64">
            <a:extLst>
              <a:ext uri="{FF2B5EF4-FFF2-40B4-BE49-F238E27FC236}">
                <a16:creationId xmlns="" xmlns:a16="http://schemas.microsoft.com/office/drawing/2014/main" id="{AC392614-D9FC-41F5-AF48-39C02F32D1F0}"/>
              </a:ext>
            </a:extLst>
          </p:cNvPr>
          <p:cNvSpPr/>
          <p:nvPr/>
        </p:nvSpPr>
        <p:spPr>
          <a:xfrm>
            <a:off x="9142926" y="5506485"/>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Social Vulnerability Locations</a:t>
            </a:r>
          </a:p>
        </p:txBody>
      </p:sp>
      <p:sp>
        <p:nvSpPr>
          <p:cNvPr id="85" name="Hexagon 84">
            <a:extLst>
              <a:ext uri="{FF2B5EF4-FFF2-40B4-BE49-F238E27FC236}">
                <a16:creationId xmlns="" xmlns:a16="http://schemas.microsoft.com/office/drawing/2014/main" id="{8DA9678E-0DF3-4199-BC1F-8D1DD4497EF5}"/>
              </a:ext>
            </a:extLst>
          </p:cNvPr>
          <p:cNvSpPr/>
          <p:nvPr/>
        </p:nvSpPr>
        <p:spPr>
          <a:xfrm>
            <a:off x="10816972" y="2891176"/>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 xmlns:a16="http://schemas.microsoft.com/office/drawing/2014/main" id="{AE56909C-AC05-40D2-A03E-D366AF46C9B5}"/>
              </a:ext>
            </a:extLst>
          </p:cNvPr>
          <p:cNvGrpSpPr/>
          <p:nvPr/>
        </p:nvGrpSpPr>
        <p:grpSpPr>
          <a:xfrm>
            <a:off x="10816971" y="4238401"/>
            <a:ext cx="952922" cy="763704"/>
            <a:chOff x="11079777" y="4817960"/>
            <a:chExt cx="952922" cy="763704"/>
          </a:xfrm>
        </p:grpSpPr>
        <p:sp>
          <p:nvSpPr>
            <p:cNvPr id="91" name="Hexagon 90">
              <a:extLst>
                <a:ext uri="{FF2B5EF4-FFF2-40B4-BE49-F238E27FC236}">
                  <a16:creationId xmlns="" xmlns:a16="http://schemas.microsoft.com/office/drawing/2014/main" id="{D36372CF-BC60-40C4-AEC2-D7078038BB69}"/>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 xmlns:a16="http://schemas.microsoft.com/office/drawing/2014/main" id="{B8E801E5-F33D-4994-A40A-60DE114BA753}"/>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 xmlns:a16="http://schemas.microsoft.com/office/drawing/2014/main" id="{14A98E3C-F5C1-4A48-B6F5-9E4514E27F9D}"/>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Hexagon 94">
            <a:extLst>
              <a:ext uri="{FF2B5EF4-FFF2-40B4-BE49-F238E27FC236}">
                <a16:creationId xmlns="" xmlns:a16="http://schemas.microsoft.com/office/drawing/2014/main" id="{A13021D0-86DA-45DC-88BF-DD5051FDCFD7}"/>
              </a:ext>
            </a:extLst>
          </p:cNvPr>
          <p:cNvSpPr/>
          <p:nvPr/>
        </p:nvSpPr>
        <p:spPr>
          <a:xfrm>
            <a:off x="10835526" y="5605865"/>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 xmlns:a16="http://schemas.microsoft.com/office/drawing/2014/main" id="{E77BA54B-1E09-480C-9052-6602B7BC9EFE}"/>
              </a:ext>
            </a:extLst>
          </p:cNvPr>
          <p:cNvSpPr/>
          <p:nvPr/>
        </p:nvSpPr>
        <p:spPr>
          <a:xfrm>
            <a:off x="10835527" y="5605865"/>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 xmlns:a16="http://schemas.microsoft.com/office/drawing/2014/main" id="{A7E94A67-4728-4870-AB60-9B62AA9F26F0}"/>
              </a:ext>
            </a:extLst>
          </p:cNvPr>
          <p:cNvSpPr/>
          <p:nvPr/>
        </p:nvSpPr>
        <p:spPr>
          <a:xfrm>
            <a:off x="4207469" y="2750087"/>
            <a:ext cx="994819" cy="966485"/>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 xmlns:a16="http://schemas.microsoft.com/office/drawing/2014/main" id="{0A76EA72-527F-4FAC-8326-CECFF00A704E}"/>
              </a:ext>
            </a:extLst>
          </p:cNvPr>
          <p:cNvSpPr txBox="1"/>
          <p:nvPr/>
        </p:nvSpPr>
        <p:spPr>
          <a:xfrm>
            <a:off x="4237488" y="2816919"/>
            <a:ext cx="994819" cy="877163"/>
          </a:xfrm>
          <a:prstGeom prst="rect">
            <a:avLst/>
          </a:prstGeom>
          <a:noFill/>
        </p:spPr>
        <p:txBody>
          <a:bodyPr wrap="square" rtlCol="0">
            <a:spAutoFit/>
          </a:bodyPr>
          <a:lstStyle/>
          <a:p>
            <a:pPr algn="ctr"/>
            <a:r>
              <a:rPr lang="en-US" sz="1700" dirty="0">
                <a:solidFill>
                  <a:schemeClr val="bg1">
                    <a:lumMod val="85000"/>
                  </a:schemeClr>
                </a:solidFill>
                <a:latin typeface="Century Gothic" panose="020B0502020202020204" pitchFamily="34" charset="0"/>
              </a:rPr>
              <a:t>Google</a:t>
            </a:r>
          </a:p>
          <a:p>
            <a:pPr algn="ctr"/>
            <a:r>
              <a:rPr lang="en-US" sz="1700" dirty="0">
                <a:solidFill>
                  <a:schemeClr val="bg1">
                    <a:lumMod val="85000"/>
                  </a:schemeClr>
                </a:solidFill>
                <a:latin typeface="Century Gothic" panose="020B0502020202020204" pitchFamily="34" charset="0"/>
              </a:rPr>
              <a:t>Earth Engine</a:t>
            </a:r>
          </a:p>
        </p:txBody>
      </p:sp>
      <p:sp>
        <p:nvSpPr>
          <p:cNvPr id="145" name="Rectangle 144">
            <a:extLst>
              <a:ext uri="{FF2B5EF4-FFF2-40B4-BE49-F238E27FC236}">
                <a16:creationId xmlns="" xmlns:a16="http://schemas.microsoft.com/office/drawing/2014/main" id="{061731B7-5FCA-4A8D-A545-75345AD2C9DF}"/>
              </a:ext>
            </a:extLst>
          </p:cNvPr>
          <p:cNvSpPr/>
          <p:nvPr/>
        </p:nvSpPr>
        <p:spPr>
          <a:xfrm>
            <a:off x="4395656" y="4263429"/>
            <a:ext cx="622755" cy="693386"/>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 xmlns:a16="http://schemas.microsoft.com/office/drawing/2014/main" id="{8407F663-22B3-495D-9A0C-E0FF7620B899}"/>
              </a:ext>
            </a:extLst>
          </p:cNvPr>
          <p:cNvSpPr txBox="1"/>
          <p:nvPr/>
        </p:nvSpPr>
        <p:spPr>
          <a:xfrm>
            <a:off x="4237488" y="4369433"/>
            <a:ext cx="939495" cy="523220"/>
          </a:xfrm>
          <a:prstGeom prst="rect">
            <a:avLst/>
          </a:prstGeom>
          <a:noFill/>
        </p:spPr>
        <p:txBody>
          <a:bodyPr wrap="square" rtlCol="0">
            <a:spAutoFit/>
          </a:bodyPr>
          <a:lstStyle/>
          <a:p>
            <a:pPr algn="ctr"/>
            <a:r>
              <a:rPr lang="en-US" dirty="0">
                <a:latin typeface="Century Gothic" panose="020B0502020202020204" pitchFamily="34" charset="0"/>
              </a:rPr>
              <a:t>ArcGIS Pro</a:t>
            </a:r>
          </a:p>
        </p:txBody>
      </p:sp>
      <p:sp>
        <p:nvSpPr>
          <p:cNvPr id="150" name="Rectangle 149">
            <a:extLst>
              <a:ext uri="{FF2B5EF4-FFF2-40B4-BE49-F238E27FC236}">
                <a16:creationId xmlns="" xmlns:a16="http://schemas.microsoft.com/office/drawing/2014/main" id="{D4AD0B0A-B998-4E6E-BEC5-5F2C34F06E48}"/>
              </a:ext>
            </a:extLst>
          </p:cNvPr>
          <p:cNvSpPr/>
          <p:nvPr/>
        </p:nvSpPr>
        <p:spPr>
          <a:xfrm>
            <a:off x="4450673" y="4301953"/>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 xmlns:a16="http://schemas.microsoft.com/office/drawing/2014/main" id="{E41D59F8-7726-4D87-A2CC-C1442AF590E1}"/>
              </a:ext>
            </a:extLst>
          </p:cNvPr>
          <p:cNvSpPr/>
          <p:nvPr/>
        </p:nvSpPr>
        <p:spPr>
          <a:xfrm>
            <a:off x="4450673" y="4380647"/>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08AE2F53-0AF9-441F-90AC-286CCE1FD007}"/>
              </a:ext>
            </a:extLst>
          </p:cNvPr>
          <p:cNvSpPr/>
          <p:nvPr/>
        </p:nvSpPr>
        <p:spPr>
          <a:xfrm>
            <a:off x="4450673" y="4868091"/>
            <a:ext cx="501077" cy="52993"/>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908739" y="5160611"/>
            <a:ext cx="6096000" cy="1200329"/>
          </a:xfrm>
          <a:prstGeom prst="rect">
            <a:avLst/>
          </a:prstGeom>
        </p:spPr>
        <p:txBody>
          <a:bodyPr>
            <a:spAutoFit/>
          </a:bodyPr>
          <a:lstStyle/>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ArcGIS Pro was used to perform a supervised classification to create a detailed </a:t>
            </a:r>
            <a:r>
              <a:rPr lang="en-US" sz="2400" dirty="0" err="1">
                <a:solidFill>
                  <a:schemeClr val="tx1">
                    <a:lumMod val="75000"/>
                    <a:lumOff val="25000"/>
                  </a:schemeClr>
                </a:solidFill>
                <a:latin typeface="Century Gothic" panose="020B0502020202020204" pitchFamily="34" charset="0"/>
              </a:rPr>
              <a:t>landcover</a:t>
            </a:r>
            <a:r>
              <a:rPr lang="en-US" sz="2400" dirty="0">
                <a:solidFill>
                  <a:schemeClr val="tx1">
                    <a:lumMod val="75000"/>
                    <a:lumOff val="25000"/>
                  </a:schemeClr>
                </a:solidFill>
                <a:latin typeface="Century Gothic" panose="020B0502020202020204" pitchFamily="34" charset="0"/>
              </a:rPr>
              <a:t> classification</a:t>
            </a:r>
          </a:p>
        </p:txBody>
      </p:sp>
      <p:sp>
        <p:nvSpPr>
          <p:cNvPr id="110" name="Arrow: Right 93">
            <a:extLst>
              <a:ext uri="{FF2B5EF4-FFF2-40B4-BE49-F238E27FC236}">
                <a16:creationId xmlns="" xmlns:a16="http://schemas.microsoft.com/office/drawing/2014/main" id="{8F7ED44D-089A-4C9C-8137-E300E2568F7A}"/>
              </a:ext>
            </a:extLst>
          </p:cNvPr>
          <p:cNvSpPr/>
          <p:nvPr/>
        </p:nvSpPr>
        <p:spPr>
          <a:xfrm>
            <a:off x="2878510" y="1540290"/>
            <a:ext cx="6177881" cy="693386"/>
          </a:xfrm>
          <a:prstGeom prst="rightArrow">
            <a:avLst>
              <a:gd name="adj1" fmla="val 59407"/>
              <a:gd name="adj2" fmla="val 7760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 xmlns:a16="http://schemas.microsoft.com/office/drawing/2014/main" id="{57709AAA-B080-4614-BCFC-C07C576CA160}"/>
              </a:ext>
            </a:extLst>
          </p:cNvPr>
          <p:cNvSpPr/>
          <p:nvPr/>
        </p:nvSpPr>
        <p:spPr>
          <a:xfrm>
            <a:off x="4207469" y="1383752"/>
            <a:ext cx="994819" cy="966485"/>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36">
            <a:extLst>
              <a:ext uri="{FF2B5EF4-FFF2-40B4-BE49-F238E27FC236}">
                <a16:creationId xmlns="" xmlns:a16="http://schemas.microsoft.com/office/drawing/2014/main" id="{A5D70197-D549-4703-A7EB-A768775688AF}"/>
              </a:ext>
            </a:extLst>
          </p:cNvPr>
          <p:cNvSpPr/>
          <p:nvPr/>
        </p:nvSpPr>
        <p:spPr>
          <a:xfrm>
            <a:off x="7152764" y="157621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38">
            <a:extLst>
              <a:ext uri="{FF2B5EF4-FFF2-40B4-BE49-F238E27FC236}">
                <a16:creationId xmlns="" xmlns:a16="http://schemas.microsoft.com/office/drawing/2014/main" id="{EB61315D-364C-45DC-A2DF-40EC1D3003DC}"/>
              </a:ext>
            </a:extLst>
          </p:cNvPr>
          <p:cNvSpPr/>
          <p:nvPr/>
        </p:nvSpPr>
        <p:spPr>
          <a:xfrm>
            <a:off x="7907407" y="1570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Freeform: Shape 139">
            <a:extLst>
              <a:ext uri="{FF2B5EF4-FFF2-40B4-BE49-F238E27FC236}">
                <a16:creationId xmlns="" xmlns:a16="http://schemas.microsoft.com/office/drawing/2014/main" id="{51B4DA5C-F1A2-45B5-B773-C98AB791607D}"/>
              </a:ext>
            </a:extLst>
          </p:cNvPr>
          <p:cNvSpPr/>
          <p:nvPr/>
        </p:nvSpPr>
        <p:spPr>
          <a:xfrm>
            <a:off x="6419943" y="1575440"/>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41">
            <a:extLst>
              <a:ext uri="{FF2B5EF4-FFF2-40B4-BE49-F238E27FC236}">
                <a16:creationId xmlns="" xmlns:a16="http://schemas.microsoft.com/office/drawing/2014/main" id="{2BFBE1EE-64FA-419D-8BDB-9D182B6FAEFB}"/>
              </a:ext>
            </a:extLst>
          </p:cNvPr>
          <p:cNvSpPr/>
          <p:nvPr/>
        </p:nvSpPr>
        <p:spPr>
          <a:xfrm>
            <a:off x="408924" y="1417618"/>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5</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8</a:t>
            </a:r>
          </a:p>
        </p:txBody>
      </p:sp>
      <p:sp>
        <p:nvSpPr>
          <p:cNvPr id="125" name="Rectangle: Rounded Corners 42">
            <a:extLst>
              <a:ext uri="{FF2B5EF4-FFF2-40B4-BE49-F238E27FC236}">
                <a16:creationId xmlns="" xmlns:a16="http://schemas.microsoft.com/office/drawing/2014/main" id="{334151D5-97CE-4AB0-94A4-06D53DEB8A5D}"/>
              </a:ext>
            </a:extLst>
          </p:cNvPr>
          <p:cNvSpPr/>
          <p:nvPr/>
        </p:nvSpPr>
        <p:spPr>
          <a:xfrm>
            <a:off x="9142926" y="1348402"/>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LST</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NDVI</a:t>
            </a:r>
          </a:p>
        </p:txBody>
      </p:sp>
      <p:sp>
        <p:nvSpPr>
          <p:cNvPr id="126" name="TextBox 125">
            <a:extLst>
              <a:ext uri="{FF2B5EF4-FFF2-40B4-BE49-F238E27FC236}">
                <a16:creationId xmlns="" xmlns:a16="http://schemas.microsoft.com/office/drawing/2014/main" id="{DDC6B54B-0381-4BAD-8F54-F51EEA39590C}"/>
              </a:ext>
            </a:extLst>
          </p:cNvPr>
          <p:cNvSpPr txBox="1"/>
          <p:nvPr/>
        </p:nvSpPr>
        <p:spPr>
          <a:xfrm>
            <a:off x="6748713" y="1506025"/>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nvGrpSpPr>
          <p:cNvPr id="127" name="Group 126">
            <a:extLst>
              <a:ext uri="{FF2B5EF4-FFF2-40B4-BE49-F238E27FC236}">
                <a16:creationId xmlns="" xmlns:a16="http://schemas.microsoft.com/office/drawing/2014/main" id="{C1012043-AFB3-45C4-A8DC-B11DE3453070}"/>
              </a:ext>
            </a:extLst>
          </p:cNvPr>
          <p:cNvGrpSpPr/>
          <p:nvPr/>
        </p:nvGrpSpPr>
        <p:grpSpPr>
          <a:xfrm>
            <a:off x="7490377" y="1220272"/>
            <a:ext cx="714216" cy="980500"/>
            <a:chOff x="5582653" y="2345312"/>
            <a:chExt cx="714216" cy="980500"/>
          </a:xfrm>
        </p:grpSpPr>
        <p:sp>
          <p:nvSpPr>
            <p:cNvPr id="128" name="TextBox 127">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lumMod val="85000"/>
                    </a:schemeClr>
                  </a:solidFill>
                </a:rPr>
                <a:t>_</a:t>
              </a:r>
            </a:p>
          </p:txBody>
        </p:sp>
        <p:sp>
          <p:nvSpPr>
            <p:cNvPr id="135" name="TextBox 134">
              <a:extLst>
                <a:ext uri="{FF2B5EF4-FFF2-40B4-BE49-F238E27FC236}">
                  <a16:creationId xmlns="" xmlns:a16="http://schemas.microsoft.com/office/drawing/2014/main" id="{12A1187B-9295-4A4A-A024-4C3F28E86495}"/>
                </a:ext>
              </a:extLst>
            </p:cNvPr>
            <p:cNvSpPr txBox="1"/>
            <p:nvPr/>
          </p:nvSpPr>
          <p:spPr>
            <a:xfrm>
              <a:off x="5652406" y="2617926"/>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sp>
        <p:nvSpPr>
          <p:cNvPr id="136" name="Hexagon 135">
            <a:extLst>
              <a:ext uri="{FF2B5EF4-FFF2-40B4-BE49-F238E27FC236}">
                <a16:creationId xmlns="" xmlns:a16="http://schemas.microsoft.com/office/drawing/2014/main" id="{FCA03167-908F-4ABD-A44D-A8DCF21D41B7}"/>
              </a:ext>
            </a:extLst>
          </p:cNvPr>
          <p:cNvSpPr/>
          <p:nvPr/>
        </p:nvSpPr>
        <p:spPr>
          <a:xfrm>
            <a:off x="10923657" y="1864079"/>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Hexagon 137">
            <a:extLst>
              <a:ext uri="{FF2B5EF4-FFF2-40B4-BE49-F238E27FC236}">
                <a16:creationId xmlns="" xmlns:a16="http://schemas.microsoft.com/office/drawing/2014/main" id="{FCDA7A49-C980-4FF5-9DFD-D81A28F651D0}"/>
              </a:ext>
            </a:extLst>
          </p:cNvPr>
          <p:cNvSpPr/>
          <p:nvPr/>
        </p:nvSpPr>
        <p:spPr>
          <a:xfrm>
            <a:off x="10930927" y="1244586"/>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41" name="TextBox 140">
            <a:extLst>
              <a:ext uri="{FF2B5EF4-FFF2-40B4-BE49-F238E27FC236}">
                <a16:creationId xmlns="" xmlns:a16="http://schemas.microsoft.com/office/drawing/2014/main" id="{F91A29F7-4890-4403-8843-BB40486ACBB2}"/>
              </a:ext>
            </a:extLst>
          </p:cNvPr>
          <p:cNvSpPr txBox="1"/>
          <p:nvPr/>
        </p:nvSpPr>
        <p:spPr>
          <a:xfrm>
            <a:off x="4247331" y="1469072"/>
            <a:ext cx="994819" cy="877163"/>
          </a:xfrm>
          <a:prstGeom prst="rect">
            <a:avLst/>
          </a:prstGeom>
          <a:noFill/>
        </p:spPr>
        <p:txBody>
          <a:bodyPr wrap="square" rtlCol="0">
            <a:spAutoFit/>
          </a:bodyPr>
          <a:lstStyle/>
          <a:p>
            <a:pPr algn="ctr"/>
            <a:r>
              <a:rPr lang="en-US" sz="1700" dirty="0">
                <a:solidFill>
                  <a:schemeClr val="bg1">
                    <a:lumMod val="85000"/>
                  </a:schemeClr>
                </a:solidFill>
                <a:latin typeface="Century Gothic" panose="020B0502020202020204" pitchFamily="34" charset="0"/>
              </a:rPr>
              <a:t>Google</a:t>
            </a:r>
          </a:p>
          <a:p>
            <a:pPr algn="ctr"/>
            <a:r>
              <a:rPr lang="en-US" sz="1700" dirty="0">
                <a:solidFill>
                  <a:schemeClr val="bg1">
                    <a:lumMod val="85000"/>
                  </a:schemeClr>
                </a:solidFill>
                <a:latin typeface="Century Gothic" panose="020B0502020202020204" pitchFamily="34" charset="0"/>
              </a:rPr>
              <a:t>Earth Engine</a:t>
            </a:r>
          </a:p>
        </p:txBody>
      </p:sp>
    </p:spTree>
    <p:extLst>
      <p:ext uri="{BB962C8B-B14F-4D97-AF65-F5344CB8AC3E}">
        <p14:creationId xmlns:p14="http://schemas.microsoft.com/office/powerpoint/2010/main" val="184800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66" name="Arrow: Right 65">
            <a:extLst>
              <a:ext uri="{FF2B5EF4-FFF2-40B4-BE49-F238E27FC236}">
                <a16:creationId xmlns="" xmlns:a16="http://schemas.microsoft.com/office/drawing/2014/main" id="{30B3E34F-D9C4-427F-A46F-1BEBE82BA088}"/>
              </a:ext>
            </a:extLst>
          </p:cNvPr>
          <p:cNvSpPr/>
          <p:nvPr/>
        </p:nvSpPr>
        <p:spPr>
          <a:xfrm>
            <a:off x="2867799" y="5628441"/>
            <a:ext cx="6177881" cy="672983"/>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 xmlns:a16="http://schemas.microsoft.com/office/drawing/2014/main" id="{C42466BD-4719-48EB-977E-D1E6FDADD4A4}"/>
              </a:ext>
            </a:extLst>
          </p:cNvPr>
          <p:cNvSpPr/>
          <p:nvPr/>
        </p:nvSpPr>
        <p:spPr>
          <a:xfrm>
            <a:off x="4207469" y="5497266"/>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Processing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8" name="Group 7">
            <a:extLst>
              <a:ext uri="{FF2B5EF4-FFF2-40B4-BE49-F238E27FC236}">
                <a16:creationId xmlns="" xmlns:a16="http://schemas.microsoft.com/office/drawing/2014/main" id="{C1012043-AFB3-45C4-A8DC-B11DE3453070}"/>
              </a:ext>
            </a:extLst>
          </p:cNvPr>
          <p:cNvGrpSpPr/>
          <p:nvPr/>
        </p:nvGrpSpPr>
        <p:grpSpPr>
          <a:xfrm>
            <a:off x="7490377" y="1220272"/>
            <a:ext cx="714216" cy="927745"/>
            <a:chOff x="5582653" y="2345312"/>
            <a:chExt cx="714216" cy="927745"/>
          </a:xfrm>
        </p:grpSpPr>
        <p:sp>
          <p:nvSpPr>
            <p:cNvPr id="46" name="TextBox 45">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solidFill>
                </a:rPr>
                <a:t>_</a:t>
              </a:r>
            </a:p>
          </p:txBody>
        </p:sp>
        <p:sp>
          <p:nvSpPr>
            <p:cNvPr id="47" name="TextBox 46">
              <a:extLst>
                <a:ext uri="{FF2B5EF4-FFF2-40B4-BE49-F238E27FC236}">
                  <a16:creationId xmlns="" xmlns:a16="http://schemas.microsoft.com/office/drawing/2014/main" id="{12A1187B-9295-4A4A-A024-4C3F28E86495}"/>
                </a:ext>
              </a:extLst>
            </p:cNvPr>
            <p:cNvSpPr txBox="1"/>
            <p:nvPr/>
          </p:nvSpPr>
          <p:spPr>
            <a:xfrm>
              <a:off x="5652406" y="2565171"/>
              <a:ext cx="644463" cy="707886"/>
            </a:xfrm>
            <a:prstGeom prst="rect">
              <a:avLst/>
            </a:prstGeom>
            <a:noFill/>
          </p:spPr>
          <p:txBody>
            <a:bodyPr wrap="square" rtlCol="0">
              <a:spAutoFit/>
            </a:bodyPr>
            <a:lstStyle/>
            <a:p>
              <a:r>
                <a:rPr lang="en-US" sz="4000" dirty="0">
                  <a:solidFill>
                    <a:schemeClr val="bg1"/>
                  </a:solidFill>
                </a:rPr>
                <a:t>:</a:t>
              </a:r>
            </a:p>
          </p:txBody>
        </p:sp>
      </p:grpSp>
      <p:sp>
        <p:nvSpPr>
          <p:cNvPr id="33" name="Rectangle: Rounded Corners 32">
            <a:extLst>
              <a:ext uri="{FF2B5EF4-FFF2-40B4-BE49-F238E27FC236}">
                <a16:creationId xmlns="" xmlns:a16="http://schemas.microsoft.com/office/drawing/2014/main" id="{AFC38D59-80B2-4933-BBB8-79CCA0069C5E}"/>
              </a:ext>
            </a:extLst>
          </p:cNvPr>
          <p:cNvSpPr/>
          <p:nvPr/>
        </p:nvSpPr>
        <p:spPr>
          <a:xfrm>
            <a:off x="394973" y="4120510"/>
            <a:ext cx="239221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Orthoimagery</a:t>
            </a:r>
            <a:r>
              <a:rPr lang="en-US" sz="1900" kern="1200" dirty="0">
                <a:solidFill>
                  <a:schemeClr val="bg1">
                    <a:lumMod val="85000"/>
                  </a:schemeClr>
                </a:solidFill>
                <a:latin typeface="Century Gothic" panose="020B0502020202020204" pitchFamily="34" charset="0"/>
              </a:rPr>
              <a:t>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Planet Scenes</a:t>
            </a:r>
          </a:p>
        </p:txBody>
      </p:sp>
      <p:sp>
        <p:nvSpPr>
          <p:cNvPr id="34" name="Rectangle: Rounded Corners 33">
            <a:extLst>
              <a:ext uri="{FF2B5EF4-FFF2-40B4-BE49-F238E27FC236}">
                <a16:creationId xmlns="" xmlns:a16="http://schemas.microsoft.com/office/drawing/2014/main" id="{7DBB4289-1C4D-44D7-A607-BC336CFC0660}"/>
              </a:ext>
            </a:extLst>
          </p:cNvPr>
          <p:cNvSpPr/>
          <p:nvPr/>
        </p:nvSpPr>
        <p:spPr>
          <a:xfrm>
            <a:off x="9142926" y="4142036"/>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Landcover classification</a:t>
            </a:r>
          </a:p>
        </p:txBody>
      </p:sp>
      <p:sp>
        <p:nvSpPr>
          <p:cNvPr id="64" name="Rectangle: Rounded Corners 63">
            <a:extLst>
              <a:ext uri="{FF2B5EF4-FFF2-40B4-BE49-F238E27FC236}">
                <a16:creationId xmlns="" xmlns:a16="http://schemas.microsoft.com/office/drawing/2014/main" id="{52BBC50D-6C4E-4EDB-BDC4-223586330D0F}"/>
              </a:ext>
            </a:extLst>
          </p:cNvPr>
          <p:cNvSpPr/>
          <p:nvPr/>
        </p:nvSpPr>
        <p:spPr>
          <a:xfrm>
            <a:off x="408923" y="5478061"/>
            <a:ext cx="238280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Canadian Census</a:t>
            </a:r>
          </a:p>
        </p:txBody>
      </p:sp>
      <p:sp>
        <p:nvSpPr>
          <p:cNvPr id="65" name="Rectangle: Rounded Corners 64">
            <a:extLst>
              <a:ext uri="{FF2B5EF4-FFF2-40B4-BE49-F238E27FC236}">
                <a16:creationId xmlns="" xmlns:a16="http://schemas.microsoft.com/office/drawing/2014/main" id="{AC392614-D9FC-41F5-AF48-39C02F32D1F0}"/>
              </a:ext>
            </a:extLst>
          </p:cNvPr>
          <p:cNvSpPr/>
          <p:nvPr/>
        </p:nvSpPr>
        <p:spPr>
          <a:xfrm>
            <a:off x="9142926" y="5506485"/>
            <a:ext cx="2185695"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Social Vulnerability Index</a:t>
            </a:r>
          </a:p>
        </p:txBody>
      </p:sp>
      <p:grpSp>
        <p:nvGrpSpPr>
          <p:cNvPr id="68" name="Group 67">
            <a:extLst>
              <a:ext uri="{FF2B5EF4-FFF2-40B4-BE49-F238E27FC236}">
                <a16:creationId xmlns="" xmlns:a16="http://schemas.microsoft.com/office/drawing/2014/main" id="{B6D73B30-2B57-4E8D-8714-210C9A2AFCCA}"/>
              </a:ext>
            </a:extLst>
          </p:cNvPr>
          <p:cNvGrpSpPr/>
          <p:nvPr/>
        </p:nvGrpSpPr>
        <p:grpSpPr>
          <a:xfrm>
            <a:off x="7109822" y="5590007"/>
            <a:ext cx="658146" cy="906463"/>
            <a:chOff x="6911227" y="5388575"/>
            <a:chExt cx="658146" cy="906463"/>
          </a:xfrm>
        </p:grpSpPr>
        <p:sp>
          <p:nvSpPr>
            <p:cNvPr id="69" name="Freeform: Shape 68">
              <a:extLst>
                <a:ext uri="{FF2B5EF4-FFF2-40B4-BE49-F238E27FC236}">
                  <a16:creationId xmlns="" xmlns:a16="http://schemas.microsoft.com/office/drawing/2014/main" id="{78233C5A-C0EA-4441-9290-A96C27E74D6C}"/>
                </a:ext>
              </a:extLst>
            </p:cNvPr>
            <p:cNvSpPr/>
            <p:nvPr/>
          </p:nvSpPr>
          <p:spPr>
            <a:xfrm>
              <a:off x="7040626" y="5388575"/>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 xmlns:a16="http://schemas.microsoft.com/office/drawing/2014/main" id="{B2424AEF-FE2C-4475-9C92-BAABD6A426C1}"/>
                </a:ext>
              </a:extLst>
            </p:cNvPr>
            <p:cNvSpPr/>
            <p:nvPr/>
          </p:nvSpPr>
          <p:spPr>
            <a:xfrm>
              <a:off x="7013892" y="5443082"/>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 xmlns:a16="http://schemas.microsoft.com/office/drawing/2014/main" id="{9213EBC1-428E-4B05-94E5-ADB7A5F667B2}"/>
                </a:ext>
              </a:extLst>
            </p:cNvPr>
            <p:cNvSpPr/>
            <p:nvPr/>
          </p:nvSpPr>
          <p:spPr>
            <a:xfrm>
              <a:off x="6978083" y="5499970"/>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 xmlns:a16="http://schemas.microsoft.com/office/drawing/2014/main" id="{5556C75F-0740-4710-B616-8154D5CE2C8F}"/>
                </a:ext>
              </a:extLst>
            </p:cNvPr>
            <p:cNvSpPr/>
            <p:nvPr/>
          </p:nvSpPr>
          <p:spPr>
            <a:xfrm>
              <a:off x="6944655" y="5564726"/>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Shape 75">
              <a:extLst>
                <a:ext uri="{FF2B5EF4-FFF2-40B4-BE49-F238E27FC236}">
                  <a16:creationId xmlns="" xmlns:a16="http://schemas.microsoft.com/office/drawing/2014/main" id="{DBEAF1F3-6B0A-4692-BF2E-70FD435D916A}"/>
                </a:ext>
              </a:extLst>
            </p:cNvPr>
            <p:cNvSpPr/>
            <p:nvPr/>
          </p:nvSpPr>
          <p:spPr>
            <a:xfrm>
              <a:off x="6911227" y="5627809"/>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 xmlns:a16="http://schemas.microsoft.com/office/drawing/2014/main" id="{AE56909C-AC05-40D2-A03E-D366AF46C9B5}"/>
              </a:ext>
            </a:extLst>
          </p:cNvPr>
          <p:cNvGrpSpPr/>
          <p:nvPr/>
        </p:nvGrpSpPr>
        <p:grpSpPr>
          <a:xfrm>
            <a:off x="10816971" y="4238401"/>
            <a:ext cx="952922" cy="763704"/>
            <a:chOff x="11079777" y="4817960"/>
            <a:chExt cx="952922" cy="763704"/>
          </a:xfrm>
          <a:solidFill>
            <a:schemeClr val="bg1">
              <a:lumMod val="75000"/>
            </a:schemeClr>
          </a:solidFill>
        </p:grpSpPr>
        <p:sp>
          <p:nvSpPr>
            <p:cNvPr id="91" name="Hexagon 90">
              <a:extLst>
                <a:ext uri="{FF2B5EF4-FFF2-40B4-BE49-F238E27FC236}">
                  <a16:creationId xmlns="" xmlns:a16="http://schemas.microsoft.com/office/drawing/2014/main" id="{D36372CF-BC60-40C4-AEC2-D7078038BB69}"/>
                </a:ext>
              </a:extLst>
            </p:cNvPr>
            <p:cNvSpPr/>
            <p:nvPr/>
          </p:nvSpPr>
          <p:spPr>
            <a:xfrm>
              <a:off x="11079777" y="4821955"/>
              <a:ext cx="952921" cy="759709"/>
            </a:xfrm>
            <a:prstGeom prst="hexagon">
              <a:avLst/>
            </a:prstGeom>
            <a:grp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 xmlns:a16="http://schemas.microsoft.com/office/drawing/2014/main" id="{B8E801E5-F33D-4994-A40A-60DE114BA753}"/>
                </a:ext>
              </a:extLst>
            </p:cNvPr>
            <p:cNvSpPr/>
            <p:nvPr/>
          </p:nvSpPr>
          <p:spPr>
            <a:xfrm>
              <a:off x="11079778" y="4817960"/>
              <a:ext cx="952921" cy="759709"/>
            </a:xfrm>
            <a:prstGeom prst="hexagon">
              <a:avLst/>
            </a:prstGeom>
            <a:grp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Hexagon 94">
            <a:extLst>
              <a:ext uri="{FF2B5EF4-FFF2-40B4-BE49-F238E27FC236}">
                <a16:creationId xmlns="" xmlns:a16="http://schemas.microsoft.com/office/drawing/2014/main" id="{A13021D0-86DA-45DC-88BF-DD5051FDCFD7}"/>
              </a:ext>
            </a:extLst>
          </p:cNvPr>
          <p:cNvSpPr/>
          <p:nvPr/>
        </p:nvSpPr>
        <p:spPr>
          <a:xfrm>
            <a:off x="10835526" y="5605865"/>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 xmlns:a16="http://schemas.microsoft.com/office/drawing/2014/main" id="{E77BA54B-1E09-480C-9052-6602B7BC9EFE}"/>
              </a:ext>
            </a:extLst>
          </p:cNvPr>
          <p:cNvSpPr/>
          <p:nvPr/>
        </p:nvSpPr>
        <p:spPr>
          <a:xfrm>
            <a:off x="10835527" y="5605865"/>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20B351E0-1975-4584-9BB6-7EC74E891B91}"/>
              </a:ext>
            </a:extLst>
          </p:cNvPr>
          <p:cNvGrpSpPr/>
          <p:nvPr/>
        </p:nvGrpSpPr>
        <p:grpSpPr>
          <a:xfrm>
            <a:off x="11045501" y="5652104"/>
            <a:ext cx="528747" cy="667229"/>
            <a:chOff x="11308307" y="5920771"/>
            <a:chExt cx="528747" cy="667229"/>
          </a:xfrm>
        </p:grpSpPr>
        <p:sp>
          <p:nvSpPr>
            <p:cNvPr id="106" name="Freeform: Shape 105">
              <a:extLst>
                <a:ext uri="{FF2B5EF4-FFF2-40B4-BE49-F238E27FC236}">
                  <a16:creationId xmlns="" xmlns:a16="http://schemas.microsoft.com/office/drawing/2014/main" id="{D30DEE68-420B-4804-82A0-5D9B0D2E33A1}"/>
                </a:ext>
              </a:extLst>
            </p:cNvPr>
            <p:cNvSpPr/>
            <p:nvPr/>
          </p:nvSpPr>
          <p:spPr>
            <a:xfrm>
              <a:off x="11308307" y="5920771"/>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ardrop 8">
              <a:extLst>
                <a:ext uri="{FF2B5EF4-FFF2-40B4-BE49-F238E27FC236}">
                  <a16:creationId xmlns="" xmlns:a16="http://schemas.microsoft.com/office/drawing/2014/main" id="{E2D80D43-C1AE-468A-A25D-9A88C51F4E41}"/>
                </a:ext>
              </a:extLst>
            </p:cNvPr>
            <p:cNvSpPr/>
            <p:nvPr/>
          </p:nvSpPr>
          <p:spPr>
            <a:xfrm rot="7109739">
              <a:off x="11430821" y="6011964"/>
              <a:ext cx="235400" cy="235400"/>
            </a:xfrm>
            <a:prstGeom prst="teardrop">
              <a:avLst>
                <a:gd name="adj" fmla="val 1534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8D52FD20-026C-4411-B0E2-9D73101CF7C4}"/>
                </a:ext>
              </a:extLst>
            </p:cNvPr>
            <p:cNvSpPr/>
            <p:nvPr/>
          </p:nvSpPr>
          <p:spPr>
            <a:xfrm>
              <a:off x="11520270" y="6097908"/>
              <a:ext cx="64767" cy="64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Freeform: Shape 120">
            <a:extLst>
              <a:ext uri="{FF2B5EF4-FFF2-40B4-BE49-F238E27FC236}">
                <a16:creationId xmlns="" xmlns:a16="http://schemas.microsoft.com/office/drawing/2014/main" id="{32038B26-C8E8-4633-910A-9D7BD73ED923}"/>
              </a:ext>
            </a:extLst>
          </p:cNvPr>
          <p:cNvSpPr/>
          <p:nvPr/>
        </p:nvSpPr>
        <p:spPr>
          <a:xfrm>
            <a:off x="4310657" y="5715216"/>
            <a:ext cx="808890" cy="558604"/>
          </a:xfrm>
          <a:custGeom>
            <a:avLst/>
            <a:gdLst>
              <a:gd name="connsiteX0" fmla="*/ 16027 w 898607"/>
              <a:gd name="connsiteY0" fmla="*/ 15289 h 907760"/>
              <a:gd name="connsiteX1" fmla="*/ 439890 w 898607"/>
              <a:gd name="connsiteY1" fmla="*/ 91489 h 907760"/>
              <a:gd name="connsiteX2" fmla="*/ 882802 w 898607"/>
              <a:gd name="connsiteY2" fmla="*/ 29576 h 907760"/>
              <a:gd name="connsiteX3" fmla="*/ 806602 w 898607"/>
              <a:gd name="connsiteY3" fmla="*/ 453439 h 907760"/>
              <a:gd name="connsiteX4" fmla="*/ 873277 w 898607"/>
              <a:gd name="connsiteY4" fmla="*/ 891589 h 907760"/>
              <a:gd name="connsiteX5" fmla="*/ 439890 w 898607"/>
              <a:gd name="connsiteY5" fmla="*/ 820151 h 907760"/>
              <a:gd name="connsiteX6" fmla="*/ 20790 w 898607"/>
              <a:gd name="connsiteY6" fmla="*/ 886826 h 907760"/>
              <a:gd name="connsiteX7" fmla="*/ 82702 w 898607"/>
              <a:gd name="connsiteY7" fmla="*/ 448676 h 907760"/>
              <a:gd name="connsiteX8" fmla="*/ 16027 w 898607"/>
              <a:gd name="connsiteY8" fmla="*/ 15289 h 907760"/>
              <a:gd name="connsiteX0" fmla="*/ 23468 w 906048"/>
              <a:gd name="connsiteY0" fmla="*/ 15000 h 907471"/>
              <a:gd name="connsiteX1" fmla="*/ 447331 w 906048"/>
              <a:gd name="connsiteY1" fmla="*/ 91200 h 907471"/>
              <a:gd name="connsiteX2" fmla="*/ 890243 w 906048"/>
              <a:gd name="connsiteY2" fmla="*/ 29287 h 907471"/>
              <a:gd name="connsiteX3" fmla="*/ 814043 w 906048"/>
              <a:gd name="connsiteY3" fmla="*/ 453150 h 907471"/>
              <a:gd name="connsiteX4" fmla="*/ 880718 w 906048"/>
              <a:gd name="connsiteY4" fmla="*/ 891300 h 907471"/>
              <a:gd name="connsiteX5" fmla="*/ 447331 w 906048"/>
              <a:gd name="connsiteY5" fmla="*/ 819862 h 907471"/>
              <a:gd name="connsiteX6" fmla="*/ 28231 w 906048"/>
              <a:gd name="connsiteY6" fmla="*/ 886537 h 907471"/>
              <a:gd name="connsiteX7" fmla="*/ 52043 w 906048"/>
              <a:gd name="connsiteY7" fmla="*/ 443625 h 907471"/>
              <a:gd name="connsiteX8" fmla="*/ 23468 w 906048"/>
              <a:gd name="connsiteY8" fmla="*/ 15000 h 907471"/>
              <a:gd name="connsiteX0" fmla="*/ 23130 w 906002"/>
              <a:gd name="connsiteY0" fmla="*/ 20839 h 913310"/>
              <a:gd name="connsiteX1" fmla="*/ 442230 w 906002"/>
              <a:gd name="connsiteY1" fmla="*/ 63701 h 913310"/>
              <a:gd name="connsiteX2" fmla="*/ 889905 w 906002"/>
              <a:gd name="connsiteY2" fmla="*/ 35126 h 913310"/>
              <a:gd name="connsiteX3" fmla="*/ 813705 w 906002"/>
              <a:gd name="connsiteY3" fmla="*/ 458989 h 913310"/>
              <a:gd name="connsiteX4" fmla="*/ 880380 w 906002"/>
              <a:gd name="connsiteY4" fmla="*/ 897139 h 913310"/>
              <a:gd name="connsiteX5" fmla="*/ 446993 w 906002"/>
              <a:gd name="connsiteY5" fmla="*/ 825701 h 913310"/>
              <a:gd name="connsiteX6" fmla="*/ 27893 w 906002"/>
              <a:gd name="connsiteY6" fmla="*/ 892376 h 913310"/>
              <a:gd name="connsiteX7" fmla="*/ 51705 w 906002"/>
              <a:gd name="connsiteY7" fmla="*/ 449464 h 913310"/>
              <a:gd name="connsiteX8" fmla="*/ 23130 w 906002"/>
              <a:gd name="connsiteY8" fmla="*/ 20839 h 913310"/>
              <a:gd name="connsiteX0" fmla="*/ 23130 w 911954"/>
              <a:gd name="connsiteY0" fmla="*/ 20839 h 913310"/>
              <a:gd name="connsiteX1" fmla="*/ 442230 w 911954"/>
              <a:gd name="connsiteY1" fmla="*/ 63701 h 913310"/>
              <a:gd name="connsiteX2" fmla="*/ 889905 w 911954"/>
              <a:gd name="connsiteY2" fmla="*/ 35126 h 913310"/>
              <a:gd name="connsiteX3" fmla="*/ 847042 w 911954"/>
              <a:gd name="connsiteY3" fmla="*/ 458989 h 913310"/>
              <a:gd name="connsiteX4" fmla="*/ 880380 w 911954"/>
              <a:gd name="connsiteY4" fmla="*/ 897139 h 913310"/>
              <a:gd name="connsiteX5" fmla="*/ 446993 w 911954"/>
              <a:gd name="connsiteY5" fmla="*/ 825701 h 913310"/>
              <a:gd name="connsiteX6" fmla="*/ 27893 w 911954"/>
              <a:gd name="connsiteY6" fmla="*/ 892376 h 913310"/>
              <a:gd name="connsiteX7" fmla="*/ 51705 w 911954"/>
              <a:gd name="connsiteY7" fmla="*/ 449464 h 913310"/>
              <a:gd name="connsiteX8" fmla="*/ 23130 w 911954"/>
              <a:gd name="connsiteY8" fmla="*/ 20839 h 913310"/>
              <a:gd name="connsiteX0" fmla="*/ 23130 w 911954"/>
              <a:gd name="connsiteY0" fmla="*/ 20839 h 920506"/>
              <a:gd name="connsiteX1" fmla="*/ 442230 w 911954"/>
              <a:gd name="connsiteY1" fmla="*/ 63701 h 920506"/>
              <a:gd name="connsiteX2" fmla="*/ 889905 w 911954"/>
              <a:gd name="connsiteY2" fmla="*/ 35126 h 920506"/>
              <a:gd name="connsiteX3" fmla="*/ 847042 w 911954"/>
              <a:gd name="connsiteY3" fmla="*/ 458989 h 920506"/>
              <a:gd name="connsiteX4" fmla="*/ 880380 w 911954"/>
              <a:gd name="connsiteY4" fmla="*/ 897139 h 920506"/>
              <a:gd name="connsiteX5" fmla="*/ 451756 w 911954"/>
              <a:gd name="connsiteY5" fmla="*/ 863801 h 920506"/>
              <a:gd name="connsiteX6" fmla="*/ 27893 w 911954"/>
              <a:gd name="connsiteY6" fmla="*/ 892376 h 920506"/>
              <a:gd name="connsiteX7" fmla="*/ 51705 w 911954"/>
              <a:gd name="connsiteY7" fmla="*/ 449464 h 920506"/>
              <a:gd name="connsiteX8" fmla="*/ 23130 w 911954"/>
              <a:gd name="connsiteY8" fmla="*/ 20839 h 9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954" h="920506">
                <a:moveTo>
                  <a:pt x="23130" y="20839"/>
                </a:moveTo>
                <a:cubicBezTo>
                  <a:pt x="88217" y="-43455"/>
                  <a:pt x="297768" y="61320"/>
                  <a:pt x="442230" y="63701"/>
                </a:cubicBezTo>
                <a:cubicBezTo>
                  <a:pt x="586692" y="66082"/>
                  <a:pt x="822436" y="-30755"/>
                  <a:pt x="889905" y="35126"/>
                </a:cubicBezTo>
                <a:cubicBezTo>
                  <a:pt x="957374" y="101007"/>
                  <a:pt x="848629" y="315320"/>
                  <a:pt x="847042" y="458989"/>
                </a:cubicBezTo>
                <a:cubicBezTo>
                  <a:pt x="845455" y="602658"/>
                  <a:pt x="946261" y="829670"/>
                  <a:pt x="880380" y="897139"/>
                </a:cubicBezTo>
                <a:cubicBezTo>
                  <a:pt x="814499" y="964608"/>
                  <a:pt x="593837" y="864595"/>
                  <a:pt x="451756" y="863801"/>
                </a:cubicBezTo>
                <a:cubicBezTo>
                  <a:pt x="309675" y="863007"/>
                  <a:pt x="87424" y="954288"/>
                  <a:pt x="27893" y="892376"/>
                </a:cubicBezTo>
                <a:cubicBezTo>
                  <a:pt x="-31638" y="830464"/>
                  <a:pt x="52499" y="589958"/>
                  <a:pt x="51705" y="449464"/>
                </a:cubicBezTo>
                <a:cubicBezTo>
                  <a:pt x="50911" y="308970"/>
                  <a:pt x="-41957" y="85133"/>
                  <a:pt x="23130" y="20839"/>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Quad 122">
            <a:extLst>
              <a:ext uri="{FF2B5EF4-FFF2-40B4-BE49-F238E27FC236}">
                <a16:creationId xmlns="" xmlns:a16="http://schemas.microsoft.com/office/drawing/2014/main" id="{1A96E469-5BF4-4BC8-9CEB-BBC4D2FBFD03}"/>
              </a:ext>
            </a:extLst>
          </p:cNvPr>
          <p:cNvSpPr/>
          <p:nvPr/>
        </p:nvSpPr>
        <p:spPr>
          <a:xfrm>
            <a:off x="4395656" y="6066478"/>
            <a:ext cx="180291" cy="177029"/>
          </a:xfrm>
          <a:prstGeom prst="quadArrow">
            <a:avLst>
              <a:gd name="adj1" fmla="val 15952"/>
              <a:gd name="adj2" fmla="val 14211"/>
              <a:gd name="adj3" fmla="val 275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 xmlns:a16="http://schemas.microsoft.com/office/drawing/2014/main" id="{ED0A3E0C-AFC5-44EC-96D4-CA5C24F0A226}"/>
              </a:ext>
            </a:extLst>
          </p:cNvPr>
          <p:cNvSpPr/>
          <p:nvPr/>
        </p:nvSpPr>
        <p:spPr>
          <a:xfrm>
            <a:off x="4714571" y="6154911"/>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 xmlns:a16="http://schemas.microsoft.com/office/drawing/2014/main" id="{BFF40B96-BA53-4306-9619-250D3DADB761}"/>
              </a:ext>
            </a:extLst>
          </p:cNvPr>
          <p:cNvSpPr/>
          <p:nvPr/>
        </p:nvSpPr>
        <p:spPr>
          <a:xfrm>
            <a:off x="4805961" y="6154911"/>
            <a:ext cx="102168"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 xmlns:a16="http://schemas.microsoft.com/office/drawing/2014/main" id="{F40A9572-D4A5-4BCD-ABCC-B63B6885C911}"/>
              </a:ext>
            </a:extLst>
          </p:cNvPr>
          <p:cNvSpPr/>
          <p:nvPr/>
        </p:nvSpPr>
        <p:spPr>
          <a:xfrm>
            <a:off x="4906877" y="6154911"/>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a:extLst>
              <a:ext uri="{FF2B5EF4-FFF2-40B4-BE49-F238E27FC236}">
                <a16:creationId xmlns="" xmlns:a16="http://schemas.microsoft.com/office/drawing/2014/main" id="{05DE6BA1-9A13-42CD-8F8A-906CA3CE4274}"/>
              </a:ext>
            </a:extLst>
          </p:cNvPr>
          <p:cNvSpPr/>
          <p:nvPr/>
        </p:nvSpPr>
        <p:spPr>
          <a:xfrm>
            <a:off x="4465433" y="5805108"/>
            <a:ext cx="483716" cy="312393"/>
          </a:xfrm>
          <a:custGeom>
            <a:avLst/>
            <a:gdLst>
              <a:gd name="connsiteX0" fmla="*/ 125243 w 483716"/>
              <a:gd name="connsiteY0" fmla="*/ 4387 h 342853"/>
              <a:gd name="connsiteX1" fmla="*/ 477668 w 483716"/>
              <a:gd name="connsiteY1" fmla="*/ 80587 h 342853"/>
              <a:gd name="connsiteX2" fmla="*/ 328443 w 483716"/>
              <a:gd name="connsiteY2" fmla="*/ 331412 h 342853"/>
              <a:gd name="connsiteX3" fmla="*/ 77618 w 483716"/>
              <a:gd name="connsiteY3" fmla="*/ 277437 h 342853"/>
              <a:gd name="connsiteX4" fmla="*/ 4593 w 483716"/>
              <a:gd name="connsiteY4" fmla="*/ 74237 h 342853"/>
              <a:gd name="connsiteX5" fmla="*/ 185568 w 483716"/>
              <a:gd name="connsiteY5" fmla="*/ 188537 h 342853"/>
              <a:gd name="connsiteX6" fmla="*/ 125243 w 483716"/>
              <a:gd name="connsiteY6" fmla="*/ 4387 h 342853"/>
              <a:gd name="connsiteX0" fmla="*/ 125243 w 483716"/>
              <a:gd name="connsiteY0" fmla="*/ 2315 h 340781"/>
              <a:gd name="connsiteX1" fmla="*/ 477668 w 483716"/>
              <a:gd name="connsiteY1" fmla="*/ 78515 h 340781"/>
              <a:gd name="connsiteX2" fmla="*/ 328443 w 483716"/>
              <a:gd name="connsiteY2" fmla="*/ 329340 h 340781"/>
              <a:gd name="connsiteX3" fmla="*/ 77618 w 483716"/>
              <a:gd name="connsiteY3" fmla="*/ 275365 h 340781"/>
              <a:gd name="connsiteX4" fmla="*/ 4593 w 483716"/>
              <a:gd name="connsiteY4" fmla="*/ 72165 h 340781"/>
              <a:gd name="connsiteX5" fmla="*/ 182393 w 483716"/>
              <a:gd name="connsiteY5" fmla="*/ 148365 h 340781"/>
              <a:gd name="connsiteX6" fmla="*/ 125243 w 483716"/>
              <a:gd name="connsiteY6" fmla="*/ 2315 h 34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716" h="340781">
                <a:moveTo>
                  <a:pt x="125243" y="2315"/>
                </a:moveTo>
                <a:cubicBezTo>
                  <a:pt x="174456" y="-9327"/>
                  <a:pt x="443801" y="24011"/>
                  <a:pt x="477668" y="78515"/>
                </a:cubicBezTo>
                <a:cubicBezTo>
                  <a:pt x="511535" y="133019"/>
                  <a:pt x="395118" y="296532"/>
                  <a:pt x="328443" y="329340"/>
                </a:cubicBezTo>
                <a:cubicBezTo>
                  <a:pt x="261768" y="362148"/>
                  <a:pt x="131593" y="318227"/>
                  <a:pt x="77618" y="275365"/>
                </a:cubicBezTo>
                <a:cubicBezTo>
                  <a:pt x="23643" y="232503"/>
                  <a:pt x="-13399" y="86982"/>
                  <a:pt x="4593" y="72165"/>
                </a:cubicBezTo>
                <a:cubicBezTo>
                  <a:pt x="22585" y="57348"/>
                  <a:pt x="158051" y="160536"/>
                  <a:pt x="182393" y="148365"/>
                </a:cubicBezTo>
                <a:cubicBezTo>
                  <a:pt x="206735" y="136194"/>
                  <a:pt x="76031" y="13957"/>
                  <a:pt x="125243" y="2315"/>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 xmlns:a16="http://schemas.microsoft.com/office/drawing/2014/main" id="{0B7BC592-DFD3-4CB7-99A6-A5EB2FA1A046}"/>
              </a:ext>
            </a:extLst>
          </p:cNvPr>
          <p:cNvSpPr/>
          <p:nvPr/>
        </p:nvSpPr>
        <p:spPr>
          <a:xfrm rot="16643480">
            <a:off x="4617838" y="5840197"/>
            <a:ext cx="228391" cy="247488"/>
          </a:xfrm>
          <a:custGeom>
            <a:avLst/>
            <a:gdLst>
              <a:gd name="connsiteX0" fmla="*/ 60873 w 249145"/>
              <a:gd name="connsiteY0" fmla="*/ 1418 h 247488"/>
              <a:gd name="connsiteX1" fmla="*/ 3723 w 249145"/>
              <a:gd name="connsiteY1" fmla="*/ 176043 h 247488"/>
              <a:gd name="connsiteX2" fmla="*/ 171998 w 249145"/>
              <a:gd name="connsiteY2" fmla="*/ 245893 h 247488"/>
              <a:gd name="connsiteX3" fmla="*/ 248198 w 249145"/>
              <a:gd name="connsiteY3" fmla="*/ 115718 h 247488"/>
              <a:gd name="connsiteX4" fmla="*/ 124373 w 249145"/>
              <a:gd name="connsiteY4" fmla="*/ 93493 h 247488"/>
              <a:gd name="connsiteX5" fmla="*/ 60873 w 249145"/>
              <a:gd name="connsiteY5" fmla="*/ 1418 h 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145" h="247488">
                <a:moveTo>
                  <a:pt x="60873" y="1418"/>
                </a:moveTo>
                <a:cubicBezTo>
                  <a:pt x="40765" y="15176"/>
                  <a:pt x="-14798" y="135297"/>
                  <a:pt x="3723" y="176043"/>
                </a:cubicBezTo>
                <a:cubicBezTo>
                  <a:pt x="22244" y="216789"/>
                  <a:pt x="131252" y="255947"/>
                  <a:pt x="171998" y="245893"/>
                </a:cubicBezTo>
                <a:cubicBezTo>
                  <a:pt x="212744" y="235839"/>
                  <a:pt x="256135" y="141118"/>
                  <a:pt x="248198" y="115718"/>
                </a:cubicBezTo>
                <a:cubicBezTo>
                  <a:pt x="240261" y="90318"/>
                  <a:pt x="151890" y="108839"/>
                  <a:pt x="124373" y="93493"/>
                </a:cubicBezTo>
                <a:cubicBezTo>
                  <a:pt x="96856" y="78147"/>
                  <a:pt x="80981" y="-12340"/>
                  <a:pt x="60873" y="141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Shape 168">
            <a:extLst>
              <a:ext uri="{FF2B5EF4-FFF2-40B4-BE49-F238E27FC236}">
                <a16:creationId xmlns="" xmlns:a16="http://schemas.microsoft.com/office/drawing/2014/main" id="{7619308C-B082-4837-ACA2-F0E4DF81FDDB}"/>
              </a:ext>
            </a:extLst>
          </p:cNvPr>
          <p:cNvSpPr/>
          <p:nvPr/>
        </p:nvSpPr>
        <p:spPr>
          <a:xfrm rot="10800000">
            <a:off x="4681792" y="5909531"/>
            <a:ext cx="127024" cy="114747"/>
          </a:xfrm>
          <a:custGeom>
            <a:avLst/>
            <a:gdLst>
              <a:gd name="connsiteX0" fmla="*/ 142888 w 270162"/>
              <a:gd name="connsiteY0" fmla="*/ 1091 h 211819"/>
              <a:gd name="connsiteX1" fmla="*/ 269888 w 270162"/>
              <a:gd name="connsiteY1" fmla="*/ 80466 h 211819"/>
              <a:gd name="connsiteX2" fmla="*/ 171463 w 270162"/>
              <a:gd name="connsiteY2" fmla="*/ 204291 h 211819"/>
              <a:gd name="connsiteX3" fmla="*/ 13 w 270162"/>
              <a:gd name="connsiteY3" fmla="*/ 191591 h 211819"/>
              <a:gd name="connsiteX4" fmla="*/ 161938 w 270162"/>
              <a:gd name="connsiteY4" fmla="*/ 137616 h 211819"/>
              <a:gd name="connsiteX5" fmla="*/ 142888 w 270162"/>
              <a:gd name="connsiteY5" fmla="*/ 1091 h 211819"/>
              <a:gd name="connsiteX0" fmla="*/ 5407 w 132599"/>
              <a:gd name="connsiteY0" fmla="*/ 1091 h 205654"/>
              <a:gd name="connsiteX1" fmla="*/ 132407 w 132599"/>
              <a:gd name="connsiteY1" fmla="*/ 80466 h 205654"/>
              <a:gd name="connsiteX2" fmla="*/ 33982 w 132599"/>
              <a:gd name="connsiteY2" fmla="*/ 204291 h 205654"/>
              <a:gd name="connsiteX3" fmla="*/ 24457 w 132599"/>
              <a:gd name="connsiteY3" fmla="*/ 137616 h 205654"/>
              <a:gd name="connsiteX4" fmla="*/ 5407 w 132599"/>
              <a:gd name="connsiteY4" fmla="*/ 1091 h 205654"/>
              <a:gd name="connsiteX0" fmla="*/ 28442 w 111068"/>
              <a:gd name="connsiteY0" fmla="*/ 8534 h 139815"/>
              <a:gd name="connsiteX1" fmla="*/ 110992 w 111068"/>
              <a:gd name="connsiteY1" fmla="*/ 14884 h 139815"/>
              <a:gd name="connsiteX2" fmla="*/ 12567 w 111068"/>
              <a:gd name="connsiteY2" fmla="*/ 138709 h 139815"/>
              <a:gd name="connsiteX3" fmla="*/ 3042 w 111068"/>
              <a:gd name="connsiteY3" fmla="*/ 72034 h 139815"/>
              <a:gd name="connsiteX4" fmla="*/ 28442 w 111068"/>
              <a:gd name="connsiteY4" fmla="*/ 8534 h 139815"/>
              <a:gd name="connsiteX0" fmla="*/ 41790 w 124419"/>
              <a:gd name="connsiteY0" fmla="*/ 8137 h 139127"/>
              <a:gd name="connsiteX1" fmla="*/ 124340 w 124419"/>
              <a:gd name="connsiteY1" fmla="*/ 14487 h 139127"/>
              <a:gd name="connsiteX2" fmla="*/ 25915 w 124419"/>
              <a:gd name="connsiteY2" fmla="*/ 138312 h 139127"/>
              <a:gd name="connsiteX3" fmla="*/ 515 w 124419"/>
              <a:gd name="connsiteY3" fmla="*/ 65287 h 139127"/>
              <a:gd name="connsiteX4" fmla="*/ 41790 w 124419"/>
              <a:gd name="connsiteY4" fmla="*/ 8137 h 139127"/>
              <a:gd name="connsiteX0" fmla="*/ 41538 w 124227"/>
              <a:gd name="connsiteY0" fmla="*/ 4473 h 134661"/>
              <a:gd name="connsiteX1" fmla="*/ 124088 w 124227"/>
              <a:gd name="connsiteY1" fmla="*/ 10823 h 134661"/>
              <a:gd name="connsiteX2" fmla="*/ 60349 w 124227"/>
              <a:gd name="connsiteY2" fmla="*/ 67225 h 134661"/>
              <a:gd name="connsiteX3" fmla="*/ 25663 w 124227"/>
              <a:gd name="connsiteY3" fmla="*/ 134648 h 134661"/>
              <a:gd name="connsiteX4" fmla="*/ 263 w 124227"/>
              <a:gd name="connsiteY4" fmla="*/ 61623 h 134661"/>
              <a:gd name="connsiteX5" fmla="*/ 41538 w 124227"/>
              <a:gd name="connsiteY5" fmla="*/ 4473 h 13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7" h="134661">
                <a:moveTo>
                  <a:pt x="41538" y="4473"/>
                </a:moveTo>
                <a:cubicBezTo>
                  <a:pt x="62176" y="-3994"/>
                  <a:pt x="120953" y="364"/>
                  <a:pt x="124088" y="10823"/>
                </a:cubicBezTo>
                <a:cubicBezTo>
                  <a:pt x="127223" y="21282"/>
                  <a:pt x="76753" y="46588"/>
                  <a:pt x="60349" y="67225"/>
                </a:cubicBezTo>
                <a:cubicBezTo>
                  <a:pt x="43945" y="87862"/>
                  <a:pt x="35677" y="135582"/>
                  <a:pt x="25663" y="134648"/>
                </a:cubicBezTo>
                <a:cubicBezTo>
                  <a:pt x="15649" y="133714"/>
                  <a:pt x="-2383" y="83319"/>
                  <a:pt x="263" y="61623"/>
                </a:cubicBezTo>
                <a:cubicBezTo>
                  <a:pt x="2909" y="39927"/>
                  <a:pt x="20900" y="12940"/>
                  <a:pt x="41538" y="4473"/>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 xmlns:a16="http://schemas.microsoft.com/office/drawing/2014/main" id="{9EC800DA-58EB-4D0D-83E5-9FB7434F9F1F}"/>
              </a:ext>
            </a:extLst>
          </p:cNvPr>
          <p:cNvSpPr txBox="1"/>
          <p:nvPr/>
        </p:nvSpPr>
        <p:spPr>
          <a:xfrm>
            <a:off x="4131988" y="5757436"/>
            <a:ext cx="1231774" cy="369332"/>
          </a:xfrm>
          <a:prstGeom prst="rect">
            <a:avLst/>
          </a:prstGeom>
          <a:noFill/>
        </p:spPr>
        <p:txBody>
          <a:bodyPr wrap="square" rtlCol="0">
            <a:spAutoFit/>
          </a:bodyPr>
          <a:lstStyle/>
          <a:p>
            <a:pPr algn="ctr"/>
            <a:r>
              <a:rPr lang="en-US" sz="1800" dirty="0">
                <a:latin typeface="Century Gothic" panose="020B0502020202020204" pitchFamily="34" charset="0"/>
              </a:rPr>
              <a:t>ArcMap</a:t>
            </a:r>
            <a:endParaRPr lang="en-US" sz="1200" dirty="0">
              <a:latin typeface="Century Gothic" panose="020B0502020202020204" pitchFamily="34" charset="0"/>
            </a:endParaRPr>
          </a:p>
        </p:txBody>
      </p:sp>
      <p:sp>
        <p:nvSpPr>
          <p:cNvPr id="2" name="Rectangle 1"/>
          <p:cNvSpPr/>
          <p:nvPr/>
        </p:nvSpPr>
        <p:spPr>
          <a:xfrm>
            <a:off x="2908739" y="4114408"/>
            <a:ext cx="6096000" cy="1015663"/>
          </a:xfrm>
          <a:prstGeom prst="rect">
            <a:avLst/>
          </a:prstGeom>
        </p:spPr>
        <p:txBody>
          <a:bodyPr>
            <a:spAutoFit/>
          </a:bodyPr>
          <a:lstStyle/>
          <a:p>
            <a:pPr marL="342900" indent="-342900">
              <a:spcBef>
                <a:spcPts val="200"/>
              </a:spcBef>
              <a:buClr>
                <a:srgbClr val="1B57AF"/>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ArcMap was used to aggregate data  layers from the Canadian Census to determine social vulnerability </a:t>
            </a:r>
          </a:p>
        </p:txBody>
      </p:sp>
      <p:sp>
        <p:nvSpPr>
          <p:cNvPr id="163" name="Arrow: Right 21">
            <a:extLst>
              <a:ext uri="{FF2B5EF4-FFF2-40B4-BE49-F238E27FC236}">
                <a16:creationId xmlns="" xmlns:a16="http://schemas.microsoft.com/office/drawing/2014/main" id="{8F67B797-5626-4DA2-844A-A47FBBF48703}"/>
              </a:ext>
            </a:extLst>
          </p:cNvPr>
          <p:cNvSpPr/>
          <p:nvPr/>
        </p:nvSpPr>
        <p:spPr>
          <a:xfrm>
            <a:off x="2867799" y="2908428"/>
            <a:ext cx="6177881" cy="693386"/>
          </a:xfrm>
          <a:prstGeom prst="rightArrow">
            <a:avLst>
              <a:gd name="adj1" fmla="val 59407"/>
              <a:gd name="adj2" fmla="val 7760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Rounded Corners 23">
            <a:extLst>
              <a:ext uri="{FF2B5EF4-FFF2-40B4-BE49-F238E27FC236}">
                <a16:creationId xmlns="" xmlns:a16="http://schemas.microsoft.com/office/drawing/2014/main" id="{B254CC9C-338F-48EE-9A46-85FEC2087D1E}"/>
              </a:ext>
            </a:extLst>
          </p:cNvPr>
          <p:cNvSpPr/>
          <p:nvPr/>
        </p:nvSpPr>
        <p:spPr>
          <a:xfrm>
            <a:off x="408924" y="2769064"/>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err="1">
                <a:solidFill>
                  <a:schemeClr val="bg1">
                    <a:lumMod val="85000"/>
                  </a:schemeClr>
                </a:solidFill>
                <a:latin typeface="Century Gothic" panose="020B0502020202020204" pitchFamily="34" charset="0"/>
              </a:rPr>
              <a:t>Daymet</a:t>
            </a:r>
            <a:endParaRPr lang="en-US" sz="1900" kern="1200" dirty="0">
              <a:solidFill>
                <a:schemeClr val="bg1">
                  <a:lumMod val="8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SENES</a:t>
            </a:r>
          </a:p>
        </p:txBody>
      </p:sp>
      <p:sp>
        <p:nvSpPr>
          <p:cNvPr id="165" name="Rectangle: Rounded Corners 24">
            <a:extLst>
              <a:ext uri="{FF2B5EF4-FFF2-40B4-BE49-F238E27FC236}">
                <a16:creationId xmlns="" xmlns:a16="http://schemas.microsoft.com/office/drawing/2014/main" id="{B0E2DC02-8A46-4F01-85BC-48063DE41A0A}"/>
              </a:ext>
            </a:extLst>
          </p:cNvPr>
          <p:cNvSpPr/>
          <p:nvPr/>
        </p:nvSpPr>
        <p:spPr>
          <a:xfrm>
            <a:off x="9143048" y="2834111"/>
            <a:ext cx="2185573"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Climate </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time series</a:t>
            </a:r>
          </a:p>
        </p:txBody>
      </p:sp>
      <p:sp>
        <p:nvSpPr>
          <p:cNvPr id="170" name="Freeform: Shape 25">
            <a:extLst>
              <a:ext uri="{FF2B5EF4-FFF2-40B4-BE49-F238E27FC236}">
                <a16:creationId xmlns="" xmlns:a16="http://schemas.microsoft.com/office/drawing/2014/main" id="{6054EBD3-99F0-4B99-B803-017C049ACC2D}"/>
              </a:ext>
            </a:extLst>
          </p:cNvPr>
          <p:cNvSpPr/>
          <p:nvPr/>
        </p:nvSpPr>
        <p:spPr>
          <a:xfrm>
            <a:off x="6470119"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Freeform: Shape 26">
            <a:extLst>
              <a:ext uri="{FF2B5EF4-FFF2-40B4-BE49-F238E27FC236}">
                <a16:creationId xmlns="" xmlns:a16="http://schemas.microsoft.com/office/drawing/2014/main" id="{B850DF0F-646E-4199-A861-15B7520EBB22}"/>
              </a:ext>
            </a:extLst>
          </p:cNvPr>
          <p:cNvSpPr/>
          <p:nvPr/>
        </p:nvSpPr>
        <p:spPr>
          <a:xfrm>
            <a:off x="7188965"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Freeform: Shape 27">
            <a:extLst>
              <a:ext uri="{FF2B5EF4-FFF2-40B4-BE49-F238E27FC236}">
                <a16:creationId xmlns="" xmlns:a16="http://schemas.microsoft.com/office/drawing/2014/main" id="{0476A230-DB8E-4A27-9021-C82D9059294F}"/>
              </a:ext>
            </a:extLst>
          </p:cNvPr>
          <p:cNvSpPr/>
          <p:nvPr/>
        </p:nvSpPr>
        <p:spPr>
          <a:xfrm>
            <a:off x="6470119"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Freeform: Shape 28">
            <a:extLst>
              <a:ext uri="{FF2B5EF4-FFF2-40B4-BE49-F238E27FC236}">
                <a16:creationId xmlns="" xmlns:a16="http://schemas.microsoft.com/office/drawing/2014/main" id="{3F15EDF8-927F-4896-A3A2-B7BCA3B0C5D1}"/>
              </a:ext>
            </a:extLst>
          </p:cNvPr>
          <p:cNvSpPr/>
          <p:nvPr/>
        </p:nvSpPr>
        <p:spPr>
          <a:xfrm>
            <a:off x="7188965"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reeform: Shape 29">
            <a:extLst>
              <a:ext uri="{FF2B5EF4-FFF2-40B4-BE49-F238E27FC236}">
                <a16:creationId xmlns="" xmlns:a16="http://schemas.microsoft.com/office/drawing/2014/main" id="{199FC3C1-84BF-4861-AFA2-5ADCE01C48BE}"/>
              </a:ext>
            </a:extLst>
          </p:cNvPr>
          <p:cNvSpPr/>
          <p:nvPr/>
        </p:nvSpPr>
        <p:spPr>
          <a:xfrm>
            <a:off x="7931546" y="323164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Shape 30">
            <a:extLst>
              <a:ext uri="{FF2B5EF4-FFF2-40B4-BE49-F238E27FC236}">
                <a16:creationId xmlns="" xmlns:a16="http://schemas.microsoft.com/office/drawing/2014/main" id="{2D30E3AE-7991-4C23-BEB1-4A43BF43B666}"/>
              </a:ext>
            </a:extLst>
          </p:cNvPr>
          <p:cNvSpPr/>
          <p:nvPr/>
        </p:nvSpPr>
        <p:spPr>
          <a:xfrm>
            <a:off x="7875212" y="2626329"/>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xtBox 176">
            <a:extLst>
              <a:ext uri="{FF2B5EF4-FFF2-40B4-BE49-F238E27FC236}">
                <a16:creationId xmlns="" xmlns:a16="http://schemas.microsoft.com/office/drawing/2014/main" id="{92B70714-0C97-4AEA-B9EA-95BE1542AEA4}"/>
              </a:ext>
            </a:extLst>
          </p:cNvPr>
          <p:cNvSpPr txBox="1"/>
          <p:nvPr/>
        </p:nvSpPr>
        <p:spPr>
          <a:xfrm>
            <a:off x="6802204" y="2850132"/>
            <a:ext cx="1550492" cy="707886"/>
          </a:xfrm>
          <a:prstGeom prst="rect">
            <a:avLst/>
          </a:prstGeom>
          <a:noFill/>
        </p:spPr>
        <p:txBody>
          <a:bodyPr wrap="square" rtlCol="0">
            <a:spAutoFit/>
          </a:bodyPr>
          <a:lstStyle/>
          <a:p>
            <a:r>
              <a:rPr lang="en-US" sz="4000" dirty="0">
                <a:solidFill>
                  <a:schemeClr val="bg1">
                    <a:lumMod val="85000"/>
                  </a:schemeClr>
                </a:solidFill>
              </a:rPr>
              <a:t>+   =</a:t>
            </a:r>
          </a:p>
        </p:txBody>
      </p:sp>
      <p:sp>
        <p:nvSpPr>
          <p:cNvPr id="178" name="Hexagon 177">
            <a:extLst>
              <a:ext uri="{FF2B5EF4-FFF2-40B4-BE49-F238E27FC236}">
                <a16:creationId xmlns="" xmlns:a16="http://schemas.microsoft.com/office/drawing/2014/main" id="{8DA9678E-0DF3-4199-BC1F-8D1DD4497EF5}"/>
              </a:ext>
            </a:extLst>
          </p:cNvPr>
          <p:cNvSpPr/>
          <p:nvPr/>
        </p:nvSpPr>
        <p:spPr>
          <a:xfrm>
            <a:off x="10816972" y="2891176"/>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 xmlns:a16="http://schemas.microsoft.com/office/drawing/2014/main" id="{A7E94A67-4728-4870-AB60-9B62AA9F26F0}"/>
              </a:ext>
            </a:extLst>
          </p:cNvPr>
          <p:cNvSpPr/>
          <p:nvPr/>
        </p:nvSpPr>
        <p:spPr>
          <a:xfrm>
            <a:off x="4207469" y="2750087"/>
            <a:ext cx="994819" cy="966485"/>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 xmlns:a16="http://schemas.microsoft.com/office/drawing/2014/main" id="{0A76EA72-527F-4FAC-8326-CECFF00A704E}"/>
              </a:ext>
            </a:extLst>
          </p:cNvPr>
          <p:cNvSpPr txBox="1"/>
          <p:nvPr/>
        </p:nvSpPr>
        <p:spPr>
          <a:xfrm>
            <a:off x="4237488" y="2816919"/>
            <a:ext cx="994819" cy="877163"/>
          </a:xfrm>
          <a:prstGeom prst="rect">
            <a:avLst/>
          </a:prstGeom>
          <a:noFill/>
        </p:spPr>
        <p:txBody>
          <a:bodyPr wrap="square" rtlCol="0">
            <a:spAutoFit/>
          </a:bodyPr>
          <a:lstStyle/>
          <a:p>
            <a:pPr algn="ctr"/>
            <a:r>
              <a:rPr lang="en-US" sz="1700" dirty="0">
                <a:solidFill>
                  <a:schemeClr val="bg1">
                    <a:lumMod val="85000"/>
                  </a:schemeClr>
                </a:solidFill>
                <a:latin typeface="Century Gothic" panose="020B0502020202020204" pitchFamily="34" charset="0"/>
              </a:rPr>
              <a:t>Google</a:t>
            </a:r>
          </a:p>
          <a:p>
            <a:pPr algn="ctr"/>
            <a:r>
              <a:rPr lang="en-US" sz="1700" dirty="0">
                <a:solidFill>
                  <a:schemeClr val="bg1">
                    <a:lumMod val="85000"/>
                  </a:schemeClr>
                </a:solidFill>
                <a:latin typeface="Century Gothic" panose="020B0502020202020204" pitchFamily="34" charset="0"/>
              </a:rPr>
              <a:t>Earth Engine</a:t>
            </a:r>
          </a:p>
        </p:txBody>
      </p:sp>
      <p:sp>
        <p:nvSpPr>
          <p:cNvPr id="181" name="Arrow: Right 93">
            <a:extLst>
              <a:ext uri="{FF2B5EF4-FFF2-40B4-BE49-F238E27FC236}">
                <a16:creationId xmlns="" xmlns:a16="http://schemas.microsoft.com/office/drawing/2014/main" id="{8F7ED44D-089A-4C9C-8137-E300E2568F7A}"/>
              </a:ext>
            </a:extLst>
          </p:cNvPr>
          <p:cNvSpPr/>
          <p:nvPr/>
        </p:nvSpPr>
        <p:spPr>
          <a:xfrm>
            <a:off x="2878510" y="1540290"/>
            <a:ext cx="6177881" cy="693386"/>
          </a:xfrm>
          <a:prstGeom prst="rightArrow">
            <a:avLst>
              <a:gd name="adj1" fmla="val 59407"/>
              <a:gd name="adj2" fmla="val 7760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 xmlns:a16="http://schemas.microsoft.com/office/drawing/2014/main" id="{57709AAA-B080-4614-BCFC-C07C576CA160}"/>
              </a:ext>
            </a:extLst>
          </p:cNvPr>
          <p:cNvSpPr/>
          <p:nvPr/>
        </p:nvSpPr>
        <p:spPr>
          <a:xfrm>
            <a:off x="4207469" y="1383752"/>
            <a:ext cx="994819" cy="966485"/>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Shape 136">
            <a:extLst>
              <a:ext uri="{FF2B5EF4-FFF2-40B4-BE49-F238E27FC236}">
                <a16:creationId xmlns="" xmlns:a16="http://schemas.microsoft.com/office/drawing/2014/main" id="{A5D70197-D549-4703-A7EB-A768775688AF}"/>
              </a:ext>
            </a:extLst>
          </p:cNvPr>
          <p:cNvSpPr/>
          <p:nvPr/>
        </p:nvSpPr>
        <p:spPr>
          <a:xfrm>
            <a:off x="7152764" y="1576218"/>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38">
            <a:extLst>
              <a:ext uri="{FF2B5EF4-FFF2-40B4-BE49-F238E27FC236}">
                <a16:creationId xmlns="" xmlns:a16="http://schemas.microsoft.com/office/drawing/2014/main" id="{EB61315D-364C-45DC-A2DF-40EC1D3003DC}"/>
              </a:ext>
            </a:extLst>
          </p:cNvPr>
          <p:cNvSpPr/>
          <p:nvPr/>
        </p:nvSpPr>
        <p:spPr>
          <a:xfrm>
            <a:off x="7907407" y="1570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Freeform: Shape 139">
            <a:extLst>
              <a:ext uri="{FF2B5EF4-FFF2-40B4-BE49-F238E27FC236}">
                <a16:creationId xmlns="" xmlns:a16="http://schemas.microsoft.com/office/drawing/2014/main" id="{51B4DA5C-F1A2-45B5-B773-C98AB791607D}"/>
              </a:ext>
            </a:extLst>
          </p:cNvPr>
          <p:cNvSpPr/>
          <p:nvPr/>
        </p:nvSpPr>
        <p:spPr>
          <a:xfrm>
            <a:off x="6419943" y="1575440"/>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bg1">
              <a:lumMod val="7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41">
            <a:extLst>
              <a:ext uri="{FF2B5EF4-FFF2-40B4-BE49-F238E27FC236}">
                <a16:creationId xmlns="" xmlns:a16="http://schemas.microsoft.com/office/drawing/2014/main" id="{2BFBE1EE-64FA-419D-8BDB-9D182B6FAEFB}"/>
              </a:ext>
            </a:extLst>
          </p:cNvPr>
          <p:cNvSpPr/>
          <p:nvPr/>
        </p:nvSpPr>
        <p:spPr>
          <a:xfrm>
            <a:off x="408924" y="1417618"/>
            <a:ext cx="2397989"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5</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Landsat 8</a:t>
            </a:r>
          </a:p>
        </p:txBody>
      </p:sp>
      <p:sp>
        <p:nvSpPr>
          <p:cNvPr id="187" name="Rectangle: Rounded Corners 42">
            <a:extLst>
              <a:ext uri="{FF2B5EF4-FFF2-40B4-BE49-F238E27FC236}">
                <a16:creationId xmlns="" xmlns:a16="http://schemas.microsoft.com/office/drawing/2014/main" id="{334151D5-97CE-4AB0-94A4-06D53DEB8A5D}"/>
              </a:ext>
            </a:extLst>
          </p:cNvPr>
          <p:cNvSpPr/>
          <p:nvPr/>
        </p:nvSpPr>
        <p:spPr>
          <a:xfrm>
            <a:off x="9142926" y="1348402"/>
            <a:ext cx="2185695"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LST</a:t>
            </a:r>
          </a:p>
          <a:p>
            <a:pPr lvl="1" defTabSz="844550">
              <a:lnSpc>
                <a:spcPct val="90000"/>
              </a:lnSpc>
              <a:spcBef>
                <a:spcPct val="0"/>
              </a:spcBef>
              <a:spcAft>
                <a:spcPct val="15000"/>
              </a:spcAft>
            </a:pPr>
            <a:r>
              <a:rPr lang="en-US" sz="1900" kern="1200" dirty="0">
                <a:solidFill>
                  <a:schemeClr val="bg1">
                    <a:lumMod val="85000"/>
                  </a:schemeClr>
                </a:solidFill>
                <a:latin typeface="Century Gothic" panose="020B0502020202020204" pitchFamily="34" charset="0"/>
              </a:rPr>
              <a:t>NDVI</a:t>
            </a:r>
          </a:p>
        </p:txBody>
      </p:sp>
      <p:sp>
        <p:nvSpPr>
          <p:cNvPr id="188" name="TextBox 187">
            <a:extLst>
              <a:ext uri="{FF2B5EF4-FFF2-40B4-BE49-F238E27FC236}">
                <a16:creationId xmlns="" xmlns:a16="http://schemas.microsoft.com/office/drawing/2014/main" id="{DDC6B54B-0381-4BAD-8F54-F51EEA39590C}"/>
              </a:ext>
            </a:extLst>
          </p:cNvPr>
          <p:cNvSpPr txBox="1"/>
          <p:nvPr/>
        </p:nvSpPr>
        <p:spPr>
          <a:xfrm>
            <a:off x="6748713" y="1506025"/>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nvGrpSpPr>
          <p:cNvPr id="189" name="Group 188">
            <a:extLst>
              <a:ext uri="{FF2B5EF4-FFF2-40B4-BE49-F238E27FC236}">
                <a16:creationId xmlns="" xmlns:a16="http://schemas.microsoft.com/office/drawing/2014/main" id="{C1012043-AFB3-45C4-A8DC-B11DE3453070}"/>
              </a:ext>
            </a:extLst>
          </p:cNvPr>
          <p:cNvGrpSpPr/>
          <p:nvPr/>
        </p:nvGrpSpPr>
        <p:grpSpPr>
          <a:xfrm>
            <a:off x="7490377" y="1220272"/>
            <a:ext cx="714216" cy="980500"/>
            <a:chOff x="5582653" y="2345312"/>
            <a:chExt cx="714216" cy="980500"/>
          </a:xfrm>
        </p:grpSpPr>
        <p:sp>
          <p:nvSpPr>
            <p:cNvPr id="190" name="TextBox 189">
              <a:extLst>
                <a:ext uri="{FF2B5EF4-FFF2-40B4-BE49-F238E27FC236}">
                  <a16:creationId xmlns="" xmlns:a16="http://schemas.microsoft.com/office/drawing/2014/main" id="{CA0280F9-F3B4-4682-870B-51252E1EFFB0}"/>
                </a:ext>
              </a:extLst>
            </p:cNvPr>
            <p:cNvSpPr txBox="1"/>
            <p:nvPr/>
          </p:nvSpPr>
          <p:spPr>
            <a:xfrm>
              <a:off x="5582653" y="2345312"/>
              <a:ext cx="644463" cy="707886"/>
            </a:xfrm>
            <a:prstGeom prst="rect">
              <a:avLst/>
            </a:prstGeom>
            <a:noFill/>
          </p:spPr>
          <p:txBody>
            <a:bodyPr wrap="square" rtlCol="0">
              <a:spAutoFit/>
            </a:bodyPr>
            <a:lstStyle/>
            <a:p>
              <a:r>
                <a:rPr lang="en-US" sz="4000" dirty="0">
                  <a:solidFill>
                    <a:schemeClr val="bg1">
                      <a:lumMod val="85000"/>
                    </a:schemeClr>
                  </a:solidFill>
                </a:rPr>
                <a:t>_</a:t>
              </a:r>
            </a:p>
          </p:txBody>
        </p:sp>
        <p:sp>
          <p:nvSpPr>
            <p:cNvPr id="191" name="TextBox 190">
              <a:extLst>
                <a:ext uri="{FF2B5EF4-FFF2-40B4-BE49-F238E27FC236}">
                  <a16:creationId xmlns="" xmlns:a16="http://schemas.microsoft.com/office/drawing/2014/main" id="{12A1187B-9295-4A4A-A024-4C3F28E86495}"/>
                </a:ext>
              </a:extLst>
            </p:cNvPr>
            <p:cNvSpPr txBox="1"/>
            <p:nvPr/>
          </p:nvSpPr>
          <p:spPr>
            <a:xfrm>
              <a:off x="5652406" y="2617926"/>
              <a:ext cx="644463" cy="707886"/>
            </a:xfrm>
            <a:prstGeom prst="rect">
              <a:avLst/>
            </a:prstGeom>
            <a:noFill/>
          </p:spPr>
          <p:txBody>
            <a:bodyPr wrap="square" rtlCol="0">
              <a:spAutoFit/>
            </a:bodyPr>
            <a:lstStyle/>
            <a:p>
              <a:r>
                <a:rPr lang="en-US" sz="4000" dirty="0">
                  <a:solidFill>
                    <a:schemeClr val="bg1">
                      <a:lumMod val="85000"/>
                    </a:schemeClr>
                  </a:solidFill>
                </a:rPr>
                <a:t>:</a:t>
              </a:r>
            </a:p>
          </p:txBody>
        </p:sp>
      </p:grpSp>
      <p:sp>
        <p:nvSpPr>
          <p:cNvPr id="192" name="Hexagon 191">
            <a:extLst>
              <a:ext uri="{FF2B5EF4-FFF2-40B4-BE49-F238E27FC236}">
                <a16:creationId xmlns="" xmlns:a16="http://schemas.microsoft.com/office/drawing/2014/main" id="{FCA03167-908F-4ABD-A44D-A8DCF21D41B7}"/>
              </a:ext>
            </a:extLst>
          </p:cNvPr>
          <p:cNvSpPr/>
          <p:nvPr/>
        </p:nvSpPr>
        <p:spPr>
          <a:xfrm>
            <a:off x="10923657" y="1864079"/>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Hexagon 192">
            <a:extLst>
              <a:ext uri="{FF2B5EF4-FFF2-40B4-BE49-F238E27FC236}">
                <a16:creationId xmlns="" xmlns:a16="http://schemas.microsoft.com/office/drawing/2014/main" id="{FCDA7A49-C980-4FF5-9DFD-D81A28F651D0}"/>
              </a:ext>
            </a:extLst>
          </p:cNvPr>
          <p:cNvSpPr/>
          <p:nvPr/>
        </p:nvSpPr>
        <p:spPr>
          <a:xfrm>
            <a:off x="10930927" y="1244586"/>
            <a:ext cx="776658" cy="619185"/>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94" name="TextBox 193">
            <a:extLst>
              <a:ext uri="{FF2B5EF4-FFF2-40B4-BE49-F238E27FC236}">
                <a16:creationId xmlns="" xmlns:a16="http://schemas.microsoft.com/office/drawing/2014/main" id="{F91A29F7-4890-4403-8843-BB40486ACBB2}"/>
              </a:ext>
            </a:extLst>
          </p:cNvPr>
          <p:cNvSpPr txBox="1"/>
          <p:nvPr/>
        </p:nvSpPr>
        <p:spPr>
          <a:xfrm>
            <a:off x="4247331" y="1469072"/>
            <a:ext cx="994819" cy="877163"/>
          </a:xfrm>
          <a:prstGeom prst="rect">
            <a:avLst/>
          </a:prstGeom>
          <a:noFill/>
        </p:spPr>
        <p:txBody>
          <a:bodyPr wrap="square" rtlCol="0">
            <a:spAutoFit/>
          </a:bodyPr>
          <a:lstStyle/>
          <a:p>
            <a:pPr algn="ctr"/>
            <a:r>
              <a:rPr lang="en-US" sz="1700" dirty="0">
                <a:solidFill>
                  <a:schemeClr val="bg1">
                    <a:lumMod val="85000"/>
                  </a:schemeClr>
                </a:solidFill>
                <a:latin typeface="Century Gothic" panose="020B0502020202020204" pitchFamily="34" charset="0"/>
              </a:rPr>
              <a:t>Google</a:t>
            </a:r>
          </a:p>
          <a:p>
            <a:pPr algn="ctr"/>
            <a:r>
              <a:rPr lang="en-US" sz="1700" dirty="0">
                <a:solidFill>
                  <a:schemeClr val="bg1">
                    <a:lumMod val="85000"/>
                  </a:schemeClr>
                </a:solidFill>
                <a:latin typeface="Century Gothic" panose="020B0502020202020204" pitchFamily="34" charset="0"/>
              </a:rPr>
              <a:t>Earth Engine</a:t>
            </a:r>
          </a:p>
        </p:txBody>
      </p:sp>
    </p:spTree>
    <p:extLst>
      <p:ext uri="{BB962C8B-B14F-4D97-AF65-F5344CB8AC3E}">
        <p14:creationId xmlns:p14="http://schemas.microsoft.com/office/powerpoint/2010/main" val="1735161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9840" t="16697" r="27429" b="9482"/>
          <a:stretch/>
        </p:blipFill>
        <p:spPr>
          <a:xfrm>
            <a:off x="7003683" y="844549"/>
            <a:ext cx="4593677" cy="5349599"/>
          </a:xfrm>
          <a:prstGeom prst="rect">
            <a:avLst/>
          </a:prstGeom>
        </p:spPr>
      </p:pic>
      <p:sp>
        <p:nvSpPr>
          <p:cNvPr id="2" name="Title 1"/>
          <p:cNvSpPr>
            <a:spLocks noGrp="1"/>
          </p:cNvSpPr>
          <p:nvPr>
            <p:ph type="title"/>
          </p:nvPr>
        </p:nvSpPr>
        <p:spPr>
          <a:xfrm>
            <a:off x="1000124" y="365124"/>
            <a:ext cx="11191875" cy="479425"/>
          </a:xfrm>
        </p:spPr>
        <p:txBody>
          <a:bodyPr/>
          <a:lstStyle/>
          <a:p>
            <a:r>
              <a:rPr lang="en-US" dirty="0"/>
              <a:t>Landcover and Social Vulnerability</a:t>
            </a:r>
          </a:p>
        </p:txBody>
      </p:sp>
      <p:pic>
        <p:nvPicPr>
          <p:cNvPr id="6" name="Picture 5"/>
          <p:cNvPicPr>
            <a:picLocks noChangeAspect="1"/>
          </p:cNvPicPr>
          <p:nvPr/>
        </p:nvPicPr>
        <p:blipFill rotWithShape="1">
          <a:blip r:embed="rId3"/>
          <a:srcRect l="3529" t="57767" r="91717" b="32925"/>
          <a:stretch/>
        </p:blipFill>
        <p:spPr>
          <a:xfrm>
            <a:off x="6789975" y="4920342"/>
            <a:ext cx="1139914" cy="1504282"/>
          </a:xfrm>
          <a:prstGeom prst="rect">
            <a:avLst/>
          </a:prstGeom>
        </p:spPr>
      </p:pic>
      <p:pic>
        <p:nvPicPr>
          <p:cNvPr id="7" name="Picture 6"/>
          <p:cNvPicPr>
            <a:picLocks noChangeAspect="1"/>
          </p:cNvPicPr>
          <p:nvPr/>
        </p:nvPicPr>
        <p:blipFill rotWithShape="1">
          <a:blip r:embed="rId4"/>
          <a:srcRect l="29986" t="17904" r="29338" b="9559"/>
          <a:stretch/>
        </p:blipFill>
        <p:spPr>
          <a:xfrm>
            <a:off x="1525636" y="1034428"/>
            <a:ext cx="4483881" cy="5390196"/>
          </a:xfrm>
          <a:prstGeom prst="rect">
            <a:avLst/>
          </a:prstGeom>
        </p:spPr>
      </p:pic>
      <p:pic>
        <p:nvPicPr>
          <p:cNvPr id="8" name="Picture 7"/>
          <p:cNvPicPr>
            <a:picLocks noChangeAspect="1"/>
          </p:cNvPicPr>
          <p:nvPr/>
        </p:nvPicPr>
        <p:blipFill rotWithShape="1">
          <a:blip r:embed="rId4"/>
          <a:srcRect l="3266" t="79859" r="86998" b="5707"/>
          <a:stretch/>
        </p:blipFill>
        <p:spPr>
          <a:xfrm>
            <a:off x="745178" y="4730463"/>
            <a:ext cx="1695248" cy="1694161"/>
          </a:xfrm>
          <a:prstGeom prst="rect">
            <a:avLst/>
          </a:prstGeom>
        </p:spPr>
      </p:pic>
      <p:sp>
        <p:nvSpPr>
          <p:cNvPr id="9" name="TextBox 8"/>
          <p:cNvSpPr txBox="1"/>
          <p:nvPr/>
        </p:nvSpPr>
        <p:spPr>
          <a:xfrm>
            <a:off x="341802" y="2610218"/>
            <a:ext cx="1737360" cy="1200329"/>
          </a:xfrm>
          <a:prstGeom prst="rect">
            <a:avLst/>
          </a:prstGeom>
          <a:noFill/>
        </p:spPr>
        <p:txBody>
          <a:bodyPr wrap="square" rtlCol="0">
            <a:spAutoFit/>
          </a:bodyPr>
          <a:lstStyle/>
          <a:p>
            <a:r>
              <a:rPr lang="en-US" sz="1800" b="1" dirty="0">
                <a:latin typeface="Century Gothic" panose="020B0502020202020204" pitchFamily="34" charset="0"/>
              </a:rPr>
              <a:t>2016 Land Cover Classification</a:t>
            </a:r>
          </a:p>
        </p:txBody>
      </p:sp>
      <p:sp>
        <p:nvSpPr>
          <p:cNvPr id="10" name="TextBox 9"/>
          <p:cNvSpPr txBox="1"/>
          <p:nvPr/>
        </p:nvSpPr>
        <p:spPr>
          <a:xfrm>
            <a:off x="5949621" y="2610218"/>
            <a:ext cx="1639203" cy="923330"/>
          </a:xfrm>
          <a:prstGeom prst="rect">
            <a:avLst/>
          </a:prstGeom>
          <a:noFill/>
        </p:spPr>
        <p:txBody>
          <a:bodyPr wrap="square" rtlCol="0">
            <a:spAutoFit/>
          </a:bodyPr>
          <a:lstStyle/>
          <a:p>
            <a:r>
              <a:rPr lang="en-US" sz="1800" b="1" dirty="0">
                <a:latin typeface="Century Gothic" panose="020B0502020202020204" pitchFamily="34" charset="0"/>
              </a:rPr>
              <a:t>Social Vulnerability Index</a:t>
            </a:r>
          </a:p>
        </p:txBody>
      </p:sp>
    </p:spTree>
    <p:extLst>
      <p:ext uri="{BB962C8B-B14F-4D97-AF65-F5344CB8AC3E}">
        <p14:creationId xmlns:p14="http://schemas.microsoft.com/office/powerpoint/2010/main" val="265931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Methodology - Overview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31" name="Group 30">
            <a:extLst>
              <a:ext uri="{FF2B5EF4-FFF2-40B4-BE49-F238E27FC236}">
                <a16:creationId xmlns="" xmlns:a16="http://schemas.microsoft.com/office/drawing/2014/main" id="{89C56FC6-06EF-4239-93B5-AD25975C3A43}"/>
              </a:ext>
            </a:extLst>
          </p:cNvPr>
          <p:cNvGrpSpPr/>
          <p:nvPr/>
        </p:nvGrpSpPr>
        <p:grpSpPr>
          <a:xfrm>
            <a:off x="451722" y="1143000"/>
            <a:ext cx="11473999" cy="5505450"/>
            <a:chOff x="451722" y="1143000"/>
            <a:chExt cx="11473999" cy="5505450"/>
          </a:xfrm>
        </p:grpSpPr>
        <p:sp>
          <p:nvSpPr>
            <p:cNvPr id="41" name="Freeform 34">
              <a:extLst>
                <a:ext uri="{FF2B5EF4-FFF2-40B4-BE49-F238E27FC236}">
                  <a16:creationId xmlns="" xmlns:a16="http://schemas.microsoft.com/office/drawing/2014/main" id="{D50A068D-4C5C-41B9-8E66-F52CE5533A75}"/>
                </a:ext>
              </a:extLst>
            </p:cNvPr>
            <p:cNvSpPr/>
            <p:nvPr/>
          </p:nvSpPr>
          <p:spPr>
            <a:xfrm>
              <a:off x="4572000" y="2286000"/>
              <a:ext cx="2743200" cy="4362450"/>
            </a:xfrm>
            <a:custGeom>
              <a:avLst/>
              <a:gdLst>
                <a:gd name="connsiteX0" fmla="*/ 0 w 3194814"/>
                <a:gd name="connsiteY0" fmla="*/ 319481 h 4215150"/>
                <a:gd name="connsiteX1" fmla="*/ 319481 w 3194814"/>
                <a:gd name="connsiteY1" fmla="*/ 0 h 4215150"/>
                <a:gd name="connsiteX2" fmla="*/ 2875333 w 3194814"/>
                <a:gd name="connsiteY2" fmla="*/ 0 h 4215150"/>
                <a:gd name="connsiteX3" fmla="*/ 3194814 w 3194814"/>
                <a:gd name="connsiteY3" fmla="*/ 319481 h 4215150"/>
                <a:gd name="connsiteX4" fmla="*/ 3194814 w 3194814"/>
                <a:gd name="connsiteY4" fmla="*/ 3895669 h 4215150"/>
                <a:gd name="connsiteX5" fmla="*/ 2875333 w 3194814"/>
                <a:gd name="connsiteY5" fmla="*/ 4215150 h 4215150"/>
                <a:gd name="connsiteX6" fmla="*/ 319481 w 3194814"/>
                <a:gd name="connsiteY6" fmla="*/ 4215150 h 4215150"/>
                <a:gd name="connsiteX7" fmla="*/ 0 w 3194814"/>
                <a:gd name="connsiteY7" fmla="*/ 3895669 h 4215150"/>
                <a:gd name="connsiteX8" fmla="*/ 0 w 3194814"/>
                <a:gd name="connsiteY8" fmla="*/ 319481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814" h="4215150">
                  <a:moveTo>
                    <a:pt x="0" y="319481"/>
                  </a:moveTo>
                  <a:cubicBezTo>
                    <a:pt x="0" y="143037"/>
                    <a:pt x="143037" y="0"/>
                    <a:pt x="319481" y="0"/>
                  </a:cubicBezTo>
                  <a:lnTo>
                    <a:pt x="2875333" y="0"/>
                  </a:lnTo>
                  <a:cubicBezTo>
                    <a:pt x="3051777" y="0"/>
                    <a:pt x="3194814" y="143037"/>
                    <a:pt x="3194814" y="319481"/>
                  </a:cubicBezTo>
                  <a:lnTo>
                    <a:pt x="3194814" y="3895669"/>
                  </a:lnTo>
                  <a:cubicBezTo>
                    <a:pt x="3194814" y="4072113"/>
                    <a:pt x="3051777" y="4215150"/>
                    <a:pt x="2875333" y="4215150"/>
                  </a:cubicBezTo>
                  <a:lnTo>
                    <a:pt x="319481" y="4215150"/>
                  </a:lnTo>
                  <a:cubicBezTo>
                    <a:pt x="143037" y="4215150"/>
                    <a:pt x="0" y="4072113"/>
                    <a:pt x="0" y="3895669"/>
                  </a:cubicBezTo>
                  <a:lnTo>
                    <a:pt x="0" y="319481"/>
                  </a:lnTo>
                  <a:close/>
                </a:path>
              </a:pathLst>
            </a:custGeom>
            <a:solidFill>
              <a:schemeClr val="bg1">
                <a:lumMod val="75000"/>
              </a:schemeClr>
            </a:solidFill>
            <a:ln>
              <a:solidFill>
                <a:schemeClr val="bg1">
                  <a:lumMod val="8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01" tIns="228701" rIns="228701" bIns="228701" numCol="1" spcCol="1270" anchor="t" anchorCtr="0">
              <a:noAutofit/>
            </a:bodyPr>
            <a:lstStyle/>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Vegetation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Tree cover %</a:t>
              </a:r>
            </a:p>
            <a:p>
              <a:pPr lvl="1" algn="l"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Land Surface Temperature</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dirty="0" err="1">
                  <a:solidFill>
                    <a:schemeClr val="bg1">
                      <a:lumMod val="85000"/>
                    </a:schemeClr>
                  </a:solidFill>
                  <a:latin typeface="Century Gothic" panose="020B0502020202020204" pitchFamily="34" charset="0"/>
                </a:rPr>
                <a:t>Landcover</a:t>
              </a:r>
              <a:r>
                <a:rPr lang="en-US" sz="1700" dirty="0">
                  <a:solidFill>
                    <a:schemeClr val="bg1">
                      <a:lumMod val="85000"/>
                    </a:schemeClr>
                  </a:solidFill>
                  <a:latin typeface="Century Gothic" panose="020B0502020202020204" pitchFamily="34" charset="0"/>
                </a:rPr>
                <a:t> Classification</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Climate Time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Series</a:t>
              </a:r>
            </a:p>
            <a:p>
              <a:pPr marL="171450" lvl="1" indent="-171450" defTabSz="844550">
                <a:lnSpc>
                  <a:spcPct val="90000"/>
                </a:lnSpc>
                <a:spcBef>
                  <a:spcPct val="0"/>
                </a:spcBef>
                <a:spcAft>
                  <a:spcPct val="15000"/>
                </a:spcAft>
                <a:buFont typeface="Arial"/>
                <a:buChar char="••"/>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Social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Vulnerability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0" lvl="1" algn="l" defTabSz="844550">
                <a:lnSpc>
                  <a:spcPct val="90000"/>
                </a:lnSpc>
                <a:spcBef>
                  <a:spcPct val="0"/>
                </a:spcBef>
                <a:spcAft>
                  <a:spcPct val="15000"/>
                </a:spcAft>
              </a:pPr>
              <a:endParaRPr lang="en-US" sz="1600" kern="1200" dirty="0">
                <a:solidFill>
                  <a:schemeClr val="bg1">
                    <a:lumMod val="85000"/>
                  </a:schemeClr>
                </a:solidFill>
                <a:latin typeface="Century Gothic" panose="020B0502020202020204" pitchFamily="34" charset="0"/>
              </a:endParaRPr>
            </a:p>
          </p:txBody>
        </p:sp>
        <p:sp>
          <p:nvSpPr>
            <p:cNvPr id="38" name="Freeform 5">
              <a:extLst>
                <a:ext uri="{FF2B5EF4-FFF2-40B4-BE49-F238E27FC236}">
                  <a16:creationId xmlns="" xmlns:a16="http://schemas.microsoft.com/office/drawing/2014/main" id="{AABD90E7-0C4C-477A-9AAD-6D13430457E6}"/>
                </a:ext>
              </a:extLst>
            </p:cNvPr>
            <p:cNvSpPr/>
            <p:nvPr/>
          </p:nvSpPr>
          <p:spPr>
            <a:xfrm>
              <a:off x="4572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solidFill>
              <a:schemeClr val="bg1">
                <a:lumMod val="75000"/>
                <a:alpha val="90000"/>
              </a:schemeClr>
            </a:solidFill>
            <a:ln>
              <a:solidFill>
                <a:schemeClr val="bg1">
                  <a:lumMod val="8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Landsat 5, 8</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Planet Scenes</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bg1">
                      <a:lumMod val="85000"/>
                    </a:schemeClr>
                  </a:solidFill>
                  <a:latin typeface="Century Gothic" panose="020B0502020202020204" pitchFamily="34" charset="0"/>
                </a:rPr>
                <a:t>Orthoimagery</a:t>
              </a: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SENES</a:t>
              </a: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bg1">
                      <a:lumMod val="85000"/>
                    </a:schemeClr>
                  </a:solidFill>
                  <a:latin typeface="Century Gothic" panose="020B0502020202020204" pitchFamily="34" charset="0"/>
                </a:rPr>
                <a:t>Daymet</a:t>
              </a: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Census of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Canada</a:t>
              </a:r>
            </a:p>
          </p:txBody>
        </p:sp>
        <p:sp>
          <p:nvSpPr>
            <p:cNvPr id="39" name="Freeform 7">
              <a:extLst>
                <a:ext uri="{FF2B5EF4-FFF2-40B4-BE49-F238E27FC236}">
                  <a16:creationId xmlns="" xmlns:a16="http://schemas.microsoft.com/office/drawing/2014/main" id="{2EEDAB4F-D16A-4404-96D2-79A55AA3EF5D}"/>
                </a:ext>
              </a:extLst>
            </p:cNvPr>
            <p:cNvSpPr/>
            <p:nvPr/>
          </p:nvSpPr>
          <p:spPr>
            <a:xfrm>
              <a:off x="3497207" y="1333318"/>
              <a:ext cx="791658" cy="580091"/>
            </a:xfrm>
            <a:custGeom>
              <a:avLst/>
              <a:gdLst>
                <a:gd name="connsiteX0" fmla="*/ 0 w 750452"/>
                <a:gd name="connsiteY0" fmla="*/ 120774 h 603869"/>
                <a:gd name="connsiteX1" fmla="*/ 448518 w 750452"/>
                <a:gd name="connsiteY1" fmla="*/ 120774 h 603869"/>
                <a:gd name="connsiteX2" fmla="*/ 448518 w 750452"/>
                <a:gd name="connsiteY2" fmla="*/ 0 h 603869"/>
                <a:gd name="connsiteX3" fmla="*/ 750452 w 750452"/>
                <a:gd name="connsiteY3" fmla="*/ 301935 h 603869"/>
                <a:gd name="connsiteX4" fmla="*/ 448518 w 750452"/>
                <a:gd name="connsiteY4" fmla="*/ 603869 h 603869"/>
                <a:gd name="connsiteX5" fmla="*/ 448518 w 750452"/>
                <a:gd name="connsiteY5" fmla="*/ 483095 h 603869"/>
                <a:gd name="connsiteX6" fmla="*/ 0 w 750452"/>
                <a:gd name="connsiteY6" fmla="*/ 483095 h 603869"/>
                <a:gd name="connsiteX7" fmla="*/ 0 w 750452"/>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452" h="603869">
                  <a:moveTo>
                    <a:pt x="0" y="120774"/>
                  </a:moveTo>
                  <a:lnTo>
                    <a:pt x="448518" y="120774"/>
                  </a:lnTo>
                  <a:lnTo>
                    <a:pt x="448518" y="0"/>
                  </a:lnTo>
                  <a:lnTo>
                    <a:pt x="750452" y="301935"/>
                  </a:lnTo>
                  <a:lnTo>
                    <a:pt x="448518" y="603869"/>
                  </a:lnTo>
                  <a:lnTo>
                    <a:pt x="448518"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0" tIns="120774" rIns="181161" bIns="120774"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sp>
          <p:nvSpPr>
            <p:cNvPr id="44" name="Freeform 37">
              <a:extLst>
                <a:ext uri="{FF2B5EF4-FFF2-40B4-BE49-F238E27FC236}">
                  <a16:creationId xmlns="" xmlns:a16="http://schemas.microsoft.com/office/drawing/2014/main" id="{00A9CF82-706D-486A-B8B1-A3643CAD892C}"/>
                </a:ext>
              </a:extLst>
            </p:cNvPr>
            <p:cNvSpPr/>
            <p:nvPr/>
          </p:nvSpPr>
          <p:spPr>
            <a:xfrm>
              <a:off x="86868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solidFill>
              <a:schemeClr val="bg1"/>
            </a:solidFill>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tx1">
                      <a:lumMod val="85000"/>
                      <a:lumOff val="15000"/>
                    </a:schemeClr>
                  </a:solidFill>
                  <a:latin typeface="Century Gothic" panose="020B0502020202020204" pitchFamily="34" charset="0"/>
                </a:rPr>
                <a:t>Climatic </a:t>
              </a:r>
            </a:p>
            <a:p>
              <a:pPr lvl="1" algn="l"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variables &amp; </a:t>
              </a:r>
            </a:p>
            <a:p>
              <a:pPr lvl="1" algn="l"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NDVI correlation</a:t>
              </a:r>
            </a:p>
            <a:p>
              <a:pPr lvl="1" algn="l" defTabSz="844550">
                <a:lnSpc>
                  <a:spcPct val="90000"/>
                </a:lnSpc>
                <a:spcBef>
                  <a:spcPct val="0"/>
                </a:spcBef>
                <a:spcAft>
                  <a:spcPct val="15000"/>
                </a:spcAft>
              </a:pPr>
              <a:endParaRPr lang="en-US" sz="2200" kern="1200" dirty="0">
                <a:solidFill>
                  <a:schemeClr val="tx1">
                    <a:lumMod val="85000"/>
                    <a:lumOff val="1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85000"/>
                      <a:lumOff val="15000"/>
                    </a:schemeClr>
                  </a:solidFill>
                  <a:latin typeface="Century Gothic" panose="020B0502020202020204" pitchFamily="34" charset="0"/>
                </a:rPr>
                <a:t>Heat V</a:t>
              </a:r>
              <a:r>
                <a:rPr lang="en-US" sz="1700" kern="1200" dirty="0" smtClean="0">
                  <a:solidFill>
                    <a:schemeClr val="tx1">
                      <a:lumMod val="85000"/>
                      <a:lumOff val="15000"/>
                    </a:schemeClr>
                  </a:solidFill>
                  <a:latin typeface="Century Gothic" panose="020B0502020202020204" pitchFamily="34" charset="0"/>
                </a:rPr>
                <a:t>ulnerability </a:t>
              </a:r>
              <a:r>
                <a:rPr lang="en-US" sz="1700" kern="1200" dirty="0">
                  <a:solidFill>
                    <a:schemeClr val="tx1">
                      <a:lumMod val="85000"/>
                      <a:lumOff val="15000"/>
                    </a:schemeClr>
                  </a:solidFill>
                  <a:latin typeface="Century Gothic" panose="020B0502020202020204" pitchFamily="34" charset="0"/>
                </a:rPr>
                <a:t>A</a:t>
              </a:r>
              <a:r>
                <a:rPr lang="en-US" sz="1700" kern="1200" dirty="0" smtClean="0">
                  <a:solidFill>
                    <a:schemeClr val="tx1">
                      <a:lumMod val="85000"/>
                      <a:lumOff val="15000"/>
                    </a:schemeClr>
                  </a:solidFill>
                  <a:latin typeface="Century Gothic" panose="020B0502020202020204" pitchFamily="34" charset="0"/>
                </a:rPr>
                <a:t>nalysis</a:t>
              </a:r>
              <a:endParaRPr lang="en-US" sz="1700" kern="1200" dirty="0">
                <a:solidFill>
                  <a:schemeClr val="tx1">
                    <a:lumMod val="85000"/>
                    <a:lumOff val="1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1700" kern="1200" dirty="0">
                <a:solidFill>
                  <a:schemeClr val="tx1">
                    <a:lumMod val="85000"/>
                    <a:lumOff val="1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1700" kern="1200" dirty="0">
                <a:solidFill>
                  <a:schemeClr val="tx1">
                    <a:lumMod val="85000"/>
                    <a:lumOff val="1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85000"/>
                      <a:lumOff val="15000"/>
                    </a:schemeClr>
                  </a:solidFill>
                  <a:latin typeface="Century Gothic" panose="020B0502020202020204" pitchFamily="34" charset="0"/>
                </a:rPr>
                <a:t>Tree </a:t>
              </a:r>
              <a:r>
                <a:rPr lang="en-US" sz="1700" kern="1200" dirty="0" smtClean="0">
                  <a:solidFill>
                    <a:schemeClr val="tx1">
                      <a:lumMod val="85000"/>
                      <a:lumOff val="15000"/>
                    </a:schemeClr>
                  </a:solidFill>
                  <a:latin typeface="Century Gothic" panose="020B0502020202020204" pitchFamily="34" charset="0"/>
                </a:rPr>
                <a:t>Health </a:t>
              </a:r>
              <a:endParaRPr lang="en-US" sz="1700" kern="1200" dirty="0">
                <a:solidFill>
                  <a:schemeClr val="tx1">
                    <a:lumMod val="85000"/>
                    <a:lumOff val="15000"/>
                  </a:schemeClr>
                </a:solidFill>
                <a:latin typeface="Century Gothic" panose="020B0502020202020204" pitchFamily="34" charset="0"/>
              </a:endParaRPr>
            </a:p>
            <a:p>
              <a:pPr lvl="1" algn="l"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a:t>
              </a:r>
              <a:r>
                <a:rPr lang="en-US" sz="1700" kern="1200" dirty="0" smtClean="0">
                  <a:solidFill>
                    <a:schemeClr val="tx1">
                      <a:lumMod val="85000"/>
                      <a:lumOff val="15000"/>
                    </a:schemeClr>
                  </a:solidFill>
                  <a:latin typeface="Century Gothic" panose="020B0502020202020204" pitchFamily="34" charset="0"/>
                </a:rPr>
                <a:t>Forecast</a:t>
              </a:r>
              <a:endParaRPr lang="en-US" sz="1700" kern="1200" dirty="0">
                <a:solidFill>
                  <a:schemeClr val="tx1">
                    <a:lumMod val="85000"/>
                    <a:lumOff val="15000"/>
                  </a:schemeClr>
                </a:solidFill>
                <a:latin typeface="Century Gothic" panose="020B0502020202020204" pitchFamily="34" charset="0"/>
              </a:endParaRPr>
            </a:p>
          </p:txBody>
        </p:sp>
        <p:sp>
          <p:nvSpPr>
            <p:cNvPr id="42" name="Freeform 35">
              <a:extLst>
                <a:ext uri="{FF2B5EF4-FFF2-40B4-BE49-F238E27FC236}">
                  <a16:creationId xmlns="" xmlns:a16="http://schemas.microsoft.com/office/drawing/2014/main" id="{26E77A0B-A133-4D31-8EE8-00F6B0F41903}"/>
                </a:ext>
              </a:extLst>
            </p:cNvPr>
            <p:cNvSpPr/>
            <p:nvPr/>
          </p:nvSpPr>
          <p:spPr>
            <a:xfrm rot="21573108">
              <a:off x="7613882" y="1336338"/>
              <a:ext cx="774234" cy="579804"/>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pic>
          <p:nvPicPr>
            <p:cNvPr id="46" name="Picture 45">
              <a:extLst>
                <a:ext uri="{FF2B5EF4-FFF2-40B4-BE49-F238E27FC236}">
                  <a16:creationId xmlns="" xmlns:a16="http://schemas.microsoft.com/office/drawing/2014/main" id="{811C61E2-1868-4179-9FB5-05A4781D9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891" y="3511550"/>
              <a:ext cx="952922" cy="759709"/>
            </a:xfrm>
            <a:prstGeom prst="hexagon">
              <a:avLst/>
            </a:prstGeom>
            <a:solidFill>
              <a:schemeClr val="bg1">
                <a:lumMod val="75000"/>
              </a:schemeClr>
            </a:solidFill>
            <a:ln w="38100">
              <a:solidFill>
                <a:schemeClr val="bg1">
                  <a:lumMod val="85000"/>
                </a:schemeClr>
              </a:solidFill>
            </a:ln>
          </p:spPr>
        </p:pic>
        <p:grpSp>
          <p:nvGrpSpPr>
            <p:cNvPr id="24" name="Group 23">
              <a:extLst>
                <a:ext uri="{FF2B5EF4-FFF2-40B4-BE49-F238E27FC236}">
                  <a16:creationId xmlns="" xmlns:a16="http://schemas.microsoft.com/office/drawing/2014/main" id="{32948B90-7A7D-43A7-860C-1DED64290CD6}"/>
                </a:ext>
              </a:extLst>
            </p:cNvPr>
            <p:cNvGrpSpPr/>
            <p:nvPr/>
          </p:nvGrpSpPr>
          <p:grpSpPr>
            <a:xfrm>
              <a:off x="2743200" y="4489450"/>
              <a:ext cx="952921" cy="779393"/>
              <a:chOff x="2886957" y="4608214"/>
              <a:chExt cx="952921" cy="779393"/>
            </a:xfrm>
          </p:grpSpPr>
          <p:pic>
            <p:nvPicPr>
              <p:cNvPr id="49" name="Picture 48">
                <a:extLst>
                  <a:ext uri="{FF2B5EF4-FFF2-40B4-BE49-F238E27FC236}">
                    <a16:creationId xmlns="" xmlns:a16="http://schemas.microsoft.com/office/drawing/2014/main" id="{B902AF82-6F51-4388-8C09-0DDEA572B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021" y="4608214"/>
                <a:ext cx="761756" cy="759709"/>
              </a:xfrm>
              <a:prstGeom prst="hexagon">
                <a:avLst/>
              </a:prstGeom>
              <a:ln>
                <a:noFill/>
              </a:ln>
            </p:spPr>
          </p:pic>
          <p:sp>
            <p:nvSpPr>
              <p:cNvPr id="48" name="Hexagon 47">
                <a:extLst>
                  <a:ext uri="{FF2B5EF4-FFF2-40B4-BE49-F238E27FC236}">
                    <a16:creationId xmlns="" xmlns:a16="http://schemas.microsoft.com/office/drawing/2014/main" id="{2466556E-1FD1-495D-B200-E585D3C3AEC7}"/>
                  </a:ext>
                </a:extLst>
              </p:cNvPr>
              <p:cNvSpPr/>
              <p:nvPr/>
            </p:nvSpPr>
            <p:spPr>
              <a:xfrm>
                <a:off x="2886957" y="4627898"/>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58E516C9-660F-4374-B412-C73DB1C5B2AC}"/>
                </a:ext>
              </a:extLst>
            </p:cNvPr>
            <p:cNvGrpSpPr/>
            <p:nvPr/>
          </p:nvGrpSpPr>
          <p:grpSpPr>
            <a:xfrm>
              <a:off x="2743200" y="5486400"/>
              <a:ext cx="952921" cy="759709"/>
              <a:chOff x="2886956" y="5728033"/>
              <a:chExt cx="952921" cy="759709"/>
            </a:xfrm>
          </p:grpSpPr>
          <p:pic>
            <p:nvPicPr>
              <p:cNvPr id="52" name="Picture 51">
                <a:extLst>
                  <a:ext uri="{FF2B5EF4-FFF2-40B4-BE49-F238E27FC236}">
                    <a16:creationId xmlns="" xmlns:a16="http://schemas.microsoft.com/office/drawing/2014/main" id="{4041F830-501D-4297-BDBA-055D62B60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295" y="5825481"/>
                <a:ext cx="564812" cy="564812"/>
              </a:xfrm>
              <a:prstGeom prst="rect">
                <a:avLst/>
              </a:prstGeom>
              <a:ln>
                <a:noFill/>
              </a:ln>
            </p:spPr>
          </p:pic>
          <p:sp>
            <p:nvSpPr>
              <p:cNvPr id="51" name="Hexagon 50">
                <a:extLst>
                  <a:ext uri="{FF2B5EF4-FFF2-40B4-BE49-F238E27FC236}">
                    <a16:creationId xmlns="" xmlns:a16="http://schemas.microsoft.com/office/drawing/2014/main" id="{5E6A8F92-E6F5-4DF1-AC0E-004D49ABED4A}"/>
                  </a:ext>
                </a:extLst>
              </p:cNvPr>
              <p:cNvSpPr/>
              <p:nvPr/>
            </p:nvSpPr>
            <p:spPr>
              <a:xfrm>
                <a:off x="2886956" y="572803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 xmlns:a16="http://schemas.microsoft.com/office/drawing/2014/main" id="{ADC4F68D-85E6-48FA-9783-9CC8AB332DB0}"/>
                </a:ext>
              </a:extLst>
            </p:cNvPr>
            <p:cNvGrpSpPr/>
            <p:nvPr/>
          </p:nvGrpSpPr>
          <p:grpSpPr>
            <a:xfrm>
              <a:off x="10972800" y="2514600"/>
              <a:ext cx="952921" cy="759709"/>
              <a:chOff x="10705553" y="2363993"/>
              <a:chExt cx="952921" cy="759709"/>
            </a:xfrm>
          </p:grpSpPr>
          <p:sp>
            <p:nvSpPr>
              <p:cNvPr id="75" name="Hexagon 74">
                <a:extLst>
                  <a:ext uri="{FF2B5EF4-FFF2-40B4-BE49-F238E27FC236}">
                    <a16:creationId xmlns="" xmlns:a16="http://schemas.microsoft.com/office/drawing/2014/main" id="{92AAABEE-2DD9-4438-B9D2-1462C24E0AF8}"/>
                  </a:ext>
                </a:extLst>
              </p:cNvPr>
              <p:cNvSpPr/>
              <p:nvPr/>
            </p:nvSpPr>
            <p:spPr>
              <a:xfrm>
                <a:off x="10705553" y="236399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 xmlns:a16="http://schemas.microsoft.com/office/drawing/2014/main" id="{EBF6B6CD-7C59-45A7-A890-1BB034AC29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398" y="2394499"/>
                <a:ext cx="665683" cy="665683"/>
              </a:xfrm>
              <a:prstGeom prst="rect">
                <a:avLst/>
              </a:prstGeom>
              <a:ln>
                <a:noFill/>
              </a:ln>
            </p:spPr>
          </p:pic>
        </p:grpSp>
        <p:sp>
          <p:nvSpPr>
            <p:cNvPr id="2" name="Rectangle: Rounded Corners 1">
              <a:extLst>
                <a:ext uri="{FF2B5EF4-FFF2-40B4-BE49-F238E27FC236}">
                  <a16:creationId xmlns="" xmlns:a16="http://schemas.microsoft.com/office/drawing/2014/main" id="{72ED21AC-0F0C-466B-A175-1C6EDD23EC2F}"/>
                </a:ext>
              </a:extLst>
            </p:cNvPr>
            <p:cNvSpPr/>
            <p:nvPr/>
          </p:nvSpPr>
          <p:spPr>
            <a:xfrm>
              <a:off x="451722" y="1143000"/>
              <a:ext cx="2743200" cy="966485"/>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Data</a:t>
              </a:r>
            </a:p>
          </p:txBody>
        </p:sp>
        <p:sp>
          <p:nvSpPr>
            <p:cNvPr id="78" name="Rectangle: Rounded Corners 77">
              <a:extLst>
                <a:ext uri="{FF2B5EF4-FFF2-40B4-BE49-F238E27FC236}">
                  <a16:creationId xmlns="" xmlns:a16="http://schemas.microsoft.com/office/drawing/2014/main" id="{E01351EF-7FE1-4E8A-BC58-ADFE538ED5EA}"/>
                </a:ext>
              </a:extLst>
            </p:cNvPr>
            <p:cNvSpPr/>
            <p:nvPr/>
          </p:nvSpPr>
          <p:spPr>
            <a:xfrm>
              <a:off x="4572000" y="1143000"/>
              <a:ext cx="2743200" cy="966485"/>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Processing</a:t>
              </a:r>
            </a:p>
          </p:txBody>
        </p:sp>
        <p:sp>
          <p:nvSpPr>
            <p:cNvPr id="79" name="Rectangle: Rounded Corners 78">
              <a:extLst>
                <a:ext uri="{FF2B5EF4-FFF2-40B4-BE49-F238E27FC236}">
                  <a16:creationId xmlns="" xmlns:a16="http://schemas.microsoft.com/office/drawing/2014/main" id="{69321BDB-7624-4D25-9A71-D78F37CD5889}"/>
                </a:ext>
              </a:extLst>
            </p:cNvPr>
            <p:cNvSpPr/>
            <p:nvPr/>
          </p:nvSpPr>
          <p:spPr>
            <a:xfrm>
              <a:off x="86868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Gothic" panose="020B0502020202020204" pitchFamily="34" charset="0"/>
                </a:rPr>
                <a:t>Analysis</a:t>
              </a:r>
            </a:p>
          </p:txBody>
        </p:sp>
        <p:grpSp>
          <p:nvGrpSpPr>
            <p:cNvPr id="30" name="Group 29">
              <a:extLst>
                <a:ext uri="{FF2B5EF4-FFF2-40B4-BE49-F238E27FC236}">
                  <a16:creationId xmlns="" xmlns:a16="http://schemas.microsoft.com/office/drawing/2014/main" id="{84A59612-BD11-488C-B9D5-0FDAB5E96F80}"/>
                </a:ext>
              </a:extLst>
            </p:cNvPr>
            <p:cNvGrpSpPr/>
            <p:nvPr/>
          </p:nvGrpSpPr>
          <p:grpSpPr>
            <a:xfrm>
              <a:off x="10972800" y="4489704"/>
              <a:ext cx="952921" cy="759709"/>
              <a:chOff x="10711245" y="4523402"/>
              <a:chExt cx="952921" cy="759709"/>
            </a:xfrm>
          </p:grpSpPr>
          <p:sp>
            <p:nvSpPr>
              <p:cNvPr id="95" name="Hexagon 94">
                <a:extLst>
                  <a:ext uri="{FF2B5EF4-FFF2-40B4-BE49-F238E27FC236}">
                    <a16:creationId xmlns="" xmlns:a16="http://schemas.microsoft.com/office/drawing/2014/main" id="{54A5E1A6-BAEC-47EB-BA6D-D0FA73EFCA98}"/>
                  </a:ext>
                </a:extLst>
              </p:cNvPr>
              <p:cNvSpPr/>
              <p:nvPr/>
            </p:nvSpPr>
            <p:spPr>
              <a:xfrm>
                <a:off x="10711245" y="452340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 xmlns:a16="http://schemas.microsoft.com/office/drawing/2014/main" id="{C96D692C-EC69-4DF5-B042-58D8B0CB69C7}"/>
                  </a:ext>
                </a:extLst>
              </p:cNvPr>
              <p:cNvSpPr/>
              <p:nvPr/>
            </p:nvSpPr>
            <p:spPr>
              <a:xfrm>
                <a:off x="10921004" y="4570701"/>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tx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5CDBA697-0708-4209-A8E2-222BB9F269DD}"/>
                  </a:ext>
                </a:extLst>
              </p:cNvPr>
              <p:cNvGrpSpPr/>
              <p:nvPr/>
            </p:nvGrpSpPr>
            <p:grpSpPr>
              <a:xfrm>
                <a:off x="11071597" y="4670976"/>
                <a:ext cx="78649" cy="158507"/>
                <a:chOff x="11658474" y="4416688"/>
                <a:chExt cx="128714" cy="259407"/>
              </a:xfrm>
            </p:grpSpPr>
            <p:sp>
              <p:nvSpPr>
                <p:cNvPr id="7" name="Rectangle 6">
                  <a:extLst>
                    <a:ext uri="{FF2B5EF4-FFF2-40B4-BE49-F238E27FC236}">
                      <a16:creationId xmlns="" xmlns:a16="http://schemas.microsoft.com/office/drawing/2014/main" id="{38A05935-16AE-4A9F-95BA-D815F475C6A4}"/>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 xmlns:a16="http://schemas.microsoft.com/office/drawing/2014/main" id="{06E86A7A-70C3-414B-9992-AAE025597451}"/>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 xmlns:a16="http://schemas.microsoft.com/office/drawing/2014/main" id="{D3D4DBE0-897F-4A20-AD14-2422C412A641}"/>
                  </a:ext>
                </a:extLst>
              </p:cNvPr>
              <p:cNvGrpSpPr/>
              <p:nvPr/>
            </p:nvGrpSpPr>
            <p:grpSpPr>
              <a:xfrm>
                <a:off x="11174968" y="4783356"/>
                <a:ext cx="78649" cy="158507"/>
                <a:chOff x="11658474" y="4416688"/>
                <a:chExt cx="128714" cy="259407"/>
              </a:xfrm>
            </p:grpSpPr>
            <p:sp>
              <p:nvSpPr>
                <p:cNvPr id="101" name="Rectangle 100">
                  <a:extLst>
                    <a:ext uri="{FF2B5EF4-FFF2-40B4-BE49-F238E27FC236}">
                      <a16:creationId xmlns="" xmlns:a16="http://schemas.microsoft.com/office/drawing/2014/main" id="{EC8AB0EE-121E-4DF8-A997-F350FF893C33}"/>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a:extLst>
                    <a:ext uri="{FF2B5EF4-FFF2-40B4-BE49-F238E27FC236}">
                      <a16:creationId xmlns="" xmlns:a16="http://schemas.microsoft.com/office/drawing/2014/main" id="{49D78588-7014-4E30-A5BC-8B8C4B330B3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 xmlns:a16="http://schemas.microsoft.com/office/drawing/2014/main" id="{7DCCECF5-A0B0-4C5A-A79E-00C6B08D5416}"/>
                  </a:ext>
                </a:extLst>
              </p:cNvPr>
              <p:cNvGrpSpPr/>
              <p:nvPr/>
            </p:nvGrpSpPr>
            <p:grpSpPr>
              <a:xfrm>
                <a:off x="11109412" y="4883445"/>
                <a:ext cx="78649" cy="158507"/>
                <a:chOff x="11658474" y="4416688"/>
                <a:chExt cx="128714" cy="259407"/>
              </a:xfrm>
            </p:grpSpPr>
            <p:sp>
              <p:nvSpPr>
                <p:cNvPr id="104" name="Rectangle 103">
                  <a:extLst>
                    <a:ext uri="{FF2B5EF4-FFF2-40B4-BE49-F238E27FC236}">
                      <a16:creationId xmlns="" xmlns:a16="http://schemas.microsoft.com/office/drawing/2014/main" id="{88CF7D7B-FFD4-4FE0-A8C3-CD61234F00CB}"/>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a:extLst>
                    <a:ext uri="{FF2B5EF4-FFF2-40B4-BE49-F238E27FC236}">
                      <a16:creationId xmlns="" xmlns:a16="http://schemas.microsoft.com/office/drawing/2014/main" id="{8EB928A4-E46E-443F-9EC1-A525A411131D}"/>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 xmlns:a16="http://schemas.microsoft.com/office/drawing/2014/main" id="{F37F8C1F-4B39-437B-95C8-934F388901FE}"/>
                  </a:ext>
                </a:extLst>
              </p:cNvPr>
              <p:cNvGrpSpPr/>
              <p:nvPr/>
            </p:nvGrpSpPr>
            <p:grpSpPr>
              <a:xfrm>
                <a:off x="11268337" y="4929878"/>
                <a:ext cx="78649" cy="158507"/>
                <a:chOff x="11658474" y="4416688"/>
                <a:chExt cx="128714" cy="259407"/>
              </a:xfrm>
            </p:grpSpPr>
            <p:sp>
              <p:nvSpPr>
                <p:cNvPr id="107" name="Rectangle 106">
                  <a:extLst>
                    <a:ext uri="{FF2B5EF4-FFF2-40B4-BE49-F238E27FC236}">
                      <a16:creationId xmlns="" xmlns:a16="http://schemas.microsoft.com/office/drawing/2014/main" id="{0C048FC0-F932-4DDE-BEC3-41D80F4C241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a:extLst>
                    <a:ext uri="{FF2B5EF4-FFF2-40B4-BE49-F238E27FC236}">
                      <a16:creationId xmlns="" xmlns:a16="http://schemas.microsoft.com/office/drawing/2014/main" id="{CBEEC247-5DA7-4A70-91E0-C34771421BA5}"/>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 xmlns:a16="http://schemas.microsoft.com/office/drawing/2014/main" id="{CA743037-76B9-4C1F-A700-7975C344850F}"/>
                  </a:ext>
                </a:extLst>
              </p:cNvPr>
              <p:cNvGrpSpPr/>
              <p:nvPr/>
            </p:nvGrpSpPr>
            <p:grpSpPr>
              <a:xfrm>
                <a:off x="11182013" y="5015974"/>
                <a:ext cx="78649" cy="158507"/>
                <a:chOff x="11658474" y="4416688"/>
                <a:chExt cx="128714" cy="259407"/>
              </a:xfrm>
            </p:grpSpPr>
            <p:sp>
              <p:nvSpPr>
                <p:cNvPr id="110" name="Rectangle 109">
                  <a:extLst>
                    <a:ext uri="{FF2B5EF4-FFF2-40B4-BE49-F238E27FC236}">
                      <a16:creationId xmlns="" xmlns:a16="http://schemas.microsoft.com/office/drawing/2014/main" id="{8F2408E3-A768-4556-9385-D047824710AF}"/>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 xmlns:a16="http://schemas.microsoft.com/office/drawing/2014/main" id="{E3C2E8A0-EE31-4CDE-BCBF-7A31CABB2277}"/>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 xmlns:a16="http://schemas.microsoft.com/office/drawing/2014/main" id="{2121D7BC-4EBD-46C7-BDB4-F0BE3EAA72C5}"/>
                  </a:ext>
                </a:extLst>
              </p:cNvPr>
              <p:cNvGrpSpPr/>
              <p:nvPr/>
            </p:nvGrpSpPr>
            <p:grpSpPr>
              <a:xfrm>
                <a:off x="11215044" y="4601572"/>
                <a:ext cx="78649" cy="158507"/>
                <a:chOff x="11658474" y="4416688"/>
                <a:chExt cx="128714" cy="259407"/>
              </a:xfrm>
            </p:grpSpPr>
            <p:sp>
              <p:nvSpPr>
                <p:cNvPr id="113" name="Rectangle 112">
                  <a:extLst>
                    <a:ext uri="{FF2B5EF4-FFF2-40B4-BE49-F238E27FC236}">
                      <a16:creationId xmlns="" xmlns:a16="http://schemas.microsoft.com/office/drawing/2014/main" id="{FCFD7480-2FD3-40EF-A6D1-74FC01CAEC88}"/>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a:extLst>
                    <a:ext uri="{FF2B5EF4-FFF2-40B4-BE49-F238E27FC236}">
                      <a16:creationId xmlns="" xmlns:a16="http://schemas.microsoft.com/office/drawing/2014/main" id="{3FC26350-C3D2-41CA-B87C-FCA46D7FCED0}"/>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9B0D72F6-9D6E-4D17-BE09-CD448B5E1E17}"/>
                  </a:ext>
                </a:extLst>
              </p:cNvPr>
              <p:cNvGrpSpPr/>
              <p:nvPr/>
            </p:nvGrpSpPr>
            <p:grpSpPr>
              <a:xfrm>
                <a:off x="11280414" y="4760081"/>
                <a:ext cx="78649" cy="158511"/>
                <a:chOff x="11658474" y="4416682"/>
                <a:chExt cx="128714" cy="259413"/>
              </a:xfrm>
            </p:grpSpPr>
            <p:sp>
              <p:nvSpPr>
                <p:cNvPr id="116" name="Rectangle 115">
                  <a:extLst>
                    <a:ext uri="{FF2B5EF4-FFF2-40B4-BE49-F238E27FC236}">
                      <a16:creationId xmlns="" xmlns:a16="http://schemas.microsoft.com/office/drawing/2014/main" id="{DF669ECB-7B98-4FD1-A492-8E21B354B3D5}"/>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a:extLst>
                    <a:ext uri="{FF2B5EF4-FFF2-40B4-BE49-F238E27FC236}">
                      <a16:creationId xmlns="" xmlns:a16="http://schemas.microsoft.com/office/drawing/2014/main" id="{6E0438E6-CBE6-43CB-8F8F-DA88B0C4A826}"/>
                    </a:ext>
                  </a:extLst>
                </p:cNvPr>
                <p:cNvSpPr/>
                <p:nvPr/>
              </p:nvSpPr>
              <p:spPr>
                <a:xfrm>
                  <a:off x="11658474" y="4416682"/>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 xmlns:a16="http://schemas.microsoft.com/office/drawing/2014/main" id="{D07120E3-7A35-41E6-96AE-020C89FF5F1A}"/>
                  </a:ext>
                </a:extLst>
              </p:cNvPr>
              <p:cNvGrpSpPr/>
              <p:nvPr/>
            </p:nvGrpSpPr>
            <p:grpSpPr>
              <a:xfrm>
                <a:off x="11017365" y="4828080"/>
                <a:ext cx="78649" cy="158507"/>
                <a:chOff x="11658474" y="4416688"/>
                <a:chExt cx="128714" cy="259407"/>
              </a:xfrm>
            </p:grpSpPr>
            <p:sp>
              <p:nvSpPr>
                <p:cNvPr id="119" name="Rectangle 118">
                  <a:extLst>
                    <a:ext uri="{FF2B5EF4-FFF2-40B4-BE49-F238E27FC236}">
                      <a16:creationId xmlns="" xmlns:a16="http://schemas.microsoft.com/office/drawing/2014/main" id="{B1FCA83D-FC9A-4B0C-BE2B-85A45FD50E7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Isosceles Triangle 119">
                  <a:extLst>
                    <a:ext uri="{FF2B5EF4-FFF2-40B4-BE49-F238E27FC236}">
                      <a16:creationId xmlns="" xmlns:a16="http://schemas.microsoft.com/office/drawing/2014/main" id="{5BFC89ED-EA92-4ACA-B19E-4B3FE10032E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 xmlns:a16="http://schemas.microsoft.com/office/drawing/2014/main" id="{0DB50B7E-B9C9-43EE-8312-5F5EA71FAE0C}"/>
                </a:ext>
              </a:extLst>
            </p:cNvPr>
            <p:cNvGrpSpPr/>
            <p:nvPr/>
          </p:nvGrpSpPr>
          <p:grpSpPr>
            <a:xfrm>
              <a:off x="6858000" y="4489704"/>
              <a:ext cx="952921" cy="759709"/>
              <a:chOff x="7190317" y="4594349"/>
              <a:chExt cx="952921" cy="759709"/>
            </a:xfrm>
          </p:grpSpPr>
          <p:pic>
            <p:nvPicPr>
              <p:cNvPr id="69" name="Picture 68">
                <a:extLst>
                  <a:ext uri="{FF2B5EF4-FFF2-40B4-BE49-F238E27FC236}">
                    <a16:creationId xmlns="" xmlns:a16="http://schemas.microsoft.com/office/drawing/2014/main" id="{555F2732-03CE-4206-A805-8D56DE6BBF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849" y="4682328"/>
                <a:ext cx="609856" cy="598349"/>
              </a:xfrm>
              <a:prstGeom prst="rect">
                <a:avLst/>
              </a:prstGeom>
              <a:ln>
                <a:noFill/>
              </a:ln>
            </p:spPr>
          </p:pic>
          <p:sp>
            <p:nvSpPr>
              <p:cNvPr id="68" name="Hexagon 67">
                <a:extLst>
                  <a:ext uri="{FF2B5EF4-FFF2-40B4-BE49-F238E27FC236}">
                    <a16:creationId xmlns="" xmlns:a16="http://schemas.microsoft.com/office/drawing/2014/main" id="{70349E5A-D03B-4C79-8D57-D6CFF29BCED3}"/>
                  </a:ext>
                </a:extLst>
              </p:cNvPr>
              <p:cNvSpPr/>
              <p:nvPr/>
            </p:nvSpPr>
            <p:spPr>
              <a:xfrm>
                <a:off x="7190317" y="4594349"/>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347F69CE-EEE5-48C2-9CA7-B3D47BBEFC24}"/>
                </a:ext>
              </a:extLst>
            </p:cNvPr>
            <p:cNvGrpSpPr/>
            <p:nvPr/>
          </p:nvGrpSpPr>
          <p:grpSpPr>
            <a:xfrm>
              <a:off x="6858000" y="3511296"/>
              <a:ext cx="952922" cy="759709"/>
              <a:chOff x="7190317" y="3479171"/>
              <a:chExt cx="952922" cy="759709"/>
            </a:xfrm>
          </p:grpSpPr>
          <p:sp>
            <p:nvSpPr>
              <p:cNvPr id="61" name="Hexagon 60">
                <a:extLst>
                  <a:ext uri="{FF2B5EF4-FFF2-40B4-BE49-F238E27FC236}">
                    <a16:creationId xmlns="" xmlns:a16="http://schemas.microsoft.com/office/drawing/2014/main" id="{46F09645-8436-43C8-B0EE-7FFA4FAE9588}"/>
                  </a:ext>
                </a:extLst>
              </p:cNvPr>
              <p:cNvSpPr/>
              <p:nvPr/>
            </p:nvSpPr>
            <p:spPr>
              <a:xfrm>
                <a:off x="7190318" y="3479171"/>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 xmlns:a16="http://schemas.microsoft.com/office/drawing/2014/main" id="{1F3FD4FE-3B77-4378-8B1B-0EE1DC86C16D}"/>
                  </a:ext>
                </a:extLst>
              </p:cNvPr>
              <p:cNvGrpSpPr/>
              <p:nvPr/>
            </p:nvGrpSpPr>
            <p:grpSpPr>
              <a:xfrm>
                <a:off x="7356444" y="3568345"/>
                <a:ext cx="650295" cy="534545"/>
                <a:chOff x="3630571" y="4000995"/>
                <a:chExt cx="1103268" cy="1200032"/>
              </a:xfrm>
            </p:grpSpPr>
            <p:pic>
              <p:nvPicPr>
                <p:cNvPr id="63" name="Picture 62">
                  <a:extLst>
                    <a:ext uri="{FF2B5EF4-FFF2-40B4-BE49-F238E27FC236}">
                      <a16:creationId xmlns="" xmlns:a16="http://schemas.microsoft.com/office/drawing/2014/main" id="{2FBCD837-54C8-49BE-B4AA-A9E2AF4820D8}"/>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630571" y="4000995"/>
                  <a:ext cx="795528" cy="850392"/>
                </a:xfrm>
                <a:prstGeom prst="rect">
                  <a:avLst/>
                </a:prstGeom>
                <a:ln>
                  <a:solidFill>
                    <a:srgbClr val="1B57AF"/>
                  </a:solidFill>
                </a:ln>
              </p:spPr>
            </p:pic>
            <p:pic>
              <p:nvPicPr>
                <p:cNvPr id="64" name="Picture 63">
                  <a:extLst>
                    <a:ext uri="{FF2B5EF4-FFF2-40B4-BE49-F238E27FC236}">
                      <a16:creationId xmlns="" xmlns:a16="http://schemas.microsoft.com/office/drawing/2014/main" id="{8E054029-97FB-40B6-907B-D5E7082F632D}"/>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3736442" y="4121929"/>
                  <a:ext cx="795528" cy="850392"/>
                </a:xfrm>
                <a:prstGeom prst="rect">
                  <a:avLst/>
                </a:prstGeom>
                <a:ln>
                  <a:solidFill>
                    <a:srgbClr val="1B57AF"/>
                  </a:solidFill>
                </a:ln>
              </p:spPr>
            </p:pic>
            <p:pic>
              <p:nvPicPr>
                <p:cNvPr id="65" name="Picture 64">
                  <a:extLst>
                    <a:ext uri="{FF2B5EF4-FFF2-40B4-BE49-F238E27FC236}">
                      <a16:creationId xmlns="" xmlns:a16="http://schemas.microsoft.com/office/drawing/2014/main" id="{79DAA00D-B92D-42CB-9CAB-4BB6C8DDE530}"/>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837169" y="4244361"/>
                  <a:ext cx="795528" cy="850392"/>
                </a:xfrm>
                <a:prstGeom prst="rect">
                  <a:avLst/>
                </a:prstGeom>
                <a:ln>
                  <a:solidFill>
                    <a:srgbClr val="1B57AF"/>
                  </a:solidFill>
                </a:ln>
              </p:spPr>
            </p:pic>
            <p:pic>
              <p:nvPicPr>
                <p:cNvPr id="66" name="Picture 65">
                  <a:extLst>
                    <a:ext uri="{FF2B5EF4-FFF2-40B4-BE49-F238E27FC236}">
                      <a16:creationId xmlns="" xmlns:a16="http://schemas.microsoft.com/office/drawing/2014/main" id="{9E1D604D-5E59-4DA3-81A8-E737ABC8E32D}"/>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3938311" y="4350635"/>
                  <a:ext cx="795528" cy="850392"/>
                </a:xfrm>
                <a:prstGeom prst="rect">
                  <a:avLst/>
                </a:prstGeom>
                <a:ln>
                  <a:solidFill>
                    <a:srgbClr val="1B57AF"/>
                  </a:solidFill>
                </a:ln>
              </p:spPr>
            </p:pic>
          </p:grpSp>
          <p:sp>
            <p:nvSpPr>
              <p:cNvPr id="80" name="Hexagon 79">
                <a:extLst>
                  <a:ext uri="{FF2B5EF4-FFF2-40B4-BE49-F238E27FC236}">
                    <a16:creationId xmlns="" xmlns:a16="http://schemas.microsoft.com/office/drawing/2014/main" id="{7063B94E-C439-4758-BB0C-899ADC6AE74F}"/>
                  </a:ext>
                </a:extLst>
              </p:cNvPr>
              <p:cNvSpPr/>
              <p:nvPr/>
            </p:nvSpPr>
            <p:spPr>
              <a:xfrm>
                <a:off x="7190317" y="3479171"/>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6B95EA5-D21A-441E-8DDA-BEB5E1A11074}"/>
                </a:ext>
              </a:extLst>
            </p:cNvPr>
            <p:cNvGrpSpPr/>
            <p:nvPr/>
          </p:nvGrpSpPr>
          <p:grpSpPr>
            <a:xfrm>
              <a:off x="6858001" y="5486400"/>
              <a:ext cx="952921" cy="759709"/>
              <a:chOff x="7190317" y="5709527"/>
              <a:chExt cx="952921" cy="759709"/>
            </a:xfrm>
          </p:grpSpPr>
          <p:sp>
            <p:nvSpPr>
              <p:cNvPr id="4" name="Freeform: Shape 3">
                <a:extLst>
                  <a:ext uri="{FF2B5EF4-FFF2-40B4-BE49-F238E27FC236}">
                    <a16:creationId xmlns="" xmlns:a16="http://schemas.microsoft.com/office/drawing/2014/main" id="{480EB42B-985F-4F0D-8D88-EE7DA46DDA02}"/>
                  </a:ext>
                </a:extLst>
              </p:cNvPr>
              <p:cNvSpPr/>
              <p:nvPr/>
            </p:nvSpPr>
            <p:spPr>
              <a:xfrm>
                <a:off x="7400076" y="5756826"/>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69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a:extLst>
                  <a:ext uri="{FF2B5EF4-FFF2-40B4-BE49-F238E27FC236}">
                    <a16:creationId xmlns="" xmlns:a16="http://schemas.microsoft.com/office/drawing/2014/main" id="{04EC17B2-2D25-467D-8CBA-F97C09679C1F}"/>
                  </a:ext>
                </a:extLst>
              </p:cNvPr>
              <p:cNvSpPr/>
              <p:nvPr/>
            </p:nvSpPr>
            <p:spPr>
              <a:xfrm>
                <a:off x="7190317" y="5709527"/>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709CB56E-50D3-4764-B27B-130B2A8D392F}"/>
                </a:ext>
              </a:extLst>
            </p:cNvPr>
            <p:cNvGrpSpPr/>
            <p:nvPr/>
          </p:nvGrpSpPr>
          <p:grpSpPr>
            <a:xfrm>
              <a:off x="6858000" y="2514600"/>
              <a:ext cx="952921" cy="759709"/>
              <a:chOff x="7190317" y="2363993"/>
              <a:chExt cx="952921" cy="759709"/>
            </a:xfrm>
          </p:grpSpPr>
          <p:sp>
            <p:nvSpPr>
              <p:cNvPr id="13" name="Freeform: Shape 12">
                <a:extLst>
                  <a:ext uri="{FF2B5EF4-FFF2-40B4-BE49-F238E27FC236}">
                    <a16:creationId xmlns="" xmlns:a16="http://schemas.microsoft.com/office/drawing/2014/main" id="{18BFEC01-13FD-44A0-86BD-7829BD787911}"/>
                  </a:ext>
                </a:extLst>
              </p:cNvPr>
              <p:cNvSpPr/>
              <p:nvPr/>
            </p:nvSpPr>
            <p:spPr>
              <a:xfrm>
                <a:off x="7490157"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5" name="Freeform: Shape 14">
                <a:extLst>
                  <a:ext uri="{FF2B5EF4-FFF2-40B4-BE49-F238E27FC236}">
                    <a16:creationId xmlns="" xmlns:a16="http://schemas.microsoft.com/office/drawing/2014/main" id="{5156A1F3-F569-4911-AF1A-DBDF0DBCCE14}"/>
                  </a:ext>
                </a:extLst>
              </p:cNvPr>
              <p:cNvSpPr/>
              <p:nvPr/>
            </p:nvSpPr>
            <p:spPr>
              <a:xfrm>
                <a:off x="7775415"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6" name="Freeform: Shape 15">
                <a:extLst>
                  <a:ext uri="{FF2B5EF4-FFF2-40B4-BE49-F238E27FC236}">
                    <a16:creationId xmlns="" xmlns:a16="http://schemas.microsoft.com/office/drawing/2014/main" id="{900E6574-E234-4B9E-963F-855931D8B659}"/>
                  </a:ext>
                </a:extLst>
              </p:cNvPr>
              <p:cNvSpPr/>
              <p:nvPr/>
            </p:nvSpPr>
            <p:spPr>
              <a:xfrm>
                <a:off x="7400076" y="2478760"/>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2" name="Rectangle 21">
                <a:extLst>
                  <a:ext uri="{FF2B5EF4-FFF2-40B4-BE49-F238E27FC236}">
                    <a16:creationId xmlns="" xmlns:a16="http://schemas.microsoft.com/office/drawing/2014/main" id="{90A3B6B7-D5D0-4D8C-9F2D-DFCB7A1F31E4}"/>
                  </a:ext>
                </a:extLst>
              </p:cNvPr>
              <p:cNvSpPr/>
              <p:nvPr/>
            </p:nvSpPr>
            <p:spPr>
              <a:xfrm>
                <a:off x="7418846" y="2628900"/>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B3EB3D6C-B1E5-4D26-92E1-99032691F832}"/>
                  </a:ext>
                </a:extLst>
              </p:cNvPr>
              <p:cNvSpPr/>
              <p:nvPr/>
            </p:nvSpPr>
            <p:spPr>
              <a:xfrm>
                <a:off x="7400076" y="2591677"/>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sp>
            <p:nvSpPr>
              <p:cNvPr id="54" name="Hexagon 53">
                <a:extLst>
                  <a:ext uri="{FF2B5EF4-FFF2-40B4-BE49-F238E27FC236}">
                    <a16:creationId xmlns="" xmlns:a16="http://schemas.microsoft.com/office/drawing/2014/main" id="{3A82AEBC-4181-444D-A6E6-8FB3C4D728B8}"/>
                  </a:ext>
                </a:extLst>
              </p:cNvPr>
              <p:cNvSpPr/>
              <p:nvPr/>
            </p:nvSpPr>
            <p:spPr>
              <a:xfrm>
                <a:off x="7190317" y="236399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45" name="Picture 44">
              <a:extLst>
                <a:ext uri="{FF2B5EF4-FFF2-40B4-BE49-F238E27FC236}">
                  <a16:creationId xmlns="" xmlns:a16="http://schemas.microsoft.com/office/drawing/2014/main" id="{AB563D46-75A0-4CC7-BCA1-C9A5CC4CEB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0" y="2514600"/>
              <a:ext cx="952922" cy="759709"/>
            </a:xfrm>
            <a:prstGeom prst="hexagon">
              <a:avLst/>
            </a:prstGeom>
            <a:solidFill>
              <a:schemeClr val="bg1">
                <a:lumMod val="75000"/>
              </a:schemeClr>
            </a:solidFill>
            <a:ln w="38100">
              <a:solidFill>
                <a:schemeClr val="bg1">
                  <a:lumMod val="85000"/>
                </a:schemeClr>
              </a:solidFill>
            </a:ln>
          </p:spPr>
        </p:pic>
      </p:grpSp>
      <p:sp>
        <p:nvSpPr>
          <p:cNvPr id="74" name="Hexagon 73">
            <a:extLst>
              <a:ext uri="{FF2B5EF4-FFF2-40B4-BE49-F238E27FC236}">
                <a16:creationId xmlns="" xmlns:a16="http://schemas.microsoft.com/office/drawing/2014/main" id="{5E6A8F92-E6F5-4DF1-AC0E-004D49ABED4A}"/>
              </a:ext>
            </a:extLst>
          </p:cNvPr>
          <p:cNvSpPr/>
          <p:nvPr/>
        </p:nvSpPr>
        <p:spPr>
          <a:xfrm>
            <a:off x="2693724" y="3506380"/>
            <a:ext cx="1002397"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a:extLst>
              <a:ext uri="{FF2B5EF4-FFF2-40B4-BE49-F238E27FC236}">
                <a16:creationId xmlns="" xmlns:a16="http://schemas.microsoft.com/office/drawing/2014/main" id="{5E6A8F92-E6F5-4DF1-AC0E-004D49ABED4A}"/>
              </a:ext>
            </a:extLst>
          </p:cNvPr>
          <p:cNvSpPr/>
          <p:nvPr/>
        </p:nvSpPr>
        <p:spPr>
          <a:xfrm>
            <a:off x="2705566" y="2494916"/>
            <a:ext cx="1009326" cy="793273"/>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a:extLst>
              <a:ext uri="{FF2B5EF4-FFF2-40B4-BE49-F238E27FC236}">
                <a16:creationId xmlns="" xmlns:a16="http://schemas.microsoft.com/office/drawing/2014/main" id="{AB9E5996-E346-482A-8F2C-C5396B85523F}"/>
              </a:ext>
            </a:extLst>
          </p:cNvPr>
          <p:cNvSpPr/>
          <p:nvPr/>
        </p:nvSpPr>
        <p:spPr>
          <a:xfrm>
            <a:off x="10967107" y="3502152"/>
            <a:ext cx="952921" cy="759709"/>
          </a:xfrm>
          <a:prstGeom prst="hexagon">
            <a:avLst/>
          </a:prstGeom>
          <a:blipFill dpi="0" rotWithShape="1">
            <a:blip r:embed="rId13" cstate="print">
              <a:extLst>
                <a:ext uri="{28A0092B-C50C-407E-A947-70E740481C1C}">
                  <a14:useLocalDpi xmlns:a14="http://schemas.microsoft.com/office/drawing/2010/main" val="0"/>
                </a:ext>
              </a:extLst>
            </a:blip>
            <a:srcRect/>
            <a:stretch>
              <a:fillRect/>
            </a:stretch>
          </a:blip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68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2" name="Arrow: Right 21">
            <a:extLst>
              <a:ext uri="{FF2B5EF4-FFF2-40B4-BE49-F238E27FC236}">
                <a16:creationId xmlns="" xmlns:a16="http://schemas.microsoft.com/office/drawing/2014/main" id="{8F67B797-5626-4DA2-844A-A47FBBF48703}"/>
              </a:ext>
            </a:extLst>
          </p:cNvPr>
          <p:cNvSpPr/>
          <p:nvPr/>
        </p:nvSpPr>
        <p:spPr>
          <a:xfrm>
            <a:off x="3678780" y="4426867"/>
            <a:ext cx="5415560" cy="914400"/>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Aggregation</a:t>
            </a:r>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Analysis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94" name="Arrow: Right 93">
            <a:extLst>
              <a:ext uri="{FF2B5EF4-FFF2-40B4-BE49-F238E27FC236}">
                <a16:creationId xmlns="" xmlns:a16="http://schemas.microsoft.com/office/drawing/2014/main" id="{8F7ED44D-089A-4C9C-8137-E300E2568F7A}"/>
              </a:ext>
            </a:extLst>
          </p:cNvPr>
          <p:cNvSpPr/>
          <p:nvPr/>
        </p:nvSpPr>
        <p:spPr>
          <a:xfrm>
            <a:off x="3678782" y="2110881"/>
            <a:ext cx="5415558" cy="914400"/>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2400" dirty="0"/>
              <a:t>Regression</a:t>
            </a:r>
            <a:endParaRPr lang="en-US" dirty="0"/>
          </a:p>
        </p:txBody>
      </p:sp>
      <p:sp>
        <p:nvSpPr>
          <p:cNvPr id="42" name="Rectangle: Rounded Corners 41">
            <a:extLst>
              <a:ext uri="{FF2B5EF4-FFF2-40B4-BE49-F238E27FC236}">
                <a16:creationId xmlns="" xmlns:a16="http://schemas.microsoft.com/office/drawing/2014/main" id="{2BFBE1EE-64FA-419D-8BDB-9D182B6FAEFB}"/>
              </a:ext>
            </a:extLst>
          </p:cNvPr>
          <p:cNvSpPr/>
          <p:nvPr/>
        </p:nvSpPr>
        <p:spPr>
          <a:xfrm>
            <a:off x="859326" y="1952310"/>
            <a:ext cx="2694310" cy="1181800"/>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NDVI</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Climate Time Series</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Landcover Classes</a:t>
            </a:r>
          </a:p>
        </p:txBody>
      </p:sp>
      <p:sp>
        <p:nvSpPr>
          <p:cNvPr id="43" name="Rectangle: Rounded Corners 42">
            <a:extLst>
              <a:ext uri="{FF2B5EF4-FFF2-40B4-BE49-F238E27FC236}">
                <a16:creationId xmlns="" xmlns:a16="http://schemas.microsoft.com/office/drawing/2014/main" id="{334151D5-97CE-4AB0-94A4-06D53DEB8A5D}"/>
              </a:ext>
            </a:extLst>
          </p:cNvPr>
          <p:cNvSpPr/>
          <p:nvPr/>
        </p:nvSpPr>
        <p:spPr>
          <a:xfrm>
            <a:off x="9102760" y="1568470"/>
            <a:ext cx="2397989" cy="1920020"/>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Climate variables &amp;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NDVI correlation</a:t>
            </a:r>
          </a:p>
          <a:p>
            <a:pPr lvl="1" defTabSz="844550">
              <a:lnSpc>
                <a:spcPct val="90000"/>
              </a:lnSpc>
              <a:spcBef>
                <a:spcPct val="0"/>
              </a:spcBef>
              <a:spcAft>
                <a:spcPct val="15000"/>
              </a:spcAft>
            </a:pPr>
            <a:endParaRPr lang="en-US" sz="1900" kern="1200" dirty="0">
              <a:solidFill>
                <a:schemeClr val="tx1">
                  <a:lumMod val="75000"/>
                  <a:lumOff val="2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Tree Health Forecast</a:t>
            </a:r>
          </a:p>
        </p:txBody>
      </p:sp>
      <p:sp>
        <p:nvSpPr>
          <p:cNvPr id="24" name="Rectangle: Rounded Corners 23">
            <a:extLst>
              <a:ext uri="{FF2B5EF4-FFF2-40B4-BE49-F238E27FC236}">
                <a16:creationId xmlns="" xmlns:a16="http://schemas.microsoft.com/office/drawing/2014/main" id="{B254CC9C-338F-48EE-9A46-85FEC2087D1E}"/>
              </a:ext>
            </a:extLst>
          </p:cNvPr>
          <p:cNvSpPr/>
          <p:nvPr/>
        </p:nvSpPr>
        <p:spPr>
          <a:xfrm>
            <a:off x="815932" y="4146755"/>
            <a:ext cx="2694310" cy="1461766"/>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LST</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Social Vulnerability</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Index</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Land Cover</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85730" y="4440803"/>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Heat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Vulnerability Analysis</a:t>
            </a:r>
          </a:p>
        </p:txBody>
      </p:sp>
      <p:sp>
        <p:nvSpPr>
          <p:cNvPr id="9" name="Oval 8">
            <a:extLst>
              <a:ext uri="{FF2B5EF4-FFF2-40B4-BE49-F238E27FC236}">
                <a16:creationId xmlns="" xmlns:a16="http://schemas.microsoft.com/office/drawing/2014/main" id="{45D6EC35-3F8E-43DD-B957-7B5CF72E4992}"/>
              </a:ext>
            </a:extLst>
          </p:cNvPr>
          <p:cNvSpPr/>
          <p:nvPr/>
        </p:nvSpPr>
        <p:spPr>
          <a:xfrm>
            <a:off x="4266801" y="2084749"/>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84" name="Hexagon 83">
            <a:extLst>
              <a:ext uri="{FF2B5EF4-FFF2-40B4-BE49-F238E27FC236}">
                <a16:creationId xmlns="" xmlns:a16="http://schemas.microsoft.com/office/drawing/2014/main" id="{A8C5720C-93D5-4C2E-8813-89F1F1865065}"/>
              </a:ext>
            </a:extLst>
          </p:cNvPr>
          <p:cNvSpPr/>
          <p:nvPr/>
        </p:nvSpPr>
        <p:spPr>
          <a:xfrm>
            <a:off x="10972118" y="4573090"/>
            <a:ext cx="952921" cy="759709"/>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exagon 84">
            <a:extLst>
              <a:ext uri="{FF2B5EF4-FFF2-40B4-BE49-F238E27FC236}">
                <a16:creationId xmlns="" xmlns:a16="http://schemas.microsoft.com/office/drawing/2014/main" id="{93F582EE-5A31-4BCE-AC02-23AEBAB3837A}"/>
              </a:ext>
            </a:extLst>
          </p:cNvPr>
          <p:cNvSpPr/>
          <p:nvPr/>
        </p:nvSpPr>
        <p:spPr>
          <a:xfrm>
            <a:off x="11122381" y="1776467"/>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 xmlns:a16="http://schemas.microsoft.com/office/drawing/2014/main" id="{376917E7-B837-4036-A609-A4ED64999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4635" y="1754504"/>
            <a:ext cx="665683" cy="665683"/>
          </a:xfrm>
          <a:prstGeom prst="rect">
            <a:avLst/>
          </a:prstGeom>
          <a:ln>
            <a:noFill/>
          </a:ln>
        </p:spPr>
      </p:pic>
      <p:grpSp>
        <p:nvGrpSpPr>
          <p:cNvPr id="209" name="Group 208">
            <a:extLst>
              <a:ext uri="{FF2B5EF4-FFF2-40B4-BE49-F238E27FC236}">
                <a16:creationId xmlns="" xmlns:a16="http://schemas.microsoft.com/office/drawing/2014/main" id="{AEC07B7E-CEFA-4312-B386-0E5738759989}"/>
              </a:ext>
            </a:extLst>
          </p:cNvPr>
          <p:cNvGrpSpPr/>
          <p:nvPr/>
        </p:nvGrpSpPr>
        <p:grpSpPr>
          <a:xfrm>
            <a:off x="265486" y="4571852"/>
            <a:ext cx="717377" cy="571923"/>
            <a:chOff x="11098333" y="5874532"/>
            <a:chExt cx="952921" cy="759709"/>
          </a:xfrm>
        </p:grpSpPr>
        <p:sp>
          <p:nvSpPr>
            <p:cNvPr id="210" name="Hexagon 209">
              <a:extLst>
                <a:ext uri="{FF2B5EF4-FFF2-40B4-BE49-F238E27FC236}">
                  <a16:creationId xmlns="" xmlns:a16="http://schemas.microsoft.com/office/drawing/2014/main" id="{590C1714-DE85-465C-9C9E-60B55FA20E4E}"/>
                </a:ext>
              </a:extLst>
            </p:cNvPr>
            <p:cNvSpPr/>
            <p:nvPr/>
          </p:nvSpPr>
          <p:spPr>
            <a:xfrm>
              <a:off x="11098333" y="587453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a:extLst>
                <a:ext uri="{FF2B5EF4-FFF2-40B4-BE49-F238E27FC236}">
                  <a16:creationId xmlns="" xmlns:a16="http://schemas.microsoft.com/office/drawing/2014/main" id="{4C34089B-A9EA-4BA9-82F6-7D8143470FD0}"/>
                </a:ext>
              </a:extLst>
            </p:cNvPr>
            <p:cNvGrpSpPr/>
            <p:nvPr/>
          </p:nvGrpSpPr>
          <p:grpSpPr>
            <a:xfrm>
              <a:off x="11308307" y="5920771"/>
              <a:ext cx="528747" cy="667229"/>
              <a:chOff x="11308307" y="5920771"/>
              <a:chExt cx="528747" cy="667229"/>
            </a:xfrm>
          </p:grpSpPr>
          <p:sp>
            <p:nvSpPr>
              <p:cNvPr id="212" name="Freeform: Shape 211">
                <a:extLst>
                  <a:ext uri="{FF2B5EF4-FFF2-40B4-BE49-F238E27FC236}">
                    <a16:creationId xmlns="" xmlns:a16="http://schemas.microsoft.com/office/drawing/2014/main" id="{4DE80EF2-11E6-4AC5-B24E-491A6D42F606}"/>
                  </a:ext>
                </a:extLst>
              </p:cNvPr>
              <p:cNvSpPr/>
              <p:nvPr/>
            </p:nvSpPr>
            <p:spPr>
              <a:xfrm>
                <a:off x="11308307" y="5920771"/>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eardrop 212">
                <a:extLst>
                  <a:ext uri="{FF2B5EF4-FFF2-40B4-BE49-F238E27FC236}">
                    <a16:creationId xmlns="" xmlns:a16="http://schemas.microsoft.com/office/drawing/2014/main" id="{2CC728CB-208F-4DA2-9072-97151A2B23FB}"/>
                  </a:ext>
                </a:extLst>
              </p:cNvPr>
              <p:cNvSpPr/>
              <p:nvPr/>
            </p:nvSpPr>
            <p:spPr>
              <a:xfrm rot="7109739">
                <a:off x="11430821" y="6011964"/>
                <a:ext cx="235400" cy="235400"/>
              </a:xfrm>
              <a:prstGeom prst="teardrop">
                <a:avLst>
                  <a:gd name="adj" fmla="val 1534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5AEC5482-C736-415D-A363-4EE64C2115D7}"/>
                  </a:ext>
                </a:extLst>
              </p:cNvPr>
              <p:cNvSpPr/>
              <p:nvPr/>
            </p:nvSpPr>
            <p:spPr>
              <a:xfrm>
                <a:off x="11520270" y="6097908"/>
                <a:ext cx="64767" cy="64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7" name="Group 226">
            <a:extLst>
              <a:ext uri="{FF2B5EF4-FFF2-40B4-BE49-F238E27FC236}">
                <a16:creationId xmlns="" xmlns:a16="http://schemas.microsoft.com/office/drawing/2014/main" id="{D2C3457A-8FCD-4547-A41C-F6A15F93020F}"/>
              </a:ext>
            </a:extLst>
          </p:cNvPr>
          <p:cNvGrpSpPr/>
          <p:nvPr/>
        </p:nvGrpSpPr>
        <p:grpSpPr>
          <a:xfrm>
            <a:off x="275835" y="2249268"/>
            <a:ext cx="744158" cy="593274"/>
            <a:chOff x="11079778" y="3735988"/>
            <a:chExt cx="952921" cy="759709"/>
          </a:xfrm>
        </p:grpSpPr>
        <p:sp>
          <p:nvSpPr>
            <p:cNvPr id="228" name="Hexagon 227">
              <a:extLst>
                <a:ext uri="{FF2B5EF4-FFF2-40B4-BE49-F238E27FC236}">
                  <a16:creationId xmlns="" xmlns:a16="http://schemas.microsoft.com/office/drawing/2014/main" id="{832C7532-7702-4FA5-BD7A-2EFD0278951D}"/>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Freeform: Shape 228">
              <a:extLst>
                <a:ext uri="{FF2B5EF4-FFF2-40B4-BE49-F238E27FC236}">
                  <a16:creationId xmlns="" xmlns:a16="http://schemas.microsoft.com/office/drawing/2014/main" id="{C004D3DD-91E0-42DE-99A4-246EB4E5CFC9}"/>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230" name="Freeform: Shape 229">
              <a:extLst>
                <a:ext uri="{FF2B5EF4-FFF2-40B4-BE49-F238E27FC236}">
                  <a16:creationId xmlns="" xmlns:a16="http://schemas.microsoft.com/office/drawing/2014/main" id="{CAAC9075-3DE9-47D1-930D-08489D6DF5C0}"/>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231" name="Freeform: Shape 230">
              <a:extLst>
                <a:ext uri="{FF2B5EF4-FFF2-40B4-BE49-F238E27FC236}">
                  <a16:creationId xmlns="" xmlns:a16="http://schemas.microsoft.com/office/drawing/2014/main" id="{7F1BC5CE-D357-4EC0-9832-52E458F6ED20}"/>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32" name="Rectangle 231">
              <a:extLst>
                <a:ext uri="{FF2B5EF4-FFF2-40B4-BE49-F238E27FC236}">
                  <a16:creationId xmlns="" xmlns:a16="http://schemas.microsoft.com/office/drawing/2014/main" id="{8AD145F2-FB3B-487B-8C28-1C92A073A66F}"/>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Shape 232">
              <a:extLst>
                <a:ext uri="{FF2B5EF4-FFF2-40B4-BE49-F238E27FC236}">
                  <a16:creationId xmlns="" xmlns:a16="http://schemas.microsoft.com/office/drawing/2014/main" id="{24D99894-1E6F-40BC-BF1E-F092EC140CF1}"/>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grpSp>
        <p:nvGrpSpPr>
          <p:cNvPr id="234" name="Group 233">
            <a:extLst>
              <a:ext uri="{FF2B5EF4-FFF2-40B4-BE49-F238E27FC236}">
                <a16:creationId xmlns="" xmlns:a16="http://schemas.microsoft.com/office/drawing/2014/main" id="{13FB0929-16D2-49CB-A5C5-E5155934B8C4}"/>
              </a:ext>
            </a:extLst>
          </p:cNvPr>
          <p:cNvGrpSpPr/>
          <p:nvPr/>
        </p:nvGrpSpPr>
        <p:grpSpPr>
          <a:xfrm>
            <a:off x="284117" y="2833292"/>
            <a:ext cx="744159" cy="596394"/>
            <a:chOff x="11079777" y="4817960"/>
            <a:chExt cx="952922" cy="763704"/>
          </a:xfrm>
        </p:grpSpPr>
        <p:sp>
          <p:nvSpPr>
            <p:cNvPr id="235" name="Hexagon 234">
              <a:extLst>
                <a:ext uri="{FF2B5EF4-FFF2-40B4-BE49-F238E27FC236}">
                  <a16:creationId xmlns="" xmlns:a16="http://schemas.microsoft.com/office/drawing/2014/main" id="{D358BD50-982A-4E56-855D-A246651AE68B}"/>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 xmlns:a16="http://schemas.microsoft.com/office/drawing/2014/main" id="{DB2FA09C-7199-4380-8EFD-A24CF33B3442}"/>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Shape 236">
              <a:extLst>
                <a:ext uri="{FF2B5EF4-FFF2-40B4-BE49-F238E27FC236}">
                  <a16:creationId xmlns="" xmlns:a16="http://schemas.microsoft.com/office/drawing/2014/main" id="{1D54BDFB-B768-4F62-9809-5567AFBDEA48}"/>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8" name="Group 237">
            <a:extLst>
              <a:ext uri="{FF2B5EF4-FFF2-40B4-BE49-F238E27FC236}">
                <a16:creationId xmlns="" xmlns:a16="http://schemas.microsoft.com/office/drawing/2014/main" id="{B8A8AB60-73B1-48BB-A0A2-C78B82555E44}"/>
              </a:ext>
            </a:extLst>
          </p:cNvPr>
          <p:cNvGrpSpPr/>
          <p:nvPr/>
        </p:nvGrpSpPr>
        <p:grpSpPr>
          <a:xfrm>
            <a:off x="275836" y="1660243"/>
            <a:ext cx="744158" cy="593274"/>
            <a:chOff x="11065352" y="2586962"/>
            <a:chExt cx="952921" cy="759709"/>
          </a:xfrm>
        </p:grpSpPr>
        <p:sp>
          <p:nvSpPr>
            <p:cNvPr id="239" name="Hexagon 238">
              <a:extLst>
                <a:ext uri="{FF2B5EF4-FFF2-40B4-BE49-F238E27FC236}">
                  <a16:creationId xmlns="" xmlns:a16="http://schemas.microsoft.com/office/drawing/2014/main" id="{1C436A03-765B-4223-B4E3-06B29F986B6D}"/>
                </a:ext>
              </a:extLst>
            </p:cNvPr>
            <p:cNvSpPr/>
            <p:nvPr/>
          </p:nvSpPr>
          <p:spPr>
            <a:xfrm>
              <a:off x="11065352" y="258696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Picture 239">
              <a:extLst>
                <a:ext uri="{FF2B5EF4-FFF2-40B4-BE49-F238E27FC236}">
                  <a16:creationId xmlns="" xmlns:a16="http://schemas.microsoft.com/office/drawing/2014/main" id="{94F43EBC-9DB1-4C16-85EB-F9FB4F8EA7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887" y1="77885" x2="47170" y2="78846"/>
                          <a14:foregroundMark x1="36792" y1="73077" x2="34906" y2="70192"/>
                          <a14:foregroundMark x1="67925" y1="72115" x2="70755" y2="74038"/>
                          <a14:foregroundMark x1="82075" y1="53846" x2="83962" y2="58654"/>
                          <a14:foregroundMark x1="67925" y1="28846" x2="70755" y2="37500"/>
                          <a14:foregroundMark x1="45283" y1="20192" x2="38679" y2="20192"/>
                          <a14:foregroundMark x1="55660" y1="28846" x2="59434" y2="35577"/>
                          <a14:foregroundMark x1="61321" y1="37500" x2="74528" y2="39423"/>
                          <a14:foregroundMark x1="80189" y1="50000" x2="33962" y2="24038"/>
                          <a14:foregroundMark x1="51887" y1="76923" x2="43396" y2="31731"/>
                          <a14:foregroundMark x1="54717" y1="73077" x2="61321" y2="57692"/>
                        </a14:backgroundRemoval>
                      </a14:imgEffect>
                    </a14:imgLayer>
                  </a14:imgProps>
                </a:ext>
                <a:ext uri="{28A0092B-C50C-407E-A947-70E740481C1C}">
                  <a14:useLocalDpi xmlns:a14="http://schemas.microsoft.com/office/drawing/2010/main" val="0"/>
                </a:ext>
              </a:extLst>
            </a:blip>
            <a:stretch>
              <a:fillRect/>
            </a:stretch>
          </p:blipFill>
          <p:spPr>
            <a:xfrm>
              <a:off x="11236885" y="2674940"/>
              <a:ext cx="609855" cy="598350"/>
            </a:xfrm>
            <a:prstGeom prst="rect">
              <a:avLst/>
            </a:prstGeom>
            <a:noFill/>
            <a:ln>
              <a:noFill/>
            </a:ln>
          </p:spPr>
        </p:pic>
      </p:grpSp>
      <p:grpSp>
        <p:nvGrpSpPr>
          <p:cNvPr id="241" name="Group 240">
            <a:extLst>
              <a:ext uri="{FF2B5EF4-FFF2-40B4-BE49-F238E27FC236}">
                <a16:creationId xmlns="" xmlns:a16="http://schemas.microsoft.com/office/drawing/2014/main" id="{327EF12D-BD0F-4567-8E02-74F59B6E4F57}"/>
              </a:ext>
            </a:extLst>
          </p:cNvPr>
          <p:cNvGrpSpPr>
            <a:grpSpLocks noChangeAspect="1"/>
          </p:cNvGrpSpPr>
          <p:nvPr/>
        </p:nvGrpSpPr>
        <p:grpSpPr>
          <a:xfrm>
            <a:off x="275515" y="3994463"/>
            <a:ext cx="719551" cy="576072"/>
            <a:chOff x="11193733" y="2331624"/>
            <a:chExt cx="776658" cy="619185"/>
          </a:xfrm>
        </p:grpSpPr>
        <p:sp>
          <p:nvSpPr>
            <p:cNvPr id="242" name="Hexagon 241">
              <a:extLst>
                <a:ext uri="{FF2B5EF4-FFF2-40B4-BE49-F238E27FC236}">
                  <a16:creationId xmlns="" xmlns:a16="http://schemas.microsoft.com/office/drawing/2014/main" id="{F1B7CF53-E17A-49D6-A805-E6F87D1BE808}"/>
                </a:ext>
              </a:extLst>
            </p:cNvPr>
            <p:cNvSpPr/>
            <p:nvPr/>
          </p:nvSpPr>
          <p:spPr>
            <a:xfrm>
              <a:off x="11193733" y="2331624"/>
              <a:ext cx="776658" cy="619185"/>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Shape 242">
              <a:extLst>
                <a:ext uri="{FF2B5EF4-FFF2-40B4-BE49-F238E27FC236}">
                  <a16:creationId xmlns="" xmlns:a16="http://schemas.microsoft.com/office/drawing/2014/main" id="{0A3448B4-6FDA-4CD8-B1B4-DC77BED2C11D}"/>
                </a:ext>
              </a:extLst>
            </p:cNvPr>
            <p:cNvSpPr/>
            <p:nvPr/>
          </p:nvSpPr>
          <p:spPr>
            <a:xfrm>
              <a:off x="11367467" y="2379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7000">
                  <a:srgbClr val="FF0000"/>
                </a:gs>
                <a:gs pos="49000">
                  <a:srgbClr val="FFC000"/>
                </a:gs>
                <a:gs pos="82000">
                  <a:srgbClr val="FFFF00"/>
                </a:gs>
              </a:gsLst>
              <a:path path="rect">
                <a:fillToRect l="100000" t="100000"/>
              </a:path>
              <a:tileRect r="-100000" b="-100000"/>
            </a:gra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C144F521-A367-4E9F-BC1B-45A7413DE5D4}"/>
              </a:ext>
            </a:extLst>
          </p:cNvPr>
          <p:cNvSpPr txBox="1"/>
          <p:nvPr/>
        </p:nvSpPr>
        <p:spPr>
          <a:xfrm>
            <a:off x="4515962" y="2038789"/>
            <a:ext cx="551355" cy="707886"/>
          </a:xfrm>
          <a:prstGeom prst="rect">
            <a:avLst/>
          </a:prstGeom>
          <a:noFill/>
        </p:spPr>
        <p:txBody>
          <a:bodyPr wrap="square" rtlCol="0">
            <a:spAutoFit/>
          </a:bodyPr>
          <a:lstStyle/>
          <a:p>
            <a:r>
              <a:rPr lang="en-US" sz="4000" b="1" dirty="0">
                <a:solidFill>
                  <a:schemeClr val="tx1">
                    <a:lumMod val="95000"/>
                    <a:lumOff val="5000"/>
                  </a:schemeClr>
                </a:solidFill>
              </a:rPr>
              <a:t>R</a:t>
            </a:r>
            <a:endParaRPr lang="en-US" b="1" dirty="0">
              <a:solidFill>
                <a:schemeClr val="tx1">
                  <a:lumMod val="95000"/>
                  <a:lumOff val="5000"/>
                </a:schemeClr>
              </a:solidFill>
            </a:endParaRPr>
          </a:p>
        </p:txBody>
      </p:sp>
      <p:cxnSp>
        <p:nvCxnSpPr>
          <p:cNvPr id="301" name="Straight Connector 300">
            <a:extLst>
              <a:ext uri="{FF2B5EF4-FFF2-40B4-BE49-F238E27FC236}">
                <a16:creationId xmlns="" xmlns:a16="http://schemas.microsoft.com/office/drawing/2014/main" id="{89B2EEA0-DC9F-41D2-A465-943BC6FF4834}"/>
              </a:ext>
            </a:extLst>
          </p:cNvPr>
          <p:cNvCxnSpPr>
            <a:cxnSpLocks/>
          </p:cNvCxnSpPr>
          <p:nvPr/>
        </p:nvCxnSpPr>
        <p:spPr>
          <a:xfrm>
            <a:off x="4793632" y="2592609"/>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 xmlns:a16="http://schemas.microsoft.com/office/drawing/2014/main" id="{DEF908EB-E882-462D-9269-E6FB9114668E}"/>
              </a:ext>
            </a:extLst>
          </p:cNvPr>
          <p:cNvCxnSpPr>
            <a:cxnSpLocks/>
          </p:cNvCxnSpPr>
          <p:nvPr/>
        </p:nvCxnSpPr>
        <p:spPr>
          <a:xfrm>
            <a:off x="4598081" y="2652543"/>
            <a:ext cx="409288" cy="0"/>
          </a:xfrm>
          <a:prstGeom prst="line">
            <a:avLst/>
          </a:prstGeom>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 xmlns:a16="http://schemas.microsoft.com/office/drawing/2014/main" id="{813103A0-37F7-4F76-BE20-7D5ED8093FE8}"/>
              </a:ext>
            </a:extLst>
          </p:cNvPr>
          <p:cNvCxnSpPr>
            <a:cxnSpLocks/>
          </p:cNvCxnSpPr>
          <p:nvPr/>
        </p:nvCxnSpPr>
        <p:spPr>
          <a:xfrm>
            <a:off x="4598069" y="2652543"/>
            <a:ext cx="0" cy="46173"/>
          </a:xfrm>
          <a:prstGeom prst="line">
            <a:avLst/>
          </a:prstGeom>
        </p:spPr>
        <p:style>
          <a:lnRef idx="1">
            <a:schemeClr val="dk1"/>
          </a:lnRef>
          <a:fillRef idx="0">
            <a:schemeClr val="dk1"/>
          </a:fillRef>
          <a:effectRef idx="0">
            <a:schemeClr val="dk1"/>
          </a:effectRef>
          <a:fontRef idx="minor">
            <a:schemeClr val="tx1"/>
          </a:fontRef>
        </p:style>
      </p:cxnSp>
      <p:cxnSp>
        <p:nvCxnSpPr>
          <p:cNvPr id="306" name="Straight Connector 305">
            <a:extLst>
              <a:ext uri="{FF2B5EF4-FFF2-40B4-BE49-F238E27FC236}">
                <a16:creationId xmlns="" xmlns:a16="http://schemas.microsoft.com/office/drawing/2014/main" id="{6110F630-C6EB-48F1-BDE1-FD709F77EDF9}"/>
              </a:ext>
            </a:extLst>
          </p:cNvPr>
          <p:cNvCxnSpPr>
            <a:cxnSpLocks/>
          </p:cNvCxnSpPr>
          <p:nvPr/>
        </p:nvCxnSpPr>
        <p:spPr>
          <a:xfrm>
            <a:off x="4507541" y="2702338"/>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 xmlns:a16="http://schemas.microsoft.com/office/drawing/2014/main" id="{7789AD26-3F49-41E0-86E7-B60E9514C6C0}"/>
              </a:ext>
            </a:extLst>
          </p:cNvPr>
          <p:cNvCxnSpPr>
            <a:cxnSpLocks/>
          </p:cNvCxnSpPr>
          <p:nvPr/>
        </p:nvCxnSpPr>
        <p:spPr>
          <a:xfrm>
            <a:off x="5007369" y="2652543"/>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 xmlns:a16="http://schemas.microsoft.com/office/drawing/2014/main" id="{821037E2-BE35-4962-B0E9-67CEB95E8A1C}"/>
              </a:ext>
            </a:extLst>
          </p:cNvPr>
          <p:cNvCxnSpPr>
            <a:cxnSpLocks/>
          </p:cNvCxnSpPr>
          <p:nvPr/>
        </p:nvCxnSpPr>
        <p:spPr>
          <a:xfrm>
            <a:off x="4861445" y="2712477"/>
            <a:ext cx="231427" cy="0"/>
          </a:xfrm>
          <a:prstGeom prst="line">
            <a:avLst/>
          </a:prstGeom>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 xmlns:a16="http://schemas.microsoft.com/office/drawing/2014/main" id="{98E16FA0-E34F-4FC7-9B01-2679B19983C1}"/>
              </a:ext>
            </a:extLst>
          </p:cNvPr>
          <p:cNvCxnSpPr>
            <a:cxnSpLocks/>
          </p:cNvCxnSpPr>
          <p:nvPr/>
        </p:nvCxnSpPr>
        <p:spPr>
          <a:xfrm>
            <a:off x="4864711" y="2714925"/>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 xmlns:a16="http://schemas.microsoft.com/office/drawing/2014/main" id="{D8D609A0-5D72-4116-B3C7-BE96361E505A}"/>
              </a:ext>
            </a:extLst>
          </p:cNvPr>
          <p:cNvCxnSpPr>
            <a:cxnSpLocks/>
          </p:cNvCxnSpPr>
          <p:nvPr/>
        </p:nvCxnSpPr>
        <p:spPr>
          <a:xfrm>
            <a:off x="4676023" y="2701097"/>
            <a:ext cx="0" cy="34728"/>
          </a:xfrm>
          <a:prstGeom prst="line">
            <a:avLst/>
          </a:prstGeom>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 xmlns:a16="http://schemas.microsoft.com/office/drawing/2014/main" id="{A7B386B2-E045-43D3-81B1-783742DA5582}"/>
              </a:ext>
            </a:extLst>
          </p:cNvPr>
          <p:cNvCxnSpPr>
            <a:cxnSpLocks/>
          </p:cNvCxnSpPr>
          <p:nvPr/>
        </p:nvCxnSpPr>
        <p:spPr>
          <a:xfrm>
            <a:off x="4413095" y="2765793"/>
            <a:ext cx="188689" cy="0"/>
          </a:xfrm>
          <a:prstGeom prst="line">
            <a:avLst/>
          </a:prstGeom>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 xmlns:a16="http://schemas.microsoft.com/office/drawing/2014/main" id="{275388D7-F220-4B99-A4B4-A31A9411A07D}"/>
              </a:ext>
            </a:extLst>
          </p:cNvPr>
          <p:cNvCxnSpPr/>
          <p:nvPr/>
        </p:nvCxnSpPr>
        <p:spPr>
          <a:xfrm>
            <a:off x="4598081" y="2767716"/>
            <a:ext cx="0" cy="69637"/>
          </a:xfrm>
          <a:prstGeom prst="line">
            <a:avLst/>
          </a:prstGeom>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 xmlns:a16="http://schemas.microsoft.com/office/drawing/2014/main" id="{3344E4BB-E355-48A9-9F08-7D57240E84F8}"/>
              </a:ext>
            </a:extLst>
          </p:cNvPr>
          <p:cNvCxnSpPr>
            <a:cxnSpLocks/>
          </p:cNvCxnSpPr>
          <p:nvPr/>
        </p:nvCxnSpPr>
        <p:spPr>
          <a:xfrm>
            <a:off x="4507541" y="2701007"/>
            <a:ext cx="0" cy="69637"/>
          </a:xfrm>
          <a:prstGeom prst="line">
            <a:avLst/>
          </a:prstGeom>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 xmlns:a16="http://schemas.microsoft.com/office/drawing/2014/main" id="{C2214F47-71F1-49BF-B202-2E90C993E31F}"/>
              </a:ext>
            </a:extLst>
          </p:cNvPr>
          <p:cNvCxnSpPr>
            <a:cxnSpLocks/>
          </p:cNvCxnSpPr>
          <p:nvPr/>
        </p:nvCxnSpPr>
        <p:spPr>
          <a:xfrm>
            <a:off x="4417117" y="2768263"/>
            <a:ext cx="0" cy="31890"/>
          </a:xfrm>
          <a:prstGeom prst="line">
            <a:avLst/>
          </a:prstGeom>
        </p:spPr>
        <p:style>
          <a:lnRef idx="1">
            <a:schemeClr val="dk1"/>
          </a:lnRef>
          <a:fillRef idx="0">
            <a:schemeClr val="dk1"/>
          </a:fillRef>
          <a:effectRef idx="0">
            <a:schemeClr val="dk1"/>
          </a:effectRef>
          <a:fontRef idx="minor">
            <a:schemeClr val="tx1"/>
          </a:fontRef>
        </p:style>
      </p:cxnSp>
      <p:cxnSp>
        <p:nvCxnSpPr>
          <p:cNvPr id="329" name="Straight Connector 328">
            <a:extLst>
              <a:ext uri="{FF2B5EF4-FFF2-40B4-BE49-F238E27FC236}">
                <a16:creationId xmlns="" xmlns:a16="http://schemas.microsoft.com/office/drawing/2014/main" id="{FD70A07C-71E7-4315-983F-83790F27DDBB}"/>
              </a:ext>
            </a:extLst>
          </p:cNvPr>
          <p:cNvCxnSpPr>
            <a:cxnSpLocks/>
          </p:cNvCxnSpPr>
          <p:nvPr/>
        </p:nvCxnSpPr>
        <p:spPr>
          <a:xfrm>
            <a:off x="5092452" y="2708240"/>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35" name="Straight Connector 334">
            <a:extLst>
              <a:ext uri="{FF2B5EF4-FFF2-40B4-BE49-F238E27FC236}">
                <a16:creationId xmlns="" xmlns:a16="http://schemas.microsoft.com/office/drawing/2014/main" id="{F5958354-53A8-4F5B-83EC-89645FA36F51}"/>
              </a:ext>
            </a:extLst>
          </p:cNvPr>
          <p:cNvCxnSpPr>
            <a:cxnSpLocks/>
          </p:cNvCxnSpPr>
          <p:nvPr/>
        </p:nvCxnSpPr>
        <p:spPr>
          <a:xfrm>
            <a:off x="4508962" y="2837353"/>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36" name="Straight Connector 335">
            <a:extLst>
              <a:ext uri="{FF2B5EF4-FFF2-40B4-BE49-F238E27FC236}">
                <a16:creationId xmlns="" xmlns:a16="http://schemas.microsoft.com/office/drawing/2014/main" id="{BB6C0097-FE30-4F01-AA92-D7D3D4C8449C}"/>
              </a:ext>
            </a:extLst>
          </p:cNvPr>
          <p:cNvCxnSpPr>
            <a:cxnSpLocks/>
          </p:cNvCxnSpPr>
          <p:nvPr/>
        </p:nvCxnSpPr>
        <p:spPr>
          <a:xfrm>
            <a:off x="4677444" y="2836112"/>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51" name="Straight Connector 350">
            <a:extLst>
              <a:ext uri="{FF2B5EF4-FFF2-40B4-BE49-F238E27FC236}">
                <a16:creationId xmlns="" xmlns:a16="http://schemas.microsoft.com/office/drawing/2014/main" id="{C78E0481-00D2-45F7-A634-61A838B9EF65}"/>
              </a:ext>
            </a:extLst>
          </p:cNvPr>
          <p:cNvCxnSpPr>
            <a:cxnSpLocks/>
          </p:cNvCxnSpPr>
          <p:nvPr/>
        </p:nvCxnSpPr>
        <p:spPr>
          <a:xfrm>
            <a:off x="4511384" y="2836112"/>
            <a:ext cx="0" cy="36820"/>
          </a:xfrm>
          <a:prstGeom prst="line">
            <a:avLst/>
          </a:prstGeom>
        </p:spPr>
        <p:style>
          <a:lnRef idx="1">
            <a:schemeClr val="dk1"/>
          </a:lnRef>
          <a:fillRef idx="0">
            <a:schemeClr val="dk1"/>
          </a:fillRef>
          <a:effectRef idx="0">
            <a:schemeClr val="dk1"/>
          </a:effectRef>
          <a:fontRef idx="minor">
            <a:schemeClr val="tx1"/>
          </a:fontRef>
        </p:style>
      </p:cxnSp>
      <p:cxnSp>
        <p:nvCxnSpPr>
          <p:cNvPr id="352" name="Straight Connector 351">
            <a:extLst>
              <a:ext uri="{FF2B5EF4-FFF2-40B4-BE49-F238E27FC236}">
                <a16:creationId xmlns="" xmlns:a16="http://schemas.microsoft.com/office/drawing/2014/main" id="{22076BA4-90BE-47BE-BFD2-E44E5CFF03DC}"/>
              </a:ext>
            </a:extLst>
          </p:cNvPr>
          <p:cNvCxnSpPr>
            <a:cxnSpLocks/>
          </p:cNvCxnSpPr>
          <p:nvPr/>
        </p:nvCxnSpPr>
        <p:spPr>
          <a:xfrm>
            <a:off x="4778152" y="2770097"/>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53" name="Straight Connector 352">
            <a:extLst>
              <a:ext uri="{FF2B5EF4-FFF2-40B4-BE49-F238E27FC236}">
                <a16:creationId xmlns="" xmlns:a16="http://schemas.microsoft.com/office/drawing/2014/main" id="{29B00E9C-90DF-4133-88D1-7A1D7B395989}"/>
              </a:ext>
            </a:extLst>
          </p:cNvPr>
          <p:cNvCxnSpPr>
            <a:cxnSpLocks/>
          </p:cNvCxnSpPr>
          <p:nvPr/>
        </p:nvCxnSpPr>
        <p:spPr>
          <a:xfrm>
            <a:off x="4946634" y="2768856"/>
            <a:ext cx="0" cy="31297"/>
          </a:xfrm>
          <a:prstGeom prst="line">
            <a:avLst/>
          </a:prstGeom>
        </p:spPr>
        <p:style>
          <a:lnRef idx="1">
            <a:schemeClr val="dk1"/>
          </a:lnRef>
          <a:fillRef idx="0">
            <a:schemeClr val="dk1"/>
          </a:fillRef>
          <a:effectRef idx="0">
            <a:schemeClr val="dk1"/>
          </a:effectRef>
          <a:fontRef idx="minor">
            <a:schemeClr val="tx1"/>
          </a:fontRef>
        </p:style>
      </p:cxnSp>
      <p:cxnSp>
        <p:nvCxnSpPr>
          <p:cNvPr id="354" name="Straight Connector 353">
            <a:extLst>
              <a:ext uri="{FF2B5EF4-FFF2-40B4-BE49-F238E27FC236}">
                <a16:creationId xmlns="" xmlns:a16="http://schemas.microsoft.com/office/drawing/2014/main" id="{5A865479-8F34-4AF7-9607-3C311D2BCF6B}"/>
              </a:ext>
            </a:extLst>
          </p:cNvPr>
          <p:cNvCxnSpPr>
            <a:cxnSpLocks/>
          </p:cNvCxnSpPr>
          <p:nvPr/>
        </p:nvCxnSpPr>
        <p:spPr>
          <a:xfrm>
            <a:off x="4780574" y="2768856"/>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55" name="Straight Connector 354">
            <a:extLst>
              <a:ext uri="{FF2B5EF4-FFF2-40B4-BE49-F238E27FC236}">
                <a16:creationId xmlns="" xmlns:a16="http://schemas.microsoft.com/office/drawing/2014/main" id="{85D012DA-BD03-409A-A94D-3FA647DBED57}"/>
              </a:ext>
            </a:extLst>
          </p:cNvPr>
          <p:cNvCxnSpPr>
            <a:cxnSpLocks/>
          </p:cNvCxnSpPr>
          <p:nvPr/>
        </p:nvCxnSpPr>
        <p:spPr>
          <a:xfrm>
            <a:off x="5032882" y="2766609"/>
            <a:ext cx="122492" cy="0"/>
          </a:xfrm>
          <a:prstGeom prst="line">
            <a:avLst/>
          </a:prstGeom>
        </p:spPr>
        <p:style>
          <a:lnRef idx="1">
            <a:schemeClr val="dk1"/>
          </a:lnRef>
          <a:fillRef idx="0">
            <a:schemeClr val="dk1"/>
          </a:fillRef>
          <a:effectRef idx="0">
            <a:schemeClr val="dk1"/>
          </a:effectRef>
          <a:fontRef idx="minor">
            <a:schemeClr val="tx1"/>
          </a:fontRef>
        </p:style>
      </p:cxnSp>
      <p:cxnSp>
        <p:nvCxnSpPr>
          <p:cNvPr id="357" name="Straight Connector 356">
            <a:extLst>
              <a:ext uri="{FF2B5EF4-FFF2-40B4-BE49-F238E27FC236}">
                <a16:creationId xmlns="" xmlns:a16="http://schemas.microsoft.com/office/drawing/2014/main" id="{31663E8D-501A-4CA7-A933-1FF10F37EEB9}"/>
              </a:ext>
            </a:extLst>
          </p:cNvPr>
          <p:cNvCxnSpPr>
            <a:cxnSpLocks/>
          </p:cNvCxnSpPr>
          <p:nvPr/>
        </p:nvCxnSpPr>
        <p:spPr>
          <a:xfrm>
            <a:off x="5035263" y="2765368"/>
            <a:ext cx="0" cy="37166"/>
          </a:xfrm>
          <a:prstGeom prst="line">
            <a:avLst/>
          </a:prstGeom>
        </p:spPr>
        <p:style>
          <a:lnRef idx="1">
            <a:schemeClr val="dk1"/>
          </a:lnRef>
          <a:fillRef idx="0">
            <a:schemeClr val="dk1"/>
          </a:fillRef>
          <a:effectRef idx="0">
            <a:schemeClr val="dk1"/>
          </a:effectRef>
          <a:fontRef idx="minor">
            <a:schemeClr val="tx1"/>
          </a:fontRef>
        </p:style>
      </p:cxnSp>
      <p:cxnSp>
        <p:nvCxnSpPr>
          <p:cNvPr id="359" name="Straight Connector 358">
            <a:extLst>
              <a:ext uri="{FF2B5EF4-FFF2-40B4-BE49-F238E27FC236}">
                <a16:creationId xmlns="" xmlns:a16="http://schemas.microsoft.com/office/drawing/2014/main" id="{8ED06410-884C-4F07-9FE2-D463BA75ACA5}"/>
              </a:ext>
            </a:extLst>
          </p:cNvPr>
          <p:cNvCxnSpPr>
            <a:cxnSpLocks/>
          </p:cNvCxnSpPr>
          <p:nvPr/>
        </p:nvCxnSpPr>
        <p:spPr>
          <a:xfrm>
            <a:off x="4718750" y="2825302"/>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 xmlns:a16="http://schemas.microsoft.com/office/drawing/2014/main" id="{E947D6D3-6035-4602-BF24-FAF3E45F8253}"/>
              </a:ext>
            </a:extLst>
          </p:cNvPr>
          <p:cNvCxnSpPr>
            <a:cxnSpLocks/>
          </p:cNvCxnSpPr>
          <p:nvPr/>
        </p:nvCxnSpPr>
        <p:spPr>
          <a:xfrm>
            <a:off x="4887232" y="2824061"/>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61" name="Straight Connector 360">
            <a:extLst>
              <a:ext uri="{FF2B5EF4-FFF2-40B4-BE49-F238E27FC236}">
                <a16:creationId xmlns="" xmlns:a16="http://schemas.microsoft.com/office/drawing/2014/main" id="{58364EC9-B7F6-4C07-A065-D4FCA6AFD364}"/>
              </a:ext>
            </a:extLst>
          </p:cNvPr>
          <p:cNvCxnSpPr>
            <a:cxnSpLocks/>
          </p:cNvCxnSpPr>
          <p:nvPr/>
        </p:nvCxnSpPr>
        <p:spPr>
          <a:xfrm>
            <a:off x="4721172" y="2824061"/>
            <a:ext cx="0" cy="29967"/>
          </a:xfrm>
          <a:prstGeom prst="line">
            <a:avLst/>
          </a:prstGeom>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 xmlns:a16="http://schemas.microsoft.com/office/drawing/2014/main" id="{8FD86434-028A-49F6-AEA6-D27791156BB7}"/>
              </a:ext>
            </a:extLst>
          </p:cNvPr>
          <p:cNvCxnSpPr>
            <a:cxnSpLocks/>
          </p:cNvCxnSpPr>
          <p:nvPr/>
        </p:nvCxnSpPr>
        <p:spPr>
          <a:xfrm>
            <a:off x="4840257" y="2883995"/>
            <a:ext cx="121324" cy="1695"/>
          </a:xfrm>
          <a:prstGeom prst="line">
            <a:avLst/>
          </a:prstGeom>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 xmlns:a16="http://schemas.microsoft.com/office/drawing/2014/main" id="{32F057EE-4943-4C2B-B24B-1515141F1445}"/>
              </a:ext>
            </a:extLst>
          </p:cNvPr>
          <p:cNvCxnSpPr>
            <a:cxnSpLocks/>
          </p:cNvCxnSpPr>
          <p:nvPr/>
        </p:nvCxnSpPr>
        <p:spPr>
          <a:xfrm>
            <a:off x="4962114" y="2882068"/>
            <a:ext cx="0" cy="36773"/>
          </a:xfrm>
          <a:prstGeom prst="line">
            <a:avLst/>
          </a:prstGeom>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 xmlns:a16="http://schemas.microsoft.com/office/drawing/2014/main" id="{FD869681-2678-4554-A981-8278743DBFDC}"/>
              </a:ext>
            </a:extLst>
          </p:cNvPr>
          <p:cNvCxnSpPr>
            <a:cxnSpLocks/>
          </p:cNvCxnSpPr>
          <p:nvPr/>
        </p:nvCxnSpPr>
        <p:spPr>
          <a:xfrm>
            <a:off x="4837464" y="2882068"/>
            <a:ext cx="0" cy="36773"/>
          </a:xfrm>
          <a:prstGeom prst="line">
            <a:avLst/>
          </a:prstGeom>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 xmlns:a16="http://schemas.microsoft.com/office/drawing/2014/main" id="{D3212FBD-C87B-4C20-844B-70BB5F289AF7}"/>
              </a:ext>
            </a:extLst>
          </p:cNvPr>
          <p:cNvCxnSpPr>
            <a:cxnSpLocks/>
          </p:cNvCxnSpPr>
          <p:nvPr/>
        </p:nvCxnSpPr>
        <p:spPr>
          <a:xfrm>
            <a:off x="4591515" y="2896046"/>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 xmlns:a16="http://schemas.microsoft.com/office/drawing/2014/main" id="{9D96150D-816F-4F2A-8EDC-C11AA149FDF9}"/>
              </a:ext>
            </a:extLst>
          </p:cNvPr>
          <p:cNvCxnSpPr>
            <a:cxnSpLocks/>
          </p:cNvCxnSpPr>
          <p:nvPr/>
        </p:nvCxnSpPr>
        <p:spPr>
          <a:xfrm>
            <a:off x="4757616" y="2892424"/>
            <a:ext cx="0" cy="26417"/>
          </a:xfrm>
          <a:prstGeom prst="line">
            <a:avLst/>
          </a:prstGeom>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 xmlns:a16="http://schemas.microsoft.com/office/drawing/2014/main" id="{A5AF910D-81B0-4788-A212-ACA66C62D43D}"/>
              </a:ext>
            </a:extLst>
          </p:cNvPr>
          <p:cNvCxnSpPr>
            <a:cxnSpLocks/>
          </p:cNvCxnSpPr>
          <p:nvPr/>
        </p:nvCxnSpPr>
        <p:spPr>
          <a:xfrm>
            <a:off x="4596318" y="2894805"/>
            <a:ext cx="0" cy="24036"/>
          </a:xfrm>
          <a:prstGeom prst="line">
            <a:avLst/>
          </a:prstGeom>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 xmlns:a16="http://schemas.microsoft.com/office/drawing/2014/main" id="{329C3798-927A-4D39-833F-D25C4C33464E}"/>
              </a:ext>
            </a:extLst>
          </p:cNvPr>
          <p:cNvCxnSpPr>
            <a:cxnSpLocks/>
          </p:cNvCxnSpPr>
          <p:nvPr/>
        </p:nvCxnSpPr>
        <p:spPr>
          <a:xfrm>
            <a:off x="5152993" y="2762987"/>
            <a:ext cx="0" cy="37166"/>
          </a:xfrm>
          <a:prstGeom prst="line">
            <a:avLst/>
          </a:prstGeom>
        </p:spPr>
        <p:style>
          <a:lnRef idx="1">
            <a:schemeClr val="dk1"/>
          </a:lnRef>
          <a:fillRef idx="0">
            <a:schemeClr val="dk1"/>
          </a:fillRef>
          <a:effectRef idx="0">
            <a:schemeClr val="dk1"/>
          </a:effectRef>
          <a:fontRef idx="minor">
            <a:schemeClr val="tx1"/>
          </a:fontRef>
        </p:style>
      </p:cxnSp>
      <p:sp>
        <p:nvSpPr>
          <p:cNvPr id="382" name="Oval 381">
            <a:extLst>
              <a:ext uri="{FF2B5EF4-FFF2-40B4-BE49-F238E27FC236}">
                <a16:creationId xmlns="" xmlns:a16="http://schemas.microsoft.com/office/drawing/2014/main" id="{BB009824-9845-4E98-BF12-13791C87EDFD}"/>
              </a:ext>
            </a:extLst>
          </p:cNvPr>
          <p:cNvSpPr/>
          <p:nvPr/>
        </p:nvSpPr>
        <p:spPr>
          <a:xfrm>
            <a:off x="4266799" y="4441631"/>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reeform: Shape 382">
            <a:extLst>
              <a:ext uri="{FF2B5EF4-FFF2-40B4-BE49-F238E27FC236}">
                <a16:creationId xmlns="" xmlns:a16="http://schemas.microsoft.com/office/drawing/2014/main" id="{F4E7DAB0-F949-49BE-8930-5DF23B994698}"/>
              </a:ext>
            </a:extLst>
          </p:cNvPr>
          <p:cNvSpPr/>
          <p:nvPr/>
        </p:nvSpPr>
        <p:spPr>
          <a:xfrm>
            <a:off x="4369987" y="4659581"/>
            <a:ext cx="808890" cy="558604"/>
          </a:xfrm>
          <a:custGeom>
            <a:avLst/>
            <a:gdLst>
              <a:gd name="connsiteX0" fmla="*/ 16027 w 898607"/>
              <a:gd name="connsiteY0" fmla="*/ 15289 h 907760"/>
              <a:gd name="connsiteX1" fmla="*/ 439890 w 898607"/>
              <a:gd name="connsiteY1" fmla="*/ 91489 h 907760"/>
              <a:gd name="connsiteX2" fmla="*/ 882802 w 898607"/>
              <a:gd name="connsiteY2" fmla="*/ 29576 h 907760"/>
              <a:gd name="connsiteX3" fmla="*/ 806602 w 898607"/>
              <a:gd name="connsiteY3" fmla="*/ 453439 h 907760"/>
              <a:gd name="connsiteX4" fmla="*/ 873277 w 898607"/>
              <a:gd name="connsiteY4" fmla="*/ 891589 h 907760"/>
              <a:gd name="connsiteX5" fmla="*/ 439890 w 898607"/>
              <a:gd name="connsiteY5" fmla="*/ 820151 h 907760"/>
              <a:gd name="connsiteX6" fmla="*/ 20790 w 898607"/>
              <a:gd name="connsiteY6" fmla="*/ 886826 h 907760"/>
              <a:gd name="connsiteX7" fmla="*/ 82702 w 898607"/>
              <a:gd name="connsiteY7" fmla="*/ 448676 h 907760"/>
              <a:gd name="connsiteX8" fmla="*/ 16027 w 898607"/>
              <a:gd name="connsiteY8" fmla="*/ 15289 h 907760"/>
              <a:gd name="connsiteX0" fmla="*/ 23468 w 906048"/>
              <a:gd name="connsiteY0" fmla="*/ 15000 h 907471"/>
              <a:gd name="connsiteX1" fmla="*/ 447331 w 906048"/>
              <a:gd name="connsiteY1" fmla="*/ 91200 h 907471"/>
              <a:gd name="connsiteX2" fmla="*/ 890243 w 906048"/>
              <a:gd name="connsiteY2" fmla="*/ 29287 h 907471"/>
              <a:gd name="connsiteX3" fmla="*/ 814043 w 906048"/>
              <a:gd name="connsiteY3" fmla="*/ 453150 h 907471"/>
              <a:gd name="connsiteX4" fmla="*/ 880718 w 906048"/>
              <a:gd name="connsiteY4" fmla="*/ 891300 h 907471"/>
              <a:gd name="connsiteX5" fmla="*/ 447331 w 906048"/>
              <a:gd name="connsiteY5" fmla="*/ 819862 h 907471"/>
              <a:gd name="connsiteX6" fmla="*/ 28231 w 906048"/>
              <a:gd name="connsiteY6" fmla="*/ 886537 h 907471"/>
              <a:gd name="connsiteX7" fmla="*/ 52043 w 906048"/>
              <a:gd name="connsiteY7" fmla="*/ 443625 h 907471"/>
              <a:gd name="connsiteX8" fmla="*/ 23468 w 906048"/>
              <a:gd name="connsiteY8" fmla="*/ 15000 h 907471"/>
              <a:gd name="connsiteX0" fmla="*/ 23130 w 906002"/>
              <a:gd name="connsiteY0" fmla="*/ 20839 h 913310"/>
              <a:gd name="connsiteX1" fmla="*/ 442230 w 906002"/>
              <a:gd name="connsiteY1" fmla="*/ 63701 h 913310"/>
              <a:gd name="connsiteX2" fmla="*/ 889905 w 906002"/>
              <a:gd name="connsiteY2" fmla="*/ 35126 h 913310"/>
              <a:gd name="connsiteX3" fmla="*/ 813705 w 906002"/>
              <a:gd name="connsiteY3" fmla="*/ 458989 h 913310"/>
              <a:gd name="connsiteX4" fmla="*/ 880380 w 906002"/>
              <a:gd name="connsiteY4" fmla="*/ 897139 h 913310"/>
              <a:gd name="connsiteX5" fmla="*/ 446993 w 906002"/>
              <a:gd name="connsiteY5" fmla="*/ 825701 h 913310"/>
              <a:gd name="connsiteX6" fmla="*/ 27893 w 906002"/>
              <a:gd name="connsiteY6" fmla="*/ 892376 h 913310"/>
              <a:gd name="connsiteX7" fmla="*/ 51705 w 906002"/>
              <a:gd name="connsiteY7" fmla="*/ 449464 h 913310"/>
              <a:gd name="connsiteX8" fmla="*/ 23130 w 906002"/>
              <a:gd name="connsiteY8" fmla="*/ 20839 h 913310"/>
              <a:gd name="connsiteX0" fmla="*/ 23130 w 911954"/>
              <a:gd name="connsiteY0" fmla="*/ 20839 h 913310"/>
              <a:gd name="connsiteX1" fmla="*/ 442230 w 911954"/>
              <a:gd name="connsiteY1" fmla="*/ 63701 h 913310"/>
              <a:gd name="connsiteX2" fmla="*/ 889905 w 911954"/>
              <a:gd name="connsiteY2" fmla="*/ 35126 h 913310"/>
              <a:gd name="connsiteX3" fmla="*/ 847042 w 911954"/>
              <a:gd name="connsiteY3" fmla="*/ 458989 h 913310"/>
              <a:gd name="connsiteX4" fmla="*/ 880380 w 911954"/>
              <a:gd name="connsiteY4" fmla="*/ 897139 h 913310"/>
              <a:gd name="connsiteX5" fmla="*/ 446993 w 911954"/>
              <a:gd name="connsiteY5" fmla="*/ 825701 h 913310"/>
              <a:gd name="connsiteX6" fmla="*/ 27893 w 911954"/>
              <a:gd name="connsiteY6" fmla="*/ 892376 h 913310"/>
              <a:gd name="connsiteX7" fmla="*/ 51705 w 911954"/>
              <a:gd name="connsiteY7" fmla="*/ 449464 h 913310"/>
              <a:gd name="connsiteX8" fmla="*/ 23130 w 911954"/>
              <a:gd name="connsiteY8" fmla="*/ 20839 h 913310"/>
              <a:gd name="connsiteX0" fmla="*/ 23130 w 911954"/>
              <a:gd name="connsiteY0" fmla="*/ 20839 h 920506"/>
              <a:gd name="connsiteX1" fmla="*/ 442230 w 911954"/>
              <a:gd name="connsiteY1" fmla="*/ 63701 h 920506"/>
              <a:gd name="connsiteX2" fmla="*/ 889905 w 911954"/>
              <a:gd name="connsiteY2" fmla="*/ 35126 h 920506"/>
              <a:gd name="connsiteX3" fmla="*/ 847042 w 911954"/>
              <a:gd name="connsiteY3" fmla="*/ 458989 h 920506"/>
              <a:gd name="connsiteX4" fmla="*/ 880380 w 911954"/>
              <a:gd name="connsiteY4" fmla="*/ 897139 h 920506"/>
              <a:gd name="connsiteX5" fmla="*/ 451756 w 911954"/>
              <a:gd name="connsiteY5" fmla="*/ 863801 h 920506"/>
              <a:gd name="connsiteX6" fmla="*/ 27893 w 911954"/>
              <a:gd name="connsiteY6" fmla="*/ 892376 h 920506"/>
              <a:gd name="connsiteX7" fmla="*/ 51705 w 911954"/>
              <a:gd name="connsiteY7" fmla="*/ 449464 h 920506"/>
              <a:gd name="connsiteX8" fmla="*/ 23130 w 911954"/>
              <a:gd name="connsiteY8" fmla="*/ 20839 h 9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954" h="920506">
                <a:moveTo>
                  <a:pt x="23130" y="20839"/>
                </a:moveTo>
                <a:cubicBezTo>
                  <a:pt x="88217" y="-43455"/>
                  <a:pt x="297768" y="61320"/>
                  <a:pt x="442230" y="63701"/>
                </a:cubicBezTo>
                <a:cubicBezTo>
                  <a:pt x="586692" y="66082"/>
                  <a:pt x="822436" y="-30755"/>
                  <a:pt x="889905" y="35126"/>
                </a:cubicBezTo>
                <a:cubicBezTo>
                  <a:pt x="957374" y="101007"/>
                  <a:pt x="848629" y="315320"/>
                  <a:pt x="847042" y="458989"/>
                </a:cubicBezTo>
                <a:cubicBezTo>
                  <a:pt x="845455" y="602658"/>
                  <a:pt x="946261" y="829670"/>
                  <a:pt x="880380" y="897139"/>
                </a:cubicBezTo>
                <a:cubicBezTo>
                  <a:pt x="814499" y="964608"/>
                  <a:pt x="593837" y="864595"/>
                  <a:pt x="451756" y="863801"/>
                </a:cubicBezTo>
                <a:cubicBezTo>
                  <a:pt x="309675" y="863007"/>
                  <a:pt x="87424" y="954288"/>
                  <a:pt x="27893" y="892376"/>
                </a:cubicBezTo>
                <a:cubicBezTo>
                  <a:pt x="-31638" y="830464"/>
                  <a:pt x="52499" y="589958"/>
                  <a:pt x="51705" y="449464"/>
                </a:cubicBezTo>
                <a:cubicBezTo>
                  <a:pt x="50911" y="308970"/>
                  <a:pt x="-41957" y="85133"/>
                  <a:pt x="23130" y="20839"/>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Arrow: Quad 383">
            <a:extLst>
              <a:ext uri="{FF2B5EF4-FFF2-40B4-BE49-F238E27FC236}">
                <a16:creationId xmlns="" xmlns:a16="http://schemas.microsoft.com/office/drawing/2014/main" id="{4A5CEA2E-59CD-4388-B53E-E633E579D39C}"/>
              </a:ext>
            </a:extLst>
          </p:cNvPr>
          <p:cNvSpPr/>
          <p:nvPr/>
        </p:nvSpPr>
        <p:spPr>
          <a:xfrm>
            <a:off x="4454986" y="5010843"/>
            <a:ext cx="180291" cy="177029"/>
          </a:xfrm>
          <a:prstGeom prst="quadArrow">
            <a:avLst>
              <a:gd name="adj1" fmla="val 15952"/>
              <a:gd name="adj2" fmla="val 14211"/>
              <a:gd name="adj3" fmla="val 275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 xmlns:a16="http://schemas.microsoft.com/office/drawing/2014/main" id="{E02141D1-32CF-4CC5-BAC1-ADA25D044D03}"/>
              </a:ext>
            </a:extLst>
          </p:cNvPr>
          <p:cNvSpPr/>
          <p:nvPr/>
        </p:nvSpPr>
        <p:spPr>
          <a:xfrm>
            <a:off x="4773901" y="5099276"/>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 xmlns:a16="http://schemas.microsoft.com/office/drawing/2014/main" id="{C6575300-8198-4D49-87F1-EF75A487C540}"/>
              </a:ext>
            </a:extLst>
          </p:cNvPr>
          <p:cNvSpPr/>
          <p:nvPr/>
        </p:nvSpPr>
        <p:spPr>
          <a:xfrm>
            <a:off x="4865291" y="5099276"/>
            <a:ext cx="102168"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 xmlns:a16="http://schemas.microsoft.com/office/drawing/2014/main" id="{CDA0B799-BBB5-4754-BBC2-1860BC258E7D}"/>
              </a:ext>
            </a:extLst>
          </p:cNvPr>
          <p:cNvSpPr/>
          <p:nvPr/>
        </p:nvSpPr>
        <p:spPr>
          <a:xfrm>
            <a:off x="4966207" y="5099276"/>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Shape 387">
            <a:extLst>
              <a:ext uri="{FF2B5EF4-FFF2-40B4-BE49-F238E27FC236}">
                <a16:creationId xmlns="" xmlns:a16="http://schemas.microsoft.com/office/drawing/2014/main" id="{F4BC7EE4-4DE8-4FEA-8325-503998ADBE54}"/>
              </a:ext>
            </a:extLst>
          </p:cNvPr>
          <p:cNvSpPr/>
          <p:nvPr/>
        </p:nvSpPr>
        <p:spPr>
          <a:xfrm>
            <a:off x="4524763" y="4749473"/>
            <a:ext cx="483716" cy="312393"/>
          </a:xfrm>
          <a:custGeom>
            <a:avLst/>
            <a:gdLst>
              <a:gd name="connsiteX0" fmla="*/ 125243 w 483716"/>
              <a:gd name="connsiteY0" fmla="*/ 4387 h 342853"/>
              <a:gd name="connsiteX1" fmla="*/ 477668 w 483716"/>
              <a:gd name="connsiteY1" fmla="*/ 80587 h 342853"/>
              <a:gd name="connsiteX2" fmla="*/ 328443 w 483716"/>
              <a:gd name="connsiteY2" fmla="*/ 331412 h 342853"/>
              <a:gd name="connsiteX3" fmla="*/ 77618 w 483716"/>
              <a:gd name="connsiteY3" fmla="*/ 277437 h 342853"/>
              <a:gd name="connsiteX4" fmla="*/ 4593 w 483716"/>
              <a:gd name="connsiteY4" fmla="*/ 74237 h 342853"/>
              <a:gd name="connsiteX5" fmla="*/ 185568 w 483716"/>
              <a:gd name="connsiteY5" fmla="*/ 188537 h 342853"/>
              <a:gd name="connsiteX6" fmla="*/ 125243 w 483716"/>
              <a:gd name="connsiteY6" fmla="*/ 4387 h 342853"/>
              <a:gd name="connsiteX0" fmla="*/ 125243 w 483716"/>
              <a:gd name="connsiteY0" fmla="*/ 2315 h 340781"/>
              <a:gd name="connsiteX1" fmla="*/ 477668 w 483716"/>
              <a:gd name="connsiteY1" fmla="*/ 78515 h 340781"/>
              <a:gd name="connsiteX2" fmla="*/ 328443 w 483716"/>
              <a:gd name="connsiteY2" fmla="*/ 329340 h 340781"/>
              <a:gd name="connsiteX3" fmla="*/ 77618 w 483716"/>
              <a:gd name="connsiteY3" fmla="*/ 275365 h 340781"/>
              <a:gd name="connsiteX4" fmla="*/ 4593 w 483716"/>
              <a:gd name="connsiteY4" fmla="*/ 72165 h 340781"/>
              <a:gd name="connsiteX5" fmla="*/ 182393 w 483716"/>
              <a:gd name="connsiteY5" fmla="*/ 148365 h 340781"/>
              <a:gd name="connsiteX6" fmla="*/ 125243 w 483716"/>
              <a:gd name="connsiteY6" fmla="*/ 2315 h 34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716" h="340781">
                <a:moveTo>
                  <a:pt x="125243" y="2315"/>
                </a:moveTo>
                <a:cubicBezTo>
                  <a:pt x="174456" y="-9327"/>
                  <a:pt x="443801" y="24011"/>
                  <a:pt x="477668" y="78515"/>
                </a:cubicBezTo>
                <a:cubicBezTo>
                  <a:pt x="511535" y="133019"/>
                  <a:pt x="395118" y="296532"/>
                  <a:pt x="328443" y="329340"/>
                </a:cubicBezTo>
                <a:cubicBezTo>
                  <a:pt x="261768" y="362148"/>
                  <a:pt x="131593" y="318227"/>
                  <a:pt x="77618" y="275365"/>
                </a:cubicBezTo>
                <a:cubicBezTo>
                  <a:pt x="23643" y="232503"/>
                  <a:pt x="-13399" y="86982"/>
                  <a:pt x="4593" y="72165"/>
                </a:cubicBezTo>
                <a:cubicBezTo>
                  <a:pt x="22585" y="57348"/>
                  <a:pt x="158051" y="160536"/>
                  <a:pt x="182393" y="148365"/>
                </a:cubicBezTo>
                <a:cubicBezTo>
                  <a:pt x="206735" y="136194"/>
                  <a:pt x="76031" y="13957"/>
                  <a:pt x="125243" y="2315"/>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 xmlns:a16="http://schemas.microsoft.com/office/drawing/2014/main" id="{414265C6-40B5-4C70-AED8-65A5F144D812}"/>
              </a:ext>
            </a:extLst>
          </p:cNvPr>
          <p:cNvSpPr/>
          <p:nvPr/>
        </p:nvSpPr>
        <p:spPr>
          <a:xfrm rot="16643480">
            <a:off x="4677168" y="4784562"/>
            <a:ext cx="228391" cy="247488"/>
          </a:xfrm>
          <a:custGeom>
            <a:avLst/>
            <a:gdLst>
              <a:gd name="connsiteX0" fmla="*/ 60873 w 249145"/>
              <a:gd name="connsiteY0" fmla="*/ 1418 h 247488"/>
              <a:gd name="connsiteX1" fmla="*/ 3723 w 249145"/>
              <a:gd name="connsiteY1" fmla="*/ 176043 h 247488"/>
              <a:gd name="connsiteX2" fmla="*/ 171998 w 249145"/>
              <a:gd name="connsiteY2" fmla="*/ 245893 h 247488"/>
              <a:gd name="connsiteX3" fmla="*/ 248198 w 249145"/>
              <a:gd name="connsiteY3" fmla="*/ 115718 h 247488"/>
              <a:gd name="connsiteX4" fmla="*/ 124373 w 249145"/>
              <a:gd name="connsiteY4" fmla="*/ 93493 h 247488"/>
              <a:gd name="connsiteX5" fmla="*/ 60873 w 249145"/>
              <a:gd name="connsiteY5" fmla="*/ 1418 h 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145" h="247488">
                <a:moveTo>
                  <a:pt x="60873" y="1418"/>
                </a:moveTo>
                <a:cubicBezTo>
                  <a:pt x="40765" y="15176"/>
                  <a:pt x="-14798" y="135297"/>
                  <a:pt x="3723" y="176043"/>
                </a:cubicBezTo>
                <a:cubicBezTo>
                  <a:pt x="22244" y="216789"/>
                  <a:pt x="131252" y="255947"/>
                  <a:pt x="171998" y="245893"/>
                </a:cubicBezTo>
                <a:cubicBezTo>
                  <a:pt x="212744" y="235839"/>
                  <a:pt x="256135" y="141118"/>
                  <a:pt x="248198" y="115718"/>
                </a:cubicBezTo>
                <a:cubicBezTo>
                  <a:pt x="240261" y="90318"/>
                  <a:pt x="151890" y="108839"/>
                  <a:pt x="124373" y="93493"/>
                </a:cubicBezTo>
                <a:cubicBezTo>
                  <a:pt x="96856" y="78147"/>
                  <a:pt x="80981" y="-12340"/>
                  <a:pt x="60873" y="141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 xmlns:a16="http://schemas.microsoft.com/office/drawing/2014/main" id="{CCFE2D19-F945-42A9-9C48-342268262D11}"/>
              </a:ext>
            </a:extLst>
          </p:cNvPr>
          <p:cNvSpPr/>
          <p:nvPr/>
        </p:nvSpPr>
        <p:spPr>
          <a:xfrm rot="10800000">
            <a:off x="4741122" y="4853896"/>
            <a:ext cx="127024" cy="114747"/>
          </a:xfrm>
          <a:custGeom>
            <a:avLst/>
            <a:gdLst>
              <a:gd name="connsiteX0" fmla="*/ 142888 w 270162"/>
              <a:gd name="connsiteY0" fmla="*/ 1091 h 211819"/>
              <a:gd name="connsiteX1" fmla="*/ 269888 w 270162"/>
              <a:gd name="connsiteY1" fmla="*/ 80466 h 211819"/>
              <a:gd name="connsiteX2" fmla="*/ 171463 w 270162"/>
              <a:gd name="connsiteY2" fmla="*/ 204291 h 211819"/>
              <a:gd name="connsiteX3" fmla="*/ 13 w 270162"/>
              <a:gd name="connsiteY3" fmla="*/ 191591 h 211819"/>
              <a:gd name="connsiteX4" fmla="*/ 161938 w 270162"/>
              <a:gd name="connsiteY4" fmla="*/ 137616 h 211819"/>
              <a:gd name="connsiteX5" fmla="*/ 142888 w 270162"/>
              <a:gd name="connsiteY5" fmla="*/ 1091 h 211819"/>
              <a:gd name="connsiteX0" fmla="*/ 5407 w 132599"/>
              <a:gd name="connsiteY0" fmla="*/ 1091 h 205654"/>
              <a:gd name="connsiteX1" fmla="*/ 132407 w 132599"/>
              <a:gd name="connsiteY1" fmla="*/ 80466 h 205654"/>
              <a:gd name="connsiteX2" fmla="*/ 33982 w 132599"/>
              <a:gd name="connsiteY2" fmla="*/ 204291 h 205654"/>
              <a:gd name="connsiteX3" fmla="*/ 24457 w 132599"/>
              <a:gd name="connsiteY3" fmla="*/ 137616 h 205654"/>
              <a:gd name="connsiteX4" fmla="*/ 5407 w 132599"/>
              <a:gd name="connsiteY4" fmla="*/ 1091 h 205654"/>
              <a:gd name="connsiteX0" fmla="*/ 28442 w 111068"/>
              <a:gd name="connsiteY0" fmla="*/ 8534 h 139815"/>
              <a:gd name="connsiteX1" fmla="*/ 110992 w 111068"/>
              <a:gd name="connsiteY1" fmla="*/ 14884 h 139815"/>
              <a:gd name="connsiteX2" fmla="*/ 12567 w 111068"/>
              <a:gd name="connsiteY2" fmla="*/ 138709 h 139815"/>
              <a:gd name="connsiteX3" fmla="*/ 3042 w 111068"/>
              <a:gd name="connsiteY3" fmla="*/ 72034 h 139815"/>
              <a:gd name="connsiteX4" fmla="*/ 28442 w 111068"/>
              <a:gd name="connsiteY4" fmla="*/ 8534 h 139815"/>
              <a:gd name="connsiteX0" fmla="*/ 41790 w 124419"/>
              <a:gd name="connsiteY0" fmla="*/ 8137 h 139127"/>
              <a:gd name="connsiteX1" fmla="*/ 124340 w 124419"/>
              <a:gd name="connsiteY1" fmla="*/ 14487 h 139127"/>
              <a:gd name="connsiteX2" fmla="*/ 25915 w 124419"/>
              <a:gd name="connsiteY2" fmla="*/ 138312 h 139127"/>
              <a:gd name="connsiteX3" fmla="*/ 515 w 124419"/>
              <a:gd name="connsiteY3" fmla="*/ 65287 h 139127"/>
              <a:gd name="connsiteX4" fmla="*/ 41790 w 124419"/>
              <a:gd name="connsiteY4" fmla="*/ 8137 h 139127"/>
              <a:gd name="connsiteX0" fmla="*/ 41538 w 124227"/>
              <a:gd name="connsiteY0" fmla="*/ 4473 h 134661"/>
              <a:gd name="connsiteX1" fmla="*/ 124088 w 124227"/>
              <a:gd name="connsiteY1" fmla="*/ 10823 h 134661"/>
              <a:gd name="connsiteX2" fmla="*/ 60349 w 124227"/>
              <a:gd name="connsiteY2" fmla="*/ 67225 h 134661"/>
              <a:gd name="connsiteX3" fmla="*/ 25663 w 124227"/>
              <a:gd name="connsiteY3" fmla="*/ 134648 h 134661"/>
              <a:gd name="connsiteX4" fmla="*/ 263 w 124227"/>
              <a:gd name="connsiteY4" fmla="*/ 61623 h 134661"/>
              <a:gd name="connsiteX5" fmla="*/ 41538 w 124227"/>
              <a:gd name="connsiteY5" fmla="*/ 4473 h 13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7" h="134661">
                <a:moveTo>
                  <a:pt x="41538" y="4473"/>
                </a:moveTo>
                <a:cubicBezTo>
                  <a:pt x="62176" y="-3994"/>
                  <a:pt x="120953" y="364"/>
                  <a:pt x="124088" y="10823"/>
                </a:cubicBezTo>
                <a:cubicBezTo>
                  <a:pt x="127223" y="21282"/>
                  <a:pt x="76753" y="46588"/>
                  <a:pt x="60349" y="67225"/>
                </a:cubicBezTo>
                <a:cubicBezTo>
                  <a:pt x="43945" y="87862"/>
                  <a:pt x="35677" y="135582"/>
                  <a:pt x="25663" y="134648"/>
                </a:cubicBezTo>
                <a:cubicBezTo>
                  <a:pt x="15649" y="133714"/>
                  <a:pt x="-2383" y="83319"/>
                  <a:pt x="263" y="61623"/>
                </a:cubicBezTo>
                <a:cubicBezTo>
                  <a:pt x="2909" y="39927"/>
                  <a:pt x="20900" y="12940"/>
                  <a:pt x="41538" y="4473"/>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xtBox 390">
            <a:extLst>
              <a:ext uri="{FF2B5EF4-FFF2-40B4-BE49-F238E27FC236}">
                <a16:creationId xmlns="" xmlns:a16="http://schemas.microsoft.com/office/drawing/2014/main" id="{A8C2EAC5-9078-478A-A8C7-313BAC15B56D}"/>
              </a:ext>
            </a:extLst>
          </p:cNvPr>
          <p:cNvSpPr txBox="1"/>
          <p:nvPr/>
        </p:nvSpPr>
        <p:spPr>
          <a:xfrm>
            <a:off x="4191318" y="4701801"/>
            <a:ext cx="1231774" cy="369332"/>
          </a:xfrm>
          <a:prstGeom prst="rect">
            <a:avLst/>
          </a:prstGeom>
          <a:noFill/>
        </p:spPr>
        <p:txBody>
          <a:bodyPr wrap="square" rtlCol="0">
            <a:spAutoFit/>
          </a:bodyPr>
          <a:lstStyle/>
          <a:p>
            <a:pPr algn="ctr"/>
            <a:r>
              <a:rPr lang="en-US" sz="1800" dirty="0">
                <a:latin typeface="Century Gothic" panose="020B0502020202020204" pitchFamily="34" charset="0"/>
              </a:rPr>
              <a:t>ArcMap</a:t>
            </a:r>
            <a:endParaRPr lang="en-US" sz="1200" dirty="0">
              <a:latin typeface="Century Gothic" panose="020B0502020202020204" pitchFamily="34" charset="0"/>
            </a:endParaRPr>
          </a:p>
        </p:txBody>
      </p:sp>
      <p:grpSp>
        <p:nvGrpSpPr>
          <p:cNvPr id="141" name="Group 140">
            <a:extLst>
              <a:ext uri="{FF2B5EF4-FFF2-40B4-BE49-F238E27FC236}">
                <a16:creationId xmlns="" xmlns:a16="http://schemas.microsoft.com/office/drawing/2014/main" id="{13FB0929-16D2-49CB-A5C5-E5155934B8C4}"/>
              </a:ext>
            </a:extLst>
          </p:cNvPr>
          <p:cNvGrpSpPr/>
          <p:nvPr/>
        </p:nvGrpSpPr>
        <p:grpSpPr>
          <a:xfrm>
            <a:off x="244705" y="5143774"/>
            <a:ext cx="744159" cy="596394"/>
            <a:chOff x="11079777" y="4817960"/>
            <a:chExt cx="952922" cy="763704"/>
          </a:xfrm>
        </p:grpSpPr>
        <p:sp>
          <p:nvSpPr>
            <p:cNvPr id="142" name="Hexagon 141">
              <a:extLst>
                <a:ext uri="{FF2B5EF4-FFF2-40B4-BE49-F238E27FC236}">
                  <a16:creationId xmlns="" xmlns:a16="http://schemas.microsoft.com/office/drawing/2014/main" id="{D358BD50-982A-4E56-855D-A246651AE68B}"/>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Hexagon 142">
              <a:extLst>
                <a:ext uri="{FF2B5EF4-FFF2-40B4-BE49-F238E27FC236}">
                  <a16:creationId xmlns="" xmlns:a16="http://schemas.microsoft.com/office/drawing/2014/main" id="{DB2FA09C-7199-4380-8EFD-A24CF33B3442}"/>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236">
              <a:extLst>
                <a:ext uri="{FF2B5EF4-FFF2-40B4-BE49-F238E27FC236}">
                  <a16:creationId xmlns="" xmlns:a16="http://schemas.microsoft.com/office/drawing/2014/main" id="{1D54BDFB-B768-4F62-9809-5567AFBDEA48}"/>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 xmlns:a16="http://schemas.microsoft.com/office/drawing/2014/main" id="{ED874322-3E66-4E16-81C4-F735D53A4CE2}"/>
              </a:ext>
            </a:extLst>
          </p:cNvPr>
          <p:cNvGrpSpPr/>
          <p:nvPr/>
        </p:nvGrpSpPr>
        <p:grpSpPr>
          <a:xfrm>
            <a:off x="11132999" y="2537357"/>
            <a:ext cx="952921" cy="759709"/>
            <a:chOff x="11079778" y="3735988"/>
            <a:chExt cx="952921" cy="759709"/>
          </a:xfrm>
        </p:grpSpPr>
        <p:sp>
          <p:nvSpPr>
            <p:cNvPr id="146" name="Hexagon 145">
              <a:extLst>
                <a:ext uri="{FF2B5EF4-FFF2-40B4-BE49-F238E27FC236}">
                  <a16:creationId xmlns="" xmlns:a16="http://schemas.microsoft.com/office/drawing/2014/main" id="{8DA9678E-0DF3-4199-BC1F-8D1DD4497EF5}"/>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Shape 85">
              <a:extLst>
                <a:ext uri="{FF2B5EF4-FFF2-40B4-BE49-F238E27FC236}">
                  <a16:creationId xmlns="" xmlns:a16="http://schemas.microsoft.com/office/drawing/2014/main" id="{52B9048C-329B-475B-AAFE-B0756BA1EDFF}"/>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48" name="Freeform: Shape 86">
              <a:extLst>
                <a:ext uri="{FF2B5EF4-FFF2-40B4-BE49-F238E27FC236}">
                  <a16:creationId xmlns="" xmlns:a16="http://schemas.microsoft.com/office/drawing/2014/main" id="{25988C59-C4C0-4599-831C-A5E5A831BFB4}"/>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49" name="Freeform: Shape 87">
              <a:extLst>
                <a:ext uri="{FF2B5EF4-FFF2-40B4-BE49-F238E27FC236}">
                  <a16:creationId xmlns="" xmlns:a16="http://schemas.microsoft.com/office/drawing/2014/main" id="{956D0A01-8A73-41D0-A118-DE585025B763}"/>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150" name="Rectangle 149">
              <a:extLst>
                <a:ext uri="{FF2B5EF4-FFF2-40B4-BE49-F238E27FC236}">
                  <a16:creationId xmlns="" xmlns:a16="http://schemas.microsoft.com/office/drawing/2014/main" id="{27B40ED1-6AF6-4CF8-8318-D308BA21FA77}"/>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89">
              <a:extLst>
                <a:ext uri="{FF2B5EF4-FFF2-40B4-BE49-F238E27FC236}">
                  <a16:creationId xmlns="" xmlns:a16="http://schemas.microsoft.com/office/drawing/2014/main" id="{C03DC461-7FBF-4678-B9A2-74B90D2D9FB2}"/>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spTree>
    <p:extLst>
      <p:ext uri="{BB962C8B-B14F-4D97-AF65-F5344CB8AC3E}">
        <p14:creationId xmlns:p14="http://schemas.microsoft.com/office/powerpoint/2010/main" val="3277171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B5716C-4ECD-453B-A592-F5B3B9CD42C6}"/>
              </a:ext>
            </a:extLst>
          </p:cNvPr>
          <p:cNvSpPr>
            <a:spLocks noGrp="1"/>
          </p:cNvSpPr>
          <p:nvPr>
            <p:ph type="title"/>
          </p:nvPr>
        </p:nvSpPr>
        <p:spPr/>
        <p:txBody>
          <a:bodyPr/>
          <a:lstStyle/>
          <a:p>
            <a:r>
              <a:rPr lang="en-US" dirty="0" smtClean="0"/>
              <a:t>Results - </a:t>
            </a:r>
            <a:r>
              <a:rPr lang="en-US" dirty="0"/>
              <a:t>Climate Variables &amp; NDVI</a:t>
            </a:r>
          </a:p>
        </p:txBody>
      </p:sp>
      <p:graphicFrame>
        <p:nvGraphicFramePr>
          <p:cNvPr id="5" name="Chart 4">
            <a:extLst>
              <a:ext uri="{FF2B5EF4-FFF2-40B4-BE49-F238E27FC236}">
                <a16:creationId xmlns=""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660777842"/>
              </p:ext>
            </p:extLst>
          </p:nvPr>
        </p:nvGraphicFramePr>
        <p:xfrm>
          <a:off x="609600" y="3210550"/>
          <a:ext cx="5486400" cy="33931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2379510466"/>
              </p:ext>
            </p:extLst>
          </p:nvPr>
        </p:nvGraphicFramePr>
        <p:xfrm>
          <a:off x="6825896" y="1213180"/>
          <a:ext cx="475488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4291658377"/>
              </p:ext>
            </p:extLst>
          </p:nvPr>
        </p:nvGraphicFramePr>
        <p:xfrm>
          <a:off x="6825896" y="4086093"/>
          <a:ext cx="4754880" cy="2651760"/>
        </p:xfrm>
        <a:graphic>
          <a:graphicData uri="http://schemas.openxmlformats.org/drawingml/2006/chart">
            <c:chart xmlns:c="http://schemas.openxmlformats.org/drawingml/2006/chart" xmlns:r="http://schemas.openxmlformats.org/officeDocument/2006/relationships" r:id="rId5"/>
          </a:graphicData>
        </a:graphic>
      </p:graphicFrame>
      <p:sp>
        <p:nvSpPr>
          <p:cNvPr id="8" name="Shape 208"/>
          <p:cNvSpPr txBox="1"/>
          <p:nvPr/>
        </p:nvSpPr>
        <p:spPr>
          <a:xfrm>
            <a:off x="618065" y="1383506"/>
            <a:ext cx="5918202" cy="1645920"/>
          </a:xfrm>
          <a:prstGeom prst="rect">
            <a:avLst/>
          </a:prstGeom>
          <a:noFill/>
          <a:ln>
            <a:noFill/>
          </a:ln>
        </p:spPr>
        <p:txBody>
          <a:bodyPr spcFirstLastPara="1" wrap="square" lIns="91425" tIns="91425" rIns="91425" bIns="91425" anchor="t" anchorCtr="0">
            <a:noAutofit/>
          </a:bodyPr>
          <a:lstStyle/>
          <a:p>
            <a:pPr marL="342900" indent="-342900">
              <a:spcBef>
                <a:spcPts val="200"/>
              </a:spcBef>
              <a:buClr>
                <a:srgbClr val="1B57A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During preliminary analysis, we found a potential correlation in the forested area of Ajax</a:t>
            </a:r>
          </a:p>
          <a:p>
            <a:pPr marL="342900" indent="-342900">
              <a:spcBef>
                <a:spcPts val="200"/>
              </a:spcBef>
              <a:buClr>
                <a:srgbClr val="1B57AF"/>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Areas with natural cover like forests should be more influenced by natural processes</a:t>
            </a:r>
          </a:p>
          <a:p>
            <a:pPr marL="342900" indent="-342900">
              <a:spcBef>
                <a:spcPts val="200"/>
              </a:spcBef>
              <a:buClr>
                <a:srgbClr val="1B57AF"/>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1516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Study Area and Period</a:t>
            </a:r>
            <a:endParaRPr sz="4800" b="0" i="0" u="none" strike="noStrike" cap="none" dirty="0">
              <a:solidFill>
                <a:srgbClr val="1B57AF"/>
              </a:solidFill>
              <a:latin typeface="Century Gothic"/>
              <a:ea typeface="Century Gothic"/>
              <a:cs typeface="Century Gothic"/>
              <a:sym typeface="Century Gothic"/>
            </a:endParaRPr>
          </a:p>
        </p:txBody>
      </p:sp>
      <p:sp>
        <p:nvSpPr>
          <p:cNvPr id="112" name="Shape 112"/>
          <p:cNvSpPr txBox="1">
            <a:spLocks noGrp="1"/>
          </p:cNvSpPr>
          <p:nvPr>
            <p:ph type="body" idx="1"/>
          </p:nvPr>
        </p:nvSpPr>
        <p:spPr>
          <a:xfrm>
            <a:off x="339438" y="1614748"/>
            <a:ext cx="5814514" cy="4178673"/>
          </a:xfrm>
          <a:prstGeom prst="rect">
            <a:avLst/>
          </a:prstGeom>
          <a:noFill/>
          <a:ln>
            <a:noFill/>
          </a:ln>
        </p:spPr>
        <p:txBody>
          <a:bodyPr spcFirstLastPara="1" wrap="square" lIns="91425" tIns="45700" rIns="91425" bIns="45700" anchor="t" anchorCtr="0">
            <a:noAutofit/>
          </a:bodyPr>
          <a:lstStyle/>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Ajax, Ontario, Canada</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Population: 120,000</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Area: 67 km</a:t>
            </a:r>
            <a:r>
              <a:rPr lang="en-US" sz="2400" baseline="30000" dirty="0">
                <a:solidFill>
                  <a:schemeClr val="tx1">
                    <a:lumMod val="75000"/>
                    <a:lumOff val="25000"/>
                  </a:schemeClr>
                </a:solidFill>
              </a:rPr>
              <a:t>2</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Typical summer temperature: 22 °C</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Typical winter temperature: 0 °C</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Yearly precipitation: ~800mm</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Modeling Period: January 2000 – December 2016</a:t>
            </a:r>
          </a:p>
          <a:p>
            <a:pPr marL="342900" indent="-342900">
              <a:spcBef>
                <a:spcPts val="20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Forecasting Period: January 2040 – December 2049</a:t>
            </a:r>
          </a:p>
          <a:p>
            <a:pPr marL="342900" indent="-342900">
              <a:spcBef>
                <a:spcPts val="200"/>
              </a:spcBef>
              <a:buClr>
                <a:srgbClr val="1B57AF"/>
              </a:buClr>
              <a:buFont typeface="Arial" panose="020B0604020202020204" pitchFamily="34" charset="0"/>
              <a:buChar char="•"/>
            </a:pPr>
            <a:endParaRPr lang="en-US" dirty="0">
              <a:solidFill>
                <a:schemeClr val="tx1">
                  <a:lumMod val="75000"/>
                  <a:lumOff val="25000"/>
                </a:schemeClr>
              </a:solidFill>
            </a:endParaRPr>
          </a:p>
          <a:p>
            <a:pPr marL="342900" marR="0" lvl="0" indent="-342900" algn="l" rtl="0">
              <a:lnSpc>
                <a:spcPct val="90000"/>
              </a:lnSpc>
              <a:spcBef>
                <a:spcPts val="200"/>
              </a:spcBef>
              <a:spcAft>
                <a:spcPts val="0"/>
              </a:spcAft>
              <a:buClr>
                <a:srgbClr val="1B57AF"/>
              </a:buClr>
              <a:buSzPts val="2000"/>
              <a:buFont typeface="Arial" panose="020B0604020202020204" pitchFamily="34" charset="0"/>
              <a:buChar char="•"/>
            </a:pPr>
            <a:endParaRPr lang="en-US" dirty="0">
              <a:solidFill>
                <a:schemeClr val="tx1">
                  <a:lumMod val="75000"/>
                  <a:lumOff val="25000"/>
                </a:schemeClr>
              </a:solidFill>
            </a:endParaRPr>
          </a:p>
          <a:p>
            <a:pPr marL="342900" marR="0" lvl="0" indent="-342900" algn="l" rtl="0">
              <a:lnSpc>
                <a:spcPct val="90000"/>
              </a:lnSpc>
              <a:spcBef>
                <a:spcPts val="200"/>
              </a:spcBef>
              <a:spcAft>
                <a:spcPts val="0"/>
              </a:spcAft>
              <a:buClr>
                <a:srgbClr val="1B57AF"/>
              </a:buClr>
              <a:buSzPts val="2000"/>
              <a:buFont typeface="Arial" panose="020B0604020202020204" pitchFamily="34" charset="0"/>
              <a:buChar char="•"/>
            </a:pPr>
            <a:endParaRPr dirty="0">
              <a:solidFill>
                <a:schemeClr val="tx1">
                  <a:lumMod val="75000"/>
                  <a:lumOff val="25000"/>
                </a:schemeClr>
              </a:solidFill>
            </a:endParaRPr>
          </a:p>
          <a:p>
            <a:pPr marL="0" marR="0" lvl="0" indent="0" algn="l" rtl="0">
              <a:lnSpc>
                <a:spcPct val="90000"/>
              </a:lnSpc>
              <a:spcBef>
                <a:spcPts val="200"/>
              </a:spcBef>
              <a:spcAft>
                <a:spcPts val="0"/>
              </a:spcAft>
              <a:buNone/>
            </a:pPr>
            <a:r>
              <a:rPr lang="en-US" dirty="0">
                <a:solidFill>
                  <a:schemeClr val="tx1">
                    <a:lumMod val="75000"/>
                    <a:lumOff val="25000"/>
                  </a:schemeClr>
                </a:solidFill>
              </a:rPr>
              <a:t> </a:t>
            </a:r>
            <a:endParaRPr dirty="0">
              <a:solidFill>
                <a:schemeClr val="tx1">
                  <a:lumMod val="75000"/>
                  <a:lumOff val="25000"/>
                </a:schemeClr>
              </a:solidFill>
            </a:endParaRPr>
          </a:p>
          <a:p>
            <a:pPr marL="0" marR="0" lvl="0" indent="0" algn="l" rtl="0">
              <a:lnSpc>
                <a:spcPct val="90000"/>
              </a:lnSpc>
              <a:spcBef>
                <a:spcPts val="200"/>
              </a:spcBef>
              <a:spcAft>
                <a:spcPts val="0"/>
              </a:spcAft>
              <a:buNone/>
            </a:pPr>
            <a:endParaRPr dirty="0">
              <a:solidFill>
                <a:schemeClr val="tx1">
                  <a:lumMod val="75000"/>
                  <a:lumOff val="25000"/>
                </a:schemeClr>
              </a:solidFill>
            </a:endParaRPr>
          </a:p>
        </p:txBody>
      </p:sp>
      <p:sp>
        <p:nvSpPr>
          <p:cNvPr id="113" name="Shape 113"/>
          <p:cNvSpPr txBox="1"/>
          <p:nvPr/>
        </p:nvSpPr>
        <p:spPr>
          <a:xfrm>
            <a:off x="8746998" y="651999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12" name="Group 11">
            <a:extLst>
              <a:ext uri="{FF2B5EF4-FFF2-40B4-BE49-F238E27FC236}">
                <a16:creationId xmlns="" xmlns:a16="http://schemas.microsoft.com/office/drawing/2014/main" id="{A20062B2-2597-4899-8576-C01AE640D5C0}"/>
              </a:ext>
            </a:extLst>
          </p:cNvPr>
          <p:cNvGrpSpPr/>
          <p:nvPr/>
        </p:nvGrpSpPr>
        <p:grpSpPr>
          <a:xfrm>
            <a:off x="6415315" y="1129723"/>
            <a:ext cx="5432313" cy="5148724"/>
            <a:chOff x="-3427295" y="2646607"/>
            <a:chExt cx="6872298" cy="6513535"/>
          </a:xfrm>
        </p:grpSpPr>
        <p:pic>
          <p:nvPicPr>
            <p:cNvPr id="2" name="Picture 1">
              <a:extLst>
                <a:ext uri="{FF2B5EF4-FFF2-40B4-BE49-F238E27FC236}">
                  <a16:creationId xmlns="" xmlns:a16="http://schemas.microsoft.com/office/drawing/2014/main" id="{20ABA51C-5B0E-4F50-BA0D-D5C1023A0232}"/>
                </a:ext>
              </a:extLst>
            </p:cNvPr>
            <p:cNvPicPr>
              <a:picLocks noChangeAspect="1"/>
            </p:cNvPicPr>
            <p:nvPr/>
          </p:nvPicPr>
          <p:blipFill>
            <a:blip r:embed="rId3"/>
            <a:stretch>
              <a:fillRect/>
            </a:stretch>
          </p:blipFill>
          <p:spPr>
            <a:xfrm>
              <a:off x="-3427295" y="2646607"/>
              <a:ext cx="6872298" cy="6513535"/>
            </a:xfrm>
            <a:prstGeom prst="rect">
              <a:avLst/>
            </a:prstGeom>
          </p:spPr>
        </p:pic>
        <p:sp>
          <p:nvSpPr>
            <p:cNvPr id="7" name="Shape 112">
              <a:extLst>
                <a:ext uri="{FF2B5EF4-FFF2-40B4-BE49-F238E27FC236}">
                  <a16:creationId xmlns="" xmlns:a16="http://schemas.microsoft.com/office/drawing/2014/main" id="{2A9028AD-F805-4487-A4A9-E3DD5F4207FB}"/>
                </a:ext>
              </a:extLst>
            </p:cNvPr>
            <p:cNvSpPr txBox="1">
              <a:spLocks/>
            </p:cNvSpPr>
            <p:nvPr/>
          </p:nvSpPr>
          <p:spPr>
            <a:xfrm>
              <a:off x="-692240" y="5903375"/>
              <a:ext cx="2394980" cy="4393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pPr marL="0" indent="0">
                <a:spcBef>
                  <a:spcPts val="200"/>
                </a:spcBef>
              </a:pPr>
              <a:r>
                <a:rPr lang="en-US" sz="1600" dirty="0"/>
                <a:t>Durham Region </a:t>
              </a:r>
            </a:p>
          </p:txBody>
        </p:sp>
        <p:sp>
          <p:nvSpPr>
            <p:cNvPr id="8" name="Shape 112">
              <a:extLst>
                <a:ext uri="{FF2B5EF4-FFF2-40B4-BE49-F238E27FC236}">
                  <a16:creationId xmlns="" xmlns:a16="http://schemas.microsoft.com/office/drawing/2014/main" id="{628A97AB-02F4-4A94-B1E0-99AE3E8004A0}"/>
                </a:ext>
              </a:extLst>
            </p:cNvPr>
            <p:cNvSpPr txBox="1">
              <a:spLocks/>
            </p:cNvSpPr>
            <p:nvPr/>
          </p:nvSpPr>
          <p:spPr>
            <a:xfrm>
              <a:off x="-2390412" y="7891831"/>
              <a:ext cx="1171211" cy="4393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pPr marL="0" indent="0">
                <a:spcBef>
                  <a:spcPts val="200"/>
                </a:spcBef>
              </a:pPr>
              <a:r>
                <a:rPr lang="en-US" sz="1600" dirty="0"/>
                <a:t>Toronto</a:t>
              </a:r>
            </a:p>
          </p:txBody>
        </p:sp>
        <p:sp>
          <p:nvSpPr>
            <p:cNvPr id="9" name="Shape 112">
              <a:extLst>
                <a:ext uri="{FF2B5EF4-FFF2-40B4-BE49-F238E27FC236}">
                  <a16:creationId xmlns="" xmlns:a16="http://schemas.microsoft.com/office/drawing/2014/main" id="{C3E55D3B-E936-4FA0-A0FA-E7F5FA262AE8}"/>
                </a:ext>
              </a:extLst>
            </p:cNvPr>
            <p:cNvSpPr txBox="1">
              <a:spLocks/>
            </p:cNvSpPr>
            <p:nvPr/>
          </p:nvSpPr>
          <p:spPr>
            <a:xfrm>
              <a:off x="-241328" y="7569858"/>
              <a:ext cx="830851" cy="4393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pPr marL="0" indent="0">
                <a:spcBef>
                  <a:spcPts val="200"/>
                </a:spcBef>
              </a:pPr>
              <a:r>
                <a:rPr lang="en-US" sz="1600" dirty="0">
                  <a:solidFill>
                    <a:schemeClr val="accent4">
                      <a:lumMod val="75000"/>
                    </a:schemeClr>
                  </a:solidFill>
                </a:rPr>
                <a:t>Ajax</a:t>
              </a:r>
            </a:p>
          </p:txBody>
        </p:sp>
        <p:sp>
          <p:nvSpPr>
            <p:cNvPr id="10" name="Shape 112">
              <a:extLst>
                <a:ext uri="{FF2B5EF4-FFF2-40B4-BE49-F238E27FC236}">
                  <a16:creationId xmlns="" xmlns:a16="http://schemas.microsoft.com/office/drawing/2014/main" id="{851853EB-5808-422A-B018-08BA397D27FA}"/>
                </a:ext>
              </a:extLst>
            </p:cNvPr>
            <p:cNvSpPr txBox="1">
              <a:spLocks/>
            </p:cNvSpPr>
            <p:nvPr/>
          </p:nvSpPr>
          <p:spPr>
            <a:xfrm>
              <a:off x="1156390" y="7483551"/>
              <a:ext cx="2005318" cy="4393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pPr marL="0" indent="0">
                <a:spcBef>
                  <a:spcPts val="200"/>
                </a:spcBef>
              </a:pPr>
              <a:r>
                <a:rPr lang="en-US" sz="1600" dirty="0">
                  <a:solidFill>
                    <a:schemeClr val="accent1">
                      <a:lumMod val="60000"/>
                      <a:lumOff val="40000"/>
                    </a:schemeClr>
                  </a:solidFill>
                </a:rPr>
                <a:t>Lake Ontario</a:t>
              </a:r>
            </a:p>
          </p:txBody>
        </p:sp>
        <p:cxnSp>
          <p:nvCxnSpPr>
            <p:cNvPr id="4" name="Straight Arrow Connector 3">
              <a:extLst>
                <a:ext uri="{FF2B5EF4-FFF2-40B4-BE49-F238E27FC236}">
                  <a16:creationId xmlns="" xmlns:a16="http://schemas.microsoft.com/office/drawing/2014/main" id="{C5111E2D-378C-4F9A-94CE-4D14EA9BE380}"/>
                </a:ext>
              </a:extLst>
            </p:cNvPr>
            <p:cNvCxnSpPr>
              <a:cxnSpLocks/>
            </p:cNvCxnSpPr>
            <p:nvPr/>
          </p:nvCxnSpPr>
          <p:spPr>
            <a:xfrm flipH="1" flipV="1">
              <a:off x="-50800" y="7429527"/>
              <a:ext cx="53975" cy="18795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B4A6E3B-0A90-4EE2-90E0-4AE452D902F7}"/>
              </a:ext>
            </a:extLst>
          </p:cNvPr>
          <p:cNvPicPr>
            <a:picLocks noChangeAspect="1"/>
          </p:cNvPicPr>
          <p:nvPr/>
        </p:nvPicPr>
        <p:blipFill>
          <a:blip r:embed="rId3"/>
          <a:stretch>
            <a:fillRect/>
          </a:stretch>
        </p:blipFill>
        <p:spPr>
          <a:xfrm>
            <a:off x="1317777" y="1092729"/>
            <a:ext cx="4798922" cy="5308600"/>
          </a:xfrm>
          <a:prstGeom prst="rect">
            <a:avLst/>
          </a:prstGeom>
        </p:spPr>
      </p:pic>
      <p:sp>
        <p:nvSpPr>
          <p:cNvPr id="2" name="Title 1"/>
          <p:cNvSpPr>
            <a:spLocks noGrp="1"/>
          </p:cNvSpPr>
          <p:nvPr>
            <p:ph type="title"/>
          </p:nvPr>
        </p:nvSpPr>
        <p:spPr/>
        <p:txBody>
          <a:bodyPr/>
          <a:lstStyle/>
          <a:p>
            <a:r>
              <a:rPr lang="en-US" dirty="0"/>
              <a:t>Results – Tree Cover Percentage</a:t>
            </a:r>
          </a:p>
        </p:txBody>
      </p:sp>
      <p:sp>
        <p:nvSpPr>
          <p:cNvPr id="7" name="Shape 208">
            <a:extLst>
              <a:ext uri="{FF2B5EF4-FFF2-40B4-BE49-F238E27FC236}">
                <a16:creationId xmlns="" xmlns:a16="http://schemas.microsoft.com/office/drawing/2014/main" id="{8B61B963-3CFE-4C67-8540-335BB7658184}"/>
              </a:ext>
            </a:extLst>
          </p:cNvPr>
          <p:cNvSpPr txBox="1"/>
          <p:nvPr/>
        </p:nvSpPr>
        <p:spPr>
          <a:xfrm>
            <a:off x="6531429" y="1092729"/>
            <a:ext cx="5011656" cy="5541600"/>
          </a:xfrm>
          <a:prstGeom prst="rect">
            <a:avLst/>
          </a:prstGeom>
          <a:noFill/>
          <a:ln>
            <a:noFill/>
          </a:ln>
        </p:spPr>
        <p:txBody>
          <a:bodyPr spcFirstLastPara="1" wrap="square" lIns="91425" tIns="91425" rIns="91425" bIns="91425" anchor="t" anchorCtr="0">
            <a:noAutofit/>
          </a:bodyPr>
          <a:lstStyle/>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Tree cover percentage analysis had  an R</a:t>
            </a:r>
            <a:r>
              <a:rPr lang="en-US" sz="2200" baseline="30000" dirty="0">
                <a:solidFill>
                  <a:schemeClr val="tx1">
                    <a:lumMod val="75000"/>
                    <a:lumOff val="25000"/>
                  </a:schemeClr>
                </a:solidFill>
                <a:latin typeface="Century Gothic" panose="020B0502020202020204" pitchFamily="34" charset="0"/>
              </a:rPr>
              <a:t>2</a:t>
            </a:r>
            <a:r>
              <a:rPr lang="en-US" sz="2200" dirty="0">
                <a:solidFill>
                  <a:schemeClr val="tx1">
                    <a:lumMod val="75000"/>
                    <a:lumOff val="25000"/>
                  </a:schemeClr>
                </a:solidFill>
                <a:latin typeface="Century Gothic" panose="020B0502020202020204" pitchFamily="34" charset="0"/>
              </a:rPr>
              <a:t> value ~ 0.6 when compared to current </a:t>
            </a:r>
            <a:r>
              <a:rPr lang="en-US" sz="2200" dirty="0" err="1">
                <a:solidFill>
                  <a:schemeClr val="tx1">
                    <a:lumMod val="75000"/>
                    <a:lumOff val="25000"/>
                  </a:schemeClr>
                </a:solidFill>
                <a:latin typeface="Century Gothic" panose="020B0502020202020204" pitchFamily="34" charset="0"/>
              </a:rPr>
              <a:t>orthophotos</a:t>
            </a:r>
            <a:endParaRPr lang="en-US" sz="22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Points indicate locations where tree cover percent and land cover classification did not change over the years</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Initial results from the </a:t>
            </a:r>
            <a:r>
              <a:rPr lang="en-US" sz="2200" dirty="0" smtClean="0">
                <a:solidFill>
                  <a:schemeClr val="tx1">
                    <a:lumMod val="75000"/>
                    <a:lumOff val="25000"/>
                  </a:schemeClr>
                </a:solidFill>
                <a:latin typeface="Century Gothic" panose="020B0502020202020204" pitchFamily="34" charset="0"/>
              </a:rPr>
              <a:t>random forest </a:t>
            </a:r>
            <a:r>
              <a:rPr lang="en-US" sz="2200" dirty="0">
                <a:solidFill>
                  <a:schemeClr val="tx1">
                    <a:lumMod val="75000"/>
                    <a:lumOff val="25000"/>
                  </a:schemeClr>
                </a:solidFill>
                <a:latin typeface="Century Gothic" panose="020B0502020202020204" pitchFamily="34" charset="0"/>
              </a:rPr>
              <a:t>model </a:t>
            </a:r>
            <a:r>
              <a:rPr lang="en-US" sz="2200" dirty="0" smtClean="0">
                <a:solidFill>
                  <a:schemeClr val="tx1">
                    <a:lumMod val="75000"/>
                    <a:lumOff val="25000"/>
                  </a:schemeClr>
                </a:solidFill>
                <a:latin typeface="Century Gothic" panose="020B0502020202020204" pitchFamily="34" charset="0"/>
              </a:rPr>
              <a:t>show </a:t>
            </a:r>
            <a:r>
              <a:rPr lang="en-US" sz="2200" dirty="0">
                <a:solidFill>
                  <a:schemeClr val="tx1">
                    <a:lumMod val="75000"/>
                    <a:lumOff val="25000"/>
                  </a:schemeClr>
                </a:solidFill>
                <a:latin typeface="Century Gothic" panose="020B0502020202020204" pitchFamily="34" charset="0"/>
              </a:rPr>
              <a:t>very low R</a:t>
            </a:r>
            <a:r>
              <a:rPr lang="en-US" sz="2200" baseline="30000" dirty="0">
                <a:solidFill>
                  <a:schemeClr val="tx1">
                    <a:lumMod val="75000"/>
                    <a:lumOff val="25000"/>
                  </a:schemeClr>
                </a:solidFill>
                <a:latin typeface="Century Gothic" panose="020B0502020202020204" pitchFamily="34" charset="0"/>
              </a:rPr>
              <a:t>2</a:t>
            </a:r>
            <a:r>
              <a:rPr lang="en-US" sz="2200" dirty="0">
                <a:solidFill>
                  <a:schemeClr val="tx1">
                    <a:lumMod val="75000"/>
                    <a:lumOff val="25000"/>
                  </a:schemeClr>
                </a:solidFill>
                <a:latin typeface="Century Gothic" panose="020B0502020202020204" pitchFamily="34" charset="0"/>
              </a:rPr>
              <a:t> values</a:t>
            </a:r>
          </a:p>
          <a:p>
            <a:pPr>
              <a:spcBef>
                <a:spcPts val="200"/>
              </a:spcBef>
              <a:buClr>
                <a:srgbClr val="1B57AF"/>
              </a:buClr>
            </a:pPr>
            <a:endParaRPr lang="en-US" sz="20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endParaRPr sz="2000" dirty="0">
              <a:solidFill>
                <a:schemeClr val="tx1">
                  <a:lumMod val="75000"/>
                  <a:lumOff val="25000"/>
                </a:schemeClr>
              </a:solidFill>
              <a:latin typeface="Century Gothic" panose="020B0502020202020204" pitchFamily="34" charset="0"/>
            </a:endParaRPr>
          </a:p>
        </p:txBody>
      </p:sp>
      <p:pic>
        <p:nvPicPr>
          <p:cNvPr id="10" name="Picture 9">
            <a:extLst>
              <a:ext uri="{FF2B5EF4-FFF2-40B4-BE49-F238E27FC236}">
                <a16:creationId xmlns="" xmlns:a16="http://schemas.microsoft.com/office/drawing/2014/main" id="{E8F77C5D-B075-4EBD-8A54-639DB33B4C9F}"/>
              </a:ext>
            </a:extLst>
          </p:cNvPr>
          <p:cNvPicPr>
            <a:picLocks noChangeAspect="1"/>
          </p:cNvPicPr>
          <p:nvPr/>
        </p:nvPicPr>
        <p:blipFill>
          <a:blip r:embed="rId4"/>
          <a:stretch>
            <a:fillRect/>
          </a:stretch>
        </p:blipFill>
        <p:spPr>
          <a:xfrm>
            <a:off x="395116" y="3641288"/>
            <a:ext cx="1210017" cy="1280160"/>
          </a:xfrm>
          <a:prstGeom prst="rect">
            <a:avLst/>
          </a:prstGeom>
        </p:spPr>
      </p:pic>
      <p:pic>
        <p:nvPicPr>
          <p:cNvPr id="11" name="Picture 10">
            <a:extLst>
              <a:ext uri="{FF2B5EF4-FFF2-40B4-BE49-F238E27FC236}">
                <a16:creationId xmlns="" xmlns:a16="http://schemas.microsoft.com/office/drawing/2014/main" id="{4578A48F-32C6-42F3-A52F-370CC722F038}"/>
              </a:ext>
            </a:extLst>
          </p:cNvPr>
          <p:cNvPicPr>
            <a:picLocks noChangeAspect="1"/>
          </p:cNvPicPr>
          <p:nvPr/>
        </p:nvPicPr>
        <p:blipFill rotWithShape="1">
          <a:blip r:embed="rId5"/>
          <a:srcRect t="42290"/>
          <a:stretch/>
        </p:blipFill>
        <p:spPr>
          <a:xfrm>
            <a:off x="408995" y="5374321"/>
            <a:ext cx="1196138" cy="580472"/>
          </a:xfrm>
          <a:prstGeom prst="rect">
            <a:avLst/>
          </a:prstGeom>
        </p:spPr>
      </p:pic>
      <p:pic>
        <p:nvPicPr>
          <p:cNvPr id="12" name="Picture 11">
            <a:extLst>
              <a:ext uri="{FF2B5EF4-FFF2-40B4-BE49-F238E27FC236}">
                <a16:creationId xmlns="" xmlns:a16="http://schemas.microsoft.com/office/drawing/2014/main" id="{BAF660FC-2144-432F-A737-5B7DC181CFB8}"/>
              </a:ext>
            </a:extLst>
          </p:cNvPr>
          <p:cNvPicPr>
            <a:picLocks noChangeAspect="1"/>
          </p:cNvPicPr>
          <p:nvPr/>
        </p:nvPicPr>
        <p:blipFill rotWithShape="1">
          <a:blip r:embed="rId6"/>
          <a:srcRect t="51329" r="88927"/>
          <a:stretch/>
        </p:blipFill>
        <p:spPr>
          <a:xfrm>
            <a:off x="405321" y="5847008"/>
            <a:ext cx="392358" cy="667568"/>
          </a:xfrm>
          <a:prstGeom prst="rect">
            <a:avLst/>
          </a:prstGeom>
        </p:spPr>
      </p:pic>
      <p:sp>
        <p:nvSpPr>
          <p:cNvPr id="3" name="TextBox 2"/>
          <p:cNvSpPr txBox="1"/>
          <p:nvPr/>
        </p:nvSpPr>
        <p:spPr>
          <a:xfrm>
            <a:off x="305968" y="3641288"/>
            <a:ext cx="1463040" cy="274320"/>
          </a:xfrm>
          <a:prstGeom prst="rect">
            <a:avLst/>
          </a:prstGeom>
          <a:solidFill>
            <a:schemeClr val="bg1"/>
          </a:solidFill>
        </p:spPr>
        <p:txBody>
          <a:bodyPr wrap="square" rtlCol="0">
            <a:spAutoFit/>
          </a:bodyPr>
          <a:lstStyle/>
          <a:p>
            <a:pPr algn="ctr"/>
            <a:r>
              <a:rPr lang="en-US" sz="1800" b="1" dirty="0" smtClean="0">
                <a:latin typeface="Century Gothic" panose="020B0502020202020204" pitchFamily="34" charset="0"/>
              </a:rPr>
              <a:t>Tree Cover</a:t>
            </a:r>
            <a:endParaRPr lang="en-US" sz="1800" b="1" dirty="0">
              <a:latin typeface="Century Gothic" panose="020B0502020202020204" pitchFamily="34" charset="0"/>
            </a:endParaRPr>
          </a:p>
        </p:txBody>
      </p:sp>
      <p:sp>
        <p:nvSpPr>
          <p:cNvPr id="13" name="TextBox 12"/>
          <p:cNvSpPr txBox="1"/>
          <p:nvPr/>
        </p:nvSpPr>
        <p:spPr>
          <a:xfrm>
            <a:off x="715218" y="3937849"/>
            <a:ext cx="1097280" cy="338554"/>
          </a:xfrm>
          <a:prstGeom prst="rect">
            <a:avLst/>
          </a:prstGeom>
          <a:solidFill>
            <a:schemeClr val="bg1"/>
          </a:solidFill>
        </p:spPr>
        <p:txBody>
          <a:bodyPr wrap="square" rtlCol="0">
            <a:spAutoFit/>
          </a:bodyPr>
          <a:lstStyle/>
          <a:p>
            <a:r>
              <a:rPr lang="en-US" sz="1600" b="1" dirty="0" smtClean="0">
                <a:latin typeface="Century Gothic" panose="020B0502020202020204" pitchFamily="34" charset="0"/>
              </a:rPr>
              <a:t>100 %</a:t>
            </a:r>
            <a:endParaRPr lang="en-US" sz="1600" b="1" dirty="0">
              <a:latin typeface="Century Gothic" panose="020B0502020202020204" pitchFamily="34" charset="0"/>
            </a:endParaRPr>
          </a:p>
        </p:txBody>
      </p:sp>
      <p:sp>
        <p:nvSpPr>
          <p:cNvPr id="14" name="TextBox 13"/>
          <p:cNvSpPr txBox="1"/>
          <p:nvPr/>
        </p:nvSpPr>
        <p:spPr>
          <a:xfrm>
            <a:off x="703496" y="4500554"/>
            <a:ext cx="1097280" cy="338554"/>
          </a:xfrm>
          <a:prstGeom prst="rect">
            <a:avLst/>
          </a:prstGeom>
          <a:solidFill>
            <a:schemeClr val="bg1"/>
          </a:solidFill>
        </p:spPr>
        <p:txBody>
          <a:bodyPr wrap="square" rtlCol="0">
            <a:spAutoFit/>
          </a:bodyPr>
          <a:lstStyle/>
          <a:p>
            <a:r>
              <a:rPr lang="en-US" sz="1600" b="1" dirty="0" smtClean="0">
                <a:latin typeface="Century Gothic" panose="020B0502020202020204" pitchFamily="34" charset="0"/>
              </a:rPr>
              <a:t>0 %</a:t>
            </a:r>
            <a:endParaRPr lang="en-US" sz="1600" b="1" dirty="0">
              <a:latin typeface="Century Gothic" panose="020B0502020202020204" pitchFamily="34" charset="0"/>
            </a:endParaRPr>
          </a:p>
        </p:txBody>
      </p:sp>
      <p:sp>
        <p:nvSpPr>
          <p:cNvPr id="15" name="TextBox 14"/>
          <p:cNvSpPr txBox="1"/>
          <p:nvPr/>
        </p:nvSpPr>
        <p:spPr>
          <a:xfrm>
            <a:off x="867609" y="5518117"/>
            <a:ext cx="1463040" cy="369332"/>
          </a:xfrm>
          <a:prstGeom prst="rect">
            <a:avLst/>
          </a:prstGeom>
          <a:solidFill>
            <a:schemeClr val="bg1"/>
          </a:solidFill>
        </p:spPr>
        <p:txBody>
          <a:bodyPr wrap="square" rtlCol="0">
            <a:spAutoFit/>
          </a:bodyPr>
          <a:lstStyle/>
          <a:p>
            <a:r>
              <a:rPr lang="en-US" sz="1800" b="1" dirty="0" smtClean="0">
                <a:latin typeface="Century Gothic" panose="020B0502020202020204" pitchFamily="34" charset="0"/>
              </a:rPr>
              <a:t>Water</a:t>
            </a:r>
            <a:endParaRPr lang="en-US" sz="1800" b="1" dirty="0">
              <a:latin typeface="Century Gothic" panose="020B0502020202020204" pitchFamily="34" charset="0"/>
            </a:endParaRPr>
          </a:p>
        </p:txBody>
      </p:sp>
      <p:sp>
        <p:nvSpPr>
          <p:cNvPr id="17" name="TextBox 16"/>
          <p:cNvSpPr txBox="1"/>
          <p:nvPr/>
        </p:nvSpPr>
        <p:spPr>
          <a:xfrm>
            <a:off x="844164" y="6057376"/>
            <a:ext cx="1920240" cy="457200"/>
          </a:xfrm>
          <a:prstGeom prst="rect">
            <a:avLst/>
          </a:prstGeom>
          <a:solidFill>
            <a:schemeClr val="bg1"/>
          </a:solidFill>
        </p:spPr>
        <p:txBody>
          <a:bodyPr wrap="square" rtlCol="0">
            <a:spAutoFit/>
          </a:bodyPr>
          <a:lstStyle/>
          <a:p>
            <a:r>
              <a:rPr lang="en-US" sz="1800" b="1" dirty="0" smtClean="0">
                <a:latin typeface="Century Gothic" panose="020B0502020202020204" pitchFamily="34" charset="0"/>
              </a:rPr>
              <a:t>Constant Value</a:t>
            </a:r>
            <a:endParaRPr lang="en-US" sz="1800" b="1" dirty="0">
              <a:latin typeface="Century Gothic" panose="020B0502020202020204" pitchFamily="34" charset="0"/>
            </a:endParaRPr>
          </a:p>
        </p:txBody>
      </p:sp>
    </p:spTree>
    <p:extLst>
      <p:ext uri="{BB962C8B-B14F-4D97-AF65-F5344CB8AC3E}">
        <p14:creationId xmlns:p14="http://schemas.microsoft.com/office/powerpoint/2010/main" val="1789815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2" name="Arrow: Right 21">
            <a:extLst>
              <a:ext uri="{FF2B5EF4-FFF2-40B4-BE49-F238E27FC236}">
                <a16:creationId xmlns="" xmlns:a16="http://schemas.microsoft.com/office/drawing/2014/main" id="{8F67B797-5626-4DA2-844A-A47FBBF48703}"/>
              </a:ext>
            </a:extLst>
          </p:cNvPr>
          <p:cNvSpPr/>
          <p:nvPr/>
        </p:nvSpPr>
        <p:spPr>
          <a:xfrm>
            <a:off x="3678780" y="4426867"/>
            <a:ext cx="5415560" cy="914400"/>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Aggregation</a:t>
            </a:r>
          </a:p>
        </p:txBody>
      </p:sp>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Analysis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94" name="Arrow: Right 93">
            <a:extLst>
              <a:ext uri="{FF2B5EF4-FFF2-40B4-BE49-F238E27FC236}">
                <a16:creationId xmlns="" xmlns:a16="http://schemas.microsoft.com/office/drawing/2014/main" id="{8F7ED44D-089A-4C9C-8137-E300E2568F7A}"/>
              </a:ext>
            </a:extLst>
          </p:cNvPr>
          <p:cNvSpPr/>
          <p:nvPr/>
        </p:nvSpPr>
        <p:spPr>
          <a:xfrm>
            <a:off x="3678782" y="2110881"/>
            <a:ext cx="5415558" cy="914400"/>
          </a:xfrm>
          <a:prstGeom prst="rightArrow">
            <a:avLst>
              <a:gd name="adj1" fmla="val 59407"/>
              <a:gd name="adj2" fmla="val 77604"/>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2400" dirty="0"/>
              <a:t>Regression</a:t>
            </a:r>
            <a:endParaRPr lang="en-US" dirty="0"/>
          </a:p>
        </p:txBody>
      </p:sp>
      <p:sp>
        <p:nvSpPr>
          <p:cNvPr id="42" name="Rectangle: Rounded Corners 41">
            <a:extLst>
              <a:ext uri="{FF2B5EF4-FFF2-40B4-BE49-F238E27FC236}">
                <a16:creationId xmlns="" xmlns:a16="http://schemas.microsoft.com/office/drawing/2014/main" id="{2BFBE1EE-64FA-419D-8BDB-9D182B6FAEFB}"/>
              </a:ext>
            </a:extLst>
          </p:cNvPr>
          <p:cNvSpPr/>
          <p:nvPr/>
        </p:nvSpPr>
        <p:spPr>
          <a:xfrm>
            <a:off x="859326" y="1952310"/>
            <a:ext cx="2694310" cy="1181800"/>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NDVI</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Climate Time Series</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Landcover Classes</a:t>
            </a:r>
          </a:p>
        </p:txBody>
      </p:sp>
      <p:sp>
        <p:nvSpPr>
          <p:cNvPr id="43" name="Rectangle: Rounded Corners 42">
            <a:extLst>
              <a:ext uri="{FF2B5EF4-FFF2-40B4-BE49-F238E27FC236}">
                <a16:creationId xmlns="" xmlns:a16="http://schemas.microsoft.com/office/drawing/2014/main" id="{334151D5-97CE-4AB0-94A4-06D53DEB8A5D}"/>
              </a:ext>
            </a:extLst>
          </p:cNvPr>
          <p:cNvSpPr/>
          <p:nvPr/>
        </p:nvSpPr>
        <p:spPr>
          <a:xfrm>
            <a:off x="9102760" y="1568470"/>
            <a:ext cx="2397989" cy="1920020"/>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Climate variables &amp;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NDVI correlation</a:t>
            </a:r>
          </a:p>
          <a:p>
            <a:pPr lvl="1" defTabSz="844550">
              <a:lnSpc>
                <a:spcPct val="90000"/>
              </a:lnSpc>
              <a:spcBef>
                <a:spcPct val="0"/>
              </a:spcBef>
              <a:spcAft>
                <a:spcPct val="15000"/>
              </a:spcAft>
            </a:pPr>
            <a:endParaRPr lang="en-US" sz="1900" kern="1200" dirty="0">
              <a:solidFill>
                <a:schemeClr val="tx1">
                  <a:lumMod val="75000"/>
                  <a:lumOff val="25000"/>
                </a:schemeClr>
              </a:solidFill>
              <a:latin typeface="Century Gothic" panose="020B0502020202020204" pitchFamily="34" charset="0"/>
            </a:endParaRP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Tree Health Forecast</a:t>
            </a:r>
          </a:p>
        </p:txBody>
      </p:sp>
      <p:sp>
        <p:nvSpPr>
          <p:cNvPr id="24" name="Rectangle: Rounded Corners 23">
            <a:extLst>
              <a:ext uri="{FF2B5EF4-FFF2-40B4-BE49-F238E27FC236}">
                <a16:creationId xmlns="" xmlns:a16="http://schemas.microsoft.com/office/drawing/2014/main" id="{B254CC9C-338F-48EE-9A46-85FEC2087D1E}"/>
              </a:ext>
            </a:extLst>
          </p:cNvPr>
          <p:cNvSpPr/>
          <p:nvPr/>
        </p:nvSpPr>
        <p:spPr>
          <a:xfrm>
            <a:off x="815932" y="4146755"/>
            <a:ext cx="2694310" cy="1461766"/>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LST</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Social Vulnerability</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Index</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  Land Cover</a:t>
            </a:r>
          </a:p>
        </p:txBody>
      </p:sp>
      <p:sp>
        <p:nvSpPr>
          <p:cNvPr id="25" name="Rectangle: Rounded Corners 24">
            <a:extLst>
              <a:ext uri="{FF2B5EF4-FFF2-40B4-BE49-F238E27FC236}">
                <a16:creationId xmlns="" xmlns:a16="http://schemas.microsoft.com/office/drawing/2014/main" id="{B0E2DC02-8A46-4F01-85BC-48063DE41A0A}"/>
              </a:ext>
            </a:extLst>
          </p:cNvPr>
          <p:cNvSpPr/>
          <p:nvPr/>
        </p:nvSpPr>
        <p:spPr>
          <a:xfrm>
            <a:off x="9185730" y="4440803"/>
            <a:ext cx="2397989" cy="966485"/>
          </a:xfrm>
          <a:prstGeom prst="roundRect">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Heat </a:t>
            </a:r>
          </a:p>
          <a:p>
            <a:pPr lvl="1" defTabSz="844550">
              <a:lnSpc>
                <a:spcPct val="90000"/>
              </a:lnSpc>
              <a:spcBef>
                <a:spcPct val="0"/>
              </a:spcBef>
              <a:spcAft>
                <a:spcPct val="15000"/>
              </a:spcAft>
            </a:pPr>
            <a:r>
              <a:rPr lang="en-US" sz="1900" kern="1200" dirty="0">
                <a:solidFill>
                  <a:schemeClr val="tx1">
                    <a:lumMod val="75000"/>
                    <a:lumOff val="25000"/>
                  </a:schemeClr>
                </a:solidFill>
                <a:latin typeface="Century Gothic" panose="020B0502020202020204" pitchFamily="34" charset="0"/>
              </a:rPr>
              <a:t>Vulnerability Analysis</a:t>
            </a:r>
          </a:p>
        </p:txBody>
      </p:sp>
      <p:sp>
        <p:nvSpPr>
          <p:cNvPr id="9" name="Oval 8">
            <a:extLst>
              <a:ext uri="{FF2B5EF4-FFF2-40B4-BE49-F238E27FC236}">
                <a16:creationId xmlns="" xmlns:a16="http://schemas.microsoft.com/office/drawing/2014/main" id="{45D6EC35-3F8E-43DD-B957-7B5CF72E4992}"/>
              </a:ext>
            </a:extLst>
          </p:cNvPr>
          <p:cNvSpPr/>
          <p:nvPr/>
        </p:nvSpPr>
        <p:spPr>
          <a:xfrm>
            <a:off x="4266801" y="2084749"/>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84" name="Hexagon 83">
            <a:extLst>
              <a:ext uri="{FF2B5EF4-FFF2-40B4-BE49-F238E27FC236}">
                <a16:creationId xmlns="" xmlns:a16="http://schemas.microsoft.com/office/drawing/2014/main" id="{A8C5720C-93D5-4C2E-8813-89F1F1865065}"/>
              </a:ext>
            </a:extLst>
          </p:cNvPr>
          <p:cNvSpPr/>
          <p:nvPr/>
        </p:nvSpPr>
        <p:spPr>
          <a:xfrm>
            <a:off x="10972118" y="4573090"/>
            <a:ext cx="952921" cy="759709"/>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exagon 84">
            <a:extLst>
              <a:ext uri="{FF2B5EF4-FFF2-40B4-BE49-F238E27FC236}">
                <a16:creationId xmlns="" xmlns:a16="http://schemas.microsoft.com/office/drawing/2014/main" id="{93F582EE-5A31-4BCE-AC02-23AEBAB3837A}"/>
              </a:ext>
            </a:extLst>
          </p:cNvPr>
          <p:cNvSpPr/>
          <p:nvPr/>
        </p:nvSpPr>
        <p:spPr>
          <a:xfrm>
            <a:off x="11122381" y="1776467"/>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 xmlns:a16="http://schemas.microsoft.com/office/drawing/2014/main" id="{376917E7-B837-4036-A609-A4ED64999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4635" y="1754504"/>
            <a:ext cx="665683" cy="665683"/>
          </a:xfrm>
          <a:prstGeom prst="rect">
            <a:avLst/>
          </a:prstGeom>
          <a:ln>
            <a:noFill/>
          </a:ln>
        </p:spPr>
      </p:pic>
      <p:grpSp>
        <p:nvGrpSpPr>
          <p:cNvPr id="209" name="Group 208">
            <a:extLst>
              <a:ext uri="{FF2B5EF4-FFF2-40B4-BE49-F238E27FC236}">
                <a16:creationId xmlns="" xmlns:a16="http://schemas.microsoft.com/office/drawing/2014/main" id="{AEC07B7E-CEFA-4312-B386-0E5738759989}"/>
              </a:ext>
            </a:extLst>
          </p:cNvPr>
          <p:cNvGrpSpPr/>
          <p:nvPr/>
        </p:nvGrpSpPr>
        <p:grpSpPr>
          <a:xfrm>
            <a:off x="265486" y="4571852"/>
            <a:ext cx="717377" cy="571923"/>
            <a:chOff x="11098333" y="5874532"/>
            <a:chExt cx="952921" cy="759709"/>
          </a:xfrm>
        </p:grpSpPr>
        <p:sp>
          <p:nvSpPr>
            <p:cNvPr id="210" name="Hexagon 209">
              <a:extLst>
                <a:ext uri="{FF2B5EF4-FFF2-40B4-BE49-F238E27FC236}">
                  <a16:creationId xmlns="" xmlns:a16="http://schemas.microsoft.com/office/drawing/2014/main" id="{590C1714-DE85-465C-9C9E-60B55FA20E4E}"/>
                </a:ext>
              </a:extLst>
            </p:cNvPr>
            <p:cNvSpPr/>
            <p:nvPr/>
          </p:nvSpPr>
          <p:spPr>
            <a:xfrm>
              <a:off x="11098333" y="587453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a:extLst>
                <a:ext uri="{FF2B5EF4-FFF2-40B4-BE49-F238E27FC236}">
                  <a16:creationId xmlns="" xmlns:a16="http://schemas.microsoft.com/office/drawing/2014/main" id="{4C34089B-A9EA-4BA9-82F6-7D8143470FD0}"/>
                </a:ext>
              </a:extLst>
            </p:cNvPr>
            <p:cNvGrpSpPr/>
            <p:nvPr/>
          </p:nvGrpSpPr>
          <p:grpSpPr>
            <a:xfrm>
              <a:off x="11308307" y="5920771"/>
              <a:ext cx="528747" cy="667229"/>
              <a:chOff x="11308307" y="5920771"/>
              <a:chExt cx="528747" cy="667229"/>
            </a:xfrm>
          </p:grpSpPr>
          <p:sp>
            <p:nvSpPr>
              <p:cNvPr id="212" name="Freeform: Shape 211">
                <a:extLst>
                  <a:ext uri="{FF2B5EF4-FFF2-40B4-BE49-F238E27FC236}">
                    <a16:creationId xmlns="" xmlns:a16="http://schemas.microsoft.com/office/drawing/2014/main" id="{4DE80EF2-11E6-4AC5-B24E-491A6D42F606}"/>
                  </a:ext>
                </a:extLst>
              </p:cNvPr>
              <p:cNvSpPr/>
              <p:nvPr/>
            </p:nvSpPr>
            <p:spPr>
              <a:xfrm>
                <a:off x="11308307" y="5920771"/>
                <a:ext cx="528747" cy="667229"/>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eardrop 212">
                <a:extLst>
                  <a:ext uri="{FF2B5EF4-FFF2-40B4-BE49-F238E27FC236}">
                    <a16:creationId xmlns="" xmlns:a16="http://schemas.microsoft.com/office/drawing/2014/main" id="{2CC728CB-208F-4DA2-9072-97151A2B23FB}"/>
                  </a:ext>
                </a:extLst>
              </p:cNvPr>
              <p:cNvSpPr/>
              <p:nvPr/>
            </p:nvSpPr>
            <p:spPr>
              <a:xfrm rot="7109739">
                <a:off x="11430821" y="6011964"/>
                <a:ext cx="235400" cy="235400"/>
              </a:xfrm>
              <a:prstGeom prst="teardrop">
                <a:avLst>
                  <a:gd name="adj" fmla="val 1534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 xmlns:a16="http://schemas.microsoft.com/office/drawing/2014/main" id="{5AEC5482-C736-415D-A363-4EE64C2115D7}"/>
                  </a:ext>
                </a:extLst>
              </p:cNvPr>
              <p:cNvSpPr/>
              <p:nvPr/>
            </p:nvSpPr>
            <p:spPr>
              <a:xfrm>
                <a:off x="11520270" y="6097908"/>
                <a:ext cx="64767" cy="64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7" name="Group 226">
            <a:extLst>
              <a:ext uri="{FF2B5EF4-FFF2-40B4-BE49-F238E27FC236}">
                <a16:creationId xmlns="" xmlns:a16="http://schemas.microsoft.com/office/drawing/2014/main" id="{D2C3457A-8FCD-4547-A41C-F6A15F93020F}"/>
              </a:ext>
            </a:extLst>
          </p:cNvPr>
          <p:cNvGrpSpPr/>
          <p:nvPr/>
        </p:nvGrpSpPr>
        <p:grpSpPr>
          <a:xfrm>
            <a:off x="275835" y="2249268"/>
            <a:ext cx="744158" cy="593274"/>
            <a:chOff x="11079778" y="3735988"/>
            <a:chExt cx="952921" cy="759709"/>
          </a:xfrm>
        </p:grpSpPr>
        <p:sp>
          <p:nvSpPr>
            <p:cNvPr id="228" name="Hexagon 227">
              <a:extLst>
                <a:ext uri="{FF2B5EF4-FFF2-40B4-BE49-F238E27FC236}">
                  <a16:creationId xmlns="" xmlns:a16="http://schemas.microsoft.com/office/drawing/2014/main" id="{832C7532-7702-4FA5-BD7A-2EFD0278951D}"/>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Freeform: Shape 228">
              <a:extLst>
                <a:ext uri="{FF2B5EF4-FFF2-40B4-BE49-F238E27FC236}">
                  <a16:creationId xmlns="" xmlns:a16="http://schemas.microsoft.com/office/drawing/2014/main" id="{C004D3DD-91E0-42DE-99A4-246EB4E5CFC9}"/>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230" name="Freeform: Shape 229">
              <a:extLst>
                <a:ext uri="{FF2B5EF4-FFF2-40B4-BE49-F238E27FC236}">
                  <a16:creationId xmlns="" xmlns:a16="http://schemas.microsoft.com/office/drawing/2014/main" id="{CAAC9075-3DE9-47D1-930D-08489D6DF5C0}"/>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231" name="Freeform: Shape 230">
              <a:extLst>
                <a:ext uri="{FF2B5EF4-FFF2-40B4-BE49-F238E27FC236}">
                  <a16:creationId xmlns="" xmlns:a16="http://schemas.microsoft.com/office/drawing/2014/main" id="{7F1BC5CE-D357-4EC0-9832-52E458F6ED20}"/>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32" name="Rectangle 231">
              <a:extLst>
                <a:ext uri="{FF2B5EF4-FFF2-40B4-BE49-F238E27FC236}">
                  <a16:creationId xmlns="" xmlns:a16="http://schemas.microsoft.com/office/drawing/2014/main" id="{8AD145F2-FB3B-487B-8C28-1C92A073A66F}"/>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Shape 232">
              <a:extLst>
                <a:ext uri="{FF2B5EF4-FFF2-40B4-BE49-F238E27FC236}">
                  <a16:creationId xmlns="" xmlns:a16="http://schemas.microsoft.com/office/drawing/2014/main" id="{24D99894-1E6F-40BC-BF1E-F092EC140CF1}"/>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grpSp>
        <p:nvGrpSpPr>
          <p:cNvPr id="234" name="Group 233">
            <a:extLst>
              <a:ext uri="{FF2B5EF4-FFF2-40B4-BE49-F238E27FC236}">
                <a16:creationId xmlns="" xmlns:a16="http://schemas.microsoft.com/office/drawing/2014/main" id="{13FB0929-16D2-49CB-A5C5-E5155934B8C4}"/>
              </a:ext>
            </a:extLst>
          </p:cNvPr>
          <p:cNvGrpSpPr/>
          <p:nvPr/>
        </p:nvGrpSpPr>
        <p:grpSpPr>
          <a:xfrm>
            <a:off x="284117" y="2833292"/>
            <a:ext cx="744159" cy="596394"/>
            <a:chOff x="11079777" y="4817960"/>
            <a:chExt cx="952922" cy="763704"/>
          </a:xfrm>
        </p:grpSpPr>
        <p:sp>
          <p:nvSpPr>
            <p:cNvPr id="235" name="Hexagon 234">
              <a:extLst>
                <a:ext uri="{FF2B5EF4-FFF2-40B4-BE49-F238E27FC236}">
                  <a16:creationId xmlns="" xmlns:a16="http://schemas.microsoft.com/office/drawing/2014/main" id="{D358BD50-982A-4E56-855D-A246651AE68B}"/>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 xmlns:a16="http://schemas.microsoft.com/office/drawing/2014/main" id="{DB2FA09C-7199-4380-8EFD-A24CF33B3442}"/>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Shape 236">
              <a:extLst>
                <a:ext uri="{FF2B5EF4-FFF2-40B4-BE49-F238E27FC236}">
                  <a16:creationId xmlns="" xmlns:a16="http://schemas.microsoft.com/office/drawing/2014/main" id="{1D54BDFB-B768-4F62-9809-5567AFBDEA48}"/>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8" name="Group 237">
            <a:extLst>
              <a:ext uri="{FF2B5EF4-FFF2-40B4-BE49-F238E27FC236}">
                <a16:creationId xmlns="" xmlns:a16="http://schemas.microsoft.com/office/drawing/2014/main" id="{B8A8AB60-73B1-48BB-A0A2-C78B82555E44}"/>
              </a:ext>
            </a:extLst>
          </p:cNvPr>
          <p:cNvGrpSpPr/>
          <p:nvPr/>
        </p:nvGrpSpPr>
        <p:grpSpPr>
          <a:xfrm>
            <a:off x="275836" y="1660243"/>
            <a:ext cx="744158" cy="593274"/>
            <a:chOff x="11065352" y="2586962"/>
            <a:chExt cx="952921" cy="759709"/>
          </a:xfrm>
        </p:grpSpPr>
        <p:sp>
          <p:nvSpPr>
            <p:cNvPr id="239" name="Hexagon 238">
              <a:extLst>
                <a:ext uri="{FF2B5EF4-FFF2-40B4-BE49-F238E27FC236}">
                  <a16:creationId xmlns="" xmlns:a16="http://schemas.microsoft.com/office/drawing/2014/main" id="{1C436A03-765B-4223-B4E3-06B29F986B6D}"/>
                </a:ext>
              </a:extLst>
            </p:cNvPr>
            <p:cNvSpPr/>
            <p:nvPr/>
          </p:nvSpPr>
          <p:spPr>
            <a:xfrm>
              <a:off x="11065352" y="258696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Picture 239">
              <a:extLst>
                <a:ext uri="{FF2B5EF4-FFF2-40B4-BE49-F238E27FC236}">
                  <a16:creationId xmlns="" xmlns:a16="http://schemas.microsoft.com/office/drawing/2014/main" id="{94F43EBC-9DB1-4C16-85EB-F9FB4F8EA7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887" y1="77885" x2="47170" y2="78846"/>
                          <a14:foregroundMark x1="36792" y1="73077" x2="34906" y2="70192"/>
                          <a14:foregroundMark x1="67925" y1="72115" x2="70755" y2="74038"/>
                          <a14:foregroundMark x1="82075" y1="53846" x2="83962" y2="58654"/>
                          <a14:foregroundMark x1="67925" y1="28846" x2="70755" y2="37500"/>
                          <a14:foregroundMark x1="45283" y1="20192" x2="38679" y2="20192"/>
                          <a14:foregroundMark x1="55660" y1="28846" x2="59434" y2="35577"/>
                          <a14:foregroundMark x1="61321" y1="37500" x2="74528" y2="39423"/>
                          <a14:foregroundMark x1="80189" y1="50000" x2="33962" y2="24038"/>
                          <a14:foregroundMark x1="51887" y1="76923" x2="43396" y2="31731"/>
                          <a14:foregroundMark x1="54717" y1="73077" x2="61321" y2="57692"/>
                        </a14:backgroundRemoval>
                      </a14:imgEffect>
                    </a14:imgLayer>
                  </a14:imgProps>
                </a:ext>
                <a:ext uri="{28A0092B-C50C-407E-A947-70E740481C1C}">
                  <a14:useLocalDpi xmlns:a14="http://schemas.microsoft.com/office/drawing/2010/main" val="0"/>
                </a:ext>
              </a:extLst>
            </a:blip>
            <a:stretch>
              <a:fillRect/>
            </a:stretch>
          </p:blipFill>
          <p:spPr>
            <a:xfrm>
              <a:off x="11236885" y="2674940"/>
              <a:ext cx="609855" cy="598350"/>
            </a:xfrm>
            <a:prstGeom prst="rect">
              <a:avLst/>
            </a:prstGeom>
            <a:noFill/>
            <a:ln>
              <a:noFill/>
            </a:ln>
          </p:spPr>
        </p:pic>
      </p:grpSp>
      <p:grpSp>
        <p:nvGrpSpPr>
          <p:cNvPr id="241" name="Group 240">
            <a:extLst>
              <a:ext uri="{FF2B5EF4-FFF2-40B4-BE49-F238E27FC236}">
                <a16:creationId xmlns="" xmlns:a16="http://schemas.microsoft.com/office/drawing/2014/main" id="{327EF12D-BD0F-4567-8E02-74F59B6E4F57}"/>
              </a:ext>
            </a:extLst>
          </p:cNvPr>
          <p:cNvGrpSpPr>
            <a:grpSpLocks noChangeAspect="1"/>
          </p:cNvGrpSpPr>
          <p:nvPr/>
        </p:nvGrpSpPr>
        <p:grpSpPr>
          <a:xfrm>
            <a:off x="275515" y="3994463"/>
            <a:ext cx="719551" cy="576072"/>
            <a:chOff x="11193733" y="2331624"/>
            <a:chExt cx="776658" cy="619185"/>
          </a:xfrm>
        </p:grpSpPr>
        <p:sp>
          <p:nvSpPr>
            <p:cNvPr id="242" name="Hexagon 241">
              <a:extLst>
                <a:ext uri="{FF2B5EF4-FFF2-40B4-BE49-F238E27FC236}">
                  <a16:creationId xmlns="" xmlns:a16="http://schemas.microsoft.com/office/drawing/2014/main" id="{F1B7CF53-E17A-49D6-A805-E6F87D1BE808}"/>
                </a:ext>
              </a:extLst>
            </p:cNvPr>
            <p:cNvSpPr/>
            <p:nvPr/>
          </p:nvSpPr>
          <p:spPr>
            <a:xfrm>
              <a:off x="11193733" y="2331624"/>
              <a:ext cx="776658" cy="619185"/>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Shape 242">
              <a:extLst>
                <a:ext uri="{FF2B5EF4-FFF2-40B4-BE49-F238E27FC236}">
                  <a16:creationId xmlns="" xmlns:a16="http://schemas.microsoft.com/office/drawing/2014/main" id="{0A3448B4-6FDA-4CD8-B1B4-DC77BED2C11D}"/>
                </a:ext>
              </a:extLst>
            </p:cNvPr>
            <p:cNvSpPr/>
            <p:nvPr/>
          </p:nvSpPr>
          <p:spPr>
            <a:xfrm>
              <a:off x="11367467" y="2379402"/>
              <a:ext cx="408422" cy="51539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7000">
                  <a:srgbClr val="FF0000"/>
                </a:gs>
                <a:gs pos="49000">
                  <a:srgbClr val="FFC000"/>
                </a:gs>
                <a:gs pos="82000">
                  <a:srgbClr val="FFFF00"/>
                </a:gs>
              </a:gsLst>
              <a:path path="rect">
                <a:fillToRect l="100000" t="100000"/>
              </a:path>
              <a:tileRect r="-100000" b="-100000"/>
            </a:gra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C144F521-A367-4E9F-BC1B-45A7413DE5D4}"/>
              </a:ext>
            </a:extLst>
          </p:cNvPr>
          <p:cNvSpPr txBox="1"/>
          <p:nvPr/>
        </p:nvSpPr>
        <p:spPr>
          <a:xfrm>
            <a:off x="4515962" y="2038789"/>
            <a:ext cx="551355" cy="707886"/>
          </a:xfrm>
          <a:prstGeom prst="rect">
            <a:avLst/>
          </a:prstGeom>
          <a:noFill/>
        </p:spPr>
        <p:txBody>
          <a:bodyPr wrap="square" rtlCol="0">
            <a:spAutoFit/>
          </a:bodyPr>
          <a:lstStyle/>
          <a:p>
            <a:r>
              <a:rPr lang="en-US" sz="4000" b="1" dirty="0">
                <a:solidFill>
                  <a:schemeClr val="tx1">
                    <a:lumMod val="95000"/>
                    <a:lumOff val="5000"/>
                  </a:schemeClr>
                </a:solidFill>
              </a:rPr>
              <a:t>R</a:t>
            </a:r>
            <a:endParaRPr lang="en-US" b="1" dirty="0">
              <a:solidFill>
                <a:schemeClr val="tx1">
                  <a:lumMod val="95000"/>
                  <a:lumOff val="5000"/>
                </a:schemeClr>
              </a:solidFill>
            </a:endParaRPr>
          </a:p>
        </p:txBody>
      </p:sp>
      <p:cxnSp>
        <p:nvCxnSpPr>
          <p:cNvPr id="301" name="Straight Connector 300">
            <a:extLst>
              <a:ext uri="{FF2B5EF4-FFF2-40B4-BE49-F238E27FC236}">
                <a16:creationId xmlns="" xmlns:a16="http://schemas.microsoft.com/office/drawing/2014/main" id="{89B2EEA0-DC9F-41D2-A465-943BC6FF4834}"/>
              </a:ext>
            </a:extLst>
          </p:cNvPr>
          <p:cNvCxnSpPr>
            <a:cxnSpLocks/>
          </p:cNvCxnSpPr>
          <p:nvPr/>
        </p:nvCxnSpPr>
        <p:spPr>
          <a:xfrm>
            <a:off x="4793632" y="2592609"/>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 xmlns:a16="http://schemas.microsoft.com/office/drawing/2014/main" id="{DEF908EB-E882-462D-9269-E6FB9114668E}"/>
              </a:ext>
            </a:extLst>
          </p:cNvPr>
          <p:cNvCxnSpPr>
            <a:cxnSpLocks/>
          </p:cNvCxnSpPr>
          <p:nvPr/>
        </p:nvCxnSpPr>
        <p:spPr>
          <a:xfrm>
            <a:off x="4598081" y="2652543"/>
            <a:ext cx="409288" cy="0"/>
          </a:xfrm>
          <a:prstGeom prst="line">
            <a:avLst/>
          </a:prstGeom>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 xmlns:a16="http://schemas.microsoft.com/office/drawing/2014/main" id="{813103A0-37F7-4F76-BE20-7D5ED8093FE8}"/>
              </a:ext>
            </a:extLst>
          </p:cNvPr>
          <p:cNvCxnSpPr>
            <a:cxnSpLocks/>
          </p:cNvCxnSpPr>
          <p:nvPr/>
        </p:nvCxnSpPr>
        <p:spPr>
          <a:xfrm>
            <a:off x="4598069" y="2652543"/>
            <a:ext cx="0" cy="46173"/>
          </a:xfrm>
          <a:prstGeom prst="line">
            <a:avLst/>
          </a:prstGeom>
        </p:spPr>
        <p:style>
          <a:lnRef idx="1">
            <a:schemeClr val="dk1"/>
          </a:lnRef>
          <a:fillRef idx="0">
            <a:schemeClr val="dk1"/>
          </a:fillRef>
          <a:effectRef idx="0">
            <a:schemeClr val="dk1"/>
          </a:effectRef>
          <a:fontRef idx="minor">
            <a:schemeClr val="tx1"/>
          </a:fontRef>
        </p:style>
      </p:cxnSp>
      <p:cxnSp>
        <p:nvCxnSpPr>
          <p:cNvPr id="306" name="Straight Connector 305">
            <a:extLst>
              <a:ext uri="{FF2B5EF4-FFF2-40B4-BE49-F238E27FC236}">
                <a16:creationId xmlns="" xmlns:a16="http://schemas.microsoft.com/office/drawing/2014/main" id="{6110F630-C6EB-48F1-BDE1-FD709F77EDF9}"/>
              </a:ext>
            </a:extLst>
          </p:cNvPr>
          <p:cNvCxnSpPr>
            <a:cxnSpLocks/>
          </p:cNvCxnSpPr>
          <p:nvPr/>
        </p:nvCxnSpPr>
        <p:spPr>
          <a:xfrm>
            <a:off x="4507541" y="2702338"/>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 xmlns:a16="http://schemas.microsoft.com/office/drawing/2014/main" id="{7789AD26-3F49-41E0-86E7-B60E9514C6C0}"/>
              </a:ext>
            </a:extLst>
          </p:cNvPr>
          <p:cNvCxnSpPr>
            <a:cxnSpLocks/>
          </p:cNvCxnSpPr>
          <p:nvPr/>
        </p:nvCxnSpPr>
        <p:spPr>
          <a:xfrm>
            <a:off x="5007369" y="2652543"/>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 xmlns:a16="http://schemas.microsoft.com/office/drawing/2014/main" id="{821037E2-BE35-4962-B0E9-67CEB95E8A1C}"/>
              </a:ext>
            </a:extLst>
          </p:cNvPr>
          <p:cNvCxnSpPr>
            <a:cxnSpLocks/>
          </p:cNvCxnSpPr>
          <p:nvPr/>
        </p:nvCxnSpPr>
        <p:spPr>
          <a:xfrm>
            <a:off x="4861445" y="2712477"/>
            <a:ext cx="231427" cy="0"/>
          </a:xfrm>
          <a:prstGeom prst="line">
            <a:avLst/>
          </a:prstGeom>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 xmlns:a16="http://schemas.microsoft.com/office/drawing/2014/main" id="{98E16FA0-E34F-4FC7-9B01-2679B19983C1}"/>
              </a:ext>
            </a:extLst>
          </p:cNvPr>
          <p:cNvCxnSpPr>
            <a:cxnSpLocks/>
          </p:cNvCxnSpPr>
          <p:nvPr/>
        </p:nvCxnSpPr>
        <p:spPr>
          <a:xfrm>
            <a:off x="4864711" y="2714925"/>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 xmlns:a16="http://schemas.microsoft.com/office/drawing/2014/main" id="{D8D609A0-5D72-4116-B3C7-BE96361E505A}"/>
              </a:ext>
            </a:extLst>
          </p:cNvPr>
          <p:cNvCxnSpPr>
            <a:cxnSpLocks/>
          </p:cNvCxnSpPr>
          <p:nvPr/>
        </p:nvCxnSpPr>
        <p:spPr>
          <a:xfrm>
            <a:off x="4676023" y="2701097"/>
            <a:ext cx="0" cy="34728"/>
          </a:xfrm>
          <a:prstGeom prst="line">
            <a:avLst/>
          </a:prstGeom>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 xmlns:a16="http://schemas.microsoft.com/office/drawing/2014/main" id="{A7B386B2-E045-43D3-81B1-783742DA5582}"/>
              </a:ext>
            </a:extLst>
          </p:cNvPr>
          <p:cNvCxnSpPr>
            <a:cxnSpLocks/>
          </p:cNvCxnSpPr>
          <p:nvPr/>
        </p:nvCxnSpPr>
        <p:spPr>
          <a:xfrm>
            <a:off x="4413095" y="2765793"/>
            <a:ext cx="188689" cy="0"/>
          </a:xfrm>
          <a:prstGeom prst="line">
            <a:avLst/>
          </a:prstGeom>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 xmlns:a16="http://schemas.microsoft.com/office/drawing/2014/main" id="{275388D7-F220-4B99-A4B4-A31A9411A07D}"/>
              </a:ext>
            </a:extLst>
          </p:cNvPr>
          <p:cNvCxnSpPr/>
          <p:nvPr/>
        </p:nvCxnSpPr>
        <p:spPr>
          <a:xfrm>
            <a:off x="4598081" y="2767716"/>
            <a:ext cx="0" cy="69637"/>
          </a:xfrm>
          <a:prstGeom prst="line">
            <a:avLst/>
          </a:prstGeom>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 xmlns:a16="http://schemas.microsoft.com/office/drawing/2014/main" id="{3344E4BB-E355-48A9-9F08-7D57240E84F8}"/>
              </a:ext>
            </a:extLst>
          </p:cNvPr>
          <p:cNvCxnSpPr>
            <a:cxnSpLocks/>
          </p:cNvCxnSpPr>
          <p:nvPr/>
        </p:nvCxnSpPr>
        <p:spPr>
          <a:xfrm>
            <a:off x="4507541" y="2701007"/>
            <a:ext cx="0" cy="69637"/>
          </a:xfrm>
          <a:prstGeom prst="line">
            <a:avLst/>
          </a:prstGeom>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 xmlns:a16="http://schemas.microsoft.com/office/drawing/2014/main" id="{C2214F47-71F1-49BF-B202-2E90C993E31F}"/>
              </a:ext>
            </a:extLst>
          </p:cNvPr>
          <p:cNvCxnSpPr>
            <a:cxnSpLocks/>
          </p:cNvCxnSpPr>
          <p:nvPr/>
        </p:nvCxnSpPr>
        <p:spPr>
          <a:xfrm>
            <a:off x="4417117" y="2768263"/>
            <a:ext cx="0" cy="31890"/>
          </a:xfrm>
          <a:prstGeom prst="line">
            <a:avLst/>
          </a:prstGeom>
        </p:spPr>
        <p:style>
          <a:lnRef idx="1">
            <a:schemeClr val="dk1"/>
          </a:lnRef>
          <a:fillRef idx="0">
            <a:schemeClr val="dk1"/>
          </a:fillRef>
          <a:effectRef idx="0">
            <a:schemeClr val="dk1"/>
          </a:effectRef>
          <a:fontRef idx="minor">
            <a:schemeClr val="tx1"/>
          </a:fontRef>
        </p:style>
      </p:cxnSp>
      <p:cxnSp>
        <p:nvCxnSpPr>
          <p:cNvPr id="329" name="Straight Connector 328">
            <a:extLst>
              <a:ext uri="{FF2B5EF4-FFF2-40B4-BE49-F238E27FC236}">
                <a16:creationId xmlns="" xmlns:a16="http://schemas.microsoft.com/office/drawing/2014/main" id="{FD70A07C-71E7-4315-983F-83790F27DDBB}"/>
              </a:ext>
            </a:extLst>
          </p:cNvPr>
          <p:cNvCxnSpPr>
            <a:cxnSpLocks/>
          </p:cNvCxnSpPr>
          <p:nvPr/>
        </p:nvCxnSpPr>
        <p:spPr>
          <a:xfrm>
            <a:off x="5092452" y="2708240"/>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35" name="Straight Connector 334">
            <a:extLst>
              <a:ext uri="{FF2B5EF4-FFF2-40B4-BE49-F238E27FC236}">
                <a16:creationId xmlns="" xmlns:a16="http://schemas.microsoft.com/office/drawing/2014/main" id="{F5958354-53A8-4F5B-83EC-89645FA36F51}"/>
              </a:ext>
            </a:extLst>
          </p:cNvPr>
          <p:cNvCxnSpPr>
            <a:cxnSpLocks/>
          </p:cNvCxnSpPr>
          <p:nvPr/>
        </p:nvCxnSpPr>
        <p:spPr>
          <a:xfrm>
            <a:off x="4508962" y="2837353"/>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36" name="Straight Connector 335">
            <a:extLst>
              <a:ext uri="{FF2B5EF4-FFF2-40B4-BE49-F238E27FC236}">
                <a16:creationId xmlns="" xmlns:a16="http://schemas.microsoft.com/office/drawing/2014/main" id="{BB6C0097-FE30-4F01-AA92-D7D3D4C8449C}"/>
              </a:ext>
            </a:extLst>
          </p:cNvPr>
          <p:cNvCxnSpPr>
            <a:cxnSpLocks/>
          </p:cNvCxnSpPr>
          <p:nvPr/>
        </p:nvCxnSpPr>
        <p:spPr>
          <a:xfrm>
            <a:off x="4677444" y="2836112"/>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51" name="Straight Connector 350">
            <a:extLst>
              <a:ext uri="{FF2B5EF4-FFF2-40B4-BE49-F238E27FC236}">
                <a16:creationId xmlns="" xmlns:a16="http://schemas.microsoft.com/office/drawing/2014/main" id="{C78E0481-00D2-45F7-A634-61A838B9EF65}"/>
              </a:ext>
            </a:extLst>
          </p:cNvPr>
          <p:cNvCxnSpPr>
            <a:cxnSpLocks/>
          </p:cNvCxnSpPr>
          <p:nvPr/>
        </p:nvCxnSpPr>
        <p:spPr>
          <a:xfrm>
            <a:off x="4511384" y="2836112"/>
            <a:ext cx="0" cy="36820"/>
          </a:xfrm>
          <a:prstGeom prst="line">
            <a:avLst/>
          </a:prstGeom>
        </p:spPr>
        <p:style>
          <a:lnRef idx="1">
            <a:schemeClr val="dk1"/>
          </a:lnRef>
          <a:fillRef idx="0">
            <a:schemeClr val="dk1"/>
          </a:fillRef>
          <a:effectRef idx="0">
            <a:schemeClr val="dk1"/>
          </a:effectRef>
          <a:fontRef idx="minor">
            <a:schemeClr val="tx1"/>
          </a:fontRef>
        </p:style>
      </p:cxnSp>
      <p:cxnSp>
        <p:nvCxnSpPr>
          <p:cNvPr id="352" name="Straight Connector 351">
            <a:extLst>
              <a:ext uri="{FF2B5EF4-FFF2-40B4-BE49-F238E27FC236}">
                <a16:creationId xmlns="" xmlns:a16="http://schemas.microsoft.com/office/drawing/2014/main" id="{22076BA4-90BE-47BE-BFD2-E44E5CFF03DC}"/>
              </a:ext>
            </a:extLst>
          </p:cNvPr>
          <p:cNvCxnSpPr>
            <a:cxnSpLocks/>
          </p:cNvCxnSpPr>
          <p:nvPr/>
        </p:nvCxnSpPr>
        <p:spPr>
          <a:xfrm>
            <a:off x="4778152" y="2770097"/>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53" name="Straight Connector 352">
            <a:extLst>
              <a:ext uri="{FF2B5EF4-FFF2-40B4-BE49-F238E27FC236}">
                <a16:creationId xmlns="" xmlns:a16="http://schemas.microsoft.com/office/drawing/2014/main" id="{29B00E9C-90DF-4133-88D1-7A1D7B395989}"/>
              </a:ext>
            </a:extLst>
          </p:cNvPr>
          <p:cNvCxnSpPr>
            <a:cxnSpLocks/>
          </p:cNvCxnSpPr>
          <p:nvPr/>
        </p:nvCxnSpPr>
        <p:spPr>
          <a:xfrm>
            <a:off x="4946634" y="2768856"/>
            <a:ext cx="0" cy="31297"/>
          </a:xfrm>
          <a:prstGeom prst="line">
            <a:avLst/>
          </a:prstGeom>
        </p:spPr>
        <p:style>
          <a:lnRef idx="1">
            <a:schemeClr val="dk1"/>
          </a:lnRef>
          <a:fillRef idx="0">
            <a:schemeClr val="dk1"/>
          </a:fillRef>
          <a:effectRef idx="0">
            <a:schemeClr val="dk1"/>
          </a:effectRef>
          <a:fontRef idx="minor">
            <a:schemeClr val="tx1"/>
          </a:fontRef>
        </p:style>
      </p:cxnSp>
      <p:cxnSp>
        <p:nvCxnSpPr>
          <p:cNvPr id="354" name="Straight Connector 353">
            <a:extLst>
              <a:ext uri="{FF2B5EF4-FFF2-40B4-BE49-F238E27FC236}">
                <a16:creationId xmlns="" xmlns:a16="http://schemas.microsoft.com/office/drawing/2014/main" id="{5A865479-8F34-4AF7-9607-3C311D2BCF6B}"/>
              </a:ext>
            </a:extLst>
          </p:cNvPr>
          <p:cNvCxnSpPr>
            <a:cxnSpLocks/>
          </p:cNvCxnSpPr>
          <p:nvPr/>
        </p:nvCxnSpPr>
        <p:spPr>
          <a:xfrm>
            <a:off x="4780574" y="2768856"/>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55" name="Straight Connector 354">
            <a:extLst>
              <a:ext uri="{FF2B5EF4-FFF2-40B4-BE49-F238E27FC236}">
                <a16:creationId xmlns="" xmlns:a16="http://schemas.microsoft.com/office/drawing/2014/main" id="{85D012DA-BD03-409A-A94D-3FA647DBED57}"/>
              </a:ext>
            </a:extLst>
          </p:cNvPr>
          <p:cNvCxnSpPr>
            <a:cxnSpLocks/>
          </p:cNvCxnSpPr>
          <p:nvPr/>
        </p:nvCxnSpPr>
        <p:spPr>
          <a:xfrm>
            <a:off x="5032882" y="2766609"/>
            <a:ext cx="122492" cy="0"/>
          </a:xfrm>
          <a:prstGeom prst="line">
            <a:avLst/>
          </a:prstGeom>
        </p:spPr>
        <p:style>
          <a:lnRef idx="1">
            <a:schemeClr val="dk1"/>
          </a:lnRef>
          <a:fillRef idx="0">
            <a:schemeClr val="dk1"/>
          </a:fillRef>
          <a:effectRef idx="0">
            <a:schemeClr val="dk1"/>
          </a:effectRef>
          <a:fontRef idx="minor">
            <a:schemeClr val="tx1"/>
          </a:fontRef>
        </p:style>
      </p:cxnSp>
      <p:cxnSp>
        <p:nvCxnSpPr>
          <p:cNvPr id="357" name="Straight Connector 356">
            <a:extLst>
              <a:ext uri="{FF2B5EF4-FFF2-40B4-BE49-F238E27FC236}">
                <a16:creationId xmlns="" xmlns:a16="http://schemas.microsoft.com/office/drawing/2014/main" id="{31663E8D-501A-4CA7-A933-1FF10F37EEB9}"/>
              </a:ext>
            </a:extLst>
          </p:cNvPr>
          <p:cNvCxnSpPr>
            <a:cxnSpLocks/>
          </p:cNvCxnSpPr>
          <p:nvPr/>
        </p:nvCxnSpPr>
        <p:spPr>
          <a:xfrm>
            <a:off x="5035263" y="2765368"/>
            <a:ext cx="0" cy="37166"/>
          </a:xfrm>
          <a:prstGeom prst="line">
            <a:avLst/>
          </a:prstGeom>
        </p:spPr>
        <p:style>
          <a:lnRef idx="1">
            <a:schemeClr val="dk1"/>
          </a:lnRef>
          <a:fillRef idx="0">
            <a:schemeClr val="dk1"/>
          </a:fillRef>
          <a:effectRef idx="0">
            <a:schemeClr val="dk1"/>
          </a:effectRef>
          <a:fontRef idx="minor">
            <a:schemeClr val="tx1"/>
          </a:fontRef>
        </p:style>
      </p:cxnSp>
      <p:cxnSp>
        <p:nvCxnSpPr>
          <p:cNvPr id="359" name="Straight Connector 358">
            <a:extLst>
              <a:ext uri="{FF2B5EF4-FFF2-40B4-BE49-F238E27FC236}">
                <a16:creationId xmlns="" xmlns:a16="http://schemas.microsoft.com/office/drawing/2014/main" id="{8ED06410-884C-4F07-9FE2-D463BA75ACA5}"/>
              </a:ext>
            </a:extLst>
          </p:cNvPr>
          <p:cNvCxnSpPr>
            <a:cxnSpLocks/>
          </p:cNvCxnSpPr>
          <p:nvPr/>
        </p:nvCxnSpPr>
        <p:spPr>
          <a:xfrm>
            <a:off x="4718750" y="2825302"/>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 xmlns:a16="http://schemas.microsoft.com/office/drawing/2014/main" id="{E947D6D3-6035-4602-BF24-FAF3E45F8253}"/>
              </a:ext>
            </a:extLst>
          </p:cNvPr>
          <p:cNvCxnSpPr>
            <a:cxnSpLocks/>
          </p:cNvCxnSpPr>
          <p:nvPr/>
        </p:nvCxnSpPr>
        <p:spPr>
          <a:xfrm>
            <a:off x="4887232" y="2824061"/>
            <a:ext cx="0" cy="59934"/>
          </a:xfrm>
          <a:prstGeom prst="line">
            <a:avLst/>
          </a:prstGeom>
        </p:spPr>
        <p:style>
          <a:lnRef idx="1">
            <a:schemeClr val="dk1"/>
          </a:lnRef>
          <a:fillRef idx="0">
            <a:schemeClr val="dk1"/>
          </a:fillRef>
          <a:effectRef idx="0">
            <a:schemeClr val="dk1"/>
          </a:effectRef>
          <a:fontRef idx="minor">
            <a:schemeClr val="tx1"/>
          </a:fontRef>
        </p:style>
      </p:cxnSp>
      <p:cxnSp>
        <p:nvCxnSpPr>
          <p:cNvPr id="361" name="Straight Connector 360">
            <a:extLst>
              <a:ext uri="{FF2B5EF4-FFF2-40B4-BE49-F238E27FC236}">
                <a16:creationId xmlns="" xmlns:a16="http://schemas.microsoft.com/office/drawing/2014/main" id="{58364EC9-B7F6-4C07-A065-D4FCA6AFD364}"/>
              </a:ext>
            </a:extLst>
          </p:cNvPr>
          <p:cNvCxnSpPr>
            <a:cxnSpLocks/>
          </p:cNvCxnSpPr>
          <p:nvPr/>
        </p:nvCxnSpPr>
        <p:spPr>
          <a:xfrm>
            <a:off x="4721172" y="2824061"/>
            <a:ext cx="0" cy="29967"/>
          </a:xfrm>
          <a:prstGeom prst="line">
            <a:avLst/>
          </a:prstGeom>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 xmlns:a16="http://schemas.microsoft.com/office/drawing/2014/main" id="{8FD86434-028A-49F6-AEA6-D27791156BB7}"/>
              </a:ext>
            </a:extLst>
          </p:cNvPr>
          <p:cNvCxnSpPr>
            <a:cxnSpLocks/>
          </p:cNvCxnSpPr>
          <p:nvPr/>
        </p:nvCxnSpPr>
        <p:spPr>
          <a:xfrm>
            <a:off x="4840257" y="2883995"/>
            <a:ext cx="121324" cy="1695"/>
          </a:xfrm>
          <a:prstGeom prst="line">
            <a:avLst/>
          </a:prstGeom>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 xmlns:a16="http://schemas.microsoft.com/office/drawing/2014/main" id="{32F057EE-4943-4C2B-B24B-1515141F1445}"/>
              </a:ext>
            </a:extLst>
          </p:cNvPr>
          <p:cNvCxnSpPr>
            <a:cxnSpLocks/>
          </p:cNvCxnSpPr>
          <p:nvPr/>
        </p:nvCxnSpPr>
        <p:spPr>
          <a:xfrm>
            <a:off x="4962114" y="2882068"/>
            <a:ext cx="0" cy="36773"/>
          </a:xfrm>
          <a:prstGeom prst="line">
            <a:avLst/>
          </a:prstGeom>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 xmlns:a16="http://schemas.microsoft.com/office/drawing/2014/main" id="{FD869681-2678-4554-A981-8278743DBFDC}"/>
              </a:ext>
            </a:extLst>
          </p:cNvPr>
          <p:cNvCxnSpPr>
            <a:cxnSpLocks/>
          </p:cNvCxnSpPr>
          <p:nvPr/>
        </p:nvCxnSpPr>
        <p:spPr>
          <a:xfrm>
            <a:off x="4837464" y="2882068"/>
            <a:ext cx="0" cy="36773"/>
          </a:xfrm>
          <a:prstGeom prst="line">
            <a:avLst/>
          </a:prstGeom>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 xmlns:a16="http://schemas.microsoft.com/office/drawing/2014/main" id="{D3212FBD-C87B-4C20-844B-70BB5F289AF7}"/>
              </a:ext>
            </a:extLst>
          </p:cNvPr>
          <p:cNvCxnSpPr>
            <a:cxnSpLocks/>
          </p:cNvCxnSpPr>
          <p:nvPr/>
        </p:nvCxnSpPr>
        <p:spPr>
          <a:xfrm>
            <a:off x="4591515" y="2896046"/>
            <a:ext cx="167949" cy="0"/>
          </a:xfrm>
          <a:prstGeom prst="line">
            <a:avLst/>
          </a:prstGeom>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 xmlns:a16="http://schemas.microsoft.com/office/drawing/2014/main" id="{9D96150D-816F-4F2A-8EDC-C11AA149FDF9}"/>
              </a:ext>
            </a:extLst>
          </p:cNvPr>
          <p:cNvCxnSpPr>
            <a:cxnSpLocks/>
          </p:cNvCxnSpPr>
          <p:nvPr/>
        </p:nvCxnSpPr>
        <p:spPr>
          <a:xfrm>
            <a:off x="4757616" y="2892424"/>
            <a:ext cx="0" cy="26417"/>
          </a:xfrm>
          <a:prstGeom prst="line">
            <a:avLst/>
          </a:prstGeom>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 xmlns:a16="http://schemas.microsoft.com/office/drawing/2014/main" id="{A5AF910D-81B0-4788-A212-ACA66C62D43D}"/>
              </a:ext>
            </a:extLst>
          </p:cNvPr>
          <p:cNvCxnSpPr>
            <a:cxnSpLocks/>
          </p:cNvCxnSpPr>
          <p:nvPr/>
        </p:nvCxnSpPr>
        <p:spPr>
          <a:xfrm>
            <a:off x="4596318" y="2894805"/>
            <a:ext cx="0" cy="24036"/>
          </a:xfrm>
          <a:prstGeom prst="line">
            <a:avLst/>
          </a:prstGeom>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 xmlns:a16="http://schemas.microsoft.com/office/drawing/2014/main" id="{329C3798-927A-4D39-833F-D25C4C33464E}"/>
              </a:ext>
            </a:extLst>
          </p:cNvPr>
          <p:cNvCxnSpPr>
            <a:cxnSpLocks/>
          </p:cNvCxnSpPr>
          <p:nvPr/>
        </p:nvCxnSpPr>
        <p:spPr>
          <a:xfrm>
            <a:off x="5152993" y="2762987"/>
            <a:ext cx="0" cy="37166"/>
          </a:xfrm>
          <a:prstGeom prst="line">
            <a:avLst/>
          </a:prstGeom>
        </p:spPr>
        <p:style>
          <a:lnRef idx="1">
            <a:schemeClr val="dk1"/>
          </a:lnRef>
          <a:fillRef idx="0">
            <a:schemeClr val="dk1"/>
          </a:fillRef>
          <a:effectRef idx="0">
            <a:schemeClr val="dk1"/>
          </a:effectRef>
          <a:fontRef idx="minor">
            <a:schemeClr val="tx1"/>
          </a:fontRef>
        </p:style>
      </p:cxnSp>
      <p:sp>
        <p:nvSpPr>
          <p:cNvPr id="382" name="Oval 381">
            <a:extLst>
              <a:ext uri="{FF2B5EF4-FFF2-40B4-BE49-F238E27FC236}">
                <a16:creationId xmlns="" xmlns:a16="http://schemas.microsoft.com/office/drawing/2014/main" id="{BB009824-9845-4E98-BF12-13791C87EDFD}"/>
              </a:ext>
            </a:extLst>
          </p:cNvPr>
          <p:cNvSpPr/>
          <p:nvPr/>
        </p:nvSpPr>
        <p:spPr>
          <a:xfrm>
            <a:off x="4266799" y="4441631"/>
            <a:ext cx="994819" cy="96648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reeform: Shape 382">
            <a:extLst>
              <a:ext uri="{FF2B5EF4-FFF2-40B4-BE49-F238E27FC236}">
                <a16:creationId xmlns="" xmlns:a16="http://schemas.microsoft.com/office/drawing/2014/main" id="{F4E7DAB0-F949-49BE-8930-5DF23B994698}"/>
              </a:ext>
            </a:extLst>
          </p:cNvPr>
          <p:cNvSpPr/>
          <p:nvPr/>
        </p:nvSpPr>
        <p:spPr>
          <a:xfrm>
            <a:off x="4369987" y="4659581"/>
            <a:ext cx="808890" cy="558604"/>
          </a:xfrm>
          <a:custGeom>
            <a:avLst/>
            <a:gdLst>
              <a:gd name="connsiteX0" fmla="*/ 16027 w 898607"/>
              <a:gd name="connsiteY0" fmla="*/ 15289 h 907760"/>
              <a:gd name="connsiteX1" fmla="*/ 439890 w 898607"/>
              <a:gd name="connsiteY1" fmla="*/ 91489 h 907760"/>
              <a:gd name="connsiteX2" fmla="*/ 882802 w 898607"/>
              <a:gd name="connsiteY2" fmla="*/ 29576 h 907760"/>
              <a:gd name="connsiteX3" fmla="*/ 806602 w 898607"/>
              <a:gd name="connsiteY3" fmla="*/ 453439 h 907760"/>
              <a:gd name="connsiteX4" fmla="*/ 873277 w 898607"/>
              <a:gd name="connsiteY4" fmla="*/ 891589 h 907760"/>
              <a:gd name="connsiteX5" fmla="*/ 439890 w 898607"/>
              <a:gd name="connsiteY5" fmla="*/ 820151 h 907760"/>
              <a:gd name="connsiteX6" fmla="*/ 20790 w 898607"/>
              <a:gd name="connsiteY6" fmla="*/ 886826 h 907760"/>
              <a:gd name="connsiteX7" fmla="*/ 82702 w 898607"/>
              <a:gd name="connsiteY7" fmla="*/ 448676 h 907760"/>
              <a:gd name="connsiteX8" fmla="*/ 16027 w 898607"/>
              <a:gd name="connsiteY8" fmla="*/ 15289 h 907760"/>
              <a:gd name="connsiteX0" fmla="*/ 23468 w 906048"/>
              <a:gd name="connsiteY0" fmla="*/ 15000 h 907471"/>
              <a:gd name="connsiteX1" fmla="*/ 447331 w 906048"/>
              <a:gd name="connsiteY1" fmla="*/ 91200 h 907471"/>
              <a:gd name="connsiteX2" fmla="*/ 890243 w 906048"/>
              <a:gd name="connsiteY2" fmla="*/ 29287 h 907471"/>
              <a:gd name="connsiteX3" fmla="*/ 814043 w 906048"/>
              <a:gd name="connsiteY3" fmla="*/ 453150 h 907471"/>
              <a:gd name="connsiteX4" fmla="*/ 880718 w 906048"/>
              <a:gd name="connsiteY4" fmla="*/ 891300 h 907471"/>
              <a:gd name="connsiteX5" fmla="*/ 447331 w 906048"/>
              <a:gd name="connsiteY5" fmla="*/ 819862 h 907471"/>
              <a:gd name="connsiteX6" fmla="*/ 28231 w 906048"/>
              <a:gd name="connsiteY6" fmla="*/ 886537 h 907471"/>
              <a:gd name="connsiteX7" fmla="*/ 52043 w 906048"/>
              <a:gd name="connsiteY7" fmla="*/ 443625 h 907471"/>
              <a:gd name="connsiteX8" fmla="*/ 23468 w 906048"/>
              <a:gd name="connsiteY8" fmla="*/ 15000 h 907471"/>
              <a:gd name="connsiteX0" fmla="*/ 23130 w 906002"/>
              <a:gd name="connsiteY0" fmla="*/ 20839 h 913310"/>
              <a:gd name="connsiteX1" fmla="*/ 442230 w 906002"/>
              <a:gd name="connsiteY1" fmla="*/ 63701 h 913310"/>
              <a:gd name="connsiteX2" fmla="*/ 889905 w 906002"/>
              <a:gd name="connsiteY2" fmla="*/ 35126 h 913310"/>
              <a:gd name="connsiteX3" fmla="*/ 813705 w 906002"/>
              <a:gd name="connsiteY3" fmla="*/ 458989 h 913310"/>
              <a:gd name="connsiteX4" fmla="*/ 880380 w 906002"/>
              <a:gd name="connsiteY4" fmla="*/ 897139 h 913310"/>
              <a:gd name="connsiteX5" fmla="*/ 446993 w 906002"/>
              <a:gd name="connsiteY5" fmla="*/ 825701 h 913310"/>
              <a:gd name="connsiteX6" fmla="*/ 27893 w 906002"/>
              <a:gd name="connsiteY6" fmla="*/ 892376 h 913310"/>
              <a:gd name="connsiteX7" fmla="*/ 51705 w 906002"/>
              <a:gd name="connsiteY7" fmla="*/ 449464 h 913310"/>
              <a:gd name="connsiteX8" fmla="*/ 23130 w 906002"/>
              <a:gd name="connsiteY8" fmla="*/ 20839 h 913310"/>
              <a:gd name="connsiteX0" fmla="*/ 23130 w 911954"/>
              <a:gd name="connsiteY0" fmla="*/ 20839 h 913310"/>
              <a:gd name="connsiteX1" fmla="*/ 442230 w 911954"/>
              <a:gd name="connsiteY1" fmla="*/ 63701 h 913310"/>
              <a:gd name="connsiteX2" fmla="*/ 889905 w 911954"/>
              <a:gd name="connsiteY2" fmla="*/ 35126 h 913310"/>
              <a:gd name="connsiteX3" fmla="*/ 847042 w 911954"/>
              <a:gd name="connsiteY3" fmla="*/ 458989 h 913310"/>
              <a:gd name="connsiteX4" fmla="*/ 880380 w 911954"/>
              <a:gd name="connsiteY4" fmla="*/ 897139 h 913310"/>
              <a:gd name="connsiteX5" fmla="*/ 446993 w 911954"/>
              <a:gd name="connsiteY5" fmla="*/ 825701 h 913310"/>
              <a:gd name="connsiteX6" fmla="*/ 27893 w 911954"/>
              <a:gd name="connsiteY6" fmla="*/ 892376 h 913310"/>
              <a:gd name="connsiteX7" fmla="*/ 51705 w 911954"/>
              <a:gd name="connsiteY7" fmla="*/ 449464 h 913310"/>
              <a:gd name="connsiteX8" fmla="*/ 23130 w 911954"/>
              <a:gd name="connsiteY8" fmla="*/ 20839 h 913310"/>
              <a:gd name="connsiteX0" fmla="*/ 23130 w 911954"/>
              <a:gd name="connsiteY0" fmla="*/ 20839 h 920506"/>
              <a:gd name="connsiteX1" fmla="*/ 442230 w 911954"/>
              <a:gd name="connsiteY1" fmla="*/ 63701 h 920506"/>
              <a:gd name="connsiteX2" fmla="*/ 889905 w 911954"/>
              <a:gd name="connsiteY2" fmla="*/ 35126 h 920506"/>
              <a:gd name="connsiteX3" fmla="*/ 847042 w 911954"/>
              <a:gd name="connsiteY3" fmla="*/ 458989 h 920506"/>
              <a:gd name="connsiteX4" fmla="*/ 880380 w 911954"/>
              <a:gd name="connsiteY4" fmla="*/ 897139 h 920506"/>
              <a:gd name="connsiteX5" fmla="*/ 451756 w 911954"/>
              <a:gd name="connsiteY5" fmla="*/ 863801 h 920506"/>
              <a:gd name="connsiteX6" fmla="*/ 27893 w 911954"/>
              <a:gd name="connsiteY6" fmla="*/ 892376 h 920506"/>
              <a:gd name="connsiteX7" fmla="*/ 51705 w 911954"/>
              <a:gd name="connsiteY7" fmla="*/ 449464 h 920506"/>
              <a:gd name="connsiteX8" fmla="*/ 23130 w 911954"/>
              <a:gd name="connsiteY8" fmla="*/ 20839 h 9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954" h="920506">
                <a:moveTo>
                  <a:pt x="23130" y="20839"/>
                </a:moveTo>
                <a:cubicBezTo>
                  <a:pt x="88217" y="-43455"/>
                  <a:pt x="297768" y="61320"/>
                  <a:pt x="442230" y="63701"/>
                </a:cubicBezTo>
                <a:cubicBezTo>
                  <a:pt x="586692" y="66082"/>
                  <a:pt x="822436" y="-30755"/>
                  <a:pt x="889905" y="35126"/>
                </a:cubicBezTo>
                <a:cubicBezTo>
                  <a:pt x="957374" y="101007"/>
                  <a:pt x="848629" y="315320"/>
                  <a:pt x="847042" y="458989"/>
                </a:cubicBezTo>
                <a:cubicBezTo>
                  <a:pt x="845455" y="602658"/>
                  <a:pt x="946261" y="829670"/>
                  <a:pt x="880380" y="897139"/>
                </a:cubicBezTo>
                <a:cubicBezTo>
                  <a:pt x="814499" y="964608"/>
                  <a:pt x="593837" y="864595"/>
                  <a:pt x="451756" y="863801"/>
                </a:cubicBezTo>
                <a:cubicBezTo>
                  <a:pt x="309675" y="863007"/>
                  <a:pt x="87424" y="954288"/>
                  <a:pt x="27893" y="892376"/>
                </a:cubicBezTo>
                <a:cubicBezTo>
                  <a:pt x="-31638" y="830464"/>
                  <a:pt x="52499" y="589958"/>
                  <a:pt x="51705" y="449464"/>
                </a:cubicBezTo>
                <a:cubicBezTo>
                  <a:pt x="50911" y="308970"/>
                  <a:pt x="-41957" y="85133"/>
                  <a:pt x="23130" y="20839"/>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Arrow: Quad 383">
            <a:extLst>
              <a:ext uri="{FF2B5EF4-FFF2-40B4-BE49-F238E27FC236}">
                <a16:creationId xmlns="" xmlns:a16="http://schemas.microsoft.com/office/drawing/2014/main" id="{4A5CEA2E-59CD-4388-B53E-E633E579D39C}"/>
              </a:ext>
            </a:extLst>
          </p:cNvPr>
          <p:cNvSpPr/>
          <p:nvPr/>
        </p:nvSpPr>
        <p:spPr>
          <a:xfrm>
            <a:off x="4454986" y="5010843"/>
            <a:ext cx="180291" cy="177029"/>
          </a:xfrm>
          <a:prstGeom prst="quadArrow">
            <a:avLst>
              <a:gd name="adj1" fmla="val 15952"/>
              <a:gd name="adj2" fmla="val 14211"/>
              <a:gd name="adj3" fmla="val 275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 xmlns:a16="http://schemas.microsoft.com/office/drawing/2014/main" id="{E02141D1-32CF-4CC5-BAC1-ADA25D044D03}"/>
              </a:ext>
            </a:extLst>
          </p:cNvPr>
          <p:cNvSpPr/>
          <p:nvPr/>
        </p:nvSpPr>
        <p:spPr>
          <a:xfrm>
            <a:off x="4773901" y="5099276"/>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 xmlns:a16="http://schemas.microsoft.com/office/drawing/2014/main" id="{C6575300-8198-4D49-87F1-EF75A487C540}"/>
              </a:ext>
            </a:extLst>
          </p:cNvPr>
          <p:cNvSpPr/>
          <p:nvPr/>
        </p:nvSpPr>
        <p:spPr>
          <a:xfrm>
            <a:off x="4865291" y="5099276"/>
            <a:ext cx="102168"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 xmlns:a16="http://schemas.microsoft.com/office/drawing/2014/main" id="{CDA0B799-BBB5-4754-BBC2-1860BC258E7D}"/>
              </a:ext>
            </a:extLst>
          </p:cNvPr>
          <p:cNvSpPr/>
          <p:nvPr/>
        </p:nvSpPr>
        <p:spPr>
          <a:xfrm>
            <a:off x="4966207" y="5099276"/>
            <a:ext cx="102168"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Shape 387">
            <a:extLst>
              <a:ext uri="{FF2B5EF4-FFF2-40B4-BE49-F238E27FC236}">
                <a16:creationId xmlns="" xmlns:a16="http://schemas.microsoft.com/office/drawing/2014/main" id="{F4BC7EE4-4DE8-4FEA-8325-503998ADBE54}"/>
              </a:ext>
            </a:extLst>
          </p:cNvPr>
          <p:cNvSpPr/>
          <p:nvPr/>
        </p:nvSpPr>
        <p:spPr>
          <a:xfrm>
            <a:off x="4524763" y="4749473"/>
            <a:ext cx="483716" cy="312393"/>
          </a:xfrm>
          <a:custGeom>
            <a:avLst/>
            <a:gdLst>
              <a:gd name="connsiteX0" fmla="*/ 125243 w 483716"/>
              <a:gd name="connsiteY0" fmla="*/ 4387 h 342853"/>
              <a:gd name="connsiteX1" fmla="*/ 477668 w 483716"/>
              <a:gd name="connsiteY1" fmla="*/ 80587 h 342853"/>
              <a:gd name="connsiteX2" fmla="*/ 328443 w 483716"/>
              <a:gd name="connsiteY2" fmla="*/ 331412 h 342853"/>
              <a:gd name="connsiteX3" fmla="*/ 77618 w 483716"/>
              <a:gd name="connsiteY3" fmla="*/ 277437 h 342853"/>
              <a:gd name="connsiteX4" fmla="*/ 4593 w 483716"/>
              <a:gd name="connsiteY4" fmla="*/ 74237 h 342853"/>
              <a:gd name="connsiteX5" fmla="*/ 185568 w 483716"/>
              <a:gd name="connsiteY5" fmla="*/ 188537 h 342853"/>
              <a:gd name="connsiteX6" fmla="*/ 125243 w 483716"/>
              <a:gd name="connsiteY6" fmla="*/ 4387 h 342853"/>
              <a:gd name="connsiteX0" fmla="*/ 125243 w 483716"/>
              <a:gd name="connsiteY0" fmla="*/ 2315 h 340781"/>
              <a:gd name="connsiteX1" fmla="*/ 477668 w 483716"/>
              <a:gd name="connsiteY1" fmla="*/ 78515 h 340781"/>
              <a:gd name="connsiteX2" fmla="*/ 328443 w 483716"/>
              <a:gd name="connsiteY2" fmla="*/ 329340 h 340781"/>
              <a:gd name="connsiteX3" fmla="*/ 77618 w 483716"/>
              <a:gd name="connsiteY3" fmla="*/ 275365 h 340781"/>
              <a:gd name="connsiteX4" fmla="*/ 4593 w 483716"/>
              <a:gd name="connsiteY4" fmla="*/ 72165 h 340781"/>
              <a:gd name="connsiteX5" fmla="*/ 182393 w 483716"/>
              <a:gd name="connsiteY5" fmla="*/ 148365 h 340781"/>
              <a:gd name="connsiteX6" fmla="*/ 125243 w 483716"/>
              <a:gd name="connsiteY6" fmla="*/ 2315 h 34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716" h="340781">
                <a:moveTo>
                  <a:pt x="125243" y="2315"/>
                </a:moveTo>
                <a:cubicBezTo>
                  <a:pt x="174456" y="-9327"/>
                  <a:pt x="443801" y="24011"/>
                  <a:pt x="477668" y="78515"/>
                </a:cubicBezTo>
                <a:cubicBezTo>
                  <a:pt x="511535" y="133019"/>
                  <a:pt x="395118" y="296532"/>
                  <a:pt x="328443" y="329340"/>
                </a:cubicBezTo>
                <a:cubicBezTo>
                  <a:pt x="261768" y="362148"/>
                  <a:pt x="131593" y="318227"/>
                  <a:pt x="77618" y="275365"/>
                </a:cubicBezTo>
                <a:cubicBezTo>
                  <a:pt x="23643" y="232503"/>
                  <a:pt x="-13399" y="86982"/>
                  <a:pt x="4593" y="72165"/>
                </a:cubicBezTo>
                <a:cubicBezTo>
                  <a:pt x="22585" y="57348"/>
                  <a:pt x="158051" y="160536"/>
                  <a:pt x="182393" y="148365"/>
                </a:cubicBezTo>
                <a:cubicBezTo>
                  <a:pt x="206735" y="136194"/>
                  <a:pt x="76031" y="13957"/>
                  <a:pt x="125243" y="2315"/>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 xmlns:a16="http://schemas.microsoft.com/office/drawing/2014/main" id="{414265C6-40B5-4C70-AED8-65A5F144D812}"/>
              </a:ext>
            </a:extLst>
          </p:cNvPr>
          <p:cNvSpPr/>
          <p:nvPr/>
        </p:nvSpPr>
        <p:spPr>
          <a:xfrm rot="16643480">
            <a:off x="4677168" y="4784562"/>
            <a:ext cx="228391" cy="247488"/>
          </a:xfrm>
          <a:custGeom>
            <a:avLst/>
            <a:gdLst>
              <a:gd name="connsiteX0" fmla="*/ 60873 w 249145"/>
              <a:gd name="connsiteY0" fmla="*/ 1418 h 247488"/>
              <a:gd name="connsiteX1" fmla="*/ 3723 w 249145"/>
              <a:gd name="connsiteY1" fmla="*/ 176043 h 247488"/>
              <a:gd name="connsiteX2" fmla="*/ 171998 w 249145"/>
              <a:gd name="connsiteY2" fmla="*/ 245893 h 247488"/>
              <a:gd name="connsiteX3" fmla="*/ 248198 w 249145"/>
              <a:gd name="connsiteY3" fmla="*/ 115718 h 247488"/>
              <a:gd name="connsiteX4" fmla="*/ 124373 w 249145"/>
              <a:gd name="connsiteY4" fmla="*/ 93493 h 247488"/>
              <a:gd name="connsiteX5" fmla="*/ 60873 w 249145"/>
              <a:gd name="connsiteY5" fmla="*/ 1418 h 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145" h="247488">
                <a:moveTo>
                  <a:pt x="60873" y="1418"/>
                </a:moveTo>
                <a:cubicBezTo>
                  <a:pt x="40765" y="15176"/>
                  <a:pt x="-14798" y="135297"/>
                  <a:pt x="3723" y="176043"/>
                </a:cubicBezTo>
                <a:cubicBezTo>
                  <a:pt x="22244" y="216789"/>
                  <a:pt x="131252" y="255947"/>
                  <a:pt x="171998" y="245893"/>
                </a:cubicBezTo>
                <a:cubicBezTo>
                  <a:pt x="212744" y="235839"/>
                  <a:pt x="256135" y="141118"/>
                  <a:pt x="248198" y="115718"/>
                </a:cubicBezTo>
                <a:cubicBezTo>
                  <a:pt x="240261" y="90318"/>
                  <a:pt x="151890" y="108839"/>
                  <a:pt x="124373" y="93493"/>
                </a:cubicBezTo>
                <a:cubicBezTo>
                  <a:pt x="96856" y="78147"/>
                  <a:pt x="80981" y="-12340"/>
                  <a:pt x="60873" y="141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 xmlns:a16="http://schemas.microsoft.com/office/drawing/2014/main" id="{CCFE2D19-F945-42A9-9C48-342268262D11}"/>
              </a:ext>
            </a:extLst>
          </p:cNvPr>
          <p:cNvSpPr/>
          <p:nvPr/>
        </p:nvSpPr>
        <p:spPr>
          <a:xfrm rot="10800000">
            <a:off x="4741122" y="4853896"/>
            <a:ext cx="127024" cy="114747"/>
          </a:xfrm>
          <a:custGeom>
            <a:avLst/>
            <a:gdLst>
              <a:gd name="connsiteX0" fmla="*/ 142888 w 270162"/>
              <a:gd name="connsiteY0" fmla="*/ 1091 h 211819"/>
              <a:gd name="connsiteX1" fmla="*/ 269888 w 270162"/>
              <a:gd name="connsiteY1" fmla="*/ 80466 h 211819"/>
              <a:gd name="connsiteX2" fmla="*/ 171463 w 270162"/>
              <a:gd name="connsiteY2" fmla="*/ 204291 h 211819"/>
              <a:gd name="connsiteX3" fmla="*/ 13 w 270162"/>
              <a:gd name="connsiteY3" fmla="*/ 191591 h 211819"/>
              <a:gd name="connsiteX4" fmla="*/ 161938 w 270162"/>
              <a:gd name="connsiteY4" fmla="*/ 137616 h 211819"/>
              <a:gd name="connsiteX5" fmla="*/ 142888 w 270162"/>
              <a:gd name="connsiteY5" fmla="*/ 1091 h 211819"/>
              <a:gd name="connsiteX0" fmla="*/ 5407 w 132599"/>
              <a:gd name="connsiteY0" fmla="*/ 1091 h 205654"/>
              <a:gd name="connsiteX1" fmla="*/ 132407 w 132599"/>
              <a:gd name="connsiteY1" fmla="*/ 80466 h 205654"/>
              <a:gd name="connsiteX2" fmla="*/ 33982 w 132599"/>
              <a:gd name="connsiteY2" fmla="*/ 204291 h 205654"/>
              <a:gd name="connsiteX3" fmla="*/ 24457 w 132599"/>
              <a:gd name="connsiteY3" fmla="*/ 137616 h 205654"/>
              <a:gd name="connsiteX4" fmla="*/ 5407 w 132599"/>
              <a:gd name="connsiteY4" fmla="*/ 1091 h 205654"/>
              <a:gd name="connsiteX0" fmla="*/ 28442 w 111068"/>
              <a:gd name="connsiteY0" fmla="*/ 8534 h 139815"/>
              <a:gd name="connsiteX1" fmla="*/ 110992 w 111068"/>
              <a:gd name="connsiteY1" fmla="*/ 14884 h 139815"/>
              <a:gd name="connsiteX2" fmla="*/ 12567 w 111068"/>
              <a:gd name="connsiteY2" fmla="*/ 138709 h 139815"/>
              <a:gd name="connsiteX3" fmla="*/ 3042 w 111068"/>
              <a:gd name="connsiteY3" fmla="*/ 72034 h 139815"/>
              <a:gd name="connsiteX4" fmla="*/ 28442 w 111068"/>
              <a:gd name="connsiteY4" fmla="*/ 8534 h 139815"/>
              <a:gd name="connsiteX0" fmla="*/ 41790 w 124419"/>
              <a:gd name="connsiteY0" fmla="*/ 8137 h 139127"/>
              <a:gd name="connsiteX1" fmla="*/ 124340 w 124419"/>
              <a:gd name="connsiteY1" fmla="*/ 14487 h 139127"/>
              <a:gd name="connsiteX2" fmla="*/ 25915 w 124419"/>
              <a:gd name="connsiteY2" fmla="*/ 138312 h 139127"/>
              <a:gd name="connsiteX3" fmla="*/ 515 w 124419"/>
              <a:gd name="connsiteY3" fmla="*/ 65287 h 139127"/>
              <a:gd name="connsiteX4" fmla="*/ 41790 w 124419"/>
              <a:gd name="connsiteY4" fmla="*/ 8137 h 139127"/>
              <a:gd name="connsiteX0" fmla="*/ 41538 w 124227"/>
              <a:gd name="connsiteY0" fmla="*/ 4473 h 134661"/>
              <a:gd name="connsiteX1" fmla="*/ 124088 w 124227"/>
              <a:gd name="connsiteY1" fmla="*/ 10823 h 134661"/>
              <a:gd name="connsiteX2" fmla="*/ 60349 w 124227"/>
              <a:gd name="connsiteY2" fmla="*/ 67225 h 134661"/>
              <a:gd name="connsiteX3" fmla="*/ 25663 w 124227"/>
              <a:gd name="connsiteY3" fmla="*/ 134648 h 134661"/>
              <a:gd name="connsiteX4" fmla="*/ 263 w 124227"/>
              <a:gd name="connsiteY4" fmla="*/ 61623 h 134661"/>
              <a:gd name="connsiteX5" fmla="*/ 41538 w 124227"/>
              <a:gd name="connsiteY5" fmla="*/ 4473 h 13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7" h="134661">
                <a:moveTo>
                  <a:pt x="41538" y="4473"/>
                </a:moveTo>
                <a:cubicBezTo>
                  <a:pt x="62176" y="-3994"/>
                  <a:pt x="120953" y="364"/>
                  <a:pt x="124088" y="10823"/>
                </a:cubicBezTo>
                <a:cubicBezTo>
                  <a:pt x="127223" y="21282"/>
                  <a:pt x="76753" y="46588"/>
                  <a:pt x="60349" y="67225"/>
                </a:cubicBezTo>
                <a:cubicBezTo>
                  <a:pt x="43945" y="87862"/>
                  <a:pt x="35677" y="135582"/>
                  <a:pt x="25663" y="134648"/>
                </a:cubicBezTo>
                <a:cubicBezTo>
                  <a:pt x="15649" y="133714"/>
                  <a:pt x="-2383" y="83319"/>
                  <a:pt x="263" y="61623"/>
                </a:cubicBezTo>
                <a:cubicBezTo>
                  <a:pt x="2909" y="39927"/>
                  <a:pt x="20900" y="12940"/>
                  <a:pt x="41538" y="4473"/>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xtBox 390">
            <a:extLst>
              <a:ext uri="{FF2B5EF4-FFF2-40B4-BE49-F238E27FC236}">
                <a16:creationId xmlns="" xmlns:a16="http://schemas.microsoft.com/office/drawing/2014/main" id="{A8C2EAC5-9078-478A-A8C7-313BAC15B56D}"/>
              </a:ext>
            </a:extLst>
          </p:cNvPr>
          <p:cNvSpPr txBox="1"/>
          <p:nvPr/>
        </p:nvSpPr>
        <p:spPr>
          <a:xfrm>
            <a:off x="4191318" y="4701801"/>
            <a:ext cx="1231774" cy="369332"/>
          </a:xfrm>
          <a:prstGeom prst="rect">
            <a:avLst/>
          </a:prstGeom>
          <a:noFill/>
        </p:spPr>
        <p:txBody>
          <a:bodyPr wrap="square" rtlCol="0">
            <a:spAutoFit/>
          </a:bodyPr>
          <a:lstStyle/>
          <a:p>
            <a:pPr algn="ctr"/>
            <a:r>
              <a:rPr lang="en-US" sz="1800" dirty="0">
                <a:latin typeface="Century Gothic" panose="020B0502020202020204" pitchFamily="34" charset="0"/>
              </a:rPr>
              <a:t>ArcMap</a:t>
            </a:r>
            <a:endParaRPr lang="en-US" sz="1200" dirty="0">
              <a:latin typeface="Century Gothic" panose="020B0502020202020204" pitchFamily="34" charset="0"/>
            </a:endParaRPr>
          </a:p>
        </p:txBody>
      </p:sp>
      <p:grpSp>
        <p:nvGrpSpPr>
          <p:cNvPr id="141" name="Group 140">
            <a:extLst>
              <a:ext uri="{FF2B5EF4-FFF2-40B4-BE49-F238E27FC236}">
                <a16:creationId xmlns="" xmlns:a16="http://schemas.microsoft.com/office/drawing/2014/main" id="{13FB0929-16D2-49CB-A5C5-E5155934B8C4}"/>
              </a:ext>
            </a:extLst>
          </p:cNvPr>
          <p:cNvGrpSpPr/>
          <p:nvPr/>
        </p:nvGrpSpPr>
        <p:grpSpPr>
          <a:xfrm>
            <a:off x="244705" y="5143774"/>
            <a:ext cx="744159" cy="596394"/>
            <a:chOff x="11079777" y="4817960"/>
            <a:chExt cx="952922" cy="763704"/>
          </a:xfrm>
        </p:grpSpPr>
        <p:sp>
          <p:nvSpPr>
            <p:cNvPr id="142" name="Hexagon 141">
              <a:extLst>
                <a:ext uri="{FF2B5EF4-FFF2-40B4-BE49-F238E27FC236}">
                  <a16:creationId xmlns="" xmlns:a16="http://schemas.microsoft.com/office/drawing/2014/main" id="{D358BD50-982A-4E56-855D-A246651AE68B}"/>
                </a:ext>
              </a:extLst>
            </p:cNvPr>
            <p:cNvSpPr/>
            <p:nvPr/>
          </p:nvSpPr>
          <p:spPr>
            <a:xfrm>
              <a:off x="11079777" y="4821955"/>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Hexagon 142">
              <a:extLst>
                <a:ext uri="{FF2B5EF4-FFF2-40B4-BE49-F238E27FC236}">
                  <a16:creationId xmlns="" xmlns:a16="http://schemas.microsoft.com/office/drawing/2014/main" id="{DB2FA09C-7199-4380-8EFD-A24CF33B3442}"/>
                </a:ext>
              </a:extLst>
            </p:cNvPr>
            <p:cNvSpPr/>
            <p:nvPr/>
          </p:nvSpPr>
          <p:spPr>
            <a:xfrm>
              <a:off x="11079778" y="4817960"/>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236">
              <a:extLst>
                <a:ext uri="{FF2B5EF4-FFF2-40B4-BE49-F238E27FC236}">
                  <a16:creationId xmlns="" xmlns:a16="http://schemas.microsoft.com/office/drawing/2014/main" id="{1D54BDFB-B768-4F62-9809-5567AFBDEA48}"/>
                </a:ext>
              </a:extLst>
            </p:cNvPr>
            <p:cNvSpPr/>
            <p:nvPr/>
          </p:nvSpPr>
          <p:spPr>
            <a:xfrm>
              <a:off x="11289537" y="4865259"/>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72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 xmlns:a16="http://schemas.microsoft.com/office/drawing/2014/main" id="{ED874322-3E66-4E16-81C4-F735D53A4CE2}"/>
              </a:ext>
            </a:extLst>
          </p:cNvPr>
          <p:cNvGrpSpPr/>
          <p:nvPr/>
        </p:nvGrpSpPr>
        <p:grpSpPr>
          <a:xfrm>
            <a:off x="11132999" y="2537357"/>
            <a:ext cx="952921" cy="759709"/>
            <a:chOff x="11079778" y="3735988"/>
            <a:chExt cx="952921" cy="759709"/>
          </a:xfrm>
        </p:grpSpPr>
        <p:sp>
          <p:nvSpPr>
            <p:cNvPr id="146" name="Hexagon 145">
              <a:extLst>
                <a:ext uri="{FF2B5EF4-FFF2-40B4-BE49-F238E27FC236}">
                  <a16:creationId xmlns="" xmlns:a16="http://schemas.microsoft.com/office/drawing/2014/main" id="{8DA9678E-0DF3-4199-BC1F-8D1DD4497EF5}"/>
                </a:ext>
              </a:extLst>
            </p:cNvPr>
            <p:cNvSpPr/>
            <p:nvPr/>
          </p:nvSpPr>
          <p:spPr>
            <a:xfrm>
              <a:off x="11079778" y="373598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Shape 85">
              <a:extLst>
                <a:ext uri="{FF2B5EF4-FFF2-40B4-BE49-F238E27FC236}">
                  <a16:creationId xmlns="" xmlns:a16="http://schemas.microsoft.com/office/drawing/2014/main" id="{52B9048C-329B-475B-AAFE-B0756BA1EDFF}"/>
                </a:ext>
              </a:extLst>
            </p:cNvPr>
            <p:cNvSpPr/>
            <p:nvPr/>
          </p:nvSpPr>
          <p:spPr>
            <a:xfrm>
              <a:off x="11379618"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48" name="Freeform: Shape 86">
              <a:extLst>
                <a:ext uri="{FF2B5EF4-FFF2-40B4-BE49-F238E27FC236}">
                  <a16:creationId xmlns="" xmlns:a16="http://schemas.microsoft.com/office/drawing/2014/main" id="{25988C59-C4C0-4599-831C-A5E5A831BFB4}"/>
                </a:ext>
              </a:extLst>
            </p:cNvPr>
            <p:cNvSpPr/>
            <p:nvPr/>
          </p:nvSpPr>
          <p:spPr>
            <a:xfrm>
              <a:off x="11664876" y="3805714"/>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49" name="Freeform: Shape 87">
              <a:extLst>
                <a:ext uri="{FF2B5EF4-FFF2-40B4-BE49-F238E27FC236}">
                  <a16:creationId xmlns="" xmlns:a16="http://schemas.microsoft.com/office/drawing/2014/main" id="{956D0A01-8A73-41D0-A118-DE585025B763}"/>
                </a:ext>
              </a:extLst>
            </p:cNvPr>
            <p:cNvSpPr/>
            <p:nvPr/>
          </p:nvSpPr>
          <p:spPr>
            <a:xfrm>
              <a:off x="11289537" y="3850755"/>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150" name="Rectangle 149">
              <a:extLst>
                <a:ext uri="{FF2B5EF4-FFF2-40B4-BE49-F238E27FC236}">
                  <a16:creationId xmlns="" xmlns:a16="http://schemas.microsoft.com/office/drawing/2014/main" id="{27B40ED1-6AF6-4CF8-8318-D308BA21FA77}"/>
                </a:ext>
              </a:extLst>
            </p:cNvPr>
            <p:cNvSpPr/>
            <p:nvPr/>
          </p:nvSpPr>
          <p:spPr>
            <a:xfrm>
              <a:off x="11308307" y="4000895"/>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89">
              <a:extLst>
                <a:ext uri="{FF2B5EF4-FFF2-40B4-BE49-F238E27FC236}">
                  <a16:creationId xmlns="" xmlns:a16="http://schemas.microsoft.com/office/drawing/2014/main" id="{C03DC461-7FBF-4678-B9A2-74B90D2D9FB2}"/>
                </a:ext>
              </a:extLst>
            </p:cNvPr>
            <p:cNvSpPr/>
            <p:nvPr/>
          </p:nvSpPr>
          <p:spPr>
            <a:xfrm>
              <a:off x="11289537" y="3963672"/>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spTree>
    <p:extLst>
      <p:ext uri="{BB962C8B-B14F-4D97-AF65-F5344CB8AC3E}">
        <p14:creationId xmlns:p14="http://schemas.microsoft.com/office/powerpoint/2010/main" val="1418366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a:t>
            </a:r>
            <a:r>
              <a:rPr lang="en-US" dirty="0"/>
              <a:t>Areas of Concern</a:t>
            </a:r>
          </a:p>
        </p:txBody>
      </p:sp>
      <p:sp>
        <p:nvSpPr>
          <p:cNvPr id="11" name="Shape 208">
            <a:extLst>
              <a:ext uri="{FF2B5EF4-FFF2-40B4-BE49-F238E27FC236}">
                <a16:creationId xmlns="" xmlns:a16="http://schemas.microsoft.com/office/drawing/2014/main" id="{8B61B963-3CFE-4C67-8540-335BB7658184}"/>
              </a:ext>
            </a:extLst>
          </p:cNvPr>
          <p:cNvSpPr txBox="1"/>
          <p:nvPr/>
        </p:nvSpPr>
        <p:spPr>
          <a:xfrm>
            <a:off x="454996" y="1280298"/>
            <a:ext cx="5011656" cy="4827154"/>
          </a:xfrm>
          <a:prstGeom prst="rect">
            <a:avLst/>
          </a:prstGeom>
          <a:noFill/>
          <a:ln>
            <a:noFill/>
          </a:ln>
        </p:spPr>
        <p:txBody>
          <a:bodyPr spcFirstLastPara="1" wrap="square" lIns="91425" tIns="91425" rIns="91425" bIns="91425" anchor="t" anchorCtr="0">
            <a:noAutofit/>
          </a:bodyPr>
          <a:lstStyle/>
          <a:p>
            <a:pPr marL="342900" indent="-342900">
              <a:spcBef>
                <a:spcPts val="200"/>
              </a:spcBef>
              <a:buClr>
                <a:srgbClr val="1B57AF"/>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400" dirty="0" smtClean="0">
                <a:solidFill>
                  <a:schemeClr val="tx1">
                    <a:lumMod val="75000"/>
                    <a:lumOff val="25000"/>
                  </a:schemeClr>
                </a:solidFill>
                <a:latin typeface="Century Gothic" panose="020B0502020202020204" pitchFamily="34" charset="0"/>
              </a:rPr>
              <a:t>The map </a:t>
            </a:r>
            <a:r>
              <a:rPr lang="en-US" sz="2400" dirty="0">
                <a:solidFill>
                  <a:schemeClr val="tx1">
                    <a:lumMod val="75000"/>
                    <a:lumOff val="25000"/>
                  </a:schemeClr>
                </a:solidFill>
                <a:latin typeface="Century Gothic" panose="020B0502020202020204" pitchFamily="34" charset="0"/>
              </a:rPr>
              <a:t>shows the dissemination areas that are at the greatest risk from extreme </a:t>
            </a:r>
            <a:r>
              <a:rPr lang="en-US" sz="2400" dirty="0" smtClean="0">
                <a:solidFill>
                  <a:schemeClr val="tx1">
                    <a:lumMod val="75000"/>
                    <a:lumOff val="25000"/>
                  </a:schemeClr>
                </a:solidFill>
                <a:latin typeface="Century Gothic" panose="020B0502020202020204" pitchFamily="34" charset="0"/>
              </a:rPr>
              <a:t>heat</a:t>
            </a: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The base map represents socially vulnerable </a:t>
            </a:r>
            <a:r>
              <a:rPr lang="en-US" sz="2400" dirty="0" smtClean="0">
                <a:solidFill>
                  <a:schemeClr val="tx1">
                    <a:lumMod val="75000"/>
                    <a:lumOff val="25000"/>
                  </a:schemeClr>
                </a:solidFill>
                <a:latin typeface="Century Gothic" panose="020B0502020202020204" pitchFamily="34" charset="0"/>
              </a:rPr>
              <a:t>populations</a:t>
            </a: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The contours represent temperature </a:t>
            </a:r>
            <a:r>
              <a:rPr lang="en-US" sz="2400" dirty="0" smtClean="0">
                <a:solidFill>
                  <a:schemeClr val="tx1">
                    <a:lumMod val="75000"/>
                    <a:lumOff val="25000"/>
                  </a:schemeClr>
                </a:solidFill>
                <a:latin typeface="Century Gothic" panose="020B0502020202020204" pitchFamily="34" charset="0"/>
              </a:rPr>
              <a:t>gradients</a:t>
            </a: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endParaRPr sz="2000" dirty="0">
              <a:solidFill>
                <a:schemeClr val="tx1">
                  <a:lumMod val="75000"/>
                  <a:lumOff val="25000"/>
                </a:schemeClr>
              </a:solidFill>
              <a:latin typeface="Century Gothic" panose="020B0502020202020204" pitchFamily="34" charset="0"/>
            </a:endParaRPr>
          </a:p>
        </p:txBody>
      </p:sp>
      <p:pic>
        <p:nvPicPr>
          <p:cNvPr id="7" name="Picture 6"/>
          <p:cNvPicPr>
            <a:picLocks noChangeAspect="1"/>
          </p:cNvPicPr>
          <p:nvPr/>
        </p:nvPicPr>
        <p:blipFill rotWithShape="1">
          <a:blip r:embed="rId3"/>
          <a:srcRect l="5674" r="11815" b="4359"/>
          <a:stretch/>
        </p:blipFill>
        <p:spPr>
          <a:xfrm>
            <a:off x="7415032" y="1730671"/>
            <a:ext cx="4097896" cy="4946652"/>
          </a:xfrm>
          <a:prstGeom prst="rect">
            <a:avLst/>
          </a:prstGeom>
        </p:spPr>
      </p:pic>
      <p:pic>
        <p:nvPicPr>
          <p:cNvPr id="12" name="Picture 11"/>
          <p:cNvPicPr>
            <a:picLocks noChangeAspect="1"/>
          </p:cNvPicPr>
          <p:nvPr/>
        </p:nvPicPr>
        <p:blipFill>
          <a:blip r:embed="rId4"/>
          <a:stretch>
            <a:fillRect/>
          </a:stretch>
        </p:blipFill>
        <p:spPr>
          <a:xfrm>
            <a:off x="6349818" y="4856226"/>
            <a:ext cx="1611313" cy="1392174"/>
          </a:xfrm>
          <a:prstGeom prst="rect">
            <a:avLst/>
          </a:prstGeom>
        </p:spPr>
      </p:pic>
      <p:cxnSp>
        <p:nvCxnSpPr>
          <p:cNvPr id="14" name="Straight Arrow Connector 13"/>
          <p:cNvCxnSpPr/>
          <p:nvPr/>
        </p:nvCxnSpPr>
        <p:spPr>
          <a:xfrm>
            <a:off x="7096976" y="5194169"/>
            <a:ext cx="0" cy="7257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40231" y="1395317"/>
            <a:ext cx="6351769" cy="369332"/>
          </a:xfrm>
          <a:prstGeom prst="rect">
            <a:avLst/>
          </a:prstGeom>
          <a:noFill/>
        </p:spPr>
        <p:txBody>
          <a:bodyPr wrap="square" rtlCol="0">
            <a:spAutoFit/>
          </a:bodyPr>
          <a:lstStyle/>
          <a:p>
            <a:pPr algn="ctr"/>
            <a:r>
              <a:rPr lang="en-US" sz="1800" dirty="0">
                <a:latin typeface="Century Gothic" panose="020B0502020202020204" pitchFamily="34" charset="0"/>
              </a:rPr>
              <a:t>Index from Heat Vulnerability &amp; Summer LST </a:t>
            </a:r>
          </a:p>
        </p:txBody>
      </p:sp>
    </p:spTree>
    <p:extLst>
      <p:ext uri="{BB962C8B-B14F-4D97-AF65-F5344CB8AC3E}">
        <p14:creationId xmlns:p14="http://schemas.microsoft.com/office/powerpoint/2010/main" val="84268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6204D-8BBE-48CF-8C13-3AC77FF28EAB}"/>
              </a:ext>
            </a:extLst>
          </p:cNvPr>
          <p:cNvSpPr>
            <a:spLocks noGrp="1"/>
          </p:cNvSpPr>
          <p:nvPr>
            <p:ph type="title"/>
          </p:nvPr>
        </p:nvSpPr>
        <p:spPr/>
        <p:txBody>
          <a:bodyPr/>
          <a:lstStyle/>
          <a:p>
            <a:r>
              <a:rPr lang="en-US" dirty="0"/>
              <a:t>Case Study: ENVI-ME</a:t>
            </a:r>
          </a:p>
        </p:txBody>
      </p:sp>
      <p:pic>
        <p:nvPicPr>
          <p:cNvPr id="6" name="Picture 5">
            <a:extLst>
              <a:ext uri="{FF2B5EF4-FFF2-40B4-BE49-F238E27FC236}">
                <a16:creationId xmlns="" xmlns:a16="http://schemas.microsoft.com/office/drawing/2014/main" id="{06DD8467-2C54-4007-8EDD-D5C1CBF276CA}"/>
              </a:ext>
            </a:extLst>
          </p:cNvPr>
          <p:cNvPicPr>
            <a:picLocks noChangeAspect="1"/>
          </p:cNvPicPr>
          <p:nvPr/>
        </p:nvPicPr>
        <p:blipFill rotWithShape="1">
          <a:blip r:embed="rId3"/>
          <a:srcRect r="30761"/>
          <a:stretch/>
        </p:blipFill>
        <p:spPr>
          <a:xfrm>
            <a:off x="4631828" y="1084261"/>
            <a:ext cx="4728243" cy="2804466"/>
          </a:xfrm>
          <a:prstGeom prst="rect">
            <a:avLst/>
          </a:prstGeom>
        </p:spPr>
      </p:pic>
      <p:pic>
        <p:nvPicPr>
          <p:cNvPr id="8" name="Picture 7">
            <a:extLst>
              <a:ext uri="{FF2B5EF4-FFF2-40B4-BE49-F238E27FC236}">
                <a16:creationId xmlns="" xmlns:a16="http://schemas.microsoft.com/office/drawing/2014/main" id="{6BC6D868-A547-4669-8DA8-1515F2CD17C1}"/>
              </a:ext>
            </a:extLst>
          </p:cNvPr>
          <p:cNvPicPr>
            <a:picLocks noChangeAspect="1"/>
          </p:cNvPicPr>
          <p:nvPr/>
        </p:nvPicPr>
        <p:blipFill rotWithShape="1">
          <a:blip r:embed="rId4"/>
          <a:srcRect r="33609"/>
          <a:stretch/>
        </p:blipFill>
        <p:spPr>
          <a:xfrm>
            <a:off x="4705510" y="3888727"/>
            <a:ext cx="4654561" cy="2732215"/>
          </a:xfrm>
          <a:prstGeom prst="rect">
            <a:avLst/>
          </a:prstGeom>
        </p:spPr>
      </p:pic>
      <p:pic>
        <p:nvPicPr>
          <p:cNvPr id="9" name="Picture 8">
            <a:extLst>
              <a:ext uri="{FF2B5EF4-FFF2-40B4-BE49-F238E27FC236}">
                <a16:creationId xmlns="" xmlns:a16="http://schemas.microsoft.com/office/drawing/2014/main" id="{6302303A-EFCC-4265-A9E6-D259725A6976}"/>
              </a:ext>
            </a:extLst>
          </p:cNvPr>
          <p:cNvPicPr>
            <a:picLocks noChangeAspect="1"/>
          </p:cNvPicPr>
          <p:nvPr/>
        </p:nvPicPr>
        <p:blipFill rotWithShape="1">
          <a:blip r:embed="rId3"/>
          <a:srcRect l="79773" t="42742"/>
          <a:stretch/>
        </p:blipFill>
        <p:spPr>
          <a:xfrm>
            <a:off x="9360071" y="620826"/>
            <a:ext cx="2234887" cy="2598104"/>
          </a:xfrm>
          <a:prstGeom prst="rect">
            <a:avLst/>
          </a:prstGeom>
        </p:spPr>
      </p:pic>
      <p:pic>
        <p:nvPicPr>
          <p:cNvPr id="10" name="Picture 9">
            <a:extLst>
              <a:ext uri="{FF2B5EF4-FFF2-40B4-BE49-F238E27FC236}">
                <a16:creationId xmlns="" xmlns:a16="http://schemas.microsoft.com/office/drawing/2014/main" id="{5AE0DC85-29C9-4730-9830-8CFB06EC85D4}"/>
              </a:ext>
            </a:extLst>
          </p:cNvPr>
          <p:cNvPicPr>
            <a:picLocks noChangeAspect="1"/>
          </p:cNvPicPr>
          <p:nvPr/>
        </p:nvPicPr>
        <p:blipFill rotWithShape="1">
          <a:blip r:embed="rId4"/>
          <a:srcRect l="77340" t="33236" r="3303"/>
          <a:stretch/>
        </p:blipFill>
        <p:spPr>
          <a:xfrm>
            <a:off x="9462041" y="3474632"/>
            <a:ext cx="2245430" cy="3018244"/>
          </a:xfrm>
          <a:prstGeom prst="rect">
            <a:avLst/>
          </a:prstGeom>
        </p:spPr>
      </p:pic>
      <p:sp>
        <p:nvSpPr>
          <p:cNvPr id="16" name="Shape 208">
            <a:extLst>
              <a:ext uri="{FF2B5EF4-FFF2-40B4-BE49-F238E27FC236}">
                <a16:creationId xmlns="" xmlns:a16="http://schemas.microsoft.com/office/drawing/2014/main" id="{8B61B963-3CFE-4C67-8540-335BB7658184}"/>
              </a:ext>
            </a:extLst>
          </p:cNvPr>
          <p:cNvSpPr txBox="1"/>
          <p:nvPr/>
        </p:nvSpPr>
        <p:spPr>
          <a:xfrm>
            <a:off x="406771" y="1316400"/>
            <a:ext cx="4123087" cy="5541600"/>
          </a:xfrm>
          <a:prstGeom prst="rect">
            <a:avLst/>
          </a:prstGeom>
          <a:noFill/>
          <a:ln>
            <a:noFill/>
          </a:ln>
        </p:spPr>
        <p:txBody>
          <a:bodyPr spcFirstLastPara="1" wrap="square" lIns="91425" tIns="91425" rIns="91425" bIns="91425" anchor="t" anchorCtr="0">
            <a:noAutofit/>
          </a:bodyPr>
          <a:lstStyle/>
          <a:p>
            <a:pPr marL="342900" indent="-342900">
              <a:spcBef>
                <a:spcPts val="200"/>
              </a:spcBef>
              <a:buClr>
                <a:srgbClr val="1B57AF"/>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Simulation of area around Ajax Town </a:t>
            </a:r>
            <a:r>
              <a:rPr lang="en-US" sz="2000" dirty="0" smtClean="0">
                <a:solidFill>
                  <a:schemeClr val="tx1">
                    <a:lumMod val="75000"/>
                    <a:lumOff val="25000"/>
                  </a:schemeClr>
                </a:solidFill>
                <a:latin typeface="Century Gothic" panose="020B0502020202020204" pitchFamily="34" charset="0"/>
              </a:rPr>
              <a:t>Hall</a:t>
            </a:r>
          </a:p>
          <a:p>
            <a:pPr marL="342900" indent="-342900">
              <a:spcBef>
                <a:spcPts val="200"/>
              </a:spcBef>
              <a:buClr>
                <a:srgbClr val="1B57AF"/>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Due to technical difficulties, ENVI-MET results for a full day have </a:t>
            </a:r>
            <a:r>
              <a:rPr lang="en-US" sz="2000" dirty="0" smtClean="0">
                <a:solidFill>
                  <a:schemeClr val="tx1">
                    <a:lumMod val="75000"/>
                    <a:lumOff val="25000"/>
                  </a:schemeClr>
                </a:solidFill>
                <a:latin typeface="Century Gothic" panose="020B0502020202020204" pitchFamily="34" charset="0"/>
              </a:rPr>
              <a:t>yet to be </a:t>
            </a:r>
            <a:r>
              <a:rPr lang="en-US" sz="2000" dirty="0" smtClean="0">
                <a:solidFill>
                  <a:schemeClr val="tx1">
                    <a:lumMod val="75000"/>
                    <a:lumOff val="25000"/>
                  </a:schemeClr>
                </a:solidFill>
                <a:latin typeface="Century Gothic" panose="020B0502020202020204" pitchFamily="34" charset="0"/>
              </a:rPr>
              <a:t>completed</a:t>
            </a:r>
          </a:p>
          <a:p>
            <a:pPr marL="342900" indent="-342900">
              <a:spcBef>
                <a:spcPts val="200"/>
              </a:spcBef>
              <a:buClr>
                <a:srgbClr val="1B57AF"/>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The results from the first 4 hours of </a:t>
            </a:r>
            <a:r>
              <a:rPr lang="en-US" sz="2000" dirty="0" smtClean="0">
                <a:solidFill>
                  <a:schemeClr val="tx1">
                    <a:lumMod val="75000"/>
                    <a:lumOff val="25000"/>
                  </a:schemeClr>
                </a:solidFill>
                <a:latin typeface="Century Gothic" panose="020B0502020202020204" pitchFamily="34" charset="0"/>
              </a:rPr>
              <a:t>simulation </a:t>
            </a:r>
            <a:r>
              <a:rPr lang="en-US" sz="2000" dirty="0">
                <a:solidFill>
                  <a:schemeClr val="tx1">
                    <a:lumMod val="75000"/>
                    <a:lumOff val="25000"/>
                  </a:schemeClr>
                </a:solidFill>
                <a:latin typeface="Century Gothic" panose="020B0502020202020204" pitchFamily="34" charset="0"/>
              </a:rPr>
              <a:t>(Midnight – 5 AM are displayed to the </a:t>
            </a:r>
            <a:r>
              <a:rPr lang="en-US" sz="2000" dirty="0" smtClean="0">
                <a:solidFill>
                  <a:schemeClr val="tx1">
                    <a:lumMod val="75000"/>
                    <a:lumOff val="25000"/>
                  </a:schemeClr>
                </a:solidFill>
                <a:latin typeface="Century Gothic" panose="020B0502020202020204" pitchFamily="34" charset="0"/>
              </a:rPr>
              <a:t>right)</a:t>
            </a:r>
          </a:p>
          <a:p>
            <a:pPr marL="342900" indent="-342900">
              <a:spcBef>
                <a:spcPts val="200"/>
              </a:spcBef>
              <a:buClr>
                <a:srgbClr val="1B57AF"/>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Bef>
                <a:spcPts val="200"/>
              </a:spcBef>
              <a:buClr>
                <a:srgbClr val="1B57AF"/>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No conclusions can be drawn from one 4 hour </a:t>
            </a:r>
            <a:r>
              <a:rPr lang="en-US" sz="2000" dirty="0" smtClean="0">
                <a:solidFill>
                  <a:schemeClr val="tx1">
                    <a:lumMod val="75000"/>
                    <a:lumOff val="25000"/>
                  </a:schemeClr>
                </a:solidFill>
                <a:latin typeface="Century Gothic" panose="020B0502020202020204" pitchFamily="34" charset="0"/>
              </a:rPr>
              <a:t>simulation</a:t>
            </a:r>
            <a:endParaRPr lang="en-US" sz="2000" dirty="0">
              <a:solidFill>
                <a:schemeClr val="tx1">
                  <a:lumMod val="75000"/>
                  <a:lumOff val="25000"/>
                </a:schemeClr>
              </a:solidFill>
              <a:latin typeface="Century Gothic" panose="020B0502020202020204" pitchFamily="34" charset="0"/>
            </a:endParaRPr>
          </a:p>
          <a:p>
            <a:pPr>
              <a:spcBef>
                <a:spcPts val="200"/>
              </a:spcBef>
              <a:buClr>
                <a:srgbClr val="1B57AF"/>
              </a:buClr>
            </a:pP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5171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Conclusions </a:t>
            </a:r>
            <a:endParaRPr sz="4800" b="0" i="0" u="none" strike="noStrike" cap="none">
              <a:solidFill>
                <a:srgbClr val="1B57AF"/>
              </a:solidFill>
              <a:latin typeface="Century Gothic"/>
              <a:ea typeface="Century Gothic"/>
              <a:cs typeface="Century Gothic"/>
              <a:sym typeface="Century Gothic"/>
            </a:endParaRPr>
          </a:p>
        </p:txBody>
      </p:sp>
      <p:sp>
        <p:nvSpPr>
          <p:cNvPr id="216" name="Shape 216"/>
          <p:cNvSpPr txBox="1">
            <a:spLocks noGrp="1"/>
          </p:cNvSpPr>
          <p:nvPr>
            <p:ph type="body" idx="1"/>
          </p:nvPr>
        </p:nvSpPr>
        <p:spPr>
          <a:xfrm>
            <a:off x="321439" y="1123272"/>
            <a:ext cx="6005346" cy="5467059"/>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dirty="0">
                <a:solidFill>
                  <a:schemeClr val="tx1">
                    <a:lumMod val="75000"/>
                    <a:lumOff val="25000"/>
                  </a:schemeClr>
                </a:solidFill>
              </a:rPr>
              <a:t>Some results indicate that average </a:t>
            </a:r>
            <a:r>
              <a:rPr lang="en-US" dirty="0" err="1">
                <a:solidFill>
                  <a:schemeClr val="tx1">
                    <a:lumMod val="75000"/>
                    <a:lumOff val="25000"/>
                  </a:schemeClr>
                </a:solidFill>
              </a:rPr>
              <a:t>Tmax</a:t>
            </a:r>
            <a:r>
              <a:rPr lang="en-US" dirty="0">
                <a:solidFill>
                  <a:schemeClr val="tx1">
                    <a:lumMod val="75000"/>
                    <a:lumOff val="25000"/>
                  </a:schemeClr>
                </a:solidFill>
              </a:rPr>
              <a:t> and </a:t>
            </a:r>
            <a:r>
              <a:rPr lang="en-US" dirty="0" err="1">
                <a:solidFill>
                  <a:schemeClr val="tx1">
                    <a:lumMod val="75000"/>
                    <a:lumOff val="25000"/>
                  </a:schemeClr>
                </a:solidFill>
              </a:rPr>
              <a:t>Tmin</a:t>
            </a:r>
            <a:r>
              <a:rPr lang="en-US" dirty="0">
                <a:solidFill>
                  <a:schemeClr val="tx1">
                    <a:lumMod val="75000"/>
                    <a:lumOff val="25000"/>
                  </a:schemeClr>
                </a:solidFill>
              </a:rPr>
              <a:t> of the previous winter may be a rough indicator of tree health in areas with natural cover</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dirty="0">
                <a:solidFill>
                  <a:schemeClr val="tx1">
                    <a:lumMod val="75000"/>
                    <a:lumOff val="25000"/>
                  </a:schemeClr>
                </a:solidFill>
              </a:rPr>
              <a:t>Areas with consistent tree cover % </a:t>
            </a:r>
            <a:r>
              <a:rPr lang="en-US" dirty="0" smtClean="0">
                <a:solidFill>
                  <a:schemeClr val="tx1">
                    <a:lumMod val="75000"/>
                    <a:lumOff val="25000"/>
                  </a:schemeClr>
                </a:solidFill>
              </a:rPr>
              <a:t>tend to </a:t>
            </a:r>
            <a:r>
              <a:rPr lang="en-US" dirty="0">
                <a:solidFill>
                  <a:schemeClr val="tx1">
                    <a:lumMod val="75000"/>
                    <a:lumOff val="25000"/>
                  </a:schemeClr>
                </a:solidFill>
              </a:rPr>
              <a:t>be in residential areas</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dirty="0">
                <a:solidFill>
                  <a:schemeClr val="tx1">
                    <a:lumMod val="75000"/>
                    <a:lumOff val="25000"/>
                  </a:schemeClr>
                </a:solidFill>
              </a:rPr>
              <a:t>Low correlation between climatic variables &amp; NDVI in residential areas may be due to residential areas being </a:t>
            </a:r>
            <a:r>
              <a:rPr lang="en-US" dirty="0" smtClean="0">
                <a:solidFill>
                  <a:schemeClr val="tx1">
                    <a:lumMod val="75000"/>
                    <a:lumOff val="25000"/>
                  </a:schemeClr>
                </a:solidFill>
              </a:rPr>
              <a:t>better </a:t>
            </a:r>
            <a:r>
              <a:rPr lang="en-US" dirty="0">
                <a:solidFill>
                  <a:schemeClr val="tx1">
                    <a:lumMod val="75000"/>
                    <a:lumOff val="25000"/>
                  </a:schemeClr>
                </a:solidFill>
              </a:rPr>
              <a:t>managed</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dirty="0">
                <a:solidFill>
                  <a:schemeClr val="tx1">
                    <a:lumMod val="75000"/>
                    <a:lumOff val="25000"/>
                  </a:schemeClr>
                </a:solidFill>
              </a:rPr>
              <a:t>Random </a:t>
            </a:r>
            <a:r>
              <a:rPr lang="en-US" dirty="0" smtClean="0">
                <a:solidFill>
                  <a:schemeClr val="tx1">
                    <a:lumMod val="75000"/>
                    <a:lumOff val="25000"/>
                  </a:schemeClr>
                </a:solidFill>
              </a:rPr>
              <a:t>forest model </a:t>
            </a:r>
            <a:r>
              <a:rPr lang="en-US" dirty="0">
                <a:solidFill>
                  <a:schemeClr val="tx1">
                    <a:lumMod val="75000"/>
                    <a:lumOff val="25000"/>
                  </a:schemeClr>
                </a:solidFill>
              </a:rPr>
              <a:t>was more accurate for </a:t>
            </a:r>
            <a:r>
              <a:rPr lang="en-US" dirty="0" smtClean="0">
                <a:solidFill>
                  <a:schemeClr val="tx1">
                    <a:lumMod val="75000"/>
                    <a:lumOff val="25000"/>
                  </a:schemeClr>
                </a:solidFill>
              </a:rPr>
              <a:t>classification; </a:t>
            </a:r>
            <a:r>
              <a:rPr lang="en-US" dirty="0">
                <a:solidFill>
                  <a:schemeClr val="tx1">
                    <a:lumMod val="75000"/>
                    <a:lumOff val="25000"/>
                  </a:schemeClr>
                </a:solidFill>
              </a:rPr>
              <a:t>Linear stepwise was better for forecasting</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dirty="0">
                <a:solidFill>
                  <a:schemeClr val="tx1">
                    <a:lumMod val="75000"/>
                    <a:lumOff val="25000"/>
                  </a:schemeClr>
                </a:solidFill>
              </a:rPr>
              <a:t>Areas in central Ajax tended to be </a:t>
            </a:r>
            <a:r>
              <a:rPr lang="en-US" dirty="0" smtClean="0">
                <a:solidFill>
                  <a:schemeClr val="tx1">
                    <a:lumMod val="75000"/>
                    <a:lumOff val="25000"/>
                  </a:schemeClr>
                </a:solidFill>
              </a:rPr>
              <a:t>most vulnerable </a:t>
            </a:r>
            <a:r>
              <a:rPr lang="en-US" dirty="0">
                <a:solidFill>
                  <a:schemeClr val="tx1">
                    <a:lumMod val="75000"/>
                    <a:lumOff val="25000"/>
                  </a:schemeClr>
                </a:solidFill>
              </a:rPr>
              <a:t>to heat</a:t>
            </a:r>
            <a:endParaRPr dirty="0">
              <a:solidFill>
                <a:schemeClr val="tx1">
                  <a:lumMod val="75000"/>
                  <a:lumOff val="25000"/>
                </a:schemeClr>
              </a:solidFill>
            </a:endParaRPr>
          </a:p>
          <a:p>
            <a:pPr marL="0" marR="0" lvl="0" indent="0" algn="l" rtl="0">
              <a:lnSpc>
                <a:spcPct val="90000"/>
              </a:lnSpc>
              <a:spcBef>
                <a:spcPts val="1000"/>
              </a:spcBef>
              <a:spcAft>
                <a:spcPts val="0"/>
              </a:spcAft>
              <a:buNone/>
            </a:pPr>
            <a:endParaRPr dirty="0">
              <a:solidFill>
                <a:schemeClr val="tx1">
                  <a:lumMod val="75000"/>
                  <a:lumOff val="25000"/>
                </a:schemeClr>
              </a:solidFill>
            </a:endParaRPr>
          </a:p>
          <a:p>
            <a:pPr marL="0" marR="0" lvl="0" indent="0" algn="l" rtl="0">
              <a:lnSpc>
                <a:spcPct val="90000"/>
              </a:lnSpc>
              <a:spcBef>
                <a:spcPts val="1000"/>
              </a:spcBef>
              <a:spcAft>
                <a:spcPts val="0"/>
              </a:spcAft>
              <a:buNone/>
            </a:pPr>
            <a:endParaRPr dirty="0">
              <a:solidFill>
                <a:schemeClr val="tx1">
                  <a:lumMod val="75000"/>
                  <a:lumOff val="2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888" y="495014"/>
            <a:ext cx="2881444" cy="28814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17" y="3638550"/>
            <a:ext cx="2881444" cy="2881444"/>
          </a:xfrm>
          <a:prstGeom prst="rect">
            <a:avLst/>
          </a:prstGeom>
        </p:spPr>
      </p:pic>
      <p:sp>
        <p:nvSpPr>
          <p:cNvPr id="2" name="Rectangle 1"/>
          <p:cNvSpPr/>
          <p:nvPr/>
        </p:nvSpPr>
        <p:spPr>
          <a:xfrm>
            <a:off x="6694327" y="2622724"/>
            <a:ext cx="2050561" cy="738664"/>
          </a:xfrm>
          <a:prstGeom prst="rect">
            <a:avLst/>
          </a:prstGeom>
        </p:spPr>
        <p:txBody>
          <a:bodyPr wrap="none">
            <a:spAutoFit/>
          </a:bodyPr>
          <a:lstStyle/>
          <a:p>
            <a:pPr algn="r"/>
            <a:r>
              <a:rPr lang="en-US" b="1" dirty="0">
                <a:latin typeface="Century Gothic" panose="020B0502020202020204" pitchFamily="34" charset="0"/>
              </a:rPr>
              <a:t>Acer </a:t>
            </a:r>
            <a:r>
              <a:rPr lang="en-US" b="1" dirty="0" err="1">
                <a:latin typeface="Century Gothic" panose="020B0502020202020204" pitchFamily="34" charset="0"/>
              </a:rPr>
              <a:t>platanoides</a:t>
            </a:r>
            <a:r>
              <a:rPr lang="en-US" b="1" dirty="0">
                <a:latin typeface="Century Gothic" panose="020B0502020202020204" pitchFamily="34" charset="0"/>
              </a:rPr>
              <a:t> </a:t>
            </a:r>
          </a:p>
          <a:p>
            <a:pPr algn="r"/>
            <a:r>
              <a:rPr lang="en-US" b="1" dirty="0">
                <a:latin typeface="Century Gothic" panose="020B0502020202020204" pitchFamily="34" charset="0"/>
              </a:rPr>
              <a:t>(Norway Maple &amp;</a:t>
            </a:r>
          </a:p>
          <a:p>
            <a:pPr algn="r"/>
            <a:r>
              <a:rPr lang="en-US" b="1" dirty="0">
                <a:latin typeface="Century Gothic" panose="020B0502020202020204" pitchFamily="34" charset="0"/>
              </a:rPr>
              <a:t>Crimson King Maple)</a:t>
            </a:r>
          </a:p>
        </p:txBody>
      </p:sp>
      <p:sp>
        <p:nvSpPr>
          <p:cNvPr id="10" name="Rectangle 9"/>
          <p:cNvSpPr/>
          <p:nvPr/>
        </p:nvSpPr>
        <p:spPr>
          <a:xfrm>
            <a:off x="6514353" y="5839386"/>
            <a:ext cx="2212464" cy="646331"/>
          </a:xfrm>
          <a:prstGeom prst="rect">
            <a:avLst/>
          </a:prstGeom>
        </p:spPr>
        <p:txBody>
          <a:bodyPr wrap="none">
            <a:spAutoFit/>
          </a:bodyPr>
          <a:lstStyle/>
          <a:p>
            <a:pPr algn="r"/>
            <a:r>
              <a:rPr lang="en-US" sz="1200" dirty="0">
                <a:latin typeface="Century Gothic" panose="020B0502020202020204" pitchFamily="34" charset="0"/>
              </a:rPr>
              <a:t>Image Credit: </a:t>
            </a:r>
          </a:p>
          <a:p>
            <a:pPr algn="r"/>
            <a:r>
              <a:rPr lang="en-US" sz="1200" dirty="0">
                <a:latin typeface="Century Gothic" panose="020B0502020202020204" pitchFamily="34" charset="0"/>
              </a:rPr>
              <a:t>Natural Resources Canada</a:t>
            </a:r>
          </a:p>
          <a:p>
            <a:pPr algn="r"/>
            <a:r>
              <a:rPr lang="en-US" sz="1200" dirty="0">
                <a:latin typeface="Century Gothic" panose="020B0502020202020204" pitchFamily="34" charset="0"/>
              </a:rPr>
              <a:t>Plant Hardiness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Errors and Uncertainties </a:t>
            </a:r>
            <a:endParaRPr sz="4800" b="0" i="0" u="none" strike="noStrike" cap="none">
              <a:solidFill>
                <a:srgbClr val="1B57AF"/>
              </a:solidFill>
              <a:latin typeface="Century Gothic"/>
              <a:ea typeface="Century Gothic"/>
              <a:cs typeface="Century Gothic"/>
              <a:sym typeface="Century Gothic"/>
            </a:endParaRPr>
          </a:p>
        </p:txBody>
      </p:sp>
      <p:sp>
        <p:nvSpPr>
          <p:cNvPr id="225" name="Shape 225"/>
          <p:cNvSpPr txBox="1">
            <a:spLocks noGrp="1"/>
          </p:cNvSpPr>
          <p:nvPr>
            <p:ph type="body" idx="1"/>
          </p:nvPr>
        </p:nvSpPr>
        <p:spPr>
          <a:xfrm>
            <a:off x="303060" y="1329682"/>
            <a:ext cx="6283679" cy="4339815"/>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Landsat’s 30 </a:t>
            </a:r>
            <a:r>
              <a:rPr lang="en-US" sz="2400" dirty="0" smtClean="0">
                <a:solidFill>
                  <a:schemeClr val="tx1">
                    <a:lumMod val="75000"/>
                    <a:lumOff val="25000"/>
                  </a:schemeClr>
                </a:solidFill>
              </a:rPr>
              <a:t>m </a:t>
            </a:r>
            <a:r>
              <a:rPr lang="en-US" sz="2400" dirty="0">
                <a:solidFill>
                  <a:schemeClr val="tx1">
                    <a:lumMod val="75000"/>
                    <a:lumOff val="25000"/>
                  </a:schemeClr>
                </a:solidFill>
              </a:rPr>
              <a:t>resolution averages pixel values for areas larger than </a:t>
            </a:r>
            <a:r>
              <a:rPr lang="en-US" sz="2400" dirty="0" smtClean="0">
                <a:solidFill>
                  <a:schemeClr val="tx1">
                    <a:lumMod val="75000"/>
                    <a:lumOff val="25000"/>
                  </a:schemeClr>
                </a:solidFill>
              </a:rPr>
              <a:t>trees</a:t>
            </a: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NDVI is not </a:t>
            </a:r>
            <a:r>
              <a:rPr lang="en-US" sz="2400" dirty="0" smtClean="0">
                <a:solidFill>
                  <a:schemeClr val="tx1">
                    <a:lumMod val="75000"/>
                    <a:lumOff val="25000"/>
                  </a:schemeClr>
                </a:solidFill>
              </a:rPr>
              <a:t>tree-specific</a:t>
            </a: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Tree health depends on more variables than what were </a:t>
            </a:r>
            <a:r>
              <a:rPr lang="en-US" sz="2400" dirty="0" smtClean="0">
                <a:solidFill>
                  <a:schemeClr val="tx1">
                    <a:lumMod val="75000"/>
                    <a:lumOff val="25000"/>
                  </a:schemeClr>
                </a:solidFill>
              </a:rPr>
              <a:t>measured</a:t>
            </a: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The </a:t>
            </a:r>
            <a:r>
              <a:rPr lang="en-US" sz="2400" dirty="0" err="1">
                <a:solidFill>
                  <a:schemeClr val="tx1">
                    <a:lumMod val="75000"/>
                    <a:lumOff val="25000"/>
                  </a:schemeClr>
                </a:solidFill>
              </a:rPr>
              <a:t>Daymet</a:t>
            </a:r>
            <a:r>
              <a:rPr lang="en-US" sz="2400" dirty="0">
                <a:solidFill>
                  <a:schemeClr val="tx1">
                    <a:lumMod val="75000"/>
                    <a:lumOff val="25000"/>
                  </a:schemeClr>
                </a:solidFill>
              </a:rPr>
              <a:t> climate data is estimated over 1 km grid cells  </a:t>
            </a: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SENES data </a:t>
            </a:r>
            <a:r>
              <a:rPr lang="en-US" sz="2400" dirty="0" smtClean="0">
                <a:solidFill>
                  <a:schemeClr val="tx1">
                    <a:lumMod val="75000"/>
                    <a:lumOff val="25000"/>
                  </a:schemeClr>
                </a:solidFill>
              </a:rPr>
              <a:t>has </a:t>
            </a:r>
            <a:r>
              <a:rPr lang="en-US" sz="2400" dirty="0">
                <a:solidFill>
                  <a:schemeClr val="tx1">
                    <a:lumMod val="75000"/>
                    <a:lumOff val="25000"/>
                  </a:schemeClr>
                </a:solidFill>
              </a:rPr>
              <a:t>its own uncertainty associated with predicting changes in climate</a:t>
            </a:r>
          </a:p>
          <a:p>
            <a:pPr marL="0" indent="0">
              <a:spcBef>
                <a:spcPts val="200"/>
              </a:spcBef>
              <a:buClr>
                <a:srgbClr val="1B57AF"/>
              </a:buClr>
            </a:pPr>
            <a:r>
              <a:rPr lang="en-US" sz="2400" dirty="0">
                <a:solidFill>
                  <a:schemeClr val="tx1">
                    <a:lumMod val="75000"/>
                    <a:lumOff val="25000"/>
                  </a:schemeClr>
                </a:solidFill>
              </a:rPr>
              <a:t/>
            </a:r>
            <a:br>
              <a:rPr lang="en-US" sz="2400" dirty="0">
                <a:solidFill>
                  <a:schemeClr val="tx1">
                    <a:lumMod val="75000"/>
                    <a:lumOff val="25000"/>
                  </a:schemeClr>
                </a:solidFill>
              </a:rPr>
            </a:br>
            <a:endParaRPr sz="2400" dirty="0">
              <a:solidFill>
                <a:schemeClr val="tx1">
                  <a:lumMod val="75000"/>
                  <a:lumOff val="25000"/>
                </a:schemeClr>
              </a:solidFill>
            </a:endParaRPr>
          </a:p>
        </p:txBody>
      </p:sp>
      <p:sp>
        <p:nvSpPr>
          <p:cNvPr id="226" name="Shape 226"/>
          <p:cNvSpPr txBox="1"/>
          <p:nvPr/>
        </p:nvSpPr>
        <p:spPr>
          <a:xfrm>
            <a:off x="0" y="651999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229" y="1832937"/>
            <a:ext cx="5109028" cy="3333306"/>
          </a:xfrm>
          <a:prstGeom prst="rect">
            <a:avLst/>
          </a:prstGeom>
        </p:spPr>
      </p:pic>
      <p:sp>
        <p:nvSpPr>
          <p:cNvPr id="7" name="Shape 156">
            <a:extLst>
              <a:ext uri="{FF2B5EF4-FFF2-40B4-BE49-F238E27FC236}">
                <a16:creationId xmlns="" xmlns:a16="http://schemas.microsoft.com/office/drawing/2014/main" id="{57DCE68E-8D8B-4C89-ACCD-2FA5A82A3E49}"/>
              </a:ext>
            </a:extLst>
          </p:cNvPr>
          <p:cNvSpPr txBox="1"/>
          <p:nvPr/>
        </p:nvSpPr>
        <p:spPr>
          <a:xfrm>
            <a:off x="6877957" y="5266322"/>
            <a:ext cx="5067300" cy="21705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smtClean="0">
                <a:solidFill>
                  <a:srgbClr val="000000"/>
                </a:solidFill>
                <a:latin typeface="Century Gothic"/>
                <a:ea typeface="Century Gothic"/>
                <a:cs typeface="Century Gothic"/>
                <a:sym typeface="Century Gothic"/>
              </a:rPr>
              <a:t>Credit: </a:t>
            </a:r>
            <a:r>
              <a:rPr lang="en-US" sz="1200" b="0" i="0" u="none" strike="noStrike" cap="none" dirty="0">
                <a:solidFill>
                  <a:srgbClr val="000000"/>
                </a:solidFill>
                <a:latin typeface="Century Gothic"/>
                <a:ea typeface="Century Gothic"/>
                <a:cs typeface="Century Gothic"/>
                <a:sym typeface="Century Gothic"/>
              </a:rPr>
              <a:t>Town of </a:t>
            </a:r>
            <a:r>
              <a:rPr lang="en-US" sz="1200" b="0" i="0" u="none" strike="noStrike" cap="none" dirty="0" smtClean="0">
                <a:solidFill>
                  <a:srgbClr val="000000"/>
                </a:solidFill>
                <a:latin typeface="Century Gothic"/>
                <a:ea typeface="Century Gothic"/>
                <a:cs typeface="Century Gothic"/>
                <a:sym typeface="Century Gothic"/>
              </a:rPr>
              <a:t>Ajax, </a:t>
            </a:r>
            <a:r>
              <a:rPr lang="en-US" sz="1200" b="0" i="0" u="none" strike="noStrike" cap="none" dirty="0">
                <a:solidFill>
                  <a:srgbClr val="000000"/>
                </a:solidFill>
                <a:latin typeface="Century Gothic"/>
                <a:ea typeface="Century Gothic"/>
                <a:cs typeface="Century Gothic"/>
                <a:sym typeface="Century Gothic"/>
              </a:rPr>
              <a:t>Operations &amp; Environmental Service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Future Work </a:t>
            </a:r>
            <a:endParaRPr sz="4800" b="0" i="0" u="none" strike="noStrike" cap="none">
              <a:solidFill>
                <a:srgbClr val="1B57AF"/>
              </a:solidFill>
              <a:latin typeface="Century Gothic"/>
              <a:ea typeface="Century Gothic"/>
              <a:cs typeface="Century Gothic"/>
              <a:sym typeface="Century Gothic"/>
            </a:endParaRPr>
          </a:p>
        </p:txBody>
      </p:sp>
      <p:sp>
        <p:nvSpPr>
          <p:cNvPr id="234" name="Shape 234"/>
          <p:cNvSpPr txBox="1">
            <a:spLocks noGrp="1"/>
          </p:cNvSpPr>
          <p:nvPr>
            <p:ph type="body" idx="1"/>
          </p:nvPr>
        </p:nvSpPr>
        <p:spPr>
          <a:xfrm>
            <a:off x="299982" y="1504803"/>
            <a:ext cx="5509200" cy="2681400"/>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sz="2400" dirty="0"/>
              <a:t>Incorporate additional climatic variables</a:t>
            </a:r>
          </a:p>
          <a:p>
            <a:pPr marL="342900" indent="-342900">
              <a:spcBef>
                <a:spcPts val="200"/>
              </a:spcBef>
              <a:buClr>
                <a:srgbClr val="1B57AF"/>
              </a:buClr>
              <a:buFont typeface="Webdings" panose="05030102010509060703" pitchFamily="18" charset="2"/>
              <a:buChar char="4"/>
            </a:pPr>
            <a:endParaRPr lang="en-US" sz="2400" dirty="0"/>
          </a:p>
          <a:p>
            <a:pPr marL="342900" indent="-342900">
              <a:spcBef>
                <a:spcPts val="200"/>
              </a:spcBef>
              <a:buClr>
                <a:srgbClr val="1B57AF"/>
              </a:buClr>
              <a:buFont typeface="Webdings" panose="05030102010509060703" pitchFamily="18" charset="2"/>
              <a:buChar char="4"/>
            </a:pPr>
            <a:r>
              <a:rPr lang="en-US" sz="2400" dirty="0"/>
              <a:t>Complete 24 hour ENVI-MET run for other 3 modified environments with the goal of comparing various modifications to the existing tree arrangement </a:t>
            </a:r>
          </a:p>
          <a:p>
            <a:pPr marL="342900" indent="-342900">
              <a:spcBef>
                <a:spcPts val="200"/>
              </a:spcBef>
              <a:buClr>
                <a:srgbClr val="1B57AF"/>
              </a:buClr>
              <a:buFont typeface="Webdings" panose="05030102010509060703" pitchFamily="18" charset="2"/>
              <a:buChar char="4"/>
            </a:pPr>
            <a:endParaRPr lang="en-US" sz="2400" dirty="0"/>
          </a:p>
          <a:p>
            <a:pPr marL="342900" indent="-342900">
              <a:spcBef>
                <a:spcPts val="200"/>
              </a:spcBef>
              <a:buClr>
                <a:srgbClr val="1B57AF"/>
              </a:buClr>
              <a:buFont typeface="Webdings" panose="05030102010509060703" pitchFamily="18" charset="2"/>
              <a:buChar char="4"/>
            </a:pPr>
            <a:r>
              <a:rPr lang="en-US" sz="2400" dirty="0"/>
              <a:t>Use imagery with higher spatial resolution (ex: Sentinel-2) </a:t>
            </a:r>
            <a:br>
              <a:rPr lang="en-US" sz="2400" dirty="0"/>
            </a:br>
            <a:r>
              <a:rPr lang="en-US" dirty="0"/>
              <a:t/>
            </a:r>
            <a:br>
              <a:rPr lang="en-US" dirty="0"/>
            </a:br>
            <a:endParaRPr dirty="0"/>
          </a:p>
        </p:txBody>
      </p:sp>
      <p:sp>
        <p:nvSpPr>
          <p:cNvPr id="235" name="Shape 235"/>
          <p:cNvSpPr txBox="1"/>
          <p:nvPr/>
        </p:nvSpPr>
        <p:spPr>
          <a:xfrm>
            <a:off x="0" y="651999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pic>
        <p:nvPicPr>
          <p:cNvPr id="5" name="Picture 4">
            <a:extLst>
              <a:ext uri="{FF2B5EF4-FFF2-40B4-BE49-F238E27FC236}">
                <a16:creationId xmlns="" xmlns:a16="http://schemas.microsoft.com/office/drawing/2014/main" id="{B1BB38F6-5EC1-461B-80F8-419B0824F923}"/>
              </a:ext>
            </a:extLst>
          </p:cNvPr>
          <p:cNvPicPr>
            <a:picLocks noChangeAspect="1"/>
          </p:cNvPicPr>
          <p:nvPr/>
        </p:nvPicPr>
        <p:blipFill>
          <a:blip r:embed="rId3"/>
          <a:stretch>
            <a:fillRect/>
          </a:stretch>
        </p:blipFill>
        <p:spPr>
          <a:xfrm>
            <a:off x="6096000" y="1504803"/>
            <a:ext cx="5783462" cy="3848394"/>
          </a:xfrm>
          <a:prstGeom prst="rect">
            <a:avLst/>
          </a:prstGeom>
        </p:spPr>
      </p:pic>
      <p:sp>
        <p:nvSpPr>
          <p:cNvPr id="12" name="Shape 156">
            <a:extLst>
              <a:ext uri="{FF2B5EF4-FFF2-40B4-BE49-F238E27FC236}">
                <a16:creationId xmlns="" xmlns:a16="http://schemas.microsoft.com/office/drawing/2014/main" id="{57DCE68E-8D8B-4C89-ACCD-2FA5A82A3E49}"/>
              </a:ext>
            </a:extLst>
          </p:cNvPr>
          <p:cNvSpPr txBox="1"/>
          <p:nvPr/>
        </p:nvSpPr>
        <p:spPr>
          <a:xfrm>
            <a:off x="6812162" y="5353197"/>
            <a:ext cx="5067300" cy="21705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Credit Town of Ajax: Operations &amp; Environmental Service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Acknowledgements</a:t>
            </a:r>
            <a:endParaRPr sz="4320" b="0" i="0" u="none" strike="noStrike" cap="none">
              <a:solidFill>
                <a:srgbClr val="1B57AF"/>
              </a:solidFill>
              <a:latin typeface="Century Gothic"/>
              <a:ea typeface="Century Gothic"/>
              <a:cs typeface="Century Gothic"/>
              <a:sym typeface="Century Gothic"/>
            </a:endParaRPr>
          </a:p>
        </p:txBody>
      </p:sp>
      <p:sp>
        <p:nvSpPr>
          <p:cNvPr id="242" name="Shape 242"/>
          <p:cNvSpPr txBox="1"/>
          <p:nvPr/>
        </p:nvSpPr>
        <p:spPr>
          <a:xfrm>
            <a:off x="609600" y="1401937"/>
            <a:ext cx="10972800" cy="315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500" dirty="0">
                <a:solidFill>
                  <a:schemeClr val="tx1">
                    <a:lumMod val="75000"/>
                    <a:lumOff val="25000"/>
                  </a:schemeClr>
                </a:solidFill>
                <a:latin typeface="Century Gothic" panose="020B0502020202020204" pitchFamily="34" charset="0"/>
                <a:ea typeface="Garamond"/>
                <a:cs typeface="Garamond"/>
                <a:sym typeface="Garamond"/>
              </a:rPr>
              <a:t>The authors would like to thank: </a:t>
            </a:r>
            <a:endParaRPr sz="2500" dirty="0">
              <a:solidFill>
                <a:schemeClr val="tx1">
                  <a:lumMod val="75000"/>
                  <a:lumOff val="25000"/>
                </a:schemeClr>
              </a:solidFill>
              <a:latin typeface="Century Gothic" panose="020B0502020202020204" pitchFamily="34" charset="0"/>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r>
              <a:rPr lang="en-US" sz="2500" b="1" dirty="0">
                <a:solidFill>
                  <a:schemeClr val="tx1">
                    <a:lumMod val="75000"/>
                    <a:lumOff val="25000"/>
                  </a:schemeClr>
                </a:solidFill>
                <a:latin typeface="Century Gothic" panose="020B0502020202020204" pitchFamily="34" charset="0"/>
                <a:ea typeface="Garamond"/>
                <a:cs typeface="Garamond"/>
                <a:sym typeface="Garamond"/>
              </a:rPr>
              <a:t>Dr. David </a:t>
            </a:r>
            <a:r>
              <a:rPr lang="en-US" sz="2500" b="1" dirty="0" err="1">
                <a:solidFill>
                  <a:schemeClr val="tx1">
                    <a:lumMod val="75000"/>
                    <a:lumOff val="25000"/>
                  </a:schemeClr>
                </a:solidFill>
                <a:latin typeface="Century Gothic" panose="020B0502020202020204" pitchFamily="34" charset="0"/>
                <a:ea typeface="Garamond"/>
                <a:cs typeface="Garamond"/>
                <a:sym typeface="Garamond"/>
              </a:rPr>
              <a:t>Hondula</a:t>
            </a:r>
            <a:r>
              <a:rPr lang="en-US" sz="2500" dirty="0">
                <a:solidFill>
                  <a:schemeClr val="tx1">
                    <a:lumMod val="75000"/>
                    <a:lumOff val="25000"/>
                  </a:schemeClr>
                </a:solidFill>
                <a:latin typeface="Century Gothic" panose="020B0502020202020204" pitchFamily="34" charset="0"/>
                <a:ea typeface="Garamond"/>
                <a:cs typeface="Garamond"/>
                <a:sym typeface="Garamond"/>
              </a:rPr>
              <a:t>, Arizona State University, DEVELOP Arizona Advisor </a:t>
            </a:r>
            <a:endParaRPr sz="2500" dirty="0">
              <a:solidFill>
                <a:schemeClr val="tx1">
                  <a:lumMod val="75000"/>
                  <a:lumOff val="25000"/>
                </a:schemeClr>
              </a:solidFill>
              <a:latin typeface="Century Gothic" panose="020B0502020202020204" pitchFamily="34" charset="0"/>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r>
              <a:rPr lang="en-US" sz="2500" b="1" dirty="0">
                <a:solidFill>
                  <a:schemeClr val="tx1">
                    <a:lumMod val="75000"/>
                    <a:lumOff val="25000"/>
                  </a:schemeClr>
                </a:solidFill>
                <a:latin typeface="Century Gothic" panose="020B0502020202020204" pitchFamily="34" charset="0"/>
                <a:ea typeface="Garamond"/>
                <a:cs typeface="Garamond"/>
                <a:sym typeface="Garamond"/>
              </a:rPr>
              <a:t>Dr. </a:t>
            </a:r>
            <a:r>
              <a:rPr lang="en-US" sz="2500" b="1" dirty="0" err="1">
                <a:solidFill>
                  <a:schemeClr val="tx1">
                    <a:lumMod val="75000"/>
                    <a:lumOff val="25000"/>
                  </a:schemeClr>
                </a:solidFill>
                <a:latin typeface="Century Gothic" panose="020B0502020202020204" pitchFamily="34" charset="0"/>
                <a:ea typeface="Garamond"/>
                <a:cs typeface="Garamond"/>
                <a:sym typeface="Garamond"/>
              </a:rPr>
              <a:t>Qunshan</a:t>
            </a:r>
            <a:r>
              <a:rPr lang="en-US" sz="2500" b="1" dirty="0">
                <a:solidFill>
                  <a:schemeClr val="tx1">
                    <a:lumMod val="75000"/>
                    <a:lumOff val="25000"/>
                  </a:schemeClr>
                </a:solidFill>
                <a:latin typeface="Century Gothic" panose="020B0502020202020204" pitchFamily="34" charset="0"/>
                <a:ea typeface="Garamond"/>
                <a:cs typeface="Garamond"/>
                <a:sym typeface="Garamond"/>
              </a:rPr>
              <a:t> Zhao</a:t>
            </a:r>
            <a:r>
              <a:rPr lang="en-US" sz="2500" dirty="0">
                <a:solidFill>
                  <a:schemeClr val="tx1">
                    <a:lumMod val="75000"/>
                    <a:lumOff val="25000"/>
                  </a:schemeClr>
                </a:solidFill>
                <a:latin typeface="Century Gothic" panose="020B0502020202020204" pitchFamily="34" charset="0"/>
                <a:ea typeface="Garamond"/>
                <a:cs typeface="Garamond"/>
                <a:sym typeface="Garamond"/>
              </a:rPr>
              <a:t>, Arizona State University, DEVELOP Arizona Advisor </a:t>
            </a:r>
          </a:p>
          <a:p>
            <a:pPr lvl="0">
              <a:lnSpc>
                <a:spcPct val="90000"/>
              </a:lnSpc>
              <a:spcBef>
                <a:spcPts val="1800"/>
              </a:spcBef>
              <a:buClr>
                <a:srgbClr val="3F3F3F"/>
              </a:buClr>
              <a:buSzPts val="2700"/>
            </a:pPr>
            <a:r>
              <a:rPr lang="en-US" sz="2500" b="1" dirty="0">
                <a:solidFill>
                  <a:schemeClr val="tx1">
                    <a:lumMod val="75000"/>
                    <a:lumOff val="25000"/>
                  </a:schemeClr>
                </a:solidFill>
                <a:latin typeface="Century Gothic" panose="020B0502020202020204" pitchFamily="34" charset="0"/>
                <a:ea typeface="Garamond"/>
                <a:cs typeface="Garamond"/>
                <a:sym typeface="Garamond"/>
              </a:rPr>
              <a:t>Dr. Peter Crank, </a:t>
            </a:r>
            <a:r>
              <a:rPr lang="en-US" sz="2500" dirty="0">
                <a:solidFill>
                  <a:schemeClr val="tx1">
                    <a:lumMod val="75000"/>
                    <a:lumOff val="25000"/>
                  </a:schemeClr>
                </a:solidFill>
                <a:latin typeface="Century Gothic" panose="020B0502020202020204" pitchFamily="34" charset="0"/>
                <a:ea typeface="Garamond"/>
                <a:cs typeface="Garamond"/>
                <a:sym typeface="Garamond"/>
              </a:rPr>
              <a:t>Arizona State University, Climate Research Center Lead </a:t>
            </a:r>
            <a:endParaRPr sz="2500" dirty="0">
              <a:solidFill>
                <a:schemeClr val="tx1">
                  <a:lumMod val="75000"/>
                  <a:lumOff val="25000"/>
                </a:schemeClr>
              </a:solidFill>
              <a:latin typeface="Century Gothic" panose="020B0502020202020204" pitchFamily="34" charset="0"/>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r>
              <a:rPr lang="en-US" sz="2500" b="1" dirty="0">
                <a:solidFill>
                  <a:schemeClr val="tx1">
                    <a:lumMod val="75000"/>
                    <a:lumOff val="25000"/>
                  </a:schemeClr>
                </a:solidFill>
                <a:latin typeface="Century Gothic" panose="020B0502020202020204" pitchFamily="34" charset="0"/>
                <a:ea typeface="Garamond"/>
                <a:cs typeface="Garamond"/>
                <a:sym typeface="Garamond"/>
              </a:rPr>
              <a:t>Dr. Kenton Ross</a:t>
            </a:r>
            <a:r>
              <a:rPr lang="en-US" sz="2500" dirty="0">
                <a:solidFill>
                  <a:schemeClr val="tx1">
                    <a:lumMod val="75000"/>
                    <a:lumOff val="25000"/>
                  </a:schemeClr>
                </a:solidFill>
                <a:latin typeface="Century Gothic" panose="020B0502020202020204" pitchFamily="34" charset="0"/>
                <a:ea typeface="Garamond"/>
                <a:cs typeface="Garamond"/>
                <a:sym typeface="Garamond"/>
              </a:rPr>
              <a:t>, National Science Advisor, DEVELOP </a:t>
            </a:r>
            <a:r>
              <a:rPr lang="en-US" sz="2500">
                <a:solidFill>
                  <a:schemeClr val="tx1">
                    <a:lumMod val="75000"/>
                    <a:lumOff val="25000"/>
                  </a:schemeClr>
                </a:solidFill>
                <a:latin typeface="Century Gothic" panose="020B0502020202020204" pitchFamily="34" charset="0"/>
                <a:ea typeface="Garamond"/>
                <a:cs typeface="Garamond"/>
                <a:sym typeface="Garamond"/>
              </a:rPr>
              <a:t>National </a:t>
            </a:r>
            <a:r>
              <a:rPr lang="en-US" sz="2500" smtClean="0">
                <a:solidFill>
                  <a:schemeClr val="tx1">
                    <a:lumMod val="75000"/>
                    <a:lumOff val="25000"/>
                  </a:schemeClr>
                </a:solidFill>
                <a:latin typeface="Century Gothic" panose="020B0502020202020204" pitchFamily="34" charset="0"/>
                <a:ea typeface="Garamond"/>
                <a:cs typeface="Garamond"/>
                <a:sym typeface="Garamond"/>
              </a:rPr>
              <a:t>Program Office</a:t>
            </a:r>
            <a:endParaRPr sz="2500" dirty="0">
              <a:solidFill>
                <a:schemeClr val="tx1">
                  <a:lumMod val="75000"/>
                  <a:lumOff val="25000"/>
                </a:schemeClr>
              </a:solidFill>
              <a:latin typeface="Century Gothic" panose="020B0502020202020204" pitchFamily="34" charset="0"/>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endParaRPr sz="2500" dirty="0">
              <a:solidFill>
                <a:schemeClr val="tx1">
                  <a:lumMod val="75000"/>
                  <a:lumOff val="25000"/>
                </a:schemeClr>
              </a:solidFill>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Objectives</a:t>
            </a:r>
            <a:endParaRPr sz="4800" b="0" i="0" u="none" strike="noStrike" cap="none">
              <a:solidFill>
                <a:srgbClr val="1B57AF"/>
              </a:solidFill>
              <a:latin typeface="Century Gothic"/>
              <a:ea typeface="Century Gothic"/>
              <a:cs typeface="Century Gothic"/>
              <a:sym typeface="Century Gothic"/>
            </a:endParaRPr>
          </a:p>
        </p:txBody>
      </p:sp>
      <p:sp>
        <p:nvSpPr>
          <p:cNvPr id="129" name="Shape 129"/>
          <p:cNvSpPr txBox="1">
            <a:spLocks noGrp="1"/>
          </p:cNvSpPr>
          <p:nvPr>
            <p:ph type="body" idx="1"/>
          </p:nvPr>
        </p:nvSpPr>
        <p:spPr>
          <a:xfrm>
            <a:off x="6735900" y="1622347"/>
            <a:ext cx="5030700" cy="5402001"/>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b="1" dirty="0">
                <a:solidFill>
                  <a:schemeClr val="tx1">
                    <a:lumMod val="75000"/>
                    <a:lumOff val="25000"/>
                  </a:schemeClr>
                </a:solidFill>
              </a:rPr>
              <a:t>Analyze </a:t>
            </a:r>
            <a:r>
              <a:rPr lang="en-US" dirty="0">
                <a:solidFill>
                  <a:schemeClr val="tx1">
                    <a:lumMod val="75000"/>
                    <a:lumOff val="25000"/>
                  </a:schemeClr>
                </a:solidFill>
              </a:rPr>
              <a:t>tree arrangement at the block scale</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b="1" dirty="0">
                <a:solidFill>
                  <a:schemeClr val="tx1">
                    <a:lumMod val="75000"/>
                    <a:lumOff val="25000"/>
                  </a:schemeClr>
                </a:solidFill>
              </a:rPr>
              <a:t>Forecast </a:t>
            </a:r>
            <a:r>
              <a:rPr lang="en-US" dirty="0">
                <a:solidFill>
                  <a:schemeClr val="tx1">
                    <a:lumMod val="75000"/>
                    <a:lumOff val="25000"/>
                  </a:schemeClr>
                </a:solidFill>
              </a:rPr>
              <a:t>tree stress based on projected changes in weather patterns</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b="1" dirty="0">
                <a:solidFill>
                  <a:schemeClr val="tx1">
                    <a:lumMod val="75000"/>
                    <a:lumOff val="25000"/>
                  </a:schemeClr>
                </a:solidFill>
              </a:rPr>
              <a:t>Identify</a:t>
            </a:r>
            <a:r>
              <a:rPr lang="en-US" dirty="0">
                <a:solidFill>
                  <a:schemeClr val="tx1">
                    <a:lumMod val="75000"/>
                    <a:lumOff val="25000"/>
                  </a:schemeClr>
                </a:solidFill>
              </a:rPr>
              <a:t> locations where Ajax residents are most vulnerable to extreme heat</a:t>
            </a:r>
          </a:p>
          <a:p>
            <a:pPr marL="342900" indent="-342900">
              <a:spcBef>
                <a:spcPts val="200"/>
              </a:spcBef>
              <a:buClr>
                <a:srgbClr val="1B57AF"/>
              </a:buClr>
              <a:buFont typeface="Webdings" panose="05030102010509060703" pitchFamily="18" charset="2"/>
              <a:buChar char="4"/>
            </a:pPr>
            <a:endParaRPr lang="en-US"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b="1" dirty="0">
                <a:solidFill>
                  <a:schemeClr val="tx1">
                    <a:lumMod val="75000"/>
                    <a:lumOff val="25000"/>
                  </a:schemeClr>
                </a:solidFill>
              </a:rPr>
              <a:t>Create</a:t>
            </a:r>
            <a:r>
              <a:rPr lang="en-US" dirty="0">
                <a:solidFill>
                  <a:schemeClr val="tx1">
                    <a:lumMod val="75000"/>
                    <a:lumOff val="25000"/>
                  </a:schemeClr>
                </a:solidFill>
              </a:rPr>
              <a:t> a 2017 land use and land cover classification for the town of Ajax, Ontario  </a:t>
            </a:r>
            <a:br>
              <a:rPr lang="en-US" dirty="0">
                <a:solidFill>
                  <a:schemeClr val="tx1">
                    <a:lumMod val="75000"/>
                    <a:lumOff val="25000"/>
                  </a:schemeClr>
                </a:solidFill>
              </a:rPr>
            </a:br>
            <a:endParaRPr dirty="0">
              <a:solidFill>
                <a:schemeClr val="tx1">
                  <a:lumMod val="75000"/>
                  <a:lumOff val="25000"/>
                </a:schemeClr>
              </a:solidFill>
            </a:endParaRPr>
          </a:p>
        </p:txBody>
      </p:sp>
      <p:sp>
        <p:nvSpPr>
          <p:cNvPr id="130" name="Shape 130"/>
          <p:cNvSpPr txBox="1"/>
          <p:nvPr/>
        </p:nvSpPr>
        <p:spPr>
          <a:xfrm>
            <a:off x="0" y="651999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pic>
        <p:nvPicPr>
          <p:cNvPr id="6" name="Picture 5">
            <a:extLst>
              <a:ext uri="{FF2B5EF4-FFF2-40B4-BE49-F238E27FC236}">
                <a16:creationId xmlns="" xmlns:a16="http://schemas.microsoft.com/office/drawing/2014/main" id="{D807BE12-AAD8-4588-A6A7-8826F0BF3290}"/>
              </a:ext>
            </a:extLst>
          </p:cNvPr>
          <p:cNvPicPr>
            <a:picLocks noChangeAspect="1"/>
          </p:cNvPicPr>
          <p:nvPr/>
        </p:nvPicPr>
        <p:blipFill>
          <a:blip r:embed="rId3"/>
          <a:stretch>
            <a:fillRect/>
          </a:stretch>
        </p:blipFill>
        <p:spPr>
          <a:xfrm>
            <a:off x="97276" y="1622347"/>
            <a:ext cx="6450757" cy="4284458"/>
          </a:xfrm>
          <a:prstGeom prst="rect">
            <a:avLst/>
          </a:prstGeom>
        </p:spPr>
      </p:pic>
      <p:sp>
        <p:nvSpPr>
          <p:cNvPr id="11" name="Shape 156">
            <a:extLst>
              <a:ext uri="{FF2B5EF4-FFF2-40B4-BE49-F238E27FC236}">
                <a16:creationId xmlns="" xmlns:a16="http://schemas.microsoft.com/office/drawing/2014/main" id="{AB301B89-0CCA-41AC-8EA6-2E98B22C252B}"/>
              </a:ext>
            </a:extLst>
          </p:cNvPr>
          <p:cNvSpPr txBox="1"/>
          <p:nvPr/>
        </p:nvSpPr>
        <p:spPr>
          <a:xfrm>
            <a:off x="23100" y="5906805"/>
            <a:ext cx="5067300" cy="217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smtClean="0">
                <a:solidFill>
                  <a:srgbClr val="000000"/>
                </a:solidFill>
                <a:latin typeface="Century Gothic"/>
                <a:ea typeface="Century Gothic"/>
                <a:cs typeface="Century Gothic"/>
                <a:sym typeface="Century Gothic"/>
              </a:rPr>
              <a:t>Credit: Town </a:t>
            </a:r>
            <a:r>
              <a:rPr lang="en-US" sz="1200" b="0" i="0" u="none" strike="noStrike" cap="none" dirty="0">
                <a:solidFill>
                  <a:srgbClr val="000000"/>
                </a:solidFill>
                <a:latin typeface="Century Gothic"/>
                <a:ea typeface="Century Gothic"/>
                <a:cs typeface="Century Gothic"/>
                <a:sym typeface="Century Gothic"/>
              </a:rPr>
              <a:t>of </a:t>
            </a:r>
            <a:r>
              <a:rPr lang="en-US" sz="1200" b="0" i="0" u="none" strike="noStrike" cap="none" dirty="0" smtClean="0">
                <a:solidFill>
                  <a:srgbClr val="000000"/>
                </a:solidFill>
                <a:latin typeface="Century Gothic"/>
                <a:ea typeface="Century Gothic"/>
                <a:cs typeface="Century Gothic"/>
                <a:sym typeface="Century Gothic"/>
              </a:rPr>
              <a:t>Ajax, Operations </a:t>
            </a:r>
            <a:r>
              <a:rPr lang="en-US" sz="1200" b="0" i="0" u="none" strike="noStrike" cap="none" dirty="0">
                <a:solidFill>
                  <a:srgbClr val="000000"/>
                </a:solidFill>
                <a:latin typeface="Century Gothic"/>
                <a:ea typeface="Century Gothic"/>
                <a:cs typeface="Century Gothic"/>
                <a:sym typeface="Century Gothic"/>
              </a:rPr>
              <a:t>&amp; Environmental Service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Partners </a:t>
            </a:r>
            <a:endParaRPr sz="4800" b="0" i="0" u="none" strike="noStrike" cap="none">
              <a:solidFill>
                <a:srgbClr val="1B57AF"/>
              </a:solidFill>
              <a:latin typeface="Century Gothic"/>
              <a:ea typeface="Century Gothic"/>
              <a:cs typeface="Century Gothic"/>
              <a:sym typeface="Century Gothic"/>
            </a:endParaRPr>
          </a:p>
        </p:txBody>
      </p:sp>
      <p:sp>
        <p:nvSpPr>
          <p:cNvPr id="138" name="Shape 138"/>
          <p:cNvSpPr txBox="1">
            <a:spLocks noGrp="1"/>
          </p:cNvSpPr>
          <p:nvPr>
            <p:ph type="body" idx="1"/>
          </p:nvPr>
        </p:nvSpPr>
        <p:spPr>
          <a:xfrm>
            <a:off x="6691581" y="1646728"/>
            <a:ext cx="5030700" cy="3112841"/>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Town of Ajax, Operations &amp; Environmental Services</a:t>
            </a: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Great Lakes and St. Lawrence Cities Initiative</a:t>
            </a:r>
          </a:p>
          <a:p>
            <a:pPr marL="342900" indent="-342900">
              <a:spcBef>
                <a:spcPts val="200"/>
              </a:spcBef>
              <a:buClr>
                <a:srgbClr val="1B57AF"/>
              </a:buClr>
              <a:buFont typeface="Webdings" panose="05030102010509060703" pitchFamily="18" charset="2"/>
              <a:buChar char="4"/>
            </a:pPr>
            <a:endParaRPr lang="en-US" sz="24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400" dirty="0">
                <a:solidFill>
                  <a:schemeClr val="tx1">
                    <a:lumMod val="75000"/>
                    <a:lumOff val="25000"/>
                  </a:schemeClr>
                </a:solidFill>
              </a:rPr>
              <a:t>Arizona State University, Urban Climate Research Center</a:t>
            </a:r>
            <a:br>
              <a:rPr lang="en-US" sz="2400" dirty="0">
                <a:solidFill>
                  <a:schemeClr val="tx1">
                    <a:lumMod val="75000"/>
                    <a:lumOff val="25000"/>
                  </a:schemeClr>
                </a:solidFill>
              </a:rPr>
            </a:br>
            <a:endParaRPr sz="2400" dirty="0">
              <a:solidFill>
                <a:schemeClr val="tx1">
                  <a:lumMod val="75000"/>
                  <a:lumOff val="25000"/>
                </a:schemeClr>
              </a:solidFill>
            </a:endParaRPr>
          </a:p>
        </p:txBody>
      </p:sp>
      <p:pic>
        <p:nvPicPr>
          <p:cNvPr id="17" name="Picture 16">
            <a:extLst>
              <a:ext uri="{FF2B5EF4-FFF2-40B4-BE49-F238E27FC236}">
                <a16:creationId xmlns="" xmlns:a16="http://schemas.microsoft.com/office/drawing/2014/main" id="{A1AC5427-4E7E-42D9-B35A-01DEB8A85AFE}"/>
              </a:ext>
            </a:extLst>
          </p:cNvPr>
          <p:cNvPicPr>
            <a:picLocks noChangeAspect="1"/>
          </p:cNvPicPr>
          <p:nvPr/>
        </p:nvPicPr>
        <p:blipFill>
          <a:blip r:embed="rId3"/>
          <a:stretch>
            <a:fillRect/>
          </a:stretch>
        </p:blipFill>
        <p:spPr>
          <a:xfrm>
            <a:off x="397809" y="1592227"/>
            <a:ext cx="6094181" cy="4062787"/>
          </a:xfrm>
          <a:prstGeom prst="rect">
            <a:avLst/>
          </a:prstGeom>
        </p:spPr>
      </p:pic>
      <p:sp>
        <p:nvSpPr>
          <p:cNvPr id="24" name="Shape 156">
            <a:extLst>
              <a:ext uri="{FF2B5EF4-FFF2-40B4-BE49-F238E27FC236}">
                <a16:creationId xmlns="" xmlns:a16="http://schemas.microsoft.com/office/drawing/2014/main" id="{8160A845-8BE0-4633-BB95-5D30A9243056}"/>
              </a:ext>
            </a:extLst>
          </p:cNvPr>
          <p:cNvSpPr txBox="1"/>
          <p:nvPr/>
        </p:nvSpPr>
        <p:spPr>
          <a:xfrm>
            <a:off x="397809" y="5685729"/>
            <a:ext cx="5067300" cy="217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smtClean="0">
                <a:solidFill>
                  <a:srgbClr val="000000"/>
                </a:solidFill>
                <a:latin typeface="Century Gothic"/>
                <a:ea typeface="Century Gothic"/>
                <a:cs typeface="Century Gothic"/>
                <a:sym typeface="Century Gothic"/>
              </a:rPr>
              <a:t>Credit: </a:t>
            </a:r>
            <a:r>
              <a:rPr lang="en-US" sz="1200" b="0" i="0" u="none" strike="noStrike" cap="none" dirty="0">
                <a:solidFill>
                  <a:srgbClr val="000000"/>
                </a:solidFill>
                <a:latin typeface="Century Gothic"/>
                <a:ea typeface="Century Gothic"/>
                <a:cs typeface="Century Gothic"/>
                <a:sym typeface="Century Gothic"/>
              </a:rPr>
              <a:t>Town of </a:t>
            </a:r>
            <a:r>
              <a:rPr lang="en-US" sz="1200" b="0" i="0" u="none" strike="noStrike" cap="none" dirty="0" smtClean="0">
                <a:solidFill>
                  <a:srgbClr val="000000"/>
                </a:solidFill>
                <a:latin typeface="Century Gothic"/>
                <a:ea typeface="Century Gothic"/>
                <a:cs typeface="Century Gothic"/>
                <a:sym typeface="Century Gothic"/>
              </a:rPr>
              <a:t>Ajax, </a:t>
            </a:r>
            <a:r>
              <a:rPr lang="en-US" sz="1200" b="0" i="0" u="none" strike="noStrike" cap="none" dirty="0">
                <a:solidFill>
                  <a:srgbClr val="000000"/>
                </a:solidFill>
                <a:latin typeface="Century Gothic"/>
                <a:ea typeface="Century Gothic"/>
                <a:cs typeface="Century Gothic"/>
                <a:sym typeface="Century Gothic"/>
              </a:rPr>
              <a:t>Operations &amp; Environmental Service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a:t>Community Concerns </a:t>
            </a:r>
            <a:endParaRPr sz="4800" b="0" i="0" u="none" strike="noStrike" cap="none">
              <a:solidFill>
                <a:srgbClr val="1B57AF"/>
              </a:solidFill>
              <a:latin typeface="Century Gothic"/>
              <a:ea typeface="Century Gothic"/>
              <a:cs typeface="Century Gothic"/>
              <a:sym typeface="Century Gothic"/>
            </a:endParaRPr>
          </a:p>
        </p:txBody>
      </p:sp>
      <p:sp>
        <p:nvSpPr>
          <p:cNvPr id="147" name="Shape 147"/>
          <p:cNvSpPr txBox="1">
            <a:spLocks noGrp="1"/>
          </p:cNvSpPr>
          <p:nvPr>
            <p:ph type="body" idx="1"/>
          </p:nvPr>
        </p:nvSpPr>
        <p:spPr>
          <a:xfrm>
            <a:off x="552550" y="1105075"/>
            <a:ext cx="6598696" cy="5054100"/>
          </a:xfrm>
          <a:prstGeom prst="rect">
            <a:avLst/>
          </a:prstGeom>
          <a:noFill/>
          <a:ln>
            <a:noFill/>
          </a:ln>
        </p:spPr>
        <p:txBody>
          <a:bodyPr spcFirstLastPara="1" wrap="square" lIns="91425" tIns="45700" rIns="91425" bIns="45700" anchor="t" anchorCtr="0">
            <a:noAutofit/>
          </a:bodyPr>
          <a:lstStyle/>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Recent </a:t>
            </a:r>
            <a:r>
              <a:rPr lang="en-US" sz="2200" b="1" dirty="0">
                <a:solidFill>
                  <a:schemeClr val="tx1">
                    <a:lumMod val="75000"/>
                    <a:lumOff val="25000"/>
                  </a:schemeClr>
                </a:solidFill>
              </a:rPr>
              <a:t>extreme weather </a:t>
            </a:r>
            <a:r>
              <a:rPr lang="en-US" sz="2200" dirty="0">
                <a:solidFill>
                  <a:schemeClr val="tx1">
                    <a:lumMod val="75000"/>
                    <a:lumOff val="25000"/>
                  </a:schemeClr>
                </a:solidFill>
              </a:rPr>
              <a:t>events have impacted the health of Ajax’s urban forest and </a:t>
            </a:r>
            <a:r>
              <a:rPr lang="en-US" sz="2200" dirty="0" smtClean="0">
                <a:solidFill>
                  <a:schemeClr val="tx1">
                    <a:lumMod val="75000"/>
                    <a:lumOff val="25000"/>
                  </a:schemeClr>
                </a:solidFill>
              </a:rPr>
              <a:t>have led </a:t>
            </a:r>
            <a:r>
              <a:rPr lang="en-US" sz="2200" dirty="0">
                <a:solidFill>
                  <a:schemeClr val="tx1">
                    <a:lumMod val="75000"/>
                    <a:lumOff val="25000"/>
                  </a:schemeClr>
                </a:solidFill>
              </a:rPr>
              <a:t>to a reduction in overall tree </a:t>
            </a:r>
            <a:r>
              <a:rPr lang="en-US" sz="2200" dirty="0" smtClean="0">
                <a:solidFill>
                  <a:schemeClr val="tx1">
                    <a:lumMod val="75000"/>
                    <a:lumOff val="25000"/>
                  </a:schemeClr>
                </a:solidFill>
              </a:rPr>
              <a:t>coverage</a:t>
            </a: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Maintaining the health of Ajax’s </a:t>
            </a:r>
            <a:r>
              <a:rPr lang="en-US" sz="2200" b="1" dirty="0">
                <a:solidFill>
                  <a:schemeClr val="tx1">
                    <a:lumMod val="75000"/>
                    <a:lumOff val="25000"/>
                  </a:schemeClr>
                </a:solidFill>
              </a:rPr>
              <a:t>urban forest </a:t>
            </a:r>
            <a:r>
              <a:rPr lang="en-US" sz="2200" dirty="0">
                <a:solidFill>
                  <a:schemeClr val="tx1">
                    <a:lumMod val="75000"/>
                    <a:lumOff val="25000"/>
                  </a:schemeClr>
                </a:solidFill>
              </a:rPr>
              <a:t>is </a:t>
            </a:r>
            <a:r>
              <a:rPr lang="en-US" sz="2200" dirty="0" smtClean="0">
                <a:solidFill>
                  <a:schemeClr val="tx1">
                    <a:lumMod val="75000"/>
                    <a:lumOff val="25000"/>
                  </a:schemeClr>
                </a:solidFill>
              </a:rPr>
              <a:t>essential </a:t>
            </a: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SENES Consulting modeled how </a:t>
            </a:r>
            <a:r>
              <a:rPr lang="en-US" sz="2200" b="1" dirty="0">
                <a:solidFill>
                  <a:schemeClr val="tx1">
                    <a:lumMod val="75000"/>
                    <a:lumOff val="25000"/>
                  </a:schemeClr>
                </a:solidFill>
              </a:rPr>
              <a:t>weather</a:t>
            </a:r>
            <a:r>
              <a:rPr lang="en-US" sz="2200" dirty="0">
                <a:solidFill>
                  <a:schemeClr val="tx1">
                    <a:lumMod val="75000"/>
                    <a:lumOff val="25000"/>
                  </a:schemeClr>
                </a:solidFill>
              </a:rPr>
              <a:t> and </a:t>
            </a:r>
            <a:r>
              <a:rPr lang="en-US" sz="2200" b="1" dirty="0">
                <a:solidFill>
                  <a:schemeClr val="tx1">
                    <a:lumMod val="75000"/>
                    <a:lumOff val="25000"/>
                  </a:schemeClr>
                </a:solidFill>
              </a:rPr>
              <a:t>climate </a:t>
            </a:r>
            <a:r>
              <a:rPr lang="en-US" sz="2200" dirty="0">
                <a:solidFill>
                  <a:schemeClr val="tx1">
                    <a:lumMod val="75000"/>
                    <a:lumOff val="25000"/>
                  </a:schemeClr>
                </a:solidFill>
              </a:rPr>
              <a:t>will</a:t>
            </a:r>
            <a:r>
              <a:rPr lang="en-US" sz="2200" b="1" dirty="0">
                <a:solidFill>
                  <a:schemeClr val="tx1">
                    <a:lumMod val="75000"/>
                    <a:lumOff val="25000"/>
                  </a:schemeClr>
                </a:solidFill>
              </a:rPr>
              <a:t> change </a:t>
            </a:r>
            <a:r>
              <a:rPr lang="en-US" sz="2200" dirty="0">
                <a:solidFill>
                  <a:schemeClr val="tx1">
                    <a:lumMod val="75000"/>
                    <a:lumOff val="25000"/>
                  </a:schemeClr>
                </a:solidFill>
              </a:rPr>
              <a:t>in the near </a:t>
            </a:r>
            <a:r>
              <a:rPr lang="en-US" sz="2200" dirty="0" smtClean="0">
                <a:solidFill>
                  <a:schemeClr val="tx1">
                    <a:lumMod val="75000"/>
                    <a:lumOff val="25000"/>
                  </a:schemeClr>
                </a:solidFill>
              </a:rPr>
              <a:t>future</a:t>
            </a: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Changing conditions could challenge the ability of Ajax and surrounding municipalities to grow or maintain </a:t>
            </a:r>
            <a:r>
              <a:rPr lang="en-US" sz="2200" b="1" dirty="0">
                <a:solidFill>
                  <a:schemeClr val="tx1">
                    <a:lumMod val="75000"/>
                    <a:lumOff val="25000"/>
                  </a:schemeClr>
                </a:solidFill>
              </a:rPr>
              <a:t>tree coverage </a:t>
            </a:r>
            <a:r>
              <a:rPr lang="en-US" sz="2200" dirty="0">
                <a:solidFill>
                  <a:schemeClr val="tx1">
                    <a:lumMod val="75000"/>
                    <a:lumOff val="25000"/>
                  </a:schemeClr>
                </a:solidFill>
              </a:rPr>
              <a:t>needed to build </a:t>
            </a:r>
            <a:r>
              <a:rPr lang="en-US" sz="2200" b="1" dirty="0">
                <a:solidFill>
                  <a:schemeClr val="tx1">
                    <a:lumMod val="75000"/>
                    <a:lumOff val="25000"/>
                  </a:schemeClr>
                </a:solidFill>
              </a:rPr>
              <a:t>community resilience </a:t>
            </a:r>
            <a:r>
              <a:rPr lang="en-US" sz="2200" dirty="0">
                <a:solidFill>
                  <a:schemeClr val="tx1">
                    <a:lumMod val="75000"/>
                    <a:lumOff val="25000"/>
                  </a:schemeClr>
                </a:solidFill>
              </a:rPr>
              <a:t>to extreme </a:t>
            </a:r>
            <a:r>
              <a:rPr lang="en-US" sz="2200" dirty="0" smtClean="0">
                <a:solidFill>
                  <a:schemeClr val="tx1">
                    <a:lumMod val="75000"/>
                    <a:lumOff val="25000"/>
                  </a:schemeClr>
                </a:solidFill>
              </a:rPr>
              <a:t>weather</a:t>
            </a:r>
            <a:endParaRPr sz="2200" dirty="0">
              <a:solidFill>
                <a:schemeClr val="tx1">
                  <a:lumMod val="75000"/>
                  <a:lumOff val="25000"/>
                </a:schemeClr>
              </a:solidFill>
            </a:endParaRPr>
          </a:p>
        </p:txBody>
      </p:sp>
      <p:sp>
        <p:nvSpPr>
          <p:cNvPr id="148" name="Shape 148"/>
          <p:cNvSpPr txBox="1"/>
          <p:nvPr/>
        </p:nvSpPr>
        <p:spPr>
          <a:xfrm>
            <a:off x="0" y="651999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 xmlns:a16="http://schemas.microsoft.com/office/drawing/2014/main" id="{D8F77B47-2F91-4281-8613-108A8CD4DFA7}"/>
              </a:ext>
            </a:extLst>
          </p:cNvPr>
          <p:cNvPicPr>
            <a:picLocks noChangeAspect="1"/>
          </p:cNvPicPr>
          <p:nvPr/>
        </p:nvPicPr>
        <p:blipFill rotWithShape="1">
          <a:blip r:embed="rId3"/>
          <a:srcRect t="7089" b="5026"/>
          <a:stretch/>
        </p:blipFill>
        <p:spPr>
          <a:xfrm>
            <a:off x="7529253" y="844524"/>
            <a:ext cx="4391789" cy="2898153"/>
          </a:xfrm>
          <a:prstGeom prst="rect">
            <a:avLst/>
          </a:prstGeom>
        </p:spPr>
      </p:pic>
      <p:pic>
        <p:nvPicPr>
          <p:cNvPr id="6" name="Picture 5">
            <a:extLst>
              <a:ext uri="{FF2B5EF4-FFF2-40B4-BE49-F238E27FC236}">
                <a16:creationId xmlns="" xmlns:a16="http://schemas.microsoft.com/office/drawing/2014/main" id="{EB06541A-6BEE-4CDA-9B1A-320CF7D36A56}"/>
              </a:ext>
            </a:extLst>
          </p:cNvPr>
          <p:cNvPicPr>
            <a:picLocks noChangeAspect="1"/>
          </p:cNvPicPr>
          <p:nvPr/>
        </p:nvPicPr>
        <p:blipFill rotWithShape="1">
          <a:blip r:embed="rId4"/>
          <a:srcRect t="16505" b="5453"/>
          <a:stretch/>
        </p:blipFill>
        <p:spPr>
          <a:xfrm>
            <a:off x="7529252" y="3832772"/>
            <a:ext cx="4391789" cy="2570575"/>
          </a:xfrm>
          <a:prstGeom prst="rect">
            <a:avLst/>
          </a:prstGeom>
        </p:spPr>
      </p:pic>
      <p:sp>
        <p:nvSpPr>
          <p:cNvPr id="13" name="Shape 156">
            <a:extLst>
              <a:ext uri="{FF2B5EF4-FFF2-40B4-BE49-F238E27FC236}">
                <a16:creationId xmlns="" xmlns:a16="http://schemas.microsoft.com/office/drawing/2014/main" id="{6C562880-479E-4881-A2C6-7DA0E7DB5378}"/>
              </a:ext>
            </a:extLst>
          </p:cNvPr>
          <p:cNvSpPr txBox="1"/>
          <p:nvPr/>
        </p:nvSpPr>
        <p:spPr>
          <a:xfrm>
            <a:off x="6986954" y="6493443"/>
            <a:ext cx="5067300" cy="21705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smtClean="0">
                <a:solidFill>
                  <a:srgbClr val="000000"/>
                </a:solidFill>
                <a:latin typeface="Century Gothic"/>
                <a:ea typeface="Century Gothic"/>
                <a:cs typeface="Century Gothic"/>
                <a:sym typeface="Century Gothic"/>
              </a:rPr>
              <a:t>Credit: </a:t>
            </a:r>
            <a:r>
              <a:rPr lang="en-US" sz="1200" b="0" i="0" u="none" strike="noStrike" cap="none" dirty="0">
                <a:solidFill>
                  <a:srgbClr val="000000"/>
                </a:solidFill>
                <a:latin typeface="Century Gothic"/>
                <a:ea typeface="Century Gothic"/>
                <a:cs typeface="Century Gothic"/>
                <a:sym typeface="Century Gothic"/>
              </a:rPr>
              <a:t>Town of </a:t>
            </a:r>
            <a:r>
              <a:rPr lang="en-US" sz="1200" b="0" i="0" u="none" strike="noStrike" cap="none" dirty="0" smtClean="0">
                <a:solidFill>
                  <a:srgbClr val="000000"/>
                </a:solidFill>
                <a:latin typeface="Century Gothic"/>
                <a:ea typeface="Century Gothic"/>
                <a:cs typeface="Century Gothic"/>
                <a:sym typeface="Century Gothic"/>
              </a:rPr>
              <a:t>Ajax, </a:t>
            </a:r>
            <a:r>
              <a:rPr lang="en-US" sz="1200" b="0" i="0" u="none" strike="noStrike" cap="none" dirty="0">
                <a:solidFill>
                  <a:srgbClr val="000000"/>
                </a:solidFill>
                <a:latin typeface="Century Gothic"/>
                <a:ea typeface="Century Gothic"/>
                <a:cs typeface="Century Gothic"/>
                <a:sym typeface="Century Gothic"/>
              </a:rPr>
              <a:t>Operations &amp; Environmental Service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Methodology - Overview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31" name="Group 30">
            <a:extLst>
              <a:ext uri="{FF2B5EF4-FFF2-40B4-BE49-F238E27FC236}">
                <a16:creationId xmlns="" xmlns:a16="http://schemas.microsoft.com/office/drawing/2014/main" id="{89C56FC6-06EF-4239-93B5-AD25975C3A43}"/>
              </a:ext>
            </a:extLst>
          </p:cNvPr>
          <p:cNvGrpSpPr/>
          <p:nvPr/>
        </p:nvGrpSpPr>
        <p:grpSpPr>
          <a:xfrm>
            <a:off x="457200" y="1143000"/>
            <a:ext cx="11468521" cy="5505450"/>
            <a:chOff x="457200" y="1143000"/>
            <a:chExt cx="11468521" cy="5505450"/>
          </a:xfrm>
        </p:grpSpPr>
        <p:sp>
          <p:nvSpPr>
            <p:cNvPr id="41" name="Freeform 34">
              <a:extLst>
                <a:ext uri="{FF2B5EF4-FFF2-40B4-BE49-F238E27FC236}">
                  <a16:creationId xmlns="" xmlns:a16="http://schemas.microsoft.com/office/drawing/2014/main" id="{D50A068D-4C5C-41B9-8E66-F52CE5533A75}"/>
                </a:ext>
              </a:extLst>
            </p:cNvPr>
            <p:cNvSpPr/>
            <p:nvPr/>
          </p:nvSpPr>
          <p:spPr>
            <a:xfrm>
              <a:off x="4572000" y="2286000"/>
              <a:ext cx="2743200" cy="4362450"/>
            </a:xfrm>
            <a:custGeom>
              <a:avLst/>
              <a:gdLst>
                <a:gd name="connsiteX0" fmla="*/ 0 w 3194814"/>
                <a:gd name="connsiteY0" fmla="*/ 319481 h 4215150"/>
                <a:gd name="connsiteX1" fmla="*/ 319481 w 3194814"/>
                <a:gd name="connsiteY1" fmla="*/ 0 h 4215150"/>
                <a:gd name="connsiteX2" fmla="*/ 2875333 w 3194814"/>
                <a:gd name="connsiteY2" fmla="*/ 0 h 4215150"/>
                <a:gd name="connsiteX3" fmla="*/ 3194814 w 3194814"/>
                <a:gd name="connsiteY3" fmla="*/ 319481 h 4215150"/>
                <a:gd name="connsiteX4" fmla="*/ 3194814 w 3194814"/>
                <a:gd name="connsiteY4" fmla="*/ 3895669 h 4215150"/>
                <a:gd name="connsiteX5" fmla="*/ 2875333 w 3194814"/>
                <a:gd name="connsiteY5" fmla="*/ 4215150 h 4215150"/>
                <a:gd name="connsiteX6" fmla="*/ 319481 w 3194814"/>
                <a:gd name="connsiteY6" fmla="*/ 4215150 h 4215150"/>
                <a:gd name="connsiteX7" fmla="*/ 0 w 3194814"/>
                <a:gd name="connsiteY7" fmla="*/ 3895669 h 4215150"/>
                <a:gd name="connsiteX8" fmla="*/ 0 w 3194814"/>
                <a:gd name="connsiteY8" fmla="*/ 319481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814" h="4215150">
                  <a:moveTo>
                    <a:pt x="0" y="319481"/>
                  </a:moveTo>
                  <a:cubicBezTo>
                    <a:pt x="0" y="143037"/>
                    <a:pt x="143037" y="0"/>
                    <a:pt x="319481" y="0"/>
                  </a:cubicBezTo>
                  <a:lnTo>
                    <a:pt x="2875333" y="0"/>
                  </a:lnTo>
                  <a:cubicBezTo>
                    <a:pt x="3051777" y="0"/>
                    <a:pt x="3194814" y="143037"/>
                    <a:pt x="3194814" y="319481"/>
                  </a:cubicBezTo>
                  <a:lnTo>
                    <a:pt x="3194814" y="3895669"/>
                  </a:lnTo>
                  <a:cubicBezTo>
                    <a:pt x="3194814" y="4072113"/>
                    <a:pt x="3051777" y="4215150"/>
                    <a:pt x="2875333" y="4215150"/>
                  </a:cubicBezTo>
                  <a:lnTo>
                    <a:pt x="319481" y="4215150"/>
                  </a:lnTo>
                  <a:cubicBezTo>
                    <a:pt x="143037" y="4215150"/>
                    <a:pt x="0" y="4072113"/>
                    <a:pt x="0" y="3895669"/>
                  </a:cubicBezTo>
                  <a:lnTo>
                    <a:pt x="0" y="319481"/>
                  </a:lnTo>
                  <a:close/>
                </a:path>
              </a:pathLst>
            </a:custGeom>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01" tIns="228701" rIns="228701" bIns="228701" numCol="1" spcCol="1270" anchor="t" anchorCtr="0">
              <a:noAutofit/>
            </a:bodyPr>
            <a:lstStyle/>
            <a:p>
              <a:pPr marL="171450" lvl="1" indent="-171450" defTabSz="844550">
                <a:lnSpc>
                  <a:spcPct val="90000"/>
                </a:lnSpc>
                <a:spcBef>
                  <a:spcPct val="0"/>
                </a:spcBef>
                <a:spcAft>
                  <a:spcPct val="15000"/>
                </a:spcAft>
                <a:buFont typeface="Arial"/>
                <a:buChar char="••"/>
              </a:pPr>
              <a:r>
                <a:rPr lang="en-US" sz="1700" kern="1200" dirty="0">
                  <a:solidFill>
                    <a:schemeClr val="tx1">
                      <a:lumMod val="75000"/>
                      <a:lumOff val="25000"/>
                    </a:schemeClr>
                  </a:solidFill>
                  <a:latin typeface="Century Gothic" panose="020B0502020202020204" pitchFamily="34" charset="0"/>
                </a:rPr>
                <a:t>Vegetation </a:t>
              </a:r>
            </a:p>
            <a:p>
              <a:pPr lvl="1"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Tree cover %</a:t>
              </a:r>
            </a:p>
            <a:p>
              <a:pPr lvl="1" algn="l" defTabSz="844550">
                <a:lnSpc>
                  <a:spcPct val="90000"/>
                </a:lnSpc>
                <a:spcBef>
                  <a:spcPct val="0"/>
                </a:spcBef>
                <a:spcAft>
                  <a:spcPct val="15000"/>
                </a:spcAft>
              </a:pPr>
              <a:endParaRPr lang="en-US" sz="800" kern="1200" dirty="0">
                <a:solidFill>
                  <a:schemeClr val="tx1">
                    <a:lumMod val="75000"/>
                    <a:lumOff val="2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tx1">
                      <a:lumMod val="75000"/>
                      <a:lumOff val="25000"/>
                    </a:schemeClr>
                  </a:solidFill>
                  <a:latin typeface="Century Gothic" panose="020B0502020202020204" pitchFamily="34" charset="0"/>
                </a:rPr>
                <a:t>Land Surface Temperature</a:t>
              </a:r>
            </a:p>
            <a:p>
              <a:pPr lvl="1" defTabSz="844550">
                <a:lnSpc>
                  <a:spcPct val="90000"/>
                </a:lnSpc>
                <a:spcBef>
                  <a:spcPct val="0"/>
                </a:spcBef>
                <a:spcAft>
                  <a:spcPct val="15000"/>
                </a:spcAft>
              </a:pPr>
              <a:endParaRPr lang="en-US" sz="800" kern="1200" dirty="0">
                <a:solidFill>
                  <a:schemeClr val="tx1">
                    <a:lumMod val="75000"/>
                    <a:lumOff val="2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dirty="0" err="1">
                  <a:solidFill>
                    <a:schemeClr val="tx1">
                      <a:lumMod val="75000"/>
                      <a:lumOff val="25000"/>
                    </a:schemeClr>
                  </a:solidFill>
                  <a:latin typeface="Century Gothic" panose="020B0502020202020204" pitchFamily="34" charset="0"/>
                </a:rPr>
                <a:t>Landcover</a:t>
              </a:r>
              <a:r>
                <a:rPr lang="en-US" sz="1700" dirty="0">
                  <a:solidFill>
                    <a:schemeClr val="tx1">
                      <a:lumMod val="75000"/>
                      <a:lumOff val="25000"/>
                    </a:schemeClr>
                  </a:solidFill>
                  <a:latin typeface="Century Gothic" panose="020B0502020202020204" pitchFamily="34" charset="0"/>
                </a:rPr>
                <a:t> Classification</a:t>
              </a:r>
            </a:p>
            <a:p>
              <a:pPr lvl="1" defTabSz="844550">
                <a:lnSpc>
                  <a:spcPct val="90000"/>
                </a:lnSpc>
                <a:spcBef>
                  <a:spcPct val="0"/>
                </a:spcBef>
                <a:spcAft>
                  <a:spcPct val="15000"/>
                </a:spcAft>
              </a:pPr>
              <a:endParaRPr lang="en-US" sz="8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Climate Time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Series</a:t>
              </a:r>
            </a:p>
            <a:p>
              <a:pPr marL="171450" lvl="1" indent="-171450" defTabSz="844550">
                <a:lnSpc>
                  <a:spcPct val="90000"/>
                </a:lnSpc>
                <a:spcBef>
                  <a:spcPct val="0"/>
                </a:spcBef>
                <a:spcAft>
                  <a:spcPct val="15000"/>
                </a:spcAft>
                <a:buFont typeface="Arial"/>
                <a:buChar char="••"/>
              </a:pPr>
              <a:endParaRPr lang="en-US" sz="800" kern="1200" dirty="0">
                <a:solidFill>
                  <a:schemeClr val="tx1">
                    <a:lumMod val="75000"/>
                    <a:lumOff val="2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tx1">
                      <a:lumMod val="75000"/>
                      <a:lumOff val="25000"/>
                    </a:schemeClr>
                  </a:solidFill>
                  <a:latin typeface="Century Gothic" panose="020B0502020202020204" pitchFamily="34" charset="0"/>
                </a:rPr>
                <a:t>Social </a:t>
              </a:r>
            </a:p>
            <a:p>
              <a:pPr lvl="1"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Vulnerability </a:t>
              </a:r>
            </a:p>
            <a:p>
              <a:pPr lvl="1"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tx1">
                    <a:lumMod val="75000"/>
                    <a:lumOff val="25000"/>
                  </a:schemeClr>
                </a:solidFill>
                <a:latin typeface="Century Gothic" panose="020B0502020202020204" pitchFamily="34" charset="0"/>
              </a:endParaRPr>
            </a:p>
            <a:p>
              <a:pPr marL="0" lvl="1" algn="l" defTabSz="844550">
                <a:lnSpc>
                  <a:spcPct val="90000"/>
                </a:lnSpc>
                <a:spcBef>
                  <a:spcPct val="0"/>
                </a:spcBef>
                <a:spcAft>
                  <a:spcPct val="15000"/>
                </a:spcAft>
              </a:pPr>
              <a:endParaRPr lang="en-US" sz="1600" kern="1200" dirty="0">
                <a:solidFill>
                  <a:schemeClr val="tx1">
                    <a:lumMod val="75000"/>
                    <a:lumOff val="25000"/>
                  </a:schemeClr>
                </a:solidFill>
                <a:latin typeface="Century Gothic" panose="020B0502020202020204" pitchFamily="34" charset="0"/>
              </a:endParaRPr>
            </a:p>
          </p:txBody>
        </p:sp>
        <p:sp>
          <p:nvSpPr>
            <p:cNvPr id="38" name="Freeform 5">
              <a:extLst>
                <a:ext uri="{FF2B5EF4-FFF2-40B4-BE49-F238E27FC236}">
                  <a16:creationId xmlns="" xmlns:a16="http://schemas.microsoft.com/office/drawing/2014/main" id="{AABD90E7-0C4C-477A-9AAD-6D13430457E6}"/>
                </a:ext>
              </a:extLst>
            </p:cNvPr>
            <p:cNvSpPr/>
            <p:nvPr/>
          </p:nvSpPr>
          <p:spPr>
            <a:xfrm>
              <a:off x="4572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Landsat 5, 8</a:t>
              </a:r>
            </a:p>
            <a:p>
              <a:pPr lvl="1" algn="l" defTabSz="844550">
                <a:lnSpc>
                  <a:spcPct val="90000"/>
                </a:lnSpc>
                <a:spcBef>
                  <a:spcPct val="0"/>
                </a:spcBef>
                <a:spcAft>
                  <a:spcPct val="15000"/>
                </a:spcAft>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Planet Scenes</a:t>
              </a:r>
            </a:p>
            <a:p>
              <a:pPr lvl="1" algn="l" defTabSz="844550">
                <a:lnSpc>
                  <a:spcPct val="90000"/>
                </a:lnSpc>
                <a:spcBef>
                  <a:spcPct val="0"/>
                </a:spcBef>
                <a:spcAft>
                  <a:spcPct val="15000"/>
                </a:spcAft>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tx1">
                      <a:lumMod val="75000"/>
                      <a:lumOff val="25000"/>
                    </a:schemeClr>
                  </a:solidFill>
                  <a:latin typeface="Century Gothic" panose="020B0502020202020204" pitchFamily="34" charset="0"/>
                </a:rPr>
                <a:t>Orthoimagery</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SENES</a:t>
              </a: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tx1">
                      <a:lumMod val="75000"/>
                      <a:lumOff val="25000"/>
                    </a:schemeClr>
                  </a:solidFill>
                  <a:latin typeface="Century Gothic" panose="020B0502020202020204" pitchFamily="34" charset="0"/>
                </a:rPr>
                <a:t>Daymet</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Census of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Canada</a:t>
              </a:r>
            </a:p>
          </p:txBody>
        </p:sp>
        <p:sp>
          <p:nvSpPr>
            <p:cNvPr id="39" name="Freeform 7">
              <a:extLst>
                <a:ext uri="{FF2B5EF4-FFF2-40B4-BE49-F238E27FC236}">
                  <a16:creationId xmlns="" xmlns:a16="http://schemas.microsoft.com/office/drawing/2014/main" id="{2EEDAB4F-D16A-4404-96D2-79A55AA3EF5D}"/>
                </a:ext>
              </a:extLst>
            </p:cNvPr>
            <p:cNvSpPr/>
            <p:nvPr/>
          </p:nvSpPr>
          <p:spPr>
            <a:xfrm>
              <a:off x="3497207" y="1333318"/>
              <a:ext cx="791658" cy="580091"/>
            </a:xfrm>
            <a:custGeom>
              <a:avLst/>
              <a:gdLst>
                <a:gd name="connsiteX0" fmla="*/ 0 w 750452"/>
                <a:gd name="connsiteY0" fmla="*/ 120774 h 603869"/>
                <a:gd name="connsiteX1" fmla="*/ 448518 w 750452"/>
                <a:gd name="connsiteY1" fmla="*/ 120774 h 603869"/>
                <a:gd name="connsiteX2" fmla="*/ 448518 w 750452"/>
                <a:gd name="connsiteY2" fmla="*/ 0 h 603869"/>
                <a:gd name="connsiteX3" fmla="*/ 750452 w 750452"/>
                <a:gd name="connsiteY3" fmla="*/ 301935 h 603869"/>
                <a:gd name="connsiteX4" fmla="*/ 448518 w 750452"/>
                <a:gd name="connsiteY4" fmla="*/ 603869 h 603869"/>
                <a:gd name="connsiteX5" fmla="*/ 448518 w 750452"/>
                <a:gd name="connsiteY5" fmla="*/ 483095 h 603869"/>
                <a:gd name="connsiteX6" fmla="*/ 0 w 750452"/>
                <a:gd name="connsiteY6" fmla="*/ 483095 h 603869"/>
                <a:gd name="connsiteX7" fmla="*/ 0 w 750452"/>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452" h="603869">
                  <a:moveTo>
                    <a:pt x="0" y="120774"/>
                  </a:moveTo>
                  <a:lnTo>
                    <a:pt x="448518" y="120774"/>
                  </a:lnTo>
                  <a:lnTo>
                    <a:pt x="448518" y="0"/>
                  </a:lnTo>
                  <a:lnTo>
                    <a:pt x="750452" y="301935"/>
                  </a:lnTo>
                  <a:lnTo>
                    <a:pt x="448518" y="603869"/>
                  </a:lnTo>
                  <a:lnTo>
                    <a:pt x="448518" y="483095"/>
                  </a:lnTo>
                  <a:lnTo>
                    <a:pt x="0" y="483095"/>
                  </a:lnTo>
                  <a:lnTo>
                    <a:pt x="0" y="120774"/>
                  </a:lnTo>
                  <a:close/>
                </a:path>
              </a:pathLst>
            </a:custGeom>
            <a:solidFill>
              <a:srgbClr val="1B57AF"/>
            </a:solidFill>
            <a:ln>
              <a:solidFill>
                <a:srgbClr val="1B57AF"/>
              </a:solidFill>
            </a:ln>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0" tIns="120774" rIns="181161" bIns="120774"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sp>
          <p:nvSpPr>
            <p:cNvPr id="44" name="Freeform 37">
              <a:extLst>
                <a:ext uri="{FF2B5EF4-FFF2-40B4-BE49-F238E27FC236}">
                  <a16:creationId xmlns="" xmlns:a16="http://schemas.microsoft.com/office/drawing/2014/main" id="{00A9CF82-706D-486A-B8B1-A3643CAD892C}"/>
                </a:ext>
              </a:extLst>
            </p:cNvPr>
            <p:cNvSpPr/>
            <p:nvPr/>
          </p:nvSpPr>
          <p:spPr>
            <a:xfrm>
              <a:off x="86868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Climatic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variables &amp;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NDVI correlation</a:t>
              </a:r>
            </a:p>
            <a:p>
              <a:pPr lvl="1" algn="l" defTabSz="844550">
                <a:lnSpc>
                  <a:spcPct val="90000"/>
                </a:lnSpc>
                <a:spcBef>
                  <a:spcPct val="0"/>
                </a:spcBef>
                <a:spcAft>
                  <a:spcPct val="15000"/>
                </a:spcAft>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Heat Vulnerability Analysis</a:t>
              </a:r>
            </a:p>
            <a:p>
              <a:pPr marL="171450" lvl="1" indent="-171450" algn="l" defTabSz="844550">
                <a:lnSpc>
                  <a:spcPct val="90000"/>
                </a:lnSpc>
                <a:spcBef>
                  <a:spcPct val="0"/>
                </a:spcBef>
                <a:spcAft>
                  <a:spcPct val="15000"/>
                </a:spcAft>
                <a:buChar char="••"/>
              </a:pP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Tree health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forecast</a:t>
              </a:r>
            </a:p>
          </p:txBody>
        </p:sp>
        <p:sp>
          <p:nvSpPr>
            <p:cNvPr id="42" name="Freeform 35">
              <a:extLst>
                <a:ext uri="{FF2B5EF4-FFF2-40B4-BE49-F238E27FC236}">
                  <a16:creationId xmlns="" xmlns:a16="http://schemas.microsoft.com/office/drawing/2014/main" id="{26E77A0B-A133-4D31-8EE8-00F6B0F41903}"/>
                </a:ext>
              </a:extLst>
            </p:cNvPr>
            <p:cNvSpPr/>
            <p:nvPr/>
          </p:nvSpPr>
          <p:spPr>
            <a:xfrm rot="21573108">
              <a:off x="7613882" y="1336338"/>
              <a:ext cx="774234" cy="579804"/>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rgbClr val="1B57AF"/>
            </a:solidFill>
            <a:ln>
              <a:solidFill>
                <a:srgbClr val="1B57AF"/>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pic>
          <p:nvPicPr>
            <p:cNvPr id="45" name="Picture 44">
              <a:extLst>
                <a:ext uri="{FF2B5EF4-FFF2-40B4-BE49-F238E27FC236}">
                  <a16:creationId xmlns="" xmlns:a16="http://schemas.microsoft.com/office/drawing/2014/main" id="{AB563D46-75A0-4CC7-BCA1-C9A5CC4CE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514600"/>
              <a:ext cx="952922" cy="759709"/>
            </a:xfrm>
            <a:prstGeom prst="hexagon">
              <a:avLst/>
            </a:prstGeom>
            <a:ln w="38100">
              <a:solidFill>
                <a:srgbClr val="1B57AF"/>
              </a:solidFill>
            </a:ln>
          </p:spPr>
        </p:pic>
        <p:pic>
          <p:nvPicPr>
            <p:cNvPr id="46" name="Picture 45">
              <a:extLst>
                <a:ext uri="{FF2B5EF4-FFF2-40B4-BE49-F238E27FC236}">
                  <a16:creationId xmlns="" xmlns:a16="http://schemas.microsoft.com/office/drawing/2014/main" id="{811C61E2-1868-4179-9FB5-05A4781D9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891" y="3511550"/>
              <a:ext cx="952922" cy="759709"/>
            </a:xfrm>
            <a:prstGeom prst="hexagon">
              <a:avLst/>
            </a:prstGeom>
            <a:ln w="38100">
              <a:solidFill>
                <a:srgbClr val="1B57AF"/>
              </a:solidFill>
            </a:ln>
          </p:spPr>
        </p:pic>
        <p:grpSp>
          <p:nvGrpSpPr>
            <p:cNvPr id="24" name="Group 23">
              <a:extLst>
                <a:ext uri="{FF2B5EF4-FFF2-40B4-BE49-F238E27FC236}">
                  <a16:creationId xmlns="" xmlns:a16="http://schemas.microsoft.com/office/drawing/2014/main" id="{32948B90-7A7D-43A7-860C-1DED64290CD6}"/>
                </a:ext>
              </a:extLst>
            </p:cNvPr>
            <p:cNvGrpSpPr/>
            <p:nvPr/>
          </p:nvGrpSpPr>
          <p:grpSpPr>
            <a:xfrm>
              <a:off x="2743200" y="4489450"/>
              <a:ext cx="952921" cy="779393"/>
              <a:chOff x="2886957" y="4608214"/>
              <a:chExt cx="952921" cy="779393"/>
            </a:xfrm>
          </p:grpSpPr>
          <p:sp>
            <p:nvSpPr>
              <p:cNvPr id="48" name="Hexagon 47">
                <a:extLst>
                  <a:ext uri="{FF2B5EF4-FFF2-40B4-BE49-F238E27FC236}">
                    <a16:creationId xmlns="" xmlns:a16="http://schemas.microsoft.com/office/drawing/2014/main" id="{2466556E-1FD1-495D-B200-E585D3C3AEC7}"/>
                  </a:ext>
                </a:extLst>
              </p:cNvPr>
              <p:cNvSpPr/>
              <p:nvPr/>
            </p:nvSpPr>
            <p:spPr>
              <a:xfrm>
                <a:off x="2886957" y="462789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 xmlns:a16="http://schemas.microsoft.com/office/drawing/2014/main" id="{B902AF82-6F51-4388-8C09-0DDEA572B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021" y="4608214"/>
                <a:ext cx="761756" cy="759709"/>
              </a:xfrm>
              <a:prstGeom prst="hexagon">
                <a:avLst/>
              </a:prstGeom>
              <a:ln>
                <a:noFill/>
              </a:ln>
            </p:spPr>
          </p:pic>
        </p:grpSp>
        <p:grpSp>
          <p:nvGrpSpPr>
            <p:cNvPr id="23" name="Group 22">
              <a:extLst>
                <a:ext uri="{FF2B5EF4-FFF2-40B4-BE49-F238E27FC236}">
                  <a16:creationId xmlns="" xmlns:a16="http://schemas.microsoft.com/office/drawing/2014/main" id="{58E516C9-660F-4374-B412-C73DB1C5B2AC}"/>
                </a:ext>
              </a:extLst>
            </p:cNvPr>
            <p:cNvGrpSpPr/>
            <p:nvPr/>
          </p:nvGrpSpPr>
          <p:grpSpPr>
            <a:xfrm>
              <a:off x="2743200" y="5486400"/>
              <a:ext cx="952921" cy="759709"/>
              <a:chOff x="2886956" y="5728033"/>
              <a:chExt cx="952921" cy="759709"/>
            </a:xfrm>
          </p:grpSpPr>
          <p:sp>
            <p:nvSpPr>
              <p:cNvPr id="51" name="Hexagon 50">
                <a:extLst>
                  <a:ext uri="{FF2B5EF4-FFF2-40B4-BE49-F238E27FC236}">
                    <a16:creationId xmlns="" xmlns:a16="http://schemas.microsoft.com/office/drawing/2014/main" id="{5E6A8F92-E6F5-4DF1-AC0E-004D49ABED4A}"/>
                  </a:ext>
                </a:extLst>
              </p:cNvPr>
              <p:cNvSpPr/>
              <p:nvPr/>
            </p:nvSpPr>
            <p:spPr>
              <a:xfrm>
                <a:off x="2886956" y="572803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 xmlns:a16="http://schemas.microsoft.com/office/drawing/2014/main" id="{4041F830-501D-4297-BDBA-055D62B60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6295" y="5825481"/>
                <a:ext cx="564812" cy="564812"/>
              </a:xfrm>
              <a:prstGeom prst="rect">
                <a:avLst/>
              </a:prstGeom>
              <a:ln>
                <a:noFill/>
              </a:ln>
            </p:spPr>
          </p:pic>
        </p:grpSp>
        <p:sp>
          <p:nvSpPr>
            <p:cNvPr id="73" name="Hexagon 72">
              <a:extLst>
                <a:ext uri="{FF2B5EF4-FFF2-40B4-BE49-F238E27FC236}">
                  <a16:creationId xmlns="" xmlns:a16="http://schemas.microsoft.com/office/drawing/2014/main" id="{AB9E5996-E346-482A-8F2C-C5396B85523F}"/>
                </a:ext>
              </a:extLst>
            </p:cNvPr>
            <p:cNvSpPr/>
            <p:nvPr/>
          </p:nvSpPr>
          <p:spPr>
            <a:xfrm>
              <a:off x="10972800" y="3511296"/>
              <a:ext cx="952921" cy="759709"/>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 xmlns:a16="http://schemas.microsoft.com/office/drawing/2014/main" id="{ADC4F68D-85E6-48FA-9783-9CC8AB332DB0}"/>
                </a:ext>
              </a:extLst>
            </p:cNvPr>
            <p:cNvGrpSpPr/>
            <p:nvPr/>
          </p:nvGrpSpPr>
          <p:grpSpPr>
            <a:xfrm>
              <a:off x="10972800" y="2514600"/>
              <a:ext cx="952921" cy="759709"/>
              <a:chOff x="10705553" y="2363993"/>
              <a:chExt cx="952921" cy="759709"/>
            </a:xfrm>
          </p:grpSpPr>
          <p:sp>
            <p:nvSpPr>
              <p:cNvPr id="75" name="Hexagon 74">
                <a:extLst>
                  <a:ext uri="{FF2B5EF4-FFF2-40B4-BE49-F238E27FC236}">
                    <a16:creationId xmlns="" xmlns:a16="http://schemas.microsoft.com/office/drawing/2014/main" id="{92AAABEE-2DD9-4438-B9D2-1462C24E0AF8}"/>
                  </a:ext>
                </a:extLst>
              </p:cNvPr>
              <p:cNvSpPr/>
              <p:nvPr/>
            </p:nvSpPr>
            <p:spPr>
              <a:xfrm>
                <a:off x="10705553" y="236399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 xmlns:a16="http://schemas.microsoft.com/office/drawing/2014/main" id="{EBF6B6CD-7C59-45A7-A890-1BB034AC29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6398" y="2394499"/>
                <a:ext cx="665683" cy="665683"/>
              </a:xfrm>
              <a:prstGeom prst="rect">
                <a:avLst/>
              </a:prstGeom>
              <a:ln>
                <a:noFill/>
              </a:ln>
            </p:spPr>
          </p:pic>
        </p:grpSp>
        <p:sp>
          <p:nvSpPr>
            <p:cNvPr id="2" name="Rectangle: Rounded Corners 1">
              <a:extLst>
                <a:ext uri="{FF2B5EF4-FFF2-40B4-BE49-F238E27FC236}">
                  <a16:creationId xmlns="" xmlns:a16="http://schemas.microsoft.com/office/drawing/2014/main" id="{72ED21AC-0F0C-466B-A175-1C6EDD23EC2F}"/>
                </a:ext>
              </a:extLst>
            </p:cNvPr>
            <p:cNvSpPr/>
            <p:nvPr/>
          </p:nvSpPr>
          <p:spPr>
            <a:xfrm>
              <a:off x="4572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Data</a:t>
              </a:r>
            </a:p>
          </p:txBody>
        </p:sp>
        <p:sp>
          <p:nvSpPr>
            <p:cNvPr id="78" name="Rectangle: Rounded Corners 77">
              <a:extLst>
                <a:ext uri="{FF2B5EF4-FFF2-40B4-BE49-F238E27FC236}">
                  <a16:creationId xmlns="" xmlns:a16="http://schemas.microsoft.com/office/drawing/2014/main" id="{E01351EF-7FE1-4E8A-BC58-ADFE538ED5EA}"/>
                </a:ext>
              </a:extLst>
            </p:cNvPr>
            <p:cNvSpPr/>
            <p:nvPr/>
          </p:nvSpPr>
          <p:spPr>
            <a:xfrm>
              <a:off x="45720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Processing</a:t>
              </a:r>
            </a:p>
          </p:txBody>
        </p:sp>
        <p:sp>
          <p:nvSpPr>
            <p:cNvPr id="79" name="Rectangle: Rounded Corners 78">
              <a:extLst>
                <a:ext uri="{FF2B5EF4-FFF2-40B4-BE49-F238E27FC236}">
                  <a16:creationId xmlns="" xmlns:a16="http://schemas.microsoft.com/office/drawing/2014/main" id="{69321BDB-7624-4D25-9A71-D78F37CD5889}"/>
                </a:ext>
              </a:extLst>
            </p:cNvPr>
            <p:cNvSpPr/>
            <p:nvPr/>
          </p:nvSpPr>
          <p:spPr>
            <a:xfrm>
              <a:off x="86868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Analysis</a:t>
              </a:r>
            </a:p>
          </p:txBody>
        </p:sp>
        <p:grpSp>
          <p:nvGrpSpPr>
            <p:cNvPr id="30" name="Group 29">
              <a:extLst>
                <a:ext uri="{FF2B5EF4-FFF2-40B4-BE49-F238E27FC236}">
                  <a16:creationId xmlns="" xmlns:a16="http://schemas.microsoft.com/office/drawing/2014/main" id="{84A59612-BD11-488C-B9D5-0FDAB5E96F80}"/>
                </a:ext>
              </a:extLst>
            </p:cNvPr>
            <p:cNvGrpSpPr/>
            <p:nvPr/>
          </p:nvGrpSpPr>
          <p:grpSpPr>
            <a:xfrm>
              <a:off x="10972800" y="4489704"/>
              <a:ext cx="952921" cy="759709"/>
              <a:chOff x="10711245" y="4523402"/>
              <a:chExt cx="952921" cy="759709"/>
            </a:xfrm>
          </p:grpSpPr>
          <p:sp>
            <p:nvSpPr>
              <p:cNvPr id="95" name="Hexagon 94">
                <a:extLst>
                  <a:ext uri="{FF2B5EF4-FFF2-40B4-BE49-F238E27FC236}">
                    <a16:creationId xmlns="" xmlns:a16="http://schemas.microsoft.com/office/drawing/2014/main" id="{54A5E1A6-BAEC-47EB-BA6D-D0FA73EFCA98}"/>
                  </a:ext>
                </a:extLst>
              </p:cNvPr>
              <p:cNvSpPr/>
              <p:nvPr/>
            </p:nvSpPr>
            <p:spPr>
              <a:xfrm>
                <a:off x="10711245" y="4523402"/>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 xmlns:a16="http://schemas.microsoft.com/office/drawing/2014/main" id="{C96D692C-EC69-4DF5-B042-58D8B0CB69C7}"/>
                  </a:ext>
                </a:extLst>
              </p:cNvPr>
              <p:cNvSpPr/>
              <p:nvPr/>
            </p:nvSpPr>
            <p:spPr>
              <a:xfrm>
                <a:off x="10921004" y="4570701"/>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tx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5CDBA697-0708-4209-A8E2-222BB9F269DD}"/>
                  </a:ext>
                </a:extLst>
              </p:cNvPr>
              <p:cNvGrpSpPr/>
              <p:nvPr/>
            </p:nvGrpSpPr>
            <p:grpSpPr>
              <a:xfrm>
                <a:off x="11071597" y="4670976"/>
                <a:ext cx="78649" cy="158507"/>
                <a:chOff x="11658474" y="4416688"/>
                <a:chExt cx="128714" cy="259407"/>
              </a:xfrm>
            </p:grpSpPr>
            <p:sp>
              <p:nvSpPr>
                <p:cNvPr id="7" name="Rectangle 6">
                  <a:extLst>
                    <a:ext uri="{FF2B5EF4-FFF2-40B4-BE49-F238E27FC236}">
                      <a16:creationId xmlns="" xmlns:a16="http://schemas.microsoft.com/office/drawing/2014/main" id="{38A05935-16AE-4A9F-95BA-D815F475C6A4}"/>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 xmlns:a16="http://schemas.microsoft.com/office/drawing/2014/main" id="{06E86A7A-70C3-414B-9992-AAE025597451}"/>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 xmlns:a16="http://schemas.microsoft.com/office/drawing/2014/main" id="{D3D4DBE0-897F-4A20-AD14-2422C412A641}"/>
                  </a:ext>
                </a:extLst>
              </p:cNvPr>
              <p:cNvGrpSpPr/>
              <p:nvPr/>
            </p:nvGrpSpPr>
            <p:grpSpPr>
              <a:xfrm>
                <a:off x="11174968" y="4783356"/>
                <a:ext cx="78649" cy="158507"/>
                <a:chOff x="11658474" y="4416688"/>
                <a:chExt cx="128714" cy="259407"/>
              </a:xfrm>
            </p:grpSpPr>
            <p:sp>
              <p:nvSpPr>
                <p:cNvPr id="101" name="Rectangle 100">
                  <a:extLst>
                    <a:ext uri="{FF2B5EF4-FFF2-40B4-BE49-F238E27FC236}">
                      <a16:creationId xmlns="" xmlns:a16="http://schemas.microsoft.com/office/drawing/2014/main" id="{EC8AB0EE-121E-4DF8-A997-F350FF893C33}"/>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a:extLst>
                    <a:ext uri="{FF2B5EF4-FFF2-40B4-BE49-F238E27FC236}">
                      <a16:creationId xmlns="" xmlns:a16="http://schemas.microsoft.com/office/drawing/2014/main" id="{49D78588-7014-4E30-A5BC-8B8C4B330B3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 xmlns:a16="http://schemas.microsoft.com/office/drawing/2014/main" id="{7DCCECF5-A0B0-4C5A-A79E-00C6B08D5416}"/>
                  </a:ext>
                </a:extLst>
              </p:cNvPr>
              <p:cNvGrpSpPr/>
              <p:nvPr/>
            </p:nvGrpSpPr>
            <p:grpSpPr>
              <a:xfrm>
                <a:off x="11109412" y="4883445"/>
                <a:ext cx="78649" cy="158507"/>
                <a:chOff x="11658474" y="4416688"/>
                <a:chExt cx="128714" cy="259407"/>
              </a:xfrm>
            </p:grpSpPr>
            <p:sp>
              <p:nvSpPr>
                <p:cNvPr id="104" name="Rectangle 103">
                  <a:extLst>
                    <a:ext uri="{FF2B5EF4-FFF2-40B4-BE49-F238E27FC236}">
                      <a16:creationId xmlns="" xmlns:a16="http://schemas.microsoft.com/office/drawing/2014/main" id="{88CF7D7B-FFD4-4FE0-A8C3-CD61234F00CB}"/>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a:extLst>
                    <a:ext uri="{FF2B5EF4-FFF2-40B4-BE49-F238E27FC236}">
                      <a16:creationId xmlns="" xmlns:a16="http://schemas.microsoft.com/office/drawing/2014/main" id="{8EB928A4-E46E-443F-9EC1-A525A411131D}"/>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 xmlns:a16="http://schemas.microsoft.com/office/drawing/2014/main" id="{F37F8C1F-4B39-437B-95C8-934F388901FE}"/>
                  </a:ext>
                </a:extLst>
              </p:cNvPr>
              <p:cNvGrpSpPr/>
              <p:nvPr/>
            </p:nvGrpSpPr>
            <p:grpSpPr>
              <a:xfrm>
                <a:off x="11268337" y="4929878"/>
                <a:ext cx="78649" cy="158507"/>
                <a:chOff x="11658474" y="4416688"/>
                <a:chExt cx="128714" cy="259407"/>
              </a:xfrm>
            </p:grpSpPr>
            <p:sp>
              <p:nvSpPr>
                <p:cNvPr id="107" name="Rectangle 106">
                  <a:extLst>
                    <a:ext uri="{FF2B5EF4-FFF2-40B4-BE49-F238E27FC236}">
                      <a16:creationId xmlns="" xmlns:a16="http://schemas.microsoft.com/office/drawing/2014/main" id="{0C048FC0-F932-4DDE-BEC3-41D80F4C241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a:extLst>
                    <a:ext uri="{FF2B5EF4-FFF2-40B4-BE49-F238E27FC236}">
                      <a16:creationId xmlns="" xmlns:a16="http://schemas.microsoft.com/office/drawing/2014/main" id="{CBEEC247-5DA7-4A70-91E0-C34771421BA5}"/>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 xmlns:a16="http://schemas.microsoft.com/office/drawing/2014/main" id="{CA743037-76B9-4C1F-A700-7975C344850F}"/>
                  </a:ext>
                </a:extLst>
              </p:cNvPr>
              <p:cNvGrpSpPr/>
              <p:nvPr/>
            </p:nvGrpSpPr>
            <p:grpSpPr>
              <a:xfrm>
                <a:off x="11182013" y="5015974"/>
                <a:ext cx="78649" cy="158507"/>
                <a:chOff x="11658474" y="4416688"/>
                <a:chExt cx="128714" cy="259407"/>
              </a:xfrm>
            </p:grpSpPr>
            <p:sp>
              <p:nvSpPr>
                <p:cNvPr id="110" name="Rectangle 109">
                  <a:extLst>
                    <a:ext uri="{FF2B5EF4-FFF2-40B4-BE49-F238E27FC236}">
                      <a16:creationId xmlns="" xmlns:a16="http://schemas.microsoft.com/office/drawing/2014/main" id="{8F2408E3-A768-4556-9385-D047824710AF}"/>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 xmlns:a16="http://schemas.microsoft.com/office/drawing/2014/main" id="{E3C2E8A0-EE31-4CDE-BCBF-7A31CABB2277}"/>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 xmlns:a16="http://schemas.microsoft.com/office/drawing/2014/main" id="{2121D7BC-4EBD-46C7-BDB4-F0BE3EAA72C5}"/>
                  </a:ext>
                </a:extLst>
              </p:cNvPr>
              <p:cNvGrpSpPr/>
              <p:nvPr/>
            </p:nvGrpSpPr>
            <p:grpSpPr>
              <a:xfrm>
                <a:off x="11215044" y="4601572"/>
                <a:ext cx="78649" cy="158507"/>
                <a:chOff x="11658474" y="4416688"/>
                <a:chExt cx="128714" cy="259407"/>
              </a:xfrm>
            </p:grpSpPr>
            <p:sp>
              <p:nvSpPr>
                <p:cNvPr id="113" name="Rectangle 112">
                  <a:extLst>
                    <a:ext uri="{FF2B5EF4-FFF2-40B4-BE49-F238E27FC236}">
                      <a16:creationId xmlns="" xmlns:a16="http://schemas.microsoft.com/office/drawing/2014/main" id="{FCFD7480-2FD3-40EF-A6D1-74FC01CAEC88}"/>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a:extLst>
                    <a:ext uri="{FF2B5EF4-FFF2-40B4-BE49-F238E27FC236}">
                      <a16:creationId xmlns="" xmlns:a16="http://schemas.microsoft.com/office/drawing/2014/main" id="{3FC26350-C3D2-41CA-B87C-FCA46D7FCED0}"/>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9B0D72F6-9D6E-4D17-BE09-CD448B5E1E17}"/>
                  </a:ext>
                </a:extLst>
              </p:cNvPr>
              <p:cNvGrpSpPr/>
              <p:nvPr/>
            </p:nvGrpSpPr>
            <p:grpSpPr>
              <a:xfrm>
                <a:off x="11280414" y="4760081"/>
                <a:ext cx="78649" cy="158511"/>
                <a:chOff x="11658474" y="4416682"/>
                <a:chExt cx="128714" cy="259413"/>
              </a:xfrm>
            </p:grpSpPr>
            <p:sp>
              <p:nvSpPr>
                <p:cNvPr id="116" name="Rectangle 115">
                  <a:extLst>
                    <a:ext uri="{FF2B5EF4-FFF2-40B4-BE49-F238E27FC236}">
                      <a16:creationId xmlns="" xmlns:a16="http://schemas.microsoft.com/office/drawing/2014/main" id="{DF669ECB-7B98-4FD1-A492-8E21B354B3D5}"/>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a:extLst>
                    <a:ext uri="{FF2B5EF4-FFF2-40B4-BE49-F238E27FC236}">
                      <a16:creationId xmlns="" xmlns:a16="http://schemas.microsoft.com/office/drawing/2014/main" id="{6E0438E6-CBE6-43CB-8F8F-DA88B0C4A826}"/>
                    </a:ext>
                  </a:extLst>
                </p:cNvPr>
                <p:cNvSpPr/>
                <p:nvPr/>
              </p:nvSpPr>
              <p:spPr>
                <a:xfrm>
                  <a:off x="11658474" y="4416682"/>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 xmlns:a16="http://schemas.microsoft.com/office/drawing/2014/main" id="{D07120E3-7A35-41E6-96AE-020C89FF5F1A}"/>
                  </a:ext>
                </a:extLst>
              </p:cNvPr>
              <p:cNvGrpSpPr/>
              <p:nvPr/>
            </p:nvGrpSpPr>
            <p:grpSpPr>
              <a:xfrm>
                <a:off x="11017365" y="4828080"/>
                <a:ext cx="78649" cy="158507"/>
                <a:chOff x="11658474" y="4416688"/>
                <a:chExt cx="128714" cy="259407"/>
              </a:xfrm>
            </p:grpSpPr>
            <p:sp>
              <p:nvSpPr>
                <p:cNvPr id="119" name="Rectangle 118">
                  <a:extLst>
                    <a:ext uri="{FF2B5EF4-FFF2-40B4-BE49-F238E27FC236}">
                      <a16:creationId xmlns="" xmlns:a16="http://schemas.microsoft.com/office/drawing/2014/main" id="{B1FCA83D-FC9A-4B0C-BE2B-85A45FD50E7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Isosceles Triangle 119">
                  <a:extLst>
                    <a:ext uri="{FF2B5EF4-FFF2-40B4-BE49-F238E27FC236}">
                      <a16:creationId xmlns="" xmlns:a16="http://schemas.microsoft.com/office/drawing/2014/main" id="{5BFC89ED-EA92-4ACA-B19E-4B3FE10032E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 xmlns:a16="http://schemas.microsoft.com/office/drawing/2014/main" id="{0DB50B7E-B9C9-43EE-8312-5F5EA71FAE0C}"/>
                </a:ext>
              </a:extLst>
            </p:cNvPr>
            <p:cNvGrpSpPr/>
            <p:nvPr/>
          </p:nvGrpSpPr>
          <p:grpSpPr>
            <a:xfrm>
              <a:off x="6858000" y="4489704"/>
              <a:ext cx="952921" cy="759709"/>
              <a:chOff x="7190317" y="4594349"/>
              <a:chExt cx="952921" cy="759709"/>
            </a:xfrm>
          </p:grpSpPr>
          <p:sp>
            <p:nvSpPr>
              <p:cNvPr id="68" name="Hexagon 67">
                <a:extLst>
                  <a:ext uri="{FF2B5EF4-FFF2-40B4-BE49-F238E27FC236}">
                    <a16:creationId xmlns="" xmlns:a16="http://schemas.microsoft.com/office/drawing/2014/main" id="{70349E5A-D03B-4C79-8D57-D6CFF29BCED3}"/>
                  </a:ext>
                </a:extLst>
              </p:cNvPr>
              <p:cNvSpPr/>
              <p:nvPr/>
            </p:nvSpPr>
            <p:spPr>
              <a:xfrm>
                <a:off x="7190317" y="4594349"/>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 xmlns:a16="http://schemas.microsoft.com/office/drawing/2014/main" id="{555F2732-03CE-4206-A805-8D56DE6BBF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1849" y="4682328"/>
                <a:ext cx="609856" cy="598349"/>
              </a:xfrm>
              <a:prstGeom prst="rect">
                <a:avLst/>
              </a:prstGeom>
              <a:ln>
                <a:noFill/>
              </a:ln>
            </p:spPr>
          </p:pic>
        </p:grpSp>
        <p:grpSp>
          <p:nvGrpSpPr>
            <p:cNvPr id="27" name="Group 26">
              <a:extLst>
                <a:ext uri="{FF2B5EF4-FFF2-40B4-BE49-F238E27FC236}">
                  <a16:creationId xmlns="" xmlns:a16="http://schemas.microsoft.com/office/drawing/2014/main" id="{347F69CE-EEE5-48C2-9CA7-B3D47BBEFC24}"/>
                </a:ext>
              </a:extLst>
            </p:cNvPr>
            <p:cNvGrpSpPr/>
            <p:nvPr/>
          </p:nvGrpSpPr>
          <p:grpSpPr>
            <a:xfrm>
              <a:off x="6858000" y="3511296"/>
              <a:ext cx="952922" cy="759709"/>
              <a:chOff x="7190317" y="3479171"/>
              <a:chExt cx="952922" cy="759709"/>
            </a:xfrm>
          </p:grpSpPr>
          <p:sp>
            <p:nvSpPr>
              <p:cNvPr id="80" name="Hexagon 79">
                <a:extLst>
                  <a:ext uri="{FF2B5EF4-FFF2-40B4-BE49-F238E27FC236}">
                    <a16:creationId xmlns="" xmlns:a16="http://schemas.microsoft.com/office/drawing/2014/main" id="{7063B94E-C439-4758-BB0C-899ADC6AE74F}"/>
                  </a:ext>
                </a:extLst>
              </p:cNvPr>
              <p:cNvSpPr/>
              <p:nvPr/>
            </p:nvSpPr>
            <p:spPr>
              <a:xfrm>
                <a:off x="7190317" y="3479171"/>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 xmlns:a16="http://schemas.microsoft.com/office/drawing/2014/main" id="{1F3FD4FE-3B77-4378-8B1B-0EE1DC86C16D}"/>
                  </a:ext>
                </a:extLst>
              </p:cNvPr>
              <p:cNvGrpSpPr/>
              <p:nvPr/>
            </p:nvGrpSpPr>
            <p:grpSpPr>
              <a:xfrm>
                <a:off x="7356444" y="3568345"/>
                <a:ext cx="650295" cy="534545"/>
                <a:chOff x="3630571" y="4000995"/>
                <a:chExt cx="1103268" cy="1200032"/>
              </a:xfrm>
            </p:grpSpPr>
            <p:pic>
              <p:nvPicPr>
                <p:cNvPr id="63" name="Picture 62">
                  <a:extLst>
                    <a:ext uri="{FF2B5EF4-FFF2-40B4-BE49-F238E27FC236}">
                      <a16:creationId xmlns="" xmlns:a16="http://schemas.microsoft.com/office/drawing/2014/main" id="{2FBCD837-54C8-49BE-B4AA-A9E2AF4820D8}"/>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630571" y="4000995"/>
                  <a:ext cx="795528" cy="850392"/>
                </a:xfrm>
                <a:prstGeom prst="rect">
                  <a:avLst/>
                </a:prstGeom>
                <a:ln>
                  <a:solidFill>
                    <a:srgbClr val="1B57AF"/>
                  </a:solidFill>
                </a:ln>
              </p:spPr>
            </p:pic>
            <p:pic>
              <p:nvPicPr>
                <p:cNvPr id="64" name="Picture 63">
                  <a:extLst>
                    <a:ext uri="{FF2B5EF4-FFF2-40B4-BE49-F238E27FC236}">
                      <a16:creationId xmlns="" xmlns:a16="http://schemas.microsoft.com/office/drawing/2014/main" id="{8E054029-97FB-40B6-907B-D5E7082F632D}"/>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3736442" y="4121929"/>
                  <a:ext cx="795528" cy="850392"/>
                </a:xfrm>
                <a:prstGeom prst="rect">
                  <a:avLst/>
                </a:prstGeom>
                <a:ln>
                  <a:solidFill>
                    <a:srgbClr val="1B57AF"/>
                  </a:solidFill>
                </a:ln>
              </p:spPr>
            </p:pic>
            <p:pic>
              <p:nvPicPr>
                <p:cNvPr id="65" name="Picture 64">
                  <a:extLst>
                    <a:ext uri="{FF2B5EF4-FFF2-40B4-BE49-F238E27FC236}">
                      <a16:creationId xmlns="" xmlns:a16="http://schemas.microsoft.com/office/drawing/2014/main" id="{79DAA00D-B92D-42CB-9CAB-4BB6C8DDE530}"/>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3837169" y="4244361"/>
                  <a:ext cx="795528" cy="850392"/>
                </a:xfrm>
                <a:prstGeom prst="rect">
                  <a:avLst/>
                </a:prstGeom>
                <a:ln>
                  <a:solidFill>
                    <a:srgbClr val="1B57AF"/>
                  </a:solidFill>
                </a:ln>
              </p:spPr>
            </p:pic>
            <p:pic>
              <p:nvPicPr>
                <p:cNvPr id="66" name="Picture 65">
                  <a:extLst>
                    <a:ext uri="{FF2B5EF4-FFF2-40B4-BE49-F238E27FC236}">
                      <a16:creationId xmlns="" xmlns:a16="http://schemas.microsoft.com/office/drawing/2014/main" id="{9E1D604D-5E59-4DA3-81A8-E737ABC8E32D}"/>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3938311" y="4350635"/>
                  <a:ext cx="795528" cy="850392"/>
                </a:xfrm>
                <a:prstGeom prst="rect">
                  <a:avLst/>
                </a:prstGeom>
                <a:ln>
                  <a:solidFill>
                    <a:srgbClr val="1B57AF"/>
                  </a:solidFill>
                </a:ln>
              </p:spPr>
            </p:pic>
          </p:grpSp>
          <p:sp>
            <p:nvSpPr>
              <p:cNvPr id="61" name="Hexagon 60">
                <a:extLst>
                  <a:ext uri="{FF2B5EF4-FFF2-40B4-BE49-F238E27FC236}">
                    <a16:creationId xmlns="" xmlns:a16="http://schemas.microsoft.com/office/drawing/2014/main" id="{46F09645-8436-43C8-B0EE-7FFA4FAE9588}"/>
                  </a:ext>
                </a:extLst>
              </p:cNvPr>
              <p:cNvSpPr/>
              <p:nvPr/>
            </p:nvSpPr>
            <p:spPr>
              <a:xfrm>
                <a:off x="7190318" y="3479171"/>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6B95EA5-D21A-441E-8DDA-BEB5E1A11074}"/>
                </a:ext>
              </a:extLst>
            </p:cNvPr>
            <p:cNvGrpSpPr/>
            <p:nvPr/>
          </p:nvGrpSpPr>
          <p:grpSpPr>
            <a:xfrm>
              <a:off x="6858000" y="5486400"/>
              <a:ext cx="952922" cy="763704"/>
              <a:chOff x="7190316" y="5709527"/>
              <a:chExt cx="952922" cy="763704"/>
            </a:xfrm>
          </p:grpSpPr>
          <p:sp>
            <p:nvSpPr>
              <p:cNvPr id="88" name="Hexagon 87">
                <a:extLst>
                  <a:ext uri="{FF2B5EF4-FFF2-40B4-BE49-F238E27FC236}">
                    <a16:creationId xmlns="" xmlns:a16="http://schemas.microsoft.com/office/drawing/2014/main" id="{3B43D56C-841C-44D8-B363-6F49E0716B1E}"/>
                  </a:ext>
                </a:extLst>
              </p:cNvPr>
              <p:cNvSpPr/>
              <p:nvPr/>
            </p:nvSpPr>
            <p:spPr>
              <a:xfrm>
                <a:off x="7190316" y="5713522"/>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a:extLst>
                  <a:ext uri="{FF2B5EF4-FFF2-40B4-BE49-F238E27FC236}">
                    <a16:creationId xmlns="" xmlns:a16="http://schemas.microsoft.com/office/drawing/2014/main" id="{04EC17B2-2D25-467D-8CBA-F97C09679C1F}"/>
                  </a:ext>
                </a:extLst>
              </p:cNvPr>
              <p:cNvSpPr/>
              <p:nvPr/>
            </p:nvSpPr>
            <p:spPr>
              <a:xfrm>
                <a:off x="7190317" y="5709527"/>
                <a:ext cx="952921" cy="759709"/>
              </a:xfrm>
              <a:prstGeom prst="hexagon">
                <a:avLst/>
              </a:prstGeom>
              <a:no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480EB42B-985F-4F0D-8D88-EE7DA46DDA02}"/>
                  </a:ext>
                </a:extLst>
              </p:cNvPr>
              <p:cNvSpPr/>
              <p:nvPr/>
            </p:nvSpPr>
            <p:spPr>
              <a:xfrm>
                <a:off x="7400076" y="5756826"/>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69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709CB56E-50D3-4764-B27B-130B2A8D392F}"/>
                </a:ext>
              </a:extLst>
            </p:cNvPr>
            <p:cNvGrpSpPr/>
            <p:nvPr/>
          </p:nvGrpSpPr>
          <p:grpSpPr>
            <a:xfrm>
              <a:off x="6858000" y="2514600"/>
              <a:ext cx="952921" cy="759709"/>
              <a:chOff x="7190317" y="2363993"/>
              <a:chExt cx="952921" cy="759709"/>
            </a:xfrm>
          </p:grpSpPr>
          <p:sp>
            <p:nvSpPr>
              <p:cNvPr id="54" name="Hexagon 53">
                <a:extLst>
                  <a:ext uri="{FF2B5EF4-FFF2-40B4-BE49-F238E27FC236}">
                    <a16:creationId xmlns="" xmlns:a16="http://schemas.microsoft.com/office/drawing/2014/main" id="{3A82AEBC-4181-444D-A6E6-8FB3C4D728B8}"/>
                  </a:ext>
                </a:extLst>
              </p:cNvPr>
              <p:cNvSpPr/>
              <p:nvPr/>
            </p:nvSpPr>
            <p:spPr>
              <a:xfrm>
                <a:off x="7190317" y="236399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 xmlns:a16="http://schemas.microsoft.com/office/drawing/2014/main" id="{18BFEC01-13FD-44A0-86BD-7829BD787911}"/>
                  </a:ext>
                </a:extLst>
              </p:cNvPr>
              <p:cNvSpPr/>
              <p:nvPr/>
            </p:nvSpPr>
            <p:spPr>
              <a:xfrm>
                <a:off x="7490157"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5" name="Freeform: Shape 14">
                <a:extLst>
                  <a:ext uri="{FF2B5EF4-FFF2-40B4-BE49-F238E27FC236}">
                    <a16:creationId xmlns="" xmlns:a16="http://schemas.microsoft.com/office/drawing/2014/main" id="{5156A1F3-F569-4911-AF1A-DBDF0DBCCE14}"/>
                  </a:ext>
                </a:extLst>
              </p:cNvPr>
              <p:cNvSpPr/>
              <p:nvPr/>
            </p:nvSpPr>
            <p:spPr>
              <a:xfrm>
                <a:off x="7775415"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6" name="Freeform: Shape 15">
                <a:extLst>
                  <a:ext uri="{FF2B5EF4-FFF2-40B4-BE49-F238E27FC236}">
                    <a16:creationId xmlns="" xmlns:a16="http://schemas.microsoft.com/office/drawing/2014/main" id="{900E6574-E234-4B9E-963F-855931D8B659}"/>
                  </a:ext>
                </a:extLst>
              </p:cNvPr>
              <p:cNvSpPr/>
              <p:nvPr/>
            </p:nvSpPr>
            <p:spPr>
              <a:xfrm>
                <a:off x="7400076" y="2478760"/>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2" name="Rectangle 21">
                <a:extLst>
                  <a:ext uri="{FF2B5EF4-FFF2-40B4-BE49-F238E27FC236}">
                    <a16:creationId xmlns="" xmlns:a16="http://schemas.microsoft.com/office/drawing/2014/main" id="{90A3B6B7-D5D0-4D8C-9F2D-DFCB7A1F31E4}"/>
                  </a:ext>
                </a:extLst>
              </p:cNvPr>
              <p:cNvSpPr/>
              <p:nvPr/>
            </p:nvSpPr>
            <p:spPr>
              <a:xfrm>
                <a:off x="7418846" y="2628900"/>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B3EB3D6C-B1E5-4D26-92E1-99032691F832}"/>
                  </a:ext>
                </a:extLst>
              </p:cNvPr>
              <p:cNvSpPr/>
              <p:nvPr/>
            </p:nvSpPr>
            <p:spPr>
              <a:xfrm>
                <a:off x="7400076" y="2591677"/>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Methodology - Overview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31" name="Group 30">
            <a:extLst>
              <a:ext uri="{FF2B5EF4-FFF2-40B4-BE49-F238E27FC236}">
                <a16:creationId xmlns="" xmlns:a16="http://schemas.microsoft.com/office/drawing/2014/main" id="{89C56FC6-06EF-4239-93B5-AD25975C3A43}"/>
              </a:ext>
            </a:extLst>
          </p:cNvPr>
          <p:cNvGrpSpPr/>
          <p:nvPr/>
        </p:nvGrpSpPr>
        <p:grpSpPr>
          <a:xfrm>
            <a:off x="457200" y="1143000"/>
            <a:ext cx="11468521" cy="5505450"/>
            <a:chOff x="457200" y="1143000"/>
            <a:chExt cx="11468521" cy="5505450"/>
          </a:xfrm>
        </p:grpSpPr>
        <p:sp>
          <p:nvSpPr>
            <p:cNvPr id="41" name="Freeform 34">
              <a:extLst>
                <a:ext uri="{FF2B5EF4-FFF2-40B4-BE49-F238E27FC236}">
                  <a16:creationId xmlns="" xmlns:a16="http://schemas.microsoft.com/office/drawing/2014/main" id="{D50A068D-4C5C-41B9-8E66-F52CE5533A75}"/>
                </a:ext>
              </a:extLst>
            </p:cNvPr>
            <p:cNvSpPr/>
            <p:nvPr/>
          </p:nvSpPr>
          <p:spPr>
            <a:xfrm>
              <a:off x="4572000" y="2286000"/>
              <a:ext cx="2743200" cy="4362450"/>
            </a:xfrm>
            <a:custGeom>
              <a:avLst/>
              <a:gdLst>
                <a:gd name="connsiteX0" fmla="*/ 0 w 3194814"/>
                <a:gd name="connsiteY0" fmla="*/ 319481 h 4215150"/>
                <a:gd name="connsiteX1" fmla="*/ 319481 w 3194814"/>
                <a:gd name="connsiteY1" fmla="*/ 0 h 4215150"/>
                <a:gd name="connsiteX2" fmla="*/ 2875333 w 3194814"/>
                <a:gd name="connsiteY2" fmla="*/ 0 h 4215150"/>
                <a:gd name="connsiteX3" fmla="*/ 3194814 w 3194814"/>
                <a:gd name="connsiteY3" fmla="*/ 319481 h 4215150"/>
                <a:gd name="connsiteX4" fmla="*/ 3194814 w 3194814"/>
                <a:gd name="connsiteY4" fmla="*/ 3895669 h 4215150"/>
                <a:gd name="connsiteX5" fmla="*/ 2875333 w 3194814"/>
                <a:gd name="connsiteY5" fmla="*/ 4215150 h 4215150"/>
                <a:gd name="connsiteX6" fmla="*/ 319481 w 3194814"/>
                <a:gd name="connsiteY6" fmla="*/ 4215150 h 4215150"/>
                <a:gd name="connsiteX7" fmla="*/ 0 w 3194814"/>
                <a:gd name="connsiteY7" fmla="*/ 3895669 h 4215150"/>
                <a:gd name="connsiteX8" fmla="*/ 0 w 3194814"/>
                <a:gd name="connsiteY8" fmla="*/ 319481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814" h="4215150">
                  <a:moveTo>
                    <a:pt x="0" y="319481"/>
                  </a:moveTo>
                  <a:cubicBezTo>
                    <a:pt x="0" y="143037"/>
                    <a:pt x="143037" y="0"/>
                    <a:pt x="319481" y="0"/>
                  </a:cubicBezTo>
                  <a:lnTo>
                    <a:pt x="2875333" y="0"/>
                  </a:lnTo>
                  <a:cubicBezTo>
                    <a:pt x="3051777" y="0"/>
                    <a:pt x="3194814" y="143037"/>
                    <a:pt x="3194814" y="319481"/>
                  </a:cubicBezTo>
                  <a:lnTo>
                    <a:pt x="3194814" y="3895669"/>
                  </a:lnTo>
                  <a:cubicBezTo>
                    <a:pt x="3194814" y="4072113"/>
                    <a:pt x="3051777" y="4215150"/>
                    <a:pt x="2875333" y="4215150"/>
                  </a:cubicBezTo>
                  <a:lnTo>
                    <a:pt x="319481" y="4215150"/>
                  </a:lnTo>
                  <a:cubicBezTo>
                    <a:pt x="143037" y="4215150"/>
                    <a:pt x="0" y="4072113"/>
                    <a:pt x="0" y="3895669"/>
                  </a:cubicBezTo>
                  <a:lnTo>
                    <a:pt x="0" y="319481"/>
                  </a:lnTo>
                  <a:close/>
                </a:path>
              </a:pathLst>
            </a:custGeom>
            <a:solidFill>
              <a:schemeClr val="bg1">
                <a:lumMod val="75000"/>
              </a:schemeClr>
            </a:solidFill>
            <a:ln>
              <a:solidFill>
                <a:schemeClr val="bg1">
                  <a:lumMod val="8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01" tIns="228701" rIns="228701" bIns="228701" numCol="1" spcCol="1270" anchor="t" anchorCtr="0">
              <a:noAutofit/>
            </a:bodyPr>
            <a:lstStyle/>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Vegetation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Tree cover %</a:t>
              </a:r>
            </a:p>
            <a:p>
              <a:pPr lvl="1" algn="l"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Land Surface Temperature</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dirty="0" err="1">
                  <a:solidFill>
                    <a:schemeClr val="bg1">
                      <a:lumMod val="85000"/>
                    </a:schemeClr>
                  </a:solidFill>
                  <a:latin typeface="Century Gothic" panose="020B0502020202020204" pitchFamily="34" charset="0"/>
                </a:rPr>
                <a:t>Landcover</a:t>
              </a:r>
              <a:r>
                <a:rPr lang="en-US" sz="1700" dirty="0">
                  <a:solidFill>
                    <a:schemeClr val="bg1">
                      <a:lumMod val="85000"/>
                    </a:schemeClr>
                  </a:solidFill>
                  <a:latin typeface="Century Gothic" panose="020B0502020202020204" pitchFamily="34" charset="0"/>
                </a:rPr>
                <a:t> Classification</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Climate Time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Series</a:t>
              </a:r>
            </a:p>
            <a:p>
              <a:pPr marL="171450" lvl="1" indent="-171450" defTabSz="844550">
                <a:lnSpc>
                  <a:spcPct val="90000"/>
                </a:lnSpc>
                <a:spcBef>
                  <a:spcPct val="0"/>
                </a:spcBef>
                <a:spcAft>
                  <a:spcPct val="15000"/>
                </a:spcAft>
                <a:buFont typeface="Arial"/>
                <a:buChar char="••"/>
              </a:pPr>
              <a:endParaRPr lang="en-US" sz="8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bg1">
                      <a:lumMod val="85000"/>
                    </a:schemeClr>
                  </a:solidFill>
                  <a:latin typeface="Century Gothic" panose="020B0502020202020204" pitchFamily="34" charset="0"/>
                </a:rPr>
                <a:t>Social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Vulnerability </a:t>
              </a:r>
            </a:p>
            <a:p>
              <a:pPr lvl="1"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bg1">
                    <a:lumMod val="85000"/>
                  </a:schemeClr>
                </a:solidFill>
                <a:latin typeface="Century Gothic" panose="020B0502020202020204" pitchFamily="34" charset="0"/>
              </a:endParaRPr>
            </a:p>
            <a:p>
              <a:pPr marL="0" lvl="1" algn="l" defTabSz="844550">
                <a:lnSpc>
                  <a:spcPct val="90000"/>
                </a:lnSpc>
                <a:spcBef>
                  <a:spcPct val="0"/>
                </a:spcBef>
                <a:spcAft>
                  <a:spcPct val="15000"/>
                </a:spcAft>
              </a:pPr>
              <a:endParaRPr lang="en-US" sz="1600" kern="1200" dirty="0">
                <a:solidFill>
                  <a:schemeClr val="bg1">
                    <a:lumMod val="85000"/>
                  </a:schemeClr>
                </a:solidFill>
                <a:latin typeface="Century Gothic" panose="020B0502020202020204" pitchFamily="34" charset="0"/>
              </a:endParaRPr>
            </a:p>
          </p:txBody>
        </p:sp>
        <p:sp>
          <p:nvSpPr>
            <p:cNvPr id="38" name="Freeform 5">
              <a:extLst>
                <a:ext uri="{FF2B5EF4-FFF2-40B4-BE49-F238E27FC236}">
                  <a16:creationId xmlns="" xmlns:a16="http://schemas.microsoft.com/office/drawing/2014/main" id="{AABD90E7-0C4C-477A-9AAD-6D13430457E6}"/>
                </a:ext>
              </a:extLst>
            </p:cNvPr>
            <p:cNvSpPr/>
            <p:nvPr/>
          </p:nvSpPr>
          <p:spPr>
            <a:xfrm>
              <a:off x="4572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Landsat 5, 8</a:t>
              </a:r>
            </a:p>
            <a:p>
              <a:pPr lvl="1" algn="l" defTabSz="844550">
                <a:lnSpc>
                  <a:spcPct val="90000"/>
                </a:lnSpc>
                <a:spcBef>
                  <a:spcPct val="0"/>
                </a:spcBef>
                <a:spcAft>
                  <a:spcPct val="15000"/>
                </a:spcAft>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Planet Scenes</a:t>
              </a:r>
            </a:p>
            <a:p>
              <a:pPr lvl="1" algn="l" defTabSz="844550">
                <a:lnSpc>
                  <a:spcPct val="90000"/>
                </a:lnSpc>
                <a:spcBef>
                  <a:spcPct val="0"/>
                </a:spcBef>
                <a:spcAft>
                  <a:spcPct val="15000"/>
                </a:spcAft>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tx1">
                      <a:lumMod val="75000"/>
                      <a:lumOff val="25000"/>
                    </a:schemeClr>
                  </a:solidFill>
                  <a:latin typeface="Century Gothic" panose="020B0502020202020204" pitchFamily="34" charset="0"/>
                </a:rPr>
                <a:t>Orthoimagery</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SENES</a:t>
              </a: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tx1">
                      <a:lumMod val="75000"/>
                      <a:lumOff val="25000"/>
                    </a:schemeClr>
                  </a:solidFill>
                  <a:latin typeface="Century Gothic" panose="020B0502020202020204" pitchFamily="34" charset="0"/>
                </a:rPr>
                <a:t>Daymet</a:t>
              </a:r>
              <a:endParaRPr lang="en-US" sz="17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tx1">
                    <a:lumMod val="75000"/>
                    <a:lumOff val="2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Census of </a:t>
              </a:r>
            </a:p>
            <a:p>
              <a:pPr lvl="1" algn="l" defTabSz="844550">
                <a:lnSpc>
                  <a:spcPct val="90000"/>
                </a:lnSpc>
                <a:spcBef>
                  <a:spcPct val="0"/>
                </a:spcBef>
                <a:spcAft>
                  <a:spcPct val="15000"/>
                </a:spcAft>
              </a:pPr>
              <a:r>
                <a:rPr lang="en-US" sz="1700" kern="1200" dirty="0">
                  <a:solidFill>
                    <a:schemeClr val="tx1">
                      <a:lumMod val="75000"/>
                      <a:lumOff val="25000"/>
                    </a:schemeClr>
                  </a:solidFill>
                  <a:latin typeface="Century Gothic" panose="020B0502020202020204" pitchFamily="34" charset="0"/>
                </a:rPr>
                <a:t>   Canada</a:t>
              </a:r>
            </a:p>
          </p:txBody>
        </p:sp>
        <p:sp>
          <p:nvSpPr>
            <p:cNvPr id="39" name="Freeform 7">
              <a:extLst>
                <a:ext uri="{FF2B5EF4-FFF2-40B4-BE49-F238E27FC236}">
                  <a16:creationId xmlns="" xmlns:a16="http://schemas.microsoft.com/office/drawing/2014/main" id="{2EEDAB4F-D16A-4404-96D2-79A55AA3EF5D}"/>
                </a:ext>
              </a:extLst>
            </p:cNvPr>
            <p:cNvSpPr/>
            <p:nvPr/>
          </p:nvSpPr>
          <p:spPr>
            <a:xfrm>
              <a:off x="3497207" y="1333318"/>
              <a:ext cx="791658" cy="580091"/>
            </a:xfrm>
            <a:custGeom>
              <a:avLst/>
              <a:gdLst>
                <a:gd name="connsiteX0" fmla="*/ 0 w 750452"/>
                <a:gd name="connsiteY0" fmla="*/ 120774 h 603869"/>
                <a:gd name="connsiteX1" fmla="*/ 448518 w 750452"/>
                <a:gd name="connsiteY1" fmla="*/ 120774 h 603869"/>
                <a:gd name="connsiteX2" fmla="*/ 448518 w 750452"/>
                <a:gd name="connsiteY2" fmla="*/ 0 h 603869"/>
                <a:gd name="connsiteX3" fmla="*/ 750452 w 750452"/>
                <a:gd name="connsiteY3" fmla="*/ 301935 h 603869"/>
                <a:gd name="connsiteX4" fmla="*/ 448518 w 750452"/>
                <a:gd name="connsiteY4" fmla="*/ 603869 h 603869"/>
                <a:gd name="connsiteX5" fmla="*/ 448518 w 750452"/>
                <a:gd name="connsiteY5" fmla="*/ 483095 h 603869"/>
                <a:gd name="connsiteX6" fmla="*/ 0 w 750452"/>
                <a:gd name="connsiteY6" fmla="*/ 483095 h 603869"/>
                <a:gd name="connsiteX7" fmla="*/ 0 w 750452"/>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452" h="603869">
                  <a:moveTo>
                    <a:pt x="0" y="120774"/>
                  </a:moveTo>
                  <a:lnTo>
                    <a:pt x="448518" y="120774"/>
                  </a:lnTo>
                  <a:lnTo>
                    <a:pt x="448518" y="0"/>
                  </a:lnTo>
                  <a:lnTo>
                    <a:pt x="750452" y="301935"/>
                  </a:lnTo>
                  <a:lnTo>
                    <a:pt x="448518" y="603869"/>
                  </a:lnTo>
                  <a:lnTo>
                    <a:pt x="448518"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0" tIns="120774" rIns="181161" bIns="120774"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sp>
          <p:nvSpPr>
            <p:cNvPr id="44" name="Freeform 37">
              <a:extLst>
                <a:ext uri="{FF2B5EF4-FFF2-40B4-BE49-F238E27FC236}">
                  <a16:creationId xmlns="" xmlns:a16="http://schemas.microsoft.com/office/drawing/2014/main" id="{00A9CF82-706D-486A-B8B1-A3643CAD892C}"/>
                </a:ext>
              </a:extLst>
            </p:cNvPr>
            <p:cNvSpPr/>
            <p:nvPr/>
          </p:nvSpPr>
          <p:spPr>
            <a:xfrm>
              <a:off x="86868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solidFill>
              <a:schemeClr val="bg1">
                <a:lumMod val="75000"/>
              </a:schemeClr>
            </a:solidFill>
            <a:ln>
              <a:solidFill>
                <a:schemeClr val="bg1">
                  <a:lumMod val="7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Climatic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variables &amp;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NDVI correlation</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Heat Vulnerability Analysis</a:t>
              </a:r>
            </a:p>
            <a:p>
              <a:pPr marL="171450" lvl="1" indent="-171450" algn="l" defTabSz="844550">
                <a:lnSpc>
                  <a:spcPct val="90000"/>
                </a:lnSpc>
                <a:spcBef>
                  <a:spcPct val="0"/>
                </a:spcBef>
                <a:spcAft>
                  <a:spcPct val="15000"/>
                </a:spcAft>
                <a:buChar char="••"/>
              </a:pP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Tree health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forecast</a:t>
              </a:r>
            </a:p>
          </p:txBody>
        </p:sp>
        <p:sp>
          <p:nvSpPr>
            <p:cNvPr id="42" name="Freeform 35">
              <a:extLst>
                <a:ext uri="{FF2B5EF4-FFF2-40B4-BE49-F238E27FC236}">
                  <a16:creationId xmlns="" xmlns:a16="http://schemas.microsoft.com/office/drawing/2014/main" id="{26E77A0B-A133-4D31-8EE8-00F6B0F41903}"/>
                </a:ext>
              </a:extLst>
            </p:cNvPr>
            <p:cNvSpPr/>
            <p:nvPr/>
          </p:nvSpPr>
          <p:spPr>
            <a:xfrm rot="21573108">
              <a:off x="7613882" y="1336338"/>
              <a:ext cx="774234" cy="579804"/>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pic>
          <p:nvPicPr>
            <p:cNvPr id="45" name="Picture 44">
              <a:extLst>
                <a:ext uri="{FF2B5EF4-FFF2-40B4-BE49-F238E27FC236}">
                  <a16:creationId xmlns="" xmlns:a16="http://schemas.microsoft.com/office/drawing/2014/main" id="{AB563D46-75A0-4CC7-BCA1-C9A5CC4CE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514600"/>
              <a:ext cx="952922" cy="759709"/>
            </a:xfrm>
            <a:prstGeom prst="hexagon">
              <a:avLst/>
            </a:prstGeom>
            <a:ln w="38100">
              <a:solidFill>
                <a:srgbClr val="1B57AF"/>
              </a:solidFill>
            </a:ln>
          </p:spPr>
        </p:pic>
        <p:pic>
          <p:nvPicPr>
            <p:cNvPr id="46" name="Picture 45">
              <a:extLst>
                <a:ext uri="{FF2B5EF4-FFF2-40B4-BE49-F238E27FC236}">
                  <a16:creationId xmlns="" xmlns:a16="http://schemas.microsoft.com/office/drawing/2014/main" id="{811C61E2-1868-4179-9FB5-05A4781D9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891" y="3511550"/>
              <a:ext cx="952922" cy="759709"/>
            </a:xfrm>
            <a:prstGeom prst="hexagon">
              <a:avLst/>
            </a:prstGeom>
            <a:ln w="38100">
              <a:solidFill>
                <a:srgbClr val="1B57AF"/>
              </a:solidFill>
            </a:ln>
          </p:spPr>
        </p:pic>
        <p:grpSp>
          <p:nvGrpSpPr>
            <p:cNvPr id="24" name="Group 23">
              <a:extLst>
                <a:ext uri="{FF2B5EF4-FFF2-40B4-BE49-F238E27FC236}">
                  <a16:creationId xmlns="" xmlns:a16="http://schemas.microsoft.com/office/drawing/2014/main" id="{32948B90-7A7D-43A7-860C-1DED64290CD6}"/>
                </a:ext>
              </a:extLst>
            </p:cNvPr>
            <p:cNvGrpSpPr/>
            <p:nvPr/>
          </p:nvGrpSpPr>
          <p:grpSpPr>
            <a:xfrm>
              <a:off x="2743200" y="4489450"/>
              <a:ext cx="952921" cy="779393"/>
              <a:chOff x="2886957" y="4608214"/>
              <a:chExt cx="952921" cy="779393"/>
            </a:xfrm>
          </p:grpSpPr>
          <p:sp>
            <p:nvSpPr>
              <p:cNvPr id="48" name="Hexagon 47">
                <a:extLst>
                  <a:ext uri="{FF2B5EF4-FFF2-40B4-BE49-F238E27FC236}">
                    <a16:creationId xmlns="" xmlns:a16="http://schemas.microsoft.com/office/drawing/2014/main" id="{2466556E-1FD1-495D-B200-E585D3C3AEC7}"/>
                  </a:ext>
                </a:extLst>
              </p:cNvPr>
              <p:cNvSpPr/>
              <p:nvPr/>
            </p:nvSpPr>
            <p:spPr>
              <a:xfrm>
                <a:off x="2886957" y="4627898"/>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 xmlns:a16="http://schemas.microsoft.com/office/drawing/2014/main" id="{B902AF82-6F51-4388-8C09-0DDEA572B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021" y="4608214"/>
                <a:ext cx="761756" cy="759709"/>
              </a:xfrm>
              <a:prstGeom prst="hexagon">
                <a:avLst/>
              </a:prstGeom>
              <a:ln>
                <a:noFill/>
              </a:ln>
            </p:spPr>
          </p:pic>
        </p:grpSp>
        <p:grpSp>
          <p:nvGrpSpPr>
            <p:cNvPr id="23" name="Group 22">
              <a:extLst>
                <a:ext uri="{FF2B5EF4-FFF2-40B4-BE49-F238E27FC236}">
                  <a16:creationId xmlns="" xmlns:a16="http://schemas.microsoft.com/office/drawing/2014/main" id="{58E516C9-660F-4374-B412-C73DB1C5B2AC}"/>
                </a:ext>
              </a:extLst>
            </p:cNvPr>
            <p:cNvGrpSpPr/>
            <p:nvPr/>
          </p:nvGrpSpPr>
          <p:grpSpPr>
            <a:xfrm>
              <a:off x="2743200" y="5486400"/>
              <a:ext cx="952921" cy="759709"/>
              <a:chOff x="2886956" y="5728033"/>
              <a:chExt cx="952921" cy="759709"/>
            </a:xfrm>
          </p:grpSpPr>
          <p:sp>
            <p:nvSpPr>
              <p:cNvPr id="51" name="Hexagon 50">
                <a:extLst>
                  <a:ext uri="{FF2B5EF4-FFF2-40B4-BE49-F238E27FC236}">
                    <a16:creationId xmlns="" xmlns:a16="http://schemas.microsoft.com/office/drawing/2014/main" id="{5E6A8F92-E6F5-4DF1-AC0E-004D49ABED4A}"/>
                  </a:ext>
                </a:extLst>
              </p:cNvPr>
              <p:cNvSpPr/>
              <p:nvPr/>
            </p:nvSpPr>
            <p:spPr>
              <a:xfrm>
                <a:off x="2886956" y="572803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 xmlns:a16="http://schemas.microsoft.com/office/drawing/2014/main" id="{4041F830-501D-4297-BDBA-055D62B60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6295" y="5825481"/>
                <a:ext cx="564812" cy="564812"/>
              </a:xfrm>
              <a:prstGeom prst="rect">
                <a:avLst/>
              </a:prstGeom>
              <a:ln>
                <a:noFill/>
              </a:ln>
            </p:spPr>
          </p:pic>
        </p:grpSp>
        <p:sp>
          <p:nvSpPr>
            <p:cNvPr id="73" name="Hexagon 72">
              <a:extLst>
                <a:ext uri="{FF2B5EF4-FFF2-40B4-BE49-F238E27FC236}">
                  <a16:creationId xmlns="" xmlns:a16="http://schemas.microsoft.com/office/drawing/2014/main" id="{AB9E5996-E346-482A-8F2C-C5396B85523F}"/>
                </a:ext>
              </a:extLst>
            </p:cNvPr>
            <p:cNvSpPr/>
            <p:nvPr/>
          </p:nvSpPr>
          <p:spPr>
            <a:xfrm>
              <a:off x="10972800" y="3511296"/>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 xmlns:a16="http://schemas.microsoft.com/office/drawing/2014/main" id="{ADC4F68D-85E6-48FA-9783-9CC8AB332DB0}"/>
                </a:ext>
              </a:extLst>
            </p:cNvPr>
            <p:cNvGrpSpPr/>
            <p:nvPr/>
          </p:nvGrpSpPr>
          <p:grpSpPr>
            <a:xfrm>
              <a:off x="10972800" y="2514600"/>
              <a:ext cx="952921" cy="759709"/>
              <a:chOff x="10705553" y="2363993"/>
              <a:chExt cx="952921" cy="759709"/>
            </a:xfrm>
          </p:grpSpPr>
          <p:pic>
            <p:nvPicPr>
              <p:cNvPr id="76" name="Picture 75">
                <a:extLst>
                  <a:ext uri="{FF2B5EF4-FFF2-40B4-BE49-F238E27FC236}">
                    <a16:creationId xmlns="" xmlns:a16="http://schemas.microsoft.com/office/drawing/2014/main" id="{EBF6B6CD-7C59-45A7-A890-1BB034AC29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6398" y="2394499"/>
                <a:ext cx="665683" cy="665683"/>
              </a:xfrm>
              <a:prstGeom prst="rect">
                <a:avLst/>
              </a:prstGeom>
              <a:ln>
                <a:noFill/>
              </a:ln>
            </p:spPr>
          </p:pic>
          <p:sp>
            <p:nvSpPr>
              <p:cNvPr id="75" name="Hexagon 74">
                <a:extLst>
                  <a:ext uri="{FF2B5EF4-FFF2-40B4-BE49-F238E27FC236}">
                    <a16:creationId xmlns="" xmlns:a16="http://schemas.microsoft.com/office/drawing/2014/main" id="{92AAABEE-2DD9-4438-B9D2-1462C24E0AF8}"/>
                  </a:ext>
                </a:extLst>
              </p:cNvPr>
              <p:cNvSpPr/>
              <p:nvPr/>
            </p:nvSpPr>
            <p:spPr>
              <a:xfrm>
                <a:off x="10705553" y="236399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 xmlns:a16="http://schemas.microsoft.com/office/drawing/2014/main" id="{72ED21AC-0F0C-466B-A175-1C6EDD23EC2F}"/>
                </a:ext>
              </a:extLst>
            </p:cNvPr>
            <p:cNvSpPr/>
            <p:nvPr/>
          </p:nvSpPr>
          <p:spPr>
            <a:xfrm>
              <a:off x="4572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Data</a:t>
              </a:r>
            </a:p>
          </p:txBody>
        </p:sp>
        <p:sp>
          <p:nvSpPr>
            <p:cNvPr id="78" name="Rectangle: Rounded Corners 77">
              <a:extLst>
                <a:ext uri="{FF2B5EF4-FFF2-40B4-BE49-F238E27FC236}">
                  <a16:creationId xmlns="" xmlns:a16="http://schemas.microsoft.com/office/drawing/2014/main" id="{E01351EF-7FE1-4E8A-BC58-ADFE538ED5EA}"/>
                </a:ext>
              </a:extLst>
            </p:cNvPr>
            <p:cNvSpPr/>
            <p:nvPr/>
          </p:nvSpPr>
          <p:spPr>
            <a:xfrm>
              <a:off x="4572000" y="1143000"/>
              <a:ext cx="2743200" cy="966485"/>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Processing</a:t>
              </a:r>
            </a:p>
          </p:txBody>
        </p:sp>
        <p:sp>
          <p:nvSpPr>
            <p:cNvPr id="79" name="Rectangle: Rounded Corners 78">
              <a:extLst>
                <a:ext uri="{FF2B5EF4-FFF2-40B4-BE49-F238E27FC236}">
                  <a16:creationId xmlns="" xmlns:a16="http://schemas.microsoft.com/office/drawing/2014/main" id="{69321BDB-7624-4D25-9A71-D78F37CD5889}"/>
                </a:ext>
              </a:extLst>
            </p:cNvPr>
            <p:cNvSpPr/>
            <p:nvPr/>
          </p:nvSpPr>
          <p:spPr>
            <a:xfrm>
              <a:off x="8686800" y="1143000"/>
              <a:ext cx="2743200"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Analysis</a:t>
              </a:r>
            </a:p>
          </p:txBody>
        </p:sp>
        <p:grpSp>
          <p:nvGrpSpPr>
            <p:cNvPr id="30" name="Group 29">
              <a:extLst>
                <a:ext uri="{FF2B5EF4-FFF2-40B4-BE49-F238E27FC236}">
                  <a16:creationId xmlns="" xmlns:a16="http://schemas.microsoft.com/office/drawing/2014/main" id="{84A59612-BD11-488C-B9D5-0FDAB5E96F80}"/>
                </a:ext>
              </a:extLst>
            </p:cNvPr>
            <p:cNvGrpSpPr/>
            <p:nvPr/>
          </p:nvGrpSpPr>
          <p:grpSpPr>
            <a:xfrm>
              <a:off x="10972800" y="4489704"/>
              <a:ext cx="952921" cy="759709"/>
              <a:chOff x="10711245" y="4523402"/>
              <a:chExt cx="952921" cy="759709"/>
            </a:xfrm>
          </p:grpSpPr>
          <p:sp>
            <p:nvSpPr>
              <p:cNvPr id="96" name="Freeform: Shape 95">
                <a:extLst>
                  <a:ext uri="{FF2B5EF4-FFF2-40B4-BE49-F238E27FC236}">
                    <a16:creationId xmlns="" xmlns:a16="http://schemas.microsoft.com/office/drawing/2014/main" id="{C96D692C-EC69-4DF5-B042-58D8B0CB69C7}"/>
                  </a:ext>
                </a:extLst>
              </p:cNvPr>
              <p:cNvSpPr/>
              <p:nvPr/>
            </p:nvSpPr>
            <p:spPr>
              <a:xfrm>
                <a:off x="10921004" y="4570701"/>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tx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5CDBA697-0708-4209-A8E2-222BB9F269DD}"/>
                  </a:ext>
                </a:extLst>
              </p:cNvPr>
              <p:cNvGrpSpPr/>
              <p:nvPr/>
            </p:nvGrpSpPr>
            <p:grpSpPr>
              <a:xfrm>
                <a:off x="11071597" y="4670976"/>
                <a:ext cx="78649" cy="158507"/>
                <a:chOff x="11658474" y="4416688"/>
                <a:chExt cx="128714" cy="259407"/>
              </a:xfrm>
            </p:grpSpPr>
            <p:sp>
              <p:nvSpPr>
                <p:cNvPr id="7" name="Rectangle 6">
                  <a:extLst>
                    <a:ext uri="{FF2B5EF4-FFF2-40B4-BE49-F238E27FC236}">
                      <a16:creationId xmlns="" xmlns:a16="http://schemas.microsoft.com/office/drawing/2014/main" id="{38A05935-16AE-4A9F-95BA-D815F475C6A4}"/>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 xmlns:a16="http://schemas.microsoft.com/office/drawing/2014/main" id="{06E86A7A-70C3-414B-9992-AAE025597451}"/>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 xmlns:a16="http://schemas.microsoft.com/office/drawing/2014/main" id="{D3D4DBE0-897F-4A20-AD14-2422C412A641}"/>
                  </a:ext>
                </a:extLst>
              </p:cNvPr>
              <p:cNvGrpSpPr/>
              <p:nvPr/>
            </p:nvGrpSpPr>
            <p:grpSpPr>
              <a:xfrm>
                <a:off x="11174968" y="4783356"/>
                <a:ext cx="78649" cy="158507"/>
                <a:chOff x="11658474" y="4416688"/>
                <a:chExt cx="128714" cy="259407"/>
              </a:xfrm>
            </p:grpSpPr>
            <p:sp>
              <p:nvSpPr>
                <p:cNvPr id="101" name="Rectangle 100">
                  <a:extLst>
                    <a:ext uri="{FF2B5EF4-FFF2-40B4-BE49-F238E27FC236}">
                      <a16:creationId xmlns="" xmlns:a16="http://schemas.microsoft.com/office/drawing/2014/main" id="{EC8AB0EE-121E-4DF8-A997-F350FF893C33}"/>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a:extLst>
                    <a:ext uri="{FF2B5EF4-FFF2-40B4-BE49-F238E27FC236}">
                      <a16:creationId xmlns="" xmlns:a16="http://schemas.microsoft.com/office/drawing/2014/main" id="{49D78588-7014-4E30-A5BC-8B8C4B330B3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 xmlns:a16="http://schemas.microsoft.com/office/drawing/2014/main" id="{7DCCECF5-A0B0-4C5A-A79E-00C6B08D5416}"/>
                  </a:ext>
                </a:extLst>
              </p:cNvPr>
              <p:cNvGrpSpPr/>
              <p:nvPr/>
            </p:nvGrpSpPr>
            <p:grpSpPr>
              <a:xfrm>
                <a:off x="11109412" y="4883445"/>
                <a:ext cx="78649" cy="158507"/>
                <a:chOff x="11658474" y="4416688"/>
                <a:chExt cx="128714" cy="259407"/>
              </a:xfrm>
            </p:grpSpPr>
            <p:sp>
              <p:nvSpPr>
                <p:cNvPr id="104" name="Rectangle 103">
                  <a:extLst>
                    <a:ext uri="{FF2B5EF4-FFF2-40B4-BE49-F238E27FC236}">
                      <a16:creationId xmlns="" xmlns:a16="http://schemas.microsoft.com/office/drawing/2014/main" id="{88CF7D7B-FFD4-4FE0-A8C3-CD61234F00CB}"/>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a:extLst>
                    <a:ext uri="{FF2B5EF4-FFF2-40B4-BE49-F238E27FC236}">
                      <a16:creationId xmlns="" xmlns:a16="http://schemas.microsoft.com/office/drawing/2014/main" id="{8EB928A4-E46E-443F-9EC1-A525A411131D}"/>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 xmlns:a16="http://schemas.microsoft.com/office/drawing/2014/main" id="{F37F8C1F-4B39-437B-95C8-934F388901FE}"/>
                  </a:ext>
                </a:extLst>
              </p:cNvPr>
              <p:cNvGrpSpPr/>
              <p:nvPr/>
            </p:nvGrpSpPr>
            <p:grpSpPr>
              <a:xfrm>
                <a:off x="11268337" y="4929878"/>
                <a:ext cx="78649" cy="158507"/>
                <a:chOff x="11658474" y="4416688"/>
                <a:chExt cx="128714" cy="259407"/>
              </a:xfrm>
            </p:grpSpPr>
            <p:sp>
              <p:nvSpPr>
                <p:cNvPr id="107" name="Rectangle 106">
                  <a:extLst>
                    <a:ext uri="{FF2B5EF4-FFF2-40B4-BE49-F238E27FC236}">
                      <a16:creationId xmlns="" xmlns:a16="http://schemas.microsoft.com/office/drawing/2014/main" id="{0C048FC0-F932-4DDE-BEC3-41D80F4C241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a:extLst>
                    <a:ext uri="{FF2B5EF4-FFF2-40B4-BE49-F238E27FC236}">
                      <a16:creationId xmlns="" xmlns:a16="http://schemas.microsoft.com/office/drawing/2014/main" id="{CBEEC247-5DA7-4A70-91E0-C34771421BA5}"/>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 xmlns:a16="http://schemas.microsoft.com/office/drawing/2014/main" id="{CA743037-76B9-4C1F-A700-7975C344850F}"/>
                  </a:ext>
                </a:extLst>
              </p:cNvPr>
              <p:cNvGrpSpPr/>
              <p:nvPr/>
            </p:nvGrpSpPr>
            <p:grpSpPr>
              <a:xfrm>
                <a:off x="11182013" y="5015974"/>
                <a:ext cx="78649" cy="158507"/>
                <a:chOff x="11658474" y="4416688"/>
                <a:chExt cx="128714" cy="259407"/>
              </a:xfrm>
            </p:grpSpPr>
            <p:sp>
              <p:nvSpPr>
                <p:cNvPr id="110" name="Rectangle 109">
                  <a:extLst>
                    <a:ext uri="{FF2B5EF4-FFF2-40B4-BE49-F238E27FC236}">
                      <a16:creationId xmlns="" xmlns:a16="http://schemas.microsoft.com/office/drawing/2014/main" id="{8F2408E3-A768-4556-9385-D047824710AF}"/>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 xmlns:a16="http://schemas.microsoft.com/office/drawing/2014/main" id="{E3C2E8A0-EE31-4CDE-BCBF-7A31CABB2277}"/>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 xmlns:a16="http://schemas.microsoft.com/office/drawing/2014/main" id="{2121D7BC-4EBD-46C7-BDB4-F0BE3EAA72C5}"/>
                  </a:ext>
                </a:extLst>
              </p:cNvPr>
              <p:cNvGrpSpPr/>
              <p:nvPr/>
            </p:nvGrpSpPr>
            <p:grpSpPr>
              <a:xfrm>
                <a:off x="11215044" y="4601572"/>
                <a:ext cx="78649" cy="158507"/>
                <a:chOff x="11658474" y="4416688"/>
                <a:chExt cx="128714" cy="259407"/>
              </a:xfrm>
            </p:grpSpPr>
            <p:sp>
              <p:nvSpPr>
                <p:cNvPr id="113" name="Rectangle 112">
                  <a:extLst>
                    <a:ext uri="{FF2B5EF4-FFF2-40B4-BE49-F238E27FC236}">
                      <a16:creationId xmlns="" xmlns:a16="http://schemas.microsoft.com/office/drawing/2014/main" id="{FCFD7480-2FD3-40EF-A6D1-74FC01CAEC88}"/>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a:extLst>
                    <a:ext uri="{FF2B5EF4-FFF2-40B4-BE49-F238E27FC236}">
                      <a16:creationId xmlns="" xmlns:a16="http://schemas.microsoft.com/office/drawing/2014/main" id="{3FC26350-C3D2-41CA-B87C-FCA46D7FCED0}"/>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9B0D72F6-9D6E-4D17-BE09-CD448B5E1E17}"/>
                  </a:ext>
                </a:extLst>
              </p:cNvPr>
              <p:cNvGrpSpPr/>
              <p:nvPr/>
            </p:nvGrpSpPr>
            <p:grpSpPr>
              <a:xfrm>
                <a:off x="11280414" y="4760081"/>
                <a:ext cx="78649" cy="158511"/>
                <a:chOff x="11658474" y="4416682"/>
                <a:chExt cx="128714" cy="259413"/>
              </a:xfrm>
            </p:grpSpPr>
            <p:sp>
              <p:nvSpPr>
                <p:cNvPr id="116" name="Rectangle 115">
                  <a:extLst>
                    <a:ext uri="{FF2B5EF4-FFF2-40B4-BE49-F238E27FC236}">
                      <a16:creationId xmlns="" xmlns:a16="http://schemas.microsoft.com/office/drawing/2014/main" id="{DF669ECB-7B98-4FD1-A492-8E21B354B3D5}"/>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a:extLst>
                    <a:ext uri="{FF2B5EF4-FFF2-40B4-BE49-F238E27FC236}">
                      <a16:creationId xmlns="" xmlns:a16="http://schemas.microsoft.com/office/drawing/2014/main" id="{6E0438E6-CBE6-43CB-8F8F-DA88B0C4A826}"/>
                    </a:ext>
                  </a:extLst>
                </p:cNvPr>
                <p:cNvSpPr/>
                <p:nvPr/>
              </p:nvSpPr>
              <p:spPr>
                <a:xfrm>
                  <a:off x="11658474" y="4416682"/>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 xmlns:a16="http://schemas.microsoft.com/office/drawing/2014/main" id="{D07120E3-7A35-41E6-96AE-020C89FF5F1A}"/>
                  </a:ext>
                </a:extLst>
              </p:cNvPr>
              <p:cNvGrpSpPr/>
              <p:nvPr/>
            </p:nvGrpSpPr>
            <p:grpSpPr>
              <a:xfrm>
                <a:off x="11017365" y="4828080"/>
                <a:ext cx="78649" cy="158507"/>
                <a:chOff x="11658474" y="4416688"/>
                <a:chExt cx="128714" cy="259407"/>
              </a:xfrm>
            </p:grpSpPr>
            <p:sp>
              <p:nvSpPr>
                <p:cNvPr id="119" name="Rectangle 118">
                  <a:extLst>
                    <a:ext uri="{FF2B5EF4-FFF2-40B4-BE49-F238E27FC236}">
                      <a16:creationId xmlns="" xmlns:a16="http://schemas.microsoft.com/office/drawing/2014/main" id="{B1FCA83D-FC9A-4B0C-BE2B-85A45FD50E7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Isosceles Triangle 119">
                  <a:extLst>
                    <a:ext uri="{FF2B5EF4-FFF2-40B4-BE49-F238E27FC236}">
                      <a16:creationId xmlns="" xmlns:a16="http://schemas.microsoft.com/office/drawing/2014/main" id="{5BFC89ED-EA92-4ACA-B19E-4B3FE10032E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Hexagon 94">
                <a:extLst>
                  <a:ext uri="{FF2B5EF4-FFF2-40B4-BE49-F238E27FC236}">
                    <a16:creationId xmlns="" xmlns:a16="http://schemas.microsoft.com/office/drawing/2014/main" id="{54A5E1A6-BAEC-47EB-BA6D-D0FA73EFCA98}"/>
                  </a:ext>
                </a:extLst>
              </p:cNvPr>
              <p:cNvSpPr/>
              <p:nvPr/>
            </p:nvSpPr>
            <p:spPr>
              <a:xfrm>
                <a:off x="10711245" y="4523402"/>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 xmlns:a16="http://schemas.microsoft.com/office/drawing/2014/main" id="{0DB50B7E-B9C9-43EE-8312-5F5EA71FAE0C}"/>
                </a:ext>
              </a:extLst>
            </p:cNvPr>
            <p:cNvGrpSpPr/>
            <p:nvPr/>
          </p:nvGrpSpPr>
          <p:grpSpPr>
            <a:xfrm>
              <a:off x="6858000" y="4489704"/>
              <a:ext cx="952921" cy="759709"/>
              <a:chOff x="7190317" y="4594349"/>
              <a:chExt cx="952921" cy="759709"/>
            </a:xfrm>
          </p:grpSpPr>
          <p:pic>
            <p:nvPicPr>
              <p:cNvPr id="69" name="Picture 68">
                <a:extLst>
                  <a:ext uri="{FF2B5EF4-FFF2-40B4-BE49-F238E27FC236}">
                    <a16:creationId xmlns="" xmlns:a16="http://schemas.microsoft.com/office/drawing/2014/main" id="{555F2732-03CE-4206-A805-8D56DE6BBF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1849" y="4682328"/>
                <a:ext cx="609856" cy="598349"/>
              </a:xfrm>
              <a:prstGeom prst="rect">
                <a:avLst/>
              </a:prstGeom>
              <a:ln>
                <a:noFill/>
              </a:ln>
            </p:spPr>
          </p:pic>
          <p:sp>
            <p:nvSpPr>
              <p:cNvPr id="68" name="Hexagon 67">
                <a:extLst>
                  <a:ext uri="{FF2B5EF4-FFF2-40B4-BE49-F238E27FC236}">
                    <a16:creationId xmlns="" xmlns:a16="http://schemas.microsoft.com/office/drawing/2014/main" id="{70349E5A-D03B-4C79-8D57-D6CFF29BCED3}"/>
                  </a:ext>
                </a:extLst>
              </p:cNvPr>
              <p:cNvSpPr/>
              <p:nvPr/>
            </p:nvSpPr>
            <p:spPr>
              <a:xfrm>
                <a:off x="7190317" y="4594349"/>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347F69CE-EEE5-48C2-9CA7-B3D47BBEFC24}"/>
                </a:ext>
              </a:extLst>
            </p:cNvPr>
            <p:cNvGrpSpPr/>
            <p:nvPr/>
          </p:nvGrpSpPr>
          <p:grpSpPr>
            <a:xfrm>
              <a:off x="6858000" y="3511296"/>
              <a:ext cx="952922" cy="759709"/>
              <a:chOff x="7190317" y="3479171"/>
              <a:chExt cx="952922" cy="759709"/>
            </a:xfrm>
          </p:grpSpPr>
          <p:sp>
            <p:nvSpPr>
              <p:cNvPr id="80" name="Hexagon 79">
                <a:extLst>
                  <a:ext uri="{FF2B5EF4-FFF2-40B4-BE49-F238E27FC236}">
                    <a16:creationId xmlns="" xmlns:a16="http://schemas.microsoft.com/office/drawing/2014/main" id="{7063B94E-C439-4758-BB0C-899ADC6AE74F}"/>
                  </a:ext>
                </a:extLst>
              </p:cNvPr>
              <p:cNvSpPr/>
              <p:nvPr/>
            </p:nvSpPr>
            <p:spPr>
              <a:xfrm>
                <a:off x="7190317" y="3479171"/>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 xmlns:a16="http://schemas.microsoft.com/office/drawing/2014/main" id="{1F3FD4FE-3B77-4378-8B1B-0EE1DC86C16D}"/>
                  </a:ext>
                </a:extLst>
              </p:cNvPr>
              <p:cNvGrpSpPr/>
              <p:nvPr/>
            </p:nvGrpSpPr>
            <p:grpSpPr>
              <a:xfrm>
                <a:off x="7356444" y="3568345"/>
                <a:ext cx="650295" cy="534545"/>
                <a:chOff x="3630571" y="4000995"/>
                <a:chExt cx="1103268" cy="1200032"/>
              </a:xfrm>
            </p:grpSpPr>
            <p:pic>
              <p:nvPicPr>
                <p:cNvPr id="63" name="Picture 62">
                  <a:extLst>
                    <a:ext uri="{FF2B5EF4-FFF2-40B4-BE49-F238E27FC236}">
                      <a16:creationId xmlns="" xmlns:a16="http://schemas.microsoft.com/office/drawing/2014/main" id="{2FBCD837-54C8-49BE-B4AA-A9E2AF4820D8}"/>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3630571" y="4000995"/>
                  <a:ext cx="795528" cy="850392"/>
                </a:xfrm>
                <a:prstGeom prst="rect">
                  <a:avLst/>
                </a:prstGeom>
                <a:ln>
                  <a:solidFill>
                    <a:srgbClr val="1B57AF"/>
                  </a:solidFill>
                </a:ln>
              </p:spPr>
            </p:pic>
            <p:pic>
              <p:nvPicPr>
                <p:cNvPr id="64" name="Picture 63">
                  <a:extLst>
                    <a:ext uri="{FF2B5EF4-FFF2-40B4-BE49-F238E27FC236}">
                      <a16:creationId xmlns="" xmlns:a16="http://schemas.microsoft.com/office/drawing/2014/main" id="{8E054029-97FB-40B6-907B-D5E7082F632D}"/>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736442" y="4121929"/>
                  <a:ext cx="795528" cy="850392"/>
                </a:xfrm>
                <a:prstGeom prst="rect">
                  <a:avLst/>
                </a:prstGeom>
                <a:ln>
                  <a:solidFill>
                    <a:srgbClr val="1B57AF"/>
                  </a:solidFill>
                </a:ln>
              </p:spPr>
            </p:pic>
            <p:pic>
              <p:nvPicPr>
                <p:cNvPr id="65" name="Picture 64">
                  <a:extLst>
                    <a:ext uri="{FF2B5EF4-FFF2-40B4-BE49-F238E27FC236}">
                      <a16:creationId xmlns="" xmlns:a16="http://schemas.microsoft.com/office/drawing/2014/main" id="{79DAA00D-B92D-42CB-9CAB-4BB6C8DDE530}"/>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3837169" y="4244361"/>
                  <a:ext cx="795528" cy="850392"/>
                </a:xfrm>
                <a:prstGeom prst="rect">
                  <a:avLst/>
                </a:prstGeom>
                <a:ln>
                  <a:solidFill>
                    <a:srgbClr val="1B57AF"/>
                  </a:solidFill>
                </a:ln>
              </p:spPr>
            </p:pic>
            <p:pic>
              <p:nvPicPr>
                <p:cNvPr id="66" name="Picture 65">
                  <a:extLst>
                    <a:ext uri="{FF2B5EF4-FFF2-40B4-BE49-F238E27FC236}">
                      <a16:creationId xmlns="" xmlns:a16="http://schemas.microsoft.com/office/drawing/2014/main" id="{9E1D604D-5E59-4DA3-81A8-E737ABC8E32D}"/>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3938311" y="4350635"/>
                  <a:ext cx="795528" cy="850392"/>
                </a:xfrm>
                <a:prstGeom prst="rect">
                  <a:avLst/>
                </a:prstGeom>
                <a:ln>
                  <a:solidFill>
                    <a:srgbClr val="1B57AF"/>
                  </a:solidFill>
                </a:ln>
              </p:spPr>
            </p:pic>
          </p:grpSp>
          <p:sp>
            <p:nvSpPr>
              <p:cNvPr id="61" name="Hexagon 60">
                <a:extLst>
                  <a:ext uri="{FF2B5EF4-FFF2-40B4-BE49-F238E27FC236}">
                    <a16:creationId xmlns="" xmlns:a16="http://schemas.microsoft.com/office/drawing/2014/main" id="{46F09645-8436-43C8-B0EE-7FFA4FAE9588}"/>
                  </a:ext>
                </a:extLst>
              </p:cNvPr>
              <p:cNvSpPr/>
              <p:nvPr/>
            </p:nvSpPr>
            <p:spPr>
              <a:xfrm>
                <a:off x="7190318" y="3479171"/>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 xmlns:a16="http://schemas.microsoft.com/office/drawing/2014/main" id="{16B95EA5-D21A-441E-8DDA-BEB5E1A11074}"/>
                </a:ext>
              </a:extLst>
            </p:cNvPr>
            <p:cNvGrpSpPr/>
            <p:nvPr/>
          </p:nvGrpSpPr>
          <p:grpSpPr>
            <a:xfrm>
              <a:off x="6858000" y="5486400"/>
              <a:ext cx="952922" cy="763704"/>
              <a:chOff x="7190316" y="5709527"/>
              <a:chExt cx="952922" cy="763704"/>
            </a:xfrm>
          </p:grpSpPr>
          <p:sp>
            <p:nvSpPr>
              <p:cNvPr id="88" name="Hexagon 87">
                <a:extLst>
                  <a:ext uri="{FF2B5EF4-FFF2-40B4-BE49-F238E27FC236}">
                    <a16:creationId xmlns="" xmlns:a16="http://schemas.microsoft.com/office/drawing/2014/main" id="{3B43D56C-841C-44D8-B363-6F49E0716B1E}"/>
                  </a:ext>
                </a:extLst>
              </p:cNvPr>
              <p:cNvSpPr/>
              <p:nvPr/>
            </p:nvSpPr>
            <p:spPr>
              <a:xfrm>
                <a:off x="7190316" y="5713522"/>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480EB42B-985F-4F0D-8D88-EE7DA46DDA02}"/>
                  </a:ext>
                </a:extLst>
              </p:cNvPr>
              <p:cNvSpPr/>
              <p:nvPr/>
            </p:nvSpPr>
            <p:spPr>
              <a:xfrm>
                <a:off x="7400076" y="5756826"/>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69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a:extLst>
                  <a:ext uri="{FF2B5EF4-FFF2-40B4-BE49-F238E27FC236}">
                    <a16:creationId xmlns="" xmlns:a16="http://schemas.microsoft.com/office/drawing/2014/main" id="{04EC17B2-2D25-467D-8CBA-F97C09679C1F}"/>
                  </a:ext>
                </a:extLst>
              </p:cNvPr>
              <p:cNvSpPr/>
              <p:nvPr/>
            </p:nvSpPr>
            <p:spPr>
              <a:xfrm>
                <a:off x="7190317" y="5709527"/>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709CB56E-50D3-4764-B27B-130B2A8D392F}"/>
                </a:ext>
              </a:extLst>
            </p:cNvPr>
            <p:cNvGrpSpPr/>
            <p:nvPr/>
          </p:nvGrpSpPr>
          <p:grpSpPr>
            <a:xfrm>
              <a:off x="6858000" y="2514600"/>
              <a:ext cx="952921" cy="759709"/>
              <a:chOff x="7190317" y="2363993"/>
              <a:chExt cx="952921" cy="759709"/>
            </a:xfrm>
          </p:grpSpPr>
          <p:sp>
            <p:nvSpPr>
              <p:cNvPr id="13" name="Freeform: Shape 12">
                <a:extLst>
                  <a:ext uri="{FF2B5EF4-FFF2-40B4-BE49-F238E27FC236}">
                    <a16:creationId xmlns="" xmlns:a16="http://schemas.microsoft.com/office/drawing/2014/main" id="{18BFEC01-13FD-44A0-86BD-7829BD787911}"/>
                  </a:ext>
                </a:extLst>
              </p:cNvPr>
              <p:cNvSpPr/>
              <p:nvPr/>
            </p:nvSpPr>
            <p:spPr>
              <a:xfrm>
                <a:off x="7490157"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5" name="Freeform: Shape 14">
                <a:extLst>
                  <a:ext uri="{FF2B5EF4-FFF2-40B4-BE49-F238E27FC236}">
                    <a16:creationId xmlns="" xmlns:a16="http://schemas.microsoft.com/office/drawing/2014/main" id="{5156A1F3-F569-4911-AF1A-DBDF0DBCCE14}"/>
                  </a:ext>
                </a:extLst>
              </p:cNvPr>
              <p:cNvSpPr/>
              <p:nvPr/>
            </p:nvSpPr>
            <p:spPr>
              <a:xfrm>
                <a:off x="7775415"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6" name="Freeform: Shape 15">
                <a:extLst>
                  <a:ext uri="{FF2B5EF4-FFF2-40B4-BE49-F238E27FC236}">
                    <a16:creationId xmlns="" xmlns:a16="http://schemas.microsoft.com/office/drawing/2014/main" id="{900E6574-E234-4B9E-963F-855931D8B659}"/>
                  </a:ext>
                </a:extLst>
              </p:cNvPr>
              <p:cNvSpPr/>
              <p:nvPr/>
            </p:nvSpPr>
            <p:spPr>
              <a:xfrm>
                <a:off x="7400076" y="2478760"/>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2" name="Rectangle 21">
                <a:extLst>
                  <a:ext uri="{FF2B5EF4-FFF2-40B4-BE49-F238E27FC236}">
                    <a16:creationId xmlns="" xmlns:a16="http://schemas.microsoft.com/office/drawing/2014/main" id="{90A3B6B7-D5D0-4D8C-9F2D-DFCB7A1F31E4}"/>
                  </a:ext>
                </a:extLst>
              </p:cNvPr>
              <p:cNvSpPr/>
              <p:nvPr/>
            </p:nvSpPr>
            <p:spPr>
              <a:xfrm>
                <a:off x="7418846" y="2628900"/>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B3EB3D6C-B1E5-4D26-92E1-99032691F832}"/>
                  </a:ext>
                </a:extLst>
              </p:cNvPr>
              <p:cNvSpPr/>
              <p:nvPr/>
            </p:nvSpPr>
            <p:spPr>
              <a:xfrm>
                <a:off x="7400076" y="2591677"/>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sp>
            <p:nvSpPr>
              <p:cNvPr id="54" name="Hexagon 53">
                <a:extLst>
                  <a:ext uri="{FF2B5EF4-FFF2-40B4-BE49-F238E27FC236}">
                    <a16:creationId xmlns="" xmlns:a16="http://schemas.microsoft.com/office/drawing/2014/main" id="{3A82AEBC-4181-444D-A6E6-8FB3C4D728B8}"/>
                  </a:ext>
                </a:extLst>
              </p:cNvPr>
              <p:cNvSpPr/>
              <p:nvPr/>
            </p:nvSpPr>
            <p:spPr>
              <a:xfrm>
                <a:off x="7190317" y="236399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871669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5" name="Text Placeholder 5">
            <a:extLst>
              <a:ext uri="{FF2B5EF4-FFF2-40B4-BE49-F238E27FC236}">
                <a16:creationId xmlns="" xmlns:a16="http://schemas.microsoft.com/office/drawing/2014/main" id="{855DC47E-BD29-495B-9186-4A3C6F1DE801}"/>
              </a:ext>
            </a:extLst>
          </p:cNvPr>
          <p:cNvSpPr txBox="1">
            <a:spLocks/>
          </p:cNvSpPr>
          <p:nvPr/>
        </p:nvSpPr>
        <p:spPr>
          <a:xfrm>
            <a:off x="2676582" y="4590692"/>
            <a:ext cx="1758593" cy="4941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pPr algn="r"/>
            <a:r>
              <a:rPr lang="en-US" sz="2000" dirty="0">
                <a:solidFill>
                  <a:schemeClr val="tx1">
                    <a:lumMod val="75000"/>
                    <a:lumOff val="25000"/>
                  </a:schemeClr>
                </a:solidFill>
              </a:rPr>
              <a:t>Landsat </a:t>
            </a:r>
            <a:r>
              <a:rPr lang="en-US" sz="2000" dirty="0" smtClean="0">
                <a:solidFill>
                  <a:schemeClr val="tx1">
                    <a:lumMod val="75000"/>
                    <a:lumOff val="25000"/>
                  </a:schemeClr>
                </a:solidFill>
              </a:rPr>
              <a:t>8 </a:t>
            </a:r>
            <a:r>
              <a:rPr lang="en-US" sz="2000" dirty="0">
                <a:solidFill>
                  <a:schemeClr val="tx1">
                    <a:lumMod val="75000"/>
                    <a:lumOff val="25000"/>
                  </a:schemeClr>
                </a:solidFill>
              </a:rPr>
              <a:t>OLI/TIRS </a:t>
            </a:r>
          </a:p>
        </p:txBody>
      </p:sp>
      <p:pic>
        <p:nvPicPr>
          <p:cNvPr id="6" name="Picture 5">
            <a:extLst>
              <a:ext uri="{FF2B5EF4-FFF2-40B4-BE49-F238E27FC236}">
                <a16:creationId xmlns="" xmlns:a16="http://schemas.microsoft.com/office/drawing/2014/main" id="{A8DFC929-9B13-44FA-82E9-E57EEB137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582" y="2590470"/>
            <a:ext cx="2145056" cy="1753150"/>
          </a:xfrm>
          <a:prstGeom prst="rect">
            <a:avLst/>
          </a:prstGeom>
        </p:spPr>
      </p:pic>
      <p:pic>
        <p:nvPicPr>
          <p:cNvPr id="8" name="Picture 7">
            <a:extLst>
              <a:ext uri="{FF2B5EF4-FFF2-40B4-BE49-F238E27FC236}">
                <a16:creationId xmlns="" xmlns:a16="http://schemas.microsoft.com/office/drawing/2014/main" id="{DCDF6786-BA94-450F-83AA-0EE22CD9A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563" y="2590470"/>
            <a:ext cx="1736959" cy="1678110"/>
          </a:xfrm>
          <a:prstGeom prst="rect">
            <a:avLst/>
          </a:prstGeom>
        </p:spPr>
      </p:pic>
      <p:sp>
        <p:nvSpPr>
          <p:cNvPr id="9" name="Text Placeholder 5">
            <a:extLst>
              <a:ext uri="{FF2B5EF4-FFF2-40B4-BE49-F238E27FC236}">
                <a16:creationId xmlns="" xmlns:a16="http://schemas.microsoft.com/office/drawing/2014/main" id="{3ABC2431-DD97-4FED-AE28-1EE9126C5C56}"/>
              </a:ext>
            </a:extLst>
          </p:cNvPr>
          <p:cNvSpPr txBox="1">
            <a:spLocks/>
          </p:cNvSpPr>
          <p:nvPr/>
        </p:nvSpPr>
        <p:spPr>
          <a:xfrm>
            <a:off x="726687" y="4590692"/>
            <a:ext cx="1733716" cy="9527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b="1" dirty="0"/>
              <a:t>Landsat </a:t>
            </a:r>
            <a:r>
              <a:rPr lang="en-US" b="1" dirty="0" smtClean="0"/>
              <a:t>5 TM</a:t>
            </a:r>
            <a:endParaRPr lang="en-US" dirty="0"/>
          </a:p>
        </p:txBody>
      </p:sp>
      <p:sp>
        <p:nvSpPr>
          <p:cNvPr id="10" name="Shape 147"/>
          <p:cNvSpPr txBox="1">
            <a:spLocks noGrp="1"/>
          </p:cNvSpPr>
          <p:nvPr>
            <p:ph type="body" idx="1"/>
          </p:nvPr>
        </p:nvSpPr>
        <p:spPr>
          <a:xfrm>
            <a:off x="1228525" y="1522701"/>
            <a:ext cx="3105050" cy="389617"/>
          </a:xfrm>
          <a:prstGeom prst="rect">
            <a:avLst/>
          </a:prstGeom>
          <a:noFill/>
          <a:ln>
            <a:noFill/>
          </a:ln>
        </p:spPr>
        <p:txBody>
          <a:bodyPr spcFirstLastPara="1" wrap="square" lIns="91425" tIns="45700" rIns="91425" bIns="45700" anchor="t" anchorCtr="0">
            <a:noAutofit/>
          </a:bodyPr>
          <a:lstStyle/>
          <a:p>
            <a:pPr marL="0" indent="0">
              <a:spcBef>
                <a:spcPts val="200"/>
              </a:spcBef>
              <a:buClr>
                <a:srgbClr val="1B57AF"/>
              </a:buClr>
            </a:pPr>
            <a:r>
              <a:rPr lang="en-US" sz="2200" b="1" dirty="0">
                <a:solidFill>
                  <a:schemeClr val="tx1">
                    <a:lumMod val="75000"/>
                    <a:lumOff val="25000"/>
                  </a:schemeClr>
                </a:solidFill>
              </a:rPr>
              <a:t>NASA Satellites:</a:t>
            </a:r>
            <a:endParaRPr sz="2200" b="1" dirty="0">
              <a:solidFill>
                <a:schemeClr val="tx1">
                  <a:lumMod val="75000"/>
                  <a:lumOff val="25000"/>
                </a:schemeClr>
              </a:solidFill>
            </a:endParaRPr>
          </a:p>
        </p:txBody>
      </p:sp>
      <p:sp>
        <p:nvSpPr>
          <p:cNvPr id="11" name="Shape 147"/>
          <p:cNvSpPr txBox="1">
            <a:spLocks/>
          </p:cNvSpPr>
          <p:nvPr/>
        </p:nvSpPr>
        <p:spPr>
          <a:xfrm>
            <a:off x="5764260" y="1522701"/>
            <a:ext cx="5609690" cy="48605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pPr marL="0" indent="0" algn="ctr">
              <a:spcBef>
                <a:spcPts val="200"/>
              </a:spcBef>
              <a:buClr>
                <a:srgbClr val="1B57AF"/>
              </a:buClr>
            </a:pPr>
            <a:r>
              <a:rPr lang="en-US" sz="2200" b="1" dirty="0">
                <a:solidFill>
                  <a:schemeClr val="tx1">
                    <a:lumMod val="75000"/>
                    <a:lumOff val="25000"/>
                  </a:schemeClr>
                </a:solidFill>
              </a:rPr>
              <a:t>Other Datasets:</a:t>
            </a:r>
          </a:p>
          <a:p>
            <a:pPr marL="0" indent="0">
              <a:spcBef>
                <a:spcPts val="200"/>
              </a:spcBef>
              <a:buClr>
                <a:srgbClr val="1B57AF"/>
              </a:buClr>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err="1">
                <a:solidFill>
                  <a:schemeClr val="tx1">
                    <a:lumMod val="75000"/>
                    <a:lumOff val="25000"/>
                  </a:schemeClr>
                </a:solidFill>
              </a:rPr>
              <a:t>PlanetScope</a:t>
            </a:r>
            <a:r>
              <a:rPr lang="en-US" sz="2200" dirty="0">
                <a:solidFill>
                  <a:schemeClr val="tx1">
                    <a:lumMod val="75000"/>
                    <a:lumOff val="25000"/>
                  </a:schemeClr>
                </a:solidFill>
              </a:rPr>
              <a:t> high resolution imagery</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err="1">
                <a:solidFill>
                  <a:schemeClr val="tx1">
                    <a:lumMod val="75000"/>
                    <a:lumOff val="25000"/>
                  </a:schemeClr>
                </a:solidFill>
              </a:rPr>
              <a:t>Orthoimagery</a:t>
            </a:r>
            <a:r>
              <a:rPr lang="en-US" sz="2200" dirty="0">
                <a:solidFill>
                  <a:schemeClr val="tx1">
                    <a:lumMod val="75000"/>
                    <a:lumOff val="25000"/>
                  </a:schemeClr>
                </a:solidFill>
              </a:rPr>
              <a:t> provided by Town of Ajax, Operations &amp; Environmental Services</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SENES Consultants Durham Region Future Climate prediction results</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err="1">
                <a:solidFill>
                  <a:schemeClr val="tx1">
                    <a:lumMod val="75000"/>
                    <a:lumOff val="25000"/>
                  </a:schemeClr>
                </a:solidFill>
              </a:rPr>
              <a:t>Daymet</a:t>
            </a:r>
            <a:r>
              <a:rPr lang="en-US" sz="2200" dirty="0">
                <a:solidFill>
                  <a:schemeClr val="tx1">
                    <a:lumMod val="75000"/>
                    <a:lumOff val="25000"/>
                  </a:schemeClr>
                </a:solidFill>
              </a:rPr>
              <a:t> V3</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tx1">
                    <a:lumMod val="75000"/>
                    <a:lumOff val="25000"/>
                  </a:schemeClr>
                </a:solidFill>
              </a:rPr>
              <a:t>Census of Canada</a:t>
            </a: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a:p>
            <a:pPr marL="342900" indent="-342900">
              <a:spcBef>
                <a:spcPts val="200"/>
              </a:spcBef>
              <a:buClr>
                <a:srgbClr val="1B57AF"/>
              </a:buClr>
              <a:buFont typeface="Webdings" panose="05030102010509060703" pitchFamily="18" charset="2"/>
              <a:buChar char="4"/>
            </a:pPr>
            <a:endParaRPr lang="en-US" sz="2200" dirty="0">
              <a:solidFill>
                <a:schemeClr val="tx1">
                  <a:lumMod val="75000"/>
                  <a:lumOff val="25000"/>
                </a:schemeClr>
              </a:solidFill>
            </a:endParaRPr>
          </a:p>
        </p:txBody>
      </p:sp>
      <p:sp>
        <p:nvSpPr>
          <p:cNvPr id="12" name="Shape 156">
            <a:extLst>
              <a:ext uri="{FF2B5EF4-FFF2-40B4-BE49-F238E27FC236}">
                <a16:creationId xmlns="" xmlns:a16="http://schemas.microsoft.com/office/drawing/2014/main" id="{E89E6D10-B60D-41A1-A052-DEF78E4E8C65}"/>
              </a:ext>
            </a:extLst>
          </p:cNvPr>
          <p:cNvSpPr txBox="1"/>
          <p:nvPr/>
        </p:nvSpPr>
        <p:spPr>
          <a:xfrm>
            <a:off x="0" y="6558094"/>
            <a:ext cx="5067300" cy="217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a:t>
            </a:r>
            <a:r>
              <a:rPr lang="en-US" sz="1200" b="0" i="0" u="none" strike="noStrike" cap="none" dirty="0" err="1">
                <a:solidFill>
                  <a:srgbClr val="000000"/>
                </a:solidFill>
                <a:latin typeface="Century Gothic"/>
                <a:ea typeface="Century Gothic"/>
                <a:cs typeface="Century Gothic"/>
                <a:sym typeface="Century Gothic"/>
              </a:rPr>
              <a:t>Credi</a:t>
            </a:r>
            <a:r>
              <a:rPr lang="en-US" sz="1200" b="0" i="0" u="none" strike="noStrike" cap="none" dirty="0">
                <a:solidFill>
                  <a:srgbClr val="000000"/>
                </a:solidFill>
                <a:latin typeface="Century Gothic"/>
                <a:ea typeface="Century Gothic"/>
                <a:cs typeface="Century Gothic"/>
                <a:sym typeface="Century Gothic"/>
              </a:rPr>
              <a:t>: NASA</a:t>
            </a:r>
            <a:endParaRPr sz="1200" b="0" i="0" u="none" strike="noStrike" cap="none"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2793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Methodology - Overview </a:t>
            </a:r>
            <a:endParaRPr sz="4800" b="0" i="0" u="none" strike="noStrike" cap="none" dirty="0">
              <a:solidFill>
                <a:srgbClr val="1B57AF"/>
              </a:solidFill>
              <a:latin typeface="Century Gothic"/>
              <a:ea typeface="Century Gothic"/>
              <a:cs typeface="Century Gothic"/>
              <a:sym typeface="Century Gothic"/>
            </a:endParaRPr>
          </a:p>
        </p:txBody>
      </p:sp>
      <p:sp>
        <p:nvSpPr>
          <p:cNvPr id="167" name="Shape 167"/>
          <p:cNvSpPr txBox="1"/>
          <p:nvPr/>
        </p:nvSpPr>
        <p:spPr>
          <a:xfrm>
            <a:off x="0" y="84452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grpSp>
        <p:nvGrpSpPr>
          <p:cNvPr id="31" name="Group 30">
            <a:extLst>
              <a:ext uri="{FF2B5EF4-FFF2-40B4-BE49-F238E27FC236}">
                <a16:creationId xmlns="" xmlns:a16="http://schemas.microsoft.com/office/drawing/2014/main" id="{89C56FC6-06EF-4239-93B5-AD25975C3A43}"/>
              </a:ext>
            </a:extLst>
          </p:cNvPr>
          <p:cNvGrpSpPr/>
          <p:nvPr/>
        </p:nvGrpSpPr>
        <p:grpSpPr>
          <a:xfrm>
            <a:off x="457200" y="1143000"/>
            <a:ext cx="11468521" cy="5505450"/>
            <a:chOff x="457200" y="1143000"/>
            <a:chExt cx="11468521" cy="5505450"/>
          </a:xfrm>
        </p:grpSpPr>
        <p:sp>
          <p:nvSpPr>
            <p:cNvPr id="41" name="Freeform 34">
              <a:extLst>
                <a:ext uri="{FF2B5EF4-FFF2-40B4-BE49-F238E27FC236}">
                  <a16:creationId xmlns="" xmlns:a16="http://schemas.microsoft.com/office/drawing/2014/main" id="{D50A068D-4C5C-41B9-8E66-F52CE5533A75}"/>
                </a:ext>
              </a:extLst>
            </p:cNvPr>
            <p:cNvSpPr/>
            <p:nvPr/>
          </p:nvSpPr>
          <p:spPr>
            <a:xfrm>
              <a:off x="4572000" y="2286000"/>
              <a:ext cx="2743200" cy="4362450"/>
            </a:xfrm>
            <a:custGeom>
              <a:avLst/>
              <a:gdLst>
                <a:gd name="connsiteX0" fmla="*/ 0 w 3194814"/>
                <a:gd name="connsiteY0" fmla="*/ 319481 h 4215150"/>
                <a:gd name="connsiteX1" fmla="*/ 319481 w 3194814"/>
                <a:gd name="connsiteY1" fmla="*/ 0 h 4215150"/>
                <a:gd name="connsiteX2" fmla="*/ 2875333 w 3194814"/>
                <a:gd name="connsiteY2" fmla="*/ 0 h 4215150"/>
                <a:gd name="connsiteX3" fmla="*/ 3194814 w 3194814"/>
                <a:gd name="connsiteY3" fmla="*/ 319481 h 4215150"/>
                <a:gd name="connsiteX4" fmla="*/ 3194814 w 3194814"/>
                <a:gd name="connsiteY4" fmla="*/ 3895669 h 4215150"/>
                <a:gd name="connsiteX5" fmla="*/ 2875333 w 3194814"/>
                <a:gd name="connsiteY5" fmla="*/ 4215150 h 4215150"/>
                <a:gd name="connsiteX6" fmla="*/ 319481 w 3194814"/>
                <a:gd name="connsiteY6" fmla="*/ 4215150 h 4215150"/>
                <a:gd name="connsiteX7" fmla="*/ 0 w 3194814"/>
                <a:gd name="connsiteY7" fmla="*/ 3895669 h 4215150"/>
                <a:gd name="connsiteX8" fmla="*/ 0 w 3194814"/>
                <a:gd name="connsiteY8" fmla="*/ 319481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814" h="4215150">
                  <a:moveTo>
                    <a:pt x="0" y="319481"/>
                  </a:moveTo>
                  <a:cubicBezTo>
                    <a:pt x="0" y="143037"/>
                    <a:pt x="143037" y="0"/>
                    <a:pt x="319481" y="0"/>
                  </a:cubicBezTo>
                  <a:lnTo>
                    <a:pt x="2875333" y="0"/>
                  </a:lnTo>
                  <a:cubicBezTo>
                    <a:pt x="3051777" y="0"/>
                    <a:pt x="3194814" y="143037"/>
                    <a:pt x="3194814" y="319481"/>
                  </a:cubicBezTo>
                  <a:lnTo>
                    <a:pt x="3194814" y="3895669"/>
                  </a:lnTo>
                  <a:cubicBezTo>
                    <a:pt x="3194814" y="4072113"/>
                    <a:pt x="3051777" y="4215150"/>
                    <a:pt x="2875333" y="4215150"/>
                  </a:cubicBezTo>
                  <a:lnTo>
                    <a:pt x="319481" y="4215150"/>
                  </a:lnTo>
                  <a:cubicBezTo>
                    <a:pt x="143037" y="4215150"/>
                    <a:pt x="0" y="4072113"/>
                    <a:pt x="0" y="3895669"/>
                  </a:cubicBezTo>
                  <a:lnTo>
                    <a:pt x="0" y="319481"/>
                  </a:lnTo>
                  <a:close/>
                </a:path>
              </a:pathLst>
            </a:custGeom>
            <a:solidFill>
              <a:schemeClr val="bg1"/>
            </a:solidFill>
            <a:ln>
              <a:solidFill>
                <a:srgbClr val="1B57AF"/>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01" tIns="228701" rIns="228701" bIns="228701" numCol="1" spcCol="1270" anchor="t" anchorCtr="0">
              <a:noAutofit/>
            </a:bodyPr>
            <a:lstStyle/>
            <a:p>
              <a:pPr marL="171450" lvl="1" indent="-171450" defTabSz="844550">
                <a:lnSpc>
                  <a:spcPct val="90000"/>
                </a:lnSpc>
                <a:spcBef>
                  <a:spcPct val="0"/>
                </a:spcBef>
                <a:spcAft>
                  <a:spcPct val="15000"/>
                </a:spcAft>
                <a:buFont typeface="Arial"/>
                <a:buChar char="••"/>
              </a:pPr>
              <a:r>
                <a:rPr lang="en-US" sz="1700" kern="1200" dirty="0">
                  <a:solidFill>
                    <a:schemeClr val="tx1">
                      <a:lumMod val="85000"/>
                      <a:lumOff val="15000"/>
                    </a:schemeClr>
                  </a:solidFill>
                  <a:latin typeface="Century Gothic" panose="020B0502020202020204" pitchFamily="34" charset="0"/>
                </a:rPr>
                <a:t>Vegetation </a:t>
              </a:r>
            </a:p>
            <a:p>
              <a:pPr lvl="1"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Index</a:t>
              </a:r>
            </a:p>
            <a:p>
              <a:pPr lvl="1" algn="l" defTabSz="844550">
                <a:lnSpc>
                  <a:spcPct val="90000"/>
                </a:lnSpc>
                <a:spcBef>
                  <a:spcPct val="0"/>
                </a:spcBef>
                <a:spcAft>
                  <a:spcPct val="15000"/>
                </a:spcAft>
              </a:pPr>
              <a:endParaRPr lang="en-US" sz="800" kern="1200" dirty="0">
                <a:solidFill>
                  <a:schemeClr val="tx1">
                    <a:lumMod val="85000"/>
                    <a:lumOff val="15000"/>
                  </a:schemeClr>
                </a:solidFill>
                <a:latin typeface="Century Gothic" panose="020B0502020202020204" pitchFamily="34" charset="0"/>
              </a:endParaRPr>
            </a:p>
            <a:p>
              <a:pPr lvl="1" algn="l" defTabSz="844550">
                <a:lnSpc>
                  <a:spcPct val="90000"/>
                </a:lnSpc>
                <a:spcBef>
                  <a:spcPct val="0"/>
                </a:spcBef>
                <a:spcAft>
                  <a:spcPct val="15000"/>
                </a:spcAft>
              </a:pPr>
              <a:endParaRPr lang="en-US" sz="800" kern="1200" dirty="0">
                <a:solidFill>
                  <a:schemeClr val="tx1">
                    <a:lumMod val="85000"/>
                    <a:lumOff val="1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tx1">
                      <a:lumMod val="85000"/>
                      <a:lumOff val="15000"/>
                    </a:schemeClr>
                  </a:solidFill>
                  <a:latin typeface="Century Gothic" panose="020B0502020202020204" pitchFamily="34" charset="0"/>
                </a:rPr>
                <a:t>Land Surface Temperature</a:t>
              </a:r>
            </a:p>
            <a:p>
              <a:pPr lvl="1" defTabSz="844550">
                <a:lnSpc>
                  <a:spcPct val="90000"/>
                </a:lnSpc>
                <a:spcBef>
                  <a:spcPct val="0"/>
                </a:spcBef>
                <a:spcAft>
                  <a:spcPct val="15000"/>
                </a:spcAft>
              </a:pPr>
              <a:endParaRPr lang="en-US" sz="800" kern="1200" dirty="0">
                <a:solidFill>
                  <a:schemeClr val="tx1">
                    <a:lumMod val="85000"/>
                    <a:lumOff val="1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dirty="0" err="1">
                  <a:solidFill>
                    <a:schemeClr val="tx1">
                      <a:lumMod val="85000"/>
                      <a:lumOff val="15000"/>
                    </a:schemeClr>
                  </a:solidFill>
                  <a:latin typeface="Century Gothic" panose="020B0502020202020204" pitchFamily="34" charset="0"/>
                </a:rPr>
                <a:t>Landcover</a:t>
              </a:r>
              <a:r>
                <a:rPr lang="en-US" sz="1700" dirty="0">
                  <a:solidFill>
                    <a:schemeClr val="tx1">
                      <a:lumMod val="85000"/>
                      <a:lumOff val="15000"/>
                    </a:schemeClr>
                  </a:solidFill>
                  <a:latin typeface="Century Gothic" panose="020B0502020202020204" pitchFamily="34" charset="0"/>
                </a:rPr>
                <a:t> Classification</a:t>
              </a:r>
            </a:p>
            <a:p>
              <a:pPr lvl="1" defTabSz="844550">
                <a:lnSpc>
                  <a:spcPct val="90000"/>
                </a:lnSpc>
                <a:spcBef>
                  <a:spcPct val="0"/>
                </a:spcBef>
                <a:spcAft>
                  <a:spcPct val="15000"/>
                </a:spcAft>
              </a:pPr>
              <a:endParaRPr lang="en-US" sz="800" kern="1200" dirty="0">
                <a:solidFill>
                  <a:schemeClr val="tx1">
                    <a:lumMod val="85000"/>
                    <a:lumOff val="1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tx1">
                      <a:lumMod val="85000"/>
                      <a:lumOff val="15000"/>
                    </a:schemeClr>
                  </a:solidFill>
                  <a:latin typeface="Century Gothic" panose="020B0502020202020204" pitchFamily="34" charset="0"/>
                </a:rPr>
                <a:t>Climate Time </a:t>
              </a:r>
            </a:p>
            <a:p>
              <a:pPr lvl="1" algn="l"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Series</a:t>
              </a:r>
            </a:p>
            <a:p>
              <a:pPr marL="171450" lvl="1" indent="-171450" defTabSz="844550">
                <a:lnSpc>
                  <a:spcPct val="90000"/>
                </a:lnSpc>
                <a:spcBef>
                  <a:spcPct val="0"/>
                </a:spcBef>
                <a:spcAft>
                  <a:spcPct val="15000"/>
                </a:spcAft>
                <a:buFont typeface="Arial"/>
                <a:buChar char="••"/>
              </a:pPr>
              <a:endParaRPr lang="en-US" sz="800" kern="1200" dirty="0">
                <a:solidFill>
                  <a:schemeClr val="tx1">
                    <a:lumMod val="85000"/>
                    <a:lumOff val="15000"/>
                  </a:schemeClr>
                </a:solidFill>
                <a:latin typeface="Century Gothic" panose="020B0502020202020204" pitchFamily="34" charset="0"/>
              </a:endParaRPr>
            </a:p>
            <a:p>
              <a:pPr marL="171450" lvl="1" indent="-171450" defTabSz="844550">
                <a:lnSpc>
                  <a:spcPct val="90000"/>
                </a:lnSpc>
                <a:spcBef>
                  <a:spcPct val="0"/>
                </a:spcBef>
                <a:spcAft>
                  <a:spcPct val="15000"/>
                </a:spcAft>
                <a:buFont typeface="Arial"/>
                <a:buChar char="••"/>
              </a:pPr>
              <a:r>
                <a:rPr lang="en-US" sz="1700" kern="1200" dirty="0">
                  <a:solidFill>
                    <a:schemeClr val="tx1">
                      <a:lumMod val="85000"/>
                      <a:lumOff val="15000"/>
                    </a:schemeClr>
                  </a:solidFill>
                  <a:latin typeface="Century Gothic" panose="020B0502020202020204" pitchFamily="34" charset="0"/>
                </a:rPr>
                <a:t>Social </a:t>
              </a:r>
            </a:p>
            <a:p>
              <a:pPr lvl="1"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Vulnerability </a:t>
              </a:r>
            </a:p>
            <a:p>
              <a:pPr lvl="1" defTabSz="844550">
                <a:lnSpc>
                  <a:spcPct val="90000"/>
                </a:lnSpc>
                <a:spcBef>
                  <a:spcPct val="0"/>
                </a:spcBef>
                <a:spcAft>
                  <a:spcPct val="15000"/>
                </a:spcAft>
              </a:pPr>
              <a:r>
                <a:rPr lang="en-US" sz="1700" kern="1200" dirty="0">
                  <a:solidFill>
                    <a:schemeClr val="tx1">
                      <a:lumMod val="85000"/>
                      <a:lumOff val="15000"/>
                    </a:schemeClr>
                  </a:solidFill>
                  <a:latin typeface="Century Gothic" panose="020B0502020202020204" pitchFamily="34" charset="0"/>
                </a:rPr>
                <a:t>   Index</a:t>
              </a:r>
            </a:p>
            <a:p>
              <a:pPr lvl="1" defTabSz="844550">
                <a:lnSpc>
                  <a:spcPct val="90000"/>
                </a:lnSpc>
                <a:spcBef>
                  <a:spcPct val="0"/>
                </a:spcBef>
                <a:spcAft>
                  <a:spcPct val="15000"/>
                </a:spcAft>
              </a:pPr>
              <a:endParaRPr lang="en-US" sz="800" kern="1200" dirty="0">
                <a:solidFill>
                  <a:schemeClr val="tx1">
                    <a:lumMod val="85000"/>
                    <a:lumOff val="15000"/>
                  </a:schemeClr>
                </a:solidFill>
                <a:latin typeface="Century Gothic" panose="020B0502020202020204" pitchFamily="34" charset="0"/>
              </a:endParaRPr>
            </a:p>
            <a:p>
              <a:pPr marL="0" lvl="1" algn="l" defTabSz="844550">
                <a:lnSpc>
                  <a:spcPct val="90000"/>
                </a:lnSpc>
                <a:spcBef>
                  <a:spcPct val="0"/>
                </a:spcBef>
                <a:spcAft>
                  <a:spcPct val="15000"/>
                </a:spcAft>
              </a:pPr>
              <a:endParaRPr lang="en-US" sz="1600" kern="1200" dirty="0">
                <a:solidFill>
                  <a:schemeClr val="tx1">
                    <a:lumMod val="85000"/>
                    <a:lumOff val="15000"/>
                  </a:schemeClr>
                </a:solidFill>
                <a:latin typeface="Century Gothic" panose="020B0502020202020204" pitchFamily="34" charset="0"/>
              </a:endParaRPr>
            </a:p>
          </p:txBody>
        </p:sp>
        <p:sp>
          <p:nvSpPr>
            <p:cNvPr id="38" name="Freeform 5">
              <a:extLst>
                <a:ext uri="{FF2B5EF4-FFF2-40B4-BE49-F238E27FC236}">
                  <a16:creationId xmlns="" xmlns:a16="http://schemas.microsoft.com/office/drawing/2014/main" id="{AABD90E7-0C4C-477A-9AAD-6D13430457E6}"/>
                </a:ext>
              </a:extLst>
            </p:cNvPr>
            <p:cNvSpPr/>
            <p:nvPr/>
          </p:nvSpPr>
          <p:spPr>
            <a:xfrm>
              <a:off x="4572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solidFill>
              <a:schemeClr val="bg1">
                <a:lumMod val="75000"/>
                <a:alpha val="90000"/>
              </a:schemeClr>
            </a:solidFill>
            <a:ln>
              <a:solidFill>
                <a:schemeClr val="bg1">
                  <a:lumMod val="8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Landsat 5, 8</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Planet Scenes</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bg1">
                      <a:lumMod val="85000"/>
                    </a:schemeClr>
                  </a:solidFill>
                  <a:latin typeface="Century Gothic" panose="020B0502020202020204" pitchFamily="34" charset="0"/>
                </a:rPr>
                <a:t>Orthoimagery</a:t>
              </a: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SENES</a:t>
              </a: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err="1">
                  <a:solidFill>
                    <a:schemeClr val="bg1">
                      <a:lumMod val="85000"/>
                    </a:schemeClr>
                  </a:solidFill>
                  <a:latin typeface="Century Gothic" panose="020B0502020202020204" pitchFamily="34" charset="0"/>
                </a:rPr>
                <a:t>Daymet</a:t>
              </a: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Census of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Canada</a:t>
              </a:r>
            </a:p>
          </p:txBody>
        </p:sp>
        <p:sp>
          <p:nvSpPr>
            <p:cNvPr id="39" name="Freeform 7">
              <a:extLst>
                <a:ext uri="{FF2B5EF4-FFF2-40B4-BE49-F238E27FC236}">
                  <a16:creationId xmlns="" xmlns:a16="http://schemas.microsoft.com/office/drawing/2014/main" id="{2EEDAB4F-D16A-4404-96D2-79A55AA3EF5D}"/>
                </a:ext>
              </a:extLst>
            </p:cNvPr>
            <p:cNvSpPr/>
            <p:nvPr/>
          </p:nvSpPr>
          <p:spPr>
            <a:xfrm>
              <a:off x="3497207" y="1333318"/>
              <a:ext cx="791658" cy="580091"/>
            </a:xfrm>
            <a:custGeom>
              <a:avLst/>
              <a:gdLst>
                <a:gd name="connsiteX0" fmla="*/ 0 w 750452"/>
                <a:gd name="connsiteY0" fmla="*/ 120774 h 603869"/>
                <a:gd name="connsiteX1" fmla="*/ 448518 w 750452"/>
                <a:gd name="connsiteY1" fmla="*/ 120774 h 603869"/>
                <a:gd name="connsiteX2" fmla="*/ 448518 w 750452"/>
                <a:gd name="connsiteY2" fmla="*/ 0 h 603869"/>
                <a:gd name="connsiteX3" fmla="*/ 750452 w 750452"/>
                <a:gd name="connsiteY3" fmla="*/ 301935 h 603869"/>
                <a:gd name="connsiteX4" fmla="*/ 448518 w 750452"/>
                <a:gd name="connsiteY4" fmla="*/ 603869 h 603869"/>
                <a:gd name="connsiteX5" fmla="*/ 448518 w 750452"/>
                <a:gd name="connsiteY5" fmla="*/ 483095 h 603869"/>
                <a:gd name="connsiteX6" fmla="*/ 0 w 750452"/>
                <a:gd name="connsiteY6" fmla="*/ 483095 h 603869"/>
                <a:gd name="connsiteX7" fmla="*/ 0 w 750452"/>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452" h="603869">
                  <a:moveTo>
                    <a:pt x="0" y="120774"/>
                  </a:moveTo>
                  <a:lnTo>
                    <a:pt x="448518" y="120774"/>
                  </a:lnTo>
                  <a:lnTo>
                    <a:pt x="448518" y="0"/>
                  </a:lnTo>
                  <a:lnTo>
                    <a:pt x="750452" y="301935"/>
                  </a:lnTo>
                  <a:lnTo>
                    <a:pt x="448518" y="603869"/>
                  </a:lnTo>
                  <a:lnTo>
                    <a:pt x="448518"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0" tIns="120774" rIns="181161" bIns="120774"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sp>
          <p:nvSpPr>
            <p:cNvPr id="44" name="Freeform 37">
              <a:extLst>
                <a:ext uri="{FF2B5EF4-FFF2-40B4-BE49-F238E27FC236}">
                  <a16:creationId xmlns="" xmlns:a16="http://schemas.microsoft.com/office/drawing/2014/main" id="{00A9CF82-706D-486A-B8B1-A3643CAD892C}"/>
                </a:ext>
              </a:extLst>
            </p:cNvPr>
            <p:cNvSpPr/>
            <p:nvPr/>
          </p:nvSpPr>
          <p:spPr>
            <a:xfrm>
              <a:off x="8686800" y="2286000"/>
              <a:ext cx="2743200" cy="4362450"/>
            </a:xfrm>
            <a:custGeom>
              <a:avLst/>
              <a:gdLst>
                <a:gd name="connsiteX0" fmla="*/ 0 w 2425459"/>
                <a:gd name="connsiteY0" fmla="*/ 242546 h 4215150"/>
                <a:gd name="connsiteX1" fmla="*/ 242546 w 2425459"/>
                <a:gd name="connsiteY1" fmla="*/ 0 h 4215150"/>
                <a:gd name="connsiteX2" fmla="*/ 2182913 w 2425459"/>
                <a:gd name="connsiteY2" fmla="*/ 0 h 4215150"/>
                <a:gd name="connsiteX3" fmla="*/ 2425459 w 2425459"/>
                <a:gd name="connsiteY3" fmla="*/ 242546 h 4215150"/>
                <a:gd name="connsiteX4" fmla="*/ 2425459 w 2425459"/>
                <a:gd name="connsiteY4" fmla="*/ 3972604 h 4215150"/>
                <a:gd name="connsiteX5" fmla="*/ 2182913 w 2425459"/>
                <a:gd name="connsiteY5" fmla="*/ 4215150 h 4215150"/>
                <a:gd name="connsiteX6" fmla="*/ 242546 w 2425459"/>
                <a:gd name="connsiteY6" fmla="*/ 4215150 h 4215150"/>
                <a:gd name="connsiteX7" fmla="*/ 0 w 2425459"/>
                <a:gd name="connsiteY7" fmla="*/ 3972604 h 4215150"/>
                <a:gd name="connsiteX8" fmla="*/ 0 w 2425459"/>
                <a:gd name="connsiteY8" fmla="*/ 242546 h 4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459" h="4215150">
                  <a:moveTo>
                    <a:pt x="0" y="242546"/>
                  </a:moveTo>
                  <a:cubicBezTo>
                    <a:pt x="0" y="108592"/>
                    <a:pt x="108592" y="0"/>
                    <a:pt x="242546" y="0"/>
                  </a:cubicBezTo>
                  <a:lnTo>
                    <a:pt x="2182913" y="0"/>
                  </a:lnTo>
                  <a:cubicBezTo>
                    <a:pt x="2316867" y="0"/>
                    <a:pt x="2425459" y="108592"/>
                    <a:pt x="2425459" y="242546"/>
                  </a:cubicBezTo>
                  <a:lnTo>
                    <a:pt x="2425459" y="3972604"/>
                  </a:lnTo>
                  <a:cubicBezTo>
                    <a:pt x="2425459" y="4106558"/>
                    <a:pt x="2316867" y="4215150"/>
                    <a:pt x="2182913" y="4215150"/>
                  </a:cubicBezTo>
                  <a:lnTo>
                    <a:pt x="242546" y="4215150"/>
                  </a:lnTo>
                  <a:cubicBezTo>
                    <a:pt x="108592" y="4215150"/>
                    <a:pt x="0" y="4106558"/>
                    <a:pt x="0" y="3972604"/>
                  </a:cubicBezTo>
                  <a:lnTo>
                    <a:pt x="0" y="242546"/>
                  </a:lnTo>
                  <a:close/>
                </a:path>
              </a:pathLst>
            </a:custGeom>
            <a:solidFill>
              <a:schemeClr val="bg1">
                <a:lumMod val="75000"/>
              </a:schemeClr>
            </a:solidFill>
            <a:ln>
              <a:solidFill>
                <a:schemeClr val="bg1">
                  <a:lumMod val="75000"/>
                </a:schemeClr>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67" tIns="206167" rIns="206167" bIns="206167" numCol="1" spcCol="1270" anchor="t" anchorCtr="0">
              <a:noAutofit/>
            </a:bodyPr>
            <a:lstStyle/>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Climatic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variables &amp;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NDVI correlation</a:t>
              </a:r>
            </a:p>
            <a:p>
              <a:pPr lvl="1" algn="l" defTabSz="844550">
                <a:lnSpc>
                  <a:spcPct val="90000"/>
                </a:lnSpc>
                <a:spcBef>
                  <a:spcPct val="0"/>
                </a:spcBef>
                <a:spcAft>
                  <a:spcPct val="15000"/>
                </a:spcAft>
              </a:pPr>
              <a:endParaRPr lang="en-US" sz="22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Heat Vulnerability Analysis</a:t>
              </a:r>
            </a:p>
            <a:p>
              <a:pPr marL="171450" lvl="1" indent="-171450" algn="l" defTabSz="844550">
                <a:lnSpc>
                  <a:spcPct val="90000"/>
                </a:lnSpc>
                <a:spcBef>
                  <a:spcPct val="0"/>
                </a:spcBef>
                <a:spcAft>
                  <a:spcPct val="15000"/>
                </a:spcAft>
                <a:buChar char="••"/>
              </a:pP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endParaRPr lang="en-US" sz="1700" kern="1200" dirty="0">
                <a:solidFill>
                  <a:schemeClr val="bg1">
                    <a:lumMod val="85000"/>
                  </a:schemeClr>
                </a:solidFill>
                <a:latin typeface="Century Gothic" panose="020B0502020202020204" pitchFamily="34" charset="0"/>
              </a:endParaRPr>
            </a:p>
            <a:p>
              <a:pPr marL="171450" lvl="1" indent="-171450" algn="l" defTabSz="844550">
                <a:lnSpc>
                  <a:spcPct val="90000"/>
                </a:lnSpc>
                <a:spcBef>
                  <a:spcPct val="0"/>
                </a:spcBef>
                <a:spcAft>
                  <a:spcPct val="15000"/>
                </a:spcAft>
                <a:buChar char="••"/>
              </a:pPr>
              <a:r>
                <a:rPr lang="en-US" sz="1700" kern="1200" dirty="0">
                  <a:solidFill>
                    <a:schemeClr val="bg1">
                      <a:lumMod val="85000"/>
                    </a:schemeClr>
                  </a:solidFill>
                  <a:latin typeface="Century Gothic" panose="020B0502020202020204" pitchFamily="34" charset="0"/>
                </a:rPr>
                <a:t>Tree health </a:t>
              </a:r>
            </a:p>
            <a:p>
              <a:pPr lvl="1" algn="l" defTabSz="844550">
                <a:lnSpc>
                  <a:spcPct val="90000"/>
                </a:lnSpc>
                <a:spcBef>
                  <a:spcPct val="0"/>
                </a:spcBef>
                <a:spcAft>
                  <a:spcPct val="15000"/>
                </a:spcAft>
              </a:pPr>
              <a:r>
                <a:rPr lang="en-US" sz="1700" kern="1200" dirty="0">
                  <a:solidFill>
                    <a:schemeClr val="bg1">
                      <a:lumMod val="85000"/>
                    </a:schemeClr>
                  </a:solidFill>
                  <a:latin typeface="Century Gothic" panose="020B0502020202020204" pitchFamily="34" charset="0"/>
                </a:rPr>
                <a:t>   forecast</a:t>
              </a:r>
            </a:p>
          </p:txBody>
        </p:sp>
        <p:sp>
          <p:nvSpPr>
            <p:cNvPr id="42" name="Freeform 35">
              <a:extLst>
                <a:ext uri="{FF2B5EF4-FFF2-40B4-BE49-F238E27FC236}">
                  <a16:creationId xmlns="" xmlns:a16="http://schemas.microsoft.com/office/drawing/2014/main" id="{26E77A0B-A133-4D31-8EE8-00F6B0F41903}"/>
                </a:ext>
              </a:extLst>
            </p:cNvPr>
            <p:cNvSpPr/>
            <p:nvPr/>
          </p:nvSpPr>
          <p:spPr>
            <a:xfrm rot="21573108">
              <a:off x="7613882" y="1336338"/>
              <a:ext cx="774234" cy="579804"/>
            </a:xfrm>
            <a:custGeom>
              <a:avLst/>
              <a:gdLst>
                <a:gd name="connsiteX0" fmla="*/ 0 w 774234"/>
                <a:gd name="connsiteY0" fmla="*/ 120774 h 603869"/>
                <a:gd name="connsiteX1" fmla="*/ 472300 w 774234"/>
                <a:gd name="connsiteY1" fmla="*/ 120774 h 603869"/>
                <a:gd name="connsiteX2" fmla="*/ 472300 w 774234"/>
                <a:gd name="connsiteY2" fmla="*/ 0 h 603869"/>
                <a:gd name="connsiteX3" fmla="*/ 774234 w 774234"/>
                <a:gd name="connsiteY3" fmla="*/ 301935 h 603869"/>
                <a:gd name="connsiteX4" fmla="*/ 472300 w 774234"/>
                <a:gd name="connsiteY4" fmla="*/ 603869 h 603869"/>
                <a:gd name="connsiteX5" fmla="*/ 472300 w 774234"/>
                <a:gd name="connsiteY5" fmla="*/ 483095 h 603869"/>
                <a:gd name="connsiteX6" fmla="*/ 0 w 774234"/>
                <a:gd name="connsiteY6" fmla="*/ 483095 h 603869"/>
                <a:gd name="connsiteX7" fmla="*/ 0 w 774234"/>
                <a:gd name="connsiteY7" fmla="*/ 120774 h 60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234" h="603869">
                  <a:moveTo>
                    <a:pt x="0" y="120774"/>
                  </a:moveTo>
                  <a:lnTo>
                    <a:pt x="472300" y="120774"/>
                  </a:lnTo>
                  <a:lnTo>
                    <a:pt x="472300" y="0"/>
                  </a:lnTo>
                  <a:lnTo>
                    <a:pt x="774234" y="301935"/>
                  </a:lnTo>
                  <a:lnTo>
                    <a:pt x="472300" y="603869"/>
                  </a:lnTo>
                  <a:lnTo>
                    <a:pt x="472300" y="483095"/>
                  </a:lnTo>
                  <a:lnTo>
                    <a:pt x="0" y="483095"/>
                  </a:lnTo>
                  <a:lnTo>
                    <a:pt x="0" y="120774"/>
                  </a:lnTo>
                  <a:close/>
                </a:path>
              </a:pathLst>
            </a:custGeom>
            <a:solidFill>
              <a:schemeClr val="bg1">
                <a:lumMod val="75000"/>
              </a:schemeClr>
            </a:solidFill>
            <a:ln>
              <a:solidFill>
                <a:schemeClr val="bg1">
                  <a:lumMod val="85000"/>
                </a:schemeClr>
              </a:solidFill>
            </a:ln>
          </p:spPr>
          <p:style>
            <a:lnRef idx="0">
              <a:schemeClr val="lt1">
                <a:hueOff val="0"/>
                <a:satOff val="0"/>
                <a:lumOff val="0"/>
                <a:alphaOff val="0"/>
              </a:schemeClr>
            </a:lnRef>
            <a:fillRef idx="3">
              <a:scrgbClr r="0" g="0" b="0"/>
            </a:fillRef>
            <a:effectRef idx="2">
              <a:schemeClr val="accent3">
                <a:hueOff val="2710599"/>
                <a:satOff val="100000"/>
                <a:lumOff val="-14706"/>
                <a:alphaOff val="0"/>
              </a:schemeClr>
            </a:effectRef>
            <a:fontRef idx="minor">
              <a:schemeClr val="lt1"/>
            </a:fontRef>
          </p:style>
          <p:txBody>
            <a:bodyPr spcFirstLastPara="0" vert="horz" wrap="square" lIns="0" tIns="120774" rIns="181160" bIns="120773" numCol="1" spcCol="1270" anchor="ctr" anchorCtr="0">
              <a:noAutofit/>
            </a:bodyPr>
            <a:lstStyle/>
            <a:p>
              <a:pPr lvl="0" algn="ctr" defTabSz="666750">
                <a:lnSpc>
                  <a:spcPct val="90000"/>
                </a:lnSpc>
                <a:spcBef>
                  <a:spcPct val="0"/>
                </a:spcBef>
                <a:spcAft>
                  <a:spcPct val="35000"/>
                </a:spcAft>
              </a:pPr>
              <a:endParaRPr lang="en-US" sz="1500" kern="1200">
                <a:latin typeface="Century Gothic" panose="020B0502020202020204" pitchFamily="34" charset="0"/>
              </a:endParaRPr>
            </a:p>
          </p:txBody>
        </p:sp>
        <p:pic>
          <p:nvPicPr>
            <p:cNvPr id="46" name="Picture 45">
              <a:extLst>
                <a:ext uri="{FF2B5EF4-FFF2-40B4-BE49-F238E27FC236}">
                  <a16:creationId xmlns="" xmlns:a16="http://schemas.microsoft.com/office/drawing/2014/main" id="{811C61E2-1868-4179-9FB5-05A4781D9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891" y="3511550"/>
              <a:ext cx="952922" cy="759709"/>
            </a:xfrm>
            <a:prstGeom prst="hexagon">
              <a:avLst/>
            </a:prstGeom>
            <a:solidFill>
              <a:schemeClr val="bg1">
                <a:lumMod val="75000"/>
              </a:schemeClr>
            </a:solidFill>
            <a:ln w="38100">
              <a:solidFill>
                <a:schemeClr val="bg1">
                  <a:lumMod val="85000"/>
                </a:schemeClr>
              </a:solidFill>
            </a:ln>
          </p:spPr>
        </p:pic>
        <p:grpSp>
          <p:nvGrpSpPr>
            <p:cNvPr id="24" name="Group 23">
              <a:extLst>
                <a:ext uri="{FF2B5EF4-FFF2-40B4-BE49-F238E27FC236}">
                  <a16:creationId xmlns="" xmlns:a16="http://schemas.microsoft.com/office/drawing/2014/main" id="{32948B90-7A7D-43A7-860C-1DED64290CD6}"/>
                </a:ext>
              </a:extLst>
            </p:cNvPr>
            <p:cNvGrpSpPr/>
            <p:nvPr/>
          </p:nvGrpSpPr>
          <p:grpSpPr>
            <a:xfrm>
              <a:off x="2743200" y="4489450"/>
              <a:ext cx="952921" cy="779393"/>
              <a:chOff x="2886957" y="4608214"/>
              <a:chExt cx="952921" cy="779393"/>
            </a:xfrm>
          </p:grpSpPr>
          <p:pic>
            <p:nvPicPr>
              <p:cNvPr id="49" name="Picture 48">
                <a:extLst>
                  <a:ext uri="{FF2B5EF4-FFF2-40B4-BE49-F238E27FC236}">
                    <a16:creationId xmlns="" xmlns:a16="http://schemas.microsoft.com/office/drawing/2014/main" id="{B902AF82-6F51-4388-8C09-0DDEA572B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021" y="4608214"/>
                <a:ext cx="761756" cy="759709"/>
              </a:xfrm>
              <a:prstGeom prst="hexagon">
                <a:avLst/>
              </a:prstGeom>
              <a:ln>
                <a:noFill/>
              </a:ln>
            </p:spPr>
          </p:pic>
          <p:sp>
            <p:nvSpPr>
              <p:cNvPr id="48" name="Hexagon 47">
                <a:extLst>
                  <a:ext uri="{FF2B5EF4-FFF2-40B4-BE49-F238E27FC236}">
                    <a16:creationId xmlns="" xmlns:a16="http://schemas.microsoft.com/office/drawing/2014/main" id="{2466556E-1FD1-495D-B200-E585D3C3AEC7}"/>
                  </a:ext>
                </a:extLst>
              </p:cNvPr>
              <p:cNvSpPr/>
              <p:nvPr/>
            </p:nvSpPr>
            <p:spPr>
              <a:xfrm>
                <a:off x="2886957" y="4627898"/>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58E516C9-660F-4374-B412-C73DB1C5B2AC}"/>
                </a:ext>
              </a:extLst>
            </p:cNvPr>
            <p:cNvGrpSpPr/>
            <p:nvPr/>
          </p:nvGrpSpPr>
          <p:grpSpPr>
            <a:xfrm>
              <a:off x="2743200" y="5486400"/>
              <a:ext cx="952921" cy="759709"/>
              <a:chOff x="2886956" y="5728033"/>
              <a:chExt cx="952921" cy="759709"/>
            </a:xfrm>
          </p:grpSpPr>
          <p:pic>
            <p:nvPicPr>
              <p:cNvPr id="52" name="Picture 51">
                <a:extLst>
                  <a:ext uri="{FF2B5EF4-FFF2-40B4-BE49-F238E27FC236}">
                    <a16:creationId xmlns="" xmlns:a16="http://schemas.microsoft.com/office/drawing/2014/main" id="{4041F830-501D-4297-BDBA-055D62B60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295" y="5825481"/>
                <a:ext cx="564812" cy="564812"/>
              </a:xfrm>
              <a:prstGeom prst="rect">
                <a:avLst/>
              </a:prstGeom>
              <a:ln>
                <a:noFill/>
              </a:ln>
            </p:spPr>
          </p:pic>
          <p:sp>
            <p:nvSpPr>
              <p:cNvPr id="51" name="Hexagon 50">
                <a:extLst>
                  <a:ext uri="{FF2B5EF4-FFF2-40B4-BE49-F238E27FC236}">
                    <a16:creationId xmlns="" xmlns:a16="http://schemas.microsoft.com/office/drawing/2014/main" id="{5E6A8F92-E6F5-4DF1-AC0E-004D49ABED4A}"/>
                  </a:ext>
                </a:extLst>
              </p:cNvPr>
              <p:cNvSpPr/>
              <p:nvPr/>
            </p:nvSpPr>
            <p:spPr>
              <a:xfrm>
                <a:off x="2886956" y="572803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Hexagon 72">
              <a:extLst>
                <a:ext uri="{FF2B5EF4-FFF2-40B4-BE49-F238E27FC236}">
                  <a16:creationId xmlns="" xmlns:a16="http://schemas.microsoft.com/office/drawing/2014/main" id="{AB9E5996-E346-482A-8F2C-C5396B85523F}"/>
                </a:ext>
              </a:extLst>
            </p:cNvPr>
            <p:cNvSpPr/>
            <p:nvPr/>
          </p:nvSpPr>
          <p:spPr>
            <a:xfrm>
              <a:off x="10972800" y="3511296"/>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 xmlns:a16="http://schemas.microsoft.com/office/drawing/2014/main" id="{ADC4F68D-85E6-48FA-9783-9CC8AB332DB0}"/>
                </a:ext>
              </a:extLst>
            </p:cNvPr>
            <p:cNvGrpSpPr/>
            <p:nvPr/>
          </p:nvGrpSpPr>
          <p:grpSpPr>
            <a:xfrm>
              <a:off x="10972800" y="2514600"/>
              <a:ext cx="952921" cy="759709"/>
              <a:chOff x="10705553" y="2363993"/>
              <a:chExt cx="952921" cy="759709"/>
            </a:xfrm>
          </p:grpSpPr>
          <p:pic>
            <p:nvPicPr>
              <p:cNvPr id="76" name="Picture 75">
                <a:extLst>
                  <a:ext uri="{FF2B5EF4-FFF2-40B4-BE49-F238E27FC236}">
                    <a16:creationId xmlns="" xmlns:a16="http://schemas.microsoft.com/office/drawing/2014/main" id="{EBF6B6CD-7C59-45A7-A890-1BB034AC29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398" y="2394499"/>
                <a:ext cx="665683" cy="665683"/>
              </a:xfrm>
              <a:prstGeom prst="rect">
                <a:avLst/>
              </a:prstGeom>
              <a:ln>
                <a:noFill/>
              </a:ln>
            </p:spPr>
          </p:pic>
          <p:sp>
            <p:nvSpPr>
              <p:cNvPr id="75" name="Hexagon 74">
                <a:extLst>
                  <a:ext uri="{FF2B5EF4-FFF2-40B4-BE49-F238E27FC236}">
                    <a16:creationId xmlns="" xmlns:a16="http://schemas.microsoft.com/office/drawing/2014/main" id="{92AAABEE-2DD9-4438-B9D2-1462C24E0AF8}"/>
                  </a:ext>
                </a:extLst>
              </p:cNvPr>
              <p:cNvSpPr/>
              <p:nvPr/>
            </p:nvSpPr>
            <p:spPr>
              <a:xfrm>
                <a:off x="10705553" y="2363993"/>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 xmlns:a16="http://schemas.microsoft.com/office/drawing/2014/main" id="{72ED21AC-0F0C-466B-A175-1C6EDD23EC2F}"/>
                </a:ext>
              </a:extLst>
            </p:cNvPr>
            <p:cNvSpPr/>
            <p:nvPr/>
          </p:nvSpPr>
          <p:spPr>
            <a:xfrm>
              <a:off x="457200" y="1143000"/>
              <a:ext cx="2743200" cy="966485"/>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Data</a:t>
              </a:r>
            </a:p>
          </p:txBody>
        </p:sp>
        <p:sp>
          <p:nvSpPr>
            <p:cNvPr id="78" name="Rectangle: Rounded Corners 77">
              <a:extLst>
                <a:ext uri="{FF2B5EF4-FFF2-40B4-BE49-F238E27FC236}">
                  <a16:creationId xmlns="" xmlns:a16="http://schemas.microsoft.com/office/drawing/2014/main" id="{E01351EF-7FE1-4E8A-BC58-ADFE538ED5EA}"/>
                </a:ext>
              </a:extLst>
            </p:cNvPr>
            <p:cNvSpPr/>
            <p:nvPr/>
          </p:nvSpPr>
          <p:spPr>
            <a:xfrm>
              <a:off x="4572000" y="1143000"/>
              <a:ext cx="2743200" cy="966485"/>
            </a:xfrm>
            <a:prstGeom prst="round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Gothic" panose="020B0502020202020204" pitchFamily="34" charset="0"/>
                </a:rPr>
                <a:t>Processing</a:t>
              </a:r>
            </a:p>
          </p:txBody>
        </p:sp>
        <p:sp>
          <p:nvSpPr>
            <p:cNvPr id="79" name="Rectangle: Rounded Corners 78">
              <a:extLst>
                <a:ext uri="{FF2B5EF4-FFF2-40B4-BE49-F238E27FC236}">
                  <a16:creationId xmlns="" xmlns:a16="http://schemas.microsoft.com/office/drawing/2014/main" id="{69321BDB-7624-4D25-9A71-D78F37CD5889}"/>
                </a:ext>
              </a:extLst>
            </p:cNvPr>
            <p:cNvSpPr/>
            <p:nvPr/>
          </p:nvSpPr>
          <p:spPr>
            <a:xfrm>
              <a:off x="8686800" y="1143000"/>
              <a:ext cx="2743200" cy="96648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85000"/>
                    </a:schemeClr>
                  </a:solidFill>
                  <a:latin typeface="Century Gothic" panose="020B0502020202020204" pitchFamily="34" charset="0"/>
                </a:rPr>
                <a:t>Analysis</a:t>
              </a:r>
            </a:p>
          </p:txBody>
        </p:sp>
        <p:grpSp>
          <p:nvGrpSpPr>
            <p:cNvPr id="30" name="Group 29">
              <a:extLst>
                <a:ext uri="{FF2B5EF4-FFF2-40B4-BE49-F238E27FC236}">
                  <a16:creationId xmlns="" xmlns:a16="http://schemas.microsoft.com/office/drawing/2014/main" id="{84A59612-BD11-488C-B9D5-0FDAB5E96F80}"/>
                </a:ext>
              </a:extLst>
            </p:cNvPr>
            <p:cNvGrpSpPr/>
            <p:nvPr/>
          </p:nvGrpSpPr>
          <p:grpSpPr>
            <a:xfrm>
              <a:off x="10972800" y="4489704"/>
              <a:ext cx="952921" cy="759709"/>
              <a:chOff x="10711245" y="4523402"/>
              <a:chExt cx="952921" cy="759709"/>
            </a:xfrm>
          </p:grpSpPr>
          <p:sp>
            <p:nvSpPr>
              <p:cNvPr id="96" name="Freeform: Shape 95">
                <a:extLst>
                  <a:ext uri="{FF2B5EF4-FFF2-40B4-BE49-F238E27FC236}">
                    <a16:creationId xmlns="" xmlns:a16="http://schemas.microsoft.com/office/drawing/2014/main" id="{C96D692C-EC69-4DF5-B042-58D8B0CB69C7}"/>
                  </a:ext>
                </a:extLst>
              </p:cNvPr>
              <p:cNvSpPr/>
              <p:nvPr/>
            </p:nvSpPr>
            <p:spPr>
              <a:xfrm>
                <a:off x="10921004" y="4570701"/>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solidFill>
                <a:schemeClr val="tx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5CDBA697-0708-4209-A8E2-222BB9F269DD}"/>
                  </a:ext>
                </a:extLst>
              </p:cNvPr>
              <p:cNvGrpSpPr/>
              <p:nvPr/>
            </p:nvGrpSpPr>
            <p:grpSpPr>
              <a:xfrm>
                <a:off x="11071597" y="4670976"/>
                <a:ext cx="78649" cy="158507"/>
                <a:chOff x="11658474" y="4416688"/>
                <a:chExt cx="128714" cy="259407"/>
              </a:xfrm>
            </p:grpSpPr>
            <p:sp>
              <p:nvSpPr>
                <p:cNvPr id="7" name="Rectangle 6">
                  <a:extLst>
                    <a:ext uri="{FF2B5EF4-FFF2-40B4-BE49-F238E27FC236}">
                      <a16:creationId xmlns="" xmlns:a16="http://schemas.microsoft.com/office/drawing/2014/main" id="{38A05935-16AE-4A9F-95BA-D815F475C6A4}"/>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 xmlns:a16="http://schemas.microsoft.com/office/drawing/2014/main" id="{06E86A7A-70C3-414B-9992-AAE025597451}"/>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 xmlns:a16="http://schemas.microsoft.com/office/drawing/2014/main" id="{D3D4DBE0-897F-4A20-AD14-2422C412A641}"/>
                  </a:ext>
                </a:extLst>
              </p:cNvPr>
              <p:cNvGrpSpPr/>
              <p:nvPr/>
            </p:nvGrpSpPr>
            <p:grpSpPr>
              <a:xfrm>
                <a:off x="11174968" y="4783356"/>
                <a:ext cx="78649" cy="158507"/>
                <a:chOff x="11658474" y="4416688"/>
                <a:chExt cx="128714" cy="259407"/>
              </a:xfrm>
            </p:grpSpPr>
            <p:sp>
              <p:nvSpPr>
                <p:cNvPr id="101" name="Rectangle 100">
                  <a:extLst>
                    <a:ext uri="{FF2B5EF4-FFF2-40B4-BE49-F238E27FC236}">
                      <a16:creationId xmlns="" xmlns:a16="http://schemas.microsoft.com/office/drawing/2014/main" id="{EC8AB0EE-121E-4DF8-A997-F350FF893C33}"/>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a:extLst>
                    <a:ext uri="{FF2B5EF4-FFF2-40B4-BE49-F238E27FC236}">
                      <a16:creationId xmlns="" xmlns:a16="http://schemas.microsoft.com/office/drawing/2014/main" id="{49D78588-7014-4E30-A5BC-8B8C4B330B3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 xmlns:a16="http://schemas.microsoft.com/office/drawing/2014/main" id="{7DCCECF5-A0B0-4C5A-A79E-00C6B08D5416}"/>
                  </a:ext>
                </a:extLst>
              </p:cNvPr>
              <p:cNvGrpSpPr/>
              <p:nvPr/>
            </p:nvGrpSpPr>
            <p:grpSpPr>
              <a:xfrm>
                <a:off x="11109412" y="4883445"/>
                <a:ext cx="78649" cy="158507"/>
                <a:chOff x="11658474" y="4416688"/>
                <a:chExt cx="128714" cy="259407"/>
              </a:xfrm>
            </p:grpSpPr>
            <p:sp>
              <p:nvSpPr>
                <p:cNvPr id="104" name="Rectangle 103">
                  <a:extLst>
                    <a:ext uri="{FF2B5EF4-FFF2-40B4-BE49-F238E27FC236}">
                      <a16:creationId xmlns="" xmlns:a16="http://schemas.microsoft.com/office/drawing/2014/main" id="{88CF7D7B-FFD4-4FE0-A8C3-CD61234F00CB}"/>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a:extLst>
                    <a:ext uri="{FF2B5EF4-FFF2-40B4-BE49-F238E27FC236}">
                      <a16:creationId xmlns="" xmlns:a16="http://schemas.microsoft.com/office/drawing/2014/main" id="{8EB928A4-E46E-443F-9EC1-A525A411131D}"/>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 xmlns:a16="http://schemas.microsoft.com/office/drawing/2014/main" id="{F37F8C1F-4B39-437B-95C8-934F388901FE}"/>
                  </a:ext>
                </a:extLst>
              </p:cNvPr>
              <p:cNvGrpSpPr/>
              <p:nvPr/>
            </p:nvGrpSpPr>
            <p:grpSpPr>
              <a:xfrm>
                <a:off x="11268337" y="4929878"/>
                <a:ext cx="78649" cy="158507"/>
                <a:chOff x="11658474" y="4416688"/>
                <a:chExt cx="128714" cy="259407"/>
              </a:xfrm>
            </p:grpSpPr>
            <p:sp>
              <p:nvSpPr>
                <p:cNvPr id="107" name="Rectangle 106">
                  <a:extLst>
                    <a:ext uri="{FF2B5EF4-FFF2-40B4-BE49-F238E27FC236}">
                      <a16:creationId xmlns="" xmlns:a16="http://schemas.microsoft.com/office/drawing/2014/main" id="{0C048FC0-F932-4DDE-BEC3-41D80F4C241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a:extLst>
                    <a:ext uri="{FF2B5EF4-FFF2-40B4-BE49-F238E27FC236}">
                      <a16:creationId xmlns="" xmlns:a16="http://schemas.microsoft.com/office/drawing/2014/main" id="{CBEEC247-5DA7-4A70-91E0-C34771421BA5}"/>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 xmlns:a16="http://schemas.microsoft.com/office/drawing/2014/main" id="{CA743037-76B9-4C1F-A700-7975C344850F}"/>
                  </a:ext>
                </a:extLst>
              </p:cNvPr>
              <p:cNvGrpSpPr/>
              <p:nvPr/>
            </p:nvGrpSpPr>
            <p:grpSpPr>
              <a:xfrm>
                <a:off x="11182013" y="5015974"/>
                <a:ext cx="78649" cy="158507"/>
                <a:chOff x="11658474" y="4416688"/>
                <a:chExt cx="128714" cy="259407"/>
              </a:xfrm>
            </p:grpSpPr>
            <p:sp>
              <p:nvSpPr>
                <p:cNvPr id="110" name="Rectangle 109">
                  <a:extLst>
                    <a:ext uri="{FF2B5EF4-FFF2-40B4-BE49-F238E27FC236}">
                      <a16:creationId xmlns="" xmlns:a16="http://schemas.microsoft.com/office/drawing/2014/main" id="{8F2408E3-A768-4556-9385-D047824710AF}"/>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 xmlns:a16="http://schemas.microsoft.com/office/drawing/2014/main" id="{E3C2E8A0-EE31-4CDE-BCBF-7A31CABB2277}"/>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 xmlns:a16="http://schemas.microsoft.com/office/drawing/2014/main" id="{2121D7BC-4EBD-46C7-BDB4-F0BE3EAA72C5}"/>
                  </a:ext>
                </a:extLst>
              </p:cNvPr>
              <p:cNvGrpSpPr/>
              <p:nvPr/>
            </p:nvGrpSpPr>
            <p:grpSpPr>
              <a:xfrm>
                <a:off x="11215044" y="4601572"/>
                <a:ext cx="78649" cy="158507"/>
                <a:chOff x="11658474" y="4416688"/>
                <a:chExt cx="128714" cy="259407"/>
              </a:xfrm>
            </p:grpSpPr>
            <p:sp>
              <p:nvSpPr>
                <p:cNvPr id="113" name="Rectangle 112">
                  <a:extLst>
                    <a:ext uri="{FF2B5EF4-FFF2-40B4-BE49-F238E27FC236}">
                      <a16:creationId xmlns="" xmlns:a16="http://schemas.microsoft.com/office/drawing/2014/main" id="{FCFD7480-2FD3-40EF-A6D1-74FC01CAEC88}"/>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Isosceles Triangle 113">
                  <a:extLst>
                    <a:ext uri="{FF2B5EF4-FFF2-40B4-BE49-F238E27FC236}">
                      <a16:creationId xmlns="" xmlns:a16="http://schemas.microsoft.com/office/drawing/2014/main" id="{3FC26350-C3D2-41CA-B87C-FCA46D7FCED0}"/>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9B0D72F6-9D6E-4D17-BE09-CD448B5E1E17}"/>
                  </a:ext>
                </a:extLst>
              </p:cNvPr>
              <p:cNvGrpSpPr/>
              <p:nvPr/>
            </p:nvGrpSpPr>
            <p:grpSpPr>
              <a:xfrm>
                <a:off x="11280414" y="4760081"/>
                <a:ext cx="78649" cy="158511"/>
                <a:chOff x="11658474" y="4416682"/>
                <a:chExt cx="128714" cy="259413"/>
              </a:xfrm>
            </p:grpSpPr>
            <p:sp>
              <p:nvSpPr>
                <p:cNvPr id="116" name="Rectangle 115">
                  <a:extLst>
                    <a:ext uri="{FF2B5EF4-FFF2-40B4-BE49-F238E27FC236}">
                      <a16:creationId xmlns="" xmlns:a16="http://schemas.microsoft.com/office/drawing/2014/main" id="{DF669ECB-7B98-4FD1-A492-8E21B354B3D5}"/>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a:extLst>
                    <a:ext uri="{FF2B5EF4-FFF2-40B4-BE49-F238E27FC236}">
                      <a16:creationId xmlns="" xmlns:a16="http://schemas.microsoft.com/office/drawing/2014/main" id="{6E0438E6-CBE6-43CB-8F8F-DA88B0C4A826}"/>
                    </a:ext>
                  </a:extLst>
                </p:cNvPr>
                <p:cNvSpPr/>
                <p:nvPr/>
              </p:nvSpPr>
              <p:spPr>
                <a:xfrm>
                  <a:off x="11658474" y="4416682"/>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 xmlns:a16="http://schemas.microsoft.com/office/drawing/2014/main" id="{D07120E3-7A35-41E6-96AE-020C89FF5F1A}"/>
                  </a:ext>
                </a:extLst>
              </p:cNvPr>
              <p:cNvGrpSpPr/>
              <p:nvPr/>
            </p:nvGrpSpPr>
            <p:grpSpPr>
              <a:xfrm>
                <a:off x="11017365" y="4828080"/>
                <a:ext cx="78649" cy="158507"/>
                <a:chOff x="11658474" y="4416688"/>
                <a:chExt cx="128714" cy="259407"/>
              </a:xfrm>
            </p:grpSpPr>
            <p:sp>
              <p:nvSpPr>
                <p:cNvPr id="119" name="Rectangle 118">
                  <a:extLst>
                    <a:ext uri="{FF2B5EF4-FFF2-40B4-BE49-F238E27FC236}">
                      <a16:creationId xmlns="" xmlns:a16="http://schemas.microsoft.com/office/drawing/2014/main" id="{B1FCA83D-FC9A-4B0C-BE2B-85A45FD50E79}"/>
                    </a:ext>
                  </a:extLst>
                </p:cNvPr>
                <p:cNvSpPr/>
                <p:nvPr/>
              </p:nvSpPr>
              <p:spPr>
                <a:xfrm>
                  <a:off x="11699971" y="4630376"/>
                  <a:ext cx="45719" cy="4571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Isosceles Triangle 119">
                  <a:extLst>
                    <a:ext uri="{FF2B5EF4-FFF2-40B4-BE49-F238E27FC236}">
                      <a16:creationId xmlns="" xmlns:a16="http://schemas.microsoft.com/office/drawing/2014/main" id="{5BFC89ED-EA92-4ACA-B19E-4B3FE10032EA}"/>
                    </a:ext>
                  </a:extLst>
                </p:cNvPr>
                <p:cNvSpPr/>
                <p:nvPr/>
              </p:nvSpPr>
              <p:spPr>
                <a:xfrm>
                  <a:off x="11658474" y="4416688"/>
                  <a:ext cx="128714" cy="216892"/>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Hexagon 94">
                <a:extLst>
                  <a:ext uri="{FF2B5EF4-FFF2-40B4-BE49-F238E27FC236}">
                    <a16:creationId xmlns="" xmlns:a16="http://schemas.microsoft.com/office/drawing/2014/main" id="{54A5E1A6-BAEC-47EB-BA6D-D0FA73EFCA98}"/>
                  </a:ext>
                </a:extLst>
              </p:cNvPr>
              <p:cNvSpPr/>
              <p:nvPr/>
            </p:nvSpPr>
            <p:spPr>
              <a:xfrm>
                <a:off x="10711245" y="4523402"/>
                <a:ext cx="952921"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 xmlns:a16="http://schemas.microsoft.com/office/drawing/2014/main" id="{0DB50B7E-B9C9-43EE-8312-5F5EA71FAE0C}"/>
                </a:ext>
              </a:extLst>
            </p:cNvPr>
            <p:cNvGrpSpPr/>
            <p:nvPr/>
          </p:nvGrpSpPr>
          <p:grpSpPr>
            <a:xfrm>
              <a:off x="6858000" y="4489704"/>
              <a:ext cx="952921" cy="759709"/>
              <a:chOff x="7190317" y="4594349"/>
              <a:chExt cx="952921" cy="759709"/>
            </a:xfrm>
          </p:grpSpPr>
          <p:sp>
            <p:nvSpPr>
              <p:cNvPr id="68" name="Hexagon 67">
                <a:extLst>
                  <a:ext uri="{FF2B5EF4-FFF2-40B4-BE49-F238E27FC236}">
                    <a16:creationId xmlns="" xmlns:a16="http://schemas.microsoft.com/office/drawing/2014/main" id="{70349E5A-D03B-4C79-8D57-D6CFF29BCED3}"/>
                  </a:ext>
                </a:extLst>
              </p:cNvPr>
              <p:cNvSpPr/>
              <p:nvPr/>
            </p:nvSpPr>
            <p:spPr>
              <a:xfrm>
                <a:off x="7190317" y="4594349"/>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 xmlns:a16="http://schemas.microsoft.com/office/drawing/2014/main" id="{555F2732-03CE-4206-A805-8D56DE6BBF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849" y="4682328"/>
                <a:ext cx="609856" cy="598349"/>
              </a:xfrm>
              <a:prstGeom prst="rect">
                <a:avLst/>
              </a:prstGeom>
              <a:ln>
                <a:noFill/>
              </a:ln>
            </p:spPr>
          </p:pic>
        </p:grpSp>
        <p:grpSp>
          <p:nvGrpSpPr>
            <p:cNvPr id="27" name="Group 26">
              <a:extLst>
                <a:ext uri="{FF2B5EF4-FFF2-40B4-BE49-F238E27FC236}">
                  <a16:creationId xmlns="" xmlns:a16="http://schemas.microsoft.com/office/drawing/2014/main" id="{347F69CE-EEE5-48C2-9CA7-B3D47BBEFC24}"/>
                </a:ext>
              </a:extLst>
            </p:cNvPr>
            <p:cNvGrpSpPr/>
            <p:nvPr/>
          </p:nvGrpSpPr>
          <p:grpSpPr>
            <a:xfrm>
              <a:off x="6858000" y="3511296"/>
              <a:ext cx="952922" cy="759709"/>
              <a:chOff x="7190317" y="3479171"/>
              <a:chExt cx="952922" cy="759709"/>
            </a:xfrm>
          </p:grpSpPr>
          <p:sp>
            <p:nvSpPr>
              <p:cNvPr id="61" name="Hexagon 60">
                <a:extLst>
                  <a:ext uri="{FF2B5EF4-FFF2-40B4-BE49-F238E27FC236}">
                    <a16:creationId xmlns="" xmlns:a16="http://schemas.microsoft.com/office/drawing/2014/main" id="{46F09645-8436-43C8-B0EE-7FFA4FAE9588}"/>
                  </a:ext>
                </a:extLst>
              </p:cNvPr>
              <p:cNvSpPr/>
              <p:nvPr/>
            </p:nvSpPr>
            <p:spPr>
              <a:xfrm>
                <a:off x="7190318" y="3479171"/>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 xmlns:a16="http://schemas.microsoft.com/office/drawing/2014/main" id="{7063B94E-C439-4758-BB0C-899ADC6AE74F}"/>
                  </a:ext>
                </a:extLst>
              </p:cNvPr>
              <p:cNvSpPr/>
              <p:nvPr/>
            </p:nvSpPr>
            <p:spPr>
              <a:xfrm>
                <a:off x="7190317" y="3479171"/>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 xmlns:a16="http://schemas.microsoft.com/office/drawing/2014/main" id="{1F3FD4FE-3B77-4378-8B1B-0EE1DC86C16D}"/>
                  </a:ext>
                </a:extLst>
              </p:cNvPr>
              <p:cNvGrpSpPr/>
              <p:nvPr/>
            </p:nvGrpSpPr>
            <p:grpSpPr>
              <a:xfrm>
                <a:off x="7356444" y="3568345"/>
                <a:ext cx="650295" cy="534545"/>
                <a:chOff x="3630571" y="4000995"/>
                <a:chExt cx="1103268" cy="1200032"/>
              </a:xfrm>
            </p:grpSpPr>
            <p:pic>
              <p:nvPicPr>
                <p:cNvPr id="63" name="Picture 62">
                  <a:extLst>
                    <a:ext uri="{FF2B5EF4-FFF2-40B4-BE49-F238E27FC236}">
                      <a16:creationId xmlns="" xmlns:a16="http://schemas.microsoft.com/office/drawing/2014/main" id="{2FBCD837-54C8-49BE-B4AA-A9E2AF4820D8}"/>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630571" y="4000995"/>
                  <a:ext cx="795528" cy="850392"/>
                </a:xfrm>
                <a:prstGeom prst="rect">
                  <a:avLst/>
                </a:prstGeom>
                <a:ln>
                  <a:solidFill>
                    <a:srgbClr val="1B57AF"/>
                  </a:solidFill>
                </a:ln>
              </p:spPr>
            </p:pic>
            <p:pic>
              <p:nvPicPr>
                <p:cNvPr id="64" name="Picture 63">
                  <a:extLst>
                    <a:ext uri="{FF2B5EF4-FFF2-40B4-BE49-F238E27FC236}">
                      <a16:creationId xmlns="" xmlns:a16="http://schemas.microsoft.com/office/drawing/2014/main" id="{8E054029-97FB-40B6-907B-D5E7082F632D}"/>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3736442" y="4121929"/>
                  <a:ext cx="795528" cy="850392"/>
                </a:xfrm>
                <a:prstGeom prst="rect">
                  <a:avLst/>
                </a:prstGeom>
                <a:ln>
                  <a:solidFill>
                    <a:srgbClr val="1B57AF"/>
                  </a:solidFill>
                </a:ln>
              </p:spPr>
            </p:pic>
            <p:pic>
              <p:nvPicPr>
                <p:cNvPr id="65" name="Picture 64">
                  <a:extLst>
                    <a:ext uri="{FF2B5EF4-FFF2-40B4-BE49-F238E27FC236}">
                      <a16:creationId xmlns="" xmlns:a16="http://schemas.microsoft.com/office/drawing/2014/main" id="{79DAA00D-B92D-42CB-9CAB-4BB6C8DDE530}"/>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837169" y="4244361"/>
                  <a:ext cx="795528" cy="850392"/>
                </a:xfrm>
                <a:prstGeom prst="rect">
                  <a:avLst/>
                </a:prstGeom>
                <a:ln>
                  <a:solidFill>
                    <a:srgbClr val="1B57AF"/>
                  </a:solidFill>
                </a:ln>
              </p:spPr>
            </p:pic>
            <p:pic>
              <p:nvPicPr>
                <p:cNvPr id="66" name="Picture 65">
                  <a:extLst>
                    <a:ext uri="{FF2B5EF4-FFF2-40B4-BE49-F238E27FC236}">
                      <a16:creationId xmlns="" xmlns:a16="http://schemas.microsoft.com/office/drawing/2014/main" id="{9E1D604D-5E59-4DA3-81A8-E737ABC8E32D}"/>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3938311" y="4350635"/>
                  <a:ext cx="795528" cy="850392"/>
                </a:xfrm>
                <a:prstGeom prst="rect">
                  <a:avLst/>
                </a:prstGeom>
                <a:ln>
                  <a:solidFill>
                    <a:srgbClr val="1B57AF"/>
                  </a:solidFill>
                </a:ln>
              </p:spPr>
            </p:pic>
          </p:grpSp>
        </p:grpSp>
        <p:grpSp>
          <p:nvGrpSpPr>
            <p:cNvPr id="25" name="Group 24">
              <a:extLst>
                <a:ext uri="{FF2B5EF4-FFF2-40B4-BE49-F238E27FC236}">
                  <a16:creationId xmlns="" xmlns:a16="http://schemas.microsoft.com/office/drawing/2014/main" id="{16B95EA5-D21A-441E-8DDA-BEB5E1A11074}"/>
                </a:ext>
              </a:extLst>
            </p:cNvPr>
            <p:cNvGrpSpPr/>
            <p:nvPr/>
          </p:nvGrpSpPr>
          <p:grpSpPr>
            <a:xfrm>
              <a:off x="6858000" y="5486400"/>
              <a:ext cx="952922" cy="763704"/>
              <a:chOff x="7190316" y="5709527"/>
              <a:chExt cx="952922" cy="763704"/>
            </a:xfrm>
          </p:grpSpPr>
          <p:sp>
            <p:nvSpPr>
              <p:cNvPr id="71" name="Hexagon 70">
                <a:extLst>
                  <a:ext uri="{FF2B5EF4-FFF2-40B4-BE49-F238E27FC236}">
                    <a16:creationId xmlns="" xmlns:a16="http://schemas.microsoft.com/office/drawing/2014/main" id="{04EC17B2-2D25-467D-8CBA-F97C09679C1F}"/>
                  </a:ext>
                </a:extLst>
              </p:cNvPr>
              <p:cNvSpPr/>
              <p:nvPr/>
            </p:nvSpPr>
            <p:spPr>
              <a:xfrm>
                <a:off x="7190317" y="5709527"/>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 xmlns:a16="http://schemas.microsoft.com/office/drawing/2014/main" id="{3B43D56C-841C-44D8-B363-6F49E0716B1E}"/>
                  </a:ext>
                </a:extLst>
              </p:cNvPr>
              <p:cNvSpPr/>
              <p:nvPr/>
            </p:nvSpPr>
            <p:spPr>
              <a:xfrm>
                <a:off x="7190316" y="5713522"/>
                <a:ext cx="952921" cy="759709"/>
              </a:xfrm>
              <a:prstGeom prst="hexago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480EB42B-985F-4F0D-8D88-EE7DA46DDA02}"/>
                  </a:ext>
                </a:extLst>
              </p:cNvPr>
              <p:cNvSpPr/>
              <p:nvPr/>
            </p:nvSpPr>
            <p:spPr>
              <a:xfrm>
                <a:off x="7400076" y="5756826"/>
                <a:ext cx="533400" cy="673100"/>
              </a:xfrm>
              <a:custGeom>
                <a:avLst/>
                <a:gdLst>
                  <a:gd name="connsiteX0" fmla="*/ 0 w 533400"/>
                  <a:gd name="connsiteY0" fmla="*/ 117475 h 673100"/>
                  <a:gd name="connsiteX1" fmla="*/ 352425 w 533400"/>
                  <a:gd name="connsiteY1" fmla="*/ 0 h 673100"/>
                  <a:gd name="connsiteX2" fmla="*/ 533400 w 533400"/>
                  <a:gd name="connsiteY2" fmla="*/ 552450 h 673100"/>
                  <a:gd name="connsiteX3" fmla="*/ 504825 w 533400"/>
                  <a:gd name="connsiteY3" fmla="*/ 587375 h 673100"/>
                  <a:gd name="connsiteX4" fmla="*/ 419100 w 533400"/>
                  <a:gd name="connsiteY4" fmla="*/ 584200 h 673100"/>
                  <a:gd name="connsiteX5" fmla="*/ 352425 w 533400"/>
                  <a:gd name="connsiteY5" fmla="*/ 647700 h 673100"/>
                  <a:gd name="connsiteX6" fmla="*/ 307975 w 533400"/>
                  <a:gd name="connsiteY6" fmla="*/ 647700 h 673100"/>
                  <a:gd name="connsiteX7" fmla="*/ 285750 w 533400"/>
                  <a:gd name="connsiteY7" fmla="*/ 669925 h 673100"/>
                  <a:gd name="connsiteX8" fmla="*/ 257175 w 533400"/>
                  <a:gd name="connsiteY8" fmla="*/ 666750 h 673100"/>
                  <a:gd name="connsiteX9" fmla="*/ 234950 w 533400"/>
                  <a:gd name="connsiteY9" fmla="*/ 673100 h 673100"/>
                  <a:gd name="connsiteX10" fmla="*/ 165100 w 533400"/>
                  <a:gd name="connsiteY10" fmla="*/ 473075 h 673100"/>
                  <a:gd name="connsiteX11" fmla="*/ 123825 w 533400"/>
                  <a:gd name="connsiteY11" fmla="*/ 492125 h 673100"/>
                  <a:gd name="connsiteX12" fmla="*/ 111125 w 533400"/>
                  <a:gd name="connsiteY12" fmla="*/ 431800 h 673100"/>
                  <a:gd name="connsiteX13" fmla="*/ 82550 w 533400"/>
                  <a:gd name="connsiteY13" fmla="*/ 428625 h 673100"/>
                  <a:gd name="connsiteX14" fmla="*/ 50800 w 533400"/>
                  <a:gd name="connsiteY14" fmla="*/ 406400 h 673100"/>
                  <a:gd name="connsiteX15" fmla="*/ 38100 w 533400"/>
                  <a:gd name="connsiteY15" fmla="*/ 339725 h 673100"/>
                  <a:gd name="connsiteX16" fmla="*/ 76200 w 533400"/>
                  <a:gd name="connsiteY16" fmla="*/ 301625 h 673100"/>
                  <a:gd name="connsiteX17" fmla="*/ 85725 w 533400"/>
                  <a:gd name="connsiteY17" fmla="*/ 273050 h 673100"/>
                  <a:gd name="connsiteX18" fmla="*/ 34925 w 533400"/>
                  <a:gd name="connsiteY18" fmla="*/ 177800 h 673100"/>
                  <a:gd name="connsiteX19" fmla="*/ 15875 w 533400"/>
                  <a:gd name="connsiteY19" fmla="*/ 174625 h 673100"/>
                  <a:gd name="connsiteX20" fmla="*/ 0 w 533400"/>
                  <a:gd name="connsiteY20" fmla="*/ 117475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0" h="673100">
                    <a:moveTo>
                      <a:pt x="0" y="117475"/>
                    </a:moveTo>
                    <a:lnTo>
                      <a:pt x="352425" y="0"/>
                    </a:lnTo>
                    <a:lnTo>
                      <a:pt x="533400" y="552450"/>
                    </a:lnTo>
                    <a:lnTo>
                      <a:pt x="504825" y="587375"/>
                    </a:lnTo>
                    <a:lnTo>
                      <a:pt x="419100" y="584200"/>
                    </a:lnTo>
                    <a:lnTo>
                      <a:pt x="352425" y="647700"/>
                    </a:lnTo>
                    <a:lnTo>
                      <a:pt x="307975" y="647700"/>
                    </a:lnTo>
                    <a:lnTo>
                      <a:pt x="285750" y="669925"/>
                    </a:lnTo>
                    <a:lnTo>
                      <a:pt x="257175" y="666750"/>
                    </a:lnTo>
                    <a:lnTo>
                      <a:pt x="234950" y="673100"/>
                    </a:lnTo>
                    <a:lnTo>
                      <a:pt x="165100" y="473075"/>
                    </a:lnTo>
                    <a:lnTo>
                      <a:pt x="123825" y="492125"/>
                    </a:lnTo>
                    <a:lnTo>
                      <a:pt x="111125" y="431800"/>
                    </a:lnTo>
                    <a:lnTo>
                      <a:pt x="82550" y="428625"/>
                    </a:lnTo>
                    <a:lnTo>
                      <a:pt x="50800" y="406400"/>
                    </a:lnTo>
                    <a:lnTo>
                      <a:pt x="38100" y="339725"/>
                    </a:lnTo>
                    <a:lnTo>
                      <a:pt x="76200" y="301625"/>
                    </a:lnTo>
                    <a:lnTo>
                      <a:pt x="85725" y="273050"/>
                    </a:lnTo>
                    <a:lnTo>
                      <a:pt x="34925" y="177800"/>
                    </a:lnTo>
                    <a:lnTo>
                      <a:pt x="15875" y="174625"/>
                    </a:lnTo>
                    <a:lnTo>
                      <a:pt x="0" y="117475"/>
                    </a:lnTo>
                    <a:close/>
                  </a:path>
                </a:pathLst>
              </a:custGeom>
              <a:gradFill flip="none" rotWithShape="1">
                <a:gsLst>
                  <a:gs pos="11000">
                    <a:srgbClr val="00B0F0"/>
                  </a:gs>
                  <a:gs pos="95000">
                    <a:schemeClr val="accent4">
                      <a:lumMod val="60000"/>
                      <a:lumOff val="40000"/>
                    </a:schemeClr>
                  </a:gs>
                  <a:gs pos="30000">
                    <a:srgbClr val="85AA91"/>
                  </a:gs>
                  <a:gs pos="52000">
                    <a:schemeClr val="accent6">
                      <a:lumMod val="75000"/>
                    </a:schemeClr>
                  </a:gs>
                  <a:gs pos="69000">
                    <a:schemeClr val="accent2">
                      <a:lumMod val="50000"/>
                    </a:schemeClr>
                  </a:gs>
                </a:gsLst>
                <a:lin ang="27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709CB56E-50D3-4764-B27B-130B2A8D392F}"/>
                </a:ext>
              </a:extLst>
            </p:cNvPr>
            <p:cNvGrpSpPr/>
            <p:nvPr/>
          </p:nvGrpSpPr>
          <p:grpSpPr>
            <a:xfrm>
              <a:off x="6858000" y="2514600"/>
              <a:ext cx="952921" cy="759709"/>
              <a:chOff x="7190317" y="2363993"/>
              <a:chExt cx="952921" cy="759709"/>
            </a:xfrm>
          </p:grpSpPr>
          <p:sp>
            <p:nvSpPr>
              <p:cNvPr id="54" name="Hexagon 53">
                <a:extLst>
                  <a:ext uri="{FF2B5EF4-FFF2-40B4-BE49-F238E27FC236}">
                    <a16:creationId xmlns="" xmlns:a16="http://schemas.microsoft.com/office/drawing/2014/main" id="{3A82AEBC-4181-444D-A6E6-8FB3C4D728B8}"/>
                  </a:ext>
                </a:extLst>
              </p:cNvPr>
              <p:cNvSpPr/>
              <p:nvPr/>
            </p:nvSpPr>
            <p:spPr>
              <a:xfrm>
                <a:off x="7190317" y="2363993"/>
                <a:ext cx="952921" cy="759709"/>
              </a:xfrm>
              <a:prstGeom prst="hexagon">
                <a:avLst/>
              </a:prstGeom>
              <a:solidFill>
                <a:schemeClr val="bg1"/>
              </a:solidFill>
              <a:ln w="3810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Freeform: Shape 12">
                <a:extLst>
                  <a:ext uri="{FF2B5EF4-FFF2-40B4-BE49-F238E27FC236}">
                    <a16:creationId xmlns="" xmlns:a16="http://schemas.microsoft.com/office/drawing/2014/main" id="{18BFEC01-13FD-44A0-86BD-7829BD787911}"/>
                  </a:ext>
                </a:extLst>
              </p:cNvPr>
              <p:cNvSpPr/>
              <p:nvPr/>
            </p:nvSpPr>
            <p:spPr>
              <a:xfrm>
                <a:off x="7490157"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5" name="Freeform: Shape 14">
                <a:extLst>
                  <a:ext uri="{FF2B5EF4-FFF2-40B4-BE49-F238E27FC236}">
                    <a16:creationId xmlns="" xmlns:a16="http://schemas.microsoft.com/office/drawing/2014/main" id="{5156A1F3-F569-4911-AF1A-DBDF0DBCCE14}"/>
                  </a:ext>
                </a:extLst>
              </p:cNvPr>
              <p:cNvSpPr/>
              <p:nvPr/>
            </p:nvSpPr>
            <p:spPr>
              <a:xfrm>
                <a:off x="7775415" y="2433719"/>
                <a:ext cx="52547" cy="97588"/>
              </a:xfrm>
              <a:custGeom>
                <a:avLst/>
                <a:gdLst/>
                <a:ahLst/>
                <a:cxnLst/>
                <a:rect l="0" t="0" r="0" b="0"/>
                <a:pathLst>
                  <a:path w="66675" h="123825">
                    <a:moveTo>
                      <a:pt x="35719" y="121444"/>
                    </a:moveTo>
                    <a:cubicBezTo>
                      <a:pt x="51911" y="121444"/>
                      <a:pt x="64294" y="109061"/>
                      <a:pt x="64294" y="92869"/>
                    </a:cubicBezTo>
                    <a:lnTo>
                      <a:pt x="64294" y="35719"/>
                    </a:lnTo>
                    <a:cubicBezTo>
                      <a:pt x="64294" y="19526"/>
                      <a:pt x="51911" y="7144"/>
                      <a:pt x="35719" y="7144"/>
                    </a:cubicBezTo>
                    <a:cubicBezTo>
                      <a:pt x="19526" y="7144"/>
                      <a:pt x="7144" y="19526"/>
                      <a:pt x="7144" y="35719"/>
                    </a:cubicBezTo>
                    <a:lnTo>
                      <a:pt x="7144" y="92869"/>
                    </a:lnTo>
                    <a:cubicBezTo>
                      <a:pt x="7144" y="109061"/>
                      <a:pt x="19526" y="121444"/>
                      <a:pt x="35719" y="121444"/>
                    </a:cubicBezTo>
                    <a:close/>
                  </a:path>
                </a:pathLst>
              </a:custGeom>
              <a:solidFill>
                <a:srgbClr val="000000"/>
              </a:solidFill>
              <a:ln w="9525" cap="flat">
                <a:noFill/>
                <a:prstDash val="solid"/>
                <a:miter/>
              </a:ln>
            </p:spPr>
            <p:txBody>
              <a:bodyPr/>
              <a:lstStyle/>
              <a:p>
                <a:endParaRPr lang="en-US"/>
              </a:p>
            </p:txBody>
          </p:sp>
          <p:sp>
            <p:nvSpPr>
              <p:cNvPr id="16" name="Freeform: Shape 15">
                <a:extLst>
                  <a:ext uri="{FF2B5EF4-FFF2-40B4-BE49-F238E27FC236}">
                    <a16:creationId xmlns="" xmlns:a16="http://schemas.microsoft.com/office/drawing/2014/main" id="{900E6574-E234-4B9E-963F-855931D8B659}"/>
                  </a:ext>
                </a:extLst>
              </p:cNvPr>
              <p:cNvSpPr/>
              <p:nvPr/>
            </p:nvSpPr>
            <p:spPr>
              <a:xfrm>
                <a:off x="7400076" y="2478760"/>
                <a:ext cx="517968" cy="85689"/>
              </a:xfrm>
              <a:custGeom>
                <a:avLst/>
                <a:gdLst/>
                <a:ahLst/>
                <a:cxnLst/>
                <a:rect l="0" t="0" r="0" b="0"/>
                <a:pathLst>
                  <a:path w="657225" h="142875">
                    <a:moveTo>
                      <a:pt x="578644" y="7144"/>
                    </a:moveTo>
                    <a:lnTo>
                      <a:pt x="578644" y="35719"/>
                    </a:lnTo>
                    <a:cubicBezTo>
                      <a:pt x="578644" y="72866"/>
                      <a:pt x="549116" y="102394"/>
                      <a:pt x="511969" y="102394"/>
                    </a:cubicBezTo>
                    <a:cubicBezTo>
                      <a:pt x="474821" y="102394"/>
                      <a:pt x="445294" y="72866"/>
                      <a:pt x="445294" y="35719"/>
                    </a:cubicBezTo>
                    <a:lnTo>
                      <a:pt x="445294" y="7144"/>
                    </a:lnTo>
                    <a:lnTo>
                      <a:pt x="216694" y="7144"/>
                    </a:lnTo>
                    <a:lnTo>
                      <a:pt x="216694" y="35719"/>
                    </a:lnTo>
                    <a:cubicBezTo>
                      <a:pt x="216694" y="72866"/>
                      <a:pt x="187166" y="102394"/>
                      <a:pt x="150019" y="102394"/>
                    </a:cubicBezTo>
                    <a:cubicBezTo>
                      <a:pt x="112871" y="102394"/>
                      <a:pt x="83344" y="72866"/>
                      <a:pt x="83344" y="35719"/>
                    </a:cubicBezTo>
                    <a:lnTo>
                      <a:pt x="83344" y="7144"/>
                    </a:lnTo>
                    <a:lnTo>
                      <a:pt x="7144" y="7144"/>
                    </a:lnTo>
                    <a:lnTo>
                      <a:pt x="7144" y="140494"/>
                    </a:lnTo>
                    <a:lnTo>
                      <a:pt x="654844" y="140494"/>
                    </a:lnTo>
                    <a:lnTo>
                      <a:pt x="654844" y="7144"/>
                    </a:lnTo>
                    <a:lnTo>
                      <a:pt x="578644" y="7144"/>
                    </a:lnTo>
                    <a:close/>
                  </a:path>
                </a:pathLst>
              </a:custGeom>
              <a:solidFill>
                <a:srgbClr val="000000"/>
              </a:solidFill>
              <a:ln w="9525" cap="flat">
                <a:noFill/>
                <a:prstDash val="solid"/>
                <a:miter/>
              </a:ln>
            </p:spPr>
            <p:txBody>
              <a:bodyPr/>
              <a:lstStyle/>
              <a:p>
                <a:endParaRPr lang="en-US"/>
              </a:p>
            </p:txBody>
          </p:sp>
          <p:sp>
            <p:nvSpPr>
              <p:cNvPr id="22" name="Rectangle 21">
                <a:extLst>
                  <a:ext uri="{FF2B5EF4-FFF2-40B4-BE49-F238E27FC236}">
                    <a16:creationId xmlns="" xmlns:a16="http://schemas.microsoft.com/office/drawing/2014/main" id="{90A3B6B7-D5D0-4D8C-9F2D-DFCB7A1F31E4}"/>
                  </a:ext>
                </a:extLst>
              </p:cNvPr>
              <p:cNvSpPr/>
              <p:nvPr/>
            </p:nvSpPr>
            <p:spPr>
              <a:xfrm>
                <a:off x="7418846" y="2628900"/>
                <a:ext cx="468905" cy="354250"/>
              </a:xfrm>
              <a:prstGeom prst="rect">
                <a:avLst/>
              </a:prstGeom>
              <a:gradFill flip="none" rotWithShape="1">
                <a:gsLst>
                  <a:gs pos="0">
                    <a:srgbClr val="FFFF00"/>
                  </a:gs>
                  <a:gs pos="49000">
                    <a:srgbClr val="FFC000"/>
                  </a:gs>
                  <a:gs pos="99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B3EB3D6C-B1E5-4D26-92E1-99032691F832}"/>
                  </a:ext>
                </a:extLst>
              </p:cNvPr>
              <p:cNvSpPr/>
              <p:nvPr/>
            </p:nvSpPr>
            <p:spPr>
              <a:xfrm>
                <a:off x="7400076" y="2591677"/>
                <a:ext cx="517968" cy="427886"/>
              </a:xfrm>
              <a:custGeom>
                <a:avLst/>
                <a:gdLst/>
                <a:ahLst/>
                <a:cxnLst/>
                <a:rect l="0" t="0" r="0" b="0"/>
                <a:pathLst>
                  <a:path w="531561" h="439116">
                    <a:moveTo>
                      <a:pt x="483413" y="52001"/>
                    </a:moveTo>
                    <a:lnTo>
                      <a:pt x="483413" y="113631"/>
                    </a:lnTo>
                    <a:lnTo>
                      <a:pt x="421783" y="113631"/>
                    </a:lnTo>
                    <a:lnTo>
                      <a:pt x="421783" y="52001"/>
                    </a:lnTo>
                    <a:lnTo>
                      <a:pt x="483413" y="52001"/>
                    </a:lnTo>
                    <a:close/>
                    <a:moveTo>
                      <a:pt x="52001" y="329337"/>
                    </a:moveTo>
                    <a:lnTo>
                      <a:pt x="113631" y="329337"/>
                    </a:lnTo>
                    <a:lnTo>
                      <a:pt x="113631" y="390967"/>
                    </a:lnTo>
                    <a:lnTo>
                      <a:pt x="52001" y="390967"/>
                    </a:lnTo>
                    <a:lnTo>
                      <a:pt x="52001" y="329337"/>
                    </a:lnTo>
                    <a:close/>
                    <a:moveTo>
                      <a:pt x="206076" y="52001"/>
                    </a:moveTo>
                    <a:lnTo>
                      <a:pt x="206076" y="113631"/>
                    </a:lnTo>
                    <a:lnTo>
                      <a:pt x="144446" y="113631"/>
                    </a:lnTo>
                    <a:lnTo>
                      <a:pt x="144446" y="52001"/>
                    </a:lnTo>
                    <a:lnTo>
                      <a:pt x="206076" y="52001"/>
                    </a:lnTo>
                    <a:close/>
                    <a:moveTo>
                      <a:pt x="298522" y="52001"/>
                    </a:moveTo>
                    <a:lnTo>
                      <a:pt x="298522" y="113631"/>
                    </a:lnTo>
                    <a:lnTo>
                      <a:pt x="236892" y="113631"/>
                    </a:lnTo>
                    <a:lnTo>
                      <a:pt x="236892" y="52001"/>
                    </a:lnTo>
                    <a:lnTo>
                      <a:pt x="298522" y="52001"/>
                    </a:lnTo>
                    <a:close/>
                    <a:moveTo>
                      <a:pt x="390967" y="206076"/>
                    </a:moveTo>
                    <a:lnTo>
                      <a:pt x="329337" y="206076"/>
                    </a:lnTo>
                    <a:lnTo>
                      <a:pt x="329337" y="144446"/>
                    </a:lnTo>
                    <a:lnTo>
                      <a:pt x="390967" y="144446"/>
                    </a:lnTo>
                    <a:lnTo>
                      <a:pt x="390967" y="206076"/>
                    </a:lnTo>
                    <a:close/>
                    <a:moveTo>
                      <a:pt x="421783" y="206076"/>
                    </a:moveTo>
                    <a:lnTo>
                      <a:pt x="421783" y="144446"/>
                    </a:lnTo>
                    <a:lnTo>
                      <a:pt x="483413" y="144446"/>
                    </a:lnTo>
                    <a:lnTo>
                      <a:pt x="483413" y="206076"/>
                    </a:lnTo>
                    <a:lnTo>
                      <a:pt x="421783" y="206076"/>
                    </a:lnTo>
                    <a:close/>
                    <a:moveTo>
                      <a:pt x="421783" y="298522"/>
                    </a:moveTo>
                    <a:lnTo>
                      <a:pt x="421783" y="236892"/>
                    </a:lnTo>
                    <a:lnTo>
                      <a:pt x="483413" y="236892"/>
                    </a:lnTo>
                    <a:lnTo>
                      <a:pt x="483413" y="298522"/>
                    </a:lnTo>
                    <a:lnTo>
                      <a:pt x="421783" y="298522"/>
                    </a:lnTo>
                    <a:close/>
                    <a:moveTo>
                      <a:pt x="236892" y="329337"/>
                    </a:moveTo>
                    <a:lnTo>
                      <a:pt x="298522" y="329337"/>
                    </a:lnTo>
                    <a:lnTo>
                      <a:pt x="298522" y="390967"/>
                    </a:lnTo>
                    <a:lnTo>
                      <a:pt x="236892" y="390967"/>
                    </a:lnTo>
                    <a:lnTo>
                      <a:pt x="236892" y="329337"/>
                    </a:lnTo>
                    <a:close/>
                    <a:moveTo>
                      <a:pt x="206076" y="329337"/>
                    </a:moveTo>
                    <a:lnTo>
                      <a:pt x="206076" y="390967"/>
                    </a:lnTo>
                    <a:lnTo>
                      <a:pt x="144446" y="390967"/>
                    </a:lnTo>
                    <a:lnTo>
                      <a:pt x="144446" y="329337"/>
                    </a:lnTo>
                    <a:lnTo>
                      <a:pt x="206076" y="329337"/>
                    </a:lnTo>
                    <a:close/>
                    <a:moveTo>
                      <a:pt x="144446" y="236892"/>
                    </a:moveTo>
                    <a:lnTo>
                      <a:pt x="206076" y="236892"/>
                    </a:lnTo>
                    <a:lnTo>
                      <a:pt x="206076" y="298522"/>
                    </a:lnTo>
                    <a:lnTo>
                      <a:pt x="144446" y="298522"/>
                    </a:lnTo>
                    <a:lnTo>
                      <a:pt x="144446" y="236892"/>
                    </a:lnTo>
                    <a:close/>
                    <a:moveTo>
                      <a:pt x="113631" y="236892"/>
                    </a:moveTo>
                    <a:lnTo>
                      <a:pt x="113631" y="298522"/>
                    </a:lnTo>
                    <a:lnTo>
                      <a:pt x="52001" y="298522"/>
                    </a:lnTo>
                    <a:lnTo>
                      <a:pt x="52001" y="236892"/>
                    </a:lnTo>
                    <a:lnTo>
                      <a:pt x="113631" y="236892"/>
                    </a:lnTo>
                    <a:close/>
                    <a:moveTo>
                      <a:pt x="113631" y="144446"/>
                    </a:moveTo>
                    <a:lnTo>
                      <a:pt x="113631" y="206076"/>
                    </a:lnTo>
                    <a:lnTo>
                      <a:pt x="52001" y="206076"/>
                    </a:lnTo>
                    <a:lnTo>
                      <a:pt x="52001" y="144446"/>
                    </a:lnTo>
                    <a:lnTo>
                      <a:pt x="113631" y="144446"/>
                    </a:lnTo>
                    <a:close/>
                    <a:moveTo>
                      <a:pt x="206076" y="206076"/>
                    </a:moveTo>
                    <a:lnTo>
                      <a:pt x="144446" y="206076"/>
                    </a:lnTo>
                    <a:lnTo>
                      <a:pt x="144446" y="144446"/>
                    </a:lnTo>
                    <a:lnTo>
                      <a:pt x="206076" y="144446"/>
                    </a:lnTo>
                    <a:lnTo>
                      <a:pt x="206076" y="206076"/>
                    </a:lnTo>
                    <a:close/>
                    <a:moveTo>
                      <a:pt x="236892" y="206076"/>
                    </a:moveTo>
                    <a:lnTo>
                      <a:pt x="236892" y="144446"/>
                    </a:lnTo>
                    <a:lnTo>
                      <a:pt x="298522" y="144446"/>
                    </a:lnTo>
                    <a:lnTo>
                      <a:pt x="298522" y="206076"/>
                    </a:lnTo>
                    <a:lnTo>
                      <a:pt x="236892" y="206076"/>
                    </a:lnTo>
                    <a:close/>
                    <a:moveTo>
                      <a:pt x="298522" y="298522"/>
                    </a:moveTo>
                    <a:lnTo>
                      <a:pt x="236892" y="298522"/>
                    </a:lnTo>
                    <a:lnTo>
                      <a:pt x="236892" y="236892"/>
                    </a:lnTo>
                    <a:lnTo>
                      <a:pt x="298522" y="236892"/>
                    </a:lnTo>
                    <a:lnTo>
                      <a:pt x="298522" y="298522"/>
                    </a:lnTo>
                    <a:close/>
                    <a:moveTo>
                      <a:pt x="329337" y="298522"/>
                    </a:moveTo>
                    <a:lnTo>
                      <a:pt x="329337" y="236892"/>
                    </a:lnTo>
                    <a:lnTo>
                      <a:pt x="390967" y="236892"/>
                    </a:lnTo>
                    <a:lnTo>
                      <a:pt x="390967" y="298522"/>
                    </a:lnTo>
                    <a:lnTo>
                      <a:pt x="329337" y="298522"/>
                    </a:lnTo>
                    <a:close/>
                    <a:moveTo>
                      <a:pt x="390967" y="52001"/>
                    </a:moveTo>
                    <a:lnTo>
                      <a:pt x="390967" y="113631"/>
                    </a:lnTo>
                    <a:lnTo>
                      <a:pt x="329337" y="113631"/>
                    </a:lnTo>
                    <a:lnTo>
                      <a:pt x="329337" y="52001"/>
                    </a:lnTo>
                    <a:lnTo>
                      <a:pt x="390967" y="52001"/>
                    </a:lnTo>
                    <a:close/>
                    <a:moveTo>
                      <a:pt x="5778" y="5778"/>
                    </a:moveTo>
                    <a:lnTo>
                      <a:pt x="5778" y="437190"/>
                    </a:lnTo>
                    <a:lnTo>
                      <a:pt x="529636" y="437190"/>
                    </a:lnTo>
                    <a:lnTo>
                      <a:pt x="529636" y="5778"/>
                    </a:lnTo>
                    <a:lnTo>
                      <a:pt x="5778" y="5778"/>
                    </a:lnTo>
                    <a:close/>
                  </a:path>
                </a:pathLst>
              </a:custGeom>
              <a:solidFill>
                <a:srgbClr val="000000"/>
              </a:solidFill>
              <a:ln w="9525" cap="flat">
                <a:noFill/>
                <a:prstDash val="solid"/>
                <a:miter/>
              </a:ln>
            </p:spPr>
            <p:txBody>
              <a:bodyPr/>
              <a:lstStyle/>
              <a:p>
                <a:endParaRPr lang="en-US"/>
              </a:p>
            </p:txBody>
          </p:sp>
        </p:grpSp>
        <p:pic>
          <p:nvPicPr>
            <p:cNvPr id="45" name="Picture 44">
              <a:extLst>
                <a:ext uri="{FF2B5EF4-FFF2-40B4-BE49-F238E27FC236}">
                  <a16:creationId xmlns="" xmlns:a16="http://schemas.microsoft.com/office/drawing/2014/main" id="{AB563D46-75A0-4CC7-BCA1-C9A5CC4CEB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0" y="2514600"/>
              <a:ext cx="952922" cy="759709"/>
            </a:xfrm>
            <a:prstGeom prst="hexagon">
              <a:avLst/>
            </a:prstGeom>
            <a:solidFill>
              <a:schemeClr val="bg1">
                <a:lumMod val="75000"/>
              </a:schemeClr>
            </a:solidFill>
            <a:ln w="38100">
              <a:solidFill>
                <a:schemeClr val="bg1">
                  <a:lumMod val="85000"/>
                </a:schemeClr>
              </a:solidFill>
            </a:ln>
          </p:spPr>
        </p:pic>
      </p:grpSp>
      <p:sp>
        <p:nvSpPr>
          <p:cNvPr id="74" name="Hexagon 73">
            <a:extLst>
              <a:ext uri="{FF2B5EF4-FFF2-40B4-BE49-F238E27FC236}">
                <a16:creationId xmlns="" xmlns:a16="http://schemas.microsoft.com/office/drawing/2014/main" id="{5E6A8F92-E6F5-4DF1-AC0E-004D49ABED4A}"/>
              </a:ext>
            </a:extLst>
          </p:cNvPr>
          <p:cNvSpPr/>
          <p:nvPr/>
        </p:nvSpPr>
        <p:spPr>
          <a:xfrm>
            <a:off x="2693724" y="3506380"/>
            <a:ext cx="1002397" cy="759709"/>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a:extLst>
              <a:ext uri="{FF2B5EF4-FFF2-40B4-BE49-F238E27FC236}">
                <a16:creationId xmlns="" xmlns:a16="http://schemas.microsoft.com/office/drawing/2014/main" id="{5E6A8F92-E6F5-4DF1-AC0E-004D49ABED4A}"/>
              </a:ext>
            </a:extLst>
          </p:cNvPr>
          <p:cNvSpPr/>
          <p:nvPr/>
        </p:nvSpPr>
        <p:spPr>
          <a:xfrm>
            <a:off x="2705566" y="2494916"/>
            <a:ext cx="1009326" cy="793273"/>
          </a:xfrm>
          <a:prstGeom prst="hexagon">
            <a:avLst/>
          </a:prstGeom>
          <a:solidFill>
            <a:schemeClr val="bg1">
              <a:lumMod val="7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34658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10054</TotalTime>
  <Words>3202</Words>
  <Application>Microsoft Office PowerPoint</Application>
  <PresentationFormat>Widescreen</PresentationFormat>
  <Paragraphs>569</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Century Gothic</vt:lpstr>
      <vt:lpstr>Arial</vt:lpstr>
      <vt:lpstr>Webdings</vt:lpstr>
      <vt:lpstr>Garamond</vt:lpstr>
      <vt:lpstr>Office Theme</vt:lpstr>
      <vt:lpstr>PowerPoint Presentation</vt:lpstr>
      <vt:lpstr>Study Area and Period</vt:lpstr>
      <vt:lpstr>Objectives</vt:lpstr>
      <vt:lpstr>Partners </vt:lpstr>
      <vt:lpstr>Community Concerns </vt:lpstr>
      <vt:lpstr>Methodology - Overview </vt:lpstr>
      <vt:lpstr>Methodology - Overview </vt:lpstr>
      <vt:lpstr>Data</vt:lpstr>
      <vt:lpstr>Methodology - Overview </vt:lpstr>
      <vt:lpstr>Processing </vt:lpstr>
      <vt:lpstr>Processing </vt:lpstr>
      <vt:lpstr>Processing </vt:lpstr>
      <vt:lpstr>Daymet &amp; SENES</vt:lpstr>
      <vt:lpstr>Processing </vt:lpstr>
      <vt:lpstr>Processing </vt:lpstr>
      <vt:lpstr>Landcover and Social Vulnerability</vt:lpstr>
      <vt:lpstr>Methodology - Overview </vt:lpstr>
      <vt:lpstr>Analysis </vt:lpstr>
      <vt:lpstr>Results - Climate Variables &amp; NDVI</vt:lpstr>
      <vt:lpstr>Results – Tree Cover Percentage</vt:lpstr>
      <vt:lpstr>Analysis </vt:lpstr>
      <vt:lpstr>Results - Areas of Concern</vt:lpstr>
      <vt:lpstr>Case Study: ENVI-ME</vt:lpstr>
      <vt:lpstr>Conclusions </vt:lpstr>
      <vt:lpstr>Errors and Uncertainties </vt:lpstr>
      <vt:lpstr>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k</dc:creator>
  <cp:lastModifiedBy>Clayton, Amanda L. (LARC-E3)[SSAI DEVELOP]</cp:lastModifiedBy>
  <cp:revision>142</cp:revision>
  <dcterms:modified xsi:type="dcterms:W3CDTF">2018-04-23T15:05:20Z</dcterms:modified>
</cp:coreProperties>
</file>