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16"/>
  </p:notesMasterIdLst>
  <p:sldIdLst>
    <p:sldId id="256" r:id="rId6"/>
    <p:sldId id="257" r:id="rId7"/>
    <p:sldId id="259" r:id="rId8"/>
    <p:sldId id="260" r:id="rId9"/>
    <p:sldId id="261" r:id="rId10"/>
    <p:sldId id="263" r:id="rId11"/>
    <p:sldId id="264" r:id="rId12"/>
    <p:sldId id="267"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275" autoAdjust="0"/>
  </p:normalViewPr>
  <p:slideViewPr>
    <p:cSldViewPr snapToGrid="0">
      <p:cViewPr varScale="1">
        <p:scale>
          <a:sx n="80" d="100"/>
          <a:sy n="80" d="100"/>
        </p:scale>
        <p:origin x="17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C95A8-35A5-433B-9E23-5412DA117B75}" type="datetimeFigureOut">
              <a:rPr lang="en-US" smtClean="0"/>
              <a:t>7/29/2015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A5600-F83B-4326-B289-826BEDF3CB22}" type="slidenum">
              <a:rPr lang="en-US" smtClean="0"/>
              <a:t>‹#›</a:t>
            </a:fld>
            <a:endParaRPr lang="en-US"/>
          </a:p>
        </p:txBody>
      </p:sp>
    </p:spTree>
    <p:extLst>
      <p:ext uri="{BB962C8B-B14F-4D97-AF65-F5344CB8AC3E}">
        <p14:creationId xmlns:p14="http://schemas.microsoft.com/office/powerpoint/2010/main" val="18287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287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conclusion, apple orchards are currently located in areas with ideal growing conditions</a:t>
            </a:r>
            <a:r>
              <a:rPr lang="en-US" baseline="0" dirty="0" smtClean="0"/>
              <a:t>. However, the moderate emissions scenario show that conditions will steadily worsen, with unsuitable conditions already occurring by 2045. The north will be the only marginally suitable area by 2095. For the extreme scenarios, the </a:t>
            </a:r>
            <a:r>
              <a:rPr lang="en-US" baseline="0" dirty="0" err="1" smtClean="0"/>
              <a:t>phzs</a:t>
            </a:r>
            <a:r>
              <a:rPr lang="en-US" baseline="0" dirty="0" smtClean="0"/>
              <a:t> and the suitability maps both show a significant worsening of conditions, and by 2095, the entire state of Washington is very unsuitable for apple growth. </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899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Washington State’s climate is currently well-suited for apple production with its warm, dry summers and cool, wet winters. As a result, the state produces 65% of the nations apples and adds 2.2 billion dollars to the nations economy. The map on the right shows where the apples are primarily grown, which is to the right of the Cascade mountains. However, there is concern that future climate change, especially rising temperatures, will result in a shift of these ideal growing conditions. Given this concern our we are studying the state of Washington for both the present-day period the future decades of the 2040s, 2060s, and 2090s to assess the current growing conditions and how these growing conditions may shift. </a:t>
            </a:r>
          </a:p>
          <a:p>
            <a:pPr marL="0" marR="0" lvl="0" indent="0" algn="l" rtl="0">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NOTE: currently an animation that adds the study area/periods at the bottom after ~20 seconds. Could make it all one static slide, but may look too busy? </a:t>
            </a:r>
          </a:p>
          <a:p>
            <a:pPr marL="0" marR="0" lvl="0" indent="0" algn="l" rtl="0">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smtClean="0">
                <a:solidFill>
                  <a:schemeClr val="dk1"/>
                </a:solidFill>
                <a:latin typeface="+mn-lt"/>
                <a:ea typeface="Calibri"/>
                <a:cs typeface="Calibri"/>
                <a:sym typeface="Calibri"/>
              </a:rPr>
              <a:t>in high apple-producing counties like Yakima and Grant counties.</a:t>
            </a: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srgbClr val="000000"/>
                </a:solidFill>
              </a:rPr>
              <a:pPr>
                <a:buSzPct val="25000"/>
              </a:pPr>
              <a:t>2</a:t>
            </a:fld>
            <a:endParaRPr lang="en-US" dirty="0">
              <a:solidFill>
                <a:srgbClr val="000000"/>
              </a:solidFill>
            </a:endParaRPr>
          </a:p>
        </p:txBody>
      </p:sp>
    </p:spTree>
    <p:extLst>
      <p:ext uri="{BB962C8B-B14F-4D97-AF65-F5344CB8AC3E}">
        <p14:creationId xmlns:p14="http://schemas.microsoft.com/office/powerpoint/2010/main" val="347816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track changes in growing season suitability? O</a:t>
            </a:r>
            <a:r>
              <a:rPr lang="en-US" dirty="0" smtClean="0"/>
              <a:t>ne way to</a:t>
            </a:r>
            <a:r>
              <a:rPr lang="en-US" baseline="0" dirty="0" smtClean="0"/>
              <a:t> determine plant suitability is with Plant Hardiness Zones. The USDA calculates theses zones by dividing the average annual extreme minimum temperatures into 10F zones. This map can then act as a guide for determining which plants will thrive at a given location. Apples grow best in zone 5 through 7, but different varieties are grown in zones 4 through 9,. Apples are limited to these intermediate zones because frost can destroy the apple crop in zones with temperatures that are too cold, while zones with hotter temperatures do not provide enough chill hours that are vital to an apple crop’s success.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29 seconds</a:t>
            </a:r>
          </a:p>
        </p:txBody>
      </p:sp>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0587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a:t>
            </a:r>
            <a:r>
              <a:rPr lang="en-US" baseline="0" dirty="0" smtClean="0"/>
              <a:t> addition to plant hardiness zones, growing degree days and average growing season temperature can both be estimated using temperature data and directly relate to whether an area is suitable for growing apples. Growing degree days look specifically at how many days are above and below the minimum and maximum thresholds of a species. For our project, high growing degree days is inversely </a:t>
            </a:r>
            <a:r>
              <a:rPr lang="en-US" baseline="0" dirty="0" err="1" smtClean="0"/>
              <a:t>reltated</a:t>
            </a:r>
            <a:r>
              <a:rPr lang="en-US" baseline="0" dirty="0" smtClean="0"/>
              <a:t> to apple suitability because we are calculating the amount of days for the codling moth, which can greatly destroy apple crops. In addition, it is important to look at the average growing season temperature. The growing season lasts from May through September, and the ideal temperature for apples is 19 degrees Celsius. </a:t>
            </a:r>
          </a:p>
          <a:p>
            <a:pPr>
              <a:spcBef>
                <a:spcPts val="0"/>
              </a:spcBef>
              <a:buNone/>
            </a:pPr>
            <a:endParaRPr lang="en-US" baseline="0" dirty="0" smtClean="0"/>
          </a:p>
          <a:p>
            <a:pPr>
              <a:spcBef>
                <a:spcPts val="0"/>
              </a:spcBef>
              <a:buNone/>
            </a:pPr>
            <a:r>
              <a:rPr lang="en-US" baseline="0" dirty="0" smtClean="0"/>
              <a:t>27 seconds</a:t>
            </a:r>
          </a:p>
          <a:p>
            <a:pPr>
              <a:spcBef>
                <a:spcPts val="0"/>
              </a:spcBef>
              <a:buNone/>
            </a:pPr>
            <a:endParaRPr lang="en-US" dirty="0" smtClean="0"/>
          </a:p>
          <a:p>
            <a:pPr>
              <a:spcBef>
                <a:spcPts val="0"/>
              </a:spcBef>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addition to plant hardiness zones, apple suitability can also be measured with growing degree days and average growing season temperature. Growing degree days look specifically at how many days are within the minimum and maximum temperature thresholds for a species. For our project, high growing degree days is inversely related to apple suitability because we calculated the amount of  growing degree days for the codling moth, which is one of the most common pests that can severely damage apple crops. In addition, it is important to look at the average growing season temperature. For apples, the growing season lasts from May through September, and the ideal temperature is around 19C.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~28 seconds</a:t>
            </a:r>
          </a:p>
          <a:p>
            <a:pPr>
              <a:spcBef>
                <a:spcPts val="0"/>
              </a:spcBef>
              <a:buNone/>
            </a:pPr>
            <a:endParaRPr dirty="0"/>
          </a:p>
        </p:txBody>
      </p:sp>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320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partnered with Dr. Michael Glenn from the UDSA’s Agricultural Research Service for this project. This is his third term with DEVELOP and he has been with the Northwest U.S. Agriculture project since it’s inception. </a:t>
            </a:r>
            <a:r>
              <a:rPr lang="en-US" dirty="0" smtClean="0"/>
              <a:t>In </a:t>
            </a:r>
            <a:r>
              <a:rPr lang="en-US" baseline="0" dirty="0" smtClean="0"/>
              <a:t>partnership with Dr. Michael Glenn, we created current and forecasted PHZ maps; as well as suitability maps that combine PHZs, GDDs, and AGSTs. The current time period matches up with the </a:t>
            </a:r>
            <a:r>
              <a:rPr lang="en-US" baseline="0" dirty="0" err="1" smtClean="0"/>
              <a:t>availbe</a:t>
            </a:r>
            <a:r>
              <a:rPr lang="en-US" baseline="0" dirty="0" smtClean="0"/>
              <a:t> MODIS time period of 2002-2015, while the future time periods are averages of each of the decades of interest.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In addition, each future time period includes two different emissions scenarios. In the RCP8.5, or the most extreme emissions scenario, where CO2 reaches almost 1000ppm by 2100, and RCP4.5, a more moderate scenario where emissions begin to level off by the end of the century.</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253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Our</a:t>
            </a:r>
            <a:r>
              <a:rPr lang="en-US" baseline="0" dirty="0" smtClean="0"/>
              <a:t> research used 2 NASA datasets to complete our objectives. First,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For</a:t>
            </a:r>
            <a:r>
              <a:rPr lang="en-US" sz="1200" b="0" i="0" u="none" strike="noStrike" kern="1200" baseline="0" dirty="0" smtClean="0">
                <a:solidFill>
                  <a:schemeClr val="tx1"/>
                </a:solidFill>
                <a:effectLst/>
                <a:latin typeface="+mn-lt"/>
                <a:ea typeface="+mn-ea"/>
                <a:cs typeface="+mn-cs"/>
              </a:rPr>
              <a:t> future temperature projections, we used NASA’s Earth Exchange Downscaled Climate Projections, or the NEX-DCP30 dataset. The output is an ensemble average of 33 models and has 800m resolution, which is much higher than most other climate projections. </a:t>
            </a:r>
          </a:p>
          <a:p>
            <a:pPr>
              <a:spcBef>
                <a:spcPts val="0"/>
              </a:spcBef>
              <a:buNone/>
            </a:pPr>
            <a:endParaRPr lang="en-US" sz="1200" b="0" i="0" u="none" strike="noStrike" kern="1200" baseline="0" dirty="0" smtClean="0">
              <a:solidFill>
                <a:schemeClr val="tx1"/>
              </a:solidFill>
              <a:effectLst/>
              <a:latin typeface="+mn-lt"/>
              <a:ea typeface="+mn-ea"/>
              <a:cs typeface="+mn-cs"/>
            </a:endParaRPr>
          </a:p>
          <a:p>
            <a:pPr>
              <a:spcBef>
                <a:spcPts val="0"/>
              </a:spcBef>
              <a:buNone/>
            </a:pPr>
            <a:r>
              <a:rPr lang="en-US" sz="1200" b="0" i="0" u="none" strike="noStrike" kern="1200" baseline="0" dirty="0" smtClean="0">
                <a:solidFill>
                  <a:schemeClr val="tx1"/>
                </a:solidFill>
                <a:effectLst/>
                <a:latin typeface="+mn-lt"/>
                <a:ea typeface="+mn-ea"/>
                <a:cs typeface="+mn-cs"/>
              </a:rPr>
              <a:t>Currently-Modis data clipped, projected but not converted to air temperature.</a:t>
            </a:r>
          </a:p>
          <a:p>
            <a:pPr>
              <a:spcBef>
                <a:spcPts val="0"/>
              </a:spcBef>
              <a:buNone/>
            </a:pPr>
            <a:endParaRPr lang="en-US" sz="1200" b="0" i="0" u="none" strike="noStrike" kern="1200" baseline="0" dirty="0" smtClean="0">
              <a:solidFill>
                <a:schemeClr val="tx1"/>
              </a:solidFill>
              <a:effectLst/>
              <a:latin typeface="+mn-lt"/>
              <a:ea typeface="+mn-ea"/>
              <a:cs typeface="+mn-cs"/>
            </a:endParaRPr>
          </a:p>
          <a:p>
            <a:pPr>
              <a:spcBef>
                <a:spcPts val="0"/>
              </a:spcBef>
              <a:buNone/>
            </a:pPr>
            <a:r>
              <a:rPr lang="en-US" sz="1200" b="0" i="0" u="none" strike="noStrike" kern="1200" baseline="0" dirty="0" smtClean="0">
                <a:solidFill>
                  <a:schemeClr val="tx1"/>
                </a:solidFill>
                <a:effectLst/>
                <a:latin typeface="+mn-lt"/>
                <a:ea typeface="+mn-ea"/>
                <a:cs typeface="+mn-cs"/>
              </a:rPr>
              <a:t>~33 seconds</a:t>
            </a:r>
            <a:endParaRPr lang="en-US" dirty="0"/>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9878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r>
              <a:rPr lang="en-US" dirty="0" smtClean="0"/>
              <a:t>The annual minimum values were averaged together</a:t>
            </a:r>
            <a:r>
              <a:rPr lang="en-US" baseline="0" dirty="0" smtClean="0"/>
              <a:t> to create the PHZ maps. Once all three parameters were calculated, they were ranked on a standard scale and combined to create suitability maps. </a:t>
            </a:r>
            <a:r>
              <a:rPr lang="en-US" dirty="0" smtClean="0"/>
              <a:t>The</a:t>
            </a:r>
            <a:r>
              <a:rPr lang="en-US" baseline="0" dirty="0" smtClean="0"/>
              <a:t> accuracy of the maps was assessed by comparing our maps to the map currently used by the USDA, and an updated map which spans from 2002-2015 using PRISM data which was used by the USDA to create their official maps spanning from 1976-2005.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methodology an animation which cycles between the three stages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a:spcBef>
                <a:spcPts val="0"/>
              </a:spcBef>
              <a:buNone/>
            </a:pP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382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The large map</a:t>
            </a:r>
            <a:r>
              <a:rPr lang="en-US" baseline="0" dirty="0" smtClean="0"/>
              <a:t> on your left shows the current plant hardiness zones that were produced with the MODIS data. Based on this map, apples are currently produced in zones 6b through 8a, with zones 5-7 being ideal. However, as seen on the right, by 2045, the plant hardiness zones shift towards a much warmer climate. Zones 6 and 7completely disappear from the map and orchards will be found in zones 9a-10a. There is little difference between the moderate and extreme scenarios until 2095. By 2065, zone 8 has almost disappeared, and zone 10a expands. In 2095, while there is little difference in the moderate scenario, the extreme scenario shows zone 10 expanding to cover the entire orchard area.</a:t>
            </a:r>
          </a:p>
          <a:p>
            <a:pPr>
              <a:spcBef>
                <a:spcPts val="0"/>
              </a:spcBef>
              <a:buNone/>
            </a:pPr>
            <a:r>
              <a:rPr lang="en-US" baseline="0" dirty="0" smtClean="0"/>
              <a:t>NOTE: Animation with the two right panels rotating between scenarios, with timing staying on 2045 longer than the next two scenarios. It totals 30 seconds.</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858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 and no orchards exist in areas with a suitability score below 65. However, s</a:t>
            </a:r>
            <a:r>
              <a:rPr lang="en-US" dirty="0" smtClean="0"/>
              <a:t>uitability significantly</a:t>
            </a:r>
            <a:r>
              <a:rPr lang="en-US" baseline="0" dirty="0" smtClean="0"/>
              <a:t> decreases in 2045. In the north, conditions are moderately suitable; while in the south, conditions are moderately unsuitable. </a:t>
            </a:r>
            <a:r>
              <a:rPr lang="en-US" dirty="0" smtClean="0"/>
              <a:t>In 2065, the</a:t>
            </a:r>
            <a:r>
              <a:rPr lang="en-US" baseline="0" dirty="0" smtClean="0"/>
              <a:t> unsuitable areas have expanded. The extreme scenario shows strips of very low suitability appearing in the south. </a:t>
            </a:r>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right</a:t>
            </a:r>
            <a:r>
              <a:rPr lang="en-US" baseline="0" dirty="0" smtClean="0"/>
              <a:t> panel an animation with similar timing to that on previous slide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B2A5600-F83B-4326-B289-826BEDF3CB22}" type="slidenum">
              <a:rPr lang="en-US" smtClean="0"/>
              <a:t>9</a:t>
            </a:fld>
            <a:endParaRPr lang="en-US"/>
          </a:p>
        </p:txBody>
      </p:sp>
    </p:spTree>
    <p:extLst>
      <p:ext uri="{BB962C8B-B14F-4D97-AF65-F5344CB8AC3E}">
        <p14:creationId xmlns:p14="http://schemas.microsoft.com/office/powerpoint/2010/main" val="145065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40256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13939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34127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88759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16629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9584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1756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3630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191447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88314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38742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5237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2559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31364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4708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31428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103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70951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04376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87534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546626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8869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DCC43-D019-4B00-AA4C-00BEB0F11F29}"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914123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2425010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45042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1454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763056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433994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90071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40036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43910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9079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90127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DCC43-D019-4B00-AA4C-00BEB0F11F29}"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07063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6976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573699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99863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646169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3112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172843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2176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15052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06998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10424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DCC43-D019-4B00-AA4C-00BEB0F11F29}" type="datetimeFigureOut">
              <a:rPr lang="en-US" smtClean="0"/>
              <a:t>7/29/2015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806056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94655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47803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1340652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17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5415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25273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DCC43-D019-4B00-AA4C-00BEB0F11F29}" type="datetimeFigureOut">
              <a:rPr lang="en-US" smtClean="0"/>
              <a:t>7/29/2015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361958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DCC43-D019-4B00-AA4C-00BEB0F11F29}" type="datetimeFigureOut">
              <a:rPr lang="en-US" smtClean="0"/>
              <a:t>7/29/2015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96960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241224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a:p>
        </p:txBody>
      </p:sp>
    </p:spTree>
    <p:extLst>
      <p:ext uri="{BB962C8B-B14F-4D97-AF65-F5344CB8AC3E}">
        <p14:creationId xmlns:p14="http://schemas.microsoft.com/office/powerpoint/2010/main" val="173829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DCC43-D019-4B00-AA4C-00BEB0F11F29}" type="datetimeFigureOut">
              <a:rPr lang="en-US" smtClean="0"/>
              <a:t>7/29/2015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81672-E10C-47C0-99AC-2D72C5754E9B}" type="slidenum">
              <a:rPr lang="en-US" smtClean="0"/>
              <a:t>‹#›</a:t>
            </a:fld>
            <a:endParaRPr lang="en-US"/>
          </a:p>
        </p:txBody>
      </p:sp>
    </p:spTree>
    <p:extLst>
      <p:ext uri="{BB962C8B-B14F-4D97-AF65-F5344CB8AC3E}">
        <p14:creationId xmlns:p14="http://schemas.microsoft.com/office/powerpoint/2010/main" val="331197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41941726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134617512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393229556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253545113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24.xml"/><Relationship Id="rId7" Type="http://schemas.openxmlformats.org/officeDocument/2006/relationships/image" Target="../media/image7.emf"/><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9.xml"/><Relationship Id="rId7" Type="http://schemas.openxmlformats.org/officeDocument/2006/relationships/image" Target="../media/image15.tiff"/><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4.tiff"/><Relationship Id="rId5" Type="http://schemas.openxmlformats.org/officeDocument/2006/relationships/image" Target="../media/image13.emf"/><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7.gif"/><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9.xml"/><Relationship Id="rId7" Type="http://schemas.openxmlformats.org/officeDocument/2006/relationships/image" Target="../media/image20.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9.xml"/><Relationship Id="rId7" Type="http://schemas.openxmlformats.org/officeDocument/2006/relationships/image" Target="../media/image23.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2.jpeg"/><Relationship Id="rId5" Type="http://schemas.openxmlformats.org/officeDocument/2006/relationships/image" Target="../media/image21.gif"/><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734601" y="1274075"/>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3657601" y="5358376"/>
            <a:ext cx="3352799" cy="369299"/>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3773425"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3773425" y="6153912"/>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7187184" y="5358383"/>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7184136"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2667000" y="40325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4909" b="1"/>
          <a:stretch/>
        </p:blipFill>
        <p:spPr>
          <a:xfrm>
            <a:off x="0" y="-59635"/>
            <a:ext cx="12192000" cy="6917635"/>
          </a:xfrm>
          <a:prstGeom prst="rect">
            <a:avLst/>
          </a:prstGeom>
        </p:spPr>
      </p:pic>
      <p:sp>
        <p:nvSpPr>
          <p:cNvPr id="11" name="Shape 104"/>
          <p:cNvSpPr txBox="1">
            <a:spLocks noGrp="1"/>
          </p:cNvSpPr>
          <p:nvPr>
            <p:ph type="body" idx="1"/>
          </p:nvPr>
        </p:nvSpPr>
        <p:spPr>
          <a:xfrm>
            <a:off x="1746948" y="1326267"/>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lumMod val="20000"/>
                    <a:lumOff val="80000"/>
                  </a:schemeClr>
                </a:solidFill>
                <a:latin typeface="Century Gothic"/>
                <a:ea typeface="Century Gothic"/>
                <a:cs typeface="Century Gothic"/>
                <a:sym typeface="Century Gothic"/>
              </a:rPr>
              <a:t>Northwest United States Agriculture III</a:t>
            </a:r>
          </a:p>
        </p:txBody>
      </p:sp>
      <p:sp>
        <p:nvSpPr>
          <p:cNvPr id="12" name="Shape 105"/>
          <p:cNvSpPr txBox="1">
            <a:spLocks noGrp="1"/>
          </p:cNvSpPr>
          <p:nvPr>
            <p:ph type="body" idx="2"/>
          </p:nvPr>
        </p:nvSpPr>
        <p:spPr>
          <a:xfrm>
            <a:off x="3429001" y="5397952"/>
            <a:ext cx="3352799" cy="369299"/>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Madeline Ruid (Team Lead)</a:t>
            </a:r>
          </a:p>
        </p:txBody>
      </p:sp>
      <p:sp>
        <p:nvSpPr>
          <p:cNvPr id="13" name="Shape 106"/>
          <p:cNvSpPr txBox="1">
            <a:spLocks noGrp="1"/>
          </p:cNvSpPr>
          <p:nvPr>
            <p:ph type="body" idx="3"/>
          </p:nvPr>
        </p:nvSpPr>
        <p:spPr>
          <a:xfrm>
            <a:off x="3544825" y="5791152"/>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Matthew Mullen</a:t>
            </a:r>
          </a:p>
        </p:txBody>
      </p:sp>
      <p:sp>
        <p:nvSpPr>
          <p:cNvPr id="14" name="Shape 107"/>
          <p:cNvSpPr txBox="1">
            <a:spLocks noGrp="1"/>
          </p:cNvSpPr>
          <p:nvPr>
            <p:ph type="body" idx="4"/>
          </p:nvPr>
        </p:nvSpPr>
        <p:spPr>
          <a:xfrm>
            <a:off x="3544825" y="6193488"/>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James Hendrickson</a:t>
            </a:r>
          </a:p>
        </p:txBody>
      </p:sp>
      <p:sp>
        <p:nvSpPr>
          <p:cNvPr id="15" name="Shape 108"/>
          <p:cNvSpPr txBox="1">
            <a:spLocks noGrp="1"/>
          </p:cNvSpPr>
          <p:nvPr>
            <p:ph type="body" idx="5"/>
          </p:nvPr>
        </p:nvSpPr>
        <p:spPr>
          <a:xfrm>
            <a:off x="5827776" y="5391387"/>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Teresa Fenn</a:t>
            </a:r>
          </a:p>
        </p:txBody>
      </p:sp>
      <p:sp>
        <p:nvSpPr>
          <p:cNvPr id="16" name="Shape 109"/>
          <p:cNvSpPr txBox="1">
            <a:spLocks noGrp="1"/>
          </p:cNvSpPr>
          <p:nvPr>
            <p:ph type="body" idx="6"/>
          </p:nvPr>
        </p:nvSpPr>
        <p:spPr>
          <a:xfrm>
            <a:off x="5824728" y="5784580"/>
            <a:ext cx="3182111" cy="369332"/>
          </a:xfrm>
          <a:prstGeom prst="rect">
            <a:avLst/>
          </a:prstGeom>
          <a:noFill/>
          <a:ln>
            <a:noFill/>
          </a:ln>
        </p:spPr>
        <p:txBody>
          <a:bodyPr lIns="91425" tIns="45700" rIns="91425" bIns="45700" anchor="t" anchorCtr="0">
            <a:noAutofit/>
          </a:bodyPr>
          <a:lstStyle/>
          <a:p>
            <a:pPr>
              <a:buSzPct val="25000"/>
            </a:pPr>
            <a:r>
              <a:rPr lang="en-US" sz="1800" dirty="0">
                <a:solidFill>
                  <a:schemeClr val="accent1">
                    <a:lumMod val="20000"/>
                    <a:lumOff val="80000"/>
                  </a:schemeClr>
                </a:solidFill>
                <a:latin typeface="Century Gothic"/>
                <a:ea typeface="Century Gothic"/>
                <a:cs typeface="Century Gothic"/>
                <a:sym typeface="Century Gothic"/>
              </a:rPr>
              <a:t>Sarah Philbrick</a:t>
            </a:r>
          </a:p>
        </p:txBody>
      </p:sp>
      <p:sp>
        <p:nvSpPr>
          <p:cNvPr id="17" name="Shape 110"/>
          <p:cNvSpPr txBox="1">
            <a:spLocks noGrp="1"/>
          </p:cNvSpPr>
          <p:nvPr>
            <p:ph type="body" idx="7"/>
          </p:nvPr>
        </p:nvSpPr>
        <p:spPr>
          <a:xfrm>
            <a:off x="2819400" y="41849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accent1">
                    <a:lumMod val="20000"/>
                    <a:lumOff val="80000"/>
                  </a:schemeClr>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
        <p:nvSpPr>
          <p:cNvPr id="18" name="Shape 105"/>
          <p:cNvSpPr txBox="1">
            <a:spLocks noGrp="1"/>
          </p:cNvSpPr>
          <p:nvPr>
            <p:ph type="body" idx="2"/>
          </p:nvPr>
        </p:nvSpPr>
        <p:spPr>
          <a:xfrm>
            <a:off x="10234670" y="6625619"/>
            <a:ext cx="8398376" cy="369299"/>
          </a:xfrm>
          <a:prstGeom prst="rect">
            <a:avLst/>
          </a:prstGeom>
          <a:noFill/>
          <a:ln>
            <a:noFill/>
          </a:ln>
        </p:spPr>
        <p:txBody>
          <a:bodyPr lIns="91425" tIns="45700" rIns="91425" bIns="45700" anchor="t" anchorCtr="0">
            <a:noAutofit/>
          </a:bodyPr>
          <a:lstStyle/>
          <a:p>
            <a:pPr algn="l">
              <a:buSzPct val="25000"/>
            </a:pPr>
            <a:r>
              <a:rPr lang="en-US" sz="1050" dirty="0" smtClean="0">
                <a:solidFill>
                  <a:schemeClr val="bg2">
                    <a:lumMod val="40000"/>
                    <a:lumOff val="60000"/>
                  </a:schemeClr>
                </a:solidFill>
                <a:latin typeface="Century Gothic"/>
                <a:ea typeface="Century Gothic"/>
                <a:cs typeface="Century Gothic"/>
                <a:sym typeface="Century Gothic"/>
              </a:rPr>
              <a:t>Tim </a:t>
            </a:r>
            <a:r>
              <a:rPr lang="en-US" sz="1050" dirty="0" err="1" smtClean="0">
                <a:solidFill>
                  <a:schemeClr val="bg2">
                    <a:lumMod val="40000"/>
                    <a:lumOff val="60000"/>
                  </a:schemeClr>
                </a:solidFill>
                <a:latin typeface="Century Gothic"/>
                <a:ea typeface="Century Gothic"/>
                <a:cs typeface="Century Gothic"/>
                <a:sym typeface="Century Gothic"/>
              </a:rPr>
              <a:t>Mossholder</a:t>
            </a:r>
            <a:r>
              <a:rPr lang="en-US" sz="1050" dirty="0">
                <a:solidFill>
                  <a:schemeClr val="bg2">
                    <a:lumMod val="40000"/>
                    <a:lumOff val="60000"/>
                  </a:schemeClr>
                </a:solidFill>
                <a:latin typeface="Century Gothic"/>
                <a:ea typeface="Century Gothic"/>
                <a:cs typeface="Century Gothic"/>
                <a:sym typeface="Century Gothic"/>
              </a:rPr>
              <a:t>, </a:t>
            </a:r>
            <a:r>
              <a:rPr lang="en-US" sz="1050" dirty="0" err="1" smtClean="0">
                <a:solidFill>
                  <a:schemeClr val="bg2">
                    <a:lumMod val="40000"/>
                    <a:lumOff val="60000"/>
                  </a:schemeClr>
                </a:solidFill>
                <a:latin typeface="Century Gothic"/>
                <a:ea typeface="Century Gothic"/>
                <a:cs typeface="Century Gothic"/>
                <a:sym typeface="Century Gothic"/>
              </a:rPr>
              <a:t>stocksnap</a:t>
            </a:r>
            <a:endParaRPr lang="en-US" sz="1050" dirty="0">
              <a:solidFill>
                <a:schemeClr val="bg2">
                  <a:lumMod val="40000"/>
                  <a:lumOff val="60000"/>
                </a:schemeClr>
              </a:solidFill>
              <a:latin typeface="Century Gothic"/>
              <a:ea typeface="Century Gothic"/>
              <a:cs typeface="Century Gothic"/>
              <a:sym typeface="Century Gothic"/>
            </a:endParaRPr>
          </a:p>
        </p:txBody>
      </p:sp>
      <p:pic>
        <p:nvPicPr>
          <p:cNvPr id="2" name="title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87628" y="6193487"/>
            <a:ext cx="428171" cy="428171"/>
          </a:xfrm>
          <a:prstGeom prst="rect">
            <a:avLst/>
          </a:prstGeom>
        </p:spPr>
      </p:pic>
    </p:spTree>
    <p:extLst>
      <p:ext uri="{BB962C8B-B14F-4D97-AF65-F5344CB8AC3E}">
        <p14:creationId xmlns:p14="http://schemas.microsoft.com/office/powerpoint/2010/main" val="502330842"/>
      </p:ext>
    </p:extLst>
  </p:cSld>
  <p:clrMapOvr>
    <a:masterClrMapping/>
  </p:clrMapOvr>
  <p:transition spd="slow" advTm="13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1711837" y="125674"/>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Conclusions</a:t>
            </a:r>
          </a:p>
        </p:txBody>
      </p:sp>
      <p:sp>
        <p:nvSpPr>
          <p:cNvPr id="214" name="Shape 214"/>
          <p:cNvSpPr txBox="1">
            <a:spLocks noGrp="1"/>
          </p:cNvSpPr>
          <p:nvPr>
            <p:ph type="body" idx="3"/>
          </p:nvPr>
        </p:nvSpPr>
        <p:spPr>
          <a:xfrm>
            <a:off x="815009" y="1282765"/>
            <a:ext cx="5614946"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745435" y="4400060"/>
            <a:ext cx="5684520"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745435" y="2781796"/>
            <a:ext cx="5684520"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7" name="Shape 157"/>
          <p:cNvSpPr txBox="1">
            <a:spLocks noGrp="1"/>
          </p:cNvSpPr>
          <p:nvPr>
            <p:ph type="body" idx="4"/>
          </p:nvPr>
        </p:nvSpPr>
        <p:spPr>
          <a:xfrm>
            <a:off x="6557272" y="1346772"/>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PHZ and suitability map shows good conditions for apples.  </a:t>
            </a:r>
            <a:endParaRPr lang="en-US" sz="2000" dirty="0">
              <a:solidFill>
                <a:schemeClr val="dk1"/>
              </a:solidFill>
              <a:latin typeface="Century Gothic"/>
              <a:ea typeface="Century Gothic"/>
              <a:cs typeface="Century Gothic"/>
              <a:sym typeface="Century Gothic"/>
            </a:endParaRPr>
          </a:p>
        </p:txBody>
      </p:sp>
      <p:sp>
        <p:nvSpPr>
          <p:cNvPr id="8" name="Shape 157"/>
          <p:cNvSpPr txBox="1">
            <a:spLocks noGrp="1"/>
          </p:cNvSpPr>
          <p:nvPr>
            <p:ph type="body" idx="4"/>
          </p:nvPr>
        </p:nvSpPr>
        <p:spPr>
          <a:xfrm>
            <a:off x="6557273" y="2781796"/>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Conditions steadily worsen. Marginally suitable in the north by 2095. </a:t>
            </a:r>
            <a:endParaRPr lang="en-US" sz="2000" dirty="0">
              <a:solidFill>
                <a:schemeClr val="dk1"/>
              </a:solidFill>
              <a:latin typeface="Century Gothic"/>
              <a:ea typeface="Century Gothic"/>
              <a:cs typeface="Century Gothic"/>
              <a:sym typeface="Century Gothic"/>
            </a:endParaRPr>
          </a:p>
        </p:txBody>
      </p:sp>
      <p:sp>
        <p:nvSpPr>
          <p:cNvPr id="9" name="Shape 157"/>
          <p:cNvSpPr txBox="1">
            <a:spLocks noGrp="1"/>
          </p:cNvSpPr>
          <p:nvPr>
            <p:ph type="body" idx="4"/>
          </p:nvPr>
        </p:nvSpPr>
        <p:spPr>
          <a:xfrm>
            <a:off x="6557272" y="4412221"/>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Significant worsening of conditions. By 2095, Washington very unsuitable.</a:t>
            </a:r>
            <a:endParaRPr lang="en-US" sz="2000" dirty="0">
              <a:solidFill>
                <a:schemeClr val="dk1"/>
              </a:solidFill>
              <a:latin typeface="Century Gothic"/>
              <a:ea typeface="Century Gothic"/>
              <a:cs typeface="Century Gothic"/>
              <a:sym typeface="Century Gothic"/>
            </a:endParaRPr>
          </a:p>
        </p:txBody>
      </p:sp>
      <p:sp>
        <p:nvSpPr>
          <p:cNvPr id="10" name="Shape 216"/>
          <p:cNvSpPr txBox="1">
            <a:spLocks noGrp="1"/>
          </p:cNvSpPr>
          <p:nvPr>
            <p:ph type="body" idx="5"/>
          </p:nvPr>
        </p:nvSpPr>
        <p:spPr>
          <a:xfrm>
            <a:off x="-288578" y="5950759"/>
            <a:ext cx="4250978" cy="768095"/>
          </a:xfrm>
          <a:prstGeom prst="rect">
            <a:avLst/>
          </a:prstGeom>
          <a:noFill/>
          <a:ln>
            <a:noFill/>
          </a:ln>
        </p:spPr>
        <p:txBody>
          <a:bodyPr lIns="91425" tIns="45700" rIns="91425" bIns="45700" anchor="t" anchorCtr="0">
            <a:noAutofit/>
          </a:bodyPr>
          <a:lstStyle/>
          <a:p>
            <a:r>
              <a:rPr lang="en-US" sz="2800" b="1" dirty="0" smtClean="0">
                <a:solidFill>
                  <a:schemeClr val="tx2">
                    <a:lumMod val="50000"/>
                  </a:schemeClr>
                </a:solidFill>
                <a:latin typeface="Century Gothic"/>
                <a:ea typeface="Century Gothic"/>
                <a:cs typeface="Century Gothic"/>
                <a:sym typeface="Century Gothic"/>
              </a:rPr>
              <a:t>Acknowledgements:</a:t>
            </a:r>
            <a:endParaRPr sz="2800" b="1" dirty="0">
              <a:solidFill>
                <a:schemeClr val="tx2">
                  <a:lumMod val="50000"/>
                </a:schemeClr>
              </a:solidFill>
              <a:latin typeface="Century Gothic"/>
              <a:ea typeface="Century Gothic"/>
              <a:cs typeface="Century Gothic"/>
              <a:sym typeface="Century Gothic"/>
            </a:endParaRPr>
          </a:p>
        </p:txBody>
      </p:sp>
      <p:sp>
        <p:nvSpPr>
          <p:cNvPr id="11" name="Shape 157"/>
          <p:cNvSpPr txBox="1">
            <a:spLocks noGrp="1"/>
          </p:cNvSpPr>
          <p:nvPr>
            <p:ph type="body" idx="4"/>
          </p:nvPr>
        </p:nvSpPr>
        <p:spPr>
          <a:xfrm>
            <a:off x="3962400" y="6015959"/>
            <a:ext cx="4545496" cy="704088"/>
          </a:xfrm>
          <a:prstGeom prst="rect">
            <a:avLst/>
          </a:prstGeom>
          <a:noFill/>
          <a:ln>
            <a:noFill/>
          </a:ln>
        </p:spPr>
        <p:txBody>
          <a:bodyPr lIns="91425" tIns="45700" rIns="91425" bIns="45700" anchor="t" anchorCtr="0">
            <a:noAutofit/>
          </a:bodyPr>
          <a:lstStyle/>
          <a:p>
            <a:pPr>
              <a:lnSpc>
                <a:spcPct val="75000"/>
              </a:lnSpc>
              <a:buSzPct val="25000"/>
            </a:pPr>
            <a:r>
              <a:rPr lang="en-US" sz="1050" dirty="0" smtClean="0">
                <a:solidFill>
                  <a:schemeClr val="dk1"/>
                </a:solidFill>
                <a:latin typeface="Century Gothic"/>
                <a:ea typeface="Century Gothic"/>
                <a:cs typeface="Century Gothic"/>
                <a:sym typeface="Century Gothic"/>
              </a:rPr>
              <a:t>Dr</a:t>
            </a:r>
            <a:r>
              <a:rPr lang="en-US" sz="1050" dirty="0">
                <a:solidFill>
                  <a:schemeClr val="dk1"/>
                </a:solidFill>
                <a:latin typeface="Century Gothic"/>
                <a:ea typeface="Century Gothic"/>
                <a:cs typeface="Century Gothic"/>
                <a:sym typeface="Century Gothic"/>
              </a:rPr>
              <a:t>. Kenton Ross, NASA DEVELOP National Program Science Advisor</a:t>
            </a:r>
          </a:p>
          <a:p>
            <a:pPr>
              <a:lnSpc>
                <a:spcPct val="75000"/>
              </a:lnSpc>
              <a:spcBef>
                <a:spcPts val="1000"/>
              </a:spcBef>
              <a:buSzPct val="25000"/>
            </a:pPr>
            <a:r>
              <a:rPr lang="en-US" sz="1050" dirty="0">
                <a:solidFill>
                  <a:schemeClr val="dk1"/>
                </a:solidFill>
                <a:latin typeface="Century Gothic"/>
                <a:ea typeface="Century Gothic"/>
                <a:cs typeface="Century Gothic"/>
                <a:sym typeface="Century Gothic"/>
              </a:rPr>
              <a:t>Dr. </a:t>
            </a:r>
            <a:r>
              <a:rPr lang="en-US" sz="1050" dirty="0" smtClean="0">
                <a:solidFill>
                  <a:schemeClr val="dk1"/>
                </a:solidFill>
                <a:latin typeface="Century Gothic"/>
                <a:ea typeface="Century Gothic"/>
                <a:cs typeface="Century Gothic"/>
                <a:sym typeface="Century Gothic"/>
              </a:rPr>
              <a:t>Noel </a:t>
            </a:r>
            <a:r>
              <a:rPr lang="en-US" sz="1050" dirty="0">
                <a:solidFill>
                  <a:schemeClr val="dk1"/>
                </a:solidFill>
                <a:latin typeface="Century Gothic"/>
                <a:ea typeface="Century Gothic"/>
                <a:cs typeface="Century Gothic"/>
                <a:sym typeface="Century Gothic"/>
              </a:rPr>
              <a:t>Baker, NASA Postdoctoral Program </a:t>
            </a:r>
            <a:r>
              <a:rPr lang="en-US" sz="1050" dirty="0" smtClean="0">
                <a:solidFill>
                  <a:schemeClr val="dk1"/>
                </a:solidFill>
                <a:latin typeface="Century Gothic"/>
                <a:ea typeface="Century Gothic"/>
                <a:cs typeface="Century Gothic"/>
                <a:sym typeface="Century Gothic"/>
              </a:rPr>
              <a:t>Fellow</a:t>
            </a:r>
          </a:p>
          <a:p>
            <a:pPr>
              <a:lnSpc>
                <a:spcPct val="75000"/>
              </a:lnSpc>
              <a:spcBef>
                <a:spcPts val="1000"/>
              </a:spcBef>
              <a:buSzPct val="25000"/>
            </a:pPr>
            <a:r>
              <a:rPr lang="en-US" sz="1050" dirty="0" smtClean="0">
                <a:solidFill>
                  <a:schemeClr val="dk1"/>
                </a:solidFill>
                <a:latin typeface="Century Gothic"/>
                <a:ea typeface="Century Gothic"/>
                <a:cs typeface="Century Gothic"/>
                <a:sym typeface="Century Gothic"/>
              </a:rPr>
              <a:t>Dr</a:t>
            </a:r>
            <a:r>
              <a:rPr lang="en-US" sz="1050" dirty="0">
                <a:solidFill>
                  <a:schemeClr val="dk1"/>
                </a:solidFill>
                <a:latin typeface="Century Gothic"/>
                <a:ea typeface="Century Gothic"/>
                <a:cs typeface="Century Gothic"/>
                <a:sym typeface="Century Gothic"/>
              </a:rPr>
              <a:t>. Michael Glenn, USDA-ARS Appalachian Fruit Research </a:t>
            </a:r>
            <a:r>
              <a:rPr lang="en-US" sz="1050" dirty="0" smtClean="0">
                <a:solidFill>
                  <a:schemeClr val="dk1"/>
                </a:solidFill>
                <a:latin typeface="Century Gothic"/>
                <a:ea typeface="Century Gothic"/>
                <a:cs typeface="Century Gothic"/>
                <a:sym typeface="Century Gothic"/>
              </a:rPr>
              <a:t>Station</a:t>
            </a:r>
          </a:p>
          <a:p>
            <a:pPr>
              <a:lnSpc>
                <a:spcPct val="75000"/>
              </a:lnSpc>
              <a:spcBef>
                <a:spcPts val="1000"/>
              </a:spcBef>
              <a:buSzPct val="25000"/>
            </a:pPr>
            <a:endParaRPr lang="en-US" sz="2000" dirty="0">
              <a:solidFill>
                <a:schemeClr val="dk1"/>
              </a:solidFill>
              <a:latin typeface="Century Gothic"/>
              <a:ea typeface="Century Gothic"/>
              <a:cs typeface="Century Gothic"/>
              <a:sym typeface="Century Gothic"/>
            </a:endParaRPr>
          </a:p>
          <a:p>
            <a:pPr>
              <a:lnSpc>
                <a:spcPct val="75000"/>
              </a:lnSpc>
              <a:spcBef>
                <a:spcPts val="1000"/>
              </a:spcBef>
              <a:buSzPct val="25000"/>
            </a:pPr>
            <a:endParaRPr lang="en-US" sz="2000" dirty="0">
              <a:solidFill>
                <a:schemeClr val="dk1"/>
              </a:solidFill>
              <a:latin typeface="Century Gothic"/>
              <a:ea typeface="Century Gothic"/>
              <a:cs typeface="Century Gothic"/>
              <a:sym typeface="Century Gothic"/>
            </a:endParaRPr>
          </a:p>
          <a:p>
            <a:pPr>
              <a:lnSpc>
                <a:spcPct val="75000"/>
              </a:lnSpc>
              <a:spcBef>
                <a:spcPts val="1000"/>
              </a:spcBef>
              <a:buSzPct val="25000"/>
            </a:pPr>
            <a:endParaRPr lang="en-US" sz="2000" dirty="0">
              <a:solidFill>
                <a:schemeClr val="dk1"/>
              </a:solidFill>
              <a:latin typeface="Century Gothic"/>
              <a:ea typeface="Century Gothic"/>
              <a:cs typeface="Century Gothic"/>
              <a:sym typeface="Century Gothic"/>
            </a:endParaRPr>
          </a:p>
          <a:p>
            <a:pPr>
              <a:buSzPct val="25000"/>
            </a:pPr>
            <a:endParaRPr lang="en-US" sz="2000" dirty="0">
              <a:solidFill>
                <a:schemeClr val="dk1"/>
              </a:solidFill>
              <a:latin typeface="Century Gothic"/>
              <a:ea typeface="Century Gothic"/>
              <a:cs typeface="Century Gothic"/>
              <a:sym typeface="Century Gothic"/>
            </a:endParaRPr>
          </a:p>
        </p:txBody>
      </p:sp>
      <p:sp>
        <p:nvSpPr>
          <p:cNvPr id="12" name="Shape 157"/>
          <p:cNvSpPr txBox="1">
            <a:spLocks noGrp="1"/>
          </p:cNvSpPr>
          <p:nvPr>
            <p:ph type="body" idx="4"/>
          </p:nvPr>
        </p:nvSpPr>
        <p:spPr>
          <a:xfrm>
            <a:off x="8488018" y="6000061"/>
            <a:ext cx="4545496" cy="704088"/>
          </a:xfrm>
          <a:prstGeom prst="rect">
            <a:avLst/>
          </a:prstGeom>
          <a:noFill/>
          <a:ln>
            <a:noFill/>
          </a:ln>
        </p:spPr>
        <p:txBody>
          <a:bodyPr lIns="91425" tIns="45700" rIns="91425" bIns="45700" anchor="t" anchorCtr="0">
            <a:noAutofit/>
          </a:bodyPr>
          <a:lstStyle/>
          <a:p>
            <a:pPr>
              <a:lnSpc>
                <a:spcPct val="75000"/>
              </a:lnSpc>
              <a:spcBef>
                <a:spcPts val="1000"/>
              </a:spcBef>
              <a:buSzPct val="25000"/>
            </a:pPr>
            <a:r>
              <a:rPr lang="en-US" sz="1050" dirty="0">
                <a:solidFill>
                  <a:schemeClr val="dk1"/>
                </a:solidFill>
                <a:latin typeface="Century Gothic"/>
                <a:ea typeface="Century Gothic"/>
                <a:cs typeface="Century Gothic"/>
                <a:sym typeface="Century Gothic"/>
              </a:rPr>
              <a:t>Jeffry Ely, NASA DEVELOP </a:t>
            </a:r>
            <a:r>
              <a:rPr lang="en-US" sz="1050" dirty="0" err="1">
                <a:solidFill>
                  <a:schemeClr val="dk1"/>
                </a:solidFill>
                <a:latin typeface="Century Gothic"/>
                <a:ea typeface="Century Gothic"/>
                <a:cs typeface="Century Gothic"/>
                <a:sym typeface="Century Gothic"/>
              </a:rPr>
              <a:t>Geoinformation</a:t>
            </a:r>
            <a:r>
              <a:rPr lang="en-US" sz="1050" dirty="0">
                <a:solidFill>
                  <a:schemeClr val="dk1"/>
                </a:solidFill>
                <a:latin typeface="Century Gothic"/>
                <a:ea typeface="Century Gothic"/>
                <a:cs typeface="Century Gothic"/>
                <a:sym typeface="Century Gothic"/>
              </a:rPr>
              <a:t> Scientist</a:t>
            </a:r>
          </a:p>
          <a:p>
            <a:pPr>
              <a:lnSpc>
                <a:spcPct val="80000"/>
              </a:lnSpc>
              <a:buSzPct val="25000"/>
            </a:pPr>
            <a:endParaRPr lang="en-US" sz="1050" dirty="0" smtClean="0">
              <a:solidFill>
                <a:schemeClr val="dk1"/>
              </a:solidFill>
              <a:latin typeface="Century Gothic"/>
              <a:ea typeface="Century Gothic"/>
              <a:cs typeface="Century Gothic"/>
              <a:sym typeface="Century Gothic"/>
            </a:endParaRPr>
          </a:p>
          <a:p>
            <a:pPr>
              <a:lnSpc>
                <a:spcPct val="80000"/>
              </a:lnSpc>
              <a:buSzPct val="25000"/>
            </a:pPr>
            <a:r>
              <a:rPr lang="en-US" sz="1050" dirty="0" smtClean="0">
                <a:solidFill>
                  <a:schemeClr val="dk1"/>
                </a:solidFill>
                <a:latin typeface="Century Gothic"/>
                <a:ea typeface="Century Gothic"/>
                <a:cs typeface="Century Gothic"/>
                <a:sym typeface="Century Gothic"/>
              </a:rPr>
              <a:t>Northwest </a:t>
            </a:r>
            <a:r>
              <a:rPr lang="en-US" sz="1050" dirty="0">
                <a:solidFill>
                  <a:schemeClr val="dk1"/>
                </a:solidFill>
                <a:latin typeface="Century Gothic"/>
                <a:ea typeface="Century Gothic"/>
                <a:cs typeface="Century Gothic"/>
                <a:sym typeface="Century Gothic"/>
              </a:rPr>
              <a:t>United States Agriculture I, Fall 2014</a:t>
            </a:r>
          </a:p>
          <a:p>
            <a:pPr>
              <a:lnSpc>
                <a:spcPct val="80000"/>
              </a:lnSpc>
              <a:spcBef>
                <a:spcPts val="1000"/>
              </a:spcBef>
              <a:buSzPct val="25000"/>
            </a:pPr>
            <a:r>
              <a:rPr lang="en-US" sz="1050" dirty="0">
                <a:solidFill>
                  <a:schemeClr val="dk1"/>
                </a:solidFill>
                <a:latin typeface="Century Gothic"/>
                <a:ea typeface="Century Gothic"/>
                <a:cs typeface="Century Gothic"/>
                <a:sym typeface="Century Gothic"/>
              </a:rPr>
              <a:t>Northwest United State Agriculture II, Spring </a:t>
            </a:r>
            <a:r>
              <a:rPr lang="en-US" sz="1050" dirty="0" smtClean="0">
                <a:solidFill>
                  <a:schemeClr val="dk1"/>
                </a:solidFill>
                <a:latin typeface="Century Gothic"/>
                <a:ea typeface="Century Gothic"/>
                <a:cs typeface="Century Gothic"/>
                <a:sym typeface="Century Gothic"/>
              </a:rPr>
              <a:t>2014</a:t>
            </a:r>
            <a:endParaRPr lang="en-US" sz="1050" dirty="0">
              <a:solidFill>
                <a:schemeClr val="dk1"/>
              </a:solidFill>
              <a:latin typeface="Century Gothic"/>
              <a:ea typeface="Century Gothic"/>
              <a:cs typeface="Century Gothic"/>
              <a:sym typeface="Century Gothic"/>
            </a:endParaRPr>
          </a:p>
        </p:txBody>
      </p:sp>
      <p:cxnSp>
        <p:nvCxnSpPr>
          <p:cNvPr id="3" name="Straight Connector 2"/>
          <p:cNvCxnSpPr/>
          <p:nvPr/>
        </p:nvCxnSpPr>
        <p:spPr>
          <a:xfrm>
            <a:off x="0" y="595075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tenth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2715" y="5450305"/>
            <a:ext cx="475804" cy="475804"/>
          </a:xfrm>
          <a:prstGeom prst="rect">
            <a:avLst/>
          </a:prstGeom>
        </p:spPr>
      </p:pic>
    </p:spTree>
    <p:extLst>
      <p:ext uri="{BB962C8B-B14F-4D97-AF65-F5344CB8AC3E}">
        <p14:creationId xmlns:p14="http://schemas.microsoft.com/office/powerpoint/2010/main" val="177776982"/>
      </p:ext>
    </p:extLst>
  </p:cSld>
  <p:clrMapOvr>
    <a:masterClrMapping/>
  </p:clrMapOvr>
  <p:transition spd="slow" advClick="0" advTm="30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397385" y="1631813"/>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Washington’s </a:t>
            </a:r>
            <a:r>
              <a:rPr lang="en-US" sz="2000" dirty="0">
                <a:solidFill>
                  <a:schemeClr val="dk1"/>
                </a:solidFill>
                <a:latin typeface="Century Gothic"/>
                <a:ea typeface="Century Gothic"/>
                <a:cs typeface="Century Gothic"/>
                <a:sym typeface="Century Gothic"/>
              </a:rPr>
              <a:t>climate is currently well-suited </a:t>
            </a:r>
            <a:r>
              <a:rPr lang="en-US" sz="2000" dirty="0" smtClean="0">
                <a:solidFill>
                  <a:schemeClr val="dk1"/>
                </a:solidFill>
                <a:latin typeface="Century Gothic"/>
                <a:ea typeface="Century Gothic"/>
                <a:cs typeface="Century Gothic"/>
                <a:sym typeface="Century Gothic"/>
              </a:rPr>
              <a:t>for </a:t>
            </a:r>
            <a:r>
              <a:rPr lang="en-US" sz="2000" dirty="0">
                <a:solidFill>
                  <a:schemeClr val="dk1"/>
                </a:solidFill>
                <a:latin typeface="Century Gothic"/>
                <a:ea typeface="Century Gothic"/>
                <a:cs typeface="Century Gothic"/>
                <a:sym typeface="Century Gothic"/>
              </a:rPr>
              <a:t>apple production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424818" y="180097"/>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922" t="2200" r="1822" b="2177"/>
          <a:stretch/>
        </p:blipFill>
        <p:spPr>
          <a:xfrm>
            <a:off x="5559741" y="410588"/>
            <a:ext cx="5986332" cy="45953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8210" y="3179090"/>
            <a:ext cx="1437576" cy="1110854"/>
          </a:xfrm>
          <a:prstGeom prst="rect">
            <a:avLst/>
          </a:prstGeom>
        </p:spPr>
      </p:pic>
      <p:pic>
        <p:nvPicPr>
          <p:cNvPr id="9" name="Picture 8"/>
          <p:cNvPicPr/>
          <p:nvPr/>
        </p:nvPicPr>
        <p:blipFill>
          <a:blip r:embed="rId7">
            <a:extLst>
              <a:ext uri="{28A0092B-C50C-407E-A947-70E740481C1C}">
                <a14:useLocalDpi xmlns:a14="http://schemas.microsoft.com/office/drawing/2010/main" val="0"/>
              </a:ext>
            </a:extLst>
          </a:blip>
          <a:srcRect/>
          <a:stretch>
            <a:fillRect/>
          </a:stretch>
        </p:blipFill>
        <p:spPr bwMode="auto">
          <a:xfrm>
            <a:off x="9985544" y="4194288"/>
            <a:ext cx="1150049" cy="191312"/>
          </a:xfrm>
          <a:prstGeom prst="rect">
            <a:avLst/>
          </a:prstGeom>
          <a:noFill/>
          <a:ln>
            <a:noFill/>
          </a:ln>
        </p:spPr>
      </p:pic>
      <p:sp>
        <p:nvSpPr>
          <p:cNvPr id="10" name="TextBox 9"/>
          <p:cNvSpPr txBox="1"/>
          <p:nvPr/>
        </p:nvSpPr>
        <p:spPr>
          <a:xfrm>
            <a:off x="7373623" y="488909"/>
            <a:ext cx="4021227" cy="338554"/>
          </a:xfrm>
          <a:prstGeom prst="rect">
            <a:avLst/>
          </a:prstGeom>
          <a:noFill/>
        </p:spPr>
        <p:txBody>
          <a:bodyPr wrap="square" rtlCol="0">
            <a:spAutoFit/>
          </a:bodyPr>
          <a:lstStyle/>
          <a:p>
            <a:pPr algn="ctr"/>
            <a:r>
              <a:rPr lang="en-US" sz="1600" b="1" kern="0" dirty="0">
                <a:solidFill>
                  <a:srgbClr val="000000"/>
                </a:solidFill>
                <a:latin typeface="Century Gothic" panose="020B0502020202020204" pitchFamily="34" charset="0"/>
                <a:cs typeface="Arial"/>
                <a:sym typeface="Arial"/>
                <a:rtl val="0"/>
              </a:rPr>
              <a:t>Apple Orchards in Washington State</a:t>
            </a:r>
          </a:p>
        </p:txBody>
      </p:sp>
      <p:sp>
        <p:nvSpPr>
          <p:cNvPr id="12" name="Shape 116"/>
          <p:cNvSpPr txBox="1">
            <a:spLocks/>
          </p:cNvSpPr>
          <p:nvPr/>
        </p:nvSpPr>
        <p:spPr>
          <a:xfrm>
            <a:off x="299424" y="4494420"/>
            <a:ext cx="6766361"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pPr>
            <a:r>
              <a:rPr lang="en-US" sz="4000" b="1" kern="0" dirty="0" smtClean="0">
                <a:solidFill>
                  <a:schemeClr val="accent1"/>
                </a:solidFill>
                <a:latin typeface="Century Gothic"/>
                <a:ea typeface="Century Gothic"/>
                <a:cs typeface="Century Gothic"/>
                <a:sym typeface="Century Gothic"/>
              </a:rPr>
              <a:t>Study Area/ Time Periods:</a:t>
            </a:r>
            <a:endParaRPr lang="en-US" sz="4000" b="1" kern="0" dirty="0">
              <a:solidFill>
                <a:schemeClr val="accent1"/>
              </a:solidFill>
              <a:latin typeface="Century Gothic"/>
              <a:ea typeface="Century Gothic"/>
              <a:cs typeface="Century Gothic"/>
              <a:sym typeface="Century Gothic"/>
            </a:endParaRPr>
          </a:p>
        </p:txBody>
      </p:sp>
      <p:sp>
        <p:nvSpPr>
          <p:cNvPr id="13" name="Shape 115"/>
          <p:cNvSpPr txBox="1">
            <a:spLocks/>
          </p:cNvSpPr>
          <p:nvPr/>
        </p:nvSpPr>
        <p:spPr>
          <a:xfrm>
            <a:off x="397384" y="5820300"/>
            <a:ext cx="11794615" cy="879873"/>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Washington State</a:t>
            </a:r>
          </a:p>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Present: (2002-2015) &amp; Future: 2045 (2040-2049), 2065 (2060-2069), 2095 (2090-2099)</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424" y="180097"/>
            <a:ext cx="11515725" cy="6286500"/>
          </a:xfrm>
          <a:prstGeom prst="rect">
            <a:avLst/>
          </a:prstGeom>
        </p:spPr>
      </p:pic>
      <p:pic>
        <p:nvPicPr>
          <p:cNvPr id="2" name="second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9441" y="6328612"/>
            <a:ext cx="440667" cy="440667"/>
          </a:xfrm>
          <a:prstGeom prst="rect">
            <a:avLst/>
          </a:prstGeom>
        </p:spPr>
      </p:pic>
    </p:spTree>
    <p:extLst>
      <p:ext uri="{BB962C8B-B14F-4D97-AF65-F5344CB8AC3E}">
        <p14:creationId xmlns:p14="http://schemas.microsoft.com/office/powerpoint/2010/main" val="1508995335"/>
      </p:ext>
    </p:extLst>
  </p:cSld>
  <p:clrMapOvr>
    <a:masterClrMapping/>
  </p:clrMapOvr>
  <p:transition spd="slow" advTm="27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5" cstate="print">
            <a:extLst>
              <a:ext uri="{28A0092B-C50C-407E-A947-70E740481C1C}">
                <a14:useLocalDpi xmlns:a14="http://schemas.microsoft.com/office/drawing/2010/main" val="0"/>
              </a:ext>
            </a:extLst>
          </a:blip>
          <a:srcRect l="25000" r="25000"/>
          <a:stretch>
            <a:fillRect/>
          </a:stretch>
        </p:blipFill>
        <p:spPr>
          <a:xfrm flipH="1">
            <a:off x="2484482" y="2908454"/>
            <a:ext cx="1002535" cy="1503802"/>
          </a:xfrm>
          <a:prstGeom prst="rect">
            <a:avLst/>
          </a:prstGeom>
          <a:noFill/>
          <a:ln>
            <a:noFill/>
          </a:ln>
        </p:spPr>
      </p:pic>
      <p:sp>
        <p:nvSpPr>
          <p:cNvPr id="145" name="Shape 145"/>
          <p:cNvSpPr txBox="1">
            <a:spLocks noGrp="1"/>
          </p:cNvSpPr>
          <p:nvPr>
            <p:ph type="body" idx="1"/>
          </p:nvPr>
        </p:nvSpPr>
        <p:spPr>
          <a:xfrm>
            <a:off x="7661937" y="2158646"/>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Based on average annual extreme minimum </a:t>
            </a:r>
            <a:r>
              <a:rPr lang="en-US" sz="2000" dirty="0" smtClean="0">
                <a:solidFill>
                  <a:schemeClr val="dk1"/>
                </a:solidFill>
                <a:latin typeface="Century Gothic"/>
                <a:ea typeface="Century Gothic"/>
                <a:cs typeface="Century Gothic"/>
                <a:sym typeface="Century Gothic"/>
              </a:rPr>
              <a:t>temperature</a:t>
            </a: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a:t>
            </a:r>
            <a:r>
              <a:rPr lang="en-US" sz="2000" dirty="0" smtClean="0">
                <a:solidFill>
                  <a:schemeClr val="dk1"/>
                </a:solidFill>
                <a:latin typeface="Century Gothic"/>
                <a:ea typeface="Century Gothic"/>
                <a:cs typeface="Century Gothic"/>
                <a:sym typeface="Century Gothic"/>
              </a:rPr>
              <a:t>zones</a:t>
            </a:r>
            <a:endParaRPr lang="en-US" sz="2000" dirty="0">
              <a:solidFill>
                <a:schemeClr val="dk1"/>
              </a:solidFill>
              <a:latin typeface="Century Gothic"/>
              <a:ea typeface="Century Gothic"/>
              <a:cs typeface="Century Gothic"/>
              <a:sym typeface="Century Gothic"/>
            </a:endParaRP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Guide </a:t>
            </a:r>
            <a:r>
              <a:rPr lang="en-US" sz="2000" dirty="0">
                <a:solidFill>
                  <a:schemeClr val="dk1"/>
                </a:solidFill>
                <a:latin typeface="Century Gothic"/>
                <a:ea typeface="Century Gothic"/>
                <a:cs typeface="Century Gothic"/>
                <a:sym typeface="Century Gothic"/>
              </a:rPr>
              <a:t>as to which plants will thrive at a given location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5 </a:t>
            </a:r>
            <a:r>
              <a:rPr lang="en-US" sz="2000" dirty="0" smtClean="0">
                <a:solidFill>
                  <a:schemeClr val="dk1"/>
                </a:solidFill>
                <a:latin typeface="Century Gothic"/>
                <a:ea typeface="Century Gothic"/>
                <a:cs typeface="Century Gothic"/>
                <a:sym typeface="Century Gothic"/>
              </a:rPr>
              <a:t>through </a:t>
            </a:r>
            <a:r>
              <a:rPr lang="en-US" sz="2000" dirty="0">
                <a:solidFill>
                  <a:schemeClr val="dk1"/>
                </a:solidFill>
                <a:latin typeface="Century Gothic"/>
                <a:ea typeface="Century Gothic"/>
                <a:cs typeface="Century Gothic"/>
                <a:sym typeface="Century Gothic"/>
              </a:rPr>
              <a:t>7</a:t>
            </a: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7661937" y="607028"/>
            <a:ext cx="3241415" cy="1325880"/>
          </a:xfrm>
          <a:prstGeom prst="rect">
            <a:avLst/>
          </a:prstGeom>
          <a:noFill/>
          <a:ln>
            <a:noFill/>
          </a:ln>
        </p:spPr>
        <p:txBody>
          <a:bodyPr lIns="91425" tIns="45700" rIns="91425" bIns="45700" anchor="b" anchorCtr="0">
            <a:noAutofit/>
          </a:bodyPr>
          <a:lstStyle/>
          <a:p>
            <a:pPr algn="l" rtl="0">
              <a:lnSpc>
                <a:spcPct val="75000"/>
              </a:lnSpc>
              <a:buClr>
                <a:schemeClr val="accent1"/>
              </a:buClr>
              <a:buSzPct val="25000"/>
            </a:pPr>
            <a:r>
              <a:rPr lang="en-US" sz="3700" b="1" dirty="0">
                <a:solidFill>
                  <a:schemeClr val="accent1"/>
                </a:solidFill>
                <a:latin typeface="Century Gothic"/>
                <a:ea typeface="Century Gothic"/>
                <a:cs typeface="Century Gothic"/>
                <a:sym typeface="Century Gothic"/>
              </a:rPr>
              <a:t>Plant Hardiness Zones</a:t>
            </a:r>
          </a:p>
        </p:txBody>
      </p:sp>
      <p:pic>
        <p:nvPicPr>
          <p:cNvPr id="149" name="Shape 149"/>
          <p:cNvPicPr preferRelativeResize="0"/>
          <p:nvPr/>
        </p:nvPicPr>
        <p:blipFill>
          <a:blip r:embed="rId6">
            <a:alphaModFix/>
          </a:blip>
          <a:stretch>
            <a:fillRect/>
          </a:stretch>
        </p:blipFill>
        <p:spPr>
          <a:xfrm>
            <a:off x="242371" y="848299"/>
            <a:ext cx="7249099" cy="4869454"/>
          </a:xfrm>
          <a:prstGeom prst="rect">
            <a:avLst/>
          </a:prstGeom>
          <a:noFill/>
          <a:ln>
            <a:noFill/>
          </a:ln>
        </p:spPr>
      </p:pic>
      <p:pic>
        <p:nvPicPr>
          <p:cNvPr id="2" name="third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8816" y="6312574"/>
            <a:ext cx="453184" cy="453184"/>
          </a:xfrm>
          <a:prstGeom prst="rect">
            <a:avLst/>
          </a:prstGeom>
        </p:spPr>
      </p:pic>
    </p:spTree>
    <p:extLst>
      <p:ext uri="{BB962C8B-B14F-4D97-AF65-F5344CB8AC3E}">
        <p14:creationId xmlns:p14="http://schemas.microsoft.com/office/powerpoint/2010/main" val="3045341386"/>
      </p:ext>
    </p:extLst>
  </p:cSld>
  <p:clrMapOvr>
    <a:masterClrMapping/>
  </p:clrMapOvr>
  <p:transition spd="slow" advTm="3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096001" y="4709160"/>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844039" y="548639"/>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6096001" y="2103119"/>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a:t>
            </a:r>
            <a:r>
              <a:rPr lang="en-US" sz="3100" b="1" dirty="0" smtClean="0">
                <a:solidFill>
                  <a:schemeClr val="accent1"/>
                </a:solidFill>
                <a:latin typeface="Century Gothic"/>
                <a:ea typeface="Century Gothic"/>
                <a:cs typeface="Century Gothic"/>
                <a:sym typeface="Century Gothic"/>
              </a:rPr>
              <a:t>Days </a:t>
            </a:r>
            <a:endParaRPr lang="en-US" sz="3100" b="1" dirty="0">
              <a:solidFill>
                <a:schemeClr val="accent1"/>
              </a:solidFill>
              <a:latin typeface="Century Gothic"/>
              <a:ea typeface="Century Gothic"/>
              <a:cs typeface="Century Gothic"/>
              <a:sym typeface="Century Gothic"/>
            </a:endParaRPr>
          </a:p>
        </p:txBody>
      </p:sp>
      <p:sp>
        <p:nvSpPr>
          <p:cNvPr id="160" name="Shape 160"/>
          <p:cNvSpPr txBox="1">
            <a:spLocks noGrp="1"/>
          </p:cNvSpPr>
          <p:nvPr>
            <p:ph type="body" idx="7"/>
          </p:nvPr>
        </p:nvSpPr>
        <p:spPr>
          <a:xfrm>
            <a:off x="6096001" y="3406139"/>
            <a:ext cx="3950207" cy="704088"/>
          </a:xfrm>
          <a:prstGeom prst="rect">
            <a:avLst/>
          </a:prstGeom>
          <a:noFill/>
          <a:ln>
            <a:noFill/>
          </a:ln>
        </p:spPr>
        <p:txBody>
          <a:bodyPr lIns="91425" tIns="45700" rIns="91425" bIns="45700"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a:t>
            </a:r>
            <a:r>
              <a:rPr lang="en-US" sz="2000" dirty="0" smtClean="0">
                <a:solidFill>
                  <a:schemeClr val="dk1"/>
                </a:solidFill>
                <a:latin typeface="Century Gothic"/>
                <a:ea typeface="Century Gothic"/>
                <a:cs typeface="Century Gothic"/>
                <a:sym typeface="Century Gothic"/>
              </a:rPr>
              <a:t>10 </a:t>
            </a:r>
            <a:r>
              <a:rPr lang="en-US" sz="2000" dirty="0">
                <a:solidFill>
                  <a:schemeClr val="dk1"/>
                </a:solidFill>
                <a:latin typeface="Century Gothic"/>
                <a:ea typeface="Century Gothic"/>
                <a:cs typeface="Century Gothic"/>
                <a:sym typeface="Century Gothic"/>
              </a:rPr>
              <a:t>°C</a:t>
            </a:r>
          </a:p>
          <a:p>
            <a:endParaRPr sz="2000" dirty="0">
              <a:solidFill>
                <a:schemeClr val="dk1"/>
              </a:solidFill>
              <a:latin typeface="Century Gothic"/>
              <a:ea typeface="Century Gothic"/>
              <a:cs typeface="Century Gothic"/>
              <a:sym typeface="Century Gothic"/>
            </a:endParaRPr>
          </a:p>
        </p:txBody>
      </p:sp>
      <p:pic>
        <p:nvPicPr>
          <p:cNvPr id="2" name="fourth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8814" y="6328608"/>
            <a:ext cx="437147" cy="437147"/>
          </a:xfrm>
          <a:prstGeom prst="rect">
            <a:avLst/>
          </a:prstGeom>
        </p:spPr>
      </p:pic>
    </p:spTree>
    <p:extLst>
      <p:ext uri="{BB962C8B-B14F-4D97-AF65-F5344CB8AC3E}">
        <p14:creationId xmlns:p14="http://schemas.microsoft.com/office/powerpoint/2010/main" val="309330919"/>
      </p:ext>
    </p:extLst>
  </p:cSld>
  <p:clrMapOvr>
    <a:masterClrMapping/>
  </p:clrMapOvr>
  <p:transition spd="slow" advTm="3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74805" y="3184391"/>
            <a:ext cx="5561936" cy="3123669"/>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r>
              <a:rPr lang="en-US" sz="2000" dirty="0" smtClean="0">
                <a:solidFill>
                  <a:schemeClr val="dk1"/>
                </a:solidFill>
                <a:latin typeface="Century Gothic"/>
                <a:ea typeface="Century Gothic"/>
                <a:cs typeface="Century Gothic"/>
                <a:sym typeface="Century Gothic"/>
              </a:rPr>
              <a:t>)</a:t>
            </a:r>
          </a:p>
          <a:p>
            <a:pPr marL="1371600" lvl="2" indent="-355600">
              <a:buSzPct val="100000"/>
              <a:buFont typeface="Century Gothic"/>
              <a:buChar char="○"/>
            </a:pPr>
            <a:r>
              <a:rPr lang="en-US" sz="2000" dirty="0">
                <a:solidFill>
                  <a:schemeClr val="dk1"/>
                </a:solidFill>
                <a:latin typeface="Century Gothic"/>
                <a:ea typeface="Century Gothic"/>
                <a:cs typeface="Century Gothic"/>
                <a:sym typeface="Century Gothic"/>
              </a:rPr>
              <a:t>RCP4.5 &amp; RCP8.5 Emissions Scenarios</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Suitability Maps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Forecasted </a:t>
            </a:r>
            <a:r>
              <a:rPr lang="en-US" sz="2000" dirty="0">
                <a:solidFill>
                  <a:schemeClr val="dk1"/>
                </a:solidFill>
                <a:latin typeface="Century Gothic"/>
                <a:ea typeface="Century Gothic"/>
                <a:cs typeface="Century Gothic"/>
                <a:sym typeface="Century Gothic"/>
              </a:rPr>
              <a:t>(2045, 2065, and </a:t>
            </a:r>
            <a:r>
              <a:rPr lang="en-US" sz="2000" dirty="0" smtClean="0">
                <a:solidFill>
                  <a:schemeClr val="dk1"/>
                </a:solidFill>
                <a:latin typeface="Century Gothic"/>
                <a:ea typeface="Century Gothic"/>
                <a:cs typeface="Century Gothic"/>
                <a:sym typeface="Century Gothic"/>
              </a:rPr>
              <a:t>2095)</a:t>
            </a:r>
          </a:p>
          <a:p>
            <a:pPr marL="1371600" lvl="2"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RCP4.5 &amp; RCP8.5 Emissions Scenarios</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558800" lvl="1" indent="0">
              <a:buSzPct val="100000"/>
              <a:buNone/>
            </a:pPr>
            <a:endParaRPr lang="en-US" sz="2000" dirty="0" smtClean="0">
              <a:solidFill>
                <a:schemeClr val="dk1"/>
              </a:solidFill>
              <a:latin typeface="Century Gothic"/>
              <a:ea typeface="Century Gothic"/>
              <a:cs typeface="Century Gothic"/>
              <a:sym typeface="Century Gothic"/>
            </a:endParaRPr>
          </a:p>
        </p:txBody>
      </p:sp>
      <p:sp>
        <p:nvSpPr>
          <p:cNvPr id="125" name="Shape 125"/>
          <p:cNvSpPr txBox="1">
            <a:spLocks noGrp="1"/>
          </p:cNvSpPr>
          <p:nvPr>
            <p:ph type="body" idx="2"/>
          </p:nvPr>
        </p:nvSpPr>
        <p:spPr>
          <a:xfrm>
            <a:off x="674805" y="1858841"/>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674805" y="1308298"/>
            <a:ext cx="3974592" cy="4270248"/>
          </a:xfrm>
          <a:prstGeom prst="rect">
            <a:avLst/>
          </a:prstGeom>
          <a:noFill/>
          <a:ln>
            <a:noFill/>
          </a:ln>
        </p:spPr>
        <p:txBody>
          <a:bodyPr lIns="91425" tIns="45700" rIns="91425" bIns="45700" anchor="t" anchorCtr="0">
            <a:noAutofit/>
          </a:bodyPr>
          <a:lstStyle/>
          <a:p>
            <a:pPr marL="457200" indent="-3556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a:t>
            </a:r>
            <a:r>
              <a:rPr lang="en-US" sz="2000" dirty="0" smtClean="0">
                <a:solidFill>
                  <a:schemeClr val="dk1"/>
                </a:solidFill>
                <a:latin typeface="Century Gothic"/>
                <a:ea typeface="Century Gothic"/>
                <a:cs typeface="Century Gothic"/>
                <a:sym typeface="Century Gothic"/>
              </a:rPr>
              <a:t>Glenn, </a:t>
            </a:r>
            <a:r>
              <a:rPr lang="en-US" sz="2000" dirty="0">
                <a:solidFill>
                  <a:schemeClr val="dk1"/>
                </a:solidFill>
                <a:latin typeface="Century Gothic"/>
                <a:ea typeface="Century Gothic"/>
                <a:cs typeface="Century Gothic"/>
                <a:sym typeface="Century Gothic"/>
              </a:rPr>
              <a:t>Ph.D. United States Department of </a:t>
            </a:r>
            <a:r>
              <a:rPr lang="en-US" sz="2000" dirty="0" smtClean="0">
                <a:solidFill>
                  <a:schemeClr val="dk1"/>
                </a:solidFill>
                <a:latin typeface="Century Gothic"/>
                <a:ea typeface="Century Gothic"/>
                <a:cs typeface="Century Gothic"/>
                <a:sym typeface="Century Gothic"/>
              </a:rPr>
              <a:t>Agriculture, Agricultural Research Service</a:t>
            </a:r>
            <a:endParaRPr lang="en-US" sz="2000" dirty="0">
              <a:solidFill>
                <a:schemeClr val="dk1"/>
              </a:solidFill>
              <a:latin typeface="Century Gothic"/>
              <a:ea typeface="Century Gothic"/>
              <a:cs typeface="Century Gothic"/>
              <a:sym typeface="Century Gothic"/>
            </a:endParaRPr>
          </a:p>
        </p:txBody>
      </p:sp>
      <p:pic>
        <p:nvPicPr>
          <p:cNvPr id="128" name="Shape 128"/>
          <p:cNvPicPr preferRelativeResize="0"/>
          <p:nvPr/>
        </p:nvPicPr>
        <p:blipFill>
          <a:blip r:embed="rId5">
            <a:alphaModFix/>
          </a:blip>
          <a:stretch>
            <a:fillRect/>
          </a:stretch>
        </p:blipFill>
        <p:spPr>
          <a:xfrm>
            <a:off x="492690" y="1616830"/>
            <a:ext cx="657642" cy="506001"/>
          </a:xfrm>
          <a:prstGeom prst="rect">
            <a:avLst/>
          </a:prstGeom>
          <a:noFill/>
          <a:ln>
            <a:noFill/>
          </a:ln>
        </p:spPr>
      </p:pic>
      <p:sp>
        <p:nvSpPr>
          <p:cNvPr id="8" name="Shape 125"/>
          <p:cNvSpPr txBox="1">
            <a:spLocks/>
          </p:cNvSpPr>
          <p:nvPr/>
        </p:nvSpPr>
        <p:spPr>
          <a:xfrm>
            <a:off x="674805" y="-42082"/>
            <a:ext cx="3770376"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
        <p:nvSpPr>
          <p:cNvPr id="3" name="TextBox 2"/>
          <p:cNvSpPr txBox="1"/>
          <p:nvPr/>
        </p:nvSpPr>
        <p:spPr>
          <a:xfrm>
            <a:off x="6213340" y="5234982"/>
            <a:ext cx="2507418" cy="253916"/>
          </a:xfrm>
          <a:prstGeom prst="rect">
            <a:avLst/>
          </a:prstGeom>
          <a:noFill/>
        </p:spPr>
        <p:txBody>
          <a:bodyPr wrap="none" rtlCol="0">
            <a:spAutoFit/>
          </a:bodyPr>
          <a:lstStyle/>
          <a:p>
            <a:r>
              <a:rPr lang="en-US" sz="1050" dirty="0" smtClean="0"/>
              <a:t>Source: Alaska Science Center, USGS</a:t>
            </a:r>
            <a:endParaRPr lang="en-US" sz="1050" dirty="0"/>
          </a:p>
        </p:txBody>
      </p:sp>
      <p:pic>
        <p:nvPicPr>
          <p:cNvPr id="9" name="Picture 8"/>
          <p:cNvPicPr>
            <a:picLocks noChangeAspect="1"/>
          </p:cNvPicPr>
          <p:nvPr/>
        </p:nvPicPr>
        <p:blipFill rotWithShape="1">
          <a:blip r:embed="rId6"/>
          <a:srcRect l="50203" t="-1101" r="-7129" b="1101"/>
          <a:stretch/>
        </p:blipFill>
        <p:spPr>
          <a:xfrm>
            <a:off x="6273970" y="1565065"/>
            <a:ext cx="5525922" cy="3687380"/>
          </a:xfrm>
          <a:prstGeom prst="rect">
            <a:avLst/>
          </a:prstGeom>
        </p:spPr>
      </p:pic>
      <p:sp>
        <p:nvSpPr>
          <p:cNvPr id="4" name="TextBox 3"/>
          <p:cNvSpPr txBox="1"/>
          <p:nvPr/>
        </p:nvSpPr>
        <p:spPr>
          <a:xfrm>
            <a:off x="11032708" y="3078103"/>
            <a:ext cx="1051891" cy="338554"/>
          </a:xfrm>
          <a:prstGeom prst="rect">
            <a:avLst/>
          </a:prstGeom>
          <a:noFill/>
        </p:spPr>
        <p:txBody>
          <a:bodyPr wrap="none" rtlCol="0">
            <a:spAutoFit/>
          </a:bodyPr>
          <a:lstStyle/>
          <a:p>
            <a:r>
              <a:rPr lang="en-US" sz="1600" dirty="0" smtClean="0">
                <a:solidFill>
                  <a:schemeClr val="tx1">
                    <a:lumMod val="50000"/>
                  </a:schemeClr>
                </a:solidFill>
              </a:rPr>
              <a:t>Moderate</a:t>
            </a:r>
            <a:endParaRPr lang="en-US" sz="1600" dirty="0">
              <a:solidFill>
                <a:schemeClr val="tx1">
                  <a:lumMod val="50000"/>
                </a:schemeClr>
              </a:solidFill>
            </a:endParaRPr>
          </a:p>
        </p:txBody>
      </p:sp>
      <p:sp>
        <p:nvSpPr>
          <p:cNvPr id="11" name="TextBox 10"/>
          <p:cNvSpPr txBox="1"/>
          <p:nvPr/>
        </p:nvSpPr>
        <p:spPr>
          <a:xfrm>
            <a:off x="11032708" y="1793635"/>
            <a:ext cx="949299" cy="338554"/>
          </a:xfrm>
          <a:prstGeom prst="rect">
            <a:avLst/>
          </a:prstGeom>
          <a:noFill/>
        </p:spPr>
        <p:txBody>
          <a:bodyPr wrap="none" rtlCol="0">
            <a:spAutoFit/>
          </a:bodyPr>
          <a:lstStyle/>
          <a:p>
            <a:r>
              <a:rPr lang="en-US" sz="1600" dirty="0" smtClean="0">
                <a:solidFill>
                  <a:schemeClr val="tx1">
                    <a:lumMod val="50000"/>
                  </a:schemeClr>
                </a:solidFill>
              </a:rPr>
              <a:t>Extreme</a:t>
            </a:r>
            <a:endParaRPr lang="en-US" sz="1600" dirty="0">
              <a:solidFill>
                <a:schemeClr val="tx1">
                  <a:lumMod val="50000"/>
                </a:schemeClr>
              </a:solidFill>
            </a:endParaRPr>
          </a:p>
        </p:txBody>
      </p:sp>
      <p:pic>
        <p:nvPicPr>
          <p:cNvPr id="2" name="fifth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7765" y="6320092"/>
            <a:ext cx="442203" cy="442203"/>
          </a:xfrm>
          <a:prstGeom prst="rect">
            <a:avLst/>
          </a:prstGeom>
        </p:spPr>
      </p:pic>
    </p:spTree>
    <p:extLst>
      <p:ext uri="{BB962C8B-B14F-4D97-AF65-F5344CB8AC3E}">
        <p14:creationId xmlns:p14="http://schemas.microsoft.com/office/powerpoint/2010/main" val="2486104885"/>
      </p:ext>
    </p:extLst>
  </p:cSld>
  <p:clrMapOvr>
    <a:masterClrMapping/>
  </p:clrMapOvr>
  <p:transition spd="slow" advTm="34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1095632" y="-277872"/>
            <a:ext cx="9796957" cy="1289400"/>
          </a:xfrm>
          <a:prstGeom prst="rect">
            <a:avLst/>
          </a:prstGeom>
          <a:noFill/>
          <a:ln>
            <a:noFill/>
          </a:ln>
        </p:spPr>
        <p:txBody>
          <a:bodyPr lIns="91425" tIns="45700" rIns="91425" bIns="45700" anchor="b" anchorCtr="0">
            <a:noAutofit/>
          </a:bodyPr>
          <a:lstStyle/>
          <a:p>
            <a:pPr algn="l">
              <a:buSzPct val="25000"/>
            </a:pPr>
            <a:r>
              <a:rPr lang="en-US" sz="4000" b="1" dirty="0" smtClean="0">
                <a:solidFill>
                  <a:schemeClr val="accent1"/>
                </a:solidFill>
                <a:latin typeface="Century Gothic"/>
                <a:ea typeface="Century Gothic"/>
                <a:cs typeface="Century Gothic"/>
                <a:sym typeface="Century Gothic"/>
              </a:rPr>
              <a:t>NASA Earth Observations &amp; Projections</a:t>
            </a:r>
            <a:endParaRPr lang="en-US" sz="4000" b="1" dirty="0">
              <a:solidFill>
                <a:schemeClr val="accent1"/>
              </a:solidFill>
              <a:latin typeface="Century Gothic"/>
              <a:ea typeface="Century Gothic"/>
              <a:cs typeface="Century Gothic"/>
              <a:sym typeface="Century Gothic"/>
            </a:endParaRPr>
          </a:p>
        </p:txBody>
      </p:sp>
      <p:sp>
        <p:nvSpPr>
          <p:cNvPr id="168" name="Shape 168"/>
          <p:cNvSpPr txBox="1">
            <a:spLocks noGrp="1"/>
          </p:cNvSpPr>
          <p:nvPr>
            <p:ph type="body" idx="4294967295"/>
          </p:nvPr>
        </p:nvSpPr>
        <p:spPr>
          <a:xfrm>
            <a:off x="1143762" y="2280660"/>
            <a:ext cx="927599" cy="2741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solidFill>
                  <a:schemeClr val="dk1"/>
                </a:solidFill>
                <a:latin typeface="Century Gothic"/>
                <a:ea typeface="Century Gothic"/>
                <a:cs typeface="Century Gothic"/>
                <a:sym typeface="Century Gothic"/>
              </a:rPr>
              <a:t>Aqua</a:t>
            </a:r>
          </a:p>
        </p:txBody>
      </p:sp>
      <p:sp>
        <p:nvSpPr>
          <p:cNvPr id="7" name="TextBox 6"/>
          <p:cNvSpPr txBox="1"/>
          <p:nvPr/>
        </p:nvSpPr>
        <p:spPr>
          <a:xfrm>
            <a:off x="1800730" y="1394922"/>
            <a:ext cx="4386320" cy="584775"/>
          </a:xfrm>
          <a:prstGeom prst="rect">
            <a:avLst/>
          </a:prstGeom>
          <a:noFill/>
        </p:spPr>
        <p:txBody>
          <a:bodyPr wrap="square" rtlCol="0">
            <a:spAutoFit/>
          </a:bodyPr>
          <a:lstStyle/>
          <a:p>
            <a:pPr algn="r"/>
            <a:r>
              <a:rPr lang="en-US" sz="1600" b="1" dirty="0">
                <a:latin typeface="Century Gothic" panose="020B0502020202020204" pitchFamily="34" charset="0"/>
              </a:rPr>
              <a:t>MODIS Land Surface </a:t>
            </a:r>
            <a:r>
              <a:rPr lang="en-US" sz="1600" b="1" dirty="0" smtClean="0">
                <a:latin typeface="Century Gothic" panose="020B0502020202020204" pitchFamily="34" charset="0"/>
              </a:rPr>
              <a:t>Temperatures </a:t>
            </a:r>
            <a:r>
              <a:rPr lang="en-US" sz="1600" b="1" dirty="0">
                <a:latin typeface="Century Gothic" panose="020B0502020202020204" pitchFamily="34" charset="0"/>
              </a:rPr>
              <a:t>in  Washington </a:t>
            </a:r>
            <a:r>
              <a:rPr lang="en-US" sz="1600" b="1" dirty="0" smtClean="0">
                <a:latin typeface="Century Gothic" panose="020B0502020202020204" pitchFamily="34" charset="0"/>
              </a:rPr>
              <a:t>State from 2002-2015</a:t>
            </a:r>
            <a:endParaRPr lang="en-US" sz="1600" b="1" dirty="0">
              <a:latin typeface="Century Gothic" panose="020B0502020202020204" pitchFamily="34" charset="0"/>
            </a:endParaRPr>
          </a:p>
        </p:txBody>
      </p:sp>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790946" y="5398640"/>
            <a:ext cx="843286" cy="736958"/>
          </a:xfrm>
          <a:prstGeom prst="rect">
            <a:avLst/>
          </a:prstGeom>
          <a:noFill/>
          <a:ln>
            <a:noFill/>
          </a:ln>
        </p:spPr>
      </p:pic>
      <p:sp>
        <p:nvSpPr>
          <p:cNvPr id="12" name="TextBox 11"/>
          <p:cNvSpPr txBox="1"/>
          <p:nvPr/>
        </p:nvSpPr>
        <p:spPr>
          <a:xfrm>
            <a:off x="6785809" y="1394922"/>
            <a:ext cx="5021102" cy="584775"/>
          </a:xfrm>
          <a:prstGeom prst="rect">
            <a:avLst/>
          </a:prstGeom>
          <a:noFill/>
        </p:spPr>
        <p:txBody>
          <a:bodyPr wrap="square" rtlCol="0">
            <a:spAutoFit/>
          </a:bodyPr>
          <a:lstStyle/>
          <a:p>
            <a:pPr algn="r"/>
            <a:r>
              <a:rPr lang="en-US" sz="1600" b="1" dirty="0" smtClean="0">
                <a:latin typeface="Century Gothic" panose="020B0502020202020204" pitchFamily="34" charset="0"/>
              </a:rPr>
              <a:t>NASA Earth Exchange Downscaled Climate Projections (NEX-DCP30) for 2045, 2065, and 2095</a:t>
            </a:r>
            <a:endParaRPr lang="en-US" sz="1600" b="1" dirty="0">
              <a:latin typeface="Century Gothic" panose="020B0502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61" y="2049147"/>
            <a:ext cx="5309349" cy="4102679"/>
          </a:xfrm>
          <a:prstGeom prst="rect">
            <a:avLst/>
          </a:prstGeom>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3111" y="2049147"/>
            <a:ext cx="5353800" cy="4137028"/>
          </a:xfrm>
          <a:prstGeom prst="rect">
            <a:avLst/>
          </a:prstGeom>
          <a:effectLst>
            <a:outerShdw blurRad="292100" dist="139700" dir="2700000" algn="tl" rotWithShape="0">
              <a:prstClr val="black">
                <a:alpha val="65000"/>
              </a:prstClr>
            </a:outerShdw>
          </a:effec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338" y="1394922"/>
            <a:ext cx="2500000" cy="1524390"/>
          </a:xfrm>
          <a:prstGeom prst="rect">
            <a:avLst/>
          </a:prstGeom>
        </p:spPr>
      </p:pic>
      <p:sp>
        <p:nvSpPr>
          <p:cNvPr id="10" name="TextBox 9"/>
          <p:cNvSpPr txBox="1"/>
          <p:nvPr/>
        </p:nvSpPr>
        <p:spPr>
          <a:xfrm>
            <a:off x="2447898" y="6313957"/>
            <a:ext cx="1128835" cy="307777"/>
          </a:xfrm>
          <a:prstGeom prst="rect">
            <a:avLst/>
          </a:prstGeom>
          <a:noFill/>
        </p:spPr>
        <p:txBody>
          <a:bodyPr wrap="none" rtlCol="0">
            <a:spAutoFit/>
          </a:bodyPr>
          <a:lstStyle/>
          <a:p>
            <a:r>
              <a:rPr lang="en-US" dirty="0" smtClean="0"/>
              <a:t>March 2009</a:t>
            </a:r>
            <a:endParaRPr lang="en-US" dirty="0"/>
          </a:p>
        </p:txBody>
      </p:sp>
      <p:sp>
        <p:nvSpPr>
          <p:cNvPr id="13" name="TextBox 12"/>
          <p:cNvSpPr txBox="1"/>
          <p:nvPr/>
        </p:nvSpPr>
        <p:spPr>
          <a:xfrm>
            <a:off x="8602735" y="6313957"/>
            <a:ext cx="1128835" cy="307777"/>
          </a:xfrm>
          <a:prstGeom prst="rect">
            <a:avLst/>
          </a:prstGeom>
          <a:noFill/>
        </p:spPr>
        <p:txBody>
          <a:bodyPr wrap="none" rtlCol="0">
            <a:spAutoFit/>
          </a:bodyPr>
          <a:lstStyle/>
          <a:p>
            <a:r>
              <a:rPr lang="en-US" dirty="0" smtClean="0"/>
              <a:t>March 2045</a:t>
            </a:r>
            <a:endParaRPr lang="en-US" dirty="0"/>
          </a:p>
        </p:txBody>
      </p:sp>
      <p:pic>
        <p:nvPicPr>
          <p:cNvPr id="2" name="sixth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45208" y="6350053"/>
            <a:ext cx="422728" cy="422728"/>
          </a:xfrm>
          <a:prstGeom prst="rect">
            <a:avLst/>
          </a:prstGeom>
        </p:spPr>
      </p:pic>
    </p:spTree>
    <p:extLst>
      <p:ext uri="{BB962C8B-B14F-4D97-AF65-F5344CB8AC3E}">
        <p14:creationId xmlns:p14="http://schemas.microsoft.com/office/powerpoint/2010/main" val="2108285050"/>
      </p:ext>
    </p:extLst>
  </p:cSld>
  <p:clrMapOvr>
    <a:masterClrMapping/>
  </p:clrMapOvr>
  <p:transition spd="slow" advTm="3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2" name="seventh_slide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2766" y="6342400"/>
            <a:ext cx="445170" cy="44517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036" y="0"/>
            <a:ext cx="10833928" cy="6858000"/>
          </a:xfrm>
          <a:prstGeom prst="rect">
            <a:avLst/>
          </a:prstGeom>
        </p:spPr>
      </p:pic>
    </p:spTree>
    <p:extLst>
      <p:ext uri="{BB962C8B-B14F-4D97-AF65-F5344CB8AC3E}">
        <p14:creationId xmlns:p14="http://schemas.microsoft.com/office/powerpoint/2010/main" val="2858867246"/>
      </p:ext>
    </p:extLst>
  </p:cSld>
  <p:clrMapOvr>
    <a:masterClrMapping/>
  </p:clrMapOvr>
  <p:transition spd="slow" advTm="44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1860" y="979999"/>
            <a:ext cx="3529445" cy="5574919"/>
          </a:xfrm>
          <a:prstGeom prst="rect">
            <a:avLst/>
          </a:prstGeom>
        </p:spPr>
      </p:pic>
      <p:sp>
        <p:nvSpPr>
          <p:cNvPr id="213" name="Shape 213"/>
          <p:cNvSpPr txBox="1">
            <a:spLocks noGrp="1"/>
          </p:cNvSpPr>
          <p:nvPr>
            <p:ph type="body" idx="2"/>
          </p:nvPr>
        </p:nvSpPr>
        <p:spPr>
          <a:xfrm>
            <a:off x="-937658" y="129734"/>
            <a:ext cx="8503920"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PHZs</a:t>
            </a:r>
            <a:endParaRPr lang="en-US" sz="5400" b="1" dirty="0">
              <a:solidFill>
                <a:schemeClr val="accent1"/>
              </a:solidFill>
              <a:latin typeface="Century Gothic"/>
              <a:ea typeface="Century Gothic"/>
              <a:cs typeface="Century Gothic"/>
              <a:sym typeface="Century Gothic"/>
            </a:endParaRPr>
          </a:p>
        </p:txBody>
      </p:sp>
      <p:sp>
        <p:nvSpPr>
          <p:cNvPr id="214" name="Shape 214"/>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578" y="981682"/>
            <a:ext cx="7221124" cy="5579959"/>
          </a:xfrm>
          <a:prstGeom prst="rect">
            <a:avLst/>
          </a:prstGeom>
        </p:spPr>
      </p:pic>
      <p:sp>
        <p:nvSpPr>
          <p:cNvPr id="5" name="TextBox 4"/>
          <p:cNvSpPr txBox="1"/>
          <p:nvPr/>
        </p:nvSpPr>
        <p:spPr>
          <a:xfrm>
            <a:off x="2539528" y="1206576"/>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pic>
        <p:nvPicPr>
          <p:cNvPr id="14" name="Picture 13"/>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082" y="3778201"/>
            <a:ext cx="1256182" cy="2654396"/>
          </a:xfrm>
          <a:prstGeom prst="rect">
            <a:avLst/>
          </a:prstGeom>
        </p:spPr>
      </p:pic>
      <p:sp>
        <p:nvSpPr>
          <p:cNvPr id="2" name="TextBox 1"/>
          <p:cNvSpPr txBox="1"/>
          <p:nvPr/>
        </p:nvSpPr>
        <p:spPr>
          <a:xfrm>
            <a:off x="7931677" y="1157940"/>
            <a:ext cx="794879" cy="261610"/>
          </a:xfrm>
          <a:prstGeom prst="rect">
            <a:avLst/>
          </a:prstGeom>
          <a:noFill/>
        </p:spPr>
        <p:txBody>
          <a:bodyPr wrap="square" rtlCol="0">
            <a:spAutoFit/>
          </a:bodyPr>
          <a:lstStyle/>
          <a:p>
            <a:r>
              <a:rPr lang="en-US" sz="1050" dirty="0" smtClean="0">
                <a:solidFill>
                  <a:schemeClr val="tx1">
                    <a:lumMod val="50000"/>
                  </a:schemeClr>
                </a:solidFill>
              </a:rPr>
              <a:t>Moderate</a:t>
            </a:r>
            <a:endParaRPr lang="en-US" sz="1050" dirty="0">
              <a:solidFill>
                <a:schemeClr val="tx1">
                  <a:lumMod val="50000"/>
                </a:schemeClr>
              </a:solidFill>
            </a:endParaRPr>
          </a:p>
        </p:txBody>
      </p:sp>
      <p:sp>
        <p:nvSpPr>
          <p:cNvPr id="11" name="TextBox 10"/>
          <p:cNvSpPr txBox="1"/>
          <p:nvPr/>
        </p:nvSpPr>
        <p:spPr>
          <a:xfrm>
            <a:off x="7901860" y="4005928"/>
            <a:ext cx="794879" cy="261610"/>
          </a:xfrm>
          <a:prstGeom prst="rect">
            <a:avLst/>
          </a:prstGeom>
          <a:noFill/>
        </p:spPr>
        <p:txBody>
          <a:bodyPr wrap="square" rtlCol="0">
            <a:spAutoFit/>
          </a:bodyPr>
          <a:lstStyle/>
          <a:p>
            <a:r>
              <a:rPr lang="en-US" sz="1050" dirty="0" smtClean="0">
                <a:solidFill>
                  <a:schemeClr val="tx1">
                    <a:lumMod val="50000"/>
                  </a:schemeClr>
                </a:solidFill>
              </a:rPr>
              <a:t>Extreme</a:t>
            </a:r>
            <a:endParaRPr lang="en-US" sz="1050" dirty="0">
              <a:solidFill>
                <a:schemeClr val="tx1">
                  <a:lumMod val="50000"/>
                </a:schemeClr>
              </a:solidFill>
            </a:endParaRPr>
          </a:p>
        </p:txBody>
      </p:sp>
      <p:pic>
        <p:nvPicPr>
          <p:cNvPr id="6" name="eigth_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26784" y="6336345"/>
            <a:ext cx="437147" cy="437147"/>
          </a:xfrm>
          <a:prstGeom prst="rect">
            <a:avLst/>
          </a:prstGeom>
        </p:spPr>
      </p:pic>
    </p:spTree>
    <p:extLst>
      <p:ext uri="{BB962C8B-B14F-4D97-AF65-F5344CB8AC3E}">
        <p14:creationId xmlns:p14="http://schemas.microsoft.com/office/powerpoint/2010/main" val="137516042"/>
      </p:ext>
    </p:extLst>
  </p:cSld>
  <p:clrMapOvr>
    <a:masterClrMapping/>
  </p:clrMapOvr>
  <p:transition spd="slow" advTm="4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1063" y="931606"/>
            <a:ext cx="3559708" cy="5622722"/>
          </a:xfrm>
          <a:prstGeom prst="rect">
            <a:avLst/>
          </a:prstGeom>
        </p:spPr>
      </p:pic>
      <p:sp>
        <p:nvSpPr>
          <p:cNvPr id="4" name="Text Placeholder 3"/>
          <p:cNvSpPr>
            <a:spLocks noGrp="1"/>
          </p:cNvSpPr>
          <p:nvPr>
            <p:ph type="body" idx="3"/>
          </p:nvPr>
        </p:nvSpPr>
        <p:spPr/>
        <p:txBody>
          <a:bodyPr/>
          <a:lstStyle/>
          <a:p>
            <a:endParaRPr lang="en-US" dirty="0"/>
          </a:p>
        </p:txBody>
      </p:sp>
      <p:sp>
        <p:nvSpPr>
          <p:cNvPr id="6" name="Text Placeholder 5"/>
          <p:cNvSpPr>
            <a:spLocks noGrp="1"/>
          </p:cNvSpPr>
          <p:nvPr>
            <p:ph type="body" idx="5"/>
          </p:nvPr>
        </p:nvSpPr>
        <p:spPr/>
        <p:txBody>
          <a:bodyPr/>
          <a:lstStyle/>
          <a:p>
            <a:endParaRPr lang="en-US"/>
          </a:p>
        </p:txBody>
      </p:sp>
      <p:sp>
        <p:nvSpPr>
          <p:cNvPr id="7" name="Text Placeholder 6"/>
          <p:cNvSpPr>
            <a:spLocks noGrp="1"/>
          </p:cNvSpPr>
          <p:nvPr>
            <p:ph type="body" idx="6"/>
          </p:nvPr>
        </p:nvSpPr>
        <p:spPr/>
        <p:txBody>
          <a:bodyPr/>
          <a:lstStyle/>
          <a:p>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261" y="931605"/>
            <a:ext cx="7276465" cy="5622723"/>
          </a:xfrm>
          <a:prstGeom prst="rect">
            <a:avLst/>
          </a:prstGeom>
        </p:spPr>
      </p:pic>
      <p:sp>
        <p:nvSpPr>
          <p:cNvPr id="12" name="Shape 213"/>
          <p:cNvSpPr txBox="1">
            <a:spLocks noGrp="1"/>
          </p:cNvSpPr>
          <p:nvPr>
            <p:ph type="body" idx="2"/>
          </p:nvPr>
        </p:nvSpPr>
        <p:spPr>
          <a:xfrm>
            <a:off x="-586308" y="123947"/>
            <a:ext cx="11658496"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Apple Suitability</a:t>
            </a:r>
            <a:endParaRPr lang="en-US" sz="5400" b="1" dirty="0">
              <a:solidFill>
                <a:schemeClr val="accent1"/>
              </a:solidFill>
              <a:latin typeface="Century Gothic"/>
              <a:ea typeface="Century Gothic"/>
              <a:cs typeface="Century Gothic"/>
              <a:sym typeface="Century Gothic"/>
            </a:endParaRPr>
          </a:p>
        </p:txBody>
      </p:sp>
      <p:pic>
        <p:nvPicPr>
          <p:cNvPr id="16" name="Picture 15"/>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029112"/>
            <a:ext cx="926546" cy="873848"/>
          </a:xfrm>
          <a:prstGeom prst="rect">
            <a:avLst/>
          </a:prstGeom>
          <a:noFill/>
          <a:ln>
            <a:noFill/>
          </a:ln>
        </p:spPr>
      </p:pic>
      <p:pic>
        <p:nvPicPr>
          <p:cNvPr id="17" name="Picture 16"/>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891022"/>
            <a:ext cx="1597106" cy="319698"/>
          </a:xfrm>
          <a:prstGeom prst="rect">
            <a:avLst/>
          </a:prstGeom>
          <a:noFill/>
          <a:ln>
            <a:noFill/>
          </a:ln>
        </p:spPr>
      </p:pic>
      <p:pic>
        <p:nvPicPr>
          <p:cNvPr id="18" name="Picture 17"/>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826" y="2962488"/>
            <a:ext cx="528734" cy="546651"/>
          </a:xfrm>
          <a:prstGeom prst="rect">
            <a:avLst/>
          </a:prstGeom>
          <a:noFill/>
          <a:ln>
            <a:noFill/>
          </a:ln>
        </p:spPr>
      </p:pic>
      <p:pic>
        <p:nvPicPr>
          <p:cNvPr id="19" name="Picture 18"/>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826" y="3454723"/>
            <a:ext cx="911389" cy="199993"/>
          </a:xfrm>
          <a:prstGeom prst="rect">
            <a:avLst/>
          </a:prstGeom>
          <a:noFill/>
          <a:ln>
            <a:noFill/>
          </a:ln>
        </p:spPr>
      </p:pic>
      <p:pic>
        <p:nvPicPr>
          <p:cNvPr id="20" name="Picture 19"/>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666" y="5790359"/>
            <a:ext cx="528734" cy="546651"/>
          </a:xfrm>
          <a:prstGeom prst="rect">
            <a:avLst/>
          </a:prstGeom>
          <a:noFill/>
          <a:ln>
            <a:noFill/>
          </a:ln>
        </p:spPr>
      </p:pic>
      <p:pic>
        <p:nvPicPr>
          <p:cNvPr id="21" name="Picture 20"/>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666" y="6282594"/>
            <a:ext cx="911389" cy="199993"/>
          </a:xfrm>
          <a:prstGeom prst="rect">
            <a:avLst/>
          </a:prstGeom>
          <a:noFill/>
          <a:ln>
            <a:noFill/>
          </a:ln>
        </p:spPr>
      </p:pic>
      <p:sp>
        <p:nvSpPr>
          <p:cNvPr id="22" name="TextBox 21"/>
          <p:cNvSpPr txBox="1"/>
          <p:nvPr/>
        </p:nvSpPr>
        <p:spPr>
          <a:xfrm>
            <a:off x="2387128" y="1206577"/>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pic>
        <p:nvPicPr>
          <p:cNvPr id="3" name="ninth_slide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22772" y="6346233"/>
            <a:ext cx="441153" cy="441153"/>
          </a:xfrm>
          <a:prstGeom prst="rect">
            <a:avLst/>
          </a:prstGeom>
        </p:spPr>
      </p:pic>
    </p:spTree>
    <p:extLst>
      <p:ext uri="{BB962C8B-B14F-4D97-AF65-F5344CB8AC3E}">
        <p14:creationId xmlns:p14="http://schemas.microsoft.com/office/powerpoint/2010/main" val="1583512158"/>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8614</TotalTime>
  <Words>1771</Words>
  <Application>Microsoft Office PowerPoint</Application>
  <PresentationFormat>Widescreen</PresentationFormat>
  <Paragraphs>122</Paragraphs>
  <Slides>10</Slides>
  <Notes>10</Notes>
  <HiddenSlides>0</HiddenSlides>
  <MMClips>10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Arial</vt:lpstr>
      <vt:lpstr>Calibri</vt:lpstr>
      <vt:lpstr>Calibri Light</vt:lpstr>
      <vt:lpstr>Century Gothic</vt:lpstr>
      <vt:lpstr>Helvetica Neue</vt:lpstr>
      <vt:lpstr>Questrial</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Ruid, Madeline R. (LARC-E3)[SSAI DEVELOP]</dc:creator>
  <cp:lastModifiedBy>Mullen, Matthew M. (LARC-E3)[SSAI DEVELOP]</cp:lastModifiedBy>
  <cp:revision>73</cp:revision>
  <dcterms:created xsi:type="dcterms:W3CDTF">2015-07-13T14:47:29Z</dcterms:created>
  <dcterms:modified xsi:type="dcterms:W3CDTF">2015-07-29T15:09:06Z</dcterms:modified>
</cp:coreProperties>
</file>