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20"/>
  </p:notesMasterIdLst>
  <p:sldIdLst>
    <p:sldId id="260" r:id="rId3"/>
    <p:sldId id="285" r:id="rId4"/>
    <p:sldId id="292" r:id="rId5"/>
    <p:sldId id="293" r:id="rId6"/>
    <p:sldId id="291" r:id="rId7"/>
    <p:sldId id="262" r:id="rId8"/>
    <p:sldId id="265" r:id="rId9"/>
    <p:sldId id="289" r:id="rId10"/>
    <p:sldId id="316" r:id="rId11"/>
    <p:sldId id="317" r:id="rId12"/>
    <p:sldId id="320" r:id="rId13"/>
    <p:sldId id="319" r:id="rId14"/>
    <p:sldId id="312" r:id="rId15"/>
    <p:sldId id="308" r:id="rId16"/>
    <p:sldId id="297" r:id="rId17"/>
    <p:sldId id="298" r:id="rId18"/>
    <p:sldId id="309"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ECF95"/>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80207" autoAdjust="0"/>
  </p:normalViewPr>
  <p:slideViewPr>
    <p:cSldViewPr>
      <p:cViewPr varScale="1">
        <p:scale>
          <a:sx n="90" d="100"/>
          <a:sy n="90" d="100"/>
        </p:scale>
        <p:origin x="251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rgbClr val="FFFFCC"/>
              </a:solidFill>
              <a:ln>
                <a:noFill/>
              </a:ln>
              <a:effectLst>
                <a:outerShdw blurRad="63500" sx="102000" sy="102000" algn="ctr" rotWithShape="0">
                  <a:prstClr val="black">
                    <a:alpha val="20000"/>
                  </a:prstClr>
                </a:outerShdw>
              </a:effectLst>
            </c:spPr>
          </c:dPt>
          <c:dPt>
            <c:idx val="4"/>
            <c:bubble3D val="0"/>
            <c:spPr>
              <a:solidFill>
                <a:schemeClr val="accent6">
                  <a:lumMod val="60000"/>
                  <a:lumOff val="40000"/>
                </a:schemeClr>
              </a:solidFill>
              <a:ln>
                <a:noFill/>
              </a:ln>
              <a:effectLst>
                <a:outerShdw blurRad="63500" sx="102000" sy="102000" algn="ctr" rotWithShape="0">
                  <a:prstClr val="black">
                    <a:alpha val="20000"/>
                  </a:prstClr>
                </a:outerShdw>
              </a:effectLst>
            </c:spPr>
          </c:dPt>
          <c:dPt>
            <c:idx val="5"/>
            <c:bubble3D val="0"/>
            <c:spPr>
              <a:solidFill>
                <a:schemeClr val="accent1">
                  <a:lumMod val="60000"/>
                  <a:lumOff val="40000"/>
                </a:schemeClr>
              </a:solidFill>
              <a:ln>
                <a:noFill/>
              </a:ln>
              <a:effectLst>
                <a:outerShdw blurRad="63500" sx="102000" sy="102000" algn="ctr" rotWithShape="0">
                  <a:prstClr val="black">
                    <a:alpha val="20000"/>
                  </a:prstClr>
                </a:outerShdw>
              </a:effectLst>
            </c:spPr>
          </c:dPt>
          <c:dPt>
            <c:idx val="6"/>
            <c:bubble3D val="0"/>
            <c:spPr>
              <a:solidFill>
                <a:schemeClr val="accent5">
                  <a:lumMod val="50000"/>
                </a:schemeClr>
              </a:solidFill>
              <a:ln>
                <a:noFill/>
              </a:ln>
              <a:effectLst>
                <a:outerShdw blurRad="63500" sx="102000" sy="102000" algn="ctr" rotWithShape="0">
                  <a:prstClr val="black">
                    <a:alpha val="20000"/>
                  </a:prstClr>
                </a:outerShdw>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manualLayout>
                  <c:x val="-0.23302585096282383"/>
                  <c:y val="-7.154693117149635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Lst>
            </c:dLbl>
            <c:dLbl>
              <c:idx val="5"/>
              <c:layout>
                <c:manualLayout>
                  <c:x val="-9.032819511937519E-2"/>
                  <c:y val="7.7495742791855206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7.3326266501346077E-2"/>
                  <c:y val="1.7137991762120306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9034530294045491"/>
                      <c:h val="0.23321168148805799"/>
                    </c:manualLayout>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Sheet1!$A$3:$A$9</c:f>
              <c:strCache>
                <c:ptCount val="7"/>
                <c:pt idx="0">
                  <c:v>extremely dry</c:v>
                </c:pt>
                <c:pt idx="1">
                  <c:v>severely dry</c:v>
                </c:pt>
                <c:pt idx="2">
                  <c:v>moderately dry</c:v>
                </c:pt>
                <c:pt idx="3">
                  <c:v>near normal</c:v>
                </c:pt>
                <c:pt idx="4">
                  <c:v>moderately wet</c:v>
                </c:pt>
                <c:pt idx="5">
                  <c:v>severely wet</c:v>
                </c:pt>
                <c:pt idx="6">
                  <c:v>extremely wet</c:v>
                </c:pt>
              </c:strCache>
            </c:strRef>
          </c:cat>
          <c:val>
            <c:numRef>
              <c:f>Sheet1!$B$3:$B$9</c:f>
              <c:numCache>
                <c:formatCode>General</c:formatCode>
                <c:ptCount val="7"/>
                <c:pt idx="0">
                  <c:v>0</c:v>
                </c:pt>
                <c:pt idx="1">
                  <c:v>0</c:v>
                </c:pt>
                <c:pt idx="2">
                  <c:v>0</c:v>
                </c:pt>
                <c:pt idx="3">
                  <c:v>42.9</c:v>
                </c:pt>
                <c:pt idx="4">
                  <c:v>40.5</c:v>
                </c:pt>
                <c:pt idx="5">
                  <c:v>11.6</c:v>
                </c:pt>
                <c:pt idx="6">
                  <c:v>5</c:v>
                </c:pt>
              </c:numCache>
            </c:numRef>
          </c:val>
        </c:ser>
        <c:dLbls>
          <c:dLblPos val="outEnd"/>
          <c:showLegendKey val="0"/>
          <c:showVal val="0"/>
          <c:showCatName val="1"/>
          <c:showSerName val="0"/>
          <c:showPercent val="0"/>
          <c:showBubbleSize val="0"/>
          <c:showLeaderLines val="1"/>
        </c:dLbls>
        <c:firstSliceAng val="26"/>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rgbClr val="FFFFCC"/>
              </a:solidFill>
              <a:ln>
                <a:noFill/>
              </a:ln>
              <a:effectLst>
                <a:outerShdw blurRad="63500" sx="102000" sy="102000" algn="ctr" rotWithShape="0">
                  <a:prstClr val="black">
                    <a:alpha val="20000"/>
                  </a:prstClr>
                </a:outerShdw>
              </a:effectLst>
            </c:spPr>
          </c:dPt>
          <c:dPt>
            <c:idx val="4"/>
            <c:bubble3D val="0"/>
            <c:spPr>
              <a:solidFill>
                <a:schemeClr val="accent6">
                  <a:lumMod val="60000"/>
                  <a:lumOff val="40000"/>
                </a:schemeClr>
              </a:solidFill>
              <a:ln>
                <a:noFill/>
              </a:ln>
              <a:effectLst>
                <a:outerShdw blurRad="63500" sx="102000" sy="102000" algn="ctr" rotWithShape="0">
                  <a:prstClr val="black">
                    <a:alpha val="20000"/>
                  </a:prstClr>
                </a:outerShdw>
              </a:effectLst>
            </c:spPr>
          </c:dPt>
          <c:dPt>
            <c:idx val="5"/>
            <c:bubble3D val="0"/>
            <c:spPr>
              <a:solidFill>
                <a:schemeClr val="accent1">
                  <a:lumMod val="60000"/>
                  <a:lumOff val="40000"/>
                </a:schemeClr>
              </a:solidFill>
              <a:ln>
                <a:noFill/>
              </a:ln>
              <a:effectLst>
                <a:outerShdw blurRad="63500" sx="102000" sy="102000" algn="ctr" rotWithShape="0">
                  <a:prstClr val="black">
                    <a:alpha val="20000"/>
                  </a:prstClr>
                </a:outerShdw>
              </a:effectLst>
            </c:spPr>
          </c:dPt>
          <c:dPt>
            <c:idx val="6"/>
            <c:bubble3D val="0"/>
            <c:spPr>
              <a:solidFill>
                <a:schemeClr val="accent5">
                  <a:lumMod val="50000"/>
                </a:schemeClr>
              </a:solidFill>
              <a:ln>
                <a:noFill/>
              </a:ln>
              <a:effectLst>
                <a:outerShdw blurRad="63500" sx="102000" sy="102000" algn="ctr" rotWithShape="0">
                  <a:prstClr val="black">
                    <a:alpha val="20000"/>
                  </a:prstClr>
                </a:outerShdw>
              </a:effectLst>
            </c:spPr>
          </c:dPt>
          <c:dLbls>
            <c:dLbl>
              <c:idx val="0"/>
              <c:delete val="1"/>
              <c:extLst>
                <c:ext xmlns:c15="http://schemas.microsoft.com/office/drawing/2012/chart" uri="{CE6537A1-D6FC-4f65-9D91-7224C49458BB}">
                  <c15:layout/>
                </c:ext>
              </c:extLst>
            </c:dLbl>
            <c:dLbl>
              <c:idx val="1"/>
              <c:delete val="1"/>
              <c:extLst>
                <c:ext xmlns:c15="http://schemas.microsoft.com/office/drawing/2012/chart" uri="{CE6537A1-D6FC-4f65-9D91-7224C49458BB}">
                  <c15:layout/>
                </c:ext>
              </c:extLst>
            </c:dLbl>
            <c:dLbl>
              <c:idx val="2"/>
              <c:delete val="1"/>
              <c:extLst>
                <c:ext xmlns:c15="http://schemas.microsoft.com/office/drawing/2012/chart" uri="{CE6537A1-D6FC-4f65-9D91-7224C49458BB}">
                  <c15:layout/>
                </c:ext>
              </c:extLst>
            </c:dLbl>
            <c:dLbl>
              <c:idx val="3"/>
              <c:layout>
                <c:manualLayout>
                  <c:x val="-0.21646523835683329"/>
                  <c:y val="-0.18190579266992898"/>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1627906976744186E-2"/>
                  <c:y val="0.1722687781077352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4167063419398158"/>
                      <c:h val="0.18307121241270546"/>
                    </c:manualLayout>
                  </c15:layout>
                </c:ext>
              </c:extLst>
            </c:dLbl>
            <c:dLbl>
              <c:idx val="5"/>
              <c:layout>
                <c:manualLayout>
                  <c:x val="1.2349691753647074E-3"/>
                  <c:y val="1.0946633950364511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2843421916010501"/>
                      <c:h val="0.15409004839314791"/>
                    </c:manualLayout>
                  </c15:layout>
                </c:ext>
              </c:extLst>
            </c:dLbl>
            <c:dLbl>
              <c:idx val="6"/>
              <c:layout>
                <c:manualLayout>
                  <c:x val="0.10065342122932308"/>
                  <c:y val="-0.1020208012914556"/>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4248925001396102"/>
                      <c:h val="0.17303383157613775"/>
                    </c:manualLayout>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Sheet1!$A$3:$A$9</c:f>
              <c:strCache>
                <c:ptCount val="7"/>
                <c:pt idx="0">
                  <c:v>extremely dry</c:v>
                </c:pt>
                <c:pt idx="1">
                  <c:v>severely dry</c:v>
                </c:pt>
                <c:pt idx="2">
                  <c:v>moderately dry</c:v>
                </c:pt>
                <c:pt idx="3">
                  <c:v>near normal</c:v>
                </c:pt>
                <c:pt idx="4">
                  <c:v>moderately wet</c:v>
                </c:pt>
                <c:pt idx="5">
                  <c:v>severely wet</c:v>
                </c:pt>
                <c:pt idx="6">
                  <c:v>extremely wet</c:v>
                </c:pt>
              </c:strCache>
            </c:strRef>
          </c:cat>
          <c:val>
            <c:numRef>
              <c:f>Sheet1!$E$3:$E$9</c:f>
              <c:numCache>
                <c:formatCode>General</c:formatCode>
                <c:ptCount val="7"/>
                <c:pt idx="0">
                  <c:v>0</c:v>
                </c:pt>
                <c:pt idx="1">
                  <c:v>0</c:v>
                </c:pt>
                <c:pt idx="2">
                  <c:v>0</c:v>
                </c:pt>
                <c:pt idx="3">
                  <c:v>93.8</c:v>
                </c:pt>
                <c:pt idx="4">
                  <c:v>1.6</c:v>
                </c:pt>
                <c:pt idx="5">
                  <c:v>2.9</c:v>
                </c:pt>
                <c:pt idx="6">
                  <c:v>1.8</c:v>
                </c:pt>
              </c:numCache>
            </c:numRef>
          </c:val>
        </c:ser>
        <c:dLbls>
          <c:dLblPos val="outEnd"/>
          <c:showLegendKey val="0"/>
          <c:showVal val="0"/>
          <c:showCatName val="1"/>
          <c:showSerName val="0"/>
          <c:showPercent val="0"/>
          <c:showBubbleSize val="0"/>
          <c:showLeaderLines val="1"/>
        </c:dLbls>
        <c:firstSliceAng val="30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rgbClr val="FFCCCC"/>
              </a:solidFill>
              <a:ln>
                <a:noFill/>
              </a:ln>
              <a:effectLst>
                <a:outerShdw blurRad="63500" sx="102000" sy="102000" algn="ctr" rotWithShape="0">
                  <a:prstClr val="black">
                    <a:alpha val="20000"/>
                  </a:prstClr>
                </a:outerShdw>
              </a:effectLst>
            </c:spPr>
          </c:dPt>
          <c:dPt>
            <c:idx val="3"/>
            <c:bubble3D val="0"/>
            <c:spPr>
              <a:solidFill>
                <a:srgbClr val="FFFFCC"/>
              </a:solidFill>
              <a:ln>
                <a:noFill/>
              </a:ln>
              <a:effectLst>
                <a:outerShdw blurRad="63500" sx="102000" sy="102000" algn="ctr" rotWithShape="0">
                  <a:prstClr val="black">
                    <a:alpha val="20000"/>
                  </a:prstClr>
                </a:outerShdw>
              </a:effectLst>
            </c:spPr>
          </c:dPt>
          <c:dPt>
            <c:idx val="4"/>
            <c:bubble3D val="0"/>
            <c:spPr>
              <a:solidFill>
                <a:schemeClr val="accent6">
                  <a:lumMod val="60000"/>
                  <a:lumOff val="40000"/>
                </a:schemeClr>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Lbls>
            <c:dLbl>
              <c:idx val="0"/>
              <c:delete val="1"/>
              <c:extLst>
                <c:ext xmlns:c15="http://schemas.microsoft.com/office/drawing/2012/chart" uri="{CE6537A1-D6FC-4f65-9D91-7224C49458BB}">
                  <c15:layout/>
                </c:ext>
              </c:extLst>
            </c:dLbl>
            <c:dLbl>
              <c:idx val="1"/>
              <c:delete val="1"/>
              <c:extLst>
                <c:ext xmlns:c15="http://schemas.microsoft.com/office/drawing/2012/chart" uri="{CE6537A1-D6FC-4f65-9D91-7224C49458BB}">
                  <c15:layout/>
                </c:ext>
              </c:extLst>
            </c:dLbl>
            <c:dLbl>
              <c:idx val="2"/>
              <c:layout>
                <c:manualLayout>
                  <c:x val="-0.19531249999999992"/>
                  <c:y val="-1.4300915088316663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21885068077427822"/>
                  <c:y val="-5.1773781655671418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6617864173228442E-2"/>
                  <c:y val="4.6628005958714622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5"/>
              <c:delete val="1"/>
              <c:extLst>
                <c:ext xmlns:c15="http://schemas.microsoft.com/office/drawing/2012/chart" uri="{CE6537A1-D6FC-4f65-9D91-7224C49458BB}">
                  <c15:layout/>
                </c:ext>
              </c:extLst>
            </c:dLbl>
            <c:dLbl>
              <c:idx val="6"/>
              <c:delete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Sheet1!$A$3:$A$9</c:f>
              <c:strCache>
                <c:ptCount val="7"/>
                <c:pt idx="0">
                  <c:v>extremely dry</c:v>
                </c:pt>
                <c:pt idx="1">
                  <c:v>severely dry</c:v>
                </c:pt>
                <c:pt idx="2">
                  <c:v>moderately dry</c:v>
                </c:pt>
                <c:pt idx="3">
                  <c:v>near normal</c:v>
                </c:pt>
                <c:pt idx="4">
                  <c:v>moderately wet</c:v>
                </c:pt>
                <c:pt idx="5">
                  <c:v>severely wet</c:v>
                </c:pt>
                <c:pt idx="6">
                  <c:v>extremely wet</c:v>
                </c:pt>
              </c:strCache>
            </c:strRef>
          </c:cat>
          <c:val>
            <c:numRef>
              <c:f>Sheet1!$H$3:$H$9</c:f>
              <c:numCache>
                <c:formatCode>General</c:formatCode>
                <c:ptCount val="7"/>
                <c:pt idx="0">
                  <c:v>0</c:v>
                </c:pt>
                <c:pt idx="1">
                  <c:v>0</c:v>
                </c:pt>
                <c:pt idx="2">
                  <c:v>26.5</c:v>
                </c:pt>
                <c:pt idx="3">
                  <c:v>72</c:v>
                </c:pt>
                <c:pt idx="4">
                  <c:v>1.5</c:v>
                </c:pt>
                <c:pt idx="5">
                  <c:v>0.1</c:v>
                </c:pt>
                <c:pt idx="6">
                  <c:v>0</c:v>
                </c:pt>
              </c:numCache>
            </c:numRef>
          </c:val>
        </c:ser>
        <c:dLbls>
          <c:dLblPos val="outEnd"/>
          <c:showLegendKey val="0"/>
          <c:showVal val="0"/>
          <c:showCatName val="1"/>
          <c:showSerName val="0"/>
          <c:showPercent val="0"/>
          <c:showBubbleSize val="0"/>
          <c:showLeaderLines val="1"/>
        </c:dLbls>
        <c:firstSliceAng val="4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2">
                  <a:lumMod val="50000"/>
                </a:schemeClr>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rgbClr val="FFCCCC"/>
              </a:solidFill>
              <a:ln>
                <a:noFill/>
              </a:ln>
              <a:effectLst>
                <a:outerShdw blurRad="63500" sx="102000" sy="102000" algn="ctr" rotWithShape="0">
                  <a:prstClr val="black">
                    <a:alpha val="20000"/>
                  </a:prstClr>
                </a:outerShdw>
              </a:effectLst>
            </c:spPr>
          </c:dPt>
          <c:dPt>
            <c:idx val="3"/>
            <c:bubble3D val="0"/>
            <c:spPr>
              <a:solidFill>
                <a:srgbClr val="FFFFCC"/>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Lbls>
            <c:dLbl>
              <c:idx val="0"/>
              <c:layout>
                <c:manualLayout>
                  <c:x val="-6.1403508771929835E-2"/>
                  <c:y val="-0.3016836542643195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6374269005847958"/>
                  <c:y val="0.21349901875153035"/>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486830593544228"/>
                      <c:h val="0.18003552229096847"/>
                    </c:manualLayout>
                  </c15:layout>
                </c:ext>
              </c:extLst>
            </c:dLbl>
            <c:dLbl>
              <c:idx val="2"/>
              <c:layout>
                <c:manualLayout>
                  <c:x val="-2.1659299166551658E-2"/>
                  <c:y val="2.7604876640439133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723695722245249"/>
                      <c:h val="0.18003552229096847"/>
                    </c:manualLayout>
                  </c15:layout>
                </c:ext>
              </c:extLst>
            </c:dLbl>
            <c:dLbl>
              <c:idx val="3"/>
              <c:layout>
                <c:manualLayout>
                  <c:x val="-1.5208362112630765E-2"/>
                  <c:y val="4.1528737606484734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489777593590277"/>
                      <c:h val="0.18003552229096847"/>
                    </c:manualLayout>
                  </c15:layout>
                </c:ext>
              </c:extLst>
            </c:dLbl>
            <c:dLbl>
              <c:idx val="4"/>
              <c:delete val="1"/>
              <c:extLst>
                <c:ext xmlns:c15="http://schemas.microsoft.com/office/drawing/2012/chart" uri="{CE6537A1-D6FC-4f65-9D91-7224C49458BB}">
                  <c15:layout/>
                </c:ext>
              </c:extLst>
            </c:dLbl>
            <c:dLbl>
              <c:idx val="5"/>
              <c:delete val="1"/>
              <c:extLst>
                <c:ext xmlns:c15="http://schemas.microsoft.com/office/drawing/2012/chart" uri="{CE6537A1-D6FC-4f65-9D91-7224C49458BB}">
                  <c15:layout/>
                </c:ext>
              </c:extLst>
            </c:dLbl>
            <c:dLbl>
              <c:idx val="6"/>
              <c:delete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ysClr val="windowText" lastClr="000000"/>
                    </a:solidFill>
                    <a:latin typeface="Georgia" panose="02040502050405020303" pitchFamily="18"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Sheet1!$A$3:$A$9</c:f>
              <c:strCache>
                <c:ptCount val="7"/>
                <c:pt idx="0">
                  <c:v>extremely dry</c:v>
                </c:pt>
                <c:pt idx="1">
                  <c:v>severely dry</c:v>
                </c:pt>
                <c:pt idx="2">
                  <c:v>moderately dry</c:v>
                </c:pt>
                <c:pt idx="3">
                  <c:v>near normal</c:v>
                </c:pt>
                <c:pt idx="4">
                  <c:v>moderately wet</c:v>
                </c:pt>
                <c:pt idx="5">
                  <c:v>severely wet</c:v>
                </c:pt>
                <c:pt idx="6">
                  <c:v>extremely wet</c:v>
                </c:pt>
              </c:strCache>
            </c:strRef>
          </c:cat>
          <c:val>
            <c:numRef>
              <c:f>Sheet1!$K$3:$K$9</c:f>
              <c:numCache>
                <c:formatCode>General</c:formatCode>
                <c:ptCount val="7"/>
                <c:pt idx="0">
                  <c:v>54.7</c:v>
                </c:pt>
                <c:pt idx="1">
                  <c:v>34.4</c:v>
                </c:pt>
                <c:pt idx="2">
                  <c:v>6</c:v>
                </c:pt>
                <c:pt idx="3">
                  <c:v>4.9000000000000004</c:v>
                </c:pt>
                <c:pt idx="4">
                  <c:v>0</c:v>
                </c:pt>
                <c:pt idx="5">
                  <c:v>0</c:v>
                </c:pt>
                <c:pt idx="6">
                  <c:v>0</c:v>
                </c:pt>
              </c:numCache>
            </c:numRef>
          </c:val>
        </c:ser>
        <c:dLbls>
          <c:dLblPos val="outEnd"/>
          <c:showLegendKey val="0"/>
          <c:showVal val="0"/>
          <c:showCatName val="1"/>
          <c:showSerName val="0"/>
          <c:showPercent val="0"/>
          <c:showBubbleSize val="0"/>
          <c:showLeaderLines val="1"/>
        </c:dLbls>
        <c:firstSliceAng val="12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2013A04-D0F4-4F94-B740-8C2570E8291F}" type="datetimeFigureOut">
              <a:rPr lang="en-US"/>
              <a:pPr>
                <a:defRPr/>
              </a:pPr>
              <a:t>8/7/2015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71B3E1D-62CC-456A-8247-8239DCDDC4EA}" type="slidenum">
              <a:rPr lang="en-US" altLang="en-US"/>
              <a:pPr>
                <a:defRPr/>
              </a:pPr>
              <a:t>‹#›</a:t>
            </a:fld>
            <a:endParaRPr lang="en-US" altLang="en-US"/>
          </a:p>
        </p:txBody>
      </p:sp>
    </p:spTree>
    <p:extLst>
      <p:ext uri="{BB962C8B-B14F-4D97-AF65-F5344CB8AC3E}">
        <p14:creationId xmlns:p14="http://schemas.microsoft.com/office/powerpoint/2010/main" val="3350058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1" i="0" u="none" strike="noStrike" kern="1200" dirty="0" smtClean="0">
                <a:solidFill>
                  <a:schemeClr val="tx1"/>
                </a:solidFill>
                <a:effectLst/>
                <a:latin typeface="+mn-lt"/>
                <a:ea typeface="+mn-ea"/>
                <a:cs typeface="+mn-cs"/>
              </a:rPr>
              <a:t>HELLO</a:t>
            </a:r>
            <a:endParaRPr lang="en-US" b="0" dirty="0" smtClean="0">
              <a:effectLst/>
            </a:endParaRPr>
          </a:p>
          <a:p>
            <a:pPr rtl="0"/>
            <a:r>
              <a:rPr lang="en-US" sz="1200" b="0" i="0" u="none" strike="noStrike" kern="1200" dirty="0" smtClean="0">
                <a:solidFill>
                  <a:schemeClr val="tx1"/>
                </a:solidFill>
                <a:effectLst/>
                <a:latin typeface="+mn-lt"/>
                <a:ea typeface="+mn-ea"/>
                <a:cs typeface="+mn-cs"/>
              </a:rPr>
              <a:t>Thank you all for joining us today,</a:t>
            </a:r>
            <a:endParaRPr lang="en-US" b="0" dirty="0" smtClean="0">
              <a:effectLst/>
            </a:endParaRPr>
          </a:p>
          <a:p>
            <a:pPr rtl="0"/>
            <a:r>
              <a:rPr lang="en-US" sz="1200" b="0" i="0" u="none" strike="noStrike" kern="1200" dirty="0" smtClean="0">
                <a:solidFill>
                  <a:schemeClr val="tx1"/>
                </a:solidFill>
                <a:effectLst/>
                <a:latin typeface="+mn-lt"/>
                <a:ea typeface="+mn-ea"/>
                <a:cs typeface="+mn-cs"/>
              </a:rPr>
              <a:t>I’m Cheryl Cary, I</a:t>
            </a:r>
            <a:r>
              <a:rPr lang="en-US" sz="1200" b="0" i="0" u="none" strike="noStrike" kern="1200" baseline="0" dirty="0" smtClean="0">
                <a:solidFill>
                  <a:schemeClr val="tx1"/>
                </a:solidFill>
                <a:effectLst/>
                <a:latin typeface="+mn-lt"/>
                <a:ea typeface="+mn-ea"/>
                <a:cs typeface="+mn-cs"/>
              </a:rPr>
              <a:t> graduated from UC Santa Cruz with a degree in Earth Sciences</a:t>
            </a:r>
            <a:r>
              <a:rPr lang="en-US" sz="1200" b="0" i="0" u="none" strike="noStrike" kern="1200" dirty="0" smtClean="0">
                <a:solidFill>
                  <a:schemeClr val="tx1"/>
                </a:solidFill>
                <a:effectLst/>
                <a:latin typeface="+mn-lt"/>
                <a:ea typeface="+mn-ea"/>
                <a:cs typeface="+mn-cs"/>
              </a:rPr>
              <a:t>, </a:t>
            </a:r>
            <a:endParaRPr lang="en-US" b="0" dirty="0" smtClean="0">
              <a:effectLst/>
            </a:endParaRPr>
          </a:p>
          <a:p>
            <a:pPr rtl="0"/>
            <a:r>
              <a:rPr lang="en-US" sz="1200" b="0" i="0" u="none" strike="noStrike" kern="1200" dirty="0" smtClean="0">
                <a:solidFill>
                  <a:schemeClr val="tx1"/>
                </a:solidFill>
                <a:effectLst/>
                <a:latin typeface="+mn-lt"/>
                <a:ea typeface="+mn-ea"/>
                <a:cs typeface="+mn-cs"/>
              </a:rPr>
              <a:t>I’m Michael Gao, </a:t>
            </a:r>
            <a:endParaRPr lang="en-US" b="0" dirty="0" smtClean="0">
              <a:effectLst/>
            </a:endParaRPr>
          </a:p>
          <a:p>
            <a:pPr rtl="0"/>
            <a:r>
              <a:rPr lang="en-US" sz="1200" b="0" i="0" u="none" strike="noStrike" kern="1200" dirty="0" smtClean="0">
                <a:solidFill>
                  <a:schemeClr val="tx1"/>
                </a:solidFill>
                <a:effectLst/>
                <a:latin typeface="+mn-lt"/>
                <a:ea typeface="+mn-ea"/>
                <a:cs typeface="+mn-cs"/>
              </a:rPr>
              <a:t>I’m Vickie Ly, </a:t>
            </a:r>
            <a:endParaRPr lang="en-US" b="0" dirty="0" smtClean="0">
              <a:effectLst/>
            </a:endParaRPr>
          </a:p>
          <a:p>
            <a:pPr rtl="0"/>
            <a:r>
              <a:rPr lang="en-US" sz="1200" b="0" i="0" u="none" strike="noStrike" kern="1200" dirty="0" smtClean="0">
                <a:solidFill>
                  <a:schemeClr val="tx1"/>
                </a:solidFill>
                <a:effectLst/>
                <a:latin typeface="+mn-lt"/>
                <a:ea typeface="+mn-ea"/>
                <a:cs typeface="+mn-cs"/>
              </a:rPr>
              <a:t>I’m Anton </a:t>
            </a:r>
            <a:r>
              <a:rPr lang="en-US" sz="1200" b="0" i="0" u="none" strike="noStrike" kern="1200" dirty="0" err="1" smtClean="0">
                <a:solidFill>
                  <a:schemeClr val="tx1"/>
                </a:solidFill>
                <a:effectLst/>
                <a:latin typeface="+mn-lt"/>
                <a:ea typeface="+mn-ea"/>
                <a:cs typeface="+mn-cs"/>
              </a:rPr>
              <a:t>Surunis</a:t>
            </a:r>
            <a:r>
              <a:rPr lang="en-US" sz="1200" b="0" i="0" u="none" strike="noStrike" kern="1200" dirty="0" smtClean="0">
                <a:solidFill>
                  <a:schemeClr val="tx1"/>
                </a:solidFill>
                <a:effectLst/>
                <a:latin typeface="+mn-lt"/>
                <a:ea typeface="+mn-ea"/>
                <a:cs typeface="+mn-cs"/>
              </a:rPr>
              <a:t>, </a:t>
            </a:r>
            <a:endParaRPr lang="en-US" b="0" dirty="0" smtClean="0">
              <a:effectLst/>
            </a:endParaRPr>
          </a:p>
          <a:p>
            <a:pPr rtl="0"/>
            <a:r>
              <a:rPr lang="en-US" sz="1200" b="0" i="0" u="none" strike="noStrike" kern="1200" dirty="0" smtClean="0">
                <a:solidFill>
                  <a:schemeClr val="tx1"/>
                </a:solidFill>
                <a:effectLst/>
                <a:latin typeface="+mn-lt"/>
                <a:ea typeface="+mn-ea"/>
                <a:cs typeface="+mn-cs"/>
              </a:rPr>
              <a:t>And I’m Sophie Turnbull-</a:t>
            </a:r>
            <a:r>
              <a:rPr lang="en-US" sz="1200" b="0" i="0" u="none" strike="noStrike" kern="1200" dirty="0" err="1" smtClean="0">
                <a:solidFill>
                  <a:schemeClr val="tx1"/>
                </a:solidFill>
                <a:effectLst/>
                <a:latin typeface="+mn-lt"/>
                <a:ea typeface="+mn-ea"/>
                <a:cs typeface="+mn-cs"/>
              </a:rPr>
              <a:t>Appell</a:t>
            </a:r>
            <a:r>
              <a:rPr lang="en-US" sz="1200" b="0" i="0" u="none" strike="noStrike" kern="1200" dirty="0" smtClean="0">
                <a:solidFill>
                  <a:schemeClr val="tx1"/>
                </a:solidFill>
                <a:effectLst/>
                <a:latin typeface="+mn-lt"/>
                <a:ea typeface="+mn-ea"/>
                <a:cs typeface="+mn-cs"/>
              </a:rPr>
              <a:t>, and we’re the Navajo Nation Climate II Team </a:t>
            </a:r>
            <a:endParaRPr lang="en-US" b="0" dirty="0" smtClean="0">
              <a:effectLst/>
            </a:endParaRPr>
          </a:p>
          <a:p>
            <a:r>
              <a:rPr lang="en-US" dirty="0" smtClean="0"/>
              <a:t/>
            </a:r>
            <a:br>
              <a:rPr lang="en-US" dirty="0" smtClean="0"/>
            </a:br>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DEEF70-B438-46C8-9157-403DF2702F0A}" type="slidenum">
              <a:rPr lang="en-US" altLang="en-US" smtClean="0">
                <a:solidFill>
                  <a:srgbClr val="000000"/>
                </a:solidFill>
              </a:rPr>
              <a:pPr>
                <a:spcBef>
                  <a:spcPct val="0"/>
                </a:spcBef>
              </a:pPr>
              <a:t>1</a:t>
            </a:fld>
            <a:endParaRPr lang="en-US" altLang="en-US" smtClean="0">
              <a:solidFill>
                <a:srgbClr val="000000"/>
              </a:solidFill>
            </a:endParaRPr>
          </a:p>
        </p:txBody>
      </p:sp>
    </p:spTree>
    <p:extLst>
      <p:ext uri="{BB962C8B-B14F-4D97-AF65-F5344CB8AC3E}">
        <p14:creationId xmlns:p14="http://schemas.microsoft.com/office/powerpoint/2010/main" val="2376512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 decision support</a:t>
            </a:r>
            <a:r>
              <a:rPr lang="en-US" baseline="0" dirty="0" smtClean="0"/>
              <a:t> capacity, this tool can be used to create drought maps with average SPI values for Navajo Nation agencies, which are similar to states, in order to allocate resources.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Again, in comparing January 2014 to April 2014 we </a:t>
            </a:r>
            <a:r>
              <a:rPr lang="en-US" baseline="0" dirty="0" smtClean="0"/>
              <a:t>can see how average SPI values for agencies change in the northwest from moderately wet (in green) to near normal (in yellow); and how in the southeast, near normal (yellow) to severely dry (orange). </a:t>
            </a:r>
            <a:endParaRPr lang="en-US" dirty="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10</a:t>
            </a:fld>
            <a:endParaRPr lang="en-US" altLang="en-US"/>
          </a:p>
        </p:txBody>
      </p:sp>
    </p:spTree>
    <p:extLst>
      <p:ext uri="{BB962C8B-B14F-4D97-AF65-F5344CB8AC3E}">
        <p14:creationId xmlns:p14="http://schemas.microsoft.com/office/powerpoint/2010/main" val="149435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 decision support</a:t>
            </a:r>
            <a:r>
              <a:rPr lang="en-US" baseline="0" dirty="0" smtClean="0"/>
              <a:t> capacity, this tool can be used to create drought maps with average SPI values for Navajo Nation agencies, which are similar to states, in order to allocate resources.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Again, in comparing January 2014 to April 2014 we </a:t>
            </a:r>
            <a:r>
              <a:rPr lang="en-US" baseline="0" dirty="0" smtClean="0"/>
              <a:t>can see how average SPI values for agencies change in the northwest from moderately wet (in green) to near normal (in yellow); and how in the southeast, near normal (yellow) to severely dry (orange). </a:t>
            </a:r>
            <a:endParaRPr lang="en-US" dirty="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11</a:t>
            </a:fld>
            <a:endParaRPr lang="en-US" altLang="en-US"/>
          </a:p>
        </p:txBody>
      </p:sp>
    </p:spTree>
    <p:extLst>
      <p:ext uri="{BB962C8B-B14F-4D97-AF65-F5344CB8AC3E}">
        <p14:creationId xmlns:p14="http://schemas.microsoft.com/office/powerpoint/2010/main" val="392982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at an even finer scale we can look at aver</a:t>
            </a:r>
            <a:r>
              <a:rPr lang="en-US" baseline="0" dirty="0" smtClean="0"/>
              <a:t>age SPI values for Chapters in the nation, similar to our definition of counties.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we can see that SPI values are not the same across all chapters.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example, looking at January 2014, some chapters in the northwest corner are extremely wet vs chapters in the southeast are near normal.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see that in March 2014, chapters in north are near normal, whereas the southeast are also severely to extremely dry.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12</a:t>
            </a:fld>
            <a:endParaRPr lang="en-US" altLang="en-US"/>
          </a:p>
        </p:txBody>
      </p:sp>
    </p:spTree>
    <p:extLst>
      <p:ext uri="{BB962C8B-B14F-4D97-AF65-F5344CB8AC3E}">
        <p14:creationId xmlns:p14="http://schemas.microsoft.com/office/powerpoint/2010/main" val="193423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*click*</a:t>
            </a:r>
          </a:p>
          <a:p>
            <a:r>
              <a:rPr lang="en-US" altLang="en-US" dirty="0" smtClean="0"/>
              <a:t>With the DSA, </a:t>
            </a:r>
          </a:p>
          <a:p>
            <a:r>
              <a:rPr lang="en-US" altLang="en-US" dirty="0" smtClean="0"/>
              <a:t>The Navajo Nation will be able to calculate SPI values specific to the region, with spatial and temporal detail and continuity.</a:t>
            </a:r>
          </a:p>
          <a:p>
            <a:r>
              <a:rPr lang="en-US" altLang="en-US" dirty="0" smtClean="0"/>
              <a:t>*click*</a:t>
            </a:r>
          </a:p>
          <a:p>
            <a:r>
              <a:rPr lang="en-US" altLang="en-US" dirty="0" smtClean="0"/>
              <a:t>And</a:t>
            </a:r>
            <a:r>
              <a:rPr lang="en-US" altLang="en-US" baseline="0" dirty="0" smtClean="0"/>
              <a:t> with these SPI maps, water resource managers will be able to produce monthly drought reports with current and historical data to inform political decisions</a:t>
            </a:r>
          </a:p>
          <a:p>
            <a:r>
              <a:rPr lang="en-US" altLang="en-US" baseline="0" dirty="0" smtClean="0"/>
              <a:t>*click*</a:t>
            </a:r>
          </a:p>
          <a:p>
            <a:r>
              <a:rPr lang="en-US" altLang="en-US" dirty="0" smtClean="0"/>
              <a:t>Like where the</a:t>
            </a:r>
            <a:r>
              <a:rPr lang="en-US" altLang="en-US" baseline="0" dirty="0" smtClean="0"/>
              <a:t> most impacted areas are and how to</a:t>
            </a:r>
            <a:r>
              <a:rPr lang="en-US" altLang="en-US" dirty="0" smtClean="0"/>
              <a:t> allocate financial resources </a:t>
            </a:r>
          </a:p>
          <a:p>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13</a:t>
            </a:fld>
            <a:endParaRPr lang="en-US" altLang="en-US"/>
          </a:p>
        </p:txBody>
      </p:sp>
    </p:spTree>
    <p:extLst>
      <p:ext uri="{BB962C8B-B14F-4D97-AF65-F5344CB8AC3E}">
        <p14:creationId xmlns:p14="http://schemas.microsoft.com/office/powerpoint/2010/main" val="2150410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Working </a:t>
            </a:r>
            <a:r>
              <a:rPr lang="en-US" baseline="0" dirty="0" smtClean="0"/>
              <a:t>closely with the NN Water Resources managers has been a key component to creating a decision support tool that really integrates NASA Earth Observations data into their drought monitoring practice</a:t>
            </a:r>
          </a:p>
          <a:p>
            <a:pPr>
              <a:defRPr/>
            </a:pPr>
            <a:endParaRPr lang="en-US" baseline="0" dirty="0" smtClean="0"/>
          </a:p>
          <a:p>
            <a:pPr>
              <a:defRPr/>
            </a:pPr>
            <a:r>
              <a:rPr lang="en-US" baseline="0" dirty="0" smtClean="0"/>
              <a:t>This tool gives them access to data that they were unaware of in the past, and provides more resources to support decisions regarding research allocations. </a:t>
            </a:r>
          </a:p>
          <a:p>
            <a:pPr>
              <a:defRPr/>
            </a:pPr>
            <a:endParaRPr lang="en-US" baseline="0" dirty="0" smtClean="0"/>
          </a:p>
          <a:p>
            <a:pPr>
              <a:defRPr/>
            </a:pPr>
            <a:r>
              <a:rPr lang="en-US" baseline="0" dirty="0" smtClean="0"/>
              <a:t>Our collaboration with the resource managers also allowed us to create the tool in a way that it is customizable and can grow with the needs of the resource managers. </a:t>
            </a:r>
          </a:p>
          <a:p>
            <a:pPr>
              <a:defRPr/>
            </a:pPr>
            <a:endParaRPr lang="en-US" baseline="0" dirty="0" smtClean="0"/>
          </a:p>
          <a:p>
            <a:pPr>
              <a:defRPr/>
            </a:pPr>
            <a:endParaRPr lang="en-US" dirty="0" smtClean="0"/>
          </a:p>
          <a:p>
            <a:endParaRPr lang="en-US" dirty="0" smtClean="0"/>
          </a:p>
          <a:p>
            <a:endParaRPr lang="en-US" dirty="0" smtClean="0"/>
          </a:p>
          <a:p>
            <a:r>
              <a:rPr lang="en-US" dirty="0" smtClean="0"/>
              <a:t>Photo</a:t>
            </a:r>
            <a:r>
              <a:rPr lang="en-US" baseline="0" dirty="0" smtClean="0"/>
              <a:t> credit: https://www.flickr.com/photos/on_earth/16319427382/</a:t>
            </a:r>
            <a:endParaRPr lang="en-US" dirty="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14</a:t>
            </a:fld>
            <a:endParaRPr lang="en-US" altLang="en-US"/>
          </a:p>
        </p:txBody>
      </p:sp>
    </p:spTree>
    <p:extLst>
      <p:ext uri="{BB962C8B-B14F-4D97-AF65-F5344CB8AC3E}">
        <p14:creationId xmlns:p14="http://schemas.microsoft.com/office/powerpoint/2010/main" val="295186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Looking into</a:t>
            </a:r>
            <a:r>
              <a:rPr lang="en-US" altLang="en-US" baseline="0" dirty="0" smtClean="0"/>
              <a:t> the future we are currently in the Software Release process within NASA in order to have our tool hosted on the NASA </a:t>
            </a:r>
            <a:r>
              <a:rPr lang="en-US" altLang="en-US" baseline="0" dirty="0" err="1" smtClean="0"/>
              <a:t>Git</a:t>
            </a:r>
            <a:r>
              <a:rPr lang="en-US" altLang="en-US" baseline="0" dirty="0" smtClean="0"/>
              <a:t> hub. This will allow it to be accessible to the public, and customized for other areas without adequate in situ data networks. </a:t>
            </a:r>
          </a:p>
          <a:p>
            <a:endParaRPr lang="en-US" altLang="en-US" baseline="0" dirty="0" smtClean="0"/>
          </a:p>
          <a:p>
            <a:r>
              <a:rPr lang="en-US" altLang="en-US" baseline="0" dirty="0" smtClean="0"/>
              <a:t>We are looking forward to a possible upcoming collaboration with the program ARSET for both a webinar and hopefully an in-person training with the Navajo Nation and our tool. </a:t>
            </a:r>
          </a:p>
          <a:p>
            <a:endParaRPr lang="en-US" altLang="en-US" baseline="0" dirty="0" smtClean="0"/>
          </a:p>
          <a:p>
            <a:r>
              <a:rPr lang="en-US" altLang="en-US" baseline="0" dirty="0" smtClean="0"/>
              <a:t>We also envision our tool being able to be used to compare SPI drought severity with other drought indicator variables to better understand drought regime changes</a:t>
            </a:r>
            <a:endParaRPr lang="en-US" altLang="en-US" dirty="0" smtClean="0"/>
          </a:p>
          <a:p>
            <a:endParaRPr lang="en-US" altLang="en-US" dirty="0" smtClean="0"/>
          </a:p>
          <a:p>
            <a:endParaRPr lang="en-US" altLang="en-US" dirty="0" smtClean="0"/>
          </a:p>
          <a:p>
            <a:r>
              <a:rPr lang="en-US" altLang="en-US" dirty="0" smtClean="0"/>
              <a:t>Photo</a:t>
            </a:r>
            <a:r>
              <a:rPr lang="en-US" altLang="en-US" baseline="0" dirty="0" smtClean="0"/>
              <a:t> credit: https://www.flickr.com/photos/mandj98/3059115395/in/photolist-5EjLqT-4zDq3a-8jmWk9-pPYPi4-cqjp6Q-eJRJTx-btnY6A-5hRGzp-fxGCxN-dG7YCr-dxoxA7-jkEXcW-gMAZY3-hDCAtF-pFv63V-c8fEWm-nPXhUs-c5tHHf-4gCZjC-rqZYQz-nEzZTo-dSjFQe-jj4C5k-tkc2Ad-rt71CV-6P67J9-4S62Ra-6dsVoc-cCExP7-WhcUg-MeVaa-snFTcZ-pewfXn-nyr1NQ-ex1np9-5DkwG2-5j4dHC-fij94R-nQcQTA-noHy2a-7mwx7M-9TepWi-JxquZ-oAnsBC-djbrjH-jkuDUY-8B7kfj-6Dzwfb-7eA8eP-2p3qb</a:t>
            </a:r>
            <a:endParaRPr lang="en-US" altLang="en-US" dirty="0" smtClean="0"/>
          </a:p>
        </p:txBody>
      </p:sp>
      <p:sp>
        <p:nvSpPr>
          <p:cNvPr id="4" name="Slide Number Placeholder 3"/>
          <p:cNvSpPr>
            <a:spLocks noGrp="1"/>
          </p:cNvSpPr>
          <p:nvPr>
            <p:ph type="sldNum" sz="quarter" idx="5"/>
          </p:nvPr>
        </p:nvSpPr>
        <p:spPr/>
        <p:txBody>
          <a:bodyPr/>
          <a:lstStyle/>
          <a:p>
            <a:pPr>
              <a:defRPr/>
            </a:pPr>
            <a:fld id="{DECE280C-9E8F-4052-AFD6-F9CAC5182745}" type="slidenum">
              <a:rPr lang="en-US" smtClean="0"/>
              <a:pPr>
                <a:defRPr/>
              </a:pPr>
              <a:t>15</a:t>
            </a:fld>
            <a:endParaRPr lang="en-US"/>
          </a:p>
        </p:txBody>
      </p:sp>
    </p:spTree>
    <p:extLst>
      <p:ext uri="{BB962C8B-B14F-4D97-AF65-F5344CB8AC3E}">
        <p14:creationId xmlns:p14="http://schemas.microsoft.com/office/powerpoint/2010/main" val="400092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16</a:t>
            </a:fld>
            <a:endParaRPr lang="en-US" altLang="en-US"/>
          </a:p>
        </p:txBody>
      </p:sp>
    </p:spTree>
    <p:extLst>
      <p:ext uri="{BB962C8B-B14F-4D97-AF65-F5344CB8AC3E}">
        <p14:creationId xmlns:p14="http://schemas.microsoft.com/office/powerpoint/2010/main" val="401884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Navajo Nation is the largest Native American territory in the United States in both area and population, </a:t>
            </a:r>
          </a:p>
          <a:p>
            <a:r>
              <a:rPr lang="en-US" altLang="en-US" dirty="0" smtClean="0"/>
              <a:t>*click*</a:t>
            </a:r>
          </a:p>
          <a:p>
            <a:r>
              <a:rPr lang="en-US" altLang="en-US" dirty="0" smtClean="0"/>
              <a:t>It is located at the 4 corners of Utah, Arizona, New Mexico, and Colorado. (Point with laser)</a:t>
            </a:r>
          </a:p>
          <a:p>
            <a:r>
              <a:rPr lang="en-US" altLang="en-US" dirty="0" smtClean="0"/>
              <a:t>*click*</a:t>
            </a:r>
          </a:p>
          <a:p>
            <a:r>
              <a:rPr lang="en-US" altLang="en-US" dirty="0" smtClean="0"/>
              <a:t>The Nation contains 12 level four EPA ecoregions, </a:t>
            </a:r>
          </a:p>
          <a:p>
            <a:r>
              <a:rPr lang="en-US" altLang="en-US" dirty="0" smtClean="0"/>
              <a:t>*click*</a:t>
            </a:r>
          </a:p>
          <a:p>
            <a:r>
              <a:rPr lang="en-US" altLang="en-US" dirty="0" smtClean="0"/>
              <a:t>Including Semi-arid highlands </a:t>
            </a:r>
          </a:p>
          <a:p>
            <a:r>
              <a:rPr lang="en-US" altLang="en-US" dirty="0" smtClean="0"/>
              <a:t>*Click*</a:t>
            </a:r>
          </a:p>
          <a:p>
            <a:r>
              <a:rPr lang="en-US" altLang="en-US" dirty="0" smtClean="0"/>
              <a:t>and Forested Mountains</a:t>
            </a:r>
          </a:p>
          <a:p>
            <a:endParaRPr lang="en-US" altLang="en-US" dirty="0" smtClean="0"/>
          </a:p>
          <a:p>
            <a:endParaRPr lang="en-US" altLang="en-US" dirty="0" smtClean="0"/>
          </a:p>
          <a:p>
            <a:endParaRPr lang="en-US" altLang="en-US" dirty="0" smtClean="0"/>
          </a:p>
          <a:p>
            <a:endParaRPr lang="en-US" altLang="en-US" dirty="0" smtClean="0"/>
          </a:p>
          <a:p>
            <a:r>
              <a:rPr lang="en-US" altLang="en-US" dirty="0" smtClean="0"/>
              <a:t>https://www.flickr.com/photos/nhanchanahal/3906018450/in/photolist-6XancG-pHznnV-awfFdx-9QYkgL-ra2R8m-e4ZAsX-rrBfCn-9YDHQd-e4Zwig-6P3Zyn-e56cMW-6P833w-e3QndZ-dNP5uB-6P43Gg-hnUkJr-ftwuy-51SdNj-6P84xs-6PKDR3-6P3Udk-6P3TPc-6P3ZKD-6PFwpx-6P4458-6P3YLM-6PKDkE-6P8bAG-6P83zo-6P89DJ-6P8atC-6P84Gf-6P3Z7Z-6P842b-6P428n-6P3VMc-6PFvzv-6P8cnU-6P41iD-6P89UW-6P3W9k-6PFvUk-6P3ZoM-6P42QT-6P43gP-6P3YkV-6P3TDV-6P874N-6P8aZU-6PKDYQ/</a:t>
            </a:r>
          </a:p>
          <a:p>
            <a:endParaRPr lang="en-US" altLang="en-US" dirty="0" smtClean="0"/>
          </a:p>
          <a:p>
            <a:r>
              <a:rPr lang="en-US" altLang="en-US" dirty="0" smtClean="0"/>
              <a:t>Photo Credit: </a:t>
            </a:r>
            <a:r>
              <a:rPr lang="en-US" altLang="en-US" dirty="0" err="1" smtClean="0"/>
              <a:t>Nagaraju</a:t>
            </a:r>
            <a:r>
              <a:rPr lang="en-US" altLang="en-US" dirty="0" smtClean="0"/>
              <a:t> </a:t>
            </a:r>
            <a:r>
              <a:rPr lang="en-US" altLang="en-US" dirty="0" err="1" smtClean="0"/>
              <a:t>Hanchanahal</a:t>
            </a:r>
            <a:r>
              <a:rPr lang="en-US" altLang="en-US" dirty="0" smtClean="0"/>
              <a:t>, “Monument Valley, Utah Arizona”</a:t>
            </a:r>
          </a:p>
          <a:p>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4D56E158-4F89-43EC-A9B3-3EC6945B07B5}" type="slidenum">
              <a:rPr lang="en-US" altLang="en-US" smtClean="0">
                <a:latin typeface="Calibri" panose="020F0502020204030204" pitchFamily="34" charset="0"/>
              </a:rPr>
              <a:pPr/>
              <a:t>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80423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BACKGROUND</a:t>
            </a:r>
          </a:p>
          <a:p>
            <a:endParaRPr lang="en-US" altLang="en-US" dirty="0" smtClean="0"/>
          </a:p>
          <a:p>
            <a:r>
              <a:rPr lang="en-US" sz="1200" b="1" kern="1200" dirty="0" smtClean="0">
                <a:solidFill>
                  <a:schemeClr val="tx1"/>
                </a:solidFill>
                <a:effectLst/>
                <a:latin typeface="+mn-lt"/>
                <a:ea typeface="+mn-ea"/>
                <a:cs typeface="+mn-cs"/>
              </a:rPr>
              <a:t>The climate in the Navajo Nation is inherently  arid and dry.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Between 1901 and 2010, annual average temperatures in the southwest have increased by 1.1 – 2.1 °F.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r>
              <a:rPr lang="en-US" sz="1200" kern="1200" dirty="0" smtClean="0">
                <a:solidFill>
                  <a:schemeClr val="tx1"/>
                </a:solidFill>
                <a:effectLst/>
                <a:latin typeface="+mn-lt"/>
                <a:ea typeface="+mn-ea"/>
                <a:cs typeface="+mn-cs"/>
              </a:rPr>
              <a:t>Climate change is predicted to continue trends of high temperatures, high aridity, and low snowpack. </a:t>
            </a:r>
          </a:p>
          <a:p>
            <a:r>
              <a:rPr lang="en-US" sz="1200"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has left the NN with over 70,000 residents without direct access to water in homes. In order to monitor drought, the Navajo Nation uses what is called the…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CE9D50-1430-44A9-8985-153DFE8DE99A}"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val="34936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DROUGHT MONITORING </a:t>
            </a:r>
          </a:p>
          <a:p>
            <a:endParaRPr lang="en-US" altLang="en-US" dirty="0" smtClean="0"/>
          </a:p>
          <a:p>
            <a:r>
              <a:rPr lang="en-US" altLang="en-US" dirty="0" smtClean="0"/>
              <a:t>…the Standardized Precipitation Index…</a:t>
            </a:r>
          </a:p>
          <a:p>
            <a:r>
              <a:rPr lang="en-US" altLang="en-US" dirty="0" smtClean="0"/>
              <a:t>*click*</a:t>
            </a:r>
          </a:p>
          <a:p>
            <a:r>
              <a:rPr lang="en-US" altLang="en-US" dirty="0" smtClean="0"/>
              <a:t>…or SPI.</a:t>
            </a:r>
            <a:r>
              <a:rPr lang="en-US" altLang="en-US" baseline="0" dirty="0" smtClean="0"/>
              <a:t> </a:t>
            </a:r>
            <a:r>
              <a:rPr lang="en-US" altLang="en-US" dirty="0" smtClean="0"/>
              <a:t>The SPI is a probability based indicator of abnormally wet or dry time periods based on historical precipitation trends specific to the area.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r>
              <a:rPr lang="en-US" altLang="en-US" dirty="0" smtClean="0"/>
              <a:t>It is calculated by comparing precipitation at a given time of interest to historical avg. precipitation</a:t>
            </a:r>
          </a:p>
          <a:p>
            <a:r>
              <a:rPr lang="en-US" altLang="en-US" dirty="0" smtClean="0"/>
              <a:t>the Navajo Nation uses the SPI to make monthly drought reports – indicating which areas are experiencing the most severe drought. </a:t>
            </a:r>
          </a:p>
          <a:p>
            <a:r>
              <a:rPr lang="en-US" altLang="en-US" dirty="0" smtClean="0"/>
              <a:t>*click*</a:t>
            </a:r>
          </a:p>
          <a:p>
            <a:r>
              <a:rPr lang="en-US" altLang="en-US" dirty="0" smtClean="0"/>
              <a:t>The</a:t>
            </a:r>
            <a:r>
              <a:rPr lang="en-US" altLang="en-US" baseline="0" dirty="0" smtClean="0"/>
              <a:t> Navajo Nation manages its water on an agency basis, shown here. These five agencies are the Navajo Nation’s equivalent of US states. </a:t>
            </a:r>
          </a:p>
          <a:p>
            <a:r>
              <a:rPr lang="en-US" altLang="en-US" baseline="0" dirty="0" smtClean="0"/>
              <a:t>*click*</a:t>
            </a:r>
          </a:p>
          <a:p>
            <a:r>
              <a:rPr lang="en-US" altLang="en-US" baseline="0" dirty="0" smtClean="0"/>
              <a:t>Currently, the NN gathers its own precipitation data using rain gauges. Unfortunately, the network consists of only 88 gauges, which are very often clustered near roads and towns.</a:t>
            </a:r>
          </a:p>
          <a:p>
            <a:r>
              <a:rPr lang="en-US" altLang="en-US" baseline="0" dirty="0" smtClean="0"/>
              <a:t>*click*</a:t>
            </a:r>
          </a:p>
          <a:p>
            <a:r>
              <a:rPr lang="en-US" altLang="en-US" baseline="0" dirty="0" smtClean="0"/>
              <a:t>The NN’s other source of climate data is through the WRCC. This data is given over state-based climate divisions, shown here in this map.</a:t>
            </a:r>
          </a:p>
          <a:p>
            <a:r>
              <a:rPr lang="en-US" altLang="en-US" baseline="0" dirty="0" smtClean="0"/>
              <a:t>*click*</a:t>
            </a:r>
          </a:p>
          <a:p>
            <a:r>
              <a:rPr lang="en-US" altLang="en-US" baseline="0" dirty="0" smtClean="0"/>
              <a:t>As you can see, these climate divisions do not adequately represent water managers’ needs, and because of these reasons, when the Navajo Nation has funding for drought mitigation it is usually distributed evenly across the entire nation. </a:t>
            </a:r>
            <a:endParaRPr lang="en-US" altLang="en-US" i="0" dirty="0" smtClean="0"/>
          </a:p>
          <a:p>
            <a:endParaRPr lang="en-US" altLang="en-US" i="0"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4D7E9E-F4F5-4AEE-B4A8-2747DE25F116}" type="slidenum">
              <a:rPr lang="en-US" smtClean="0"/>
              <a:pPr fontAlgn="base">
                <a:spcBef>
                  <a:spcPct val="0"/>
                </a:spcBef>
                <a:spcAft>
                  <a:spcPct val="0"/>
                </a:spcAft>
                <a:defRPr/>
              </a:pPr>
              <a:t>4</a:t>
            </a:fld>
            <a:endParaRPr lang="en-US" smtClean="0"/>
          </a:p>
        </p:txBody>
      </p:sp>
    </p:spTree>
    <p:extLst>
      <p:ext uri="{BB962C8B-B14F-4D97-AF65-F5344CB8AC3E}">
        <p14:creationId xmlns:p14="http://schemas.microsoft.com/office/powerpoint/2010/main" val="2513313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63500">
              <a:lnSpc>
                <a:spcPct val="90000"/>
              </a:lnSpc>
              <a:spcBef>
                <a:spcPts val="0"/>
              </a:spcBef>
              <a:buClr>
                <a:schemeClr val="accent5"/>
              </a:buClr>
              <a:buSzPct val="100000"/>
              <a:buFont typeface="Arial"/>
              <a:buNone/>
              <a:defRPr/>
            </a:pPr>
            <a:r>
              <a:rPr lang="en-US" dirty="0" smtClean="0">
                <a:solidFill>
                  <a:schemeClr val="dk1"/>
                </a:solidFill>
              </a:rPr>
              <a:t>To address this issue</a:t>
            </a:r>
            <a:r>
              <a:rPr lang="en-US" baseline="0" dirty="0" smtClean="0">
                <a:solidFill>
                  <a:schemeClr val="dk1"/>
                </a:solidFill>
              </a:rPr>
              <a:t>, o</a:t>
            </a:r>
            <a:r>
              <a:rPr lang="en-US" dirty="0" smtClean="0">
                <a:solidFill>
                  <a:schemeClr val="dk1"/>
                </a:solidFill>
              </a:rPr>
              <a:t>ur team partnered with the Navajo Nation Department of Water Resources over the past two terms in order to find a way to utilize NASA Earth Observations data in their drought mitigation decisions</a:t>
            </a:r>
          </a:p>
          <a:p>
            <a:pPr marL="63500">
              <a:lnSpc>
                <a:spcPct val="90000"/>
              </a:lnSpc>
              <a:spcBef>
                <a:spcPts val="0"/>
              </a:spcBef>
              <a:buClr>
                <a:schemeClr val="accent5"/>
              </a:buClr>
              <a:buSzPct val="100000"/>
              <a:buFont typeface="Arial"/>
              <a:buNone/>
              <a:defRPr/>
            </a:pPr>
            <a:r>
              <a:rPr lang="en-US" dirty="0" smtClean="0">
                <a:solidFill>
                  <a:schemeClr val="dk1"/>
                </a:solidFill>
              </a:rPr>
              <a:t>*click*</a:t>
            </a:r>
          </a:p>
          <a:p>
            <a:pPr marL="63500">
              <a:lnSpc>
                <a:spcPct val="90000"/>
              </a:lnSpc>
              <a:spcBef>
                <a:spcPts val="0"/>
              </a:spcBef>
              <a:buClr>
                <a:schemeClr val="accent5"/>
              </a:buClr>
              <a:buSzPct val="100000"/>
              <a:buFont typeface="Arial"/>
              <a:buNone/>
              <a:defRPr/>
            </a:pPr>
            <a:r>
              <a:rPr lang="en-US" dirty="0" smtClean="0">
                <a:solidFill>
                  <a:schemeClr val="dk1"/>
                </a:solidFill>
              </a:rPr>
              <a:t>During the First term we focused on creating a geodatabase of historical climate data specific to the area</a:t>
            </a:r>
          </a:p>
          <a:p>
            <a:pPr marL="63500">
              <a:lnSpc>
                <a:spcPct val="90000"/>
              </a:lnSpc>
              <a:spcBef>
                <a:spcPts val="0"/>
              </a:spcBef>
              <a:buClr>
                <a:schemeClr val="accent5"/>
              </a:buClr>
              <a:buSzPct val="100000"/>
              <a:buFont typeface="Arial"/>
              <a:buNone/>
              <a:defRPr/>
            </a:pPr>
            <a:r>
              <a:rPr lang="en-US" dirty="0" smtClean="0">
                <a:solidFill>
                  <a:schemeClr val="dk1"/>
                </a:solidFill>
              </a:rPr>
              <a:t>*Click*</a:t>
            </a:r>
          </a:p>
          <a:p>
            <a:pPr>
              <a:defRPr/>
            </a:pPr>
            <a:r>
              <a:rPr lang="en-US" dirty="0" smtClean="0">
                <a:solidFill>
                  <a:schemeClr val="dk1"/>
                </a:solidFill>
              </a:rPr>
              <a:t>And planning the best way to create SPI values customized to the NN</a:t>
            </a:r>
          </a:p>
          <a:p>
            <a:pPr>
              <a:defRPr/>
            </a:pPr>
            <a:r>
              <a:rPr lang="en-US" dirty="0" smtClean="0"/>
              <a:t>*Click*</a:t>
            </a:r>
          </a:p>
          <a:p>
            <a:pPr>
              <a:defRPr/>
            </a:pPr>
            <a:r>
              <a:rPr lang="en-US" dirty="0" smtClean="0">
                <a:solidFill>
                  <a:schemeClr val="dk1"/>
                </a:solidFill>
              </a:rPr>
              <a:t>During the second term our team got down to business creating a tool </a:t>
            </a:r>
          </a:p>
          <a:p>
            <a:pPr>
              <a:defRPr/>
            </a:pPr>
            <a:r>
              <a:rPr lang="en-US" dirty="0" smtClean="0"/>
              <a:t>*Click*</a:t>
            </a:r>
          </a:p>
          <a:p>
            <a:pPr>
              <a:defRPr/>
            </a:pPr>
            <a:r>
              <a:rPr lang="en-US" dirty="0" smtClean="0">
                <a:solidFill>
                  <a:schemeClr val="dk1"/>
                </a:solidFill>
              </a:rPr>
              <a:t>Our tool produces SPI </a:t>
            </a:r>
            <a:r>
              <a:rPr lang="en-US" dirty="0" err="1" smtClean="0">
                <a:solidFill>
                  <a:schemeClr val="dk1"/>
                </a:solidFill>
              </a:rPr>
              <a:t>rasters</a:t>
            </a:r>
            <a:r>
              <a:rPr lang="en-US" dirty="0" smtClean="0">
                <a:solidFill>
                  <a:schemeClr val="dk1"/>
                </a:solidFill>
              </a:rPr>
              <a:t>, and average SPI values for user specified areas</a:t>
            </a:r>
          </a:p>
          <a:p>
            <a:pPr>
              <a:defRPr/>
            </a:pPr>
            <a:r>
              <a:rPr lang="en-US" dirty="0" smtClean="0">
                <a:solidFill>
                  <a:schemeClr val="dk1"/>
                </a:solidFill>
              </a:rPr>
              <a:t>*Click*</a:t>
            </a:r>
          </a:p>
          <a:p>
            <a:pPr>
              <a:defRPr/>
            </a:pPr>
            <a:r>
              <a:rPr lang="en-US" dirty="0" smtClean="0">
                <a:solidFill>
                  <a:schemeClr val="dk1"/>
                </a:solidFill>
              </a:rPr>
              <a:t>And allows water managers to compare drought intensity over time</a:t>
            </a:r>
          </a:p>
          <a:p>
            <a:pPr>
              <a:defRPr/>
            </a:pPr>
            <a:r>
              <a:rPr lang="en-US" dirty="0" smtClean="0">
                <a:solidFill>
                  <a:schemeClr val="dk1"/>
                </a:solidFill>
              </a:rPr>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To create this tool, our team utilized…</a:t>
            </a:r>
          </a:p>
          <a:p>
            <a:r>
              <a:rPr lang="en-US" altLang="en-US" dirty="0" smtClean="0"/>
              <a:t>*click*</a:t>
            </a:r>
          </a:p>
          <a:p>
            <a:pPr>
              <a:defRPr/>
            </a:pPr>
            <a:endParaRPr lang="en-US" dirty="0" smtClean="0">
              <a:solidFill>
                <a:schemeClr val="dk1"/>
              </a:solidFill>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07AD940-39F1-4AB4-919F-1F5DDFA0365F}" type="slidenum">
              <a:rPr lang="en-US" altLang="en-US" smtClean="0">
                <a:latin typeface="Calibri" panose="020F0502020204030204" pitchFamily="34" charset="0"/>
              </a:rPr>
              <a:pPr/>
              <a:t>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7455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…three sources of precipitation data, both modeled and remotely-sensed. Our first data set is the </a:t>
            </a:r>
          </a:p>
          <a:p>
            <a:r>
              <a:rPr lang="en-US" altLang="en-US" dirty="0" smtClean="0"/>
              <a:t>Parameter-elevation Relationships on Independent Slopes Model, also known as PRISM. PRISM </a:t>
            </a:r>
          </a:p>
          <a:p>
            <a:r>
              <a:rPr lang="en-US" altLang="en-US" dirty="0" smtClean="0"/>
              <a:t>is a nationwide climate model developed by Oregon State University, going back as early as </a:t>
            </a:r>
          </a:p>
          <a:p>
            <a:r>
              <a:rPr lang="en-US" altLang="en-US" dirty="0" smtClean="0"/>
              <a:t>1901.</a:t>
            </a:r>
          </a:p>
          <a:p>
            <a:r>
              <a:rPr lang="en-US" altLang="en-US" dirty="0" smtClean="0"/>
              <a:t>*click*</a:t>
            </a:r>
          </a:p>
          <a:p>
            <a:r>
              <a:rPr lang="en-US" altLang="en-US" dirty="0" smtClean="0"/>
              <a:t>Our next data set is sourced from the Tropical Rain Measuring Mission, or TRMM, a NASA </a:t>
            </a:r>
          </a:p>
          <a:p>
            <a:r>
              <a:rPr lang="en-US" altLang="en-US" dirty="0" smtClean="0"/>
              <a:t>satellite launched in 1997. TRMM provided us with continuous precipitation data from then, </a:t>
            </a:r>
          </a:p>
          <a:p>
            <a:r>
              <a:rPr lang="en-US" altLang="en-US" dirty="0" smtClean="0"/>
              <a:t>until its mission end in April of this year.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r>
              <a:rPr lang="en-US" altLang="en-US" dirty="0" smtClean="0"/>
              <a:t>Our final data set came from the Global Precipitation Measurement mission, a NASA satellite </a:t>
            </a:r>
          </a:p>
          <a:p>
            <a:r>
              <a:rPr lang="en-US" altLang="en-US" dirty="0" smtClean="0"/>
              <a:t>launched in February of 2014. GPM provides our tool with high resolution precipitation data </a:t>
            </a:r>
          </a:p>
          <a:p>
            <a:r>
              <a:rPr lang="en-US" altLang="en-US" dirty="0" smtClean="0"/>
              <a:t>from now, 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r>
              <a:rPr lang="en-US" altLang="en-US" dirty="0" smtClean="0"/>
              <a:t>Combined, all three of these data sets provide our tool with continuous data from 1901 and into </a:t>
            </a:r>
          </a:p>
          <a:p>
            <a:r>
              <a:rPr lang="en-US" altLang="en-US" dirty="0" smtClean="0"/>
              <a:t>the future.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endParaRPr lang="en-US" altLang="en-US" dirty="0" smtClean="0"/>
          </a:p>
          <a:p>
            <a:endParaRPr lang="en-US" altLang="en-US" dirty="0" smtClean="0"/>
          </a:p>
          <a:p>
            <a:r>
              <a:rPr lang="en-US" altLang="en-US" dirty="0" smtClean="0"/>
              <a:t>We created a geodatabase of drought-related NASA Earth Observation data from 3 sources: </a:t>
            </a:r>
          </a:p>
          <a:p>
            <a:endParaRPr lang="en-US" altLang="en-US" dirty="0" smtClean="0"/>
          </a:p>
          <a:p>
            <a:r>
              <a:rPr lang="en-US" altLang="en-US" dirty="0" smtClean="0"/>
              <a:t>The first source was the Parameter-elevation Relationships on Independent Slope Model, or PRISM.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r>
              <a:rPr lang="en-US" altLang="en-US" dirty="0" smtClean="0"/>
              <a:t>We used PRISM for historical modeled precipitation data that spans from 1901 to 2000. This was to give us a historical baseline of average rainfall amounts to be able to compare against recent rainfall amounts. </a:t>
            </a:r>
          </a:p>
          <a:p>
            <a:endParaRPr lang="en-US" altLang="en-US" dirty="0" smtClean="0"/>
          </a:p>
          <a:p>
            <a:r>
              <a:rPr lang="en-US" altLang="en-US" dirty="0" smtClean="0"/>
              <a:t>The second source was the precipitation radar from the Tropical Rainfall Monitoring Mission, or TRMM.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r>
              <a:rPr lang="en-US" altLang="en-US" dirty="0" smtClean="0"/>
              <a:t>We used this for relatively recent to current observed precipitation data, from 2000-2015. </a:t>
            </a:r>
          </a:p>
          <a:p>
            <a:endParaRPr lang="en-US" altLang="en-US" dirty="0" smtClean="0"/>
          </a:p>
          <a:p>
            <a:r>
              <a:rPr lang="en-US" altLang="en-US" dirty="0" smtClean="0"/>
              <a:t>The third source was the Global Precipitation Measurement, or GPM.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r>
              <a:rPr lang="en-US" altLang="en-US" dirty="0" smtClean="0"/>
              <a:t>Beginning in 2014, GPM replaced TRMM as</a:t>
            </a:r>
            <a:r>
              <a:rPr lang="en-US" altLang="en-US" baseline="0" dirty="0" smtClean="0"/>
              <a:t> the</a:t>
            </a:r>
            <a:r>
              <a:rPr lang="en-US" altLang="en-US" dirty="0" smtClean="0"/>
              <a:t> main source of accumulated monthly precipitation data for the Navajo Nation.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1AF1E0-E954-4612-BDD1-CE9B6CBC966C}"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161895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With the accumulated monthly precipitation from PRISM, TRMM, and GPM, we calculated SPI values for the pixel in the </a:t>
            </a:r>
            <a:r>
              <a:rPr lang="en-US" dirty="0" err="1" smtClean="0"/>
              <a:t>rasters</a:t>
            </a:r>
            <a:r>
              <a:rPr lang="en-US" dirty="0" smtClean="0"/>
              <a:t> using this process that you can follow in this flow chart. </a:t>
            </a:r>
          </a:p>
          <a:p>
            <a:pPr>
              <a:defRPr/>
            </a:pPr>
            <a:endParaRPr lang="en-US" dirty="0" smtClean="0"/>
          </a:p>
          <a:p>
            <a:pPr>
              <a:defRPr/>
            </a:pPr>
            <a:r>
              <a:rPr lang="en-US" dirty="0" smtClean="0"/>
              <a:t>We began by creating a time series of</a:t>
            </a:r>
            <a:r>
              <a:rPr lang="en-US" baseline="0" dirty="0" smtClean="0"/>
              <a:t> </a:t>
            </a:r>
            <a:r>
              <a:rPr lang="en-US" dirty="0" smtClean="0"/>
              <a:t>accumulated monthly precipitation data over the past 30 years (a requirement for the SPI). We stacked these </a:t>
            </a:r>
            <a:r>
              <a:rPr lang="en-US" dirty="0" err="1" smtClean="0"/>
              <a:t>rasters</a:t>
            </a:r>
            <a:r>
              <a:rPr lang="en-US" dirty="0" smtClean="0"/>
              <a:t>, and for each precipitation pixel, we ran it through a SPI algorithm. The output is an SPI value for each pixel. Reassembling this gives us a</a:t>
            </a:r>
            <a:r>
              <a:rPr lang="en-US" baseline="0" dirty="0" smtClean="0"/>
              <a:t> series of</a:t>
            </a:r>
            <a:r>
              <a:rPr lang="en-US" dirty="0" smtClean="0"/>
              <a:t> SPI </a:t>
            </a:r>
            <a:r>
              <a:rPr lang="en-US" dirty="0" err="1" smtClean="0"/>
              <a:t>rasters</a:t>
            </a:r>
            <a:r>
              <a:rPr lang="en-US" dirty="0" smtClean="0"/>
              <a:t>.</a:t>
            </a:r>
          </a:p>
          <a:p>
            <a:pPr>
              <a:defRPr/>
            </a:pPr>
            <a:endParaRPr lang="en-US" dirty="0" smtClean="0"/>
          </a:p>
          <a:p>
            <a:pPr>
              <a:defRPr/>
            </a:pPr>
            <a:r>
              <a:rPr lang="en-US" dirty="0" smtClean="0"/>
              <a:t>The power of this is that an SPI value can be calculated spatially and temporally, different from using just in-situ rain gauge data. And this process will give water managers in the Navajo Nation the ability to calculate an average SPI value over a specific selected area – whether that be a political boundary, watershed, ecoregion, or self-drawn polygon. </a:t>
            </a:r>
          </a:p>
          <a:p>
            <a:pPr marL="228600" indent="-165100" eaLnBrk="1" fontAlgn="auto" hangingPunct="1">
              <a:lnSpc>
                <a:spcPct val="90000"/>
              </a:lnSpc>
              <a:spcBef>
                <a:spcPts val="0"/>
              </a:spcBef>
              <a:spcAft>
                <a:spcPts val="0"/>
              </a:spcAft>
              <a:buClr>
                <a:schemeClr val="accent5"/>
              </a:buClr>
              <a:buSzPct val="100000"/>
              <a:buFont typeface="Arial"/>
              <a:buChar char="4"/>
              <a:defRPr/>
            </a:pPr>
            <a:endParaRPr lang="en-US" dirty="0">
              <a:solidFill>
                <a:schemeClr val="dk1"/>
              </a:solidFill>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439ADF-8684-47D0-8239-BA20CD488C83}"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3200404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So in applying this conceptually, let’s take a look at what it actually looks like.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Using the accumulated precipitation data, we created the Drought Severity Assessment – Decision Support Tool, or DSA for short. The user begins at this interface, which was headed and created by resident wizard Michael Gao. </a:t>
            </a:r>
          </a:p>
          <a:p>
            <a:r>
              <a:rPr lang="en-US" sz="1200" kern="1200" dirty="0" smtClean="0">
                <a:solidFill>
                  <a:schemeClr val="tx1"/>
                </a:solidFill>
                <a:effectLst/>
                <a:latin typeface="+mn-lt"/>
                <a:ea typeface="+mn-ea"/>
                <a:cs typeface="+mn-cs"/>
              </a:rPr>
              <a:t>Within this user interface, water managers can do 3 things:</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 Calculate SPI value </a:t>
            </a:r>
          </a:p>
          <a:p>
            <a:r>
              <a:rPr lang="en-US" sz="1200" kern="1200" dirty="0" smtClean="0">
                <a:solidFill>
                  <a:schemeClr val="tx1"/>
                </a:solidFill>
                <a:effectLst/>
                <a:latin typeface="+mn-lt"/>
                <a:ea typeface="+mn-ea"/>
                <a:cs typeface="+mn-cs"/>
              </a:rPr>
              <a:t>The user selects the ‘type’ of SPI, a 1-month, 6-month, or 12-month, depending on the TYPE of drought they want to examine; then they identify the time range – by selecting the starting month and year; and then the ending year. Within the folder, you can see that we have a folder containing the TRMM precipitation data. This will take that data and go through that conceptual process, and output SPI </a:t>
            </a:r>
            <a:r>
              <a:rPr lang="en-US" sz="1200" kern="1200" dirty="0" err="1" smtClean="0">
                <a:solidFill>
                  <a:schemeClr val="tx1"/>
                </a:solidFill>
                <a:effectLst/>
                <a:latin typeface="+mn-lt"/>
                <a:ea typeface="+mn-ea"/>
                <a:cs typeface="+mn-cs"/>
              </a:rPr>
              <a:t>rasters</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2. Summary Statistics. </a:t>
            </a:r>
          </a:p>
          <a:p>
            <a:r>
              <a:rPr lang="en-US" sz="1200" kern="1200" dirty="0" smtClean="0">
                <a:solidFill>
                  <a:schemeClr val="tx1"/>
                </a:solidFill>
                <a:effectLst/>
                <a:latin typeface="+mn-lt"/>
                <a:ea typeface="+mn-ea"/>
                <a:cs typeface="+mn-cs"/>
              </a:rPr>
              <a:t>With these SPI </a:t>
            </a:r>
            <a:r>
              <a:rPr lang="en-US" sz="1200" kern="1200" dirty="0" err="1" smtClean="0">
                <a:solidFill>
                  <a:schemeClr val="tx1"/>
                </a:solidFill>
                <a:effectLst/>
                <a:latin typeface="+mn-lt"/>
                <a:ea typeface="+mn-ea"/>
                <a:cs typeface="+mn-cs"/>
              </a:rPr>
              <a:t>rasters</a:t>
            </a:r>
            <a:r>
              <a:rPr lang="en-US" sz="1200" kern="1200" dirty="0" smtClean="0">
                <a:solidFill>
                  <a:schemeClr val="tx1"/>
                </a:solidFill>
                <a:effectLst/>
                <a:latin typeface="+mn-lt"/>
                <a:ea typeface="+mn-ea"/>
                <a:cs typeface="+mn-cs"/>
              </a:rPr>
              <a:t>, the user chooses a boundary – like an chapter, agency, watershed, or ecoregion-- within which to calculate statistics. </a:t>
            </a:r>
          </a:p>
          <a:p>
            <a:r>
              <a:rPr lang="en-US" sz="1200" kern="1200" dirty="0" smtClean="0">
                <a:solidFill>
                  <a:schemeClr val="tx1"/>
                </a:solidFill>
                <a:effectLst/>
                <a:latin typeface="+mn-lt"/>
                <a:ea typeface="+mn-ea"/>
                <a:cs typeface="+mn-cs"/>
              </a:rPr>
              <a:t>Right here, we select ECOREGION, so you can see the zonal statistics for the boundary selected.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3. Visualizations. </a:t>
            </a:r>
          </a:p>
          <a:p>
            <a:r>
              <a:rPr lang="en-US" sz="1200" kern="1200" dirty="0" smtClean="0">
                <a:solidFill>
                  <a:schemeClr val="tx1"/>
                </a:solidFill>
                <a:effectLst/>
                <a:latin typeface="+mn-lt"/>
                <a:ea typeface="+mn-ea"/>
                <a:cs typeface="+mn-cs"/>
              </a:rPr>
              <a:t>The user can look at these gridded SPI values through time in order to visualize how drought severity is changing. </a:t>
            </a:r>
            <a:endParaRPr lang="en-US" dirty="0" smtClean="0"/>
          </a:p>
          <a:p>
            <a:pPr eaLnBrk="1" hangingPunct="1">
              <a:spcBef>
                <a:spcPct val="0"/>
              </a:spcBef>
            </a:pPr>
            <a:endParaRPr lang="en-US" alt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D38972BC-F845-4C3D-A6E4-9479A410777A}" type="slidenum">
              <a:rPr lang="en-US" altLang="en-US" smtClean="0">
                <a:solidFill>
                  <a:srgbClr val="000000"/>
                </a:solidFill>
                <a:latin typeface="Calibri" panose="020F0502020204030204" pitchFamily="34" charset="0"/>
              </a:rPr>
              <a:pPr/>
              <a:t>8</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96768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results of this tool will</a:t>
            </a:r>
            <a:r>
              <a:rPr lang="en-US" baseline="0" dirty="0" smtClean="0"/>
              <a:t> support decision-making in the Navajo Nation.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Water managers will be able to use SPI maps to</a:t>
            </a:r>
            <a:r>
              <a:rPr lang="en-US" baseline="0" dirty="0" smtClean="0"/>
              <a:t> make monthly drought reports, and also look at more long term climatic trends.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Here we have classified SPI maps. Hydrologists and resource managers can use these to look at trends over the area regardless of political boundaries.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maps range from January to April 2014, when the Navajo Nation is coming out of one of its rainy seasons.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Looking at the big picture: we can see the transition from abnormally wet areas (as shown in blue) to abnormally dry (as shown in orange)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Looking at the finer detail: water managers will be able to examine what areas are receiving more rain than others, or which areas are experiencing a more intense drought.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F71B3E1D-62CC-456A-8247-8239DCDDC4EA}" type="slidenum">
              <a:rPr lang="en-US" altLang="en-US" smtClean="0"/>
              <a:pPr>
                <a:defRPr/>
              </a:pPr>
              <a:t>9</a:t>
            </a:fld>
            <a:endParaRPr lang="en-US" altLang="en-US"/>
          </a:p>
        </p:txBody>
      </p:sp>
    </p:spTree>
    <p:extLst>
      <p:ext uri="{BB962C8B-B14F-4D97-AF65-F5344CB8AC3E}">
        <p14:creationId xmlns:p14="http://schemas.microsoft.com/office/powerpoint/2010/main" val="394029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bottom grey"/>
          <p:cNvSpPr/>
          <p:nvPr userDrawn="1"/>
        </p:nvSpPr>
        <p:spPr>
          <a:xfrm>
            <a:off x="0" y="6784975"/>
            <a:ext cx="9144000" cy="73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1" name="app area logo"/>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3538" y="5470525"/>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author rule"/>
          <p:cNvCxnSpPr/>
          <p:nvPr userDrawn="1"/>
        </p:nvCxnSpPr>
        <p:spPr>
          <a:xfrm>
            <a:off x="228600" y="5168900"/>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14" name="NASA logo configuration"/>
          <p:cNvGrpSpPr>
            <a:grpSpLocks/>
          </p:cNvGrpSpPr>
          <p:nvPr userDrawn="1"/>
        </p:nvGrpSpPr>
        <p:grpSpPr bwMode="auto">
          <a:xfrm>
            <a:off x="0" y="-44450"/>
            <a:ext cx="9144000" cy="1077913"/>
            <a:chOff x="0" y="-44450"/>
            <a:chExt cx="9144000" cy="1077912"/>
          </a:xfrm>
        </p:grpSpPr>
        <p:sp>
          <p:nvSpPr>
            <p:cNvPr id="15" name="top background"/>
            <p:cNvSpPr txBox="1">
              <a:spLocks noChangeArrowheads="1"/>
            </p:cNvSpPr>
            <p:nvPr userDrawn="1"/>
          </p:nvSpPr>
          <p:spPr bwMode="auto">
            <a:xfrm>
              <a:off x="0" y="0"/>
              <a:ext cx="9144000" cy="9778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defRPr/>
              </a:pPr>
              <a:endParaRPr lang="en-US" altLang="en-US" smtClean="0">
                <a:solidFill>
                  <a:srgbClr val="767171"/>
                </a:solidFill>
                <a:latin typeface="Questrial"/>
                <a:ea typeface="Questrial"/>
                <a:cs typeface="Questrial"/>
                <a:sym typeface="Questrial"/>
              </a:endParaRPr>
            </a:p>
          </p:txBody>
        </p:sp>
        <p:sp>
          <p:nvSpPr>
            <p:cNvPr id="16" name="NASA text"/>
            <p:cNvSpPr txBox="1">
              <a:spLocks noChangeArrowheads="1"/>
            </p:cNvSpPr>
            <p:nvPr userDrawn="1"/>
          </p:nvSpPr>
          <p:spPr bwMode="auto">
            <a:xfrm>
              <a:off x="153988" y="260350"/>
              <a:ext cx="2332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5" tIns="45675" rIns="91375" bIns="45675"/>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buClr>
                  <a:srgbClr val="767171"/>
                </a:buClr>
                <a:buFont typeface="Questrial"/>
                <a:buNone/>
                <a:defRPr/>
              </a:pPr>
              <a:endParaRPr lang="en-US" altLang="en-US" sz="800" b="1" smtClean="0">
                <a:solidFill>
                  <a:srgbClr val="FFFFFF"/>
                </a:solidFill>
                <a:latin typeface="Helvetica Neue"/>
                <a:ea typeface="Helvetica Neue"/>
                <a:cs typeface="Helvetica Neue"/>
                <a:sym typeface="Helvetica Neue"/>
              </a:endParaRPr>
            </a:p>
            <a:p>
              <a:pPr algn="ctr" eaLnBrk="1" hangingPunct="1">
                <a:buClr>
                  <a:srgbClr val="FFFFFF"/>
                </a:buClr>
                <a:buSzPct val="25000"/>
                <a:buFont typeface="Helvetica Neue"/>
                <a:buNone/>
                <a:defRPr/>
              </a:pPr>
              <a:r>
                <a:rPr lang="en-US" altLang="en-US" sz="800" smtClean="0">
                  <a:solidFill>
                    <a:srgbClr val="FFFFFF"/>
                  </a:solidFill>
                  <a:latin typeface="Helvetica Neue"/>
                  <a:ea typeface="Helvetica Neue"/>
                  <a:cs typeface="Helvetica Neue"/>
                  <a:sym typeface="Helvetica Neue"/>
                </a:rPr>
                <a:t>National Aeronautics and Space Administration</a:t>
              </a:r>
            </a:p>
          </p:txBody>
        </p:sp>
        <p:pic>
          <p:nvPicPr>
            <p:cNvPr id="18" name="NASA logo"/>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24825" y="-44450"/>
              <a:ext cx="9350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uthor 6"/>
          <p:cNvSpPr>
            <a:spLocks noGrp="1"/>
          </p:cNvSpPr>
          <p:nvPr>
            <p:ph type="body" sz="quarter" idx="16"/>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2" name="author 5"/>
          <p:cNvSpPr>
            <a:spLocks noGrp="1"/>
          </p:cNvSpPr>
          <p:nvPr>
            <p:ph type="body" sz="quarter" idx="15"/>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1" name="author 4"/>
          <p:cNvSpPr>
            <a:spLocks noGrp="1"/>
          </p:cNvSpPr>
          <p:nvPr>
            <p:ph type="body" sz="quarter" idx="14"/>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0" name="author 3"/>
          <p:cNvSpPr>
            <a:spLocks noGrp="1"/>
          </p:cNvSpPr>
          <p:nvPr>
            <p:ph type="body" sz="quarter" idx="13"/>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19" name="author 2"/>
          <p:cNvSpPr>
            <a:spLocks noGrp="1"/>
          </p:cNvSpPr>
          <p:nvPr>
            <p:ph type="body" sz="quarter" idx="12"/>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17" name="author project lead"/>
          <p:cNvSpPr>
            <a:spLocks noGrp="1"/>
          </p:cNvSpPr>
          <p:nvPr>
            <p:ph type="body" sz="quarter" idx="1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5" name="Subtitle"/>
          <p:cNvSpPr>
            <a:spLocks noGrp="1"/>
          </p:cNvSpPr>
          <p:nvPr>
            <p:ph type="body" sz="quarter" idx="17"/>
          </p:nvPr>
        </p:nvSpPr>
        <p:spPr>
          <a:xfrm>
            <a:off x="1143000" y="4032504"/>
            <a:ext cx="6858000" cy="740664"/>
          </a:xfrm>
        </p:spPr>
        <p:txBody>
          <a:bodyPr>
            <a:normAutofit/>
          </a:bodyPr>
          <a:lstStyle>
            <a:lvl1pPr marL="0" indent="0" algn="ctr">
              <a:buNone/>
              <a:defRPr sz="2800" i="1" baseline="0"/>
            </a:lvl1pPr>
          </a:lstStyle>
          <a:p>
            <a:pPr lvl="0"/>
            <a:r>
              <a:rPr lang="en-US" smtClean="0"/>
              <a:t>Click to edit Master text styles</a:t>
            </a:r>
          </a:p>
        </p:txBody>
      </p:sp>
      <p:sp>
        <p:nvSpPr>
          <p:cNvPr id="12" name="Project Title"/>
          <p:cNvSpPr>
            <a:spLocks noGrp="1"/>
          </p:cNvSpPr>
          <p:nvPr>
            <p:ph type="body" sz="quarter" idx="10"/>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99112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8" name="Acknowledgements Head"/>
          <p:cNvSpPr txBox="1">
            <a:spLocks noChangeArrowheads="1"/>
          </p:cNvSpPr>
          <p:nvPr userDrawn="1"/>
        </p:nvSpPr>
        <p:spPr bwMode="auto">
          <a:xfrm>
            <a:off x="320675" y="242888"/>
            <a:ext cx="8502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defRPr/>
            </a:pPr>
            <a:r>
              <a:rPr lang="en-US" altLang="en-US" sz="4000" b="1" smtClean="0">
                <a:solidFill>
                  <a:srgbClr val="BFBFBF"/>
                </a:solidFill>
              </a:rPr>
              <a:t>Acknowledgements</a:t>
            </a:r>
          </a:p>
        </p:txBody>
      </p:sp>
      <p:sp>
        <p:nvSpPr>
          <p:cNvPr id="9" name="contract info"/>
          <p:cNvSpPr>
            <a:spLocks noChangeArrowheads="1"/>
          </p:cNvSpPr>
          <p:nvPr userDrawn="1"/>
        </p:nvSpPr>
        <p:spPr bwMode="auto">
          <a:xfrm>
            <a:off x="0" y="65801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buClr>
                <a:srgbClr val="767171"/>
              </a:buClr>
              <a:buSzPct val="25000"/>
              <a:defRPr/>
            </a:pPr>
            <a:r>
              <a:rPr lang="en-US" altLang="en-US" sz="1000" i="1" smtClean="0">
                <a:solidFill>
                  <a:srgbClr val="7F7F7F"/>
                </a:solidFill>
                <a:latin typeface="Arial" panose="020B0604020202020204" pitchFamily="34" charset="0"/>
                <a:ea typeface="Questrial"/>
                <a:cs typeface="Questrial"/>
                <a:sym typeface="Questrial"/>
              </a:rPr>
              <a:t>This material is based upon work supported by NASA through contract NNL11AA00B and cooperative agreement NNX14AB60A.</a:t>
            </a:r>
          </a:p>
        </p:txBody>
      </p:sp>
      <p:sp>
        <p:nvSpPr>
          <p:cNvPr id="5" name="Text Placeholder 4"/>
          <p:cNvSpPr>
            <a:spLocks noGrp="1"/>
          </p:cNvSpPr>
          <p:nvPr>
            <p:ph type="body" sz="quarter" idx="10"/>
          </p:nvPr>
        </p:nvSpPr>
        <p:spPr>
          <a:xfrm>
            <a:off x="3511296" y="1220919"/>
            <a:ext cx="5111496" cy="704088"/>
          </a:xfrm>
        </p:spPr>
        <p:txBody>
          <a:bodyPr>
            <a:normAutofit/>
          </a:bodyPr>
          <a:lstStyle>
            <a:lvl1pPr marL="0" indent="0">
              <a:buNone/>
              <a:defRPr sz="2000" baseline="0"/>
            </a:lvl1pPr>
          </a:lstStyle>
          <a:p>
            <a:pPr lvl="0"/>
            <a:r>
              <a:rPr lang="en-US" smtClean="0"/>
              <a:t>Click to edit Master text styles</a:t>
            </a:r>
          </a:p>
        </p:txBody>
      </p:sp>
      <p:sp>
        <p:nvSpPr>
          <p:cNvPr id="29" name="Text Placeholder 4"/>
          <p:cNvSpPr>
            <a:spLocks noGrp="1"/>
          </p:cNvSpPr>
          <p:nvPr>
            <p:ph type="body" sz="quarter" idx="11"/>
          </p:nvPr>
        </p:nvSpPr>
        <p:spPr>
          <a:xfrm>
            <a:off x="3511296" y="2369945"/>
            <a:ext cx="5111496" cy="704088"/>
          </a:xfrm>
        </p:spPr>
        <p:txBody>
          <a:bodyPr>
            <a:normAutofit/>
          </a:bodyPr>
          <a:lstStyle>
            <a:lvl1pPr marL="0" indent="0">
              <a:buNone/>
              <a:defRPr sz="2000" baseline="0"/>
            </a:lvl1pPr>
          </a:lstStyle>
          <a:p>
            <a:pPr lvl="0"/>
            <a:r>
              <a:rPr lang="en-US" smtClean="0"/>
              <a:t>Click to edit Master text styles</a:t>
            </a:r>
          </a:p>
        </p:txBody>
      </p:sp>
      <p:sp>
        <p:nvSpPr>
          <p:cNvPr id="30" name="Text Placeholder 4"/>
          <p:cNvSpPr>
            <a:spLocks noGrp="1"/>
          </p:cNvSpPr>
          <p:nvPr>
            <p:ph type="body" sz="quarter" idx="12"/>
          </p:nvPr>
        </p:nvSpPr>
        <p:spPr>
          <a:xfrm>
            <a:off x="3511296" y="4118716"/>
            <a:ext cx="5111496" cy="704088"/>
          </a:xfrm>
        </p:spPr>
        <p:txBody>
          <a:bodyPr>
            <a:normAutofit/>
          </a:bodyPr>
          <a:lstStyle>
            <a:lvl1pPr marL="0" indent="0">
              <a:buNone/>
              <a:defRPr sz="2000" baseline="0"/>
            </a:lvl1pPr>
          </a:lstStyle>
          <a:p>
            <a:pPr lvl="0"/>
            <a:r>
              <a:rPr lang="en-US" smtClean="0"/>
              <a:t>Click to edit Master text styles</a:t>
            </a:r>
          </a:p>
        </p:txBody>
      </p:sp>
    </p:spTree>
    <p:extLst>
      <p:ext uri="{BB962C8B-B14F-4D97-AF65-F5344CB8AC3E}">
        <p14:creationId xmlns:p14="http://schemas.microsoft.com/office/powerpoint/2010/main" val="240477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8" name="Acknowledgements Head"/>
          <p:cNvSpPr txBox="1">
            <a:spLocks noChangeArrowheads="1"/>
          </p:cNvSpPr>
          <p:nvPr userDrawn="1"/>
        </p:nvSpPr>
        <p:spPr bwMode="auto">
          <a:xfrm>
            <a:off x="320675" y="242888"/>
            <a:ext cx="8502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defRPr/>
            </a:pPr>
            <a:r>
              <a:rPr lang="en-US" altLang="en-US" sz="4000" b="1" smtClean="0">
                <a:solidFill>
                  <a:srgbClr val="BFBFBF"/>
                </a:solidFill>
              </a:rPr>
              <a:t>Acknowledgements</a:t>
            </a:r>
          </a:p>
        </p:txBody>
      </p:sp>
      <p:sp>
        <p:nvSpPr>
          <p:cNvPr id="9" name="contract info"/>
          <p:cNvSpPr>
            <a:spLocks noChangeArrowheads="1"/>
          </p:cNvSpPr>
          <p:nvPr userDrawn="1"/>
        </p:nvSpPr>
        <p:spPr bwMode="auto">
          <a:xfrm>
            <a:off x="0" y="65801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buClr>
                <a:srgbClr val="767171"/>
              </a:buClr>
              <a:buSzPct val="25000"/>
              <a:defRPr/>
            </a:pPr>
            <a:r>
              <a:rPr lang="en-US" altLang="en-US" sz="1000" i="1" smtClean="0">
                <a:solidFill>
                  <a:srgbClr val="7F7F7F"/>
                </a:solidFill>
                <a:latin typeface="Arial" panose="020B0604020202020204" pitchFamily="34" charset="0"/>
                <a:ea typeface="Questrial"/>
                <a:cs typeface="Questrial"/>
                <a:sym typeface="Questrial"/>
              </a:rPr>
              <a:t>This material is based upon work supported by NASA through contract NNL11AA00B and cooperative agreement NNX14AB60A.</a:t>
            </a:r>
          </a:p>
        </p:txBody>
      </p:sp>
      <p:sp>
        <p:nvSpPr>
          <p:cNvPr id="5" name="Text Placeholder 4"/>
          <p:cNvSpPr>
            <a:spLocks noGrp="1"/>
          </p:cNvSpPr>
          <p:nvPr>
            <p:ph type="body" sz="quarter" idx="10"/>
          </p:nvPr>
        </p:nvSpPr>
        <p:spPr>
          <a:xfrm>
            <a:off x="571208" y="1421134"/>
            <a:ext cx="8051583" cy="704088"/>
          </a:xfrm>
        </p:spPr>
        <p:txBody>
          <a:bodyPr>
            <a:normAutofit/>
          </a:bodyPr>
          <a:lstStyle>
            <a:lvl1pPr marL="0" indent="0">
              <a:buNone/>
              <a:defRPr sz="2000" baseline="0"/>
            </a:lvl1pPr>
          </a:lstStyle>
          <a:p>
            <a:pPr lvl="0"/>
            <a:r>
              <a:rPr lang="en-US" smtClean="0"/>
              <a:t>Click to edit Master text styles</a:t>
            </a:r>
          </a:p>
        </p:txBody>
      </p:sp>
      <p:sp>
        <p:nvSpPr>
          <p:cNvPr id="29" name="Text Placeholder 4"/>
          <p:cNvSpPr>
            <a:spLocks noGrp="1"/>
          </p:cNvSpPr>
          <p:nvPr>
            <p:ph type="body" sz="quarter" idx="11"/>
          </p:nvPr>
        </p:nvSpPr>
        <p:spPr>
          <a:xfrm>
            <a:off x="571207" y="3011687"/>
            <a:ext cx="8051583" cy="704088"/>
          </a:xfrm>
        </p:spPr>
        <p:txBody>
          <a:bodyPr>
            <a:normAutofit/>
          </a:bodyPr>
          <a:lstStyle>
            <a:lvl1pPr marL="0" indent="0">
              <a:buNone/>
              <a:defRPr sz="2000" baseline="0"/>
            </a:lvl1pPr>
          </a:lstStyle>
          <a:p>
            <a:pPr lvl="0"/>
            <a:r>
              <a:rPr lang="en-US" smtClean="0"/>
              <a:t>Click to edit Master text styles</a:t>
            </a:r>
          </a:p>
        </p:txBody>
      </p:sp>
      <p:sp>
        <p:nvSpPr>
          <p:cNvPr id="30" name="Text Placeholder 4"/>
          <p:cNvSpPr>
            <a:spLocks noGrp="1"/>
          </p:cNvSpPr>
          <p:nvPr>
            <p:ph type="body" sz="quarter" idx="12"/>
          </p:nvPr>
        </p:nvSpPr>
        <p:spPr>
          <a:xfrm>
            <a:off x="571208" y="4628567"/>
            <a:ext cx="8051582" cy="704088"/>
          </a:xfrm>
        </p:spPr>
        <p:txBody>
          <a:bodyPr>
            <a:normAutofit/>
          </a:bodyPr>
          <a:lstStyle>
            <a:lvl1pPr marL="0" indent="0">
              <a:buNone/>
              <a:defRPr sz="2000" baseline="0"/>
            </a:lvl1pPr>
          </a:lstStyle>
          <a:p>
            <a:pPr lvl="0"/>
            <a:r>
              <a:rPr lang="en-US" smtClean="0"/>
              <a:t>Click to edit Master text styles</a:t>
            </a:r>
          </a:p>
        </p:txBody>
      </p:sp>
    </p:spTree>
    <p:extLst>
      <p:ext uri="{BB962C8B-B14F-4D97-AF65-F5344CB8AC3E}">
        <p14:creationId xmlns:p14="http://schemas.microsoft.com/office/powerpoint/2010/main" val="135034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bottom grey"/>
          <p:cNvSpPr/>
          <p:nvPr userDrawn="1"/>
        </p:nvSpPr>
        <p:spPr>
          <a:xfrm>
            <a:off x="0" y="6784975"/>
            <a:ext cx="9144000" cy="73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1" name="app area logo"/>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3538" y="5470525"/>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author rule"/>
          <p:cNvCxnSpPr/>
          <p:nvPr userDrawn="1"/>
        </p:nvCxnSpPr>
        <p:spPr>
          <a:xfrm>
            <a:off x="228600" y="5168900"/>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14" name="NASA logo configuration"/>
          <p:cNvGrpSpPr>
            <a:grpSpLocks/>
          </p:cNvGrpSpPr>
          <p:nvPr userDrawn="1"/>
        </p:nvGrpSpPr>
        <p:grpSpPr bwMode="auto">
          <a:xfrm>
            <a:off x="0" y="-44450"/>
            <a:ext cx="9144000" cy="1077913"/>
            <a:chOff x="0" y="-44450"/>
            <a:chExt cx="9144000" cy="1077912"/>
          </a:xfrm>
        </p:grpSpPr>
        <p:sp>
          <p:nvSpPr>
            <p:cNvPr id="15" name="top background"/>
            <p:cNvSpPr txBox="1">
              <a:spLocks noChangeArrowheads="1"/>
            </p:cNvSpPr>
            <p:nvPr userDrawn="1"/>
          </p:nvSpPr>
          <p:spPr bwMode="auto">
            <a:xfrm>
              <a:off x="0" y="0"/>
              <a:ext cx="9144000" cy="9778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defRPr/>
              </a:pPr>
              <a:endParaRPr lang="en-US" altLang="en-US" smtClean="0">
                <a:solidFill>
                  <a:srgbClr val="767171"/>
                </a:solidFill>
                <a:latin typeface="Questrial"/>
                <a:ea typeface="Questrial"/>
                <a:cs typeface="Questrial"/>
                <a:sym typeface="Questrial"/>
              </a:endParaRPr>
            </a:p>
          </p:txBody>
        </p:sp>
        <p:sp>
          <p:nvSpPr>
            <p:cNvPr id="16" name="NASA text"/>
            <p:cNvSpPr txBox="1">
              <a:spLocks noChangeArrowheads="1"/>
            </p:cNvSpPr>
            <p:nvPr userDrawn="1"/>
          </p:nvSpPr>
          <p:spPr bwMode="auto">
            <a:xfrm>
              <a:off x="153988" y="260350"/>
              <a:ext cx="2332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5" tIns="45675" rIns="91375" bIns="45675"/>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buClr>
                  <a:srgbClr val="767171"/>
                </a:buClr>
                <a:buFont typeface="Questrial"/>
                <a:buNone/>
                <a:defRPr/>
              </a:pPr>
              <a:endParaRPr lang="en-US" altLang="en-US" sz="800" b="1" smtClean="0">
                <a:solidFill>
                  <a:srgbClr val="FFFFFF"/>
                </a:solidFill>
                <a:latin typeface="Helvetica Neue"/>
                <a:ea typeface="Helvetica Neue"/>
                <a:cs typeface="Helvetica Neue"/>
                <a:sym typeface="Helvetica Neue"/>
              </a:endParaRPr>
            </a:p>
            <a:p>
              <a:pPr algn="ctr" eaLnBrk="1" hangingPunct="1">
                <a:buClr>
                  <a:srgbClr val="FFFFFF"/>
                </a:buClr>
                <a:buSzPct val="25000"/>
                <a:buFont typeface="Helvetica Neue"/>
                <a:buNone/>
                <a:defRPr/>
              </a:pPr>
              <a:r>
                <a:rPr lang="en-US" altLang="en-US" sz="800" smtClean="0">
                  <a:solidFill>
                    <a:srgbClr val="FFFFFF"/>
                  </a:solidFill>
                  <a:latin typeface="Helvetica Neue"/>
                  <a:ea typeface="Helvetica Neue"/>
                  <a:cs typeface="Helvetica Neue"/>
                  <a:sym typeface="Helvetica Neue"/>
                </a:rPr>
                <a:t>National Aeronautics and Space Administration</a:t>
              </a:r>
            </a:p>
          </p:txBody>
        </p:sp>
        <p:pic>
          <p:nvPicPr>
            <p:cNvPr id="18" name="NASA logo"/>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24825" y="-44450"/>
              <a:ext cx="9350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uthor 6"/>
          <p:cNvSpPr>
            <a:spLocks noGrp="1"/>
          </p:cNvSpPr>
          <p:nvPr>
            <p:ph type="body" sz="quarter" idx="16"/>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2" name="author 5"/>
          <p:cNvSpPr>
            <a:spLocks noGrp="1"/>
          </p:cNvSpPr>
          <p:nvPr>
            <p:ph type="body" sz="quarter" idx="15"/>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1" name="author 4"/>
          <p:cNvSpPr>
            <a:spLocks noGrp="1"/>
          </p:cNvSpPr>
          <p:nvPr>
            <p:ph type="body" sz="quarter" idx="14"/>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0" name="author 3"/>
          <p:cNvSpPr>
            <a:spLocks noGrp="1"/>
          </p:cNvSpPr>
          <p:nvPr>
            <p:ph type="body" sz="quarter" idx="13"/>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19" name="author 2"/>
          <p:cNvSpPr>
            <a:spLocks noGrp="1"/>
          </p:cNvSpPr>
          <p:nvPr>
            <p:ph type="body" sz="quarter" idx="12"/>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17" name="author project lead"/>
          <p:cNvSpPr>
            <a:spLocks noGrp="1"/>
          </p:cNvSpPr>
          <p:nvPr>
            <p:ph type="body" sz="quarter" idx="1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smtClean="0"/>
              <a:t>Click to edit Master text styles</a:t>
            </a:r>
          </a:p>
        </p:txBody>
      </p:sp>
      <p:sp>
        <p:nvSpPr>
          <p:cNvPr id="25" name="Subtitle"/>
          <p:cNvSpPr>
            <a:spLocks noGrp="1"/>
          </p:cNvSpPr>
          <p:nvPr>
            <p:ph type="body" sz="quarter" idx="17"/>
          </p:nvPr>
        </p:nvSpPr>
        <p:spPr>
          <a:xfrm>
            <a:off x="1143000" y="4032504"/>
            <a:ext cx="6858000" cy="740664"/>
          </a:xfrm>
        </p:spPr>
        <p:txBody>
          <a:bodyPr>
            <a:normAutofit/>
          </a:bodyPr>
          <a:lstStyle>
            <a:lvl1pPr marL="0" indent="0" algn="ctr">
              <a:buNone/>
              <a:defRPr sz="2800" i="1" baseline="0"/>
            </a:lvl1pPr>
          </a:lstStyle>
          <a:p>
            <a:pPr lvl="0"/>
            <a:r>
              <a:rPr lang="en-US" smtClean="0"/>
              <a:t>Click to edit Master text styles</a:t>
            </a:r>
          </a:p>
        </p:txBody>
      </p:sp>
      <p:sp>
        <p:nvSpPr>
          <p:cNvPr id="12" name="Project Title"/>
          <p:cNvSpPr>
            <a:spLocks noGrp="1"/>
          </p:cNvSpPr>
          <p:nvPr>
            <p:ph type="body" sz="quarter" idx="10"/>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924867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21208" y="2130552"/>
            <a:ext cx="3593592" cy="3374136"/>
          </a:xfrm>
        </p:spPr>
        <p:txBody>
          <a:bodyPr>
            <a:normAutofit/>
          </a:bodyPr>
          <a:lstStyle>
            <a:lvl1pPr marL="0" indent="0">
              <a:buNone/>
              <a:defRPr sz="2000" baseline="0"/>
            </a:lvl1pPr>
          </a:lstStyle>
          <a:p>
            <a:pPr lvl="0"/>
            <a:r>
              <a:rPr lang="en-US" smtClean="0"/>
              <a:t>Click to edit Master text styles</a:t>
            </a:r>
          </a:p>
        </p:txBody>
      </p:sp>
      <p:sp>
        <p:nvSpPr>
          <p:cNvPr id="10" name="Section Head"/>
          <p:cNvSpPr>
            <a:spLocks noGrp="1"/>
          </p:cNvSpPr>
          <p:nvPr>
            <p:ph type="body" sz="quarter" idx="10"/>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mtClean="0"/>
              <a:t>Click to edit Master text styles</a:t>
            </a:r>
          </a:p>
        </p:txBody>
      </p:sp>
      <p:sp>
        <p:nvSpPr>
          <p:cNvPr id="15" name="Imagery"/>
          <p:cNvSpPr>
            <a:spLocks noGrp="1"/>
          </p:cNvSpPr>
          <p:nvPr>
            <p:ph type="pic" sz="quarter" idx="12"/>
          </p:nvPr>
        </p:nvSpPr>
        <p:spPr>
          <a:xfrm>
            <a:off x="4572000" y="0"/>
            <a:ext cx="4572000" cy="6858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4572000" y="6583680"/>
            <a:ext cx="1993392" cy="274320"/>
          </a:xfrm>
        </p:spPr>
        <p:txBody>
          <a:bodyPr>
            <a:normAutofit/>
          </a:bodyPr>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222461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102352" y="2130552"/>
            <a:ext cx="3593592" cy="3374136"/>
          </a:xfrm>
        </p:spPr>
        <p:txBody>
          <a:bodyPr>
            <a:normAutofit/>
          </a:bodyPr>
          <a:lstStyle>
            <a:lvl1pPr marL="0" indent="0">
              <a:buNone/>
              <a:defRPr sz="2000" baseline="0"/>
            </a:lvl1pPr>
          </a:lstStyle>
          <a:p>
            <a:pPr lvl="0"/>
            <a:r>
              <a:rPr lang="en-US" smtClean="0"/>
              <a:t>Click to edit Master text styles</a:t>
            </a:r>
          </a:p>
        </p:txBody>
      </p:sp>
      <p:sp>
        <p:nvSpPr>
          <p:cNvPr id="10" name="Section Head"/>
          <p:cNvSpPr>
            <a:spLocks noGrp="1"/>
          </p:cNvSpPr>
          <p:nvPr>
            <p:ph type="body" sz="quarter" idx="10"/>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mtClean="0"/>
              <a:t>Click to edit Master text styles</a:t>
            </a:r>
          </a:p>
        </p:txBody>
      </p:sp>
      <p:sp>
        <p:nvSpPr>
          <p:cNvPr id="15" name="Imagery"/>
          <p:cNvSpPr>
            <a:spLocks noGrp="1"/>
          </p:cNvSpPr>
          <p:nvPr>
            <p:ph type="pic" sz="quarter" idx="12"/>
          </p:nvPr>
        </p:nvSpPr>
        <p:spPr>
          <a:xfrm>
            <a:off x="0" y="0"/>
            <a:ext cx="4572000" cy="6858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2578608" y="6583680"/>
            <a:ext cx="1993392" cy="274320"/>
          </a:xfrm>
        </p:spPr>
        <p:txBody>
          <a:bodyPr>
            <a:normAutofit/>
          </a:bodyPr>
          <a:lstStyle>
            <a:lvl1pPr marL="0" indent="0" algn="r">
              <a:buNone/>
              <a:defRPr sz="1200" baseline="0"/>
            </a:lvl1pPr>
          </a:lstStyle>
          <a:p>
            <a:pPr lvl="0"/>
            <a:r>
              <a:rPr lang="en-US" smtClean="0"/>
              <a:t>Click to edit Master text styles</a:t>
            </a:r>
          </a:p>
        </p:txBody>
      </p:sp>
    </p:spTree>
    <p:extLst>
      <p:ext uri="{BB962C8B-B14F-4D97-AF65-F5344CB8AC3E}">
        <p14:creationId xmlns:p14="http://schemas.microsoft.com/office/powerpoint/2010/main" val="235086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4581144" y="4123944"/>
            <a:ext cx="3977640" cy="162763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52066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76072" y="4814316"/>
            <a:ext cx="7982712" cy="144475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9" name="Image Credit"/>
          <p:cNvSpPr>
            <a:spLocks noGrp="1"/>
          </p:cNvSpPr>
          <p:nvPr>
            <p:ph type="body" sz="quarter" idx="13"/>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70670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4581144" y="750018"/>
            <a:ext cx="3977640" cy="162763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342900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2769750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76072" y="1438656"/>
            <a:ext cx="7982712" cy="144475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342900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335250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4"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5"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749808" y="2255520"/>
            <a:ext cx="7653528" cy="3706368"/>
          </a:xfrm>
        </p:spPr>
        <p:txBody>
          <a:bodyPr>
            <a:normAutofit/>
          </a:bodyPr>
          <a:lstStyle>
            <a:lvl1pPr marL="0" indent="0" algn="ctr">
              <a:buNone/>
              <a:defRPr sz="6000" b="0" baseline="0"/>
            </a:lvl1pPr>
          </a:lstStyle>
          <a:p>
            <a:pPr lvl="0"/>
            <a:r>
              <a:rPr lang="en-US" smtClean="0"/>
              <a:t>Click to edit Master text styles</a:t>
            </a:r>
          </a:p>
        </p:txBody>
      </p:sp>
      <p:sp>
        <p:nvSpPr>
          <p:cNvPr id="3" name="Section Head"/>
          <p:cNvSpPr>
            <a:spLocks noGrp="1"/>
          </p:cNvSpPr>
          <p:nvPr>
            <p:ph type="body" sz="quarter" idx="14"/>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Tree>
    <p:extLst>
      <p:ext uri="{BB962C8B-B14F-4D97-AF65-F5344CB8AC3E}">
        <p14:creationId xmlns:p14="http://schemas.microsoft.com/office/powerpoint/2010/main" val="194580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21208" y="2130552"/>
            <a:ext cx="3593592" cy="3374136"/>
          </a:xfrm>
        </p:spPr>
        <p:txBody>
          <a:bodyPr>
            <a:normAutofit/>
          </a:bodyPr>
          <a:lstStyle>
            <a:lvl1pPr marL="0" indent="0">
              <a:buNone/>
              <a:defRPr sz="2000" baseline="0"/>
            </a:lvl1pPr>
          </a:lstStyle>
          <a:p>
            <a:pPr lvl="0"/>
            <a:r>
              <a:rPr lang="en-US" smtClean="0"/>
              <a:t>Click to edit Master text styles</a:t>
            </a:r>
          </a:p>
        </p:txBody>
      </p:sp>
      <p:sp>
        <p:nvSpPr>
          <p:cNvPr id="10" name="Section Head"/>
          <p:cNvSpPr>
            <a:spLocks noGrp="1"/>
          </p:cNvSpPr>
          <p:nvPr>
            <p:ph type="body" sz="quarter" idx="10"/>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mtClean="0"/>
              <a:t>Click to edit Master text styles</a:t>
            </a:r>
          </a:p>
        </p:txBody>
      </p:sp>
      <p:sp>
        <p:nvSpPr>
          <p:cNvPr id="15" name="Imagery"/>
          <p:cNvSpPr>
            <a:spLocks noGrp="1"/>
          </p:cNvSpPr>
          <p:nvPr>
            <p:ph type="pic" sz="quarter" idx="12"/>
          </p:nvPr>
        </p:nvSpPr>
        <p:spPr>
          <a:xfrm>
            <a:off x="4572000" y="0"/>
            <a:ext cx="4572000" cy="6858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4572000" y="6583680"/>
            <a:ext cx="1993392" cy="274320"/>
          </a:xfrm>
        </p:spPr>
        <p:txBody>
          <a:bodyPr>
            <a:normAutofit/>
          </a:bodyPr>
          <a:lstStyle>
            <a:lvl1pPr marL="0" indent="0">
              <a:buNone/>
              <a:defRPr sz="1200" baseline="0"/>
            </a:lvl1pPr>
          </a:lstStyle>
          <a:p>
            <a:pPr lvl="0"/>
            <a:r>
              <a:rPr lang="en-US" smtClean="0"/>
              <a:t>Click to edit Master text styles</a:t>
            </a:r>
          </a:p>
        </p:txBody>
      </p:sp>
    </p:spTree>
    <p:extLst>
      <p:ext uri="{BB962C8B-B14F-4D97-AF65-F5344CB8AC3E}">
        <p14:creationId xmlns:p14="http://schemas.microsoft.com/office/powerpoint/2010/main" val="532465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9"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4572000" y="4709160"/>
            <a:ext cx="3950208" cy="704088"/>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4" name="Text Placeholder 3"/>
          <p:cNvSpPr>
            <a:spLocks noGrp="1"/>
          </p:cNvSpPr>
          <p:nvPr>
            <p:ph type="body" sz="quarter" idx="15"/>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mtClean="0"/>
              <a:t>Click to edit Master text styles</a:t>
            </a:r>
          </a:p>
        </p:txBody>
      </p:sp>
      <p:sp>
        <p:nvSpPr>
          <p:cNvPr id="10" name="Section Body Text"/>
          <p:cNvSpPr>
            <a:spLocks noGrp="1"/>
          </p:cNvSpPr>
          <p:nvPr>
            <p:ph type="body" sz="quarter" idx="16"/>
          </p:nvPr>
        </p:nvSpPr>
        <p:spPr>
          <a:xfrm>
            <a:off x="4572000" y="2103120"/>
            <a:ext cx="3950208" cy="704088"/>
          </a:xfrm>
        </p:spPr>
        <p:txBody>
          <a:bodyPr>
            <a:normAutofit/>
          </a:bodyPr>
          <a:lstStyle>
            <a:lvl1pPr marL="0" indent="0">
              <a:buNone/>
              <a:defRPr sz="2000" baseline="0"/>
            </a:lvl1pPr>
          </a:lstStyle>
          <a:p>
            <a:pPr lvl="0"/>
            <a:r>
              <a:rPr lang="en-US" smtClean="0"/>
              <a:t>Click to edit Master text styles</a:t>
            </a:r>
          </a:p>
        </p:txBody>
      </p:sp>
      <p:sp>
        <p:nvSpPr>
          <p:cNvPr id="11" name="Text Placeholder 3"/>
          <p:cNvSpPr>
            <a:spLocks noGrp="1"/>
          </p:cNvSpPr>
          <p:nvPr>
            <p:ph type="body" sz="quarter" idx="17"/>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mtClean="0"/>
              <a:t>Click to edit Master text styles</a:t>
            </a:r>
          </a:p>
        </p:txBody>
      </p:sp>
      <p:sp>
        <p:nvSpPr>
          <p:cNvPr id="13" name="Text Placeholder 3"/>
          <p:cNvSpPr>
            <a:spLocks noGrp="1"/>
          </p:cNvSpPr>
          <p:nvPr>
            <p:ph type="body" sz="quarter" idx="18"/>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mtClean="0"/>
              <a:t>Click to edit Master text styles</a:t>
            </a:r>
          </a:p>
        </p:txBody>
      </p:sp>
      <p:sp>
        <p:nvSpPr>
          <p:cNvPr id="14" name="Section Body Text"/>
          <p:cNvSpPr>
            <a:spLocks noGrp="1"/>
          </p:cNvSpPr>
          <p:nvPr>
            <p:ph type="body" sz="quarter" idx="19"/>
          </p:nvPr>
        </p:nvSpPr>
        <p:spPr>
          <a:xfrm>
            <a:off x="4572000" y="3406140"/>
            <a:ext cx="3950208" cy="704088"/>
          </a:xfrm>
        </p:spPr>
        <p:txBody>
          <a:bodyPr>
            <a:normAutofit/>
          </a:bodyPr>
          <a:lstStyle>
            <a:lvl1pPr marL="0" indent="0">
              <a:buNone/>
              <a:defRPr sz="2000" baseline="0"/>
            </a:lvl1pPr>
          </a:lstStyle>
          <a:p>
            <a:pPr lvl="0"/>
            <a:r>
              <a:rPr lang="en-US" smtClean="0"/>
              <a:t>Click to edit Master text styles</a:t>
            </a:r>
          </a:p>
        </p:txBody>
      </p:sp>
    </p:spTree>
    <p:extLst>
      <p:ext uri="{BB962C8B-B14F-4D97-AF65-F5344CB8AC3E}">
        <p14:creationId xmlns:p14="http://schemas.microsoft.com/office/powerpoint/2010/main" val="2388562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8" name="Acknowledgements Head"/>
          <p:cNvSpPr txBox="1">
            <a:spLocks noChangeArrowheads="1"/>
          </p:cNvSpPr>
          <p:nvPr userDrawn="1"/>
        </p:nvSpPr>
        <p:spPr bwMode="auto">
          <a:xfrm>
            <a:off x="320675" y="242888"/>
            <a:ext cx="8502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defRPr/>
            </a:pPr>
            <a:r>
              <a:rPr lang="en-US" altLang="en-US" sz="4000" b="1" smtClean="0">
                <a:solidFill>
                  <a:srgbClr val="BFBFBF"/>
                </a:solidFill>
              </a:rPr>
              <a:t>Acknowledgements</a:t>
            </a:r>
          </a:p>
        </p:txBody>
      </p:sp>
      <p:sp>
        <p:nvSpPr>
          <p:cNvPr id="9" name="contract info"/>
          <p:cNvSpPr>
            <a:spLocks noChangeArrowheads="1"/>
          </p:cNvSpPr>
          <p:nvPr userDrawn="1"/>
        </p:nvSpPr>
        <p:spPr bwMode="auto">
          <a:xfrm>
            <a:off x="0" y="65801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buClr>
                <a:srgbClr val="767171"/>
              </a:buClr>
              <a:buSzPct val="25000"/>
              <a:defRPr/>
            </a:pPr>
            <a:r>
              <a:rPr lang="en-US" altLang="en-US" sz="1000" i="1" smtClean="0">
                <a:solidFill>
                  <a:srgbClr val="7F7F7F"/>
                </a:solidFill>
                <a:latin typeface="Arial" panose="020B0604020202020204" pitchFamily="34" charset="0"/>
                <a:ea typeface="Questrial"/>
                <a:cs typeface="Questrial"/>
                <a:sym typeface="Questrial"/>
              </a:rPr>
              <a:t>This material is based upon work supported by NASA through contract NNL11AA00B and cooperative agreement NNX14AB60A.</a:t>
            </a:r>
          </a:p>
        </p:txBody>
      </p:sp>
      <p:sp>
        <p:nvSpPr>
          <p:cNvPr id="5" name="Text Placeholder 4"/>
          <p:cNvSpPr>
            <a:spLocks noGrp="1"/>
          </p:cNvSpPr>
          <p:nvPr>
            <p:ph type="body" sz="quarter" idx="10"/>
          </p:nvPr>
        </p:nvSpPr>
        <p:spPr>
          <a:xfrm>
            <a:off x="3511296" y="1220919"/>
            <a:ext cx="5111496" cy="704088"/>
          </a:xfrm>
        </p:spPr>
        <p:txBody>
          <a:bodyPr>
            <a:normAutofit/>
          </a:bodyPr>
          <a:lstStyle>
            <a:lvl1pPr marL="0" indent="0">
              <a:buNone/>
              <a:defRPr sz="2000" baseline="0"/>
            </a:lvl1pPr>
          </a:lstStyle>
          <a:p>
            <a:pPr lvl="0"/>
            <a:r>
              <a:rPr lang="en-US" smtClean="0"/>
              <a:t>Click to edit Master text styles</a:t>
            </a:r>
          </a:p>
        </p:txBody>
      </p:sp>
      <p:sp>
        <p:nvSpPr>
          <p:cNvPr id="29" name="Text Placeholder 4"/>
          <p:cNvSpPr>
            <a:spLocks noGrp="1"/>
          </p:cNvSpPr>
          <p:nvPr>
            <p:ph type="body" sz="quarter" idx="11"/>
          </p:nvPr>
        </p:nvSpPr>
        <p:spPr>
          <a:xfrm>
            <a:off x="3511296" y="2369945"/>
            <a:ext cx="5111496" cy="704088"/>
          </a:xfrm>
        </p:spPr>
        <p:txBody>
          <a:bodyPr>
            <a:normAutofit/>
          </a:bodyPr>
          <a:lstStyle>
            <a:lvl1pPr marL="0" indent="0">
              <a:buNone/>
              <a:defRPr sz="2000" baseline="0"/>
            </a:lvl1pPr>
          </a:lstStyle>
          <a:p>
            <a:pPr lvl="0"/>
            <a:r>
              <a:rPr lang="en-US" smtClean="0"/>
              <a:t>Click to edit Master text styles</a:t>
            </a:r>
          </a:p>
        </p:txBody>
      </p:sp>
      <p:sp>
        <p:nvSpPr>
          <p:cNvPr id="30" name="Text Placeholder 4"/>
          <p:cNvSpPr>
            <a:spLocks noGrp="1"/>
          </p:cNvSpPr>
          <p:nvPr>
            <p:ph type="body" sz="quarter" idx="12"/>
          </p:nvPr>
        </p:nvSpPr>
        <p:spPr>
          <a:xfrm>
            <a:off x="3511296" y="4118716"/>
            <a:ext cx="5111496" cy="704088"/>
          </a:xfrm>
        </p:spPr>
        <p:txBody>
          <a:bodyPr>
            <a:normAutofit/>
          </a:bodyPr>
          <a:lstStyle>
            <a:lvl1pPr marL="0" indent="0">
              <a:buNone/>
              <a:defRPr sz="2000" baseline="0"/>
            </a:lvl1pPr>
          </a:lstStyle>
          <a:p>
            <a:pPr lvl="0"/>
            <a:r>
              <a:rPr lang="en-US" smtClean="0"/>
              <a:t>Click to edit Master text styles</a:t>
            </a:r>
          </a:p>
        </p:txBody>
      </p:sp>
    </p:spTree>
    <p:extLst>
      <p:ext uri="{BB962C8B-B14F-4D97-AF65-F5344CB8AC3E}">
        <p14:creationId xmlns:p14="http://schemas.microsoft.com/office/powerpoint/2010/main" val="3715175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8" name="Acknowledgements Head"/>
          <p:cNvSpPr txBox="1">
            <a:spLocks noChangeArrowheads="1"/>
          </p:cNvSpPr>
          <p:nvPr userDrawn="1"/>
        </p:nvSpPr>
        <p:spPr bwMode="auto">
          <a:xfrm>
            <a:off x="320675" y="242888"/>
            <a:ext cx="8502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defRPr/>
            </a:pPr>
            <a:r>
              <a:rPr lang="en-US" altLang="en-US" sz="4000" b="1" smtClean="0">
                <a:solidFill>
                  <a:srgbClr val="BFBFBF"/>
                </a:solidFill>
              </a:rPr>
              <a:t>Acknowledgements</a:t>
            </a:r>
          </a:p>
        </p:txBody>
      </p:sp>
      <p:sp>
        <p:nvSpPr>
          <p:cNvPr id="9" name="contract info"/>
          <p:cNvSpPr>
            <a:spLocks noChangeArrowheads="1"/>
          </p:cNvSpPr>
          <p:nvPr userDrawn="1"/>
        </p:nvSpPr>
        <p:spPr bwMode="auto">
          <a:xfrm>
            <a:off x="0" y="65801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buClr>
                <a:srgbClr val="767171"/>
              </a:buClr>
              <a:buSzPct val="25000"/>
              <a:defRPr/>
            </a:pPr>
            <a:r>
              <a:rPr lang="en-US" altLang="en-US" sz="1000" i="1" smtClean="0">
                <a:solidFill>
                  <a:srgbClr val="7F7F7F"/>
                </a:solidFill>
                <a:latin typeface="Arial" panose="020B0604020202020204" pitchFamily="34" charset="0"/>
                <a:ea typeface="Questrial"/>
                <a:cs typeface="Questrial"/>
                <a:sym typeface="Questrial"/>
              </a:rPr>
              <a:t>This material is based upon work supported by NASA through contract NNL11AA00B and cooperative agreement NNX14AB60A.</a:t>
            </a:r>
          </a:p>
        </p:txBody>
      </p:sp>
      <p:sp>
        <p:nvSpPr>
          <p:cNvPr id="5" name="Text Placeholder 4"/>
          <p:cNvSpPr>
            <a:spLocks noGrp="1"/>
          </p:cNvSpPr>
          <p:nvPr>
            <p:ph type="body" sz="quarter" idx="10"/>
          </p:nvPr>
        </p:nvSpPr>
        <p:spPr>
          <a:xfrm>
            <a:off x="571208" y="1421134"/>
            <a:ext cx="8051583" cy="704088"/>
          </a:xfrm>
        </p:spPr>
        <p:txBody>
          <a:bodyPr>
            <a:normAutofit/>
          </a:bodyPr>
          <a:lstStyle>
            <a:lvl1pPr marL="0" indent="0">
              <a:buNone/>
              <a:defRPr sz="2000" baseline="0"/>
            </a:lvl1pPr>
          </a:lstStyle>
          <a:p>
            <a:pPr lvl="0"/>
            <a:r>
              <a:rPr lang="en-US" smtClean="0"/>
              <a:t>Click to edit Master text styles</a:t>
            </a:r>
          </a:p>
        </p:txBody>
      </p:sp>
      <p:sp>
        <p:nvSpPr>
          <p:cNvPr id="29" name="Text Placeholder 4"/>
          <p:cNvSpPr>
            <a:spLocks noGrp="1"/>
          </p:cNvSpPr>
          <p:nvPr>
            <p:ph type="body" sz="quarter" idx="11"/>
          </p:nvPr>
        </p:nvSpPr>
        <p:spPr>
          <a:xfrm>
            <a:off x="571207" y="3011687"/>
            <a:ext cx="8051583" cy="704088"/>
          </a:xfrm>
        </p:spPr>
        <p:txBody>
          <a:bodyPr>
            <a:normAutofit/>
          </a:bodyPr>
          <a:lstStyle>
            <a:lvl1pPr marL="0" indent="0">
              <a:buNone/>
              <a:defRPr sz="2000" baseline="0"/>
            </a:lvl1pPr>
          </a:lstStyle>
          <a:p>
            <a:pPr lvl="0"/>
            <a:r>
              <a:rPr lang="en-US" smtClean="0"/>
              <a:t>Click to edit Master text styles</a:t>
            </a:r>
          </a:p>
        </p:txBody>
      </p:sp>
      <p:sp>
        <p:nvSpPr>
          <p:cNvPr id="30" name="Text Placeholder 4"/>
          <p:cNvSpPr>
            <a:spLocks noGrp="1"/>
          </p:cNvSpPr>
          <p:nvPr>
            <p:ph type="body" sz="quarter" idx="12"/>
          </p:nvPr>
        </p:nvSpPr>
        <p:spPr>
          <a:xfrm>
            <a:off x="571208" y="4628567"/>
            <a:ext cx="8051582" cy="704088"/>
          </a:xfrm>
        </p:spPr>
        <p:txBody>
          <a:bodyPr>
            <a:normAutofit/>
          </a:bodyPr>
          <a:lstStyle>
            <a:lvl1pPr marL="0" indent="0">
              <a:buNone/>
              <a:defRPr sz="2000" baseline="0"/>
            </a:lvl1pPr>
          </a:lstStyle>
          <a:p>
            <a:pPr lvl="0"/>
            <a:r>
              <a:rPr lang="en-US" smtClean="0"/>
              <a:t>Click to edit Master text styles</a:t>
            </a:r>
          </a:p>
        </p:txBody>
      </p:sp>
    </p:spTree>
    <p:extLst>
      <p:ext uri="{BB962C8B-B14F-4D97-AF65-F5344CB8AC3E}">
        <p14:creationId xmlns:p14="http://schemas.microsoft.com/office/powerpoint/2010/main" val="71080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102352" y="2130552"/>
            <a:ext cx="3593592" cy="3374136"/>
          </a:xfrm>
        </p:spPr>
        <p:txBody>
          <a:bodyPr>
            <a:normAutofit/>
          </a:bodyPr>
          <a:lstStyle>
            <a:lvl1pPr marL="0" indent="0">
              <a:buNone/>
              <a:defRPr sz="2000" baseline="0"/>
            </a:lvl1pPr>
          </a:lstStyle>
          <a:p>
            <a:pPr lvl="0"/>
            <a:r>
              <a:rPr lang="en-US" smtClean="0"/>
              <a:t>Click to edit Master text styles</a:t>
            </a:r>
          </a:p>
        </p:txBody>
      </p:sp>
      <p:sp>
        <p:nvSpPr>
          <p:cNvPr id="10" name="Section Head"/>
          <p:cNvSpPr>
            <a:spLocks noGrp="1"/>
          </p:cNvSpPr>
          <p:nvPr>
            <p:ph type="body" sz="quarter" idx="10"/>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mtClean="0"/>
              <a:t>Click to edit Master text styles</a:t>
            </a:r>
          </a:p>
        </p:txBody>
      </p:sp>
      <p:sp>
        <p:nvSpPr>
          <p:cNvPr id="15" name="Imagery"/>
          <p:cNvSpPr>
            <a:spLocks noGrp="1"/>
          </p:cNvSpPr>
          <p:nvPr>
            <p:ph type="pic" sz="quarter" idx="12"/>
          </p:nvPr>
        </p:nvSpPr>
        <p:spPr>
          <a:xfrm>
            <a:off x="0" y="0"/>
            <a:ext cx="4572000" cy="6858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2578608" y="6583680"/>
            <a:ext cx="1993392" cy="274320"/>
          </a:xfrm>
        </p:spPr>
        <p:txBody>
          <a:bodyPr>
            <a:normAutofit/>
          </a:bodyPr>
          <a:lstStyle>
            <a:lvl1pPr marL="0" indent="0" algn="r">
              <a:buNone/>
              <a:defRPr sz="1200" baseline="0"/>
            </a:lvl1pPr>
          </a:lstStyle>
          <a:p>
            <a:pPr lvl="0"/>
            <a:r>
              <a:rPr lang="en-US" smtClean="0"/>
              <a:t>Click to edit Master text styles</a:t>
            </a:r>
          </a:p>
        </p:txBody>
      </p:sp>
    </p:spTree>
    <p:extLst>
      <p:ext uri="{BB962C8B-B14F-4D97-AF65-F5344CB8AC3E}">
        <p14:creationId xmlns:p14="http://schemas.microsoft.com/office/powerpoint/2010/main" val="392123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4581144" y="4123944"/>
            <a:ext cx="3977640" cy="162763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211353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76072" y="4814316"/>
            <a:ext cx="7982712" cy="144475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9" name="Image Credit"/>
          <p:cNvSpPr>
            <a:spLocks noGrp="1"/>
          </p:cNvSpPr>
          <p:nvPr>
            <p:ph type="body" sz="quarter" idx="13"/>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145644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4581144" y="750018"/>
            <a:ext cx="3977640" cy="162763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342900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650098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6"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7"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576072" y="1438656"/>
            <a:ext cx="7982712" cy="1444752"/>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15" name="Imagery"/>
          <p:cNvSpPr>
            <a:spLocks noGrp="1"/>
          </p:cNvSpPr>
          <p:nvPr>
            <p:ph type="pic" sz="quarter" idx="12"/>
          </p:nvPr>
        </p:nvSpPr>
        <p:spPr>
          <a:xfrm>
            <a:off x="0" y="3429000"/>
            <a:ext cx="9144000" cy="3429000"/>
          </a:xfrm>
        </p:spPr>
        <p:txBody>
          <a:bodyPr rtlCol="0" anchor="ctr">
            <a:normAutofit/>
          </a:bodyPr>
          <a:lstStyle>
            <a:lvl1pPr marL="0" indent="0" algn="ctr">
              <a:buNone/>
              <a:defRPr sz="6000" b="1">
                <a:solidFill>
                  <a:schemeClr val="bg2">
                    <a:lumMod val="75000"/>
                  </a:schemeClr>
                </a:solidFill>
              </a:defRPr>
            </a:lvl1pPr>
          </a:lstStyle>
          <a:p>
            <a:pPr lvl="0"/>
            <a:r>
              <a:rPr lang="en-US" noProof="0" smtClean="0"/>
              <a:t>Click icon to add picture</a:t>
            </a:r>
            <a:endParaRPr lang="en-US" noProof="0" dirty="0"/>
          </a:p>
        </p:txBody>
      </p:sp>
      <p:sp>
        <p:nvSpPr>
          <p:cNvPr id="17" name="Image Credit"/>
          <p:cNvSpPr>
            <a:spLocks noGrp="1"/>
          </p:cNvSpPr>
          <p:nvPr>
            <p:ph type="body" sz="quarter" idx="13"/>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mtClean="0"/>
              <a:t>Click to edit Master text styles</a:t>
            </a:r>
          </a:p>
        </p:txBody>
      </p:sp>
    </p:spTree>
    <p:extLst>
      <p:ext uri="{BB962C8B-B14F-4D97-AF65-F5344CB8AC3E}">
        <p14:creationId xmlns:p14="http://schemas.microsoft.com/office/powerpoint/2010/main" val="63800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4"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5"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749808" y="2255520"/>
            <a:ext cx="7653528" cy="3706368"/>
          </a:xfrm>
        </p:spPr>
        <p:txBody>
          <a:bodyPr>
            <a:normAutofit/>
          </a:bodyPr>
          <a:lstStyle>
            <a:lvl1pPr marL="0" indent="0" algn="ctr">
              <a:buNone/>
              <a:defRPr sz="6000" b="0" baseline="0"/>
            </a:lvl1pPr>
          </a:lstStyle>
          <a:p>
            <a:pPr lvl="0"/>
            <a:r>
              <a:rPr lang="en-US" smtClean="0"/>
              <a:t>Click to edit Master text styles</a:t>
            </a:r>
          </a:p>
        </p:txBody>
      </p:sp>
      <p:sp>
        <p:nvSpPr>
          <p:cNvPr id="3" name="Section Head"/>
          <p:cNvSpPr>
            <a:spLocks noGrp="1"/>
          </p:cNvSpPr>
          <p:nvPr>
            <p:ph type="body" sz="quarter" idx="14"/>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smtClean="0"/>
              <a:t>Click to edit Master text styles</a:t>
            </a:r>
          </a:p>
        </p:txBody>
      </p:sp>
    </p:spTree>
    <p:extLst>
      <p:ext uri="{BB962C8B-B14F-4D97-AF65-F5344CB8AC3E}">
        <p14:creationId xmlns:p14="http://schemas.microsoft.com/office/powerpoint/2010/main" val="84940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9" name="top color"/>
          <p:cNvSpPr/>
          <p:nvPr userDrawn="1"/>
        </p:nvSpPr>
        <p:spPr>
          <a:xfrm>
            <a:off x="0" y="0"/>
            <a:ext cx="9144000" cy="117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bottom color"/>
          <p:cNvSpPr/>
          <p:nvPr userDrawn="1"/>
        </p:nvSpPr>
        <p:spPr>
          <a:xfrm>
            <a:off x="0" y="6784975"/>
            <a:ext cx="9144000" cy="73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Section Body Text"/>
          <p:cNvSpPr>
            <a:spLocks noGrp="1"/>
          </p:cNvSpPr>
          <p:nvPr>
            <p:ph type="body" sz="quarter" idx="11"/>
          </p:nvPr>
        </p:nvSpPr>
        <p:spPr>
          <a:xfrm>
            <a:off x="4572000" y="4709160"/>
            <a:ext cx="3950208" cy="704088"/>
          </a:xfrm>
        </p:spPr>
        <p:txBody>
          <a:bodyPr>
            <a:normAutofit/>
          </a:bodyPr>
          <a:lstStyle>
            <a:lvl1pPr marL="0" indent="0">
              <a:buNone/>
              <a:defRPr sz="2000" baseline="0"/>
            </a:lvl1pPr>
          </a:lstStyle>
          <a:p>
            <a:pPr lvl="0"/>
            <a:r>
              <a:rPr lang="en-US" smtClean="0"/>
              <a:t>Click to edit Master text styles</a:t>
            </a:r>
          </a:p>
        </p:txBody>
      </p:sp>
      <p:sp>
        <p:nvSpPr>
          <p:cNvPr id="3" name="Section Head"/>
          <p:cNvSpPr>
            <a:spLocks noGrp="1"/>
          </p:cNvSpPr>
          <p:nvPr>
            <p:ph type="body" sz="quarter" idx="14"/>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smtClean="0"/>
              <a:t>Click to edit Master text styles</a:t>
            </a:r>
          </a:p>
        </p:txBody>
      </p:sp>
      <p:sp>
        <p:nvSpPr>
          <p:cNvPr id="4" name="Text Placeholder 3"/>
          <p:cNvSpPr>
            <a:spLocks noGrp="1"/>
          </p:cNvSpPr>
          <p:nvPr>
            <p:ph type="body" sz="quarter" idx="15"/>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mtClean="0"/>
              <a:t>Click to edit Master text styles</a:t>
            </a:r>
          </a:p>
        </p:txBody>
      </p:sp>
      <p:sp>
        <p:nvSpPr>
          <p:cNvPr id="10" name="Section Body Text"/>
          <p:cNvSpPr>
            <a:spLocks noGrp="1"/>
          </p:cNvSpPr>
          <p:nvPr>
            <p:ph type="body" sz="quarter" idx="16"/>
          </p:nvPr>
        </p:nvSpPr>
        <p:spPr>
          <a:xfrm>
            <a:off x="4572000" y="2103120"/>
            <a:ext cx="3950208" cy="704088"/>
          </a:xfrm>
        </p:spPr>
        <p:txBody>
          <a:bodyPr>
            <a:normAutofit/>
          </a:bodyPr>
          <a:lstStyle>
            <a:lvl1pPr marL="0" indent="0">
              <a:buNone/>
              <a:defRPr sz="2000" baseline="0"/>
            </a:lvl1pPr>
          </a:lstStyle>
          <a:p>
            <a:pPr lvl="0"/>
            <a:r>
              <a:rPr lang="en-US" smtClean="0"/>
              <a:t>Click to edit Master text styles</a:t>
            </a:r>
          </a:p>
        </p:txBody>
      </p:sp>
      <p:sp>
        <p:nvSpPr>
          <p:cNvPr id="11" name="Text Placeholder 3"/>
          <p:cNvSpPr>
            <a:spLocks noGrp="1"/>
          </p:cNvSpPr>
          <p:nvPr>
            <p:ph type="body" sz="quarter" idx="17"/>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mtClean="0"/>
              <a:t>Click to edit Master text styles</a:t>
            </a:r>
          </a:p>
        </p:txBody>
      </p:sp>
      <p:sp>
        <p:nvSpPr>
          <p:cNvPr id="13" name="Text Placeholder 3"/>
          <p:cNvSpPr>
            <a:spLocks noGrp="1"/>
          </p:cNvSpPr>
          <p:nvPr>
            <p:ph type="body" sz="quarter" idx="18"/>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mtClean="0"/>
              <a:t>Click to edit Master text styles</a:t>
            </a:r>
          </a:p>
        </p:txBody>
      </p:sp>
      <p:sp>
        <p:nvSpPr>
          <p:cNvPr id="14" name="Section Body Text"/>
          <p:cNvSpPr>
            <a:spLocks noGrp="1"/>
          </p:cNvSpPr>
          <p:nvPr>
            <p:ph type="body" sz="quarter" idx="19"/>
          </p:nvPr>
        </p:nvSpPr>
        <p:spPr>
          <a:xfrm>
            <a:off x="4572000" y="3406140"/>
            <a:ext cx="3950208" cy="704088"/>
          </a:xfrm>
        </p:spPr>
        <p:txBody>
          <a:bodyPr>
            <a:normAutofit/>
          </a:bodyPr>
          <a:lstStyle>
            <a:lvl1pPr marL="0" indent="0">
              <a:buNone/>
              <a:defRPr sz="2000" baseline="0"/>
            </a:lvl1pPr>
          </a:lstStyle>
          <a:p>
            <a:pPr lvl="0"/>
            <a:r>
              <a:rPr lang="en-US" smtClean="0"/>
              <a:t>Click to edit Master text styles</a:t>
            </a:r>
          </a:p>
        </p:txBody>
      </p:sp>
    </p:spTree>
    <p:extLst>
      <p:ext uri="{BB962C8B-B14F-4D97-AF65-F5344CB8AC3E}">
        <p14:creationId xmlns:p14="http://schemas.microsoft.com/office/powerpoint/2010/main" val="7825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767171">
                    <a:tint val="75000"/>
                  </a:srgbClr>
                </a:solidFill>
                <a:latin typeface="+mn-lt"/>
                <a:cs typeface="+mn-cs"/>
              </a:defRPr>
            </a:lvl1pPr>
          </a:lstStyle>
          <a:p>
            <a:pPr>
              <a:defRPr/>
            </a:pPr>
            <a:fld id="{39181CE8-3CFB-419A-B9C1-EB86DE279CE1}" type="datetimeFigureOut">
              <a:rPr lang="en-US"/>
              <a:pPr>
                <a:defRPr/>
              </a:pPr>
              <a:t>8/7/2015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767171">
                    <a:tint val="75000"/>
                  </a:srgb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A7A5A5"/>
                </a:solidFill>
              </a:defRPr>
            </a:lvl1pPr>
          </a:lstStyle>
          <a:p>
            <a:pPr>
              <a:defRPr/>
            </a:pPr>
            <a:fld id="{8514FFCF-89BA-41B1-B32F-E51FB6826D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itchFamily="34"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767171">
                    <a:tint val="75000"/>
                  </a:srgbClr>
                </a:solidFill>
                <a:latin typeface="+mn-lt"/>
                <a:cs typeface="+mn-cs"/>
              </a:defRPr>
            </a:lvl1pPr>
          </a:lstStyle>
          <a:p>
            <a:pPr>
              <a:defRPr/>
            </a:pPr>
            <a:fld id="{FB1007DD-B3F3-47E2-AFCC-4DE987412C15}" type="datetimeFigureOut">
              <a:rPr lang="en-US"/>
              <a:pPr>
                <a:defRPr/>
              </a:pPr>
              <a:t>8/7/2015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767171">
                    <a:tint val="75000"/>
                  </a:srgb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A7A5A5"/>
                </a:solidFill>
              </a:defRPr>
            </a:lvl1pPr>
          </a:lstStyle>
          <a:p>
            <a:pPr>
              <a:defRPr/>
            </a:pPr>
            <a:fld id="{1E47AB5F-3140-4E56-AF3C-0D577C8F05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itchFamily="34" charset="0"/>
        </a:defRPr>
      </a:lvl2pPr>
      <a:lvl3pPr algn="l" rtl="0" eaLnBrk="0" fontAlgn="base" hangingPunct="0">
        <a:lnSpc>
          <a:spcPct val="90000"/>
        </a:lnSpc>
        <a:spcBef>
          <a:spcPct val="0"/>
        </a:spcBef>
        <a:spcAft>
          <a:spcPct val="0"/>
        </a:spcAft>
        <a:defRPr sz="4400">
          <a:solidFill>
            <a:schemeClr val="tx1"/>
          </a:solidFill>
          <a:latin typeface="Century Gothic" pitchFamily="34" charset="0"/>
        </a:defRPr>
      </a:lvl3pPr>
      <a:lvl4pPr algn="l" rtl="0" eaLnBrk="0" fontAlgn="base" hangingPunct="0">
        <a:lnSpc>
          <a:spcPct val="90000"/>
        </a:lnSpc>
        <a:spcBef>
          <a:spcPct val="0"/>
        </a:spcBef>
        <a:spcAft>
          <a:spcPct val="0"/>
        </a:spcAft>
        <a:defRPr sz="4400">
          <a:solidFill>
            <a:schemeClr val="tx1"/>
          </a:solidFill>
          <a:latin typeface="Century Gothic" pitchFamily="34" charset="0"/>
        </a:defRPr>
      </a:lvl4pPr>
      <a:lvl5pPr algn="l" rtl="0" eaLnBrk="0" fontAlgn="base" hangingPunct="0">
        <a:lnSpc>
          <a:spcPct val="90000"/>
        </a:lnSpc>
        <a:spcBef>
          <a:spcPct val="0"/>
        </a:spcBef>
        <a:spcAft>
          <a:spcPct val="0"/>
        </a:spcAft>
        <a:defRPr sz="4400">
          <a:solidFill>
            <a:schemeClr val="tx1"/>
          </a:solidFill>
          <a:latin typeface="Century Gothic" pitchFamily="34" charset="0"/>
        </a:defRPr>
      </a:lvl5pPr>
      <a:lvl6pPr marL="457200" algn="l" rtl="0" fontAlgn="base">
        <a:lnSpc>
          <a:spcPct val="90000"/>
        </a:lnSpc>
        <a:spcBef>
          <a:spcPct val="0"/>
        </a:spcBef>
        <a:spcAft>
          <a:spcPct val="0"/>
        </a:spcAft>
        <a:defRPr sz="4400">
          <a:solidFill>
            <a:schemeClr val="tx1"/>
          </a:solidFill>
          <a:latin typeface="Century Gothic" pitchFamily="34" charset="0"/>
        </a:defRPr>
      </a:lvl6pPr>
      <a:lvl7pPr marL="914400" algn="l" rtl="0" fontAlgn="base">
        <a:lnSpc>
          <a:spcPct val="90000"/>
        </a:lnSpc>
        <a:spcBef>
          <a:spcPct val="0"/>
        </a:spcBef>
        <a:spcAft>
          <a:spcPct val="0"/>
        </a:spcAft>
        <a:defRPr sz="4400">
          <a:solidFill>
            <a:schemeClr val="tx1"/>
          </a:solidFill>
          <a:latin typeface="Century Gothic" pitchFamily="34" charset="0"/>
        </a:defRPr>
      </a:lvl7pPr>
      <a:lvl8pPr marL="1371600" algn="l" rtl="0" fontAlgn="base">
        <a:lnSpc>
          <a:spcPct val="90000"/>
        </a:lnSpc>
        <a:spcBef>
          <a:spcPct val="0"/>
        </a:spcBef>
        <a:spcAft>
          <a:spcPct val="0"/>
        </a:spcAft>
        <a:defRPr sz="4400">
          <a:solidFill>
            <a:schemeClr val="tx1"/>
          </a:solidFill>
          <a:latin typeface="Century Gothic" pitchFamily="34" charset="0"/>
        </a:defRPr>
      </a:lvl8pPr>
      <a:lvl9pPr marL="1828800" algn="l" rtl="0" fontAlgn="base">
        <a:lnSpc>
          <a:spcPct val="90000"/>
        </a:lnSpc>
        <a:spcBef>
          <a:spcPct val="0"/>
        </a:spcBef>
        <a:spcAft>
          <a:spcPct val="0"/>
        </a:spcAft>
        <a:defRPr sz="4400">
          <a:solidFill>
            <a:schemeClr val="tx1"/>
          </a:solidFill>
          <a:latin typeface="Century Gothic"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video" Target="file:///G:\Ames%20Closeout%20ppt%20ui%20tutorial.mp4" TargetMode="External"/><Relationship Id="rId1" Type="http://schemas.microsoft.com/office/2007/relationships/media" Target="file:///G:\Ames%20Closeout%20ppt%20ui%20tutorial.mp4" TargetMode="External"/><Relationship Id="rId6" Type="http://schemas.openxmlformats.org/officeDocument/2006/relationships/notesSlide" Target="../notesSlides/notesSlide8.xml"/><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video" Target="../media/media1.mp4"/><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
          <p:cNvSpPr>
            <a:spLocks noGrp="1"/>
          </p:cNvSpPr>
          <p:nvPr>
            <p:ph type="body" sz="quarter" idx="10"/>
          </p:nvPr>
        </p:nvSpPr>
        <p:spPr>
          <a:xfrm>
            <a:off x="685800" y="1427163"/>
            <a:ext cx="7772400" cy="2432050"/>
          </a:xfrm>
        </p:spPr>
        <p:txBody>
          <a:bodyPr/>
          <a:lstStyle/>
          <a:p>
            <a:pPr eaLnBrk="1" hangingPunct="1"/>
            <a:r>
              <a:rPr lang="en-US" altLang="en-US" smtClean="0"/>
              <a:t>Navajo Nation Climate II</a:t>
            </a:r>
          </a:p>
        </p:txBody>
      </p:sp>
      <p:sp>
        <p:nvSpPr>
          <p:cNvPr id="3" name="Text Placeholder 2"/>
          <p:cNvSpPr>
            <a:spLocks noGrp="1"/>
          </p:cNvSpPr>
          <p:nvPr>
            <p:ph type="body" sz="quarter" idx="11"/>
          </p:nvPr>
        </p:nvSpPr>
        <p:spPr>
          <a:xfrm>
            <a:off x="2249488" y="5357813"/>
            <a:ext cx="3181350" cy="369887"/>
          </a:xfrm>
        </p:spPr>
        <p:txBody>
          <a:bodyPr rtlCol="0"/>
          <a:lstStyle/>
          <a:p>
            <a:pPr eaLnBrk="1" fontAlgn="auto" hangingPunct="1">
              <a:spcAft>
                <a:spcPts val="0"/>
              </a:spcAft>
              <a:defRPr/>
            </a:pPr>
            <a:r>
              <a:rPr lang="en-US" dirty="0">
                <a:solidFill>
                  <a:schemeClr val="dk1"/>
                </a:solidFill>
                <a:ea typeface="Questrial"/>
                <a:cs typeface="Questrial"/>
                <a:sym typeface="Questrial"/>
              </a:rPr>
              <a:t>Cheryl Cary (Project Lead)</a:t>
            </a:r>
          </a:p>
          <a:p>
            <a:pPr eaLnBrk="1" fontAlgn="auto" hangingPunct="1">
              <a:spcAft>
                <a:spcPts val="0"/>
              </a:spcAft>
              <a:defRPr/>
            </a:pPr>
            <a:endParaRPr lang="en-US" dirty="0"/>
          </a:p>
        </p:txBody>
      </p:sp>
      <p:sp>
        <p:nvSpPr>
          <p:cNvPr id="4" name="Text Placeholder 3"/>
          <p:cNvSpPr>
            <a:spLocks noGrp="1"/>
          </p:cNvSpPr>
          <p:nvPr>
            <p:ph type="body" sz="quarter" idx="12"/>
          </p:nvPr>
        </p:nvSpPr>
        <p:spPr>
          <a:xfrm>
            <a:off x="2249488" y="5751513"/>
            <a:ext cx="3181350" cy="369887"/>
          </a:xfrm>
        </p:spPr>
        <p:txBody>
          <a:bodyPr rtlCol="0"/>
          <a:lstStyle/>
          <a:p>
            <a:pPr eaLnBrk="1" fontAlgn="auto" hangingPunct="1">
              <a:spcAft>
                <a:spcPts val="0"/>
              </a:spcAft>
              <a:defRPr/>
            </a:pPr>
            <a:r>
              <a:rPr lang="en-US" dirty="0">
                <a:solidFill>
                  <a:schemeClr val="dk1"/>
                </a:solidFill>
                <a:ea typeface="Questrial"/>
                <a:cs typeface="Questrial"/>
                <a:sym typeface="Questrial"/>
              </a:rPr>
              <a:t>Michael Gao</a:t>
            </a:r>
          </a:p>
          <a:p>
            <a:pPr eaLnBrk="1" fontAlgn="auto" hangingPunct="1">
              <a:spcAft>
                <a:spcPts val="0"/>
              </a:spcAft>
              <a:defRPr/>
            </a:pPr>
            <a:endParaRPr lang="en-US" dirty="0"/>
          </a:p>
        </p:txBody>
      </p:sp>
      <p:sp>
        <p:nvSpPr>
          <p:cNvPr id="5" name="Text Placeholder 4"/>
          <p:cNvSpPr>
            <a:spLocks noGrp="1"/>
          </p:cNvSpPr>
          <p:nvPr>
            <p:ph type="body" sz="quarter" idx="13"/>
          </p:nvPr>
        </p:nvSpPr>
        <p:spPr>
          <a:xfrm>
            <a:off x="2249488" y="6153150"/>
            <a:ext cx="3181350" cy="369888"/>
          </a:xfrm>
        </p:spPr>
        <p:txBody>
          <a:bodyPr rtlCol="0"/>
          <a:lstStyle/>
          <a:p>
            <a:pPr eaLnBrk="1" fontAlgn="auto" hangingPunct="1">
              <a:spcAft>
                <a:spcPts val="0"/>
              </a:spcAft>
              <a:defRPr/>
            </a:pPr>
            <a:r>
              <a:rPr lang="en-US" dirty="0">
                <a:solidFill>
                  <a:schemeClr val="dk1"/>
                </a:solidFill>
                <a:ea typeface="Questrial"/>
                <a:cs typeface="Questrial"/>
                <a:sym typeface="Questrial"/>
              </a:rPr>
              <a:t>Vickie Ly</a:t>
            </a:r>
          </a:p>
          <a:p>
            <a:pPr eaLnBrk="1" fontAlgn="auto" hangingPunct="1">
              <a:spcAft>
                <a:spcPts val="0"/>
              </a:spcAft>
              <a:defRPr/>
            </a:pPr>
            <a:endParaRPr lang="en-US" dirty="0"/>
          </a:p>
        </p:txBody>
      </p:sp>
      <p:sp>
        <p:nvSpPr>
          <p:cNvPr id="6" name="Text Placeholder 5"/>
          <p:cNvSpPr>
            <a:spLocks noGrp="1"/>
          </p:cNvSpPr>
          <p:nvPr>
            <p:ph type="body" sz="quarter" idx="14"/>
          </p:nvPr>
        </p:nvSpPr>
        <p:spPr>
          <a:xfrm>
            <a:off x="5662613" y="5357813"/>
            <a:ext cx="3182937" cy="369887"/>
          </a:xfrm>
        </p:spPr>
        <p:txBody>
          <a:bodyPr rtlCol="0"/>
          <a:lstStyle/>
          <a:p>
            <a:pPr eaLnBrk="1" fontAlgn="auto" hangingPunct="1">
              <a:spcAft>
                <a:spcPts val="0"/>
              </a:spcAft>
              <a:defRPr/>
            </a:pPr>
            <a:r>
              <a:rPr lang="en-US" dirty="0">
                <a:solidFill>
                  <a:schemeClr val="dk1"/>
                </a:solidFill>
                <a:ea typeface="Questrial"/>
                <a:cs typeface="Questrial"/>
                <a:sym typeface="Questrial"/>
              </a:rPr>
              <a:t>Anton </a:t>
            </a:r>
            <a:r>
              <a:rPr lang="en-US" dirty="0" err="1">
                <a:solidFill>
                  <a:schemeClr val="dk1"/>
                </a:solidFill>
                <a:ea typeface="Questrial"/>
                <a:cs typeface="Questrial"/>
                <a:sym typeface="Questrial"/>
              </a:rPr>
              <a:t>Surunis</a:t>
            </a:r>
            <a:endParaRPr lang="en-US" dirty="0">
              <a:solidFill>
                <a:schemeClr val="dk1"/>
              </a:solidFill>
              <a:ea typeface="Questrial"/>
              <a:cs typeface="Questrial"/>
              <a:sym typeface="Questrial"/>
            </a:endParaRPr>
          </a:p>
          <a:p>
            <a:pPr eaLnBrk="1" fontAlgn="auto" hangingPunct="1">
              <a:spcAft>
                <a:spcPts val="0"/>
              </a:spcAft>
              <a:defRPr/>
            </a:pPr>
            <a:endParaRPr lang="en-US" dirty="0"/>
          </a:p>
        </p:txBody>
      </p:sp>
      <p:sp>
        <p:nvSpPr>
          <p:cNvPr id="7" name="Text Placeholder 6"/>
          <p:cNvSpPr>
            <a:spLocks noGrp="1"/>
          </p:cNvSpPr>
          <p:nvPr>
            <p:ph type="body" sz="quarter" idx="15"/>
          </p:nvPr>
        </p:nvSpPr>
        <p:spPr>
          <a:xfrm>
            <a:off x="5659438" y="5751513"/>
            <a:ext cx="3182937" cy="369887"/>
          </a:xfrm>
        </p:spPr>
        <p:txBody>
          <a:bodyPr rtlCol="0"/>
          <a:lstStyle/>
          <a:p>
            <a:pPr eaLnBrk="1" fontAlgn="auto" hangingPunct="1">
              <a:spcAft>
                <a:spcPts val="0"/>
              </a:spcAft>
              <a:defRPr/>
            </a:pPr>
            <a:r>
              <a:rPr lang="en-US" dirty="0">
                <a:solidFill>
                  <a:schemeClr val="dk1"/>
                </a:solidFill>
                <a:ea typeface="Questrial"/>
                <a:cs typeface="Questrial"/>
                <a:sym typeface="Questrial"/>
              </a:rPr>
              <a:t>Sophie Turnbull-</a:t>
            </a:r>
            <a:r>
              <a:rPr lang="en-US" dirty="0" err="1">
                <a:solidFill>
                  <a:schemeClr val="dk1"/>
                </a:solidFill>
                <a:ea typeface="Questrial"/>
                <a:cs typeface="Questrial"/>
                <a:sym typeface="Questrial"/>
              </a:rPr>
              <a:t>Appell</a:t>
            </a:r>
            <a:endParaRPr lang="en-US" dirty="0">
              <a:solidFill>
                <a:schemeClr val="dk1"/>
              </a:solidFill>
              <a:ea typeface="Questrial"/>
              <a:cs typeface="Questrial"/>
              <a:sym typeface="Questrial"/>
            </a:endParaRPr>
          </a:p>
          <a:p>
            <a:pPr eaLnBrk="1" fontAlgn="auto" hangingPunct="1">
              <a:spcAft>
                <a:spcPts val="0"/>
              </a:spcAft>
              <a:defRPr/>
            </a:pPr>
            <a:endParaRPr lang="en-US" dirty="0"/>
          </a:p>
        </p:txBody>
      </p:sp>
      <p:sp>
        <p:nvSpPr>
          <p:cNvPr id="8" name="Text Placeholder 7"/>
          <p:cNvSpPr>
            <a:spLocks noGrp="1"/>
          </p:cNvSpPr>
          <p:nvPr>
            <p:ph type="body" sz="quarter" idx="16"/>
          </p:nvPr>
        </p:nvSpPr>
        <p:spPr>
          <a:xfrm>
            <a:off x="5659438" y="6153150"/>
            <a:ext cx="3182937" cy="369888"/>
          </a:xfrm>
        </p:spPr>
        <p:txBody>
          <a:bodyPr rtlCol="0"/>
          <a:lstStyle/>
          <a:p>
            <a:pPr eaLnBrk="1" fontAlgn="auto" hangingPunct="1">
              <a:spcAft>
                <a:spcPts val="0"/>
              </a:spcAft>
              <a:defRPr/>
            </a:pPr>
            <a:endParaRPr lang="en-US"/>
          </a:p>
        </p:txBody>
      </p:sp>
      <p:sp>
        <p:nvSpPr>
          <p:cNvPr id="9" name="Text Placeholder 8"/>
          <p:cNvSpPr>
            <a:spLocks noGrp="1"/>
          </p:cNvSpPr>
          <p:nvPr>
            <p:ph type="body" sz="quarter" idx="17"/>
          </p:nvPr>
        </p:nvSpPr>
        <p:spPr>
          <a:xfrm>
            <a:off x="1143000" y="4032250"/>
            <a:ext cx="6858000" cy="741363"/>
          </a:xfrm>
        </p:spPr>
        <p:txBody>
          <a:bodyPr rtlCol="0">
            <a:normAutofit fontScale="85000" lnSpcReduction="10000"/>
          </a:bodyPr>
          <a:lstStyle/>
          <a:p>
            <a:pPr eaLnBrk="1" fontAlgn="auto" hangingPunct="1">
              <a:spcAft>
                <a:spcPts val="0"/>
              </a:spcAft>
              <a:defRPr/>
            </a:pPr>
            <a:r>
              <a:rPr lang="en-US" dirty="0">
                <a:solidFill>
                  <a:schemeClr val="dk1"/>
                </a:solidFill>
                <a:ea typeface="Questrial"/>
                <a:cs typeface="Questrial"/>
                <a:sym typeface="Questrial"/>
              </a:rPr>
              <a:t>Monitoring Drought Conditions in the Navajo Nation Using NASA Earth Observations</a:t>
            </a:r>
          </a:p>
          <a:p>
            <a:pPr eaLnBrk="1" fontAlgn="auto" hangingPunct="1">
              <a:spcAft>
                <a:spcPts val="0"/>
              </a:spcAft>
              <a:defRPr/>
            </a:pPr>
            <a:endParaRPr lang="en-US" dirty="0"/>
          </a:p>
        </p:txBody>
      </p:sp>
      <p:pic>
        <p:nvPicPr>
          <p:cNvPr id="3892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95913"/>
            <a:ext cx="126365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Placeholder 2"/>
          <p:cNvSpPr>
            <a:spLocks noGrp="1"/>
          </p:cNvSpPr>
          <p:nvPr>
            <p:ph type="body" sz="quarter" idx="10"/>
          </p:nvPr>
        </p:nvSpPr>
        <p:spPr>
          <a:xfrm>
            <a:off x="541338" y="228600"/>
            <a:ext cx="8061325" cy="685800"/>
          </a:xfrm>
        </p:spPr>
        <p:txBody>
          <a:bodyPr/>
          <a:lstStyle/>
          <a:p>
            <a:r>
              <a:rPr lang="en-US" altLang="en-US" dirty="0" smtClean="0"/>
              <a:t>Results of Tool</a:t>
            </a:r>
          </a:p>
        </p:txBody>
      </p:sp>
      <p:sp>
        <p:nvSpPr>
          <p:cNvPr id="10" name="Text Placeholder 2"/>
          <p:cNvSpPr>
            <a:spLocks noGrp="1"/>
          </p:cNvSpPr>
          <p:nvPr>
            <p:ph type="body" sz="quarter" idx="10"/>
          </p:nvPr>
        </p:nvSpPr>
        <p:spPr>
          <a:xfrm>
            <a:off x="4191000" y="271971"/>
            <a:ext cx="1905000" cy="518160"/>
          </a:xfrm>
        </p:spPr>
        <p:txBody>
          <a:bodyPr>
            <a:normAutofit/>
          </a:bodyPr>
          <a:lstStyle/>
          <a:p>
            <a:r>
              <a:rPr lang="en-US" sz="2500" i="1" dirty="0" smtClean="0">
                <a:solidFill>
                  <a:schemeClr val="bg2">
                    <a:lumMod val="65000"/>
                  </a:schemeClr>
                </a:solidFill>
              </a:rPr>
              <a:t>by Agency</a:t>
            </a:r>
            <a:endParaRPr lang="en-US" sz="2500" i="1" dirty="0">
              <a:solidFill>
                <a:schemeClr val="bg2">
                  <a:lumMod val="65000"/>
                </a:schemeClr>
              </a:solidFill>
            </a:endParaRPr>
          </a:p>
        </p:txBody>
      </p:sp>
      <p:grpSp>
        <p:nvGrpSpPr>
          <p:cNvPr id="4" name="Group 3"/>
          <p:cNvGrpSpPr/>
          <p:nvPr/>
        </p:nvGrpSpPr>
        <p:grpSpPr>
          <a:xfrm>
            <a:off x="457356" y="571500"/>
            <a:ext cx="4267044" cy="2862023"/>
            <a:chOff x="457356" y="571500"/>
            <a:chExt cx="4267044" cy="2862023"/>
          </a:xfrm>
        </p:grpSpPr>
        <p:pic>
          <p:nvPicPr>
            <p:cNvPr id="9" name="Pictur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43000" y="571500"/>
              <a:ext cx="3581400" cy="2862023"/>
            </a:xfrm>
            <a:prstGeom prst="rect">
              <a:avLst/>
            </a:prstGeom>
          </p:spPr>
        </p:pic>
        <p:sp>
          <p:nvSpPr>
            <p:cNvPr id="13" name="TextBox 12"/>
            <p:cNvSpPr txBox="1"/>
            <p:nvPr/>
          </p:nvSpPr>
          <p:spPr>
            <a:xfrm>
              <a:off x="457356" y="1640017"/>
              <a:ext cx="851516" cy="830997"/>
            </a:xfrm>
            <a:prstGeom prst="rect">
              <a:avLst/>
            </a:prstGeom>
            <a:noFill/>
          </p:spPr>
          <p:txBody>
            <a:bodyPr wrap="none" rtlCol="0">
              <a:spAutoFit/>
            </a:bodyPr>
            <a:lstStyle/>
            <a:p>
              <a:pPr algn="ctr"/>
              <a:r>
                <a:rPr lang="en-US" sz="2400" dirty="0" smtClean="0">
                  <a:latin typeface="Georgia" panose="02040502050405020303" pitchFamily="18" charset="0"/>
                </a:rPr>
                <a:t>Jan </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grpSp>
        <p:nvGrpSpPr>
          <p:cNvPr id="5" name="Group 4"/>
          <p:cNvGrpSpPr/>
          <p:nvPr/>
        </p:nvGrpSpPr>
        <p:grpSpPr>
          <a:xfrm>
            <a:off x="4724400" y="564878"/>
            <a:ext cx="4096221" cy="3044390"/>
            <a:chOff x="4724400" y="564878"/>
            <a:chExt cx="4096221" cy="3044390"/>
          </a:xfrm>
        </p:grpSpPr>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724400" y="564878"/>
              <a:ext cx="3562821" cy="3044390"/>
            </a:xfrm>
            <a:prstGeom prst="rect">
              <a:avLst/>
            </a:prstGeom>
          </p:spPr>
        </p:pic>
        <p:sp>
          <p:nvSpPr>
            <p:cNvPr id="14" name="TextBox 13"/>
            <p:cNvSpPr txBox="1"/>
            <p:nvPr/>
          </p:nvSpPr>
          <p:spPr>
            <a:xfrm>
              <a:off x="7969105" y="1535730"/>
              <a:ext cx="851516" cy="830997"/>
            </a:xfrm>
            <a:prstGeom prst="rect">
              <a:avLst/>
            </a:prstGeom>
            <a:noFill/>
          </p:spPr>
          <p:txBody>
            <a:bodyPr wrap="none" rtlCol="0">
              <a:spAutoFit/>
            </a:bodyPr>
            <a:lstStyle/>
            <a:p>
              <a:pPr algn="ctr"/>
              <a:r>
                <a:rPr lang="en-US" sz="2400" dirty="0" smtClean="0">
                  <a:latin typeface="Georgia" panose="02040502050405020303" pitchFamily="18" charset="0"/>
                </a:rPr>
                <a:t>Feb</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sp>
        <p:nvSpPr>
          <p:cNvPr id="15" name="TextBox 14"/>
          <p:cNvSpPr txBox="1"/>
          <p:nvPr/>
        </p:nvSpPr>
        <p:spPr>
          <a:xfrm>
            <a:off x="457356" y="3799356"/>
            <a:ext cx="851516" cy="830997"/>
          </a:xfrm>
          <a:prstGeom prst="rect">
            <a:avLst/>
          </a:prstGeom>
          <a:noFill/>
        </p:spPr>
        <p:txBody>
          <a:bodyPr wrap="none" rtlCol="0">
            <a:spAutoFit/>
          </a:bodyPr>
          <a:lstStyle/>
          <a:p>
            <a:pPr algn="ctr"/>
            <a:r>
              <a:rPr lang="en-US" sz="2400" dirty="0" smtClean="0">
                <a:latin typeface="Georgia" panose="02040502050405020303" pitchFamily="18" charset="0"/>
              </a:rPr>
              <a:t>Apr</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pic>
        <p:nvPicPr>
          <p:cNvPr id="8"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43000" y="2766417"/>
            <a:ext cx="3562821" cy="2896874"/>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57974" y="2872193"/>
            <a:ext cx="3777557" cy="2827754"/>
          </a:xfrm>
          <a:prstGeom prst="rect">
            <a:avLst/>
          </a:prstGeom>
        </p:spPr>
      </p:pic>
      <p:sp>
        <p:nvSpPr>
          <p:cNvPr id="26" name="TextBox 25"/>
          <p:cNvSpPr txBox="1"/>
          <p:nvPr/>
        </p:nvSpPr>
        <p:spPr>
          <a:xfrm>
            <a:off x="8025429" y="3609268"/>
            <a:ext cx="851516" cy="830997"/>
          </a:xfrm>
          <a:prstGeom prst="rect">
            <a:avLst/>
          </a:prstGeom>
          <a:noFill/>
        </p:spPr>
        <p:txBody>
          <a:bodyPr wrap="none" rtlCol="0">
            <a:spAutoFit/>
          </a:bodyPr>
          <a:lstStyle/>
          <a:p>
            <a:pPr algn="ctr"/>
            <a:r>
              <a:rPr lang="en-US" sz="2400" dirty="0" smtClean="0">
                <a:latin typeface="Georgia" panose="02040502050405020303" pitchFamily="18" charset="0"/>
              </a:rPr>
              <a:t>May</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38" y="5257688"/>
            <a:ext cx="8228571" cy="2441376"/>
          </a:xfrm>
          <a:prstGeom prst="rect">
            <a:avLst/>
          </a:prstGeom>
        </p:spPr>
      </p:pic>
    </p:spTree>
    <p:extLst>
      <p:ext uri="{BB962C8B-B14F-4D97-AF65-F5344CB8AC3E}">
        <p14:creationId xmlns:p14="http://schemas.microsoft.com/office/powerpoint/2010/main" val="398328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Placeholder 2"/>
          <p:cNvSpPr>
            <a:spLocks noGrp="1"/>
          </p:cNvSpPr>
          <p:nvPr>
            <p:ph type="body" sz="quarter" idx="10"/>
          </p:nvPr>
        </p:nvSpPr>
        <p:spPr>
          <a:xfrm>
            <a:off x="541338" y="228600"/>
            <a:ext cx="8061325" cy="685800"/>
          </a:xfrm>
        </p:spPr>
        <p:txBody>
          <a:bodyPr/>
          <a:lstStyle/>
          <a:p>
            <a:r>
              <a:rPr lang="en-US" altLang="en-US" dirty="0" smtClean="0"/>
              <a:t>Results of Tool</a:t>
            </a:r>
          </a:p>
        </p:txBody>
      </p:sp>
      <p:sp>
        <p:nvSpPr>
          <p:cNvPr id="10" name="Text Placeholder 2"/>
          <p:cNvSpPr>
            <a:spLocks noGrp="1"/>
          </p:cNvSpPr>
          <p:nvPr>
            <p:ph type="body" sz="quarter" idx="10"/>
          </p:nvPr>
        </p:nvSpPr>
        <p:spPr>
          <a:xfrm>
            <a:off x="4191000" y="271971"/>
            <a:ext cx="4572000" cy="518160"/>
          </a:xfrm>
        </p:spPr>
        <p:txBody>
          <a:bodyPr>
            <a:normAutofit/>
          </a:bodyPr>
          <a:lstStyle/>
          <a:p>
            <a:r>
              <a:rPr lang="en-US" sz="2500" i="1" dirty="0" smtClean="0">
                <a:solidFill>
                  <a:schemeClr val="bg2">
                    <a:lumMod val="65000"/>
                  </a:schemeClr>
                </a:solidFill>
              </a:rPr>
              <a:t>by Agency: Western Navajo</a:t>
            </a:r>
            <a:endParaRPr lang="en-US" sz="2500" i="1" dirty="0">
              <a:solidFill>
                <a:schemeClr val="bg2">
                  <a:lumMod val="6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34" y="4981765"/>
            <a:ext cx="8228571" cy="2742857"/>
          </a:xfrm>
          <a:prstGeom prst="rect">
            <a:avLst/>
          </a:prstGeom>
        </p:spPr>
      </p:pic>
      <p:graphicFrame>
        <p:nvGraphicFramePr>
          <p:cNvPr id="11" name="Chart 10"/>
          <p:cNvGraphicFramePr>
            <a:graphicFrameLocks/>
          </p:cNvGraphicFramePr>
          <p:nvPr>
            <p:extLst/>
          </p:nvPr>
        </p:nvGraphicFramePr>
        <p:xfrm>
          <a:off x="762000" y="883920"/>
          <a:ext cx="3635764" cy="274828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98376" y="1701587"/>
            <a:ext cx="851516" cy="830997"/>
          </a:xfrm>
          <a:prstGeom prst="rect">
            <a:avLst/>
          </a:prstGeom>
          <a:noFill/>
        </p:spPr>
        <p:txBody>
          <a:bodyPr wrap="none" rtlCol="0">
            <a:spAutoFit/>
          </a:bodyPr>
          <a:lstStyle/>
          <a:p>
            <a:pPr algn="ctr"/>
            <a:r>
              <a:rPr lang="en-US" sz="2400" dirty="0" smtClean="0">
                <a:latin typeface="Georgia" panose="02040502050405020303" pitchFamily="18" charset="0"/>
              </a:rPr>
              <a:t>Jan </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aphicFrame>
        <p:nvGraphicFramePr>
          <p:cNvPr id="14" name="Chart 13"/>
          <p:cNvGraphicFramePr>
            <a:graphicFrameLocks/>
          </p:cNvGraphicFramePr>
          <p:nvPr>
            <p:extLst/>
          </p:nvPr>
        </p:nvGraphicFramePr>
        <p:xfrm>
          <a:off x="4690595" y="790131"/>
          <a:ext cx="3276600" cy="2791269"/>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7969105" y="1535730"/>
            <a:ext cx="851516" cy="830997"/>
          </a:xfrm>
          <a:prstGeom prst="rect">
            <a:avLst/>
          </a:prstGeom>
          <a:noFill/>
        </p:spPr>
        <p:txBody>
          <a:bodyPr wrap="none" rtlCol="0">
            <a:spAutoFit/>
          </a:bodyPr>
          <a:lstStyle/>
          <a:p>
            <a:pPr algn="ctr"/>
            <a:r>
              <a:rPr lang="en-US" sz="2400" dirty="0" smtClean="0">
                <a:latin typeface="Georgia" panose="02040502050405020303" pitchFamily="18" charset="0"/>
              </a:rPr>
              <a:t>Feb</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aphicFrame>
        <p:nvGraphicFramePr>
          <p:cNvPr id="16" name="Chart 15"/>
          <p:cNvGraphicFramePr>
            <a:graphicFrameLocks/>
          </p:cNvGraphicFramePr>
          <p:nvPr>
            <p:extLst/>
          </p:nvPr>
        </p:nvGraphicFramePr>
        <p:xfrm>
          <a:off x="178056" y="3124200"/>
          <a:ext cx="4876800" cy="2819400"/>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p:cNvSpPr txBox="1"/>
          <p:nvPr/>
        </p:nvSpPr>
        <p:spPr>
          <a:xfrm>
            <a:off x="141977" y="3886200"/>
            <a:ext cx="872355" cy="830997"/>
          </a:xfrm>
          <a:prstGeom prst="rect">
            <a:avLst/>
          </a:prstGeom>
          <a:noFill/>
        </p:spPr>
        <p:txBody>
          <a:bodyPr wrap="none" rtlCol="0">
            <a:spAutoFit/>
          </a:bodyPr>
          <a:lstStyle/>
          <a:p>
            <a:pPr algn="ctr"/>
            <a:r>
              <a:rPr lang="en-US" sz="2400" dirty="0" smtClean="0">
                <a:latin typeface="Georgia" panose="02040502050405020303" pitchFamily="18" charset="0"/>
              </a:rPr>
              <a:t>April</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aphicFrame>
        <p:nvGraphicFramePr>
          <p:cNvPr id="22" name="Chart 21"/>
          <p:cNvGraphicFramePr>
            <a:graphicFrameLocks/>
          </p:cNvGraphicFramePr>
          <p:nvPr>
            <p:extLst/>
          </p:nvPr>
        </p:nvGraphicFramePr>
        <p:xfrm>
          <a:off x="4051463" y="3141078"/>
          <a:ext cx="4343400" cy="2736310"/>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8025429" y="3609268"/>
            <a:ext cx="851516" cy="830997"/>
          </a:xfrm>
          <a:prstGeom prst="rect">
            <a:avLst/>
          </a:prstGeom>
          <a:noFill/>
        </p:spPr>
        <p:txBody>
          <a:bodyPr wrap="none" rtlCol="0">
            <a:spAutoFit/>
          </a:bodyPr>
          <a:lstStyle/>
          <a:p>
            <a:pPr algn="ctr"/>
            <a:r>
              <a:rPr lang="en-US" sz="2400" dirty="0" smtClean="0">
                <a:latin typeface="Georgia" panose="02040502050405020303" pitchFamily="18" charset="0"/>
              </a:rPr>
              <a:t>May</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spTree>
    <p:extLst>
      <p:ext uri="{BB962C8B-B14F-4D97-AF65-F5344CB8AC3E}">
        <p14:creationId xmlns:p14="http://schemas.microsoft.com/office/powerpoint/2010/main" val="300967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p:bldGraphic spid="14" grpId="0">
        <p:bldAsOne/>
      </p:bldGraphic>
      <p:bldP spid="15" grpId="0"/>
      <p:bldGraphic spid="16" grpId="0">
        <p:bldAsOne/>
      </p:bldGraphic>
      <p:bldP spid="21" grpId="0"/>
      <p:bldGraphic spid="22" grpId="0">
        <p:bldAsOne/>
      </p:bldGraphic>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Placeholder 2"/>
          <p:cNvSpPr>
            <a:spLocks noGrp="1"/>
          </p:cNvSpPr>
          <p:nvPr>
            <p:ph type="body" sz="quarter" idx="10"/>
          </p:nvPr>
        </p:nvSpPr>
        <p:spPr>
          <a:xfrm>
            <a:off x="541338" y="228600"/>
            <a:ext cx="8061325" cy="685800"/>
          </a:xfrm>
        </p:spPr>
        <p:txBody>
          <a:bodyPr/>
          <a:lstStyle/>
          <a:p>
            <a:r>
              <a:rPr lang="en-US" altLang="en-US" dirty="0" smtClean="0"/>
              <a:t>Results of Tool</a:t>
            </a:r>
          </a:p>
        </p:txBody>
      </p:sp>
      <p:sp>
        <p:nvSpPr>
          <p:cNvPr id="10" name="Text Placeholder 2"/>
          <p:cNvSpPr>
            <a:spLocks noGrp="1"/>
          </p:cNvSpPr>
          <p:nvPr>
            <p:ph type="body" sz="quarter" idx="10"/>
          </p:nvPr>
        </p:nvSpPr>
        <p:spPr>
          <a:xfrm>
            <a:off x="4267200" y="312420"/>
            <a:ext cx="2133600" cy="518160"/>
          </a:xfrm>
        </p:spPr>
        <p:txBody>
          <a:bodyPr>
            <a:noAutofit/>
          </a:bodyPr>
          <a:lstStyle/>
          <a:p>
            <a:r>
              <a:rPr lang="en-US" sz="2500" i="1" dirty="0" smtClean="0">
                <a:solidFill>
                  <a:schemeClr val="bg2">
                    <a:lumMod val="65000"/>
                  </a:schemeClr>
                </a:solidFill>
              </a:rPr>
              <a:t>by Chapter</a:t>
            </a:r>
            <a:endParaRPr lang="en-US" sz="2500" i="1" dirty="0">
              <a:solidFill>
                <a:schemeClr val="bg2">
                  <a:lumMod val="65000"/>
                </a:schemeClr>
              </a:solidFill>
            </a:endParaRPr>
          </a:p>
        </p:txBody>
      </p:sp>
      <p:grpSp>
        <p:nvGrpSpPr>
          <p:cNvPr id="6" name="Group 5"/>
          <p:cNvGrpSpPr/>
          <p:nvPr/>
        </p:nvGrpSpPr>
        <p:grpSpPr>
          <a:xfrm>
            <a:off x="457356" y="685800"/>
            <a:ext cx="4356946" cy="2910097"/>
            <a:chOff x="457356" y="685800"/>
            <a:chExt cx="4356946" cy="2910097"/>
          </a:xfrm>
        </p:grpSpPr>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67465" y="685800"/>
              <a:ext cx="3646837" cy="2910097"/>
            </a:xfrm>
            <a:prstGeom prst="rect">
              <a:avLst/>
            </a:prstGeom>
          </p:spPr>
        </p:pic>
        <p:sp>
          <p:nvSpPr>
            <p:cNvPr id="9" name="TextBox 8"/>
            <p:cNvSpPr txBox="1"/>
            <p:nvPr/>
          </p:nvSpPr>
          <p:spPr>
            <a:xfrm>
              <a:off x="457356" y="1640017"/>
              <a:ext cx="851516" cy="830997"/>
            </a:xfrm>
            <a:prstGeom prst="rect">
              <a:avLst/>
            </a:prstGeom>
            <a:noFill/>
          </p:spPr>
          <p:txBody>
            <a:bodyPr wrap="none" rtlCol="0">
              <a:spAutoFit/>
            </a:bodyPr>
            <a:lstStyle/>
            <a:p>
              <a:pPr algn="ctr"/>
              <a:r>
                <a:rPr lang="en-US" sz="2400" dirty="0" smtClean="0">
                  <a:latin typeface="Georgia" panose="02040502050405020303" pitchFamily="18" charset="0"/>
                </a:rPr>
                <a:t>Jan </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grpSp>
        <p:nvGrpSpPr>
          <p:cNvPr id="7" name="Group 6"/>
          <p:cNvGrpSpPr/>
          <p:nvPr/>
        </p:nvGrpSpPr>
        <p:grpSpPr>
          <a:xfrm>
            <a:off x="4555958" y="689811"/>
            <a:ext cx="4264663" cy="2973923"/>
            <a:chOff x="4555958" y="689811"/>
            <a:chExt cx="4264663" cy="2973923"/>
          </a:xfrm>
        </p:grpSpPr>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55958" y="689811"/>
              <a:ext cx="3808414" cy="2973923"/>
            </a:xfrm>
            <a:prstGeom prst="rect">
              <a:avLst/>
            </a:prstGeom>
          </p:spPr>
        </p:pic>
        <p:sp>
          <p:nvSpPr>
            <p:cNvPr id="11" name="TextBox 10"/>
            <p:cNvSpPr txBox="1"/>
            <p:nvPr/>
          </p:nvSpPr>
          <p:spPr>
            <a:xfrm>
              <a:off x="7969105" y="1535730"/>
              <a:ext cx="851516" cy="830997"/>
            </a:xfrm>
            <a:prstGeom prst="rect">
              <a:avLst/>
            </a:prstGeom>
            <a:noFill/>
          </p:spPr>
          <p:txBody>
            <a:bodyPr wrap="none" rtlCol="0">
              <a:spAutoFit/>
            </a:bodyPr>
            <a:lstStyle/>
            <a:p>
              <a:pPr algn="ctr"/>
              <a:r>
                <a:rPr lang="en-US" sz="2400" dirty="0" smtClean="0">
                  <a:latin typeface="Georgia" panose="02040502050405020303" pitchFamily="18" charset="0"/>
                </a:rPr>
                <a:t>Feb</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grpSp>
        <p:nvGrpSpPr>
          <p:cNvPr id="16" name="Group 15"/>
          <p:cNvGrpSpPr/>
          <p:nvPr/>
        </p:nvGrpSpPr>
        <p:grpSpPr>
          <a:xfrm>
            <a:off x="442463" y="3056623"/>
            <a:ext cx="4314897" cy="2665455"/>
            <a:chOff x="3964644" y="3208079"/>
            <a:chExt cx="4314897" cy="2665455"/>
          </a:xfrm>
        </p:grpSpPr>
        <p:pic>
          <p:nvPicPr>
            <p:cNvPr id="3" name="Picture 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93489" y="3208079"/>
              <a:ext cx="3586052" cy="2665455"/>
            </a:xfrm>
            <a:prstGeom prst="rect">
              <a:avLst/>
            </a:prstGeom>
          </p:spPr>
        </p:pic>
        <p:sp>
          <p:nvSpPr>
            <p:cNvPr id="13" name="TextBox 12"/>
            <p:cNvSpPr txBox="1"/>
            <p:nvPr/>
          </p:nvSpPr>
          <p:spPr>
            <a:xfrm>
              <a:off x="3964644" y="3829268"/>
              <a:ext cx="851516" cy="830997"/>
            </a:xfrm>
            <a:prstGeom prst="rect">
              <a:avLst/>
            </a:prstGeom>
            <a:noFill/>
          </p:spPr>
          <p:txBody>
            <a:bodyPr wrap="none" rtlCol="0">
              <a:spAutoFit/>
            </a:bodyPr>
            <a:lstStyle/>
            <a:p>
              <a:pPr algn="ctr"/>
              <a:r>
                <a:rPr lang="en-US" sz="2400" dirty="0" smtClean="0">
                  <a:latin typeface="Georgia" panose="02040502050405020303" pitchFamily="18" charset="0"/>
                </a:rPr>
                <a:t>Apr</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34969"/>
          <a:stretch/>
        </p:blipFill>
        <p:spPr>
          <a:xfrm>
            <a:off x="4612900" y="3153857"/>
            <a:ext cx="3529110" cy="2709904"/>
          </a:xfrm>
          <a:prstGeom prst="rect">
            <a:avLst/>
          </a:prstGeom>
        </p:spPr>
      </p:pic>
      <p:sp>
        <p:nvSpPr>
          <p:cNvPr id="18" name="TextBox 17"/>
          <p:cNvSpPr txBox="1"/>
          <p:nvPr/>
        </p:nvSpPr>
        <p:spPr>
          <a:xfrm>
            <a:off x="7968170" y="3775187"/>
            <a:ext cx="851516" cy="830997"/>
          </a:xfrm>
          <a:prstGeom prst="rect">
            <a:avLst/>
          </a:prstGeom>
          <a:noFill/>
        </p:spPr>
        <p:txBody>
          <a:bodyPr wrap="none" rtlCol="0">
            <a:spAutoFit/>
          </a:bodyPr>
          <a:lstStyle/>
          <a:p>
            <a:pPr algn="ctr"/>
            <a:r>
              <a:rPr lang="en-US" sz="2400" dirty="0" smtClean="0">
                <a:latin typeface="Georgia" panose="02040502050405020303" pitchFamily="18" charset="0"/>
              </a:rPr>
              <a:t>May</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38" y="5257688"/>
            <a:ext cx="8228571" cy="2441376"/>
          </a:xfrm>
          <a:prstGeom prst="rect">
            <a:avLst/>
          </a:prstGeom>
        </p:spPr>
      </p:pic>
    </p:spTree>
    <p:extLst>
      <p:ext uri="{BB962C8B-B14F-4D97-AF65-F5344CB8AC3E}">
        <p14:creationId xmlns:p14="http://schemas.microsoft.com/office/powerpoint/2010/main" val="332869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52400" y="2514600"/>
            <a:ext cx="3733800" cy="3374136"/>
          </a:xfrm>
        </p:spPr>
        <p:txBody>
          <a:bodyPr>
            <a:normAutofit/>
          </a:bodyPr>
          <a:lstStyle/>
          <a:p>
            <a:pPr marL="342900" indent="-342900" eaLnBrk="1" fontAlgn="auto" hangingPunct="1">
              <a:spcAft>
                <a:spcPts val="0"/>
              </a:spcAft>
              <a:buFont typeface="Wingdings" panose="05000000000000000000" pitchFamily="2" charset="2"/>
              <a:buChar char="§"/>
              <a:defRPr/>
            </a:pPr>
            <a:r>
              <a:rPr lang="en-US" b="1" dirty="0"/>
              <a:t>Calculate </a:t>
            </a:r>
            <a:r>
              <a:rPr lang="en-US" b="1" dirty="0" smtClean="0"/>
              <a:t>SPI-specific </a:t>
            </a:r>
            <a:r>
              <a:rPr lang="en-US" dirty="0" smtClean="0"/>
              <a:t>to the Navajo Nation</a:t>
            </a:r>
          </a:p>
          <a:p>
            <a:pPr marL="342900" indent="-342900" eaLnBrk="1" fontAlgn="auto" hangingPunct="1">
              <a:spcAft>
                <a:spcPts val="0"/>
              </a:spcAft>
              <a:buFont typeface="Wingdings" panose="05000000000000000000" pitchFamily="2" charset="2"/>
              <a:buChar char="§"/>
              <a:defRPr/>
            </a:pPr>
            <a:endParaRPr lang="en-US" dirty="0" smtClean="0"/>
          </a:p>
          <a:p>
            <a:pPr marL="342900" indent="-342900" eaLnBrk="1" fontAlgn="auto" hangingPunct="1">
              <a:spcAft>
                <a:spcPts val="0"/>
              </a:spcAft>
              <a:buFont typeface="Wingdings" panose="05000000000000000000" pitchFamily="2" charset="2"/>
              <a:buChar char="§"/>
              <a:defRPr/>
            </a:pPr>
            <a:r>
              <a:rPr lang="en-US" b="1" dirty="0"/>
              <a:t>Produce monthly drought reports</a:t>
            </a:r>
            <a:r>
              <a:rPr lang="en-US" dirty="0"/>
              <a:t> with current and historical </a:t>
            </a:r>
            <a:r>
              <a:rPr lang="en-US" dirty="0" smtClean="0"/>
              <a:t>data</a:t>
            </a:r>
            <a:endParaRPr lang="en-US" dirty="0"/>
          </a:p>
          <a:p>
            <a:pPr marL="342900" indent="-342900" eaLnBrk="1" fontAlgn="auto" hangingPunct="1">
              <a:spcAft>
                <a:spcPts val="0"/>
              </a:spcAft>
              <a:buFont typeface="Wingdings" panose="05000000000000000000" pitchFamily="2" charset="2"/>
              <a:buChar char="§"/>
              <a:defRPr/>
            </a:pPr>
            <a:endParaRPr lang="en-US" dirty="0"/>
          </a:p>
          <a:p>
            <a:pPr marL="342900" indent="-342900" eaLnBrk="1" fontAlgn="auto" hangingPunct="1">
              <a:spcAft>
                <a:spcPts val="0"/>
              </a:spcAft>
              <a:buFont typeface="Wingdings" panose="05000000000000000000" pitchFamily="2" charset="2"/>
              <a:buChar char="§"/>
              <a:defRPr/>
            </a:pPr>
            <a:r>
              <a:rPr lang="en-US" b="1" dirty="0"/>
              <a:t>A</a:t>
            </a:r>
            <a:r>
              <a:rPr lang="en-US" b="1" dirty="0" smtClean="0"/>
              <a:t>llocate </a:t>
            </a:r>
            <a:r>
              <a:rPr lang="en-US" b="1" dirty="0"/>
              <a:t>drought dollars </a:t>
            </a:r>
            <a:r>
              <a:rPr lang="en-US" dirty="0"/>
              <a:t>in most impacted </a:t>
            </a:r>
            <a:r>
              <a:rPr lang="en-US" dirty="0" smtClean="0"/>
              <a:t>areas</a:t>
            </a:r>
          </a:p>
          <a:p>
            <a:pPr eaLnBrk="1" fontAlgn="auto" hangingPunct="1">
              <a:spcAft>
                <a:spcPts val="0"/>
              </a:spcAft>
              <a:defRPr/>
            </a:pPr>
            <a:endParaRPr lang="en-US" dirty="0"/>
          </a:p>
          <a:p>
            <a:endParaRPr lang="en-US" dirty="0"/>
          </a:p>
        </p:txBody>
      </p:sp>
      <p:sp>
        <p:nvSpPr>
          <p:cNvPr id="3" name="Text Placeholder 2"/>
          <p:cNvSpPr>
            <a:spLocks noGrp="1"/>
          </p:cNvSpPr>
          <p:nvPr>
            <p:ph type="body" sz="quarter" idx="10"/>
          </p:nvPr>
        </p:nvSpPr>
        <p:spPr/>
        <p:txBody>
          <a:bodyPr/>
          <a:lstStyle/>
          <a:p>
            <a:r>
              <a:rPr lang="en-US" dirty="0" smtClean="0"/>
              <a:t>Benefits of Research</a:t>
            </a:r>
            <a:endParaRPr lang="en-US" dirty="0"/>
          </a:p>
        </p:txBody>
      </p:sp>
      <p:sp>
        <p:nvSpPr>
          <p:cNvPr id="5" name="Text Placeholder 4"/>
          <p:cNvSpPr>
            <a:spLocks noGrp="1"/>
          </p:cNvSpPr>
          <p:nvPr>
            <p:ph type="body" sz="quarter" idx="13"/>
          </p:nvPr>
        </p:nvSpPr>
        <p:spPr>
          <a:xfrm>
            <a:off x="4441925" y="6556115"/>
            <a:ext cx="1927366" cy="265234"/>
          </a:xfrm>
        </p:spPr>
        <p:txBody>
          <a:bodyPr/>
          <a:lstStyle/>
          <a:p>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115800" y="660133"/>
            <a:ext cx="4448744" cy="2638665"/>
          </a:xfrm>
          <a:prstGeom prst="rect">
            <a:avLst/>
          </a:prstGeom>
          <a:ln w="28575">
            <a:solidFill>
              <a:srgbClr val="000000"/>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115009" y="3629340"/>
            <a:ext cx="4425660" cy="2652339"/>
          </a:xfrm>
          <a:prstGeom prst="rect">
            <a:avLst/>
          </a:prstGeom>
          <a:ln w="28575">
            <a:solidFill>
              <a:srgbClr val="000000"/>
            </a:solidFill>
          </a:ln>
        </p:spPr>
      </p:pic>
      <p:grpSp>
        <p:nvGrpSpPr>
          <p:cNvPr id="9" name="Group 8"/>
          <p:cNvGrpSpPr/>
          <p:nvPr/>
        </p:nvGrpSpPr>
        <p:grpSpPr>
          <a:xfrm>
            <a:off x="4724400" y="1024795"/>
            <a:ext cx="3877661" cy="2482277"/>
            <a:chOff x="4876800" y="3223968"/>
            <a:chExt cx="3877661" cy="2482277"/>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76800" y="3223968"/>
              <a:ext cx="2895263" cy="2482277"/>
            </a:xfrm>
            <a:prstGeom prst="rect">
              <a:avLst/>
            </a:prstGeom>
          </p:spPr>
        </p:pic>
        <p:sp>
          <p:nvSpPr>
            <p:cNvPr id="11" name="TextBox 10"/>
            <p:cNvSpPr txBox="1"/>
            <p:nvPr/>
          </p:nvSpPr>
          <p:spPr>
            <a:xfrm>
              <a:off x="7882106" y="3890197"/>
              <a:ext cx="872355" cy="830997"/>
            </a:xfrm>
            <a:prstGeom prst="rect">
              <a:avLst/>
            </a:prstGeom>
            <a:noFill/>
          </p:spPr>
          <p:txBody>
            <a:bodyPr wrap="none" rtlCol="0">
              <a:spAutoFit/>
            </a:bodyPr>
            <a:lstStyle/>
            <a:p>
              <a:pPr algn="ctr"/>
              <a:r>
                <a:rPr lang="en-US" sz="2400" dirty="0" smtClean="0">
                  <a:latin typeface="Georgia" panose="02040502050405020303" pitchFamily="18" charset="0"/>
                </a:rPr>
                <a:t>April</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grpSp>
        <p:nvGrpSpPr>
          <p:cNvPr id="12" name="Group 11"/>
          <p:cNvGrpSpPr/>
          <p:nvPr/>
        </p:nvGrpSpPr>
        <p:grpSpPr>
          <a:xfrm>
            <a:off x="4505839" y="3507072"/>
            <a:ext cx="4096222" cy="2896874"/>
            <a:chOff x="4724399" y="2745337"/>
            <a:chExt cx="4096222" cy="2896874"/>
          </a:xfrm>
        </p:grpSpPr>
        <p:pic>
          <p:nvPicPr>
            <p:cNvPr id="13" name="Picture 1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724399" y="2745337"/>
              <a:ext cx="3562821" cy="2896874"/>
            </a:xfrm>
            <a:prstGeom prst="rect">
              <a:avLst/>
            </a:prstGeom>
          </p:spPr>
        </p:pic>
        <p:sp>
          <p:nvSpPr>
            <p:cNvPr id="14" name="TextBox 13"/>
            <p:cNvSpPr txBox="1"/>
            <p:nvPr/>
          </p:nvSpPr>
          <p:spPr>
            <a:xfrm>
              <a:off x="7969105" y="3677921"/>
              <a:ext cx="851516" cy="830997"/>
            </a:xfrm>
            <a:prstGeom prst="rect">
              <a:avLst/>
            </a:prstGeom>
            <a:noFill/>
          </p:spPr>
          <p:txBody>
            <a:bodyPr wrap="none" rtlCol="0">
              <a:spAutoFit/>
            </a:bodyPr>
            <a:lstStyle/>
            <a:p>
              <a:pPr algn="ctr"/>
              <a:r>
                <a:rPr lang="en-US" sz="2400" dirty="0" smtClean="0">
                  <a:latin typeface="Georgia" panose="02040502050405020303" pitchFamily="18" charset="0"/>
                </a:rPr>
                <a:t>Apr</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spTree>
    <p:extLst>
      <p:ext uri="{BB962C8B-B14F-4D97-AF65-F5344CB8AC3E}">
        <p14:creationId xmlns:p14="http://schemas.microsoft.com/office/powerpoint/2010/main" val="15470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66041" y="2209800"/>
            <a:ext cx="3733800" cy="3374136"/>
          </a:xfrm>
        </p:spPr>
        <p:txBody>
          <a:bodyPr>
            <a:normAutofit/>
          </a:bodyPr>
          <a:lstStyle/>
          <a:p>
            <a:pPr marL="342900" indent="-342900" eaLnBrk="1" fontAlgn="auto" hangingPunct="1">
              <a:spcAft>
                <a:spcPts val="0"/>
              </a:spcAft>
              <a:buFont typeface="Wingdings" panose="05000000000000000000" pitchFamily="2" charset="2"/>
              <a:buChar char="§"/>
              <a:defRPr/>
            </a:pPr>
            <a:r>
              <a:rPr lang="en-US" b="1" dirty="0" smtClean="0"/>
              <a:t>Integration </a:t>
            </a:r>
            <a:r>
              <a:rPr lang="en-US" dirty="0" smtClean="0"/>
              <a:t>of NASA data into resource management</a:t>
            </a:r>
          </a:p>
          <a:p>
            <a:pPr marL="342900" indent="-342900" eaLnBrk="1" fontAlgn="auto" hangingPunct="1">
              <a:spcAft>
                <a:spcPts val="0"/>
              </a:spcAft>
              <a:buFont typeface="Wingdings" panose="05000000000000000000" pitchFamily="2" charset="2"/>
              <a:buChar char="§"/>
              <a:defRPr/>
            </a:pPr>
            <a:endParaRPr lang="en-US" dirty="0" smtClean="0"/>
          </a:p>
          <a:p>
            <a:pPr marL="342900" indent="-342900" eaLnBrk="1" fontAlgn="auto" hangingPunct="1">
              <a:spcAft>
                <a:spcPts val="0"/>
              </a:spcAft>
              <a:buFont typeface="Wingdings" panose="05000000000000000000" pitchFamily="2" charset="2"/>
              <a:buChar char="§"/>
              <a:defRPr/>
            </a:pPr>
            <a:r>
              <a:rPr lang="en-US" b="1" dirty="0" smtClean="0"/>
              <a:t>New data resources</a:t>
            </a:r>
            <a:r>
              <a:rPr lang="en-US" dirty="0" smtClean="0"/>
              <a:t> to support decisions</a:t>
            </a:r>
          </a:p>
          <a:p>
            <a:pPr marL="342900" indent="-342900" eaLnBrk="1" fontAlgn="auto" hangingPunct="1">
              <a:spcAft>
                <a:spcPts val="0"/>
              </a:spcAft>
              <a:buFont typeface="Wingdings" panose="05000000000000000000" pitchFamily="2" charset="2"/>
              <a:buChar char="§"/>
              <a:defRPr/>
            </a:pPr>
            <a:endParaRPr lang="en-US" dirty="0"/>
          </a:p>
          <a:p>
            <a:pPr marL="342900" indent="-342900" eaLnBrk="1" fontAlgn="auto" hangingPunct="1">
              <a:spcAft>
                <a:spcPts val="0"/>
              </a:spcAft>
              <a:buFont typeface="Wingdings" panose="05000000000000000000" pitchFamily="2" charset="2"/>
              <a:buChar char="§"/>
              <a:defRPr/>
            </a:pPr>
            <a:r>
              <a:rPr lang="en-US" b="1" dirty="0" smtClean="0"/>
              <a:t>Tool Infrastructure</a:t>
            </a:r>
            <a:r>
              <a:rPr lang="en-US" dirty="0" smtClean="0"/>
              <a:t> for changing needs </a:t>
            </a:r>
          </a:p>
          <a:p>
            <a:pPr eaLnBrk="1" fontAlgn="auto" hangingPunct="1">
              <a:spcAft>
                <a:spcPts val="0"/>
              </a:spcAft>
              <a:defRPr/>
            </a:pPr>
            <a:endParaRPr lang="en-US" dirty="0"/>
          </a:p>
          <a:p>
            <a:endParaRPr lang="en-US" dirty="0"/>
          </a:p>
        </p:txBody>
      </p:sp>
      <p:sp>
        <p:nvSpPr>
          <p:cNvPr id="3" name="Text Placeholder 2"/>
          <p:cNvSpPr>
            <a:spLocks noGrp="1"/>
          </p:cNvSpPr>
          <p:nvPr>
            <p:ph type="body" sz="quarter" idx="10"/>
          </p:nvPr>
        </p:nvSpPr>
        <p:spPr>
          <a:xfrm>
            <a:off x="5401597" y="457200"/>
            <a:ext cx="3566160" cy="1325880"/>
          </a:xfrm>
        </p:spPr>
        <p:txBody>
          <a:bodyPr/>
          <a:lstStyle/>
          <a:p>
            <a:r>
              <a:rPr lang="en-US" dirty="0" smtClean="0"/>
              <a:t>Working with the Nation</a:t>
            </a:r>
            <a:endParaRPr lang="en-US" dirty="0"/>
          </a:p>
        </p:txBody>
      </p:sp>
      <p:sp>
        <p:nvSpPr>
          <p:cNvPr id="5" name="Text Placeholder 4"/>
          <p:cNvSpPr>
            <a:spLocks noGrp="1"/>
          </p:cNvSpPr>
          <p:nvPr>
            <p:ph type="body" sz="quarter" idx="13"/>
          </p:nvPr>
        </p:nvSpPr>
        <p:spPr>
          <a:xfrm>
            <a:off x="4441925" y="6556115"/>
            <a:ext cx="1927366" cy="265234"/>
          </a:xfrm>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5143500" cy="6858000"/>
          </a:xfrm>
          <a:prstGeom prst="rect">
            <a:avLst/>
          </a:prstGeom>
        </p:spPr>
      </p:pic>
    </p:spTree>
    <p:extLst>
      <p:ext uri="{BB962C8B-B14F-4D97-AF65-F5344CB8AC3E}">
        <p14:creationId xmlns:p14="http://schemas.microsoft.com/office/powerpoint/2010/main" val="33199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 y="1984252"/>
            <a:ext cx="3594100" cy="4033043"/>
          </a:xfrm>
        </p:spPr>
        <p:txBody>
          <a:bodyPr rtlCol="0">
            <a:normAutofit/>
          </a:bodyPr>
          <a:lstStyle/>
          <a:p>
            <a:pPr marL="342900" indent="-342900" eaLnBrk="1" fontAlgn="auto" hangingPunct="1">
              <a:spcAft>
                <a:spcPts val="0"/>
              </a:spcAft>
              <a:buFont typeface="Wingdings" panose="05000000000000000000" pitchFamily="2" charset="2"/>
              <a:buChar char="§"/>
              <a:defRPr/>
            </a:pPr>
            <a:r>
              <a:rPr lang="en-US" dirty="0" smtClean="0">
                <a:solidFill>
                  <a:schemeClr val="bg2">
                    <a:lumMod val="50000"/>
                  </a:schemeClr>
                </a:solidFill>
              </a:rPr>
              <a:t>Hosting on </a:t>
            </a:r>
            <a:r>
              <a:rPr lang="en-US" b="1" dirty="0" smtClean="0">
                <a:solidFill>
                  <a:schemeClr val="bg2">
                    <a:lumMod val="50000"/>
                  </a:schemeClr>
                </a:solidFill>
              </a:rPr>
              <a:t>NASA GitHub</a:t>
            </a:r>
            <a:endParaRPr lang="en-US" dirty="0" smtClean="0"/>
          </a:p>
          <a:p>
            <a:pPr marL="342900" indent="-342900" eaLnBrk="1" fontAlgn="auto" hangingPunct="1">
              <a:spcAft>
                <a:spcPts val="0"/>
              </a:spcAft>
              <a:buFont typeface="Wingdings" panose="05000000000000000000" pitchFamily="2" charset="2"/>
              <a:buChar char="§"/>
              <a:defRPr/>
            </a:pPr>
            <a:endParaRPr lang="en-US" dirty="0" smtClean="0"/>
          </a:p>
          <a:p>
            <a:pPr marL="342900" indent="-342900" eaLnBrk="1" fontAlgn="auto" hangingPunct="1">
              <a:spcAft>
                <a:spcPts val="0"/>
              </a:spcAft>
              <a:buFont typeface="Wingdings" panose="05000000000000000000" pitchFamily="2" charset="2"/>
              <a:buChar char="§"/>
              <a:defRPr/>
            </a:pPr>
            <a:r>
              <a:rPr lang="en-US" b="1" dirty="0" smtClean="0"/>
              <a:t>Applications </a:t>
            </a:r>
            <a:r>
              <a:rPr lang="en-US" dirty="0" smtClean="0"/>
              <a:t>to other tribal and rural communities</a:t>
            </a:r>
          </a:p>
          <a:p>
            <a:pPr eaLnBrk="1" fontAlgn="auto" hangingPunct="1">
              <a:spcAft>
                <a:spcPts val="0"/>
              </a:spcAft>
              <a:defRPr/>
            </a:pPr>
            <a:endParaRPr lang="en-US" dirty="0" smtClean="0"/>
          </a:p>
          <a:p>
            <a:pPr marL="342900" indent="-342900" eaLnBrk="1" fontAlgn="auto" hangingPunct="1">
              <a:spcAft>
                <a:spcPts val="0"/>
              </a:spcAft>
              <a:buFont typeface="Wingdings" panose="05000000000000000000" pitchFamily="2" charset="2"/>
              <a:buChar char="§"/>
              <a:defRPr/>
            </a:pPr>
            <a:r>
              <a:rPr lang="en-US" dirty="0" smtClean="0"/>
              <a:t>Webinar/training with </a:t>
            </a:r>
            <a:r>
              <a:rPr lang="en-US" b="1" dirty="0" smtClean="0"/>
              <a:t>ARSET</a:t>
            </a:r>
            <a:endParaRPr lang="en-US" dirty="0" smtClean="0"/>
          </a:p>
          <a:p>
            <a:pPr marL="342900" indent="-342900" eaLnBrk="1" fontAlgn="auto" hangingPunct="1">
              <a:spcAft>
                <a:spcPts val="0"/>
              </a:spcAft>
              <a:buFont typeface="Wingdings" panose="05000000000000000000" pitchFamily="2" charset="2"/>
              <a:buChar char="§"/>
              <a:defRPr/>
            </a:pPr>
            <a:endParaRPr lang="en-US" dirty="0" smtClean="0"/>
          </a:p>
          <a:p>
            <a:pPr marL="342900" indent="-342900" eaLnBrk="1" fontAlgn="auto" hangingPunct="1">
              <a:spcAft>
                <a:spcPts val="0"/>
              </a:spcAft>
              <a:buFont typeface="Wingdings" panose="05000000000000000000" pitchFamily="2" charset="2"/>
              <a:buChar char="§"/>
              <a:defRPr/>
            </a:pPr>
            <a:r>
              <a:rPr lang="en-US" b="1" dirty="0" smtClean="0">
                <a:solidFill>
                  <a:schemeClr val="bg2">
                    <a:lumMod val="50000"/>
                  </a:schemeClr>
                </a:solidFill>
              </a:rPr>
              <a:t>Understanding drought </a:t>
            </a:r>
            <a:r>
              <a:rPr lang="en-US" dirty="0" smtClean="0">
                <a:solidFill>
                  <a:schemeClr val="bg2">
                    <a:lumMod val="50000"/>
                  </a:schemeClr>
                </a:solidFill>
              </a:rPr>
              <a:t>regime changes</a:t>
            </a:r>
          </a:p>
          <a:p>
            <a:pPr eaLnBrk="1" fontAlgn="auto" hangingPunct="1">
              <a:spcAft>
                <a:spcPts val="0"/>
              </a:spcAft>
              <a:defRPr/>
            </a:pPr>
            <a:endParaRPr lang="en-US" dirty="0" smtClean="0"/>
          </a:p>
          <a:p>
            <a:pPr eaLnBrk="1" fontAlgn="auto" hangingPunct="1">
              <a:spcAft>
                <a:spcPts val="0"/>
              </a:spcAft>
              <a:defRPr/>
            </a:pPr>
            <a:endParaRPr lang="en-US" dirty="0" smtClean="0"/>
          </a:p>
          <a:p>
            <a:pPr marL="342900" indent="-342900" eaLnBrk="1" fontAlgn="auto" hangingPunct="1">
              <a:spcAft>
                <a:spcPts val="0"/>
              </a:spcAft>
              <a:buFont typeface="Wingdings" panose="05000000000000000000" pitchFamily="2" charset="2"/>
              <a:buChar char="§"/>
              <a:defRPr/>
            </a:pPr>
            <a:endParaRPr lang="en-US" dirty="0" smtClean="0"/>
          </a:p>
          <a:p>
            <a:pPr eaLnBrk="1" fontAlgn="auto" hangingPunct="1">
              <a:spcAft>
                <a:spcPts val="0"/>
              </a:spcAft>
              <a:defRPr/>
            </a:pPr>
            <a:endParaRPr lang="en-US" dirty="0"/>
          </a:p>
          <a:p>
            <a:pPr eaLnBrk="1" fontAlgn="auto" hangingPunct="1">
              <a:spcAft>
                <a:spcPts val="0"/>
              </a:spcAft>
              <a:defRPr/>
            </a:pPr>
            <a:endParaRPr lang="en-US" dirty="0"/>
          </a:p>
        </p:txBody>
      </p:sp>
      <p:sp>
        <p:nvSpPr>
          <p:cNvPr id="47107" name="Text Placeholder 4"/>
          <p:cNvSpPr>
            <a:spLocks noGrp="1"/>
          </p:cNvSpPr>
          <p:nvPr>
            <p:ph type="body" sz="quarter" idx="13"/>
          </p:nvPr>
        </p:nvSpPr>
        <p:spPr>
          <a:xfrm>
            <a:off x="4572000" y="6583363"/>
            <a:ext cx="1993900" cy="274637"/>
          </a:xfrm>
        </p:spPr>
        <p:txBody>
          <a:bodyPr/>
          <a:lstStyle/>
          <a:p>
            <a:pPr eaLnBrk="1" hangingPunct="1"/>
            <a:endParaRPr lang="en-US" altLang="en-US" smtClean="0"/>
          </a:p>
        </p:txBody>
      </p:sp>
      <p:sp>
        <p:nvSpPr>
          <p:cNvPr id="47108" name="Text Placeholder 2"/>
          <p:cNvSpPr txBox="1">
            <a:spLocks/>
          </p:cNvSpPr>
          <p:nvPr/>
        </p:nvSpPr>
        <p:spPr bwMode="auto">
          <a:xfrm>
            <a:off x="685800" y="685800"/>
            <a:ext cx="4470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lnSpc>
                <a:spcPct val="90000"/>
              </a:lnSpc>
              <a:spcBef>
                <a:spcPts val="1000"/>
              </a:spcBef>
              <a:buFont typeface="Arial" pitchFamily="34" charset="0"/>
              <a:buNone/>
            </a:pPr>
            <a:r>
              <a:rPr lang="en-US" altLang="en-US" sz="4000" b="1">
                <a:solidFill>
                  <a:schemeClr val="accent1"/>
                </a:solidFill>
              </a:rPr>
              <a:t>Future Work</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85597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4358" y="1615832"/>
            <a:ext cx="8321042" cy="985148"/>
          </a:xfrm>
        </p:spPr>
        <p:txBody>
          <a:bodyPr>
            <a:normAutofit/>
          </a:bodyPr>
          <a:lstStyle/>
          <a:p>
            <a:r>
              <a:rPr lang="en-US" sz="1500" dirty="0"/>
              <a:t>Dr. </a:t>
            </a:r>
            <a:r>
              <a:rPr lang="en-US" sz="1500" dirty="0" smtClean="0"/>
              <a:t>Jay </a:t>
            </a:r>
            <a:r>
              <a:rPr lang="en-US" sz="1500" dirty="0"/>
              <a:t>W. </a:t>
            </a:r>
            <a:r>
              <a:rPr lang="en-US" sz="1500" dirty="0" err="1"/>
              <a:t>Skiles</a:t>
            </a:r>
            <a:r>
              <a:rPr lang="en-US" sz="1500" dirty="0"/>
              <a:t>, NASA </a:t>
            </a:r>
            <a:r>
              <a:rPr lang="en-US" sz="1500" dirty="0" smtClean="0"/>
              <a:t>Ames</a:t>
            </a:r>
          </a:p>
          <a:p>
            <a:r>
              <a:rPr lang="en-US" sz="1500" dirty="0" smtClean="0"/>
              <a:t>Dr</a:t>
            </a:r>
            <a:r>
              <a:rPr lang="en-US" sz="1500" dirty="0"/>
              <a:t>. </a:t>
            </a:r>
            <a:r>
              <a:rPr lang="en-US" sz="1500" dirty="0" err="1"/>
              <a:t>Venkat</a:t>
            </a:r>
            <a:r>
              <a:rPr lang="en-US" sz="1500" dirty="0"/>
              <a:t> </a:t>
            </a:r>
            <a:r>
              <a:rPr lang="en-US" sz="1500" dirty="0" smtClean="0"/>
              <a:t>Lakshmi, University of South Carolina</a:t>
            </a:r>
          </a:p>
          <a:p>
            <a:r>
              <a:rPr lang="en-US" sz="1500" dirty="0" smtClean="0"/>
              <a:t>Dr. Juan </a:t>
            </a:r>
            <a:r>
              <a:rPr lang="en-US" sz="1500" dirty="0"/>
              <a:t>Torres-Peres</a:t>
            </a:r>
            <a:r>
              <a:rPr lang="en-US" sz="1500" dirty="0" smtClean="0"/>
              <a:t>, NASA Ames</a:t>
            </a:r>
            <a:endParaRPr lang="en-US" sz="1500" dirty="0"/>
          </a:p>
          <a:p>
            <a:endParaRPr lang="en-US" sz="1500" dirty="0" smtClean="0"/>
          </a:p>
          <a:p>
            <a:endParaRPr lang="en-US" sz="1500" dirty="0" smtClean="0"/>
          </a:p>
          <a:p>
            <a:endParaRPr lang="en-US" sz="1500" dirty="0"/>
          </a:p>
        </p:txBody>
      </p:sp>
      <p:sp>
        <p:nvSpPr>
          <p:cNvPr id="3" name="Text Placeholder 2"/>
          <p:cNvSpPr>
            <a:spLocks noGrp="1"/>
          </p:cNvSpPr>
          <p:nvPr>
            <p:ph type="body" sz="quarter" idx="11"/>
          </p:nvPr>
        </p:nvSpPr>
        <p:spPr>
          <a:xfrm>
            <a:off x="594356" y="3200400"/>
            <a:ext cx="8051583" cy="1229380"/>
          </a:xfrm>
        </p:spPr>
        <p:txBody>
          <a:bodyPr>
            <a:noAutofit/>
          </a:bodyPr>
          <a:lstStyle/>
          <a:p>
            <a:r>
              <a:rPr lang="en-US" sz="1600" b="1" dirty="0"/>
              <a:t>Navajo Nation Department of Water Resources: Water Management </a:t>
            </a:r>
            <a:r>
              <a:rPr lang="en-US" sz="1600" b="1" dirty="0" smtClean="0"/>
              <a:t>Branch</a:t>
            </a:r>
            <a:endParaRPr lang="en-US" sz="1600" b="1" dirty="0"/>
          </a:p>
          <a:p>
            <a:r>
              <a:rPr lang="en-US" sz="1600" dirty="0" smtClean="0"/>
              <a:t> 	Teresa Showa   ::   Robert Kirk   ::  Maurice Upshaw</a:t>
            </a:r>
          </a:p>
          <a:p>
            <a:r>
              <a:rPr lang="en-US" sz="1600" dirty="0"/>
              <a:t>	</a:t>
            </a:r>
            <a:r>
              <a:rPr lang="en-US" sz="1600" dirty="0" smtClean="0"/>
              <a:t>Crystal Lynn </a:t>
            </a:r>
            <a:r>
              <a:rPr lang="en-US" sz="1600" dirty="0" err="1" smtClean="0"/>
              <a:t>Tulley</a:t>
            </a:r>
            <a:r>
              <a:rPr lang="en-US" sz="1600" dirty="0" smtClean="0"/>
              <a:t>-Cordova  ::  Carl </a:t>
            </a:r>
            <a:r>
              <a:rPr lang="en-US" sz="1600" dirty="0"/>
              <a:t>McLennan </a:t>
            </a:r>
            <a:endParaRPr lang="en-US" sz="1600" dirty="0" smtClean="0"/>
          </a:p>
          <a:p>
            <a:r>
              <a:rPr lang="en-US" sz="1600" b="1" dirty="0"/>
              <a:t>Navajo Technical </a:t>
            </a:r>
            <a:r>
              <a:rPr lang="en-US" sz="1600" b="1" dirty="0" smtClean="0"/>
              <a:t>University </a:t>
            </a:r>
            <a:endParaRPr lang="en-US" sz="1600" dirty="0"/>
          </a:p>
          <a:p>
            <a:r>
              <a:rPr lang="en-US" sz="1600" dirty="0" smtClean="0"/>
              <a:t>	Ramsey </a:t>
            </a:r>
            <a:r>
              <a:rPr lang="en-US" sz="1600" dirty="0" err="1" smtClean="0"/>
              <a:t>Seweingyawna</a:t>
            </a:r>
            <a:endParaRPr lang="en-US" sz="1600" dirty="0"/>
          </a:p>
        </p:txBody>
      </p:sp>
      <p:sp>
        <p:nvSpPr>
          <p:cNvPr id="4" name="Text Placeholder 3"/>
          <p:cNvSpPr>
            <a:spLocks noGrp="1"/>
          </p:cNvSpPr>
          <p:nvPr>
            <p:ph type="body" sz="quarter" idx="12"/>
          </p:nvPr>
        </p:nvSpPr>
        <p:spPr>
          <a:xfrm>
            <a:off x="619469" y="5562600"/>
            <a:ext cx="8051582" cy="848380"/>
          </a:xfrm>
        </p:spPr>
        <p:txBody>
          <a:bodyPr>
            <a:normAutofit/>
          </a:bodyPr>
          <a:lstStyle/>
          <a:p>
            <a:r>
              <a:rPr lang="en-US" sz="1600" b="1" dirty="0" smtClean="0"/>
              <a:t>NASA DEVELOP National Program</a:t>
            </a:r>
          </a:p>
          <a:p>
            <a:r>
              <a:rPr lang="en-US" sz="1500" dirty="0" smtClean="0"/>
              <a:t>Clayton </a:t>
            </a:r>
            <a:r>
              <a:rPr lang="en-US" sz="1500" dirty="0" err="1"/>
              <a:t>Sodergren</a:t>
            </a:r>
            <a:r>
              <a:rPr lang="en-US" sz="1500" dirty="0"/>
              <a:t> </a:t>
            </a:r>
            <a:r>
              <a:rPr lang="en-US" sz="1500" dirty="0" smtClean="0"/>
              <a:t> ::  Amber Brooks  ::  Chippie Kislik  ::  Andrew Nguyen</a:t>
            </a:r>
            <a:endParaRPr lang="en-US" sz="1800" dirty="0" smtClean="0"/>
          </a:p>
          <a:p>
            <a:endParaRPr lang="en-US" sz="1800" dirty="0"/>
          </a:p>
          <a:p>
            <a:endParaRPr lang="en-US" sz="1800" dirty="0"/>
          </a:p>
        </p:txBody>
      </p:sp>
      <p:sp>
        <p:nvSpPr>
          <p:cNvPr id="5" name="TextBox 4"/>
          <p:cNvSpPr txBox="1"/>
          <p:nvPr/>
        </p:nvSpPr>
        <p:spPr>
          <a:xfrm>
            <a:off x="594359" y="1092612"/>
            <a:ext cx="2577819" cy="523220"/>
          </a:xfrm>
          <a:prstGeom prst="rect">
            <a:avLst/>
          </a:prstGeom>
          <a:noFill/>
        </p:spPr>
        <p:txBody>
          <a:bodyPr wrap="square" rtlCol="0">
            <a:spAutoFit/>
          </a:bodyPr>
          <a:lstStyle/>
          <a:p>
            <a:r>
              <a:rPr lang="en-US" sz="2800" b="1" dirty="0">
                <a:solidFill>
                  <a:srgbClr val="E9A149"/>
                </a:solidFill>
              </a:rPr>
              <a:t>A</a:t>
            </a:r>
            <a:r>
              <a:rPr lang="en-US" sz="2800" b="1" dirty="0" smtClean="0">
                <a:solidFill>
                  <a:srgbClr val="E9A149"/>
                </a:solidFill>
              </a:rPr>
              <a:t>dvisors</a:t>
            </a:r>
            <a:endParaRPr lang="en-US" sz="2800" dirty="0" smtClean="0">
              <a:solidFill>
                <a:srgbClr val="E9A149"/>
              </a:solidFill>
            </a:endParaRPr>
          </a:p>
        </p:txBody>
      </p:sp>
      <p:sp>
        <p:nvSpPr>
          <p:cNvPr id="6" name="TextBox 5"/>
          <p:cNvSpPr txBox="1"/>
          <p:nvPr/>
        </p:nvSpPr>
        <p:spPr>
          <a:xfrm>
            <a:off x="594356" y="2753380"/>
            <a:ext cx="2577819" cy="523220"/>
          </a:xfrm>
          <a:prstGeom prst="rect">
            <a:avLst/>
          </a:prstGeom>
          <a:noFill/>
        </p:spPr>
        <p:txBody>
          <a:bodyPr wrap="square" rtlCol="0">
            <a:spAutoFit/>
          </a:bodyPr>
          <a:lstStyle/>
          <a:p>
            <a:r>
              <a:rPr lang="en-US" sz="2800" b="1" dirty="0" smtClean="0">
                <a:solidFill>
                  <a:srgbClr val="E9A149"/>
                </a:solidFill>
              </a:rPr>
              <a:t>Partners</a:t>
            </a:r>
            <a:endParaRPr lang="en-US" sz="2800" dirty="0" smtClean="0">
              <a:solidFill>
                <a:srgbClr val="E9A149"/>
              </a:solidFill>
            </a:endParaRPr>
          </a:p>
        </p:txBody>
      </p:sp>
      <p:sp>
        <p:nvSpPr>
          <p:cNvPr id="7" name="TextBox 6"/>
          <p:cNvSpPr txBox="1"/>
          <p:nvPr/>
        </p:nvSpPr>
        <p:spPr>
          <a:xfrm>
            <a:off x="594355" y="5115580"/>
            <a:ext cx="2577819" cy="523220"/>
          </a:xfrm>
          <a:prstGeom prst="rect">
            <a:avLst/>
          </a:prstGeom>
          <a:noFill/>
        </p:spPr>
        <p:txBody>
          <a:bodyPr wrap="square" rtlCol="0">
            <a:spAutoFit/>
          </a:bodyPr>
          <a:lstStyle/>
          <a:p>
            <a:r>
              <a:rPr lang="en-US" sz="2800" b="1" dirty="0" smtClean="0">
                <a:solidFill>
                  <a:srgbClr val="E9A149"/>
                </a:solidFill>
              </a:rPr>
              <a:t>DEVELOP Staff</a:t>
            </a:r>
            <a:endParaRPr lang="en-US" sz="2800" dirty="0" smtClean="0">
              <a:solidFill>
                <a:srgbClr val="E9A149"/>
              </a:solidFill>
            </a:endParaRPr>
          </a:p>
        </p:txBody>
      </p:sp>
    </p:spTree>
    <p:extLst>
      <p:ext uri="{BB962C8B-B14F-4D97-AF65-F5344CB8AC3E}">
        <p14:creationId xmlns:p14="http://schemas.microsoft.com/office/powerpoint/2010/main" val="67952244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125" r="14375"/>
          <a:stretch/>
        </p:blipFill>
        <p:spPr>
          <a:xfrm>
            <a:off x="0" y="0"/>
            <a:ext cx="9144000" cy="6858000"/>
          </a:xfrm>
          <a:prstGeom prst="rect">
            <a:avLst/>
          </a:prstGeom>
        </p:spPr>
      </p:pic>
      <p:sp>
        <p:nvSpPr>
          <p:cNvPr id="3" name="Text Placeholder 2"/>
          <p:cNvSpPr>
            <a:spLocks noGrp="1"/>
          </p:cNvSpPr>
          <p:nvPr>
            <p:ph type="body" sz="quarter" idx="10"/>
          </p:nvPr>
        </p:nvSpPr>
        <p:spPr>
          <a:xfrm>
            <a:off x="1234440" y="1676400"/>
            <a:ext cx="6766560" cy="1325880"/>
          </a:xfrm>
        </p:spPr>
        <p:txBody>
          <a:bodyPr>
            <a:normAutofit/>
          </a:bodyPr>
          <a:lstStyle/>
          <a:p>
            <a:pPr algn="ctr"/>
            <a:r>
              <a:rPr lang="en-US" sz="7500" dirty="0" smtClean="0">
                <a:solidFill>
                  <a:srgbClr val="C00000"/>
                </a:solidFill>
              </a:rPr>
              <a:t>Thank you!</a:t>
            </a:r>
            <a:endParaRPr lang="en-US" sz="7500" dirty="0">
              <a:solidFill>
                <a:srgbClr val="C00000"/>
              </a:solidFill>
            </a:endParaRPr>
          </a:p>
        </p:txBody>
      </p:sp>
    </p:spTree>
    <p:extLst>
      <p:ext uri="{BB962C8B-B14F-4D97-AF65-F5344CB8AC3E}">
        <p14:creationId xmlns:p14="http://schemas.microsoft.com/office/powerpoint/2010/main" val="3009547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Placeholder 2"/>
          <p:cNvSpPr>
            <a:spLocks noGrp="1"/>
          </p:cNvSpPr>
          <p:nvPr>
            <p:ph type="body" sz="quarter" idx="10"/>
          </p:nvPr>
        </p:nvSpPr>
        <p:spPr>
          <a:xfrm>
            <a:off x="488950" y="304800"/>
            <a:ext cx="3565525" cy="1325563"/>
          </a:xfrm>
        </p:spPr>
        <p:txBody>
          <a:bodyPr/>
          <a:lstStyle/>
          <a:p>
            <a:pPr algn="ctr"/>
            <a:r>
              <a:rPr lang="en-US" altLang="en-US" smtClean="0"/>
              <a:t>The Navajo Nation</a:t>
            </a:r>
          </a:p>
        </p:txBody>
      </p:sp>
      <p:sp>
        <p:nvSpPr>
          <p:cNvPr id="40963" name="Text Placeholder 4"/>
          <p:cNvSpPr>
            <a:spLocks noGrp="1"/>
          </p:cNvSpPr>
          <p:nvPr>
            <p:ph type="body" sz="quarter" idx="13"/>
          </p:nvPr>
        </p:nvSpPr>
        <p:spPr>
          <a:xfrm>
            <a:off x="5410200" y="6172200"/>
            <a:ext cx="1993900" cy="274638"/>
          </a:xfrm>
        </p:spPr>
        <p:txBody>
          <a:bodyPr/>
          <a:lstStyle/>
          <a:p>
            <a:endParaRPr lang="en-US" altLang="en-US" smtClean="0"/>
          </a:p>
        </p:txBody>
      </p:sp>
      <p:pic>
        <p:nvPicPr>
          <p:cNvPr id="40964" name="Picture Placeholder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23" name="Text Placeholder 1"/>
          <p:cNvSpPr txBox="1">
            <a:spLocks noGrp="1"/>
          </p:cNvSpPr>
          <p:nvPr>
            <p:ph type="body" sz="quarter" idx="11"/>
          </p:nvPr>
        </p:nvSpPr>
        <p:spPr>
          <a:xfrm>
            <a:off x="498475" y="4448175"/>
            <a:ext cx="3592513" cy="1952625"/>
          </a:xfrm>
          <a:ln>
            <a:miter lim="800000"/>
            <a:headEnd/>
            <a:tailEnd/>
          </a:ln>
        </p:spPr>
        <p:txBody>
          <a:bodyPr/>
          <a:lstStyle/>
          <a:p>
            <a:pPr marL="342900" indent="-342900" fontAlgn="auto">
              <a:lnSpc>
                <a:spcPct val="150000"/>
              </a:lnSpc>
              <a:spcAft>
                <a:spcPts val="0"/>
              </a:spcAft>
              <a:buFont typeface="Wingdings" panose="05000000000000000000" pitchFamily="2" charset="2"/>
              <a:buChar char="§"/>
              <a:defRPr/>
            </a:pPr>
            <a:r>
              <a:rPr lang="en-US" dirty="0" smtClean="0"/>
              <a:t>12 EPA </a:t>
            </a:r>
            <a:r>
              <a:rPr lang="en-US" dirty="0" err="1" smtClean="0"/>
              <a:t>lvl</a:t>
            </a:r>
            <a:r>
              <a:rPr lang="en-US" dirty="0" smtClean="0"/>
              <a:t>. IV Ecoregions</a:t>
            </a:r>
          </a:p>
          <a:p>
            <a:pPr marL="342900" indent="-342900" fontAlgn="auto">
              <a:lnSpc>
                <a:spcPct val="150000"/>
              </a:lnSpc>
              <a:spcAft>
                <a:spcPts val="0"/>
              </a:spcAft>
              <a:buFont typeface="Wingdings" panose="05000000000000000000" pitchFamily="2" charset="2"/>
              <a:buChar char="§"/>
              <a:defRPr/>
            </a:pPr>
            <a:r>
              <a:rPr lang="en-US" dirty="0" smtClean="0"/>
              <a:t>Semi-arid highlands</a:t>
            </a:r>
          </a:p>
          <a:p>
            <a:pPr marL="342900" indent="-342900" fontAlgn="auto">
              <a:lnSpc>
                <a:spcPct val="150000"/>
              </a:lnSpc>
              <a:spcAft>
                <a:spcPts val="0"/>
              </a:spcAft>
              <a:buFont typeface="Wingdings" panose="05000000000000000000" pitchFamily="2" charset="2"/>
              <a:buChar char="§"/>
              <a:defRPr/>
            </a:pPr>
            <a:r>
              <a:rPr lang="en-US" dirty="0" smtClean="0"/>
              <a:t>Forested Mountains</a:t>
            </a:r>
            <a:endParaRPr lang="en-US" dirty="0"/>
          </a:p>
          <a:p>
            <a:pPr marL="342900" indent="-342900" fontAlgn="auto">
              <a:spcAft>
                <a:spcPts val="0"/>
              </a:spcAft>
              <a:defRPr/>
            </a:pPr>
            <a:endParaRPr lang="en-US" dirty="0"/>
          </a:p>
          <a:p>
            <a:pPr marL="342900" indent="-342900" fontAlgn="auto">
              <a:spcAft>
                <a:spcPts val="0"/>
              </a:spcAft>
              <a:buFont typeface="Wingdings" panose="05000000000000000000" pitchFamily="2" charset="2"/>
              <a:buChar char="§"/>
              <a:defRPr/>
            </a:pPr>
            <a:endParaRPr lang="en-US" dirty="0"/>
          </a:p>
          <a:p>
            <a:pPr marL="342900" indent="-342900" fontAlgn="auto">
              <a:spcAft>
                <a:spcPts val="0"/>
              </a:spcAft>
              <a:buFont typeface="Wingdings" panose="05000000000000000000" pitchFamily="2" charset="2"/>
              <a:buChar char="§"/>
              <a:defRPr/>
            </a:pPr>
            <a:endParaRPr lang="en-US" dirty="0"/>
          </a:p>
          <a:p>
            <a:pPr marL="342900" indent="-342900" fontAlgn="auto">
              <a:spcAft>
                <a:spcPts val="0"/>
              </a:spcAft>
              <a:buFont typeface="Wingdings" panose="05000000000000000000" pitchFamily="2" charset="2"/>
              <a:buChar char="§"/>
              <a:defRPr/>
            </a:pPr>
            <a:endParaRPr lang="en-US" dirty="0"/>
          </a:p>
          <a:p>
            <a:pPr fontAlgn="auto">
              <a:spcAft>
                <a:spcPts val="0"/>
              </a:spcAft>
              <a:defRPr/>
            </a:pPr>
            <a:endParaRPr lang="en-US" dirty="0"/>
          </a:p>
          <a:p>
            <a:pPr fontAlgn="auto">
              <a:spcAft>
                <a:spcPts val="0"/>
              </a:spcAft>
              <a:defRPr/>
            </a:pPr>
            <a:endParaRPr lang="en-US" dirty="0"/>
          </a:p>
          <a:p>
            <a:pPr marL="342900" indent="-342900" fontAlgn="auto">
              <a:spcAft>
                <a:spcPts val="0"/>
              </a:spcAft>
              <a:buFont typeface="Wingdings" panose="05000000000000000000" pitchFamily="2" charset="2"/>
              <a:buChar char="§"/>
              <a:defRPr/>
            </a:pPr>
            <a:endParaRPr lang="en-US" dirty="0"/>
          </a:p>
          <a:p>
            <a:pPr fontAlgn="auto">
              <a:spcAft>
                <a:spcPts val="0"/>
              </a:spcAft>
              <a:defRPr/>
            </a:pPr>
            <a:endParaRPr lang="en-US" dirty="0"/>
          </a:p>
          <a:p>
            <a:pPr fontAlgn="auto">
              <a:spcAft>
                <a:spcPts val="0"/>
              </a:spcAft>
              <a:defRPr/>
            </a:pPr>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b="999"/>
          <a:stretch>
            <a:fillRect/>
          </a:stretch>
        </p:blipFill>
        <p:spPr bwMode="auto">
          <a:xfrm>
            <a:off x="307975" y="1543050"/>
            <a:ext cx="208438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a:grpSpLocks/>
          </p:cNvGrpSpPr>
          <p:nvPr/>
        </p:nvGrpSpPr>
        <p:grpSpPr bwMode="auto">
          <a:xfrm>
            <a:off x="1247775" y="3009900"/>
            <a:ext cx="1858963" cy="1200150"/>
            <a:chOff x="1364249" y="2543902"/>
            <a:chExt cx="1859499" cy="1200622"/>
          </a:xfrm>
        </p:grpSpPr>
        <p:pic>
          <p:nvPicPr>
            <p:cNvPr id="40970" name="Picture 2" descr="http://www.worldatlas.com/webimage/countrys/namerica/usstates/usa48ou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4249" y="2543902"/>
              <a:ext cx="1859499" cy="120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rot="244386">
              <a:off x="1818405" y="3148978"/>
              <a:ext cx="158796" cy="142931"/>
            </a:xfrm>
            <a:prstGeom prst="rect">
              <a:avLst/>
            </a:prstGeom>
            <a:solidFill>
              <a:srgbClr val="E9A149">
                <a:alpha val="41961"/>
              </a:srgb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8" name="Straight Connector 17"/>
          <p:cNvCxnSpPr/>
          <p:nvPr/>
        </p:nvCxnSpPr>
        <p:spPr>
          <a:xfrm flipH="1" flipV="1">
            <a:off x="1722438" y="2292350"/>
            <a:ext cx="1401762" cy="1317625"/>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flipV="1">
            <a:off x="650875" y="3308350"/>
            <a:ext cx="2312988" cy="436563"/>
          </a:xfrm>
          <a:prstGeom prst="line">
            <a:avLst/>
          </a:prstGeom>
          <a:ln w="19050"/>
        </p:spPr>
        <p:style>
          <a:lnRef idx="1">
            <a:schemeClr val="dk1"/>
          </a:lnRef>
          <a:fillRef idx="0">
            <a:schemeClr val="dk1"/>
          </a:fillRef>
          <a:effectRef idx="0">
            <a:schemeClr val="dk1"/>
          </a:effectRef>
          <a:fontRef idx="minor">
            <a:schemeClr val="tx1"/>
          </a:fontRef>
        </p:style>
      </p:cxnSp>
      <p:grpSp>
        <p:nvGrpSpPr>
          <p:cNvPr id="12" name="Group 12"/>
          <p:cNvGrpSpPr>
            <a:grpSpLocks/>
          </p:cNvGrpSpPr>
          <p:nvPr/>
        </p:nvGrpSpPr>
        <p:grpSpPr bwMode="auto">
          <a:xfrm>
            <a:off x="2787650" y="1676400"/>
            <a:ext cx="4724400" cy="2667000"/>
            <a:chOff x="2737531" y="2421110"/>
            <a:chExt cx="4209076" cy="2376619"/>
          </a:xfrm>
        </p:grpSpPr>
        <p:sp>
          <p:nvSpPr>
            <p:cNvPr id="13" name="TextBox 1"/>
            <p:cNvSpPr txBox="1">
              <a:spLocks noChangeArrowheads="1"/>
            </p:cNvSpPr>
            <p:nvPr/>
          </p:nvSpPr>
          <p:spPr bwMode="auto">
            <a:xfrm>
              <a:off x="3624623" y="2421110"/>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a:t>Utah</a:t>
              </a:r>
            </a:p>
          </p:txBody>
        </p:sp>
        <p:sp>
          <p:nvSpPr>
            <p:cNvPr id="14" name="TextBox 3"/>
            <p:cNvSpPr txBox="1">
              <a:spLocks noChangeArrowheads="1"/>
            </p:cNvSpPr>
            <p:nvPr/>
          </p:nvSpPr>
          <p:spPr bwMode="auto">
            <a:xfrm>
              <a:off x="3505200" y="4489952"/>
              <a:ext cx="8338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a:t>Arizona</a:t>
              </a:r>
            </a:p>
          </p:txBody>
        </p:sp>
        <p:sp>
          <p:nvSpPr>
            <p:cNvPr id="16" name="TextBox 11"/>
            <p:cNvSpPr txBox="1">
              <a:spLocks noChangeArrowheads="1"/>
            </p:cNvSpPr>
            <p:nvPr/>
          </p:nvSpPr>
          <p:spPr bwMode="auto">
            <a:xfrm>
              <a:off x="5832199" y="3119163"/>
              <a:ext cx="1114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200"/>
                <a:t>New Mexico</a:t>
              </a:r>
            </a:p>
          </p:txBody>
        </p:sp>
        <p:pic>
          <p:nvPicPr>
            <p:cNvPr id="19" name="Picture 3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7531" y="2692724"/>
              <a:ext cx="3490983" cy="19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 Placeholder 2"/>
          <p:cNvSpPr txBox="1">
            <a:spLocks/>
          </p:cNvSpPr>
          <p:nvPr/>
        </p:nvSpPr>
        <p:spPr bwMode="auto">
          <a:xfrm>
            <a:off x="1524000" y="614363"/>
            <a:ext cx="64008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4000" b="1" kern="1200" baseline="0">
                <a:solidFill>
                  <a:schemeClr val="accent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US" altLang="en-US" sz="3000" smtClean="0"/>
              <a:t>Drought in the Navajo Nation</a:t>
            </a:r>
            <a:endParaRPr lang="en-US" altLang="en-US" sz="3000" dirty="0" smtClean="0"/>
          </a:p>
        </p:txBody>
      </p:sp>
      <p:sp>
        <p:nvSpPr>
          <p:cNvPr id="21" name="Rounded Rectangle 20"/>
          <p:cNvSpPr/>
          <p:nvPr/>
        </p:nvSpPr>
        <p:spPr>
          <a:xfrm>
            <a:off x="228600" y="381000"/>
            <a:ext cx="8686800" cy="6172200"/>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8.33333E-7 1.11111E-6 L 0.13837 1.11111E-6 " pathEditMode="relative" rAng="0" ptsTypes="AA">
                                      <p:cBhvr>
                                        <p:cTn id="6" dur="1000" fill="hold"/>
                                        <p:tgtEl>
                                          <p:spTgt spid="26"/>
                                        </p:tgtEl>
                                        <p:attrNameLst>
                                          <p:attrName>ppt_x</p:attrName>
                                          <p:attrName>ppt_y</p:attrName>
                                        </p:attrNameLst>
                                      </p:cBhvr>
                                      <p:rCtr x="6910" y="0"/>
                                    </p:animMotion>
                                  </p:childTnLst>
                                </p:cTn>
                              </p:par>
                              <p:par>
                                <p:cTn id="7" presetID="22" presetClass="entr" presetSubtype="2" fill="hold" nodeType="withEffect">
                                  <p:stCondLst>
                                    <p:cond delay="1000"/>
                                  </p:stCondLst>
                                  <p:childTnLst>
                                    <p:set>
                                      <p:cBhvr>
                                        <p:cTn id="8" dur="1" fill="hold">
                                          <p:stCondLst>
                                            <p:cond delay="0"/>
                                          </p:stCondLst>
                                        </p:cTn>
                                        <p:tgtEl>
                                          <p:spTgt spid="18"/>
                                        </p:tgtEl>
                                        <p:attrNameLst>
                                          <p:attrName>style.visibility</p:attrName>
                                        </p:attrNameLst>
                                      </p:cBhvr>
                                      <p:to>
                                        <p:strVal val="visible"/>
                                      </p:to>
                                    </p:set>
                                    <p:animEffect transition="in" filter="wipe(right)">
                                      <p:cBhvr>
                                        <p:cTn id="9" dur="500"/>
                                        <p:tgtEl>
                                          <p:spTgt spid="18"/>
                                        </p:tgtEl>
                                      </p:cBhvr>
                                    </p:animEffect>
                                  </p:childTnLst>
                                </p:cTn>
                              </p:par>
                              <p:par>
                                <p:cTn id="10" presetID="22" presetClass="entr" presetSubtype="2" fill="hold" nodeType="withEffect">
                                  <p:stCondLst>
                                    <p:cond delay="100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500"/>
                                        <p:tgtEl>
                                          <p:spTgt spid="22"/>
                                        </p:tgtEl>
                                      </p:cBhvr>
                                    </p:animEffect>
                                  </p:childTnLst>
                                </p:cTn>
                              </p:par>
                              <p:par>
                                <p:cTn id="13" presetID="22" presetClass="entr" presetSubtype="2"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1000"/>
                                        <p:tgtEl>
                                          <p:spTgt spid="23">
                                            <p:txEl>
                                              <p:pRg st="0" end="0"/>
                                            </p:txEl>
                                          </p:spTgt>
                                        </p:tgtEl>
                                      </p:cBhvr>
                                    </p:animEffect>
                                    <p:anim calcmode="lin" valueType="num">
                                      <p:cBhvr>
                                        <p:cTn id="21"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fade">
                                      <p:cBhvr>
                                        <p:cTn id="27" dur="1000"/>
                                        <p:tgtEl>
                                          <p:spTgt spid="23">
                                            <p:txEl>
                                              <p:pRg st="1" end="1"/>
                                            </p:txEl>
                                          </p:spTgt>
                                        </p:tgtEl>
                                      </p:cBhvr>
                                    </p:animEffect>
                                    <p:anim calcmode="lin" valueType="num">
                                      <p:cBhvr>
                                        <p:cTn id="28"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xEl>
                                              <p:pRg st="2" end="2"/>
                                            </p:txEl>
                                          </p:spTgt>
                                        </p:tgtEl>
                                        <p:attrNameLst>
                                          <p:attrName>style.visibility</p:attrName>
                                        </p:attrNameLst>
                                      </p:cBhvr>
                                      <p:to>
                                        <p:strVal val="visible"/>
                                      </p:to>
                                    </p:set>
                                    <p:animEffect transition="in" filter="fade">
                                      <p:cBhvr>
                                        <p:cTn id="34" dur="1000"/>
                                        <p:tgtEl>
                                          <p:spTgt spid="23">
                                            <p:txEl>
                                              <p:pRg st="2" end="2"/>
                                            </p:txEl>
                                          </p:spTgt>
                                        </p:tgtEl>
                                      </p:cBhvr>
                                    </p:animEffect>
                                    <p:anim calcmode="lin" valueType="num">
                                      <p:cBhvr>
                                        <p:cTn id="35"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path" presetSubtype="0" fill="hold" nodeType="clickEffect">
                                  <p:stCondLst>
                                    <p:cond delay="0"/>
                                  </p:stCondLst>
                                  <p:childTnLst>
                                    <p:animMotion origin="layout" path="M 5.55556E-7 2.22222E-6 L 0.38368 0.03796 " pathEditMode="relative" rAng="0" ptsTypes="AA">
                                      <p:cBhvr>
                                        <p:cTn id="40" dur="500" fill="hold"/>
                                        <p:tgtEl>
                                          <p:spTgt spid="15"/>
                                        </p:tgtEl>
                                        <p:attrNameLst>
                                          <p:attrName>ppt_x</p:attrName>
                                          <p:attrName>ppt_y</p:attrName>
                                        </p:attrNameLst>
                                      </p:cBhvr>
                                      <p:rCtr x="19184" y="1898"/>
                                    </p:animMotion>
                                  </p:childTnLst>
                                </p:cTn>
                              </p:par>
                              <p:par>
                                <p:cTn id="41" presetID="6" presetClass="emph" presetSubtype="0" fill="hold" nodeType="withEffect">
                                  <p:stCondLst>
                                    <p:cond delay="0"/>
                                  </p:stCondLst>
                                  <p:childTnLst>
                                    <p:animScale>
                                      <p:cBhvr>
                                        <p:cTn id="42" dur="500" fill="hold"/>
                                        <p:tgtEl>
                                          <p:spTgt spid="15"/>
                                        </p:tgtEl>
                                      </p:cBhvr>
                                      <p:by x="350000" y="350000"/>
                                    </p:animScale>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3">
                                            <p:txEl>
                                              <p:pRg st="0" end="0"/>
                                            </p:txEl>
                                          </p:spTgt>
                                        </p:tgtEl>
                                      </p:cBhvr>
                                    </p:animEffect>
                                    <p:set>
                                      <p:cBhvr>
                                        <p:cTn id="51" dur="1" fill="hold">
                                          <p:stCondLst>
                                            <p:cond delay="499"/>
                                          </p:stCondLst>
                                        </p:cTn>
                                        <p:tgtEl>
                                          <p:spTgt spid="23">
                                            <p:txEl>
                                              <p:pRg st="0" end="0"/>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3">
                                            <p:txEl>
                                              <p:pRg st="1" end="1"/>
                                            </p:txEl>
                                          </p:spTgt>
                                        </p:tgtEl>
                                      </p:cBhvr>
                                    </p:animEffect>
                                    <p:set>
                                      <p:cBhvr>
                                        <p:cTn id="54" dur="1" fill="hold">
                                          <p:stCondLst>
                                            <p:cond delay="499"/>
                                          </p:stCondLst>
                                        </p:cTn>
                                        <p:tgtEl>
                                          <p:spTgt spid="23">
                                            <p:txEl>
                                              <p:pRg st="1" end="1"/>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3">
                                            <p:txEl>
                                              <p:pRg st="2" end="2"/>
                                            </p:txEl>
                                          </p:spTgt>
                                        </p:tgtEl>
                                      </p:cBhvr>
                                    </p:animEffect>
                                    <p:set>
                                      <p:cBhvr>
                                        <p:cTn id="57" dur="1" fill="hold">
                                          <p:stCondLst>
                                            <p:cond delay="499"/>
                                          </p:stCondLst>
                                        </p:cTn>
                                        <p:tgtEl>
                                          <p:spTgt spid="23">
                                            <p:txEl>
                                              <p:pRg st="2" end="2"/>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0964"/>
                                        </p:tgtEl>
                                      </p:cBhvr>
                                    </p:animEffect>
                                    <p:set>
                                      <p:cBhvr>
                                        <p:cTn id="60" dur="1" fill="hold">
                                          <p:stCondLst>
                                            <p:cond delay="499"/>
                                          </p:stCondLst>
                                        </p:cTn>
                                        <p:tgtEl>
                                          <p:spTgt spid="4096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0962">
                                            <p:txEl>
                                              <p:pRg st="0" end="0"/>
                                            </p:txEl>
                                          </p:spTgt>
                                        </p:tgtEl>
                                      </p:cBhvr>
                                    </p:animEffect>
                                    <p:set>
                                      <p:cBhvr>
                                        <p:cTn id="63" dur="1" fill="hold">
                                          <p:stCondLst>
                                            <p:cond delay="499"/>
                                          </p:stCondLst>
                                        </p:cTn>
                                        <p:tgtEl>
                                          <p:spTgt spid="40962">
                                            <p:txEl>
                                              <p:pRg st="0" end="0"/>
                                            </p:txEl>
                                          </p:spTgt>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par>
                                <p:cTn id="67" presetID="10" presetClass="exit" presetSubtype="0" fill="hold"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nodeType="withEffect">
                                  <p:stCondLst>
                                    <p:cond delay="25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P spid="23" grpId="0" uiExpand="1" build="p"/>
      <p:bldP spid="23" grpId="1" build="p"/>
      <p:bldP spid="20" grpId="0" build="p"/>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25" y="4267200"/>
            <a:ext cx="138112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1550" y="3717925"/>
            <a:ext cx="838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sz="quarter" idx="10"/>
          </p:nvPr>
        </p:nvSpPr>
        <p:spPr>
          <a:xfrm>
            <a:off x="914400" y="5491163"/>
            <a:ext cx="1485900" cy="439737"/>
          </a:xfrm>
        </p:spPr>
        <p:txBody>
          <a:bodyPr rtlCol="0">
            <a:normAutofit fontScale="40000" lnSpcReduction="20000"/>
          </a:bodyPr>
          <a:lstStyle/>
          <a:p>
            <a:pPr algn="ctr" eaLnBrk="1" fontAlgn="auto" hangingPunct="1">
              <a:spcAft>
                <a:spcPts val="0"/>
              </a:spcAft>
              <a:defRPr/>
            </a:pPr>
            <a:r>
              <a:rPr lang="en-US" dirty="0" smtClean="0">
                <a:solidFill>
                  <a:schemeClr val="accent1">
                    <a:lumMod val="75000"/>
                  </a:schemeClr>
                </a:solidFill>
              </a:rPr>
              <a:t>Decreasing Precipitation</a:t>
            </a:r>
            <a:endParaRPr lang="en-US" dirty="0">
              <a:solidFill>
                <a:schemeClr val="accent1">
                  <a:lumMod val="75000"/>
                </a:schemeClr>
              </a:solidFill>
            </a:endParaRPr>
          </a:p>
        </p:txBody>
      </p:sp>
      <p:sp>
        <p:nvSpPr>
          <p:cNvPr id="11" name="Text Placeholder 2"/>
          <p:cNvSpPr>
            <a:spLocks noGrp="1"/>
          </p:cNvSpPr>
          <p:nvPr>
            <p:ph type="body" sz="quarter" idx="10"/>
          </p:nvPr>
        </p:nvSpPr>
        <p:spPr>
          <a:xfrm>
            <a:off x="6897688" y="5684838"/>
            <a:ext cx="1636712" cy="487362"/>
          </a:xfrm>
        </p:spPr>
        <p:txBody>
          <a:bodyPr rtlCol="0">
            <a:normAutofit fontScale="40000" lnSpcReduction="20000"/>
          </a:bodyPr>
          <a:lstStyle/>
          <a:p>
            <a:pPr algn="ctr" eaLnBrk="1" fontAlgn="auto" hangingPunct="1">
              <a:spcAft>
                <a:spcPts val="0"/>
              </a:spcAft>
              <a:defRPr/>
            </a:pPr>
            <a:r>
              <a:rPr lang="en-US" dirty="0" smtClean="0">
                <a:solidFill>
                  <a:schemeClr val="accent1">
                    <a:lumMod val="75000"/>
                  </a:schemeClr>
                </a:solidFill>
              </a:rPr>
              <a:t>Increasing Temperatures</a:t>
            </a:r>
            <a:endParaRPr lang="en-US" dirty="0">
              <a:solidFill>
                <a:schemeClr val="accent1">
                  <a:lumMod val="75000"/>
                </a:schemeClr>
              </a:solidFill>
            </a:endParaRPr>
          </a:p>
        </p:txBody>
      </p:sp>
      <p:sp>
        <p:nvSpPr>
          <p:cNvPr id="16" name="Text Placeholder 2"/>
          <p:cNvSpPr>
            <a:spLocks noGrp="1"/>
          </p:cNvSpPr>
          <p:nvPr>
            <p:ph type="body" sz="quarter" idx="10"/>
          </p:nvPr>
        </p:nvSpPr>
        <p:spPr>
          <a:xfrm>
            <a:off x="1524000" y="614363"/>
            <a:ext cx="6400800" cy="528637"/>
          </a:xfrm>
        </p:spPr>
        <p:txBody>
          <a:bodyPr/>
          <a:lstStyle/>
          <a:p>
            <a:pPr algn="ctr" eaLnBrk="1" hangingPunct="1"/>
            <a:r>
              <a:rPr lang="en-US" altLang="en-US" sz="3000" dirty="0" smtClean="0"/>
              <a:t>Drought in the Navajo Nation</a:t>
            </a:r>
          </a:p>
        </p:txBody>
      </p:sp>
      <p:grpSp>
        <p:nvGrpSpPr>
          <p:cNvPr id="2" name="Group 12"/>
          <p:cNvGrpSpPr>
            <a:grpSpLocks/>
          </p:cNvGrpSpPr>
          <p:nvPr/>
        </p:nvGrpSpPr>
        <p:grpSpPr bwMode="auto">
          <a:xfrm>
            <a:off x="2787650" y="1676400"/>
            <a:ext cx="4724400" cy="2667000"/>
            <a:chOff x="2737531" y="2421110"/>
            <a:chExt cx="4209076" cy="2376619"/>
          </a:xfrm>
        </p:grpSpPr>
        <p:sp>
          <p:nvSpPr>
            <p:cNvPr id="39945" name="TextBox 1"/>
            <p:cNvSpPr txBox="1">
              <a:spLocks noChangeArrowheads="1"/>
            </p:cNvSpPr>
            <p:nvPr/>
          </p:nvSpPr>
          <p:spPr bwMode="auto">
            <a:xfrm>
              <a:off x="3624623" y="2421110"/>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a:t>Utah</a:t>
              </a:r>
            </a:p>
          </p:txBody>
        </p:sp>
        <p:sp>
          <p:nvSpPr>
            <p:cNvPr id="39946" name="TextBox 3"/>
            <p:cNvSpPr txBox="1">
              <a:spLocks noChangeArrowheads="1"/>
            </p:cNvSpPr>
            <p:nvPr/>
          </p:nvSpPr>
          <p:spPr bwMode="auto">
            <a:xfrm>
              <a:off x="3505200" y="4489952"/>
              <a:ext cx="8338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a:t>Arizona</a:t>
              </a:r>
            </a:p>
          </p:txBody>
        </p:sp>
        <p:sp>
          <p:nvSpPr>
            <p:cNvPr id="39947" name="TextBox 11"/>
            <p:cNvSpPr txBox="1">
              <a:spLocks noChangeArrowheads="1"/>
            </p:cNvSpPr>
            <p:nvPr/>
          </p:nvSpPr>
          <p:spPr bwMode="auto">
            <a:xfrm>
              <a:off x="5832199" y="3119163"/>
              <a:ext cx="1114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200"/>
                <a:t>New Mexico</a:t>
              </a:r>
            </a:p>
          </p:txBody>
        </p:sp>
        <p:pic>
          <p:nvPicPr>
            <p:cNvPr id="39948" name="Picture 3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7531" y="2692724"/>
              <a:ext cx="3490983" cy="19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ounded Rectangle 22"/>
          <p:cNvSpPr/>
          <p:nvPr/>
        </p:nvSpPr>
        <p:spPr>
          <a:xfrm>
            <a:off x="228600" y="381000"/>
            <a:ext cx="8686800" cy="6172200"/>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117293" y="4654550"/>
            <a:ext cx="132949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0"/>
          </p:nvPr>
        </p:nvSpPr>
        <p:spPr>
          <a:xfrm>
            <a:off x="3851198" y="5767388"/>
            <a:ext cx="1733550" cy="439737"/>
          </a:xfrm>
        </p:spPr>
        <p:txBody>
          <a:bodyPr rtlCol="0">
            <a:noAutofit/>
          </a:bodyPr>
          <a:lstStyle/>
          <a:p>
            <a:pPr algn="ctr" eaLnBrk="1" fontAlgn="auto" hangingPunct="1">
              <a:spcAft>
                <a:spcPts val="0"/>
              </a:spcAft>
              <a:defRPr/>
            </a:pPr>
            <a:r>
              <a:rPr lang="en-US" sz="1400" dirty="0" smtClean="0">
                <a:solidFill>
                  <a:schemeClr val="accent1">
                    <a:lumMod val="75000"/>
                  </a:schemeClr>
                </a:solidFill>
              </a:rPr>
              <a:t>70,000+ residents without water</a:t>
            </a:r>
            <a:endParaRPr lang="en-US" sz="1400" dirty="0">
              <a:solidFill>
                <a:schemeClr val="accent1">
                  <a:lumMod val="75000"/>
                </a:schemeClr>
              </a:solidFill>
            </a:endParaRPr>
          </a:p>
        </p:txBody>
      </p:sp>
    </p:spTree>
    <p:extLst>
      <p:ext uri="{BB962C8B-B14F-4D97-AF65-F5344CB8AC3E}">
        <p14:creationId xmlns:p14="http://schemas.microsoft.com/office/powerpoint/2010/main" val="160670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500" fill="hold"/>
                                        <p:tgtEl>
                                          <p:spTgt spid="40963"/>
                                        </p:tgtEl>
                                        <p:attrNameLst>
                                          <p:attrName>ppt_w</p:attrName>
                                        </p:attrNameLst>
                                      </p:cBhvr>
                                      <p:tavLst>
                                        <p:tav tm="0">
                                          <p:val>
                                            <p:fltVal val="0"/>
                                          </p:val>
                                        </p:tav>
                                        <p:tav tm="100000">
                                          <p:val>
                                            <p:strVal val="#ppt_w"/>
                                          </p:val>
                                        </p:tav>
                                      </p:tavLst>
                                    </p:anim>
                                    <p:anim calcmode="lin" valueType="num">
                                      <p:cBhvr>
                                        <p:cTn id="8" dur="500" fill="hold"/>
                                        <p:tgtEl>
                                          <p:spTgt spid="40963"/>
                                        </p:tgtEl>
                                        <p:attrNameLst>
                                          <p:attrName>ppt_h</p:attrName>
                                        </p:attrNameLst>
                                      </p:cBhvr>
                                      <p:tavLst>
                                        <p:tav tm="0">
                                          <p:val>
                                            <p:fltVal val="0"/>
                                          </p:val>
                                        </p:tav>
                                        <p:tav tm="100000">
                                          <p:val>
                                            <p:strVal val="#ppt_h"/>
                                          </p:val>
                                        </p:tav>
                                      </p:tavLst>
                                    </p:anim>
                                    <p:animEffect transition="in" filter="fade">
                                      <p:cBhvr>
                                        <p:cTn id="9" dur="500"/>
                                        <p:tgtEl>
                                          <p:spTgt spid="4096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40962"/>
                                        </p:tgtEl>
                                        <p:attrNameLst>
                                          <p:attrName>style.visibility</p:attrName>
                                        </p:attrNameLst>
                                      </p:cBhvr>
                                      <p:to>
                                        <p:strVal val="visible"/>
                                      </p:to>
                                    </p:set>
                                    <p:anim calcmode="lin" valueType="num">
                                      <p:cBhvr>
                                        <p:cTn id="19" dur="500" fill="hold"/>
                                        <p:tgtEl>
                                          <p:spTgt spid="40962"/>
                                        </p:tgtEl>
                                        <p:attrNameLst>
                                          <p:attrName>ppt_w</p:attrName>
                                        </p:attrNameLst>
                                      </p:cBhvr>
                                      <p:tavLst>
                                        <p:tav tm="0">
                                          <p:val>
                                            <p:fltVal val="0"/>
                                          </p:val>
                                        </p:tav>
                                        <p:tav tm="100000">
                                          <p:val>
                                            <p:strVal val="#ppt_w"/>
                                          </p:val>
                                        </p:tav>
                                      </p:tavLst>
                                    </p:anim>
                                    <p:anim calcmode="lin" valueType="num">
                                      <p:cBhvr>
                                        <p:cTn id="20" dur="500" fill="hold"/>
                                        <p:tgtEl>
                                          <p:spTgt spid="40962"/>
                                        </p:tgtEl>
                                        <p:attrNameLst>
                                          <p:attrName>ppt_h</p:attrName>
                                        </p:attrNameLst>
                                      </p:cBhvr>
                                      <p:tavLst>
                                        <p:tav tm="0">
                                          <p:val>
                                            <p:fltVal val="0"/>
                                          </p:val>
                                        </p:tav>
                                        <p:tav tm="100000">
                                          <p:val>
                                            <p:strVal val="#ppt_h"/>
                                          </p:val>
                                        </p:tav>
                                      </p:tavLst>
                                    </p:anim>
                                    <p:animEffect transition="in" filter="fade">
                                      <p:cBhvr>
                                        <p:cTn id="21" dur="500"/>
                                        <p:tgtEl>
                                          <p:spTgt spid="4096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p:cTn id="2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 calcmode="lin" valueType="num">
                                      <p:cBhvr>
                                        <p:cTn id="3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317500" y="2878536"/>
            <a:ext cx="1485900" cy="439737"/>
          </a:xfrm>
        </p:spPr>
        <p:txBody>
          <a:bodyPr rtlCol="0">
            <a:normAutofit fontScale="77500" lnSpcReduction="20000"/>
          </a:bodyPr>
          <a:lstStyle/>
          <a:p>
            <a:pPr algn="ctr" eaLnBrk="1" fontAlgn="auto" hangingPunct="1">
              <a:spcAft>
                <a:spcPts val="0"/>
              </a:spcAft>
              <a:defRPr/>
            </a:pPr>
            <a:r>
              <a:rPr lang="en-US" b="0" dirty="0" smtClean="0">
                <a:solidFill>
                  <a:srgbClr val="000000"/>
                </a:solidFill>
              </a:rPr>
              <a:t>SPI</a:t>
            </a:r>
            <a:endParaRPr lang="en-US" b="0" dirty="0">
              <a:solidFill>
                <a:srgbClr val="000000"/>
              </a:solidFill>
            </a:endParaRPr>
          </a:p>
        </p:txBody>
      </p:sp>
      <p:sp>
        <p:nvSpPr>
          <p:cNvPr id="40965" name="Text Placeholder 2"/>
          <p:cNvSpPr>
            <a:spLocks noGrp="1"/>
          </p:cNvSpPr>
          <p:nvPr>
            <p:ph type="body" sz="quarter" idx="10"/>
          </p:nvPr>
        </p:nvSpPr>
        <p:spPr>
          <a:xfrm>
            <a:off x="609600" y="614363"/>
            <a:ext cx="8001000" cy="528637"/>
          </a:xfrm>
        </p:spPr>
        <p:txBody>
          <a:bodyPr/>
          <a:lstStyle/>
          <a:p>
            <a:pPr algn="ctr" eaLnBrk="1" hangingPunct="1"/>
            <a:r>
              <a:rPr lang="en-US" altLang="en-US" sz="3000" dirty="0" smtClean="0"/>
              <a:t>Issues in Drought Monitoring</a:t>
            </a:r>
          </a:p>
        </p:txBody>
      </p:sp>
      <p:sp>
        <p:nvSpPr>
          <p:cNvPr id="30" name="Text Placeholder 2"/>
          <p:cNvSpPr>
            <a:spLocks noGrp="1"/>
          </p:cNvSpPr>
          <p:nvPr>
            <p:ph type="body" sz="quarter" idx="10"/>
          </p:nvPr>
        </p:nvSpPr>
        <p:spPr>
          <a:xfrm>
            <a:off x="495300" y="2868612"/>
            <a:ext cx="3848100" cy="439738"/>
          </a:xfrm>
        </p:spPr>
        <p:txBody>
          <a:bodyPr>
            <a:noAutofit/>
          </a:bodyPr>
          <a:lstStyle/>
          <a:p>
            <a:pPr algn="ctr" eaLnBrk="1" hangingPunct="1"/>
            <a:r>
              <a:rPr lang="en-US" altLang="en-US" sz="2800" b="0" dirty="0" smtClean="0">
                <a:solidFill>
                  <a:srgbClr val="000000"/>
                </a:solidFill>
              </a:rPr>
              <a:t>Standardized</a:t>
            </a:r>
            <a:r>
              <a:rPr lang="en-US" altLang="en-US" sz="2800" dirty="0" smtClean="0">
                <a:solidFill>
                  <a:srgbClr val="000000"/>
                </a:solidFill>
              </a:rPr>
              <a:t> </a:t>
            </a:r>
            <a:r>
              <a:rPr lang="en-US" altLang="en-US" sz="2800" b="0" dirty="0" smtClean="0">
                <a:solidFill>
                  <a:srgbClr val="000000"/>
                </a:solidFill>
              </a:rPr>
              <a:t>Precipitation Index</a:t>
            </a:r>
          </a:p>
        </p:txBody>
      </p:sp>
      <p:sp>
        <p:nvSpPr>
          <p:cNvPr id="32" name="Rounded Rectangle 31"/>
          <p:cNvSpPr/>
          <p:nvPr/>
        </p:nvSpPr>
        <p:spPr>
          <a:xfrm>
            <a:off x="228600" y="381000"/>
            <a:ext cx="8686800" cy="6172200"/>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a:spLocks noChangeArrowheads="1"/>
          </p:cNvSpPr>
          <p:nvPr/>
        </p:nvSpPr>
        <p:spPr bwMode="auto">
          <a:xfrm>
            <a:off x="1536700" y="2733675"/>
            <a:ext cx="19065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2600" dirty="0">
                <a:solidFill>
                  <a:srgbClr val="000000"/>
                </a:solidFill>
                <a:latin typeface="Cambria" pitchFamily="18" charset="0"/>
              </a:rPr>
              <a:t> </a:t>
            </a:r>
            <a:r>
              <a:rPr lang="en-US" altLang="en-US" sz="3300" dirty="0">
                <a:solidFill>
                  <a:srgbClr val="000000"/>
                </a:solidFill>
                <a:latin typeface="Cambria" pitchFamily="18" charset="0"/>
              </a:rPr>
              <a:t>=   </a:t>
            </a:r>
            <a:r>
              <a:rPr lang="en-US" altLang="en-US" sz="3300" u="sng" dirty="0">
                <a:solidFill>
                  <a:srgbClr val="000000"/>
                </a:solidFill>
                <a:latin typeface="Cambria" pitchFamily="18" charset="0"/>
              </a:rPr>
              <a:t>(</a:t>
            </a:r>
            <a:r>
              <a:rPr lang="en-US" altLang="en-US" sz="3300" i="1" u="sng" dirty="0">
                <a:solidFill>
                  <a:srgbClr val="000000"/>
                </a:solidFill>
                <a:latin typeface="Cambria" pitchFamily="18" charset="0"/>
              </a:rPr>
              <a:t>Xi</a:t>
            </a:r>
            <a:r>
              <a:rPr lang="en-US" altLang="en-US" sz="3300" u="sng" dirty="0">
                <a:solidFill>
                  <a:srgbClr val="000000"/>
                </a:solidFill>
                <a:latin typeface="Cambria" pitchFamily="18" charset="0"/>
              </a:rPr>
              <a:t>-</a:t>
            </a:r>
            <a:r>
              <a:rPr lang="en-US" altLang="en-US" sz="3300" i="1" u="sng" dirty="0">
                <a:solidFill>
                  <a:srgbClr val="000000"/>
                </a:solidFill>
                <a:latin typeface="Cambria" pitchFamily="18" charset="0"/>
              </a:rPr>
              <a:t>X</a:t>
            </a:r>
            <a:r>
              <a:rPr lang="en-US" altLang="en-US" sz="3300" u="sng" dirty="0">
                <a:solidFill>
                  <a:srgbClr val="000000"/>
                </a:solidFill>
                <a:latin typeface="Cambria" pitchFamily="18" charset="0"/>
              </a:rPr>
              <a:t>) </a:t>
            </a:r>
          </a:p>
          <a:p>
            <a:pPr eaLnBrk="1" hangingPunct="1"/>
            <a:r>
              <a:rPr lang="en-US" altLang="en-US" sz="3300" dirty="0">
                <a:solidFill>
                  <a:srgbClr val="000000"/>
                </a:solidFill>
                <a:latin typeface="Cambria" pitchFamily="18" charset="0"/>
              </a:rPr>
              <a:t>           </a:t>
            </a:r>
            <a:r>
              <a:rPr lang="el-GR" altLang="en-US" sz="3300" i="1" dirty="0">
                <a:solidFill>
                  <a:srgbClr val="000000"/>
                </a:solidFill>
                <a:latin typeface="Cambria" pitchFamily="18" charset="0"/>
              </a:rPr>
              <a:t>σ</a:t>
            </a:r>
            <a:endParaRPr lang="en-US" altLang="en-US" sz="3300" i="1" dirty="0">
              <a:solidFill>
                <a:srgbClr val="000000"/>
              </a:solidFill>
              <a:latin typeface="Cambria" pitchFamily="18" charset="0"/>
            </a:endParaRPr>
          </a:p>
        </p:txBody>
      </p:sp>
      <p:sp>
        <p:nvSpPr>
          <p:cNvPr id="5" name="Rectangle 4"/>
          <p:cNvSpPr/>
          <p:nvPr/>
        </p:nvSpPr>
        <p:spPr>
          <a:xfrm>
            <a:off x="1333464" y="5214372"/>
            <a:ext cx="5715072" cy="1338828"/>
          </a:xfrm>
          <a:prstGeom prst="rect">
            <a:avLst/>
          </a:prstGeom>
        </p:spPr>
        <p:txBody>
          <a:bodyPr wrap="square">
            <a:spAutoFit/>
          </a:bodyPr>
          <a:lstStyle/>
          <a:p>
            <a:r>
              <a:rPr lang="en-US" sz="1500" dirty="0" smtClean="0"/>
              <a:t>X</a:t>
            </a:r>
            <a:r>
              <a:rPr lang="en-US" sz="1500" i="1" dirty="0" smtClean="0"/>
              <a:t>i</a:t>
            </a:r>
            <a:r>
              <a:rPr lang="en-US" sz="1500" dirty="0" smtClean="0"/>
              <a:t> </a:t>
            </a:r>
            <a:r>
              <a:rPr lang="en-US" sz="1300" dirty="0"/>
              <a:t>= accumulated precipitation over months of interest</a:t>
            </a:r>
            <a:endParaRPr lang="en-US" sz="1300" b="0" dirty="0" smtClean="0">
              <a:effectLst/>
            </a:endParaRPr>
          </a:p>
          <a:p>
            <a:r>
              <a:rPr lang="en-US" sz="1500" dirty="0"/>
              <a:t>X </a:t>
            </a:r>
            <a:r>
              <a:rPr lang="en-US" sz="1300" dirty="0"/>
              <a:t>= historical </a:t>
            </a:r>
            <a:r>
              <a:rPr lang="en-US" sz="1300" dirty="0" smtClean="0"/>
              <a:t>avg. </a:t>
            </a:r>
            <a:r>
              <a:rPr lang="en-US" sz="1300" dirty="0"/>
              <a:t>accumulated precipitation over months of interest</a:t>
            </a:r>
            <a:endParaRPr lang="en-US" sz="1300" b="0" dirty="0" smtClean="0">
              <a:effectLst/>
            </a:endParaRPr>
          </a:p>
          <a:p>
            <a:r>
              <a:rPr lang="en-US" sz="1500" dirty="0"/>
              <a:t>σ </a:t>
            </a:r>
            <a:r>
              <a:rPr lang="en-US" sz="1300" dirty="0"/>
              <a:t>= standard deviation</a:t>
            </a:r>
            <a:endParaRPr lang="en-US" sz="1300" b="0" dirty="0" smtClean="0">
              <a:effectLst/>
            </a:endParaRPr>
          </a:p>
          <a:p>
            <a:r>
              <a:rPr lang="en-US" dirty="0" smtClean="0"/>
              <a:t/>
            </a:r>
            <a:br>
              <a:rPr lang="en-US" dirty="0" smtClean="0"/>
            </a:br>
            <a:r>
              <a:rPr lang="en-US" dirty="0" smtClean="0"/>
              <a:t> </a:t>
            </a:r>
            <a:endParaRPr lang="en-US" dirty="0"/>
          </a:p>
        </p:txBody>
      </p:sp>
      <p:grpSp>
        <p:nvGrpSpPr>
          <p:cNvPr id="15" name="Group 12"/>
          <p:cNvGrpSpPr>
            <a:grpSpLocks/>
          </p:cNvGrpSpPr>
          <p:nvPr/>
        </p:nvGrpSpPr>
        <p:grpSpPr bwMode="auto">
          <a:xfrm>
            <a:off x="2787650" y="1676400"/>
            <a:ext cx="4724400" cy="2667000"/>
            <a:chOff x="2737531" y="2421110"/>
            <a:chExt cx="4209076" cy="2376619"/>
          </a:xfrm>
        </p:grpSpPr>
        <p:sp>
          <p:nvSpPr>
            <p:cNvPr id="16" name="TextBox 1"/>
            <p:cNvSpPr txBox="1">
              <a:spLocks noChangeArrowheads="1"/>
            </p:cNvSpPr>
            <p:nvPr/>
          </p:nvSpPr>
          <p:spPr bwMode="auto">
            <a:xfrm>
              <a:off x="3624623" y="2421110"/>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a:t>Utah</a:t>
              </a:r>
            </a:p>
          </p:txBody>
        </p:sp>
        <p:sp>
          <p:nvSpPr>
            <p:cNvPr id="17" name="TextBox 3"/>
            <p:cNvSpPr txBox="1">
              <a:spLocks noChangeArrowheads="1"/>
            </p:cNvSpPr>
            <p:nvPr/>
          </p:nvSpPr>
          <p:spPr bwMode="auto">
            <a:xfrm>
              <a:off x="3505200" y="4489952"/>
              <a:ext cx="8338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400"/>
                <a:t>Arizona</a:t>
              </a:r>
            </a:p>
          </p:txBody>
        </p:sp>
        <p:sp>
          <p:nvSpPr>
            <p:cNvPr id="18" name="TextBox 11"/>
            <p:cNvSpPr txBox="1">
              <a:spLocks noChangeArrowheads="1"/>
            </p:cNvSpPr>
            <p:nvPr/>
          </p:nvSpPr>
          <p:spPr bwMode="auto">
            <a:xfrm>
              <a:off x="5832199" y="3119163"/>
              <a:ext cx="1114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cs typeface="Arial" pitchFamily="34" charset="0"/>
                </a:defRPr>
              </a:lvl1pPr>
              <a:lvl2pPr marL="742950" indent="-285750" eaLnBrk="0" hangingPunct="0">
                <a:defRPr>
                  <a:solidFill>
                    <a:schemeClr val="tx1"/>
                  </a:solidFill>
                  <a:latin typeface="Century Gothic" pitchFamily="34" charset="0"/>
                  <a:cs typeface="Arial" pitchFamily="34" charset="0"/>
                </a:defRPr>
              </a:lvl2pPr>
              <a:lvl3pPr marL="1143000" indent="-228600" eaLnBrk="0" hangingPunct="0">
                <a:defRPr>
                  <a:solidFill>
                    <a:schemeClr val="tx1"/>
                  </a:solidFill>
                  <a:latin typeface="Century Gothic" pitchFamily="34" charset="0"/>
                  <a:cs typeface="Arial" pitchFamily="34" charset="0"/>
                </a:defRPr>
              </a:lvl3pPr>
              <a:lvl4pPr marL="1600200" indent="-228600" eaLnBrk="0" hangingPunct="0">
                <a:defRPr>
                  <a:solidFill>
                    <a:schemeClr val="tx1"/>
                  </a:solidFill>
                  <a:latin typeface="Century Gothic" pitchFamily="34" charset="0"/>
                  <a:cs typeface="Arial" pitchFamily="34" charset="0"/>
                </a:defRPr>
              </a:lvl4pPr>
              <a:lvl5pPr marL="2057400" indent="-228600" eaLnBrk="0" hangingPunct="0">
                <a:defRPr>
                  <a:solidFill>
                    <a:schemeClr val="tx1"/>
                  </a:solidFill>
                  <a:latin typeface="Century Gothic" pitchFamily="34" charset="0"/>
                  <a:cs typeface="Arial" pitchFamily="34" charset="0"/>
                </a:defRPr>
              </a:lvl5pPr>
              <a:lvl6pPr marL="2514600" indent="-228600" eaLnBrk="0" fontAlgn="base" hangingPunct="0">
                <a:spcBef>
                  <a:spcPct val="0"/>
                </a:spcBef>
                <a:spcAft>
                  <a:spcPct val="0"/>
                </a:spcAft>
                <a:defRPr>
                  <a:solidFill>
                    <a:schemeClr val="tx1"/>
                  </a:solidFill>
                  <a:latin typeface="Century Gothic" pitchFamily="34" charset="0"/>
                  <a:cs typeface="Arial" pitchFamily="34" charset="0"/>
                </a:defRPr>
              </a:lvl6pPr>
              <a:lvl7pPr marL="2971800" indent="-228600" eaLnBrk="0" fontAlgn="base" hangingPunct="0">
                <a:spcBef>
                  <a:spcPct val="0"/>
                </a:spcBef>
                <a:spcAft>
                  <a:spcPct val="0"/>
                </a:spcAft>
                <a:defRPr>
                  <a:solidFill>
                    <a:schemeClr val="tx1"/>
                  </a:solidFill>
                  <a:latin typeface="Century Gothic" pitchFamily="34" charset="0"/>
                  <a:cs typeface="Arial" pitchFamily="34" charset="0"/>
                </a:defRPr>
              </a:lvl7pPr>
              <a:lvl8pPr marL="3429000" indent="-228600" eaLnBrk="0" fontAlgn="base" hangingPunct="0">
                <a:spcBef>
                  <a:spcPct val="0"/>
                </a:spcBef>
                <a:spcAft>
                  <a:spcPct val="0"/>
                </a:spcAft>
                <a:defRPr>
                  <a:solidFill>
                    <a:schemeClr val="tx1"/>
                  </a:solidFill>
                  <a:latin typeface="Century Gothic" pitchFamily="34" charset="0"/>
                  <a:cs typeface="Arial" pitchFamily="34" charset="0"/>
                </a:defRPr>
              </a:lvl8pPr>
              <a:lvl9pPr marL="3886200" indent="-228600" eaLnBrk="0" fontAlgn="base" hangingPunct="0">
                <a:spcBef>
                  <a:spcPct val="0"/>
                </a:spcBef>
                <a:spcAft>
                  <a:spcPct val="0"/>
                </a:spcAft>
                <a:defRPr>
                  <a:solidFill>
                    <a:schemeClr val="tx1"/>
                  </a:solidFill>
                  <a:latin typeface="Century Gothic" pitchFamily="34" charset="0"/>
                  <a:cs typeface="Arial" pitchFamily="34" charset="0"/>
                </a:defRPr>
              </a:lvl9pPr>
            </a:lstStyle>
            <a:p>
              <a:pPr eaLnBrk="1" hangingPunct="1"/>
              <a:r>
                <a:rPr lang="en-US" altLang="en-US" sz="1200"/>
                <a:t>New Mexico</a:t>
              </a:r>
            </a:p>
          </p:txBody>
        </p:sp>
        <p:pic>
          <p:nvPicPr>
            <p:cNvPr id="19" name="Picture 3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7531" y="2692724"/>
              <a:ext cx="3490983" cy="19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360754" y="1966277"/>
            <a:ext cx="3883314" cy="213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bwMode="auto">
          <a:xfrm>
            <a:off x="4357980" y="1966277"/>
            <a:ext cx="3888862" cy="213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497818" y="1459468"/>
            <a:ext cx="1741182" cy="369332"/>
          </a:xfrm>
          <a:prstGeom prst="rect">
            <a:avLst/>
          </a:prstGeom>
          <a:noFill/>
        </p:spPr>
        <p:txBody>
          <a:bodyPr wrap="none" rtlCol="0">
            <a:spAutoFit/>
          </a:bodyPr>
          <a:lstStyle/>
          <a:p>
            <a:r>
              <a:rPr lang="en-US" dirty="0" smtClean="0"/>
              <a:t>Five Agencies</a:t>
            </a:r>
          </a:p>
        </p:txBody>
      </p:sp>
      <p:sp>
        <p:nvSpPr>
          <p:cNvPr id="23" name="TextBox 22"/>
          <p:cNvSpPr txBox="1"/>
          <p:nvPr/>
        </p:nvSpPr>
        <p:spPr>
          <a:xfrm>
            <a:off x="1437092" y="3672007"/>
            <a:ext cx="2715808" cy="369332"/>
          </a:xfrm>
          <a:prstGeom prst="rect">
            <a:avLst/>
          </a:prstGeom>
          <a:noFill/>
        </p:spPr>
        <p:txBody>
          <a:bodyPr wrap="none" rtlCol="0">
            <a:spAutoFit/>
          </a:bodyPr>
          <a:lstStyle/>
          <a:p>
            <a:r>
              <a:rPr lang="en-US" dirty="0" smtClean="0"/>
              <a:t>Three Climate Divisions</a:t>
            </a:r>
          </a:p>
        </p:txBody>
      </p:sp>
      <p:sp>
        <p:nvSpPr>
          <p:cNvPr id="25" name="Text Placeholder 2"/>
          <p:cNvSpPr>
            <a:spLocks noGrp="1"/>
          </p:cNvSpPr>
          <p:nvPr>
            <p:ph type="body" sz="quarter" idx="10"/>
          </p:nvPr>
        </p:nvSpPr>
        <p:spPr>
          <a:xfrm>
            <a:off x="5021325" y="4409226"/>
            <a:ext cx="2694168" cy="1505516"/>
          </a:xfrm>
        </p:spPr>
        <p:txBody>
          <a:bodyPr rtlCol="0">
            <a:noAutofit/>
          </a:bodyPr>
          <a:lstStyle/>
          <a:p>
            <a:pPr algn="ctr" fontAlgn="auto">
              <a:spcAft>
                <a:spcPts val="0"/>
              </a:spcAft>
              <a:defRPr/>
            </a:pPr>
            <a:r>
              <a:rPr lang="en-US" sz="3200" dirty="0" smtClean="0">
                <a:solidFill>
                  <a:schemeClr val="accent1">
                    <a:lumMod val="75000"/>
                  </a:schemeClr>
                </a:solidFill>
              </a:rPr>
              <a:t>Inadequate rain gage coverage</a:t>
            </a:r>
            <a:endParaRPr lang="en-US" sz="3200" dirty="0">
              <a:solidFill>
                <a:schemeClr val="accent1">
                  <a:lumMod val="75000"/>
                </a:schemeClr>
              </a:solidFill>
            </a:endParaRPr>
          </a:p>
        </p:txBody>
      </p:sp>
      <p:sp>
        <p:nvSpPr>
          <p:cNvPr id="27" name="Text Placeholder 2"/>
          <p:cNvSpPr>
            <a:spLocks noGrp="1"/>
          </p:cNvSpPr>
          <p:nvPr>
            <p:ph type="body" sz="quarter" idx="10"/>
          </p:nvPr>
        </p:nvSpPr>
        <p:spPr>
          <a:xfrm>
            <a:off x="1046051" y="2126684"/>
            <a:ext cx="2887886" cy="1505516"/>
          </a:xfrm>
        </p:spPr>
        <p:txBody>
          <a:bodyPr rtlCol="0">
            <a:noAutofit/>
          </a:bodyPr>
          <a:lstStyle/>
          <a:p>
            <a:pPr algn="ctr" fontAlgn="auto">
              <a:spcAft>
                <a:spcPts val="0"/>
              </a:spcAft>
              <a:defRPr/>
            </a:pPr>
            <a:r>
              <a:rPr lang="en-US" sz="3200" dirty="0" smtClean="0">
                <a:solidFill>
                  <a:schemeClr val="accent1">
                    <a:lumMod val="75000"/>
                  </a:schemeClr>
                </a:solidFill>
              </a:rPr>
              <a:t>Spatially-inaccurate climate data</a:t>
            </a:r>
            <a:endParaRPr lang="en-US" sz="3200" dirty="0">
              <a:solidFill>
                <a:schemeClr val="accent1">
                  <a:lumMod val="75000"/>
                </a:schemeClr>
              </a:solidFill>
            </a:endParaRPr>
          </a:p>
        </p:txBody>
      </p:sp>
      <p:pic>
        <p:nvPicPr>
          <p:cNvPr id="28"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625" y="4267200"/>
            <a:ext cx="138112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1550" y="3717925"/>
            <a:ext cx="838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17293" y="4654550"/>
            <a:ext cx="132949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2"/>
          <p:cNvSpPr>
            <a:spLocks noGrp="1"/>
          </p:cNvSpPr>
          <p:nvPr>
            <p:ph type="body" sz="quarter" idx="10"/>
          </p:nvPr>
        </p:nvSpPr>
        <p:spPr>
          <a:xfrm>
            <a:off x="914400" y="5491163"/>
            <a:ext cx="1485900" cy="439737"/>
          </a:xfrm>
        </p:spPr>
        <p:txBody>
          <a:bodyPr rtlCol="0">
            <a:normAutofit fontScale="40000" lnSpcReduction="20000"/>
          </a:bodyPr>
          <a:lstStyle/>
          <a:p>
            <a:pPr algn="ctr" eaLnBrk="1" fontAlgn="auto" hangingPunct="1">
              <a:spcAft>
                <a:spcPts val="0"/>
              </a:spcAft>
              <a:defRPr/>
            </a:pPr>
            <a:r>
              <a:rPr lang="en-US" dirty="0" smtClean="0">
                <a:solidFill>
                  <a:schemeClr val="accent1">
                    <a:lumMod val="75000"/>
                  </a:schemeClr>
                </a:solidFill>
              </a:rPr>
              <a:t>Decreasing Precipitation</a:t>
            </a:r>
            <a:endParaRPr lang="en-US" dirty="0">
              <a:solidFill>
                <a:schemeClr val="accent1">
                  <a:lumMod val="75000"/>
                </a:schemeClr>
              </a:solidFill>
            </a:endParaRPr>
          </a:p>
        </p:txBody>
      </p:sp>
      <p:sp>
        <p:nvSpPr>
          <p:cNvPr id="35" name="Text Placeholder 2"/>
          <p:cNvSpPr>
            <a:spLocks noGrp="1"/>
          </p:cNvSpPr>
          <p:nvPr>
            <p:ph type="body" sz="quarter" idx="10"/>
          </p:nvPr>
        </p:nvSpPr>
        <p:spPr>
          <a:xfrm>
            <a:off x="6897688" y="5684838"/>
            <a:ext cx="1636712" cy="487362"/>
          </a:xfrm>
        </p:spPr>
        <p:txBody>
          <a:bodyPr rtlCol="0">
            <a:normAutofit fontScale="40000" lnSpcReduction="20000"/>
          </a:bodyPr>
          <a:lstStyle/>
          <a:p>
            <a:pPr algn="ctr" eaLnBrk="1" fontAlgn="auto" hangingPunct="1">
              <a:spcAft>
                <a:spcPts val="0"/>
              </a:spcAft>
              <a:defRPr/>
            </a:pPr>
            <a:r>
              <a:rPr lang="en-US" dirty="0" smtClean="0">
                <a:solidFill>
                  <a:schemeClr val="accent1">
                    <a:lumMod val="75000"/>
                  </a:schemeClr>
                </a:solidFill>
              </a:rPr>
              <a:t>Increasing Temperatures</a:t>
            </a:r>
            <a:endParaRPr lang="en-US" dirty="0">
              <a:solidFill>
                <a:schemeClr val="accent1">
                  <a:lumMod val="75000"/>
                </a:schemeClr>
              </a:solidFill>
            </a:endParaRPr>
          </a:p>
        </p:txBody>
      </p:sp>
      <p:sp>
        <p:nvSpPr>
          <p:cNvPr id="36" name="Text Placeholder 2"/>
          <p:cNvSpPr>
            <a:spLocks noGrp="1"/>
          </p:cNvSpPr>
          <p:nvPr>
            <p:ph type="body" sz="quarter" idx="10"/>
          </p:nvPr>
        </p:nvSpPr>
        <p:spPr>
          <a:xfrm>
            <a:off x="3851198" y="5767388"/>
            <a:ext cx="1733550" cy="439737"/>
          </a:xfrm>
        </p:spPr>
        <p:txBody>
          <a:bodyPr rtlCol="0">
            <a:noAutofit/>
          </a:bodyPr>
          <a:lstStyle/>
          <a:p>
            <a:pPr algn="ctr" eaLnBrk="1" fontAlgn="auto" hangingPunct="1">
              <a:spcAft>
                <a:spcPts val="0"/>
              </a:spcAft>
              <a:defRPr/>
            </a:pPr>
            <a:r>
              <a:rPr lang="en-US" sz="1400" dirty="0" smtClean="0">
                <a:solidFill>
                  <a:schemeClr val="accent1">
                    <a:lumMod val="75000"/>
                  </a:schemeClr>
                </a:solidFill>
              </a:rPr>
              <a:t>70,000+ residents without water</a:t>
            </a:r>
            <a:endParaRPr lang="en-US" sz="1400" dirty="0">
              <a:solidFill>
                <a:schemeClr val="accent1">
                  <a:lumMod val="75000"/>
                </a:schemeClr>
              </a:solidFill>
            </a:endParaRPr>
          </a:p>
        </p:txBody>
      </p:sp>
      <p:sp>
        <p:nvSpPr>
          <p:cNvPr id="37" name="Text Placeholder 2"/>
          <p:cNvSpPr txBox="1">
            <a:spLocks/>
          </p:cNvSpPr>
          <p:nvPr/>
        </p:nvSpPr>
        <p:spPr bwMode="auto">
          <a:xfrm>
            <a:off x="982663" y="361950"/>
            <a:ext cx="72564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buFont typeface="Arial" panose="020B0604020202020204" pitchFamily="34" charset="0"/>
              <a:buNone/>
            </a:pPr>
            <a:r>
              <a:rPr lang="en-US" altLang="en-US" sz="4000" b="1" dirty="0">
                <a:solidFill>
                  <a:schemeClr val="accent1"/>
                </a:solidFill>
              </a:rPr>
              <a:t>Objectives</a:t>
            </a:r>
          </a:p>
        </p:txBody>
      </p:sp>
      <p:sp>
        <p:nvSpPr>
          <p:cNvPr id="38" name="TextBox 6"/>
          <p:cNvSpPr txBox="1">
            <a:spLocks noChangeArrowheads="1"/>
          </p:cNvSpPr>
          <p:nvPr/>
        </p:nvSpPr>
        <p:spPr bwMode="auto">
          <a:xfrm>
            <a:off x="2046288" y="1181100"/>
            <a:ext cx="4632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2200" dirty="0"/>
              <a:t>NASA DEVELOP &amp; Navajo Nation</a:t>
            </a:r>
          </a:p>
        </p:txBody>
      </p:sp>
      <p:grpSp>
        <p:nvGrpSpPr>
          <p:cNvPr id="40" name="Group 22"/>
          <p:cNvGrpSpPr>
            <a:grpSpLocks/>
          </p:cNvGrpSpPr>
          <p:nvPr/>
        </p:nvGrpSpPr>
        <p:grpSpPr bwMode="auto">
          <a:xfrm>
            <a:off x="7905750" y="1238250"/>
            <a:ext cx="1063625" cy="1657350"/>
            <a:chOff x="7905750" y="1238250"/>
            <a:chExt cx="1063625" cy="1657350"/>
          </a:xfrm>
        </p:grpSpPr>
        <p:cxnSp>
          <p:nvCxnSpPr>
            <p:cNvPr id="44" name="Straight Connector 43"/>
            <p:cNvCxnSpPr/>
            <p:nvPr/>
          </p:nvCxnSpPr>
          <p:spPr>
            <a:xfrm>
              <a:off x="7905750" y="1238250"/>
              <a:ext cx="19050" cy="16573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5" name="TextBox 8"/>
            <p:cNvSpPr txBox="1">
              <a:spLocks noChangeArrowheads="1"/>
            </p:cNvSpPr>
            <p:nvPr/>
          </p:nvSpPr>
          <p:spPr bwMode="auto">
            <a:xfrm>
              <a:off x="8058150" y="1743075"/>
              <a:ext cx="91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dirty="0"/>
                <a:t>Term 1</a:t>
              </a:r>
            </a:p>
          </p:txBody>
        </p:sp>
      </p:grpSp>
    </p:spTree>
    <p:extLst>
      <p:ext uri="{BB962C8B-B14F-4D97-AF65-F5344CB8AC3E}">
        <p14:creationId xmlns:p14="http://schemas.microsoft.com/office/powerpoint/2010/main" val="227292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1.38889E-6 -7.40741E-7 L 0.3125 -0.27014 " pathEditMode="relative" rAng="0" ptsTypes="AA">
                                      <p:cBhvr>
                                        <p:cTn id="6" dur="500" fill="hold"/>
                                        <p:tgtEl>
                                          <p:spTgt spid="28"/>
                                        </p:tgtEl>
                                        <p:attrNameLst>
                                          <p:attrName>ppt_x</p:attrName>
                                          <p:attrName>ppt_y</p:attrName>
                                        </p:attrNameLst>
                                      </p:cBhvr>
                                      <p:rCtr x="15625" y="-13519"/>
                                    </p:animMotion>
                                  </p:childTnLst>
                                </p:cTn>
                              </p:par>
                              <p:par>
                                <p:cTn id="7" presetID="53" presetClass="exit" presetSubtype="32" fill="hold" nodeType="withEffect">
                                  <p:stCondLst>
                                    <p:cond delay="0"/>
                                  </p:stCondLst>
                                  <p:childTnLst>
                                    <p:anim calcmode="lin" valueType="num">
                                      <p:cBhvr>
                                        <p:cTn id="8" dur="500"/>
                                        <p:tgtEl>
                                          <p:spTgt spid="28"/>
                                        </p:tgtEl>
                                        <p:attrNameLst>
                                          <p:attrName>ppt_w</p:attrName>
                                        </p:attrNameLst>
                                      </p:cBhvr>
                                      <p:tavLst>
                                        <p:tav tm="0">
                                          <p:val>
                                            <p:strVal val="ppt_w"/>
                                          </p:val>
                                        </p:tav>
                                        <p:tav tm="100000">
                                          <p:val>
                                            <p:fltVal val="0"/>
                                          </p:val>
                                        </p:tav>
                                      </p:tavLst>
                                    </p:anim>
                                    <p:anim calcmode="lin" valueType="num">
                                      <p:cBhvr>
                                        <p:cTn id="9" dur="500"/>
                                        <p:tgtEl>
                                          <p:spTgt spid="28"/>
                                        </p:tgtEl>
                                        <p:attrNameLst>
                                          <p:attrName>ppt_h</p:attrName>
                                        </p:attrNameLst>
                                      </p:cBhvr>
                                      <p:tavLst>
                                        <p:tav tm="0">
                                          <p:val>
                                            <p:strVal val="ppt_h"/>
                                          </p:val>
                                        </p:tav>
                                        <p:tav tm="100000">
                                          <p:val>
                                            <p:fltVal val="0"/>
                                          </p:val>
                                        </p:tav>
                                      </p:tavLst>
                                    </p:anim>
                                    <p:animEffect transition="out" filter="fade">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3.33333E-6 -2.22222E-6 L -0.03004 -0.32639 " pathEditMode="relative" rAng="0" ptsTypes="AA">
                                      <p:cBhvr>
                                        <p:cTn id="13" dur="500" fill="hold"/>
                                        <p:tgtEl>
                                          <p:spTgt spid="33"/>
                                        </p:tgtEl>
                                        <p:attrNameLst>
                                          <p:attrName>ppt_x</p:attrName>
                                          <p:attrName>ppt_y</p:attrName>
                                        </p:attrNameLst>
                                      </p:cBhvr>
                                      <p:rCtr x="-1510" y="-16319"/>
                                    </p:animMotion>
                                  </p:childTnLst>
                                </p:cTn>
                              </p:par>
                              <p:par>
                                <p:cTn id="14" presetID="53" presetClass="exit" presetSubtype="32" fill="hold" nodeType="withEffect">
                                  <p:stCondLst>
                                    <p:cond delay="0"/>
                                  </p:stCondLst>
                                  <p:childTnLst>
                                    <p:anim calcmode="lin" valueType="num">
                                      <p:cBhvr>
                                        <p:cTn id="15" dur="500"/>
                                        <p:tgtEl>
                                          <p:spTgt spid="33"/>
                                        </p:tgtEl>
                                        <p:attrNameLst>
                                          <p:attrName>ppt_w</p:attrName>
                                        </p:attrNameLst>
                                      </p:cBhvr>
                                      <p:tavLst>
                                        <p:tav tm="0">
                                          <p:val>
                                            <p:strVal val="ppt_w"/>
                                          </p:val>
                                        </p:tav>
                                        <p:tav tm="100000">
                                          <p:val>
                                            <p:fltVal val="0"/>
                                          </p:val>
                                        </p:tav>
                                      </p:tavLst>
                                    </p:anim>
                                    <p:anim calcmode="lin" valueType="num">
                                      <p:cBhvr>
                                        <p:cTn id="16" dur="500"/>
                                        <p:tgtEl>
                                          <p:spTgt spid="33"/>
                                        </p:tgtEl>
                                        <p:attrNameLst>
                                          <p:attrName>ppt_h</p:attrName>
                                        </p:attrNameLst>
                                      </p:cBhvr>
                                      <p:tavLst>
                                        <p:tav tm="0">
                                          <p:val>
                                            <p:strVal val="ppt_h"/>
                                          </p:val>
                                        </p:tav>
                                        <p:tav tm="100000">
                                          <p:val>
                                            <p:fltVal val="0"/>
                                          </p:val>
                                        </p:tav>
                                      </p:tavLst>
                                    </p:anim>
                                    <p:animEffect transition="out" filter="fade">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2.22222E-6 -2.96296E-6 L -0.34601 -0.25023 " pathEditMode="relative" rAng="0" ptsTypes="AA">
                                      <p:cBhvr>
                                        <p:cTn id="20" dur="500" fill="hold"/>
                                        <p:tgtEl>
                                          <p:spTgt spid="29"/>
                                        </p:tgtEl>
                                        <p:attrNameLst>
                                          <p:attrName>ppt_x</p:attrName>
                                          <p:attrName>ppt_y</p:attrName>
                                        </p:attrNameLst>
                                      </p:cBhvr>
                                      <p:rCtr x="-17309" y="-12523"/>
                                    </p:animMotion>
                                  </p:childTnLst>
                                </p:cTn>
                              </p:par>
                              <p:par>
                                <p:cTn id="21" presetID="53" presetClass="exit" presetSubtype="32" fill="hold" nodeType="withEffect">
                                  <p:stCondLst>
                                    <p:cond delay="0"/>
                                  </p:stCondLst>
                                  <p:childTnLst>
                                    <p:anim calcmode="lin" valueType="num">
                                      <p:cBhvr>
                                        <p:cTn id="22" dur="500"/>
                                        <p:tgtEl>
                                          <p:spTgt spid="29"/>
                                        </p:tgtEl>
                                        <p:attrNameLst>
                                          <p:attrName>ppt_w</p:attrName>
                                        </p:attrNameLst>
                                      </p:cBhvr>
                                      <p:tavLst>
                                        <p:tav tm="0">
                                          <p:val>
                                            <p:strVal val="ppt_w"/>
                                          </p:val>
                                        </p:tav>
                                        <p:tav tm="100000">
                                          <p:val>
                                            <p:fltVal val="0"/>
                                          </p:val>
                                        </p:tav>
                                      </p:tavLst>
                                    </p:anim>
                                    <p:anim calcmode="lin" valueType="num">
                                      <p:cBhvr>
                                        <p:cTn id="23" dur="500"/>
                                        <p:tgtEl>
                                          <p:spTgt spid="29"/>
                                        </p:tgtEl>
                                        <p:attrNameLst>
                                          <p:attrName>ppt_h</p:attrName>
                                        </p:attrNameLst>
                                      </p:cBhvr>
                                      <p:tavLst>
                                        <p:tav tm="0">
                                          <p:val>
                                            <p:strVal val="ppt_h"/>
                                          </p:val>
                                        </p:tav>
                                        <p:tav tm="100000">
                                          <p:val>
                                            <p:fltVal val="0"/>
                                          </p:val>
                                        </p:tav>
                                      </p:tavLst>
                                    </p:anim>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5">
                                            <p:txEl>
                                              <p:pRg st="0" end="0"/>
                                            </p:txEl>
                                          </p:spTgt>
                                        </p:tgtEl>
                                      </p:cBhvr>
                                    </p:animEffect>
                                    <p:set>
                                      <p:cBhvr>
                                        <p:cTn id="28" dur="1" fill="hold">
                                          <p:stCondLst>
                                            <p:cond delay="499"/>
                                          </p:stCondLst>
                                        </p:cTn>
                                        <p:tgtEl>
                                          <p:spTgt spid="35">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4">
                                            <p:txEl>
                                              <p:pRg st="0" end="0"/>
                                            </p:txEl>
                                          </p:spTgt>
                                        </p:tgtEl>
                                      </p:cBhvr>
                                    </p:animEffect>
                                    <p:set>
                                      <p:cBhvr>
                                        <p:cTn id="31" dur="1" fill="hold">
                                          <p:stCondLst>
                                            <p:cond delay="499"/>
                                          </p:stCondLst>
                                        </p:cTn>
                                        <p:tgtEl>
                                          <p:spTgt spid="34">
                                            <p:txEl>
                                              <p:pRg st="0" end="0"/>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6">
                                            <p:txEl>
                                              <p:pRg st="0" end="0"/>
                                            </p:txEl>
                                          </p:spTgt>
                                        </p:tgtEl>
                                      </p:cBhvr>
                                    </p:animEffect>
                                    <p:set>
                                      <p:cBhvr>
                                        <p:cTn id="34" dur="1" fill="hold">
                                          <p:stCondLst>
                                            <p:cond delay="499"/>
                                          </p:stCondLst>
                                        </p:cTn>
                                        <p:tgtEl>
                                          <p:spTgt spid="36">
                                            <p:txEl>
                                              <p:pRg st="0" end="0"/>
                                            </p:txEl>
                                          </p:spTgt>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4.44444E-6 1.11111E-6 L 0.17014 1.11111E-6 " pathEditMode="relative" rAng="0" ptsTypes="AA">
                                      <p:cBhvr>
                                        <p:cTn id="36" dur="1000" fill="hold"/>
                                        <p:tgtEl>
                                          <p:spTgt spid="15"/>
                                        </p:tgtEl>
                                        <p:attrNameLst>
                                          <p:attrName>ppt_x</p:attrName>
                                          <p:attrName>ppt_y</p:attrName>
                                        </p:attrNameLst>
                                      </p:cBhvr>
                                      <p:rCtr x="8507" y="0"/>
                                    </p:animMotion>
                                  </p:childTnLst>
                                </p:cTn>
                              </p:par>
                              <p:par>
                                <p:cTn id="37" presetID="22" presetClass="entr" presetSubtype="8" fill="hold" grpId="0" nodeType="with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animEffect transition="in" filter="wipe(left)">
                                      <p:cBhvr>
                                        <p:cTn id="39" dur="1000"/>
                                        <p:tgtEl>
                                          <p:spTgt spid="3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2" fill="hold" grpId="2" nodeType="clickEffect">
                                  <p:stCondLst>
                                    <p:cond delay="0"/>
                                  </p:stCondLst>
                                  <p:childTnLst>
                                    <p:animEffect transition="out" filter="wipe(right)">
                                      <p:cBhvr>
                                        <p:cTn id="43" dur="1000"/>
                                        <p:tgtEl>
                                          <p:spTgt spid="30">
                                            <p:txEl>
                                              <p:pRg st="0" end="0"/>
                                            </p:txEl>
                                          </p:spTgt>
                                        </p:tgtEl>
                                      </p:cBhvr>
                                    </p:animEffect>
                                    <p:set>
                                      <p:cBhvr>
                                        <p:cTn id="44" dur="1" fill="hold">
                                          <p:stCondLst>
                                            <p:cond delay="999"/>
                                          </p:stCondLst>
                                        </p:cTn>
                                        <p:tgtEl>
                                          <p:spTgt spid="30">
                                            <p:txEl>
                                              <p:pRg st="0" end="0"/>
                                            </p:txEl>
                                          </p:spTgt>
                                        </p:tgtEl>
                                        <p:attrNameLst>
                                          <p:attrName>style.visibility</p:attrName>
                                        </p:attrNameLst>
                                      </p:cBhvr>
                                      <p:to>
                                        <p:strVal val="hidden"/>
                                      </p:to>
                                    </p:set>
                                  </p:childTnLst>
                                </p:cTn>
                              </p:par>
                              <p:par>
                                <p:cTn id="45" presetID="22" presetClass="entr" presetSubtype="2" fill="hold" grpId="1" nodeType="withEffect">
                                  <p:stCondLst>
                                    <p:cond delay="70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right)">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xit" presetSubtype="0" fill="hold"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0">
                                            <p:txEl>
                                              <p:pRg st="0" end="0"/>
                                            </p:txEl>
                                          </p:spTgt>
                                        </p:tgtEl>
                                      </p:cBhvr>
                                    </p:animEffect>
                                    <p:set>
                                      <p:cBhvr>
                                        <p:cTn id="75"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5">
                                            <p:txEl>
                                              <p:pRg st="0" end="0"/>
                                            </p:txEl>
                                          </p:spTgt>
                                        </p:tgtEl>
                                        <p:attrNameLst>
                                          <p:attrName>style.visibility</p:attrName>
                                        </p:attrNameLst>
                                      </p:cBhvr>
                                      <p:to>
                                        <p:strVal val="visible"/>
                                      </p:to>
                                    </p:set>
                                    <p:animEffect transition="in" filter="fade">
                                      <p:cBhvr>
                                        <p:cTn id="80" dur="500"/>
                                        <p:tgtEl>
                                          <p:spTgt spid="25">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42" presetClass="path" presetSubtype="0" decel="50000" fill="hold" nodeType="withEffect">
                                  <p:stCondLst>
                                    <p:cond delay="0"/>
                                  </p:stCondLst>
                                  <p:childTnLst>
                                    <p:animMotion origin="layout" path="M 3.88889E-6 -1.11111E-6 L -0.37813 0.3162 " pathEditMode="relative" rAng="0" ptsTypes="AA">
                                      <p:cBhvr>
                                        <p:cTn id="87" dur="500" fill="hold"/>
                                        <p:tgtEl>
                                          <p:spTgt spid="21"/>
                                        </p:tgtEl>
                                        <p:attrNameLst>
                                          <p:attrName>ppt_x</p:attrName>
                                          <p:attrName>ppt_y</p:attrName>
                                        </p:attrNameLst>
                                      </p:cBhvr>
                                      <p:rCtr x="-18906" y="15810"/>
                                    </p:animMotion>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7">
                                            <p:txEl>
                                              <p:pRg st="0" end="0"/>
                                            </p:txEl>
                                          </p:spTgt>
                                        </p:tgtEl>
                                        <p:attrNameLst>
                                          <p:attrName>style.visibility</p:attrName>
                                        </p:attrNameLst>
                                      </p:cBhvr>
                                      <p:to>
                                        <p:strVal val="visible"/>
                                      </p:to>
                                    </p:set>
                                    <p:animEffect transition="in" filter="fade">
                                      <p:cBhvr>
                                        <p:cTn id="96" dur="500"/>
                                        <p:tgtEl>
                                          <p:spTgt spid="27">
                                            <p:txEl>
                                              <p:pRg st="0" end="0"/>
                                            </p:txEl>
                                          </p:spTgt>
                                        </p:tgtEl>
                                      </p:cBhvr>
                                    </p:animEffect>
                                  </p:childTnLst>
                                </p:cTn>
                              </p:par>
                              <p:par>
                                <p:cTn id="97" presetID="10" presetClass="exit" presetSubtype="0" fill="hold" grpId="1" nodeType="withEffect">
                                  <p:stCondLst>
                                    <p:cond delay="0"/>
                                  </p:stCondLst>
                                  <p:childTnLst>
                                    <p:animEffect transition="out" filter="fade">
                                      <p:cBhvr>
                                        <p:cTn id="98" dur="500"/>
                                        <p:tgtEl>
                                          <p:spTgt spid="3"/>
                                        </p:tgtEl>
                                      </p:cBhvr>
                                    </p:animEffect>
                                    <p:set>
                                      <p:cBhvr>
                                        <p:cTn id="99" dur="1" fill="hold">
                                          <p:stCondLst>
                                            <p:cond delay="499"/>
                                          </p:stCondLst>
                                        </p:cTn>
                                        <p:tgtEl>
                                          <p:spTgt spid="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3"/>
                                        </p:tgtEl>
                                      </p:cBhvr>
                                    </p:animEffect>
                                    <p:set>
                                      <p:cBhvr>
                                        <p:cTn id="102" dur="1" fill="hold">
                                          <p:stCondLst>
                                            <p:cond delay="499"/>
                                          </p:stCondLst>
                                        </p:cTn>
                                        <p:tgtEl>
                                          <p:spTgt spid="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25">
                                            <p:txEl>
                                              <p:pRg st="0" end="0"/>
                                            </p:txEl>
                                          </p:spTgt>
                                        </p:tgtEl>
                                      </p:cBhvr>
                                    </p:animEffect>
                                    <p:set>
                                      <p:cBhvr>
                                        <p:cTn id="107" dur="1" fill="hold">
                                          <p:stCondLst>
                                            <p:cond delay="499"/>
                                          </p:stCondLst>
                                        </p:cTn>
                                        <p:tgtEl>
                                          <p:spTgt spid="25">
                                            <p:txEl>
                                              <p:pRg st="0" end="0"/>
                                            </p:txEl>
                                          </p:spTgt>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1"/>
                                        </p:tgtEl>
                                      </p:cBhvr>
                                    </p:animEffect>
                                    <p:set>
                                      <p:cBhvr>
                                        <p:cTn id="110" dur="1" fill="hold">
                                          <p:stCondLst>
                                            <p:cond delay="499"/>
                                          </p:stCondLst>
                                        </p:cTn>
                                        <p:tgtEl>
                                          <p:spTgt spid="2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7">
                                            <p:txEl>
                                              <p:pRg st="0" end="0"/>
                                            </p:txEl>
                                          </p:spTgt>
                                        </p:tgtEl>
                                      </p:cBhvr>
                                    </p:animEffect>
                                    <p:set>
                                      <p:cBhvr>
                                        <p:cTn id="113" dur="1" fill="hold">
                                          <p:stCondLst>
                                            <p:cond delay="499"/>
                                          </p:stCondLst>
                                        </p:cTn>
                                        <p:tgtEl>
                                          <p:spTgt spid="27">
                                            <p:txEl>
                                              <p:pRg st="0" end="0"/>
                                            </p:txEl>
                                          </p:spTgt>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500"/>
                                        <p:tgtEl>
                                          <p:spTgt spid="40965">
                                            <p:txEl>
                                              <p:pRg st="0" end="0"/>
                                            </p:txEl>
                                          </p:spTgt>
                                        </p:tgtEl>
                                      </p:cBhvr>
                                    </p:animEffect>
                                    <p:set>
                                      <p:cBhvr>
                                        <p:cTn id="116" dur="1" fill="hold">
                                          <p:stCondLst>
                                            <p:cond delay="499"/>
                                          </p:stCondLst>
                                        </p:cTn>
                                        <p:tgtEl>
                                          <p:spTgt spid="40965">
                                            <p:txEl>
                                              <p:pRg st="0" end="0"/>
                                            </p:txEl>
                                          </p:spTgt>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500"/>
                                        <p:tgtEl>
                                          <p:spTgt spid="3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500"/>
                                        <p:tgtEl>
                                          <p:spTgt spid="38"/>
                                        </p:tgtEl>
                                      </p:cBhvr>
                                    </p:animEffect>
                                  </p:childTnLst>
                                </p:cTn>
                              </p:par>
                              <p:par>
                                <p:cTn id="126" presetID="42" presetClass="path" presetSubtype="0" fill="hold" nodeType="withEffect">
                                  <p:stCondLst>
                                    <p:cond delay="0"/>
                                  </p:stCondLst>
                                  <p:childTnLst>
                                    <p:animMotion origin="layout" path="M 3.88889E-6 -1.11111E-6 L 0.175 -0.14444 " pathEditMode="relative" rAng="0" ptsTypes="AA">
                                      <p:cBhvr>
                                        <p:cTn id="127" dur="500" fill="hold"/>
                                        <p:tgtEl>
                                          <p:spTgt spid="20"/>
                                        </p:tgtEl>
                                        <p:attrNameLst>
                                          <p:attrName>ppt_x</p:attrName>
                                          <p:attrName>ppt_y</p:attrName>
                                        </p:attrNameLst>
                                      </p:cBhvr>
                                      <p:rCtr x="8750" y="-7222"/>
                                    </p:animMotion>
                                  </p:childTnLst>
                                </p:cTn>
                              </p:par>
                              <p:par>
                                <p:cTn id="128" presetID="6" presetClass="emph" presetSubtype="0" fill="hold" nodeType="withEffect">
                                  <p:stCondLst>
                                    <p:cond delay="0"/>
                                  </p:stCondLst>
                                  <p:childTnLst>
                                    <p:animScale>
                                      <p:cBhvr>
                                        <p:cTn id="129" dur="500" fill="hold"/>
                                        <p:tgtEl>
                                          <p:spTgt spid="20"/>
                                        </p:tgtEl>
                                      </p:cBhvr>
                                      <p:by x="300000" y="300000"/>
                                    </p:animScale>
                                  </p:childTnLst>
                                </p:cTn>
                              </p:par>
                              <p:par>
                                <p:cTn id="130" presetID="16" presetClass="exit" presetSubtype="21" fill="hold" nodeType="withEffect">
                                  <p:stCondLst>
                                    <p:cond delay="0"/>
                                  </p:stCondLst>
                                  <p:childTnLst>
                                    <p:animEffect transition="out" filter="barn(inVertical)">
                                      <p:cBhvr>
                                        <p:cTn id="131" dur="500"/>
                                        <p:tgtEl>
                                          <p:spTgt spid="20"/>
                                        </p:tgtEl>
                                      </p:cBhvr>
                                    </p:animEffect>
                                    <p:set>
                                      <p:cBhvr>
                                        <p:cTn id="132" dur="1" fill="hold">
                                          <p:stCondLst>
                                            <p:cond delay="499"/>
                                          </p:stCondLst>
                                        </p:cTn>
                                        <p:tgtEl>
                                          <p:spTgt spid="20"/>
                                        </p:tgtEl>
                                        <p:attrNameLst>
                                          <p:attrName>style.visibility</p:attrName>
                                        </p:attrNameLst>
                                      </p:cBhvr>
                                      <p:to>
                                        <p:strVal val="hidden"/>
                                      </p:to>
                                    </p:set>
                                  </p:childTnLst>
                                </p:cTn>
                              </p:par>
                              <p:par>
                                <p:cTn id="133" presetID="10" presetClass="entr" presetSubtype="0" fill="hold" nodeType="withEffect">
                                  <p:stCondLst>
                                    <p:cond delay="30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build="p"/>
      <p:bldP spid="10" grpId="2" build="p"/>
      <p:bldP spid="40965" grpId="0" build="p"/>
      <p:bldP spid="30" grpId="0" build="p"/>
      <p:bldP spid="30" grpId="2" build="p"/>
      <p:bldP spid="32" grpId="0" animBg="1"/>
      <p:bldP spid="26" grpId="0"/>
      <p:bldP spid="26" grpId="1"/>
      <p:bldP spid="5" grpId="0"/>
      <p:bldP spid="5" grpId="1"/>
      <p:bldP spid="3" grpId="0"/>
      <p:bldP spid="3" grpId="1"/>
      <p:bldP spid="23" grpId="0"/>
      <p:bldP spid="23" grpId="1"/>
      <p:bldP spid="25" grpId="0" build="p"/>
      <p:bldP spid="25" grpId="1" build="p"/>
      <p:bldP spid="27" grpId="0" build="p"/>
      <p:bldP spid="27" grpId="1" build="p"/>
      <p:bldP spid="34" grpId="0" build="p"/>
      <p:bldP spid="35" grpId="0" build="p"/>
      <p:bldP spid="36" grpId="0" build="p"/>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6"/>
          <p:cNvSpPr txBox="1">
            <a:spLocks noChangeArrowheads="1"/>
          </p:cNvSpPr>
          <p:nvPr/>
        </p:nvSpPr>
        <p:spPr bwMode="auto">
          <a:xfrm>
            <a:off x="2046288" y="1181100"/>
            <a:ext cx="4632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2200" dirty="0"/>
              <a:t>NASA DEVELOP &amp; Navajo Nation</a:t>
            </a:r>
          </a:p>
        </p:txBody>
      </p:sp>
      <p:cxnSp>
        <p:nvCxnSpPr>
          <p:cNvPr id="8" name="Straight Connector 7"/>
          <p:cNvCxnSpPr/>
          <p:nvPr/>
        </p:nvCxnSpPr>
        <p:spPr bwMode="auto">
          <a:xfrm>
            <a:off x="7905750" y="1238250"/>
            <a:ext cx="19050" cy="16573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227" name="TextBox 8"/>
          <p:cNvSpPr txBox="1">
            <a:spLocks noChangeArrowheads="1"/>
          </p:cNvSpPr>
          <p:nvPr/>
        </p:nvSpPr>
        <p:spPr bwMode="auto">
          <a:xfrm>
            <a:off x="8058150" y="1743075"/>
            <a:ext cx="91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dirty="0"/>
              <a:t>Term 1</a:t>
            </a:r>
          </a:p>
        </p:txBody>
      </p:sp>
      <p:sp>
        <p:nvSpPr>
          <p:cNvPr id="51224" name="TextBox 24"/>
          <p:cNvSpPr txBox="1">
            <a:spLocks noChangeArrowheads="1"/>
          </p:cNvSpPr>
          <p:nvPr/>
        </p:nvSpPr>
        <p:spPr bwMode="auto">
          <a:xfrm>
            <a:off x="1598613" y="2179638"/>
            <a:ext cx="2897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t>Historical</a:t>
            </a:r>
          </a:p>
          <a:p>
            <a:pPr algn="ctr" eaLnBrk="1" hangingPunct="1">
              <a:lnSpc>
                <a:spcPct val="100000"/>
              </a:lnSpc>
              <a:spcBef>
                <a:spcPct val="0"/>
              </a:spcBef>
              <a:buFontTx/>
              <a:buNone/>
            </a:pPr>
            <a:r>
              <a:rPr lang="en-US" altLang="en-US" sz="1800" dirty="0"/>
              <a:t>Geodatabase</a:t>
            </a:r>
          </a:p>
        </p:txBody>
      </p:sp>
      <p:cxnSp>
        <p:nvCxnSpPr>
          <p:cNvPr id="11" name="Straight Connector 10"/>
          <p:cNvCxnSpPr/>
          <p:nvPr/>
        </p:nvCxnSpPr>
        <p:spPr bwMode="auto">
          <a:xfrm flipH="1">
            <a:off x="3295650" y="1598613"/>
            <a:ext cx="1066800" cy="56356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sp>
        <p:nvSpPr>
          <p:cNvPr id="51220" name="TextBox 22"/>
          <p:cNvSpPr txBox="1">
            <a:spLocks noChangeArrowheads="1"/>
          </p:cNvSpPr>
          <p:nvPr/>
        </p:nvSpPr>
        <p:spPr bwMode="auto">
          <a:xfrm>
            <a:off x="4841246" y="2138290"/>
            <a:ext cx="1635754" cy="6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t>SPI</a:t>
            </a:r>
          </a:p>
          <a:p>
            <a:pPr algn="ctr" eaLnBrk="1" hangingPunct="1">
              <a:lnSpc>
                <a:spcPct val="100000"/>
              </a:lnSpc>
              <a:spcBef>
                <a:spcPct val="0"/>
              </a:spcBef>
              <a:buFontTx/>
              <a:buNone/>
            </a:pPr>
            <a:r>
              <a:rPr lang="en-US" altLang="en-US" sz="1800" dirty="0"/>
              <a:t>Methods</a:t>
            </a:r>
          </a:p>
        </p:txBody>
      </p:sp>
      <p:cxnSp>
        <p:nvCxnSpPr>
          <p:cNvPr id="13" name="Straight Connector 12"/>
          <p:cNvCxnSpPr/>
          <p:nvPr/>
        </p:nvCxnSpPr>
        <p:spPr bwMode="auto">
          <a:xfrm>
            <a:off x="4362450" y="1608139"/>
            <a:ext cx="1152525" cy="503238"/>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grpSp>
        <p:nvGrpSpPr>
          <p:cNvPr id="51213" name="Group 23"/>
          <p:cNvGrpSpPr>
            <a:grpSpLocks/>
          </p:cNvGrpSpPr>
          <p:nvPr/>
        </p:nvGrpSpPr>
        <p:grpSpPr bwMode="auto">
          <a:xfrm>
            <a:off x="7931150" y="3209925"/>
            <a:ext cx="1025525" cy="3048000"/>
            <a:chOff x="7943850" y="3209925"/>
            <a:chExt cx="1025525" cy="3048000"/>
          </a:xfrm>
        </p:grpSpPr>
        <p:cxnSp>
          <p:nvCxnSpPr>
            <p:cNvPr id="14" name="Straight Connector 13"/>
            <p:cNvCxnSpPr/>
            <p:nvPr/>
          </p:nvCxnSpPr>
          <p:spPr>
            <a:xfrm>
              <a:off x="7943850" y="3209925"/>
              <a:ext cx="0" cy="304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219" name="TextBox 14"/>
            <p:cNvSpPr txBox="1">
              <a:spLocks noChangeArrowheads="1"/>
            </p:cNvSpPr>
            <p:nvPr/>
          </p:nvSpPr>
          <p:spPr bwMode="auto">
            <a:xfrm>
              <a:off x="8058150" y="4354513"/>
              <a:ext cx="91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Term 2</a:t>
              </a:r>
            </a:p>
          </p:txBody>
        </p:sp>
      </p:grpSp>
      <p:grpSp>
        <p:nvGrpSpPr>
          <p:cNvPr id="5" name="Group 4"/>
          <p:cNvGrpSpPr/>
          <p:nvPr/>
        </p:nvGrpSpPr>
        <p:grpSpPr>
          <a:xfrm>
            <a:off x="3295650" y="2895600"/>
            <a:ext cx="2405063" cy="561975"/>
            <a:chOff x="3295650" y="2895600"/>
            <a:chExt cx="2405063" cy="561975"/>
          </a:xfrm>
        </p:grpSpPr>
        <p:cxnSp>
          <p:nvCxnSpPr>
            <p:cNvPr id="16" name="Straight Arrow Connector 15"/>
            <p:cNvCxnSpPr/>
            <p:nvPr/>
          </p:nvCxnSpPr>
          <p:spPr bwMode="auto">
            <a:xfrm>
              <a:off x="3295650" y="2895600"/>
              <a:ext cx="838200" cy="561975"/>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a:off x="4776788" y="2895600"/>
              <a:ext cx="923925" cy="561975"/>
            </a:xfrm>
            <a:prstGeom prst="straightConnector1">
              <a:avLst/>
            </a:prstGeom>
            <a:ln w="127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51217" name="TextBox 17"/>
          <p:cNvSpPr txBox="1">
            <a:spLocks noChangeArrowheads="1"/>
          </p:cNvSpPr>
          <p:nvPr/>
        </p:nvSpPr>
        <p:spPr bwMode="auto">
          <a:xfrm>
            <a:off x="4146550" y="3600450"/>
            <a:ext cx="630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dirty="0"/>
              <a:t>Tool</a:t>
            </a:r>
          </a:p>
        </p:txBody>
      </p:sp>
      <p:sp>
        <p:nvSpPr>
          <p:cNvPr id="51211" name="TextBox 14"/>
          <p:cNvSpPr txBox="1">
            <a:spLocks noChangeArrowheads="1"/>
          </p:cNvSpPr>
          <p:nvPr/>
        </p:nvSpPr>
        <p:spPr bwMode="auto">
          <a:xfrm>
            <a:off x="1160463" y="4860925"/>
            <a:ext cx="2897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t>Produces an average SPI over an user specified area</a:t>
            </a:r>
          </a:p>
        </p:txBody>
      </p:sp>
      <p:cxnSp>
        <p:nvCxnSpPr>
          <p:cNvPr id="20" name="Straight Connector 19"/>
          <p:cNvCxnSpPr/>
          <p:nvPr/>
        </p:nvCxnSpPr>
        <p:spPr bwMode="auto">
          <a:xfrm flipH="1">
            <a:off x="3295650" y="4040188"/>
            <a:ext cx="1165225" cy="68421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sp>
        <p:nvSpPr>
          <p:cNvPr id="51209" name="TextBox 15"/>
          <p:cNvSpPr txBox="1">
            <a:spLocks noChangeArrowheads="1"/>
          </p:cNvSpPr>
          <p:nvPr/>
        </p:nvSpPr>
        <p:spPr bwMode="auto">
          <a:xfrm>
            <a:off x="4619625" y="4862513"/>
            <a:ext cx="2897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t>Compare drought intensity over time</a:t>
            </a:r>
          </a:p>
        </p:txBody>
      </p:sp>
      <p:cxnSp>
        <p:nvCxnSpPr>
          <p:cNvPr id="22" name="Straight Connector 21"/>
          <p:cNvCxnSpPr/>
          <p:nvPr/>
        </p:nvCxnSpPr>
        <p:spPr bwMode="auto">
          <a:xfrm>
            <a:off x="4460875" y="4040188"/>
            <a:ext cx="1239838" cy="709612"/>
          </a:xfrm>
          <a:prstGeom prst="line">
            <a:avLst/>
          </a:prstGeom>
          <a:ln w="12700">
            <a:solidFill>
              <a:srgbClr val="00B0F0"/>
            </a:solidFill>
          </a:ln>
        </p:spPr>
        <p:style>
          <a:lnRef idx="1">
            <a:schemeClr val="accent6"/>
          </a:lnRef>
          <a:fillRef idx="0">
            <a:schemeClr val="accent6"/>
          </a:fillRef>
          <a:effectRef idx="0">
            <a:schemeClr val="accent6"/>
          </a:effectRef>
          <a:fontRef idx="minor">
            <a:schemeClr val="tx1"/>
          </a:fontRef>
        </p:style>
      </p:cxnSp>
      <p:grpSp>
        <p:nvGrpSpPr>
          <p:cNvPr id="6" name="Group 5"/>
          <p:cNvGrpSpPr/>
          <p:nvPr/>
        </p:nvGrpSpPr>
        <p:grpSpPr>
          <a:xfrm>
            <a:off x="403225" y="4333875"/>
            <a:ext cx="8429625" cy="261938"/>
            <a:chOff x="403225" y="4333875"/>
            <a:chExt cx="8429625" cy="261938"/>
          </a:xfrm>
        </p:grpSpPr>
        <p:cxnSp>
          <p:nvCxnSpPr>
            <p:cNvPr id="41" name="Straight Connector 40"/>
            <p:cNvCxnSpPr/>
            <p:nvPr/>
          </p:nvCxnSpPr>
          <p:spPr>
            <a:xfrm flipV="1">
              <a:off x="403225" y="4448175"/>
              <a:ext cx="84296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9125" y="4333875"/>
              <a:ext cx="0" cy="25717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10425" y="4338638"/>
              <a:ext cx="0" cy="257175"/>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7" name="Text Placeholder 2"/>
          <p:cNvSpPr>
            <a:spLocks noGrp="1"/>
          </p:cNvSpPr>
          <p:nvPr>
            <p:ph type="body" sz="quarter" idx="10"/>
          </p:nvPr>
        </p:nvSpPr>
        <p:spPr>
          <a:xfrm>
            <a:off x="449263" y="650875"/>
            <a:ext cx="6757987" cy="757238"/>
          </a:xfrm>
        </p:spPr>
        <p:txBody>
          <a:bodyPr rtlCol="0">
            <a:normAutofit fontScale="77500" lnSpcReduction="20000"/>
          </a:bodyPr>
          <a:lstStyle/>
          <a:p>
            <a:pPr eaLnBrk="1" fontAlgn="auto" hangingPunct="1">
              <a:spcAft>
                <a:spcPts val="0"/>
              </a:spcAft>
              <a:defRPr/>
            </a:pPr>
            <a:r>
              <a:rPr lang="en-US" dirty="0" smtClean="0"/>
              <a:t>Tool Data: Accumulated Monthly Precipitation</a:t>
            </a:r>
            <a:endParaRPr lang="en-US" dirty="0"/>
          </a:p>
        </p:txBody>
      </p:sp>
      <p:sp>
        <p:nvSpPr>
          <p:cNvPr id="48" name="TextBox 10"/>
          <p:cNvSpPr txBox="1">
            <a:spLocks noChangeArrowheads="1"/>
          </p:cNvSpPr>
          <p:nvPr/>
        </p:nvSpPr>
        <p:spPr bwMode="auto">
          <a:xfrm>
            <a:off x="403225" y="4759325"/>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dirty="0"/>
              <a:t>1901</a:t>
            </a:r>
          </a:p>
        </p:txBody>
      </p:sp>
      <p:sp>
        <p:nvSpPr>
          <p:cNvPr id="49" name="TextBox 33"/>
          <p:cNvSpPr txBox="1">
            <a:spLocks noChangeArrowheads="1"/>
          </p:cNvSpPr>
          <p:nvPr/>
        </p:nvSpPr>
        <p:spPr bwMode="auto">
          <a:xfrm>
            <a:off x="6878638" y="4740275"/>
            <a:ext cx="747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51224"/>
                                        </p:tgtEl>
                                        <p:attrNameLst>
                                          <p:attrName>style.visibility</p:attrName>
                                        </p:attrNameLst>
                                      </p:cBhvr>
                                      <p:to>
                                        <p:strVal val="visible"/>
                                      </p:to>
                                    </p:set>
                                    <p:anim calcmode="lin" valueType="num">
                                      <p:cBhvr>
                                        <p:cTn id="10" dur="250" fill="hold"/>
                                        <p:tgtEl>
                                          <p:spTgt spid="51224"/>
                                        </p:tgtEl>
                                        <p:attrNameLst>
                                          <p:attrName>ppt_w</p:attrName>
                                        </p:attrNameLst>
                                      </p:cBhvr>
                                      <p:tavLst>
                                        <p:tav tm="0">
                                          <p:val>
                                            <p:fltVal val="0"/>
                                          </p:val>
                                        </p:tav>
                                        <p:tav tm="100000">
                                          <p:val>
                                            <p:strVal val="#ppt_w"/>
                                          </p:val>
                                        </p:tav>
                                      </p:tavLst>
                                    </p:anim>
                                    <p:anim calcmode="lin" valueType="num">
                                      <p:cBhvr>
                                        <p:cTn id="11" dur="250" fill="hold"/>
                                        <p:tgtEl>
                                          <p:spTgt spid="51224"/>
                                        </p:tgtEl>
                                        <p:attrNameLst>
                                          <p:attrName>ppt_h</p:attrName>
                                        </p:attrNameLst>
                                      </p:cBhvr>
                                      <p:tavLst>
                                        <p:tav tm="0">
                                          <p:val>
                                            <p:fltVal val="0"/>
                                          </p:val>
                                        </p:tav>
                                        <p:tav tm="100000">
                                          <p:val>
                                            <p:strVal val="#ppt_h"/>
                                          </p:val>
                                        </p:tav>
                                      </p:tavLst>
                                    </p:anim>
                                    <p:animEffect transition="in" filter="fade">
                                      <p:cBhvr>
                                        <p:cTn id="12" dur="250"/>
                                        <p:tgtEl>
                                          <p:spTgt spid="51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53" presetClass="entr" presetSubtype="16" fill="hold" grpId="0" nodeType="withEffect">
                                  <p:stCondLst>
                                    <p:cond delay="750"/>
                                  </p:stCondLst>
                                  <p:childTnLst>
                                    <p:set>
                                      <p:cBhvr>
                                        <p:cTn id="19" dur="1" fill="hold">
                                          <p:stCondLst>
                                            <p:cond delay="0"/>
                                          </p:stCondLst>
                                        </p:cTn>
                                        <p:tgtEl>
                                          <p:spTgt spid="51220"/>
                                        </p:tgtEl>
                                        <p:attrNameLst>
                                          <p:attrName>style.visibility</p:attrName>
                                        </p:attrNameLst>
                                      </p:cBhvr>
                                      <p:to>
                                        <p:strVal val="visible"/>
                                      </p:to>
                                    </p:set>
                                    <p:anim calcmode="lin" valueType="num">
                                      <p:cBhvr>
                                        <p:cTn id="20" dur="250" fill="hold"/>
                                        <p:tgtEl>
                                          <p:spTgt spid="51220"/>
                                        </p:tgtEl>
                                        <p:attrNameLst>
                                          <p:attrName>ppt_w</p:attrName>
                                        </p:attrNameLst>
                                      </p:cBhvr>
                                      <p:tavLst>
                                        <p:tav tm="0">
                                          <p:val>
                                            <p:fltVal val="0"/>
                                          </p:val>
                                        </p:tav>
                                        <p:tav tm="100000">
                                          <p:val>
                                            <p:strVal val="#ppt_w"/>
                                          </p:val>
                                        </p:tav>
                                      </p:tavLst>
                                    </p:anim>
                                    <p:anim calcmode="lin" valueType="num">
                                      <p:cBhvr>
                                        <p:cTn id="21" dur="250" fill="hold"/>
                                        <p:tgtEl>
                                          <p:spTgt spid="51220"/>
                                        </p:tgtEl>
                                        <p:attrNameLst>
                                          <p:attrName>ppt_h</p:attrName>
                                        </p:attrNameLst>
                                      </p:cBhvr>
                                      <p:tavLst>
                                        <p:tav tm="0">
                                          <p:val>
                                            <p:fltVal val="0"/>
                                          </p:val>
                                        </p:tav>
                                        <p:tav tm="100000">
                                          <p:val>
                                            <p:strVal val="#ppt_h"/>
                                          </p:val>
                                        </p:tav>
                                      </p:tavLst>
                                    </p:anim>
                                    <p:animEffect transition="in" filter="fade">
                                      <p:cBhvr>
                                        <p:cTn id="22" dur="250"/>
                                        <p:tgtEl>
                                          <p:spTgt spid="512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1000"/>
                                        <p:tgtEl>
                                          <p:spTgt spid="5"/>
                                        </p:tgtEl>
                                      </p:cBhvr>
                                    </p:animEffect>
                                  </p:childTnLst>
                                </p:cTn>
                              </p:par>
                              <p:par>
                                <p:cTn id="28" presetID="22" presetClass="entr" presetSubtype="1" fill="hold" nodeType="withEffect">
                                  <p:stCondLst>
                                    <p:cond delay="0"/>
                                  </p:stCondLst>
                                  <p:childTnLst>
                                    <p:set>
                                      <p:cBhvr>
                                        <p:cTn id="29" dur="1" fill="hold">
                                          <p:stCondLst>
                                            <p:cond delay="0"/>
                                          </p:stCondLst>
                                        </p:cTn>
                                        <p:tgtEl>
                                          <p:spTgt spid="51213"/>
                                        </p:tgtEl>
                                        <p:attrNameLst>
                                          <p:attrName>style.visibility</p:attrName>
                                        </p:attrNameLst>
                                      </p:cBhvr>
                                      <p:to>
                                        <p:strVal val="visible"/>
                                      </p:to>
                                    </p:set>
                                    <p:animEffect transition="in" filter="wipe(up)">
                                      <p:cBhvr>
                                        <p:cTn id="30" dur="1000"/>
                                        <p:tgtEl>
                                          <p:spTgt spid="51213"/>
                                        </p:tgtEl>
                                      </p:cBhvr>
                                    </p:animEffect>
                                  </p:childTnLst>
                                </p:cTn>
                              </p:par>
                              <p:par>
                                <p:cTn id="31" presetID="53" presetClass="entr" presetSubtype="16" fill="hold" grpId="0" nodeType="withEffect">
                                  <p:stCondLst>
                                    <p:cond delay="750"/>
                                  </p:stCondLst>
                                  <p:childTnLst>
                                    <p:set>
                                      <p:cBhvr>
                                        <p:cTn id="32" dur="1" fill="hold">
                                          <p:stCondLst>
                                            <p:cond delay="0"/>
                                          </p:stCondLst>
                                        </p:cTn>
                                        <p:tgtEl>
                                          <p:spTgt spid="51217"/>
                                        </p:tgtEl>
                                        <p:attrNameLst>
                                          <p:attrName>style.visibility</p:attrName>
                                        </p:attrNameLst>
                                      </p:cBhvr>
                                      <p:to>
                                        <p:strVal val="visible"/>
                                      </p:to>
                                    </p:set>
                                    <p:anim calcmode="lin" valueType="num">
                                      <p:cBhvr>
                                        <p:cTn id="33" dur="250" fill="hold"/>
                                        <p:tgtEl>
                                          <p:spTgt spid="51217"/>
                                        </p:tgtEl>
                                        <p:attrNameLst>
                                          <p:attrName>ppt_w</p:attrName>
                                        </p:attrNameLst>
                                      </p:cBhvr>
                                      <p:tavLst>
                                        <p:tav tm="0">
                                          <p:val>
                                            <p:fltVal val="0"/>
                                          </p:val>
                                        </p:tav>
                                        <p:tav tm="100000">
                                          <p:val>
                                            <p:strVal val="#ppt_w"/>
                                          </p:val>
                                        </p:tav>
                                      </p:tavLst>
                                    </p:anim>
                                    <p:anim calcmode="lin" valueType="num">
                                      <p:cBhvr>
                                        <p:cTn id="34" dur="250" fill="hold"/>
                                        <p:tgtEl>
                                          <p:spTgt spid="51217"/>
                                        </p:tgtEl>
                                        <p:attrNameLst>
                                          <p:attrName>ppt_h</p:attrName>
                                        </p:attrNameLst>
                                      </p:cBhvr>
                                      <p:tavLst>
                                        <p:tav tm="0">
                                          <p:val>
                                            <p:fltVal val="0"/>
                                          </p:val>
                                        </p:tav>
                                        <p:tav tm="100000">
                                          <p:val>
                                            <p:strVal val="#ppt_h"/>
                                          </p:val>
                                        </p:tav>
                                      </p:tavLst>
                                    </p:anim>
                                    <p:animEffect transition="in" filter="fade">
                                      <p:cBhvr>
                                        <p:cTn id="35" dur="250"/>
                                        <p:tgtEl>
                                          <p:spTgt spid="512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1000"/>
                                        <p:tgtEl>
                                          <p:spTgt spid="20"/>
                                        </p:tgtEl>
                                      </p:cBhvr>
                                    </p:animEffect>
                                  </p:childTnLst>
                                </p:cTn>
                              </p:par>
                              <p:par>
                                <p:cTn id="41" presetID="53" presetClass="entr" presetSubtype="16" fill="hold" grpId="0" nodeType="withEffect">
                                  <p:stCondLst>
                                    <p:cond delay="750"/>
                                  </p:stCondLst>
                                  <p:childTnLst>
                                    <p:set>
                                      <p:cBhvr>
                                        <p:cTn id="42" dur="1" fill="hold">
                                          <p:stCondLst>
                                            <p:cond delay="0"/>
                                          </p:stCondLst>
                                        </p:cTn>
                                        <p:tgtEl>
                                          <p:spTgt spid="51211"/>
                                        </p:tgtEl>
                                        <p:attrNameLst>
                                          <p:attrName>style.visibility</p:attrName>
                                        </p:attrNameLst>
                                      </p:cBhvr>
                                      <p:to>
                                        <p:strVal val="visible"/>
                                      </p:to>
                                    </p:set>
                                    <p:anim calcmode="lin" valueType="num">
                                      <p:cBhvr>
                                        <p:cTn id="43" dur="250" fill="hold"/>
                                        <p:tgtEl>
                                          <p:spTgt spid="51211"/>
                                        </p:tgtEl>
                                        <p:attrNameLst>
                                          <p:attrName>ppt_w</p:attrName>
                                        </p:attrNameLst>
                                      </p:cBhvr>
                                      <p:tavLst>
                                        <p:tav tm="0">
                                          <p:val>
                                            <p:fltVal val="0"/>
                                          </p:val>
                                        </p:tav>
                                        <p:tav tm="100000">
                                          <p:val>
                                            <p:strVal val="#ppt_w"/>
                                          </p:val>
                                        </p:tav>
                                      </p:tavLst>
                                    </p:anim>
                                    <p:anim calcmode="lin" valueType="num">
                                      <p:cBhvr>
                                        <p:cTn id="44" dur="250" fill="hold"/>
                                        <p:tgtEl>
                                          <p:spTgt spid="51211"/>
                                        </p:tgtEl>
                                        <p:attrNameLst>
                                          <p:attrName>ppt_h</p:attrName>
                                        </p:attrNameLst>
                                      </p:cBhvr>
                                      <p:tavLst>
                                        <p:tav tm="0">
                                          <p:val>
                                            <p:fltVal val="0"/>
                                          </p:val>
                                        </p:tav>
                                        <p:tav tm="100000">
                                          <p:val>
                                            <p:strVal val="#ppt_h"/>
                                          </p:val>
                                        </p:tav>
                                      </p:tavLst>
                                    </p:anim>
                                    <p:animEffect transition="in" filter="fade">
                                      <p:cBhvr>
                                        <p:cTn id="45" dur="250"/>
                                        <p:tgtEl>
                                          <p:spTgt spid="512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1000"/>
                                        <p:tgtEl>
                                          <p:spTgt spid="22"/>
                                        </p:tgtEl>
                                      </p:cBhvr>
                                    </p:animEffect>
                                  </p:childTnLst>
                                </p:cTn>
                              </p:par>
                              <p:par>
                                <p:cTn id="51" presetID="53" presetClass="entr" presetSubtype="16" fill="hold" grpId="0" nodeType="withEffect">
                                  <p:stCondLst>
                                    <p:cond delay="750"/>
                                  </p:stCondLst>
                                  <p:childTnLst>
                                    <p:set>
                                      <p:cBhvr>
                                        <p:cTn id="52" dur="1" fill="hold">
                                          <p:stCondLst>
                                            <p:cond delay="0"/>
                                          </p:stCondLst>
                                        </p:cTn>
                                        <p:tgtEl>
                                          <p:spTgt spid="51209"/>
                                        </p:tgtEl>
                                        <p:attrNameLst>
                                          <p:attrName>style.visibility</p:attrName>
                                        </p:attrNameLst>
                                      </p:cBhvr>
                                      <p:to>
                                        <p:strVal val="visible"/>
                                      </p:to>
                                    </p:set>
                                    <p:anim calcmode="lin" valueType="num">
                                      <p:cBhvr>
                                        <p:cTn id="53" dur="250" fill="hold"/>
                                        <p:tgtEl>
                                          <p:spTgt spid="51209"/>
                                        </p:tgtEl>
                                        <p:attrNameLst>
                                          <p:attrName>ppt_w</p:attrName>
                                        </p:attrNameLst>
                                      </p:cBhvr>
                                      <p:tavLst>
                                        <p:tav tm="0">
                                          <p:val>
                                            <p:fltVal val="0"/>
                                          </p:val>
                                        </p:tav>
                                        <p:tav tm="100000">
                                          <p:val>
                                            <p:strVal val="#ppt_w"/>
                                          </p:val>
                                        </p:tav>
                                      </p:tavLst>
                                    </p:anim>
                                    <p:anim calcmode="lin" valueType="num">
                                      <p:cBhvr>
                                        <p:cTn id="54" dur="250" fill="hold"/>
                                        <p:tgtEl>
                                          <p:spTgt spid="51209"/>
                                        </p:tgtEl>
                                        <p:attrNameLst>
                                          <p:attrName>ppt_h</p:attrName>
                                        </p:attrNameLst>
                                      </p:cBhvr>
                                      <p:tavLst>
                                        <p:tav tm="0">
                                          <p:val>
                                            <p:fltVal val="0"/>
                                          </p:val>
                                        </p:tav>
                                        <p:tav tm="100000">
                                          <p:val>
                                            <p:strVal val="#ppt_h"/>
                                          </p:val>
                                        </p:tav>
                                      </p:tavLst>
                                    </p:anim>
                                    <p:animEffect transition="in" filter="fade">
                                      <p:cBhvr>
                                        <p:cTn id="55" dur="250"/>
                                        <p:tgtEl>
                                          <p:spTgt spid="5120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51224"/>
                                        </p:tgtEl>
                                      </p:cBhvr>
                                    </p:animEffect>
                                    <p:set>
                                      <p:cBhvr>
                                        <p:cTn id="63" dur="1" fill="hold">
                                          <p:stCondLst>
                                            <p:cond delay="499"/>
                                          </p:stCondLst>
                                        </p:cTn>
                                        <p:tgtEl>
                                          <p:spTgt spid="5122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51220"/>
                                        </p:tgtEl>
                                      </p:cBhvr>
                                    </p:animEffect>
                                    <p:set>
                                      <p:cBhvr>
                                        <p:cTn id="69" dur="1" fill="hold">
                                          <p:stCondLst>
                                            <p:cond delay="499"/>
                                          </p:stCondLst>
                                        </p:cTn>
                                        <p:tgtEl>
                                          <p:spTgt spid="5122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51213"/>
                                        </p:tgtEl>
                                      </p:cBhvr>
                                    </p:animEffect>
                                    <p:set>
                                      <p:cBhvr>
                                        <p:cTn id="75" dur="1" fill="hold">
                                          <p:stCondLst>
                                            <p:cond delay="499"/>
                                          </p:stCondLst>
                                        </p:cTn>
                                        <p:tgtEl>
                                          <p:spTgt spid="512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51217"/>
                                        </p:tgtEl>
                                      </p:cBhvr>
                                    </p:animEffect>
                                    <p:set>
                                      <p:cBhvr>
                                        <p:cTn id="78" dur="1" fill="hold">
                                          <p:stCondLst>
                                            <p:cond delay="499"/>
                                          </p:stCondLst>
                                        </p:cTn>
                                        <p:tgtEl>
                                          <p:spTgt spid="5121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1211"/>
                                        </p:tgtEl>
                                      </p:cBhvr>
                                    </p:animEffect>
                                    <p:set>
                                      <p:cBhvr>
                                        <p:cTn id="84" dur="1" fill="hold">
                                          <p:stCondLst>
                                            <p:cond delay="499"/>
                                          </p:stCondLst>
                                        </p:cTn>
                                        <p:tgtEl>
                                          <p:spTgt spid="51211"/>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1209"/>
                                        </p:tgtEl>
                                      </p:cBhvr>
                                    </p:animEffect>
                                    <p:set>
                                      <p:cBhvr>
                                        <p:cTn id="90" dur="1" fill="hold">
                                          <p:stCondLst>
                                            <p:cond delay="499"/>
                                          </p:stCondLst>
                                        </p:cTn>
                                        <p:tgtEl>
                                          <p:spTgt spid="51209"/>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51203"/>
                                        </p:tgtEl>
                                      </p:cBhvr>
                                    </p:animEffect>
                                    <p:set>
                                      <p:cBhvr>
                                        <p:cTn id="93" dur="1" fill="hold">
                                          <p:stCondLst>
                                            <p:cond delay="499"/>
                                          </p:stCondLst>
                                        </p:cTn>
                                        <p:tgtEl>
                                          <p:spTgt spid="51203"/>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5E-6 1.11111E-6 L -0.37778 0.34722 " pathEditMode="relative" rAng="0" ptsTypes="AA">
                                      <p:cBhvr>
                                        <p:cTn id="95" dur="500" fill="hold"/>
                                        <p:tgtEl>
                                          <p:spTgt spid="8"/>
                                        </p:tgtEl>
                                        <p:attrNameLst>
                                          <p:attrName>ppt_x</p:attrName>
                                          <p:attrName>ppt_y</p:attrName>
                                        </p:attrNameLst>
                                      </p:cBhvr>
                                      <p:rCtr x="-18889" y="17361"/>
                                    </p:animMotion>
                                  </p:childTnLst>
                                </p:cTn>
                              </p:par>
                              <p:par>
                                <p:cTn id="96" presetID="8" presetClass="emph" presetSubtype="0" fill="hold" nodeType="withEffect">
                                  <p:stCondLst>
                                    <p:cond delay="0"/>
                                  </p:stCondLst>
                                  <p:childTnLst>
                                    <p:animRot by="-5400000">
                                      <p:cBhvr>
                                        <p:cTn id="97" dur="500" fill="hold"/>
                                        <p:tgtEl>
                                          <p:spTgt spid="8"/>
                                        </p:tgtEl>
                                        <p:attrNameLst>
                                          <p:attrName>r</p:attrName>
                                        </p:attrNameLst>
                                      </p:cBhvr>
                                    </p:animRot>
                                  </p:childTnLst>
                                </p:cTn>
                              </p:par>
                              <p:par>
                                <p:cTn id="98" presetID="6" presetClass="emph" presetSubtype="0" fill="hold" nodeType="withEffect">
                                  <p:stCondLst>
                                    <p:cond delay="0"/>
                                  </p:stCondLst>
                                  <p:childTnLst>
                                    <p:animScale>
                                      <p:cBhvr>
                                        <p:cTn id="99" dur="500" fill="hold"/>
                                        <p:tgtEl>
                                          <p:spTgt spid="8"/>
                                        </p:tgtEl>
                                      </p:cBhvr>
                                      <p:by x="100000" y="400000"/>
                                    </p:animScale>
                                  </p:childTnLst>
                                </p:cTn>
                              </p:par>
                              <p:par>
                                <p:cTn id="100" presetID="10" presetClass="exit" presetSubtype="0" fill="hold"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47">
                                            <p:txEl>
                                              <p:pRg st="0" end="0"/>
                                            </p:txEl>
                                          </p:spTgt>
                                        </p:tgtEl>
                                        <p:attrNameLst>
                                          <p:attrName>style.visibility</p:attrName>
                                        </p:attrNameLst>
                                      </p:cBhvr>
                                      <p:to>
                                        <p:strVal val="visible"/>
                                      </p:to>
                                    </p:set>
                                    <p:animEffect transition="in" filter="fade">
                                      <p:cBhvr>
                                        <p:cTn id="105" dur="500"/>
                                        <p:tgtEl>
                                          <p:spTgt spid="47">
                                            <p:txEl>
                                              <p:pRg st="0" end="0"/>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500"/>
                                        <p:tgtEl>
                                          <p:spTgt spid="49"/>
                                        </p:tgtEl>
                                      </p:cBhvr>
                                    </p:animEffect>
                                  </p:childTnLst>
                                </p:cTn>
                              </p:par>
                              <p:par>
                                <p:cTn id="112" presetID="10" presetClass="exit" presetSubtype="0" fill="hold" grpId="1" nodeType="withEffect">
                                  <p:stCondLst>
                                    <p:cond delay="0"/>
                                  </p:stCondLst>
                                  <p:childTnLst>
                                    <p:animEffect transition="out" filter="fade">
                                      <p:cBhvr>
                                        <p:cTn id="113" dur="500"/>
                                        <p:tgtEl>
                                          <p:spTgt spid="51227"/>
                                        </p:tgtEl>
                                      </p:cBhvr>
                                    </p:animEffect>
                                    <p:set>
                                      <p:cBhvr>
                                        <p:cTn id="114" dur="1" fill="hold">
                                          <p:stCondLst>
                                            <p:cond delay="499"/>
                                          </p:stCondLst>
                                        </p:cTn>
                                        <p:tgtEl>
                                          <p:spTgt spid="51227"/>
                                        </p:tgtEl>
                                        <p:attrNameLst>
                                          <p:attrName>style.visibility</p:attrName>
                                        </p:attrNameLst>
                                      </p:cBhvr>
                                      <p:to>
                                        <p:strVal val="hidden"/>
                                      </p:to>
                                    </p:set>
                                  </p:childTnLst>
                                </p:cTn>
                              </p:par>
                              <p:par>
                                <p:cTn id="115" presetID="10" presetClass="entr" presetSubtype="0" fill="hold" nodeType="withEffect">
                                  <p:stCondLst>
                                    <p:cond delay="25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27" grpId="1"/>
      <p:bldP spid="51224" grpId="0"/>
      <p:bldP spid="51224" grpId="1"/>
      <p:bldP spid="51220" grpId="0"/>
      <p:bldP spid="51220" grpId="1"/>
      <p:bldP spid="51217" grpId="0"/>
      <p:bldP spid="51217" grpId="1"/>
      <p:bldP spid="51211" grpId="0"/>
      <p:bldP spid="51211" grpId="1"/>
      <p:bldP spid="51209" grpId="0"/>
      <p:bldP spid="51209" grpId="1"/>
      <p:bldP spid="47" grpId="0" build="p"/>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9263" y="650875"/>
            <a:ext cx="6757987" cy="757238"/>
          </a:xfrm>
        </p:spPr>
        <p:txBody>
          <a:bodyPr rtlCol="0">
            <a:normAutofit fontScale="77500" lnSpcReduction="20000"/>
          </a:bodyPr>
          <a:lstStyle/>
          <a:p>
            <a:pPr eaLnBrk="1" fontAlgn="auto" hangingPunct="1">
              <a:spcAft>
                <a:spcPts val="0"/>
              </a:spcAft>
              <a:defRPr/>
            </a:pPr>
            <a:r>
              <a:rPr lang="en-US" dirty="0" smtClean="0"/>
              <a:t>Tool Data: Accumulated Monthly Precipitation</a:t>
            </a:r>
            <a:endParaRPr lang="en-US" dirty="0"/>
          </a:p>
        </p:txBody>
      </p:sp>
      <p:cxnSp>
        <p:nvCxnSpPr>
          <p:cNvPr id="6" name="Straight Connector 5"/>
          <p:cNvCxnSpPr/>
          <p:nvPr/>
        </p:nvCxnSpPr>
        <p:spPr>
          <a:xfrm flipV="1">
            <a:off x="403225" y="4448175"/>
            <a:ext cx="84296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9125" y="4333875"/>
            <a:ext cx="0" cy="25717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3253" name="TextBox 10"/>
          <p:cNvSpPr txBox="1">
            <a:spLocks noChangeArrowheads="1"/>
          </p:cNvSpPr>
          <p:nvPr/>
        </p:nvSpPr>
        <p:spPr bwMode="auto">
          <a:xfrm>
            <a:off x="403225" y="4759325"/>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dirty="0"/>
              <a:t>1901</a:t>
            </a:r>
          </a:p>
        </p:txBody>
      </p:sp>
      <p:cxnSp>
        <p:nvCxnSpPr>
          <p:cNvPr id="19" name="Straight Connector 18"/>
          <p:cNvCxnSpPr/>
          <p:nvPr/>
        </p:nvCxnSpPr>
        <p:spPr>
          <a:xfrm>
            <a:off x="619125" y="4014788"/>
            <a:ext cx="63246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2265363" y="3140075"/>
            <a:ext cx="34782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500"/>
              <a:t>Parameter-elevation Relationships on Independent Slopes Model</a:t>
            </a:r>
          </a:p>
        </p:txBody>
      </p:sp>
      <p:cxnSp>
        <p:nvCxnSpPr>
          <p:cNvPr id="14" name="Straight Connector 13"/>
          <p:cNvCxnSpPr/>
          <p:nvPr/>
        </p:nvCxnSpPr>
        <p:spPr>
          <a:xfrm>
            <a:off x="5934075" y="3876675"/>
            <a:ext cx="12763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 name="Group 6"/>
          <p:cNvGrpSpPr>
            <a:grpSpLocks/>
          </p:cNvGrpSpPr>
          <p:nvPr/>
        </p:nvGrpSpPr>
        <p:grpSpPr bwMode="auto">
          <a:xfrm>
            <a:off x="4197350" y="2451100"/>
            <a:ext cx="1657350" cy="823913"/>
            <a:chOff x="4197096" y="2450592"/>
            <a:chExt cx="1657490" cy="825152"/>
          </a:xfrm>
        </p:grpSpPr>
        <p:pic>
          <p:nvPicPr>
            <p:cNvPr id="53274" name="Picture 2" descr="C:\Users\vhly\Desktop\trm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3768">
              <a:off x="4197096" y="2569464"/>
              <a:ext cx="849080" cy="70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5" name="TextBox 15"/>
            <p:cNvSpPr txBox="1">
              <a:spLocks noChangeArrowheads="1"/>
            </p:cNvSpPr>
            <p:nvPr/>
          </p:nvSpPr>
          <p:spPr bwMode="auto">
            <a:xfrm>
              <a:off x="4690872" y="2450592"/>
              <a:ext cx="1163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2000"/>
                <a:t>TRMM</a:t>
              </a:r>
            </a:p>
          </p:txBody>
        </p:sp>
      </p:grpSp>
      <p:sp>
        <p:nvSpPr>
          <p:cNvPr id="18" name="TextBox 17"/>
          <p:cNvSpPr txBox="1">
            <a:spLocks noChangeArrowheads="1"/>
          </p:cNvSpPr>
          <p:nvPr/>
        </p:nvSpPr>
        <p:spPr bwMode="auto">
          <a:xfrm>
            <a:off x="4953000" y="2924175"/>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Tropical Rainfall Measuring Mission</a:t>
            </a:r>
          </a:p>
        </p:txBody>
      </p:sp>
      <p:cxnSp>
        <p:nvCxnSpPr>
          <p:cNvPr id="24" name="Straight Connector 23"/>
          <p:cNvCxnSpPr/>
          <p:nvPr/>
        </p:nvCxnSpPr>
        <p:spPr>
          <a:xfrm>
            <a:off x="7170738" y="3694113"/>
            <a:ext cx="12763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7"/>
          <p:cNvGrpSpPr>
            <a:grpSpLocks/>
          </p:cNvGrpSpPr>
          <p:nvPr/>
        </p:nvGrpSpPr>
        <p:grpSpPr bwMode="auto">
          <a:xfrm>
            <a:off x="6059488" y="2052638"/>
            <a:ext cx="1774825" cy="952500"/>
            <a:chOff x="6059149" y="2052223"/>
            <a:chExt cx="1775193" cy="952928"/>
          </a:xfrm>
        </p:grpSpPr>
        <p:grpSp>
          <p:nvGrpSpPr>
            <p:cNvPr id="53267" name="Group 24"/>
            <p:cNvGrpSpPr>
              <a:grpSpLocks/>
            </p:cNvGrpSpPr>
            <p:nvPr/>
          </p:nvGrpSpPr>
          <p:grpSpPr bwMode="auto">
            <a:xfrm rot="488453">
              <a:off x="6059149" y="2296971"/>
              <a:ext cx="1292429" cy="708180"/>
              <a:chOff x="6492423" y="1006583"/>
              <a:chExt cx="3829882" cy="2098565"/>
            </a:xfrm>
          </p:grpSpPr>
          <p:pic>
            <p:nvPicPr>
              <p:cNvPr id="53269" name="Picture 2" descr="C:\Users\vhly\Desktop\GPM_spacecraft_white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423" y="1006583"/>
                <a:ext cx="3829882" cy="20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7039652" y="1014942"/>
                <a:ext cx="893997" cy="37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p:cNvSpPr/>
              <p:nvPr/>
            </p:nvSpPr>
            <p:spPr>
              <a:xfrm rot="5400000">
                <a:off x="7670821" y="1139213"/>
                <a:ext cx="550649" cy="334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p:cNvSpPr/>
              <p:nvPr/>
            </p:nvSpPr>
            <p:spPr>
              <a:xfrm rot="5400000">
                <a:off x="8575412" y="2645262"/>
                <a:ext cx="550649" cy="334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p:cNvSpPr/>
              <p:nvPr/>
            </p:nvSpPr>
            <p:spPr>
              <a:xfrm rot="10800000">
                <a:off x="8605576" y="2719226"/>
                <a:ext cx="1185722" cy="362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53268" name="TextBox 30"/>
            <p:cNvSpPr txBox="1">
              <a:spLocks noChangeArrowheads="1"/>
            </p:cNvSpPr>
            <p:nvPr/>
          </p:nvSpPr>
          <p:spPr bwMode="auto">
            <a:xfrm>
              <a:off x="6670628" y="2052223"/>
              <a:ext cx="1163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2000"/>
                <a:t>GPM</a:t>
              </a:r>
            </a:p>
          </p:txBody>
        </p:sp>
      </p:grpSp>
      <p:sp>
        <p:nvSpPr>
          <p:cNvPr id="32" name="TextBox 31"/>
          <p:cNvSpPr txBox="1">
            <a:spLocks noChangeArrowheads="1"/>
          </p:cNvSpPr>
          <p:nvPr/>
        </p:nvSpPr>
        <p:spPr bwMode="auto">
          <a:xfrm>
            <a:off x="5743575" y="2982913"/>
            <a:ext cx="361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Global Precipitation Measurement</a:t>
            </a:r>
          </a:p>
        </p:txBody>
      </p:sp>
      <p:cxnSp>
        <p:nvCxnSpPr>
          <p:cNvPr id="33" name="Straight Connector 32"/>
          <p:cNvCxnSpPr/>
          <p:nvPr/>
        </p:nvCxnSpPr>
        <p:spPr>
          <a:xfrm>
            <a:off x="7210425" y="4338638"/>
            <a:ext cx="0" cy="25717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3263" name="TextBox 33"/>
          <p:cNvSpPr txBox="1">
            <a:spLocks noChangeArrowheads="1"/>
          </p:cNvSpPr>
          <p:nvPr/>
        </p:nvSpPr>
        <p:spPr bwMode="auto">
          <a:xfrm>
            <a:off x="6878638" y="4740275"/>
            <a:ext cx="747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2014</a:t>
            </a:r>
          </a:p>
        </p:txBody>
      </p:sp>
      <p:grpSp>
        <p:nvGrpSpPr>
          <p:cNvPr id="7" name="Group 11"/>
          <p:cNvGrpSpPr>
            <a:grpSpLocks/>
          </p:cNvGrpSpPr>
          <p:nvPr/>
        </p:nvGrpSpPr>
        <p:grpSpPr bwMode="auto">
          <a:xfrm>
            <a:off x="619125" y="2768600"/>
            <a:ext cx="2686050" cy="628650"/>
            <a:chOff x="619125" y="2768443"/>
            <a:chExt cx="2686050" cy="629064"/>
          </a:xfrm>
        </p:grpSpPr>
        <p:sp>
          <p:nvSpPr>
            <p:cNvPr id="53265" name="TextBox 21"/>
            <p:cNvSpPr txBox="1">
              <a:spLocks noChangeArrowheads="1"/>
            </p:cNvSpPr>
            <p:nvPr/>
          </p:nvSpPr>
          <p:spPr bwMode="auto">
            <a:xfrm>
              <a:off x="2141461" y="2788564"/>
              <a:ext cx="1163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PRISM</a:t>
              </a:r>
            </a:p>
          </p:txBody>
        </p:sp>
        <p:pic>
          <p:nvPicPr>
            <p:cNvPr id="53266" name="Picture 2" descr="C:\Users\vhly\Desktop\PRIS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 y="2768443"/>
              <a:ext cx="1476375" cy="62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42" presetClass="path" presetSubtype="0" accel="50000" decel="50000" fill="hold" nodeType="withEffect">
                                  <p:stCondLst>
                                    <p:cond delay="0"/>
                                  </p:stCondLst>
                                  <p:childTnLst>
                                    <p:animMotion origin="layout" path="M 0 1.11111E-6 L 0 0.06667 " pathEditMode="relative" rAng="0" ptsTypes="AA">
                                      <p:cBhvr>
                                        <p:cTn id="15" dur="1000" spd="-100000" fill="hold"/>
                                        <p:tgtEl>
                                          <p:spTgt spid="19"/>
                                        </p:tgtEl>
                                        <p:attrNameLst>
                                          <p:attrName>ppt_x</p:attrName>
                                          <p:attrName>ppt_y</p:attrName>
                                        </p:attrNameLst>
                                      </p:cBhvr>
                                      <p:rCtr x="0" y="3333"/>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42" presetClass="path" presetSubtype="0" accel="50000" decel="50000" fill="hold" nodeType="withEffect">
                                  <p:stCondLst>
                                    <p:cond delay="0"/>
                                  </p:stCondLst>
                                  <p:childTnLst>
                                    <p:animMotion origin="layout" path="M 1.11022E-16 2.22222E-6 L 1.11022E-16 0.07916 " pathEditMode="relative" rAng="0" ptsTypes="AA">
                                      <p:cBhvr>
                                        <p:cTn id="25" dur="1000" spd="-100000" fill="hold"/>
                                        <p:tgtEl>
                                          <p:spTgt spid="14"/>
                                        </p:tgtEl>
                                        <p:attrNameLst>
                                          <p:attrName>ppt_x</p:attrName>
                                          <p:attrName>ppt_y</p:attrName>
                                        </p:attrNameLst>
                                      </p:cBhvr>
                                      <p:rCtr x="0" y="3958"/>
                                    </p:animMotion>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par>
                                <p:cTn id="29" presetID="10" presetClass="exit" presetSubtype="0" fill="hold" grpId="0" nodeType="withEffect">
                                  <p:stCondLst>
                                    <p:cond delay="0"/>
                                  </p:stCondLst>
                                  <p:childTnLst>
                                    <p:animEffect transition="out" filter="fade">
                                      <p:cBhvr>
                                        <p:cTn id="30" dur="1000"/>
                                        <p:tgtEl>
                                          <p:spTgt spid="23"/>
                                        </p:tgtEl>
                                      </p:cBhvr>
                                    </p:animEffect>
                                    <p:set>
                                      <p:cBhvr>
                                        <p:cTn id="31" dur="1" fill="hold">
                                          <p:stCondLst>
                                            <p:cond delay="999"/>
                                          </p:stCondLst>
                                        </p:cTn>
                                        <p:tgtEl>
                                          <p:spTgt spid="23"/>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grpId="1" nodeType="clickEffect">
                                  <p:stCondLst>
                                    <p:cond delay="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cTn>
                              </p:par>
                              <p:par>
                                <p:cTn id="46" presetID="42" presetClass="path" presetSubtype="0" accel="50000" decel="50000" fill="hold" nodeType="withEffect">
                                  <p:stCondLst>
                                    <p:cond delay="0"/>
                                  </p:stCondLst>
                                  <p:childTnLst>
                                    <p:animMotion origin="layout" path="M -3.05556E-6 0.00023 L -3.05556E-6 0.10578 " pathEditMode="relative" rAng="0" ptsTypes="AA">
                                      <p:cBhvr>
                                        <p:cTn id="47" dur="1000" spd="-100000" fill="hold"/>
                                        <p:tgtEl>
                                          <p:spTgt spid="24"/>
                                        </p:tgtEl>
                                        <p:attrNameLst>
                                          <p:attrName>ppt_x</p:attrName>
                                          <p:attrName>ppt_y</p:attrName>
                                        </p:attrNameLst>
                                      </p:cBhvr>
                                      <p:rCtr x="0" y="5278"/>
                                    </p:animMotion>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1000"/>
                                        <p:tgtEl>
                                          <p:spTgt spid="32"/>
                                        </p:tgtEl>
                                      </p:cBhvr>
                                    </p:animEffect>
                                    <p:set>
                                      <p:cBhvr>
                                        <p:cTn id="52" dur="1" fill="hold">
                                          <p:stCondLst>
                                            <p:cond delay="999"/>
                                          </p:stCondLst>
                                        </p:cTn>
                                        <p:tgtEl>
                                          <p:spTgt spid="32"/>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1.11022E-16 2.22222E-6 L 1.11022E-16 0.05694 " pathEditMode="relative" rAng="0" ptsTypes="AA">
                                      <p:cBhvr>
                                        <p:cTn id="54" dur="1000" fill="hold"/>
                                        <p:tgtEl>
                                          <p:spTgt spid="14"/>
                                        </p:tgtEl>
                                        <p:attrNameLst>
                                          <p:attrName>ppt_x</p:attrName>
                                          <p:attrName>ppt_y</p:attrName>
                                        </p:attrNameLst>
                                      </p:cBhvr>
                                      <p:rCtr x="0" y="2847"/>
                                    </p:animMotion>
                                  </p:childTnLst>
                                </p:cTn>
                              </p:par>
                              <p:par>
                                <p:cTn id="55" presetID="42" presetClass="path" presetSubtype="0" accel="50000" decel="50000" fill="hold" nodeType="withEffect">
                                  <p:stCondLst>
                                    <p:cond delay="0"/>
                                  </p:stCondLst>
                                  <p:childTnLst>
                                    <p:animMotion origin="layout" path="M -3.05556E-6 2.59259E-6 L -3.05556E-6 0.08356 " pathEditMode="relative" rAng="0" ptsTypes="AA">
                                      <p:cBhvr>
                                        <p:cTn id="56" dur="1000" fill="hold"/>
                                        <p:tgtEl>
                                          <p:spTgt spid="24"/>
                                        </p:tgtEl>
                                        <p:attrNameLst>
                                          <p:attrName>ppt_x</p:attrName>
                                          <p:attrName>ppt_y</p:attrName>
                                        </p:attrNameLst>
                                      </p:cBhvr>
                                      <p:rCtr x="0" y="4167"/>
                                    </p:animMotion>
                                  </p:childTnLst>
                                </p:cTn>
                              </p:par>
                              <p:par>
                                <p:cTn id="57" presetID="42" presetClass="path" presetSubtype="0" accel="50000" decel="50000" fill="hold" nodeType="withEffect">
                                  <p:stCondLst>
                                    <p:cond delay="0"/>
                                  </p:stCondLst>
                                  <p:childTnLst>
                                    <p:animMotion origin="layout" path="M 3.33333E-6 1.11111E-6 L 3.33333E-6 0.03611 " pathEditMode="relative" rAng="0" ptsTypes="AA">
                                      <p:cBhvr>
                                        <p:cTn id="58" dur="1000" fill="hold"/>
                                        <p:tgtEl>
                                          <p:spTgt spid="19"/>
                                        </p:tgtEl>
                                        <p:attrNameLst>
                                          <p:attrName>ppt_x</p:attrName>
                                          <p:attrName>ppt_y</p:attrName>
                                        </p:attrNameLst>
                                      </p:cBhvr>
                                      <p:rCtr x="0" y="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8" grpId="0"/>
      <p:bldP spid="18" grpId="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9263" y="650875"/>
            <a:ext cx="6757987" cy="757238"/>
          </a:xfrm>
        </p:spPr>
        <p:txBody>
          <a:bodyPr rtlCol="0">
            <a:normAutofit fontScale="77500" lnSpcReduction="20000"/>
          </a:bodyPr>
          <a:lstStyle/>
          <a:p>
            <a:pPr eaLnBrk="1" fontAlgn="auto" hangingPunct="1">
              <a:spcAft>
                <a:spcPts val="0"/>
              </a:spcAft>
              <a:defRPr/>
            </a:pPr>
            <a:r>
              <a:rPr lang="en-US" dirty="0" smtClean="0"/>
              <a:t>Tool Data: Accumulated Monthly Precipitation</a:t>
            </a:r>
            <a:endParaRPr lang="en-US" dirty="0"/>
          </a:p>
        </p:txBody>
      </p:sp>
      <p:sp>
        <p:nvSpPr>
          <p:cNvPr id="11" name="TextBox 10"/>
          <p:cNvSpPr txBox="1">
            <a:spLocks noChangeArrowheads="1"/>
          </p:cNvSpPr>
          <p:nvPr/>
        </p:nvSpPr>
        <p:spPr bwMode="auto">
          <a:xfrm>
            <a:off x="403225" y="4740275"/>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1901</a:t>
            </a:r>
          </a:p>
        </p:txBody>
      </p:sp>
      <p:pic>
        <p:nvPicPr>
          <p:cNvPr id="4098" name="Picture 2" descr="C:\Users\vhly\Desktop\trm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3768">
            <a:off x="4194175" y="2570163"/>
            <a:ext cx="8493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4692650" y="2452688"/>
            <a:ext cx="1163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2000"/>
              <a:t>TRMM</a:t>
            </a:r>
          </a:p>
        </p:txBody>
      </p:sp>
      <p:grpSp>
        <p:nvGrpSpPr>
          <p:cNvPr id="2" name="Group 4"/>
          <p:cNvGrpSpPr>
            <a:grpSpLocks/>
          </p:cNvGrpSpPr>
          <p:nvPr/>
        </p:nvGrpSpPr>
        <p:grpSpPr bwMode="auto">
          <a:xfrm>
            <a:off x="619125" y="4260850"/>
            <a:ext cx="7827963" cy="19050"/>
            <a:chOff x="619125" y="3981450"/>
            <a:chExt cx="7827434" cy="19050"/>
          </a:xfrm>
        </p:grpSpPr>
        <p:cxnSp>
          <p:nvCxnSpPr>
            <p:cNvPr id="21" name="Straight Connector 20"/>
            <p:cNvCxnSpPr/>
            <p:nvPr/>
          </p:nvCxnSpPr>
          <p:spPr>
            <a:xfrm>
              <a:off x="5862284" y="3981450"/>
              <a:ext cx="1081014"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9125" y="3981450"/>
              <a:ext cx="5238396" cy="1905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94032" y="3981450"/>
              <a:ext cx="1276264"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70295" y="3981450"/>
              <a:ext cx="1276264"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 name="Group 9"/>
          <p:cNvGrpSpPr>
            <a:grpSpLocks/>
          </p:cNvGrpSpPr>
          <p:nvPr/>
        </p:nvGrpSpPr>
        <p:grpSpPr bwMode="auto">
          <a:xfrm rot="488453">
            <a:off x="6059488" y="2297113"/>
            <a:ext cx="1292225" cy="708025"/>
            <a:chOff x="6492423" y="1006583"/>
            <a:chExt cx="3829882" cy="2098565"/>
          </a:xfrm>
        </p:grpSpPr>
        <p:pic>
          <p:nvPicPr>
            <p:cNvPr id="55344" name="Picture 2" descr="C:\Users\vhly\Desktop\GPM_spacecraft_white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423" y="1006583"/>
              <a:ext cx="3829882" cy="20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055321" y="1027764"/>
              <a:ext cx="889249" cy="367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p:cNvSpPr/>
            <p:nvPr/>
          </p:nvSpPr>
          <p:spPr>
            <a:xfrm rot="5400000">
              <a:off x="7666855" y="1144976"/>
              <a:ext cx="550519" cy="33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p:cNvSpPr/>
            <p:nvPr/>
          </p:nvSpPr>
          <p:spPr>
            <a:xfrm rot="5400000">
              <a:off x="8575394" y="2645348"/>
              <a:ext cx="550522" cy="33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30"/>
            <p:cNvSpPr/>
            <p:nvPr/>
          </p:nvSpPr>
          <p:spPr>
            <a:xfrm rot="10800000">
              <a:off x="8600847" y="2719993"/>
              <a:ext cx="1185664" cy="362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3" name="TextBox 32"/>
          <p:cNvSpPr txBox="1">
            <a:spLocks noChangeArrowheads="1"/>
          </p:cNvSpPr>
          <p:nvPr/>
        </p:nvSpPr>
        <p:spPr bwMode="auto">
          <a:xfrm>
            <a:off x="6670675" y="2052638"/>
            <a:ext cx="1163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2000"/>
              <a:t>GPM</a:t>
            </a:r>
          </a:p>
        </p:txBody>
      </p:sp>
      <p:pic>
        <p:nvPicPr>
          <p:cNvPr id="39" name="Picture 2" descr="C:\Users\vhly\Desktop\PRIS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 y="2768600"/>
            <a:ext cx="14763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4" name="Group 39"/>
          <p:cNvGrpSpPr>
            <a:grpSpLocks/>
          </p:cNvGrpSpPr>
          <p:nvPr/>
        </p:nvGrpSpPr>
        <p:grpSpPr bwMode="auto">
          <a:xfrm>
            <a:off x="190500" y="4724400"/>
            <a:ext cx="2335212" cy="1622425"/>
            <a:chOff x="207454" y="3886879"/>
            <a:chExt cx="2335531" cy="1622421"/>
          </a:xfrm>
        </p:grpSpPr>
        <p:sp>
          <p:nvSpPr>
            <p:cNvPr id="41" name="Parallelogram 40"/>
            <p:cNvSpPr/>
            <p:nvPr/>
          </p:nvSpPr>
          <p:spPr>
            <a:xfrm>
              <a:off x="207454" y="4128178"/>
              <a:ext cx="1940190" cy="137001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2" name="Parallelogram 41"/>
            <p:cNvSpPr/>
            <p:nvPr/>
          </p:nvSpPr>
          <p:spPr>
            <a:xfrm>
              <a:off x="1599882" y="5302926"/>
              <a:ext cx="292140" cy="206374"/>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43" name="Parallelogram 42"/>
            <p:cNvSpPr/>
            <p:nvPr/>
          </p:nvSpPr>
          <p:spPr>
            <a:xfrm>
              <a:off x="378927" y="4010704"/>
              <a:ext cx="1940190" cy="137159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4" name="Parallelogram 43"/>
            <p:cNvSpPr/>
            <p:nvPr/>
          </p:nvSpPr>
          <p:spPr>
            <a:xfrm>
              <a:off x="1766592" y="5182276"/>
              <a:ext cx="290553" cy="204787"/>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45" name="Parallelogram 44"/>
            <p:cNvSpPr/>
            <p:nvPr/>
          </p:nvSpPr>
          <p:spPr>
            <a:xfrm>
              <a:off x="590094" y="3886879"/>
              <a:ext cx="1952891" cy="137159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r>
                <a:rPr lang="en-US" sz="1400" b="1" dirty="0" smtClean="0">
                  <a:solidFill>
                    <a:srgbClr val="000000"/>
                  </a:solidFill>
                </a:rPr>
                <a:t>Precipitation </a:t>
              </a:r>
              <a:r>
                <a:rPr lang="en-US" sz="1400" b="1" dirty="0" err="1" smtClean="0">
                  <a:solidFill>
                    <a:srgbClr val="000000"/>
                  </a:solidFill>
                </a:rPr>
                <a:t>Rasters</a:t>
              </a:r>
              <a:endParaRPr lang="en-US" sz="1400" b="1" dirty="0">
                <a:solidFill>
                  <a:srgbClr val="000000"/>
                </a:solidFill>
              </a:endParaRPr>
            </a:p>
          </p:txBody>
        </p:sp>
        <p:sp>
          <p:nvSpPr>
            <p:cNvPr id="46" name="Parallelogram 45"/>
            <p:cNvSpPr/>
            <p:nvPr/>
          </p:nvSpPr>
          <p:spPr>
            <a:xfrm>
              <a:off x="1953943" y="5052101"/>
              <a:ext cx="292140" cy="206374"/>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grpSp>
      <p:sp>
        <p:nvSpPr>
          <p:cNvPr id="47" name="Right Brace 46"/>
          <p:cNvSpPr/>
          <p:nvPr/>
        </p:nvSpPr>
        <p:spPr bwMode="auto">
          <a:xfrm>
            <a:off x="2301875" y="5894388"/>
            <a:ext cx="166688" cy="50641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48" name="Straight Arrow Connector 47"/>
          <p:cNvCxnSpPr>
            <a:stCxn id="47" idx="1"/>
          </p:cNvCxnSpPr>
          <p:nvPr/>
        </p:nvCxnSpPr>
        <p:spPr bwMode="auto">
          <a:xfrm flipV="1">
            <a:off x="2468563" y="5181600"/>
            <a:ext cx="1009649" cy="96599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55317" name="Group 48"/>
          <p:cNvGrpSpPr>
            <a:grpSpLocks/>
          </p:cNvGrpSpPr>
          <p:nvPr/>
        </p:nvGrpSpPr>
        <p:grpSpPr bwMode="auto">
          <a:xfrm>
            <a:off x="3639723" y="4135437"/>
            <a:ext cx="758828" cy="619297"/>
            <a:chOff x="3749041" y="5209385"/>
            <a:chExt cx="592510" cy="430930"/>
          </a:xfrm>
        </p:grpSpPr>
        <p:sp>
          <p:nvSpPr>
            <p:cNvPr id="50" name="Parallelogram 49"/>
            <p:cNvSpPr>
              <a:spLocks noChangeAspect="1"/>
            </p:cNvSpPr>
            <p:nvPr/>
          </p:nvSpPr>
          <p:spPr>
            <a:xfrm>
              <a:off x="3748665" y="5352132"/>
              <a:ext cx="407814" cy="288311"/>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51" name="Parallelogram 50"/>
            <p:cNvSpPr>
              <a:spLocks noChangeAspect="1"/>
            </p:cNvSpPr>
            <p:nvPr/>
          </p:nvSpPr>
          <p:spPr>
            <a:xfrm>
              <a:off x="3813122" y="5309050"/>
              <a:ext cx="409053" cy="288312"/>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52" name="Parallelogram 51"/>
            <p:cNvSpPr>
              <a:spLocks noChangeAspect="1"/>
            </p:cNvSpPr>
            <p:nvPr/>
          </p:nvSpPr>
          <p:spPr>
            <a:xfrm>
              <a:off x="3871382" y="5258237"/>
              <a:ext cx="407813" cy="288312"/>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53" name="Parallelogram 52"/>
            <p:cNvSpPr>
              <a:spLocks noChangeAspect="1"/>
            </p:cNvSpPr>
            <p:nvPr/>
          </p:nvSpPr>
          <p:spPr>
            <a:xfrm>
              <a:off x="3933360" y="5209633"/>
              <a:ext cx="407813" cy="288312"/>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grpSp>
      <p:grpSp>
        <p:nvGrpSpPr>
          <p:cNvPr id="9" name="Group 53"/>
          <p:cNvGrpSpPr/>
          <p:nvPr/>
        </p:nvGrpSpPr>
        <p:grpSpPr bwMode="auto">
          <a:xfrm>
            <a:off x="5880097" y="4135406"/>
            <a:ext cx="758828" cy="619310"/>
            <a:chOff x="3749041" y="5209373"/>
            <a:chExt cx="592510" cy="430940"/>
          </a:xfrm>
          <a:solidFill>
            <a:schemeClr val="accent1">
              <a:lumMod val="75000"/>
            </a:schemeClr>
          </a:solidFill>
        </p:grpSpPr>
        <p:sp>
          <p:nvSpPr>
            <p:cNvPr id="55" name="Parallelogram 54"/>
            <p:cNvSpPr>
              <a:spLocks noChangeAspect="1"/>
            </p:cNvSpPr>
            <p:nvPr/>
          </p:nvSpPr>
          <p:spPr>
            <a:xfrm>
              <a:off x="3749041" y="5352278"/>
              <a:ext cx="408051" cy="288035"/>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56" name="Parallelogram 55"/>
            <p:cNvSpPr>
              <a:spLocks noChangeAspect="1"/>
            </p:cNvSpPr>
            <p:nvPr/>
          </p:nvSpPr>
          <p:spPr>
            <a:xfrm>
              <a:off x="3813912" y="5309234"/>
              <a:ext cx="408051" cy="288035"/>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57" name="Parallelogram 56"/>
            <p:cNvSpPr>
              <a:spLocks noChangeAspect="1"/>
            </p:cNvSpPr>
            <p:nvPr/>
          </p:nvSpPr>
          <p:spPr>
            <a:xfrm>
              <a:off x="3871753" y="5257802"/>
              <a:ext cx="408051" cy="288035"/>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58" name="Parallelogram 57"/>
            <p:cNvSpPr>
              <a:spLocks noChangeAspect="1"/>
            </p:cNvSpPr>
            <p:nvPr/>
          </p:nvSpPr>
          <p:spPr>
            <a:xfrm>
              <a:off x="3933500" y="5209373"/>
              <a:ext cx="408051" cy="288035"/>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grpSp>
      <p:grpSp>
        <p:nvGrpSpPr>
          <p:cNvPr id="55319" name="Group 58"/>
          <p:cNvGrpSpPr>
            <a:grpSpLocks/>
          </p:cNvGrpSpPr>
          <p:nvPr/>
        </p:nvGrpSpPr>
        <p:grpSpPr bwMode="auto">
          <a:xfrm>
            <a:off x="6140450" y="1563688"/>
            <a:ext cx="2325689" cy="1612900"/>
            <a:chOff x="6140632" y="1564374"/>
            <a:chExt cx="2326007" cy="1612896"/>
          </a:xfrm>
        </p:grpSpPr>
        <p:sp>
          <p:nvSpPr>
            <p:cNvPr id="60" name="Parallelogram 59"/>
            <p:cNvSpPr/>
            <p:nvPr/>
          </p:nvSpPr>
          <p:spPr>
            <a:xfrm>
              <a:off x="6140632" y="1805673"/>
              <a:ext cx="1940190" cy="137159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1" name="Parallelogram 60"/>
            <p:cNvSpPr/>
            <p:nvPr/>
          </p:nvSpPr>
          <p:spPr>
            <a:xfrm>
              <a:off x="7494955" y="2970896"/>
              <a:ext cx="292140" cy="206374"/>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62" name="Parallelogram 61"/>
            <p:cNvSpPr/>
            <p:nvPr/>
          </p:nvSpPr>
          <p:spPr>
            <a:xfrm>
              <a:off x="6312105" y="1688199"/>
              <a:ext cx="1940190" cy="137318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3" name="Parallelogram 62"/>
            <p:cNvSpPr/>
            <p:nvPr/>
          </p:nvSpPr>
          <p:spPr>
            <a:xfrm>
              <a:off x="7675955" y="2853421"/>
              <a:ext cx="292140" cy="206374"/>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sp>
          <p:nvSpPr>
            <p:cNvPr id="64" name="Parallelogram 63"/>
            <p:cNvSpPr/>
            <p:nvPr/>
          </p:nvSpPr>
          <p:spPr>
            <a:xfrm>
              <a:off x="6523273" y="1564374"/>
              <a:ext cx="1943366" cy="137159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r>
                <a:rPr lang="en-US" sz="1400" b="1" dirty="0" smtClean="0">
                  <a:solidFill>
                    <a:srgbClr val="000000"/>
                  </a:solidFill>
                </a:rPr>
                <a:t>SPI </a:t>
              </a:r>
              <a:r>
                <a:rPr lang="en-US" sz="1400" b="1" dirty="0" err="1" smtClean="0">
                  <a:solidFill>
                    <a:srgbClr val="000000"/>
                  </a:solidFill>
                </a:rPr>
                <a:t>Rasters</a:t>
              </a:r>
              <a:endParaRPr lang="en-US" sz="1400" b="1" dirty="0">
                <a:solidFill>
                  <a:srgbClr val="000000"/>
                </a:solidFill>
              </a:endParaRPr>
            </a:p>
          </p:txBody>
        </p:sp>
        <p:sp>
          <p:nvSpPr>
            <p:cNvPr id="65" name="Parallelogram 64"/>
            <p:cNvSpPr/>
            <p:nvPr/>
          </p:nvSpPr>
          <p:spPr>
            <a:xfrm>
              <a:off x="7883945" y="2726421"/>
              <a:ext cx="292140" cy="204786"/>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fontAlgn="auto">
                <a:spcBef>
                  <a:spcPts val="0"/>
                </a:spcBef>
                <a:spcAft>
                  <a:spcPts val="0"/>
                </a:spcAft>
                <a:defRPr/>
              </a:pPr>
              <a:endParaRPr lang="en-US" sz="1400" dirty="0">
                <a:solidFill>
                  <a:schemeClr val="tx1"/>
                </a:solidFill>
              </a:endParaRPr>
            </a:p>
          </p:txBody>
        </p:sp>
      </p:grpSp>
      <p:cxnSp>
        <p:nvCxnSpPr>
          <p:cNvPr id="66" name="Straight Arrow Connector 65"/>
          <p:cNvCxnSpPr/>
          <p:nvPr/>
        </p:nvCxnSpPr>
        <p:spPr bwMode="auto">
          <a:xfrm flipV="1">
            <a:off x="4525666" y="4448175"/>
            <a:ext cx="1295400"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68" idx="1"/>
          </p:cNvCxnSpPr>
          <p:nvPr/>
        </p:nvCxnSpPr>
        <p:spPr bwMode="auto">
          <a:xfrm flipV="1">
            <a:off x="6781036" y="3482976"/>
            <a:ext cx="966758" cy="56890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8" name="Right Brace 67"/>
          <p:cNvSpPr/>
          <p:nvPr/>
        </p:nvSpPr>
        <p:spPr bwMode="auto">
          <a:xfrm rot="16200000" flipH="1">
            <a:off x="7644606" y="3126582"/>
            <a:ext cx="206375" cy="50641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69" name="TextBox 68"/>
          <p:cNvSpPr txBox="1"/>
          <p:nvPr/>
        </p:nvSpPr>
        <p:spPr bwMode="auto">
          <a:xfrm>
            <a:off x="3242367" y="4861281"/>
            <a:ext cx="1166813" cy="461962"/>
          </a:xfrm>
          <a:prstGeom prst="rect">
            <a:avLst/>
          </a:prstGeom>
          <a:noFill/>
        </p:spPr>
        <p:txBody>
          <a:bodyPr wrap="none">
            <a:spAutoFit/>
          </a:bodyPr>
          <a:lstStyle/>
          <a:p>
            <a:pPr algn="ctr" eaLnBrk="1" fontAlgn="auto" hangingPunct="1">
              <a:spcBef>
                <a:spcPts val="0"/>
              </a:spcBef>
              <a:spcAft>
                <a:spcPts val="0"/>
              </a:spcAft>
              <a:defRPr/>
            </a:pPr>
            <a:r>
              <a:rPr lang="en-US" sz="1200" dirty="0">
                <a:solidFill>
                  <a:schemeClr val="tx1">
                    <a:lumMod val="75000"/>
                  </a:schemeClr>
                </a:solidFill>
                <a:latin typeface="+mn-lt"/>
                <a:cs typeface="+mn-cs"/>
              </a:rPr>
              <a:t>Precipitation </a:t>
            </a:r>
          </a:p>
          <a:p>
            <a:pPr algn="ctr" eaLnBrk="1" fontAlgn="auto" hangingPunct="1">
              <a:spcBef>
                <a:spcPts val="0"/>
              </a:spcBef>
              <a:spcAft>
                <a:spcPts val="0"/>
              </a:spcAft>
              <a:defRPr/>
            </a:pPr>
            <a:r>
              <a:rPr lang="en-US" sz="1200" dirty="0">
                <a:solidFill>
                  <a:schemeClr val="tx1">
                    <a:lumMod val="75000"/>
                  </a:schemeClr>
                </a:solidFill>
                <a:latin typeface="+mn-lt"/>
                <a:cs typeface="+mn-cs"/>
              </a:rPr>
              <a:t>Pixels</a:t>
            </a:r>
          </a:p>
        </p:txBody>
      </p:sp>
      <p:sp>
        <p:nvSpPr>
          <p:cNvPr id="70" name="TextBox 69"/>
          <p:cNvSpPr txBox="1"/>
          <p:nvPr/>
        </p:nvSpPr>
        <p:spPr bwMode="auto">
          <a:xfrm>
            <a:off x="5782367" y="4851756"/>
            <a:ext cx="568325" cy="460375"/>
          </a:xfrm>
          <a:prstGeom prst="rect">
            <a:avLst/>
          </a:prstGeom>
          <a:noFill/>
        </p:spPr>
        <p:txBody>
          <a:bodyPr wrap="none">
            <a:spAutoFit/>
          </a:bodyPr>
          <a:lstStyle/>
          <a:p>
            <a:pPr algn="ctr" eaLnBrk="1" fontAlgn="auto" hangingPunct="1">
              <a:spcBef>
                <a:spcPts val="0"/>
              </a:spcBef>
              <a:spcAft>
                <a:spcPts val="0"/>
              </a:spcAft>
              <a:defRPr/>
            </a:pPr>
            <a:r>
              <a:rPr lang="en-US" sz="1200" dirty="0">
                <a:solidFill>
                  <a:schemeClr val="tx1">
                    <a:lumMod val="75000"/>
                  </a:schemeClr>
                </a:solidFill>
                <a:latin typeface="+mn-lt"/>
                <a:cs typeface="+mn-cs"/>
              </a:rPr>
              <a:t>SPI </a:t>
            </a:r>
          </a:p>
          <a:p>
            <a:pPr algn="ctr" eaLnBrk="1" fontAlgn="auto" hangingPunct="1">
              <a:spcBef>
                <a:spcPts val="0"/>
              </a:spcBef>
              <a:spcAft>
                <a:spcPts val="0"/>
              </a:spcAft>
              <a:defRPr/>
            </a:pPr>
            <a:r>
              <a:rPr lang="en-US" sz="1200" dirty="0">
                <a:solidFill>
                  <a:schemeClr val="tx1">
                    <a:lumMod val="75000"/>
                  </a:schemeClr>
                </a:solidFill>
                <a:latin typeface="+mn-lt"/>
                <a:cs typeface="+mn-cs"/>
              </a:rPr>
              <a:t>Pixels</a:t>
            </a:r>
          </a:p>
        </p:txBody>
      </p:sp>
      <p:sp>
        <p:nvSpPr>
          <p:cNvPr id="55325" name="TextBox 70"/>
          <p:cNvSpPr txBox="1">
            <a:spLocks noChangeArrowheads="1"/>
          </p:cNvSpPr>
          <p:nvPr/>
        </p:nvSpPr>
        <p:spPr bwMode="auto">
          <a:xfrm>
            <a:off x="4540233" y="3826837"/>
            <a:ext cx="146847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600" dirty="0">
                <a:solidFill>
                  <a:srgbClr val="000000"/>
                </a:solidFill>
              </a:rPr>
              <a:t>SPI Algorithm</a:t>
            </a:r>
          </a:p>
        </p:txBody>
      </p:sp>
      <p:sp>
        <p:nvSpPr>
          <p:cNvPr id="72" name="Right Brace 71"/>
          <p:cNvSpPr/>
          <p:nvPr/>
        </p:nvSpPr>
        <p:spPr bwMode="auto">
          <a:xfrm rot="16200000" flipH="1">
            <a:off x="2668588" y="271463"/>
            <a:ext cx="341312" cy="4532312"/>
          </a:xfrm>
          <a:prstGeom prst="rightBrace">
            <a:avLst/>
          </a:prstGeom>
          <a:ln w="158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73" name="Straight Arrow Connector 72"/>
          <p:cNvCxnSpPr/>
          <p:nvPr/>
        </p:nvCxnSpPr>
        <p:spPr bwMode="auto">
          <a:xfrm flipH="1">
            <a:off x="1749426" y="2789238"/>
            <a:ext cx="1069974" cy="170656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5" name="Text Placeholder 2"/>
          <p:cNvSpPr>
            <a:spLocks noGrp="1"/>
          </p:cNvSpPr>
          <p:nvPr>
            <p:ph type="body" sz="quarter" idx="10"/>
          </p:nvPr>
        </p:nvSpPr>
        <p:spPr>
          <a:xfrm>
            <a:off x="481013" y="609600"/>
            <a:ext cx="6757987" cy="477838"/>
          </a:xfrm>
        </p:spPr>
        <p:txBody>
          <a:bodyPr rtlCol="0">
            <a:normAutofit lnSpcReduction="10000"/>
          </a:bodyPr>
          <a:lstStyle/>
          <a:p>
            <a:pPr eaLnBrk="1" fontAlgn="auto" hangingPunct="1">
              <a:spcAft>
                <a:spcPts val="0"/>
              </a:spcAft>
              <a:defRPr/>
            </a:pPr>
            <a:r>
              <a:rPr lang="en-US" sz="3100" dirty="0" smtClean="0"/>
              <a:t>Tool Data: Processing</a:t>
            </a:r>
            <a:endParaRPr lang="en-US" sz="3100" dirty="0"/>
          </a:p>
        </p:txBody>
      </p:sp>
      <p:sp>
        <p:nvSpPr>
          <p:cNvPr id="76" name="TextBox 75"/>
          <p:cNvSpPr txBox="1">
            <a:spLocks noChangeArrowheads="1"/>
          </p:cNvSpPr>
          <p:nvPr/>
        </p:nvSpPr>
        <p:spPr bwMode="auto">
          <a:xfrm>
            <a:off x="2141538" y="2789238"/>
            <a:ext cx="1163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PRISM</a:t>
            </a:r>
          </a:p>
        </p:txBody>
      </p:sp>
      <p:sp>
        <p:nvSpPr>
          <p:cNvPr id="78" name="TextBox 77"/>
          <p:cNvSpPr txBox="1">
            <a:spLocks noChangeArrowheads="1"/>
          </p:cNvSpPr>
          <p:nvPr/>
        </p:nvSpPr>
        <p:spPr bwMode="auto">
          <a:xfrm>
            <a:off x="6878638" y="4740275"/>
            <a:ext cx="747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800"/>
              <a:t>2014</a:t>
            </a:r>
          </a:p>
        </p:txBody>
      </p:sp>
      <p:grpSp>
        <p:nvGrpSpPr>
          <p:cNvPr id="12" name="Group 6"/>
          <p:cNvGrpSpPr>
            <a:grpSpLocks/>
          </p:cNvGrpSpPr>
          <p:nvPr/>
        </p:nvGrpSpPr>
        <p:grpSpPr bwMode="auto">
          <a:xfrm>
            <a:off x="403225" y="4333875"/>
            <a:ext cx="8429625" cy="261938"/>
            <a:chOff x="403679" y="4333875"/>
            <a:chExt cx="8429625" cy="261937"/>
          </a:xfrm>
        </p:grpSpPr>
        <p:cxnSp>
          <p:nvCxnSpPr>
            <p:cNvPr id="86" name="Straight Connector 85"/>
            <p:cNvCxnSpPr/>
            <p:nvPr/>
          </p:nvCxnSpPr>
          <p:spPr>
            <a:xfrm flipV="1">
              <a:off x="403679" y="4448175"/>
              <a:ext cx="842962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9579" y="4333875"/>
              <a:ext cx="0" cy="25717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210879" y="4338638"/>
              <a:ext cx="0" cy="257174"/>
            </a:xfrm>
            <a:prstGeom prst="line">
              <a:avLst/>
            </a:prstGeom>
            <a:ln w="127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6"/>
                                        </p:tgtEl>
                                      </p:cBhvr>
                                    </p:animEffect>
                                    <p:set>
                                      <p:cBhvr>
                                        <p:cTn id="19" dur="1" fill="hold">
                                          <p:stCondLst>
                                            <p:cond delay="499"/>
                                          </p:stCondLst>
                                        </p:cTn>
                                        <p:tgtEl>
                                          <p:spTgt spid="7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78"/>
                                        </p:tgtEl>
                                      </p:cBhvr>
                                    </p:animEffect>
                                    <p:set>
                                      <p:cBhvr>
                                        <p:cTn id="25" dur="1" fill="hold">
                                          <p:stCondLst>
                                            <p:cond delay="499"/>
                                          </p:stCondLst>
                                        </p:cTn>
                                        <p:tgtEl>
                                          <p:spTgt spid="78"/>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2.5E-6 2.96296E-6 L 0.00156 -0.16065 " pathEditMode="relative" rAng="0" ptsTypes="AA">
                                      <p:cBhvr>
                                        <p:cTn id="27" dur="1500" fill="hold"/>
                                        <p:tgtEl>
                                          <p:spTgt spid="39"/>
                                        </p:tgtEl>
                                        <p:attrNameLst>
                                          <p:attrName>ppt_x</p:attrName>
                                          <p:attrName>ppt_y</p:attrName>
                                        </p:attrNameLst>
                                      </p:cBhvr>
                                      <p:rCtr x="69" y="-8032"/>
                                    </p:animMotion>
                                  </p:childTnLst>
                                </p:cTn>
                              </p:par>
                              <p:par>
                                <p:cTn id="28" presetID="42" presetClass="path" presetSubtype="0" accel="50000" decel="50000" fill="hold" nodeType="withEffect">
                                  <p:stCondLst>
                                    <p:cond delay="0"/>
                                  </p:stCondLst>
                                  <p:childTnLst>
                                    <p:animMotion origin="layout" path="M -4.72222E-6 2.59259E-6 L -0.1717 -0.13727 " pathEditMode="relative" rAng="0" ptsTypes="AA">
                                      <p:cBhvr>
                                        <p:cTn id="29" dur="1500" fill="hold"/>
                                        <p:tgtEl>
                                          <p:spTgt spid="4098"/>
                                        </p:tgtEl>
                                        <p:attrNameLst>
                                          <p:attrName>ppt_x</p:attrName>
                                          <p:attrName>ppt_y</p:attrName>
                                        </p:attrNameLst>
                                      </p:cBhvr>
                                      <p:rCtr x="-8594" y="-6875"/>
                                    </p:animMotion>
                                  </p:childTnLst>
                                </p:cTn>
                              </p:par>
                              <p:par>
                                <p:cTn id="30" presetID="42" presetClass="path" presetSubtype="0" accel="50000" decel="50000" fill="hold" nodeType="withEffect">
                                  <p:stCondLst>
                                    <p:cond delay="0"/>
                                  </p:stCondLst>
                                  <p:childTnLst>
                                    <p:animMotion origin="layout" path="M -3.33333E-6 -4.07407E-6 L -0.24166 -0.09768 " pathEditMode="relative" rAng="0" ptsTypes="AA">
                                      <p:cBhvr>
                                        <p:cTn id="31" dur="1500" fill="hold"/>
                                        <p:tgtEl>
                                          <p:spTgt spid="4"/>
                                        </p:tgtEl>
                                        <p:attrNameLst>
                                          <p:attrName>ppt_x</p:attrName>
                                          <p:attrName>ppt_y</p:attrName>
                                        </p:attrNameLst>
                                      </p:cBhvr>
                                      <p:rCtr x="-12083" y="-4884"/>
                                    </p:animMotion>
                                  </p:childTnLst>
                                </p:cTn>
                              </p:par>
                              <p:par>
                                <p:cTn id="32" presetID="10" presetClass="exit" presetSubtype="0" fill="hold" grpId="0" nodeType="withEffect">
                                  <p:stCondLst>
                                    <p:cond delay="0"/>
                                  </p:stCondLst>
                                  <p:childTnLst>
                                    <p:animEffect transition="out" filter="fade">
                                      <p:cBhvr>
                                        <p:cTn id="33" dur="500"/>
                                        <p:tgtEl>
                                          <p:spTgt spid="3">
                                            <p:txEl>
                                              <p:pRg st="0" end="0"/>
                                            </p:txEl>
                                          </p:spTgt>
                                        </p:tgtEl>
                                      </p:cBhvr>
                                    </p:animEffect>
                                    <p:set>
                                      <p:cBhvr>
                                        <p:cTn id="34" dur="1" fill="hold">
                                          <p:stCondLst>
                                            <p:cond delay="499"/>
                                          </p:stCondLst>
                                        </p:cTn>
                                        <p:tgtEl>
                                          <p:spTgt spid="3">
                                            <p:txEl>
                                              <p:pRg st="0" end="0"/>
                                            </p:txEl>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75">
                                            <p:txEl>
                                              <p:pRg st="0" end="0"/>
                                            </p:txEl>
                                          </p:spTgt>
                                        </p:tgtEl>
                                        <p:attrNameLst>
                                          <p:attrName>style.visibility</p:attrName>
                                        </p:attrNameLst>
                                      </p:cBhvr>
                                      <p:to>
                                        <p:strVal val="visible"/>
                                      </p:to>
                                    </p:set>
                                    <p:animEffect transition="in" filter="fade">
                                      <p:cBhvr>
                                        <p:cTn id="37" dur="500"/>
                                        <p:tgtEl>
                                          <p:spTgt spid="75">
                                            <p:txEl>
                                              <p:pRg st="0" end="0"/>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325"/>
                                        </p:tgtEl>
                                        <p:attrNameLst>
                                          <p:attrName>style.visibility</p:attrName>
                                        </p:attrNameLst>
                                      </p:cBhvr>
                                      <p:to>
                                        <p:strVal val="visible"/>
                                      </p:to>
                                    </p:set>
                                    <p:animEffect transition="in" filter="fade">
                                      <p:cBhvr>
                                        <p:cTn id="50" dur="500"/>
                                        <p:tgtEl>
                                          <p:spTgt spid="55325"/>
                                        </p:tgtEl>
                                      </p:cBhvr>
                                    </p:animEffect>
                                  </p:childTnLst>
                                </p:cTn>
                              </p:par>
                              <p:par>
                                <p:cTn id="51" presetID="10" presetClass="entr" presetSubtype="0" fill="hold" nodeType="withEffect">
                                  <p:stCondLst>
                                    <p:cond delay="0"/>
                                  </p:stCondLst>
                                  <p:childTnLst>
                                    <p:set>
                                      <p:cBhvr>
                                        <p:cTn id="52" dur="1" fill="hold">
                                          <p:stCondLst>
                                            <p:cond delay="0"/>
                                          </p:stCondLst>
                                        </p:cTn>
                                        <p:tgtEl>
                                          <p:spTgt spid="55317"/>
                                        </p:tgtEl>
                                        <p:attrNameLst>
                                          <p:attrName>style.visibility</p:attrName>
                                        </p:attrNameLst>
                                      </p:cBhvr>
                                      <p:to>
                                        <p:strVal val="visible"/>
                                      </p:to>
                                    </p:set>
                                    <p:animEffect transition="in" filter="fade">
                                      <p:cBhvr>
                                        <p:cTn id="53" dur="500"/>
                                        <p:tgtEl>
                                          <p:spTgt spid="553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nodeType="withEffect">
                                  <p:stCondLst>
                                    <p:cond delay="0"/>
                                  </p:stCondLst>
                                  <p:childTnLst>
                                    <p:set>
                                      <p:cBhvr>
                                        <p:cTn id="67" dur="1" fill="hold">
                                          <p:stCondLst>
                                            <p:cond delay="0"/>
                                          </p:stCondLst>
                                        </p:cTn>
                                        <p:tgtEl>
                                          <p:spTgt spid="55314"/>
                                        </p:tgtEl>
                                        <p:attrNameLst>
                                          <p:attrName>style.visibility</p:attrName>
                                        </p:attrNameLst>
                                      </p:cBhvr>
                                      <p:to>
                                        <p:strVal val="visible"/>
                                      </p:to>
                                    </p:set>
                                    <p:animEffect transition="in" filter="fade">
                                      <p:cBhvr>
                                        <p:cTn id="68" dur="500"/>
                                        <p:tgtEl>
                                          <p:spTgt spid="553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par>
                                <p:cTn id="72" presetID="10" presetClass="entr" presetSubtype="0"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par>
                                <p:cTn id="75" presetID="10" presetClass="entr" presetSubtype="0" fill="hold" nodeType="withEffect">
                                  <p:stCondLst>
                                    <p:cond delay="0"/>
                                  </p:stCondLst>
                                  <p:childTnLst>
                                    <p:set>
                                      <p:cBhvr>
                                        <p:cTn id="76" dur="1" fill="hold">
                                          <p:stCondLst>
                                            <p:cond delay="0"/>
                                          </p:stCondLst>
                                        </p:cTn>
                                        <p:tgtEl>
                                          <p:spTgt spid="55319"/>
                                        </p:tgtEl>
                                        <p:attrNameLst>
                                          <p:attrName>style.visibility</p:attrName>
                                        </p:attrNameLst>
                                      </p:cBhvr>
                                      <p:to>
                                        <p:strVal val="visible"/>
                                      </p:to>
                                    </p:set>
                                    <p:animEffect transition="in" filter="fade">
                                      <p:cBhvr>
                                        <p:cTn id="77" dur="500"/>
                                        <p:tgtEl>
                                          <p:spTgt spid="55319"/>
                                        </p:tgtEl>
                                      </p:cBhvr>
                                    </p:animEffect>
                                  </p:childTnLst>
                                </p:cTn>
                              </p:par>
                              <p:par>
                                <p:cTn id="78" presetID="10" presetClass="entr" presetSubtype="0" fill="hold"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26" grpId="0"/>
      <p:bldP spid="33" grpId="0"/>
      <p:bldP spid="47" grpId="0" animBg="1"/>
      <p:bldP spid="68" grpId="0" animBg="1"/>
      <p:bldP spid="69" grpId="0"/>
      <p:bldP spid="70" grpId="0"/>
      <p:bldP spid="55325" grpId="0"/>
      <p:bldP spid="72" grpId="0" animBg="1"/>
      <p:bldP spid="75" grpId="0" build="p"/>
      <p:bldP spid="76"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0" y="119063"/>
            <a:ext cx="9144000" cy="6662738"/>
            <a:chOff x="0" y="118861"/>
            <a:chExt cx="9144000" cy="6662940"/>
          </a:xfrm>
        </p:grpSpPr>
        <p:sp>
          <p:nvSpPr>
            <p:cNvPr id="7" name="Rectangle 6"/>
            <p:cNvSpPr/>
            <p:nvPr/>
          </p:nvSpPr>
          <p:spPr>
            <a:xfrm>
              <a:off x="0" y="5840150"/>
              <a:ext cx="9144000" cy="94165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9" name="Rectangle 48"/>
            <p:cNvSpPr/>
            <p:nvPr/>
          </p:nvSpPr>
          <p:spPr>
            <a:xfrm>
              <a:off x="0" y="118861"/>
              <a:ext cx="9144000" cy="72550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2" name="Group 1"/>
          <p:cNvGrpSpPr>
            <a:grpSpLocks/>
          </p:cNvGrpSpPr>
          <p:nvPr/>
        </p:nvGrpSpPr>
        <p:grpSpPr bwMode="auto">
          <a:xfrm>
            <a:off x="190500" y="1581150"/>
            <a:ext cx="7812088" cy="4819650"/>
            <a:chOff x="189869" y="1581912"/>
            <a:chExt cx="7811950" cy="4819563"/>
          </a:xfrm>
        </p:grpSpPr>
        <p:grpSp>
          <p:nvGrpSpPr>
            <p:cNvPr id="57352" name="Group 125"/>
            <p:cNvGrpSpPr>
              <a:grpSpLocks/>
            </p:cNvGrpSpPr>
            <p:nvPr/>
          </p:nvGrpSpPr>
          <p:grpSpPr bwMode="auto">
            <a:xfrm>
              <a:off x="189869" y="4724400"/>
              <a:ext cx="2326005" cy="1623060"/>
              <a:chOff x="207454" y="3886200"/>
              <a:chExt cx="2326005" cy="1623060"/>
            </a:xfrm>
          </p:grpSpPr>
          <p:sp>
            <p:nvSpPr>
              <p:cNvPr id="42" name="Parallelogram 41"/>
              <p:cNvSpPr/>
              <p:nvPr/>
            </p:nvSpPr>
            <p:spPr>
              <a:xfrm>
                <a:off x="207454" y="4128201"/>
                <a:ext cx="1939891" cy="13699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p>
            </p:txBody>
          </p:sp>
          <p:sp>
            <p:nvSpPr>
              <p:cNvPr id="47" name="Parallelogram 46"/>
              <p:cNvSpPr/>
              <p:nvPr/>
            </p:nvSpPr>
            <p:spPr>
              <a:xfrm>
                <a:off x="1599667" y="5302930"/>
                <a:ext cx="292095" cy="206371"/>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43" name="Parallelogram 42"/>
              <p:cNvSpPr/>
              <p:nvPr/>
            </p:nvSpPr>
            <p:spPr>
              <a:xfrm>
                <a:off x="378901" y="4010728"/>
                <a:ext cx="1939891" cy="137157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p>
            </p:txBody>
          </p:sp>
          <p:sp>
            <p:nvSpPr>
              <p:cNvPr id="46" name="Parallelogram 45"/>
              <p:cNvSpPr/>
              <p:nvPr/>
            </p:nvSpPr>
            <p:spPr>
              <a:xfrm>
                <a:off x="1766352" y="5182282"/>
                <a:ext cx="290508" cy="204784"/>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44" name="Parallelogram 43"/>
              <p:cNvSpPr/>
              <p:nvPr/>
            </p:nvSpPr>
            <p:spPr>
              <a:xfrm>
                <a:off x="590035" y="3886905"/>
                <a:ext cx="1943066" cy="137157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r>
                  <a:rPr lang="en-US" sz="1400" dirty="0" smtClean="0">
                    <a:solidFill>
                      <a:schemeClr val="tx1">
                        <a:lumMod val="50000"/>
                      </a:schemeClr>
                    </a:solidFill>
                  </a:rPr>
                  <a:t>Precipitation </a:t>
                </a:r>
                <a:r>
                  <a:rPr lang="en-US" sz="1400" dirty="0" err="1" smtClean="0">
                    <a:solidFill>
                      <a:schemeClr val="tx1">
                        <a:lumMod val="50000"/>
                      </a:schemeClr>
                    </a:solidFill>
                  </a:rPr>
                  <a:t>Rasters</a:t>
                </a:r>
                <a:endParaRPr lang="en-US" sz="1400" dirty="0">
                  <a:solidFill>
                    <a:schemeClr val="tx1">
                      <a:lumMod val="50000"/>
                    </a:schemeClr>
                  </a:solidFill>
                </a:endParaRPr>
              </a:p>
            </p:txBody>
          </p:sp>
          <p:sp>
            <p:nvSpPr>
              <p:cNvPr id="45" name="Parallelogram 44"/>
              <p:cNvSpPr/>
              <p:nvPr/>
            </p:nvSpPr>
            <p:spPr>
              <a:xfrm>
                <a:off x="1953673" y="5052109"/>
                <a:ext cx="292095" cy="206371"/>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grpSp>
        <p:sp>
          <p:nvSpPr>
            <p:cNvPr id="4" name="Right Brace 3"/>
            <p:cNvSpPr/>
            <p:nvPr/>
          </p:nvSpPr>
          <p:spPr>
            <a:xfrm>
              <a:off x="2302795" y="5895072"/>
              <a:ext cx="165097" cy="506403"/>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50" name="Straight Arrow Connector 49"/>
            <p:cNvCxnSpPr>
              <a:stCxn id="4" idx="1"/>
            </p:cNvCxnSpPr>
            <p:nvPr/>
          </p:nvCxnSpPr>
          <p:spPr>
            <a:xfrm flipV="1">
              <a:off x="2467892" y="5598215"/>
              <a:ext cx="731824" cy="54926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57355" name="Group 104"/>
            <p:cNvGrpSpPr>
              <a:grpSpLocks/>
            </p:cNvGrpSpPr>
            <p:nvPr/>
          </p:nvGrpSpPr>
          <p:grpSpPr bwMode="auto">
            <a:xfrm>
              <a:off x="3292746" y="5159683"/>
              <a:ext cx="758932" cy="619316"/>
              <a:chOff x="3749040" y="5209375"/>
              <a:chExt cx="592510" cy="430944"/>
            </a:xfrm>
          </p:grpSpPr>
          <p:sp>
            <p:nvSpPr>
              <p:cNvPr id="103" name="Parallelogram 102"/>
              <p:cNvSpPr>
                <a:spLocks noChangeAspect="1"/>
              </p:cNvSpPr>
              <p:nvPr/>
            </p:nvSpPr>
            <p:spPr>
              <a:xfrm>
                <a:off x="3749533" y="5352143"/>
                <a:ext cx="407751" cy="288307"/>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102" name="Parallelogram 101"/>
              <p:cNvSpPr>
                <a:spLocks noChangeAspect="1"/>
              </p:cNvSpPr>
              <p:nvPr/>
            </p:nvSpPr>
            <p:spPr>
              <a:xfrm>
                <a:off x="3813980" y="5309062"/>
                <a:ext cx="408990" cy="288307"/>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94" name="Parallelogram 93"/>
              <p:cNvSpPr>
                <a:spLocks noChangeAspect="1"/>
              </p:cNvSpPr>
              <p:nvPr/>
            </p:nvSpPr>
            <p:spPr>
              <a:xfrm>
                <a:off x="3872229" y="5258249"/>
                <a:ext cx="407751" cy="287202"/>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93" name="Parallelogram 92"/>
              <p:cNvSpPr>
                <a:spLocks noChangeAspect="1"/>
              </p:cNvSpPr>
              <p:nvPr/>
            </p:nvSpPr>
            <p:spPr>
              <a:xfrm>
                <a:off x="3934198" y="5209646"/>
                <a:ext cx="407751" cy="288307"/>
              </a:xfrm>
              <a:prstGeom prst="parallelogram">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grpSp>
        <p:grpSp>
          <p:nvGrpSpPr>
            <p:cNvPr id="107" name="Group 106"/>
            <p:cNvGrpSpPr/>
            <p:nvPr/>
          </p:nvGrpSpPr>
          <p:grpSpPr>
            <a:xfrm>
              <a:off x="5533427" y="5159683"/>
              <a:ext cx="758932" cy="619316"/>
              <a:chOff x="3749040" y="5209375"/>
              <a:chExt cx="592510" cy="430944"/>
            </a:xfrm>
            <a:solidFill>
              <a:schemeClr val="accent1">
                <a:lumMod val="75000"/>
              </a:schemeClr>
            </a:solidFill>
          </p:grpSpPr>
          <p:sp>
            <p:nvSpPr>
              <p:cNvPr id="108" name="Parallelogram 107"/>
              <p:cNvSpPr>
                <a:spLocks noChangeAspect="1"/>
              </p:cNvSpPr>
              <p:nvPr/>
            </p:nvSpPr>
            <p:spPr>
              <a:xfrm>
                <a:off x="3749040" y="5352283"/>
                <a:ext cx="408051" cy="288036"/>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109" name="Parallelogram 108"/>
              <p:cNvSpPr>
                <a:spLocks noChangeAspect="1"/>
              </p:cNvSpPr>
              <p:nvPr/>
            </p:nvSpPr>
            <p:spPr>
              <a:xfrm>
                <a:off x="3813909" y="5309235"/>
                <a:ext cx="408051" cy="288036"/>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110" name="Parallelogram 109"/>
              <p:cNvSpPr>
                <a:spLocks noChangeAspect="1"/>
              </p:cNvSpPr>
              <p:nvPr/>
            </p:nvSpPr>
            <p:spPr>
              <a:xfrm>
                <a:off x="3871750" y="5257802"/>
                <a:ext cx="408051" cy="288036"/>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111" name="Parallelogram 110"/>
              <p:cNvSpPr>
                <a:spLocks noChangeAspect="1"/>
              </p:cNvSpPr>
              <p:nvPr/>
            </p:nvSpPr>
            <p:spPr>
              <a:xfrm>
                <a:off x="3933499" y="5209375"/>
                <a:ext cx="408051" cy="288036"/>
              </a:xfrm>
              <a:prstGeom prst="parallelogram">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grpSp>
        <p:cxnSp>
          <p:nvCxnSpPr>
            <p:cNvPr id="115" name="Straight Arrow Connector 114"/>
            <p:cNvCxnSpPr/>
            <p:nvPr/>
          </p:nvCxnSpPr>
          <p:spPr>
            <a:xfrm flipV="1">
              <a:off x="4093463" y="5410893"/>
              <a:ext cx="1295377"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6306399" y="3664674"/>
              <a:ext cx="1369988" cy="149539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6" name="Right Brace 135"/>
            <p:cNvSpPr/>
            <p:nvPr/>
          </p:nvSpPr>
          <p:spPr>
            <a:xfrm rot="16200000" flipH="1">
              <a:off x="7645431" y="3127315"/>
              <a:ext cx="206371" cy="50640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40" name="TextBox 139"/>
            <p:cNvSpPr txBox="1"/>
            <p:nvPr/>
          </p:nvSpPr>
          <p:spPr>
            <a:xfrm>
              <a:off x="2896509" y="5885547"/>
              <a:ext cx="1166791" cy="461954"/>
            </a:xfrm>
            <a:prstGeom prst="rect">
              <a:avLst/>
            </a:prstGeom>
            <a:noFill/>
          </p:spPr>
          <p:txBody>
            <a:bodyPr wrap="none">
              <a:spAutoFit/>
            </a:bodyPr>
            <a:lstStyle/>
            <a:p>
              <a:pPr algn="ctr" eaLnBrk="1" hangingPunct="1">
                <a:defRPr/>
              </a:pPr>
              <a:r>
                <a:rPr lang="en-US" sz="1200" dirty="0">
                  <a:solidFill>
                    <a:schemeClr val="tx1">
                      <a:lumMod val="75000"/>
                    </a:schemeClr>
                  </a:solidFill>
                </a:rPr>
                <a:t>Precipitation </a:t>
              </a:r>
            </a:p>
            <a:p>
              <a:pPr algn="ctr" eaLnBrk="1" hangingPunct="1">
                <a:defRPr/>
              </a:pPr>
              <a:r>
                <a:rPr lang="en-US" sz="1200" dirty="0">
                  <a:solidFill>
                    <a:schemeClr val="tx1">
                      <a:lumMod val="75000"/>
                    </a:schemeClr>
                  </a:solidFill>
                </a:rPr>
                <a:t>Pixels</a:t>
              </a:r>
            </a:p>
          </p:txBody>
        </p:sp>
        <p:sp>
          <p:nvSpPr>
            <p:cNvPr id="141" name="TextBox 140"/>
            <p:cNvSpPr txBox="1"/>
            <p:nvPr/>
          </p:nvSpPr>
          <p:spPr>
            <a:xfrm>
              <a:off x="5434876" y="5876022"/>
              <a:ext cx="569903" cy="460367"/>
            </a:xfrm>
            <a:prstGeom prst="rect">
              <a:avLst/>
            </a:prstGeom>
            <a:noFill/>
          </p:spPr>
          <p:txBody>
            <a:bodyPr wrap="none">
              <a:spAutoFit/>
            </a:bodyPr>
            <a:lstStyle/>
            <a:p>
              <a:pPr algn="ctr" eaLnBrk="1" hangingPunct="1">
                <a:defRPr/>
              </a:pPr>
              <a:r>
                <a:rPr lang="en-US" sz="1200" dirty="0">
                  <a:solidFill>
                    <a:schemeClr val="tx1">
                      <a:lumMod val="75000"/>
                    </a:schemeClr>
                  </a:solidFill>
                </a:rPr>
                <a:t>SPI </a:t>
              </a:r>
            </a:p>
            <a:p>
              <a:pPr algn="ctr" eaLnBrk="1" hangingPunct="1">
                <a:defRPr/>
              </a:pPr>
              <a:r>
                <a:rPr lang="en-US" sz="1200" dirty="0">
                  <a:solidFill>
                    <a:schemeClr val="tx1">
                      <a:lumMod val="75000"/>
                    </a:schemeClr>
                  </a:solidFill>
                </a:rPr>
                <a:t>Pixels</a:t>
              </a:r>
            </a:p>
          </p:txBody>
        </p:sp>
        <p:sp>
          <p:nvSpPr>
            <p:cNvPr id="57362" name="TextBox 141"/>
            <p:cNvSpPr txBox="1">
              <a:spLocks noChangeArrowheads="1"/>
            </p:cNvSpPr>
            <p:nvPr/>
          </p:nvSpPr>
          <p:spPr bwMode="auto">
            <a:xfrm>
              <a:off x="4005718" y="4848885"/>
              <a:ext cx="1468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lnSpc>
                  <a:spcPct val="100000"/>
                </a:lnSpc>
                <a:spcBef>
                  <a:spcPct val="0"/>
                </a:spcBef>
                <a:buFontTx/>
                <a:buNone/>
              </a:pPr>
              <a:r>
                <a:rPr lang="en-US" altLang="en-US" sz="1600"/>
                <a:t>SPI Algorithm</a:t>
              </a:r>
            </a:p>
          </p:txBody>
        </p:sp>
        <p:pic>
          <p:nvPicPr>
            <p:cNvPr id="57363" name="Picture 153" descr="C:\Users\vhly\Desktop\PRIS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774" y="1635636"/>
              <a:ext cx="1476375" cy="62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154" descr="C:\Users\vhly\Desktop\trmm.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73768">
              <a:off x="2653190" y="1581912"/>
              <a:ext cx="849080" cy="70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65" name="Group 155"/>
            <p:cNvGrpSpPr>
              <a:grpSpLocks/>
            </p:cNvGrpSpPr>
            <p:nvPr/>
          </p:nvGrpSpPr>
          <p:grpSpPr bwMode="auto">
            <a:xfrm rot="488453">
              <a:off x="3866884" y="1609344"/>
              <a:ext cx="1292429" cy="708180"/>
              <a:chOff x="6492423" y="1006583"/>
              <a:chExt cx="3829882" cy="2098565"/>
            </a:xfrm>
          </p:grpSpPr>
          <p:pic>
            <p:nvPicPr>
              <p:cNvPr id="57368" name="Picture 156" descr="C:\Users\vhly\Desktop\GPM_spacecraft_white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2423" y="1006583"/>
                <a:ext cx="3829882" cy="20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 name="Rectangle 157"/>
              <p:cNvSpPr/>
              <p:nvPr/>
            </p:nvSpPr>
            <p:spPr>
              <a:xfrm>
                <a:off x="7055078" y="1036001"/>
                <a:ext cx="889090" cy="36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159" name="Rectangle 158"/>
              <p:cNvSpPr/>
              <p:nvPr/>
            </p:nvSpPr>
            <p:spPr>
              <a:xfrm rot="5400000">
                <a:off x="7689804" y="1149843"/>
                <a:ext cx="550388" cy="33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160" name="Rectangle 159"/>
              <p:cNvSpPr/>
              <p:nvPr/>
            </p:nvSpPr>
            <p:spPr>
              <a:xfrm rot="5400000">
                <a:off x="8598183" y="2649860"/>
                <a:ext cx="550391" cy="33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161" name="Rectangle 160"/>
              <p:cNvSpPr/>
              <p:nvPr/>
            </p:nvSpPr>
            <p:spPr>
              <a:xfrm rot="10800000">
                <a:off x="8619626" y="2729818"/>
                <a:ext cx="1185455" cy="36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162" name="Right Brace 161"/>
            <p:cNvSpPr/>
            <p:nvPr/>
          </p:nvSpPr>
          <p:spPr>
            <a:xfrm rot="16200000" flipH="1">
              <a:off x="2667913" y="272248"/>
              <a:ext cx="341306" cy="453223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63" name="Straight Arrow Connector 162"/>
            <p:cNvCxnSpPr/>
            <p:nvPr/>
          </p:nvCxnSpPr>
          <p:spPr>
            <a:xfrm flipH="1">
              <a:off x="1748766" y="2834427"/>
              <a:ext cx="1090594" cy="166208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grpSp>
      <p:pic>
        <p:nvPicPr>
          <p:cNvPr id="3" name="SCGIS ppt ui tutorial extended">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0"/>
          <a:stretch>
            <a:fillRect/>
          </a:stretch>
        </p:blipFill>
        <p:spPr>
          <a:xfrm>
            <a:off x="0" y="857250"/>
            <a:ext cx="9144000" cy="5143500"/>
          </a:xfrm>
          <a:prstGeom prst="rect">
            <a:avLst/>
          </a:prstGeom>
        </p:spPr>
      </p:pic>
      <p:pic>
        <p:nvPicPr>
          <p:cNvPr id="5" name="Final ppt ui vide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849630"/>
            <a:ext cx="9144000" cy="5143500"/>
          </a:xfrm>
          <a:prstGeom prst="rect">
            <a:avLst/>
          </a:prstGeom>
        </p:spPr>
      </p:pic>
      <p:grpSp>
        <p:nvGrpSpPr>
          <p:cNvPr id="168" name="Group 167"/>
          <p:cNvGrpSpPr>
            <a:grpSpLocks/>
          </p:cNvGrpSpPr>
          <p:nvPr/>
        </p:nvGrpSpPr>
        <p:grpSpPr bwMode="auto">
          <a:xfrm>
            <a:off x="6140450" y="1563688"/>
            <a:ext cx="2325688" cy="1612900"/>
            <a:chOff x="6140633" y="1564374"/>
            <a:chExt cx="2326005" cy="1612717"/>
          </a:xfrm>
        </p:grpSpPr>
        <p:sp>
          <p:nvSpPr>
            <p:cNvPr id="38" name="Parallelogram 37"/>
            <p:cNvSpPr/>
            <p:nvPr/>
          </p:nvSpPr>
          <p:spPr>
            <a:xfrm>
              <a:off x="6140633" y="1805647"/>
              <a:ext cx="1940189" cy="137144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p>
          </p:txBody>
        </p:sp>
        <p:sp>
          <p:nvSpPr>
            <p:cNvPr id="112" name="Parallelogram 111"/>
            <p:cNvSpPr/>
            <p:nvPr/>
          </p:nvSpPr>
          <p:spPr>
            <a:xfrm>
              <a:off x="7494956" y="2970739"/>
              <a:ext cx="292140" cy="206352"/>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39" name="Parallelogram 38"/>
            <p:cNvSpPr/>
            <p:nvPr/>
          </p:nvSpPr>
          <p:spPr>
            <a:xfrm>
              <a:off x="6312106" y="1688185"/>
              <a:ext cx="1940189" cy="137303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a:p>
          </p:txBody>
        </p:sp>
        <p:sp>
          <p:nvSpPr>
            <p:cNvPr id="113" name="Parallelogram 112"/>
            <p:cNvSpPr/>
            <p:nvPr/>
          </p:nvSpPr>
          <p:spPr>
            <a:xfrm>
              <a:off x="7675955" y="2853278"/>
              <a:ext cx="292140" cy="206352"/>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sp>
          <p:nvSpPr>
            <p:cNvPr id="40" name="Parallelogram 39"/>
            <p:cNvSpPr/>
            <p:nvPr/>
          </p:nvSpPr>
          <p:spPr>
            <a:xfrm>
              <a:off x="6523273" y="1564374"/>
              <a:ext cx="1943365" cy="137144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r>
                <a:rPr lang="en-US" sz="1800" dirty="0">
                  <a:solidFill>
                    <a:schemeClr val="tx1">
                      <a:lumMod val="50000"/>
                    </a:schemeClr>
                  </a:solidFill>
                </a:rPr>
                <a:t>SPI </a:t>
              </a:r>
              <a:r>
                <a:rPr lang="en-US" sz="1800" dirty="0" err="1">
                  <a:solidFill>
                    <a:schemeClr val="tx1">
                      <a:lumMod val="50000"/>
                    </a:schemeClr>
                  </a:solidFill>
                </a:rPr>
                <a:t>Rasters</a:t>
              </a:r>
              <a:endParaRPr lang="en-US" sz="1800" dirty="0">
                <a:solidFill>
                  <a:schemeClr val="tx1">
                    <a:lumMod val="50000"/>
                  </a:schemeClr>
                </a:solidFill>
              </a:endParaRPr>
            </a:p>
          </p:txBody>
        </p:sp>
        <p:sp>
          <p:nvSpPr>
            <p:cNvPr id="114" name="Parallelogram 113"/>
            <p:cNvSpPr/>
            <p:nvPr/>
          </p:nvSpPr>
          <p:spPr>
            <a:xfrm>
              <a:off x="7883946" y="2726292"/>
              <a:ext cx="292140" cy="204764"/>
            </a:xfrm>
            <a:prstGeom prst="parallelogram">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defRPr/>
              </a:pPr>
              <a:endParaRPr lang="en-US" sz="14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42" presetClass="path" presetSubtype="0" fill="hold" nodeType="withEffect">
                                  <p:stCondLst>
                                    <p:cond delay="0"/>
                                  </p:stCondLst>
                                  <p:childTnLst>
                                    <p:animMotion origin="layout" path="M -1.11111E-6 -2.01712E-6 L -0.29028 0.20981 " pathEditMode="relative" rAng="0" ptsTypes="AA">
                                      <p:cBhvr>
                                        <p:cTn id="9" dur="750" fill="hold"/>
                                        <p:tgtEl>
                                          <p:spTgt spid="168"/>
                                        </p:tgtEl>
                                        <p:attrNameLst>
                                          <p:attrName>ppt_x</p:attrName>
                                          <p:attrName>ppt_y</p:attrName>
                                        </p:attrNameLst>
                                      </p:cBhvr>
                                      <p:rCtr x="-14514" y="10479"/>
                                    </p:animMotion>
                                  </p:childTnLst>
                                </p:cTn>
                              </p:par>
                              <p:par>
                                <p:cTn id="10" presetID="6" presetClass="emph" presetSubtype="0" fill="hold" nodeType="withEffect">
                                  <p:stCondLst>
                                    <p:cond delay="0"/>
                                  </p:stCondLst>
                                  <p:childTnLst>
                                    <p:animScale>
                                      <p:cBhvr>
                                        <p:cTn id="11" dur="750" fill="hold"/>
                                        <p:tgtEl>
                                          <p:spTgt spid="168"/>
                                        </p:tgtEl>
                                      </p:cBhvr>
                                      <p:by x="999000" y="999000"/>
                                    </p:animScale>
                                  </p:childTnLst>
                                </p:cTn>
                              </p:par>
                              <p:par>
                                <p:cTn id="12" presetID="10" presetClass="exit" presetSubtype="0" fill="hold" nodeType="withEffect">
                                  <p:stCondLst>
                                    <p:cond delay="0"/>
                                  </p:stCondLst>
                                  <p:childTnLst>
                                    <p:animEffect transition="out" filter="fade">
                                      <p:cBhvr>
                                        <p:cTn id="13" dur="750"/>
                                        <p:tgtEl>
                                          <p:spTgt spid="168"/>
                                        </p:tgtEl>
                                      </p:cBhvr>
                                    </p:animEffect>
                                    <p:set>
                                      <p:cBhvr>
                                        <p:cTn id="14" dur="1" fill="hold">
                                          <p:stCondLst>
                                            <p:cond delay="749"/>
                                          </p:stCondLst>
                                        </p:cTn>
                                        <p:tgtEl>
                                          <p:spTgt spid="168"/>
                                        </p:tgtEl>
                                        <p:attrNameLst>
                                          <p:attrName>style.visibility</p:attrName>
                                        </p:attrNameLst>
                                      </p:cBhvr>
                                      <p:to>
                                        <p:strVal val="hidden"/>
                                      </p:to>
                                    </p:se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750"/>
                            </p:stCondLst>
                            <p:childTnLst>
                              <p:par>
                                <p:cTn id="19" presetID="1" presetClass="mediacall" presetSubtype="0" fill="hold" nodeType="afterEffect">
                                  <p:stCondLst>
                                    <p:cond delay="0"/>
                                  </p:stCondLst>
                                  <p:childTnLst>
                                    <p:cmd type="call" cmd="playFrom(0.0)">
                                      <p:cBhvr>
                                        <p:cTn id="20" dur="197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video>
              <p:cMediaNode vol="80000">
                <p:cTn id="22" fill="hold" display="0">
                  <p:stCondLst>
                    <p:cond delay="indefinite"/>
                  </p:stCondLst>
                </p:cTn>
                <p:tgtEl>
                  <p:spTgt spid="5"/>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Placeholder 2"/>
          <p:cNvSpPr>
            <a:spLocks noGrp="1"/>
          </p:cNvSpPr>
          <p:nvPr>
            <p:ph type="body" sz="quarter" idx="10"/>
          </p:nvPr>
        </p:nvSpPr>
        <p:spPr>
          <a:xfrm>
            <a:off x="541338" y="228600"/>
            <a:ext cx="8061325" cy="685800"/>
          </a:xfrm>
        </p:spPr>
        <p:txBody>
          <a:bodyPr/>
          <a:lstStyle/>
          <a:p>
            <a:r>
              <a:rPr lang="en-US" altLang="en-US" dirty="0" smtClean="0"/>
              <a:t>Results of Tool</a:t>
            </a:r>
          </a:p>
        </p:txBody>
      </p:sp>
      <p:sp>
        <p:nvSpPr>
          <p:cNvPr id="10" name="Text Placeholder 2"/>
          <p:cNvSpPr>
            <a:spLocks noGrp="1"/>
          </p:cNvSpPr>
          <p:nvPr>
            <p:ph type="body" sz="quarter" idx="10"/>
          </p:nvPr>
        </p:nvSpPr>
        <p:spPr>
          <a:xfrm>
            <a:off x="4100712" y="270510"/>
            <a:ext cx="3214488" cy="518160"/>
          </a:xfrm>
        </p:spPr>
        <p:txBody>
          <a:bodyPr>
            <a:noAutofit/>
          </a:bodyPr>
          <a:lstStyle/>
          <a:p>
            <a:r>
              <a:rPr lang="en-US" sz="2400" i="1" dirty="0" smtClean="0">
                <a:solidFill>
                  <a:schemeClr val="bg2">
                    <a:lumMod val="65000"/>
                  </a:schemeClr>
                </a:solidFill>
              </a:rPr>
              <a:t>by Classification</a:t>
            </a:r>
            <a:endParaRPr lang="en-US" sz="2400" i="1" dirty="0">
              <a:solidFill>
                <a:schemeClr val="bg2">
                  <a:lumMod val="65000"/>
                </a:schemeClr>
              </a:solidFill>
            </a:endParaRPr>
          </a:p>
        </p:txBody>
      </p:sp>
      <p:grpSp>
        <p:nvGrpSpPr>
          <p:cNvPr id="4" name="Group 3"/>
          <p:cNvGrpSpPr/>
          <p:nvPr/>
        </p:nvGrpSpPr>
        <p:grpSpPr>
          <a:xfrm>
            <a:off x="307491" y="838200"/>
            <a:ext cx="4337456" cy="2438399"/>
            <a:chOff x="3493806" y="1450723"/>
            <a:chExt cx="4437029" cy="266622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49449" y="1450723"/>
              <a:ext cx="3081386" cy="2666220"/>
            </a:xfrm>
            <a:prstGeom prst="rect">
              <a:avLst/>
            </a:prstGeom>
          </p:spPr>
        </p:pic>
        <p:sp>
          <p:nvSpPr>
            <p:cNvPr id="13" name="TextBox 12"/>
            <p:cNvSpPr txBox="1"/>
            <p:nvPr/>
          </p:nvSpPr>
          <p:spPr>
            <a:xfrm>
              <a:off x="3493806" y="2206632"/>
              <a:ext cx="1336280" cy="830997"/>
            </a:xfrm>
            <a:prstGeom prst="rect">
              <a:avLst/>
            </a:prstGeom>
            <a:noFill/>
          </p:spPr>
          <p:txBody>
            <a:bodyPr wrap="square" rtlCol="0">
              <a:spAutoFit/>
            </a:bodyPr>
            <a:lstStyle/>
            <a:p>
              <a:pPr algn="ctr"/>
              <a:r>
                <a:rPr lang="en-US" sz="2400" dirty="0" smtClean="0">
                  <a:latin typeface="Georgia" panose="02040502050405020303" pitchFamily="18" charset="0"/>
                </a:rPr>
                <a:t>Jan 2014</a:t>
              </a:r>
              <a:endParaRPr lang="en-US" sz="2400" dirty="0">
                <a:latin typeface="Georgia" panose="02040502050405020303" pitchFamily="18" charset="0"/>
              </a:endParaRPr>
            </a:p>
          </p:txBody>
        </p:sp>
      </p:grpSp>
      <p:grpSp>
        <p:nvGrpSpPr>
          <p:cNvPr id="7" name="Group 6"/>
          <p:cNvGrpSpPr/>
          <p:nvPr/>
        </p:nvGrpSpPr>
        <p:grpSpPr>
          <a:xfrm>
            <a:off x="4859166" y="685800"/>
            <a:ext cx="3949121" cy="2533802"/>
            <a:chOff x="1599876" y="3053868"/>
            <a:chExt cx="3949121" cy="2533802"/>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99876" y="3053868"/>
              <a:ext cx="2965176" cy="2533802"/>
            </a:xfrm>
            <a:prstGeom prst="rect">
              <a:avLst/>
            </a:prstGeom>
          </p:spPr>
        </p:pic>
        <p:sp>
          <p:nvSpPr>
            <p:cNvPr id="14" name="TextBox 13"/>
            <p:cNvSpPr txBox="1"/>
            <p:nvPr/>
          </p:nvSpPr>
          <p:spPr>
            <a:xfrm>
              <a:off x="4697482" y="4036131"/>
              <a:ext cx="851515" cy="830997"/>
            </a:xfrm>
            <a:prstGeom prst="rect">
              <a:avLst/>
            </a:prstGeom>
            <a:noFill/>
          </p:spPr>
          <p:txBody>
            <a:bodyPr wrap="none" rtlCol="0">
              <a:spAutoFit/>
            </a:bodyPr>
            <a:lstStyle/>
            <a:p>
              <a:pPr algn="ctr"/>
              <a:r>
                <a:rPr lang="en-US" sz="2400" dirty="0" smtClean="0">
                  <a:latin typeface="Georgia" panose="02040502050405020303" pitchFamily="18" charset="0"/>
                </a:rPr>
                <a:t>Feb </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38" y="5257688"/>
            <a:ext cx="8228571" cy="2441376"/>
          </a:xfrm>
          <a:prstGeom prst="rect">
            <a:avLst/>
          </a:prstGeom>
        </p:spPr>
      </p:pic>
      <p:grpSp>
        <p:nvGrpSpPr>
          <p:cNvPr id="17" name="Group 16"/>
          <p:cNvGrpSpPr/>
          <p:nvPr/>
        </p:nvGrpSpPr>
        <p:grpSpPr>
          <a:xfrm>
            <a:off x="524459" y="3246119"/>
            <a:ext cx="4120488" cy="2482277"/>
            <a:chOff x="3768547" y="3223968"/>
            <a:chExt cx="4120488" cy="2482277"/>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76800" y="3223968"/>
              <a:ext cx="3012235" cy="2482277"/>
            </a:xfrm>
            <a:prstGeom prst="rect">
              <a:avLst/>
            </a:prstGeom>
          </p:spPr>
        </p:pic>
        <p:sp>
          <p:nvSpPr>
            <p:cNvPr id="18" name="TextBox 17"/>
            <p:cNvSpPr txBox="1"/>
            <p:nvPr/>
          </p:nvSpPr>
          <p:spPr>
            <a:xfrm>
              <a:off x="3768547" y="3940249"/>
              <a:ext cx="872355" cy="830997"/>
            </a:xfrm>
            <a:prstGeom prst="rect">
              <a:avLst/>
            </a:prstGeom>
            <a:noFill/>
          </p:spPr>
          <p:txBody>
            <a:bodyPr wrap="none" rtlCol="0">
              <a:spAutoFit/>
            </a:bodyPr>
            <a:lstStyle/>
            <a:p>
              <a:pPr algn="ctr"/>
              <a:r>
                <a:rPr lang="en-US" sz="2400" dirty="0" smtClean="0">
                  <a:latin typeface="Georgia" panose="02040502050405020303" pitchFamily="18" charset="0"/>
                </a:rPr>
                <a:t>April</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gr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13994" y="3219602"/>
            <a:ext cx="2910348" cy="2442491"/>
          </a:xfrm>
          <a:prstGeom prst="rect">
            <a:avLst/>
          </a:prstGeom>
        </p:spPr>
      </p:pic>
      <p:sp>
        <p:nvSpPr>
          <p:cNvPr id="19" name="TextBox 18"/>
          <p:cNvSpPr txBox="1"/>
          <p:nvPr/>
        </p:nvSpPr>
        <p:spPr>
          <a:xfrm>
            <a:off x="7935932" y="3962399"/>
            <a:ext cx="872355" cy="830997"/>
          </a:xfrm>
          <a:prstGeom prst="rect">
            <a:avLst/>
          </a:prstGeom>
          <a:noFill/>
        </p:spPr>
        <p:txBody>
          <a:bodyPr wrap="none" rtlCol="0">
            <a:spAutoFit/>
          </a:bodyPr>
          <a:lstStyle/>
          <a:p>
            <a:pPr algn="ctr"/>
            <a:r>
              <a:rPr lang="en-US" sz="2400" dirty="0" smtClean="0">
                <a:latin typeface="Georgia" panose="02040502050405020303" pitchFamily="18" charset="0"/>
              </a:rPr>
              <a:t>May</a:t>
            </a:r>
          </a:p>
          <a:p>
            <a:pPr algn="ctr"/>
            <a:r>
              <a:rPr lang="en-US" sz="2400" dirty="0" smtClean="0">
                <a:latin typeface="Georgia" panose="02040502050405020303" pitchFamily="18" charset="0"/>
              </a:rPr>
              <a:t>2014</a:t>
            </a:r>
            <a:endParaRPr lang="en-US" sz="2400" dirty="0">
              <a:latin typeface="Georgia" panose="02040502050405020303" pitchFamily="18" charset="0"/>
            </a:endParaRPr>
          </a:p>
        </p:txBody>
      </p:sp>
    </p:spTree>
    <p:extLst>
      <p:ext uri="{BB962C8B-B14F-4D97-AF65-F5344CB8AC3E}">
        <p14:creationId xmlns:p14="http://schemas.microsoft.com/office/powerpoint/2010/main" val="48818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1_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4597</TotalTime>
  <Words>2450</Words>
  <Application>Microsoft Office PowerPoint</Application>
  <PresentationFormat>On-screen Show (4:3)</PresentationFormat>
  <Paragraphs>372</Paragraphs>
  <Slides>17</Slides>
  <Notes>16</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Cambria</vt:lpstr>
      <vt:lpstr>Century Gothic</vt:lpstr>
      <vt:lpstr>Georgia</vt:lpstr>
      <vt:lpstr>Helvetica Neue</vt:lpstr>
      <vt:lpstr>Questrial</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Surunis, Anton J. (ARC-SGE)[SSAI DEVELOP]</dc:creator>
  <cp:lastModifiedBy>Orne, Tiffani N. (LARC-E3)[SSAI DEVELOP]</cp:lastModifiedBy>
  <cp:revision>277</cp:revision>
  <dcterms:created xsi:type="dcterms:W3CDTF">2015-07-20T19:08:48Z</dcterms:created>
  <dcterms:modified xsi:type="dcterms:W3CDTF">2015-08-07T15:47:31Z</dcterms:modified>
</cp:coreProperties>
</file>