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hawman" initials="ph" lastIdx="5" clrIdx="0">
    <p:extLst>
      <p:ext uri="{19B8F6BF-5375-455C-9EA6-DF929625EA0E}">
        <p15:presenceInfo xmlns:p15="http://schemas.microsoft.com/office/powerpoint/2012/main" userId="52dc934910af067e" providerId="Windows Live"/>
      </p:ext>
    </p:extLst>
  </p:cmAuthor>
  <p:cmAuthor id="2" name="Owen, Nathan O. (LARC-E3)[SSAI DEVELOP]" initials="ONO(D" lastIdx="3" clrIdx="1">
    <p:extLst>
      <p:ext uri="{19B8F6BF-5375-455C-9EA6-DF929625EA0E}">
        <p15:presenceInfo xmlns:p15="http://schemas.microsoft.com/office/powerpoint/2012/main" userId="S-1-5-21-330711430-3775241029-4075259233-629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p:scale>
          <a:sx n="40" d="100"/>
          <a:sy n="40" d="100"/>
        </p:scale>
        <p:origin x="576" y="-393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3-24T14:06:02.437" idx="1">
    <p:pos x="5664" y="21580"/>
    <p:text>Names should be under or beside picture, not in the team picture. Maybe crop a little?</p:text>
    <p:extLst>
      <p:ext uri="{C676402C-5697-4E1C-873F-D02D1690AC5C}">
        <p15:threadingInfo xmlns:p15="http://schemas.microsoft.com/office/powerpoint/2012/main" timeZoneBias="240"/>
      </p:ext>
    </p:extLst>
  </p:cm>
  <p:cm authorId="2" dt="2015-03-24T14:07:05.942" idx="2">
    <p:pos x="11144" y="15459"/>
    <p:text>Intermediate and Final Results:
Titles need to be on all maps, with at least one compass in the section.
There's a lot of white space around final results.
The bar for intermediate results doesn't line up with the bars in methodology, abstract, or the Partners. So, that could be extended.</p:text>
    <p:extLst>
      <p:ext uri="{C676402C-5697-4E1C-873F-D02D1690AC5C}">
        <p15:threadingInfo xmlns:p15="http://schemas.microsoft.com/office/powerpoint/2012/main" timeZoneBias="240"/>
      </p:ext>
    </p:extLst>
  </p:cm>
  <p:cm authorId="2" dt="2015-03-24T14:09:07.851" idx="3">
    <p:pos x="16589" y="20308"/>
    <p:text>For acknowledgements, format the team titles the same between summer and fall.
For Project partners, can you work around and make them bigger font?  As it looks now, you've got a big picture of the team, big bold titles and names for DEVELOP group, but tiny font for the actual important people in the project, the partners.</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oster">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4840713"/>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37160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 name="location"/>
          <p:cNvSpPr>
            <a:spLocks noGrp="1"/>
          </p:cNvSpPr>
          <p:nvPr userDrawn="1">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3" name="team member names"/>
          <p:cNvSpPr>
            <a:spLocks noGrp="1"/>
          </p:cNvSpPr>
          <p:nvPr userDrawn="1">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521762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Ver.2">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1763130"/>
            <a:ext cx="8008620" cy="561046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0638418"/>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4"/>
            <a:ext cx="8008620" cy="256238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49"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0"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7496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Ver.3">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1989341"/>
            <a:ext cx="8008620" cy="344365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0864628"/>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1985713"/>
            <a:ext cx="8090417"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0861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1985713"/>
            <a:ext cx="8025556"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0861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37" name="conclusions text"/>
          <p:cNvSpPr>
            <a:spLocks noGrp="1"/>
          </p:cNvSpPr>
          <p:nvPr>
            <p:ph type="body" sz="quarter" idx="18"/>
          </p:nvPr>
        </p:nvSpPr>
        <p:spPr>
          <a:xfrm>
            <a:off x="18326100" y="27147012"/>
            <a:ext cx="8008620" cy="32948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conclusions"/>
          <p:cNvGrpSpPr/>
          <p:nvPr userDrawn="1"/>
        </p:nvGrpSpPr>
        <p:grpSpPr>
          <a:xfrm>
            <a:off x="18166364" y="260223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29" name="earth observations text"/>
          <p:cNvSpPr>
            <a:spLocks noGrp="1"/>
          </p:cNvSpPr>
          <p:nvPr>
            <p:ph type="body" sz="quarter" idx="16"/>
          </p:nvPr>
        </p:nvSpPr>
        <p:spPr>
          <a:xfrm>
            <a:off x="18326100" y="23527513"/>
            <a:ext cx="8008620" cy="20375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earth observations"/>
          <p:cNvGrpSpPr/>
          <p:nvPr userDrawn="1"/>
        </p:nvGrpSpPr>
        <p:grpSpPr>
          <a:xfrm>
            <a:off x="18166364" y="224028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8"/>
            <a:ext cx="16658272" cy="691822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study area text"/>
          <p:cNvSpPr>
            <a:spLocks noGrp="1"/>
          </p:cNvSpPr>
          <p:nvPr>
            <p:ph type="body" sz="quarter" idx="30"/>
          </p:nvPr>
        </p:nvSpPr>
        <p:spPr>
          <a:xfrm>
            <a:off x="18326100" y="14840713"/>
            <a:ext cx="8008620" cy="7104886"/>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study area"/>
          <p:cNvGrpSpPr/>
          <p:nvPr userDrawn="1"/>
        </p:nvGrpSpPr>
        <p:grpSpPr>
          <a:xfrm>
            <a:off x="18166364" y="13716000"/>
            <a:ext cx="8351235" cy="914400"/>
            <a:chOff x="914400" y="6400800"/>
            <a:chExt cx="16459201" cy="914400"/>
          </a:xfrm>
        </p:grpSpPr>
        <p:sp>
          <p:nvSpPr>
            <p:cNvPr id="5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3"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4"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21818393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44380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3317200"/>
            <a:ext cx="16840200"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Intermediate Results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0060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3700" y="23313364"/>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6155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Final Results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15945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1500378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5945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4819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973836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grpSp>
        <p:nvGrpSpPr>
          <p:cNvPr id="59" name="conclusions"/>
          <p:cNvGrpSpPr/>
          <p:nvPr userDrawn="1"/>
        </p:nvGrpSpPr>
        <p:grpSpPr>
          <a:xfrm>
            <a:off x="18163700" y="18021302"/>
            <a:ext cx="8351235" cy="914400"/>
            <a:chOff x="914400" y="6400800"/>
            <a:chExt cx="16459201" cy="914400"/>
          </a:xfrm>
        </p:grpSpPr>
        <p:sp>
          <p:nvSpPr>
            <p:cNvPr id="60"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ader text"/>
            <p:cNvSpPr txBox="1"/>
            <p:nvPr userDrawn="1"/>
          </p:nvSpPr>
          <p:spPr>
            <a:xfrm>
              <a:off x="914402" y="646155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Tree>
    <p:extLst>
      <p:ext uri="{BB962C8B-B14F-4D97-AF65-F5344CB8AC3E}">
        <p14:creationId xmlns:p14="http://schemas.microsoft.com/office/powerpoint/2010/main" val="491618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8061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26936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23946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22821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results text"/>
          <p:cNvSpPr>
            <a:spLocks noGrp="1"/>
          </p:cNvSpPr>
          <p:nvPr>
            <p:ph type="body" sz="quarter" idx="17"/>
          </p:nvPr>
        </p:nvSpPr>
        <p:spPr>
          <a:xfrm>
            <a:off x="1096328" y="23946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results"/>
          <p:cNvGrpSpPr/>
          <p:nvPr userDrawn="1"/>
        </p:nvGrpSpPr>
        <p:grpSpPr>
          <a:xfrm>
            <a:off x="914400" y="22820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5" name="methodology text"/>
          <p:cNvSpPr>
            <a:spLocks noGrp="1"/>
          </p:cNvSpPr>
          <p:nvPr>
            <p:ph type="body" sz="quarter" idx="20"/>
          </p:nvPr>
        </p:nvSpPr>
        <p:spPr>
          <a:xfrm>
            <a:off x="1096328" y="159036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methodology"/>
          <p:cNvGrpSpPr/>
          <p:nvPr userDrawn="1"/>
        </p:nvGrpSpPr>
        <p:grpSpPr>
          <a:xfrm>
            <a:off x="914400" y="1505712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19556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753904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lor background"/>
          <p:cNvSpPr/>
          <p:nvPr userDrawn="1"/>
        </p:nvSpPr>
        <p:spPr>
          <a:xfrm>
            <a:off x="457200" y="457200"/>
            <a:ext cx="26517600" cy="3566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white background"/>
          <p:cNvSpPr/>
          <p:nvPr userDrawn="1"/>
        </p:nvSpPr>
        <p:spPr>
          <a:xfrm>
            <a:off x="685800" y="6164825"/>
            <a:ext cx="26060400" cy="29730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app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714" y="3895979"/>
            <a:ext cx="1828804" cy="1828804"/>
          </a:xfrm>
          <a:prstGeom prst="rect">
            <a:avLst/>
          </a:prstGeom>
        </p:spPr>
      </p:pic>
      <p:pic>
        <p:nvPicPr>
          <p:cNvPr id="9" name="nasa logo" descr="outline.psd"/>
          <p:cNvPicPr>
            <a:picLocks noChangeAspect="1"/>
          </p:cNvPicPr>
          <p:nvPr userDrawn="1"/>
        </p:nvPicPr>
        <p:blipFill>
          <a:blip r:embed="rId8" cstate="print">
            <a:extLst>
              <a:ext uri="{28A0092B-C50C-407E-A947-70E740481C1C}">
                <a14:useLocalDpi xmlns:a14="http://schemas.microsoft.com/office/drawing/2010/main" val="0"/>
              </a:ext>
            </a:extLst>
          </a:blip>
          <a:srcRect l="7327" t="12820" r="4886" b="16916"/>
          <a:stretch>
            <a:fillRect/>
          </a:stretch>
        </p:blipFill>
        <p:spPr bwMode="auto">
          <a:xfrm>
            <a:off x="23285197" y="674941"/>
            <a:ext cx="32639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evelop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1029" y="690816"/>
            <a:ext cx="26701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7390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tif"/><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tif"/><Relationship Id="rId5" Type="http://schemas.openxmlformats.org/officeDocument/2006/relationships/image" Target="../media/image7.tif"/><Relationship Id="rId10" Type="http://schemas.openxmlformats.org/officeDocument/2006/relationships/comments" Target="../comments/comment1.xml"/><Relationship Id="rId4" Type="http://schemas.openxmlformats.org/officeDocument/2006/relationships/image" Target="../media/image6.jp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0"/>
          </p:nvPr>
        </p:nvSpPr>
        <p:spPr>
          <a:xfrm>
            <a:off x="18134716" y="18928764"/>
            <a:ext cx="8008620" cy="3740621"/>
          </a:xfrm>
        </p:spPr>
        <p:txBody>
          <a:bodyPr/>
          <a:lstStyle/>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The Python script written to run the METRIC model successfully calculated ET</a:t>
            </a:r>
            <a:r>
              <a:rPr lang="en-US" sz="1800" kern="0" baseline="-2500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24</a:t>
            </a: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  using Landsat 8 imagery, AWOS weather data, and a DEM. </a:t>
            </a:r>
          </a:p>
          <a:p>
            <a:pPr lvl="0" indent="-419100" defTabSz="914400">
              <a:lnSpc>
                <a:spcPct val="100000"/>
              </a:lnSpc>
              <a:spcBef>
                <a:spcPts val="0"/>
              </a:spcBef>
              <a:buClr>
                <a:srgbClr val="67B9B8"/>
              </a:buClr>
              <a:buFont typeface="Century Gothic" panose="020B0502020202020204" pitchFamily="34" charset="0"/>
              <a:buChar char="►"/>
            </a:pPr>
            <a:endParaRPr lang="en-US" sz="5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endParaRPr>
          </a:p>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The validated METRIC model was packaged into a tool, available in </a:t>
            </a:r>
            <a:r>
              <a:rPr lang="en-US" sz="1800" kern="0" dirty="0" err="1">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ArcToolbox</a:t>
            </a: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 through a software release process.   </a:t>
            </a:r>
          </a:p>
          <a:p>
            <a:pPr lvl="0" indent="-419100" defTabSz="914400">
              <a:lnSpc>
                <a:spcPct val="100000"/>
              </a:lnSpc>
              <a:spcBef>
                <a:spcPts val="0"/>
              </a:spcBef>
              <a:buClr>
                <a:srgbClr val="67B9B8"/>
              </a:buClr>
              <a:buFont typeface="Century Gothic" panose="020B0502020202020204" pitchFamily="34" charset="0"/>
              <a:buChar char="►"/>
            </a:pPr>
            <a:endParaRPr lang="en-US" sz="500" kern="0" dirty="0">
              <a:solidFill>
                <a:srgbClr val="000000"/>
              </a:solidFill>
              <a:latin typeface="Century Gothic" panose="020B0502020202020204" pitchFamily="34" charset="0"/>
              <a:ea typeface="Questrial"/>
              <a:cs typeface="Arial" panose="020B0604020202020204" pitchFamily="34" charset="0"/>
              <a:sym typeface="Questrial"/>
              <a:rtl val="0"/>
            </a:endParaRPr>
          </a:p>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METRIC is now a useful tool for calculating ET</a:t>
            </a:r>
            <a:r>
              <a:rPr lang="en-US" sz="1800" kern="0" baseline="-2500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24</a:t>
            </a: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 to improve irrigation planning and drought monitoring for the agriculture industry.</a:t>
            </a:r>
          </a:p>
          <a:p>
            <a:pPr lvl="0" indent="-419100" defTabSz="914400">
              <a:lnSpc>
                <a:spcPct val="100000"/>
              </a:lnSpc>
              <a:spcBef>
                <a:spcPts val="0"/>
              </a:spcBef>
              <a:buClr>
                <a:srgbClr val="67B9B8"/>
              </a:buClr>
              <a:buFont typeface="Century Gothic" panose="020B0502020202020204" pitchFamily="34" charset="0"/>
              <a:buChar char="►"/>
            </a:pPr>
            <a:endParaRPr lang="en-US" sz="500" kern="0" dirty="0">
              <a:solidFill>
                <a:srgbClr val="000000"/>
              </a:solidFill>
              <a:latin typeface="Century Gothic" panose="020B0502020202020204" pitchFamily="34" charset="0"/>
              <a:ea typeface="Questrial"/>
              <a:cs typeface="Arial" panose="020B0604020202020204" pitchFamily="34" charset="0"/>
              <a:sym typeface="Questrial"/>
              <a:rtl val="0"/>
            </a:endParaRPr>
          </a:p>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The use of the METRIC model will be beneficial to government officials and private industries involved in the agriculture industry. </a:t>
            </a:r>
          </a:p>
          <a:p>
            <a:pPr lvl="0" indent="-419100" defTabSz="914400">
              <a:lnSpc>
                <a:spcPct val="100000"/>
              </a:lnSpc>
              <a:spcBef>
                <a:spcPts val="0"/>
              </a:spcBef>
              <a:buClr>
                <a:srgbClr val="67B9B8"/>
              </a:buClr>
              <a:buFont typeface="Century Gothic" panose="020B0502020202020204" pitchFamily="34" charset="0"/>
              <a:buChar char="►"/>
            </a:pPr>
            <a:endParaRPr lang="en-US" sz="500" kern="0" dirty="0">
              <a:solidFill>
                <a:srgbClr val="000000"/>
              </a:solidFill>
              <a:latin typeface="Century Gothic" panose="020B0502020202020204" pitchFamily="34" charset="0"/>
              <a:ea typeface="Questrial"/>
              <a:cs typeface="Arial" panose="020B0604020202020204" pitchFamily="34" charset="0"/>
              <a:sym typeface="Questrial"/>
              <a:rtl val="0"/>
            </a:endParaRPr>
          </a:p>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Future work will need to focus on incorporating weather model data into the methods of Allen et al. (2007) to create a predictive scheme for ET</a:t>
            </a:r>
            <a:r>
              <a:rPr lang="en-US" sz="1800" kern="0" baseline="-2500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24</a:t>
            </a: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 values.</a:t>
            </a:r>
          </a:p>
          <a:p>
            <a:endParaRPr lang="en-US" dirty="0"/>
          </a:p>
        </p:txBody>
      </p:sp>
      <p:pic>
        <p:nvPicPr>
          <p:cNvPr id="17" name="Picture 16"/>
          <p:cNvPicPr>
            <a:picLocks noChangeAspect="1"/>
          </p:cNvPicPr>
          <p:nvPr/>
        </p:nvPicPr>
        <p:blipFill>
          <a:blip r:embed="rId2"/>
          <a:stretch>
            <a:fillRect/>
          </a:stretch>
        </p:blipFill>
        <p:spPr>
          <a:xfrm>
            <a:off x="18994436" y="16039645"/>
            <a:ext cx="2096137" cy="1689424"/>
          </a:xfrm>
          <a:prstGeom prst="rect">
            <a:avLst/>
          </a:prstGeom>
        </p:spPr>
      </p:pic>
      <p:sp>
        <p:nvSpPr>
          <p:cNvPr id="10" name="Text Placeholder 9"/>
          <p:cNvSpPr>
            <a:spLocks noGrp="1"/>
          </p:cNvSpPr>
          <p:nvPr>
            <p:ph type="body" sz="quarter" idx="16"/>
          </p:nvPr>
        </p:nvSpPr>
        <p:spPr>
          <a:xfrm>
            <a:off x="18326100" y="7324606"/>
            <a:ext cx="8008620" cy="2532888"/>
          </a:xfrm>
        </p:spPr>
        <p:txBody>
          <a:bodyPr/>
          <a:lstStyle/>
          <a:p>
            <a:pPr lvl="0">
              <a:lnSpc>
                <a:spcPct val="100000"/>
              </a:lnSpc>
              <a:spcBef>
                <a:spcPts val="0"/>
              </a:spcBef>
              <a:buClr>
                <a:srgbClr val="A3D4D4"/>
              </a:buClr>
              <a:buSzPct val="100000"/>
              <a:buFont typeface="Century Gothic" panose="020B0502020202020204" pitchFamily="34" charset="0"/>
              <a:buChar char="►"/>
            </a:pPr>
            <a:r>
              <a:rPr lang="en-US" sz="2400" dirty="0">
                <a:solidFill>
                  <a:srgbClr val="000000"/>
                </a:solidFill>
                <a:latin typeface="Century Gothic" panose="020B0502020202020204" pitchFamily="34" charset="0"/>
                <a:ea typeface="Questrial"/>
                <a:cs typeface="Questrial"/>
                <a:sym typeface="Questrial"/>
                <a:rtl val="0"/>
              </a:rPr>
              <a:t>To develop an operational, user-friendly, METRIC model</a:t>
            </a:r>
            <a:r>
              <a:rPr lang="en-US" sz="2400" dirty="0">
                <a:latin typeface="Century Gothic" panose="020B0502020202020204" pitchFamily="34" charset="0"/>
                <a:ea typeface="Questrial"/>
                <a:cs typeface="Questrial"/>
                <a:sym typeface="Questrial"/>
              </a:rPr>
              <a:t> for </a:t>
            </a:r>
            <a:r>
              <a:rPr lang="en-US" sz="2400" dirty="0">
                <a:solidFill>
                  <a:srgbClr val="000000"/>
                </a:solidFill>
                <a:latin typeface="Century Gothic" panose="020B0502020202020204" pitchFamily="34" charset="0"/>
                <a:ea typeface="Questrial"/>
                <a:cs typeface="Questrial"/>
                <a:sym typeface="Questrial"/>
                <a:rtl val="0"/>
              </a:rPr>
              <a:t>calculating ET</a:t>
            </a:r>
            <a:r>
              <a:rPr lang="en-US" sz="2400" baseline="-25000" dirty="0">
                <a:solidFill>
                  <a:srgbClr val="000000"/>
                </a:solidFill>
                <a:latin typeface="Century Gothic" panose="020B0502020202020204" pitchFamily="34" charset="0"/>
                <a:ea typeface="Questrial"/>
                <a:cs typeface="Questrial"/>
                <a:sym typeface="Questrial"/>
                <a:rtl val="0"/>
              </a:rPr>
              <a:t>24</a:t>
            </a:r>
            <a:r>
              <a:rPr lang="en-US" sz="2400" dirty="0">
                <a:solidFill>
                  <a:srgbClr val="000000"/>
                </a:solidFill>
                <a:latin typeface="Century Gothic" panose="020B0502020202020204" pitchFamily="34" charset="0"/>
                <a:ea typeface="Questrial"/>
                <a:cs typeface="Questrial"/>
                <a:sym typeface="Questrial"/>
                <a:rtl val="0"/>
              </a:rPr>
              <a:t> rates in the Mid-</a:t>
            </a:r>
            <a:r>
              <a:rPr lang="en-US" sz="2400" dirty="0">
                <a:latin typeface="Century Gothic" panose="020B0502020202020204" pitchFamily="34" charset="0"/>
                <a:ea typeface="Questrial"/>
                <a:cs typeface="Questrial"/>
                <a:sym typeface="Questrial"/>
              </a:rPr>
              <a:t>Atlantic </a:t>
            </a:r>
            <a:r>
              <a:rPr lang="en-US" sz="2400" dirty="0">
                <a:solidFill>
                  <a:srgbClr val="000000"/>
                </a:solidFill>
                <a:latin typeface="Century Gothic" panose="020B0502020202020204" pitchFamily="34" charset="0"/>
                <a:ea typeface="Questrial"/>
                <a:cs typeface="Questrial"/>
                <a:sym typeface="Questrial"/>
                <a:rtl val="0"/>
              </a:rPr>
              <a:t>coastal plain</a:t>
            </a:r>
            <a:r>
              <a:rPr lang="en-US" sz="2400" dirty="0" smtClean="0">
                <a:solidFill>
                  <a:srgbClr val="000000"/>
                </a:solidFill>
                <a:latin typeface="Century Gothic" panose="020B0502020202020204" pitchFamily="34" charset="0"/>
                <a:ea typeface="Questrial"/>
                <a:cs typeface="Questrial"/>
                <a:sym typeface="Questrial"/>
                <a:rtl val="0"/>
              </a:rPr>
              <a:t>.</a:t>
            </a:r>
            <a:endParaRPr lang="en-US" sz="2400" dirty="0">
              <a:latin typeface="Century Gothic" panose="020B0502020202020204" pitchFamily="34" charset="0"/>
              <a:ea typeface="Questrial"/>
              <a:cs typeface="Questrial"/>
              <a:sym typeface="Questrial"/>
              <a:rtl val="0"/>
            </a:endParaRPr>
          </a:p>
          <a:p>
            <a:pPr lvl="0">
              <a:lnSpc>
                <a:spcPct val="100000"/>
              </a:lnSpc>
              <a:spcBef>
                <a:spcPts val="0"/>
              </a:spcBef>
              <a:buClr>
                <a:srgbClr val="A3D4D4"/>
              </a:buClr>
              <a:buSzPct val="100000"/>
              <a:buFont typeface="Century Gothic" panose="020B0502020202020204" pitchFamily="34" charset="0"/>
              <a:buChar char="►"/>
            </a:pPr>
            <a:endParaRPr lang="en-US" sz="600" dirty="0">
              <a:solidFill>
                <a:srgbClr val="000000"/>
              </a:solidFill>
              <a:latin typeface="Century Gothic" panose="020B0502020202020204" pitchFamily="34" charset="0"/>
              <a:ea typeface="Questrial"/>
              <a:cs typeface="Questrial"/>
              <a:sym typeface="Questrial"/>
              <a:rtl val="0"/>
            </a:endParaRPr>
          </a:p>
          <a:p>
            <a:pPr lvl="0">
              <a:lnSpc>
                <a:spcPct val="100000"/>
              </a:lnSpc>
              <a:spcBef>
                <a:spcPts val="0"/>
              </a:spcBef>
              <a:buClr>
                <a:srgbClr val="A3D4D4"/>
              </a:buClr>
              <a:buSzPct val="100000"/>
              <a:buFont typeface="Century Gothic" panose="020B0502020202020204" pitchFamily="34" charset="0"/>
              <a:buChar char="►"/>
            </a:pPr>
            <a:r>
              <a:rPr lang="en-US" sz="2400" dirty="0">
                <a:latin typeface="Century Gothic" panose="020B0502020202020204" pitchFamily="34" charset="0"/>
                <a:ea typeface="Questrial"/>
                <a:cs typeface="Questrial"/>
                <a:sym typeface="Questrial"/>
              </a:rPr>
              <a:t>To p</a:t>
            </a:r>
            <a:r>
              <a:rPr lang="en-US" sz="2400" dirty="0">
                <a:solidFill>
                  <a:srgbClr val="000000"/>
                </a:solidFill>
                <a:latin typeface="Century Gothic" panose="020B0502020202020204" pitchFamily="34" charset="0"/>
                <a:ea typeface="Questrial"/>
                <a:cs typeface="Questrial"/>
                <a:sym typeface="Questrial"/>
                <a:rtl val="0"/>
              </a:rPr>
              <a:t>rovide end users with a handoff model, executable from Python Toolbox, to assist in efficient irrigation planning</a:t>
            </a:r>
          </a:p>
          <a:p>
            <a:endParaRPr lang="en-US" dirty="0"/>
          </a:p>
        </p:txBody>
      </p:sp>
      <p:sp>
        <p:nvSpPr>
          <p:cNvPr id="11" name="Text Placeholder 10"/>
          <p:cNvSpPr>
            <a:spLocks noGrp="1"/>
          </p:cNvSpPr>
          <p:nvPr>
            <p:ph type="body" sz="quarter" idx="14"/>
          </p:nvPr>
        </p:nvSpPr>
        <p:spPr/>
        <p:txBody>
          <a:bodyPr/>
          <a:lstStyle/>
          <a:p>
            <a:pPr marL="0" marR="0">
              <a:lnSpc>
                <a:spcPct val="115000"/>
              </a:lnSpc>
              <a:spcBef>
                <a:spcPts val="0"/>
              </a:spcBef>
              <a:spcAft>
                <a:spcPts val="0"/>
              </a:spcAft>
            </a:pPr>
            <a:r>
              <a:rPr lang="en-US" dirty="0">
                <a:solidFill>
                  <a:srgbClr val="000000"/>
                </a:solidFill>
                <a:latin typeface="Century Gothic" panose="020B0502020202020204" pitchFamily="34" charset="0"/>
                <a:ea typeface="Questrial"/>
                <a:cs typeface="Questrial"/>
              </a:rPr>
              <a:t>Crop irrigation accounts for a considerable amount of water use in the Coastal Mid-Atlantic region.  A better understanding of how much water farmers need to irrigate their fields will help decrease water waste and lower economic costs. The Mapping Evapotranspiration at High Resolution with Internalized Calibration (METRIC) model is a powerful tool that calculates evapotranspiration (ET) based on localized data.  Executable in </a:t>
            </a:r>
            <a:r>
              <a:rPr lang="en-US" dirty="0" err="1">
                <a:solidFill>
                  <a:srgbClr val="000000"/>
                </a:solidFill>
                <a:latin typeface="Century Gothic" panose="020B0502020202020204" pitchFamily="34" charset="0"/>
                <a:ea typeface="Questrial"/>
                <a:cs typeface="Questrial"/>
              </a:rPr>
              <a:t>Esri</a:t>
            </a:r>
            <a:r>
              <a:rPr lang="en-US" dirty="0">
                <a:solidFill>
                  <a:srgbClr val="000000"/>
                </a:solidFill>
                <a:latin typeface="Century Gothic" panose="020B0502020202020204" pitchFamily="34" charset="0"/>
                <a:ea typeface="Questrial"/>
                <a:cs typeface="Questrial"/>
              </a:rPr>
              <a:t> ArcGIS software from a Python script, the model can be used as a decision support tool that provides farmers with information regarding ET rates that will allow them to make more informed irrigation decisions. METRIC estimates ET using a series of equations where local input variables are acquired from Landsat 8 sensors, a United States Geological Survey (USGS) survey-based Digital Elevation Model (DEM), and local weather conditions.  While METRIC-derived ET estimates are beneficial for irrigation purposes, it can also provide state officials with a useful proxy for drought monitoring.  Utilizing data from NASA Earth observations in the Coastal Mid-Atlantic region will contribute to a large-scale, more-complete, understanding of water consumption behavior.  </a:t>
            </a:r>
            <a:endParaRPr lang="en-US" sz="3600" dirty="0">
              <a:solidFill>
                <a:srgbClr val="000000"/>
              </a:solidFill>
              <a:latin typeface="Questrial"/>
              <a:ea typeface="Questrial"/>
              <a:cs typeface="Questrial"/>
            </a:endParaRPr>
          </a:p>
          <a:p>
            <a:pPr marL="0" marR="0">
              <a:spcBef>
                <a:spcPts val="0"/>
              </a:spcBef>
              <a:spcAft>
                <a:spcPts val="0"/>
              </a:spcAft>
            </a:pPr>
            <a:r>
              <a:rPr lang="en-US" dirty="0">
                <a:solidFill>
                  <a:srgbClr val="000000"/>
                </a:solidFill>
                <a:latin typeface="Century Gothic" panose="020B0502020202020204" pitchFamily="34" charset="0"/>
                <a:ea typeface="Questrial"/>
                <a:cs typeface="Questrial"/>
              </a:rPr>
              <a:t> </a:t>
            </a:r>
            <a:endParaRPr lang="en-US" sz="3600" dirty="0">
              <a:solidFill>
                <a:srgbClr val="000000"/>
              </a:solidFill>
              <a:latin typeface="Questrial"/>
              <a:ea typeface="Questrial"/>
              <a:cs typeface="Questrial"/>
            </a:endParaRPr>
          </a:p>
          <a:p>
            <a:endParaRPr lang="en-US" dirty="0"/>
          </a:p>
        </p:txBody>
      </p:sp>
      <p:sp>
        <p:nvSpPr>
          <p:cNvPr id="12" name="Text Placeholder 11"/>
          <p:cNvSpPr>
            <a:spLocks noGrp="1"/>
          </p:cNvSpPr>
          <p:nvPr>
            <p:ph type="body" sz="quarter" idx="13"/>
          </p:nvPr>
        </p:nvSpPr>
        <p:spPr/>
        <p:txBody>
          <a:bodyPr/>
          <a:lstStyle/>
          <a:p>
            <a:r>
              <a:rPr lang="en-US" dirty="0" smtClean="0"/>
              <a:t>NASA Langley Research Center </a:t>
            </a:r>
            <a:endParaRPr lang="en-US" dirty="0"/>
          </a:p>
        </p:txBody>
      </p:sp>
      <p:sp>
        <p:nvSpPr>
          <p:cNvPr id="15" name="Text Placeholder 14"/>
          <p:cNvSpPr>
            <a:spLocks noGrp="1"/>
          </p:cNvSpPr>
          <p:nvPr>
            <p:ph type="body" sz="quarter" idx="10"/>
          </p:nvPr>
        </p:nvSpPr>
        <p:spPr/>
        <p:txBody>
          <a:bodyPr/>
          <a:lstStyle/>
          <a:p>
            <a:pPr lvl="0" defTabSz="914400">
              <a:spcBef>
                <a:spcPts val="0"/>
              </a:spcBef>
              <a:buClr>
                <a:srgbClr val="FFFFFF"/>
              </a:buClr>
              <a:buSzPct val="25000"/>
            </a:pPr>
            <a:r>
              <a:rPr lang="en-US" sz="6000" kern="0" dirty="0">
                <a:solidFill>
                  <a:srgbClr val="FFFFFF"/>
                </a:solidFill>
                <a:latin typeface="Century Gothic" panose="020B0502020202020204" pitchFamily="34" charset="0"/>
                <a:ea typeface="Questrial"/>
                <a:cs typeface="Questrial"/>
                <a:sym typeface="Questrial"/>
                <a:rtl val="0"/>
              </a:rPr>
              <a:t>Coastal Mid-Atlantic Water Resources III</a:t>
            </a:r>
          </a:p>
          <a:p>
            <a:endParaRPr lang="en-US" dirty="0"/>
          </a:p>
        </p:txBody>
      </p:sp>
      <p:pic>
        <p:nvPicPr>
          <p:cNvPr id="16" name="Shape 264"/>
          <p:cNvPicPr preferRelativeResize="0"/>
          <p:nvPr/>
        </p:nvPicPr>
        <p:blipFill rotWithShape="1">
          <a:blip r:embed="rId3">
            <a:alphaModFix/>
          </a:blip>
          <a:srcRect l="1546" t="29086" r="1776" b="2191"/>
          <a:stretch/>
        </p:blipFill>
        <p:spPr>
          <a:xfrm>
            <a:off x="18326100" y="10852387"/>
            <a:ext cx="8008620" cy="3987563"/>
          </a:xfrm>
          <a:prstGeom prst="rect">
            <a:avLst/>
          </a:prstGeom>
          <a:noFill/>
          <a:ln w="28575" cmpd="sng">
            <a:solidFill>
              <a:schemeClr val="tx1"/>
            </a:solidFill>
          </a:ln>
          <a:effectLst>
            <a:softEdge rad="0"/>
          </a:effectLst>
        </p:spPr>
      </p:pic>
      <p:sp>
        <p:nvSpPr>
          <p:cNvPr id="19" name="Shape 256"/>
          <p:cNvSpPr txBox="1">
            <a:spLocks/>
          </p:cNvSpPr>
          <p:nvPr/>
        </p:nvSpPr>
        <p:spPr>
          <a:xfrm>
            <a:off x="22330410" y="16315857"/>
            <a:ext cx="4105499" cy="5685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lt1"/>
              </a:buClr>
              <a:buFont typeface="Questrial"/>
              <a:buNone/>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685800" marR="0" lvl="0" indent="-508000" algn="l"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3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Landsat 8 OLI/TIRS</a:t>
            </a:r>
            <a:endParaRPr kumimoji="0" lang="en-US" sz="3600" b="1" i="0" u="none" strike="noStrike" kern="0" cap="none" spc="0" normalizeH="0" baseline="0" noProof="0" dirty="0">
              <a:ln>
                <a:noFill/>
              </a:ln>
              <a:solidFill>
                <a:srgbClr val="000000"/>
              </a:solidFill>
              <a:effectLst/>
              <a:uLnTx/>
              <a:uFillTx/>
              <a:latin typeface="Century Gothic" panose="020B0502020202020204" pitchFamily="34" charset="0"/>
              <a:ea typeface="Questrial"/>
              <a:cs typeface="Questrial"/>
              <a:sym typeface="Questrial"/>
              <a:rtl val="0"/>
            </a:endParaRPr>
          </a:p>
        </p:txBody>
      </p:sp>
      <p:pic>
        <p:nvPicPr>
          <p:cNvPr id="20" name="Shape 265"/>
          <p:cNvPicPr preferRelativeResize="0"/>
          <p:nvPr/>
        </p:nvPicPr>
        <p:blipFill rotWithShape="1">
          <a:blip r:embed="rId4">
            <a:alphaModFix/>
          </a:blip>
          <a:srcRect b="5607"/>
          <a:stretch/>
        </p:blipFill>
        <p:spPr>
          <a:xfrm>
            <a:off x="920382" y="15965130"/>
            <a:ext cx="16595300" cy="7362050"/>
          </a:xfrm>
          <a:prstGeom prst="rect">
            <a:avLst/>
          </a:prstGeom>
          <a:noFill/>
          <a:ln>
            <a:noFill/>
          </a:ln>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t="6626" b="7702"/>
          <a:stretch/>
        </p:blipFill>
        <p:spPr>
          <a:xfrm>
            <a:off x="1096328" y="24540531"/>
            <a:ext cx="5690775" cy="6309360"/>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6816" b="7537"/>
          <a:stretch/>
        </p:blipFill>
        <p:spPr>
          <a:xfrm>
            <a:off x="6557162" y="24540531"/>
            <a:ext cx="5692362" cy="6309360"/>
          </a:xfrm>
          <a:prstGeom prst="rect">
            <a:avLst/>
          </a:prstGeom>
        </p:spPr>
      </p:pic>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t="6986" b="7036"/>
          <a:stretch/>
        </p:blipFill>
        <p:spPr>
          <a:xfrm>
            <a:off x="12019879" y="24540531"/>
            <a:ext cx="5670489" cy="6309360"/>
          </a:xfrm>
          <a:prstGeom prst="rect">
            <a:avLst/>
          </a:prstGeom>
        </p:spPr>
      </p:pic>
      <p:sp>
        <p:nvSpPr>
          <p:cNvPr id="27" name="Shape 254"/>
          <p:cNvSpPr txBox="1">
            <a:spLocks/>
          </p:cNvSpPr>
          <p:nvPr/>
        </p:nvSpPr>
        <p:spPr>
          <a:xfrm>
            <a:off x="9491633" y="32257530"/>
            <a:ext cx="8090417" cy="400084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685800" marR="0" indent="-419100" algn="l" rtl="0">
              <a:lnSpc>
                <a:spcPct val="100000"/>
              </a:lnSpc>
              <a:spcBef>
                <a:spcPts val="0"/>
              </a:spcBef>
              <a:spcAft>
                <a:spcPts val="0"/>
              </a:spcAft>
              <a:buClr>
                <a:srgbClr val="A3D4D4"/>
              </a:buClr>
              <a:buFont typeface="Questrial"/>
              <a:buChar char="4"/>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Digital Harvest </a:t>
            </a:r>
          </a:p>
          <a:p>
            <a:pPr marL="0" marR="0" lvl="0" indent="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Young Kim, General Manager</a:t>
            </a:r>
          </a:p>
          <a:p>
            <a:pPr marL="0" marR="0" lvl="0" indent="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Virginia Secretary of Natural Resources</a:t>
            </a:r>
          </a:p>
          <a:p>
            <a:pPr marL="0" marR="0" lvl="0" indent="0" algn="ctr" defTabSz="914400" rtl="0" eaLnBrk="1" fontAlgn="auto" latinLnBrk="0" hangingPunct="1">
              <a:lnSpc>
                <a:spcPct val="100000"/>
              </a:lnSpc>
              <a:spcBef>
                <a:spcPts val="0"/>
              </a:spcBef>
              <a:spcAft>
                <a:spcPts val="0"/>
              </a:spcAft>
              <a:buClr>
                <a:srgbClr val="000000"/>
              </a:buClr>
              <a:buSzPct val="25000"/>
              <a:buFont typeface="Quest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Molly Ward, Secretary</a:t>
            </a:r>
          </a:p>
          <a:p>
            <a:pPr marL="0" marR="0" lvl="0" indent="0" algn="ctr" defTabSz="914400" rtl="0" eaLnBrk="1" fontAlgn="auto" latinLnBrk="0" hangingPunct="1">
              <a:lnSpc>
                <a:spcPct val="100000"/>
              </a:lnSpc>
              <a:spcBef>
                <a:spcPts val="0"/>
              </a:spcBef>
              <a:spcAft>
                <a:spcPts val="0"/>
              </a:spcAft>
              <a:buClr>
                <a:srgbClr val="000000"/>
              </a:buClr>
              <a:buSzPct val="25000"/>
              <a:buFont typeface="Questrial"/>
              <a:buNone/>
              <a:tabLst/>
              <a:defRPr/>
            </a:pPr>
            <a:endPar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Virginia Secretary of Technology</a:t>
            </a: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Karen Jackson, Secretary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Virginia Secretary of Agriculture &amp; Forestry</a:t>
            </a: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Todd </a:t>
            </a:r>
            <a:r>
              <a:rPr kumimoji="0" lang="en-US" sz="1600" b="0" i="0" u="none" strike="noStrike" kern="0" cap="none" spc="0" normalizeH="0" baseline="0" noProof="0" dirty="0" err="1" smtClean="0">
                <a:ln>
                  <a:noFill/>
                </a:ln>
                <a:solidFill>
                  <a:srgbClr val="000000"/>
                </a:solidFill>
                <a:effectLst/>
                <a:uLnTx/>
                <a:uFillTx/>
                <a:latin typeface="Century Gothic" panose="020B0502020202020204" pitchFamily="34" charset="0"/>
                <a:ea typeface="Questrial"/>
                <a:cs typeface="Questrial"/>
                <a:sym typeface="Questrial"/>
                <a:rtl val="0"/>
              </a:rPr>
              <a:t>Haymore</a:t>
            </a: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 Secretary</a:t>
            </a:r>
          </a:p>
          <a:p>
            <a:pPr marL="0" marR="0" lvl="0" indent="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ctr" defTabSz="914400" rtl="0" eaLnBrk="1" fontAlgn="auto" latinLnBrk="0" hangingPunct="1">
              <a:lnSpc>
                <a:spcPct val="100000"/>
              </a:lnSpc>
              <a:spcBef>
                <a:spcPts val="0"/>
              </a:spcBef>
              <a:spcAft>
                <a:spcPts val="0"/>
              </a:spcAft>
              <a:buClr>
                <a:srgbClr val="000000"/>
              </a:buClr>
              <a:buSzPct val="25000"/>
              <a:buFont typeface="Quest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Virginia Department of Environmental Quality</a:t>
            </a:r>
          </a:p>
          <a:p>
            <a:pPr marL="0" marR="0" lvl="0" indent="0" algn="ctr" defTabSz="914400" rtl="0" eaLnBrk="1" fontAlgn="auto" latinLnBrk="0" hangingPunct="1">
              <a:lnSpc>
                <a:spcPct val="100000"/>
              </a:lnSpc>
              <a:spcBef>
                <a:spcPts val="0"/>
              </a:spcBef>
              <a:spcAft>
                <a:spcPts val="0"/>
              </a:spcAft>
              <a:buClr>
                <a:srgbClr val="000000"/>
              </a:buClr>
              <a:buSzPct val="25000"/>
              <a:buFont typeface="Quest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David </a:t>
            </a:r>
            <a:r>
              <a:rPr kumimoji="0" lang="en-US" sz="1600" b="0" i="0" u="none" strike="noStrike" kern="0" cap="none" spc="0" normalizeH="0" baseline="0" noProof="0" dirty="0" err="1" smtClean="0">
                <a:ln>
                  <a:noFill/>
                </a:ln>
                <a:solidFill>
                  <a:srgbClr val="000000"/>
                </a:solidFill>
                <a:effectLst/>
                <a:uLnTx/>
                <a:uFillTx/>
                <a:latin typeface="Century Gothic" panose="020B0502020202020204" pitchFamily="34" charset="0"/>
                <a:ea typeface="Questrial"/>
                <a:cs typeface="Questrial"/>
                <a:sym typeface="Questrial"/>
                <a:rtl val="0"/>
              </a:rPr>
              <a:t>Paylor</a:t>
            </a: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 State Water Commission</a:t>
            </a:r>
          </a:p>
          <a:p>
            <a:pPr marL="0" marR="0" lvl="0" indent="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Century Gothic" panose="020B0502020202020204" pitchFamily="34" charset="0"/>
              <a:ea typeface="Questrial"/>
              <a:cs typeface="Questrial"/>
              <a:sym typeface="Questrial"/>
              <a:rtl val="0"/>
            </a:endParaRPr>
          </a:p>
        </p:txBody>
      </p:sp>
      <p:sp>
        <p:nvSpPr>
          <p:cNvPr id="28" name="Shape 255"/>
          <p:cNvSpPr txBox="1">
            <a:spLocks/>
          </p:cNvSpPr>
          <p:nvPr/>
        </p:nvSpPr>
        <p:spPr>
          <a:xfrm>
            <a:off x="18326101" y="32239075"/>
            <a:ext cx="8008619" cy="344365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685800" marR="0" indent="-419100" algn="l" rtl="0">
              <a:lnSpc>
                <a:spcPct val="100000"/>
              </a:lnSpc>
              <a:spcBef>
                <a:spcPts val="0"/>
              </a:spcBef>
              <a:spcAft>
                <a:spcPts val="0"/>
              </a:spcAft>
              <a:buClr>
                <a:srgbClr val="A3D4D4"/>
              </a:buClr>
              <a:buFont typeface="Questrial"/>
              <a:buChar char="4"/>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685800" marR="0" lvl="0" indent="-50800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28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DEVELOP Program National Science Advisor</a:t>
            </a: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Dr. Kenton Ross</a:t>
            </a:r>
          </a:p>
          <a:p>
            <a:pPr marL="685800" marR="0" lvl="0" indent="-50800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DEVELOP Program International Lead</a:t>
            </a: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Jamie Favors</a:t>
            </a:r>
          </a:p>
          <a:p>
            <a:pPr marL="685800" marR="0" lvl="0" indent="-50800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Summer 2014 Coastal Mid-Atlantic Water Resource DEVELOP Team</a:t>
            </a: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endPar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DEVELOP Fall 2014 Coastal Mid-Atlantic Water Resources Team </a:t>
            </a:r>
          </a:p>
          <a:p>
            <a:pPr marL="685800" marR="0" lvl="0" indent="-508000" algn="l"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Questrial"/>
              <a:cs typeface="Questrial"/>
              <a:sym typeface="Questrial"/>
              <a:rtl val="0"/>
            </a:endParaRPr>
          </a:p>
        </p:txBody>
      </p:sp>
      <p:sp>
        <p:nvSpPr>
          <p:cNvPr id="29" name="Shape 251"/>
          <p:cNvSpPr txBox="1">
            <a:spLocks/>
          </p:cNvSpPr>
          <p:nvPr/>
        </p:nvSpPr>
        <p:spPr>
          <a:xfrm>
            <a:off x="4572000" y="2672776"/>
            <a:ext cx="19399426" cy="1212321"/>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685800" marR="0" indent="-419100" algn="l" rtl="0">
              <a:lnSpc>
                <a:spcPct val="100000"/>
              </a:lnSpc>
              <a:spcBef>
                <a:spcPts val="0"/>
              </a:spcBef>
              <a:spcAft>
                <a:spcPts val="0"/>
              </a:spcAft>
              <a:buClr>
                <a:srgbClr val="A3D4D4"/>
              </a:buClr>
              <a:buFont typeface="Questrial"/>
              <a:buChar char="4"/>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indent="0" algn="ctr" defTabSz="914400">
              <a:lnSpc>
                <a:spcPct val="90000"/>
              </a:lnSpc>
              <a:buClr>
                <a:srgbClr val="FFFFFF"/>
              </a:buClr>
              <a:buSzPct val="25000"/>
              <a:buFont typeface="Questrial"/>
              <a:buNone/>
            </a:pPr>
            <a:r>
              <a:rPr lang="en-US" sz="3600" b="1" i="1" kern="0" dirty="0" smtClean="0">
                <a:solidFill>
                  <a:srgbClr val="FFFFFF"/>
                </a:solidFill>
                <a:latin typeface="Century Gothic" panose="020B0502020202020204" pitchFamily="34" charset="0"/>
                <a:ea typeface="Questrial"/>
                <a:cs typeface="Questrial"/>
                <a:sym typeface="Questrial"/>
              </a:rPr>
              <a:t>Using the METRIC Model to Estimate Evapotranspiration for Coastal Mid-Atlantic Region</a:t>
            </a:r>
          </a:p>
          <a:p>
            <a:pPr marL="0" indent="0" algn="ctr" defTabSz="914400">
              <a:buClr>
                <a:schemeClr val="lt1"/>
              </a:buClr>
              <a:buFont typeface="Questrial"/>
              <a:buNone/>
            </a:pPr>
            <a:endParaRPr lang="en-US" kern="0" dirty="0">
              <a:latin typeface="Century Gothic" panose="020B0502020202020204" pitchFamily="34" charset="0"/>
              <a:ea typeface="Questrial"/>
              <a:cs typeface="Questrial"/>
              <a:sym typeface="Questrial"/>
            </a:endParaRPr>
          </a:p>
        </p:txBody>
      </p:sp>
      <p:sp>
        <p:nvSpPr>
          <p:cNvPr id="31" name="Shape 250"/>
          <p:cNvSpPr txBox="1">
            <a:spLocks noGrp="1"/>
          </p:cNvSpPr>
          <p:nvPr>
            <p:ph type="body" idx="4294967295"/>
          </p:nvPr>
        </p:nvSpPr>
        <p:spPr>
          <a:xfrm>
            <a:off x="4572000" y="3878844"/>
            <a:ext cx="18288000" cy="16862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r>
              <a:rPr lang="en-US" sz="3600" dirty="0" smtClean="0">
                <a:solidFill>
                  <a:schemeClr val="lt1"/>
                </a:solidFill>
                <a:latin typeface="Century Gothic" panose="020B0502020202020204" pitchFamily="34" charset="0"/>
                <a:ea typeface="Questrial"/>
                <a:cs typeface="Questrial"/>
                <a:sym typeface="Questrial"/>
              </a:rPr>
              <a:t>Kent Sparrow  (Project Lead)</a:t>
            </a:r>
          </a:p>
          <a:p>
            <a:pPr marL="0" marR="0" lvl="0" indent="0" algn="ctr" rtl="0">
              <a:lnSpc>
                <a:spcPct val="100000"/>
              </a:lnSpc>
              <a:spcBef>
                <a:spcPts val="0"/>
              </a:spcBef>
              <a:spcAft>
                <a:spcPts val="0"/>
              </a:spcAft>
              <a:buClr>
                <a:schemeClr val="lt1"/>
              </a:buClr>
              <a:buSzPct val="25000"/>
              <a:buFont typeface="Questrial"/>
              <a:buNone/>
            </a:pPr>
            <a:r>
              <a:rPr lang="en-US" sz="3600" b="0" i="0" u="none" strike="noStrike" cap="none" baseline="0" dirty="0" smtClean="0">
                <a:solidFill>
                  <a:schemeClr val="lt1"/>
                </a:solidFill>
                <a:latin typeface="Century Gothic" panose="020B0502020202020204" pitchFamily="34" charset="0"/>
                <a:ea typeface="Questrial"/>
                <a:cs typeface="Questrial"/>
                <a:sym typeface="Questrial"/>
                <a:rtl val="0"/>
              </a:rPr>
              <a:t>Jamie</a:t>
            </a:r>
            <a:r>
              <a:rPr lang="en-US" sz="3600" b="0" i="0" u="none" strike="noStrike" cap="none" dirty="0" smtClean="0">
                <a:solidFill>
                  <a:schemeClr val="lt1"/>
                </a:solidFill>
                <a:latin typeface="Century Gothic" panose="020B0502020202020204" pitchFamily="34" charset="0"/>
                <a:ea typeface="Questrial"/>
                <a:cs typeface="Questrial"/>
                <a:sym typeface="Questrial"/>
                <a:rtl val="0"/>
              </a:rPr>
              <a:t> VanderHeiden </a:t>
            </a:r>
            <a:endParaRPr lang="en-US" sz="3600" b="0" i="0" u="none" strike="noStrike" cap="none" baseline="0" dirty="0">
              <a:solidFill>
                <a:schemeClr val="lt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lt1"/>
              </a:buClr>
              <a:buSzPct val="25000"/>
              <a:buFont typeface="Questrial"/>
              <a:buNone/>
            </a:pPr>
            <a:r>
              <a:rPr lang="en-US" sz="1400" b="0" i="0" u="none" strike="noStrike" cap="none" baseline="0" dirty="0">
                <a:solidFill>
                  <a:srgbClr val="000000"/>
                </a:solidFill>
                <a:latin typeface="Century Gothic" panose="020B0502020202020204" pitchFamily="34" charset="0"/>
                <a:ea typeface="Questrial"/>
                <a:cs typeface="Questrial"/>
                <a:sym typeface="Questrial"/>
                <a:rtl val="0"/>
              </a:rPr>
              <a:t/>
            </a:r>
            <a:br>
              <a:rPr lang="en-US" sz="1400" b="0" i="0" u="none" strike="noStrike" cap="none" baseline="0" dirty="0">
                <a:solidFill>
                  <a:srgbClr val="000000"/>
                </a:solidFill>
                <a:latin typeface="Century Gothic" panose="020B0502020202020204" pitchFamily="34" charset="0"/>
                <a:ea typeface="Questrial"/>
                <a:cs typeface="Questrial"/>
                <a:sym typeface="Questrial"/>
                <a:rtl val="0"/>
              </a:rPr>
            </a:br>
            <a:endParaRPr lang="en-US"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1795" t="9091" r="1237" b="742"/>
          <a:stretch/>
        </p:blipFill>
        <p:spPr>
          <a:xfrm>
            <a:off x="19314020" y="24409640"/>
            <a:ext cx="6032780" cy="6766560"/>
          </a:xfrm>
          <a:prstGeom prst="rect">
            <a:avLst/>
          </a:prstGeom>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t="13369"/>
          <a:stretch/>
        </p:blipFill>
        <p:spPr>
          <a:xfrm>
            <a:off x="1458531" y="32257530"/>
            <a:ext cx="7135536" cy="3477158"/>
          </a:xfrm>
          <a:prstGeom prst="rect">
            <a:avLst/>
          </a:prstGeom>
        </p:spPr>
      </p:pic>
      <p:sp>
        <p:nvSpPr>
          <p:cNvPr id="26" name="Shape 253"/>
          <p:cNvSpPr txBox="1">
            <a:spLocks/>
          </p:cNvSpPr>
          <p:nvPr/>
        </p:nvSpPr>
        <p:spPr>
          <a:xfrm>
            <a:off x="5735516" y="34257950"/>
            <a:ext cx="3255515" cy="111884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66700" marR="0" indent="0" algn="l" rtl="0">
              <a:lnSpc>
                <a:spcPct val="100000"/>
              </a:lnSpc>
              <a:spcBef>
                <a:spcPts val="0"/>
              </a:spcBef>
              <a:spcAft>
                <a:spcPts val="0"/>
              </a:spcAft>
              <a:buClr>
                <a:srgbClr val="A3D4D4"/>
              </a:buClr>
              <a:buFont typeface="Questrial"/>
              <a:buNone/>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Jamie VanderHeiden</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Kent Sparrow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l"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Questrial"/>
              <a:cs typeface="Questrial"/>
              <a:sym typeface="Questrial"/>
              <a:rtl val="0"/>
            </a:endParaRPr>
          </a:p>
        </p:txBody>
      </p:sp>
    </p:spTree>
  </p:cSld>
  <p:clrMapOvr>
    <a:masterClrMapping/>
  </p:clrMapOvr>
</p:sld>
</file>

<file path=ppt/theme/theme1.xml><?xml version="1.0" encoding="utf-8"?>
<a:theme xmlns:a="http://schemas.openxmlformats.org/drawingml/2006/main" name="Office Theme">
  <a:themeElements>
    <a:clrScheme name="Water">
      <a:dk1>
        <a:sysClr val="windowText" lastClr="000000"/>
      </a:dk1>
      <a:lt1>
        <a:sysClr val="window" lastClr="FFFFFF"/>
      </a:lt1>
      <a:dk2>
        <a:srgbClr val="44546A"/>
      </a:dk2>
      <a:lt2>
        <a:srgbClr val="E7E6E6"/>
      </a:lt2>
      <a:accent1>
        <a:srgbClr val="67B9B8"/>
      </a:accent1>
      <a:accent2>
        <a:srgbClr val="447979"/>
      </a:accent2>
      <a:accent3>
        <a:srgbClr val="203A39"/>
      </a:accent3>
      <a:accent4>
        <a:srgbClr val="6D3B27"/>
      </a:accent4>
      <a:accent5>
        <a:srgbClr val="B97F67"/>
      </a:accent5>
      <a:accent6>
        <a:srgbClr val="ECAA9B"/>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4511</TotalTime>
  <Words>463</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Questrial</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Owen, Nathan O. (LARC-E3)[SSAI DEVELOP]</cp:lastModifiedBy>
  <cp:revision>47</cp:revision>
  <dcterms:created xsi:type="dcterms:W3CDTF">2014-06-09T16:43:17Z</dcterms:created>
  <dcterms:modified xsi:type="dcterms:W3CDTF">2015-03-24T18:11:31Z</dcterms:modified>
</cp:coreProperties>
</file>