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5" r:id="rId2"/>
    <p:sldId id="279" r:id="rId3"/>
    <p:sldId id="280" r:id="rId4"/>
    <p:sldId id="285" r:id="rId5"/>
    <p:sldId id="281" r:id="rId6"/>
    <p:sldId id="282" r:id="rId7"/>
    <p:sldId id="286" r:id="rId8"/>
    <p:sldId id="287" r:id="rId9"/>
    <p:sldId id="288" r:id="rId10"/>
    <p:sldId id="283" r:id="rId11"/>
    <p:sldId id="289" r:id="rId12"/>
    <p:sldId id="284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2" autoAdjust="0"/>
    <p:restoredTop sz="90177" autoAdjust="0"/>
  </p:normalViewPr>
  <p:slideViewPr>
    <p:cSldViewPr snapToGrid="0">
      <p:cViewPr>
        <p:scale>
          <a:sx n="75" d="100"/>
          <a:sy n="75" d="100"/>
        </p:scale>
        <p:origin x="-1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66335-A59D-224B-9B7A-97CBD8772BDC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CB632-88A1-C949-8B90-CD8432F8C5E9}">
      <dgm:prSet phldrT="[Text]"/>
      <dgm:spPr/>
      <dgm:t>
        <a:bodyPr/>
        <a:lstStyle/>
        <a:p>
          <a:r>
            <a:rPr lang="en-US" dirty="0" smtClean="0"/>
            <a:t>Collect raw probe data</a:t>
          </a:r>
          <a:endParaRPr lang="en-US" dirty="0"/>
        </a:p>
      </dgm:t>
    </dgm:pt>
    <dgm:pt modelId="{EEC6CC10-80DA-304D-BE6E-EACD806B610A}" type="parTrans" cxnId="{C4AB88AC-4000-054D-B01C-9F1B23960F6B}">
      <dgm:prSet/>
      <dgm:spPr/>
      <dgm:t>
        <a:bodyPr/>
        <a:lstStyle/>
        <a:p>
          <a:endParaRPr lang="en-US"/>
        </a:p>
      </dgm:t>
    </dgm:pt>
    <dgm:pt modelId="{5B62CD13-D44A-6246-AA95-C0854ACD583B}" type="sibTrans" cxnId="{C4AB88AC-4000-054D-B01C-9F1B23960F6B}">
      <dgm:prSet/>
      <dgm:spPr/>
      <dgm:t>
        <a:bodyPr/>
        <a:lstStyle/>
        <a:p>
          <a:endParaRPr lang="en-US"/>
        </a:p>
      </dgm:t>
    </dgm:pt>
    <dgm:pt modelId="{06B73E05-E9CD-FE48-A523-6EBEF3610F21}">
      <dgm:prSet phldrT="[Text]"/>
      <dgm:spPr/>
      <dgm:t>
        <a:bodyPr/>
        <a:lstStyle/>
        <a:p>
          <a:r>
            <a:rPr lang="en-US" dirty="0" smtClean="0"/>
            <a:t>Collect remotely sensed data</a:t>
          </a:r>
          <a:endParaRPr lang="en-US" dirty="0"/>
        </a:p>
      </dgm:t>
    </dgm:pt>
    <dgm:pt modelId="{7E9BD708-59E3-FB41-AE68-0863CC8139E2}" type="parTrans" cxnId="{6826D3D1-8CCD-9E47-9350-002834C62684}">
      <dgm:prSet/>
      <dgm:spPr/>
      <dgm:t>
        <a:bodyPr/>
        <a:lstStyle/>
        <a:p>
          <a:endParaRPr lang="en-US"/>
        </a:p>
      </dgm:t>
    </dgm:pt>
    <dgm:pt modelId="{1CDFA83E-FCE4-EC42-933F-ED34AB9178B6}" type="sibTrans" cxnId="{6826D3D1-8CCD-9E47-9350-002834C62684}">
      <dgm:prSet/>
      <dgm:spPr/>
      <dgm:t>
        <a:bodyPr/>
        <a:lstStyle/>
        <a:p>
          <a:endParaRPr lang="en-US"/>
        </a:p>
      </dgm:t>
    </dgm:pt>
    <dgm:pt modelId="{1621EC0C-7A42-8842-AE34-35388E4A7909}">
      <dgm:prSet phldrT="[Text]"/>
      <dgm:spPr/>
      <dgm:t>
        <a:bodyPr/>
        <a:lstStyle/>
        <a:p>
          <a:r>
            <a:rPr lang="en-US" dirty="0" smtClean="0"/>
            <a:t>Compare remotely sensed data to probe data</a:t>
          </a:r>
          <a:endParaRPr lang="en-US" dirty="0"/>
        </a:p>
      </dgm:t>
    </dgm:pt>
    <dgm:pt modelId="{0EBA17B2-1CD6-CB43-A6AB-C7DD2C04E43A}" type="parTrans" cxnId="{7988A821-FD69-904B-B65C-BE9F0F0CDEBF}">
      <dgm:prSet/>
      <dgm:spPr/>
      <dgm:t>
        <a:bodyPr/>
        <a:lstStyle/>
        <a:p>
          <a:endParaRPr lang="en-US"/>
        </a:p>
      </dgm:t>
    </dgm:pt>
    <dgm:pt modelId="{0D1B1DD1-5F70-134F-AF46-E615B2BBC5D0}" type="sibTrans" cxnId="{7988A821-FD69-904B-B65C-BE9F0F0CDEBF}">
      <dgm:prSet/>
      <dgm:spPr/>
      <dgm:t>
        <a:bodyPr/>
        <a:lstStyle/>
        <a:p>
          <a:endParaRPr lang="en-US"/>
        </a:p>
      </dgm:t>
    </dgm:pt>
    <dgm:pt modelId="{FA1D5535-E85A-2842-AD3D-2E1F2D0897CC}">
      <dgm:prSet phldrT="[Text]"/>
      <dgm:spPr/>
      <dgm:t>
        <a:bodyPr/>
        <a:lstStyle/>
        <a:p>
          <a:r>
            <a:rPr lang="en-US" dirty="0" smtClean="0"/>
            <a:t>Analyze probe data</a:t>
          </a:r>
          <a:endParaRPr lang="en-US" dirty="0"/>
        </a:p>
      </dgm:t>
    </dgm:pt>
    <dgm:pt modelId="{D86017DC-2EBE-5947-AB9C-34CECF80FDCE}" type="parTrans" cxnId="{0123905E-A69B-F34F-9208-FDCFEDC15F19}">
      <dgm:prSet/>
      <dgm:spPr/>
      <dgm:t>
        <a:bodyPr/>
        <a:lstStyle/>
        <a:p>
          <a:endParaRPr lang="en-US"/>
        </a:p>
      </dgm:t>
    </dgm:pt>
    <dgm:pt modelId="{386B6B81-AB75-AD4F-9E33-EDED5188435F}" type="sibTrans" cxnId="{0123905E-A69B-F34F-9208-FDCFEDC15F19}">
      <dgm:prSet/>
      <dgm:spPr/>
      <dgm:t>
        <a:bodyPr/>
        <a:lstStyle/>
        <a:p>
          <a:endParaRPr lang="en-US"/>
        </a:p>
      </dgm:t>
    </dgm:pt>
    <dgm:pt modelId="{BD691D24-85BD-FD4F-AAAD-4CA48B39C9F1}">
      <dgm:prSet phldrT="[Text]"/>
      <dgm:spPr/>
      <dgm:t>
        <a:bodyPr/>
        <a:lstStyle/>
        <a:p>
          <a:r>
            <a:rPr lang="en-US" dirty="0" smtClean="0"/>
            <a:t>Compare probe data for differing environmental factors</a:t>
          </a:r>
          <a:endParaRPr lang="en-US" dirty="0"/>
        </a:p>
      </dgm:t>
    </dgm:pt>
    <dgm:pt modelId="{3D0C7EA6-FD3A-054B-AE90-511BC23E98C3}" type="parTrans" cxnId="{DA8E225C-5D09-B34D-B95E-DBF258D3708E}">
      <dgm:prSet/>
      <dgm:spPr/>
      <dgm:t>
        <a:bodyPr/>
        <a:lstStyle/>
        <a:p>
          <a:endParaRPr lang="en-US"/>
        </a:p>
      </dgm:t>
    </dgm:pt>
    <dgm:pt modelId="{AC9A279A-2EB7-204D-93D9-AAE21AA2B504}" type="sibTrans" cxnId="{DA8E225C-5D09-B34D-B95E-DBF258D3708E}">
      <dgm:prSet/>
      <dgm:spPr/>
      <dgm:t>
        <a:bodyPr/>
        <a:lstStyle/>
        <a:p>
          <a:endParaRPr lang="en-US"/>
        </a:p>
      </dgm:t>
    </dgm:pt>
    <dgm:pt modelId="{5CE575DD-3671-764D-A0FE-419F41816ED1}" type="pres">
      <dgm:prSet presAssocID="{7D566335-A59D-224B-9B7A-97CBD8772BDC}" presName="outerComposite" presStyleCnt="0">
        <dgm:presLayoutVars>
          <dgm:chMax val="5"/>
          <dgm:dir/>
          <dgm:resizeHandles val="exact"/>
        </dgm:presLayoutVars>
      </dgm:prSet>
      <dgm:spPr/>
    </dgm:pt>
    <dgm:pt modelId="{5C9DA2F3-FADE-9944-8656-1427B1808B53}" type="pres">
      <dgm:prSet presAssocID="{7D566335-A59D-224B-9B7A-97CBD8772BDC}" presName="dummyMaxCanvas" presStyleCnt="0">
        <dgm:presLayoutVars/>
      </dgm:prSet>
      <dgm:spPr/>
    </dgm:pt>
    <dgm:pt modelId="{7C5BC6AB-DE94-144C-BE16-ECC25C120217}" type="pres">
      <dgm:prSet presAssocID="{7D566335-A59D-224B-9B7A-97CBD8772BDC}" presName="FiveNodes_1" presStyleLbl="node1" presStyleIdx="0" presStyleCnt="5">
        <dgm:presLayoutVars>
          <dgm:bulletEnabled val="1"/>
        </dgm:presLayoutVars>
      </dgm:prSet>
      <dgm:spPr/>
    </dgm:pt>
    <dgm:pt modelId="{FF2CAAD5-4058-F542-82AF-3A9488DBD1EF}" type="pres">
      <dgm:prSet presAssocID="{7D566335-A59D-224B-9B7A-97CBD8772BDC}" presName="FiveNodes_2" presStyleLbl="node1" presStyleIdx="1" presStyleCnt="5">
        <dgm:presLayoutVars>
          <dgm:bulletEnabled val="1"/>
        </dgm:presLayoutVars>
      </dgm:prSet>
      <dgm:spPr/>
    </dgm:pt>
    <dgm:pt modelId="{244D6655-B379-D544-814D-0EE29A244111}" type="pres">
      <dgm:prSet presAssocID="{7D566335-A59D-224B-9B7A-97CBD8772BD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6E596-4BC5-BE4D-8EC8-10BB32513DF1}" type="pres">
      <dgm:prSet presAssocID="{7D566335-A59D-224B-9B7A-97CBD8772BDC}" presName="FiveNodes_4" presStyleLbl="node1" presStyleIdx="3" presStyleCnt="5">
        <dgm:presLayoutVars>
          <dgm:bulletEnabled val="1"/>
        </dgm:presLayoutVars>
      </dgm:prSet>
      <dgm:spPr/>
    </dgm:pt>
    <dgm:pt modelId="{8D509ADD-23AF-0E4D-B933-A725BE22AF88}" type="pres">
      <dgm:prSet presAssocID="{7D566335-A59D-224B-9B7A-97CBD8772BDC}" presName="FiveNodes_5" presStyleLbl="node1" presStyleIdx="4" presStyleCnt="5">
        <dgm:presLayoutVars>
          <dgm:bulletEnabled val="1"/>
        </dgm:presLayoutVars>
      </dgm:prSet>
      <dgm:spPr/>
    </dgm:pt>
    <dgm:pt modelId="{EAE0A851-6008-B849-98AE-06321509293F}" type="pres">
      <dgm:prSet presAssocID="{7D566335-A59D-224B-9B7A-97CBD8772BDC}" presName="FiveConn_1-2" presStyleLbl="fgAccFollowNode1" presStyleIdx="0" presStyleCnt="4">
        <dgm:presLayoutVars>
          <dgm:bulletEnabled val="1"/>
        </dgm:presLayoutVars>
      </dgm:prSet>
      <dgm:spPr/>
    </dgm:pt>
    <dgm:pt modelId="{8F950010-C25E-C443-84B0-1220DE93E25C}" type="pres">
      <dgm:prSet presAssocID="{7D566335-A59D-224B-9B7A-97CBD8772BDC}" presName="FiveConn_2-3" presStyleLbl="fgAccFollowNode1" presStyleIdx="1" presStyleCnt="4">
        <dgm:presLayoutVars>
          <dgm:bulletEnabled val="1"/>
        </dgm:presLayoutVars>
      </dgm:prSet>
      <dgm:spPr/>
    </dgm:pt>
    <dgm:pt modelId="{4ACED2A7-8097-4C4A-BFC7-73410F7EAA33}" type="pres">
      <dgm:prSet presAssocID="{7D566335-A59D-224B-9B7A-97CBD8772BDC}" presName="FiveConn_3-4" presStyleLbl="fgAccFollowNode1" presStyleIdx="2" presStyleCnt="4">
        <dgm:presLayoutVars>
          <dgm:bulletEnabled val="1"/>
        </dgm:presLayoutVars>
      </dgm:prSet>
      <dgm:spPr/>
    </dgm:pt>
    <dgm:pt modelId="{A4C36774-1724-1641-9F80-349A42334B8D}" type="pres">
      <dgm:prSet presAssocID="{7D566335-A59D-224B-9B7A-97CBD8772BDC}" presName="FiveConn_4-5" presStyleLbl="fgAccFollowNode1" presStyleIdx="3" presStyleCnt="4">
        <dgm:presLayoutVars>
          <dgm:bulletEnabled val="1"/>
        </dgm:presLayoutVars>
      </dgm:prSet>
      <dgm:spPr/>
    </dgm:pt>
    <dgm:pt modelId="{69337BB5-84B7-2347-A239-78BFBD540202}" type="pres">
      <dgm:prSet presAssocID="{7D566335-A59D-224B-9B7A-97CBD8772BDC}" presName="FiveNodes_1_text" presStyleLbl="node1" presStyleIdx="4" presStyleCnt="5">
        <dgm:presLayoutVars>
          <dgm:bulletEnabled val="1"/>
        </dgm:presLayoutVars>
      </dgm:prSet>
      <dgm:spPr/>
    </dgm:pt>
    <dgm:pt modelId="{3C00A4E5-1A38-7B4D-8B64-B78769531E9A}" type="pres">
      <dgm:prSet presAssocID="{7D566335-A59D-224B-9B7A-97CBD8772BDC}" presName="FiveNodes_2_text" presStyleLbl="node1" presStyleIdx="4" presStyleCnt="5">
        <dgm:presLayoutVars>
          <dgm:bulletEnabled val="1"/>
        </dgm:presLayoutVars>
      </dgm:prSet>
      <dgm:spPr/>
    </dgm:pt>
    <dgm:pt modelId="{BE473B66-7738-264D-A95D-091336438A6B}" type="pres">
      <dgm:prSet presAssocID="{7D566335-A59D-224B-9B7A-97CBD8772BD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AD2B13-A155-EC46-B663-0B945CD38D88}" type="pres">
      <dgm:prSet presAssocID="{7D566335-A59D-224B-9B7A-97CBD8772BDC}" presName="FiveNodes_4_text" presStyleLbl="node1" presStyleIdx="4" presStyleCnt="5">
        <dgm:presLayoutVars>
          <dgm:bulletEnabled val="1"/>
        </dgm:presLayoutVars>
      </dgm:prSet>
      <dgm:spPr/>
    </dgm:pt>
    <dgm:pt modelId="{12E21DE6-D598-2F44-92E2-B13B22417500}" type="pres">
      <dgm:prSet presAssocID="{7D566335-A59D-224B-9B7A-97CBD8772BD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DA8E225C-5D09-B34D-B95E-DBF258D3708E}" srcId="{7D566335-A59D-224B-9B7A-97CBD8772BDC}" destId="{BD691D24-85BD-FD4F-AAAD-4CA48B39C9F1}" srcOrd="2" destOrd="0" parTransId="{3D0C7EA6-FD3A-054B-AE90-511BC23E98C3}" sibTransId="{AC9A279A-2EB7-204D-93D9-AAE21AA2B504}"/>
    <dgm:cxn modelId="{0123905E-A69B-F34F-9208-FDCFEDC15F19}" srcId="{7D566335-A59D-224B-9B7A-97CBD8772BDC}" destId="{FA1D5535-E85A-2842-AD3D-2E1F2D0897CC}" srcOrd="1" destOrd="0" parTransId="{D86017DC-2EBE-5947-AB9C-34CECF80FDCE}" sibTransId="{386B6B81-AB75-AD4F-9E33-EDED5188435F}"/>
    <dgm:cxn modelId="{EDE92E85-0A18-9147-954C-72B7BABDE9BD}" type="presOf" srcId="{1CDFA83E-FCE4-EC42-933F-ED34AB9178B6}" destId="{A4C36774-1724-1641-9F80-349A42334B8D}" srcOrd="0" destOrd="0" presId="urn:microsoft.com/office/officeart/2005/8/layout/vProcess5"/>
    <dgm:cxn modelId="{3C0A8042-0313-F045-AE1F-EB2B27C1C49A}" type="presOf" srcId="{386B6B81-AB75-AD4F-9E33-EDED5188435F}" destId="{8F950010-C25E-C443-84B0-1220DE93E25C}" srcOrd="0" destOrd="0" presId="urn:microsoft.com/office/officeart/2005/8/layout/vProcess5"/>
    <dgm:cxn modelId="{F93BE406-9918-A648-BDEE-0A84C912A176}" type="presOf" srcId="{E24CB632-88A1-C949-8B90-CD8432F8C5E9}" destId="{69337BB5-84B7-2347-A239-78BFBD540202}" srcOrd="1" destOrd="0" presId="urn:microsoft.com/office/officeart/2005/8/layout/vProcess5"/>
    <dgm:cxn modelId="{7EC51615-DDF7-2346-AEB4-657EE66C93C5}" type="presOf" srcId="{FA1D5535-E85A-2842-AD3D-2E1F2D0897CC}" destId="{3C00A4E5-1A38-7B4D-8B64-B78769531E9A}" srcOrd="1" destOrd="0" presId="urn:microsoft.com/office/officeart/2005/8/layout/vProcess5"/>
    <dgm:cxn modelId="{6C6C92F3-DFFD-A543-B5FE-EEC3EE358315}" type="presOf" srcId="{1621EC0C-7A42-8842-AE34-35388E4A7909}" destId="{12E21DE6-D598-2F44-92E2-B13B22417500}" srcOrd="1" destOrd="0" presId="urn:microsoft.com/office/officeart/2005/8/layout/vProcess5"/>
    <dgm:cxn modelId="{EFE5451F-1C6F-6042-811A-379B2024D369}" type="presOf" srcId="{5B62CD13-D44A-6246-AA95-C0854ACD583B}" destId="{EAE0A851-6008-B849-98AE-06321509293F}" srcOrd="0" destOrd="0" presId="urn:microsoft.com/office/officeart/2005/8/layout/vProcess5"/>
    <dgm:cxn modelId="{B058F9C6-83AC-4143-9032-A9B22A9FAA7F}" type="presOf" srcId="{06B73E05-E9CD-FE48-A523-6EBEF3610F21}" destId="{ACAD2B13-A155-EC46-B663-0B945CD38D88}" srcOrd="1" destOrd="0" presId="urn:microsoft.com/office/officeart/2005/8/layout/vProcess5"/>
    <dgm:cxn modelId="{B4BA340F-1E98-8043-A4FE-26668152C86A}" type="presOf" srcId="{BD691D24-85BD-FD4F-AAAD-4CA48B39C9F1}" destId="{BE473B66-7738-264D-A95D-091336438A6B}" srcOrd="1" destOrd="0" presId="urn:microsoft.com/office/officeart/2005/8/layout/vProcess5"/>
    <dgm:cxn modelId="{1A4E6C27-7582-3C4F-8AC4-241FFD01A188}" type="presOf" srcId="{E24CB632-88A1-C949-8B90-CD8432F8C5E9}" destId="{7C5BC6AB-DE94-144C-BE16-ECC25C120217}" srcOrd="0" destOrd="0" presId="urn:microsoft.com/office/officeart/2005/8/layout/vProcess5"/>
    <dgm:cxn modelId="{DA79C5CC-5778-1247-9ADB-0D41F44E048E}" type="presOf" srcId="{7D566335-A59D-224B-9B7A-97CBD8772BDC}" destId="{5CE575DD-3671-764D-A0FE-419F41816ED1}" srcOrd="0" destOrd="0" presId="urn:microsoft.com/office/officeart/2005/8/layout/vProcess5"/>
    <dgm:cxn modelId="{745A8F5C-4381-CF46-B8B4-93D5C9B86C51}" type="presOf" srcId="{06B73E05-E9CD-FE48-A523-6EBEF3610F21}" destId="{F216E596-4BC5-BE4D-8EC8-10BB32513DF1}" srcOrd="0" destOrd="0" presId="urn:microsoft.com/office/officeart/2005/8/layout/vProcess5"/>
    <dgm:cxn modelId="{AD556081-5F85-294B-A310-6EB143F2295C}" type="presOf" srcId="{1621EC0C-7A42-8842-AE34-35388E4A7909}" destId="{8D509ADD-23AF-0E4D-B933-A725BE22AF88}" srcOrd="0" destOrd="0" presId="urn:microsoft.com/office/officeart/2005/8/layout/vProcess5"/>
    <dgm:cxn modelId="{9A0CC0C8-F804-2643-8B43-A69C0C3F5C19}" type="presOf" srcId="{AC9A279A-2EB7-204D-93D9-AAE21AA2B504}" destId="{4ACED2A7-8097-4C4A-BFC7-73410F7EAA33}" srcOrd="0" destOrd="0" presId="urn:microsoft.com/office/officeart/2005/8/layout/vProcess5"/>
    <dgm:cxn modelId="{7553735C-EBE9-F241-9C7D-7A31C43AFBD8}" type="presOf" srcId="{BD691D24-85BD-FD4F-AAAD-4CA48B39C9F1}" destId="{244D6655-B379-D544-814D-0EE29A244111}" srcOrd="0" destOrd="0" presId="urn:microsoft.com/office/officeart/2005/8/layout/vProcess5"/>
    <dgm:cxn modelId="{C4AB88AC-4000-054D-B01C-9F1B23960F6B}" srcId="{7D566335-A59D-224B-9B7A-97CBD8772BDC}" destId="{E24CB632-88A1-C949-8B90-CD8432F8C5E9}" srcOrd="0" destOrd="0" parTransId="{EEC6CC10-80DA-304D-BE6E-EACD806B610A}" sibTransId="{5B62CD13-D44A-6246-AA95-C0854ACD583B}"/>
    <dgm:cxn modelId="{6826D3D1-8CCD-9E47-9350-002834C62684}" srcId="{7D566335-A59D-224B-9B7A-97CBD8772BDC}" destId="{06B73E05-E9CD-FE48-A523-6EBEF3610F21}" srcOrd="3" destOrd="0" parTransId="{7E9BD708-59E3-FB41-AE68-0863CC8139E2}" sibTransId="{1CDFA83E-FCE4-EC42-933F-ED34AB9178B6}"/>
    <dgm:cxn modelId="{CE203E05-B8CE-D54A-A40A-45936E5049CB}" type="presOf" srcId="{FA1D5535-E85A-2842-AD3D-2E1F2D0897CC}" destId="{FF2CAAD5-4058-F542-82AF-3A9488DBD1EF}" srcOrd="0" destOrd="0" presId="urn:microsoft.com/office/officeart/2005/8/layout/vProcess5"/>
    <dgm:cxn modelId="{7988A821-FD69-904B-B65C-BE9F0F0CDEBF}" srcId="{7D566335-A59D-224B-9B7A-97CBD8772BDC}" destId="{1621EC0C-7A42-8842-AE34-35388E4A7909}" srcOrd="4" destOrd="0" parTransId="{0EBA17B2-1CD6-CB43-A6AB-C7DD2C04E43A}" sibTransId="{0D1B1DD1-5F70-134F-AF46-E615B2BBC5D0}"/>
    <dgm:cxn modelId="{CE5EA854-D9BE-B647-9A8D-8D7F08846A47}" type="presParOf" srcId="{5CE575DD-3671-764D-A0FE-419F41816ED1}" destId="{5C9DA2F3-FADE-9944-8656-1427B1808B53}" srcOrd="0" destOrd="0" presId="urn:microsoft.com/office/officeart/2005/8/layout/vProcess5"/>
    <dgm:cxn modelId="{878208E8-F29D-8F43-A215-7ED1F682EA08}" type="presParOf" srcId="{5CE575DD-3671-764D-A0FE-419F41816ED1}" destId="{7C5BC6AB-DE94-144C-BE16-ECC25C120217}" srcOrd="1" destOrd="0" presId="urn:microsoft.com/office/officeart/2005/8/layout/vProcess5"/>
    <dgm:cxn modelId="{199CE243-3B76-AD4D-9EAA-FE24D4F85B75}" type="presParOf" srcId="{5CE575DD-3671-764D-A0FE-419F41816ED1}" destId="{FF2CAAD5-4058-F542-82AF-3A9488DBD1EF}" srcOrd="2" destOrd="0" presId="urn:microsoft.com/office/officeart/2005/8/layout/vProcess5"/>
    <dgm:cxn modelId="{6BB6158E-D8C3-6C4F-BC23-2BD4AFA5BB70}" type="presParOf" srcId="{5CE575DD-3671-764D-A0FE-419F41816ED1}" destId="{244D6655-B379-D544-814D-0EE29A244111}" srcOrd="3" destOrd="0" presId="urn:microsoft.com/office/officeart/2005/8/layout/vProcess5"/>
    <dgm:cxn modelId="{901ACD2E-43A3-ED44-9D9E-BCFDFBCAC5E3}" type="presParOf" srcId="{5CE575DD-3671-764D-A0FE-419F41816ED1}" destId="{F216E596-4BC5-BE4D-8EC8-10BB32513DF1}" srcOrd="4" destOrd="0" presId="urn:microsoft.com/office/officeart/2005/8/layout/vProcess5"/>
    <dgm:cxn modelId="{B3676267-E6EC-D049-B571-F423967AAAB5}" type="presParOf" srcId="{5CE575DD-3671-764D-A0FE-419F41816ED1}" destId="{8D509ADD-23AF-0E4D-B933-A725BE22AF88}" srcOrd="5" destOrd="0" presId="urn:microsoft.com/office/officeart/2005/8/layout/vProcess5"/>
    <dgm:cxn modelId="{035B42EF-C73E-644C-BE27-583E535DA336}" type="presParOf" srcId="{5CE575DD-3671-764D-A0FE-419F41816ED1}" destId="{EAE0A851-6008-B849-98AE-06321509293F}" srcOrd="6" destOrd="0" presId="urn:microsoft.com/office/officeart/2005/8/layout/vProcess5"/>
    <dgm:cxn modelId="{6DDE401E-3C9A-0B47-B523-384B509E0D04}" type="presParOf" srcId="{5CE575DD-3671-764D-A0FE-419F41816ED1}" destId="{8F950010-C25E-C443-84B0-1220DE93E25C}" srcOrd="7" destOrd="0" presId="urn:microsoft.com/office/officeart/2005/8/layout/vProcess5"/>
    <dgm:cxn modelId="{61B153F9-68AA-E54B-8C80-DB6F7BB7B122}" type="presParOf" srcId="{5CE575DD-3671-764D-A0FE-419F41816ED1}" destId="{4ACED2A7-8097-4C4A-BFC7-73410F7EAA33}" srcOrd="8" destOrd="0" presId="urn:microsoft.com/office/officeart/2005/8/layout/vProcess5"/>
    <dgm:cxn modelId="{1012D059-47F4-094D-A929-89FE080DFA40}" type="presParOf" srcId="{5CE575DD-3671-764D-A0FE-419F41816ED1}" destId="{A4C36774-1724-1641-9F80-349A42334B8D}" srcOrd="9" destOrd="0" presId="urn:microsoft.com/office/officeart/2005/8/layout/vProcess5"/>
    <dgm:cxn modelId="{6E9F4E07-5C7F-4C49-B02B-7B63881C0858}" type="presParOf" srcId="{5CE575DD-3671-764D-A0FE-419F41816ED1}" destId="{69337BB5-84B7-2347-A239-78BFBD540202}" srcOrd="10" destOrd="0" presId="urn:microsoft.com/office/officeart/2005/8/layout/vProcess5"/>
    <dgm:cxn modelId="{B0C5E719-E355-4B41-8398-C12A0DB0BBF1}" type="presParOf" srcId="{5CE575DD-3671-764D-A0FE-419F41816ED1}" destId="{3C00A4E5-1A38-7B4D-8B64-B78769531E9A}" srcOrd="11" destOrd="0" presId="urn:microsoft.com/office/officeart/2005/8/layout/vProcess5"/>
    <dgm:cxn modelId="{5F9610AA-7492-2F47-A097-9099D3E2E198}" type="presParOf" srcId="{5CE575DD-3671-764D-A0FE-419F41816ED1}" destId="{BE473B66-7738-264D-A95D-091336438A6B}" srcOrd="12" destOrd="0" presId="urn:microsoft.com/office/officeart/2005/8/layout/vProcess5"/>
    <dgm:cxn modelId="{F4055CD2-F630-2947-A2DA-3AE8C73F5EC9}" type="presParOf" srcId="{5CE575DD-3671-764D-A0FE-419F41816ED1}" destId="{ACAD2B13-A155-EC46-B663-0B945CD38D88}" srcOrd="13" destOrd="0" presId="urn:microsoft.com/office/officeart/2005/8/layout/vProcess5"/>
    <dgm:cxn modelId="{39B7170E-47F3-C444-B0EA-AE76304664F6}" type="presParOf" srcId="{5CE575DD-3671-764D-A0FE-419F41816ED1}" destId="{12E21DE6-D598-2F44-92E2-B13B2241750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BC6AB-DE94-144C-BE16-ECC25C120217}">
      <dsp:nvSpPr>
        <dsp:cNvPr id="0" name=""/>
        <dsp:cNvSpPr/>
      </dsp:nvSpPr>
      <dsp:spPr>
        <a:xfrm>
          <a:off x="0" y="0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Collect raw probe data</a:t>
          </a:r>
          <a:endParaRPr lang="en-US" sz="2200" kern="1200" dirty="0"/>
        </a:p>
      </dsp:txBody>
      <dsp:txXfrm>
        <a:off x="26826" y="26826"/>
        <a:ext cx="4302492" cy="862272"/>
      </dsp:txXfrm>
    </dsp:sp>
    <dsp:sp modelId="{FF2CAAD5-4058-F542-82AF-3A9488DBD1EF}">
      <dsp:nvSpPr>
        <dsp:cNvPr id="0" name=""/>
        <dsp:cNvSpPr/>
      </dsp:nvSpPr>
      <dsp:spPr>
        <a:xfrm>
          <a:off x="403098" y="1043135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Analyze probe data</a:t>
          </a:r>
          <a:endParaRPr lang="en-US" sz="2200" kern="1200" dirty="0"/>
        </a:p>
      </dsp:txBody>
      <dsp:txXfrm>
        <a:off x="429924" y="1069961"/>
        <a:ext cx="4345907" cy="862272"/>
      </dsp:txXfrm>
    </dsp:sp>
    <dsp:sp modelId="{244D6655-B379-D544-814D-0EE29A244111}">
      <dsp:nvSpPr>
        <dsp:cNvPr id="0" name=""/>
        <dsp:cNvSpPr/>
      </dsp:nvSpPr>
      <dsp:spPr>
        <a:xfrm>
          <a:off x="806196" y="2086271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probe data for differing environmental factors</a:t>
          </a:r>
          <a:endParaRPr lang="en-US" sz="2200" kern="1200" dirty="0"/>
        </a:p>
      </dsp:txBody>
      <dsp:txXfrm>
        <a:off x="833022" y="2113097"/>
        <a:ext cx="4345907" cy="862272"/>
      </dsp:txXfrm>
    </dsp:sp>
    <dsp:sp modelId="{F216E596-4BC5-BE4D-8EC8-10BB32513DF1}">
      <dsp:nvSpPr>
        <dsp:cNvPr id="0" name=""/>
        <dsp:cNvSpPr/>
      </dsp:nvSpPr>
      <dsp:spPr>
        <a:xfrm>
          <a:off x="1209293" y="3129407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Collect remotely sensed data</a:t>
          </a:r>
          <a:endParaRPr lang="en-US" sz="2200" kern="1200" dirty="0"/>
        </a:p>
      </dsp:txBody>
      <dsp:txXfrm>
        <a:off x="1236119" y="3156233"/>
        <a:ext cx="4345907" cy="862272"/>
      </dsp:txXfrm>
    </dsp:sp>
    <dsp:sp modelId="{8D509ADD-23AF-0E4D-B933-A725BE22AF88}">
      <dsp:nvSpPr>
        <dsp:cNvPr id="0" name=""/>
        <dsp:cNvSpPr/>
      </dsp:nvSpPr>
      <dsp:spPr>
        <a:xfrm>
          <a:off x="1612392" y="4172542"/>
          <a:ext cx="5398007" cy="915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Compare remotely sensed data to probe data</a:t>
          </a:r>
          <a:endParaRPr lang="en-US" sz="2200" kern="1200" dirty="0"/>
        </a:p>
      </dsp:txBody>
      <dsp:txXfrm>
        <a:off x="1639218" y="4199368"/>
        <a:ext cx="4345907" cy="862272"/>
      </dsp:txXfrm>
    </dsp:sp>
    <dsp:sp modelId="{EAE0A851-6008-B849-98AE-06321509293F}">
      <dsp:nvSpPr>
        <dsp:cNvPr id="0" name=""/>
        <dsp:cNvSpPr/>
      </dsp:nvSpPr>
      <dsp:spPr>
        <a:xfrm>
          <a:off x="4802657" y="669133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4936611" y="669133"/>
        <a:ext cx="327442" cy="448001"/>
      </dsp:txXfrm>
    </dsp:sp>
    <dsp:sp modelId="{8F950010-C25E-C443-84B0-1220DE93E25C}">
      <dsp:nvSpPr>
        <dsp:cNvPr id="0" name=""/>
        <dsp:cNvSpPr/>
      </dsp:nvSpPr>
      <dsp:spPr>
        <a:xfrm>
          <a:off x="5205755" y="1712269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339709" y="1712269"/>
        <a:ext cx="327442" cy="448001"/>
      </dsp:txXfrm>
    </dsp:sp>
    <dsp:sp modelId="{4ACED2A7-8097-4C4A-BFC7-73410F7EAA33}">
      <dsp:nvSpPr>
        <dsp:cNvPr id="0" name=""/>
        <dsp:cNvSpPr/>
      </dsp:nvSpPr>
      <dsp:spPr>
        <a:xfrm>
          <a:off x="5608853" y="2740139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742807" y="2740139"/>
        <a:ext cx="327442" cy="448001"/>
      </dsp:txXfrm>
    </dsp:sp>
    <dsp:sp modelId="{A4C36774-1724-1641-9F80-349A42334B8D}">
      <dsp:nvSpPr>
        <dsp:cNvPr id="0" name=""/>
        <dsp:cNvSpPr/>
      </dsp:nvSpPr>
      <dsp:spPr>
        <a:xfrm>
          <a:off x="6011951" y="3793452"/>
          <a:ext cx="595350" cy="5953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145905" y="3793452"/>
        <a:ext cx="327442" cy="44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</a:t>
            </a:r>
            <a:r>
              <a:rPr lang="en-US" dirty="0" smtClean="0"/>
              <a:t>: Li, T., Horton, R. M., &amp; Kinney, P. (2013). Future</a:t>
            </a:r>
            <a:r>
              <a:rPr lang="en-US" baseline="0" dirty="0" smtClean="0"/>
              <a:t> projections of seasonal patterns in temperature-related deaths for Manhattan. Nature climate change, 3, 717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7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hyperlink" Target="http://www.nsf.gov/home/news.html%23-1,1,story1" TargetMode="External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New Jersey Health &amp; Air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38228" y="5358384"/>
            <a:ext cx="3929534" cy="339097"/>
          </a:xfrm>
        </p:spPr>
        <p:txBody>
          <a:bodyPr>
            <a:normAutofit/>
          </a:bodyPr>
          <a:lstStyle/>
          <a:p>
            <a:r>
              <a:rPr lang="en-US" dirty="0" smtClean="0"/>
              <a:t>Maryam </a:t>
            </a:r>
            <a:r>
              <a:rPr lang="en-US" dirty="0" err="1" smtClean="0"/>
              <a:t>Karimi</a:t>
            </a:r>
            <a:r>
              <a:rPr lang="en-US" dirty="0" smtClean="0"/>
              <a:t>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Jerrod Lessel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Modeling near surface air temperature profiles of complex urban systems based on land surface properties by correlating on-site and satellite data to better understand temperature profiles in urban microclimates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b="1" dirty="0" smtClean="0"/>
              <a:t>Forthcoming in Final Draft</a:t>
            </a:r>
            <a:endParaRPr lang="en-US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b="1" dirty="0" smtClean="0"/>
              <a:t>Forthcoming in Final Draft</a:t>
            </a:r>
            <a:endParaRPr lang="en-US" b="1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62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4632" y="1438656"/>
            <a:ext cx="8293608" cy="1812544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b="1" dirty="0" smtClean="0"/>
              <a:t>advisors</a:t>
            </a:r>
            <a:r>
              <a:rPr lang="en-US" dirty="0" smtClean="0"/>
              <a:t>, </a:t>
            </a:r>
            <a:r>
              <a:rPr lang="en-US" b="1" dirty="0" smtClean="0"/>
              <a:t>partners</a:t>
            </a:r>
            <a:r>
              <a:rPr lang="en-US" dirty="0" smtClean="0"/>
              <a:t>, and </a:t>
            </a:r>
            <a:r>
              <a:rPr lang="en-US" b="1" dirty="0" smtClean="0"/>
              <a:t>others</a:t>
            </a:r>
            <a:r>
              <a:rPr lang="en-US" dirty="0" smtClean="0"/>
              <a:t> who have contributed in any way to the project.</a:t>
            </a:r>
          </a:p>
          <a:p>
            <a:r>
              <a:rPr lang="en-US" dirty="0" smtClean="0"/>
              <a:t>If your project is a multi-term one, acknowledge </a:t>
            </a:r>
            <a:r>
              <a:rPr lang="en-US" b="1" dirty="0" smtClean="0"/>
              <a:t>past contributors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Choose one </a:t>
            </a:r>
            <a:r>
              <a:rPr lang="en-US" dirty="0" smtClean="0"/>
              <a:t>of the two following slides as an acknowledgements page.  Feel free to </a:t>
            </a:r>
            <a:r>
              <a:rPr lang="en-US" b="1" dirty="0" smtClean="0"/>
              <a:t>modify</a:t>
            </a:r>
            <a:r>
              <a:rPr lang="en-US" dirty="0" smtClean="0"/>
              <a:t> them as needed to fit your content.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51120" y="3566160"/>
            <a:ext cx="333451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4" b="12377"/>
          <a:stretch/>
        </p:blipFill>
        <p:spPr>
          <a:xfrm>
            <a:off x="0" y="3840480"/>
            <a:ext cx="9144000" cy="3017520"/>
          </a:xfrm>
        </p:spPr>
      </p:pic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11296" y="1220919"/>
            <a:ext cx="5111496" cy="150534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Pietro</a:t>
            </a:r>
            <a:r>
              <a:rPr lang="en-US" b="1" dirty="0" smtClean="0"/>
              <a:t> </a:t>
            </a:r>
            <a:r>
              <a:rPr lang="en-US" b="1" dirty="0" err="1" smtClean="0"/>
              <a:t>Ceccato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Research Scientist, Lead Environmental Monitoring Program, The International Research institute for Climate and Society, The Earth Institute, Columbia University)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11296" y="2861001"/>
            <a:ext cx="5111496" cy="3624455"/>
          </a:xfrm>
        </p:spPr>
        <p:txBody>
          <a:bodyPr>
            <a:normAutofit/>
          </a:bodyPr>
          <a:lstStyle/>
          <a:p>
            <a:r>
              <a:rPr lang="en-US" b="1" dirty="0" smtClean="0"/>
              <a:t>Thomas Matte </a:t>
            </a:r>
            <a:r>
              <a:rPr lang="en-US" dirty="0" smtClean="0"/>
              <a:t>(Bureau </a:t>
            </a:r>
            <a:r>
              <a:rPr lang="en-US" dirty="0"/>
              <a:t>of Environmental Surveillance and Policy, New York City Department of Health and Mental </a:t>
            </a:r>
            <a:r>
              <a:rPr lang="en-US" dirty="0" smtClean="0"/>
              <a:t>Hygiene)</a:t>
            </a:r>
            <a:endParaRPr lang="en-US" dirty="0"/>
          </a:p>
          <a:p>
            <a:r>
              <a:rPr lang="en-US" b="1" dirty="0" err="1" smtClean="0"/>
              <a:t>Aurash</a:t>
            </a:r>
            <a:r>
              <a:rPr lang="en-US" b="1" dirty="0" smtClean="0"/>
              <a:t> </a:t>
            </a:r>
            <a:r>
              <a:rPr lang="en-US" b="1" dirty="0" err="1"/>
              <a:t>Khawarzad</a:t>
            </a:r>
            <a:r>
              <a:rPr lang="en-US" b="1" dirty="0" smtClean="0"/>
              <a:t> </a:t>
            </a:r>
            <a:r>
              <a:rPr lang="en-US" dirty="0" smtClean="0"/>
              <a:t>(We </a:t>
            </a:r>
            <a:r>
              <a:rPr lang="en-US" dirty="0"/>
              <a:t>Act for Environmental </a:t>
            </a:r>
            <a:r>
              <a:rPr lang="en-US" dirty="0" smtClean="0"/>
              <a:t>Justice)</a:t>
            </a:r>
            <a:endParaRPr lang="en-US" dirty="0"/>
          </a:p>
          <a:p>
            <a:r>
              <a:rPr lang="en-US" b="1" dirty="0" smtClean="0"/>
              <a:t>Patrick Kinney </a:t>
            </a:r>
            <a:r>
              <a:rPr lang="en-US" dirty="0" smtClean="0"/>
              <a:t>(Columbia </a:t>
            </a:r>
            <a:r>
              <a:rPr lang="en-US" dirty="0"/>
              <a:t>University, Mailman School of Public </a:t>
            </a:r>
            <a:r>
              <a:rPr lang="en-US" dirty="0" smtClean="0"/>
              <a:t>Health)</a:t>
            </a:r>
            <a:endParaRPr lang="en-US" dirty="0"/>
          </a:p>
          <a:p>
            <a:r>
              <a:rPr lang="en-US" b="1" dirty="0" smtClean="0"/>
              <a:t>Brian </a:t>
            </a:r>
            <a:r>
              <a:rPr lang="en-US" b="1" dirty="0" err="1" smtClean="0"/>
              <a:t>Vant</a:t>
            </a:r>
            <a:r>
              <a:rPr lang="en-US" b="1" dirty="0" smtClean="0"/>
              <a:t>-Hull </a:t>
            </a:r>
            <a:r>
              <a:rPr lang="en-US" dirty="0" smtClean="0"/>
              <a:t>(Consortium </a:t>
            </a:r>
            <a:r>
              <a:rPr lang="en-US" dirty="0"/>
              <a:t>for Climate Risk in the Urban </a:t>
            </a:r>
            <a:r>
              <a:rPr lang="en-US" dirty="0" smtClean="0"/>
              <a:t>Northeast)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" y="1165623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Advisor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736206"/>
            <a:ext cx="2577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44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1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4" t="-38925" r="1743" b="-38730"/>
          <a:stretch/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Urbanization and the impact of </a:t>
            </a:r>
            <a:r>
              <a:rPr lang="en-US" b="1" dirty="0" smtClean="0"/>
              <a:t>urban heat island (UHI) effect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UHI </a:t>
            </a:r>
            <a:r>
              <a:rPr lang="en-US" dirty="0" smtClean="0"/>
              <a:t>can create </a:t>
            </a:r>
            <a:r>
              <a:rPr lang="en-US" b="1" dirty="0" smtClean="0"/>
              <a:t>numerous health risks </a:t>
            </a:r>
            <a:r>
              <a:rPr lang="en-US" dirty="0" smtClean="0"/>
              <a:t>including respiratory difficulties, heat cramps, heat stroke, and heat-related mortality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b="1" dirty="0" smtClean="0"/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367263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amnh.org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268280" y="5824862"/>
            <a:ext cx="8696860" cy="1133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Can a better understanding of microclimates help us understand and resolve urban heat island effects?</a:t>
            </a:r>
          </a:p>
          <a:p>
            <a:pPr marL="342900" indent="-342900">
              <a:buFont typeface="Arial"/>
              <a:buChar char="•"/>
            </a:pPr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endParaRPr lang="en-US" sz="2800" b="1" dirty="0" smtClean="0"/>
          </a:p>
          <a:p>
            <a:pPr marL="342900" indent="-342900">
              <a:buFont typeface="Arial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Due to landscapes changing from </a:t>
            </a:r>
            <a:r>
              <a:rPr lang="en-US" b="1" dirty="0" smtClean="0"/>
              <a:t>permeable/moist </a:t>
            </a:r>
            <a:r>
              <a:rPr lang="en-US" dirty="0" smtClean="0"/>
              <a:t>surfaces to more </a:t>
            </a:r>
            <a:r>
              <a:rPr lang="en-US" b="1" dirty="0" smtClean="0"/>
              <a:t>impermeable/dry </a:t>
            </a:r>
            <a:r>
              <a:rPr lang="en-US" dirty="0" smtClean="0"/>
              <a:t>surfaces increases UHI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33285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</a:t>
            </a:r>
            <a:r>
              <a:rPr lang="en-US" dirty="0" err="1" smtClean="0"/>
              <a:t>inhabitat.com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5" b="5999"/>
          <a:stretch/>
        </p:blipFill>
        <p:spPr bwMode="auto">
          <a:xfrm>
            <a:off x="0" y="119197"/>
            <a:ext cx="4101967" cy="33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92" b="6091"/>
          <a:stretch/>
        </p:blipFill>
        <p:spPr bwMode="auto">
          <a:xfrm>
            <a:off x="4810833" y="125216"/>
            <a:ext cx="4333167" cy="330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648657" y="1126975"/>
            <a:ext cx="1770672" cy="14131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18" r="923" b="-43333"/>
          <a:stretch/>
        </p:blipFill>
        <p:spPr bwMode="auto">
          <a:xfrm>
            <a:off x="-1" y="0"/>
            <a:ext cx="48090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6" y="2130552"/>
            <a:ext cx="3864173" cy="3374136"/>
          </a:xfrm>
        </p:spPr>
        <p:txBody>
          <a:bodyPr/>
          <a:lstStyle/>
          <a:p>
            <a:r>
              <a:rPr lang="en-US" b="1" dirty="0" smtClean="0"/>
              <a:t>Heat Waves and Mortality 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/>
              <a:t>Exposure-response function </a:t>
            </a:r>
            <a:r>
              <a:rPr lang="en-US" dirty="0" smtClean="0"/>
              <a:t>for temperature related mortality in Manhattan, NY based on daily data from 1982 to 1999</a:t>
            </a:r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b="1" dirty="0" smtClean="0"/>
          </a:p>
          <a:p>
            <a:pPr marL="342900" indent="-342900">
              <a:buFont typeface="Arial"/>
              <a:buChar char="•"/>
            </a:pPr>
            <a:endParaRPr lang="en-US" b="1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5367263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Li, et al., 2013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9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959599" y="1745827"/>
            <a:ext cx="1748875" cy="4654973"/>
          </a:xfrm>
        </p:spPr>
        <p:txBody>
          <a:bodyPr>
            <a:normAutofit/>
          </a:bodyPr>
          <a:lstStyle/>
          <a:p>
            <a:r>
              <a:rPr lang="en-US" b="1" dirty="0" smtClean="0"/>
              <a:t>Study Area:</a:t>
            </a:r>
          </a:p>
          <a:p>
            <a:r>
              <a:rPr lang="en-US" dirty="0" smtClean="0"/>
              <a:t>Glassboro, NJ</a:t>
            </a:r>
          </a:p>
          <a:p>
            <a:r>
              <a:rPr lang="en-US" dirty="0" smtClean="0"/>
              <a:t>(Rowan University Campus)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Study Period:</a:t>
            </a:r>
          </a:p>
          <a:p>
            <a:r>
              <a:rPr lang="en-US" dirty="0" smtClean="0"/>
              <a:t>September – November 2015</a:t>
            </a:r>
            <a:endParaRPr lang="en-US" dirty="0"/>
          </a:p>
        </p:txBody>
      </p:sp>
      <p:pic>
        <p:nvPicPr>
          <p:cNvPr id="9" name="Picture 8" descr="NJ_Ma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816872"/>
            <a:ext cx="6471991" cy="411305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10" name="Oval 9"/>
          <p:cNvSpPr/>
          <p:nvPr/>
        </p:nvSpPr>
        <p:spPr>
          <a:xfrm>
            <a:off x="4462103" y="4174855"/>
            <a:ext cx="194484" cy="194484"/>
          </a:xfrm>
          <a:prstGeom prst="ellips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49756" y="3142832"/>
            <a:ext cx="1621137" cy="445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effectLst/>
              </a:rPr>
              <a:t>New Jersey</a:t>
            </a:r>
            <a:endParaRPr lang="en-US" sz="2800" b="1" dirty="0">
              <a:solidFill>
                <a:srgbClr val="000000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8620" y="4093641"/>
            <a:ext cx="942639" cy="314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effectLst/>
              </a:rPr>
              <a:t>Glassboro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541" y="1334685"/>
            <a:ext cx="3664712" cy="3374136"/>
          </a:xfrm>
        </p:spPr>
        <p:txBody>
          <a:bodyPr/>
          <a:lstStyle/>
          <a:p>
            <a:r>
              <a:rPr lang="en-US" b="1" dirty="0" smtClean="0"/>
              <a:t>NASA Earth Observations: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Landsat 7 – ETM+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Landsat 8 – OLI/TIRS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Aqua – MODIS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Terra – MODIS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5277121" y="6289635"/>
            <a:ext cx="1682504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Aqua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9" name="Picture 8" descr="06_Aqu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962" y="5063063"/>
            <a:ext cx="2632998" cy="1379399"/>
          </a:xfrm>
          <a:prstGeom prst="rect">
            <a:avLst/>
          </a:prstGeom>
        </p:spPr>
      </p:pic>
      <p:sp>
        <p:nvSpPr>
          <p:cNvPr id="10" name="Text Placeholder 16"/>
          <p:cNvSpPr txBox="1">
            <a:spLocks/>
          </p:cNvSpPr>
          <p:nvPr/>
        </p:nvSpPr>
        <p:spPr>
          <a:xfrm>
            <a:off x="7977955" y="3275502"/>
            <a:ext cx="1016000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Terra</a:t>
            </a:r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754965" y="5493781"/>
            <a:ext cx="1828800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8</a:t>
            </a: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182606" y="1823855"/>
            <a:ext cx="1828800" cy="69535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Landsat 7</a:t>
            </a:r>
          </a:p>
        </p:txBody>
      </p:sp>
      <p:pic>
        <p:nvPicPr>
          <p:cNvPr id="13" name="Picture 12" descr="05_Terr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05" y="3268132"/>
            <a:ext cx="2204456" cy="1659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83" y="3640670"/>
            <a:ext cx="2273766" cy="1858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195" y="2128556"/>
            <a:ext cx="3551727" cy="1444368"/>
          </a:xfrm>
          <a:prstGeom prst="rect">
            <a:avLst/>
          </a:prstGeom>
        </p:spPr>
      </p:pic>
      <p:pic>
        <p:nvPicPr>
          <p:cNvPr id="16" name="Picture 4">
            <a:hlinkClick r:id="rId6" action="ppaction://hlinkpres?slideindex=1&amp;slidetitle=story1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86" y="3707808"/>
            <a:ext cx="1515046" cy="125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66800796"/>
              </p:ext>
            </p:extLst>
          </p:nvPr>
        </p:nvGraphicFramePr>
        <p:xfrm>
          <a:off x="1083742" y="1295401"/>
          <a:ext cx="7010400" cy="508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900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82541" y="1334685"/>
            <a:ext cx="4050792" cy="5184648"/>
          </a:xfrm>
        </p:spPr>
        <p:txBody>
          <a:bodyPr>
            <a:normAutofit/>
          </a:bodyPr>
          <a:lstStyle/>
          <a:p>
            <a:r>
              <a:rPr lang="en-US" b="1" dirty="0" smtClean="0"/>
              <a:t>Temperature Probe Setup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The sensors were spaced at </a:t>
            </a:r>
            <a:r>
              <a:rPr lang="en-US" b="1" dirty="0"/>
              <a:t>half foot increments </a:t>
            </a:r>
            <a:r>
              <a:rPr lang="en-US" dirty="0"/>
              <a:t>on a 10 foot </a:t>
            </a:r>
            <a:r>
              <a:rPr lang="en-US" dirty="0" err="1"/>
              <a:t>pvc</a:t>
            </a:r>
            <a:r>
              <a:rPr lang="en-US" dirty="0"/>
              <a:t> pole.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temperature probe setup was then employed within varying </a:t>
            </a:r>
            <a:r>
              <a:rPr lang="en-US" b="1" dirty="0"/>
              <a:t>microclimates located on the Rowan University campus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chosen microclimates exhibited three different surface types: </a:t>
            </a:r>
            <a:r>
              <a:rPr lang="en-US" b="1" dirty="0"/>
              <a:t>mainly grass surface, area with a water surface, and a predominantly concrete surface. 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54" y="1746888"/>
            <a:ext cx="4717060" cy="427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35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3840" y="318347"/>
            <a:ext cx="3566160" cy="68072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3589867" y="-9115122"/>
            <a:ext cx="8229600" cy="3789589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/>
            <a:r>
              <a:rPr lang="en-US" dirty="0" smtClean="0"/>
              <a:t>To </a:t>
            </a:r>
            <a:r>
              <a:rPr lang="en-US" dirty="0"/>
              <a:t>improve understanding of the effect of the </a:t>
            </a:r>
            <a:r>
              <a:rPr lang="en-US" b="1" dirty="0"/>
              <a:t>Urban Heat Island (UHI) </a:t>
            </a:r>
            <a:r>
              <a:rPr lang="en-US" dirty="0"/>
              <a:t>on the near surface air temperature where humans interact </a:t>
            </a:r>
          </a:p>
          <a:p>
            <a:pPr marL="347663" indent="-347663"/>
            <a:r>
              <a:rPr lang="en-US" dirty="0"/>
              <a:t>Mitigating the UHI effects in </a:t>
            </a:r>
            <a:r>
              <a:rPr lang="en-US" dirty="0" smtClean="0"/>
              <a:t>urban microclimate’s</a:t>
            </a:r>
            <a:endParaRPr lang="en-US" dirty="0"/>
          </a:p>
          <a:p>
            <a:pPr marL="347663" indent="-347663"/>
            <a:r>
              <a:rPr lang="en-US" dirty="0"/>
              <a:t>Develop a correlation identifying </a:t>
            </a:r>
            <a:r>
              <a:rPr lang="en-US" b="1" dirty="0"/>
              <a:t>the role of surface features on near surface air temperature</a:t>
            </a:r>
            <a:r>
              <a:rPr lang="en-US" dirty="0"/>
              <a:t> for new perspectives in urban design for developers and city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50408" y="1300821"/>
            <a:ext cx="3593592" cy="3374136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Convert Landsat ETM+ thermal band to temperature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Compare Landsat temperature to field measurement data</a:t>
            </a:r>
            <a:endParaRPr lang="en-US" dirty="0"/>
          </a:p>
        </p:txBody>
      </p:sp>
      <p:pic>
        <p:nvPicPr>
          <p:cNvPr id="7" name="Picture 2" descr="F:\Documents\Documents\NASA DEVP-Landsat5\RowanThermaloct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2" y="1274950"/>
            <a:ext cx="5111538" cy="5072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6200" y="3496733"/>
            <a:ext cx="635000" cy="6350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244850" y="3486150"/>
            <a:ext cx="3378200" cy="863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635250" y="3511550"/>
            <a:ext cx="1682750" cy="8572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35250" y="4127500"/>
            <a:ext cx="1670050" cy="2495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F:\Documents\Documents\NASA DEVP-Landsat5\Rowanthermalzoom20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99" y="4384183"/>
            <a:ext cx="2270102" cy="222377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112933" y="4893733"/>
            <a:ext cx="931334" cy="592667"/>
          </a:xfrm>
          <a:prstGeom prst="straightConnector1">
            <a:avLst/>
          </a:prstGeom>
          <a:ln w="254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27336" y="4572003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Rowan University </a:t>
            </a:r>
          </a:p>
          <a:p>
            <a:r>
              <a:rPr lang="en-US" dirty="0" smtClean="0"/>
              <a:t>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alth &amp; AQ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BE5341"/>
      </a:accent1>
      <a:accent2>
        <a:srgbClr val="D07D56"/>
      </a:accent2>
      <a:accent3>
        <a:srgbClr val="E5AA6F"/>
      </a:accent3>
      <a:accent4>
        <a:srgbClr val="497F8D"/>
      </a:accent4>
      <a:accent5>
        <a:srgbClr val="4C9380"/>
      </a:accent5>
      <a:accent6>
        <a:srgbClr val="51A96D"/>
      </a:accent6>
      <a:hlink>
        <a:srgbClr val="BE5341"/>
      </a:hlink>
      <a:folHlink>
        <a:srgbClr val="BE5341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2098</TotalTime>
  <Words>803</Words>
  <Application>Microsoft Macintosh PowerPoint</Application>
  <PresentationFormat>On-screen Show (4:3)</PresentationFormat>
  <Paragraphs>95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Jerrod Lessel</cp:lastModifiedBy>
  <cp:revision>118</cp:revision>
  <dcterms:created xsi:type="dcterms:W3CDTF">2015-05-18T13:26:09Z</dcterms:created>
  <dcterms:modified xsi:type="dcterms:W3CDTF">2015-10-22T20:38:44Z</dcterms:modified>
</cp:coreProperties>
</file>