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
  </p:notesMasterIdLst>
  <p:sldIdLst>
    <p:sldId id="256" r:id="rId2"/>
  </p:sldIdLst>
  <p:sldSz cx="27432000" cy="36576000"/>
  <p:notesSz cx="6858000" cy="9144000"/>
  <p:defaultTextStyle>
    <a:defPPr>
      <a:defRPr lang="en-US"/>
    </a:defPPr>
    <a:lvl1pPr algn="l" defTabSz="1828800" rtl="0" fontAlgn="base">
      <a:spcBef>
        <a:spcPct val="0"/>
      </a:spcBef>
      <a:spcAft>
        <a:spcPct val="0"/>
      </a:spcAft>
      <a:defRPr sz="7200" kern="1200">
        <a:solidFill>
          <a:schemeClr val="tx1"/>
        </a:solidFill>
        <a:latin typeface="Calibri" pitchFamily="34" charset="0"/>
        <a:ea typeface="MS PGothic" pitchFamily="34" charset="-128"/>
        <a:cs typeface="+mn-cs"/>
      </a:defRPr>
    </a:lvl1pPr>
    <a:lvl2pPr marL="1828800" indent="-1371600" algn="l" defTabSz="1828800" rtl="0" fontAlgn="base">
      <a:spcBef>
        <a:spcPct val="0"/>
      </a:spcBef>
      <a:spcAft>
        <a:spcPct val="0"/>
      </a:spcAft>
      <a:defRPr sz="7200" kern="1200">
        <a:solidFill>
          <a:schemeClr val="tx1"/>
        </a:solidFill>
        <a:latin typeface="Calibri" pitchFamily="34" charset="0"/>
        <a:ea typeface="MS PGothic" pitchFamily="34" charset="-128"/>
        <a:cs typeface="+mn-cs"/>
      </a:defRPr>
    </a:lvl2pPr>
    <a:lvl3pPr marL="3657600" indent="-2743200" algn="l" defTabSz="1828800" rtl="0" fontAlgn="base">
      <a:spcBef>
        <a:spcPct val="0"/>
      </a:spcBef>
      <a:spcAft>
        <a:spcPct val="0"/>
      </a:spcAft>
      <a:defRPr sz="7200" kern="1200">
        <a:solidFill>
          <a:schemeClr val="tx1"/>
        </a:solidFill>
        <a:latin typeface="Calibri" pitchFamily="34" charset="0"/>
        <a:ea typeface="MS PGothic" pitchFamily="34" charset="-128"/>
        <a:cs typeface="+mn-cs"/>
      </a:defRPr>
    </a:lvl3pPr>
    <a:lvl4pPr marL="5486400" indent="-4114800" algn="l" defTabSz="1828800" rtl="0" fontAlgn="base">
      <a:spcBef>
        <a:spcPct val="0"/>
      </a:spcBef>
      <a:spcAft>
        <a:spcPct val="0"/>
      </a:spcAft>
      <a:defRPr sz="7200" kern="1200">
        <a:solidFill>
          <a:schemeClr val="tx1"/>
        </a:solidFill>
        <a:latin typeface="Calibri" pitchFamily="34" charset="0"/>
        <a:ea typeface="MS PGothic" pitchFamily="34" charset="-128"/>
        <a:cs typeface="+mn-cs"/>
      </a:defRPr>
    </a:lvl4pPr>
    <a:lvl5pPr marL="7315200" indent="-5486400" algn="l" defTabSz="1828800" rtl="0" fontAlgn="base">
      <a:spcBef>
        <a:spcPct val="0"/>
      </a:spcBef>
      <a:spcAft>
        <a:spcPct val="0"/>
      </a:spcAft>
      <a:defRPr sz="7200" kern="1200">
        <a:solidFill>
          <a:schemeClr val="tx1"/>
        </a:solidFill>
        <a:latin typeface="Calibri" pitchFamily="34" charset="0"/>
        <a:ea typeface="MS PGothic" pitchFamily="34" charset="-128"/>
        <a:cs typeface="+mn-cs"/>
      </a:defRPr>
    </a:lvl5pPr>
    <a:lvl6pPr marL="2286000" algn="l" defTabSz="914400" rtl="0" eaLnBrk="1" latinLnBrk="0" hangingPunct="1">
      <a:defRPr sz="7200" kern="1200">
        <a:solidFill>
          <a:schemeClr val="tx1"/>
        </a:solidFill>
        <a:latin typeface="Calibri" pitchFamily="34" charset="0"/>
        <a:ea typeface="MS PGothic" pitchFamily="34" charset="-128"/>
        <a:cs typeface="+mn-cs"/>
      </a:defRPr>
    </a:lvl6pPr>
    <a:lvl7pPr marL="2743200" algn="l" defTabSz="914400" rtl="0" eaLnBrk="1" latinLnBrk="0" hangingPunct="1">
      <a:defRPr sz="7200" kern="1200">
        <a:solidFill>
          <a:schemeClr val="tx1"/>
        </a:solidFill>
        <a:latin typeface="Calibri" pitchFamily="34" charset="0"/>
        <a:ea typeface="MS PGothic" pitchFamily="34" charset="-128"/>
        <a:cs typeface="+mn-cs"/>
      </a:defRPr>
    </a:lvl7pPr>
    <a:lvl8pPr marL="3200400" algn="l" defTabSz="914400" rtl="0" eaLnBrk="1" latinLnBrk="0" hangingPunct="1">
      <a:defRPr sz="7200" kern="1200">
        <a:solidFill>
          <a:schemeClr val="tx1"/>
        </a:solidFill>
        <a:latin typeface="Calibri" pitchFamily="34" charset="0"/>
        <a:ea typeface="MS PGothic" pitchFamily="34" charset="-128"/>
        <a:cs typeface="+mn-cs"/>
      </a:defRPr>
    </a:lvl8pPr>
    <a:lvl9pPr marL="3657600" algn="l" defTabSz="914400" rtl="0" eaLnBrk="1" latinLnBrk="0" hangingPunct="1">
      <a:defRPr sz="7200" kern="1200">
        <a:solidFill>
          <a:schemeClr val="tx1"/>
        </a:solidFill>
        <a:latin typeface="Calibri" pitchFamily="34" charset="0"/>
        <a:ea typeface="MS PGothic" pitchFamily="34" charset="-128"/>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rooks" initials="k" lastIdx="7"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4628"/>
    <a:srgbClr val="C0E977"/>
    <a:srgbClr val="418C0E"/>
    <a:srgbClr val="049631"/>
    <a:srgbClr val="9FAB95"/>
    <a:srgbClr val="C6DCB0"/>
    <a:srgbClr val="5CA03F"/>
    <a:srgbClr val="EAC2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0262" autoAdjust="0"/>
  </p:normalViewPr>
  <p:slideViewPr>
    <p:cSldViewPr snapToGrid="0" snapToObjects="1">
      <p:cViewPr>
        <p:scale>
          <a:sx n="60" d="100"/>
          <a:sy n="60" d="100"/>
        </p:scale>
        <p:origin x="-342" y="6678"/>
      </p:cViewPr>
      <p:guideLst>
        <p:guide orient="horz" pos="9528"/>
        <p:guide orient="horz" pos="11176"/>
        <p:guide orient="horz" pos="11520"/>
        <p:guide orient="horz" pos="13104"/>
        <p:guide orient="horz" pos="19536"/>
        <p:guide orient="horz" pos="19656"/>
        <p:guide pos="8640"/>
        <p:guide pos="13224"/>
        <p:guide pos="6020"/>
        <p:guide pos="11328"/>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notesMaster" Target="notesMasters/notesMaster1.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7ABBEE28-8C32-4FCC-A651-BCBA57438171}" type="datetimeFigureOut">
              <a:rPr lang="en-US"/>
              <a:pPr>
                <a:defRPr/>
              </a:pPr>
              <a:t>3/29/2013</a:t>
            </a:fld>
            <a:endParaRPr lang="en-US"/>
          </a:p>
        </p:txBody>
      </p:sp>
      <p:sp>
        <p:nvSpPr>
          <p:cNvPr id="4" name="Slide Image Placeholder 3"/>
          <p:cNvSpPr>
            <a:spLocks noGrp="1" noRot="1" noChangeAspect="1"/>
          </p:cNvSpPr>
          <p:nvPr>
            <p:ph type="sldImg" idx="2"/>
          </p:nvPr>
        </p:nvSpPr>
        <p:spPr>
          <a:xfrm>
            <a:off x="2143125" y="685800"/>
            <a:ext cx="257175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D631C539-C3E6-46D0-B788-BE50134DF461}" type="slidenum">
              <a:rPr lang="en-US"/>
              <a:pPr>
                <a:defRPr/>
              </a:pPr>
              <a:t>‹#›</a:t>
            </a:fld>
            <a:endParaRPr lang="en-US"/>
          </a:p>
        </p:txBody>
      </p:sp>
    </p:spTree>
    <p:extLst>
      <p:ext uri="{BB962C8B-B14F-4D97-AF65-F5344CB8AC3E}">
        <p14:creationId xmlns:p14="http://schemas.microsoft.com/office/powerpoint/2010/main" val="3946546506"/>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1pPr>
    <a:lvl2pPr marL="4572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2pPr>
    <a:lvl3pPr marL="9144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3pPr>
    <a:lvl4pPr marL="13716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4pPr>
    <a:lvl5pPr marL="18288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p:spPr>
      </p:sp>
      <p:sp>
        <p:nvSpPr>
          <p:cNvPr id="5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u="sng" smtClean="0"/>
              <a:t>To be fixed before final copy:</a:t>
            </a:r>
          </a:p>
          <a:p>
            <a:pPr eaLnBrk="1" hangingPunct="1">
              <a:spcBef>
                <a:spcPct val="0"/>
              </a:spcBef>
            </a:pPr>
            <a:r>
              <a:rPr lang="en-US" smtClean="0"/>
              <a:t>Methodology: TSS-new landsat image to represent the end product from that specific date. </a:t>
            </a:r>
          </a:p>
          <a:p>
            <a:pPr eaLnBrk="1" hangingPunct="1">
              <a:spcBef>
                <a:spcPct val="0"/>
              </a:spcBef>
            </a:pPr>
            <a:r>
              <a:rPr lang="en-US" smtClean="0"/>
              <a:t>Methodology: Land Cover Classification (currently unsupervised, needs to be changed to completed supervised classification for final)</a:t>
            </a:r>
          </a:p>
          <a:p>
            <a:pPr eaLnBrk="1" hangingPunct="1">
              <a:spcBef>
                <a:spcPct val="0"/>
              </a:spcBef>
            </a:pPr>
            <a:r>
              <a:rPr lang="en-US" smtClean="0"/>
              <a:t>Conclusion: Form conclusions from TSS numbers</a:t>
            </a:r>
          </a:p>
          <a:p>
            <a:pPr eaLnBrk="1" hangingPunct="1">
              <a:spcBef>
                <a:spcPct val="0"/>
              </a:spcBef>
            </a:pPr>
            <a:r>
              <a:rPr lang="en-US" smtClean="0"/>
              <a:t>Team Picture</a:t>
            </a:r>
          </a:p>
        </p:txBody>
      </p:sp>
      <p:sp>
        <p:nvSpPr>
          <p:cNvPr id="5124" name="Slide Number Placeholder 3"/>
          <p:cNvSpPr>
            <a:spLocks noGrp="1"/>
          </p:cNvSpPr>
          <p:nvPr>
            <p:ph type="sldNum" sz="quarter" idx="5"/>
          </p:nvPr>
        </p:nvSpPr>
        <p:spPr bwMode="auto">
          <a:noFill/>
          <a:ln>
            <a:miter lim="800000"/>
            <a:headEnd/>
            <a:tailEnd/>
          </a:ln>
        </p:spPr>
        <p:txBody>
          <a:bodyPr/>
          <a:lstStyle/>
          <a:p>
            <a:fld id="{19105A29-6D2A-4F55-9667-43B0DD849E2F}" type="slidenum">
              <a:rPr lang="en-US" smtClean="0"/>
              <a:pPr/>
              <a:t>1</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userDrawn="1"/>
        </p:nvSpPr>
        <p:spPr>
          <a:xfrm>
            <a:off x="922338" y="903288"/>
            <a:ext cx="25603200" cy="5372100"/>
          </a:xfrm>
          <a:prstGeom prst="rect">
            <a:avLst/>
          </a:prstGeom>
          <a:solidFill>
            <a:srgbClr val="1D462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p:cNvSpPr/>
          <p:nvPr userDrawn="1"/>
        </p:nvSpPr>
        <p:spPr>
          <a:xfrm>
            <a:off x="922338" y="6453188"/>
            <a:ext cx="25603200" cy="311150"/>
          </a:xfrm>
          <a:prstGeom prst="rect">
            <a:avLst/>
          </a:prstGeom>
          <a:solidFill>
            <a:srgbClr val="1D462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6" name="Picture 1" descr="outline.psd"/>
          <p:cNvPicPr>
            <a:picLocks noChangeAspect="1"/>
          </p:cNvPicPr>
          <p:nvPr userDrawn="1"/>
        </p:nvPicPr>
        <p:blipFill>
          <a:blip r:embed="rId2"/>
          <a:srcRect l="7327" t="12820" r="4886" b="16916"/>
          <a:stretch>
            <a:fillRect/>
          </a:stretch>
        </p:blipFill>
        <p:spPr bwMode="auto">
          <a:xfrm>
            <a:off x="22852063" y="1108075"/>
            <a:ext cx="3263900" cy="3016250"/>
          </a:xfrm>
          <a:prstGeom prst="rect">
            <a:avLst/>
          </a:prstGeom>
          <a:noFill/>
          <a:ln w="9525">
            <a:noFill/>
            <a:miter lim="800000"/>
            <a:headEnd/>
            <a:tailEnd/>
          </a:ln>
        </p:spPr>
      </p:pic>
      <p:pic>
        <p:nvPicPr>
          <p:cNvPr id="7" name="Picture 3"/>
          <p:cNvPicPr>
            <a:picLocks noChangeAspect="1" noChangeArrowheads="1"/>
          </p:cNvPicPr>
          <p:nvPr userDrawn="1"/>
        </p:nvPicPr>
        <p:blipFill>
          <a:blip r:embed="rId3"/>
          <a:srcRect/>
          <a:stretch>
            <a:fillRect/>
          </a:stretch>
        </p:blipFill>
        <p:spPr bwMode="auto">
          <a:xfrm>
            <a:off x="1554163" y="1123950"/>
            <a:ext cx="2670175" cy="3205163"/>
          </a:xfrm>
          <a:prstGeom prst="rect">
            <a:avLst/>
          </a:prstGeom>
          <a:noFill/>
          <a:ln w="9525">
            <a:noFill/>
            <a:miter lim="800000"/>
            <a:headEnd/>
            <a:tailEnd/>
          </a:ln>
        </p:spPr>
      </p:pic>
      <p:sp>
        <p:nvSpPr>
          <p:cNvPr id="2" name="Title 1"/>
          <p:cNvSpPr>
            <a:spLocks noGrp="1"/>
          </p:cNvSpPr>
          <p:nvPr>
            <p:ph type="ctrTitle"/>
          </p:nvPr>
        </p:nvSpPr>
        <p:spPr>
          <a:xfrm>
            <a:off x="2057400" y="11362270"/>
            <a:ext cx="23317200" cy="7840133"/>
          </a:xfrm>
        </p:spPr>
        <p:txBody>
          <a:bodyPr/>
          <a:lstStyle/>
          <a:p>
            <a:r>
              <a:rPr lang="en-US" smtClean="0"/>
              <a:t>Click to edit Master title style</a:t>
            </a:r>
            <a:endParaRPr lang="en-US"/>
          </a:p>
        </p:txBody>
      </p:sp>
      <p:sp>
        <p:nvSpPr>
          <p:cNvPr id="3" name="Subtitle 2"/>
          <p:cNvSpPr>
            <a:spLocks noGrp="1"/>
          </p:cNvSpPr>
          <p:nvPr>
            <p:ph type="subTitle" idx="1"/>
          </p:nvPr>
        </p:nvSpPr>
        <p:spPr>
          <a:xfrm>
            <a:off x="4114800" y="20726400"/>
            <a:ext cx="19202400" cy="9347200"/>
          </a:xfrm>
        </p:spPr>
        <p:txBody>
          <a:bodyPr/>
          <a:lstStyle>
            <a:lvl1pPr marL="0" indent="0" algn="ctr">
              <a:buNone/>
              <a:defRPr>
                <a:solidFill>
                  <a:schemeClr val="tx1">
                    <a:tint val="75000"/>
                  </a:schemeClr>
                </a:solidFill>
              </a:defRPr>
            </a:lvl1pPr>
            <a:lvl2pPr marL="1828800" indent="0" algn="ctr">
              <a:buNone/>
              <a:defRPr>
                <a:solidFill>
                  <a:schemeClr val="tx1">
                    <a:tint val="75000"/>
                  </a:schemeClr>
                </a:solidFill>
              </a:defRPr>
            </a:lvl2pPr>
            <a:lvl3pPr marL="3657600" indent="0" algn="ctr">
              <a:buNone/>
              <a:defRPr>
                <a:solidFill>
                  <a:schemeClr val="tx1">
                    <a:tint val="75000"/>
                  </a:schemeClr>
                </a:solidFill>
              </a:defRPr>
            </a:lvl3pPr>
            <a:lvl4pPr marL="5486400" indent="0" algn="ctr">
              <a:buNone/>
              <a:defRPr>
                <a:solidFill>
                  <a:schemeClr val="tx1">
                    <a:tint val="75000"/>
                  </a:schemeClr>
                </a:solidFill>
              </a:defRPr>
            </a:lvl4pPr>
            <a:lvl5pPr marL="7315200" indent="0" algn="ctr">
              <a:buNone/>
              <a:defRPr>
                <a:solidFill>
                  <a:schemeClr val="tx1">
                    <a:tint val="75000"/>
                  </a:schemeClr>
                </a:solidFill>
              </a:defRPr>
            </a:lvl5pPr>
            <a:lvl6pPr marL="9144000" indent="0" algn="ctr">
              <a:buNone/>
              <a:defRPr>
                <a:solidFill>
                  <a:schemeClr val="tx1">
                    <a:tint val="75000"/>
                  </a:schemeClr>
                </a:solidFill>
              </a:defRPr>
            </a:lvl6pPr>
            <a:lvl7pPr marL="10972800" indent="0" algn="ctr">
              <a:buNone/>
              <a:defRPr>
                <a:solidFill>
                  <a:schemeClr val="tx1">
                    <a:tint val="75000"/>
                  </a:schemeClr>
                </a:solidFill>
              </a:defRPr>
            </a:lvl7pPr>
            <a:lvl8pPr marL="12801600" indent="0" algn="ctr">
              <a:buNone/>
              <a:defRPr>
                <a:solidFill>
                  <a:schemeClr val="tx1">
                    <a:tint val="75000"/>
                  </a:schemeClr>
                </a:solidFill>
              </a:defRPr>
            </a:lvl8pPr>
            <a:lvl9pPr marL="14630400" indent="0" algn="ctr">
              <a:buNone/>
              <a:defRPr>
                <a:solidFill>
                  <a:schemeClr val="tx1">
                    <a:tint val="75000"/>
                  </a:schemeClr>
                </a:solidFill>
              </a:defRPr>
            </a:lvl9pPr>
          </a:lstStyle>
          <a:p>
            <a:r>
              <a:rPr lang="en-US" smtClean="0"/>
              <a:t>Click to edit Master subtitle style</a:t>
            </a:r>
            <a:endParaRPr lang="en-US"/>
          </a:p>
        </p:txBody>
      </p:sp>
      <p:sp>
        <p:nvSpPr>
          <p:cNvPr id="8" name="Date Placeholder 3"/>
          <p:cNvSpPr>
            <a:spLocks noGrp="1"/>
          </p:cNvSpPr>
          <p:nvPr>
            <p:ph type="dt" sz="half" idx="10"/>
          </p:nvPr>
        </p:nvSpPr>
        <p:spPr/>
        <p:txBody>
          <a:bodyPr/>
          <a:lstStyle>
            <a:lvl1pPr>
              <a:defRPr/>
            </a:lvl1pPr>
          </a:lstStyle>
          <a:p>
            <a:pPr>
              <a:defRPr/>
            </a:pPr>
            <a:fld id="{A80560C5-B1DF-4EF9-BE7B-AF9764FAAF69}" type="datetimeFigureOut">
              <a:rPr lang="en-US"/>
              <a:pPr>
                <a:defRPr/>
              </a:pPr>
              <a:t>3/29/2013</a:t>
            </a:fld>
            <a:endParaRPr lang="en-US"/>
          </a:p>
        </p:txBody>
      </p:sp>
      <p:sp>
        <p:nvSpPr>
          <p:cNvPr id="9" name="Footer Placeholder 4"/>
          <p:cNvSpPr>
            <a:spLocks noGrp="1"/>
          </p:cNvSpPr>
          <p:nvPr>
            <p:ph type="ftr" sz="quarter" idx="11"/>
          </p:nvPr>
        </p:nvSpPr>
        <p:spPr/>
        <p:txBody>
          <a:bodyPr/>
          <a:lstStyle>
            <a:lvl1pPr>
              <a:defRPr/>
            </a:lvl1pPr>
          </a:lstStyle>
          <a:p>
            <a:pPr>
              <a:defRPr/>
            </a:pPr>
            <a:endParaRPr lang="en-US"/>
          </a:p>
        </p:txBody>
      </p:sp>
      <p:sp>
        <p:nvSpPr>
          <p:cNvPr id="10" name="Slide Number Placeholder 5"/>
          <p:cNvSpPr>
            <a:spLocks noGrp="1"/>
          </p:cNvSpPr>
          <p:nvPr>
            <p:ph type="sldNum" sz="quarter" idx="12"/>
          </p:nvPr>
        </p:nvSpPr>
        <p:spPr/>
        <p:txBody>
          <a:bodyPr/>
          <a:lstStyle>
            <a:lvl1pPr>
              <a:defRPr/>
            </a:lvl1pPr>
          </a:lstStyle>
          <a:p>
            <a:pPr>
              <a:defRPr/>
            </a:pPr>
            <a:fld id="{3BEC99CF-75A5-4CD8-BAB1-036D66AA8E37}"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CD1090E-2B2B-485F-A8F3-8A774590D590}" type="datetimeFigureOut">
              <a:rPr lang="en-US"/>
              <a:pPr>
                <a:defRPr/>
              </a:pPr>
              <a:t>3/29/2013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C848C65-81D8-4A15-A306-AB4F0541B15E}"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664600" y="7814739"/>
            <a:ext cx="18516600" cy="16643773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114800" y="7814739"/>
            <a:ext cx="55092600" cy="1664377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CE5CA6E-A592-4644-A770-99DE51F34759}" type="datetimeFigureOut">
              <a:rPr lang="en-US"/>
              <a:pPr>
                <a:defRPr/>
              </a:pPr>
              <a:t>3/29/2013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922668E-62DC-4E3F-8E84-A70B567CA3BA}"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870E6B2-ADE6-4B0B-9BE2-BA2168CD0A02}" type="datetimeFigureOut">
              <a:rPr lang="en-US"/>
              <a:pPr>
                <a:defRPr/>
              </a:pPr>
              <a:t>3/29/2013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D898239-FDD2-4002-9DD3-31E7B7A1C9CF}"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166939" y="23503469"/>
            <a:ext cx="23317200" cy="7264400"/>
          </a:xfrm>
        </p:spPr>
        <p:txBody>
          <a:bodyPr anchor="t"/>
          <a:lstStyle>
            <a:lvl1pPr algn="l">
              <a:defRPr sz="16000" b="1" cap="all"/>
            </a:lvl1pPr>
          </a:lstStyle>
          <a:p>
            <a:r>
              <a:rPr lang="en-US" smtClean="0"/>
              <a:t>Click to edit Master title style</a:t>
            </a:r>
            <a:endParaRPr lang="en-US"/>
          </a:p>
        </p:txBody>
      </p:sp>
      <p:sp>
        <p:nvSpPr>
          <p:cNvPr id="3" name="Text Placeholder 2"/>
          <p:cNvSpPr>
            <a:spLocks noGrp="1"/>
          </p:cNvSpPr>
          <p:nvPr>
            <p:ph type="body" idx="1"/>
          </p:nvPr>
        </p:nvSpPr>
        <p:spPr>
          <a:xfrm>
            <a:off x="2166939" y="15502472"/>
            <a:ext cx="23317200" cy="8000997"/>
          </a:xfrm>
        </p:spPr>
        <p:txBody>
          <a:bodyPr anchor="b"/>
          <a:lstStyle>
            <a:lvl1pPr marL="0" indent="0">
              <a:buNone/>
              <a:defRPr sz="8000">
                <a:solidFill>
                  <a:schemeClr val="tx1">
                    <a:tint val="75000"/>
                  </a:schemeClr>
                </a:solidFill>
              </a:defRPr>
            </a:lvl1pPr>
            <a:lvl2pPr marL="1828800" indent="0">
              <a:buNone/>
              <a:defRPr sz="7200">
                <a:solidFill>
                  <a:schemeClr val="tx1">
                    <a:tint val="75000"/>
                  </a:schemeClr>
                </a:solidFill>
              </a:defRPr>
            </a:lvl2pPr>
            <a:lvl3pPr marL="3657600" indent="0">
              <a:buNone/>
              <a:defRPr sz="6400">
                <a:solidFill>
                  <a:schemeClr val="tx1">
                    <a:tint val="75000"/>
                  </a:schemeClr>
                </a:solidFill>
              </a:defRPr>
            </a:lvl3pPr>
            <a:lvl4pPr marL="5486400" indent="0">
              <a:buNone/>
              <a:defRPr sz="5600">
                <a:solidFill>
                  <a:schemeClr val="tx1">
                    <a:tint val="75000"/>
                  </a:schemeClr>
                </a:solidFill>
              </a:defRPr>
            </a:lvl4pPr>
            <a:lvl5pPr marL="7315200" indent="0">
              <a:buNone/>
              <a:defRPr sz="5600">
                <a:solidFill>
                  <a:schemeClr val="tx1">
                    <a:tint val="75000"/>
                  </a:schemeClr>
                </a:solidFill>
              </a:defRPr>
            </a:lvl5pPr>
            <a:lvl6pPr marL="9144000" indent="0">
              <a:buNone/>
              <a:defRPr sz="5600">
                <a:solidFill>
                  <a:schemeClr val="tx1">
                    <a:tint val="75000"/>
                  </a:schemeClr>
                </a:solidFill>
              </a:defRPr>
            </a:lvl6pPr>
            <a:lvl7pPr marL="10972800" indent="0">
              <a:buNone/>
              <a:defRPr sz="5600">
                <a:solidFill>
                  <a:schemeClr val="tx1">
                    <a:tint val="75000"/>
                  </a:schemeClr>
                </a:solidFill>
              </a:defRPr>
            </a:lvl7pPr>
            <a:lvl8pPr marL="12801600" indent="0">
              <a:buNone/>
              <a:defRPr sz="5600">
                <a:solidFill>
                  <a:schemeClr val="tx1">
                    <a:tint val="75000"/>
                  </a:schemeClr>
                </a:solidFill>
              </a:defRPr>
            </a:lvl8pPr>
            <a:lvl9pPr marL="14630400" indent="0">
              <a:buNone/>
              <a:defRPr sz="5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BAB2DE2-D34A-4DE1-B70B-0F6ED74FEDE3}" type="datetimeFigureOut">
              <a:rPr lang="en-US"/>
              <a:pPr>
                <a:defRPr/>
              </a:pPr>
              <a:t>3/29/2013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D41F836-B404-4C55-84D5-92646154675D}"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114800" y="45516800"/>
            <a:ext cx="36804600" cy="128735669"/>
          </a:xfrm>
        </p:spPr>
        <p:txBody>
          <a:bodyPr/>
          <a:lstStyle>
            <a:lvl1pPr>
              <a:defRPr sz="11200"/>
            </a:lvl1pPr>
            <a:lvl2pPr>
              <a:defRPr sz="9600"/>
            </a:lvl2pPr>
            <a:lvl3pPr>
              <a:defRPr sz="8000"/>
            </a:lvl3pPr>
            <a:lvl4pPr>
              <a:defRPr sz="7200"/>
            </a:lvl4pPr>
            <a:lvl5pPr>
              <a:defRPr sz="7200"/>
            </a:lvl5pPr>
            <a:lvl6pPr>
              <a:defRPr sz="7200"/>
            </a:lvl6pPr>
            <a:lvl7pPr>
              <a:defRPr sz="7200"/>
            </a:lvl7pPr>
            <a:lvl8pPr>
              <a:defRPr sz="7200"/>
            </a:lvl8pPr>
            <a:lvl9pPr>
              <a:defRPr sz="7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1376600" y="45516800"/>
            <a:ext cx="36804600" cy="128735669"/>
          </a:xfrm>
        </p:spPr>
        <p:txBody>
          <a:bodyPr/>
          <a:lstStyle>
            <a:lvl1pPr>
              <a:defRPr sz="11200"/>
            </a:lvl1pPr>
            <a:lvl2pPr>
              <a:defRPr sz="9600"/>
            </a:lvl2pPr>
            <a:lvl3pPr>
              <a:defRPr sz="8000"/>
            </a:lvl3pPr>
            <a:lvl4pPr>
              <a:defRPr sz="7200"/>
            </a:lvl4pPr>
            <a:lvl5pPr>
              <a:defRPr sz="7200"/>
            </a:lvl5pPr>
            <a:lvl6pPr>
              <a:defRPr sz="7200"/>
            </a:lvl6pPr>
            <a:lvl7pPr>
              <a:defRPr sz="7200"/>
            </a:lvl7pPr>
            <a:lvl8pPr>
              <a:defRPr sz="7200"/>
            </a:lvl8pPr>
            <a:lvl9pPr>
              <a:defRPr sz="7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9E277197-277A-4286-955E-D324F1CB2414}" type="datetimeFigureOut">
              <a:rPr lang="en-US"/>
              <a:pPr>
                <a:defRPr/>
              </a:pPr>
              <a:t>3/29/2013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161031B-FCF4-411C-9543-EB688F8AADA0}"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1464736"/>
            <a:ext cx="24688800" cy="609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371600" y="8187269"/>
            <a:ext cx="12120564" cy="3412064"/>
          </a:xfrm>
        </p:spPr>
        <p:txBody>
          <a:bodyPr anchor="b"/>
          <a:lstStyle>
            <a:lvl1pPr marL="0" indent="0">
              <a:buNone/>
              <a:defRPr sz="9600" b="1"/>
            </a:lvl1pPr>
            <a:lvl2pPr marL="1828800" indent="0">
              <a:buNone/>
              <a:defRPr sz="8000" b="1"/>
            </a:lvl2pPr>
            <a:lvl3pPr marL="3657600" indent="0">
              <a:buNone/>
              <a:defRPr sz="7200" b="1"/>
            </a:lvl3pPr>
            <a:lvl4pPr marL="5486400" indent="0">
              <a:buNone/>
              <a:defRPr sz="6400" b="1"/>
            </a:lvl4pPr>
            <a:lvl5pPr marL="7315200" indent="0">
              <a:buNone/>
              <a:defRPr sz="6400" b="1"/>
            </a:lvl5pPr>
            <a:lvl6pPr marL="9144000" indent="0">
              <a:buNone/>
              <a:defRPr sz="6400" b="1"/>
            </a:lvl6pPr>
            <a:lvl7pPr marL="10972800" indent="0">
              <a:buNone/>
              <a:defRPr sz="6400" b="1"/>
            </a:lvl7pPr>
            <a:lvl8pPr marL="12801600" indent="0">
              <a:buNone/>
              <a:defRPr sz="6400" b="1"/>
            </a:lvl8pPr>
            <a:lvl9pPr marL="14630400" indent="0">
              <a:buNone/>
              <a:defRPr sz="6400" b="1"/>
            </a:lvl9pPr>
          </a:lstStyle>
          <a:p>
            <a:pPr lvl="0"/>
            <a:r>
              <a:rPr lang="en-US" smtClean="0"/>
              <a:t>Click to edit Master text styles</a:t>
            </a:r>
          </a:p>
        </p:txBody>
      </p:sp>
      <p:sp>
        <p:nvSpPr>
          <p:cNvPr id="4" name="Content Placeholder 3"/>
          <p:cNvSpPr>
            <a:spLocks noGrp="1"/>
          </p:cNvSpPr>
          <p:nvPr>
            <p:ph sz="half" idx="2"/>
          </p:nvPr>
        </p:nvSpPr>
        <p:spPr>
          <a:xfrm>
            <a:off x="1371600" y="11599333"/>
            <a:ext cx="12120564" cy="21073536"/>
          </a:xfrm>
        </p:spPr>
        <p:txBody>
          <a:bodyPr/>
          <a:lstStyle>
            <a:lvl1pPr>
              <a:defRPr sz="9600"/>
            </a:lvl1pPr>
            <a:lvl2pPr>
              <a:defRPr sz="8000"/>
            </a:lvl2pPr>
            <a:lvl3pPr>
              <a:defRPr sz="7200"/>
            </a:lvl3pPr>
            <a:lvl4pPr>
              <a:defRPr sz="6400"/>
            </a:lvl4pPr>
            <a:lvl5pPr>
              <a:defRPr sz="6400"/>
            </a:lvl5pPr>
            <a:lvl6pPr>
              <a:defRPr sz="6400"/>
            </a:lvl6pPr>
            <a:lvl7pPr>
              <a:defRPr sz="6400"/>
            </a:lvl7pPr>
            <a:lvl8pPr>
              <a:defRPr sz="6400"/>
            </a:lvl8pPr>
            <a:lvl9pPr>
              <a:defRPr sz="6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3935077" y="8187269"/>
            <a:ext cx="12125325" cy="3412064"/>
          </a:xfrm>
        </p:spPr>
        <p:txBody>
          <a:bodyPr anchor="b"/>
          <a:lstStyle>
            <a:lvl1pPr marL="0" indent="0">
              <a:buNone/>
              <a:defRPr sz="9600" b="1"/>
            </a:lvl1pPr>
            <a:lvl2pPr marL="1828800" indent="0">
              <a:buNone/>
              <a:defRPr sz="8000" b="1"/>
            </a:lvl2pPr>
            <a:lvl3pPr marL="3657600" indent="0">
              <a:buNone/>
              <a:defRPr sz="7200" b="1"/>
            </a:lvl3pPr>
            <a:lvl4pPr marL="5486400" indent="0">
              <a:buNone/>
              <a:defRPr sz="6400" b="1"/>
            </a:lvl4pPr>
            <a:lvl5pPr marL="7315200" indent="0">
              <a:buNone/>
              <a:defRPr sz="6400" b="1"/>
            </a:lvl5pPr>
            <a:lvl6pPr marL="9144000" indent="0">
              <a:buNone/>
              <a:defRPr sz="6400" b="1"/>
            </a:lvl6pPr>
            <a:lvl7pPr marL="10972800" indent="0">
              <a:buNone/>
              <a:defRPr sz="6400" b="1"/>
            </a:lvl7pPr>
            <a:lvl8pPr marL="12801600" indent="0">
              <a:buNone/>
              <a:defRPr sz="6400" b="1"/>
            </a:lvl8pPr>
            <a:lvl9pPr marL="14630400" indent="0">
              <a:buNone/>
              <a:defRPr sz="6400" b="1"/>
            </a:lvl9pPr>
          </a:lstStyle>
          <a:p>
            <a:pPr lvl="0"/>
            <a:r>
              <a:rPr lang="en-US" smtClean="0"/>
              <a:t>Click to edit Master text styles</a:t>
            </a:r>
          </a:p>
        </p:txBody>
      </p:sp>
      <p:sp>
        <p:nvSpPr>
          <p:cNvPr id="6" name="Content Placeholder 5"/>
          <p:cNvSpPr>
            <a:spLocks noGrp="1"/>
          </p:cNvSpPr>
          <p:nvPr>
            <p:ph sz="quarter" idx="4"/>
          </p:nvPr>
        </p:nvSpPr>
        <p:spPr>
          <a:xfrm>
            <a:off x="13935077" y="11599333"/>
            <a:ext cx="12125325" cy="21073536"/>
          </a:xfrm>
        </p:spPr>
        <p:txBody>
          <a:bodyPr/>
          <a:lstStyle>
            <a:lvl1pPr>
              <a:defRPr sz="9600"/>
            </a:lvl1pPr>
            <a:lvl2pPr>
              <a:defRPr sz="8000"/>
            </a:lvl2pPr>
            <a:lvl3pPr>
              <a:defRPr sz="7200"/>
            </a:lvl3pPr>
            <a:lvl4pPr>
              <a:defRPr sz="6400"/>
            </a:lvl4pPr>
            <a:lvl5pPr>
              <a:defRPr sz="6400"/>
            </a:lvl5pPr>
            <a:lvl6pPr>
              <a:defRPr sz="6400"/>
            </a:lvl6pPr>
            <a:lvl7pPr>
              <a:defRPr sz="6400"/>
            </a:lvl7pPr>
            <a:lvl8pPr>
              <a:defRPr sz="6400"/>
            </a:lvl8pPr>
            <a:lvl9pPr>
              <a:defRPr sz="6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28BFB28-6565-4DC0-A8E6-B0C36AB018D0}" type="datetimeFigureOut">
              <a:rPr lang="en-US"/>
              <a:pPr>
                <a:defRPr/>
              </a:pPr>
              <a:t>3/29/2013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F9854B3-5AA2-49CF-81CA-46D9E86A9C54}"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42E96FF1-8A2C-47DC-B1EE-BAC87CD07C9E}" type="datetimeFigureOut">
              <a:rPr lang="en-US"/>
              <a:pPr>
                <a:defRPr/>
              </a:pPr>
              <a:t>3/29/2013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6A239940-804D-4BC3-BC3C-CBEA8DD88F16}"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4814CAE-EEB2-4170-809F-E9130B26F152}" type="datetimeFigureOut">
              <a:rPr lang="en-US"/>
              <a:pPr>
                <a:defRPr/>
              </a:pPr>
              <a:t>3/29/2013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016D167-B86E-49D2-8A89-B24EDD3B0C93}"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71602" y="1456267"/>
            <a:ext cx="9024939" cy="6197600"/>
          </a:xfrm>
        </p:spPr>
        <p:txBody>
          <a:bodyPr anchor="b"/>
          <a:lstStyle>
            <a:lvl1pPr algn="l">
              <a:defRPr sz="8000" b="1"/>
            </a:lvl1pPr>
          </a:lstStyle>
          <a:p>
            <a:r>
              <a:rPr lang="en-US" smtClean="0"/>
              <a:t>Click to edit Master title style</a:t>
            </a:r>
            <a:endParaRPr lang="en-US"/>
          </a:p>
        </p:txBody>
      </p:sp>
      <p:sp>
        <p:nvSpPr>
          <p:cNvPr id="3" name="Content Placeholder 2"/>
          <p:cNvSpPr>
            <a:spLocks noGrp="1"/>
          </p:cNvSpPr>
          <p:nvPr>
            <p:ph idx="1"/>
          </p:nvPr>
        </p:nvSpPr>
        <p:spPr>
          <a:xfrm>
            <a:off x="10725150" y="1456269"/>
            <a:ext cx="15335250" cy="31216603"/>
          </a:xfrm>
        </p:spPr>
        <p:txBody>
          <a:bodyPr/>
          <a:lstStyle>
            <a:lvl1pPr>
              <a:defRPr sz="12800"/>
            </a:lvl1pPr>
            <a:lvl2pPr>
              <a:defRPr sz="11200"/>
            </a:lvl2pPr>
            <a:lvl3pPr>
              <a:defRPr sz="9600"/>
            </a:lvl3pPr>
            <a:lvl4pPr>
              <a:defRPr sz="8000"/>
            </a:lvl4pPr>
            <a:lvl5pPr>
              <a:defRPr sz="8000"/>
            </a:lvl5pPr>
            <a:lvl6pPr>
              <a:defRPr sz="8000"/>
            </a:lvl6pPr>
            <a:lvl7pPr>
              <a:defRPr sz="8000"/>
            </a:lvl7pPr>
            <a:lvl8pPr>
              <a:defRPr sz="8000"/>
            </a:lvl8pPr>
            <a:lvl9pPr>
              <a:defRPr sz="8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371602" y="7653869"/>
            <a:ext cx="9024939" cy="25019003"/>
          </a:xfrm>
        </p:spPr>
        <p:txBody>
          <a:bodyPr/>
          <a:lstStyle>
            <a:lvl1pPr marL="0" indent="0">
              <a:buNone/>
              <a:defRPr sz="5600"/>
            </a:lvl1pPr>
            <a:lvl2pPr marL="1828800" indent="0">
              <a:buNone/>
              <a:defRPr sz="4800"/>
            </a:lvl2pPr>
            <a:lvl3pPr marL="3657600" indent="0">
              <a:buNone/>
              <a:defRPr sz="4000"/>
            </a:lvl3pPr>
            <a:lvl4pPr marL="5486400" indent="0">
              <a:buNone/>
              <a:defRPr sz="3600"/>
            </a:lvl4pPr>
            <a:lvl5pPr marL="7315200" indent="0">
              <a:buNone/>
              <a:defRPr sz="3600"/>
            </a:lvl5pPr>
            <a:lvl6pPr marL="9144000" indent="0">
              <a:buNone/>
              <a:defRPr sz="3600"/>
            </a:lvl6pPr>
            <a:lvl7pPr marL="10972800" indent="0">
              <a:buNone/>
              <a:defRPr sz="3600"/>
            </a:lvl7pPr>
            <a:lvl8pPr marL="12801600" indent="0">
              <a:buNone/>
              <a:defRPr sz="3600"/>
            </a:lvl8pPr>
            <a:lvl9pPr marL="14630400" indent="0">
              <a:buNone/>
              <a:defRPr sz="36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409F9FC-34F7-46F6-B305-183E37EDA2EE}" type="datetimeFigureOut">
              <a:rPr lang="en-US"/>
              <a:pPr>
                <a:defRPr/>
              </a:pPr>
              <a:t>3/29/2013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DADADED-2AD9-46D8-B9B3-ABE6E3152765}"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76864" y="25603200"/>
            <a:ext cx="16459200" cy="3022603"/>
          </a:xfrm>
        </p:spPr>
        <p:txBody>
          <a:bodyPr anchor="b"/>
          <a:lstStyle>
            <a:lvl1pPr algn="l">
              <a:defRPr sz="8000" b="1"/>
            </a:lvl1pPr>
          </a:lstStyle>
          <a:p>
            <a:r>
              <a:rPr lang="en-US" smtClean="0"/>
              <a:t>Click to edit Master title style</a:t>
            </a:r>
            <a:endParaRPr lang="en-US"/>
          </a:p>
        </p:txBody>
      </p:sp>
      <p:sp>
        <p:nvSpPr>
          <p:cNvPr id="3" name="Picture Placeholder 2"/>
          <p:cNvSpPr>
            <a:spLocks noGrp="1"/>
          </p:cNvSpPr>
          <p:nvPr>
            <p:ph type="pic" idx="1"/>
          </p:nvPr>
        </p:nvSpPr>
        <p:spPr>
          <a:xfrm>
            <a:off x="5376864" y="3268133"/>
            <a:ext cx="16459200" cy="21945600"/>
          </a:xfrm>
        </p:spPr>
        <p:txBody>
          <a:bodyPr rtlCol="0">
            <a:normAutofit/>
          </a:bodyPr>
          <a:lstStyle>
            <a:lvl1pPr marL="0" indent="0">
              <a:buNone/>
              <a:defRPr sz="12800"/>
            </a:lvl1pPr>
            <a:lvl2pPr marL="1828800" indent="0">
              <a:buNone/>
              <a:defRPr sz="11200"/>
            </a:lvl2pPr>
            <a:lvl3pPr marL="3657600" indent="0">
              <a:buNone/>
              <a:defRPr sz="9600"/>
            </a:lvl3pPr>
            <a:lvl4pPr marL="5486400" indent="0">
              <a:buNone/>
              <a:defRPr sz="8000"/>
            </a:lvl4pPr>
            <a:lvl5pPr marL="7315200" indent="0">
              <a:buNone/>
              <a:defRPr sz="8000"/>
            </a:lvl5pPr>
            <a:lvl6pPr marL="9144000" indent="0">
              <a:buNone/>
              <a:defRPr sz="8000"/>
            </a:lvl6pPr>
            <a:lvl7pPr marL="10972800" indent="0">
              <a:buNone/>
              <a:defRPr sz="8000"/>
            </a:lvl7pPr>
            <a:lvl8pPr marL="12801600" indent="0">
              <a:buNone/>
              <a:defRPr sz="8000"/>
            </a:lvl8pPr>
            <a:lvl9pPr marL="14630400" indent="0">
              <a:buNone/>
              <a:defRPr sz="8000"/>
            </a:lvl9pPr>
          </a:lstStyle>
          <a:p>
            <a:pPr lvl="0"/>
            <a:endParaRPr lang="en-US" noProof="0"/>
          </a:p>
        </p:txBody>
      </p:sp>
      <p:sp>
        <p:nvSpPr>
          <p:cNvPr id="4" name="Text Placeholder 3"/>
          <p:cNvSpPr>
            <a:spLocks noGrp="1"/>
          </p:cNvSpPr>
          <p:nvPr>
            <p:ph type="body" sz="half" idx="2"/>
          </p:nvPr>
        </p:nvSpPr>
        <p:spPr>
          <a:xfrm>
            <a:off x="5376864" y="28625803"/>
            <a:ext cx="16459200" cy="4292597"/>
          </a:xfrm>
        </p:spPr>
        <p:txBody>
          <a:bodyPr/>
          <a:lstStyle>
            <a:lvl1pPr marL="0" indent="0">
              <a:buNone/>
              <a:defRPr sz="5600"/>
            </a:lvl1pPr>
            <a:lvl2pPr marL="1828800" indent="0">
              <a:buNone/>
              <a:defRPr sz="4800"/>
            </a:lvl2pPr>
            <a:lvl3pPr marL="3657600" indent="0">
              <a:buNone/>
              <a:defRPr sz="4000"/>
            </a:lvl3pPr>
            <a:lvl4pPr marL="5486400" indent="0">
              <a:buNone/>
              <a:defRPr sz="3600"/>
            </a:lvl4pPr>
            <a:lvl5pPr marL="7315200" indent="0">
              <a:buNone/>
              <a:defRPr sz="3600"/>
            </a:lvl5pPr>
            <a:lvl6pPr marL="9144000" indent="0">
              <a:buNone/>
              <a:defRPr sz="3600"/>
            </a:lvl6pPr>
            <a:lvl7pPr marL="10972800" indent="0">
              <a:buNone/>
              <a:defRPr sz="3600"/>
            </a:lvl7pPr>
            <a:lvl8pPr marL="12801600" indent="0">
              <a:buNone/>
              <a:defRPr sz="3600"/>
            </a:lvl8pPr>
            <a:lvl9pPr marL="14630400" indent="0">
              <a:buNone/>
              <a:defRPr sz="36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2E0B390-3BDE-4F63-9C94-7BBC858AD3CC}" type="datetimeFigureOut">
              <a:rPr lang="en-US"/>
              <a:pPr>
                <a:defRPr/>
              </a:pPr>
              <a:t>3/29/2013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8BA2C9A-7576-4532-8DC3-0BE2D410ECDD}"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371600" y="1465263"/>
            <a:ext cx="24688800" cy="6096000"/>
          </a:xfrm>
          <a:prstGeom prst="rect">
            <a:avLst/>
          </a:prstGeom>
          <a:noFill/>
          <a:ln w="9525">
            <a:noFill/>
            <a:miter lim="800000"/>
            <a:headEnd/>
            <a:tailEnd/>
          </a:ln>
        </p:spPr>
        <p:txBody>
          <a:bodyPr vert="horz" wrap="square" lIns="365760" tIns="182880" rIns="365760" bIns="18288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1371600" y="8534400"/>
            <a:ext cx="24688800" cy="24137938"/>
          </a:xfrm>
          <a:prstGeom prst="rect">
            <a:avLst/>
          </a:prstGeom>
          <a:noFill/>
          <a:ln w="9525">
            <a:noFill/>
            <a:miter lim="800000"/>
            <a:headEnd/>
            <a:tailEnd/>
          </a:ln>
        </p:spPr>
        <p:txBody>
          <a:bodyPr vert="horz" wrap="square" lIns="365760" tIns="182880" rIns="365760" bIns="18288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1371600" y="33901063"/>
            <a:ext cx="6400800" cy="1946275"/>
          </a:xfrm>
          <a:prstGeom prst="rect">
            <a:avLst/>
          </a:prstGeom>
        </p:spPr>
        <p:txBody>
          <a:bodyPr vert="horz" wrap="square" lIns="365760" tIns="182880" rIns="365760" bIns="182880" numCol="1" anchor="ctr" anchorCtr="0" compatLnSpc="1">
            <a:prstTxWarp prst="textNoShape">
              <a:avLst/>
            </a:prstTxWarp>
          </a:bodyPr>
          <a:lstStyle>
            <a:lvl1pPr>
              <a:defRPr sz="4800">
                <a:solidFill>
                  <a:srgbClr val="898989"/>
                </a:solidFill>
              </a:defRPr>
            </a:lvl1pPr>
          </a:lstStyle>
          <a:p>
            <a:pPr>
              <a:defRPr/>
            </a:pPr>
            <a:fld id="{3B1BCF1D-4866-4741-ABAA-FC8904A060A2}" type="datetimeFigureOut">
              <a:rPr lang="en-US"/>
              <a:pPr>
                <a:defRPr/>
              </a:pPr>
              <a:t>3/29/2013</a:t>
            </a:fld>
            <a:endParaRPr lang="en-US"/>
          </a:p>
        </p:txBody>
      </p:sp>
      <p:sp>
        <p:nvSpPr>
          <p:cNvPr id="5" name="Footer Placeholder 4"/>
          <p:cNvSpPr>
            <a:spLocks noGrp="1"/>
          </p:cNvSpPr>
          <p:nvPr>
            <p:ph type="ftr" sz="quarter" idx="3"/>
          </p:nvPr>
        </p:nvSpPr>
        <p:spPr>
          <a:xfrm>
            <a:off x="9372600" y="33901063"/>
            <a:ext cx="8686800" cy="1946275"/>
          </a:xfrm>
          <a:prstGeom prst="rect">
            <a:avLst/>
          </a:prstGeom>
        </p:spPr>
        <p:txBody>
          <a:bodyPr vert="horz" lIns="365760" tIns="182880" rIns="365760" bIns="182880" rtlCol="0" anchor="ctr"/>
          <a:lstStyle>
            <a:lvl1pPr algn="ctr" fontAlgn="auto">
              <a:spcBef>
                <a:spcPts val="0"/>
              </a:spcBef>
              <a:spcAft>
                <a:spcPts val="0"/>
              </a:spcAft>
              <a:defRPr sz="48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19659600" y="33901063"/>
            <a:ext cx="6400800" cy="1946275"/>
          </a:xfrm>
          <a:prstGeom prst="rect">
            <a:avLst/>
          </a:prstGeom>
        </p:spPr>
        <p:txBody>
          <a:bodyPr vert="horz" wrap="square" lIns="365760" tIns="182880" rIns="365760" bIns="182880" numCol="1" anchor="ctr" anchorCtr="0" compatLnSpc="1">
            <a:prstTxWarp prst="textNoShape">
              <a:avLst/>
            </a:prstTxWarp>
          </a:bodyPr>
          <a:lstStyle>
            <a:lvl1pPr algn="r">
              <a:defRPr sz="4800">
                <a:solidFill>
                  <a:srgbClr val="898989"/>
                </a:solidFill>
              </a:defRPr>
            </a:lvl1pPr>
          </a:lstStyle>
          <a:p>
            <a:pPr>
              <a:defRPr/>
            </a:pPr>
            <a:fld id="{743427F6-7CA2-4111-A006-964FDEBD7EE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63"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Lst>
  <p:txStyles>
    <p:titleStyle>
      <a:lvl1pPr algn="ctr" defTabSz="1828800" rtl="0" eaLnBrk="0" fontAlgn="base" hangingPunct="0">
        <a:spcBef>
          <a:spcPct val="0"/>
        </a:spcBef>
        <a:spcAft>
          <a:spcPct val="0"/>
        </a:spcAft>
        <a:defRPr sz="17600" kern="1200">
          <a:solidFill>
            <a:schemeClr val="tx1"/>
          </a:solidFill>
          <a:latin typeface="+mj-lt"/>
          <a:ea typeface="MS PGothic" pitchFamily="34" charset="-128"/>
          <a:cs typeface="MS PGothic" charset="0"/>
        </a:defRPr>
      </a:lvl1pPr>
      <a:lvl2pPr algn="ctr" defTabSz="1828800" rtl="0" eaLnBrk="0" fontAlgn="base" hangingPunct="0">
        <a:spcBef>
          <a:spcPct val="0"/>
        </a:spcBef>
        <a:spcAft>
          <a:spcPct val="0"/>
        </a:spcAft>
        <a:defRPr sz="17600">
          <a:solidFill>
            <a:schemeClr val="tx1"/>
          </a:solidFill>
          <a:latin typeface="Calibri" charset="0"/>
          <a:ea typeface="MS PGothic" pitchFamily="34" charset="-128"/>
          <a:cs typeface="MS PGothic" charset="0"/>
        </a:defRPr>
      </a:lvl2pPr>
      <a:lvl3pPr algn="ctr" defTabSz="1828800" rtl="0" eaLnBrk="0" fontAlgn="base" hangingPunct="0">
        <a:spcBef>
          <a:spcPct val="0"/>
        </a:spcBef>
        <a:spcAft>
          <a:spcPct val="0"/>
        </a:spcAft>
        <a:defRPr sz="17600">
          <a:solidFill>
            <a:schemeClr val="tx1"/>
          </a:solidFill>
          <a:latin typeface="Calibri" charset="0"/>
          <a:ea typeface="MS PGothic" pitchFamily="34" charset="-128"/>
          <a:cs typeface="MS PGothic" charset="0"/>
        </a:defRPr>
      </a:lvl3pPr>
      <a:lvl4pPr algn="ctr" defTabSz="1828800" rtl="0" eaLnBrk="0" fontAlgn="base" hangingPunct="0">
        <a:spcBef>
          <a:spcPct val="0"/>
        </a:spcBef>
        <a:spcAft>
          <a:spcPct val="0"/>
        </a:spcAft>
        <a:defRPr sz="17600">
          <a:solidFill>
            <a:schemeClr val="tx1"/>
          </a:solidFill>
          <a:latin typeface="Calibri" charset="0"/>
          <a:ea typeface="MS PGothic" pitchFamily="34" charset="-128"/>
          <a:cs typeface="MS PGothic" charset="0"/>
        </a:defRPr>
      </a:lvl4pPr>
      <a:lvl5pPr algn="ctr" defTabSz="1828800" rtl="0" eaLnBrk="0" fontAlgn="base" hangingPunct="0">
        <a:spcBef>
          <a:spcPct val="0"/>
        </a:spcBef>
        <a:spcAft>
          <a:spcPct val="0"/>
        </a:spcAft>
        <a:defRPr sz="17600">
          <a:solidFill>
            <a:schemeClr val="tx1"/>
          </a:solidFill>
          <a:latin typeface="Calibri" charset="0"/>
          <a:ea typeface="MS PGothic" pitchFamily="34" charset="-128"/>
          <a:cs typeface="MS PGothic" charset="0"/>
        </a:defRPr>
      </a:lvl5pPr>
      <a:lvl6pPr marL="457200" algn="ctr" defTabSz="1828800" rtl="0" fontAlgn="base">
        <a:spcBef>
          <a:spcPct val="0"/>
        </a:spcBef>
        <a:spcAft>
          <a:spcPct val="0"/>
        </a:spcAft>
        <a:defRPr sz="17600">
          <a:solidFill>
            <a:schemeClr val="tx1"/>
          </a:solidFill>
          <a:latin typeface="Calibri" charset="0"/>
          <a:ea typeface="ＭＳ Ｐゴシック" charset="0"/>
          <a:cs typeface="ＭＳ Ｐゴシック" charset="0"/>
        </a:defRPr>
      </a:lvl6pPr>
      <a:lvl7pPr marL="914400" algn="ctr" defTabSz="1828800" rtl="0" fontAlgn="base">
        <a:spcBef>
          <a:spcPct val="0"/>
        </a:spcBef>
        <a:spcAft>
          <a:spcPct val="0"/>
        </a:spcAft>
        <a:defRPr sz="17600">
          <a:solidFill>
            <a:schemeClr val="tx1"/>
          </a:solidFill>
          <a:latin typeface="Calibri" charset="0"/>
          <a:ea typeface="ＭＳ Ｐゴシック" charset="0"/>
          <a:cs typeface="ＭＳ Ｐゴシック" charset="0"/>
        </a:defRPr>
      </a:lvl7pPr>
      <a:lvl8pPr marL="1371600" algn="ctr" defTabSz="1828800" rtl="0" fontAlgn="base">
        <a:spcBef>
          <a:spcPct val="0"/>
        </a:spcBef>
        <a:spcAft>
          <a:spcPct val="0"/>
        </a:spcAft>
        <a:defRPr sz="17600">
          <a:solidFill>
            <a:schemeClr val="tx1"/>
          </a:solidFill>
          <a:latin typeface="Calibri" charset="0"/>
          <a:ea typeface="ＭＳ Ｐゴシック" charset="0"/>
          <a:cs typeface="ＭＳ Ｐゴシック" charset="0"/>
        </a:defRPr>
      </a:lvl8pPr>
      <a:lvl9pPr marL="1828800" algn="ctr" defTabSz="1828800" rtl="0" fontAlgn="base">
        <a:spcBef>
          <a:spcPct val="0"/>
        </a:spcBef>
        <a:spcAft>
          <a:spcPct val="0"/>
        </a:spcAft>
        <a:defRPr sz="17600">
          <a:solidFill>
            <a:schemeClr val="tx1"/>
          </a:solidFill>
          <a:latin typeface="Calibri" charset="0"/>
          <a:ea typeface="ＭＳ Ｐゴシック" charset="0"/>
          <a:cs typeface="ＭＳ Ｐゴシック" charset="0"/>
        </a:defRPr>
      </a:lvl9pPr>
    </p:titleStyle>
    <p:bodyStyle>
      <a:lvl1pPr marL="1371600" indent="-1371600" algn="l" defTabSz="1828800" rtl="0" eaLnBrk="0" fontAlgn="base" hangingPunct="0">
        <a:spcBef>
          <a:spcPct val="20000"/>
        </a:spcBef>
        <a:spcAft>
          <a:spcPct val="0"/>
        </a:spcAft>
        <a:buFont typeface="Arial" pitchFamily="34" charset="0"/>
        <a:buChar char="•"/>
        <a:defRPr sz="12800" kern="1200">
          <a:solidFill>
            <a:schemeClr val="tx1"/>
          </a:solidFill>
          <a:latin typeface="+mn-lt"/>
          <a:ea typeface="MS PGothic" pitchFamily="34" charset="-128"/>
          <a:cs typeface="MS PGothic" charset="0"/>
        </a:defRPr>
      </a:lvl1pPr>
      <a:lvl2pPr marL="2971800" indent="-1143000" algn="l" defTabSz="1828800" rtl="0" eaLnBrk="0" fontAlgn="base" hangingPunct="0">
        <a:spcBef>
          <a:spcPct val="20000"/>
        </a:spcBef>
        <a:spcAft>
          <a:spcPct val="0"/>
        </a:spcAft>
        <a:buFont typeface="Arial" pitchFamily="34" charset="0"/>
        <a:buChar char="–"/>
        <a:defRPr sz="11200" kern="1200">
          <a:solidFill>
            <a:schemeClr val="tx1"/>
          </a:solidFill>
          <a:latin typeface="+mn-lt"/>
          <a:ea typeface="MS PGothic" pitchFamily="34" charset="-128"/>
          <a:cs typeface="MS PGothic" charset="0"/>
        </a:defRPr>
      </a:lvl2pPr>
      <a:lvl3pPr marL="4572000" indent="-914400" algn="l" defTabSz="1828800" rtl="0" eaLnBrk="0" fontAlgn="base" hangingPunct="0">
        <a:spcBef>
          <a:spcPct val="20000"/>
        </a:spcBef>
        <a:spcAft>
          <a:spcPct val="0"/>
        </a:spcAft>
        <a:buFont typeface="Arial" pitchFamily="34" charset="0"/>
        <a:buChar char="•"/>
        <a:defRPr sz="9600" kern="1200">
          <a:solidFill>
            <a:schemeClr val="tx1"/>
          </a:solidFill>
          <a:latin typeface="+mn-lt"/>
          <a:ea typeface="MS PGothic" pitchFamily="34" charset="-128"/>
          <a:cs typeface="MS PGothic" charset="0"/>
        </a:defRPr>
      </a:lvl3pPr>
      <a:lvl4pPr marL="6400800" indent="-914400" algn="l" defTabSz="1828800" rtl="0" eaLnBrk="0" fontAlgn="base" hangingPunct="0">
        <a:spcBef>
          <a:spcPct val="20000"/>
        </a:spcBef>
        <a:spcAft>
          <a:spcPct val="0"/>
        </a:spcAft>
        <a:buFont typeface="Arial" pitchFamily="34" charset="0"/>
        <a:buChar char="–"/>
        <a:defRPr sz="8000" kern="1200">
          <a:solidFill>
            <a:schemeClr val="tx1"/>
          </a:solidFill>
          <a:latin typeface="+mn-lt"/>
          <a:ea typeface="MS PGothic" pitchFamily="34" charset="-128"/>
          <a:cs typeface="MS PGothic" charset="0"/>
        </a:defRPr>
      </a:lvl4pPr>
      <a:lvl5pPr marL="8229600" indent="-914400" algn="l" defTabSz="1828800" rtl="0" eaLnBrk="0" fontAlgn="base" hangingPunct="0">
        <a:spcBef>
          <a:spcPct val="20000"/>
        </a:spcBef>
        <a:spcAft>
          <a:spcPct val="0"/>
        </a:spcAft>
        <a:buFont typeface="Arial" pitchFamily="34" charset="0"/>
        <a:buChar char="»"/>
        <a:defRPr sz="8000" kern="1200">
          <a:solidFill>
            <a:schemeClr val="tx1"/>
          </a:solidFill>
          <a:latin typeface="+mn-lt"/>
          <a:ea typeface="MS PGothic" pitchFamily="34" charset="-128"/>
          <a:cs typeface="MS PGothic" charset="0"/>
        </a:defRPr>
      </a:lvl5pPr>
      <a:lvl6pPr marL="10058400" indent="-914400" algn="l" defTabSz="1828800" rtl="0" eaLnBrk="1" latinLnBrk="0" hangingPunct="1">
        <a:spcBef>
          <a:spcPct val="20000"/>
        </a:spcBef>
        <a:buFont typeface="Arial"/>
        <a:buChar char="•"/>
        <a:defRPr sz="8000" kern="1200">
          <a:solidFill>
            <a:schemeClr val="tx1"/>
          </a:solidFill>
          <a:latin typeface="+mn-lt"/>
          <a:ea typeface="+mn-ea"/>
          <a:cs typeface="+mn-cs"/>
        </a:defRPr>
      </a:lvl6pPr>
      <a:lvl7pPr marL="11887200" indent="-914400" algn="l" defTabSz="1828800" rtl="0" eaLnBrk="1" latinLnBrk="0" hangingPunct="1">
        <a:spcBef>
          <a:spcPct val="20000"/>
        </a:spcBef>
        <a:buFont typeface="Arial"/>
        <a:buChar char="•"/>
        <a:defRPr sz="8000" kern="1200">
          <a:solidFill>
            <a:schemeClr val="tx1"/>
          </a:solidFill>
          <a:latin typeface="+mn-lt"/>
          <a:ea typeface="+mn-ea"/>
          <a:cs typeface="+mn-cs"/>
        </a:defRPr>
      </a:lvl7pPr>
      <a:lvl8pPr marL="13716000" indent="-914400" algn="l" defTabSz="1828800" rtl="0" eaLnBrk="1" latinLnBrk="0" hangingPunct="1">
        <a:spcBef>
          <a:spcPct val="20000"/>
        </a:spcBef>
        <a:buFont typeface="Arial"/>
        <a:buChar char="•"/>
        <a:defRPr sz="8000" kern="1200">
          <a:solidFill>
            <a:schemeClr val="tx1"/>
          </a:solidFill>
          <a:latin typeface="+mn-lt"/>
          <a:ea typeface="+mn-ea"/>
          <a:cs typeface="+mn-cs"/>
        </a:defRPr>
      </a:lvl8pPr>
      <a:lvl9pPr marL="15544800" indent="-914400" algn="l" defTabSz="1828800" rtl="0" eaLnBrk="1" latinLnBrk="0" hangingPunct="1">
        <a:spcBef>
          <a:spcPct val="20000"/>
        </a:spcBef>
        <a:buFont typeface="Arial"/>
        <a:buChar char="•"/>
        <a:defRPr sz="8000" kern="1200">
          <a:solidFill>
            <a:schemeClr val="tx1"/>
          </a:solidFill>
          <a:latin typeface="+mn-lt"/>
          <a:ea typeface="+mn-ea"/>
          <a:cs typeface="+mn-cs"/>
        </a:defRPr>
      </a:lvl9pPr>
    </p:bodyStyle>
    <p:otherStyle>
      <a:defPPr>
        <a:defRPr lang="en-US"/>
      </a:defPPr>
      <a:lvl1pPr marL="0" algn="l" defTabSz="1828800" rtl="0" eaLnBrk="1" latinLnBrk="0" hangingPunct="1">
        <a:defRPr sz="7200" kern="1200">
          <a:solidFill>
            <a:schemeClr val="tx1"/>
          </a:solidFill>
          <a:latin typeface="+mn-lt"/>
          <a:ea typeface="+mn-ea"/>
          <a:cs typeface="+mn-cs"/>
        </a:defRPr>
      </a:lvl1pPr>
      <a:lvl2pPr marL="1828800" algn="l" defTabSz="1828800" rtl="0" eaLnBrk="1" latinLnBrk="0" hangingPunct="1">
        <a:defRPr sz="7200" kern="1200">
          <a:solidFill>
            <a:schemeClr val="tx1"/>
          </a:solidFill>
          <a:latin typeface="+mn-lt"/>
          <a:ea typeface="+mn-ea"/>
          <a:cs typeface="+mn-cs"/>
        </a:defRPr>
      </a:lvl2pPr>
      <a:lvl3pPr marL="3657600" algn="l" defTabSz="1828800" rtl="0" eaLnBrk="1" latinLnBrk="0" hangingPunct="1">
        <a:defRPr sz="7200" kern="1200">
          <a:solidFill>
            <a:schemeClr val="tx1"/>
          </a:solidFill>
          <a:latin typeface="+mn-lt"/>
          <a:ea typeface="+mn-ea"/>
          <a:cs typeface="+mn-cs"/>
        </a:defRPr>
      </a:lvl3pPr>
      <a:lvl4pPr marL="5486400" algn="l" defTabSz="1828800" rtl="0" eaLnBrk="1" latinLnBrk="0" hangingPunct="1">
        <a:defRPr sz="7200" kern="1200">
          <a:solidFill>
            <a:schemeClr val="tx1"/>
          </a:solidFill>
          <a:latin typeface="+mn-lt"/>
          <a:ea typeface="+mn-ea"/>
          <a:cs typeface="+mn-cs"/>
        </a:defRPr>
      </a:lvl4pPr>
      <a:lvl5pPr marL="7315200" algn="l" defTabSz="1828800" rtl="0" eaLnBrk="1" latinLnBrk="0" hangingPunct="1">
        <a:defRPr sz="7200" kern="1200">
          <a:solidFill>
            <a:schemeClr val="tx1"/>
          </a:solidFill>
          <a:latin typeface="+mn-lt"/>
          <a:ea typeface="+mn-ea"/>
          <a:cs typeface="+mn-cs"/>
        </a:defRPr>
      </a:lvl5pPr>
      <a:lvl6pPr marL="9144000" algn="l" defTabSz="1828800" rtl="0" eaLnBrk="1" latinLnBrk="0" hangingPunct="1">
        <a:defRPr sz="7200" kern="1200">
          <a:solidFill>
            <a:schemeClr val="tx1"/>
          </a:solidFill>
          <a:latin typeface="+mn-lt"/>
          <a:ea typeface="+mn-ea"/>
          <a:cs typeface="+mn-cs"/>
        </a:defRPr>
      </a:lvl6pPr>
      <a:lvl7pPr marL="10972800" algn="l" defTabSz="1828800" rtl="0" eaLnBrk="1" latinLnBrk="0" hangingPunct="1">
        <a:defRPr sz="7200" kern="1200">
          <a:solidFill>
            <a:schemeClr val="tx1"/>
          </a:solidFill>
          <a:latin typeface="+mn-lt"/>
          <a:ea typeface="+mn-ea"/>
          <a:cs typeface="+mn-cs"/>
        </a:defRPr>
      </a:lvl7pPr>
      <a:lvl8pPr marL="12801600" algn="l" defTabSz="1828800" rtl="0" eaLnBrk="1" latinLnBrk="0" hangingPunct="1">
        <a:defRPr sz="7200" kern="1200">
          <a:solidFill>
            <a:schemeClr val="tx1"/>
          </a:solidFill>
          <a:latin typeface="+mn-lt"/>
          <a:ea typeface="+mn-ea"/>
          <a:cs typeface="+mn-cs"/>
        </a:defRPr>
      </a:lvl8pPr>
      <a:lvl9pPr marL="14630400" algn="l" defTabSz="1828800" rtl="0" eaLnBrk="1" latinLnBrk="0" hangingPunct="1">
        <a:defRPr sz="7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13" Type="http://schemas.microsoft.com/office/2007/relationships/hdphoto" Target="../media/hdphoto1.wdp"/><Relationship Id="rId18" Type="http://schemas.openxmlformats.org/officeDocument/2006/relationships/image" Target="../media/image17.jpeg"/><Relationship Id="rId3" Type="http://schemas.openxmlformats.org/officeDocument/2006/relationships/image" Target="../media/image3.png"/><Relationship Id="rId21" Type="http://schemas.openxmlformats.org/officeDocument/2006/relationships/image" Target="../media/image20.emf"/><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6.jpeg"/><Relationship Id="rId2" Type="http://schemas.openxmlformats.org/officeDocument/2006/relationships/notesSlide" Target="../notesSlides/notesSlide1.xml"/><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6.jpeg"/><Relationship Id="rId11" Type="http://schemas.openxmlformats.org/officeDocument/2006/relationships/image" Target="../media/image11.jpeg"/><Relationship Id="rId5" Type="http://schemas.openxmlformats.org/officeDocument/2006/relationships/image" Target="../media/image5.jpeg"/><Relationship Id="rId15" Type="http://schemas.openxmlformats.org/officeDocument/2006/relationships/image" Target="../media/image14.jpeg"/><Relationship Id="rId10" Type="http://schemas.openxmlformats.org/officeDocument/2006/relationships/image" Target="../media/image10.png"/><Relationship Id="rId19" Type="http://schemas.openxmlformats.org/officeDocument/2006/relationships/image" Target="../media/image18.jpeg"/><Relationship Id="rId4" Type="http://schemas.openxmlformats.org/officeDocument/2006/relationships/image" Target="../media/image4.jpeg"/><Relationship Id="rId9" Type="http://schemas.openxmlformats.org/officeDocument/2006/relationships/image" Target="../media/image9.jpeg"/><Relationship Id="rId14" Type="http://schemas.openxmlformats.org/officeDocument/2006/relationships/image" Target="../media/image13.png"/><Relationship Id="rId22" Type="http://schemas.openxmlformats.org/officeDocument/2006/relationships/image" Target="../media/image21.e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alphaModFix amt="50000"/>
          </a:blip>
          <a:srcRect/>
          <a:stretch>
            <a:fillRect/>
          </a:stretch>
        </a:blipFill>
        <a:effectLst/>
      </p:bgPr>
    </p:bg>
    <p:spTree>
      <p:nvGrpSpPr>
        <p:cNvPr id="1" name=""/>
        <p:cNvGrpSpPr/>
        <p:nvPr/>
      </p:nvGrpSpPr>
      <p:grpSpPr>
        <a:xfrm>
          <a:off x="0" y="0"/>
          <a:ext cx="0" cy="0"/>
          <a:chOff x="0" y="0"/>
          <a:chExt cx="0" cy="0"/>
        </a:xfrm>
      </p:grpSpPr>
      <p:sp>
        <p:nvSpPr>
          <p:cNvPr id="65" name="Chevron 64"/>
          <p:cNvSpPr/>
          <p:nvPr/>
        </p:nvSpPr>
        <p:spPr>
          <a:xfrm>
            <a:off x="2048755" y="6926263"/>
            <a:ext cx="15008655" cy="955675"/>
          </a:xfrm>
          <a:prstGeom prst="chevron">
            <a:avLst/>
          </a:prstGeom>
          <a:solidFill>
            <a:srgbClr val="1D462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4400" b="1" dirty="0" smtClean="0">
                <a:solidFill>
                  <a:schemeClr val="bg1"/>
                </a:solidFill>
                <a:latin typeface="Century Gothic" pitchFamily="34" charset="0"/>
              </a:rPr>
              <a:t>Abstract</a:t>
            </a:r>
            <a:endParaRPr lang="en-US" sz="4400" b="1" dirty="0">
              <a:solidFill>
                <a:schemeClr val="bg1"/>
              </a:solidFill>
              <a:latin typeface="Century Gothic" pitchFamily="34" charset="0"/>
            </a:endParaRPr>
          </a:p>
        </p:txBody>
      </p:sp>
      <p:sp>
        <p:nvSpPr>
          <p:cNvPr id="69" name="Chevron 68"/>
          <p:cNvSpPr/>
          <p:nvPr/>
        </p:nvSpPr>
        <p:spPr>
          <a:xfrm>
            <a:off x="19205575" y="6926263"/>
            <a:ext cx="7223760" cy="955675"/>
          </a:xfrm>
          <a:prstGeom prst="chevron">
            <a:avLst/>
          </a:prstGeom>
          <a:solidFill>
            <a:srgbClr val="1D462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4400" b="1" dirty="0" smtClean="0">
                <a:solidFill>
                  <a:schemeClr val="bg1"/>
                </a:solidFill>
                <a:latin typeface="Century Gothic" pitchFamily="34" charset="0"/>
              </a:rPr>
              <a:t>Objectives</a:t>
            </a:r>
            <a:endParaRPr lang="en-US" sz="4400" b="1" dirty="0">
              <a:solidFill>
                <a:schemeClr val="bg1"/>
              </a:solidFill>
              <a:latin typeface="Century Gothic" pitchFamily="34" charset="0"/>
            </a:endParaRPr>
          </a:p>
        </p:txBody>
      </p:sp>
      <p:sp>
        <p:nvSpPr>
          <p:cNvPr id="70" name="Rectangle 69"/>
          <p:cNvSpPr/>
          <p:nvPr/>
        </p:nvSpPr>
        <p:spPr>
          <a:xfrm>
            <a:off x="922338" y="8080375"/>
            <a:ext cx="17064036" cy="6219825"/>
          </a:xfrm>
          <a:prstGeom prst="rect">
            <a:avLst/>
          </a:prstGeom>
          <a:solidFill>
            <a:schemeClr val="bg1"/>
          </a:solidFill>
          <a:ln>
            <a:solidFill>
              <a:srgbClr val="5CA03F"/>
            </a:solidFill>
          </a:ln>
          <a:effectLst/>
        </p:spPr>
        <p:style>
          <a:lnRef idx="1">
            <a:schemeClr val="accent1"/>
          </a:lnRef>
          <a:fillRef idx="3">
            <a:schemeClr val="accent1"/>
          </a:fillRef>
          <a:effectRef idx="2">
            <a:schemeClr val="accent1"/>
          </a:effectRef>
          <a:fontRef idx="minor">
            <a:schemeClr val="lt1"/>
          </a:fontRef>
        </p:style>
        <p:txBody>
          <a:bodyPr lIns="274320" tIns="274320" rIns="182880" bIns="274320" anchor="ctr"/>
          <a:lstStyle/>
          <a:p>
            <a:pPr fontAlgn="auto">
              <a:spcBef>
                <a:spcPts val="0"/>
              </a:spcBef>
              <a:spcAft>
                <a:spcPts val="0"/>
              </a:spcAft>
              <a:defRPr/>
            </a:pPr>
            <a:r>
              <a:rPr lang="en-US" sz="3400" dirty="0">
                <a:solidFill>
                  <a:schemeClr val="tx1"/>
                </a:solidFill>
                <a:latin typeface="Century Gothic" pitchFamily="34" charset="0"/>
              </a:rPr>
              <a:t>Documented as a wetland of international importance by the </a:t>
            </a:r>
            <a:r>
              <a:rPr lang="en-US" sz="3400" dirty="0" err="1">
                <a:solidFill>
                  <a:schemeClr val="tx1"/>
                </a:solidFill>
                <a:latin typeface="Century Gothic" pitchFamily="34" charset="0"/>
              </a:rPr>
              <a:t>Ramsar</a:t>
            </a:r>
            <a:r>
              <a:rPr lang="en-US" sz="3400" dirty="0">
                <a:solidFill>
                  <a:schemeClr val="tx1"/>
                </a:solidFill>
                <a:latin typeface="Century Gothic" pitchFamily="34" charset="0"/>
              </a:rPr>
              <a:t> Convention, the Cheyenne Bottoms Wildlife Area (CHBW) is comprised of 8,036 </a:t>
            </a:r>
            <a:r>
              <a:rPr lang="en-US" sz="3400" dirty="0" smtClean="0">
                <a:solidFill>
                  <a:schemeClr val="tx1"/>
                </a:solidFill>
                <a:latin typeface="Century Gothic" pitchFamily="34" charset="0"/>
              </a:rPr>
              <a:t>ha </a:t>
            </a:r>
            <a:r>
              <a:rPr lang="en-US" sz="3400" dirty="0">
                <a:solidFill>
                  <a:schemeClr val="tx1"/>
                </a:solidFill>
                <a:latin typeface="Century Gothic" pitchFamily="34" charset="0"/>
              </a:rPr>
              <a:t>of diverse and unique marshland in central Kansas. As a critical stopover </a:t>
            </a:r>
            <a:r>
              <a:rPr lang="en-US" sz="3400" dirty="0" smtClean="0">
                <a:solidFill>
                  <a:schemeClr val="tx1"/>
                </a:solidFill>
                <a:latin typeface="Century Gothic" pitchFamily="34" charset="0"/>
              </a:rPr>
              <a:t>for over 45% of migrating bird populations in the western hemisphere, </a:t>
            </a:r>
            <a:r>
              <a:rPr lang="en-US" sz="3400" dirty="0">
                <a:solidFill>
                  <a:schemeClr val="tx1"/>
                </a:solidFill>
                <a:latin typeface="Century Gothic" pitchFamily="34" charset="0"/>
              </a:rPr>
              <a:t>the CHBW places a strong emphasis on creating a diverse marsh habitat </a:t>
            </a:r>
            <a:r>
              <a:rPr lang="en-US" sz="3400" dirty="0" smtClean="0">
                <a:solidFill>
                  <a:schemeClr val="tx1"/>
                </a:solidFill>
                <a:latin typeface="Century Gothic" pitchFamily="34" charset="0"/>
              </a:rPr>
              <a:t>for these </a:t>
            </a:r>
            <a:r>
              <a:rPr lang="en-US" sz="3400" dirty="0">
                <a:solidFill>
                  <a:schemeClr val="tx1"/>
                </a:solidFill>
                <a:latin typeface="Century Gothic" pitchFamily="34" charset="0"/>
              </a:rPr>
              <a:t>migrating shorebirds and waterfowl in their management practices. This project provided the CHBW with tools to aid in the management of their marsh systems, allowing for proactive management techniques rather than the reactive techniques in place currently</a:t>
            </a:r>
            <a:r>
              <a:rPr lang="en-US" sz="3400" dirty="0" smtClean="0">
                <a:solidFill>
                  <a:schemeClr val="tx1"/>
                </a:solidFill>
                <a:latin typeface="Century Gothic" pitchFamily="34" charset="0"/>
              </a:rPr>
              <a:t>. Using Landsat 5 TM and 7 ETM+ the CHBW was provided with an evaluation of water turbidity in the pools during the years 2005-2012. Landsat 7 ETM+ was also used to provide a time series of land cover classification maps to the CHBW.</a:t>
            </a:r>
            <a:endParaRPr lang="en-US" sz="3400" dirty="0">
              <a:solidFill>
                <a:schemeClr val="tx1"/>
              </a:solidFill>
              <a:latin typeface="Century Gothic" pitchFamily="34" charset="0"/>
            </a:endParaRPr>
          </a:p>
        </p:txBody>
      </p:sp>
      <p:sp>
        <p:nvSpPr>
          <p:cNvPr id="76" name="Rectangle 75"/>
          <p:cNvSpPr/>
          <p:nvPr/>
        </p:nvSpPr>
        <p:spPr>
          <a:xfrm>
            <a:off x="18265775" y="8080375"/>
            <a:ext cx="8259763" cy="6219825"/>
          </a:xfrm>
          <a:prstGeom prst="rect">
            <a:avLst/>
          </a:prstGeom>
          <a:solidFill>
            <a:schemeClr val="bg1"/>
          </a:solidFill>
          <a:ln>
            <a:solidFill>
              <a:srgbClr val="5CA03F"/>
            </a:solidFill>
          </a:ln>
          <a:effectLst/>
        </p:spPr>
        <p:style>
          <a:lnRef idx="1">
            <a:schemeClr val="accent1"/>
          </a:lnRef>
          <a:fillRef idx="3">
            <a:schemeClr val="accent1"/>
          </a:fillRef>
          <a:effectRef idx="2">
            <a:schemeClr val="accent1"/>
          </a:effectRef>
          <a:fontRef idx="minor">
            <a:schemeClr val="lt1"/>
          </a:fontRef>
        </p:style>
        <p:txBody>
          <a:bodyPr lIns="274320" anchor="ctr"/>
          <a:lstStyle/>
          <a:p>
            <a:pPr marL="457200" indent="-457200">
              <a:lnSpc>
                <a:spcPct val="90000"/>
              </a:lnSpc>
              <a:spcAft>
                <a:spcPts val="1200"/>
              </a:spcAft>
              <a:buFont typeface="Arial" pitchFamily="34" charset="0"/>
              <a:buChar char="•"/>
            </a:pPr>
            <a:r>
              <a:rPr lang="en-US" sz="3400" dirty="0" smtClean="0">
                <a:solidFill>
                  <a:schemeClr val="tx1"/>
                </a:solidFill>
                <a:latin typeface="Century Gothic" pitchFamily="34" charset="0"/>
              </a:rPr>
              <a:t>Provide </a:t>
            </a:r>
            <a:r>
              <a:rPr lang="en-US" sz="3400" dirty="0">
                <a:solidFill>
                  <a:schemeClr val="tx1"/>
                </a:solidFill>
                <a:latin typeface="Century Gothic" pitchFamily="34" charset="0"/>
              </a:rPr>
              <a:t>CHBW with two decision support tools: a land cover classification </a:t>
            </a:r>
            <a:r>
              <a:rPr lang="en-US" sz="3400" dirty="0" smtClean="0">
                <a:solidFill>
                  <a:schemeClr val="tx1"/>
                </a:solidFill>
                <a:latin typeface="Century Gothic" pitchFamily="34" charset="0"/>
              </a:rPr>
              <a:t>time series and </a:t>
            </a:r>
            <a:r>
              <a:rPr lang="en-US" sz="3400" dirty="0">
                <a:solidFill>
                  <a:schemeClr val="tx1"/>
                </a:solidFill>
                <a:latin typeface="Century Gothic" pitchFamily="34" charset="0"/>
              </a:rPr>
              <a:t>an estimate of </a:t>
            </a:r>
            <a:r>
              <a:rPr lang="en-US" sz="3400" dirty="0" smtClean="0">
                <a:solidFill>
                  <a:schemeClr val="tx1"/>
                </a:solidFill>
                <a:latin typeface="Century Gothic" pitchFamily="34" charset="0"/>
              </a:rPr>
              <a:t>turbidity </a:t>
            </a:r>
          </a:p>
          <a:p>
            <a:pPr marL="457200" indent="-457200">
              <a:lnSpc>
                <a:spcPct val="90000"/>
              </a:lnSpc>
              <a:spcAft>
                <a:spcPts val="1200"/>
              </a:spcAft>
              <a:buFont typeface="Arial" pitchFamily="34" charset="0"/>
              <a:buChar char="•"/>
            </a:pPr>
            <a:r>
              <a:rPr lang="en-US" sz="3400" dirty="0" smtClean="0">
                <a:solidFill>
                  <a:schemeClr val="tx1"/>
                </a:solidFill>
                <a:latin typeface="Century Gothic" pitchFamily="34" charset="0"/>
              </a:rPr>
              <a:t>Estimate turbidity to provide an evaluation over time of sediment location within CHBW pools</a:t>
            </a:r>
            <a:endParaRPr lang="en-US" sz="3400" dirty="0">
              <a:solidFill>
                <a:schemeClr val="tx1"/>
              </a:solidFill>
              <a:latin typeface="Century Gothic" pitchFamily="34" charset="0"/>
            </a:endParaRPr>
          </a:p>
          <a:p>
            <a:pPr marL="457200" indent="-457200">
              <a:lnSpc>
                <a:spcPct val="90000"/>
              </a:lnSpc>
              <a:spcAft>
                <a:spcPts val="1200"/>
              </a:spcAft>
              <a:buFont typeface="Arial" pitchFamily="34" charset="0"/>
              <a:buChar char="•"/>
            </a:pPr>
            <a:r>
              <a:rPr lang="en-US" sz="3400" dirty="0">
                <a:solidFill>
                  <a:schemeClr val="tx1"/>
                </a:solidFill>
                <a:latin typeface="Century Gothic" pitchFamily="34" charset="0"/>
              </a:rPr>
              <a:t>Complete a land cover classification </a:t>
            </a:r>
            <a:r>
              <a:rPr lang="en-US" sz="3400" dirty="0" smtClean="0">
                <a:solidFill>
                  <a:schemeClr val="tx1"/>
                </a:solidFill>
                <a:latin typeface="Century Gothic" pitchFamily="34" charset="0"/>
              </a:rPr>
              <a:t>time series to </a:t>
            </a:r>
            <a:r>
              <a:rPr lang="en-US" sz="3400" dirty="0">
                <a:solidFill>
                  <a:schemeClr val="tx1"/>
                </a:solidFill>
                <a:latin typeface="Century Gothic" pitchFamily="34" charset="0"/>
              </a:rPr>
              <a:t>aid in determining areas at high risk of ecological </a:t>
            </a:r>
            <a:r>
              <a:rPr lang="en-US" sz="3400" dirty="0" smtClean="0">
                <a:solidFill>
                  <a:schemeClr val="tx1"/>
                </a:solidFill>
                <a:latin typeface="Century Gothic" pitchFamily="34" charset="0"/>
              </a:rPr>
              <a:t>change</a:t>
            </a:r>
            <a:endParaRPr lang="en-US" sz="3400" dirty="0">
              <a:solidFill>
                <a:schemeClr val="tx1"/>
              </a:solidFill>
              <a:latin typeface="Century Gothic" pitchFamily="34" charset="0"/>
            </a:endParaRPr>
          </a:p>
        </p:txBody>
      </p:sp>
      <p:sp>
        <p:nvSpPr>
          <p:cNvPr id="84" name="Rectangle 83"/>
          <p:cNvSpPr/>
          <p:nvPr/>
        </p:nvSpPr>
        <p:spPr>
          <a:xfrm>
            <a:off x="9421016" y="15803564"/>
            <a:ext cx="17104522" cy="6262686"/>
          </a:xfrm>
          <a:prstGeom prst="rect">
            <a:avLst/>
          </a:prstGeom>
          <a:solidFill>
            <a:schemeClr val="bg1"/>
          </a:solidFill>
          <a:ln>
            <a:solidFill>
              <a:srgbClr val="5CA03F"/>
            </a:solidFill>
          </a:ln>
          <a:effectLst/>
        </p:spPr>
        <p:style>
          <a:lnRef idx="1">
            <a:schemeClr val="accent1"/>
          </a:lnRef>
          <a:fillRef idx="3">
            <a:schemeClr val="accent1"/>
          </a:fillRef>
          <a:effectRef idx="2">
            <a:schemeClr val="accent1"/>
          </a:effectRef>
          <a:fontRef idx="minor">
            <a:schemeClr val="lt1"/>
          </a:fontRef>
        </p:style>
        <p:txBody>
          <a:bodyPr lIns="274320" tIns="274320" rIns="182880" bIns="274320" anchor="t" anchorCtr="0"/>
          <a:lstStyle/>
          <a:p>
            <a:pPr marL="457200" indent="-457200">
              <a:lnSpc>
                <a:spcPct val="90000"/>
              </a:lnSpc>
            </a:pPr>
            <a:r>
              <a:rPr lang="en-US" sz="3400" b="1" dirty="0" smtClean="0">
                <a:solidFill>
                  <a:schemeClr val="tx1"/>
                </a:solidFill>
                <a:latin typeface="Century Gothic" pitchFamily="34" charset="0"/>
              </a:rPr>
              <a:t>A.</a:t>
            </a:r>
          </a:p>
          <a:p>
            <a:pPr marL="457200" indent="-457200">
              <a:lnSpc>
                <a:spcPct val="90000"/>
              </a:lnSpc>
            </a:pPr>
            <a:r>
              <a:rPr lang="en-US" sz="3400" dirty="0" smtClean="0">
                <a:solidFill>
                  <a:schemeClr val="tx1"/>
                </a:solidFill>
                <a:latin typeface="Century Gothic" pitchFamily="34" charset="0"/>
              </a:rPr>
              <a:t>Turbidity </a:t>
            </a:r>
          </a:p>
          <a:p>
            <a:pPr marL="457200" indent="-457200">
              <a:lnSpc>
                <a:spcPct val="90000"/>
              </a:lnSpc>
            </a:pPr>
            <a:r>
              <a:rPr lang="en-US" sz="3400" dirty="0" smtClean="0">
                <a:solidFill>
                  <a:schemeClr val="tx1"/>
                </a:solidFill>
                <a:latin typeface="Century Gothic" pitchFamily="34" charset="0"/>
              </a:rPr>
              <a:t>Analysis</a:t>
            </a:r>
            <a:br>
              <a:rPr lang="en-US" sz="3400" dirty="0" smtClean="0">
                <a:solidFill>
                  <a:schemeClr val="tx1"/>
                </a:solidFill>
                <a:latin typeface="Century Gothic" pitchFamily="34" charset="0"/>
              </a:rPr>
            </a:br>
            <a:endParaRPr lang="en-US" sz="3400" dirty="0">
              <a:solidFill>
                <a:schemeClr val="tx1"/>
              </a:solidFill>
              <a:latin typeface="Century Gothic" pitchFamily="34" charset="0"/>
            </a:endParaRPr>
          </a:p>
          <a:p>
            <a:pPr marL="457200" indent="-457200">
              <a:lnSpc>
                <a:spcPct val="90000"/>
              </a:lnSpc>
            </a:pPr>
            <a:endParaRPr lang="en-US" sz="3400" dirty="0" smtClean="0">
              <a:solidFill>
                <a:schemeClr val="tx1"/>
              </a:solidFill>
              <a:latin typeface="Century Gothic" pitchFamily="34" charset="0"/>
            </a:endParaRPr>
          </a:p>
          <a:p>
            <a:pPr marL="457200" indent="-457200">
              <a:lnSpc>
                <a:spcPct val="90000"/>
              </a:lnSpc>
            </a:pPr>
            <a:endParaRPr lang="en-US" sz="3400" dirty="0">
              <a:solidFill>
                <a:schemeClr val="tx1"/>
              </a:solidFill>
              <a:latin typeface="Century Gothic" pitchFamily="34" charset="0"/>
            </a:endParaRPr>
          </a:p>
          <a:p>
            <a:pPr marL="457200" indent="-457200">
              <a:lnSpc>
                <a:spcPct val="90000"/>
              </a:lnSpc>
            </a:pPr>
            <a:r>
              <a:rPr lang="en-US" sz="3400" b="1" dirty="0" smtClean="0">
                <a:solidFill>
                  <a:schemeClr val="tx1"/>
                </a:solidFill>
                <a:latin typeface="Century Gothic" pitchFamily="34" charset="0"/>
              </a:rPr>
              <a:t>B.</a:t>
            </a:r>
          </a:p>
          <a:p>
            <a:pPr marL="457200" indent="-457200">
              <a:lnSpc>
                <a:spcPct val="90000"/>
              </a:lnSpc>
            </a:pPr>
            <a:r>
              <a:rPr lang="en-US" sz="3400" dirty="0" smtClean="0">
                <a:solidFill>
                  <a:schemeClr val="tx1"/>
                </a:solidFill>
                <a:latin typeface="Century Gothic" pitchFamily="34" charset="0"/>
              </a:rPr>
              <a:t>Land</a:t>
            </a:r>
          </a:p>
          <a:p>
            <a:pPr marL="457200" indent="-457200">
              <a:lnSpc>
                <a:spcPct val="90000"/>
              </a:lnSpc>
            </a:pPr>
            <a:r>
              <a:rPr lang="en-US" sz="3400" dirty="0" smtClean="0">
                <a:solidFill>
                  <a:schemeClr val="tx1"/>
                </a:solidFill>
                <a:latin typeface="Century Gothic" pitchFamily="34" charset="0"/>
              </a:rPr>
              <a:t>Cover</a:t>
            </a:r>
          </a:p>
          <a:p>
            <a:pPr marL="457200" indent="-457200">
              <a:lnSpc>
                <a:spcPct val="90000"/>
              </a:lnSpc>
            </a:pPr>
            <a:r>
              <a:rPr lang="en-US" sz="3400" dirty="0" smtClean="0">
                <a:solidFill>
                  <a:schemeClr val="tx1"/>
                </a:solidFill>
                <a:latin typeface="Century Gothic" pitchFamily="34" charset="0"/>
              </a:rPr>
              <a:t>Classification</a:t>
            </a:r>
            <a:endParaRPr lang="en-US" sz="3400" dirty="0">
              <a:solidFill>
                <a:schemeClr val="tx1"/>
              </a:solidFill>
              <a:latin typeface="Century Gothic" pitchFamily="34" charset="0"/>
            </a:endParaRPr>
          </a:p>
        </p:txBody>
      </p:sp>
      <p:sp>
        <p:nvSpPr>
          <p:cNvPr id="88" name="Rectangle 87"/>
          <p:cNvSpPr/>
          <p:nvPr/>
        </p:nvSpPr>
        <p:spPr>
          <a:xfrm>
            <a:off x="945353" y="19950113"/>
            <a:ext cx="8259763" cy="2146300"/>
          </a:xfrm>
          <a:prstGeom prst="rect">
            <a:avLst/>
          </a:prstGeom>
          <a:solidFill>
            <a:schemeClr val="bg1"/>
          </a:solidFill>
          <a:ln>
            <a:solidFill>
              <a:srgbClr val="5CA03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6600">
              <a:latin typeface="Century Gothic" pitchFamily="34" charset="0"/>
            </a:endParaRPr>
          </a:p>
        </p:txBody>
      </p:sp>
      <p:sp>
        <p:nvSpPr>
          <p:cNvPr id="92" name="Rectangle 91"/>
          <p:cNvSpPr>
            <a:spLocks noChangeArrowheads="1"/>
          </p:cNvSpPr>
          <p:nvPr/>
        </p:nvSpPr>
        <p:spPr bwMode="auto">
          <a:xfrm>
            <a:off x="922337" y="15786100"/>
            <a:ext cx="8282779" cy="2755900"/>
          </a:xfrm>
          <a:prstGeom prst="rect">
            <a:avLst/>
          </a:prstGeom>
          <a:solidFill>
            <a:schemeClr val="bg1"/>
          </a:solidFill>
          <a:ln w="9525">
            <a:solidFill>
              <a:srgbClr val="5CA03F"/>
            </a:solidFill>
            <a:miter lim="800000"/>
            <a:headEnd/>
            <a:tailEnd/>
          </a:ln>
          <a:effectLst>
            <a:outerShdw dist="23000" dir="5400000" rotWithShape="0">
              <a:srgbClr val="808080">
                <a:alpha val="34998"/>
              </a:srgbClr>
            </a:outerShdw>
          </a:effectLst>
        </p:spPr>
        <p:txBody>
          <a:bodyPr anchor="ctr"/>
          <a:lstStyle/>
          <a:p>
            <a:pPr algn="ctr" fontAlgn="auto">
              <a:spcBef>
                <a:spcPts val="0"/>
              </a:spcBef>
              <a:spcAft>
                <a:spcPts val="0"/>
              </a:spcAft>
              <a:defRPr/>
            </a:pPr>
            <a:endParaRPr lang="en-US" sz="5400">
              <a:solidFill>
                <a:schemeClr val="lt1"/>
              </a:solidFill>
              <a:latin typeface="Century Gothic" pitchFamily="34" charset="0"/>
              <a:ea typeface="+mn-ea"/>
              <a:cs typeface="Helvetica" pitchFamily="34" charset="0"/>
            </a:endParaRPr>
          </a:p>
        </p:txBody>
      </p:sp>
      <p:sp>
        <p:nvSpPr>
          <p:cNvPr id="3100" name="TextBox 62"/>
          <p:cNvSpPr txBox="1">
            <a:spLocks noChangeArrowheads="1"/>
          </p:cNvSpPr>
          <p:nvPr/>
        </p:nvSpPr>
        <p:spPr bwMode="auto">
          <a:xfrm>
            <a:off x="5311774" y="17780001"/>
            <a:ext cx="3087261" cy="553998"/>
          </a:xfrm>
          <a:prstGeom prst="rect">
            <a:avLst/>
          </a:prstGeom>
          <a:noFill/>
          <a:ln w="9525">
            <a:noFill/>
            <a:miter lim="800000"/>
            <a:headEnd/>
            <a:tailEnd/>
          </a:ln>
        </p:spPr>
        <p:txBody>
          <a:bodyPr wrap="square">
            <a:spAutoFit/>
          </a:bodyPr>
          <a:lstStyle/>
          <a:p>
            <a:pPr algn="ctr"/>
            <a:r>
              <a:rPr lang="en-US" sz="3000" dirty="0" err="1">
                <a:latin typeface="Century Gothic" pitchFamily="34" charset="0"/>
              </a:rPr>
              <a:t>Landsat</a:t>
            </a:r>
            <a:r>
              <a:rPr lang="en-US" sz="3000" dirty="0">
                <a:latin typeface="Century Gothic" pitchFamily="34" charset="0"/>
              </a:rPr>
              <a:t> 7 ETM+</a:t>
            </a:r>
          </a:p>
        </p:txBody>
      </p:sp>
      <p:sp>
        <p:nvSpPr>
          <p:cNvPr id="97" name="Chevron 96"/>
          <p:cNvSpPr/>
          <p:nvPr/>
        </p:nvSpPr>
        <p:spPr>
          <a:xfrm>
            <a:off x="2051808" y="22420263"/>
            <a:ext cx="23098155" cy="946150"/>
          </a:xfrm>
          <a:prstGeom prst="chevron">
            <a:avLst/>
          </a:prstGeom>
          <a:solidFill>
            <a:srgbClr val="1D462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r>
              <a:rPr lang="en-US" sz="4400" b="1" dirty="0" smtClean="0">
                <a:solidFill>
                  <a:schemeClr val="bg1"/>
                </a:solidFill>
                <a:latin typeface="Century Gothic" pitchFamily="34" charset="0"/>
              </a:rPr>
              <a:t>Results</a:t>
            </a:r>
            <a:endParaRPr lang="en-US" sz="4400" b="1" dirty="0">
              <a:solidFill>
                <a:schemeClr val="bg1"/>
              </a:solidFill>
              <a:latin typeface="Century Gothic" pitchFamily="34" charset="0"/>
            </a:endParaRPr>
          </a:p>
        </p:txBody>
      </p:sp>
      <p:sp>
        <p:nvSpPr>
          <p:cNvPr id="98" name="Rectangle 97"/>
          <p:cNvSpPr/>
          <p:nvPr/>
        </p:nvSpPr>
        <p:spPr>
          <a:xfrm>
            <a:off x="922337" y="23660100"/>
            <a:ext cx="25603201" cy="6178550"/>
          </a:xfrm>
          <a:prstGeom prst="rect">
            <a:avLst/>
          </a:prstGeom>
          <a:solidFill>
            <a:schemeClr val="bg1"/>
          </a:solidFill>
          <a:ln>
            <a:solidFill>
              <a:srgbClr val="5CA03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6600">
              <a:latin typeface="Century Gothic" pitchFamily="34" charset="0"/>
              <a:cs typeface="Helvetica" pitchFamily="34" charset="0"/>
            </a:endParaRPr>
          </a:p>
        </p:txBody>
      </p:sp>
      <p:sp>
        <p:nvSpPr>
          <p:cNvPr id="112" name="Chevron 111"/>
          <p:cNvSpPr/>
          <p:nvPr/>
        </p:nvSpPr>
        <p:spPr>
          <a:xfrm>
            <a:off x="12363450" y="30051375"/>
            <a:ext cx="7216775" cy="957263"/>
          </a:xfrm>
          <a:prstGeom prst="chevron">
            <a:avLst/>
          </a:prstGeom>
          <a:solidFill>
            <a:srgbClr val="1D462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r>
              <a:rPr lang="en-US" sz="4400" b="1" dirty="0">
                <a:solidFill>
                  <a:schemeClr val="bg1"/>
                </a:solidFill>
                <a:latin typeface="Century Gothic" pitchFamily="34" charset="0"/>
              </a:rPr>
              <a:t>Project Partners</a:t>
            </a:r>
          </a:p>
        </p:txBody>
      </p:sp>
      <p:sp>
        <p:nvSpPr>
          <p:cNvPr id="113" name="Chevron 112"/>
          <p:cNvSpPr/>
          <p:nvPr/>
        </p:nvSpPr>
        <p:spPr>
          <a:xfrm>
            <a:off x="12363451" y="32594549"/>
            <a:ext cx="7216774" cy="946150"/>
          </a:xfrm>
          <a:prstGeom prst="chevron">
            <a:avLst/>
          </a:prstGeom>
          <a:solidFill>
            <a:srgbClr val="1D462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4400" b="1" dirty="0">
                <a:solidFill>
                  <a:schemeClr val="bg1"/>
                </a:solidFill>
                <a:latin typeface="Century Gothic" pitchFamily="34" charset="0"/>
              </a:rPr>
              <a:t>Acknowledgements</a:t>
            </a:r>
            <a:endParaRPr lang="en-US" sz="4400" dirty="0">
              <a:solidFill>
                <a:schemeClr val="tx1"/>
              </a:solidFill>
              <a:latin typeface="Century Gothic" pitchFamily="34" charset="0"/>
            </a:endParaRPr>
          </a:p>
        </p:txBody>
      </p:sp>
      <p:sp>
        <p:nvSpPr>
          <p:cNvPr id="114" name="Rectangle 113"/>
          <p:cNvSpPr>
            <a:spLocks noChangeArrowheads="1"/>
          </p:cNvSpPr>
          <p:nvPr/>
        </p:nvSpPr>
        <p:spPr bwMode="auto">
          <a:xfrm>
            <a:off x="11534774" y="33732787"/>
            <a:ext cx="9458325" cy="2290763"/>
          </a:xfrm>
          <a:prstGeom prst="rect">
            <a:avLst/>
          </a:prstGeom>
          <a:solidFill>
            <a:schemeClr val="bg1"/>
          </a:solidFill>
          <a:ln w="9525">
            <a:solidFill>
              <a:srgbClr val="5CA03F"/>
            </a:solidFill>
            <a:miter lim="800000"/>
            <a:headEnd/>
            <a:tailEnd/>
          </a:ln>
          <a:effectLst>
            <a:outerShdw dist="23000" dir="5400000" rotWithShape="0">
              <a:srgbClr val="808080">
                <a:alpha val="34998"/>
              </a:srgbClr>
            </a:outerShdw>
          </a:effectLst>
        </p:spPr>
        <p:txBody>
          <a:bodyPr lIns="274320" tIns="182880" rIns="182880" bIns="182880" anchor="ctr"/>
          <a:lstStyle/>
          <a:p>
            <a:pPr>
              <a:defRPr/>
            </a:pPr>
            <a:r>
              <a:rPr lang="en-US" sz="3200" dirty="0">
                <a:latin typeface="Century Gothic" pitchFamily="34" charset="0"/>
              </a:rPr>
              <a:t/>
            </a:r>
            <a:br>
              <a:rPr lang="en-US" sz="3200" dirty="0">
                <a:latin typeface="Century Gothic" pitchFamily="34" charset="0"/>
              </a:rPr>
            </a:br>
            <a:r>
              <a:rPr lang="en-US" sz="3200" b="1" dirty="0">
                <a:latin typeface="Century Gothic" pitchFamily="34" charset="0"/>
              </a:rPr>
              <a:t>Michael </a:t>
            </a:r>
            <a:r>
              <a:rPr lang="en-US" sz="3200" b="1" dirty="0" err="1" smtClean="0">
                <a:latin typeface="Century Gothic" pitchFamily="34" charset="0"/>
              </a:rPr>
              <a:t>Houts</a:t>
            </a:r>
            <a:r>
              <a:rPr lang="en-US" sz="3200" b="1" dirty="0" smtClean="0">
                <a:latin typeface="Century Gothic" pitchFamily="34" charset="0"/>
              </a:rPr>
              <a:t>, </a:t>
            </a:r>
            <a:r>
              <a:rPr lang="en-US" sz="3200" kern="0" dirty="0" smtClean="0">
                <a:solidFill>
                  <a:sysClr val="windowText" lastClr="000000"/>
                </a:solidFill>
                <a:latin typeface="Century Gothic" pitchFamily="34" charset="0"/>
              </a:rPr>
              <a:t>GIS/Remote </a:t>
            </a:r>
            <a:r>
              <a:rPr lang="en-US" sz="3200" kern="0" dirty="0">
                <a:solidFill>
                  <a:sysClr val="windowText" lastClr="000000"/>
                </a:solidFill>
                <a:latin typeface="Century Gothic" pitchFamily="34" charset="0"/>
              </a:rPr>
              <a:t>Sensing </a:t>
            </a:r>
            <a:r>
              <a:rPr lang="en-US" sz="3200" kern="0" dirty="0" smtClean="0">
                <a:solidFill>
                  <a:sysClr val="windowText" lastClr="000000"/>
                </a:solidFill>
                <a:latin typeface="Century Gothic" pitchFamily="34" charset="0"/>
              </a:rPr>
              <a:t>Specialist </a:t>
            </a:r>
            <a:br>
              <a:rPr lang="en-US" sz="3200" kern="0" dirty="0" smtClean="0">
                <a:solidFill>
                  <a:sysClr val="windowText" lastClr="000000"/>
                </a:solidFill>
                <a:latin typeface="Century Gothic" pitchFamily="34" charset="0"/>
              </a:rPr>
            </a:br>
            <a:r>
              <a:rPr lang="en-US" sz="3200" kern="0" dirty="0" smtClean="0">
                <a:solidFill>
                  <a:sysClr val="windowText" lastClr="000000"/>
                </a:solidFill>
                <a:latin typeface="Century Gothic" pitchFamily="34" charset="0"/>
              </a:rPr>
              <a:t>Kansas </a:t>
            </a:r>
            <a:r>
              <a:rPr lang="en-US" sz="3200" kern="0" dirty="0">
                <a:solidFill>
                  <a:sysClr val="windowText" lastClr="000000"/>
                </a:solidFill>
                <a:latin typeface="Century Gothic" pitchFamily="34" charset="0"/>
              </a:rPr>
              <a:t>Applied Remote Sensing (KARS</a:t>
            </a:r>
            <a:r>
              <a:rPr lang="en-US" sz="3200" kern="0" dirty="0" smtClean="0">
                <a:solidFill>
                  <a:sysClr val="windowText" lastClr="000000"/>
                </a:solidFill>
                <a:latin typeface="Century Gothic" pitchFamily="34" charset="0"/>
              </a:rPr>
              <a:t>)</a:t>
            </a:r>
            <a:endParaRPr lang="en-US" sz="3200" kern="0" dirty="0">
              <a:solidFill>
                <a:sysClr val="windowText" lastClr="000000"/>
              </a:solidFill>
              <a:latin typeface="Century Gothic" pitchFamily="34" charset="0"/>
            </a:endParaRPr>
          </a:p>
          <a:p>
            <a:pPr>
              <a:defRPr/>
            </a:pPr>
            <a:r>
              <a:rPr lang="en-US" sz="3200" b="1" dirty="0">
                <a:latin typeface="Century Gothic" pitchFamily="34" charset="0"/>
              </a:rPr>
              <a:t>Dr. Kenton </a:t>
            </a:r>
            <a:r>
              <a:rPr lang="en-US" sz="3200" b="1" dirty="0" smtClean="0">
                <a:latin typeface="Century Gothic" pitchFamily="34" charset="0"/>
              </a:rPr>
              <a:t>Ross, </a:t>
            </a:r>
            <a:r>
              <a:rPr lang="en-US" sz="3200" dirty="0" smtClean="0">
                <a:latin typeface="Century Gothic" pitchFamily="34" charset="0"/>
              </a:rPr>
              <a:t>Science Advisor </a:t>
            </a:r>
            <a:br>
              <a:rPr lang="en-US" sz="3200" dirty="0" smtClean="0">
                <a:latin typeface="Century Gothic" pitchFamily="34" charset="0"/>
              </a:rPr>
            </a:br>
            <a:r>
              <a:rPr lang="en-US" sz="3200" dirty="0" smtClean="0">
                <a:latin typeface="Century Gothic" pitchFamily="34" charset="0"/>
              </a:rPr>
              <a:t>NASA </a:t>
            </a:r>
            <a:r>
              <a:rPr lang="en-US" sz="3200" dirty="0">
                <a:latin typeface="Century Gothic" pitchFamily="34" charset="0"/>
              </a:rPr>
              <a:t>Langley Research Center (LaRC)</a:t>
            </a:r>
          </a:p>
          <a:p>
            <a:pPr algn="ctr">
              <a:lnSpc>
                <a:spcPct val="90000"/>
              </a:lnSpc>
            </a:pPr>
            <a:endParaRPr lang="en-US" sz="3200" dirty="0">
              <a:latin typeface="Century Gothic" pitchFamily="34" charset="0"/>
            </a:endParaRPr>
          </a:p>
        </p:txBody>
      </p:sp>
      <p:sp>
        <p:nvSpPr>
          <p:cNvPr id="118" name="Rectangle 117"/>
          <p:cNvSpPr>
            <a:spLocks noChangeArrowheads="1"/>
          </p:cNvSpPr>
          <p:nvPr/>
        </p:nvSpPr>
        <p:spPr bwMode="auto">
          <a:xfrm>
            <a:off x="11534775" y="31203900"/>
            <a:ext cx="9423399" cy="1200149"/>
          </a:xfrm>
          <a:prstGeom prst="rect">
            <a:avLst/>
          </a:prstGeom>
          <a:solidFill>
            <a:schemeClr val="bg1"/>
          </a:solidFill>
          <a:ln w="9525">
            <a:solidFill>
              <a:srgbClr val="5CA03F"/>
            </a:solidFill>
            <a:miter lim="800000"/>
            <a:headEnd/>
            <a:tailEnd/>
          </a:ln>
          <a:effectLst>
            <a:outerShdw dist="23000" dir="5400000" rotWithShape="0">
              <a:srgbClr val="808080">
                <a:alpha val="34998"/>
              </a:srgbClr>
            </a:outerShdw>
          </a:effectLst>
        </p:spPr>
        <p:txBody>
          <a:bodyPr lIns="274320" tIns="182880" rIns="182880" bIns="182880" anchor="ctr"/>
          <a:lstStyle/>
          <a:p>
            <a:r>
              <a:rPr lang="en-US" sz="3200" b="1" dirty="0" smtClean="0">
                <a:latin typeface="Century Gothic" pitchFamily="34" charset="0"/>
              </a:rPr>
              <a:t>Karl Grover </a:t>
            </a:r>
            <a:r>
              <a:rPr lang="en-US" sz="3200" dirty="0" smtClean="0">
                <a:latin typeface="Century Gothic" pitchFamily="34" charset="0"/>
              </a:rPr>
              <a:t>Site </a:t>
            </a:r>
            <a:r>
              <a:rPr lang="en-US" sz="3200" dirty="0">
                <a:latin typeface="Century Gothic" pitchFamily="34" charset="0"/>
              </a:rPr>
              <a:t>Manager </a:t>
            </a:r>
            <a:r>
              <a:rPr lang="en-US" sz="3200" dirty="0" smtClean="0">
                <a:latin typeface="Century Gothic" pitchFamily="34" charset="0"/>
              </a:rPr>
              <a:t/>
            </a:r>
            <a:br>
              <a:rPr lang="en-US" sz="3200" dirty="0" smtClean="0">
                <a:latin typeface="Century Gothic" pitchFamily="34" charset="0"/>
              </a:rPr>
            </a:br>
            <a:r>
              <a:rPr lang="en-US" sz="3200" dirty="0" smtClean="0">
                <a:latin typeface="Century Gothic" pitchFamily="34" charset="0"/>
              </a:rPr>
              <a:t>Cheyenne Bottoms Wildlife Area</a:t>
            </a:r>
            <a:endParaRPr lang="en-US" sz="3200" dirty="0">
              <a:latin typeface="Century Gothic" pitchFamily="34" charset="0"/>
            </a:endParaRPr>
          </a:p>
        </p:txBody>
      </p:sp>
      <p:sp>
        <p:nvSpPr>
          <p:cNvPr id="121" name="Rectangle 120"/>
          <p:cNvSpPr>
            <a:spLocks noChangeArrowheads="1"/>
          </p:cNvSpPr>
          <p:nvPr/>
        </p:nvSpPr>
        <p:spPr bwMode="auto">
          <a:xfrm>
            <a:off x="21172237" y="31203901"/>
            <a:ext cx="5335587" cy="4819650"/>
          </a:xfrm>
          <a:prstGeom prst="rect">
            <a:avLst/>
          </a:prstGeom>
          <a:solidFill>
            <a:schemeClr val="bg1"/>
          </a:solidFill>
          <a:ln w="9525">
            <a:solidFill>
              <a:srgbClr val="5CA03F"/>
            </a:solidFill>
            <a:miter lim="800000"/>
            <a:headEnd/>
            <a:tailEnd/>
          </a:ln>
          <a:effectLst>
            <a:outerShdw dist="23000" dir="5400000" rotWithShape="0">
              <a:srgbClr val="808080">
                <a:alpha val="34998"/>
              </a:srgbClr>
            </a:outerShdw>
          </a:effectLst>
        </p:spPr>
        <p:txBody>
          <a:bodyPr lIns="365760" rIns="365760" anchor="ctr"/>
          <a:lstStyle/>
          <a:p>
            <a:pPr algn="ctr">
              <a:lnSpc>
                <a:spcPct val="90000"/>
              </a:lnSpc>
            </a:pPr>
            <a:endParaRPr lang="en-US" sz="3200" dirty="0">
              <a:latin typeface="Century Gothic" pitchFamily="34" charset="0"/>
            </a:endParaRPr>
          </a:p>
        </p:txBody>
      </p:sp>
      <p:sp>
        <p:nvSpPr>
          <p:cNvPr id="3135" name="TextBox 17"/>
          <p:cNvSpPr txBox="1">
            <a:spLocks noChangeArrowheads="1"/>
          </p:cNvSpPr>
          <p:nvPr/>
        </p:nvSpPr>
        <p:spPr bwMode="auto">
          <a:xfrm>
            <a:off x="4064000" y="4946650"/>
            <a:ext cx="19999325" cy="1262063"/>
          </a:xfrm>
          <a:prstGeom prst="rect">
            <a:avLst/>
          </a:prstGeom>
          <a:noFill/>
          <a:ln w="9525">
            <a:noFill/>
            <a:miter lim="800000"/>
            <a:headEnd/>
            <a:tailEnd/>
          </a:ln>
        </p:spPr>
        <p:txBody>
          <a:bodyPr>
            <a:spAutoFit/>
          </a:bodyPr>
          <a:lstStyle/>
          <a:p>
            <a:pPr>
              <a:defRPr/>
            </a:pPr>
            <a:r>
              <a:rPr lang="en-US" sz="2400" dirty="0">
                <a:solidFill>
                  <a:schemeClr val="bg1"/>
                </a:solidFill>
                <a:effectLst>
                  <a:outerShdw blurRad="38100" dist="38100" dir="2700000" algn="tl">
                    <a:srgbClr val="000000">
                      <a:alpha val="43137"/>
                    </a:srgbClr>
                  </a:outerShdw>
                </a:effectLst>
                <a:latin typeface="Century Gothic" pitchFamily="34" charset="0"/>
              </a:rPr>
              <a:t>Amanda Bordeaux (Christopher Newport University), Katie Nohe (Plymouth State University), Allison Bowman (Old Dominion University), Lauren Steel (Christopher Newport University), Peter Marinescu (Stony Brook University), Tiffani Orne (Liberty University)</a:t>
            </a:r>
          </a:p>
          <a:p>
            <a:pPr algn="ctr">
              <a:defRPr/>
            </a:pPr>
            <a:r>
              <a:rPr lang="en-US" sz="2800" b="1" dirty="0">
                <a:solidFill>
                  <a:schemeClr val="bg1"/>
                </a:solidFill>
                <a:latin typeface="Century Gothic" pitchFamily="34" charset="0"/>
              </a:rPr>
              <a:t>NASA Langley Research Center</a:t>
            </a:r>
          </a:p>
        </p:txBody>
      </p:sp>
      <p:sp>
        <p:nvSpPr>
          <p:cNvPr id="3136" name="Title 1"/>
          <p:cNvSpPr>
            <a:spLocks noGrp="1"/>
          </p:cNvSpPr>
          <p:nvPr>
            <p:ph type="ctrTitle"/>
          </p:nvPr>
        </p:nvSpPr>
        <p:spPr>
          <a:xfrm>
            <a:off x="4064000" y="2247900"/>
            <a:ext cx="19405600" cy="1870075"/>
          </a:xfrm>
        </p:spPr>
        <p:txBody>
          <a:bodyPr/>
          <a:lstStyle/>
          <a:p>
            <a:pPr eaLnBrk="1" hangingPunct="1">
              <a:lnSpc>
                <a:spcPct val="90000"/>
              </a:lnSpc>
              <a:defRPr/>
            </a:pPr>
            <a:r>
              <a:rPr lang="en-US" sz="8000" b="1" dirty="0" smtClean="0">
                <a:solidFill>
                  <a:schemeClr val="bg1"/>
                </a:solidFill>
                <a:latin typeface="Century Gothic" pitchFamily="34" charset="0"/>
              </a:rPr>
              <a:t>Kansas Ecological Forecasting</a:t>
            </a:r>
            <a:r>
              <a:rPr lang="en-US" sz="6600" b="1" dirty="0" smtClean="0">
                <a:solidFill>
                  <a:schemeClr val="bg1"/>
                </a:solidFill>
                <a:latin typeface="Century Gothic" pitchFamily="34" charset="0"/>
              </a:rPr>
              <a:t/>
            </a:r>
            <a:br>
              <a:rPr lang="en-US" sz="6600" b="1" dirty="0" smtClean="0">
                <a:solidFill>
                  <a:schemeClr val="bg1"/>
                </a:solidFill>
                <a:latin typeface="Century Gothic" pitchFamily="34" charset="0"/>
              </a:rPr>
            </a:br>
            <a:r>
              <a:rPr lang="en-US" sz="4400" dirty="0" smtClean="0">
                <a:solidFill>
                  <a:schemeClr val="bg1"/>
                </a:solidFill>
                <a:effectLst>
                  <a:outerShdw blurRad="38100" dist="38100" dir="2700000" algn="tl">
                    <a:srgbClr val="000000">
                      <a:alpha val="43137"/>
                    </a:srgbClr>
                  </a:outerShdw>
                </a:effectLst>
                <a:latin typeface="Century Gothic" pitchFamily="34" charset="0"/>
              </a:rPr>
              <a:t>Utilizing NASA EOS to Assess Turbidity and its Effects on Kansas Wetland Areas</a:t>
            </a:r>
            <a:endParaRPr lang="en-US" sz="4800" dirty="0" smtClean="0">
              <a:solidFill>
                <a:schemeClr val="bg1"/>
              </a:solidFill>
              <a:latin typeface="Century Gothic" pitchFamily="34" charset="0"/>
            </a:endParaRPr>
          </a:p>
        </p:txBody>
      </p:sp>
      <p:pic>
        <p:nvPicPr>
          <p:cNvPr id="3131" name="Picture 68" descr="http://landsat.gsfc.nasa.gov/images/lg_jpg/landsat7_orbit1.jpg"/>
          <p:cNvPicPr>
            <a:picLocks noChangeAspect="1" noChangeArrowheads="1"/>
          </p:cNvPicPr>
          <p:nvPr/>
        </p:nvPicPr>
        <p:blipFill>
          <a:blip r:embed="rId4"/>
          <a:srcRect/>
          <a:stretch>
            <a:fillRect/>
          </a:stretch>
        </p:blipFill>
        <p:spPr bwMode="auto">
          <a:xfrm>
            <a:off x="5311774" y="16070261"/>
            <a:ext cx="3087261" cy="1644652"/>
          </a:xfrm>
          <a:prstGeom prst="rect">
            <a:avLst/>
          </a:prstGeom>
          <a:ln w="38100" cap="sq">
            <a:solidFill>
              <a:schemeClr val="tx1">
                <a:lumMod val="95000"/>
                <a:lumOff val="5000"/>
              </a:schemeClr>
            </a:solidFill>
            <a:prstDash val="solid"/>
            <a:miter lim="800000"/>
          </a:ln>
          <a:effectLst/>
        </p:spPr>
      </p:pic>
      <p:pic>
        <p:nvPicPr>
          <p:cNvPr id="3132" name="Picture 70" descr="http://www.nasa.gov/images/content/725766main_Artist-L5-466.jpg"/>
          <p:cNvPicPr>
            <a:picLocks noChangeAspect="1" noChangeArrowheads="1"/>
          </p:cNvPicPr>
          <p:nvPr/>
        </p:nvPicPr>
        <p:blipFill>
          <a:blip r:embed="rId5"/>
          <a:srcRect/>
          <a:stretch>
            <a:fillRect/>
          </a:stretch>
        </p:blipFill>
        <p:spPr bwMode="auto">
          <a:xfrm>
            <a:off x="1514475" y="16081376"/>
            <a:ext cx="3057461" cy="1628775"/>
          </a:xfrm>
          <a:prstGeom prst="rect">
            <a:avLst/>
          </a:prstGeom>
          <a:ln w="38100" cap="sq">
            <a:solidFill>
              <a:schemeClr val="tx1">
                <a:lumMod val="95000"/>
                <a:lumOff val="5000"/>
              </a:schemeClr>
            </a:solidFill>
            <a:prstDash val="solid"/>
            <a:miter lim="800000"/>
          </a:ln>
          <a:effectLst/>
        </p:spPr>
      </p:pic>
      <p:sp>
        <p:nvSpPr>
          <p:cNvPr id="2" name="TextBox 62"/>
          <p:cNvSpPr txBox="1">
            <a:spLocks noChangeArrowheads="1"/>
          </p:cNvSpPr>
          <p:nvPr/>
        </p:nvSpPr>
        <p:spPr bwMode="auto">
          <a:xfrm>
            <a:off x="1514475" y="17792700"/>
            <a:ext cx="3057461" cy="553998"/>
          </a:xfrm>
          <a:prstGeom prst="rect">
            <a:avLst/>
          </a:prstGeom>
          <a:noFill/>
          <a:ln w="9525">
            <a:noFill/>
            <a:miter lim="800000"/>
            <a:headEnd/>
            <a:tailEnd/>
          </a:ln>
        </p:spPr>
        <p:txBody>
          <a:bodyPr wrap="square">
            <a:spAutoFit/>
          </a:bodyPr>
          <a:lstStyle/>
          <a:p>
            <a:pPr algn="ctr"/>
            <a:r>
              <a:rPr lang="en-US" sz="3000" dirty="0" err="1">
                <a:latin typeface="Century Gothic" pitchFamily="34" charset="0"/>
              </a:rPr>
              <a:t>Landsat</a:t>
            </a:r>
            <a:r>
              <a:rPr lang="en-US" sz="3000" dirty="0">
                <a:latin typeface="Century Gothic" pitchFamily="34" charset="0"/>
              </a:rPr>
              <a:t> 5 TM</a:t>
            </a:r>
          </a:p>
        </p:txBody>
      </p:sp>
      <p:pic>
        <p:nvPicPr>
          <p:cNvPr id="3" name="Picture 74" descr="http://g2goutside.files.wordpress.com/2009/05/logo-kdwpt-2-color-pt281-pt7409.jpg"/>
          <p:cNvPicPr>
            <a:picLocks noChangeAspect="1" noChangeArrowheads="1"/>
          </p:cNvPicPr>
          <p:nvPr/>
        </p:nvPicPr>
        <p:blipFill>
          <a:blip r:embed="rId6"/>
          <a:srcRect/>
          <a:stretch>
            <a:fillRect/>
          </a:stretch>
        </p:blipFill>
        <p:spPr bwMode="auto">
          <a:xfrm>
            <a:off x="18720793" y="31258349"/>
            <a:ext cx="1803087" cy="1086263"/>
          </a:xfrm>
          <a:prstGeom prst="rect">
            <a:avLst/>
          </a:prstGeom>
          <a:noFill/>
          <a:ln>
            <a:noFill/>
          </a:ln>
        </p:spPr>
      </p:pic>
      <p:pic>
        <p:nvPicPr>
          <p:cNvPr id="3137" name="Picture 71"/>
          <p:cNvPicPr>
            <a:picLocks noChangeAspect="1"/>
          </p:cNvPicPr>
          <p:nvPr/>
        </p:nvPicPr>
        <p:blipFill>
          <a:blip r:embed="rId7"/>
          <a:srcRect/>
          <a:stretch>
            <a:fillRect/>
          </a:stretch>
        </p:blipFill>
        <p:spPr bwMode="auto">
          <a:xfrm>
            <a:off x="16282986" y="20308094"/>
            <a:ext cx="2041525" cy="657225"/>
          </a:xfrm>
          <a:prstGeom prst="rect">
            <a:avLst/>
          </a:prstGeom>
          <a:noFill/>
          <a:ln w="9525">
            <a:noFill/>
            <a:miter lim="800000"/>
            <a:headEnd/>
            <a:tailEnd/>
          </a:ln>
        </p:spPr>
      </p:pic>
      <p:pic>
        <p:nvPicPr>
          <p:cNvPr id="4" name="Picture 1"/>
          <p:cNvPicPr>
            <a:picLocks noChangeAspect="1"/>
          </p:cNvPicPr>
          <p:nvPr/>
        </p:nvPicPr>
        <p:blipFill rotWithShape="1">
          <a:blip r:embed="rId8"/>
          <a:srcRect t="3155"/>
          <a:stretch/>
        </p:blipFill>
        <p:spPr bwMode="auto">
          <a:xfrm>
            <a:off x="15843333" y="16528255"/>
            <a:ext cx="1400175" cy="757943"/>
          </a:xfrm>
          <a:prstGeom prst="rect">
            <a:avLst/>
          </a:prstGeom>
          <a:noFill/>
          <a:ln w="9525">
            <a:noFill/>
            <a:miter lim="800000"/>
            <a:headEnd/>
            <a:tailEnd/>
          </a:ln>
        </p:spPr>
      </p:pic>
      <p:sp>
        <p:nvSpPr>
          <p:cNvPr id="3141" name="TextBox 88"/>
          <p:cNvSpPr txBox="1">
            <a:spLocks noChangeArrowheads="1"/>
          </p:cNvSpPr>
          <p:nvPr/>
        </p:nvSpPr>
        <p:spPr bwMode="auto">
          <a:xfrm>
            <a:off x="19557765" y="21243925"/>
            <a:ext cx="2794000" cy="708025"/>
          </a:xfrm>
          <a:prstGeom prst="rect">
            <a:avLst/>
          </a:prstGeom>
          <a:noFill/>
          <a:ln w="9525">
            <a:noFill/>
            <a:miter lim="800000"/>
            <a:headEnd/>
            <a:tailEnd/>
          </a:ln>
        </p:spPr>
        <p:txBody>
          <a:bodyPr>
            <a:spAutoFit/>
          </a:bodyPr>
          <a:lstStyle/>
          <a:p>
            <a:pPr algn="ctr"/>
            <a:r>
              <a:rPr lang="en-US" sz="2000" b="1" dirty="0">
                <a:latin typeface="Century Gothic" pitchFamily="34" charset="0"/>
              </a:rPr>
              <a:t>Land Cover </a:t>
            </a:r>
            <a:r>
              <a:rPr lang="en-US" sz="2000" b="1" dirty="0" smtClean="0">
                <a:latin typeface="Century Gothic" pitchFamily="34" charset="0"/>
              </a:rPr>
              <a:t>Classification</a:t>
            </a:r>
            <a:endParaRPr lang="en-US" sz="2000" b="1" dirty="0">
              <a:latin typeface="Century Gothic" pitchFamily="34" charset="0"/>
            </a:endParaRPr>
          </a:p>
        </p:txBody>
      </p:sp>
      <p:sp>
        <p:nvSpPr>
          <p:cNvPr id="3143" name="TextBox 89"/>
          <p:cNvSpPr txBox="1">
            <a:spLocks noChangeArrowheads="1"/>
          </p:cNvSpPr>
          <p:nvPr/>
        </p:nvSpPr>
        <p:spPr bwMode="auto">
          <a:xfrm>
            <a:off x="4731980" y="24735709"/>
            <a:ext cx="8481189" cy="415498"/>
          </a:xfrm>
          <a:prstGeom prst="rect">
            <a:avLst/>
          </a:prstGeom>
          <a:noFill/>
          <a:ln w="9525">
            <a:noFill/>
            <a:miter lim="800000"/>
            <a:headEnd/>
            <a:tailEnd/>
          </a:ln>
        </p:spPr>
        <p:txBody>
          <a:bodyPr wrap="square">
            <a:spAutoFit/>
          </a:bodyPr>
          <a:lstStyle/>
          <a:p>
            <a:endParaRPr lang="en-US" sz="2100" dirty="0">
              <a:latin typeface="Century Gothic" pitchFamily="34" charset="0"/>
            </a:endParaRPr>
          </a:p>
        </p:txBody>
      </p:sp>
      <p:sp>
        <p:nvSpPr>
          <p:cNvPr id="3150" name="TextBox 88"/>
          <p:cNvSpPr txBox="1">
            <a:spLocks noChangeArrowheads="1"/>
          </p:cNvSpPr>
          <p:nvPr/>
        </p:nvSpPr>
        <p:spPr bwMode="auto">
          <a:xfrm>
            <a:off x="12294483" y="21234919"/>
            <a:ext cx="3322637" cy="708025"/>
          </a:xfrm>
          <a:prstGeom prst="rect">
            <a:avLst/>
          </a:prstGeom>
          <a:noFill/>
          <a:ln w="9525">
            <a:noFill/>
            <a:miter lim="800000"/>
            <a:headEnd/>
            <a:tailEnd/>
          </a:ln>
        </p:spPr>
        <p:txBody>
          <a:bodyPr>
            <a:spAutoFit/>
          </a:bodyPr>
          <a:lstStyle/>
          <a:p>
            <a:pPr algn="ctr"/>
            <a:r>
              <a:rPr lang="en-US" sz="2000" dirty="0">
                <a:latin typeface="Century Gothic" pitchFamily="34" charset="0"/>
              </a:rPr>
              <a:t>Landsat 7 Scene: </a:t>
            </a:r>
          </a:p>
          <a:p>
            <a:pPr algn="ctr"/>
            <a:r>
              <a:rPr lang="en-US" sz="2000" dirty="0" smtClean="0">
                <a:latin typeface="Century Gothic" pitchFamily="34" charset="0"/>
              </a:rPr>
              <a:t>Fall 2005-2012</a:t>
            </a:r>
            <a:endParaRPr lang="en-US" sz="2000" dirty="0">
              <a:latin typeface="Century Gothic" pitchFamily="34" charset="0"/>
            </a:endParaRPr>
          </a:p>
        </p:txBody>
      </p:sp>
      <p:sp>
        <p:nvSpPr>
          <p:cNvPr id="3151" name="TextBox 88"/>
          <p:cNvSpPr txBox="1">
            <a:spLocks noChangeArrowheads="1"/>
          </p:cNvSpPr>
          <p:nvPr/>
        </p:nvSpPr>
        <p:spPr bwMode="auto">
          <a:xfrm>
            <a:off x="11922432" y="17982636"/>
            <a:ext cx="3452812" cy="708025"/>
          </a:xfrm>
          <a:prstGeom prst="rect">
            <a:avLst/>
          </a:prstGeom>
          <a:noFill/>
          <a:ln w="9525">
            <a:noFill/>
            <a:miter lim="800000"/>
            <a:headEnd/>
            <a:tailEnd/>
          </a:ln>
        </p:spPr>
        <p:txBody>
          <a:bodyPr>
            <a:spAutoFit/>
          </a:bodyPr>
          <a:lstStyle/>
          <a:p>
            <a:pPr algn="ctr"/>
            <a:r>
              <a:rPr lang="en-US" sz="2000" dirty="0">
                <a:latin typeface="Century Gothic" pitchFamily="34" charset="0"/>
              </a:rPr>
              <a:t>Landsat 5 and 7 Scenes: </a:t>
            </a:r>
          </a:p>
          <a:p>
            <a:pPr algn="ctr"/>
            <a:r>
              <a:rPr lang="en-US" sz="2000" dirty="0" smtClean="0">
                <a:latin typeface="Century Gothic" pitchFamily="34" charset="0"/>
              </a:rPr>
              <a:t>2005-2012</a:t>
            </a:r>
            <a:endParaRPr lang="en-US" sz="2000" dirty="0">
              <a:latin typeface="Century Gothic" pitchFamily="34" charset="0"/>
            </a:endParaRPr>
          </a:p>
        </p:txBody>
      </p:sp>
      <p:pic>
        <p:nvPicPr>
          <p:cNvPr id="3162" name="Picture 9"/>
          <p:cNvPicPr>
            <a:picLocks noChangeAspect="1"/>
          </p:cNvPicPr>
          <p:nvPr/>
        </p:nvPicPr>
        <p:blipFill>
          <a:blip r:embed="rId9"/>
          <a:srcRect/>
          <a:stretch>
            <a:fillRect/>
          </a:stretch>
        </p:blipFill>
        <p:spPr bwMode="auto">
          <a:xfrm>
            <a:off x="12516355" y="16210137"/>
            <a:ext cx="1864916" cy="1676049"/>
          </a:xfrm>
          <a:prstGeom prst="rect">
            <a:avLst/>
          </a:prstGeom>
          <a:noFill/>
          <a:ln w="9525">
            <a:noFill/>
            <a:miter lim="800000"/>
            <a:headEnd/>
            <a:tailEnd/>
          </a:ln>
        </p:spPr>
      </p:pic>
      <p:pic>
        <p:nvPicPr>
          <p:cNvPr id="101" name="Picture 100" descr="new chbw image.bmp"/>
          <p:cNvPicPr>
            <a:picLocks noChangeAspect="1"/>
          </p:cNvPicPr>
          <p:nvPr/>
        </p:nvPicPr>
        <p:blipFill rotWithShape="1">
          <a:blip r:embed="rId10"/>
          <a:srcRect l="5513" t="17980" r="9468" b="9114"/>
          <a:stretch/>
        </p:blipFill>
        <p:spPr>
          <a:xfrm>
            <a:off x="3784600" y="20317733"/>
            <a:ext cx="2219324" cy="1503248"/>
          </a:xfrm>
          <a:prstGeom prst="rect">
            <a:avLst/>
          </a:prstGeom>
          <a:ln w="38100" cap="sq">
            <a:solidFill>
              <a:schemeClr val="tx1">
                <a:lumMod val="95000"/>
                <a:lumOff val="5000"/>
              </a:schemeClr>
            </a:solidFill>
            <a:prstDash val="solid"/>
            <a:miter lim="800000"/>
          </a:ln>
          <a:effectLst/>
        </p:spPr>
      </p:pic>
      <p:sp>
        <p:nvSpPr>
          <p:cNvPr id="3096" name="TextBox 60"/>
          <p:cNvSpPr txBox="1">
            <a:spLocks noChangeArrowheads="1"/>
          </p:cNvSpPr>
          <p:nvPr/>
        </p:nvSpPr>
        <p:spPr bwMode="auto">
          <a:xfrm>
            <a:off x="6237288" y="19958050"/>
            <a:ext cx="2942428" cy="2185214"/>
          </a:xfrm>
          <a:prstGeom prst="rect">
            <a:avLst/>
          </a:prstGeom>
          <a:noFill/>
          <a:ln w="9525">
            <a:noFill/>
            <a:miter lim="800000"/>
            <a:headEnd/>
            <a:tailEnd/>
          </a:ln>
        </p:spPr>
        <p:txBody>
          <a:bodyPr wrap="square">
            <a:spAutoFit/>
          </a:bodyPr>
          <a:lstStyle/>
          <a:p>
            <a:r>
              <a:rPr lang="en-US" sz="3400" dirty="0" smtClean="0">
                <a:latin typeface="Century Gothic" pitchFamily="34" charset="0"/>
              </a:rPr>
              <a:t>Cheyenne Bottoms Wildlife Area</a:t>
            </a:r>
            <a:r>
              <a:rPr lang="en-US" sz="3400" dirty="0">
                <a:latin typeface="Century Gothic" pitchFamily="34" charset="0"/>
              </a:rPr>
              <a:t>,</a:t>
            </a:r>
            <a:r>
              <a:rPr lang="en-US" sz="3400" dirty="0" smtClean="0">
                <a:latin typeface="Century Gothic" pitchFamily="34" charset="0"/>
              </a:rPr>
              <a:t> Kansas</a:t>
            </a:r>
            <a:endParaRPr lang="en-US" sz="3400" dirty="0">
              <a:latin typeface="Century Gothic" pitchFamily="34" charset="0"/>
            </a:endParaRPr>
          </a:p>
        </p:txBody>
      </p:sp>
      <p:cxnSp>
        <p:nvCxnSpPr>
          <p:cNvPr id="103" name="Straight Connector 102"/>
          <p:cNvCxnSpPr/>
          <p:nvPr/>
        </p:nvCxnSpPr>
        <p:spPr>
          <a:xfrm>
            <a:off x="13151651" y="23769091"/>
            <a:ext cx="61518" cy="5971508"/>
          </a:xfrm>
          <a:prstGeom prst="line">
            <a:avLst/>
          </a:prstGeom>
          <a:ln w="76200">
            <a:solidFill>
              <a:srgbClr val="1D4628"/>
            </a:solidFill>
            <a:prstDash val="lgDash"/>
          </a:ln>
        </p:spPr>
        <p:style>
          <a:lnRef idx="2">
            <a:schemeClr val="accent3"/>
          </a:lnRef>
          <a:fillRef idx="0">
            <a:schemeClr val="accent3"/>
          </a:fillRef>
          <a:effectRef idx="1">
            <a:schemeClr val="accent3"/>
          </a:effectRef>
          <a:fontRef idx="minor">
            <a:schemeClr val="tx1"/>
          </a:fontRef>
        </p:style>
      </p:cxnSp>
      <p:sp>
        <p:nvSpPr>
          <p:cNvPr id="115" name="Rectangle 114"/>
          <p:cNvSpPr/>
          <p:nvPr/>
        </p:nvSpPr>
        <p:spPr>
          <a:xfrm>
            <a:off x="22769834" y="17687836"/>
            <a:ext cx="393056" cy="1200329"/>
          </a:xfrm>
          <a:prstGeom prst="rect">
            <a:avLst/>
          </a:prstGeom>
        </p:spPr>
        <p:txBody>
          <a:bodyPr wrap="none">
            <a:spAutoFit/>
          </a:bodyPr>
          <a:lstStyle/>
          <a:p>
            <a:r>
              <a:rPr lang="en-US" dirty="0" smtClean="0"/>
              <a:t> </a:t>
            </a:r>
            <a:endParaRPr lang="en-US" dirty="0"/>
          </a:p>
        </p:txBody>
      </p:sp>
      <p:pic>
        <p:nvPicPr>
          <p:cNvPr id="1031" name="Picture 7" descr="C:\Documents and Settings\t.orne\Desktop\team photo.JPG"/>
          <p:cNvPicPr>
            <a:picLocks noChangeAspect="1" noChangeArrowheads="1"/>
          </p:cNvPicPr>
          <p:nvPr/>
        </p:nvPicPr>
        <p:blipFill rotWithShape="1">
          <a:blip r:embed="rId11"/>
          <a:srcRect l="17140" r="10802" b="3804"/>
          <a:stretch/>
        </p:blipFill>
        <p:spPr bwMode="auto">
          <a:xfrm>
            <a:off x="21669125" y="31332860"/>
            <a:ext cx="4344616" cy="3851572"/>
          </a:xfrm>
          <a:prstGeom prst="rect">
            <a:avLst/>
          </a:prstGeom>
          <a:ln w="28575" cap="sq">
            <a:solidFill>
              <a:srgbClr val="000000"/>
            </a:solidFill>
            <a:prstDash val="solid"/>
            <a:miter lim="800000"/>
          </a:ln>
          <a:effectLst/>
        </p:spPr>
      </p:pic>
      <p:sp>
        <p:nvSpPr>
          <p:cNvPr id="109" name="Rectangle 108"/>
          <p:cNvSpPr/>
          <p:nvPr/>
        </p:nvSpPr>
        <p:spPr>
          <a:xfrm>
            <a:off x="922337" y="31214807"/>
            <a:ext cx="10417174" cy="4808744"/>
          </a:xfrm>
          <a:prstGeom prst="rect">
            <a:avLst/>
          </a:prstGeom>
          <a:solidFill>
            <a:schemeClr val="bg1"/>
          </a:solidFill>
          <a:ln>
            <a:solidFill>
              <a:srgbClr val="5CA03F"/>
            </a:solidFill>
          </a:ln>
          <a:effectLst/>
        </p:spPr>
        <p:style>
          <a:lnRef idx="1">
            <a:schemeClr val="accent1"/>
          </a:lnRef>
          <a:fillRef idx="3">
            <a:schemeClr val="accent1"/>
          </a:fillRef>
          <a:effectRef idx="2">
            <a:schemeClr val="accent1"/>
          </a:effectRef>
          <a:fontRef idx="minor">
            <a:schemeClr val="lt1"/>
          </a:fontRef>
        </p:style>
        <p:txBody>
          <a:bodyPr lIns="274320" tIns="274320" rIns="182880" bIns="274320" anchor="ctr"/>
          <a:lstStyle/>
          <a:p>
            <a:pPr marL="457200" indent="-457200">
              <a:lnSpc>
                <a:spcPct val="90000"/>
              </a:lnSpc>
              <a:spcAft>
                <a:spcPts val="1200"/>
              </a:spcAft>
              <a:buFont typeface="Arial" pitchFamily="34" charset="0"/>
              <a:buChar char="•"/>
            </a:pPr>
            <a:endParaRPr lang="en-US" sz="3400" dirty="0" smtClean="0">
              <a:solidFill>
                <a:schemeClr val="tx1"/>
              </a:solidFill>
              <a:latin typeface="Century Gothic" pitchFamily="34" charset="0"/>
            </a:endParaRPr>
          </a:p>
          <a:p>
            <a:pPr marL="457200" indent="-457200">
              <a:lnSpc>
                <a:spcPct val="90000"/>
              </a:lnSpc>
              <a:spcAft>
                <a:spcPts val="1200"/>
              </a:spcAft>
              <a:buFont typeface="Arial" pitchFamily="34" charset="0"/>
              <a:buChar char="•"/>
            </a:pPr>
            <a:r>
              <a:rPr lang="en-US" sz="3400" dirty="0" smtClean="0">
                <a:solidFill>
                  <a:schemeClr val="tx1"/>
                </a:solidFill>
                <a:latin typeface="Century Gothic" pitchFamily="34" charset="0"/>
              </a:rPr>
              <a:t>Turbidity </a:t>
            </a:r>
            <a:r>
              <a:rPr lang="en-US" sz="3400" dirty="0">
                <a:solidFill>
                  <a:schemeClr val="tx1"/>
                </a:solidFill>
                <a:latin typeface="Century Gothic" pitchFamily="34" charset="0"/>
              </a:rPr>
              <a:t>product assesses </a:t>
            </a:r>
            <a:r>
              <a:rPr lang="en-US" sz="3400" dirty="0" smtClean="0">
                <a:solidFill>
                  <a:schemeClr val="tx1"/>
                </a:solidFill>
                <a:latin typeface="Century Gothic" pitchFamily="34" charset="0"/>
              </a:rPr>
              <a:t>trends </a:t>
            </a:r>
            <a:r>
              <a:rPr lang="en-US" sz="3400" dirty="0">
                <a:solidFill>
                  <a:schemeClr val="tx1"/>
                </a:solidFill>
                <a:latin typeface="Century Gothic" pitchFamily="34" charset="0"/>
              </a:rPr>
              <a:t>in suspended sediment, enabling </a:t>
            </a:r>
            <a:r>
              <a:rPr lang="en-US" sz="3400" dirty="0" smtClean="0">
                <a:solidFill>
                  <a:schemeClr val="tx1"/>
                </a:solidFill>
                <a:latin typeface="Century Gothic" pitchFamily="34" charset="0"/>
              </a:rPr>
              <a:t>CHBW </a:t>
            </a:r>
            <a:r>
              <a:rPr lang="en-US" sz="3400" dirty="0">
                <a:solidFill>
                  <a:schemeClr val="tx1"/>
                </a:solidFill>
                <a:latin typeface="Century Gothic" pitchFamily="34" charset="0"/>
              </a:rPr>
              <a:t>to prevent damage to </a:t>
            </a:r>
            <a:r>
              <a:rPr lang="en-US" sz="3400" dirty="0" smtClean="0">
                <a:solidFill>
                  <a:schemeClr val="tx1"/>
                </a:solidFill>
                <a:latin typeface="Century Gothic" pitchFamily="34" charset="0"/>
              </a:rPr>
              <a:t>infrastructure </a:t>
            </a:r>
            <a:r>
              <a:rPr lang="en-US" sz="3400" dirty="0">
                <a:solidFill>
                  <a:schemeClr val="tx1"/>
                </a:solidFill>
                <a:latin typeface="Century Gothic" pitchFamily="34" charset="0"/>
              </a:rPr>
              <a:t>and hinder the </a:t>
            </a:r>
            <a:r>
              <a:rPr lang="en-US" sz="3400" dirty="0" smtClean="0">
                <a:solidFill>
                  <a:schemeClr val="tx1"/>
                </a:solidFill>
                <a:latin typeface="Century Gothic" pitchFamily="34" charset="0"/>
              </a:rPr>
              <a:t>development </a:t>
            </a:r>
            <a:r>
              <a:rPr lang="en-US" sz="3400" dirty="0">
                <a:solidFill>
                  <a:schemeClr val="tx1"/>
                </a:solidFill>
                <a:latin typeface="Century Gothic" pitchFamily="34" charset="0"/>
              </a:rPr>
              <a:t>of invasive species that are caused by high sediment </a:t>
            </a:r>
            <a:r>
              <a:rPr lang="en-US" sz="3400" dirty="0" smtClean="0">
                <a:solidFill>
                  <a:schemeClr val="tx1"/>
                </a:solidFill>
                <a:latin typeface="Century Gothic" pitchFamily="34" charset="0"/>
              </a:rPr>
              <a:t>conditions</a:t>
            </a:r>
          </a:p>
          <a:p>
            <a:pPr marL="457200" indent="-457200">
              <a:lnSpc>
                <a:spcPct val="90000"/>
              </a:lnSpc>
              <a:spcAft>
                <a:spcPts val="1200"/>
              </a:spcAft>
              <a:buFont typeface="Arial" pitchFamily="34" charset="0"/>
              <a:buChar char="•"/>
            </a:pPr>
            <a:r>
              <a:rPr lang="en-US" sz="3400" dirty="0" smtClean="0">
                <a:solidFill>
                  <a:schemeClr val="tx1"/>
                </a:solidFill>
                <a:latin typeface="Century Gothic" pitchFamily="34" charset="0"/>
              </a:rPr>
              <a:t>Land cover classification demonstrates that invasive species dominate fewer areas than in previous years, especially in areas focused on by the management</a:t>
            </a:r>
          </a:p>
          <a:p>
            <a:pPr marL="457200" indent="-457200">
              <a:lnSpc>
                <a:spcPct val="90000"/>
              </a:lnSpc>
              <a:spcAft>
                <a:spcPts val="1200"/>
              </a:spcAft>
              <a:buFont typeface="Arial" pitchFamily="34" charset="0"/>
              <a:buChar char="•"/>
            </a:pPr>
            <a:endParaRPr lang="en-US" sz="3400" dirty="0">
              <a:solidFill>
                <a:schemeClr val="tx1"/>
              </a:solidFill>
              <a:latin typeface="Century Gothic" pitchFamily="34" charset="0"/>
            </a:endParaRPr>
          </a:p>
        </p:txBody>
      </p:sp>
      <p:cxnSp>
        <p:nvCxnSpPr>
          <p:cNvPr id="119" name="Straight Connector 118"/>
          <p:cNvCxnSpPr/>
          <p:nvPr/>
        </p:nvCxnSpPr>
        <p:spPr>
          <a:xfrm>
            <a:off x="9455944" y="18766315"/>
            <a:ext cx="13510418" cy="66601"/>
          </a:xfrm>
          <a:prstGeom prst="line">
            <a:avLst/>
          </a:prstGeom>
          <a:ln w="76200">
            <a:solidFill>
              <a:srgbClr val="1D4628"/>
            </a:solidFill>
            <a:prstDash val="lgDash"/>
          </a:ln>
        </p:spPr>
        <p:style>
          <a:lnRef idx="2">
            <a:schemeClr val="accent3"/>
          </a:lnRef>
          <a:fillRef idx="0">
            <a:schemeClr val="accent3"/>
          </a:fillRef>
          <a:effectRef idx="1">
            <a:schemeClr val="accent3"/>
          </a:effectRef>
          <a:fontRef idx="minor">
            <a:schemeClr val="tx1"/>
          </a:fontRef>
        </p:style>
      </p:cxnSp>
      <p:sp>
        <p:nvSpPr>
          <p:cNvPr id="124" name="Chevron 123"/>
          <p:cNvSpPr/>
          <p:nvPr/>
        </p:nvSpPr>
        <p:spPr>
          <a:xfrm>
            <a:off x="21196300" y="30064075"/>
            <a:ext cx="5336382" cy="946150"/>
          </a:xfrm>
          <a:prstGeom prst="chevron">
            <a:avLst/>
          </a:prstGeom>
          <a:solidFill>
            <a:srgbClr val="1D462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r>
              <a:rPr lang="en-US" sz="4400" b="1" dirty="0">
                <a:solidFill>
                  <a:schemeClr val="bg1"/>
                </a:solidFill>
                <a:latin typeface="Century Gothic" pitchFamily="34" charset="0"/>
              </a:rPr>
              <a:t>Team Members</a:t>
            </a:r>
          </a:p>
        </p:txBody>
      </p:sp>
      <p:sp>
        <p:nvSpPr>
          <p:cNvPr id="126" name="Pentagon 125"/>
          <p:cNvSpPr/>
          <p:nvPr/>
        </p:nvSpPr>
        <p:spPr>
          <a:xfrm>
            <a:off x="922338" y="30057725"/>
            <a:ext cx="1287462" cy="946150"/>
          </a:xfrm>
          <a:prstGeom prst="homePlate">
            <a:avLst/>
          </a:prstGeom>
          <a:solidFill>
            <a:srgbClr val="418C0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6600">
              <a:latin typeface="Century Gothic" pitchFamily="34" charset="0"/>
            </a:endParaRPr>
          </a:p>
        </p:txBody>
      </p:sp>
      <p:sp>
        <p:nvSpPr>
          <p:cNvPr id="127" name="Chevron 126"/>
          <p:cNvSpPr/>
          <p:nvPr/>
        </p:nvSpPr>
        <p:spPr>
          <a:xfrm>
            <a:off x="2010656" y="30051375"/>
            <a:ext cx="8697030" cy="957263"/>
          </a:xfrm>
          <a:prstGeom prst="chevron">
            <a:avLst/>
          </a:prstGeom>
          <a:solidFill>
            <a:srgbClr val="1D462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r>
              <a:rPr lang="en-US" sz="4400" b="1" dirty="0">
                <a:solidFill>
                  <a:schemeClr val="bg1"/>
                </a:solidFill>
                <a:latin typeface="Century Gothic" pitchFamily="34" charset="0"/>
              </a:rPr>
              <a:t>Conclusions</a:t>
            </a:r>
          </a:p>
        </p:txBody>
      </p:sp>
      <p:sp>
        <p:nvSpPr>
          <p:cNvPr id="130" name="Chevron 129"/>
          <p:cNvSpPr/>
          <p:nvPr/>
        </p:nvSpPr>
        <p:spPr>
          <a:xfrm>
            <a:off x="10466386" y="30067250"/>
            <a:ext cx="2184402" cy="946150"/>
          </a:xfrm>
          <a:prstGeom prst="chevron">
            <a:avLst/>
          </a:prstGeom>
          <a:solidFill>
            <a:srgbClr val="418C0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6600">
              <a:solidFill>
                <a:schemeClr val="tx1"/>
              </a:solidFill>
              <a:latin typeface="Century Gothic" pitchFamily="34" charset="0"/>
            </a:endParaRPr>
          </a:p>
        </p:txBody>
      </p:sp>
      <p:sp>
        <p:nvSpPr>
          <p:cNvPr id="131" name="Pentagon 130"/>
          <p:cNvSpPr/>
          <p:nvPr/>
        </p:nvSpPr>
        <p:spPr>
          <a:xfrm>
            <a:off x="11595278" y="32594549"/>
            <a:ext cx="1055510" cy="946150"/>
          </a:xfrm>
          <a:prstGeom prst="homePlate">
            <a:avLst/>
          </a:prstGeom>
          <a:solidFill>
            <a:srgbClr val="418C0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6600">
              <a:latin typeface="Century Gothic" pitchFamily="34" charset="0"/>
            </a:endParaRPr>
          </a:p>
        </p:txBody>
      </p:sp>
      <p:sp>
        <p:nvSpPr>
          <p:cNvPr id="132" name="Chevron 131"/>
          <p:cNvSpPr/>
          <p:nvPr/>
        </p:nvSpPr>
        <p:spPr>
          <a:xfrm>
            <a:off x="19308761" y="32594549"/>
            <a:ext cx="1649413" cy="946150"/>
          </a:xfrm>
          <a:prstGeom prst="chevron">
            <a:avLst/>
          </a:prstGeom>
          <a:solidFill>
            <a:srgbClr val="418C0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6600">
              <a:solidFill>
                <a:schemeClr val="tx1"/>
              </a:solidFill>
              <a:latin typeface="Century Gothic" pitchFamily="34" charset="0"/>
            </a:endParaRPr>
          </a:p>
        </p:txBody>
      </p:sp>
      <p:sp>
        <p:nvSpPr>
          <p:cNvPr id="133" name="Chevron 132"/>
          <p:cNvSpPr/>
          <p:nvPr/>
        </p:nvSpPr>
        <p:spPr>
          <a:xfrm>
            <a:off x="19308761" y="30067250"/>
            <a:ext cx="2184402" cy="946150"/>
          </a:xfrm>
          <a:prstGeom prst="chevron">
            <a:avLst/>
          </a:prstGeom>
          <a:solidFill>
            <a:srgbClr val="418C0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6600">
              <a:solidFill>
                <a:schemeClr val="tx1"/>
              </a:solidFill>
              <a:latin typeface="Century Gothic" pitchFamily="34" charset="0"/>
            </a:endParaRPr>
          </a:p>
        </p:txBody>
      </p:sp>
      <p:sp>
        <p:nvSpPr>
          <p:cNvPr id="135" name="Pentagon 134"/>
          <p:cNvSpPr/>
          <p:nvPr/>
        </p:nvSpPr>
        <p:spPr>
          <a:xfrm>
            <a:off x="922338" y="18825370"/>
            <a:ext cx="1287462" cy="946150"/>
          </a:xfrm>
          <a:prstGeom prst="homePlate">
            <a:avLst/>
          </a:prstGeom>
          <a:solidFill>
            <a:srgbClr val="418C0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6600">
              <a:latin typeface="Century Gothic" pitchFamily="34" charset="0"/>
            </a:endParaRPr>
          </a:p>
        </p:txBody>
      </p:sp>
      <p:sp>
        <p:nvSpPr>
          <p:cNvPr id="136" name="Pentagon 135"/>
          <p:cNvSpPr/>
          <p:nvPr/>
        </p:nvSpPr>
        <p:spPr>
          <a:xfrm>
            <a:off x="922338" y="14603413"/>
            <a:ext cx="1287462" cy="946150"/>
          </a:xfrm>
          <a:prstGeom prst="homePlate">
            <a:avLst/>
          </a:prstGeom>
          <a:solidFill>
            <a:srgbClr val="418C0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6600">
              <a:latin typeface="Century Gothic" pitchFamily="34" charset="0"/>
            </a:endParaRPr>
          </a:p>
        </p:txBody>
      </p:sp>
      <p:sp>
        <p:nvSpPr>
          <p:cNvPr id="137" name="Chevron 136"/>
          <p:cNvSpPr/>
          <p:nvPr/>
        </p:nvSpPr>
        <p:spPr>
          <a:xfrm>
            <a:off x="2048756" y="18790444"/>
            <a:ext cx="6066329" cy="957263"/>
          </a:xfrm>
          <a:prstGeom prst="chevron">
            <a:avLst/>
          </a:prstGeom>
          <a:solidFill>
            <a:srgbClr val="1D462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r>
              <a:rPr lang="en-US" sz="4400" b="1" dirty="0" smtClean="0">
                <a:solidFill>
                  <a:schemeClr val="bg1"/>
                </a:solidFill>
                <a:latin typeface="Century Gothic" pitchFamily="34" charset="0"/>
              </a:rPr>
              <a:t>Study Area</a:t>
            </a:r>
            <a:endParaRPr lang="en-US" sz="4400" b="1" dirty="0">
              <a:solidFill>
                <a:schemeClr val="bg1"/>
              </a:solidFill>
              <a:latin typeface="Century Gothic" pitchFamily="34" charset="0"/>
            </a:endParaRPr>
          </a:p>
        </p:txBody>
      </p:sp>
      <p:sp>
        <p:nvSpPr>
          <p:cNvPr id="138" name="Chevron 137"/>
          <p:cNvSpPr/>
          <p:nvPr/>
        </p:nvSpPr>
        <p:spPr>
          <a:xfrm>
            <a:off x="2048756" y="14597856"/>
            <a:ext cx="6583680" cy="957263"/>
          </a:xfrm>
          <a:prstGeom prst="chevron">
            <a:avLst/>
          </a:prstGeom>
          <a:solidFill>
            <a:srgbClr val="1D462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r>
              <a:rPr lang="en-US" sz="4400" b="1" dirty="0" smtClean="0">
                <a:solidFill>
                  <a:schemeClr val="bg1"/>
                </a:solidFill>
                <a:latin typeface="Century Gothic" pitchFamily="34" charset="0"/>
              </a:rPr>
              <a:t>Earth Observations</a:t>
            </a:r>
            <a:endParaRPr lang="en-US" sz="4400" b="1" dirty="0">
              <a:solidFill>
                <a:schemeClr val="bg1"/>
              </a:solidFill>
              <a:latin typeface="Century Gothic" pitchFamily="34" charset="0"/>
            </a:endParaRPr>
          </a:p>
        </p:txBody>
      </p:sp>
      <p:pic>
        <p:nvPicPr>
          <p:cNvPr id="3144" name="Picture 89" descr="map of us.bmp"/>
          <p:cNvPicPr>
            <a:picLocks noChangeAspect="1"/>
          </p:cNvPicPr>
          <p:nvPr/>
        </p:nvPicPr>
        <p:blipFill rotWithShape="1">
          <a:blip r:embed="rId12">
            <a:extLst>
              <a:ext uri="{BEBA8EAE-BF5A-486C-A8C5-ECC9F3942E4B}">
                <a14:imgProps xmlns:a14="http://schemas.microsoft.com/office/drawing/2010/main">
                  <a14:imgLayer r:embed="rId13">
                    <a14:imgEffect>
                      <a14:artisticPaintStrokes/>
                    </a14:imgEffect>
                  </a14:imgLayer>
                </a14:imgProps>
              </a:ext>
            </a:extLst>
          </a:blip>
          <a:srcRect b="15866"/>
          <a:stretch/>
        </p:blipFill>
        <p:spPr bwMode="auto">
          <a:xfrm>
            <a:off x="1170779" y="20272005"/>
            <a:ext cx="2416145" cy="1591564"/>
          </a:xfrm>
          <a:prstGeom prst="rect">
            <a:avLst/>
          </a:prstGeom>
          <a:noFill/>
          <a:ln w="9525">
            <a:noFill/>
            <a:miter lim="800000"/>
            <a:headEnd/>
            <a:tailEnd/>
          </a:ln>
        </p:spPr>
      </p:pic>
      <p:sp>
        <p:nvSpPr>
          <p:cNvPr id="3147" name="TextBox 102"/>
          <p:cNvSpPr txBox="1">
            <a:spLocks noChangeArrowheads="1"/>
          </p:cNvSpPr>
          <p:nvPr/>
        </p:nvSpPr>
        <p:spPr bwMode="auto">
          <a:xfrm>
            <a:off x="1124037" y="21567778"/>
            <a:ext cx="772319" cy="346072"/>
          </a:xfrm>
          <a:prstGeom prst="rect">
            <a:avLst/>
          </a:prstGeom>
          <a:solidFill>
            <a:schemeClr val="bg1"/>
          </a:solidFill>
          <a:ln w="9525">
            <a:noFill/>
            <a:miter lim="800000"/>
            <a:headEnd/>
            <a:tailEnd/>
          </a:ln>
        </p:spPr>
        <p:txBody>
          <a:bodyPr wrap="square">
            <a:spAutoFit/>
          </a:bodyPr>
          <a:lstStyle/>
          <a:p>
            <a:endParaRPr lang="en-US" sz="800"/>
          </a:p>
        </p:txBody>
      </p:sp>
      <p:sp>
        <p:nvSpPr>
          <p:cNvPr id="139" name="TextBox 102"/>
          <p:cNvSpPr txBox="1">
            <a:spLocks noChangeArrowheads="1"/>
          </p:cNvSpPr>
          <p:nvPr/>
        </p:nvSpPr>
        <p:spPr bwMode="auto">
          <a:xfrm>
            <a:off x="2147059" y="20194588"/>
            <a:ext cx="538989" cy="214312"/>
          </a:xfrm>
          <a:prstGeom prst="rect">
            <a:avLst/>
          </a:prstGeom>
          <a:solidFill>
            <a:schemeClr val="bg1"/>
          </a:solidFill>
          <a:ln w="9525">
            <a:noFill/>
            <a:miter lim="800000"/>
            <a:headEnd/>
            <a:tailEnd/>
          </a:ln>
        </p:spPr>
        <p:txBody>
          <a:bodyPr wrap="square">
            <a:spAutoFit/>
          </a:bodyPr>
          <a:lstStyle/>
          <a:p>
            <a:endParaRPr lang="en-US" sz="800"/>
          </a:p>
        </p:txBody>
      </p:sp>
      <p:cxnSp>
        <p:nvCxnSpPr>
          <p:cNvPr id="99" name="Straight Connector 98"/>
          <p:cNvCxnSpPr/>
          <p:nvPr/>
        </p:nvCxnSpPr>
        <p:spPr>
          <a:xfrm flipV="1">
            <a:off x="2299461" y="20305033"/>
            <a:ext cx="1485139" cy="749980"/>
          </a:xfrm>
          <a:prstGeom prst="line">
            <a:avLst/>
          </a:prstGeom>
        </p:spPr>
        <p:style>
          <a:lnRef idx="2">
            <a:schemeClr val="dk1"/>
          </a:lnRef>
          <a:fillRef idx="0">
            <a:schemeClr val="dk1"/>
          </a:fillRef>
          <a:effectRef idx="1">
            <a:schemeClr val="dk1"/>
          </a:effectRef>
          <a:fontRef idx="minor">
            <a:schemeClr val="tx1"/>
          </a:fontRef>
        </p:style>
      </p:cxnSp>
      <p:cxnSp>
        <p:nvCxnSpPr>
          <p:cNvPr id="100" name="Straight Connector 99"/>
          <p:cNvCxnSpPr/>
          <p:nvPr/>
        </p:nvCxnSpPr>
        <p:spPr>
          <a:xfrm>
            <a:off x="2299461" y="21093113"/>
            <a:ext cx="1485139" cy="745056"/>
          </a:xfrm>
          <a:prstGeom prst="line">
            <a:avLst/>
          </a:prstGeom>
        </p:spPr>
        <p:style>
          <a:lnRef idx="2">
            <a:schemeClr val="dk1"/>
          </a:lnRef>
          <a:fillRef idx="0">
            <a:schemeClr val="dk1"/>
          </a:fillRef>
          <a:effectRef idx="1">
            <a:schemeClr val="dk1"/>
          </a:effectRef>
          <a:fontRef idx="minor">
            <a:schemeClr val="tx1"/>
          </a:fontRef>
        </p:style>
      </p:cxnSp>
      <p:sp>
        <p:nvSpPr>
          <p:cNvPr id="140" name="Pentagon 139"/>
          <p:cNvSpPr/>
          <p:nvPr/>
        </p:nvSpPr>
        <p:spPr>
          <a:xfrm>
            <a:off x="922338" y="22420263"/>
            <a:ext cx="1287462" cy="946150"/>
          </a:xfrm>
          <a:prstGeom prst="homePlate">
            <a:avLst/>
          </a:prstGeom>
          <a:solidFill>
            <a:srgbClr val="418C0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6600">
              <a:latin typeface="Century Gothic" pitchFamily="34" charset="0"/>
            </a:endParaRPr>
          </a:p>
        </p:txBody>
      </p:sp>
      <p:sp>
        <p:nvSpPr>
          <p:cNvPr id="141" name="TextBox 102"/>
          <p:cNvSpPr txBox="1">
            <a:spLocks noChangeArrowheads="1"/>
          </p:cNvSpPr>
          <p:nvPr/>
        </p:nvSpPr>
        <p:spPr bwMode="auto">
          <a:xfrm>
            <a:off x="1276437" y="21720178"/>
            <a:ext cx="933363" cy="346072"/>
          </a:xfrm>
          <a:prstGeom prst="rect">
            <a:avLst/>
          </a:prstGeom>
          <a:solidFill>
            <a:schemeClr val="bg1"/>
          </a:solidFill>
          <a:ln w="9525">
            <a:noFill/>
            <a:miter lim="800000"/>
            <a:headEnd/>
            <a:tailEnd/>
          </a:ln>
        </p:spPr>
        <p:txBody>
          <a:bodyPr wrap="square">
            <a:spAutoFit/>
          </a:bodyPr>
          <a:lstStyle/>
          <a:p>
            <a:endParaRPr lang="en-US" sz="800"/>
          </a:p>
        </p:txBody>
      </p:sp>
      <p:sp>
        <p:nvSpPr>
          <p:cNvPr id="142" name="Chevron 141"/>
          <p:cNvSpPr/>
          <p:nvPr/>
        </p:nvSpPr>
        <p:spPr>
          <a:xfrm>
            <a:off x="7917653" y="18796000"/>
            <a:ext cx="1287463" cy="946150"/>
          </a:xfrm>
          <a:prstGeom prst="chevron">
            <a:avLst/>
          </a:prstGeom>
          <a:solidFill>
            <a:srgbClr val="418C0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6600">
              <a:solidFill>
                <a:schemeClr val="tx1"/>
              </a:solidFill>
              <a:latin typeface="Century Gothic" pitchFamily="34" charset="0"/>
            </a:endParaRPr>
          </a:p>
        </p:txBody>
      </p:sp>
      <p:sp>
        <p:nvSpPr>
          <p:cNvPr id="145" name="Chevron 144"/>
          <p:cNvSpPr/>
          <p:nvPr/>
        </p:nvSpPr>
        <p:spPr>
          <a:xfrm>
            <a:off x="10485436" y="14597856"/>
            <a:ext cx="14645477" cy="957263"/>
          </a:xfrm>
          <a:prstGeom prst="chevron">
            <a:avLst/>
          </a:prstGeom>
          <a:solidFill>
            <a:srgbClr val="1D462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r>
              <a:rPr lang="en-US" sz="4400" b="1" dirty="0" smtClean="0">
                <a:solidFill>
                  <a:schemeClr val="bg1"/>
                </a:solidFill>
                <a:latin typeface="Century Gothic" pitchFamily="34" charset="0"/>
              </a:rPr>
              <a:t>Methodology</a:t>
            </a:r>
            <a:endParaRPr lang="en-US" sz="4400" b="1" dirty="0">
              <a:solidFill>
                <a:schemeClr val="bg1"/>
              </a:solidFill>
              <a:latin typeface="Century Gothic" pitchFamily="34" charset="0"/>
            </a:endParaRPr>
          </a:p>
        </p:txBody>
      </p:sp>
      <p:cxnSp>
        <p:nvCxnSpPr>
          <p:cNvPr id="150" name="Straight Connector 149"/>
          <p:cNvCxnSpPr/>
          <p:nvPr/>
        </p:nvCxnSpPr>
        <p:spPr>
          <a:xfrm flipV="1">
            <a:off x="22962713" y="19068146"/>
            <a:ext cx="0" cy="2795423"/>
          </a:xfrm>
          <a:prstGeom prst="line">
            <a:avLst/>
          </a:prstGeom>
          <a:ln w="76200">
            <a:solidFill>
              <a:srgbClr val="1D4628"/>
            </a:solidFill>
            <a:prstDash val="lgDash"/>
          </a:ln>
        </p:spPr>
        <p:style>
          <a:lnRef idx="2">
            <a:schemeClr val="accent3"/>
          </a:lnRef>
          <a:fillRef idx="0">
            <a:schemeClr val="accent3"/>
          </a:fillRef>
          <a:effectRef idx="1">
            <a:schemeClr val="accent3"/>
          </a:effectRef>
          <a:fontRef idx="minor">
            <a:schemeClr val="tx1"/>
          </a:fontRef>
        </p:style>
      </p:cxnSp>
      <p:pic>
        <p:nvPicPr>
          <p:cNvPr id="151" name="Picture 9"/>
          <p:cNvPicPr>
            <a:picLocks noChangeAspect="1"/>
          </p:cNvPicPr>
          <p:nvPr/>
        </p:nvPicPr>
        <p:blipFill>
          <a:blip r:embed="rId9"/>
          <a:srcRect/>
          <a:stretch>
            <a:fillRect/>
          </a:stretch>
        </p:blipFill>
        <p:spPr bwMode="auto">
          <a:xfrm>
            <a:off x="13087045" y="19498644"/>
            <a:ext cx="1864916" cy="1676049"/>
          </a:xfrm>
          <a:prstGeom prst="rect">
            <a:avLst/>
          </a:prstGeom>
          <a:noFill/>
          <a:ln w="9525">
            <a:noFill/>
            <a:miter lim="800000"/>
            <a:headEnd/>
            <a:tailEnd/>
          </a:ln>
        </p:spPr>
      </p:pic>
      <p:sp>
        <p:nvSpPr>
          <p:cNvPr id="153" name="TextBox 88"/>
          <p:cNvSpPr txBox="1">
            <a:spLocks noChangeArrowheads="1"/>
          </p:cNvSpPr>
          <p:nvPr/>
        </p:nvSpPr>
        <p:spPr bwMode="auto">
          <a:xfrm>
            <a:off x="23224613" y="21243925"/>
            <a:ext cx="3011205" cy="400110"/>
          </a:xfrm>
          <a:prstGeom prst="rect">
            <a:avLst/>
          </a:prstGeom>
          <a:noFill/>
          <a:ln w="9525">
            <a:noFill/>
            <a:miter lim="800000"/>
            <a:headEnd/>
            <a:tailEnd/>
          </a:ln>
        </p:spPr>
        <p:txBody>
          <a:bodyPr wrap="square">
            <a:spAutoFit/>
          </a:bodyPr>
          <a:lstStyle/>
          <a:p>
            <a:pPr algn="ctr"/>
            <a:r>
              <a:rPr lang="en-US" sz="2000" b="1" dirty="0" smtClean="0">
                <a:latin typeface="Century Gothic" pitchFamily="34" charset="0"/>
              </a:rPr>
              <a:t>Turbidity by Pool</a:t>
            </a:r>
            <a:endParaRPr lang="en-US" sz="2000" b="1" dirty="0">
              <a:latin typeface="Century Gothic" pitchFamily="34" charset="0"/>
            </a:endParaRPr>
          </a:p>
        </p:txBody>
      </p:sp>
      <p:sp>
        <p:nvSpPr>
          <p:cNvPr id="154" name="TextBox 88"/>
          <p:cNvSpPr txBox="1">
            <a:spLocks noChangeArrowheads="1"/>
          </p:cNvSpPr>
          <p:nvPr/>
        </p:nvSpPr>
        <p:spPr bwMode="auto">
          <a:xfrm>
            <a:off x="18920619" y="17982635"/>
            <a:ext cx="3055144" cy="707886"/>
          </a:xfrm>
          <a:prstGeom prst="rect">
            <a:avLst/>
          </a:prstGeom>
          <a:noFill/>
          <a:ln w="9525">
            <a:noFill/>
            <a:miter lim="800000"/>
            <a:headEnd/>
            <a:tailEnd/>
          </a:ln>
        </p:spPr>
        <p:txBody>
          <a:bodyPr wrap="square">
            <a:spAutoFit/>
          </a:bodyPr>
          <a:lstStyle/>
          <a:p>
            <a:r>
              <a:rPr lang="en-US" sz="2000" dirty="0" smtClean="0">
                <a:latin typeface="Century Gothic" pitchFamily="34" charset="0"/>
              </a:rPr>
              <a:t>NDVI calculated to find open water areas</a:t>
            </a:r>
            <a:endParaRPr lang="en-US" sz="2000" dirty="0">
              <a:latin typeface="Century Gothic" pitchFamily="34" charset="0"/>
            </a:endParaRPr>
          </a:p>
        </p:txBody>
      </p:sp>
      <p:pic>
        <p:nvPicPr>
          <p:cNvPr id="17" name="Picture 2" descr="http://www.nairaland.com/attachments/693947_python-logo_png26f0333ad80ad765dabb1115dde4896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335984" y="17429805"/>
            <a:ext cx="2390374" cy="807398"/>
          </a:xfrm>
          <a:prstGeom prst="rect">
            <a:avLst/>
          </a:prstGeom>
          <a:noFill/>
          <a:extLst>
            <a:ext uri="{909E8E84-426E-40DD-AFC4-6F175D3DCCD1}">
              <a14:hiddenFill xmlns:a14="http://schemas.microsoft.com/office/drawing/2010/main">
                <a:solidFill>
                  <a:srgbClr val="FFFFFF"/>
                </a:solidFill>
              </a14:hiddenFill>
            </a:ext>
          </a:extLst>
        </p:spPr>
      </p:pic>
      <p:pic>
        <p:nvPicPr>
          <p:cNvPr id="155" name="Content Placeholder 3"/>
          <p:cNvPicPr>
            <a:picLocks noChangeAspect="1"/>
          </p:cNvPicPr>
          <p:nvPr/>
        </p:nvPicPr>
        <p:blipFill>
          <a:blip r:embed="rId15">
            <a:extLst>
              <a:ext uri="{28A0092B-C50C-407E-A947-70E740481C1C}">
                <a14:useLocalDpi xmlns:a14="http://schemas.microsoft.com/office/drawing/2010/main" val="0"/>
              </a:ext>
            </a:extLst>
          </a:blip>
          <a:stretch>
            <a:fillRect/>
          </a:stretch>
        </p:blipFill>
        <p:spPr bwMode="auto">
          <a:xfrm>
            <a:off x="23224613" y="15993728"/>
            <a:ext cx="3218099" cy="2318416"/>
          </a:xfrm>
          <a:prstGeom prst="rect">
            <a:avLst/>
          </a:prstGeom>
          <a:noFill/>
          <a:ln w="9525">
            <a:noFill/>
            <a:miter lim="800000"/>
            <a:headEnd/>
            <a:tailEnd/>
          </a:ln>
        </p:spPr>
      </p:pic>
      <p:sp>
        <p:nvSpPr>
          <p:cNvPr id="158" name="TextBox 88"/>
          <p:cNvSpPr txBox="1">
            <a:spLocks noChangeArrowheads="1"/>
          </p:cNvSpPr>
          <p:nvPr/>
        </p:nvSpPr>
        <p:spPr bwMode="auto">
          <a:xfrm>
            <a:off x="22962713" y="17982635"/>
            <a:ext cx="3537423" cy="707886"/>
          </a:xfrm>
          <a:prstGeom prst="rect">
            <a:avLst/>
          </a:prstGeom>
          <a:noFill/>
          <a:ln w="9525">
            <a:noFill/>
            <a:miter lim="800000"/>
            <a:headEnd/>
            <a:tailEnd/>
          </a:ln>
        </p:spPr>
        <p:txBody>
          <a:bodyPr wrap="square">
            <a:spAutoFit/>
          </a:bodyPr>
          <a:lstStyle/>
          <a:p>
            <a:pPr algn="ctr"/>
            <a:r>
              <a:rPr lang="en-US" sz="2000" dirty="0" smtClean="0">
                <a:latin typeface="Century Gothic" pitchFamily="34" charset="0"/>
              </a:rPr>
              <a:t>Turbidity algorithm</a:t>
            </a:r>
            <a:br>
              <a:rPr lang="en-US" sz="2000" dirty="0" smtClean="0">
                <a:latin typeface="Century Gothic" pitchFamily="34" charset="0"/>
              </a:rPr>
            </a:br>
            <a:r>
              <a:rPr lang="en-US" sz="2000" dirty="0" smtClean="0">
                <a:latin typeface="Century Gothic" pitchFamily="34" charset="0"/>
              </a:rPr>
              <a:t>over open water</a:t>
            </a:r>
            <a:endParaRPr lang="en-US" sz="2000" dirty="0">
              <a:latin typeface="Century Gothic" pitchFamily="34" charset="0"/>
            </a:endParaRPr>
          </a:p>
        </p:txBody>
      </p:sp>
      <p:grpSp>
        <p:nvGrpSpPr>
          <p:cNvPr id="19" name="Group 18"/>
          <p:cNvGrpSpPr/>
          <p:nvPr/>
        </p:nvGrpSpPr>
        <p:grpSpPr>
          <a:xfrm>
            <a:off x="22769834" y="16044952"/>
            <a:ext cx="1290316" cy="1096868"/>
            <a:chOff x="22885397" y="16094080"/>
            <a:chExt cx="1031878" cy="680678"/>
          </a:xfrm>
        </p:grpSpPr>
        <p:pic>
          <p:nvPicPr>
            <p:cNvPr id="157" name="Picture 3"/>
            <p:cNvPicPr>
              <a:picLocks noChangeAspect="1" noChangeArrowheads="1"/>
            </p:cNvPicPr>
            <p:nvPr/>
          </p:nvPicPr>
          <p:blipFill rotWithShape="1">
            <a:blip r:embed="rId16">
              <a:extLst>
                <a:ext uri="{28A0092B-C50C-407E-A947-70E740481C1C}">
                  <a14:useLocalDpi xmlns:a14="http://schemas.microsoft.com/office/drawing/2010/main" val="0"/>
                </a:ext>
              </a:extLst>
            </a:blip>
            <a:srcRect l="19707" t="20807" r="25967" b="20960"/>
            <a:stretch/>
          </p:blipFill>
          <p:spPr bwMode="auto">
            <a:xfrm>
              <a:off x="22962713" y="16314912"/>
              <a:ext cx="901778" cy="459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9" name="TextBox 88"/>
            <p:cNvSpPr txBox="1">
              <a:spLocks noChangeArrowheads="1"/>
            </p:cNvSpPr>
            <p:nvPr/>
          </p:nvSpPr>
          <p:spPr bwMode="auto">
            <a:xfrm>
              <a:off x="22885397" y="16094080"/>
              <a:ext cx="1031878" cy="230832"/>
            </a:xfrm>
            <a:prstGeom prst="rect">
              <a:avLst/>
            </a:prstGeom>
            <a:noFill/>
            <a:ln w="9525">
              <a:noFill/>
              <a:miter lim="800000"/>
              <a:headEnd/>
              <a:tailEnd/>
            </a:ln>
          </p:spPr>
          <p:txBody>
            <a:bodyPr wrap="square">
              <a:spAutoFit/>
            </a:bodyPr>
            <a:lstStyle/>
            <a:p>
              <a:r>
                <a:rPr lang="en-US" sz="900" dirty="0" smtClean="0">
                  <a:latin typeface="Arial" pitchFamily="34" charset="0"/>
                  <a:cs typeface="Arial" pitchFamily="34" charset="0"/>
                </a:rPr>
                <a:t>Turbidity Index</a:t>
              </a:r>
              <a:endParaRPr lang="en-US" sz="900" dirty="0">
                <a:latin typeface="Arial" pitchFamily="34" charset="0"/>
                <a:cs typeface="Arial" pitchFamily="34" charset="0"/>
              </a:endParaRPr>
            </a:p>
          </p:txBody>
        </p:sp>
      </p:grpSp>
      <p:sp>
        <p:nvSpPr>
          <p:cNvPr id="161" name="Right Arrow 160"/>
          <p:cNvSpPr/>
          <p:nvPr/>
        </p:nvSpPr>
        <p:spPr>
          <a:xfrm>
            <a:off x="14644643" y="16875787"/>
            <a:ext cx="861219" cy="472130"/>
          </a:xfrm>
          <a:prstGeom prst="rightArrow">
            <a:avLst/>
          </a:prstGeom>
          <a:solidFill>
            <a:srgbClr val="C0E977"/>
          </a:solidFill>
          <a:ln>
            <a:solidFill>
              <a:srgbClr val="1D462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156" name="Picture 6"/>
          <p:cNvPicPr>
            <a:picLocks noChangeAspect="1"/>
          </p:cNvPicPr>
          <p:nvPr/>
        </p:nvPicPr>
        <p:blipFill rotWithShape="1">
          <a:blip r:embed="rId17"/>
          <a:srcRect l="14463" t="12354" b="-1"/>
          <a:stretch/>
        </p:blipFill>
        <p:spPr bwMode="auto">
          <a:xfrm>
            <a:off x="19733982" y="16798400"/>
            <a:ext cx="1609369" cy="1040308"/>
          </a:xfrm>
          <a:prstGeom prst="rect">
            <a:avLst/>
          </a:prstGeom>
          <a:ln w="38100" cap="sq">
            <a:solidFill>
              <a:schemeClr val="tx1">
                <a:lumMod val="95000"/>
                <a:lumOff val="5000"/>
              </a:schemeClr>
            </a:solidFill>
            <a:prstDash val="solid"/>
            <a:miter lim="800000"/>
          </a:ln>
          <a:effectLst/>
        </p:spPr>
      </p:pic>
      <p:pic>
        <p:nvPicPr>
          <p:cNvPr id="3155" name="Picture 5"/>
          <p:cNvPicPr>
            <a:picLocks noChangeAspect="1"/>
          </p:cNvPicPr>
          <p:nvPr/>
        </p:nvPicPr>
        <p:blipFill rotWithShape="1">
          <a:blip r:embed="rId18"/>
          <a:srcRect l="10313" t="12457" r="1039" b="1611"/>
          <a:stretch/>
        </p:blipFill>
        <p:spPr bwMode="auto">
          <a:xfrm>
            <a:off x="19189698" y="16306453"/>
            <a:ext cx="1606810" cy="1012810"/>
          </a:xfrm>
          <a:prstGeom prst="rect">
            <a:avLst/>
          </a:prstGeom>
          <a:ln w="38100" cap="sq">
            <a:solidFill>
              <a:schemeClr val="tx1">
                <a:lumMod val="95000"/>
                <a:lumOff val="5000"/>
              </a:schemeClr>
            </a:solidFill>
            <a:prstDash val="solid"/>
            <a:miter lim="800000"/>
          </a:ln>
          <a:effectLst/>
        </p:spPr>
      </p:pic>
      <p:sp>
        <p:nvSpPr>
          <p:cNvPr id="164" name="Pentagon 163"/>
          <p:cNvSpPr/>
          <p:nvPr/>
        </p:nvSpPr>
        <p:spPr>
          <a:xfrm>
            <a:off x="922338" y="6940550"/>
            <a:ext cx="1287462" cy="946150"/>
          </a:xfrm>
          <a:prstGeom prst="homePlate">
            <a:avLst/>
          </a:prstGeom>
          <a:solidFill>
            <a:srgbClr val="418C0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6600">
              <a:latin typeface="Century Gothic" pitchFamily="34" charset="0"/>
            </a:endParaRPr>
          </a:p>
        </p:txBody>
      </p:sp>
      <p:sp>
        <p:nvSpPr>
          <p:cNvPr id="165" name="Chevron 164"/>
          <p:cNvSpPr/>
          <p:nvPr/>
        </p:nvSpPr>
        <p:spPr>
          <a:xfrm>
            <a:off x="16958986" y="6926263"/>
            <a:ext cx="2230712" cy="946150"/>
          </a:xfrm>
          <a:prstGeom prst="chevron">
            <a:avLst/>
          </a:prstGeom>
          <a:solidFill>
            <a:srgbClr val="418C0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6600">
              <a:solidFill>
                <a:schemeClr val="tx1"/>
              </a:solidFill>
              <a:latin typeface="Century Gothic" pitchFamily="34" charset="0"/>
            </a:endParaRPr>
          </a:p>
        </p:txBody>
      </p:sp>
      <p:sp>
        <p:nvSpPr>
          <p:cNvPr id="173" name="Chevron 172"/>
          <p:cNvSpPr/>
          <p:nvPr/>
        </p:nvSpPr>
        <p:spPr>
          <a:xfrm>
            <a:off x="8485184" y="14593888"/>
            <a:ext cx="2184402" cy="946150"/>
          </a:xfrm>
          <a:prstGeom prst="chevron">
            <a:avLst/>
          </a:prstGeom>
          <a:solidFill>
            <a:srgbClr val="418C0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6600">
              <a:solidFill>
                <a:schemeClr val="tx1"/>
              </a:solidFill>
              <a:latin typeface="Century Gothic" pitchFamily="34" charset="0"/>
            </a:endParaRPr>
          </a:p>
        </p:txBody>
      </p:sp>
      <p:sp>
        <p:nvSpPr>
          <p:cNvPr id="174" name="Chevron 173"/>
          <p:cNvSpPr/>
          <p:nvPr/>
        </p:nvSpPr>
        <p:spPr>
          <a:xfrm>
            <a:off x="24945175" y="14593888"/>
            <a:ext cx="1574777" cy="946150"/>
          </a:xfrm>
          <a:prstGeom prst="chevron">
            <a:avLst/>
          </a:prstGeom>
          <a:solidFill>
            <a:srgbClr val="418C0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6600">
              <a:solidFill>
                <a:schemeClr val="tx1"/>
              </a:solidFill>
              <a:latin typeface="Century Gothic" pitchFamily="34" charset="0"/>
            </a:endParaRPr>
          </a:p>
        </p:txBody>
      </p:sp>
      <p:sp>
        <p:nvSpPr>
          <p:cNvPr id="175" name="Chevron 174"/>
          <p:cNvSpPr/>
          <p:nvPr/>
        </p:nvSpPr>
        <p:spPr>
          <a:xfrm>
            <a:off x="24945175" y="22420263"/>
            <a:ext cx="1574777" cy="946150"/>
          </a:xfrm>
          <a:prstGeom prst="chevron">
            <a:avLst/>
          </a:prstGeom>
          <a:solidFill>
            <a:srgbClr val="418C0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6600">
              <a:solidFill>
                <a:schemeClr val="tx1"/>
              </a:solidFill>
              <a:latin typeface="Century Gothic" pitchFamily="34" charset="0"/>
            </a:endParaRPr>
          </a:p>
        </p:txBody>
      </p:sp>
      <p:pic>
        <p:nvPicPr>
          <p:cNvPr id="87" name="Picture 86" descr="classified image white.JPG"/>
          <p:cNvPicPr>
            <a:picLocks noChangeAspect="1"/>
          </p:cNvPicPr>
          <p:nvPr/>
        </p:nvPicPr>
        <p:blipFill>
          <a:blip r:embed="rId19"/>
          <a:stretch>
            <a:fillRect/>
          </a:stretch>
        </p:blipFill>
        <p:spPr>
          <a:xfrm>
            <a:off x="19018186" y="24218221"/>
            <a:ext cx="7294370" cy="5073247"/>
          </a:xfrm>
          <a:prstGeom prst="rect">
            <a:avLst/>
          </a:prstGeom>
        </p:spPr>
      </p:pic>
      <p:pic>
        <p:nvPicPr>
          <p:cNvPr id="1029" name="Picture 5"/>
          <p:cNvPicPr>
            <a:picLocks noChangeAspect="1" noChangeArrowheads="1"/>
          </p:cNvPicPr>
          <p:nvPr/>
        </p:nvPicPr>
        <p:blipFill>
          <a:blip r:embed="rId20"/>
          <a:srcRect/>
          <a:stretch>
            <a:fillRect/>
          </a:stretch>
        </p:blipFill>
        <p:spPr bwMode="auto">
          <a:xfrm>
            <a:off x="14381271" y="25818267"/>
            <a:ext cx="4339522" cy="3545362"/>
          </a:xfrm>
          <a:prstGeom prst="rect">
            <a:avLst/>
          </a:prstGeom>
          <a:noFill/>
          <a:ln w="9525">
            <a:noFill/>
            <a:miter lim="800000"/>
            <a:headEnd/>
            <a:tailEnd/>
          </a:ln>
          <a:effectLst/>
        </p:spPr>
      </p:pic>
      <p:sp>
        <p:nvSpPr>
          <p:cNvPr id="89" name="TextBox 88"/>
          <p:cNvSpPr txBox="1"/>
          <p:nvPr/>
        </p:nvSpPr>
        <p:spPr>
          <a:xfrm>
            <a:off x="13512631" y="23769091"/>
            <a:ext cx="8192226" cy="1865126"/>
          </a:xfrm>
          <a:prstGeom prst="rect">
            <a:avLst/>
          </a:prstGeom>
          <a:noFill/>
        </p:spPr>
        <p:txBody>
          <a:bodyPr wrap="square" rtlCol="0">
            <a:spAutoFit/>
          </a:bodyPr>
          <a:lstStyle/>
          <a:p>
            <a:pPr marL="457200" indent="-457200" algn="ctr">
              <a:lnSpc>
                <a:spcPct val="90000"/>
              </a:lnSpc>
            </a:pPr>
            <a:r>
              <a:rPr lang="en-US" sz="3200" b="1" dirty="0" smtClean="0">
                <a:latin typeface="Century Gothic" pitchFamily="34" charset="0"/>
              </a:rPr>
              <a:t>Land</a:t>
            </a:r>
            <a:r>
              <a:rPr lang="en-US" sz="3200" b="1" dirty="0">
                <a:latin typeface="Century Gothic" pitchFamily="34" charset="0"/>
              </a:rPr>
              <a:t> </a:t>
            </a:r>
            <a:r>
              <a:rPr lang="en-US" sz="3200" b="1" dirty="0" smtClean="0">
                <a:latin typeface="Century Gothic" pitchFamily="34" charset="0"/>
              </a:rPr>
              <a:t>Cover</a:t>
            </a:r>
            <a:r>
              <a:rPr lang="en-US" sz="3200" b="1" dirty="0">
                <a:latin typeface="Century Gothic" pitchFamily="34" charset="0"/>
              </a:rPr>
              <a:t> </a:t>
            </a:r>
            <a:r>
              <a:rPr lang="en-US" sz="3200" b="1" dirty="0" smtClean="0">
                <a:latin typeface="Century Gothic" pitchFamily="34" charset="0"/>
              </a:rPr>
              <a:t>Classification</a:t>
            </a:r>
          </a:p>
          <a:p>
            <a:pPr marL="457200" indent="-457200" algn="ctr">
              <a:lnSpc>
                <a:spcPct val="90000"/>
              </a:lnSpc>
            </a:pPr>
            <a:r>
              <a:rPr lang="en-US" sz="3200" dirty="0">
                <a:latin typeface="Century Gothic" pitchFamily="34" charset="0"/>
              </a:rPr>
              <a:t>A supervised land cover classification was completed for the year 2012 with eleven </a:t>
            </a:r>
            <a:r>
              <a:rPr lang="en-US" sz="3200" dirty="0" smtClean="0">
                <a:latin typeface="Century Gothic" pitchFamily="34" charset="0"/>
              </a:rPr>
              <a:t>classes</a:t>
            </a:r>
            <a:endParaRPr lang="en-US" sz="3200" dirty="0">
              <a:latin typeface="Century Gothic" pitchFamily="34" charset="0"/>
            </a:endParaRPr>
          </a:p>
        </p:txBody>
      </p:sp>
      <p:sp>
        <p:nvSpPr>
          <p:cNvPr id="91" name="TextBox 90"/>
          <p:cNvSpPr txBox="1"/>
          <p:nvPr/>
        </p:nvSpPr>
        <p:spPr>
          <a:xfrm>
            <a:off x="1670439" y="23769091"/>
            <a:ext cx="10830016" cy="1865126"/>
          </a:xfrm>
          <a:prstGeom prst="rect">
            <a:avLst/>
          </a:prstGeom>
          <a:noFill/>
        </p:spPr>
        <p:txBody>
          <a:bodyPr wrap="square" rtlCol="0">
            <a:spAutoFit/>
          </a:bodyPr>
          <a:lstStyle/>
          <a:p>
            <a:pPr marL="457200" indent="-457200" algn="ctr">
              <a:lnSpc>
                <a:spcPct val="90000"/>
              </a:lnSpc>
            </a:pPr>
            <a:r>
              <a:rPr lang="en-US" sz="3200" b="1" dirty="0" smtClean="0">
                <a:latin typeface="Century Gothic" pitchFamily="34" charset="0"/>
              </a:rPr>
              <a:t>Turbidity</a:t>
            </a:r>
            <a:r>
              <a:rPr lang="en-US" sz="3200" b="1" dirty="0">
                <a:latin typeface="Century Gothic" pitchFamily="34" charset="0"/>
              </a:rPr>
              <a:t> </a:t>
            </a:r>
            <a:r>
              <a:rPr lang="en-US" sz="3200" b="1" dirty="0" smtClean="0">
                <a:latin typeface="Century Gothic" pitchFamily="34" charset="0"/>
              </a:rPr>
              <a:t>Analysis</a:t>
            </a:r>
          </a:p>
          <a:p>
            <a:pPr marL="457200" indent="-457200" algn="ctr">
              <a:lnSpc>
                <a:spcPct val="90000"/>
              </a:lnSpc>
            </a:pPr>
            <a:r>
              <a:rPr lang="en-US" sz="3200" dirty="0">
                <a:latin typeface="Century Gothic" pitchFamily="34" charset="0"/>
              </a:rPr>
              <a:t>A yearly time series was created to show the turbidity per season over the years 2005 -2012</a:t>
            </a:r>
          </a:p>
          <a:p>
            <a:pPr marL="457200" indent="-457200" algn="ctr">
              <a:lnSpc>
                <a:spcPct val="90000"/>
              </a:lnSpc>
            </a:pPr>
            <a:endParaRPr lang="en-US" sz="3200" dirty="0"/>
          </a:p>
        </p:txBody>
      </p:sp>
      <p:sp>
        <p:nvSpPr>
          <p:cNvPr id="94" name="TextBox 93"/>
          <p:cNvSpPr txBox="1"/>
          <p:nvPr/>
        </p:nvSpPr>
        <p:spPr>
          <a:xfrm>
            <a:off x="21172237" y="35287377"/>
            <a:ext cx="5336382" cy="584775"/>
          </a:xfrm>
          <a:prstGeom prst="rect">
            <a:avLst/>
          </a:prstGeom>
          <a:noFill/>
          <a:ln>
            <a:noFill/>
          </a:ln>
          <a:effectLst/>
        </p:spPr>
        <p:txBody>
          <a:bodyPr wrap="square" rtlCol="0">
            <a:spAutoFit/>
          </a:bodyPr>
          <a:lstStyle/>
          <a:p>
            <a:pPr algn="ctr"/>
            <a:r>
              <a:rPr lang="en-US" sz="1600" dirty="0" smtClean="0">
                <a:latin typeface="Century Gothic" pitchFamily="34" charset="0"/>
              </a:rPr>
              <a:t>Peter Marinescu, Katie Nohe, Lauren Steel, </a:t>
            </a:r>
          </a:p>
          <a:p>
            <a:pPr algn="ctr"/>
            <a:r>
              <a:rPr lang="en-US" sz="1600" dirty="0" smtClean="0">
                <a:latin typeface="Century Gothic" pitchFamily="34" charset="0"/>
              </a:rPr>
              <a:t>Tiffani Orne, Amanda Bordeaux, Allison Bowman</a:t>
            </a:r>
            <a:endParaRPr lang="en-US" sz="1600" dirty="0">
              <a:latin typeface="Century Gothic" pitchFamily="34" charset="0"/>
            </a:endParaRPr>
          </a:p>
        </p:txBody>
      </p:sp>
      <p:pic>
        <p:nvPicPr>
          <p:cNvPr id="102" name="Picture 101" descr="classified image white.JPG"/>
          <p:cNvPicPr>
            <a:picLocks noChangeAspect="1"/>
          </p:cNvPicPr>
          <p:nvPr/>
        </p:nvPicPr>
        <p:blipFill>
          <a:blip r:embed="rId19"/>
          <a:stretch>
            <a:fillRect/>
          </a:stretch>
        </p:blipFill>
        <p:spPr>
          <a:xfrm>
            <a:off x="19580225" y="19104443"/>
            <a:ext cx="2932113" cy="2039289"/>
          </a:xfrm>
          <a:prstGeom prst="rect">
            <a:avLst/>
          </a:prstGeom>
        </p:spPr>
      </p:pic>
      <p:pic>
        <p:nvPicPr>
          <p:cNvPr id="90" name="Picture 2"/>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23106827" y="19285429"/>
            <a:ext cx="3128991" cy="1868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3" name="Picture 2"/>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2860750" y="25120807"/>
            <a:ext cx="7805045" cy="4672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5" name="Right Arrow 94"/>
          <p:cNvSpPr/>
          <p:nvPr/>
        </p:nvSpPr>
        <p:spPr>
          <a:xfrm>
            <a:off x="17726358" y="16875787"/>
            <a:ext cx="861219" cy="472130"/>
          </a:xfrm>
          <a:prstGeom prst="rightArrow">
            <a:avLst/>
          </a:prstGeom>
          <a:solidFill>
            <a:srgbClr val="C0E977"/>
          </a:solidFill>
          <a:ln>
            <a:solidFill>
              <a:srgbClr val="1D462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6" name="Right Arrow 95"/>
          <p:cNvSpPr/>
          <p:nvPr/>
        </p:nvSpPr>
        <p:spPr>
          <a:xfrm>
            <a:off x="21792008" y="16875787"/>
            <a:ext cx="861219" cy="472130"/>
          </a:xfrm>
          <a:prstGeom prst="rightArrow">
            <a:avLst/>
          </a:prstGeom>
          <a:solidFill>
            <a:srgbClr val="C0E977"/>
          </a:solidFill>
          <a:ln>
            <a:solidFill>
              <a:srgbClr val="1D462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4" name="Right Arrow 103"/>
          <p:cNvSpPr/>
          <p:nvPr/>
        </p:nvSpPr>
        <p:spPr>
          <a:xfrm rot="5400000">
            <a:off x="24566084" y="18794805"/>
            <a:ext cx="535156" cy="472130"/>
          </a:xfrm>
          <a:prstGeom prst="rightArrow">
            <a:avLst/>
          </a:prstGeom>
          <a:solidFill>
            <a:srgbClr val="C0E977"/>
          </a:solidFill>
          <a:ln>
            <a:solidFill>
              <a:srgbClr val="1D462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5" name="Right Arrow 104"/>
          <p:cNvSpPr/>
          <p:nvPr/>
        </p:nvSpPr>
        <p:spPr>
          <a:xfrm>
            <a:off x="15184748" y="20338406"/>
            <a:ext cx="861219" cy="472130"/>
          </a:xfrm>
          <a:prstGeom prst="rightArrow">
            <a:avLst/>
          </a:prstGeom>
          <a:solidFill>
            <a:srgbClr val="C0E977"/>
          </a:solidFill>
          <a:ln>
            <a:solidFill>
              <a:srgbClr val="1D462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6" name="Right Arrow 105"/>
          <p:cNvSpPr/>
          <p:nvPr/>
        </p:nvSpPr>
        <p:spPr>
          <a:xfrm>
            <a:off x="18587577" y="20338406"/>
            <a:ext cx="861219" cy="472130"/>
          </a:xfrm>
          <a:prstGeom prst="rightArrow">
            <a:avLst/>
          </a:prstGeom>
          <a:solidFill>
            <a:srgbClr val="C0E977"/>
          </a:solidFill>
          <a:ln>
            <a:solidFill>
              <a:srgbClr val="1D462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2121</TotalTime>
  <Words>474</Words>
  <Application>Microsoft Office PowerPoint</Application>
  <PresentationFormat>Custom</PresentationFormat>
  <Paragraphs>57</Paragraphs>
  <Slides>1</Slides>
  <Notes>1</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Kansas Ecological Forecasting Utilizing NASA EOS to Assess Turbidity and its Effects on Kansas Wetland Areas</vt:lpstr>
    </vt:vector>
  </TitlesOfParts>
  <Company>(LARC-E3)[DEVELOP - Wise County (LaRC)]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Goes Here: Title May Take Up Two Lines If Needed</dc:title>
  <dc:creator>Christopher McKeel</dc:creator>
  <cp:lastModifiedBy>krooks</cp:lastModifiedBy>
  <cp:revision>162</cp:revision>
  <dcterms:created xsi:type="dcterms:W3CDTF">2012-05-29T16:29:30Z</dcterms:created>
  <dcterms:modified xsi:type="dcterms:W3CDTF">2013-03-30T00:33:45Z</dcterms:modified>
</cp:coreProperties>
</file>