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662"/>
    <a:srgbClr val="C9E1BD"/>
    <a:srgbClr val="262626"/>
    <a:srgbClr val="A3CC8E"/>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autoAdjust="0"/>
    <p:restoredTop sz="94660"/>
  </p:normalViewPr>
  <p:slideViewPr>
    <p:cSldViewPr snapToGrid="0">
      <p:cViewPr>
        <p:scale>
          <a:sx n="51" d="100"/>
          <a:sy n="51" d="100"/>
        </p:scale>
        <p:origin x="160" y="-1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757F2-18F4-1949-96FA-84D4B09DBD0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8B32B690-1BFA-7940-BD23-EAC631929A61}">
      <dgm:prSet custT="1"/>
      <dgm:spPr/>
      <dgm:t>
        <a:bodyPr/>
        <a:lstStyle/>
        <a:p>
          <a:r>
            <a:rPr lang="en-US" sz="2400" b="1" baseline="0" dirty="0"/>
            <a:t>Input Data Acquisition  (2000 – 2017)</a:t>
          </a:r>
          <a:endParaRPr lang="en-US" sz="2400" b="1" dirty="0"/>
        </a:p>
      </dgm:t>
    </dgm:pt>
    <dgm:pt modelId="{504803DE-D5FA-0843-B8F6-AEA45B2DCAEB}" type="parTrans" cxnId="{C83A1209-61CE-8C46-8986-E1C446069E29}">
      <dgm:prSet/>
      <dgm:spPr/>
      <dgm:t>
        <a:bodyPr/>
        <a:lstStyle/>
        <a:p>
          <a:endParaRPr lang="en-US" sz="2000"/>
        </a:p>
      </dgm:t>
    </dgm:pt>
    <dgm:pt modelId="{6BB6647C-E000-BA4A-9BAC-385C364555DC}" type="sibTrans" cxnId="{C83A1209-61CE-8C46-8986-E1C446069E29}">
      <dgm:prSet/>
      <dgm:spPr/>
      <dgm:t>
        <a:bodyPr/>
        <a:lstStyle/>
        <a:p>
          <a:endParaRPr lang="en-US" sz="2000"/>
        </a:p>
      </dgm:t>
    </dgm:pt>
    <dgm:pt modelId="{851B3F28-99B0-A14D-BC28-34EBEC418477}">
      <dgm:prSet custT="1"/>
      <dgm:spPr/>
      <dgm:t>
        <a:bodyPr/>
        <a:lstStyle/>
        <a:p>
          <a:r>
            <a:rPr lang="en-US" sz="2400" b="1" baseline="0" dirty="0"/>
            <a:t>Scaled Input Processing</a:t>
          </a:r>
          <a:endParaRPr lang="en-US" sz="2400" b="1" dirty="0"/>
        </a:p>
      </dgm:t>
    </dgm:pt>
    <dgm:pt modelId="{67967FCB-1363-8F4D-B753-36E4479BB366}" type="sibTrans" cxnId="{889947EF-DE03-234C-B1F3-906F54183848}">
      <dgm:prSet/>
      <dgm:spPr/>
      <dgm:t>
        <a:bodyPr/>
        <a:lstStyle/>
        <a:p>
          <a:endParaRPr lang="en-US" sz="2000"/>
        </a:p>
      </dgm:t>
    </dgm:pt>
    <dgm:pt modelId="{2AC21378-64C4-204D-8DA4-9F70C6721C09}" type="parTrans" cxnId="{889947EF-DE03-234C-B1F3-906F54183848}">
      <dgm:prSet/>
      <dgm:spPr/>
      <dgm:t>
        <a:bodyPr/>
        <a:lstStyle/>
        <a:p>
          <a:endParaRPr lang="en-US" sz="2000"/>
        </a:p>
      </dgm:t>
    </dgm:pt>
    <dgm:pt modelId="{9225FD3B-25ED-BA4B-B66B-EF790E6BACA2}">
      <dgm:prSet custT="1"/>
      <dgm:spPr/>
      <dgm:t>
        <a:bodyPr/>
        <a:lstStyle/>
        <a:p>
          <a:pPr algn="ctr">
            <a:buNone/>
          </a:pPr>
          <a:r>
            <a:rPr lang="en-US" sz="2400" b="1" dirty="0">
              <a:solidFill>
                <a:schemeClr val="tx1">
                  <a:lumMod val="75000"/>
                  <a:lumOff val="25000"/>
                </a:schemeClr>
              </a:solidFill>
            </a:rPr>
            <a:t>SDCI Calculation: </a:t>
          </a:r>
          <a:r>
            <a:rPr lang="en-US" sz="2400" b="0" dirty="0">
              <a:solidFill>
                <a:schemeClr val="tx1">
                  <a:lumMod val="75000"/>
                  <a:lumOff val="25000"/>
                </a:schemeClr>
              </a:solidFill>
            </a:rPr>
            <a:t>0 (driest) to 1 (wettest)</a:t>
          </a:r>
          <a:r>
            <a:rPr lang="en-US" sz="2400" b="1" dirty="0">
              <a:solidFill>
                <a:schemeClr val="tx1">
                  <a:lumMod val="75000"/>
                  <a:lumOff val="25000"/>
                </a:schemeClr>
              </a:solidFill>
            </a:rPr>
            <a:t> </a:t>
          </a:r>
        </a:p>
      </dgm:t>
    </dgm:pt>
    <dgm:pt modelId="{F664FF18-7EBF-274D-A8F5-AC1684467DAB}" type="parTrans" cxnId="{DF4BD3F3-9EC6-984D-AB85-707AF3EF8E4D}">
      <dgm:prSet/>
      <dgm:spPr/>
      <dgm:t>
        <a:bodyPr/>
        <a:lstStyle/>
        <a:p>
          <a:endParaRPr lang="en-US" sz="2000"/>
        </a:p>
      </dgm:t>
    </dgm:pt>
    <dgm:pt modelId="{2A19D108-CF87-4848-8E54-442AD0B8D746}" type="sibTrans" cxnId="{DF4BD3F3-9EC6-984D-AB85-707AF3EF8E4D}">
      <dgm:prSet/>
      <dgm:spPr/>
      <dgm:t>
        <a:bodyPr/>
        <a:lstStyle/>
        <a:p>
          <a:endParaRPr lang="en-US" sz="2000"/>
        </a:p>
      </dgm:t>
    </dgm:pt>
    <dgm:pt modelId="{1908675B-7886-4FD4-9E27-E6D8C3E30DA6}">
      <dgm:prSet custT="1"/>
      <dgm:spPr/>
      <dgm:t>
        <a:bodyPr/>
        <a:lstStyle/>
        <a:p>
          <a:r>
            <a:rPr lang="en-US" sz="2000" b="1" dirty="0">
              <a:solidFill>
                <a:schemeClr val="accent6">
                  <a:lumMod val="50000"/>
                </a:schemeClr>
              </a:solidFill>
            </a:rPr>
            <a:t>NDVI</a:t>
          </a:r>
          <a:r>
            <a:rPr lang="en-US" sz="2000" dirty="0">
              <a:solidFill>
                <a:schemeClr val="tx1">
                  <a:lumMod val="75000"/>
                  <a:lumOff val="25000"/>
                </a:schemeClr>
              </a:solidFill>
            </a:rPr>
            <a:t> from AVHRR</a:t>
          </a:r>
        </a:p>
      </dgm:t>
    </dgm:pt>
    <dgm:pt modelId="{50EB3D1A-164D-48C0-8FEC-6BCEDBEFD35C}" type="parTrans" cxnId="{92DFE494-5EFF-429A-A3E5-AB8594EA5D48}">
      <dgm:prSet/>
      <dgm:spPr/>
      <dgm:t>
        <a:bodyPr/>
        <a:lstStyle/>
        <a:p>
          <a:endParaRPr lang="en-US" sz="2000"/>
        </a:p>
      </dgm:t>
    </dgm:pt>
    <dgm:pt modelId="{DD310573-0304-494A-9AC6-E16FC88F432F}" type="sibTrans" cxnId="{92DFE494-5EFF-429A-A3E5-AB8594EA5D48}">
      <dgm:prSet/>
      <dgm:spPr/>
      <dgm:t>
        <a:bodyPr/>
        <a:lstStyle/>
        <a:p>
          <a:endParaRPr lang="en-US" sz="2000"/>
        </a:p>
      </dgm:t>
    </dgm:pt>
    <dgm:pt modelId="{4FED41D8-646E-487A-8AE4-D0BEB1648B5E}">
      <dgm:prSet custT="1"/>
      <dgm:spPr/>
      <dgm:t>
        <a:bodyPr/>
        <a:lstStyle/>
        <a:p>
          <a:r>
            <a:rPr lang="en-US" sz="2000" dirty="0">
              <a:solidFill>
                <a:schemeClr val="tx1">
                  <a:lumMod val="75000"/>
                  <a:lumOff val="25000"/>
                </a:schemeClr>
              </a:solidFill>
            </a:rPr>
            <a:t>Precipitation (</a:t>
          </a:r>
          <a:r>
            <a:rPr lang="en-US" sz="2000" b="1" dirty="0">
              <a:solidFill>
                <a:srgbClr val="0070C0"/>
              </a:solidFill>
            </a:rPr>
            <a:t>PR</a:t>
          </a:r>
          <a:r>
            <a:rPr lang="en-US" sz="2000" dirty="0">
              <a:solidFill>
                <a:schemeClr val="tx1">
                  <a:lumMod val="75000"/>
                  <a:lumOff val="25000"/>
                </a:schemeClr>
              </a:solidFill>
            </a:rPr>
            <a:t>) from CHIRPS</a:t>
          </a:r>
        </a:p>
      </dgm:t>
    </dgm:pt>
    <dgm:pt modelId="{61FABDB8-3A0B-49F1-B571-A4FA4E5E4DBD}" type="parTrans" cxnId="{625799F3-848D-4D7A-8A7F-A799C1C36852}">
      <dgm:prSet/>
      <dgm:spPr/>
      <dgm:t>
        <a:bodyPr/>
        <a:lstStyle/>
        <a:p>
          <a:endParaRPr lang="en-US" sz="2000"/>
        </a:p>
      </dgm:t>
    </dgm:pt>
    <dgm:pt modelId="{3CB45DCE-8080-493C-BD91-272428D8372B}" type="sibTrans" cxnId="{625799F3-848D-4D7A-8A7F-A799C1C36852}">
      <dgm:prSet/>
      <dgm:spPr/>
      <dgm:t>
        <a:bodyPr/>
        <a:lstStyle/>
        <a:p>
          <a:endParaRPr lang="en-US" sz="2000"/>
        </a:p>
      </dgm:t>
    </dgm:pt>
    <dgm:pt modelId="{02918EED-D79F-4880-8E59-490DE7F0D579}">
      <dgm:prSet custT="1"/>
      <dgm:spPr/>
      <dgm:t>
        <a:bodyPr/>
        <a:lstStyle/>
        <a:p>
          <a:r>
            <a:rPr lang="en-US" sz="2000" b="1" dirty="0">
              <a:solidFill>
                <a:srgbClr val="C00000"/>
              </a:solidFill>
            </a:rPr>
            <a:t>LST</a:t>
          </a:r>
          <a:r>
            <a:rPr lang="en-US" sz="2000" dirty="0">
              <a:solidFill>
                <a:schemeClr val="tx1">
                  <a:lumMod val="75000"/>
                  <a:lumOff val="25000"/>
                </a:schemeClr>
              </a:solidFill>
            </a:rPr>
            <a:t> from MODIS</a:t>
          </a:r>
        </a:p>
      </dgm:t>
    </dgm:pt>
    <dgm:pt modelId="{887169CC-2DE2-42F4-A04F-38163BF41CCD}" type="parTrans" cxnId="{C35EA7BA-FF37-4ECB-895C-458005098331}">
      <dgm:prSet/>
      <dgm:spPr/>
      <dgm:t>
        <a:bodyPr/>
        <a:lstStyle/>
        <a:p>
          <a:endParaRPr lang="en-US" sz="2000"/>
        </a:p>
      </dgm:t>
    </dgm:pt>
    <dgm:pt modelId="{9D83EEA2-90A1-4ABD-8E26-DF00D43C8DEC}" type="sibTrans" cxnId="{C35EA7BA-FF37-4ECB-895C-458005098331}">
      <dgm:prSet/>
      <dgm:spPr/>
      <dgm:t>
        <a:bodyPr/>
        <a:lstStyle/>
        <a:p>
          <a:endParaRPr lang="en-US" sz="2000"/>
        </a:p>
      </dgm:t>
    </dgm:pt>
    <dgm:pt modelId="{D06F2B2F-6D42-4DA9-A7A2-C3EF8336371D}">
      <dgm:prSet custT="1"/>
      <dgm:spPr/>
      <dgm:t>
        <a:bodyPr/>
        <a:lstStyle/>
        <a:p>
          <a:r>
            <a:rPr lang="en-US" sz="2400" dirty="0">
              <a:solidFill>
                <a:schemeClr val="tx1">
                  <a:lumMod val="75000"/>
                  <a:lumOff val="25000"/>
                </a:schemeClr>
              </a:solidFill>
            </a:rPr>
            <a:t>(</a:t>
          </a:r>
          <a:r>
            <a:rPr lang="en-US" sz="2400" dirty="0" err="1">
              <a:solidFill>
                <a:schemeClr val="tx1">
                  <a:lumMod val="75000"/>
                  <a:lumOff val="25000"/>
                </a:schemeClr>
              </a:solidFill>
            </a:rPr>
            <a:t>X</a:t>
          </a:r>
          <a:r>
            <a:rPr lang="en-US" sz="2400" baseline="-25000" dirty="0" err="1">
              <a:solidFill>
                <a:schemeClr val="tx1">
                  <a:lumMod val="75000"/>
                  <a:lumOff val="25000"/>
                </a:schemeClr>
              </a:solidFill>
            </a:rPr>
            <a:t>max</a:t>
          </a:r>
          <a:r>
            <a:rPr lang="en-US" sz="2400" baseline="-25000" dirty="0">
              <a:solidFill>
                <a:schemeClr val="tx1">
                  <a:lumMod val="75000"/>
                  <a:lumOff val="25000"/>
                </a:schemeClr>
              </a:solidFill>
            </a:rPr>
            <a:t> </a:t>
          </a:r>
          <a:r>
            <a:rPr lang="en-US" sz="2400" baseline="0" dirty="0">
              <a:solidFill>
                <a:schemeClr val="tx1">
                  <a:lumMod val="75000"/>
                  <a:lumOff val="25000"/>
                </a:schemeClr>
              </a:solidFill>
            </a:rPr>
            <a:t>– X)  / (</a:t>
          </a:r>
          <a:r>
            <a:rPr lang="en-US" sz="2400" dirty="0" err="1">
              <a:solidFill>
                <a:schemeClr val="tx1">
                  <a:lumMod val="75000"/>
                  <a:lumOff val="25000"/>
                </a:schemeClr>
              </a:solidFill>
            </a:rPr>
            <a:t>X</a:t>
          </a:r>
          <a:r>
            <a:rPr lang="en-US" sz="2400" baseline="-25000" dirty="0" err="1">
              <a:solidFill>
                <a:schemeClr val="tx1">
                  <a:lumMod val="75000"/>
                  <a:lumOff val="25000"/>
                </a:schemeClr>
              </a:solidFill>
            </a:rPr>
            <a:t>max</a:t>
          </a:r>
          <a:r>
            <a:rPr lang="en-US" sz="2400" baseline="-25000" dirty="0">
              <a:solidFill>
                <a:schemeClr val="tx1">
                  <a:lumMod val="75000"/>
                  <a:lumOff val="25000"/>
                </a:schemeClr>
              </a:solidFill>
            </a:rPr>
            <a:t> </a:t>
          </a:r>
          <a:r>
            <a:rPr lang="en-US" sz="2400" baseline="0" dirty="0">
              <a:solidFill>
                <a:schemeClr val="tx1">
                  <a:lumMod val="75000"/>
                  <a:lumOff val="25000"/>
                </a:schemeClr>
              </a:solidFill>
            </a:rPr>
            <a:t>– </a:t>
          </a:r>
          <a:r>
            <a:rPr lang="en-US" sz="2400" dirty="0" err="1">
              <a:solidFill>
                <a:schemeClr val="tx1">
                  <a:lumMod val="75000"/>
                  <a:lumOff val="25000"/>
                </a:schemeClr>
              </a:solidFill>
            </a:rPr>
            <a:t>X</a:t>
          </a:r>
          <a:r>
            <a:rPr lang="en-US" sz="2400" baseline="-25000" dirty="0" err="1">
              <a:solidFill>
                <a:schemeClr val="tx1">
                  <a:lumMod val="75000"/>
                  <a:lumOff val="25000"/>
                </a:schemeClr>
              </a:solidFill>
            </a:rPr>
            <a:t>min</a:t>
          </a:r>
          <a:r>
            <a:rPr lang="en-US" sz="2400" baseline="0" dirty="0">
              <a:solidFill>
                <a:schemeClr val="tx1">
                  <a:lumMod val="75000"/>
                  <a:lumOff val="25000"/>
                </a:schemeClr>
              </a:solidFill>
            </a:rPr>
            <a:t>)</a:t>
          </a:r>
          <a:endParaRPr lang="en-US" sz="2400" baseline="-25000" dirty="0">
            <a:solidFill>
              <a:schemeClr val="tx1">
                <a:lumMod val="75000"/>
                <a:lumOff val="25000"/>
              </a:schemeClr>
            </a:solidFill>
          </a:endParaRPr>
        </a:p>
      </dgm:t>
    </dgm:pt>
    <dgm:pt modelId="{3C940E5B-22C6-4A13-9CCF-369CF1C423E2}" type="parTrans" cxnId="{31163909-FA23-40DD-893E-65439948E14C}">
      <dgm:prSet/>
      <dgm:spPr/>
      <dgm:t>
        <a:bodyPr/>
        <a:lstStyle/>
        <a:p>
          <a:endParaRPr lang="en-US" sz="2000"/>
        </a:p>
      </dgm:t>
    </dgm:pt>
    <dgm:pt modelId="{1B7C2D63-2F9F-4B6B-B7CD-1652FC06FDF7}" type="sibTrans" cxnId="{31163909-FA23-40DD-893E-65439948E14C}">
      <dgm:prSet/>
      <dgm:spPr/>
      <dgm:t>
        <a:bodyPr/>
        <a:lstStyle/>
        <a:p>
          <a:endParaRPr lang="en-US" sz="2000"/>
        </a:p>
      </dgm:t>
    </dgm:pt>
    <dgm:pt modelId="{10734347-C90D-4360-B259-F179DF9A28AC}">
      <dgm:prSet custT="1"/>
      <dgm:spPr/>
      <dgm:t>
        <a:bodyPr/>
        <a:lstStyle/>
        <a:p>
          <a:pPr algn="ctr">
            <a:buNone/>
          </a:pPr>
          <a:r>
            <a:rPr lang="en-US" sz="2200" dirty="0">
              <a:solidFill>
                <a:schemeClr val="tx1">
                  <a:lumMod val="75000"/>
                  <a:lumOff val="25000"/>
                </a:schemeClr>
              </a:solidFill>
            </a:rPr>
            <a:t>(.25) scaled </a:t>
          </a:r>
          <a:r>
            <a:rPr lang="en-US" sz="2200" b="1" dirty="0">
              <a:solidFill>
                <a:schemeClr val="accent6">
                  <a:lumMod val="50000"/>
                </a:schemeClr>
              </a:solidFill>
            </a:rPr>
            <a:t>NDVI</a:t>
          </a:r>
          <a:r>
            <a:rPr lang="en-US" sz="2200" dirty="0">
              <a:solidFill>
                <a:schemeClr val="tx1">
                  <a:lumMod val="75000"/>
                  <a:lumOff val="25000"/>
                </a:schemeClr>
              </a:solidFill>
            </a:rPr>
            <a:t> + (.5) scaled</a:t>
          </a:r>
          <a:r>
            <a:rPr lang="en-US" sz="2200" b="1" dirty="0">
              <a:solidFill>
                <a:schemeClr val="tx1">
                  <a:lumMod val="75000"/>
                  <a:lumOff val="25000"/>
                </a:schemeClr>
              </a:solidFill>
            </a:rPr>
            <a:t> </a:t>
          </a:r>
          <a:r>
            <a:rPr lang="en-US" sz="2200" b="1" dirty="0">
              <a:solidFill>
                <a:srgbClr val="0070C0"/>
              </a:solidFill>
            </a:rPr>
            <a:t>PR</a:t>
          </a:r>
          <a:r>
            <a:rPr lang="en-US" sz="2200" b="1" dirty="0">
              <a:solidFill>
                <a:schemeClr val="tx1">
                  <a:lumMod val="75000"/>
                  <a:lumOff val="25000"/>
                </a:schemeClr>
              </a:solidFill>
            </a:rPr>
            <a:t> </a:t>
          </a:r>
          <a:r>
            <a:rPr lang="en-US" sz="2200" dirty="0">
              <a:solidFill>
                <a:schemeClr val="tx1">
                  <a:lumMod val="75000"/>
                  <a:lumOff val="25000"/>
                </a:schemeClr>
              </a:solidFill>
            </a:rPr>
            <a:t>+ (.25) scaled </a:t>
          </a:r>
          <a:r>
            <a:rPr lang="en-US" sz="2200" b="1" dirty="0">
              <a:solidFill>
                <a:srgbClr val="C00000"/>
              </a:solidFill>
            </a:rPr>
            <a:t>LST</a:t>
          </a:r>
        </a:p>
      </dgm:t>
    </dgm:pt>
    <dgm:pt modelId="{D0BD02BE-C0FC-492D-AA26-61BF0EBB048E}" type="parTrans" cxnId="{65D05A90-3EDB-4F07-B769-ABEA11E85F36}">
      <dgm:prSet/>
      <dgm:spPr/>
      <dgm:t>
        <a:bodyPr/>
        <a:lstStyle/>
        <a:p>
          <a:endParaRPr lang="en-US" sz="2000"/>
        </a:p>
      </dgm:t>
    </dgm:pt>
    <dgm:pt modelId="{F01980A1-6D96-4100-A517-793B0094E7AD}" type="sibTrans" cxnId="{65D05A90-3EDB-4F07-B769-ABEA11E85F36}">
      <dgm:prSet/>
      <dgm:spPr/>
      <dgm:t>
        <a:bodyPr/>
        <a:lstStyle/>
        <a:p>
          <a:endParaRPr lang="en-US" sz="2000"/>
        </a:p>
      </dgm:t>
    </dgm:pt>
    <dgm:pt modelId="{23B11B45-A277-45C7-AA29-AD8E16A88EF3}">
      <dgm:prSet custT="1"/>
      <dgm:spPr/>
      <dgm:t>
        <a:bodyPr/>
        <a:lstStyle/>
        <a:p>
          <a:r>
            <a:rPr lang="en-US" sz="2000" baseline="0" dirty="0">
              <a:solidFill>
                <a:schemeClr val="tx1">
                  <a:lumMod val="75000"/>
                  <a:lumOff val="25000"/>
                </a:schemeClr>
              </a:solidFill>
            </a:rPr>
            <a:t>*regional maxima/minima scaled from 0 to 1  </a:t>
          </a:r>
        </a:p>
      </dgm:t>
    </dgm:pt>
    <dgm:pt modelId="{862306AD-0407-4FA3-B27D-00F70A3C5D72}" type="parTrans" cxnId="{104863AE-7203-47C8-AECA-E8E3AE8F7C55}">
      <dgm:prSet/>
      <dgm:spPr/>
      <dgm:t>
        <a:bodyPr/>
        <a:lstStyle/>
        <a:p>
          <a:endParaRPr lang="en-US"/>
        </a:p>
      </dgm:t>
    </dgm:pt>
    <dgm:pt modelId="{D8A237DA-C228-432D-908F-D9783FF4E748}" type="sibTrans" cxnId="{104863AE-7203-47C8-AECA-E8E3AE8F7C55}">
      <dgm:prSet/>
      <dgm:spPr/>
      <dgm:t>
        <a:bodyPr/>
        <a:lstStyle/>
        <a:p>
          <a:endParaRPr lang="en-US"/>
        </a:p>
      </dgm:t>
    </dgm:pt>
    <dgm:pt modelId="{6FF4D435-F914-4889-80C9-8A9173F5DB05}" type="pres">
      <dgm:prSet presAssocID="{F52757F2-18F4-1949-96FA-84D4B09DBD07}" presName="Name0" presStyleCnt="0">
        <dgm:presLayoutVars>
          <dgm:dir/>
          <dgm:animLvl val="lvl"/>
          <dgm:resizeHandles val="exact"/>
        </dgm:presLayoutVars>
      </dgm:prSet>
      <dgm:spPr/>
    </dgm:pt>
    <dgm:pt modelId="{2793E9B5-3826-4738-B9B8-87E6E7BA8986}" type="pres">
      <dgm:prSet presAssocID="{9225FD3B-25ED-BA4B-B66B-EF790E6BACA2}" presName="boxAndChildren" presStyleCnt="0"/>
      <dgm:spPr/>
    </dgm:pt>
    <dgm:pt modelId="{B1658A5A-B5D2-40FD-8347-5ADAC4546E85}" type="pres">
      <dgm:prSet presAssocID="{9225FD3B-25ED-BA4B-B66B-EF790E6BACA2}" presName="parentTextBox" presStyleLbl="node1" presStyleIdx="0" presStyleCnt="3"/>
      <dgm:spPr/>
    </dgm:pt>
    <dgm:pt modelId="{FD399AF6-3C9D-4FC7-B5E3-1CB63F38F2B4}" type="pres">
      <dgm:prSet presAssocID="{9225FD3B-25ED-BA4B-B66B-EF790E6BACA2}" presName="entireBox" presStyleLbl="node1" presStyleIdx="0" presStyleCnt="3"/>
      <dgm:spPr/>
    </dgm:pt>
    <dgm:pt modelId="{F3913E0D-3A7A-4178-84E9-15BD9767CC69}" type="pres">
      <dgm:prSet presAssocID="{9225FD3B-25ED-BA4B-B66B-EF790E6BACA2}" presName="descendantBox" presStyleCnt="0"/>
      <dgm:spPr/>
    </dgm:pt>
    <dgm:pt modelId="{5AB56008-B60B-468E-A93B-68A133FC741B}" type="pres">
      <dgm:prSet presAssocID="{10734347-C90D-4360-B259-F179DF9A28AC}" presName="childTextBox" presStyleLbl="fgAccFollowNode1" presStyleIdx="0" presStyleCnt="6">
        <dgm:presLayoutVars>
          <dgm:bulletEnabled val="1"/>
        </dgm:presLayoutVars>
      </dgm:prSet>
      <dgm:spPr/>
    </dgm:pt>
    <dgm:pt modelId="{5D5C7101-E2ED-45A1-95A8-EC7D77C3DEB9}" type="pres">
      <dgm:prSet presAssocID="{67967FCB-1363-8F4D-B753-36E4479BB366}" presName="sp" presStyleCnt="0"/>
      <dgm:spPr/>
    </dgm:pt>
    <dgm:pt modelId="{9B7D33AF-2F05-4BF0-95E7-2846E32AD382}" type="pres">
      <dgm:prSet presAssocID="{851B3F28-99B0-A14D-BC28-34EBEC418477}" presName="arrowAndChildren" presStyleCnt="0"/>
      <dgm:spPr/>
    </dgm:pt>
    <dgm:pt modelId="{3E63A73D-EFB8-4BCB-9E94-CB74E30D8CBA}" type="pres">
      <dgm:prSet presAssocID="{851B3F28-99B0-A14D-BC28-34EBEC418477}" presName="parentTextArrow" presStyleLbl="node1" presStyleIdx="0" presStyleCnt="3"/>
      <dgm:spPr/>
    </dgm:pt>
    <dgm:pt modelId="{5F60EF9F-9B70-4CC8-BCE7-CE7C9A8B052D}" type="pres">
      <dgm:prSet presAssocID="{851B3F28-99B0-A14D-BC28-34EBEC418477}" presName="arrow" presStyleLbl="node1" presStyleIdx="1" presStyleCnt="3"/>
      <dgm:spPr/>
    </dgm:pt>
    <dgm:pt modelId="{232FE5CF-F261-40A6-A99E-84479B944EB3}" type="pres">
      <dgm:prSet presAssocID="{851B3F28-99B0-A14D-BC28-34EBEC418477}" presName="descendantArrow" presStyleCnt="0"/>
      <dgm:spPr/>
    </dgm:pt>
    <dgm:pt modelId="{48D20038-9810-4451-9EA1-5C7FA70B7A9B}" type="pres">
      <dgm:prSet presAssocID="{D06F2B2F-6D42-4DA9-A7A2-C3EF8336371D}" presName="childTextArrow" presStyleLbl="fgAccFollowNode1" presStyleIdx="1" presStyleCnt="6" custScaleX="81566">
        <dgm:presLayoutVars>
          <dgm:bulletEnabled val="1"/>
        </dgm:presLayoutVars>
      </dgm:prSet>
      <dgm:spPr/>
    </dgm:pt>
    <dgm:pt modelId="{3BA00F6D-CF22-4707-B814-84666ADC2C07}" type="pres">
      <dgm:prSet presAssocID="{23B11B45-A277-45C7-AA29-AD8E16A88EF3}" presName="childTextArrow" presStyleLbl="fgAccFollowNode1" presStyleIdx="2" presStyleCnt="6" custScaleX="68047">
        <dgm:presLayoutVars>
          <dgm:bulletEnabled val="1"/>
        </dgm:presLayoutVars>
      </dgm:prSet>
      <dgm:spPr/>
    </dgm:pt>
    <dgm:pt modelId="{5AEB9E4D-4EE2-421D-B399-202E01CD47BB}" type="pres">
      <dgm:prSet presAssocID="{6BB6647C-E000-BA4A-9BAC-385C364555DC}" presName="sp" presStyleCnt="0"/>
      <dgm:spPr/>
    </dgm:pt>
    <dgm:pt modelId="{4605FA88-602E-4BA2-99B8-83476A465367}" type="pres">
      <dgm:prSet presAssocID="{8B32B690-1BFA-7940-BD23-EAC631929A61}" presName="arrowAndChildren" presStyleCnt="0"/>
      <dgm:spPr/>
    </dgm:pt>
    <dgm:pt modelId="{022F9D0E-047B-4A44-AB93-2FF57608AD7E}" type="pres">
      <dgm:prSet presAssocID="{8B32B690-1BFA-7940-BD23-EAC631929A61}" presName="parentTextArrow" presStyleLbl="node1" presStyleIdx="1" presStyleCnt="3"/>
      <dgm:spPr/>
    </dgm:pt>
    <dgm:pt modelId="{416AE78C-953D-40DF-8DCF-57B10676C54B}" type="pres">
      <dgm:prSet presAssocID="{8B32B690-1BFA-7940-BD23-EAC631929A61}" presName="arrow" presStyleLbl="node1" presStyleIdx="2" presStyleCnt="3" custLinFactNeighborX="9176" custLinFactNeighborY="2148"/>
      <dgm:spPr/>
    </dgm:pt>
    <dgm:pt modelId="{5E005694-FB9B-4F5B-9323-7421D821D065}" type="pres">
      <dgm:prSet presAssocID="{8B32B690-1BFA-7940-BD23-EAC631929A61}" presName="descendantArrow" presStyleCnt="0"/>
      <dgm:spPr/>
    </dgm:pt>
    <dgm:pt modelId="{58024038-9A52-4A49-9C2C-FEAA04F9B910}" type="pres">
      <dgm:prSet presAssocID="{1908675B-7886-4FD4-9E27-E6D8C3E30DA6}" presName="childTextArrow" presStyleLbl="fgAccFollowNode1" presStyleIdx="3" presStyleCnt="6">
        <dgm:presLayoutVars>
          <dgm:bulletEnabled val="1"/>
        </dgm:presLayoutVars>
      </dgm:prSet>
      <dgm:spPr/>
    </dgm:pt>
    <dgm:pt modelId="{B8809B0D-48F0-445A-8CC1-E797E513963C}" type="pres">
      <dgm:prSet presAssocID="{4FED41D8-646E-487A-8AE4-D0BEB1648B5E}" presName="childTextArrow" presStyleLbl="fgAccFollowNode1" presStyleIdx="4" presStyleCnt="6">
        <dgm:presLayoutVars>
          <dgm:bulletEnabled val="1"/>
        </dgm:presLayoutVars>
      </dgm:prSet>
      <dgm:spPr/>
    </dgm:pt>
    <dgm:pt modelId="{C905120E-F42E-4880-AF75-86B8FBB70827}" type="pres">
      <dgm:prSet presAssocID="{02918EED-D79F-4880-8E59-490DE7F0D579}" presName="childTextArrow" presStyleLbl="fgAccFollowNode1" presStyleIdx="5" presStyleCnt="6">
        <dgm:presLayoutVars>
          <dgm:bulletEnabled val="1"/>
        </dgm:presLayoutVars>
      </dgm:prSet>
      <dgm:spPr/>
    </dgm:pt>
  </dgm:ptLst>
  <dgm:cxnLst>
    <dgm:cxn modelId="{C83A1209-61CE-8C46-8986-E1C446069E29}" srcId="{F52757F2-18F4-1949-96FA-84D4B09DBD07}" destId="{8B32B690-1BFA-7940-BD23-EAC631929A61}" srcOrd="0" destOrd="0" parTransId="{504803DE-D5FA-0843-B8F6-AEA45B2DCAEB}" sibTransId="{6BB6647C-E000-BA4A-9BAC-385C364555DC}"/>
    <dgm:cxn modelId="{31163909-FA23-40DD-893E-65439948E14C}" srcId="{851B3F28-99B0-A14D-BC28-34EBEC418477}" destId="{D06F2B2F-6D42-4DA9-A7A2-C3EF8336371D}" srcOrd="0" destOrd="0" parTransId="{3C940E5B-22C6-4A13-9CCF-369CF1C423E2}" sibTransId="{1B7C2D63-2F9F-4B6B-B7CD-1652FC06FDF7}"/>
    <dgm:cxn modelId="{7785401D-3837-4B70-8354-089D0B22FBE7}" type="presOf" srcId="{4FED41D8-646E-487A-8AE4-D0BEB1648B5E}" destId="{B8809B0D-48F0-445A-8CC1-E797E513963C}" srcOrd="0" destOrd="0" presId="urn:microsoft.com/office/officeart/2005/8/layout/process4"/>
    <dgm:cxn modelId="{758FEC35-5957-4687-B0A6-A6672EF3B9A0}" type="presOf" srcId="{02918EED-D79F-4880-8E59-490DE7F0D579}" destId="{C905120E-F42E-4880-AF75-86B8FBB70827}" srcOrd="0" destOrd="0" presId="urn:microsoft.com/office/officeart/2005/8/layout/process4"/>
    <dgm:cxn modelId="{EE4DF749-45EC-4D0B-BF68-43F4B84B795F}" type="presOf" srcId="{851B3F28-99B0-A14D-BC28-34EBEC418477}" destId="{3E63A73D-EFB8-4BCB-9E94-CB74E30D8CBA}" srcOrd="0" destOrd="0" presId="urn:microsoft.com/office/officeart/2005/8/layout/process4"/>
    <dgm:cxn modelId="{EE99496E-7AD9-40A3-9CEA-B68020AEC906}" type="presOf" srcId="{10734347-C90D-4360-B259-F179DF9A28AC}" destId="{5AB56008-B60B-468E-A93B-68A133FC741B}" srcOrd="0" destOrd="0" presId="urn:microsoft.com/office/officeart/2005/8/layout/process4"/>
    <dgm:cxn modelId="{23A78289-E178-422D-8968-0743EEC424F4}" type="presOf" srcId="{9225FD3B-25ED-BA4B-B66B-EF790E6BACA2}" destId="{FD399AF6-3C9D-4FC7-B5E3-1CB63F38F2B4}" srcOrd="1" destOrd="0" presId="urn:microsoft.com/office/officeart/2005/8/layout/process4"/>
    <dgm:cxn modelId="{B194678E-3DA5-4049-A52F-3BEA025CACDA}" type="presOf" srcId="{F52757F2-18F4-1949-96FA-84D4B09DBD07}" destId="{6FF4D435-F914-4889-80C9-8A9173F5DB05}" srcOrd="0" destOrd="0" presId="urn:microsoft.com/office/officeart/2005/8/layout/process4"/>
    <dgm:cxn modelId="{65D05A90-3EDB-4F07-B769-ABEA11E85F36}" srcId="{9225FD3B-25ED-BA4B-B66B-EF790E6BACA2}" destId="{10734347-C90D-4360-B259-F179DF9A28AC}" srcOrd="0" destOrd="0" parTransId="{D0BD02BE-C0FC-492D-AA26-61BF0EBB048E}" sibTransId="{F01980A1-6D96-4100-A517-793B0094E7AD}"/>
    <dgm:cxn modelId="{92DFE494-5EFF-429A-A3E5-AB8594EA5D48}" srcId="{8B32B690-1BFA-7940-BD23-EAC631929A61}" destId="{1908675B-7886-4FD4-9E27-E6D8C3E30DA6}" srcOrd="0" destOrd="0" parTransId="{50EB3D1A-164D-48C0-8FEC-6BCEDBEFD35C}" sibTransId="{DD310573-0304-494A-9AC6-E16FC88F432F}"/>
    <dgm:cxn modelId="{1E0D7CA3-7E76-4526-B1CF-6A29FCF106A1}" type="presOf" srcId="{1908675B-7886-4FD4-9E27-E6D8C3E30DA6}" destId="{58024038-9A52-4A49-9C2C-FEAA04F9B910}" srcOrd="0" destOrd="0" presId="urn:microsoft.com/office/officeart/2005/8/layout/process4"/>
    <dgm:cxn modelId="{8CAEECA8-DF71-4576-8C63-A986BF8F3699}" type="presOf" srcId="{8B32B690-1BFA-7940-BD23-EAC631929A61}" destId="{022F9D0E-047B-4A44-AB93-2FF57608AD7E}" srcOrd="0" destOrd="0" presId="urn:microsoft.com/office/officeart/2005/8/layout/process4"/>
    <dgm:cxn modelId="{104863AE-7203-47C8-AECA-E8E3AE8F7C55}" srcId="{851B3F28-99B0-A14D-BC28-34EBEC418477}" destId="{23B11B45-A277-45C7-AA29-AD8E16A88EF3}" srcOrd="1" destOrd="0" parTransId="{862306AD-0407-4FA3-B27D-00F70A3C5D72}" sibTransId="{D8A237DA-C228-432D-908F-D9783FF4E748}"/>
    <dgm:cxn modelId="{C35EA7BA-FF37-4ECB-895C-458005098331}" srcId="{8B32B690-1BFA-7940-BD23-EAC631929A61}" destId="{02918EED-D79F-4880-8E59-490DE7F0D579}" srcOrd="2" destOrd="0" parTransId="{887169CC-2DE2-42F4-A04F-38163BF41CCD}" sibTransId="{9D83EEA2-90A1-4ABD-8E26-DF00D43C8DEC}"/>
    <dgm:cxn modelId="{1D41AFCA-E198-4B5D-A234-C52919463535}" type="presOf" srcId="{851B3F28-99B0-A14D-BC28-34EBEC418477}" destId="{5F60EF9F-9B70-4CC8-BCE7-CE7C9A8B052D}" srcOrd="1" destOrd="0" presId="urn:microsoft.com/office/officeart/2005/8/layout/process4"/>
    <dgm:cxn modelId="{4990B1CE-54F3-479C-B1C0-64A26CD0E4F6}" type="presOf" srcId="{D06F2B2F-6D42-4DA9-A7A2-C3EF8336371D}" destId="{48D20038-9810-4451-9EA1-5C7FA70B7A9B}" srcOrd="0" destOrd="0" presId="urn:microsoft.com/office/officeart/2005/8/layout/process4"/>
    <dgm:cxn modelId="{8CDDCBDE-93B7-406F-A798-F727C6215633}" type="presOf" srcId="{8B32B690-1BFA-7940-BD23-EAC631929A61}" destId="{416AE78C-953D-40DF-8DCF-57B10676C54B}" srcOrd="1" destOrd="0" presId="urn:microsoft.com/office/officeart/2005/8/layout/process4"/>
    <dgm:cxn modelId="{45492BE6-F4FD-479D-8AD3-AF6E7C34DCAC}" type="presOf" srcId="{23B11B45-A277-45C7-AA29-AD8E16A88EF3}" destId="{3BA00F6D-CF22-4707-B814-84666ADC2C07}" srcOrd="0" destOrd="0" presId="urn:microsoft.com/office/officeart/2005/8/layout/process4"/>
    <dgm:cxn modelId="{FD3226E8-2DF4-47E4-994E-32A5AA2F200F}" type="presOf" srcId="{9225FD3B-25ED-BA4B-B66B-EF790E6BACA2}" destId="{B1658A5A-B5D2-40FD-8347-5ADAC4546E85}" srcOrd="0" destOrd="0" presId="urn:microsoft.com/office/officeart/2005/8/layout/process4"/>
    <dgm:cxn modelId="{889947EF-DE03-234C-B1F3-906F54183848}" srcId="{F52757F2-18F4-1949-96FA-84D4B09DBD07}" destId="{851B3F28-99B0-A14D-BC28-34EBEC418477}" srcOrd="1" destOrd="0" parTransId="{2AC21378-64C4-204D-8DA4-9F70C6721C09}" sibTransId="{67967FCB-1363-8F4D-B753-36E4479BB366}"/>
    <dgm:cxn modelId="{625799F3-848D-4D7A-8A7F-A799C1C36852}" srcId="{8B32B690-1BFA-7940-BD23-EAC631929A61}" destId="{4FED41D8-646E-487A-8AE4-D0BEB1648B5E}" srcOrd="1" destOrd="0" parTransId="{61FABDB8-3A0B-49F1-B571-A4FA4E5E4DBD}" sibTransId="{3CB45DCE-8080-493C-BD91-272428D8372B}"/>
    <dgm:cxn modelId="{DF4BD3F3-9EC6-984D-AB85-707AF3EF8E4D}" srcId="{F52757F2-18F4-1949-96FA-84D4B09DBD07}" destId="{9225FD3B-25ED-BA4B-B66B-EF790E6BACA2}" srcOrd="2" destOrd="0" parTransId="{F664FF18-7EBF-274D-A8F5-AC1684467DAB}" sibTransId="{2A19D108-CF87-4848-8E54-442AD0B8D746}"/>
    <dgm:cxn modelId="{860BFC7D-ED9A-443A-A9A3-7272FFFD51E5}" type="presParOf" srcId="{6FF4D435-F914-4889-80C9-8A9173F5DB05}" destId="{2793E9B5-3826-4738-B9B8-87E6E7BA8986}" srcOrd="0" destOrd="0" presId="urn:microsoft.com/office/officeart/2005/8/layout/process4"/>
    <dgm:cxn modelId="{9F4E4417-2476-4370-965C-D9BFE6F9253B}" type="presParOf" srcId="{2793E9B5-3826-4738-B9B8-87E6E7BA8986}" destId="{B1658A5A-B5D2-40FD-8347-5ADAC4546E85}" srcOrd="0" destOrd="0" presId="urn:microsoft.com/office/officeart/2005/8/layout/process4"/>
    <dgm:cxn modelId="{EFAC20B5-F847-4777-AB95-1B4BFC385693}" type="presParOf" srcId="{2793E9B5-3826-4738-B9B8-87E6E7BA8986}" destId="{FD399AF6-3C9D-4FC7-B5E3-1CB63F38F2B4}" srcOrd="1" destOrd="0" presId="urn:microsoft.com/office/officeart/2005/8/layout/process4"/>
    <dgm:cxn modelId="{1083AFA2-555C-4B05-B623-8CF1DEDEB45B}" type="presParOf" srcId="{2793E9B5-3826-4738-B9B8-87E6E7BA8986}" destId="{F3913E0D-3A7A-4178-84E9-15BD9767CC69}" srcOrd="2" destOrd="0" presId="urn:microsoft.com/office/officeart/2005/8/layout/process4"/>
    <dgm:cxn modelId="{69F25720-D24C-4749-B8C7-936FAA215B7E}" type="presParOf" srcId="{F3913E0D-3A7A-4178-84E9-15BD9767CC69}" destId="{5AB56008-B60B-468E-A93B-68A133FC741B}" srcOrd="0" destOrd="0" presId="urn:microsoft.com/office/officeart/2005/8/layout/process4"/>
    <dgm:cxn modelId="{7ECDDC82-8BD6-4F69-813C-F7D7B6F0D5CF}" type="presParOf" srcId="{6FF4D435-F914-4889-80C9-8A9173F5DB05}" destId="{5D5C7101-E2ED-45A1-95A8-EC7D77C3DEB9}" srcOrd="1" destOrd="0" presId="urn:microsoft.com/office/officeart/2005/8/layout/process4"/>
    <dgm:cxn modelId="{6BE12195-C044-47CF-A520-B4E56EAF48F4}" type="presParOf" srcId="{6FF4D435-F914-4889-80C9-8A9173F5DB05}" destId="{9B7D33AF-2F05-4BF0-95E7-2846E32AD382}" srcOrd="2" destOrd="0" presId="urn:microsoft.com/office/officeart/2005/8/layout/process4"/>
    <dgm:cxn modelId="{1653D5B6-009B-447F-AC1E-C1384ED8A10D}" type="presParOf" srcId="{9B7D33AF-2F05-4BF0-95E7-2846E32AD382}" destId="{3E63A73D-EFB8-4BCB-9E94-CB74E30D8CBA}" srcOrd="0" destOrd="0" presId="urn:microsoft.com/office/officeart/2005/8/layout/process4"/>
    <dgm:cxn modelId="{ED1179F8-C581-4E24-898A-35A56ECDED39}" type="presParOf" srcId="{9B7D33AF-2F05-4BF0-95E7-2846E32AD382}" destId="{5F60EF9F-9B70-4CC8-BCE7-CE7C9A8B052D}" srcOrd="1" destOrd="0" presId="urn:microsoft.com/office/officeart/2005/8/layout/process4"/>
    <dgm:cxn modelId="{E8F85E60-D94F-47CE-9105-13C73BAEC2DA}" type="presParOf" srcId="{9B7D33AF-2F05-4BF0-95E7-2846E32AD382}" destId="{232FE5CF-F261-40A6-A99E-84479B944EB3}" srcOrd="2" destOrd="0" presId="urn:microsoft.com/office/officeart/2005/8/layout/process4"/>
    <dgm:cxn modelId="{502FE748-B40E-4C33-8332-4FB3922C2EDE}" type="presParOf" srcId="{232FE5CF-F261-40A6-A99E-84479B944EB3}" destId="{48D20038-9810-4451-9EA1-5C7FA70B7A9B}" srcOrd="0" destOrd="0" presId="urn:microsoft.com/office/officeart/2005/8/layout/process4"/>
    <dgm:cxn modelId="{20229577-C351-41F7-86AE-04C0C84FF1DD}" type="presParOf" srcId="{232FE5CF-F261-40A6-A99E-84479B944EB3}" destId="{3BA00F6D-CF22-4707-B814-84666ADC2C07}" srcOrd="1" destOrd="0" presId="urn:microsoft.com/office/officeart/2005/8/layout/process4"/>
    <dgm:cxn modelId="{77C9E739-96E4-4906-93F0-2D052078348F}" type="presParOf" srcId="{6FF4D435-F914-4889-80C9-8A9173F5DB05}" destId="{5AEB9E4D-4EE2-421D-B399-202E01CD47BB}" srcOrd="3" destOrd="0" presId="urn:microsoft.com/office/officeart/2005/8/layout/process4"/>
    <dgm:cxn modelId="{EE0BA5CE-17F0-4861-9694-CFDB57E48FC9}" type="presParOf" srcId="{6FF4D435-F914-4889-80C9-8A9173F5DB05}" destId="{4605FA88-602E-4BA2-99B8-83476A465367}" srcOrd="4" destOrd="0" presId="urn:microsoft.com/office/officeart/2005/8/layout/process4"/>
    <dgm:cxn modelId="{1CB4693C-74F7-4693-9F3F-C196808BBB76}" type="presParOf" srcId="{4605FA88-602E-4BA2-99B8-83476A465367}" destId="{022F9D0E-047B-4A44-AB93-2FF57608AD7E}" srcOrd="0" destOrd="0" presId="urn:microsoft.com/office/officeart/2005/8/layout/process4"/>
    <dgm:cxn modelId="{589A6E1B-1BB5-4521-A482-5BB9F4EFC0BA}" type="presParOf" srcId="{4605FA88-602E-4BA2-99B8-83476A465367}" destId="{416AE78C-953D-40DF-8DCF-57B10676C54B}" srcOrd="1" destOrd="0" presId="urn:microsoft.com/office/officeart/2005/8/layout/process4"/>
    <dgm:cxn modelId="{B78C67FC-E62F-45E8-9C31-8C14F11851D4}" type="presParOf" srcId="{4605FA88-602E-4BA2-99B8-83476A465367}" destId="{5E005694-FB9B-4F5B-9323-7421D821D065}" srcOrd="2" destOrd="0" presId="urn:microsoft.com/office/officeart/2005/8/layout/process4"/>
    <dgm:cxn modelId="{67943A4B-AAC7-42FD-B1E3-D450674CC52E}" type="presParOf" srcId="{5E005694-FB9B-4F5B-9323-7421D821D065}" destId="{58024038-9A52-4A49-9C2C-FEAA04F9B910}" srcOrd="0" destOrd="0" presId="urn:microsoft.com/office/officeart/2005/8/layout/process4"/>
    <dgm:cxn modelId="{0EF00DE6-A85D-4CBE-8669-89A3241D6A31}" type="presParOf" srcId="{5E005694-FB9B-4F5B-9323-7421D821D065}" destId="{B8809B0D-48F0-445A-8CC1-E797E513963C}" srcOrd="1" destOrd="0" presId="urn:microsoft.com/office/officeart/2005/8/layout/process4"/>
    <dgm:cxn modelId="{1395B604-672E-487F-BF45-B827CF048468}" type="presParOf" srcId="{5E005694-FB9B-4F5B-9323-7421D821D065}" destId="{C905120E-F42E-4880-AF75-86B8FBB70827}" srcOrd="2"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757F2-18F4-1949-96FA-84D4B09DBD0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8B32B690-1BFA-7940-BD23-EAC631929A61}">
      <dgm:prSet custT="1"/>
      <dgm:spPr/>
      <dgm:t>
        <a:bodyPr/>
        <a:lstStyle/>
        <a:p>
          <a:r>
            <a:rPr lang="en-US" sz="2400" b="1" baseline="0" dirty="0"/>
            <a:t>Data Acquisition  (1981 – 2017)</a:t>
          </a:r>
          <a:endParaRPr lang="en-US" sz="2400" b="1" dirty="0"/>
        </a:p>
      </dgm:t>
    </dgm:pt>
    <dgm:pt modelId="{504803DE-D5FA-0843-B8F6-AEA45B2DCAEB}" type="parTrans" cxnId="{C83A1209-61CE-8C46-8986-E1C446069E29}">
      <dgm:prSet/>
      <dgm:spPr/>
      <dgm:t>
        <a:bodyPr/>
        <a:lstStyle/>
        <a:p>
          <a:endParaRPr lang="en-US" sz="2000"/>
        </a:p>
      </dgm:t>
    </dgm:pt>
    <dgm:pt modelId="{6BB6647C-E000-BA4A-9BAC-385C364555DC}" type="sibTrans" cxnId="{C83A1209-61CE-8C46-8986-E1C446069E29}">
      <dgm:prSet/>
      <dgm:spPr/>
      <dgm:t>
        <a:bodyPr/>
        <a:lstStyle/>
        <a:p>
          <a:endParaRPr lang="en-US" sz="2000"/>
        </a:p>
      </dgm:t>
    </dgm:pt>
    <dgm:pt modelId="{851B3F28-99B0-A14D-BC28-34EBEC418477}">
      <dgm:prSet custT="1"/>
      <dgm:spPr/>
      <dgm:t>
        <a:bodyPr/>
        <a:lstStyle/>
        <a:p>
          <a:r>
            <a:rPr lang="en-US" sz="2400" b="1" baseline="0" dirty="0"/>
            <a:t>Seasonal Climatology Processing</a:t>
          </a:r>
          <a:endParaRPr lang="en-US" sz="2400" b="1" dirty="0"/>
        </a:p>
      </dgm:t>
    </dgm:pt>
    <dgm:pt modelId="{67967FCB-1363-8F4D-B753-36E4479BB366}" type="sibTrans" cxnId="{889947EF-DE03-234C-B1F3-906F54183848}">
      <dgm:prSet/>
      <dgm:spPr/>
      <dgm:t>
        <a:bodyPr/>
        <a:lstStyle/>
        <a:p>
          <a:endParaRPr lang="en-US" sz="2000"/>
        </a:p>
      </dgm:t>
    </dgm:pt>
    <dgm:pt modelId="{2AC21378-64C4-204D-8DA4-9F70C6721C09}" type="parTrans" cxnId="{889947EF-DE03-234C-B1F3-906F54183848}">
      <dgm:prSet/>
      <dgm:spPr/>
      <dgm:t>
        <a:bodyPr/>
        <a:lstStyle/>
        <a:p>
          <a:endParaRPr lang="en-US" sz="2000"/>
        </a:p>
      </dgm:t>
    </dgm:pt>
    <dgm:pt modelId="{9225FD3B-25ED-BA4B-B66B-EF790E6BACA2}">
      <dgm:prSet custT="1"/>
      <dgm:spPr/>
      <dgm:t>
        <a:bodyPr/>
        <a:lstStyle/>
        <a:p>
          <a:pPr algn="ctr">
            <a:buNone/>
          </a:pPr>
          <a:r>
            <a:rPr lang="en-US" sz="2400" b="1" dirty="0">
              <a:solidFill>
                <a:schemeClr val="tx1">
                  <a:lumMod val="75000"/>
                  <a:lumOff val="25000"/>
                </a:schemeClr>
              </a:solidFill>
            </a:rPr>
            <a:t>ENSO Phase Categorization</a:t>
          </a:r>
        </a:p>
      </dgm:t>
    </dgm:pt>
    <dgm:pt modelId="{F664FF18-7EBF-274D-A8F5-AC1684467DAB}" type="parTrans" cxnId="{DF4BD3F3-9EC6-984D-AB85-707AF3EF8E4D}">
      <dgm:prSet/>
      <dgm:spPr/>
      <dgm:t>
        <a:bodyPr/>
        <a:lstStyle/>
        <a:p>
          <a:endParaRPr lang="en-US" sz="2000"/>
        </a:p>
      </dgm:t>
    </dgm:pt>
    <dgm:pt modelId="{2A19D108-CF87-4848-8E54-442AD0B8D746}" type="sibTrans" cxnId="{DF4BD3F3-9EC6-984D-AB85-707AF3EF8E4D}">
      <dgm:prSet/>
      <dgm:spPr/>
      <dgm:t>
        <a:bodyPr/>
        <a:lstStyle/>
        <a:p>
          <a:endParaRPr lang="en-US" sz="2000"/>
        </a:p>
      </dgm:t>
    </dgm:pt>
    <dgm:pt modelId="{1908675B-7886-4FD4-9E27-E6D8C3E30DA6}">
      <dgm:prSet custT="1"/>
      <dgm:spPr/>
      <dgm:t>
        <a:bodyPr/>
        <a:lstStyle/>
        <a:p>
          <a:r>
            <a:rPr lang="en-US" sz="2400" b="1" dirty="0">
              <a:solidFill>
                <a:schemeClr val="tx1">
                  <a:lumMod val="75000"/>
                  <a:lumOff val="25000"/>
                </a:schemeClr>
              </a:solidFill>
            </a:rPr>
            <a:t>Precipitation</a:t>
          </a:r>
          <a:r>
            <a:rPr lang="en-US" sz="2400" dirty="0">
              <a:solidFill>
                <a:schemeClr val="tx1">
                  <a:lumMod val="75000"/>
                  <a:lumOff val="25000"/>
                </a:schemeClr>
              </a:solidFill>
            </a:rPr>
            <a:t> from CHIRPS</a:t>
          </a:r>
        </a:p>
      </dgm:t>
    </dgm:pt>
    <dgm:pt modelId="{50EB3D1A-164D-48C0-8FEC-6BCEDBEFD35C}" type="parTrans" cxnId="{92DFE494-5EFF-429A-A3E5-AB8594EA5D48}">
      <dgm:prSet/>
      <dgm:spPr/>
      <dgm:t>
        <a:bodyPr/>
        <a:lstStyle/>
        <a:p>
          <a:endParaRPr lang="en-US" sz="2000"/>
        </a:p>
      </dgm:t>
    </dgm:pt>
    <dgm:pt modelId="{DD310573-0304-494A-9AC6-E16FC88F432F}" type="sibTrans" cxnId="{92DFE494-5EFF-429A-A3E5-AB8594EA5D48}">
      <dgm:prSet/>
      <dgm:spPr/>
      <dgm:t>
        <a:bodyPr/>
        <a:lstStyle/>
        <a:p>
          <a:endParaRPr lang="en-US" sz="2000"/>
        </a:p>
      </dgm:t>
    </dgm:pt>
    <dgm:pt modelId="{D06F2B2F-6D42-4DA9-A7A2-C3EF8336371D}">
      <dgm:prSet custT="1"/>
      <dgm:spPr/>
      <dgm:t>
        <a:bodyPr/>
        <a:lstStyle/>
        <a:p>
          <a:r>
            <a:rPr lang="en-US" sz="2400" baseline="0" dirty="0">
              <a:solidFill>
                <a:schemeClr val="tx1">
                  <a:lumMod val="75000"/>
                  <a:lumOff val="25000"/>
                </a:schemeClr>
              </a:solidFill>
            </a:rPr>
            <a:t>3 mo. seasonal means (Jan-Mar, Feb-Apr, Mar-May, etc.)</a:t>
          </a:r>
        </a:p>
      </dgm:t>
    </dgm:pt>
    <dgm:pt modelId="{3C940E5B-22C6-4A13-9CCF-369CF1C423E2}" type="parTrans" cxnId="{31163909-FA23-40DD-893E-65439948E14C}">
      <dgm:prSet/>
      <dgm:spPr/>
      <dgm:t>
        <a:bodyPr/>
        <a:lstStyle/>
        <a:p>
          <a:endParaRPr lang="en-US" sz="2000"/>
        </a:p>
      </dgm:t>
    </dgm:pt>
    <dgm:pt modelId="{1B7C2D63-2F9F-4B6B-B7CD-1652FC06FDF7}" type="sibTrans" cxnId="{31163909-FA23-40DD-893E-65439948E14C}">
      <dgm:prSet/>
      <dgm:spPr/>
      <dgm:t>
        <a:bodyPr/>
        <a:lstStyle/>
        <a:p>
          <a:endParaRPr lang="en-US" sz="2000"/>
        </a:p>
      </dgm:t>
    </dgm:pt>
    <dgm:pt modelId="{10734347-C90D-4360-B259-F179DF9A28AC}">
      <dgm:prSet custT="1"/>
      <dgm:spPr/>
      <dgm:t>
        <a:bodyPr/>
        <a:lstStyle/>
        <a:p>
          <a:pPr algn="ctr">
            <a:buNone/>
          </a:pPr>
          <a:r>
            <a:rPr lang="en-US" sz="2400" b="1" dirty="0">
              <a:solidFill>
                <a:schemeClr val="tx1">
                  <a:lumMod val="75000"/>
                  <a:lumOff val="25000"/>
                </a:schemeClr>
              </a:solidFill>
            </a:rPr>
            <a:t>ENSO Phase Anomaly Measurement</a:t>
          </a:r>
        </a:p>
      </dgm:t>
    </dgm:pt>
    <dgm:pt modelId="{D0BD02BE-C0FC-492D-AA26-61BF0EBB048E}" type="parTrans" cxnId="{65D05A90-3EDB-4F07-B769-ABEA11E85F36}">
      <dgm:prSet/>
      <dgm:spPr/>
      <dgm:t>
        <a:bodyPr/>
        <a:lstStyle/>
        <a:p>
          <a:endParaRPr lang="en-US" sz="2000"/>
        </a:p>
      </dgm:t>
    </dgm:pt>
    <dgm:pt modelId="{F01980A1-6D96-4100-A517-793B0094E7AD}" type="sibTrans" cxnId="{65D05A90-3EDB-4F07-B769-ABEA11E85F36}">
      <dgm:prSet/>
      <dgm:spPr/>
      <dgm:t>
        <a:bodyPr/>
        <a:lstStyle/>
        <a:p>
          <a:endParaRPr lang="en-US" sz="2000"/>
        </a:p>
      </dgm:t>
    </dgm:pt>
    <dgm:pt modelId="{68FD4D53-E507-4942-94E5-6F1D199DED84}">
      <dgm:prSet custT="1"/>
      <dgm:spPr/>
      <dgm:t>
        <a:bodyPr/>
        <a:lstStyle/>
        <a:p>
          <a:pPr algn="ctr">
            <a:buNone/>
          </a:pPr>
          <a:r>
            <a:rPr lang="en-US" sz="2400" b="1" dirty="0">
              <a:solidFill>
                <a:srgbClr val="FF0000"/>
              </a:solidFill>
            </a:rPr>
            <a:t>La Niña</a:t>
          </a:r>
        </a:p>
      </dgm:t>
    </dgm:pt>
    <dgm:pt modelId="{FC1B6104-C496-46C9-963D-D7422A5892F8}" type="parTrans" cxnId="{343F7FF5-3BD1-4FCB-8C4C-E22CF7C550DC}">
      <dgm:prSet/>
      <dgm:spPr/>
      <dgm:t>
        <a:bodyPr/>
        <a:lstStyle/>
        <a:p>
          <a:endParaRPr lang="en-US"/>
        </a:p>
      </dgm:t>
    </dgm:pt>
    <dgm:pt modelId="{4DA55977-2A61-4B32-A7BE-DCF851A9936D}" type="sibTrans" cxnId="{343F7FF5-3BD1-4FCB-8C4C-E22CF7C550DC}">
      <dgm:prSet/>
      <dgm:spPr/>
      <dgm:t>
        <a:bodyPr/>
        <a:lstStyle/>
        <a:p>
          <a:endParaRPr lang="en-US"/>
        </a:p>
      </dgm:t>
    </dgm:pt>
    <dgm:pt modelId="{3D23D6DB-F573-4096-9B1A-6C735C28E1EE}">
      <dgm:prSet custT="1"/>
      <dgm:spPr/>
      <dgm:t>
        <a:bodyPr/>
        <a:lstStyle/>
        <a:p>
          <a:pPr algn="ctr">
            <a:buNone/>
          </a:pPr>
          <a:r>
            <a:rPr lang="en-US" sz="2400" b="1" dirty="0">
              <a:solidFill>
                <a:schemeClr val="tx1">
                  <a:lumMod val="75000"/>
                  <a:lumOff val="25000"/>
                </a:schemeClr>
              </a:solidFill>
            </a:rPr>
            <a:t>Neutral</a:t>
          </a:r>
        </a:p>
      </dgm:t>
    </dgm:pt>
    <dgm:pt modelId="{EB1D17DB-95F4-41DC-82A3-E61E1EA85306}" type="parTrans" cxnId="{BD97CEEA-6594-4830-BC6C-701DADDD5E7A}">
      <dgm:prSet/>
      <dgm:spPr/>
      <dgm:t>
        <a:bodyPr/>
        <a:lstStyle/>
        <a:p>
          <a:endParaRPr lang="en-US"/>
        </a:p>
      </dgm:t>
    </dgm:pt>
    <dgm:pt modelId="{5546B22B-C42D-4571-8538-5EEE88A92F83}" type="sibTrans" cxnId="{BD97CEEA-6594-4830-BC6C-701DADDD5E7A}">
      <dgm:prSet/>
      <dgm:spPr/>
      <dgm:t>
        <a:bodyPr/>
        <a:lstStyle/>
        <a:p>
          <a:endParaRPr lang="en-US"/>
        </a:p>
      </dgm:t>
    </dgm:pt>
    <dgm:pt modelId="{8050B229-D794-461D-9D05-23B85E4E3BAB}">
      <dgm:prSet custT="1"/>
      <dgm:spPr/>
      <dgm:t>
        <a:bodyPr/>
        <a:lstStyle/>
        <a:p>
          <a:pPr algn="ctr">
            <a:buNone/>
          </a:pPr>
          <a:r>
            <a:rPr lang="en-US" sz="2400" b="1" dirty="0">
              <a:solidFill>
                <a:srgbClr val="00B0F0"/>
              </a:solidFill>
            </a:rPr>
            <a:t>El Niño</a:t>
          </a:r>
        </a:p>
      </dgm:t>
    </dgm:pt>
    <dgm:pt modelId="{413643A3-D8DA-424F-AF66-9973A5123DF1}" type="parTrans" cxnId="{E76AC15D-C096-4665-A7BF-DF48B8AC14D1}">
      <dgm:prSet/>
      <dgm:spPr/>
      <dgm:t>
        <a:bodyPr/>
        <a:lstStyle/>
        <a:p>
          <a:endParaRPr lang="en-US"/>
        </a:p>
      </dgm:t>
    </dgm:pt>
    <dgm:pt modelId="{0A27A7C0-52C1-411A-A003-196DB710A12C}" type="sibTrans" cxnId="{E76AC15D-C096-4665-A7BF-DF48B8AC14D1}">
      <dgm:prSet/>
      <dgm:spPr/>
      <dgm:t>
        <a:bodyPr/>
        <a:lstStyle/>
        <a:p>
          <a:endParaRPr lang="en-US"/>
        </a:p>
      </dgm:t>
    </dgm:pt>
    <dgm:pt modelId="{A8431056-A02F-46B9-9DFB-564022B37697}">
      <dgm:prSet custT="1"/>
      <dgm:spPr/>
      <dgm:t>
        <a:bodyPr/>
        <a:lstStyle/>
        <a:p>
          <a:pPr algn="ctr">
            <a:buNone/>
          </a:pPr>
          <a:r>
            <a:rPr lang="en-US" sz="2400" dirty="0">
              <a:solidFill>
                <a:schemeClr val="tx1">
                  <a:lumMod val="75000"/>
                  <a:lumOff val="25000"/>
                </a:schemeClr>
              </a:solidFill>
            </a:rPr>
            <a:t>Year of onset (</a:t>
          </a:r>
          <a:r>
            <a:rPr lang="en-US" sz="2400" b="1" dirty="0">
              <a:solidFill>
                <a:schemeClr val="tx1">
                  <a:lumMod val="75000"/>
                  <a:lumOff val="25000"/>
                </a:schemeClr>
              </a:solidFill>
            </a:rPr>
            <a:t>Year 0</a:t>
          </a:r>
          <a:r>
            <a:rPr lang="en-US" sz="2400" dirty="0">
              <a:solidFill>
                <a:schemeClr val="tx1">
                  <a:lumMod val="75000"/>
                  <a:lumOff val="25000"/>
                </a:schemeClr>
              </a:solidFill>
            </a:rPr>
            <a:t>)</a:t>
          </a:r>
        </a:p>
      </dgm:t>
    </dgm:pt>
    <dgm:pt modelId="{BDEAAC9E-B4A3-4643-8328-30A79AB8EAFB}" type="parTrans" cxnId="{ACCAA494-5B62-4063-B037-8701A084755E}">
      <dgm:prSet/>
      <dgm:spPr/>
      <dgm:t>
        <a:bodyPr/>
        <a:lstStyle/>
        <a:p>
          <a:endParaRPr lang="en-US"/>
        </a:p>
      </dgm:t>
    </dgm:pt>
    <dgm:pt modelId="{1CB1F157-68A4-4C6C-823D-46A13E98AB61}" type="sibTrans" cxnId="{ACCAA494-5B62-4063-B037-8701A084755E}">
      <dgm:prSet/>
      <dgm:spPr/>
      <dgm:t>
        <a:bodyPr/>
        <a:lstStyle/>
        <a:p>
          <a:endParaRPr lang="en-US"/>
        </a:p>
      </dgm:t>
    </dgm:pt>
    <dgm:pt modelId="{08C64BA6-8AD6-4784-9C21-80FD322247FF}">
      <dgm:prSet custT="1"/>
      <dgm:spPr/>
      <dgm:t>
        <a:bodyPr/>
        <a:lstStyle/>
        <a:p>
          <a:pPr algn="ctr">
            <a:buNone/>
          </a:pPr>
          <a:r>
            <a:rPr lang="en-US" sz="2400" dirty="0">
              <a:solidFill>
                <a:schemeClr val="tx1">
                  <a:lumMod val="75000"/>
                  <a:lumOff val="25000"/>
                </a:schemeClr>
              </a:solidFill>
            </a:rPr>
            <a:t>Year after onset (</a:t>
          </a:r>
          <a:r>
            <a:rPr lang="en-US" sz="2400" b="1" dirty="0">
              <a:solidFill>
                <a:schemeClr val="tx1">
                  <a:lumMod val="75000"/>
                  <a:lumOff val="25000"/>
                </a:schemeClr>
              </a:solidFill>
            </a:rPr>
            <a:t>Year +1</a:t>
          </a:r>
          <a:r>
            <a:rPr lang="en-US" sz="2400" dirty="0">
              <a:solidFill>
                <a:schemeClr val="tx1">
                  <a:lumMod val="75000"/>
                  <a:lumOff val="25000"/>
                </a:schemeClr>
              </a:solidFill>
            </a:rPr>
            <a:t>)</a:t>
          </a:r>
        </a:p>
      </dgm:t>
    </dgm:pt>
    <dgm:pt modelId="{C2A4531D-4118-469B-9819-120D9D8C8A04}" type="parTrans" cxnId="{7412BF7C-A2E6-4535-B390-CA089626D646}">
      <dgm:prSet/>
      <dgm:spPr/>
      <dgm:t>
        <a:bodyPr/>
        <a:lstStyle/>
        <a:p>
          <a:endParaRPr lang="en-US"/>
        </a:p>
      </dgm:t>
    </dgm:pt>
    <dgm:pt modelId="{388CD8D6-C4E3-4A88-A784-254362D9F9CB}" type="sibTrans" cxnId="{7412BF7C-A2E6-4535-B390-CA089626D646}">
      <dgm:prSet/>
      <dgm:spPr/>
      <dgm:t>
        <a:bodyPr/>
        <a:lstStyle/>
        <a:p>
          <a:endParaRPr lang="en-US"/>
        </a:p>
      </dgm:t>
    </dgm:pt>
    <dgm:pt modelId="{6FF4D435-F914-4889-80C9-8A9173F5DB05}" type="pres">
      <dgm:prSet presAssocID="{F52757F2-18F4-1949-96FA-84D4B09DBD07}" presName="Name0" presStyleCnt="0">
        <dgm:presLayoutVars>
          <dgm:dir/>
          <dgm:animLvl val="lvl"/>
          <dgm:resizeHandles val="exact"/>
        </dgm:presLayoutVars>
      </dgm:prSet>
      <dgm:spPr/>
    </dgm:pt>
    <dgm:pt modelId="{7B6EA3F5-D33F-47C6-B655-4E9AE35E4AF8}" type="pres">
      <dgm:prSet presAssocID="{10734347-C90D-4360-B259-F179DF9A28AC}" presName="boxAndChildren" presStyleCnt="0"/>
      <dgm:spPr/>
    </dgm:pt>
    <dgm:pt modelId="{A2B55AB0-BD99-4AB8-B729-3559A839A591}" type="pres">
      <dgm:prSet presAssocID="{10734347-C90D-4360-B259-F179DF9A28AC}" presName="parentTextBox" presStyleLbl="node1" presStyleIdx="0" presStyleCnt="4"/>
      <dgm:spPr/>
    </dgm:pt>
    <dgm:pt modelId="{89F67B94-64E0-48FE-AF2B-37C8C0E2FE20}" type="pres">
      <dgm:prSet presAssocID="{10734347-C90D-4360-B259-F179DF9A28AC}" presName="entireBox" presStyleLbl="node1" presStyleIdx="0" presStyleCnt="4" custLinFactY="50005" custLinFactNeighborX="-3681" custLinFactNeighborY="100000"/>
      <dgm:spPr/>
    </dgm:pt>
    <dgm:pt modelId="{B5B9DBFE-54F5-4A67-89F4-44D53C5EC163}" type="pres">
      <dgm:prSet presAssocID="{10734347-C90D-4360-B259-F179DF9A28AC}" presName="descendantBox" presStyleCnt="0"/>
      <dgm:spPr/>
    </dgm:pt>
    <dgm:pt modelId="{D91EDFBE-2AC2-4432-B4E3-2FCE5D6E53DC}" type="pres">
      <dgm:prSet presAssocID="{A8431056-A02F-46B9-9DFB-564022B37697}" presName="childTextBox" presStyleLbl="fgAccFollowNode1" presStyleIdx="0" presStyleCnt="7">
        <dgm:presLayoutVars>
          <dgm:bulletEnabled val="1"/>
        </dgm:presLayoutVars>
      </dgm:prSet>
      <dgm:spPr/>
    </dgm:pt>
    <dgm:pt modelId="{057C51F2-122E-447B-B81B-42CF2B7BFEE1}" type="pres">
      <dgm:prSet presAssocID="{08C64BA6-8AD6-4784-9C21-80FD322247FF}" presName="childTextBox" presStyleLbl="fgAccFollowNode1" presStyleIdx="1" presStyleCnt="7">
        <dgm:presLayoutVars>
          <dgm:bulletEnabled val="1"/>
        </dgm:presLayoutVars>
      </dgm:prSet>
      <dgm:spPr/>
    </dgm:pt>
    <dgm:pt modelId="{E33CB21B-1FC3-45B1-BB9A-AF85C2C3F4E9}" type="pres">
      <dgm:prSet presAssocID="{2A19D108-CF87-4848-8E54-442AD0B8D746}" presName="sp" presStyleCnt="0"/>
      <dgm:spPr/>
    </dgm:pt>
    <dgm:pt modelId="{766F0C71-B366-4C52-9D87-7DE872CD7965}" type="pres">
      <dgm:prSet presAssocID="{9225FD3B-25ED-BA4B-B66B-EF790E6BACA2}" presName="arrowAndChildren" presStyleCnt="0"/>
      <dgm:spPr/>
    </dgm:pt>
    <dgm:pt modelId="{3046DDF8-39B8-4C01-A38D-E3998C746C07}" type="pres">
      <dgm:prSet presAssocID="{9225FD3B-25ED-BA4B-B66B-EF790E6BACA2}" presName="parentTextArrow" presStyleLbl="node1" presStyleIdx="0" presStyleCnt="4"/>
      <dgm:spPr/>
    </dgm:pt>
    <dgm:pt modelId="{BABA75F3-5493-4268-9ED1-E67BA53AEC25}" type="pres">
      <dgm:prSet presAssocID="{9225FD3B-25ED-BA4B-B66B-EF790E6BACA2}" presName="arrow" presStyleLbl="node1" presStyleIdx="1" presStyleCnt="4"/>
      <dgm:spPr/>
    </dgm:pt>
    <dgm:pt modelId="{AAE32090-8D92-40DE-934C-ED7EFDBA9547}" type="pres">
      <dgm:prSet presAssocID="{9225FD3B-25ED-BA4B-B66B-EF790E6BACA2}" presName="descendantArrow" presStyleCnt="0"/>
      <dgm:spPr/>
    </dgm:pt>
    <dgm:pt modelId="{15B687A0-3893-41A7-81AC-8B3899A888CE}" type="pres">
      <dgm:prSet presAssocID="{68FD4D53-E507-4942-94E5-6F1D199DED84}" presName="childTextArrow" presStyleLbl="fgAccFollowNode1" presStyleIdx="2" presStyleCnt="7">
        <dgm:presLayoutVars>
          <dgm:bulletEnabled val="1"/>
        </dgm:presLayoutVars>
      </dgm:prSet>
      <dgm:spPr/>
    </dgm:pt>
    <dgm:pt modelId="{1E82B118-EC80-4D67-9A85-D8E51C7B2297}" type="pres">
      <dgm:prSet presAssocID="{3D23D6DB-F573-4096-9B1A-6C735C28E1EE}" presName="childTextArrow" presStyleLbl="fgAccFollowNode1" presStyleIdx="3" presStyleCnt="7">
        <dgm:presLayoutVars>
          <dgm:bulletEnabled val="1"/>
        </dgm:presLayoutVars>
      </dgm:prSet>
      <dgm:spPr/>
    </dgm:pt>
    <dgm:pt modelId="{479AB989-B93B-4929-9674-210B9663679F}" type="pres">
      <dgm:prSet presAssocID="{8050B229-D794-461D-9D05-23B85E4E3BAB}" presName="childTextArrow" presStyleLbl="fgAccFollowNode1" presStyleIdx="4" presStyleCnt="7">
        <dgm:presLayoutVars>
          <dgm:bulletEnabled val="1"/>
        </dgm:presLayoutVars>
      </dgm:prSet>
      <dgm:spPr/>
    </dgm:pt>
    <dgm:pt modelId="{5D5C7101-E2ED-45A1-95A8-EC7D77C3DEB9}" type="pres">
      <dgm:prSet presAssocID="{67967FCB-1363-8F4D-B753-36E4479BB366}" presName="sp" presStyleCnt="0"/>
      <dgm:spPr/>
    </dgm:pt>
    <dgm:pt modelId="{9B7D33AF-2F05-4BF0-95E7-2846E32AD382}" type="pres">
      <dgm:prSet presAssocID="{851B3F28-99B0-A14D-BC28-34EBEC418477}" presName="arrowAndChildren" presStyleCnt="0"/>
      <dgm:spPr/>
    </dgm:pt>
    <dgm:pt modelId="{3E63A73D-EFB8-4BCB-9E94-CB74E30D8CBA}" type="pres">
      <dgm:prSet presAssocID="{851B3F28-99B0-A14D-BC28-34EBEC418477}" presName="parentTextArrow" presStyleLbl="node1" presStyleIdx="1" presStyleCnt="4"/>
      <dgm:spPr/>
    </dgm:pt>
    <dgm:pt modelId="{5F60EF9F-9B70-4CC8-BCE7-CE7C9A8B052D}" type="pres">
      <dgm:prSet presAssocID="{851B3F28-99B0-A14D-BC28-34EBEC418477}" presName="arrow" presStyleLbl="node1" presStyleIdx="2" presStyleCnt="4"/>
      <dgm:spPr/>
    </dgm:pt>
    <dgm:pt modelId="{232FE5CF-F261-40A6-A99E-84479B944EB3}" type="pres">
      <dgm:prSet presAssocID="{851B3F28-99B0-A14D-BC28-34EBEC418477}" presName="descendantArrow" presStyleCnt="0"/>
      <dgm:spPr/>
    </dgm:pt>
    <dgm:pt modelId="{48D20038-9810-4451-9EA1-5C7FA70B7A9B}" type="pres">
      <dgm:prSet presAssocID="{D06F2B2F-6D42-4DA9-A7A2-C3EF8336371D}" presName="childTextArrow" presStyleLbl="fgAccFollowNode1" presStyleIdx="5" presStyleCnt="7">
        <dgm:presLayoutVars>
          <dgm:bulletEnabled val="1"/>
        </dgm:presLayoutVars>
      </dgm:prSet>
      <dgm:spPr/>
    </dgm:pt>
    <dgm:pt modelId="{5AEB9E4D-4EE2-421D-B399-202E01CD47BB}" type="pres">
      <dgm:prSet presAssocID="{6BB6647C-E000-BA4A-9BAC-385C364555DC}" presName="sp" presStyleCnt="0"/>
      <dgm:spPr/>
    </dgm:pt>
    <dgm:pt modelId="{4605FA88-602E-4BA2-99B8-83476A465367}" type="pres">
      <dgm:prSet presAssocID="{8B32B690-1BFA-7940-BD23-EAC631929A61}" presName="arrowAndChildren" presStyleCnt="0"/>
      <dgm:spPr/>
    </dgm:pt>
    <dgm:pt modelId="{022F9D0E-047B-4A44-AB93-2FF57608AD7E}" type="pres">
      <dgm:prSet presAssocID="{8B32B690-1BFA-7940-BD23-EAC631929A61}" presName="parentTextArrow" presStyleLbl="node1" presStyleIdx="2" presStyleCnt="4"/>
      <dgm:spPr/>
    </dgm:pt>
    <dgm:pt modelId="{416AE78C-953D-40DF-8DCF-57B10676C54B}" type="pres">
      <dgm:prSet presAssocID="{8B32B690-1BFA-7940-BD23-EAC631929A61}" presName="arrow" presStyleLbl="node1" presStyleIdx="3" presStyleCnt="4"/>
      <dgm:spPr/>
    </dgm:pt>
    <dgm:pt modelId="{5E005694-FB9B-4F5B-9323-7421D821D065}" type="pres">
      <dgm:prSet presAssocID="{8B32B690-1BFA-7940-BD23-EAC631929A61}" presName="descendantArrow" presStyleCnt="0"/>
      <dgm:spPr/>
    </dgm:pt>
    <dgm:pt modelId="{58024038-9A52-4A49-9C2C-FEAA04F9B910}" type="pres">
      <dgm:prSet presAssocID="{1908675B-7886-4FD4-9E27-E6D8C3E30DA6}" presName="childTextArrow" presStyleLbl="fgAccFollowNode1" presStyleIdx="6" presStyleCnt="7">
        <dgm:presLayoutVars>
          <dgm:bulletEnabled val="1"/>
        </dgm:presLayoutVars>
      </dgm:prSet>
      <dgm:spPr/>
    </dgm:pt>
  </dgm:ptLst>
  <dgm:cxnLst>
    <dgm:cxn modelId="{C83A1209-61CE-8C46-8986-E1C446069E29}" srcId="{F52757F2-18F4-1949-96FA-84D4B09DBD07}" destId="{8B32B690-1BFA-7940-BD23-EAC631929A61}" srcOrd="0" destOrd="0" parTransId="{504803DE-D5FA-0843-B8F6-AEA45B2DCAEB}" sibTransId="{6BB6647C-E000-BA4A-9BAC-385C364555DC}"/>
    <dgm:cxn modelId="{31163909-FA23-40DD-893E-65439948E14C}" srcId="{851B3F28-99B0-A14D-BC28-34EBEC418477}" destId="{D06F2B2F-6D42-4DA9-A7A2-C3EF8336371D}" srcOrd="0" destOrd="0" parTransId="{3C940E5B-22C6-4A13-9CCF-369CF1C423E2}" sibTransId="{1B7C2D63-2F9F-4B6B-B7CD-1652FC06FDF7}"/>
    <dgm:cxn modelId="{689DFA13-B8D3-4F79-BE03-53C977148390}" type="presOf" srcId="{A8431056-A02F-46B9-9DFB-564022B37697}" destId="{D91EDFBE-2AC2-4432-B4E3-2FCE5D6E53DC}" srcOrd="0" destOrd="0" presId="urn:microsoft.com/office/officeart/2005/8/layout/process4"/>
    <dgm:cxn modelId="{94637414-973D-49A4-9391-C6E73F0F9221}" type="presOf" srcId="{851B3F28-99B0-A14D-BC28-34EBEC418477}" destId="{3E63A73D-EFB8-4BCB-9E94-CB74E30D8CBA}" srcOrd="0" destOrd="0" presId="urn:microsoft.com/office/officeart/2005/8/layout/process4"/>
    <dgm:cxn modelId="{DF313626-4BF1-4D3F-8C46-F29801148EE3}" type="presOf" srcId="{1908675B-7886-4FD4-9E27-E6D8C3E30DA6}" destId="{58024038-9A52-4A49-9C2C-FEAA04F9B910}" srcOrd="0" destOrd="0" presId="urn:microsoft.com/office/officeart/2005/8/layout/process4"/>
    <dgm:cxn modelId="{BF4D3148-1599-49B3-8E7E-BB9C39F26DB0}" type="presOf" srcId="{851B3F28-99B0-A14D-BC28-34EBEC418477}" destId="{5F60EF9F-9B70-4CC8-BCE7-CE7C9A8B052D}" srcOrd="1" destOrd="0" presId="urn:microsoft.com/office/officeart/2005/8/layout/process4"/>
    <dgm:cxn modelId="{CF379A48-B87D-4288-8CF6-CECC0F9ACEB4}" type="presOf" srcId="{08C64BA6-8AD6-4784-9C21-80FD322247FF}" destId="{057C51F2-122E-447B-B81B-42CF2B7BFEE1}" srcOrd="0" destOrd="0" presId="urn:microsoft.com/office/officeart/2005/8/layout/process4"/>
    <dgm:cxn modelId="{333B5E55-7361-4276-BFB5-1AF64B54E128}" type="presOf" srcId="{10734347-C90D-4360-B259-F179DF9A28AC}" destId="{A2B55AB0-BD99-4AB8-B729-3559A839A591}" srcOrd="0" destOrd="0" presId="urn:microsoft.com/office/officeart/2005/8/layout/process4"/>
    <dgm:cxn modelId="{53468C5C-6DED-4599-99F7-71C52584055B}" type="presOf" srcId="{9225FD3B-25ED-BA4B-B66B-EF790E6BACA2}" destId="{3046DDF8-39B8-4C01-A38D-E3998C746C07}" srcOrd="0" destOrd="0" presId="urn:microsoft.com/office/officeart/2005/8/layout/process4"/>
    <dgm:cxn modelId="{E76AC15D-C096-4665-A7BF-DF48B8AC14D1}" srcId="{9225FD3B-25ED-BA4B-B66B-EF790E6BACA2}" destId="{8050B229-D794-461D-9D05-23B85E4E3BAB}" srcOrd="2" destOrd="0" parTransId="{413643A3-D8DA-424F-AF66-9973A5123DF1}" sibTransId="{0A27A7C0-52C1-411A-A003-196DB710A12C}"/>
    <dgm:cxn modelId="{754E6178-8C5F-428D-8977-3C25BA223483}" type="presOf" srcId="{D06F2B2F-6D42-4DA9-A7A2-C3EF8336371D}" destId="{48D20038-9810-4451-9EA1-5C7FA70B7A9B}" srcOrd="0" destOrd="0" presId="urn:microsoft.com/office/officeart/2005/8/layout/process4"/>
    <dgm:cxn modelId="{7412BF7C-A2E6-4535-B390-CA089626D646}" srcId="{10734347-C90D-4360-B259-F179DF9A28AC}" destId="{08C64BA6-8AD6-4784-9C21-80FD322247FF}" srcOrd="1" destOrd="0" parTransId="{C2A4531D-4118-469B-9819-120D9D8C8A04}" sibTransId="{388CD8D6-C4E3-4A88-A784-254362D9F9CB}"/>
    <dgm:cxn modelId="{3C6D4C8D-4C8B-4A3C-9594-B5713E1C0523}" type="presOf" srcId="{8050B229-D794-461D-9D05-23B85E4E3BAB}" destId="{479AB989-B93B-4929-9674-210B9663679F}" srcOrd="0" destOrd="0" presId="urn:microsoft.com/office/officeart/2005/8/layout/process4"/>
    <dgm:cxn modelId="{65D05A90-3EDB-4F07-B769-ABEA11E85F36}" srcId="{F52757F2-18F4-1949-96FA-84D4B09DBD07}" destId="{10734347-C90D-4360-B259-F179DF9A28AC}" srcOrd="3" destOrd="0" parTransId="{D0BD02BE-C0FC-492D-AA26-61BF0EBB048E}" sibTransId="{F01980A1-6D96-4100-A517-793B0094E7AD}"/>
    <dgm:cxn modelId="{59566194-F168-4C4A-AEC9-C50D1CEA1E78}" type="presOf" srcId="{10734347-C90D-4360-B259-F179DF9A28AC}" destId="{89F67B94-64E0-48FE-AF2B-37C8C0E2FE20}" srcOrd="1" destOrd="0" presId="urn:microsoft.com/office/officeart/2005/8/layout/process4"/>
    <dgm:cxn modelId="{ACCAA494-5B62-4063-B037-8701A084755E}" srcId="{10734347-C90D-4360-B259-F179DF9A28AC}" destId="{A8431056-A02F-46B9-9DFB-564022B37697}" srcOrd="0" destOrd="0" parTransId="{BDEAAC9E-B4A3-4643-8328-30A79AB8EAFB}" sibTransId="{1CB1F157-68A4-4C6C-823D-46A13E98AB61}"/>
    <dgm:cxn modelId="{92DFE494-5EFF-429A-A3E5-AB8594EA5D48}" srcId="{8B32B690-1BFA-7940-BD23-EAC631929A61}" destId="{1908675B-7886-4FD4-9E27-E6D8C3E30DA6}" srcOrd="0" destOrd="0" parTransId="{50EB3D1A-164D-48C0-8FEC-6BCEDBEFD35C}" sibTransId="{DD310573-0304-494A-9AC6-E16FC88F432F}"/>
    <dgm:cxn modelId="{EAC79395-49F5-45E0-90FC-068C38B5EB85}" type="presOf" srcId="{9225FD3B-25ED-BA4B-B66B-EF790E6BACA2}" destId="{BABA75F3-5493-4268-9ED1-E67BA53AEC25}" srcOrd="1" destOrd="0" presId="urn:microsoft.com/office/officeart/2005/8/layout/process4"/>
    <dgm:cxn modelId="{EA6FA4C4-2CF9-497D-B0CA-10DFCCB34431}" type="presOf" srcId="{8B32B690-1BFA-7940-BD23-EAC631929A61}" destId="{416AE78C-953D-40DF-8DCF-57B10676C54B}" srcOrd="1" destOrd="0" presId="urn:microsoft.com/office/officeart/2005/8/layout/process4"/>
    <dgm:cxn modelId="{50A716D7-1BE8-47ED-B335-692939B7882A}" type="presOf" srcId="{8B32B690-1BFA-7940-BD23-EAC631929A61}" destId="{022F9D0E-047B-4A44-AB93-2FF57608AD7E}" srcOrd="0" destOrd="0" presId="urn:microsoft.com/office/officeart/2005/8/layout/process4"/>
    <dgm:cxn modelId="{C4398BE1-52F1-46AE-B9F3-03169C989F84}" type="presOf" srcId="{F52757F2-18F4-1949-96FA-84D4B09DBD07}" destId="{6FF4D435-F914-4889-80C9-8A9173F5DB05}" srcOrd="0" destOrd="0" presId="urn:microsoft.com/office/officeart/2005/8/layout/process4"/>
    <dgm:cxn modelId="{0DBA0BE6-4226-40F1-A3D2-C9B2DC04C77B}" type="presOf" srcId="{3D23D6DB-F573-4096-9B1A-6C735C28E1EE}" destId="{1E82B118-EC80-4D67-9A85-D8E51C7B2297}" srcOrd="0" destOrd="0" presId="urn:microsoft.com/office/officeart/2005/8/layout/process4"/>
    <dgm:cxn modelId="{BD97CEEA-6594-4830-BC6C-701DADDD5E7A}" srcId="{9225FD3B-25ED-BA4B-B66B-EF790E6BACA2}" destId="{3D23D6DB-F573-4096-9B1A-6C735C28E1EE}" srcOrd="1" destOrd="0" parTransId="{EB1D17DB-95F4-41DC-82A3-E61E1EA85306}" sibTransId="{5546B22B-C42D-4571-8538-5EEE88A92F83}"/>
    <dgm:cxn modelId="{889947EF-DE03-234C-B1F3-906F54183848}" srcId="{F52757F2-18F4-1949-96FA-84D4B09DBD07}" destId="{851B3F28-99B0-A14D-BC28-34EBEC418477}" srcOrd="1" destOrd="0" parTransId="{2AC21378-64C4-204D-8DA4-9F70C6721C09}" sibTransId="{67967FCB-1363-8F4D-B753-36E4479BB366}"/>
    <dgm:cxn modelId="{DF4BD3F3-9EC6-984D-AB85-707AF3EF8E4D}" srcId="{F52757F2-18F4-1949-96FA-84D4B09DBD07}" destId="{9225FD3B-25ED-BA4B-B66B-EF790E6BACA2}" srcOrd="2" destOrd="0" parTransId="{F664FF18-7EBF-274D-A8F5-AC1684467DAB}" sibTransId="{2A19D108-CF87-4848-8E54-442AD0B8D746}"/>
    <dgm:cxn modelId="{8D4EDAF4-AF02-4D0E-AE50-79414C702C1D}" type="presOf" srcId="{68FD4D53-E507-4942-94E5-6F1D199DED84}" destId="{15B687A0-3893-41A7-81AC-8B3899A888CE}" srcOrd="0" destOrd="0" presId="urn:microsoft.com/office/officeart/2005/8/layout/process4"/>
    <dgm:cxn modelId="{343F7FF5-3BD1-4FCB-8C4C-E22CF7C550DC}" srcId="{9225FD3B-25ED-BA4B-B66B-EF790E6BACA2}" destId="{68FD4D53-E507-4942-94E5-6F1D199DED84}" srcOrd="0" destOrd="0" parTransId="{FC1B6104-C496-46C9-963D-D7422A5892F8}" sibTransId="{4DA55977-2A61-4B32-A7BE-DCF851A9936D}"/>
    <dgm:cxn modelId="{5BADBDCB-8611-4B59-B07D-FF7B4BE5217F}" type="presParOf" srcId="{6FF4D435-F914-4889-80C9-8A9173F5DB05}" destId="{7B6EA3F5-D33F-47C6-B655-4E9AE35E4AF8}" srcOrd="0" destOrd="0" presId="urn:microsoft.com/office/officeart/2005/8/layout/process4"/>
    <dgm:cxn modelId="{8821B707-4D65-497E-87B2-1425A0C2F61C}" type="presParOf" srcId="{7B6EA3F5-D33F-47C6-B655-4E9AE35E4AF8}" destId="{A2B55AB0-BD99-4AB8-B729-3559A839A591}" srcOrd="0" destOrd="0" presId="urn:microsoft.com/office/officeart/2005/8/layout/process4"/>
    <dgm:cxn modelId="{8DA3A823-69C6-40E0-BB16-9C6AE68753A1}" type="presParOf" srcId="{7B6EA3F5-D33F-47C6-B655-4E9AE35E4AF8}" destId="{89F67B94-64E0-48FE-AF2B-37C8C0E2FE20}" srcOrd="1" destOrd="0" presId="urn:microsoft.com/office/officeart/2005/8/layout/process4"/>
    <dgm:cxn modelId="{1322B60A-8492-47D0-BF15-E693C199CC36}" type="presParOf" srcId="{7B6EA3F5-D33F-47C6-B655-4E9AE35E4AF8}" destId="{B5B9DBFE-54F5-4A67-89F4-44D53C5EC163}" srcOrd="2" destOrd="0" presId="urn:microsoft.com/office/officeart/2005/8/layout/process4"/>
    <dgm:cxn modelId="{F26CF5A9-6E02-4F33-9541-B1440ACDFF24}" type="presParOf" srcId="{B5B9DBFE-54F5-4A67-89F4-44D53C5EC163}" destId="{D91EDFBE-2AC2-4432-B4E3-2FCE5D6E53DC}" srcOrd="0" destOrd="0" presId="urn:microsoft.com/office/officeart/2005/8/layout/process4"/>
    <dgm:cxn modelId="{5451CCAD-51E6-430A-BEA7-4B78B8ED3BB3}" type="presParOf" srcId="{B5B9DBFE-54F5-4A67-89F4-44D53C5EC163}" destId="{057C51F2-122E-447B-B81B-42CF2B7BFEE1}" srcOrd="1" destOrd="0" presId="urn:microsoft.com/office/officeart/2005/8/layout/process4"/>
    <dgm:cxn modelId="{6D62C991-9A83-4CFA-ACDF-A2DAA5B7CCF4}" type="presParOf" srcId="{6FF4D435-F914-4889-80C9-8A9173F5DB05}" destId="{E33CB21B-1FC3-45B1-BB9A-AF85C2C3F4E9}" srcOrd="1" destOrd="0" presId="urn:microsoft.com/office/officeart/2005/8/layout/process4"/>
    <dgm:cxn modelId="{D3D76E56-AC8D-409A-9A05-E7AB9A6178EB}" type="presParOf" srcId="{6FF4D435-F914-4889-80C9-8A9173F5DB05}" destId="{766F0C71-B366-4C52-9D87-7DE872CD7965}" srcOrd="2" destOrd="0" presId="urn:microsoft.com/office/officeart/2005/8/layout/process4"/>
    <dgm:cxn modelId="{50047A30-581E-4A57-ACDF-CA00CC1BADCC}" type="presParOf" srcId="{766F0C71-B366-4C52-9D87-7DE872CD7965}" destId="{3046DDF8-39B8-4C01-A38D-E3998C746C07}" srcOrd="0" destOrd="0" presId="urn:microsoft.com/office/officeart/2005/8/layout/process4"/>
    <dgm:cxn modelId="{76ED14F8-8157-4A2D-B891-134FE6F98114}" type="presParOf" srcId="{766F0C71-B366-4C52-9D87-7DE872CD7965}" destId="{BABA75F3-5493-4268-9ED1-E67BA53AEC25}" srcOrd="1" destOrd="0" presId="urn:microsoft.com/office/officeart/2005/8/layout/process4"/>
    <dgm:cxn modelId="{662B0660-FE8A-4219-9B5A-E59EA32AC420}" type="presParOf" srcId="{766F0C71-B366-4C52-9D87-7DE872CD7965}" destId="{AAE32090-8D92-40DE-934C-ED7EFDBA9547}" srcOrd="2" destOrd="0" presId="urn:microsoft.com/office/officeart/2005/8/layout/process4"/>
    <dgm:cxn modelId="{CF368E17-3F66-477D-9F83-6B4108382F30}" type="presParOf" srcId="{AAE32090-8D92-40DE-934C-ED7EFDBA9547}" destId="{15B687A0-3893-41A7-81AC-8B3899A888CE}" srcOrd="0" destOrd="0" presId="urn:microsoft.com/office/officeart/2005/8/layout/process4"/>
    <dgm:cxn modelId="{3DA6F839-C03C-4FB4-B638-CDF17782C50B}" type="presParOf" srcId="{AAE32090-8D92-40DE-934C-ED7EFDBA9547}" destId="{1E82B118-EC80-4D67-9A85-D8E51C7B2297}" srcOrd="1" destOrd="0" presId="urn:microsoft.com/office/officeart/2005/8/layout/process4"/>
    <dgm:cxn modelId="{7E90ABD8-5ED6-4EDB-850B-4E6B7DD20697}" type="presParOf" srcId="{AAE32090-8D92-40DE-934C-ED7EFDBA9547}" destId="{479AB989-B93B-4929-9674-210B9663679F}" srcOrd="2" destOrd="0" presId="urn:microsoft.com/office/officeart/2005/8/layout/process4"/>
    <dgm:cxn modelId="{5BE3E8FC-C67F-4C0B-A5BD-779ADCBA72B2}" type="presParOf" srcId="{6FF4D435-F914-4889-80C9-8A9173F5DB05}" destId="{5D5C7101-E2ED-45A1-95A8-EC7D77C3DEB9}" srcOrd="3" destOrd="0" presId="urn:microsoft.com/office/officeart/2005/8/layout/process4"/>
    <dgm:cxn modelId="{429FD791-7915-4DCD-871E-22ABFAAFC99D}" type="presParOf" srcId="{6FF4D435-F914-4889-80C9-8A9173F5DB05}" destId="{9B7D33AF-2F05-4BF0-95E7-2846E32AD382}" srcOrd="4" destOrd="0" presId="urn:microsoft.com/office/officeart/2005/8/layout/process4"/>
    <dgm:cxn modelId="{9A55A7EA-2876-4CAB-9F75-847E753708EF}" type="presParOf" srcId="{9B7D33AF-2F05-4BF0-95E7-2846E32AD382}" destId="{3E63A73D-EFB8-4BCB-9E94-CB74E30D8CBA}" srcOrd="0" destOrd="0" presId="urn:microsoft.com/office/officeart/2005/8/layout/process4"/>
    <dgm:cxn modelId="{70334EAD-87E7-4E63-A99F-A503CB925D8C}" type="presParOf" srcId="{9B7D33AF-2F05-4BF0-95E7-2846E32AD382}" destId="{5F60EF9F-9B70-4CC8-BCE7-CE7C9A8B052D}" srcOrd="1" destOrd="0" presId="urn:microsoft.com/office/officeart/2005/8/layout/process4"/>
    <dgm:cxn modelId="{007C08A1-1E07-49E5-A357-3FE82211EF90}" type="presParOf" srcId="{9B7D33AF-2F05-4BF0-95E7-2846E32AD382}" destId="{232FE5CF-F261-40A6-A99E-84479B944EB3}" srcOrd="2" destOrd="0" presId="urn:microsoft.com/office/officeart/2005/8/layout/process4"/>
    <dgm:cxn modelId="{0B4D4942-5056-461B-96C6-950957548292}" type="presParOf" srcId="{232FE5CF-F261-40A6-A99E-84479B944EB3}" destId="{48D20038-9810-4451-9EA1-5C7FA70B7A9B}" srcOrd="0" destOrd="0" presId="urn:microsoft.com/office/officeart/2005/8/layout/process4"/>
    <dgm:cxn modelId="{D2A0D776-7372-45CD-BE30-5762BDEB2EC5}" type="presParOf" srcId="{6FF4D435-F914-4889-80C9-8A9173F5DB05}" destId="{5AEB9E4D-4EE2-421D-B399-202E01CD47BB}" srcOrd="5" destOrd="0" presId="urn:microsoft.com/office/officeart/2005/8/layout/process4"/>
    <dgm:cxn modelId="{0DE7A037-5631-4E9F-B24B-219C66CE2AD5}" type="presParOf" srcId="{6FF4D435-F914-4889-80C9-8A9173F5DB05}" destId="{4605FA88-602E-4BA2-99B8-83476A465367}" srcOrd="6" destOrd="0" presId="urn:microsoft.com/office/officeart/2005/8/layout/process4"/>
    <dgm:cxn modelId="{2CA8B27F-383E-4EF4-986E-DE069D544091}" type="presParOf" srcId="{4605FA88-602E-4BA2-99B8-83476A465367}" destId="{022F9D0E-047B-4A44-AB93-2FF57608AD7E}" srcOrd="0" destOrd="0" presId="urn:microsoft.com/office/officeart/2005/8/layout/process4"/>
    <dgm:cxn modelId="{0DD4A6F9-6235-4550-8061-2B0D590D5494}" type="presParOf" srcId="{4605FA88-602E-4BA2-99B8-83476A465367}" destId="{416AE78C-953D-40DF-8DCF-57B10676C54B}" srcOrd="1" destOrd="0" presId="urn:microsoft.com/office/officeart/2005/8/layout/process4"/>
    <dgm:cxn modelId="{867F4428-E819-496F-B819-89D4D38053BC}" type="presParOf" srcId="{4605FA88-602E-4BA2-99B8-83476A465367}" destId="{5E005694-FB9B-4F5B-9323-7421D821D065}" srcOrd="2" destOrd="0" presId="urn:microsoft.com/office/officeart/2005/8/layout/process4"/>
    <dgm:cxn modelId="{553CFAF5-069A-43B5-9E49-F14FF4988A50}" type="presParOf" srcId="{5E005694-FB9B-4F5B-9323-7421D821D065}" destId="{58024038-9A52-4A49-9C2C-FEAA04F9B910}" srcOrd="0" destOrd="0" presId="urn:microsoft.com/office/officeart/2005/8/layout/process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99AF6-3C9D-4FC7-B5E3-1CB63F38F2B4}">
      <dsp:nvSpPr>
        <dsp:cNvPr id="0" name=""/>
        <dsp:cNvSpPr/>
      </dsp:nvSpPr>
      <dsp:spPr>
        <a:xfrm>
          <a:off x="0" y="4881241"/>
          <a:ext cx="6654116" cy="1602132"/>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SDCI Calculation: </a:t>
          </a:r>
          <a:r>
            <a:rPr lang="en-US" sz="2400" b="0" kern="1200" dirty="0">
              <a:solidFill>
                <a:schemeClr val="tx1">
                  <a:lumMod val="75000"/>
                  <a:lumOff val="25000"/>
                </a:schemeClr>
              </a:solidFill>
            </a:rPr>
            <a:t>0 (driest) to 1 (wettest)</a:t>
          </a:r>
          <a:r>
            <a:rPr lang="en-US" sz="2400" b="1" kern="1200" dirty="0">
              <a:solidFill>
                <a:schemeClr val="tx1">
                  <a:lumMod val="75000"/>
                  <a:lumOff val="25000"/>
                </a:schemeClr>
              </a:solidFill>
            </a:rPr>
            <a:t> </a:t>
          </a:r>
        </a:p>
      </dsp:txBody>
      <dsp:txXfrm>
        <a:off x="0" y="4881241"/>
        <a:ext cx="6654116" cy="865151"/>
      </dsp:txXfrm>
    </dsp:sp>
    <dsp:sp modelId="{5AB56008-B60B-468E-A93B-68A133FC741B}">
      <dsp:nvSpPr>
        <dsp:cNvPr id="0" name=""/>
        <dsp:cNvSpPr/>
      </dsp:nvSpPr>
      <dsp:spPr>
        <a:xfrm>
          <a:off x="0" y="5714350"/>
          <a:ext cx="6654116" cy="73698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75000"/>
                  <a:lumOff val="25000"/>
                </a:schemeClr>
              </a:solidFill>
            </a:rPr>
            <a:t>(.25) scaled </a:t>
          </a:r>
          <a:r>
            <a:rPr lang="en-US" sz="2200" b="1" kern="1200" dirty="0">
              <a:solidFill>
                <a:schemeClr val="accent6">
                  <a:lumMod val="50000"/>
                </a:schemeClr>
              </a:solidFill>
            </a:rPr>
            <a:t>NDVI</a:t>
          </a:r>
          <a:r>
            <a:rPr lang="en-US" sz="2200" kern="1200" dirty="0">
              <a:solidFill>
                <a:schemeClr val="tx1">
                  <a:lumMod val="75000"/>
                  <a:lumOff val="25000"/>
                </a:schemeClr>
              </a:solidFill>
            </a:rPr>
            <a:t> + (.5) scaled</a:t>
          </a:r>
          <a:r>
            <a:rPr lang="en-US" sz="2200" b="1" kern="1200" dirty="0">
              <a:solidFill>
                <a:schemeClr val="tx1">
                  <a:lumMod val="75000"/>
                  <a:lumOff val="25000"/>
                </a:schemeClr>
              </a:solidFill>
            </a:rPr>
            <a:t> </a:t>
          </a:r>
          <a:r>
            <a:rPr lang="en-US" sz="2200" b="1" kern="1200" dirty="0">
              <a:solidFill>
                <a:srgbClr val="0070C0"/>
              </a:solidFill>
            </a:rPr>
            <a:t>PR</a:t>
          </a:r>
          <a:r>
            <a:rPr lang="en-US" sz="2200" b="1" kern="1200" dirty="0">
              <a:solidFill>
                <a:schemeClr val="tx1">
                  <a:lumMod val="75000"/>
                  <a:lumOff val="25000"/>
                </a:schemeClr>
              </a:solidFill>
            </a:rPr>
            <a:t> </a:t>
          </a:r>
          <a:r>
            <a:rPr lang="en-US" sz="2200" kern="1200" dirty="0">
              <a:solidFill>
                <a:schemeClr val="tx1">
                  <a:lumMod val="75000"/>
                  <a:lumOff val="25000"/>
                </a:schemeClr>
              </a:solidFill>
            </a:rPr>
            <a:t>+ (.25) scaled </a:t>
          </a:r>
          <a:r>
            <a:rPr lang="en-US" sz="2200" b="1" kern="1200" dirty="0">
              <a:solidFill>
                <a:srgbClr val="C00000"/>
              </a:solidFill>
            </a:rPr>
            <a:t>LST</a:t>
          </a:r>
        </a:p>
      </dsp:txBody>
      <dsp:txXfrm>
        <a:off x="0" y="5714350"/>
        <a:ext cx="6654116" cy="736980"/>
      </dsp:txXfrm>
    </dsp:sp>
    <dsp:sp modelId="{5F60EF9F-9B70-4CC8-BCE7-CE7C9A8B052D}">
      <dsp:nvSpPr>
        <dsp:cNvPr id="0" name=""/>
        <dsp:cNvSpPr/>
      </dsp:nvSpPr>
      <dsp:spPr>
        <a:xfrm rot="10800000">
          <a:off x="0" y="2441193"/>
          <a:ext cx="6654116" cy="2464079"/>
        </a:xfrm>
        <a:prstGeom prst="upArrowCallou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Scaled Input Processing</a:t>
          </a:r>
          <a:endParaRPr lang="en-US" sz="2400" b="1" kern="1200" dirty="0"/>
        </a:p>
      </dsp:txBody>
      <dsp:txXfrm rot="-10800000">
        <a:off x="0" y="2441193"/>
        <a:ext cx="6654116" cy="864891"/>
      </dsp:txXfrm>
    </dsp:sp>
    <dsp:sp modelId="{48D20038-9810-4451-9EA1-5C7FA70B7A9B}">
      <dsp:nvSpPr>
        <dsp:cNvPr id="0" name=""/>
        <dsp:cNvSpPr/>
      </dsp:nvSpPr>
      <dsp:spPr>
        <a:xfrm>
          <a:off x="2102" y="3306085"/>
          <a:ext cx="3625397"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rPr>
            <a:t>(</a:t>
          </a:r>
          <a:r>
            <a:rPr lang="en-US" sz="2400" kern="1200" dirty="0" err="1">
              <a:solidFill>
                <a:schemeClr val="tx1">
                  <a:lumMod val="75000"/>
                  <a:lumOff val="25000"/>
                </a:schemeClr>
              </a:solidFill>
            </a:rPr>
            <a:t>X</a:t>
          </a:r>
          <a:r>
            <a:rPr lang="en-US" sz="2400" kern="1200" baseline="-25000" dirty="0" err="1">
              <a:solidFill>
                <a:schemeClr val="tx1">
                  <a:lumMod val="75000"/>
                  <a:lumOff val="25000"/>
                </a:schemeClr>
              </a:solidFill>
            </a:rPr>
            <a:t>max</a:t>
          </a:r>
          <a:r>
            <a:rPr lang="en-US" sz="2400" kern="1200" baseline="-25000" dirty="0">
              <a:solidFill>
                <a:schemeClr val="tx1">
                  <a:lumMod val="75000"/>
                  <a:lumOff val="25000"/>
                </a:schemeClr>
              </a:solidFill>
            </a:rPr>
            <a:t> </a:t>
          </a:r>
          <a:r>
            <a:rPr lang="en-US" sz="2400" kern="1200" baseline="0" dirty="0">
              <a:solidFill>
                <a:schemeClr val="tx1">
                  <a:lumMod val="75000"/>
                  <a:lumOff val="25000"/>
                </a:schemeClr>
              </a:solidFill>
            </a:rPr>
            <a:t>– X)  / (</a:t>
          </a:r>
          <a:r>
            <a:rPr lang="en-US" sz="2400" kern="1200" dirty="0" err="1">
              <a:solidFill>
                <a:schemeClr val="tx1">
                  <a:lumMod val="75000"/>
                  <a:lumOff val="25000"/>
                </a:schemeClr>
              </a:solidFill>
            </a:rPr>
            <a:t>X</a:t>
          </a:r>
          <a:r>
            <a:rPr lang="en-US" sz="2400" kern="1200" baseline="-25000" dirty="0" err="1">
              <a:solidFill>
                <a:schemeClr val="tx1">
                  <a:lumMod val="75000"/>
                  <a:lumOff val="25000"/>
                </a:schemeClr>
              </a:solidFill>
            </a:rPr>
            <a:t>max</a:t>
          </a:r>
          <a:r>
            <a:rPr lang="en-US" sz="2400" kern="1200" baseline="-25000" dirty="0">
              <a:solidFill>
                <a:schemeClr val="tx1">
                  <a:lumMod val="75000"/>
                  <a:lumOff val="25000"/>
                </a:schemeClr>
              </a:solidFill>
            </a:rPr>
            <a:t> </a:t>
          </a:r>
          <a:r>
            <a:rPr lang="en-US" sz="2400" kern="1200" baseline="0" dirty="0">
              <a:solidFill>
                <a:schemeClr val="tx1">
                  <a:lumMod val="75000"/>
                  <a:lumOff val="25000"/>
                </a:schemeClr>
              </a:solidFill>
            </a:rPr>
            <a:t>– </a:t>
          </a:r>
          <a:r>
            <a:rPr lang="en-US" sz="2400" kern="1200" dirty="0" err="1">
              <a:solidFill>
                <a:schemeClr val="tx1">
                  <a:lumMod val="75000"/>
                  <a:lumOff val="25000"/>
                </a:schemeClr>
              </a:solidFill>
            </a:rPr>
            <a:t>X</a:t>
          </a:r>
          <a:r>
            <a:rPr lang="en-US" sz="2400" kern="1200" baseline="-25000" dirty="0" err="1">
              <a:solidFill>
                <a:schemeClr val="tx1">
                  <a:lumMod val="75000"/>
                  <a:lumOff val="25000"/>
                </a:schemeClr>
              </a:solidFill>
            </a:rPr>
            <a:t>min</a:t>
          </a:r>
          <a:r>
            <a:rPr lang="en-US" sz="2400" kern="1200" baseline="0" dirty="0">
              <a:solidFill>
                <a:schemeClr val="tx1">
                  <a:lumMod val="75000"/>
                  <a:lumOff val="25000"/>
                </a:schemeClr>
              </a:solidFill>
            </a:rPr>
            <a:t>)</a:t>
          </a:r>
          <a:endParaRPr lang="en-US" sz="2400" kern="1200" baseline="-25000" dirty="0">
            <a:solidFill>
              <a:schemeClr val="tx1">
                <a:lumMod val="75000"/>
                <a:lumOff val="25000"/>
              </a:schemeClr>
            </a:solidFill>
          </a:endParaRPr>
        </a:p>
      </dsp:txBody>
      <dsp:txXfrm>
        <a:off x="2102" y="3306085"/>
        <a:ext cx="3625397" cy="736759"/>
      </dsp:txXfrm>
    </dsp:sp>
    <dsp:sp modelId="{3BA00F6D-CF22-4707-B814-84666ADC2C07}">
      <dsp:nvSpPr>
        <dsp:cNvPr id="0" name=""/>
        <dsp:cNvSpPr/>
      </dsp:nvSpPr>
      <dsp:spPr>
        <a:xfrm>
          <a:off x="3627500" y="3306085"/>
          <a:ext cx="3024513"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1">
                  <a:lumMod val="75000"/>
                  <a:lumOff val="25000"/>
                </a:schemeClr>
              </a:solidFill>
            </a:rPr>
            <a:t>*regional maxima/minima scaled from 0 to 1  </a:t>
          </a:r>
        </a:p>
      </dsp:txBody>
      <dsp:txXfrm>
        <a:off x="3627500" y="3306085"/>
        <a:ext cx="3024513" cy="736759"/>
      </dsp:txXfrm>
    </dsp:sp>
    <dsp:sp modelId="{416AE78C-953D-40DF-8DCF-57B10676C54B}">
      <dsp:nvSpPr>
        <dsp:cNvPr id="0" name=""/>
        <dsp:cNvSpPr/>
      </dsp:nvSpPr>
      <dsp:spPr>
        <a:xfrm rot="10800000">
          <a:off x="0" y="54074"/>
          <a:ext cx="6654116" cy="2464079"/>
        </a:xfrm>
        <a:prstGeom prst="upArrowCallou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Input Data Acquisition  (2000 – 2017)</a:t>
          </a:r>
          <a:endParaRPr lang="en-US" sz="2400" b="1" kern="1200" dirty="0"/>
        </a:p>
      </dsp:txBody>
      <dsp:txXfrm rot="-10800000">
        <a:off x="0" y="54074"/>
        <a:ext cx="6654116" cy="864891"/>
      </dsp:txXfrm>
    </dsp:sp>
    <dsp:sp modelId="{58024038-9A52-4A49-9C2C-FEAA04F9B910}">
      <dsp:nvSpPr>
        <dsp:cNvPr id="0" name=""/>
        <dsp:cNvSpPr/>
      </dsp:nvSpPr>
      <dsp:spPr>
        <a:xfrm>
          <a:off x="3249" y="866038"/>
          <a:ext cx="2215872"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50000"/>
                </a:schemeClr>
              </a:solidFill>
            </a:rPr>
            <a:t>NDVI</a:t>
          </a:r>
          <a:r>
            <a:rPr lang="en-US" sz="2000" kern="1200" dirty="0">
              <a:solidFill>
                <a:schemeClr val="tx1">
                  <a:lumMod val="75000"/>
                  <a:lumOff val="25000"/>
                </a:schemeClr>
              </a:solidFill>
            </a:rPr>
            <a:t> from AVHRR</a:t>
          </a:r>
        </a:p>
      </dsp:txBody>
      <dsp:txXfrm>
        <a:off x="3249" y="866038"/>
        <a:ext cx="2215872" cy="736759"/>
      </dsp:txXfrm>
    </dsp:sp>
    <dsp:sp modelId="{B8809B0D-48F0-445A-8CC1-E797E513963C}">
      <dsp:nvSpPr>
        <dsp:cNvPr id="0" name=""/>
        <dsp:cNvSpPr/>
      </dsp:nvSpPr>
      <dsp:spPr>
        <a:xfrm>
          <a:off x="2219121" y="866038"/>
          <a:ext cx="2215872"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lumOff val="25000"/>
                </a:schemeClr>
              </a:solidFill>
            </a:rPr>
            <a:t>Precipitation (</a:t>
          </a:r>
          <a:r>
            <a:rPr lang="en-US" sz="2000" b="1" kern="1200" dirty="0">
              <a:solidFill>
                <a:srgbClr val="0070C0"/>
              </a:solidFill>
            </a:rPr>
            <a:t>PR</a:t>
          </a:r>
          <a:r>
            <a:rPr lang="en-US" sz="2000" kern="1200" dirty="0">
              <a:solidFill>
                <a:schemeClr val="tx1">
                  <a:lumMod val="75000"/>
                  <a:lumOff val="25000"/>
                </a:schemeClr>
              </a:solidFill>
            </a:rPr>
            <a:t>) from CHIRPS</a:t>
          </a:r>
        </a:p>
      </dsp:txBody>
      <dsp:txXfrm>
        <a:off x="2219121" y="866038"/>
        <a:ext cx="2215872" cy="736759"/>
      </dsp:txXfrm>
    </dsp:sp>
    <dsp:sp modelId="{C905120E-F42E-4880-AF75-86B8FBB70827}">
      <dsp:nvSpPr>
        <dsp:cNvPr id="0" name=""/>
        <dsp:cNvSpPr/>
      </dsp:nvSpPr>
      <dsp:spPr>
        <a:xfrm>
          <a:off x="4434994" y="866038"/>
          <a:ext cx="2215872" cy="73675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rPr>
            <a:t>LST</a:t>
          </a:r>
          <a:r>
            <a:rPr lang="en-US" sz="2000" kern="1200" dirty="0">
              <a:solidFill>
                <a:schemeClr val="tx1">
                  <a:lumMod val="75000"/>
                  <a:lumOff val="25000"/>
                </a:schemeClr>
              </a:solidFill>
            </a:rPr>
            <a:t> from MODIS</a:t>
          </a:r>
        </a:p>
      </dsp:txBody>
      <dsp:txXfrm>
        <a:off x="4434994" y="866038"/>
        <a:ext cx="2215872" cy="736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67B94-64E0-48FE-AF2B-37C8C0E2FE20}">
      <dsp:nvSpPr>
        <dsp:cNvPr id="0" name=""/>
        <dsp:cNvSpPr/>
      </dsp:nvSpPr>
      <dsp:spPr>
        <a:xfrm>
          <a:off x="0" y="5280880"/>
          <a:ext cx="7069565" cy="1154849"/>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ENSO Phase Anomaly Measurement</a:t>
          </a:r>
        </a:p>
      </dsp:txBody>
      <dsp:txXfrm>
        <a:off x="0" y="5280880"/>
        <a:ext cx="7069565" cy="623618"/>
      </dsp:txXfrm>
    </dsp:sp>
    <dsp:sp modelId="{D91EDFBE-2AC2-4432-B4E3-2FCE5D6E53DC}">
      <dsp:nvSpPr>
        <dsp:cNvPr id="0" name=""/>
        <dsp:cNvSpPr/>
      </dsp:nvSpPr>
      <dsp:spPr>
        <a:xfrm>
          <a:off x="0" y="5879214"/>
          <a:ext cx="3534782" cy="53123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rPr>
            <a:t>Year of onset (</a:t>
          </a:r>
          <a:r>
            <a:rPr lang="en-US" sz="2400" b="1" kern="1200" dirty="0">
              <a:solidFill>
                <a:schemeClr val="tx1">
                  <a:lumMod val="75000"/>
                  <a:lumOff val="25000"/>
                </a:schemeClr>
              </a:solidFill>
            </a:rPr>
            <a:t>Year 0</a:t>
          </a:r>
          <a:r>
            <a:rPr lang="en-US" sz="2400" kern="1200" dirty="0">
              <a:solidFill>
                <a:schemeClr val="tx1">
                  <a:lumMod val="75000"/>
                  <a:lumOff val="25000"/>
                </a:schemeClr>
              </a:solidFill>
            </a:rPr>
            <a:t>)</a:t>
          </a:r>
        </a:p>
      </dsp:txBody>
      <dsp:txXfrm>
        <a:off x="0" y="5879214"/>
        <a:ext cx="3534782" cy="531230"/>
      </dsp:txXfrm>
    </dsp:sp>
    <dsp:sp modelId="{057C51F2-122E-447B-B81B-42CF2B7BFEE1}">
      <dsp:nvSpPr>
        <dsp:cNvPr id="0" name=""/>
        <dsp:cNvSpPr/>
      </dsp:nvSpPr>
      <dsp:spPr>
        <a:xfrm>
          <a:off x="3534782" y="5879214"/>
          <a:ext cx="3534782" cy="53123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rPr>
            <a:t>Year after onset (</a:t>
          </a:r>
          <a:r>
            <a:rPr lang="en-US" sz="2400" b="1" kern="1200" dirty="0">
              <a:solidFill>
                <a:schemeClr val="tx1">
                  <a:lumMod val="75000"/>
                  <a:lumOff val="25000"/>
                </a:schemeClr>
              </a:solidFill>
            </a:rPr>
            <a:t>Year +1</a:t>
          </a:r>
          <a:r>
            <a:rPr lang="en-US" sz="2400" kern="1200" dirty="0">
              <a:solidFill>
                <a:schemeClr val="tx1">
                  <a:lumMod val="75000"/>
                  <a:lumOff val="25000"/>
                </a:schemeClr>
              </a:solidFill>
            </a:rPr>
            <a:t>)</a:t>
          </a:r>
        </a:p>
      </dsp:txBody>
      <dsp:txXfrm>
        <a:off x="3534782" y="5879214"/>
        <a:ext cx="3534782" cy="531230"/>
      </dsp:txXfrm>
    </dsp:sp>
    <dsp:sp modelId="{BABA75F3-5493-4268-9ED1-E67BA53AEC25}">
      <dsp:nvSpPr>
        <dsp:cNvPr id="0" name=""/>
        <dsp:cNvSpPr/>
      </dsp:nvSpPr>
      <dsp:spPr>
        <a:xfrm rot="10800000">
          <a:off x="0" y="3519858"/>
          <a:ext cx="7069565" cy="1776157"/>
        </a:xfrm>
        <a:prstGeom prst="upArrowCallou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ENSO Phase Categorization</a:t>
          </a:r>
        </a:p>
      </dsp:txBody>
      <dsp:txXfrm rot="-10800000">
        <a:off x="0" y="3519858"/>
        <a:ext cx="7069565" cy="623431"/>
      </dsp:txXfrm>
    </dsp:sp>
    <dsp:sp modelId="{15B687A0-3893-41A7-81AC-8B3899A888CE}">
      <dsp:nvSpPr>
        <dsp:cNvPr id="0" name=""/>
        <dsp:cNvSpPr/>
      </dsp:nvSpPr>
      <dsp:spPr>
        <a:xfrm>
          <a:off x="3451" y="4143289"/>
          <a:ext cx="2354220"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La Niña</a:t>
          </a:r>
        </a:p>
      </dsp:txBody>
      <dsp:txXfrm>
        <a:off x="3451" y="4143289"/>
        <a:ext cx="2354220" cy="531071"/>
      </dsp:txXfrm>
    </dsp:sp>
    <dsp:sp modelId="{1E82B118-EC80-4D67-9A85-D8E51C7B2297}">
      <dsp:nvSpPr>
        <dsp:cNvPr id="0" name=""/>
        <dsp:cNvSpPr/>
      </dsp:nvSpPr>
      <dsp:spPr>
        <a:xfrm>
          <a:off x="2357672" y="4143289"/>
          <a:ext cx="2354220"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Neutral</a:t>
          </a:r>
        </a:p>
      </dsp:txBody>
      <dsp:txXfrm>
        <a:off x="2357672" y="4143289"/>
        <a:ext cx="2354220" cy="531071"/>
      </dsp:txXfrm>
    </dsp:sp>
    <dsp:sp modelId="{479AB989-B93B-4929-9674-210B9663679F}">
      <dsp:nvSpPr>
        <dsp:cNvPr id="0" name=""/>
        <dsp:cNvSpPr/>
      </dsp:nvSpPr>
      <dsp:spPr>
        <a:xfrm>
          <a:off x="4711892" y="4143289"/>
          <a:ext cx="2354220"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B0F0"/>
              </a:solidFill>
            </a:rPr>
            <a:t>El Niño</a:t>
          </a:r>
        </a:p>
      </dsp:txBody>
      <dsp:txXfrm>
        <a:off x="4711892" y="4143289"/>
        <a:ext cx="2354220" cy="531071"/>
      </dsp:txXfrm>
    </dsp:sp>
    <dsp:sp modelId="{5F60EF9F-9B70-4CC8-BCE7-CE7C9A8B052D}">
      <dsp:nvSpPr>
        <dsp:cNvPr id="0" name=""/>
        <dsp:cNvSpPr/>
      </dsp:nvSpPr>
      <dsp:spPr>
        <a:xfrm rot="10800000">
          <a:off x="0" y="1761022"/>
          <a:ext cx="7069565" cy="1776157"/>
        </a:xfrm>
        <a:prstGeom prst="upArrowCallou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Seasonal Climatology Processing</a:t>
          </a:r>
          <a:endParaRPr lang="en-US" sz="2400" b="1" kern="1200" dirty="0"/>
        </a:p>
      </dsp:txBody>
      <dsp:txXfrm rot="-10800000">
        <a:off x="0" y="1761022"/>
        <a:ext cx="7069565" cy="623431"/>
      </dsp:txXfrm>
    </dsp:sp>
    <dsp:sp modelId="{48D20038-9810-4451-9EA1-5C7FA70B7A9B}">
      <dsp:nvSpPr>
        <dsp:cNvPr id="0" name=""/>
        <dsp:cNvSpPr/>
      </dsp:nvSpPr>
      <dsp:spPr>
        <a:xfrm>
          <a:off x="0" y="2384454"/>
          <a:ext cx="7069565"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1">
                  <a:lumMod val="75000"/>
                  <a:lumOff val="25000"/>
                </a:schemeClr>
              </a:solidFill>
            </a:rPr>
            <a:t>3 mo. seasonal means (Jan-Mar, Feb-Apr, Mar-May, etc.)</a:t>
          </a:r>
        </a:p>
      </dsp:txBody>
      <dsp:txXfrm>
        <a:off x="0" y="2384454"/>
        <a:ext cx="7069565" cy="531071"/>
      </dsp:txXfrm>
    </dsp:sp>
    <dsp:sp modelId="{416AE78C-953D-40DF-8DCF-57B10676C54B}">
      <dsp:nvSpPr>
        <dsp:cNvPr id="0" name=""/>
        <dsp:cNvSpPr/>
      </dsp:nvSpPr>
      <dsp:spPr>
        <a:xfrm rot="10800000">
          <a:off x="0" y="2187"/>
          <a:ext cx="7069565" cy="1776157"/>
        </a:xfrm>
        <a:prstGeom prst="upArrowCallou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Data Acquisition  (1981 – 2017)</a:t>
          </a:r>
          <a:endParaRPr lang="en-US" sz="2400" b="1" kern="1200" dirty="0"/>
        </a:p>
      </dsp:txBody>
      <dsp:txXfrm rot="-10800000">
        <a:off x="0" y="2187"/>
        <a:ext cx="7069565" cy="623431"/>
      </dsp:txXfrm>
    </dsp:sp>
    <dsp:sp modelId="{58024038-9A52-4A49-9C2C-FEAA04F9B910}">
      <dsp:nvSpPr>
        <dsp:cNvPr id="0" name=""/>
        <dsp:cNvSpPr/>
      </dsp:nvSpPr>
      <dsp:spPr>
        <a:xfrm>
          <a:off x="0" y="625619"/>
          <a:ext cx="7069565" cy="53107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lumMod val="75000"/>
                  <a:lumOff val="25000"/>
                </a:schemeClr>
              </a:solidFill>
            </a:rPr>
            <a:t>Precipitation</a:t>
          </a:r>
          <a:r>
            <a:rPr lang="en-US" sz="2400" kern="1200" dirty="0">
              <a:solidFill>
                <a:schemeClr val="tx1">
                  <a:lumMod val="75000"/>
                  <a:lumOff val="25000"/>
                </a:schemeClr>
              </a:solidFill>
            </a:rPr>
            <a:t> from CHIRPS</a:t>
          </a:r>
        </a:p>
      </dsp:txBody>
      <dsp:txXfrm>
        <a:off x="0" y="625619"/>
        <a:ext cx="7069565" cy="5310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9"/>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7FB6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527213"/>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microsoft.com/office/2007/relationships/diagramDrawing" Target="../diagrams/drawing1.xml"/><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diagramQuickStyle" Target="../diagrams/quickStyle2.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diagramColors" Target="../diagrams/colors1.xml"/><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image" Target="../media/image2.png"/><Relationship Id="rId16" Type="http://schemas.openxmlformats.org/officeDocument/2006/relationships/diagramQuickStyle" Target="../diagrams/quickStyle1.xml"/><Relationship Id="rId20" Type="http://schemas.openxmlformats.org/officeDocument/2006/relationships/diagramLayout" Target="../diagrams/layout2.xml"/><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diagramLayout" Target="../diagrams/layout1.xml"/><Relationship Id="rId23" Type="http://schemas.microsoft.com/office/2007/relationships/diagramDrawing" Target="../diagrams/drawing2.xml"/><Relationship Id="rId28"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diagramData" Target="../diagrams/data2.xml"/><Relationship Id="rId31"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diagramData" Target="../diagrams/data1.xml"/><Relationship Id="rId22" Type="http://schemas.openxmlformats.org/officeDocument/2006/relationships/diagramColors" Target="../diagrams/colors2.xml"/><Relationship Id="rId27" Type="http://schemas.openxmlformats.org/officeDocument/2006/relationships/image" Target="../media/image17.png"/><Relationship Id="rId30" Type="http://schemas.openxmlformats.org/officeDocument/2006/relationships/image" Target="../media/image20.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b="11399"/>
          <a:stretch/>
        </p:blipFill>
        <p:spPr>
          <a:xfrm>
            <a:off x="10171657" y="5468382"/>
            <a:ext cx="6455111" cy="7625752"/>
          </a:xfrm>
          <a:prstGeom prst="rect">
            <a:avLst/>
          </a:prstGeom>
        </p:spPr>
      </p:pic>
      <p:sp>
        <p:nvSpPr>
          <p:cNvPr id="5" name="TextBox 4"/>
          <p:cNvSpPr txBox="1"/>
          <p:nvPr/>
        </p:nvSpPr>
        <p:spPr>
          <a:xfrm>
            <a:off x="912475" y="21777054"/>
            <a:ext cx="850866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Results</a:t>
            </a:r>
          </a:p>
        </p:txBody>
      </p:sp>
      <p:sp>
        <p:nvSpPr>
          <p:cNvPr id="8" name="Text Placeholder 16"/>
          <p:cNvSpPr txBox="1">
            <a:spLocks/>
          </p:cNvSpPr>
          <p:nvPr/>
        </p:nvSpPr>
        <p:spPr>
          <a:xfrm>
            <a:off x="11632069" y="31190520"/>
            <a:ext cx="12199481" cy="129861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Aft>
                <a:spcPts val="600"/>
              </a:spcAft>
              <a:buClr>
                <a:srgbClr val="7EB761"/>
              </a:buClr>
            </a:pPr>
            <a:r>
              <a:rPr lang="en-US" sz="2800" dirty="0">
                <a:solidFill>
                  <a:schemeClr val="tx1">
                    <a:lumMod val="75000"/>
                    <a:lumOff val="25000"/>
                  </a:schemeClr>
                </a:solidFill>
              </a:rPr>
              <a:t>We would like to thank our advisor, Mike Kruk, and other mentors (Alec </a:t>
            </a:r>
            <a:r>
              <a:rPr lang="en-US" sz="2800" dirty="0" err="1">
                <a:solidFill>
                  <a:schemeClr val="tx1">
                    <a:lumMod val="75000"/>
                    <a:lumOff val="25000"/>
                  </a:schemeClr>
                </a:solidFill>
              </a:rPr>
              <a:t>Courtright</a:t>
            </a:r>
            <a:r>
              <a:rPr lang="en-US" sz="2800" dirty="0">
                <a:solidFill>
                  <a:schemeClr val="tx1">
                    <a:lumMod val="75000"/>
                    <a:lumOff val="25000"/>
                  </a:schemeClr>
                </a:solidFill>
              </a:rPr>
              <a:t>, Jessica Sutton, </a:t>
            </a:r>
            <a:r>
              <a:rPr lang="en-US" sz="2800" dirty="0" err="1">
                <a:solidFill>
                  <a:schemeClr val="tx1">
                    <a:lumMod val="75000"/>
                    <a:lumOff val="25000"/>
                  </a:schemeClr>
                </a:solidFill>
              </a:rPr>
              <a:t>Anand</a:t>
            </a:r>
            <a:r>
              <a:rPr lang="en-US" sz="2800" dirty="0">
                <a:solidFill>
                  <a:schemeClr val="tx1">
                    <a:lumMod val="75000"/>
                    <a:lumOff val="25000"/>
                  </a:schemeClr>
                </a:solidFill>
              </a:rPr>
              <a:t> </a:t>
            </a:r>
            <a:r>
              <a:rPr lang="en-US" sz="2800" dirty="0" err="1">
                <a:solidFill>
                  <a:schemeClr val="tx1">
                    <a:lumMod val="75000"/>
                    <a:lumOff val="25000"/>
                  </a:schemeClr>
                </a:solidFill>
              </a:rPr>
              <a:t>Inamdar</a:t>
            </a:r>
            <a:r>
              <a:rPr lang="en-US" sz="2800" dirty="0">
                <a:solidFill>
                  <a:schemeClr val="tx1">
                    <a:lumMod val="75000"/>
                    <a:lumOff val="25000"/>
                  </a:schemeClr>
                </a:solidFill>
              </a:rPr>
              <a:t>, Jonathan </a:t>
            </a:r>
            <a:r>
              <a:rPr lang="en-US" sz="2800" dirty="0" err="1">
                <a:solidFill>
                  <a:schemeClr val="tx1">
                    <a:lumMod val="75000"/>
                    <a:lumOff val="25000"/>
                  </a:schemeClr>
                </a:solidFill>
              </a:rPr>
              <a:t>Brannock</a:t>
            </a:r>
            <a:r>
              <a:rPr lang="en-US" sz="2800" dirty="0">
                <a:solidFill>
                  <a:schemeClr val="tx1">
                    <a:lumMod val="75000"/>
                    <a:lumOff val="25000"/>
                  </a:schemeClr>
                </a:solidFill>
              </a:rPr>
              <a:t>) at the NOAA National Centers for Environmental Information, as well as the team from NASA DEVELOP National Program Office, for their critical guidance and support in completion of this project.</a:t>
            </a:r>
          </a:p>
        </p:txBody>
      </p:sp>
      <p:sp>
        <p:nvSpPr>
          <p:cNvPr id="15" name="TextBox 14"/>
          <p:cNvSpPr txBox="1"/>
          <p:nvPr/>
        </p:nvSpPr>
        <p:spPr>
          <a:xfrm>
            <a:off x="914398" y="4764829"/>
            <a:ext cx="11516347"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Abstract</a:t>
            </a:r>
          </a:p>
        </p:txBody>
      </p:sp>
      <p:sp>
        <p:nvSpPr>
          <p:cNvPr id="16" name="TextBox 15"/>
          <p:cNvSpPr txBox="1"/>
          <p:nvPr/>
        </p:nvSpPr>
        <p:spPr>
          <a:xfrm>
            <a:off x="16938439" y="4764830"/>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Objectives</a:t>
            </a:r>
          </a:p>
        </p:txBody>
      </p:sp>
      <p:sp>
        <p:nvSpPr>
          <p:cNvPr id="17" name="TextBox 16"/>
          <p:cNvSpPr txBox="1"/>
          <p:nvPr/>
        </p:nvSpPr>
        <p:spPr>
          <a:xfrm>
            <a:off x="912475" y="13255542"/>
            <a:ext cx="11407715"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Methodology</a:t>
            </a:r>
          </a:p>
        </p:txBody>
      </p:sp>
      <p:sp>
        <p:nvSpPr>
          <p:cNvPr id="18" name="TextBox 17"/>
          <p:cNvSpPr txBox="1"/>
          <p:nvPr/>
        </p:nvSpPr>
        <p:spPr>
          <a:xfrm>
            <a:off x="10171657" y="4764829"/>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Study Area</a:t>
            </a:r>
          </a:p>
        </p:txBody>
      </p:sp>
      <p:sp>
        <p:nvSpPr>
          <p:cNvPr id="19" name="TextBox 18"/>
          <p:cNvSpPr txBox="1"/>
          <p:nvPr/>
        </p:nvSpPr>
        <p:spPr>
          <a:xfrm>
            <a:off x="16938439" y="13451484"/>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Earth Observations</a:t>
            </a:r>
          </a:p>
        </p:txBody>
      </p:sp>
      <p:sp>
        <p:nvSpPr>
          <p:cNvPr id="21" name="TextBox 20"/>
          <p:cNvSpPr txBox="1"/>
          <p:nvPr/>
        </p:nvSpPr>
        <p:spPr>
          <a:xfrm>
            <a:off x="11632069" y="30205307"/>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Acknowledgements</a:t>
            </a:r>
          </a:p>
        </p:txBody>
      </p:sp>
      <p:sp>
        <p:nvSpPr>
          <p:cNvPr id="22" name="TextBox 21"/>
          <p:cNvSpPr txBox="1"/>
          <p:nvPr/>
        </p:nvSpPr>
        <p:spPr>
          <a:xfrm>
            <a:off x="16938439" y="9778611"/>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Project Partners</a:t>
            </a:r>
          </a:p>
        </p:txBody>
      </p:sp>
      <p:sp>
        <p:nvSpPr>
          <p:cNvPr id="34" name="Text Placeholder 16"/>
          <p:cNvSpPr txBox="1">
            <a:spLocks/>
          </p:cNvSpPr>
          <p:nvPr/>
        </p:nvSpPr>
        <p:spPr>
          <a:xfrm>
            <a:off x="843100" y="6381630"/>
            <a:ext cx="11452130" cy="9279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endParaRPr lang="en-US" dirty="0">
              <a:solidFill>
                <a:schemeClr val="tx1">
                  <a:lumMod val="75000"/>
                  <a:lumOff val="25000"/>
                </a:schemeClr>
              </a:solidFill>
            </a:endParaRPr>
          </a:p>
        </p:txBody>
      </p:sp>
      <p:sp>
        <p:nvSpPr>
          <p:cNvPr id="35" name="Text Placeholder 16"/>
          <p:cNvSpPr txBox="1">
            <a:spLocks/>
          </p:cNvSpPr>
          <p:nvPr/>
        </p:nvSpPr>
        <p:spPr>
          <a:xfrm>
            <a:off x="16917301" y="5468382"/>
            <a:ext cx="9523942" cy="34020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7FB662"/>
              </a:buClr>
            </a:pPr>
            <a:r>
              <a:rPr lang="en-US" b="1" dirty="0">
                <a:solidFill>
                  <a:srgbClr val="7FB662"/>
                </a:solidFill>
              </a:rPr>
              <a:t>Produce</a:t>
            </a:r>
            <a:r>
              <a:rPr lang="en-US" dirty="0">
                <a:solidFill>
                  <a:srgbClr val="7FB662"/>
                </a:solidFill>
              </a:rPr>
              <a:t> </a:t>
            </a:r>
            <a:r>
              <a:rPr lang="en-US" dirty="0">
                <a:solidFill>
                  <a:schemeClr val="tx1">
                    <a:lumMod val="75000"/>
                    <a:lumOff val="25000"/>
                  </a:schemeClr>
                </a:solidFill>
              </a:rPr>
              <a:t>a 37-year atlas detailing precipitation anomalies associated with moderate-strong, neutral, and weak ENSO phases through use of remotely-sensed precipitation data</a:t>
            </a:r>
          </a:p>
          <a:p>
            <a:pPr marL="347663" indent="-347663" algn="just">
              <a:buClr>
                <a:srgbClr val="7FB662"/>
              </a:buClr>
            </a:pPr>
            <a:r>
              <a:rPr lang="en-US" b="1" dirty="0">
                <a:solidFill>
                  <a:srgbClr val="7FB662"/>
                </a:solidFill>
              </a:rPr>
              <a:t>Compute</a:t>
            </a:r>
            <a:r>
              <a:rPr lang="en-US" dirty="0">
                <a:solidFill>
                  <a:srgbClr val="7FB662"/>
                </a:solidFill>
              </a:rPr>
              <a:t> </a:t>
            </a:r>
            <a:r>
              <a:rPr lang="en-US" dirty="0">
                <a:solidFill>
                  <a:schemeClr val="tx1">
                    <a:lumMod val="75000"/>
                    <a:lumOff val="25000"/>
                  </a:schemeClr>
                </a:solidFill>
              </a:rPr>
              <a:t>a Scaled Drought Condition Index based on remotely-sensed precipitation, NDVI, and land surface temperature data to provide a historical context on spatial and time series drought trends</a:t>
            </a:r>
          </a:p>
          <a:p>
            <a:pPr marL="347663" indent="-347663" algn="just">
              <a:buClr>
                <a:srgbClr val="7FB662"/>
              </a:buClr>
            </a:pPr>
            <a:r>
              <a:rPr lang="en-US" b="1" dirty="0">
                <a:solidFill>
                  <a:srgbClr val="7FB662"/>
                </a:solidFill>
              </a:rPr>
              <a:t>Enhance</a:t>
            </a:r>
            <a:r>
              <a:rPr lang="en-US" dirty="0">
                <a:solidFill>
                  <a:srgbClr val="7FB662"/>
                </a:solidFill>
              </a:rPr>
              <a:t> </a:t>
            </a:r>
            <a:r>
              <a:rPr lang="en-US" dirty="0">
                <a:solidFill>
                  <a:schemeClr val="tx1">
                    <a:lumMod val="75000"/>
                    <a:lumOff val="25000"/>
                  </a:schemeClr>
                </a:solidFill>
              </a:rPr>
              <a:t>the ability of agriculture extension workers and other coffee industry stakeholders to make farm management decisions based on remotely-sensed climate data</a:t>
            </a:r>
          </a:p>
        </p:txBody>
      </p:sp>
      <p:sp>
        <p:nvSpPr>
          <p:cNvPr id="41" name="Text Placeholder 16"/>
          <p:cNvSpPr txBox="1">
            <a:spLocks/>
          </p:cNvSpPr>
          <p:nvPr/>
        </p:nvSpPr>
        <p:spPr>
          <a:xfrm>
            <a:off x="17001766" y="10549202"/>
            <a:ext cx="9579161" cy="19791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Aft>
                <a:spcPts val="600"/>
              </a:spcAft>
              <a:buClr>
                <a:srgbClr val="7EB761"/>
              </a:buClr>
              <a:buFont typeface="Wingdings 3" panose="05040102010807070707" pitchFamily="18" charset="2"/>
              <a:buChar char="}"/>
            </a:pPr>
            <a:r>
              <a:rPr lang="en-US" sz="2400" dirty="0">
                <a:solidFill>
                  <a:schemeClr val="tx1">
                    <a:lumMod val="75000"/>
                    <a:lumOff val="25000"/>
                  </a:schemeClr>
                </a:solidFill>
              </a:rPr>
              <a:t>Katherine </a:t>
            </a:r>
            <a:r>
              <a:rPr lang="en-US" sz="2400" dirty="0" err="1">
                <a:solidFill>
                  <a:schemeClr val="tx1">
                    <a:lumMod val="75000"/>
                    <a:lumOff val="25000"/>
                  </a:schemeClr>
                </a:solidFill>
              </a:rPr>
              <a:t>Selengia</a:t>
            </a:r>
            <a:r>
              <a:rPr lang="en-US" sz="2400" dirty="0">
                <a:solidFill>
                  <a:schemeClr val="tx1">
                    <a:lumMod val="75000"/>
                    <a:lumOff val="25000"/>
                  </a:schemeClr>
                </a:solidFill>
              </a:rPr>
              <a:t>, Climate Smart Coffee, USAID, Feed the Future Alliance for Resilient Coffee</a:t>
            </a:r>
          </a:p>
          <a:p>
            <a:pPr marL="342900" indent="-342900">
              <a:spcAft>
                <a:spcPts val="600"/>
              </a:spcAft>
              <a:buClr>
                <a:srgbClr val="7EB761"/>
              </a:buClr>
              <a:buFont typeface="Wingdings 3" panose="05040102010807070707" pitchFamily="18" charset="2"/>
              <a:buChar char="}"/>
            </a:pPr>
            <a:r>
              <a:rPr lang="en-US" sz="2400" dirty="0">
                <a:solidFill>
                  <a:schemeClr val="tx1">
                    <a:lumMod val="75000"/>
                    <a:lumOff val="25000"/>
                  </a:schemeClr>
                </a:solidFill>
              </a:rPr>
              <a:t>Christian Bunn, International Center for Tropical Agriculture</a:t>
            </a:r>
          </a:p>
          <a:p>
            <a:pPr marL="342900" indent="-342900">
              <a:spcAft>
                <a:spcPts val="600"/>
              </a:spcAft>
              <a:buClr>
                <a:srgbClr val="7EB761"/>
              </a:buClr>
              <a:buFont typeface="Wingdings 3" panose="05040102010807070707" pitchFamily="18" charset="2"/>
              <a:buChar char="}"/>
            </a:pPr>
            <a:r>
              <a:rPr lang="en-US" sz="2400" dirty="0" err="1">
                <a:solidFill>
                  <a:schemeClr val="tx1">
                    <a:lumMod val="75000"/>
                    <a:lumOff val="25000"/>
                  </a:schemeClr>
                </a:solidFill>
              </a:rPr>
              <a:t>Karyn</a:t>
            </a:r>
            <a:r>
              <a:rPr lang="en-US" sz="2400" dirty="0">
                <a:solidFill>
                  <a:schemeClr val="tx1">
                    <a:lumMod val="75000"/>
                    <a:lumOff val="25000"/>
                  </a:schemeClr>
                </a:solidFill>
              </a:rPr>
              <a:t> Tabor, Conservation International</a:t>
            </a:r>
          </a:p>
          <a:p>
            <a:pPr marL="342900" indent="-342900">
              <a:spcAft>
                <a:spcPts val="600"/>
              </a:spcAft>
              <a:buClr>
                <a:srgbClr val="7EB761"/>
              </a:buClr>
              <a:buFont typeface="Wingdings 3" panose="05040102010807070707" pitchFamily="18" charset="2"/>
              <a:buChar char="}"/>
            </a:pPr>
            <a:r>
              <a:rPr lang="en-US" sz="2400" dirty="0">
                <a:solidFill>
                  <a:schemeClr val="tx1">
                    <a:lumMod val="75000"/>
                    <a:lumOff val="25000"/>
                  </a:schemeClr>
                </a:solidFill>
              </a:rPr>
              <a:t>Jenny Hewson, Conservation International </a:t>
            </a:r>
          </a:p>
          <a:p>
            <a:endParaRPr lang="en-US" dirty="0">
              <a:solidFill>
                <a:schemeClr val="tx1">
                  <a:lumMod val="75000"/>
                  <a:lumOff val="25000"/>
                </a:schemeClr>
              </a:solidFill>
            </a:endParaRPr>
          </a:p>
        </p:txBody>
      </p:sp>
      <p:sp>
        <p:nvSpPr>
          <p:cNvPr id="46" name="TextBox 45"/>
          <p:cNvSpPr txBox="1"/>
          <p:nvPr/>
        </p:nvSpPr>
        <p:spPr>
          <a:xfrm>
            <a:off x="843099" y="30205307"/>
            <a:ext cx="4542503"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Team Members</a:t>
            </a:r>
          </a:p>
        </p:txBody>
      </p:sp>
      <p:sp>
        <p:nvSpPr>
          <p:cNvPr id="48" name="Text Placeholder 16"/>
          <p:cNvSpPr txBox="1">
            <a:spLocks/>
          </p:cNvSpPr>
          <p:nvPr/>
        </p:nvSpPr>
        <p:spPr>
          <a:xfrm>
            <a:off x="774570" y="33049230"/>
            <a:ext cx="2872251" cy="10058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Alexa Kennedy</a:t>
            </a:r>
          </a:p>
          <a:p>
            <a:pPr algn="ctr">
              <a:lnSpc>
                <a:spcPct val="100000"/>
              </a:lnSpc>
              <a:spcBef>
                <a:spcPts val="0"/>
              </a:spcBef>
            </a:pPr>
            <a:r>
              <a:rPr lang="en-US" dirty="0">
                <a:solidFill>
                  <a:schemeClr val="tx1">
                    <a:lumMod val="75000"/>
                    <a:lumOff val="25000"/>
                  </a:schemeClr>
                </a:solidFill>
              </a:rPr>
              <a:t>Project Lead</a:t>
            </a:r>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10" y="30967442"/>
            <a:ext cx="2057404" cy="2081788"/>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400" y="30967442"/>
            <a:ext cx="2057404" cy="2081788"/>
          </a:xfrm>
          <a:prstGeom prst="rect">
            <a:avLst/>
          </a:prstGeom>
        </p:spPr>
      </p:pic>
      <p:sp>
        <p:nvSpPr>
          <p:cNvPr id="51" name="Text Placeholder 16"/>
          <p:cNvSpPr txBox="1">
            <a:spLocks/>
          </p:cNvSpPr>
          <p:nvPr/>
        </p:nvSpPr>
        <p:spPr>
          <a:xfrm>
            <a:off x="3112976" y="33101824"/>
            <a:ext cx="2872251" cy="731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Danielle Curtis</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843" y="30967442"/>
            <a:ext cx="2057404" cy="2081788"/>
          </a:xfrm>
          <a:prstGeom prst="rect">
            <a:avLst/>
          </a:prstGeom>
        </p:spPr>
      </p:pic>
      <p:sp>
        <p:nvSpPr>
          <p:cNvPr id="53" name="Text Placeholder 16"/>
          <p:cNvSpPr txBox="1">
            <a:spLocks/>
          </p:cNvSpPr>
          <p:nvPr/>
        </p:nvSpPr>
        <p:spPr>
          <a:xfrm>
            <a:off x="5575465" y="33101825"/>
            <a:ext cx="3002160" cy="8229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Meghan Russell</a:t>
            </a: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243" y="30967442"/>
            <a:ext cx="2057404" cy="2081788"/>
          </a:xfrm>
          <a:prstGeom prst="rect">
            <a:avLst/>
          </a:prstGeom>
        </p:spPr>
      </p:pic>
      <p:sp>
        <p:nvSpPr>
          <p:cNvPr id="55" name="Text Placeholder 16"/>
          <p:cNvSpPr txBox="1">
            <a:spLocks/>
          </p:cNvSpPr>
          <p:nvPr/>
        </p:nvSpPr>
        <p:spPr>
          <a:xfrm>
            <a:off x="8146865" y="33101825"/>
            <a:ext cx="2926080" cy="731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Andrew Shannon</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North Carolina - NCEI| Summer 2018</a:t>
            </a:r>
          </a:p>
        </p:txBody>
      </p:sp>
      <p:sp>
        <p:nvSpPr>
          <p:cNvPr id="57" name="TextBox 56"/>
          <p:cNvSpPr txBox="1"/>
          <p:nvPr/>
        </p:nvSpPr>
        <p:spPr>
          <a:xfrm>
            <a:off x="3522132" y="34696400"/>
            <a:ext cx="12206655" cy="795867"/>
          </a:xfrm>
          <a:prstGeom prst="rect">
            <a:avLst/>
          </a:prstGeom>
          <a:noFill/>
        </p:spPr>
        <p:txBody>
          <a:bodyPr wrap="square" rtlCol="0" anchor="ctr">
            <a:noAutofit/>
          </a:bodyPr>
          <a:lstStyle/>
          <a:p>
            <a:r>
              <a:rPr lang="en-US" sz="4000" dirty="0">
                <a:solidFill>
                  <a:schemeClr val="bg1"/>
                </a:solidFill>
                <a:latin typeface="+mj-lt"/>
              </a:rPr>
              <a:t>Central America Agriculture &amp; Food Security</a:t>
            </a:r>
          </a:p>
        </p:txBody>
      </p:sp>
      <p:sp>
        <p:nvSpPr>
          <p:cNvPr id="74" name="Subtitle"/>
          <p:cNvSpPr>
            <a:spLocks noGrp="1"/>
          </p:cNvSpPr>
          <p:nvPr>
            <p:ph type="body" sz="quarter" idx="13" hasCustomPrompt="1"/>
          </p:nvPr>
        </p:nvSpPr>
        <p:spPr>
          <a:xfrm>
            <a:off x="914400" y="144780"/>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4500" dirty="0">
                <a:solidFill>
                  <a:srgbClr val="7FB662"/>
                </a:solidFill>
              </a:rPr>
              <a:t>Utilizing NASA Earth Observations and NOAA Climate Data Records to Monitor Drought and Precipitation Patterns for Coffee Agriculture Management in Guatemala, Honduras, and El Salvador </a:t>
            </a:r>
          </a:p>
        </p:txBody>
      </p:sp>
      <p:sp>
        <p:nvSpPr>
          <p:cNvPr id="43" name="TextBox 42"/>
          <p:cNvSpPr txBox="1"/>
          <p:nvPr/>
        </p:nvSpPr>
        <p:spPr>
          <a:xfrm rot="20028308">
            <a:off x="1370730" y="31787401"/>
            <a:ext cx="1463040" cy="457200"/>
          </a:xfrm>
          <a:prstGeom prst="rect">
            <a:avLst/>
          </a:prstGeom>
        </p:spPr>
        <p:txBody>
          <a:bodyPr wrap="square" numCol="1" spcCol="640080" rtlCol="0">
            <a:spAutoFit/>
          </a:bodyPr>
          <a:lstStyle/>
          <a:p>
            <a:pPr algn="just"/>
            <a:r>
              <a:rPr lang="en-US" sz="2000" b="1" dirty="0">
                <a:solidFill>
                  <a:schemeClr val="bg1"/>
                </a:solidFill>
              </a:rPr>
              <a:t>EXAMPLE</a:t>
            </a:r>
          </a:p>
        </p:txBody>
      </p:sp>
      <p:sp>
        <p:nvSpPr>
          <p:cNvPr id="67" name="TextBox 66">
            <a:extLst>
              <a:ext uri="{FF2B5EF4-FFF2-40B4-BE49-F238E27FC236}">
                <a16:creationId xmlns:a16="http://schemas.microsoft.com/office/drawing/2014/main" id="{F394454E-A9BC-B44D-B5A5-38CE84BC05B4}"/>
              </a:ext>
            </a:extLst>
          </p:cNvPr>
          <p:cNvSpPr txBox="1"/>
          <p:nvPr/>
        </p:nvSpPr>
        <p:spPr>
          <a:xfrm>
            <a:off x="17001766" y="21777054"/>
            <a:ext cx="8229600" cy="769441"/>
          </a:xfrm>
          <a:prstGeom prst="rect">
            <a:avLst/>
          </a:prstGeom>
          <a:noFill/>
        </p:spPr>
        <p:txBody>
          <a:bodyPr wrap="square" rtlCol="0">
            <a:spAutoFit/>
          </a:bodyPr>
          <a:lstStyle/>
          <a:p>
            <a:r>
              <a:rPr lang="en-US" sz="4400" b="1" dirty="0">
                <a:solidFill>
                  <a:srgbClr val="7FB662"/>
                </a:solidFill>
                <a:latin typeface="Century Gothic" panose="020B0502020202020204" pitchFamily="34" charset="0"/>
              </a:rPr>
              <a:t>Conclusions</a:t>
            </a:r>
          </a:p>
        </p:txBody>
      </p:sp>
      <p:pic>
        <p:nvPicPr>
          <p:cNvPr id="11" name="Picture 10">
            <a:extLst>
              <a:ext uri="{FF2B5EF4-FFF2-40B4-BE49-F238E27FC236}">
                <a16:creationId xmlns:a16="http://schemas.microsoft.com/office/drawing/2014/main" id="{9816CBAF-EDE9-EE4B-BBA4-F644102D0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5723" y="16361991"/>
            <a:ext cx="2753107" cy="2072478"/>
          </a:xfrm>
          <a:prstGeom prst="rect">
            <a:avLst/>
          </a:prstGeom>
        </p:spPr>
      </p:pic>
      <p:pic>
        <p:nvPicPr>
          <p:cNvPr id="71" name="Picture 70">
            <a:extLst>
              <a:ext uri="{FF2B5EF4-FFF2-40B4-BE49-F238E27FC236}">
                <a16:creationId xmlns:a16="http://schemas.microsoft.com/office/drawing/2014/main" id="{8BD9F8EF-266C-8F4F-A7BD-91D9D8A8B954}"/>
              </a:ext>
            </a:extLst>
          </p:cNvPr>
          <p:cNvPicPr>
            <a:picLocks noChangeAspect="1"/>
          </p:cNvPicPr>
          <p:nvPr/>
        </p:nvPicPr>
        <p:blipFill>
          <a:blip r:embed="rId5">
            <a:extLst>
              <a:ext uri="{BEBA8EAE-BF5A-486C-A8C5-ECC9F3942E4B}">
                <a14:imgProps xmlns:a14="http://schemas.microsoft.com/office/drawing/2010/main">
                  <a14:imgLayer>
                    <a14:imgEffect>
                      <a14:backgroundRemoval t="10000" b="90000" l="10000" r="90000"/>
                    </a14:imgEffect>
                  </a14:imgLayer>
                </a14:imgProps>
              </a:ext>
            </a:extLst>
          </a:blip>
          <a:stretch>
            <a:fillRect/>
          </a:stretch>
        </p:blipFill>
        <p:spPr>
          <a:xfrm flipH="1">
            <a:off x="16752324" y="13783972"/>
            <a:ext cx="4439141" cy="3329356"/>
          </a:xfrm>
          <a:prstGeom prst="rect">
            <a:avLst/>
          </a:prstGeom>
        </p:spPr>
      </p:pic>
      <p:sp>
        <p:nvSpPr>
          <p:cNvPr id="14" name="TextBox 13">
            <a:extLst>
              <a:ext uri="{FF2B5EF4-FFF2-40B4-BE49-F238E27FC236}">
                <a16:creationId xmlns:a16="http://schemas.microsoft.com/office/drawing/2014/main" id="{EF8E0F6C-0161-114D-960D-7ED68A55446F}"/>
              </a:ext>
            </a:extLst>
          </p:cNvPr>
          <p:cNvSpPr txBox="1"/>
          <p:nvPr/>
        </p:nvSpPr>
        <p:spPr>
          <a:xfrm>
            <a:off x="17778439" y="16685761"/>
            <a:ext cx="3921971" cy="1569660"/>
          </a:xfrm>
          <a:prstGeom prst="rect">
            <a:avLst/>
          </a:prstGeom>
        </p:spPr>
        <p:txBody>
          <a:bodyPr wrap="square" numCol="1" spcCol="640080" rtlCol="0">
            <a:spAutoFit/>
          </a:bodyPr>
          <a:lstStyle/>
          <a:p>
            <a:r>
              <a:rPr lang="en-US" sz="2400" b="1" dirty="0">
                <a:solidFill>
                  <a:srgbClr val="7FB662"/>
                </a:solidFill>
              </a:rPr>
              <a:t>Terra </a:t>
            </a:r>
            <a:r>
              <a:rPr lang="en-US" sz="2400" dirty="0">
                <a:solidFill>
                  <a:schemeClr val="tx1">
                    <a:lumMod val="75000"/>
                    <a:lumOff val="25000"/>
                  </a:schemeClr>
                </a:solidFill>
              </a:rPr>
              <a:t>satellite with Moderate Resolution Imaging Spectroradiometer</a:t>
            </a:r>
            <a:r>
              <a:rPr lang="en-US" sz="2400" b="1" dirty="0">
                <a:solidFill>
                  <a:srgbClr val="7FB662"/>
                </a:solidFill>
              </a:rPr>
              <a:t> </a:t>
            </a:r>
            <a:r>
              <a:rPr lang="en-US" sz="2400" dirty="0">
                <a:solidFill>
                  <a:schemeClr val="tx1">
                    <a:lumMod val="75000"/>
                    <a:lumOff val="25000"/>
                  </a:schemeClr>
                </a:solidFill>
              </a:rPr>
              <a:t>(</a:t>
            </a:r>
            <a:r>
              <a:rPr lang="en-US" sz="2400" b="1" dirty="0">
                <a:solidFill>
                  <a:schemeClr val="tx1">
                    <a:lumMod val="75000"/>
                    <a:lumOff val="25000"/>
                  </a:schemeClr>
                </a:solidFill>
              </a:rPr>
              <a:t>MODIS</a:t>
            </a:r>
            <a:r>
              <a:rPr lang="en-US" sz="2400" dirty="0">
                <a:solidFill>
                  <a:schemeClr val="tx1">
                    <a:lumMod val="75000"/>
                    <a:lumOff val="25000"/>
                  </a:schemeClr>
                </a:solidFill>
              </a:rPr>
              <a:t>)</a:t>
            </a:r>
            <a:r>
              <a:rPr lang="en-US" sz="2400" b="1" dirty="0">
                <a:solidFill>
                  <a:srgbClr val="7FB662"/>
                </a:solidFill>
              </a:rPr>
              <a:t> </a:t>
            </a:r>
            <a:r>
              <a:rPr lang="en-US" sz="2400" dirty="0">
                <a:solidFill>
                  <a:schemeClr val="tx1">
                    <a:lumMod val="75000"/>
                    <a:lumOff val="25000"/>
                  </a:schemeClr>
                </a:solidFill>
              </a:rPr>
              <a:t>sensor</a:t>
            </a:r>
            <a:endParaRPr lang="en-US" sz="2400"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7797CB5C-168E-5E46-8033-1F0763AF26D8}"/>
              </a:ext>
            </a:extLst>
          </p:cNvPr>
          <p:cNvSpPr txBox="1"/>
          <p:nvPr/>
        </p:nvSpPr>
        <p:spPr>
          <a:xfrm>
            <a:off x="21435813" y="18846047"/>
            <a:ext cx="3812925" cy="1938992"/>
          </a:xfrm>
          <a:prstGeom prst="rect">
            <a:avLst/>
          </a:prstGeom>
        </p:spPr>
        <p:txBody>
          <a:bodyPr wrap="square" numCol="1" spcCol="640080" rtlCol="0">
            <a:spAutoFit/>
          </a:bodyPr>
          <a:lstStyle/>
          <a:p>
            <a:r>
              <a:rPr lang="en-US" sz="2400" b="1" dirty="0">
                <a:solidFill>
                  <a:srgbClr val="7FB662"/>
                </a:solidFill>
              </a:rPr>
              <a:t>TRMM</a:t>
            </a:r>
            <a:r>
              <a:rPr lang="en-US" sz="2400" dirty="0">
                <a:solidFill>
                  <a:schemeClr val="tx1">
                    <a:lumMod val="75000"/>
                    <a:lumOff val="25000"/>
                  </a:schemeClr>
                </a:solidFill>
              </a:rPr>
              <a:t> Microwave Imager used to calibrate Climate Hazards Group InfraRed Precipitation with Station data (</a:t>
            </a:r>
            <a:r>
              <a:rPr lang="en-US" sz="2400" b="1" dirty="0">
                <a:solidFill>
                  <a:schemeClr val="tx1">
                    <a:lumMod val="75000"/>
                    <a:lumOff val="25000"/>
                  </a:schemeClr>
                </a:solidFill>
              </a:rPr>
              <a:t>CHIRPS</a:t>
            </a:r>
            <a:r>
              <a:rPr lang="en-US" sz="2400" dirty="0">
                <a:solidFill>
                  <a:schemeClr val="tx1">
                    <a:lumMod val="75000"/>
                    <a:lumOff val="25000"/>
                  </a:schemeClr>
                </a:solidFill>
              </a:rPr>
              <a:t>) dataset</a:t>
            </a:r>
          </a:p>
        </p:txBody>
      </p:sp>
      <p:sp>
        <p:nvSpPr>
          <p:cNvPr id="23" name="TextBox 22">
            <a:extLst>
              <a:ext uri="{FF2B5EF4-FFF2-40B4-BE49-F238E27FC236}">
                <a16:creationId xmlns:a16="http://schemas.microsoft.com/office/drawing/2014/main" id="{421EBC26-FAD4-554F-93D8-0FFDFCA780C7}"/>
              </a:ext>
            </a:extLst>
          </p:cNvPr>
          <p:cNvSpPr txBox="1"/>
          <p:nvPr/>
        </p:nvSpPr>
        <p:spPr>
          <a:xfrm>
            <a:off x="912475" y="5468382"/>
            <a:ext cx="8860298" cy="7848302"/>
          </a:xfrm>
          <a:prstGeom prst="rect">
            <a:avLst/>
          </a:prstGeom>
        </p:spPr>
        <p:txBody>
          <a:bodyPr wrap="square" numCol="1" spcCol="640080" rtlCol="0">
            <a:spAutoFit/>
          </a:bodyPr>
          <a:lstStyle/>
          <a:p>
            <a:pPr algn="just"/>
            <a:r>
              <a:rPr lang="en-US" sz="2400" dirty="0"/>
              <a:t>In November of 2017, Guatemala, Honduras, and El Salvador produced over 12 million kg of coffee combined, accounting for half of Central America’s total output. However, in the last 20 years Central America has experienced crop declines between 50% and 90%, due largely to drought and irregular rainfall. These irregularities in the weather patterns have increased coffee crop vulnerability to diseases, such as coffee rust, as well as significantly decreased the productivity and overall quality of coffee crops. In particular, the 2015-2016 El Niño spurred a drought lasting for two years, the most severe drought in Central America in recent history. This project partnered with the United States Agency for International Development (USAID) Feed the Future Alliance for Resilient Coffee (ARC), International Center for Tropical Agriculture, and Conservation International to produce detailed analyses of precipitation anomalies for next generation coffee farmers, co-ops, and regional planners. The team created an atlas of El Niño-Southern Oscillation (</a:t>
            </a:r>
            <a:r>
              <a:rPr lang="en-US" sz="2400" b="1" dirty="0"/>
              <a:t>ENSO</a:t>
            </a:r>
            <a:r>
              <a:rPr lang="en-US" sz="2400" dirty="0"/>
              <a:t>) phases using the Climate Hazards Group InfraRed Precipitation with Station data (CHIRPS), and a time-series analysis of the frequency and intensity of historical drought periods using the Scaled Drought Condition Index (</a:t>
            </a:r>
            <a:r>
              <a:rPr lang="en-US" sz="2400" b="1" dirty="0"/>
              <a:t>SDCI</a:t>
            </a:r>
            <a:r>
              <a:rPr lang="en-US" sz="2400" dirty="0"/>
              <a:t>). Analyses will be used to assist partners in early warning detection by observing anticipated rainfall conditions aiding in determining adaptive management options. </a:t>
            </a:r>
          </a:p>
        </p:txBody>
      </p:sp>
      <p:sp>
        <p:nvSpPr>
          <p:cNvPr id="24" name="TextBox 23">
            <a:extLst>
              <a:ext uri="{FF2B5EF4-FFF2-40B4-BE49-F238E27FC236}">
                <a16:creationId xmlns:a16="http://schemas.microsoft.com/office/drawing/2014/main" id="{7A5BBD06-09AF-A444-9CDE-B0155B244800}"/>
              </a:ext>
            </a:extLst>
          </p:cNvPr>
          <p:cNvSpPr txBox="1"/>
          <p:nvPr/>
        </p:nvSpPr>
        <p:spPr>
          <a:xfrm>
            <a:off x="11085781" y="9700677"/>
            <a:ext cx="1511865" cy="369332"/>
          </a:xfrm>
          <a:prstGeom prst="rect">
            <a:avLst/>
          </a:prstGeom>
        </p:spPr>
        <p:txBody>
          <a:bodyPr wrap="square" numCol="1" spcCol="640080" rtlCol="0">
            <a:spAutoFit/>
          </a:bodyPr>
          <a:lstStyle/>
          <a:p>
            <a:pPr algn="ctr"/>
            <a:r>
              <a:rPr lang="en-US" sz="1800" dirty="0">
                <a:solidFill>
                  <a:schemeClr val="tx1">
                    <a:lumMod val="75000"/>
                    <a:lumOff val="25000"/>
                  </a:schemeClr>
                </a:solidFill>
              </a:rPr>
              <a:t>Guatemala</a:t>
            </a:r>
          </a:p>
        </p:txBody>
      </p:sp>
      <p:sp>
        <p:nvSpPr>
          <p:cNvPr id="25" name="TextBox 24">
            <a:extLst>
              <a:ext uri="{FF2B5EF4-FFF2-40B4-BE49-F238E27FC236}">
                <a16:creationId xmlns:a16="http://schemas.microsoft.com/office/drawing/2014/main" id="{021BF435-BEEE-884B-88B2-B0729676D3E3}"/>
              </a:ext>
            </a:extLst>
          </p:cNvPr>
          <p:cNvSpPr txBox="1"/>
          <p:nvPr/>
        </p:nvSpPr>
        <p:spPr>
          <a:xfrm>
            <a:off x="13287589" y="10027247"/>
            <a:ext cx="1643170" cy="369332"/>
          </a:xfrm>
          <a:prstGeom prst="rect">
            <a:avLst/>
          </a:prstGeom>
        </p:spPr>
        <p:txBody>
          <a:bodyPr wrap="square" numCol="1" spcCol="640080" rtlCol="0">
            <a:spAutoFit/>
          </a:bodyPr>
          <a:lstStyle/>
          <a:p>
            <a:pPr algn="ctr"/>
            <a:r>
              <a:rPr lang="en-US" sz="1800" dirty="0">
                <a:solidFill>
                  <a:schemeClr val="tx1">
                    <a:lumMod val="75000"/>
                    <a:lumOff val="25000"/>
                  </a:schemeClr>
                </a:solidFill>
              </a:rPr>
              <a:t>Honduras</a:t>
            </a:r>
          </a:p>
        </p:txBody>
      </p:sp>
      <p:sp>
        <p:nvSpPr>
          <p:cNvPr id="26" name="TextBox 25">
            <a:extLst>
              <a:ext uri="{FF2B5EF4-FFF2-40B4-BE49-F238E27FC236}">
                <a16:creationId xmlns:a16="http://schemas.microsoft.com/office/drawing/2014/main" id="{F18E947F-6629-D54A-AF3A-604D277D3649}"/>
              </a:ext>
            </a:extLst>
          </p:cNvPr>
          <p:cNvSpPr txBox="1"/>
          <p:nvPr/>
        </p:nvSpPr>
        <p:spPr>
          <a:xfrm>
            <a:off x="11929273" y="10624649"/>
            <a:ext cx="1931477" cy="369332"/>
          </a:xfrm>
          <a:prstGeom prst="rect">
            <a:avLst/>
          </a:prstGeom>
        </p:spPr>
        <p:txBody>
          <a:bodyPr wrap="square" numCol="1" spcCol="640080" rtlCol="0">
            <a:spAutoFit/>
          </a:bodyPr>
          <a:lstStyle/>
          <a:p>
            <a:pPr algn="ctr"/>
            <a:r>
              <a:rPr lang="en-US" sz="1800" dirty="0">
                <a:solidFill>
                  <a:schemeClr val="tx1">
                    <a:lumMod val="75000"/>
                    <a:lumOff val="25000"/>
                  </a:schemeClr>
                </a:solidFill>
              </a:rPr>
              <a:t>El Salvador</a:t>
            </a:r>
          </a:p>
        </p:txBody>
      </p:sp>
      <p:pic>
        <p:nvPicPr>
          <p:cNvPr id="63" name="Picture 6" descr="Image result for north arrow">
            <a:extLst>
              <a:ext uri="{FF2B5EF4-FFF2-40B4-BE49-F238E27FC236}">
                <a16:creationId xmlns:a16="http://schemas.microsoft.com/office/drawing/2014/main" id="{9D0618A8-B294-5640-90AC-CEF53E1AF4ED}"/>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0324125" y="5569386"/>
            <a:ext cx="290716" cy="4208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041D35-BAD6-CB49-97FB-51A8CBFA44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06772" y="18339842"/>
            <a:ext cx="2509794" cy="2139600"/>
          </a:xfrm>
          <a:prstGeom prst="rect">
            <a:avLst/>
          </a:prstGeom>
        </p:spPr>
      </p:pic>
      <p:sp>
        <p:nvSpPr>
          <p:cNvPr id="65" name="Oval 64">
            <a:extLst>
              <a:ext uri="{FF2B5EF4-FFF2-40B4-BE49-F238E27FC236}">
                <a16:creationId xmlns:a16="http://schemas.microsoft.com/office/drawing/2014/main" id="{40D09117-91EF-D242-86EA-B588EDB11CAC}"/>
              </a:ext>
            </a:extLst>
          </p:cNvPr>
          <p:cNvSpPr/>
          <p:nvPr/>
        </p:nvSpPr>
        <p:spPr>
          <a:xfrm>
            <a:off x="1263382" y="31175673"/>
            <a:ext cx="1651635" cy="1651635"/>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Oval 68">
            <a:extLst>
              <a:ext uri="{FF2B5EF4-FFF2-40B4-BE49-F238E27FC236}">
                <a16:creationId xmlns:a16="http://schemas.microsoft.com/office/drawing/2014/main" id="{5565969A-989F-3947-B812-831E02AEC360}"/>
              </a:ext>
            </a:extLst>
          </p:cNvPr>
          <p:cNvSpPr/>
          <p:nvPr/>
        </p:nvSpPr>
        <p:spPr>
          <a:xfrm>
            <a:off x="3705623" y="31190183"/>
            <a:ext cx="1651635" cy="165163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Oval 69">
            <a:extLst>
              <a:ext uri="{FF2B5EF4-FFF2-40B4-BE49-F238E27FC236}">
                <a16:creationId xmlns:a16="http://schemas.microsoft.com/office/drawing/2014/main" id="{9043403C-F887-5A46-A7C0-182F88F9E6B2}"/>
              </a:ext>
            </a:extLst>
          </p:cNvPr>
          <p:cNvSpPr/>
          <p:nvPr/>
        </p:nvSpPr>
        <p:spPr>
          <a:xfrm>
            <a:off x="6246267" y="31190182"/>
            <a:ext cx="1651635" cy="1651635"/>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Oval 71">
            <a:extLst>
              <a:ext uri="{FF2B5EF4-FFF2-40B4-BE49-F238E27FC236}">
                <a16:creationId xmlns:a16="http://schemas.microsoft.com/office/drawing/2014/main" id="{05FF8617-970A-D84E-B9FB-39F1F06A5435}"/>
              </a:ext>
            </a:extLst>
          </p:cNvPr>
          <p:cNvSpPr/>
          <p:nvPr/>
        </p:nvSpPr>
        <p:spPr>
          <a:xfrm>
            <a:off x="8819540" y="31182518"/>
            <a:ext cx="1651635" cy="1651635"/>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4" name="Picture 43"/>
          <p:cNvPicPr>
            <a:picLocks noChangeAspect="1"/>
          </p:cNvPicPr>
          <p:nvPr/>
        </p:nvPicPr>
        <p:blipFill rotWithShape="1">
          <a:blip r:embed="rId12" cstate="print">
            <a:extLst>
              <a:ext uri="{28A0092B-C50C-407E-A947-70E740481C1C}">
                <a14:useLocalDpi xmlns:a14="http://schemas.microsoft.com/office/drawing/2010/main" val="0"/>
              </a:ext>
            </a:extLst>
          </a:blip>
          <a:srcRect l="18477" r="24620" b="6080"/>
          <a:stretch/>
        </p:blipFill>
        <p:spPr>
          <a:xfrm>
            <a:off x="14171651" y="5468382"/>
            <a:ext cx="2451884" cy="3035146"/>
          </a:xfrm>
          <a:prstGeom prst="rect">
            <a:avLst/>
          </a:prstGeom>
          <a:ln>
            <a:solidFill>
              <a:srgbClr val="C9E1BD"/>
            </a:solidFill>
          </a:ln>
        </p:spPr>
      </p:pic>
      <p:sp>
        <p:nvSpPr>
          <p:cNvPr id="29" name="Rectangle 28">
            <a:extLst>
              <a:ext uri="{FF2B5EF4-FFF2-40B4-BE49-F238E27FC236}">
                <a16:creationId xmlns:a16="http://schemas.microsoft.com/office/drawing/2014/main" id="{DF8DAC85-E591-6A47-92CF-822915A980C3}"/>
              </a:ext>
            </a:extLst>
          </p:cNvPr>
          <p:cNvSpPr/>
          <p:nvPr/>
        </p:nvSpPr>
        <p:spPr>
          <a:xfrm>
            <a:off x="15106743" y="6567485"/>
            <a:ext cx="331638" cy="50007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Image result for noaa logo"/>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09170" y="31059390"/>
            <a:ext cx="1989840" cy="198984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471C4DD2-1EEA-AE46-AE1A-57174D6D16BF}"/>
              </a:ext>
            </a:extLst>
          </p:cNvPr>
          <p:cNvSpPr txBox="1"/>
          <p:nvPr/>
        </p:nvSpPr>
        <p:spPr>
          <a:xfrm>
            <a:off x="21355114" y="14639331"/>
            <a:ext cx="4382070" cy="819916"/>
          </a:xfrm>
          <a:prstGeom prst="rect">
            <a:avLst/>
          </a:prstGeom>
        </p:spPr>
        <p:txBody>
          <a:bodyPr wrap="square" rtlCol="0">
            <a:noAutofit/>
          </a:bodyPr>
          <a:lstStyle/>
          <a:p>
            <a:pPr marL="0" indent="0">
              <a:buFont typeface="Arial" panose="020B0604020202020204" pitchFamily="34" charset="0"/>
              <a:buNone/>
            </a:pPr>
            <a:r>
              <a:rPr lang="en-US" sz="2400" b="1" dirty="0">
                <a:solidFill>
                  <a:srgbClr val="7FB662"/>
                </a:solidFill>
              </a:rPr>
              <a:t>NOAA-18</a:t>
            </a:r>
            <a:r>
              <a:rPr lang="en-US" sz="2400" dirty="0">
                <a:solidFill>
                  <a:schemeClr val="tx1">
                    <a:lumMod val="75000"/>
                    <a:lumOff val="25000"/>
                  </a:schemeClr>
                </a:solidFill>
              </a:rPr>
              <a:t> contributor to Advanced Very High Resolution Radiometer (</a:t>
            </a:r>
            <a:r>
              <a:rPr lang="en-US" sz="2400" b="1" dirty="0">
                <a:solidFill>
                  <a:schemeClr val="tx1">
                    <a:lumMod val="75000"/>
                    <a:lumOff val="25000"/>
                  </a:schemeClr>
                </a:solidFill>
              </a:rPr>
              <a:t>AVHRR</a:t>
            </a:r>
            <a:r>
              <a:rPr lang="en-US" sz="2400" dirty="0">
                <a:solidFill>
                  <a:schemeClr val="tx1">
                    <a:lumMod val="75000"/>
                    <a:lumOff val="25000"/>
                  </a:schemeClr>
                </a:solidFill>
              </a:rPr>
              <a:t>) dataset</a:t>
            </a:r>
          </a:p>
        </p:txBody>
      </p:sp>
      <p:graphicFrame>
        <p:nvGraphicFramePr>
          <p:cNvPr id="68" name="Diagram 67">
            <a:extLst>
              <a:ext uri="{FF2B5EF4-FFF2-40B4-BE49-F238E27FC236}">
                <a16:creationId xmlns:a16="http://schemas.microsoft.com/office/drawing/2014/main" id="{20A34799-53F2-EA43-8101-3573D1388F75}"/>
              </a:ext>
            </a:extLst>
          </p:cNvPr>
          <p:cNvGraphicFramePr/>
          <p:nvPr>
            <p:extLst>
              <p:ext uri="{D42A27DB-BD31-4B8C-83A1-F6EECF244321}">
                <p14:modId xmlns:p14="http://schemas.microsoft.com/office/powerpoint/2010/main" val="1503019500"/>
              </p:ext>
            </p:extLst>
          </p:nvPr>
        </p:nvGraphicFramePr>
        <p:xfrm>
          <a:off x="9645357" y="14718491"/>
          <a:ext cx="6654116" cy="64845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5" name="Diagram 94">
            <a:extLst>
              <a:ext uri="{FF2B5EF4-FFF2-40B4-BE49-F238E27FC236}">
                <a16:creationId xmlns:a16="http://schemas.microsoft.com/office/drawing/2014/main" id="{20A34799-53F2-EA43-8101-3573D1388F75}"/>
              </a:ext>
            </a:extLst>
          </p:cNvPr>
          <p:cNvGraphicFramePr/>
          <p:nvPr>
            <p:extLst>
              <p:ext uri="{D42A27DB-BD31-4B8C-83A1-F6EECF244321}">
                <p14:modId xmlns:p14="http://schemas.microsoft.com/office/powerpoint/2010/main" val="1043406327"/>
              </p:ext>
            </p:extLst>
          </p:nvPr>
        </p:nvGraphicFramePr>
        <p:xfrm>
          <a:off x="1344948" y="14766655"/>
          <a:ext cx="7069565" cy="643573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96" name="TextBox 95">
            <a:extLst>
              <a:ext uri="{FF2B5EF4-FFF2-40B4-BE49-F238E27FC236}">
                <a16:creationId xmlns:a16="http://schemas.microsoft.com/office/drawing/2014/main" id="{471C4DD2-1EEA-AE46-AE1A-57174D6D16BF}"/>
              </a:ext>
            </a:extLst>
          </p:cNvPr>
          <p:cNvSpPr txBox="1"/>
          <p:nvPr/>
        </p:nvSpPr>
        <p:spPr>
          <a:xfrm>
            <a:off x="1336953" y="14165796"/>
            <a:ext cx="7069564" cy="819916"/>
          </a:xfrm>
          <a:prstGeom prst="rect">
            <a:avLst/>
          </a:prstGeom>
        </p:spPr>
        <p:txBody>
          <a:bodyPr wrap="square" rtlCol="0">
            <a:noAutofit/>
          </a:bodyPr>
          <a:lstStyle/>
          <a:p>
            <a:pPr marL="0" indent="0" algn="ctr">
              <a:buFont typeface="Arial" panose="020B0604020202020204" pitchFamily="34" charset="0"/>
              <a:buNone/>
            </a:pPr>
            <a:r>
              <a:rPr lang="en-US" sz="2800" b="1" u="sng" dirty="0">
                <a:solidFill>
                  <a:schemeClr val="tx1">
                    <a:lumMod val="75000"/>
                    <a:lumOff val="25000"/>
                  </a:schemeClr>
                </a:solidFill>
              </a:rPr>
              <a:t>ENSO Precipitation Anomaly Analysis </a:t>
            </a:r>
            <a:endParaRPr lang="en-US" sz="2800" u="sng" dirty="0">
              <a:solidFill>
                <a:schemeClr val="tx1">
                  <a:lumMod val="75000"/>
                  <a:lumOff val="25000"/>
                </a:schemeClr>
              </a:solidFill>
            </a:endParaRPr>
          </a:p>
        </p:txBody>
      </p:sp>
      <p:sp>
        <p:nvSpPr>
          <p:cNvPr id="97" name="TextBox 96">
            <a:extLst>
              <a:ext uri="{FF2B5EF4-FFF2-40B4-BE49-F238E27FC236}">
                <a16:creationId xmlns:a16="http://schemas.microsoft.com/office/drawing/2014/main" id="{471C4DD2-1EEA-AE46-AE1A-57174D6D16BF}"/>
              </a:ext>
            </a:extLst>
          </p:cNvPr>
          <p:cNvSpPr txBox="1"/>
          <p:nvPr/>
        </p:nvSpPr>
        <p:spPr>
          <a:xfrm>
            <a:off x="10787008" y="14165796"/>
            <a:ext cx="4224725" cy="819916"/>
          </a:xfrm>
          <a:prstGeom prst="rect">
            <a:avLst/>
          </a:prstGeom>
        </p:spPr>
        <p:txBody>
          <a:bodyPr wrap="square" rtlCol="0">
            <a:noAutofit/>
          </a:bodyPr>
          <a:lstStyle/>
          <a:p>
            <a:pPr marL="0" indent="0" algn="ctr">
              <a:buFont typeface="Arial" panose="020B0604020202020204" pitchFamily="34" charset="0"/>
              <a:buNone/>
            </a:pPr>
            <a:r>
              <a:rPr lang="en-US" sz="2800" b="1" u="sng" dirty="0">
                <a:solidFill>
                  <a:schemeClr val="tx1">
                    <a:lumMod val="75000"/>
                    <a:lumOff val="25000"/>
                  </a:schemeClr>
                </a:solidFill>
              </a:rPr>
              <a:t>SDCI Analysis </a:t>
            </a:r>
            <a:endParaRPr lang="en-US" sz="2800" u="sng" dirty="0">
              <a:solidFill>
                <a:schemeClr val="tx1">
                  <a:lumMod val="75000"/>
                  <a:lumOff val="25000"/>
                </a:schemeClr>
              </a:solidFill>
            </a:endParaRPr>
          </a:p>
        </p:txBody>
      </p:sp>
      <p:sp>
        <p:nvSpPr>
          <p:cNvPr id="92" name="Rectangle 91"/>
          <p:cNvSpPr/>
          <p:nvPr/>
        </p:nvSpPr>
        <p:spPr>
          <a:xfrm>
            <a:off x="1215256" y="14126809"/>
            <a:ext cx="7398018" cy="73198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430907" y="14126809"/>
            <a:ext cx="7062826" cy="7319862"/>
          </a:xfrm>
          <a:prstGeom prst="rect">
            <a:avLst/>
          </a:prstGeom>
          <a:noFill/>
          <a:ln>
            <a:solidFill>
              <a:srgbClr val="7FB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p:cNvPicPr>
            <a:picLocks noChangeAspect="1"/>
          </p:cNvPicPr>
          <p:nvPr/>
        </p:nvPicPr>
        <p:blipFill rotWithShape="1">
          <a:blip r:embed="rId24"/>
          <a:srcRect t="34631"/>
          <a:stretch/>
        </p:blipFill>
        <p:spPr>
          <a:xfrm>
            <a:off x="1155197" y="29064857"/>
            <a:ext cx="6838950" cy="585280"/>
          </a:xfrm>
          <a:prstGeom prst="rect">
            <a:avLst/>
          </a:prstGeom>
        </p:spPr>
      </p:pic>
      <p:pic>
        <p:nvPicPr>
          <p:cNvPr id="105" name="Picture 104"/>
          <p:cNvPicPr>
            <a:picLocks noChangeAspect="1"/>
          </p:cNvPicPr>
          <p:nvPr/>
        </p:nvPicPr>
        <p:blipFill rotWithShape="1">
          <a:blip r:embed="rId25">
            <a:extLst>
              <a:ext uri="{28A0092B-C50C-407E-A947-70E740481C1C}">
                <a14:useLocalDpi xmlns:a14="http://schemas.microsoft.com/office/drawing/2010/main" val="0"/>
              </a:ext>
            </a:extLst>
          </a:blip>
          <a:srcRect l="8110" t="79514" r="53259" b="14576"/>
          <a:stretch/>
        </p:blipFill>
        <p:spPr>
          <a:xfrm>
            <a:off x="9463432" y="29071772"/>
            <a:ext cx="3368260" cy="386491"/>
          </a:xfrm>
          <a:prstGeom prst="rect">
            <a:avLst/>
          </a:prstGeom>
        </p:spPr>
      </p:pic>
      <p:sp>
        <p:nvSpPr>
          <p:cNvPr id="109" name="Text Placeholder 16"/>
          <p:cNvSpPr txBox="1">
            <a:spLocks/>
          </p:cNvSpPr>
          <p:nvPr/>
        </p:nvSpPr>
        <p:spPr>
          <a:xfrm>
            <a:off x="16917301" y="22565372"/>
            <a:ext cx="9600299" cy="34020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lnSpc>
                <a:spcPct val="100000"/>
              </a:lnSpc>
              <a:buClr>
                <a:srgbClr val="7FB662"/>
              </a:buClr>
            </a:pPr>
            <a:r>
              <a:rPr lang="en-US" sz="2800" dirty="0">
                <a:solidFill>
                  <a:schemeClr val="tx1">
                    <a:lumMod val="75000"/>
                    <a:lumOff val="25000"/>
                  </a:schemeClr>
                </a:solidFill>
              </a:rPr>
              <a:t>With ENSO outlook reports, ENSO anomaly maps can be used as an early warning system for anticipated precipitation changes.</a:t>
            </a:r>
          </a:p>
          <a:p>
            <a:pPr marL="347663" indent="-347663" algn="just">
              <a:lnSpc>
                <a:spcPct val="100000"/>
              </a:lnSpc>
              <a:buClr>
                <a:srgbClr val="7FB662"/>
              </a:buClr>
            </a:pPr>
            <a:r>
              <a:rPr lang="en-US" sz="2800" dirty="0">
                <a:solidFill>
                  <a:schemeClr val="tx1">
                    <a:lumMod val="75000"/>
                    <a:lumOff val="25000"/>
                  </a:schemeClr>
                </a:solidFill>
              </a:rPr>
              <a:t>Scaled Drought Condition Index exhibits strong seasonality influenced by wet vs. dry season precipitation cycles and do not display expected drought patterns associated with ENSO phase.</a:t>
            </a:r>
          </a:p>
          <a:p>
            <a:pPr marL="347663" indent="-347663" algn="just">
              <a:lnSpc>
                <a:spcPct val="100000"/>
              </a:lnSpc>
              <a:buClr>
                <a:srgbClr val="7FB662"/>
              </a:buClr>
            </a:pPr>
            <a:r>
              <a:rPr lang="en-US" sz="2800" dirty="0">
                <a:solidFill>
                  <a:schemeClr val="tx1">
                    <a:lumMod val="75000"/>
                    <a:lumOff val="25000"/>
                  </a:schemeClr>
                </a:solidFill>
              </a:rPr>
              <a:t>El Ni</a:t>
            </a:r>
            <a:r>
              <a:rPr lang="en-US" sz="2800" dirty="0">
                <a:solidFill>
                  <a:schemeClr val="tx1">
                    <a:lumMod val="75000"/>
                    <a:lumOff val="25000"/>
                  </a:schemeClr>
                </a:solidFill>
                <a:cs typeface="Times New Roman" panose="02020603050405020304" pitchFamily="18" charset="0"/>
              </a:rPr>
              <a:t>ñ</a:t>
            </a:r>
            <a:r>
              <a:rPr lang="en-US" sz="2800" dirty="0">
                <a:solidFill>
                  <a:schemeClr val="tx1">
                    <a:lumMod val="75000"/>
                    <a:lumOff val="25000"/>
                  </a:schemeClr>
                </a:solidFill>
              </a:rPr>
              <a:t>o and La Ni</a:t>
            </a:r>
            <a:r>
              <a:rPr lang="en-US" sz="2800" dirty="0">
                <a:solidFill>
                  <a:schemeClr val="tx1">
                    <a:lumMod val="75000"/>
                    <a:lumOff val="25000"/>
                  </a:schemeClr>
                </a:solidFill>
                <a:cs typeface="Times New Roman" panose="02020603050405020304" pitchFamily="18" charset="0"/>
              </a:rPr>
              <a:t>ñ</a:t>
            </a:r>
            <a:r>
              <a:rPr lang="en-US" sz="2800" dirty="0">
                <a:solidFill>
                  <a:schemeClr val="tx1">
                    <a:lumMod val="75000"/>
                    <a:lumOff val="25000"/>
                  </a:schemeClr>
                </a:solidFill>
              </a:rPr>
              <a:t>a phases exhibit mirrored precipitation anomalies, especially in </a:t>
            </a:r>
            <a:r>
              <a:rPr lang="en-US" sz="2800">
                <a:solidFill>
                  <a:schemeClr val="tx1">
                    <a:lumMod val="75000"/>
                    <a:lumOff val="25000"/>
                  </a:schemeClr>
                </a:solidFill>
              </a:rPr>
              <a:t>areas experiencing </a:t>
            </a:r>
            <a:r>
              <a:rPr lang="en-US" sz="2800" dirty="0">
                <a:solidFill>
                  <a:schemeClr val="tx1">
                    <a:lumMod val="75000"/>
                    <a:lumOff val="25000"/>
                  </a:schemeClr>
                </a:solidFill>
              </a:rPr>
              <a:t>greatest wet vs. dry season cycles in the Dry Corridor along the Pacific coast. </a:t>
            </a:r>
          </a:p>
          <a:p>
            <a:pPr marL="347663" indent="-347663" algn="just">
              <a:lnSpc>
                <a:spcPct val="100000"/>
              </a:lnSpc>
              <a:buClr>
                <a:srgbClr val="7FB662"/>
              </a:buClr>
            </a:pPr>
            <a:r>
              <a:rPr lang="en-US" sz="2800" dirty="0">
                <a:solidFill>
                  <a:schemeClr val="tx1">
                    <a:lumMod val="75000"/>
                    <a:lumOff val="25000"/>
                  </a:schemeClr>
                </a:solidFill>
              </a:rPr>
              <a:t>Coffee industry stakeholders will be able to replicate ENSO anomaly and SDCI analyses within varying periods of record, seasons, and coffee growing locations across the globe.</a:t>
            </a:r>
          </a:p>
          <a:p>
            <a:pPr marL="347663" indent="-347663" algn="just">
              <a:lnSpc>
                <a:spcPct val="100000"/>
              </a:lnSpc>
              <a:buClr>
                <a:srgbClr val="7FB662"/>
              </a:buClr>
            </a:pPr>
            <a:r>
              <a:rPr lang="en-US" sz="2800" dirty="0">
                <a:solidFill>
                  <a:schemeClr val="tx1">
                    <a:lumMod val="75000"/>
                    <a:lumOff val="25000"/>
                  </a:schemeClr>
                </a:solidFill>
              </a:rPr>
              <a:t>Future work should examine the weight of SDCI inputs in tropical areas like Central America to improve its applicability in regions with wet and dry season cycles, large elevation ranges, and year-round vegetation greenness. </a:t>
            </a:r>
          </a:p>
        </p:txBody>
      </p:sp>
      <p:sp>
        <p:nvSpPr>
          <p:cNvPr id="110" name="TextBox 109">
            <a:extLst>
              <a:ext uri="{FF2B5EF4-FFF2-40B4-BE49-F238E27FC236}">
                <a16:creationId xmlns:a16="http://schemas.microsoft.com/office/drawing/2014/main" id="{7797CB5C-168E-5E46-8033-1F0763AF26D8}"/>
              </a:ext>
            </a:extLst>
          </p:cNvPr>
          <p:cNvSpPr txBox="1"/>
          <p:nvPr/>
        </p:nvSpPr>
        <p:spPr>
          <a:xfrm>
            <a:off x="124035" y="22584987"/>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El Ni</a:t>
            </a:r>
            <a:r>
              <a:rPr lang="en-US" sz="2400" b="1" dirty="0">
                <a:solidFill>
                  <a:srgbClr val="00B0F0"/>
                </a:solidFill>
                <a:cs typeface="Times New Roman" panose="02020603050405020304" pitchFamily="18" charset="0"/>
              </a:rPr>
              <a:t>ñ</a:t>
            </a:r>
            <a:r>
              <a:rPr lang="en-US" sz="2400" b="1" dirty="0">
                <a:solidFill>
                  <a:srgbClr val="00B0F0"/>
                </a:solidFill>
              </a:rPr>
              <a:t>o</a:t>
            </a:r>
          </a:p>
          <a:p>
            <a:pPr algn="ctr"/>
            <a:r>
              <a:rPr lang="en-US" sz="2400" b="1" dirty="0">
                <a:solidFill>
                  <a:schemeClr val="tx1">
                    <a:lumMod val="75000"/>
                    <a:lumOff val="25000"/>
                  </a:schemeClr>
                </a:solidFill>
              </a:rPr>
              <a:t>Sept-Nov (Year 0)</a:t>
            </a:r>
            <a:endParaRPr lang="en-US" sz="2400" dirty="0">
              <a:solidFill>
                <a:schemeClr val="tx1">
                  <a:lumMod val="75000"/>
                  <a:lumOff val="25000"/>
                </a:schemeClr>
              </a:solidFill>
            </a:endParaRPr>
          </a:p>
        </p:txBody>
      </p:sp>
      <p:sp>
        <p:nvSpPr>
          <p:cNvPr id="111" name="TextBox 110">
            <a:extLst>
              <a:ext uri="{FF2B5EF4-FFF2-40B4-BE49-F238E27FC236}">
                <a16:creationId xmlns:a16="http://schemas.microsoft.com/office/drawing/2014/main" id="{7797CB5C-168E-5E46-8033-1F0763AF26D8}"/>
              </a:ext>
            </a:extLst>
          </p:cNvPr>
          <p:cNvSpPr txBox="1"/>
          <p:nvPr/>
        </p:nvSpPr>
        <p:spPr>
          <a:xfrm>
            <a:off x="2023350" y="28651286"/>
            <a:ext cx="5382951" cy="461665"/>
          </a:xfrm>
          <a:prstGeom prst="rect">
            <a:avLst/>
          </a:prstGeom>
        </p:spPr>
        <p:txBody>
          <a:bodyPr wrap="square" numCol="1" spcCol="640080" rtlCol="0">
            <a:spAutoFit/>
          </a:bodyPr>
          <a:lstStyle/>
          <a:p>
            <a:pPr algn="ctr"/>
            <a:r>
              <a:rPr lang="en-US" sz="2400" dirty="0">
                <a:solidFill>
                  <a:schemeClr val="tx1">
                    <a:lumMod val="75000"/>
                    <a:lumOff val="25000"/>
                  </a:schemeClr>
                </a:solidFill>
              </a:rPr>
              <a:t>ENSO Precipitation Anomaly (%)</a:t>
            </a:r>
          </a:p>
        </p:txBody>
      </p:sp>
      <p:sp>
        <p:nvSpPr>
          <p:cNvPr id="112" name="TextBox 111">
            <a:extLst>
              <a:ext uri="{FF2B5EF4-FFF2-40B4-BE49-F238E27FC236}">
                <a16:creationId xmlns:a16="http://schemas.microsoft.com/office/drawing/2014/main" id="{7797CB5C-168E-5E46-8033-1F0763AF26D8}"/>
              </a:ext>
            </a:extLst>
          </p:cNvPr>
          <p:cNvSpPr txBox="1"/>
          <p:nvPr/>
        </p:nvSpPr>
        <p:spPr>
          <a:xfrm>
            <a:off x="9394372" y="28610107"/>
            <a:ext cx="3680106" cy="461665"/>
          </a:xfrm>
          <a:prstGeom prst="rect">
            <a:avLst/>
          </a:prstGeom>
        </p:spPr>
        <p:txBody>
          <a:bodyPr wrap="square" numCol="1" spcCol="640080" rtlCol="0">
            <a:spAutoFit/>
          </a:bodyPr>
          <a:lstStyle/>
          <a:p>
            <a:pPr algn="ctr"/>
            <a:r>
              <a:rPr lang="en-US" sz="2400" dirty="0">
                <a:solidFill>
                  <a:schemeClr val="tx1">
                    <a:lumMod val="75000"/>
                    <a:lumOff val="25000"/>
                  </a:schemeClr>
                </a:solidFill>
              </a:rPr>
              <a:t>SDCI Severity</a:t>
            </a:r>
          </a:p>
        </p:txBody>
      </p:sp>
      <p:pic>
        <p:nvPicPr>
          <p:cNvPr id="113" name="Picture 112"/>
          <p:cNvPicPr>
            <a:picLocks noChangeAspect="1"/>
          </p:cNvPicPr>
          <p:nvPr/>
        </p:nvPicPr>
        <p:blipFill rotWithShape="1">
          <a:blip r:embed="rId25">
            <a:extLst>
              <a:ext uri="{28A0092B-C50C-407E-A947-70E740481C1C}">
                <a14:useLocalDpi xmlns:a14="http://schemas.microsoft.com/office/drawing/2010/main" val="0"/>
              </a:ext>
            </a:extLst>
          </a:blip>
          <a:srcRect l="46367" t="79584" r="45393" b="15222"/>
          <a:stretch/>
        </p:blipFill>
        <p:spPr>
          <a:xfrm>
            <a:off x="13813839" y="29064857"/>
            <a:ext cx="718457" cy="339590"/>
          </a:xfrm>
          <a:prstGeom prst="rect">
            <a:avLst/>
          </a:prstGeom>
        </p:spPr>
      </p:pic>
      <p:sp>
        <p:nvSpPr>
          <p:cNvPr id="114" name="TextBox 113">
            <a:extLst>
              <a:ext uri="{FF2B5EF4-FFF2-40B4-BE49-F238E27FC236}">
                <a16:creationId xmlns:a16="http://schemas.microsoft.com/office/drawing/2014/main" id="{7797CB5C-168E-5E46-8033-1F0763AF26D8}"/>
              </a:ext>
            </a:extLst>
          </p:cNvPr>
          <p:cNvSpPr txBox="1"/>
          <p:nvPr/>
        </p:nvSpPr>
        <p:spPr>
          <a:xfrm>
            <a:off x="14105035" y="28706066"/>
            <a:ext cx="2633540" cy="830997"/>
          </a:xfrm>
          <a:prstGeom prst="rect">
            <a:avLst/>
          </a:prstGeom>
        </p:spPr>
        <p:txBody>
          <a:bodyPr wrap="square" numCol="1" spcCol="640080" rtlCol="0">
            <a:spAutoFit/>
          </a:bodyPr>
          <a:lstStyle/>
          <a:p>
            <a:pPr algn="ctr"/>
            <a:r>
              <a:rPr lang="en-US" sz="2400" dirty="0">
                <a:solidFill>
                  <a:schemeClr val="tx1">
                    <a:lumMod val="75000"/>
                    <a:lumOff val="25000"/>
                  </a:schemeClr>
                </a:solidFill>
              </a:rPr>
              <a:t>Coffee Suitability Regions</a:t>
            </a:r>
          </a:p>
        </p:txBody>
      </p:sp>
      <p:sp>
        <p:nvSpPr>
          <p:cNvPr id="115" name="TextBox 114">
            <a:extLst>
              <a:ext uri="{FF2B5EF4-FFF2-40B4-BE49-F238E27FC236}">
                <a16:creationId xmlns:a16="http://schemas.microsoft.com/office/drawing/2014/main" id="{7797CB5C-168E-5E46-8033-1F0763AF26D8}"/>
              </a:ext>
            </a:extLst>
          </p:cNvPr>
          <p:cNvSpPr txBox="1"/>
          <p:nvPr/>
        </p:nvSpPr>
        <p:spPr>
          <a:xfrm>
            <a:off x="4299264" y="22576558"/>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Oct 2015</a:t>
            </a:r>
            <a:endParaRPr lang="en-US" sz="2400" dirty="0">
              <a:solidFill>
                <a:schemeClr val="tx1">
                  <a:lumMod val="75000"/>
                  <a:lumOff val="25000"/>
                </a:schemeClr>
              </a:solidFill>
            </a:endParaRPr>
          </a:p>
        </p:txBody>
      </p:sp>
      <p:cxnSp>
        <p:nvCxnSpPr>
          <p:cNvPr id="117" name="Straight Arrow Connector 116"/>
          <p:cNvCxnSpPr/>
          <p:nvPr/>
        </p:nvCxnSpPr>
        <p:spPr>
          <a:xfrm>
            <a:off x="4531440" y="23081954"/>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797CB5C-168E-5E46-8033-1F0763AF26D8}"/>
              </a:ext>
            </a:extLst>
          </p:cNvPr>
          <p:cNvSpPr txBox="1"/>
          <p:nvPr/>
        </p:nvSpPr>
        <p:spPr>
          <a:xfrm>
            <a:off x="200425" y="25711606"/>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a:t>
            </a:r>
            <a:r>
              <a:rPr lang="en-US" sz="2400" b="1" dirty="0">
                <a:solidFill>
                  <a:srgbClr val="FF0000"/>
                </a:solidFill>
              </a:rPr>
              <a:t>La Ni</a:t>
            </a:r>
            <a:r>
              <a:rPr lang="en-US" sz="2400" b="1" dirty="0">
                <a:solidFill>
                  <a:srgbClr val="FF0000"/>
                </a:solidFill>
                <a:cs typeface="Times New Roman" panose="02020603050405020304" pitchFamily="18" charset="0"/>
              </a:rPr>
              <a:t>ñ</a:t>
            </a:r>
            <a:r>
              <a:rPr lang="en-US" sz="2400" b="1" dirty="0">
                <a:solidFill>
                  <a:srgbClr val="FF0000"/>
                </a:solidFill>
              </a:rPr>
              <a:t>a</a:t>
            </a:r>
          </a:p>
          <a:p>
            <a:pPr algn="ctr"/>
            <a:r>
              <a:rPr lang="en-US" sz="2400" b="1" dirty="0">
                <a:solidFill>
                  <a:schemeClr val="tx1">
                    <a:lumMod val="75000"/>
                    <a:lumOff val="25000"/>
                  </a:schemeClr>
                </a:solidFill>
              </a:rPr>
              <a:t>Sept-Nov (Year 0)</a:t>
            </a:r>
            <a:endParaRPr lang="en-US" sz="2400" dirty="0">
              <a:solidFill>
                <a:schemeClr val="tx1">
                  <a:lumMod val="75000"/>
                  <a:lumOff val="25000"/>
                </a:schemeClr>
              </a:solidFill>
            </a:endParaRPr>
          </a:p>
        </p:txBody>
      </p:sp>
      <p:sp>
        <p:nvSpPr>
          <p:cNvPr id="120" name="TextBox 119">
            <a:extLst>
              <a:ext uri="{FF2B5EF4-FFF2-40B4-BE49-F238E27FC236}">
                <a16:creationId xmlns:a16="http://schemas.microsoft.com/office/drawing/2014/main" id="{7797CB5C-168E-5E46-8033-1F0763AF26D8}"/>
              </a:ext>
            </a:extLst>
          </p:cNvPr>
          <p:cNvSpPr txBox="1"/>
          <p:nvPr/>
        </p:nvSpPr>
        <p:spPr>
          <a:xfrm>
            <a:off x="4299264" y="25731182"/>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Oct 2010</a:t>
            </a:r>
            <a:endParaRPr lang="en-US" sz="2400" dirty="0">
              <a:solidFill>
                <a:schemeClr val="tx1">
                  <a:lumMod val="75000"/>
                  <a:lumOff val="25000"/>
                </a:schemeClr>
              </a:solidFill>
            </a:endParaRPr>
          </a:p>
        </p:txBody>
      </p:sp>
      <p:cxnSp>
        <p:nvCxnSpPr>
          <p:cNvPr id="121" name="Straight Arrow Connector 120"/>
          <p:cNvCxnSpPr/>
          <p:nvPr/>
        </p:nvCxnSpPr>
        <p:spPr>
          <a:xfrm>
            <a:off x="4531440" y="26261289"/>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797CB5C-168E-5E46-8033-1F0763AF26D8}"/>
              </a:ext>
            </a:extLst>
          </p:cNvPr>
          <p:cNvSpPr txBox="1"/>
          <p:nvPr/>
        </p:nvSpPr>
        <p:spPr>
          <a:xfrm>
            <a:off x="8164341" y="28926873"/>
            <a:ext cx="1527735" cy="646331"/>
          </a:xfrm>
          <a:prstGeom prst="rect">
            <a:avLst/>
          </a:prstGeom>
        </p:spPr>
        <p:txBody>
          <a:bodyPr wrap="square" numCol="1" spcCol="640080" rtlCol="0">
            <a:spAutoFit/>
          </a:bodyPr>
          <a:lstStyle/>
          <a:p>
            <a:pPr algn="ctr"/>
            <a:r>
              <a:rPr lang="en-US" sz="1800" dirty="0">
                <a:solidFill>
                  <a:schemeClr val="tx1">
                    <a:lumMod val="75000"/>
                    <a:lumOff val="25000"/>
                  </a:schemeClr>
                </a:solidFill>
              </a:rPr>
              <a:t>Exceptional Drought</a:t>
            </a:r>
          </a:p>
        </p:txBody>
      </p:sp>
      <p:sp>
        <p:nvSpPr>
          <p:cNvPr id="123" name="TextBox 122">
            <a:extLst>
              <a:ext uri="{FF2B5EF4-FFF2-40B4-BE49-F238E27FC236}">
                <a16:creationId xmlns:a16="http://schemas.microsoft.com/office/drawing/2014/main" id="{7797CB5C-168E-5E46-8033-1F0763AF26D8}"/>
              </a:ext>
            </a:extLst>
          </p:cNvPr>
          <p:cNvSpPr txBox="1"/>
          <p:nvPr/>
        </p:nvSpPr>
        <p:spPr>
          <a:xfrm>
            <a:off x="12661251" y="28882118"/>
            <a:ext cx="1167856" cy="646331"/>
          </a:xfrm>
          <a:prstGeom prst="rect">
            <a:avLst/>
          </a:prstGeom>
        </p:spPr>
        <p:txBody>
          <a:bodyPr wrap="square" numCol="1" spcCol="640080" rtlCol="0">
            <a:spAutoFit/>
          </a:bodyPr>
          <a:lstStyle/>
          <a:p>
            <a:pPr algn="ctr"/>
            <a:r>
              <a:rPr lang="en-US" sz="1800" dirty="0">
                <a:solidFill>
                  <a:schemeClr val="tx1">
                    <a:lumMod val="75000"/>
                    <a:lumOff val="25000"/>
                  </a:schemeClr>
                </a:solidFill>
              </a:rPr>
              <a:t>No Drought</a:t>
            </a:r>
          </a:p>
        </p:txBody>
      </p:sp>
      <p:sp>
        <p:nvSpPr>
          <p:cNvPr id="124" name="TextBox 123">
            <a:extLst>
              <a:ext uri="{FF2B5EF4-FFF2-40B4-BE49-F238E27FC236}">
                <a16:creationId xmlns:a16="http://schemas.microsoft.com/office/drawing/2014/main" id="{7797CB5C-168E-5E46-8033-1F0763AF26D8}"/>
              </a:ext>
            </a:extLst>
          </p:cNvPr>
          <p:cNvSpPr txBox="1"/>
          <p:nvPr/>
        </p:nvSpPr>
        <p:spPr>
          <a:xfrm>
            <a:off x="8220259" y="22539378"/>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El Ni</a:t>
            </a:r>
            <a:r>
              <a:rPr lang="en-US" sz="2400" b="1" dirty="0">
                <a:solidFill>
                  <a:srgbClr val="00B0F0"/>
                </a:solidFill>
                <a:cs typeface="Times New Roman" panose="02020603050405020304" pitchFamily="18" charset="0"/>
              </a:rPr>
              <a:t>ñ</a:t>
            </a:r>
            <a:r>
              <a:rPr lang="en-US" sz="2400" b="1" dirty="0">
                <a:solidFill>
                  <a:srgbClr val="00B0F0"/>
                </a:solidFill>
              </a:rPr>
              <a:t>o</a:t>
            </a:r>
          </a:p>
          <a:p>
            <a:pPr algn="ctr"/>
            <a:r>
              <a:rPr lang="en-US" sz="2400" b="1" dirty="0">
                <a:solidFill>
                  <a:schemeClr val="tx1">
                    <a:lumMod val="75000"/>
                    <a:lumOff val="25000"/>
                  </a:schemeClr>
                </a:solidFill>
              </a:rPr>
              <a:t>Jan-Mar (Year +1)</a:t>
            </a:r>
            <a:endParaRPr lang="en-US" sz="2400" dirty="0">
              <a:solidFill>
                <a:schemeClr val="tx1">
                  <a:lumMod val="75000"/>
                  <a:lumOff val="25000"/>
                </a:schemeClr>
              </a:solidFill>
            </a:endParaRPr>
          </a:p>
        </p:txBody>
      </p:sp>
      <p:sp>
        <p:nvSpPr>
          <p:cNvPr id="125" name="TextBox 124">
            <a:extLst>
              <a:ext uri="{FF2B5EF4-FFF2-40B4-BE49-F238E27FC236}">
                <a16:creationId xmlns:a16="http://schemas.microsoft.com/office/drawing/2014/main" id="{7797CB5C-168E-5E46-8033-1F0763AF26D8}"/>
              </a:ext>
            </a:extLst>
          </p:cNvPr>
          <p:cNvSpPr txBox="1"/>
          <p:nvPr/>
        </p:nvSpPr>
        <p:spPr>
          <a:xfrm>
            <a:off x="12395488" y="22530949"/>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Feb 2016</a:t>
            </a:r>
            <a:endParaRPr lang="en-US" sz="2400" dirty="0">
              <a:solidFill>
                <a:schemeClr val="tx1">
                  <a:lumMod val="75000"/>
                  <a:lumOff val="25000"/>
                </a:schemeClr>
              </a:solidFill>
            </a:endParaRPr>
          </a:p>
        </p:txBody>
      </p:sp>
      <p:cxnSp>
        <p:nvCxnSpPr>
          <p:cNvPr id="126" name="Straight Arrow Connector 125"/>
          <p:cNvCxnSpPr/>
          <p:nvPr/>
        </p:nvCxnSpPr>
        <p:spPr>
          <a:xfrm>
            <a:off x="12627664" y="23036345"/>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7797CB5C-168E-5E46-8033-1F0763AF26D8}"/>
              </a:ext>
            </a:extLst>
          </p:cNvPr>
          <p:cNvSpPr txBox="1"/>
          <p:nvPr/>
        </p:nvSpPr>
        <p:spPr>
          <a:xfrm>
            <a:off x="8498807" y="25569689"/>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Moderate/Strong</a:t>
            </a:r>
            <a:r>
              <a:rPr lang="en-US" sz="2400" b="1" dirty="0">
                <a:solidFill>
                  <a:srgbClr val="00B0F0"/>
                </a:solidFill>
              </a:rPr>
              <a:t> </a:t>
            </a:r>
            <a:r>
              <a:rPr lang="en-US" sz="2400" b="1" dirty="0">
                <a:solidFill>
                  <a:srgbClr val="FF0000"/>
                </a:solidFill>
              </a:rPr>
              <a:t>La Ni</a:t>
            </a:r>
            <a:r>
              <a:rPr lang="en-US" sz="2400" b="1" dirty="0">
                <a:solidFill>
                  <a:srgbClr val="FF0000"/>
                </a:solidFill>
                <a:cs typeface="Times New Roman" panose="02020603050405020304" pitchFamily="18" charset="0"/>
              </a:rPr>
              <a:t>ñ</a:t>
            </a:r>
            <a:r>
              <a:rPr lang="en-US" sz="2400" b="1" dirty="0">
                <a:solidFill>
                  <a:srgbClr val="FF0000"/>
                </a:solidFill>
              </a:rPr>
              <a:t>a</a:t>
            </a:r>
          </a:p>
          <a:p>
            <a:pPr algn="ctr"/>
            <a:r>
              <a:rPr lang="en-US" sz="2400" b="1" dirty="0">
                <a:solidFill>
                  <a:schemeClr val="tx1">
                    <a:lumMod val="75000"/>
                    <a:lumOff val="25000"/>
                  </a:schemeClr>
                </a:solidFill>
              </a:rPr>
              <a:t>Jan-Mar (Year +1)</a:t>
            </a:r>
            <a:endParaRPr lang="en-US" sz="2400" dirty="0">
              <a:solidFill>
                <a:schemeClr val="tx1">
                  <a:lumMod val="75000"/>
                  <a:lumOff val="25000"/>
                </a:schemeClr>
              </a:solidFill>
            </a:endParaRPr>
          </a:p>
        </p:txBody>
      </p:sp>
      <p:sp>
        <p:nvSpPr>
          <p:cNvPr id="129" name="TextBox 128">
            <a:extLst>
              <a:ext uri="{FF2B5EF4-FFF2-40B4-BE49-F238E27FC236}">
                <a16:creationId xmlns:a16="http://schemas.microsoft.com/office/drawing/2014/main" id="{7797CB5C-168E-5E46-8033-1F0763AF26D8}"/>
              </a:ext>
            </a:extLst>
          </p:cNvPr>
          <p:cNvSpPr txBox="1"/>
          <p:nvPr/>
        </p:nvSpPr>
        <p:spPr>
          <a:xfrm>
            <a:off x="12597646" y="25589265"/>
            <a:ext cx="5382951" cy="830997"/>
          </a:xfrm>
          <a:prstGeom prst="rect">
            <a:avLst/>
          </a:prstGeom>
        </p:spPr>
        <p:txBody>
          <a:bodyPr wrap="square" numCol="1" spcCol="640080" rtlCol="0">
            <a:spAutoFit/>
          </a:bodyPr>
          <a:lstStyle/>
          <a:p>
            <a:pPr algn="ctr"/>
            <a:r>
              <a:rPr lang="en-US" sz="2400" b="1" dirty="0">
                <a:solidFill>
                  <a:schemeClr val="tx1">
                    <a:lumMod val="75000"/>
                    <a:lumOff val="25000"/>
                  </a:schemeClr>
                </a:solidFill>
              </a:rPr>
              <a:t>SDCI</a:t>
            </a:r>
          </a:p>
          <a:p>
            <a:pPr algn="ctr"/>
            <a:r>
              <a:rPr lang="en-US" sz="2400" b="1" dirty="0">
                <a:solidFill>
                  <a:schemeClr val="tx1">
                    <a:lumMod val="75000"/>
                    <a:lumOff val="25000"/>
                  </a:schemeClr>
                </a:solidFill>
              </a:rPr>
              <a:t>Feb 2011</a:t>
            </a:r>
            <a:endParaRPr lang="en-US" sz="2400" dirty="0">
              <a:solidFill>
                <a:schemeClr val="tx1">
                  <a:lumMod val="75000"/>
                  <a:lumOff val="25000"/>
                </a:schemeClr>
              </a:solidFill>
            </a:endParaRPr>
          </a:p>
        </p:txBody>
      </p:sp>
      <p:cxnSp>
        <p:nvCxnSpPr>
          <p:cNvPr id="130" name="Straight Arrow Connector 129"/>
          <p:cNvCxnSpPr/>
          <p:nvPr/>
        </p:nvCxnSpPr>
        <p:spPr>
          <a:xfrm>
            <a:off x="12829822" y="26119372"/>
            <a:ext cx="1605530" cy="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995" y="26386098"/>
            <a:ext cx="3657600" cy="2743200"/>
          </a:xfrm>
          <a:prstGeom prst="rect">
            <a:avLst/>
          </a:prstGeom>
        </p:spPr>
      </p:pic>
      <p:pic>
        <p:nvPicPr>
          <p:cNvPr id="4" name="Picture 3"/>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995" y="23218302"/>
            <a:ext cx="3657600" cy="2743200"/>
          </a:xfrm>
          <a:prstGeom prst="rect">
            <a:avLst/>
          </a:prstGeom>
        </p:spPr>
      </p:pic>
      <p:pic>
        <p:nvPicPr>
          <p:cNvPr id="6" name="Picture 5"/>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2871" y="26289643"/>
            <a:ext cx="3657600" cy="2743200"/>
          </a:xfrm>
          <a:prstGeom prst="rect">
            <a:avLst/>
          </a:prstGeom>
        </p:spPr>
      </p:pic>
      <p:pic>
        <p:nvPicPr>
          <p:cNvPr id="7" name="Picture 6"/>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2871" y="23187310"/>
            <a:ext cx="3657600" cy="2743200"/>
          </a:xfrm>
          <a:prstGeom prst="rect">
            <a:avLst/>
          </a:prstGeom>
        </p:spPr>
      </p:pic>
      <p:pic>
        <p:nvPicPr>
          <p:cNvPr id="9" name="Picture 8"/>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8090" y="26386098"/>
            <a:ext cx="3657600" cy="2743200"/>
          </a:xfrm>
          <a:prstGeom prst="rect">
            <a:avLst/>
          </a:prstGeom>
        </p:spPr>
      </p:pic>
      <p:pic>
        <p:nvPicPr>
          <p:cNvPr id="10" name="Picture 9"/>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8090" y="23218302"/>
            <a:ext cx="3657600" cy="2743200"/>
          </a:xfrm>
          <a:prstGeom prst="rect">
            <a:avLst/>
          </a:prstGeom>
        </p:spPr>
      </p:pic>
      <p:pic>
        <p:nvPicPr>
          <p:cNvPr id="12" name="Picture 11"/>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93333" y="23187310"/>
            <a:ext cx="3657600" cy="2743200"/>
          </a:xfrm>
          <a:prstGeom prst="rect">
            <a:avLst/>
          </a:prstGeom>
        </p:spPr>
      </p:pic>
      <p:pic>
        <p:nvPicPr>
          <p:cNvPr id="13" name="Picture 12"/>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93333" y="26289643"/>
            <a:ext cx="3657600" cy="2743200"/>
          </a:xfrm>
          <a:prstGeom prst="rect">
            <a:avLst/>
          </a:prstGeom>
        </p:spPr>
      </p:pic>
    </p:spTree>
    <p:extLst>
      <p:ext uri="{BB962C8B-B14F-4D97-AF65-F5344CB8AC3E}">
        <p14:creationId xmlns:p14="http://schemas.microsoft.com/office/powerpoint/2010/main" val="18322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500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1+#ppt_w/2"/>
                                          </p:val>
                                        </p:tav>
                                        <p:tav tm="100000">
                                          <p:val>
                                            <p:strVal val="#ppt_x"/>
                                          </p:val>
                                        </p:tav>
                                      </p:tavLst>
                                    </p:anim>
                                    <p:anim calcmode="lin" valueType="num">
                                      <p:cBhvr additive="base">
                                        <p:cTn id="8" dur="1000" fill="hold"/>
                                        <p:tgtEl>
                                          <p:spTgt spid="75"/>
                                        </p:tgtEl>
                                        <p:attrNameLst>
                                          <p:attrName>ppt_y</p:attrName>
                                        </p:attrNameLst>
                                      </p:cBhvr>
                                      <p:tavLst>
                                        <p:tav tm="0">
                                          <p:val>
                                            <p:strVal val="0-#ppt_h/2"/>
                                          </p:val>
                                        </p:tav>
                                        <p:tav tm="100000">
                                          <p:val>
                                            <p:strVal val="#ppt_y"/>
                                          </p:val>
                                        </p:tav>
                                      </p:tavLst>
                                    </p:anim>
                                  </p:childTnLst>
                                </p:cTn>
                              </p:par>
                              <p:par>
                                <p:cTn id="9" presetID="9" presetClass="exit" presetSubtype="0" fill="hold" grpId="1" nodeType="withEffect">
                                  <p:stCondLst>
                                    <p:cond delay="1000"/>
                                  </p:stCondLst>
                                  <p:childTnLst>
                                    <p:animEffect transition="out" filter="dissolve">
                                      <p:cBhvr>
                                        <p:cTn id="10" dur="500"/>
                                        <p:tgtEl>
                                          <p:spTgt spid="75"/>
                                        </p:tgtEl>
                                      </p:cBhvr>
                                    </p:animEffect>
                                    <p:set>
                                      <p:cBhvr>
                                        <p:cTn id="11" dur="1" fill="hold">
                                          <p:stCondLst>
                                            <p:cond delay="499"/>
                                          </p:stCondLst>
                                        </p:cTn>
                                        <p:tgtEl>
                                          <p:spTgt spid="7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grpId="0" nodeType="clickEffect">
                                  <p:stCondLst>
                                    <p:cond delay="500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1000" fill="hold"/>
                                        <p:tgtEl>
                                          <p:spTgt spid="96"/>
                                        </p:tgtEl>
                                        <p:attrNameLst>
                                          <p:attrName>ppt_x</p:attrName>
                                        </p:attrNameLst>
                                      </p:cBhvr>
                                      <p:tavLst>
                                        <p:tav tm="0">
                                          <p:val>
                                            <p:strVal val="1+#ppt_w/2"/>
                                          </p:val>
                                        </p:tav>
                                        <p:tav tm="100000">
                                          <p:val>
                                            <p:strVal val="#ppt_x"/>
                                          </p:val>
                                        </p:tav>
                                      </p:tavLst>
                                    </p:anim>
                                    <p:anim calcmode="lin" valueType="num">
                                      <p:cBhvr additive="base">
                                        <p:cTn id="17" dur="1000" fill="hold"/>
                                        <p:tgtEl>
                                          <p:spTgt spid="96"/>
                                        </p:tgtEl>
                                        <p:attrNameLst>
                                          <p:attrName>ppt_y</p:attrName>
                                        </p:attrNameLst>
                                      </p:cBhvr>
                                      <p:tavLst>
                                        <p:tav tm="0">
                                          <p:val>
                                            <p:strVal val="0-#ppt_h/2"/>
                                          </p:val>
                                        </p:tav>
                                        <p:tav tm="100000">
                                          <p:val>
                                            <p:strVal val="#ppt_y"/>
                                          </p:val>
                                        </p:tav>
                                      </p:tavLst>
                                    </p:anim>
                                  </p:childTnLst>
                                </p:cTn>
                              </p:par>
                              <p:par>
                                <p:cTn id="18" presetID="9" presetClass="exit" presetSubtype="0" fill="hold" grpId="1" nodeType="withEffect">
                                  <p:stCondLst>
                                    <p:cond delay="1000"/>
                                  </p:stCondLst>
                                  <p:childTnLst>
                                    <p:animEffect transition="out" filter="dissolve">
                                      <p:cBhvr>
                                        <p:cTn id="19" dur="500"/>
                                        <p:tgtEl>
                                          <p:spTgt spid="96"/>
                                        </p:tgtEl>
                                      </p:cBhvr>
                                    </p:animEffect>
                                    <p:set>
                                      <p:cBhvr>
                                        <p:cTn id="20" dur="1" fill="hold">
                                          <p:stCondLst>
                                            <p:cond delay="499"/>
                                          </p:stCondLst>
                                        </p:cTn>
                                        <p:tgtEl>
                                          <p:spTgt spid="9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500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1000" fill="hold"/>
                                        <p:tgtEl>
                                          <p:spTgt spid="97"/>
                                        </p:tgtEl>
                                        <p:attrNameLst>
                                          <p:attrName>ppt_x</p:attrName>
                                        </p:attrNameLst>
                                      </p:cBhvr>
                                      <p:tavLst>
                                        <p:tav tm="0">
                                          <p:val>
                                            <p:strVal val="1+#ppt_w/2"/>
                                          </p:val>
                                        </p:tav>
                                        <p:tav tm="100000">
                                          <p:val>
                                            <p:strVal val="#ppt_x"/>
                                          </p:val>
                                        </p:tav>
                                      </p:tavLst>
                                    </p:anim>
                                    <p:anim calcmode="lin" valueType="num">
                                      <p:cBhvr additive="base">
                                        <p:cTn id="26" dur="1000" fill="hold"/>
                                        <p:tgtEl>
                                          <p:spTgt spid="97"/>
                                        </p:tgtEl>
                                        <p:attrNameLst>
                                          <p:attrName>ppt_y</p:attrName>
                                        </p:attrNameLst>
                                      </p:cBhvr>
                                      <p:tavLst>
                                        <p:tav tm="0">
                                          <p:val>
                                            <p:strVal val="0-#ppt_h/2"/>
                                          </p:val>
                                        </p:tav>
                                        <p:tav tm="100000">
                                          <p:val>
                                            <p:strVal val="#ppt_y"/>
                                          </p:val>
                                        </p:tav>
                                      </p:tavLst>
                                    </p:anim>
                                  </p:childTnLst>
                                </p:cTn>
                              </p:par>
                              <p:par>
                                <p:cTn id="27" presetID="9" presetClass="exit" presetSubtype="0" fill="hold" grpId="1" nodeType="withEffect">
                                  <p:stCondLst>
                                    <p:cond delay="1000"/>
                                  </p:stCondLst>
                                  <p:childTnLst>
                                    <p:animEffect transition="out" filter="dissolve">
                                      <p:cBhvr>
                                        <p:cTn id="28" dur="500"/>
                                        <p:tgtEl>
                                          <p:spTgt spid="97"/>
                                        </p:tgtEl>
                                      </p:cBhvr>
                                    </p:animEffect>
                                    <p:set>
                                      <p:cBhvr>
                                        <p:cTn id="29"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96" grpId="0"/>
      <p:bldP spid="96" grpId="1"/>
      <p:bldP spid="97" grpId="0"/>
      <p:bldP spid="97"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17549</TotalTime>
  <Words>864</Words>
  <Application>Microsoft Macintosh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Times New Roman</vt:lpstr>
      <vt:lpstr>Webdings</vt:lpstr>
      <vt:lpstr>Wingdings 3</vt:lpstr>
      <vt:lpstr>Office Theme</vt:lpstr>
      <vt:lpstr>PowerPoint Presentation</vt:lpstr>
    </vt:vector>
  </TitlesOfParts>
  <Company>HPES ACES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Microsoft Office User</cp:lastModifiedBy>
  <cp:revision>137</cp:revision>
  <dcterms:created xsi:type="dcterms:W3CDTF">2017-06-02T16:06:25Z</dcterms:created>
  <dcterms:modified xsi:type="dcterms:W3CDTF">2018-07-25T19:25:12Z</dcterms:modified>
</cp:coreProperties>
</file>